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40"/>
  </p:handoutMasterIdLst>
  <p:sldIdLst>
    <p:sldId id="256" r:id="rId5"/>
    <p:sldId id="257" r:id="rId6"/>
    <p:sldId id="258" r:id="rId7"/>
    <p:sldId id="281" r:id="rId8"/>
    <p:sldId id="284" r:id="rId9"/>
    <p:sldId id="286" r:id="rId10"/>
    <p:sldId id="283" r:id="rId11"/>
    <p:sldId id="285" r:id="rId12"/>
    <p:sldId id="287" r:id="rId13"/>
    <p:sldId id="278" r:id="rId14"/>
    <p:sldId id="279" r:id="rId15"/>
    <p:sldId id="288" r:id="rId16"/>
    <p:sldId id="274" r:id="rId17"/>
    <p:sldId id="289" r:id="rId18"/>
    <p:sldId id="276" r:id="rId19"/>
    <p:sldId id="291" r:id="rId20"/>
    <p:sldId id="271" r:id="rId21"/>
    <p:sldId id="292" r:id="rId22"/>
    <p:sldId id="293" r:id="rId23"/>
    <p:sldId id="294" r:id="rId24"/>
    <p:sldId id="295" r:id="rId25"/>
    <p:sldId id="297" r:id="rId26"/>
    <p:sldId id="298" r:id="rId27"/>
    <p:sldId id="296" r:id="rId28"/>
    <p:sldId id="299" r:id="rId29"/>
    <p:sldId id="300" r:id="rId30"/>
    <p:sldId id="301" r:id="rId31"/>
    <p:sldId id="302" r:id="rId32"/>
    <p:sldId id="303" r:id="rId33"/>
    <p:sldId id="306" r:id="rId34"/>
    <p:sldId id="304" r:id="rId35"/>
    <p:sldId id="307" r:id="rId36"/>
    <p:sldId id="308" r:id="rId37"/>
    <p:sldId id="269" r:id="rId38"/>
    <p:sldId id="305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F0CE6-79D2-4D7C-B00A-7F781AABBC7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D4AFB6D-E18D-409B-B220-AAB3C1A316E4}">
      <dgm:prSet phldrT="[Κείμενο]"/>
      <dgm:spPr/>
      <dgm:t>
        <a:bodyPr/>
        <a:lstStyle/>
        <a:p>
          <a:r>
            <a:rPr lang="el-GR" dirty="0"/>
            <a:t>Διδακτικό Σενάριο</a:t>
          </a:r>
        </a:p>
      </dgm:t>
    </dgm:pt>
    <dgm:pt modelId="{09AD2664-43CA-483E-B8A3-6A485A510680}" type="parTrans" cxnId="{6A42FC6E-7129-4C3E-B2C3-757C77D8A3B5}">
      <dgm:prSet/>
      <dgm:spPr/>
      <dgm:t>
        <a:bodyPr/>
        <a:lstStyle/>
        <a:p>
          <a:endParaRPr lang="el-GR"/>
        </a:p>
      </dgm:t>
    </dgm:pt>
    <dgm:pt modelId="{7FE159BE-04FE-430B-B751-3E2987151372}" type="sibTrans" cxnId="{6A42FC6E-7129-4C3E-B2C3-757C77D8A3B5}">
      <dgm:prSet/>
      <dgm:spPr/>
      <dgm:t>
        <a:bodyPr/>
        <a:lstStyle/>
        <a:p>
          <a:endParaRPr lang="el-GR"/>
        </a:p>
      </dgm:t>
    </dgm:pt>
    <dgm:pt modelId="{9D8A19EA-4011-49E2-BB6C-A69516327C0F}">
      <dgm:prSet custT="1"/>
      <dgm:spPr/>
      <dgm:t>
        <a:bodyPr/>
        <a:lstStyle/>
        <a:p>
          <a:r>
            <a:rPr lang="el-GR" sz="2400" dirty="0"/>
            <a:t>Στόχοι- </a:t>
          </a:r>
          <a:r>
            <a:rPr lang="el-GR" sz="2800" b="1" dirty="0"/>
            <a:t>Π</a:t>
          </a:r>
          <a:r>
            <a:rPr lang="el-GR" sz="2400" dirty="0"/>
            <a:t>ροσδοκώμενα </a:t>
          </a:r>
          <a:r>
            <a:rPr lang="el-GR" sz="2800" b="1" dirty="0"/>
            <a:t>Μ</a:t>
          </a:r>
          <a:r>
            <a:rPr lang="el-GR" sz="2400" dirty="0"/>
            <a:t>αθησιακά </a:t>
          </a:r>
          <a:r>
            <a:rPr lang="el-GR" sz="2800" b="1" dirty="0"/>
            <a:t>Α</a:t>
          </a:r>
          <a:r>
            <a:rPr lang="el-GR" sz="2400" dirty="0"/>
            <a:t>ποτελέσματα</a:t>
          </a:r>
        </a:p>
      </dgm:t>
    </dgm:pt>
    <dgm:pt modelId="{8FB7CB6F-961B-4F3A-AB98-BB97A4CA7F10}" type="parTrans" cxnId="{E77483BE-2AFE-4E41-BA34-89EE753BEADD}">
      <dgm:prSet/>
      <dgm:spPr/>
      <dgm:t>
        <a:bodyPr/>
        <a:lstStyle/>
        <a:p>
          <a:endParaRPr lang="el-GR"/>
        </a:p>
      </dgm:t>
    </dgm:pt>
    <dgm:pt modelId="{9CBE4CF5-7802-4AB1-84F8-C687CA9C6268}" type="sibTrans" cxnId="{E77483BE-2AFE-4E41-BA34-89EE753BEADD}">
      <dgm:prSet/>
      <dgm:spPr/>
      <dgm:t>
        <a:bodyPr/>
        <a:lstStyle/>
        <a:p>
          <a:endParaRPr lang="el-GR"/>
        </a:p>
      </dgm:t>
    </dgm:pt>
    <dgm:pt modelId="{D713E92E-A138-4CBF-979A-61143EB5E57A}">
      <dgm:prSet custT="1"/>
      <dgm:spPr/>
      <dgm:t>
        <a:bodyPr/>
        <a:lstStyle/>
        <a:p>
          <a:r>
            <a:rPr lang="el-GR" sz="2800" dirty="0"/>
            <a:t>Μέθοδος διδασκαλίας</a:t>
          </a:r>
        </a:p>
      </dgm:t>
    </dgm:pt>
    <dgm:pt modelId="{98B21FC0-FA28-4E2D-A0D9-C42322C15924}" type="parTrans" cxnId="{74DA7D29-A53E-45AE-AE3F-FF328973FC1B}">
      <dgm:prSet/>
      <dgm:spPr/>
      <dgm:t>
        <a:bodyPr/>
        <a:lstStyle/>
        <a:p>
          <a:endParaRPr lang="el-GR"/>
        </a:p>
      </dgm:t>
    </dgm:pt>
    <dgm:pt modelId="{E9E6AFA5-D274-44E2-A3FC-59B660601DAB}" type="sibTrans" cxnId="{74DA7D29-A53E-45AE-AE3F-FF328973FC1B}">
      <dgm:prSet/>
      <dgm:spPr/>
      <dgm:t>
        <a:bodyPr/>
        <a:lstStyle/>
        <a:p>
          <a:endParaRPr lang="el-GR"/>
        </a:p>
      </dgm:t>
    </dgm:pt>
    <dgm:pt modelId="{4CFD7670-152C-4094-926B-70125BC9D681}">
      <dgm:prSet custT="1"/>
      <dgm:spPr/>
      <dgm:t>
        <a:bodyPr/>
        <a:lstStyle/>
        <a:p>
          <a:r>
            <a:rPr lang="el-GR" sz="2800" dirty="0"/>
            <a:t>Περιεχόμενο διδασκαλίας</a:t>
          </a:r>
        </a:p>
      </dgm:t>
    </dgm:pt>
    <dgm:pt modelId="{9BDFFE73-7470-436A-85E7-C708C7138CC2}" type="parTrans" cxnId="{DB32A435-E645-4D96-9FB0-4D309BB77A00}">
      <dgm:prSet/>
      <dgm:spPr/>
      <dgm:t>
        <a:bodyPr/>
        <a:lstStyle/>
        <a:p>
          <a:endParaRPr lang="el-GR"/>
        </a:p>
      </dgm:t>
    </dgm:pt>
    <dgm:pt modelId="{2A91A174-E18E-4AAE-BD45-3028DD421C92}" type="sibTrans" cxnId="{DB32A435-E645-4D96-9FB0-4D309BB77A00}">
      <dgm:prSet/>
      <dgm:spPr/>
      <dgm:t>
        <a:bodyPr/>
        <a:lstStyle/>
        <a:p>
          <a:endParaRPr lang="el-GR"/>
        </a:p>
      </dgm:t>
    </dgm:pt>
    <dgm:pt modelId="{9136C9C5-C3D3-487F-9CE9-FF7C379BFE9D}">
      <dgm:prSet custT="1"/>
      <dgm:spPr/>
      <dgm:t>
        <a:bodyPr/>
        <a:lstStyle/>
        <a:p>
          <a:r>
            <a:rPr lang="el-GR" sz="2800" dirty="0"/>
            <a:t>Διδακτικό Υλικό</a:t>
          </a:r>
          <a:endParaRPr lang="el-GR" sz="800" dirty="0"/>
        </a:p>
      </dgm:t>
    </dgm:pt>
    <dgm:pt modelId="{938DC6AE-2701-4D16-85F8-0FC6D54F0860}" type="parTrans" cxnId="{D2DDE342-8BE8-440C-B516-44F0F0D153AA}">
      <dgm:prSet/>
      <dgm:spPr/>
      <dgm:t>
        <a:bodyPr/>
        <a:lstStyle/>
        <a:p>
          <a:endParaRPr lang="el-GR"/>
        </a:p>
      </dgm:t>
    </dgm:pt>
    <dgm:pt modelId="{F5C7FC9E-0258-4396-BA4E-D2451C46B2D8}" type="sibTrans" cxnId="{D2DDE342-8BE8-440C-B516-44F0F0D153AA}">
      <dgm:prSet/>
      <dgm:spPr/>
      <dgm:t>
        <a:bodyPr/>
        <a:lstStyle/>
        <a:p>
          <a:endParaRPr lang="el-GR"/>
        </a:p>
      </dgm:t>
    </dgm:pt>
    <dgm:pt modelId="{5DD11FBD-C43E-4CE9-8395-3E4F71D821F1}">
      <dgm:prSet custT="1"/>
      <dgm:spPr/>
      <dgm:t>
        <a:bodyPr/>
        <a:lstStyle/>
        <a:p>
          <a:r>
            <a:rPr lang="el-GR" sz="2800" dirty="0"/>
            <a:t>Αξιολόγηση</a:t>
          </a:r>
          <a:endParaRPr lang="el-GR" sz="3900" dirty="0"/>
        </a:p>
      </dgm:t>
    </dgm:pt>
    <dgm:pt modelId="{ED87206A-B19B-4347-AE90-6276D1D69923}" type="parTrans" cxnId="{64AE2EF1-2722-4C2B-AC31-DAE83CEB0BE1}">
      <dgm:prSet/>
      <dgm:spPr/>
      <dgm:t>
        <a:bodyPr/>
        <a:lstStyle/>
        <a:p>
          <a:endParaRPr lang="el-GR"/>
        </a:p>
      </dgm:t>
    </dgm:pt>
    <dgm:pt modelId="{0F582B99-014E-4BA3-AF87-B628DAD439ED}" type="sibTrans" cxnId="{64AE2EF1-2722-4C2B-AC31-DAE83CEB0BE1}">
      <dgm:prSet/>
      <dgm:spPr/>
      <dgm:t>
        <a:bodyPr/>
        <a:lstStyle/>
        <a:p>
          <a:endParaRPr lang="el-GR"/>
        </a:p>
      </dgm:t>
    </dgm:pt>
    <dgm:pt modelId="{7295A50C-AF5F-486F-9D9A-87CCCE4AA57C}" type="pres">
      <dgm:prSet presAssocID="{DDAF0CE6-79D2-4D7C-B00A-7F781AABBC7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F3A454-F642-42D5-9D59-10D81A108896}" type="pres">
      <dgm:prSet presAssocID="{6D4AFB6D-E18D-409B-B220-AAB3C1A316E4}" presName="root1" presStyleCnt="0"/>
      <dgm:spPr/>
    </dgm:pt>
    <dgm:pt modelId="{5E87DE7C-ECAF-4A34-9C2E-2F859815C722}" type="pres">
      <dgm:prSet presAssocID="{6D4AFB6D-E18D-409B-B220-AAB3C1A316E4}" presName="LevelOneTextNode" presStyleLbl="node0" presStyleIdx="0" presStyleCnt="1">
        <dgm:presLayoutVars>
          <dgm:chPref val="3"/>
        </dgm:presLayoutVars>
      </dgm:prSet>
      <dgm:spPr/>
    </dgm:pt>
    <dgm:pt modelId="{6C2391BF-8C5F-4872-9FE4-883D08200EE1}" type="pres">
      <dgm:prSet presAssocID="{6D4AFB6D-E18D-409B-B220-AAB3C1A316E4}" presName="level2hierChild" presStyleCnt="0"/>
      <dgm:spPr/>
    </dgm:pt>
    <dgm:pt modelId="{ADD02477-A86B-4682-9214-5AC5FEAFDE05}" type="pres">
      <dgm:prSet presAssocID="{8FB7CB6F-961B-4F3A-AB98-BB97A4CA7F10}" presName="conn2-1" presStyleLbl="parChTrans1D2" presStyleIdx="0" presStyleCnt="5"/>
      <dgm:spPr/>
    </dgm:pt>
    <dgm:pt modelId="{69C483E2-B1FA-4303-BC78-4133D4EED480}" type="pres">
      <dgm:prSet presAssocID="{8FB7CB6F-961B-4F3A-AB98-BB97A4CA7F10}" presName="connTx" presStyleLbl="parChTrans1D2" presStyleIdx="0" presStyleCnt="5"/>
      <dgm:spPr/>
    </dgm:pt>
    <dgm:pt modelId="{22D9FCF2-8055-416E-84C0-C1F47E99631B}" type="pres">
      <dgm:prSet presAssocID="{9D8A19EA-4011-49E2-BB6C-A69516327C0F}" presName="root2" presStyleCnt="0"/>
      <dgm:spPr/>
    </dgm:pt>
    <dgm:pt modelId="{63947872-4BE3-46AA-8D49-679FDD00B6C4}" type="pres">
      <dgm:prSet presAssocID="{9D8A19EA-4011-49E2-BB6C-A69516327C0F}" presName="LevelTwoTextNode" presStyleLbl="node2" presStyleIdx="0" presStyleCnt="5" custScaleX="140711" custLinFactY="-2138" custLinFactNeighborX="991" custLinFactNeighborY="-100000">
        <dgm:presLayoutVars>
          <dgm:chPref val="3"/>
        </dgm:presLayoutVars>
      </dgm:prSet>
      <dgm:spPr/>
    </dgm:pt>
    <dgm:pt modelId="{9355E4EF-CF5F-476D-B226-F85E3C94CD24}" type="pres">
      <dgm:prSet presAssocID="{9D8A19EA-4011-49E2-BB6C-A69516327C0F}" presName="level3hierChild" presStyleCnt="0"/>
      <dgm:spPr/>
    </dgm:pt>
    <dgm:pt modelId="{857FCB84-07FB-4DF6-88B5-A93316D2C573}" type="pres">
      <dgm:prSet presAssocID="{98B21FC0-FA28-4E2D-A0D9-C42322C15924}" presName="conn2-1" presStyleLbl="parChTrans1D2" presStyleIdx="1" presStyleCnt="5"/>
      <dgm:spPr/>
    </dgm:pt>
    <dgm:pt modelId="{5B19D7EF-6AF9-4077-96BD-9A3531FC03DC}" type="pres">
      <dgm:prSet presAssocID="{98B21FC0-FA28-4E2D-A0D9-C42322C15924}" presName="connTx" presStyleLbl="parChTrans1D2" presStyleIdx="1" presStyleCnt="5"/>
      <dgm:spPr/>
    </dgm:pt>
    <dgm:pt modelId="{F142C289-F8E0-48B9-93FA-976B89BBBF87}" type="pres">
      <dgm:prSet presAssocID="{D713E92E-A138-4CBF-979A-61143EB5E57A}" presName="root2" presStyleCnt="0"/>
      <dgm:spPr/>
    </dgm:pt>
    <dgm:pt modelId="{6E651CC6-A4CC-41C4-8F45-4736073D9591}" type="pres">
      <dgm:prSet presAssocID="{D713E92E-A138-4CBF-979A-61143EB5E57A}" presName="LevelTwoTextNode" presStyleLbl="node2" presStyleIdx="1" presStyleCnt="5" custScaleX="140760" custScaleY="81450">
        <dgm:presLayoutVars>
          <dgm:chPref val="3"/>
        </dgm:presLayoutVars>
      </dgm:prSet>
      <dgm:spPr/>
    </dgm:pt>
    <dgm:pt modelId="{44F22D1C-933F-44E2-B77F-0254844C552C}" type="pres">
      <dgm:prSet presAssocID="{D713E92E-A138-4CBF-979A-61143EB5E57A}" presName="level3hierChild" presStyleCnt="0"/>
      <dgm:spPr/>
    </dgm:pt>
    <dgm:pt modelId="{8431D8BC-EE26-49FA-A7FD-32785E19B97D}" type="pres">
      <dgm:prSet presAssocID="{9BDFFE73-7470-436A-85E7-C708C7138CC2}" presName="conn2-1" presStyleLbl="parChTrans1D2" presStyleIdx="2" presStyleCnt="5"/>
      <dgm:spPr/>
    </dgm:pt>
    <dgm:pt modelId="{6575A568-381C-49A6-B63B-774DCA5C934F}" type="pres">
      <dgm:prSet presAssocID="{9BDFFE73-7470-436A-85E7-C708C7138CC2}" presName="connTx" presStyleLbl="parChTrans1D2" presStyleIdx="2" presStyleCnt="5"/>
      <dgm:spPr/>
    </dgm:pt>
    <dgm:pt modelId="{2AF7892F-87F7-48C9-92B5-C5B426DFB830}" type="pres">
      <dgm:prSet presAssocID="{4CFD7670-152C-4094-926B-70125BC9D681}" presName="root2" presStyleCnt="0"/>
      <dgm:spPr/>
    </dgm:pt>
    <dgm:pt modelId="{999410DB-D51D-41A8-8D6C-5991DC937A3F}" type="pres">
      <dgm:prSet presAssocID="{4CFD7670-152C-4094-926B-70125BC9D681}" presName="LevelTwoTextNode" presStyleLbl="node2" presStyleIdx="2" presStyleCnt="5" custScaleX="140760">
        <dgm:presLayoutVars>
          <dgm:chPref val="3"/>
        </dgm:presLayoutVars>
      </dgm:prSet>
      <dgm:spPr/>
    </dgm:pt>
    <dgm:pt modelId="{C5845E94-C471-43B0-B231-D4B6E6CF1E15}" type="pres">
      <dgm:prSet presAssocID="{4CFD7670-152C-4094-926B-70125BC9D681}" presName="level3hierChild" presStyleCnt="0"/>
      <dgm:spPr/>
    </dgm:pt>
    <dgm:pt modelId="{1A6995CA-44BA-4AF3-9723-DAE607C4A47A}" type="pres">
      <dgm:prSet presAssocID="{938DC6AE-2701-4D16-85F8-0FC6D54F0860}" presName="conn2-1" presStyleLbl="parChTrans1D2" presStyleIdx="3" presStyleCnt="5"/>
      <dgm:spPr/>
    </dgm:pt>
    <dgm:pt modelId="{A7E5F738-34EA-4D4E-AE18-3F06FEEC75F0}" type="pres">
      <dgm:prSet presAssocID="{938DC6AE-2701-4D16-85F8-0FC6D54F0860}" presName="connTx" presStyleLbl="parChTrans1D2" presStyleIdx="3" presStyleCnt="5"/>
      <dgm:spPr/>
    </dgm:pt>
    <dgm:pt modelId="{441E74E6-D760-41AA-B3C8-8620654D2E26}" type="pres">
      <dgm:prSet presAssocID="{9136C9C5-C3D3-487F-9CE9-FF7C379BFE9D}" presName="root2" presStyleCnt="0"/>
      <dgm:spPr/>
    </dgm:pt>
    <dgm:pt modelId="{6B996448-C7AE-4748-BF3F-05AF88C5A42E}" type="pres">
      <dgm:prSet presAssocID="{9136C9C5-C3D3-487F-9CE9-FF7C379BFE9D}" presName="LevelTwoTextNode" presStyleLbl="node2" presStyleIdx="3" presStyleCnt="5" custScaleX="141970">
        <dgm:presLayoutVars>
          <dgm:chPref val="3"/>
        </dgm:presLayoutVars>
      </dgm:prSet>
      <dgm:spPr/>
    </dgm:pt>
    <dgm:pt modelId="{9EE24C27-C53E-43F5-9D85-AA3C55C399DB}" type="pres">
      <dgm:prSet presAssocID="{9136C9C5-C3D3-487F-9CE9-FF7C379BFE9D}" presName="level3hierChild" presStyleCnt="0"/>
      <dgm:spPr/>
    </dgm:pt>
    <dgm:pt modelId="{62DEA99E-3FD6-487C-B17D-09C68BF05EC7}" type="pres">
      <dgm:prSet presAssocID="{ED87206A-B19B-4347-AE90-6276D1D69923}" presName="conn2-1" presStyleLbl="parChTrans1D2" presStyleIdx="4" presStyleCnt="5"/>
      <dgm:spPr/>
    </dgm:pt>
    <dgm:pt modelId="{47FEF2D1-7B34-4943-91A8-8DBF64975727}" type="pres">
      <dgm:prSet presAssocID="{ED87206A-B19B-4347-AE90-6276D1D69923}" presName="connTx" presStyleLbl="parChTrans1D2" presStyleIdx="4" presStyleCnt="5"/>
      <dgm:spPr/>
    </dgm:pt>
    <dgm:pt modelId="{9677C7B2-70FB-4C77-B0B7-C6000E215A0D}" type="pres">
      <dgm:prSet presAssocID="{5DD11FBD-C43E-4CE9-8395-3E4F71D821F1}" presName="root2" presStyleCnt="0"/>
      <dgm:spPr/>
    </dgm:pt>
    <dgm:pt modelId="{F493B5B1-BF02-4454-8F12-E69265E61F7F}" type="pres">
      <dgm:prSet presAssocID="{5DD11FBD-C43E-4CE9-8395-3E4F71D821F1}" presName="LevelTwoTextNode" presStyleLbl="node2" presStyleIdx="4" presStyleCnt="5" custScaleX="139032">
        <dgm:presLayoutVars>
          <dgm:chPref val="3"/>
        </dgm:presLayoutVars>
      </dgm:prSet>
      <dgm:spPr/>
    </dgm:pt>
    <dgm:pt modelId="{F305A71A-4A02-4DAC-B584-BAC68165A23E}" type="pres">
      <dgm:prSet presAssocID="{5DD11FBD-C43E-4CE9-8395-3E4F71D821F1}" presName="level3hierChild" presStyleCnt="0"/>
      <dgm:spPr/>
    </dgm:pt>
  </dgm:ptLst>
  <dgm:cxnLst>
    <dgm:cxn modelId="{B23B0A0B-6CD8-4FC1-BCB9-AA6E07F7DB32}" type="presOf" srcId="{5DD11FBD-C43E-4CE9-8395-3E4F71D821F1}" destId="{F493B5B1-BF02-4454-8F12-E69265E61F7F}" srcOrd="0" destOrd="0" presId="urn:microsoft.com/office/officeart/2008/layout/HorizontalMultiLevelHierarchy"/>
    <dgm:cxn modelId="{07CEFC0B-1EFD-467C-AE1D-EEF7C9B135CA}" type="presOf" srcId="{938DC6AE-2701-4D16-85F8-0FC6D54F0860}" destId="{A7E5F738-34EA-4D4E-AE18-3F06FEEC75F0}" srcOrd="1" destOrd="0" presId="urn:microsoft.com/office/officeart/2008/layout/HorizontalMultiLevelHierarchy"/>
    <dgm:cxn modelId="{E0D47D1E-6556-4C1A-848B-18D358160D91}" type="presOf" srcId="{98B21FC0-FA28-4E2D-A0D9-C42322C15924}" destId="{857FCB84-07FB-4DF6-88B5-A93316D2C573}" srcOrd="0" destOrd="0" presId="urn:microsoft.com/office/officeart/2008/layout/HorizontalMultiLevelHierarchy"/>
    <dgm:cxn modelId="{74DA7D29-A53E-45AE-AE3F-FF328973FC1B}" srcId="{6D4AFB6D-E18D-409B-B220-AAB3C1A316E4}" destId="{D713E92E-A138-4CBF-979A-61143EB5E57A}" srcOrd="1" destOrd="0" parTransId="{98B21FC0-FA28-4E2D-A0D9-C42322C15924}" sibTransId="{E9E6AFA5-D274-44E2-A3FC-59B660601DAB}"/>
    <dgm:cxn modelId="{E9C9DB30-A9B0-4F40-AE75-5F281B7A1CED}" type="presOf" srcId="{8FB7CB6F-961B-4F3A-AB98-BB97A4CA7F10}" destId="{ADD02477-A86B-4682-9214-5AC5FEAFDE05}" srcOrd="0" destOrd="0" presId="urn:microsoft.com/office/officeart/2008/layout/HorizontalMultiLevelHierarchy"/>
    <dgm:cxn modelId="{DB32A435-E645-4D96-9FB0-4D309BB77A00}" srcId="{6D4AFB6D-E18D-409B-B220-AAB3C1A316E4}" destId="{4CFD7670-152C-4094-926B-70125BC9D681}" srcOrd="2" destOrd="0" parTransId="{9BDFFE73-7470-436A-85E7-C708C7138CC2}" sibTransId="{2A91A174-E18E-4AAE-BD45-3028DD421C92}"/>
    <dgm:cxn modelId="{C3BDAB40-3D89-403D-A0CC-E3C439C77E54}" type="presOf" srcId="{6D4AFB6D-E18D-409B-B220-AAB3C1A316E4}" destId="{5E87DE7C-ECAF-4A34-9C2E-2F859815C722}" srcOrd="0" destOrd="0" presId="urn:microsoft.com/office/officeart/2008/layout/HorizontalMultiLevelHierarchy"/>
    <dgm:cxn modelId="{C9F6475F-BF62-4197-A79F-8137ED7BC1B2}" type="presOf" srcId="{9D8A19EA-4011-49E2-BB6C-A69516327C0F}" destId="{63947872-4BE3-46AA-8D49-679FDD00B6C4}" srcOrd="0" destOrd="0" presId="urn:microsoft.com/office/officeart/2008/layout/HorizontalMultiLevelHierarchy"/>
    <dgm:cxn modelId="{D2DDE342-8BE8-440C-B516-44F0F0D153AA}" srcId="{6D4AFB6D-E18D-409B-B220-AAB3C1A316E4}" destId="{9136C9C5-C3D3-487F-9CE9-FF7C379BFE9D}" srcOrd="3" destOrd="0" parTransId="{938DC6AE-2701-4D16-85F8-0FC6D54F0860}" sibTransId="{F5C7FC9E-0258-4396-BA4E-D2451C46B2D8}"/>
    <dgm:cxn modelId="{6A42FC6E-7129-4C3E-B2C3-757C77D8A3B5}" srcId="{DDAF0CE6-79D2-4D7C-B00A-7F781AABBC76}" destId="{6D4AFB6D-E18D-409B-B220-AAB3C1A316E4}" srcOrd="0" destOrd="0" parTransId="{09AD2664-43CA-483E-B8A3-6A485A510680}" sibTransId="{7FE159BE-04FE-430B-B751-3E2987151372}"/>
    <dgm:cxn modelId="{48A15B88-7621-4810-9A36-7DC1CA512F33}" type="presOf" srcId="{9BDFFE73-7470-436A-85E7-C708C7138CC2}" destId="{8431D8BC-EE26-49FA-A7FD-32785E19B97D}" srcOrd="0" destOrd="0" presId="urn:microsoft.com/office/officeart/2008/layout/HorizontalMultiLevelHierarchy"/>
    <dgm:cxn modelId="{BF5F209A-7FBD-460D-AF4F-336E5DBA6512}" type="presOf" srcId="{ED87206A-B19B-4347-AE90-6276D1D69923}" destId="{47FEF2D1-7B34-4943-91A8-8DBF64975727}" srcOrd="1" destOrd="0" presId="urn:microsoft.com/office/officeart/2008/layout/HorizontalMultiLevelHierarchy"/>
    <dgm:cxn modelId="{F36DF89A-9A9A-4DDE-8549-12CC54AE7685}" type="presOf" srcId="{9BDFFE73-7470-436A-85E7-C708C7138CC2}" destId="{6575A568-381C-49A6-B63B-774DCA5C934F}" srcOrd="1" destOrd="0" presId="urn:microsoft.com/office/officeart/2008/layout/HorizontalMultiLevelHierarchy"/>
    <dgm:cxn modelId="{7E56BFB0-31C2-4CC6-97E0-110CB068ED47}" type="presOf" srcId="{4CFD7670-152C-4094-926B-70125BC9D681}" destId="{999410DB-D51D-41A8-8D6C-5991DC937A3F}" srcOrd="0" destOrd="0" presId="urn:microsoft.com/office/officeart/2008/layout/HorizontalMultiLevelHierarchy"/>
    <dgm:cxn modelId="{47FE50B2-CE2F-4549-9526-55C124C8B6C1}" type="presOf" srcId="{D713E92E-A138-4CBF-979A-61143EB5E57A}" destId="{6E651CC6-A4CC-41C4-8F45-4736073D9591}" srcOrd="0" destOrd="0" presId="urn:microsoft.com/office/officeart/2008/layout/HorizontalMultiLevelHierarchy"/>
    <dgm:cxn modelId="{821E8DB4-43B6-49B4-A2DE-1DC33DE6FE48}" type="presOf" srcId="{8FB7CB6F-961B-4F3A-AB98-BB97A4CA7F10}" destId="{69C483E2-B1FA-4303-BC78-4133D4EED480}" srcOrd="1" destOrd="0" presId="urn:microsoft.com/office/officeart/2008/layout/HorizontalMultiLevelHierarchy"/>
    <dgm:cxn modelId="{E77483BE-2AFE-4E41-BA34-89EE753BEADD}" srcId="{6D4AFB6D-E18D-409B-B220-AAB3C1A316E4}" destId="{9D8A19EA-4011-49E2-BB6C-A69516327C0F}" srcOrd="0" destOrd="0" parTransId="{8FB7CB6F-961B-4F3A-AB98-BB97A4CA7F10}" sibTransId="{9CBE4CF5-7802-4AB1-84F8-C687CA9C6268}"/>
    <dgm:cxn modelId="{0937DCBF-F0D1-4033-96D1-E544F7ACBC01}" type="presOf" srcId="{98B21FC0-FA28-4E2D-A0D9-C42322C15924}" destId="{5B19D7EF-6AF9-4077-96BD-9A3531FC03DC}" srcOrd="1" destOrd="0" presId="urn:microsoft.com/office/officeart/2008/layout/HorizontalMultiLevelHierarchy"/>
    <dgm:cxn modelId="{E89759E9-E230-466F-93A9-0089973E283D}" type="presOf" srcId="{DDAF0CE6-79D2-4D7C-B00A-7F781AABBC76}" destId="{7295A50C-AF5F-486F-9D9A-87CCCE4AA57C}" srcOrd="0" destOrd="0" presId="urn:microsoft.com/office/officeart/2008/layout/HorizontalMultiLevelHierarchy"/>
    <dgm:cxn modelId="{84EA9EE9-1943-4A8C-AD2D-CEBCDD20E7D3}" type="presOf" srcId="{9136C9C5-C3D3-487F-9CE9-FF7C379BFE9D}" destId="{6B996448-C7AE-4748-BF3F-05AF88C5A42E}" srcOrd="0" destOrd="0" presId="urn:microsoft.com/office/officeart/2008/layout/HorizontalMultiLevelHierarchy"/>
    <dgm:cxn modelId="{643E5FEE-63CA-4591-BE44-69E6D70E0666}" type="presOf" srcId="{ED87206A-B19B-4347-AE90-6276D1D69923}" destId="{62DEA99E-3FD6-487C-B17D-09C68BF05EC7}" srcOrd="0" destOrd="0" presId="urn:microsoft.com/office/officeart/2008/layout/HorizontalMultiLevelHierarchy"/>
    <dgm:cxn modelId="{C88918F0-E2F4-415C-BA91-8777809F88AC}" type="presOf" srcId="{938DC6AE-2701-4D16-85F8-0FC6D54F0860}" destId="{1A6995CA-44BA-4AF3-9723-DAE607C4A47A}" srcOrd="0" destOrd="0" presId="urn:microsoft.com/office/officeart/2008/layout/HorizontalMultiLevelHierarchy"/>
    <dgm:cxn modelId="{64AE2EF1-2722-4C2B-AC31-DAE83CEB0BE1}" srcId="{6D4AFB6D-E18D-409B-B220-AAB3C1A316E4}" destId="{5DD11FBD-C43E-4CE9-8395-3E4F71D821F1}" srcOrd="4" destOrd="0" parTransId="{ED87206A-B19B-4347-AE90-6276D1D69923}" sibTransId="{0F582B99-014E-4BA3-AF87-B628DAD439ED}"/>
    <dgm:cxn modelId="{6AB5799F-A5EC-4334-A71E-71F439454B39}" type="presParOf" srcId="{7295A50C-AF5F-486F-9D9A-87CCCE4AA57C}" destId="{53F3A454-F642-42D5-9D59-10D81A108896}" srcOrd="0" destOrd="0" presId="urn:microsoft.com/office/officeart/2008/layout/HorizontalMultiLevelHierarchy"/>
    <dgm:cxn modelId="{EF580C45-D27A-4959-B119-7B8061783CBC}" type="presParOf" srcId="{53F3A454-F642-42D5-9D59-10D81A108896}" destId="{5E87DE7C-ECAF-4A34-9C2E-2F859815C722}" srcOrd="0" destOrd="0" presId="urn:microsoft.com/office/officeart/2008/layout/HorizontalMultiLevelHierarchy"/>
    <dgm:cxn modelId="{121096D9-AEBF-453A-85F3-DFD48F4A46B0}" type="presParOf" srcId="{53F3A454-F642-42D5-9D59-10D81A108896}" destId="{6C2391BF-8C5F-4872-9FE4-883D08200EE1}" srcOrd="1" destOrd="0" presId="urn:microsoft.com/office/officeart/2008/layout/HorizontalMultiLevelHierarchy"/>
    <dgm:cxn modelId="{3EB863AC-03CD-4BCD-A209-CFAD5DFDA958}" type="presParOf" srcId="{6C2391BF-8C5F-4872-9FE4-883D08200EE1}" destId="{ADD02477-A86B-4682-9214-5AC5FEAFDE05}" srcOrd="0" destOrd="0" presId="urn:microsoft.com/office/officeart/2008/layout/HorizontalMultiLevelHierarchy"/>
    <dgm:cxn modelId="{FACFE19C-7632-4E29-93BF-9A394D99F385}" type="presParOf" srcId="{ADD02477-A86B-4682-9214-5AC5FEAFDE05}" destId="{69C483E2-B1FA-4303-BC78-4133D4EED480}" srcOrd="0" destOrd="0" presId="urn:microsoft.com/office/officeart/2008/layout/HorizontalMultiLevelHierarchy"/>
    <dgm:cxn modelId="{8FB46FEF-D2AA-4EC3-97FD-31C71896658D}" type="presParOf" srcId="{6C2391BF-8C5F-4872-9FE4-883D08200EE1}" destId="{22D9FCF2-8055-416E-84C0-C1F47E99631B}" srcOrd="1" destOrd="0" presId="urn:microsoft.com/office/officeart/2008/layout/HorizontalMultiLevelHierarchy"/>
    <dgm:cxn modelId="{CBA71DD4-F083-4C1F-A96A-FB11AC772DA0}" type="presParOf" srcId="{22D9FCF2-8055-416E-84C0-C1F47E99631B}" destId="{63947872-4BE3-46AA-8D49-679FDD00B6C4}" srcOrd="0" destOrd="0" presId="urn:microsoft.com/office/officeart/2008/layout/HorizontalMultiLevelHierarchy"/>
    <dgm:cxn modelId="{9F449408-3A95-4C3F-B347-CDB291C5B180}" type="presParOf" srcId="{22D9FCF2-8055-416E-84C0-C1F47E99631B}" destId="{9355E4EF-CF5F-476D-B226-F85E3C94CD24}" srcOrd="1" destOrd="0" presId="urn:microsoft.com/office/officeart/2008/layout/HorizontalMultiLevelHierarchy"/>
    <dgm:cxn modelId="{82E4B1A9-BA61-4B54-BEEE-EBA3A9A8A543}" type="presParOf" srcId="{6C2391BF-8C5F-4872-9FE4-883D08200EE1}" destId="{857FCB84-07FB-4DF6-88B5-A93316D2C573}" srcOrd="2" destOrd="0" presId="urn:microsoft.com/office/officeart/2008/layout/HorizontalMultiLevelHierarchy"/>
    <dgm:cxn modelId="{9F3B39B2-3B4C-4BE3-9E1C-2823BC5A1BA3}" type="presParOf" srcId="{857FCB84-07FB-4DF6-88B5-A93316D2C573}" destId="{5B19D7EF-6AF9-4077-96BD-9A3531FC03DC}" srcOrd="0" destOrd="0" presId="urn:microsoft.com/office/officeart/2008/layout/HorizontalMultiLevelHierarchy"/>
    <dgm:cxn modelId="{AB36CF2B-320E-4213-B555-4A24E0D7876B}" type="presParOf" srcId="{6C2391BF-8C5F-4872-9FE4-883D08200EE1}" destId="{F142C289-F8E0-48B9-93FA-976B89BBBF87}" srcOrd="3" destOrd="0" presId="urn:microsoft.com/office/officeart/2008/layout/HorizontalMultiLevelHierarchy"/>
    <dgm:cxn modelId="{E54FCCBC-609F-4AD6-89EB-4C72FF907529}" type="presParOf" srcId="{F142C289-F8E0-48B9-93FA-976B89BBBF87}" destId="{6E651CC6-A4CC-41C4-8F45-4736073D9591}" srcOrd="0" destOrd="0" presId="urn:microsoft.com/office/officeart/2008/layout/HorizontalMultiLevelHierarchy"/>
    <dgm:cxn modelId="{85E9E778-1EA1-41E0-B89A-D1C4082EC6BE}" type="presParOf" srcId="{F142C289-F8E0-48B9-93FA-976B89BBBF87}" destId="{44F22D1C-933F-44E2-B77F-0254844C552C}" srcOrd="1" destOrd="0" presId="urn:microsoft.com/office/officeart/2008/layout/HorizontalMultiLevelHierarchy"/>
    <dgm:cxn modelId="{70691435-0334-4B52-856F-D704A2668610}" type="presParOf" srcId="{6C2391BF-8C5F-4872-9FE4-883D08200EE1}" destId="{8431D8BC-EE26-49FA-A7FD-32785E19B97D}" srcOrd="4" destOrd="0" presId="urn:microsoft.com/office/officeart/2008/layout/HorizontalMultiLevelHierarchy"/>
    <dgm:cxn modelId="{34FA46E6-2C4E-424A-9C2B-83E7631F1358}" type="presParOf" srcId="{8431D8BC-EE26-49FA-A7FD-32785E19B97D}" destId="{6575A568-381C-49A6-B63B-774DCA5C934F}" srcOrd="0" destOrd="0" presId="urn:microsoft.com/office/officeart/2008/layout/HorizontalMultiLevelHierarchy"/>
    <dgm:cxn modelId="{60434EDD-4408-4A0C-84EC-835D2CEABF90}" type="presParOf" srcId="{6C2391BF-8C5F-4872-9FE4-883D08200EE1}" destId="{2AF7892F-87F7-48C9-92B5-C5B426DFB830}" srcOrd="5" destOrd="0" presId="urn:microsoft.com/office/officeart/2008/layout/HorizontalMultiLevelHierarchy"/>
    <dgm:cxn modelId="{D58E7985-CDAD-4D07-ABB2-87936F6414CE}" type="presParOf" srcId="{2AF7892F-87F7-48C9-92B5-C5B426DFB830}" destId="{999410DB-D51D-41A8-8D6C-5991DC937A3F}" srcOrd="0" destOrd="0" presId="urn:microsoft.com/office/officeart/2008/layout/HorizontalMultiLevelHierarchy"/>
    <dgm:cxn modelId="{83323674-19B9-4D30-B724-2EAC5186352F}" type="presParOf" srcId="{2AF7892F-87F7-48C9-92B5-C5B426DFB830}" destId="{C5845E94-C471-43B0-B231-D4B6E6CF1E15}" srcOrd="1" destOrd="0" presId="urn:microsoft.com/office/officeart/2008/layout/HorizontalMultiLevelHierarchy"/>
    <dgm:cxn modelId="{69B048CE-FBA4-4140-80DD-6263B7F259CA}" type="presParOf" srcId="{6C2391BF-8C5F-4872-9FE4-883D08200EE1}" destId="{1A6995CA-44BA-4AF3-9723-DAE607C4A47A}" srcOrd="6" destOrd="0" presId="urn:microsoft.com/office/officeart/2008/layout/HorizontalMultiLevelHierarchy"/>
    <dgm:cxn modelId="{2988BF7E-92A2-4F15-ACB5-8D97A204480B}" type="presParOf" srcId="{1A6995CA-44BA-4AF3-9723-DAE607C4A47A}" destId="{A7E5F738-34EA-4D4E-AE18-3F06FEEC75F0}" srcOrd="0" destOrd="0" presId="urn:microsoft.com/office/officeart/2008/layout/HorizontalMultiLevelHierarchy"/>
    <dgm:cxn modelId="{489A0643-EC3C-46AD-8963-B62C69FF9962}" type="presParOf" srcId="{6C2391BF-8C5F-4872-9FE4-883D08200EE1}" destId="{441E74E6-D760-41AA-B3C8-8620654D2E26}" srcOrd="7" destOrd="0" presId="urn:microsoft.com/office/officeart/2008/layout/HorizontalMultiLevelHierarchy"/>
    <dgm:cxn modelId="{77BE3FF8-BE16-4348-B180-EF90269B1EB3}" type="presParOf" srcId="{441E74E6-D760-41AA-B3C8-8620654D2E26}" destId="{6B996448-C7AE-4748-BF3F-05AF88C5A42E}" srcOrd="0" destOrd="0" presId="urn:microsoft.com/office/officeart/2008/layout/HorizontalMultiLevelHierarchy"/>
    <dgm:cxn modelId="{53B75B02-ACD2-4133-B552-D4AB9605C8CE}" type="presParOf" srcId="{441E74E6-D760-41AA-B3C8-8620654D2E26}" destId="{9EE24C27-C53E-43F5-9D85-AA3C55C399DB}" srcOrd="1" destOrd="0" presId="urn:microsoft.com/office/officeart/2008/layout/HorizontalMultiLevelHierarchy"/>
    <dgm:cxn modelId="{20DAA936-2C96-4852-B30E-16B8B2656E59}" type="presParOf" srcId="{6C2391BF-8C5F-4872-9FE4-883D08200EE1}" destId="{62DEA99E-3FD6-487C-B17D-09C68BF05EC7}" srcOrd="8" destOrd="0" presId="urn:microsoft.com/office/officeart/2008/layout/HorizontalMultiLevelHierarchy"/>
    <dgm:cxn modelId="{2A189691-B1C4-49B1-A9E6-5EF59B0A4C2B}" type="presParOf" srcId="{62DEA99E-3FD6-487C-B17D-09C68BF05EC7}" destId="{47FEF2D1-7B34-4943-91A8-8DBF64975727}" srcOrd="0" destOrd="0" presId="urn:microsoft.com/office/officeart/2008/layout/HorizontalMultiLevelHierarchy"/>
    <dgm:cxn modelId="{C6EA5217-A3A2-4E18-8BE8-DED870412FB7}" type="presParOf" srcId="{6C2391BF-8C5F-4872-9FE4-883D08200EE1}" destId="{9677C7B2-70FB-4C77-B0B7-C6000E215A0D}" srcOrd="9" destOrd="0" presId="urn:microsoft.com/office/officeart/2008/layout/HorizontalMultiLevelHierarchy"/>
    <dgm:cxn modelId="{24041674-C330-46F1-ACCE-97ACE2E68EDD}" type="presParOf" srcId="{9677C7B2-70FB-4C77-B0B7-C6000E215A0D}" destId="{F493B5B1-BF02-4454-8F12-E69265E61F7F}" srcOrd="0" destOrd="0" presId="urn:microsoft.com/office/officeart/2008/layout/HorizontalMultiLevelHierarchy"/>
    <dgm:cxn modelId="{A176CB6D-D578-44CA-9BED-E39F240D0595}" type="presParOf" srcId="{9677C7B2-70FB-4C77-B0B7-C6000E215A0D}" destId="{F305A71A-4A02-4DAC-B584-BAC68165A23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EA99E-3FD6-487C-B17D-09C68BF05EC7}">
      <dsp:nvSpPr>
        <dsp:cNvPr id="0" name=""/>
        <dsp:cNvSpPr/>
      </dsp:nvSpPr>
      <dsp:spPr>
        <a:xfrm>
          <a:off x="1059253" y="2498823"/>
          <a:ext cx="562742" cy="2065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371" y="0"/>
              </a:lnTo>
              <a:lnTo>
                <a:pt x="281371" y="2065033"/>
              </a:lnTo>
              <a:lnTo>
                <a:pt x="562742" y="2065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>
        <a:off x="1287116" y="3477831"/>
        <a:ext cx="107016" cy="107016"/>
      </dsp:txXfrm>
    </dsp:sp>
    <dsp:sp modelId="{1A6995CA-44BA-4AF3-9723-DAE607C4A47A}">
      <dsp:nvSpPr>
        <dsp:cNvPr id="0" name=""/>
        <dsp:cNvSpPr/>
      </dsp:nvSpPr>
      <dsp:spPr>
        <a:xfrm>
          <a:off x="1059253" y="2498823"/>
          <a:ext cx="562742" cy="992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371" y="0"/>
              </a:lnTo>
              <a:lnTo>
                <a:pt x="281371" y="992734"/>
              </a:lnTo>
              <a:lnTo>
                <a:pt x="562742" y="9927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1312096" y="2966662"/>
        <a:ext cx="57057" cy="57057"/>
      </dsp:txXfrm>
    </dsp:sp>
    <dsp:sp modelId="{8431D8BC-EE26-49FA-A7FD-32785E19B97D}">
      <dsp:nvSpPr>
        <dsp:cNvPr id="0" name=""/>
        <dsp:cNvSpPr/>
      </dsp:nvSpPr>
      <dsp:spPr>
        <a:xfrm>
          <a:off x="1059253" y="2373538"/>
          <a:ext cx="562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5284"/>
              </a:moveTo>
              <a:lnTo>
                <a:pt x="281371" y="125284"/>
              </a:lnTo>
              <a:lnTo>
                <a:pt x="281371" y="45720"/>
              </a:lnTo>
              <a:lnTo>
                <a:pt x="56274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1326416" y="2405050"/>
        <a:ext cx="28416" cy="28416"/>
      </dsp:txXfrm>
    </dsp:sp>
    <dsp:sp modelId="{857FCB84-07FB-4DF6-88B5-A93316D2C573}">
      <dsp:nvSpPr>
        <dsp:cNvPr id="0" name=""/>
        <dsp:cNvSpPr/>
      </dsp:nvSpPr>
      <dsp:spPr>
        <a:xfrm>
          <a:off x="1059253" y="1426524"/>
          <a:ext cx="562742" cy="1072298"/>
        </a:xfrm>
        <a:custGeom>
          <a:avLst/>
          <a:gdLst/>
          <a:ahLst/>
          <a:cxnLst/>
          <a:rect l="0" t="0" r="0" b="0"/>
          <a:pathLst>
            <a:path>
              <a:moveTo>
                <a:pt x="0" y="1072298"/>
              </a:moveTo>
              <a:lnTo>
                <a:pt x="281371" y="1072298"/>
              </a:lnTo>
              <a:lnTo>
                <a:pt x="281371" y="0"/>
              </a:lnTo>
              <a:lnTo>
                <a:pt x="5627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1310350" y="1932399"/>
        <a:ext cx="60549" cy="60549"/>
      </dsp:txXfrm>
    </dsp:sp>
    <dsp:sp modelId="{ADD02477-A86B-4682-9214-5AC5FEAFDE05}">
      <dsp:nvSpPr>
        <dsp:cNvPr id="0" name=""/>
        <dsp:cNvSpPr/>
      </dsp:nvSpPr>
      <dsp:spPr>
        <a:xfrm>
          <a:off x="1059253" y="428919"/>
          <a:ext cx="590626" cy="2069903"/>
        </a:xfrm>
        <a:custGeom>
          <a:avLst/>
          <a:gdLst/>
          <a:ahLst/>
          <a:cxnLst/>
          <a:rect l="0" t="0" r="0" b="0"/>
          <a:pathLst>
            <a:path>
              <a:moveTo>
                <a:pt x="0" y="2069903"/>
              </a:moveTo>
              <a:lnTo>
                <a:pt x="295313" y="2069903"/>
              </a:lnTo>
              <a:lnTo>
                <a:pt x="295313" y="0"/>
              </a:lnTo>
              <a:lnTo>
                <a:pt x="5906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>
        <a:off x="1300754" y="1410058"/>
        <a:ext cx="107625" cy="107625"/>
      </dsp:txXfrm>
    </dsp:sp>
    <dsp:sp modelId="{5E87DE7C-ECAF-4A34-9C2E-2F859815C722}">
      <dsp:nvSpPr>
        <dsp:cNvPr id="0" name=""/>
        <dsp:cNvSpPr/>
      </dsp:nvSpPr>
      <dsp:spPr>
        <a:xfrm rot="16200000">
          <a:off x="-1627137" y="2069903"/>
          <a:ext cx="4514943" cy="857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/>
            <a:t>Διδακτικό Σενάριο</a:t>
          </a:r>
        </a:p>
      </dsp:txBody>
      <dsp:txXfrm>
        <a:off x="-1627137" y="2069903"/>
        <a:ext cx="4514943" cy="857839"/>
      </dsp:txXfrm>
    </dsp:sp>
    <dsp:sp modelId="{63947872-4BE3-46AA-8D49-679FDD00B6C4}">
      <dsp:nvSpPr>
        <dsp:cNvPr id="0" name=""/>
        <dsp:cNvSpPr/>
      </dsp:nvSpPr>
      <dsp:spPr>
        <a:xfrm>
          <a:off x="1649880" y="0"/>
          <a:ext cx="3959203" cy="857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Στόχοι- </a:t>
          </a:r>
          <a:r>
            <a:rPr lang="el-GR" sz="2800" b="1" kern="1200" dirty="0"/>
            <a:t>Π</a:t>
          </a:r>
          <a:r>
            <a:rPr lang="el-GR" sz="2400" kern="1200" dirty="0"/>
            <a:t>ροσδοκώμενα </a:t>
          </a:r>
          <a:r>
            <a:rPr lang="el-GR" sz="2800" b="1" kern="1200" dirty="0"/>
            <a:t>Μ</a:t>
          </a:r>
          <a:r>
            <a:rPr lang="el-GR" sz="2400" kern="1200" dirty="0"/>
            <a:t>αθησιακά </a:t>
          </a:r>
          <a:r>
            <a:rPr lang="el-GR" sz="2800" b="1" kern="1200" dirty="0"/>
            <a:t>Α</a:t>
          </a:r>
          <a:r>
            <a:rPr lang="el-GR" sz="2400" kern="1200" dirty="0"/>
            <a:t>ποτελέσματα</a:t>
          </a:r>
        </a:p>
      </dsp:txBody>
      <dsp:txXfrm>
        <a:off x="1649880" y="0"/>
        <a:ext cx="3959203" cy="857839"/>
      </dsp:txXfrm>
    </dsp:sp>
    <dsp:sp modelId="{6E651CC6-A4CC-41C4-8F45-4736073D9591}">
      <dsp:nvSpPr>
        <dsp:cNvPr id="0" name=""/>
        <dsp:cNvSpPr/>
      </dsp:nvSpPr>
      <dsp:spPr>
        <a:xfrm>
          <a:off x="1621996" y="1077169"/>
          <a:ext cx="3960581" cy="6987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Μέθοδος διδασκαλίας</a:t>
          </a:r>
        </a:p>
      </dsp:txBody>
      <dsp:txXfrm>
        <a:off x="1621996" y="1077169"/>
        <a:ext cx="3960581" cy="698710"/>
      </dsp:txXfrm>
    </dsp:sp>
    <dsp:sp modelId="{999410DB-D51D-41A8-8D6C-5991DC937A3F}">
      <dsp:nvSpPr>
        <dsp:cNvPr id="0" name=""/>
        <dsp:cNvSpPr/>
      </dsp:nvSpPr>
      <dsp:spPr>
        <a:xfrm>
          <a:off x="1621996" y="1990339"/>
          <a:ext cx="3960581" cy="857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Περιεχόμενο διδασκαλίας</a:t>
          </a:r>
        </a:p>
      </dsp:txBody>
      <dsp:txXfrm>
        <a:off x="1621996" y="1990339"/>
        <a:ext cx="3960581" cy="857839"/>
      </dsp:txXfrm>
    </dsp:sp>
    <dsp:sp modelId="{6B996448-C7AE-4748-BF3F-05AF88C5A42E}">
      <dsp:nvSpPr>
        <dsp:cNvPr id="0" name=""/>
        <dsp:cNvSpPr/>
      </dsp:nvSpPr>
      <dsp:spPr>
        <a:xfrm>
          <a:off x="1621996" y="3062638"/>
          <a:ext cx="3994627" cy="857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Διδακτικό Υλικό</a:t>
          </a:r>
          <a:endParaRPr lang="el-GR" sz="800" kern="1200" dirty="0"/>
        </a:p>
      </dsp:txBody>
      <dsp:txXfrm>
        <a:off x="1621996" y="3062638"/>
        <a:ext cx="3994627" cy="857839"/>
      </dsp:txXfrm>
    </dsp:sp>
    <dsp:sp modelId="{F493B5B1-BF02-4454-8F12-E69265E61F7F}">
      <dsp:nvSpPr>
        <dsp:cNvPr id="0" name=""/>
        <dsp:cNvSpPr/>
      </dsp:nvSpPr>
      <dsp:spPr>
        <a:xfrm>
          <a:off x="1621996" y="4134937"/>
          <a:ext cx="3911960" cy="857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Αξιολόγηση</a:t>
          </a:r>
          <a:endParaRPr lang="el-GR" sz="3900" kern="1200" dirty="0"/>
        </a:p>
      </dsp:txBody>
      <dsp:txXfrm>
        <a:off x="1621996" y="4134937"/>
        <a:ext cx="3911960" cy="857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8C1AAA19-E919-4523-9C25-F181E8AE7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AC578AC-2F9A-4C21-A430-AD0A78D028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96A9A-ABE1-48E3-8300-186F14645BA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C25C364-0578-460F-8FCE-5C949B74B5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0AEEEBC-8EFF-469D-ABFA-193E0126E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ABB7F-37E3-4D7A-8440-47893AC97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57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611560" y="3212976"/>
            <a:ext cx="782392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l-GR" b="1" dirty="0"/>
              <a:t>ΘΡΗΣΚΕΥΤΙΚΑ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611560" y="2420888"/>
            <a:ext cx="7823921" cy="5040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ΕΠΙΜΟΡΦΩΤΙΚΟ ΠΡΟΓΡΑΜΜΑ </a:t>
            </a:r>
          </a:p>
        </p:txBody>
      </p:sp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0535"/>
            <a:ext cx="2304256" cy="60614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82" y="5949280"/>
            <a:ext cx="4730198" cy="65074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87389"/>
            <a:ext cx="3913632" cy="1146048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 userDrawn="1"/>
        </p:nvSpPr>
        <p:spPr>
          <a:xfrm>
            <a:off x="611684" y="3933056"/>
            <a:ext cx="7823921" cy="69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/>
              <a:t>ΓΥΜΝΑΣΙΟ</a:t>
            </a:r>
            <a:endParaRPr lang="el-GR" sz="3200" dirty="0"/>
          </a:p>
        </p:txBody>
      </p:sp>
      <p:sp>
        <p:nvSpPr>
          <p:cNvPr id="14" name="Υπότιτλος 2"/>
          <p:cNvSpPr txBox="1">
            <a:spLocks/>
          </p:cNvSpPr>
          <p:nvPr userDrawn="1"/>
        </p:nvSpPr>
        <p:spPr>
          <a:xfrm>
            <a:off x="663081" y="4869160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400" dirty="0"/>
              <a:t>«Επιμόρφωση των εκπαιδευτικών στα Προγράμματα Σπουδών</a:t>
            </a:r>
          </a:p>
          <a:p>
            <a:pPr algn="ctr"/>
            <a:r>
              <a:rPr lang="el-GR" sz="1400" dirty="0"/>
              <a:t>και το εκπαιδευτικό υλικό Πρωτοβάθμιας και Δευτεροβάθμιας Εκπαίδευσης»</a:t>
            </a:r>
          </a:p>
          <a:p>
            <a:pPr algn="ctr"/>
            <a:r>
              <a:rPr lang="el-GR" sz="1400" dirty="0"/>
              <a:t> MIS: 5035543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425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Διαφάνεια κειμένου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398984" y="260648"/>
            <a:ext cx="3912084" cy="618976"/>
          </a:xfrm>
        </p:spPr>
        <p:txBody>
          <a:bodyPr>
            <a:normAutofit/>
          </a:bodyPr>
          <a:lstStyle>
            <a:lvl1pPr algn="l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/>
            <a:r>
              <a:rPr lang="el-GR" dirty="0"/>
              <a:t>ΤΙΤΛΟΣ ΠΑΡΟΥΣΙΑΣΗΣ</a:t>
            </a:r>
          </a:p>
        </p:txBody>
      </p:sp>
      <p:grpSp>
        <p:nvGrpSpPr>
          <p:cNvPr id="4" name="Ομάδα 3"/>
          <p:cNvGrpSpPr/>
          <p:nvPr userDrawn="1"/>
        </p:nvGrpSpPr>
        <p:grpSpPr>
          <a:xfrm>
            <a:off x="395536" y="6060843"/>
            <a:ext cx="8436490" cy="635977"/>
            <a:chOff x="395536" y="6060843"/>
            <a:chExt cx="8436490" cy="635977"/>
          </a:xfrm>
        </p:grpSpPr>
        <p:pic>
          <p:nvPicPr>
            <p:cNvPr id="7" name="Εικόνα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9941"/>
              <a:ext cx="1512168" cy="397783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6100633"/>
              <a:ext cx="3467938" cy="477092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850" y="6060843"/>
              <a:ext cx="2171794" cy="635977"/>
            </a:xfrm>
            <a:prstGeom prst="rect">
              <a:avLst/>
            </a:prstGeom>
          </p:spPr>
        </p:pic>
      </p:grpSp>
      <p:sp>
        <p:nvSpPr>
          <p:cNvPr id="10" name="Τίτλος 1"/>
          <p:cNvSpPr txBox="1">
            <a:spLocks/>
          </p:cNvSpPr>
          <p:nvPr userDrawn="1"/>
        </p:nvSpPr>
        <p:spPr>
          <a:xfrm>
            <a:off x="5007013" y="188640"/>
            <a:ext cx="3825013" cy="69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dirty="0"/>
          </a:p>
        </p:txBody>
      </p:sp>
      <p:cxnSp>
        <p:nvCxnSpPr>
          <p:cNvPr id="5" name="Ευθεία γραμμή σύνδεσης 4"/>
          <p:cNvCxnSpPr/>
          <p:nvPr userDrawn="1"/>
        </p:nvCxnSpPr>
        <p:spPr>
          <a:xfrm>
            <a:off x="395536" y="60608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 userDrawn="1"/>
        </p:nvCxnSpPr>
        <p:spPr>
          <a:xfrm>
            <a:off x="395536" y="7522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Θέση περιεχομένου 2"/>
          <p:cNvSpPr>
            <a:spLocks noGrp="1"/>
          </p:cNvSpPr>
          <p:nvPr>
            <p:ph idx="1"/>
          </p:nvPr>
        </p:nvSpPr>
        <p:spPr>
          <a:xfrm>
            <a:off x="486095" y="1268760"/>
            <a:ext cx="8229600" cy="4525963"/>
          </a:xfrm>
        </p:spPr>
        <p:txBody>
          <a:bodyPr/>
          <a:lstStyle/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09382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Διαφάνεια κειμένου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398984" y="260648"/>
            <a:ext cx="3912084" cy="618976"/>
          </a:xfrm>
        </p:spPr>
        <p:txBody>
          <a:bodyPr>
            <a:normAutofit/>
          </a:bodyPr>
          <a:lstStyle>
            <a:lvl1pPr algn="l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/>
            <a:r>
              <a:rPr lang="el-GR" dirty="0"/>
              <a:t>ΤΙΤΛΟΣ ΠΑΡΟΥΣΙΑΣΗΣ</a:t>
            </a:r>
          </a:p>
        </p:txBody>
      </p:sp>
      <p:grpSp>
        <p:nvGrpSpPr>
          <p:cNvPr id="4" name="Ομάδα 3"/>
          <p:cNvGrpSpPr/>
          <p:nvPr userDrawn="1"/>
        </p:nvGrpSpPr>
        <p:grpSpPr>
          <a:xfrm>
            <a:off x="395536" y="6060843"/>
            <a:ext cx="8436490" cy="635977"/>
            <a:chOff x="395536" y="6060843"/>
            <a:chExt cx="8436490" cy="635977"/>
          </a:xfrm>
        </p:grpSpPr>
        <p:pic>
          <p:nvPicPr>
            <p:cNvPr id="7" name="Εικόνα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9941"/>
              <a:ext cx="1512168" cy="397783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6100633"/>
              <a:ext cx="3467938" cy="477092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850" y="6060843"/>
              <a:ext cx="2171794" cy="635977"/>
            </a:xfrm>
            <a:prstGeom prst="rect">
              <a:avLst/>
            </a:prstGeom>
          </p:spPr>
        </p:pic>
      </p:grpSp>
      <p:sp>
        <p:nvSpPr>
          <p:cNvPr id="10" name="Τίτλος 1"/>
          <p:cNvSpPr txBox="1">
            <a:spLocks/>
          </p:cNvSpPr>
          <p:nvPr userDrawn="1"/>
        </p:nvSpPr>
        <p:spPr>
          <a:xfrm>
            <a:off x="5007013" y="188640"/>
            <a:ext cx="3825013" cy="69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dirty="0"/>
          </a:p>
        </p:txBody>
      </p:sp>
      <p:cxnSp>
        <p:nvCxnSpPr>
          <p:cNvPr id="5" name="Ευθεία γραμμή σύνδεσης 4"/>
          <p:cNvCxnSpPr/>
          <p:nvPr userDrawn="1"/>
        </p:nvCxnSpPr>
        <p:spPr>
          <a:xfrm>
            <a:off x="395536" y="60608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 userDrawn="1"/>
        </p:nvCxnSpPr>
        <p:spPr>
          <a:xfrm>
            <a:off x="395536" y="7522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13148" y="119675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767654" y="119675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093821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Διαφάνεια κειμένου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398984" y="260648"/>
            <a:ext cx="3912084" cy="618976"/>
          </a:xfrm>
        </p:spPr>
        <p:txBody>
          <a:bodyPr>
            <a:normAutofit/>
          </a:bodyPr>
          <a:lstStyle>
            <a:lvl1pPr algn="l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/>
            <a:r>
              <a:rPr lang="el-GR" dirty="0"/>
              <a:t>ΤΙΤΛΟΣ ΠΑΡΟΥΣΙΑΣΗΣ</a:t>
            </a:r>
          </a:p>
        </p:txBody>
      </p:sp>
      <p:grpSp>
        <p:nvGrpSpPr>
          <p:cNvPr id="4" name="Ομάδα 3"/>
          <p:cNvGrpSpPr/>
          <p:nvPr userDrawn="1"/>
        </p:nvGrpSpPr>
        <p:grpSpPr>
          <a:xfrm>
            <a:off x="395536" y="6060843"/>
            <a:ext cx="8436490" cy="635977"/>
            <a:chOff x="395536" y="6060843"/>
            <a:chExt cx="8436490" cy="635977"/>
          </a:xfrm>
        </p:grpSpPr>
        <p:pic>
          <p:nvPicPr>
            <p:cNvPr id="7" name="Εικόνα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9941"/>
              <a:ext cx="1512168" cy="397783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6100633"/>
              <a:ext cx="3467938" cy="477092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850" y="6060843"/>
              <a:ext cx="2171794" cy="635977"/>
            </a:xfrm>
            <a:prstGeom prst="rect">
              <a:avLst/>
            </a:prstGeom>
          </p:spPr>
        </p:pic>
      </p:grpSp>
      <p:sp>
        <p:nvSpPr>
          <p:cNvPr id="10" name="Τίτλος 1"/>
          <p:cNvSpPr txBox="1">
            <a:spLocks/>
          </p:cNvSpPr>
          <p:nvPr userDrawn="1"/>
        </p:nvSpPr>
        <p:spPr>
          <a:xfrm>
            <a:off x="5007013" y="188640"/>
            <a:ext cx="3825013" cy="69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dirty="0"/>
          </a:p>
        </p:txBody>
      </p:sp>
      <p:cxnSp>
        <p:nvCxnSpPr>
          <p:cNvPr id="5" name="Ευθεία γραμμή σύνδεσης 4"/>
          <p:cNvCxnSpPr/>
          <p:nvPr userDrawn="1"/>
        </p:nvCxnSpPr>
        <p:spPr>
          <a:xfrm>
            <a:off x="395536" y="60608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 userDrawn="1"/>
        </p:nvCxnSpPr>
        <p:spPr>
          <a:xfrm>
            <a:off x="395536" y="7522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Θέση κειμένου 2"/>
          <p:cNvSpPr>
            <a:spLocks noGrp="1"/>
          </p:cNvSpPr>
          <p:nvPr>
            <p:ph type="body" idx="1"/>
          </p:nvPr>
        </p:nvSpPr>
        <p:spPr>
          <a:xfrm>
            <a:off x="407120" y="12770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07120" y="19168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749798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1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64479" y="19168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18395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Διαφάνεια κειμένου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398984" y="260648"/>
            <a:ext cx="3912084" cy="618976"/>
          </a:xfrm>
        </p:spPr>
        <p:txBody>
          <a:bodyPr>
            <a:normAutofit/>
          </a:bodyPr>
          <a:lstStyle>
            <a:lvl1pPr algn="l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/>
            <a:r>
              <a:rPr lang="el-GR" dirty="0"/>
              <a:t>ΤΙΤΛΟΣ ΠΑΡΟΥΣΙΑΣΗΣ</a:t>
            </a:r>
          </a:p>
        </p:txBody>
      </p:sp>
      <p:grpSp>
        <p:nvGrpSpPr>
          <p:cNvPr id="4" name="Ομάδα 3"/>
          <p:cNvGrpSpPr/>
          <p:nvPr userDrawn="1"/>
        </p:nvGrpSpPr>
        <p:grpSpPr>
          <a:xfrm>
            <a:off x="395536" y="6060843"/>
            <a:ext cx="8436490" cy="635977"/>
            <a:chOff x="395536" y="6060843"/>
            <a:chExt cx="8436490" cy="635977"/>
          </a:xfrm>
        </p:grpSpPr>
        <p:pic>
          <p:nvPicPr>
            <p:cNvPr id="7" name="Εικόνα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9941"/>
              <a:ext cx="1512168" cy="397783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6100633"/>
              <a:ext cx="3467938" cy="477092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850" y="6060843"/>
              <a:ext cx="2171794" cy="635977"/>
            </a:xfrm>
            <a:prstGeom prst="rect">
              <a:avLst/>
            </a:prstGeom>
          </p:spPr>
        </p:pic>
      </p:grpSp>
      <p:sp>
        <p:nvSpPr>
          <p:cNvPr id="10" name="Τίτλος 1"/>
          <p:cNvSpPr txBox="1">
            <a:spLocks/>
          </p:cNvSpPr>
          <p:nvPr userDrawn="1"/>
        </p:nvSpPr>
        <p:spPr>
          <a:xfrm>
            <a:off x="5007013" y="188640"/>
            <a:ext cx="3825013" cy="69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dirty="0"/>
          </a:p>
        </p:txBody>
      </p:sp>
      <p:cxnSp>
        <p:nvCxnSpPr>
          <p:cNvPr id="5" name="Ευθεία γραμμή σύνδεσης 4"/>
          <p:cNvCxnSpPr/>
          <p:nvPr userDrawn="1"/>
        </p:nvCxnSpPr>
        <p:spPr>
          <a:xfrm>
            <a:off x="395536" y="60608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 userDrawn="1"/>
        </p:nvCxnSpPr>
        <p:spPr>
          <a:xfrm>
            <a:off x="395536" y="7522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Τίτλος 1"/>
          <p:cNvSpPr txBox="1">
            <a:spLocks/>
          </p:cNvSpPr>
          <p:nvPr userDrawn="1"/>
        </p:nvSpPr>
        <p:spPr>
          <a:xfrm>
            <a:off x="405036" y="975543"/>
            <a:ext cx="3008313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14" name="Θέση περιεχομένου 2"/>
          <p:cNvSpPr>
            <a:spLocks noGrp="1"/>
          </p:cNvSpPr>
          <p:nvPr>
            <p:ph idx="1"/>
          </p:nvPr>
        </p:nvSpPr>
        <p:spPr>
          <a:xfrm>
            <a:off x="3670964" y="975543"/>
            <a:ext cx="5111750" cy="4973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5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05036" y="2137593"/>
            <a:ext cx="3008313" cy="38116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6407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Διαφάνεια φόντο και λογότυπα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 userDrawn="1"/>
        </p:nvGrpSpPr>
        <p:grpSpPr>
          <a:xfrm>
            <a:off x="395536" y="6060843"/>
            <a:ext cx="8436490" cy="635977"/>
            <a:chOff x="395536" y="6060843"/>
            <a:chExt cx="8436490" cy="635977"/>
          </a:xfrm>
        </p:grpSpPr>
        <p:pic>
          <p:nvPicPr>
            <p:cNvPr id="7" name="Εικόνα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9941"/>
              <a:ext cx="1512168" cy="397783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6100633"/>
              <a:ext cx="3467938" cy="477092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850" y="6060843"/>
              <a:ext cx="2171794" cy="635977"/>
            </a:xfrm>
            <a:prstGeom prst="rect">
              <a:avLst/>
            </a:prstGeom>
          </p:spPr>
        </p:pic>
      </p:grpSp>
      <p:cxnSp>
        <p:nvCxnSpPr>
          <p:cNvPr id="8" name="Ευθεία γραμμή σύνδεσης 7"/>
          <p:cNvCxnSpPr/>
          <p:nvPr userDrawn="1"/>
        </p:nvCxnSpPr>
        <p:spPr>
          <a:xfrm>
            <a:off x="395536" y="60608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76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Ενότητα_Τίτλος Παρουσίασης"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611560" y="2780928"/>
            <a:ext cx="7823922" cy="864096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pPr marL="0" indent="0"/>
            <a:r>
              <a:rPr lang="el-GR" dirty="0"/>
              <a:t>ΑΝΑΠΤΥΞΗ ΔΙΔΑΚΤΙΚΟΥ ΣΕΝΑΡΙΟΥ</a:t>
            </a:r>
          </a:p>
        </p:txBody>
      </p:sp>
      <p:grpSp>
        <p:nvGrpSpPr>
          <p:cNvPr id="4" name="Ομάδα 3"/>
          <p:cNvGrpSpPr/>
          <p:nvPr userDrawn="1"/>
        </p:nvGrpSpPr>
        <p:grpSpPr>
          <a:xfrm>
            <a:off x="395536" y="6060843"/>
            <a:ext cx="8436490" cy="635977"/>
            <a:chOff x="395536" y="6060843"/>
            <a:chExt cx="8436490" cy="635977"/>
          </a:xfrm>
        </p:grpSpPr>
        <p:pic>
          <p:nvPicPr>
            <p:cNvPr id="7" name="Εικόνα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9941"/>
              <a:ext cx="1512168" cy="397783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6100633"/>
              <a:ext cx="3467938" cy="477092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850" y="6060843"/>
              <a:ext cx="2171794" cy="635977"/>
            </a:xfrm>
            <a:prstGeom prst="rect">
              <a:avLst/>
            </a:prstGeom>
          </p:spPr>
        </p:pic>
      </p:grpSp>
      <p:cxnSp>
        <p:nvCxnSpPr>
          <p:cNvPr id="8" name="Ευθεία γραμμή σύνδεσης 7"/>
          <p:cNvCxnSpPr/>
          <p:nvPr userDrawn="1"/>
        </p:nvCxnSpPr>
        <p:spPr>
          <a:xfrm>
            <a:off x="395536" y="60608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3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Διαφάνεια απλή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398984" y="260648"/>
            <a:ext cx="3912084" cy="618976"/>
          </a:xfrm>
        </p:spPr>
        <p:txBody>
          <a:bodyPr>
            <a:normAutofit/>
          </a:bodyPr>
          <a:lstStyle>
            <a:lvl1pPr algn="l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/>
            <a:r>
              <a:rPr lang="el-GR" dirty="0"/>
              <a:t>ΤΙΤΛΟΣ ΠΑΡΟΥΣΙΑΣΗΣ</a:t>
            </a:r>
          </a:p>
        </p:txBody>
      </p:sp>
      <p:grpSp>
        <p:nvGrpSpPr>
          <p:cNvPr id="4" name="Ομάδα 3"/>
          <p:cNvGrpSpPr/>
          <p:nvPr userDrawn="1"/>
        </p:nvGrpSpPr>
        <p:grpSpPr>
          <a:xfrm>
            <a:off x="395536" y="6060843"/>
            <a:ext cx="8436490" cy="635977"/>
            <a:chOff x="395536" y="6060843"/>
            <a:chExt cx="8436490" cy="635977"/>
          </a:xfrm>
        </p:grpSpPr>
        <p:pic>
          <p:nvPicPr>
            <p:cNvPr id="7" name="Εικόνα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9941"/>
              <a:ext cx="1512168" cy="397783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6100633"/>
              <a:ext cx="3467938" cy="477092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850" y="6060843"/>
              <a:ext cx="2171794" cy="635977"/>
            </a:xfrm>
            <a:prstGeom prst="rect">
              <a:avLst/>
            </a:prstGeom>
          </p:spPr>
        </p:pic>
      </p:grpSp>
      <p:sp>
        <p:nvSpPr>
          <p:cNvPr id="10" name="Τίτλος 1"/>
          <p:cNvSpPr txBox="1">
            <a:spLocks/>
          </p:cNvSpPr>
          <p:nvPr userDrawn="1"/>
        </p:nvSpPr>
        <p:spPr>
          <a:xfrm>
            <a:off x="5007013" y="188640"/>
            <a:ext cx="3825013" cy="69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dirty="0"/>
          </a:p>
        </p:txBody>
      </p:sp>
      <p:cxnSp>
        <p:nvCxnSpPr>
          <p:cNvPr id="5" name="Ευθεία γραμμή σύνδεσης 4"/>
          <p:cNvCxnSpPr/>
          <p:nvPr userDrawn="1"/>
        </p:nvCxnSpPr>
        <p:spPr>
          <a:xfrm>
            <a:off x="395536" y="60608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 userDrawn="1"/>
        </p:nvCxnSpPr>
        <p:spPr>
          <a:xfrm>
            <a:off x="395536" y="7522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0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Διαφάνεια εικόνας &amp; κειμένου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398984" y="260648"/>
            <a:ext cx="3912084" cy="618976"/>
          </a:xfrm>
        </p:spPr>
        <p:txBody>
          <a:bodyPr>
            <a:normAutofit/>
          </a:bodyPr>
          <a:lstStyle>
            <a:lvl1pPr algn="l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/>
            <a:r>
              <a:rPr lang="el-GR" dirty="0"/>
              <a:t>Ανάπτυξη διδακτικού σεναρίου</a:t>
            </a:r>
          </a:p>
        </p:txBody>
      </p:sp>
      <p:grpSp>
        <p:nvGrpSpPr>
          <p:cNvPr id="4" name="Ομάδα 3"/>
          <p:cNvGrpSpPr/>
          <p:nvPr userDrawn="1"/>
        </p:nvGrpSpPr>
        <p:grpSpPr>
          <a:xfrm>
            <a:off x="395536" y="6060843"/>
            <a:ext cx="8436490" cy="635977"/>
            <a:chOff x="395536" y="6060843"/>
            <a:chExt cx="8436490" cy="635977"/>
          </a:xfrm>
        </p:grpSpPr>
        <p:pic>
          <p:nvPicPr>
            <p:cNvPr id="7" name="Εικόνα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9941"/>
              <a:ext cx="1512168" cy="397783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6100633"/>
              <a:ext cx="3467938" cy="477092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850" y="6060843"/>
              <a:ext cx="2171794" cy="635977"/>
            </a:xfrm>
            <a:prstGeom prst="rect">
              <a:avLst/>
            </a:prstGeom>
          </p:spPr>
        </p:pic>
      </p:grpSp>
      <p:sp>
        <p:nvSpPr>
          <p:cNvPr id="10" name="Τίτλος 1"/>
          <p:cNvSpPr txBox="1">
            <a:spLocks/>
          </p:cNvSpPr>
          <p:nvPr userDrawn="1"/>
        </p:nvSpPr>
        <p:spPr>
          <a:xfrm>
            <a:off x="5007013" y="188640"/>
            <a:ext cx="3825013" cy="69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dirty="0"/>
          </a:p>
        </p:txBody>
      </p:sp>
      <p:cxnSp>
        <p:nvCxnSpPr>
          <p:cNvPr id="5" name="Ευθεία γραμμή σύνδεσης 4"/>
          <p:cNvCxnSpPr/>
          <p:nvPr userDrawn="1"/>
        </p:nvCxnSpPr>
        <p:spPr>
          <a:xfrm>
            <a:off x="395536" y="60608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 userDrawn="1"/>
        </p:nvCxnSpPr>
        <p:spPr>
          <a:xfrm>
            <a:off x="395536" y="7522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Τίτλος 1"/>
          <p:cNvSpPr txBox="1">
            <a:spLocks/>
          </p:cNvSpPr>
          <p:nvPr userDrawn="1"/>
        </p:nvSpPr>
        <p:spPr>
          <a:xfrm>
            <a:off x="1907704" y="4800600"/>
            <a:ext cx="537098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14" name="Θέση εικόνας 2"/>
          <p:cNvSpPr>
            <a:spLocks noGrp="1"/>
          </p:cNvSpPr>
          <p:nvPr>
            <p:ph type="pic" idx="1"/>
          </p:nvPr>
        </p:nvSpPr>
        <p:spPr>
          <a:xfrm>
            <a:off x="1948010" y="1053753"/>
            <a:ext cx="5305769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15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07704" y="5367338"/>
            <a:ext cx="5370984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18395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Διαφάνεια εικόνας &amp; κειμένου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398984" y="260648"/>
            <a:ext cx="3912084" cy="618976"/>
          </a:xfrm>
        </p:spPr>
        <p:txBody>
          <a:bodyPr>
            <a:normAutofit/>
          </a:bodyPr>
          <a:lstStyle>
            <a:lvl1pPr algn="l">
              <a:defRPr sz="1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/>
            <a:r>
              <a:rPr lang="el-GR" dirty="0"/>
              <a:t>ΑΝΑΠΤΥΞΗ ΔΙΔΑΚΤΙΚΟΥ ΣΕΜΑΡΙΟΥ</a:t>
            </a:r>
          </a:p>
        </p:txBody>
      </p:sp>
      <p:grpSp>
        <p:nvGrpSpPr>
          <p:cNvPr id="4" name="Ομάδα 3"/>
          <p:cNvGrpSpPr/>
          <p:nvPr userDrawn="1"/>
        </p:nvGrpSpPr>
        <p:grpSpPr>
          <a:xfrm>
            <a:off x="395536" y="6060843"/>
            <a:ext cx="8436490" cy="635977"/>
            <a:chOff x="395536" y="6060843"/>
            <a:chExt cx="8436490" cy="635977"/>
          </a:xfrm>
        </p:grpSpPr>
        <p:pic>
          <p:nvPicPr>
            <p:cNvPr id="7" name="Εικόνα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9941"/>
              <a:ext cx="1512168" cy="397783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6100633"/>
              <a:ext cx="3467938" cy="477092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850" y="6060843"/>
              <a:ext cx="2171794" cy="635977"/>
            </a:xfrm>
            <a:prstGeom prst="rect">
              <a:avLst/>
            </a:prstGeom>
          </p:spPr>
        </p:pic>
      </p:grpSp>
      <p:sp>
        <p:nvSpPr>
          <p:cNvPr id="10" name="Τίτλος 1"/>
          <p:cNvSpPr txBox="1">
            <a:spLocks/>
          </p:cNvSpPr>
          <p:nvPr userDrawn="1"/>
        </p:nvSpPr>
        <p:spPr>
          <a:xfrm>
            <a:off x="5007013" y="188640"/>
            <a:ext cx="3825013" cy="69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dirty="0"/>
          </a:p>
        </p:txBody>
      </p:sp>
      <p:cxnSp>
        <p:nvCxnSpPr>
          <p:cNvPr id="5" name="Ευθεία γραμμή σύνδεσης 4"/>
          <p:cNvCxnSpPr/>
          <p:nvPr userDrawn="1"/>
        </p:nvCxnSpPr>
        <p:spPr>
          <a:xfrm>
            <a:off x="395536" y="60608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 userDrawn="1"/>
        </p:nvCxnSpPr>
        <p:spPr>
          <a:xfrm>
            <a:off x="395536" y="7522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Τίτλος 1"/>
          <p:cNvSpPr txBox="1">
            <a:spLocks/>
          </p:cNvSpPr>
          <p:nvPr userDrawn="1"/>
        </p:nvSpPr>
        <p:spPr>
          <a:xfrm>
            <a:off x="4412565" y="1124744"/>
            <a:ext cx="4393689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1560" y="935815"/>
            <a:ext cx="3171825" cy="4876800"/>
          </a:xfrm>
          <a:prstGeom prst="rect">
            <a:avLst/>
          </a:prstGeom>
        </p:spPr>
      </p:pic>
      <p:sp>
        <p:nvSpPr>
          <p:cNvPr id="14" name="Θέση εικόνας 2"/>
          <p:cNvSpPr>
            <a:spLocks noGrp="1"/>
          </p:cNvSpPr>
          <p:nvPr>
            <p:ph type="pic" idx="1"/>
          </p:nvPr>
        </p:nvSpPr>
        <p:spPr>
          <a:xfrm>
            <a:off x="179512" y="887841"/>
            <a:ext cx="3744416" cy="48235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15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4412565" y="1691482"/>
            <a:ext cx="4393689" cy="418579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ü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l-GR" dirty="0"/>
              <a:t>Τι περιλαμβάνει ένα σχέδιο μαθήματος;</a:t>
            </a:r>
          </a:p>
          <a:p>
            <a:endParaRPr lang="el-GR" dirty="0"/>
          </a:p>
          <a:p>
            <a:r>
              <a:rPr lang="el-GR" dirty="0"/>
              <a:t>Τίτλο</a:t>
            </a:r>
          </a:p>
          <a:p>
            <a:r>
              <a:rPr lang="el-GR" dirty="0"/>
              <a:t>Ταυτότητα (βαθμίδα, τάξη, ώρα, γνωστικό αντικείμενο, ΑΠΣ)</a:t>
            </a:r>
          </a:p>
          <a:p>
            <a:r>
              <a:rPr lang="el-GR" dirty="0"/>
              <a:t>Μαθησιακά αποτελέσματα</a:t>
            </a:r>
          </a:p>
          <a:p>
            <a:r>
              <a:rPr lang="el-GR" dirty="0"/>
              <a:t>Αξιολόγηση των αποτελεσμάτων</a:t>
            </a:r>
          </a:p>
          <a:p>
            <a:r>
              <a:rPr lang="el-GR" dirty="0"/>
              <a:t>Δραστηριότητες (ανά στάδιο) </a:t>
            </a:r>
          </a:p>
          <a:p>
            <a:r>
              <a:rPr lang="el-GR" dirty="0"/>
              <a:t>που επιτυγχάνουν τα αποτελέσματα</a:t>
            </a:r>
          </a:p>
          <a:p>
            <a:r>
              <a:rPr lang="el-GR" dirty="0"/>
              <a:t>Υλικό που χρειάζεται για τις </a:t>
            </a:r>
          </a:p>
          <a:p>
            <a:r>
              <a:rPr lang="el-GR" dirty="0"/>
              <a:t>δραστηριότητες</a:t>
            </a:r>
          </a:p>
        </p:txBody>
      </p:sp>
    </p:spTree>
    <p:extLst>
      <p:ext uri="{BB962C8B-B14F-4D97-AF65-F5344CB8AC3E}">
        <p14:creationId xmlns:p14="http://schemas.microsoft.com/office/powerpoint/2010/main" val="209944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Διαφάνεια εικόνας &amp; κειμένου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398984" y="260648"/>
            <a:ext cx="3912084" cy="618976"/>
          </a:xfrm>
        </p:spPr>
        <p:txBody>
          <a:bodyPr>
            <a:normAutofit/>
          </a:bodyPr>
          <a:lstStyle>
            <a:lvl1pPr algn="l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/>
            <a:r>
              <a:rPr lang="el-GR" dirty="0"/>
              <a:t>ΤΙΤΛΟΣ ΠΑΡΟΥΣΙΑΣΗΣ</a:t>
            </a:r>
          </a:p>
        </p:txBody>
      </p:sp>
      <p:grpSp>
        <p:nvGrpSpPr>
          <p:cNvPr id="4" name="Ομάδα 3"/>
          <p:cNvGrpSpPr/>
          <p:nvPr userDrawn="1"/>
        </p:nvGrpSpPr>
        <p:grpSpPr>
          <a:xfrm>
            <a:off x="395536" y="6060843"/>
            <a:ext cx="8436490" cy="635977"/>
            <a:chOff x="395536" y="6060843"/>
            <a:chExt cx="8436490" cy="635977"/>
          </a:xfrm>
        </p:grpSpPr>
        <p:pic>
          <p:nvPicPr>
            <p:cNvPr id="7" name="Εικόνα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9941"/>
              <a:ext cx="1512168" cy="397783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6100633"/>
              <a:ext cx="3467938" cy="477092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850" y="6060843"/>
              <a:ext cx="2171794" cy="635977"/>
            </a:xfrm>
            <a:prstGeom prst="rect">
              <a:avLst/>
            </a:prstGeom>
          </p:spPr>
        </p:pic>
      </p:grpSp>
      <p:sp>
        <p:nvSpPr>
          <p:cNvPr id="10" name="Τίτλος 1"/>
          <p:cNvSpPr txBox="1">
            <a:spLocks/>
          </p:cNvSpPr>
          <p:nvPr userDrawn="1"/>
        </p:nvSpPr>
        <p:spPr>
          <a:xfrm>
            <a:off x="5007013" y="188640"/>
            <a:ext cx="3825013" cy="69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dirty="0"/>
          </a:p>
        </p:txBody>
      </p:sp>
      <p:cxnSp>
        <p:nvCxnSpPr>
          <p:cNvPr id="5" name="Ευθεία γραμμή σύνδεσης 4"/>
          <p:cNvCxnSpPr/>
          <p:nvPr userDrawn="1"/>
        </p:nvCxnSpPr>
        <p:spPr>
          <a:xfrm>
            <a:off x="395536" y="60608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 userDrawn="1"/>
        </p:nvCxnSpPr>
        <p:spPr>
          <a:xfrm>
            <a:off x="395536" y="7522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Τίτλος 1"/>
          <p:cNvSpPr txBox="1">
            <a:spLocks/>
          </p:cNvSpPr>
          <p:nvPr userDrawn="1"/>
        </p:nvSpPr>
        <p:spPr>
          <a:xfrm>
            <a:off x="395536" y="1124744"/>
            <a:ext cx="432048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15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5536" y="1691482"/>
            <a:ext cx="4263891" cy="41857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17" name="Θέση εικόνας 2"/>
          <p:cNvSpPr>
            <a:spLocks noGrp="1"/>
          </p:cNvSpPr>
          <p:nvPr>
            <p:ph type="pic" idx="10"/>
          </p:nvPr>
        </p:nvSpPr>
        <p:spPr>
          <a:xfrm>
            <a:off x="4859146" y="1053753"/>
            <a:ext cx="3817310" cy="48235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69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Διαφάνεια εικόνας &amp; κειμένου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398984" y="260648"/>
            <a:ext cx="3912084" cy="618976"/>
          </a:xfrm>
        </p:spPr>
        <p:txBody>
          <a:bodyPr>
            <a:normAutofit/>
          </a:bodyPr>
          <a:lstStyle>
            <a:lvl1pPr algn="l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/>
            <a:r>
              <a:rPr lang="el-GR" dirty="0"/>
              <a:t>ΤΙΤΛΟΣ ΠΑΡΟΥΣΙΑΣΗΣ</a:t>
            </a:r>
          </a:p>
        </p:txBody>
      </p:sp>
      <p:grpSp>
        <p:nvGrpSpPr>
          <p:cNvPr id="4" name="Ομάδα 3"/>
          <p:cNvGrpSpPr/>
          <p:nvPr userDrawn="1"/>
        </p:nvGrpSpPr>
        <p:grpSpPr>
          <a:xfrm>
            <a:off x="395536" y="6060843"/>
            <a:ext cx="8436490" cy="635977"/>
            <a:chOff x="395536" y="6060843"/>
            <a:chExt cx="8436490" cy="635977"/>
          </a:xfrm>
        </p:grpSpPr>
        <p:pic>
          <p:nvPicPr>
            <p:cNvPr id="7" name="Εικόνα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9941"/>
              <a:ext cx="1512168" cy="397783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6100633"/>
              <a:ext cx="3467938" cy="477092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850" y="6060843"/>
              <a:ext cx="2171794" cy="635977"/>
            </a:xfrm>
            <a:prstGeom prst="rect">
              <a:avLst/>
            </a:prstGeom>
          </p:spPr>
        </p:pic>
      </p:grpSp>
      <p:sp>
        <p:nvSpPr>
          <p:cNvPr id="10" name="Τίτλος 1"/>
          <p:cNvSpPr txBox="1">
            <a:spLocks/>
          </p:cNvSpPr>
          <p:nvPr userDrawn="1"/>
        </p:nvSpPr>
        <p:spPr>
          <a:xfrm>
            <a:off x="5007013" y="188640"/>
            <a:ext cx="3825013" cy="69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dirty="0"/>
          </a:p>
        </p:txBody>
      </p:sp>
      <p:cxnSp>
        <p:nvCxnSpPr>
          <p:cNvPr id="5" name="Ευθεία γραμμή σύνδεσης 4"/>
          <p:cNvCxnSpPr/>
          <p:nvPr userDrawn="1"/>
        </p:nvCxnSpPr>
        <p:spPr>
          <a:xfrm>
            <a:off x="395536" y="60608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 userDrawn="1"/>
        </p:nvCxnSpPr>
        <p:spPr>
          <a:xfrm>
            <a:off x="395536" y="7522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Τίτλος 1"/>
          <p:cNvSpPr txBox="1">
            <a:spLocks/>
          </p:cNvSpPr>
          <p:nvPr userDrawn="1"/>
        </p:nvSpPr>
        <p:spPr>
          <a:xfrm>
            <a:off x="4412565" y="2347863"/>
            <a:ext cx="4393689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14" name="Θέση εικόνας 2"/>
          <p:cNvSpPr>
            <a:spLocks noGrp="1"/>
          </p:cNvSpPr>
          <p:nvPr>
            <p:ph type="pic" idx="1"/>
          </p:nvPr>
        </p:nvSpPr>
        <p:spPr>
          <a:xfrm>
            <a:off x="395537" y="2276872"/>
            <a:ext cx="3744416" cy="2735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15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412565" y="2914601"/>
            <a:ext cx="4419461" cy="20975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8769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Διαφάνεια εικόνας &amp; κειμένου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398984" y="260648"/>
            <a:ext cx="3912084" cy="618976"/>
          </a:xfrm>
        </p:spPr>
        <p:txBody>
          <a:bodyPr>
            <a:normAutofit/>
          </a:bodyPr>
          <a:lstStyle>
            <a:lvl1pPr algn="l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/>
            <a:r>
              <a:rPr lang="el-GR" dirty="0"/>
              <a:t>ΤΙΤΛΟΣ ΠΑΡΟΥΣΙΑΣΗΣ</a:t>
            </a:r>
          </a:p>
        </p:txBody>
      </p:sp>
      <p:grpSp>
        <p:nvGrpSpPr>
          <p:cNvPr id="4" name="Ομάδα 3"/>
          <p:cNvGrpSpPr/>
          <p:nvPr userDrawn="1"/>
        </p:nvGrpSpPr>
        <p:grpSpPr>
          <a:xfrm>
            <a:off x="395536" y="6060843"/>
            <a:ext cx="8436490" cy="635977"/>
            <a:chOff x="395536" y="6060843"/>
            <a:chExt cx="8436490" cy="635977"/>
          </a:xfrm>
        </p:grpSpPr>
        <p:pic>
          <p:nvPicPr>
            <p:cNvPr id="7" name="Εικόνα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9941"/>
              <a:ext cx="1512168" cy="397783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6100633"/>
              <a:ext cx="3467938" cy="477092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850" y="6060843"/>
              <a:ext cx="2171794" cy="635977"/>
            </a:xfrm>
            <a:prstGeom prst="rect">
              <a:avLst/>
            </a:prstGeom>
          </p:spPr>
        </p:pic>
      </p:grpSp>
      <p:sp>
        <p:nvSpPr>
          <p:cNvPr id="10" name="Τίτλος 1"/>
          <p:cNvSpPr txBox="1">
            <a:spLocks/>
          </p:cNvSpPr>
          <p:nvPr userDrawn="1"/>
        </p:nvSpPr>
        <p:spPr>
          <a:xfrm>
            <a:off x="5007013" y="188640"/>
            <a:ext cx="3825013" cy="69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dirty="0"/>
          </a:p>
        </p:txBody>
      </p:sp>
      <p:cxnSp>
        <p:nvCxnSpPr>
          <p:cNvPr id="5" name="Ευθεία γραμμή σύνδεσης 4"/>
          <p:cNvCxnSpPr/>
          <p:nvPr userDrawn="1"/>
        </p:nvCxnSpPr>
        <p:spPr>
          <a:xfrm>
            <a:off x="395536" y="60608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 userDrawn="1"/>
        </p:nvCxnSpPr>
        <p:spPr>
          <a:xfrm>
            <a:off x="395536" y="7522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Τίτλος 1"/>
          <p:cNvSpPr txBox="1">
            <a:spLocks/>
          </p:cNvSpPr>
          <p:nvPr userDrawn="1"/>
        </p:nvSpPr>
        <p:spPr>
          <a:xfrm>
            <a:off x="394169" y="4446438"/>
            <a:ext cx="8411961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14" name="Θέση εικόνας 2"/>
          <p:cNvSpPr>
            <a:spLocks noGrp="1"/>
          </p:cNvSpPr>
          <p:nvPr>
            <p:ph type="pic" idx="1"/>
          </p:nvPr>
        </p:nvSpPr>
        <p:spPr>
          <a:xfrm>
            <a:off x="395536" y="1052736"/>
            <a:ext cx="8410718" cy="33937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15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4169" y="5013176"/>
            <a:ext cx="8411961" cy="8744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08534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Διαφάνεια κειμένου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398984" y="260648"/>
            <a:ext cx="3912084" cy="618976"/>
          </a:xfrm>
        </p:spPr>
        <p:txBody>
          <a:bodyPr>
            <a:normAutofit/>
          </a:bodyPr>
          <a:lstStyle>
            <a:lvl1pPr algn="l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/>
            <a:r>
              <a:rPr lang="el-GR" dirty="0"/>
              <a:t>ΤΙΤΛΟΣ ΠΑΡΟΥΣΙΑΣΗΣ</a:t>
            </a:r>
          </a:p>
        </p:txBody>
      </p:sp>
      <p:grpSp>
        <p:nvGrpSpPr>
          <p:cNvPr id="4" name="Ομάδα 3"/>
          <p:cNvGrpSpPr/>
          <p:nvPr userDrawn="1"/>
        </p:nvGrpSpPr>
        <p:grpSpPr>
          <a:xfrm>
            <a:off x="395536" y="6060843"/>
            <a:ext cx="8436490" cy="635977"/>
            <a:chOff x="395536" y="6060843"/>
            <a:chExt cx="8436490" cy="635977"/>
          </a:xfrm>
        </p:grpSpPr>
        <p:pic>
          <p:nvPicPr>
            <p:cNvPr id="7" name="Εικόνα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9941"/>
              <a:ext cx="1512168" cy="397783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6100633"/>
              <a:ext cx="3467938" cy="477092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850" y="6060843"/>
              <a:ext cx="2171794" cy="635977"/>
            </a:xfrm>
            <a:prstGeom prst="rect">
              <a:avLst/>
            </a:prstGeom>
          </p:spPr>
        </p:pic>
      </p:grpSp>
      <p:sp>
        <p:nvSpPr>
          <p:cNvPr id="10" name="Τίτλος 1"/>
          <p:cNvSpPr txBox="1">
            <a:spLocks/>
          </p:cNvSpPr>
          <p:nvPr userDrawn="1"/>
        </p:nvSpPr>
        <p:spPr>
          <a:xfrm>
            <a:off x="5007013" y="188640"/>
            <a:ext cx="3825013" cy="69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dirty="0"/>
          </a:p>
        </p:txBody>
      </p:sp>
      <p:cxnSp>
        <p:nvCxnSpPr>
          <p:cNvPr id="5" name="Ευθεία γραμμή σύνδεσης 4"/>
          <p:cNvCxnSpPr/>
          <p:nvPr userDrawn="1"/>
        </p:nvCxnSpPr>
        <p:spPr>
          <a:xfrm>
            <a:off x="395536" y="60608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 userDrawn="1"/>
        </p:nvCxnSpPr>
        <p:spPr>
          <a:xfrm>
            <a:off x="395536" y="752243"/>
            <a:ext cx="841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Τίτλος 1"/>
          <p:cNvSpPr txBox="1">
            <a:spLocks/>
          </p:cNvSpPr>
          <p:nvPr userDrawn="1"/>
        </p:nvSpPr>
        <p:spPr>
          <a:xfrm>
            <a:off x="394169" y="1052736"/>
            <a:ext cx="8411961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17" name="Θέση κειμένου 3"/>
          <p:cNvSpPr>
            <a:spLocks noGrp="1"/>
          </p:cNvSpPr>
          <p:nvPr>
            <p:ph type="body" sz="half" idx="10"/>
          </p:nvPr>
        </p:nvSpPr>
        <p:spPr>
          <a:xfrm>
            <a:off x="394169" y="1619474"/>
            <a:ext cx="8411961" cy="42577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05298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C9DE-635A-4788-8888-6C334853B15B}" type="datetimeFigureOut">
              <a:rPr lang="el-GR" smtClean="0"/>
              <a:t>5/1/2022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6A8C1-6520-40D6-B638-30CA6EDDAA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92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7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5" r:id="rId10"/>
    <p:sldLayoutId id="2147483664" r:id="rId11"/>
    <p:sldLayoutId id="2147483666" r:id="rId12"/>
    <p:sldLayoutId id="2147483668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426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3900" b="1" dirty="0">
                <a:solidFill>
                  <a:schemeClr val="accent1">
                    <a:lumMod val="75000"/>
                  </a:schemeClr>
                </a:solidFill>
              </a:rPr>
              <a:t>Πέντε π και ένα γ!</a:t>
            </a:r>
          </a:p>
          <a:p>
            <a:pPr marL="0" indent="0">
              <a:buNone/>
            </a:pPr>
            <a:endParaRPr lang="el-GR" sz="39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Ποιους-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ες</a:t>
            </a:r>
            <a:r>
              <a:rPr lang="el-GR" dirty="0"/>
              <a:t> διδάσκω;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Πού</a:t>
            </a:r>
            <a:r>
              <a:rPr lang="el-GR" dirty="0"/>
              <a:t> θα πραγματοποιηθεί η διδασκαλία;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Πόσο</a:t>
            </a:r>
            <a:r>
              <a:rPr lang="el-GR" dirty="0"/>
              <a:t> χρόνο θα αφιερώσω;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Ποιο</a:t>
            </a:r>
            <a:r>
              <a:rPr lang="el-GR" dirty="0"/>
              <a:t> θα είναι το περιεχόμενο της διδασκαλίας;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Πώς</a:t>
            </a:r>
            <a:r>
              <a:rPr lang="el-GR" dirty="0"/>
              <a:t> θα εφαρμόσω το διδακτικό σενάριο;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Γιατί </a:t>
            </a:r>
            <a:r>
              <a:rPr lang="el-GR" dirty="0"/>
              <a:t>διδάσκω τη συγκεκριμένη ενότητα;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48" y="1196975"/>
            <a:ext cx="3232830" cy="4525963"/>
          </a:xfrm>
        </p:spPr>
      </p:pic>
    </p:spTree>
    <p:extLst>
      <p:ext uri="{BB962C8B-B14F-4D97-AF65-F5344CB8AC3E}">
        <p14:creationId xmlns:p14="http://schemas.microsoft.com/office/powerpoint/2010/main" val="423238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Ποιους-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</a:rPr>
              <a:t>ες</a:t>
            </a:r>
            <a:r>
              <a:rPr lang="el-GR" dirty="0"/>
              <a:t> : Γνωρίζω τις ανάγκες και ιδιαιτερότητες των συγκεκριμένων μαθητών-τριών μου.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Πού</a:t>
            </a:r>
            <a:r>
              <a:rPr lang="el-GR" dirty="0"/>
              <a:t>: Σε ποιες συνθήκες θα διδάξω; Οι τεχνικές Παιχνιδιού Δράσης συνήθως απαιτούν περισσότερη άνεση χώρου.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Πόσο</a:t>
            </a:r>
            <a:r>
              <a:rPr lang="el-GR" dirty="0"/>
              <a:t>: Προσεκτικός και ρεαλιστικός σχεδιασμός. Υπάρχει αρκετός χρόνος για να πραγματοποιηθεί άνετα και ουσιαστικά κάθε δραστηριότητα;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Ποιο</a:t>
            </a:r>
            <a:r>
              <a:rPr lang="el-GR" dirty="0"/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περιεχόμενο</a:t>
            </a:r>
            <a:r>
              <a:rPr lang="el-GR" dirty="0"/>
              <a:t>: Υπάρχει σύνδεση με το ΠΣ και τα ΠΜΑ;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Πώς</a:t>
            </a:r>
            <a:r>
              <a:rPr lang="el-GR" dirty="0"/>
              <a:t>: Ποιες τεχνικές και διδακτικά υλικά που προάγουν συνεργασία,  δημιουργικότητα και κριτική σκέψη θα αξιοποιήσω; 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Γιατί: </a:t>
            </a:r>
            <a:r>
              <a:rPr lang="el-GR" dirty="0"/>
              <a:t>Συνδέεται με τη ζωή των μαθητών-τριών μου; Υπάρχει </a:t>
            </a:r>
            <a:r>
              <a:rPr lang="el-GR" dirty="0" err="1"/>
              <a:t>μεταγνωστική</a:t>
            </a:r>
            <a:r>
              <a:rPr lang="el-GR" dirty="0"/>
              <a:t> αξία;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48" y="1196975"/>
            <a:ext cx="3232830" cy="4525963"/>
          </a:xfrm>
        </p:spPr>
      </p:pic>
    </p:spTree>
    <p:extLst>
      <p:ext uri="{BB962C8B-B14F-4D97-AF65-F5344CB8AC3E}">
        <p14:creationId xmlns:p14="http://schemas.microsoft.com/office/powerpoint/2010/main" val="410965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11214" y="1988840"/>
            <a:ext cx="1854596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Βασικά δομικά στοιχεία Διδακτικού Σεναρίου</a:t>
            </a:r>
          </a:p>
        </p:txBody>
      </p:sp>
      <p:graphicFrame>
        <p:nvGraphicFramePr>
          <p:cNvPr id="9" name="Θέση περιεχομένου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2317457"/>
              </p:ext>
            </p:extLst>
          </p:nvPr>
        </p:nvGraphicFramePr>
        <p:xfrm>
          <a:off x="2987824" y="879625"/>
          <a:ext cx="5818039" cy="4997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620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99592" y="1196752"/>
            <a:ext cx="446449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 </a:t>
            </a:r>
            <a:r>
              <a:rPr lang="el-GR" b="1" dirty="0"/>
              <a:t>Διδακτικό Υλικό</a:t>
            </a:r>
          </a:p>
          <a:p>
            <a:pPr marL="0" indent="0">
              <a:buNone/>
            </a:pPr>
            <a:r>
              <a:rPr lang="el-GR" dirty="0"/>
              <a:t>Ανάλογα με τις ανάγκες του μαθήματος μπορούν να αξιοποιηθούν: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Φύλλα εργασίας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Οπτικοακουστικά ερεθίσματα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Αντικείμενα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Βιβλία/ άρθρα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Ψηφιακά εργαλεία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1052736"/>
            <a:ext cx="2880319" cy="453770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5284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Οι δραστηριότητες που θα σχεδιάσω πρέπει να καλύπτουν και τους τέσσερις τρόπους απόκτησης. Πρέπει επομένως να αναρωτηθώ:</a:t>
            </a:r>
          </a:p>
          <a:p>
            <a:r>
              <a:rPr lang="el-GR" dirty="0"/>
              <a:t>Πώς θα βρω αυτό που γνωρίζουν/βιώνουν ήδη οι μαθητές-</a:t>
            </a:r>
            <a:r>
              <a:rPr lang="el-GR" dirty="0" err="1"/>
              <a:t>τριές</a:t>
            </a:r>
            <a:r>
              <a:rPr lang="el-GR" dirty="0"/>
              <a:t> μου;</a:t>
            </a:r>
          </a:p>
          <a:p>
            <a:r>
              <a:rPr lang="el-GR" dirty="0"/>
              <a:t>Ποιες νέες εμπειρίες θα τους δώσω;</a:t>
            </a:r>
          </a:p>
          <a:p>
            <a:r>
              <a:rPr lang="el-GR" dirty="0"/>
              <a:t>Πως θα βοηθήσω τα παιδιά να προσλάβουν νέες έννοιες και τις θεωρίες αυτών των εμπειριών;</a:t>
            </a:r>
          </a:p>
          <a:p>
            <a:r>
              <a:rPr lang="el-GR" dirty="0"/>
              <a:t>Πώς θα αναλύσουν τις εμπειρίες κριτικά και λειτουργικά; </a:t>
            </a:r>
          </a:p>
          <a:p>
            <a:r>
              <a:rPr lang="el-GR" dirty="0"/>
              <a:t>Πώς θα εφαρμόσουν τη νέα γνώση σωστά και δημιουργικά;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Επεξήγηση με σύννεφο 5"/>
          <p:cNvSpPr/>
          <p:nvPr/>
        </p:nvSpPr>
        <p:spPr>
          <a:xfrm rot="20786001">
            <a:off x="4572000" y="1196752"/>
            <a:ext cx="3888432" cy="3240360"/>
          </a:xfrm>
          <a:prstGeom prst="cloudCallout">
            <a:avLst>
              <a:gd name="adj1" fmla="val 47368"/>
              <a:gd name="adj2" fmla="val 66455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400" dirty="0"/>
              <a:t>Προτού σχεδιάσω </a:t>
            </a:r>
          </a:p>
          <a:p>
            <a:r>
              <a:rPr lang="el-GR" sz="1400" dirty="0"/>
              <a:t>τις δραστηριότητες σκέφτομαι την αξιολόγηση</a:t>
            </a:r>
          </a:p>
          <a:p>
            <a:r>
              <a:rPr lang="el-GR" sz="1400" dirty="0"/>
              <a:t> των μαθησιακών διαδικασιών. </a:t>
            </a:r>
          </a:p>
          <a:p>
            <a:r>
              <a:rPr lang="el-GR" sz="1400" dirty="0"/>
              <a:t>Με ποιον τρόπο οι μαθητές-τριες θα «αναγνωρίσουν», «επισημάνουν», «επιχειρηματολογήσουν» κ.λπ.;</a:t>
            </a:r>
          </a:p>
        </p:txBody>
      </p:sp>
    </p:spTree>
    <p:extLst>
      <p:ext uri="{BB962C8B-B14F-4D97-AF65-F5344CB8AC3E}">
        <p14:creationId xmlns:p14="http://schemas.microsoft.com/office/powerpoint/2010/main" val="40967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Τα ρήματα                    </a:t>
            </a:r>
          </a:p>
          <a:p>
            <a:pPr marL="0" indent="0">
              <a:buNone/>
            </a:pPr>
            <a:r>
              <a:rPr lang="el-GR" dirty="0"/>
              <a:t>των Προσδοκώμενων Μαθησιακών Αποτελεσμάτων υπαγορεύουν                                                                   τις δράσεις                                    για την επίτευξη τους,              το </a:t>
            </a:r>
            <a:r>
              <a:rPr lang="el-GR" b="1" dirty="0"/>
              <a:t>τι</a:t>
            </a:r>
            <a:r>
              <a:rPr lang="el-GR" dirty="0"/>
              <a:t> δηλαδή πρέπει να κάνουν οι μαθητές-τριες.</a:t>
            </a:r>
          </a:p>
          <a:p>
            <a:pPr marL="0" indent="0">
              <a:buNone/>
            </a:pPr>
            <a:r>
              <a:rPr lang="el-GR" dirty="0"/>
              <a:t>Οι δραστηριότητες     υλοποιούν έναν ή περισσοτέρους στόχους.</a:t>
            </a:r>
          </a:p>
        </p:txBody>
      </p:sp>
      <p:sp>
        <p:nvSpPr>
          <p:cNvPr id="5" name="Επεξήγηση με σύννεφο 4"/>
          <p:cNvSpPr/>
          <p:nvPr/>
        </p:nvSpPr>
        <p:spPr>
          <a:xfrm rot="20106244">
            <a:off x="4166868" y="1228583"/>
            <a:ext cx="4221372" cy="2411259"/>
          </a:xfrm>
          <a:prstGeom prst="cloudCallout">
            <a:avLst>
              <a:gd name="adj1" fmla="val 26872"/>
              <a:gd name="adj2" fmla="val 865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Ελέγχω εάν αντιστοιχούν                   οι δραστηριότητες με τα ΠΜΑ!</a:t>
            </a:r>
          </a:p>
        </p:txBody>
      </p:sp>
      <p:sp>
        <p:nvSpPr>
          <p:cNvPr id="6" name="Επεξήγηση με σύννεφο 5"/>
          <p:cNvSpPr/>
          <p:nvPr/>
        </p:nvSpPr>
        <p:spPr>
          <a:xfrm>
            <a:off x="4451748" y="3933056"/>
            <a:ext cx="3936676" cy="1751465"/>
          </a:xfrm>
          <a:prstGeom prst="cloudCallout">
            <a:avLst>
              <a:gd name="adj1" fmla="val -42501"/>
              <a:gd name="adj2" fmla="val 616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Υπάρχει σύνδεση μεταξύ των δραστηριοτήτων, ώστε να δημιουργείται μια σκαλωσιά νοημάτων;</a:t>
            </a:r>
          </a:p>
        </p:txBody>
      </p:sp>
    </p:spTree>
    <p:extLst>
      <p:ext uri="{BB962C8B-B14F-4D97-AF65-F5344CB8AC3E}">
        <p14:creationId xmlns:p14="http://schemas.microsoft.com/office/powerpoint/2010/main" val="137702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88840"/>
            <a:ext cx="7056783" cy="389212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835696" y="2746826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Η ενεργή συμμετοχή της ολομέλειας, ομάδων, δυάδων ή μονάδων                                   σε καλά σχεδιασμένες από τον/την εκπαιδευτικό ενέργειες,                                          οι οποίες προκαλούν τη διάδραση                        μεταξύ γνωστικού αντικειμένου, μαθητών/τριών και εκπαιδευτικού</a:t>
            </a:r>
            <a:r>
              <a:rPr lang="el-GR" sz="2400" dirty="0"/>
              <a:t>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501260" y="1237501"/>
            <a:ext cx="3865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Τι είναι δραστηριότητες</a:t>
            </a:r>
            <a:r>
              <a:rPr lang="el-GR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9564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endParaRPr lang="el-GR" dirty="0"/>
          </a:p>
          <a:p>
            <a:r>
              <a:rPr lang="el-GR" dirty="0"/>
              <a:t>Προϋποθέσεις δραστηριοτήτων</a:t>
            </a:r>
          </a:p>
          <a:p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Γνωριμία και διασύνδεση όλων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Συμμετοχή όλων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Ενεργή και συνειδητή συμμετοχή του όλου προσώπου </a:t>
            </a:r>
            <a:r>
              <a:rPr lang="el-GR" i="1" dirty="0"/>
              <a:t>(πνευματικά, σωματικά, συναισθηματικά) σε δραστηριότητες απόκτησης νέων ή/και ανάκλησης παλαιότερων εμπειριών (αισθητηριακής, κοινωνικής, νοητικής, συναισθηματικής, πληροφοριακής/γνωσιακής, ηθικής, </a:t>
            </a:r>
            <a:r>
              <a:rPr lang="el-GR" i="1" dirty="0" err="1"/>
              <a:t>αξιακής</a:t>
            </a:r>
            <a:r>
              <a:rPr lang="el-GR" i="1" dirty="0"/>
              <a:t>, ψυχοκινητικής, καλλιτεχνικής, πολιτισμικής, περιβαλλοντικής, σωματικής, επικοινωνιακής, κατασκευαστικής, δημιουργικής, παραγωγικής, συνθετικής κ.λπ. φύσης) </a:t>
            </a:r>
            <a:r>
              <a:rPr lang="el-GR" dirty="0"/>
              <a:t>εστιασμένων σε συγκεκριμένο τομέα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Πρόκληση στοχασμού, αναστοχασμού και δράσης/αλλαγής</a:t>
            </a:r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8984" y="2204864"/>
            <a:ext cx="4040188" cy="269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10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34932" y="1345961"/>
            <a:ext cx="4040188" cy="545944"/>
          </a:xfrm>
        </p:spPr>
        <p:txBody>
          <a:bodyPr/>
          <a:lstStyle/>
          <a:p>
            <a:r>
              <a:rPr lang="el-GR" dirty="0"/>
              <a:t>Άμεσης Διδασκαλίας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548609"/>
            <a:ext cx="4040188" cy="2686295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Άμεση αλληλεπίδραση μαθητών-τριών και εκπαιδευτικού 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b="1" dirty="0"/>
              <a:t>Αφήγηση ιστοριών </a:t>
            </a:r>
          </a:p>
          <a:p>
            <a:r>
              <a:rPr lang="el-GR" b="1" dirty="0"/>
              <a:t>Ιδεοθύελλα</a:t>
            </a:r>
          </a:p>
          <a:p>
            <a:r>
              <a:rPr lang="el-GR" b="1" dirty="0"/>
              <a:t>Προβολή ταινίας/ακρόαση τραγουδιού</a:t>
            </a:r>
          </a:p>
          <a:p>
            <a:r>
              <a:rPr lang="el-GR" b="1" dirty="0"/>
              <a:t>Σιωπηρό ερέθισμα με κείμενο</a:t>
            </a:r>
          </a:p>
          <a:p>
            <a:r>
              <a:rPr lang="el-GR" b="1" dirty="0"/>
              <a:t>Τοποθέτηση απέναντι στο κείμενο  </a:t>
            </a:r>
          </a:p>
          <a:p>
            <a:r>
              <a:rPr lang="el-GR" b="1" dirty="0"/>
              <a:t>Χάρτης εννοιών</a:t>
            </a:r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840794"/>
            <a:ext cx="2763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Είδη τεχνικών: </a:t>
            </a:r>
          </a:p>
        </p:txBody>
      </p:sp>
    </p:spTree>
    <p:extLst>
      <p:ext uri="{BB962C8B-B14F-4D97-AF65-F5344CB8AC3E}">
        <p14:creationId xmlns:p14="http://schemas.microsoft.com/office/powerpoint/2010/main" val="3519228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Ομαδοσυνεργασίας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755454"/>
            <a:ext cx="4040188" cy="2272605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Ομαδικές δραστηριότητες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GB" b="1" dirty="0" err="1"/>
              <a:t>Σκέψου</a:t>
            </a:r>
            <a:r>
              <a:rPr lang="en-GB" b="1" dirty="0"/>
              <a:t>, </a:t>
            </a:r>
            <a:r>
              <a:rPr lang="en-GB" b="1" dirty="0" err="1"/>
              <a:t>Γράψε</a:t>
            </a:r>
            <a:r>
              <a:rPr lang="en-GB" b="1" dirty="0"/>
              <a:t>, </a:t>
            </a:r>
            <a:r>
              <a:rPr lang="en-GB" b="1" dirty="0" err="1"/>
              <a:t>Συζήτησε</a:t>
            </a:r>
            <a:r>
              <a:rPr lang="en-GB" b="1" dirty="0"/>
              <a:t>, </a:t>
            </a:r>
            <a:r>
              <a:rPr lang="en-GB" b="1" dirty="0" err="1"/>
              <a:t>Μοιράσου</a:t>
            </a:r>
            <a:r>
              <a:rPr lang="en-GB" b="1" dirty="0"/>
              <a:t> </a:t>
            </a:r>
            <a:endParaRPr lang="el-GR" b="1" dirty="0"/>
          </a:p>
          <a:p>
            <a:r>
              <a:rPr lang="en-GB" b="1" dirty="0" err="1"/>
              <a:t>Σκέψου</a:t>
            </a:r>
            <a:r>
              <a:rPr lang="en-GB" b="1" dirty="0"/>
              <a:t>, </a:t>
            </a:r>
            <a:r>
              <a:rPr lang="en-GB" b="1" dirty="0" err="1"/>
              <a:t>Συζήτησε</a:t>
            </a:r>
            <a:r>
              <a:rPr lang="en-GB" b="1" dirty="0"/>
              <a:t>, </a:t>
            </a:r>
            <a:r>
              <a:rPr lang="en-GB" b="1" dirty="0" err="1"/>
              <a:t>Μοιράσου</a:t>
            </a:r>
            <a:r>
              <a:rPr lang="en-GB" b="1" dirty="0"/>
              <a:t> </a:t>
            </a:r>
            <a:endParaRPr lang="el-GR" b="1" dirty="0"/>
          </a:p>
          <a:p>
            <a:r>
              <a:rPr lang="el-GR" b="1" dirty="0"/>
              <a:t>Σκέψου, Συζήτησε ανά 2 και ανά 4, Μοιράσου </a:t>
            </a:r>
          </a:p>
          <a:p>
            <a:r>
              <a:rPr lang="el-GR" b="1" dirty="0"/>
              <a:t>Σταθμοί μάθησης/ Τροχιά μάθησης </a:t>
            </a:r>
          </a:p>
          <a:p>
            <a:r>
              <a:rPr lang="en-GB" b="1" dirty="0" err="1"/>
              <a:t>Συνεργ</a:t>
            </a:r>
            <a:r>
              <a:rPr lang="en-GB" b="1" dirty="0"/>
              <a:t>ατική Συναρμολόγηση (Jigsaw) </a:t>
            </a:r>
            <a:endParaRPr lang="el-GR" b="1" dirty="0"/>
          </a:p>
          <a:p>
            <a:r>
              <a:rPr lang="en-GB" b="1" dirty="0" err="1"/>
              <a:t>Χιονοστι</a:t>
            </a:r>
            <a:r>
              <a:rPr lang="en-GB" b="1" dirty="0"/>
              <a:t>βάδα </a:t>
            </a:r>
            <a:endParaRPr lang="el-GR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174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C0C099DC-15BA-4F2A-B34F-BE5D6E97A1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D5081508-D5D0-4645-8850-5A30C91917BE}"/>
              </a:ext>
            </a:extLst>
          </p:cNvPr>
          <p:cNvSpPr txBox="1">
            <a:spLocks/>
          </p:cNvSpPr>
          <p:nvPr/>
        </p:nvSpPr>
        <p:spPr>
          <a:xfrm>
            <a:off x="611684" y="2060848"/>
            <a:ext cx="7823921" cy="690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b="1" dirty="0"/>
              <a:t>ΕΝΟΤΗΤΑ 3</a:t>
            </a:r>
          </a:p>
        </p:txBody>
      </p:sp>
    </p:spTree>
    <p:extLst>
      <p:ext uri="{BB962C8B-B14F-4D97-AF65-F5344CB8AC3E}">
        <p14:creationId xmlns:p14="http://schemas.microsoft.com/office/powerpoint/2010/main" val="699936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Διαλόγου:</a:t>
            </a:r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545027"/>
            <a:ext cx="4040188" cy="2693458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764479" y="1052736"/>
            <a:ext cx="4027094" cy="855786"/>
          </a:xfrm>
        </p:spPr>
        <p:txBody>
          <a:bodyPr>
            <a:noAutofit/>
          </a:bodyPr>
          <a:lstStyle/>
          <a:p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Επιχειρηματολογία, ανταλλαγή απόψεων, παρατηρήσεων                                       πάνω σε ένα θέμα μελέτης 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err="1"/>
              <a:t>Ανακ</a:t>
            </a:r>
            <a:r>
              <a:rPr lang="en-GB" b="1" dirty="0" err="1"/>
              <a:t>ριτική</a:t>
            </a:r>
            <a:r>
              <a:rPr lang="en-GB" b="1" dirty="0"/>
              <a:t> καρέκλα ή καρέκλα των αποκαλύψεων </a:t>
            </a:r>
            <a:endParaRPr lang="el-GR" dirty="0"/>
          </a:p>
          <a:p>
            <a:r>
              <a:rPr lang="el-GR" b="1" dirty="0"/>
              <a:t>Αντιλογίες</a:t>
            </a:r>
            <a:r>
              <a:rPr lang="en-GB" b="1" dirty="0"/>
              <a:t> </a:t>
            </a:r>
            <a:endParaRPr lang="el-GR" dirty="0"/>
          </a:p>
          <a:p>
            <a:r>
              <a:rPr lang="el-GR" b="1" dirty="0"/>
              <a:t>Διλήμματα </a:t>
            </a:r>
            <a:endParaRPr lang="el-GR" dirty="0"/>
          </a:p>
          <a:p>
            <a:r>
              <a:rPr lang="el-GR" b="1" dirty="0"/>
              <a:t>Εσωτερικός και εξωτερικός κύκλος </a:t>
            </a:r>
            <a:endParaRPr lang="el-GR" dirty="0"/>
          </a:p>
          <a:p>
            <a:r>
              <a:rPr lang="el-GR" b="1" dirty="0"/>
              <a:t>Ρόλος στον τοίχο</a:t>
            </a:r>
            <a:endParaRPr lang="el-GR" dirty="0"/>
          </a:p>
          <a:p>
            <a:r>
              <a:rPr lang="el-GR" b="1" dirty="0"/>
              <a:t>Συνέντευξη</a:t>
            </a:r>
            <a:endParaRPr lang="el-GR" dirty="0"/>
          </a:p>
          <a:p>
            <a:r>
              <a:rPr lang="en-GB" b="1" dirty="0"/>
              <a:t>Πα</a:t>
            </a:r>
            <a:r>
              <a:rPr lang="el-GR" b="1" dirty="0" err="1"/>
              <a:t>ίρνοντα</a:t>
            </a:r>
            <a:r>
              <a:rPr lang="en-GB" b="1" dirty="0"/>
              <a:t>ς απόσταση </a:t>
            </a:r>
            <a:endParaRPr lang="el-GR" dirty="0"/>
          </a:p>
          <a:p>
            <a:r>
              <a:rPr lang="el-GR" b="1" dirty="0"/>
              <a:t> Συζήτηση στρογγυλής τραπέζης 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3042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Τεχνικές Επίλυσης προβλημάτων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656980"/>
            <a:ext cx="4040188" cy="2469552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764479" y="980728"/>
            <a:ext cx="4027094" cy="927794"/>
          </a:xfrm>
        </p:spPr>
        <p:txBody>
          <a:bodyPr>
            <a:noAutofit/>
          </a:bodyPr>
          <a:lstStyle/>
          <a:p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Διερευνητικές τεχνικές με αναζήτηση πληροφοριών και μελέτη ενός θέματος από διάφορες οπτικές 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b="1" dirty="0" err="1"/>
              <a:t>Ειδικοί</a:t>
            </a:r>
            <a:r>
              <a:rPr lang="en-GB" b="1" dirty="0"/>
              <a:t> α</a:t>
            </a:r>
            <a:r>
              <a:rPr lang="en-GB" b="1" dirty="0" err="1"/>
              <a:t>νάμεσά</a:t>
            </a:r>
            <a:r>
              <a:rPr lang="en-GB" b="1" dirty="0"/>
              <a:t> μας  </a:t>
            </a:r>
            <a:endParaRPr lang="el-GR" b="1" dirty="0"/>
          </a:p>
          <a:p>
            <a:r>
              <a:rPr lang="en-GB" b="1" dirty="0" err="1"/>
              <a:t>Εμ</a:t>
            </a:r>
            <a:r>
              <a:rPr lang="en-GB" b="1" dirty="0"/>
              <a:t>πειρική εκπαίδευση </a:t>
            </a:r>
            <a:endParaRPr lang="el-GR" b="1" dirty="0"/>
          </a:p>
          <a:p>
            <a:r>
              <a:rPr lang="en-GB" b="1" dirty="0"/>
              <a:t>Επ</a:t>
            </a:r>
            <a:r>
              <a:rPr lang="en-GB" b="1" dirty="0" err="1"/>
              <a:t>ίλυση</a:t>
            </a:r>
            <a:r>
              <a:rPr lang="en-GB" b="1" dirty="0"/>
              <a:t> π</a:t>
            </a:r>
            <a:r>
              <a:rPr lang="en-GB" b="1" dirty="0" err="1"/>
              <a:t>ρο</a:t>
            </a:r>
            <a:r>
              <a:rPr lang="en-GB" b="1" dirty="0"/>
              <a:t>βλήματος </a:t>
            </a:r>
            <a:endParaRPr lang="el-GR" b="1" dirty="0"/>
          </a:p>
          <a:p>
            <a:r>
              <a:rPr lang="el-GR" b="1" dirty="0"/>
              <a:t>Έξι σκεπτόμενα καπέλα </a:t>
            </a:r>
          </a:p>
          <a:p>
            <a:r>
              <a:rPr lang="en-GB" b="1" dirty="0" err="1"/>
              <a:t>Ερωτήσεις</a:t>
            </a:r>
            <a:r>
              <a:rPr lang="en-GB" b="1" dirty="0"/>
              <a:t> π</a:t>
            </a:r>
            <a:r>
              <a:rPr lang="en-GB" b="1" dirty="0" err="1"/>
              <a:t>ρος</a:t>
            </a:r>
            <a:r>
              <a:rPr lang="en-GB" b="1" dirty="0"/>
              <a:t> </a:t>
            </a:r>
            <a:r>
              <a:rPr lang="en-GB" b="1" dirty="0" err="1"/>
              <a:t>ειδικούς</a:t>
            </a:r>
            <a:r>
              <a:rPr lang="en-GB" b="1" dirty="0"/>
              <a:t> </a:t>
            </a:r>
            <a:endParaRPr lang="el-GR" b="1" dirty="0"/>
          </a:p>
          <a:p>
            <a:r>
              <a:rPr lang="en-GB" b="1" dirty="0"/>
              <a:t>Ιστοεξερεύνηση</a:t>
            </a:r>
            <a:endParaRPr lang="el-GR" b="1" dirty="0"/>
          </a:p>
          <a:p>
            <a:r>
              <a:rPr lang="el-GR" b="1" dirty="0"/>
              <a:t>Μελέτη περίπτωσης </a:t>
            </a:r>
          </a:p>
          <a:p>
            <a:r>
              <a:rPr lang="en-GB" b="1" dirty="0" err="1"/>
              <a:t>Πέντε</a:t>
            </a:r>
            <a:r>
              <a:rPr lang="en-GB" b="1" dirty="0"/>
              <a:t> π και </a:t>
            </a:r>
            <a:r>
              <a:rPr lang="en-GB" b="1" dirty="0" err="1"/>
              <a:t>έν</a:t>
            </a:r>
            <a:r>
              <a:rPr lang="en-GB" b="1" dirty="0"/>
              <a:t>α γ 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209337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Παιχνιδιού - Δράσης</a:t>
            </a: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816545"/>
            <a:ext cx="4040188" cy="2150422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764479" y="849177"/>
            <a:ext cx="4027094" cy="855786"/>
          </a:xfrm>
        </p:spPr>
        <p:txBody>
          <a:bodyPr>
            <a:noAutofit/>
          </a:bodyPr>
          <a:lstStyle/>
          <a:p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Δημιουργικές τεχνικές, αφήνουν πολλά περιθώρια αυτενέργειας, φαντασίας και καλλιτεχνικής έκφρασης 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64479" y="1704963"/>
            <a:ext cx="4041775" cy="4163157"/>
          </a:xfrm>
        </p:spPr>
        <p:txBody>
          <a:bodyPr>
            <a:normAutofit fontScale="25000" lnSpcReduction="20000"/>
          </a:bodyPr>
          <a:lstStyle/>
          <a:p>
            <a:r>
              <a:rPr lang="en-GB" sz="3200" b="1" dirty="0" err="1"/>
              <a:t>Ανίχνευση</a:t>
            </a:r>
            <a:r>
              <a:rPr lang="en-GB" sz="3200" b="1" dirty="0"/>
              <a:t> </a:t>
            </a:r>
            <a:r>
              <a:rPr lang="en-GB" sz="3200" b="1" dirty="0" err="1"/>
              <a:t>σκέψης</a:t>
            </a:r>
            <a:r>
              <a:rPr lang="en-GB" sz="3200" b="1" dirty="0"/>
              <a:t>  </a:t>
            </a:r>
            <a:endParaRPr lang="el-GR" sz="3200" dirty="0"/>
          </a:p>
          <a:p>
            <a:r>
              <a:rPr lang="el-GR" sz="3200" b="1" dirty="0"/>
              <a:t>Αντιλαμβάνομαι/γνωρίζω/ φροντίζω</a:t>
            </a:r>
            <a:r>
              <a:rPr lang="el-GR" sz="3200" b="1" i="1" dirty="0"/>
              <a:t> </a:t>
            </a:r>
            <a:endParaRPr lang="el-GR" sz="3200" dirty="0"/>
          </a:p>
          <a:p>
            <a:r>
              <a:rPr lang="en-GB" sz="3200" b="1" dirty="0" err="1"/>
              <a:t>Βρίσκω</a:t>
            </a:r>
            <a:r>
              <a:rPr lang="en-GB" sz="3200" b="1" dirty="0"/>
              <a:t> τα </a:t>
            </a:r>
            <a:r>
              <a:rPr lang="en-GB" sz="3200" b="1" dirty="0" err="1"/>
              <a:t>κομμάτι</a:t>
            </a:r>
            <a:r>
              <a:rPr lang="en-GB" sz="3200" b="1" dirty="0"/>
              <a:t>α </a:t>
            </a:r>
            <a:endParaRPr lang="el-GR" sz="3200" dirty="0"/>
          </a:p>
          <a:p>
            <a:r>
              <a:rPr lang="en-GB" sz="3200" b="1" dirty="0" err="1"/>
              <a:t>Βλέ</a:t>
            </a:r>
            <a:r>
              <a:rPr lang="en-GB" sz="3200" b="1" dirty="0"/>
              <a:t>πω/ισχυρίζομαι/αναρωτιέμαι </a:t>
            </a:r>
            <a:endParaRPr lang="el-GR" sz="3200" dirty="0"/>
          </a:p>
          <a:p>
            <a:r>
              <a:rPr lang="en-GB" sz="3200" b="1" dirty="0" err="1"/>
              <a:t>Βρες</a:t>
            </a:r>
            <a:r>
              <a:rPr lang="en-GB" sz="3200" b="1" dirty="0"/>
              <a:t> </a:t>
            </a:r>
            <a:r>
              <a:rPr lang="en-GB" sz="3200" b="1" dirty="0" err="1"/>
              <a:t>τον</a:t>
            </a:r>
            <a:r>
              <a:rPr lang="en-GB" sz="3200" b="1" dirty="0"/>
              <a:t> </a:t>
            </a:r>
            <a:r>
              <a:rPr lang="en-GB" sz="3200" b="1" dirty="0" err="1"/>
              <a:t>τίτλο</a:t>
            </a:r>
            <a:r>
              <a:rPr lang="en-GB" sz="3200" b="1" dirty="0"/>
              <a:t> π</a:t>
            </a:r>
            <a:r>
              <a:rPr lang="en-GB" sz="3200" b="1" dirty="0" err="1"/>
              <a:t>ου</a:t>
            </a:r>
            <a:r>
              <a:rPr lang="en-GB" sz="3200" b="1" dirty="0"/>
              <a:t> τα</a:t>
            </a:r>
            <a:r>
              <a:rPr lang="en-GB" sz="3200" b="1" dirty="0" err="1"/>
              <a:t>ιριάζει</a:t>
            </a:r>
            <a:r>
              <a:rPr lang="en-GB" sz="3200" b="1" dirty="0"/>
              <a:t> </a:t>
            </a:r>
            <a:endParaRPr lang="el-GR" sz="3200" dirty="0"/>
          </a:p>
          <a:p>
            <a:r>
              <a:rPr lang="en-GB" sz="3200" b="1" dirty="0"/>
              <a:t>Graffiti</a:t>
            </a:r>
            <a:endParaRPr lang="el-GR" sz="3200" dirty="0"/>
          </a:p>
          <a:p>
            <a:r>
              <a:rPr lang="el-GR" sz="3200" b="1" dirty="0"/>
              <a:t>Δάσκαλος σε ρόλο </a:t>
            </a:r>
            <a:endParaRPr lang="el-GR" sz="3200" dirty="0"/>
          </a:p>
          <a:p>
            <a:r>
              <a:rPr lang="en-GB" sz="3200" b="1" dirty="0" err="1"/>
              <a:t>Διάδρομος</a:t>
            </a:r>
            <a:r>
              <a:rPr lang="en-GB" sz="3200" b="1" dirty="0"/>
              <a:t> </a:t>
            </a:r>
            <a:r>
              <a:rPr lang="en-GB" sz="3200" b="1" dirty="0" err="1"/>
              <a:t>συνείδησης</a:t>
            </a:r>
            <a:r>
              <a:rPr lang="en-GB" sz="3200" b="1" dirty="0"/>
              <a:t> </a:t>
            </a:r>
            <a:endParaRPr lang="el-GR" sz="3200" dirty="0"/>
          </a:p>
          <a:p>
            <a:r>
              <a:rPr lang="en-GB" sz="3200" b="1" dirty="0" err="1"/>
              <a:t>Διήγηση</a:t>
            </a:r>
            <a:r>
              <a:rPr lang="en-GB" sz="3200" b="1" dirty="0"/>
              <a:t> </a:t>
            </a:r>
            <a:r>
              <a:rPr lang="en-GB" sz="3200" b="1" dirty="0" err="1"/>
              <a:t>κειμένου</a:t>
            </a:r>
            <a:r>
              <a:rPr lang="en-GB" sz="3200" b="1" dirty="0"/>
              <a:t> από </a:t>
            </a:r>
            <a:r>
              <a:rPr lang="en-GB" sz="3200" b="1" dirty="0" err="1"/>
              <a:t>άλλη</a:t>
            </a:r>
            <a:r>
              <a:rPr lang="en-GB" sz="3200" b="1" dirty="0"/>
              <a:t> π</a:t>
            </a:r>
            <a:r>
              <a:rPr lang="en-GB" sz="3200" b="1" dirty="0" err="1"/>
              <a:t>ροο</a:t>
            </a:r>
            <a:r>
              <a:rPr lang="en-GB" sz="3200" b="1" dirty="0"/>
              <a:t>πτική</a:t>
            </a:r>
            <a:r>
              <a:rPr lang="en-GB" sz="3200" dirty="0"/>
              <a:t> </a:t>
            </a:r>
            <a:endParaRPr lang="el-GR" sz="3200" dirty="0"/>
          </a:p>
          <a:p>
            <a:r>
              <a:rPr lang="en-GB" sz="3200" b="1" dirty="0"/>
              <a:t>Επ</a:t>
            </a:r>
            <a:r>
              <a:rPr lang="en-GB" sz="3200" b="1" dirty="0" err="1"/>
              <a:t>ιτό</a:t>
            </a:r>
            <a:r>
              <a:rPr lang="en-GB" sz="3200" b="1" dirty="0"/>
              <a:t>πια  μελέτη ζητήματος  </a:t>
            </a:r>
            <a:endParaRPr lang="el-GR" sz="3200" dirty="0"/>
          </a:p>
          <a:p>
            <a:r>
              <a:rPr lang="en-GB" sz="3200" b="1" dirty="0" err="1"/>
              <a:t>Εργ</a:t>
            </a:r>
            <a:r>
              <a:rPr lang="en-GB" sz="3200" b="1" dirty="0"/>
              <a:t>ασία με πηλό</a:t>
            </a:r>
            <a:r>
              <a:rPr lang="en-GB" sz="3200" dirty="0"/>
              <a:t> </a:t>
            </a:r>
            <a:endParaRPr lang="el-GR" sz="3200" dirty="0"/>
          </a:p>
          <a:p>
            <a:r>
              <a:rPr lang="en-GB" sz="3200" b="1" dirty="0" err="1"/>
              <a:t>Εφημερίδ</a:t>
            </a:r>
            <a:r>
              <a:rPr lang="en-GB" sz="3200" b="1" dirty="0"/>
              <a:t>α τοίχου </a:t>
            </a:r>
            <a:endParaRPr lang="el-GR" sz="3200" dirty="0"/>
          </a:p>
          <a:p>
            <a:r>
              <a:rPr lang="en-GB" sz="3200" b="1" dirty="0" err="1"/>
              <a:t>Ημερολόγιο</a:t>
            </a:r>
            <a:endParaRPr lang="el-GR" sz="3200" dirty="0"/>
          </a:p>
          <a:p>
            <a:r>
              <a:rPr lang="en-GB" sz="3200" b="1" dirty="0" err="1"/>
              <a:t>Ιστορί</a:t>
            </a:r>
            <a:r>
              <a:rPr lang="en-GB" sz="3200" b="1" dirty="0"/>
              <a:t>α με εικόνες </a:t>
            </a:r>
            <a:endParaRPr lang="el-GR" sz="3200" dirty="0"/>
          </a:p>
          <a:p>
            <a:r>
              <a:rPr lang="en-GB" sz="3200" b="1" dirty="0" err="1"/>
              <a:t>Κάρτες</a:t>
            </a:r>
            <a:r>
              <a:rPr lang="en-GB" sz="3200" b="1" dirty="0"/>
              <a:t> </a:t>
            </a:r>
            <a:endParaRPr lang="el-GR" sz="3200" dirty="0"/>
          </a:p>
          <a:p>
            <a:r>
              <a:rPr lang="en-GB" sz="3200" b="1" dirty="0" err="1"/>
              <a:t>Κοιτάζω</a:t>
            </a:r>
            <a:r>
              <a:rPr lang="en-GB" sz="3200" b="1" dirty="0"/>
              <a:t>/β</a:t>
            </a:r>
            <a:r>
              <a:rPr lang="en-GB" sz="3200" b="1" dirty="0" err="1"/>
              <a:t>ρίσκω</a:t>
            </a:r>
            <a:r>
              <a:rPr lang="en-GB" sz="3200" b="1" dirty="0"/>
              <a:t> 10 </a:t>
            </a:r>
            <a:r>
              <a:rPr lang="en-GB" sz="3200" b="1" dirty="0" err="1"/>
              <a:t>λέξεις</a:t>
            </a:r>
            <a:r>
              <a:rPr lang="en-GB" sz="3200" b="1" dirty="0"/>
              <a:t>/επαναλαμβ</a:t>
            </a:r>
            <a:r>
              <a:rPr lang="en-GB" sz="3200" b="1" dirty="0" err="1"/>
              <a:t>άνω</a:t>
            </a:r>
            <a:r>
              <a:rPr lang="en-GB" sz="3200" b="1" dirty="0"/>
              <a:t> </a:t>
            </a:r>
            <a:endParaRPr lang="el-GR" sz="3200" dirty="0"/>
          </a:p>
          <a:p>
            <a:r>
              <a:rPr lang="en-GB" sz="3200" b="1" dirty="0" err="1"/>
              <a:t>Κολλάζ</a:t>
            </a:r>
            <a:r>
              <a:rPr lang="en-GB" sz="3200" b="1" dirty="0"/>
              <a:t> </a:t>
            </a:r>
            <a:endParaRPr lang="el-GR" sz="3200" dirty="0"/>
          </a:p>
          <a:p>
            <a:r>
              <a:rPr lang="en-GB" sz="3200" b="1" dirty="0" err="1"/>
              <a:t>Κουτί</a:t>
            </a:r>
            <a:r>
              <a:rPr lang="en-GB" sz="3200" b="1" dirty="0"/>
              <a:t> </a:t>
            </a:r>
            <a:r>
              <a:rPr lang="en-GB" sz="3200" b="1" dirty="0" err="1"/>
              <a:t>Εξερεύνησης</a:t>
            </a:r>
            <a:r>
              <a:rPr lang="en-GB" sz="3200" b="1" dirty="0"/>
              <a:t> </a:t>
            </a:r>
            <a:endParaRPr lang="el-GR" sz="3200" dirty="0"/>
          </a:p>
          <a:p>
            <a:r>
              <a:rPr lang="el-GR" sz="3200" b="1" dirty="0"/>
              <a:t>Λέξεις – γρίφοι </a:t>
            </a:r>
            <a:r>
              <a:rPr lang="el-GR" sz="3200" dirty="0"/>
              <a:t> </a:t>
            </a:r>
          </a:p>
          <a:p>
            <a:r>
              <a:rPr lang="en-GB" sz="3200" b="1" dirty="0" err="1"/>
              <a:t>Λέξεις</a:t>
            </a:r>
            <a:r>
              <a:rPr lang="en-GB" sz="3200" b="1" dirty="0"/>
              <a:t>, </a:t>
            </a:r>
            <a:r>
              <a:rPr lang="en-GB" sz="3200" b="1" dirty="0" err="1"/>
              <a:t>σκέψεις</a:t>
            </a:r>
            <a:r>
              <a:rPr lang="en-GB" sz="3200" b="1" dirty="0"/>
              <a:t> </a:t>
            </a:r>
            <a:r>
              <a:rPr lang="en-GB" sz="3200" b="1" dirty="0" err="1"/>
              <a:t>στη</a:t>
            </a:r>
            <a:r>
              <a:rPr lang="en-GB" sz="3200" b="1" dirty="0"/>
              <a:t> </a:t>
            </a:r>
            <a:r>
              <a:rPr lang="en-GB" sz="3200" b="1" dirty="0" err="1"/>
              <a:t>σειρά</a:t>
            </a:r>
            <a:r>
              <a:rPr lang="en-GB" sz="3200" b="1" dirty="0"/>
              <a:t> </a:t>
            </a:r>
            <a:endParaRPr lang="el-GR" sz="3200" dirty="0"/>
          </a:p>
          <a:p>
            <a:r>
              <a:rPr lang="en-GB" sz="3200" b="1" dirty="0" err="1"/>
              <a:t>Μάσκες</a:t>
            </a:r>
            <a:r>
              <a:rPr lang="en-GB" sz="3200" b="1" dirty="0"/>
              <a:t>,</a:t>
            </a:r>
            <a:r>
              <a:rPr lang="en-GB" sz="3200" dirty="0"/>
              <a:t> </a:t>
            </a:r>
            <a:r>
              <a:rPr lang="en-GB" sz="3200" b="1" dirty="0"/>
              <a:t>π</a:t>
            </a:r>
            <a:r>
              <a:rPr lang="en-GB" sz="3200" b="1" dirty="0" err="1"/>
              <a:t>ροσω</a:t>
            </a:r>
            <a:r>
              <a:rPr lang="en-GB" sz="3200" b="1" dirty="0"/>
              <a:t>πίδες, προσωπεία ή κούκλες </a:t>
            </a:r>
            <a:endParaRPr lang="el-GR" sz="3200" dirty="0"/>
          </a:p>
          <a:p>
            <a:r>
              <a:rPr lang="en-GB" sz="3200" b="1" dirty="0" err="1"/>
              <a:t>Μετ</a:t>
            </a:r>
            <a:r>
              <a:rPr lang="en-GB" sz="3200" b="1" dirty="0"/>
              <a:t>ατροπή κειμένου σε  τέχνη  </a:t>
            </a:r>
            <a:endParaRPr lang="el-GR" sz="3200" dirty="0"/>
          </a:p>
          <a:p>
            <a:r>
              <a:rPr lang="en-GB" sz="3200" b="1" dirty="0" err="1"/>
              <a:t>Ομ</a:t>
            </a:r>
            <a:r>
              <a:rPr lang="en-GB" sz="3200" b="1" dirty="0"/>
              <a:t>αδικό γλυπτό  </a:t>
            </a:r>
            <a:endParaRPr lang="el-GR" sz="3200" dirty="0"/>
          </a:p>
          <a:p>
            <a:r>
              <a:rPr lang="en-GB" sz="3200" b="1" dirty="0"/>
              <a:t>Πα</a:t>
            </a:r>
            <a:r>
              <a:rPr lang="en-GB" sz="3200" b="1" dirty="0" err="1"/>
              <a:t>γωμένη</a:t>
            </a:r>
            <a:r>
              <a:rPr lang="en-GB" sz="3200" b="1" dirty="0"/>
              <a:t> </a:t>
            </a:r>
            <a:r>
              <a:rPr lang="en-GB" sz="3200" b="1" dirty="0" err="1"/>
              <a:t>εικόν</a:t>
            </a:r>
            <a:r>
              <a:rPr lang="en-GB" sz="3200" b="1" dirty="0"/>
              <a:t>α/Δυναμικές εικόνες </a:t>
            </a:r>
            <a:endParaRPr lang="el-GR" sz="3200" dirty="0"/>
          </a:p>
          <a:p>
            <a:r>
              <a:rPr lang="en-GB" sz="3200" b="1" dirty="0"/>
              <a:t>Πα</a:t>
            </a:r>
            <a:r>
              <a:rPr lang="en-GB" sz="3200" b="1" dirty="0" err="1"/>
              <a:t>ιχνίδι</a:t>
            </a:r>
            <a:r>
              <a:rPr lang="en-GB" sz="3200" b="1" dirty="0"/>
              <a:t> </a:t>
            </a:r>
            <a:r>
              <a:rPr lang="en-GB" sz="3200" b="1" dirty="0" err="1"/>
              <a:t>ρόλων</a:t>
            </a:r>
            <a:r>
              <a:rPr lang="en-GB" sz="3200" b="1" dirty="0"/>
              <a:t> </a:t>
            </a:r>
            <a:endParaRPr lang="el-GR" sz="3200" dirty="0"/>
          </a:p>
          <a:p>
            <a:r>
              <a:rPr lang="en-GB" sz="3200" b="1" dirty="0" err="1"/>
              <a:t>Πίν</a:t>
            </a:r>
            <a:r>
              <a:rPr lang="en-GB" sz="3200" b="1" dirty="0"/>
              <a:t>ακας αλληλεπίδρασης</a:t>
            </a:r>
            <a:r>
              <a:rPr lang="el-GR" sz="3200" b="1" dirty="0"/>
              <a:t>  </a:t>
            </a:r>
            <a:endParaRPr lang="el-GR" sz="3200" dirty="0"/>
          </a:p>
          <a:p>
            <a:r>
              <a:rPr lang="el-GR" sz="3200" b="1" dirty="0"/>
              <a:t>Πορτραίτο</a:t>
            </a:r>
            <a:endParaRPr lang="el-GR" sz="3200" dirty="0"/>
          </a:p>
          <a:p>
            <a:r>
              <a:rPr lang="en-GB" sz="3200" b="1" dirty="0" err="1"/>
              <a:t>Συλλογικός</a:t>
            </a:r>
            <a:r>
              <a:rPr lang="en-GB" sz="3200" b="1" dirty="0"/>
              <a:t> </a:t>
            </a:r>
            <a:r>
              <a:rPr lang="en-GB" sz="3200" b="1" dirty="0" err="1"/>
              <a:t>ρόλος</a:t>
            </a:r>
            <a:r>
              <a:rPr lang="en-GB" sz="3200" b="1" dirty="0"/>
              <a:t> </a:t>
            </a:r>
            <a:endParaRPr lang="el-GR" sz="3200" dirty="0"/>
          </a:p>
          <a:p>
            <a:r>
              <a:rPr lang="en-GB" sz="3200" b="1" dirty="0"/>
              <a:t>Tableau vivant </a:t>
            </a:r>
            <a:endParaRPr lang="el-GR" sz="3200" dirty="0"/>
          </a:p>
          <a:p>
            <a:r>
              <a:rPr lang="en-GB" sz="3200" b="1" dirty="0"/>
              <a:t>Τα</a:t>
            </a:r>
            <a:r>
              <a:rPr lang="en-GB" sz="3200" b="1" dirty="0" err="1"/>
              <a:t>ξίδι</a:t>
            </a:r>
            <a:r>
              <a:rPr lang="en-GB" sz="3200" b="1" dirty="0"/>
              <a:t> </a:t>
            </a:r>
            <a:r>
              <a:rPr lang="en-GB" sz="3200" b="1" dirty="0" err="1"/>
              <a:t>στον</a:t>
            </a:r>
            <a:r>
              <a:rPr lang="en-GB" sz="3200" b="1" dirty="0"/>
              <a:t> </a:t>
            </a:r>
            <a:r>
              <a:rPr lang="en-GB" sz="3200" b="1" dirty="0" err="1"/>
              <a:t>χρόνο</a:t>
            </a:r>
            <a:r>
              <a:rPr lang="en-GB" sz="3200" b="1" dirty="0"/>
              <a:t> </a:t>
            </a:r>
            <a:endParaRPr lang="el-GR" sz="3200" dirty="0"/>
          </a:p>
          <a:p>
            <a:r>
              <a:rPr lang="en-GB" sz="3200" b="1" dirty="0" err="1"/>
              <a:t>Αρχή</a:t>
            </a:r>
            <a:r>
              <a:rPr lang="en-GB" sz="3200" b="1" dirty="0"/>
              <a:t>- </a:t>
            </a:r>
            <a:r>
              <a:rPr lang="en-GB" sz="3200" b="1" dirty="0" err="1"/>
              <a:t>Μέση</a:t>
            </a:r>
            <a:r>
              <a:rPr lang="en-GB" sz="3200" b="1" dirty="0"/>
              <a:t>- </a:t>
            </a:r>
            <a:r>
              <a:rPr lang="en-GB" sz="3200" b="1" dirty="0" err="1"/>
              <a:t>Τέλος</a:t>
            </a:r>
            <a:r>
              <a:rPr lang="en-GB" sz="3200" b="1" dirty="0"/>
              <a:t> </a:t>
            </a:r>
            <a:endParaRPr lang="el-GR" sz="3200" dirty="0"/>
          </a:p>
          <a:p>
            <a:r>
              <a:rPr lang="en-GB" sz="3200" b="1" dirty="0" err="1"/>
              <a:t>Φτιάξε</a:t>
            </a:r>
            <a:r>
              <a:rPr lang="en-GB" sz="3200" b="1" dirty="0"/>
              <a:t> </a:t>
            </a:r>
            <a:r>
              <a:rPr lang="en-GB" sz="3200" b="1" dirty="0" err="1"/>
              <a:t>μι</a:t>
            </a:r>
            <a:r>
              <a:rPr lang="en-GB" sz="3200" b="1" dirty="0"/>
              <a:t>α πρωτότυπη ιστορία/ ή αλληγορία</a:t>
            </a:r>
            <a:endParaRPr lang="el-GR" sz="3200" dirty="0"/>
          </a:p>
          <a:p>
            <a:r>
              <a:rPr lang="en-GB" sz="3200" b="1" dirty="0" err="1"/>
              <a:t>Φτιάξε</a:t>
            </a:r>
            <a:r>
              <a:rPr lang="en-GB" sz="3200" b="1" dirty="0"/>
              <a:t> </a:t>
            </a:r>
            <a:r>
              <a:rPr lang="en-GB" sz="3200" b="1" dirty="0" err="1"/>
              <a:t>τη</a:t>
            </a:r>
            <a:r>
              <a:rPr lang="en-GB" sz="3200" b="1" dirty="0"/>
              <a:t> </a:t>
            </a:r>
            <a:r>
              <a:rPr lang="en-GB" sz="3200" b="1" dirty="0" err="1"/>
              <a:t>δική</a:t>
            </a:r>
            <a:r>
              <a:rPr lang="en-GB" sz="3200" b="1" dirty="0"/>
              <a:t> </a:t>
            </a:r>
            <a:r>
              <a:rPr lang="en-GB" sz="3200" b="1" dirty="0" err="1"/>
              <a:t>σου</a:t>
            </a:r>
            <a:r>
              <a:rPr lang="en-GB" sz="3200" b="1" dirty="0"/>
              <a:t> </a:t>
            </a:r>
            <a:r>
              <a:rPr lang="en-GB" sz="3200" b="1" dirty="0" err="1"/>
              <a:t>ζωγρ</a:t>
            </a:r>
            <a:r>
              <a:rPr lang="en-GB" sz="3200" b="1" dirty="0"/>
              <a:t>αφιά </a:t>
            </a:r>
            <a:endParaRPr lang="el-GR" sz="3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3501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Πρότζεκτ:</a:t>
            </a:r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3164" y="2560328"/>
            <a:ext cx="4003724" cy="2664296"/>
          </a:xfrm>
          <a:prstGeom prst="rect">
            <a:avLst/>
          </a:prstGeo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764479" y="1052736"/>
            <a:ext cx="4027094" cy="855786"/>
          </a:xfrm>
        </p:spPr>
        <p:txBody>
          <a:bodyPr>
            <a:noAutofit/>
          </a:bodyPr>
          <a:lstStyle/>
          <a:p>
            <a:r>
              <a:rPr lang="el-GR" sz="1400" dirty="0">
                <a:solidFill>
                  <a:schemeClr val="accent1">
                    <a:lumMod val="75000"/>
                  </a:schemeClr>
                </a:solidFill>
              </a:rPr>
              <a:t>Μακροχρόνιες διαδικασίες, που απαιτούν σχεδιασμό σε βάθος χρόνου και συνεργασία, ακόμα και με εξωτερικούς παράγοντες 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b="1" dirty="0"/>
              <a:t>Πρότζεκτ-</a:t>
            </a:r>
            <a:r>
              <a:rPr lang="en-GB" b="1" dirty="0" err="1"/>
              <a:t>Ερευνητική</a:t>
            </a:r>
            <a:r>
              <a:rPr lang="en-GB" b="1" dirty="0"/>
              <a:t> </a:t>
            </a:r>
            <a:r>
              <a:rPr lang="en-GB" b="1" dirty="0" err="1"/>
              <a:t>εργ</a:t>
            </a:r>
            <a:r>
              <a:rPr lang="en-GB" b="1" dirty="0"/>
              <a:t>ασία</a:t>
            </a:r>
            <a:r>
              <a:rPr lang="el-GR" b="1" dirty="0"/>
              <a:t> </a:t>
            </a:r>
          </a:p>
          <a:p>
            <a:r>
              <a:rPr lang="en-GB" b="1" dirty="0" err="1"/>
              <a:t>Γέφυρες</a:t>
            </a:r>
            <a:r>
              <a:rPr lang="en-GB" b="1" dirty="0"/>
              <a:t> </a:t>
            </a:r>
            <a:r>
              <a:rPr lang="en-GB" b="1" dirty="0" err="1"/>
              <a:t>μάθησης</a:t>
            </a:r>
            <a:r>
              <a:rPr lang="en-GB" b="1" dirty="0"/>
              <a:t> </a:t>
            </a:r>
            <a:r>
              <a:rPr lang="en-GB" b="1" dirty="0" err="1"/>
              <a:t>μέσω</a:t>
            </a:r>
            <a:r>
              <a:rPr lang="en-GB" b="1" dirty="0"/>
              <a:t> </a:t>
            </a:r>
            <a:r>
              <a:rPr lang="en-GB" b="1" dirty="0" err="1"/>
              <a:t>δι</a:t>
            </a:r>
            <a:r>
              <a:rPr lang="en-GB" b="1" dirty="0"/>
              <a:t>αδικτύου </a:t>
            </a:r>
            <a:endParaRPr lang="el-GR" b="1" dirty="0"/>
          </a:p>
          <a:p>
            <a:r>
              <a:rPr lang="el-GR" b="1" dirty="0"/>
              <a:t>Δημιουργία ταινίας </a:t>
            </a:r>
          </a:p>
          <a:p>
            <a:r>
              <a:rPr lang="el-GR" b="1" dirty="0"/>
              <a:t>Χάρτης στον τοίχο </a:t>
            </a:r>
          </a:p>
          <a:p>
            <a:r>
              <a:rPr lang="en-GB" b="1" dirty="0" err="1"/>
              <a:t>Συνέδριο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796726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Αξιολόγησης: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8" y="1916113"/>
            <a:ext cx="2634191" cy="3951287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Αποτυπώνουν τα αποτελέσματα μιας διαδικασίας, βοηθούν στον αναστοχασμό, στο να θυμηθούν δηλαδή οι μαθητές –τριες           τι έκαναν και έμαθαν κατά τη μαθησιακή διαδικασία 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l-GR" b="1" dirty="0"/>
              <a:t>ΑΒΓ</a:t>
            </a:r>
          </a:p>
          <a:p>
            <a:r>
              <a:rPr lang="en-GB" b="1" dirty="0" err="1"/>
              <a:t>Ανάλογη</a:t>
            </a:r>
            <a:r>
              <a:rPr lang="en-GB" b="1" dirty="0"/>
              <a:t> </a:t>
            </a:r>
            <a:r>
              <a:rPr lang="en-GB" b="1" dirty="0" err="1"/>
              <a:t>σκέψη</a:t>
            </a:r>
            <a:r>
              <a:rPr lang="en-GB" b="1" dirty="0"/>
              <a:t> </a:t>
            </a:r>
            <a:endParaRPr lang="el-GR" b="1" dirty="0"/>
          </a:p>
          <a:p>
            <a:r>
              <a:rPr lang="en-GB" b="1" dirty="0" err="1"/>
              <a:t>Αινίγμ</a:t>
            </a:r>
            <a:r>
              <a:rPr lang="en-GB" b="1" dirty="0"/>
              <a:t>ατα</a:t>
            </a:r>
            <a:endParaRPr lang="el-GR" b="1" dirty="0"/>
          </a:p>
          <a:p>
            <a:r>
              <a:rPr lang="en-GB" b="1" dirty="0" err="1"/>
              <a:t>Δελτίο</a:t>
            </a:r>
            <a:r>
              <a:rPr lang="en-GB" b="1" dirty="0"/>
              <a:t> </a:t>
            </a:r>
            <a:r>
              <a:rPr lang="en-GB" b="1" dirty="0" err="1"/>
              <a:t>εξόδου</a:t>
            </a:r>
            <a:endParaRPr lang="el-GR" b="1" dirty="0"/>
          </a:p>
          <a:p>
            <a:r>
              <a:rPr lang="el-GR" b="1" dirty="0"/>
              <a:t>Δελτίο καιρού </a:t>
            </a:r>
          </a:p>
          <a:p>
            <a:r>
              <a:rPr lang="en-GB" b="1" dirty="0"/>
              <a:t>Επ</a:t>
            </a:r>
            <a:r>
              <a:rPr lang="en-GB" b="1" dirty="0" err="1"/>
              <a:t>ικ</a:t>
            </a:r>
            <a:r>
              <a:rPr lang="en-GB" b="1" dirty="0"/>
              <a:t>αιροποίηση  κειμένων</a:t>
            </a:r>
            <a:r>
              <a:rPr lang="el-GR" b="1" dirty="0"/>
              <a:t>  </a:t>
            </a:r>
          </a:p>
          <a:p>
            <a:r>
              <a:rPr lang="en-GB" b="1" dirty="0"/>
              <a:t>Επ</a:t>
            </a:r>
            <a:r>
              <a:rPr lang="en-GB" b="1" dirty="0" err="1"/>
              <a:t>ιλογή</a:t>
            </a:r>
            <a:r>
              <a:rPr lang="en-GB" b="1" dirty="0"/>
              <a:t> και υπ</a:t>
            </a:r>
            <a:r>
              <a:rPr lang="en-GB" b="1" dirty="0" err="1"/>
              <a:t>ομνημ</a:t>
            </a:r>
            <a:r>
              <a:rPr lang="en-GB" b="1" dirty="0"/>
              <a:t>ατιμός αποφθεγμάτων </a:t>
            </a:r>
            <a:endParaRPr lang="el-GR" b="1" dirty="0"/>
          </a:p>
          <a:p>
            <a:r>
              <a:rPr lang="en-GB" b="1" dirty="0"/>
              <a:t>Επ</a:t>
            </a:r>
            <a:r>
              <a:rPr lang="en-GB" b="1" dirty="0" err="1"/>
              <a:t>ιστολές</a:t>
            </a:r>
            <a:endParaRPr lang="el-GR" b="1" dirty="0"/>
          </a:p>
          <a:p>
            <a:r>
              <a:rPr lang="en-GB" b="1" dirty="0" err="1"/>
              <a:t>Εφ</a:t>
            </a:r>
            <a:r>
              <a:rPr lang="en-GB" b="1" dirty="0"/>
              <a:t>αρμογές, Ψηφιακές πλατφόρμες</a:t>
            </a:r>
            <a:r>
              <a:rPr lang="en-GB" b="1" u="sng" dirty="0"/>
              <a:t> </a:t>
            </a:r>
            <a:endParaRPr lang="el-GR" b="1" dirty="0"/>
          </a:p>
          <a:p>
            <a:r>
              <a:rPr lang="en-GB" b="1" dirty="0" err="1"/>
              <a:t>Ημερολόγιο</a:t>
            </a:r>
            <a:r>
              <a:rPr lang="en-GB" b="1" dirty="0"/>
              <a:t> ανα</a:t>
            </a:r>
            <a:r>
              <a:rPr lang="en-GB" b="1" dirty="0" err="1"/>
              <a:t>στοχ</a:t>
            </a:r>
            <a:r>
              <a:rPr lang="en-GB" b="1" dirty="0"/>
              <a:t>ασμού </a:t>
            </a:r>
            <a:endParaRPr lang="el-GR" b="1" dirty="0"/>
          </a:p>
          <a:p>
            <a:r>
              <a:rPr lang="en-GB" b="1" dirty="0"/>
              <a:t>Θα </a:t>
            </a:r>
            <a:r>
              <a:rPr lang="en-GB" b="1" dirty="0" err="1"/>
              <a:t>σου</a:t>
            </a:r>
            <a:r>
              <a:rPr lang="en-GB" b="1" dirty="0"/>
              <a:t> πω </a:t>
            </a:r>
            <a:r>
              <a:rPr lang="en-GB" b="1" dirty="0" err="1"/>
              <a:t>μι</a:t>
            </a:r>
            <a:r>
              <a:rPr lang="en-GB" b="1" dirty="0"/>
              <a:t>α ιστορία</a:t>
            </a:r>
            <a:endParaRPr lang="el-GR" b="1" dirty="0"/>
          </a:p>
          <a:p>
            <a:r>
              <a:rPr lang="en-GB" b="1" dirty="0" err="1"/>
              <a:t>Θετικό</a:t>
            </a:r>
            <a:r>
              <a:rPr lang="en-GB" b="1" dirty="0"/>
              <a:t> – </a:t>
            </a:r>
            <a:r>
              <a:rPr lang="en-GB" b="1" dirty="0" err="1"/>
              <a:t>Αρνητικό</a:t>
            </a:r>
            <a:r>
              <a:rPr lang="en-GB" b="1" dirty="0"/>
              <a:t> </a:t>
            </a:r>
            <a:endParaRPr lang="el-GR" b="1" dirty="0"/>
          </a:p>
          <a:p>
            <a:r>
              <a:rPr lang="en-GB" b="1" dirty="0" err="1"/>
              <a:t>Μετ</a:t>
            </a:r>
            <a:r>
              <a:rPr lang="en-GB" b="1" dirty="0"/>
              <a:t>ασχηματισμός κειμένου </a:t>
            </a:r>
            <a:endParaRPr lang="el-GR" b="1" dirty="0"/>
          </a:p>
          <a:p>
            <a:r>
              <a:rPr lang="en-GB" b="1" dirty="0" err="1"/>
              <a:t>Ομ</a:t>
            </a:r>
            <a:r>
              <a:rPr lang="en-GB" b="1" dirty="0"/>
              <a:t>αδικό γλυπτό  </a:t>
            </a:r>
            <a:endParaRPr lang="el-GR" b="1" dirty="0"/>
          </a:p>
          <a:p>
            <a:r>
              <a:rPr lang="en-GB" b="1" dirty="0"/>
              <a:t>Οπ</a:t>
            </a:r>
            <a:r>
              <a:rPr lang="en-GB" b="1" dirty="0" err="1"/>
              <a:t>τικο</a:t>
            </a:r>
            <a:r>
              <a:rPr lang="en-GB" b="1" dirty="0"/>
              <a:t>ποίηση</a:t>
            </a:r>
            <a:endParaRPr lang="el-GR" b="1" dirty="0"/>
          </a:p>
          <a:p>
            <a:r>
              <a:rPr lang="en-GB" b="1" dirty="0" err="1"/>
              <a:t>Στόχος</a:t>
            </a:r>
            <a:r>
              <a:rPr lang="en-GB" b="1" dirty="0"/>
              <a:t> ή α</a:t>
            </a:r>
            <a:r>
              <a:rPr lang="en-GB" b="1" dirty="0" err="1"/>
              <a:t>ράχνη</a:t>
            </a:r>
            <a:r>
              <a:rPr lang="en-GB" b="1" dirty="0"/>
              <a:t> </a:t>
            </a:r>
            <a:endParaRPr lang="el-GR" b="1" dirty="0"/>
          </a:p>
          <a:p>
            <a:r>
              <a:rPr lang="en-GB" b="1" dirty="0" err="1"/>
              <a:t>Συζήτηση</a:t>
            </a:r>
            <a:r>
              <a:rPr lang="en-GB" b="1" dirty="0"/>
              <a:t> </a:t>
            </a:r>
            <a:r>
              <a:rPr lang="en-GB" b="1" dirty="0" err="1"/>
              <a:t>της</a:t>
            </a:r>
            <a:r>
              <a:rPr lang="en-GB" b="1" dirty="0"/>
              <a:t> α</a:t>
            </a:r>
            <a:r>
              <a:rPr lang="en-GB" b="1" dirty="0" err="1"/>
              <a:t>νοιχτής</a:t>
            </a:r>
            <a:r>
              <a:rPr lang="en-GB" b="1" dirty="0"/>
              <a:t> </a:t>
            </a:r>
            <a:r>
              <a:rPr lang="en-GB" b="1" dirty="0" err="1"/>
              <a:t>γυάλ</a:t>
            </a:r>
            <a:r>
              <a:rPr lang="en-GB" b="1" dirty="0"/>
              <a:t>ας </a:t>
            </a:r>
            <a:endParaRPr lang="el-GR" b="1" dirty="0"/>
          </a:p>
          <a:p>
            <a:r>
              <a:rPr lang="el-GR" b="1" dirty="0"/>
              <a:t>Σύγκριση κειμένου με έναν μετασχηματισμό του</a:t>
            </a:r>
          </a:p>
          <a:p>
            <a:r>
              <a:rPr lang="en-GB" b="1" dirty="0" err="1"/>
              <a:t>Τέσσερις</a:t>
            </a:r>
            <a:r>
              <a:rPr lang="en-GB" b="1" dirty="0"/>
              <a:t> </a:t>
            </a:r>
            <a:r>
              <a:rPr lang="en-GB" b="1" dirty="0" err="1"/>
              <a:t>γωνίες</a:t>
            </a:r>
            <a:r>
              <a:rPr lang="en-GB" b="1" dirty="0"/>
              <a:t> </a:t>
            </a:r>
            <a:endParaRPr lang="el-GR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0698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pic>
        <p:nvPicPr>
          <p:cNvPr id="8" name="Θέση περιεχομένου 7" descr="Α Γυμνασίου Δραστηριότητα 1 -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t="14849" r="23223" b="6388"/>
          <a:stretch/>
        </p:blipFill>
        <p:spPr>
          <a:xfrm>
            <a:off x="1401924" y="879624"/>
            <a:ext cx="6480719" cy="5184572"/>
          </a:xfrm>
        </p:spPr>
      </p:pic>
      <p:sp>
        <p:nvSpPr>
          <p:cNvPr id="9" name="Δεξιό βέλος 8"/>
          <p:cNvSpPr/>
          <p:nvPr/>
        </p:nvSpPr>
        <p:spPr>
          <a:xfrm>
            <a:off x="755576" y="3501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Αριστερό βέλος 9"/>
          <p:cNvSpPr/>
          <p:nvPr/>
        </p:nvSpPr>
        <p:spPr>
          <a:xfrm>
            <a:off x="6948264" y="4365104"/>
            <a:ext cx="2012775" cy="151216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Επιτυγχάνονται παράλληλα με τα ΠΜΑ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1099286"/>
            <a:ext cx="1763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Ανάπτυξη </a:t>
            </a:r>
          </a:p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Δραστηριότητας</a:t>
            </a:r>
          </a:p>
        </p:txBody>
      </p:sp>
    </p:spTree>
    <p:extLst>
      <p:ext uri="{BB962C8B-B14F-4D97-AF65-F5344CB8AC3E}">
        <p14:creationId xmlns:p14="http://schemas.microsoft.com/office/powerpoint/2010/main" val="954123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Α Γυμνασίου Δραστηριότητα 1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26371" r="28737" b="5695"/>
          <a:stretch/>
        </p:blipFill>
        <p:spPr>
          <a:xfrm>
            <a:off x="143507" y="620688"/>
            <a:ext cx="8244917" cy="4968553"/>
          </a:xfrm>
          <a:prstGeom prst="rect">
            <a:avLst/>
          </a:prstGeom>
        </p:spPr>
      </p:pic>
      <p:sp>
        <p:nvSpPr>
          <p:cNvPr id="4" name="Βέλος προς τα επάνω 3"/>
          <p:cNvSpPr/>
          <p:nvPr/>
        </p:nvSpPr>
        <p:spPr>
          <a:xfrm>
            <a:off x="4211960" y="3135443"/>
            <a:ext cx="2160240" cy="2453797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Προ-ετοιμάζω τα υλικά</a:t>
            </a:r>
          </a:p>
        </p:txBody>
      </p:sp>
    </p:spTree>
    <p:extLst>
      <p:ext uri="{BB962C8B-B14F-4D97-AF65-F5344CB8AC3E}">
        <p14:creationId xmlns:p14="http://schemas.microsoft.com/office/powerpoint/2010/main" val="3716521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Α Γυμνασίου Δραστηριότητα 1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8" t="38316" r="31820" b="2736"/>
          <a:stretch/>
        </p:blipFill>
        <p:spPr>
          <a:xfrm>
            <a:off x="17493" y="764704"/>
            <a:ext cx="8226915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69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Α Γυμνασίου Δραστηριότητα 1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27849" r="35825" b="5695"/>
          <a:stretch/>
        </p:blipFill>
        <p:spPr>
          <a:xfrm>
            <a:off x="1115616" y="-190862"/>
            <a:ext cx="7200800" cy="61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57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pic>
        <p:nvPicPr>
          <p:cNvPr id="4" name="Εικόνα 3" descr="Διδακτικό Σενάριο Α Γυμνασίου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13080" r="32675" b="5696"/>
          <a:stretch/>
        </p:blipFill>
        <p:spPr>
          <a:xfrm>
            <a:off x="2555775" y="1088740"/>
            <a:ext cx="4520373" cy="4788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984" y="1088740"/>
            <a:ext cx="1724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Ανάπτυξη διδακτικού σχεδίου              κατά στάδια βιωματικής μάθησης</a:t>
            </a:r>
          </a:p>
        </p:txBody>
      </p:sp>
      <p:sp>
        <p:nvSpPr>
          <p:cNvPr id="6" name="Δεξιό βέλος 5"/>
          <p:cNvSpPr/>
          <p:nvPr/>
        </p:nvSpPr>
        <p:spPr>
          <a:xfrm>
            <a:off x="1619672" y="3052182"/>
            <a:ext cx="1296144" cy="66485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χρόνος</a:t>
            </a:r>
          </a:p>
        </p:txBody>
      </p:sp>
    </p:spTree>
    <p:extLst>
      <p:ext uri="{BB962C8B-B14F-4D97-AF65-F5344CB8AC3E}">
        <p14:creationId xmlns:p14="http://schemas.microsoft.com/office/powerpoint/2010/main" val="66954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C979DDBD-DDB4-41E3-8BCA-601077C5B0C1}"/>
              </a:ext>
            </a:extLst>
          </p:cNvPr>
          <p:cNvSpPr txBox="1">
            <a:spLocks/>
          </p:cNvSpPr>
          <p:nvPr/>
        </p:nvSpPr>
        <p:spPr>
          <a:xfrm>
            <a:off x="4894170" y="260648"/>
            <a:ext cx="3912084" cy="618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>
                <a:solidFill>
                  <a:schemeClr val="bg1">
                    <a:lumMod val="50000"/>
                  </a:schemeClr>
                </a:solidFill>
              </a:rPr>
              <a:t>ΕΝΟΤΗΤΑ 3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77090"/>
            <a:ext cx="5170338" cy="3433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259025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Πώς αναπτύσσω ένα διδακτικό σενάριο δημιουργικά και ουσιαστικά;</a:t>
            </a:r>
          </a:p>
        </p:txBody>
      </p:sp>
    </p:spTree>
    <p:extLst>
      <p:ext uri="{BB962C8B-B14F-4D97-AF65-F5344CB8AC3E}">
        <p14:creationId xmlns:p14="http://schemas.microsoft.com/office/powerpoint/2010/main" val="2832443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pic>
        <p:nvPicPr>
          <p:cNvPr id="3" name="Εικόνα 2" descr="Διδακτικό Σενάριο Α Γυμνασίου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14556" r="31888" b="4221"/>
          <a:stretch/>
        </p:blipFill>
        <p:spPr>
          <a:xfrm>
            <a:off x="2355026" y="764704"/>
            <a:ext cx="4346665" cy="4935567"/>
          </a:xfrm>
          <a:prstGeom prst="rect">
            <a:avLst/>
          </a:prstGeom>
        </p:spPr>
      </p:pic>
      <p:sp>
        <p:nvSpPr>
          <p:cNvPr id="4" name="Δεξιό βέλος 3"/>
          <p:cNvSpPr/>
          <p:nvPr/>
        </p:nvSpPr>
        <p:spPr>
          <a:xfrm>
            <a:off x="1403648" y="1196752"/>
            <a:ext cx="951378" cy="7920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ΠΜΑ</a:t>
            </a:r>
          </a:p>
        </p:txBody>
      </p:sp>
      <p:sp>
        <p:nvSpPr>
          <p:cNvPr id="5" name="Αριστερό βέλος 4"/>
          <p:cNvSpPr/>
          <p:nvPr/>
        </p:nvSpPr>
        <p:spPr>
          <a:xfrm>
            <a:off x="6804248" y="3068961"/>
            <a:ext cx="1440160" cy="115212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Διδακτικό Υλικό</a:t>
            </a:r>
          </a:p>
        </p:txBody>
      </p:sp>
    </p:spTree>
    <p:extLst>
      <p:ext uri="{BB962C8B-B14F-4D97-AF65-F5344CB8AC3E}">
        <p14:creationId xmlns:p14="http://schemas.microsoft.com/office/powerpoint/2010/main" val="2305751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pic>
        <p:nvPicPr>
          <p:cNvPr id="3" name="Εικόνα 2" descr="Διδακτικό Σενάριο Α Γυμνασίου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3080" r="31888" b="4219"/>
          <a:stretch/>
        </p:blipFill>
        <p:spPr>
          <a:xfrm>
            <a:off x="1835696" y="829872"/>
            <a:ext cx="3923928" cy="3804257"/>
          </a:xfrm>
          <a:prstGeom prst="rect">
            <a:avLst/>
          </a:prstGeom>
        </p:spPr>
      </p:pic>
      <p:sp>
        <p:nvSpPr>
          <p:cNvPr id="4" name="Δεξιό βέλος 3"/>
          <p:cNvSpPr/>
          <p:nvPr/>
        </p:nvSpPr>
        <p:spPr>
          <a:xfrm>
            <a:off x="0" y="1484784"/>
            <a:ext cx="1517960" cy="136815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/>
              <a:t>Σύνδεση με τη ζωή των μαθητών-τριών</a:t>
            </a:r>
          </a:p>
        </p:txBody>
      </p:sp>
      <p:pic>
        <p:nvPicPr>
          <p:cNvPr id="5" name="Εικόνα 4" descr="Διδακτικό Σενάριο Α Γυμνασίου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47258" r="33852" b="32068"/>
          <a:stretch/>
        </p:blipFill>
        <p:spPr>
          <a:xfrm>
            <a:off x="2339752" y="4626318"/>
            <a:ext cx="3117116" cy="1008112"/>
          </a:xfrm>
          <a:prstGeom prst="rect">
            <a:avLst/>
          </a:prstGeom>
        </p:spPr>
      </p:pic>
      <p:sp>
        <p:nvSpPr>
          <p:cNvPr id="6" name="Αριστερό βέλος 5"/>
          <p:cNvSpPr/>
          <p:nvPr/>
        </p:nvSpPr>
        <p:spPr>
          <a:xfrm>
            <a:off x="6084168" y="2492896"/>
            <a:ext cx="2880320" cy="172819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Εισαγωγή νέας έννοιας – σύνδεση με το γνωστικό αντικείμενο</a:t>
            </a:r>
          </a:p>
        </p:txBody>
      </p:sp>
    </p:spTree>
    <p:extLst>
      <p:ext uri="{BB962C8B-B14F-4D97-AF65-F5344CB8AC3E}">
        <p14:creationId xmlns:p14="http://schemas.microsoft.com/office/powerpoint/2010/main" val="2144988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pic>
        <p:nvPicPr>
          <p:cNvPr id="3" name="Εικόνα 2" descr="Διδακτικό Σενάριο Α Γυμνασίου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23416" r="32675" b="4221"/>
          <a:stretch/>
        </p:blipFill>
        <p:spPr>
          <a:xfrm>
            <a:off x="899592" y="1340768"/>
            <a:ext cx="3600400" cy="430291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988840"/>
            <a:ext cx="3934573" cy="2705019"/>
          </a:xfrm>
          <a:prstGeom prst="rect">
            <a:avLst/>
          </a:prstGeom>
        </p:spPr>
      </p:pic>
      <p:sp>
        <p:nvSpPr>
          <p:cNvPr id="5" name="Δεξιό βέλος 4"/>
          <p:cNvSpPr/>
          <p:nvPr/>
        </p:nvSpPr>
        <p:spPr>
          <a:xfrm>
            <a:off x="0" y="2636912"/>
            <a:ext cx="1728192" cy="21602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Ανάλυση Θεματικής Ενότητας σε βάθος</a:t>
            </a:r>
          </a:p>
        </p:txBody>
      </p:sp>
    </p:spTree>
    <p:extLst>
      <p:ext uri="{BB962C8B-B14F-4D97-AF65-F5344CB8AC3E}">
        <p14:creationId xmlns:p14="http://schemas.microsoft.com/office/powerpoint/2010/main" val="1527187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pic>
        <p:nvPicPr>
          <p:cNvPr id="6" name="Εικόνα 5" descr="Διδακτικό Σενάριο Α Γυμνασίου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7" t="20235" r="32313" b="39891"/>
          <a:stretch/>
        </p:blipFill>
        <p:spPr>
          <a:xfrm>
            <a:off x="381756" y="1052736"/>
            <a:ext cx="5515279" cy="3384376"/>
          </a:xfrm>
          <a:prstGeom prst="rect">
            <a:avLst/>
          </a:prstGeom>
        </p:spPr>
      </p:pic>
      <p:sp>
        <p:nvSpPr>
          <p:cNvPr id="7" name="Δεξιό βέλος 6"/>
          <p:cNvSpPr/>
          <p:nvPr/>
        </p:nvSpPr>
        <p:spPr>
          <a:xfrm>
            <a:off x="0" y="1772816"/>
            <a:ext cx="1835696" cy="151216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/>
              <a:t>Εφαρμογή και σύνδεση με τη ζωή των μαθητών-τριών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636912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12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619672" y="2060848"/>
            <a:ext cx="6858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«Αν το παιδί δεν μπορεί να </a:t>
            </a:r>
            <a:r>
              <a:rPr lang="el-GR" sz="2400"/>
              <a:t>μάθει                                                με </a:t>
            </a:r>
            <a:r>
              <a:rPr lang="el-GR" sz="2400" dirty="0"/>
              <a:t>τον τρόπο που το διδάσκουμε</a:t>
            </a:r>
            <a:r>
              <a:rPr lang="el-GR" sz="2400"/>
              <a:t>,                                             τότε </a:t>
            </a:r>
            <a:r>
              <a:rPr lang="el-GR" sz="2400" dirty="0"/>
              <a:t>πρέπει να το </a:t>
            </a:r>
            <a:r>
              <a:rPr lang="el-GR" sz="2400"/>
              <a:t>διδάξουμε                                                          με </a:t>
            </a:r>
            <a:r>
              <a:rPr lang="el-GR" sz="2400" dirty="0"/>
              <a:t>τον τρόπο που μπορεί να μάθει»</a:t>
            </a:r>
          </a:p>
          <a:p>
            <a:r>
              <a:rPr lang="el-GR" dirty="0"/>
              <a:t> </a:t>
            </a:r>
            <a:r>
              <a:rPr lang="el-GR" i="1" dirty="0" err="1"/>
              <a:t>Maria</a:t>
            </a:r>
            <a:r>
              <a:rPr lang="el-GR" i="1" dirty="0"/>
              <a:t> </a:t>
            </a:r>
            <a:r>
              <a:rPr lang="el-GR" i="1" dirty="0" err="1"/>
              <a:t>Montessori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159036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55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Από τη θεωρία στην πράξη!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7263" y="2084140"/>
            <a:ext cx="4038600" cy="2751632"/>
          </a:xfrm>
          <a:prstGeom prst="rect">
            <a:avLst/>
          </a:prstGeom>
        </p:spPr>
      </p:pic>
      <p:sp>
        <p:nvSpPr>
          <p:cNvPr id="5" name="Ελλειψοειδής επεξήγηση 4"/>
          <p:cNvSpPr/>
          <p:nvPr/>
        </p:nvSpPr>
        <p:spPr>
          <a:xfrm>
            <a:off x="971600" y="2420888"/>
            <a:ext cx="3339468" cy="2160240"/>
          </a:xfrm>
          <a:prstGeom prst="wedgeEllipseCallout">
            <a:avLst>
              <a:gd name="adj1" fmla="val 62658"/>
              <a:gd name="adj2" fmla="val -436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Μαθαίνω </a:t>
            </a:r>
          </a:p>
          <a:p>
            <a:pPr algn="ctr"/>
            <a:r>
              <a:rPr lang="el-GR" sz="2400" dirty="0"/>
              <a:t>όταν συμμετέχω στη διαδικασία της οικοδόμησης της γνώσης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4208" y="483577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Jerome Seymour Bruner</a:t>
            </a:r>
            <a:endParaRPr lang="el-GR" dirty="0"/>
          </a:p>
          <a:p>
            <a:pPr algn="r"/>
            <a:r>
              <a:rPr lang="el-GR" i="1" dirty="0" err="1"/>
              <a:t>Ανακαλυπτική</a:t>
            </a:r>
            <a:r>
              <a:rPr lang="el-GR" i="1" dirty="0"/>
              <a:t> μάθηση, </a:t>
            </a:r>
            <a:r>
              <a:rPr lang="en-US" i="1" dirty="0"/>
              <a:t>discovery learning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352517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Από τη θεωρία στην πράξη!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13148" y="2339592"/>
            <a:ext cx="4158852" cy="3105632"/>
          </a:xfrm>
          <a:prstGeom prst="wedgeEllipseCallout">
            <a:avLst>
              <a:gd name="adj1" fmla="val 68905"/>
              <a:gd name="adj2" fmla="val -485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Αναπτύσσομαι </a:t>
            </a:r>
          </a:p>
          <a:p>
            <a:pPr algn="ctr"/>
            <a:r>
              <a:rPr lang="el-GR" sz="2400" dirty="0"/>
              <a:t>μέσα σε </a:t>
            </a:r>
            <a:r>
              <a:rPr lang="el-GR" sz="2400" dirty="0" err="1"/>
              <a:t>κοινωνικοπολιτισμικά</a:t>
            </a:r>
            <a:r>
              <a:rPr lang="el-GR" sz="2400" dirty="0"/>
              <a:t> πλαίσια </a:t>
            </a:r>
          </a:p>
          <a:p>
            <a:pPr algn="ctr"/>
            <a:r>
              <a:rPr lang="el-GR" sz="2400" dirty="0"/>
              <a:t>μέσα από </a:t>
            </a:r>
          </a:p>
          <a:p>
            <a:pPr algn="ctr"/>
            <a:r>
              <a:rPr lang="el-GR" sz="2400" dirty="0"/>
              <a:t>κοινωνικές σχέσεις και αλληλεπιδράσεις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0137" y="465313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                                 </a:t>
            </a:r>
            <a:r>
              <a:rPr lang="el-GR" dirty="0" err="1"/>
              <a:t>Lev</a:t>
            </a:r>
            <a:r>
              <a:rPr lang="el-GR" dirty="0"/>
              <a:t> </a:t>
            </a:r>
            <a:r>
              <a:rPr lang="el-GR" dirty="0" err="1"/>
              <a:t>Vygotsky</a:t>
            </a:r>
            <a:r>
              <a:rPr lang="el-GR" dirty="0"/>
              <a:t>,</a:t>
            </a:r>
          </a:p>
          <a:p>
            <a:pPr algn="r"/>
            <a:r>
              <a:rPr lang="el-GR" i="1" dirty="0"/>
              <a:t>   Κοινωνικός κονστρουκτιβισμός                 ή </a:t>
            </a:r>
            <a:r>
              <a:rPr lang="el-GR" i="1" dirty="0" err="1"/>
              <a:t>εποικοδομισμός</a:t>
            </a:r>
            <a:r>
              <a:rPr lang="el-GR" i="1" dirty="0"/>
              <a:t>. 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040" y="1700808"/>
            <a:ext cx="3810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6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Από τη θεωρία στην πράξη!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173001" y="2060848"/>
            <a:ext cx="5297135" cy="3456384"/>
          </a:xfrm>
          <a:prstGeom prst="wedgeEllipseCallout">
            <a:avLst>
              <a:gd name="adj1" fmla="val 49029"/>
              <a:gd name="adj2" fmla="val -517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Γνώση </a:t>
            </a:r>
          </a:p>
          <a:p>
            <a:pPr algn="ctr"/>
            <a:r>
              <a:rPr lang="el-GR" sz="2400" dirty="0"/>
              <a:t>είναι η ανακάλυψη∙</a:t>
            </a:r>
          </a:p>
          <a:p>
            <a:pPr algn="ctr"/>
            <a:r>
              <a:rPr lang="el-GR" sz="2400" dirty="0"/>
              <a:t> η συλλογή και η χρήση δεδομένων </a:t>
            </a:r>
          </a:p>
          <a:p>
            <a:pPr algn="ctr"/>
            <a:r>
              <a:rPr lang="el-GR" sz="2400" dirty="0"/>
              <a:t>µε ενεργή συμμετοχή </a:t>
            </a:r>
          </a:p>
          <a:p>
            <a:pPr algn="ctr"/>
            <a:r>
              <a:rPr lang="el-GR" sz="2400" dirty="0"/>
              <a:t>και συνεργασία των μαθητών-τριών.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400506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Ernest Rutherford</a:t>
            </a:r>
            <a:r>
              <a:rPr lang="el-GR" dirty="0"/>
              <a:t>,</a:t>
            </a:r>
            <a:endParaRPr lang="en-US" dirty="0"/>
          </a:p>
          <a:p>
            <a:pPr algn="r"/>
            <a:r>
              <a:rPr lang="el-GR" i="1" dirty="0"/>
              <a:t>διερευνητική μάθηση </a:t>
            </a:r>
          </a:p>
          <a:p>
            <a:pPr algn="r"/>
            <a:r>
              <a:rPr lang="el-GR" i="1" dirty="0"/>
              <a:t>(</a:t>
            </a:r>
            <a:r>
              <a:rPr lang="en-US" i="1" dirty="0"/>
              <a:t>Inquiry-based learning</a:t>
            </a:r>
            <a:r>
              <a:rPr lang="el-GR" i="1" dirty="0"/>
              <a:t>)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70137" y="1362261"/>
            <a:ext cx="33337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4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Από τη θεωρία στην πράξη!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13148" y="2132856"/>
            <a:ext cx="4446884" cy="3303080"/>
          </a:xfrm>
          <a:prstGeom prst="wedgeEllipseCallout">
            <a:avLst>
              <a:gd name="adj1" fmla="val 58038"/>
              <a:gd name="adj2" fmla="val -326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Μαθαίνω </a:t>
            </a:r>
          </a:p>
          <a:p>
            <a:pPr algn="ctr"/>
            <a:r>
              <a:rPr lang="el-GR" sz="2400" dirty="0"/>
              <a:t>ενεργώντας </a:t>
            </a:r>
          </a:p>
          <a:p>
            <a:pPr algn="ctr"/>
            <a:r>
              <a:rPr lang="el-GR" sz="2400" dirty="0"/>
              <a:t>μαζί με τους άλλους-</a:t>
            </a:r>
            <a:r>
              <a:rPr lang="el-GR" sz="2400" dirty="0" err="1"/>
              <a:t>ες</a:t>
            </a:r>
            <a:r>
              <a:rPr lang="en-US" sz="2400" dirty="0"/>
              <a:t> </a:t>
            </a:r>
            <a:endParaRPr lang="el-GR" sz="2400" dirty="0"/>
          </a:p>
          <a:p>
            <a:pPr algn="ctr"/>
            <a:r>
              <a:rPr lang="el-GR" sz="2400" dirty="0"/>
              <a:t>μέσα από δραστηριότητες </a:t>
            </a:r>
          </a:p>
          <a:p>
            <a:pPr algn="ctr"/>
            <a:r>
              <a:rPr lang="el-GR" sz="2400" dirty="0"/>
              <a:t>που σχετίζονται </a:t>
            </a:r>
          </a:p>
          <a:p>
            <a:pPr algn="ctr"/>
            <a:r>
              <a:rPr lang="el-GR" sz="2400" dirty="0"/>
              <a:t>με τη ζωή μου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8016" y="464698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Dewey</a:t>
            </a:r>
            <a:endParaRPr lang="el-GR" dirty="0"/>
          </a:p>
          <a:p>
            <a:pPr algn="r"/>
            <a:r>
              <a:rPr lang="el-GR" i="1" dirty="0"/>
              <a:t>Πραγματισμός,</a:t>
            </a:r>
          </a:p>
          <a:p>
            <a:pPr algn="r"/>
            <a:r>
              <a:rPr lang="el-GR" i="1" dirty="0"/>
              <a:t> </a:t>
            </a:r>
            <a:r>
              <a:rPr lang="en-US" i="1" dirty="0"/>
              <a:t>learning by doing</a:t>
            </a:r>
          </a:p>
          <a:p>
            <a:pPr algn="r"/>
            <a:endParaRPr lang="el-GR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3234208" cy="3234208"/>
          </a:xfrm>
        </p:spPr>
      </p:pic>
    </p:spTree>
    <p:extLst>
      <p:ext uri="{BB962C8B-B14F-4D97-AF65-F5344CB8AC3E}">
        <p14:creationId xmlns:p14="http://schemas.microsoft.com/office/powerpoint/2010/main" val="164231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Από τη θεωρία στην πράξη!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413148" y="2060848"/>
            <a:ext cx="4518892" cy="3384376"/>
          </a:xfrm>
          <a:prstGeom prst="wedgeEllipseCallout">
            <a:avLst>
              <a:gd name="adj1" fmla="val 80905"/>
              <a:gd name="adj2" fmla="val -192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 </a:t>
            </a:r>
            <a:r>
              <a:rPr lang="en-US" sz="2400" dirty="0"/>
              <a:t>H </a:t>
            </a:r>
            <a:r>
              <a:rPr lang="el-GR" sz="2400" dirty="0"/>
              <a:t>γνώση δημιουργείται µέσω του στοχασμού επάνω στις εμπειρίες, </a:t>
            </a:r>
          </a:p>
          <a:p>
            <a:pPr algn="ctr"/>
            <a:r>
              <a:rPr lang="el-GR" sz="2400" dirty="0"/>
              <a:t>µε στόχο να προκύψουν</a:t>
            </a:r>
            <a:r>
              <a:rPr lang="en-US" sz="2400" dirty="0"/>
              <a:t> </a:t>
            </a:r>
            <a:r>
              <a:rPr lang="el-GR" sz="2400" dirty="0"/>
              <a:t>νέες ιδέες που θα οδηγήσουν σε δράση.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408568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David Kolb,</a:t>
            </a:r>
          </a:p>
          <a:p>
            <a:pPr algn="r"/>
            <a:r>
              <a:rPr lang="el-GR" i="1" dirty="0"/>
              <a:t>βιωματική μάθηση</a:t>
            </a:r>
          </a:p>
          <a:p>
            <a:pPr algn="r"/>
            <a:r>
              <a:rPr lang="el-GR" i="1" dirty="0"/>
              <a:t> (</a:t>
            </a:r>
            <a:r>
              <a:rPr lang="el-GR" i="1" dirty="0" err="1"/>
              <a:t>experiential</a:t>
            </a:r>
            <a:r>
              <a:rPr lang="el-GR" i="1" dirty="0"/>
              <a:t> </a:t>
            </a:r>
            <a:r>
              <a:rPr lang="el-GR" i="1" dirty="0" err="1"/>
              <a:t>learning</a:t>
            </a:r>
            <a:r>
              <a:rPr lang="el-GR" i="1" dirty="0"/>
              <a:t>)</a:t>
            </a:r>
            <a:endParaRPr lang="en-US" i="1" dirty="0"/>
          </a:p>
          <a:p>
            <a:pPr algn="r"/>
            <a:endParaRPr lang="en-US" dirty="0"/>
          </a:p>
          <a:p>
            <a:pPr algn="r"/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8224" y="19411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4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Ανάπτυξη Διδακτικού Σεναρίου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0" dirty="0"/>
              <a:t>Στην καρδιά του σχεδιασμού του Διδακτικού Σεναρίου βρίσκεται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 </a:t>
            </a:r>
            <a:r>
              <a:rPr lang="el-GR" b="1" dirty="0"/>
              <a:t>ο μαθητής/η μαθήτρια </a:t>
            </a:r>
          </a:p>
          <a:p>
            <a:pPr marL="0" indent="0" algn="ctr">
              <a:buNone/>
            </a:pPr>
            <a:r>
              <a:rPr lang="el-GR" b="1" dirty="0"/>
              <a:t>που ενεργεί, </a:t>
            </a:r>
          </a:p>
          <a:p>
            <a:pPr marL="0" indent="0" algn="ctr">
              <a:buNone/>
            </a:pPr>
            <a:r>
              <a:rPr lang="el-GR" b="1" dirty="0"/>
              <a:t>ανακαλύπτει, </a:t>
            </a:r>
          </a:p>
          <a:p>
            <a:pPr marL="0" indent="0" algn="ctr">
              <a:buNone/>
            </a:pPr>
            <a:r>
              <a:rPr lang="el-GR" b="1" dirty="0"/>
              <a:t>δημιουργεί </a:t>
            </a:r>
          </a:p>
          <a:p>
            <a:pPr marL="0" indent="0" algn="ctr">
              <a:buNone/>
            </a:pPr>
            <a:r>
              <a:rPr lang="el-GR" b="1" dirty="0"/>
              <a:t>μαζί με τους συμμαθητές/τις συμμαθήτριες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6016" y="2276872"/>
            <a:ext cx="4120730" cy="26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8692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4E083BE82D4C4B9027F460895BBAB8" ma:contentTypeVersion="6" ma:contentTypeDescription="Create a new document." ma:contentTypeScope="" ma:versionID="bd3a750679e0186230a0c027ef4afb0e">
  <xsd:schema xmlns:xsd="http://www.w3.org/2001/XMLSchema" xmlns:xs="http://www.w3.org/2001/XMLSchema" xmlns:p="http://schemas.microsoft.com/office/2006/metadata/properties" xmlns:ns2="ea0a55cd-ae1c-459e-820a-62ca6fe5004a" xmlns:ns3="e6921f4e-6864-4e6a-940a-9b465a3e021d" targetNamespace="http://schemas.microsoft.com/office/2006/metadata/properties" ma:root="true" ma:fieldsID="a6924ef7ec0dedbaad34921a8a63ae3f" ns2:_="" ns3:_="">
    <xsd:import namespace="ea0a55cd-ae1c-459e-820a-62ca6fe5004a"/>
    <xsd:import namespace="e6921f4e-6864-4e6a-940a-9b465a3e021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a55cd-ae1c-459e-820a-62ca6fe500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21f4e-6864-4e6a-940a-9b465a3e02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0A3EF0-4C9A-4CCA-8BFA-1C0C0D7776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0a55cd-ae1c-459e-820a-62ca6fe5004a"/>
    <ds:schemaRef ds:uri="e6921f4e-6864-4e6a-940a-9b465a3e0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EA1F6A-8A8B-4FDF-86AE-10D1E605278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B9B417-3550-4B67-B15E-BBD295D6DF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3058</TotalTime>
  <Words>1183</Words>
  <Application>Microsoft Office PowerPoint</Application>
  <PresentationFormat>Προβολή στην οθόνη (4:3)</PresentationFormat>
  <Paragraphs>239</Paragraphs>
  <Slides>35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Θέμα του Office</vt:lpstr>
      <vt:lpstr>Παρουσίαση του PowerPoint</vt:lpstr>
      <vt:lpstr>Παρουσίαση του PowerPoint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Παρουσίαση του PowerPoint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Παρουσίαση του PowerPoint</vt:lpstr>
      <vt:lpstr>Παρουσίαση του PowerPoint</vt:lpstr>
      <vt:lpstr>Παρουσίαση του PowerPoint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Ανάπτυξη Διδακτικού Σεναρίου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Κυριακή</dc:creator>
  <cp:lastModifiedBy>sotdespo@o365.uoa.gr</cp:lastModifiedBy>
  <cp:revision>122</cp:revision>
  <dcterms:created xsi:type="dcterms:W3CDTF">2021-05-16T09:56:02Z</dcterms:created>
  <dcterms:modified xsi:type="dcterms:W3CDTF">2022-01-06T16:28:14Z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0x010100E34E083BE82D4C4B9027F460895BBAB8</vt:lpwstr>
  </property>
</Properties>
</file>