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3" r:id="rId4"/>
    <p:sldId id="265" r:id="rId5"/>
    <p:sldId id="268" r:id="rId6"/>
    <p:sldId id="269" r:id="rId7"/>
    <p:sldId id="270" r:id="rId8"/>
    <p:sldId id="271" r:id="rId9"/>
    <p:sldId id="273" r:id="rId10"/>
    <p:sldId id="274" r:id="rId11"/>
    <p:sldId id="264" r:id="rId12"/>
    <p:sldId id="275" r:id="rId13"/>
    <p:sldId id="276" r:id="rId14"/>
    <p:sldId id="261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CB8B4-35A0-4F34-84EF-18A6327F162A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9B7AE-5BBF-45F2-B9F6-D00C6AEE7E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387EF-1CC5-4E47-BB44-CF78D9EF3E48}" type="slidenum">
              <a:rPr lang="el-GR"/>
              <a:pPr/>
              <a:t>2</a:t>
            </a:fld>
            <a:endParaRPr lang="el-G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8CC3B-8EB6-4A03-82F5-03FBBC51FB41}" type="slidenum">
              <a:rPr lang="el-GR"/>
              <a:pPr/>
              <a:t>11</a:t>
            </a:fld>
            <a:endParaRPr lang="el-G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8CC3B-8EB6-4A03-82F5-03FBBC51FB41}" type="slidenum">
              <a:rPr lang="el-GR"/>
              <a:pPr/>
              <a:t>3</a:t>
            </a:fld>
            <a:endParaRPr lang="el-G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D9953-74CC-4B83-A9E9-F57D9F92E6B7}" type="slidenum">
              <a:rPr lang="el-GR"/>
              <a:pPr/>
              <a:t>4</a:t>
            </a:fld>
            <a:endParaRPr lang="el-G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24A2B-43C4-4453-81D9-9DDAA9EC9E99}" type="slidenum">
              <a:rPr lang="el-GR"/>
              <a:pPr/>
              <a:t>5</a:t>
            </a:fld>
            <a:endParaRPr lang="el-G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2BCC9-F0DC-45DC-B0C4-3669BCAE6CCC}" type="slidenum">
              <a:rPr lang="el-GR"/>
              <a:pPr/>
              <a:t>6</a:t>
            </a:fld>
            <a:endParaRPr lang="el-G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5F5D7-4F53-4FD4-A3DE-2EC3429CC879}" type="slidenum">
              <a:rPr lang="el-GR"/>
              <a:pPr/>
              <a:t>7</a:t>
            </a:fld>
            <a:endParaRPr lang="el-G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EA35B-F1D6-4A12-A921-3A55BD23D704}" type="slidenum">
              <a:rPr lang="el-GR"/>
              <a:pPr/>
              <a:t>8</a:t>
            </a:fld>
            <a:endParaRPr lang="el-G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4AA48-2FD1-408C-9B55-46EFF0798D6C}" type="slidenum">
              <a:rPr lang="el-GR"/>
              <a:pPr/>
              <a:t>9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ADA06-216F-484B-B2D7-2FE01227F293}" type="slidenum">
              <a:rPr lang="el-GR"/>
              <a:pPr/>
              <a:t>10</a:t>
            </a:fld>
            <a:endParaRPr lang="el-G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DCC1-C116-4F6F-86B2-E7B12B176782}" type="datetimeFigureOut">
              <a:rPr lang="el-GR" smtClean="0"/>
              <a:pPr/>
              <a:t>9/3/2016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7DA1-2B5B-471A-A97E-DECC0D4A33B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l-GR" b="1" dirty="0" smtClean="0"/>
              <a:t>Κοινωνιολογία των ειδήσεων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i="1" dirty="0" smtClean="0"/>
              <a:t>Δημοσιογραφία και πραγματικότητα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296744" cy="1201688"/>
          </a:xfrm>
        </p:spPr>
        <p:txBody>
          <a:bodyPr/>
          <a:lstStyle/>
          <a:p>
            <a:r>
              <a:rPr lang="el-GR" dirty="0" smtClean="0"/>
              <a:t>Καθηγητής Γιώργος Πλειός</a:t>
            </a:r>
            <a:endParaRPr lang="el-GR" dirty="0"/>
          </a:p>
        </p:txBody>
      </p:sp>
      <p:pic>
        <p:nvPicPr>
          <p:cNvPr id="40966" name="Picture 6" descr="http://cos.h-cdn.co/assets/15/37/980x490/landscape-1441808785-camerawo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30" y="2780928"/>
            <a:ext cx="475252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319868" cy="1198486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800" b="1" i="1" dirty="0">
                <a:solidFill>
                  <a:schemeClr val="tx1"/>
                </a:solidFill>
                <a:latin typeface="Arial" charset="0"/>
              </a:rPr>
              <a:t>Κριτική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628800"/>
            <a:ext cx="8496300" cy="52292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dirty="0" smtClean="0"/>
              <a:t>Τα γεγονότα (πχ βόμβες)  είναι πραγματικά </a:t>
            </a:r>
          </a:p>
          <a:p>
            <a:pPr eaLnBrk="1" hangingPunct="1">
              <a:lnSpc>
                <a:spcPct val="90000"/>
              </a:lnSpc>
            </a:pPr>
            <a:endParaRPr lang="el-GR" sz="1200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Τα γεγονότα όμως (πχ ο χειρισμός της ελληνικής οικονομικής κρίσης) γίνονται με γνώμονα τη δική τους λογική και όχι μόνο τα ΜΜΕ </a:t>
            </a:r>
          </a:p>
          <a:p>
            <a:pPr eaLnBrk="1" hangingPunct="1">
              <a:lnSpc>
                <a:spcPct val="90000"/>
              </a:lnSpc>
            </a:pPr>
            <a:endParaRPr lang="el-GR" sz="1200" dirty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Τα ΜΜΕ πριν ή μετά ή κατά τη διάρκεια, αλλά με γνώμονα τη λογική των θεσμών </a:t>
            </a:r>
          </a:p>
          <a:p>
            <a:pPr eaLnBrk="1" hangingPunct="1">
              <a:lnSpc>
                <a:spcPct val="90000"/>
              </a:lnSpc>
            </a:pPr>
            <a:endParaRPr lang="el-GR" sz="1200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Η επικοινωνιακή προσομοίωση εξαρτάται από τη δομή της κοινωνίας</a:t>
            </a:r>
          </a:p>
          <a:p>
            <a:pPr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</a:pPr>
            <a:endParaRPr lang="el-GR" dirty="0" smtClean="0"/>
          </a:p>
          <a:p>
            <a:pPr eaLnBrk="1" hangingPunct="1">
              <a:lnSpc>
                <a:spcPct val="90000"/>
              </a:lnSpc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48680"/>
            <a:ext cx="8458200" cy="1095375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i="1" dirty="0" smtClean="0">
                <a:solidFill>
                  <a:schemeClr val="tx1"/>
                </a:solidFill>
                <a:latin typeface="+mn-lt"/>
              </a:rPr>
              <a:t>Τι είναι τελικά οι ειδήσεις?</a:t>
            </a:r>
            <a:endParaRPr lang="el-GR" sz="40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08912" cy="472514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l-GR" dirty="0" smtClean="0"/>
              <a:t>Απόψεις για τα γεγονότα </a:t>
            </a:r>
          </a:p>
          <a:p>
            <a:pPr lvl="1"/>
            <a:r>
              <a:rPr lang="el-GR" dirty="0" smtClean="0"/>
              <a:t>Ε = Α &gt; Γ</a:t>
            </a:r>
          </a:p>
          <a:p>
            <a:pPr lvl="1"/>
            <a:r>
              <a:rPr lang="el-GR" dirty="0" smtClean="0"/>
              <a:t>Ε = Γ &lt; Α</a:t>
            </a:r>
          </a:p>
          <a:p>
            <a:pPr eaLnBrk="1" hangingPunct="1">
              <a:buFont typeface="Wingdings" pitchFamily="2" charset="2"/>
              <a:buNone/>
            </a:pPr>
            <a:endParaRPr lang="el-GR" sz="1500" dirty="0" smtClean="0"/>
          </a:p>
          <a:p>
            <a:pPr eaLnBrk="1" hangingPunct="1"/>
            <a:r>
              <a:rPr lang="el-GR" dirty="0" smtClean="0"/>
              <a:t>Η κοινωνική κυκλοφορία των ειδήσεων (γεγονότων) επηρεάζει την εξέλιξη των γεγονότων </a:t>
            </a:r>
          </a:p>
          <a:p>
            <a:pPr eaLnBrk="1" hangingPunct="1"/>
            <a:endParaRPr lang="el-GR" sz="1500" dirty="0" smtClean="0"/>
          </a:p>
          <a:p>
            <a:pPr eaLnBrk="1" hangingPunct="1"/>
            <a:r>
              <a:rPr lang="el-GR" dirty="0" smtClean="0"/>
              <a:t>Αυτό εξαρτάται από τη δομή της κοινωνίας  (συμβολικός ή επικοινωνιακός ή πληροφοριακός καπιταλισμός) </a:t>
            </a:r>
          </a:p>
          <a:p>
            <a:pPr lvl="2"/>
            <a:r>
              <a:rPr lang="el-GR" sz="3100" dirty="0" smtClean="0"/>
              <a:t>Πλειός </a:t>
            </a:r>
          </a:p>
          <a:p>
            <a:pPr lvl="2"/>
            <a:r>
              <a:rPr lang="en-US" sz="3100" dirty="0" smtClean="0"/>
              <a:t>Jodi </a:t>
            </a:r>
          </a:p>
          <a:p>
            <a:pPr lvl="2"/>
            <a:r>
              <a:rPr lang="en-US" sz="3100" dirty="0" smtClean="0"/>
              <a:t>Fuchs </a:t>
            </a:r>
            <a:endParaRPr lang="el-GR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584176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l-GR" b="1" i="1" dirty="0" smtClean="0">
                <a:latin typeface="Arial" pitchFamily="34" charset="0"/>
                <a:cs typeface="Arial" pitchFamily="34" charset="0"/>
              </a:rPr>
              <a:t>Μορφές υποκειμενικής αποτύπωσης των γεγονότων/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b="1" i="1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“Bias in the News, Richard </a:t>
            </a:r>
            <a:r>
              <a:rPr lang="en-GB" sz="3100" dirty="0" err="1" smtClean="0">
                <a:latin typeface="Arial" pitchFamily="34" charset="0"/>
                <a:cs typeface="Arial" pitchFamily="34" charset="0"/>
              </a:rPr>
              <a:t>Hofst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GB" sz="3100" dirty="0" err="1" smtClean="0">
                <a:latin typeface="Arial" pitchFamily="34" charset="0"/>
                <a:cs typeface="Arial" pitchFamily="34" charset="0"/>
              </a:rPr>
              <a:t>tter</a:t>
            </a:r>
            <a:r>
              <a:rPr lang="en-GB" sz="3100" dirty="0" smtClean="0">
                <a:latin typeface="Arial" pitchFamily="34" charset="0"/>
                <a:cs typeface="Arial" pitchFamily="34" charset="0"/>
              </a:rPr>
              <a:t>, 1976”</a:t>
            </a:r>
            <a:endParaRPr lang="el-GR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104456"/>
          </a:xfrm>
        </p:spPr>
        <p:txBody>
          <a:bodyPr>
            <a:normAutofit/>
          </a:bodyPr>
          <a:lstStyle/>
          <a:p>
            <a:r>
              <a:rPr lang="el-GR" dirty="0" smtClean="0"/>
              <a:t>Ψεύδη</a:t>
            </a:r>
          </a:p>
          <a:p>
            <a:r>
              <a:rPr lang="el-GR" dirty="0" smtClean="0"/>
              <a:t>Παραποίηση </a:t>
            </a:r>
          </a:p>
          <a:p>
            <a:r>
              <a:rPr lang="el-GR" dirty="0" smtClean="0"/>
              <a:t>Αξιολογικοί ισχυρισμοί </a:t>
            </a:r>
          </a:p>
          <a:p>
            <a:r>
              <a:rPr lang="el-GR" dirty="0" smtClean="0"/>
              <a:t>#</a:t>
            </a:r>
            <a:r>
              <a:rPr lang="en-US" dirty="0" smtClean="0"/>
              <a:t> </a:t>
            </a:r>
            <a:r>
              <a:rPr lang="el-GR" dirty="0" smtClean="0"/>
              <a:t>Δίκαιη και ισορροπημένη προβολή  </a:t>
            </a:r>
            <a:endParaRPr lang="el-GR" dirty="0" smtClean="0"/>
          </a:p>
          <a:p>
            <a:r>
              <a:rPr lang="el-GR" dirty="0" smtClean="0"/>
              <a:t>Εστίαση της προσοχής (κοινού) </a:t>
            </a:r>
          </a:p>
          <a:p>
            <a:r>
              <a:rPr lang="el-GR" dirty="0" smtClean="0"/>
              <a:t>#</a:t>
            </a:r>
            <a:r>
              <a:rPr lang="en-US" dirty="0" smtClean="0"/>
              <a:t> </a:t>
            </a:r>
            <a:r>
              <a:rPr lang="el-GR" dirty="0" smtClean="0"/>
              <a:t>Ακρίβεια και αξιοπιστία(γεγονότων) </a:t>
            </a:r>
          </a:p>
          <a:p>
            <a:r>
              <a:rPr lang="el-GR" dirty="0" smtClean="0"/>
              <a:t>#</a:t>
            </a:r>
            <a:r>
              <a:rPr lang="en-US" dirty="0" smtClean="0"/>
              <a:t> </a:t>
            </a:r>
            <a:r>
              <a:rPr lang="el-GR" dirty="0" smtClean="0"/>
              <a:t>Εύρος </a:t>
            </a:r>
            <a:r>
              <a:rPr lang="el-GR" dirty="0" smtClean="0"/>
              <a:t>και </a:t>
            </a:r>
            <a:r>
              <a:rPr lang="el-GR" dirty="0" smtClean="0"/>
              <a:t>βάθος </a:t>
            </a:r>
            <a:r>
              <a:rPr lang="el-GR" dirty="0" smtClean="0"/>
              <a:t>της </a:t>
            </a:r>
            <a:r>
              <a:rPr lang="el-GR" dirty="0" smtClean="0"/>
              <a:t>ανάλυσης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91264" cy="4176464"/>
          </a:xfrm>
        </p:spPr>
        <p:txBody>
          <a:bodyPr/>
          <a:lstStyle/>
          <a:p>
            <a:r>
              <a:rPr lang="el-GR" dirty="0" smtClean="0"/>
              <a:t>Επιλογή γεγονότων </a:t>
            </a:r>
            <a:r>
              <a:rPr lang="en-US" dirty="0" smtClean="0"/>
              <a:t>(Park,</a:t>
            </a:r>
            <a:r>
              <a:rPr lang="el-GR" dirty="0" smtClean="0"/>
              <a:t> </a:t>
            </a:r>
            <a:r>
              <a:rPr lang="el-GR" dirty="0" err="1" smtClean="0"/>
              <a:t>Galtunge</a:t>
            </a:r>
            <a:r>
              <a:rPr lang="el-GR" dirty="0" smtClean="0"/>
              <a:t> &amp; </a:t>
            </a:r>
            <a:r>
              <a:rPr lang="el-GR" dirty="0" err="1" smtClean="0"/>
              <a:t>Ruge</a:t>
            </a:r>
            <a:r>
              <a:rPr lang="en-US" dirty="0" smtClean="0"/>
              <a:t> Meyer </a:t>
            </a:r>
            <a:r>
              <a:rPr lang="el-GR" dirty="0" smtClean="0"/>
              <a:t>κ.ά.</a:t>
            </a:r>
            <a:r>
              <a:rPr lang="en-US" dirty="0" smtClean="0"/>
              <a:t>)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Οργάνωση της είδησης </a:t>
            </a:r>
            <a:r>
              <a:rPr lang="en-US" dirty="0" smtClean="0"/>
              <a:t>- </a:t>
            </a:r>
            <a:r>
              <a:rPr lang="el-GR" dirty="0" smtClean="0"/>
              <a:t>πλαισίωση</a:t>
            </a:r>
            <a:r>
              <a:rPr lang="en-US" dirty="0" smtClean="0"/>
              <a:t> (Tuchman, </a:t>
            </a:r>
            <a:r>
              <a:rPr lang="en-US" dirty="0" err="1" smtClean="0"/>
              <a:t>Entelman</a:t>
            </a:r>
            <a:r>
              <a:rPr lang="en-US" dirty="0" smtClean="0"/>
              <a:t>, de </a:t>
            </a:r>
            <a:r>
              <a:rPr lang="en-US" dirty="0" err="1" smtClean="0"/>
              <a:t>Vreese</a:t>
            </a:r>
            <a:r>
              <a:rPr lang="en-US" dirty="0" smtClean="0"/>
              <a:t> </a:t>
            </a:r>
            <a:r>
              <a:rPr lang="el-GR" dirty="0" smtClean="0"/>
              <a:t>κ.ά.)</a:t>
            </a:r>
          </a:p>
          <a:p>
            <a:pPr lvl="1"/>
            <a:r>
              <a:rPr lang="el-GR" dirty="0" smtClean="0"/>
              <a:t>Δημοσιογραφική βαρύτητα </a:t>
            </a:r>
          </a:p>
          <a:p>
            <a:pPr lvl="1"/>
            <a:r>
              <a:rPr lang="el-GR" dirty="0" smtClean="0"/>
              <a:t>Πλαισίωση </a:t>
            </a:r>
          </a:p>
          <a:p>
            <a:pPr lvl="1"/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l-GR" b="1" i="1" dirty="0" smtClean="0">
                <a:latin typeface="Arial" pitchFamily="34" charset="0"/>
                <a:cs typeface="Arial" pitchFamily="34" charset="0"/>
              </a:rPr>
              <a:t>Μορφές υποκειμενικής αποτύπωσης των γεγονότων/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2</a:t>
            </a:r>
            <a:endParaRPr lang="el-GR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844824"/>
            <a:ext cx="7992888" cy="216024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l-GR" dirty="0" smtClean="0"/>
              <a:t>Ερωτήσεις?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8677275" cy="12144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400" b="1" i="1" dirty="0">
                <a:solidFill>
                  <a:schemeClr val="tx1"/>
                </a:solidFill>
                <a:latin typeface="+mn-lt"/>
              </a:rPr>
              <a:t>Το Γενικό Πρόβλημα</a:t>
            </a:r>
            <a:r>
              <a:rPr sz="3400" b="1" i="1" dirty="0">
                <a:solidFill>
                  <a:schemeClr val="tx1"/>
                </a:solidFill>
                <a:latin typeface="+mn-lt"/>
              </a:rPr>
              <a:t>: </a:t>
            </a:r>
            <a:r>
              <a:rPr lang="el-GR" sz="3400" b="1" i="1" dirty="0">
                <a:solidFill>
                  <a:schemeClr val="tx1"/>
                </a:solidFill>
                <a:latin typeface="+mn-lt"/>
              </a:rPr>
              <a:t/>
            </a:r>
            <a:br>
              <a:rPr lang="el-GR" sz="3400" b="1" i="1" dirty="0">
                <a:solidFill>
                  <a:schemeClr val="tx1"/>
                </a:solidFill>
                <a:latin typeface="+mn-lt"/>
              </a:rPr>
            </a:br>
            <a:r>
              <a:rPr lang="el-GR" sz="3400" b="1" i="1" dirty="0">
                <a:solidFill>
                  <a:schemeClr val="tx1"/>
                </a:solidFill>
                <a:latin typeface="+mn-lt"/>
              </a:rPr>
              <a:t>Η Σχέση ΜΜΕ Και Πραγματικότητας</a:t>
            </a:r>
            <a:r>
              <a:rPr lang="el-GR" sz="3600" b="1" i="1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65388"/>
            <a:ext cx="7772400" cy="3630612"/>
          </a:xfrm>
        </p:spPr>
        <p:txBody>
          <a:bodyPr/>
          <a:lstStyle/>
          <a:p>
            <a:pPr eaLnBrk="1" hangingPunct="1"/>
            <a:r>
              <a:rPr lang="el-GR" dirty="0" smtClean="0"/>
              <a:t>Οι θεωρίες της μίμησης 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  <a:p>
            <a:pPr eaLnBrk="1" hangingPunct="1"/>
            <a:r>
              <a:rPr lang="el-GR" dirty="0" smtClean="0"/>
              <a:t>Οι θεωρίες της αναπαράστασης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  <a:p>
            <a:pPr eaLnBrk="1" hangingPunct="1"/>
            <a:r>
              <a:rPr lang="el-GR" dirty="0" smtClean="0"/>
              <a:t>Οι μεταμοντέρνες θεωρίες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48680"/>
            <a:ext cx="8458200" cy="1095375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i="1" dirty="0">
                <a:solidFill>
                  <a:schemeClr val="tx1"/>
                </a:solidFill>
                <a:latin typeface="+mn-lt"/>
              </a:rPr>
              <a:t>Η σχέση περιεχομένου (στα ΜΜΕ) και πολέμου 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132856"/>
            <a:ext cx="8064896" cy="432048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/>
              <a:t>Το μοντέλο του κριτικού παρατηρητή (</a:t>
            </a:r>
            <a:r>
              <a:rPr lang="en-US" dirty="0" smtClean="0"/>
              <a:t>watchdog)</a:t>
            </a:r>
            <a:endParaRPr lang="el-GR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l-GR" dirty="0" smtClean="0"/>
              <a:t>Το μοντέλο της δημοσιολογίας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  <a:p>
            <a:pPr eaLnBrk="1" hangingPunct="1"/>
            <a:r>
              <a:rPr lang="el-GR" dirty="0" smtClean="0"/>
              <a:t>Τα ΜΜΕ και η κατασκευή της πραγματικότητας</a:t>
            </a:r>
          </a:p>
          <a:p>
            <a:pPr eaLnBrk="1" hangingPunct="1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80400" cy="1081088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i="1" dirty="0">
                <a:solidFill>
                  <a:schemeClr val="tx1"/>
                </a:solidFill>
                <a:latin typeface="+mn-lt"/>
              </a:rPr>
              <a:t>Το μοντέλο του </a:t>
            </a:r>
            <a:r>
              <a:rPr lang="el-GR" sz="4000" b="1" i="1" dirty="0" smtClean="0">
                <a:solidFill>
                  <a:schemeClr val="tx1"/>
                </a:solidFill>
                <a:latin typeface="+mn-lt"/>
              </a:rPr>
              <a:t>κριτικού παρατηρητή (</a:t>
            </a:r>
            <a:r>
              <a:rPr sz="4000" b="1" i="1" dirty="0" smtClean="0">
                <a:solidFill>
                  <a:schemeClr val="tx1"/>
                </a:solidFill>
                <a:latin typeface="+mn-lt"/>
              </a:rPr>
              <a:t>watchdog)</a:t>
            </a:r>
            <a:endParaRPr lang="el-GR" sz="4000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3450"/>
            <a:ext cx="8497192" cy="4393902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800" dirty="0" smtClean="0"/>
              <a:t>Τα ΜΜΕ θεωρούνται ως 4η εξουσία </a:t>
            </a:r>
          </a:p>
          <a:p>
            <a:pPr eaLnBrk="1" hangingPunct="1"/>
            <a:endParaRPr lang="el-GR" sz="1100" dirty="0" smtClean="0"/>
          </a:p>
          <a:p>
            <a:pPr eaLnBrk="1" hangingPunct="1"/>
            <a:r>
              <a:rPr lang="el-GR" sz="2800" dirty="0" smtClean="0"/>
              <a:t>Τα γεγονότα θεωρούνται αντικειμενικά (δημιουργούνται χωρίς την παρέμβαση των μέσων) </a:t>
            </a:r>
          </a:p>
          <a:p>
            <a:pPr eaLnBrk="1" hangingPunct="1"/>
            <a:endParaRPr lang="el-GR" sz="1400" dirty="0" smtClean="0"/>
          </a:p>
          <a:p>
            <a:pPr eaLnBrk="1" hangingPunct="1"/>
            <a:r>
              <a:rPr lang="el-GR" sz="2800" dirty="0" smtClean="0"/>
              <a:t>Οι δημοσιογράφοι ελέγχουν τις κυβερνήσεις/εξουσίες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800" dirty="0" smtClean="0"/>
              <a:t>   - Διαφάνεια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800" dirty="0" smtClean="0"/>
              <a:t>   - Τήρηση των αξιών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352606" cy="108054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i="1" dirty="0">
                <a:solidFill>
                  <a:schemeClr val="tx1"/>
                </a:solidFill>
                <a:latin typeface="+mn-lt"/>
              </a:rPr>
              <a:t>Το μοντέλο της </a:t>
            </a:r>
            <a:r>
              <a:rPr lang="el-GR" b="1" i="1" dirty="0" smtClean="0">
                <a:solidFill>
                  <a:schemeClr val="tx1"/>
                </a:solidFill>
                <a:latin typeface="+mn-lt"/>
              </a:rPr>
              <a:t>δημοσιολογίας/ </a:t>
            </a:r>
            <a:r>
              <a:rPr lang="el-GR" b="1" i="1" dirty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9138"/>
            <a:ext cx="8642350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3600" dirty="0" smtClean="0"/>
              <a:t>Τα ΜΜΕ προβάλλουν απόψεις για τα γεγονότα</a:t>
            </a:r>
            <a:endParaRPr lang="el-GR" sz="3600" dirty="0"/>
          </a:p>
          <a:p>
            <a:pPr eaLnBrk="1" hangingPunct="1">
              <a:lnSpc>
                <a:spcPct val="90000"/>
              </a:lnSpc>
            </a:pPr>
            <a:endParaRPr lang="el-GR" sz="1100" dirty="0" smtClean="0"/>
          </a:p>
          <a:p>
            <a:pPr eaLnBrk="1" hangingPunct="1">
              <a:lnSpc>
                <a:spcPct val="90000"/>
              </a:lnSpc>
            </a:pPr>
            <a:r>
              <a:rPr lang="el-GR" sz="3600" dirty="0" smtClean="0"/>
              <a:t>Συνήθως προβάλλουν τις επίσημες απόψεις</a:t>
            </a:r>
            <a:endParaRPr lang="el-GR" sz="3600" dirty="0"/>
          </a:p>
          <a:p>
            <a:pPr eaLnBrk="1" hangingPunct="1">
              <a:lnSpc>
                <a:spcPct val="90000"/>
              </a:lnSpc>
            </a:pPr>
            <a:endParaRPr lang="el-GR" sz="1100" dirty="0" smtClean="0"/>
          </a:p>
          <a:p>
            <a:pPr eaLnBrk="1" hangingPunct="1">
              <a:lnSpc>
                <a:spcPct val="90000"/>
              </a:lnSpc>
            </a:pPr>
            <a:r>
              <a:rPr lang="el-GR" sz="3600" dirty="0" smtClean="0"/>
              <a:t>Είναι οι απόψεις του πολιτικού, οικονομικού &amp; στρατιωτικού  κατεστημένου &amp; της βιομηχανίας του θεάματος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136904" cy="1080120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i="1" dirty="0">
                <a:solidFill>
                  <a:schemeClr val="tx1"/>
                </a:solidFill>
                <a:latin typeface="Arial" charset="0"/>
              </a:rPr>
              <a:t>Το μοντέλο της δημοσιολογίας, 2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2816"/>
            <a:ext cx="8281168" cy="4824536"/>
          </a:xfrm>
        </p:spPr>
        <p:txBody>
          <a:bodyPr>
            <a:noAutofit/>
          </a:bodyPr>
          <a:lstStyle/>
          <a:p>
            <a:pPr eaLnBrk="1" hangingPunct="1"/>
            <a:r>
              <a:rPr lang="el-GR" dirty="0" smtClean="0"/>
              <a:t>Οι δημοσιογράφοι, αναπτύσσουν δημόσιες σχέσεις μέσω των ρεπορτάζ</a:t>
            </a:r>
          </a:p>
          <a:p>
            <a:pPr eaLnBrk="1" hangingPunct="1"/>
            <a:r>
              <a:rPr lang="el-GR" dirty="0" smtClean="0"/>
              <a:t>Πολλά γεγονότα επιχειρήσεις γίνονται για επικοινωνιακούς λόγους</a:t>
            </a:r>
          </a:p>
          <a:p>
            <a:r>
              <a:rPr lang="el-GR" dirty="0" smtClean="0"/>
              <a:t>Τα ΜΜΕ αποσιωπούν γεγονότα (</a:t>
            </a:r>
            <a:r>
              <a:rPr lang="en-US" dirty="0" smtClean="0"/>
              <a:t>Chomsky – Hermann)</a:t>
            </a:r>
            <a:r>
              <a:rPr lang="el-GR" dirty="0" smtClean="0"/>
              <a:t> </a:t>
            </a:r>
          </a:p>
          <a:p>
            <a:r>
              <a:rPr lang="el-GR" dirty="0" smtClean="0"/>
              <a:t> Κρατικοί υπάλληλοι εργάζονται σε ιδιωτικά ΜΜΕ (π.χ. </a:t>
            </a:r>
            <a:r>
              <a:rPr lang="en-US" dirty="0" smtClean="0"/>
              <a:t>CNN)  </a:t>
            </a:r>
            <a:r>
              <a:rPr lang="el-GR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58200" cy="1081088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b="1" i="1" dirty="0">
                <a:solidFill>
                  <a:schemeClr val="tx1"/>
                </a:solidFill>
              </a:rPr>
              <a:t>Το μοντέλο της </a:t>
            </a:r>
            <a:r>
              <a:rPr lang="el-GR" b="1" i="1" dirty="0" smtClean="0">
                <a:solidFill>
                  <a:schemeClr val="tx1"/>
                </a:solidFill>
              </a:rPr>
              <a:t>δημοσιολογίας/3</a:t>
            </a:r>
            <a:endParaRPr lang="el-GR" b="1" i="1" dirty="0">
              <a:solidFill>
                <a:schemeClr val="tx1"/>
              </a:solidFill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8840"/>
            <a:ext cx="8568952" cy="4680520"/>
          </a:xfrm>
        </p:spPr>
        <p:txBody>
          <a:bodyPr/>
          <a:lstStyle/>
          <a:p>
            <a:pPr eaLnBrk="1" hangingPunct="1"/>
            <a:r>
              <a:rPr lang="el-GR" dirty="0" smtClean="0"/>
              <a:t>Τα μεγάλα ΜΜΕ αγνοούν τις διαφορετικές φωνές προς όφελος των εταιρειών και των κυβερνήσεων (π.χ. </a:t>
            </a:r>
            <a:r>
              <a:rPr lang="en-US" dirty="0" smtClean="0"/>
              <a:t>Bill </a:t>
            </a:r>
            <a:r>
              <a:rPr lang="en-US" dirty="0" err="1" smtClean="0"/>
              <a:t>Macher</a:t>
            </a:r>
            <a:r>
              <a:rPr lang="en-US" dirty="0" smtClean="0"/>
              <a:t>)</a:t>
            </a:r>
            <a:endParaRPr lang="el-GR" dirty="0" smtClean="0"/>
          </a:p>
          <a:p>
            <a:pPr eaLnBrk="1" hangingPunct="1"/>
            <a:endParaRPr lang="el-GR" sz="2000" dirty="0"/>
          </a:p>
          <a:p>
            <a:pPr eaLnBrk="1" hangingPunct="1"/>
            <a:r>
              <a:rPr lang="en-US" dirty="0" smtClean="0"/>
              <a:t> </a:t>
            </a:r>
            <a:r>
              <a:rPr lang="el-GR" dirty="0" smtClean="0"/>
              <a:t>Ιδιαίτερα στον «πόλεμο κατά της τρομοκρατίας»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319868" cy="1488228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i="1" dirty="0">
                <a:solidFill>
                  <a:schemeClr val="tx1"/>
                </a:solidFill>
                <a:latin typeface="Arial" charset="0"/>
              </a:rPr>
              <a:t>Κριτικές παρατηρήσεις στο μοντέλο της δημοσιολογίας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205038"/>
            <a:ext cx="7632848" cy="432030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600" dirty="0" smtClean="0"/>
              <a:t>Σε πολλές περιπτώσεις τα ΜΜΕ ασκούν κριτική στην κυβέρνηση (π.χ. ΗΠΑ – Βιετνάμ, </a:t>
            </a:r>
            <a:r>
              <a:rPr lang="en-US" sz="3600" dirty="0" smtClean="0"/>
              <a:t>UK</a:t>
            </a:r>
            <a:r>
              <a:rPr lang="el-GR" sz="3600" dirty="0" smtClean="0"/>
              <a:t> – Ιράκ)</a:t>
            </a:r>
          </a:p>
          <a:p>
            <a:pPr eaLnBrk="1" hangingPunct="1">
              <a:buFont typeface="Wingdings" pitchFamily="2" charset="2"/>
              <a:buNone/>
            </a:pPr>
            <a:endParaRPr lang="el-GR" sz="2000" dirty="0" smtClean="0"/>
          </a:p>
          <a:p>
            <a:pPr eaLnBrk="1" hangingPunct="1"/>
            <a:r>
              <a:rPr lang="el-GR" sz="3600" dirty="0" smtClean="0"/>
              <a:t>Πολλές φορές αντανακλούν τις πεποιθήσεις δημοσιογράφων και κοινού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424936" cy="1368152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b="1" i="1" dirty="0">
                <a:solidFill>
                  <a:schemeClr val="tx1"/>
                </a:solidFill>
                <a:latin typeface="Arial" charset="0"/>
              </a:rPr>
              <a:t>Τα ΜΜΕ ως </a:t>
            </a:r>
            <a:r>
              <a:rPr lang="el-GR" sz="4000" b="1" i="1" dirty="0" smtClean="0">
                <a:solidFill>
                  <a:schemeClr val="tx1"/>
                </a:solidFill>
                <a:latin typeface="Arial" charset="0"/>
              </a:rPr>
              <a:t>δημιουργός της πραγματικότητας </a:t>
            </a:r>
            <a:endParaRPr lang="el-GR" sz="40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1200"/>
            <a:ext cx="7992888" cy="4687888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/>
              <a:t>Κρατικοί - οικονομικοί θεσμοί και  ΜΜΕ συνεργάζονται, έχουν ενοποιηθεί σε βαθμό που δεν μπορούν να διακριθούν (</a:t>
            </a:r>
            <a:r>
              <a:rPr lang="en-US" dirty="0" smtClean="0"/>
              <a:t>Chomsky – Hermann)</a:t>
            </a:r>
            <a:endParaRPr lang="el-GR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l-GR" dirty="0" smtClean="0"/>
              <a:t>Τα ΜΜΕ δημιουργούν επικοινωνιακά γεγονότα που δεν μπορούν να διακριθούν από τα μη επικοινωνιακά (πχ πόλεμος στο Ιράκ)</a:t>
            </a:r>
            <a:r>
              <a:rPr lang="en-US" dirty="0" smtClean="0"/>
              <a:t> </a:t>
            </a:r>
            <a:endParaRPr lang="el-G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1">
      <a:dk1>
        <a:srgbClr val="000000"/>
      </a:dk1>
      <a:lt1>
        <a:srgbClr val="FFFFFF"/>
      </a:lt1>
      <a:dk2>
        <a:srgbClr val="1F497D"/>
      </a:dk2>
      <a:lt2>
        <a:srgbClr val="D8D8D8"/>
      </a:lt2>
      <a:accent1>
        <a:srgbClr val="C00000"/>
      </a:accent1>
      <a:accent2>
        <a:srgbClr val="9BBB59"/>
      </a:accent2>
      <a:accent3>
        <a:srgbClr val="4F81BD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469</Words>
  <Application>Microsoft Office PowerPoint</Application>
  <PresentationFormat>Προβολή στην οθόνη (4:3)</PresentationFormat>
  <Paragraphs>91</Paragraphs>
  <Slides>14</Slides>
  <Notes>10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Κοινωνιολογία των ειδήσεων Δημοσιογραφία και πραγματικότητα</vt:lpstr>
      <vt:lpstr>Το Γενικό Πρόβλημα:  Η Σχέση ΜΜΕ Και Πραγματικότητας </vt:lpstr>
      <vt:lpstr>Η σχέση περιεχομένου (στα ΜΜΕ) και πολέμου </vt:lpstr>
      <vt:lpstr>Το μοντέλο του κριτικού παρατηρητή (watchdog)</vt:lpstr>
      <vt:lpstr>Το μοντέλο της δημοσιολογίας/ 1</vt:lpstr>
      <vt:lpstr>Το μοντέλο της δημοσιολογίας, 2</vt:lpstr>
      <vt:lpstr>Το μοντέλο της δημοσιολογίας/3</vt:lpstr>
      <vt:lpstr>Κριτικές παρατηρήσεις στο μοντέλο της δημοσιολογίας</vt:lpstr>
      <vt:lpstr>Τα ΜΜΕ ως δημιουργός της πραγματικότητας </vt:lpstr>
      <vt:lpstr>Κριτική </vt:lpstr>
      <vt:lpstr>Τι είναι τελικά οι ειδήσεις?</vt:lpstr>
      <vt:lpstr>Μορφές υποκειμενικής αποτύπωσης των γεγονότων/1  “Bias in the News, Richard Hofstetter, 1976”</vt:lpstr>
      <vt:lpstr>Μορφές υποκειμενικής αποτύπωσης των γεγονότων/2</vt:lpstr>
      <vt:lpstr>Ερωτήσεις?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των ειδήσεων Δημοσιογραφία και πραγματικότητα</dc:title>
  <dc:creator>Γιώργος Πλειός</dc:creator>
  <cp:lastModifiedBy>Γιώργος Πλειός</cp:lastModifiedBy>
  <cp:revision>29</cp:revision>
  <dcterms:created xsi:type="dcterms:W3CDTF">2016-02-28T18:48:20Z</dcterms:created>
  <dcterms:modified xsi:type="dcterms:W3CDTF">2016-03-09T08:21:37Z</dcterms:modified>
</cp:coreProperties>
</file>