
<file path=[Content_Types].xml><?xml version="1.0" encoding="utf-8"?>
<Types xmlns="http://schemas.openxmlformats.org/package/2006/content-types">
  <Default Extension="bin" ContentType="application/vnd.openxmlformats-officedocument.oleObject"/>
  <Default Extension="jpeg" ContentType="image/jpeg"/>
  <Default Extension="m4a" ContentType="audi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notesMasterIdLst>
    <p:notesMasterId r:id="rId42"/>
  </p:notesMasterIdLst>
  <p:sldIdLst>
    <p:sldId id="429" r:id="rId2"/>
    <p:sldId id="416" r:id="rId3"/>
    <p:sldId id="430" r:id="rId4"/>
    <p:sldId id="431" r:id="rId5"/>
    <p:sldId id="432" r:id="rId6"/>
    <p:sldId id="433" r:id="rId7"/>
    <p:sldId id="260" r:id="rId8"/>
    <p:sldId id="434" r:id="rId9"/>
    <p:sldId id="435" r:id="rId10"/>
    <p:sldId id="436" r:id="rId11"/>
    <p:sldId id="437" r:id="rId12"/>
    <p:sldId id="438" r:id="rId13"/>
    <p:sldId id="439" r:id="rId14"/>
    <p:sldId id="446" r:id="rId15"/>
    <p:sldId id="338" r:id="rId16"/>
    <p:sldId id="409" r:id="rId17"/>
    <p:sldId id="339" r:id="rId18"/>
    <p:sldId id="345" r:id="rId19"/>
    <p:sldId id="350" r:id="rId20"/>
    <p:sldId id="351" r:id="rId21"/>
    <p:sldId id="353" r:id="rId22"/>
    <p:sldId id="354" r:id="rId23"/>
    <p:sldId id="360" r:id="rId24"/>
    <p:sldId id="370" r:id="rId25"/>
    <p:sldId id="415" r:id="rId26"/>
    <p:sldId id="261" r:id="rId27"/>
    <p:sldId id="301" r:id="rId28"/>
    <p:sldId id="302" r:id="rId29"/>
    <p:sldId id="332" r:id="rId30"/>
    <p:sldId id="334" r:id="rId31"/>
    <p:sldId id="335" r:id="rId32"/>
    <p:sldId id="336" r:id="rId33"/>
    <p:sldId id="337" r:id="rId34"/>
    <p:sldId id="444" r:id="rId35"/>
    <p:sldId id="340" r:id="rId36"/>
    <p:sldId id="256" r:id="rId37"/>
    <p:sldId id="341" r:id="rId38"/>
    <p:sldId id="447" r:id="rId39"/>
    <p:sldId id="445" r:id="rId40"/>
    <p:sldId id="448" r:id="rId41"/>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anas@o365.uoa.gr" initials="k" lastIdx="2" clrIdx="0">
    <p:extLst>
      <p:ext uri="{19B8F6BF-5375-455C-9EA6-DF929625EA0E}">
        <p15:presenceInfo xmlns:p15="http://schemas.microsoft.com/office/powerpoint/2012/main" userId="kathanas@o365.uoa.g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501" autoAdjust="0"/>
    <p:restoredTop sz="83587" autoAdjust="0"/>
  </p:normalViewPr>
  <p:slideViewPr>
    <p:cSldViewPr>
      <p:cViewPr varScale="1">
        <p:scale>
          <a:sx n="89" d="100"/>
          <a:sy n="89" d="100"/>
        </p:scale>
        <p:origin x="708" y="84"/>
      </p:cViewPr>
      <p:guideLst>
        <p:guide orient="horz" pos="2160"/>
        <p:guide pos="2880"/>
      </p:guideLst>
    </p:cSldViewPr>
  </p:slideViewPr>
  <p:outlineViewPr>
    <p:cViewPr>
      <p:scale>
        <a:sx n="33" d="100"/>
        <a:sy n="33" d="100"/>
      </p:scale>
      <p:origin x="0" y="-9192"/>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0"/>
    <c:plotArea>
      <c:layout/>
      <c:barChart>
        <c:barDir val="col"/>
        <c:grouping val="clustered"/>
        <c:varyColors val="0"/>
        <c:ser>
          <c:idx val="0"/>
          <c:order val="0"/>
          <c:tx>
            <c:v>Φυσική</c:v>
          </c:tx>
          <c:invertIfNegative val="0"/>
          <c:val>
            <c:numLit>
              <c:formatCode>General</c:formatCode>
              <c:ptCount val="1"/>
              <c:pt idx="0">
                <c:v>2500</c:v>
              </c:pt>
            </c:numLit>
          </c:val>
          <c:extLst>
            <c:ext xmlns:c16="http://schemas.microsoft.com/office/drawing/2014/chart" uri="{C3380CC4-5D6E-409C-BE32-E72D297353CC}">
              <c16:uniqueId val="{00000000-8EDF-4BF0-9E62-963917F4E990}"/>
            </c:ext>
          </c:extLst>
        </c:ser>
        <c:ser>
          <c:idx val="1"/>
          <c:order val="1"/>
          <c:tx>
            <c:v>Χημεία</c:v>
          </c:tx>
          <c:invertIfNegative val="0"/>
          <c:val>
            <c:numLit>
              <c:formatCode>General</c:formatCode>
              <c:ptCount val="1"/>
              <c:pt idx="0">
                <c:v>2000</c:v>
              </c:pt>
            </c:numLit>
          </c:val>
          <c:extLst>
            <c:ext xmlns:c16="http://schemas.microsoft.com/office/drawing/2014/chart" uri="{C3380CC4-5D6E-409C-BE32-E72D297353CC}">
              <c16:uniqueId val="{00000001-8EDF-4BF0-9E62-963917F4E990}"/>
            </c:ext>
          </c:extLst>
        </c:ser>
        <c:ser>
          <c:idx val="2"/>
          <c:order val="2"/>
          <c:tx>
            <c:v>Βιολογία</c:v>
          </c:tx>
          <c:invertIfNegative val="0"/>
          <c:val>
            <c:numLit>
              <c:formatCode>General</c:formatCode>
              <c:ptCount val="1"/>
              <c:pt idx="0">
                <c:v>800</c:v>
              </c:pt>
            </c:numLit>
          </c:val>
          <c:extLst>
            <c:ext xmlns:c16="http://schemas.microsoft.com/office/drawing/2014/chart" uri="{C3380CC4-5D6E-409C-BE32-E72D297353CC}">
              <c16:uniqueId val="{00000002-8EDF-4BF0-9E62-963917F4E990}"/>
            </c:ext>
          </c:extLst>
        </c:ser>
        <c:ser>
          <c:idx val="3"/>
          <c:order val="3"/>
          <c:tx>
            <c:v>Γεωλογία</c:v>
          </c:tx>
          <c:invertIfNegative val="0"/>
          <c:val>
            <c:numLit>
              <c:formatCode>General</c:formatCode>
              <c:ptCount val="1"/>
              <c:pt idx="0">
                <c:v>100</c:v>
              </c:pt>
            </c:numLit>
          </c:val>
          <c:extLst>
            <c:ext xmlns:c16="http://schemas.microsoft.com/office/drawing/2014/chart" uri="{C3380CC4-5D6E-409C-BE32-E72D297353CC}">
              <c16:uniqueId val="{00000003-8EDF-4BF0-9E62-963917F4E990}"/>
            </c:ext>
          </c:extLst>
        </c:ser>
        <c:dLbls>
          <c:showLegendKey val="0"/>
          <c:showVal val="0"/>
          <c:showCatName val="0"/>
          <c:showSerName val="0"/>
          <c:showPercent val="0"/>
          <c:showBubbleSize val="0"/>
        </c:dLbls>
        <c:gapWidth val="150"/>
        <c:axId val="70882432"/>
        <c:axId val="70883968"/>
      </c:barChart>
      <c:catAx>
        <c:axId val="70882432"/>
        <c:scaling>
          <c:orientation val="minMax"/>
        </c:scaling>
        <c:delete val="1"/>
        <c:axPos val="b"/>
        <c:majorTickMark val="none"/>
        <c:minorTickMark val="none"/>
        <c:tickLblPos val="none"/>
        <c:crossAx val="70883968"/>
        <c:crosses val="autoZero"/>
        <c:auto val="0"/>
        <c:lblAlgn val="ctr"/>
        <c:lblOffset val="100"/>
        <c:noMultiLvlLbl val="0"/>
      </c:catAx>
      <c:valAx>
        <c:axId val="70883968"/>
        <c:scaling>
          <c:orientation val="minMax"/>
        </c:scaling>
        <c:delete val="0"/>
        <c:axPos val="l"/>
        <c:majorGridlines/>
        <c:numFmt formatCode="General" sourceLinked="1"/>
        <c:majorTickMark val="none"/>
        <c:minorTickMark val="none"/>
        <c:tickLblPos val="nextTo"/>
        <c:crossAx val="70882432"/>
        <c:crosses val="autoZero"/>
        <c:crossBetween val="between"/>
      </c:valAx>
    </c:plotArea>
    <c:legend>
      <c:legendPos val="r"/>
      <c:overlay val="0"/>
    </c:legend>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71CD05-1297-47E2-8EA5-CB8ACF7E834E}" type="doc">
      <dgm:prSet loTypeId="urn:microsoft.com/office/officeart/2005/8/layout/cycle6" loCatId="cycle" qsTypeId="urn:microsoft.com/office/officeart/2005/8/quickstyle/simple1" qsCatId="simple" csTypeId="urn:microsoft.com/office/officeart/2005/8/colors/accent1_2" csCatId="accent1"/>
      <dgm:spPr/>
      <dgm:t>
        <a:bodyPr/>
        <a:lstStyle/>
        <a:p>
          <a:endParaRPr lang="en-US"/>
        </a:p>
      </dgm:t>
    </dgm:pt>
    <dgm:pt modelId="{E19C91AD-00B9-482D-A1B8-17BB8AA37DDF}">
      <dgm:prSet/>
      <dgm:spPr/>
      <dgm:t>
        <a:bodyPr/>
        <a:lstStyle/>
        <a:p>
          <a:r>
            <a:rPr lang="el-GR" b="1"/>
            <a:t>Για να αρχίσει η εννοιολογική αλλαγή απαιτούνται:</a:t>
          </a:r>
          <a:endParaRPr lang="en-US"/>
        </a:p>
      </dgm:t>
    </dgm:pt>
    <dgm:pt modelId="{BAF59B66-0FB3-4C8A-971E-993CAC87FEE1}" type="parTrans" cxnId="{84E06FB1-8682-43AC-8098-2D18D5DC675F}">
      <dgm:prSet/>
      <dgm:spPr/>
      <dgm:t>
        <a:bodyPr/>
        <a:lstStyle/>
        <a:p>
          <a:endParaRPr lang="en-US"/>
        </a:p>
      </dgm:t>
    </dgm:pt>
    <dgm:pt modelId="{FFE57DB7-BA80-4552-BB09-2AA6F49D630B}" type="sibTrans" cxnId="{84E06FB1-8682-43AC-8098-2D18D5DC675F}">
      <dgm:prSet/>
      <dgm:spPr/>
      <dgm:t>
        <a:bodyPr/>
        <a:lstStyle/>
        <a:p>
          <a:endParaRPr lang="en-US"/>
        </a:p>
      </dgm:t>
    </dgm:pt>
    <dgm:pt modelId="{4E8C869C-2BB3-46FC-BEF8-CACE6BD3C080}">
      <dgm:prSet/>
      <dgm:spPr/>
      <dgm:t>
        <a:bodyPr/>
        <a:lstStyle/>
        <a:p>
          <a:r>
            <a:rPr lang="el-GR"/>
            <a:t>Κατάλληλες τεχνικές ερωτήσεων</a:t>
          </a:r>
          <a:endParaRPr lang="en-US"/>
        </a:p>
      </dgm:t>
    </dgm:pt>
    <dgm:pt modelId="{280AF289-88D4-4DAA-B1E7-F906F286B02F}" type="parTrans" cxnId="{D6D18072-FD66-407C-B6BE-0E1071A84DD2}">
      <dgm:prSet/>
      <dgm:spPr/>
      <dgm:t>
        <a:bodyPr/>
        <a:lstStyle/>
        <a:p>
          <a:endParaRPr lang="en-US"/>
        </a:p>
      </dgm:t>
    </dgm:pt>
    <dgm:pt modelId="{F9064686-3FC9-4D28-8B4F-82829211EB2C}" type="sibTrans" cxnId="{D6D18072-FD66-407C-B6BE-0E1071A84DD2}">
      <dgm:prSet/>
      <dgm:spPr/>
      <dgm:t>
        <a:bodyPr/>
        <a:lstStyle/>
        <a:p>
          <a:endParaRPr lang="en-US"/>
        </a:p>
      </dgm:t>
    </dgm:pt>
    <dgm:pt modelId="{90083609-E3F0-4AF8-BC03-F67675646664}">
      <dgm:prSet/>
      <dgm:spPr/>
      <dgm:t>
        <a:bodyPr/>
        <a:lstStyle/>
        <a:p>
          <a:r>
            <a:rPr lang="el-GR"/>
            <a:t>Παρουσίαση πληροφοριών</a:t>
          </a:r>
          <a:endParaRPr lang="en-US"/>
        </a:p>
      </dgm:t>
    </dgm:pt>
    <dgm:pt modelId="{4D586286-951B-4569-BFD8-12D92B52811A}" type="parTrans" cxnId="{BF90F41C-7A1D-4E29-8D49-A89EEC5ABC1F}">
      <dgm:prSet/>
      <dgm:spPr/>
      <dgm:t>
        <a:bodyPr/>
        <a:lstStyle/>
        <a:p>
          <a:endParaRPr lang="en-US"/>
        </a:p>
      </dgm:t>
    </dgm:pt>
    <dgm:pt modelId="{4AF5003F-B68E-4625-9F06-CC37CDBF5EB3}" type="sibTrans" cxnId="{BF90F41C-7A1D-4E29-8D49-A89EEC5ABC1F}">
      <dgm:prSet/>
      <dgm:spPr/>
      <dgm:t>
        <a:bodyPr/>
        <a:lstStyle/>
        <a:p>
          <a:endParaRPr lang="en-US"/>
        </a:p>
      </dgm:t>
    </dgm:pt>
    <dgm:pt modelId="{53CBDDB1-CC3F-478D-840B-27A16C463D30}">
      <dgm:prSet/>
      <dgm:spPr/>
      <dgm:t>
        <a:bodyPr/>
        <a:lstStyle/>
        <a:p>
          <a:r>
            <a:rPr lang="el-GR"/>
            <a:t>Σχεδιασμός και χρήση κατάλληλων διδακτικών και εργαστηριακών στρατηγικών.</a:t>
          </a:r>
          <a:endParaRPr lang="en-US"/>
        </a:p>
      </dgm:t>
    </dgm:pt>
    <dgm:pt modelId="{EFED81D7-4803-4A2D-A5FD-8F1486F88144}" type="parTrans" cxnId="{9179E626-7167-4A02-B420-E8E9251BF7D3}">
      <dgm:prSet/>
      <dgm:spPr/>
      <dgm:t>
        <a:bodyPr/>
        <a:lstStyle/>
        <a:p>
          <a:endParaRPr lang="en-US"/>
        </a:p>
      </dgm:t>
    </dgm:pt>
    <dgm:pt modelId="{1E8410E1-7CA8-4081-8E8F-CA10AAD80819}" type="sibTrans" cxnId="{9179E626-7167-4A02-B420-E8E9251BF7D3}">
      <dgm:prSet/>
      <dgm:spPr/>
      <dgm:t>
        <a:bodyPr/>
        <a:lstStyle/>
        <a:p>
          <a:endParaRPr lang="en-US"/>
        </a:p>
      </dgm:t>
    </dgm:pt>
    <dgm:pt modelId="{2BC3E31A-18E1-491D-803E-E437E2CFBAE9}">
      <dgm:prSet/>
      <dgm:spPr/>
      <dgm:t>
        <a:bodyPr/>
        <a:lstStyle/>
        <a:p>
          <a:r>
            <a:rPr lang="el-GR" b="1"/>
            <a:t>τα παιδιά αντιστέκονται στην αλλαγή των απόψεών τους για μια σειρά από λόγους….</a:t>
          </a:r>
          <a:endParaRPr lang="en-US"/>
        </a:p>
      </dgm:t>
    </dgm:pt>
    <dgm:pt modelId="{98A7E1A2-5F01-44B9-ABA5-F4A30213ACA7}" type="parTrans" cxnId="{00205F85-D694-412D-9E4F-902981F44BE0}">
      <dgm:prSet/>
      <dgm:spPr/>
      <dgm:t>
        <a:bodyPr/>
        <a:lstStyle/>
        <a:p>
          <a:endParaRPr lang="en-US"/>
        </a:p>
      </dgm:t>
    </dgm:pt>
    <dgm:pt modelId="{3891A2A3-7D25-4606-8ED9-F51FA3BA47F3}" type="sibTrans" cxnId="{00205F85-D694-412D-9E4F-902981F44BE0}">
      <dgm:prSet/>
      <dgm:spPr/>
      <dgm:t>
        <a:bodyPr/>
        <a:lstStyle/>
        <a:p>
          <a:endParaRPr lang="en-US"/>
        </a:p>
      </dgm:t>
    </dgm:pt>
    <dgm:pt modelId="{FA254B3D-65AC-4BEF-9524-1DD0E8C9F5EC}" type="pres">
      <dgm:prSet presAssocID="{C971CD05-1297-47E2-8EA5-CB8ACF7E834E}" presName="cycle" presStyleCnt="0">
        <dgm:presLayoutVars>
          <dgm:dir/>
          <dgm:resizeHandles val="exact"/>
        </dgm:presLayoutVars>
      </dgm:prSet>
      <dgm:spPr/>
    </dgm:pt>
    <dgm:pt modelId="{7B166A4D-799E-4571-96AD-45FEB3BCE513}" type="pres">
      <dgm:prSet presAssocID="{E19C91AD-00B9-482D-A1B8-17BB8AA37DDF}" presName="node" presStyleLbl="node1" presStyleIdx="0" presStyleCnt="5">
        <dgm:presLayoutVars>
          <dgm:bulletEnabled val="1"/>
        </dgm:presLayoutVars>
      </dgm:prSet>
      <dgm:spPr/>
    </dgm:pt>
    <dgm:pt modelId="{39E87269-4CDD-4A83-8E5F-7C160FC07B12}" type="pres">
      <dgm:prSet presAssocID="{E19C91AD-00B9-482D-A1B8-17BB8AA37DDF}" presName="spNode" presStyleCnt="0"/>
      <dgm:spPr/>
    </dgm:pt>
    <dgm:pt modelId="{BC0FB3E8-2802-42C0-8B1C-55B767E8813D}" type="pres">
      <dgm:prSet presAssocID="{FFE57DB7-BA80-4552-BB09-2AA6F49D630B}" presName="sibTrans" presStyleLbl="sibTrans1D1" presStyleIdx="0" presStyleCnt="5"/>
      <dgm:spPr/>
    </dgm:pt>
    <dgm:pt modelId="{97E5CC6A-F185-4867-BB85-2BCC5BCB2D68}" type="pres">
      <dgm:prSet presAssocID="{4E8C869C-2BB3-46FC-BEF8-CACE6BD3C080}" presName="node" presStyleLbl="node1" presStyleIdx="1" presStyleCnt="5">
        <dgm:presLayoutVars>
          <dgm:bulletEnabled val="1"/>
        </dgm:presLayoutVars>
      </dgm:prSet>
      <dgm:spPr/>
    </dgm:pt>
    <dgm:pt modelId="{26B832F2-DA9B-45A9-BDD1-D88DA84BA0FA}" type="pres">
      <dgm:prSet presAssocID="{4E8C869C-2BB3-46FC-BEF8-CACE6BD3C080}" presName="spNode" presStyleCnt="0"/>
      <dgm:spPr/>
    </dgm:pt>
    <dgm:pt modelId="{568EA0C3-5993-47FD-949D-24F5388DEF3E}" type="pres">
      <dgm:prSet presAssocID="{F9064686-3FC9-4D28-8B4F-82829211EB2C}" presName="sibTrans" presStyleLbl="sibTrans1D1" presStyleIdx="1" presStyleCnt="5"/>
      <dgm:spPr/>
    </dgm:pt>
    <dgm:pt modelId="{7695034A-A468-4BE2-8243-3239E94E6EBD}" type="pres">
      <dgm:prSet presAssocID="{90083609-E3F0-4AF8-BC03-F67675646664}" presName="node" presStyleLbl="node1" presStyleIdx="2" presStyleCnt="5">
        <dgm:presLayoutVars>
          <dgm:bulletEnabled val="1"/>
        </dgm:presLayoutVars>
      </dgm:prSet>
      <dgm:spPr/>
    </dgm:pt>
    <dgm:pt modelId="{E33F4B60-153F-4614-A8FE-E7DB213852DC}" type="pres">
      <dgm:prSet presAssocID="{90083609-E3F0-4AF8-BC03-F67675646664}" presName="spNode" presStyleCnt="0"/>
      <dgm:spPr/>
    </dgm:pt>
    <dgm:pt modelId="{6B341EA6-F948-4998-931F-42AB55A70043}" type="pres">
      <dgm:prSet presAssocID="{4AF5003F-B68E-4625-9F06-CC37CDBF5EB3}" presName="sibTrans" presStyleLbl="sibTrans1D1" presStyleIdx="2" presStyleCnt="5"/>
      <dgm:spPr/>
    </dgm:pt>
    <dgm:pt modelId="{8E3EF9DA-A8D7-4E67-8DC3-AEC8A66052E5}" type="pres">
      <dgm:prSet presAssocID="{53CBDDB1-CC3F-478D-840B-27A16C463D30}" presName="node" presStyleLbl="node1" presStyleIdx="3" presStyleCnt="5">
        <dgm:presLayoutVars>
          <dgm:bulletEnabled val="1"/>
        </dgm:presLayoutVars>
      </dgm:prSet>
      <dgm:spPr/>
    </dgm:pt>
    <dgm:pt modelId="{C3275298-86FD-47D7-B109-AC604664D512}" type="pres">
      <dgm:prSet presAssocID="{53CBDDB1-CC3F-478D-840B-27A16C463D30}" presName="spNode" presStyleCnt="0"/>
      <dgm:spPr/>
    </dgm:pt>
    <dgm:pt modelId="{88ADA9A9-7F1B-4BFA-8F24-6DA09C3541E3}" type="pres">
      <dgm:prSet presAssocID="{1E8410E1-7CA8-4081-8E8F-CA10AAD80819}" presName="sibTrans" presStyleLbl="sibTrans1D1" presStyleIdx="3" presStyleCnt="5"/>
      <dgm:spPr/>
    </dgm:pt>
    <dgm:pt modelId="{EE3D8E24-856B-43CE-96FB-9E00BA2327FA}" type="pres">
      <dgm:prSet presAssocID="{2BC3E31A-18E1-491D-803E-E437E2CFBAE9}" presName="node" presStyleLbl="node1" presStyleIdx="4" presStyleCnt="5">
        <dgm:presLayoutVars>
          <dgm:bulletEnabled val="1"/>
        </dgm:presLayoutVars>
      </dgm:prSet>
      <dgm:spPr/>
    </dgm:pt>
    <dgm:pt modelId="{F1FE4DB4-F6E1-4C34-A835-D33AC31CE88A}" type="pres">
      <dgm:prSet presAssocID="{2BC3E31A-18E1-491D-803E-E437E2CFBAE9}" presName="spNode" presStyleCnt="0"/>
      <dgm:spPr/>
    </dgm:pt>
    <dgm:pt modelId="{145E4ACB-4901-4E8E-AC45-5A6DCAEF321F}" type="pres">
      <dgm:prSet presAssocID="{3891A2A3-7D25-4606-8ED9-F51FA3BA47F3}" presName="sibTrans" presStyleLbl="sibTrans1D1" presStyleIdx="4" presStyleCnt="5"/>
      <dgm:spPr/>
    </dgm:pt>
  </dgm:ptLst>
  <dgm:cxnLst>
    <dgm:cxn modelId="{BF2DEA03-427B-4665-AC18-6747638126E7}" type="presOf" srcId="{90083609-E3F0-4AF8-BC03-F67675646664}" destId="{7695034A-A468-4BE2-8243-3239E94E6EBD}" srcOrd="0" destOrd="0" presId="urn:microsoft.com/office/officeart/2005/8/layout/cycle6"/>
    <dgm:cxn modelId="{0C242204-190A-472D-9B35-BCBD7868A4F6}" type="presOf" srcId="{3891A2A3-7D25-4606-8ED9-F51FA3BA47F3}" destId="{145E4ACB-4901-4E8E-AC45-5A6DCAEF321F}" srcOrd="0" destOrd="0" presId="urn:microsoft.com/office/officeart/2005/8/layout/cycle6"/>
    <dgm:cxn modelId="{BF90F41C-7A1D-4E29-8D49-A89EEC5ABC1F}" srcId="{C971CD05-1297-47E2-8EA5-CB8ACF7E834E}" destId="{90083609-E3F0-4AF8-BC03-F67675646664}" srcOrd="2" destOrd="0" parTransId="{4D586286-951B-4569-BFD8-12D92B52811A}" sibTransId="{4AF5003F-B68E-4625-9F06-CC37CDBF5EB3}"/>
    <dgm:cxn modelId="{9179E626-7167-4A02-B420-E8E9251BF7D3}" srcId="{C971CD05-1297-47E2-8EA5-CB8ACF7E834E}" destId="{53CBDDB1-CC3F-478D-840B-27A16C463D30}" srcOrd="3" destOrd="0" parTransId="{EFED81D7-4803-4A2D-A5FD-8F1486F88144}" sibTransId="{1E8410E1-7CA8-4081-8E8F-CA10AAD80819}"/>
    <dgm:cxn modelId="{C3B69F48-79CB-4C35-90DD-697B9C8FBFD4}" type="presOf" srcId="{2BC3E31A-18E1-491D-803E-E437E2CFBAE9}" destId="{EE3D8E24-856B-43CE-96FB-9E00BA2327FA}" srcOrd="0" destOrd="0" presId="urn:microsoft.com/office/officeart/2005/8/layout/cycle6"/>
    <dgm:cxn modelId="{D6D18072-FD66-407C-B6BE-0E1071A84DD2}" srcId="{C971CD05-1297-47E2-8EA5-CB8ACF7E834E}" destId="{4E8C869C-2BB3-46FC-BEF8-CACE6BD3C080}" srcOrd="1" destOrd="0" parTransId="{280AF289-88D4-4DAA-B1E7-F906F286B02F}" sibTransId="{F9064686-3FC9-4D28-8B4F-82829211EB2C}"/>
    <dgm:cxn modelId="{53844C7B-F9EB-4113-96FD-A46609913AF3}" type="presOf" srcId="{C971CD05-1297-47E2-8EA5-CB8ACF7E834E}" destId="{FA254B3D-65AC-4BEF-9524-1DD0E8C9F5EC}" srcOrd="0" destOrd="0" presId="urn:microsoft.com/office/officeart/2005/8/layout/cycle6"/>
    <dgm:cxn modelId="{00205F85-D694-412D-9E4F-902981F44BE0}" srcId="{C971CD05-1297-47E2-8EA5-CB8ACF7E834E}" destId="{2BC3E31A-18E1-491D-803E-E437E2CFBAE9}" srcOrd="4" destOrd="0" parTransId="{98A7E1A2-5F01-44B9-ABA5-F4A30213ACA7}" sibTransId="{3891A2A3-7D25-4606-8ED9-F51FA3BA47F3}"/>
    <dgm:cxn modelId="{309AD085-68ED-47EA-BDC1-7E3EAF5EED6C}" type="presOf" srcId="{4E8C869C-2BB3-46FC-BEF8-CACE6BD3C080}" destId="{97E5CC6A-F185-4867-BB85-2BCC5BCB2D68}" srcOrd="0" destOrd="0" presId="urn:microsoft.com/office/officeart/2005/8/layout/cycle6"/>
    <dgm:cxn modelId="{BC008AA4-B5FF-4292-86F7-D5B4A799BBBD}" type="presOf" srcId="{53CBDDB1-CC3F-478D-840B-27A16C463D30}" destId="{8E3EF9DA-A8D7-4E67-8DC3-AEC8A66052E5}" srcOrd="0" destOrd="0" presId="urn:microsoft.com/office/officeart/2005/8/layout/cycle6"/>
    <dgm:cxn modelId="{84E06FB1-8682-43AC-8098-2D18D5DC675F}" srcId="{C971CD05-1297-47E2-8EA5-CB8ACF7E834E}" destId="{E19C91AD-00B9-482D-A1B8-17BB8AA37DDF}" srcOrd="0" destOrd="0" parTransId="{BAF59B66-0FB3-4C8A-971E-993CAC87FEE1}" sibTransId="{FFE57DB7-BA80-4552-BB09-2AA6F49D630B}"/>
    <dgm:cxn modelId="{97054BB5-D952-4446-9BD3-8E93BEF2D4FD}" type="presOf" srcId="{1E8410E1-7CA8-4081-8E8F-CA10AAD80819}" destId="{88ADA9A9-7F1B-4BFA-8F24-6DA09C3541E3}" srcOrd="0" destOrd="0" presId="urn:microsoft.com/office/officeart/2005/8/layout/cycle6"/>
    <dgm:cxn modelId="{842884C2-9E93-409F-A7F8-A2AECA6A9474}" type="presOf" srcId="{E19C91AD-00B9-482D-A1B8-17BB8AA37DDF}" destId="{7B166A4D-799E-4571-96AD-45FEB3BCE513}" srcOrd="0" destOrd="0" presId="urn:microsoft.com/office/officeart/2005/8/layout/cycle6"/>
    <dgm:cxn modelId="{25C3A3EB-ABFB-4937-89AD-A4AE15FFE113}" type="presOf" srcId="{FFE57DB7-BA80-4552-BB09-2AA6F49D630B}" destId="{BC0FB3E8-2802-42C0-8B1C-55B767E8813D}" srcOrd="0" destOrd="0" presId="urn:microsoft.com/office/officeart/2005/8/layout/cycle6"/>
    <dgm:cxn modelId="{1A6166F6-BE49-40FE-9307-2F342DCDDF66}" type="presOf" srcId="{F9064686-3FC9-4D28-8B4F-82829211EB2C}" destId="{568EA0C3-5993-47FD-949D-24F5388DEF3E}" srcOrd="0" destOrd="0" presId="urn:microsoft.com/office/officeart/2005/8/layout/cycle6"/>
    <dgm:cxn modelId="{18CCEEFF-4916-45BD-A97B-D3CD8505E43D}" type="presOf" srcId="{4AF5003F-B68E-4625-9F06-CC37CDBF5EB3}" destId="{6B341EA6-F948-4998-931F-42AB55A70043}" srcOrd="0" destOrd="0" presId="urn:microsoft.com/office/officeart/2005/8/layout/cycle6"/>
    <dgm:cxn modelId="{48F7F351-BCF2-40AA-B484-FAF37DAAEE45}" type="presParOf" srcId="{FA254B3D-65AC-4BEF-9524-1DD0E8C9F5EC}" destId="{7B166A4D-799E-4571-96AD-45FEB3BCE513}" srcOrd="0" destOrd="0" presId="urn:microsoft.com/office/officeart/2005/8/layout/cycle6"/>
    <dgm:cxn modelId="{C6BE736B-21C5-4C8D-A66B-8101556EAEAB}" type="presParOf" srcId="{FA254B3D-65AC-4BEF-9524-1DD0E8C9F5EC}" destId="{39E87269-4CDD-4A83-8E5F-7C160FC07B12}" srcOrd="1" destOrd="0" presId="urn:microsoft.com/office/officeart/2005/8/layout/cycle6"/>
    <dgm:cxn modelId="{371354E1-26FB-48B6-AA88-2F51F2C11D08}" type="presParOf" srcId="{FA254B3D-65AC-4BEF-9524-1DD0E8C9F5EC}" destId="{BC0FB3E8-2802-42C0-8B1C-55B767E8813D}" srcOrd="2" destOrd="0" presId="urn:microsoft.com/office/officeart/2005/8/layout/cycle6"/>
    <dgm:cxn modelId="{10BE7041-C3F8-4898-98F5-1BDE01D439CE}" type="presParOf" srcId="{FA254B3D-65AC-4BEF-9524-1DD0E8C9F5EC}" destId="{97E5CC6A-F185-4867-BB85-2BCC5BCB2D68}" srcOrd="3" destOrd="0" presId="urn:microsoft.com/office/officeart/2005/8/layout/cycle6"/>
    <dgm:cxn modelId="{ACD3349C-BA5E-4239-8F0B-ACC808425708}" type="presParOf" srcId="{FA254B3D-65AC-4BEF-9524-1DD0E8C9F5EC}" destId="{26B832F2-DA9B-45A9-BDD1-D88DA84BA0FA}" srcOrd="4" destOrd="0" presId="urn:microsoft.com/office/officeart/2005/8/layout/cycle6"/>
    <dgm:cxn modelId="{218056D8-480B-4657-8148-7CF72656A021}" type="presParOf" srcId="{FA254B3D-65AC-4BEF-9524-1DD0E8C9F5EC}" destId="{568EA0C3-5993-47FD-949D-24F5388DEF3E}" srcOrd="5" destOrd="0" presId="urn:microsoft.com/office/officeart/2005/8/layout/cycle6"/>
    <dgm:cxn modelId="{8676D820-9E2F-4D17-85A0-2CB9CCADE6E1}" type="presParOf" srcId="{FA254B3D-65AC-4BEF-9524-1DD0E8C9F5EC}" destId="{7695034A-A468-4BE2-8243-3239E94E6EBD}" srcOrd="6" destOrd="0" presId="urn:microsoft.com/office/officeart/2005/8/layout/cycle6"/>
    <dgm:cxn modelId="{698A5B4B-5CF8-4343-BBE6-41F8CD6CCD2C}" type="presParOf" srcId="{FA254B3D-65AC-4BEF-9524-1DD0E8C9F5EC}" destId="{E33F4B60-153F-4614-A8FE-E7DB213852DC}" srcOrd="7" destOrd="0" presId="urn:microsoft.com/office/officeart/2005/8/layout/cycle6"/>
    <dgm:cxn modelId="{6252459E-1126-4C1E-8D3F-2F9F6265125C}" type="presParOf" srcId="{FA254B3D-65AC-4BEF-9524-1DD0E8C9F5EC}" destId="{6B341EA6-F948-4998-931F-42AB55A70043}" srcOrd="8" destOrd="0" presId="urn:microsoft.com/office/officeart/2005/8/layout/cycle6"/>
    <dgm:cxn modelId="{EB08D7E3-58C9-4C45-BDD5-4E315720CCBE}" type="presParOf" srcId="{FA254B3D-65AC-4BEF-9524-1DD0E8C9F5EC}" destId="{8E3EF9DA-A8D7-4E67-8DC3-AEC8A66052E5}" srcOrd="9" destOrd="0" presId="urn:microsoft.com/office/officeart/2005/8/layout/cycle6"/>
    <dgm:cxn modelId="{1DFEBF59-08E8-4891-95E8-89091ED24CA4}" type="presParOf" srcId="{FA254B3D-65AC-4BEF-9524-1DD0E8C9F5EC}" destId="{C3275298-86FD-47D7-B109-AC604664D512}" srcOrd="10" destOrd="0" presId="urn:microsoft.com/office/officeart/2005/8/layout/cycle6"/>
    <dgm:cxn modelId="{37EFADB8-D6DA-46F9-A28B-8362F9E36929}" type="presParOf" srcId="{FA254B3D-65AC-4BEF-9524-1DD0E8C9F5EC}" destId="{88ADA9A9-7F1B-4BFA-8F24-6DA09C3541E3}" srcOrd="11" destOrd="0" presId="urn:microsoft.com/office/officeart/2005/8/layout/cycle6"/>
    <dgm:cxn modelId="{1E8EFC5B-59DD-43DD-A500-E57FF70B9B7B}" type="presParOf" srcId="{FA254B3D-65AC-4BEF-9524-1DD0E8C9F5EC}" destId="{EE3D8E24-856B-43CE-96FB-9E00BA2327FA}" srcOrd="12" destOrd="0" presId="urn:microsoft.com/office/officeart/2005/8/layout/cycle6"/>
    <dgm:cxn modelId="{5B70F828-6779-464D-986E-9632E27DFF79}" type="presParOf" srcId="{FA254B3D-65AC-4BEF-9524-1DD0E8C9F5EC}" destId="{F1FE4DB4-F6E1-4C34-A835-D33AC31CE88A}" srcOrd="13" destOrd="0" presId="urn:microsoft.com/office/officeart/2005/8/layout/cycle6"/>
    <dgm:cxn modelId="{C12E40F6-3B3A-4A11-A649-9C71F9019A46}" type="presParOf" srcId="{FA254B3D-65AC-4BEF-9524-1DD0E8C9F5EC}" destId="{145E4ACB-4901-4E8E-AC45-5A6DCAEF321F}"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AB2AC3-5D64-43C0-BF86-4A291F19F47B}" type="doc">
      <dgm:prSet loTypeId="urn:microsoft.com/office/officeart/2005/8/layout/default" loCatId="list" qsTypeId="urn:microsoft.com/office/officeart/2005/8/quickstyle/simple1" qsCatId="simple" csTypeId="urn:microsoft.com/office/officeart/2005/8/colors/accent1_2" csCatId="accent1"/>
      <dgm:spPr/>
      <dgm:t>
        <a:bodyPr/>
        <a:lstStyle/>
        <a:p>
          <a:endParaRPr lang="en-US"/>
        </a:p>
      </dgm:t>
    </dgm:pt>
    <dgm:pt modelId="{A6C1C3EA-2088-4D0E-A5B4-4F908A896894}">
      <dgm:prSet/>
      <dgm:spPr/>
      <dgm:t>
        <a:bodyPr/>
        <a:lstStyle/>
        <a:p>
          <a:r>
            <a:rPr lang="el-GR"/>
            <a:t>1.Ποιο από τα παρακάτω </a:t>
          </a:r>
          <a:r>
            <a:rPr lang="el-GR" b="1" u="sng"/>
            <a:t>δεν</a:t>
          </a:r>
          <a:r>
            <a:rPr lang="el-GR"/>
            <a:t> χαρακτηρίζει μία επιστημονική διαμάχη:</a:t>
          </a:r>
          <a:endParaRPr lang="en-US"/>
        </a:p>
      </dgm:t>
    </dgm:pt>
    <dgm:pt modelId="{047B6C59-0144-48F1-9114-0F6AA58195B6}" type="parTrans" cxnId="{E21045F9-B251-4FC8-9F17-F5F4B0BA43F4}">
      <dgm:prSet/>
      <dgm:spPr/>
      <dgm:t>
        <a:bodyPr/>
        <a:lstStyle/>
        <a:p>
          <a:endParaRPr lang="en-US"/>
        </a:p>
      </dgm:t>
    </dgm:pt>
    <dgm:pt modelId="{19CCDF0D-0C4C-41B9-B39F-A6AF446CA45A}" type="sibTrans" cxnId="{E21045F9-B251-4FC8-9F17-F5F4B0BA43F4}">
      <dgm:prSet/>
      <dgm:spPr/>
      <dgm:t>
        <a:bodyPr/>
        <a:lstStyle/>
        <a:p>
          <a:endParaRPr lang="en-US"/>
        </a:p>
      </dgm:t>
    </dgm:pt>
    <dgm:pt modelId="{9411DDA5-3EE9-4BB1-AB79-99530CA75DB2}">
      <dgm:prSet/>
      <dgm:spPr/>
      <dgm:t>
        <a:bodyPr/>
        <a:lstStyle/>
        <a:p>
          <a:r>
            <a:rPr lang="el-GR"/>
            <a:t>Α) έχει διάρκεια, Β)  γίνεται δημόσια, Γ) Αφορά, κυρίως, τους πιο σημαντικούς  επιστήμονες της εποχής, Δ) αφορά μεγάλο μέρος της επιστημονικής κοινότητας.</a:t>
          </a:r>
          <a:endParaRPr lang="en-US"/>
        </a:p>
      </dgm:t>
    </dgm:pt>
    <dgm:pt modelId="{6906512D-7DA9-41EF-A5C1-B81ACBFDEFF1}" type="parTrans" cxnId="{92299B5A-3F93-4B35-A45C-3AEF14BDD297}">
      <dgm:prSet/>
      <dgm:spPr/>
      <dgm:t>
        <a:bodyPr/>
        <a:lstStyle/>
        <a:p>
          <a:endParaRPr lang="en-US"/>
        </a:p>
      </dgm:t>
    </dgm:pt>
    <dgm:pt modelId="{113E1DCC-1957-469F-A210-8305EC7810C5}" type="sibTrans" cxnId="{92299B5A-3F93-4B35-A45C-3AEF14BDD297}">
      <dgm:prSet/>
      <dgm:spPr/>
      <dgm:t>
        <a:bodyPr/>
        <a:lstStyle/>
        <a:p>
          <a:endParaRPr lang="en-US"/>
        </a:p>
      </dgm:t>
    </dgm:pt>
    <dgm:pt modelId="{57424000-9A33-49A4-9E8A-F724B992C95C}">
      <dgm:prSet/>
      <dgm:spPr/>
      <dgm:t>
        <a:bodyPr/>
        <a:lstStyle/>
        <a:p>
          <a:r>
            <a:rPr lang="el-GR"/>
            <a:t>2. Ποιος από τους παρακάτω </a:t>
          </a:r>
          <a:r>
            <a:rPr lang="el-GR" b="1" u="sng"/>
            <a:t>δεν</a:t>
          </a:r>
          <a:r>
            <a:rPr lang="el-GR"/>
            <a:t> είναι τρόπος τερματισμού μίας διαμάχης </a:t>
          </a:r>
          <a:endParaRPr lang="en-US"/>
        </a:p>
      </dgm:t>
    </dgm:pt>
    <dgm:pt modelId="{7B4AA300-F253-47E9-AA1F-E455A05A6419}" type="parTrans" cxnId="{1FF4C974-16D3-4A26-B12B-0BCD5BC4FFC5}">
      <dgm:prSet/>
      <dgm:spPr/>
      <dgm:t>
        <a:bodyPr/>
        <a:lstStyle/>
        <a:p>
          <a:endParaRPr lang="en-US"/>
        </a:p>
      </dgm:t>
    </dgm:pt>
    <dgm:pt modelId="{FFFA27E1-58DF-42BD-ADB0-112229DF2F4C}" type="sibTrans" cxnId="{1FF4C974-16D3-4A26-B12B-0BCD5BC4FFC5}">
      <dgm:prSet/>
      <dgm:spPr/>
      <dgm:t>
        <a:bodyPr/>
        <a:lstStyle/>
        <a:p>
          <a:endParaRPr lang="en-US"/>
        </a:p>
      </dgm:t>
    </dgm:pt>
    <dgm:pt modelId="{49D0B6D8-D1C3-4874-8DB9-4469DE248693}">
      <dgm:prSet/>
      <dgm:spPr/>
      <dgm:t>
        <a:bodyPr/>
        <a:lstStyle/>
        <a:p>
          <a:r>
            <a:rPr lang="el-GR"/>
            <a:t>σύμφωνα με τον McMullin (1987): Α) η λύση, Β) το κλείσιμο, Γ) η εγκατάλειψη, Δ) ο συμβιβασμός.</a:t>
          </a:r>
          <a:endParaRPr lang="en-US"/>
        </a:p>
      </dgm:t>
    </dgm:pt>
    <dgm:pt modelId="{BD5D4FBB-7794-4C4A-85BE-68DE22448324}" type="parTrans" cxnId="{24C1ED9D-2426-427B-85B0-5CFD4B028F6A}">
      <dgm:prSet/>
      <dgm:spPr/>
      <dgm:t>
        <a:bodyPr/>
        <a:lstStyle/>
        <a:p>
          <a:endParaRPr lang="en-US"/>
        </a:p>
      </dgm:t>
    </dgm:pt>
    <dgm:pt modelId="{203C89FB-9D9C-460B-910E-F1E1A2562FBA}" type="sibTrans" cxnId="{24C1ED9D-2426-427B-85B0-5CFD4B028F6A}">
      <dgm:prSet/>
      <dgm:spPr/>
      <dgm:t>
        <a:bodyPr/>
        <a:lstStyle/>
        <a:p>
          <a:endParaRPr lang="en-US"/>
        </a:p>
      </dgm:t>
    </dgm:pt>
    <dgm:pt modelId="{609A46FF-6C54-44D5-9CFB-7D3144F00A8E}">
      <dgm:prSet/>
      <dgm:spPr/>
      <dgm:t>
        <a:bodyPr/>
        <a:lstStyle/>
        <a:p>
          <a:r>
            <a:rPr lang="el-GR"/>
            <a:t>3. Ο Pasteur, στη διαμάχη του με τον </a:t>
          </a:r>
          <a:r>
            <a:rPr lang="en-US"/>
            <a:t>Pouche </a:t>
          </a:r>
          <a:r>
            <a:rPr lang="el-GR"/>
            <a:t> υποστήριζε:  Α) την θεωρία της αυτόματης γέννησης, Β)  την θεωρία της εξέλιξης, Γ) την θεωρία της φυσικής επιλογής, Δ) την μικροβιακή θεωρία. </a:t>
          </a:r>
          <a:endParaRPr lang="en-US"/>
        </a:p>
      </dgm:t>
    </dgm:pt>
    <dgm:pt modelId="{D3BB0EEF-FCBE-4728-8CD5-66B4790B2ACF}" type="parTrans" cxnId="{E5DC6F19-7235-455C-A2F6-1FDACBD3593A}">
      <dgm:prSet/>
      <dgm:spPr/>
      <dgm:t>
        <a:bodyPr/>
        <a:lstStyle/>
        <a:p>
          <a:endParaRPr lang="en-US"/>
        </a:p>
      </dgm:t>
    </dgm:pt>
    <dgm:pt modelId="{75FB3D1B-0C2C-425A-867F-F194BBCB7885}" type="sibTrans" cxnId="{E5DC6F19-7235-455C-A2F6-1FDACBD3593A}">
      <dgm:prSet/>
      <dgm:spPr/>
      <dgm:t>
        <a:bodyPr/>
        <a:lstStyle/>
        <a:p>
          <a:endParaRPr lang="en-US"/>
        </a:p>
      </dgm:t>
    </dgm:pt>
    <dgm:pt modelId="{C0DAFF73-1FBB-4305-9113-0E308C801853}">
      <dgm:prSet/>
      <dgm:spPr/>
      <dgm:t>
        <a:bodyPr/>
        <a:lstStyle/>
        <a:p>
          <a:r>
            <a:rPr lang="el-GR"/>
            <a:t>4. Σύμφωνα και με τον Pasteur: Α) στις ασθένειες δεν προκαλούνται χηµικές αλλαγές</a:t>
          </a:r>
          <a:endParaRPr lang="en-US"/>
        </a:p>
      </dgm:t>
    </dgm:pt>
    <dgm:pt modelId="{225FC2B2-A503-4765-952E-DFEFFC048F68}" type="parTrans" cxnId="{A51DCB66-3BD7-47A2-92E8-9EBD6DE53675}">
      <dgm:prSet/>
      <dgm:spPr/>
      <dgm:t>
        <a:bodyPr/>
        <a:lstStyle/>
        <a:p>
          <a:endParaRPr lang="en-US"/>
        </a:p>
      </dgm:t>
    </dgm:pt>
    <dgm:pt modelId="{C6162B5B-34DC-407A-A840-F2DD53101A68}" type="sibTrans" cxnId="{A51DCB66-3BD7-47A2-92E8-9EBD6DE53675}">
      <dgm:prSet/>
      <dgm:spPr/>
      <dgm:t>
        <a:bodyPr/>
        <a:lstStyle/>
        <a:p>
          <a:endParaRPr lang="en-US"/>
        </a:p>
      </dgm:t>
    </dgm:pt>
    <dgm:pt modelId="{36109E7C-9B21-4C86-AE1C-F2F5AB44F9B4}">
      <dgm:prSet/>
      <dgm:spPr/>
      <dgm:t>
        <a:bodyPr/>
        <a:lstStyle/>
        <a:p>
          <a:r>
            <a:rPr lang="el-GR"/>
            <a:t>Β) στις ασθένειες οι µικροοργανισμοί προκαλούν τις χηµικές αλλαγές, Γ) στις ασθένειες η χηµική αλλαγή παράγει τους µμικροοργανισμούς, Δ) μπορεί να δημιουργηθεί ζωή από ανόργανα υλικά.</a:t>
          </a:r>
          <a:endParaRPr lang="en-US"/>
        </a:p>
      </dgm:t>
    </dgm:pt>
    <dgm:pt modelId="{4A658B1C-3F06-4F1E-B153-5E2E75EF5220}" type="parTrans" cxnId="{EA16E789-1A2A-4336-A7FC-723342E65E63}">
      <dgm:prSet/>
      <dgm:spPr/>
      <dgm:t>
        <a:bodyPr/>
        <a:lstStyle/>
        <a:p>
          <a:endParaRPr lang="en-US"/>
        </a:p>
      </dgm:t>
    </dgm:pt>
    <dgm:pt modelId="{F17B2308-94F3-4D1C-9558-CB750590D56D}" type="sibTrans" cxnId="{EA16E789-1A2A-4336-A7FC-723342E65E63}">
      <dgm:prSet/>
      <dgm:spPr/>
      <dgm:t>
        <a:bodyPr/>
        <a:lstStyle/>
        <a:p>
          <a:endParaRPr lang="en-US"/>
        </a:p>
      </dgm:t>
    </dgm:pt>
    <dgm:pt modelId="{6B01B649-3E8C-4EF5-93C7-99BC1A20CD78}">
      <dgm:prSet/>
      <dgm:spPr/>
      <dgm:t>
        <a:bodyPr/>
        <a:lstStyle/>
        <a:p>
          <a:r>
            <a:rPr lang="el-GR"/>
            <a:t>5. Στην διαμάχη Pasteur και Pouchet: Α) Θα ήταν και οι δύο σωστοί εάν πρόσθεταν κάποιες βελτιώσεις στις Δευτερεύουσες υποθέσεις της θεωρίας τους. Β) Είχαν τελείως άδικο και οι δύο. Γ) Ήταν σωστός ο Pasteu. Δ) ήταν σωστός ο Pouchet. (Ε) Θα ήταν και οι δύο σωστοί εάν πρόσθεταν κάποιες βελτιώσεις στην κεντρική υπόθεση της θεωρίας τους.</a:t>
          </a:r>
          <a:endParaRPr lang="en-US"/>
        </a:p>
      </dgm:t>
    </dgm:pt>
    <dgm:pt modelId="{BC56F8C9-47A9-48FA-95CF-E0D9CD1E4257}" type="parTrans" cxnId="{588B5B7C-D5F7-4600-B052-86AC1F925E15}">
      <dgm:prSet/>
      <dgm:spPr/>
      <dgm:t>
        <a:bodyPr/>
        <a:lstStyle/>
        <a:p>
          <a:endParaRPr lang="en-US"/>
        </a:p>
      </dgm:t>
    </dgm:pt>
    <dgm:pt modelId="{F9166066-015B-463C-A5CA-43381302C45F}" type="sibTrans" cxnId="{588B5B7C-D5F7-4600-B052-86AC1F925E15}">
      <dgm:prSet/>
      <dgm:spPr/>
      <dgm:t>
        <a:bodyPr/>
        <a:lstStyle/>
        <a:p>
          <a:endParaRPr lang="en-US"/>
        </a:p>
      </dgm:t>
    </dgm:pt>
    <dgm:pt modelId="{8C665608-E867-4333-A3DD-33C076DEFA52}">
      <dgm:prSet/>
      <dgm:spPr/>
      <dgm:t>
        <a:bodyPr/>
        <a:lstStyle/>
        <a:p>
          <a:r>
            <a:rPr lang="el-GR"/>
            <a:t>6. Η επικράτηση της άποψης του Παστέρ στη συγκεκριμένη Διαμάχη οφείλονταν: Α) Στα καλύτερα πειράματα του, Β) Στην επίδραση των κοινωνικών παραγόντων της εποχής του, Γ) Στην καλύτερη επεξεργασία των αποτελεσμάτων του, Δ) Στην αδιαμφισβήτητη ορθότητα της.</a:t>
          </a:r>
          <a:endParaRPr lang="en-US"/>
        </a:p>
      </dgm:t>
    </dgm:pt>
    <dgm:pt modelId="{057D8383-A75D-4467-992D-191AB1A453D0}" type="parTrans" cxnId="{17ED7264-9D3B-42D9-AC27-EFFD3091385A}">
      <dgm:prSet/>
      <dgm:spPr/>
      <dgm:t>
        <a:bodyPr/>
        <a:lstStyle/>
        <a:p>
          <a:endParaRPr lang="en-US"/>
        </a:p>
      </dgm:t>
    </dgm:pt>
    <dgm:pt modelId="{CD7FC67E-412E-47DB-893C-F2A162AFD6B2}" type="sibTrans" cxnId="{17ED7264-9D3B-42D9-AC27-EFFD3091385A}">
      <dgm:prSet/>
      <dgm:spPr/>
      <dgm:t>
        <a:bodyPr/>
        <a:lstStyle/>
        <a:p>
          <a:endParaRPr lang="en-US"/>
        </a:p>
      </dgm:t>
    </dgm:pt>
    <dgm:pt modelId="{5CBC5DD4-5E47-40F7-A492-9C5C795B8BD7}">
      <dgm:prSet/>
      <dgm:spPr/>
      <dgm:t>
        <a:bodyPr/>
        <a:lstStyle/>
        <a:p>
          <a:r>
            <a:rPr lang="el-GR"/>
            <a:t>7. Τα πειράματα των Pouchet και ο Pasteur: Α) έγιναν με πολύ διαφορετικούς τρόπους, Β) οδηγούσαν σε παρόμοια συμπεράσματα, Γ) ερµήνευαν τα λανθασμένα αποτελέσµατα που προέκυπταν κάθε τόσο µε διαφορετικό τρόπο, Δ) είχαν πολλά κατασκευαστικά λάθη.</a:t>
          </a:r>
          <a:endParaRPr lang="en-US"/>
        </a:p>
      </dgm:t>
    </dgm:pt>
    <dgm:pt modelId="{7E4DDA4A-3296-4D38-9985-D23CAD3DAC31}" type="parTrans" cxnId="{3D5D12CE-2B42-455E-9D7F-71ADC31E9DC4}">
      <dgm:prSet/>
      <dgm:spPr/>
      <dgm:t>
        <a:bodyPr/>
        <a:lstStyle/>
        <a:p>
          <a:endParaRPr lang="en-US"/>
        </a:p>
      </dgm:t>
    </dgm:pt>
    <dgm:pt modelId="{06D705E9-BCC3-4B9C-90BB-1E67691E7AB5}" type="sibTrans" cxnId="{3D5D12CE-2B42-455E-9D7F-71ADC31E9DC4}">
      <dgm:prSet/>
      <dgm:spPr/>
      <dgm:t>
        <a:bodyPr/>
        <a:lstStyle/>
        <a:p>
          <a:endParaRPr lang="en-US"/>
        </a:p>
      </dgm:t>
    </dgm:pt>
    <dgm:pt modelId="{A986A186-764A-41AE-8B0E-7EA5E8526EC1}">
      <dgm:prSet/>
      <dgm:spPr/>
      <dgm:t>
        <a:bodyPr/>
        <a:lstStyle/>
        <a:p>
          <a:r>
            <a:rPr lang="el-GR"/>
            <a:t>8. Το συμπέρασμα ότι, ακόμη κι όταν υπάρχουν αρνητικά εμπειρικά</a:t>
          </a:r>
          <a:endParaRPr lang="en-US"/>
        </a:p>
      </dgm:t>
    </dgm:pt>
    <dgm:pt modelId="{45368B3D-D841-452C-9997-7AEFD673FCC9}" type="parTrans" cxnId="{23FE63EA-E507-458E-ABED-A066558789FB}">
      <dgm:prSet/>
      <dgm:spPr/>
      <dgm:t>
        <a:bodyPr/>
        <a:lstStyle/>
        <a:p>
          <a:endParaRPr lang="en-US"/>
        </a:p>
      </dgm:t>
    </dgm:pt>
    <dgm:pt modelId="{920DF8CF-149E-48F4-A84C-9954C76A934F}" type="sibTrans" cxnId="{23FE63EA-E507-458E-ABED-A066558789FB}">
      <dgm:prSet/>
      <dgm:spPr/>
      <dgm:t>
        <a:bodyPr/>
        <a:lstStyle/>
        <a:p>
          <a:endParaRPr lang="en-US"/>
        </a:p>
      </dgm:t>
    </dgm:pt>
    <dgm:pt modelId="{2CFA5D6E-2BFC-4FA2-BBBD-43823EC315E2}">
      <dgm:prSet/>
      <dgm:spPr/>
      <dgm:t>
        <a:bodyPr/>
        <a:lstStyle/>
        <a:p>
          <a:r>
            <a:rPr lang="el-GR"/>
            <a:t>δεδομένα, η ισχύς μιας θεωρίας μπορεί πάντα να διατηρηθεί, αν γίνουν </a:t>
          </a:r>
          <a:endParaRPr lang="en-US"/>
        </a:p>
      </dgm:t>
    </dgm:pt>
    <dgm:pt modelId="{F366F7B6-F69D-47EC-A49F-68E810BE9618}" type="parTrans" cxnId="{31A8AA7D-5FDA-44D9-B042-B084C38DE65E}">
      <dgm:prSet/>
      <dgm:spPr/>
      <dgm:t>
        <a:bodyPr/>
        <a:lstStyle/>
        <a:p>
          <a:endParaRPr lang="en-US"/>
        </a:p>
      </dgm:t>
    </dgm:pt>
    <dgm:pt modelId="{12B76298-B9A6-46EC-B535-46871B93085E}" type="sibTrans" cxnId="{31A8AA7D-5FDA-44D9-B042-B084C38DE65E}">
      <dgm:prSet/>
      <dgm:spPr/>
      <dgm:t>
        <a:bodyPr/>
        <a:lstStyle/>
        <a:p>
          <a:endParaRPr lang="en-US"/>
        </a:p>
      </dgm:t>
    </dgm:pt>
    <dgm:pt modelId="{ADB87012-3353-4B7E-BEFB-019927594434}">
      <dgm:prSet/>
      <dgm:spPr/>
      <dgm:t>
        <a:bodyPr/>
        <a:lstStyle/>
        <a:p>
          <a:r>
            <a:rPr lang="el-GR"/>
            <a:t>κάποιες κατάλληλες τροποποιήσεις στις βοηθητικές υποθέσεις της θεωρίας</a:t>
          </a:r>
          <a:endParaRPr lang="en-US"/>
        </a:p>
      </dgm:t>
    </dgm:pt>
    <dgm:pt modelId="{D3E12A50-5ADC-4209-B68D-B7A446B246A3}" type="parTrans" cxnId="{67E6CD08-03E7-4621-B727-091439642389}">
      <dgm:prSet/>
      <dgm:spPr/>
      <dgm:t>
        <a:bodyPr/>
        <a:lstStyle/>
        <a:p>
          <a:endParaRPr lang="en-US"/>
        </a:p>
      </dgm:t>
    </dgm:pt>
    <dgm:pt modelId="{C88F96AF-CB70-41EB-964A-BCA8B8FFB95B}" type="sibTrans" cxnId="{67E6CD08-03E7-4621-B727-091439642389}">
      <dgm:prSet/>
      <dgm:spPr/>
      <dgm:t>
        <a:bodyPr/>
        <a:lstStyle/>
        <a:p>
          <a:endParaRPr lang="en-US"/>
        </a:p>
      </dgm:t>
    </dgm:pt>
    <dgm:pt modelId="{6BF0D23B-C261-48F9-A712-18ABF34E3439}">
      <dgm:prSet/>
      <dgm:spPr/>
      <dgm:t>
        <a:bodyPr/>
        <a:lstStyle/>
        <a:p>
          <a:r>
            <a:rPr lang="el-GR"/>
            <a:t>είναι των:Α) </a:t>
          </a:r>
          <a:r>
            <a:rPr lang="en-US"/>
            <a:t>Duhem</a:t>
          </a:r>
          <a:r>
            <a:rPr lang="el-GR"/>
            <a:t>-</a:t>
          </a:r>
          <a:r>
            <a:rPr lang="en-US"/>
            <a:t>Quine</a:t>
          </a:r>
          <a:r>
            <a:rPr lang="el-GR"/>
            <a:t>, Β) </a:t>
          </a:r>
          <a:r>
            <a:rPr lang="en-US"/>
            <a:t>Tyndall </a:t>
          </a:r>
          <a:r>
            <a:rPr lang="el-GR"/>
            <a:t>-</a:t>
          </a:r>
          <a:r>
            <a:rPr lang="en-US"/>
            <a:t>Bastian</a:t>
          </a:r>
          <a:r>
            <a:rPr lang="el-GR"/>
            <a:t>, Γ) </a:t>
          </a:r>
          <a:r>
            <a:rPr lang="en-US"/>
            <a:t>Huxley</a:t>
          </a:r>
          <a:r>
            <a:rPr lang="el-GR"/>
            <a:t>- </a:t>
          </a:r>
          <a:r>
            <a:rPr lang="en-US"/>
            <a:t>Cohn</a:t>
          </a:r>
          <a:r>
            <a:rPr lang="el-GR"/>
            <a:t>, Δ) Χάλντεϊν και Οπάριν.</a:t>
          </a:r>
          <a:endParaRPr lang="en-US"/>
        </a:p>
      </dgm:t>
    </dgm:pt>
    <dgm:pt modelId="{3BB01E60-2828-4477-92C3-E5A0F440ED25}" type="parTrans" cxnId="{F0F0E6DE-2651-4FC0-B40B-74E6127A9B90}">
      <dgm:prSet/>
      <dgm:spPr/>
      <dgm:t>
        <a:bodyPr/>
        <a:lstStyle/>
        <a:p>
          <a:endParaRPr lang="en-US"/>
        </a:p>
      </dgm:t>
    </dgm:pt>
    <dgm:pt modelId="{28D85C8C-5A77-46D2-A228-6AA007DD341D}" type="sibTrans" cxnId="{F0F0E6DE-2651-4FC0-B40B-74E6127A9B90}">
      <dgm:prSet/>
      <dgm:spPr/>
      <dgm:t>
        <a:bodyPr/>
        <a:lstStyle/>
        <a:p>
          <a:endParaRPr lang="en-US"/>
        </a:p>
      </dgm:t>
    </dgm:pt>
    <dgm:pt modelId="{FC84068D-D1E3-466C-A0C7-2FFB6C59B550}">
      <dgm:prSet/>
      <dgm:spPr/>
      <dgm:t>
        <a:bodyPr/>
        <a:lstStyle/>
        <a:p>
          <a:r>
            <a:rPr lang="el-GR"/>
            <a:t>9) Σύμφωνα με τις σύγχρονες επιστημονικές απόψεις: Α) Ποτέ δεν μπορεί να δημιουργηθεί ζωή από ανόργανα υλικά. Β) Συνεχώς δημιουργείται ζωή από ανόργανα υλικά. Γ) Κάποτε δημιουργήθηκε ζωή από ανόργανα υλικά, Δ) Η ζωή ήρθε στην Γη από έναν αστεροειδή.</a:t>
          </a:r>
          <a:endParaRPr lang="en-US"/>
        </a:p>
      </dgm:t>
    </dgm:pt>
    <dgm:pt modelId="{F1D5853D-4439-4140-8B8C-513702093A69}" type="parTrans" cxnId="{C650A743-62EB-4C7B-AC30-F35639026E69}">
      <dgm:prSet/>
      <dgm:spPr/>
      <dgm:t>
        <a:bodyPr/>
        <a:lstStyle/>
        <a:p>
          <a:endParaRPr lang="en-US"/>
        </a:p>
      </dgm:t>
    </dgm:pt>
    <dgm:pt modelId="{9C7C68D4-AA88-4341-BA46-6C0EA4266DF7}" type="sibTrans" cxnId="{C650A743-62EB-4C7B-AC30-F35639026E69}">
      <dgm:prSet/>
      <dgm:spPr/>
      <dgm:t>
        <a:bodyPr/>
        <a:lstStyle/>
        <a:p>
          <a:endParaRPr lang="en-US"/>
        </a:p>
      </dgm:t>
    </dgm:pt>
    <dgm:pt modelId="{FEC470C0-4CAD-4331-863D-E8F3EA46E79F}">
      <dgm:prSet/>
      <dgm:spPr/>
      <dgm:t>
        <a:bodyPr/>
        <a:lstStyle/>
        <a:p>
          <a:r>
            <a:rPr lang="el-GR"/>
            <a:t>10. Το πρόβλημα στο πείραμα των Μίλερ και ο Ούρι ήταν ότι: Α) Δεν δημιουργούνταν οργανικά μακρομόρια. Β) Τα οργανικά μόρια που δημιουργούνταν ήταν ελαττωματικά. Γ) Τα  μακρομόρια που εμφανίζονταν  όταν εκτίθονταν σε νερό, διασπώντο σε μικρότερα μόρια με μεγαλύτερη ταχύτητα από ότι δημιουργούνταν. Δ) Τα μακρομόρια διασπώντο σε υψηλές θερμοκρασίες. </a:t>
          </a:r>
          <a:endParaRPr lang="en-US"/>
        </a:p>
      </dgm:t>
    </dgm:pt>
    <dgm:pt modelId="{C6042D7B-61A3-480C-9CA9-B5D58FB09668}" type="parTrans" cxnId="{B2E2A5DB-8B3A-4821-AC75-D7B67999701B}">
      <dgm:prSet/>
      <dgm:spPr/>
      <dgm:t>
        <a:bodyPr/>
        <a:lstStyle/>
        <a:p>
          <a:endParaRPr lang="en-US"/>
        </a:p>
      </dgm:t>
    </dgm:pt>
    <dgm:pt modelId="{03F8884F-9986-4F1D-8ED1-8D74A7529BB3}" type="sibTrans" cxnId="{B2E2A5DB-8B3A-4821-AC75-D7B67999701B}">
      <dgm:prSet/>
      <dgm:spPr/>
      <dgm:t>
        <a:bodyPr/>
        <a:lstStyle/>
        <a:p>
          <a:endParaRPr lang="en-US"/>
        </a:p>
      </dgm:t>
    </dgm:pt>
    <dgm:pt modelId="{24560201-64ED-4B54-B01B-166BB70621AC}">
      <dgm:prSet/>
      <dgm:spPr/>
      <dgm:t>
        <a:bodyPr/>
        <a:lstStyle/>
        <a:p>
          <a:r>
            <a:rPr lang="el-GR"/>
            <a:t>11. Ο </a:t>
          </a:r>
          <a:r>
            <a:rPr lang="en-US"/>
            <a:t>Sidney Fox </a:t>
          </a:r>
          <a:r>
            <a:rPr lang="el-GR"/>
            <a:t>ξεπέρασε το πρόβλημα των Μίλερ και ο Ούρι, Α) Χρησιμοποιώντας υψηλές θερμοκρασίες για να εξατμίζεται το νερό, Β) άλλαξε την σύσταση των ανόργανων υλικών που χρησιμοποιούσαν, Γ) άλλαξε τις συσκευές που χρησιμοποιούσαν, Δ) βελτίωσε την θεωρία τους.</a:t>
          </a:r>
          <a:endParaRPr lang="en-US"/>
        </a:p>
      </dgm:t>
    </dgm:pt>
    <dgm:pt modelId="{E7C71019-F872-4A22-AF59-79227DC1644B}" type="parTrans" cxnId="{AB4B1F1A-D58D-47C5-AE66-67BDF08A5E2E}">
      <dgm:prSet/>
      <dgm:spPr/>
      <dgm:t>
        <a:bodyPr/>
        <a:lstStyle/>
        <a:p>
          <a:endParaRPr lang="en-US"/>
        </a:p>
      </dgm:t>
    </dgm:pt>
    <dgm:pt modelId="{600541F9-DFCA-4FFA-AFE3-0F8038A64A97}" type="sibTrans" cxnId="{AB4B1F1A-D58D-47C5-AE66-67BDF08A5E2E}">
      <dgm:prSet/>
      <dgm:spPr/>
      <dgm:t>
        <a:bodyPr/>
        <a:lstStyle/>
        <a:p>
          <a:endParaRPr lang="en-US"/>
        </a:p>
      </dgm:t>
    </dgm:pt>
    <dgm:pt modelId="{9F46031D-95FA-4018-B009-EBE557E1B94F}" type="pres">
      <dgm:prSet presAssocID="{F3AB2AC3-5D64-43C0-BF86-4A291F19F47B}" presName="diagram" presStyleCnt="0">
        <dgm:presLayoutVars>
          <dgm:dir/>
          <dgm:resizeHandles val="exact"/>
        </dgm:presLayoutVars>
      </dgm:prSet>
      <dgm:spPr/>
    </dgm:pt>
    <dgm:pt modelId="{05625A8D-B481-4722-9CAF-B7CBCB683CA1}" type="pres">
      <dgm:prSet presAssocID="{A6C1C3EA-2088-4D0E-A5B4-4F908A896894}" presName="node" presStyleLbl="node1" presStyleIdx="0" presStyleCnt="17" custLinFactNeighborX="-18756" custLinFactNeighborY="-35300">
        <dgm:presLayoutVars>
          <dgm:bulletEnabled val="1"/>
        </dgm:presLayoutVars>
      </dgm:prSet>
      <dgm:spPr/>
    </dgm:pt>
    <dgm:pt modelId="{3F20C51A-9BB2-4F83-82B2-B8F773E2468A}" type="pres">
      <dgm:prSet presAssocID="{19CCDF0D-0C4C-41B9-B39F-A6AF446CA45A}" presName="sibTrans" presStyleCnt="0"/>
      <dgm:spPr/>
    </dgm:pt>
    <dgm:pt modelId="{BF2D6411-C2D4-4CEE-9A26-E9315D0A4EBA}" type="pres">
      <dgm:prSet presAssocID="{9411DDA5-3EE9-4BB1-AB79-99530CA75DB2}" presName="node" presStyleLbl="node1" presStyleIdx="1" presStyleCnt="17" custLinFactNeighborX="-16595" custLinFactNeighborY="-3796">
        <dgm:presLayoutVars>
          <dgm:bulletEnabled val="1"/>
        </dgm:presLayoutVars>
      </dgm:prSet>
      <dgm:spPr/>
    </dgm:pt>
    <dgm:pt modelId="{8ABAB979-B924-45E2-AFF7-D850797B2CF4}" type="pres">
      <dgm:prSet presAssocID="{113E1DCC-1957-469F-A210-8305EC7810C5}" presName="sibTrans" presStyleCnt="0"/>
      <dgm:spPr/>
    </dgm:pt>
    <dgm:pt modelId="{AAD2EF9C-7C01-4B5B-A5EF-B2E621C5FB76}" type="pres">
      <dgm:prSet presAssocID="{57424000-9A33-49A4-9E8A-F724B992C95C}" presName="node" presStyleLbl="node1" presStyleIdx="2" presStyleCnt="17">
        <dgm:presLayoutVars>
          <dgm:bulletEnabled val="1"/>
        </dgm:presLayoutVars>
      </dgm:prSet>
      <dgm:spPr/>
    </dgm:pt>
    <dgm:pt modelId="{26F76895-E632-48C5-96F2-CF99D1822D6C}" type="pres">
      <dgm:prSet presAssocID="{FFFA27E1-58DF-42BD-ADB0-112229DF2F4C}" presName="sibTrans" presStyleCnt="0"/>
      <dgm:spPr/>
    </dgm:pt>
    <dgm:pt modelId="{50D839D3-17EC-4E08-81C2-94D1F57A6A3F}" type="pres">
      <dgm:prSet presAssocID="{49D0B6D8-D1C3-4874-8DB9-4469DE248693}" presName="node" presStyleLbl="node1" presStyleIdx="3" presStyleCnt="17">
        <dgm:presLayoutVars>
          <dgm:bulletEnabled val="1"/>
        </dgm:presLayoutVars>
      </dgm:prSet>
      <dgm:spPr/>
    </dgm:pt>
    <dgm:pt modelId="{394AFAA2-921D-4247-B237-1EB4A6F23BE4}" type="pres">
      <dgm:prSet presAssocID="{203C89FB-9D9C-460B-910E-F1E1A2562FBA}" presName="sibTrans" presStyleCnt="0"/>
      <dgm:spPr/>
    </dgm:pt>
    <dgm:pt modelId="{69DC5A11-C097-4FD1-A397-8F4A0AA6CEEC}" type="pres">
      <dgm:prSet presAssocID="{609A46FF-6C54-44D5-9CFB-7D3144F00A8E}" presName="node" presStyleLbl="node1" presStyleIdx="4" presStyleCnt="17">
        <dgm:presLayoutVars>
          <dgm:bulletEnabled val="1"/>
        </dgm:presLayoutVars>
      </dgm:prSet>
      <dgm:spPr/>
    </dgm:pt>
    <dgm:pt modelId="{B05C06C0-BDB7-460B-AE34-6D8D9B97DF48}" type="pres">
      <dgm:prSet presAssocID="{75FB3D1B-0C2C-425A-867F-F194BBCB7885}" presName="sibTrans" presStyleCnt="0"/>
      <dgm:spPr/>
    </dgm:pt>
    <dgm:pt modelId="{2BEF8EBB-D2CD-4AD8-9B6E-368E317D24E4}" type="pres">
      <dgm:prSet presAssocID="{C0DAFF73-1FBB-4305-9113-0E308C801853}" presName="node" presStyleLbl="node1" presStyleIdx="5" presStyleCnt="17">
        <dgm:presLayoutVars>
          <dgm:bulletEnabled val="1"/>
        </dgm:presLayoutVars>
      </dgm:prSet>
      <dgm:spPr/>
    </dgm:pt>
    <dgm:pt modelId="{195ADE6C-4E78-4153-93D0-36B800C03638}" type="pres">
      <dgm:prSet presAssocID="{C6162B5B-34DC-407A-A840-F2DD53101A68}" presName="sibTrans" presStyleCnt="0"/>
      <dgm:spPr/>
    </dgm:pt>
    <dgm:pt modelId="{DD43145F-0421-45EB-AAAA-199F49100DB1}" type="pres">
      <dgm:prSet presAssocID="{36109E7C-9B21-4C86-AE1C-F2F5AB44F9B4}" presName="node" presStyleLbl="node1" presStyleIdx="6" presStyleCnt="17">
        <dgm:presLayoutVars>
          <dgm:bulletEnabled val="1"/>
        </dgm:presLayoutVars>
      </dgm:prSet>
      <dgm:spPr/>
    </dgm:pt>
    <dgm:pt modelId="{9CF1ECFE-3CEF-4E23-873B-C6DF840B9654}" type="pres">
      <dgm:prSet presAssocID="{F17B2308-94F3-4D1C-9558-CB750590D56D}" presName="sibTrans" presStyleCnt="0"/>
      <dgm:spPr/>
    </dgm:pt>
    <dgm:pt modelId="{8EAD8916-072F-49E5-BA53-BEDDA4868723}" type="pres">
      <dgm:prSet presAssocID="{6B01B649-3E8C-4EF5-93C7-99BC1A20CD78}" presName="node" presStyleLbl="node1" presStyleIdx="7" presStyleCnt="17">
        <dgm:presLayoutVars>
          <dgm:bulletEnabled val="1"/>
        </dgm:presLayoutVars>
      </dgm:prSet>
      <dgm:spPr/>
    </dgm:pt>
    <dgm:pt modelId="{52264F9A-4F99-4074-8720-B4EE2251C41D}" type="pres">
      <dgm:prSet presAssocID="{F9166066-015B-463C-A5CA-43381302C45F}" presName="sibTrans" presStyleCnt="0"/>
      <dgm:spPr/>
    </dgm:pt>
    <dgm:pt modelId="{FFFB564B-E648-4CDC-9402-F1D70658764A}" type="pres">
      <dgm:prSet presAssocID="{8C665608-E867-4333-A3DD-33C076DEFA52}" presName="node" presStyleLbl="node1" presStyleIdx="8" presStyleCnt="17">
        <dgm:presLayoutVars>
          <dgm:bulletEnabled val="1"/>
        </dgm:presLayoutVars>
      </dgm:prSet>
      <dgm:spPr/>
    </dgm:pt>
    <dgm:pt modelId="{FEC4F147-675F-41A8-91F3-2550F28011E1}" type="pres">
      <dgm:prSet presAssocID="{CD7FC67E-412E-47DB-893C-F2A162AFD6B2}" presName="sibTrans" presStyleCnt="0"/>
      <dgm:spPr/>
    </dgm:pt>
    <dgm:pt modelId="{E15D7AFD-FDAC-4E32-A2E6-D9E95A861B57}" type="pres">
      <dgm:prSet presAssocID="{5CBC5DD4-5E47-40F7-A492-9C5C795B8BD7}" presName="node" presStyleLbl="node1" presStyleIdx="9" presStyleCnt="17">
        <dgm:presLayoutVars>
          <dgm:bulletEnabled val="1"/>
        </dgm:presLayoutVars>
      </dgm:prSet>
      <dgm:spPr/>
    </dgm:pt>
    <dgm:pt modelId="{EFBAF1F3-1480-4B89-B441-68DEDAEFF251}" type="pres">
      <dgm:prSet presAssocID="{06D705E9-BCC3-4B9C-90BB-1E67691E7AB5}" presName="sibTrans" presStyleCnt="0"/>
      <dgm:spPr/>
    </dgm:pt>
    <dgm:pt modelId="{12362EBE-C16B-4A37-85A9-AA3EE8257EEC}" type="pres">
      <dgm:prSet presAssocID="{A986A186-764A-41AE-8B0E-7EA5E8526EC1}" presName="node" presStyleLbl="node1" presStyleIdx="10" presStyleCnt="17">
        <dgm:presLayoutVars>
          <dgm:bulletEnabled val="1"/>
        </dgm:presLayoutVars>
      </dgm:prSet>
      <dgm:spPr/>
    </dgm:pt>
    <dgm:pt modelId="{974D5FDC-2E80-4D72-9D24-A6090813C07C}" type="pres">
      <dgm:prSet presAssocID="{920DF8CF-149E-48F4-A84C-9954C76A934F}" presName="sibTrans" presStyleCnt="0"/>
      <dgm:spPr/>
    </dgm:pt>
    <dgm:pt modelId="{4421BC92-1565-4DA8-AEE6-ED70EF6A500D}" type="pres">
      <dgm:prSet presAssocID="{2CFA5D6E-2BFC-4FA2-BBBD-43823EC315E2}" presName="node" presStyleLbl="node1" presStyleIdx="11" presStyleCnt="17">
        <dgm:presLayoutVars>
          <dgm:bulletEnabled val="1"/>
        </dgm:presLayoutVars>
      </dgm:prSet>
      <dgm:spPr/>
    </dgm:pt>
    <dgm:pt modelId="{48E7CFC2-26F2-45FD-88AD-AB7E447021EE}" type="pres">
      <dgm:prSet presAssocID="{12B76298-B9A6-46EC-B535-46871B93085E}" presName="sibTrans" presStyleCnt="0"/>
      <dgm:spPr/>
    </dgm:pt>
    <dgm:pt modelId="{08123E53-6CEF-4598-A7EB-673DA30FA273}" type="pres">
      <dgm:prSet presAssocID="{ADB87012-3353-4B7E-BEFB-019927594434}" presName="node" presStyleLbl="node1" presStyleIdx="12" presStyleCnt="17">
        <dgm:presLayoutVars>
          <dgm:bulletEnabled val="1"/>
        </dgm:presLayoutVars>
      </dgm:prSet>
      <dgm:spPr/>
    </dgm:pt>
    <dgm:pt modelId="{3D7586D4-CED2-4431-898F-58B0D6FEFED3}" type="pres">
      <dgm:prSet presAssocID="{C88F96AF-CB70-41EB-964A-BCA8B8FFB95B}" presName="sibTrans" presStyleCnt="0"/>
      <dgm:spPr/>
    </dgm:pt>
    <dgm:pt modelId="{E709A6E6-9116-4F96-B218-9E556B218302}" type="pres">
      <dgm:prSet presAssocID="{6BF0D23B-C261-48F9-A712-18ABF34E3439}" presName="node" presStyleLbl="node1" presStyleIdx="13" presStyleCnt="17">
        <dgm:presLayoutVars>
          <dgm:bulletEnabled val="1"/>
        </dgm:presLayoutVars>
      </dgm:prSet>
      <dgm:spPr/>
    </dgm:pt>
    <dgm:pt modelId="{56865598-A452-47D2-96B9-7A4F45B07AD2}" type="pres">
      <dgm:prSet presAssocID="{28D85C8C-5A77-46D2-A228-6AA007DD341D}" presName="sibTrans" presStyleCnt="0"/>
      <dgm:spPr/>
    </dgm:pt>
    <dgm:pt modelId="{36266FBB-E937-4AB4-9E58-C049EBFAF934}" type="pres">
      <dgm:prSet presAssocID="{FC84068D-D1E3-466C-A0C7-2FFB6C59B550}" presName="node" presStyleLbl="node1" presStyleIdx="14" presStyleCnt="17">
        <dgm:presLayoutVars>
          <dgm:bulletEnabled val="1"/>
        </dgm:presLayoutVars>
      </dgm:prSet>
      <dgm:spPr/>
    </dgm:pt>
    <dgm:pt modelId="{F447C646-F82F-4A61-94ED-7EA9005330A6}" type="pres">
      <dgm:prSet presAssocID="{9C7C68D4-AA88-4341-BA46-6C0EA4266DF7}" presName="sibTrans" presStyleCnt="0"/>
      <dgm:spPr/>
    </dgm:pt>
    <dgm:pt modelId="{21256233-6111-4DC6-8F32-8481D07712C7}" type="pres">
      <dgm:prSet presAssocID="{FEC470C0-4CAD-4331-863D-E8F3EA46E79F}" presName="node" presStyleLbl="node1" presStyleIdx="15" presStyleCnt="17">
        <dgm:presLayoutVars>
          <dgm:bulletEnabled val="1"/>
        </dgm:presLayoutVars>
      </dgm:prSet>
      <dgm:spPr/>
    </dgm:pt>
    <dgm:pt modelId="{0976A3BC-AA15-4AF1-B4ED-2714D9979D8F}" type="pres">
      <dgm:prSet presAssocID="{03F8884F-9986-4F1D-8ED1-8D74A7529BB3}" presName="sibTrans" presStyleCnt="0"/>
      <dgm:spPr/>
    </dgm:pt>
    <dgm:pt modelId="{44789EC3-E493-4A25-B433-6A38669A357C}" type="pres">
      <dgm:prSet presAssocID="{24560201-64ED-4B54-B01B-166BB70621AC}" presName="node" presStyleLbl="node1" presStyleIdx="16" presStyleCnt="17">
        <dgm:presLayoutVars>
          <dgm:bulletEnabled val="1"/>
        </dgm:presLayoutVars>
      </dgm:prSet>
      <dgm:spPr/>
    </dgm:pt>
  </dgm:ptLst>
  <dgm:cxnLst>
    <dgm:cxn modelId="{67E6CD08-03E7-4621-B727-091439642389}" srcId="{F3AB2AC3-5D64-43C0-BF86-4A291F19F47B}" destId="{ADB87012-3353-4B7E-BEFB-019927594434}" srcOrd="12" destOrd="0" parTransId="{D3E12A50-5ADC-4209-B68D-B7A446B246A3}" sibTransId="{C88F96AF-CB70-41EB-964A-BCA8B8FFB95B}"/>
    <dgm:cxn modelId="{2FFE820E-AFE0-4A6C-9281-704AC04DCDD2}" type="presOf" srcId="{6BF0D23B-C261-48F9-A712-18ABF34E3439}" destId="{E709A6E6-9116-4F96-B218-9E556B218302}" srcOrd="0" destOrd="0" presId="urn:microsoft.com/office/officeart/2005/8/layout/default"/>
    <dgm:cxn modelId="{E5DC6F19-7235-455C-A2F6-1FDACBD3593A}" srcId="{F3AB2AC3-5D64-43C0-BF86-4A291F19F47B}" destId="{609A46FF-6C54-44D5-9CFB-7D3144F00A8E}" srcOrd="4" destOrd="0" parTransId="{D3BB0EEF-FCBE-4728-8CD5-66B4790B2ACF}" sibTransId="{75FB3D1B-0C2C-425A-867F-F194BBCB7885}"/>
    <dgm:cxn modelId="{AB4B1F1A-D58D-47C5-AE66-67BDF08A5E2E}" srcId="{F3AB2AC3-5D64-43C0-BF86-4A291F19F47B}" destId="{24560201-64ED-4B54-B01B-166BB70621AC}" srcOrd="16" destOrd="0" parTransId="{E7C71019-F872-4A22-AF59-79227DC1644B}" sibTransId="{600541F9-DFCA-4FFA-AFE3-0F8038A64A97}"/>
    <dgm:cxn modelId="{17AC201B-06F7-4CD7-8730-F618BD28FAF0}" type="presOf" srcId="{A986A186-764A-41AE-8B0E-7EA5E8526EC1}" destId="{12362EBE-C16B-4A37-85A9-AA3EE8257EEC}" srcOrd="0" destOrd="0" presId="urn:microsoft.com/office/officeart/2005/8/layout/default"/>
    <dgm:cxn modelId="{94320F1C-2931-4171-A3F8-E1129E4F6D0E}" type="presOf" srcId="{8C665608-E867-4333-A3DD-33C076DEFA52}" destId="{FFFB564B-E648-4CDC-9402-F1D70658764A}" srcOrd="0" destOrd="0" presId="urn:microsoft.com/office/officeart/2005/8/layout/default"/>
    <dgm:cxn modelId="{90204125-E0CC-490C-BBBD-278F9C609CA3}" type="presOf" srcId="{9411DDA5-3EE9-4BB1-AB79-99530CA75DB2}" destId="{BF2D6411-C2D4-4CEE-9A26-E9315D0A4EBA}" srcOrd="0" destOrd="0" presId="urn:microsoft.com/office/officeart/2005/8/layout/default"/>
    <dgm:cxn modelId="{55006141-3CE9-4C6C-849E-1C3424DBB44E}" type="presOf" srcId="{609A46FF-6C54-44D5-9CFB-7D3144F00A8E}" destId="{69DC5A11-C097-4FD1-A397-8F4A0AA6CEEC}" srcOrd="0" destOrd="0" presId="urn:microsoft.com/office/officeart/2005/8/layout/default"/>
    <dgm:cxn modelId="{70A7B441-9DD2-438E-B331-A6563EF4B0C5}" type="presOf" srcId="{2CFA5D6E-2BFC-4FA2-BBBD-43823EC315E2}" destId="{4421BC92-1565-4DA8-AEE6-ED70EF6A500D}" srcOrd="0" destOrd="0" presId="urn:microsoft.com/office/officeart/2005/8/layout/default"/>
    <dgm:cxn modelId="{C650A743-62EB-4C7B-AC30-F35639026E69}" srcId="{F3AB2AC3-5D64-43C0-BF86-4A291F19F47B}" destId="{FC84068D-D1E3-466C-A0C7-2FFB6C59B550}" srcOrd="14" destOrd="0" parTransId="{F1D5853D-4439-4140-8B8C-513702093A69}" sibTransId="{9C7C68D4-AA88-4341-BA46-6C0EA4266DF7}"/>
    <dgm:cxn modelId="{17ED7264-9D3B-42D9-AC27-EFFD3091385A}" srcId="{F3AB2AC3-5D64-43C0-BF86-4A291F19F47B}" destId="{8C665608-E867-4333-A3DD-33C076DEFA52}" srcOrd="8" destOrd="0" parTransId="{057D8383-A75D-4467-992D-191AB1A453D0}" sibTransId="{CD7FC67E-412E-47DB-893C-F2A162AFD6B2}"/>
    <dgm:cxn modelId="{A51DCB66-3BD7-47A2-92E8-9EBD6DE53675}" srcId="{F3AB2AC3-5D64-43C0-BF86-4A291F19F47B}" destId="{C0DAFF73-1FBB-4305-9113-0E308C801853}" srcOrd="5" destOrd="0" parTransId="{225FC2B2-A503-4765-952E-DFEFFC048F68}" sibTransId="{C6162B5B-34DC-407A-A840-F2DD53101A68}"/>
    <dgm:cxn modelId="{7306FD68-6C4F-4756-B77B-961288A749AF}" type="presOf" srcId="{ADB87012-3353-4B7E-BEFB-019927594434}" destId="{08123E53-6CEF-4598-A7EB-673DA30FA273}" srcOrd="0" destOrd="0" presId="urn:microsoft.com/office/officeart/2005/8/layout/default"/>
    <dgm:cxn modelId="{12C6314B-F9FC-4698-B842-C82F886C9E76}" type="presOf" srcId="{A6C1C3EA-2088-4D0E-A5B4-4F908A896894}" destId="{05625A8D-B481-4722-9CAF-B7CBCB683CA1}" srcOrd="0" destOrd="0" presId="urn:microsoft.com/office/officeart/2005/8/layout/default"/>
    <dgm:cxn modelId="{1FF4C974-16D3-4A26-B12B-0BCD5BC4FFC5}" srcId="{F3AB2AC3-5D64-43C0-BF86-4A291F19F47B}" destId="{57424000-9A33-49A4-9E8A-F724B992C95C}" srcOrd="2" destOrd="0" parTransId="{7B4AA300-F253-47E9-AA1F-E455A05A6419}" sibTransId="{FFFA27E1-58DF-42BD-ADB0-112229DF2F4C}"/>
    <dgm:cxn modelId="{92299B5A-3F93-4B35-A45C-3AEF14BDD297}" srcId="{F3AB2AC3-5D64-43C0-BF86-4A291F19F47B}" destId="{9411DDA5-3EE9-4BB1-AB79-99530CA75DB2}" srcOrd="1" destOrd="0" parTransId="{6906512D-7DA9-41EF-A5C1-B81ACBFDEFF1}" sibTransId="{113E1DCC-1957-469F-A210-8305EC7810C5}"/>
    <dgm:cxn modelId="{588B5B7C-D5F7-4600-B052-86AC1F925E15}" srcId="{F3AB2AC3-5D64-43C0-BF86-4A291F19F47B}" destId="{6B01B649-3E8C-4EF5-93C7-99BC1A20CD78}" srcOrd="7" destOrd="0" parTransId="{BC56F8C9-47A9-48FA-95CF-E0D9CD1E4257}" sibTransId="{F9166066-015B-463C-A5CA-43381302C45F}"/>
    <dgm:cxn modelId="{31A8AA7D-5FDA-44D9-B042-B084C38DE65E}" srcId="{F3AB2AC3-5D64-43C0-BF86-4A291F19F47B}" destId="{2CFA5D6E-2BFC-4FA2-BBBD-43823EC315E2}" srcOrd="11" destOrd="0" parTransId="{F366F7B6-F69D-47EC-A49F-68E810BE9618}" sibTransId="{12B76298-B9A6-46EC-B535-46871B93085E}"/>
    <dgm:cxn modelId="{EA16E789-1A2A-4336-A7FC-723342E65E63}" srcId="{F3AB2AC3-5D64-43C0-BF86-4A291F19F47B}" destId="{36109E7C-9B21-4C86-AE1C-F2F5AB44F9B4}" srcOrd="6" destOrd="0" parTransId="{4A658B1C-3F06-4F1E-B153-5E2E75EF5220}" sibTransId="{F17B2308-94F3-4D1C-9558-CB750590D56D}"/>
    <dgm:cxn modelId="{24C1ED9D-2426-427B-85B0-5CFD4B028F6A}" srcId="{F3AB2AC3-5D64-43C0-BF86-4A291F19F47B}" destId="{49D0B6D8-D1C3-4874-8DB9-4469DE248693}" srcOrd="3" destOrd="0" parTransId="{BD5D4FBB-7794-4C4A-85BE-68DE22448324}" sibTransId="{203C89FB-9D9C-460B-910E-F1E1A2562FBA}"/>
    <dgm:cxn modelId="{F75C20AE-2E8E-4AB6-99C7-6C26A12DDBF5}" type="presOf" srcId="{49D0B6D8-D1C3-4874-8DB9-4469DE248693}" destId="{50D839D3-17EC-4E08-81C2-94D1F57A6A3F}" srcOrd="0" destOrd="0" presId="urn:microsoft.com/office/officeart/2005/8/layout/default"/>
    <dgm:cxn modelId="{4D7237BA-0658-4BBF-B381-2391A6654B32}" type="presOf" srcId="{57424000-9A33-49A4-9E8A-F724B992C95C}" destId="{AAD2EF9C-7C01-4B5B-A5EF-B2E621C5FB76}" srcOrd="0" destOrd="0" presId="urn:microsoft.com/office/officeart/2005/8/layout/default"/>
    <dgm:cxn modelId="{3D5D12CE-2B42-455E-9D7F-71ADC31E9DC4}" srcId="{F3AB2AC3-5D64-43C0-BF86-4A291F19F47B}" destId="{5CBC5DD4-5E47-40F7-A492-9C5C795B8BD7}" srcOrd="9" destOrd="0" parTransId="{7E4DDA4A-3296-4D38-9985-D23CAD3DAC31}" sibTransId="{06D705E9-BCC3-4B9C-90BB-1E67691E7AB5}"/>
    <dgm:cxn modelId="{57872CCF-844D-4676-BF71-3E2E7AF90A82}" type="presOf" srcId="{F3AB2AC3-5D64-43C0-BF86-4A291F19F47B}" destId="{9F46031D-95FA-4018-B009-EBE557E1B94F}" srcOrd="0" destOrd="0" presId="urn:microsoft.com/office/officeart/2005/8/layout/default"/>
    <dgm:cxn modelId="{20DBC1D1-88A3-453B-81A0-833A9E4E7C65}" type="presOf" srcId="{FC84068D-D1E3-466C-A0C7-2FFB6C59B550}" destId="{36266FBB-E937-4AB4-9E58-C049EBFAF934}" srcOrd="0" destOrd="0" presId="urn:microsoft.com/office/officeart/2005/8/layout/default"/>
    <dgm:cxn modelId="{6F5FE2D7-D0A8-4381-A4FE-C3A93EBEF529}" type="presOf" srcId="{24560201-64ED-4B54-B01B-166BB70621AC}" destId="{44789EC3-E493-4A25-B433-6A38669A357C}" srcOrd="0" destOrd="0" presId="urn:microsoft.com/office/officeart/2005/8/layout/default"/>
    <dgm:cxn modelId="{F73BBFD9-C257-49DA-A29E-97D9450E4012}" type="presOf" srcId="{FEC470C0-4CAD-4331-863D-E8F3EA46E79F}" destId="{21256233-6111-4DC6-8F32-8481D07712C7}" srcOrd="0" destOrd="0" presId="urn:microsoft.com/office/officeart/2005/8/layout/default"/>
    <dgm:cxn modelId="{B2E2A5DB-8B3A-4821-AC75-D7B67999701B}" srcId="{F3AB2AC3-5D64-43C0-BF86-4A291F19F47B}" destId="{FEC470C0-4CAD-4331-863D-E8F3EA46E79F}" srcOrd="15" destOrd="0" parTransId="{C6042D7B-61A3-480C-9CA9-B5D58FB09668}" sibTransId="{03F8884F-9986-4F1D-8ED1-8D74A7529BB3}"/>
    <dgm:cxn modelId="{7C4B62DC-85DF-4970-ACB8-979F4F93DB5B}" type="presOf" srcId="{6B01B649-3E8C-4EF5-93C7-99BC1A20CD78}" destId="{8EAD8916-072F-49E5-BA53-BEDDA4868723}" srcOrd="0" destOrd="0" presId="urn:microsoft.com/office/officeart/2005/8/layout/default"/>
    <dgm:cxn modelId="{C05AC3DD-71A6-40D0-B6EF-B998BEB26284}" type="presOf" srcId="{5CBC5DD4-5E47-40F7-A492-9C5C795B8BD7}" destId="{E15D7AFD-FDAC-4E32-A2E6-D9E95A861B57}" srcOrd="0" destOrd="0" presId="urn:microsoft.com/office/officeart/2005/8/layout/default"/>
    <dgm:cxn modelId="{F0F0E6DE-2651-4FC0-B40B-74E6127A9B90}" srcId="{F3AB2AC3-5D64-43C0-BF86-4A291F19F47B}" destId="{6BF0D23B-C261-48F9-A712-18ABF34E3439}" srcOrd="13" destOrd="0" parTransId="{3BB01E60-2828-4477-92C3-E5A0F440ED25}" sibTransId="{28D85C8C-5A77-46D2-A228-6AA007DD341D}"/>
    <dgm:cxn modelId="{23FE63EA-E507-458E-ABED-A066558789FB}" srcId="{F3AB2AC3-5D64-43C0-BF86-4A291F19F47B}" destId="{A986A186-764A-41AE-8B0E-7EA5E8526EC1}" srcOrd="10" destOrd="0" parTransId="{45368B3D-D841-452C-9997-7AEFD673FCC9}" sibTransId="{920DF8CF-149E-48F4-A84C-9954C76A934F}"/>
    <dgm:cxn modelId="{F1DAC3F0-3B1D-428D-81B7-3FBD1A822A1C}" type="presOf" srcId="{36109E7C-9B21-4C86-AE1C-F2F5AB44F9B4}" destId="{DD43145F-0421-45EB-AAAA-199F49100DB1}" srcOrd="0" destOrd="0" presId="urn:microsoft.com/office/officeart/2005/8/layout/default"/>
    <dgm:cxn modelId="{E21045F9-B251-4FC8-9F17-F5F4B0BA43F4}" srcId="{F3AB2AC3-5D64-43C0-BF86-4A291F19F47B}" destId="{A6C1C3EA-2088-4D0E-A5B4-4F908A896894}" srcOrd="0" destOrd="0" parTransId="{047B6C59-0144-48F1-9114-0F6AA58195B6}" sibTransId="{19CCDF0D-0C4C-41B9-B39F-A6AF446CA45A}"/>
    <dgm:cxn modelId="{D3152AFE-3880-42D5-B962-4A1FF4ED8793}" type="presOf" srcId="{C0DAFF73-1FBB-4305-9113-0E308C801853}" destId="{2BEF8EBB-D2CD-4AD8-9B6E-368E317D24E4}" srcOrd="0" destOrd="0" presId="urn:microsoft.com/office/officeart/2005/8/layout/default"/>
    <dgm:cxn modelId="{43DAFD61-BD8B-4A86-92ED-B0967CC250EC}" type="presParOf" srcId="{9F46031D-95FA-4018-B009-EBE557E1B94F}" destId="{05625A8D-B481-4722-9CAF-B7CBCB683CA1}" srcOrd="0" destOrd="0" presId="urn:microsoft.com/office/officeart/2005/8/layout/default"/>
    <dgm:cxn modelId="{DAFAE5AB-243A-4EF0-B685-13A0F782CE2F}" type="presParOf" srcId="{9F46031D-95FA-4018-B009-EBE557E1B94F}" destId="{3F20C51A-9BB2-4F83-82B2-B8F773E2468A}" srcOrd="1" destOrd="0" presId="urn:microsoft.com/office/officeart/2005/8/layout/default"/>
    <dgm:cxn modelId="{4C99BC2D-F674-4FD9-9B38-F2DD615082F2}" type="presParOf" srcId="{9F46031D-95FA-4018-B009-EBE557E1B94F}" destId="{BF2D6411-C2D4-4CEE-9A26-E9315D0A4EBA}" srcOrd="2" destOrd="0" presId="urn:microsoft.com/office/officeart/2005/8/layout/default"/>
    <dgm:cxn modelId="{60E63AFA-40BE-4CFF-A7D2-C1CC93A23D87}" type="presParOf" srcId="{9F46031D-95FA-4018-B009-EBE557E1B94F}" destId="{8ABAB979-B924-45E2-AFF7-D850797B2CF4}" srcOrd="3" destOrd="0" presId="urn:microsoft.com/office/officeart/2005/8/layout/default"/>
    <dgm:cxn modelId="{F4A82F78-9C03-4002-A997-3A64E069B72F}" type="presParOf" srcId="{9F46031D-95FA-4018-B009-EBE557E1B94F}" destId="{AAD2EF9C-7C01-4B5B-A5EF-B2E621C5FB76}" srcOrd="4" destOrd="0" presId="urn:microsoft.com/office/officeart/2005/8/layout/default"/>
    <dgm:cxn modelId="{5A41246C-DB76-42A7-B376-16BED34F1AE2}" type="presParOf" srcId="{9F46031D-95FA-4018-B009-EBE557E1B94F}" destId="{26F76895-E632-48C5-96F2-CF99D1822D6C}" srcOrd="5" destOrd="0" presId="urn:microsoft.com/office/officeart/2005/8/layout/default"/>
    <dgm:cxn modelId="{94FE5E51-8278-4CAB-BF50-44009E7A3780}" type="presParOf" srcId="{9F46031D-95FA-4018-B009-EBE557E1B94F}" destId="{50D839D3-17EC-4E08-81C2-94D1F57A6A3F}" srcOrd="6" destOrd="0" presId="urn:microsoft.com/office/officeart/2005/8/layout/default"/>
    <dgm:cxn modelId="{53FCD2BD-8A5D-4995-BE8B-394E09F2BD08}" type="presParOf" srcId="{9F46031D-95FA-4018-B009-EBE557E1B94F}" destId="{394AFAA2-921D-4247-B237-1EB4A6F23BE4}" srcOrd="7" destOrd="0" presId="urn:microsoft.com/office/officeart/2005/8/layout/default"/>
    <dgm:cxn modelId="{95ED8305-7D26-458E-837A-41CAE5BA4216}" type="presParOf" srcId="{9F46031D-95FA-4018-B009-EBE557E1B94F}" destId="{69DC5A11-C097-4FD1-A397-8F4A0AA6CEEC}" srcOrd="8" destOrd="0" presId="urn:microsoft.com/office/officeart/2005/8/layout/default"/>
    <dgm:cxn modelId="{3CD547BF-D3CC-461F-AA36-3A29BAA9E18F}" type="presParOf" srcId="{9F46031D-95FA-4018-B009-EBE557E1B94F}" destId="{B05C06C0-BDB7-460B-AE34-6D8D9B97DF48}" srcOrd="9" destOrd="0" presId="urn:microsoft.com/office/officeart/2005/8/layout/default"/>
    <dgm:cxn modelId="{71272B34-8EC5-4D9D-AC91-1D921254A424}" type="presParOf" srcId="{9F46031D-95FA-4018-B009-EBE557E1B94F}" destId="{2BEF8EBB-D2CD-4AD8-9B6E-368E317D24E4}" srcOrd="10" destOrd="0" presId="urn:microsoft.com/office/officeart/2005/8/layout/default"/>
    <dgm:cxn modelId="{25E4D0FE-AF04-46A7-BB90-AC043D42E7BB}" type="presParOf" srcId="{9F46031D-95FA-4018-B009-EBE557E1B94F}" destId="{195ADE6C-4E78-4153-93D0-36B800C03638}" srcOrd="11" destOrd="0" presId="urn:microsoft.com/office/officeart/2005/8/layout/default"/>
    <dgm:cxn modelId="{07B8806A-48DF-4318-BA3F-A3C09C82A9A2}" type="presParOf" srcId="{9F46031D-95FA-4018-B009-EBE557E1B94F}" destId="{DD43145F-0421-45EB-AAAA-199F49100DB1}" srcOrd="12" destOrd="0" presId="urn:microsoft.com/office/officeart/2005/8/layout/default"/>
    <dgm:cxn modelId="{FA2906CF-3C90-471F-B7E3-C166F1A92B3E}" type="presParOf" srcId="{9F46031D-95FA-4018-B009-EBE557E1B94F}" destId="{9CF1ECFE-3CEF-4E23-873B-C6DF840B9654}" srcOrd="13" destOrd="0" presId="urn:microsoft.com/office/officeart/2005/8/layout/default"/>
    <dgm:cxn modelId="{0C563FF6-0975-4F5C-8362-4F9F7FC926CE}" type="presParOf" srcId="{9F46031D-95FA-4018-B009-EBE557E1B94F}" destId="{8EAD8916-072F-49E5-BA53-BEDDA4868723}" srcOrd="14" destOrd="0" presId="urn:microsoft.com/office/officeart/2005/8/layout/default"/>
    <dgm:cxn modelId="{DF183BDC-FF00-42CF-9656-F4A305B275BD}" type="presParOf" srcId="{9F46031D-95FA-4018-B009-EBE557E1B94F}" destId="{52264F9A-4F99-4074-8720-B4EE2251C41D}" srcOrd="15" destOrd="0" presId="urn:microsoft.com/office/officeart/2005/8/layout/default"/>
    <dgm:cxn modelId="{753E542B-E068-40AA-A80D-6E3FBF5F8EF8}" type="presParOf" srcId="{9F46031D-95FA-4018-B009-EBE557E1B94F}" destId="{FFFB564B-E648-4CDC-9402-F1D70658764A}" srcOrd="16" destOrd="0" presId="urn:microsoft.com/office/officeart/2005/8/layout/default"/>
    <dgm:cxn modelId="{BA5FB7AE-D530-406E-9CA2-6A42280DAE43}" type="presParOf" srcId="{9F46031D-95FA-4018-B009-EBE557E1B94F}" destId="{FEC4F147-675F-41A8-91F3-2550F28011E1}" srcOrd="17" destOrd="0" presId="urn:microsoft.com/office/officeart/2005/8/layout/default"/>
    <dgm:cxn modelId="{55EC334D-8F0B-450F-91FD-789648C9B9BD}" type="presParOf" srcId="{9F46031D-95FA-4018-B009-EBE557E1B94F}" destId="{E15D7AFD-FDAC-4E32-A2E6-D9E95A861B57}" srcOrd="18" destOrd="0" presId="urn:microsoft.com/office/officeart/2005/8/layout/default"/>
    <dgm:cxn modelId="{84FB43AC-7008-4156-A88F-A08A8E80230E}" type="presParOf" srcId="{9F46031D-95FA-4018-B009-EBE557E1B94F}" destId="{EFBAF1F3-1480-4B89-B441-68DEDAEFF251}" srcOrd="19" destOrd="0" presId="urn:microsoft.com/office/officeart/2005/8/layout/default"/>
    <dgm:cxn modelId="{0AECA7D7-9DD6-4D6D-86BB-6BC3523AFD6C}" type="presParOf" srcId="{9F46031D-95FA-4018-B009-EBE557E1B94F}" destId="{12362EBE-C16B-4A37-85A9-AA3EE8257EEC}" srcOrd="20" destOrd="0" presId="urn:microsoft.com/office/officeart/2005/8/layout/default"/>
    <dgm:cxn modelId="{49B2654A-7338-4CE6-98D7-32C051E10CDF}" type="presParOf" srcId="{9F46031D-95FA-4018-B009-EBE557E1B94F}" destId="{974D5FDC-2E80-4D72-9D24-A6090813C07C}" srcOrd="21" destOrd="0" presId="urn:microsoft.com/office/officeart/2005/8/layout/default"/>
    <dgm:cxn modelId="{9386560A-13ED-41E0-AB12-4B7816A3A0DE}" type="presParOf" srcId="{9F46031D-95FA-4018-B009-EBE557E1B94F}" destId="{4421BC92-1565-4DA8-AEE6-ED70EF6A500D}" srcOrd="22" destOrd="0" presId="urn:microsoft.com/office/officeart/2005/8/layout/default"/>
    <dgm:cxn modelId="{6352ABB6-1E17-4936-BC29-EA788F593115}" type="presParOf" srcId="{9F46031D-95FA-4018-B009-EBE557E1B94F}" destId="{48E7CFC2-26F2-45FD-88AD-AB7E447021EE}" srcOrd="23" destOrd="0" presId="urn:microsoft.com/office/officeart/2005/8/layout/default"/>
    <dgm:cxn modelId="{920DF0F2-010B-4A8C-854D-F1FB096E7B7E}" type="presParOf" srcId="{9F46031D-95FA-4018-B009-EBE557E1B94F}" destId="{08123E53-6CEF-4598-A7EB-673DA30FA273}" srcOrd="24" destOrd="0" presId="urn:microsoft.com/office/officeart/2005/8/layout/default"/>
    <dgm:cxn modelId="{3CE32C38-B8C4-4358-93D4-425F61E80E15}" type="presParOf" srcId="{9F46031D-95FA-4018-B009-EBE557E1B94F}" destId="{3D7586D4-CED2-4431-898F-58B0D6FEFED3}" srcOrd="25" destOrd="0" presId="urn:microsoft.com/office/officeart/2005/8/layout/default"/>
    <dgm:cxn modelId="{58EEE91B-0C67-4B1C-9C61-5EB12FBDF2DC}" type="presParOf" srcId="{9F46031D-95FA-4018-B009-EBE557E1B94F}" destId="{E709A6E6-9116-4F96-B218-9E556B218302}" srcOrd="26" destOrd="0" presId="urn:microsoft.com/office/officeart/2005/8/layout/default"/>
    <dgm:cxn modelId="{A9257219-AE4A-4432-BB8A-5F4BC53B14BA}" type="presParOf" srcId="{9F46031D-95FA-4018-B009-EBE557E1B94F}" destId="{56865598-A452-47D2-96B9-7A4F45B07AD2}" srcOrd="27" destOrd="0" presId="urn:microsoft.com/office/officeart/2005/8/layout/default"/>
    <dgm:cxn modelId="{4426173A-F585-49CA-BA06-5B3C101F3D29}" type="presParOf" srcId="{9F46031D-95FA-4018-B009-EBE557E1B94F}" destId="{36266FBB-E937-4AB4-9E58-C049EBFAF934}" srcOrd="28" destOrd="0" presId="urn:microsoft.com/office/officeart/2005/8/layout/default"/>
    <dgm:cxn modelId="{089E1C2F-C533-4902-92AE-19E4BDBF06EB}" type="presParOf" srcId="{9F46031D-95FA-4018-B009-EBE557E1B94F}" destId="{F447C646-F82F-4A61-94ED-7EA9005330A6}" srcOrd="29" destOrd="0" presId="urn:microsoft.com/office/officeart/2005/8/layout/default"/>
    <dgm:cxn modelId="{C35EDB0E-9D4A-48B2-A39F-BF9F815D1534}" type="presParOf" srcId="{9F46031D-95FA-4018-B009-EBE557E1B94F}" destId="{21256233-6111-4DC6-8F32-8481D07712C7}" srcOrd="30" destOrd="0" presId="urn:microsoft.com/office/officeart/2005/8/layout/default"/>
    <dgm:cxn modelId="{90DB6F48-4CAF-4199-A35C-DB87470977D1}" type="presParOf" srcId="{9F46031D-95FA-4018-B009-EBE557E1B94F}" destId="{0976A3BC-AA15-4AF1-B4ED-2714D9979D8F}" srcOrd="31" destOrd="0" presId="urn:microsoft.com/office/officeart/2005/8/layout/default"/>
    <dgm:cxn modelId="{5F908530-9811-4E94-BBFC-D60206FE2795}" type="presParOf" srcId="{9F46031D-95FA-4018-B009-EBE557E1B94F}" destId="{44789EC3-E493-4A25-B433-6A38669A357C}" srcOrd="3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166A4D-799E-4571-96AD-45FEB3BCE513}">
      <dsp:nvSpPr>
        <dsp:cNvPr id="0" name=""/>
        <dsp:cNvSpPr/>
      </dsp:nvSpPr>
      <dsp:spPr>
        <a:xfrm>
          <a:off x="3677915" y="3338"/>
          <a:ext cx="1788169" cy="116231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l-GR" sz="1200" b="1" kern="1200"/>
            <a:t>Για να αρχίσει η εννοιολογική αλλαγή απαιτούνται:</a:t>
          </a:r>
          <a:endParaRPr lang="en-US" sz="1200" kern="1200"/>
        </a:p>
      </dsp:txBody>
      <dsp:txXfrm>
        <a:off x="3734654" y="60077"/>
        <a:ext cx="1674691" cy="1048832"/>
      </dsp:txXfrm>
    </dsp:sp>
    <dsp:sp modelId="{BC0FB3E8-2802-42C0-8B1C-55B767E8813D}">
      <dsp:nvSpPr>
        <dsp:cNvPr id="0" name=""/>
        <dsp:cNvSpPr/>
      </dsp:nvSpPr>
      <dsp:spPr>
        <a:xfrm>
          <a:off x="2250643" y="584493"/>
          <a:ext cx="4642712" cy="4642712"/>
        </a:xfrm>
        <a:custGeom>
          <a:avLst/>
          <a:gdLst/>
          <a:ahLst/>
          <a:cxnLst/>
          <a:rect l="0" t="0" r="0" b="0"/>
          <a:pathLst>
            <a:path>
              <a:moveTo>
                <a:pt x="3227715" y="184253"/>
              </a:moveTo>
              <a:arcTo wR="2321356" hR="2321356" stAng="17578926" swAng="1960626"/>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7E5CC6A-F185-4867-BB85-2BCC5BCB2D68}">
      <dsp:nvSpPr>
        <dsp:cNvPr id="0" name=""/>
        <dsp:cNvSpPr/>
      </dsp:nvSpPr>
      <dsp:spPr>
        <a:xfrm>
          <a:off x="5885656" y="1607356"/>
          <a:ext cx="1788169" cy="116231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l-GR" sz="1200" kern="1200"/>
            <a:t>Κατάλληλες τεχνικές ερωτήσεων</a:t>
          </a:r>
          <a:endParaRPr lang="en-US" sz="1200" kern="1200"/>
        </a:p>
      </dsp:txBody>
      <dsp:txXfrm>
        <a:off x="5942395" y="1664095"/>
        <a:ext cx="1674691" cy="1048832"/>
      </dsp:txXfrm>
    </dsp:sp>
    <dsp:sp modelId="{568EA0C3-5993-47FD-949D-24F5388DEF3E}">
      <dsp:nvSpPr>
        <dsp:cNvPr id="0" name=""/>
        <dsp:cNvSpPr/>
      </dsp:nvSpPr>
      <dsp:spPr>
        <a:xfrm>
          <a:off x="2250643" y="584493"/>
          <a:ext cx="4642712" cy="4642712"/>
        </a:xfrm>
        <a:custGeom>
          <a:avLst/>
          <a:gdLst/>
          <a:ahLst/>
          <a:cxnLst/>
          <a:rect l="0" t="0" r="0" b="0"/>
          <a:pathLst>
            <a:path>
              <a:moveTo>
                <a:pt x="4639538" y="2200007"/>
              </a:moveTo>
              <a:arcTo wR="2321356" hR="2321356" stAng="21420209" swAng="2195602"/>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695034A-A468-4BE2-8243-3239E94E6EBD}">
      <dsp:nvSpPr>
        <dsp:cNvPr id="0" name=""/>
        <dsp:cNvSpPr/>
      </dsp:nvSpPr>
      <dsp:spPr>
        <a:xfrm>
          <a:off x="5042374" y="4202711"/>
          <a:ext cx="1788169" cy="116231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l-GR" sz="1200" kern="1200"/>
            <a:t>Παρουσίαση πληροφοριών</a:t>
          </a:r>
          <a:endParaRPr lang="en-US" sz="1200" kern="1200"/>
        </a:p>
      </dsp:txBody>
      <dsp:txXfrm>
        <a:off x="5099113" y="4259450"/>
        <a:ext cx="1674691" cy="1048832"/>
      </dsp:txXfrm>
    </dsp:sp>
    <dsp:sp modelId="{6B341EA6-F948-4998-931F-42AB55A70043}">
      <dsp:nvSpPr>
        <dsp:cNvPr id="0" name=""/>
        <dsp:cNvSpPr/>
      </dsp:nvSpPr>
      <dsp:spPr>
        <a:xfrm>
          <a:off x="2250643" y="584493"/>
          <a:ext cx="4642712" cy="4642712"/>
        </a:xfrm>
        <a:custGeom>
          <a:avLst/>
          <a:gdLst/>
          <a:ahLst/>
          <a:cxnLst/>
          <a:rect l="0" t="0" r="0" b="0"/>
          <a:pathLst>
            <a:path>
              <a:moveTo>
                <a:pt x="2782514" y="4596445"/>
              </a:moveTo>
              <a:arcTo wR="2321356" hR="2321356" stAng="4712488" swAng="1375025"/>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E3EF9DA-A8D7-4E67-8DC3-AEC8A66052E5}">
      <dsp:nvSpPr>
        <dsp:cNvPr id="0" name=""/>
        <dsp:cNvSpPr/>
      </dsp:nvSpPr>
      <dsp:spPr>
        <a:xfrm>
          <a:off x="2313455" y="4202711"/>
          <a:ext cx="1788169" cy="116231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l-GR" sz="1200" kern="1200"/>
            <a:t>Σχεδιασμός και χρήση κατάλληλων διδακτικών και εργαστηριακών στρατηγικών.</a:t>
          </a:r>
          <a:endParaRPr lang="en-US" sz="1200" kern="1200"/>
        </a:p>
      </dsp:txBody>
      <dsp:txXfrm>
        <a:off x="2370194" y="4259450"/>
        <a:ext cx="1674691" cy="1048832"/>
      </dsp:txXfrm>
    </dsp:sp>
    <dsp:sp modelId="{88ADA9A9-7F1B-4BFA-8F24-6DA09C3541E3}">
      <dsp:nvSpPr>
        <dsp:cNvPr id="0" name=""/>
        <dsp:cNvSpPr/>
      </dsp:nvSpPr>
      <dsp:spPr>
        <a:xfrm>
          <a:off x="2250643" y="584493"/>
          <a:ext cx="4642712" cy="4642712"/>
        </a:xfrm>
        <a:custGeom>
          <a:avLst/>
          <a:gdLst/>
          <a:ahLst/>
          <a:cxnLst/>
          <a:rect l="0" t="0" r="0" b="0"/>
          <a:pathLst>
            <a:path>
              <a:moveTo>
                <a:pt x="387778" y="3605869"/>
              </a:moveTo>
              <a:arcTo wR="2321356" hR="2321356" stAng="8784189" swAng="2195602"/>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E3D8E24-856B-43CE-96FB-9E00BA2327FA}">
      <dsp:nvSpPr>
        <dsp:cNvPr id="0" name=""/>
        <dsp:cNvSpPr/>
      </dsp:nvSpPr>
      <dsp:spPr>
        <a:xfrm>
          <a:off x="1470173" y="1607356"/>
          <a:ext cx="1788169" cy="1162310"/>
        </a:xfrm>
        <a:prstGeom prst="round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l-GR" sz="1200" b="1" kern="1200"/>
            <a:t>τα παιδιά αντιστέκονται στην αλλαγή των απόψεών τους για μια σειρά από λόγους….</a:t>
          </a:r>
          <a:endParaRPr lang="en-US" sz="1200" kern="1200"/>
        </a:p>
      </dsp:txBody>
      <dsp:txXfrm>
        <a:off x="1526912" y="1664095"/>
        <a:ext cx="1674691" cy="1048832"/>
      </dsp:txXfrm>
    </dsp:sp>
    <dsp:sp modelId="{145E4ACB-4901-4E8E-AC45-5A6DCAEF321F}">
      <dsp:nvSpPr>
        <dsp:cNvPr id="0" name=""/>
        <dsp:cNvSpPr/>
      </dsp:nvSpPr>
      <dsp:spPr>
        <a:xfrm>
          <a:off x="2250643" y="584493"/>
          <a:ext cx="4642712" cy="4642712"/>
        </a:xfrm>
        <a:custGeom>
          <a:avLst/>
          <a:gdLst/>
          <a:ahLst/>
          <a:cxnLst/>
          <a:rect l="0" t="0" r="0" b="0"/>
          <a:pathLst>
            <a:path>
              <a:moveTo>
                <a:pt x="404619" y="1011846"/>
              </a:moveTo>
              <a:arcTo wR="2321356" hR="2321356" stAng="12860448" swAng="1960626"/>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625A8D-B481-4722-9CAF-B7CBCB683CA1}">
      <dsp:nvSpPr>
        <dsp:cNvPr id="0" name=""/>
        <dsp:cNvSpPr/>
      </dsp:nvSpPr>
      <dsp:spPr>
        <a:xfrm>
          <a:off x="504061" y="0"/>
          <a:ext cx="1709662" cy="1025797"/>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l-GR" sz="700" kern="1200"/>
            <a:t>1.Ποιο από τα παρακάτω </a:t>
          </a:r>
          <a:r>
            <a:rPr lang="el-GR" sz="700" b="1" u="sng" kern="1200"/>
            <a:t>δεν</a:t>
          </a:r>
          <a:r>
            <a:rPr lang="el-GR" sz="700" kern="1200"/>
            <a:t> χαρακτηρίζει μία επιστημονική διαμάχη:</a:t>
          </a:r>
          <a:endParaRPr lang="en-US" sz="700" kern="1200"/>
        </a:p>
      </dsp:txBody>
      <dsp:txXfrm>
        <a:off x="504061" y="0"/>
        <a:ext cx="1709662" cy="1025797"/>
      </dsp:txXfrm>
    </dsp:sp>
    <dsp:sp modelId="{BF2D6411-C2D4-4CEE-9A26-E9315D0A4EBA}">
      <dsp:nvSpPr>
        <dsp:cNvPr id="0" name=""/>
        <dsp:cNvSpPr/>
      </dsp:nvSpPr>
      <dsp:spPr>
        <a:xfrm>
          <a:off x="2421635" y="0"/>
          <a:ext cx="1709662" cy="1025797"/>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l-GR" sz="700" kern="1200"/>
            <a:t>Α) έχει διάρκεια, Β)  γίνεται δημόσια, Γ) Αφορά, κυρίως, τους πιο σημαντικούς  επιστήμονες της εποχής, Δ) αφορά μεγάλο μέρος της επιστημονικής κοινότητας.</a:t>
          </a:r>
          <a:endParaRPr lang="en-US" sz="700" kern="1200"/>
        </a:p>
      </dsp:txBody>
      <dsp:txXfrm>
        <a:off x="2421635" y="0"/>
        <a:ext cx="1709662" cy="1025797"/>
      </dsp:txXfrm>
    </dsp:sp>
    <dsp:sp modelId="{AAD2EF9C-7C01-4B5B-A5EF-B2E621C5FB76}">
      <dsp:nvSpPr>
        <dsp:cNvPr id="0" name=""/>
        <dsp:cNvSpPr/>
      </dsp:nvSpPr>
      <dsp:spPr>
        <a:xfrm>
          <a:off x="4585983" y="2062"/>
          <a:ext cx="1709662" cy="1025797"/>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l-GR" sz="700" kern="1200"/>
            <a:t>2. Ποιος από τους παρακάτω </a:t>
          </a:r>
          <a:r>
            <a:rPr lang="el-GR" sz="700" b="1" u="sng" kern="1200"/>
            <a:t>δεν</a:t>
          </a:r>
          <a:r>
            <a:rPr lang="el-GR" sz="700" kern="1200"/>
            <a:t> είναι τρόπος τερματισμού μίας διαμάχης </a:t>
          </a:r>
          <a:endParaRPr lang="en-US" sz="700" kern="1200"/>
        </a:p>
      </dsp:txBody>
      <dsp:txXfrm>
        <a:off x="4585983" y="2062"/>
        <a:ext cx="1709662" cy="1025797"/>
      </dsp:txXfrm>
    </dsp:sp>
    <dsp:sp modelId="{50D839D3-17EC-4E08-81C2-94D1F57A6A3F}">
      <dsp:nvSpPr>
        <dsp:cNvPr id="0" name=""/>
        <dsp:cNvSpPr/>
      </dsp:nvSpPr>
      <dsp:spPr>
        <a:xfrm>
          <a:off x="6466611" y="2062"/>
          <a:ext cx="1709662" cy="1025797"/>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l-GR" sz="700" kern="1200"/>
            <a:t>σύμφωνα με τον McMullin (1987): Α) η λύση, Β) το κλείσιμο, Γ) η εγκατάλειψη, Δ) ο συμβιβασμός.</a:t>
          </a:r>
          <a:endParaRPr lang="en-US" sz="700" kern="1200"/>
        </a:p>
      </dsp:txBody>
      <dsp:txXfrm>
        <a:off x="6466611" y="2062"/>
        <a:ext cx="1709662" cy="1025797"/>
      </dsp:txXfrm>
    </dsp:sp>
    <dsp:sp modelId="{69DC5A11-C097-4FD1-A397-8F4A0AA6CEEC}">
      <dsp:nvSpPr>
        <dsp:cNvPr id="0" name=""/>
        <dsp:cNvSpPr/>
      </dsp:nvSpPr>
      <dsp:spPr>
        <a:xfrm>
          <a:off x="824725" y="1198825"/>
          <a:ext cx="1709662" cy="1025797"/>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l-GR" sz="700" kern="1200"/>
            <a:t>3. Ο Pasteur, στη διαμάχη του με τον </a:t>
          </a:r>
          <a:r>
            <a:rPr lang="en-US" sz="700" kern="1200"/>
            <a:t>Pouche </a:t>
          </a:r>
          <a:r>
            <a:rPr lang="el-GR" sz="700" kern="1200"/>
            <a:t> υποστήριζε:  Α) την θεωρία της αυτόματης γέννησης, Β)  την θεωρία της εξέλιξης, Γ) την θεωρία της φυσικής επιλογής, Δ) την μικροβιακή θεωρία. </a:t>
          </a:r>
          <a:endParaRPr lang="en-US" sz="700" kern="1200"/>
        </a:p>
      </dsp:txBody>
      <dsp:txXfrm>
        <a:off x="824725" y="1198825"/>
        <a:ext cx="1709662" cy="1025797"/>
      </dsp:txXfrm>
    </dsp:sp>
    <dsp:sp modelId="{2BEF8EBB-D2CD-4AD8-9B6E-368E317D24E4}">
      <dsp:nvSpPr>
        <dsp:cNvPr id="0" name=""/>
        <dsp:cNvSpPr/>
      </dsp:nvSpPr>
      <dsp:spPr>
        <a:xfrm>
          <a:off x="2705354" y="1198825"/>
          <a:ext cx="1709662" cy="1025797"/>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l-GR" sz="700" kern="1200"/>
            <a:t>4. Σύμφωνα και με τον Pasteur: Α) στις ασθένειες δεν προκαλούνται χηµικές αλλαγές</a:t>
          </a:r>
          <a:endParaRPr lang="en-US" sz="700" kern="1200"/>
        </a:p>
      </dsp:txBody>
      <dsp:txXfrm>
        <a:off x="2705354" y="1198825"/>
        <a:ext cx="1709662" cy="1025797"/>
      </dsp:txXfrm>
    </dsp:sp>
    <dsp:sp modelId="{DD43145F-0421-45EB-AAAA-199F49100DB1}">
      <dsp:nvSpPr>
        <dsp:cNvPr id="0" name=""/>
        <dsp:cNvSpPr/>
      </dsp:nvSpPr>
      <dsp:spPr>
        <a:xfrm>
          <a:off x="4585983" y="1198825"/>
          <a:ext cx="1709662" cy="1025797"/>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l-GR" sz="700" kern="1200"/>
            <a:t>Β) στις ασθένειες οι µικροοργανισμοί προκαλούν τις χηµικές αλλαγές, Γ) στις ασθένειες η χηµική αλλαγή παράγει τους µμικροοργανισμούς, Δ) μπορεί να δημιουργηθεί ζωή από ανόργανα υλικά.</a:t>
          </a:r>
          <a:endParaRPr lang="en-US" sz="700" kern="1200"/>
        </a:p>
      </dsp:txBody>
      <dsp:txXfrm>
        <a:off x="4585983" y="1198825"/>
        <a:ext cx="1709662" cy="1025797"/>
      </dsp:txXfrm>
    </dsp:sp>
    <dsp:sp modelId="{8EAD8916-072F-49E5-BA53-BEDDA4868723}">
      <dsp:nvSpPr>
        <dsp:cNvPr id="0" name=""/>
        <dsp:cNvSpPr/>
      </dsp:nvSpPr>
      <dsp:spPr>
        <a:xfrm>
          <a:off x="6466611" y="1198825"/>
          <a:ext cx="1709662" cy="1025797"/>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l-GR" sz="700" kern="1200"/>
            <a:t>5. Στην διαμάχη Pasteur και Pouchet: Α) Θα ήταν και οι δύο σωστοί εάν πρόσθεταν κάποιες βελτιώσεις στις Δευτερεύουσες υποθέσεις της θεωρίας τους. Β) Είχαν τελείως άδικο και οι δύο. Γ) Ήταν σωστός ο Pasteu. Δ) ήταν σωστός ο Pouchet. (Ε) Θα ήταν και οι δύο σωστοί εάν πρόσθεταν κάποιες βελτιώσεις στην κεντρική υπόθεση της θεωρίας τους.</a:t>
          </a:r>
          <a:endParaRPr lang="en-US" sz="700" kern="1200"/>
        </a:p>
      </dsp:txBody>
      <dsp:txXfrm>
        <a:off x="6466611" y="1198825"/>
        <a:ext cx="1709662" cy="1025797"/>
      </dsp:txXfrm>
    </dsp:sp>
    <dsp:sp modelId="{FFFB564B-E648-4CDC-9402-F1D70658764A}">
      <dsp:nvSpPr>
        <dsp:cNvPr id="0" name=""/>
        <dsp:cNvSpPr/>
      </dsp:nvSpPr>
      <dsp:spPr>
        <a:xfrm>
          <a:off x="824725" y="2395589"/>
          <a:ext cx="1709662" cy="1025797"/>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l-GR" sz="700" kern="1200"/>
            <a:t>6. Η επικράτηση της άποψης του Παστέρ στη συγκεκριμένη Διαμάχη οφείλονταν: Α) Στα καλύτερα πειράματα του, Β) Στην επίδραση των κοινωνικών παραγόντων της εποχής του, Γ) Στην καλύτερη επεξεργασία των αποτελεσμάτων του, Δ) Στην αδιαμφισβήτητη ορθότητα της.</a:t>
          </a:r>
          <a:endParaRPr lang="en-US" sz="700" kern="1200"/>
        </a:p>
      </dsp:txBody>
      <dsp:txXfrm>
        <a:off x="824725" y="2395589"/>
        <a:ext cx="1709662" cy="1025797"/>
      </dsp:txXfrm>
    </dsp:sp>
    <dsp:sp modelId="{E15D7AFD-FDAC-4E32-A2E6-D9E95A861B57}">
      <dsp:nvSpPr>
        <dsp:cNvPr id="0" name=""/>
        <dsp:cNvSpPr/>
      </dsp:nvSpPr>
      <dsp:spPr>
        <a:xfrm>
          <a:off x="2705354" y="2395589"/>
          <a:ext cx="1709662" cy="1025797"/>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l-GR" sz="700" kern="1200"/>
            <a:t>7. Τα πειράματα των Pouchet και ο Pasteur: Α) έγιναν με πολύ διαφορετικούς τρόπους, Β) οδηγούσαν σε παρόμοια συμπεράσματα, Γ) ερµήνευαν τα λανθασμένα αποτελέσµατα που προέκυπταν κάθε τόσο µε διαφορετικό τρόπο, Δ) είχαν πολλά κατασκευαστικά λάθη.</a:t>
          </a:r>
          <a:endParaRPr lang="en-US" sz="700" kern="1200"/>
        </a:p>
      </dsp:txBody>
      <dsp:txXfrm>
        <a:off x="2705354" y="2395589"/>
        <a:ext cx="1709662" cy="1025797"/>
      </dsp:txXfrm>
    </dsp:sp>
    <dsp:sp modelId="{12362EBE-C16B-4A37-85A9-AA3EE8257EEC}">
      <dsp:nvSpPr>
        <dsp:cNvPr id="0" name=""/>
        <dsp:cNvSpPr/>
      </dsp:nvSpPr>
      <dsp:spPr>
        <a:xfrm>
          <a:off x="4585983" y="2395589"/>
          <a:ext cx="1709662" cy="1025797"/>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l-GR" sz="700" kern="1200"/>
            <a:t>8. Το συμπέρασμα ότι, ακόμη κι όταν υπάρχουν αρνητικά εμπειρικά</a:t>
          </a:r>
          <a:endParaRPr lang="en-US" sz="700" kern="1200"/>
        </a:p>
      </dsp:txBody>
      <dsp:txXfrm>
        <a:off x="4585983" y="2395589"/>
        <a:ext cx="1709662" cy="1025797"/>
      </dsp:txXfrm>
    </dsp:sp>
    <dsp:sp modelId="{4421BC92-1565-4DA8-AEE6-ED70EF6A500D}">
      <dsp:nvSpPr>
        <dsp:cNvPr id="0" name=""/>
        <dsp:cNvSpPr/>
      </dsp:nvSpPr>
      <dsp:spPr>
        <a:xfrm>
          <a:off x="6466611" y="2395589"/>
          <a:ext cx="1709662" cy="1025797"/>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l-GR" sz="700" kern="1200"/>
            <a:t>δεδομένα, η ισχύς μιας θεωρίας μπορεί πάντα να διατηρηθεί, αν γίνουν </a:t>
          </a:r>
          <a:endParaRPr lang="en-US" sz="700" kern="1200"/>
        </a:p>
      </dsp:txBody>
      <dsp:txXfrm>
        <a:off x="6466611" y="2395589"/>
        <a:ext cx="1709662" cy="1025797"/>
      </dsp:txXfrm>
    </dsp:sp>
    <dsp:sp modelId="{08123E53-6CEF-4598-A7EB-673DA30FA273}">
      <dsp:nvSpPr>
        <dsp:cNvPr id="0" name=""/>
        <dsp:cNvSpPr/>
      </dsp:nvSpPr>
      <dsp:spPr>
        <a:xfrm>
          <a:off x="824725" y="3592353"/>
          <a:ext cx="1709662" cy="1025797"/>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l-GR" sz="700" kern="1200"/>
            <a:t>κάποιες κατάλληλες τροποποιήσεις στις βοηθητικές υποθέσεις της θεωρίας</a:t>
          </a:r>
          <a:endParaRPr lang="en-US" sz="700" kern="1200"/>
        </a:p>
      </dsp:txBody>
      <dsp:txXfrm>
        <a:off x="824725" y="3592353"/>
        <a:ext cx="1709662" cy="1025797"/>
      </dsp:txXfrm>
    </dsp:sp>
    <dsp:sp modelId="{E709A6E6-9116-4F96-B218-9E556B218302}">
      <dsp:nvSpPr>
        <dsp:cNvPr id="0" name=""/>
        <dsp:cNvSpPr/>
      </dsp:nvSpPr>
      <dsp:spPr>
        <a:xfrm>
          <a:off x="2705354" y="3592353"/>
          <a:ext cx="1709662" cy="1025797"/>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l-GR" sz="700" kern="1200"/>
            <a:t>είναι των:Α) </a:t>
          </a:r>
          <a:r>
            <a:rPr lang="en-US" sz="700" kern="1200"/>
            <a:t>Duhem</a:t>
          </a:r>
          <a:r>
            <a:rPr lang="el-GR" sz="700" kern="1200"/>
            <a:t>-</a:t>
          </a:r>
          <a:r>
            <a:rPr lang="en-US" sz="700" kern="1200"/>
            <a:t>Quine</a:t>
          </a:r>
          <a:r>
            <a:rPr lang="el-GR" sz="700" kern="1200"/>
            <a:t>, Β) </a:t>
          </a:r>
          <a:r>
            <a:rPr lang="en-US" sz="700" kern="1200"/>
            <a:t>Tyndall </a:t>
          </a:r>
          <a:r>
            <a:rPr lang="el-GR" sz="700" kern="1200"/>
            <a:t>-</a:t>
          </a:r>
          <a:r>
            <a:rPr lang="en-US" sz="700" kern="1200"/>
            <a:t>Bastian</a:t>
          </a:r>
          <a:r>
            <a:rPr lang="el-GR" sz="700" kern="1200"/>
            <a:t>, Γ) </a:t>
          </a:r>
          <a:r>
            <a:rPr lang="en-US" sz="700" kern="1200"/>
            <a:t>Huxley</a:t>
          </a:r>
          <a:r>
            <a:rPr lang="el-GR" sz="700" kern="1200"/>
            <a:t>- </a:t>
          </a:r>
          <a:r>
            <a:rPr lang="en-US" sz="700" kern="1200"/>
            <a:t>Cohn</a:t>
          </a:r>
          <a:r>
            <a:rPr lang="el-GR" sz="700" kern="1200"/>
            <a:t>, Δ) Χάλντεϊν και Οπάριν.</a:t>
          </a:r>
          <a:endParaRPr lang="en-US" sz="700" kern="1200"/>
        </a:p>
      </dsp:txBody>
      <dsp:txXfrm>
        <a:off x="2705354" y="3592353"/>
        <a:ext cx="1709662" cy="1025797"/>
      </dsp:txXfrm>
    </dsp:sp>
    <dsp:sp modelId="{36266FBB-E937-4AB4-9E58-C049EBFAF934}">
      <dsp:nvSpPr>
        <dsp:cNvPr id="0" name=""/>
        <dsp:cNvSpPr/>
      </dsp:nvSpPr>
      <dsp:spPr>
        <a:xfrm>
          <a:off x="4585983" y="3592353"/>
          <a:ext cx="1709662" cy="1025797"/>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l-GR" sz="700" kern="1200"/>
            <a:t>9) Σύμφωνα με τις σύγχρονες επιστημονικές απόψεις: Α) Ποτέ δεν μπορεί να δημιουργηθεί ζωή από ανόργανα υλικά. Β) Συνεχώς δημιουργείται ζωή από ανόργανα υλικά. Γ) Κάποτε δημιουργήθηκε ζωή από ανόργανα υλικά, Δ) Η ζωή ήρθε στην Γη από έναν αστεροειδή.</a:t>
          </a:r>
          <a:endParaRPr lang="en-US" sz="700" kern="1200"/>
        </a:p>
      </dsp:txBody>
      <dsp:txXfrm>
        <a:off x="4585983" y="3592353"/>
        <a:ext cx="1709662" cy="1025797"/>
      </dsp:txXfrm>
    </dsp:sp>
    <dsp:sp modelId="{21256233-6111-4DC6-8F32-8481D07712C7}">
      <dsp:nvSpPr>
        <dsp:cNvPr id="0" name=""/>
        <dsp:cNvSpPr/>
      </dsp:nvSpPr>
      <dsp:spPr>
        <a:xfrm>
          <a:off x="6466611" y="3592353"/>
          <a:ext cx="1709662" cy="1025797"/>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l-GR" sz="700" kern="1200"/>
            <a:t>10. Το πρόβλημα στο πείραμα των Μίλερ και ο Ούρι ήταν ότι: Α) Δεν δημιουργούνταν οργανικά μακρομόρια. Β) Τα οργανικά μόρια που δημιουργούνταν ήταν ελαττωματικά. Γ) Τα  μακρομόρια που εμφανίζονταν  όταν εκτίθονταν σε νερό, διασπώντο σε μικρότερα μόρια με μεγαλύτερη ταχύτητα από ότι δημιουργούνταν. Δ) Τα μακρομόρια διασπώντο σε υψηλές θερμοκρασίες. </a:t>
          </a:r>
          <a:endParaRPr lang="en-US" sz="700" kern="1200"/>
        </a:p>
      </dsp:txBody>
      <dsp:txXfrm>
        <a:off x="6466611" y="3592353"/>
        <a:ext cx="1709662" cy="1025797"/>
      </dsp:txXfrm>
    </dsp:sp>
    <dsp:sp modelId="{44789EC3-E493-4A25-B433-6A38669A357C}">
      <dsp:nvSpPr>
        <dsp:cNvPr id="0" name=""/>
        <dsp:cNvSpPr/>
      </dsp:nvSpPr>
      <dsp:spPr>
        <a:xfrm>
          <a:off x="3645668" y="4789117"/>
          <a:ext cx="1709662" cy="1025797"/>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el-GR" sz="700" kern="1200"/>
            <a:t>11. Ο </a:t>
          </a:r>
          <a:r>
            <a:rPr lang="en-US" sz="700" kern="1200"/>
            <a:t>Sidney Fox </a:t>
          </a:r>
          <a:r>
            <a:rPr lang="el-GR" sz="700" kern="1200"/>
            <a:t>ξεπέρασε το πρόβλημα των Μίλερ και ο Ούρι, Α) Χρησιμοποιώντας υψηλές θερμοκρασίες για να εξατμίζεται το νερό, Β) άλλαξε την σύσταση των ανόργανων υλικών που χρησιμοποιούσαν, Γ) άλλαξε τις συσκευές που χρησιμοποιούσαν, Δ) βελτίωσε την θεωρία τους.</a:t>
          </a:r>
          <a:endParaRPr lang="en-US" sz="700" kern="1200"/>
        </a:p>
      </dsp:txBody>
      <dsp:txXfrm>
        <a:off x="3645668" y="4789117"/>
        <a:ext cx="1709662" cy="1025797"/>
      </dsp:txXfrm>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2464A3-B4CD-443B-815D-ADD4778BEC9B}" type="datetimeFigureOut">
              <a:rPr lang="el-GR" smtClean="0"/>
              <a:pPr/>
              <a:t>5/4/2024</a:t>
            </a:fld>
            <a:endParaRPr lang="el-G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B6D797-B3A0-44F0-8616-BD39AF84269E}"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800" dirty="0">
                <a:effectLst/>
                <a:latin typeface="Calibri" panose="020F0502020204030204" pitchFamily="34" charset="0"/>
                <a:ea typeface="Calibri" panose="020F0502020204030204" pitchFamily="34" charset="0"/>
                <a:cs typeface="Times New Roman" panose="02020603050405020304" pitchFamily="18" charset="0"/>
              </a:rPr>
              <a:t>ΕΠΕ: Η σωστή ιστορική πορεία φαίνεται να είναι (Α) Εποικοδομητισμός -Μάθηση Μέσω Διερεύνησης (</a:t>
            </a:r>
            <a:r>
              <a:rPr lang="en-US" sz="1800" dirty="0">
                <a:effectLst/>
                <a:latin typeface="Calibri" panose="020F0502020204030204" pitchFamily="34" charset="0"/>
                <a:ea typeface="Calibri" panose="020F0502020204030204" pitchFamily="34" charset="0"/>
                <a:cs typeface="Times New Roman" panose="02020603050405020304" pitchFamily="18" charset="0"/>
              </a:rPr>
              <a:t>MM</a:t>
            </a:r>
            <a:r>
              <a:rPr lang="el-GR" sz="1800" dirty="0">
                <a:effectLst/>
                <a:latin typeface="Calibri" panose="020F0502020204030204" pitchFamily="34" charset="0"/>
                <a:ea typeface="Calibri" panose="020F0502020204030204" pitchFamily="34" charset="0"/>
                <a:cs typeface="Times New Roman" panose="02020603050405020304" pitchFamily="18" charset="0"/>
              </a:rPr>
              <a:t>Δ), (Β) Εποικοδομητισμός- Εποικοδομητική ΜΜΔ  - ΜΜΔ, (Γ) Μάθηση Μέσω Διερεύνησης (</a:t>
            </a:r>
            <a:r>
              <a:rPr lang="en-US" sz="1800" dirty="0">
                <a:effectLst/>
                <a:latin typeface="Calibri" panose="020F0502020204030204" pitchFamily="34" charset="0"/>
                <a:ea typeface="Calibri" panose="020F0502020204030204" pitchFamily="34" charset="0"/>
                <a:cs typeface="Times New Roman" panose="02020603050405020304" pitchFamily="18" charset="0"/>
              </a:rPr>
              <a:t>MM</a:t>
            </a:r>
            <a:r>
              <a:rPr lang="el-GR" sz="1800" dirty="0">
                <a:effectLst/>
                <a:latin typeface="Calibri" panose="020F0502020204030204" pitchFamily="34" charset="0"/>
                <a:ea typeface="Calibri" panose="020F0502020204030204" pitchFamily="34" charset="0"/>
                <a:cs typeface="Times New Roman" panose="02020603050405020304" pitchFamily="18" charset="0"/>
              </a:rPr>
              <a:t>Δ)- Εποικοδομητισμός-Εποικοδομητική ΜΜΔ, (Δ) κανένα από αυτά.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8B6D797-B3A0-44F0-8616-BD39AF84269E}" type="slidenum">
              <a:rPr lang="el-GR" smtClean="0"/>
              <a:pPr/>
              <a:t>2</a:t>
            </a:fld>
            <a:endParaRPr lang="el-GR"/>
          </a:p>
        </p:txBody>
      </p:sp>
    </p:spTree>
    <p:extLst>
      <p:ext uri="{BB962C8B-B14F-4D97-AF65-F5344CB8AC3E}">
        <p14:creationId xmlns:p14="http://schemas.microsoft.com/office/powerpoint/2010/main" val="4066345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a:p>
        </p:txBody>
      </p:sp>
      <p:sp>
        <p:nvSpPr>
          <p:cNvPr id="634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FD153D9-169F-4598-ACCD-63DAC0E99E46}" type="slidenum">
              <a:rPr lang="el-GR" smtClean="0"/>
              <a:pPr fontAlgn="base">
                <a:spcBef>
                  <a:spcPct val="0"/>
                </a:spcBef>
                <a:spcAft>
                  <a:spcPct val="0"/>
                </a:spcAft>
                <a:defRPr/>
              </a:pPr>
              <a:t>26</a:t>
            </a:fld>
            <a:endParaRPr 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200" b="1" dirty="0"/>
              <a:t>Διαδικασία της </a:t>
            </a:r>
            <a:r>
              <a:rPr lang="el-GR" sz="1200" b="1" i="1" dirty="0"/>
              <a:t>Αφομοίωσης</a:t>
            </a:r>
            <a:r>
              <a:rPr lang="el-GR" sz="1200" b="1" dirty="0"/>
              <a:t> (</a:t>
            </a:r>
            <a:r>
              <a:rPr lang="el-GR" sz="1200" b="1" dirty="0" err="1"/>
              <a:t>Assimilation</a:t>
            </a:r>
            <a:r>
              <a:rPr lang="el-GR" sz="1200" b="1" dirty="0"/>
              <a:t>)  υπονοεί τη συναρμολόγηση της νέας εμπειρίας στα υπάρχοντα νοητικά σχήματα. </a:t>
            </a:r>
          </a:p>
          <a:p>
            <a:r>
              <a:rPr lang="el-GR" sz="1200" b="1" dirty="0"/>
              <a:t>Η </a:t>
            </a:r>
            <a:r>
              <a:rPr lang="el-GR" sz="1200" b="1" i="1" dirty="0"/>
              <a:t>Προσαρμογή</a:t>
            </a:r>
            <a:r>
              <a:rPr lang="el-GR" sz="1200" b="1" dirty="0"/>
              <a:t> (</a:t>
            </a:r>
            <a:r>
              <a:rPr lang="el-GR" sz="1200" b="1" dirty="0" err="1"/>
              <a:t>Accommodation</a:t>
            </a:r>
            <a:r>
              <a:rPr lang="el-GR" sz="1200" b="1" dirty="0"/>
              <a:t>), περιγράφει την αλλαγή στα νοητικά σχήματα καθώς αυτά είναι ανίκανα να εξηγήσουν τη νέα εμπειρία </a:t>
            </a:r>
            <a:endParaRPr lang="en-US" b="1" dirty="0"/>
          </a:p>
        </p:txBody>
      </p:sp>
      <p:sp>
        <p:nvSpPr>
          <p:cNvPr id="4" name="Slide Number Placeholder 3"/>
          <p:cNvSpPr>
            <a:spLocks noGrp="1"/>
          </p:cNvSpPr>
          <p:nvPr>
            <p:ph type="sldNum" sz="quarter" idx="5"/>
          </p:nvPr>
        </p:nvSpPr>
        <p:spPr/>
        <p:txBody>
          <a:bodyPr/>
          <a:lstStyle/>
          <a:p>
            <a:fld id="{A8B6D797-B3A0-44F0-8616-BD39AF84269E}" type="slidenum">
              <a:rPr lang="el-GR" smtClean="0"/>
              <a:pPr/>
              <a:t>33</a:t>
            </a:fld>
            <a:endParaRPr lang="el-GR"/>
          </a:p>
        </p:txBody>
      </p:sp>
    </p:spTree>
    <p:extLst>
      <p:ext uri="{BB962C8B-B14F-4D97-AF65-F5344CB8AC3E}">
        <p14:creationId xmlns:p14="http://schemas.microsoft.com/office/powerpoint/2010/main" val="3188051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sz="1200" dirty="0"/>
              <a:t>Oi </a:t>
            </a:r>
            <a:r>
              <a:rPr lang="el-GR" sz="1200" dirty="0"/>
              <a:t>Τέσσερεις συνθήκες που ενθαρρύνουν την προσαρμογή της νέας έννοιας στη σκέψη των σπουδαστών (κατά </a:t>
            </a:r>
            <a:r>
              <a:rPr lang="en-US" sz="1200" dirty="0"/>
              <a:t>Posner) </a:t>
            </a:r>
            <a:r>
              <a:rPr lang="el-GR" sz="1200" dirty="0"/>
              <a:t>Είναι (Α) η δυσαρέσκεια για τις υπάρχουσες αντιλήψεις, (Β) Η καινούργια έννοια θα πρέπει να είναι κατανοητή  και ευλογοφανής, (Γ) να δείχνει πως έχει δυνατότητες για κάτι παραπάνω από το να λύνει απλά τρέχοντα προβλήματα, (Δ) Ικανοποίηση για τις υπάρχουσες αντιλήψεις. Υποδείξτε το λάθος.   </a:t>
            </a:r>
            <a:br>
              <a:rPr lang="en-US" sz="1200" dirty="0"/>
            </a:br>
            <a:endParaRPr lang="en-US" dirty="0"/>
          </a:p>
        </p:txBody>
      </p:sp>
      <p:sp>
        <p:nvSpPr>
          <p:cNvPr id="4" name="Θέση αριθμού διαφάνειας 3"/>
          <p:cNvSpPr>
            <a:spLocks noGrp="1"/>
          </p:cNvSpPr>
          <p:nvPr>
            <p:ph type="sldNum" sz="quarter" idx="5"/>
          </p:nvPr>
        </p:nvSpPr>
        <p:spPr/>
        <p:txBody>
          <a:bodyPr/>
          <a:lstStyle/>
          <a:p>
            <a:fld id="{A8B6D797-B3A0-44F0-8616-BD39AF84269E}" type="slidenum">
              <a:rPr lang="el-GR" smtClean="0"/>
              <a:pPr/>
              <a:t>34</a:t>
            </a:fld>
            <a:endParaRPr lang="el-GR"/>
          </a:p>
        </p:txBody>
      </p:sp>
    </p:spTree>
    <p:extLst>
      <p:ext uri="{BB962C8B-B14F-4D97-AF65-F5344CB8AC3E}">
        <p14:creationId xmlns:p14="http://schemas.microsoft.com/office/powerpoint/2010/main" val="26635611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dirty="0"/>
              <a:t>Η Γνωστική Σύγκρουση (Α) αποτελεί διδακτική στρατηγική εννοιολογικής αλλαγής, (Β) </a:t>
            </a:r>
            <a:r>
              <a:rPr lang="el-GR" sz="1200" dirty="0"/>
              <a:t>Μπορεί να επιτευχθεί είτε με τη διάψευση από τα αποτελέσματα ενός πειράματος, (Γ) Μπορεί να επιτευχθεί με τη συνειδητοποίηση της ύπαρξης διαφορετικών απόψεων στο πλαίσιο της σχολικής τάξης. (Δ) Είναι μη συνιστάμενη Παιδαγωγική πρακτική. Υποδείξτε το λάθος.</a:t>
            </a:r>
            <a:endParaRPr lang="en-US" sz="1200" dirty="0"/>
          </a:p>
          <a:p>
            <a:endParaRPr lang="en-US" dirty="0"/>
          </a:p>
        </p:txBody>
      </p:sp>
      <p:sp>
        <p:nvSpPr>
          <p:cNvPr id="4" name="Slide Number Placeholder 3"/>
          <p:cNvSpPr>
            <a:spLocks noGrp="1"/>
          </p:cNvSpPr>
          <p:nvPr>
            <p:ph type="sldNum" sz="quarter" idx="5"/>
          </p:nvPr>
        </p:nvSpPr>
        <p:spPr/>
        <p:txBody>
          <a:bodyPr/>
          <a:lstStyle/>
          <a:p>
            <a:fld id="{A8B6D797-B3A0-44F0-8616-BD39AF84269E}" type="slidenum">
              <a:rPr lang="el-GR" smtClean="0"/>
              <a:pPr/>
              <a:t>35</a:t>
            </a:fld>
            <a:endParaRPr lang="el-GR"/>
          </a:p>
        </p:txBody>
      </p:sp>
    </p:spTree>
    <p:extLst>
      <p:ext uri="{BB962C8B-B14F-4D97-AF65-F5344CB8AC3E}">
        <p14:creationId xmlns:p14="http://schemas.microsoft.com/office/powerpoint/2010/main" val="18939681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fld id="{A8B6D797-B3A0-44F0-8616-BD39AF84269E}" type="slidenum">
              <a:rPr lang="el-GR" smtClean="0"/>
              <a:pPr/>
              <a:t>37</a:t>
            </a:fld>
            <a:endParaRPr lang="el-GR"/>
          </a:p>
        </p:txBody>
      </p:sp>
    </p:spTree>
    <p:extLst>
      <p:ext uri="{BB962C8B-B14F-4D97-AF65-F5344CB8AC3E}">
        <p14:creationId xmlns:p14="http://schemas.microsoft.com/office/powerpoint/2010/main" val="8144586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800" dirty="0">
                <a:effectLst/>
                <a:latin typeface="Calibri" panose="020F0502020204030204" pitchFamily="34" charset="0"/>
                <a:ea typeface="Calibri" panose="020F0502020204030204" pitchFamily="34" charset="0"/>
                <a:cs typeface="Times New Roman" panose="02020603050405020304" pitchFamily="18" charset="0"/>
              </a:rPr>
              <a:t>ΕΠΕ: Η Σύγχρονη Διερευνητική πρακτική (Α) Σχετίζεται με τη μεταφορά της Επιστ. Μεθόδου στη Σχολική τάξη. (Β) Στοχεύει σε Εννοιολογική Αλλαγή. (Γ) Στοχεύει στην σωστή μετάδοση της γνώσης από τον διδάσκοντα στο μαθητή. (Δ) Αξιοποιεί τις πρότερες αντιλήψεις του μαθητή. Υποδείξτε </a:t>
            </a:r>
            <a:r>
              <a:rPr lang="el-GR" sz="1800">
                <a:effectLst/>
                <a:latin typeface="Calibri" panose="020F0502020204030204" pitchFamily="34" charset="0"/>
                <a:ea typeface="Calibri" panose="020F0502020204030204" pitchFamily="34" charset="0"/>
                <a:cs typeface="Times New Roman" panose="02020603050405020304" pitchFamily="18" charset="0"/>
              </a:rPr>
              <a:t>το λάθος.</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8B6D797-B3A0-44F0-8616-BD39AF84269E}" type="slidenum">
              <a:rPr lang="el-GR" smtClean="0"/>
              <a:pPr/>
              <a:t>38</a:t>
            </a:fld>
            <a:endParaRPr lang="el-GR"/>
          </a:p>
        </p:txBody>
      </p:sp>
    </p:spTree>
    <p:extLst>
      <p:ext uri="{BB962C8B-B14F-4D97-AF65-F5344CB8AC3E}">
        <p14:creationId xmlns:p14="http://schemas.microsoft.com/office/powerpoint/2010/main" val="42017842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B6D797-B3A0-44F0-8616-BD39AF84269E}" type="slidenum">
              <a:rPr lang="el-GR" smtClean="0"/>
              <a:pPr/>
              <a:t>39</a:t>
            </a:fld>
            <a:endParaRPr lang="el-GR"/>
          </a:p>
        </p:txBody>
      </p:sp>
    </p:spTree>
    <p:extLst>
      <p:ext uri="{BB962C8B-B14F-4D97-AF65-F5344CB8AC3E}">
        <p14:creationId xmlns:p14="http://schemas.microsoft.com/office/powerpoint/2010/main" val="34956470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sz="1200" b="1" dirty="0"/>
              <a:t>Το μοντέλο διδασκαλίας του </a:t>
            </a:r>
            <a:r>
              <a:rPr lang="el-GR" sz="1200" b="1" dirty="0" err="1"/>
              <a:t>John</a:t>
            </a:r>
            <a:r>
              <a:rPr lang="el-GR" sz="1200" b="1" dirty="0"/>
              <a:t> </a:t>
            </a:r>
            <a:r>
              <a:rPr lang="el-GR" sz="1200" b="1" dirty="0" err="1"/>
              <a:t>Dewey</a:t>
            </a:r>
            <a:r>
              <a:rPr lang="el-GR" sz="1200" b="1" dirty="0"/>
              <a:t> (Α) είναι η Ανακαλυπτική Διδασκαλία, (Β) Εισαγάγει Επιστημονική Μέθοδο στην τάξη, (Γ) Είναι μαθητοκεντρικό, (Δ) Λαμβάνει υπόψη τις πρότερες ΕΙ των μαθητών. Υποδείξτε το λάθος. </a:t>
            </a:r>
            <a:endParaRPr lang="el-GR" dirty="0"/>
          </a:p>
        </p:txBody>
      </p:sp>
      <p:sp>
        <p:nvSpPr>
          <p:cNvPr id="4" name="Slide Number Placeholder 3"/>
          <p:cNvSpPr>
            <a:spLocks noGrp="1"/>
          </p:cNvSpPr>
          <p:nvPr>
            <p:ph type="sldNum" sz="quarter" idx="10"/>
          </p:nvPr>
        </p:nvSpPr>
        <p:spPr/>
        <p:txBody>
          <a:bodyPr/>
          <a:lstStyle/>
          <a:p>
            <a:pPr>
              <a:defRPr/>
            </a:pPr>
            <a:fld id="{17832996-0880-49C2-9214-B179496D15BF}" type="slidenum">
              <a:rPr lang="el-GR" smtClean="0"/>
              <a:pPr>
                <a:defRPr/>
              </a:pPr>
              <a:t>7</a:t>
            </a:fld>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xfrm>
            <a:off x="914400" y="3886200"/>
            <a:ext cx="5029200" cy="4724400"/>
          </a:xfrm>
          <a:noFill/>
          <a:ln/>
        </p:spPr>
        <p:txBody>
          <a:bodyPr/>
          <a:lstStyle/>
          <a:p>
            <a:pPr eaLnBrk="1" hangingPunct="1"/>
            <a:endParaRPr lang="en-US" sz="1000" dirty="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xfrm>
            <a:off x="914400" y="3886200"/>
            <a:ext cx="5029200" cy="4343400"/>
          </a:xfrm>
          <a:noFill/>
          <a:ln/>
        </p:spPr>
        <p:txBody>
          <a:bodyPr/>
          <a:lstStyle/>
          <a:p>
            <a:pPr eaLnBrk="1" hangingPunct="1"/>
            <a:r>
              <a:rPr lang="el-GR" sz="1800" dirty="0">
                <a:effectLst/>
                <a:latin typeface="Comic Sans MS" panose="030F0702030302020204" pitchFamily="66" charset="0"/>
                <a:ea typeface="Times New Roman" panose="02020603050405020304" pitchFamily="18" charset="0"/>
                <a:cs typeface="Calibri" panose="020F0502020204030204" pitchFamily="34" charset="0"/>
              </a:rPr>
              <a:t>Το </a:t>
            </a:r>
            <a:r>
              <a:rPr lang="en-US" sz="1800" dirty="0">
                <a:effectLst/>
                <a:latin typeface="Comic Sans MS" panose="030F0702030302020204" pitchFamily="66" charset="0"/>
                <a:ea typeface="Times New Roman" panose="02020603050405020304" pitchFamily="18" charset="0"/>
                <a:cs typeface="Calibri" panose="020F0502020204030204" pitchFamily="34" charset="0"/>
              </a:rPr>
              <a:t>Project</a:t>
            </a:r>
            <a:r>
              <a:rPr lang="el-GR" sz="1800" dirty="0">
                <a:effectLst/>
                <a:latin typeface="Comic Sans MS" panose="030F0702030302020204" pitchFamily="66" charset="0"/>
                <a:ea typeface="Times New Roman" panose="02020603050405020304" pitchFamily="18" charset="0"/>
                <a:cs typeface="Calibri" panose="020F0502020204030204" pitchFamily="34" charset="0"/>
              </a:rPr>
              <a:t>: (Α) Είναι μία διδακτική διαδικασία που συνιστάται να είναι ατομική. (Β) Είναι μία κατεξοχήν δασκαλοκεντρική διαδικασία. (Γ) Θα πρέπει να έχει διάρκεια, το πολύ μίας διδακτικής ώρας. (Δ) Το </a:t>
            </a:r>
            <a:r>
              <a:rPr lang="el-GR" sz="1800" dirty="0" err="1">
                <a:effectLst/>
                <a:latin typeface="Comic Sans MS" panose="030F0702030302020204" pitchFamily="66" charset="0"/>
                <a:ea typeface="Times New Roman" panose="02020603050405020304" pitchFamily="18" charset="0"/>
                <a:cs typeface="Calibri" panose="020F0502020204030204" pitchFamily="34" charset="0"/>
              </a:rPr>
              <a:t>πρωτοεισήγαγε</a:t>
            </a:r>
            <a:r>
              <a:rPr lang="el-GR" sz="1800" dirty="0">
                <a:effectLst/>
                <a:latin typeface="Comic Sans MS" panose="030F0702030302020204" pitchFamily="66" charset="0"/>
                <a:ea typeface="Times New Roman" panose="02020603050405020304" pitchFamily="18" charset="0"/>
                <a:cs typeface="Calibri" panose="020F0502020204030204" pitchFamily="34" charset="0"/>
              </a:rPr>
              <a:t> ο </a:t>
            </a:r>
            <a:r>
              <a:rPr lang="en-US" sz="1800" dirty="0">
                <a:effectLst/>
                <a:latin typeface="Comic Sans MS" panose="030F0702030302020204" pitchFamily="66" charset="0"/>
                <a:ea typeface="Times New Roman" panose="02020603050405020304" pitchFamily="18" charset="0"/>
                <a:cs typeface="Calibri" panose="020F0502020204030204" pitchFamily="34" charset="0"/>
              </a:rPr>
              <a:t>Frey</a:t>
            </a:r>
            <a:r>
              <a:rPr lang="el-GR" sz="1800" dirty="0">
                <a:effectLst/>
                <a:latin typeface="Comic Sans MS" panose="030F0702030302020204" pitchFamily="66" charset="0"/>
                <a:ea typeface="Times New Roman" panose="02020603050405020304" pitchFamily="18" charset="0"/>
                <a:cs typeface="Calibri" panose="020F0502020204030204" pitchFamily="34" charset="0"/>
              </a:rPr>
              <a:t>. (Ε) Όλα αυτά. Υποδείξτε το σωστό.</a:t>
            </a:r>
            <a:endParaRPr lang="en-US" dirty="0">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B6D797-B3A0-44F0-8616-BD39AF84269E}" type="slidenum">
              <a:rPr lang="el-GR" smtClean="0"/>
              <a:pPr/>
              <a:t>14</a:t>
            </a:fld>
            <a:endParaRPr lang="el-GR"/>
          </a:p>
        </p:txBody>
      </p:sp>
    </p:spTree>
    <p:extLst>
      <p:ext uri="{BB962C8B-B14F-4D97-AF65-F5344CB8AC3E}">
        <p14:creationId xmlns:p14="http://schemas.microsoft.com/office/powerpoint/2010/main" val="1022483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a:spcBef>
                <a:spcPts val="0"/>
              </a:spcBef>
              <a:spcAft>
                <a:spcPts val="0"/>
              </a:spcAft>
            </a:pPr>
            <a:r>
              <a:rPr lang="el-GR" sz="1800" b="1" dirty="0">
                <a:effectLst/>
                <a:latin typeface="Calibri" panose="020F0502020204030204" pitchFamily="34" charset="0"/>
                <a:ea typeface="Calibri" panose="020F0502020204030204" pitchFamily="34" charset="0"/>
                <a:cs typeface="Times New Roman" panose="02020603050405020304" pitchFamily="18" charset="0"/>
              </a:rPr>
              <a:t>Στην εποικοδομητική προσέγγιση της διδασκαλίας: (Α) </a:t>
            </a:r>
            <a:r>
              <a:rPr lang="el-GR" sz="1800" dirty="0">
                <a:effectLst/>
                <a:latin typeface="Calibri" panose="020F0502020204030204" pitchFamily="34" charset="0"/>
                <a:ea typeface="Calibri" panose="020F0502020204030204" pitchFamily="34" charset="0"/>
                <a:cs typeface="Times New Roman" panose="02020603050405020304" pitchFamily="18" charset="0"/>
              </a:rPr>
              <a:t>Το λάθος δεν εκλαμβάνεται ως αποτέλεσμα άγνοιας με άμεσο αντίκτυπο στη βαθμολογία των μαθητών.</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spcBef>
                <a:spcPts val="0"/>
              </a:spcBef>
              <a:spcAft>
                <a:spcPts val="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(Β) Η λανθασμένη άποψη είναι μια εναλλακτική μορφή γνώσης, που συνήθως είναι επαρκής και, ως ένα βαθμό, ερμηνεύει με συνέπεια φαινόμενα και γεγονότα.</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(Γ) Το λάθος αποτελεί τη βάση πάνω στην οποία θα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οικοδομηθεί</a:t>
            </a:r>
            <a:r>
              <a:rPr lang="el-GR" sz="1800" dirty="0">
                <a:effectLst/>
                <a:latin typeface="Calibri" panose="020F0502020204030204" pitchFamily="34" charset="0"/>
                <a:ea typeface="Calibri" panose="020F0502020204030204" pitchFamily="34" charset="0"/>
                <a:cs typeface="Times New Roman" panose="02020603050405020304" pitchFamily="18" charset="0"/>
              </a:rPr>
              <a:t> η νέα γνώση και συνήθως αποτελεί βασικό συστατικό της.</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(Δ) Το λάθος θα πρέπει πάντα να υποδεικνύεται και να βαθμολογείται αυστηρά για παιδαγωγικούς λόγους. Υποδείξτε το λάθος.</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Θέση αριθμού διαφάνειας 3"/>
          <p:cNvSpPr>
            <a:spLocks noGrp="1"/>
          </p:cNvSpPr>
          <p:nvPr>
            <p:ph type="sldNum" sz="quarter" idx="5"/>
          </p:nvPr>
        </p:nvSpPr>
        <p:spPr/>
        <p:txBody>
          <a:bodyPr/>
          <a:lstStyle/>
          <a:p>
            <a:fld id="{A8B6D797-B3A0-44F0-8616-BD39AF84269E}" type="slidenum">
              <a:rPr lang="el-GR" smtClean="0"/>
              <a:pPr/>
              <a:t>19</a:t>
            </a:fld>
            <a:endParaRPr lang="el-GR"/>
          </a:p>
        </p:txBody>
      </p:sp>
    </p:spTree>
    <p:extLst>
      <p:ext uri="{BB962C8B-B14F-4D97-AF65-F5344CB8AC3E}">
        <p14:creationId xmlns:p14="http://schemas.microsoft.com/office/powerpoint/2010/main" val="1109989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800" b="1" dirty="0">
                <a:effectLst/>
                <a:latin typeface="Calibri" panose="020F0502020204030204" pitchFamily="34" charset="0"/>
                <a:ea typeface="Calibri" panose="020F0502020204030204" pitchFamily="34" charset="0"/>
                <a:cs typeface="Times New Roman" panose="02020603050405020304" pitchFamily="18" charset="0"/>
              </a:rPr>
              <a:t>Σύμφωνα με τον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Posner</a:t>
            </a:r>
            <a:r>
              <a:rPr lang="el-GR" sz="1800" b="1" dirty="0">
                <a:effectLst/>
                <a:latin typeface="Calibri" panose="020F0502020204030204" pitchFamily="34" charset="0"/>
                <a:ea typeface="Calibri" panose="020F0502020204030204" pitchFamily="34" charset="0"/>
                <a:cs typeface="Times New Roman" panose="02020603050405020304" pitchFamily="18" charset="0"/>
              </a:rPr>
              <a:t>, στη μαθησιακή διαδικασία για να αλλάξει μια παλιά άποψη πρέπει: </a:t>
            </a:r>
            <a:r>
              <a:rPr lang="el-GR" sz="1800" dirty="0">
                <a:effectLst/>
                <a:latin typeface="Calibri" panose="020F0502020204030204" pitchFamily="34" charset="0"/>
                <a:ea typeface="Calibri" panose="020F0502020204030204" pitchFamily="34" charset="0"/>
                <a:cs typeface="Times New Roman" panose="02020603050405020304" pitchFamily="18" charset="0"/>
              </a:rPr>
              <a:t>(Α) Η παλιά γνώση να  είναι μη ικανοποιητική και ο μαθητής να μην μπορεί να ερμηνεύσει μέσω αυτής μία κατάσταση με ένα συνεπή τρόπο. (Β) Η νέα γνώση πρέπει να είναι αρχικά αληθοφανής για να μπορεί να γίνει η αρχική προσέγγισή της και να είναι κατανοητή από τον μαθητή. (Γ) Η νέα γνώση πρέπει να είναι παραγωγική, καρποφόρα και να  ανοίγει νέους δρόμους. (Δ) Η νέα γνώση θα πρέπει να κλείνει ένα κύκλο μάθησης και να μην χρειάζεται ο μαθητευόμενος να αναζητάει νέες διεξόδους και προοπτικές.</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Θέση αριθμού διαφάνειας 3"/>
          <p:cNvSpPr>
            <a:spLocks noGrp="1"/>
          </p:cNvSpPr>
          <p:nvPr>
            <p:ph type="sldNum" sz="quarter" idx="5"/>
          </p:nvPr>
        </p:nvSpPr>
        <p:spPr/>
        <p:txBody>
          <a:bodyPr/>
          <a:lstStyle/>
          <a:p>
            <a:fld id="{A8B6D797-B3A0-44F0-8616-BD39AF84269E}" type="slidenum">
              <a:rPr lang="el-GR" smtClean="0"/>
              <a:pPr/>
              <a:t>21</a:t>
            </a:fld>
            <a:endParaRPr lang="el-GR"/>
          </a:p>
        </p:txBody>
      </p:sp>
    </p:spTree>
    <p:extLst>
      <p:ext uri="{BB962C8B-B14F-4D97-AF65-F5344CB8AC3E}">
        <p14:creationId xmlns:p14="http://schemas.microsoft.com/office/powerpoint/2010/main" val="2576072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l-GR" sz="1800" dirty="0">
                <a:effectLst/>
                <a:latin typeface="Calibri" panose="020F0502020204030204" pitchFamily="34" charset="0"/>
                <a:ea typeface="Calibri" panose="020F0502020204030204" pitchFamily="34" charset="0"/>
                <a:cs typeface="Times New Roman" panose="02020603050405020304" pitchFamily="18" charset="0"/>
              </a:rPr>
              <a:t>Στην Εποικοδομητική Προσέγγιση της μάθησης και διδασκαλίας διακρίνουμε τις εξής φάσεις: (Α) ΦΑΣΗ ΠΡΟΣΑΝΑΤΟΛΙΣΜΟΥ και της ΑΝΑΔΕΙΞΗΣ ΤΩΝ ΙΔΕΩΝ ΤΩΝ ΜΑΘΗΤΩΝ, (Β) ΦΑΣΗ ΤΗΣ ΑΝΑΔΟΜΗΣΗΣ-ΔΟΚΙΜΑΣΙΑΣ ΤΩΝ ΙΔΕΩΝ ΚΑΙ ΚΑΤΓΡΑΦΗΣ ΤΩΝ ΑΠΟΤΕΛΕΣΜΑΤΩΝ ΤΗΣ, (Γ) ΦΑΣΗ ΤΗΣ ΕΙΣΑΓΩΓΗΣ ΤΟΥ ΕΠΙΣΤΗΜΟΝΙΚΟΥ ΠΡΟΤΥΠΟΥ, ΤΗΣ ΕΦΑΡΜΟΓΗΣ, ΚΑΙ ΤΗΣ ΑΝΑΣΚΟΠΗΣΗΣ. (Δ) ΦΑΣΗ ΤΟΥ ΚΑΤΑΜΕΡΙΣΜΟΥ ΤΩΝ ΙΔΕΩΝ ΣΤΗΝ ΟΜΑΔΑ. Υποδείξτε το λάθος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8B6D797-B3A0-44F0-8616-BD39AF84269E}" type="slidenum">
              <a:rPr lang="el-GR" smtClean="0"/>
              <a:pPr/>
              <a:t>23</a:t>
            </a:fld>
            <a:endParaRPr lang="el-GR"/>
          </a:p>
        </p:txBody>
      </p:sp>
    </p:spTree>
    <p:extLst>
      <p:ext uri="{BB962C8B-B14F-4D97-AF65-F5344CB8AC3E}">
        <p14:creationId xmlns:p14="http://schemas.microsoft.com/office/powerpoint/2010/main" val="3965606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fld id="{A8B6D797-B3A0-44F0-8616-BD39AF84269E}" type="slidenum">
              <a:rPr lang="el-GR" smtClean="0"/>
              <a:pPr/>
              <a:t>24</a:t>
            </a:fld>
            <a:endParaRPr lang="el-GR"/>
          </a:p>
        </p:txBody>
      </p:sp>
    </p:spTree>
    <p:extLst>
      <p:ext uri="{BB962C8B-B14F-4D97-AF65-F5344CB8AC3E}">
        <p14:creationId xmlns:p14="http://schemas.microsoft.com/office/powerpoint/2010/main" val="3680677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ound Diagonal Corner Rectangle 6"/>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64234" y="381001"/>
            <a:ext cx="8229600" cy="2209800"/>
          </a:xfrm>
        </p:spPr>
        <p:txBody>
          <a:bodyPr lIns="45720" rIns="228600" anchor="b">
            <a:normAutofit/>
          </a:bodyPr>
          <a:lstStyle>
            <a:lvl1pPr marL="0" algn="r">
              <a:defRPr sz="4800"/>
            </a:lvl1pPr>
            <a:extLst/>
          </a:lstStyle>
          <a:p>
            <a:r>
              <a:rPr kumimoji="0" lang="en-US"/>
              <a:t>Click to edit Master title style</a:t>
            </a:r>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10" name="Date Placeholder 9"/>
          <p:cNvSpPr>
            <a:spLocks noGrp="1"/>
          </p:cNvSpPr>
          <p:nvPr>
            <p:ph type="dt" sz="half" idx="10"/>
          </p:nvPr>
        </p:nvSpPr>
        <p:spPr>
          <a:xfrm>
            <a:off x="5562600" y="6509004"/>
            <a:ext cx="3002280" cy="274320"/>
          </a:xfrm>
        </p:spPr>
        <p:txBody>
          <a:bodyPr vert="horz" rtlCol="0"/>
          <a:lstStyle/>
          <a:p>
            <a:fld id="{6F36A90A-AF4D-456F-B8E4-DCAE7A944ED2}" type="datetimeFigureOut">
              <a:rPr lang="el-GR" smtClean="0"/>
              <a:pPr/>
              <a:t>5/4/2024</a:t>
            </a:fld>
            <a:endParaRPr lang="el-GR"/>
          </a:p>
        </p:txBody>
      </p:sp>
      <p:sp>
        <p:nvSpPr>
          <p:cNvPr id="11" name="Slide Number Placeholder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91F25C74-0AEC-48AC-A6DA-90E2591965E8}" type="slidenum">
              <a:rPr lang="el-GR" smtClean="0"/>
              <a:pPr/>
              <a:t>‹#›</a:t>
            </a:fld>
            <a:endParaRPr lang="el-GR"/>
          </a:p>
        </p:txBody>
      </p:sp>
      <p:sp>
        <p:nvSpPr>
          <p:cNvPr id="12" name="Footer Placeholder 11"/>
          <p:cNvSpPr>
            <a:spLocks noGrp="1"/>
          </p:cNvSpPr>
          <p:nvPr>
            <p:ph type="ftr" sz="quarter" idx="12"/>
          </p:nvPr>
        </p:nvSpPr>
        <p:spPr>
          <a:xfrm>
            <a:off x="1600200" y="6509004"/>
            <a:ext cx="3907464" cy="274320"/>
          </a:xfrm>
        </p:spPr>
        <p:txBody>
          <a:bodyPr vert="horz" rtlCol="0"/>
          <a:lstStyle/>
          <a:p>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F36A90A-AF4D-456F-B8E4-DCAE7A944ED2}" type="datetimeFigureOut">
              <a:rPr lang="el-GR" smtClean="0"/>
              <a:pPr/>
              <a:t>5/4/2024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1F25C74-0AEC-48AC-A6DA-90E2591965E8}"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F36A90A-AF4D-456F-B8E4-DCAE7A944ED2}" type="datetimeFigureOut">
              <a:rPr lang="el-GR" smtClean="0"/>
              <a:pPr/>
              <a:t>5/4/2024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1F25C74-0AEC-48AC-A6DA-90E2591965E8}"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F36A90A-AF4D-456F-B8E4-DCAE7A944ED2}" type="datetimeFigureOut">
              <a:rPr lang="el-GR" smtClean="0"/>
              <a:pPr/>
              <a:t>5/4/2024</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1F25C74-0AEC-48AC-A6DA-90E2591965E8}"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7" name="Rectangle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kumimoji="0" lang="en-US"/>
              <a:t>Click to edit Master title style</a:t>
            </a:r>
          </a:p>
        </p:txBody>
      </p:sp>
      <p:sp>
        <p:nvSpPr>
          <p:cNvPr id="3" name="Text Placeholder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8" name="Date Placeholder 7"/>
          <p:cNvSpPr>
            <a:spLocks noGrp="1"/>
          </p:cNvSpPr>
          <p:nvPr>
            <p:ph type="dt" sz="half" idx="10"/>
          </p:nvPr>
        </p:nvSpPr>
        <p:spPr>
          <a:xfrm>
            <a:off x="5562600" y="6513670"/>
            <a:ext cx="3002280" cy="274320"/>
          </a:xfrm>
        </p:spPr>
        <p:txBody>
          <a:bodyPr vert="horz" rtlCol="0"/>
          <a:lstStyle/>
          <a:p>
            <a:fld id="{6F36A90A-AF4D-456F-B8E4-DCAE7A944ED2}" type="datetimeFigureOut">
              <a:rPr lang="el-GR" smtClean="0"/>
              <a:pPr/>
              <a:t>5/4/2024</a:t>
            </a:fld>
            <a:endParaRPr lang="el-GR"/>
          </a:p>
        </p:txBody>
      </p:sp>
      <p:sp>
        <p:nvSpPr>
          <p:cNvPr id="9" name="Slide Number Placeholder 8"/>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91F25C74-0AEC-48AC-A6DA-90E2591965E8}" type="slidenum">
              <a:rPr lang="el-GR" smtClean="0"/>
              <a:pPr/>
              <a:t>‹#›</a:t>
            </a:fld>
            <a:endParaRPr lang="el-GR"/>
          </a:p>
        </p:txBody>
      </p:sp>
      <p:sp>
        <p:nvSpPr>
          <p:cNvPr id="10" name="Footer Placeholder 9"/>
          <p:cNvSpPr>
            <a:spLocks noGrp="1"/>
          </p:cNvSpPr>
          <p:nvPr>
            <p:ph type="ftr" sz="quarter" idx="12"/>
          </p:nvPr>
        </p:nvSpPr>
        <p:spPr>
          <a:xfrm>
            <a:off x="1600200" y="6513670"/>
            <a:ext cx="3907464" cy="274320"/>
          </a:xfrm>
        </p:spPr>
        <p:txBody>
          <a:bodyPr vert="horz" rtlCol="0"/>
          <a:lstStyle/>
          <a:p>
            <a:endParaRPr lang="el-G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F36A90A-AF4D-456F-B8E4-DCAE7A944ED2}" type="datetimeFigureOut">
              <a:rPr lang="el-GR" smtClean="0"/>
              <a:pPr/>
              <a:t>5/4/2024</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a:xfrm>
            <a:off x="8641080" y="6514568"/>
            <a:ext cx="464288" cy="274320"/>
          </a:xfrm>
        </p:spPr>
        <p:txBody>
          <a:bodyPr/>
          <a:lstStyle/>
          <a:p>
            <a:fld id="{91F25C74-0AEC-48AC-A6DA-90E2591965E8}" type="slidenum">
              <a:rPr lang="el-GR" smtClean="0"/>
              <a:pPr/>
              <a:t>‹#›</a:t>
            </a:fld>
            <a:endParaRPr lang="el-GR"/>
          </a:p>
        </p:txBody>
      </p:sp>
      <p:sp>
        <p:nvSpPr>
          <p:cNvPr id="10" name="Rectangle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a:p>
        </p:txBody>
      </p:sp>
      <p:sp>
        <p:nvSpPr>
          <p:cNvPr id="11" name="Rectangle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p>
            <a:pPr algn="ctr" eaLnBrk="1" latinLnBrk="0" hangingPunct="1"/>
            <a:endParaRPr kumimoji="0" lang="en-US"/>
          </a:p>
        </p:txBody>
      </p:sp>
      <p:sp>
        <p:nvSpPr>
          <p:cNvPr id="2" name="Title 1"/>
          <p:cNvSpPr>
            <a:spLocks noGrp="1"/>
          </p:cNvSpPr>
          <p:nvPr>
            <p:ph type="title"/>
          </p:nvPr>
        </p:nvSpPr>
        <p:spPr>
          <a:xfrm>
            <a:off x="457200" y="251948"/>
            <a:ext cx="8229600" cy="1143000"/>
          </a:xfrm>
        </p:spPr>
        <p:txBody>
          <a:bodyPr anchor="b"/>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6F36A90A-AF4D-456F-B8E4-DCAE7A944ED2}" type="datetimeFigureOut">
              <a:rPr lang="el-GR" smtClean="0"/>
              <a:pPr/>
              <a:t>5/4/2024</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a:xfrm>
            <a:off x="8641080" y="6514568"/>
            <a:ext cx="464288" cy="274320"/>
          </a:xfrm>
        </p:spPr>
        <p:txBody>
          <a:bodyPr/>
          <a:lstStyle/>
          <a:p>
            <a:fld id="{91F25C74-0AEC-48AC-A6DA-90E2591965E8}"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53218"/>
            <a:ext cx="8229600" cy="11430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6F36A90A-AF4D-456F-B8E4-DCAE7A944ED2}" type="datetimeFigureOut">
              <a:rPr lang="el-GR" smtClean="0"/>
              <a:pPr/>
              <a:t>5/4/2024</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91F25C74-0AEC-48AC-A6DA-90E2591965E8}" type="slidenum">
              <a:rPr lang="el-GR" smtClean="0"/>
              <a:pPr/>
              <a:t>‹#›</a:t>
            </a:fld>
            <a:endParaRPr lang="el-GR"/>
          </a:p>
        </p:txBody>
      </p:sp>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36A90A-AF4D-456F-B8E4-DCAE7A944ED2}" type="datetimeFigureOut">
              <a:rPr lang="el-GR" smtClean="0"/>
              <a:pPr/>
              <a:t>5/4/2024</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91F25C74-0AEC-48AC-A6DA-90E2591965E8}"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4963136" y="304800"/>
            <a:ext cx="3931920" cy="762000"/>
          </a:xfrm>
        </p:spPr>
        <p:txBody>
          <a:bodyPr anchor="b"/>
          <a:lstStyle>
            <a:lvl1pPr marL="0" algn="r">
              <a:buNone/>
              <a:defRPr sz="2000" b="1"/>
            </a:lvl1pPr>
            <a:extLst/>
          </a:lstStyle>
          <a:p>
            <a:r>
              <a:rPr kumimoji="0" lang="en-US"/>
              <a:t>Click to edit Master title style</a:t>
            </a:r>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Date Placeholder 8"/>
          <p:cNvSpPr>
            <a:spLocks noGrp="1"/>
          </p:cNvSpPr>
          <p:nvPr>
            <p:ph type="dt" sz="half" idx="10"/>
          </p:nvPr>
        </p:nvSpPr>
        <p:spPr>
          <a:xfrm>
            <a:off x="5562600" y="6513670"/>
            <a:ext cx="3002280" cy="274320"/>
          </a:xfrm>
        </p:spPr>
        <p:txBody>
          <a:bodyPr vert="horz" rtlCol="0"/>
          <a:lstStyle/>
          <a:p>
            <a:fld id="{6F36A90A-AF4D-456F-B8E4-DCAE7A944ED2}" type="datetimeFigureOut">
              <a:rPr lang="el-GR" smtClean="0"/>
              <a:pPr/>
              <a:t>5/4/2024</a:t>
            </a:fld>
            <a:endParaRPr lang="el-GR"/>
          </a:p>
        </p:txBody>
      </p:sp>
      <p:sp>
        <p:nvSpPr>
          <p:cNvPr id="10" name="Slide Number Placeholder 9"/>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91F25C74-0AEC-48AC-A6DA-90E2591965E8}" type="slidenum">
              <a:rPr lang="el-GR" smtClean="0"/>
              <a:pPr/>
              <a:t>‹#›</a:t>
            </a:fld>
            <a:endParaRPr lang="el-GR"/>
          </a:p>
        </p:txBody>
      </p:sp>
      <p:sp>
        <p:nvSpPr>
          <p:cNvPr id="11" name="Footer Placeholder 10"/>
          <p:cNvSpPr>
            <a:spLocks noGrp="1"/>
          </p:cNvSpPr>
          <p:nvPr>
            <p:ph type="ftr" sz="quarter" idx="12"/>
          </p:nvPr>
        </p:nvSpPr>
        <p:spPr>
          <a:xfrm>
            <a:off x="1600200" y="6513670"/>
            <a:ext cx="3907464" cy="274320"/>
          </a:xfrm>
        </p:spPr>
        <p:txBody>
          <a:bodyPr vert="horz" rtlCol="0"/>
          <a:lstStyle/>
          <a:p>
            <a:endParaRPr lang="el-GR"/>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nchor="b"/>
          <a:lstStyle>
            <a:lvl1pPr marL="0" algn="r">
              <a:buNone/>
              <a:defRPr sz="2000" b="1"/>
            </a:lvl1pPr>
            <a:extLst/>
          </a:lstStyle>
          <a:p>
            <a:r>
              <a:rPr kumimoji="0" lang="en-US"/>
              <a:t>Click to edit Master title style</a:t>
            </a:r>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8" name="Date Placeholder 7"/>
          <p:cNvSpPr>
            <a:spLocks noGrp="1"/>
          </p:cNvSpPr>
          <p:nvPr>
            <p:ph type="dt" sz="half" idx="10"/>
          </p:nvPr>
        </p:nvSpPr>
        <p:spPr>
          <a:xfrm>
            <a:off x="5562600" y="6509004"/>
            <a:ext cx="3002280" cy="274320"/>
          </a:xfrm>
        </p:spPr>
        <p:txBody>
          <a:bodyPr vert="horz" rtlCol="0"/>
          <a:lstStyle/>
          <a:p>
            <a:fld id="{6F36A90A-AF4D-456F-B8E4-DCAE7A944ED2}" type="datetimeFigureOut">
              <a:rPr lang="el-GR" smtClean="0"/>
              <a:pPr/>
              <a:t>5/4/2024</a:t>
            </a:fld>
            <a:endParaRPr lang="el-GR"/>
          </a:p>
        </p:txBody>
      </p:sp>
      <p:sp>
        <p:nvSpPr>
          <p:cNvPr id="9" name="Slide Number Placeholder 8"/>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91F25C74-0AEC-48AC-A6DA-90E2591965E8}" type="slidenum">
              <a:rPr lang="el-GR" smtClean="0"/>
              <a:pPr/>
              <a:t>‹#›</a:t>
            </a:fld>
            <a:endParaRPr lang="el-GR"/>
          </a:p>
        </p:txBody>
      </p:sp>
      <p:sp>
        <p:nvSpPr>
          <p:cNvPr id="10" name="Footer Placeholder 9"/>
          <p:cNvSpPr>
            <a:spLocks noGrp="1"/>
          </p:cNvSpPr>
          <p:nvPr>
            <p:ph type="ftr" sz="quarter" idx="12"/>
          </p:nvPr>
        </p:nvSpPr>
        <p:spPr>
          <a:xfrm>
            <a:off x="1600200" y="6509004"/>
            <a:ext cx="3907464" cy="274320"/>
          </a:xfrm>
        </p:spPr>
        <p:txBody>
          <a:bodyPr vert="horz" rtlCol="0"/>
          <a:lstStyle/>
          <a:p>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Footer Placeholder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el-GR"/>
          </a:p>
        </p:txBody>
      </p:sp>
      <p:sp>
        <p:nvSpPr>
          <p:cNvPr id="14" name="Date Placeholder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6F36A90A-AF4D-456F-B8E4-DCAE7A944ED2}" type="datetimeFigureOut">
              <a:rPr lang="el-GR" smtClean="0"/>
              <a:pPr/>
              <a:t>5/4/2024</a:t>
            </a:fld>
            <a:endParaRPr lang="el-GR"/>
          </a:p>
        </p:txBody>
      </p:sp>
      <p:sp>
        <p:nvSpPr>
          <p:cNvPr id="23" name="Slide Number Placeholder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fld id="{91F25C74-0AEC-48AC-A6DA-90E2591965E8}" type="slidenum">
              <a:rPr lang="el-GR" smtClean="0"/>
              <a:pPr/>
              <a:t>‹#›</a:t>
            </a:fld>
            <a:endParaRPr lang="el-GR"/>
          </a:p>
        </p:txBody>
      </p:sp>
      <p:sp>
        <p:nvSpPr>
          <p:cNvPr id="22" name="Title Placeholder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p>
            <a:r>
              <a:rPr kumimoji="0" lang="en-US"/>
              <a:t>Click to edit Master title style</a:t>
            </a:r>
          </a:p>
        </p:txBody>
      </p:sp>
      <p:sp>
        <p:nvSpPr>
          <p:cNvPr id="13" name="Text Placeholder 12"/>
          <p:cNvSpPr>
            <a:spLocks noGrp="1"/>
          </p:cNvSpPr>
          <p:nvPr>
            <p:ph type="body" idx="1"/>
          </p:nvPr>
        </p:nvSpPr>
        <p:spPr>
          <a:xfrm>
            <a:off x="457200" y="1646237"/>
            <a:ext cx="8229600" cy="4526280"/>
          </a:xfrm>
          <a:prstGeom prst="rect">
            <a:avLst/>
          </a:prstGeom>
        </p:spPr>
        <p:txBody>
          <a:bodyPr>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Tree>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hyperlink" Target="http://www.ipn.uni-kiel.de/aktuell/stcse/stcse.html" TargetMode="External"/><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7A96A02-E407-4869-8802-110BE5BADE4D}"/>
              </a:ext>
            </a:extLst>
          </p:cNvPr>
          <p:cNvSpPr>
            <a:spLocks noGrp="1"/>
          </p:cNvSpPr>
          <p:nvPr>
            <p:ph type="ctrTitle"/>
          </p:nvPr>
        </p:nvSpPr>
        <p:spPr>
          <a:xfrm>
            <a:off x="464234" y="381001"/>
            <a:ext cx="8229600" cy="1967879"/>
          </a:xfrm>
        </p:spPr>
        <p:txBody>
          <a:bodyPr>
            <a:noAutofit/>
          </a:bodyPr>
          <a:lstStyle/>
          <a:p>
            <a:pPr algn="ctr"/>
            <a:r>
              <a:rPr lang="el-GR" sz="3600" dirty="0"/>
              <a:t>ΔΠΜΣ Παν Θεσσαλίας- Μάθημα #5-2024</a:t>
            </a:r>
            <a:br>
              <a:rPr lang="el-GR" sz="3600" dirty="0"/>
            </a:br>
            <a:endParaRPr lang="en-US" sz="3600" dirty="0"/>
          </a:p>
        </p:txBody>
      </p:sp>
      <p:sp>
        <p:nvSpPr>
          <p:cNvPr id="3" name="Υπότιτλος 2">
            <a:extLst>
              <a:ext uri="{FF2B5EF4-FFF2-40B4-BE49-F238E27FC236}">
                <a16:creationId xmlns:a16="http://schemas.microsoft.com/office/drawing/2014/main" id="{D52DD167-2F0F-4B6A-84AC-AC20016F496B}"/>
              </a:ext>
            </a:extLst>
          </p:cNvPr>
          <p:cNvSpPr>
            <a:spLocks noGrp="1"/>
          </p:cNvSpPr>
          <p:nvPr>
            <p:ph type="subTitle" idx="1"/>
          </p:nvPr>
        </p:nvSpPr>
        <p:spPr>
          <a:xfrm>
            <a:off x="755576" y="2819400"/>
            <a:ext cx="7938258" cy="1752600"/>
          </a:xfrm>
        </p:spPr>
        <p:txBody>
          <a:bodyPr/>
          <a:lstStyle/>
          <a:p>
            <a:pPr marL="514350" indent="-514350" algn="l">
              <a:buAutoNum type="arabicPeriod"/>
            </a:pPr>
            <a:r>
              <a:rPr lang="el-GR" dirty="0"/>
              <a:t>ΔΦΕ ως Εποικοδομητισμός και</a:t>
            </a:r>
          </a:p>
          <a:p>
            <a:pPr marL="514350" indent="-514350" algn="l">
              <a:buAutoNum type="arabicPeriod"/>
            </a:pPr>
            <a:r>
              <a:rPr lang="el-GR" dirty="0"/>
              <a:t>Ως Αλλαγή Παραδείγματος στη Μάθηση και τη διδασκαλία</a:t>
            </a:r>
            <a:endParaRPr lang="en-US" dirty="0"/>
          </a:p>
        </p:txBody>
      </p:sp>
      <p:pic>
        <p:nvPicPr>
          <p:cNvPr id="4" name="Εγγεγραμμένος ήχος">
            <a:hlinkClick r:id="" action="ppaction://media"/>
            <a:extLst>
              <a:ext uri="{FF2B5EF4-FFF2-40B4-BE49-F238E27FC236}">
                <a16:creationId xmlns:a16="http://schemas.microsoft.com/office/drawing/2014/main" id="{01879E9C-0A16-4A04-85E0-07D07AE2F77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932040" y="5053639"/>
            <a:ext cx="487363" cy="487363"/>
          </a:xfrm>
          <a:prstGeom prst="rect">
            <a:avLst/>
          </a:prstGeom>
        </p:spPr>
      </p:pic>
    </p:spTree>
    <p:extLst>
      <p:ext uri="{BB962C8B-B14F-4D97-AF65-F5344CB8AC3E}">
        <p14:creationId xmlns:p14="http://schemas.microsoft.com/office/powerpoint/2010/main" val="307678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6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933450" y="457200"/>
            <a:ext cx="8058150" cy="609600"/>
          </a:xfrm>
        </p:spPr>
        <p:txBody>
          <a:bodyPr>
            <a:normAutofit fontScale="90000"/>
          </a:bodyPr>
          <a:lstStyle/>
          <a:p>
            <a:pPr algn="l" eaLnBrk="1" hangingPunct="1"/>
            <a:r>
              <a:rPr lang="en-US" sz="3600" dirty="0"/>
              <a:t>T</a:t>
            </a:r>
            <a:r>
              <a:rPr lang="el-GR" sz="3600" dirty="0"/>
              <a:t>α στοιχεία του</a:t>
            </a:r>
            <a:r>
              <a:rPr lang="en-US" sz="3600" dirty="0"/>
              <a:t>PROJECT</a:t>
            </a:r>
            <a:endParaRPr lang="en-US" b="1" dirty="0">
              <a:solidFill>
                <a:srgbClr val="000000"/>
              </a:solidFill>
              <a:latin typeface="Times" pitchFamily="1" charset="0"/>
            </a:endParaRPr>
          </a:p>
        </p:txBody>
      </p:sp>
      <p:sp>
        <p:nvSpPr>
          <p:cNvPr id="6147" name="Rectangle 3"/>
          <p:cNvSpPr>
            <a:spLocks noGrp="1" noChangeArrowheads="1"/>
          </p:cNvSpPr>
          <p:nvPr>
            <p:ph type="body" idx="1"/>
          </p:nvPr>
        </p:nvSpPr>
        <p:spPr>
          <a:xfrm>
            <a:off x="179512" y="1268760"/>
            <a:ext cx="8712968" cy="4572000"/>
          </a:xfrm>
        </p:spPr>
        <p:txBody>
          <a:bodyPr>
            <a:normAutofit fontScale="25000" lnSpcReduction="20000"/>
          </a:bodyPr>
          <a:lstStyle/>
          <a:p>
            <a:r>
              <a:rPr lang="el-GR" sz="5500" dirty="0">
                <a:latin typeface="+mj-lt"/>
                <a:cs typeface="Angsana New" panose="02020603050405020304" pitchFamily="18" charset="-34"/>
              </a:rPr>
              <a:t>Ερώτημα: Ξεκίνημα με ένα Ουσιαστικό ερώτημα, με ένα θέμα παρμένο από την καθημερινή πραγματικότητα που αφορά τους ίδιους τους μαθητές για μια σε βάθος διερεύνηση.</a:t>
            </a:r>
            <a:endParaRPr lang="en-US" sz="5500" dirty="0">
              <a:latin typeface="+mj-lt"/>
              <a:cs typeface="Angsana New" panose="02020603050405020304" pitchFamily="18" charset="-34"/>
            </a:endParaRPr>
          </a:p>
          <a:p>
            <a:pPr marL="0" indent="0" eaLnBrk="1" hangingPunct="1">
              <a:buNone/>
            </a:pPr>
            <a:endParaRPr lang="en-US" sz="5500" dirty="0">
              <a:latin typeface="+mj-lt"/>
              <a:cs typeface="Angsana New" panose="02020603050405020304" pitchFamily="18" charset="-34"/>
            </a:endParaRPr>
          </a:p>
          <a:p>
            <a:pPr eaLnBrk="1" hangingPunct="1">
              <a:buFont typeface="Wingdings" pitchFamily="2" charset="2"/>
              <a:buNone/>
            </a:pPr>
            <a:endParaRPr lang="en-US" sz="5500" dirty="0">
              <a:latin typeface="+mj-lt"/>
              <a:cs typeface="Angsana New" panose="02020603050405020304" pitchFamily="18" charset="-34"/>
            </a:endParaRPr>
          </a:p>
          <a:p>
            <a:r>
              <a:rPr lang="el-GR" sz="5500" dirty="0">
                <a:latin typeface="+mj-lt"/>
                <a:cs typeface="Angsana New" panose="02020603050405020304" pitchFamily="18" charset="-34"/>
              </a:rPr>
              <a:t>Σχεδιασμός: Καθορισμός του μέρους του αναλυτικού προγράμματος που θα αφορά το προς διερεύνηση ερώτημα, κάντε μέτοχους τους μαθητές στη διατύπωση του ερωτήματος, στο σχεδιασμό και τη διαδικασία δόμησης του </a:t>
            </a:r>
            <a:r>
              <a:rPr lang="en-US" sz="5500" dirty="0">
                <a:latin typeface="+mj-lt"/>
                <a:cs typeface="Angsana New" panose="02020603050405020304" pitchFamily="18" charset="-34"/>
              </a:rPr>
              <a:t>Project. </a:t>
            </a:r>
          </a:p>
          <a:p>
            <a:pPr eaLnBrk="1" hangingPunct="1"/>
            <a:endParaRPr lang="en-US" sz="5500" dirty="0">
              <a:latin typeface="+mj-lt"/>
              <a:cs typeface="Angsana New" panose="02020603050405020304" pitchFamily="18" charset="-34"/>
            </a:endParaRPr>
          </a:p>
          <a:p>
            <a:pPr eaLnBrk="1" hangingPunct="1">
              <a:buFont typeface="Wingdings" pitchFamily="2" charset="2"/>
              <a:buNone/>
            </a:pPr>
            <a:endParaRPr lang="en-US" sz="5500" dirty="0">
              <a:latin typeface="+mj-lt"/>
              <a:cs typeface="Angsana New" panose="02020603050405020304" pitchFamily="18" charset="-34"/>
            </a:endParaRPr>
          </a:p>
          <a:p>
            <a:r>
              <a:rPr lang="el-GR" sz="5500" dirty="0">
                <a:latin typeface="+mj-lt"/>
                <a:cs typeface="Angsana New" panose="02020603050405020304" pitchFamily="18" charset="-34"/>
              </a:rPr>
              <a:t>Προγραμματισμός: Εκπαιδευτικοί και μαθητές σχεδιάζουν από κοινού ένα χρονοδιάγραμμα για τα επιμέρους στοιχεία του </a:t>
            </a:r>
            <a:r>
              <a:rPr lang="en-US" sz="5500" dirty="0">
                <a:latin typeface="+mj-lt"/>
                <a:cs typeface="Angsana New" panose="02020603050405020304" pitchFamily="18" charset="-34"/>
              </a:rPr>
              <a:t>Project.</a:t>
            </a:r>
          </a:p>
          <a:p>
            <a:pPr marL="0" indent="0" eaLnBrk="1" hangingPunct="1">
              <a:buNone/>
            </a:pPr>
            <a:endParaRPr lang="en-US" sz="5500" dirty="0">
              <a:latin typeface="+mj-lt"/>
              <a:cs typeface="Angsana New" panose="02020603050405020304" pitchFamily="18" charset="-34"/>
            </a:endParaRPr>
          </a:p>
          <a:p>
            <a:pPr eaLnBrk="1" hangingPunct="1">
              <a:buFont typeface="Wingdings" pitchFamily="2" charset="2"/>
              <a:buNone/>
            </a:pPr>
            <a:endParaRPr lang="en-US" sz="5500" dirty="0">
              <a:latin typeface="+mj-lt"/>
              <a:cs typeface="Angsana New" panose="02020603050405020304" pitchFamily="18" charset="-34"/>
            </a:endParaRPr>
          </a:p>
          <a:p>
            <a:r>
              <a:rPr lang="el-GR" sz="5500" dirty="0">
                <a:latin typeface="+mj-lt"/>
                <a:cs typeface="Angsana New" panose="02020603050405020304" pitchFamily="18" charset="-34"/>
              </a:rPr>
              <a:t>Παρακολούθηση: Επιδιώξατε τη διευκόλυνση της διαδικασίας με καθοδήγηση </a:t>
            </a:r>
            <a:r>
              <a:rPr lang="el-GR" sz="5500" dirty="0" err="1">
                <a:latin typeface="+mj-lt"/>
                <a:cs typeface="Angsana New" panose="02020603050405020304" pitchFamily="18" charset="-34"/>
              </a:rPr>
              <a:t>χρησιμοπιώντας</a:t>
            </a:r>
            <a:r>
              <a:rPr lang="el-GR" sz="5500" dirty="0">
                <a:latin typeface="+mj-lt"/>
                <a:cs typeface="Angsana New" panose="02020603050405020304" pitchFamily="18" charset="-34"/>
              </a:rPr>
              <a:t> τονισμένους τίτλους και επικεφαλίδες που να τονίζουν τις επιμέρους δραστηριότητες και στάδια</a:t>
            </a:r>
            <a:r>
              <a:rPr lang="en-US" sz="5500" dirty="0">
                <a:latin typeface="+mj-lt"/>
                <a:cs typeface="Angsana New" panose="02020603050405020304" pitchFamily="18" charset="-34"/>
              </a:rPr>
              <a:t>.</a:t>
            </a:r>
            <a:endParaRPr lang="el-GR" sz="5500" dirty="0">
              <a:latin typeface="+mj-lt"/>
              <a:cs typeface="Angsana New" panose="02020603050405020304" pitchFamily="18" charset="-34"/>
            </a:endParaRPr>
          </a:p>
          <a:p>
            <a:r>
              <a:rPr lang="el-GR" sz="5500" b="1" dirty="0">
                <a:solidFill>
                  <a:srgbClr val="000000"/>
                </a:solidFill>
                <a:latin typeface="+mj-lt"/>
                <a:cs typeface="Angsana New" panose="02020603050405020304" pitchFamily="18" charset="-34"/>
              </a:rPr>
              <a:t>Δράσεις:</a:t>
            </a:r>
            <a:r>
              <a:rPr lang="el-GR" sz="5500" dirty="0">
                <a:solidFill>
                  <a:srgbClr val="000000"/>
                </a:solidFill>
                <a:latin typeface="+mj-lt"/>
                <a:cs typeface="Angsana New" panose="02020603050405020304" pitchFamily="18" charset="-34"/>
              </a:rPr>
              <a:t> </a:t>
            </a:r>
            <a:r>
              <a:rPr lang="el-GR" sz="5500" dirty="0">
                <a:latin typeface="+mj-lt"/>
                <a:cs typeface="Angsana New" panose="02020603050405020304" pitchFamily="18" charset="-34"/>
              </a:rPr>
              <a:t>Επιδιώξατε τη διευκόλυνση της διαδικασίας με καθοδήγηση και  χρησιμοποιείστε τονισμένους τίτλους και επικεφαλίδες που να τονίζουν τις επιμέρους δραστηριότητες και στάδια</a:t>
            </a:r>
            <a:r>
              <a:rPr lang="en-US" sz="5500" dirty="0">
                <a:latin typeface="+mj-lt"/>
                <a:cs typeface="Angsana New" panose="02020603050405020304" pitchFamily="18" charset="-34"/>
              </a:rPr>
              <a:t>.</a:t>
            </a:r>
            <a:endParaRPr lang="en-US" sz="5500" dirty="0">
              <a:solidFill>
                <a:srgbClr val="000000"/>
              </a:solidFill>
              <a:latin typeface="+mj-lt"/>
              <a:cs typeface="Angsana New" panose="02020603050405020304" pitchFamily="18" charset="-34"/>
            </a:endParaRPr>
          </a:p>
          <a:p>
            <a:endParaRPr lang="en-US" sz="5500" dirty="0">
              <a:solidFill>
                <a:srgbClr val="000000"/>
              </a:solidFill>
              <a:latin typeface="+mj-lt"/>
              <a:cs typeface="Angsana New" panose="02020603050405020304" pitchFamily="18" charset="-34"/>
            </a:endParaRPr>
          </a:p>
          <a:p>
            <a:pPr eaLnBrk="1" hangingPunct="1"/>
            <a:endParaRPr lang="en-US" sz="5500" dirty="0">
              <a:latin typeface="+mj-lt"/>
              <a:cs typeface="Angsana New" panose="02020603050405020304" pitchFamily="18" charset="-34"/>
            </a:endParaRPr>
          </a:p>
          <a:p>
            <a:pPr eaLnBrk="1" hangingPunct="1">
              <a:buFont typeface="Wingdings" pitchFamily="2" charset="2"/>
              <a:buNone/>
            </a:pPr>
            <a:endParaRPr lang="en-US" sz="5500" dirty="0">
              <a:latin typeface="+mj-lt"/>
              <a:cs typeface="Angsana New" panose="02020603050405020304" pitchFamily="18" charset="-34"/>
            </a:endParaRPr>
          </a:p>
          <a:p>
            <a:r>
              <a:rPr lang="el-GR" sz="5500" dirty="0">
                <a:latin typeface="+mj-lt"/>
                <a:cs typeface="Angsana New" panose="02020603050405020304" pitchFamily="18" charset="-34"/>
              </a:rPr>
              <a:t>Εκτίμηση/Αξιολόγηση: Χρησιμοποιείστε πολλαπλή αξιολόγηση</a:t>
            </a:r>
            <a:r>
              <a:rPr lang="en-US" sz="5500" dirty="0">
                <a:latin typeface="+mj-lt"/>
                <a:cs typeface="Angsana New" panose="02020603050405020304" pitchFamily="18" charset="-34"/>
              </a:rPr>
              <a:t>.</a:t>
            </a:r>
            <a:r>
              <a:rPr lang="el-GR" sz="5500" dirty="0">
                <a:latin typeface="+mj-lt"/>
                <a:cs typeface="Angsana New" panose="02020603050405020304" pitchFamily="18" charset="-34"/>
              </a:rPr>
              <a:t> Χρόνος για αναστοχασμό, ανταλλαγή συναισθημάτων και εμπειριών, υπογράμμιση των + και -, Ιδέες που θα οδηγήσουν σε νέες έρευνες και νέα </a:t>
            </a:r>
            <a:r>
              <a:rPr lang="en-US" sz="5500" dirty="0">
                <a:latin typeface="+mj-lt"/>
                <a:cs typeface="Angsana New" panose="02020603050405020304" pitchFamily="18" charset="-34"/>
              </a:rPr>
              <a:t>Project</a:t>
            </a:r>
          </a:p>
          <a:p>
            <a:endParaRPr lang="en-US" sz="5500" dirty="0">
              <a:latin typeface="+mj-lt"/>
              <a:cs typeface="Angsana New" panose="02020603050405020304" pitchFamily="18" charset="-34"/>
            </a:endParaRPr>
          </a:p>
          <a:p>
            <a:pPr eaLnBrk="1" hangingPunct="1"/>
            <a:endParaRPr lang="en-US" sz="2400" dirty="0">
              <a:latin typeface="+mj-lt"/>
            </a:endParaRPr>
          </a:p>
        </p:txBody>
      </p:sp>
    </p:spTree>
  </p:cSld>
  <p:clrMapOvr>
    <a:masterClrMapping/>
  </p:clrMapOvr>
  <p:transition>
    <p:dissolv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sz="2800" b="1" dirty="0"/>
              <a:t>Τι είναι η Μάθηση μέσω Επίλυσης Προβλήματος</a:t>
            </a:r>
          </a:p>
        </p:txBody>
      </p:sp>
      <p:sp>
        <p:nvSpPr>
          <p:cNvPr id="31745" name="Rectangle 1"/>
          <p:cNvSpPr>
            <a:spLocks noChangeArrowheads="1"/>
          </p:cNvSpPr>
          <p:nvPr/>
        </p:nvSpPr>
        <p:spPr bwMode="auto">
          <a:xfrm>
            <a:off x="714316" y="1452878"/>
            <a:ext cx="8429684" cy="258532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l" defTabSz="914400" rtl="0" eaLnBrk="1" fontAlgn="base" latinLnBrk="0" hangingPunct="1">
              <a:lnSpc>
                <a:spcPct val="100000"/>
              </a:lnSpc>
              <a:spcBef>
                <a:spcPct val="0"/>
              </a:spcBef>
              <a:spcAft>
                <a:spcPct val="0"/>
              </a:spcAft>
              <a:buClrTx/>
              <a:buSzTx/>
              <a:buFontTx/>
              <a:buNone/>
              <a:tabLst/>
            </a:pPr>
            <a:r>
              <a:rPr kumimoji="0" lang="el-GR" b="0" i="0" u="none" strike="noStrike" cap="none" normalizeH="0" baseline="0" dirty="0">
                <a:ln>
                  <a:noFill/>
                </a:ln>
                <a:solidFill>
                  <a:schemeClr val="tx1"/>
                </a:solidFill>
                <a:effectLst/>
                <a:latin typeface="Arial" pitchFamily="34" charset="0"/>
                <a:ea typeface="Times New Roman" pitchFamily="18" charset="0"/>
                <a:cs typeface="Times New Roman" pitchFamily="18" charset="0"/>
              </a:rPr>
              <a:t>Η ΜΕΠ κατά κάποιο τρόπο είναι αυτό που δηλώνει. Είναι κάτι το αυτονόητο: είναι ένα είδος μάθησης που είναι το αποτέλεσμα εργασίας με προβλήματα. Οι επίσημες περιγραφές την περιγράφουν γενικά ως "μια εκπαιδευτική στρατηγική στην οποία οι σπουδαστές έρχονται αντιμέτωποι με (περιεχοποιημένα), (contextualized), χαλαρά στη δομή προβλήματα και προσπαθούν να βρουν ουσιαστικές λύσεις". </a:t>
            </a:r>
          </a:p>
          <a:p>
            <a:pPr marL="0" marR="0" lvl="0" indent="457200" algn="l" defTabSz="914400" rtl="0" eaLnBrk="0" fontAlgn="base" latinLnBrk="0" hangingPunct="0">
              <a:lnSpc>
                <a:spcPct val="100000"/>
              </a:lnSpc>
              <a:spcBef>
                <a:spcPct val="0"/>
              </a:spcBef>
              <a:spcAft>
                <a:spcPct val="0"/>
              </a:spcAft>
              <a:buClrTx/>
              <a:buSzTx/>
              <a:buFontTx/>
              <a:buNone/>
              <a:tabLst/>
            </a:pPr>
            <a:r>
              <a:rPr kumimoji="0" lang="el-GR" b="0" i="0" u="none" strike="noStrike" cap="none" normalizeH="0" baseline="0" dirty="0">
                <a:ln>
                  <a:noFill/>
                </a:ln>
                <a:solidFill>
                  <a:schemeClr val="tx1"/>
                </a:solidFill>
                <a:effectLst/>
                <a:latin typeface="Arial" pitchFamily="34" charset="0"/>
                <a:ea typeface="Times New Roman" pitchFamily="18" charset="0"/>
                <a:cs typeface="Times New Roman" pitchFamily="18" charset="0"/>
              </a:rPr>
              <a:t>Στη διαδικασία της ΜΕΠ, η μάθηση αρχίζει με και δομείται γύρω από, σύνθετα προβλήματα που έχουν τις ρίζες τους σε καταστάσεις τις οποίες ο μαθητής είναι πιθανόν να συναντήσει στον έξω κόσμο.</a:t>
            </a:r>
            <a:r>
              <a:rPr kumimoji="0" lang="el-GR" sz="1600" b="0" i="0" u="none" strike="noStrike" cap="none" normalizeH="0" baseline="0" dirty="0">
                <a:ln>
                  <a:noFill/>
                </a:ln>
                <a:solidFill>
                  <a:schemeClr val="tx1"/>
                </a:solidFill>
                <a:effectLst/>
                <a:latin typeface="Arial" pitchFamily="34" charset="0"/>
                <a:cs typeface="Arial" pitchFamily="34" charset="0"/>
              </a:rPr>
              <a:t> </a:t>
            </a:r>
            <a:endParaRPr kumimoji="0" lang="el-GR" sz="28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54032"/>
          </a:xfrm>
        </p:spPr>
        <p:txBody>
          <a:bodyPr>
            <a:normAutofit/>
          </a:bodyPr>
          <a:lstStyle/>
          <a:p>
            <a:pPr algn="l"/>
            <a:r>
              <a:rPr lang="el-GR" sz="3200" dirty="0"/>
              <a:t>Ιστορική προέλευση της ΜΕΠ</a:t>
            </a:r>
          </a:p>
        </p:txBody>
      </p:sp>
      <p:sp>
        <p:nvSpPr>
          <p:cNvPr id="3" name="Rectangle 2"/>
          <p:cNvSpPr/>
          <p:nvPr/>
        </p:nvSpPr>
        <p:spPr>
          <a:xfrm>
            <a:off x="642878" y="928670"/>
            <a:ext cx="8501122" cy="5909310"/>
          </a:xfrm>
          <a:prstGeom prst="rect">
            <a:avLst/>
          </a:prstGeom>
        </p:spPr>
        <p:txBody>
          <a:bodyPr wrap="square">
            <a:spAutoFit/>
          </a:bodyPr>
          <a:lstStyle/>
          <a:p>
            <a:r>
              <a:rPr lang="el-GR" sz="2400" dirty="0"/>
              <a:t>Η σύγχρονη ιστορία της ΜΕΠ αρχίζει στις αρχές της δεκαετίας του '70 στην  Ιατρική Σχολή του Πανεπιστημίου McMaster στον Καναδά. Η διανοητική ιστορία της είναι πολύ παλαιότερη. </a:t>
            </a:r>
          </a:p>
          <a:p>
            <a:r>
              <a:rPr lang="el-GR" sz="2400" dirty="0"/>
              <a:t>Μέχρι σήμερα η προσέγγιση ΜΕΠ έχει ακμάσει κυρίως στις Ιατρικές και Επαγγελματικές σχολές. Σιγά-σιγά αρχίζουν να την αφομοιώνουν οι Σχολές Θετικών Επιστημών, και ακόμα πιό αργά, οι Ανθρωπιστικές.  </a:t>
            </a:r>
          </a:p>
          <a:p>
            <a:r>
              <a:rPr lang="el-GR" sz="2400" dirty="0"/>
              <a:t>Η ΜΕΠ δεν έχει ένα κατάστημα μεταβιβάσιμων τεχνικών ή μεθόδων όπως τη Συνεργατική Μάθηση. Οι Γνώμες ποικίλλουν για το εάν η ΜΕΠ πρέπει να εφαρμοστεί για ολόκληρες σειρές μαθημάτων ή εάν μπορεί να χρησιμοποιηθεί για να διδάξει ορισμένα μόνο μέρη. Γενικά, οι συνήγοροί της δέχονται την άποψη πως οι διδάσκοντες διευκολύνονται στο να προσεγγίσουν τη διαδικασία τμηματικά, αλλά  ευνοούν τη συνέχεια στη διάρκεια των μαθημάτων.</a:t>
            </a:r>
          </a:p>
          <a:p>
            <a:endParaRPr lang="el-G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5786" y="1214422"/>
            <a:ext cx="7429552" cy="3046988"/>
          </a:xfrm>
          <a:prstGeom prst="rect">
            <a:avLst/>
          </a:prstGeom>
        </p:spPr>
        <p:txBody>
          <a:bodyPr wrap="square">
            <a:spAutoFit/>
          </a:bodyPr>
          <a:lstStyle/>
          <a:p>
            <a:r>
              <a:rPr lang="el-GR" sz="2400" b="1" dirty="0"/>
              <a:t>Τα προβλήματα στην ΜΕΠ έχουν μια χαλαρή δομή και σκόπιμα δεν παρέχουν όλα τα στοιχεία  και τις πληροφορίες που χρειάζονται για την επίλυσή τους. </a:t>
            </a:r>
            <a:r>
              <a:rPr lang="el-GR" sz="2400" dirty="0"/>
              <a:t>Εδώ έγκειται και </a:t>
            </a:r>
            <a:r>
              <a:rPr lang="el-GR" sz="2400" b="1" dirty="0"/>
              <a:t>η βασική διαφορά </a:t>
            </a:r>
            <a:r>
              <a:rPr lang="el-GR" sz="2400" dirty="0"/>
              <a:t>με </a:t>
            </a:r>
            <a:r>
              <a:rPr lang="el-GR" sz="2400" b="1" dirty="0"/>
              <a:t>τα γνωστά προβλήματα της παραδοσιακής διδασκαλίας</a:t>
            </a:r>
            <a:r>
              <a:rPr lang="el-GR" sz="2400" dirty="0"/>
              <a:t>: Εκεί, μέσα στην εκφώνηση, </a:t>
            </a:r>
            <a:r>
              <a:rPr lang="el-GR" sz="2400" b="1" dirty="0"/>
              <a:t>περιέχονται όλα τα στοιχεία </a:t>
            </a:r>
            <a:r>
              <a:rPr lang="el-GR" sz="2400" dirty="0"/>
              <a:t>που χρειάζεται κανείς για να λύσει το πρόβλημα.</a:t>
            </a:r>
          </a:p>
        </p:txBody>
      </p:sp>
      <p:sp>
        <p:nvSpPr>
          <p:cNvPr id="3" name="Title 2"/>
          <p:cNvSpPr>
            <a:spLocks noGrp="1"/>
          </p:cNvSpPr>
          <p:nvPr>
            <p:ph type="title"/>
          </p:nvPr>
        </p:nvSpPr>
        <p:spPr>
          <a:xfrm>
            <a:off x="457200" y="274638"/>
            <a:ext cx="8229600" cy="582594"/>
          </a:xfrm>
        </p:spPr>
        <p:txBody>
          <a:bodyPr>
            <a:normAutofit/>
          </a:bodyPr>
          <a:lstStyle/>
          <a:p>
            <a:pPr algn="l"/>
            <a:r>
              <a:rPr lang="el-GR" sz="2800" dirty="0"/>
              <a:t>Ποια η ιδιαιτερότητα της ΜΕΠ;</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4E28A861-990F-4D02-45E5-EA9E5EBA93F6}"/>
              </a:ext>
            </a:extLst>
          </p:cNvPr>
          <p:cNvGraphicFramePr>
            <a:graphicFrameLocks noGrp="1"/>
          </p:cNvGraphicFramePr>
          <p:nvPr>
            <p:extLst>
              <p:ext uri="{D42A27DB-BD31-4B8C-83A1-F6EECF244321}">
                <p14:modId xmlns:p14="http://schemas.microsoft.com/office/powerpoint/2010/main" val="1511410460"/>
              </p:ext>
            </p:extLst>
          </p:nvPr>
        </p:nvGraphicFramePr>
        <p:xfrm>
          <a:off x="380221" y="1052736"/>
          <a:ext cx="8280919" cy="6035040"/>
        </p:xfrm>
        <a:graphic>
          <a:graphicData uri="http://schemas.openxmlformats.org/drawingml/2006/table">
            <a:tbl>
              <a:tblPr/>
              <a:tblGrid>
                <a:gridCol w="1656187">
                  <a:extLst>
                    <a:ext uri="{9D8B030D-6E8A-4147-A177-3AD203B41FA5}">
                      <a16:colId xmlns:a16="http://schemas.microsoft.com/office/drawing/2014/main" val="20000"/>
                    </a:ext>
                  </a:extLst>
                </a:gridCol>
                <a:gridCol w="3128345">
                  <a:extLst>
                    <a:ext uri="{9D8B030D-6E8A-4147-A177-3AD203B41FA5}">
                      <a16:colId xmlns:a16="http://schemas.microsoft.com/office/drawing/2014/main" val="20001"/>
                    </a:ext>
                  </a:extLst>
                </a:gridCol>
                <a:gridCol w="3496387">
                  <a:extLst>
                    <a:ext uri="{9D8B030D-6E8A-4147-A177-3AD203B41FA5}">
                      <a16:colId xmlns:a16="http://schemas.microsoft.com/office/drawing/2014/main" val="20002"/>
                    </a:ext>
                  </a:extLst>
                </a:gridCol>
              </a:tblGrid>
              <a:tr h="457780">
                <a:tc>
                  <a:txBody>
                    <a:bodyPr/>
                    <a:lstStyle/>
                    <a:p>
                      <a:pPr marL="228600" indent="457200">
                        <a:spcAft>
                          <a:spcPts val="0"/>
                        </a:spcAft>
                      </a:pPr>
                      <a:r>
                        <a:rPr lang="el-GR" sz="1600" b="1" dirty="0">
                          <a:latin typeface="Arial"/>
                          <a:ea typeface="Times New Roman"/>
                          <a:cs typeface="Times New Roman"/>
                        </a:rPr>
                        <a:t>Τίτλος    </a:t>
                      </a:r>
                    </a:p>
                  </a:txBody>
                  <a:tcPr marL="21465" marR="21465" marT="0" marB="0">
                    <a:lnL>
                      <a:noFill/>
                    </a:lnL>
                    <a:lnR>
                      <a:noFill/>
                    </a:lnR>
                    <a:lnT>
                      <a:noFill/>
                    </a:lnT>
                    <a:lnB>
                      <a:noFill/>
                    </a:lnB>
                  </a:tcPr>
                </a:tc>
                <a:tc>
                  <a:txBody>
                    <a:bodyPr/>
                    <a:lstStyle/>
                    <a:p>
                      <a:pPr marL="228600" indent="457200">
                        <a:spcAft>
                          <a:spcPts val="0"/>
                        </a:spcAft>
                      </a:pPr>
                      <a:r>
                        <a:rPr lang="el-GR" sz="1800" b="1" dirty="0">
                          <a:latin typeface="Arial"/>
                          <a:ea typeface="Times New Roman"/>
                          <a:cs typeface="Times New Roman"/>
                        </a:rPr>
                        <a:t>Περίληψη</a:t>
                      </a:r>
                    </a:p>
                  </a:txBody>
                  <a:tcPr marL="21465" marR="21465" marT="0" marB="0">
                    <a:lnL>
                      <a:noFill/>
                    </a:lnL>
                    <a:lnR>
                      <a:noFill/>
                    </a:lnR>
                    <a:lnT>
                      <a:noFill/>
                    </a:lnT>
                    <a:lnB>
                      <a:noFill/>
                    </a:lnB>
                  </a:tcPr>
                </a:tc>
                <a:tc>
                  <a:txBody>
                    <a:bodyPr/>
                    <a:lstStyle/>
                    <a:p>
                      <a:pPr marL="0" indent="0" algn="ctr">
                        <a:spcAft>
                          <a:spcPts val="0"/>
                        </a:spcAft>
                      </a:pPr>
                      <a:r>
                        <a:rPr lang="el-GR" sz="1600" b="1" dirty="0">
                          <a:latin typeface="Arial"/>
                          <a:ea typeface="Times New Roman"/>
                          <a:cs typeface="Times New Roman"/>
                        </a:rPr>
                        <a:t>Ενότητες που έμεναν καλυμμένες στη διάρκεια του κύκλου της ΜΕΠ</a:t>
                      </a:r>
                      <a:endParaRPr lang="el-GR" sz="1400" b="1" dirty="0">
                        <a:latin typeface="Arial"/>
                        <a:ea typeface="Times New Roman"/>
                        <a:cs typeface="Times New Roman"/>
                      </a:endParaRPr>
                    </a:p>
                    <a:p>
                      <a:pPr marL="228600" indent="457200">
                        <a:spcAft>
                          <a:spcPts val="0"/>
                        </a:spcAft>
                      </a:pPr>
                      <a:r>
                        <a:rPr lang="el-GR" sz="1400" dirty="0">
                          <a:latin typeface="Arial"/>
                          <a:ea typeface="Times New Roman"/>
                          <a:cs typeface="Times New Roman"/>
                        </a:rPr>
                        <a:t> </a:t>
                      </a:r>
                    </a:p>
                  </a:txBody>
                  <a:tcPr marL="21465" marR="21465" marT="0" marB="0">
                    <a:lnL>
                      <a:noFill/>
                    </a:lnL>
                    <a:lnR>
                      <a:noFill/>
                    </a:lnR>
                    <a:lnT>
                      <a:noFill/>
                    </a:lnT>
                    <a:lnB>
                      <a:noFill/>
                    </a:lnB>
                  </a:tcPr>
                </a:tc>
                <a:extLst>
                  <a:ext uri="{0D108BD9-81ED-4DB2-BD59-A6C34878D82A}">
                    <a16:rowId xmlns:a16="http://schemas.microsoft.com/office/drawing/2014/main" val="10000"/>
                  </a:ext>
                </a:extLst>
              </a:tr>
              <a:tr h="5302860">
                <a:tc>
                  <a:txBody>
                    <a:bodyPr/>
                    <a:lstStyle/>
                    <a:p>
                      <a:pPr marL="84138" indent="3175">
                        <a:spcAft>
                          <a:spcPts val="0"/>
                        </a:spcAft>
                      </a:pPr>
                      <a:endParaRPr lang="el-GR" sz="1400" dirty="0">
                        <a:latin typeface="Arial"/>
                        <a:ea typeface="Times New Roman"/>
                        <a:cs typeface="Times New Roman"/>
                      </a:endParaRPr>
                    </a:p>
                    <a:p>
                      <a:pPr marL="84138" indent="3175">
                        <a:spcAft>
                          <a:spcPts val="0"/>
                        </a:spcAft>
                      </a:pPr>
                      <a:r>
                        <a:rPr lang="el-GR" sz="1400" dirty="0">
                          <a:latin typeface="Arial"/>
                          <a:ea typeface="Times New Roman"/>
                          <a:cs typeface="Times New Roman"/>
                        </a:rPr>
                        <a:t>Εντερικά Βακτηρίδια στην Ανταρκτική</a:t>
                      </a:r>
                    </a:p>
                    <a:p>
                      <a:pPr marL="84138" indent="3175">
                        <a:spcAft>
                          <a:spcPts val="0"/>
                        </a:spcAft>
                      </a:pPr>
                      <a:endParaRPr lang="el-GR" sz="1400" dirty="0">
                        <a:latin typeface="Arial"/>
                        <a:ea typeface="Times New Roman"/>
                        <a:cs typeface="Times New Roman"/>
                      </a:endParaRPr>
                    </a:p>
                    <a:p>
                      <a:pPr marL="84138" indent="3175">
                        <a:spcAft>
                          <a:spcPts val="0"/>
                        </a:spcAft>
                      </a:pPr>
                      <a:endParaRPr lang="el-GR" sz="1400" dirty="0">
                        <a:latin typeface="Arial"/>
                        <a:ea typeface="Times New Roman"/>
                        <a:cs typeface="Times New Roman"/>
                      </a:endParaRPr>
                    </a:p>
                    <a:p>
                      <a:pPr marL="84138" indent="3175">
                        <a:spcAft>
                          <a:spcPts val="0"/>
                        </a:spcAft>
                      </a:pPr>
                      <a:endParaRPr lang="el-GR" sz="1400" dirty="0">
                        <a:latin typeface="Arial"/>
                        <a:ea typeface="Times New Roman"/>
                        <a:cs typeface="Times New Roman"/>
                      </a:endParaRPr>
                    </a:p>
                    <a:p>
                      <a:pPr marL="84138" indent="3175">
                        <a:spcAft>
                          <a:spcPts val="0"/>
                        </a:spcAft>
                      </a:pPr>
                      <a:endParaRPr lang="el-GR" sz="1400" dirty="0">
                        <a:latin typeface="Arial"/>
                        <a:ea typeface="Times New Roman"/>
                        <a:cs typeface="Times New Roman"/>
                      </a:endParaRPr>
                    </a:p>
                    <a:p>
                      <a:pPr marL="84138" indent="3175">
                        <a:spcAft>
                          <a:spcPts val="0"/>
                        </a:spcAft>
                      </a:pPr>
                      <a:endParaRPr lang="el-GR" sz="1400" dirty="0">
                        <a:latin typeface="Arial"/>
                        <a:ea typeface="Times New Roman"/>
                        <a:cs typeface="Times New Roman"/>
                      </a:endParaRPr>
                    </a:p>
                    <a:p>
                      <a:pPr marL="84138" indent="3175">
                        <a:spcAft>
                          <a:spcPts val="0"/>
                        </a:spcAft>
                      </a:pPr>
                      <a:endParaRPr lang="el-GR" sz="1400" dirty="0">
                        <a:latin typeface="Arial"/>
                        <a:ea typeface="Times New Roman"/>
                        <a:cs typeface="Times New Roman"/>
                      </a:endParaRPr>
                    </a:p>
                    <a:p>
                      <a:pPr marL="84138" indent="3175">
                        <a:spcAft>
                          <a:spcPts val="0"/>
                        </a:spcAft>
                      </a:pPr>
                      <a:endParaRPr lang="el-GR" sz="1400" dirty="0">
                        <a:latin typeface="Arial"/>
                        <a:ea typeface="Times New Roman"/>
                        <a:cs typeface="Times New Roman"/>
                      </a:endParaRPr>
                    </a:p>
                    <a:p>
                      <a:pPr marL="84138" indent="3175">
                        <a:spcAft>
                          <a:spcPts val="0"/>
                        </a:spcAft>
                      </a:pPr>
                      <a:r>
                        <a:rPr lang="el-GR" sz="1400" dirty="0">
                          <a:latin typeface="Arial"/>
                          <a:ea typeface="Times New Roman"/>
                          <a:cs typeface="Times New Roman"/>
                        </a:rPr>
                        <a:t>Εκτός ελέγχου</a:t>
                      </a:r>
                    </a:p>
                    <a:p>
                      <a:pPr marL="84138" indent="3175">
                        <a:spcAft>
                          <a:spcPts val="0"/>
                        </a:spcAft>
                      </a:pPr>
                      <a:endParaRPr lang="el-GR" sz="1400" dirty="0">
                        <a:latin typeface="Arial"/>
                        <a:ea typeface="Times New Roman"/>
                        <a:cs typeface="Times New Roman"/>
                      </a:endParaRPr>
                    </a:p>
                    <a:p>
                      <a:pPr marL="84138" indent="3175">
                        <a:spcAft>
                          <a:spcPts val="0"/>
                        </a:spcAft>
                      </a:pPr>
                      <a:endParaRPr lang="el-GR" sz="1400" dirty="0">
                        <a:latin typeface="Arial"/>
                        <a:ea typeface="Times New Roman"/>
                        <a:cs typeface="Times New Roman"/>
                      </a:endParaRPr>
                    </a:p>
                    <a:p>
                      <a:pPr marL="84138" indent="3175">
                        <a:spcAft>
                          <a:spcPts val="0"/>
                        </a:spcAft>
                      </a:pPr>
                      <a:endParaRPr lang="el-GR" sz="1400" dirty="0">
                        <a:latin typeface="Arial"/>
                        <a:ea typeface="Times New Roman"/>
                        <a:cs typeface="Times New Roman"/>
                      </a:endParaRPr>
                    </a:p>
                    <a:p>
                      <a:pPr marL="84138" indent="3175">
                        <a:spcAft>
                          <a:spcPts val="0"/>
                        </a:spcAft>
                      </a:pPr>
                      <a:endParaRPr lang="el-GR" sz="1400" dirty="0">
                        <a:latin typeface="Arial"/>
                        <a:ea typeface="Times New Roman"/>
                        <a:cs typeface="Times New Roman"/>
                      </a:endParaRPr>
                    </a:p>
                    <a:p>
                      <a:pPr marL="84138" indent="3175">
                        <a:spcAft>
                          <a:spcPts val="0"/>
                        </a:spcAft>
                      </a:pPr>
                      <a:endParaRPr lang="el-GR" sz="1400" dirty="0">
                        <a:latin typeface="Arial"/>
                        <a:ea typeface="Times New Roman"/>
                        <a:cs typeface="Times New Roman"/>
                      </a:endParaRPr>
                    </a:p>
                    <a:p>
                      <a:pPr marL="84138" indent="3175">
                        <a:spcAft>
                          <a:spcPts val="0"/>
                        </a:spcAft>
                      </a:pPr>
                      <a:endParaRPr lang="el-GR" sz="1400" dirty="0">
                        <a:latin typeface="Arial"/>
                        <a:ea typeface="Times New Roman"/>
                        <a:cs typeface="Times New Roman"/>
                      </a:endParaRPr>
                    </a:p>
                    <a:p>
                      <a:pPr marL="84138" indent="3175">
                        <a:spcAft>
                          <a:spcPts val="0"/>
                        </a:spcAft>
                      </a:pPr>
                      <a:endParaRPr lang="el-GR" sz="1400" dirty="0">
                        <a:latin typeface="Arial"/>
                        <a:ea typeface="Times New Roman"/>
                        <a:cs typeface="Times New Roman"/>
                      </a:endParaRPr>
                    </a:p>
                    <a:p>
                      <a:pPr marL="84138" indent="3175">
                        <a:spcAft>
                          <a:spcPts val="0"/>
                        </a:spcAft>
                      </a:pPr>
                      <a:r>
                        <a:rPr lang="el-GR" sz="1400" dirty="0">
                          <a:latin typeface="Arial"/>
                          <a:ea typeface="Times New Roman"/>
                          <a:cs typeface="Times New Roman"/>
                        </a:rPr>
                        <a:t>Είναι θεμιτή η κλωνοποίηση Δεινοσαύρων από αρχαίο </a:t>
                      </a:r>
                      <a:r>
                        <a:rPr lang="en-US" sz="1400" dirty="0">
                          <a:latin typeface="Arial"/>
                          <a:ea typeface="Times New Roman"/>
                          <a:cs typeface="Times New Roman"/>
                        </a:rPr>
                        <a:t>DNA</a:t>
                      </a:r>
                      <a:r>
                        <a:rPr lang="el-GR" sz="1400" dirty="0">
                          <a:latin typeface="Arial"/>
                          <a:ea typeface="Times New Roman"/>
                          <a:cs typeface="Times New Roman"/>
                        </a:rPr>
                        <a:t>;</a:t>
                      </a:r>
                    </a:p>
                    <a:p>
                      <a:pPr marL="84138" indent="3175">
                        <a:spcAft>
                          <a:spcPts val="0"/>
                        </a:spcAft>
                      </a:pPr>
                      <a:endParaRPr lang="el-GR" sz="1400" dirty="0">
                        <a:latin typeface="Arial"/>
                        <a:ea typeface="Times New Roman"/>
                        <a:cs typeface="Times New Roman"/>
                      </a:endParaRPr>
                    </a:p>
                    <a:p>
                      <a:pPr marL="84138" indent="3175">
                        <a:spcAft>
                          <a:spcPts val="0"/>
                        </a:spcAft>
                      </a:pPr>
                      <a:endParaRPr lang="el-GR" sz="1400" dirty="0">
                        <a:latin typeface="Arial"/>
                        <a:ea typeface="Times New Roman"/>
                        <a:cs typeface="Times New Roman"/>
                      </a:endParaRPr>
                    </a:p>
                  </a:txBody>
                  <a:tcPr marL="21465" marR="21465" marT="0" marB="0">
                    <a:lnL>
                      <a:noFill/>
                    </a:lnL>
                    <a:lnR>
                      <a:noFill/>
                    </a:lnR>
                    <a:lnT>
                      <a:noFill/>
                    </a:lnT>
                    <a:lnB>
                      <a:noFill/>
                    </a:lnB>
                  </a:tcPr>
                </a:tc>
                <a:tc>
                  <a:txBody>
                    <a:bodyPr/>
                    <a:lstStyle/>
                    <a:p>
                      <a:pPr marL="228600" indent="457200">
                        <a:spcAft>
                          <a:spcPts val="0"/>
                        </a:spcAft>
                      </a:pPr>
                      <a:r>
                        <a:rPr lang="el-GR" sz="1400" dirty="0">
                          <a:latin typeface="Arial"/>
                          <a:ea typeface="Times New Roman"/>
                          <a:cs typeface="Times New Roman"/>
                        </a:rPr>
                        <a:t>Σχεδιασμός από τους σπουδαστές πειραμάτων για την αξιολόγηση μη- επεξεργασμένων λυμάτων  στον ωκεανό σε ένα ερευνητικό σταθμό στην Ανταρκτική. Αποφάσεις για πιθανές δράσεις.</a:t>
                      </a:r>
                    </a:p>
                    <a:p>
                      <a:pPr marL="228600" indent="457200">
                        <a:spcAft>
                          <a:spcPts val="0"/>
                        </a:spcAft>
                      </a:pPr>
                      <a:endParaRPr lang="el-GR" sz="1400" dirty="0">
                        <a:latin typeface="Arial"/>
                        <a:ea typeface="Times New Roman"/>
                        <a:cs typeface="Times New Roman"/>
                      </a:endParaRPr>
                    </a:p>
                    <a:p>
                      <a:pPr marL="228600" indent="457200">
                        <a:spcAft>
                          <a:spcPts val="0"/>
                        </a:spcAft>
                      </a:pPr>
                      <a:endParaRPr lang="el-GR" sz="1400" dirty="0">
                        <a:latin typeface="Arial"/>
                        <a:ea typeface="Times New Roman"/>
                        <a:cs typeface="Times New Roman"/>
                      </a:endParaRPr>
                    </a:p>
                    <a:p>
                      <a:pPr marL="228600" indent="457200">
                        <a:spcAft>
                          <a:spcPts val="0"/>
                        </a:spcAft>
                      </a:pPr>
                      <a:r>
                        <a:rPr lang="el-GR" sz="1400" dirty="0">
                          <a:latin typeface="Arial"/>
                          <a:ea typeface="Times New Roman"/>
                          <a:cs typeface="Times New Roman"/>
                        </a:rPr>
                        <a:t>Ο πληθυσμός των χιονόχηνων μεγαλώνει με εκθετικό ρυθμό στη Β. Αμερική. Ποιοι παράγοντες συντελούν σ΄ αυτήν την πληθυσμιακή έκρηξη και ποιες είναι οι συνέπειες για τα οικοσυστήματα των ΗΠΑ και του Καναδά. </a:t>
                      </a:r>
                    </a:p>
                    <a:p>
                      <a:pPr marL="228600" indent="457200">
                        <a:spcAft>
                          <a:spcPts val="0"/>
                        </a:spcAft>
                      </a:pPr>
                      <a:r>
                        <a:rPr lang="el-GR" sz="1400" dirty="0">
                          <a:latin typeface="Arial"/>
                          <a:ea typeface="Times New Roman"/>
                          <a:cs typeface="Times New Roman"/>
                        </a:rPr>
                        <a:t> </a:t>
                      </a:r>
                    </a:p>
                    <a:p>
                      <a:pPr marL="228600" indent="457200">
                        <a:spcAft>
                          <a:spcPts val="0"/>
                        </a:spcAft>
                      </a:pPr>
                      <a:endParaRPr lang="el-GR" sz="1400" dirty="0">
                        <a:latin typeface="Arial"/>
                        <a:ea typeface="Times New Roman"/>
                        <a:cs typeface="Times New Roman"/>
                      </a:endParaRPr>
                    </a:p>
                    <a:p>
                      <a:pPr marL="228600" indent="457200">
                        <a:spcAft>
                          <a:spcPts val="0"/>
                        </a:spcAft>
                      </a:pPr>
                      <a:endParaRPr lang="el-GR" sz="1400" dirty="0">
                        <a:latin typeface="Arial"/>
                        <a:ea typeface="Times New Roman"/>
                        <a:cs typeface="Times New Roman"/>
                      </a:endParaRPr>
                    </a:p>
                    <a:p>
                      <a:pPr marL="228600" indent="457200">
                        <a:spcAft>
                          <a:spcPts val="0"/>
                        </a:spcAft>
                      </a:pPr>
                      <a:r>
                        <a:rPr lang="el-GR" sz="1400" dirty="0">
                          <a:latin typeface="Arial"/>
                          <a:ea typeface="Times New Roman"/>
                          <a:cs typeface="Times New Roman"/>
                        </a:rPr>
                        <a:t>Με αφορμή το </a:t>
                      </a:r>
                      <a:r>
                        <a:rPr lang="en-US" sz="1400" i="1" dirty="0">
                          <a:latin typeface="Arial"/>
                          <a:ea typeface="Times New Roman"/>
                          <a:cs typeface="Times New Roman"/>
                        </a:rPr>
                        <a:t>Jurassic Park</a:t>
                      </a:r>
                      <a:r>
                        <a:rPr lang="el-GR" sz="1400" i="1" dirty="0">
                          <a:latin typeface="Arial"/>
                          <a:ea typeface="Times New Roman"/>
                          <a:cs typeface="Times New Roman"/>
                        </a:rPr>
                        <a:t>,</a:t>
                      </a:r>
                      <a:r>
                        <a:rPr lang="el-GR" sz="1400" dirty="0">
                          <a:latin typeface="Arial"/>
                          <a:ea typeface="Times New Roman"/>
                          <a:cs typeface="Times New Roman"/>
                        </a:rPr>
                        <a:t> τι θα γινόταν αν επαναφέραμε τους δεινόσαυρους στη ζωή; Πόσο κοντά είμαστε σε τέτοιες καταστάσεις;</a:t>
                      </a:r>
                    </a:p>
                  </a:txBody>
                  <a:tcPr marL="21465" marR="21465" marT="0" marB="0">
                    <a:lnL>
                      <a:noFill/>
                    </a:lnL>
                    <a:lnR>
                      <a:noFill/>
                    </a:lnR>
                    <a:lnT>
                      <a:noFill/>
                    </a:lnT>
                    <a:lnB>
                      <a:noFill/>
                    </a:lnB>
                  </a:tcPr>
                </a:tc>
                <a:tc>
                  <a:txBody>
                    <a:bodyPr/>
                    <a:lstStyle/>
                    <a:p>
                      <a:pPr marL="228600" indent="457200">
                        <a:spcAft>
                          <a:spcPts val="0"/>
                        </a:spcAft>
                      </a:pPr>
                      <a:r>
                        <a:rPr lang="el-GR" sz="1400" dirty="0">
                          <a:latin typeface="Arial"/>
                          <a:ea typeface="Times New Roman"/>
                          <a:cs typeface="Times New Roman"/>
                        </a:rPr>
                        <a:t>Πώς σχεδιάζουν τα πειράματα οι επιστήμονες- χρήση μαρτύρων. Συλλογή και ανάλυση δειγμάτων. Πώς ενημερώνουν τις αρχές. Μέθοδοι ανίχνευσης κολοβακτηρίων στα λύματα.</a:t>
                      </a:r>
                    </a:p>
                    <a:p>
                      <a:pPr marL="228600" indent="457200">
                        <a:spcAft>
                          <a:spcPts val="0"/>
                        </a:spcAft>
                      </a:pPr>
                      <a:endParaRPr lang="el-GR" sz="1400" dirty="0">
                        <a:latin typeface="Arial"/>
                        <a:ea typeface="Times New Roman"/>
                        <a:cs typeface="Times New Roman"/>
                      </a:endParaRPr>
                    </a:p>
                    <a:p>
                      <a:pPr marL="228600" indent="457200">
                        <a:spcAft>
                          <a:spcPts val="0"/>
                        </a:spcAft>
                      </a:pPr>
                      <a:endParaRPr lang="el-GR" sz="1400" dirty="0">
                        <a:latin typeface="Arial"/>
                        <a:ea typeface="Times New Roman"/>
                        <a:cs typeface="Times New Roman"/>
                      </a:endParaRPr>
                    </a:p>
                    <a:p>
                      <a:pPr marL="228600" indent="457200">
                        <a:spcAft>
                          <a:spcPts val="0"/>
                        </a:spcAft>
                      </a:pPr>
                      <a:endParaRPr lang="el-GR" sz="1400" dirty="0">
                        <a:latin typeface="Arial"/>
                        <a:ea typeface="Times New Roman"/>
                        <a:cs typeface="Times New Roman"/>
                      </a:endParaRPr>
                    </a:p>
                    <a:p>
                      <a:pPr marL="228600" indent="457200">
                        <a:spcAft>
                          <a:spcPts val="0"/>
                        </a:spcAft>
                      </a:pPr>
                      <a:r>
                        <a:rPr lang="el-GR" sz="1400" dirty="0">
                          <a:latin typeface="Arial"/>
                          <a:ea typeface="Times New Roman"/>
                          <a:cs typeface="Times New Roman"/>
                        </a:rPr>
                        <a:t>Δυναμική πληθυσμών, καμπύλη ανάπτυξης πληθυσμών που αυξάνουν εκθετικά, επίδραση του δυναμικού μεταφοράς, καμπύλες επιβίωσης, παραδείγματα δια-ειδικών σχέσεων στις κοινωνίες, διαφορές στα οικοσυστήματα (Τούνδρα και λιβάδια στις ΗΠΑ). </a:t>
                      </a:r>
                    </a:p>
                    <a:p>
                      <a:pPr marL="228600" indent="457200">
                        <a:spcAft>
                          <a:spcPts val="0"/>
                        </a:spcAft>
                      </a:pPr>
                      <a:endParaRPr lang="el-GR" sz="1400" dirty="0">
                        <a:latin typeface="Arial"/>
                        <a:ea typeface="Times New Roman"/>
                        <a:cs typeface="Times New Roman"/>
                      </a:endParaRPr>
                    </a:p>
                    <a:p>
                      <a:pPr marL="228600" indent="457200">
                        <a:spcAft>
                          <a:spcPts val="0"/>
                        </a:spcAft>
                      </a:pPr>
                      <a:endParaRPr lang="el-GR" sz="1400" dirty="0">
                        <a:latin typeface="Arial"/>
                        <a:ea typeface="Times New Roman"/>
                        <a:cs typeface="Times New Roman"/>
                      </a:endParaRPr>
                    </a:p>
                    <a:p>
                      <a:pPr marL="228600" indent="457200">
                        <a:spcAft>
                          <a:spcPts val="0"/>
                        </a:spcAft>
                      </a:pPr>
                      <a:endParaRPr lang="el-GR" sz="1400" dirty="0">
                        <a:latin typeface="Arial"/>
                        <a:ea typeface="Times New Roman"/>
                        <a:cs typeface="Times New Roman"/>
                      </a:endParaRPr>
                    </a:p>
                    <a:p>
                      <a:pPr marL="228600" indent="457200">
                        <a:spcAft>
                          <a:spcPts val="0"/>
                        </a:spcAft>
                      </a:pPr>
                      <a:r>
                        <a:rPr lang="el-GR" sz="1400" dirty="0">
                          <a:latin typeface="Arial"/>
                          <a:ea typeface="Times New Roman"/>
                          <a:cs typeface="Times New Roman"/>
                        </a:rPr>
                        <a:t>Οι Δεινόσαυροι, ταξινόμηση, κατανομή, φυσιολογία, περιβαλλοντικές απαιτήσεις, και εξαφάνιση. Τεχνικές που χρησιμοποιούνται στην ανακάλυψη και επανασύσταση αρχαίου </a:t>
                      </a:r>
                      <a:r>
                        <a:rPr lang="en-US" sz="1400" dirty="0">
                          <a:latin typeface="Arial"/>
                          <a:ea typeface="Times New Roman"/>
                          <a:cs typeface="Times New Roman"/>
                        </a:rPr>
                        <a:t>DNA</a:t>
                      </a:r>
                      <a:r>
                        <a:rPr lang="el-GR" sz="1400" dirty="0">
                          <a:latin typeface="Arial"/>
                          <a:ea typeface="Times New Roman"/>
                          <a:cs typeface="Times New Roman"/>
                        </a:rPr>
                        <a:t> και στην παραγωγή κλώνων.</a:t>
                      </a:r>
                    </a:p>
                  </a:txBody>
                  <a:tcPr marL="21465" marR="21465" marT="0" marB="0">
                    <a:lnL>
                      <a:noFill/>
                    </a:lnL>
                    <a:lnR>
                      <a:noFill/>
                    </a:lnR>
                    <a:lnT>
                      <a:noFill/>
                    </a:lnT>
                    <a:lnB>
                      <a:noFill/>
                    </a:lnB>
                  </a:tcPr>
                </a:tc>
                <a:extLst>
                  <a:ext uri="{0D108BD9-81ED-4DB2-BD59-A6C34878D82A}">
                    <a16:rowId xmlns:a16="http://schemas.microsoft.com/office/drawing/2014/main" val="10001"/>
                  </a:ext>
                </a:extLst>
              </a:tr>
            </a:tbl>
          </a:graphicData>
        </a:graphic>
      </p:graphicFrame>
      <p:sp>
        <p:nvSpPr>
          <p:cNvPr id="4" name="Title 3">
            <a:extLst>
              <a:ext uri="{FF2B5EF4-FFF2-40B4-BE49-F238E27FC236}">
                <a16:creationId xmlns:a16="http://schemas.microsoft.com/office/drawing/2014/main" id="{F56DF193-9B47-FB0A-D34B-F83FC00CE0C2}"/>
              </a:ext>
            </a:extLst>
          </p:cNvPr>
          <p:cNvSpPr>
            <a:spLocks noGrp="1"/>
          </p:cNvSpPr>
          <p:nvPr>
            <p:ph type="title"/>
          </p:nvPr>
        </p:nvSpPr>
        <p:spPr>
          <a:xfrm>
            <a:off x="457200" y="253218"/>
            <a:ext cx="8229600" cy="566912"/>
          </a:xfrm>
        </p:spPr>
        <p:txBody>
          <a:bodyPr>
            <a:normAutofit/>
          </a:bodyPr>
          <a:lstStyle/>
          <a:p>
            <a:pPr algn="ctr"/>
            <a:r>
              <a:rPr lang="el-GR" sz="2800" dirty="0">
                <a:solidFill>
                  <a:srgbClr val="FFFF00"/>
                </a:solidFill>
              </a:rPr>
              <a:t>Ενδεικτικά θέματα για ΜΕΠ</a:t>
            </a:r>
            <a:endParaRPr lang="en-US" sz="2800" dirty="0">
              <a:solidFill>
                <a:srgbClr val="FFFF00"/>
              </a:solidFill>
            </a:endParaRPr>
          </a:p>
        </p:txBody>
      </p:sp>
    </p:spTree>
    <p:extLst>
      <p:ext uri="{BB962C8B-B14F-4D97-AF65-F5344CB8AC3E}">
        <p14:creationId xmlns:p14="http://schemas.microsoft.com/office/powerpoint/2010/main" val="23331938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5" name="Rectangle 7"/>
          <p:cNvSpPr>
            <a:spLocks noGrp="1" noChangeArrowheads="1"/>
          </p:cNvSpPr>
          <p:nvPr>
            <p:ph type="title"/>
          </p:nvPr>
        </p:nvSpPr>
        <p:spPr>
          <a:xfrm>
            <a:off x="395288" y="1052513"/>
            <a:ext cx="8748712" cy="5184775"/>
          </a:xfrm>
        </p:spPr>
        <p:txBody>
          <a:bodyPr>
            <a:normAutofit/>
          </a:bodyPr>
          <a:lstStyle/>
          <a:p>
            <a:r>
              <a:rPr lang="el-GR" dirty="0">
                <a:solidFill>
                  <a:srgbClr val="C00000"/>
                </a:solidFill>
              </a:rPr>
              <a:t>«Ο πιο σπουδαίος απλός παράγοντας που επηρεάζει τη μάθηση είναι αυτό που ο μαθητής ήδη γνωρίζει. Εξακρίβωσέ το και δίδαξε τον σύμφωνα με αυτό».</a:t>
            </a:r>
            <a:br>
              <a:rPr lang="el-GR" dirty="0">
                <a:solidFill>
                  <a:srgbClr val="C00000"/>
                </a:solidFill>
              </a:rPr>
            </a:br>
            <a:r>
              <a:rPr lang="en-US" dirty="0">
                <a:solidFill>
                  <a:srgbClr val="C00000"/>
                </a:solidFill>
              </a:rPr>
              <a:t>Ausubel,1968</a:t>
            </a:r>
            <a:endParaRPr lang="el-GR" dirty="0">
              <a:solidFill>
                <a:srgbClr val="C00000"/>
              </a:solidFill>
            </a:endParaRPr>
          </a:p>
        </p:txBody>
      </p:sp>
    </p:spTree>
  </p:cSld>
  <p:clrMapOvr>
    <a:masterClrMapping/>
  </p:clrMapOvr>
  <p:transition spd="med">
    <p:wheel spokes="8"/>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p:nvPr/>
        </p:nvGraphicFramePr>
        <p:xfrm>
          <a:off x="1043608" y="980728"/>
          <a:ext cx="6912768" cy="4680519"/>
        </p:xfrm>
        <a:graphic>
          <a:graphicData uri="http://schemas.openxmlformats.org/drawingml/2006/chart">
            <c:chart xmlns:c="http://schemas.openxmlformats.org/drawingml/2006/chart" xmlns:r="http://schemas.openxmlformats.org/officeDocument/2006/relationships" r:id="rId2"/>
          </a:graphicData>
        </a:graphic>
      </p:graphicFrame>
      <p:sp>
        <p:nvSpPr>
          <p:cNvPr id="6" name="Title 5"/>
          <p:cNvSpPr>
            <a:spLocks noGrp="1"/>
          </p:cNvSpPr>
          <p:nvPr>
            <p:ph type="title"/>
          </p:nvPr>
        </p:nvSpPr>
        <p:spPr/>
        <p:txBody>
          <a:bodyPr>
            <a:normAutofit fontScale="90000"/>
          </a:bodyPr>
          <a:lstStyle/>
          <a:p>
            <a:r>
              <a:rPr lang="el-GR" sz="2200" b="1" u="sng" dirty="0"/>
              <a:t>Εικόνα 10-1:</a:t>
            </a:r>
            <a:r>
              <a:rPr lang="el-GR" sz="2200" dirty="0"/>
              <a:t> Ανάλυση των βιβλιογραφικών αναφορών (n=6,314) που αφορούν στις ΕΙ των μαθητών στις ΦΕ. </a:t>
            </a:r>
            <a:r>
              <a:rPr lang="el-GR" sz="3100" dirty="0"/>
              <a:t>STCSE Duit (2004),</a:t>
            </a:r>
            <a:br>
              <a:rPr lang="el-GR" dirty="0"/>
            </a:br>
            <a:endParaRPr lang="el-GR" dirty="0"/>
          </a:p>
        </p:txBody>
      </p:sp>
      <p:sp>
        <p:nvSpPr>
          <p:cNvPr id="7" name="TextBox 6"/>
          <p:cNvSpPr txBox="1"/>
          <p:nvPr/>
        </p:nvSpPr>
        <p:spPr>
          <a:xfrm>
            <a:off x="755576" y="6237312"/>
            <a:ext cx="7848872" cy="369332"/>
          </a:xfrm>
          <a:prstGeom prst="rect">
            <a:avLst/>
          </a:prstGeom>
          <a:noFill/>
        </p:spPr>
        <p:txBody>
          <a:bodyPr wrap="square" rtlCol="0">
            <a:spAutoFit/>
          </a:bodyPr>
          <a:lstStyle/>
          <a:p>
            <a:r>
              <a:rPr lang="en-US" dirty="0">
                <a:hlinkClick r:id="rId3"/>
              </a:rPr>
              <a:t>http://www.ipn.uni-kiel.de/aktuell/stcse/stcse.html</a:t>
            </a:r>
            <a:r>
              <a:rPr lang="en-US" dirty="0"/>
              <a:t> </a:t>
            </a:r>
            <a:endParaRPr lang="el-G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p:txBody>
          <a:bodyPr/>
          <a:lstStyle/>
          <a:p>
            <a:r>
              <a:rPr lang="el-GR"/>
              <a:t>Εποικοδομητική μάθηση</a:t>
            </a:r>
          </a:p>
        </p:txBody>
      </p:sp>
      <p:sp>
        <p:nvSpPr>
          <p:cNvPr id="166915" name="Rectangle 3"/>
          <p:cNvSpPr>
            <a:spLocks noGrp="1" noChangeArrowheads="1"/>
          </p:cNvSpPr>
          <p:nvPr>
            <p:ph idx="1"/>
          </p:nvPr>
        </p:nvSpPr>
        <p:spPr>
          <a:xfrm>
            <a:off x="179388" y="1981200"/>
            <a:ext cx="8964612" cy="4543425"/>
          </a:xfrm>
        </p:spPr>
        <p:txBody>
          <a:bodyPr>
            <a:normAutofit lnSpcReduction="10000"/>
          </a:bodyPr>
          <a:lstStyle/>
          <a:p>
            <a:pPr>
              <a:buClr>
                <a:srgbClr val="FF0000"/>
              </a:buClr>
            </a:pPr>
            <a:r>
              <a:rPr lang="el-GR"/>
              <a:t>Ως εποικοδομητική μάθηση ορίζεται η διαδικασία κατά την οποία ο μαθητής υποκινούμενος από μια προβληματική κατάσταση, την οποία οι υπάρχουσες γνώσεις δεν μπορούν να αντιμετωπίσουν, ενεργοποιεί τις ήδη υπάρχουσες γνωστικές δομές, τις τροποποιεί, κατασκευάζοντας έτσι νέες γνώσεις, προκειμένου να ερμηνεύσει και να επιλύσει το πρόβλημα. </a:t>
            </a:r>
            <a:br>
              <a:rPr lang="el-GR"/>
            </a:br>
            <a:endParaRPr lang="el-G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0" y="0"/>
            <a:ext cx="9324975" cy="908050"/>
          </a:xfrm>
        </p:spPr>
        <p:txBody>
          <a:bodyPr/>
          <a:lstStyle/>
          <a:p>
            <a:r>
              <a:rPr lang="el-GR" sz="2600" b="1" dirty="0"/>
              <a:t>Χαρακτηριστικά της εποικοδομητικής μάθησης </a:t>
            </a:r>
            <a:r>
              <a:rPr lang="en-US" sz="2600" b="1" dirty="0"/>
              <a:t>(P. Scott)</a:t>
            </a:r>
            <a:r>
              <a:rPr lang="el-GR" sz="2600" b="1" dirty="0"/>
              <a:t>:</a:t>
            </a:r>
          </a:p>
        </p:txBody>
      </p:sp>
      <p:sp>
        <p:nvSpPr>
          <p:cNvPr id="167939" name="Rectangle 3"/>
          <p:cNvSpPr>
            <a:spLocks noGrp="1" noChangeArrowheads="1"/>
          </p:cNvSpPr>
          <p:nvPr>
            <p:ph idx="1"/>
          </p:nvPr>
        </p:nvSpPr>
        <p:spPr>
          <a:xfrm>
            <a:off x="0" y="836613"/>
            <a:ext cx="9144000" cy="6264275"/>
          </a:xfrm>
        </p:spPr>
        <p:txBody>
          <a:bodyPr>
            <a:normAutofit/>
          </a:bodyPr>
          <a:lstStyle/>
          <a:p>
            <a:pPr>
              <a:lnSpc>
                <a:spcPct val="95000"/>
              </a:lnSpc>
              <a:buClr>
                <a:srgbClr val="FF0000"/>
              </a:buClr>
            </a:pPr>
            <a:r>
              <a:rPr lang="el-GR" sz="2800"/>
              <a:t>Τα μαθησιακά αποτελέσματα δεν εξαρτώνται μόνο από το περιβάλλον αλλά και από αυτό που ο μαθητής έχει ήδη στο μυαλό του.</a:t>
            </a:r>
          </a:p>
          <a:p>
            <a:pPr>
              <a:lnSpc>
                <a:spcPct val="95000"/>
              </a:lnSpc>
              <a:buClr>
                <a:srgbClr val="FF0000"/>
              </a:buClr>
            </a:pPr>
            <a:r>
              <a:rPr lang="el-GR" sz="2800"/>
              <a:t>Ο μαθητής εποικοδομεί τα δικά του νοήματα μέσω της εμπειρίας του φυσικού περιβάλλοντος και μέσω της κοινωνικής αλληλεπίδρασης.</a:t>
            </a:r>
          </a:p>
          <a:p>
            <a:pPr>
              <a:lnSpc>
                <a:spcPct val="95000"/>
              </a:lnSpc>
              <a:buClr>
                <a:srgbClr val="FF0000"/>
              </a:buClr>
            </a:pPr>
            <a:r>
              <a:rPr lang="el-GR" sz="2800"/>
              <a:t>Η εποικοδόμηση είναι συνεχής και ενεργητική διαδικασία</a:t>
            </a:r>
          </a:p>
          <a:p>
            <a:pPr>
              <a:lnSpc>
                <a:spcPct val="95000"/>
              </a:lnSpc>
              <a:buClr>
                <a:srgbClr val="FF0000"/>
              </a:buClr>
            </a:pPr>
            <a:r>
              <a:rPr lang="el-GR" sz="2800"/>
              <a:t>Η μάθηση δεν είναι μόνο ζήτημα επέκτασης προϋπαρχουσών εννοιών. Μπορεί να περιλαμβάνει και τη ριζική αναθεώρηση και αναδιάρθρωσή τους.</a:t>
            </a:r>
          </a:p>
          <a:p>
            <a:pPr>
              <a:lnSpc>
                <a:spcPct val="95000"/>
              </a:lnSpc>
              <a:buClr>
                <a:srgbClr val="FF0000"/>
              </a:buClr>
            </a:pPr>
            <a:r>
              <a:rPr lang="el-GR" sz="2800"/>
              <a:t>Η εποικοδομιστική μάθηση δεν γίνεται πάντα αποδεκτή.</a:t>
            </a:r>
          </a:p>
          <a:p>
            <a:pPr>
              <a:lnSpc>
                <a:spcPct val="95000"/>
              </a:lnSpc>
              <a:buClr>
                <a:srgbClr val="FF0000"/>
              </a:buClr>
            </a:pPr>
            <a:r>
              <a:rPr lang="el-GR" sz="2800"/>
              <a:t>Το υποκείμενο έχει τον τελικό έλεγχο της νέας γνώσης, με κριτήριο τις προσωπικές αξίες, στάσεις, εμπειρίες, κλπ.</a:t>
            </a:r>
          </a:p>
        </p:txBody>
      </p:sp>
    </p:spTree>
  </p:cSld>
  <p:clrMapOvr>
    <a:masterClrMapping/>
  </p:clrMapOvr>
  <p:transition>
    <p:pull dir="l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0" y="188913"/>
            <a:ext cx="9144000" cy="1079500"/>
          </a:xfrm>
        </p:spPr>
        <p:txBody>
          <a:bodyPr>
            <a:normAutofit fontScale="90000"/>
          </a:bodyPr>
          <a:lstStyle/>
          <a:p>
            <a:pPr algn="l"/>
            <a:r>
              <a:rPr lang="el-GR" sz="3600" b="1"/>
              <a:t>Βασικά στοιχεία του εποικοδομητισμού:</a:t>
            </a:r>
            <a:br>
              <a:rPr lang="el-GR" sz="3600" b="1"/>
            </a:br>
            <a:r>
              <a:rPr lang="el-GR" sz="2800" b="1">
                <a:solidFill>
                  <a:srgbClr val="FF0000"/>
                </a:solidFill>
              </a:rPr>
              <a:t>2. Η έννοια του λάθους</a:t>
            </a:r>
            <a:br>
              <a:rPr lang="en-US" sz="3600" b="1"/>
            </a:br>
            <a:endParaRPr lang="el-GR" sz="3600" b="1"/>
          </a:p>
        </p:txBody>
      </p:sp>
      <p:sp>
        <p:nvSpPr>
          <p:cNvPr id="173059" name="Rectangle 3"/>
          <p:cNvSpPr>
            <a:spLocks noGrp="1" noChangeArrowheads="1"/>
          </p:cNvSpPr>
          <p:nvPr>
            <p:ph idx="1"/>
          </p:nvPr>
        </p:nvSpPr>
        <p:spPr>
          <a:xfrm>
            <a:off x="0" y="1125538"/>
            <a:ext cx="9144000" cy="5975350"/>
          </a:xfrm>
        </p:spPr>
        <p:txBody>
          <a:bodyPr>
            <a:normAutofit lnSpcReduction="10000"/>
          </a:bodyPr>
          <a:lstStyle/>
          <a:p>
            <a:pPr>
              <a:lnSpc>
                <a:spcPct val="120000"/>
              </a:lnSpc>
              <a:buFont typeface="Wingdings" pitchFamily="2" charset="2"/>
              <a:buNone/>
            </a:pPr>
            <a:r>
              <a:rPr lang="el-GR" b="1" dirty="0">
                <a:solidFill>
                  <a:srgbClr val="FF944B"/>
                </a:solidFill>
              </a:rPr>
              <a:t>Στην εποικοδομητική προσέγγιση της διδασκαλίας:</a:t>
            </a:r>
          </a:p>
          <a:p>
            <a:pPr>
              <a:lnSpc>
                <a:spcPct val="120000"/>
              </a:lnSpc>
              <a:buClr>
                <a:srgbClr val="FF0000"/>
              </a:buClr>
            </a:pPr>
            <a:r>
              <a:rPr lang="el-GR" dirty="0"/>
              <a:t>Το λάθος δεν εκλαμβάνεται ως αποτέλεσμα άγνοιας με άμεσο αντίκτυπο στη βαθμολογία των μαθητών.</a:t>
            </a:r>
          </a:p>
          <a:p>
            <a:pPr>
              <a:buClr>
                <a:srgbClr val="FF0000"/>
              </a:buClr>
            </a:pPr>
            <a:r>
              <a:rPr lang="el-GR" dirty="0"/>
              <a:t>Η λανθασμένη άποψη είναι μια εναλλακτική μορφή γνώσης, που συνήθως είναι επαρκής και, ως ένα βαθμό, ερμηνεύει με συνέπεια φαινόμενα και γεγονότα.</a:t>
            </a:r>
          </a:p>
          <a:p>
            <a:pPr>
              <a:buClr>
                <a:srgbClr val="FF0000"/>
              </a:buClr>
            </a:pPr>
            <a:r>
              <a:rPr lang="el-GR" dirty="0"/>
              <a:t>Το λάθος αποτελεί τη βάση πάνω στην οποία θα </a:t>
            </a:r>
            <a:r>
              <a:rPr lang="el-GR" dirty="0" err="1"/>
              <a:t>οικοδομηθεί</a:t>
            </a:r>
            <a:r>
              <a:rPr lang="el-GR" dirty="0"/>
              <a:t> η νέα γνώση και συνήθως αποτελεί βασικό συστατικό της.</a:t>
            </a:r>
          </a:p>
        </p:txBody>
      </p:sp>
    </p:spTree>
  </p:cSld>
  <p:clrMapOvr>
    <a:masterClrMapping/>
  </p:clrMapOvr>
  <p:transition spd="med">
    <p:pull dir="l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1E5F60C-BB1B-451C-A066-43F99CCF6F38}"/>
              </a:ext>
            </a:extLst>
          </p:cNvPr>
          <p:cNvSpPr>
            <a:spLocks noGrp="1"/>
          </p:cNvSpPr>
          <p:nvPr>
            <p:ph type="title"/>
          </p:nvPr>
        </p:nvSpPr>
        <p:spPr/>
        <p:txBody>
          <a:bodyPr>
            <a:noAutofit/>
          </a:bodyPr>
          <a:lstStyle/>
          <a:p>
            <a:pPr algn="l"/>
            <a:r>
              <a:rPr lang="el-GR" sz="2400" dirty="0"/>
              <a:t>Από την Διερευνητική (ΜΜΔ) στην Εποικοδομητική Μάθηση</a:t>
            </a:r>
            <a:r>
              <a:rPr lang="en-US" sz="2400" dirty="0"/>
              <a:t> </a:t>
            </a:r>
            <a:r>
              <a:rPr lang="el-GR" sz="2400" dirty="0"/>
              <a:t>και ξανά στην Εποικοδομητική-Διερευνητική</a:t>
            </a:r>
            <a:r>
              <a:rPr lang="en-US" sz="2400" dirty="0"/>
              <a:t> </a:t>
            </a:r>
          </a:p>
        </p:txBody>
      </p:sp>
      <p:sp>
        <p:nvSpPr>
          <p:cNvPr id="2" name="TextBox 1">
            <a:extLst>
              <a:ext uri="{FF2B5EF4-FFF2-40B4-BE49-F238E27FC236}">
                <a16:creationId xmlns:a16="http://schemas.microsoft.com/office/drawing/2014/main" id="{04D8F631-F702-4B2B-88FB-7AA1F31AA60D}"/>
              </a:ext>
            </a:extLst>
          </p:cNvPr>
          <p:cNvSpPr txBox="1"/>
          <p:nvPr/>
        </p:nvSpPr>
        <p:spPr>
          <a:xfrm>
            <a:off x="457200" y="4293298"/>
            <a:ext cx="8229600" cy="2031325"/>
          </a:xfrm>
          <a:prstGeom prst="rect">
            <a:avLst/>
          </a:prstGeom>
          <a:noFill/>
        </p:spPr>
        <p:txBody>
          <a:bodyPr wrap="square" rtlCol="0">
            <a:spAutoFit/>
          </a:bodyPr>
          <a:lstStyle/>
          <a:p>
            <a:r>
              <a:rPr lang="el-GR" dirty="0"/>
              <a:t>Μετά τη δεκαετία του ‘70 στην Αμερική κάνουν την εμφάνισή τους νέα εναλλακτικά ρεύματα διδασκαλίας που τείνουν να αντικαταστήσουν την Παραδοσιακή διδασκαλία που έχει επίκεντρο το δάσκαλο ο οποίος είναι ο μεταδότης της γνώσης προς το άδειο δοχείο (μυαλό του μαθητή). Την Διερευνητική Μάθηση και Διδασκαλία την ακολούθησε αυτό που ονομάζεται «Διδακτική των Φυσικών Επιστημών» και ταυτίζεται με τον Εποικοδομητισμό που αργότερα εμπλουτίζεται με την Διερευνητική πρακτική.  </a:t>
            </a:r>
            <a:endParaRPr lang="en-US" dirty="0"/>
          </a:p>
        </p:txBody>
      </p:sp>
      <p:pic>
        <p:nvPicPr>
          <p:cNvPr id="3" name="Εικόνα 2">
            <a:extLst>
              <a:ext uri="{FF2B5EF4-FFF2-40B4-BE49-F238E27FC236}">
                <a16:creationId xmlns:a16="http://schemas.microsoft.com/office/drawing/2014/main" id="{D0738B4A-A279-4A94-8A6C-10366D8C7FF6}"/>
              </a:ext>
            </a:extLst>
          </p:cNvPr>
          <p:cNvPicPr>
            <a:picLocks noChangeAspect="1"/>
          </p:cNvPicPr>
          <p:nvPr/>
        </p:nvPicPr>
        <p:blipFill>
          <a:blip r:embed="rId3"/>
          <a:stretch>
            <a:fillRect/>
          </a:stretch>
        </p:blipFill>
        <p:spPr>
          <a:xfrm>
            <a:off x="185737" y="1628800"/>
            <a:ext cx="8772525" cy="2400300"/>
          </a:xfrm>
          <a:prstGeom prst="rect">
            <a:avLst/>
          </a:prstGeom>
        </p:spPr>
      </p:pic>
    </p:spTree>
    <p:extLst>
      <p:ext uri="{BB962C8B-B14F-4D97-AF65-F5344CB8AC3E}">
        <p14:creationId xmlns:p14="http://schemas.microsoft.com/office/powerpoint/2010/main" val="30128042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0" y="0"/>
            <a:ext cx="9144000" cy="1341438"/>
          </a:xfrm>
        </p:spPr>
        <p:txBody>
          <a:bodyPr>
            <a:normAutofit/>
          </a:bodyPr>
          <a:lstStyle/>
          <a:p>
            <a:pPr algn="l">
              <a:lnSpc>
                <a:spcPct val="120000"/>
              </a:lnSpc>
            </a:pPr>
            <a:r>
              <a:rPr lang="el-GR" sz="3600" b="1" dirty="0"/>
              <a:t>Βασικά στοιχεία του </a:t>
            </a:r>
            <a:r>
              <a:rPr lang="el-GR" sz="3600" b="1" dirty="0" err="1"/>
              <a:t>εποικοδομητισμού</a:t>
            </a:r>
            <a:r>
              <a:rPr lang="el-GR" sz="3600" b="1" dirty="0"/>
              <a:t>:</a:t>
            </a:r>
            <a:br>
              <a:rPr lang="el-GR" sz="3600" b="1" dirty="0"/>
            </a:br>
            <a:r>
              <a:rPr lang="el-GR" sz="2400" b="1" dirty="0">
                <a:solidFill>
                  <a:srgbClr val="FF0000"/>
                </a:solidFill>
              </a:rPr>
              <a:t>Η εννοιολογική αλλαγή και η αντίσταση σ’ αυτή</a:t>
            </a:r>
          </a:p>
        </p:txBody>
      </p:sp>
      <p:sp>
        <p:nvSpPr>
          <p:cNvPr id="174083" name="Rectangle 3"/>
          <p:cNvSpPr>
            <a:spLocks noGrp="1" noChangeArrowheads="1"/>
          </p:cNvSpPr>
          <p:nvPr>
            <p:ph idx="1"/>
          </p:nvPr>
        </p:nvSpPr>
        <p:spPr>
          <a:xfrm>
            <a:off x="0" y="1412875"/>
            <a:ext cx="9144000" cy="5732463"/>
          </a:xfrm>
        </p:spPr>
        <p:txBody>
          <a:bodyPr>
            <a:normAutofit/>
          </a:bodyPr>
          <a:lstStyle/>
          <a:p>
            <a:pPr>
              <a:buClr>
                <a:srgbClr val="FF0000"/>
              </a:buClr>
              <a:buFont typeface="Wingdings" pitchFamily="2" charset="2"/>
              <a:buChar char="þ"/>
            </a:pPr>
            <a:r>
              <a:rPr lang="el-GR" sz="2800" dirty="0"/>
              <a:t>«Εννοιολογική αλλαγή», είναι η τροποποίηση των αντιλήψεων των μαθητών για την ερμηνεία των φυσικών φαινομένων. </a:t>
            </a:r>
            <a:endParaRPr lang="en-US" sz="2800" dirty="0"/>
          </a:p>
          <a:p>
            <a:pPr>
              <a:buClr>
                <a:srgbClr val="FF0000"/>
              </a:buClr>
              <a:buFont typeface="Wingdings" pitchFamily="2" charset="2"/>
              <a:buChar char="þ"/>
            </a:pPr>
            <a:r>
              <a:rPr lang="el-GR" sz="2800" dirty="0"/>
              <a:t>Η "εννοιολογική αλλαγή" έχει να κάνει με την αναδόμηση της ήδη υπάρχουσας γνώσης, αφού έχει αποδειχθεί ότι οι ιδέες των παιδιών πολλές φορές είναι "λανθασμένες". </a:t>
            </a:r>
          </a:p>
          <a:p>
            <a:pPr>
              <a:buClr>
                <a:srgbClr val="FF0000"/>
              </a:buClr>
              <a:buFont typeface="Wingdings" pitchFamily="2" charset="2"/>
              <a:buChar char="þ"/>
            </a:pPr>
            <a:r>
              <a:rPr lang="el-GR" sz="2800" dirty="0"/>
              <a:t>Οι τεχνικές που βοηθούν στην τροποποίηση αυτή είναι αυτό που ονομάζουμε "διδακτική μεθοδολογία". (Wandersee)</a:t>
            </a:r>
          </a:p>
          <a:p>
            <a:pPr>
              <a:buClr>
                <a:srgbClr val="FF0000"/>
              </a:buClr>
              <a:buFont typeface="Wingdings" pitchFamily="2" charset="2"/>
              <a:buChar char="þ"/>
            </a:pPr>
            <a:r>
              <a:rPr lang="el-GR" sz="2800" dirty="0"/>
              <a:t>Ο ρόλος του δασκάλου πλέον έγκειται στο να διαπραγματεύεται τις ιδέες των παιδιών και να γίνεται "πράκτορας της αλλαγής". </a:t>
            </a:r>
          </a:p>
        </p:txBody>
      </p:sp>
    </p:spTree>
  </p:cSld>
  <p:clrMapOvr>
    <a:masterClrMapping/>
  </p:clrMapOvr>
  <p:transition>
    <p:pull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0" y="0"/>
            <a:ext cx="9144000" cy="908050"/>
          </a:xfrm>
        </p:spPr>
        <p:txBody>
          <a:bodyPr>
            <a:normAutofit fontScale="90000"/>
          </a:bodyPr>
          <a:lstStyle/>
          <a:p>
            <a:pPr algn="l"/>
            <a:r>
              <a:rPr lang="el-GR" sz="3600" b="1" dirty="0"/>
              <a:t>Βασικά στοιχεία του εποικοδομητισμού:</a:t>
            </a:r>
            <a:br>
              <a:rPr lang="el-GR" sz="3600" b="1" dirty="0"/>
            </a:br>
            <a:r>
              <a:rPr lang="el-GR" sz="2400" b="1" dirty="0">
                <a:solidFill>
                  <a:srgbClr val="FF0000"/>
                </a:solidFill>
              </a:rPr>
              <a:t>3. Η εννοιολογική αλλαγή και η αντίσταση σ’ αυτή [</a:t>
            </a:r>
            <a:r>
              <a:rPr lang="en-US" sz="2400" b="1" dirty="0">
                <a:solidFill>
                  <a:srgbClr val="FF0000"/>
                </a:solidFill>
              </a:rPr>
              <a:t>POSNER]</a:t>
            </a:r>
            <a:endParaRPr lang="el-GR" sz="2400" b="1" dirty="0">
              <a:solidFill>
                <a:srgbClr val="FF0000"/>
              </a:solidFill>
            </a:endParaRPr>
          </a:p>
        </p:txBody>
      </p:sp>
      <p:sp>
        <p:nvSpPr>
          <p:cNvPr id="176131" name="Rectangle 3"/>
          <p:cNvSpPr>
            <a:spLocks noGrp="1" noChangeArrowheads="1"/>
          </p:cNvSpPr>
          <p:nvPr>
            <p:ph idx="1"/>
          </p:nvPr>
        </p:nvSpPr>
        <p:spPr>
          <a:xfrm>
            <a:off x="0" y="1341438"/>
            <a:ext cx="9144000" cy="5805487"/>
          </a:xfrm>
        </p:spPr>
        <p:txBody>
          <a:bodyPr/>
          <a:lstStyle/>
          <a:p>
            <a:pPr>
              <a:lnSpc>
                <a:spcPct val="80000"/>
              </a:lnSpc>
              <a:buFont typeface="Wingdings" pitchFamily="2" charset="2"/>
              <a:buNone/>
            </a:pPr>
            <a:r>
              <a:rPr lang="el-GR" sz="2800" dirty="0">
                <a:solidFill>
                  <a:srgbClr val="FF944B"/>
                </a:solidFill>
              </a:rPr>
              <a:t>     </a:t>
            </a:r>
            <a:r>
              <a:rPr lang="el-GR" b="1" dirty="0">
                <a:solidFill>
                  <a:srgbClr val="FF944B"/>
                </a:solidFill>
              </a:rPr>
              <a:t>Για να αλλάξει η παλιά άποψη πρέπει:</a:t>
            </a:r>
          </a:p>
          <a:p>
            <a:pPr>
              <a:lnSpc>
                <a:spcPct val="80000"/>
              </a:lnSpc>
              <a:buClr>
                <a:srgbClr val="FF0000"/>
              </a:buClr>
              <a:buFont typeface="Wingdings" pitchFamily="2" charset="2"/>
              <a:buChar char="è"/>
            </a:pPr>
            <a:r>
              <a:rPr lang="el-GR" dirty="0"/>
              <a:t>Η παλιά γνώση να  είναι μη ικανοποιητική, ο μαθητής να μην μπορεί να ερμηνεύσει μ’ αυτή μία κατάσταση με ένα συνεπή τρόπο, οπότε απαιτείται η αλλαγή της.</a:t>
            </a:r>
          </a:p>
          <a:p>
            <a:pPr>
              <a:lnSpc>
                <a:spcPct val="80000"/>
              </a:lnSpc>
              <a:buClr>
                <a:srgbClr val="FF0000"/>
              </a:buClr>
              <a:buFont typeface="Wingdings" pitchFamily="2" charset="2"/>
              <a:buChar char="è"/>
            </a:pPr>
            <a:r>
              <a:rPr lang="el-GR" dirty="0"/>
              <a:t>Η νέα γνώση πρέπει να είναι αρχικά αληθοφανής για να μπορεί να γίνει η αρχική προσέγγισή της.</a:t>
            </a:r>
          </a:p>
          <a:p>
            <a:pPr>
              <a:lnSpc>
                <a:spcPct val="80000"/>
              </a:lnSpc>
              <a:buClr>
                <a:srgbClr val="FF0000"/>
              </a:buClr>
              <a:buFont typeface="Wingdings" pitchFamily="2" charset="2"/>
              <a:buChar char="è"/>
            </a:pPr>
            <a:r>
              <a:rPr lang="el-GR" dirty="0"/>
              <a:t>Η νέα γνώση να είναι κατανοητή από το παιδί. Η νέα άποψη γίνεται κατανοητή μόνο αν υπάρχει ήδη διαθέσιμη κάποια γνώση γύρω από αυτή. </a:t>
            </a:r>
          </a:p>
          <a:p>
            <a:pPr>
              <a:lnSpc>
                <a:spcPct val="80000"/>
              </a:lnSpc>
              <a:buClr>
                <a:srgbClr val="FF0000"/>
              </a:buClr>
              <a:buFont typeface="Wingdings" pitchFamily="2" charset="2"/>
              <a:buChar char="è"/>
            </a:pPr>
            <a:r>
              <a:rPr lang="el-GR" dirty="0"/>
              <a:t>Η νέα γνώση πρέπει να είναι παραγωγική, καρποφόρα. Μόνο αν ανοίγει νέους δρόμους θα γίνει αποδεκτή.</a:t>
            </a:r>
          </a:p>
        </p:txBody>
      </p:sp>
    </p:spTree>
  </p:cSld>
  <p:clrMapOvr>
    <a:masterClrMapping/>
  </p:clrMapOvr>
  <p:transition spd="med">
    <p:pull dir="l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a:xfrm>
            <a:off x="0" y="188913"/>
            <a:ext cx="9144000" cy="1008062"/>
          </a:xfrm>
        </p:spPr>
        <p:txBody>
          <a:bodyPr>
            <a:normAutofit/>
          </a:bodyPr>
          <a:lstStyle/>
          <a:p>
            <a:pPr algn="l"/>
            <a:r>
              <a:rPr lang="el-GR" sz="3600" b="1"/>
              <a:t>Βασικά στοιχεία του εποικοδομητισμού:</a:t>
            </a:r>
            <a:br>
              <a:rPr lang="el-GR" sz="3600" b="1"/>
            </a:br>
            <a:r>
              <a:rPr lang="el-GR" sz="2400" b="1">
                <a:solidFill>
                  <a:srgbClr val="FF0000"/>
                </a:solidFill>
              </a:rPr>
              <a:t>3. Η εννοιολογική αλλαγή και η αντίσταση σ’ αυτή</a:t>
            </a:r>
          </a:p>
        </p:txBody>
      </p:sp>
      <p:graphicFrame>
        <p:nvGraphicFramePr>
          <p:cNvPr id="177157" name="Rectangle 3">
            <a:extLst>
              <a:ext uri="{FF2B5EF4-FFF2-40B4-BE49-F238E27FC236}">
                <a16:creationId xmlns:a16="http://schemas.microsoft.com/office/drawing/2014/main" id="{E609F1BB-4626-64B0-4A4B-F228E137CD29}"/>
              </a:ext>
            </a:extLst>
          </p:cNvPr>
          <p:cNvGraphicFramePr>
            <a:graphicFrameLocks noGrp="1"/>
          </p:cNvGraphicFramePr>
          <p:nvPr>
            <p:ph idx="1"/>
          </p:nvPr>
        </p:nvGraphicFramePr>
        <p:xfrm>
          <a:off x="0" y="1412875"/>
          <a:ext cx="9144000" cy="5445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7" name="Picture 7" descr="j0205462"/>
          <p:cNvPicPr>
            <a:picLocks noChangeAspect="1" noChangeArrowheads="1"/>
          </p:cNvPicPr>
          <p:nvPr/>
        </p:nvPicPr>
        <p:blipFill>
          <a:blip r:embed="rId3" cstate="print"/>
          <a:srcRect/>
          <a:stretch>
            <a:fillRect/>
          </a:stretch>
        </p:blipFill>
        <p:spPr bwMode="auto">
          <a:xfrm>
            <a:off x="0" y="0"/>
            <a:ext cx="1403350" cy="1395413"/>
          </a:xfrm>
          <a:prstGeom prst="rect">
            <a:avLst/>
          </a:prstGeom>
          <a:noFill/>
        </p:spPr>
      </p:pic>
      <p:sp>
        <p:nvSpPr>
          <p:cNvPr id="148486" name="Rectangle 6"/>
          <p:cNvSpPr>
            <a:spLocks noGrp="1" noChangeArrowheads="1"/>
          </p:cNvSpPr>
          <p:nvPr>
            <p:ph type="title"/>
          </p:nvPr>
        </p:nvSpPr>
        <p:spPr>
          <a:xfrm>
            <a:off x="323850" y="188913"/>
            <a:ext cx="8820150" cy="1563687"/>
          </a:xfrm>
        </p:spPr>
        <p:txBody>
          <a:bodyPr/>
          <a:lstStyle/>
          <a:p>
            <a:pPr algn="l"/>
            <a:r>
              <a:rPr lang="el-GR" sz="4000" dirty="0">
                <a:solidFill>
                  <a:schemeClr val="tx1"/>
                </a:solidFill>
              </a:rPr>
              <a:t>ΦΑΣΕΙΣ </a:t>
            </a:r>
            <a:r>
              <a:rPr lang="el-GR" sz="4000" dirty="0" err="1">
                <a:solidFill>
                  <a:schemeClr val="tx1"/>
                </a:solidFill>
              </a:rPr>
              <a:t>ΔΙΔΑΣΚΑΛΙΑΣστην</a:t>
            </a:r>
            <a:r>
              <a:rPr lang="el-GR" sz="4000" dirty="0">
                <a:solidFill>
                  <a:schemeClr val="tx1"/>
                </a:solidFill>
              </a:rPr>
              <a:t> ΕΠΟΙΚΟΔΟΜΗΤΙΚΗ ΠΡΟΣΕΓΓΙΣΗ</a:t>
            </a:r>
          </a:p>
        </p:txBody>
      </p:sp>
      <p:sp>
        <p:nvSpPr>
          <p:cNvPr id="148485" name="Text Box 5"/>
          <p:cNvSpPr txBox="1">
            <a:spLocks noChangeArrowheads="1"/>
          </p:cNvSpPr>
          <p:nvPr/>
        </p:nvSpPr>
        <p:spPr bwMode="auto">
          <a:xfrm>
            <a:off x="1476375" y="188913"/>
            <a:ext cx="7199313" cy="457200"/>
          </a:xfrm>
          <a:prstGeom prst="rect">
            <a:avLst/>
          </a:prstGeom>
          <a:noFill/>
          <a:ln w="9525">
            <a:noFill/>
            <a:miter lim="800000"/>
            <a:headEnd/>
            <a:tailEnd/>
          </a:ln>
          <a:effectLst/>
        </p:spPr>
        <p:txBody>
          <a:bodyPr>
            <a:spAutoFit/>
          </a:bodyPr>
          <a:lstStyle/>
          <a:p>
            <a:pPr>
              <a:spcBef>
                <a:spcPct val="50000"/>
              </a:spcBef>
            </a:pPr>
            <a:endParaRPr lang="el-GR"/>
          </a:p>
        </p:txBody>
      </p:sp>
      <p:sp>
        <p:nvSpPr>
          <p:cNvPr id="148492" name="Line 12"/>
          <p:cNvSpPr>
            <a:spLocks noChangeShapeType="1"/>
          </p:cNvSpPr>
          <p:nvPr/>
        </p:nvSpPr>
        <p:spPr bwMode="auto">
          <a:xfrm flipV="1">
            <a:off x="1979613" y="3933825"/>
            <a:ext cx="0" cy="647700"/>
          </a:xfrm>
          <a:prstGeom prst="line">
            <a:avLst/>
          </a:prstGeom>
          <a:noFill/>
          <a:ln w="9525">
            <a:solidFill>
              <a:schemeClr val="bg2"/>
            </a:solidFill>
            <a:round/>
            <a:headEnd/>
            <a:tailEnd type="triangle" w="med" len="med"/>
          </a:ln>
          <a:effectLst/>
        </p:spPr>
        <p:txBody>
          <a:bodyPr wrap="none"/>
          <a:lstStyle/>
          <a:p>
            <a:endParaRPr lang="el-GR"/>
          </a:p>
        </p:txBody>
      </p:sp>
      <p:sp>
        <p:nvSpPr>
          <p:cNvPr id="148493" name="Line 13"/>
          <p:cNvSpPr>
            <a:spLocks noChangeShapeType="1"/>
          </p:cNvSpPr>
          <p:nvPr/>
        </p:nvSpPr>
        <p:spPr bwMode="auto">
          <a:xfrm flipV="1">
            <a:off x="3419475" y="3933825"/>
            <a:ext cx="0" cy="647700"/>
          </a:xfrm>
          <a:prstGeom prst="line">
            <a:avLst/>
          </a:prstGeom>
          <a:noFill/>
          <a:ln w="9525">
            <a:solidFill>
              <a:schemeClr val="bg2"/>
            </a:solidFill>
            <a:round/>
            <a:headEnd/>
            <a:tailEnd type="triangle" w="med" len="med"/>
          </a:ln>
          <a:effectLst/>
        </p:spPr>
        <p:txBody>
          <a:bodyPr wrap="none"/>
          <a:lstStyle/>
          <a:p>
            <a:endParaRPr lang="el-GR"/>
          </a:p>
        </p:txBody>
      </p:sp>
      <p:sp>
        <p:nvSpPr>
          <p:cNvPr id="148494" name="Line 14"/>
          <p:cNvSpPr>
            <a:spLocks noChangeShapeType="1"/>
          </p:cNvSpPr>
          <p:nvPr/>
        </p:nvSpPr>
        <p:spPr bwMode="auto">
          <a:xfrm>
            <a:off x="2268538" y="3789363"/>
            <a:ext cx="0" cy="719137"/>
          </a:xfrm>
          <a:prstGeom prst="line">
            <a:avLst/>
          </a:prstGeom>
          <a:noFill/>
          <a:ln w="9525">
            <a:solidFill>
              <a:schemeClr val="bg2"/>
            </a:solidFill>
            <a:round/>
            <a:headEnd/>
            <a:tailEnd type="triangle" w="med" len="med"/>
          </a:ln>
          <a:effectLst/>
        </p:spPr>
        <p:txBody>
          <a:bodyPr wrap="none"/>
          <a:lstStyle/>
          <a:p>
            <a:endParaRPr lang="el-GR"/>
          </a:p>
        </p:txBody>
      </p:sp>
      <p:sp>
        <p:nvSpPr>
          <p:cNvPr id="148495" name="Line 15"/>
          <p:cNvSpPr>
            <a:spLocks noChangeShapeType="1"/>
          </p:cNvSpPr>
          <p:nvPr/>
        </p:nvSpPr>
        <p:spPr bwMode="auto">
          <a:xfrm flipV="1">
            <a:off x="5940425" y="3933825"/>
            <a:ext cx="0" cy="647700"/>
          </a:xfrm>
          <a:prstGeom prst="line">
            <a:avLst/>
          </a:prstGeom>
          <a:noFill/>
          <a:ln w="9525">
            <a:solidFill>
              <a:schemeClr val="bg2"/>
            </a:solidFill>
            <a:round/>
            <a:headEnd/>
            <a:tailEnd type="triangle" w="med" len="med"/>
          </a:ln>
          <a:effectLst/>
        </p:spPr>
        <p:txBody>
          <a:bodyPr wrap="none"/>
          <a:lstStyle/>
          <a:p>
            <a:endParaRPr lang="el-GR"/>
          </a:p>
        </p:txBody>
      </p:sp>
      <p:sp>
        <p:nvSpPr>
          <p:cNvPr id="2" name="TextBox 1">
            <a:extLst>
              <a:ext uri="{FF2B5EF4-FFF2-40B4-BE49-F238E27FC236}">
                <a16:creationId xmlns:a16="http://schemas.microsoft.com/office/drawing/2014/main" id="{B01ED636-71D4-4D5D-8CFB-DE9DA0738069}"/>
              </a:ext>
            </a:extLst>
          </p:cNvPr>
          <p:cNvSpPr txBox="1"/>
          <p:nvPr/>
        </p:nvSpPr>
        <p:spPr>
          <a:xfrm>
            <a:off x="323850" y="2132856"/>
            <a:ext cx="8568627" cy="3693319"/>
          </a:xfrm>
          <a:prstGeom prst="rect">
            <a:avLst/>
          </a:prstGeom>
          <a:noFill/>
        </p:spPr>
        <p:txBody>
          <a:bodyPr wrap="square" rtlCol="0">
            <a:spAutoFit/>
          </a:bodyPr>
          <a:lstStyle/>
          <a:p>
            <a:pPr marL="342900" indent="-342900">
              <a:buFontTx/>
              <a:buAutoNum type="arabicPeriod"/>
            </a:pPr>
            <a:r>
              <a:rPr lang="el-GR" dirty="0"/>
              <a:t>ΦΑΣΗ ΠΡΟΣΑΝΑΤΟΛΙΣΜΟΥ: (τράβηγμα της προσοχής και το ενδιαφέρον των μαθητών.</a:t>
            </a:r>
          </a:p>
          <a:p>
            <a:pPr marL="342900" indent="-342900">
              <a:buAutoNum type="arabicPeriod"/>
            </a:pPr>
            <a:r>
              <a:rPr lang="el-GR" dirty="0"/>
              <a:t>ΦΑΣΗ ΑΝΑΔΕΙΞΗΣ ΤΩΝ ΙΔΕΩΝ ΤΩΝ ΜΑΘΗΤΩΝ</a:t>
            </a:r>
          </a:p>
          <a:p>
            <a:pPr marL="342900" indent="-342900">
              <a:buAutoNum type="arabicPeriod"/>
            </a:pPr>
            <a:r>
              <a:rPr lang="el-GR" dirty="0"/>
              <a:t>ΦΑΣΗ ΤΗΣ ΑΝΑΔΟΜΗΣΗΣ ΤΩΝ ΙΔΕΩΝ</a:t>
            </a:r>
          </a:p>
          <a:p>
            <a:pPr marL="342900" indent="-342900">
              <a:buAutoNum type="arabicPeriod"/>
            </a:pPr>
            <a:r>
              <a:rPr lang="el-GR" dirty="0"/>
              <a:t>ΦΑΣΗ ΤΗΣ ΔΟΚΙΜΑΣΙΑΣ ΤΩΝ ΙΔΕΩΝ ΚΑΙ ΚΑΤΑΓΡΑΦΗΣ ΤΩΝ ΑΠΟΤΕΛΕΣΜΑΤΩΝ ΤΗΣ</a:t>
            </a:r>
          </a:p>
          <a:p>
            <a:pPr marL="342900" indent="-342900">
              <a:buAutoNum type="arabicPeriod"/>
            </a:pPr>
            <a:r>
              <a:rPr lang="el-GR" dirty="0"/>
              <a:t>ΦΑΣΗ ΤΗΣ ΕΙΣΑΓΩΓΗΣ ΤΟΥ ΕΠΙΣΤΗΜΟΝΙΚΟΥ ΠΡΟΤΥΠΟΥ</a:t>
            </a:r>
          </a:p>
          <a:p>
            <a:pPr marL="342900" indent="-342900">
              <a:buAutoNum type="arabicPeriod"/>
            </a:pPr>
            <a:r>
              <a:rPr lang="el-GR" dirty="0"/>
              <a:t>Η ΦΑΣΗ ΤΗΣ ΕΦΑΡΜΟΓΗΣ (Σύνδεση με καθημερινότητα)</a:t>
            </a:r>
          </a:p>
          <a:p>
            <a:pPr>
              <a:buFont typeface="Wingdings" pitchFamily="2" charset="2"/>
              <a:buNone/>
            </a:pPr>
            <a:r>
              <a:rPr lang="el-GR" dirty="0"/>
              <a:t>7. ΦΑΣΗ ΤΗΣ ΑΝΑΣΚΟΠΗΣΗΣ: Οι μαθητές αναγνωρίζουν τη σπουδαιότητα αυτών που ανακάλυψαν και συγκρίνουν τις αρχικές με τις νέες τους απόψεις</a:t>
            </a:r>
          </a:p>
          <a:p>
            <a:pPr marL="342900" indent="-342900">
              <a:buAutoNum type="arabicPeriod"/>
            </a:pPr>
            <a:endParaRPr lang="el-GR" dirty="0"/>
          </a:p>
          <a:p>
            <a:pPr marL="342900" indent="-342900">
              <a:buAutoNum type="arabicPeriod"/>
            </a:pPr>
            <a:endParaRPr lang="el-GR" dirty="0"/>
          </a:p>
          <a:p>
            <a:pPr marL="342900" indent="-342900">
              <a:buAutoNum type="arabicPeriod"/>
            </a:pPr>
            <a:endParaRPr lang="en-US" dirty="0"/>
          </a:p>
        </p:txBody>
      </p:sp>
    </p:spTree>
  </p:cSld>
  <p:clrMapOvr>
    <a:masterClrMapping/>
  </p:clrMapOvr>
  <p:transition>
    <p:checke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a:xfrm>
            <a:off x="-161925" y="106281"/>
            <a:ext cx="9467850" cy="1008112"/>
          </a:xfrm>
        </p:spPr>
        <p:txBody>
          <a:bodyPr>
            <a:normAutofit/>
          </a:bodyPr>
          <a:lstStyle/>
          <a:p>
            <a:pPr marL="762000" indent="-762000" algn="l">
              <a:lnSpc>
                <a:spcPct val="90000"/>
              </a:lnSpc>
            </a:pPr>
            <a:r>
              <a:rPr lang="el-GR" sz="2800" b="1" dirty="0"/>
              <a:t>Χαρακτηριστικά της εποικοδομητικής προσέγγισης </a:t>
            </a:r>
            <a:br>
              <a:rPr lang="el-GR" sz="2400" dirty="0"/>
            </a:br>
            <a:endParaRPr lang="el-GR" sz="2400" dirty="0"/>
          </a:p>
        </p:txBody>
      </p:sp>
      <p:sp>
        <p:nvSpPr>
          <p:cNvPr id="185347" name="Rectangle 3"/>
          <p:cNvSpPr>
            <a:spLocks noGrp="1" noChangeArrowheads="1"/>
          </p:cNvSpPr>
          <p:nvPr>
            <p:ph type="body" idx="1"/>
          </p:nvPr>
        </p:nvSpPr>
        <p:spPr>
          <a:xfrm>
            <a:off x="0" y="981075"/>
            <a:ext cx="9144000" cy="5876925"/>
          </a:xfrm>
        </p:spPr>
        <p:txBody>
          <a:bodyPr/>
          <a:lstStyle/>
          <a:p>
            <a:pPr marL="609600" indent="-609600">
              <a:lnSpc>
                <a:spcPct val="90000"/>
              </a:lnSpc>
              <a:buFont typeface="Wingdings" pitchFamily="2" charset="2"/>
              <a:buNone/>
            </a:pPr>
            <a:r>
              <a:rPr lang="el-GR" sz="2400" dirty="0">
                <a:solidFill>
                  <a:srgbClr val="FF944B"/>
                </a:solidFill>
              </a:rPr>
              <a:t>        </a:t>
            </a:r>
            <a:endParaRPr lang="el-GR" sz="2400" dirty="0"/>
          </a:p>
        </p:txBody>
      </p:sp>
      <p:sp>
        <p:nvSpPr>
          <p:cNvPr id="2" name="TextBox 1">
            <a:extLst>
              <a:ext uri="{FF2B5EF4-FFF2-40B4-BE49-F238E27FC236}">
                <a16:creationId xmlns:a16="http://schemas.microsoft.com/office/drawing/2014/main" id="{D39788A2-C7CF-4418-8504-4EF008CFBD3C}"/>
              </a:ext>
            </a:extLst>
          </p:cNvPr>
          <p:cNvSpPr txBox="1"/>
          <p:nvPr/>
        </p:nvSpPr>
        <p:spPr>
          <a:xfrm>
            <a:off x="431540" y="1412776"/>
            <a:ext cx="8280920" cy="6130909"/>
          </a:xfrm>
          <a:prstGeom prst="rect">
            <a:avLst/>
          </a:prstGeom>
          <a:noFill/>
        </p:spPr>
        <p:txBody>
          <a:bodyPr wrap="square" rtlCol="0">
            <a:spAutoFit/>
          </a:bodyPr>
          <a:lstStyle/>
          <a:p>
            <a:pPr marL="342900" indent="-342900">
              <a:buAutoNum type="arabicPeriod"/>
            </a:pPr>
            <a:r>
              <a:rPr lang="el-GR" sz="2400" b="1" dirty="0">
                <a:solidFill>
                  <a:srgbClr val="FF0000"/>
                </a:solidFill>
              </a:rPr>
              <a:t>Η εργασία σε ομάδες- συζήτηση στην ομάδα</a:t>
            </a:r>
          </a:p>
          <a:p>
            <a:pPr marL="342900" indent="-342900">
              <a:buAutoNum type="arabicPeriod"/>
            </a:pPr>
            <a:r>
              <a:rPr lang="el-GR" sz="2400" b="1" dirty="0">
                <a:solidFill>
                  <a:srgbClr val="FF0000"/>
                </a:solidFill>
              </a:rPr>
              <a:t>Ο ρόλος του δασκάλου (</a:t>
            </a:r>
            <a:r>
              <a:rPr lang="el-GR" sz="2400" dirty="0"/>
              <a:t>Παραχωρεί την κεντρική θέση και τις ιδέες  του στους μαθητές ,  Δεν αναμεταδίδει τη γνώση αλλά διευκολύνει τη μάθηση,  Διευκολύνει τους μαθητές/</a:t>
            </a:r>
            <a:r>
              <a:rPr lang="el-GR" sz="2400" dirty="0" err="1"/>
              <a:t>τριες</a:t>
            </a:r>
            <a:r>
              <a:rPr lang="el-GR" sz="2400" dirty="0"/>
              <a:t> να αντιληφθούν αρχικά τις δικές τους ιδέες και στη συνέχεια να διακρίνουν ενδεχόμενες διαφορές με τις ιδέες των άλλων ή/και με το επιστημονικό πρότυπο, Τροποποιεί το ρόλο του ανάλογα με τη φάση της διδασκαλίας.</a:t>
            </a:r>
          </a:p>
          <a:p>
            <a:pPr marL="609600" indent="-609600">
              <a:buFont typeface="Wingdings" pitchFamily="2" charset="2"/>
              <a:buNone/>
            </a:pPr>
            <a:r>
              <a:rPr lang="el-GR" sz="2400" dirty="0">
                <a:solidFill>
                  <a:srgbClr val="FF944B"/>
                </a:solidFill>
              </a:rPr>
              <a:t>3. Ο δάσκαλος πρέπει να γνωρίζει: </a:t>
            </a:r>
            <a:r>
              <a:rPr lang="el-GR" sz="2400" dirty="0"/>
              <a:t>Το γνωστικό αντικείμενο που διδάσκει, Τις σύγχρονες διδακτικές μεθόδους, Τις προϋπάρχουσες αντιλήψεις των μαθητών, Με ποια διδακτική στρατηγική θα επιτευχθεί η «εννοιολογική αλλαγή» των </a:t>
            </a:r>
            <a:r>
              <a:rPr lang="el-GR" sz="2400" dirty="0" err="1"/>
              <a:t>προαντιλήψεων</a:t>
            </a:r>
            <a:r>
              <a:rPr lang="el-GR" sz="2400" dirty="0"/>
              <a:t>.</a:t>
            </a:r>
          </a:p>
          <a:p>
            <a:pPr marL="342900" indent="-342900">
              <a:buAutoNum type="arabicPeriod"/>
            </a:pPr>
            <a:r>
              <a:rPr lang="el-GR" sz="2400" dirty="0"/>
              <a:t> </a:t>
            </a:r>
            <a:endParaRPr lang="el-GR" sz="2400" b="1" dirty="0">
              <a:solidFill>
                <a:srgbClr val="FF0000"/>
              </a:solidFill>
            </a:endParaRPr>
          </a:p>
          <a:p>
            <a:pPr marL="342900" indent="-342900">
              <a:buAutoNum type="arabicPeriod"/>
            </a:pPr>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1246498"/>
            <a:ext cx="9144000" cy="461664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114300" algn="l"/>
              </a:tabLst>
            </a:pPr>
            <a:r>
              <a:rPr kumimoji="0" lang="el-GR" sz="1400" b="1" i="0" u="sng" strike="noStrike" cap="none" normalizeH="0" baseline="0" dirty="0">
                <a:ln>
                  <a:noFill/>
                </a:ln>
                <a:solidFill>
                  <a:schemeClr val="tx1"/>
                </a:solidFill>
                <a:effectLst/>
                <a:latin typeface="Arial" pitchFamily="34" charset="0"/>
                <a:ea typeface="Times New Roman" pitchFamily="18" charset="0"/>
                <a:cs typeface="Arial" pitchFamily="34" charset="0"/>
              </a:rPr>
              <a:t>1. Οι ερωτήσεις.</a:t>
            </a:r>
            <a:r>
              <a:rPr kumimoji="0" lang="el-GR" sz="1400" b="1"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r>
              <a:rPr kumimoji="0" lang="el-GR"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Η ερώτηση είναι έμφυτη στο παιδί, αλλά στο σχολείο έτσι όπως λειτουργεί σήμερα, η τάση αυτή περιορίζεται από τον φόβο μήπως η ερώτηση που θα κάνει φανεί απλοϊκή. Η διατύπωση της ερώτησης με εκφράσεις του τύπου "τι νομίζεις" κτλ, δίνει την ευχέρεια στον μαθητή να απαντήσει πιο ελεύθερα. Οι ερωτήσεις πρέπει:</a:t>
            </a:r>
            <a:endParaRPr kumimoji="0" lang="el-GR" sz="12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114300" algn="l"/>
              </a:tabLst>
            </a:pPr>
            <a:r>
              <a:rPr kumimoji="0" lang="el-GR"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Να αναδεικνύουν τη γνώμη του μαθητή και να μην επιδέχονται μία μόνο απάντηση.</a:t>
            </a:r>
            <a:endParaRPr kumimoji="0" lang="el-GR" sz="12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114300" algn="l"/>
              </a:tabLst>
            </a:pPr>
            <a:r>
              <a:rPr kumimoji="0" lang="el-GR"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Να μην τίθενται σε προσωπικό επίπεδο αλλά να απευθύνονται σε όλους</a:t>
            </a:r>
            <a:endParaRPr kumimoji="0" lang="el-GR" sz="12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114300" algn="l"/>
              </a:tabLst>
            </a:pPr>
            <a:r>
              <a:rPr kumimoji="0" lang="el-GR"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Να αποτελούν προέκταση της αφόρμησης και να μην προβάλλουν το δάσκαλο ως αυθεντία.</a:t>
            </a:r>
            <a:endParaRPr kumimoji="0" lang="el-GR" sz="12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114300" algn="l"/>
              </a:tabLst>
            </a:pPr>
            <a:r>
              <a:rPr kumimoji="0" lang="el-GR"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Να μη δίνονται άμεσα αλλά ακολουθούν μια εικόνα, ένα κείμενο κτλ.</a:t>
            </a:r>
            <a:endParaRPr kumimoji="0" lang="el-GR" sz="12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tab pos="114300" algn="l"/>
              </a:tabLst>
            </a:pPr>
            <a:r>
              <a:rPr kumimoji="0" lang="el-GR"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Να μην εισάγονται με το ΠΩΣ και το ΓΙΑΤΙ αλλά τονίζεται η γνώμη του μαθητή.</a:t>
            </a:r>
            <a:endParaRPr kumimoji="0" lang="el-GR" sz="12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114300" algn="l"/>
              </a:tabLst>
            </a:pPr>
            <a:r>
              <a:rPr kumimoji="0" lang="el-GR" sz="1400" b="1" i="0" u="sng" strike="noStrike" cap="none" normalizeH="0" baseline="0" dirty="0">
                <a:ln>
                  <a:noFill/>
                </a:ln>
                <a:solidFill>
                  <a:schemeClr val="tx1"/>
                </a:solidFill>
                <a:effectLst/>
                <a:latin typeface="Arial" pitchFamily="34" charset="0"/>
                <a:ea typeface="Times New Roman" pitchFamily="18" charset="0"/>
                <a:cs typeface="Arial" pitchFamily="34" charset="0"/>
              </a:rPr>
              <a:t>2. Ο Διάλογος.</a:t>
            </a:r>
            <a:r>
              <a:rPr kumimoji="0" lang="el-GR" sz="1400" b="1"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r>
              <a:rPr kumimoji="0" lang="el-GR"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Το εργαλείο αυτό χωρίζεται σε δύο υποκατηγορίες: Τον Σωκρατικό Διάλογο του δασκάλου με τους μαθητές και τον διάλογο μεταξύ των μαθητών. Η μαιευτική μέθοδος στηρίζεται στις εξελισσόμενες ερωτήσεις, με σκοπό να καταλήξουν οι μαθητές μόνοι τους, στηριζόμενοι στις δικές τους νοητικές δεξιότητες, στις απόψεις που επιδιώκει ο δάσκαλος.</a:t>
            </a:r>
            <a:endParaRPr kumimoji="0" lang="el-GR" sz="12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114300" algn="l"/>
              </a:tabLst>
            </a:pPr>
            <a:r>
              <a:rPr kumimoji="0" lang="el-GR" sz="1400" b="1" i="0" u="sng" strike="noStrike" cap="none" normalizeH="0" baseline="0" dirty="0">
                <a:ln>
                  <a:noFill/>
                </a:ln>
                <a:solidFill>
                  <a:schemeClr val="tx1"/>
                </a:solidFill>
                <a:effectLst/>
                <a:latin typeface="Arial" pitchFamily="34" charset="0"/>
                <a:ea typeface="Times New Roman" pitchFamily="18" charset="0"/>
                <a:cs typeface="Arial" pitchFamily="34" charset="0"/>
              </a:rPr>
              <a:t>3. Η Ομαδική εργασία: </a:t>
            </a:r>
          </a:p>
          <a:p>
            <a:pPr marL="0" marR="0" lvl="0" indent="0" algn="just" defTabSz="914400" rtl="0" eaLnBrk="0" fontAlgn="base" latinLnBrk="0" hangingPunct="0">
              <a:lnSpc>
                <a:spcPct val="100000"/>
              </a:lnSpc>
              <a:spcBef>
                <a:spcPct val="0"/>
              </a:spcBef>
              <a:spcAft>
                <a:spcPct val="0"/>
              </a:spcAft>
              <a:buClrTx/>
              <a:buSzTx/>
              <a:buFontTx/>
              <a:buNone/>
              <a:tabLst>
                <a:tab pos="114300" algn="l"/>
              </a:tabLst>
            </a:pPr>
            <a:r>
              <a:rPr kumimoji="0" lang="el-GR" sz="1400" b="1" i="0" u="sng" strike="noStrike" cap="none" normalizeH="0" baseline="0" dirty="0">
                <a:ln>
                  <a:noFill/>
                </a:ln>
                <a:solidFill>
                  <a:schemeClr val="tx1"/>
                </a:solidFill>
                <a:effectLst/>
                <a:latin typeface="Arial" pitchFamily="34" charset="0"/>
                <a:ea typeface="Times New Roman" pitchFamily="18" charset="0"/>
                <a:cs typeface="Arial" pitchFamily="34" charset="0"/>
              </a:rPr>
              <a:t>5. Αναλογίες - μεταφορές.</a:t>
            </a:r>
            <a:r>
              <a:rPr kumimoji="0" lang="el-GR" sz="1400" b="1" i="0" u="none" strike="noStrike" cap="none" normalizeH="0" baseline="0" dirty="0">
                <a:ln>
                  <a:noFill/>
                </a:ln>
                <a:solidFill>
                  <a:schemeClr val="tx1"/>
                </a:solidFill>
                <a:effectLst/>
                <a:latin typeface="Arial" pitchFamily="34" charset="0"/>
                <a:ea typeface="Times New Roman" pitchFamily="18" charset="0"/>
                <a:cs typeface="Arial" pitchFamily="34" charset="0"/>
              </a:rPr>
              <a:t> </a:t>
            </a:r>
            <a:endParaRPr kumimoji="0" lang="el-GR" sz="1200" b="1"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114300" algn="l"/>
              </a:tabLst>
            </a:pPr>
            <a:r>
              <a:rPr kumimoji="0" lang="el-GR" sz="1400" b="1" i="0" u="sng" strike="noStrike" cap="none" normalizeH="0" baseline="0" dirty="0">
                <a:ln>
                  <a:noFill/>
                </a:ln>
                <a:solidFill>
                  <a:schemeClr val="tx1"/>
                </a:solidFill>
                <a:effectLst/>
                <a:latin typeface="Arial" pitchFamily="34" charset="0"/>
                <a:ea typeface="Times New Roman" pitchFamily="18" charset="0"/>
                <a:cs typeface="Arial" pitchFamily="34" charset="0"/>
              </a:rPr>
              <a:t>7. Επίλυση προβλημάτων. </a:t>
            </a:r>
            <a:r>
              <a:rPr kumimoji="0" lang="el-GR"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Οι ομάδες των μαθητών καλούνται να αναζητήσουν τις δυνατές λύσεις και μεταξύ αυτών να επιλέξουν την πλέον κατάλληλη.</a:t>
            </a:r>
            <a:endParaRPr kumimoji="0" lang="el-GR" sz="12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114300" algn="l"/>
              </a:tabLst>
            </a:pPr>
            <a:r>
              <a:rPr kumimoji="0" lang="el-GR" sz="1400" b="1" i="0" u="sng" strike="noStrike" cap="none" normalizeH="0" baseline="0" dirty="0">
                <a:ln>
                  <a:noFill/>
                </a:ln>
                <a:solidFill>
                  <a:schemeClr val="tx1"/>
                </a:solidFill>
                <a:effectLst/>
                <a:latin typeface="Arial" pitchFamily="34" charset="0"/>
                <a:ea typeface="Times New Roman" pitchFamily="18" charset="0"/>
                <a:cs typeface="Arial" pitchFamily="34" charset="0"/>
              </a:rPr>
              <a:t>8. Κατασκευή - ανακατασκευή μοντέλων: </a:t>
            </a:r>
            <a:r>
              <a:rPr kumimoji="0" lang="el-GR" sz="1400" b="0" i="0" u="none" strike="noStrike" cap="none" normalizeH="0" baseline="0" dirty="0">
                <a:ln>
                  <a:noFill/>
                </a:ln>
                <a:solidFill>
                  <a:schemeClr val="tx1"/>
                </a:solidFill>
                <a:effectLst/>
                <a:latin typeface="Arial" pitchFamily="34" charset="0"/>
                <a:ea typeface="Times New Roman" pitchFamily="18" charset="0"/>
                <a:cs typeface="Arial" pitchFamily="34" charset="0"/>
              </a:rPr>
              <a:t>Π.χ. Το μοντέλο του «ατόμου»</a:t>
            </a:r>
            <a:endParaRPr kumimoji="0" lang="el-GR" sz="12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114300" algn="l"/>
              </a:tabLst>
            </a:pPr>
            <a:r>
              <a:rPr kumimoji="0" lang="el-GR" sz="1400" b="1" i="0" u="sng" strike="noStrike" cap="none" normalizeH="0" baseline="0" dirty="0">
                <a:ln>
                  <a:noFill/>
                </a:ln>
                <a:solidFill>
                  <a:schemeClr val="tx1"/>
                </a:solidFill>
                <a:effectLst/>
                <a:latin typeface="Arial" pitchFamily="34" charset="0"/>
                <a:ea typeface="Times New Roman" pitchFamily="18" charset="0"/>
                <a:cs typeface="Arial" pitchFamily="34" charset="0"/>
              </a:rPr>
              <a:t>9. Πείραμα.</a:t>
            </a:r>
            <a:r>
              <a:rPr kumimoji="0" lang="el-GR" sz="1200" b="1" i="0" u="none" strike="noStrike" cap="none" normalizeH="0" baseline="0" dirty="0">
                <a:ln>
                  <a:noFill/>
                </a:ln>
                <a:solidFill>
                  <a:schemeClr val="tx1"/>
                </a:solidFill>
                <a:effectLst/>
                <a:latin typeface="Arial" pitchFamily="34" charset="0"/>
                <a:cs typeface="Arial"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tab pos="114300" algn="l"/>
              </a:tabLst>
            </a:pPr>
            <a:r>
              <a:rPr kumimoji="0" lang="el-GR" sz="1400" b="1" i="0" u="sng" strike="noStrike" cap="none" normalizeH="0" baseline="0" dirty="0">
                <a:ln>
                  <a:noFill/>
                </a:ln>
                <a:solidFill>
                  <a:schemeClr val="tx1"/>
                </a:solidFill>
                <a:effectLst/>
                <a:latin typeface="Arial" pitchFamily="34" charset="0"/>
                <a:ea typeface="Times New Roman" pitchFamily="18" charset="0"/>
                <a:cs typeface="Arial" pitchFamily="34" charset="0"/>
              </a:rPr>
              <a:t>10. Προσομοιώσεις σε Η.Υ.</a:t>
            </a:r>
            <a:endParaRPr kumimoji="0" lang="el-GR" sz="1200" b="1"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114300" algn="l"/>
              </a:tabLst>
            </a:pPr>
            <a:r>
              <a:rPr kumimoji="0" lang="el-GR" sz="1400" b="1" i="0" u="sng" strike="noStrike" cap="none" normalizeH="0" baseline="0" dirty="0">
                <a:ln>
                  <a:noFill/>
                </a:ln>
                <a:solidFill>
                  <a:schemeClr val="tx1"/>
                </a:solidFill>
                <a:effectLst/>
                <a:latin typeface="Arial" pitchFamily="34" charset="0"/>
                <a:ea typeface="Times New Roman" pitchFamily="18" charset="0"/>
                <a:cs typeface="Arial" pitchFamily="34" charset="0"/>
              </a:rPr>
              <a:t>11. Εννοιολογικοί χάρτες</a:t>
            </a:r>
            <a:endParaRPr kumimoji="0" lang="el-GR" sz="2000" b="1" i="0" u="none" strike="noStrike" cap="none" normalizeH="0" baseline="0" dirty="0">
              <a:ln>
                <a:noFill/>
              </a:ln>
              <a:solidFill>
                <a:schemeClr val="tx1"/>
              </a:solidFill>
              <a:effectLst/>
              <a:latin typeface="Arial" pitchFamily="34" charset="0"/>
              <a:cs typeface="Arial" pitchFamily="34" charset="0"/>
            </a:endParaRPr>
          </a:p>
        </p:txBody>
      </p:sp>
      <p:sp>
        <p:nvSpPr>
          <p:cNvPr id="3" name="Title 2"/>
          <p:cNvSpPr>
            <a:spLocks noGrp="1"/>
          </p:cNvSpPr>
          <p:nvPr>
            <p:ph type="title"/>
          </p:nvPr>
        </p:nvSpPr>
        <p:spPr>
          <a:xfrm>
            <a:off x="0" y="0"/>
            <a:ext cx="8964488" cy="1143000"/>
          </a:xfrm>
        </p:spPr>
        <p:txBody>
          <a:bodyPr>
            <a:normAutofit/>
          </a:bodyPr>
          <a:lstStyle/>
          <a:p>
            <a:pPr lvl="0"/>
            <a:r>
              <a:rPr lang="el-GR" sz="2000" b="1" dirty="0">
                <a:solidFill>
                  <a:schemeClr val="tx1"/>
                </a:solidFill>
                <a:effectLst/>
                <a:latin typeface="Arial" pitchFamily="34" charset="0"/>
                <a:ea typeface="Times New Roman" pitchFamily="18" charset="0"/>
                <a:cs typeface="Arial" pitchFamily="34" charset="0"/>
              </a:rPr>
              <a:t>Τα εργαλεία της εποικοδομητικής προσέγγισης-Διδακτικές στρατηγικές </a:t>
            </a:r>
            <a:br>
              <a:rPr lang="el-GR" sz="1800" dirty="0">
                <a:solidFill>
                  <a:schemeClr val="tx1"/>
                </a:solidFill>
                <a:effectLst/>
                <a:latin typeface="Arial" pitchFamily="34" charset="0"/>
                <a:cs typeface="Arial" pitchFamily="34" charset="0"/>
              </a:rPr>
            </a:br>
            <a:endParaRPr lang="el-GR" sz="20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9372600" cy="609600"/>
          </a:xfrm>
        </p:spPr>
        <p:txBody>
          <a:bodyPr rtlCol="0">
            <a:normAutofit fontScale="90000"/>
          </a:bodyPr>
          <a:lstStyle/>
          <a:p>
            <a:pPr eaLnBrk="1" fontAlgn="auto" hangingPunct="1">
              <a:spcAft>
                <a:spcPts val="0"/>
              </a:spcAft>
              <a:defRPr/>
            </a:pPr>
            <a:r>
              <a:rPr lang="el-GR" b="1" dirty="0"/>
              <a:t>Θεωρία της Εννοιολογικής Αλλαγής</a:t>
            </a:r>
            <a:endParaRPr lang="el-GR" dirty="0"/>
          </a:p>
        </p:txBody>
      </p:sp>
      <p:sp>
        <p:nvSpPr>
          <p:cNvPr id="20483" name="Rectangle 1"/>
          <p:cNvSpPr>
            <a:spLocks noChangeArrowheads="1"/>
          </p:cNvSpPr>
          <p:nvPr/>
        </p:nvSpPr>
        <p:spPr bwMode="auto">
          <a:xfrm>
            <a:off x="0" y="558800"/>
            <a:ext cx="8991600" cy="5262563"/>
          </a:xfrm>
          <a:prstGeom prst="rect">
            <a:avLst/>
          </a:prstGeom>
          <a:noFill/>
          <a:ln w="9525">
            <a:noFill/>
            <a:miter lim="800000"/>
            <a:headEnd/>
            <a:tailEnd/>
          </a:ln>
        </p:spPr>
        <p:txBody>
          <a:bodyPr anchor="ctr">
            <a:spAutoFit/>
          </a:bodyPr>
          <a:lstStyle/>
          <a:p>
            <a:pPr indent="457200" algn="just"/>
            <a:r>
              <a:rPr lang="el-GR" sz="2800">
                <a:latin typeface="Calibri" pitchFamily="34" charset="0"/>
                <a:ea typeface="Calibri" pitchFamily="34" charset="0"/>
                <a:cs typeface="Arial" pitchFamily="34" charset="0"/>
              </a:rPr>
              <a:t>Αυτή η ρητή και ξεκάθαρη αντιπαράθεση ανάμεσα στην προϋπάρχουσα και τη νέα γνώση είναι το κρίσιμο στοιχείο στη διδασκαλία που στοχεύει στην </a:t>
            </a:r>
            <a:r>
              <a:rPr lang="el-GR" sz="2800" b="1">
                <a:latin typeface="Calibri" pitchFamily="34" charset="0"/>
                <a:ea typeface="Calibri" pitchFamily="34" charset="0"/>
                <a:cs typeface="Arial" pitchFamily="34" charset="0"/>
              </a:rPr>
              <a:t>κατανόηση </a:t>
            </a:r>
            <a:r>
              <a:rPr lang="el-GR" sz="2800">
                <a:latin typeface="Calibri" pitchFamily="34" charset="0"/>
                <a:ea typeface="Calibri" pitchFamily="34" charset="0"/>
                <a:cs typeface="Arial" pitchFamily="34" charset="0"/>
              </a:rPr>
              <a:t>και εκφράζεται από τη </a:t>
            </a:r>
            <a:r>
              <a:rPr lang="el-GR" sz="2800" i="1">
                <a:latin typeface="Calibri" pitchFamily="34" charset="0"/>
                <a:ea typeface="Calibri" pitchFamily="34" charset="0"/>
                <a:cs typeface="Arial" pitchFamily="34" charset="0"/>
              </a:rPr>
              <a:t>Θεωρία της Εννοιολογικής Αλλαγής. </a:t>
            </a:r>
            <a:r>
              <a:rPr lang="el-GR" sz="2800">
                <a:latin typeface="Calibri" pitchFamily="34" charset="0"/>
                <a:ea typeface="Calibri" pitchFamily="34" charset="0"/>
                <a:cs typeface="Arial" pitchFamily="34" charset="0"/>
              </a:rPr>
              <a:t>(</a:t>
            </a:r>
            <a:r>
              <a:rPr lang="en-US" sz="2800">
                <a:latin typeface="Calibri" pitchFamily="34" charset="0"/>
                <a:ea typeface="Calibri" pitchFamily="34" charset="0"/>
                <a:cs typeface="Arial" pitchFamily="34" charset="0"/>
              </a:rPr>
              <a:t>Posner</a:t>
            </a:r>
            <a:r>
              <a:rPr lang="el-GR" sz="2800">
                <a:latin typeface="Calibri" pitchFamily="34" charset="0"/>
                <a:ea typeface="Calibri" pitchFamily="34" charset="0"/>
                <a:cs typeface="Arial" pitchFamily="34" charset="0"/>
              </a:rPr>
              <a:t> και συν. 1982): Τη</a:t>
            </a:r>
            <a:r>
              <a:rPr lang="el-GR" sz="2800" i="1">
                <a:latin typeface="Calibri" pitchFamily="34" charset="0"/>
                <a:ea typeface="Calibri" pitchFamily="34" charset="0"/>
                <a:cs typeface="Arial" pitchFamily="34" charset="0"/>
              </a:rPr>
              <a:t> μαθησιακή δηλ. διαδικασία  στην οποία μία προϋπάρχουσα έννοια –ιδέα ή πεποίθηση για το πώς λειτουργεί το σύμπαν- που κατέχει ο μαθητής, μετατοπίζεται και αναδομείται, συχνά σε τελείως διαφορετική κατεύθυνση από την εναλλακτική ή την λανθασμένη άποψη και προς την κατεύθυνση της άποψης που είναι επικρατής ανάμεσα στους ειδικούς του πεδίου </a:t>
            </a:r>
            <a:r>
              <a:rPr lang="el-GR" sz="2800">
                <a:latin typeface="Calibri" pitchFamily="34" charset="0"/>
                <a:ea typeface="Calibri" pitchFamily="34" charset="0"/>
                <a:cs typeface="Arial" pitchFamily="34" charset="0"/>
              </a:rPr>
              <a:t>(</a:t>
            </a:r>
            <a:r>
              <a:rPr lang="en-US" sz="2800">
                <a:latin typeface="Calibri" pitchFamily="34" charset="0"/>
                <a:ea typeface="Calibri" pitchFamily="34" charset="0"/>
                <a:cs typeface="Arial" pitchFamily="34" charset="0"/>
              </a:rPr>
              <a:t>Tanner and Allen</a:t>
            </a:r>
            <a:r>
              <a:rPr lang="el-GR" sz="2800">
                <a:latin typeface="Calibri" pitchFamily="34" charset="0"/>
                <a:ea typeface="Calibri" pitchFamily="34" charset="0"/>
                <a:cs typeface="Arial" pitchFamily="34" charset="0"/>
              </a:rPr>
              <a:t>, 2005).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4">
            <a:extLst>
              <a:ext uri="{FF2B5EF4-FFF2-40B4-BE49-F238E27FC236}">
                <a16:creationId xmlns:a16="http://schemas.microsoft.com/office/drawing/2014/main" id="{77AE6BB6-4759-461F-8465-A97824D2FF9D}"/>
              </a:ext>
            </a:extLst>
          </p:cNvPr>
          <p:cNvSpPr txBox="1">
            <a:spLocks noChangeArrowheads="1"/>
          </p:cNvSpPr>
          <p:nvPr/>
        </p:nvSpPr>
        <p:spPr bwMode="auto">
          <a:xfrm>
            <a:off x="1331120" y="2132410"/>
            <a:ext cx="5994797" cy="35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l-GR" altLang="en-US" sz="1500" b="1">
                <a:latin typeface="Arial" panose="020B0604020202020204" pitchFamily="34" charset="0"/>
              </a:rPr>
              <a:t>Τα νοητικά Μοντέλα ορίζονται ως μια μορφή νοητικής αναπαράστασης που διατηρεί αναλλοίωτη τη δομή αυτού που αναπαριστά.</a:t>
            </a:r>
          </a:p>
          <a:p>
            <a:pPr eaLnBrk="1" hangingPunct="1">
              <a:spcBef>
                <a:spcPct val="0"/>
              </a:spcBef>
              <a:buFontTx/>
              <a:buNone/>
            </a:pPr>
            <a:endParaRPr lang="el-GR" altLang="en-US" sz="1500">
              <a:latin typeface="Arial" panose="020B0604020202020204" pitchFamily="34" charset="0"/>
            </a:endParaRPr>
          </a:p>
          <a:p>
            <a:pPr eaLnBrk="1" hangingPunct="1">
              <a:spcBef>
                <a:spcPct val="0"/>
              </a:spcBef>
              <a:buFontTx/>
              <a:buNone/>
            </a:pPr>
            <a:r>
              <a:rPr lang="el-GR" altLang="en-US" sz="1500">
                <a:latin typeface="Arial" panose="020B0604020202020204" pitchFamily="34" charset="0"/>
              </a:rPr>
              <a:t>Όπως τα (Επιστημονικά) Μοντέλα μπορούν να βοηθήσουν στην ανάπτυξη των επιστημών διότι μπορούν να χρησιμοποιηθούν ως μέσα/εργαλεία για την οικοδόμηση θεωριών, έτσι και τα νοητικά μοντέλα που οικοδομούν τα παιδιά  έχουν προβλεπτική και επεξηγηματική ισχύ και μπορούν να χρησιμοποιηθούν ως διαμεσολαβητικοί μηχανισμοί γαι την ανάπτυξη και αναδιοργάνωση των εννοιών.</a:t>
            </a:r>
          </a:p>
          <a:p>
            <a:pPr eaLnBrk="1" hangingPunct="1">
              <a:spcBef>
                <a:spcPct val="0"/>
              </a:spcBef>
              <a:buFontTx/>
              <a:buNone/>
            </a:pPr>
            <a:endParaRPr lang="el-GR" altLang="en-US" sz="1500">
              <a:latin typeface="Arial" panose="020B0604020202020204" pitchFamily="34" charset="0"/>
            </a:endParaRPr>
          </a:p>
          <a:p>
            <a:pPr eaLnBrk="1" hangingPunct="1">
              <a:spcBef>
                <a:spcPct val="0"/>
              </a:spcBef>
              <a:buFontTx/>
              <a:buNone/>
            </a:pPr>
            <a:r>
              <a:rPr lang="el-GR" altLang="en-US" sz="1500">
                <a:latin typeface="Arial" panose="020B0604020202020204" pitchFamily="34" charset="0"/>
              </a:rPr>
              <a:t>Οι έννοιες εντάσσονται σε γενικές και εξειδικευμένες </a:t>
            </a:r>
            <a:r>
              <a:rPr lang="el-GR" altLang="en-US" sz="1500" b="1">
                <a:latin typeface="Arial" panose="020B0604020202020204" pitchFamily="34" charset="0"/>
              </a:rPr>
              <a:t>θεωρίες</a:t>
            </a:r>
            <a:r>
              <a:rPr lang="el-GR" altLang="en-US" sz="1500">
                <a:latin typeface="Arial" panose="020B0604020202020204" pitchFamily="34" charset="0"/>
              </a:rPr>
              <a:t> και η ανάπτυξη των εννοιών εμπλέκει όχι μόνο των εμπλουτισμό αλλά και την ριζική αναδιοργάνωση αυτών των θεωριών.</a:t>
            </a:r>
          </a:p>
        </p:txBody>
      </p:sp>
      <p:sp>
        <p:nvSpPr>
          <p:cNvPr id="6" name="Title 5">
            <a:extLst>
              <a:ext uri="{FF2B5EF4-FFF2-40B4-BE49-F238E27FC236}">
                <a16:creationId xmlns:a16="http://schemas.microsoft.com/office/drawing/2014/main" id="{881BDACA-73EA-4F34-A604-54798FBE26A7}"/>
              </a:ext>
            </a:extLst>
          </p:cNvPr>
          <p:cNvSpPr>
            <a:spLocks noGrp="1"/>
          </p:cNvSpPr>
          <p:nvPr>
            <p:ph type="title"/>
          </p:nvPr>
        </p:nvSpPr>
        <p:spPr/>
        <p:txBody>
          <a:bodyPr>
            <a:normAutofit fontScale="90000"/>
          </a:bodyPr>
          <a:lstStyle/>
          <a:p>
            <a:pPr>
              <a:defRPr/>
            </a:pPr>
            <a:r>
              <a:rPr lang="el-GR" dirty="0"/>
              <a:t>Ρόλος των Νοητικών Μοντέλων στην ανάπτυξη των εννοιών.</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7CA6A8F2-7601-4A6C-89F2-C627D6086897}"/>
              </a:ext>
            </a:extLst>
          </p:cNvPr>
          <p:cNvSpPr>
            <a:spLocks noGrp="1"/>
          </p:cNvSpPr>
          <p:nvPr>
            <p:ph type="title"/>
          </p:nvPr>
        </p:nvSpPr>
        <p:spPr/>
        <p:txBody>
          <a:bodyPr/>
          <a:lstStyle/>
          <a:p>
            <a:r>
              <a:rPr lang="el-GR" altLang="en-US" sz="2400"/>
              <a:t>Οι Έννοιες οργανώνονται σε Γενικές και Εξειδικευμένες Θεωρίες</a:t>
            </a:r>
          </a:p>
        </p:txBody>
      </p:sp>
      <p:sp>
        <p:nvSpPr>
          <p:cNvPr id="3" name="TextBox 2">
            <a:extLst>
              <a:ext uri="{FF2B5EF4-FFF2-40B4-BE49-F238E27FC236}">
                <a16:creationId xmlns:a16="http://schemas.microsoft.com/office/drawing/2014/main" id="{48B5CFB7-31B8-425B-ACC8-42D487FB4958}"/>
              </a:ext>
            </a:extLst>
          </p:cNvPr>
          <p:cNvSpPr txBox="1"/>
          <p:nvPr/>
        </p:nvSpPr>
        <p:spPr>
          <a:xfrm>
            <a:off x="457200" y="1844824"/>
            <a:ext cx="8229600" cy="2454518"/>
          </a:xfrm>
          <a:prstGeom prst="rect">
            <a:avLst/>
          </a:prstGeom>
          <a:noFill/>
        </p:spPr>
        <p:txBody>
          <a:bodyPr wrap="square">
            <a:spAutoFit/>
          </a:bodyPr>
          <a:lstStyle/>
          <a:p>
            <a:pPr eaLnBrk="1" hangingPunct="1">
              <a:defRPr/>
            </a:pPr>
            <a:r>
              <a:rPr lang="el-GR" dirty="0"/>
              <a:t>Η διδικασία απόκτησης γνώσεων αρχίζει κατά τη γέννηση και τα νήπια προχωρούν ραγδαία σε μια οικοδόμηση μιας θεμελιώδους κατανόησης του Φυσικού και κοινωνικού  κόσμου.</a:t>
            </a:r>
          </a:p>
          <a:p>
            <a:pPr eaLnBrk="1" hangingPunct="1">
              <a:defRPr/>
            </a:pPr>
            <a:r>
              <a:rPr lang="el-GR" dirty="0"/>
              <a:t>Αυτό γίνεται με την οργάνωση των εννοιών σε αφελείς ή «θεωρίες’ του κοινού νου». [</a:t>
            </a:r>
            <a:r>
              <a:rPr lang="el-GR" i="1" u="sng" dirty="0"/>
              <a:t>Θεωρίες ως ένα συνεκτικό σύνολο γνώσεων που αποτελείται από ορισμένα μεμονωμένα γεγονότα και κάποιες διαδικασίες για τη συναρμολογησή τους</a:t>
            </a:r>
            <a:r>
              <a:rPr lang="el-GR" u="sng" dirty="0"/>
              <a:t>.]. </a:t>
            </a:r>
          </a:p>
          <a:p>
            <a:pPr eaLnBrk="1" hangingPunct="1">
              <a:defRPr/>
            </a:pPr>
            <a:endParaRPr lang="el-GR" sz="1600" dirty="0"/>
          </a:p>
          <a:p>
            <a:pPr eaLnBrk="1" hangingPunct="1">
              <a:defRPr/>
            </a:pPr>
            <a:r>
              <a:rPr lang="el-GR" sz="1600" u="sng" dirty="0">
                <a:solidFill>
                  <a:schemeClr val="accent5"/>
                </a:solidFill>
              </a:rPr>
              <a:t>Τελείως διαφορετική η έννοια της Θεωρίας και του Μοντέλου στη Γνωστική Ψυχολογία</a:t>
            </a:r>
          </a:p>
          <a:p>
            <a:pPr eaLnBrk="1" hangingPunct="1">
              <a:defRPr/>
            </a:pPr>
            <a:endParaRPr lang="el-GR" sz="135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34CBFFEE-ADBC-4CA1-BBCA-6DE770F5CDCB}"/>
              </a:ext>
            </a:extLst>
          </p:cNvPr>
          <p:cNvSpPr/>
          <p:nvPr/>
        </p:nvSpPr>
        <p:spPr>
          <a:xfrm>
            <a:off x="1115616" y="1844824"/>
            <a:ext cx="7200800" cy="4039567"/>
          </a:xfrm>
          <a:prstGeom prst="rect">
            <a:avLst/>
          </a:prstGeom>
          <a:noFill/>
          <a:ln cap="flat">
            <a:noFill/>
            <a:prstDash val="solid"/>
          </a:ln>
        </p:spPr>
        <p:txBody>
          <a:bodyPr vert="horz" wrap="square" lIns="68580" tIns="34290" rIns="68580" bIns="34290" anchor="t" anchorCtr="0" compatLnSpc="1">
            <a:spAutoFit/>
          </a:bodyPr>
          <a:lstStyle/>
          <a:p>
            <a:pPr defTabSz="685800">
              <a:defRPr sz="1800" b="0" i="0" u="none" strike="noStrike" kern="0" cap="none" spc="0" baseline="0">
                <a:solidFill>
                  <a:srgbClr val="000000"/>
                </a:solidFill>
                <a:uFillTx/>
              </a:defRPr>
            </a:pPr>
            <a:r>
              <a:rPr lang="el-GR" sz="2400" dirty="0">
                <a:solidFill>
                  <a:srgbClr val="000000"/>
                </a:solidFill>
                <a:latin typeface="Arial" pitchFamily="34"/>
              </a:rPr>
              <a:t>Επεκτείνοντας αυτή την αντίληψη, ορισμένοι ερευνητές φαντάζονται τη γνώση των μαθητών σαν κάτι που μοιάζει με θεωρία. Κάνοντας χρήση της οπτικής που βασίζεται  στο γνωστικό μοντέλο, η μάθηση συχνά χαρακτηρίζεται ως μια σειρά από γνωστικές αναδομήσεις στις οποίες το εννοιολογικό πλαίσιο του μαθητή υφίσταται δομικές αναδομήσεις ή αναθεωρήσεις που βασίζονται σε νέες εμπειρίες, πληροφορίες ή έννοιες που ο μαθητής συναντά. Αλλαγή Θεωρίας</a:t>
            </a:r>
          </a:p>
          <a:p>
            <a:pPr defTabSz="685800">
              <a:defRPr sz="1800" b="0" i="0" u="none" strike="noStrike" kern="0" cap="none" spc="0" baseline="0">
                <a:solidFill>
                  <a:srgbClr val="000000"/>
                </a:solidFill>
                <a:uFillTx/>
              </a:defRPr>
            </a:pPr>
            <a:endParaRPr lang="el-GR" dirty="0">
              <a:solidFill>
                <a:srgbClr val="000000"/>
              </a:solidFill>
              <a:latin typeface="Arial" pitchFamily="34"/>
            </a:endParaRPr>
          </a:p>
        </p:txBody>
      </p:sp>
      <p:sp>
        <p:nvSpPr>
          <p:cNvPr id="3" name="Title 4">
            <a:extLst>
              <a:ext uri="{FF2B5EF4-FFF2-40B4-BE49-F238E27FC236}">
                <a16:creationId xmlns:a16="http://schemas.microsoft.com/office/drawing/2014/main" id="{DEFAC7B9-AEC8-4A5B-9EF7-204C9CDDAA3E}"/>
              </a:ext>
            </a:extLst>
          </p:cNvPr>
          <p:cNvSpPr txBox="1">
            <a:spLocks noGrp="1"/>
          </p:cNvSpPr>
          <p:nvPr>
            <p:ph type="title"/>
          </p:nvPr>
        </p:nvSpPr>
        <p:spPr/>
        <p:txBody>
          <a:bodyPr>
            <a:normAutofit fontScale="90000"/>
          </a:bodyPr>
          <a:lstStyle/>
          <a:p>
            <a:pPr lvl="0" algn="l"/>
            <a:r>
              <a:rPr lang="el-GR" dirty="0"/>
              <a:t>Η εννοιολογική αλλαγή ως «αλλαγή θεωρίας»</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3528" y="764704"/>
            <a:ext cx="8229600" cy="1143000"/>
          </a:xfrm>
        </p:spPr>
        <p:txBody>
          <a:bodyPr>
            <a:noAutofit/>
          </a:bodyPr>
          <a:lstStyle/>
          <a:p>
            <a:r>
              <a:rPr lang="el-GR" sz="3600" b="1" dirty="0"/>
              <a:t>Μάθηση μέσω Διερεύνησης (ΜΜΔ) και Διδακτική των Φυσικών Επιστημών και της Βιολογίας</a:t>
            </a:r>
            <a:endParaRPr lang="el-GR" sz="3600" dirty="0"/>
          </a:p>
        </p:txBody>
      </p:sp>
      <p:sp>
        <p:nvSpPr>
          <p:cNvPr id="5" name="TextBox 4"/>
          <p:cNvSpPr txBox="1"/>
          <p:nvPr/>
        </p:nvSpPr>
        <p:spPr>
          <a:xfrm>
            <a:off x="298151" y="2780928"/>
            <a:ext cx="9144000" cy="2954655"/>
          </a:xfrm>
          <a:prstGeom prst="rect">
            <a:avLst/>
          </a:prstGeom>
          <a:noFill/>
        </p:spPr>
        <p:txBody>
          <a:bodyPr wrap="square" rtlCol="0">
            <a:spAutoFit/>
          </a:bodyPr>
          <a:lstStyle/>
          <a:p>
            <a:r>
              <a:rPr lang="el-GR" sz="2800" dirty="0"/>
              <a:t>Θα μπορούσαμε να πούμε πως η ΜΜΔ συνιστά την μεταφορά της Επιστημονικής Μεθόδου στη Διδασκαλία των ΦΕ. Ο πρώτος που την επιχειρεί είναι ο </a:t>
            </a:r>
            <a:r>
              <a:rPr lang="en-US" sz="2800" dirty="0"/>
              <a:t>Dewy </a:t>
            </a:r>
            <a:r>
              <a:rPr lang="el-GR" sz="2800" dirty="0"/>
              <a:t>στον οποίο χρωστάμε τον όρο Ανακαλυπτική Διδασκαλία.  Απλά, η πρώτη περίοδος της ΔΜ είναι δασκαλοκεντρική.</a:t>
            </a:r>
          </a:p>
          <a:p>
            <a:endParaRPr lang="el-GR" sz="2800" dirty="0"/>
          </a:p>
          <a:p>
            <a:endParaRPr lang="el-GR" dirty="0"/>
          </a:p>
        </p:txBody>
      </p:sp>
      <p:pic>
        <p:nvPicPr>
          <p:cNvPr id="2" name="Εγγεγραμμένος ήχος">
            <a:hlinkClick r:id="" action="ppaction://media"/>
            <a:extLst>
              <a:ext uri="{FF2B5EF4-FFF2-40B4-BE49-F238E27FC236}">
                <a16:creationId xmlns:a16="http://schemas.microsoft.com/office/drawing/2014/main" id="{0AA01D10-A442-439F-88FD-D9D319258B0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92280" y="5544944"/>
            <a:ext cx="609600" cy="609600"/>
          </a:xfrm>
          <a:prstGeom prst="rect">
            <a:avLst/>
          </a:prstGeom>
        </p:spPr>
      </p:pic>
    </p:spTree>
    <p:extLst>
      <p:ext uri="{BB962C8B-B14F-4D97-AF65-F5344CB8AC3E}">
        <p14:creationId xmlns:p14="http://schemas.microsoft.com/office/powerpoint/2010/main" val="2820482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43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127BE38-45AF-4199-86A2-2F1A527D09EE}"/>
              </a:ext>
            </a:extLst>
          </p:cNvPr>
          <p:cNvSpPr>
            <a:spLocks noGrp="1"/>
          </p:cNvSpPr>
          <p:nvPr>
            <p:ph type="title"/>
          </p:nvPr>
        </p:nvSpPr>
        <p:spPr>
          <a:xfrm>
            <a:off x="628652" y="1131097"/>
            <a:ext cx="7886700" cy="453517"/>
          </a:xfrm>
        </p:spPr>
        <p:txBody>
          <a:bodyPr>
            <a:normAutofit fontScale="90000"/>
          </a:bodyPr>
          <a:lstStyle/>
          <a:p>
            <a:pPr algn="l"/>
            <a:br>
              <a:rPr lang="en-US" dirty="0"/>
            </a:br>
            <a:r>
              <a:rPr lang="el-GR" sz="4800" b="1" dirty="0"/>
              <a:t>Μοντέλα μάθησης με βάση την εννοιολογική αλλαγή</a:t>
            </a:r>
            <a:endParaRPr lang="en-US" dirty="0"/>
          </a:p>
        </p:txBody>
      </p:sp>
      <p:sp>
        <p:nvSpPr>
          <p:cNvPr id="3" name="TextBox 2">
            <a:extLst>
              <a:ext uri="{FF2B5EF4-FFF2-40B4-BE49-F238E27FC236}">
                <a16:creationId xmlns:a16="http://schemas.microsoft.com/office/drawing/2014/main" id="{11004B0C-5213-4C71-973F-1C85992478A0}"/>
              </a:ext>
            </a:extLst>
          </p:cNvPr>
          <p:cNvSpPr txBox="1"/>
          <p:nvPr/>
        </p:nvSpPr>
        <p:spPr>
          <a:xfrm>
            <a:off x="251520" y="1772816"/>
            <a:ext cx="8998527" cy="4047262"/>
          </a:xfrm>
          <a:prstGeom prst="rect">
            <a:avLst/>
          </a:prstGeom>
          <a:noFill/>
        </p:spPr>
        <p:txBody>
          <a:bodyPr wrap="square" rtlCol="0">
            <a:spAutoFit/>
          </a:bodyPr>
          <a:lstStyle/>
          <a:p>
            <a:r>
              <a:rPr lang="el-GR" sz="2000" dirty="0"/>
              <a:t>Εργασίες του </a:t>
            </a:r>
            <a:r>
              <a:rPr lang="el-GR" sz="2000" dirty="0" err="1"/>
              <a:t>Piaget</a:t>
            </a:r>
            <a:r>
              <a:rPr lang="el-GR" sz="2000" dirty="0"/>
              <a:t>, </a:t>
            </a:r>
          </a:p>
          <a:p>
            <a:r>
              <a:rPr lang="el-GR" sz="2000" dirty="0"/>
              <a:t>Διαδικασία της </a:t>
            </a:r>
            <a:r>
              <a:rPr lang="el-GR" sz="2000" i="1" dirty="0"/>
              <a:t>Αφομοίωσης</a:t>
            </a:r>
            <a:r>
              <a:rPr lang="el-GR" sz="2000" dirty="0"/>
              <a:t> (</a:t>
            </a:r>
            <a:r>
              <a:rPr lang="el-GR" sz="2000" dirty="0" err="1"/>
              <a:t>Assimilation</a:t>
            </a:r>
            <a:r>
              <a:rPr lang="el-GR" sz="2000" dirty="0"/>
              <a:t>) έχει ταυτισθεί με τον κονστρουκτιβισμό και υπονοεί τη συναρμολόγηση της νέας εμπειρίας στα υπάρχοντα νοητικά σχήματα. </a:t>
            </a:r>
          </a:p>
          <a:p>
            <a:r>
              <a:rPr lang="el-GR" sz="2000" dirty="0"/>
              <a:t>Η </a:t>
            </a:r>
            <a:r>
              <a:rPr lang="el-GR" sz="2000" i="1" dirty="0"/>
              <a:t>Προσαρμογή</a:t>
            </a:r>
            <a:r>
              <a:rPr lang="el-GR" sz="2000" dirty="0"/>
              <a:t> (</a:t>
            </a:r>
            <a:r>
              <a:rPr lang="el-GR" sz="2000" dirty="0" err="1"/>
              <a:t>Accommodation</a:t>
            </a:r>
            <a:r>
              <a:rPr lang="el-GR" sz="2000" dirty="0"/>
              <a:t>), περιγράφει την αλλαγή στα νοητικά σχήματα καθώς αυτά είναι ανίκανα να εξηγήσουν τη νέα εμπειρία (</a:t>
            </a:r>
            <a:r>
              <a:rPr lang="el-GR" sz="2000" dirty="0" err="1"/>
              <a:t>Geelan</a:t>
            </a:r>
            <a:r>
              <a:rPr lang="el-GR" sz="2000" dirty="0"/>
              <a:t>, 2000).</a:t>
            </a:r>
            <a:endParaRPr lang="en-US" sz="2000" dirty="0"/>
          </a:p>
          <a:p>
            <a:endParaRPr lang="el-GR" sz="1600" dirty="0"/>
          </a:p>
          <a:p>
            <a:r>
              <a:rPr lang="el-GR" sz="1600" dirty="0"/>
              <a:t>Στηριγμένοι σε αυτές τις θεμελιώδεις έννοιες, άλλοι θεωρητικοί έχουν αρθρώσει μια θεωρία που εξηγεί και περιγράφει τις </a:t>
            </a:r>
            <a:r>
              <a:rPr lang="el-GR" sz="1600" i="1" dirty="0"/>
              <a:t>«ουσιαστικές διαστάσεις της διαδικασίας με την οποία οι κεντρικές, οργανωτικές έννοιες των ανθρώπων μετασχηματίζονται από ένα πρώτο σύνολο εννοιών σε ένα άλλο, που είναι ασύμβατο με το πρώτο».</a:t>
            </a:r>
            <a:r>
              <a:rPr lang="el-GR" sz="1600" dirty="0"/>
              <a:t> Η διαδικασία αυτή είναι γνωστή ως </a:t>
            </a:r>
            <a:r>
              <a:rPr lang="el-GR" sz="1600" i="1" u="sng" dirty="0"/>
              <a:t>μοντέλο μάθησης με βάση την εννοιολογική αλλαγή</a:t>
            </a:r>
            <a:r>
              <a:rPr lang="el-GR" sz="1600" dirty="0"/>
              <a:t>. Η κεντρική ιδέα του προτύπου μάθησης με βάση την εννοιολογική αλλαγή είναι ότι η </a:t>
            </a:r>
            <a:r>
              <a:rPr lang="el-GR" sz="1600" i="1" dirty="0"/>
              <a:t>μάθηση είναι μια λογική δραστηριότητα που έρχεται να κατανοήσει και να δεχτεί τις νέες ιδέες επειδή αυτές αναγνωρίζονται ως καταληπτές και λογικές</a:t>
            </a:r>
            <a:r>
              <a:rPr lang="el-GR" sz="1600" dirty="0"/>
              <a:t> (</a:t>
            </a:r>
            <a:r>
              <a:rPr lang="el-GR" sz="1600" dirty="0" err="1"/>
              <a:t>Posner</a:t>
            </a:r>
            <a:r>
              <a:rPr lang="el-GR" sz="1600" dirty="0"/>
              <a:t> </a:t>
            </a:r>
            <a:r>
              <a:rPr lang="el-GR" sz="1600" dirty="0" err="1"/>
              <a:t>et</a:t>
            </a:r>
            <a:r>
              <a:rPr lang="el-GR" sz="1600" dirty="0"/>
              <a:t> </a:t>
            </a:r>
            <a:r>
              <a:rPr lang="el-GR" sz="1600" dirty="0" err="1"/>
              <a:t>al</a:t>
            </a:r>
            <a:r>
              <a:rPr lang="el-GR" sz="1600" dirty="0"/>
              <a:t>., 1982).</a:t>
            </a:r>
            <a:endParaRPr lang="en-US" sz="1600" dirty="0"/>
          </a:p>
          <a:p>
            <a:endParaRPr lang="en-US" sz="900" dirty="0"/>
          </a:p>
        </p:txBody>
      </p:sp>
    </p:spTree>
    <p:extLst>
      <p:ext uri="{BB962C8B-B14F-4D97-AF65-F5344CB8AC3E}">
        <p14:creationId xmlns:p14="http://schemas.microsoft.com/office/powerpoint/2010/main" val="3707284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E3689A1-33CB-470D-B3D8-3F69120E577F}"/>
              </a:ext>
            </a:extLst>
          </p:cNvPr>
          <p:cNvSpPr>
            <a:spLocks noGrp="1"/>
          </p:cNvSpPr>
          <p:nvPr>
            <p:ph type="title"/>
          </p:nvPr>
        </p:nvSpPr>
        <p:spPr/>
        <p:txBody>
          <a:bodyPr>
            <a:normAutofit/>
          </a:bodyPr>
          <a:lstStyle/>
          <a:p>
            <a:pPr algn="l"/>
            <a:r>
              <a:rPr lang="el-GR" sz="2800" b="1" dirty="0"/>
              <a:t>Η γνώση ως θεωρία (εννοιολογικά πλαίσια)</a:t>
            </a:r>
            <a:br>
              <a:rPr lang="en-US" sz="2800" dirty="0"/>
            </a:br>
            <a:endParaRPr lang="en-US" sz="2800" dirty="0"/>
          </a:p>
        </p:txBody>
      </p:sp>
      <p:sp>
        <p:nvSpPr>
          <p:cNvPr id="3" name="TextBox 2">
            <a:extLst>
              <a:ext uri="{FF2B5EF4-FFF2-40B4-BE49-F238E27FC236}">
                <a16:creationId xmlns:a16="http://schemas.microsoft.com/office/drawing/2014/main" id="{10DDFE02-664D-4240-9811-093696C88025}"/>
              </a:ext>
            </a:extLst>
          </p:cNvPr>
          <p:cNvSpPr txBox="1"/>
          <p:nvPr/>
        </p:nvSpPr>
        <p:spPr>
          <a:xfrm>
            <a:off x="184438" y="1556792"/>
            <a:ext cx="8775123" cy="2439129"/>
          </a:xfrm>
          <a:prstGeom prst="rect">
            <a:avLst/>
          </a:prstGeom>
          <a:noFill/>
        </p:spPr>
        <p:txBody>
          <a:bodyPr wrap="square" rtlCol="0">
            <a:spAutoFit/>
          </a:bodyPr>
          <a:lstStyle/>
          <a:p>
            <a:r>
              <a:rPr lang="el-GR" dirty="0"/>
              <a:t>Μέσα σε αυτό το μοντέλο, οι αντιλήψεις ενός μαθητή πιστεύεται ότι υφίστανται μέσα στο μυαλό του σε συνδυασμό με άλλες συναφείς αντιλήψεις ώστε να σχηματίζουν ένα μεγάλο και πολύπλοκο, </a:t>
            </a:r>
            <a:r>
              <a:rPr lang="el-GR" i="1" dirty="0"/>
              <a:t>εννοιολογικό πλαίσιο</a:t>
            </a:r>
            <a:r>
              <a:rPr lang="el-GR" dirty="0"/>
              <a:t> σχετικό με κάποιο θέμα. ΚΑΤΙ ΣΑΝ ΘΕΩΡΙΑ.</a:t>
            </a:r>
          </a:p>
          <a:p>
            <a:r>
              <a:rPr lang="el-GR" u="sng" dirty="0"/>
              <a:t>Η χρήση του όρου θεωρία Δεν αναφέρεται στην ουσία των θεωριών ως συστατικού της Επιστημονικής Μεθόδου και του τρόπου με τον οποίο δομούν οι επιστήμονες τις θεωρίες τους.</a:t>
            </a:r>
            <a:r>
              <a:rPr lang="el-GR" dirty="0"/>
              <a:t> </a:t>
            </a:r>
          </a:p>
          <a:p>
            <a:endParaRPr lang="el-GR" sz="1600" dirty="0"/>
          </a:p>
          <a:p>
            <a:endParaRPr lang="en-US" sz="1050" dirty="0"/>
          </a:p>
        </p:txBody>
      </p:sp>
    </p:spTree>
    <p:extLst>
      <p:ext uri="{BB962C8B-B14F-4D97-AF65-F5344CB8AC3E}">
        <p14:creationId xmlns:p14="http://schemas.microsoft.com/office/powerpoint/2010/main" val="16300666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EBB53AB-0732-40FA-8FFC-F5E7183EFB63}"/>
              </a:ext>
            </a:extLst>
          </p:cNvPr>
          <p:cNvSpPr>
            <a:spLocks noGrp="1"/>
          </p:cNvSpPr>
          <p:nvPr>
            <p:ph type="title"/>
          </p:nvPr>
        </p:nvSpPr>
        <p:spPr/>
        <p:txBody>
          <a:bodyPr>
            <a:normAutofit fontScale="90000"/>
          </a:bodyPr>
          <a:lstStyle/>
          <a:p>
            <a:pPr algn="l"/>
            <a:r>
              <a:rPr lang="el-GR" dirty="0"/>
              <a:t>Παράδειγμα (κατά </a:t>
            </a:r>
            <a:r>
              <a:rPr lang="el-GR" dirty="0" err="1"/>
              <a:t>Kuhn</a:t>
            </a:r>
            <a:r>
              <a:rPr lang="el-GR" dirty="0"/>
              <a:t>): θυμόμαστε!!!! </a:t>
            </a:r>
            <a:endParaRPr lang="en-US" dirty="0"/>
          </a:p>
        </p:txBody>
      </p:sp>
      <p:sp>
        <p:nvSpPr>
          <p:cNvPr id="3" name="TextBox 2">
            <a:extLst>
              <a:ext uri="{FF2B5EF4-FFF2-40B4-BE49-F238E27FC236}">
                <a16:creationId xmlns:a16="http://schemas.microsoft.com/office/drawing/2014/main" id="{E953D2F9-972F-4E18-8245-01CF91AF9249}"/>
              </a:ext>
            </a:extLst>
          </p:cNvPr>
          <p:cNvSpPr txBox="1"/>
          <p:nvPr/>
        </p:nvSpPr>
        <p:spPr>
          <a:xfrm>
            <a:off x="218209" y="1700808"/>
            <a:ext cx="8707582" cy="3046988"/>
          </a:xfrm>
          <a:prstGeom prst="rect">
            <a:avLst/>
          </a:prstGeom>
          <a:noFill/>
        </p:spPr>
        <p:txBody>
          <a:bodyPr wrap="square" rtlCol="0">
            <a:spAutoFit/>
          </a:bodyPr>
          <a:lstStyle/>
          <a:p>
            <a:r>
              <a:rPr lang="el-GR" sz="1600" i="1" dirty="0"/>
              <a:t>«το σύνολο των πεποιθήσεων, των αναγνωρισμένων αξιών και των τεχνικών που ασπάζονται τα μέλη μιας δεδομένης ομάδας επιστημόνων». </a:t>
            </a:r>
            <a:r>
              <a:rPr lang="el-GR" sz="1600" dirty="0"/>
              <a:t>Οδηγεί σε μια παράδοση επιστημονικής έρευνας, που την ονομάζει «Φυσιολογική Επιστήμη».  Όταν η συγκεκριμένη Φυσιολογική Επιστήμη αρχίζει να αμφισβητείται, δημιουργούνται «Ανωμαλίες». Η συσσώρευση ανωμαλιών μπορεί να οδηγήσει σε μία Κρίση, την οποία ο </a:t>
            </a:r>
            <a:r>
              <a:rPr lang="el-GR" sz="1600" dirty="0" err="1"/>
              <a:t>Kuhn</a:t>
            </a:r>
            <a:r>
              <a:rPr lang="el-GR" sz="1600" dirty="0"/>
              <a:t> την ονομάζει «Ιδιόρρυθμη Επιστήμη», δηλ. μια κατάσταση ρευστή, στην οποία δεν επικρατεί κάποιο Παράδειγμα. Μια Επιστημονική Επανάσταση που ακολουθεί, οδηγεί σε μια Νέα Φυσιολογική Επιστήμη.</a:t>
            </a:r>
          </a:p>
          <a:p>
            <a:endParaRPr lang="el-GR" sz="1600" dirty="0"/>
          </a:p>
          <a:p>
            <a:r>
              <a:rPr lang="el-GR" sz="1600" dirty="0"/>
              <a:t>Οι </a:t>
            </a:r>
            <a:r>
              <a:rPr lang="el-GR" sz="1600" dirty="0" err="1"/>
              <a:t>Posner</a:t>
            </a:r>
            <a:r>
              <a:rPr lang="el-GR" sz="1600" dirty="0"/>
              <a:t> και συν. μεταφέρουν τις ιδέες αυτές στη διαδικασία της μάθησης, παραλληλίζοντας την έννοια του Παραδείγματος με την ύπαρξη μιας Κεντρικής Έννοιας Ι (Φυσιολογική Επιστήμη Ι), η οποία ενίοτε μετασχηματίζεται σε μια άλλη Κεντρική Έννοια (ΙΙ) μέσα από τη διαδικασία της Μάθησης (Επιστημονική Επανάσταση). </a:t>
            </a:r>
            <a:endParaRPr lang="en-US" sz="1600" dirty="0"/>
          </a:p>
        </p:txBody>
      </p:sp>
    </p:spTree>
    <p:extLst>
      <p:ext uri="{BB962C8B-B14F-4D97-AF65-F5344CB8AC3E}">
        <p14:creationId xmlns:p14="http://schemas.microsoft.com/office/powerpoint/2010/main" val="16022403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429FCE9-1CAB-4717-9D4F-3910ADD728B8}"/>
              </a:ext>
            </a:extLst>
          </p:cNvPr>
          <p:cNvSpPr>
            <a:spLocks noGrp="1"/>
          </p:cNvSpPr>
          <p:nvPr>
            <p:ph type="title"/>
          </p:nvPr>
        </p:nvSpPr>
        <p:spPr/>
        <p:txBody>
          <a:bodyPr>
            <a:noAutofit/>
          </a:bodyPr>
          <a:lstStyle/>
          <a:p>
            <a:pPr algn="l"/>
            <a:r>
              <a:rPr lang="el-GR" sz="2100" dirty="0"/>
              <a:t>Σχηματική αναπαράσταση της διαδικασίας της εννοιολογικής αλλαγής κατά </a:t>
            </a:r>
            <a:r>
              <a:rPr lang="el-GR" sz="2100" dirty="0" err="1"/>
              <a:t>Posner</a:t>
            </a:r>
            <a:r>
              <a:rPr lang="el-GR" sz="2100" dirty="0"/>
              <a:t> </a:t>
            </a:r>
            <a:r>
              <a:rPr lang="el-GR" sz="2100" dirty="0" err="1"/>
              <a:t>et</a:t>
            </a:r>
            <a:r>
              <a:rPr lang="el-GR" sz="2100" dirty="0"/>
              <a:t> </a:t>
            </a:r>
            <a:r>
              <a:rPr lang="el-GR" sz="2100" dirty="0" err="1"/>
              <a:t>al</a:t>
            </a:r>
            <a:r>
              <a:rPr lang="el-GR" sz="2100" dirty="0"/>
              <a:t>., όπως παραλληλίζεται με την αλλαγή στο επιστημονικό Παράδειγμα κατά </a:t>
            </a:r>
            <a:r>
              <a:rPr lang="el-GR" sz="2100" dirty="0" err="1"/>
              <a:t>Kuhn</a:t>
            </a:r>
            <a:r>
              <a:rPr lang="el-GR" sz="2100" dirty="0"/>
              <a:t>.</a:t>
            </a:r>
            <a:endParaRPr lang="en-US" sz="1350" dirty="0"/>
          </a:p>
        </p:txBody>
      </p:sp>
      <p:pic>
        <p:nvPicPr>
          <p:cNvPr id="3" name="image24.png">
            <a:extLst>
              <a:ext uri="{FF2B5EF4-FFF2-40B4-BE49-F238E27FC236}">
                <a16:creationId xmlns:a16="http://schemas.microsoft.com/office/drawing/2014/main" id="{92E84512-DC78-4DBF-B09B-D5939699E0CA}"/>
              </a:ext>
            </a:extLst>
          </p:cNvPr>
          <p:cNvPicPr/>
          <p:nvPr/>
        </p:nvPicPr>
        <p:blipFill>
          <a:blip r:embed="rId3" cstate="print"/>
          <a:srcRect/>
          <a:stretch>
            <a:fillRect/>
          </a:stretch>
        </p:blipFill>
        <p:spPr>
          <a:xfrm>
            <a:off x="971600" y="2060848"/>
            <a:ext cx="6552728" cy="3024336"/>
          </a:xfrm>
          <a:prstGeom prst="rect">
            <a:avLst/>
          </a:prstGeom>
          <a:ln/>
        </p:spPr>
      </p:pic>
      <p:sp>
        <p:nvSpPr>
          <p:cNvPr id="4" name="TextBox 3">
            <a:extLst>
              <a:ext uri="{FF2B5EF4-FFF2-40B4-BE49-F238E27FC236}">
                <a16:creationId xmlns:a16="http://schemas.microsoft.com/office/drawing/2014/main" id="{8C97A2A6-D058-46DF-9B53-02754624569C}"/>
              </a:ext>
            </a:extLst>
          </p:cNvPr>
          <p:cNvSpPr txBox="1"/>
          <p:nvPr/>
        </p:nvSpPr>
        <p:spPr>
          <a:xfrm>
            <a:off x="540327" y="4473286"/>
            <a:ext cx="8260773" cy="507831"/>
          </a:xfrm>
          <a:prstGeom prst="rect">
            <a:avLst/>
          </a:prstGeom>
          <a:noFill/>
        </p:spPr>
        <p:txBody>
          <a:bodyPr wrap="square" rtlCol="0">
            <a:spAutoFit/>
          </a:bodyPr>
          <a:lstStyle/>
          <a:p>
            <a:pPr lvl="0"/>
            <a:endParaRPr lang="el-GR" sz="1350" dirty="0"/>
          </a:p>
          <a:p>
            <a:endParaRPr lang="en-US" sz="1350" dirty="0"/>
          </a:p>
        </p:txBody>
      </p:sp>
    </p:spTree>
    <p:extLst>
      <p:ext uri="{BB962C8B-B14F-4D97-AF65-F5344CB8AC3E}">
        <p14:creationId xmlns:p14="http://schemas.microsoft.com/office/powerpoint/2010/main" val="41781367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2DF23DF-C53F-4BFC-A377-1FB6CCA0E357}"/>
              </a:ext>
            </a:extLst>
          </p:cNvPr>
          <p:cNvSpPr>
            <a:spLocks noGrp="1"/>
          </p:cNvSpPr>
          <p:nvPr>
            <p:ph type="title"/>
          </p:nvPr>
        </p:nvSpPr>
        <p:spPr>
          <a:xfrm>
            <a:off x="457200" y="692696"/>
            <a:ext cx="8229600" cy="1143000"/>
          </a:xfrm>
        </p:spPr>
        <p:txBody>
          <a:bodyPr>
            <a:normAutofit fontScale="90000"/>
          </a:bodyPr>
          <a:lstStyle/>
          <a:p>
            <a:pPr algn="l"/>
            <a:br>
              <a:rPr lang="el-GR" sz="2800" dirty="0"/>
            </a:br>
            <a:br>
              <a:rPr lang="el-GR" sz="2800" dirty="0"/>
            </a:br>
            <a:br>
              <a:rPr lang="el-GR" sz="2800" dirty="0"/>
            </a:br>
            <a:br>
              <a:rPr lang="el-GR" sz="2800" dirty="0"/>
            </a:br>
            <a:br>
              <a:rPr lang="el-GR" sz="2800" dirty="0"/>
            </a:br>
            <a:br>
              <a:rPr lang="el-GR" sz="2800" dirty="0"/>
            </a:br>
            <a:br>
              <a:rPr lang="el-GR" sz="2800" dirty="0"/>
            </a:br>
            <a:br>
              <a:rPr lang="el-GR" sz="2800" dirty="0"/>
            </a:br>
            <a:br>
              <a:rPr lang="el-GR" sz="2800" dirty="0"/>
            </a:br>
            <a:r>
              <a:rPr lang="el-GR" sz="2800" dirty="0"/>
              <a:t>Τέσσερεις συνθήκες που ενθαρρύνουν την προσαρμογή της νέας έννοιας στη σκέψη των σπουδαστών (κατά </a:t>
            </a:r>
            <a:r>
              <a:rPr lang="en-US" sz="2800" dirty="0"/>
              <a:t>Posner)</a:t>
            </a:r>
            <a:r>
              <a:rPr lang="el-GR" sz="2800" dirty="0"/>
              <a:t>:</a:t>
            </a:r>
            <a:br>
              <a:rPr lang="en-US" sz="2800" dirty="0"/>
            </a:br>
            <a:endParaRPr lang="en-US" sz="2800" dirty="0"/>
          </a:p>
        </p:txBody>
      </p:sp>
      <p:sp>
        <p:nvSpPr>
          <p:cNvPr id="3" name="TextBox 2">
            <a:extLst>
              <a:ext uri="{FF2B5EF4-FFF2-40B4-BE49-F238E27FC236}">
                <a16:creationId xmlns:a16="http://schemas.microsoft.com/office/drawing/2014/main" id="{0948941C-921F-4799-A067-B734DDFF0DDF}"/>
              </a:ext>
            </a:extLst>
          </p:cNvPr>
          <p:cNvSpPr txBox="1"/>
          <p:nvPr/>
        </p:nvSpPr>
        <p:spPr>
          <a:xfrm>
            <a:off x="129886" y="1700808"/>
            <a:ext cx="8556914" cy="4916731"/>
          </a:xfrm>
          <a:prstGeom prst="rect">
            <a:avLst/>
          </a:prstGeom>
          <a:noFill/>
        </p:spPr>
        <p:txBody>
          <a:bodyPr wrap="square" rtlCol="0">
            <a:spAutoFit/>
          </a:bodyPr>
          <a:lstStyle/>
          <a:p>
            <a:pPr marL="285750" lvl="0" indent="-285750">
              <a:buFont typeface="Arial" panose="020B0604020202020204" pitchFamily="34" charset="0"/>
              <a:buChar char="•"/>
            </a:pPr>
            <a:r>
              <a:rPr lang="el-GR" sz="2000" dirty="0"/>
              <a:t>Θα πρέπει να υπάρξει δυσαρέσκεια για τις υπάρχουσες αντιλήψεις: οι άνθρωποι δεν αλλάζουν εύκολα τις έννοιες που παίζουν ένα κεντρικό ρόλο στη σκέψη τους, εκτός και αν νοιώθουν ότι έχουν γίνει μη λειτουργικές. </a:t>
            </a:r>
            <a:endParaRPr lang="en-US" sz="2000" dirty="0"/>
          </a:p>
          <a:p>
            <a:pPr marL="285750" lvl="0" indent="-285750">
              <a:buFont typeface="Arial" panose="020B0604020202020204" pitchFamily="34" charset="0"/>
              <a:buChar char="•"/>
            </a:pPr>
            <a:r>
              <a:rPr lang="el-GR" sz="2000" dirty="0"/>
              <a:t>Η καινούργια έννοια θα πρέπει να είναι (εύκολα) κατανοητή: οι μαθητές αρχίζουν να καταπιάνονται με μια έννοια όταν η τελευταία έχει κάποιο νόημα </a:t>
            </a:r>
            <a:r>
              <a:rPr lang="el-GR" sz="2000" dirty="0" err="1"/>
              <a:t>γι</a:t>
            </a:r>
            <a:r>
              <a:rPr lang="el-GR" sz="2000" dirty="0"/>
              <a:t>΄ αυτούς. </a:t>
            </a:r>
            <a:endParaRPr lang="en-US" sz="2000" dirty="0"/>
          </a:p>
          <a:p>
            <a:pPr marL="285750" lvl="0" indent="-285750">
              <a:buFont typeface="Arial" panose="020B0604020202020204" pitchFamily="34" charset="0"/>
              <a:buChar char="•"/>
            </a:pPr>
            <a:r>
              <a:rPr lang="el-GR" sz="2000" dirty="0"/>
              <a:t>Η νέα έννοια θα πρέπει να είναι, αρχικά, ευλογοφανής: Δηλ. δεν είναι απαραίτητο η νέα έννοια να είναι αληθινή, αλλά τουλάχιστον να φαίνεται ως τέτοια.</a:t>
            </a:r>
            <a:endParaRPr lang="en-US" sz="2000" dirty="0"/>
          </a:p>
          <a:p>
            <a:pPr marL="285750" lvl="0" indent="-285750">
              <a:buFont typeface="Arial" panose="020B0604020202020204" pitchFamily="34" charset="0"/>
              <a:buChar char="•"/>
            </a:pPr>
            <a:r>
              <a:rPr lang="el-GR" sz="2000" dirty="0"/>
              <a:t>Η νέα έννοια θα πρέπει να προτείνει τη δυνατότητα ενός καρποφόρου ερευνητικού προγράμματος: η νέα έννοια θα πρέπει να δείχνει πως έχει δυνατότητες για κάτι παραπάνω από το να λύνει απλά τρέχοντα προβλήματα. Να ανοίγει νέες λεωφόρους για έρευνα και νέα προσέγγιση του κόσμου.</a:t>
            </a:r>
            <a:endParaRPr lang="en-US" sz="2000" dirty="0"/>
          </a:p>
          <a:p>
            <a:endParaRPr lang="en-US" sz="1350" dirty="0"/>
          </a:p>
        </p:txBody>
      </p:sp>
    </p:spTree>
    <p:extLst>
      <p:ext uri="{BB962C8B-B14F-4D97-AF65-F5344CB8AC3E}">
        <p14:creationId xmlns:p14="http://schemas.microsoft.com/office/powerpoint/2010/main" val="38296037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4C1BE41-5B20-45EE-95B1-B9C2EB1814A2}"/>
              </a:ext>
            </a:extLst>
          </p:cNvPr>
          <p:cNvSpPr txBox="1"/>
          <p:nvPr/>
        </p:nvSpPr>
        <p:spPr>
          <a:xfrm>
            <a:off x="262370" y="1382394"/>
            <a:ext cx="8619259" cy="4855175"/>
          </a:xfrm>
          <a:prstGeom prst="rect">
            <a:avLst/>
          </a:prstGeom>
          <a:noFill/>
        </p:spPr>
        <p:txBody>
          <a:bodyPr wrap="square" rtlCol="0">
            <a:spAutoFit/>
          </a:bodyPr>
          <a:lstStyle/>
          <a:p>
            <a:r>
              <a:rPr lang="el-GR" sz="1350" b="1" dirty="0"/>
              <a:t> </a:t>
            </a:r>
            <a:endParaRPr lang="en-US" sz="1350" dirty="0"/>
          </a:p>
          <a:p>
            <a:r>
              <a:rPr lang="el-GR" sz="2400" dirty="0"/>
              <a:t>Έρευνες που προτείνουν ότι οι πιο αποτελεσματικές διδακτικές στρατηγικές εννοιολογικής αλλαγής αυτές που περιλαμβάνουν γνωστική  σύγκρουση. </a:t>
            </a:r>
          </a:p>
          <a:p>
            <a:r>
              <a:rPr lang="el-GR" sz="2400" dirty="0"/>
              <a:t>Μπορεί να επιτευχθεί είτε με τη διάψευση που μπορεί να προκαλέσουν τα αποτελέσματα ενός πειράματος, είτε με τη συνειδητοποίηση της ύπαρξης διαφορετικών απόψεων στο πλαίσιο της σχολικής τάξης.</a:t>
            </a:r>
            <a:endParaRPr lang="en-US" sz="2400" dirty="0"/>
          </a:p>
          <a:p>
            <a:r>
              <a:rPr lang="el-GR" dirty="0"/>
              <a:t> </a:t>
            </a:r>
            <a:endParaRPr lang="en-US" dirty="0"/>
          </a:p>
          <a:p>
            <a:pPr marL="285750" indent="-285750">
              <a:buFont typeface="Arial" panose="020B0604020202020204" pitchFamily="34" charset="0"/>
              <a:buChar char="•"/>
            </a:pPr>
            <a:r>
              <a:rPr lang="el-GR" sz="1200" dirty="0"/>
              <a:t>Δεν επιτυγχάνεται εύκολα και δεν έχει πάντοτε τα επιθυμητά αποτελέσματα. </a:t>
            </a:r>
          </a:p>
          <a:p>
            <a:pPr marL="285750" indent="-285750">
              <a:buFont typeface="Arial" panose="020B0604020202020204" pitchFamily="34" charset="0"/>
              <a:buChar char="•"/>
            </a:pPr>
            <a:r>
              <a:rPr lang="el-GR" sz="1200" dirty="0"/>
              <a:t>Ως μηχανισμός μετασχηματισμού της γνώσης εμπεριέχει έντονο συγκινησιακό φορτίο, αφού οι εκπαιδευόμενοι βιώνουν μια διάψευση των ίδιων τους των απόψεων. </a:t>
            </a:r>
          </a:p>
          <a:p>
            <a:pPr marL="285750" indent="-285750">
              <a:buFont typeface="Arial" panose="020B0604020202020204" pitchFamily="34" charset="0"/>
              <a:buChar char="•"/>
            </a:pPr>
            <a:r>
              <a:rPr lang="el-GR" sz="1200" dirty="0"/>
              <a:t>Τα εμπειρικά δεδομένα μας δείχνουν πως συχνά οι εκπαιδευόμενοι δεν είναι πρόθυμοι να μπουν στη διαδικασία διαπραγμάτευσης τόσο των ιδεών τους όσο και της επιστημονικής άποψης, επιδιώκοντας να μάθουν εξαρχής την ορθή απάντηση. </a:t>
            </a:r>
          </a:p>
          <a:p>
            <a:pPr marL="285750" indent="-285750">
              <a:buFont typeface="Arial" panose="020B0604020202020204" pitchFamily="34" charset="0"/>
              <a:buChar char="•"/>
            </a:pPr>
            <a:r>
              <a:rPr lang="el-GR" sz="1200" dirty="0"/>
              <a:t>Συχνά, ενώ η σύγκρουση είναι προφανής για τον εκπαιδευτικό, δεν συμβαίνει το ίδιο και για τους εκπαιδευόμενους. </a:t>
            </a:r>
          </a:p>
          <a:p>
            <a:pPr marL="285750" indent="-285750">
              <a:buFont typeface="Arial" panose="020B0604020202020204" pitchFamily="34" charset="0"/>
              <a:buChar char="•"/>
            </a:pPr>
            <a:endParaRPr lang="el-GR" sz="1200" dirty="0"/>
          </a:p>
          <a:p>
            <a:pPr marL="285750" indent="-285750">
              <a:buFont typeface="Arial" panose="020B0604020202020204" pitchFamily="34" charset="0"/>
              <a:buChar char="•"/>
            </a:pPr>
            <a:r>
              <a:rPr lang="el-GR" sz="1400" dirty="0"/>
              <a:t>ΘΥΜΗΘΕΙΤΕ ΤΟ </a:t>
            </a:r>
            <a:r>
              <a:rPr lang="el-GR" altLang="en-US" sz="1400" dirty="0"/>
              <a:t>Πείραμα του </a:t>
            </a:r>
            <a:r>
              <a:rPr lang="en-US" altLang="en-US" sz="1400" dirty="0"/>
              <a:t>Von </a:t>
            </a:r>
            <a:r>
              <a:rPr lang="en-US" altLang="en-US" sz="1400" dirty="0" err="1"/>
              <a:t>Helmont</a:t>
            </a:r>
            <a:r>
              <a:rPr lang="en-US" altLang="en-US" sz="1400" dirty="0"/>
              <a:t> </a:t>
            </a:r>
            <a:r>
              <a:rPr lang="el-GR" altLang="en-US" sz="1400" dirty="0"/>
              <a:t>για την προέλευση της βιομάζας</a:t>
            </a:r>
            <a:endParaRPr lang="en-US" sz="1400" dirty="0"/>
          </a:p>
        </p:txBody>
      </p:sp>
      <p:sp>
        <p:nvSpPr>
          <p:cNvPr id="2" name="Τίτλος 1">
            <a:extLst>
              <a:ext uri="{FF2B5EF4-FFF2-40B4-BE49-F238E27FC236}">
                <a16:creationId xmlns:a16="http://schemas.microsoft.com/office/drawing/2014/main" id="{7C7AC093-346D-46B0-927C-F443A6BF6052}"/>
              </a:ext>
            </a:extLst>
          </p:cNvPr>
          <p:cNvSpPr>
            <a:spLocks noGrp="1"/>
          </p:cNvSpPr>
          <p:nvPr>
            <p:ph type="title"/>
          </p:nvPr>
        </p:nvSpPr>
        <p:spPr/>
        <p:txBody>
          <a:bodyPr>
            <a:normAutofit/>
          </a:bodyPr>
          <a:lstStyle/>
          <a:p>
            <a:pPr algn="l"/>
            <a:r>
              <a:rPr lang="el-GR" sz="2800" b="1" dirty="0"/>
              <a:t>Γνωστική Σύγκρουση</a:t>
            </a:r>
            <a:endParaRPr lang="en-US" sz="2800" dirty="0"/>
          </a:p>
        </p:txBody>
      </p:sp>
    </p:spTree>
    <p:extLst>
      <p:ext uri="{BB962C8B-B14F-4D97-AF65-F5344CB8AC3E}">
        <p14:creationId xmlns:p14="http://schemas.microsoft.com/office/powerpoint/2010/main" val="31329054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Rectangle 6">
            <a:extLst>
              <a:ext uri="{FF2B5EF4-FFF2-40B4-BE49-F238E27FC236}">
                <a16:creationId xmlns:a16="http://schemas.microsoft.com/office/drawing/2014/main" id="{2A6B74C3-1C67-4877-B637-759E94E0E778}"/>
              </a:ext>
            </a:extLst>
          </p:cNvPr>
          <p:cNvSpPr>
            <a:spLocks noGrp="1" noChangeArrowheads="1"/>
          </p:cNvSpPr>
          <p:nvPr>
            <p:ph type="title" idx="4294967295"/>
          </p:nvPr>
        </p:nvSpPr>
        <p:spPr>
          <a:xfrm>
            <a:off x="323528" y="277813"/>
            <a:ext cx="8820472" cy="490537"/>
          </a:xfrm>
        </p:spPr>
        <p:txBody>
          <a:bodyPr>
            <a:normAutofit fontScale="90000"/>
          </a:bodyPr>
          <a:lstStyle/>
          <a:p>
            <a:pPr algn="l"/>
            <a:r>
              <a:rPr lang="el-GR" altLang="en-US" sz="2100" dirty="0"/>
              <a:t>Πείραμα του </a:t>
            </a:r>
            <a:r>
              <a:rPr lang="en-US" altLang="en-US" sz="2100" dirty="0"/>
              <a:t>Von </a:t>
            </a:r>
            <a:r>
              <a:rPr lang="en-US" altLang="en-US" sz="2100" dirty="0" err="1"/>
              <a:t>Helmont</a:t>
            </a:r>
            <a:r>
              <a:rPr lang="en-US" altLang="en-US" sz="2100" dirty="0"/>
              <a:t> </a:t>
            </a:r>
            <a:r>
              <a:rPr lang="el-GR" altLang="en-US" sz="2100" dirty="0"/>
              <a:t>για την προέλευση της βιομάζας ως παρέμβαση ΓΣ στη γνωστή ΕΙ των μαθητών πως τα φυτά τρέφονται από τις ρίζες.</a:t>
            </a:r>
          </a:p>
        </p:txBody>
      </p:sp>
      <p:graphicFrame>
        <p:nvGraphicFramePr>
          <p:cNvPr id="2053" name="Object 5">
            <a:extLst>
              <a:ext uri="{FF2B5EF4-FFF2-40B4-BE49-F238E27FC236}">
                <a16:creationId xmlns:a16="http://schemas.microsoft.com/office/drawing/2014/main" id="{F9DE6B8A-F54E-4432-95A2-CF3E24268791}"/>
              </a:ext>
            </a:extLst>
          </p:cNvPr>
          <p:cNvGraphicFramePr>
            <a:graphicFrameLocks noGrp="1" noChangeAspect="1"/>
          </p:cNvGraphicFramePr>
          <p:nvPr>
            <p:ph idx="4294967295"/>
          </p:nvPr>
        </p:nvGraphicFramePr>
        <p:xfrm>
          <a:off x="0" y="758825"/>
          <a:ext cx="6697663" cy="6010275"/>
        </p:xfrm>
        <a:graphic>
          <a:graphicData uri="http://schemas.openxmlformats.org/presentationml/2006/ole">
            <mc:AlternateContent xmlns:mc="http://schemas.openxmlformats.org/markup-compatibility/2006">
              <mc:Choice xmlns:v="urn:schemas-microsoft-com:vml" Requires="v">
                <p:oleObj name="Bitmap Image" r:id="rId2" imgW="3551228" imgH="3185436" progId="Paint.Picture">
                  <p:embed/>
                </p:oleObj>
              </mc:Choice>
              <mc:Fallback>
                <p:oleObj name="Bitmap Image" r:id="rId2" imgW="3551228" imgH="3185436" progId="Paint.Picture">
                  <p:embed/>
                  <p:pic>
                    <p:nvPicPr>
                      <p:cNvPr id="2053" name="Object 5">
                        <a:extLst>
                          <a:ext uri="{FF2B5EF4-FFF2-40B4-BE49-F238E27FC236}">
                            <a16:creationId xmlns:a16="http://schemas.microsoft.com/office/drawing/2014/main" id="{F9DE6B8A-F54E-4432-95A2-CF3E242687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8825"/>
                        <a:ext cx="6697663" cy="601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8F3278-89CC-44BA-A829-ED1DFAAAF221}"/>
              </a:ext>
            </a:extLst>
          </p:cNvPr>
          <p:cNvSpPr txBox="1"/>
          <p:nvPr/>
        </p:nvSpPr>
        <p:spPr>
          <a:xfrm>
            <a:off x="249382" y="1418359"/>
            <a:ext cx="8728364" cy="4524315"/>
          </a:xfrm>
          <a:prstGeom prst="rect">
            <a:avLst/>
          </a:prstGeom>
          <a:noFill/>
        </p:spPr>
        <p:txBody>
          <a:bodyPr wrap="square" rtlCol="0">
            <a:spAutoFit/>
          </a:bodyPr>
          <a:lstStyle/>
          <a:p>
            <a:r>
              <a:rPr lang="el-GR" sz="1350" dirty="0" err="1"/>
              <a:t>Κατ</a:t>
            </a:r>
            <a:r>
              <a:rPr lang="el-GR" sz="1350" dirty="0"/>
              <a:t>΄ αρχήν τί δεν πρέπει να κάνει ο εκπαιδευτικός: δεν θα πρέπει να καλύψει περισσότερη ύλη παρουσιάζοντας καινούργιες ιδέες, χωρίς πρώτα να κάνει τους μαθητές του συμμέτοχους στη μεταγνωστική ανάλυση αυτών που ήδη γνωρίζουν. </a:t>
            </a:r>
            <a:endParaRPr lang="en-US" sz="1350" dirty="0"/>
          </a:p>
          <a:p>
            <a:r>
              <a:rPr lang="el-GR" dirty="0"/>
              <a:t>Το επόμενο βήμα, που προτείνουν πολλοί ειδικοί της Διδακτικής των ΦΕ, θα πρέπει να είναι η εμπλοκή των ίδιων των μαθητών σε διαδικασίες </a:t>
            </a:r>
            <a:r>
              <a:rPr lang="el-GR" b="1" dirty="0"/>
              <a:t>Ανακαλυπτικής Μεθόδου και Διερεύνησης,</a:t>
            </a:r>
            <a:r>
              <a:rPr lang="el-GR" dirty="0"/>
              <a:t> μια και η μεθοδολογία αυτή εμπλέκει τους μαθητές στην ίδια αυτοεξέταση και πρόκληση, αναφορικά με τις προϋπάρχουσες παρανοήσεις, που χαρακτηρίζει την εννοιολογική αλλαγή και τις επιστημονικά παραδεκτές νοητικές πρακτικές. Η αποκάλυψη των «λανθασμένων» απόψεων των μαθητών ίσως είναι το καλύτερο εργαλείο που έχει ο εκπαιδευτικός στην προσπάθεια χειρισμού μαθησιακών εμπειριών που θα τους μετατοπίσουν προς την κατεύθυνση των απαντήσεων εκείνων που πλησιάζουν περισσότερο το «επιστημονικά αποδεκτό». </a:t>
            </a:r>
            <a:endParaRPr lang="en-US" dirty="0"/>
          </a:p>
          <a:p>
            <a:endParaRPr lang="el-GR" dirty="0"/>
          </a:p>
          <a:p>
            <a:r>
              <a:rPr lang="el-GR" u="sng" dirty="0"/>
              <a:t>Επομένως, η σύγχρονη Διδακτική Μεθοδολογία στη Διδακτική των ΦΕ και της Βιολογίας, δεν κάνει τίποτε άλλο, από το να «παντρεύει» τον Εποικοδομητισμό με τις Διερευνητικές στρατηγικές και πρακτικές, κάτι που το συζητήσαμε ήδη.</a:t>
            </a:r>
            <a:endParaRPr lang="en-US" u="sng" dirty="0"/>
          </a:p>
          <a:p>
            <a:endParaRPr lang="en-US" sz="1350" dirty="0"/>
          </a:p>
        </p:txBody>
      </p:sp>
      <p:sp>
        <p:nvSpPr>
          <p:cNvPr id="3" name="Τίτλος 2">
            <a:extLst>
              <a:ext uri="{FF2B5EF4-FFF2-40B4-BE49-F238E27FC236}">
                <a16:creationId xmlns:a16="http://schemas.microsoft.com/office/drawing/2014/main" id="{4F2BFEE6-0F14-45F9-80B7-AF9AEE8FDFE6}"/>
              </a:ext>
            </a:extLst>
          </p:cNvPr>
          <p:cNvSpPr>
            <a:spLocks noGrp="1"/>
          </p:cNvSpPr>
          <p:nvPr>
            <p:ph type="title"/>
          </p:nvPr>
        </p:nvSpPr>
        <p:spPr/>
        <p:txBody>
          <a:bodyPr>
            <a:normAutofit fontScale="90000"/>
          </a:bodyPr>
          <a:lstStyle/>
          <a:p>
            <a:pPr algn="l"/>
            <a:r>
              <a:rPr lang="el-GR" sz="2800" b="1" dirty="0"/>
              <a:t>ΕΦΑΡΜΟΓΕΣ ΤΗΣ ΘΕΩΡΙΑΣ ΤΗΣ ΓΝΩΣΤΙΚΗΣ ΑΛΛΑΓΗΣ ΣΤΗ ΣΧΟΛΙΚΗ ΤΑΞΗ</a:t>
            </a:r>
            <a:br>
              <a:rPr lang="en-US" sz="2800" dirty="0"/>
            </a:br>
            <a:endParaRPr lang="en-US" sz="2800" dirty="0"/>
          </a:p>
        </p:txBody>
      </p:sp>
    </p:spTree>
    <p:extLst>
      <p:ext uri="{BB962C8B-B14F-4D97-AF65-F5344CB8AC3E}">
        <p14:creationId xmlns:p14="http://schemas.microsoft.com/office/powerpoint/2010/main" val="25616376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a:extLst>
              <a:ext uri="{FF2B5EF4-FFF2-40B4-BE49-F238E27FC236}">
                <a16:creationId xmlns:a16="http://schemas.microsoft.com/office/drawing/2014/main" id="{71E5F60C-BB1B-451C-A066-43F99CCF6F38}"/>
              </a:ext>
            </a:extLst>
          </p:cNvPr>
          <p:cNvSpPr>
            <a:spLocks noGrp="1"/>
          </p:cNvSpPr>
          <p:nvPr>
            <p:ph type="title"/>
          </p:nvPr>
        </p:nvSpPr>
        <p:spPr/>
        <p:txBody>
          <a:bodyPr>
            <a:noAutofit/>
          </a:bodyPr>
          <a:lstStyle/>
          <a:p>
            <a:pPr algn="l"/>
            <a:r>
              <a:rPr lang="el-GR" sz="2400" dirty="0"/>
              <a:t>Από την Διερευνητική (ΜΜΔ) στην Εποικοδομητική Μάθηση</a:t>
            </a:r>
            <a:r>
              <a:rPr lang="en-US" sz="2400" dirty="0"/>
              <a:t> </a:t>
            </a:r>
            <a:r>
              <a:rPr lang="el-GR" sz="2400" dirty="0"/>
              <a:t>και ξανά στην Εποικοδομητική-Διερευνητική</a:t>
            </a:r>
            <a:r>
              <a:rPr lang="en-US" sz="2400" dirty="0"/>
              <a:t> </a:t>
            </a:r>
          </a:p>
        </p:txBody>
      </p:sp>
      <p:sp>
        <p:nvSpPr>
          <p:cNvPr id="2" name="TextBox 1">
            <a:extLst>
              <a:ext uri="{FF2B5EF4-FFF2-40B4-BE49-F238E27FC236}">
                <a16:creationId xmlns:a16="http://schemas.microsoft.com/office/drawing/2014/main" id="{04D8F631-F702-4B2B-88FB-7AA1F31AA60D}"/>
              </a:ext>
            </a:extLst>
          </p:cNvPr>
          <p:cNvSpPr txBox="1"/>
          <p:nvPr/>
        </p:nvSpPr>
        <p:spPr>
          <a:xfrm>
            <a:off x="457200" y="4293298"/>
            <a:ext cx="8229600" cy="2031325"/>
          </a:xfrm>
          <a:prstGeom prst="rect">
            <a:avLst/>
          </a:prstGeom>
          <a:noFill/>
        </p:spPr>
        <p:txBody>
          <a:bodyPr wrap="square" rtlCol="0">
            <a:spAutoFit/>
          </a:bodyPr>
          <a:lstStyle/>
          <a:p>
            <a:r>
              <a:rPr lang="el-GR" dirty="0"/>
              <a:t>Την Διερευνητική Μάθηση και Διδασκαλία την ακολούθησε αυτό που ονομάζεται «Διδακτική των Φυσικών Επιστημών» και ταυτίζεται με τον </a:t>
            </a:r>
            <a:r>
              <a:rPr lang="el-GR" dirty="0" err="1"/>
              <a:t>Εποικοδομητισμό</a:t>
            </a:r>
            <a:r>
              <a:rPr lang="el-GR" dirty="0"/>
              <a:t>. Επανακάμπτει η Διερευνητική πρακτική, αλλά είναι εμπλουτισμένη με την Εποικοδομητική ματιά. Δηλ. Ο στόχος της Διδασκαλίας των ΦΕ/ΒΕ είναι να καταστήσουν τον μαθητή «μαθητευόμενο επιστήμονα» που διερευνά για τη Νέα Γνώση ως ΑΛΛΑΓΗ στο προ-υπάρχον νοητικό του σύμπαν, με αφετηρία τις </a:t>
            </a:r>
            <a:r>
              <a:rPr lang="el-GR" dirty="0" err="1"/>
              <a:t>προϋπάρχουσες</a:t>
            </a:r>
            <a:r>
              <a:rPr lang="el-GR" dirty="0"/>
              <a:t> ΕΙ του.  </a:t>
            </a:r>
            <a:endParaRPr lang="en-US" dirty="0"/>
          </a:p>
        </p:txBody>
      </p:sp>
      <p:pic>
        <p:nvPicPr>
          <p:cNvPr id="3" name="Εικόνα 2">
            <a:extLst>
              <a:ext uri="{FF2B5EF4-FFF2-40B4-BE49-F238E27FC236}">
                <a16:creationId xmlns:a16="http://schemas.microsoft.com/office/drawing/2014/main" id="{D0738B4A-A279-4A94-8A6C-10366D8C7FF6}"/>
              </a:ext>
            </a:extLst>
          </p:cNvPr>
          <p:cNvPicPr>
            <a:picLocks noChangeAspect="1"/>
          </p:cNvPicPr>
          <p:nvPr/>
        </p:nvPicPr>
        <p:blipFill>
          <a:blip r:embed="rId3"/>
          <a:stretch>
            <a:fillRect/>
          </a:stretch>
        </p:blipFill>
        <p:spPr>
          <a:xfrm>
            <a:off x="185737" y="1628800"/>
            <a:ext cx="8772525" cy="2400300"/>
          </a:xfrm>
          <a:prstGeom prst="rect">
            <a:avLst/>
          </a:prstGeom>
        </p:spPr>
      </p:pic>
    </p:spTree>
    <p:extLst>
      <p:ext uri="{BB962C8B-B14F-4D97-AF65-F5344CB8AC3E}">
        <p14:creationId xmlns:p14="http://schemas.microsoft.com/office/powerpoint/2010/main" val="39185510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AB913-49A8-90CB-8EA6-AFACA7E8A95D}"/>
              </a:ext>
            </a:extLst>
          </p:cNvPr>
          <p:cNvSpPr>
            <a:spLocks noGrp="1"/>
          </p:cNvSpPr>
          <p:nvPr>
            <p:ph type="title"/>
          </p:nvPr>
        </p:nvSpPr>
        <p:spPr/>
        <p:txBody>
          <a:bodyPr/>
          <a:lstStyle/>
          <a:p>
            <a:r>
              <a:rPr lang="el-GR" dirty="0"/>
              <a:t>ΘΕΜΑΤΑ ΕΠΑΝΑΛΗΨΗΣ</a:t>
            </a:r>
            <a:endParaRPr lang="en-US" dirty="0"/>
          </a:p>
        </p:txBody>
      </p:sp>
      <p:sp>
        <p:nvSpPr>
          <p:cNvPr id="3" name="TextBox 2">
            <a:extLst>
              <a:ext uri="{FF2B5EF4-FFF2-40B4-BE49-F238E27FC236}">
                <a16:creationId xmlns:a16="http://schemas.microsoft.com/office/drawing/2014/main" id="{7D5302BE-E776-635B-90BF-536AAE2CBFB1}"/>
              </a:ext>
            </a:extLst>
          </p:cNvPr>
          <p:cNvSpPr txBox="1"/>
          <p:nvPr/>
        </p:nvSpPr>
        <p:spPr>
          <a:xfrm>
            <a:off x="0" y="1556792"/>
            <a:ext cx="9144000" cy="5355312"/>
          </a:xfrm>
          <a:prstGeom prst="rect">
            <a:avLst/>
          </a:prstGeom>
          <a:noFill/>
        </p:spPr>
        <p:txBody>
          <a:bodyPr wrap="square" rtlCol="0">
            <a:spAutoFit/>
          </a:bodyPr>
          <a:lstStyle/>
          <a:p>
            <a:pPr marL="0" marR="0">
              <a:spcBef>
                <a:spcPts val="0"/>
              </a:spcBef>
              <a:spcAft>
                <a:spcPts val="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ΘΕΜΑ ΑΝΑΠΤΥΞΗΣ: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Υποδείξτε Τέσσερεις (4) συνθήκες που ενθαρρύνουν την προσαρμογή της νέας έννοιας στη σκέψη των σπουδαστών στο Μοντέλο της Εννοιολογικής Αλλαγής -κατά </a:t>
            </a:r>
            <a:r>
              <a:rPr lang="en-GB" sz="1800" dirty="0">
                <a:effectLst/>
                <a:latin typeface="Calibri" panose="020F0502020204030204" pitchFamily="34" charset="0"/>
                <a:ea typeface="Calibri" panose="020F0502020204030204" pitchFamily="34" charset="0"/>
                <a:cs typeface="Times New Roman" panose="02020603050405020304" pitchFamily="18" charset="0"/>
              </a:rPr>
              <a:t>Posner</a:t>
            </a:r>
            <a:r>
              <a:rPr lang="el-GR"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ΕΠΕ</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l-GR" sz="1800" dirty="0">
                <a:effectLst/>
                <a:latin typeface="Calibri" panose="020F0502020204030204" pitchFamily="34" charset="0"/>
                <a:ea typeface="Calibri" panose="020F0502020204030204" pitchFamily="34" charset="0"/>
                <a:cs typeface="Times New Roman" panose="02020603050405020304" pitchFamily="18" charset="0"/>
              </a:rPr>
              <a:t>(Α) </a:t>
            </a:r>
            <a:r>
              <a:rPr lang="en-US" sz="1800" dirty="0">
                <a:effectLst/>
                <a:latin typeface="Calibri" panose="020F0502020204030204" pitchFamily="34" charset="0"/>
                <a:ea typeface="Calibri" panose="020F0502020204030204" pitchFamily="34" charset="0"/>
                <a:cs typeface="Times New Roman" panose="02020603050405020304" pitchFamily="18" charset="0"/>
              </a:rPr>
              <a:t>H </a:t>
            </a:r>
            <a:r>
              <a:rPr lang="el-GR" sz="1800" dirty="0">
                <a:effectLst/>
                <a:latin typeface="Calibri" panose="020F0502020204030204" pitchFamily="34" charset="0"/>
                <a:ea typeface="Calibri" panose="020F0502020204030204" pitchFamily="34" charset="0"/>
                <a:cs typeface="Times New Roman" panose="02020603050405020304" pitchFamily="18" charset="0"/>
              </a:rPr>
              <a:t>Μάθηση μέσω Ανακάλυψης είναι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μαθητοκεντρική</a:t>
            </a:r>
            <a:r>
              <a:rPr lang="el-GR" sz="1800" dirty="0">
                <a:effectLst/>
                <a:latin typeface="Calibri" panose="020F0502020204030204" pitchFamily="34" charset="0"/>
                <a:ea typeface="Calibri" panose="020F0502020204030204" pitchFamily="34" charset="0"/>
                <a:cs typeface="Times New Roman" panose="02020603050405020304" pitchFamily="18" charset="0"/>
              </a:rPr>
              <a:t>-Η Μάθηση μέσω Διερεύνησης είναι δασκαλοκεντρική, (Β) </a:t>
            </a:r>
            <a:r>
              <a:rPr lang="en-US" sz="1800" dirty="0">
                <a:effectLst/>
                <a:latin typeface="Calibri" panose="020F0502020204030204" pitchFamily="34" charset="0"/>
                <a:ea typeface="Calibri" panose="020F0502020204030204" pitchFamily="34" charset="0"/>
                <a:cs typeface="Times New Roman" panose="02020603050405020304" pitchFamily="18" charset="0"/>
              </a:rPr>
              <a:t>H </a:t>
            </a:r>
            <a:r>
              <a:rPr lang="el-GR" sz="1800" dirty="0">
                <a:effectLst/>
                <a:latin typeface="Calibri" panose="020F0502020204030204" pitchFamily="34" charset="0"/>
                <a:ea typeface="Calibri" panose="020F0502020204030204" pitchFamily="34" charset="0"/>
                <a:cs typeface="Times New Roman" panose="02020603050405020304" pitchFamily="18" charset="0"/>
              </a:rPr>
              <a:t>Μάθηση μέσω Ανακάλυψης είναι δασκαλοκεντρική-Η Μάθηση μέσω Διερεύνησης είναι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μαθητικοκεντρική</a:t>
            </a:r>
            <a:r>
              <a:rPr lang="el-GR" sz="1800" dirty="0">
                <a:effectLst/>
                <a:latin typeface="Calibri" panose="020F0502020204030204" pitchFamily="34" charset="0"/>
                <a:ea typeface="Calibri" panose="020F0502020204030204" pitchFamily="34" charset="0"/>
                <a:cs typeface="Times New Roman" panose="02020603050405020304" pitchFamily="18" charset="0"/>
              </a:rPr>
              <a:t>, (Γ) Και οι δύο είναι δασκαλοκεντρικές, (Δ) και οι δύο είναι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μαθητοκεντρικές</a:t>
            </a:r>
            <a:r>
              <a:rPr lang="el-GR" sz="1800" dirty="0">
                <a:effectLst/>
                <a:latin typeface="Calibri" panose="020F0502020204030204" pitchFamily="34" charset="0"/>
                <a:ea typeface="Calibri" panose="020F0502020204030204" pitchFamily="34" charset="0"/>
                <a:cs typeface="Times New Roman" panose="02020603050405020304" pitchFamily="18" charset="0"/>
              </a:rPr>
              <a:t>, (Ε) Κανένα από αυτά</a:t>
            </a:r>
            <a:r>
              <a:rPr lang="el-GR" sz="180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R="0" lvl="0">
              <a:spcBef>
                <a:spcPts val="0"/>
              </a:spcBef>
              <a:spcAft>
                <a:spcPts val="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2. Η Μάθηση μέσω επίλυσης Προβλήματος (ΜΕΠ) (Α) Αναπτύχθηκε αρχικά στο Πανεπιστήμιο </a:t>
            </a:r>
            <a:r>
              <a:rPr lang="en-US" sz="1800" dirty="0">
                <a:effectLst/>
                <a:latin typeface="Calibri" panose="020F0502020204030204" pitchFamily="34" charset="0"/>
                <a:ea typeface="Calibri" panose="020F0502020204030204" pitchFamily="34" charset="0"/>
                <a:cs typeface="Times New Roman" panose="02020603050405020304" pitchFamily="18" charset="0"/>
              </a:rPr>
              <a:t>McMaster </a:t>
            </a:r>
            <a:r>
              <a:rPr lang="el-GR" sz="1800" dirty="0">
                <a:effectLst/>
                <a:latin typeface="Calibri" panose="020F0502020204030204" pitchFamily="34" charset="0"/>
                <a:ea typeface="Calibri" panose="020F0502020204030204" pitchFamily="34" charset="0"/>
                <a:cs typeface="Times New Roman" panose="02020603050405020304" pitchFamily="18" charset="0"/>
              </a:rPr>
              <a:t>του Καναδά, (</a:t>
            </a:r>
            <a:r>
              <a:rPr lang="en-US" sz="1800" dirty="0">
                <a:effectLst/>
                <a:latin typeface="Calibri" panose="020F0502020204030204" pitchFamily="34" charset="0"/>
                <a:ea typeface="Calibri" panose="020F0502020204030204" pitchFamily="34" charset="0"/>
                <a:cs typeface="Times New Roman" panose="02020603050405020304" pitchFamily="18" charset="0"/>
              </a:rPr>
              <a:t>B</a:t>
            </a:r>
            <a:r>
              <a:rPr lang="el-GR" sz="1800" dirty="0">
                <a:effectLst/>
                <a:latin typeface="Calibri" panose="020F0502020204030204" pitchFamily="34" charset="0"/>
                <a:ea typeface="Calibri" panose="020F0502020204030204" pitchFamily="34" charset="0"/>
                <a:cs typeface="Times New Roman" panose="02020603050405020304" pitchFamily="18" charset="0"/>
              </a:rPr>
              <a:t>) περιέχει προβλήματα με χαλαρή δομή, (Γ) Περιέχει προβλήματα στα οποία δίνονται όλα τα στοιχεία, (Δ) Περιέχει πραγματικά προβλήματα από την καθημερινή ζωή, (Ε) Όλα αυτά.  Υποδείξτε το λάθος</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l-GR" sz="1800" dirty="0">
                <a:effectLst/>
                <a:latin typeface="Calibri" panose="020F0502020204030204" pitchFamily="34" charset="0"/>
                <a:ea typeface="Calibri" panose="020F0502020204030204" pitchFamily="34" charset="0"/>
                <a:cs typeface="Times New Roman" panose="02020603050405020304" pitchFamily="18" charset="0"/>
              </a:rPr>
              <a:t>3.  Στο μοντέλο Εννοιολογικής Αλλαγής του </a:t>
            </a:r>
            <a:r>
              <a:rPr lang="en-US" sz="1800" dirty="0">
                <a:effectLst/>
                <a:latin typeface="Calibri" panose="020F0502020204030204" pitchFamily="34" charset="0"/>
                <a:ea typeface="Calibri" panose="020F0502020204030204" pitchFamily="34" charset="0"/>
                <a:cs typeface="Times New Roman" panose="02020603050405020304" pitchFamily="18" charset="0"/>
              </a:rPr>
              <a:t>Posner</a:t>
            </a:r>
            <a:r>
              <a:rPr lang="el-GR" sz="1800" dirty="0">
                <a:effectLst/>
                <a:latin typeface="Calibri" panose="020F0502020204030204" pitchFamily="34" charset="0"/>
                <a:ea typeface="Calibri" panose="020F0502020204030204" pitchFamily="34" charset="0"/>
                <a:cs typeface="Times New Roman" panose="02020603050405020304" pitchFamily="18" charset="0"/>
              </a:rPr>
              <a:t>, παραλληλίζεται: (Α) η έννοια του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προϋπάρχοντος</a:t>
            </a:r>
            <a:r>
              <a:rPr lang="el-GR" sz="1800" dirty="0">
                <a:effectLst/>
                <a:latin typeface="Calibri" panose="020F0502020204030204" pitchFamily="34" charset="0"/>
                <a:ea typeface="Calibri" panose="020F0502020204030204" pitchFamily="34" charset="0"/>
                <a:cs typeface="Times New Roman" panose="02020603050405020304" pitchFamily="18" charset="0"/>
              </a:rPr>
              <a:t> Παραδείγματος με την ύπαρξη μιας Κεντρικής Έννοιας Ι (Φυσιολογική Επιστήμη Ι), (Β) Ο μετασχηματισμός σε μια άλλη Κεντρική Έννοια (ΙΙ) ως Αλλαγή σε Παράδειγμα ΙΙ, (Γ) Η διαδικασία της Μάθησης ως μία Επιστημονική Επανάσταση, (Δ) Η αμφισβήτηση από τον μαθητευόμενο της Φυσιολογικής Επιστήμης-1 ως μία Συσσώρευση Ανωμαλιών. (Ε) Κανένα από αυτά. Υποδείξτε το λάθος.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8831508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58" y="0"/>
            <a:ext cx="8229600" cy="725470"/>
          </a:xfrm>
        </p:spPr>
        <p:txBody>
          <a:bodyPr>
            <a:normAutofit fontScale="90000"/>
          </a:bodyPr>
          <a:lstStyle/>
          <a:p>
            <a:pPr algn="l"/>
            <a:r>
              <a:rPr lang="el-GR" sz="2400" b="1" i="1" dirty="0"/>
              <a:t>(</a:t>
            </a:r>
            <a:r>
              <a:rPr lang="el-GR" sz="2400" b="1" i="1" dirty="0" err="1"/>
              <a:t>Ιnquiry</a:t>
            </a:r>
            <a:r>
              <a:rPr lang="el-GR" sz="2400" b="1" i="1" dirty="0"/>
              <a:t>)</a:t>
            </a:r>
            <a:r>
              <a:rPr lang="el-GR" sz="2400" i="1" dirty="0"/>
              <a:t> και </a:t>
            </a:r>
            <a:r>
              <a:rPr lang="el-GR" sz="2400" b="1" i="1" dirty="0"/>
              <a:t>(</a:t>
            </a:r>
            <a:r>
              <a:rPr lang="el-GR" sz="2400" b="1" i="1" dirty="0" err="1"/>
              <a:t>enquiry</a:t>
            </a:r>
            <a:r>
              <a:rPr lang="el-GR" sz="2400" b="1" i="1" dirty="0"/>
              <a:t>): Στην Ελληνική Γλώσσα= Διερεύνηση</a:t>
            </a:r>
            <a:endParaRPr lang="el-GR" sz="2400" dirty="0"/>
          </a:p>
        </p:txBody>
      </p:sp>
      <p:sp>
        <p:nvSpPr>
          <p:cNvPr id="3" name="TextBox 2"/>
          <p:cNvSpPr txBox="1"/>
          <p:nvPr/>
        </p:nvSpPr>
        <p:spPr>
          <a:xfrm>
            <a:off x="0" y="785794"/>
            <a:ext cx="9144000" cy="5539978"/>
          </a:xfrm>
          <a:prstGeom prst="rect">
            <a:avLst/>
          </a:prstGeom>
          <a:noFill/>
        </p:spPr>
        <p:txBody>
          <a:bodyPr wrap="square" rtlCol="0">
            <a:spAutoFit/>
          </a:bodyPr>
          <a:lstStyle/>
          <a:p>
            <a:r>
              <a:rPr lang="el-GR" sz="2400" b="1" i="1" dirty="0"/>
              <a:t>(</a:t>
            </a:r>
            <a:r>
              <a:rPr lang="el-GR" sz="2400" b="1" i="1" dirty="0" err="1"/>
              <a:t>inquiry</a:t>
            </a:r>
            <a:r>
              <a:rPr lang="el-GR" sz="2400" b="1" i="1" dirty="0"/>
              <a:t>)</a:t>
            </a:r>
            <a:r>
              <a:rPr lang="el-GR" sz="2400" i="1" dirty="0"/>
              <a:t> και </a:t>
            </a:r>
            <a:r>
              <a:rPr lang="el-GR" sz="2400" b="1" i="1" dirty="0"/>
              <a:t>(</a:t>
            </a:r>
            <a:r>
              <a:rPr lang="el-GR" sz="2400" b="1" i="1" dirty="0" err="1"/>
              <a:t>enquiry</a:t>
            </a:r>
            <a:r>
              <a:rPr lang="el-GR" sz="2400" b="1" i="1" dirty="0"/>
              <a:t>): </a:t>
            </a:r>
            <a:r>
              <a:rPr lang="el-GR" sz="2400" dirty="0"/>
              <a:t>Απεικονίζουν μια διαφορά στην αμερικανική και αγγλική ορθογραφία. Εντούτοις, υπάρχει μια έλλειψη συμφωνίας για την έννοιά της στον τομέα της διδασκαλίας των ΦΕ. Ο Minstrell (2000) καταγράφει μια σειρά από διαφορετικούς ορισμούς της ΜΜΔ: </a:t>
            </a:r>
            <a:endParaRPr lang="en-US" sz="2400" dirty="0"/>
          </a:p>
          <a:p>
            <a:pPr>
              <a:buFont typeface="Arial" pitchFamily="34" charset="0"/>
              <a:buChar char="•"/>
            </a:pPr>
            <a:r>
              <a:rPr lang="el-GR" sz="2400" dirty="0"/>
              <a:t>ενθάρρυνση προς φιλομάθεια, </a:t>
            </a:r>
            <a:endParaRPr lang="en-US" sz="2400" dirty="0"/>
          </a:p>
          <a:p>
            <a:pPr>
              <a:buFont typeface="Arial" pitchFamily="34" charset="0"/>
              <a:buChar char="•"/>
            </a:pPr>
            <a:r>
              <a:rPr lang="el-GR" sz="2400" dirty="0"/>
              <a:t>διδακτική στρατηγική που δίνει κίνητρα μάθησης, </a:t>
            </a:r>
            <a:endParaRPr lang="en-US" sz="2400" dirty="0"/>
          </a:p>
          <a:p>
            <a:pPr>
              <a:buFont typeface="Arial" pitchFamily="34" charset="0"/>
              <a:buChar char="•"/>
            </a:pPr>
            <a:r>
              <a:rPr lang="el-GR" sz="2400" dirty="0"/>
              <a:t>ταυτόχρονα εμπράγματη και διανοητική (διεργασία), </a:t>
            </a:r>
            <a:endParaRPr lang="en-US" sz="2400" dirty="0"/>
          </a:p>
          <a:p>
            <a:pPr>
              <a:buFont typeface="Arial" pitchFamily="34" charset="0"/>
              <a:buChar char="•"/>
            </a:pPr>
            <a:r>
              <a:rPr lang="el-GR" sz="2400" dirty="0"/>
              <a:t>χειρισμός υλικών για τη μελέτη ιδιαίτερων φαινομένων, και </a:t>
            </a:r>
            <a:endParaRPr lang="en-US" sz="2400" dirty="0"/>
          </a:p>
          <a:p>
            <a:pPr>
              <a:buFont typeface="Arial" pitchFamily="34" charset="0"/>
              <a:buChar char="•"/>
            </a:pPr>
            <a:r>
              <a:rPr lang="el-GR" sz="2400" dirty="0"/>
              <a:t>μια διεργασία που ενισχύει την υποβολή ερωτήσεων από τους σπουδαστές. </a:t>
            </a:r>
          </a:p>
          <a:p>
            <a:pPr>
              <a:buFont typeface="Arial" pitchFamily="34" charset="0"/>
              <a:buChar char="•"/>
            </a:pPr>
            <a:r>
              <a:rPr lang="el-GR" sz="2400" dirty="0"/>
              <a:t>Για να καταλήξει πως μία ΜΜΔ είναι ολοκληρωμένη όταν «... </a:t>
            </a:r>
            <a:r>
              <a:rPr lang="el-GR" sz="2400" i="1" u="sng" dirty="0"/>
              <a:t>γνωρίζουμε μετά το πέρας της, πράγματα που δεν ξέραμε προτού να αρχίσουμε τη συγκεκριμένη ενασχόλιση». </a:t>
            </a:r>
          </a:p>
          <a:p>
            <a:endParaRPr lang="el-GR" dirty="0"/>
          </a:p>
        </p:txBody>
      </p:sp>
      <p:pic>
        <p:nvPicPr>
          <p:cNvPr id="4" name="Εγγεγραμμένος ήχος">
            <a:hlinkClick r:id="" action="ppaction://media"/>
            <a:extLst>
              <a:ext uri="{FF2B5EF4-FFF2-40B4-BE49-F238E27FC236}">
                <a16:creationId xmlns:a16="http://schemas.microsoft.com/office/drawing/2014/main" id="{FCD42B00-1463-4BF2-A213-E3627A50DF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52320" y="2819400"/>
            <a:ext cx="609600" cy="609600"/>
          </a:xfrm>
          <a:prstGeom prst="rect">
            <a:avLst/>
          </a:prstGeom>
        </p:spPr>
      </p:pic>
    </p:spTree>
    <p:extLst>
      <p:ext uri="{BB962C8B-B14F-4D97-AF65-F5344CB8AC3E}">
        <p14:creationId xmlns:p14="http://schemas.microsoft.com/office/powerpoint/2010/main" val="3150809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0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9A74CC2-A41D-67D9-A645-5952B4026419}"/>
              </a:ext>
            </a:extLst>
          </p:cNvPr>
          <p:cNvSpPr>
            <a:spLocks noGrp="1"/>
          </p:cNvSpPr>
          <p:nvPr>
            <p:ph type="title"/>
          </p:nvPr>
        </p:nvSpPr>
        <p:spPr>
          <a:xfrm>
            <a:off x="-900608" y="620688"/>
            <a:ext cx="9721080" cy="432048"/>
          </a:xfrm>
        </p:spPr>
        <p:txBody>
          <a:bodyPr>
            <a:normAutofit fontScale="90000"/>
          </a:bodyPr>
          <a:lstStyle/>
          <a:p>
            <a:br>
              <a:rPr lang="el-GR" sz="3200" b="1" dirty="0">
                <a:effectLst/>
                <a:latin typeface="Times New Roman" panose="02020603050405020304" pitchFamily="18" charset="0"/>
                <a:ea typeface="Times New Roman" panose="02020603050405020304" pitchFamily="18" charset="0"/>
                <a:cs typeface="Times New Roman" panose="02020603050405020304" pitchFamily="18" charset="0"/>
              </a:rPr>
            </a:br>
            <a:br>
              <a:rPr lang="el-GR" sz="3200" b="1" dirty="0">
                <a:effectLst/>
                <a:latin typeface="Times New Roman" panose="02020603050405020304" pitchFamily="18" charset="0"/>
                <a:ea typeface="Times New Roman" panose="02020603050405020304" pitchFamily="18" charset="0"/>
                <a:cs typeface="Times New Roman" panose="02020603050405020304" pitchFamily="18" charset="0"/>
              </a:rPr>
            </a:br>
            <a:br>
              <a:rPr lang="el-GR" sz="3200" b="1" dirty="0">
                <a:effectLst/>
                <a:latin typeface="Times New Roman" panose="02020603050405020304" pitchFamily="18" charset="0"/>
                <a:ea typeface="Times New Roman" panose="02020603050405020304" pitchFamily="18" charset="0"/>
                <a:cs typeface="Times New Roman" panose="02020603050405020304" pitchFamily="18" charset="0"/>
              </a:rPr>
            </a:br>
            <a:br>
              <a:rPr lang="el-GR" sz="3200" b="1" dirty="0">
                <a:effectLst/>
                <a:latin typeface="Times New Roman" panose="02020603050405020304" pitchFamily="18" charset="0"/>
                <a:ea typeface="Times New Roman" panose="02020603050405020304" pitchFamily="18" charset="0"/>
                <a:cs typeface="Times New Roman" panose="02020603050405020304" pitchFamily="18" charset="0"/>
              </a:rPr>
            </a:br>
            <a:br>
              <a:rPr lang="el-GR" sz="3200" b="1" dirty="0">
                <a:effectLst/>
                <a:latin typeface="Times New Roman" panose="02020603050405020304" pitchFamily="18" charset="0"/>
                <a:ea typeface="Times New Roman" panose="02020603050405020304" pitchFamily="18" charset="0"/>
                <a:cs typeface="Times New Roman" panose="02020603050405020304" pitchFamily="18" charset="0"/>
              </a:rPr>
            </a:br>
            <a:br>
              <a:rPr lang="el-GR" sz="3200" b="1" dirty="0">
                <a:effectLst/>
                <a:latin typeface="Times New Roman" panose="02020603050405020304" pitchFamily="18" charset="0"/>
                <a:ea typeface="Times New Roman" panose="02020603050405020304" pitchFamily="18" charset="0"/>
                <a:cs typeface="Times New Roman" panose="02020603050405020304" pitchFamily="18" charset="0"/>
              </a:rPr>
            </a:br>
            <a:br>
              <a:rPr lang="el-GR" sz="3200" b="1" dirty="0">
                <a:effectLst/>
                <a:latin typeface="Times New Roman" panose="02020603050405020304" pitchFamily="18" charset="0"/>
                <a:ea typeface="Times New Roman" panose="02020603050405020304" pitchFamily="18" charset="0"/>
                <a:cs typeface="Times New Roman" panose="02020603050405020304" pitchFamily="18" charset="0"/>
              </a:rPr>
            </a:br>
            <a:br>
              <a:rPr lang="el-GR" sz="3200" b="1" dirty="0">
                <a:effectLst/>
                <a:latin typeface="Times New Roman" panose="02020603050405020304" pitchFamily="18" charset="0"/>
                <a:ea typeface="Times New Roman" panose="02020603050405020304" pitchFamily="18" charset="0"/>
                <a:cs typeface="Times New Roman" panose="02020603050405020304" pitchFamily="18" charset="0"/>
              </a:rPr>
            </a:br>
            <a:br>
              <a:rPr lang="el-GR" sz="3200" b="1" dirty="0">
                <a:effectLst/>
                <a:latin typeface="Times New Roman" panose="02020603050405020304" pitchFamily="18" charset="0"/>
                <a:ea typeface="Times New Roman" panose="02020603050405020304" pitchFamily="18" charset="0"/>
                <a:cs typeface="Times New Roman" panose="02020603050405020304" pitchFamily="18" charset="0"/>
              </a:rPr>
            </a:br>
            <a:br>
              <a:rPr lang="el-GR" sz="3200" b="1" dirty="0">
                <a:effectLst/>
                <a:latin typeface="Times New Roman" panose="02020603050405020304" pitchFamily="18" charset="0"/>
                <a:ea typeface="Times New Roman" panose="02020603050405020304" pitchFamily="18" charset="0"/>
                <a:cs typeface="Times New Roman" panose="02020603050405020304" pitchFamily="18" charset="0"/>
              </a:rPr>
            </a:br>
            <a:br>
              <a:rPr lang="el-GR" sz="3200" b="1" dirty="0">
                <a:effectLst/>
                <a:latin typeface="Times New Roman" panose="02020603050405020304" pitchFamily="18" charset="0"/>
                <a:ea typeface="Times New Roman" panose="02020603050405020304" pitchFamily="18" charset="0"/>
                <a:cs typeface="Times New Roman" panose="02020603050405020304" pitchFamily="18" charset="0"/>
              </a:rPr>
            </a:br>
            <a:br>
              <a:rPr lang="el-GR" sz="3200" b="1" dirty="0">
                <a:effectLst/>
                <a:latin typeface="Times New Roman" panose="02020603050405020304" pitchFamily="18" charset="0"/>
                <a:ea typeface="Times New Roman" panose="02020603050405020304" pitchFamily="18" charset="0"/>
                <a:cs typeface="Times New Roman" panose="02020603050405020304" pitchFamily="18" charset="0"/>
              </a:rPr>
            </a:br>
            <a:endParaRPr lang="en-US" sz="3200" b="1" dirty="0"/>
          </a:p>
        </p:txBody>
      </p:sp>
      <p:graphicFrame>
        <p:nvGraphicFramePr>
          <p:cNvPr id="7" name="TextBox 2">
            <a:extLst>
              <a:ext uri="{FF2B5EF4-FFF2-40B4-BE49-F238E27FC236}">
                <a16:creationId xmlns:a16="http://schemas.microsoft.com/office/drawing/2014/main" id="{9C138B58-7D4A-F446-B03D-524448E7A41F}"/>
              </a:ext>
            </a:extLst>
          </p:cNvPr>
          <p:cNvGraphicFramePr/>
          <p:nvPr>
            <p:extLst>
              <p:ext uri="{D42A27DB-BD31-4B8C-83A1-F6EECF244321}">
                <p14:modId xmlns:p14="http://schemas.microsoft.com/office/powerpoint/2010/main" val="2822090"/>
              </p:ext>
            </p:extLst>
          </p:nvPr>
        </p:nvGraphicFramePr>
        <p:xfrm>
          <a:off x="323528" y="1412776"/>
          <a:ext cx="9001000" cy="58169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D0AB9BB1-F005-8E5F-2ADB-A0438E169953}"/>
              </a:ext>
            </a:extLst>
          </p:cNvPr>
          <p:cNvSpPr txBox="1"/>
          <p:nvPr/>
        </p:nvSpPr>
        <p:spPr>
          <a:xfrm>
            <a:off x="1043608" y="729570"/>
            <a:ext cx="5832648" cy="646331"/>
          </a:xfrm>
          <a:prstGeom prst="rect">
            <a:avLst/>
          </a:prstGeom>
          <a:noFill/>
        </p:spPr>
        <p:txBody>
          <a:bodyPr wrap="square">
            <a:spAutoFit/>
          </a:bodyPr>
          <a:lstStyle/>
          <a:p>
            <a:r>
              <a:rPr lang="el-GR" sz="1800" b="1" dirty="0">
                <a:effectLst/>
                <a:latin typeface="Times New Roman" panose="02020603050405020304" pitchFamily="18" charset="0"/>
                <a:ea typeface="Times New Roman" panose="02020603050405020304" pitchFamily="18" charset="0"/>
                <a:cs typeface="Times New Roman" panose="02020603050405020304" pitchFamily="18" charset="0"/>
              </a:rPr>
              <a:t>ΠΡΟΤΑΣΕΙΣ ΕΡΩΤΗΣΕΩΝ ΜΑΘΗΜΑΤΟΣ #4</a:t>
            </a:r>
            <a:br>
              <a:rPr lang="en-US" sz="1800" b="1" dirty="0">
                <a:effectLst/>
                <a:latin typeface="Arial" panose="020B0604020202020204" pitchFamily="34" charset="0"/>
                <a:ea typeface="Times New Roman" panose="02020603050405020304" pitchFamily="18" charset="0"/>
                <a:cs typeface="Times New Roman" panose="02020603050405020304" pitchFamily="18" charset="0"/>
              </a:rPr>
            </a:br>
            <a:endParaRPr lang="en-US" dirty="0"/>
          </a:p>
        </p:txBody>
      </p:sp>
    </p:spTree>
    <p:extLst>
      <p:ext uri="{BB962C8B-B14F-4D97-AF65-F5344CB8AC3E}">
        <p14:creationId xmlns:p14="http://schemas.microsoft.com/office/powerpoint/2010/main" val="4828197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85720" y="1428736"/>
            <a:ext cx="8858280" cy="489364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7200" algn="l" defTabSz="914400" rtl="0" eaLnBrk="0" fontAlgn="base" latinLnBrk="0" hangingPunct="0">
              <a:lnSpc>
                <a:spcPct val="100000"/>
              </a:lnSpc>
              <a:spcBef>
                <a:spcPct val="0"/>
              </a:spcBef>
              <a:spcAft>
                <a:spcPct val="0"/>
              </a:spcAft>
              <a:buClrTx/>
              <a:buSzTx/>
              <a:buFontTx/>
              <a:buNone/>
              <a:tabLst/>
            </a:pPr>
            <a:r>
              <a:rPr kumimoji="0" lang="el-GR" sz="2400" b="0" i="0" u="none" strike="noStrike" cap="none" normalizeH="0" baseline="0" dirty="0">
                <a:ln>
                  <a:noFill/>
                </a:ln>
                <a:solidFill>
                  <a:schemeClr val="tx1"/>
                </a:solidFill>
                <a:effectLst/>
                <a:latin typeface="Arial" pitchFamily="34" charset="0"/>
                <a:ea typeface="Times New Roman" pitchFamily="18" charset="0"/>
                <a:cs typeface="Arial" pitchFamily="34" charset="0"/>
              </a:rPr>
              <a:t>Στη διεθνή βιβλιογραφία, συναντάμε τους δύο διαφορετικούς όρους για την ανακάλυπτική διδασκαλία και μάθηση: </a:t>
            </a:r>
            <a:r>
              <a:rPr kumimoji="0" lang="el-GR" sz="2400" b="1" i="1" u="none" strike="noStrike" cap="none" normalizeH="0" baseline="0" dirty="0">
                <a:ln>
                  <a:noFill/>
                </a:ln>
                <a:solidFill>
                  <a:schemeClr val="tx1"/>
                </a:solidFill>
                <a:effectLst/>
                <a:latin typeface="Arial" pitchFamily="34" charset="0"/>
                <a:ea typeface="Times New Roman" pitchFamily="18" charset="0"/>
                <a:cs typeface="Arial" pitchFamily="34" charset="0"/>
              </a:rPr>
              <a:t>inquiry learning </a:t>
            </a:r>
            <a:r>
              <a:rPr kumimoji="0" lang="el-GR" sz="2400" b="0" i="0" u="none" strike="noStrike" cap="none" normalizeH="0" baseline="0" dirty="0">
                <a:ln>
                  <a:noFill/>
                </a:ln>
                <a:solidFill>
                  <a:schemeClr val="tx1"/>
                </a:solidFill>
                <a:effectLst/>
                <a:latin typeface="Arial" pitchFamily="34" charset="0"/>
                <a:ea typeface="Times New Roman" pitchFamily="18" charset="0"/>
                <a:cs typeface="Arial" pitchFamily="34" charset="0"/>
              </a:rPr>
              <a:t>αφενός,</a:t>
            </a:r>
            <a:r>
              <a:rPr kumimoji="0" lang="el-GR" sz="2400" b="1" i="1" u="none" strike="noStrike" cap="none" normalizeH="0" baseline="0" dirty="0">
                <a:ln>
                  <a:noFill/>
                </a:ln>
                <a:solidFill>
                  <a:schemeClr val="tx1"/>
                </a:solidFill>
                <a:effectLst/>
                <a:latin typeface="Arial" pitchFamily="34" charset="0"/>
                <a:ea typeface="Times New Roman" pitchFamily="18" charset="0"/>
                <a:cs typeface="Arial" pitchFamily="34" charset="0"/>
              </a:rPr>
              <a:t> </a:t>
            </a:r>
            <a:r>
              <a:rPr kumimoji="0" lang="el-GR" sz="2400" b="0" i="0" u="none" strike="noStrike" cap="none" normalizeH="0" baseline="0" dirty="0">
                <a:ln>
                  <a:noFill/>
                </a:ln>
                <a:solidFill>
                  <a:schemeClr val="tx1"/>
                </a:solidFill>
                <a:effectLst/>
                <a:latin typeface="Arial" pitchFamily="34" charset="0"/>
                <a:ea typeface="Times New Roman" pitchFamily="18" charset="0"/>
                <a:cs typeface="Arial" pitchFamily="34" charset="0"/>
              </a:rPr>
              <a:t>και</a:t>
            </a:r>
            <a:r>
              <a:rPr kumimoji="0" lang="el-GR" sz="2400" b="1" i="1" u="none" strike="noStrike" cap="none" normalizeH="0" baseline="0" dirty="0">
                <a:ln>
                  <a:noFill/>
                </a:ln>
                <a:solidFill>
                  <a:schemeClr val="tx1"/>
                </a:solidFill>
                <a:effectLst/>
                <a:latin typeface="Arial" pitchFamily="34" charset="0"/>
                <a:ea typeface="Times New Roman" pitchFamily="18" charset="0"/>
                <a:cs typeface="Arial" pitchFamily="34" charset="0"/>
              </a:rPr>
              <a:t> discovery learning, </a:t>
            </a:r>
            <a:r>
              <a:rPr kumimoji="0" lang="el-GR" sz="2400" b="0" i="0" u="none" strike="noStrike" cap="none" normalizeH="0" baseline="0" dirty="0">
                <a:ln>
                  <a:noFill/>
                </a:ln>
                <a:solidFill>
                  <a:schemeClr val="tx1"/>
                </a:solidFill>
                <a:effectLst/>
                <a:latin typeface="Arial" pitchFamily="34" charset="0"/>
                <a:ea typeface="Times New Roman" pitchFamily="18" charset="0"/>
                <a:cs typeface="Arial" pitchFamily="34" charset="0"/>
              </a:rPr>
              <a:t>αφετέρου. Ο όρος </a:t>
            </a:r>
            <a:r>
              <a:rPr kumimoji="0" lang="el-GR" sz="2400" b="0" i="1" u="none" strike="noStrike" cap="none" normalizeH="0" baseline="0" dirty="0">
                <a:ln>
                  <a:noFill/>
                </a:ln>
                <a:solidFill>
                  <a:schemeClr val="tx1"/>
                </a:solidFill>
                <a:effectLst/>
                <a:latin typeface="Arial" pitchFamily="34" charset="0"/>
                <a:ea typeface="Times New Roman" pitchFamily="18" charset="0"/>
                <a:cs typeface="Arial" pitchFamily="34" charset="0"/>
              </a:rPr>
              <a:t>discovery learning (Μάθηση μέσω Ανακάλυψης),</a:t>
            </a:r>
            <a:r>
              <a:rPr kumimoji="0" lang="el-GR" sz="2400" b="0" i="0" u="none" strike="noStrike" cap="none" normalizeH="0" baseline="0" dirty="0">
                <a:ln>
                  <a:noFill/>
                </a:ln>
                <a:solidFill>
                  <a:schemeClr val="tx1"/>
                </a:solidFill>
                <a:effectLst/>
                <a:latin typeface="Arial" pitchFamily="34" charset="0"/>
                <a:ea typeface="Times New Roman" pitchFamily="18" charset="0"/>
                <a:cs typeface="Arial" pitchFamily="34" charset="0"/>
              </a:rPr>
              <a:t> προηγήθηκε και ήταν στην πρώτη σειρά της διδακτικής μερικές δεκαετίες πριν. Τα τελευταία χρόνια χρησιμοποιείται ευρύτατα ο δεύτερος όρος, </a:t>
            </a:r>
            <a:r>
              <a:rPr kumimoji="0" lang="el-GR" sz="2400" b="0" i="1" u="none" strike="noStrike" cap="none" normalizeH="0" baseline="0" dirty="0">
                <a:ln>
                  <a:noFill/>
                </a:ln>
                <a:solidFill>
                  <a:schemeClr val="tx1"/>
                </a:solidFill>
                <a:effectLst/>
                <a:latin typeface="Arial" pitchFamily="34" charset="0"/>
                <a:ea typeface="Times New Roman" pitchFamily="18" charset="0"/>
                <a:cs typeface="Arial" pitchFamily="34" charset="0"/>
              </a:rPr>
              <a:t>inquiry learning</a:t>
            </a:r>
            <a:r>
              <a:rPr kumimoji="0" lang="el-GR" sz="2400" b="0" i="0" u="none" strike="noStrike" cap="none" normalizeH="0" baseline="0" dirty="0">
                <a:ln>
                  <a:noFill/>
                </a:ln>
                <a:solidFill>
                  <a:schemeClr val="tx1"/>
                </a:solidFill>
                <a:effectLst/>
                <a:latin typeface="Arial" pitchFamily="34" charset="0"/>
                <a:ea typeface="Times New Roman" pitchFamily="18" charset="0"/>
                <a:cs typeface="Arial" pitchFamily="34" charset="0"/>
              </a:rPr>
              <a:t>, που σε ελεύθερη μετάφραση σημαίνει, </a:t>
            </a:r>
            <a:r>
              <a:rPr kumimoji="0" lang="el-GR" sz="2400" b="1" i="0" u="none" strike="noStrike" cap="none" normalizeH="0" baseline="0" dirty="0">
                <a:ln>
                  <a:noFill/>
                </a:ln>
                <a:solidFill>
                  <a:schemeClr val="tx1"/>
                </a:solidFill>
                <a:effectLst/>
                <a:latin typeface="Arial" pitchFamily="34" charset="0"/>
                <a:ea typeface="Times New Roman" pitchFamily="18" charset="0"/>
                <a:cs typeface="Arial" pitchFamily="34" charset="0"/>
              </a:rPr>
              <a:t>Μάθηση μέσω Έρευνας και Αναζήτησης- Διερεύνησης  (ΜΜΔ).</a:t>
            </a:r>
            <a:endParaRPr kumimoji="0" lang="el-GR" sz="1400" b="0" i="0" u="none" strike="noStrike" cap="none" normalizeH="0" baseline="0" dirty="0">
              <a:ln>
                <a:noFill/>
              </a:ln>
              <a:solidFill>
                <a:schemeClr val="tx1"/>
              </a:solidFill>
              <a:effectLst/>
              <a:latin typeface="Arial" pitchFamily="34" charset="0"/>
              <a:cs typeface="Arial" pitchFamily="34" charset="0"/>
            </a:endParaRPr>
          </a:p>
          <a:p>
            <a:pPr marL="0" marR="0" lvl="0" indent="457200" algn="l" defTabSz="914400" rtl="0" eaLnBrk="0" fontAlgn="base" latinLnBrk="0" hangingPunct="0">
              <a:lnSpc>
                <a:spcPct val="100000"/>
              </a:lnSpc>
              <a:spcBef>
                <a:spcPct val="0"/>
              </a:spcBef>
              <a:spcAft>
                <a:spcPct val="0"/>
              </a:spcAft>
              <a:buClrTx/>
              <a:buSzTx/>
              <a:buFontTx/>
              <a:buNone/>
              <a:tabLst/>
            </a:pPr>
            <a:r>
              <a:rPr kumimoji="0" lang="el-GR" sz="2400" b="0" i="0" u="none" strike="noStrike" cap="none" normalizeH="0" baseline="0" dirty="0">
                <a:ln>
                  <a:noFill/>
                </a:ln>
                <a:solidFill>
                  <a:schemeClr val="tx1"/>
                </a:solidFill>
                <a:effectLst/>
                <a:latin typeface="Arial" pitchFamily="34" charset="0"/>
                <a:ea typeface="Times New Roman" pitchFamily="18" charset="0"/>
                <a:cs typeface="Arial" pitchFamily="34" charset="0"/>
              </a:rPr>
              <a:t>Σύμφωνα με τους Victor and Kellough (2003), μια ουσιαστική </a:t>
            </a:r>
            <a:r>
              <a:rPr kumimoji="0" lang="el-GR" sz="2400" b="0" i="0" u="sng" strike="noStrike" cap="none" normalizeH="0" baseline="0" dirty="0">
                <a:ln>
                  <a:noFill/>
                </a:ln>
                <a:solidFill>
                  <a:schemeClr val="tx1"/>
                </a:solidFill>
                <a:effectLst/>
                <a:latin typeface="Arial" pitchFamily="34" charset="0"/>
                <a:ea typeface="Times New Roman" pitchFamily="18" charset="0"/>
                <a:cs typeface="Arial" pitchFamily="34" charset="0"/>
              </a:rPr>
              <a:t>διαφορά ανάμεσα στις δύο είναι πως η Μάθηση μέσω Ανακάλυψης είναι δασκαλοκεντρική, ενώ η Μάθηση μέσω Διερεύνησης είναι μαθητοκεντρική.</a:t>
            </a:r>
            <a:endParaRPr kumimoji="0" lang="el-GR" sz="3600" b="0" i="0" u="sng" strike="noStrike" cap="none" normalizeH="0" baseline="0" dirty="0">
              <a:ln>
                <a:noFill/>
              </a:ln>
              <a:solidFill>
                <a:schemeClr val="tx1"/>
              </a:solidFill>
              <a:effectLst/>
              <a:latin typeface="Arial" pitchFamily="34" charset="0"/>
              <a:cs typeface="Arial" pitchFamily="34" charset="0"/>
            </a:endParaRPr>
          </a:p>
        </p:txBody>
      </p:sp>
      <p:sp>
        <p:nvSpPr>
          <p:cNvPr id="5" name="Title 4"/>
          <p:cNvSpPr>
            <a:spLocks noGrp="1"/>
          </p:cNvSpPr>
          <p:nvPr>
            <p:ph type="title"/>
          </p:nvPr>
        </p:nvSpPr>
        <p:spPr/>
        <p:txBody>
          <a:bodyPr>
            <a:normAutofit/>
          </a:bodyPr>
          <a:lstStyle/>
          <a:p>
            <a:pPr lvl="0"/>
            <a:r>
              <a:rPr lang="el-GR" sz="2800" b="1" dirty="0">
                <a:latin typeface="Arial" pitchFamily="34" charset="0"/>
                <a:ea typeface="Times New Roman" pitchFamily="18" charset="0"/>
                <a:cs typeface="Arial" pitchFamily="34" charset="0"/>
              </a:rPr>
              <a:t>Μορφές ανακαλυπτικής διδασκαλίας</a:t>
            </a:r>
            <a:br>
              <a:rPr lang="el-GR" sz="1200" dirty="0">
                <a:latin typeface="Arial" pitchFamily="34" charset="0"/>
                <a:cs typeface="Arial" pitchFamily="34" charset="0"/>
              </a:rPr>
            </a:br>
            <a:endParaRPr lang="el-GR" sz="28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58" y="-214338"/>
            <a:ext cx="8229600" cy="1000132"/>
          </a:xfrm>
        </p:spPr>
        <p:txBody>
          <a:bodyPr>
            <a:normAutofit/>
          </a:bodyPr>
          <a:lstStyle/>
          <a:p>
            <a:pPr algn="l"/>
            <a:r>
              <a:rPr lang="el-GR" sz="3600" b="1" dirty="0"/>
              <a:t>ΜΜΑ και ΜΜΔ</a:t>
            </a:r>
          </a:p>
        </p:txBody>
      </p:sp>
      <p:sp>
        <p:nvSpPr>
          <p:cNvPr id="3" name="TextBox 2"/>
          <p:cNvSpPr txBox="1"/>
          <p:nvPr/>
        </p:nvSpPr>
        <p:spPr>
          <a:xfrm>
            <a:off x="0" y="785794"/>
            <a:ext cx="9144000" cy="6278642"/>
          </a:xfrm>
          <a:prstGeom prst="rect">
            <a:avLst/>
          </a:prstGeom>
          <a:noFill/>
        </p:spPr>
        <p:txBody>
          <a:bodyPr wrap="square" rtlCol="0">
            <a:spAutoFit/>
          </a:bodyPr>
          <a:lstStyle/>
          <a:p>
            <a:r>
              <a:rPr lang="el-GR" sz="2400" b="1" u="sng" dirty="0"/>
              <a:t>Στη Μάθηση μέσω Ανακάλυψης</a:t>
            </a:r>
            <a:r>
              <a:rPr lang="el-GR" sz="2400" dirty="0"/>
              <a:t>, ο διδάσκων είναι αυτός που αποφασίζει ποια προβλήματα είναι σχετικά με τις ανάγκες του μαθητή, καθώς και τις στρατηγικές που είναι οι πιο κατάλληλες για τη συλλογή και ανάλυση των σχετικών με την επίλυση του προβλήματος στοιχείων.  Αυτό που οι μαθητές έχουν να κάνουν είναι το να ακολουθήσουν πιστά τις οδηγίες του διδάσκοντα, οπότε θα ανακαλύψουν τις σωστές αρχές ή σχέσεις ανάμεσα στις μεταβλητές.</a:t>
            </a:r>
          </a:p>
          <a:p>
            <a:r>
              <a:rPr lang="el-GR" sz="2400" b="1" u="sng" dirty="0"/>
              <a:t>Στην Μάθηση μέσω Διερεύνησης (ΜΜΔ</a:t>
            </a:r>
            <a:r>
              <a:rPr lang="el-GR" sz="2400" dirty="0"/>
              <a:t>), από την άλλη μεριά, οι μαθητές έχουν το «πάνω χέρι». Οι ίδιοι καθορίζουν τα προβλήματα των ΦΕ που είναι σχετικά με τα ενδιαφέροντα και τις ανάγκες τους, αποφασίζουν τη μεθοδολογία που θα ακολουθήσουν κατά τη συλλογή και ανάλυση των δεδομένων και είναι αυτοί οι οποίοι καθορίζουν την αποδεκτή λύση στο πρόβλημά τους. Ο εκπαιδευτικός, ως Δια-Μεσολαβητής της Μάθησης και όχι ο επικεφαλής- κυρίαρχος της διδασκαλίας. </a:t>
            </a:r>
          </a:p>
          <a:p>
            <a:endParaRPr lang="el-G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alpha val="3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9552" y="332910"/>
            <a:ext cx="8392417" cy="647700"/>
          </a:xfrm>
        </p:spPr>
        <p:txBody>
          <a:bodyPr>
            <a:normAutofit fontScale="90000"/>
          </a:bodyPr>
          <a:lstStyle/>
          <a:p>
            <a:pPr algn="l">
              <a:defRPr/>
            </a:pPr>
            <a:br>
              <a:rPr lang="el-GR" dirty="0"/>
            </a:br>
            <a:br>
              <a:rPr lang="el-GR" sz="3600" b="1" dirty="0">
                <a:latin typeface="+mn-lt"/>
              </a:rPr>
            </a:br>
            <a:br>
              <a:rPr lang="el-GR" sz="3600" b="1" dirty="0">
                <a:latin typeface="+mn-lt"/>
              </a:rPr>
            </a:br>
            <a:br>
              <a:rPr lang="el-GR" sz="3600" b="1" dirty="0">
                <a:latin typeface="+mn-lt"/>
              </a:rPr>
            </a:br>
            <a:br>
              <a:rPr lang="el-GR" sz="3600" b="1" dirty="0">
                <a:latin typeface="+mn-lt"/>
              </a:rPr>
            </a:br>
            <a:br>
              <a:rPr lang="el-GR" sz="3600" b="1" dirty="0">
                <a:latin typeface="+mn-lt"/>
              </a:rPr>
            </a:br>
            <a:r>
              <a:rPr lang="el-GR" sz="3100" b="1" dirty="0"/>
              <a:t>Ιστορική ματιά για την Ανακαλυπτική Διδασκαλία: </a:t>
            </a:r>
            <a:r>
              <a:rPr lang="el-GR" sz="3100" b="1" dirty="0" err="1"/>
              <a:t>John</a:t>
            </a:r>
            <a:r>
              <a:rPr lang="el-GR" sz="3100" b="1" dirty="0"/>
              <a:t> </a:t>
            </a:r>
            <a:r>
              <a:rPr lang="el-GR" sz="3100" b="1" dirty="0" err="1"/>
              <a:t>Dewey</a:t>
            </a:r>
            <a:endParaRPr lang="el-GR" sz="3100" dirty="0">
              <a:latin typeface="+mn-lt"/>
            </a:endParaRPr>
          </a:p>
        </p:txBody>
      </p:sp>
      <p:sp>
        <p:nvSpPr>
          <p:cNvPr id="18434" name="Content Placeholder 2"/>
          <p:cNvSpPr>
            <a:spLocks noGrp="1"/>
          </p:cNvSpPr>
          <p:nvPr>
            <p:ph idx="1"/>
          </p:nvPr>
        </p:nvSpPr>
        <p:spPr>
          <a:xfrm>
            <a:off x="149569" y="1412776"/>
            <a:ext cx="8229600" cy="3151807"/>
          </a:xfrm>
        </p:spPr>
        <p:txBody>
          <a:bodyPr>
            <a:normAutofit fontScale="25000" lnSpcReduction="20000"/>
          </a:bodyPr>
          <a:lstStyle/>
          <a:p>
            <a:pPr>
              <a:buNone/>
            </a:pPr>
            <a:r>
              <a:rPr lang="el-GR" sz="8000" b="1" dirty="0">
                <a:cs typeface="Aldhabi" panose="020B0604020202020204" pitchFamily="2" charset="-78"/>
              </a:rPr>
              <a:t>1910: Ε</a:t>
            </a:r>
            <a:r>
              <a:rPr lang="el-GR" sz="8000" dirty="0">
                <a:cs typeface="Aldhabi" panose="020B0604020202020204" pitchFamily="2" charset="-78"/>
              </a:rPr>
              <a:t>ισήγαγε στη σχολική τάξη ένα μοντέλο Επιστημονικής Μεθόδου στο οποίο για πρώτη φορά</a:t>
            </a:r>
            <a:r>
              <a:rPr lang="el-GR" sz="8000" dirty="0">
                <a:latin typeface="Constantia" pitchFamily="18" charset="0"/>
                <a:cs typeface="Aldhabi" panose="020B0604020202020204" pitchFamily="2" charset="-78"/>
              </a:rPr>
              <a:t>, ο μαθητής συμμετέχει ενεργά, ενώ ο δάσκαλος έχει τον ρόλο  του διαμεσολαβητή και  του οδηγού. </a:t>
            </a:r>
          </a:p>
          <a:p>
            <a:pPr marL="0" indent="0" eaLnBrk="0" hangingPunct="0">
              <a:buNone/>
            </a:pPr>
            <a:r>
              <a:rPr lang="el-GR" sz="8000" dirty="0">
                <a:cs typeface="Aldhabi" panose="020B0604020202020204" pitchFamily="2" charset="-78"/>
              </a:rPr>
              <a:t>Το μοντέλο του περιελάβανε τα εξής: </a:t>
            </a:r>
          </a:p>
          <a:p>
            <a:pPr eaLnBrk="0" hangingPunct="0"/>
            <a:r>
              <a:rPr lang="el-GR" sz="8000" dirty="0">
                <a:highlight>
                  <a:srgbClr val="0000FF"/>
                </a:highlight>
                <a:latin typeface="Constantia" pitchFamily="18" charset="0"/>
                <a:ea typeface="Times New Roman" pitchFamily="18" charset="0"/>
                <a:cs typeface="Aldhabi" panose="020B0604020202020204" pitchFamily="2" charset="-78"/>
              </a:rPr>
              <a:t>Τη Συνειδητοποίηση σύνθετων καταστάσεων</a:t>
            </a:r>
          </a:p>
          <a:p>
            <a:pPr eaLnBrk="0" hangingPunct="0"/>
            <a:r>
              <a:rPr lang="el-GR" sz="8000" dirty="0">
                <a:highlight>
                  <a:srgbClr val="0000FF"/>
                </a:highlight>
                <a:latin typeface="Constantia" pitchFamily="18" charset="0"/>
                <a:ea typeface="Times New Roman" pitchFamily="18" charset="0"/>
                <a:cs typeface="Aldhabi" panose="020B0604020202020204" pitchFamily="2" charset="-78"/>
              </a:rPr>
              <a:t> διευκρίνιση  του προβλήματος</a:t>
            </a:r>
          </a:p>
          <a:p>
            <a:pPr eaLnBrk="0" hangingPunct="0"/>
            <a:r>
              <a:rPr lang="el-GR" sz="8000" dirty="0">
                <a:highlight>
                  <a:srgbClr val="0000FF"/>
                </a:highlight>
                <a:latin typeface="Constantia" pitchFamily="18" charset="0"/>
                <a:ea typeface="Times New Roman" pitchFamily="18" charset="0"/>
                <a:cs typeface="Aldhabi" panose="020B0604020202020204" pitchFamily="2" charset="-78"/>
              </a:rPr>
              <a:t> διαμόρφωση  μιας δοκιμαστικής υπόθεσης </a:t>
            </a:r>
          </a:p>
          <a:p>
            <a:pPr eaLnBrk="0" hangingPunct="0"/>
            <a:r>
              <a:rPr lang="el-GR" sz="8000" dirty="0">
                <a:highlight>
                  <a:srgbClr val="0000FF"/>
                </a:highlight>
                <a:latin typeface="Constantia" pitchFamily="18" charset="0"/>
                <a:ea typeface="Times New Roman" pitchFamily="18" charset="0"/>
                <a:cs typeface="Aldhabi" panose="020B0604020202020204" pitchFamily="2" charset="-78"/>
              </a:rPr>
              <a:t> έλεγχος της υπόθεσης </a:t>
            </a:r>
          </a:p>
          <a:p>
            <a:pPr eaLnBrk="0" hangingPunct="0"/>
            <a:r>
              <a:rPr lang="el-GR" sz="8000" dirty="0">
                <a:highlight>
                  <a:srgbClr val="0000FF"/>
                </a:highlight>
                <a:latin typeface="Constantia" pitchFamily="18" charset="0"/>
                <a:ea typeface="Times New Roman" pitchFamily="18" charset="0"/>
                <a:cs typeface="Aldhabi" panose="020B0604020202020204" pitchFamily="2" charset="-78"/>
              </a:rPr>
              <a:t> αναθεώρηση  της υπόθεσης  μέσα  από  αυστηρές δοκιμές</a:t>
            </a:r>
          </a:p>
          <a:p>
            <a:pPr eaLnBrk="0" hangingPunct="0"/>
            <a:r>
              <a:rPr lang="el-GR" sz="8000" dirty="0">
                <a:highlight>
                  <a:srgbClr val="0000FF"/>
                </a:highlight>
                <a:latin typeface="Constantia" pitchFamily="18" charset="0"/>
                <a:ea typeface="Times New Roman" pitchFamily="18" charset="0"/>
                <a:cs typeface="Aldhabi" panose="020B0604020202020204" pitchFamily="2" charset="-78"/>
              </a:rPr>
              <a:t> Ενέργειες  για εξεύρεση λύσης</a:t>
            </a:r>
          </a:p>
          <a:p>
            <a:pPr marL="274320" indent="-274320">
              <a:buClr>
                <a:schemeClr val="accent3"/>
              </a:buClr>
              <a:buNone/>
              <a:defRPr/>
            </a:pPr>
            <a:r>
              <a:rPr lang="el-GR" sz="8000" dirty="0"/>
              <a:t>1916 και το 1938: Επανέρχεται βελτιώνοντας το μοντέλο του  </a:t>
            </a:r>
          </a:p>
          <a:p>
            <a:pPr marL="274320" indent="-274320" algn="just">
              <a:buClr>
                <a:schemeClr val="accent3"/>
              </a:buClr>
              <a:buFont typeface="Wingdings 2"/>
              <a:buChar char=""/>
              <a:defRPr/>
            </a:pPr>
            <a:r>
              <a:rPr lang="el-GR" sz="8000" u="sng" dirty="0"/>
              <a:t>οι μαθητές πρέπει να  ασχολούνται με   τα προβλήματα που τους ενδιαφέρουν, 1944</a:t>
            </a:r>
            <a:r>
              <a:rPr lang="el-GR" sz="8000" dirty="0"/>
              <a:t>: Τροποποίηση της πρότασης για την επιστημονική μέθοδο προτείνοντας:</a:t>
            </a:r>
          </a:p>
          <a:p>
            <a:r>
              <a:rPr lang="el-GR" sz="8000" dirty="0"/>
              <a:t>παρουσίαση του προβλήματος</a:t>
            </a:r>
          </a:p>
          <a:p>
            <a:r>
              <a:rPr lang="el-GR" sz="8000" dirty="0"/>
              <a:t>σχηματισμός μιας υπόθεσης</a:t>
            </a:r>
          </a:p>
          <a:p>
            <a:r>
              <a:rPr lang="el-GR" sz="8000" dirty="0"/>
              <a:t>συλλογή δεδομένων κατά τη διάρκεια του πειράματος </a:t>
            </a:r>
          </a:p>
          <a:p>
            <a:r>
              <a:rPr lang="el-GR" sz="8000" dirty="0"/>
              <a:t>διατύπωση συμπεράσματος</a:t>
            </a:r>
            <a:endParaRPr lang="el-GR" sz="8000" dirty="0">
              <a:latin typeface="Constantia" pitchFamily="18" charset="0"/>
              <a:ea typeface="Times New Roman" pitchFamily="18" charset="0"/>
              <a:cs typeface="Arial" charset="0"/>
            </a:endParaRPr>
          </a:p>
          <a:p>
            <a:pPr marL="0" indent="0" eaLnBrk="0" hangingPunct="0">
              <a:buNone/>
            </a:pPr>
            <a:r>
              <a:rPr lang="el-GR" sz="8000" dirty="0">
                <a:latin typeface="Constantia" pitchFamily="18" charset="0"/>
                <a:ea typeface="Times New Roman" pitchFamily="18" charset="0"/>
                <a:cs typeface="Aldhabi" panose="020B0604020202020204" pitchFamily="2" charset="-78"/>
              </a:rPr>
              <a:t> </a:t>
            </a:r>
          </a:p>
          <a:p>
            <a:pPr eaLnBrk="1" hangingPunct="1">
              <a:buFont typeface="Wingdings 2" pitchFamily="18" charset="2"/>
              <a:buNone/>
            </a:pPr>
            <a:endParaRPr lang="el-GR" sz="1800" b="1" dirty="0"/>
          </a:p>
          <a:p>
            <a:pPr eaLnBrk="1" hangingPunct="1">
              <a:buFont typeface="Wingdings 2" pitchFamily="18" charset="2"/>
              <a:buNone/>
            </a:pPr>
            <a:endParaRPr lang="el-GR" dirty="0"/>
          </a:p>
        </p:txBody>
      </p:sp>
      <p:sp>
        <p:nvSpPr>
          <p:cNvPr id="18436" name="Rectangle 2"/>
          <p:cNvSpPr>
            <a:spLocks noChangeArrowheads="1"/>
          </p:cNvSpPr>
          <p:nvPr/>
        </p:nvSpPr>
        <p:spPr bwMode="auto">
          <a:xfrm>
            <a:off x="0" y="-323850"/>
            <a:ext cx="184150" cy="647700"/>
          </a:xfrm>
          <a:prstGeom prst="rect">
            <a:avLst/>
          </a:prstGeom>
          <a:noFill/>
          <a:ln w="9525">
            <a:noFill/>
            <a:miter lim="800000"/>
            <a:headEnd/>
            <a:tailEnd/>
          </a:ln>
        </p:spPr>
        <p:txBody>
          <a:bodyPr wrap="none" anchor="ctr">
            <a:spAutoFit/>
          </a:bodyPr>
          <a:lstStyle/>
          <a:p>
            <a:endParaRPr lang="el-GR">
              <a:cs typeface="Arial" charset="0"/>
            </a:endParaRPr>
          </a:p>
          <a:p>
            <a:pPr eaLnBrk="0" hangingPunct="0"/>
            <a:endParaRPr lang="el-GR">
              <a:cs typeface="Arial" charset="0"/>
            </a:endParaRPr>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l-GR"/>
          </a:p>
        </p:txBody>
      </p:sp>
      <p:sp>
        <p:nvSpPr>
          <p:cNvPr id="3" name="Subtitle 2"/>
          <p:cNvSpPr>
            <a:spLocks noGrp="1"/>
          </p:cNvSpPr>
          <p:nvPr>
            <p:ph type="subTitle" idx="1"/>
          </p:nvPr>
        </p:nvSpPr>
        <p:spPr/>
        <p:txBody>
          <a:bodyPr/>
          <a:lstStyle/>
          <a:p>
            <a:endParaRPr lang="el-GR"/>
          </a:p>
        </p:txBody>
      </p:sp>
      <p:pic>
        <p:nvPicPr>
          <p:cNvPr id="1026" name="Picture 2" descr="C:\Users\Kyriacos\Desktop\K. Athanasiou - Τί είναι και τί επιδιώκει η Διερευνητική Μέθοδος.jpg"/>
          <p:cNvPicPr>
            <a:picLocks noChangeAspect="1" noChangeArrowheads="1"/>
          </p:cNvPicPr>
          <p:nvPr/>
        </p:nvPicPr>
        <p:blipFill>
          <a:blip r:embed="rId2" cstate="print"/>
          <a:srcRect/>
          <a:stretch>
            <a:fillRect/>
          </a:stretch>
        </p:blipFill>
        <p:spPr bwMode="auto">
          <a:xfrm>
            <a:off x="0" y="433954"/>
            <a:ext cx="9144000" cy="5990092"/>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95090" y="370992"/>
            <a:ext cx="8640960" cy="609600"/>
          </a:xfrm>
        </p:spPr>
        <p:txBody>
          <a:bodyPr>
            <a:noAutofit/>
          </a:bodyPr>
          <a:lstStyle/>
          <a:p>
            <a:pPr algn="l"/>
            <a:r>
              <a:rPr lang="el-GR" sz="2400" dirty="0"/>
              <a:t>Δύο μορφές Διερευνητικής Μάθησης:</a:t>
            </a:r>
            <a:br>
              <a:rPr lang="el-GR" sz="2400" dirty="0"/>
            </a:br>
            <a:r>
              <a:rPr lang="el-GR" sz="2400" dirty="0"/>
              <a:t>Α. Μάθηση μέσω </a:t>
            </a:r>
            <a:r>
              <a:rPr lang="en-US" sz="2400" dirty="0"/>
              <a:t>Project (MMP)</a:t>
            </a:r>
            <a:r>
              <a:rPr lang="el-GR" sz="2400" dirty="0"/>
              <a:t>. Β. Επίλυση Προβλήματος</a:t>
            </a:r>
            <a:endParaRPr lang="en-US" sz="2400" dirty="0">
              <a:solidFill>
                <a:srgbClr val="000000"/>
              </a:solidFill>
              <a:latin typeface="Times" pitchFamily="1" charset="0"/>
            </a:endParaRPr>
          </a:p>
        </p:txBody>
      </p:sp>
      <p:sp>
        <p:nvSpPr>
          <p:cNvPr id="5123" name="Rectangle 3"/>
          <p:cNvSpPr>
            <a:spLocks noGrp="1" noChangeArrowheads="1"/>
          </p:cNvSpPr>
          <p:nvPr>
            <p:ph type="body" idx="1"/>
          </p:nvPr>
        </p:nvSpPr>
        <p:spPr>
          <a:xfrm>
            <a:off x="611188" y="1196975"/>
            <a:ext cx="8424862" cy="4648200"/>
          </a:xfrm>
        </p:spPr>
        <p:txBody>
          <a:bodyPr>
            <a:normAutofit/>
          </a:bodyPr>
          <a:lstStyle/>
          <a:p>
            <a:pPr eaLnBrk="1" hangingPunct="1">
              <a:lnSpc>
                <a:spcPct val="90000"/>
              </a:lnSpc>
              <a:buFont typeface="Wingdings" pitchFamily="2" charset="2"/>
              <a:buNone/>
            </a:pPr>
            <a:endParaRPr lang="en-US" sz="1000" dirty="0"/>
          </a:p>
          <a:p>
            <a:pPr eaLnBrk="1" hangingPunct="1"/>
            <a:r>
              <a:rPr lang="el-GR" sz="2800" dirty="0"/>
              <a:t>Στη </a:t>
            </a:r>
            <a:r>
              <a:rPr lang="en-US" sz="2800" dirty="0"/>
              <a:t>MMP</a:t>
            </a:r>
            <a:r>
              <a:rPr lang="el-GR" sz="2800" dirty="0"/>
              <a:t> διερευνάται ένα ερώτημα ή ένα πρόβλημα στο οποίο μπορούν να απαντήσουν όλοι οι μαθητές. Συνδυάζει συγκεκριμένες εμπειρίες με συμμετοχικές δραστηριότητες. </a:t>
            </a:r>
            <a:endParaRPr lang="en-US" sz="2400" dirty="0"/>
          </a:p>
          <a:p>
            <a:pPr eaLnBrk="1" hangingPunct="1">
              <a:lnSpc>
                <a:spcPct val="90000"/>
              </a:lnSpc>
              <a:buFont typeface="Wingdings" pitchFamily="2" charset="2"/>
              <a:buNone/>
            </a:pPr>
            <a:endParaRPr lang="en-US" sz="1000" dirty="0"/>
          </a:p>
          <a:p>
            <a:pPr eaLnBrk="1" hangingPunct="1"/>
            <a:r>
              <a:rPr lang="el-GR" sz="2800" dirty="0"/>
              <a:t>Επιτρέπει στους μαθητές να διερευνήσουν ζητήματα και θέματα που άπτονται προβλημάτων του πραγματικού κόσμου.</a:t>
            </a:r>
            <a:endParaRPr lang="en-US" sz="2400" dirty="0"/>
          </a:p>
        </p:txBody>
      </p:sp>
    </p:spTree>
  </p:cSld>
  <p:clrMapOvr>
    <a:masterClrMapping/>
  </p:clrMapOvr>
  <p:transition>
    <p:dissolve/>
  </p:transition>
</p:sld>
</file>

<file path=ppt/tags/tag1.xml><?xml version="1.0" encoding="utf-8"?>
<p:tagLst xmlns:a="http://schemas.openxmlformats.org/drawingml/2006/main" xmlns:r="http://schemas.openxmlformats.org/officeDocument/2006/relationships" xmlns:p="http://schemas.openxmlformats.org/presentationml/2006/main">
  <p:tag name="TIMING" val="|1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oundr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Foundry</Template>
  <TotalTime>3043</TotalTime>
  <Words>5393</Words>
  <Application>Microsoft Office PowerPoint</Application>
  <PresentationFormat>Προβολή στην οθόνη (4:3)</PresentationFormat>
  <Paragraphs>279</Paragraphs>
  <Slides>40</Slides>
  <Notes>16</Notes>
  <HiddenSlides>0</HiddenSlides>
  <MMClips>3</MMClips>
  <ScaleCrop>false</ScaleCrop>
  <HeadingPairs>
    <vt:vector size="8" baseType="variant">
      <vt:variant>
        <vt:lpstr>Γραμματοσειρές που χρησιμοποιούνται</vt:lpstr>
      </vt:variant>
      <vt:variant>
        <vt:i4>11</vt:i4>
      </vt:variant>
      <vt:variant>
        <vt:lpstr>Θέμα</vt:lpstr>
      </vt:variant>
      <vt:variant>
        <vt:i4>1</vt:i4>
      </vt:variant>
      <vt:variant>
        <vt:lpstr>Ενσωματωμένοι διακομιστές OLE</vt:lpstr>
      </vt:variant>
      <vt:variant>
        <vt:i4>1</vt:i4>
      </vt:variant>
      <vt:variant>
        <vt:lpstr>Τίτλοι διαφανειών</vt:lpstr>
      </vt:variant>
      <vt:variant>
        <vt:i4>40</vt:i4>
      </vt:variant>
    </vt:vector>
  </HeadingPairs>
  <TitlesOfParts>
    <vt:vector size="53" baseType="lpstr">
      <vt:lpstr>Aldhabi</vt:lpstr>
      <vt:lpstr>Arial</vt:lpstr>
      <vt:lpstr>Calibri</vt:lpstr>
      <vt:lpstr>Cambria</vt:lpstr>
      <vt:lpstr>Comic Sans MS</vt:lpstr>
      <vt:lpstr>Constantia</vt:lpstr>
      <vt:lpstr>Rockwell</vt:lpstr>
      <vt:lpstr>Times</vt:lpstr>
      <vt:lpstr>Times New Roman</vt:lpstr>
      <vt:lpstr>Wingdings</vt:lpstr>
      <vt:lpstr>Wingdings 2</vt:lpstr>
      <vt:lpstr>Foundry</vt:lpstr>
      <vt:lpstr>Bitmap Image</vt:lpstr>
      <vt:lpstr>ΔΠΜΣ Παν Θεσσαλίας- Μάθημα #5-2024 </vt:lpstr>
      <vt:lpstr>Από την Διερευνητική (ΜΜΔ) στην Εποικοδομητική Μάθηση και ξανά στην Εποικοδομητική-Διερευνητική </vt:lpstr>
      <vt:lpstr>Μάθηση μέσω Διερεύνησης (ΜΜΔ) και Διδακτική των Φυσικών Επιστημών και της Βιολογίας</vt:lpstr>
      <vt:lpstr>(Ιnquiry) και (enquiry): Στην Ελληνική Γλώσσα= Διερεύνηση</vt:lpstr>
      <vt:lpstr>Μορφές ανακαλυπτικής διδασκαλίας </vt:lpstr>
      <vt:lpstr>ΜΜΑ και ΜΜΔ</vt:lpstr>
      <vt:lpstr>      Ιστορική ματιά για την Ανακαλυπτική Διδασκαλία: John Dewey</vt:lpstr>
      <vt:lpstr>Παρουσίαση του PowerPoint</vt:lpstr>
      <vt:lpstr>Δύο μορφές Διερευνητικής Μάθησης: Α. Μάθηση μέσω Project (MMP). Β. Επίλυση Προβλήματος</vt:lpstr>
      <vt:lpstr>Tα στοιχεία τουPROJECT</vt:lpstr>
      <vt:lpstr>Τι είναι η Μάθηση μέσω Επίλυσης Προβλήματος</vt:lpstr>
      <vt:lpstr>Ιστορική προέλευση της ΜΕΠ</vt:lpstr>
      <vt:lpstr>Ποια η ιδιαιτερότητα της ΜΕΠ;</vt:lpstr>
      <vt:lpstr>Ενδεικτικά θέματα για ΜΕΠ</vt:lpstr>
      <vt:lpstr>«Ο πιο σπουδαίος απλός παράγοντας που επηρεάζει τη μάθηση είναι αυτό που ο μαθητής ήδη γνωρίζει. Εξακρίβωσέ το και δίδαξε τον σύμφωνα με αυτό». Ausubel,1968</vt:lpstr>
      <vt:lpstr>Εικόνα 10-1: Ανάλυση των βιβλιογραφικών αναφορών (n=6,314) που αφορούν στις ΕΙ των μαθητών στις ΦΕ. STCSE Duit (2004), </vt:lpstr>
      <vt:lpstr>Εποικοδομητική μάθηση</vt:lpstr>
      <vt:lpstr>Χαρακτηριστικά της εποικοδομητικής μάθησης (P. Scott):</vt:lpstr>
      <vt:lpstr>Βασικά στοιχεία του εποικοδομητισμού: 2. Η έννοια του λάθους </vt:lpstr>
      <vt:lpstr>Βασικά στοιχεία του εποικοδομητισμού: Η εννοιολογική αλλαγή και η αντίσταση σ’ αυτή</vt:lpstr>
      <vt:lpstr>Βασικά στοιχεία του εποικοδομητισμού: 3. Η εννοιολογική αλλαγή και η αντίσταση σ’ αυτή [POSNER]</vt:lpstr>
      <vt:lpstr>Βασικά στοιχεία του εποικοδομητισμού: 3. Η εννοιολογική αλλαγή και η αντίσταση σ’ αυτή</vt:lpstr>
      <vt:lpstr>ΦΑΣΕΙΣ ΔΙΔΑΣΚΑΛΙΑΣστην ΕΠΟΙΚΟΔΟΜΗΤΙΚΗ ΠΡΟΣΕΓΓΙΣΗ</vt:lpstr>
      <vt:lpstr>Χαρακτηριστικά της εποικοδομητικής προσέγγισης  </vt:lpstr>
      <vt:lpstr>Τα εργαλεία της εποικοδομητικής προσέγγισης-Διδακτικές στρατηγικές  </vt:lpstr>
      <vt:lpstr>Θεωρία της Εννοιολογικής Αλλαγής</vt:lpstr>
      <vt:lpstr>Ρόλος των Νοητικών Μοντέλων στην ανάπτυξη των εννοιών.</vt:lpstr>
      <vt:lpstr>Οι Έννοιες οργανώνονται σε Γενικές και Εξειδικευμένες Θεωρίες</vt:lpstr>
      <vt:lpstr>Η εννοιολογική αλλαγή ως «αλλαγή θεωρίας»</vt:lpstr>
      <vt:lpstr> Μοντέλα μάθησης με βάση την εννοιολογική αλλαγή</vt:lpstr>
      <vt:lpstr>Η γνώση ως θεωρία (εννοιολογικά πλαίσια) </vt:lpstr>
      <vt:lpstr>Παράδειγμα (κατά Kuhn): θυμόμαστε!!!! </vt:lpstr>
      <vt:lpstr>Σχηματική αναπαράσταση της διαδικασίας της εννοιολογικής αλλαγής κατά Posner et al., όπως παραλληλίζεται με την αλλαγή στο επιστημονικό Παράδειγμα κατά Kuhn.</vt:lpstr>
      <vt:lpstr>         Τέσσερεις συνθήκες που ενθαρρύνουν την προσαρμογή της νέας έννοιας στη σκέψη των σπουδαστών (κατά Posner): </vt:lpstr>
      <vt:lpstr>Γνωστική Σύγκρουση</vt:lpstr>
      <vt:lpstr>Πείραμα του Von Helmont για την προέλευση της βιομάζας ως παρέμβαση ΓΣ στη γνωστή ΕΙ των μαθητών πως τα φυτά τρέφονται από τις ρίζες.</vt:lpstr>
      <vt:lpstr>ΕΦΑΡΜΟΓΕΣ ΤΗΣ ΘΕΩΡΙΑΣ ΤΗΣ ΓΝΩΣΤΙΚΗΣ ΑΛΛΑΓΗΣ ΣΤΗ ΣΧΟΛΙΚΗ ΤΑΞΗ </vt:lpstr>
      <vt:lpstr>Από την Διερευνητική (ΜΜΔ) στην Εποικοδομητική Μάθηση και ξανά στην Εποικοδομητική-Διερευνητική </vt:lpstr>
      <vt:lpstr>ΘΕΜΑΤΑ ΕΠΑΝΑΛΗΨΗΣ</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Uoa</dc:creator>
  <cp:lastModifiedBy>Kyriacos Athanasiou</cp:lastModifiedBy>
  <cp:revision>145</cp:revision>
  <dcterms:created xsi:type="dcterms:W3CDTF">2011-03-17T20:15:41Z</dcterms:created>
  <dcterms:modified xsi:type="dcterms:W3CDTF">2024-04-05T17:50:44Z</dcterms:modified>
</cp:coreProperties>
</file>