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embeddings/oleObject2.bin" ContentType="application/vnd.openxmlformats-officedocument.oleObject"/>
  <Override PartName="/ppt/slideLayouts/slideLayout14.xml" ContentType="application/vnd.openxmlformats-officedocument.presentationml.slideLayout+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Default Extension="xls" ContentType="application/vnd.ms-exce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38.xml" ContentType="application/vnd.openxmlformats-officedocument.presentationml.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Default Extension="jpeg" ContentType="image/jpeg"/>
  <Default Extension="vml" ContentType="application/vnd.openxmlformats-officedocument.vmlDrawin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embeddings/oleObject3.bin" ContentType="application/vnd.openxmlformats-officedocument.oleObject"/>
  <Override PartName="/ppt/slides/slide71.xml" ContentType="application/vnd.openxmlformats-officedocument.presentationml.slide+xml"/>
  <Default Extension="emf" ContentType="image/x-emf"/>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Default Extension="doc" ContentType="application/msword"/>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embeddings/oleObject1.bin" ContentType="application/vnd.openxmlformats-officedocument.oleObject"/>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0" r:id="rId1"/>
  </p:sldMasterIdLst>
  <p:notesMasterIdLst>
    <p:notesMasterId r:id="rId90"/>
  </p:notesMasterIdLst>
  <p:sldIdLst>
    <p:sldId id="256" r:id="rId2"/>
    <p:sldId id="301" r:id="rId3"/>
    <p:sldId id="257" r:id="rId4"/>
    <p:sldId id="258" r:id="rId5"/>
    <p:sldId id="259" r:id="rId6"/>
    <p:sldId id="302" r:id="rId7"/>
    <p:sldId id="305" r:id="rId8"/>
    <p:sldId id="307" r:id="rId9"/>
    <p:sldId id="308" r:id="rId10"/>
    <p:sldId id="510" r:id="rId11"/>
    <p:sldId id="511" r:id="rId12"/>
    <p:sldId id="512" r:id="rId13"/>
    <p:sldId id="513" r:id="rId14"/>
    <p:sldId id="309" r:id="rId15"/>
    <p:sldId id="311" r:id="rId16"/>
    <p:sldId id="514" r:id="rId17"/>
    <p:sldId id="515" r:id="rId18"/>
    <p:sldId id="516" r:id="rId19"/>
    <p:sldId id="517" r:id="rId20"/>
    <p:sldId id="518" r:id="rId21"/>
    <p:sldId id="407" r:id="rId22"/>
    <p:sldId id="310" r:id="rId23"/>
    <p:sldId id="315" r:id="rId24"/>
    <p:sldId id="316" r:id="rId25"/>
    <p:sldId id="318" r:id="rId26"/>
    <p:sldId id="322" r:id="rId27"/>
    <p:sldId id="321" r:id="rId28"/>
    <p:sldId id="411" r:id="rId29"/>
    <p:sldId id="297" r:id="rId30"/>
    <p:sldId id="298" r:id="rId31"/>
    <p:sldId id="299" r:id="rId32"/>
    <p:sldId id="327" r:id="rId33"/>
    <p:sldId id="410" r:id="rId34"/>
    <p:sldId id="326" r:id="rId35"/>
    <p:sldId id="433" r:id="rId36"/>
    <p:sldId id="328" r:id="rId37"/>
    <p:sldId id="329" r:id="rId38"/>
    <p:sldId id="330" r:id="rId39"/>
    <p:sldId id="334" r:id="rId40"/>
    <p:sldId id="451" r:id="rId41"/>
    <p:sldId id="452" r:id="rId42"/>
    <p:sldId id="454" r:id="rId43"/>
    <p:sldId id="260" r:id="rId44"/>
    <p:sldId id="261" r:id="rId45"/>
    <p:sldId id="456" r:id="rId46"/>
    <p:sldId id="457" r:id="rId47"/>
    <p:sldId id="458" r:id="rId48"/>
    <p:sldId id="459" r:id="rId49"/>
    <p:sldId id="460" r:id="rId50"/>
    <p:sldId id="360" r:id="rId51"/>
    <p:sldId id="361" r:id="rId52"/>
    <p:sldId id="382" r:id="rId53"/>
    <p:sldId id="362" r:id="rId54"/>
    <p:sldId id="363" r:id="rId55"/>
    <p:sldId id="364" r:id="rId56"/>
    <p:sldId id="369" r:id="rId57"/>
    <p:sldId id="498" r:id="rId58"/>
    <p:sldId id="499" r:id="rId59"/>
    <p:sldId id="471" r:id="rId60"/>
    <p:sldId id="472" r:id="rId61"/>
    <p:sldId id="473" r:id="rId62"/>
    <p:sldId id="474" r:id="rId63"/>
    <p:sldId id="475" r:id="rId64"/>
    <p:sldId id="476" r:id="rId65"/>
    <p:sldId id="477" r:id="rId66"/>
    <p:sldId id="484" r:id="rId67"/>
    <p:sldId id="485" r:id="rId68"/>
    <p:sldId id="486" r:id="rId69"/>
    <p:sldId id="487" r:id="rId70"/>
    <p:sldId id="488" r:id="rId71"/>
    <p:sldId id="489" r:id="rId72"/>
    <p:sldId id="490" r:id="rId73"/>
    <p:sldId id="491" r:id="rId74"/>
    <p:sldId id="493" r:id="rId75"/>
    <p:sldId id="492" r:id="rId76"/>
    <p:sldId id="494" r:id="rId77"/>
    <p:sldId id="495" r:id="rId78"/>
    <p:sldId id="496" r:id="rId79"/>
    <p:sldId id="497" r:id="rId80"/>
    <p:sldId id="500" r:id="rId81"/>
    <p:sldId id="501" r:id="rId82"/>
    <p:sldId id="502" r:id="rId83"/>
    <p:sldId id="503" r:id="rId84"/>
    <p:sldId id="504" r:id="rId85"/>
    <p:sldId id="509" r:id="rId86"/>
    <p:sldId id="506" r:id="rId87"/>
    <p:sldId id="507" r:id="rId88"/>
    <p:sldId id="508"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457200" rtl="0" eaLnBrk="1" latinLnBrk="0" hangingPunct="1">
      <a:defRPr kern="1200">
        <a:solidFill>
          <a:schemeClr val="tx1"/>
        </a:solidFill>
        <a:latin typeface="Verdana" charset="0"/>
        <a:ea typeface="+mn-ea"/>
        <a:cs typeface="+mn-cs"/>
      </a:defRPr>
    </a:lvl6pPr>
    <a:lvl7pPr marL="2743200" algn="l" defTabSz="457200" rtl="0" eaLnBrk="1" latinLnBrk="0" hangingPunct="1">
      <a:defRPr kern="1200">
        <a:solidFill>
          <a:schemeClr val="tx1"/>
        </a:solidFill>
        <a:latin typeface="Verdana" charset="0"/>
        <a:ea typeface="+mn-ea"/>
        <a:cs typeface="+mn-cs"/>
      </a:defRPr>
    </a:lvl7pPr>
    <a:lvl8pPr marL="3200400" algn="l" defTabSz="457200" rtl="0" eaLnBrk="1" latinLnBrk="0" hangingPunct="1">
      <a:defRPr kern="1200">
        <a:solidFill>
          <a:schemeClr val="tx1"/>
        </a:solidFill>
        <a:latin typeface="Verdana" charset="0"/>
        <a:ea typeface="+mn-ea"/>
        <a:cs typeface="+mn-cs"/>
      </a:defRPr>
    </a:lvl8pPr>
    <a:lvl9pPr marL="3657600" algn="l" defTabSz="457200" rtl="0" eaLnBrk="1" latinLnBrk="0" hangingPunct="1">
      <a:defRPr kern="1200">
        <a:solidFill>
          <a:schemeClr val="tx1"/>
        </a:solidFill>
        <a:latin typeface="Verdan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628" autoAdjust="0"/>
    <p:restoredTop sz="98233" autoAdjust="0"/>
  </p:normalViewPr>
  <p:slideViewPr>
    <p:cSldViewPr>
      <p:cViewPr>
        <p:scale>
          <a:sx n="75" d="100"/>
          <a:sy n="75" d="100"/>
        </p:scale>
        <p:origin x="-1264" y="-5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9AED7D1-25F0-D44E-8E8A-2DF9D0B2B67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C6310-AE3A-6342-8DE1-626042259016}" type="slidenum">
              <a:rPr lang="en-US"/>
              <a:pPr/>
              <a:t>50</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it-IT"/>
              <a:t>Seattle, III WTO Ministerial Conference, meant to launch the new round…  </a:t>
            </a:r>
          </a:p>
          <a:p>
            <a:r>
              <a:rPr lang="it-IT"/>
              <a:t>Agriculture was not the reason for the failure</a:t>
            </a:r>
          </a:p>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A51F0-F7D6-4445-92A5-E9C0E43089ED}" type="slidenum">
              <a:rPr lang="en-US"/>
              <a:pPr/>
              <a:t>51</a:t>
            </a:fld>
            <a:endParaRPr 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it-IT"/>
              <a:t>The climate: September 11 only few weeks behind… nobody could afford a failure!</a:t>
            </a:r>
          </a:p>
          <a:p>
            <a:endParaRPr lang="it-IT"/>
          </a:p>
          <a:p>
            <a:r>
              <a:rPr lang="it-IT"/>
              <a:t>The round was supposed to end 1 January 2005.</a:t>
            </a:r>
          </a:p>
          <a:p>
            <a:r>
              <a:rPr lang="it-IT"/>
              <a:t>The negotiations start, slowly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BA773-7D11-9F41-83C6-2E2F64E19B25}" type="slidenum">
              <a:rPr lang="en-US"/>
              <a:pPr/>
              <a:t>53</a:t>
            </a:fld>
            <a:endParaRPr lang="en-U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it-IT"/>
              <a:t>Negotiations did not get to the point to find out if a way out for agriculture existed or not…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C8B61-F90D-814B-9494-BB2608645538}" type="slidenum">
              <a:rPr lang="en-US"/>
              <a:pPr/>
              <a:t>54</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it-IT"/>
              <a:t>For several months nothing happens…</a:t>
            </a:r>
          </a:p>
          <a:p>
            <a:r>
              <a:rPr lang="it-IT"/>
              <a:t>In May the EU made known that it was ready to negotiate a date for the ending of export subsidies…</a:t>
            </a:r>
          </a:p>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82C88-73F6-8744-AA5F-44BCE0165C5B}" type="slidenum">
              <a:rPr lang="en-US"/>
              <a:pPr/>
              <a:t>55</a:t>
            </a:fld>
            <a:endParaRPr lang="en-U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it-IT"/>
              <a:t>Geneva, General Council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37C1A-A44C-E347-80EF-FE82EB0ACA54}" type="slidenum">
              <a:rPr lang="en-US"/>
              <a:pPr/>
              <a:t>56</a:t>
            </a:fld>
            <a:endParaRPr lang="en-US"/>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it-IT"/>
              <a:t>..tariffs will be grouped based on their value and those contained in tiers with higher tariffs will be subject to higher reductions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88066" name="Group 2"/>
          <p:cNvGrpSpPr>
            <a:grpSpLocks/>
          </p:cNvGrpSpPr>
          <p:nvPr/>
        </p:nvGrpSpPr>
        <p:grpSpPr bwMode="auto">
          <a:xfrm>
            <a:off x="4716463" y="5345113"/>
            <a:ext cx="4427537" cy="1512887"/>
            <a:chOff x="2971" y="3367"/>
            <a:chExt cx="2789" cy="953"/>
          </a:xfrm>
        </p:grpSpPr>
        <p:sp>
          <p:nvSpPr>
            <p:cNvPr id="8806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6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6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7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8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808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grpSp>
      <p:sp>
        <p:nvSpPr>
          <p:cNvPr id="88082"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8808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charset="2"/>
              <a:buNone/>
              <a:defRPr sz="3600"/>
            </a:lvl1pPr>
          </a:lstStyle>
          <a:p>
            <a:r>
              <a:rPr lang="en-US"/>
              <a:t>Click to edit Master subtitle style</a:t>
            </a:r>
          </a:p>
        </p:txBody>
      </p:sp>
      <p:sp>
        <p:nvSpPr>
          <p:cNvPr id="88084" name="Rectangle 20"/>
          <p:cNvSpPr>
            <a:spLocks noGrp="1" noChangeArrowheads="1"/>
          </p:cNvSpPr>
          <p:nvPr>
            <p:ph type="dt" sz="quarter" idx="2"/>
          </p:nvPr>
        </p:nvSpPr>
        <p:spPr/>
        <p:txBody>
          <a:bodyPr/>
          <a:lstStyle>
            <a:lvl1pPr>
              <a:defRPr/>
            </a:lvl1pPr>
          </a:lstStyle>
          <a:p>
            <a:endParaRPr lang="en-US"/>
          </a:p>
        </p:txBody>
      </p:sp>
      <p:sp>
        <p:nvSpPr>
          <p:cNvPr id="88085" name="Rectangle 21"/>
          <p:cNvSpPr>
            <a:spLocks noGrp="1" noChangeArrowheads="1"/>
          </p:cNvSpPr>
          <p:nvPr>
            <p:ph type="ftr" sz="quarter" idx="3"/>
          </p:nvPr>
        </p:nvSpPr>
        <p:spPr/>
        <p:txBody>
          <a:bodyPr/>
          <a:lstStyle>
            <a:lvl1pPr>
              <a:defRPr/>
            </a:lvl1pPr>
          </a:lstStyle>
          <a:p>
            <a:endParaRPr lang="en-US"/>
          </a:p>
        </p:txBody>
      </p:sp>
      <p:sp>
        <p:nvSpPr>
          <p:cNvPr id="88086" name="Rectangle 22"/>
          <p:cNvSpPr>
            <a:spLocks noGrp="1" noChangeArrowheads="1"/>
          </p:cNvSpPr>
          <p:nvPr>
            <p:ph type="sldNum" sz="quarter" idx="4"/>
          </p:nvPr>
        </p:nvSpPr>
        <p:spPr/>
        <p:txBody>
          <a:bodyPr/>
          <a:lstStyle>
            <a:lvl1pPr>
              <a:defRPr/>
            </a:lvl1pPr>
          </a:lstStyle>
          <a:p>
            <a:fld id="{C73D61EF-0397-404A-917B-3359E9DF630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8299482-6C36-8D40-81A3-4ED1CA6E3D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A602FD1-B793-3C41-8FD4-630F7633A51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smtClean="0"/>
            </a:lvl1pPr>
          </a:lstStyle>
          <a:p>
            <a:fld id="{154153E1-C0EC-3244-A24C-685E7E9ED9D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DB420B01-D3AC-1B47-AD17-3EFD598FA09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smtClean="0"/>
            </a:lvl1pPr>
          </a:lstStyle>
          <a:p>
            <a:fld id="{B80EE82F-BBEE-0B47-B6E5-EF64ED4C69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55ADE9B-D579-6F4E-9E4D-0E7698F0C4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C6E22A-0146-5048-AE5E-10539BCDE95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261D4C1-8B8D-A949-8766-531E38F9FA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10FF7DF-0036-4441-98BD-507313EBA3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510A59D-86EF-B546-A04A-DF21BB526D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596F29DE-9C63-5946-BC66-21AF91F9D96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A6EF0B4-8AE6-1249-8792-2AC87452C4D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E709D87-EA01-A944-827C-70E4B84312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4716463" y="5345113"/>
            <a:ext cx="4427537" cy="1512887"/>
            <a:chOff x="2971" y="3367"/>
            <a:chExt cx="2789" cy="953"/>
          </a:xfrm>
        </p:grpSpPr>
        <p:sp>
          <p:nvSpPr>
            <p:cNvPr id="87043"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44"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45"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46"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47"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48"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49"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0"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1"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2"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3"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4"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5"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6"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sp>
          <p:nvSpPr>
            <p:cNvPr id="87057"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prstTxWarp prst="textNoShape">
                <a:avLst/>
              </a:prstTxWarp>
            </a:bodyPr>
            <a:lstStyle/>
            <a:p>
              <a:endParaRPr lang="en-US"/>
            </a:p>
          </p:txBody>
        </p:sp>
      </p:grpSp>
      <p:sp>
        <p:nvSpPr>
          <p:cNvPr id="87058"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7059"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870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87061"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E8DFEE9-3C5E-A245-8A30-0E42D0399555}" type="slidenum">
              <a:rPr lang="en-US"/>
              <a:pPr/>
              <a:t>‹#›</a:t>
            </a:fld>
            <a:endParaRPr lang="en-US"/>
          </a:p>
        </p:txBody>
      </p:sp>
      <p:sp>
        <p:nvSpPr>
          <p:cNvPr id="8706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fontAlgn="base">
        <a:spcBef>
          <a:spcPct val="20000"/>
        </a:spcBef>
        <a:spcAft>
          <a:spcPct val="0"/>
        </a:spcAft>
        <a:buClr>
          <a:schemeClr val="tx2"/>
        </a:buClr>
        <a:buSzPct val="70000"/>
        <a:buFont typeface="Wingdings" charset="2"/>
        <a:buChar char="u"/>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70000"/>
        <a:buFont typeface="Wingdings" charset="2"/>
        <a:buChar char="u"/>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wmf"/><Relationship Id="rId3"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wmf"/><Relationship Id="rId3"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slideLayout" Target="../slideLayouts/slideLayout13.xml"/><Relationship Id="rId2"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13.xml"/><Relationship Id="rId2"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wmf"/><Relationship Id="rId3" Type="http://schemas.openxmlformats.org/officeDocument/2006/relationships/image" Target="../media/image2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12.xml"/><Relationship Id="rId3"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Word_97_-_2004_Document2.doc"/></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xcel_Chart1.xls"/></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268413"/>
            <a:ext cx="7772400" cy="1800225"/>
          </a:xfrm>
        </p:spPr>
        <p:txBody>
          <a:bodyPr/>
          <a:lstStyle/>
          <a:p>
            <a:r>
              <a:rPr lang="en-US" altLang="ja-JP" sz="3000">
                <a:ea typeface="ＭＳ Ｐゴシック" charset="-128"/>
                <a:cs typeface="ＭＳ Ｐゴシック" charset="-128"/>
              </a:rPr>
              <a:t> World Trade Organization, Agriculture </a:t>
            </a:r>
            <a:br>
              <a:rPr lang="en-US" altLang="ja-JP" sz="3000">
                <a:ea typeface="ＭＳ Ｐゴシック" charset="-128"/>
                <a:cs typeface="ＭＳ Ｐゴシック" charset="-128"/>
              </a:rPr>
            </a:br>
            <a:r>
              <a:rPr lang="en-US" altLang="ja-JP" sz="3000">
                <a:ea typeface="ＭＳ Ｐゴシック" charset="-128"/>
                <a:cs typeface="ＭＳ Ｐゴシック" charset="-128"/>
              </a:rPr>
              <a:t>and the Developing Countries. Part I</a:t>
            </a:r>
            <a:endParaRPr lang="en-US" sz="3000">
              <a:ea typeface="ＭＳ Ｐゴシック" charset="-128"/>
              <a:cs typeface="ＭＳ Ｐゴシック" charset="-128"/>
            </a:endParaRPr>
          </a:p>
        </p:txBody>
      </p:sp>
      <p:sp>
        <p:nvSpPr>
          <p:cNvPr id="2051" name="Rectangle 3"/>
          <p:cNvSpPr>
            <a:spLocks noGrp="1" noChangeArrowheads="1"/>
          </p:cNvSpPr>
          <p:nvPr>
            <p:ph type="subTitle" idx="1"/>
          </p:nvPr>
        </p:nvSpPr>
        <p:spPr>
          <a:xfrm>
            <a:off x="900113" y="3644900"/>
            <a:ext cx="7345362" cy="1584325"/>
          </a:xfrm>
        </p:spPr>
        <p:txBody>
          <a:bodyPr/>
          <a:lstStyle/>
          <a:p>
            <a:pPr>
              <a:lnSpc>
                <a:spcPct val="80000"/>
              </a:lnSpc>
            </a:pPr>
            <a:r>
              <a:rPr lang="en-US" sz="2000" b="1" dirty="0">
                <a:latin typeface="Batang" pitchFamily="18" charset="-127"/>
              </a:rPr>
              <a:t>Alexander Sarris</a:t>
            </a:r>
            <a:endParaRPr lang="en-US" sz="2000" b="1" dirty="0" smtClean="0">
              <a:latin typeface="Batang" pitchFamily="18" charset="-127"/>
            </a:endParaRPr>
          </a:p>
          <a:p>
            <a:pPr>
              <a:lnSpc>
                <a:spcPct val="80000"/>
              </a:lnSpc>
            </a:pPr>
            <a:endParaRPr lang="en-US" sz="1800" dirty="0" smtClean="0">
              <a:latin typeface="Batang" pitchFamily="18" charset="-127"/>
            </a:endParaRPr>
          </a:p>
          <a:p>
            <a:pPr algn="r">
              <a:lnSpc>
                <a:spcPct val="80000"/>
              </a:lnSpc>
            </a:pPr>
            <a:r>
              <a:rPr lang="en-US" sz="1800" dirty="0"/>
              <a:t>February </a:t>
            </a:r>
            <a:r>
              <a:rPr lang="en-US" sz="1800" dirty="0" smtClean="0"/>
              <a:t>2014</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sz="2400" b="1"/>
              <a:t>Real prices of bulk food commodities have tended to decrease but since mid 1980s tendency seems to have stopped</a:t>
            </a:r>
            <a:endParaRPr lang="en-GB" sz="2400" b="1"/>
          </a:p>
        </p:txBody>
      </p:sp>
      <p:pic>
        <p:nvPicPr>
          <p:cNvPr id="369667" name="Picture 3"/>
          <p:cNvPicPr>
            <a:picLocks noChangeAspect="1" noChangeArrowheads="1"/>
          </p:cNvPicPr>
          <p:nvPr>
            <p:ph idx="1"/>
          </p:nvPr>
        </p:nvPicPr>
        <p:blipFill>
          <a:blip r:embed="rId2"/>
          <a:srcRect/>
          <a:stretch>
            <a:fillRect/>
          </a:stretch>
        </p:blipFill>
        <p:spPr>
          <a:xfrm>
            <a:off x="827088" y="1423988"/>
            <a:ext cx="7921625" cy="5157787"/>
          </a:xfrm>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457200" y="277813"/>
            <a:ext cx="8229600" cy="849312"/>
          </a:xfrm>
        </p:spPr>
        <p:txBody>
          <a:bodyPr/>
          <a:lstStyle/>
          <a:p>
            <a:r>
              <a:rPr lang="en-US" sz="2400" b="1"/>
              <a:t>Real prices of vegetable oils have tended to decrease but since mid 1980s tendency seems to have stopped</a:t>
            </a:r>
            <a:endParaRPr lang="en-GB" sz="2400" b="1"/>
          </a:p>
        </p:txBody>
      </p:sp>
      <p:pic>
        <p:nvPicPr>
          <p:cNvPr id="370691" name="Picture 3"/>
          <p:cNvPicPr>
            <a:picLocks noChangeAspect="1" noChangeArrowheads="1"/>
          </p:cNvPicPr>
          <p:nvPr>
            <p:ph idx="1"/>
          </p:nvPr>
        </p:nvPicPr>
        <p:blipFill>
          <a:blip r:embed="rId2"/>
          <a:srcRect/>
          <a:stretch>
            <a:fillRect/>
          </a:stretch>
        </p:blipFill>
        <p:spPr>
          <a:xfrm>
            <a:off x="539750" y="1241425"/>
            <a:ext cx="7993063" cy="5194300"/>
          </a:xfrm>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7813"/>
            <a:ext cx="8229600" cy="776287"/>
          </a:xfrm>
        </p:spPr>
        <p:txBody>
          <a:bodyPr/>
          <a:lstStyle/>
          <a:p>
            <a:r>
              <a:rPr lang="en-US" sz="2400" b="1"/>
              <a:t>Real prices of livestock commodities have tended to decrease albeit at slowing pace since mid 1980s</a:t>
            </a:r>
            <a:endParaRPr lang="en-GB" sz="2400" b="1"/>
          </a:p>
        </p:txBody>
      </p:sp>
      <p:pic>
        <p:nvPicPr>
          <p:cNvPr id="371715" name="Picture 3"/>
          <p:cNvPicPr>
            <a:picLocks noChangeAspect="1" noChangeArrowheads="1"/>
          </p:cNvPicPr>
          <p:nvPr>
            <p:ph idx="1"/>
          </p:nvPr>
        </p:nvPicPr>
        <p:blipFill>
          <a:blip r:embed="rId2"/>
          <a:srcRect/>
          <a:stretch>
            <a:fillRect/>
          </a:stretch>
        </p:blipFill>
        <p:spPr>
          <a:xfrm>
            <a:off x="684213" y="1328738"/>
            <a:ext cx="7848600" cy="5114925"/>
          </a:xfrm>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57200" y="277813"/>
            <a:ext cx="8229600" cy="776287"/>
          </a:xfrm>
        </p:spPr>
        <p:txBody>
          <a:bodyPr/>
          <a:lstStyle/>
          <a:p>
            <a:r>
              <a:rPr lang="en-US" sz="2400" b="1"/>
              <a:t>Real prices of sugar and beverages have tended to decrease but since mid 1980s tendency seems to have stopped</a:t>
            </a:r>
            <a:endParaRPr lang="en-GB" sz="2400" b="1"/>
          </a:p>
        </p:txBody>
      </p:sp>
      <p:pic>
        <p:nvPicPr>
          <p:cNvPr id="372739" name="Picture 3"/>
          <p:cNvPicPr>
            <a:picLocks noChangeAspect="1" noChangeArrowheads="1"/>
          </p:cNvPicPr>
          <p:nvPr>
            <p:ph idx="1"/>
          </p:nvPr>
        </p:nvPicPr>
        <p:blipFill>
          <a:blip r:embed="rId2"/>
          <a:srcRect/>
          <a:stretch>
            <a:fillRect/>
          </a:stretch>
        </p:blipFill>
        <p:spPr>
          <a:xfrm>
            <a:off x="539750" y="1220788"/>
            <a:ext cx="8208963" cy="5378450"/>
          </a:xfrm>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7813"/>
            <a:ext cx="8229600" cy="415925"/>
          </a:xfrm>
        </p:spPr>
        <p:txBody>
          <a:bodyPr/>
          <a:lstStyle/>
          <a:p>
            <a:r>
              <a:rPr lang="en-US" sz="2400"/>
              <a:t>Agricultural terms of trade</a:t>
            </a:r>
          </a:p>
        </p:txBody>
      </p:sp>
      <p:pic>
        <p:nvPicPr>
          <p:cNvPr id="120835" name="Picture 3"/>
          <p:cNvPicPr>
            <a:picLocks noChangeAspect="1" noChangeArrowheads="1"/>
          </p:cNvPicPr>
          <p:nvPr>
            <p:ph type="body" idx="1"/>
          </p:nvPr>
        </p:nvPicPr>
        <p:blipFill>
          <a:blip r:embed="rId2"/>
          <a:srcRect/>
          <a:stretch>
            <a:fillRect/>
          </a:stretch>
        </p:blipFill>
        <p:spPr>
          <a:xfrm>
            <a:off x="323850" y="836613"/>
            <a:ext cx="8569325" cy="5832475"/>
          </a:xfrm>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Market Instability</a:t>
            </a:r>
            <a:endParaRPr lang="en-GB"/>
          </a:p>
        </p:txBody>
      </p:sp>
      <p:pic>
        <p:nvPicPr>
          <p:cNvPr id="122883" name="Picture 3"/>
          <p:cNvPicPr>
            <a:picLocks noChangeAspect="1" noChangeArrowheads="1"/>
          </p:cNvPicPr>
          <p:nvPr>
            <p:ph type="body" idx="1"/>
          </p:nvPr>
        </p:nvPicPr>
        <p:blipFill>
          <a:blip r:embed="rId2"/>
          <a:srcRect/>
          <a:stretch>
            <a:fillRect/>
          </a:stretch>
        </p:blipFill>
        <p:spPr>
          <a:xfrm>
            <a:off x="755650" y="1700213"/>
            <a:ext cx="8229600" cy="4752975"/>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11188" y="260350"/>
            <a:ext cx="8229600" cy="647700"/>
          </a:xfrm>
        </p:spPr>
        <p:txBody>
          <a:bodyPr/>
          <a:lstStyle/>
          <a:p>
            <a:r>
              <a:rPr lang="en-US" sz="2400" b="1"/>
              <a:t>Historic volatilities of international prices seem to increase with price spikes for grains</a:t>
            </a:r>
            <a:endParaRPr lang="en-GB" sz="2400" b="1"/>
          </a:p>
        </p:txBody>
      </p:sp>
      <p:pic>
        <p:nvPicPr>
          <p:cNvPr id="373763" name="Picture 3"/>
          <p:cNvPicPr>
            <a:picLocks noChangeAspect="1" noChangeArrowheads="1"/>
          </p:cNvPicPr>
          <p:nvPr>
            <p:ph sz="half" idx="1"/>
          </p:nvPr>
        </p:nvPicPr>
        <p:blipFill>
          <a:blip r:embed="rId2"/>
          <a:srcRect/>
          <a:stretch>
            <a:fillRect/>
          </a:stretch>
        </p:blipFill>
        <p:spPr>
          <a:xfrm>
            <a:off x="755650" y="908050"/>
            <a:ext cx="8064500" cy="2684463"/>
          </a:xfrm>
          <a:noFill/>
          <a:ln/>
        </p:spPr>
      </p:pic>
      <p:pic>
        <p:nvPicPr>
          <p:cNvPr id="373764" name="Picture 4"/>
          <p:cNvPicPr>
            <a:picLocks noChangeAspect="1" noChangeArrowheads="1"/>
          </p:cNvPicPr>
          <p:nvPr>
            <p:ph sz="half" idx="2"/>
          </p:nvPr>
        </p:nvPicPr>
        <p:blipFill>
          <a:blip r:embed="rId3"/>
          <a:srcRect/>
          <a:stretch>
            <a:fillRect/>
          </a:stretch>
        </p:blipFill>
        <p:spPr>
          <a:xfrm>
            <a:off x="684213" y="3933825"/>
            <a:ext cx="8064500" cy="2598738"/>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277813"/>
            <a:ext cx="8229600" cy="560387"/>
          </a:xfrm>
        </p:spPr>
        <p:txBody>
          <a:bodyPr/>
          <a:lstStyle/>
          <a:p>
            <a:r>
              <a:rPr lang="en-US" sz="2000" b="1"/>
              <a:t>Historic volatilities of international prices seem to increase with price spikes for rice and soybeans</a:t>
            </a:r>
            <a:endParaRPr lang="en-GB" sz="2000" b="1"/>
          </a:p>
        </p:txBody>
      </p:sp>
      <p:pic>
        <p:nvPicPr>
          <p:cNvPr id="374787" name="Picture 3"/>
          <p:cNvPicPr>
            <a:picLocks noChangeAspect="1" noChangeArrowheads="1"/>
          </p:cNvPicPr>
          <p:nvPr>
            <p:ph sz="half" idx="1"/>
          </p:nvPr>
        </p:nvPicPr>
        <p:blipFill>
          <a:blip r:embed="rId2"/>
          <a:srcRect/>
          <a:stretch>
            <a:fillRect/>
          </a:stretch>
        </p:blipFill>
        <p:spPr>
          <a:xfrm>
            <a:off x="395288" y="844550"/>
            <a:ext cx="8353425" cy="2825750"/>
          </a:xfrm>
          <a:noFill/>
          <a:ln/>
        </p:spPr>
      </p:pic>
      <p:pic>
        <p:nvPicPr>
          <p:cNvPr id="374788" name="Picture 4"/>
          <p:cNvPicPr>
            <a:picLocks noChangeAspect="1" noChangeArrowheads="1"/>
          </p:cNvPicPr>
          <p:nvPr>
            <p:ph sz="half" idx="2"/>
          </p:nvPr>
        </p:nvPicPr>
        <p:blipFill>
          <a:blip r:embed="rId3"/>
          <a:srcRect/>
          <a:stretch>
            <a:fillRect/>
          </a:stretch>
        </p:blipFill>
        <p:spPr>
          <a:xfrm>
            <a:off x="468313" y="3811588"/>
            <a:ext cx="8207375" cy="2741612"/>
          </a:xfrm>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488950"/>
          </a:xfrm>
        </p:spPr>
        <p:txBody>
          <a:bodyPr/>
          <a:lstStyle/>
          <a:p>
            <a:r>
              <a:rPr lang="en-US" sz="2000" b="1"/>
              <a:t>Historic volatilities of international prices seem not to follow price trends for meats</a:t>
            </a:r>
            <a:endParaRPr lang="en-GB" sz="2000" b="1"/>
          </a:p>
        </p:txBody>
      </p:sp>
      <p:pic>
        <p:nvPicPr>
          <p:cNvPr id="375811" name="Picture 3"/>
          <p:cNvPicPr>
            <a:picLocks noChangeAspect="1" noChangeArrowheads="1"/>
          </p:cNvPicPr>
          <p:nvPr>
            <p:ph sz="half" idx="1"/>
          </p:nvPr>
        </p:nvPicPr>
        <p:blipFill>
          <a:blip r:embed="rId2"/>
          <a:srcRect/>
          <a:stretch>
            <a:fillRect/>
          </a:stretch>
        </p:blipFill>
        <p:spPr>
          <a:xfrm>
            <a:off x="1042988" y="836613"/>
            <a:ext cx="6697662" cy="1922462"/>
          </a:xfrm>
          <a:noFill/>
          <a:ln/>
        </p:spPr>
      </p:pic>
      <p:pic>
        <p:nvPicPr>
          <p:cNvPr id="375812" name="Picture 4"/>
          <p:cNvPicPr>
            <a:picLocks noChangeAspect="1" noChangeArrowheads="1"/>
          </p:cNvPicPr>
          <p:nvPr>
            <p:ph sz="quarter" idx="2"/>
          </p:nvPr>
        </p:nvPicPr>
        <p:blipFill>
          <a:blip r:embed="rId3"/>
          <a:srcRect/>
          <a:stretch>
            <a:fillRect/>
          </a:stretch>
        </p:blipFill>
        <p:spPr>
          <a:xfrm>
            <a:off x="1116013" y="2854325"/>
            <a:ext cx="6696075" cy="1992313"/>
          </a:xfrm>
          <a:noFill/>
          <a:ln/>
        </p:spPr>
      </p:pic>
      <p:pic>
        <p:nvPicPr>
          <p:cNvPr id="375813" name="Picture 5"/>
          <p:cNvPicPr>
            <a:picLocks noChangeAspect="1" noChangeArrowheads="1"/>
          </p:cNvPicPr>
          <p:nvPr>
            <p:ph sz="quarter" idx="3"/>
          </p:nvPr>
        </p:nvPicPr>
        <p:blipFill>
          <a:blip r:embed="rId4"/>
          <a:srcRect/>
          <a:stretch>
            <a:fillRect/>
          </a:stretch>
        </p:blipFill>
        <p:spPr>
          <a:xfrm>
            <a:off x="1187450" y="4941888"/>
            <a:ext cx="6624638" cy="1900237"/>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7813"/>
            <a:ext cx="8229600" cy="560387"/>
          </a:xfrm>
        </p:spPr>
        <p:txBody>
          <a:bodyPr/>
          <a:lstStyle/>
          <a:p>
            <a:r>
              <a:rPr lang="en-US" sz="2000" b="1"/>
              <a:t>Historic volatilities of international prices seem to increase with price spikes for tropical beverages and sugar</a:t>
            </a:r>
            <a:endParaRPr lang="en-GB" sz="2000" b="1"/>
          </a:p>
        </p:txBody>
      </p:sp>
      <p:pic>
        <p:nvPicPr>
          <p:cNvPr id="376835" name="Picture 3"/>
          <p:cNvPicPr>
            <a:picLocks noChangeAspect="1" noChangeArrowheads="1"/>
          </p:cNvPicPr>
          <p:nvPr>
            <p:ph sz="half" idx="1"/>
          </p:nvPr>
        </p:nvPicPr>
        <p:blipFill>
          <a:blip r:embed="rId2"/>
          <a:srcRect/>
          <a:stretch>
            <a:fillRect/>
          </a:stretch>
        </p:blipFill>
        <p:spPr>
          <a:xfrm>
            <a:off x="755650" y="908050"/>
            <a:ext cx="7920038" cy="1860550"/>
          </a:xfrm>
          <a:noFill/>
          <a:ln/>
        </p:spPr>
      </p:pic>
      <p:pic>
        <p:nvPicPr>
          <p:cNvPr id="376836" name="Picture 4"/>
          <p:cNvPicPr>
            <a:picLocks noChangeAspect="1" noChangeArrowheads="1"/>
          </p:cNvPicPr>
          <p:nvPr>
            <p:ph sz="quarter" idx="2"/>
          </p:nvPr>
        </p:nvPicPr>
        <p:blipFill>
          <a:blip r:embed="rId3"/>
          <a:srcRect/>
          <a:stretch>
            <a:fillRect/>
          </a:stretch>
        </p:blipFill>
        <p:spPr>
          <a:xfrm>
            <a:off x="684213" y="2782888"/>
            <a:ext cx="7991475" cy="1819275"/>
          </a:xfrm>
          <a:noFill/>
          <a:ln/>
        </p:spPr>
      </p:pic>
      <p:pic>
        <p:nvPicPr>
          <p:cNvPr id="376837" name="Picture 5"/>
          <p:cNvPicPr>
            <a:picLocks noChangeAspect="1" noChangeArrowheads="1"/>
          </p:cNvPicPr>
          <p:nvPr>
            <p:ph sz="quarter" idx="3"/>
          </p:nvPr>
        </p:nvPicPr>
        <p:blipFill>
          <a:blip r:embed="rId4"/>
          <a:srcRect/>
          <a:stretch>
            <a:fillRect/>
          </a:stretch>
        </p:blipFill>
        <p:spPr>
          <a:xfrm>
            <a:off x="611188" y="4652963"/>
            <a:ext cx="8137525" cy="1997075"/>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Part I</a:t>
            </a:r>
            <a:endParaRPr lang="en-GB"/>
          </a:p>
        </p:txBody>
      </p:sp>
      <p:sp>
        <p:nvSpPr>
          <p:cNvPr id="112643" name="Rectangle 3"/>
          <p:cNvSpPr>
            <a:spLocks noGrp="1" noChangeArrowheads="1"/>
          </p:cNvSpPr>
          <p:nvPr>
            <p:ph type="body" idx="1"/>
          </p:nvPr>
        </p:nvSpPr>
        <p:spPr>
          <a:xfrm>
            <a:off x="684213" y="1557338"/>
            <a:ext cx="8229600" cy="4530725"/>
          </a:xfrm>
        </p:spPr>
        <p:txBody>
          <a:bodyPr/>
          <a:lstStyle/>
          <a:p>
            <a:r>
              <a:rPr lang="en-US" sz="2800"/>
              <a:t>History of agriculture in the WTO</a:t>
            </a:r>
          </a:p>
          <a:p>
            <a:r>
              <a:rPr lang="en-US" sz="2800"/>
              <a:t>The Uruguay Round (UR) agreement</a:t>
            </a:r>
          </a:p>
          <a:p>
            <a:r>
              <a:rPr lang="en-US" sz="2800"/>
              <a:t>What did the Uruguay Round accomplish</a:t>
            </a:r>
          </a:p>
          <a:p>
            <a:r>
              <a:rPr lang="en-US" sz="2800"/>
              <a:t>Developments since the UR</a:t>
            </a:r>
          </a:p>
          <a:p>
            <a:r>
              <a:rPr lang="en-US" sz="2800"/>
              <a:t>The Doha Round</a:t>
            </a:r>
          </a:p>
          <a:p>
            <a:r>
              <a:rPr lang="en-US" sz="2800"/>
              <a:t>The current state of negotiations</a:t>
            </a:r>
            <a:endParaRPr lang="en-GB"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57200" y="277813"/>
            <a:ext cx="8229600" cy="704850"/>
          </a:xfrm>
        </p:spPr>
        <p:txBody>
          <a:bodyPr/>
          <a:lstStyle/>
          <a:p>
            <a:r>
              <a:rPr lang="en-US" sz="2400" b="1"/>
              <a:t>Historic volatilities of spot prices in organized markets (CBOT) seem to be increasing over time</a:t>
            </a:r>
            <a:endParaRPr lang="en-GB" sz="2400" b="1"/>
          </a:p>
        </p:txBody>
      </p:sp>
      <p:pic>
        <p:nvPicPr>
          <p:cNvPr id="377859" name="Picture 3"/>
          <p:cNvPicPr>
            <a:picLocks noChangeAspect="1" noChangeArrowheads="1"/>
          </p:cNvPicPr>
          <p:nvPr>
            <p:ph sz="half" idx="1"/>
          </p:nvPr>
        </p:nvPicPr>
        <p:blipFill>
          <a:blip r:embed="rId2"/>
          <a:srcRect/>
          <a:stretch>
            <a:fillRect/>
          </a:stretch>
        </p:blipFill>
        <p:spPr>
          <a:xfrm>
            <a:off x="539750" y="1125538"/>
            <a:ext cx="7920038" cy="2738437"/>
          </a:xfrm>
          <a:noFill/>
          <a:ln/>
        </p:spPr>
      </p:pic>
      <p:pic>
        <p:nvPicPr>
          <p:cNvPr id="377860" name="Picture 4"/>
          <p:cNvPicPr>
            <a:picLocks noChangeAspect="1" noChangeArrowheads="1"/>
          </p:cNvPicPr>
          <p:nvPr>
            <p:ph sz="half" idx="2"/>
          </p:nvPr>
        </p:nvPicPr>
        <p:blipFill>
          <a:blip r:embed="rId3"/>
          <a:srcRect/>
          <a:stretch>
            <a:fillRect/>
          </a:stretch>
        </p:blipFill>
        <p:spPr>
          <a:xfrm>
            <a:off x="611188" y="4076700"/>
            <a:ext cx="7777162" cy="2570163"/>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z="4000"/>
              <a:t>How have agricultural policies in developed countries evolved?</a:t>
            </a:r>
            <a:endParaRPr lang="en-GB" sz="4000"/>
          </a:p>
        </p:txBody>
      </p:sp>
      <p:sp>
        <p:nvSpPr>
          <p:cNvPr id="245763" name="Rectangle 3"/>
          <p:cNvSpPr>
            <a:spLocks noGrp="1" noChangeArrowheads="1"/>
          </p:cNvSpPr>
          <p:nvPr>
            <p:ph type="body" idx="1"/>
          </p:nvPr>
        </p:nvSpPr>
        <p:spPr/>
        <p:txBody>
          <a:bodyPr/>
          <a:lstStyle/>
          <a:p>
            <a:pPr>
              <a:lnSpc>
                <a:spcPct val="80000"/>
              </a:lnSpc>
            </a:pPr>
            <a:r>
              <a:rPr lang="en-US" sz="2400"/>
              <a:t>In US low prices in the 1920s and 1930s led to market support policies</a:t>
            </a:r>
          </a:p>
          <a:p>
            <a:pPr>
              <a:lnSpc>
                <a:spcPct val="80000"/>
              </a:lnSpc>
            </a:pPr>
            <a:r>
              <a:rPr lang="en-US" sz="2400"/>
              <a:t>When secular terms of trade kept declining, nominal prices did not follow</a:t>
            </a:r>
          </a:p>
          <a:p>
            <a:pPr>
              <a:lnSpc>
                <a:spcPct val="80000"/>
              </a:lnSpc>
            </a:pPr>
            <a:r>
              <a:rPr lang="en-US" sz="2400"/>
              <a:t>In EU post world-war II CAP motivated by desire for European food security (!!!) interpreted as food self sufficiency</a:t>
            </a:r>
          </a:p>
          <a:p>
            <a:pPr>
              <a:lnSpc>
                <a:spcPct val="80000"/>
              </a:lnSpc>
            </a:pPr>
            <a:r>
              <a:rPr lang="en-US" sz="2400"/>
              <a:t>CAP designed to ensure food self sufficiency, community preference, and support for small rural producers</a:t>
            </a:r>
          </a:p>
          <a:p>
            <a:pPr>
              <a:lnSpc>
                <a:spcPct val="80000"/>
              </a:lnSpc>
            </a:pPr>
            <a:r>
              <a:rPr lang="en-US" sz="2400"/>
              <a:t>In Japan major issue to support rural small producers</a:t>
            </a:r>
          </a:p>
          <a:p>
            <a:pPr>
              <a:lnSpc>
                <a:spcPct val="80000"/>
              </a:lnSpc>
            </a:pPr>
            <a:r>
              <a:rPr lang="en-US" sz="2400"/>
              <a:t>In Australia, Canada issue to ensure international competitiveness</a:t>
            </a:r>
            <a:endParaRPr lang="en-GB"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2800" b="1"/>
              <a:t>The Uruguay Round</a:t>
            </a:r>
            <a:endParaRPr lang="en-GB" sz="2800" b="1"/>
          </a:p>
        </p:txBody>
      </p:sp>
      <p:sp>
        <p:nvSpPr>
          <p:cNvPr id="121859" name="Rectangle 3"/>
          <p:cNvSpPr>
            <a:spLocks noGrp="1" noChangeArrowheads="1"/>
          </p:cNvSpPr>
          <p:nvPr>
            <p:ph type="body" idx="1"/>
          </p:nvPr>
        </p:nvSpPr>
        <p:spPr/>
        <p:txBody>
          <a:bodyPr/>
          <a:lstStyle/>
          <a:p>
            <a:r>
              <a:rPr lang="en-US" sz="2000" b="1"/>
              <a:t>Uruguay Round (1986-1994) </a:t>
            </a:r>
            <a:br>
              <a:rPr lang="en-US" sz="2000" b="1"/>
            </a:br>
            <a:r>
              <a:rPr lang="en-US" sz="600" b="1"/>
              <a:t/>
            </a:r>
            <a:br>
              <a:rPr lang="en-US" sz="600" b="1"/>
            </a:br>
            <a:r>
              <a:rPr lang="en-US" sz="2000" b="1"/>
              <a:t>agriculture on the center stage of the negotiations</a:t>
            </a:r>
          </a:p>
          <a:p>
            <a:r>
              <a:rPr lang="en-US" sz="1800" b="1" i="1">
                <a:sym typeface="Symbol" charset="2"/>
              </a:rPr>
              <a:t>20 September 1986</a:t>
            </a:r>
            <a:r>
              <a:rPr lang="en-US" sz="1800" b="1">
                <a:sym typeface="Symbol" charset="2"/>
              </a:rPr>
              <a:t> </a:t>
            </a:r>
            <a:br>
              <a:rPr lang="en-US" sz="1800" b="1">
                <a:sym typeface="Symbol" charset="2"/>
              </a:rPr>
            </a:br>
            <a:r>
              <a:rPr lang="en-US" sz="2000" b="1">
                <a:sym typeface="Symbol" charset="2"/>
              </a:rPr>
              <a:t>the declaration of Punta del Este (Uruguay)</a:t>
            </a:r>
            <a:r>
              <a:rPr lang="en-US" sz="2000" b="1"/>
              <a:t> </a:t>
            </a:r>
          </a:p>
          <a:p>
            <a:r>
              <a:rPr lang="en-US" sz="1800" b="1" i="1">
                <a:sym typeface="Symbol" charset="2"/>
              </a:rPr>
              <a:t>agreement to negotiate in order to achieve greater liberalization of trade in agriculture by bringing both border and domestic policies under strengthened GATT rules and disciplines</a:t>
            </a:r>
            <a:r>
              <a:rPr lang="en-US" sz="2000" b="1"/>
              <a:t> </a:t>
            </a:r>
            <a:br>
              <a:rPr lang="en-US" sz="2000" b="1"/>
            </a:br>
            <a:r>
              <a:rPr lang="en-US" sz="2000" b="1"/>
              <a:t>T</a:t>
            </a:r>
            <a:r>
              <a:rPr lang="en-US" sz="1800" b="1" i="1">
                <a:sym typeface="Symbol" charset="2"/>
              </a:rPr>
              <a:t>he Round expected to be concluded by 31 December 1990 (to last 4 years)</a:t>
            </a:r>
            <a:endParaRPr lang="en-GB" sz="1800" b="1" i="1">
              <a:sym typeface="Symbol"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838200"/>
            <a:ext cx="7162800" cy="762000"/>
          </a:xfrm>
          <a:prstGeom prst="rect">
            <a:avLst/>
          </a:prstGeom>
          <a:noFill/>
          <a:ln w="9525">
            <a:noFill/>
            <a:miter lim="800000"/>
            <a:headEnd/>
            <a:tailEnd/>
          </a:ln>
          <a:effectLst/>
        </p:spPr>
        <p:txBody>
          <a:bodyPr anchor="ctr">
            <a:prstTxWarp prst="textNoShape">
              <a:avLst/>
            </a:prstTxWarp>
          </a:bodyPr>
          <a:lstStyle/>
          <a:p>
            <a:pPr marL="100013" indent="-1588" eaLnBrk="1" hangingPunct="1">
              <a:buFont typeface="Symbol" charset="2"/>
              <a:buNone/>
            </a:pPr>
            <a:r>
              <a:rPr lang="en-US" sz="2800" b="1">
                <a:solidFill>
                  <a:srgbClr val="000099"/>
                </a:solidFill>
                <a:effectLst>
                  <a:outerShdw blurRad="38100" dist="38100" dir="2700000" algn="tl">
                    <a:srgbClr val="000000"/>
                  </a:outerShdw>
                </a:effectLst>
                <a:latin typeface="Arial" charset="0"/>
                <a:sym typeface="Symbol" charset="2"/>
              </a:rPr>
              <a:t>the lights/boxes approach to policy classification…</a:t>
            </a:r>
            <a:endParaRPr lang="en-US" sz="2800" b="1">
              <a:solidFill>
                <a:srgbClr val="000099"/>
              </a:solidFill>
              <a:effectLst>
                <a:outerShdw blurRad="38100" dist="38100" dir="2700000" algn="tl">
                  <a:srgbClr val="000000"/>
                </a:outerShdw>
              </a:effectLst>
              <a:latin typeface="Arial" charset="0"/>
            </a:endParaRPr>
          </a:p>
        </p:txBody>
      </p:sp>
      <p:sp>
        <p:nvSpPr>
          <p:cNvPr id="126979" name="Rectangle 3"/>
          <p:cNvSpPr>
            <a:spLocks noGrp="1" noChangeArrowheads="1"/>
          </p:cNvSpPr>
          <p:nvPr>
            <p:ph type="title"/>
          </p:nvPr>
        </p:nvSpPr>
        <p:spPr>
          <a:xfrm>
            <a:off x="533400" y="0"/>
            <a:ext cx="8610600" cy="609600"/>
          </a:xfrm>
          <a:noFill/>
          <a:ln/>
        </p:spPr>
        <p:txBody>
          <a:bodyPr anchorCtr="0"/>
          <a:lstStyle/>
          <a:p>
            <a:pPr algn="r"/>
            <a:r>
              <a:rPr lang="en-GB" sz="2600" b="1">
                <a:solidFill>
                  <a:schemeClr val="bg1"/>
                </a:solidFill>
              </a:rPr>
              <a:t>the negotiations on agriculture in the Uruguay Round</a:t>
            </a:r>
          </a:p>
        </p:txBody>
      </p:sp>
      <p:sp>
        <p:nvSpPr>
          <p:cNvPr id="126980" name="Rectangle 4"/>
          <p:cNvSpPr>
            <a:spLocks noChangeArrowheads="1"/>
          </p:cNvSpPr>
          <p:nvPr/>
        </p:nvSpPr>
        <p:spPr bwMode="auto">
          <a:xfrm>
            <a:off x="0" y="2209800"/>
            <a:ext cx="9144000" cy="1143000"/>
          </a:xfrm>
          <a:prstGeom prst="rect">
            <a:avLst/>
          </a:prstGeom>
          <a:noFill/>
          <a:ln w="9525">
            <a:noFill/>
            <a:miter lim="800000"/>
            <a:headEnd/>
            <a:tailEnd/>
          </a:ln>
          <a:effectLst/>
        </p:spPr>
        <p:txBody>
          <a:bodyPr anchor="ctr">
            <a:prstTxWarp prst="textNoShape">
              <a:avLst/>
            </a:prstTxWarp>
          </a:bodyPr>
          <a:lstStyle/>
          <a:p>
            <a:pPr marL="3333750" indent="-2757488" eaLnBrk="1" hangingPunct="1">
              <a:buFont typeface="Symbol" charset="2"/>
              <a:buNone/>
            </a:pPr>
            <a:r>
              <a:rPr lang="en-US" sz="3200" b="1">
                <a:solidFill>
                  <a:srgbClr val="4D4D4D"/>
                </a:solidFill>
                <a:effectLst>
                  <a:outerShdw blurRad="38100" dist="38100" dir="2700000" algn="tl">
                    <a:srgbClr val="000000"/>
                  </a:outerShdw>
                </a:effectLst>
                <a:latin typeface="Arial" charset="0"/>
                <a:sym typeface="Symbol" charset="2"/>
              </a:rPr>
              <a:t>the</a:t>
            </a:r>
            <a:r>
              <a:rPr lang="en-US" sz="3200" b="1">
                <a:solidFill>
                  <a:srgbClr val="008000"/>
                </a:solidFill>
                <a:effectLst>
                  <a:outerShdw blurRad="38100" dist="38100" dir="2700000" algn="tl">
                    <a:srgbClr val="000000"/>
                  </a:outerShdw>
                </a:effectLst>
                <a:latin typeface="Arial" charset="0"/>
                <a:sym typeface="Symbol" charset="2"/>
              </a:rPr>
              <a:t> </a:t>
            </a:r>
            <a:r>
              <a:rPr lang="en-US" sz="3200" b="1">
                <a:solidFill>
                  <a:srgbClr val="FF0000"/>
                </a:solidFill>
                <a:effectLst>
                  <a:outerShdw blurRad="38100" dist="38100" dir="2700000" algn="tl">
                    <a:srgbClr val="000000"/>
                  </a:outerShdw>
                </a:effectLst>
                <a:latin typeface="Arial" charset="0"/>
                <a:sym typeface="Symbol" charset="2"/>
              </a:rPr>
              <a:t>red </a:t>
            </a:r>
            <a:r>
              <a:rPr lang="en-US" sz="3200" b="1">
                <a:solidFill>
                  <a:srgbClr val="4D4D4D"/>
                </a:solidFill>
                <a:effectLst>
                  <a:outerShdw blurRad="38100" dist="38100" dir="2700000" algn="tl">
                    <a:srgbClr val="000000"/>
                  </a:outerShdw>
                </a:effectLst>
                <a:latin typeface="Arial" charset="0"/>
                <a:sym typeface="Symbol" charset="2"/>
              </a:rPr>
              <a:t>box</a:t>
            </a:r>
            <a:r>
              <a:rPr lang="en-US" sz="2800" b="1">
                <a:solidFill>
                  <a:srgbClr val="4D4D4D"/>
                </a:solidFill>
                <a:effectLst>
                  <a:outerShdw blurRad="38100" dist="38100" dir="2700000" algn="tl">
                    <a:srgbClr val="000000"/>
                  </a:outerShdw>
                </a:effectLst>
                <a:latin typeface="Arial" charset="0"/>
                <a:sym typeface="Symbol" charset="2"/>
              </a:rPr>
              <a:t> </a:t>
            </a:r>
            <a:r>
              <a:rPr lang="en-US" sz="2800" b="1" i="1">
                <a:solidFill>
                  <a:srgbClr val="008000"/>
                </a:solidFill>
                <a:effectLst>
                  <a:outerShdw blurRad="38100" dist="38100" dir="2700000" algn="tl">
                    <a:srgbClr val="000000"/>
                  </a:outerShdw>
                </a:effectLst>
                <a:latin typeface="Arial" charset="0"/>
                <a:sym typeface="Symbol" charset="2"/>
              </a:rPr>
              <a:t> 	</a:t>
            </a:r>
            <a:r>
              <a:rPr lang="en-US" sz="2800" b="1" i="1">
                <a:solidFill>
                  <a:srgbClr val="FF0000"/>
                </a:solidFill>
                <a:effectLst>
                  <a:outerShdw blurRad="38100" dist="38100" dir="2700000" algn="tl">
                    <a:srgbClr val="000000"/>
                  </a:outerShdw>
                </a:effectLst>
                <a:latin typeface="Arial" charset="0"/>
                <a:sym typeface="Symbol" charset="2"/>
              </a:rPr>
              <a:t>contains policy instruments which cannot be used</a:t>
            </a:r>
            <a:endParaRPr lang="en-US" sz="2800" b="1" i="1">
              <a:solidFill>
                <a:srgbClr val="FF0000"/>
              </a:solidFill>
              <a:effectLst>
                <a:outerShdw blurRad="38100" dist="38100" dir="2700000" algn="tl">
                  <a:srgbClr val="000000"/>
                </a:outerShdw>
              </a:effectLst>
              <a:latin typeface="Arial" charset="0"/>
            </a:endParaRPr>
          </a:p>
        </p:txBody>
      </p:sp>
      <p:sp>
        <p:nvSpPr>
          <p:cNvPr id="126981" name="Rectangle 5"/>
          <p:cNvSpPr>
            <a:spLocks noChangeArrowheads="1"/>
          </p:cNvSpPr>
          <p:nvPr/>
        </p:nvSpPr>
        <p:spPr bwMode="auto">
          <a:xfrm>
            <a:off x="0" y="3429000"/>
            <a:ext cx="9144000" cy="1752600"/>
          </a:xfrm>
          <a:prstGeom prst="rect">
            <a:avLst/>
          </a:prstGeom>
          <a:noFill/>
          <a:ln w="9525">
            <a:noFill/>
            <a:miter lim="800000"/>
            <a:headEnd/>
            <a:tailEnd/>
          </a:ln>
          <a:effectLst/>
        </p:spPr>
        <p:txBody>
          <a:bodyPr anchor="ctr">
            <a:prstTxWarp prst="textNoShape">
              <a:avLst/>
            </a:prstTxWarp>
          </a:bodyPr>
          <a:lstStyle/>
          <a:p>
            <a:pPr marL="3333750" indent="-2757488" eaLnBrk="1" hangingPunct="1">
              <a:buFont typeface="Symbol" charset="2"/>
              <a:buNone/>
            </a:pPr>
            <a:r>
              <a:rPr lang="en-US" sz="3200" b="1">
                <a:solidFill>
                  <a:srgbClr val="4D4D4D"/>
                </a:solidFill>
                <a:effectLst>
                  <a:outerShdw blurRad="38100" dist="38100" dir="2700000" algn="tl">
                    <a:srgbClr val="000000"/>
                  </a:outerShdw>
                </a:effectLst>
                <a:latin typeface="Arial" charset="0"/>
                <a:sym typeface="Symbol" charset="2"/>
              </a:rPr>
              <a:t>the</a:t>
            </a:r>
            <a:r>
              <a:rPr lang="en-US" sz="3200" b="1">
                <a:solidFill>
                  <a:srgbClr val="008000"/>
                </a:solidFill>
                <a:effectLst>
                  <a:outerShdw blurRad="38100" dist="38100" dir="2700000" algn="tl">
                    <a:srgbClr val="000000"/>
                  </a:outerShdw>
                </a:effectLst>
                <a:latin typeface="Arial" charset="0"/>
                <a:sym typeface="Symbol" charset="2"/>
              </a:rPr>
              <a:t> green</a:t>
            </a:r>
            <a:r>
              <a:rPr lang="en-US" sz="3200" b="1">
                <a:solidFill>
                  <a:srgbClr val="FF0000"/>
                </a:solidFill>
                <a:effectLst>
                  <a:outerShdw blurRad="38100" dist="38100" dir="2700000" algn="tl">
                    <a:srgbClr val="000000"/>
                  </a:outerShdw>
                </a:effectLst>
                <a:latin typeface="Arial" charset="0"/>
                <a:sym typeface="Symbol" charset="2"/>
              </a:rPr>
              <a:t> </a:t>
            </a:r>
            <a:r>
              <a:rPr lang="en-US" sz="3200" b="1">
                <a:solidFill>
                  <a:srgbClr val="4D4D4D"/>
                </a:solidFill>
                <a:effectLst>
                  <a:outerShdw blurRad="38100" dist="38100" dir="2700000" algn="tl">
                    <a:srgbClr val="000000"/>
                  </a:outerShdw>
                </a:effectLst>
                <a:latin typeface="Arial" charset="0"/>
                <a:sym typeface="Symbol" charset="2"/>
              </a:rPr>
              <a:t>box</a:t>
            </a:r>
            <a:r>
              <a:rPr lang="en-US" sz="2800" b="1" i="1">
                <a:solidFill>
                  <a:srgbClr val="008000"/>
                </a:solidFill>
                <a:effectLst>
                  <a:outerShdw blurRad="38100" dist="38100" dir="2700000" algn="tl">
                    <a:srgbClr val="000000"/>
                  </a:outerShdw>
                </a:effectLst>
                <a:latin typeface="Arial" charset="0"/>
                <a:sym typeface="Symbol" charset="2"/>
              </a:rPr>
              <a:t>	contains policy instruments which do not distort trade, or have minimal trade distorting effects, and will not be subject to reduction commitments</a:t>
            </a:r>
            <a:endParaRPr lang="en-US" sz="2800" b="1" i="1">
              <a:solidFill>
                <a:srgbClr val="008000"/>
              </a:solidFill>
              <a:effectLst>
                <a:outerShdw blurRad="38100" dist="38100" dir="2700000" algn="tl">
                  <a:srgbClr val="000000"/>
                </a:outerShdw>
              </a:effectLst>
              <a:latin typeface="Arial" charset="0"/>
            </a:endParaRPr>
          </a:p>
        </p:txBody>
      </p:sp>
      <p:sp>
        <p:nvSpPr>
          <p:cNvPr id="126982" name="Rectangle 6"/>
          <p:cNvSpPr>
            <a:spLocks noChangeArrowheads="1"/>
          </p:cNvSpPr>
          <p:nvPr/>
        </p:nvSpPr>
        <p:spPr bwMode="auto">
          <a:xfrm>
            <a:off x="0" y="5105400"/>
            <a:ext cx="9144000" cy="1524000"/>
          </a:xfrm>
          <a:prstGeom prst="rect">
            <a:avLst/>
          </a:prstGeom>
          <a:noFill/>
          <a:ln w="9525">
            <a:noFill/>
            <a:miter lim="800000"/>
            <a:headEnd/>
            <a:tailEnd/>
          </a:ln>
          <a:effectLst/>
        </p:spPr>
        <p:txBody>
          <a:bodyPr anchor="ctr">
            <a:prstTxWarp prst="textNoShape">
              <a:avLst/>
            </a:prstTxWarp>
          </a:bodyPr>
          <a:lstStyle/>
          <a:p>
            <a:pPr marL="3333750" indent="-2757488" eaLnBrk="1" hangingPunct="1">
              <a:buFont typeface="Symbol" charset="2"/>
              <a:buNone/>
            </a:pPr>
            <a:r>
              <a:rPr lang="en-US" sz="2400" b="1">
                <a:solidFill>
                  <a:srgbClr val="4D4D4D"/>
                </a:solidFill>
                <a:effectLst>
                  <a:outerShdw blurRad="38100" dist="38100" dir="2700000" algn="tl">
                    <a:srgbClr val="000000"/>
                  </a:outerShdw>
                </a:effectLst>
                <a:latin typeface="Arial" charset="0"/>
                <a:sym typeface="Symbol" charset="2"/>
              </a:rPr>
              <a:t>the</a:t>
            </a:r>
            <a:r>
              <a:rPr lang="en-US" sz="2400" b="1">
                <a:solidFill>
                  <a:srgbClr val="008000"/>
                </a:solidFill>
                <a:effectLst>
                  <a:outerShdw blurRad="38100" dist="38100" dir="2700000" algn="tl">
                    <a:srgbClr val="000000"/>
                  </a:outerShdw>
                </a:effectLst>
                <a:latin typeface="Arial" charset="0"/>
                <a:sym typeface="Symbol" charset="2"/>
              </a:rPr>
              <a:t> </a:t>
            </a:r>
            <a:r>
              <a:rPr lang="en-US" sz="2400" b="1">
                <a:solidFill>
                  <a:srgbClr val="FF6600"/>
                </a:solidFill>
                <a:effectLst>
                  <a:outerShdw blurRad="38100" dist="38100" dir="2700000" algn="tl">
                    <a:srgbClr val="000000"/>
                  </a:outerShdw>
                </a:effectLst>
                <a:latin typeface="Arial" charset="0"/>
                <a:sym typeface="Symbol" charset="2"/>
              </a:rPr>
              <a:t>amber </a:t>
            </a:r>
            <a:r>
              <a:rPr lang="en-US" sz="2400" b="1">
                <a:solidFill>
                  <a:srgbClr val="4D4D4D"/>
                </a:solidFill>
                <a:effectLst>
                  <a:outerShdw blurRad="38100" dist="38100" dir="2700000" algn="tl">
                    <a:srgbClr val="000000"/>
                  </a:outerShdw>
                </a:effectLst>
                <a:latin typeface="Arial" charset="0"/>
                <a:sym typeface="Symbol" charset="2"/>
              </a:rPr>
              <a:t>box</a:t>
            </a:r>
            <a:r>
              <a:rPr lang="en-US" sz="2400" b="1" i="1">
                <a:solidFill>
                  <a:srgbClr val="008000"/>
                </a:solidFill>
                <a:effectLst>
                  <a:outerShdw blurRad="38100" dist="38100" dir="2700000" algn="tl">
                    <a:srgbClr val="000000"/>
                  </a:outerShdw>
                </a:effectLst>
                <a:latin typeface="Arial" charset="0"/>
                <a:sym typeface="Symbol" charset="2"/>
              </a:rPr>
              <a:t>	</a:t>
            </a:r>
            <a:r>
              <a:rPr lang="en-US" sz="2400" b="1" i="1">
                <a:solidFill>
                  <a:srgbClr val="FF6600"/>
                </a:solidFill>
                <a:effectLst>
                  <a:outerShdw blurRad="38100" dist="38100" dir="2700000" algn="tl">
                    <a:srgbClr val="000000"/>
                  </a:outerShdw>
                </a:effectLst>
                <a:latin typeface="Arial" charset="0"/>
                <a:sym typeface="Symbol" charset="2"/>
              </a:rPr>
              <a:t>contains policy instruments which distort trade and will be subject to reduction commitments</a:t>
            </a:r>
            <a:endParaRPr lang="en-US" sz="2400" b="1" i="1">
              <a:solidFill>
                <a:srgbClr val="FF6600"/>
              </a:solidFill>
              <a:effectLst>
                <a:outerShdw blurRad="38100" dist="38100" dir="2700000" algn="tl">
                  <a:srgbClr val="000000"/>
                </a:outerShdw>
              </a:effectLst>
              <a:latin typeface="Arial" charset="0"/>
            </a:endParaRPr>
          </a:p>
        </p:txBody>
      </p:sp>
      <p:pic>
        <p:nvPicPr>
          <p:cNvPr id="126983" name="Picture 7" descr="BD07304_"/>
          <p:cNvPicPr>
            <a:picLocks noChangeAspect="1" noChangeArrowheads="1"/>
          </p:cNvPicPr>
          <p:nvPr/>
        </p:nvPicPr>
        <p:blipFill>
          <a:blip r:embed="rId2"/>
          <a:srcRect/>
          <a:stretch>
            <a:fillRect/>
          </a:stretch>
        </p:blipFill>
        <p:spPr bwMode="auto">
          <a:xfrm>
            <a:off x="7010400" y="685800"/>
            <a:ext cx="1676400" cy="16668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r"/>
            <a:r>
              <a:rPr lang="en-GB" sz="2600" b="1">
                <a:solidFill>
                  <a:schemeClr val="bg1"/>
                </a:solidFill>
                <a:latin typeface="Times New Roman" charset="0"/>
              </a:rPr>
              <a:t>the negotiations on agriculture in the Uruguay Round</a:t>
            </a:r>
          </a:p>
        </p:txBody>
      </p:sp>
      <p:sp>
        <p:nvSpPr>
          <p:cNvPr id="128003" name="Rectangle 3"/>
          <p:cNvSpPr>
            <a:spLocks noChangeArrowheads="1"/>
          </p:cNvSpPr>
          <p:nvPr/>
        </p:nvSpPr>
        <p:spPr bwMode="auto">
          <a:xfrm>
            <a:off x="0" y="838200"/>
            <a:ext cx="9144000" cy="762000"/>
          </a:xfrm>
          <a:prstGeom prst="rect">
            <a:avLst/>
          </a:prstGeom>
          <a:noFill/>
          <a:ln w="9525">
            <a:noFill/>
            <a:miter lim="800000"/>
            <a:headEnd/>
            <a:tailEnd/>
          </a:ln>
          <a:effectLst/>
        </p:spPr>
        <p:txBody>
          <a:bodyPr anchor="ctr">
            <a:prstTxWarp prst="textNoShape">
              <a:avLst/>
            </a:prstTxWarp>
          </a:bodyPr>
          <a:lstStyle/>
          <a:p>
            <a:pPr marL="576263" indent="-477838" eaLnBrk="1" hangingPunct="1">
              <a:buFont typeface="Symbol" charset="2"/>
              <a:buBlip>
                <a:blip r:embed="rId2"/>
              </a:buBlip>
            </a:pPr>
            <a:r>
              <a:rPr lang="en-US" sz="2800" b="1" i="1">
                <a:solidFill>
                  <a:schemeClr val="bg1"/>
                </a:solidFill>
                <a:effectLst>
                  <a:outerShdw blurRad="38100" dist="38100" dir="2700000" algn="tl">
                    <a:srgbClr val="000000"/>
                  </a:outerShdw>
                </a:effectLst>
                <a:latin typeface="Arial" charset="0"/>
                <a:sym typeface="Symbol" charset="2"/>
              </a:rPr>
              <a:t>October 1990</a:t>
            </a:r>
            <a:r>
              <a:rPr lang="en-US" sz="2800" b="1">
                <a:solidFill>
                  <a:schemeClr val="bg1"/>
                </a:solidFill>
                <a:effectLst>
                  <a:outerShdw blurRad="38100" dist="38100" dir="2700000" algn="tl">
                    <a:srgbClr val="000000"/>
                  </a:outerShdw>
                </a:effectLst>
                <a:latin typeface="Arial" charset="0"/>
                <a:sym typeface="Symbol" charset="2"/>
              </a:rPr>
              <a:t> </a:t>
            </a:r>
            <a:br>
              <a:rPr lang="en-US" sz="2800" b="1">
                <a:solidFill>
                  <a:schemeClr val="bg1"/>
                </a:solidFill>
                <a:effectLst>
                  <a:outerShdw blurRad="38100" dist="38100" dir="2700000" algn="tl">
                    <a:srgbClr val="000000"/>
                  </a:outerShdw>
                </a:effectLst>
                <a:latin typeface="Arial" charset="0"/>
                <a:sym typeface="Symbol" charset="2"/>
              </a:rPr>
            </a:br>
            <a:r>
              <a:rPr lang="en-US" sz="3200" b="1">
                <a:solidFill>
                  <a:schemeClr val="bg1"/>
                </a:solidFill>
                <a:effectLst>
                  <a:outerShdw blurRad="38100" dist="38100" dir="2700000" algn="tl">
                    <a:srgbClr val="000000"/>
                  </a:outerShdw>
                </a:effectLst>
                <a:latin typeface="Arial" charset="0"/>
                <a:sym typeface="Symbol" charset="2"/>
              </a:rPr>
              <a:t>US “</a:t>
            </a:r>
            <a:r>
              <a:rPr lang="en-US" sz="3200" b="1" i="1">
                <a:solidFill>
                  <a:schemeClr val="bg1"/>
                </a:solidFill>
                <a:effectLst>
                  <a:outerShdw blurRad="38100" dist="38100" dir="2700000" algn="tl">
                    <a:srgbClr val="000000"/>
                  </a:outerShdw>
                </a:effectLst>
                <a:latin typeface="Arial" charset="0"/>
                <a:sym typeface="Symbol" charset="2"/>
              </a:rPr>
              <a:t>final</a:t>
            </a:r>
            <a:r>
              <a:rPr lang="en-US" sz="3200" b="1">
                <a:solidFill>
                  <a:schemeClr val="bg1"/>
                </a:solidFill>
                <a:effectLst>
                  <a:outerShdw blurRad="38100" dist="38100" dir="2700000" algn="tl">
                    <a:srgbClr val="000000"/>
                  </a:outerShdw>
                </a:effectLst>
                <a:latin typeface="Arial" charset="0"/>
                <a:sym typeface="Symbol" charset="2"/>
              </a:rPr>
              <a:t>” proposal</a:t>
            </a:r>
            <a:r>
              <a:rPr lang="en-US" sz="3200" b="1">
                <a:solidFill>
                  <a:srgbClr val="000099"/>
                </a:solidFill>
                <a:effectLst>
                  <a:outerShdw blurRad="38100" dist="38100" dir="2700000" algn="tl">
                    <a:srgbClr val="000000"/>
                  </a:outerShdw>
                </a:effectLst>
                <a:latin typeface="Arial" charset="0"/>
                <a:sym typeface="Symbol" charset="2"/>
              </a:rPr>
              <a:t> </a:t>
            </a:r>
            <a:endParaRPr lang="en-US" sz="3200" b="1">
              <a:solidFill>
                <a:srgbClr val="000099"/>
              </a:solidFill>
              <a:effectLst>
                <a:outerShdw blurRad="38100" dist="38100" dir="2700000" algn="tl">
                  <a:srgbClr val="000000"/>
                </a:outerShdw>
              </a:effectLst>
              <a:latin typeface="Arial" charset="0"/>
            </a:endParaRPr>
          </a:p>
        </p:txBody>
      </p:sp>
      <p:sp>
        <p:nvSpPr>
          <p:cNvPr id="128004" name="Rectangle 4"/>
          <p:cNvSpPr>
            <a:spLocks noChangeArrowheads="1"/>
          </p:cNvSpPr>
          <p:nvPr/>
        </p:nvSpPr>
        <p:spPr bwMode="auto">
          <a:xfrm>
            <a:off x="0" y="1905000"/>
            <a:ext cx="9144000" cy="1600200"/>
          </a:xfrm>
          <a:prstGeom prst="rect">
            <a:avLst/>
          </a:prstGeom>
          <a:noFill/>
          <a:ln w="9525">
            <a:noFill/>
            <a:miter lim="800000"/>
            <a:headEnd/>
            <a:tailEnd/>
          </a:ln>
          <a:effectLst/>
        </p:spPr>
        <p:txBody>
          <a:bodyPr anchor="ctr">
            <a:prstTxWarp prst="textNoShape">
              <a:avLst/>
            </a:prstTxWarp>
          </a:bodyPr>
          <a:lstStyle/>
          <a:p>
            <a:pPr marL="576263" eaLnBrk="1" hangingPunct="1"/>
            <a:r>
              <a:rPr lang="en-US" sz="2800" b="1" i="1">
                <a:solidFill>
                  <a:srgbClr val="008000"/>
                </a:solidFill>
                <a:effectLst>
                  <a:outerShdw blurRad="38100" dist="38100" dir="2700000" algn="tl">
                    <a:srgbClr val="000000"/>
                  </a:outerShdw>
                </a:effectLst>
                <a:latin typeface="Arial" charset="0"/>
                <a:sym typeface="Symbol" charset="2"/>
              </a:rPr>
              <a:t>-  </a:t>
            </a:r>
            <a:r>
              <a:rPr lang="en-US" sz="2000" b="1" i="1">
                <a:solidFill>
                  <a:srgbClr val="008000"/>
                </a:solidFill>
                <a:effectLst>
                  <a:outerShdw blurRad="38100" dist="38100" dir="2700000" algn="tl">
                    <a:srgbClr val="000000"/>
                  </a:outerShdw>
                </a:effectLst>
                <a:latin typeface="Arial" charset="0"/>
                <a:sym typeface="Symbol" charset="2"/>
              </a:rPr>
              <a:t>export subsidies to be </a:t>
            </a:r>
            <a:r>
              <a:rPr lang="en-US" sz="2000" b="1" i="1">
                <a:solidFill>
                  <a:srgbClr val="FF6600"/>
                </a:solidFill>
                <a:effectLst>
                  <a:outerShdw blurRad="38100" dist="38100" dir="2700000" algn="tl">
                    <a:srgbClr val="000000"/>
                  </a:outerShdw>
                </a:effectLst>
                <a:latin typeface="Arial" charset="0"/>
                <a:sym typeface="Symbol" charset="2"/>
              </a:rPr>
              <a:t>reduced </a:t>
            </a:r>
            <a:r>
              <a:rPr lang="en-US" sz="2000" b="1" i="1">
                <a:solidFill>
                  <a:srgbClr val="008000"/>
                </a:solidFill>
                <a:effectLst>
                  <a:outerShdw blurRad="38100" dist="38100" dir="2700000" algn="tl">
                    <a:srgbClr val="000000"/>
                  </a:outerShdw>
                </a:effectLst>
                <a:latin typeface="Arial" charset="0"/>
                <a:sym typeface="Symbol" charset="2"/>
              </a:rPr>
              <a:t>by 90% over 10 years</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non-tariff barriers converted in tariffs and all tariffs</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to be reduced by 75% over 10 years</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domestic support in the amber box to be reduced, on a</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product by product basis, by 75% over 10 years</a:t>
            </a:r>
            <a:r>
              <a:rPr lang="en-US" sz="2800" b="1" i="1">
                <a:solidFill>
                  <a:srgbClr val="008000"/>
                </a:solidFill>
                <a:effectLst>
                  <a:outerShdw blurRad="38100" dist="38100" dir="2700000" algn="tl">
                    <a:srgbClr val="000000"/>
                  </a:outerShdw>
                </a:effectLst>
                <a:latin typeface="Arial" charset="0"/>
                <a:sym typeface="Symbol" charset="2"/>
              </a:rPr>
              <a:t> </a:t>
            </a:r>
          </a:p>
        </p:txBody>
      </p:sp>
      <p:sp>
        <p:nvSpPr>
          <p:cNvPr id="128005" name="Rectangle 5"/>
          <p:cNvSpPr>
            <a:spLocks noChangeArrowheads="1"/>
          </p:cNvSpPr>
          <p:nvPr/>
        </p:nvSpPr>
        <p:spPr bwMode="auto">
          <a:xfrm>
            <a:off x="0" y="3962400"/>
            <a:ext cx="9144000" cy="762000"/>
          </a:xfrm>
          <a:prstGeom prst="rect">
            <a:avLst/>
          </a:prstGeom>
          <a:noFill/>
          <a:ln w="9525">
            <a:noFill/>
            <a:miter lim="800000"/>
            <a:headEnd/>
            <a:tailEnd/>
          </a:ln>
          <a:effectLst/>
        </p:spPr>
        <p:txBody>
          <a:bodyPr anchor="ctr">
            <a:prstTxWarp prst="textNoShape">
              <a:avLst/>
            </a:prstTxWarp>
          </a:bodyPr>
          <a:lstStyle/>
          <a:p>
            <a:pPr marL="576263" indent="-477838" eaLnBrk="1" hangingPunct="1">
              <a:buFont typeface="Symbol" charset="2"/>
              <a:buBlip>
                <a:blip r:embed="rId2"/>
              </a:buBlip>
            </a:pPr>
            <a:r>
              <a:rPr lang="en-US" sz="2800" b="1" i="1">
                <a:solidFill>
                  <a:srgbClr val="0066CC"/>
                </a:solidFill>
                <a:effectLst>
                  <a:outerShdw blurRad="38100" dist="38100" dir="2700000" algn="tl">
                    <a:srgbClr val="000000"/>
                  </a:outerShdw>
                </a:effectLst>
                <a:latin typeface="Arial" charset="0"/>
                <a:sym typeface="Symbol" charset="2"/>
              </a:rPr>
              <a:t>November 1990</a:t>
            </a:r>
            <a:r>
              <a:rPr lang="en-US" sz="2800" b="1">
                <a:solidFill>
                  <a:srgbClr val="0066CC"/>
                </a:solidFill>
                <a:effectLst>
                  <a:outerShdw blurRad="38100" dist="38100" dir="2700000" algn="tl">
                    <a:srgbClr val="000000"/>
                  </a:outerShdw>
                </a:effectLst>
                <a:latin typeface="Arial" charset="0"/>
                <a:sym typeface="Symbol" charset="2"/>
              </a:rPr>
              <a:t> </a:t>
            </a:r>
            <a:br>
              <a:rPr lang="en-US" sz="2800" b="1">
                <a:solidFill>
                  <a:srgbClr val="0066CC"/>
                </a:solidFill>
                <a:effectLst>
                  <a:outerShdw blurRad="38100" dist="38100" dir="2700000" algn="tl">
                    <a:srgbClr val="000000"/>
                  </a:outerShdw>
                </a:effectLst>
                <a:latin typeface="Arial" charset="0"/>
                <a:sym typeface="Symbol" charset="2"/>
              </a:rPr>
            </a:br>
            <a:r>
              <a:rPr lang="en-US" sz="3200" b="1">
                <a:solidFill>
                  <a:srgbClr val="000099"/>
                </a:solidFill>
                <a:effectLst>
                  <a:outerShdw blurRad="38100" dist="38100" dir="2700000" algn="tl">
                    <a:srgbClr val="000000"/>
                  </a:outerShdw>
                </a:effectLst>
                <a:latin typeface="Arial" charset="0"/>
                <a:sym typeface="Symbol" charset="2"/>
              </a:rPr>
              <a:t>EC “</a:t>
            </a:r>
            <a:r>
              <a:rPr lang="en-US" sz="3200" b="1" i="1">
                <a:solidFill>
                  <a:srgbClr val="000099"/>
                </a:solidFill>
                <a:effectLst>
                  <a:outerShdw blurRad="38100" dist="38100" dir="2700000" algn="tl">
                    <a:srgbClr val="000000"/>
                  </a:outerShdw>
                </a:effectLst>
                <a:latin typeface="Arial" charset="0"/>
                <a:sym typeface="Symbol" charset="2"/>
              </a:rPr>
              <a:t>final</a:t>
            </a:r>
            <a:r>
              <a:rPr lang="en-US" sz="3200" b="1">
                <a:solidFill>
                  <a:srgbClr val="000099"/>
                </a:solidFill>
                <a:effectLst>
                  <a:outerShdw blurRad="38100" dist="38100" dir="2700000" algn="tl">
                    <a:srgbClr val="000000"/>
                  </a:outerShdw>
                </a:effectLst>
                <a:latin typeface="Arial" charset="0"/>
                <a:sym typeface="Symbol" charset="2"/>
              </a:rPr>
              <a:t>” proposal </a:t>
            </a:r>
            <a:endParaRPr lang="en-US" sz="3200" b="1">
              <a:solidFill>
                <a:srgbClr val="000099"/>
              </a:solidFill>
              <a:effectLst>
                <a:outerShdw blurRad="38100" dist="38100" dir="2700000" algn="tl">
                  <a:srgbClr val="000000"/>
                </a:outerShdw>
              </a:effectLst>
              <a:latin typeface="Arial" charset="0"/>
            </a:endParaRPr>
          </a:p>
        </p:txBody>
      </p:sp>
      <p:sp>
        <p:nvSpPr>
          <p:cNvPr id="128006" name="Rectangle 6"/>
          <p:cNvSpPr>
            <a:spLocks noChangeArrowheads="1"/>
          </p:cNvSpPr>
          <p:nvPr/>
        </p:nvSpPr>
        <p:spPr bwMode="auto">
          <a:xfrm>
            <a:off x="0" y="4800600"/>
            <a:ext cx="9144000" cy="1600200"/>
          </a:xfrm>
          <a:prstGeom prst="rect">
            <a:avLst/>
          </a:prstGeom>
          <a:noFill/>
          <a:ln w="9525">
            <a:noFill/>
            <a:miter lim="800000"/>
            <a:headEnd/>
            <a:tailEnd/>
          </a:ln>
          <a:effectLst/>
        </p:spPr>
        <p:txBody>
          <a:bodyPr anchor="ctr">
            <a:prstTxWarp prst="textNoShape">
              <a:avLst/>
            </a:prstTxWarp>
          </a:bodyPr>
          <a:lstStyle/>
          <a:p>
            <a:pPr marL="576263" eaLnBrk="1" hangingPunct="1">
              <a:buFontTx/>
              <a:buChar char="-"/>
            </a:pPr>
            <a:r>
              <a:rPr lang="en-US" sz="2800" b="1" i="1">
                <a:solidFill>
                  <a:srgbClr val="008000"/>
                </a:solidFill>
                <a:effectLst>
                  <a:outerShdw blurRad="38100" dist="38100" dir="2700000" algn="tl">
                    <a:srgbClr val="000000"/>
                  </a:outerShdw>
                </a:effectLst>
                <a:latin typeface="Arial" charset="0"/>
                <a:sym typeface="Symbol" charset="2"/>
              </a:rPr>
              <a:t>  </a:t>
            </a:r>
            <a:r>
              <a:rPr lang="en-US" sz="2000" b="1" i="1">
                <a:solidFill>
                  <a:srgbClr val="008000"/>
                </a:solidFill>
                <a:effectLst>
                  <a:outerShdw blurRad="38100" dist="38100" dir="2700000" algn="tl">
                    <a:srgbClr val="000000"/>
                  </a:outerShdw>
                </a:effectLst>
                <a:latin typeface="Arial" charset="0"/>
                <a:sym typeface="Symbol" charset="2"/>
              </a:rPr>
              <a:t>aggregate domestic support in the amber box to be</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reduced by 30%</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no specific commitment on export subsidies</a:t>
            </a:r>
            <a:br>
              <a:rPr lang="en-US" sz="2000" b="1" i="1">
                <a:solidFill>
                  <a:srgbClr val="008000"/>
                </a:solidFill>
                <a:effectLst>
                  <a:outerShdw blurRad="38100" dist="38100" dir="2700000" algn="tl">
                    <a:srgbClr val="000000"/>
                  </a:outerShdw>
                </a:effectLst>
                <a:latin typeface="Arial" charset="0"/>
                <a:sym typeface="Symbol" charset="2"/>
              </a:rPr>
            </a:br>
            <a:r>
              <a:rPr lang="en-US" sz="2000" b="1" i="1">
                <a:solidFill>
                  <a:srgbClr val="008000"/>
                </a:solidFill>
                <a:effectLst>
                  <a:outerShdw blurRad="38100" dist="38100" dir="2700000" algn="tl">
                    <a:srgbClr val="000000"/>
                  </a:outerShdw>
                </a:effectLst>
                <a:latin typeface="Arial" charset="0"/>
                <a:sym typeface="Symbol" charset="2"/>
              </a:rPr>
              <a:t>-  relatively vague proposal on market access</a:t>
            </a:r>
            <a:r>
              <a:rPr lang="en-US" sz="2800" b="1" i="1">
                <a:solidFill>
                  <a:srgbClr val="008000"/>
                </a:solidFill>
                <a:effectLst>
                  <a:outerShdw blurRad="38100" dist="38100" dir="2700000" algn="tl">
                    <a:srgbClr val="000000"/>
                  </a:outerShdw>
                </a:effectLst>
                <a:latin typeface="Arial" charset="0"/>
                <a:sym typeface="Symbol" charset="2"/>
              </a:rPr>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r"/>
            <a:r>
              <a:rPr lang="en-GB" sz="2600" b="1">
                <a:solidFill>
                  <a:schemeClr val="bg1"/>
                </a:solidFill>
                <a:latin typeface="Times New Roman" charset="0"/>
              </a:rPr>
              <a:t>the negotiations on agriculture in the Uruguay Round</a:t>
            </a:r>
          </a:p>
        </p:txBody>
      </p:sp>
      <p:sp>
        <p:nvSpPr>
          <p:cNvPr id="130051" name="Rectangle 3"/>
          <p:cNvSpPr>
            <a:spLocks noChangeArrowheads="1"/>
          </p:cNvSpPr>
          <p:nvPr/>
        </p:nvSpPr>
        <p:spPr bwMode="auto">
          <a:xfrm>
            <a:off x="0" y="1066800"/>
            <a:ext cx="9144000" cy="762000"/>
          </a:xfrm>
          <a:prstGeom prst="rect">
            <a:avLst/>
          </a:prstGeom>
          <a:noFill/>
          <a:ln w="9525">
            <a:noFill/>
            <a:miter lim="800000"/>
            <a:headEnd/>
            <a:tailEnd/>
          </a:ln>
          <a:effectLst/>
        </p:spPr>
        <p:txBody>
          <a:bodyPr anchor="ctr">
            <a:prstTxWarp prst="textNoShape">
              <a:avLst/>
            </a:prstTxWarp>
          </a:bodyPr>
          <a:lstStyle/>
          <a:p>
            <a:pPr marL="576263" indent="-477838" eaLnBrk="1" hangingPunct="1">
              <a:buFont typeface="Symbol" charset="2"/>
              <a:buBlip>
                <a:blip r:embed="rId2"/>
              </a:buBlip>
            </a:pPr>
            <a:r>
              <a:rPr lang="en-US" sz="2800" b="1" i="1">
                <a:solidFill>
                  <a:srgbClr val="0066CC"/>
                </a:solidFill>
                <a:effectLst>
                  <a:outerShdw blurRad="38100" dist="38100" dir="2700000" algn="tl">
                    <a:srgbClr val="000000"/>
                  </a:outerShdw>
                </a:effectLst>
                <a:latin typeface="Arial" charset="0"/>
                <a:sym typeface="Symbol" charset="2"/>
              </a:rPr>
              <a:t>(May 1992)</a:t>
            </a:r>
            <a:r>
              <a:rPr lang="en-US" sz="2800" b="1">
                <a:solidFill>
                  <a:srgbClr val="0066CC"/>
                </a:solidFill>
                <a:effectLst>
                  <a:outerShdw blurRad="38100" dist="38100" dir="2700000" algn="tl">
                    <a:srgbClr val="000000"/>
                  </a:outerShdw>
                </a:effectLst>
                <a:latin typeface="Arial" charset="0"/>
                <a:sym typeface="Symbol" charset="2"/>
              </a:rPr>
              <a:t/>
            </a:r>
            <a:br>
              <a:rPr lang="en-US" sz="2800" b="1">
                <a:solidFill>
                  <a:srgbClr val="0066CC"/>
                </a:solidFill>
                <a:effectLst>
                  <a:outerShdw blurRad="38100" dist="38100" dir="2700000" algn="tl">
                    <a:srgbClr val="000000"/>
                  </a:outerShdw>
                </a:effectLst>
                <a:latin typeface="Arial" charset="0"/>
                <a:sym typeface="Symbol" charset="2"/>
              </a:rPr>
            </a:br>
            <a:r>
              <a:rPr lang="en-US" sz="3200" b="1">
                <a:solidFill>
                  <a:srgbClr val="000099"/>
                </a:solidFill>
                <a:effectLst>
                  <a:outerShdw blurRad="38100" dist="38100" dir="2700000" algn="tl">
                    <a:srgbClr val="000000"/>
                  </a:outerShdw>
                </a:effectLst>
                <a:latin typeface="Arial" charset="0"/>
                <a:sym typeface="Symbol" charset="2"/>
              </a:rPr>
              <a:t>MacSharry reform of the EC Cap</a:t>
            </a:r>
          </a:p>
        </p:txBody>
      </p:sp>
      <p:sp>
        <p:nvSpPr>
          <p:cNvPr id="130052" name="Rectangle 4"/>
          <p:cNvSpPr>
            <a:spLocks noChangeArrowheads="1"/>
          </p:cNvSpPr>
          <p:nvPr/>
        </p:nvSpPr>
        <p:spPr bwMode="auto">
          <a:xfrm>
            <a:off x="0" y="2057400"/>
            <a:ext cx="8763000" cy="2362200"/>
          </a:xfrm>
          <a:prstGeom prst="rect">
            <a:avLst/>
          </a:prstGeom>
          <a:noFill/>
          <a:ln w="9525">
            <a:noFill/>
            <a:miter lim="800000"/>
            <a:headEnd/>
            <a:tailEnd/>
          </a:ln>
          <a:effectLst/>
        </p:spPr>
        <p:txBody>
          <a:bodyPr anchor="ctr">
            <a:prstTxWarp prst="textNoShape">
              <a:avLst/>
            </a:prstTxWarp>
          </a:bodyPr>
          <a:lstStyle/>
          <a:p>
            <a:pPr marL="576263" eaLnBrk="1" hangingPunct="1">
              <a:buFont typeface="Symbol" charset="2"/>
              <a:buNone/>
            </a:pPr>
            <a:r>
              <a:rPr lang="en-US" sz="2800" b="1" i="1">
                <a:solidFill>
                  <a:srgbClr val="008000"/>
                </a:solidFill>
                <a:effectLst>
                  <a:outerShdw blurRad="38100" dist="38100" dir="2700000" algn="tl">
                    <a:srgbClr val="000000"/>
                  </a:outerShdw>
                </a:effectLst>
                <a:latin typeface="Arial" charset="0"/>
                <a:sym typeface="Symbol" charset="2"/>
              </a:rPr>
              <a:t>reduction in (coupled) market price support</a:t>
            </a:r>
            <a:br>
              <a:rPr lang="en-US" sz="2800" b="1" i="1">
                <a:solidFill>
                  <a:srgbClr val="008000"/>
                </a:solidFill>
                <a:effectLst>
                  <a:outerShdw blurRad="38100" dist="38100" dir="2700000" algn="tl">
                    <a:srgbClr val="000000"/>
                  </a:outerShdw>
                </a:effectLst>
                <a:latin typeface="Arial" charset="0"/>
                <a:sym typeface="Symbol" charset="2"/>
              </a:rPr>
            </a:br>
            <a:r>
              <a:rPr lang="en-US" sz="2800" b="1" i="1">
                <a:solidFill>
                  <a:srgbClr val="008000"/>
                </a:solidFill>
                <a:effectLst>
                  <a:outerShdw blurRad="38100" dist="38100" dir="2700000" algn="tl">
                    <a:srgbClr val="000000"/>
                  </a:outerShdw>
                </a:effectLst>
                <a:latin typeface="Arial" charset="0"/>
                <a:sym typeface="Symbol" charset="2"/>
              </a:rPr>
              <a:t>introduction of “partially decoupled” direct payments</a:t>
            </a:r>
            <a:br>
              <a:rPr lang="en-US" sz="2800" b="1" i="1">
                <a:solidFill>
                  <a:srgbClr val="008000"/>
                </a:solidFill>
                <a:effectLst>
                  <a:outerShdw blurRad="38100" dist="38100" dir="2700000" algn="tl">
                    <a:srgbClr val="000000"/>
                  </a:outerShdw>
                </a:effectLst>
                <a:latin typeface="Arial" charset="0"/>
                <a:sym typeface="Symbol" charset="2"/>
              </a:rPr>
            </a:br>
            <a:r>
              <a:rPr lang="en-US" sz="1400" b="1" i="1">
                <a:solidFill>
                  <a:srgbClr val="008000"/>
                </a:solidFill>
                <a:effectLst>
                  <a:outerShdw blurRad="38100" dist="38100" dir="2700000" algn="tl">
                    <a:srgbClr val="000000"/>
                  </a:outerShdw>
                </a:effectLst>
                <a:latin typeface="Arial" charset="0"/>
                <a:sym typeface="Symbol" charset="2"/>
              </a:rPr>
              <a:t/>
            </a:r>
            <a:br>
              <a:rPr lang="en-US" sz="1400" b="1" i="1">
                <a:solidFill>
                  <a:srgbClr val="008000"/>
                </a:solidFill>
                <a:effectLst>
                  <a:outerShdw blurRad="38100" dist="38100" dir="2700000" algn="tl">
                    <a:srgbClr val="000000"/>
                  </a:outerShdw>
                </a:effectLst>
                <a:latin typeface="Arial" charset="0"/>
                <a:sym typeface="Symbol" charset="2"/>
              </a:rPr>
            </a:br>
            <a:r>
              <a:rPr lang="en-US" sz="2800" b="1" i="1">
                <a:solidFill>
                  <a:srgbClr val="008000"/>
                </a:solidFill>
                <a:effectLst>
                  <a:outerShdw blurRad="38100" dist="38100" dir="2700000" algn="tl">
                    <a:srgbClr val="000000"/>
                  </a:outerShdw>
                </a:effectLst>
                <a:latin typeface="Arial" charset="0"/>
                <a:sym typeface="Symbol" charset="2"/>
              </a:rPr>
              <a:t>the reform makes it possible for the EC to accept some</a:t>
            </a:r>
            <a:r>
              <a:rPr lang="en-US" sz="2800" b="1" i="1">
                <a:solidFill>
                  <a:srgbClr val="009900"/>
                </a:solidFill>
                <a:effectLst>
                  <a:outerShdw blurRad="38100" dist="38100" dir="2700000" algn="tl">
                    <a:srgbClr val="000000"/>
                  </a:outerShdw>
                </a:effectLst>
                <a:latin typeface="Arial" charset="0"/>
                <a:sym typeface="Symbol" charset="2"/>
              </a:rPr>
              <a:t> </a:t>
            </a:r>
            <a:r>
              <a:rPr lang="en-US" sz="2800" b="1" i="1">
                <a:solidFill>
                  <a:srgbClr val="008000"/>
                </a:solidFill>
                <a:effectLst>
                  <a:outerShdw blurRad="38100" dist="38100" dir="2700000" algn="tl">
                    <a:srgbClr val="000000"/>
                  </a:outerShdw>
                </a:effectLst>
                <a:latin typeface="Arial" charset="0"/>
                <a:sym typeface="Symbol" charset="2"/>
              </a:rPr>
              <a:t>of the requests made at the negotiations table…</a:t>
            </a:r>
            <a:endParaRPr lang="en-US" sz="2800" b="1" i="1">
              <a:solidFill>
                <a:srgbClr val="008000"/>
              </a:solidFill>
              <a:effectLst>
                <a:outerShdw blurRad="38100" dist="38100" dir="2700000" algn="tl">
                  <a:srgbClr val="000000"/>
                </a:outerShdw>
              </a:effectLst>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r"/>
            <a:r>
              <a:rPr lang="en-GB" sz="2600" b="1">
                <a:solidFill>
                  <a:schemeClr val="bg1"/>
                </a:solidFill>
                <a:latin typeface="Times New Roman" charset="0"/>
              </a:rPr>
              <a:t>the negotiations on agriculture in the Uruguay Round</a:t>
            </a:r>
          </a:p>
        </p:txBody>
      </p:sp>
      <p:sp>
        <p:nvSpPr>
          <p:cNvPr id="134147" name="Rectangle 3"/>
          <p:cNvSpPr>
            <a:spLocks noChangeArrowheads="1"/>
          </p:cNvSpPr>
          <p:nvPr/>
        </p:nvSpPr>
        <p:spPr bwMode="auto">
          <a:xfrm>
            <a:off x="0" y="762000"/>
            <a:ext cx="9144000" cy="914400"/>
          </a:xfrm>
          <a:prstGeom prst="rect">
            <a:avLst/>
          </a:prstGeom>
          <a:noFill/>
          <a:ln w="9525">
            <a:noFill/>
            <a:miter lim="800000"/>
            <a:headEnd/>
            <a:tailEnd/>
          </a:ln>
          <a:effectLst/>
        </p:spPr>
        <p:txBody>
          <a:bodyPr anchor="ctr">
            <a:prstTxWarp prst="textNoShape">
              <a:avLst/>
            </a:prstTxWarp>
          </a:bodyPr>
          <a:lstStyle/>
          <a:p>
            <a:pPr marL="576263" indent="-477838" eaLnBrk="1" hangingPunct="1">
              <a:buFont typeface="Symbol" charset="2"/>
              <a:buBlip>
                <a:blip r:embed="rId2"/>
              </a:buBlip>
            </a:pPr>
            <a:r>
              <a:rPr lang="en-US" sz="2800" b="1" i="1">
                <a:solidFill>
                  <a:srgbClr val="0066CC"/>
                </a:solidFill>
                <a:effectLst>
                  <a:outerShdw blurRad="38100" dist="38100" dir="2700000" algn="tl">
                    <a:srgbClr val="000000"/>
                  </a:outerShdw>
                </a:effectLst>
                <a:latin typeface="Arial" charset="0"/>
                <a:sym typeface="Symbol" charset="2"/>
              </a:rPr>
              <a:t>20 November 1992</a:t>
            </a:r>
            <a:r>
              <a:rPr lang="en-US" sz="2800" b="1">
                <a:solidFill>
                  <a:srgbClr val="0066CC"/>
                </a:solidFill>
                <a:effectLst>
                  <a:outerShdw blurRad="38100" dist="38100" dir="2700000" algn="tl">
                    <a:srgbClr val="000000"/>
                  </a:outerShdw>
                </a:effectLst>
                <a:latin typeface="Arial" charset="0"/>
                <a:sym typeface="Symbol" charset="2"/>
              </a:rPr>
              <a:t/>
            </a:r>
            <a:br>
              <a:rPr lang="en-US" sz="2800" b="1">
                <a:solidFill>
                  <a:srgbClr val="0066CC"/>
                </a:solidFill>
                <a:effectLst>
                  <a:outerShdw blurRad="38100" dist="38100" dir="2700000" algn="tl">
                    <a:srgbClr val="000000"/>
                  </a:outerShdw>
                </a:effectLst>
                <a:latin typeface="Arial" charset="0"/>
                <a:sym typeface="Symbol" charset="2"/>
              </a:rPr>
            </a:br>
            <a:r>
              <a:rPr lang="en-US" sz="3200" b="1">
                <a:solidFill>
                  <a:srgbClr val="000099"/>
                </a:solidFill>
                <a:effectLst>
                  <a:outerShdw blurRad="38100" dist="38100" dir="2700000" algn="tl">
                    <a:srgbClr val="000000"/>
                  </a:outerShdw>
                </a:effectLst>
                <a:latin typeface="Arial" charset="0"/>
                <a:sym typeface="Symbol" charset="2"/>
              </a:rPr>
              <a:t>the “Blair house” agreement</a:t>
            </a:r>
          </a:p>
        </p:txBody>
      </p:sp>
      <p:sp>
        <p:nvSpPr>
          <p:cNvPr id="134148" name="Rectangle 4"/>
          <p:cNvSpPr>
            <a:spLocks noChangeArrowheads="1"/>
          </p:cNvSpPr>
          <p:nvPr/>
        </p:nvSpPr>
        <p:spPr bwMode="auto">
          <a:xfrm>
            <a:off x="0" y="1981200"/>
            <a:ext cx="9144000" cy="4876800"/>
          </a:xfrm>
          <a:prstGeom prst="rect">
            <a:avLst/>
          </a:prstGeom>
          <a:noFill/>
          <a:ln w="9525">
            <a:noFill/>
            <a:miter lim="800000"/>
            <a:headEnd/>
            <a:tailEnd/>
          </a:ln>
          <a:effectLst/>
        </p:spPr>
        <p:txBody>
          <a:bodyPr anchor="ctr">
            <a:prstTxWarp prst="textNoShape">
              <a:avLst/>
            </a:prstTxWarp>
          </a:bodyPr>
          <a:lstStyle/>
          <a:p>
            <a:pPr marL="576263" eaLnBrk="1" hangingPunct="1">
              <a:buFont typeface="Symbol" charset="2"/>
              <a:buNone/>
            </a:pPr>
            <a:r>
              <a:rPr lang="en-US" sz="2400" b="1" i="1">
                <a:solidFill>
                  <a:srgbClr val="FF6600"/>
                </a:solidFill>
                <a:effectLst>
                  <a:outerShdw blurRad="38100" dist="38100" dir="2700000" algn="tl">
                    <a:srgbClr val="000000"/>
                  </a:outerShdw>
                </a:effectLst>
                <a:latin typeface="Arial" charset="0"/>
                <a:sym typeface="Symbol" charset="2"/>
              </a:rPr>
              <a:t>bilateral (!) US-EC agreement </a:t>
            </a:r>
            <a:br>
              <a:rPr lang="en-US" sz="2400" b="1" i="1">
                <a:solidFill>
                  <a:srgbClr val="FF6600"/>
                </a:solidFill>
                <a:effectLst>
                  <a:outerShdw blurRad="38100" dist="38100" dir="2700000" algn="tl">
                    <a:srgbClr val="000000"/>
                  </a:outerShdw>
                </a:effectLst>
                <a:latin typeface="Arial" charset="0"/>
                <a:sym typeface="Symbol" charset="2"/>
              </a:rPr>
            </a:br>
            <a:r>
              <a:rPr lang="en-US" sz="2400" b="1" i="1">
                <a:solidFill>
                  <a:srgbClr val="FF6600"/>
                </a:solidFill>
                <a:effectLst>
                  <a:outerShdw blurRad="38100" dist="38100" dir="2700000" algn="tl">
                    <a:srgbClr val="000000"/>
                  </a:outerShdw>
                </a:effectLst>
                <a:latin typeface="Arial" charset="0"/>
                <a:sym typeface="Symbol" charset="2"/>
              </a:rPr>
              <a:t/>
            </a:r>
            <a:br>
              <a:rPr lang="en-US" sz="2400" b="1" i="1">
                <a:solidFill>
                  <a:srgbClr val="FF6600"/>
                </a:solidFill>
                <a:effectLst>
                  <a:outerShdw blurRad="38100" dist="38100" dir="2700000" algn="tl">
                    <a:srgbClr val="000000"/>
                  </a:outerShdw>
                </a:effectLst>
                <a:latin typeface="Arial" charset="0"/>
                <a:sym typeface="Symbol" charset="2"/>
              </a:rPr>
            </a:br>
            <a:r>
              <a:rPr lang="en-US" sz="2400" b="1" i="1">
                <a:solidFill>
                  <a:schemeClr val="accent2"/>
                </a:solidFill>
                <a:effectLst>
                  <a:outerShdw blurRad="38100" dist="38100" dir="2700000" algn="tl">
                    <a:srgbClr val="000000"/>
                  </a:outerShdw>
                </a:effectLst>
                <a:latin typeface="Arial" charset="0"/>
                <a:sym typeface="Symbol" charset="2"/>
              </a:rPr>
              <a:t>turning point for the negotiation on agriculture</a:t>
            </a:r>
            <a:br>
              <a:rPr lang="en-US" sz="2400" b="1" i="1">
                <a:solidFill>
                  <a:schemeClr val="accent2"/>
                </a:solidFill>
                <a:effectLst>
                  <a:outerShdw blurRad="38100" dist="38100" dir="2700000" algn="tl">
                    <a:srgbClr val="000000"/>
                  </a:outerShdw>
                </a:effectLst>
                <a:latin typeface="Arial" charset="0"/>
                <a:sym typeface="Symbol" charset="2"/>
              </a:rPr>
            </a:br>
            <a:r>
              <a:rPr lang="en-US" sz="2400" b="1" i="1">
                <a:solidFill>
                  <a:schemeClr val="accent2"/>
                </a:solidFill>
                <a:effectLst>
                  <a:outerShdw blurRad="38100" dist="38100" dir="2700000" algn="tl">
                    <a:srgbClr val="000000"/>
                  </a:outerShdw>
                </a:effectLst>
                <a:latin typeface="Arial" charset="0"/>
                <a:sym typeface="Symbol" charset="2"/>
              </a:rPr>
              <a:t/>
            </a:r>
            <a:br>
              <a:rPr lang="en-US" sz="2400" b="1" i="1">
                <a:solidFill>
                  <a:schemeClr val="accent2"/>
                </a:solidFill>
                <a:effectLst>
                  <a:outerShdw blurRad="38100" dist="38100" dir="2700000" algn="tl">
                    <a:srgbClr val="000000"/>
                  </a:outerShdw>
                </a:effectLst>
                <a:latin typeface="Arial" charset="0"/>
                <a:sym typeface="Symbol" charset="2"/>
              </a:rPr>
            </a:br>
            <a:r>
              <a:rPr lang="en-US" sz="2400" b="1" i="1">
                <a:solidFill>
                  <a:schemeClr val="accent2"/>
                </a:solidFill>
                <a:effectLst>
                  <a:outerShdw blurRad="38100" dist="38100" dir="2700000" algn="tl">
                    <a:srgbClr val="000000"/>
                  </a:outerShdw>
                </a:effectLst>
                <a:latin typeface="Arial" charset="0"/>
                <a:sym typeface="Symbol" charset="2"/>
              </a:rPr>
              <a:t>a “final draft” (amending the “Dunkel text”): </a:t>
            </a:r>
            <a:br>
              <a:rPr lang="en-US" sz="2400" b="1" i="1">
                <a:solidFill>
                  <a:schemeClr val="accent2"/>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ea typeface="Times New Roman" charset="0"/>
                <a:cs typeface="Times New Roman" charset="0"/>
                <a:sym typeface="Symbol" charset="2"/>
              </a:rPr>
              <a:t>• </a:t>
            </a:r>
            <a:r>
              <a:rPr lang="en-US" sz="2400" b="1" i="1">
                <a:solidFill>
                  <a:srgbClr val="008000"/>
                </a:solidFill>
                <a:effectLst>
                  <a:outerShdw blurRad="38100" dist="38100" dir="2700000" algn="tl">
                    <a:srgbClr val="000000"/>
                  </a:outerShdw>
                </a:effectLst>
                <a:latin typeface="Arial" charset="0"/>
                <a:sym typeface="Symbol" charset="2"/>
              </a:rPr>
              <a:t>EC “partially decoupled” direct payments and US </a:t>
            </a:r>
            <a:br>
              <a:rPr lang="en-US" sz="2400" b="1" i="1">
                <a:solidFill>
                  <a:srgbClr val="008000"/>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sym typeface="Symbol" charset="2"/>
              </a:rPr>
              <a:t>   deficiency payments not to be subject to reduction</a:t>
            </a:r>
            <a:br>
              <a:rPr lang="en-US" sz="2400" b="1" i="1">
                <a:solidFill>
                  <a:srgbClr val="008000"/>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sym typeface="Symbol" charset="2"/>
              </a:rPr>
              <a:t>   commitments (the</a:t>
            </a:r>
            <a:r>
              <a:rPr lang="en-US" sz="2400" b="1" i="1">
                <a:solidFill>
                  <a:srgbClr val="3333FF"/>
                </a:solidFill>
                <a:effectLst>
                  <a:outerShdw blurRad="38100" dist="38100" dir="2700000" algn="tl">
                    <a:srgbClr val="000000"/>
                  </a:outerShdw>
                </a:effectLst>
                <a:latin typeface="Arial" charset="0"/>
                <a:sym typeface="Symbol" charset="2"/>
              </a:rPr>
              <a:t> “blue box”</a:t>
            </a:r>
            <a:r>
              <a:rPr lang="en-US" sz="2400" b="1" i="1">
                <a:solidFill>
                  <a:srgbClr val="008000"/>
                </a:solidFill>
                <a:effectLst>
                  <a:outerShdw blurRad="38100" dist="38100" dir="2700000" algn="tl">
                    <a:srgbClr val="000000"/>
                  </a:outerShdw>
                </a:effectLst>
                <a:latin typeface="Arial" charset="0"/>
                <a:sym typeface="Symbol" charset="2"/>
              </a:rPr>
              <a:t>) </a:t>
            </a:r>
            <a:br>
              <a:rPr lang="en-US" sz="2400" b="1" i="1">
                <a:solidFill>
                  <a:srgbClr val="008000"/>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ea typeface="Times New Roman" charset="0"/>
                <a:cs typeface="Times New Roman" charset="0"/>
                <a:sym typeface="Symbol" charset="2"/>
              </a:rPr>
              <a:t>•</a:t>
            </a:r>
            <a:r>
              <a:rPr lang="en-US" sz="2400" b="1" i="1">
                <a:solidFill>
                  <a:srgbClr val="008000"/>
                </a:solidFill>
                <a:effectLst>
                  <a:outerShdw blurRad="38100" dist="38100" dir="2700000" algn="tl">
                    <a:srgbClr val="000000"/>
                  </a:outerShdw>
                </a:effectLst>
                <a:latin typeface="Arial" charset="0"/>
                <a:sym typeface="Symbol" charset="2"/>
              </a:rPr>
              <a:t> reduction in trade distorting domestic support based on</a:t>
            </a:r>
            <a:br>
              <a:rPr lang="en-US" sz="2400" b="1" i="1">
                <a:solidFill>
                  <a:srgbClr val="008000"/>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sym typeface="Symbol" charset="2"/>
              </a:rPr>
              <a:t>   an aggregate measure (…not product by product)</a:t>
            </a:r>
            <a:br>
              <a:rPr lang="en-US" sz="2400" b="1" i="1">
                <a:solidFill>
                  <a:srgbClr val="008000"/>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ea typeface="Times New Roman" charset="0"/>
                <a:cs typeface="Times New Roman" charset="0"/>
                <a:sym typeface="Symbol" charset="2"/>
              </a:rPr>
              <a:t>•</a:t>
            </a:r>
            <a:r>
              <a:rPr lang="en-US" sz="2400" b="1" i="1">
                <a:solidFill>
                  <a:srgbClr val="008000"/>
                </a:solidFill>
                <a:effectLst>
                  <a:outerShdw blurRad="38100" dist="38100" dir="2700000" algn="tl">
                    <a:srgbClr val="000000"/>
                  </a:outerShdw>
                </a:effectLst>
                <a:latin typeface="Arial" charset="0"/>
                <a:sym typeface="Symbol" charset="2"/>
              </a:rPr>
              <a:t> export subsidies to be reduced by 21% (instead of 24%)</a:t>
            </a:r>
            <a:br>
              <a:rPr lang="en-US" sz="2400" b="1" i="1">
                <a:solidFill>
                  <a:srgbClr val="008000"/>
                </a:solidFill>
                <a:effectLst>
                  <a:outerShdw blurRad="38100" dist="38100" dir="2700000" algn="tl">
                    <a:srgbClr val="000000"/>
                  </a:outerShdw>
                </a:effectLst>
                <a:latin typeface="Arial" charset="0"/>
                <a:sym typeface="Symbol" charset="2"/>
              </a:rPr>
            </a:br>
            <a:r>
              <a:rPr lang="en-US" sz="2400" b="1" i="1">
                <a:solidFill>
                  <a:srgbClr val="008000"/>
                </a:solidFill>
                <a:effectLst>
                  <a:outerShdw blurRad="38100" dist="38100" dir="2700000" algn="tl">
                    <a:srgbClr val="000000"/>
                  </a:outerShdw>
                </a:effectLst>
                <a:latin typeface="Arial" charset="0"/>
                <a:ea typeface="Times New Roman" charset="0"/>
                <a:cs typeface="Times New Roman" charset="0"/>
                <a:sym typeface="Symbol" charset="2"/>
              </a:rPr>
              <a:t>•</a:t>
            </a:r>
            <a:r>
              <a:rPr lang="en-US" sz="2400" b="1" i="1">
                <a:solidFill>
                  <a:srgbClr val="008000"/>
                </a:solidFill>
                <a:effectLst>
                  <a:outerShdw blurRad="38100" dist="38100" dir="2700000" algn="tl">
                    <a:srgbClr val="000000"/>
                  </a:outerShdw>
                </a:effectLst>
                <a:latin typeface="Arial" charset="0"/>
                <a:sym typeface="Symbol" charset="2"/>
              </a:rPr>
              <a:t> peace clause (truce clause?) </a:t>
            </a:r>
            <a:br>
              <a:rPr lang="en-US" sz="2400" b="1" i="1">
                <a:solidFill>
                  <a:srgbClr val="008000"/>
                </a:solidFill>
                <a:effectLst>
                  <a:outerShdw blurRad="38100" dist="38100" dir="2700000" algn="tl">
                    <a:srgbClr val="000000"/>
                  </a:outerShdw>
                </a:effectLst>
                <a:latin typeface="Arial" charset="0"/>
                <a:sym typeface="Symbol" charset="2"/>
              </a:rPr>
            </a:br>
            <a:endParaRPr lang="en-US" sz="2400" b="1" i="1">
              <a:solidFill>
                <a:srgbClr val="008000"/>
              </a:solidFill>
              <a:effectLst>
                <a:outerShdw blurRad="38100" dist="38100" dir="2700000" algn="tl">
                  <a:srgbClr val="000000"/>
                </a:outerShdw>
              </a:effectLst>
              <a:latin typeface="Arial" charset="0"/>
              <a:sym typeface="Symbol" charset="2"/>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r"/>
            <a:r>
              <a:rPr lang="en-GB" sz="2600" b="1">
                <a:solidFill>
                  <a:schemeClr val="bg1"/>
                </a:solidFill>
                <a:latin typeface="Times New Roman" charset="0"/>
              </a:rPr>
              <a:t>the negotiations on agriculture in the Uruguay Round</a:t>
            </a:r>
          </a:p>
        </p:txBody>
      </p:sp>
      <p:sp>
        <p:nvSpPr>
          <p:cNvPr id="133123" name="Rectangle 3"/>
          <p:cNvSpPr>
            <a:spLocks noChangeArrowheads="1"/>
          </p:cNvSpPr>
          <p:nvPr/>
        </p:nvSpPr>
        <p:spPr bwMode="auto">
          <a:xfrm>
            <a:off x="0" y="858838"/>
            <a:ext cx="9144000" cy="914400"/>
          </a:xfrm>
          <a:prstGeom prst="rect">
            <a:avLst/>
          </a:prstGeom>
          <a:noFill/>
          <a:ln w="9525">
            <a:noFill/>
            <a:miter lim="800000"/>
            <a:headEnd/>
            <a:tailEnd/>
          </a:ln>
          <a:effectLst/>
        </p:spPr>
        <p:txBody>
          <a:bodyPr anchor="ctr">
            <a:prstTxWarp prst="textNoShape">
              <a:avLst/>
            </a:prstTxWarp>
          </a:bodyPr>
          <a:lstStyle/>
          <a:p>
            <a:pPr marL="576263" indent="-477838" eaLnBrk="1" hangingPunct="1">
              <a:buFont typeface="Symbol" charset="2"/>
              <a:buBlip>
                <a:blip r:embed="rId2"/>
              </a:buBlip>
            </a:pPr>
            <a:r>
              <a:rPr lang="en-US" sz="2800" b="1" i="1">
                <a:solidFill>
                  <a:srgbClr val="0066CC"/>
                </a:solidFill>
                <a:effectLst>
                  <a:outerShdw blurRad="38100" dist="38100" dir="2700000" algn="tl">
                    <a:srgbClr val="000000"/>
                  </a:outerShdw>
                </a:effectLst>
                <a:latin typeface="Arial" charset="0"/>
                <a:sym typeface="Symbol" charset="2"/>
              </a:rPr>
              <a:t>15 December 1993</a:t>
            </a:r>
            <a:r>
              <a:rPr lang="en-US" sz="2800" b="1">
                <a:solidFill>
                  <a:srgbClr val="0066CC"/>
                </a:solidFill>
                <a:effectLst>
                  <a:outerShdw blurRad="38100" dist="38100" dir="2700000" algn="tl">
                    <a:srgbClr val="000000"/>
                  </a:outerShdw>
                </a:effectLst>
                <a:latin typeface="Arial" charset="0"/>
                <a:sym typeface="Symbol" charset="2"/>
              </a:rPr>
              <a:t/>
            </a:r>
            <a:br>
              <a:rPr lang="en-US" sz="2800" b="1">
                <a:solidFill>
                  <a:srgbClr val="0066CC"/>
                </a:solidFill>
                <a:effectLst>
                  <a:outerShdw blurRad="38100" dist="38100" dir="2700000" algn="tl">
                    <a:srgbClr val="000000"/>
                  </a:outerShdw>
                </a:effectLst>
                <a:latin typeface="Arial" charset="0"/>
                <a:sym typeface="Symbol" charset="2"/>
              </a:rPr>
            </a:br>
            <a:r>
              <a:rPr lang="en-US" sz="3200" b="1">
                <a:solidFill>
                  <a:srgbClr val="FF0000"/>
                </a:solidFill>
                <a:effectLst>
                  <a:outerShdw blurRad="38100" dist="38100" dir="2700000" algn="tl">
                    <a:srgbClr val="000000"/>
                  </a:outerShdw>
                </a:effectLst>
                <a:latin typeface="Arial" charset="0"/>
                <a:sym typeface="Symbol" charset="2"/>
              </a:rPr>
              <a:t>the agreement is reached!</a:t>
            </a:r>
          </a:p>
        </p:txBody>
      </p:sp>
      <p:sp>
        <p:nvSpPr>
          <p:cNvPr id="133124" name="Rectangle 4"/>
          <p:cNvSpPr>
            <a:spLocks noChangeArrowheads="1"/>
          </p:cNvSpPr>
          <p:nvPr/>
        </p:nvSpPr>
        <p:spPr bwMode="auto">
          <a:xfrm>
            <a:off x="0" y="1773238"/>
            <a:ext cx="9144000" cy="685800"/>
          </a:xfrm>
          <a:prstGeom prst="rect">
            <a:avLst/>
          </a:prstGeom>
          <a:noFill/>
          <a:ln w="9525">
            <a:noFill/>
            <a:miter lim="800000"/>
            <a:headEnd/>
            <a:tailEnd/>
          </a:ln>
          <a:effectLst/>
        </p:spPr>
        <p:txBody>
          <a:bodyPr anchor="ctr">
            <a:prstTxWarp prst="textNoShape">
              <a:avLst/>
            </a:prstTxWarp>
          </a:bodyPr>
          <a:lstStyle/>
          <a:p>
            <a:pPr marL="576263" eaLnBrk="1" hangingPunct="1">
              <a:buFont typeface="Symbol" charset="2"/>
              <a:buNone/>
            </a:pPr>
            <a:r>
              <a:rPr lang="en-US" sz="2800" b="1" i="1">
                <a:solidFill>
                  <a:schemeClr val="accent2"/>
                </a:solidFill>
                <a:effectLst>
                  <a:outerShdw blurRad="38100" dist="38100" dir="2700000" algn="tl">
                    <a:srgbClr val="000000"/>
                  </a:outerShdw>
                </a:effectLst>
                <a:latin typeface="Arial" charset="0"/>
                <a:sym typeface="Symbol" charset="2"/>
              </a:rPr>
              <a:t>…the </a:t>
            </a:r>
            <a:r>
              <a:rPr lang="en-US" sz="2800" b="1" i="1">
                <a:solidFill>
                  <a:srgbClr val="FF6600"/>
                </a:solidFill>
                <a:effectLst>
                  <a:outerShdw blurRad="38100" dist="38100" dir="2700000" algn="tl">
                    <a:srgbClr val="000000"/>
                  </a:outerShdw>
                </a:effectLst>
                <a:latin typeface="Arial" charset="0"/>
                <a:sym typeface="Symbol" charset="2"/>
              </a:rPr>
              <a:t>modalities</a:t>
            </a:r>
            <a:r>
              <a:rPr lang="en-US" sz="2800" b="1" i="1">
                <a:solidFill>
                  <a:schemeClr val="accent2"/>
                </a:solidFill>
                <a:effectLst>
                  <a:outerShdw blurRad="38100" dist="38100" dir="2700000" algn="tl">
                    <a:srgbClr val="000000"/>
                  </a:outerShdw>
                </a:effectLst>
                <a:latin typeface="Arial" charset="0"/>
                <a:sym typeface="Symbol" charset="2"/>
              </a:rPr>
              <a:t>, then the </a:t>
            </a:r>
            <a:r>
              <a:rPr lang="en-US" sz="2800" b="1" i="1">
                <a:solidFill>
                  <a:srgbClr val="006600"/>
                </a:solidFill>
                <a:effectLst>
                  <a:outerShdw blurRad="38100" dist="38100" dir="2700000" algn="tl">
                    <a:srgbClr val="000000"/>
                  </a:outerShdw>
                </a:effectLst>
                <a:latin typeface="Arial" charset="0"/>
                <a:sym typeface="Symbol" charset="2"/>
              </a:rPr>
              <a:t>schedules</a:t>
            </a:r>
            <a:r>
              <a:rPr lang="en-US" sz="2800" b="1" i="1">
                <a:solidFill>
                  <a:schemeClr val="accent2"/>
                </a:solidFill>
                <a:effectLst>
                  <a:outerShdw blurRad="38100" dist="38100" dir="2700000" algn="tl">
                    <a:srgbClr val="000000"/>
                  </a:outerShdw>
                </a:effectLst>
                <a:latin typeface="Arial" charset="0"/>
                <a:sym typeface="Symbol" charset="2"/>
              </a:rPr>
              <a:t> </a:t>
            </a:r>
          </a:p>
        </p:txBody>
      </p:sp>
      <p:sp>
        <p:nvSpPr>
          <p:cNvPr id="133125" name="Rectangle 5"/>
          <p:cNvSpPr>
            <a:spLocks noChangeArrowheads="1"/>
          </p:cNvSpPr>
          <p:nvPr/>
        </p:nvSpPr>
        <p:spPr bwMode="auto">
          <a:xfrm>
            <a:off x="0" y="2708275"/>
            <a:ext cx="9144000" cy="914400"/>
          </a:xfrm>
          <a:prstGeom prst="rect">
            <a:avLst/>
          </a:prstGeom>
          <a:noFill/>
          <a:ln w="9525">
            <a:noFill/>
            <a:miter lim="800000"/>
            <a:headEnd/>
            <a:tailEnd/>
          </a:ln>
          <a:effectLst/>
        </p:spPr>
        <p:txBody>
          <a:bodyPr anchor="ctr">
            <a:prstTxWarp prst="textNoShape">
              <a:avLst/>
            </a:prstTxWarp>
          </a:bodyPr>
          <a:lstStyle/>
          <a:p>
            <a:pPr marL="576263" indent="-477838" eaLnBrk="1" hangingPunct="1">
              <a:buFont typeface="Symbol" charset="2"/>
              <a:buBlip>
                <a:blip r:embed="rId2"/>
              </a:buBlip>
            </a:pPr>
            <a:r>
              <a:rPr lang="en-US" sz="2800" b="1" i="1">
                <a:solidFill>
                  <a:srgbClr val="0066CC"/>
                </a:solidFill>
                <a:effectLst>
                  <a:outerShdw blurRad="38100" dist="38100" dir="2700000" algn="tl">
                    <a:srgbClr val="000000"/>
                  </a:outerShdw>
                </a:effectLst>
                <a:latin typeface="Arial" charset="0"/>
                <a:sym typeface="Symbol" charset="2"/>
              </a:rPr>
              <a:t>15 April 1994</a:t>
            </a:r>
            <a:r>
              <a:rPr lang="en-US" sz="2800" b="1">
                <a:solidFill>
                  <a:srgbClr val="0066CC"/>
                </a:solidFill>
                <a:effectLst>
                  <a:outerShdw blurRad="38100" dist="38100" dir="2700000" algn="tl">
                    <a:srgbClr val="000000"/>
                  </a:outerShdw>
                </a:effectLst>
                <a:latin typeface="Arial" charset="0"/>
                <a:sym typeface="Symbol" charset="2"/>
              </a:rPr>
              <a:t/>
            </a:r>
            <a:br>
              <a:rPr lang="en-US" sz="2800" b="1">
                <a:solidFill>
                  <a:srgbClr val="0066CC"/>
                </a:solidFill>
                <a:effectLst>
                  <a:outerShdw blurRad="38100" dist="38100" dir="2700000" algn="tl">
                    <a:srgbClr val="000000"/>
                  </a:outerShdw>
                </a:effectLst>
                <a:latin typeface="Arial" charset="0"/>
                <a:sym typeface="Symbol" charset="2"/>
              </a:rPr>
            </a:br>
            <a:r>
              <a:rPr lang="en-US" sz="3200" b="1">
                <a:solidFill>
                  <a:srgbClr val="FF0000"/>
                </a:solidFill>
                <a:effectLst>
                  <a:outerShdw blurRad="38100" dist="38100" dir="2700000" algn="tl">
                    <a:srgbClr val="000000"/>
                  </a:outerShdw>
                </a:effectLst>
                <a:latin typeface="Arial" charset="0"/>
                <a:sym typeface="Symbol" charset="2"/>
              </a:rPr>
              <a:t>the UR Agreement is signed in Marrakech</a:t>
            </a:r>
          </a:p>
        </p:txBody>
      </p:sp>
      <p:sp>
        <p:nvSpPr>
          <p:cNvPr id="133126" name="Rectangle 6"/>
          <p:cNvSpPr>
            <a:spLocks noChangeArrowheads="1"/>
          </p:cNvSpPr>
          <p:nvPr/>
        </p:nvSpPr>
        <p:spPr bwMode="auto">
          <a:xfrm>
            <a:off x="0" y="3644900"/>
            <a:ext cx="9144000" cy="914400"/>
          </a:xfrm>
          <a:prstGeom prst="rect">
            <a:avLst/>
          </a:prstGeom>
          <a:noFill/>
          <a:ln w="9525">
            <a:noFill/>
            <a:miter lim="800000"/>
            <a:headEnd/>
            <a:tailEnd/>
          </a:ln>
          <a:effectLst/>
        </p:spPr>
        <p:txBody>
          <a:bodyPr anchor="ctr">
            <a:prstTxWarp prst="textNoShape">
              <a:avLst/>
            </a:prstTxWarp>
          </a:bodyPr>
          <a:lstStyle/>
          <a:p>
            <a:pPr marL="576263" eaLnBrk="1" hangingPunct="1">
              <a:buFont typeface="Symbol" charset="2"/>
              <a:buNone/>
            </a:pPr>
            <a:r>
              <a:rPr lang="en-US" sz="2800" b="1">
                <a:solidFill>
                  <a:schemeClr val="accent2"/>
                </a:solidFill>
                <a:effectLst>
                  <a:outerShdw blurRad="38100" dist="38100" dir="2700000" algn="tl">
                    <a:srgbClr val="000000"/>
                  </a:outerShdw>
                </a:effectLst>
                <a:latin typeface="Arial" charset="0"/>
                <a:sym typeface="Symbol" charset="2"/>
              </a:rPr>
              <a:t>the “Agreement on agriculture” is one of the fifteen agreements</a:t>
            </a:r>
          </a:p>
        </p:txBody>
      </p:sp>
      <p:sp>
        <p:nvSpPr>
          <p:cNvPr id="133127" name="Rectangle 7"/>
          <p:cNvSpPr>
            <a:spLocks noChangeArrowheads="1"/>
          </p:cNvSpPr>
          <p:nvPr/>
        </p:nvSpPr>
        <p:spPr bwMode="auto">
          <a:xfrm>
            <a:off x="0" y="4292600"/>
            <a:ext cx="9144000" cy="2565400"/>
          </a:xfrm>
          <a:prstGeom prst="rect">
            <a:avLst/>
          </a:prstGeom>
          <a:noFill/>
          <a:ln w="9525">
            <a:noFill/>
            <a:miter lim="800000"/>
            <a:headEnd/>
            <a:tailEnd/>
          </a:ln>
          <a:effectLst/>
        </p:spPr>
        <p:txBody>
          <a:bodyPr anchor="ctr">
            <a:prstTxWarp prst="textNoShape">
              <a:avLst/>
            </a:prstTxWarp>
          </a:bodyPr>
          <a:lstStyle/>
          <a:p>
            <a:pPr marL="627063" eaLnBrk="1" hangingPunct="1"/>
            <a:r>
              <a:rPr lang="en-US" sz="3000" b="1" i="1">
                <a:solidFill>
                  <a:srgbClr val="009900"/>
                </a:solidFill>
                <a:effectLst>
                  <a:outerShdw blurRad="38100" dist="38100" dir="2700000" algn="tl">
                    <a:srgbClr val="000000"/>
                  </a:outerShdw>
                </a:effectLst>
                <a:latin typeface="Arial" charset="0"/>
              </a:rPr>
              <a:t>[the </a:t>
            </a:r>
            <a:r>
              <a:rPr lang="en-US" sz="3000" b="1" i="1">
                <a:solidFill>
                  <a:srgbClr val="FF6600"/>
                </a:solidFill>
                <a:effectLst>
                  <a:outerShdw blurRad="38100" dist="38100" dir="2700000" algn="tl">
                    <a:srgbClr val="000000"/>
                  </a:outerShdw>
                </a:effectLst>
                <a:latin typeface="Arial" charset="0"/>
              </a:rPr>
              <a:t>Sanitary and Phyto-Sanitary</a:t>
            </a:r>
            <a:r>
              <a:rPr lang="en-US" sz="3000" b="1" i="1">
                <a:solidFill>
                  <a:srgbClr val="009900"/>
                </a:solidFill>
                <a:effectLst>
                  <a:outerShdw blurRad="38100" dist="38100" dir="2700000" algn="tl">
                    <a:srgbClr val="000000"/>
                  </a:outerShdw>
                </a:effectLst>
                <a:latin typeface="Arial" charset="0"/>
              </a:rPr>
              <a:t> (SPS) agreement]</a:t>
            </a:r>
            <a:r>
              <a:rPr lang="en-US" sz="3200" b="1" i="1">
                <a:solidFill>
                  <a:srgbClr val="009900"/>
                </a:solidFill>
                <a:effectLst>
                  <a:outerShdw blurRad="38100" dist="38100" dir="2700000" algn="tl">
                    <a:srgbClr val="000000"/>
                  </a:outerShdw>
                </a:effectLst>
                <a:latin typeface="Arial" charset="0"/>
              </a:rPr>
              <a:t/>
            </a:r>
            <a:br>
              <a:rPr lang="en-US" sz="3200" b="1" i="1">
                <a:solidFill>
                  <a:srgbClr val="009900"/>
                </a:solidFill>
                <a:effectLst>
                  <a:outerShdw blurRad="38100" dist="38100" dir="2700000" algn="tl">
                    <a:srgbClr val="000000"/>
                  </a:outerShdw>
                </a:effectLst>
                <a:latin typeface="Arial" charset="0"/>
              </a:rPr>
            </a:br>
            <a:r>
              <a:rPr lang="en-US" sz="1200" b="1" i="1">
                <a:solidFill>
                  <a:srgbClr val="009900"/>
                </a:solidFill>
                <a:effectLst>
                  <a:outerShdw blurRad="38100" dist="38100" dir="2700000" algn="tl">
                    <a:srgbClr val="000000"/>
                  </a:outerShdw>
                </a:effectLst>
                <a:latin typeface="Arial" charset="0"/>
              </a:rPr>
              <a:t/>
            </a:r>
            <a:br>
              <a:rPr lang="en-US" sz="1200" b="1" i="1">
                <a:solidFill>
                  <a:srgbClr val="009900"/>
                </a:solidFill>
                <a:effectLst>
                  <a:outerShdw blurRad="38100" dist="38100" dir="2700000" algn="tl">
                    <a:srgbClr val="000000"/>
                  </a:outerShdw>
                </a:effectLst>
                <a:latin typeface="Arial" charset="0"/>
              </a:rPr>
            </a:br>
            <a:r>
              <a:rPr lang="en-US" sz="3000" b="1" i="1">
                <a:solidFill>
                  <a:srgbClr val="009900"/>
                </a:solidFill>
                <a:effectLst>
                  <a:outerShdw blurRad="38100" dist="38100" dir="2700000" algn="tl">
                    <a:srgbClr val="000000"/>
                  </a:outerShdw>
                </a:effectLst>
                <a:latin typeface="Arial" charset="0"/>
              </a:rPr>
              <a:t>[a new </a:t>
            </a:r>
            <a:r>
              <a:rPr lang="en-US" sz="3000" b="1" i="1">
                <a:solidFill>
                  <a:srgbClr val="FF6600"/>
                </a:solidFill>
                <a:effectLst>
                  <a:outerShdw blurRad="38100" dist="38100" dir="2700000" algn="tl">
                    <a:srgbClr val="000000"/>
                  </a:outerShdw>
                </a:effectLst>
                <a:latin typeface="Arial" charset="0"/>
              </a:rPr>
              <a:t>dispute settlement procedure</a:t>
            </a:r>
            <a:r>
              <a:rPr lang="en-US" sz="3000" b="1" i="1">
                <a:solidFill>
                  <a:srgbClr val="009900"/>
                </a:solidFill>
                <a:effectLst>
                  <a:outerShdw blurRad="38100" dist="38100" dir="2700000" algn="tl">
                    <a:srgbClr val="000000"/>
                  </a:outerShdw>
                </a:effectLst>
                <a:latin typeface="Arial" charset="0"/>
              </a:rPr>
              <a:t> </a:t>
            </a:r>
            <a:br>
              <a:rPr lang="en-US" sz="3000" b="1" i="1">
                <a:solidFill>
                  <a:srgbClr val="009900"/>
                </a:solidFill>
                <a:effectLst>
                  <a:outerShdw blurRad="38100" dist="38100" dir="2700000" algn="tl">
                    <a:srgbClr val="000000"/>
                  </a:outerShdw>
                </a:effectLst>
                <a:latin typeface="Arial" charset="0"/>
              </a:rPr>
            </a:br>
            <a:r>
              <a:rPr lang="en-US" sz="3000" b="1" i="1">
                <a:solidFill>
                  <a:srgbClr val="009900"/>
                </a:solidFill>
                <a:effectLst>
                  <a:outerShdw blurRad="38100" dist="38100" dir="2700000" algn="tl">
                    <a:srgbClr val="000000"/>
                  </a:outerShdw>
                </a:effectLst>
                <a:latin typeface="Arial" charset="0"/>
              </a:rPr>
              <a:t>(from consensus to a “judicial system”)]</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r"/>
            <a:r>
              <a:rPr lang="en-GB" sz="2600" b="1">
                <a:solidFill>
                  <a:schemeClr val="bg1"/>
                </a:solidFill>
                <a:latin typeface="Times New Roman" charset="0"/>
              </a:rPr>
              <a:t>the Agreement on agriculture</a:t>
            </a:r>
          </a:p>
        </p:txBody>
      </p:sp>
      <p:sp>
        <p:nvSpPr>
          <p:cNvPr id="249859" name="Rectangle 3"/>
          <p:cNvSpPr>
            <a:spLocks noChangeArrowheads="1"/>
          </p:cNvSpPr>
          <p:nvPr/>
        </p:nvSpPr>
        <p:spPr bwMode="auto">
          <a:xfrm>
            <a:off x="0" y="908050"/>
            <a:ext cx="8534400" cy="762000"/>
          </a:xfrm>
          <a:prstGeom prst="rect">
            <a:avLst/>
          </a:prstGeom>
          <a:noFill/>
          <a:ln w="9525">
            <a:noFill/>
            <a:miter lim="800000"/>
            <a:headEnd/>
            <a:tailEnd/>
          </a:ln>
          <a:effectLst/>
        </p:spPr>
        <p:txBody>
          <a:bodyPr anchor="ctr">
            <a:prstTxWarp prst="textNoShape">
              <a:avLst/>
            </a:prstTxWarp>
          </a:bodyPr>
          <a:lstStyle/>
          <a:p>
            <a:pPr marL="95250" eaLnBrk="1" hangingPunct="1">
              <a:buFontTx/>
              <a:buBlip>
                <a:blip r:embed="rId2"/>
              </a:buBlip>
            </a:pPr>
            <a:r>
              <a:rPr lang="en-US" sz="4000" b="1">
                <a:solidFill>
                  <a:schemeClr val="accent2"/>
                </a:solidFill>
                <a:effectLst>
                  <a:outerShdw blurRad="38100" dist="38100" dir="2700000" algn="tl">
                    <a:srgbClr val="000000"/>
                  </a:outerShdw>
                </a:effectLst>
                <a:latin typeface="Arial" charset="0"/>
              </a:rPr>
              <a:t>   3 main areas of commitments</a:t>
            </a:r>
          </a:p>
        </p:txBody>
      </p:sp>
      <p:sp>
        <p:nvSpPr>
          <p:cNvPr id="249860" name="Rectangle 4"/>
          <p:cNvSpPr>
            <a:spLocks noChangeArrowheads="1"/>
          </p:cNvSpPr>
          <p:nvPr/>
        </p:nvSpPr>
        <p:spPr bwMode="auto">
          <a:xfrm>
            <a:off x="1403350" y="1917700"/>
            <a:ext cx="5181600" cy="762000"/>
          </a:xfrm>
          <a:prstGeom prst="rect">
            <a:avLst/>
          </a:prstGeom>
          <a:noFill/>
          <a:ln w="9525">
            <a:noFill/>
            <a:miter lim="800000"/>
            <a:headEnd/>
            <a:tailEnd/>
          </a:ln>
          <a:effectLst/>
        </p:spPr>
        <p:txBody>
          <a:bodyPr anchor="ctr">
            <a:prstTxWarp prst="textNoShape">
              <a:avLst/>
            </a:prstTxWarp>
          </a:bodyPr>
          <a:lstStyle/>
          <a:p>
            <a:pPr marL="95250" eaLnBrk="1" hangingPunct="1"/>
            <a:r>
              <a:rPr lang="en-US" sz="3600" b="1">
                <a:solidFill>
                  <a:srgbClr val="FF0000"/>
                </a:solidFill>
                <a:effectLst>
                  <a:outerShdw blurRad="38100" dist="38100" dir="2700000" algn="tl">
                    <a:srgbClr val="000000"/>
                  </a:outerShdw>
                </a:effectLst>
                <a:latin typeface="Arial" charset="0"/>
                <a:sym typeface="Symbol" charset="2"/>
              </a:rPr>
              <a:t>  </a:t>
            </a:r>
            <a:r>
              <a:rPr lang="en-US" sz="3600" b="1">
                <a:solidFill>
                  <a:srgbClr val="FF0000"/>
                </a:solidFill>
                <a:effectLst>
                  <a:outerShdw blurRad="38100" dist="38100" dir="2700000" algn="tl">
                    <a:srgbClr val="000000"/>
                  </a:outerShdw>
                </a:effectLst>
                <a:latin typeface="Arial" charset="0"/>
              </a:rPr>
              <a:t>domestic support </a:t>
            </a:r>
          </a:p>
        </p:txBody>
      </p:sp>
      <p:sp>
        <p:nvSpPr>
          <p:cNvPr id="249861" name="Rectangle 5"/>
          <p:cNvSpPr>
            <a:spLocks noChangeArrowheads="1"/>
          </p:cNvSpPr>
          <p:nvPr/>
        </p:nvSpPr>
        <p:spPr bwMode="auto">
          <a:xfrm>
            <a:off x="1403350" y="2565400"/>
            <a:ext cx="5181600" cy="720725"/>
          </a:xfrm>
          <a:prstGeom prst="rect">
            <a:avLst/>
          </a:prstGeom>
          <a:noFill/>
          <a:ln w="9525">
            <a:noFill/>
            <a:miter lim="800000"/>
            <a:headEnd/>
            <a:tailEnd/>
          </a:ln>
          <a:effectLst/>
        </p:spPr>
        <p:txBody>
          <a:bodyPr anchor="ctr">
            <a:prstTxWarp prst="textNoShape">
              <a:avLst/>
            </a:prstTxWarp>
          </a:bodyPr>
          <a:lstStyle/>
          <a:p>
            <a:pPr marL="95250" eaLnBrk="1" hangingPunct="1"/>
            <a:r>
              <a:rPr lang="en-US" sz="3600" b="1">
                <a:solidFill>
                  <a:srgbClr val="FF0000"/>
                </a:solidFill>
                <a:effectLst>
                  <a:outerShdw blurRad="38100" dist="38100" dir="2700000" algn="tl">
                    <a:srgbClr val="000000"/>
                  </a:outerShdw>
                </a:effectLst>
                <a:latin typeface="Arial" charset="0"/>
                <a:sym typeface="Symbol" charset="2"/>
              </a:rPr>
              <a:t>  market access</a:t>
            </a:r>
            <a:r>
              <a:rPr lang="en-US" sz="3600" b="1">
                <a:solidFill>
                  <a:srgbClr val="FF0000"/>
                </a:solidFill>
                <a:effectLst>
                  <a:outerShdw blurRad="38100" dist="38100" dir="2700000" algn="tl">
                    <a:srgbClr val="000000"/>
                  </a:outerShdw>
                </a:effectLst>
                <a:latin typeface="Arial" charset="0"/>
              </a:rPr>
              <a:t> </a:t>
            </a:r>
          </a:p>
        </p:txBody>
      </p:sp>
      <p:sp>
        <p:nvSpPr>
          <p:cNvPr id="249862" name="Rectangle 6"/>
          <p:cNvSpPr>
            <a:spLocks noChangeArrowheads="1"/>
          </p:cNvSpPr>
          <p:nvPr/>
        </p:nvSpPr>
        <p:spPr bwMode="auto">
          <a:xfrm>
            <a:off x="1403350" y="3141663"/>
            <a:ext cx="5181600" cy="762000"/>
          </a:xfrm>
          <a:prstGeom prst="rect">
            <a:avLst/>
          </a:prstGeom>
          <a:noFill/>
          <a:ln w="9525">
            <a:noFill/>
            <a:miter lim="800000"/>
            <a:headEnd/>
            <a:tailEnd/>
          </a:ln>
          <a:effectLst/>
        </p:spPr>
        <p:txBody>
          <a:bodyPr anchor="ctr">
            <a:prstTxWarp prst="textNoShape">
              <a:avLst/>
            </a:prstTxWarp>
          </a:bodyPr>
          <a:lstStyle/>
          <a:p>
            <a:pPr marL="90488" eaLnBrk="1" hangingPunct="1"/>
            <a:r>
              <a:rPr lang="en-US" sz="3600" b="1">
                <a:solidFill>
                  <a:srgbClr val="FF0000"/>
                </a:solidFill>
                <a:effectLst>
                  <a:outerShdw blurRad="38100" dist="38100" dir="2700000" algn="tl">
                    <a:srgbClr val="000000"/>
                  </a:outerShdw>
                </a:effectLst>
                <a:latin typeface="Arial" charset="0"/>
                <a:sym typeface="Symbol" charset="2"/>
              </a:rPr>
              <a:t>  export competition</a:t>
            </a:r>
            <a:r>
              <a:rPr lang="en-US" sz="3600" b="1">
                <a:solidFill>
                  <a:srgbClr val="FF0000"/>
                </a:solidFill>
                <a:effectLst>
                  <a:outerShdw blurRad="38100" dist="38100" dir="2700000" algn="tl">
                    <a:srgbClr val="000000"/>
                  </a:outerShdw>
                </a:effectLst>
                <a:latin typeface="Arial" charset="0"/>
              </a:rPr>
              <a:t> </a:t>
            </a:r>
          </a:p>
        </p:txBody>
      </p:sp>
      <p:sp>
        <p:nvSpPr>
          <p:cNvPr id="249863" name="Rectangle 7"/>
          <p:cNvSpPr>
            <a:spLocks noChangeArrowheads="1"/>
          </p:cNvSpPr>
          <p:nvPr/>
        </p:nvSpPr>
        <p:spPr bwMode="auto">
          <a:xfrm>
            <a:off x="900113" y="4221163"/>
            <a:ext cx="8064500" cy="762000"/>
          </a:xfrm>
          <a:prstGeom prst="rect">
            <a:avLst/>
          </a:prstGeom>
          <a:noFill/>
          <a:ln w="9525">
            <a:noFill/>
            <a:miter lim="800000"/>
            <a:headEnd/>
            <a:tailEnd/>
          </a:ln>
          <a:effectLst/>
        </p:spPr>
        <p:txBody>
          <a:bodyPr anchor="ctr">
            <a:prstTxWarp prst="textNoShape">
              <a:avLst/>
            </a:prstTxWarp>
          </a:bodyPr>
          <a:lstStyle/>
          <a:p>
            <a:pPr eaLnBrk="1" hangingPunct="1"/>
            <a:r>
              <a:rPr lang="en-US" sz="3200" b="1">
                <a:solidFill>
                  <a:srgbClr val="0066FF"/>
                </a:solidFill>
                <a:effectLst>
                  <a:outerShdw blurRad="38100" dist="38100" dir="2700000" algn="tl">
                    <a:srgbClr val="000000"/>
                  </a:outerShdw>
                </a:effectLst>
                <a:latin typeface="Arial" charset="0"/>
                <a:sym typeface="Symbol" charset="2"/>
              </a:rPr>
              <a:t>six year implementation period (1995-2001)</a:t>
            </a:r>
            <a:r>
              <a:rPr lang="en-US" sz="3200" b="1">
                <a:solidFill>
                  <a:srgbClr val="0066FF"/>
                </a:solidFill>
                <a:effectLst>
                  <a:outerShdw blurRad="38100" dist="38100" dir="2700000" algn="tl">
                    <a:srgbClr val="000000"/>
                  </a:outerShdw>
                </a:effectLst>
                <a:latin typeface="Arial"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sz="3200" b="1">
                <a:latin typeface="Times New Roman" charset="0"/>
                <a:ea typeface="Times New Roman" charset="0"/>
                <a:cs typeface="Times New Roman" charset="0"/>
              </a:rPr>
              <a:t>What the UR achieved in agriculture</a:t>
            </a:r>
          </a:p>
        </p:txBody>
      </p:sp>
      <p:sp>
        <p:nvSpPr>
          <p:cNvPr id="108547" name="Rectangle 3"/>
          <p:cNvSpPr>
            <a:spLocks noGrp="1" noChangeArrowheads="1"/>
          </p:cNvSpPr>
          <p:nvPr>
            <p:ph type="body" idx="1"/>
          </p:nvPr>
        </p:nvSpPr>
        <p:spPr>
          <a:xfrm>
            <a:off x="457200" y="1268413"/>
            <a:ext cx="8229600" cy="4862512"/>
          </a:xfrm>
        </p:spPr>
        <p:txBody>
          <a:bodyPr/>
          <a:lstStyle/>
          <a:p>
            <a:pPr>
              <a:lnSpc>
                <a:spcPct val="80000"/>
              </a:lnSpc>
            </a:pPr>
            <a:r>
              <a:rPr lang="en-GB" sz="2800">
                <a:latin typeface="Times New Roman" charset="0"/>
                <a:ea typeface="Times New Roman" charset="0"/>
                <a:cs typeface="Times New Roman" charset="0"/>
              </a:rPr>
              <a:t>a </a:t>
            </a:r>
            <a:r>
              <a:rPr lang="en-GB" sz="2800" u="sng">
                <a:latin typeface="Times New Roman" charset="0"/>
                <a:ea typeface="Times New Roman" charset="0"/>
                <a:cs typeface="Times New Roman" charset="0"/>
              </a:rPr>
              <a:t>rules-based</a:t>
            </a:r>
            <a:r>
              <a:rPr lang="en-GB" sz="2800">
                <a:latin typeface="Times New Roman" charset="0"/>
                <a:ea typeface="Times New Roman" charset="0"/>
                <a:cs typeface="Times New Roman" charset="0"/>
              </a:rPr>
              <a:t> system that  largely reduces arbitrary actions:</a:t>
            </a:r>
          </a:p>
          <a:p>
            <a:pPr>
              <a:lnSpc>
                <a:spcPct val="80000"/>
              </a:lnSpc>
            </a:pPr>
            <a:r>
              <a:rPr lang="en-GB" sz="2800" u="sng">
                <a:latin typeface="Times New Roman" charset="0"/>
                <a:ea typeface="Times New Roman" charset="0"/>
                <a:cs typeface="Times New Roman" charset="0"/>
              </a:rPr>
              <a:t>NTBs tariffied</a:t>
            </a:r>
            <a:r>
              <a:rPr lang="en-GB" sz="2800">
                <a:latin typeface="Times New Roman" charset="0"/>
                <a:ea typeface="Times New Roman" charset="0"/>
                <a:cs typeface="Times New Roman" charset="0"/>
              </a:rPr>
              <a:t> and reduced + minimum access to ensure trade takes place</a:t>
            </a:r>
          </a:p>
          <a:p>
            <a:pPr>
              <a:lnSpc>
                <a:spcPct val="80000"/>
              </a:lnSpc>
            </a:pPr>
            <a:r>
              <a:rPr lang="en-GB" sz="2800">
                <a:latin typeface="Times New Roman" charset="0"/>
                <a:ea typeface="Times New Roman" charset="0"/>
                <a:cs typeface="Times New Roman" charset="0"/>
              </a:rPr>
              <a:t>commitment to reduce some types of  distortive </a:t>
            </a:r>
            <a:r>
              <a:rPr lang="en-GB" sz="2800" u="sng">
                <a:latin typeface="Times New Roman" charset="0"/>
                <a:ea typeface="Times New Roman" charset="0"/>
                <a:cs typeface="Times New Roman" charset="0"/>
              </a:rPr>
              <a:t>dom. support</a:t>
            </a:r>
          </a:p>
          <a:p>
            <a:pPr>
              <a:lnSpc>
                <a:spcPct val="80000"/>
              </a:lnSpc>
            </a:pPr>
            <a:r>
              <a:rPr lang="en-GB" sz="2800">
                <a:latin typeface="Times New Roman" charset="0"/>
                <a:ea typeface="Times New Roman" charset="0"/>
                <a:cs typeface="Times New Roman" charset="0"/>
              </a:rPr>
              <a:t>commitment to reduce </a:t>
            </a:r>
            <a:r>
              <a:rPr lang="en-GB" sz="2800" u="sng">
                <a:latin typeface="Times New Roman" charset="0"/>
                <a:ea typeface="Times New Roman" charset="0"/>
                <a:cs typeface="Times New Roman" charset="0"/>
              </a:rPr>
              <a:t>exp subsidies</a:t>
            </a:r>
          </a:p>
          <a:p>
            <a:pPr>
              <a:lnSpc>
                <a:spcPct val="80000"/>
              </a:lnSpc>
            </a:pPr>
            <a:r>
              <a:rPr lang="en-GB" sz="2800">
                <a:latin typeface="Times New Roman" charset="0"/>
                <a:ea typeface="Times New Roman" charset="0"/>
                <a:cs typeface="Times New Roman" charset="0"/>
              </a:rPr>
              <a:t>recognised need for</a:t>
            </a:r>
            <a:r>
              <a:rPr lang="en-GB" sz="2800" u="sng">
                <a:latin typeface="Times New Roman" charset="0"/>
                <a:ea typeface="Times New Roman" charset="0"/>
                <a:cs typeface="Times New Roman" charset="0"/>
              </a:rPr>
              <a:t> SDT for dev’g countries</a:t>
            </a:r>
            <a:r>
              <a:rPr lang="en-GB" sz="2800">
                <a:latin typeface="Times New Roman" charset="0"/>
                <a:ea typeface="Times New Roman" charset="0"/>
                <a:cs typeface="Times New Roman" charset="0"/>
              </a:rPr>
              <a:t> (time, size of cuts, special exemptions, trade-related </a:t>
            </a:r>
            <a:r>
              <a:rPr lang="en-US" sz="2800">
                <a:latin typeface="Times New Roman" charset="0"/>
                <a:ea typeface="Times New Roman" charset="0"/>
                <a:cs typeface="Times New Roman" charset="0"/>
              </a:rPr>
              <a:t>TA</a:t>
            </a:r>
            <a:r>
              <a:rPr lang="en-GB" sz="2800">
                <a:latin typeface="Times New Roman" charset="0"/>
                <a:ea typeface="Times New Roman" charset="0"/>
                <a:cs typeface="Times New Roman" charset="0"/>
              </a:rPr>
              <a:t>, etc.)</a:t>
            </a:r>
          </a:p>
          <a:p>
            <a:pPr>
              <a:lnSpc>
                <a:spcPct val="80000"/>
              </a:lnSpc>
            </a:pPr>
            <a:r>
              <a:rPr lang="en-GB" sz="2800">
                <a:latin typeface="Times New Roman" charset="0"/>
                <a:ea typeface="Times New Roman" charset="0"/>
                <a:cs typeface="Times New Roman" charset="0"/>
              </a:rPr>
              <a:t>also, </a:t>
            </a:r>
            <a:r>
              <a:rPr lang="en-GB" sz="2800" u="sng">
                <a:latin typeface="Times New Roman" charset="0"/>
                <a:ea typeface="Times New Roman" charset="0"/>
                <a:cs typeface="Times New Roman" charset="0"/>
              </a:rPr>
              <a:t>new</a:t>
            </a:r>
            <a:r>
              <a:rPr lang="en-GB" sz="2800">
                <a:latin typeface="Times New Roman" charset="0"/>
                <a:ea typeface="Times New Roman" charset="0"/>
                <a:cs typeface="Times New Roman" charset="0"/>
              </a:rPr>
              <a:t> </a:t>
            </a:r>
            <a:r>
              <a:rPr lang="en-GB" sz="2800" u="sng">
                <a:latin typeface="Times New Roman" charset="0"/>
                <a:ea typeface="Times New Roman" charset="0"/>
                <a:cs typeface="Times New Roman" charset="0"/>
              </a:rPr>
              <a:t>disciplines</a:t>
            </a:r>
            <a:r>
              <a:rPr lang="en-GB" sz="2800">
                <a:latin typeface="Times New Roman" charset="0"/>
                <a:ea typeface="Times New Roman" charset="0"/>
                <a:cs typeface="Times New Roman" charset="0"/>
              </a:rPr>
              <a:t> under SPS Agr, to minimize discriminatory trade effects of SPS</a:t>
            </a:r>
          </a:p>
          <a:p>
            <a:pPr>
              <a:lnSpc>
                <a:spcPct val="80000"/>
              </a:lnSpc>
            </a:pPr>
            <a:r>
              <a:rPr lang="en-GB" sz="2800">
                <a:latin typeface="Times New Roman" charset="0"/>
                <a:ea typeface="Times New Roman" charset="0"/>
                <a:cs typeface="Times New Roman" charset="0"/>
              </a:rPr>
              <a:t>Overall, a major accomplishment, considering where we were!</a:t>
            </a:r>
            <a:endParaRPr lang="en-GB"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914400" y="981075"/>
            <a:ext cx="8229600" cy="3527425"/>
          </a:xfrm>
        </p:spPr>
        <p:txBody>
          <a:bodyPr/>
          <a:lstStyle/>
          <a:p>
            <a:pPr>
              <a:lnSpc>
                <a:spcPct val="90000"/>
              </a:lnSpc>
              <a:buFont typeface="Wingdings" charset="2"/>
              <a:buNone/>
            </a:pPr>
            <a:r>
              <a:rPr lang="en-US" sz="2000" b="1" u="sng">
                <a:latin typeface="Batang" pitchFamily="18" charset="-127"/>
              </a:rPr>
              <a:t>General principles of WTO</a:t>
            </a:r>
          </a:p>
          <a:p>
            <a:pPr>
              <a:lnSpc>
                <a:spcPct val="90000"/>
              </a:lnSpc>
              <a:buFont typeface="Wingdings" charset="2"/>
              <a:buNone/>
            </a:pPr>
            <a:endParaRPr lang="en-US" sz="2000" b="1">
              <a:latin typeface="Batang" pitchFamily="18" charset="-127"/>
            </a:endParaRPr>
          </a:p>
          <a:p>
            <a:pPr>
              <a:lnSpc>
                <a:spcPct val="90000"/>
              </a:lnSpc>
            </a:pPr>
            <a:r>
              <a:rPr lang="en-US" sz="2000" b="1">
                <a:latin typeface="Batang" pitchFamily="18" charset="-127"/>
              </a:rPr>
              <a:t>Non-discrimination (fairness, efficiency)</a:t>
            </a:r>
          </a:p>
          <a:p>
            <a:pPr>
              <a:lnSpc>
                <a:spcPct val="90000"/>
              </a:lnSpc>
            </a:pPr>
            <a:r>
              <a:rPr lang="en-US" sz="2000" b="1">
                <a:latin typeface="Batang" pitchFamily="18" charset="-127"/>
              </a:rPr>
              <a:t>Reciprocity (responsibility)</a:t>
            </a:r>
          </a:p>
          <a:p>
            <a:pPr>
              <a:lnSpc>
                <a:spcPct val="90000"/>
              </a:lnSpc>
            </a:pPr>
            <a:r>
              <a:rPr lang="en-US" sz="2000" b="1">
                <a:latin typeface="Batang" pitchFamily="18" charset="-127"/>
              </a:rPr>
              <a:t>Credible dispute settlement (legitimacy)</a:t>
            </a:r>
          </a:p>
          <a:p>
            <a:pPr>
              <a:lnSpc>
                <a:spcPct val="90000"/>
              </a:lnSpc>
            </a:pPr>
            <a:r>
              <a:rPr lang="en-US" sz="2000" b="1">
                <a:latin typeface="Batang" pitchFamily="18" charset="-127"/>
              </a:rPr>
              <a:t>Transparency</a:t>
            </a:r>
          </a:p>
          <a:p>
            <a:pPr>
              <a:lnSpc>
                <a:spcPct val="90000"/>
              </a:lnSpc>
            </a:pPr>
            <a:r>
              <a:rPr lang="en-US" sz="2000" b="1">
                <a:latin typeface="Batang" pitchFamily="18" charset="-127"/>
              </a:rPr>
              <a:t>Safeguards when commitments are too burdensome</a:t>
            </a:r>
          </a:p>
          <a:p>
            <a:pPr>
              <a:lnSpc>
                <a:spcPct val="90000"/>
              </a:lnSpc>
            </a:pPr>
            <a:r>
              <a:rPr lang="en-US" sz="2000" b="1">
                <a:latin typeface="Batang" pitchFamily="18" charset="-127"/>
              </a:rPr>
              <a:t>Tariffication</a:t>
            </a:r>
          </a:p>
          <a:p>
            <a:pPr>
              <a:lnSpc>
                <a:spcPct val="90000"/>
              </a:lnSpc>
            </a:pPr>
            <a:r>
              <a:rPr lang="en-US" sz="2000" b="1">
                <a:latin typeface="Batang" pitchFamily="18" charset="-127"/>
              </a:rPr>
              <a:t>Decision making by consensus (legitimacy)</a:t>
            </a:r>
          </a:p>
          <a:p>
            <a:pPr>
              <a:lnSpc>
                <a:spcPct val="90000"/>
              </a:lnSpc>
            </a:pPr>
            <a:r>
              <a:rPr lang="en-US" sz="2000" b="1">
                <a:latin typeface="Batang" pitchFamily="18" charset="-127"/>
              </a:rPr>
              <a:t>Reliance on members rather than secretariat for operations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GB" sz="3400" b="1">
                <a:latin typeface="Times New Roman" charset="0"/>
                <a:ea typeface="Times New Roman" charset="0"/>
                <a:cs typeface="Times New Roman" charset="0"/>
              </a:rPr>
              <a:t>What UR did not achieve in agriculture</a:t>
            </a:r>
          </a:p>
        </p:txBody>
      </p:sp>
      <p:sp>
        <p:nvSpPr>
          <p:cNvPr id="109571" name="Rectangle 3"/>
          <p:cNvSpPr>
            <a:spLocks noGrp="1" noChangeArrowheads="1"/>
          </p:cNvSpPr>
          <p:nvPr>
            <p:ph type="body" idx="1"/>
          </p:nvPr>
        </p:nvSpPr>
        <p:spPr>
          <a:xfrm>
            <a:off x="457200" y="1196975"/>
            <a:ext cx="8229600" cy="4933950"/>
          </a:xfrm>
        </p:spPr>
        <p:txBody>
          <a:bodyPr/>
          <a:lstStyle/>
          <a:p>
            <a:pPr>
              <a:lnSpc>
                <a:spcPct val="80000"/>
              </a:lnSpc>
            </a:pPr>
            <a:r>
              <a:rPr lang="en-US" sz="2400">
                <a:latin typeface="Times New Roman" charset="0"/>
                <a:ea typeface="Times New Roman" charset="0"/>
                <a:cs typeface="Times New Roman" charset="0"/>
              </a:rPr>
              <a:t>brought agriculture formally into the WTO but also “legitimatised” remaining distortions</a:t>
            </a:r>
          </a:p>
          <a:p>
            <a:pPr lvl="1">
              <a:lnSpc>
                <a:spcPct val="80000"/>
              </a:lnSpc>
            </a:pPr>
            <a:r>
              <a:rPr lang="en-US" sz="2400">
                <a:latin typeface="Times New Roman" charset="0"/>
                <a:ea typeface="Times New Roman" charset="0"/>
                <a:cs typeface="Times New Roman" charset="0"/>
              </a:rPr>
              <a:t>Members that established the right to certain distorting policies were </a:t>
            </a:r>
            <a:r>
              <a:rPr lang="en-US" sz="2400" u="sng">
                <a:latin typeface="Times New Roman" charset="0"/>
                <a:ea typeface="Times New Roman" charset="0"/>
                <a:cs typeface="Times New Roman" charset="0"/>
              </a:rPr>
              <a:t>essentially protected</a:t>
            </a:r>
            <a:r>
              <a:rPr lang="en-US" sz="2400">
                <a:latin typeface="Times New Roman" charset="0"/>
                <a:ea typeface="Times New Roman" charset="0"/>
                <a:cs typeface="Times New Roman" charset="0"/>
              </a:rPr>
              <a:t> by the system against challenges</a:t>
            </a:r>
          </a:p>
          <a:p>
            <a:pPr>
              <a:lnSpc>
                <a:spcPct val="80000"/>
              </a:lnSpc>
            </a:pPr>
            <a:r>
              <a:rPr lang="en-US" sz="2400">
                <a:latin typeface="Times New Roman" charset="0"/>
                <a:ea typeface="Times New Roman" charset="0"/>
                <a:cs typeface="Times New Roman" charset="0"/>
              </a:rPr>
              <a:t>very </a:t>
            </a:r>
            <a:r>
              <a:rPr lang="en-US" sz="2400" u="sng">
                <a:latin typeface="Times New Roman" charset="0"/>
                <a:ea typeface="Times New Roman" charset="0"/>
                <a:cs typeface="Times New Roman" charset="0"/>
              </a:rPr>
              <a:t>high tariffs</a:t>
            </a:r>
            <a:r>
              <a:rPr lang="en-US" sz="2400">
                <a:latin typeface="Times New Roman" charset="0"/>
                <a:ea typeface="Times New Roman" charset="0"/>
                <a:cs typeface="Times New Roman" charset="0"/>
              </a:rPr>
              <a:t>, Tariff peaks &amp; Tariff Escalation remain</a:t>
            </a:r>
          </a:p>
          <a:p>
            <a:pPr>
              <a:lnSpc>
                <a:spcPct val="80000"/>
              </a:lnSpc>
            </a:pPr>
            <a:r>
              <a:rPr lang="en-US" sz="2400">
                <a:latin typeface="Times New Roman" charset="0"/>
                <a:ea typeface="Times New Roman" charset="0"/>
                <a:cs typeface="Times New Roman" charset="0"/>
              </a:rPr>
              <a:t>large trade </a:t>
            </a:r>
            <a:r>
              <a:rPr lang="en-US" sz="2400" u="sng">
                <a:latin typeface="Times New Roman" charset="0"/>
                <a:ea typeface="Times New Roman" charset="0"/>
                <a:cs typeface="Times New Roman" charset="0"/>
              </a:rPr>
              <a:t>distorting support</a:t>
            </a:r>
            <a:r>
              <a:rPr lang="en-US" sz="2400">
                <a:latin typeface="Times New Roman" charset="0"/>
                <a:ea typeface="Times New Roman" charset="0"/>
                <a:cs typeface="Times New Roman" charset="0"/>
              </a:rPr>
              <a:t> (AMS) and vague disciplines on what constitutes non-trade distorting support (Green Box)</a:t>
            </a:r>
          </a:p>
          <a:p>
            <a:pPr>
              <a:lnSpc>
                <a:spcPct val="80000"/>
              </a:lnSpc>
            </a:pPr>
            <a:r>
              <a:rPr lang="en-US" sz="2400">
                <a:latin typeface="Times New Roman" charset="0"/>
                <a:ea typeface="Times New Roman" charset="0"/>
                <a:cs typeface="Times New Roman" charset="0"/>
              </a:rPr>
              <a:t>large </a:t>
            </a:r>
            <a:r>
              <a:rPr lang="en-US" sz="2400" u="sng">
                <a:latin typeface="Times New Roman" charset="0"/>
                <a:ea typeface="Times New Roman" charset="0"/>
                <a:cs typeface="Times New Roman" charset="0"/>
              </a:rPr>
              <a:t>exp subsidies</a:t>
            </a:r>
            <a:r>
              <a:rPr lang="en-US" sz="2400">
                <a:latin typeface="Times New Roman" charset="0"/>
                <a:ea typeface="Times New Roman" charset="0"/>
                <a:cs typeface="Times New Roman" charset="0"/>
              </a:rPr>
              <a:t> and other means of subsidization</a:t>
            </a:r>
          </a:p>
          <a:p>
            <a:pPr>
              <a:lnSpc>
                <a:spcPct val="80000"/>
              </a:lnSpc>
            </a:pPr>
            <a:r>
              <a:rPr lang="en-US" sz="2400">
                <a:latin typeface="Times New Roman" charset="0"/>
                <a:ea typeface="Times New Roman" charset="0"/>
                <a:cs typeface="Times New Roman" charset="0"/>
              </a:rPr>
              <a:t>effectively, very little additional market access </a:t>
            </a:r>
          </a:p>
          <a:p>
            <a:pPr>
              <a:lnSpc>
                <a:spcPct val="80000"/>
              </a:lnSpc>
            </a:pPr>
            <a:r>
              <a:rPr lang="en-US" sz="2400">
                <a:latin typeface="Times New Roman" charset="0"/>
                <a:ea typeface="Times New Roman" charset="0"/>
                <a:cs typeface="Times New Roman" charset="0"/>
              </a:rPr>
              <a:t>plenty of </a:t>
            </a:r>
            <a:r>
              <a:rPr lang="en-US" sz="2400" u="sng">
                <a:latin typeface="Times New Roman" charset="0"/>
                <a:ea typeface="Times New Roman" charset="0"/>
                <a:cs typeface="Times New Roman" charset="0"/>
              </a:rPr>
              <a:t>room for circumventing</a:t>
            </a:r>
            <a:r>
              <a:rPr lang="en-US" sz="2400">
                <a:latin typeface="Times New Roman" charset="0"/>
                <a:ea typeface="Times New Roman" charset="0"/>
                <a:cs typeface="Times New Roman" charset="0"/>
              </a:rPr>
              <a:t> commitments in all areas</a:t>
            </a:r>
          </a:p>
          <a:p>
            <a:pPr>
              <a:lnSpc>
                <a:spcPct val="80000"/>
              </a:lnSpc>
            </a:pPr>
            <a:r>
              <a:rPr lang="en-US" sz="2400">
                <a:latin typeface="Times New Roman" charset="0"/>
                <a:ea typeface="Times New Roman" charset="0"/>
                <a:cs typeface="Times New Roman" charset="0"/>
              </a:rPr>
              <a:t>highly </a:t>
            </a:r>
            <a:r>
              <a:rPr lang="en-US" sz="2400" u="sng">
                <a:latin typeface="Times New Roman" charset="0"/>
                <a:ea typeface="Times New Roman" charset="0"/>
                <a:cs typeface="Times New Roman" charset="0"/>
              </a:rPr>
              <a:t>uneven playing field</a:t>
            </a:r>
            <a:r>
              <a:rPr lang="en-US" sz="2400">
                <a:latin typeface="Times New Roman" charset="0"/>
                <a:ea typeface="Times New Roman" charset="0"/>
                <a:cs typeface="Times New Roman" charset="0"/>
              </a:rPr>
              <a:t> between those that had the right &amp; the means to take advantage of flexibility and those that did not have either</a:t>
            </a:r>
            <a:endParaRPr lang="en-GB" sz="2400">
              <a:latin typeface="Times New Roman" charset="0"/>
              <a:ea typeface="Times New Roman" charset="0"/>
              <a:cs typeface="Times New Roman" charset="0"/>
            </a:endParaRPr>
          </a:p>
          <a:p>
            <a:pPr>
              <a:lnSpc>
                <a:spcPct val="80000"/>
              </a:lnSpc>
            </a:pPr>
            <a:endParaRPr lang="en-GB"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77813"/>
            <a:ext cx="8229600" cy="847725"/>
          </a:xfrm>
        </p:spPr>
        <p:txBody>
          <a:bodyPr/>
          <a:lstStyle/>
          <a:p>
            <a:r>
              <a:rPr lang="en-GB" sz="3400" b="1">
                <a:latin typeface="Times New Roman" charset="0"/>
                <a:ea typeface="Times New Roman" charset="0"/>
                <a:cs typeface="Times New Roman" charset="0"/>
              </a:rPr>
              <a:t>Differing perceptions of the UR outcome</a:t>
            </a:r>
          </a:p>
        </p:txBody>
      </p:sp>
      <p:sp>
        <p:nvSpPr>
          <p:cNvPr id="110595" name="Rectangle 3"/>
          <p:cNvSpPr>
            <a:spLocks noGrp="1" noChangeArrowheads="1"/>
          </p:cNvSpPr>
          <p:nvPr>
            <p:ph type="body" idx="1"/>
          </p:nvPr>
        </p:nvSpPr>
        <p:spPr>
          <a:xfrm>
            <a:off x="457200" y="1196975"/>
            <a:ext cx="8229600" cy="4933950"/>
          </a:xfrm>
        </p:spPr>
        <p:txBody>
          <a:bodyPr/>
          <a:lstStyle/>
          <a:p>
            <a:pPr>
              <a:lnSpc>
                <a:spcPct val="90000"/>
              </a:lnSpc>
            </a:pPr>
            <a:r>
              <a:rPr lang="en-US" sz="2400">
                <a:latin typeface="Times New Roman" charset="0"/>
                <a:ea typeface="Times New Roman" charset="0"/>
                <a:cs typeface="Times New Roman" charset="0"/>
              </a:rPr>
              <a:t>not accidental that agr was outside the GATT for 40 yrs and that UR took 7.5 yrs to be negotiated. </a:t>
            </a:r>
          </a:p>
          <a:p>
            <a:pPr>
              <a:lnSpc>
                <a:spcPct val="90000"/>
              </a:lnSpc>
            </a:pPr>
            <a:r>
              <a:rPr lang="en-US" sz="2400">
                <a:latin typeface="Times New Roman" charset="0"/>
                <a:ea typeface="Times New Roman" charset="0"/>
                <a:cs typeface="Times New Roman" charset="0"/>
              </a:rPr>
              <a:t>several countries consider agr not just another sector of the economy. Others wish to see agr fully integrated into the MTS</a:t>
            </a:r>
          </a:p>
          <a:p>
            <a:pPr>
              <a:lnSpc>
                <a:spcPct val="90000"/>
              </a:lnSpc>
            </a:pPr>
            <a:r>
              <a:rPr lang="en-US" sz="2400">
                <a:latin typeface="Times New Roman" charset="0"/>
                <a:ea typeface="Times New Roman" charset="0"/>
                <a:cs typeface="Times New Roman" charset="0"/>
              </a:rPr>
              <a:t>the </a:t>
            </a:r>
            <a:r>
              <a:rPr lang="en-US" sz="2400" u="sng">
                <a:latin typeface="Times New Roman" charset="0"/>
                <a:ea typeface="Times New Roman" charset="0"/>
                <a:cs typeface="Times New Roman" charset="0"/>
              </a:rPr>
              <a:t>first</a:t>
            </a:r>
            <a:r>
              <a:rPr lang="en-US" sz="2400">
                <a:latin typeface="Times New Roman" charset="0"/>
                <a:ea typeface="Times New Roman" charset="0"/>
                <a:cs typeface="Times New Roman" charset="0"/>
              </a:rPr>
              <a:t>, those protecting agr (mostly dev’d ) consider that bringing agr into the MTS was a major concession for them</a:t>
            </a:r>
          </a:p>
          <a:p>
            <a:pPr>
              <a:lnSpc>
                <a:spcPct val="90000"/>
              </a:lnSpc>
            </a:pPr>
            <a:r>
              <a:rPr lang="en-US" sz="2400">
                <a:latin typeface="Times New Roman" charset="0"/>
                <a:ea typeface="Times New Roman" charset="0"/>
                <a:cs typeface="Times New Roman" charset="0"/>
              </a:rPr>
              <a:t>not prepared to move quickly on further reform</a:t>
            </a:r>
          </a:p>
          <a:p>
            <a:pPr>
              <a:lnSpc>
                <a:spcPct val="90000"/>
              </a:lnSpc>
            </a:pPr>
            <a:r>
              <a:rPr lang="en-US" sz="2400">
                <a:latin typeface="Times New Roman" charset="0"/>
                <a:ea typeface="Times New Roman" charset="0"/>
                <a:cs typeface="Times New Roman" charset="0"/>
              </a:rPr>
              <a:t>the </a:t>
            </a:r>
            <a:r>
              <a:rPr lang="en-US" sz="2400" u="sng">
                <a:latin typeface="Times New Roman" charset="0"/>
                <a:ea typeface="Times New Roman" charset="0"/>
                <a:cs typeface="Times New Roman" charset="0"/>
              </a:rPr>
              <a:t>second</a:t>
            </a:r>
            <a:r>
              <a:rPr lang="en-US" sz="2400">
                <a:latin typeface="Times New Roman" charset="0"/>
                <a:ea typeface="Times New Roman" charset="0"/>
                <a:cs typeface="Times New Roman" charset="0"/>
              </a:rPr>
              <a:t>, with competitive agr (both dev’d and dev’g) consider that AoA achieved little real reform</a:t>
            </a:r>
          </a:p>
          <a:p>
            <a:pPr>
              <a:lnSpc>
                <a:spcPct val="90000"/>
              </a:lnSpc>
            </a:pPr>
            <a:r>
              <a:rPr lang="en-US" sz="2400" u="sng">
                <a:latin typeface="Times New Roman" charset="0"/>
                <a:ea typeface="Times New Roman" charset="0"/>
                <a:cs typeface="Times New Roman" charset="0"/>
              </a:rPr>
              <a:t>overall message</a:t>
            </a:r>
            <a:r>
              <a:rPr lang="en-US" sz="2400">
                <a:latin typeface="Times New Roman" charset="0"/>
                <a:ea typeface="Times New Roman" charset="0"/>
                <a:cs typeface="Times New Roman" charset="0"/>
              </a:rPr>
              <a:t> here is that perceptions about agr liberalization and the UR outcome were, and continue to be, wide apart</a:t>
            </a:r>
          </a:p>
          <a:p>
            <a:pPr>
              <a:lnSpc>
                <a:spcPct val="90000"/>
              </a:lnSpc>
            </a:pPr>
            <a:endParaRPr lang="en-GB"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Implementation of the UR</a:t>
            </a:r>
            <a:endParaRPr lang="en-GB"/>
          </a:p>
        </p:txBody>
      </p:sp>
      <p:sp>
        <p:nvSpPr>
          <p:cNvPr id="141315" name="Rectangle 3"/>
          <p:cNvSpPr>
            <a:spLocks noGrp="1" noChangeArrowheads="1"/>
          </p:cNvSpPr>
          <p:nvPr>
            <p:ph type="body" idx="1"/>
          </p:nvPr>
        </p:nvSpPr>
        <p:spPr/>
        <p:txBody>
          <a:bodyPr/>
          <a:lstStyle/>
          <a:p>
            <a:r>
              <a:rPr lang="en-US"/>
              <a:t>Not much real reduction in support in developed countries</a:t>
            </a:r>
          </a:p>
          <a:p>
            <a:r>
              <a:rPr lang="en-US"/>
              <a:t>Income terms of trade have evolved differently for developed and developing countries</a:t>
            </a: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116013" y="765175"/>
            <a:ext cx="7543800" cy="762000"/>
          </a:xfrm>
          <a:prstGeom prst="rect">
            <a:avLst/>
          </a:prstGeom>
          <a:noFill/>
          <a:ln w="9525">
            <a:noFill/>
            <a:miter lim="800000"/>
            <a:headEnd/>
            <a:tailEnd/>
          </a:ln>
          <a:effectLst/>
        </p:spPr>
        <p:txBody>
          <a:bodyPr anchor="ctr">
            <a:prstTxWarp prst="textNoShape">
              <a:avLst/>
            </a:prstTxWarp>
          </a:bodyPr>
          <a:lstStyle/>
          <a:p>
            <a:pPr marL="95250" eaLnBrk="1" hangingPunct="1"/>
            <a:r>
              <a:rPr lang="en-US" sz="3600" b="1">
                <a:solidFill>
                  <a:srgbClr val="FF0000"/>
                </a:solidFill>
                <a:effectLst>
                  <a:outerShdw blurRad="38100" dist="38100" dir="2700000" algn="tl">
                    <a:srgbClr val="000000"/>
                  </a:outerShdw>
                </a:effectLst>
                <a:latin typeface="Arial" charset="0"/>
              </a:rPr>
              <a:t>domestic support commitments</a:t>
            </a:r>
            <a:endParaRPr lang="en-US" sz="4400" b="1">
              <a:solidFill>
                <a:srgbClr val="FF0000"/>
              </a:solidFill>
              <a:effectLst>
                <a:outerShdw blurRad="38100" dist="38100" dir="2700000" algn="tl">
                  <a:srgbClr val="000000"/>
                </a:outerShdw>
              </a:effectLst>
              <a:latin typeface="Arial" charset="0"/>
            </a:endParaRPr>
          </a:p>
        </p:txBody>
      </p:sp>
      <p:sp>
        <p:nvSpPr>
          <p:cNvPr id="248835" name="Rectangle 3"/>
          <p:cNvSpPr>
            <a:spLocks noChangeArrowheads="1"/>
          </p:cNvSpPr>
          <p:nvPr/>
        </p:nvSpPr>
        <p:spPr bwMode="auto">
          <a:xfrm>
            <a:off x="533400" y="2133600"/>
            <a:ext cx="7924800" cy="990600"/>
          </a:xfrm>
          <a:prstGeom prst="rect">
            <a:avLst/>
          </a:prstGeom>
          <a:noFill/>
          <a:ln w="9525">
            <a:noFill/>
            <a:miter lim="800000"/>
            <a:headEnd/>
            <a:tailEnd/>
          </a:ln>
          <a:effectLst/>
        </p:spPr>
        <p:txBody>
          <a:bodyPr anchor="ctr">
            <a:prstTxWarp prst="textNoShape">
              <a:avLst/>
            </a:prstTxWarp>
          </a:bodyPr>
          <a:lstStyle/>
          <a:p>
            <a:pPr marL="98425" indent="-3175" eaLnBrk="1" hangingPunct="1"/>
            <a:r>
              <a:rPr lang="en-US" sz="3200" b="1">
                <a:solidFill>
                  <a:srgbClr val="000099"/>
                </a:solidFill>
                <a:effectLst>
                  <a:outerShdw blurRad="38100" dist="38100" dir="2700000" algn="tl">
                    <a:srgbClr val="000000"/>
                  </a:outerShdw>
                </a:effectLst>
                <a:latin typeface="Arial" charset="0"/>
                <a:sym typeface="Symbol" charset="2"/>
              </a:rPr>
              <a:t>…have not been a problem for hardly any country</a:t>
            </a:r>
            <a:endParaRPr lang="en-US" sz="3200" b="1">
              <a:solidFill>
                <a:schemeClr val="tx2"/>
              </a:solidFill>
              <a:effectLst>
                <a:outerShdw blurRad="38100" dist="38100" dir="2700000" algn="tl">
                  <a:srgbClr val="000000"/>
                </a:outerShdw>
              </a:effectLst>
              <a:latin typeface="Arial" charset="0"/>
            </a:endParaRPr>
          </a:p>
        </p:txBody>
      </p:sp>
      <p:sp>
        <p:nvSpPr>
          <p:cNvPr id="248836" name="Rectangle 4"/>
          <p:cNvSpPr>
            <a:spLocks noChangeArrowheads="1"/>
          </p:cNvSpPr>
          <p:nvPr/>
        </p:nvSpPr>
        <p:spPr bwMode="auto">
          <a:xfrm>
            <a:off x="1219200" y="4038600"/>
            <a:ext cx="7086600" cy="533400"/>
          </a:xfrm>
          <a:prstGeom prst="rect">
            <a:avLst/>
          </a:prstGeom>
          <a:noFill/>
          <a:ln w="9525">
            <a:noFill/>
            <a:miter lim="800000"/>
            <a:headEnd/>
            <a:tailEnd/>
          </a:ln>
          <a:effectLst/>
        </p:spPr>
        <p:txBody>
          <a:bodyPr anchor="ctr">
            <a:prstTxWarp prst="textNoShape">
              <a:avLst/>
            </a:prstTxWarp>
          </a:bodyPr>
          <a:lstStyle/>
          <a:p>
            <a:pPr marL="952500" indent="-673100" eaLnBrk="1" hangingPunct="1">
              <a:buFont typeface="Symbol" charset="2"/>
              <a:buNone/>
            </a:pPr>
            <a:r>
              <a:rPr lang="en-US" sz="3200" b="1">
                <a:solidFill>
                  <a:srgbClr val="0066CC"/>
                </a:solidFill>
                <a:effectLst>
                  <a:outerShdw blurRad="38100" dist="38100" dir="2700000" algn="tl">
                    <a:srgbClr val="000000"/>
                  </a:outerShdw>
                </a:effectLst>
                <a:latin typeface="Arial" charset="0"/>
                <a:sym typeface="Symbol" charset="2"/>
              </a:rPr>
              <a:t>1.  	because of the much lower price support with respect to 1986-88</a:t>
            </a:r>
            <a:endParaRPr lang="en-US" sz="3200" b="1">
              <a:solidFill>
                <a:srgbClr val="0066CC"/>
              </a:solidFill>
              <a:effectLst>
                <a:outerShdw blurRad="38100" dist="38100" dir="2700000" algn="tl">
                  <a:srgbClr val="000000"/>
                </a:outerShdw>
              </a:effectLst>
              <a:latin typeface="Arial" charset="0"/>
            </a:endParaRPr>
          </a:p>
        </p:txBody>
      </p:sp>
      <p:sp>
        <p:nvSpPr>
          <p:cNvPr id="248837" name="Rectangle 5"/>
          <p:cNvSpPr>
            <a:spLocks noChangeArrowheads="1"/>
          </p:cNvSpPr>
          <p:nvPr/>
        </p:nvSpPr>
        <p:spPr bwMode="auto">
          <a:xfrm>
            <a:off x="1524000" y="5105400"/>
            <a:ext cx="6781800" cy="533400"/>
          </a:xfrm>
          <a:prstGeom prst="rect">
            <a:avLst/>
          </a:prstGeom>
          <a:noFill/>
          <a:ln w="9525">
            <a:noFill/>
            <a:miter lim="800000"/>
            <a:headEnd/>
            <a:tailEnd/>
          </a:ln>
          <a:effectLst/>
        </p:spPr>
        <p:txBody>
          <a:bodyPr anchor="ctr">
            <a:prstTxWarp prst="textNoShape">
              <a:avLst/>
            </a:prstTxWarp>
          </a:bodyPr>
          <a:lstStyle/>
          <a:p>
            <a:pPr marL="673100" indent="-673100" eaLnBrk="1" hangingPunct="1">
              <a:buFont typeface="Symbol" charset="2"/>
              <a:buNone/>
            </a:pPr>
            <a:r>
              <a:rPr lang="en-US" sz="3200" b="1">
                <a:solidFill>
                  <a:srgbClr val="0066CC"/>
                </a:solidFill>
                <a:effectLst>
                  <a:outerShdw blurRad="38100" dist="38100" dir="2700000" algn="tl">
                    <a:srgbClr val="000000"/>
                  </a:outerShdw>
                </a:effectLst>
                <a:latin typeface="Arial" charset="0"/>
                <a:sym typeface="Symbol" charset="2"/>
              </a:rPr>
              <a:t>2.	because of the “blue box”</a:t>
            </a:r>
            <a:endParaRPr lang="en-US" sz="3200" b="1">
              <a:solidFill>
                <a:srgbClr val="0066CC"/>
              </a:solidFill>
              <a:effectLst>
                <a:outerShdw blurRad="38100" dist="38100" dir="2700000" algn="tl">
                  <a:srgbClr val="000000"/>
                </a:outerShdw>
              </a:effectLst>
              <a:latin typeface="Arial" charset="0"/>
            </a:endParaRPr>
          </a:p>
        </p:txBody>
      </p:sp>
      <p:sp>
        <p:nvSpPr>
          <p:cNvPr id="248838" name="Rectangle 6"/>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ctr"/>
            <a:r>
              <a:rPr lang="en-GB" sz="2600" b="1">
                <a:solidFill>
                  <a:schemeClr val="bg1"/>
                </a:solidFill>
                <a:latin typeface="Times New Roman" charset="0"/>
              </a:rPr>
              <a:t>the implementation</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7813"/>
            <a:ext cx="8229600" cy="506412"/>
          </a:xfrm>
        </p:spPr>
        <p:txBody>
          <a:bodyPr/>
          <a:lstStyle/>
          <a:p>
            <a:r>
              <a:rPr lang="de-DE" sz="3200" b="1"/>
              <a:t>Farm Support in OECD Countries</a:t>
            </a:r>
            <a:br>
              <a:rPr lang="de-DE" sz="3200" b="1"/>
            </a:br>
            <a:r>
              <a:rPr lang="de-DE" sz="3200" b="1"/>
              <a:t>(US$ 280 billion in 2004)</a:t>
            </a:r>
            <a:endParaRPr lang="en-US" sz="3200" b="1"/>
          </a:p>
        </p:txBody>
      </p:sp>
      <p:graphicFrame>
        <p:nvGraphicFramePr>
          <p:cNvPr id="140291" name="Object 3"/>
          <p:cNvGraphicFramePr>
            <a:graphicFrameLocks noChangeAspect="1"/>
          </p:cNvGraphicFramePr>
          <p:nvPr>
            <p:ph type="chart" idx="1"/>
          </p:nvPr>
        </p:nvGraphicFramePr>
        <p:xfrm>
          <a:off x="117475" y="1295400"/>
          <a:ext cx="9026525" cy="5256213"/>
        </p:xfrm>
        <a:graphic>
          <a:graphicData uri="http://schemas.openxmlformats.org/presentationml/2006/ole">
            <p:oleObj spid="_x0000_s140291" name="Chart" r:id="rId3" imgW="7448702" imgH="4333951" progId="MSGraph.Chart.8">
              <p:embed followColorScheme="full"/>
            </p:oleObj>
          </a:graphicData>
        </a:graphic>
      </p:graphicFrame>
      <p:sp>
        <p:nvSpPr>
          <p:cNvPr id="140292" name="Text Box 4"/>
          <p:cNvSpPr txBox="1">
            <a:spLocks noChangeArrowheads="1"/>
          </p:cNvSpPr>
          <p:nvPr/>
        </p:nvSpPr>
        <p:spPr bwMode="auto">
          <a:xfrm>
            <a:off x="7162800" y="1828800"/>
            <a:ext cx="1295400" cy="519113"/>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a:solidFill>
                  <a:srgbClr val="FF66CC"/>
                </a:solidFill>
                <a:latin typeface="Arial" charset="0"/>
              </a:rPr>
              <a:t>Japan</a:t>
            </a:r>
          </a:p>
        </p:txBody>
      </p:sp>
      <p:sp>
        <p:nvSpPr>
          <p:cNvPr id="140293" name="Text Box 5"/>
          <p:cNvSpPr txBox="1">
            <a:spLocks noChangeArrowheads="1"/>
          </p:cNvSpPr>
          <p:nvPr/>
        </p:nvSpPr>
        <p:spPr bwMode="auto">
          <a:xfrm>
            <a:off x="6172200" y="3048000"/>
            <a:ext cx="635000"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rgbClr val="FFFF00"/>
                </a:solidFill>
                <a:latin typeface="Arial" charset="0"/>
              </a:rPr>
              <a:t>EU</a:t>
            </a:r>
            <a:endParaRPr lang="en-US" sz="2400">
              <a:solidFill>
                <a:srgbClr val="00CCFF"/>
              </a:solidFill>
              <a:latin typeface="Arial" charset="0"/>
            </a:endParaRPr>
          </a:p>
        </p:txBody>
      </p:sp>
      <p:sp>
        <p:nvSpPr>
          <p:cNvPr id="140294" name="Text Box 6"/>
          <p:cNvSpPr txBox="1">
            <a:spLocks noChangeArrowheads="1"/>
          </p:cNvSpPr>
          <p:nvPr/>
        </p:nvSpPr>
        <p:spPr bwMode="auto">
          <a:xfrm>
            <a:off x="6084888" y="4652963"/>
            <a:ext cx="838200"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rgbClr val="66FF33"/>
                </a:solidFill>
                <a:latin typeface="Arial" charset="0"/>
              </a:rPr>
              <a:t>USA</a:t>
            </a:r>
          </a:p>
        </p:txBody>
      </p:sp>
      <p:sp>
        <p:nvSpPr>
          <p:cNvPr id="140295" name="Text Box 7"/>
          <p:cNvSpPr txBox="1">
            <a:spLocks noChangeArrowheads="1"/>
          </p:cNvSpPr>
          <p:nvPr/>
        </p:nvSpPr>
        <p:spPr bwMode="auto">
          <a:xfrm>
            <a:off x="7524750" y="4149725"/>
            <a:ext cx="1223963"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b="1">
                <a:solidFill>
                  <a:srgbClr val="FF6600"/>
                </a:solidFill>
                <a:latin typeface="Arial" charset="0"/>
              </a:rPr>
              <a:t>OECD</a:t>
            </a:r>
          </a:p>
        </p:txBody>
      </p:sp>
      <p:sp>
        <p:nvSpPr>
          <p:cNvPr id="140296" name="Line 8"/>
          <p:cNvSpPr>
            <a:spLocks noChangeShapeType="1"/>
          </p:cNvSpPr>
          <p:nvPr/>
        </p:nvSpPr>
        <p:spPr bwMode="auto">
          <a:xfrm flipV="1">
            <a:off x="4787900" y="1412875"/>
            <a:ext cx="0" cy="4608513"/>
          </a:xfrm>
          <a:prstGeom prst="line">
            <a:avLst/>
          </a:prstGeom>
          <a:noFill/>
          <a:ln w="41275">
            <a:solidFill>
              <a:schemeClr val="folHlink"/>
            </a:solidFill>
            <a:round/>
            <a:headEnd/>
            <a:tailEnd/>
          </a:ln>
          <a:effectLst/>
        </p:spPr>
        <p:txBody>
          <a:bodyPr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291">
                                            <p:oleChartEl type="series" lvl="1"/>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oleChartEl type="series" lvl="2"/>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1">
                                            <p:oleChartEl type="series" lvl="3"/>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291">
                                            <p:oleChartEl type="series" lvl="4"/>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0291" grpId="0" bld="series" animBg="0"/>
      <p:bldP spid="140292" grpId="0"/>
      <p:bldP spid="140293" grpId="0"/>
      <p:bldP spid="14029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1066800" y="0"/>
            <a:ext cx="8077200" cy="1371600"/>
          </a:xfrm>
        </p:spPr>
        <p:txBody>
          <a:bodyPr/>
          <a:lstStyle/>
          <a:p>
            <a:r>
              <a:rPr lang="en-GB" sz="4000"/>
              <a:t>Producer Price Protection</a:t>
            </a:r>
          </a:p>
        </p:txBody>
      </p:sp>
      <p:graphicFrame>
        <p:nvGraphicFramePr>
          <p:cNvPr id="273411" name="Object 3"/>
          <p:cNvGraphicFramePr>
            <a:graphicFrameLocks noChangeAspect="1"/>
          </p:cNvGraphicFramePr>
          <p:nvPr/>
        </p:nvGraphicFramePr>
        <p:xfrm>
          <a:off x="228600" y="1125538"/>
          <a:ext cx="8915400" cy="5472112"/>
        </p:xfrm>
        <a:graphic>
          <a:graphicData uri="http://schemas.openxmlformats.org/presentationml/2006/ole">
            <p:oleObj spid="_x0000_s273411" name="Chart" r:id="rId3" imgW="6096000" imgH="4105351" progId="MSGraph.Chart.8">
              <p:embed followColorScheme="full"/>
            </p:oleObj>
          </a:graphicData>
        </a:graphic>
      </p:graphicFrame>
      <p:sp>
        <p:nvSpPr>
          <p:cNvPr id="273412" name="Text Box 4"/>
          <p:cNvSpPr txBox="1">
            <a:spLocks noChangeArrowheads="1"/>
          </p:cNvSpPr>
          <p:nvPr/>
        </p:nvSpPr>
        <p:spPr bwMode="auto">
          <a:xfrm>
            <a:off x="3708400" y="4868863"/>
            <a:ext cx="1065213" cy="457200"/>
          </a:xfrm>
          <a:prstGeom prst="rect">
            <a:avLst/>
          </a:prstGeom>
          <a:noFill/>
          <a:ln w="9525">
            <a:noFill/>
            <a:miter lim="800000"/>
            <a:headEnd/>
            <a:tailEnd/>
          </a:ln>
          <a:effectLst/>
        </p:spPr>
        <p:txBody>
          <a:bodyPr wrap="none">
            <a:prstTxWarp prst="textNoShape">
              <a:avLst/>
            </a:prstTxWarp>
            <a:spAutoFit/>
          </a:bodyPr>
          <a:lstStyle/>
          <a:p>
            <a:r>
              <a:rPr lang="de-DE" sz="2400" b="1">
                <a:solidFill>
                  <a:srgbClr val="FF3300"/>
                </a:solidFill>
                <a:latin typeface="Arial" charset="0"/>
              </a:rPr>
              <a:t>OECD</a:t>
            </a:r>
            <a:endParaRPr lang="en-US" sz="2400" b="1">
              <a:solidFill>
                <a:srgbClr val="FF3300"/>
              </a:solidFill>
              <a:latin typeface="Arial" charset="0"/>
            </a:endParaRPr>
          </a:p>
        </p:txBody>
      </p:sp>
      <p:sp>
        <p:nvSpPr>
          <p:cNvPr id="273413" name="Text Box 5"/>
          <p:cNvSpPr txBox="1">
            <a:spLocks noChangeArrowheads="1"/>
          </p:cNvSpPr>
          <p:nvPr/>
        </p:nvSpPr>
        <p:spPr bwMode="auto">
          <a:xfrm>
            <a:off x="1476375" y="5084763"/>
            <a:ext cx="811213" cy="457200"/>
          </a:xfrm>
          <a:prstGeom prst="rect">
            <a:avLst/>
          </a:prstGeom>
          <a:noFill/>
          <a:ln w="9525">
            <a:noFill/>
            <a:miter lim="800000"/>
            <a:headEnd/>
            <a:tailEnd/>
          </a:ln>
          <a:effectLst/>
        </p:spPr>
        <p:txBody>
          <a:bodyPr wrap="none">
            <a:prstTxWarp prst="textNoShape">
              <a:avLst/>
            </a:prstTxWarp>
            <a:spAutoFit/>
          </a:bodyPr>
          <a:lstStyle/>
          <a:p>
            <a:r>
              <a:rPr lang="de-DE" sz="2400">
                <a:solidFill>
                  <a:srgbClr val="00FF00"/>
                </a:solidFill>
                <a:latin typeface="Arial" charset="0"/>
              </a:rPr>
              <a:t>USA</a:t>
            </a:r>
            <a:endParaRPr lang="en-US" sz="2400">
              <a:solidFill>
                <a:srgbClr val="00FF00"/>
              </a:solidFill>
              <a:latin typeface="Arial" charset="0"/>
            </a:endParaRPr>
          </a:p>
        </p:txBody>
      </p:sp>
      <p:sp>
        <p:nvSpPr>
          <p:cNvPr id="273414" name="Text Box 6"/>
          <p:cNvSpPr txBox="1">
            <a:spLocks noChangeArrowheads="1"/>
          </p:cNvSpPr>
          <p:nvPr/>
        </p:nvSpPr>
        <p:spPr bwMode="auto">
          <a:xfrm>
            <a:off x="4343400" y="3886200"/>
            <a:ext cx="608013" cy="457200"/>
          </a:xfrm>
          <a:prstGeom prst="rect">
            <a:avLst/>
          </a:prstGeom>
          <a:noFill/>
          <a:ln w="9525">
            <a:noFill/>
            <a:miter lim="800000"/>
            <a:headEnd/>
            <a:tailEnd/>
          </a:ln>
          <a:effectLst/>
        </p:spPr>
        <p:txBody>
          <a:bodyPr wrap="none">
            <a:prstTxWarp prst="textNoShape">
              <a:avLst/>
            </a:prstTxWarp>
            <a:spAutoFit/>
          </a:bodyPr>
          <a:lstStyle/>
          <a:p>
            <a:r>
              <a:rPr lang="de-DE" sz="2400">
                <a:solidFill>
                  <a:srgbClr val="FFFF66"/>
                </a:solidFill>
                <a:latin typeface="Arial" charset="0"/>
              </a:rPr>
              <a:t>EU</a:t>
            </a:r>
            <a:endParaRPr lang="en-US" sz="2400">
              <a:solidFill>
                <a:srgbClr val="FFFF66"/>
              </a:solidFill>
              <a:latin typeface="Arial" charset="0"/>
            </a:endParaRPr>
          </a:p>
        </p:txBody>
      </p:sp>
      <p:sp>
        <p:nvSpPr>
          <p:cNvPr id="273415" name="Text Box 7"/>
          <p:cNvSpPr txBox="1">
            <a:spLocks noChangeArrowheads="1"/>
          </p:cNvSpPr>
          <p:nvPr/>
        </p:nvSpPr>
        <p:spPr bwMode="auto">
          <a:xfrm>
            <a:off x="5943600" y="1676400"/>
            <a:ext cx="1016000" cy="457200"/>
          </a:xfrm>
          <a:prstGeom prst="rect">
            <a:avLst/>
          </a:prstGeom>
          <a:noFill/>
          <a:ln w="9525">
            <a:noFill/>
            <a:miter lim="800000"/>
            <a:headEnd/>
            <a:tailEnd/>
          </a:ln>
          <a:effectLst/>
        </p:spPr>
        <p:txBody>
          <a:bodyPr wrap="none">
            <a:prstTxWarp prst="textNoShape">
              <a:avLst/>
            </a:prstTxWarp>
            <a:spAutoFit/>
          </a:bodyPr>
          <a:lstStyle/>
          <a:p>
            <a:r>
              <a:rPr lang="de-DE" sz="2400">
                <a:solidFill>
                  <a:srgbClr val="FF66CC"/>
                </a:solidFill>
                <a:latin typeface="Arial" charset="0"/>
              </a:rPr>
              <a:t>Japan</a:t>
            </a:r>
            <a:endParaRPr lang="en-US" sz="2400">
              <a:solidFill>
                <a:srgbClr val="FF66CC"/>
              </a:solidFill>
              <a:latin typeface="Arial" charset="0"/>
            </a:endParaRPr>
          </a:p>
        </p:txBody>
      </p:sp>
      <p:sp>
        <p:nvSpPr>
          <p:cNvPr id="273416" name="Line 8"/>
          <p:cNvSpPr>
            <a:spLocks noChangeShapeType="1"/>
          </p:cNvSpPr>
          <p:nvPr/>
        </p:nvSpPr>
        <p:spPr bwMode="auto">
          <a:xfrm flipV="1">
            <a:off x="5219700" y="1052513"/>
            <a:ext cx="0" cy="5040312"/>
          </a:xfrm>
          <a:prstGeom prst="line">
            <a:avLst/>
          </a:prstGeom>
          <a:noFill/>
          <a:ln w="41275">
            <a:solidFill>
              <a:schemeClr val="folHlink"/>
            </a:solidFill>
            <a:round/>
            <a:headEnd/>
            <a:tailEnd/>
          </a:ln>
          <a:effectLst/>
        </p:spPr>
        <p:txBody>
          <a:bodyPr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3411">
                                            <p:oleChartEl type="series" lvl="1"/>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3411">
                                            <p:oleChartEl type="series" lvl="2"/>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34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411">
                                            <p:oleChartEl type="series" lvl="3"/>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34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3411">
                                            <p:oleChartEl type="series" lvl="4"/>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3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73411" grpId="0" bld="series" animBg="0"/>
      <p:bldP spid="273412" grpId="0"/>
      <p:bldP spid="273413" grpId="0"/>
      <p:bldP spid="273414" grpId="0"/>
      <p:bldP spid="273415"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42341" name="Rectangle 5"/>
          <p:cNvSpPr>
            <a:spLocks noGrp="1" noChangeArrowheads="1"/>
          </p:cNvSpPr>
          <p:nvPr>
            <p:ph type="title"/>
          </p:nvPr>
        </p:nvSpPr>
        <p:spPr/>
        <p:txBody>
          <a:bodyPr/>
          <a:lstStyle/>
          <a:p>
            <a:r>
              <a:rPr lang="en-US" sz="3200" b="1">
                <a:solidFill>
                  <a:schemeClr val="bg1"/>
                </a:solidFill>
              </a:rPr>
              <a:t>EU has kept commitments but not much reduction in domestic support</a:t>
            </a:r>
            <a:endParaRPr lang="en-GB" sz="3200" b="1">
              <a:solidFill>
                <a:schemeClr val="bg1"/>
              </a:solidFill>
            </a:endParaRPr>
          </a:p>
        </p:txBody>
      </p:sp>
      <p:pic>
        <p:nvPicPr>
          <p:cNvPr id="142340" name="Picture 4"/>
          <p:cNvPicPr>
            <a:picLocks noChangeAspect="1" noChangeArrowheads="1"/>
          </p:cNvPicPr>
          <p:nvPr>
            <p:ph idx="1"/>
          </p:nvPr>
        </p:nvPicPr>
        <p:blipFill>
          <a:blip r:embed="rId2"/>
          <a:srcRect/>
          <a:stretch>
            <a:fillRect/>
          </a:stretch>
        </p:blipFill>
        <p:spPr>
          <a:xfrm>
            <a:off x="539750" y="1557338"/>
            <a:ext cx="8064500" cy="4535487"/>
          </a:xfrm>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p:txBody>
          <a:bodyPr/>
          <a:lstStyle/>
          <a:p>
            <a:r>
              <a:rPr lang="en-US" sz="3200">
                <a:solidFill>
                  <a:schemeClr val="bg1"/>
                </a:solidFill>
              </a:rPr>
              <a:t>US has also met its commitments, while increasing total domestic support</a:t>
            </a:r>
            <a:endParaRPr lang="en-GB" sz="3200">
              <a:solidFill>
                <a:schemeClr val="bg1"/>
              </a:solidFill>
            </a:endParaRPr>
          </a:p>
        </p:txBody>
      </p:sp>
      <p:pic>
        <p:nvPicPr>
          <p:cNvPr id="144388" name="Picture 4"/>
          <p:cNvPicPr>
            <a:picLocks noChangeAspect="1" noChangeArrowheads="1"/>
          </p:cNvPicPr>
          <p:nvPr>
            <p:ph idx="1"/>
          </p:nvPr>
        </p:nvPicPr>
        <p:blipFill>
          <a:blip r:embed="rId2"/>
          <a:srcRect/>
          <a:stretch>
            <a:fillRect/>
          </a:stretch>
        </p:blipFill>
        <p:spPr>
          <a:xfrm>
            <a:off x="539750" y="1628775"/>
            <a:ext cx="8135938" cy="4537075"/>
          </a:xfrm>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187450" y="620713"/>
            <a:ext cx="7543800" cy="609600"/>
          </a:xfrm>
          <a:prstGeom prst="rect">
            <a:avLst/>
          </a:prstGeom>
          <a:noFill/>
          <a:ln w="9525">
            <a:noFill/>
            <a:miter lim="800000"/>
            <a:headEnd/>
            <a:tailEnd/>
          </a:ln>
          <a:effectLst/>
        </p:spPr>
        <p:txBody>
          <a:bodyPr anchor="ctr">
            <a:prstTxWarp prst="textNoShape">
              <a:avLst/>
            </a:prstTxWarp>
          </a:bodyPr>
          <a:lstStyle/>
          <a:p>
            <a:pPr eaLnBrk="1" hangingPunct="1"/>
            <a:r>
              <a:rPr lang="en-US" sz="3600" b="1">
                <a:solidFill>
                  <a:schemeClr val="bg1"/>
                </a:solidFill>
                <a:effectLst>
                  <a:outerShdw blurRad="38100" dist="38100" dir="2700000" algn="tl">
                    <a:srgbClr val="000000"/>
                  </a:outerShdw>
                </a:effectLst>
                <a:latin typeface="Arial" charset="0"/>
              </a:rPr>
              <a:t>market access commitments</a:t>
            </a:r>
            <a:endParaRPr lang="en-US" sz="4400" b="1">
              <a:solidFill>
                <a:schemeClr val="bg1"/>
              </a:solidFill>
              <a:effectLst>
                <a:outerShdw blurRad="38100" dist="38100" dir="2700000" algn="tl">
                  <a:srgbClr val="000000"/>
                </a:outerShdw>
              </a:effectLst>
              <a:latin typeface="Arial" charset="0"/>
            </a:endParaRPr>
          </a:p>
        </p:txBody>
      </p:sp>
      <p:sp>
        <p:nvSpPr>
          <p:cNvPr id="146435" name="Rectangle 3"/>
          <p:cNvSpPr>
            <a:spLocks noChangeArrowheads="1"/>
          </p:cNvSpPr>
          <p:nvPr/>
        </p:nvSpPr>
        <p:spPr bwMode="auto">
          <a:xfrm>
            <a:off x="179388" y="1268413"/>
            <a:ext cx="8763000" cy="762000"/>
          </a:xfrm>
          <a:prstGeom prst="rect">
            <a:avLst/>
          </a:prstGeom>
          <a:noFill/>
          <a:ln w="9525">
            <a:noFill/>
            <a:miter lim="800000"/>
            <a:headEnd/>
            <a:tailEnd/>
          </a:ln>
          <a:effectLst/>
        </p:spPr>
        <p:txBody>
          <a:bodyPr anchor="ctr">
            <a:prstTxWarp prst="textNoShape">
              <a:avLst/>
            </a:prstTxWarp>
          </a:bodyPr>
          <a:lstStyle/>
          <a:p>
            <a:pPr marL="625475" indent="-533400" eaLnBrk="1" hangingPunct="1">
              <a:buFontTx/>
              <a:buBlip>
                <a:blip r:embed="rId2"/>
              </a:buBlip>
            </a:pPr>
            <a:r>
              <a:rPr lang="en-US" sz="3200" b="1">
                <a:solidFill>
                  <a:srgbClr val="000099"/>
                </a:solidFill>
                <a:effectLst>
                  <a:outerShdw blurRad="38100" dist="38100" dir="2700000" algn="tl">
                    <a:srgbClr val="000000"/>
                  </a:outerShdw>
                </a:effectLst>
                <a:latin typeface="Arial" charset="0"/>
              </a:rPr>
              <a:t>“tariffication” of many non-tariff barriers</a:t>
            </a:r>
          </a:p>
        </p:txBody>
      </p:sp>
      <p:sp>
        <p:nvSpPr>
          <p:cNvPr id="146436" name="Rectangle 4"/>
          <p:cNvSpPr>
            <a:spLocks noChangeArrowheads="1"/>
          </p:cNvSpPr>
          <p:nvPr/>
        </p:nvSpPr>
        <p:spPr bwMode="auto">
          <a:xfrm>
            <a:off x="76200" y="2133600"/>
            <a:ext cx="9067800" cy="762000"/>
          </a:xfrm>
          <a:prstGeom prst="rect">
            <a:avLst/>
          </a:prstGeom>
          <a:noFill/>
          <a:ln w="9525">
            <a:noFill/>
            <a:miter lim="800000"/>
            <a:headEnd/>
            <a:tailEnd/>
          </a:ln>
          <a:effectLst/>
        </p:spPr>
        <p:txBody>
          <a:bodyPr anchor="ctr">
            <a:prstTxWarp prst="textNoShape">
              <a:avLst/>
            </a:prstTxWarp>
          </a:bodyPr>
          <a:lstStyle/>
          <a:p>
            <a:pPr marL="754063" indent="-571500" eaLnBrk="1" hangingPunct="1">
              <a:buFontTx/>
              <a:buBlip>
                <a:blip r:embed="rId2"/>
              </a:buBlip>
            </a:pPr>
            <a:r>
              <a:rPr lang="en-US" sz="3200" b="1">
                <a:solidFill>
                  <a:srgbClr val="000099"/>
                </a:solidFill>
                <a:effectLst>
                  <a:outerShdw blurRad="38100" dist="38100" dir="2700000" algn="tl">
                    <a:srgbClr val="000000"/>
                  </a:outerShdw>
                </a:effectLst>
                <a:latin typeface="Arial" charset="0"/>
              </a:rPr>
              <a:t>36% (</a:t>
            </a:r>
            <a:r>
              <a:rPr lang="en-US" sz="3200" b="1" i="1">
                <a:solidFill>
                  <a:srgbClr val="000099"/>
                </a:solidFill>
                <a:effectLst>
                  <a:outerShdw blurRad="38100" dist="38100" dir="2700000" algn="tl">
                    <a:srgbClr val="000000"/>
                  </a:outerShdw>
                </a:effectLst>
                <a:latin typeface="Arial" charset="0"/>
              </a:rPr>
              <a:t>unweighted average</a:t>
            </a:r>
            <a:r>
              <a:rPr lang="en-US" sz="3200" b="1">
                <a:solidFill>
                  <a:srgbClr val="000099"/>
                </a:solidFill>
                <a:effectLst>
                  <a:outerShdw blurRad="38100" dist="38100" dir="2700000" algn="tl">
                    <a:srgbClr val="000000"/>
                  </a:outerShdw>
                </a:effectLst>
                <a:latin typeface="Arial" charset="0"/>
              </a:rPr>
              <a:t>) tariff reduction in six years</a:t>
            </a:r>
          </a:p>
        </p:txBody>
      </p:sp>
      <p:sp>
        <p:nvSpPr>
          <p:cNvPr id="146437" name="Rectangle 5"/>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r"/>
            <a:endParaRPr lang="en-GB" sz="2600" b="1">
              <a:solidFill>
                <a:schemeClr val="bg1"/>
              </a:solidFill>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76200" y="1524000"/>
            <a:ext cx="8153400" cy="762000"/>
          </a:xfrm>
          <a:prstGeom prst="rect">
            <a:avLst/>
          </a:prstGeom>
          <a:noFill/>
          <a:ln w="9525">
            <a:noFill/>
            <a:miter lim="800000"/>
            <a:headEnd/>
            <a:tailEnd/>
          </a:ln>
          <a:effectLst/>
        </p:spPr>
        <p:txBody>
          <a:bodyPr anchor="ctr">
            <a:prstTxWarp prst="textNoShape">
              <a:avLst/>
            </a:prstTxWarp>
          </a:bodyPr>
          <a:lstStyle/>
          <a:p>
            <a:pPr marL="279400" indent="6350" eaLnBrk="1" hangingPunct="1"/>
            <a:r>
              <a:rPr lang="en-US" sz="3200" b="1" i="1">
                <a:solidFill>
                  <a:srgbClr val="000099"/>
                </a:solidFill>
                <a:effectLst>
                  <a:outerShdw blurRad="38100" dist="38100" dir="2700000" algn="tl">
                    <a:srgbClr val="000000"/>
                  </a:outerShdw>
                </a:effectLst>
                <a:latin typeface="Arial" charset="0"/>
                <a:sym typeface="Symbol" charset="2"/>
              </a:rPr>
              <a:t>resulted in a limited reduction of border protection…</a:t>
            </a:r>
            <a:r>
              <a:rPr lang="en-US" sz="3200" b="1">
                <a:solidFill>
                  <a:srgbClr val="000099"/>
                </a:solidFill>
                <a:effectLst>
                  <a:outerShdw blurRad="38100" dist="38100" dir="2700000" algn="tl">
                    <a:srgbClr val="000000"/>
                  </a:outerShdw>
                </a:effectLst>
                <a:latin typeface="Arial" charset="0"/>
                <a:sym typeface="Symbol" charset="2"/>
              </a:rPr>
              <a:t> </a:t>
            </a:r>
            <a:endParaRPr lang="en-US" sz="3200" b="1">
              <a:solidFill>
                <a:srgbClr val="000099"/>
              </a:solidFill>
              <a:effectLst>
                <a:outerShdw blurRad="38100" dist="38100" dir="2700000" algn="tl">
                  <a:srgbClr val="000000"/>
                </a:outerShdw>
              </a:effectLst>
              <a:latin typeface="Arial" charset="0"/>
            </a:endParaRPr>
          </a:p>
        </p:txBody>
      </p:sp>
      <p:sp>
        <p:nvSpPr>
          <p:cNvPr id="150531" name="Rectangle 3"/>
          <p:cNvSpPr>
            <a:spLocks noChangeArrowheads="1"/>
          </p:cNvSpPr>
          <p:nvPr/>
        </p:nvSpPr>
        <p:spPr bwMode="auto">
          <a:xfrm>
            <a:off x="1042988" y="2565400"/>
            <a:ext cx="7772400" cy="1295400"/>
          </a:xfrm>
          <a:prstGeom prst="rect">
            <a:avLst/>
          </a:prstGeom>
          <a:noFill/>
          <a:ln w="9525">
            <a:noFill/>
            <a:miter lim="800000"/>
            <a:headEnd/>
            <a:tailEnd/>
          </a:ln>
          <a:effectLst/>
        </p:spPr>
        <p:txBody>
          <a:bodyPr anchor="ctr">
            <a:prstTxWarp prst="textNoShape">
              <a:avLst/>
            </a:prstTxWarp>
          </a:bodyPr>
          <a:lstStyle/>
          <a:p>
            <a:pPr marL="854075" indent="-568325" eaLnBrk="1" hangingPunct="1"/>
            <a:r>
              <a:rPr lang="en-US" sz="3200" b="1">
                <a:solidFill>
                  <a:srgbClr val="0066CC"/>
                </a:solidFill>
                <a:effectLst>
                  <a:outerShdw blurRad="38100" dist="38100" dir="2700000" algn="tl">
                    <a:srgbClr val="000000"/>
                  </a:outerShdw>
                </a:effectLst>
                <a:latin typeface="Arial" charset="0"/>
                <a:sym typeface="Symbol" charset="2"/>
              </a:rPr>
              <a:t>1.	because of the “market reorientation” of prices in many countries (“water” in the tariffs…)</a:t>
            </a:r>
            <a:endParaRPr lang="en-US" sz="3200" b="1">
              <a:solidFill>
                <a:srgbClr val="0066CC"/>
              </a:solidFill>
              <a:effectLst>
                <a:outerShdw blurRad="38100" dist="38100" dir="2700000" algn="tl">
                  <a:srgbClr val="000000"/>
                </a:outerShdw>
              </a:effectLst>
              <a:latin typeface="Arial" charset="0"/>
            </a:endParaRPr>
          </a:p>
        </p:txBody>
      </p:sp>
      <p:sp>
        <p:nvSpPr>
          <p:cNvPr id="150532" name="Rectangle 4"/>
          <p:cNvSpPr>
            <a:spLocks noChangeArrowheads="1"/>
          </p:cNvSpPr>
          <p:nvPr/>
        </p:nvSpPr>
        <p:spPr bwMode="auto">
          <a:xfrm>
            <a:off x="966788" y="3937000"/>
            <a:ext cx="8382000" cy="762000"/>
          </a:xfrm>
          <a:prstGeom prst="rect">
            <a:avLst/>
          </a:prstGeom>
          <a:noFill/>
          <a:ln w="9525">
            <a:noFill/>
            <a:miter lim="800000"/>
            <a:headEnd/>
            <a:tailEnd/>
          </a:ln>
          <a:effectLst/>
        </p:spPr>
        <p:txBody>
          <a:bodyPr anchor="ctr">
            <a:prstTxWarp prst="textNoShape">
              <a:avLst/>
            </a:prstTxWarp>
          </a:bodyPr>
          <a:lstStyle/>
          <a:p>
            <a:pPr marL="952500" indent="-574675" eaLnBrk="1" hangingPunct="1"/>
            <a:r>
              <a:rPr lang="en-US" sz="3200" b="1">
                <a:solidFill>
                  <a:srgbClr val="0066CC"/>
                </a:solidFill>
                <a:effectLst>
                  <a:outerShdw blurRad="38100" dist="38100" dir="2700000" algn="tl">
                    <a:srgbClr val="000000"/>
                  </a:outerShdw>
                </a:effectLst>
                <a:latin typeface="Arial" charset="0"/>
                <a:sym typeface="Symbol" charset="2"/>
              </a:rPr>
              <a:t>2. 	because of the “dirty” tariffication</a:t>
            </a:r>
            <a:endParaRPr lang="en-US" sz="3200" b="1">
              <a:solidFill>
                <a:srgbClr val="0066CC"/>
              </a:solidFill>
              <a:effectLst>
                <a:outerShdw blurRad="38100" dist="38100" dir="2700000" algn="tl">
                  <a:srgbClr val="000000"/>
                </a:outerShdw>
              </a:effectLst>
              <a:latin typeface="Arial" charset="0"/>
            </a:endParaRPr>
          </a:p>
        </p:txBody>
      </p:sp>
      <p:sp>
        <p:nvSpPr>
          <p:cNvPr id="150533" name="Rectangle 5"/>
          <p:cNvSpPr>
            <a:spLocks noChangeArrowheads="1"/>
          </p:cNvSpPr>
          <p:nvPr/>
        </p:nvSpPr>
        <p:spPr bwMode="auto">
          <a:xfrm>
            <a:off x="304800" y="5373688"/>
            <a:ext cx="8839200" cy="762000"/>
          </a:xfrm>
          <a:prstGeom prst="rect">
            <a:avLst/>
          </a:prstGeom>
          <a:noFill/>
          <a:ln w="9525">
            <a:noFill/>
            <a:miter lim="800000"/>
            <a:headEnd/>
            <a:tailEnd/>
          </a:ln>
          <a:effectLst/>
        </p:spPr>
        <p:txBody>
          <a:bodyPr anchor="ctr">
            <a:prstTxWarp prst="textNoShape">
              <a:avLst/>
            </a:prstTxWarp>
          </a:bodyPr>
          <a:lstStyle/>
          <a:p>
            <a:pPr marL="279400" eaLnBrk="1" hangingPunct="1"/>
            <a:r>
              <a:rPr lang="en-US" sz="3200" b="1">
                <a:solidFill>
                  <a:srgbClr val="008000"/>
                </a:solidFill>
                <a:effectLst>
                  <a:outerShdw blurRad="38100" dist="38100" dir="2700000" algn="tl">
                    <a:srgbClr val="000000"/>
                  </a:outerShdw>
                </a:effectLst>
                <a:latin typeface="Arial" charset="0"/>
                <a:sym typeface="Symbol" charset="2"/>
              </a:rPr>
              <a:t>… but most TRQs have been effective,</a:t>
            </a:r>
            <a:br>
              <a:rPr lang="en-US" sz="3200" b="1">
                <a:solidFill>
                  <a:srgbClr val="008000"/>
                </a:solidFill>
                <a:effectLst>
                  <a:outerShdw blurRad="38100" dist="38100" dir="2700000" algn="tl">
                    <a:srgbClr val="000000"/>
                  </a:outerShdw>
                </a:effectLst>
                <a:latin typeface="Arial" charset="0"/>
                <a:sym typeface="Symbol" charset="2"/>
              </a:rPr>
            </a:br>
            <a:r>
              <a:rPr lang="en-US" sz="3200" b="1">
                <a:solidFill>
                  <a:srgbClr val="008000"/>
                </a:solidFill>
                <a:effectLst>
                  <a:outerShdw blurRad="38100" dist="38100" dir="2700000" algn="tl">
                    <a:srgbClr val="000000"/>
                  </a:outerShdw>
                </a:effectLst>
                <a:latin typeface="Arial" charset="0"/>
                <a:sym typeface="Symbol" charset="2"/>
              </a:rPr>
              <a:t>     although issues related with the</a:t>
            </a:r>
            <a:br>
              <a:rPr lang="en-US" sz="3200" b="1">
                <a:solidFill>
                  <a:srgbClr val="008000"/>
                </a:solidFill>
                <a:effectLst>
                  <a:outerShdw blurRad="38100" dist="38100" dir="2700000" algn="tl">
                    <a:srgbClr val="000000"/>
                  </a:outerShdw>
                </a:effectLst>
                <a:latin typeface="Arial" charset="0"/>
                <a:sym typeface="Symbol" charset="2"/>
              </a:rPr>
            </a:br>
            <a:r>
              <a:rPr lang="en-US" sz="3200" b="1">
                <a:solidFill>
                  <a:srgbClr val="008000"/>
                </a:solidFill>
                <a:effectLst>
                  <a:outerShdw blurRad="38100" dist="38100" dir="2700000" algn="tl">
                    <a:srgbClr val="000000"/>
                  </a:outerShdw>
                </a:effectLst>
                <a:latin typeface="Arial" charset="0"/>
                <a:sym typeface="Symbol" charset="2"/>
              </a:rPr>
              <a:t>     implementation mechanisms  </a:t>
            </a:r>
            <a:endParaRPr lang="en-US" sz="3200" b="1">
              <a:solidFill>
                <a:srgbClr val="008000"/>
              </a:solidFill>
              <a:effectLst>
                <a:outerShdw blurRad="38100" dist="38100" dir="2700000" algn="tl">
                  <a:srgbClr val="000000"/>
                </a:outerShdw>
              </a:effectLst>
              <a:latin typeface="Arial" charset="0"/>
            </a:endParaRPr>
          </a:p>
        </p:txBody>
      </p:sp>
      <p:sp>
        <p:nvSpPr>
          <p:cNvPr id="150534" name="Rectangle 6"/>
          <p:cNvSpPr>
            <a:spLocks noChangeArrowheads="1"/>
          </p:cNvSpPr>
          <p:nvPr/>
        </p:nvSpPr>
        <p:spPr bwMode="auto">
          <a:xfrm>
            <a:off x="0" y="685800"/>
            <a:ext cx="7543800" cy="609600"/>
          </a:xfrm>
          <a:prstGeom prst="rect">
            <a:avLst/>
          </a:prstGeom>
          <a:noFill/>
          <a:ln w="9525">
            <a:noFill/>
            <a:miter lim="800000"/>
            <a:headEnd/>
            <a:tailEnd/>
          </a:ln>
          <a:effectLst/>
        </p:spPr>
        <p:txBody>
          <a:bodyPr anchor="ctr">
            <a:prstTxWarp prst="textNoShape">
              <a:avLst/>
            </a:prstTxWarp>
          </a:bodyPr>
          <a:lstStyle/>
          <a:p>
            <a:pPr eaLnBrk="1" hangingPunct="1"/>
            <a:r>
              <a:rPr lang="en-US" sz="3600" b="1">
                <a:solidFill>
                  <a:srgbClr val="FF0000"/>
                </a:solidFill>
                <a:effectLst>
                  <a:outerShdw blurRad="38100" dist="38100" dir="2700000" algn="tl">
                    <a:srgbClr val="000000"/>
                  </a:outerShdw>
                </a:effectLst>
                <a:latin typeface="Arial" charset="0"/>
              </a:rPr>
              <a:t>market access commitments</a:t>
            </a:r>
            <a:endParaRPr lang="en-US" sz="4400" b="1">
              <a:solidFill>
                <a:srgbClr val="FF0000"/>
              </a:solidFill>
              <a:effectLst>
                <a:outerShdw blurRad="38100" dist="38100" dir="2700000" algn="tl">
                  <a:srgbClr val="000000"/>
                </a:outerShdw>
              </a:effectLst>
              <a:latin typeface="Arial" charset="0"/>
            </a:endParaRPr>
          </a:p>
        </p:txBody>
      </p:sp>
      <p:sp>
        <p:nvSpPr>
          <p:cNvPr id="150535" name="Rectangle 7"/>
          <p:cNvSpPr>
            <a:spLocks noChangeArrowheads="1"/>
          </p:cNvSpPr>
          <p:nvPr/>
        </p:nvSpPr>
        <p:spPr bwMode="auto">
          <a:xfrm>
            <a:off x="533400" y="0"/>
            <a:ext cx="8610600" cy="609600"/>
          </a:xfrm>
          <a:prstGeom prst="rect">
            <a:avLst/>
          </a:prstGeom>
          <a:noFill/>
          <a:ln w="9525">
            <a:noFill/>
            <a:miter lim="800000"/>
            <a:headEnd/>
            <a:tailEnd/>
          </a:ln>
          <a:effectLst/>
        </p:spPr>
        <p:txBody>
          <a:bodyPr anchor="ctr">
            <a:prstTxWarp prst="textNoShape">
              <a:avLst/>
            </a:prstTxWarp>
          </a:bodyPr>
          <a:lstStyle/>
          <a:p>
            <a:pPr algn="ctr"/>
            <a:r>
              <a:rPr lang="en-GB" sz="2600" b="1">
                <a:solidFill>
                  <a:schemeClr val="bg1"/>
                </a:solidFill>
                <a:latin typeface="Times New Roman" charset="0"/>
              </a:rPr>
              <a:t>the implementation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14400" y="549275"/>
            <a:ext cx="8229600" cy="5721350"/>
          </a:xfrm>
        </p:spPr>
        <p:txBody>
          <a:bodyPr/>
          <a:lstStyle/>
          <a:p>
            <a:pPr>
              <a:lnSpc>
                <a:spcPct val="90000"/>
              </a:lnSpc>
              <a:buFont typeface="Wingdings" charset="2"/>
              <a:buNone/>
            </a:pPr>
            <a:r>
              <a:rPr lang="en-GB" altLang="ja-JP" sz="2400" b="1" u="sng">
                <a:latin typeface="Batang" pitchFamily="18" charset="-127"/>
                <a:ea typeface="ＭＳ Ｐゴシック" charset="-128"/>
                <a:cs typeface="ＭＳ Ｐゴシック" charset="-128"/>
              </a:rPr>
              <a:t>Importance of GATT/WTO for developing countries</a:t>
            </a:r>
            <a:endParaRPr lang="en-US" altLang="ja-JP" sz="2400">
              <a:latin typeface="Batang" pitchFamily="18" charset="-127"/>
              <a:ea typeface="ＭＳ Ｐゴシック" charset="-128"/>
              <a:cs typeface="ＭＳ Ｐゴシック" charset="-128"/>
            </a:endParaRPr>
          </a:p>
          <a:p>
            <a:pPr>
              <a:lnSpc>
                <a:spcPct val="90000"/>
              </a:lnSpc>
            </a:pPr>
            <a:endParaRPr lang="en-GB" altLang="ja-JP" sz="1800" b="1">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International legitimacy and recognition</a:t>
            </a:r>
            <a:endParaRPr lang="en-GB" altLang="ja-JP" sz="18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Provides commitment mechanism against domestic pressures</a:t>
            </a:r>
            <a:endParaRPr lang="en-GB" altLang="ja-JP" sz="18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Increases bargaining power versus developed countries</a:t>
            </a:r>
            <a:endParaRPr lang="en-GB" altLang="ja-JP" sz="18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Participation in international “Rules of the Game”</a:t>
            </a:r>
            <a:endParaRPr lang="en-US" altLang="ja-JP" sz="1800">
              <a:latin typeface="Batang" pitchFamily="18" charset="-127"/>
              <a:ea typeface="ＭＳ Ｐゴシック" charset="-128"/>
              <a:cs typeface="ＭＳ Ｐゴシック" charset="-128"/>
            </a:endParaRPr>
          </a:p>
          <a:p>
            <a:pPr>
              <a:lnSpc>
                <a:spcPct val="90000"/>
              </a:lnSpc>
            </a:pPr>
            <a:endParaRPr lang="en-GB" altLang="ja-JP" sz="2400" b="1" u="sng">
              <a:latin typeface="Batang" pitchFamily="18" charset="-127"/>
              <a:ea typeface="ＭＳ Ｐゴシック" charset="-128"/>
              <a:cs typeface="ＭＳ Ｐゴシック" charset="-128"/>
            </a:endParaRPr>
          </a:p>
          <a:p>
            <a:pPr>
              <a:lnSpc>
                <a:spcPct val="90000"/>
              </a:lnSpc>
              <a:buFont typeface="Wingdings" charset="2"/>
              <a:buNone/>
            </a:pPr>
            <a:r>
              <a:rPr lang="en-GB" altLang="ja-JP" sz="2400" b="1" u="sng">
                <a:latin typeface="Batang" pitchFamily="18" charset="-127"/>
                <a:ea typeface="ＭＳ Ｐゴシック" charset="-128"/>
                <a:cs typeface="ＭＳ Ｐゴシック" charset="-128"/>
              </a:rPr>
              <a:t>Problems GATT/WTO creates for developing countries</a:t>
            </a:r>
          </a:p>
          <a:p>
            <a:pPr>
              <a:lnSpc>
                <a:spcPct val="90000"/>
              </a:lnSpc>
              <a:buFont typeface="Wingdings" charset="2"/>
              <a:buNone/>
            </a:pPr>
            <a:endParaRPr lang="en-US" altLang="ja-JP" sz="24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Must participate fully or not at all (take it or leave it)</a:t>
            </a:r>
            <a:endParaRPr lang="en-GB" altLang="ja-JP" sz="18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Most GATT/WTO rules made before many developing countries acceded hence no sense of ownership or GATT/WTO rules</a:t>
            </a:r>
            <a:endParaRPr lang="en-GB" altLang="ja-JP" sz="18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Cost of implementation and participation high</a:t>
            </a:r>
            <a:endParaRPr lang="en-GB" altLang="ja-JP" sz="1800">
              <a:latin typeface="Batang" pitchFamily="18" charset="-127"/>
              <a:ea typeface="ＭＳ Ｐゴシック" charset="-128"/>
              <a:cs typeface="ＭＳ Ｐゴシック" charset="-128"/>
            </a:endParaRPr>
          </a:p>
          <a:p>
            <a:pPr>
              <a:lnSpc>
                <a:spcPct val="90000"/>
              </a:lnSpc>
            </a:pPr>
            <a:r>
              <a:rPr lang="en-GB" altLang="ja-JP" sz="1800" b="1">
                <a:latin typeface="Batang" pitchFamily="18" charset="-127"/>
                <a:ea typeface="ＭＳ Ｐゴシック" charset="-128"/>
                <a:cs typeface="ＭＳ Ｐゴシック" charset="-128"/>
              </a:rPr>
              <a:t>Lack of analytical capacity to evaluate options and implications of commitments</a:t>
            </a:r>
            <a:endParaRPr lang="en-US" altLang="ja-JP" sz="1800">
              <a:latin typeface="Batang" pitchFamily="18" charset="-127"/>
              <a:ea typeface="ＭＳ Ｐゴシック" charset="-128"/>
              <a:cs typeface="ＭＳ Ｐゴシック" charset="-128"/>
            </a:endParaRPr>
          </a:p>
          <a:p>
            <a:pPr>
              <a:lnSpc>
                <a:spcPct val="90000"/>
              </a:lnSpc>
            </a:pPr>
            <a:endParaRPr lang="en-US" sz="2400" b="1">
              <a:latin typeface="Batang" pitchFamily="18" charset="-127"/>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solidFill>
                  <a:schemeClr val="bg1"/>
                </a:solidFill>
              </a:rPr>
              <a:t>Average-cut routine</a:t>
            </a:r>
          </a:p>
        </p:txBody>
      </p:sp>
      <p:graphicFrame>
        <p:nvGraphicFramePr>
          <p:cNvPr id="292893" name="Group 29"/>
          <p:cNvGraphicFramePr>
            <a:graphicFrameLocks noGrp="1"/>
          </p:cNvGraphicFramePr>
          <p:nvPr>
            <p:ph type="tbl" idx="1"/>
          </p:nvPr>
        </p:nvGraphicFramePr>
        <p:xfrm>
          <a:off x="457200" y="1600200"/>
          <a:ext cx="8229600" cy="4054477"/>
        </p:xfrm>
        <a:graphic>
          <a:graphicData uri="http://schemas.openxmlformats.org/drawingml/2006/table">
            <a:tbl>
              <a:tblPr/>
              <a:tblGrid>
                <a:gridCol w="2743200"/>
                <a:gridCol w="2743200"/>
                <a:gridCol w="2743200"/>
              </a:tblGrid>
              <a:tr h="868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bg1"/>
                        </a:solidFill>
                        <a:effectLst>
                          <a:outerShdw blurRad="38100" dist="38100" dir="2700000" algn="tl">
                            <a:srgbClr val="000000"/>
                          </a:outerShdw>
                        </a:effectLst>
                        <a:latin typeface="Verdan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Tariff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Tariff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bg1"/>
                        </a:solidFill>
                        <a:effectLst>
                          <a:outerShdw blurRad="38100" dist="38100" dir="2700000" algn="tl">
                            <a:srgbClr val="000000"/>
                          </a:outerShdw>
                        </a:effectLst>
                        <a:latin typeface="Verdan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Initial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1400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Final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1400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Verdana"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Average-cut routine (2)</a:t>
            </a:r>
          </a:p>
        </p:txBody>
      </p:sp>
      <p:sp>
        <p:nvSpPr>
          <p:cNvPr id="293891" name="Rectangle 3"/>
          <p:cNvSpPr>
            <a:spLocks noGrp="1" noChangeArrowheads="1"/>
          </p:cNvSpPr>
          <p:nvPr>
            <p:ph type="body" idx="1"/>
          </p:nvPr>
        </p:nvSpPr>
        <p:spPr/>
        <p:txBody>
          <a:bodyPr/>
          <a:lstStyle/>
          <a:p>
            <a:r>
              <a:rPr lang="en-US"/>
              <a:t>Countries with highly variable tariffs have important peaks</a:t>
            </a:r>
          </a:p>
          <a:p>
            <a:r>
              <a:rPr lang="en-US"/>
              <a:t>These can be cut by minimal levels, leaving much of the protective effect, and the variance of tariffs– variance may even be increased</a:t>
            </a:r>
          </a:p>
          <a:p>
            <a:r>
              <a:rPr lang="en-US"/>
              <a:t>Countries with uniform bindings must bring about a cut in average tariffs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solidFill>
                  <a:schemeClr val="bg1"/>
                </a:solidFill>
              </a:rPr>
              <a:t>Features of tariff distributions</a:t>
            </a:r>
          </a:p>
        </p:txBody>
      </p:sp>
      <p:graphicFrame>
        <p:nvGraphicFramePr>
          <p:cNvPr id="295939" name="Object 3"/>
          <p:cNvGraphicFramePr>
            <a:graphicFrameLocks noChangeAspect="1"/>
          </p:cNvGraphicFramePr>
          <p:nvPr>
            <p:ph idx="1"/>
          </p:nvPr>
        </p:nvGraphicFramePr>
        <p:xfrm>
          <a:off x="755650" y="1844675"/>
          <a:ext cx="7997825" cy="3248025"/>
        </p:xfrm>
        <a:graphic>
          <a:graphicData uri="http://schemas.openxmlformats.org/presentationml/2006/ole">
            <p:oleObj spid="_x0000_s295939" name="Document" r:id="rId3" imgW="9744120" imgH="3959280" progId="Word.Document.8">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01" name="Rectangle 233"/>
          <p:cNvSpPr>
            <a:spLocks noChangeArrowheads="1"/>
          </p:cNvSpPr>
          <p:nvPr/>
        </p:nvSpPr>
        <p:spPr bwMode="auto">
          <a:xfrm>
            <a:off x="250825" y="333375"/>
            <a:ext cx="8491538" cy="885825"/>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n-GB" altLang="ja-JP" b="1" u="sng">
                <a:latin typeface="Batang" pitchFamily="18" charset="-127"/>
                <a:ea typeface="MS Mincho" pitchFamily="49" charset="-128"/>
                <a:cs typeface="Times New Roman" charset="0"/>
              </a:rPr>
              <a:t>Developing countries made considerable concessions in the Uruguay Round</a:t>
            </a:r>
            <a:endParaRPr lang="en-US" altLang="ja-JP" sz="1100">
              <a:latin typeface="Batang" pitchFamily="18" charset="-127"/>
              <a:ea typeface="MS Mincho" pitchFamily="49" charset="-128"/>
              <a:cs typeface="Times New Roman" charset="0"/>
            </a:endParaRPr>
          </a:p>
          <a:p>
            <a:r>
              <a:rPr lang="en-US" altLang="ja-JP" sz="1600" b="1">
                <a:latin typeface="Batang" pitchFamily="18" charset="-127"/>
                <a:ea typeface="MS Mincho" pitchFamily="49" charset="-128"/>
                <a:cs typeface="Times New Roman" charset="0"/>
              </a:rPr>
              <a:t>Uruguay Round Tariff Concessions Given and Received</a:t>
            </a:r>
            <a:endParaRPr lang="en-US" altLang="ja-JP" sz="1100">
              <a:latin typeface="Batang" pitchFamily="18" charset="-127"/>
              <a:ea typeface="ＭＳ Ｐゴシック" charset="-128"/>
              <a:cs typeface="Times New Roman" charset="0"/>
            </a:endParaRPr>
          </a:p>
          <a:p>
            <a:endParaRPr lang="en-US" altLang="ja-JP">
              <a:latin typeface="Batang" pitchFamily="18" charset="-127"/>
              <a:ea typeface="ＭＳ Ｐゴシック" charset="-128"/>
              <a:cs typeface="Times New Roman" charset="0"/>
            </a:endParaRPr>
          </a:p>
        </p:txBody>
      </p:sp>
      <p:graphicFrame>
        <p:nvGraphicFramePr>
          <p:cNvPr id="7631" name="Group 463"/>
          <p:cNvGraphicFramePr>
            <a:graphicFrameLocks noGrp="1"/>
          </p:cNvGraphicFramePr>
          <p:nvPr/>
        </p:nvGraphicFramePr>
        <p:xfrm>
          <a:off x="1042988" y="1341438"/>
          <a:ext cx="6840537" cy="3931919"/>
        </p:xfrm>
        <a:graphic>
          <a:graphicData uri="http://schemas.openxmlformats.org/drawingml/2006/table">
            <a:tbl>
              <a:tblPr/>
              <a:tblGrid>
                <a:gridCol w="3198812"/>
                <a:gridCol w="866775"/>
                <a:gridCol w="866775"/>
                <a:gridCol w="868363"/>
                <a:gridCol w="1039812"/>
              </a:tblGrid>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Batang" pitchFamily="18"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Bindings</a:t>
                      </a:r>
                      <a:endParaRPr kumimoji="0" lang="en-US" altLang="ja-JP" sz="1000" b="0" i="0" u="none" strike="noStrike" cap="none" normalizeH="0" baseline="0">
                        <a:ln>
                          <a:noFill/>
                        </a:ln>
                        <a:solidFill>
                          <a:schemeClr val="tx1"/>
                        </a:solidFill>
                        <a:effectLst/>
                        <a:latin typeface="Batang" pitchFamily="18" charset="-127"/>
                        <a:ea typeface="MS Mincho" pitchFamily="49" charset="-128"/>
                        <a:cs typeface="Times New Roman" charset="0"/>
                      </a:endParaRP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(percentage of 1989 imports)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Tariff reductions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Batang" pitchFamily="18"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Pre-UR</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Post-UR</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 of imports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Depth of cut (dT/(1+T)</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gridSpan="4">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1" i="0" u="none" strike="noStrike" cap="none" normalizeH="0" baseline="0">
                          <a:ln>
                            <a:noFill/>
                          </a:ln>
                          <a:solidFill>
                            <a:schemeClr val="tx1"/>
                          </a:solidFill>
                          <a:effectLst/>
                          <a:latin typeface="Batang" pitchFamily="18" charset="-127"/>
                          <a:ea typeface="MS Mincho" pitchFamily="49" charset="-128"/>
                          <a:cs typeface="Times New Roman" charset="0"/>
                        </a:rPr>
                        <a:t>Tariff concessions given-All merchandise</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Batang" pitchFamily="18"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   Developed Economies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80</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89</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30</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1.0</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   Developing Economies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30</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81</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29</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2.3</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gridSpan="5">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1" i="0" u="none" strike="noStrike" cap="none" normalizeH="0" baseline="0">
                          <a:ln>
                            <a:noFill/>
                          </a:ln>
                          <a:solidFill>
                            <a:schemeClr val="tx1"/>
                          </a:solidFill>
                          <a:effectLst/>
                          <a:latin typeface="Batang" pitchFamily="18" charset="-127"/>
                          <a:ea typeface="MS Mincho" pitchFamily="49" charset="-128"/>
                          <a:cs typeface="Times New Roman" charset="0"/>
                        </a:rPr>
                        <a:t>Tariff concessions received-All Merchandise</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   Developed Economies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77</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91</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36</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1.4</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   Developing Economies</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64</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78</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28</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Batang" pitchFamily="18" charset="-127"/>
                          <a:ea typeface="MS Mincho" pitchFamily="49" charset="-128"/>
                          <a:cs typeface="Times New Roman" charset="0"/>
                        </a:rPr>
                        <a:t>1.0</a:t>
                      </a:r>
                      <a:endParaRPr kumimoji="0" lang="en-US" altLang="ja-JP" sz="1800" b="0" i="0" u="none" strike="noStrike" cap="none" normalizeH="0" baseline="0">
                        <a:ln>
                          <a:noFill/>
                        </a:ln>
                        <a:solidFill>
                          <a:schemeClr val="tx1"/>
                        </a:solidFill>
                        <a:effectLst/>
                        <a:latin typeface="Batang" pitchFamily="18" charset="-127"/>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629" name="Rectangle 461"/>
          <p:cNvSpPr>
            <a:spLocks noChangeArrowheads="1"/>
          </p:cNvSpPr>
          <p:nvPr/>
        </p:nvSpPr>
        <p:spPr bwMode="auto">
          <a:xfrm>
            <a:off x="755650" y="5373688"/>
            <a:ext cx="7566025" cy="912812"/>
          </a:xfrm>
          <a:prstGeom prst="rect">
            <a:avLst/>
          </a:prstGeom>
          <a:noFill/>
          <a:ln w="9525">
            <a:noFill/>
            <a:miter lim="800000"/>
            <a:headEnd/>
            <a:tailEnd/>
          </a:ln>
          <a:effectLst/>
        </p:spPr>
        <p:txBody>
          <a:bodyPr wrap="none" anchor="ctr">
            <a:prstTxWarp prst="textNoShape">
              <a:avLst/>
            </a:prstTxWarp>
            <a:spAutoFit/>
          </a:bodyPr>
          <a:lstStyle/>
          <a:p>
            <a:pPr algn="just" eaLnBrk="1" hangingPunct="1">
              <a:tabLst>
                <a:tab pos="457200" algn="l"/>
              </a:tabLst>
            </a:pPr>
            <a:r>
              <a:rPr lang="en-US" altLang="ja-JP" sz="1200">
                <a:latin typeface="Batang" pitchFamily="18" charset="-127"/>
                <a:ea typeface="MS Mincho" pitchFamily="49" charset="-128"/>
                <a:cs typeface="Times New Roman" charset="0"/>
              </a:rPr>
              <a:t>Source: Finger and Schuknecht (1999)</a:t>
            </a:r>
            <a:endParaRPr lang="en-US" altLang="ja-JP" sz="1100">
              <a:latin typeface="Batang" pitchFamily="18" charset="-127"/>
              <a:ea typeface="MS Mincho" pitchFamily="49" charset="-128"/>
              <a:cs typeface="Times New Roman" charset="0"/>
            </a:endParaRPr>
          </a:p>
          <a:p>
            <a:pPr algn="just">
              <a:buFontTx/>
              <a:buAutoNum type="arabicPeriod"/>
              <a:tabLst>
                <a:tab pos="457200" algn="l"/>
              </a:tabLst>
            </a:pPr>
            <a:r>
              <a:rPr lang="en-GB" altLang="ja-JP" sz="1400" b="1">
                <a:latin typeface="Batang" pitchFamily="18" charset="-127"/>
                <a:ea typeface="MS Mincho" pitchFamily="49" charset="-128"/>
                <a:cs typeface="Times New Roman" charset="0"/>
              </a:rPr>
              <a:t>Developing country cuts covered the same percentage of imports as developed ones</a:t>
            </a:r>
            <a:endParaRPr lang="en-US" altLang="ja-JP" sz="1100">
              <a:latin typeface="Batang" pitchFamily="18" charset="-127"/>
              <a:ea typeface="ＭＳ Ｐゴシック" charset="-128"/>
              <a:cs typeface="ＭＳ Ｐゴシック" charset="-128"/>
            </a:endParaRPr>
          </a:p>
          <a:p>
            <a:pPr algn="just">
              <a:buFontTx/>
              <a:buAutoNum type="arabicPeriod"/>
              <a:tabLst>
                <a:tab pos="457200" algn="l"/>
              </a:tabLst>
            </a:pPr>
            <a:r>
              <a:rPr lang="en-GB" altLang="ja-JP" sz="1400" b="1">
                <a:latin typeface="Batang" pitchFamily="18" charset="-127"/>
                <a:ea typeface="MS Mincho" pitchFamily="49" charset="-128"/>
                <a:cs typeface="MS Mincho" pitchFamily="49" charset="-128"/>
              </a:rPr>
              <a:t>Developing country tariff cuts were deeper</a:t>
            </a:r>
            <a:endParaRPr lang="en-US" altLang="ja-JP" sz="1100">
              <a:latin typeface="Batang" pitchFamily="18" charset="-127"/>
              <a:ea typeface="ＭＳ Ｐゴシック" charset="-128"/>
              <a:cs typeface="ＭＳ Ｐゴシック" charset="-128"/>
            </a:endParaRPr>
          </a:p>
          <a:p>
            <a:pPr algn="just">
              <a:buFontTx/>
              <a:buAutoNum type="arabicPeriod"/>
              <a:tabLst>
                <a:tab pos="457200" algn="l"/>
              </a:tabLst>
            </a:pPr>
            <a:r>
              <a:rPr lang="en-GB" altLang="ja-JP" sz="1400" b="1">
                <a:latin typeface="Batang" pitchFamily="18" charset="-127"/>
                <a:ea typeface="MS Mincho" pitchFamily="49" charset="-128"/>
                <a:cs typeface="MS Mincho" pitchFamily="49" charset="-128"/>
              </a:rPr>
              <a:t>Concessions received by developing countries were smaller</a:t>
            </a:r>
            <a:endParaRPr lang="en-GB" altLang="ja-JP">
              <a:latin typeface="Batang" pitchFamily="18" charset="-127"/>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331913" y="1052513"/>
            <a:ext cx="6213475" cy="671512"/>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n-GB" altLang="ja-JP" sz="2000" b="1">
                <a:latin typeface="Times New Roman" charset="0"/>
                <a:ea typeface="MS Mincho" pitchFamily="49" charset="-128"/>
                <a:cs typeface="Times New Roman" charset="0"/>
              </a:rPr>
              <a:t>Agricultural Products: </a:t>
            </a:r>
            <a:r>
              <a:rPr lang="en-US" altLang="ja-JP" sz="2000" b="1">
                <a:latin typeface="Times New Roman" charset="0"/>
                <a:ea typeface="MS Mincho" pitchFamily="49" charset="-128"/>
                <a:cs typeface="Times New Roman" charset="0"/>
              </a:rPr>
              <a:t>Uruguay Round Tariff Bindings</a:t>
            </a:r>
            <a:endParaRPr lang="en-US" altLang="ja-JP" sz="2000">
              <a:latin typeface="Arial" charset="0"/>
              <a:ea typeface="MS Mincho" pitchFamily="49" charset="-128"/>
              <a:cs typeface="Times New Roman" charset="0"/>
            </a:endParaRPr>
          </a:p>
          <a:p>
            <a:endParaRPr lang="en-US" altLang="ja-JP">
              <a:latin typeface="Arial" charset="0"/>
              <a:ea typeface="MS Mincho" pitchFamily="49" charset="-128"/>
              <a:cs typeface="Times New Roman" charset="0"/>
            </a:endParaRPr>
          </a:p>
        </p:txBody>
      </p:sp>
      <p:graphicFrame>
        <p:nvGraphicFramePr>
          <p:cNvPr id="8337" name="Group 145"/>
          <p:cNvGraphicFramePr>
            <a:graphicFrameLocks noGrp="1"/>
          </p:cNvGraphicFramePr>
          <p:nvPr/>
        </p:nvGraphicFramePr>
        <p:xfrm>
          <a:off x="1547813" y="2060575"/>
          <a:ext cx="6011862" cy="2164079"/>
        </p:xfrm>
        <a:graphic>
          <a:graphicData uri="http://schemas.openxmlformats.org/drawingml/2006/table">
            <a:tbl>
              <a:tblPr/>
              <a:tblGrid>
                <a:gridCol w="2811462"/>
                <a:gridCol w="762000"/>
                <a:gridCol w="963613"/>
                <a:gridCol w="560387"/>
                <a:gridCol w="914400"/>
              </a:tblGrid>
              <a:tr h="504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Percent of imports</a:t>
                      </a:r>
                    </a:p>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 GATT-bound</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gridSpan="2">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endPar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endParaRPr>
                    </a:p>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Post –UR</a:t>
                      </a:r>
                    </a:p>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bindings that</a:t>
                      </a:r>
                    </a:p>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reduce protection</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r>
              <a:tr h="346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Pre-UR</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Post-UR</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1" i="0" u="none" strike="noStrike" cap="none" normalizeH="0" baseline="0">
                          <a:ln>
                            <a:noFill/>
                          </a:ln>
                          <a:solidFill>
                            <a:schemeClr val="tx1"/>
                          </a:solidFill>
                          <a:effectLst/>
                          <a:latin typeface="Times New Roman" charset="0"/>
                          <a:ea typeface="MS Mincho" pitchFamily="49" charset="-128"/>
                          <a:cs typeface="Times New Roman" charset="0"/>
                        </a:rPr>
                        <a:t>Tariffied and untariffied products </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   Developed Economies</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72</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100</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26</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04800">
                <a:tc>
                  <a:txBody>
                    <a:bodyPr/>
                    <a:lstStyle/>
                    <a:p>
                      <a:pPr marL="342900" marR="0" lvl="0" indent="-342900" algn="l"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   Developing Economies</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37</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100</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ja-JP" sz="1400" b="0" i="0" u="none" strike="noStrike" cap="none" normalizeH="0" baseline="0">
                          <a:ln>
                            <a:noFill/>
                          </a:ln>
                          <a:solidFill>
                            <a:schemeClr val="tx1"/>
                          </a:solidFill>
                          <a:effectLst/>
                          <a:latin typeface="Times New Roman" charset="0"/>
                          <a:ea typeface="MS Mincho" pitchFamily="49" charset="-128"/>
                          <a:cs typeface="Times New Roman" charset="0"/>
                        </a:rPr>
                        <a:t>17</a:t>
                      </a:r>
                      <a:endParaRPr kumimoji="0" lang="en-US" altLang="ja-JP" sz="1800" b="0" i="0" u="none" strike="noStrike" cap="none" normalizeH="0" baseline="0">
                        <a:ln>
                          <a:noFill/>
                        </a:ln>
                        <a:solidFill>
                          <a:schemeClr val="tx1"/>
                        </a:solidFill>
                        <a:effectLst/>
                        <a:latin typeface="Arial" charset="0"/>
                        <a:ea typeface="MS Mincho" pitchFamily="49"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8332" name="Rectangle 140"/>
          <p:cNvSpPr>
            <a:spLocks noChangeArrowheads="1"/>
          </p:cNvSpPr>
          <p:nvPr/>
        </p:nvSpPr>
        <p:spPr bwMode="auto">
          <a:xfrm>
            <a:off x="1476375" y="4508500"/>
            <a:ext cx="2716213" cy="731838"/>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n-US" altLang="ja-JP" sz="1200">
                <a:latin typeface="Times New Roman" charset="0"/>
                <a:ea typeface="MS Mincho" pitchFamily="49" charset="-128"/>
                <a:cs typeface="Times New Roman" charset="0"/>
              </a:rPr>
              <a:t>Source: Finger Ingco and Reincke (1996)</a:t>
            </a:r>
            <a:endParaRPr lang="en-GB" altLang="ja-JP" sz="1200" b="1">
              <a:latin typeface="Times New Roman" charset="0"/>
              <a:ea typeface="MS Mincho" pitchFamily="49" charset="-128"/>
              <a:cs typeface="Times New Roman" charset="0"/>
            </a:endParaRPr>
          </a:p>
          <a:p>
            <a:r>
              <a:rPr lang="en-GB" altLang="ja-JP" sz="1200" b="1">
                <a:latin typeface="Times New Roman" charset="0"/>
                <a:ea typeface="MS Mincho" pitchFamily="49" charset="-128"/>
                <a:cs typeface="Times New Roman" charset="0"/>
              </a:rPr>
              <a:t/>
            </a:r>
            <a:br>
              <a:rPr lang="en-GB" altLang="ja-JP" sz="1200" b="1">
                <a:latin typeface="Times New Roman" charset="0"/>
                <a:ea typeface="MS Mincho" pitchFamily="49" charset="-128"/>
                <a:cs typeface="Times New Roman" charset="0"/>
              </a:rPr>
            </a:br>
            <a:endParaRPr lang="en-GB" altLang="ja-JP">
              <a:latin typeface="Arial" charset="0"/>
              <a:ea typeface="MS Mincho" pitchFamily="49" charset="-128"/>
              <a:cs typeface="Times New Roman"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277813"/>
            <a:ext cx="8229600" cy="488950"/>
          </a:xfrm>
        </p:spPr>
        <p:txBody>
          <a:bodyPr/>
          <a:lstStyle/>
          <a:p>
            <a:r>
              <a:rPr lang="en-US" sz="2400"/>
              <a:t>Agricultural trade price volatility</a:t>
            </a:r>
          </a:p>
        </p:txBody>
      </p:sp>
      <p:pic>
        <p:nvPicPr>
          <p:cNvPr id="297987" name="Picture 3"/>
          <p:cNvPicPr>
            <a:picLocks noChangeAspect="1" noChangeArrowheads="1"/>
          </p:cNvPicPr>
          <p:nvPr>
            <p:ph type="body" idx="1"/>
          </p:nvPr>
        </p:nvPicPr>
        <p:blipFill>
          <a:blip r:embed="rId2"/>
          <a:srcRect/>
          <a:stretch>
            <a:fillRect/>
          </a:stretch>
        </p:blipFill>
        <p:spPr>
          <a:xfrm>
            <a:off x="250825" y="836613"/>
            <a:ext cx="8642350" cy="5761037"/>
          </a:xfrm>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188913"/>
            <a:ext cx="8229600" cy="360362"/>
          </a:xfrm>
        </p:spPr>
        <p:txBody>
          <a:bodyPr/>
          <a:lstStyle/>
          <a:p>
            <a:r>
              <a:rPr lang="en-US" sz="2800"/>
              <a:t>World production shares 1980-2002</a:t>
            </a:r>
          </a:p>
        </p:txBody>
      </p:sp>
      <p:graphicFrame>
        <p:nvGraphicFramePr>
          <p:cNvPr id="299011" name="Group 3"/>
          <p:cNvGraphicFramePr>
            <a:graphicFrameLocks noGrp="1"/>
          </p:cNvGraphicFramePr>
          <p:nvPr>
            <p:ph idx="1"/>
          </p:nvPr>
        </p:nvGraphicFramePr>
        <p:xfrm>
          <a:off x="323850" y="549275"/>
          <a:ext cx="8642350" cy="5745167"/>
        </p:xfrm>
        <a:graphic>
          <a:graphicData uri="http://schemas.openxmlformats.org/drawingml/2006/table">
            <a:tbl>
              <a:tblPr/>
              <a:tblGrid>
                <a:gridCol w="2052638"/>
                <a:gridCol w="3260725"/>
                <a:gridCol w="1116012"/>
                <a:gridCol w="1117600"/>
                <a:gridCol w="1095375"/>
              </a:tblGrid>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1980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1990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2002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Cereals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0.46</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0.06</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0.44</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0.49</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Meat, total</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0.66</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0.54</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Milk, total</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0.76</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0.70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0.59</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Oilcrops, primary</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0.29</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0.04</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Sugar (centrif)</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0.29</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9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0.54</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0.69</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277813"/>
            <a:ext cx="8229600" cy="342900"/>
          </a:xfrm>
        </p:spPr>
        <p:txBody>
          <a:bodyPr/>
          <a:lstStyle/>
          <a:p>
            <a:r>
              <a:rPr lang="en-US" sz="2400"/>
              <a:t>World production shares 1980-2002 (cont’d)</a:t>
            </a:r>
          </a:p>
        </p:txBody>
      </p:sp>
      <p:graphicFrame>
        <p:nvGraphicFramePr>
          <p:cNvPr id="300115" name="Group 83"/>
          <p:cNvGraphicFramePr>
            <a:graphicFrameLocks noGrp="1"/>
          </p:cNvGraphicFramePr>
          <p:nvPr>
            <p:ph idx="1"/>
          </p:nvPr>
        </p:nvGraphicFramePr>
        <p:xfrm>
          <a:off x="395288" y="549275"/>
          <a:ext cx="8229600" cy="6119813"/>
        </p:xfrm>
        <a:graphic>
          <a:graphicData uri="http://schemas.openxmlformats.org/drawingml/2006/table">
            <a:tbl>
              <a:tblPr/>
              <a:tblGrid>
                <a:gridCol w="2101850"/>
                <a:gridCol w="3032125"/>
                <a:gridCol w="1038225"/>
                <a:gridCol w="1039812"/>
                <a:gridCol w="1017588"/>
              </a:tblGrid>
              <a:tr h="633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1980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1990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2002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Citrus fruit, total</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794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13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0.70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Bananas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794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0.11</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13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Tropical beverages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794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0.09</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13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 -LDC)</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0.89</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Fibre crops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13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LDC</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0.09</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13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277813"/>
            <a:ext cx="8229600" cy="415925"/>
          </a:xfrm>
        </p:spPr>
        <p:txBody>
          <a:bodyPr/>
          <a:lstStyle/>
          <a:p>
            <a:r>
              <a:rPr lang="en-US" sz="2000"/>
              <a:t>World export shares 1980-2002</a:t>
            </a:r>
          </a:p>
        </p:txBody>
      </p:sp>
      <p:graphicFrame>
        <p:nvGraphicFramePr>
          <p:cNvPr id="301059" name="Group 3"/>
          <p:cNvGraphicFramePr>
            <a:graphicFrameLocks noGrp="1"/>
          </p:cNvGraphicFramePr>
          <p:nvPr>
            <p:ph idx="1"/>
          </p:nvPr>
        </p:nvGraphicFramePr>
        <p:xfrm>
          <a:off x="539750" y="692150"/>
          <a:ext cx="8229600" cy="5705475"/>
        </p:xfrm>
        <a:graphic>
          <a:graphicData uri="http://schemas.openxmlformats.org/drawingml/2006/table">
            <a:tbl>
              <a:tblPr/>
              <a:tblGrid>
                <a:gridCol w="2038350"/>
                <a:gridCol w="2930525"/>
                <a:gridCol w="1085850"/>
                <a:gridCol w="1087438"/>
                <a:gridCol w="1087437"/>
              </a:tblGrid>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1980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1990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2002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Cereals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0.86</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0.77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Meat, total</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0.77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2067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Milk, total</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2067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Oilcrops, primary</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0.75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2067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0.23</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0.42</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0.47</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Sugar (centrif)</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0.35</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2067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908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0.64</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0.58</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0.64</a:t>
                      </a:r>
                      <a:endParaRPr kumimoji="0" lang="en-US" sz="16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68313" y="0"/>
            <a:ext cx="8229600" cy="415925"/>
          </a:xfrm>
        </p:spPr>
        <p:txBody>
          <a:bodyPr/>
          <a:lstStyle/>
          <a:p>
            <a:r>
              <a:rPr lang="en-US" sz="2000"/>
              <a:t>World export shares 1980-2002 (cont’d) </a:t>
            </a:r>
          </a:p>
        </p:txBody>
      </p:sp>
      <p:graphicFrame>
        <p:nvGraphicFramePr>
          <p:cNvPr id="302163" name="Group 83"/>
          <p:cNvGraphicFramePr>
            <a:graphicFrameLocks noGrp="1"/>
          </p:cNvGraphicFramePr>
          <p:nvPr>
            <p:ph idx="1"/>
          </p:nvPr>
        </p:nvGraphicFramePr>
        <p:xfrm>
          <a:off x="468313" y="404813"/>
          <a:ext cx="8424862" cy="6586856"/>
        </p:xfrm>
        <a:graphic>
          <a:graphicData uri="http://schemas.openxmlformats.org/drawingml/2006/table">
            <a:tbl>
              <a:tblPr/>
              <a:tblGrid>
                <a:gridCol w="2211387"/>
                <a:gridCol w="3000375"/>
                <a:gridCol w="1071563"/>
                <a:gridCol w="1069975"/>
                <a:gridCol w="1071562"/>
              </a:tblGrid>
              <a:tr h="615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GB"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1980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1990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2002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Citrus fruit, total</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191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75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0.31</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Bananas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0.15</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175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0.01</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91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0.95</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0.95</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0.85</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Tropical beverages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0.05</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191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0.09</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0.06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75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0.86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Fibre crops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Developed Countries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0.50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0.49</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0.68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1751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Least Developed Countrs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0.15</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91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Developing except LDCs</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0.34</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0.37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70000"/>
                        <a:buFont typeface="Wingdings"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a typeface="Arial" charset="0"/>
                          <a:cs typeface="Arial" charset="0"/>
                        </a:rPr>
                        <a:t>0.18</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lstStyle/>
          <a:p>
            <a:r>
              <a:rPr lang="en-GB" altLang="ja-JP" sz="2000" b="1" u="sng">
                <a:solidFill>
                  <a:schemeClr val="tx1"/>
                </a:solidFill>
                <a:latin typeface="Batang" pitchFamily="18" charset="-127"/>
                <a:ea typeface="ＭＳ Ｐゴシック" charset="-128"/>
                <a:cs typeface="ＭＳ Ｐゴシック" charset="-128"/>
              </a:rPr>
              <a:t>Not all developing countries are WTO members </a:t>
            </a:r>
            <a:r>
              <a:rPr lang="en-GB" altLang="ja-JP" sz="2000" b="1">
                <a:solidFill>
                  <a:schemeClr val="tx1"/>
                </a:solidFill>
                <a:latin typeface="Batang" pitchFamily="18" charset="-127"/>
                <a:ea typeface="ＭＳ Ｐゴシック" charset="-128"/>
                <a:cs typeface="ＭＳ Ｐゴシック" charset="-128"/>
              </a:rPr>
              <a:t/>
            </a:r>
            <a:br>
              <a:rPr lang="en-GB" altLang="ja-JP" sz="2000" b="1">
                <a:solidFill>
                  <a:schemeClr val="tx1"/>
                </a:solidFill>
                <a:latin typeface="Batang" pitchFamily="18" charset="-127"/>
                <a:ea typeface="ＭＳ Ｐゴシック" charset="-128"/>
                <a:cs typeface="ＭＳ Ｐゴシック" charset="-128"/>
              </a:rPr>
            </a:br>
            <a:r>
              <a:rPr lang="en-GB" altLang="ja-JP" sz="2000" b="1">
                <a:solidFill>
                  <a:schemeClr val="tx1"/>
                </a:solidFill>
                <a:latin typeface="Batang" pitchFamily="18" charset="-127"/>
                <a:ea typeface="ＭＳ Ｐゴシック" charset="-128"/>
                <a:cs typeface="ＭＳ Ｐゴシック" charset="-128"/>
              </a:rPr>
              <a:t>Developing Country Groupings and WTO membership</a:t>
            </a:r>
            <a:endParaRPr lang="en-US" sz="2000" b="1">
              <a:solidFill>
                <a:schemeClr val="tx1"/>
              </a:solidFill>
              <a:latin typeface="Batang" pitchFamily="18" charset="-127"/>
            </a:endParaRPr>
          </a:p>
        </p:txBody>
      </p:sp>
      <p:graphicFrame>
        <p:nvGraphicFramePr>
          <p:cNvPr id="5124" name="Object 4"/>
          <p:cNvGraphicFramePr>
            <a:graphicFrameLocks noChangeAspect="1"/>
          </p:cNvGraphicFramePr>
          <p:nvPr>
            <p:ph idx="1"/>
          </p:nvPr>
        </p:nvGraphicFramePr>
        <p:xfrm>
          <a:off x="1677988" y="1412875"/>
          <a:ext cx="4738687" cy="3151188"/>
        </p:xfrm>
        <a:graphic>
          <a:graphicData uri="http://schemas.openxmlformats.org/presentationml/2006/ole">
            <p:oleObj spid="_x0000_s5124" name="Chart" r:id="rId3" imgW="6086551" imgH="4048049" progId="MSGraph.Chart.8">
              <p:embed/>
            </p:oleObj>
          </a:graphicData>
        </a:graphic>
      </p:graphicFrame>
      <p:sp>
        <p:nvSpPr>
          <p:cNvPr id="5126" name="Rectangle 6"/>
          <p:cNvSpPr>
            <a:spLocks noChangeArrowheads="1"/>
          </p:cNvSpPr>
          <p:nvPr/>
        </p:nvSpPr>
        <p:spPr bwMode="auto">
          <a:xfrm>
            <a:off x="1331913" y="4724400"/>
            <a:ext cx="5715000" cy="1368425"/>
          </a:xfrm>
          <a:prstGeom prst="rect">
            <a:avLst/>
          </a:prstGeom>
          <a:noFill/>
          <a:ln w="9525">
            <a:noFill/>
            <a:miter lim="800000"/>
            <a:headEnd/>
            <a:tailEnd/>
          </a:ln>
        </p:spPr>
        <p:txBody>
          <a:bodyPr>
            <a:prstTxWarp prst="textNoShape">
              <a:avLst/>
            </a:prstTxWarp>
          </a:bodyPr>
          <a:lstStyle/>
          <a:p>
            <a:pPr lvl="1" eaLnBrk="1" hangingPunct="1"/>
            <a:r>
              <a:rPr lang="en-US" sz="1400" b="1">
                <a:latin typeface="Batang" pitchFamily="18" charset="-127"/>
              </a:rPr>
              <a:t>DC – Developing Countries</a:t>
            </a:r>
          </a:p>
          <a:p>
            <a:pPr lvl="1" eaLnBrk="1" hangingPunct="1"/>
            <a:r>
              <a:rPr lang="en-US" sz="1400" b="1">
                <a:latin typeface="Batang" pitchFamily="18" charset="-127"/>
              </a:rPr>
              <a:t>LIFDC – Low Income, Food Deficit Countries</a:t>
            </a:r>
          </a:p>
          <a:p>
            <a:pPr lvl="1" eaLnBrk="1" hangingPunct="1"/>
            <a:r>
              <a:rPr lang="en-US" sz="1400" b="1">
                <a:latin typeface="Batang" pitchFamily="18" charset="-127"/>
              </a:rPr>
              <a:t>LDC – Least Developed Countries</a:t>
            </a:r>
          </a:p>
          <a:p>
            <a:pPr lvl="1" eaLnBrk="1" hangingPunct="1"/>
            <a:r>
              <a:rPr lang="en-US" sz="1400" b="1">
                <a:latin typeface="Batang" pitchFamily="18" charset="-127"/>
              </a:rPr>
              <a:t>SIDS – Small Island Developing States</a:t>
            </a:r>
          </a:p>
          <a:p>
            <a:pPr lvl="1" eaLnBrk="1" hangingPunct="1"/>
            <a:r>
              <a:rPr lang="en-US" sz="1400" b="1">
                <a:latin typeface="Batang" pitchFamily="18" charset="-127"/>
              </a:rPr>
              <a:t>LLDC – Land-Locked Developing Countries</a:t>
            </a:r>
          </a:p>
          <a:p>
            <a:pPr lvl="1" eaLnBrk="1" hangingPunct="1"/>
            <a:r>
              <a:rPr lang="en-US" sz="1400" b="1">
                <a:latin typeface="Batang" pitchFamily="18" charset="-127"/>
              </a:rPr>
              <a:t>NFIDC – Net Food-Importing Developing Countries </a:t>
            </a:r>
          </a:p>
          <a:p>
            <a:pPr eaLnBrk="1" hangingPunct="1"/>
            <a:endParaRPr lang="en-US">
              <a:latin typeface="Batang" pitchFamily="18" charset="-127"/>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1196975"/>
            <a:ext cx="8713788" cy="1584325"/>
          </a:xfrm>
          <a:prstGeom prst="rect">
            <a:avLst/>
          </a:prstGeom>
          <a:noFill/>
          <a:ln w="9525">
            <a:noFill/>
            <a:miter lim="800000"/>
            <a:headEnd/>
            <a:tailEnd/>
          </a:ln>
          <a:effectLst/>
        </p:spPr>
        <p:txBody>
          <a:bodyPr anchor="ctr">
            <a:prstTxWarp prst="textNoShape">
              <a:avLst/>
            </a:prstTxWarp>
          </a:bodyPr>
          <a:lstStyle/>
          <a:p>
            <a:pPr marL="1076325" indent="-712788" eaLnBrk="1" hangingPunct="1">
              <a:buSzPct val="115000"/>
              <a:buFontTx/>
              <a:buBlip>
                <a:blip r:embed="rId3"/>
              </a:buBlip>
            </a:pPr>
            <a:r>
              <a:rPr lang="en-US" sz="1900" b="1">
                <a:solidFill>
                  <a:srgbClr val="000066"/>
                </a:solidFill>
                <a:latin typeface="Arial" charset="0"/>
              </a:rPr>
              <a:t>art. 20 of the 1994 UR Agreement on Agriculture: commitment to start a new negotiation on agriculture by the end of 1999</a:t>
            </a:r>
          </a:p>
        </p:txBody>
      </p:sp>
      <p:sp>
        <p:nvSpPr>
          <p:cNvPr id="177155" name="Rectangle 3"/>
          <p:cNvSpPr>
            <a:spLocks noChangeArrowheads="1"/>
          </p:cNvSpPr>
          <p:nvPr/>
        </p:nvSpPr>
        <p:spPr bwMode="auto">
          <a:xfrm>
            <a:off x="1371600" y="0"/>
            <a:ext cx="7772400" cy="609600"/>
          </a:xfrm>
          <a:prstGeom prst="rect">
            <a:avLst/>
          </a:prstGeom>
          <a:noFill/>
          <a:ln w="9525">
            <a:noFill/>
            <a:miter lim="800000"/>
            <a:headEnd/>
            <a:tailEnd/>
          </a:ln>
          <a:effectLst/>
        </p:spPr>
        <p:txBody>
          <a:bodyPr anchor="ctr">
            <a:prstTxWarp prst="textNoShape">
              <a:avLst/>
            </a:prstTxWarp>
          </a:bodyPr>
          <a:lstStyle/>
          <a:p>
            <a:pPr eaLnBrk="1" hangingPunct="1"/>
            <a:r>
              <a:rPr lang="en-US" sz="2700" b="1">
                <a:solidFill>
                  <a:schemeClr val="bg1"/>
                </a:solidFill>
                <a:latin typeface="Arial" charset="0"/>
              </a:rPr>
              <a:t>from Marrakech to Doha</a:t>
            </a:r>
          </a:p>
        </p:txBody>
      </p:sp>
      <p:sp>
        <p:nvSpPr>
          <p:cNvPr id="177156" name="Rectangle 4"/>
          <p:cNvSpPr>
            <a:spLocks noChangeArrowheads="1"/>
          </p:cNvSpPr>
          <p:nvPr/>
        </p:nvSpPr>
        <p:spPr bwMode="auto">
          <a:xfrm>
            <a:off x="0" y="2924175"/>
            <a:ext cx="8893175" cy="792163"/>
          </a:xfrm>
          <a:prstGeom prst="rect">
            <a:avLst/>
          </a:prstGeom>
          <a:noFill/>
          <a:ln w="9525">
            <a:noFill/>
            <a:miter lim="800000"/>
            <a:headEnd/>
            <a:tailEnd/>
          </a:ln>
        </p:spPr>
        <p:txBody>
          <a:bodyPr anchor="ctr">
            <a:prstTxWarp prst="textNoShape">
              <a:avLst/>
            </a:prstTxWarp>
          </a:bodyPr>
          <a:lstStyle/>
          <a:p>
            <a:pPr marL="1076325" indent="-712788" eaLnBrk="1" hangingPunct="1">
              <a:buSzPct val="115000"/>
              <a:buFontTx/>
              <a:buBlip>
                <a:blip r:embed="rId3"/>
              </a:buBlip>
            </a:pPr>
            <a:r>
              <a:rPr lang="en-US" sz="2800" b="1">
                <a:solidFill>
                  <a:srgbClr val="000066"/>
                </a:solidFill>
                <a:latin typeface="Arial" charset="0"/>
              </a:rPr>
              <a:t>Seattle (Nov 30 - Dec 3, 1999)</a:t>
            </a:r>
            <a:r>
              <a:rPr lang="en-US" sz="2800" b="1">
                <a:solidFill>
                  <a:srgbClr val="FF0000"/>
                </a:solidFill>
                <a:latin typeface="Arial" charset="0"/>
              </a:rPr>
              <a:t> Failure!</a:t>
            </a:r>
            <a:r>
              <a:rPr lang="en-US" sz="2800" b="1">
                <a:solidFill>
                  <a:srgbClr val="008000"/>
                </a:solidFill>
                <a:latin typeface="Arial" charset="0"/>
              </a:rPr>
              <a:t> </a:t>
            </a:r>
            <a:endParaRPr lang="en-US" sz="2800" b="1">
              <a:solidFill>
                <a:srgbClr val="000066"/>
              </a:solidFill>
              <a:latin typeface="Arial" charset="0"/>
            </a:endParaRPr>
          </a:p>
        </p:txBody>
      </p:sp>
      <p:sp>
        <p:nvSpPr>
          <p:cNvPr id="177157" name="Rectangle 5"/>
          <p:cNvSpPr>
            <a:spLocks noChangeArrowheads="1"/>
          </p:cNvSpPr>
          <p:nvPr/>
        </p:nvSpPr>
        <p:spPr bwMode="auto">
          <a:xfrm>
            <a:off x="0" y="3716338"/>
            <a:ext cx="8964613" cy="2232025"/>
          </a:xfrm>
          <a:prstGeom prst="rect">
            <a:avLst/>
          </a:prstGeom>
          <a:noFill/>
          <a:ln w="9525">
            <a:noFill/>
            <a:miter lim="800000"/>
            <a:headEnd/>
            <a:tailEnd/>
          </a:ln>
        </p:spPr>
        <p:txBody>
          <a:bodyPr anchor="ctr">
            <a:prstTxWarp prst="textNoShape">
              <a:avLst/>
            </a:prstTxWarp>
          </a:bodyPr>
          <a:lstStyle/>
          <a:p>
            <a:pPr marL="1076325" indent="-712788" eaLnBrk="1" hangingPunct="1">
              <a:buSzPct val="115000"/>
              <a:buFontTx/>
              <a:buBlip>
                <a:blip r:embed="rId3"/>
              </a:buBlip>
            </a:pPr>
            <a:r>
              <a:rPr lang="en-US" sz="2800" b="1">
                <a:solidFill>
                  <a:srgbClr val="000066"/>
                </a:solidFill>
                <a:latin typeface="Arial" charset="0"/>
              </a:rPr>
              <a:t>early in 2000 only negotiations on “</a:t>
            </a:r>
            <a:r>
              <a:rPr lang="en-US" sz="2800" b="1">
                <a:solidFill>
                  <a:srgbClr val="009900"/>
                </a:solidFill>
                <a:latin typeface="Arial" charset="0"/>
              </a:rPr>
              <a:t>agriculture</a:t>
            </a:r>
            <a:r>
              <a:rPr lang="en-US" sz="2800" b="1">
                <a:solidFill>
                  <a:srgbClr val="000066"/>
                </a:solidFill>
                <a:latin typeface="Arial" charset="0"/>
              </a:rPr>
              <a:t>” and “</a:t>
            </a:r>
            <a:r>
              <a:rPr lang="en-US" sz="2800" b="1">
                <a:solidFill>
                  <a:srgbClr val="FF6600"/>
                </a:solidFill>
                <a:latin typeface="Arial" charset="0"/>
              </a:rPr>
              <a:t>services</a:t>
            </a:r>
            <a:r>
              <a:rPr lang="en-US" sz="2800" b="1">
                <a:solidFill>
                  <a:srgbClr val="000066"/>
                </a:solidFill>
                <a:latin typeface="Arial" charset="0"/>
              </a:rPr>
              <a:t>” started, but nothing really happened until the Ministerial in Doha (November 2001)</a:t>
            </a:r>
            <a:r>
              <a:rPr lang="en-US" sz="2800" b="1">
                <a:solidFill>
                  <a:srgbClr val="008000"/>
                </a:solidFill>
                <a:latin typeface="Arial"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1371600" y="0"/>
            <a:ext cx="7772400" cy="609600"/>
          </a:xfrm>
          <a:prstGeom prst="rect">
            <a:avLst/>
          </a:prstGeom>
          <a:noFill/>
          <a:ln w="9525">
            <a:noFill/>
            <a:miter lim="800000"/>
            <a:headEnd/>
            <a:tailEnd/>
          </a:ln>
          <a:effectLst/>
        </p:spPr>
        <p:txBody>
          <a:bodyPr anchor="ctr">
            <a:prstTxWarp prst="textNoShape">
              <a:avLst/>
            </a:prstTxWarp>
          </a:bodyPr>
          <a:lstStyle/>
          <a:p>
            <a:pPr algn="ctr" eaLnBrk="1" hangingPunct="1"/>
            <a:r>
              <a:rPr lang="en-US" sz="2600" b="1">
                <a:solidFill>
                  <a:schemeClr val="bg1"/>
                </a:solidFill>
                <a:effectLst>
                  <a:outerShdw blurRad="38100" dist="38100" dir="2700000" algn="tl">
                    <a:srgbClr val="000000"/>
                  </a:outerShdw>
                </a:effectLst>
                <a:latin typeface="Arial" charset="0"/>
              </a:rPr>
              <a:t>Doha (November 2001)</a:t>
            </a:r>
          </a:p>
        </p:txBody>
      </p:sp>
      <p:sp>
        <p:nvSpPr>
          <p:cNvPr id="179203" name="Rectangle 3"/>
          <p:cNvSpPr>
            <a:spLocks noChangeArrowheads="1"/>
          </p:cNvSpPr>
          <p:nvPr/>
        </p:nvSpPr>
        <p:spPr bwMode="auto">
          <a:xfrm>
            <a:off x="0" y="549275"/>
            <a:ext cx="9144000" cy="792163"/>
          </a:xfrm>
          <a:prstGeom prst="rect">
            <a:avLst/>
          </a:prstGeom>
          <a:noFill/>
          <a:ln w="9525">
            <a:noFill/>
            <a:miter lim="800000"/>
            <a:headEnd/>
            <a:tailEnd/>
          </a:ln>
        </p:spPr>
        <p:txBody>
          <a:bodyPr anchor="ctr">
            <a:prstTxWarp prst="textNoShape">
              <a:avLst/>
            </a:prstTxWarp>
          </a:bodyPr>
          <a:lstStyle/>
          <a:p>
            <a:pPr marL="485775" indent="-223838" eaLnBrk="1" hangingPunct="1"/>
            <a:r>
              <a:rPr lang="en-US" sz="3600" b="1">
                <a:solidFill>
                  <a:srgbClr val="FF0000"/>
                </a:solidFill>
                <a:latin typeface="Arial" charset="0"/>
              </a:rPr>
              <a:t>Agreement to start a new round! </a:t>
            </a:r>
          </a:p>
        </p:txBody>
      </p:sp>
      <p:sp>
        <p:nvSpPr>
          <p:cNvPr id="179204" name="Rectangle 4"/>
          <p:cNvSpPr>
            <a:spLocks noChangeArrowheads="1"/>
          </p:cNvSpPr>
          <p:nvPr/>
        </p:nvSpPr>
        <p:spPr bwMode="auto">
          <a:xfrm>
            <a:off x="0" y="2149475"/>
            <a:ext cx="8534400" cy="330200"/>
          </a:xfrm>
          <a:prstGeom prst="rect">
            <a:avLst/>
          </a:prstGeom>
          <a:noFill/>
          <a:ln w="9525">
            <a:noFill/>
            <a:miter lim="800000"/>
            <a:headEnd/>
            <a:tailEnd/>
          </a:ln>
        </p:spPr>
        <p:txBody>
          <a:bodyPr anchor="ctr">
            <a:prstTxWarp prst="textNoShape">
              <a:avLst/>
            </a:prstTxWarp>
          </a:bodyPr>
          <a:lstStyle/>
          <a:p>
            <a:pPr marL="898525" indent="-723900" eaLnBrk="1" hangingPunct="1">
              <a:buSzPct val="115000"/>
              <a:buFontTx/>
              <a:buBlip>
                <a:blip r:embed="rId3"/>
              </a:buBlip>
            </a:pPr>
            <a:r>
              <a:rPr lang="en-US" sz="3200" b="1">
                <a:solidFill>
                  <a:srgbClr val="000066"/>
                </a:solidFill>
                <a:latin typeface="Arial" charset="0"/>
              </a:rPr>
              <a:t>agriculture </a:t>
            </a:r>
          </a:p>
        </p:txBody>
      </p:sp>
      <p:sp>
        <p:nvSpPr>
          <p:cNvPr id="179205" name="Rectangle 5"/>
          <p:cNvSpPr>
            <a:spLocks noChangeArrowheads="1"/>
          </p:cNvSpPr>
          <p:nvPr/>
        </p:nvSpPr>
        <p:spPr bwMode="auto">
          <a:xfrm>
            <a:off x="2362200" y="1341438"/>
            <a:ext cx="6781800" cy="431800"/>
          </a:xfrm>
          <a:prstGeom prst="rect">
            <a:avLst/>
          </a:prstGeom>
          <a:noFill/>
          <a:ln w="9525">
            <a:noFill/>
            <a:miter lim="800000"/>
            <a:headEnd/>
            <a:tailEnd/>
          </a:ln>
        </p:spPr>
        <p:txBody>
          <a:bodyPr anchor="ctr">
            <a:prstTxWarp prst="textNoShape">
              <a:avLst/>
            </a:prstTxWarp>
          </a:bodyPr>
          <a:lstStyle/>
          <a:p>
            <a:pPr marL="485775" indent="-485775" algn="r" eaLnBrk="1" hangingPunct="1"/>
            <a:r>
              <a:rPr lang="en-US" sz="3200" b="1" i="1">
                <a:solidFill>
                  <a:srgbClr val="6666FF"/>
                </a:solidFill>
                <a:latin typeface="Arial" charset="0"/>
              </a:rPr>
              <a:t>…but with a very limited agenda </a:t>
            </a:r>
          </a:p>
        </p:txBody>
      </p:sp>
      <p:sp>
        <p:nvSpPr>
          <p:cNvPr id="179206" name="Rectangle 6"/>
          <p:cNvSpPr>
            <a:spLocks noChangeArrowheads="1"/>
          </p:cNvSpPr>
          <p:nvPr/>
        </p:nvSpPr>
        <p:spPr bwMode="auto">
          <a:xfrm>
            <a:off x="0" y="2797175"/>
            <a:ext cx="8610600" cy="466725"/>
          </a:xfrm>
          <a:prstGeom prst="rect">
            <a:avLst/>
          </a:prstGeom>
          <a:noFill/>
          <a:ln w="9525">
            <a:noFill/>
            <a:miter lim="800000"/>
            <a:headEnd/>
            <a:tailEnd/>
          </a:ln>
        </p:spPr>
        <p:txBody>
          <a:bodyPr anchor="ctr">
            <a:prstTxWarp prst="textNoShape">
              <a:avLst/>
            </a:prstTxWarp>
          </a:bodyPr>
          <a:lstStyle/>
          <a:p>
            <a:pPr marL="855663" indent="-681038" eaLnBrk="1" hangingPunct="1">
              <a:buSzPct val="115000"/>
              <a:buFontTx/>
              <a:buBlip>
                <a:blip r:embed="rId3"/>
              </a:buBlip>
            </a:pPr>
            <a:r>
              <a:rPr lang="en-US" sz="3200" b="1">
                <a:solidFill>
                  <a:srgbClr val="000066"/>
                </a:solidFill>
                <a:latin typeface="Arial" charset="0"/>
              </a:rPr>
              <a:t>services </a:t>
            </a:r>
          </a:p>
        </p:txBody>
      </p:sp>
      <p:sp>
        <p:nvSpPr>
          <p:cNvPr id="179207" name="Rectangle 7"/>
          <p:cNvSpPr>
            <a:spLocks noChangeArrowheads="1"/>
          </p:cNvSpPr>
          <p:nvPr/>
        </p:nvSpPr>
        <p:spPr bwMode="auto">
          <a:xfrm>
            <a:off x="0" y="3373438"/>
            <a:ext cx="9144000" cy="762000"/>
          </a:xfrm>
          <a:prstGeom prst="rect">
            <a:avLst/>
          </a:prstGeom>
          <a:noFill/>
          <a:ln w="9525">
            <a:noFill/>
            <a:miter lim="800000"/>
            <a:headEnd/>
            <a:tailEnd/>
          </a:ln>
        </p:spPr>
        <p:txBody>
          <a:bodyPr anchor="ctr">
            <a:prstTxWarp prst="textNoShape">
              <a:avLst/>
            </a:prstTxWarp>
          </a:bodyPr>
          <a:lstStyle/>
          <a:p>
            <a:pPr marL="855663" indent="-681038" eaLnBrk="1" hangingPunct="1">
              <a:buSzPct val="115000"/>
              <a:buFontTx/>
              <a:buBlip>
                <a:blip r:embed="rId3"/>
              </a:buBlip>
            </a:pPr>
            <a:r>
              <a:rPr lang="en-US" sz="3200" b="1">
                <a:solidFill>
                  <a:srgbClr val="000066"/>
                </a:solidFill>
                <a:latin typeface="Arial" charset="0"/>
              </a:rPr>
              <a:t>non-agricultural products market access</a:t>
            </a:r>
          </a:p>
        </p:txBody>
      </p:sp>
      <p:sp>
        <p:nvSpPr>
          <p:cNvPr id="179208" name="Rectangle 8"/>
          <p:cNvSpPr>
            <a:spLocks noChangeArrowheads="1"/>
          </p:cNvSpPr>
          <p:nvPr/>
        </p:nvSpPr>
        <p:spPr bwMode="auto">
          <a:xfrm>
            <a:off x="0" y="4021138"/>
            <a:ext cx="9144000" cy="2836862"/>
          </a:xfrm>
          <a:prstGeom prst="rect">
            <a:avLst/>
          </a:prstGeom>
          <a:noFill/>
          <a:ln w="9525">
            <a:noFill/>
            <a:miter lim="800000"/>
            <a:headEnd/>
            <a:tailEnd/>
          </a:ln>
        </p:spPr>
        <p:txBody>
          <a:bodyPr anchor="ctr">
            <a:prstTxWarp prst="textNoShape">
              <a:avLst/>
            </a:prstTxWarp>
          </a:bodyPr>
          <a:lstStyle/>
          <a:p>
            <a:pPr marL="855663" indent="-681038" eaLnBrk="1" hangingPunct="1">
              <a:buSzPct val="115000"/>
              <a:buFontTx/>
              <a:buBlip>
                <a:blip r:embed="rId3"/>
              </a:buBlip>
            </a:pPr>
            <a:r>
              <a:rPr lang="en-US" sz="3200" b="1">
                <a:solidFill>
                  <a:srgbClr val="000066"/>
                </a:solidFill>
                <a:latin typeface="Arial" charset="0"/>
              </a:rPr>
              <a:t>trade-related aspects of intellectual property rights (TRIPS)</a:t>
            </a:r>
            <a:endParaRPr lang="en-US" sz="1000" b="1">
              <a:solidFill>
                <a:srgbClr val="000066"/>
              </a:solidFill>
              <a:latin typeface="Arial" charset="0"/>
            </a:endParaRPr>
          </a:p>
          <a:p>
            <a:pPr marL="855663" indent="-681038" eaLnBrk="1" hangingPunct="1">
              <a:buSzPct val="115000"/>
            </a:pPr>
            <a:r>
              <a:rPr lang="en-US" sz="3200" b="1">
                <a:solidFill>
                  <a:srgbClr val="000066"/>
                </a:solidFill>
                <a:latin typeface="Arial" charset="0"/>
              </a:rPr>
              <a:t> 		    	</a:t>
            </a:r>
            <a:r>
              <a:rPr lang="en-US" sz="2800" b="1" i="1">
                <a:solidFill>
                  <a:srgbClr val="339933"/>
                </a:solidFill>
                <a:latin typeface="Arial" charset="0"/>
              </a:rPr>
              <a:t>notification and registration of</a:t>
            </a:r>
            <a:r>
              <a:rPr lang="en-US" sz="2800" b="1">
                <a:solidFill>
                  <a:srgbClr val="339933"/>
                </a:solidFill>
                <a:latin typeface="Arial" charset="0"/>
              </a:rPr>
              <a:t> 			    	</a:t>
            </a:r>
            <a:r>
              <a:rPr lang="en-US" sz="2800" b="1" i="1">
                <a:solidFill>
                  <a:srgbClr val="339933"/>
                </a:solidFill>
                <a:latin typeface="Arial" charset="0"/>
              </a:rPr>
              <a:t>geographical indications for wines and</a:t>
            </a:r>
          </a:p>
          <a:p>
            <a:pPr marL="855663" indent="-681038" eaLnBrk="1" hangingPunct="1">
              <a:buSzPct val="115000"/>
            </a:pPr>
            <a:r>
              <a:rPr lang="en-US" sz="2800" b="1" i="1">
                <a:solidFill>
                  <a:srgbClr val="339933"/>
                </a:solidFill>
                <a:latin typeface="Arial" charset="0"/>
              </a:rPr>
              <a:t>           	spirits</a:t>
            </a:r>
            <a:endParaRPr lang="en-US" sz="2800" b="1">
              <a:solidFill>
                <a:srgbClr val="339933"/>
              </a:solidFill>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277813"/>
            <a:ext cx="8229600" cy="774700"/>
          </a:xfrm>
        </p:spPr>
        <p:txBody>
          <a:bodyPr/>
          <a:lstStyle/>
          <a:p>
            <a:r>
              <a:rPr lang="en-US" sz="3400" b="1">
                <a:latin typeface="Times New Roman" charset="0"/>
                <a:ea typeface="Times New Roman" charset="0"/>
                <a:cs typeface="Times New Roman" charset="0"/>
              </a:rPr>
              <a:t>Doha: raised the level of ambition</a:t>
            </a:r>
            <a:endParaRPr lang="en-GB" sz="3400" b="1">
              <a:latin typeface="Times New Roman" charset="0"/>
              <a:ea typeface="Times New Roman" charset="0"/>
              <a:cs typeface="Times New Roman" charset="0"/>
            </a:endParaRPr>
          </a:p>
        </p:txBody>
      </p:sp>
      <p:sp>
        <p:nvSpPr>
          <p:cNvPr id="219139" name="Rectangle 3"/>
          <p:cNvSpPr>
            <a:spLocks noGrp="1" noChangeArrowheads="1"/>
          </p:cNvSpPr>
          <p:nvPr>
            <p:ph type="body" idx="1"/>
          </p:nvPr>
        </p:nvSpPr>
        <p:spPr>
          <a:xfrm>
            <a:off x="457200" y="1125538"/>
            <a:ext cx="8229600" cy="5732462"/>
          </a:xfrm>
        </p:spPr>
        <p:txBody>
          <a:bodyPr/>
          <a:lstStyle/>
          <a:p>
            <a:pPr>
              <a:lnSpc>
                <a:spcPct val="80000"/>
              </a:lnSpc>
            </a:pPr>
            <a:r>
              <a:rPr lang="en-US" sz="2400">
                <a:latin typeface="Times New Roman" charset="0"/>
                <a:ea typeface="Times New Roman" charset="0"/>
                <a:cs typeface="Times New Roman" charset="0"/>
              </a:rPr>
              <a:t>provided more ammunition to all sides by introducing: </a:t>
            </a:r>
          </a:p>
          <a:p>
            <a:pPr>
              <a:lnSpc>
                <a:spcPct val="80000"/>
              </a:lnSpc>
            </a:pPr>
            <a:r>
              <a:rPr lang="en-US" sz="2400">
                <a:latin typeface="Times New Roman" charset="0"/>
                <a:ea typeface="Times New Roman" charset="0"/>
                <a:cs typeface="Times New Roman" charset="0"/>
              </a:rPr>
              <a:t>more ambition on what the reform should be</a:t>
            </a:r>
          </a:p>
          <a:p>
            <a:pPr lvl="1">
              <a:lnSpc>
                <a:spcPct val="80000"/>
              </a:lnSpc>
            </a:pPr>
            <a:r>
              <a:rPr lang="en-US" sz="2400">
                <a:latin typeface="Times New Roman" charset="0"/>
                <a:ea typeface="Times New Roman" charset="0"/>
                <a:cs typeface="Times New Roman" charset="0"/>
              </a:rPr>
              <a:t>substantial improvements in market access</a:t>
            </a:r>
          </a:p>
          <a:p>
            <a:pPr lvl="1">
              <a:lnSpc>
                <a:spcPct val="80000"/>
              </a:lnSpc>
            </a:pPr>
            <a:r>
              <a:rPr lang="en-US" sz="2400">
                <a:latin typeface="Times New Roman" charset="0"/>
                <a:ea typeface="Times New Roman" charset="0"/>
                <a:cs typeface="Times New Roman" charset="0"/>
              </a:rPr>
              <a:t>reduction (phasing out) all forms of export subsidies</a:t>
            </a:r>
          </a:p>
          <a:p>
            <a:pPr lvl="1">
              <a:lnSpc>
                <a:spcPct val="80000"/>
              </a:lnSpc>
            </a:pPr>
            <a:r>
              <a:rPr lang="en-US" sz="2400">
                <a:latin typeface="Times New Roman" charset="0"/>
                <a:ea typeface="Times New Roman" charset="0"/>
                <a:cs typeface="Times New Roman" charset="0"/>
              </a:rPr>
              <a:t>substantial reductions in trade-distorting domestic support</a:t>
            </a:r>
          </a:p>
          <a:p>
            <a:pPr>
              <a:lnSpc>
                <a:spcPct val="80000"/>
              </a:lnSpc>
            </a:pPr>
            <a:r>
              <a:rPr lang="en-US" sz="2400">
                <a:latin typeface="Times New Roman" charset="0"/>
                <a:ea typeface="Times New Roman" charset="0"/>
                <a:cs typeface="Times New Roman" charset="0"/>
              </a:rPr>
              <a:t>also, more ambition on </a:t>
            </a:r>
            <a:r>
              <a:rPr lang="en-US" sz="2400" u="sng">
                <a:latin typeface="Times New Roman" charset="0"/>
                <a:ea typeface="Times New Roman" charset="0"/>
                <a:cs typeface="Times New Roman" charset="0"/>
              </a:rPr>
              <a:t>SDT</a:t>
            </a:r>
            <a:r>
              <a:rPr lang="en-US" sz="2400">
                <a:latin typeface="Times New Roman" charset="0"/>
                <a:ea typeface="Times New Roman" charset="0"/>
                <a:cs typeface="Times New Roman" charset="0"/>
              </a:rPr>
              <a:t>, i.e. “</a:t>
            </a:r>
            <a:r>
              <a:rPr lang="en-GB" sz="2400" u="sng">
                <a:latin typeface="Times New Roman" charset="0"/>
                <a:ea typeface="Times New Roman" charset="0"/>
                <a:cs typeface="Times New Roman" charset="0"/>
              </a:rPr>
              <a:t>integral part of all elements</a:t>
            </a:r>
            <a:r>
              <a:rPr lang="en-GB" sz="2400">
                <a:latin typeface="Times New Roman" charset="0"/>
                <a:ea typeface="Times New Roman" charset="0"/>
                <a:cs typeface="Times New Roman" charset="0"/>
              </a:rPr>
              <a:t> of the negotiations …, so as to be operationally effective”</a:t>
            </a:r>
          </a:p>
          <a:p>
            <a:pPr>
              <a:lnSpc>
                <a:spcPct val="80000"/>
              </a:lnSpc>
            </a:pPr>
            <a:r>
              <a:rPr lang="en-US" sz="2400">
                <a:latin typeface="Times New Roman" charset="0"/>
                <a:ea typeface="Times New Roman" charset="0"/>
                <a:cs typeface="Times New Roman" charset="0"/>
              </a:rPr>
              <a:t>similarly, on non-trade concerns</a:t>
            </a:r>
            <a:r>
              <a:rPr lang="en-GB" sz="2400">
                <a:latin typeface="Times New Roman" charset="0"/>
                <a:ea typeface="Times New Roman" charset="0"/>
                <a:cs typeface="Times New Roman" charset="0"/>
              </a:rPr>
              <a:t> </a:t>
            </a:r>
          </a:p>
          <a:p>
            <a:pPr>
              <a:lnSpc>
                <a:spcPct val="80000"/>
              </a:lnSpc>
            </a:pPr>
            <a:r>
              <a:rPr lang="en-US" sz="2400">
                <a:latin typeface="Times New Roman" charset="0"/>
                <a:ea typeface="Times New Roman" charset="0"/>
                <a:cs typeface="Times New Roman" charset="0"/>
              </a:rPr>
              <a:t>de-linked agr from its in-built mandate and made it part of the </a:t>
            </a:r>
            <a:r>
              <a:rPr lang="en-US" sz="2400" u="sng">
                <a:latin typeface="Times New Roman" charset="0"/>
                <a:ea typeface="Times New Roman" charset="0"/>
                <a:cs typeface="Times New Roman" charset="0"/>
              </a:rPr>
              <a:t>“single undertaking”</a:t>
            </a:r>
          </a:p>
          <a:p>
            <a:pPr>
              <a:lnSpc>
                <a:spcPct val="80000"/>
              </a:lnSpc>
            </a:pPr>
            <a:r>
              <a:rPr lang="en-US" sz="2400">
                <a:latin typeface="Times New Roman" charset="0"/>
                <a:ea typeface="Times New Roman" charset="0"/>
                <a:cs typeface="Times New Roman" charset="0"/>
              </a:rPr>
              <a:t>possibilities for </a:t>
            </a:r>
            <a:r>
              <a:rPr lang="en-US" sz="2400" u="sng">
                <a:latin typeface="Times New Roman" charset="0"/>
                <a:ea typeface="Times New Roman" charset="0"/>
                <a:cs typeface="Times New Roman" charset="0"/>
              </a:rPr>
              <a:t>trade-offs</a:t>
            </a:r>
            <a:r>
              <a:rPr lang="en-US" sz="2400">
                <a:latin typeface="Times New Roman" charset="0"/>
                <a:ea typeface="Times New Roman" charset="0"/>
                <a:cs typeface="Times New Roman" charset="0"/>
              </a:rPr>
              <a:t> yes, but agr. also subject to other </a:t>
            </a:r>
            <a:r>
              <a:rPr lang="en-US" sz="2400" u="sng">
                <a:latin typeface="Times New Roman" charset="0"/>
                <a:ea typeface="Times New Roman" charset="0"/>
                <a:cs typeface="Times New Roman" charset="0"/>
              </a:rPr>
              <a:t>pressures</a:t>
            </a:r>
            <a:r>
              <a:rPr lang="en-US" sz="2400">
                <a:latin typeface="Times New Roman" charset="0"/>
                <a:ea typeface="Times New Roman" charset="0"/>
                <a:cs typeface="Times New Roman" charset="0"/>
              </a:rPr>
              <a:t> (i.e.new issues)</a:t>
            </a:r>
          </a:p>
          <a:p>
            <a:pPr>
              <a:lnSpc>
                <a:spcPct val="80000"/>
              </a:lnSpc>
            </a:pPr>
            <a:r>
              <a:rPr lang="en-US" sz="2400">
                <a:latin typeface="Times New Roman" charset="0"/>
                <a:ea typeface="Times New Roman" charset="0"/>
                <a:cs typeface="Times New Roman" charset="0"/>
              </a:rPr>
              <a:t>established tight deadlines: essentially </a:t>
            </a:r>
            <a:r>
              <a:rPr lang="en-US" sz="2400" u="sng">
                <a:latin typeface="Times New Roman" charset="0"/>
                <a:ea typeface="Times New Roman" charset="0"/>
                <a:cs typeface="Times New Roman" charset="0"/>
              </a:rPr>
              <a:t>fast track</a:t>
            </a:r>
            <a:endParaRPr lang="en-GB" sz="2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0"/>
            <a:ext cx="9144000" cy="609600"/>
          </a:xfrm>
          <a:prstGeom prst="rect">
            <a:avLst/>
          </a:prstGeom>
          <a:noFill/>
          <a:ln w="9525">
            <a:noFill/>
            <a:miter lim="800000"/>
            <a:headEnd/>
            <a:tailEnd/>
          </a:ln>
          <a:effectLst/>
        </p:spPr>
        <p:txBody>
          <a:bodyPr anchor="ctr">
            <a:prstTxWarp prst="textNoShape">
              <a:avLst/>
            </a:prstTxWarp>
          </a:bodyPr>
          <a:lstStyle/>
          <a:p>
            <a:pPr eaLnBrk="1" hangingPunct="1"/>
            <a:r>
              <a:rPr lang="en-US" sz="2700" b="1">
                <a:solidFill>
                  <a:schemeClr val="bg1"/>
                </a:solidFill>
                <a:latin typeface="Arial" charset="0"/>
              </a:rPr>
              <a:t>Cancun (September 2003)</a:t>
            </a:r>
          </a:p>
        </p:txBody>
      </p:sp>
      <p:sp>
        <p:nvSpPr>
          <p:cNvPr id="181251" name="Rectangle 3"/>
          <p:cNvSpPr>
            <a:spLocks noChangeArrowheads="1"/>
          </p:cNvSpPr>
          <p:nvPr/>
        </p:nvSpPr>
        <p:spPr bwMode="auto">
          <a:xfrm>
            <a:off x="0" y="4581525"/>
            <a:ext cx="9144000" cy="1584325"/>
          </a:xfrm>
          <a:prstGeom prst="rect">
            <a:avLst/>
          </a:prstGeom>
          <a:noFill/>
          <a:ln w="9525">
            <a:noFill/>
            <a:miter lim="800000"/>
            <a:headEnd/>
            <a:tailEnd/>
          </a:ln>
        </p:spPr>
        <p:txBody>
          <a:bodyPr anchor="ctr">
            <a:prstTxWarp prst="textNoShape">
              <a:avLst/>
            </a:prstTxWarp>
          </a:bodyPr>
          <a:lstStyle/>
          <a:p>
            <a:pPr marL="900113" indent="-706438" eaLnBrk="1" hangingPunct="1">
              <a:buSzPct val="115000"/>
              <a:buFontTx/>
              <a:buBlip>
                <a:blip r:embed="rId3"/>
              </a:buBlip>
            </a:pPr>
            <a:r>
              <a:rPr lang="en-US" sz="3200" b="1">
                <a:solidFill>
                  <a:srgbClr val="000066"/>
                </a:solidFill>
                <a:latin typeface="Arial" charset="0"/>
              </a:rPr>
              <a:t>the failure occurred on the “</a:t>
            </a:r>
            <a:r>
              <a:rPr lang="en-US" sz="3200" b="1" i="1">
                <a:solidFill>
                  <a:srgbClr val="0066CC"/>
                </a:solidFill>
                <a:latin typeface="Arial" charset="0"/>
              </a:rPr>
              <a:t>Singapore issues</a:t>
            </a:r>
            <a:r>
              <a:rPr lang="en-US" sz="3200" b="1">
                <a:solidFill>
                  <a:srgbClr val="000066"/>
                </a:solidFill>
                <a:latin typeface="Arial" charset="0"/>
              </a:rPr>
              <a:t>”, but agriculture could have very likely been “</a:t>
            </a:r>
            <a:r>
              <a:rPr lang="en-US" sz="3200" b="1" i="1">
                <a:solidFill>
                  <a:srgbClr val="000066"/>
                </a:solidFill>
                <a:latin typeface="Arial" charset="0"/>
              </a:rPr>
              <a:t>the</a:t>
            </a:r>
            <a:r>
              <a:rPr lang="en-US" sz="3200" b="1">
                <a:solidFill>
                  <a:srgbClr val="000066"/>
                </a:solidFill>
                <a:latin typeface="Arial" charset="0"/>
              </a:rPr>
              <a:t>” reason for the failure</a:t>
            </a:r>
          </a:p>
        </p:txBody>
      </p:sp>
      <p:sp>
        <p:nvSpPr>
          <p:cNvPr id="181252" name="Rectangle 4"/>
          <p:cNvSpPr>
            <a:spLocks noChangeArrowheads="1"/>
          </p:cNvSpPr>
          <p:nvPr/>
        </p:nvSpPr>
        <p:spPr bwMode="auto">
          <a:xfrm>
            <a:off x="0" y="1050925"/>
            <a:ext cx="8532813" cy="576263"/>
          </a:xfrm>
          <a:prstGeom prst="rect">
            <a:avLst/>
          </a:prstGeom>
          <a:noFill/>
          <a:ln w="9525">
            <a:noFill/>
            <a:miter lim="800000"/>
            <a:headEnd/>
            <a:tailEnd/>
          </a:ln>
        </p:spPr>
        <p:txBody>
          <a:bodyPr anchor="ctr">
            <a:prstTxWarp prst="textNoShape">
              <a:avLst/>
            </a:prstTxWarp>
          </a:bodyPr>
          <a:lstStyle/>
          <a:p>
            <a:pPr marL="900113" indent="-725488" eaLnBrk="1" hangingPunct="1">
              <a:buSzPct val="115000"/>
            </a:pPr>
            <a:r>
              <a:rPr lang="en-US" sz="3600" b="1" i="1">
                <a:solidFill>
                  <a:srgbClr val="FF0000"/>
                </a:solidFill>
                <a:latin typeface="Arial" charset="0"/>
              </a:rPr>
              <a:t>Failure!</a:t>
            </a:r>
            <a:r>
              <a:rPr lang="en-US" sz="3200" b="1">
                <a:solidFill>
                  <a:srgbClr val="000066"/>
                </a:solidFill>
                <a:latin typeface="Arial" charset="0"/>
              </a:rPr>
              <a:t> </a:t>
            </a:r>
            <a:endParaRPr lang="en-US" sz="3200" b="1" i="1">
              <a:solidFill>
                <a:srgbClr val="339933"/>
              </a:solidFill>
              <a:latin typeface="Arial" charset="0"/>
            </a:endParaRPr>
          </a:p>
        </p:txBody>
      </p:sp>
      <p:sp>
        <p:nvSpPr>
          <p:cNvPr id="181253" name="Rectangle 5"/>
          <p:cNvSpPr>
            <a:spLocks noChangeArrowheads="1"/>
          </p:cNvSpPr>
          <p:nvPr/>
        </p:nvSpPr>
        <p:spPr bwMode="auto">
          <a:xfrm>
            <a:off x="0" y="2133600"/>
            <a:ext cx="9144000" cy="1752600"/>
          </a:xfrm>
          <a:prstGeom prst="rect">
            <a:avLst/>
          </a:prstGeom>
          <a:noFill/>
          <a:ln w="9525">
            <a:noFill/>
            <a:miter lim="800000"/>
            <a:headEnd/>
            <a:tailEnd/>
          </a:ln>
        </p:spPr>
        <p:txBody>
          <a:bodyPr anchor="ctr">
            <a:prstTxWarp prst="textNoShape">
              <a:avLst/>
            </a:prstTxWarp>
          </a:bodyPr>
          <a:lstStyle/>
          <a:p>
            <a:pPr marL="898525" indent="-625475" eaLnBrk="1" hangingPunct="1">
              <a:buSzPct val="115000"/>
              <a:buFontTx/>
              <a:buBlip>
                <a:blip r:embed="rId3"/>
              </a:buBlip>
            </a:pPr>
            <a:r>
              <a:rPr lang="en-US" sz="3200" b="1">
                <a:solidFill>
                  <a:srgbClr val="000066"/>
                </a:solidFill>
                <a:latin typeface="Arial" charset="0"/>
              </a:rPr>
              <a:t>“</a:t>
            </a:r>
            <a:r>
              <a:rPr lang="en-US" sz="3200" b="1">
                <a:solidFill>
                  <a:srgbClr val="FF3300"/>
                </a:solidFill>
                <a:latin typeface="Arial" charset="0"/>
              </a:rPr>
              <a:t>failures</a:t>
            </a:r>
            <a:r>
              <a:rPr lang="en-US" sz="3200" b="1">
                <a:solidFill>
                  <a:srgbClr val="000066"/>
                </a:solidFill>
                <a:latin typeface="Arial" charset="0"/>
              </a:rPr>
              <a:t>” are not uncommon in multilateral negotiations (Bruxelles in the UR; Seattle) and are not “</a:t>
            </a:r>
            <a:r>
              <a:rPr lang="en-US" sz="3200" b="1" i="1">
                <a:solidFill>
                  <a:srgbClr val="000066"/>
                </a:solidFill>
                <a:latin typeface="Arial" charset="0"/>
              </a:rPr>
              <a:t>the end of the world</a:t>
            </a:r>
            <a:r>
              <a:rPr lang="en-US" sz="3200" b="1">
                <a:solidFill>
                  <a:srgbClr val="000066"/>
                </a:solidFill>
                <a:latin typeface="Arial" charset="0"/>
              </a:rPr>
              <a:t>”; on the contrary, they are part of the process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609600"/>
          </a:xfrm>
          <a:prstGeom prst="rect">
            <a:avLst/>
          </a:prstGeom>
          <a:noFill/>
          <a:ln w="9525">
            <a:noFill/>
            <a:miter lim="800000"/>
            <a:headEnd/>
            <a:tailEnd/>
          </a:ln>
          <a:effectLst/>
        </p:spPr>
        <p:txBody>
          <a:bodyPr anchor="ctr">
            <a:prstTxWarp prst="textNoShape">
              <a:avLst/>
            </a:prstTxWarp>
          </a:bodyPr>
          <a:lstStyle/>
          <a:p>
            <a:pPr eaLnBrk="1" hangingPunct="1"/>
            <a:r>
              <a:rPr lang="en-US" sz="2700" b="1">
                <a:solidFill>
                  <a:schemeClr val="bg1"/>
                </a:solidFill>
                <a:latin typeface="Arial" charset="0"/>
              </a:rPr>
              <a:t>Cancun (September 2003)</a:t>
            </a:r>
          </a:p>
        </p:txBody>
      </p:sp>
      <p:sp>
        <p:nvSpPr>
          <p:cNvPr id="183299" name="Rectangle 3"/>
          <p:cNvSpPr>
            <a:spLocks noChangeArrowheads="1"/>
          </p:cNvSpPr>
          <p:nvPr/>
        </p:nvSpPr>
        <p:spPr bwMode="auto">
          <a:xfrm>
            <a:off x="0" y="1341438"/>
            <a:ext cx="9144000" cy="4751387"/>
          </a:xfrm>
          <a:prstGeom prst="rect">
            <a:avLst/>
          </a:prstGeom>
          <a:noFill/>
          <a:ln w="9525">
            <a:noFill/>
            <a:miter lim="800000"/>
            <a:headEnd/>
            <a:tailEnd/>
          </a:ln>
        </p:spPr>
        <p:txBody>
          <a:bodyPr anchor="ctr">
            <a:prstTxWarp prst="textNoShape">
              <a:avLst/>
            </a:prstTxWarp>
          </a:bodyPr>
          <a:lstStyle/>
          <a:p>
            <a:pPr marL="812800" indent="-638175" eaLnBrk="1" hangingPunct="1">
              <a:buSzPct val="115000"/>
              <a:buFontTx/>
              <a:buBlip>
                <a:blip r:embed="rId3"/>
              </a:buBlip>
            </a:pPr>
            <a:r>
              <a:rPr lang="en-US" sz="3200" b="1">
                <a:solidFill>
                  <a:srgbClr val="000066"/>
                </a:solidFill>
                <a:latin typeface="Arial" charset="0"/>
              </a:rPr>
              <a:t>the failure in Cancun, however, was </a:t>
            </a:r>
            <a:r>
              <a:rPr lang="en-US" sz="3200" b="1">
                <a:solidFill>
                  <a:srgbClr val="FF6600"/>
                </a:solidFill>
                <a:latin typeface="Arial" charset="0"/>
              </a:rPr>
              <a:t>different</a:t>
            </a:r>
            <a:r>
              <a:rPr lang="en-US" sz="3200" b="1">
                <a:solidFill>
                  <a:schemeClr val="accent1"/>
                </a:solidFill>
                <a:latin typeface="Arial" charset="0"/>
              </a:rPr>
              <a:t> </a:t>
            </a:r>
            <a:r>
              <a:rPr lang="en-US" sz="3200" b="1">
                <a:solidFill>
                  <a:srgbClr val="000066"/>
                </a:solidFill>
                <a:latin typeface="Arial" charset="0"/>
              </a:rPr>
              <a:t>from the previous ones: </a:t>
            </a:r>
          </a:p>
          <a:p>
            <a:pPr marL="812800" indent="-638175" eaLnBrk="1" hangingPunct="1">
              <a:buSzPct val="115000"/>
            </a:pPr>
            <a:endParaRPr lang="en-US" sz="2400" b="1">
              <a:solidFill>
                <a:srgbClr val="000066"/>
              </a:solidFill>
              <a:latin typeface="Arial" charset="0"/>
            </a:endParaRPr>
          </a:p>
          <a:p>
            <a:pPr marL="812800" indent="-638175" eaLnBrk="1" hangingPunct="1">
              <a:buSzPct val="115000"/>
            </a:pPr>
            <a:r>
              <a:rPr lang="en-US" sz="3200" b="1">
                <a:solidFill>
                  <a:srgbClr val="000066"/>
                </a:solidFill>
                <a:latin typeface="Arial" charset="0"/>
              </a:rPr>
              <a:t>	this time the main conflict was between developed and developing countries (with some free riding..) </a:t>
            </a:r>
          </a:p>
          <a:p>
            <a:pPr marL="812800" indent="-638175" eaLnBrk="1" hangingPunct="1">
              <a:buSzPct val="115000"/>
            </a:pPr>
            <a:endParaRPr lang="en-US" sz="2400" b="1">
              <a:solidFill>
                <a:srgbClr val="000066"/>
              </a:solidFill>
              <a:latin typeface="Arial" charset="0"/>
            </a:endParaRPr>
          </a:p>
          <a:p>
            <a:pPr marL="812800" indent="-638175" eaLnBrk="1" hangingPunct="1">
              <a:buSzPct val="115000"/>
            </a:pPr>
            <a:r>
              <a:rPr lang="en-US" sz="3200" b="1">
                <a:solidFill>
                  <a:srgbClr val="000066"/>
                </a:solidFill>
                <a:latin typeface="Arial" charset="0"/>
              </a:rPr>
              <a:t>	for the first time developing countries were </a:t>
            </a:r>
            <a:r>
              <a:rPr lang="en-US" sz="3200" b="1" u="sng">
                <a:solidFill>
                  <a:srgbClr val="000066"/>
                </a:solidFill>
                <a:latin typeface="Arial" charset="0"/>
              </a:rPr>
              <a:t>real</a:t>
            </a:r>
            <a:r>
              <a:rPr lang="en-US" sz="3200" b="1">
                <a:solidFill>
                  <a:srgbClr val="000066"/>
                </a:solidFill>
                <a:latin typeface="Arial" charset="0"/>
              </a:rPr>
              <a:t> players and proved their concerns have to be taken into consideration for an agreement to be reached! </a:t>
            </a:r>
          </a:p>
        </p:txBody>
      </p:sp>
      <p:sp>
        <p:nvSpPr>
          <p:cNvPr id="183300" name="Rectangle 4"/>
          <p:cNvSpPr>
            <a:spLocks noChangeArrowheads="1"/>
          </p:cNvSpPr>
          <p:nvPr/>
        </p:nvSpPr>
        <p:spPr bwMode="auto">
          <a:xfrm>
            <a:off x="0" y="4292600"/>
            <a:ext cx="9144000" cy="1368425"/>
          </a:xfrm>
          <a:prstGeom prst="rect">
            <a:avLst/>
          </a:prstGeom>
          <a:noFill/>
          <a:ln w="9525">
            <a:noFill/>
            <a:miter lim="800000"/>
            <a:headEnd/>
            <a:tailEnd/>
          </a:ln>
        </p:spPr>
        <p:txBody>
          <a:bodyPr anchor="ctr">
            <a:prstTxWarp prst="textNoShape">
              <a:avLst/>
            </a:prstTxWarp>
          </a:bodyPr>
          <a:lstStyle/>
          <a:p>
            <a:pPr marL="900113" indent="-706438" eaLnBrk="1" hangingPunct="1">
              <a:buSzPct val="115000"/>
              <a:buFontTx/>
              <a:buBlip>
                <a:blip r:embed="rId3"/>
              </a:buBlip>
            </a:pPr>
            <a:endParaRPr lang="en-GB" sz="3200" b="1">
              <a:solidFill>
                <a:srgbClr val="000066"/>
              </a:solidFill>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09600"/>
          </a:xfrm>
          <a:prstGeom prst="rect">
            <a:avLst/>
          </a:prstGeom>
          <a:noFill/>
          <a:ln w="9525">
            <a:noFill/>
            <a:miter lim="800000"/>
            <a:headEnd/>
            <a:tailEnd/>
          </a:ln>
          <a:effectLst/>
        </p:spPr>
        <p:txBody>
          <a:bodyPr anchor="ctr">
            <a:prstTxWarp prst="textNoShape">
              <a:avLst/>
            </a:prstTxWarp>
          </a:bodyPr>
          <a:lstStyle/>
          <a:p>
            <a:pPr algn="r" eaLnBrk="1" hangingPunct="1"/>
            <a:r>
              <a:rPr lang="en-US" sz="2700" b="1">
                <a:solidFill>
                  <a:schemeClr val="bg1"/>
                </a:solidFill>
                <a:latin typeface="Arial" charset="0"/>
              </a:rPr>
              <a:t>the August 2004 agreement (Geneva)</a:t>
            </a:r>
            <a:r>
              <a:rPr lang="en-US" sz="2700" b="1">
                <a:solidFill>
                  <a:srgbClr val="FFFF00"/>
                </a:solidFill>
                <a:latin typeface="Arial" charset="0"/>
              </a:rPr>
              <a:t> </a:t>
            </a:r>
          </a:p>
        </p:txBody>
      </p:sp>
      <p:sp>
        <p:nvSpPr>
          <p:cNvPr id="185347" name="Rectangle 3"/>
          <p:cNvSpPr>
            <a:spLocks noChangeArrowheads="1"/>
          </p:cNvSpPr>
          <p:nvPr/>
        </p:nvSpPr>
        <p:spPr bwMode="auto">
          <a:xfrm>
            <a:off x="0" y="836613"/>
            <a:ext cx="9144000" cy="935037"/>
          </a:xfrm>
          <a:prstGeom prst="rect">
            <a:avLst/>
          </a:prstGeom>
          <a:noFill/>
          <a:ln w="9525">
            <a:noFill/>
            <a:miter lim="800000"/>
            <a:headEnd/>
            <a:tailEnd/>
          </a:ln>
        </p:spPr>
        <p:txBody>
          <a:bodyPr anchor="ctr">
            <a:prstTxWarp prst="textNoShape">
              <a:avLst/>
            </a:prstTxWarp>
          </a:bodyPr>
          <a:lstStyle/>
          <a:p>
            <a:pPr marL="855663" indent="-681038" eaLnBrk="1" hangingPunct="1">
              <a:buSzPct val="115000"/>
              <a:buFontTx/>
              <a:buBlip>
                <a:blip r:embed="rId3"/>
              </a:buBlip>
            </a:pPr>
            <a:r>
              <a:rPr lang="en-US" sz="3000" b="1">
                <a:solidFill>
                  <a:srgbClr val="000066"/>
                </a:solidFill>
                <a:latin typeface="Arial" charset="0"/>
              </a:rPr>
              <a:t>the most important achievement was that </a:t>
            </a:r>
          </a:p>
          <a:p>
            <a:pPr marL="855663" indent="-681038" eaLnBrk="1" hangingPunct="1">
              <a:buSzPct val="115000"/>
            </a:pPr>
            <a:r>
              <a:rPr lang="en-US" sz="3000" b="1">
                <a:solidFill>
                  <a:srgbClr val="000066"/>
                </a:solidFill>
                <a:latin typeface="Arial" charset="0"/>
              </a:rPr>
              <a:t>	an agreement was reached, </a:t>
            </a:r>
            <a:r>
              <a:rPr lang="en-US" sz="3000" b="1" i="1">
                <a:solidFill>
                  <a:srgbClr val="FF6600"/>
                </a:solidFill>
                <a:latin typeface="Arial" charset="0"/>
              </a:rPr>
              <a:t>by itself</a:t>
            </a:r>
          </a:p>
        </p:txBody>
      </p:sp>
      <p:sp>
        <p:nvSpPr>
          <p:cNvPr id="185348" name="Rectangle 4"/>
          <p:cNvSpPr>
            <a:spLocks noChangeArrowheads="1"/>
          </p:cNvSpPr>
          <p:nvPr/>
        </p:nvSpPr>
        <p:spPr bwMode="auto">
          <a:xfrm>
            <a:off x="0" y="1989138"/>
            <a:ext cx="9144000" cy="1152525"/>
          </a:xfrm>
          <a:prstGeom prst="rect">
            <a:avLst/>
          </a:prstGeom>
          <a:noFill/>
          <a:ln w="9525">
            <a:noFill/>
            <a:miter lim="800000"/>
            <a:headEnd/>
            <a:tailEnd/>
          </a:ln>
        </p:spPr>
        <p:txBody>
          <a:bodyPr anchor="ctr">
            <a:prstTxWarp prst="textNoShape">
              <a:avLst/>
            </a:prstTxWarp>
          </a:bodyPr>
          <a:lstStyle/>
          <a:p>
            <a:pPr marL="855663" indent="-661988" eaLnBrk="1" hangingPunct="1">
              <a:buSzPct val="115000"/>
              <a:buFontTx/>
              <a:buBlip>
                <a:blip r:embed="rId3"/>
              </a:buBlip>
            </a:pPr>
            <a:r>
              <a:rPr lang="en-US" sz="3000" b="1">
                <a:solidFill>
                  <a:srgbClr val="000066"/>
                </a:solidFill>
                <a:latin typeface="Arial" charset="0"/>
              </a:rPr>
              <a:t>it gave a strong political signal, confirming a consensus on the “</a:t>
            </a:r>
            <a:r>
              <a:rPr lang="en-US" sz="3000" b="1" i="1">
                <a:solidFill>
                  <a:srgbClr val="008000"/>
                </a:solidFill>
                <a:latin typeface="Arial" charset="0"/>
              </a:rPr>
              <a:t>legitimation</a:t>
            </a:r>
            <a:r>
              <a:rPr lang="en-US" sz="3000" b="1">
                <a:solidFill>
                  <a:srgbClr val="000066"/>
                </a:solidFill>
                <a:latin typeface="Arial" charset="0"/>
              </a:rPr>
              <a:t>” of the WTO and allowing the round to restart </a:t>
            </a:r>
          </a:p>
        </p:txBody>
      </p:sp>
      <p:sp>
        <p:nvSpPr>
          <p:cNvPr id="185349" name="Rectangle 5"/>
          <p:cNvSpPr>
            <a:spLocks noChangeArrowheads="1"/>
          </p:cNvSpPr>
          <p:nvPr/>
        </p:nvSpPr>
        <p:spPr bwMode="auto">
          <a:xfrm>
            <a:off x="0" y="3789363"/>
            <a:ext cx="9144000" cy="2305050"/>
          </a:xfrm>
          <a:prstGeom prst="rect">
            <a:avLst/>
          </a:prstGeom>
          <a:noFill/>
          <a:ln w="9525">
            <a:noFill/>
            <a:miter lim="800000"/>
            <a:headEnd/>
            <a:tailEnd/>
          </a:ln>
        </p:spPr>
        <p:txBody>
          <a:bodyPr anchor="ctr">
            <a:prstTxWarp prst="textNoShape">
              <a:avLst/>
            </a:prstTxWarp>
          </a:bodyPr>
          <a:lstStyle/>
          <a:p>
            <a:pPr marL="855663" indent="-661988" eaLnBrk="1" hangingPunct="1">
              <a:buSzPct val="115000"/>
              <a:buFontTx/>
              <a:buBlip>
                <a:blip r:embed="rId3"/>
              </a:buBlip>
            </a:pPr>
            <a:r>
              <a:rPr lang="en-US" sz="3000" b="1">
                <a:solidFill>
                  <a:srgbClr val="000066"/>
                </a:solidFill>
                <a:latin typeface="Arial" charset="0"/>
              </a:rPr>
              <a:t>the agreement reached is </a:t>
            </a:r>
            <a:r>
              <a:rPr lang="en-US" sz="3000" b="1">
                <a:solidFill>
                  <a:srgbClr val="0066CC"/>
                </a:solidFill>
                <a:latin typeface="Arial" charset="0"/>
              </a:rPr>
              <a:t>much less ambitious</a:t>
            </a:r>
            <a:r>
              <a:rPr lang="en-US" sz="3000" b="1">
                <a:solidFill>
                  <a:srgbClr val="000066"/>
                </a:solidFill>
                <a:latin typeface="Arial" charset="0"/>
              </a:rPr>
              <a:t> with respect to the one which was attempted in Cancun, where the proposals tabled were defining </a:t>
            </a:r>
            <a:r>
              <a:rPr lang="en-US" sz="3000" b="1" i="1">
                <a:solidFill>
                  <a:srgbClr val="FF6600"/>
                </a:solidFill>
                <a:latin typeface="Arial" charset="0"/>
              </a:rPr>
              <a:t>in details</a:t>
            </a:r>
            <a:r>
              <a:rPr lang="en-US" sz="3000" b="1">
                <a:solidFill>
                  <a:srgbClr val="000066"/>
                </a:solidFill>
                <a:latin typeface="Arial" charset="0"/>
              </a:rPr>
              <a:t> the structure of the commitments (leaving out only the </a:t>
            </a:r>
            <a:r>
              <a:rPr lang="en-US" sz="3000" b="1" i="1">
                <a:solidFill>
                  <a:srgbClr val="000066"/>
                </a:solidFill>
                <a:latin typeface="Arial" charset="0"/>
              </a:rPr>
              <a:t>numbers </a:t>
            </a:r>
            <a:r>
              <a:rPr lang="en-US" sz="3000" b="1">
                <a:solidFill>
                  <a:srgbClr val="000066"/>
                </a:solidFill>
                <a:latin typeface="Arial" charset="0"/>
              </a:rPr>
              <a:t>defining the amount of the reductions…)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0"/>
            <a:ext cx="9144000" cy="609600"/>
          </a:xfrm>
          <a:prstGeom prst="rect">
            <a:avLst/>
          </a:prstGeom>
          <a:noFill/>
          <a:ln w="9525">
            <a:noFill/>
            <a:miter lim="800000"/>
            <a:headEnd/>
            <a:tailEnd/>
          </a:ln>
          <a:effectLst/>
        </p:spPr>
        <p:txBody>
          <a:bodyPr anchor="ctr">
            <a:prstTxWarp prst="textNoShape">
              <a:avLst/>
            </a:prstTxWarp>
          </a:bodyPr>
          <a:lstStyle/>
          <a:p>
            <a:pPr algn="ctr" eaLnBrk="1" hangingPunct="1"/>
            <a:r>
              <a:rPr lang="en-US" sz="2600" b="1">
                <a:solidFill>
                  <a:schemeClr val="bg1"/>
                </a:solidFill>
                <a:effectLst>
                  <a:outerShdw blurRad="38100" dist="38100" dir="2700000" algn="tl">
                    <a:srgbClr val="000000"/>
                  </a:outerShdw>
                </a:effectLst>
                <a:latin typeface="Arial" charset="0"/>
              </a:rPr>
              <a:t>the August 2004 agreement</a:t>
            </a:r>
            <a:r>
              <a:rPr lang="en-US" sz="2600" b="1">
                <a:solidFill>
                  <a:srgbClr val="FFFF00"/>
                </a:solidFill>
                <a:effectLst>
                  <a:outerShdw blurRad="38100" dist="38100" dir="2700000" algn="tl">
                    <a:srgbClr val="000000"/>
                  </a:outerShdw>
                </a:effectLst>
                <a:latin typeface="Arial" charset="0"/>
              </a:rPr>
              <a:t> </a:t>
            </a:r>
          </a:p>
        </p:txBody>
      </p:sp>
      <p:sp>
        <p:nvSpPr>
          <p:cNvPr id="195587" name="Rectangle 3"/>
          <p:cNvSpPr>
            <a:spLocks noChangeArrowheads="1"/>
          </p:cNvSpPr>
          <p:nvPr/>
        </p:nvSpPr>
        <p:spPr bwMode="auto">
          <a:xfrm>
            <a:off x="0" y="765175"/>
            <a:ext cx="9144000" cy="287338"/>
          </a:xfrm>
          <a:prstGeom prst="rect">
            <a:avLst/>
          </a:prstGeom>
          <a:noFill/>
          <a:ln w="9525">
            <a:noFill/>
            <a:miter lim="800000"/>
            <a:headEnd/>
            <a:tailEnd/>
          </a:ln>
        </p:spPr>
        <p:txBody>
          <a:bodyPr anchor="ctr">
            <a:prstTxWarp prst="textNoShape">
              <a:avLst/>
            </a:prstTxWarp>
          </a:bodyPr>
          <a:lstStyle/>
          <a:p>
            <a:pPr marL="855663" indent="-681038" eaLnBrk="1" hangingPunct="1">
              <a:buSzPct val="115000"/>
              <a:buFontTx/>
              <a:buBlip>
                <a:blip r:embed="rId3"/>
              </a:buBlip>
            </a:pPr>
            <a:r>
              <a:rPr lang="en-US" sz="3200" b="1">
                <a:solidFill>
                  <a:srgbClr val="FF0000"/>
                </a:solidFill>
                <a:latin typeface="Arial" charset="0"/>
              </a:rPr>
              <a:t>market access</a:t>
            </a:r>
            <a:endParaRPr lang="en-US" sz="2800" b="1" i="1">
              <a:solidFill>
                <a:srgbClr val="008000"/>
              </a:solidFill>
              <a:latin typeface="Arial" charset="0"/>
            </a:endParaRPr>
          </a:p>
        </p:txBody>
      </p:sp>
      <p:sp>
        <p:nvSpPr>
          <p:cNvPr id="195588" name="Rectangle 4"/>
          <p:cNvSpPr>
            <a:spLocks noChangeArrowheads="1"/>
          </p:cNvSpPr>
          <p:nvPr/>
        </p:nvSpPr>
        <p:spPr bwMode="auto">
          <a:xfrm>
            <a:off x="215900" y="1341438"/>
            <a:ext cx="8748713" cy="5038725"/>
          </a:xfrm>
          <a:prstGeom prst="rect">
            <a:avLst/>
          </a:prstGeom>
          <a:noFill/>
          <a:ln w="9525">
            <a:noFill/>
            <a:miter lim="800000"/>
            <a:headEnd/>
            <a:tailEnd/>
          </a:ln>
        </p:spPr>
        <p:txBody>
          <a:bodyPr anchor="ctr">
            <a:prstTxWarp prst="textNoShape">
              <a:avLst/>
            </a:prstTxWarp>
          </a:bodyPr>
          <a:lstStyle/>
          <a:p>
            <a:pPr marL="1436688" indent="-725488" eaLnBrk="1" hangingPunct="1">
              <a:buSzPct val="90000"/>
              <a:buFontTx/>
              <a:buBlip>
                <a:blip r:embed="rId4"/>
              </a:buBlip>
            </a:pPr>
            <a:r>
              <a:rPr lang="en-US" sz="3000" b="1">
                <a:solidFill>
                  <a:srgbClr val="000066"/>
                </a:solidFill>
                <a:latin typeface="Arial" charset="0"/>
              </a:rPr>
              <a:t>tariffs will be reduced using a “</a:t>
            </a:r>
            <a:r>
              <a:rPr lang="en-US" sz="3000" b="1" i="1">
                <a:solidFill>
                  <a:srgbClr val="FF6600"/>
                </a:solidFill>
                <a:latin typeface="Arial" charset="0"/>
              </a:rPr>
              <a:t>tiered formula</a:t>
            </a:r>
            <a:r>
              <a:rPr lang="en-US" sz="3000" b="1">
                <a:solidFill>
                  <a:srgbClr val="000066"/>
                </a:solidFill>
                <a:latin typeface="Arial" charset="0"/>
              </a:rPr>
              <a:t>”</a:t>
            </a:r>
          </a:p>
          <a:p>
            <a:pPr marL="1436688" indent="-725488" eaLnBrk="1" hangingPunct="1">
              <a:buSzPct val="90000"/>
            </a:pPr>
            <a:endParaRPr lang="en-US" sz="600" b="1">
              <a:solidFill>
                <a:srgbClr val="000066"/>
              </a:solidFill>
              <a:latin typeface="Arial" charset="0"/>
            </a:endParaRPr>
          </a:p>
          <a:p>
            <a:pPr marL="1436688" indent="-725488" eaLnBrk="1" hangingPunct="1">
              <a:buSzPct val="90000"/>
              <a:buFontTx/>
              <a:buBlip>
                <a:blip r:embed="rId4"/>
              </a:buBlip>
            </a:pPr>
            <a:r>
              <a:rPr lang="en-US" sz="3000" b="1">
                <a:solidFill>
                  <a:srgbClr val="000066"/>
                </a:solidFill>
                <a:latin typeface="Arial" charset="0"/>
              </a:rPr>
              <a:t>deeper cuts in higher tariffs </a:t>
            </a:r>
          </a:p>
          <a:p>
            <a:pPr marL="1436688" indent="-725488" eaLnBrk="1" hangingPunct="1">
              <a:buSzPct val="90000"/>
            </a:pPr>
            <a:endParaRPr lang="en-US" sz="600" b="1">
              <a:solidFill>
                <a:srgbClr val="000066"/>
              </a:solidFill>
              <a:latin typeface="Arial" charset="0"/>
            </a:endParaRPr>
          </a:p>
          <a:p>
            <a:pPr marL="1436688" indent="-725488" eaLnBrk="1" hangingPunct="1">
              <a:buSzPct val="90000"/>
              <a:buFontTx/>
              <a:buBlip>
                <a:blip r:embed="rId4"/>
              </a:buBlip>
            </a:pPr>
            <a:r>
              <a:rPr lang="en-US" sz="3000" b="1">
                <a:solidFill>
                  <a:srgbClr val="000066"/>
                </a:solidFill>
                <a:latin typeface="Arial" charset="0"/>
              </a:rPr>
              <a:t>cuts are to be applied to </a:t>
            </a:r>
            <a:r>
              <a:rPr lang="en-US" sz="3000" b="1" i="1">
                <a:solidFill>
                  <a:srgbClr val="FF6600"/>
                </a:solidFill>
                <a:latin typeface="Arial" charset="0"/>
              </a:rPr>
              <a:t>bound rates</a:t>
            </a:r>
            <a:r>
              <a:rPr lang="en-US" sz="3000" b="1">
                <a:solidFill>
                  <a:srgbClr val="000066"/>
                </a:solidFill>
                <a:latin typeface="Arial" charset="0"/>
              </a:rPr>
              <a:t> </a:t>
            </a:r>
          </a:p>
          <a:p>
            <a:pPr marL="1436688" indent="-725488" eaLnBrk="1" hangingPunct="1">
              <a:buSzPct val="90000"/>
            </a:pPr>
            <a:endParaRPr lang="en-US" sz="600" b="1">
              <a:solidFill>
                <a:srgbClr val="000066"/>
              </a:solidFill>
              <a:latin typeface="Arial" charset="0"/>
            </a:endParaRPr>
          </a:p>
          <a:p>
            <a:pPr marL="1436688" indent="-725488" eaLnBrk="1" hangingPunct="1">
              <a:buSzPct val="90000"/>
              <a:buFontTx/>
              <a:buBlip>
                <a:blip r:embed="rId4"/>
              </a:buBlip>
            </a:pPr>
            <a:r>
              <a:rPr lang="en-US" sz="3000" b="1">
                <a:solidFill>
                  <a:srgbClr val="000066"/>
                </a:solidFill>
                <a:latin typeface="Arial" charset="0"/>
              </a:rPr>
              <a:t>each developed country member will designate an appropriate number (to be negotiated) of “</a:t>
            </a:r>
            <a:r>
              <a:rPr lang="en-US" sz="3000" b="1" i="1">
                <a:solidFill>
                  <a:srgbClr val="FF6600"/>
                </a:solidFill>
                <a:latin typeface="Arial" charset="0"/>
              </a:rPr>
              <a:t>sensitive products</a:t>
            </a:r>
            <a:r>
              <a:rPr lang="en-US" sz="3000" b="1">
                <a:solidFill>
                  <a:srgbClr val="000066"/>
                </a:solidFill>
                <a:latin typeface="Arial" charset="0"/>
              </a:rPr>
              <a:t>” (lower than otherwise tariff reductions will apply, but TRQ will be expanded)</a:t>
            </a:r>
          </a:p>
          <a:p>
            <a:pPr marL="1436688" indent="-725488" eaLnBrk="1" hangingPunct="1">
              <a:buSzPct val="90000"/>
            </a:pPr>
            <a:endParaRPr lang="en-US" sz="600" b="1">
              <a:solidFill>
                <a:srgbClr val="000066"/>
              </a:solidFill>
              <a:latin typeface="Arial" charset="0"/>
            </a:endParaRPr>
          </a:p>
          <a:p>
            <a:pPr marL="1436688" indent="-725488" eaLnBrk="1" hangingPunct="1">
              <a:buSzPct val="90000"/>
              <a:buFontTx/>
              <a:buBlip>
                <a:blip r:embed="rId4"/>
              </a:buBlip>
            </a:pPr>
            <a:r>
              <a:rPr lang="en-US" sz="3000" b="1">
                <a:solidFill>
                  <a:srgbClr val="000066"/>
                </a:solidFill>
                <a:latin typeface="Arial" charset="0"/>
              </a:rPr>
              <a:t>“</a:t>
            </a:r>
            <a:r>
              <a:rPr lang="en-US" sz="3000" b="1" i="1">
                <a:solidFill>
                  <a:srgbClr val="000066"/>
                </a:solidFill>
                <a:latin typeface="Arial" charset="0"/>
              </a:rPr>
              <a:t>tariff escalation</a:t>
            </a:r>
            <a:r>
              <a:rPr lang="en-US" sz="3000" b="1">
                <a:solidFill>
                  <a:srgbClr val="000066"/>
                </a:solidFill>
                <a:latin typeface="Arial" charset="0"/>
              </a:rPr>
              <a:t>” will be addressed</a:t>
            </a:r>
          </a:p>
          <a:p>
            <a:pPr marL="1436688" indent="-725488" eaLnBrk="1" hangingPunct="1">
              <a:buSzPct val="90000"/>
            </a:pPr>
            <a:endParaRPr lang="en-US" sz="600" b="1">
              <a:solidFill>
                <a:srgbClr val="000066"/>
              </a:solidFill>
              <a:latin typeface="Arial" charset="0"/>
            </a:endParaRPr>
          </a:p>
          <a:p>
            <a:pPr marL="1436688" indent="-725488" eaLnBrk="1" hangingPunct="1">
              <a:buSzPct val="90000"/>
              <a:buFontTx/>
              <a:buBlip>
                <a:blip r:embed="rId4"/>
              </a:buBlip>
            </a:pPr>
            <a:r>
              <a:rPr lang="en-US" sz="3000" b="1">
                <a:solidFill>
                  <a:srgbClr val="000066"/>
                </a:solidFill>
                <a:latin typeface="Arial" charset="0"/>
              </a:rPr>
              <a:t>“</a:t>
            </a:r>
            <a:r>
              <a:rPr lang="en-US" sz="3000" b="1" i="1">
                <a:solidFill>
                  <a:srgbClr val="000066"/>
                </a:solidFill>
                <a:latin typeface="Arial" charset="0"/>
              </a:rPr>
              <a:t>preference erosion</a:t>
            </a:r>
            <a:r>
              <a:rPr lang="en-US" sz="3000" b="1">
                <a:solidFill>
                  <a:srgbClr val="000066"/>
                </a:solidFill>
                <a:latin typeface="Arial" charset="0"/>
              </a:rPr>
              <a:t>” will be addressed </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277813"/>
            <a:ext cx="8229600" cy="704850"/>
          </a:xfrm>
        </p:spPr>
        <p:txBody>
          <a:bodyPr/>
          <a:lstStyle/>
          <a:p>
            <a:r>
              <a:rPr lang="en-US" sz="2800" b="1">
                <a:latin typeface="Times New Roman" charset="0"/>
                <a:ea typeface="Times New Roman" charset="0"/>
                <a:cs typeface="Times New Roman" charset="0"/>
              </a:rPr>
              <a:t>Main groups in the WTO negotiations</a:t>
            </a:r>
          </a:p>
        </p:txBody>
      </p:sp>
      <p:sp>
        <p:nvSpPr>
          <p:cNvPr id="354307" name="Rectangle 3"/>
          <p:cNvSpPr>
            <a:spLocks noGrp="1" noChangeArrowheads="1"/>
          </p:cNvSpPr>
          <p:nvPr>
            <p:ph type="body" idx="1"/>
          </p:nvPr>
        </p:nvSpPr>
        <p:spPr>
          <a:xfrm>
            <a:off x="457200" y="1125538"/>
            <a:ext cx="8229600" cy="5000625"/>
          </a:xfrm>
          <a:noFill/>
          <a:ln/>
        </p:spPr>
        <p:txBody>
          <a:bodyPr/>
          <a:lstStyle/>
          <a:p>
            <a:pPr>
              <a:lnSpc>
                <a:spcPct val="80000"/>
              </a:lnSpc>
            </a:pPr>
            <a:r>
              <a:rPr lang="en-US" sz="2400">
                <a:latin typeface="Times New Roman" charset="0"/>
                <a:ea typeface="Times New Roman" charset="0"/>
                <a:cs typeface="Times New Roman" charset="0"/>
              </a:rPr>
              <a:t>The </a:t>
            </a:r>
            <a:r>
              <a:rPr lang="en-US" sz="2400" b="1" u="sng">
                <a:latin typeface="Times New Roman" charset="0"/>
                <a:ea typeface="Times New Roman" charset="0"/>
                <a:cs typeface="Times New Roman" charset="0"/>
              </a:rPr>
              <a:t>Cairns Group</a:t>
            </a:r>
            <a:r>
              <a:rPr lang="en-US" sz="2400">
                <a:latin typeface="Times New Roman" charset="0"/>
                <a:ea typeface="Times New Roman" charset="0"/>
                <a:cs typeface="Times New Roman" charset="0"/>
              </a:rPr>
              <a:t> (comprising both developed and developing countries) backs substantial reform in all areas, including export subsidies, tariffs, and trade and production distorting domestic support. </a:t>
            </a:r>
          </a:p>
          <a:p>
            <a:pPr>
              <a:lnSpc>
                <a:spcPct val="80000"/>
              </a:lnSpc>
            </a:pPr>
            <a:r>
              <a:rPr lang="en-US" sz="2400">
                <a:latin typeface="Times New Roman" charset="0"/>
                <a:ea typeface="Times New Roman" charset="0"/>
                <a:cs typeface="Times New Roman" charset="0"/>
              </a:rPr>
              <a:t>The </a:t>
            </a:r>
            <a:r>
              <a:rPr lang="en-US" sz="2400" b="1" u="sng">
                <a:latin typeface="Times New Roman" charset="0"/>
                <a:ea typeface="Times New Roman" charset="0"/>
                <a:cs typeface="Times New Roman" charset="0"/>
              </a:rPr>
              <a:t>US position</a:t>
            </a:r>
            <a:r>
              <a:rPr lang="en-US" sz="2400">
                <a:latin typeface="Times New Roman" charset="0"/>
                <a:ea typeface="Times New Roman" charset="0"/>
                <a:cs typeface="Times New Roman" charset="0"/>
              </a:rPr>
              <a:t> is similar to the Cairns in terms of the degree of reform stipulated on tariff cuts and reduction of export subsidies. It also supports opening up trade to Genetically Modified (GM) products. However, the US is less forthcoming on other forms of export competition (export credits and food aid) as well as on domestic support. </a:t>
            </a:r>
          </a:p>
          <a:p>
            <a:pPr>
              <a:lnSpc>
                <a:spcPct val="80000"/>
              </a:lnSpc>
              <a:buFont typeface="Wingdings" charset="2"/>
              <a:buNone/>
            </a:pPr>
            <a:r>
              <a:rPr lang="en-US" sz="2400">
                <a:latin typeface="Times New Roman" charset="0"/>
                <a:ea typeface="Times New Roman" charset="0"/>
                <a:cs typeface="Times New Roman" charset="0"/>
              </a:rPr>
              <a:t>The </a:t>
            </a:r>
            <a:r>
              <a:rPr lang="en-US" sz="2400" b="1" u="sng">
                <a:latin typeface="Times New Roman" charset="0"/>
                <a:ea typeface="Times New Roman" charset="0"/>
                <a:cs typeface="Times New Roman" charset="0"/>
              </a:rPr>
              <a:t>"non-trade concern Group" (European Union, Japan, Korea, Switzerland, Norway, etc.),</a:t>
            </a:r>
            <a:r>
              <a:rPr lang="en-US" sz="2400">
                <a:latin typeface="Times New Roman" charset="0"/>
                <a:ea typeface="Times New Roman" charset="0"/>
                <a:cs typeface="Times New Roman" charset="0"/>
              </a:rPr>
              <a:t> assigns great importance to non-trade issues such as environmental protection, animal welfare, preservation of rural communities and agricultural landscape, Broadly, their interest is in maintaining the level of protection and support to their agricultural sectors. </a:t>
            </a:r>
          </a:p>
          <a:p>
            <a:pPr>
              <a:lnSpc>
                <a:spcPct val="80000"/>
              </a:lnSpc>
            </a:pPr>
            <a:r>
              <a:rPr lang="en-US" sz="2400" b="1" u="sng">
                <a:latin typeface="Times New Roman" charset="0"/>
                <a:ea typeface="Times New Roman" charset="0"/>
                <a:cs typeface="Times New Roman" charset="0"/>
              </a:rPr>
              <a:t>Developing countries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57200" y="277813"/>
            <a:ext cx="8229600" cy="487362"/>
          </a:xfrm>
        </p:spPr>
        <p:txBody>
          <a:bodyPr/>
          <a:lstStyle/>
          <a:p>
            <a:r>
              <a:rPr lang="en-US" sz="2400" b="1">
                <a:latin typeface="Times New Roman" charset="0"/>
                <a:ea typeface="Times New Roman" charset="0"/>
                <a:cs typeface="Times New Roman" charset="0"/>
              </a:rPr>
              <a:t>Developing countries in the WTO negotiations</a:t>
            </a:r>
          </a:p>
        </p:txBody>
      </p:sp>
      <p:sp>
        <p:nvSpPr>
          <p:cNvPr id="355331" name="Rectangle 3"/>
          <p:cNvSpPr>
            <a:spLocks noGrp="1" noChangeArrowheads="1"/>
          </p:cNvSpPr>
          <p:nvPr>
            <p:ph type="body" idx="1"/>
          </p:nvPr>
        </p:nvSpPr>
        <p:spPr>
          <a:xfrm>
            <a:off x="457200" y="981075"/>
            <a:ext cx="8229600" cy="5145088"/>
          </a:xfrm>
        </p:spPr>
        <p:txBody>
          <a:bodyPr/>
          <a:lstStyle/>
          <a:p>
            <a:pPr>
              <a:lnSpc>
                <a:spcPct val="80000"/>
              </a:lnSpc>
            </a:pPr>
            <a:r>
              <a:rPr lang="en-US" sz="1800" b="1" u="sng">
                <a:latin typeface="Times New Roman" charset="0"/>
                <a:ea typeface="Times New Roman" charset="0"/>
                <a:cs typeface="Times New Roman" charset="0"/>
              </a:rPr>
              <a:t>Developing countries</a:t>
            </a:r>
            <a:r>
              <a:rPr lang="en-US" sz="1800">
                <a:latin typeface="Times New Roman" charset="0"/>
                <a:ea typeface="Times New Roman" charset="0"/>
                <a:cs typeface="Times New Roman" charset="0"/>
              </a:rPr>
              <a:t> comprise a rather heterogeneous group and consequently their positions in the negotiations are not uniform.</a:t>
            </a:r>
          </a:p>
          <a:p>
            <a:pPr>
              <a:lnSpc>
                <a:spcPct val="80000"/>
              </a:lnSpc>
            </a:pPr>
            <a:r>
              <a:rPr lang="en-US" sz="1800">
                <a:latin typeface="Times New Roman" charset="0"/>
                <a:ea typeface="Times New Roman" charset="0"/>
                <a:cs typeface="Times New Roman" charset="0"/>
              </a:rPr>
              <a:t>First, there are the </a:t>
            </a:r>
            <a:r>
              <a:rPr lang="en-US" sz="1800" b="1" u="sng">
                <a:latin typeface="Times New Roman" charset="0"/>
                <a:ea typeface="Times New Roman" charset="0"/>
                <a:cs typeface="Times New Roman" charset="0"/>
              </a:rPr>
              <a:t>net agricultural exporters</a:t>
            </a:r>
            <a:r>
              <a:rPr lang="en-US" sz="1800">
                <a:latin typeface="Times New Roman" charset="0"/>
                <a:ea typeface="Times New Roman" charset="0"/>
                <a:cs typeface="Times New Roman" charset="0"/>
              </a:rPr>
              <a:t> and some of them have aligned with the Cairns Group of countries; </a:t>
            </a:r>
          </a:p>
          <a:p>
            <a:pPr>
              <a:lnSpc>
                <a:spcPct val="80000"/>
              </a:lnSpc>
            </a:pPr>
            <a:r>
              <a:rPr lang="en-US" sz="1800">
                <a:latin typeface="Times New Roman" charset="0"/>
                <a:ea typeface="Times New Roman" charset="0"/>
                <a:cs typeface="Times New Roman" charset="0"/>
              </a:rPr>
              <a:t>Second, there are the </a:t>
            </a:r>
            <a:r>
              <a:rPr lang="en-US" sz="1800" b="1" u="sng">
                <a:latin typeface="Times New Roman" charset="0"/>
                <a:ea typeface="Times New Roman" charset="0"/>
                <a:cs typeface="Times New Roman" charset="0"/>
              </a:rPr>
              <a:t>net-food importers</a:t>
            </a:r>
            <a:r>
              <a:rPr lang="en-US" sz="1800">
                <a:latin typeface="Times New Roman" charset="0"/>
                <a:ea typeface="Times New Roman" charset="0"/>
                <a:cs typeface="Times New Roman" charset="0"/>
              </a:rPr>
              <a:t> concerned about the implications of the reform process on the cost of food imports as well as on the possibilities for reducing dependence on the world market by increasing domestic food production.</a:t>
            </a:r>
          </a:p>
          <a:p>
            <a:pPr>
              <a:lnSpc>
                <a:spcPct val="80000"/>
              </a:lnSpc>
            </a:pPr>
            <a:r>
              <a:rPr lang="en-US" sz="1800">
                <a:latin typeface="Times New Roman" charset="0"/>
                <a:ea typeface="Times New Roman" charset="0"/>
                <a:cs typeface="Times New Roman" charset="0"/>
              </a:rPr>
              <a:t> Third, there are </a:t>
            </a:r>
            <a:r>
              <a:rPr lang="en-US" sz="1800" b="1" u="sng">
                <a:latin typeface="Times New Roman" charset="0"/>
                <a:ea typeface="Times New Roman" charset="0"/>
                <a:cs typeface="Times New Roman" charset="0"/>
              </a:rPr>
              <a:t>large agrarian economies largely self-sufficient</a:t>
            </a:r>
            <a:r>
              <a:rPr lang="en-US" sz="1800">
                <a:latin typeface="Times New Roman" charset="0"/>
                <a:ea typeface="Times New Roman" charset="0"/>
                <a:cs typeface="Times New Roman" charset="0"/>
              </a:rPr>
              <a:t>, being concerned about maintaining the livelihoods of rural communities and safeguarding food security (some of them have proposed the creation of a "Development Box" to achieve this objectives); </a:t>
            </a:r>
          </a:p>
          <a:p>
            <a:pPr>
              <a:lnSpc>
                <a:spcPct val="80000"/>
              </a:lnSpc>
            </a:pPr>
            <a:r>
              <a:rPr lang="en-US" sz="1800">
                <a:latin typeface="Times New Roman" charset="0"/>
                <a:ea typeface="Times New Roman" charset="0"/>
                <a:cs typeface="Times New Roman" charset="0"/>
              </a:rPr>
              <a:t>The </a:t>
            </a:r>
            <a:r>
              <a:rPr lang="en-US" sz="1800" b="1" u="sng">
                <a:latin typeface="Times New Roman" charset="0"/>
                <a:ea typeface="Times New Roman" charset="0"/>
                <a:cs typeface="Times New Roman" charset="0"/>
              </a:rPr>
              <a:t>small agricultural economies</a:t>
            </a:r>
            <a:r>
              <a:rPr lang="en-US" sz="1800">
                <a:latin typeface="Times New Roman" charset="0"/>
                <a:ea typeface="Times New Roman" charset="0"/>
                <a:cs typeface="Times New Roman" charset="0"/>
              </a:rPr>
              <a:t> dependent on a few agricultural crops for employment and export earnings, are concerned with erosion of preferences as a result of trade liberalization. </a:t>
            </a:r>
          </a:p>
          <a:p>
            <a:pPr>
              <a:lnSpc>
                <a:spcPct val="80000"/>
              </a:lnSpc>
            </a:pPr>
            <a:r>
              <a:rPr lang="en-TT" sz="1800">
                <a:latin typeface="Times New Roman" charset="0"/>
                <a:ea typeface="Times New Roman" charset="0"/>
                <a:cs typeface="Times New Roman" charset="0"/>
              </a:rPr>
              <a:t>The </a:t>
            </a:r>
            <a:r>
              <a:rPr lang="en-TT" sz="1800" b="1" u="sng">
                <a:latin typeface="Times New Roman" charset="0"/>
                <a:ea typeface="Times New Roman" charset="0"/>
                <a:cs typeface="Times New Roman" charset="0"/>
              </a:rPr>
              <a:t>G-20</a:t>
            </a:r>
            <a:r>
              <a:rPr lang="en-TT" sz="1800">
                <a:latin typeface="Times New Roman" charset="0"/>
                <a:ea typeface="Times New Roman" charset="0"/>
                <a:cs typeface="Times New Roman" charset="0"/>
              </a:rPr>
              <a:t> is a coalition of developing countries, formed to address the concerns of its members that are also common to most developing countries relating to:</a:t>
            </a:r>
          </a:p>
          <a:p>
            <a:pPr lvl="1">
              <a:lnSpc>
                <a:spcPct val="80000"/>
              </a:lnSpc>
            </a:pPr>
            <a:r>
              <a:rPr lang="en-TT" sz="1800">
                <a:latin typeface="Times New Roman" charset="0"/>
                <a:ea typeface="Times New Roman" charset="0"/>
                <a:cs typeface="Times New Roman" charset="0"/>
              </a:rPr>
              <a:t> the elimination of practices that distort agricultural trade and production;</a:t>
            </a:r>
          </a:p>
          <a:p>
            <a:pPr lvl="1">
              <a:lnSpc>
                <a:spcPct val="80000"/>
              </a:lnSpc>
            </a:pPr>
            <a:r>
              <a:rPr lang="en-TT" sz="1800">
                <a:latin typeface="Times New Roman" charset="0"/>
                <a:ea typeface="Times New Roman" charset="0"/>
                <a:cs typeface="Times New Roman" charset="0"/>
              </a:rPr>
              <a:t> the search for substantial improvement in market access; and</a:t>
            </a:r>
          </a:p>
          <a:p>
            <a:pPr lvl="1">
              <a:lnSpc>
                <a:spcPct val="80000"/>
              </a:lnSpc>
            </a:pPr>
            <a:r>
              <a:rPr lang="en-TT" sz="1800">
                <a:latin typeface="Times New Roman" charset="0"/>
                <a:ea typeface="Times New Roman" charset="0"/>
                <a:cs typeface="Times New Roman" charset="0"/>
              </a:rPr>
              <a:t> the rural development, food security and/or livelihood security needs.</a:t>
            </a:r>
            <a:endParaRPr lang="en-US" sz="180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p:txBody>
          <a:bodyPr/>
          <a:lstStyle/>
          <a:p>
            <a:r>
              <a:rPr lang="en-GB" sz="5100"/>
              <a:t>Brief overview of the current status of the WTO negotiations</a:t>
            </a:r>
          </a:p>
        </p:txBody>
      </p:sp>
      <p:sp>
        <p:nvSpPr>
          <p:cNvPr id="320516" name="Rectangle 4"/>
          <p:cNvSpPr>
            <a:spLocks noChangeArrowheads="1"/>
          </p:cNvSpPr>
          <p:nvPr/>
        </p:nvSpPr>
        <p:spPr bwMode="auto">
          <a:xfrm>
            <a:off x="250825" y="5589588"/>
            <a:ext cx="8893175" cy="1081087"/>
          </a:xfrm>
          <a:prstGeom prst="rect">
            <a:avLst/>
          </a:prstGeom>
          <a:noFill/>
          <a:ln w="9525">
            <a:noFill/>
            <a:miter lim="800000"/>
            <a:headEnd/>
            <a:tailEnd/>
          </a:ln>
          <a:effectLst/>
        </p:spPr>
        <p:txBody>
          <a:bodyPr>
            <a:prstTxWarp prst="textNoShape">
              <a:avLst/>
            </a:prstTxWarp>
          </a:bodyPr>
          <a:lstStyle/>
          <a:p>
            <a:pPr algn="ctr" eaLnBrk="1" hangingPunct="1">
              <a:lnSpc>
                <a:spcPct val="80000"/>
              </a:lnSpc>
            </a:pPr>
            <a:endParaRPr lang="en-GB" sz="20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2800" b="1"/>
              <a:t>Agriculture in the GATT before the UR</a:t>
            </a:r>
            <a:endParaRPr lang="en-GB" sz="2800" b="1"/>
          </a:p>
        </p:txBody>
      </p:sp>
      <p:sp>
        <p:nvSpPr>
          <p:cNvPr id="113667" name="Rectangle 3"/>
          <p:cNvSpPr>
            <a:spLocks noGrp="1" noChangeArrowheads="1"/>
          </p:cNvSpPr>
          <p:nvPr>
            <p:ph type="body" idx="1"/>
          </p:nvPr>
        </p:nvSpPr>
        <p:spPr/>
        <p:txBody>
          <a:bodyPr/>
          <a:lstStyle/>
          <a:p>
            <a:r>
              <a:rPr lang="en-US" sz="2000" b="1"/>
              <a:t>the first four Rounds simply ignored agriculture…</a:t>
            </a:r>
          </a:p>
          <a:p>
            <a:r>
              <a:rPr lang="en-US" sz="2000" b="1"/>
              <a:t>Dillon Round       (1960-1962)</a:t>
            </a:r>
            <a:br>
              <a:rPr lang="en-US" sz="2000" b="1"/>
            </a:br>
            <a:r>
              <a:rPr lang="en-US" sz="2000" b="1"/>
              <a:t>Kennedy Round  (1963-1967)</a:t>
            </a:r>
            <a:br>
              <a:rPr lang="en-US" sz="2000" b="1"/>
            </a:br>
            <a:r>
              <a:rPr lang="en-US" sz="2000" b="1"/>
              <a:t>Tokyo Round      </a:t>
            </a:r>
            <a:r>
              <a:rPr lang="en-US" sz="1400" b="1"/>
              <a:t> </a:t>
            </a:r>
            <a:r>
              <a:rPr lang="en-US" sz="2000" b="1"/>
              <a:t>(1973-1979)</a:t>
            </a:r>
            <a:br>
              <a:rPr lang="en-US" sz="2000" b="1"/>
            </a:br>
            <a:r>
              <a:rPr lang="en-US" sz="2000" b="1"/>
              <a:t>modest concessions in agriculture</a:t>
            </a:r>
            <a:br>
              <a:rPr lang="en-US" sz="2000" b="1"/>
            </a:br>
            <a:r>
              <a:rPr lang="en-US" sz="600" b="1"/>
              <a:t/>
            </a:r>
            <a:br>
              <a:rPr lang="en-US" sz="600" b="1"/>
            </a:br>
            <a:r>
              <a:rPr lang="en-US" sz="600" b="1"/>
              <a:t>                             </a:t>
            </a:r>
            <a:r>
              <a:rPr lang="en-US" sz="2000" b="1"/>
              <a:t>…</a:t>
            </a:r>
            <a:r>
              <a:rPr lang="en-US" sz="2000" b="1" i="1"/>
              <a:t>agriculture “left out” from GATT</a:t>
            </a:r>
            <a:r>
              <a:rPr lang="en-US" sz="2000" b="1"/>
              <a:t/>
            </a:r>
            <a:br>
              <a:rPr lang="en-US" sz="2000" b="1"/>
            </a:br>
            <a:endParaRPr lang="en-US" sz="2000" b="1"/>
          </a:p>
          <a:p>
            <a:r>
              <a:rPr lang="en-US" sz="2400" b="1"/>
              <a:t>WHY?</a:t>
            </a:r>
            <a:endParaRPr lang="en-GB" sz="2400" b="1" i="1"/>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0" y="0"/>
            <a:ext cx="8893175" cy="1371600"/>
          </a:xfrm>
        </p:spPr>
        <p:txBody>
          <a:bodyPr/>
          <a:lstStyle/>
          <a:p>
            <a:r>
              <a:rPr lang="en-GB" sz="3200" b="1"/>
              <a:t>“Roadmap” for the agriculture negotiations</a:t>
            </a:r>
          </a:p>
        </p:txBody>
      </p:sp>
      <p:sp>
        <p:nvSpPr>
          <p:cNvPr id="321539" name="Rectangle 3"/>
          <p:cNvSpPr>
            <a:spLocks noGrp="1" noChangeArrowheads="1"/>
          </p:cNvSpPr>
          <p:nvPr>
            <p:ph type="body" idx="1"/>
          </p:nvPr>
        </p:nvSpPr>
        <p:spPr>
          <a:xfrm>
            <a:off x="395288" y="1628775"/>
            <a:ext cx="8569325" cy="4392613"/>
          </a:xfrm>
        </p:spPr>
        <p:txBody>
          <a:bodyPr/>
          <a:lstStyle/>
          <a:p>
            <a:pPr>
              <a:lnSpc>
                <a:spcPct val="80000"/>
              </a:lnSpc>
            </a:pPr>
            <a:r>
              <a:rPr lang="en-GB" sz="2000"/>
              <a:t>July 2004 Framework Agreement</a:t>
            </a:r>
          </a:p>
          <a:p>
            <a:pPr lvl="1">
              <a:lnSpc>
                <a:spcPct val="80000"/>
              </a:lnSpc>
            </a:pPr>
            <a:r>
              <a:rPr lang="en-GB" sz="1800"/>
              <a:t>Significant achievement, although many issue remained unresolved</a:t>
            </a:r>
          </a:p>
          <a:p>
            <a:pPr>
              <a:lnSpc>
                <a:spcPct val="80000"/>
              </a:lnSpc>
            </a:pPr>
            <a:r>
              <a:rPr lang="en-GB" sz="2000"/>
              <a:t>6</a:t>
            </a:r>
            <a:r>
              <a:rPr lang="en-GB" sz="2000" baseline="30000"/>
              <a:t>th</a:t>
            </a:r>
            <a:r>
              <a:rPr lang="en-GB" sz="2000"/>
              <a:t> Ministerial Meeting – Hong Kong 2005</a:t>
            </a:r>
          </a:p>
          <a:p>
            <a:pPr lvl="1">
              <a:lnSpc>
                <a:spcPct val="80000"/>
              </a:lnSpc>
            </a:pPr>
            <a:r>
              <a:rPr lang="en-GB" sz="1800"/>
              <a:t>Some further limited agreements e.g. ES elimination by 2013</a:t>
            </a:r>
          </a:p>
          <a:p>
            <a:pPr lvl="1">
              <a:lnSpc>
                <a:spcPct val="80000"/>
              </a:lnSpc>
            </a:pPr>
            <a:r>
              <a:rPr lang="en-GB" sz="1800"/>
              <a:t>New deadlines (bound in part by US fast track)</a:t>
            </a:r>
          </a:p>
          <a:p>
            <a:pPr>
              <a:lnSpc>
                <a:spcPct val="80000"/>
              </a:lnSpc>
            </a:pPr>
            <a:r>
              <a:rPr lang="en-GB" sz="2000"/>
              <a:t>Chairman’s questions (9 February 2006)</a:t>
            </a:r>
          </a:p>
          <a:p>
            <a:pPr>
              <a:lnSpc>
                <a:spcPct val="80000"/>
              </a:lnSpc>
            </a:pPr>
            <a:r>
              <a:rPr lang="en-GB" sz="2000"/>
              <a:t>30 April 2006 deadline for modalities missed</a:t>
            </a:r>
          </a:p>
          <a:p>
            <a:pPr>
              <a:lnSpc>
                <a:spcPct val="80000"/>
              </a:lnSpc>
            </a:pPr>
            <a:r>
              <a:rPr lang="en-GB" sz="2000"/>
              <a:t>Six weeks of intensive negotiations</a:t>
            </a:r>
          </a:p>
          <a:p>
            <a:pPr lvl="1">
              <a:lnSpc>
                <a:spcPct val="80000"/>
              </a:lnSpc>
            </a:pPr>
            <a:r>
              <a:rPr lang="en-GB" sz="1800"/>
              <a:t>First week May until early June</a:t>
            </a:r>
          </a:p>
          <a:p>
            <a:pPr>
              <a:lnSpc>
                <a:spcPct val="80000"/>
              </a:lnSpc>
            </a:pPr>
            <a:r>
              <a:rPr lang="en-GB" sz="2000"/>
              <a:t>Negotiations towards the Chair’s new draft</a:t>
            </a:r>
          </a:p>
          <a:p>
            <a:pPr lvl="1">
              <a:lnSpc>
                <a:spcPct val="80000"/>
              </a:lnSpc>
            </a:pPr>
            <a:r>
              <a:rPr lang="en-GB" sz="1800"/>
              <a:t>Week of 29 May DS; Week of 5 June MA; Week of 12 June EC</a:t>
            </a:r>
          </a:p>
          <a:p>
            <a:pPr>
              <a:lnSpc>
                <a:spcPct val="80000"/>
              </a:lnSpc>
            </a:pPr>
            <a:r>
              <a:rPr lang="en-GB" sz="2000"/>
              <a:t>(Mini?) Ministerial to agree modalities - end June 2006 </a:t>
            </a:r>
          </a:p>
          <a:p>
            <a:pPr>
              <a:lnSpc>
                <a:spcPct val="80000"/>
              </a:lnSpc>
            </a:pPr>
            <a:r>
              <a:rPr lang="en-GB" sz="2000"/>
              <a:t>Not just agriculture....... (Lamy triangle of issues)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4213" y="0"/>
            <a:ext cx="8229600" cy="1371600"/>
          </a:xfrm>
        </p:spPr>
        <p:txBody>
          <a:bodyPr/>
          <a:lstStyle/>
          <a:p>
            <a:r>
              <a:rPr lang="en-GB" sz="3200" b="1"/>
              <a:t>Chair’s reference papers</a:t>
            </a:r>
          </a:p>
        </p:txBody>
      </p:sp>
      <p:sp>
        <p:nvSpPr>
          <p:cNvPr id="322563" name="Rectangle 3"/>
          <p:cNvSpPr>
            <a:spLocks noGrp="1" noChangeArrowheads="1"/>
          </p:cNvSpPr>
          <p:nvPr>
            <p:ph type="body" idx="1"/>
          </p:nvPr>
        </p:nvSpPr>
        <p:spPr>
          <a:xfrm>
            <a:off x="611188" y="908050"/>
            <a:ext cx="8064500" cy="5689600"/>
          </a:xfrm>
        </p:spPr>
        <p:txBody>
          <a:bodyPr/>
          <a:lstStyle/>
          <a:p>
            <a:r>
              <a:rPr lang="en-GB" sz="2400"/>
              <a:t>Domestic support</a:t>
            </a:r>
          </a:p>
          <a:p>
            <a:pPr lvl="1"/>
            <a:r>
              <a:rPr lang="en-GB" sz="2000"/>
              <a:t>Blue Box</a:t>
            </a:r>
          </a:p>
          <a:p>
            <a:pPr lvl="1"/>
            <a:r>
              <a:rPr lang="en-GB" sz="2000"/>
              <a:t>Green Box</a:t>
            </a:r>
          </a:p>
          <a:p>
            <a:pPr lvl="1"/>
            <a:r>
              <a:rPr lang="en-GB" sz="2000"/>
              <a:t>Amber Box</a:t>
            </a:r>
          </a:p>
          <a:p>
            <a:pPr lvl="1"/>
            <a:r>
              <a:rPr lang="en-GB" sz="2000"/>
              <a:t>Overall trade distorting domestic support</a:t>
            </a:r>
          </a:p>
          <a:p>
            <a:r>
              <a:rPr lang="en-GB" sz="2400"/>
              <a:t>Export competition</a:t>
            </a:r>
          </a:p>
          <a:p>
            <a:pPr lvl="1"/>
            <a:r>
              <a:rPr lang="en-GB" sz="2000"/>
              <a:t>Food aid</a:t>
            </a:r>
          </a:p>
          <a:p>
            <a:pPr lvl="1"/>
            <a:r>
              <a:rPr lang="en-GB" sz="2000"/>
              <a:t>Exporting STE</a:t>
            </a:r>
          </a:p>
          <a:p>
            <a:pPr lvl="1"/>
            <a:r>
              <a:rPr lang="en-GB" sz="2000"/>
              <a:t>Export credits</a:t>
            </a:r>
          </a:p>
          <a:p>
            <a:r>
              <a:rPr lang="en-GB" sz="2400"/>
              <a:t>Market access</a:t>
            </a:r>
          </a:p>
          <a:p>
            <a:pPr lvl="1"/>
            <a:r>
              <a:rPr lang="en-GB" sz="2000"/>
              <a:t>SSM</a:t>
            </a:r>
          </a:p>
          <a:p>
            <a:pPr lvl="1"/>
            <a:r>
              <a:rPr lang="en-GB" sz="2000"/>
              <a:t>Special Products</a:t>
            </a:r>
          </a:p>
          <a:p>
            <a:pPr lvl="1"/>
            <a:r>
              <a:rPr lang="en-GB" sz="2000"/>
              <a:t>Sensitive Products</a:t>
            </a:r>
          </a:p>
          <a:p>
            <a:pPr lvl="1"/>
            <a:r>
              <a:rPr lang="en-GB" sz="2000"/>
              <a:t>Long standing preferences</a:t>
            </a:r>
          </a:p>
          <a:p>
            <a:pPr lvl="1"/>
            <a:r>
              <a:rPr lang="en-GB" sz="2000"/>
              <a:t>Tropical products </a:t>
            </a:r>
          </a:p>
          <a:p>
            <a:pPr lvl="1">
              <a:buFontTx/>
              <a:buNone/>
            </a:pPr>
            <a:endParaRPr lang="en-GB" sz="2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68313" y="188913"/>
            <a:ext cx="8229600" cy="836612"/>
          </a:xfrm>
        </p:spPr>
        <p:txBody>
          <a:bodyPr/>
          <a:lstStyle/>
          <a:p>
            <a:r>
              <a:rPr lang="en-GB" sz="3200" b="1"/>
              <a:t>Comments on Domestic Support</a:t>
            </a:r>
          </a:p>
        </p:txBody>
      </p:sp>
      <p:sp>
        <p:nvSpPr>
          <p:cNvPr id="323587" name="Rectangle 3"/>
          <p:cNvSpPr>
            <a:spLocks noGrp="1" noChangeArrowheads="1"/>
          </p:cNvSpPr>
          <p:nvPr>
            <p:ph type="body" idx="1"/>
          </p:nvPr>
        </p:nvSpPr>
        <p:spPr>
          <a:xfrm>
            <a:off x="468313" y="908050"/>
            <a:ext cx="8229600" cy="5616575"/>
          </a:xfrm>
        </p:spPr>
        <p:txBody>
          <a:bodyPr/>
          <a:lstStyle/>
          <a:p>
            <a:r>
              <a:rPr lang="en-GB" sz="2400"/>
              <a:t>Blue Box</a:t>
            </a:r>
          </a:p>
          <a:p>
            <a:pPr lvl="1"/>
            <a:r>
              <a:rPr lang="en-GB" sz="2400"/>
              <a:t>Constraints on the blue box new category</a:t>
            </a:r>
          </a:p>
          <a:p>
            <a:pPr lvl="2"/>
            <a:r>
              <a:rPr lang="en-GB" sz="2000"/>
              <a:t>Originally production limiting - extended to those not requiring production, but base must be fixed </a:t>
            </a:r>
          </a:p>
          <a:p>
            <a:pPr lvl="2"/>
            <a:r>
              <a:rPr lang="en-GB" sz="2000"/>
              <a:t>Could eliminate re-basing, but direct payments could still be linked to market conditions e.g. low prices</a:t>
            </a:r>
          </a:p>
          <a:p>
            <a:pPr lvl="2"/>
            <a:r>
              <a:rPr lang="en-GB" sz="2000"/>
              <a:t>Should the latter be constrained? Problem that it would exclude programmes which it was enlarged for</a:t>
            </a:r>
          </a:p>
          <a:p>
            <a:pPr lvl="2"/>
            <a:r>
              <a:rPr lang="en-GB" sz="2000"/>
              <a:t>Better to reduce size (5% to 2.5%)</a:t>
            </a:r>
          </a:p>
          <a:p>
            <a:pPr lvl="2"/>
            <a:r>
              <a:rPr lang="en-GB" sz="2000"/>
              <a:t>and/or have product specific caps</a:t>
            </a:r>
          </a:p>
          <a:p>
            <a:pPr lvl="3"/>
            <a:r>
              <a:rPr lang="en-GB" sz="1800"/>
              <a:t>Possibility of double trigger discussed (max share of total blue box and max proportion of product VOP)</a:t>
            </a:r>
          </a:p>
          <a:p>
            <a:pPr lvl="1"/>
            <a:r>
              <a:rPr lang="en-GB" sz="2400"/>
              <a:t>Extended transition period for current significant Blue Box users</a:t>
            </a:r>
          </a:p>
          <a:p>
            <a:endParaRPr lang="en-GB" sz="2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68313" y="333375"/>
            <a:ext cx="8229600" cy="955675"/>
          </a:xfrm>
        </p:spPr>
        <p:txBody>
          <a:bodyPr/>
          <a:lstStyle/>
          <a:p>
            <a:r>
              <a:rPr lang="en-GB" sz="3600" b="1"/>
              <a:t>Comments on Domestic Support</a:t>
            </a:r>
          </a:p>
        </p:txBody>
      </p:sp>
      <p:sp>
        <p:nvSpPr>
          <p:cNvPr id="324611" name="Rectangle 3"/>
          <p:cNvSpPr>
            <a:spLocks noGrp="1" noChangeArrowheads="1"/>
          </p:cNvSpPr>
          <p:nvPr>
            <p:ph type="body" idx="1"/>
          </p:nvPr>
        </p:nvSpPr>
        <p:spPr>
          <a:xfrm>
            <a:off x="457200" y="1268413"/>
            <a:ext cx="8229600" cy="4598987"/>
          </a:xfrm>
        </p:spPr>
        <p:txBody>
          <a:bodyPr/>
          <a:lstStyle/>
          <a:p>
            <a:r>
              <a:rPr lang="en-GB" sz="2800"/>
              <a:t>Green Box</a:t>
            </a:r>
          </a:p>
          <a:p>
            <a:pPr lvl="1"/>
            <a:r>
              <a:rPr lang="en-GB" sz="2400"/>
              <a:t>Ensuring inclusion of developing country policies that are not trade distorting</a:t>
            </a:r>
          </a:p>
          <a:p>
            <a:pPr lvl="2"/>
            <a:r>
              <a:rPr lang="en-GB" sz="2000"/>
              <a:t>Income insurance and compensation for natural disasters shouldn’t need threshold trigger</a:t>
            </a:r>
          </a:p>
          <a:p>
            <a:pPr lvl="1"/>
            <a:r>
              <a:rPr lang="en-GB" sz="2400"/>
              <a:t>Ensuring that Green Box measures are not, or at most minimally trade distorting (G-20 vs EU)</a:t>
            </a:r>
          </a:p>
          <a:p>
            <a:pPr lvl="2"/>
            <a:r>
              <a:rPr lang="en-GB" sz="2000"/>
              <a:t>? Review following completion of round – need to agree this process</a:t>
            </a:r>
          </a:p>
          <a:p>
            <a:pPr lvl="1"/>
            <a:r>
              <a:rPr lang="en-GB" sz="2400"/>
              <a:t>Possibility of re-basing for “new”  subsidy programmes</a:t>
            </a:r>
          </a:p>
          <a:p>
            <a:pPr lvl="1"/>
            <a:endParaRPr lang="en-GB" sz="2000"/>
          </a:p>
          <a:p>
            <a:endParaRPr lang="en-GB" sz="28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0"/>
            <a:ext cx="8229600" cy="620713"/>
          </a:xfrm>
        </p:spPr>
        <p:txBody>
          <a:bodyPr/>
          <a:lstStyle/>
          <a:p>
            <a:r>
              <a:rPr lang="en-GB" sz="3200" b="1"/>
              <a:t>OTDS and TAMS</a:t>
            </a:r>
          </a:p>
        </p:txBody>
      </p:sp>
      <p:sp>
        <p:nvSpPr>
          <p:cNvPr id="325635" name="Rectangle 3"/>
          <p:cNvSpPr>
            <a:spLocks noGrp="1" noChangeArrowheads="1"/>
          </p:cNvSpPr>
          <p:nvPr>
            <p:ph type="body" idx="1"/>
          </p:nvPr>
        </p:nvSpPr>
        <p:spPr>
          <a:xfrm>
            <a:off x="250825" y="765175"/>
            <a:ext cx="8642350" cy="5400675"/>
          </a:xfrm>
        </p:spPr>
        <p:txBody>
          <a:bodyPr/>
          <a:lstStyle/>
          <a:p>
            <a:pPr>
              <a:lnSpc>
                <a:spcPct val="90000"/>
              </a:lnSpc>
            </a:pPr>
            <a:r>
              <a:rPr lang="en-GB" sz="2400"/>
              <a:t>Overall trade distorting domestic support</a:t>
            </a:r>
          </a:p>
          <a:p>
            <a:pPr lvl="1">
              <a:lnSpc>
                <a:spcPct val="90000"/>
              </a:lnSpc>
            </a:pPr>
            <a:r>
              <a:rPr lang="en-GB" sz="2000"/>
              <a:t>TAMS + </a:t>
            </a:r>
            <a:r>
              <a:rPr lang="en-GB" sz="2000" i="1"/>
              <a:t>de minimis</a:t>
            </a:r>
            <a:r>
              <a:rPr lang="en-GB" sz="2000"/>
              <a:t> + blue box</a:t>
            </a:r>
          </a:p>
          <a:p>
            <a:pPr lvl="2">
              <a:lnSpc>
                <a:spcPct val="90000"/>
              </a:lnSpc>
            </a:pPr>
            <a:r>
              <a:rPr lang="en-GB" sz="2000"/>
              <a:t>3 bands EU 70 – 80% cut; US/Japan 53-75%; Other 31-70%</a:t>
            </a:r>
          </a:p>
          <a:p>
            <a:pPr lvl="1">
              <a:lnSpc>
                <a:spcPct val="90000"/>
              </a:lnSpc>
            </a:pPr>
            <a:r>
              <a:rPr lang="en-GB" sz="2000"/>
              <a:t>Cut off points at US$10 and US$60 billion?</a:t>
            </a:r>
          </a:p>
          <a:p>
            <a:pPr>
              <a:lnSpc>
                <a:spcPct val="90000"/>
              </a:lnSpc>
            </a:pPr>
            <a:endParaRPr lang="en-GB" sz="2400"/>
          </a:p>
          <a:p>
            <a:pPr>
              <a:lnSpc>
                <a:spcPct val="90000"/>
              </a:lnSpc>
            </a:pPr>
            <a:r>
              <a:rPr lang="en-GB" sz="2400"/>
              <a:t>Amber Box</a:t>
            </a:r>
          </a:p>
          <a:p>
            <a:pPr lvl="1">
              <a:lnSpc>
                <a:spcPct val="90000"/>
              </a:lnSpc>
            </a:pPr>
            <a:r>
              <a:rPr lang="en-GB" sz="2000"/>
              <a:t>TAMS</a:t>
            </a:r>
          </a:p>
          <a:p>
            <a:pPr lvl="2">
              <a:lnSpc>
                <a:spcPct val="90000"/>
              </a:lnSpc>
            </a:pPr>
            <a:r>
              <a:rPr lang="en-GB" sz="2000"/>
              <a:t>3 bands EU 70 – 83% cut; US/Japan 60-70%; Other 37-60% </a:t>
            </a:r>
          </a:p>
          <a:p>
            <a:pPr lvl="2">
              <a:lnSpc>
                <a:spcPct val="90000"/>
              </a:lnSpc>
            </a:pPr>
            <a:r>
              <a:rPr lang="en-GB" sz="2000"/>
              <a:t>Cut offs points at $US12 and $US20 billion?</a:t>
            </a:r>
          </a:p>
          <a:p>
            <a:pPr lvl="1">
              <a:lnSpc>
                <a:spcPct val="90000"/>
              </a:lnSpc>
            </a:pPr>
            <a:r>
              <a:rPr lang="en-GB" sz="2000" i="1"/>
              <a:t>de minimis</a:t>
            </a:r>
          </a:p>
          <a:p>
            <a:pPr lvl="2">
              <a:lnSpc>
                <a:spcPct val="90000"/>
              </a:lnSpc>
            </a:pPr>
            <a:r>
              <a:rPr lang="en-GB" sz="2000"/>
              <a:t>Currently 5% for PS and NPS production values in Dd countries</a:t>
            </a:r>
          </a:p>
          <a:p>
            <a:pPr lvl="2">
              <a:lnSpc>
                <a:spcPct val="90000"/>
              </a:lnSpc>
            </a:pPr>
            <a:r>
              <a:rPr lang="en-GB" sz="2000"/>
              <a:t>Reductions of 50% and 80% have been proposed </a:t>
            </a:r>
          </a:p>
          <a:p>
            <a:pPr lvl="2">
              <a:lnSpc>
                <a:spcPct val="90000"/>
              </a:lnSpc>
            </a:pPr>
            <a:r>
              <a:rPr lang="en-GB" sz="2000"/>
              <a:t>Cut of at least 50% needed to be in line with OTDS cut</a:t>
            </a:r>
          </a:p>
          <a:p>
            <a:pPr>
              <a:lnSpc>
                <a:spcPct val="90000"/>
              </a:lnSpc>
            </a:pPr>
            <a:endParaRPr lang="en-GB"/>
          </a:p>
          <a:p>
            <a:pPr>
              <a:lnSpc>
                <a:spcPct val="90000"/>
              </a:lnSpc>
            </a:pPr>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50825" y="260350"/>
            <a:ext cx="8893175" cy="647700"/>
          </a:xfrm>
        </p:spPr>
        <p:txBody>
          <a:bodyPr/>
          <a:lstStyle/>
          <a:p>
            <a:r>
              <a:rPr lang="en-GB" sz="3200" b="1"/>
              <a:t>Sum of components vs overall commitments</a:t>
            </a:r>
          </a:p>
        </p:txBody>
      </p:sp>
      <p:sp>
        <p:nvSpPr>
          <p:cNvPr id="326659" name="Rectangle 3"/>
          <p:cNvSpPr>
            <a:spLocks noGrp="1" noChangeArrowheads="1"/>
          </p:cNvSpPr>
          <p:nvPr>
            <p:ph type="body" idx="1"/>
          </p:nvPr>
        </p:nvSpPr>
        <p:spPr>
          <a:xfrm>
            <a:off x="179388" y="908050"/>
            <a:ext cx="8229600" cy="4670425"/>
          </a:xfrm>
        </p:spPr>
        <p:txBody>
          <a:bodyPr/>
          <a:lstStyle/>
          <a:p>
            <a:pPr>
              <a:lnSpc>
                <a:spcPct val="80000"/>
              </a:lnSpc>
            </a:pPr>
            <a:r>
              <a:rPr lang="en-GB" sz="2800"/>
              <a:t>Relationship between TAMS and OTDS is critical – cuts need to be at least as great as in OTDS</a:t>
            </a:r>
          </a:p>
          <a:p>
            <a:pPr lvl="1">
              <a:lnSpc>
                <a:spcPct val="80000"/>
              </a:lnSpc>
            </a:pPr>
            <a:r>
              <a:rPr lang="en-GB" sz="2400"/>
              <a:t>Because of Blue box option, deep cuts in TAMS and </a:t>
            </a:r>
            <a:r>
              <a:rPr lang="en-GB" sz="2400" i="1"/>
              <a:t>de minimis</a:t>
            </a:r>
            <a:r>
              <a:rPr lang="en-GB" sz="2400"/>
              <a:t> are needed to ensure that commitments result in effective reduction in support</a:t>
            </a:r>
          </a:p>
          <a:p>
            <a:pPr lvl="1">
              <a:lnSpc>
                <a:spcPct val="80000"/>
              </a:lnSpc>
            </a:pPr>
            <a:r>
              <a:rPr lang="en-GB" sz="2400"/>
              <a:t>Developing countries with no bound AMS will be exempt from reductions in OTDS and </a:t>
            </a:r>
            <a:r>
              <a:rPr lang="en-GB" sz="2400" i="1"/>
              <a:t>de minimis</a:t>
            </a:r>
          </a:p>
          <a:p>
            <a:pPr lvl="1">
              <a:lnSpc>
                <a:spcPct val="80000"/>
              </a:lnSpc>
            </a:pPr>
            <a:r>
              <a:rPr lang="en-GB" sz="2400"/>
              <a:t>Choice of base year is important – countries have preference to use years when support was high:</a:t>
            </a:r>
          </a:p>
          <a:p>
            <a:pPr lvl="2">
              <a:lnSpc>
                <a:spcPct val="80000"/>
              </a:lnSpc>
            </a:pPr>
            <a:r>
              <a:rPr lang="en-GB" sz="2000"/>
              <a:t>EU 1995-96, US 1999-01</a:t>
            </a:r>
          </a:p>
          <a:p>
            <a:pPr>
              <a:lnSpc>
                <a:spcPct val="80000"/>
              </a:lnSpc>
            </a:pPr>
            <a:endParaRPr lang="en-GB" sz="28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11188" y="0"/>
            <a:ext cx="8229600" cy="1371600"/>
          </a:xfrm>
        </p:spPr>
        <p:txBody>
          <a:bodyPr/>
          <a:lstStyle/>
          <a:p>
            <a:r>
              <a:rPr lang="en-GB" sz="4000"/>
              <a:t>Comments on Export competition</a:t>
            </a:r>
          </a:p>
        </p:txBody>
      </p:sp>
      <p:sp>
        <p:nvSpPr>
          <p:cNvPr id="333827" name="Rectangle 3"/>
          <p:cNvSpPr>
            <a:spLocks noGrp="1" noChangeArrowheads="1"/>
          </p:cNvSpPr>
          <p:nvPr>
            <p:ph type="body" idx="1"/>
          </p:nvPr>
        </p:nvSpPr>
        <p:spPr>
          <a:xfrm>
            <a:off x="395288" y="1341438"/>
            <a:ext cx="8229600" cy="3886200"/>
          </a:xfrm>
        </p:spPr>
        <p:txBody>
          <a:bodyPr/>
          <a:lstStyle/>
          <a:p>
            <a:r>
              <a:rPr lang="en-GB" sz="2400"/>
              <a:t>Parallel elimination of all form of export subsidies and disciplines on all export measures with equivalent effect to be completed by end of 2013.....with substantial part be end of first half of implementation period</a:t>
            </a:r>
          </a:p>
          <a:p>
            <a:endParaRPr lang="en-GB" sz="2400"/>
          </a:p>
          <a:p>
            <a:r>
              <a:rPr lang="en-GB" sz="2000"/>
              <a:t>Exporting STEs</a:t>
            </a:r>
          </a:p>
          <a:p>
            <a:r>
              <a:rPr lang="en-GB" sz="2000"/>
              <a:t>Export credits</a:t>
            </a:r>
          </a:p>
          <a:p>
            <a:r>
              <a:rPr lang="en-GB" sz="2000"/>
              <a:t>Food aid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179388" y="0"/>
            <a:ext cx="8496300" cy="6381750"/>
          </a:xfrm>
        </p:spPr>
        <p:txBody>
          <a:bodyPr/>
          <a:lstStyle/>
          <a:p>
            <a:r>
              <a:rPr lang="en-GB" sz="1800"/>
              <a:t>Exporting STEs</a:t>
            </a:r>
          </a:p>
          <a:p>
            <a:pPr lvl="1"/>
            <a:r>
              <a:rPr lang="en-GB" sz="1800"/>
              <a:t>Elimination of ES, govt financing and underwriting</a:t>
            </a:r>
          </a:p>
          <a:p>
            <a:pPr lvl="1"/>
            <a:r>
              <a:rPr lang="en-GB" sz="1800"/>
              <a:t>July F/W – govt financial support for STEs to be phased out</a:t>
            </a:r>
          </a:p>
          <a:p>
            <a:pPr lvl="1"/>
            <a:r>
              <a:rPr lang="en-GB" sz="1800"/>
              <a:t>No agreement on monopoly power, but greater constraints foreseen </a:t>
            </a:r>
          </a:p>
          <a:p>
            <a:pPr lvl="2"/>
            <a:r>
              <a:rPr lang="en-GB" sz="1800"/>
              <a:t>“Trade policy review” to ensure that exporting STE with monopoly powers subject to periodic reviews (B&amp;J) rather than phasing out</a:t>
            </a:r>
          </a:p>
          <a:p>
            <a:pPr lvl="2"/>
            <a:r>
              <a:rPr lang="en-GB" sz="1800"/>
              <a:t>Special consideration for maintaining monopoly status for developing countries where use for domestic price stability or FS purposes </a:t>
            </a:r>
          </a:p>
          <a:p>
            <a:r>
              <a:rPr lang="en-GB" sz="1800"/>
              <a:t> Export credits</a:t>
            </a:r>
          </a:p>
          <a:p>
            <a:pPr lvl="1"/>
            <a:r>
              <a:rPr lang="en-GB" sz="1800"/>
              <a:t>Programmes less than 180 days need to be self financing and market oriented</a:t>
            </a:r>
          </a:p>
          <a:p>
            <a:pPr lvl="1"/>
            <a:r>
              <a:rPr lang="en-GB" sz="1800"/>
              <a:t>Need to agree on forms of export financing support and entities providing the support</a:t>
            </a:r>
          </a:p>
          <a:p>
            <a:pPr lvl="1"/>
            <a:r>
              <a:rPr lang="en-GB" sz="1800"/>
              <a:t>Disciplines - each element or just core disciplines (maximum repayment, premiums, self financing period)</a:t>
            </a:r>
          </a:p>
          <a:p>
            <a:pPr lvl="1"/>
            <a:r>
              <a:rPr lang="en-GB" sz="1800"/>
              <a:t>SDT and Protection of LDCs and NFIDCs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68313" y="692150"/>
            <a:ext cx="8280400" cy="431800"/>
          </a:xfrm>
        </p:spPr>
        <p:txBody>
          <a:bodyPr/>
          <a:lstStyle/>
          <a:p>
            <a:r>
              <a:rPr lang="en-GB" sz="3200" b="1"/>
              <a:t>Food aid</a:t>
            </a:r>
            <a:r>
              <a:rPr lang="en-GB" sz="4000"/>
              <a:t/>
            </a:r>
            <a:br>
              <a:rPr lang="en-GB" sz="4000"/>
            </a:br>
            <a:endParaRPr lang="en-GB" sz="4000"/>
          </a:p>
        </p:txBody>
      </p:sp>
      <p:sp>
        <p:nvSpPr>
          <p:cNvPr id="335875" name="Rectangle 3"/>
          <p:cNvSpPr>
            <a:spLocks noGrp="1" noChangeArrowheads="1"/>
          </p:cNvSpPr>
          <p:nvPr>
            <p:ph type="body" idx="1"/>
          </p:nvPr>
        </p:nvSpPr>
        <p:spPr>
          <a:xfrm>
            <a:off x="457200" y="981075"/>
            <a:ext cx="8435975" cy="5616575"/>
          </a:xfrm>
        </p:spPr>
        <p:txBody>
          <a:bodyPr/>
          <a:lstStyle/>
          <a:p>
            <a:r>
              <a:rPr lang="en-GB" sz="2400"/>
              <a:t>Should conform to following conditions</a:t>
            </a:r>
          </a:p>
          <a:p>
            <a:pPr lvl="1"/>
            <a:r>
              <a:rPr lang="en-GB" sz="1800"/>
              <a:t>Needs driven and results in additional consumption</a:t>
            </a:r>
          </a:p>
          <a:p>
            <a:pPr lvl="1"/>
            <a:r>
              <a:rPr lang="en-GB" sz="1800"/>
              <a:t>Provided in [fully] grant form</a:t>
            </a:r>
          </a:p>
          <a:p>
            <a:pPr lvl="1"/>
            <a:r>
              <a:rPr lang="en-GB" sz="1800"/>
              <a:t>Not tied to commercial exports</a:t>
            </a:r>
          </a:p>
          <a:p>
            <a:pPr lvl="1"/>
            <a:r>
              <a:rPr lang="en-GB" sz="1800"/>
              <a:t>Not linked to market development objectives of donor</a:t>
            </a:r>
          </a:p>
          <a:p>
            <a:pPr lvl="1"/>
            <a:r>
              <a:rPr lang="en-GB" sz="1800"/>
              <a:t>Not re-exported</a:t>
            </a:r>
          </a:p>
          <a:p>
            <a:r>
              <a:rPr lang="en-GB" sz="2400"/>
              <a:t>Identification of emergency situation to allow safe box for bona fide food aid</a:t>
            </a:r>
          </a:p>
          <a:p>
            <a:pPr lvl="1"/>
            <a:r>
              <a:rPr lang="en-GB" sz="1800"/>
              <a:t>Who can trigger – multilateral trigger (agencies incl collaborating NGOs)  rather than formal definition</a:t>
            </a:r>
          </a:p>
          <a:p>
            <a:pPr lvl="1"/>
            <a:r>
              <a:rPr lang="en-GB" sz="1800"/>
              <a:t>Include cash based aid</a:t>
            </a:r>
          </a:p>
          <a:p>
            <a:pPr lvl="1"/>
            <a:r>
              <a:rPr lang="en-GB" sz="1800"/>
              <a:t> in-kind food aid should not be precluded but needs notification from donor and recipient in exceptional circumstances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7200" y="277813"/>
            <a:ext cx="8229600" cy="674687"/>
          </a:xfrm>
        </p:spPr>
        <p:txBody>
          <a:bodyPr/>
          <a:lstStyle/>
          <a:p>
            <a:r>
              <a:rPr lang="en-GB" sz="3200" b="1"/>
              <a:t>Food aid (cont)</a:t>
            </a:r>
          </a:p>
        </p:txBody>
      </p:sp>
      <p:sp>
        <p:nvSpPr>
          <p:cNvPr id="336899" name="Rectangle 3"/>
          <p:cNvSpPr>
            <a:spLocks noGrp="1" noChangeArrowheads="1"/>
          </p:cNvSpPr>
          <p:nvPr>
            <p:ph type="body" idx="1"/>
          </p:nvPr>
        </p:nvSpPr>
        <p:spPr>
          <a:xfrm>
            <a:off x="457200" y="1341438"/>
            <a:ext cx="8229600" cy="4525962"/>
          </a:xfrm>
        </p:spPr>
        <p:txBody>
          <a:bodyPr/>
          <a:lstStyle/>
          <a:p>
            <a:pPr>
              <a:lnSpc>
                <a:spcPct val="90000"/>
              </a:lnSpc>
            </a:pPr>
            <a:r>
              <a:rPr lang="en-GB" sz="2400"/>
              <a:t>Non emergency food aid</a:t>
            </a:r>
            <a:endParaRPr lang="en-GB"/>
          </a:p>
          <a:p>
            <a:pPr lvl="1">
              <a:lnSpc>
                <a:spcPct val="90000"/>
              </a:lnSpc>
            </a:pPr>
            <a:r>
              <a:rPr lang="en-GB" sz="1800"/>
              <a:t>In addition to above:</a:t>
            </a:r>
          </a:p>
          <a:p>
            <a:pPr lvl="2">
              <a:lnSpc>
                <a:spcPct val="90000"/>
              </a:lnSpc>
            </a:pPr>
            <a:r>
              <a:rPr lang="en-GB" sz="1800"/>
              <a:t>based on assessment of needs</a:t>
            </a:r>
          </a:p>
          <a:p>
            <a:pPr lvl="2">
              <a:lnSpc>
                <a:spcPct val="90000"/>
              </a:lnSpc>
            </a:pPr>
            <a:r>
              <a:rPr lang="en-GB" sz="1800"/>
              <a:t>targeted to individual groups</a:t>
            </a:r>
          </a:p>
          <a:p>
            <a:pPr lvl="2">
              <a:lnSpc>
                <a:spcPct val="90000"/>
              </a:lnSpc>
            </a:pPr>
            <a:r>
              <a:rPr lang="en-GB" sz="1800"/>
              <a:t>provided to address specific development/nutrition objectives</a:t>
            </a:r>
          </a:p>
          <a:p>
            <a:pPr>
              <a:lnSpc>
                <a:spcPct val="90000"/>
              </a:lnSpc>
            </a:pPr>
            <a:r>
              <a:rPr lang="en-GB" sz="2400"/>
              <a:t>Disciplines</a:t>
            </a:r>
          </a:p>
          <a:p>
            <a:pPr lvl="2">
              <a:lnSpc>
                <a:spcPct val="90000"/>
              </a:lnSpc>
            </a:pPr>
            <a:r>
              <a:rPr lang="en-GB" sz="2000"/>
              <a:t>Safe box – none or basic conditions to account for needs driven and not re-exported?  </a:t>
            </a:r>
          </a:p>
          <a:p>
            <a:pPr lvl="2">
              <a:lnSpc>
                <a:spcPct val="90000"/>
              </a:lnSpc>
            </a:pPr>
            <a:r>
              <a:rPr lang="en-GB" sz="2000"/>
              <a:t>On non-emergency have lack of consensus</a:t>
            </a:r>
            <a:r>
              <a:rPr lang="en-GB"/>
              <a:t> </a:t>
            </a:r>
          </a:p>
          <a:p>
            <a:pPr lvl="3">
              <a:lnSpc>
                <a:spcPct val="90000"/>
              </a:lnSpc>
            </a:pPr>
            <a:r>
              <a:rPr lang="en-GB" sz="1800"/>
              <a:t>in-kind and/or  monetization of in-kind subject to disciplines </a:t>
            </a:r>
            <a:r>
              <a:rPr lang="en-GB" sz="1800" b="1"/>
              <a:t>or</a:t>
            </a:r>
            <a:r>
              <a:rPr lang="en-GB" sz="1800"/>
              <a:t> phased out; </a:t>
            </a:r>
          </a:p>
          <a:p>
            <a:pPr lvl="3">
              <a:lnSpc>
                <a:spcPct val="90000"/>
              </a:lnSpc>
            </a:pPr>
            <a:r>
              <a:rPr lang="en-GB" sz="1800"/>
              <a:t>Re-export prohibited except emergency</a:t>
            </a:r>
          </a:p>
          <a:p>
            <a:pPr lvl="2">
              <a:lnSpc>
                <a:spcPct val="90000"/>
              </a:lnSpc>
            </a:pPr>
            <a:r>
              <a:rPr lang="en-GB" sz="2000"/>
              <a:t>Need to focus on ES component</a:t>
            </a:r>
          </a:p>
          <a:p>
            <a:pPr>
              <a:lnSpc>
                <a:spcPct val="90000"/>
              </a:lnSpc>
            </a:pPr>
            <a:endParaRPr lang="en-GB" sz="2400"/>
          </a:p>
          <a:p>
            <a:pPr>
              <a:lnSpc>
                <a:spcPct val="90000"/>
              </a:lnSpc>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3200" b="1"/>
              <a:t>Agriculture different than other sectors</a:t>
            </a:r>
            <a:endParaRPr lang="en-GB" sz="3200" b="1"/>
          </a:p>
        </p:txBody>
      </p:sp>
      <p:sp>
        <p:nvSpPr>
          <p:cNvPr id="116739" name="Rectangle 3"/>
          <p:cNvSpPr>
            <a:spLocks noGrp="1" noChangeArrowheads="1"/>
          </p:cNvSpPr>
          <p:nvPr>
            <p:ph type="body" idx="1"/>
          </p:nvPr>
        </p:nvSpPr>
        <p:spPr/>
        <p:txBody>
          <a:bodyPr/>
          <a:lstStyle/>
          <a:p>
            <a:r>
              <a:rPr lang="en-US"/>
              <a:t>Declining terms of trade</a:t>
            </a:r>
          </a:p>
          <a:p>
            <a:r>
              <a:rPr lang="en-US"/>
              <a:t>Market instability</a:t>
            </a:r>
          </a:p>
          <a:p>
            <a:r>
              <a:rPr lang="en-US"/>
              <a:t>Adjustment in course of development</a:t>
            </a:r>
          </a:p>
          <a:p>
            <a:r>
              <a:rPr lang="en-US"/>
              <a:t>From taxation to support</a:t>
            </a:r>
            <a:endParaRPr lang="en-GB"/>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11188" y="0"/>
            <a:ext cx="8137525" cy="620713"/>
          </a:xfrm>
        </p:spPr>
        <p:txBody>
          <a:bodyPr/>
          <a:lstStyle/>
          <a:p>
            <a:r>
              <a:rPr lang="en-GB" sz="2800" b="1"/>
              <a:t>Comments on Market Access</a:t>
            </a:r>
          </a:p>
        </p:txBody>
      </p:sp>
      <p:sp>
        <p:nvSpPr>
          <p:cNvPr id="337923" name="Rectangle 3"/>
          <p:cNvSpPr>
            <a:spLocks noGrp="1" noChangeArrowheads="1"/>
          </p:cNvSpPr>
          <p:nvPr>
            <p:ph type="body" idx="1"/>
          </p:nvPr>
        </p:nvSpPr>
        <p:spPr>
          <a:xfrm>
            <a:off x="468313" y="765175"/>
            <a:ext cx="8229600" cy="5903913"/>
          </a:xfrm>
        </p:spPr>
        <p:txBody>
          <a:bodyPr/>
          <a:lstStyle/>
          <a:p>
            <a:pPr>
              <a:lnSpc>
                <a:spcPct val="80000"/>
              </a:lnSpc>
            </a:pPr>
            <a:r>
              <a:rPr lang="en-GB" sz="1800">
                <a:solidFill>
                  <a:srgbClr val="FF3300"/>
                </a:solidFill>
              </a:rPr>
              <a:t>SSM</a:t>
            </a:r>
          </a:p>
          <a:p>
            <a:pPr lvl="1">
              <a:lnSpc>
                <a:spcPct val="80000"/>
              </a:lnSpc>
            </a:pPr>
            <a:r>
              <a:rPr lang="en-GB" sz="1800"/>
              <a:t>Constraints - limit number of products, or satisfy trigger conditions?</a:t>
            </a:r>
          </a:p>
          <a:p>
            <a:pPr lvl="1">
              <a:lnSpc>
                <a:spcPct val="80000"/>
              </a:lnSpc>
            </a:pPr>
            <a:r>
              <a:rPr lang="en-GB" sz="1800"/>
              <a:t>Triggers:</a:t>
            </a:r>
          </a:p>
          <a:p>
            <a:pPr lvl="2">
              <a:lnSpc>
                <a:spcPct val="80000"/>
              </a:lnSpc>
            </a:pPr>
            <a:r>
              <a:rPr lang="en-GB" sz="1800"/>
              <a:t>quantity - reference period and which imports (MFN vs all)</a:t>
            </a:r>
          </a:p>
          <a:p>
            <a:pPr lvl="2">
              <a:lnSpc>
                <a:spcPct val="80000"/>
              </a:lnSpc>
            </a:pPr>
            <a:r>
              <a:rPr lang="en-GB" sz="1800"/>
              <a:t>price -  reference period CIF price and which imports (MFN vs all)</a:t>
            </a:r>
          </a:p>
          <a:p>
            <a:pPr lvl="1">
              <a:lnSpc>
                <a:spcPct val="80000"/>
              </a:lnSpc>
            </a:pPr>
            <a:r>
              <a:rPr lang="en-GB" sz="1800"/>
              <a:t>Remedies – size and duration?</a:t>
            </a:r>
          </a:p>
          <a:p>
            <a:pPr>
              <a:lnSpc>
                <a:spcPct val="80000"/>
              </a:lnSpc>
            </a:pPr>
            <a:r>
              <a:rPr lang="en-GB" sz="1800">
                <a:solidFill>
                  <a:srgbClr val="FF3300"/>
                </a:solidFill>
              </a:rPr>
              <a:t>Special Products</a:t>
            </a:r>
          </a:p>
          <a:p>
            <a:pPr lvl="1">
              <a:lnSpc>
                <a:spcPct val="80000"/>
              </a:lnSpc>
            </a:pPr>
            <a:r>
              <a:rPr lang="en-GB" sz="1800"/>
              <a:t>Selection – paper put focus on trade related concerns and number of lines </a:t>
            </a:r>
            <a:r>
              <a:rPr lang="en-GB" sz="1800" i="1"/>
              <a:t>not</a:t>
            </a:r>
            <a:r>
              <a:rPr lang="en-GB" sz="1800"/>
              <a:t> indicators of FS, LH, RD </a:t>
            </a:r>
          </a:p>
          <a:p>
            <a:pPr lvl="1">
              <a:lnSpc>
                <a:spcPct val="80000"/>
              </a:lnSpc>
            </a:pPr>
            <a:r>
              <a:rPr lang="en-GB" sz="1800"/>
              <a:t>Similar emphasis in proposals from Thailand, Malaysia (and US)</a:t>
            </a:r>
          </a:p>
          <a:p>
            <a:pPr lvl="1">
              <a:lnSpc>
                <a:spcPct val="80000"/>
              </a:lnSpc>
            </a:pPr>
            <a:r>
              <a:rPr lang="en-GB" sz="1800"/>
              <a:t>Problem if selection left to post-modalities phase?</a:t>
            </a:r>
          </a:p>
          <a:p>
            <a:pPr lvl="1">
              <a:lnSpc>
                <a:spcPct val="80000"/>
              </a:lnSpc>
            </a:pPr>
            <a:r>
              <a:rPr lang="en-GB" sz="1800"/>
              <a:t>Treatment (unlikely to have full exemption)</a:t>
            </a:r>
          </a:p>
          <a:p>
            <a:pPr>
              <a:lnSpc>
                <a:spcPct val="80000"/>
              </a:lnSpc>
            </a:pPr>
            <a:r>
              <a:rPr lang="en-GB" sz="1800">
                <a:solidFill>
                  <a:srgbClr val="FF3300"/>
                </a:solidFill>
              </a:rPr>
              <a:t>Sensitive Products</a:t>
            </a:r>
          </a:p>
          <a:p>
            <a:pPr lvl="1">
              <a:lnSpc>
                <a:spcPct val="80000"/>
              </a:lnSpc>
            </a:pPr>
            <a:r>
              <a:rPr lang="en-GB" sz="1800"/>
              <a:t>Selection </a:t>
            </a:r>
          </a:p>
          <a:p>
            <a:pPr lvl="2">
              <a:lnSpc>
                <a:spcPct val="80000"/>
              </a:lnSpc>
            </a:pPr>
            <a:r>
              <a:rPr lang="en-GB" sz="1800"/>
              <a:t>Proposals for 1 – 15% - both ends unrealistic, need to focus on treatment</a:t>
            </a:r>
          </a:p>
          <a:p>
            <a:pPr lvl="1">
              <a:lnSpc>
                <a:spcPct val="80000"/>
              </a:lnSpc>
            </a:pPr>
            <a:r>
              <a:rPr lang="en-GB" sz="1800"/>
              <a:t>Treatment </a:t>
            </a:r>
          </a:p>
          <a:p>
            <a:pPr lvl="2">
              <a:lnSpc>
                <a:spcPct val="80000"/>
              </a:lnSpc>
            </a:pPr>
            <a:r>
              <a:rPr lang="en-GB" sz="1800"/>
              <a:t>Deviation from normal cut</a:t>
            </a:r>
          </a:p>
          <a:p>
            <a:pPr lvl="2">
              <a:lnSpc>
                <a:spcPct val="80000"/>
              </a:lnSpc>
            </a:pPr>
            <a:r>
              <a:rPr lang="en-GB" sz="1800"/>
              <a:t>Tariff quota expansion</a:t>
            </a:r>
          </a:p>
          <a:p>
            <a:pPr lvl="1">
              <a:lnSpc>
                <a:spcPct val="80000"/>
              </a:lnSpc>
            </a:pPr>
            <a:r>
              <a:rPr lang="en-GB" sz="1800"/>
              <a:t>SDT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46" name="Rectangle 2"/>
          <p:cNvSpPr>
            <a:spLocks noGrp="1" noChangeArrowheads="1"/>
          </p:cNvSpPr>
          <p:nvPr>
            <p:ph type="body" idx="1"/>
          </p:nvPr>
        </p:nvSpPr>
        <p:spPr>
          <a:xfrm>
            <a:off x="457200" y="765175"/>
            <a:ext cx="8229600" cy="5472113"/>
          </a:xfrm>
        </p:spPr>
        <p:txBody>
          <a:bodyPr/>
          <a:lstStyle/>
          <a:p>
            <a:pPr>
              <a:lnSpc>
                <a:spcPct val="90000"/>
              </a:lnSpc>
            </a:pPr>
            <a:r>
              <a:rPr lang="en-GB" sz="2400"/>
              <a:t>Long standing preferences</a:t>
            </a:r>
          </a:p>
          <a:p>
            <a:pPr lvl="1">
              <a:lnSpc>
                <a:spcPct val="90000"/>
              </a:lnSpc>
            </a:pPr>
            <a:r>
              <a:rPr lang="en-GB" sz="2000"/>
              <a:t>Preference erosion inevitable </a:t>
            </a:r>
          </a:p>
          <a:p>
            <a:pPr lvl="2">
              <a:lnSpc>
                <a:spcPct val="90000"/>
              </a:lnSpc>
            </a:pPr>
            <a:r>
              <a:rPr lang="en-GB" sz="1800"/>
              <a:t>Small number of products in small number of countries</a:t>
            </a:r>
          </a:p>
          <a:p>
            <a:pPr lvl="1">
              <a:lnSpc>
                <a:spcPct val="90000"/>
              </a:lnSpc>
            </a:pPr>
            <a:r>
              <a:rPr lang="en-GB" sz="2000"/>
              <a:t>Focus on adjustment problems and ways of addressing </a:t>
            </a:r>
          </a:p>
          <a:p>
            <a:pPr lvl="2">
              <a:lnSpc>
                <a:spcPct val="90000"/>
              </a:lnSpc>
            </a:pPr>
            <a:r>
              <a:rPr lang="en-GB" sz="1800"/>
              <a:t>Phase in </a:t>
            </a:r>
          </a:p>
          <a:p>
            <a:pPr lvl="2">
              <a:lnSpc>
                <a:spcPct val="90000"/>
              </a:lnSpc>
            </a:pPr>
            <a:r>
              <a:rPr lang="en-GB" sz="1800"/>
              <a:t>Expanded MA </a:t>
            </a:r>
          </a:p>
          <a:p>
            <a:pPr lvl="2">
              <a:lnSpc>
                <a:spcPct val="90000"/>
              </a:lnSpc>
            </a:pPr>
            <a:r>
              <a:rPr lang="en-GB" sz="1800"/>
              <a:t>Lower cuts on preferential products </a:t>
            </a:r>
          </a:p>
          <a:p>
            <a:pPr lvl="2">
              <a:lnSpc>
                <a:spcPct val="90000"/>
              </a:lnSpc>
            </a:pPr>
            <a:r>
              <a:rPr lang="en-GB" sz="1800"/>
              <a:t>Designation as sensitive</a:t>
            </a:r>
          </a:p>
          <a:p>
            <a:pPr lvl="2">
              <a:lnSpc>
                <a:spcPct val="90000"/>
              </a:lnSpc>
            </a:pPr>
            <a:r>
              <a:rPr lang="en-GB" sz="1800"/>
              <a:t>Assistance </a:t>
            </a:r>
          </a:p>
          <a:p>
            <a:pPr lvl="1">
              <a:lnSpc>
                <a:spcPct val="90000"/>
              </a:lnSpc>
            </a:pPr>
            <a:r>
              <a:rPr lang="en-GB" sz="2000"/>
              <a:t>LDC duty free, quota free</a:t>
            </a:r>
          </a:p>
          <a:p>
            <a:pPr>
              <a:lnSpc>
                <a:spcPct val="90000"/>
              </a:lnSpc>
            </a:pPr>
            <a:r>
              <a:rPr lang="en-GB" sz="2400"/>
              <a:t>Tropical products</a:t>
            </a:r>
          </a:p>
          <a:p>
            <a:pPr lvl="1">
              <a:lnSpc>
                <a:spcPct val="90000"/>
              </a:lnSpc>
            </a:pPr>
            <a:r>
              <a:rPr lang="en-GB" sz="2000"/>
              <a:t>Product coverage</a:t>
            </a:r>
          </a:p>
          <a:p>
            <a:pPr lvl="1">
              <a:lnSpc>
                <a:spcPct val="90000"/>
              </a:lnSpc>
            </a:pPr>
            <a:r>
              <a:rPr lang="en-GB" sz="2000"/>
              <a:t>Treatment </a:t>
            </a:r>
          </a:p>
          <a:p>
            <a:pPr lvl="2">
              <a:lnSpc>
                <a:spcPct val="90000"/>
              </a:lnSpc>
            </a:pPr>
            <a:r>
              <a:rPr lang="en-GB" sz="1800"/>
              <a:t>Fullest liberalisation, but full not realistic (e.g. sugar)</a:t>
            </a:r>
          </a:p>
          <a:p>
            <a:pPr>
              <a:lnSpc>
                <a:spcPct val="90000"/>
              </a:lnSpc>
            </a:pPr>
            <a:r>
              <a:rPr lang="en-GB" sz="2400"/>
              <a:t>Small Vulnerable Economies</a:t>
            </a:r>
          </a:p>
          <a:p>
            <a:pPr>
              <a:lnSpc>
                <a:spcPct val="90000"/>
              </a:lnSpc>
            </a:pPr>
            <a:endParaRPr lang="en-GB" sz="24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323850" y="188913"/>
            <a:ext cx="8291513" cy="5184775"/>
          </a:xfrm>
        </p:spPr>
        <p:txBody>
          <a:bodyPr/>
          <a:lstStyle/>
          <a:p>
            <a:r>
              <a:rPr lang="en-GB" sz="2800">
                <a:solidFill>
                  <a:srgbClr val="FF3300"/>
                </a:solidFill>
              </a:rPr>
              <a:t>NB - No reference paper on tariff cutting</a:t>
            </a:r>
            <a:r>
              <a:rPr lang="en-GB" sz="2800"/>
              <a:t>........</a:t>
            </a:r>
          </a:p>
          <a:p>
            <a:pPr lvl="1"/>
            <a:r>
              <a:rPr lang="en-GB" sz="2400"/>
              <a:t>4 tiers, progressive; linear; different rates for Developed vs Developing countries</a:t>
            </a:r>
          </a:p>
          <a:p>
            <a:pPr lvl="1"/>
            <a:r>
              <a:rPr lang="en-GB" sz="2400"/>
              <a:t>Chairman’s questions related to thresholds, cuts in bands; tariff cap	.......</a:t>
            </a:r>
          </a:p>
          <a:p>
            <a:r>
              <a:rPr lang="en-GB" sz="2800"/>
              <a:t>Other issues from Chairman’s questions: </a:t>
            </a:r>
          </a:p>
          <a:p>
            <a:pPr lvl="1"/>
            <a:r>
              <a:rPr lang="en-GB" sz="2400"/>
              <a:t>in-quota tariffs, </a:t>
            </a:r>
          </a:p>
          <a:p>
            <a:pPr lvl="1"/>
            <a:r>
              <a:rPr lang="en-GB" sz="2400"/>
              <a:t>tariff escalation, </a:t>
            </a:r>
          </a:p>
          <a:p>
            <a:pPr lvl="1"/>
            <a:r>
              <a:rPr lang="en-GB" sz="2400"/>
              <a:t>tariff simplification; </a:t>
            </a:r>
          </a:p>
          <a:p>
            <a:pPr lvl="1"/>
            <a:r>
              <a:rPr lang="en-GB" sz="2400"/>
              <a:t>future of SSG</a:t>
            </a:r>
          </a:p>
          <a:p>
            <a:endParaRPr lang="en-GB" sz="28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Approaches to tariff cutting</a:t>
            </a:r>
            <a:endParaRPr lang="en-GB"/>
          </a:p>
        </p:txBody>
      </p:sp>
      <p:pic>
        <p:nvPicPr>
          <p:cNvPr id="347139" name="Picture 3"/>
          <p:cNvPicPr>
            <a:picLocks noChangeAspect="1" noChangeArrowheads="1"/>
          </p:cNvPicPr>
          <p:nvPr>
            <p:ph type="body" idx="1"/>
          </p:nvPr>
        </p:nvPicPr>
        <p:blipFill>
          <a:blip r:embed="rId2"/>
          <a:srcRect/>
          <a:stretch>
            <a:fillRect/>
          </a:stretch>
        </p:blipFill>
        <p:spPr>
          <a:xfrm>
            <a:off x="457200" y="1600200"/>
            <a:ext cx="8435975" cy="3989388"/>
          </a:xfrm>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t>Application of the UR formula</a:t>
            </a:r>
            <a:endParaRPr lang="en-GB"/>
          </a:p>
        </p:txBody>
      </p:sp>
      <p:pic>
        <p:nvPicPr>
          <p:cNvPr id="349187" name="Picture 3"/>
          <p:cNvPicPr>
            <a:picLocks noChangeAspect="1" noChangeArrowheads="1"/>
          </p:cNvPicPr>
          <p:nvPr>
            <p:ph type="body" idx="1"/>
          </p:nvPr>
        </p:nvPicPr>
        <p:blipFill>
          <a:blip r:embed="rId2"/>
          <a:srcRect/>
          <a:stretch>
            <a:fillRect/>
          </a:stretch>
        </p:blipFill>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The Swiss formula</a:t>
            </a:r>
            <a:endParaRPr lang="en-GB"/>
          </a:p>
        </p:txBody>
      </p:sp>
      <p:pic>
        <p:nvPicPr>
          <p:cNvPr id="348163" name="Picture 3"/>
          <p:cNvPicPr>
            <a:picLocks noChangeAspect="1" noChangeArrowheads="1"/>
          </p:cNvPicPr>
          <p:nvPr>
            <p:ph type="body" idx="1"/>
          </p:nvPr>
        </p:nvPicPr>
        <p:blipFill>
          <a:blip r:embed="rId2"/>
          <a:srcRect/>
          <a:stretch>
            <a:fillRect/>
          </a:stretch>
        </p:blipFill>
        <p:spPr>
          <a:xfrm>
            <a:off x="457200" y="1600200"/>
            <a:ext cx="8507413" cy="2692400"/>
          </a:xfrm>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Application of the Swiss formula</a:t>
            </a:r>
            <a:endParaRPr lang="en-GB"/>
          </a:p>
        </p:txBody>
      </p:sp>
      <p:pic>
        <p:nvPicPr>
          <p:cNvPr id="350211" name="Picture 3"/>
          <p:cNvPicPr>
            <a:picLocks noChangeAspect="1" noChangeArrowheads="1"/>
          </p:cNvPicPr>
          <p:nvPr>
            <p:ph type="body" idx="1"/>
          </p:nvPr>
        </p:nvPicPr>
        <p:blipFill>
          <a:blip r:embed="rId2"/>
          <a:srcRect/>
          <a:stretch>
            <a:fillRect/>
          </a:stretch>
        </p:blipFill>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Banded approach</a:t>
            </a:r>
            <a:endParaRPr lang="en-GB"/>
          </a:p>
        </p:txBody>
      </p:sp>
      <p:pic>
        <p:nvPicPr>
          <p:cNvPr id="351235" name="Picture 3"/>
          <p:cNvPicPr>
            <a:picLocks noChangeAspect="1" noChangeArrowheads="1"/>
          </p:cNvPicPr>
          <p:nvPr>
            <p:ph type="body" idx="1"/>
          </p:nvPr>
        </p:nvPicPr>
        <p:blipFill>
          <a:blip r:embed="rId2"/>
          <a:srcRect/>
          <a:stretch>
            <a:fillRect/>
          </a:stretch>
        </p:blipFill>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t>Blended approach</a:t>
            </a:r>
            <a:endParaRPr lang="en-GB"/>
          </a:p>
        </p:txBody>
      </p:sp>
      <p:pic>
        <p:nvPicPr>
          <p:cNvPr id="352259" name="Picture 3"/>
          <p:cNvPicPr>
            <a:picLocks noChangeAspect="1" noChangeArrowheads="1"/>
          </p:cNvPicPr>
          <p:nvPr>
            <p:ph type="body" idx="1"/>
          </p:nvPr>
        </p:nvPicPr>
        <p:blipFill>
          <a:blip r:embed="rId2"/>
          <a:srcRect/>
          <a:stretch>
            <a:fillRect/>
          </a:stretch>
        </p:blipFill>
        <p:spPr>
          <a:xfrm>
            <a:off x="457200" y="1600200"/>
            <a:ext cx="8229600" cy="1900238"/>
          </a:xfrm>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Tiered approach</a:t>
            </a:r>
            <a:endParaRPr lang="en-GB"/>
          </a:p>
        </p:txBody>
      </p:sp>
      <p:pic>
        <p:nvPicPr>
          <p:cNvPr id="353283" name="Picture 3"/>
          <p:cNvPicPr>
            <a:picLocks noChangeAspect="1" noChangeArrowheads="1"/>
          </p:cNvPicPr>
          <p:nvPr>
            <p:ph type="body" idx="1"/>
          </p:nvPr>
        </p:nvPicPr>
        <p:blipFill>
          <a:blip r:embed="rId2"/>
          <a:srcRect/>
          <a:stretch>
            <a:fillRect/>
          </a:stretch>
        </p:blipFill>
        <p:spPr>
          <a:xfrm>
            <a:off x="457200" y="1600200"/>
            <a:ext cx="8229600" cy="2620963"/>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1800" b="1"/>
              <a:t>Real agricultural commodity prices have declined in past 40 years. Less so in the 1990s</a:t>
            </a:r>
            <a:endParaRPr lang="en-US" sz="2800"/>
          </a:p>
        </p:txBody>
      </p:sp>
      <p:graphicFrame>
        <p:nvGraphicFramePr>
          <p:cNvPr id="118787" name="Object 3"/>
          <p:cNvGraphicFramePr>
            <a:graphicFrameLocks noChangeAspect="1"/>
          </p:cNvGraphicFramePr>
          <p:nvPr>
            <p:ph idx="1"/>
          </p:nvPr>
        </p:nvGraphicFramePr>
        <p:xfrm>
          <a:off x="250825" y="1196975"/>
          <a:ext cx="8893175" cy="5400675"/>
        </p:xfrm>
        <a:graphic>
          <a:graphicData uri="http://schemas.openxmlformats.org/presentationml/2006/ole">
            <p:oleObj spid="_x0000_s118787" name="Chart" r:id="rId3" imgW="9525000" imgH="5200802" progId="Excel.Chart.8">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6354" name="Picture 2"/>
          <p:cNvPicPr>
            <a:picLocks noChangeAspect="1" noChangeArrowheads="1"/>
          </p:cNvPicPr>
          <p:nvPr>
            <p:ph type="title"/>
          </p:nvPr>
        </p:nvPicPr>
        <p:blipFill>
          <a:blip r:embed="rId2"/>
          <a:srcRect/>
          <a:stretch>
            <a:fillRect/>
          </a:stretch>
        </p:blipFill>
        <p:spPr/>
      </p:pic>
      <p:pic>
        <p:nvPicPr>
          <p:cNvPr id="356355"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7378" name="Picture 2"/>
          <p:cNvPicPr>
            <a:picLocks noChangeAspect="1" noChangeArrowheads="1"/>
          </p:cNvPicPr>
          <p:nvPr>
            <p:ph type="title"/>
          </p:nvPr>
        </p:nvPicPr>
        <p:blipFill>
          <a:blip r:embed="rId2"/>
          <a:srcRect/>
          <a:stretch>
            <a:fillRect/>
          </a:stretch>
        </p:blipFill>
        <p:spPr>
          <a:xfrm>
            <a:off x="457200" y="277813"/>
            <a:ext cx="8229600" cy="847725"/>
          </a:xfrm>
        </p:spPr>
      </p:pic>
      <p:pic>
        <p:nvPicPr>
          <p:cNvPr id="357379"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02" name="Picture 2"/>
          <p:cNvPicPr>
            <a:picLocks noChangeAspect="1" noChangeArrowheads="1"/>
          </p:cNvPicPr>
          <p:nvPr>
            <p:ph type="title"/>
          </p:nvPr>
        </p:nvPicPr>
        <p:blipFill>
          <a:blip r:embed="rId2"/>
          <a:srcRect/>
          <a:stretch>
            <a:fillRect/>
          </a:stretch>
        </p:blipFill>
        <p:spPr>
          <a:xfrm>
            <a:off x="457200" y="277813"/>
            <a:ext cx="8229600" cy="630237"/>
          </a:xfrm>
        </p:spPr>
      </p:pic>
      <p:pic>
        <p:nvPicPr>
          <p:cNvPr id="358403"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9426" name="Picture 2"/>
          <p:cNvPicPr>
            <a:picLocks noChangeAspect="1" noChangeArrowheads="1"/>
          </p:cNvPicPr>
          <p:nvPr>
            <p:ph type="title"/>
          </p:nvPr>
        </p:nvPicPr>
        <p:blipFill>
          <a:blip r:embed="rId2"/>
          <a:srcRect/>
          <a:stretch>
            <a:fillRect/>
          </a:stretch>
        </p:blipFill>
        <p:spPr>
          <a:xfrm>
            <a:off x="457200" y="277813"/>
            <a:ext cx="8229600" cy="703262"/>
          </a:xfrm>
        </p:spPr>
      </p:pic>
      <p:pic>
        <p:nvPicPr>
          <p:cNvPr id="359427"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0450" name="Picture 2"/>
          <p:cNvPicPr>
            <a:picLocks noChangeAspect="1" noChangeArrowheads="1"/>
          </p:cNvPicPr>
          <p:nvPr>
            <p:ph type="title"/>
          </p:nvPr>
        </p:nvPicPr>
        <p:blipFill>
          <a:blip r:embed="rId2"/>
          <a:srcRect/>
          <a:stretch>
            <a:fillRect/>
          </a:stretch>
        </p:blipFill>
        <p:spPr>
          <a:xfrm>
            <a:off x="457200" y="277813"/>
            <a:ext cx="8229600" cy="558800"/>
          </a:xfrm>
        </p:spPr>
      </p:pic>
      <p:pic>
        <p:nvPicPr>
          <p:cNvPr id="360451"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7618" name="Picture 2"/>
          <p:cNvPicPr>
            <a:picLocks noChangeAspect="1" noChangeArrowheads="1"/>
          </p:cNvPicPr>
          <p:nvPr>
            <p:ph type="title"/>
          </p:nvPr>
        </p:nvPicPr>
        <p:blipFill>
          <a:blip r:embed="rId2"/>
          <a:srcRect/>
          <a:stretch>
            <a:fillRect/>
          </a:stretch>
        </p:blipFill>
        <p:spPr>
          <a:xfrm>
            <a:off x="457200" y="277813"/>
            <a:ext cx="8229600" cy="703262"/>
          </a:xfrm>
        </p:spPr>
      </p:pic>
      <p:pic>
        <p:nvPicPr>
          <p:cNvPr id="367619"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2498" name="Picture 2"/>
          <p:cNvPicPr>
            <a:picLocks noChangeAspect="1" noChangeArrowheads="1"/>
          </p:cNvPicPr>
          <p:nvPr>
            <p:ph type="title"/>
          </p:nvPr>
        </p:nvPicPr>
        <p:blipFill>
          <a:blip r:embed="rId2"/>
          <a:srcRect/>
          <a:stretch>
            <a:fillRect/>
          </a:stretch>
        </p:blipFill>
        <p:spPr/>
      </p:pic>
      <p:pic>
        <p:nvPicPr>
          <p:cNvPr id="362499"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4546" name="Picture 2"/>
          <p:cNvPicPr>
            <a:picLocks noChangeAspect="1" noChangeArrowheads="1"/>
          </p:cNvPicPr>
          <p:nvPr>
            <p:ph type="title"/>
          </p:nvPr>
        </p:nvPicPr>
        <p:blipFill>
          <a:blip r:embed="rId2"/>
          <a:srcRect/>
          <a:stretch>
            <a:fillRect/>
          </a:stretch>
        </p:blipFill>
        <p:spPr>
          <a:xfrm>
            <a:off x="457200" y="277813"/>
            <a:ext cx="8229600" cy="919162"/>
          </a:xfrm>
        </p:spPr>
      </p:pic>
      <p:pic>
        <p:nvPicPr>
          <p:cNvPr id="364547"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5570" name="Picture 2"/>
          <p:cNvPicPr>
            <a:picLocks noChangeAspect="1" noChangeArrowheads="1"/>
          </p:cNvPicPr>
          <p:nvPr>
            <p:ph type="title"/>
          </p:nvPr>
        </p:nvPicPr>
        <p:blipFill>
          <a:blip r:embed="rId2"/>
          <a:srcRect/>
          <a:stretch>
            <a:fillRect/>
          </a:stretch>
        </p:blipFill>
        <p:spPr>
          <a:xfrm>
            <a:off x="457200" y="277813"/>
            <a:ext cx="8229600" cy="847725"/>
          </a:xfrm>
        </p:spPr>
      </p:pic>
      <p:pic>
        <p:nvPicPr>
          <p:cNvPr id="365571" name="Picture 3"/>
          <p:cNvPicPr>
            <a:picLocks noChangeAspect="1" noChangeArrowheads="1"/>
          </p:cNvPicPr>
          <p:nvPr>
            <p:ph type="body" idx="1"/>
          </p:nvPr>
        </p:nvPicPr>
        <p:blipFill>
          <a:blip r:embed="rId3"/>
          <a:srcRect/>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229600" cy="560387"/>
          </a:xfrm>
        </p:spPr>
        <p:txBody>
          <a:bodyPr/>
          <a:lstStyle/>
          <a:p>
            <a:r>
              <a:rPr lang="en-US" sz="3200"/>
              <a:t>Changes in real prices by commodity group</a:t>
            </a:r>
          </a:p>
        </p:txBody>
      </p:sp>
      <p:pic>
        <p:nvPicPr>
          <p:cNvPr id="119811" name="Picture 3"/>
          <p:cNvPicPr>
            <a:picLocks noChangeAspect="1" noChangeArrowheads="1"/>
          </p:cNvPicPr>
          <p:nvPr>
            <p:ph type="body" idx="1"/>
          </p:nvPr>
        </p:nvPicPr>
        <p:blipFill>
          <a:blip r:embed="rId2"/>
          <a:srcRect/>
          <a:stretch>
            <a:fillRect/>
          </a:stretch>
        </p:blipFill>
        <p:spPr>
          <a:xfrm>
            <a:off x="323850" y="981075"/>
            <a:ext cx="8569325" cy="5688013"/>
          </a:xfrm>
          <a:noFill/>
          <a:ln/>
        </p:spPr>
      </p:pic>
    </p:spTree>
  </p:cSld>
  <p:clrMapOvr>
    <a:masterClrMapping/>
  </p:clrMapOvr>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4696</Words>
  <Application>Microsoft Macintosh PowerPoint</Application>
  <PresentationFormat>On-screen Show (4:3)</PresentationFormat>
  <Paragraphs>758</Paragraphs>
  <Slides>88</Slides>
  <Notes>6</Notes>
  <HiddenSlides>0</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3</vt:i4>
      </vt:variant>
      <vt:variant>
        <vt:lpstr>Slide Titles</vt:lpstr>
      </vt:variant>
      <vt:variant>
        <vt:i4>88</vt:i4>
      </vt:variant>
    </vt:vector>
  </HeadingPairs>
  <TitlesOfParts>
    <vt:vector size="100" baseType="lpstr">
      <vt:lpstr>Arial</vt:lpstr>
      <vt:lpstr>Times New Roman</vt:lpstr>
      <vt:lpstr>Verdana</vt:lpstr>
      <vt:lpstr>Wingdings</vt:lpstr>
      <vt:lpstr>ＭＳ Ｐゴシック</vt:lpstr>
      <vt:lpstr>Batang</vt:lpstr>
      <vt:lpstr>Symbol</vt:lpstr>
      <vt:lpstr>MS Mincho</vt:lpstr>
      <vt:lpstr>Cliff</vt:lpstr>
      <vt:lpstr>Microsoft Graph Chart</vt:lpstr>
      <vt:lpstr>Microsoft Excel Chart</vt:lpstr>
      <vt:lpstr>Microsoft Word Document</vt:lpstr>
      <vt:lpstr> World Trade Organization, Agriculture  and the Developing Countries. Part I</vt:lpstr>
      <vt:lpstr>Part I</vt:lpstr>
      <vt:lpstr>Slide 3</vt:lpstr>
      <vt:lpstr>Slide 4</vt:lpstr>
      <vt:lpstr>Not all developing countries are WTO members  Developing Country Groupings and WTO membership</vt:lpstr>
      <vt:lpstr>Agriculture in the GATT before the UR</vt:lpstr>
      <vt:lpstr>Agriculture different than other sectors</vt:lpstr>
      <vt:lpstr>Real agricultural commodity prices have declined in past 40 years. Less so in the 1990s</vt:lpstr>
      <vt:lpstr>Changes in real prices by commodity group</vt:lpstr>
      <vt:lpstr>Real prices of bulk food commodities have tended to decrease but since mid 1980s tendency seems to have stopped</vt:lpstr>
      <vt:lpstr>Real prices of vegetable oils have tended to decrease but since mid 1980s tendency seems to have stopped</vt:lpstr>
      <vt:lpstr>Real prices of livestock commodities have tended to decrease albeit at slowing pace since mid 1980s</vt:lpstr>
      <vt:lpstr>Real prices of sugar and beverages have tended to decrease but since mid 1980s tendency seems to have stopped</vt:lpstr>
      <vt:lpstr>Agricultural terms of trade</vt:lpstr>
      <vt:lpstr>Market Instability</vt:lpstr>
      <vt:lpstr>Historic volatilities of international prices seem to increase with price spikes for grains</vt:lpstr>
      <vt:lpstr>Historic volatilities of international prices seem to increase with price spikes for rice and soybeans</vt:lpstr>
      <vt:lpstr>Historic volatilities of international prices seem not to follow price trends for meats</vt:lpstr>
      <vt:lpstr>Historic volatilities of international prices seem to increase with price spikes for tropical beverages and sugar</vt:lpstr>
      <vt:lpstr>Historic volatilities of spot prices in organized markets (CBOT) seem to be increasing over time</vt:lpstr>
      <vt:lpstr>How have agricultural policies in developed countries evolved?</vt:lpstr>
      <vt:lpstr>The Uruguay Round</vt:lpstr>
      <vt:lpstr>the negotiations on agriculture in the Uruguay Round</vt:lpstr>
      <vt:lpstr>Slide 24</vt:lpstr>
      <vt:lpstr>Slide 25</vt:lpstr>
      <vt:lpstr>Slide 26</vt:lpstr>
      <vt:lpstr>Slide 27</vt:lpstr>
      <vt:lpstr>Slide 28</vt:lpstr>
      <vt:lpstr>What the UR achieved in agriculture</vt:lpstr>
      <vt:lpstr>What UR did not achieve in agriculture</vt:lpstr>
      <vt:lpstr>Differing perceptions of the UR outcome</vt:lpstr>
      <vt:lpstr>Implementation of the UR</vt:lpstr>
      <vt:lpstr>Slide 33</vt:lpstr>
      <vt:lpstr>Farm Support in OECD Countries (US$ 280 billion in 2004)</vt:lpstr>
      <vt:lpstr>Producer Price Protection</vt:lpstr>
      <vt:lpstr>EU has kept commitments but not much reduction in domestic support</vt:lpstr>
      <vt:lpstr>US has also met its commitments, while increasing total domestic support</vt:lpstr>
      <vt:lpstr>Slide 38</vt:lpstr>
      <vt:lpstr>Slide 39</vt:lpstr>
      <vt:lpstr>Average-cut routine</vt:lpstr>
      <vt:lpstr>Average-cut routine (2)</vt:lpstr>
      <vt:lpstr>Features of tariff distributions</vt:lpstr>
      <vt:lpstr>Slide 43</vt:lpstr>
      <vt:lpstr>Slide 44</vt:lpstr>
      <vt:lpstr>Agricultural trade price volatility</vt:lpstr>
      <vt:lpstr>World production shares 1980-2002</vt:lpstr>
      <vt:lpstr>World production shares 1980-2002 (cont’d)</vt:lpstr>
      <vt:lpstr>World export shares 1980-2002</vt:lpstr>
      <vt:lpstr>World export shares 1980-2002 (cont’d) </vt:lpstr>
      <vt:lpstr>Slide 50</vt:lpstr>
      <vt:lpstr>Slide 51</vt:lpstr>
      <vt:lpstr>Doha: raised the level of ambition</vt:lpstr>
      <vt:lpstr>Slide 53</vt:lpstr>
      <vt:lpstr>Slide 54</vt:lpstr>
      <vt:lpstr>Slide 55</vt:lpstr>
      <vt:lpstr>Slide 56</vt:lpstr>
      <vt:lpstr>Main groups in the WTO negotiations</vt:lpstr>
      <vt:lpstr>Developing countries in the WTO negotiations</vt:lpstr>
      <vt:lpstr>Brief overview of the current status of the WTO negotiations</vt:lpstr>
      <vt:lpstr>“Roadmap” for the agriculture negotiations</vt:lpstr>
      <vt:lpstr>Chair’s reference papers</vt:lpstr>
      <vt:lpstr>Comments on Domestic Support</vt:lpstr>
      <vt:lpstr>Comments on Domestic Support</vt:lpstr>
      <vt:lpstr>OTDS and TAMS</vt:lpstr>
      <vt:lpstr>Sum of components vs overall commitments</vt:lpstr>
      <vt:lpstr>Comments on Export competition</vt:lpstr>
      <vt:lpstr>Slide 67</vt:lpstr>
      <vt:lpstr>Food aid </vt:lpstr>
      <vt:lpstr>Food aid (cont)</vt:lpstr>
      <vt:lpstr>Comments on Market Access</vt:lpstr>
      <vt:lpstr>Slide 71</vt:lpstr>
      <vt:lpstr>Slide 72</vt:lpstr>
      <vt:lpstr>Approaches to tariff cutting</vt:lpstr>
      <vt:lpstr>Application of the UR formula</vt:lpstr>
      <vt:lpstr>The Swiss formula</vt:lpstr>
      <vt:lpstr>Application of the Swiss formula</vt:lpstr>
      <vt:lpstr>Banded approach</vt:lpstr>
      <vt:lpstr>Blended approach</vt:lpstr>
      <vt:lpstr>Tiered approach</vt:lpstr>
      <vt:lpstr>Slide 80</vt:lpstr>
      <vt:lpstr>Slide 81</vt:lpstr>
      <vt:lpstr>Slide 82</vt:lpstr>
      <vt:lpstr>Slide 83</vt:lpstr>
      <vt:lpstr>Slide 84</vt:lpstr>
      <vt:lpstr>Slide 85</vt:lpstr>
      <vt:lpstr>Slide 86</vt:lpstr>
      <vt:lpstr>Slide 87</vt:lpstr>
      <vt:lpstr>Slide 88</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Trade reforms, food security and rural development: Special and Differential treatment for Developing countries and the provisions for Special Products and a Special Safeguard Mechanism</dc:title>
  <dc:creator>Karfakis, Panayotis</dc:creator>
  <cp:lastModifiedBy>Alexandros Sarris</cp:lastModifiedBy>
  <cp:revision>61</cp:revision>
  <dcterms:created xsi:type="dcterms:W3CDTF">2014-02-12T12:47:23Z</dcterms:created>
  <dcterms:modified xsi:type="dcterms:W3CDTF">2014-02-12T12:51:16Z</dcterms:modified>
</cp:coreProperties>
</file>