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92" r:id="rId3"/>
    <p:sldId id="293" r:id="rId4"/>
    <p:sldId id="264" r:id="rId5"/>
    <p:sldId id="260" r:id="rId6"/>
    <p:sldId id="265" r:id="rId7"/>
    <p:sldId id="272" r:id="rId8"/>
    <p:sldId id="491" r:id="rId9"/>
    <p:sldId id="493" r:id="rId10"/>
    <p:sldId id="263" r:id="rId11"/>
    <p:sldId id="490" r:id="rId12"/>
    <p:sldId id="494" r:id="rId13"/>
    <p:sldId id="478" r:id="rId14"/>
    <p:sldId id="271" r:id="rId15"/>
    <p:sldId id="495" r:id="rId16"/>
    <p:sldId id="294" r:id="rId17"/>
    <p:sldId id="270" r:id="rId18"/>
    <p:sldId id="257" r:id="rId19"/>
    <p:sldId id="266" r:id="rId20"/>
    <p:sldId id="258" r:id="rId21"/>
    <p:sldId id="484" r:id="rId22"/>
    <p:sldId id="268" r:id="rId23"/>
    <p:sldId id="296" r:id="rId24"/>
    <p:sldId id="295" r:id="rId25"/>
    <p:sldId id="267" r:id="rId26"/>
    <p:sldId id="262" r:id="rId27"/>
    <p:sldId id="479" r:id="rId28"/>
    <p:sldId id="279" r:id="rId29"/>
    <p:sldId id="283" r:id="rId30"/>
    <p:sldId id="288" r:id="rId31"/>
    <p:sldId id="261" r:id="rId32"/>
    <p:sldId id="284" r:id="rId33"/>
    <p:sldId id="285" r:id="rId34"/>
    <p:sldId id="297" r:id="rId35"/>
    <p:sldId id="280" r:id="rId36"/>
    <p:sldId id="290" r:id="rId37"/>
    <p:sldId id="468" r:id="rId38"/>
    <p:sldId id="480" r:id="rId39"/>
    <p:sldId id="482" r:id="rId40"/>
    <p:sldId id="273" r:id="rId41"/>
    <p:sldId id="274" r:id="rId42"/>
    <p:sldId id="298" r:id="rId43"/>
    <p:sldId id="466" r:id="rId44"/>
    <p:sldId id="269" r:id="rId45"/>
    <p:sldId id="291" r:id="rId46"/>
    <p:sldId id="281" r:id="rId47"/>
    <p:sldId id="477" r:id="rId48"/>
    <p:sldId id="476" r:id="rId49"/>
    <p:sldId id="486" r:id="rId50"/>
    <p:sldId id="485" r:id="rId51"/>
    <p:sldId id="489" r:id="rId52"/>
    <p:sldId id="467" r:id="rId53"/>
    <p:sldId id="487" r:id="rId54"/>
    <p:sldId id="488" r:id="rId55"/>
    <p:sldId id="471" r:id="rId56"/>
    <p:sldId id="472" r:id="rId57"/>
    <p:sldId id="474" r:id="rId58"/>
    <p:sldId id="475" r:id="rId59"/>
    <p:sldId id="496" r:id="rId60"/>
    <p:sldId id="473" r:id="rId61"/>
    <p:sldId id="282" r:id="rId62"/>
    <p:sldId id="292" r:id="rId63"/>
    <p:sldId id="276" r:id="rId64"/>
    <p:sldId id="381" r:id="rId65"/>
    <p:sldId id="470" r:id="rId66"/>
    <p:sldId id="287" r:id="rId67"/>
    <p:sldId id="278" r:id="rId68"/>
    <p:sldId id="469" r:id="rId69"/>
    <p:sldId id="275" r:id="rId70"/>
    <p:sldId id="289" r:id="rId71"/>
    <p:sldId id="259" r:id="rId72"/>
    <p:sldId id="286" r:id="rId73"/>
    <p:sldId id="277"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70503-0F1C-4C35-97A1-2C32402DAA5A}" v="1" dt="2023-01-26T16:46:28.24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3" d="100"/>
          <a:sy n="63" d="100"/>
        </p:scale>
        <p:origin x="8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3.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εγκλωβισμένοι στο «κουτί, έχοντας την ησυχία - σχόλη, ακούμε </a:t>
          </a:r>
          <a:r>
            <a:rPr lang="el-GR" b="1" i="1" dirty="0"/>
            <a:t>τα κείμενα (</a:t>
          </a:r>
          <a:r>
            <a:rPr lang="el-GR" b="1" dirty="0"/>
            <a:t>«Ενεργητική ακρόαση»)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a:t>
          </a:r>
          <a:endParaRPr lang="en-US" b="0" dirty="0"/>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a:t>Πολύ σημαντικό να ταξιδέψουμε σαν άλλοι «μάγοι» ως Προσκυνητές – Χατζήδες μέσω </a:t>
          </a:r>
          <a:r>
            <a:rPr lang="en-US"/>
            <a:t>Google Maps</a:t>
          </a:r>
          <a:r>
            <a:rPr lang="el-GR"/>
            <a:t> / </a:t>
          </a:r>
          <a:r>
            <a:rPr lang="en-US"/>
            <a:t>Earth / ORBIS</a:t>
          </a:r>
          <a:r>
            <a:rPr lang="el-GR"/>
            <a:t> να ανιχνεύσουμε τις Τοποθεσίες. Επηρεάζει βαθιά τη θεολογική σκέψη μας. </a:t>
          </a:r>
          <a:endParaRPr lang="en-US"/>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b="1" kern="1200" dirty="0"/>
            <a:t>Α. Καθ’ Οδόν,</a:t>
          </a:r>
          <a:r>
            <a:rPr lang="el-GR" sz="2000" kern="1200" dirty="0"/>
            <a:t> όταν δεν είμαστε εγκλωβισμένοι στο «κουτί, έχοντας την ησυχία - σχόλη, ακούμε </a:t>
          </a:r>
          <a:r>
            <a:rPr lang="el-GR" sz="2000" b="1" i="1" kern="1200" dirty="0"/>
            <a:t>τα κείμενα (</a:t>
          </a:r>
          <a:r>
            <a:rPr lang="el-GR" sz="2000" b="1" kern="1200" dirty="0"/>
            <a:t>«Ενεργητική ακρόαση») </a:t>
          </a:r>
          <a:r>
            <a:rPr lang="de-DE" sz="2000" b="1" kern="1200" dirty="0">
              <a:hlinkClick xmlns:r="http://schemas.openxmlformats.org/officeDocument/2006/relationships" r:id="rId1"/>
            </a:rPr>
            <a:t>https://open.spotify.com/show/5tT9NpOfgzkvVeq526JzyP</a:t>
          </a:r>
          <a:r>
            <a:rPr lang="el-GR" sz="2000" b="1" kern="1200" dirty="0"/>
            <a:t> </a:t>
          </a:r>
          <a:endParaRPr lang="en-US" sz="20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t>Β. Στο Σπίτι μπροστά στην Οθόνη του Η/Υ: </a:t>
          </a:r>
        </a:p>
        <a:p>
          <a:pPr marL="0" lvl="0" indent="0" algn="l" defTabSz="889000">
            <a:lnSpc>
              <a:spcPct val="90000"/>
            </a:lnSpc>
            <a:spcBef>
              <a:spcPct val="0"/>
            </a:spcBef>
            <a:spcAft>
              <a:spcPct val="35000"/>
            </a:spcAft>
            <a:buNone/>
          </a:pPr>
          <a:r>
            <a:rPr lang="el-GR" sz="2000" b="0" kern="1200" dirty="0"/>
            <a:t>Μεταμόρφωση σε Ποίηση («Μεταφορά») + </a:t>
          </a:r>
          <a:r>
            <a:rPr lang="en-US" sz="2000" b="0" kern="1200" dirty="0"/>
            <a:t>Hyperlinks </a:t>
          </a:r>
          <a:r>
            <a:rPr lang="el-GR" sz="2000" b="0" kern="1200" dirty="0"/>
            <a:t>						</a:t>
          </a:r>
          <a:r>
            <a:rPr lang="en-US" sz="2000" b="0" kern="1200" dirty="0">
              <a:solidFill>
                <a:srgbClr val="7030A0"/>
              </a:solidFill>
            </a:rPr>
            <a:t>(Google Maps + </a:t>
          </a:r>
          <a:r>
            <a:rPr lang="el-GR" sz="2000" b="0" kern="1200" dirty="0">
              <a:solidFill>
                <a:srgbClr val="7030A0"/>
              </a:solidFill>
            </a:rPr>
            <a:t>Π.Δ.)</a:t>
          </a:r>
        </a:p>
        <a:p>
          <a:pPr marL="0" lvl="0" indent="0" algn="ctr" defTabSz="889000">
            <a:lnSpc>
              <a:spcPct val="90000"/>
            </a:lnSpc>
            <a:spcBef>
              <a:spcPct val="0"/>
            </a:spcBef>
            <a:spcAft>
              <a:spcPct val="35000"/>
            </a:spcAft>
            <a:buNone/>
          </a:pPr>
          <a:r>
            <a:rPr lang="el-GR" sz="2000" b="0" kern="1200" dirty="0" err="1"/>
            <a:t>ΘεοΛογία</a:t>
          </a:r>
          <a:r>
            <a:rPr lang="el-GR" sz="2000" b="0" kern="1200" dirty="0"/>
            <a:t> = Ποίηση + Δημιουργία (=Βιβλική ???)</a:t>
          </a:r>
          <a:endParaRPr lang="en-US" sz="2000" b="0" kern="1200" dirty="0"/>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b="1" i="1" kern="1200" dirty="0"/>
            <a:t>Γ. Στην </a:t>
          </a:r>
          <a:r>
            <a:rPr lang="en-US" sz="2000" b="1" i="1" kern="1200" dirty="0"/>
            <a:t>A</a:t>
          </a:r>
          <a:r>
            <a:rPr lang="el-GR" sz="2000" b="1" i="1" kern="1200" dirty="0" err="1"/>
            <a:t>ίθουσα</a:t>
          </a:r>
          <a:r>
            <a:rPr lang="el-GR" sz="2000" b="1" i="1" kern="1200" dirty="0"/>
            <a:t>: </a:t>
          </a:r>
        </a:p>
        <a:p>
          <a:pPr marL="0" lvl="0" indent="0" algn="just" defTabSz="889000">
            <a:lnSpc>
              <a:spcPct val="90000"/>
            </a:lnSpc>
            <a:spcBef>
              <a:spcPct val="0"/>
            </a:spcBef>
            <a:spcAft>
              <a:spcPct val="35000"/>
            </a:spcAft>
            <a:buNone/>
          </a:pPr>
          <a:r>
            <a:rPr lang="el-GR" sz="2000" b="0" i="0" kern="1200" dirty="0"/>
            <a:t>Προτάσεις / Επιλογές  για πρόκληση «</a:t>
          </a:r>
          <a:r>
            <a:rPr lang="el-GR" sz="2000" b="0" i="0" kern="1200" dirty="0" err="1"/>
            <a:t>εκ+Πλήξεων</a:t>
          </a:r>
          <a:r>
            <a:rPr lang="el-GR" sz="2000" b="0" i="0" kern="1200" dirty="0"/>
            <a:t>» και δράσης (Δημιουργική «αγία» Γραφή)</a:t>
          </a:r>
          <a:endParaRPr lang="en-US" sz="2000" b="0" i="0" kern="1200" dirty="0"/>
        </a:p>
      </dsp:txBody>
      <dsp:txXfrm>
        <a:off x="0" y="3689859"/>
        <a:ext cx="6900512" cy="184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Πολύ σημαντικό να ταξιδέψουμε σαν άλλοι «μάγοι» ως Προσκυνητές – Χατζήδες μέσω </a:t>
          </a:r>
          <a:r>
            <a:rPr lang="en-US" sz="1600" kern="1200"/>
            <a:t>Google Maps</a:t>
          </a:r>
          <a:r>
            <a:rPr lang="el-GR" sz="1600" kern="1200"/>
            <a:t> / </a:t>
          </a:r>
          <a:r>
            <a:rPr lang="en-US" sz="1600" kern="1200"/>
            <a:t>Earth / ORBIS</a:t>
          </a:r>
          <a:r>
            <a:rPr lang="el-GR" sz="1600" kern="1200"/>
            <a:t> να ανιχνεύσουμε τις Τοποθεσίες. Επηρεάζει βαθιά τη θεολογική σκέψη μας. </a:t>
          </a:r>
          <a:endParaRPr lang="en-US" sz="1600" kern="120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28/1/2023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28/1/2023</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28/1/2023</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a:solidFill>
                  <a:schemeClr val="bg1"/>
                </a:solidFill>
              </a:rPr>
              <a:t>ΌΧΙ Βιβλικισμός</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38675342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841248" y="548640"/>
            <a:ext cx="3600860" cy="5431536"/>
          </a:xfrm>
        </p:spPr>
        <p:txBody>
          <a:bodyPr>
            <a:normAutofit/>
          </a:bodyPr>
          <a:lstStyle/>
          <a:p>
            <a:r>
              <a:rPr lang="el-GR" sz="5400" dirty="0"/>
              <a:t>1</a:t>
            </a:r>
            <a:r>
              <a:rPr lang="el-GR" sz="5400" baseline="30000" dirty="0"/>
              <a:t>ο</a:t>
            </a:r>
            <a:r>
              <a:rPr lang="el-GR" sz="5400" dirty="0"/>
              <a:t> Στάδιο: </a:t>
            </a:r>
            <a:r>
              <a:rPr lang="el-GR" sz="5400" b="1" i="1" dirty="0"/>
              <a:t>Καθ’ ΟΔΟΝ</a:t>
            </a:r>
            <a:br>
              <a:rPr lang="el-GR" sz="5400" b="1" i="1" dirty="0"/>
            </a:br>
            <a:r>
              <a:rPr lang="el-GR" sz="5400" b="1" i="1" dirty="0"/>
              <a:t>(</a:t>
            </a:r>
            <a:r>
              <a:rPr lang="en-US" sz="5400" b="1" i="1" dirty="0"/>
              <a:t>keep Walking)</a:t>
            </a:r>
            <a:endParaRPr lang="el-GR" sz="5400" b="1" i="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5126418" y="552091"/>
            <a:ext cx="6224335" cy="5431536"/>
          </a:xfrm>
        </p:spPr>
        <p:txBody>
          <a:bodyPr anchor="ctr">
            <a:normAutofit/>
          </a:bodyPr>
          <a:lstStyle/>
          <a:p>
            <a:endParaRPr lang="el-GR" sz="2200" dirty="0"/>
          </a:p>
          <a:p>
            <a:r>
              <a:rPr lang="el-GR" sz="2200" b="1" i="1" dirty="0"/>
              <a:t>Ακούω Ενεργητικά </a:t>
            </a:r>
            <a:r>
              <a:rPr lang="el-GR" sz="2200" dirty="0"/>
              <a:t>Κείμενα</a:t>
            </a:r>
            <a:endParaRPr lang="en-US" sz="2200" dirty="0"/>
          </a:p>
          <a:p>
            <a:pPr marL="0" indent="0">
              <a:buNone/>
            </a:pPr>
            <a:r>
              <a:rPr lang="el-GR" sz="2200" dirty="0"/>
              <a:t>	ως μέλη μιας Συμφωνίας – ενός Κοντσέρτου:  	</a:t>
            </a:r>
            <a:r>
              <a:rPr lang="de-DE" sz="2200" dirty="0">
                <a:hlinkClick r:id="rId2"/>
              </a:rPr>
              <a:t>https://podcastaddict.com/podcast/the-</a:t>
            </a:r>
            <a:r>
              <a:rPr lang="el-GR" sz="2200" dirty="0">
                <a:hlinkClick r:id="rId2"/>
              </a:rPr>
              <a:t>	</a:t>
            </a:r>
            <a:r>
              <a:rPr lang="de-DE" sz="2200" dirty="0" err="1">
                <a:hlinkClick r:id="rId2"/>
              </a:rPr>
              <a:t>agpeya</a:t>
            </a:r>
            <a:r>
              <a:rPr lang="de-DE" sz="2200" dirty="0">
                <a:hlinkClick r:id="rId2"/>
              </a:rPr>
              <a:t>-in-traditional-</a:t>
            </a:r>
            <a:r>
              <a:rPr lang="de-DE" sz="2200" dirty="0" err="1">
                <a:hlinkClick r:id="rId2"/>
              </a:rPr>
              <a:t>english</a:t>
            </a:r>
            <a:r>
              <a:rPr lang="de-DE" sz="2200" dirty="0">
                <a:hlinkClick r:id="rId2"/>
              </a:rPr>
              <a:t>/3834742</a:t>
            </a:r>
            <a:r>
              <a:rPr lang="el-GR" sz="2200" dirty="0"/>
              <a:t> </a:t>
            </a:r>
          </a:p>
          <a:p>
            <a:r>
              <a:rPr lang="el-GR" sz="2200" dirty="0"/>
              <a:t>Τις μετατρέπω νοερά σε Εικόνες – «Σινεμά» (= Τέχνη τεχνών)</a:t>
            </a:r>
          </a:p>
          <a:p>
            <a:pPr marL="0" indent="0">
              <a:buNone/>
            </a:pPr>
            <a:endParaRPr lang="el-GR" sz="2200" dirty="0"/>
          </a:p>
        </p:txBody>
      </p:sp>
    </p:spTree>
    <p:extLst>
      <p:ext uri="{BB962C8B-B14F-4D97-AF65-F5344CB8AC3E}">
        <p14:creationId xmlns:p14="http://schemas.microsoft.com/office/powerpoint/2010/main" val="313290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p:txBody>
      </p:sp>
    </p:spTree>
    <p:extLst>
      <p:ext uri="{BB962C8B-B14F-4D97-AF65-F5344CB8AC3E}">
        <p14:creationId xmlns:p14="http://schemas.microsoft.com/office/powerpoint/2010/main" val="754546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p:txBody>
          <a:bodyPr/>
          <a:lstStyle/>
          <a:p>
            <a:pPr algn="ctr"/>
            <a:r>
              <a:rPr lang="el-GR" b="1" dirty="0"/>
              <a:t>Καταρτίζω Πίνακα «Σκηνοθεσίας»</a:t>
            </a:r>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2987849170"/>
              </p:ext>
            </p:extLst>
          </p:nvPr>
        </p:nvGraphicFramePr>
        <p:xfrm>
          <a:off x="1534160" y="2011680"/>
          <a:ext cx="9692641" cy="3657600"/>
        </p:xfrm>
        <a:graphic>
          <a:graphicData uri="http://schemas.openxmlformats.org/drawingml/2006/table">
            <a:tbl>
              <a:tblPr firstRow="1" firstCol="1" bandRow="1" bandCol="1">
                <a:tableStyleId>{5C22544A-7EE6-4342-B048-85BDC9FD1C3A}</a:tableStyleId>
              </a:tblPr>
              <a:tblGrid>
                <a:gridCol w="1897128">
                  <a:extLst>
                    <a:ext uri="{9D8B030D-6E8A-4147-A177-3AD203B41FA5}">
                      <a16:colId xmlns:a16="http://schemas.microsoft.com/office/drawing/2014/main" val="1669461981"/>
                    </a:ext>
                  </a:extLst>
                </a:gridCol>
                <a:gridCol w="1916464">
                  <a:extLst>
                    <a:ext uri="{9D8B030D-6E8A-4147-A177-3AD203B41FA5}">
                      <a16:colId xmlns:a16="http://schemas.microsoft.com/office/drawing/2014/main" val="3480932517"/>
                    </a:ext>
                  </a:extLst>
                </a:gridCol>
                <a:gridCol w="1936936">
                  <a:extLst>
                    <a:ext uri="{9D8B030D-6E8A-4147-A177-3AD203B41FA5}">
                      <a16:colId xmlns:a16="http://schemas.microsoft.com/office/drawing/2014/main" val="2507954445"/>
                    </a:ext>
                  </a:extLst>
                </a:gridCol>
                <a:gridCol w="2012002">
                  <a:extLst>
                    <a:ext uri="{9D8B030D-6E8A-4147-A177-3AD203B41FA5}">
                      <a16:colId xmlns:a16="http://schemas.microsoft.com/office/drawing/2014/main" val="3158008876"/>
                    </a:ext>
                  </a:extLst>
                </a:gridCol>
                <a:gridCol w="1930111">
                  <a:extLst>
                    <a:ext uri="{9D8B030D-6E8A-4147-A177-3AD203B41FA5}">
                      <a16:colId xmlns:a16="http://schemas.microsoft.com/office/drawing/2014/main" val="2332953685"/>
                    </a:ext>
                  </a:extLst>
                </a:gridCol>
              </a:tblGrid>
              <a:tr h="802463">
                <a:tc>
                  <a:txBody>
                    <a:bodyPr/>
                    <a:lstStyle/>
                    <a:p>
                      <a:pPr algn="just">
                        <a:lnSpc>
                          <a:spcPct val="150000"/>
                        </a:lnSpc>
                        <a:spcAft>
                          <a:spcPts val="1000"/>
                        </a:spcAft>
                      </a:pPr>
                      <a:r>
                        <a:rPr lang="el-GR" sz="1200">
                          <a:effectLst/>
                        </a:rPr>
                        <a:t>Σκηνές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Πρωταγωνιστές</a:t>
                      </a:r>
                    </a:p>
                    <a:p>
                      <a:pPr algn="just">
                        <a:lnSpc>
                          <a:spcPct val="150000"/>
                        </a:lnSpc>
                        <a:spcAft>
                          <a:spcPts val="1000"/>
                        </a:spcAft>
                      </a:pPr>
                      <a:r>
                        <a:rPr lang="el-GR" sz="1200" dirty="0">
                          <a:effectLst/>
                          <a:latin typeface="Calibri" panose="020F0502020204030204" pitchFamily="34" charset="0"/>
                          <a:ea typeface="Calibri" panose="020F0502020204030204" pitchFamily="34" charset="0"/>
                          <a:cs typeface="Arial" panose="020B0604020202020204" pitchFamily="34" charset="0"/>
                        </a:rPr>
                        <a:t>(</a:t>
                      </a:r>
                      <a:r>
                        <a:rPr lang="el-GR" sz="1200" dirty="0" err="1">
                          <a:effectLst/>
                          <a:latin typeface="Calibri" panose="020F0502020204030204" pitchFamily="34" charset="0"/>
                          <a:ea typeface="Calibri" panose="020F0502020204030204" pitchFamily="34" charset="0"/>
                          <a:cs typeface="Arial" panose="020B0604020202020204" pitchFamily="34" charset="0"/>
                        </a:rPr>
                        <a:t>Ηρωίδες</a:t>
                      </a:r>
                      <a:r>
                        <a:rPr lang="el-GR" sz="1200" dirty="0">
                          <a:effectLst/>
                          <a:latin typeface="Calibri" panose="020F0502020204030204" pitchFamily="34" charset="0"/>
                          <a:ea typeface="Calibri" panose="020F0502020204030204" pitchFamily="34" charset="0"/>
                          <a:cs typeface="Arial" panose="020B0604020202020204" pitchFamily="34" charset="0"/>
                        </a:rPr>
                        <a:t> και Ήρωες)</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Πληροφορίες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Εντυπώσεις αισθήσεων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Αισθήματα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50366"/>
                  </a:ext>
                </a:extLst>
              </a:tr>
              <a:tr h="2855137">
                <a:tc>
                  <a:txBody>
                    <a:bodyPr/>
                    <a:lstStyle/>
                    <a:p>
                      <a:pPr algn="just">
                        <a:lnSpc>
                          <a:spcPct val="150000"/>
                        </a:lnSpc>
                        <a:spcAft>
                          <a:spcPts val="1000"/>
                        </a:spcAft>
                      </a:pPr>
                      <a:r>
                        <a:rPr lang="el-GR" sz="1200" dirty="0">
                          <a:effectLst/>
                        </a:rPr>
                        <a:t>1. ΒΑΖΩ ΕΝΑΛΛΑΚΤΙΚΟΥΣ ΤΙΤΛΟΥΣ</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 Τόπος: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Χρόνος:</a:t>
                      </a:r>
                      <a:endParaRPr lang="el-GR" sz="1100">
                        <a:effectLst/>
                      </a:endParaRPr>
                    </a:p>
                    <a:p>
                      <a:pPr algn="just">
                        <a:lnSpc>
                          <a:spcPct val="150000"/>
                        </a:lnSpc>
                        <a:spcAft>
                          <a:spcPts val="1000"/>
                        </a:spcAft>
                      </a:pPr>
                      <a:r>
                        <a:rPr lang="el-GR" sz="1200">
                          <a:effectLst/>
                        </a:rPr>
                        <a:t>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Όραση </a:t>
                      </a:r>
                      <a:endParaRPr lang="el-GR" sz="1100" dirty="0">
                        <a:effectLst/>
                      </a:endParaRPr>
                    </a:p>
                    <a:p>
                      <a:pPr algn="just">
                        <a:lnSpc>
                          <a:spcPct val="150000"/>
                        </a:lnSpc>
                        <a:spcAft>
                          <a:spcPts val="1000"/>
                        </a:spcAft>
                      </a:pPr>
                      <a:r>
                        <a:rPr lang="el-GR" sz="1200" dirty="0">
                          <a:effectLst/>
                        </a:rPr>
                        <a:t>Ακοή</a:t>
                      </a:r>
                      <a:endParaRPr lang="el-GR" sz="1100" dirty="0">
                        <a:effectLst/>
                      </a:endParaRPr>
                    </a:p>
                    <a:p>
                      <a:pPr algn="just">
                        <a:lnSpc>
                          <a:spcPct val="150000"/>
                        </a:lnSpc>
                        <a:spcAft>
                          <a:spcPts val="1000"/>
                        </a:spcAft>
                      </a:pPr>
                      <a:r>
                        <a:rPr lang="el-GR" sz="1200" dirty="0">
                          <a:effectLst/>
                        </a:rPr>
                        <a:t>Γεύση </a:t>
                      </a:r>
                      <a:endParaRPr lang="el-GR" sz="1100" dirty="0">
                        <a:effectLst/>
                      </a:endParaRPr>
                    </a:p>
                    <a:p>
                      <a:pPr algn="just">
                        <a:lnSpc>
                          <a:spcPct val="150000"/>
                        </a:lnSpc>
                        <a:spcAft>
                          <a:spcPts val="1000"/>
                        </a:spcAft>
                      </a:pPr>
                      <a:r>
                        <a:rPr lang="el-GR" sz="1200" dirty="0">
                          <a:effectLst/>
                        </a:rPr>
                        <a:t>Αφή</a:t>
                      </a:r>
                      <a:endParaRPr lang="el-GR" sz="1100" dirty="0">
                        <a:effectLst/>
                      </a:endParaRPr>
                    </a:p>
                    <a:p>
                      <a:pPr algn="just">
                        <a:lnSpc>
                          <a:spcPct val="150000"/>
                        </a:lnSpc>
                        <a:spcAft>
                          <a:spcPts val="1000"/>
                        </a:spcAft>
                      </a:pPr>
                      <a:r>
                        <a:rPr lang="el-GR" sz="1200" dirty="0">
                          <a:effectLst/>
                        </a:rPr>
                        <a:t>Γεύση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43</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3267722104"/>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64</a:t>
            </a:fld>
            <a:endParaRPr lang="de-DE" altLang="el-GR" sz="1900">
              <a:latin typeface="Verdan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65</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6155</TotalTime>
  <Words>7597</Words>
  <Application>Microsoft Office PowerPoint</Application>
  <PresentationFormat>Ευρεία οθόνη</PresentationFormat>
  <Paragraphs>581</Paragraphs>
  <Slides>73</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73</vt:i4>
      </vt:variant>
    </vt:vector>
  </HeadingPairs>
  <TitlesOfParts>
    <vt:vector size="85"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Προετοιμασία:  («Τι γέγραπται – Πώς αναγιγνώσκεις;»)  Τρία [3] στάδια! </vt:lpstr>
      <vt:lpstr>1ο Στάδιο: Καθ’ ΟΔΟΝ (keep Walking)</vt:lpstr>
      <vt:lpstr>2Ο ΣΤΆΔΙΟ: Στο Γραφείο</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sotdespo@o365.uoa.gr</cp:lastModifiedBy>
  <cp:revision>22</cp:revision>
  <dcterms:created xsi:type="dcterms:W3CDTF">2022-11-24T06:41:59Z</dcterms:created>
  <dcterms:modified xsi:type="dcterms:W3CDTF">2023-01-28T09:01:19Z</dcterms:modified>
</cp:coreProperties>
</file>