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1"/>
  </p:notesMasterIdLst>
  <p:sldIdLst>
    <p:sldId id="286" r:id="rId2"/>
    <p:sldId id="287" r:id="rId3"/>
    <p:sldId id="284" r:id="rId4"/>
    <p:sldId id="264" r:id="rId5"/>
    <p:sldId id="268" r:id="rId6"/>
    <p:sldId id="269" r:id="rId7"/>
    <p:sldId id="270" r:id="rId8"/>
    <p:sldId id="271" r:id="rId9"/>
    <p:sldId id="272" r:id="rId10"/>
    <p:sldId id="266" r:id="rId11"/>
    <p:sldId id="267" r:id="rId12"/>
    <p:sldId id="283" r:id="rId13"/>
    <p:sldId id="290" r:id="rId14"/>
    <p:sldId id="289" r:id="rId15"/>
    <p:sldId id="288" r:id="rId16"/>
    <p:sldId id="257" r:id="rId17"/>
    <p:sldId id="258" r:id="rId18"/>
    <p:sldId id="259" r:id="rId19"/>
    <p:sldId id="260" r:id="rId20"/>
    <p:sldId id="261" r:id="rId21"/>
    <p:sldId id="262" r:id="rId22"/>
    <p:sldId id="280" r:id="rId23"/>
    <p:sldId id="281" r:id="rId24"/>
    <p:sldId id="282" r:id="rId25"/>
    <p:sldId id="263" r:id="rId26"/>
    <p:sldId id="285" r:id="rId27"/>
    <p:sldId id="291" r:id="rId28"/>
    <p:sldId id="273" r:id="rId29"/>
    <p:sldId id="27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11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0D63B2-0F88-4B53-AEEB-5CB1A81C6A6D}" type="datetimeFigureOut">
              <a:rPr lang="el-GR" smtClean="0"/>
              <a:pPr/>
              <a:t>13/1/2019</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70F2D-69FA-4556-9142-582882D6ECB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DB70F2D-69FA-4556-9142-582882D6ECB4}"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77994CBE-A2FB-4A56-AEA5-D37A233E32FC}" type="datetimeFigureOut">
              <a:rPr lang="en-US" smtClean="0"/>
              <a:pPr/>
              <a:t>1/13/2019</a:t>
            </a:fld>
            <a:endParaRPr lang="en-US"/>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9DBC334-44A1-44A8-9320-3CB86D1CF3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994CBE-A2FB-4A56-AEA5-D37A233E32FC}" type="datetimeFigureOut">
              <a:rPr lang="en-US" smtClean="0"/>
              <a:pPr/>
              <a:t>1/13/2019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9DBC334-44A1-44A8-9320-3CB86D1CF3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994CBE-A2FB-4A56-AEA5-D37A233E32FC}" type="datetimeFigureOut">
              <a:rPr lang="en-US" smtClean="0"/>
              <a:pPr/>
              <a:t>1/13/2019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9DBC334-44A1-44A8-9320-3CB86D1CF3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77994CBE-A2FB-4A56-AEA5-D37A233E32FC}" type="datetimeFigureOut">
              <a:rPr lang="en-US" smtClean="0"/>
              <a:pPr/>
              <a:t>1/13/2019</a:t>
            </a:fld>
            <a:endParaRPr lang="en-US"/>
          </a:p>
        </p:txBody>
      </p:sp>
      <p:sp>
        <p:nvSpPr>
          <p:cNvPr id="5" name="4 - Θέση υποσέλιδου"/>
          <p:cNvSpPr>
            <a:spLocks noGrp="1"/>
          </p:cNvSpPr>
          <p:nvPr>
            <p:ph type="ftr" sz="quarter" idx="11"/>
          </p:nvPr>
        </p:nvSpPr>
        <p:spPr>
          <a:xfrm>
            <a:off x="457200" y="6480969"/>
            <a:ext cx="4260056" cy="300831"/>
          </a:xfrm>
        </p:spPr>
        <p:txBody>
          <a:bodyPr/>
          <a:lstStyle/>
          <a:p>
            <a:endParaRPr lang="en-US"/>
          </a:p>
        </p:txBody>
      </p:sp>
      <p:sp>
        <p:nvSpPr>
          <p:cNvPr id="6" name="5 - Θέση αριθμού διαφάνειας"/>
          <p:cNvSpPr>
            <a:spLocks noGrp="1"/>
          </p:cNvSpPr>
          <p:nvPr>
            <p:ph type="sldNum" sz="quarter" idx="12"/>
          </p:nvPr>
        </p:nvSpPr>
        <p:spPr/>
        <p:txBody>
          <a:bodyPr/>
          <a:lstStyle/>
          <a:p>
            <a:fld id="{89DBC334-44A1-44A8-9320-3CB86D1CF3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77994CBE-A2FB-4A56-AEA5-D37A233E32FC}" type="datetimeFigureOut">
              <a:rPr lang="en-US" smtClean="0"/>
              <a:pPr/>
              <a:t>1/13/2019</a:t>
            </a:fld>
            <a:endParaRPr lang="en-US"/>
          </a:p>
        </p:txBody>
      </p:sp>
      <p:sp>
        <p:nvSpPr>
          <p:cNvPr id="5" name="4 - Θέση υποσέλιδου"/>
          <p:cNvSpPr>
            <a:spLocks noGrp="1"/>
          </p:cNvSpPr>
          <p:nvPr>
            <p:ph type="ftr" sz="quarter" idx="11"/>
          </p:nvPr>
        </p:nvSpPr>
        <p:spPr>
          <a:xfrm>
            <a:off x="2619376" y="6480969"/>
            <a:ext cx="4260056" cy="300831"/>
          </a:xfrm>
        </p:spPr>
        <p:txBody>
          <a:bodyPr/>
          <a:lstStyle/>
          <a:p>
            <a:endParaRPr lang="en-US"/>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89DBC334-44A1-44A8-9320-3CB86D1CF3AE}" type="slidenum">
              <a:rPr lang="en-US" smtClean="0"/>
              <a:pPr/>
              <a:t>‹#›</a:t>
            </a:fld>
            <a:endParaRPr lang="en-US"/>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77994CBE-A2FB-4A56-AEA5-D37A233E32FC}" type="datetimeFigureOut">
              <a:rPr lang="en-US" smtClean="0"/>
              <a:pPr/>
              <a:t>1/13/2019</a:t>
            </a:fld>
            <a:endParaRPr lang="en-US"/>
          </a:p>
        </p:txBody>
      </p:sp>
      <p:sp>
        <p:nvSpPr>
          <p:cNvPr id="6" name="5 - Θέση υποσέλιδου"/>
          <p:cNvSpPr>
            <a:spLocks noGrp="1"/>
          </p:cNvSpPr>
          <p:nvPr>
            <p:ph type="ftr" sz="quarter" idx="11"/>
          </p:nvPr>
        </p:nvSpPr>
        <p:spPr>
          <a:xfrm>
            <a:off x="457200" y="6480969"/>
            <a:ext cx="4260056" cy="301752"/>
          </a:xfrm>
        </p:spPr>
        <p:txBody>
          <a:bodyPr/>
          <a:lstStyle/>
          <a:p>
            <a:endParaRPr lang="en-US"/>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89DBC334-44A1-44A8-9320-3CB86D1CF3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77994CBE-A2FB-4A56-AEA5-D37A233E32FC}" type="datetimeFigureOut">
              <a:rPr lang="en-US" smtClean="0"/>
              <a:pPr/>
              <a:t>1/13/2019</a:t>
            </a:fld>
            <a:endParaRPr lang="en-US"/>
          </a:p>
        </p:txBody>
      </p:sp>
      <p:sp>
        <p:nvSpPr>
          <p:cNvPr id="8" name="7 - Θέση υποσέλιδου"/>
          <p:cNvSpPr>
            <a:spLocks noGrp="1"/>
          </p:cNvSpPr>
          <p:nvPr>
            <p:ph type="ftr" sz="quarter" idx="11"/>
          </p:nvPr>
        </p:nvSpPr>
        <p:spPr>
          <a:xfrm>
            <a:off x="457200" y="6480969"/>
            <a:ext cx="4261104" cy="301752"/>
          </a:xfrm>
        </p:spPr>
        <p:txBody>
          <a:bodyPr/>
          <a:lstStyle/>
          <a:p>
            <a:endParaRPr lang="en-US"/>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89DBC334-44A1-44A8-9320-3CB86D1CF3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7994CBE-A2FB-4A56-AEA5-D37A233E32FC}" type="datetimeFigureOut">
              <a:rPr lang="en-US" smtClean="0"/>
              <a:pPr/>
              <a:t>1/13/2019</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89DBC334-44A1-44A8-9320-3CB86D1CF3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77994CBE-A2FB-4A56-AEA5-D37A233E32FC}" type="datetimeFigureOut">
              <a:rPr lang="en-US" smtClean="0"/>
              <a:pPr/>
              <a:t>1/13/2019</a:t>
            </a:fld>
            <a:endParaRPr lang="en-US"/>
          </a:p>
        </p:txBody>
      </p:sp>
      <p:sp>
        <p:nvSpPr>
          <p:cNvPr id="3" name="2 - Θέση υποσέλιδου"/>
          <p:cNvSpPr>
            <a:spLocks noGrp="1"/>
          </p:cNvSpPr>
          <p:nvPr>
            <p:ph type="ftr" sz="quarter" idx="11"/>
          </p:nvPr>
        </p:nvSpPr>
        <p:spPr>
          <a:xfrm>
            <a:off x="457200" y="6481890"/>
            <a:ext cx="4260056" cy="300831"/>
          </a:xfrm>
        </p:spPr>
        <p:txBody>
          <a:bodyPr/>
          <a:lstStyle/>
          <a:p>
            <a:endParaRPr lang="en-US"/>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89DBC334-44A1-44A8-9320-3CB86D1CF3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77994CBE-A2FB-4A56-AEA5-D37A233E32FC}" type="datetimeFigureOut">
              <a:rPr lang="en-US" smtClean="0"/>
              <a:pPr/>
              <a:t>1/13/2019</a:t>
            </a:fld>
            <a:endParaRPr lang="en-US"/>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89DBC334-44A1-44A8-9320-3CB86D1CF3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77994CBE-A2FB-4A56-AEA5-D37A233E32FC}" type="datetimeFigureOut">
              <a:rPr lang="en-US" smtClean="0"/>
              <a:pPr/>
              <a:t>1/13/2019</a:t>
            </a:fld>
            <a:endParaRPr lang="en-US"/>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89DBC334-44A1-44A8-9320-3CB86D1CF3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7994CBE-A2FB-4A56-AEA5-D37A233E32FC}" type="datetimeFigureOut">
              <a:rPr lang="en-US" smtClean="0"/>
              <a:pPr/>
              <a:t>1/13/2019</a:t>
            </a:fld>
            <a:endParaRPr lang="en-US"/>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9DBC334-44A1-44A8-9320-3CB86D1CF3A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l.wikipedia.org/w/index.php?title=%CE%99%CF%83%CE%BF%CF%86%CE%BB%CE%B1%CE%B2%CF%8C%CE%BD%CE%B5%CF%82&amp;action=edit&amp;redlink=1" TargetMode="External"/><Relationship Id="rId3" Type="http://schemas.openxmlformats.org/officeDocument/2006/relationships/hyperlink" Target="https://el.wikipedia.org/w/index.php?title=%CE%A6%CE%BB%CE%B1%CE%B2%CE%BF%CE%BD%CF%8C%CE%BB%CE%B5%CF%82&amp;action=edit&amp;redlink=1" TargetMode="External"/><Relationship Id="rId7" Type="http://schemas.openxmlformats.org/officeDocument/2006/relationships/hyperlink" Target="https://el.wikipedia.org/w/index.php?title=%CE%91%CE%BD%CE%B8%CE%BF%CE%BA%CF%85%CE%B1%CE%BD%CE%B9%CE%B4%CE%AF%CE%BD%CE%B5%CF%82&amp;action=edit&amp;redlink=1" TargetMode="External"/><Relationship Id="rId2" Type="http://schemas.openxmlformats.org/officeDocument/2006/relationships/hyperlink" Target="https://el.wikipedia.org/wiki/%CE%A6%CE%BB%CE%B1%CE%B2%CE%BF%CE%BD%CE%BF%CE%B5%CE%B9%CE%B4%CE%AE" TargetMode="External"/><Relationship Id="rId1" Type="http://schemas.openxmlformats.org/officeDocument/2006/relationships/slideLayout" Target="../slideLayouts/slideLayout2.xml"/><Relationship Id="rId6" Type="http://schemas.openxmlformats.org/officeDocument/2006/relationships/hyperlink" Target="https://el.wikipedia.org/w/index.php?title=%CE%9A%CE%B1%CF%84%CE%B5%CF%87%CE%AF%CE%BD%CE%B5%CF%82&amp;action=edit&amp;redlink=1" TargetMode="External"/><Relationship Id="rId5" Type="http://schemas.openxmlformats.org/officeDocument/2006/relationships/hyperlink" Target="https://el.wikipedia.org/w/index.php?title=%CE%A6%CE%BB%CE%B1%CE%B2%CE%B1%CE%BD%CF%8C%CE%BD%CE%B5%CF%82&amp;action=edit&amp;redlink=1" TargetMode="External"/><Relationship Id="rId4" Type="http://schemas.openxmlformats.org/officeDocument/2006/relationships/hyperlink" Target="https://el.wikipedia.org/w/index.php?title=%CE%A6%CE%BB%CE%B1%CE%B2%CF%8C%CE%BD%CE%B5%CF%82&amp;action=edit&amp;redlink=1"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el.wikipedia.org/wiki/%CE%88%CE%BD%CE%B6%CF%85%CE%BC%CE%B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l.wikipedia.org/wiki/%CE%88%CE%BD%CE%B6%CF%85%CE%BC%CE%B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solidFill>
                  <a:schemeClr val="accent1">
                    <a:lumMod val="75000"/>
                  </a:schemeClr>
                </a:solidFill>
              </a:rPr>
              <a:t>χλωροφύλλη</a:t>
            </a:r>
            <a:endParaRPr lang="en-US" dirty="0">
              <a:solidFill>
                <a:schemeClr val="accent1">
                  <a:lumMod val="75000"/>
                </a:schemeClr>
              </a:solidFill>
            </a:endParaRPr>
          </a:p>
        </p:txBody>
      </p:sp>
      <p:sp>
        <p:nvSpPr>
          <p:cNvPr id="3" name="2 - Θέση περιεχομένου"/>
          <p:cNvSpPr>
            <a:spLocks noGrp="1"/>
          </p:cNvSpPr>
          <p:nvPr>
            <p:ph idx="1"/>
          </p:nvPr>
        </p:nvSpPr>
        <p:spPr>
          <a:xfrm>
            <a:off x="457200" y="2492896"/>
            <a:ext cx="8229600" cy="3961912"/>
          </a:xfrm>
        </p:spPr>
        <p:txBody>
          <a:bodyPr>
            <a:normAutofit/>
          </a:bodyPr>
          <a:lstStyle/>
          <a:p>
            <a:r>
              <a:rPr lang="el-GR" sz="1800" b="1" dirty="0" smtClean="0">
                <a:solidFill>
                  <a:schemeClr val="bg1"/>
                </a:solidFill>
                <a:latin typeface="Times New Roman" pitchFamily="18" charset="0"/>
                <a:cs typeface="Times New Roman" pitchFamily="18" charset="0"/>
              </a:rPr>
              <a:t>«Η χλωροφύλλη και η αιμοσφαιρίνη είναι «πανομοιότυπες» οργανικές ενώσεις και διαφέρουν Μόνο σε Ένα Άτομο στο Κέντρο τους όπως φαίνεται στη συνέχεια, η χλωροφύλλη έχει ένα άτομο Μαγνησίου, ακριβώς στο κέντρο της, και η αιμοσφαιρίνη ένα άτομο σιδήρου ακριβώς στο κέντρο της!»</a:t>
            </a:r>
            <a:endParaRPr lang="en-US" sz="1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1012974"/>
          </a:xfrm>
        </p:spPr>
        <p:txBody>
          <a:bodyPr>
            <a:normAutofit fontScale="90000"/>
          </a:bodyPr>
          <a:lstStyle/>
          <a:p>
            <a:r>
              <a:rPr lang="el-GR" b="1" dirty="0" err="1" smtClean="0"/>
              <a:t>Αποτοξινωτικές</a:t>
            </a:r>
            <a:r>
              <a:rPr lang="el-GR" b="1" dirty="0" smtClean="0"/>
              <a:t> δίαιτες.</a:t>
            </a:r>
            <a:r>
              <a:rPr lang="el-GR" dirty="0" smtClean="0"/>
              <a:t/>
            </a:r>
            <a:br>
              <a:rPr lang="el-GR" dirty="0" smtClean="0"/>
            </a:br>
            <a:endParaRPr lang="en-US" dirty="0"/>
          </a:p>
        </p:txBody>
      </p:sp>
      <p:sp>
        <p:nvSpPr>
          <p:cNvPr id="3" name="2 - Θέση περιεχομένου"/>
          <p:cNvSpPr>
            <a:spLocks noGrp="1"/>
          </p:cNvSpPr>
          <p:nvPr>
            <p:ph idx="1"/>
          </p:nvPr>
        </p:nvSpPr>
        <p:spPr/>
        <p:txBody>
          <a:bodyPr>
            <a:normAutofit fontScale="92500" lnSpcReduction="20000"/>
          </a:bodyPr>
          <a:lstStyle/>
          <a:p>
            <a:pPr>
              <a:buNone/>
            </a:pPr>
            <a:endParaRPr lang="el-GR" sz="1800" dirty="0" smtClean="0">
              <a:solidFill>
                <a:schemeClr val="bg1"/>
              </a:solidFill>
              <a:latin typeface="Times New Roman" pitchFamily="18" charset="0"/>
              <a:cs typeface="Times New Roman" pitchFamily="18" charset="0"/>
            </a:endParaRPr>
          </a:p>
          <a:p>
            <a:pPr>
              <a:buNone/>
            </a:pPr>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Νηστεία </a:t>
            </a:r>
            <a:r>
              <a:rPr lang="el-GR" sz="1800" dirty="0">
                <a:solidFill>
                  <a:schemeClr val="bg1"/>
                </a:solidFill>
                <a:latin typeface="Times New Roman" pitchFamily="18" charset="0"/>
                <a:cs typeface="Times New Roman" pitchFamily="18" charset="0"/>
              </a:rPr>
              <a:t>καθαρισμού εντέρου: 3-4 φορές </a:t>
            </a:r>
            <a:r>
              <a:rPr lang="el-GR" sz="1800" dirty="0" smtClean="0">
                <a:solidFill>
                  <a:schemeClr val="bg1"/>
                </a:solidFill>
                <a:latin typeface="Times New Roman" pitchFamily="18" charset="0"/>
                <a:cs typeface="Times New Roman" pitchFamily="18" charset="0"/>
              </a:rPr>
              <a:t>την ημέρα </a:t>
            </a:r>
            <a:r>
              <a:rPr lang="el-GR" sz="1800" dirty="0">
                <a:solidFill>
                  <a:schemeClr val="bg1"/>
                </a:solidFill>
                <a:latin typeface="Times New Roman" pitchFamily="18" charset="0"/>
                <a:cs typeface="Times New Roman" pitchFamily="18" charset="0"/>
              </a:rPr>
              <a:t>πίνουμε </a:t>
            </a:r>
            <a:r>
              <a:rPr lang="el-GR" sz="1800" dirty="0" err="1">
                <a:solidFill>
                  <a:schemeClr val="bg1"/>
                </a:solidFill>
                <a:latin typeface="Times New Roman" pitchFamily="18" charset="0"/>
                <a:cs typeface="Times New Roman" pitchFamily="18" charset="0"/>
              </a:rPr>
              <a:t>σιταροχυμό</a:t>
            </a:r>
            <a:r>
              <a:rPr lang="el-GR" sz="1800" dirty="0">
                <a:solidFill>
                  <a:schemeClr val="bg1"/>
                </a:solidFill>
                <a:latin typeface="Times New Roman" pitchFamily="18" charset="0"/>
                <a:cs typeface="Times New Roman" pitchFamily="18" charset="0"/>
              </a:rPr>
              <a:t> 120 γραμμάρια την κάθε </a:t>
            </a:r>
            <a:r>
              <a:rPr lang="el-GR" sz="1800" dirty="0" smtClean="0">
                <a:solidFill>
                  <a:schemeClr val="bg1"/>
                </a:solidFill>
                <a:latin typeface="Times New Roman" pitchFamily="18" charset="0"/>
                <a:cs typeface="Times New Roman" pitchFamily="18" charset="0"/>
              </a:rPr>
              <a:t>φορά. </a:t>
            </a: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Επίσης οδηγεί σε απώλεια βάρους περίπου 250 γραμμάρια την ημέρα. </a:t>
            </a:r>
          </a:p>
          <a:p>
            <a:pPr>
              <a:buNone/>
            </a:pPr>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Προστατεύει τον οργανισμό από τους ατμοσφαιρικούς ρύπους, τον καθαρίζει από τα βαρέα μέταλλα και τις τοξίνες, ενισχύει τον εγκέφαλο και τα αγγεία.</a:t>
            </a: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 Διατηρεί υγιή τα οδοντικά μόρια και τους βλεννογόνους, καταπολεμά  τους μύκητες στα πόδια, αποτοξινώνει  τα νεφρά, το ήπαρ, αυξάνει τον αιματοκρίτη, ρυθμίζει την αρτηριακή πίεση.</a:t>
            </a:r>
          </a:p>
          <a:p>
            <a:pPr>
              <a:buNone/>
            </a:pP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dirty="0">
                <a:solidFill>
                  <a:schemeClr val="bg1"/>
                </a:solidFill>
              </a:rPr>
              <a:t/>
            </a:r>
            <a:br>
              <a:rPr lang="el-GR" dirty="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785242"/>
          </a:xfrm>
        </p:spPr>
        <p:txBody>
          <a:bodyPr>
            <a:normAutofit/>
          </a:bodyPr>
          <a:lstStyle/>
          <a:p>
            <a:r>
              <a:rPr lang="el-GR" sz="3200" b="1" dirty="0" smtClean="0"/>
              <a:t>Τρόπος παρασκευής</a:t>
            </a:r>
            <a:endParaRPr lang="en-US" sz="3200" dirty="0"/>
          </a:p>
        </p:txBody>
      </p:sp>
      <p:sp>
        <p:nvSpPr>
          <p:cNvPr id="3" name="2 - Θέση περιεχομένου"/>
          <p:cNvSpPr>
            <a:spLocks noGrp="1"/>
          </p:cNvSpPr>
          <p:nvPr>
            <p:ph idx="1"/>
          </p:nvPr>
        </p:nvSpPr>
        <p:spPr>
          <a:xfrm>
            <a:off x="467544" y="1196752"/>
            <a:ext cx="8229600" cy="4968552"/>
          </a:xfrm>
        </p:spPr>
        <p:txBody>
          <a:bodyPr>
            <a:noAutofit/>
          </a:bodyPr>
          <a:lstStyle/>
          <a:p>
            <a:pPr>
              <a:buNone/>
            </a:pPr>
            <a:r>
              <a:rPr lang="el-GR" sz="1600" dirty="0" smtClean="0">
                <a:solidFill>
                  <a:schemeClr val="bg1"/>
                </a:solidFill>
                <a:latin typeface="Times New Roman" pitchFamily="18" charset="0"/>
                <a:cs typeface="Times New Roman" pitchFamily="18" charset="0"/>
              </a:rPr>
              <a:t>Υπάρχουν </a:t>
            </a:r>
            <a:r>
              <a:rPr lang="el-GR" sz="1600" dirty="0">
                <a:solidFill>
                  <a:schemeClr val="bg1"/>
                </a:solidFill>
                <a:latin typeface="Times New Roman" pitchFamily="18" charset="0"/>
                <a:cs typeface="Times New Roman" pitchFamily="18" charset="0"/>
              </a:rPr>
              <a:t>διάφορες μέθοδοι παρασκευής </a:t>
            </a:r>
            <a:r>
              <a:rPr lang="el-GR" sz="1600" dirty="0" smtClean="0">
                <a:solidFill>
                  <a:schemeClr val="bg1"/>
                </a:solidFill>
                <a:latin typeface="Times New Roman" pitchFamily="18" charset="0"/>
                <a:cs typeface="Times New Roman" pitchFamily="18" charset="0"/>
              </a:rPr>
              <a:t> του χυμού.</a:t>
            </a: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Υλικά:</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 </a:t>
            </a:r>
            <a:r>
              <a:rPr lang="el-GR" sz="1600" dirty="0" smtClean="0">
                <a:solidFill>
                  <a:schemeClr val="bg1"/>
                </a:solidFill>
                <a:latin typeface="Times New Roman" pitchFamily="18" charset="0"/>
                <a:cs typeface="Times New Roman" pitchFamily="18" charset="0"/>
              </a:rPr>
              <a:t>ζαρντινιέρες σπόρους σιταριού </a:t>
            </a:r>
            <a:r>
              <a:rPr lang="el-GR" sz="1600" dirty="0">
                <a:solidFill>
                  <a:schemeClr val="bg1"/>
                </a:solidFill>
                <a:latin typeface="Times New Roman" pitchFamily="18" charset="0"/>
                <a:cs typeface="Times New Roman" pitchFamily="18" charset="0"/>
              </a:rPr>
              <a:t>(εάν είναι δυνατόν να είναι φρέσκος)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χώμα με πολύ </a:t>
            </a:r>
            <a:r>
              <a:rPr lang="el-GR" sz="1600" dirty="0" smtClean="0">
                <a:solidFill>
                  <a:schemeClr val="bg1"/>
                </a:solidFill>
                <a:latin typeface="Times New Roman" pitchFamily="18" charset="0"/>
                <a:cs typeface="Times New Roman" pitchFamily="18" charset="0"/>
              </a:rPr>
              <a:t>τύρφη.</a:t>
            </a: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Γεμίζουμε την μισή </a:t>
            </a:r>
            <a:r>
              <a:rPr lang="el-GR" sz="1600" dirty="0" smtClean="0">
                <a:solidFill>
                  <a:schemeClr val="bg1"/>
                </a:solidFill>
                <a:latin typeface="Times New Roman" pitchFamily="18" charset="0"/>
                <a:cs typeface="Times New Roman" pitchFamily="18" charset="0"/>
              </a:rPr>
              <a:t>ζαρντινιέρα </a:t>
            </a:r>
            <a:r>
              <a:rPr lang="el-GR" sz="1600" dirty="0">
                <a:solidFill>
                  <a:schemeClr val="bg1"/>
                </a:solidFill>
                <a:latin typeface="Times New Roman" pitchFamily="18" charset="0"/>
                <a:cs typeface="Times New Roman" pitchFamily="18" charset="0"/>
              </a:rPr>
              <a:t>με χώμα, ρίχνουμε τους σπόρους και ρίχνουμε και το υπόλοιπο χώμα μέχρι επάνω. Ποτίζουμε καλά και σκεπάζουμε την </a:t>
            </a:r>
            <a:r>
              <a:rPr lang="el-GR" sz="1600" dirty="0" smtClean="0">
                <a:solidFill>
                  <a:schemeClr val="bg1"/>
                </a:solidFill>
                <a:latin typeface="Times New Roman" pitchFamily="18" charset="0"/>
                <a:cs typeface="Times New Roman" pitchFamily="18" charset="0"/>
              </a:rPr>
              <a:t>ζαρντινιέρα </a:t>
            </a:r>
            <a:r>
              <a:rPr lang="el-GR" sz="1600" dirty="0">
                <a:solidFill>
                  <a:schemeClr val="bg1"/>
                </a:solidFill>
                <a:latin typeface="Times New Roman" pitchFamily="18" charset="0"/>
                <a:cs typeface="Times New Roman" pitchFamily="18" charset="0"/>
              </a:rPr>
              <a:t>με κάτι ώστε να υπάρχει πλήρες σκοτάδι και την τοποθετούμε σε σκιερό μέρος.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Μετά από εφτά μέρες, την ξεσκεπάζουμε και ήδη θα έχουν αρχίσει να πετάγονται οι βλαστοί.</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Αφήνουμε τους βλαστούς λίγο να μεγαλώσουν μέχρι 10 – 15 εκατοστά περίπου.</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Πιάνουμε μια μικρή τούφα από πάνω, την κόβουμε και την βάζουμε σε έναν αποχυμωτή, ή μίξερ με ένα ποτηράκι του κρασιού νερό.</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Το στραγγίζουμε και είναι έτοιμο να το πιούμε.</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smtClean="0">
                <a:solidFill>
                  <a:schemeClr val="bg1"/>
                </a:solidFill>
                <a:latin typeface="Times New Roman" pitchFamily="18" charset="0"/>
                <a:cs typeface="Times New Roman" pitchFamily="18" charset="0"/>
              </a:rPr>
              <a:t>Μετά από ένα μήνα περίπου, οι </a:t>
            </a:r>
            <a:r>
              <a:rPr lang="el-GR" sz="1600" dirty="0">
                <a:solidFill>
                  <a:schemeClr val="bg1"/>
                </a:solidFill>
                <a:latin typeface="Times New Roman" pitchFamily="18" charset="0"/>
                <a:cs typeface="Times New Roman" pitchFamily="18" charset="0"/>
              </a:rPr>
              <a:t>βλαστοί θα αρχίσουν να κιτρινίζουν, </a:t>
            </a:r>
            <a:r>
              <a:rPr lang="el-GR" sz="1600" dirty="0" smtClean="0">
                <a:solidFill>
                  <a:schemeClr val="bg1"/>
                </a:solidFill>
                <a:latin typeface="Times New Roman" pitchFamily="18" charset="0"/>
                <a:cs typeface="Times New Roman" pitchFamily="18" charset="0"/>
              </a:rPr>
              <a:t>έχουμε ήδη έτοιμο το επόμενο.</a:t>
            </a:r>
            <a:endParaRPr lang="en-US" sz="1600" dirty="0">
              <a:solidFill>
                <a:schemeClr val="bg1"/>
              </a:solidFill>
              <a:latin typeface="Times New Roman" pitchFamily="18" charset="0"/>
              <a:cs typeface="Times New Roman" pitchFamily="18" charset="0"/>
            </a:endParaRPr>
          </a:p>
          <a:p>
            <a:endParaRPr lang="en-US"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857250"/>
          </a:xfrm>
        </p:spPr>
        <p:txBody>
          <a:bodyPr>
            <a:normAutofit/>
          </a:bodyPr>
          <a:lstStyle/>
          <a:p>
            <a:r>
              <a:rPr lang="el-GR" sz="2400" b="1" i="1" dirty="0" smtClean="0"/>
              <a:t>φλαβονοειδή</a:t>
            </a:r>
            <a:endParaRPr lang="en-US" sz="2400" b="1" i="1" dirty="0"/>
          </a:p>
        </p:txBody>
      </p:sp>
      <p:sp>
        <p:nvSpPr>
          <p:cNvPr id="3" name="2 - Θέση περιεχομένου"/>
          <p:cNvSpPr>
            <a:spLocks noGrp="1"/>
          </p:cNvSpPr>
          <p:nvPr>
            <p:ph idx="1"/>
          </p:nvPr>
        </p:nvSpPr>
        <p:spPr>
          <a:xfrm>
            <a:off x="395536" y="1052736"/>
            <a:ext cx="8229600" cy="5805264"/>
          </a:xfrm>
        </p:spPr>
        <p:txBody>
          <a:bodyPr>
            <a:normAutofit/>
          </a:bodyPr>
          <a:lstStyle/>
          <a:p>
            <a:r>
              <a:rPr lang="el-GR" sz="1800" dirty="0" smtClean="0">
                <a:solidFill>
                  <a:srgbClr val="FFC000"/>
                </a:solidFill>
                <a:latin typeface="Times New Roman" pitchFamily="18" charset="0"/>
                <a:cs typeface="Times New Roman" pitchFamily="18" charset="0"/>
              </a:rPr>
              <a:t>Ο όρος </a:t>
            </a:r>
            <a:r>
              <a:rPr lang="el-GR" sz="1800" dirty="0" err="1" smtClean="0">
                <a:solidFill>
                  <a:srgbClr val="FFC000"/>
                </a:solidFill>
                <a:latin typeface="Times New Roman" pitchFamily="18" charset="0"/>
                <a:cs typeface="Times New Roman" pitchFamily="18" charset="0"/>
              </a:rPr>
              <a:t>φλαβονοειδή</a:t>
            </a:r>
            <a:r>
              <a:rPr lang="el-GR" sz="1800" dirty="0" smtClean="0">
                <a:solidFill>
                  <a:srgbClr val="FFC000"/>
                </a:solidFill>
                <a:latin typeface="Times New Roman" pitchFamily="18" charset="0"/>
                <a:cs typeface="Times New Roman" pitchFamily="18" charset="0"/>
              </a:rPr>
              <a:t> χρησιμοποιείται </a:t>
            </a:r>
            <a:r>
              <a:rPr lang="el-GR" sz="1800" dirty="0" smtClean="0">
                <a:solidFill>
                  <a:schemeClr val="bg1"/>
                </a:solidFill>
                <a:latin typeface="Times New Roman" pitchFamily="18" charset="0"/>
                <a:cs typeface="Times New Roman" pitchFamily="18" charset="0"/>
              </a:rPr>
              <a:t>για να περιγράψει ένα ευρύ σύνολο φυσικών προϊόντων που σχηματίζουν έναν ανθρακικό σκελετό με 15 </a:t>
            </a:r>
            <a:r>
              <a:rPr lang="el-GR" sz="1800" dirty="0" err="1" smtClean="0">
                <a:solidFill>
                  <a:schemeClr val="bg1"/>
                </a:solidFill>
                <a:latin typeface="Times New Roman" pitchFamily="18" charset="0"/>
                <a:cs typeface="Times New Roman" pitchFamily="18" charset="0"/>
              </a:rPr>
              <a:t>ατόμα</a:t>
            </a:r>
            <a:r>
              <a:rPr lang="el-GR" sz="1800" dirty="0" smtClean="0">
                <a:solidFill>
                  <a:schemeClr val="bg1"/>
                </a:solidFill>
                <a:latin typeface="Times New Roman" pitchFamily="18" charset="0"/>
                <a:cs typeface="Times New Roman" pitchFamily="18" charset="0"/>
              </a:rPr>
              <a:t> άνθρακα διατεταγμένα σε δύο αρωματικούς δακτυλίους που ενώνονται με μία γέφυρα τριών ανθράκων (C6-C3-C6) </a:t>
            </a:r>
            <a:r>
              <a:rPr lang="el-GR" sz="1800" baseline="30000" dirty="0" smtClean="0">
                <a:solidFill>
                  <a:schemeClr val="bg1"/>
                </a:solidFill>
                <a:latin typeface="Times New Roman" pitchFamily="18" charset="0"/>
                <a:cs typeface="Times New Roman" pitchFamily="18" charset="0"/>
                <a:hlinkClick r:id="rId2"/>
              </a:rPr>
              <a:t>[9]</a:t>
            </a:r>
            <a:r>
              <a:rPr lang="el-GR" sz="1800" dirty="0" smtClean="0">
                <a:solidFill>
                  <a:schemeClr val="bg1"/>
                </a:solidFill>
                <a:latin typeface="Times New Roman" pitchFamily="18" charset="0"/>
                <a:cs typeface="Times New Roman" pitchFamily="18" charset="0"/>
              </a:rPr>
              <a:t>. Βασική δομή ανθρακικού σκελετού των </a:t>
            </a:r>
            <a:r>
              <a:rPr lang="el-GR" sz="1800" dirty="0" err="1" smtClean="0">
                <a:solidFill>
                  <a:schemeClr val="bg1"/>
                </a:solidFill>
                <a:latin typeface="Times New Roman" pitchFamily="18" charset="0"/>
                <a:cs typeface="Times New Roman" pitchFamily="18" charset="0"/>
              </a:rPr>
              <a:t>φλαβονοειδών</a:t>
            </a:r>
            <a:r>
              <a:rPr lang="el-GR" sz="1800" dirty="0" smtClean="0">
                <a:solidFill>
                  <a:schemeClr val="bg1"/>
                </a:solidFill>
                <a:latin typeface="Times New Roman" pitchFamily="18" charset="0"/>
                <a:cs typeface="Times New Roman" pitchFamily="18" charset="0"/>
              </a:rPr>
              <a:t>.</a:t>
            </a:r>
            <a:r>
              <a:rPr lang="el-GR" sz="1800" baseline="30000" dirty="0" smtClean="0">
                <a:solidFill>
                  <a:schemeClr val="bg1"/>
                </a:solidFill>
                <a:latin typeface="Times New Roman" pitchFamily="18" charset="0"/>
                <a:cs typeface="Times New Roman" pitchFamily="18" charset="0"/>
                <a:hlinkClick r:id="rId2"/>
              </a:rPr>
              <a:t>[11]</a:t>
            </a:r>
            <a:endParaRPr lang="el-GR" sz="1800" dirty="0" smtClean="0">
              <a:solidFill>
                <a:schemeClr val="bg1"/>
              </a:solidFill>
              <a:latin typeface="Times New Roman" pitchFamily="18" charset="0"/>
              <a:cs typeface="Times New Roman" pitchFamily="18" charset="0"/>
            </a:endParaRPr>
          </a:p>
          <a:p>
            <a:pPr>
              <a:buNone/>
            </a:pPr>
            <a:endParaRPr lang="en-US" sz="1800" dirty="0" smtClean="0">
              <a:solidFill>
                <a:schemeClr val="bg1"/>
              </a:solidFill>
              <a:latin typeface="Times New Roman" pitchFamily="18" charset="0"/>
              <a:cs typeface="Times New Roman" pitchFamily="18" charset="0"/>
            </a:endParaRPr>
          </a:p>
          <a:p>
            <a:pPr>
              <a:buNone/>
            </a:pPr>
            <a:r>
              <a:rPr lang="en-US" sz="1800" dirty="0" smtClean="0">
                <a:solidFill>
                  <a:schemeClr val="bg1"/>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rPr>
              <a:t>Τα φλαβονοειδή διακρίνονται σε επιμέρους ομάδες όπως τις ανθοκυανίνες, φλαβόνες, φλαβονόνες, διϋδροφλαβονόλες, χαλκόνες, φλαβάνες, προανθοκυανιδίνες και τα ισοφλαβονοειδή </a:t>
            </a:r>
            <a:r>
              <a:rPr lang="el-GR" sz="1800" baseline="30000" dirty="0" smtClean="0">
                <a:solidFill>
                  <a:schemeClr val="bg1"/>
                </a:solidFill>
                <a:latin typeface="Times New Roman" pitchFamily="18" charset="0"/>
                <a:cs typeface="Times New Roman" pitchFamily="18" charset="0"/>
                <a:hlinkClick r:id="rId2"/>
              </a:rPr>
              <a:t>[10]</a:t>
            </a:r>
            <a:r>
              <a:rPr lang="el-GR" sz="1800" dirty="0" smtClean="0">
                <a:solidFill>
                  <a:schemeClr val="bg1"/>
                </a:solidFill>
                <a:latin typeface="Times New Roman" pitchFamily="18" charset="0"/>
                <a:cs typeface="Times New Roman" pitchFamily="18" charset="0"/>
              </a:rPr>
              <a:t>.</a:t>
            </a:r>
          </a:p>
          <a:p>
            <a:endParaRPr lang="en-US"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Υποκατηγορίες </a:t>
            </a:r>
            <a:r>
              <a:rPr lang="en-US" sz="1800" dirty="0" smtClean="0">
                <a:solidFill>
                  <a:schemeClr val="bg1"/>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rPr>
              <a:t>Τροφές και ποτά:</a:t>
            </a:r>
          </a:p>
          <a:p>
            <a:r>
              <a:rPr lang="el-GR" sz="1800" dirty="0" smtClean="0">
                <a:solidFill>
                  <a:schemeClr val="bg1"/>
                </a:solidFill>
                <a:latin typeface="Times New Roman" pitchFamily="18" charset="0"/>
                <a:cs typeface="Times New Roman" pitchFamily="18" charset="0"/>
              </a:rPr>
              <a:t> </a:t>
            </a:r>
            <a:r>
              <a:rPr lang="el-GR" sz="1800" dirty="0" err="1" smtClean="0">
                <a:solidFill>
                  <a:schemeClr val="bg1"/>
                </a:solidFill>
                <a:latin typeface="Times New Roman" pitchFamily="18" charset="0"/>
                <a:cs typeface="Times New Roman" pitchFamily="18" charset="0"/>
                <a:hlinkClick r:id="rId3" tooltip="Φλαβονόλες (δεν έχει γραφτεί ακόμα)"/>
              </a:rPr>
              <a:t>Φλαβονόλες</a:t>
            </a:r>
            <a:r>
              <a:rPr lang="el-GR" sz="1800" dirty="0" smtClean="0">
                <a:solidFill>
                  <a:schemeClr val="bg1"/>
                </a:solidFill>
                <a:latin typeface="Times New Roman" pitchFamily="18" charset="0"/>
                <a:cs typeface="Times New Roman" pitchFamily="18" charset="0"/>
              </a:rPr>
              <a:t> κρεμμύδι, μπρόκολο, μήλο, κεράσι, μούρα, τσάι, κόκκινο κρασί </a:t>
            </a:r>
            <a:endParaRPr lang="en-US" sz="1800" dirty="0" smtClean="0">
              <a:solidFill>
                <a:schemeClr val="bg1"/>
              </a:solidFill>
              <a:latin typeface="Times New Roman" pitchFamily="18" charset="0"/>
              <a:cs typeface="Times New Roman" pitchFamily="18" charset="0"/>
            </a:endParaRPr>
          </a:p>
          <a:p>
            <a:r>
              <a:rPr lang="el-GR" sz="1800" dirty="0" err="1" smtClean="0">
                <a:solidFill>
                  <a:schemeClr val="bg1"/>
                </a:solidFill>
                <a:latin typeface="Times New Roman" pitchFamily="18" charset="0"/>
                <a:cs typeface="Times New Roman" pitchFamily="18" charset="0"/>
                <a:hlinkClick r:id="rId4" tooltip="Φλαβόνες (δεν έχει γραφτεί ακόμα)"/>
              </a:rPr>
              <a:t>Φλαβόνες</a:t>
            </a:r>
            <a:r>
              <a:rPr lang="el-GR" sz="1800" dirty="0" smtClean="0">
                <a:solidFill>
                  <a:schemeClr val="bg1"/>
                </a:solidFill>
                <a:latin typeface="Times New Roman" pitchFamily="18" charset="0"/>
                <a:cs typeface="Times New Roman" pitchFamily="18" charset="0"/>
              </a:rPr>
              <a:t> θυμάρι, μαϊντανός </a:t>
            </a:r>
            <a:endParaRPr lang="en-US" sz="1800" dirty="0" smtClean="0">
              <a:solidFill>
                <a:schemeClr val="bg1"/>
              </a:solidFill>
              <a:latin typeface="Times New Roman" pitchFamily="18" charset="0"/>
              <a:cs typeface="Times New Roman" pitchFamily="18" charset="0"/>
            </a:endParaRPr>
          </a:p>
          <a:p>
            <a:r>
              <a:rPr lang="el-GR" sz="1800" dirty="0" err="1" smtClean="0">
                <a:solidFill>
                  <a:schemeClr val="bg1"/>
                </a:solidFill>
                <a:latin typeface="Times New Roman" pitchFamily="18" charset="0"/>
                <a:cs typeface="Times New Roman" pitchFamily="18" charset="0"/>
                <a:hlinkClick r:id="rId5" tooltip="Φλαβανόνες (δεν έχει γραφτεί ακόμα)"/>
              </a:rPr>
              <a:t>Φλαβανόνες</a:t>
            </a:r>
            <a:r>
              <a:rPr lang="el-GR" sz="1800" dirty="0" smtClean="0">
                <a:solidFill>
                  <a:schemeClr val="bg1"/>
                </a:solidFill>
                <a:latin typeface="Times New Roman" pitchFamily="18" charset="0"/>
                <a:cs typeface="Times New Roman" pitchFamily="18" charset="0"/>
              </a:rPr>
              <a:t> εσπεριδοειδή </a:t>
            </a:r>
            <a:r>
              <a:rPr lang="el-GR" sz="1800" dirty="0" err="1" smtClean="0">
                <a:solidFill>
                  <a:schemeClr val="bg1"/>
                </a:solidFill>
                <a:latin typeface="Times New Roman" pitchFamily="18" charset="0"/>
                <a:cs typeface="Times New Roman" pitchFamily="18" charset="0"/>
                <a:hlinkClick r:id="rId6" tooltip="Κατεχίνες (δεν έχει γραφτεί ακόμα)"/>
              </a:rPr>
              <a:t>Κατεχίνες</a:t>
            </a:r>
            <a:r>
              <a:rPr lang="el-GR" sz="1800" dirty="0" smtClean="0">
                <a:solidFill>
                  <a:schemeClr val="bg1"/>
                </a:solidFill>
                <a:latin typeface="Times New Roman" pitchFamily="18" charset="0"/>
                <a:cs typeface="Times New Roman" pitchFamily="18" charset="0"/>
              </a:rPr>
              <a:t> μήλο, τσάι </a:t>
            </a:r>
            <a:r>
              <a:rPr lang="el-GR" sz="1800" dirty="0" err="1" smtClean="0">
                <a:solidFill>
                  <a:schemeClr val="bg1"/>
                </a:solidFill>
                <a:latin typeface="Times New Roman" pitchFamily="18" charset="0"/>
                <a:cs typeface="Times New Roman" pitchFamily="18" charset="0"/>
                <a:hlinkClick r:id="rId7" tooltip="Ανθοκυανιδίνες (δεν έχει γραφτεί ακόμα)"/>
              </a:rPr>
              <a:t>Ανθοκυανιδίνες</a:t>
            </a:r>
            <a:r>
              <a:rPr lang="el-GR" sz="1800" dirty="0" smtClean="0">
                <a:solidFill>
                  <a:schemeClr val="bg1"/>
                </a:solidFill>
                <a:latin typeface="Times New Roman" pitchFamily="18" charset="0"/>
                <a:cs typeface="Times New Roman" pitchFamily="18" charset="0"/>
              </a:rPr>
              <a:t> κεράσι, σταφύλι </a:t>
            </a:r>
            <a:r>
              <a:rPr lang="el-GR" sz="1800" dirty="0" err="1" smtClean="0">
                <a:solidFill>
                  <a:schemeClr val="bg1"/>
                </a:solidFill>
                <a:latin typeface="Times New Roman" pitchFamily="18" charset="0"/>
                <a:cs typeface="Times New Roman" pitchFamily="18" charset="0"/>
                <a:hlinkClick r:id="rId8" tooltip="Ισοφλαβόνες (δεν έχει γραφτεί ακόμα)"/>
              </a:rPr>
              <a:t>Ισοφλαβόνες</a:t>
            </a:r>
            <a:r>
              <a:rPr lang="el-GR" sz="1800" dirty="0" smtClean="0">
                <a:solidFill>
                  <a:schemeClr val="bg1"/>
                </a:solidFill>
                <a:latin typeface="Times New Roman" pitchFamily="18" charset="0"/>
                <a:cs typeface="Times New Roman" pitchFamily="18" charset="0"/>
              </a:rPr>
              <a:t> σόγια, όσπρια</a:t>
            </a:r>
            <a:r>
              <a:rPr lang="en-US" sz="1800" dirty="0" smtClean="0">
                <a:solidFill>
                  <a:schemeClr val="bg1"/>
                </a:solidFill>
                <a:latin typeface="Times New Roman" pitchFamily="18" charset="0"/>
                <a:cs typeface="Times New Roman" pitchFamily="18" charset="0"/>
              </a:rPr>
              <a:t>.</a:t>
            </a:r>
          </a:p>
          <a:p>
            <a:endParaRPr lang="en-US" sz="1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400" b="1" i="1" dirty="0" smtClean="0"/>
              <a:t>φλαβονοειδή</a:t>
            </a:r>
            <a:endParaRPr lang="el-GR" dirty="0"/>
          </a:p>
        </p:txBody>
      </p:sp>
      <p:sp>
        <p:nvSpPr>
          <p:cNvPr id="3" name="Content Placeholder 2"/>
          <p:cNvSpPr>
            <a:spLocks noGrp="1"/>
          </p:cNvSpPr>
          <p:nvPr>
            <p:ph idx="1"/>
          </p:nvPr>
        </p:nvSpPr>
        <p:spPr/>
        <p:txBody>
          <a:bodyPr>
            <a:normAutofit/>
          </a:bodyPr>
          <a:lstStyle/>
          <a:p>
            <a:r>
              <a:rPr lang="el-GR" sz="1800" dirty="0" smtClean="0">
                <a:solidFill>
                  <a:schemeClr val="bg1"/>
                </a:solidFill>
                <a:latin typeface="Times New Roman" pitchFamily="18" charset="0"/>
                <a:cs typeface="Times New Roman" pitchFamily="18" charset="0"/>
              </a:rPr>
              <a:t>Η συμβολή τους στην ανθρώπινη υγεία έχει αποδειχθεί σε πολλές περιπτώσεις ευεργετική, καθώς ενεργοποιούν </a:t>
            </a:r>
            <a:r>
              <a:rPr lang="el-GR" sz="1800" dirty="0" smtClean="0">
                <a:solidFill>
                  <a:schemeClr val="bg1"/>
                </a:solidFill>
                <a:latin typeface="Times New Roman" pitchFamily="18" charset="0"/>
                <a:cs typeface="Times New Roman" pitchFamily="18" charset="0"/>
                <a:hlinkClick r:id="rId2" tooltip="Ένζυμο"/>
              </a:rPr>
              <a:t>ένζυμα</a:t>
            </a:r>
            <a:r>
              <a:rPr lang="el-GR" sz="1800" dirty="0" smtClean="0">
                <a:solidFill>
                  <a:schemeClr val="bg1"/>
                </a:solidFill>
                <a:latin typeface="Times New Roman" pitchFamily="18" charset="0"/>
                <a:cs typeface="Times New Roman" pitchFamily="18" charset="0"/>
              </a:rPr>
              <a:t> τα οποία μειώνουν την πιθανότητα εμφάνισης συγκεκριμένων τύπων καρκίνου, καρδιακών παθήσεων και εκφυλιστικών παθήσεων που σχετίζονται με τη γήρανση. </a:t>
            </a:r>
          </a:p>
          <a:p>
            <a:r>
              <a:rPr lang="el-GR" sz="1800" dirty="0" smtClean="0">
                <a:solidFill>
                  <a:schemeClr val="bg1"/>
                </a:solidFill>
                <a:latin typeface="Times New Roman" pitchFamily="18" charset="0"/>
                <a:cs typeface="Times New Roman" pitchFamily="18" charset="0"/>
              </a:rPr>
              <a:t>Κάποιες από αυτές τις ουσίες συμβάλλουν επίσης στην καλύτερη υγεία των δοντιών και τη μείωση της εκδήλωσης κοινών ασθενειών όπως η γρίπη</a:t>
            </a:r>
            <a:endParaRPr lang="el-GR"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400" dirty="0" smtClean="0">
                <a:solidFill>
                  <a:schemeClr val="bg1"/>
                </a:solidFill>
                <a:latin typeface="Times New Roman" pitchFamily="18" charset="0"/>
                <a:cs typeface="Times New Roman" pitchFamily="18" charset="0"/>
              </a:rPr>
              <a:t>Ανθοκυανίνες</a:t>
            </a:r>
            <a:endParaRPr lang="el-GR" dirty="0"/>
          </a:p>
        </p:txBody>
      </p:sp>
      <p:sp>
        <p:nvSpPr>
          <p:cNvPr id="3" name="Content Placeholder 2"/>
          <p:cNvSpPr>
            <a:spLocks noGrp="1"/>
          </p:cNvSpPr>
          <p:nvPr>
            <p:ph idx="1"/>
          </p:nvPr>
        </p:nvSpPr>
        <p:spPr/>
        <p:txBody>
          <a:bodyPr>
            <a:normAutofit/>
          </a:bodyPr>
          <a:lstStyle/>
          <a:p>
            <a:r>
              <a:rPr lang="el-GR" sz="1600" dirty="0" smtClean="0">
                <a:solidFill>
                  <a:schemeClr val="bg1"/>
                </a:solidFill>
                <a:latin typeface="Times New Roman" pitchFamily="18" charset="0"/>
                <a:cs typeface="Times New Roman" pitchFamily="18" charset="0"/>
              </a:rPr>
              <a:t>Διατίθενται σε διαφορετικές χημικές μορφές, έγχρωμες και άχρωμες, ανάλογα με το pH.</a:t>
            </a:r>
          </a:p>
          <a:p>
            <a:pPr>
              <a:buNone/>
            </a:pPr>
            <a:endParaRPr lang="el-GR" sz="1600" dirty="0" smtClean="0">
              <a:solidFill>
                <a:schemeClr val="bg1"/>
              </a:solidFill>
              <a:latin typeface="Times New Roman" pitchFamily="18" charset="0"/>
              <a:cs typeface="Times New Roman" pitchFamily="18" charset="0"/>
            </a:endParaRPr>
          </a:p>
          <a:p>
            <a:r>
              <a:rPr lang="el-GR" sz="1600" dirty="0" smtClean="0">
                <a:solidFill>
                  <a:schemeClr val="bg1"/>
                </a:solidFill>
                <a:latin typeface="Times New Roman" pitchFamily="18" charset="0"/>
                <a:cs typeface="Times New Roman" pitchFamily="18" charset="0"/>
              </a:rPr>
              <a:t>Οι ανθοκυανίνες βρίσκονται σε αφθονία σε μωβ μούρα, μήλα, κεράσια, κόκκινα και μωβ σταφύλια και ρόδια, σε ορισμένες ποικιλίες δημητριακών καθώς και στο κόκκινο κρασί και ορισμένα λαχανικά όπως λάχανο, κρεμμύδια, μελιτζάνες, φασόλια και ραπανάκια. </a:t>
            </a:r>
          </a:p>
          <a:p>
            <a:endParaRPr lang="el-GR" sz="1600" dirty="0" smtClean="0">
              <a:solidFill>
                <a:schemeClr val="bg1"/>
              </a:solidFill>
              <a:latin typeface="Times New Roman" pitchFamily="18" charset="0"/>
              <a:cs typeface="Times New Roman" pitchFamily="18" charset="0"/>
            </a:endParaRPr>
          </a:p>
          <a:p>
            <a:r>
              <a:rPr lang="el-GR" sz="1600" dirty="0" smtClean="0">
                <a:solidFill>
                  <a:schemeClr val="bg1"/>
                </a:solidFill>
                <a:latin typeface="Times New Roman" pitchFamily="18" charset="0"/>
                <a:cs typeface="Times New Roman" pitchFamily="18" charset="0"/>
              </a:rPr>
              <a:t>Σε ορισμένους τύπους κόκκινων φρούτων εντοπίζονται και στο εσωτερικό, όπως στα κεράσια και τις φράουλες</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sz="1400" dirty="0" smtClean="0">
                <a:solidFill>
                  <a:schemeClr val="bg1"/>
                </a:solidFill>
                <a:latin typeface="Times New Roman" pitchFamily="18" charset="0"/>
                <a:cs typeface="Times New Roman" pitchFamily="18" charset="0"/>
              </a:rPr>
              <a:t>Το κρασί περιέχει ≈200-350 mg ανθοκυανίνες  οι οποίες μετασχηματίζονται σε διάφορες σύνθετες δομές καθώς αυξάνεται η παλαιότητα του κρασιού.</a:t>
            </a:r>
          </a:p>
          <a:p>
            <a:pPr>
              <a:buNone/>
            </a:pPr>
            <a:endParaRPr lang="el-GR" sz="1400" dirty="0" smtClean="0">
              <a:solidFill>
                <a:schemeClr val="bg1"/>
              </a:solidFill>
              <a:latin typeface="Times New Roman" pitchFamily="18" charset="0"/>
              <a:cs typeface="Times New Roman" pitchFamily="18" charset="0"/>
            </a:endParaRPr>
          </a:p>
          <a:p>
            <a:r>
              <a:rPr lang="el-GR" sz="1400" b="1" dirty="0" smtClean="0">
                <a:solidFill>
                  <a:schemeClr val="bg1"/>
                </a:solidFill>
                <a:latin typeface="Times New Roman" pitchFamily="18" charset="0"/>
                <a:cs typeface="Times New Roman" pitchFamily="18" charset="0"/>
              </a:rPr>
              <a:t>Πώς να καταλαβαίνετε αν το φαγητό σας έχει χάσει τα θρεπτικά του συστατικά</a:t>
            </a:r>
          </a:p>
          <a:p>
            <a:r>
              <a:rPr lang="el-GR" sz="1400" dirty="0" smtClean="0">
                <a:solidFill>
                  <a:schemeClr val="bg1"/>
                </a:solidFill>
                <a:latin typeface="Times New Roman" pitchFamily="18" charset="0"/>
                <a:cs typeface="Times New Roman" pitchFamily="18" charset="0"/>
              </a:rPr>
              <a:t>Οι άνθρωποι που καταναλώνουν φρούτα και λαχανικά με την ελπίδα να επωφεληθούν από τις ιδιότητες των φλαβονοειδών, θα πρέπει να γνωρίζουν ότι το μαγείρεμα και η αποθήκευση ενδέχεται να μεταβάλλουν τα φλαβονοειδή.</a:t>
            </a:r>
          </a:p>
          <a:p>
            <a:pPr>
              <a:buNone/>
            </a:pPr>
            <a:endParaRPr lang="el-GR" sz="1400" dirty="0" smtClean="0">
              <a:solidFill>
                <a:schemeClr val="bg1"/>
              </a:solidFill>
              <a:latin typeface="Times New Roman" pitchFamily="18" charset="0"/>
              <a:cs typeface="Times New Roman" pitchFamily="18" charset="0"/>
            </a:endParaRPr>
          </a:p>
          <a:p>
            <a:r>
              <a:rPr lang="el-GR" sz="1400" dirty="0" smtClean="0">
                <a:solidFill>
                  <a:schemeClr val="bg1"/>
                </a:solidFill>
                <a:latin typeface="Times New Roman" pitchFamily="18" charset="0"/>
                <a:cs typeface="Times New Roman" pitchFamily="18" charset="0"/>
              </a:rPr>
              <a:t>Για παράδειγμα, </a:t>
            </a:r>
            <a:r>
              <a:rPr lang="el-GR" sz="1400" b="1" dirty="0" smtClean="0">
                <a:solidFill>
                  <a:schemeClr val="bg1"/>
                </a:solidFill>
                <a:latin typeface="Times New Roman" pitchFamily="18" charset="0"/>
                <a:cs typeface="Times New Roman" pitchFamily="18" charset="0"/>
              </a:rPr>
              <a:t>τα κρεμμύδια που είναι αποθηκευμένα σε θερμοκρασία δωματίου μπορεί να χάσουν έως και το ένα τρίτο των φλαβονοειδών τους σε μόλις δύο εβδομάδες</a:t>
            </a:r>
            <a:r>
              <a:rPr lang="el-GR" sz="1400" dirty="0" smtClean="0">
                <a:solidFill>
                  <a:schemeClr val="bg1"/>
                </a:solidFill>
                <a:latin typeface="Times New Roman" pitchFamily="18" charset="0"/>
                <a:cs typeface="Times New Roman" pitchFamily="18" charset="0"/>
              </a:rPr>
              <a:t>.</a:t>
            </a:r>
          </a:p>
          <a:p>
            <a:endParaRPr lang="el-GR" sz="1400" dirty="0" smtClean="0">
              <a:solidFill>
                <a:schemeClr val="bg1"/>
              </a:solidFill>
              <a:latin typeface="Times New Roman" pitchFamily="18" charset="0"/>
              <a:cs typeface="Times New Roman" pitchFamily="18" charset="0"/>
            </a:endParaRPr>
          </a:p>
          <a:p>
            <a:r>
              <a:rPr lang="el-GR" sz="1400" dirty="0" smtClean="0">
                <a:solidFill>
                  <a:schemeClr val="bg1"/>
                </a:solidFill>
                <a:latin typeface="Times New Roman" pitchFamily="18" charset="0"/>
                <a:cs typeface="Times New Roman" pitchFamily="18" charset="0"/>
              </a:rPr>
              <a:t>Σύμφωνα με το World’s Healthiest Foods, μέχρι και το 80% ορισμένων φλαβονοειδών ενδέχεται να χαθούν κατά τη διάρκεια του μαγειρέματος. Ένας καλός τρόπος για να καταλαβαίνεται εάν </a:t>
            </a:r>
            <a:r>
              <a:rPr lang="el-GR" sz="1400" b="1" dirty="0" smtClean="0">
                <a:solidFill>
                  <a:schemeClr val="bg1"/>
                </a:solidFill>
                <a:latin typeface="Times New Roman" pitchFamily="18" charset="0"/>
                <a:cs typeface="Times New Roman" pitchFamily="18" charset="0"/>
              </a:rPr>
              <a:t>το φαγητό σας έχει χάσει τα θρεπτικά του συστατικά</a:t>
            </a:r>
            <a:r>
              <a:rPr lang="el-GR" sz="1400" dirty="0" smtClean="0">
                <a:solidFill>
                  <a:schemeClr val="bg1"/>
                </a:solidFill>
                <a:latin typeface="Times New Roman" pitchFamily="18" charset="0"/>
                <a:cs typeface="Times New Roman" pitchFamily="18" charset="0"/>
              </a:rPr>
              <a:t> είναι να κοιτάτε το χρώμα. Αν</a:t>
            </a:r>
            <a:r>
              <a:rPr lang="el-GR" sz="1400" b="1" dirty="0" smtClean="0">
                <a:solidFill>
                  <a:schemeClr val="bg1"/>
                </a:solidFill>
                <a:latin typeface="Times New Roman" pitchFamily="18" charset="0"/>
                <a:cs typeface="Times New Roman" pitchFamily="18" charset="0"/>
              </a:rPr>
              <a:t> τα φυσιολογικά ζωηρά χρώματα του αρχίσουν να εξασθενούν καθώς το βράζετε ή μαγειρεύετε</a:t>
            </a:r>
            <a:r>
              <a:rPr lang="el-GR" sz="1400" dirty="0" smtClean="0">
                <a:solidFill>
                  <a:schemeClr val="bg1"/>
                </a:solidFill>
                <a:latin typeface="Times New Roman" pitchFamily="18" charset="0"/>
                <a:cs typeface="Times New Roman" pitchFamily="18" charset="0"/>
              </a:rPr>
              <a:t>, τότε το φαγητό σας αρχίζει να χάνει τα φυτοθρεπτικά συστατικά του.</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Φαγόπυρο</a:t>
            </a:r>
            <a:endParaRPr lang="en-US" dirty="0"/>
          </a:p>
        </p:txBody>
      </p:sp>
      <p:pic>
        <p:nvPicPr>
          <p:cNvPr id="4" name="3 - Θέση περιεχομένου" descr="http://www.glikiazoi.gr/wp-content/uploads/2011/10/%CE%B1%CF%81%CF%87%CE%B5%CE%AF%CE%BF-%CE%BB%CE%AE%CF%88%CE%B7%CF%82-3.jpg"/>
          <p:cNvPicPr>
            <a:picLocks noGrp="1"/>
          </p:cNvPicPr>
          <p:nvPr>
            <p:ph idx="1"/>
          </p:nvPr>
        </p:nvPicPr>
        <p:blipFill>
          <a:blip r:embed="rId2" cstate="print"/>
          <a:stretch>
            <a:fillRect/>
          </a:stretch>
        </p:blipFill>
        <p:spPr bwMode="auto">
          <a:xfrm>
            <a:off x="683569" y="2708920"/>
            <a:ext cx="3456384" cy="3456383"/>
          </a:xfrm>
          <a:prstGeom prst="rect">
            <a:avLst/>
          </a:prstGeom>
          <a:noFill/>
          <a:ln w="9525">
            <a:noFill/>
            <a:miter lim="800000"/>
            <a:headEnd/>
            <a:tailEnd/>
          </a:ln>
        </p:spPr>
      </p:pic>
      <p:pic>
        <p:nvPicPr>
          <p:cNvPr id="7" name="bigthumb15177223-12" descr="φαγόπυρο Στοκ Φωτογραφίες"/>
          <p:cNvPicPr/>
          <p:nvPr/>
        </p:nvPicPr>
        <p:blipFill>
          <a:blip r:embed="rId3" cstate="print"/>
          <a:srcRect/>
          <a:stretch>
            <a:fillRect/>
          </a:stretch>
        </p:blipFill>
        <p:spPr bwMode="auto">
          <a:xfrm>
            <a:off x="5076056" y="1340768"/>
            <a:ext cx="3240360"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1196752"/>
            <a:ext cx="8183880" cy="4187952"/>
          </a:xfrm>
        </p:spPr>
        <p:txBody>
          <a:bodyPr>
            <a:normAutofit lnSpcReduction="10000"/>
          </a:bodyPr>
          <a:lstStyle/>
          <a:p>
            <a:pPr algn="just"/>
            <a:r>
              <a:rPr lang="el-GR" sz="1800" dirty="0">
                <a:solidFill>
                  <a:schemeClr val="bg1"/>
                </a:solidFill>
                <a:latin typeface="Times New Roman" pitchFamily="18" charset="0"/>
                <a:cs typeface="Times New Roman" pitchFamily="18" charset="0"/>
              </a:rPr>
              <a:t>Είναι ένα δημητριακό </a:t>
            </a:r>
            <a:r>
              <a:rPr lang="el-GR" sz="1800" dirty="0" smtClean="0">
                <a:solidFill>
                  <a:schemeClr val="bg1"/>
                </a:solidFill>
                <a:latin typeface="Times New Roman" pitchFamily="18" charset="0"/>
                <a:cs typeface="Times New Roman" pitchFamily="18" charset="0"/>
              </a:rPr>
              <a:t>πολλοί το </a:t>
            </a:r>
            <a:r>
              <a:rPr lang="el-GR" sz="1800" dirty="0">
                <a:solidFill>
                  <a:schemeClr val="bg1"/>
                </a:solidFill>
                <a:latin typeface="Times New Roman" pitchFamily="18" charset="0"/>
                <a:cs typeface="Times New Roman" pitchFamily="18" charset="0"/>
              </a:rPr>
              <a:t>αποκαλούν και </a:t>
            </a:r>
            <a:r>
              <a:rPr lang="el-GR" sz="1800" dirty="0" err="1">
                <a:solidFill>
                  <a:schemeClr val="bg1"/>
                </a:solidFill>
                <a:latin typeface="Times New Roman" pitchFamily="18" charset="0"/>
                <a:cs typeface="Times New Roman" pitchFamily="18" charset="0"/>
              </a:rPr>
              <a:t>μαυροσίταρο</a:t>
            </a:r>
            <a:r>
              <a:rPr lang="el-GR" sz="1800" dirty="0">
                <a:solidFill>
                  <a:schemeClr val="bg1"/>
                </a:solidFill>
                <a:latin typeface="Times New Roman" pitchFamily="18" charset="0"/>
                <a:cs typeface="Times New Roman" pitchFamily="18" charset="0"/>
              </a:rPr>
              <a:t>. είναι </a:t>
            </a:r>
            <a:r>
              <a:rPr lang="el-GR" sz="1800" dirty="0" smtClean="0">
                <a:solidFill>
                  <a:schemeClr val="bg1"/>
                </a:solidFill>
                <a:latin typeface="Times New Roman" pitchFamily="18" charset="0"/>
                <a:cs typeface="Times New Roman" pitchFamily="18" charset="0"/>
              </a:rPr>
              <a:t>ο σπόρος</a:t>
            </a:r>
          </a:p>
          <a:p>
            <a:pPr algn="just"/>
            <a:r>
              <a:rPr lang="el-GR" sz="1800" dirty="0" smtClean="0">
                <a:solidFill>
                  <a:schemeClr val="bg1"/>
                </a:solidFill>
                <a:latin typeface="Times New Roman" pitchFamily="18" charset="0"/>
                <a:cs typeface="Times New Roman" pitchFamily="18" charset="0"/>
              </a:rPr>
              <a:t>Το </a:t>
            </a:r>
            <a:r>
              <a:rPr lang="el-GR" sz="1800" dirty="0">
                <a:solidFill>
                  <a:schemeClr val="bg1"/>
                </a:solidFill>
                <a:latin typeface="Times New Roman" pitchFamily="18" charset="0"/>
                <a:cs typeface="Times New Roman" pitchFamily="18" charset="0"/>
              </a:rPr>
              <a:t>φυτό είναι αυτοφυές στην Ασία και τη Βόρεια Ευρώπη. Από την Κίνα η καλλιέργειά του διαδόθηκε στη Ρωσία και την Πολωνία </a:t>
            </a:r>
            <a:r>
              <a:rPr lang="el-GR" sz="1800" dirty="0" smtClean="0">
                <a:solidFill>
                  <a:schemeClr val="bg1"/>
                </a:solidFill>
                <a:latin typeface="Times New Roman" pitchFamily="18" charset="0"/>
                <a:cs typeface="Times New Roman" pitchFamily="18" charset="0"/>
              </a:rPr>
              <a:t>στην </a:t>
            </a:r>
            <a:r>
              <a:rPr lang="el-GR" sz="1800" dirty="0">
                <a:solidFill>
                  <a:schemeClr val="bg1"/>
                </a:solidFill>
                <a:latin typeface="Times New Roman" pitchFamily="18" charset="0"/>
                <a:cs typeface="Times New Roman" pitchFamily="18" charset="0"/>
              </a:rPr>
              <a:t>Ολλανδία, τη Γαλλία </a:t>
            </a:r>
            <a:r>
              <a:rPr lang="el-GR" sz="1800" dirty="0" smtClean="0">
                <a:solidFill>
                  <a:schemeClr val="bg1"/>
                </a:solidFill>
                <a:latin typeface="Times New Roman" pitchFamily="18" charset="0"/>
                <a:cs typeface="Times New Roman" pitchFamily="18" charset="0"/>
              </a:rPr>
              <a:t>αργότερα </a:t>
            </a:r>
            <a:r>
              <a:rPr lang="el-GR" sz="1800" dirty="0">
                <a:solidFill>
                  <a:schemeClr val="bg1"/>
                </a:solidFill>
                <a:latin typeface="Times New Roman" pitchFamily="18" charset="0"/>
                <a:cs typeface="Times New Roman" pitchFamily="18" charset="0"/>
              </a:rPr>
              <a:t>στις ΗΠΑ και τον Καναδά, για να φτάσει σε εμάς </a:t>
            </a:r>
            <a:r>
              <a:rPr lang="el-GR" sz="1800" dirty="0" smtClean="0">
                <a:solidFill>
                  <a:schemeClr val="bg1"/>
                </a:solidFill>
                <a:latin typeface="Times New Roman" pitchFamily="18" charset="0"/>
                <a:cs typeface="Times New Roman" pitchFamily="18" charset="0"/>
              </a:rPr>
              <a:t>τα τελευταία χρόνια</a:t>
            </a:r>
          </a:p>
          <a:p>
            <a:pPr algn="just"/>
            <a:endParaRPr lang="el-GR" sz="1800" dirty="0" smtClean="0">
              <a:solidFill>
                <a:schemeClr val="bg1"/>
              </a:solidFill>
              <a:latin typeface="Times New Roman" pitchFamily="18" charset="0"/>
              <a:cs typeface="Times New Roman" pitchFamily="18" charset="0"/>
            </a:endParaRPr>
          </a:p>
          <a:p>
            <a:pPr algn="just"/>
            <a:r>
              <a:rPr lang="el-GR" sz="1800" dirty="0" smtClean="0">
                <a:solidFill>
                  <a:schemeClr val="bg1"/>
                </a:solidFill>
                <a:latin typeface="Times New Roman" pitchFamily="18" charset="0"/>
                <a:cs typeface="Times New Roman" pitchFamily="18" charset="0"/>
              </a:rPr>
              <a:t>Είναι </a:t>
            </a:r>
            <a:r>
              <a:rPr lang="el-GR" sz="1800" dirty="0">
                <a:solidFill>
                  <a:schemeClr val="bg1"/>
                </a:solidFill>
                <a:latin typeface="Times New Roman" pitchFamily="18" charset="0"/>
                <a:cs typeface="Times New Roman" pitchFamily="18" charset="0"/>
              </a:rPr>
              <a:t>εξαιρετικό </a:t>
            </a:r>
            <a:r>
              <a:rPr lang="el-GR" sz="1800" dirty="0" smtClean="0">
                <a:solidFill>
                  <a:schemeClr val="bg1"/>
                </a:solidFill>
                <a:latin typeface="Times New Roman" pitchFamily="18" charset="0"/>
                <a:cs typeface="Times New Roman" pitchFamily="18" charset="0"/>
              </a:rPr>
              <a:t>τρόφιμο με </a:t>
            </a:r>
            <a:r>
              <a:rPr lang="el-GR" sz="1800" dirty="0">
                <a:solidFill>
                  <a:schemeClr val="bg1"/>
                </a:solidFill>
                <a:latin typeface="Times New Roman" pitchFamily="18" charset="0"/>
                <a:cs typeface="Times New Roman" pitchFamily="18" charset="0"/>
              </a:rPr>
              <a:t>14% περιεκτικότητα σε πρωτεΐνη, και περιέχει όλα τα απαραίτητα </a:t>
            </a:r>
            <a:r>
              <a:rPr lang="el-GR" sz="1800" dirty="0" smtClean="0">
                <a:solidFill>
                  <a:schemeClr val="bg1"/>
                </a:solidFill>
                <a:latin typeface="Times New Roman" pitchFamily="18" charset="0"/>
                <a:cs typeface="Times New Roman" pitchFamily="18" charset="0"/>
              </a:rPr>
              <a:t>αμινοξέα, </a:t>
            </a:r>
          </a:p>
          <a:p>
            <a:pPr algn="just">
              <a:buNone/>
            </a:pPr>
            <a:endParaRPr lang="el-GR" sz="1800" dirty="0" smtClean="0">
              <a:solidFill>
                <a:schemeClr val="bg1"/>
              </a:solidFill>
              <a:latin typeface="Times New Roman" pitchFamily="18" charset="0"/>
              <a:cs typeface="Times New Roman" pitchFamily="18" charset="0"/>
            </a:endParaRPr>
          </a:p>
          <a:p>
            <a:pPr algn="just"/>
            <a:r>
              <a:rPr lang="el-GR" sz="1800" dirty="0" smtClean="0">
                <a:solidFill>
                  <a:schemeClr val="bg1"/>
                </a:solidFill>
                <a:latin typeface="Times New Roman" pitchFamily="18" charset="0"/>
                <a:cs typeface="Times New Roman" pitchFamily="18" charset="0"/>
              </a:rPr>
              <a:t>Βιταμίνες του </a:t>
            </a:r>
            <a:r>
              <a:rPr lang="el-GR" sz="1800" dirty="0">
                <a:solidFill>
                  <a:schemeClr val="bg1"/>
                </a:solidFill>
                <a:latin typeface="Times New Roman" pitchFamily="18" charset="0"/>
                <a:cs typeface="Times New Roman" pitchFamily="18" charset="0"/>
              </a:rPr>
              <a:t>συμπλέγματος Β, που συνήθως συναντώνται στα ζωικά τρόφιμα, είναι πλούσιο σε λιποδιαλυτή βιταμίνη </a:t>
            </a:r>
            <a:r>
              <a:rPr lang="el-GR" sz="1800" dirty="0" smtClean="0">
                <a:solidFill>
                  <a:schemeClr val="bg1"/>
                </a:solidFill>
                <a:latin typeface="Times New Roman" pitchFamily="18" charset="0"/>
                <a:cs typeface="Times New Roman" pitchFamily="18" charset="0"/>
              </a:rPr>
              <a:t>Ε, σε Κ, και φολικό οξύ.</a:t>
            </a:r>
          </a:p>
          <a:p>
            <a:pPr algn="just">
              <a:buNone/>
            </a:pPr>
            <a:endParaRPr lang="el-GR" sz="1800" dirty="0" smtClean="0">
              <a:solidFill>
                <a:schemeClr val="bg1"/>
              </a:solidFill>
              <a:latin typeface="Times New Roman" pitchFamily="18" charset="0"/>
              <a:cs typeface="Times New Roman" pitchFamily="18" charset="0"/>
            </a:endParaRPr>
          </a:p>
          <a:p>
            <a:pPr algn="just"/>
            <a:r>
              <a:rPr lang="el-GR" sz="1800" dirty="0" smtClean="0">
                <a:solidFill>
                  <a:schemeClr val="bg1"/>
                </a:solidFill>
                <a:latin typeface="Times New Roman" pitchFamily="18" charset="0"/>
                <a:cs typeface="Times New Roman" pitchFamily="18" charset="0"/>
              </a:rPr>
              <a:t>Μέταλλα</a:t>
            </a:r>
            <a:r>
              <a:rPr lang="el-GR" sz="1800" dirty="0">
                <a:solidFill>
                  <a:schemeClr val="bg1"/>
                </a:solidFill>
                <a:latin typeface="Times New Roman" pitchFamily="18" charset="0"/>
                <a:cs typeface="Times New Roman" pitchFamily="18" charset="0"/>
              </a:rPr>
              <a:t>: Ασβέστιο, σίδηρος, χαλκός, μαγγάνιο, μαγνήσιο, κάλιο, σελήνιο, </a:t>
            </a:r>
            <a:r>
              <a:rPr lang="el-GR" sz="1800" dirty="0" smtClean="0">
                <a:solidFill>
                  <a:schemeClr val="bg1"/>
                </a:solidFill>
                <a:latin typeface="Times New Roman" pitchFamily="18" charset="0"/>
                <a:cs typeface="Times New Roman" pitchFamily="18" charset="0"/>
              </a:rPr>
              <a:t>και </a:t>
            </a:r>
            <a:r>
              <a:rPr lang="el-GR" sz="1800" dirty="0">
                <a:solidFill>
                  <a:schemeClr val="bg1"/>
                </a:solidFill>
                <a:latin typeface="Times New Roman" pitchFamily="18" charset="0"/>
                <a:cs typeface="Times New Roman" pitchFamily="18" charset="0"/>
              </a:rPr>
              <a:t>ψευδάργυρο</a:t>
            </a:r>
            <a:r>
              <a:rPr lang="el-GR" sz="1800" dirty="0">
                <a:solidFill>
                  <a:srgbClr val="FFC000"/>
                </a:solidFill>
                <a:latin typeface="Times New Roman" pitchFamily="18" charset="0"/>
                <a:cs typeface="Times New Roman" pitchFamily="18" charset="0"/>
              </a:rPr>
              <a:t>( </a:t>
            </a:r>
            <a:r>
              <a:rPr lang="en-US" sz="1800" dirty="0" err="1">
                <a:solidFill>
                  <a:srgbClr val="FFC000"/>
                </a:solidFill>
                <a:latin typeface="Times New Roman" pitchFamily="18" charset="0"/>
                <a:cs typeface="Times New Roman" pitchFamily="18" charset="0"/>
              </a:rPr>
              <a:t>Bartimeus</a:t>
            </a:r>
            <a:r>
              <a:rPr lang="el-GR" sz="1800" dirty="0">
                <a:solidFill>
                  <a:srgbClr val="FFC000"/>
                </a:solidFill>
                <a:latin typeface="Times New Roman" pitchFamily="18" charset="0"/>
                <a:cs typeface="Times New Roman" pitchFamily="18" charset="0"/>
              </a:rPr>
              <a:t>, 2009</a:t>
            </a:r>
            <a:r>
              <a:rPr lang="el-GR" sz="1800" dirty="0">
                <a:solidFill>
                  <a:schemeClr val="bg1"/>
                </a:solidFill>
                <a:latin typeface="Times New Roman" pitchFamily="18" charset="0"/>
                <a:cs typeface="Times New Roman" pitchFamily="18" charset="0"/>
              </a:rPr>
              <a:t>.</a:t>
            </a:r>
            <a:r>
              <a:rPr lang="el-GR" sz="1800" dirty="0">
                <a:solidFill>
                  <a:srgbClr val="FFC000"/>
                </a:solidFill>
                <a:latin typeface="Times New Roman" pitchFamily="18" charset="0"/>
                <a:cs typeface="Times New Roman" pitchFamily="18" charset="0"/>
              </a:rPr>
              <a:t>)</a:t>
            </a:r>
            <a:endParaRPr lang="en-US" sz="1800" dirty="0">
              <a:solidFill>
                <a:srgbClr val="FFC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857250"/>
          </a:xfrm>
        </p:spPr>
        <p:txBody>
          <a:bodyPr/>
          <a:lstStyle/>
          <a:p>
            <a:endParaRPr lang="en-US" dirty="0"/>
          </a:p>
        </p:txBody>
      </p:sp>
      <p:sp>
        <p:nvSpPr>
          <p:cNvPr id="3" name="2 - Θέση περιεχομένου"/>
          <p:cNvSpPr>
            <a:spLocks noGrp="1"/>
          </p:cNvSpPr>
          <p:nvPr>
            <p:ph idx="1"/>
          </p:nvPr>
        </p:nvSpPr>
        <p:spPr>
          <a:xfrm>
            <a:off x="457200" y="1484784"/>
            <a:ext cx="8229600" cy="4970024"/>
          </a:xfrm>
        </p:spPr>
        <p:txBody>
          <a:bodyPr>
            <a:normAutofit/>
          </a:bodyPr>
          <a:lstStyle/>
          <a:p>
            <a:pPr algn="just"/>
            <a:r>
              <a:rPr lang="el-GR" sz="1800" dirty="0">
                <a:solidFill>
                  <a:schemeClr val="bg1"/>
                </a:solidFill>
              </a:rPr>
              <a:t>Το </a:t>
            </a:r>
            <a:r>
              <a:rPr lang="el-GR" sz="1800" dirty="0" err="1">
                <a:solidFill>
                  <a:schemeClr val="bg1"/>
                </a:solidFill>
              </a:rPr>
              <a:t>φαγόπυρο</a:t>
            </a:r>
            <a:r>
              <a:rPr lang="el-GR" sz="1800" dirty="0">
                <a:solidFill>
                  <a:schemeClr val="bg1"/>
                </a:solidFill>
              </a:rPr>
              <a:t> δεν περιέχει </a:t>
            </a:r>
            <a:r>
              <a:rPr lang="el-GR" sz="1800" dirty="0" err="1" smtClean="0">
                <a:solidFill>
                  <a:schemeClr val="bg1"/>
                </a:solidFill>
              </a:rPr>
              <a:t>γλουτένη</a:t>
            </a:r>
            <a:r>
              <a:rPr lang="el-GR" sz="1800" dirty="0" smtClean="0">
                <a:solidFill>
                  <a:schemeClr val="bg1"/>
                </a:solidFill>
              </a:rPr>
              <a:t>. Ρυθμίζει την κινητικότητα του εντέρου.</a:t>
            </a:r>
          </a:p>
          <a:p>
            <a:pPr algn="just"/>
            <a:endParaRPr lang="el-GR" sz="1800" dirty="0" smtClean="0">
              <a:solidFill>
                <a:schemeClr val="bg1"/>
              </a:solidFill>
            </a:endParaRPr>
          </a:p>
          <a:p>
            <a:pPr algn="just"/>
            <a:r>
              <a:rPr lang="el-GR" sz="1800" dirty="0" smtClean="0">
                <a:solidFill>
                  <a:schemeClr val="bg1"/>
                </a:solidFill>
              </a:rPr>
              <a:t>Είναι πλούσιο σε φυτική ίνα, και υδατάνθρακες, συμβάλλει στη μείωση της χοληστερόλης. </a:t>
            </a:r>
          </a:p>
          <a:p>
            <a:pPr algn="just"/>
            <a:endParaRPr lang="el-GR" sz="1800" dirty="0" smtClean="0">
              <a:solidFill>
                <a:schemeClr val="bg1"/>
              </a:solidFill>
            </a:endParaRPr>
          </a:p>
          <a:p>
            <a:pPr algn="just"/>
            <a:r>
              <a:rPr lang="el-GR" sz="1800" dirty="0" smtClean="0">
                <a:solidFill>
                  <a:schemeClr val="bg1"/>
                </a:solidFill>
              </a:rPr>
              <a:t>Μπορεί να χρησιμοποιηθεί από άτομα με σακχαρώδη διαβήτη, αφού σταθεροποιεί τα επίπεδα του σακχάρου στο αίμα</a:t>
            </a:r>
          </a:p>
          <a:p>
            <a:pPr algn="just"/>
            <a:endParaRPr lang="en-US" sz="1800" dirty="0" smtClean="0">
              <a:solidFill>
                <a:schemeClr val="bg1"/>
              </a:solidFill>
            </a:endParaRPr>
          </a:p>
          <a:p>
            <a:pPr algn="just"/>
            <a:r>
              <a:rPr lang="el-GR" sz="1800" dirty="0" smtClean="0">
                <a:solidFill>
                  <a:schemeClr val="bg1"/>
                </a:solidFill>
              </a:rPr>
              <a:t>Χρησιμοποιείται  από άτομα με δυσανεξία στην </a:t>
            </a:r>
            <a:r>
              <a:rPr lang="el-GR" sz="1800" dirty="0" err="1" smtClean="0">
                <a:solidFill>
                  <a:schemeClr val="bg1"/>
                </a:solidFill>
              </a:rPr>
              <a:t>γλουτένη</a:t>
            </a:r>
            <a:r>
              <a:rPr lang="el-GR" sz="1800" dirty="0" smtClean="0">
                <a:solidFill>
                  <a:schemeClr val="bg1"/>
                </a:solidFill>
              </a:rPr>
              <a:t>. </a:t>
            </a: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76672"/>
            <a:ext cx="8183880" cy="1051560"/>
          </a:xfrm>
        </p:spPr>
        <p:txBody>
          <a:bodyPr/>
          <a:lstStyle/>
          <a:p>
            <a:r>
              <a:rPr lang="el-GR" dirty="0" smtClean="0"/>
              <a:t>Οι μορφές που το βρίσκουμε</a:t>
            </a:r>
            <a:endParaRPr lang="en-US" dirty="0"/>
          </a:p>
        </p:txBody>
      </p:sp>
      <p:sp>
        <p:nvSpPr>
          <p:cNvPr id="3" name="2 - Θέση περιεχομένου"/>
          <p:cNvSpPr>
            <a:spLocks noGrp="1"/>
          </p:cNvSpPr>
          <p:nvPr>
            <p:ph idx="1"/>
          </p:nvPr>
        </p:nvSpPr>
        <p:spPr>
          <a:xfrm>
            <a:off x="539552" y="2204864"/>
            <a:ext cx="8183880" cy="3827912"/>
          </a:xfrm>
        </p:spPr>
        <p:txBody>
          <a:bodyPr>
            <a:normAutofit/>
          </a:bodyPr>
          <a:lstStyle/>
          <a:p>
            <a:r>
              <a:rPr lang="el-GR" sz="1900" dirty="0" smtClean="0">
                <a:solidFill>
                  <a:schemeClr val="bg1"/>
                </a:solidFill>
                <a:latin typeface="Times New Roman" pitchFamily="18" charset="0"/>
                <a:cs typeface="Times New Roman" pitchFamily="18" charset="0"/>
              </a:rPr>
              <a:t>Αλεύρι </a:t>
            </a:r>
            <a:r>
              <a:rPr lang="el-GR" sz="1900" dirty="0">
                <a:solidFill>
                  <a:schemeClr val="bg1"/>
                </a:solidFill>
                <a:latin typeface="Times New Roman" pitchFamily="18" charset="0"/>
                <a:cs typeface="Times New Roman" pitchFamily="18" charset="0"/>
              </a:rPr>
              <a:t>από </a:t>
            </a:r>
            <a:r>
              <a:rPr lang="el-GR" sz="1900" dirty="0" err="1">
                <a:solidFill>
                  <a:schemeClr val="bg1"/>
                </a:solidFill>
                <a:latin typeface="Times New Roman" pitchFamily="18" charset="0"/>
                <a:cs typeface="Times New Roman" pitchFamily="18" charset="0"/>
              </a:rPr>
              <a:t>φαγόπυρο</a:t>
            </a:r>
            <a:r>
              <a:rPr lang="el-GR" sz="1900" dirty="0">
                <a:solidFill>
                  <a:schemeClr val="bg1"/>
                </a:solidFill>
                <a:latin typeface="Times New Roman" pitchFamily="18" charset="0"/>
                <a:cs typeface="Times New Roman" pitchFamily="18" charset="0"/>
              </a:rPr>
              <a:t>, </a:t>
            </a:r>
            <a:r>
              <a:rPr lang="el-GR" sz="1900" dirty="0" smtClean="0">
                <a:solidFill>
                  <a:schemeClr val="bg1"/>
                </a:solidFill>
                <a:latin typeface="Times New Roman" pitchFamily="18" charset="0"/>
                <a:cs typeface="Times New Roman" pitchFamily="18" charset="0"/>
              </a:rPr>
              <a:t>χρησιμοποιείται όπως όλα τα αλεύρια  (ψωμί</a:t>
            </a:r>
            <a:r>
              <a:rPr lang="el-GR" sz="1900" dirty="0">
                <a:solidFill>
                  <a:schemeClr val="bg1"/>
                </a:solidFill>
                <a:latin typeface="Times New Roman" pitchFamily="18" charset="0"/>
                <a:cs typeface="Times New Roman" pitchFamily="18" charset="0"/>
              </a:rPr>
              <a:t>, πίτα, πίτσα, κρέπα, </a:t>
            </a:r>
            <a:r>
              <a:rPr lang="el-GR" sz="1900" dirty="0" smtClean="0">
                <a:solidFill>
                  <a:schemeClr val="bg1"/>
                </a:solidFill>
                <a:latin typeface="Times New Roman" pitchFamily="18" charset="0"/>
                <a:cs typeface="Times New Roman" pitchFamily="18" charset="0"/>
              </a:rPr>
              <a:t>ζυμαρικά</a:t>
            </a:r>
            <a:r>
              <a:rPr lang="el-GR" sz="1900" dirty="0">
                <a:solidFill>
                  <a:schemeClr val="bg1"/>
                </a:solidFill>
                <a:latin typeface="Times New Roman" pitchFamily="18" charset="0"/>
                <a:cs typeface="Times New Roman" pitchFamily="18" charset="0"/>
              </a:rPr>
              <a:t> </a:t>
            </a:r>
            <a:r>
              <a:rPr lang="el-GR" sz="1900" dirty="0" smtClean="0">
                <a:solidFill>
                  <a:schemeClr val="bg1"/>
                </a:solidFill>
                <a:latin typeface="Times New Roman" pitchFamily="18" charset="0"/>
                <a:cs typeface="Times New Roman" pitchFamily="18" charset="0"/>
              </a:rPr>
              <a:t>κλπ ) και </a:t>
            </a:r>
            <a:r>
              <a:rPr lang="el-GR" sz="1900" dirty="0">
                <a:solidFill>
                  <a:schemeClr val="bg1"/>
                </a:solidFill>
                <a:latin typeface="Times New Roman" pitchFamily="18" charset="0"/>
                <a:cs typeface="Times New Roman" pitchFamily="18" charset="0"/>
              </a:rPr>
              <a:t>σαν το </a:t>
            </a:r>
            <a:r>
              <a:rPr lang="el-GR" sz="1900" dirty="0" smtClean="0">
                <a:solidFill>
                  <a:schemeClr val="bg1"/>
                </a:solidFill>
                <a:latin typeface="Times New Roman" pitchFamily="18" charset="0"/>
                <a:cs typeface="Times New Roman" pitchFamily="18" charset="0"/>
              </a:rPr>
              <a:t>ρύζι, σε </a:t>
            </a:r>
            <a:r>
              <a:rPr lang="el-GR" sz="1900" dirty="0">
                <a:solidFill>
                  <a:schemeClr val="bg1"/>
                </a:solidFill>
                <a:latin typeface="Times New Roman" pitchFamily="18" charset="0"/>
                <a:cs typeface="Times New Roman" pitchFamily="18" charset="0"/>
              </a:rPr>
              <a:t>σούπες, σε βραστά φαγητά, σε παιδικές τροφές, σε συνδυασμό με γιαούρτι ή γάλα, </a:t>
            </a:r>
            <a:r>
              <a:rPr lang="el-GR" sz="1900" dirty="0" smtClean="0">
                <a:solidFill>
                  <a:schemeClr val="bg1"/>
                </a:solidFill>
                <a:latin typeface="Times New Roman" pitchFamily="18" charset="0"/>
                <a:cs typeface="Times New Roman" pitchFamily="18" charset="0"/>
              </a:rPr>
              <a:t>και </a:t>
            </a:r>
            <a:r>
              <a:rPr lang="el-GR" sz="1900" dirty="0">
                <a:solidFill>
                  <a:schemeClr val="bg1"/>
                </a:solidFill>
                <a:latin typeface="Times New Roman" pitchFamily="18" charset="0"/>
                <a:cs typeface="Times New Roman" pitchFamily="18" charset="0"/>
              </a:rPr>
              <a:t>σε σαλάτες</a:t>
            </a:r>
            <a:r>
              <a:rPr lang="el-GR" sz="1900" dirty="0" smtClean="0">
                <a:solidFill>
                  <a:schemeClr val="bg1"/>
                </a:solidFill>
                <a:latin typeface="Times New Roman" pitchFamily="18" charset="0"/>
                <a:cs typeface="Times New Roman" pitchFamily="18" charset="0"/>
              </a:rPr>
              <a:t>.</a:t>
            </a:r>
            <a:endParaRPr lang="el-GR" sz="1900" dirty="0">
              <a:solidFill>
                <a:schemeClr val="bg1"/>
              </a:solidFill>
              <a:latin typeface="Times New Roman" pitchFamily="18" charset="0"/>
              <a:cs typeface="Times New Roman" pitchFamily="18" charset="0"/>
            </a:endParaRPr>
          </a:p>
          <a:p>
            <a:pPr>
              <a:buNone/>
            </a:pPr>
            <a:r>
              <a:rPr lang="el-GR" sz="1900" dirty="0">
                <a:solidFill>
                  <a:schemeClr val="bg1"/>
                </a:solidFill>
                <a:latin typeface="Times New Roman" pitchFamily="18" charset="0"/>
                <a:cs typeface="Times New Roman" pitchFamily="18" charset="0"/>
              </a:rPr>
              <a:t/>
            </a:r>
            <a:br>
              <a:rPr lang="el-GR" sz="1900" dirty="0">
                <a:solidFill>
                  <a:schemeClr val="bg1"/>
                </a:solidFill>
                <a:latin typeface="Times New Roman" pitchFamily="18" charset="0"/>
                <a:cs typeface="Times New Roman" pitchFamily="18" charset="0"/>
              </a:rPr>
            </a:br>
            <a:endParaRPr lang="el-GR" sz="1900" dirty="0" smtClean="0">
              <a:solidFill>
                <a:schemeClr val="bg1"/>
              </a:solidFill>
              <a:latin typeface="Times New Roman" pitchFamily="18" charset="0"/>
              <a:cs typeface="Times New Roman" pitchFamily="18" charset="0"/>
            </a:endParaRPr>
          </a:p>
          <a:p>
            <a:r>
              <a:rPr lang="el-GR" sz="1900" dirty="0" smtClean="0">
                <a:solidFill>
                  <a:schemeClr val="bg1"/>
                </a:solidFill>
                <a:latin typeface="Times New Roman" pitchFamily="18" charset="0"/>
                <a:cs typeface="Times New Roman" pitchFamily="18" charset="0"/>
              </a:rPr>
              <a:t>Επίσης σε </a:t>
            </a:r>
            <a:r>
              <a:rPr lang="el-GR" sz="1900" dirty="0">
                <a:solidFill>
                  <a:schemeClr val="bg1"/>
                </a:solidFill>
                <a:latin typeface="Times New Roman" pitchFamily="18" charset="0"/>
                <a:cs typeface="Times New Roman" pitchFamily="18" charset="0"/>
              </a:rPr>
              <a:t>ποτά (λ.χ. στη μπύρα, αντί για σιτάρι- </a:t>
            </a:r>
            <a:r>
              <a:rPr lang="el-GR" sz="1900" dirty="0" err="1" smtClean="0">
                <a:solidFill>
                  <a:schemeClr val="bg1"/>
                </a:solidFill>
                <a:latin typeface="Times New Roman" pitchFamily="18" charset="0"/>
                <a:cs typeface="Times New Roman" pitchFamily="18" charset="0"/>
              </a:rPr>
              <a:t>φαγόπυρο</a:t>
            </a:r>
            <a:r>
              <a:rPr lang="el-GR" sz="1900" dirty="0" smtClean="0">
                <a:solidFill>
                  <a:schemeClr val="bg1"/>
                </a:solidFill>
                <a:latin typeface="Times New Roman" pitchFamily="18" charset="0"/>
                <a:cs typeface="Times New Roman" pitchFamily="18" charset="0"/>
              </a:rPr>
              <a:t> έτσι </a:t>
            </a:r>
            <a:r>
              <a:rPr lang="el-GR" sz="1900" dirty="0">
                <a:solidFill>
                  <a:schemeClr val="bg1"/>
                </a:solidFill>
                <a:latin typeface="Times New Roman" pitchFamily="18" charset="0"/>
                <a:cs typeface="Times New Roman" pitchFamily="18" charset="0"/>
              </a:rPr>
              <a:t>το ποτό </a:t>
            </a:r>
            <a:r>
              <a:rPr lang="el-GR" sz="1900" dirty="0" smtClean="0">
                <a:solidFill>
                  <a:schemeClr val="bg1"/>
                </a:solidFill>
                <a:latin typeface="Times New Roman" pitchFamily="18" charset="0"/>
                <a:cs typeface="Times New Roman" pitchFamily="18" charset="0"/>
              </a:rPr>
              <a:t>δεν </a:t>
            </a:r>
            <a:r>
              <a:rPr lang="el-GR" sz="1900" dirty="0">
                <a:solidFill>
                  <a:schemeClr val="bg1"/>
                </a:solidFill>
                <a:latin typeface="Times New Roman" pitchFamily="18" charset="0"/>
                <a:cs typeface="Times New Roman" pitchFamily="18" charset="0"/>
              </a:rPr>
              <a:t>έχει </a:t>
            </a:r>
            <a:r>
              <a:rPr lang="el-GR" sz="1900" dirty="0" err="1" smtClean="0">
                <a:solidFill>
                  <a:schemeClr val="bg1"/>
                </a:solidFill>
                <a:latin typeface="Times New Roman" pitchFamily="18" charset="0"/>
                <a:cs typeface="Times New Roman" pitchFamily="18" charset="0"/>
              </a:rPr>
              <a:t>γλουτένη</a:t>
            </a:r>
            <a:r>
              <a:rPr lang="el-GR" sz="1900" dirty="0" smtClean="0">
                <a:solidFill>
                  <a:schemeClr val="bg1"/>
                </a:solidFill>
                <a:latin typeface="Times New Roman" pitchFamily="18" charset="0"/>
                <a:cs typeface="Times New Roman" pitchFamily="18" charset="0"/>
              </a:rPr>
              <a:t>.</a:t>
            </a:r>
          </a:p>
          <a:p>
            <a:pPr algn="just"/>
            <a:endParaRPr lang="el-GR"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km2xPR0eiRc/UP6EcJVYSrI/AAAAAAAAAhY/j7yJEiKiN9g/s1600/xlorofili.jpg"/>
          <p:cNvPicPr>
            <a:picLocks noChangeAspect="1" noChangeArrowheads="1"/>
          </p:cNvPicPr>
          <p:nvPr/>
        </p:nvPicPr>
        <p:blipFill>
          <a:blip r:embed="rId3" cstate="print"/>
          <a:srcRect/>
          <a:stretch>
            <a:fillRect/>
          </a:stretch>
        </p:blipFill>
        <p:spPr bwMode="auto">
          <a:xfrm>
            <a:off x="-2052736" y="-4131840"/>
            <a:ext cx="12973050" cy="15240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Τρόπος παρασκευής</a:t>
            </a:r>
            <a:endParaRPr lang="en-US" dirty="0"/>
          </a:p>
        </p:txBody>
      </p:sp>
      <p:sp>
        <p:nvSpPr>
          <p:cNvPr id="3" name="2 - Θέση περιεχομένου"/>
          <p:cNvSpPr>
            <a:spLocks noGrp="1"/>
          </p:cNvSpPr>
          <p:nvPr>
            <p:ph idx="1"/>
          </p:nvPr>
        </p:nvSpPr>
        <p:spPr>
          <a:xfrm>
            <a:off x="457200" y="2060848"/>
            <a:ext cx="8229600" cy="4393960"/>
          </a:xfrm>
        </p:spPr>
        <p:txBody>
          <a:bodyPr>
            <a:normAutofit/>
          </a:bodyPr>
          <a:lstStyle/>
          <a:p>
            <a:r>
              <a:rPr lang="el-GR" sz="1800" dirty="0" smtClean="0">
                <a:solidFill>
                  <a:schemeClr val="bg1"/>
                </a:solidFill>
              </a:rPr>
              <a:t>Το </a:t>
            </a:r>
            <a:r>
              <a:rPr lang="el-GR" sz="1800" dirty="0" err="1">
                <a:solidFill>
                  <a:schemeClr val="bg1"/>
                </a:solidFill>
              </a:rPr>
              <a:t>φαγόπυρο</a:t>
            </a:r>
            <a:r>
              <a:rPr lang="el-GR" sz="1800" dirty="0">
                <a:solidFill>
                  <a:schemeClr val="bg1"/>
                </a:solidFill>
              </a:rPr>
              <a:t> μαγειρεύεται σε αναλογία 1 </a:t>
            </a:r>
            <a:r>
              <a:rPr lang="el-GR" sz="1800" dirty="0" err="1">
                <a:solidFill>
                  <a:schemeClr val="bg1"/>
                </a:solidFill>
              </a:rPr>
              <a:t>φλυτζάνι</a:t>
            </a:r>
            <a:r>
              <a:rPr lang="el-GR" sz="1800" dirty="0">
                <a:solidFill>
                  <a:schemeClr val="bg1"/>
                </a:solidFill>
              </a:rPr>
              <a:t> </a:t>
            </a:r>
            <a:r>
              <a:rPr lang="el-GR" sz="1800" dirty="0" err="1" smtClean="0">
                <a:solidFill>
                  <a:schemeClr val="bg1"/>
                </a:solidFill>
              </a:rPr>
              <a:t>φαγόπυρου</a:t>
            </a:r>
            <a:r>
              <a:rPr lang="el-GR" sz="1800" dirty="0" smtClean="0">
                <a:solidFill>
                  <a:schemeClr val="bg1"/>
                </a:solidFill>
              </a:rPr>
              <a:t> </a:t>
            </a:r>
            <a:r>
              <a:rPr lang="el-GR" sz="1800" dirty="0">
                <a:solidFill>
                  <a:schemeClr val="bg1"/>
                </a:solidFill>
              </a:rPr>
              <a:t>προς 2 </a:t>
            </a:r>
            <a:r>
              <a:rPr lang="el-GR" sz="1800" dirty="0" err="1">
                <a:solidFill>
                  <a:schemeClr val="bg1"/>
                </a:solidFill>
              </a:rPr>
              <a:t>φλυτζάνια</a:t>
            </a:r>
            <a:r>
              <a:rPr lang="el-GR" sz="1800" dirty="0">
                <a:solidFill>
                  <a:schemeClr val="bg1"/>
                </a:solidFill>
              </a:rPr>
              <a:t> </a:t>
            </a:r>
            <a:r>
              <a:rPr lang="el-GR" sz="1800" dirty="0" smtClean="0">
                <a:solidFill>
                  <a:schemeClr val="bg1"/>
                </a:solidFill>
              </a:rPr>
              <a:t>νερό αφού </a:t>
            </a:r>
            <a:r>
              <a:rPr lang="el-GR" sz="1800" dirty="0">
                <a:solidFill>
                  <a:schemeClr val="bg1"/>
                </a:solidFill>
              </a:rPr>
              <a:t>πρώτα πάρει </a:t>
            </a:r>
            <a:r>
              <a:rPr lang="el-GR" sz="1800" dirty="0" smtClean="0">
                <a:solidFill>
                  <a:schemeClr val="bg1"/>
                </a:solidFill>
              </a:rPr>
              <a:t>βράση, στη συνέχεια χαμηλώνουμε την θερμοκρασία.</a:t>
            </a:r>
          </a:p>
          <a:p>
            <a:endParaRPr lang="el-GR" sz="1800" dirty="0" smtClean="0">
              <a:solidFill>
                <a:schemeClr val="bg1"/>
              </a:solidFill>
            </a:endParaRPr>
          </a:p>
          <a:p>
            <a:r>
              <a:rPr lang="el-GR" sz="1800" dirty="0" smtClean="0">
                <a:solidFill>
                  <a:schemeClr val="bg1"/>
                </a:solidFill>
              </a:rPr>
              <a:t> Είναι </a:t>
            </a:r>
            <a:r>
              <a:rPr lang="el-GR" sz="1800" dirty="0">
                <a:solidFill>
                  <a:schemeClr val="bg1"/>
                </a:solidFill>
              </a:rPr>
              <a:t>έτοιμο σε </a:t>
            </a:r>
            <a:r>
              <a:rPr lang="el-GR" sz="1800" dirty="0" smtClean="0">
                <a:solidFill>
                  <a:schemeClr val="bg1"/>
                </a:solidFill>
              </a:rPr>
              <a:t>10 λεπτά. </a:t>
            </a:r>
            <a:r>
              <a:rPr lang="el-GR" sz="1800" dirty="0"/>
              <a:t/>
            </a:r>
            <a:br>
              <a:rPr lang="el-GR" sz="1800" dirty="0"/>
            </a:br>
            <a:endParaRPr lang="en-US"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Ρουτίνη</a:t>
            </a:r>
            <a:endParaRPr lang="en-US" dirty="0"/>
          </a:p>
        </p:txBody>
      </p:sp>
      <p:sp>
        <p:nvSpPr>
          <p:cNvPr id="3" name="2 - Θέση περιεχομένου"/>
          <p:cNvSpPr>
            <a:spLocks noGrp="1"/>
          </p:cNvSpPr>
          <p:nvPr>
            <p:ph idx="1"/>
          </p:nvPr>
        </p:nvSpPr>
        <p:spPr/>
        <p:txBody>
          <a:bodyPr>
            <a:normAutofit/>
          </a:bodyPr>
          <a:lstStyle/>
          <a:p>
            <a:pPr algn="just"/>
            <a:r>
              <a:rPr lang="el-GR" sz="1800" dirty="0">
                <a:solidFill>
                  <a:schemeClr val="bg1"/>
                </a:solidFill>
              </a:rPr>
              <a:t>Η </a:t>
            </a:r>
            <a:r>
              <a:rPr lang="el-GR" sz="1800" dirty="0" err="1">
                <a:solidFill>
                  <a:schemeClr val="bg1"/>
                </a:solidFill>
              </a:rPr>
              <a:t>ρουτίνη</a:t>
            </a:r>
            <a:r>
              <a:rPr lang="el-GR" sz="1800" dirty="0">
                <a:solidFill>
                  <a:schemeClr val="bg1"/>
                </a:solidFill>
              </a:rPr>
              <a:t> που υπάρχει στο </a:t>
            </a:r>
            <a:r>
              <a:rPr lang="el-GR" sz="1800" dirty="0" err="1">
                <a:solidFill>
                  <a:schemeClr val="bg1"/>
                </a:solidFill>
              </a:rPr>
              <a:t>φαγόπυρο</a:t>
            </a:r>
            <a:r>
              <a:rPr lang="el-GR" sz="1800" dirty="0">
                <a:solidFill>
                  <a:schemeClr val="bg1"/>
                </a:solidFill>
              </a:rPr>
              <a:t> είναι </a:t>
            </a:r>
            <a:r>
              <a:rPr lang="el-GR" sz="1800" dirty="0" err="1" smtClean="0">
                <a:solidFill>
                  <a:schemeClr val="bg1"/>
                </a:solidFill>
              </a:rPr>
              <a:t>βιοφλαβονοειδές</a:t>
            </a:r>
            <a:r>
              <a:rPr lang="el-GR" sz="1800" dirty="0" smtClean="0">
                <a:solidFill>
                  <a:schemeClr val="bg1"/>
                </a:solidFill>
              </a:rPr>
              <a:t>, ενισχύει τους παράγοντες του αίματος καταπολεμά </a:t>
            </a:r>
            <a:r>
              <a:rPr lang="el-GR" sz="1800" dirty="0">
                <a:solidFill>
                  <a:schemeClr val="bg1"/>
                </a:solidFill>
              </a:rPr>
              <a:t>την </a:t>
            </a:r>
            <a:r>
              <a:rPr lang="el-GR" sz="1800" dirty="0" smtClean="0">
                <a:solidFill>
                  <a:schemeClr val="bg1"/>
                </a:solidFill>
              </a:rPr>
              <a:t>αρτηριοσκλήρυνση</a:t>
            </a:r>
            <a:r>
              <a:rPr lang="el-GR" sz="1800" dirty="0">
                <a:solidFill>
                  <a:schemeClr val="bg1"/>
                </a:solidFill>
              </a:rPr>
              <a:t>, ενδυναμώνει τα τριχοειδή αγγεία και μειώνει τις πιθανότητες </a:t>
            </a:r>
            <a:r>
              <a:rPr lang="el-GR" sz="1800" dirty="0" smtClean="0">
                <a:solidFill>
                  <a:schemeClr val="bg1"/>
                </a:solidFill>
              </a:rPr>
              <a:t>αιμορραγιών.</a:t>
            </a:r>
          </a:p>
          <a:p>
            <a:pPr algn="just"/>
            <a:endParaRPr lang="el-GR" sz="1800" dirty="0">
              <a:solidFill>
                <a:schemeClr val="bg1"/>
              </a:solidFill>
            </a:endParaRPr>
          </a:p>
          <a:p>
            <a:pPr algn="just"/>
            <a:r>
              <a:rPr lang="el-GR" sz="1800" dirty="0" smtClean="0">
                <a:solidFill>
                  <a:schemeClr val="bg1"/>
                </a:solidFill>
              </a:rPr>
              <a:t>Έχει αντιθρομβωτική δράση </a:t>
            </a:r>
          </a:p>
          <a:p>
            <a:pPr algn="just"/>
            <a:endParaRPr lang="el-GR" sz="1800" dirty="0" smtClean="0">
              <a:solidFill>
                <a:schemeClr val="bg1"/>
              </a:solidFill>
            </a:endParaRPr>
          </a:p>
          <a:p>
            <a:r>
              <a:rPr lang="el-GR" sz="1800" dirty="0" smtClean="0">
                <a:solidFill>
                  <a:schemeClr val="bg1"/>
                </a:solidFill>
              </a:rPr>
              <a:t>Ως αντιοξειδωτικό, μειώνει την τοξικότητα της οξειδωμένης </a:t>
            </a:r>
            <a:r>
              <a:rPr lang="en-US" sz="1800" dirty="0" smtClean="0">
                <a:solidFill>
                  <a:schemeClr val="bg1"/>
                </a:solidFill>
              </a:rPr>
              <a:t>LDL</a:t>
            </a:r>
            <a:r>
              <a:rPr lang="el-GR" sz="1800" dirty="0" smtClean="0">
                <a:solidFill>
                  <a:schemeClr val="bg1"/>
                </a:solidFill>
              </a:rPr>
              <a:t> χοληστερόλης</a:t>
            </a:r>
            <a:r>
              <a:rPr lang="el-GR" sz="1800" dirty="0" smtClean="0">
                <a:solidFill>
                  <a:srgbClr val="FFC000"/>
                </a:solidFill>
              </a:rPr>
              <a:t>.(</a:t>
            </a:r>
            <a:r>
              <a:rPr lang="en-US" sz="1800" dirty="0" err="1" smtClean="0">
                <a:solidFill>
                  <a:srgbClr val="FFC000"/>
                </a:solidFill>
              </a:rPr>
              <a:t>Varvoglis</a:t>
            </a:r>
            <a:r>
              <a:rPr lang="el-GR" sz="1800" dirty="0" smtClean="0">
                <a:solidFill>
                  <a:srgbClr val="FFC000"/>
                </a:solidFill>
              </a:rPr>
              <a:t> 2008) </a:t>
            </a:r>
            <a:r>
              <a:rPr lang="el-GR" sz="1800" dirty="0" smtClean="0">
                <a:solidFill>
                  <a:schemeClr val="bg1"/>
                </a:solidFill>
              </a:rPr>
              <a:t/>
            </a:r>
            <a:br>
              <a:rPr lang="el-GR" sz="1800" dirty="0" smtClean="0">
                <a:solidFill>
                  <a:schemeClr val="bg1"/>
                </a:solidFill>
              </a:rPr>
            </a:br>
            <a:endParaRPr lang="el-GR" sz="1800" dirty="0" smtClean="0">
              <a:solidFill>
                <a:schemeClr val="bg1"/>
              </a:solidFill>
            </a:endParaRPr>
          </a:p>
          <a:p>
            <a:r>
              <a:rPr lang="el-GR" sz="1800" dirty="0" smtClean="0">
                <a:solidFill>
                  <a:schemeClr val="bg1"/>
                </a:solidFill>
              </a:rPr>
              <a:t> </a:t>
            </a:r>
            <a:r>
              <a:rPr lang="el-GR" sz="1800" dirty="0">
                <a:solidFill>
                  <a:schemeClr val="bg1"/>
                </a:solidFill>
              </a:rPr>
              <a:t>Ε</a:t>
            </a:r>
            <a:r>
              <a:rPr lang="el-GR" sz="1800" dirty="0" smtClean="0">
                <a:solidFill>
                  <a:schemeClr val="bg1"/>
                </a:solidFill>
              </a:rPr>
              <a:t>ξουδετερώνει τα όξινα υπολείμματα και συμβάλλει στην </a:t>
            </a:r>
            <a:r>
              <a:rPr lang="el-GR" sz="1800" dirty="0" err="1" smtClean="0">
                <a:solidFill>
                  <a:schemeClr val="bg1"/>
                </a:solidFill>
              </a:rPr>
              <a:t>οξεοβασική</a:t>
            </a:r>
            <a:r>
              <a:rPr lang="el-GR" sz="1800" dirty="0" smtClean="0">
                <a:solidFill>
                  <a:schemeClr val="bg1"/>
                </a:solidFill>
              </a:rPr>
              <a:t> ισορροπία</a:t>
            </a:r>
            <a:r>
              <a:rPr lang="el-GR" sz="1800" dirty="0" smtClean="0">
                <a:solidFill>
                  <a:srgbClr val="FFC000"/>
                </a:solidFill>
              </a:rPr>
              <a:t>.(</a:t>
            </a:r>
            <a:r>
              <a:rPr lang="en-US" sz="1800" dirty="0">
                <a:solidFill>
                  <a:srgbClr val="FFC000"/>
                </a:solidFill>
              </a:rPr>
              <a:t>Balch</a:t>
            </a:r>
            <a:r>
              <a:rPr lang="el-GR" sz="1800" dirty="0" smtClean="0">
                <a:solidFill>
                  <a:srgbClr val="FFC000"/>
                </a:solidFill>
              </a:rPr>
              <a:t>,1998,</a:t>
            </a:r>
            <a:r>
              <a:rPr lang="en-US" sz="1800" dirty="0" smtClean="0">
                <a:solidFill>
                  <a:srgbClr val="FFC000"/>
                </a:solidFill>
              </a:rPr>
              <a:t>Joachim</a:t>
            </a:r>
            <a:r>
              <a:rPr lang="el-GR" sz="1800" dirty="0" smtClean="0">
                <a:solidFill>
                  <a:srgbClr val="FFC000"/>
                </a:solidFill>
              </a:rPr>
              <a:t> </a:t>
            </a:r>
            <a:r>
              <a:rPr lang="en-US" sz="1800" dirty="0" smtClean="0">
                <a:solidFill>
                  <a:srgbClr val="FFC000"/>
                </a:solidFill>
              </a:rPr>
              <a:t>et</a:t>
            </a:r>
            <a:r>
              <a:rPr lang="el-GR" sz="1800" dirty="0" smtClean="0">
                <a:solidFill>
                  <a:srgbClr val="FFC000"/>
                </a:solidFill>
              </a:rPr>
              <a:t> </a:t>
            </a:r>
            <a:r>
              <a:rPr lang="en-US" sz="1800" dirty="0" smtClean="0">
                <a:solidFill>
                  <a:srgbClr val="FFC000"/>
                </a:solidFill>
              </a:rPr>
              <a:t>al</a:t>
            </a:r>
            <a:r>
              <a:rPr lang="el-GR" sz="1800" dirty="0" smtClean="0">
                <a:solidFill>
                  <a:srgbClr val="FFC000"/>
                </a:solidFill>
              </a:rPr>
              <a:t>,2008</a:t>
            </a:r>
            <a:r>
              <a:rPr lang="el-GR" sz="1800" dirty="0">
                <a:solidFill>
                  <a:srgbClr val="FFC000"/>
                </a:solidFill>
              </a:rPr>
              <a:t>)</a:t>
            </a:r>
            <a:br>
              <a:rPr lang="el-GR" sz="1800" dirty="0">
                <a:solidFill>
                  <a:srgbClr val="FFC000"/>
                </a:solidFill>
              </a:rPr>
            </a:br>
            <a:r>
              <a:rPr lang="el-GR" sz="1800" dirty="0">
                <a:solidFill>
                  <a:srgbClr val="FFC000"/>
                </a:solidFill>
              </a:rPr>
              <a:t/>
            </a:r>
            <a:br>
              <a:rPr lang="el-GR" sz="1800" dirty="0">
                <a:solidFill>
                  <a:srgbClr val="FFC000"/>
                </a:solidFill>
              </a:rPr>
            </a:br>
            <a:r>
              <a:rPr lang="el-GR" sz="1800" dirty="0" smtClean="0">
                <a:solidFill>
                  <a:srgbClr val="FFC000"/>
                </a:solidFill>
              </a:rPr>
              <a:t> </a:t>
            </a:r>
            <a:endParaRPr lang="en-US" sz="1800" dirty="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a:bodyPr>
          <a:lstStyle/>
          <a:p>
            <a:pPr>
              <a:buNone/>
            </a:pPr>
            <a:endParaRPr lang="el-GR" sz="1900" dirty="0" smtClean="0">
              <a:solidFill>
                <a:schemeClr val="bg1"/>
              </a:solidFill>
              <a:latin typeface="Times New Roman" pitchFamily="18" charset="0"/>
              <a:cs typeface="Times New Roman" pitchFamily="18" charset="0"/>
            </a:endParaRPr>
          </a:p>
          <a:p>
            <a:r>
              <a:rPr lang="el-GR" sz="1900" dirty="0" smtClean="0">
                <a:solidFill>
                  <a:schemeClr val="bg1"/>
                </a:solidFill>
                <a:latin typeface="Times New Roman" pitchFamily="18" charset="0"/>
                <a:cs typeface="Times New Roman" pitchFamily="18" charset="0"/>
              </a:rPr>
              <a:t> Η </a:t>
            </a:r>
            <a:r>
              <a:rPr lang="el-GR" sz="1900" dirty="0" err="1" smtClean="0">
                <a:solidFill>
                  <a:schemeClr val="bg1"/>
                </a:solidFill>
                <a:latin typeface="Times New Roman" pitchFamily="18" charset="0"/>
                <a:cs typeface="Times New Roman" pitchFamily="18" charset="0"/>
              </a:rPr>
              <a:t>ρουτίνη</a:t>
            </a:r>
            <a:r>
              <a:rPr lang="el-GR" sz="1900" dirty="0" smtClean="0">
                <a:solidFill>
                  <a:schemeClr val="bg1"/>
                </a:solidFill>
                <a:latin typeface="Times New Roman" pitchFamily="18" charset="0"/>
                <a:cs typeface="Times New Roman" pitchFamily="18" charset="0"/>
              </a:rPr>
              <a:t> επίσης σταθεροποιεί τη βιταμίνη C και ενισχύει τη δράση της. </a:t>
            </a:r>
          </a:p>
          <a:p>
            <a:endParaRPr lang="el-GR" sz="1900" dirty="0" smtClean="0">
              <a:solidFill>
                <a:schemeClr val="bg1"/>
              </a:solidFill>
              <a:latin typeface="Times New Roman" pitchFamily="18" charset="0"/>
              <a:cs typeface="Times New Roman" pitchFamily="18" charset="0"/>
            </a:endParaRPr>
          </a:p>
          <a:p>
            <a:r>
              <a:rPr lang="el-GR" sz="1900" dirty="0" smtClean="0">
                <a:solidFill>
                  <a:schemeClr val="bg1"/>
                </a:solidFill>
                <a:latin typeface="Times New Roman" pitchFamily="18" charset="0"/>
                <a:cs typeface="Times New Roman" pitchFamily="18" charset="0"/>
              </a:rPr>
              <a:t>Ενισχύει τα τριχοειδή αγγεία και βοηθάει να μειωθούν οι μώλωπες.</a:t>
            </a:r>
          </a:p>
          <a:p>
            <a:endParaRPr lang="el-GR" sz="1900" dirty="0" smtClean="0">
              <a:solidFill>
                <a:schemeClr val="bg1"/>
              </a:solidFill>
              <a:latin typeface="Times New Roman" pitchFamily="18" charset="0"/>
              <a:cs typeface="Times New Roman" pitchFamily="18" charset="0"/>
            </a:endParaRPr>
          </a:p>
          <a:p>
            <a:r>
              <a:rPr lang="el-GR" sz="1900" dirty="0" smtClean="0">
                <a:solidFill>
                  <a:schemeClr val="bg1"/>
                </a:solidFill>
                <a:latin typeface="Times New Roman" pitchFamily="18" charset="0"/>
                <a:cs typeface="Times New Roman" pitchFamily="18" charset="0"/>
              </a:rPr>
              <a:t> Έχει σημαντική δράση στη μείωση του φλεβικού οιδήματος, το οποίο είναι το αρχικό σημάδι της χρόνιας φλεβικής ανεπάρκειας των ποδιών. </a:t>
            </a:r>
          </a:p>
          <a:p>
            <a:r>
              <a:rPr lang="el-GR" sz="1900" dirty="0" smtClean="0">
                <a:solidFill>
                  <a:schemeClr val="bg1"/>
                </a:solidFill>
                <a:latin typeface="Times New Roman" pitchFamily="18" charset="0"/>
                <a:cs typeface="Times New Roman" pitchFamily="18" charset="0"/>
              </a:rPr>
              <a:t>Επίσης μειώνει τις φλεγμονές και έχει επουλωτικές ιδιότητες</a:t>
            </a:r>
            <a:r>
              <a:rPr lang="el-GR"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77500" lnSpcReduction="20000"/>
          </a:bodyPr>
          <a:lstStyle/>
          <a:p>
            <a:r>
              <a:rPr lang="el-GR" sz="2600" dirty="0" smtClean="0">
                <a:solidFill>
                  <a:schemeClr val="bg1"/>
                </a:solidFill>
                <a:latin typeface="Times New Roman" pitchFamily="18" charset="0"/>
                <a:cs typeface="Times New Roman" pitchFamily="18" charset="0"/>
              </a:rPr>
              <a:t>Σύμφωνα με έρευνα που δημοσιεύεται στο περιοδικό </a:t>
            </a:r>
            <a:r>
              <a:rPr lang="el-GR" sz="2600" dirty="0" smtClean="0">
                <a:solidFill>
                  <a:srgbClr val="FFC000"/>
                </a:solidFill>
                <a:latin typeface="Times New Roman" pitchFamily="18" charset="0"/>
                <a:cs typeface="Times New Roman" pitchFamily="18" charset="0"/>
              </a:rPr>
              <a:t>Journal of Clinical Investigation,</a:t>
            </a:r>
            <a:r>
              <a:rPr lang="el-GR" sz="2600" dirty="0" smtClean="0">
                <a:solidFill>
                  <a:schemeClr val="bg1"/>
                </a:solidFill>
                <a:latin typeface="Times New Roman" pitchFamily="18" charset="0"/>
                <a:cs typeface="Times New Roman" pitchFamily="18" charset="0"/>
              </a:rPr>
              <a:t> η χημική ουσία ρουτίνη που υπάρχει στα μήλα, πορτοκάλια, κρεμμύδια, στο πράσινο και μαύρο τσάι, φαγόπυρο , βοηθάει στο να αποτραπεί ο σχηματισμός θρόμβων αίματος και προστατεύει από τις καρδιακές προσβολές και </a:t>
            </a:r>
            <a:r>
              <a:rPr lang="el-GR" sz="2600" dirty="0" smtClean="0">
                <a:solidFill>
                  <a:schemeClr val="bg1"/>
                </a:solidFill>
                <a:latin typeface="Times New Roman" pitchFamily="18" charset="0"/>
                <a:cs typeface="Times New Roman" pitchFamily="18" charset="0"/>
              </a:rPr>
              <a:t>το εγκεφαλικό αγγειακό επισόδειο..</a:t>
            </a:r>
            <a:endParaRPr lang="el-GR" sz="2600" dirty="0" smtClean="0">
              <a:solidFill>
                <a:schemeClr val="bg1"/>
              </a:solidFill>
              <a:latin typeface="Times New Roman" pitchFamily="18" charset="0"/>
              <a:cs typeface="Times New Roman" pitchFamily="18" charset="0"/>
            </a:endParaRPr>
          </a:p>
          <a:p>
            <a:r>
              <a:rPr lang="el-GR" sz="2600" dirty="0" smtClean="0">
                <a:solidFill>
                  <a:schemeClr val="bg1"/>
                </a:solidFill>
                <a:latin typeface="Times New Roman" pitchFamily="18" charset="0"/>
                <a:cs typeface="Times New Roman" pitchFamily="18" charset="0"/>
              </a:rPr>
              <a:t/>
            </a:r>
            <a:br>
              <a:rPr lang="el-GR" sz="2600" dirty="0" smtClean="0">
                <a:solidFill>
                  <a:schemeClr val="bg1"/>
                </a:solidFill>
                <a:latin typeface="Times New Roman" pitchFamily="18" charset="0"/>
                <a:cs typeface="Times New Roman" pitchFamily="18" charset="0"/>
              </a:rPr>
            </a:br>
            <a:r>
              <a:rPr lang="el-GR" sz="2600" dirty="0" smtClean="0">
                <a:solidFill>
                  <a:srgbClr val="FFC000"/>
                </a:solidFill>
                <a:latin typeface="Times New Roman" pitchFamily="18" charset="0"/>
                <a:cs typeface="Times New Roman" pitchFamily="18" charset="0"/>
              </a:rPr>
              <a:t>Ερευνητές του </a:t>
            </a:r>
            <a:r>
              <a:rPr lang="en-US" sz="2600" dirty="0" smtClean="0">
                <a:solidFill>
                  <a:srgbClr val="FFC000"/>
                </a:solidFill>
                <a:latin typeface="Times New Roman" pitchFamily="18" charset="0"/>
                <a:cs typeface="Times New Roman" pitchFamily="18" charset="0"/>
              </a:rPr>
              <a:t>Harvard </a:t>
            </a:r>
            <a:r>
              <a:rPr lang="el-GR" sz="2600" dirty="0" smtClean="0">
                <a:solidFill>
                  <a:schemeClr val="bg1"/>
                </a:solidFill>
                <a:latin typeface="Times New Roman" pitchFamily="18" charset="0"/>
                <a:cs typeface="Times New Roman" pitchFamily="18" charset="0"/>
              </a:rPr>
              <a:t>διαπίστωσαν ότι η </a:t>
            </a:r>
            <a:r>
              <a:rPr lang="el-GR" sz="2600" dirty="0" err="1" smtClean="0">
                <a:solidFill>
                  <a:schemeClr val="bg1"/>
                </a:solidFill>
                <a:latin typeface="Times New Roman" pitchFamily="18" charset="0"/>
                <a:cs typeface="Times New Roman" pitchFamily="18" charset="0"/>
              </a:rPr>
              <a:t>ρουτίνη</a:t>
            </a:r>
            <a:r>
              <a:rPr lang="el-GR" sz="2600" dirty="0" smtClean="0">
                <a:solidFill>
                  <a:schemeClr val="bg1"/>
                </a:solidFill>
                <a:latin typeface="Times New Roman" pitchFamily="18" charset="0"/>
                <a:cs typeface="Times New Roman" pitchFamily="18" charset="0"/>
              </a:rPr>
              <a:t> βοηθάει στο να αναστέλλεται ένα ενδεχομένως επικίνδυνο ένζυμο που ονομάζεται </a:t>
            </a:r>
            <a:r>
              <a:rPr lang="el-GR" sz="2600" dirty="0" err="1" smtClean="0">
                <a:solidFill>
                  <a:srgbClr val="FFC000"/>
                </a:solidFill>
                <a:latin typeface="Times New Roman" pitchFamily="18" charset="0"/>
                <a:cs typeface="Times New Roman" pitchFamily="18" charset="0"/>
              </a:rPr>
              <a:t>Ισοµεράση</a:t>
            </a:r>
            <a:r>
              <a:rPr lang="el-GR" sz="2600" dirty="0" smtClean="0">
                <a:solidFill>
                  <a:srgbClr val="FFC000"/>
                </a:solidFill>
                <a:latin typeface="Times New Roman" pitchFamily="18" charset="0"/>
                <a:cs typeface="Times New Roman" pitchFamily="18" charset="0"/>
              </a:rPr>
              <a:t> πρωτεϊνικών </a:t>
            </a:r>
            <a:r>
              <a:rPr lang="el-GR" sz="2600" dirty="0" err="1" smtClean="0">
                <a:solidFill>
                  <a:srgbClr val="FFC000"/>
                </a:solidFill>
                <a:latin typeface="Times New Roman" pitchFamily="18" charset="0"/>
                <a:cs typeface="Times New Roman" pitchFamily="18" charset="0"/>
              </a:rPr>
              <a:t>δισουλφιδίων</a:t>
            </a:r>
            <a:r>
              <a:rPr lang="el-GR" sz="2600" dirty="0" smtClean="0">
                <a:solidFill>
                  <a:srgbClr val="FFC000"/>
                </a:solidFill>
                <a:latin typeface="Times New Roman" pitchFamily="18" charset="0"/>
                <a:cs typeface="Times New Roman" pitchFamily="18" charset="0"/>
              </a:rPr>
              <a:t> (PDI) </a:t>
            </a:r>
            <a:r>
              <a:rPr lang="el-GR" sz="2600" dirty="0" smtClean="0">
                <a:solidFill>
                  <a:schemeClr val="bg1"/>
                </a:solidFill>
                <a:latin typeface="Times New Roman" pitchFamily="18" charset="0"/>
                <a:cs typeface="Times New Roman" pitchFamily="18" charset="0"/>
              </a:rPr>
              <a:t>και εμπλέκεται στο σχηματισμό των θρόμβων.</a:t>
            </a:r>
          </a:p>
          <a:p>
            <a:r>
              <a:rPr lang="el-GR" sz="2600" dirty="0" smtClean="0">
                <a:solidFill>
                  <a:schemeClr val="bg1"/>
                </a:solidFill>
                <a:latin typeface="Times New Roman" pitchFamily="18" charset="0"/>
                <a:cs typeface="Times New Roman" pitchFamily="18" charset="0"/>
              </a:rPr>
              <a:t/>
            </a:r>
            <a:br>
              <a:rPr lang="el-GR" sz="2600" dirty="0" smtClean="0">
                <a:solidFill>
                  <a:schemeClr val="bg1"/>
                </a:solidFill>
                <a:latin typeface="Times New Roman" pitchFamily="18" charset="0"/>
                <a:cs typeface="Times New Roman" pitchFamily="18" charset="0"/>
              </a:rPr>
            </a:br>
            <a:r>
              <a:rPr lang="el-GR" sz="2600" dirty="0" smtClean="0">
                <a:solidFill>
                  <a:schemeClr val="bg1"/>
                </a:solidFill>
                <a:latin typeface="Times New Roman" pitchFamily="18" charset="0"/>
                <a:cs typeface="Times New Roman" pitchFamily="18" charset="0"/>
              </a:rPr>
              <a:t>Οι ερευνητές χρησιμοποιώντας επιστημονικά μοντέλα σε υπολογιστές εξέτασαν </a:t>
            </a:r>
            <a:r>
              <a:rPr lang="el-GR" sz="2600" dirty="0" smtClean="0">
                <a:solidFill>
                  <a:srgbClr val="00B0F0"/>
                </a:solidFill>
                <a:latin typeface="Times New Roman" pitchFamily="18" charset="0"/>
                <a:cs typeface="Times New Roman" pitchFamily="18" charset="0"/>
              </a:rPr>
              <a:t>500 διαφορετικές χημικές ουσίες </a:t>
            </a:r>
            <a:r>
              <a:rPr lang="el-GR" sz="2600" dirty="0" smtClean="0">
                <a:solidFill>
                  <a:schemeClr val="bg1"/>
                </a:solidFill>
                <a:latin typeface="Times New Roman" pitchFamily="18" charset="0"/>
                <a:cs typeface="Times New Roman" pitchFamily="18" charset="0"/>
              </a:rPr>
              <a:t>συμπεριλαμβανομένης και της </a:t>
            </a:r>
            <a:r>
              <a:rPr lang="el-GR" sz="2600" dirty="0" err="1" smtClean="0">
                <a:solidFill>
                  <a:schemeClr val="bg1"/>
                </a:solidFill>
                <a:latin typeface="Times New Roman" pitchFamily="18" charset="0"/>
                <a:cs typeface="Times New Roman" pitchFamily="18" charset="0"/>
              </a:rPr>
              <a:t>ρουτίνης</a:t>
            </a:r>
            <a:r>
              <a:rPr lang="el-GR" sz="2600" dirty="0" smtClean="0">
                <a:solidFill>
                  <a:schemeClr val="bg1"/>
                </a:solidFill>
                <a:latin typeface="Times New Roman" pitchFamily="18" charset="0"/>
                <a:cs typeface="Times New Roman" pitchFamily="18" charset="0"/>
              </a:rPr>
              <a:t>, κατά πόσο μπορούν να μπλοκάρουν το ένζυμο PDI. </a:t>
            </a:r>
          </a:p>
          <a:p>
            <a:r>
              <a:rPr lang="el-GR" sz="2600" dirty="0" smtClean="0">
                <a:solidFill>
                  <a:schemeClr val="bg1"/>
                </a:solidFill>
                <a:latin typeface="Times New Roman" pitchFamily="18" charset="0"/>
                <a:cs typeface="Times New Roman" pitchFamily="18" charset="0"/>
              </a:rPr>
              <a:t>Βρήκαν ότι η </a:t>
            </a:r>
            <a:r>
              <a:rPr lang="el-GR" sz="2600" dirty="0" err="1" smtClean="0">
                <a:solidFill>
                  <a:schemeClr val="bg1"/>
                </a:solidFill>
                <a:latin typeface="Times New Roman" pitchFamily="18" charset="0"/>
                <a:cs typeface="Times New Roman" pitchFamily="18" charset="0"/>
              </a:rPr>
              <a:t>ρουτίνη</a:t>
            </a:r>
            <a:r>
              <a:rPr lang="el-GR" sz="2600" dirty="0" smtClean="0">
                <a:solidFill>
                  <a:schemeClr val="bg1"/>
                </a:solidFill>
                <a:latin typeface="Times New Roman" pitchFamily="18" charset="0"/>
                <a:cs typeface="Times New Roman" pitchFamily="18" charset="0"/>
              </a:rPr>
              <a:t> ήταν μακράν η πιο αποτελεσματική και ότι θα μπορούσε να προστατέψει από τους θρόμβους που εμφανίζονται στις αρτηρίες αλλά και στις φλέβες. </a:t>
            </a:r>
          </a:p>
          <a:p>
            <a:endParaRPr lang="el-GR" sz="2600" dirty="0" smtClean="0">
              <a:solidFill>
                <a:schemeClr val="bg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400" dirty="0" err="1" smtClean="0">
                <a:solidFill>
                  <a:srgbClr val="FFC000"/>
                </a:solidFill>
                <a:latin typeface="Times New Roman" pitchFamily="18" charset="0"/>
                <a:cs typeface="Times New Roman" pitchFamily="18" charset="0"/>
              </a:rPr>
              <a:t>Robert</a:t>
            </a:r>
            <a:r>
              <a:rPr lang="el-GR" sz="4400" dirty="0" smtClean="0">
                <a:solidFill>
                  <a:srgbClr val="FFC000"/>
                </a:solidFill>
                <a:latin typeface="Times New Roman" pitchFamily="18" charset="0"/>
                <a:cs typeface="Times New Roman" pitchFamily="18" charset="0"/>
              </a:rPr>
              <a:t> </a:t>
            </a:r>
            <a:r>
              <a:rPr lang="el-GR" sz="4400" dirty="0" err="1" smtClean="0">
                <a:solidFill>
                  <a:srgbClr val="FFC000"/>
                </a:solidFill>
                <a:latin typeface="Times New Roman" pitchFamily="18" charset="0"/>
                <a:cs typeface="Times New Roman" pitchFamily="18" charset="0"/>
              </a:rPr>
              <a:t>Flaumenhaft</a:t>
            </a:r>
            <a:r>
              <a:rPr lang="en-US" sz="4400" dirty="0" smtClean="0">
                <a:solidFill>
                  <a:srgbClr val="FFC000"/>
                </a:solidFill>
                <a:latin typeface="Times New Roman" pitchFamily="18" charset="0"/>
                <a:cs typeface="Times New Roman" pitchFamily="18" charset="0"/>
              </a:rPr>
              <a:t> -</a:t>
            </a:r>
            <a:r>
              <a:rPr lang="en-US" sz="4400" dirty="0" smtClean="0">
                <a:solidFill>
                  <a:schemeClr val="bg1"/>
                </a:solidFill>
                <a:latin typeface="Times New Roman" pitchFamily="18" charset="0"/>
                <a:cs typeface="Times New Roman" pitchFamily="18" charset="0"/>
              </a:rPr>
              <a:t> </a:t>
            </a:r>
            <a:r>
              <a:rPr lang="en-US" sz="4400" dirty="0" smtClean="0">
                <a:solidFill>
                  <a:srgbClr val="FFC000"/>
                </a:solidFill>
                <a:latin typeface="Times New Roman" pitchFamily="18" charset="0"/>
                <a:cs typeface="Times New Roman" pitchFamily="18" charset="0"/>
              </a:rPr>
              <a:t>Harvard</a:t>
            </a:r>
            <a:endParaRPr lang="en-US" dirty="0">
              <a:solidFill>
                <a:srgbClr val="FFC000"/>
              </a:solidFill>
            </a:endParaRPr>
          </a:p>
        </p:txBody>
      </p:sp>
      <p:sp>
        <p:nvSpPr>
          <p:cNvPr id="3" name="2 - Θέση περιεχομένου"/>
          <p:cNvSpPr>
            <a:spLocks noGrp="1"/>
          </p:cNvSpPr>
          <p:nvPr>
            <p:ph idx="1"/>
          </p:nvPr>
        </p:nvSpPr>
        <p:spPr/>
        <p:txBody>
          <a:bodyPr>
            <a:normAutofit fontScale="85000" lnSpcReduction="20000"/>
          </a:bodyPr>
          <a:lstStyle/>
          <a:p>
            <a:r>
              <a:rPr lang="el-GR" sz="2900" dirty="0" smtClean="0">
                <a:solidFill>
                  <a:schemeClr val="bg1"/>
                </a:solidFill>
                <a:latin typeface="Times New Roman" pitchFamily="18" charset="0"/>
                <a:cs typeface="Times New Roman" pitchFamily="18" charset="0"/>
              </a:rPr>
              <a:t>Σύμφωνα με τον καθηγητή </a:t>
            </a:r>
            <a:r>
              <a:rPr lang="el-GR" sz="2900" dirty="0" err="1" smtClean="0">
                <a:solidFill>
                  <a:srgbClr val="FFC000"/>
                </a:solidFill>
                <a:latin typeface="Times New Roman" pitchFamily="18" charset="0"/>
                <a:cs typeface="Times New Roman" pitchFamily="18" charset="0"/>
              </a:rPr>
              <a:t>Robert</a:t>
            </a:r>
            <a:r>
              <a:rPr lang="el-GR" sz="2900" dirty="0" smtClean="0">
                <a:solidFill>
                  <a:srgbClr val="FFC000"/>
                </a:solidFill>
                <a:latin typeface="Times New Roman" pitchFamily="18" charset="0"/>
                <a:cs typeface="Times New Roman" pitchFamily="18" charset="0"/>
              </a:rPr>
              <a:t> </a:t>
            </a:r>
            <a:r>
              <a:rPr lang="el-GR" sz="2900" dirty="0" err="1" smtClean="0">
                <a:solidFill>
                  <a:srgbClr val="FFC000"/>
                </a:solidFill>
                <a:latin typeface="Times New Roman" pitchFamily="18" charset="0"/>
                <a:cs typeface="Times New Roman" pitchFamily="18" charset="0"/>
              </a:rPr>
              <a:t>Flaumenhaft</a:t>
            </a:r>
            <a:r>
              <a:rPr lang="el-GR" sz="2900" dirty="0" smtClean="0">
                <a:solidFill>
                  <a:srgbClr val="FFC000"/>
                </a:solidFill>
                <a:latin typeface="Times New Roman" pitchFamily="18" charset="0"/>
                <a:cs typeface="Times New Roman" pitchFamily="18" charset="0"/>
              </a:rPr>
              <a:t> </a:t>
            </a:r>
            <a:r>
              <a:rPr lang="el-GR" sz="2900" dirty="0" smtClean="0">
                <a:solidFill>
                  <a:schemeClr val="bg1"/>
                </a:solidFill>
                <a:latin typeface="Times New Roman" pitchFamily="18" charset="0"/>
                <a:cs typeface="Times New Roman" pitchFamily="18" charset="0"/>
              </a:rPr>
              <a:t>από την Ιατρική Σχολή του </a:t>
            </a:r>
            <a:r>
              <a:rPr lang="en-US" sz="2900" dirty="0" smtClean="0">
                <a:solidFill>
                  <a:schemeClr val="bg1"/>
                </a:solidFill>
                <a:latin typeface="Times New Roman" pitchFamily="18" charset="0"/>
                <a:cs typeface="Times New Roman" pitchFamily="18" charset="0"/>
              </a:rPr>
              <a:t>Harvard</a:t>
            </a:r>
            <a:r>
              <a:rPr lang="el-GR" sz="2900" dirty="0" smtClean="0">
                <a:solidFill>
                  <a:schemeClr val="bg1"/>
                </a:solidFill>
                <a:latin typeface="Times New Roman" pitchFamily="18" charset="0"/>
                <a:cs typeface="Times New Roman" pitchFamily="18" charset="0"/>
              </a:rPr>
              <a:t>: «Η </a:t>
            </a:r>
            <a:r>
              <a:rPr lang="el-GR" sz="2900" dirty="0" err="1" smtClean="0">
                <a:solidFill>
                  <a:schemeClr val="bg1"/>
                </a:solidFill>
                <a:latin typeface="Times New Roman" pitchFamily="18" charset="0"/>
                <a:cs typeface="Times New Roman" pitchFamily="18" charset="0"/>
              </a:rPr>
              <a:t>ρουτίνη</a:t>
            </a:r>
            <a:r>
              <a:rPr lang="el-GR" sz="2900" dirty="0" smtClean="0">
                <a:solidFill>
                  <a:schemeClr val="bg1"/>
                </a:solidFill>
                <a:latin typeface="Times New Roman" pitchFamily="18" charset="0"/>
                <a:cs typeface="Times New Roman" pitchFamily="18" charset="0"/>
              </a:rPr>
              <a:t> είναι ενδεχομένως η πιο ισχυρή αντιθρομβωτική ένωση πού έχουμε ποτέ δοκιμάσει σε αυτό το μοντέλο.»</a:t>
            </a:r>
            <a:br>
              <a:rPr lang="el-GR" sz="2900" dirty="0" smtClean="0">
                <a:solidFill>
                  <a:schemeClr val="bg1"/>
                </a:solidFill>
                <a:latin typeface="Times New Roman" pitchFamily="18" charset="0"/>
                <a:cs typeface="Times New Roman" pitchFamily="18" charset="0"/>
              </a:rPr>
            </a:br>
            <a:r>
              <a:rPr lang="el-GR" sz="2900" dirty="0" smtClean="0">
                <a:solidFill>
                  <a:schemeClr val="bg1"/>
                </a:solidFill>
                <a:latin typeface="Times New Roman" pitchFamily="18" charset="0"/>
                <a:cs typeface="Times New Roman" pitchFamily="18" charset="0"/>
              </a:rPr>
              <a:t>Οι ερευνητές επίσης ελπίζουν ότι θα μπορέσουν να αναπτύξουν θεραπείες με βάση την </a:t>
            </a:r>
            <a:r>
              <a:rPr lang="el-GR" sz="2900" dirty="0" err="1" smtClean="0">
                <a:solidFill>
                  <a:schemeClr val="bg1"/>
                </a:solidFill>
                <a:latin typeface="Times New Roman" pitchFamily="18" charset="0"/>
                <a:cs typeface="Times New Roman" pitchFamily="18" charset="0"/>
              </a:rPr>
              <a:t>ρουτίνη</a:t>
            </a:r>
            <a:r>
              <a:rPr lang="el-GR" sz="2900" dirty="0" smtClean="0">
                <a:solidFill>
                  <a:schemeClr val="bg1"/>
                </a:solidFill>
                <a:latin typeface="Times New Roman" pitchFamily="18" charset="0"/>
                <a:cs typeface="Times New Roman" pitchFamily="18" charset="0"/>
              </a:rPr>
              <a:t> για να αντιμετωπίσουν τον κίνδυνο καρδιακών προσβολών και εγκεφαλικών επεισοδίων.</a:t>
            </a:r>
            <a:br>
              <a:rPr lang="el-GR" sz="2900" dirty="0" smtClean="0">
                <a:solidFill>
                  <a:schemeClr val="bg1"/>
                </a:solidFill>
                <a:latin typeface="Times New Roman" pitchFamily="18" charset="0"/>
                <a:cs typeface="Times New Roman" pitchFamily="18" charset="0"/>
              </a:rPr>
            </a:br>
            <a:r>
              <a:rPr lang="el-GR" sz="2900" dirty="0" smtClean="0">
                <a:solidFill>
                  <a:schemeClr val="bg1"/>
                </a:solidFill>
                <a:latin typeface="Times New Roman" pitchFamily="18" charset="0"/>
                <a:cs typeface="Times New Roman" pitchFamily="18" charset="0"/>
              </a:rPr>
              <a:t/>
            </a:r>
            <a:br>
              <a:rPr lang="el-GR" sz="2900" dirty="0" smtClean="0">
                <a:solidFill>
                  <a:schemeClr val="bg1"/>
                </a:solidFill>
                <a:latin typeface="Times New Roman" pitchFamily="18" charset="0"/>
                <a:cs typeface="Times New Roman" pitchFamily="18" charset="0"/>
              </a:rPr>
            </a:br>
            <a:r>
              <a:rPr lang="el-GR" sz="2900" dirty="0" smtClean="0">
                <a:solidFill>
                  <a:schemeClr val="bg1"/>
                </a:solidFill>
                <a:latin typeface="Times New Roman" pitchFamily="18" charset="0"/>
                <a:cs typeface="Times New Roman" pitchFamily="18" charset="0"/>
              </a:rPr>
              <a:t>Ο καθηγητή </a:t>
            </a:r>
            <a:r>
              <a:rPr lang="el-GR" sz="2900" dirty="0" err="1" smtClean="0">
                <a:solidFill>
                  <a:srgbClr val="FFC000"/>
                </a:solidFill>
                <a:latin typeface="Times New Roman" pitchFamily="18" charset="0"/>
                <a:cs typeface="Times New Roman" pitchFamily="18" charset="0"/>
              </a:rPr>
              <a:t>Robert</a:t>
            </a:r>
            <a:r>
              <a:rPr lang="el-GR" sz="2900" dirty="0" smtClean="0">
                <a:solidFill>
                  <a:srgbClr val="FFC000"/>
                </a:solidFill>
                <a:latin typeface="Times New Roman" pitchFamily="18" charset="0"/>
                <a:cs typeface="Times New Roman" pitchFamily="18" charset="0"/>
              </a:rPr>
              <a:t> </a:t>
            </a:r>
            <a:r>
              <a:rPr lang="el-GR" sz="2900" dirty="0" err="1" smtClean="0">
                <a:solidFill>
                  <a:srgbClr val="FFC000"/>
                </a:solidFill>
                <a:latin typeface="Times New Roman" pitchFamily="18" charset="0"/>
                <a:cs typeface="Times New Roman" pitchFamily="18" charset="0"/>
              </a:rPr>
              <a:t>Flaumenhaft</a:t>
            </a:r>
            <a:r>
              <a:rPr lang="el-GR" sz="2900" dirty="0" smtClean="0">
                <a:solidFill>
                  <a:srgbClr val="FFC000"/>
                </a:solidFill>
                <a:latin typeface="Times New Roman" pitchFamily="18" charset="0"/>
                <a:cs typeface="Times New Roman" pitchFamily="18" charset="0"/>
              </a:rPr>
              <a:t> </a:t>
            </a:r>
            <a:r>
              <a:rPr lang="el-GR" sz="2900" dirty="0" smtClean="0">
                <a:solidFill>
                  <a:schemeClr val="bg1"/>
                </a:solidFill>
                <a:latin typeface="Times New Roman" pitchFamily="18" charset="0"/>
                <a:cs typeface="Times New Roman" pitchFamily="18" charset="0"/>
              </a:rPr>
              <a:t>πρόσθεσε: «Ένα ασφαλές και φθηνό φάρμακο που θα μπορούσε να μειώσει τους επαναλαμβανόμενους θρόμβους μπορεί να βοηθήσει να σωθούν χιλιάδες ζωές.»</a:t>
            </a:r>
          </a:p>
          <a:p>
            <a:r>
              <a:rPr lang="el-GR" sz="2900" dirty="0" smtClean="0">
                <a:solidFill>
                  <a:schemeClr val="bg1"/>
                </a:solidFill>
                <a:latin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a:xfrm>
            <a:off x="457200" y="2204864"/>
            <a:ext cx="8229600" cy="4249944"/>
          </a:xfrm>
        </p:spPr>
        <p:txBody>
          <a:bodyPr/>
          <a:lstStyle/>
          <a:p>
            <a:r>
              <a:rPr lang="el-GR" sz="1800" dirty="0">
                <a:solidFill>
                  <a:schemeClr val="bg1"/>
                </a:solidFill>
                <a:latin typeface="Times New Roman" pitchFamily="18" charset="0"/>
                <a:cs typeface="Times New Roman" pitchFamily="18" charset="0"/>
              </a:rPr>
              <a:t>Η</a:t>
            </a:r>
            <a:r>
              <a:rPr lang="el-GR" sz="1800" dirty="0" smtClean="0">
                <a:solidFill>
                  <a:schemeClr val="bg1"/>
                </a:solidFill>
                <a:latin typeface="Times New Roman" pitchFamily="18" charset="0"/>
                <a:cs typeface="Times New Roman" pitchFamily="18" charset="0"/>
              </a:rPr>
              <a:t> </a:t>
            </a:r>
            <a:r>
              <a:rPr lang="el-GR" sz="1800" dirty="0" err="1">
                <a:solidFill>
                  <a:schemeClr val="bg1"/>
                </a:solidFill>
                <a:latin typeface="Times New Roman" pitchFamily="18" charset="0"/>
                <a:cs typeface="Times New Roman" pitchFamily="18" charset="0"/>
              </a:rPr>
              <a:t>ρουτίνη</a:t>
            </a:r>
            <a:r>
              <a:rPr lang="el-GR" sz="1800" dirty="0">
                <a:solidFill>
                  <a:schemeClr val="bg1"/>
                </a:solidFill>
                <a:latin typeface="Times New Roman" pitchFamily="18" charset="0"/>
                <a:cs typeface="Times New Roman" pitchFamily="18" charset="0"/>
              </a:rPr>
              <a:t> </a:t>
            </a:r>
            <a:r>
              <a:rPr lang="el-GR" sz="1800" dirty="0">
                <a:solidFill>
                  <a:srgbClr val="FFC000"/>
                </a:solidFill>
                <a:latin typeface="Times New Roman" pitchFamily="18" charset="0"/>
                <a:cs typeface="Times New Roman" pitchFamily="18" charset="0"/>
              </a:rPr>
              <a:t>παρεμποδίζει </a:t>
            </a:r>
            <a:r>
              <a:rPr lang="el-GR" sz="1800" dirty="0" smtClean="0">
                <a:solidFill>
                  <a:schemeClr val="bg1"/>
                </a:solidFill>
                <a:latin typeface="Times New Roman" pitchFamily="18" charset="0"/>
                <a:cs typeface="Times New Roman" pitchFamily="18" charset="0"/>
              </a:rPr>
              <a:t>την αύξηση του ενζύμου </a:t>
            </a:r>
            <a:r>
              <a:rPr lang="el-GR" sz="1800" dirty="0" err="1">
                <a:solidFill>
                  <a:schemeClr val="bg1"/>
                </a:solidFill>
                <a:latin typeface="Times New Roman" pitchFamily="18" charset="0"/>
                <a:cs typeface="Times New Roman" pitchFamily="18" charset="0"/>
              </a:rPr>
              <a:t>ρεδουκτάση</a:t>
            </a:r>
            <a:r>
              <a:rPr lang="el-GR" sz="1800" dirty="0">
                <a:solidFill>
                  <a:schemeClr val="bg1"/>
                </a:solidFill>
                <a:latin typeface="Times New Roman" pitchFamily="18" charset="0"/>
                <a:cs typeface="Times New Roman" pitchFamily="18" charset="0"/>
              </a:rPr>
              <a:t> της </a:t>
            </a:r>
            <a:r>
              <a:rPr lang="el-GR" sz="1800" dirty="0" err="1">
                <a:solidFill>
                  <a:schemeClr val="bg1"/>
                </a:solidFill>
                <a:latin typeface="Times New Roman" pitchFamily="18" charset="0"/>
                <a:cs typeface="Times New Roman" pitchFamily="18" charset="0"/>
              </a:rPr>
              <a:t>αλδόζης</a:t>
            </a:r>
            <a:r>
              <a:rPr lang="el-GR" sz="1800" dirty="0">
                <a:solidFill>
                  <a:schemeClr val="bg1"/>
                </a:solidFill>
                <a:latin typeface="Times New Roman" pitchFamily="18" charset="0"/>
                <a:cs typeface="Times New Roman" pitchFamily="18" charset="0"/>
              </a:rPr>
              <a:t> στους οφθαλμούς και τους νευρώνες</a:t>
            </a:r>
            <a:r>
              <a:rPr lang="el-GR" sz="1800" dirty="0" smtClean="0">
                <a:solidFill>
                  <a:schemeClr val="bg1"/>
                </a:solidFill>
                <a:latin typeface="Times New Roman" pitchFamily="18" charset="0"/>
                <a:cs typeface="Times New Roman" pitchFamily="18" charset="0"/>
              </a:rPr>
              <a:t>.</a:t>
            </a: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Αν το ένζυμο συσσωρευόταν σε πολύ μεγάλες ποσότητες τότε θα δημιουργούσε προβλήματα όρασης  κυρίως σε άτομα με σακχαρώδη διαβήτη</a:t>
            </a:r>
          </a:p>
          <a:p>
            <a:endParaRPr lang="el-GR" sz="1800" dirty="0" smtClean="0">
              <a:solidFill>
                <a:schemeClr val="bg1"/>
              </a:solidFill>
            </a:endParaRPr>
          </a:p>
          <a:p>
            <a:r>
              <a:rPr lang="el-GR" sz="1800" dirty="0" smtClean="0">
                <a:solidFill>
                  <a:schemeClr val="bg1"/>
                </a:solidFill>
                <a:latin typeface="Times New Roman" pitchFamily="18" charset="0"/>
                <a:cs typeface="Times New Roman" pitchFamily="18" charset="0"/>
              </a:rPr>
              <a:t>Η συμβολή των </a:t>
            </a:r>
            <a:r>
              <a:rPr lang="el-GR" sz="1800" dirty="0" err="1" smtClean="0">
                <a:solidFill>
                  <a:schemeClr val="bg1"/>
                </a:solidFill>
                <a:latin typeface="Times New Roman" pitchFamily="18" charset="0"/>
                <a:cs typeface="Times New Roman" pitchFamily="18" charset="0"/>
              </a:rPr>
              <a:t>φλαβονοειδών</a:t>
            </a:r>
            <a:r>
              <a:rPr lang="el-GR" sz="1800" dirty="0" smtClean="0">
                <a:solidFill>
                  <a:schemeClr val="bg1"/>
                </a:solidFill>
                <a:latin typeface="Times New Roman" pitchFamily="18" charset="0"/>
                <a:cs typeface="Times New Roman" pitchFamily="18" charset="0"/>
              </a:rPr>
              <a:t>  στην ανθρώπινη υγεία έχει αποδειχθεί σε πολλές περιπτώσεις ευεργετική, καθώς </a:t>
            </a:r>
            <a:r>
              <a:rPr lang="el-GR" sz="1800" dirty="0" smtClean="0">
                <a:solidFill>
                  <a:srgbClr val="00B0F0"/>
                </a:solidFill>
                <a:latin typeface="Times New Roman" pitchFamily="18" charset="0"/>
                <a:cs typeface="Times New Roman" pitchFamily="18" charset="0"/>
              </a:rPr>
              <a:t>ενεργοποιούν</a:t>
            </a:r>
            <a:r>
              <a:rPr lang="el-GR" sz="1800" dirty="0" smtClean="0">
                <a:solidFill>
                  <a:schemeClr val="bg1"/>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hlinkClick r:id="rId2" tooltip="Ένζυμο"/>
              </a:rPr>
              <a:t>ένζυμα</a:t>
            </a:r>
            <a:r>
              <a:rPr lang="el-GR" sz="1800" dirty="0" smtClean="0">
                <a:solidFill>
                  <a:schemeClr val="bg1"/>
                </a:solidFill>
                <a:latin typeface="Times New Roman" pitchFamily="18" charset="0"/>
                <a:cs typeface="Times New Roman" pitchFamily="18" charset="0"/>
              </a:rPr>
              <a:t> τα οποία μειώνουν την πιθανότητα εμφάνισης συγκεκριμένων τύπων καρκίνου, καρδιακών παθήσεων και εκφυλιστικών παθήσεων που σχετίζονται με τη γήρανση</a:t>
            </a:r>
          </a:p>
          <a:p>
            <a:endParaRPr lang="el-GR" sz="1800" dirty="0" smtClean="0">
              <a:solidFill>
                <a:schemeClr val="bg1"/>
              </a:solidFill>
            </a:endParaRPr>
          </a:p>
          <a:p>
            <a:pPr>
              <a:buNone/>
            </a:pPr>
            <a:r>
              <a:rPr lang="el-GR" dirty="0" smtClean="0">
                <a:solidFill>
                  <a:schemeClr val="bg1"/>
                </a:solidFill>
              </a:rPr>
              <a: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92500"/>
          </a:bodyPr>
          <a:lstStyle/>
          <a:p>
            <a:r>
              <a:rPr lang="el-GR" sz="1800" b="1" dirty="0" smtClean="0">
                <a:solidFill>
                  <a:schemeClr val="bg1"/>
                </a:solidFill>
                <a:latin typeface="Times New Roman" pitchFamily="18" charset="0"/>
                <a:cs typeface="Times New Roman" pitchFamily="18" charset="0"/>
              </a:rPr>
              <a:t>Νέα Υόρκη</a:t>
            </a:r>
            <a:r>
              <a:rPr lang="el-GR" sz="1800" dirty="0" smtClean="0">
                <a:solidFill>
                  <a:schemeClr val="bg1"/>
                </a:solidFill>
                <a:latin typeface="Times New Roman" pitchFamily="18" charset="0"/>
                <a:cs typeface="Times New Roman" pitchFamily="18" charset="0"/>
              </a:rPr>
              <a:t>: Η εμπλοκή του ενζύμου </a:t>
            </a:r>
            <a:r>
              <a:rPr lang="el-GR" sz="1800" dirty="0" err="1" smtClean="0">
                <a:solidFill>
                  <a:srgbClr val="FFC000"/>
                </a:solidFill>
                <a:latin typeface="Times New Roman" pitchFamily="18" charset="0"/>
                <a:cs typeface="Times New Roman" pitchFamily="18" charset="0"/>
              </a:rPr>
              <a:t>ρεδουκτάση</a:t>
            </a:r>
            <a:r>
              <a:rPr lang="el-GR" sz="1800" dirty="0" smtClean="0">
                <a:solidFill>
                  <a:srgbClr val="FFC000"/>
                </a:solidFill>
                <a:latin typeface="Times New Roman" pitchFamily="18" charset="0"/>
                <a:cs typeface="Times New Roman" pitchFamily="18" charset="0"/>
              </a:rPr>
              <a:t> της </a:t>
            </a:r>
            <a:r>
              <a:rPr lang="el-GR" sz="1800" dirty="0" err="1" smtClean="0">
                <a:solidFill>
                  <a:srgbClr val="FFC000"/>
                </a:solidFill>
                <a:latin typeface="Times New Roman" pitchFamily="18" charset="0"/>
                <a:cs typeface="Times New Roman" pitchFamily="18" charset="0"/>
              </a:rPr>
              <a:t>αλδόζης</a:t>
            </a:r>
            <a:r>
              <a:rPr lang="el-GR" sz="1800" dirty="0" smtClean="0">
                <a:solidFill>
                  <a:srgbClr val="FFC000"/>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rPr>
              <a:t>προλαμβάνει τον πολλαπλασιασμό των ανθρωπίνων καρκινικών κυττάρων του </a:t>
            </a:r>
            <a:r>
              <a:rPr lang="el-GR" sz="1800" dirty="0" err="1" smtClean="0">
                <a:solidFill>
                  <a:schemeClr val="bg1"/>
                </a:solidFill>
                <a:latin typeface="Times New Roman" pitchFamily="18" charset="0"/>
                <a:cs typeface="Times New Roman" pitchFamily="18" charset="0"/>
              </a:rPr>
              <a:t>παχέος</a:t>
            </a:r>
            <a:r>
              <a:rPr lang="el-GR" sz="1800" dirty="0" smtClean="0">
                <a:solidFill>
                  <a:schemeClr val="bg1"/>
                </a:solidFill>
                <a:latin typeface="Times New Roman" pitchFamily="18" charset="0"/>
                <a:cs typeface="Times New Roman" pitchFamily="18" charset="0"/>
              </a:rPr>
              <a:t> εντέρου και διακόπτει την πρόοδο του όγκου στα ποντίκια, σύμφωνα με αμερικανική μελέτη που δημοσιεύεται </a:t>
            </a:r>
            <a:r>
              <a:rPr lang="el-GR" sz="1800" dirty="0" smtClean="0">
                <a:solidFill>
                  <a:srgbClr val="FFC000"/>
                </a:solidFill>
                <a:latin typeface="Times New Roman" pitchFamily="18" charset="0"/>
                <a:cs typeface="Times New Roman" pitchFamily="18" charset="0"/>
              </a:rPr>
              <a:t>στο </a:t>
            </a:r>
            <a:r>
              <a:rPr lang="el-GR" sz="1800" dirty="0" err="1" smtClean="0">
                <a:solidFill>
                  <a:srgbClr val="FFC000"/>
                </a:solidFill>
                <a:latin typeface="Times New Roman" pitchFamily="18" charset="0"/>
                <a:cs typeface="Times New Roman" pitchFamily="18" charset="0"/>
              </a:rPr>
              <a:t>Cancer</a:t>
            </a:r>
            <a:r>
              <a:rPr lang="el-GR" sz="1800" dirty="0" smtClean="0">
                <a:solidFill>
                  <a:srgbClr val="FFC000"/>
                </a:solidFill>
                <a:latin typeface="Times New Roman" pitchFamily="18" charset="0"/>
                <a:cs typeface="Times New Roman" pitchFamily="18" charset="0"/>
              </a:rPr>
              <a:t> </a:t>
            </a:r>
            <a:r>
              <a:rPr lang="el-GR" sz="1800" dirty="0" err="1" smtClean="0">
                <a:solidFill>
                  <a:srgbClr val="FFC000"/>
                </a:solidFill>
                <a:latin typeface="Times New Roman" pitchFamily="18" charset="0"/>
                <a:cs typeface="Times New Roman" pitchFamily="18" charset="0"/>
              </a:rPr>
              <a:t>Research</a:t>
            </a:r>
            <a:r>
              <a:rPr lang="el-GR" sz="1800" dirty="0" smtClean="0">
                <a:solidFill>
                  <a:schemeClr val="bg1"/>
                </a:solidFill>
                <a:latin typeface="Times New Roman" pitchFamily="18" charset="0"/>
                <a:cs typeface="Times New Roman" pitchFamily="18" charset="0"/>
              </a:rPr>
              <a:t>. </a:t>
            </a: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Ερευνητική ομάδα του Ιατρικού Τμήματος του Πανεπιστημίου του Τέξας με επικεφαλής τον Δρ </a:t>
            </a:r>
            <a:r>
              <a:rPr lang="el-GR" sz="1800" dirty="0" err="1" smtClean="0">
                <a:solidFill>
                  <a:schemeClr val="bg1"/>
                </a:solidFill>
                <a:latin typeface="Times New Roman" pitchFamily="18" charset="0"/>
                <a:cs typeface="Times New Roman" pitchFamily="18" charset="0"/>
              </a:rPr>
              <a:t>Σατις</a:t>
            </a:r>
            <a:r>
              <a:rPr lang="el-GR" sz="1800" dirty="0" smtClean="0">
                <a:solidFill>
                  <a:schemeClr val="bg1"/>
                </a:solidFill>
                <a:latin typeface="Times New Roman" pitchFamily="18" charset="0"/>
                <a:cs typeface="Times New Roman" pitchFamily="18" charset="0"/>
              </a:rPr>
              <a:t> </a:t>
            </a:r>
            <a:r>
              <a:rPr lang="el-GR" sz="1800" dirty="0" err="1" smtClean="0">
                <a:solidFill>
                  <a:schemeClr val="bg1"/>
                </a:solidFill>
                <a:latin typeface="Times New Roman" pitchFamily="18" charset="0"/>
                <a:cs typeface="Times New Roman" pitchFamily="18" charset="0"/>
              </a:rPr>
              <a:t>Σριβασταβα</a:t>
            </a:r>
            <a:r>
              <a:rPr lang="el-GR" sz="1800" dirty="0" smtClean="0">
                <a:solidFill>
                  <a:schemeClr val="bg1"/>
                </a:solidFill>
                <a:latin typeface="Times New Roman" pitchFamily="18" charset="0"/>
                <a:cs typeface="Times New Roman" pitchFamily="18" charset="0"/>
              </a:rPr>
              <a:t> διενήργησε εργαστηριακά πειράματα και διαπίστωσε ότι η εμπλοκή της </a:t>
            </a:r>
            <a:r>
              <a:rPr lang="el-GR" sz="1800" dirty="0" err="1" smtClean="0">
                <a:solidFill>
                  <a:schemeClr val="bg1"/>
                </a:solidFill>
                <a:latin typeface="Times New Roman" pitchFamily="18" charset="0"/>
                <a:cs typeface="Times New Roman" pitchFamily="18" charset="0"/>
              </a:rPr>
              <a:t>ρεδουκτάσης</a:t>
            </a:r>
            <a:r>
              <a:rPr lang="el-GR" sz="1800" dirty="0" smtClean="0">
                <a:solidFill>
                  <a:schemeClr val="bg1"/>
                </a:solidFill>
                <a:latin typeface="Times New Roman" pitchFamily="18" charset="0"/>
                <a:cs typeface="Times New Roman" pitchFamily="18" charset="0"/>
              </a:rPr>
              <a:t> της </a:t>
            </a:r>
            <a:r>
              <a:rPr lang="el-GR" sz="1800" dirty="0" err="1" smtClean="0">
                <a:solidFill>
                  <a:schemeClr val="bg1"/>
                </a:solidFill>
                <a:latin typeface="Times New Roman" pitchFamily="18" charset="0"/>
                <a:cs typeface="Times New Roman" pitchFamily="18" charset="0"/>
              </a:rPr>
              <a:t>αλδόζης</a:t>
            </a:r>
            <a:r>
              <a:rPr lang="el-GR" sz="1800" dirty="0" smtClean="0">
                <a:solidFill>
                  <a:schemeClr val="bg1"/>
                </a:solidFill>
                <a:latin typeface="Times New Roman" pitchFamily="18" charset="0"/>
                <a:cs typeface="Times New Roman" pitchFamily="18" charset="0"/>
              </a:rPr>
              <a:t> οδηγούσε σε αναστολή της καρκινικής κυτταρικής ανάπτυξης. </a:t>
            </a: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Στην Ιαπωνία χρησιμοποιείται ένας αναστολέας </a:t>
            </a:r>
            <a:r>
              <a:rPr lang="el-GR" sz="1800" dirty="0" err="1" smtClean="0">
                <a:solidFill>
                  <a:schemeClr val="bg1"/>
                </a:solidFill>
                <a:latin typeface="Times New Roman" pitchFamily="18" charset="0"/>
                <a:cs typeface="Times New Roman" pitchFamily="18" charset="0"/>
              </a:rPr>
              <a:t>ρεδουκτάσης</a:t>
            </a:r>
            <a:r>
              <a:rPr lang="el-GR" sz="1800" dirty="0" smtClean="0">
                <a:solidFill>
                  <a:schemeClr val="bg1"/>
                </a:solidFill>
                <a:latin typeface="Times New Roman" pitchFamily="18" charset="0"/>
                <a:cs typeface="Times New Roman" pitchFamily="18" charset="0"/>
              </a:rPr>
              <a:t> της </a:t>
            </a:r>
            <a:r>
              <a:rPr lang="el-GR" sz="1800" dirty="0" err="1" smtClean="0">
                <a:solidFill>
                  <a:schemeClr val="bg1"/>
                </a:solidFill>
                <a:latin typeface="Times New Roman" pitchFamily="18" charset="0"/>
                <a:cs typeface="Times New Roman" pitchFamily="18" charset="0"/>
              </a:rPr>
              <a:t>αλδόζης</a:t>
            </a:r>
            <a:r>
              <a:rPr lang="el-GR" sz="1800" dirty="0" smtClean="0">
                <a:solidFill>
                  <a:schemeClr val="bg1"/>
                </a:solidFill>
                <a:latin typeface="Times New Roman" pitchFamily="18" charset="0"/>
                <a:cs typeface="Times New Roman" pitchFamily="18" charset="0"/>
              </a:rPr>
              <a:t> για την πρόληψη των δευτεροπαθών διαβητικών επιπλοκών, και τουλάχιστον τρεις νέοι αναστολείς βρίσκονται υπό κλινική δοκιμή στις ΗΠΑ.</a:t>
            </a:r>
          </a:p>
          <a:p>
            <a:r>
              <a:rPr lang="el-GR" sz="1800" dirty="0" smtClean="0">
                <a:solidFill>
                  <a:schemeClr val="bg1"/>
                </a:solidFill>
                <a:latin typeface="Times New Roman" pitchFamily="18" charset="0"/>
                <a:cs typeface="Times New Roman" pitchFamily="18" charset="0"/>
              </a:rPr>
              <a:t> θα είναι ευκολότερο να αρχίσουν κλινικές μελέτες για τον καρκίνο του </a:t>
            </a:r>
            <a:r>
              <a:rPr lang="el-GR" sz="1800" dirty="0" err="1" smtClean="0">
                <a:solidFill>
                  <a:schemeClr val="bg1"/>
                </a:solidFill>
                <a:latin typeface="Times New Roman" pitchFamily="18" charset="0"/>
                <a:cs typeface="Times New Roman" pitchFamily="18" charset="0"/>
              </a:rPr>
              <a:t>παχέος</a:t>
            </a:r>
            <a:r>
              <a:rPr lang="el-GR" sz="1800" dirty="0" smtClean="0">
                <a:solidFill>
                  <a:schemeClr val="bg1"/>
                </a:solidFill>
                <a:latin typeface="Times New Roman" pitchFamily="18" charset="0"/>
                <a:cs typeface="Times New Roman" pitchFamily="18" charset="0"/>
              </a:rPr>
              <a:t> εντέρου με επίκεντρο τους </a:t>
            </a:r>
            <a:r>
              <a:rPr lang="el-GR" sz="1800" dirty="0" smtClean="0">
                <a:solidFill>
                  <a:srgbClr val="FFC000"/>
                </a:solidFill>
                <a:latin typeface="Times New Roman" pitchFamily="18" charset="0"/>
                <a:cs typeface="Times New Roman" pitchFamily="18" charset="0"/>
              </a:rPr>
              <a:t>συγκεκριμένους αναστολείς</a:t>
            </a:r>
            <a:r>
              <a:rPr lang="el-GR" sz="1800" dirty="0" smtClean="0">
                <a:solidFill>
                  <a:srgbClr val="FFC000"/>
                </a:solidFill>
              </a:rPr>
              <a:t> </a:t>
            </a:r>
            <a:r>
              <a:rPr lang="el-GR" sz="1800" dirty="0" smtClean="0">
                <a:solidFill>
                  <a:srgbClr val="FFC000"/>
                </a:solidFill>
                <a:latin typeface="Times New Roman" pitchFamily="18" charset="0"/>
                <a:cs typeface="Times New Roman" pitchFamily="18" charset="0"/>
              </a:rPr>
              <a:t>της</a:t>
            </a:r>
            <a:r>
              <a:rPr lang="el-GR" sz="1800" dirty="0" smtClean="0">
                <a:solidFill>
                  <a:schemeClr val="bg1"/>
                </a:solidFill>
              </a:rPr>
              <a:t> </a:t>
            </a:r>
            <a:r>
              <a:rPr lang="el-GR" sz="1800" dirty="0" err="1" smtClean="0">
                <a:solidFill>
                  <a:srgbClr val="FFC000"/>
                </a:solidFill>
                <a:latin typeface="Times New Roman" pitchFamily="18" charset="0"/>
                <a:cs typeface="Times New Roman" pitchFamily="18" charset="0"/>
              </a:rPr>
              <a:t>ρεδουκτάση</a:t>
            </a:r>
            <a:r>
              <a:rPr lang="el-GR" sz="1800" dirty="0" smtClean="0">
                <a:solidFill>
                  <a:srgbClr val="FFC000"/>
                </a:solidFill>
                <a:latin typeface="Times New Roman" pitchFamily="18" charset="0"/>
                <a:cs typeface="Times New Roman" pitchFamily="18" charset="0"/>
              </a:rPr>
              <a:t> της </a:t>
            </a:r>
            <a:r>
              <a:rPr lang="el-GR" sz="1800" dirty="0" err="1" smtClean="0">
                <a:solidFill>
                  <a:srgbClr val="FFC000"/>
                </a:solidFill>
                <a:latin typeface="Times New Roman" pitchFamily="18" charset="0"/>
                <a:cs typeface="Times New Roman" pitchFamily="18" charset="0"/>
              </a:rPr>
              <a:t>αλδόζης</a:t>
            </a:r>
            <a:r>
              <a:rPr lang="el-GR" sz="1800" dirty="0" smtClean="0">
                <a:solidFill>
                  <a:srgbClr val="FFC000"/>
                </a:solidFill>
                <a:latin typeface="Times New Roman" pitchFamily="18" charset="0"/>
                <a:cs typeface="Times New Roman" pitchFamily="18" charset="0"/>
              </a:rPr>
              <a:t> </a:t>
            </a:r>
            <a:endParaRPr lang="el-GR" sz="1800" dirty="0" smtClean="0">
              <a:solidFill>
                <a:schemeClr val="bg1"/>
              </a:solidFill>
            </a:endParaRPr>
          </a:p>
          <a:p>
            <a:pPr>
              <a:buNone/>
            </a:pPr>
            <a:r>
              <a:rPr lang="el-GR" sz="1800" dirty="0" smtClean="0">
                <a:solidFill>
                  <a:schemeClr val="bg1"/>
                </a:solidFill>
                <a:latin typeface="Times New Roman" pitchFamily="18" charset="0"/>
                <a:cs typeface="Times New Roman" pitchFamily="18" charset="0"/>
              </a:rPr>
              <a:t> </a:t>
            </a:r>
            <a:endParaRPr lang="el-GR" sz="1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b="1" i="1" dirty="0" smtClean="0">
                <a:latin typeface="Times New Roman" pitchFamily="18" charset="0"/>
                <a:cs typeface="Times New Roman" pitchFamily="18" charset="0"/>
              </a:rPr>
              <a:t>Ρουδεκτάση της αλδόζης</a:t>
            </a:r>
            <a:endParaRPr lang="el-GR" sz="2800" b="1" i="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l-GR" sz="1600" dirty="0" smtClean="0">
                <a:solidFill>
                  <a:schemeClr val="bg1"/>
                </a:solidFill>
                <a:latin typeface="Times New Roman" pitchFamily="18" charset="0"/>
                <a:cs typeface="Times New Roman" pitchFamily="18" charset="0"/>
              </a:rPr>
              <a:t>Με την ALR2 ως ένζυμο κλειδί στην παθογένεση ενός αριθμού διαδεδομένων παθήσεων, η διερεύνηση για την εύρεση νέων αναστολέων της ALR2 (ARIs) είναι στο επίκεντρο ερευνητικών προσπαθειών. </a:t>
            </a:r>
          </a:p>
          <a:p>
            <a:r>
              <a:rPr lang="el-GR" sz="1600" dirty="0" smtClean="0">
                <a:solidFill>
                  <a:schemeClr val="bg1"/>
                </a:solidFill>
                <a:latin typeface="Times New Roman" pitchFamily="18" charset="0"/>
                <a:cs typeface="Times New Roman" pitchFamily="18" charset="0"/>
              </a:rPr>
              <a:t>Οι αναστολείς που έχουν αναφερθεί μέχρι σήμερα στην βιβλιογραφία αποτελούν κατά κύριο λόγο παράγωγα καρβοξυλικών οξέων ή κυκλικών σπειροϊμιδίων και τους αποδίδονται χαρακτηριστικά που αποτρέπουν την ευρεία χρήση τους λόγω εμφάνισης τοξικότητας ή μικρής in vivo αποτελεσματικότητας. </a:t>
            </a:r>
          </a:p>
          <a:p>
            <a:r>
              <a:rPr lang="el-GR" sz="1600" dirty="0" smtClean="0">
                <a:solidFill>
                  <a:schemeClr val="bg1"/>
                </a:solidFill>
                <a:latin typeface="Times New Roman" pitchFamily="18" charset="0"/>
                <a:cs typeface="Times New Roman" pitchFamily="18" charset="0"/>
              </a:rPr>
              <a:t>Νεότερες μελέτες προσανατολίζονται προς νέους χημειότυπους που δε θα εμφανίζουν τα παραπάνω χαρακτηριστικά, ώστε να επιτευχθεί ένα ικανοποιητικό φαρμακοκινητικό και φαρμακοδυναμικό προφίλ.</a:t>
            </a:r>
            <a:endParaRPr lang="el-GR"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Αποτοξίνωση</a:t>
            </a:r>
            <a:endParaRPr lang="en-US" dirty="0"/>
          </a:p>
        </p:txBody>
      </p:sp>
      <p:sp>
        <p:nvSpPr>
          <p:cNvPr id="3" name="2 - Θέση περιεχομένου"/>
          <p:cNvSpPr>
            <a:spLocks noGrp="1"/>
          </p:cNvSpPr>
          <p:nvPr>
            <p:ph idx="1"/>
          </p:nvPr>
        </p:nvSpPr>
        <p:spPr/>
        <p:txBody>
          <a:bodyPr>
            <a:normAutofit fontScale="77500" lnSpcReduction="20000"/>
          </a:bodyPr>
          <a:lstStyle/>
          <a:p>
            <a:pPr>
              <a:buNone/>
            </a:pPr>
            <a:r>
              <a:rPr lang="el-GR" sz="23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Για να κάνουμε αποτοξίνωση του οργανισμού μας υπάρχουν πολλοί τρόποι </a:t>
            </a:r>
            <a:r>
              <a:rPr lang="el-GR" sz="2300" dirty="0" smtClean="0">
                <a:solidFill>
                  <a:schemeClr val="bg1"/>
                </a:solidFill>
                <a:latin typeface="Times New Roman" pitchFamily="18" charset="0"/>
                <a:cs typeface="Times New Roman" pitchFamily="18" charset="0"/>
              </a:rPr>
              <a:t>Θα σας δώσει  ενέργεια για όλη την ημέρα και θα βελτιώσετε επίσης τη διαδικασία της πέψης </a:t>
            </a:r>
            <a:br>
              <a:rPr lang="el-GR" sz="2300" dirty="0" smtClean="0">
                <a:solidFill>
                  <a:schemeClr val="bg1"/>
                </a:solidFill>
                <a:latin typeface="Times New Roman" pitchFamily="18" charset="0"/>
                <a:cs typeface="Times New Roman" pitchFamily="18" charset="0"/>
              </a:rPr>
            </a:br>
            <a:r>
              <a:rPr lang="el-GR" sz="2300" dirty="0" smtClean="0">
                <a:solidFill>
                  <a:schemeClr val="bg1"/>
                </a:solidFill>
                <a:latin typeface="Times New Roman" pitchFamily="18" charset="0"/>
                <a:cs typeface="Times New Roman" pitchFamily="18" charset="0"/>
              </a:rPr>
              <a:t/>
            </a:r>
            <a:br>
              <a:rPr lang="el-GR" sz="2300" dirty="0" smtClean="0">
                <a:solidFill>
                  <a:schemeClr val="bg1"/>
                </a:solidFill>
                <a:latin typeface="Times New Roman" pitchFamily="18" charset="0"/>
                <a:cs typeface="Times New Roman" pitchFamily="18" charset="0"/>
              </a:rPr>
            </a:br>
            <a:r>
              <a:rPr lang="el-GR" sz="2300" dirty="0" smtClean="0">
                <a:solidFill>
                  <a:schemeClr val="bg1"/>
                </a:solidFill>
                <a:latin typeface="Times New Roman" pitchFamily="18" charset="0"/>
                <a:cs typeface="Times New Roman" pitchFamily="18" charset="0"/>
              </a:rPr>
              <a:t/>
            </a:r>
            <a:br>
              <a:rPr lang="el-GR" sz="2300" dirty="0" smtClean="0">
                <a:solidFill>
                  <a:schemeClr val="bg1"/>
                </a:solidFill>
                <a:latin typeface="Times New Roman" pitchFamily="18" charset="0"/>
                <a:cs typeface="Times New Roman" pitchFamily="18" charset="0"/>
              </a:rPr>
            </a:br>
            <a:r>
              <a:rPr lang="el-GR" sz="2300" dirty="0" smtClean="0">
                <a:solidFill>
                  <a:schemeClr val="bg1"/>
                </a:solidFill>
                <a:latin typeface="Times New Roman" pitchFamily="18" charset="0"/>
                <a:cs typeface="Times New Roman" pitchFamily="18" charset="0"/>
              </a:rPr>
              <a:t>Συστατικά που απαιτούνται</a:t>
            </a:r>
            <a:r>
              <a:rPr lang="el-GR" dirty="0" smtClean="0">
                <a:solidFill>
                  <a:schemeClr val="bg1"/>
                </a:solidFill>
              </a:rPr>
              <a:t>:</a:t>
            </a:r>
            <a:br>
              <a:rPr lang="el-GR" dirty="0" smtClean="0">
                <a:solidFill>
                  <a:schemeClr val="bg1"/>
                </a:solidFill>
              </a:rPr>
            </a:br>
            <a:r>
              <a:rPr lang="el-GR" dirty="0" smtClean="0">
                <a:solidFill>
                  <a:schemeClr val="bg1"/>
                </a:solidFill>
              </a:rPr>
              <a:t/>
            </a:r>
            <a:br>
              <a:rPr lang="el-GR" dirty="0" smtClean="0">
                <a:solidFill>
                  <a:schemeClr val="bg1"/>
                </a:solidFill>
              </a:rPr>
            </a:br>
            <a:r>
              <a:rPr lang="el-GR" sz="2300" b="1" dirty="0" smtClean="0">
                <a:solidFill>
                  <a:srgbClr val="FFC000"/>
                </a:solidFill>
                <a:latin typeface="Times New Roman" pitchFamily="18" charset="0"/>
                <a:cs typeface="Times New Roman" pitchFamily="18" charset="0"/>
              </a:rPr>
              <a:t>4 πράσινα μήλα</a:t>
            </a:r>
            <a:r>
              <a:rPr lang="el-GR" sz="2300" dirty="0" smtClean="0">
                <a:solidFill>
                  <a:srgbClr val="FFC000"/>
                </a:solidFill>
                <a:latin typeface="Times New Roman" pitchFamily="18" charset="0"/>
                <a:cs typeface="Times New Roman" pitchFamily="18" charset="0"/>
              </a:rPr>
              <a:t/>
            </a:r>
            <a:br>
              <a:rPr lang="el-GR" sz="2300" dirty="0" smtClean="0">
                <a:solidFill>
                  <a:srgbClr val="FFC000"/>
                </a:solidFill>
                <a:latin typeface="Times New Roman" pitchFamily="18" charset="0"/>
                <a:cs typeface="Times New Roman" pitchFamily="18" charset="0"/>
              </a:rPr>
            </a:br>
            <a:r>
              <a:rPr lang="el-GR" sz="2300" b="1" dirty="0" smtClean="0">
                <a:solidFill>
                  <a:srgbClr val="FFC000"/>
                </a:solidFill>
                <a:latin typeface="Times New Roman" pitchFamily="18" charset="0"/>
                <a:cs typeface="Times New Roman" pitchFamily="18" charset="0"/>
              </a:rPr>
              <a:t>Φλούδα 1 λεμονιού</a:t>
            </a:r>
            <a:r>
              <a:rPr lang="el-GR" sz="2300" dirty="0" smtClean="0">
                <a:solidFill>
                  <a:srgbClr val="FFC000"/>
                </a:solidFill>
                <a:latin typeface="Times New Roman" pitchFamily="18" charset="0"/>
                <a:cs typeface="Times New Roman" pitchFamily="18" charset="0"/>
              </a:rPr>
              <a:t/>
            </a:r>
            <a:br>
              <a:rPr lang="el-GR" sz="2300" dirty="0" smtClean="0">
                <a:solidFill>
                  <a:srgbClr val="FFC000"/>
                </a:solidFill>
                <a:latin typeface="Times New Roman" pitchFamily="18" charset="0"/>
                <a:cs typeface="Times New Roman" pitchFamily="18" charset="0"/>
              </a:rPr>
            </a:br>
            <a:r>
              <a:rPr lang="el-GR" sz="2300" b="1" dirty="0" smtClean="0">
                <a:solidFill>
                  <a:srgbClr val="FFC000"/>
                </a:solidFill>
                <a:latin typeface="Times New Roman" pitchFamily="18" charset="0"/>
                <a:cs typeface="Times New Roman" pitchFamily="18" charset="0"/>
              </a:rPr>
              <a:t>1 Φρέσκο </a:t>
            </a:r>
            <a:r>
              <a:rPr lang="el-GR" sz="2300" b="1" dirty="0" err="1" smtClean="0">
                <a:solidFill>
                  <a:srgbClr val="FFC000"/>
                </a:solidFill>
                <a:latin typeface="Times New Roman" pitchFamily="18" charset="0"/>
                <a:cs typeface="Times New Roman" pitchFamily="18" charset="0"/>
              </a:rPr>
              <a:t>​​τζίντζερ</a:t>
            </a:r>
            <a:r>
              <a:rPr lang="el-GR" dirty="0" smtClean="0">
                <a:solidFill>
                  <a:schemeClr val="bg1"/>
                </a:solidFill>
              </a:rPr>
              <a:t/>
            </a:r>
            <a:br>
              <a:rPr lang="el-GR" dirty="0" smtClean="0">
                <a:solidFill>
                  <a:schemeClr val="bg1"/>
                </a:solidFill>
              </a:rPr>
            </a:br>
            <a:r>
              <a:rPr lang="el-GR" dirty="0" smtClean="0">
                <a:solidFill>
                  <a:schemeClr val="bg1"/>
                </a:solidFill>
              </a:rPr>
              <a:t/>
            </a:r>
            <a:br>
              <a:rPr lang="el-GR" dirty="0" smtClean="0">
                <a:solidFill>
                  <a:schemeClr val="bg1"/>
                </a:solidFill>
              </a:rPr>
            </a:br>
            <a:r>
              <a:rPr lang="el-GR" sz="2600" b="1" dirty="0" smtClean="0">
                <a:solidFill>
                  <a:schemeClr val="bg1"/>
                </a:solidFill>
                <a:latin typeface="Times New Roman" pitchFamily="18" charset="0"/>
                <a:cs typeface="Times New Roman" pitchFamily="18" charset="0"/>
              </a:rPr>
              <a:t>Προετοιμασία:</a:t>
            </a:r>
            <a:r>
              <a:rPr lang="el-GR" sz="2600" dirty="0" smtClean="0">
                <a:solidFill>
                  <a:schemeClr val="bg1"/>
                </a:solidFill>
                <a:latin typeface="Times New Roman" pitchFamily="18" charset="0"/>
                <a:cs typeface="Times New Roman" pitchFamily="18" charset="0"/>
              </a:rPr>
              <a:t/>
            </a:r>
            <a:br>
              <a:rPr lang="el-GR" sz="2600" dirty="0" smtClean="0">
                <a:solidFill>
                  <a:schemeClr val="bg1"/>
                </a:solidFill>
                <a:latin typeface="Times New Roman" pitchFamily="18" charset="0"/>
                <a:cs typeface="Times New Roman" pitchFamily="18" charset="0"/>
              </a:rPr>
            </a:br>
            <a:r>
              <a:rPr lang="el-GR" sz="2600" b="1" dirty="0" smtClean="0">
                <a:solidFill>
                  <a:schemeClr val="bg1"/>
                </a:solidFill>
                <a:latin typeface="Times New Roman" pitchFamily="18" charset="0"/>
                <a:cs typeface="Times New Roman" pitchFamily="18" charset="0"/>
              </a:rPr>
              <a:t/>
            </a:r>
            <a:br>
              <a:rPr lang="el-GR" sz="2600" b="1" dirty="0" smtClean="0">
                <a:solidFill>
                  <a:schemeClr val="bg1"/>
                </a:solidFill>
                <a:latin typeface="Times New Roman" pitchFamily="18" charset="0"/>
                <a:cs typeface="Times New Roman" pitchFamily="18" charset="0"/>
              </a:rPr>
            </a:br>
            <a:r>
              <a:rPr lang="el-GR" sz="2600" dirty="0" smtClean="0">
                <a:solidFill>
                  <a:schemeClr val="bg1"/>
                </a:solidFill>
                <a:latin typeface="Times New Roman" pitchFamily="18" charset="0"/>
                <a:cs typeface="Times New Roman" pitchFamily="18" charset="0"/>
              </a:rPr>
              <a:t>Ανακατεύουμε το </a:t>
            </a:r>
            <a:r>
              <a:rPr lang="el-GR" sz="2600" dirty="0" err="1" smtClean="0">
                <a:solidFill>
                  <a:schemeClr val="bg1"/>
                </a:solidFill>
                <a:latin typeface="Times New Roman" pitchFamily="18" charset="0"/>
                <a:cs typeface="Times New Roman" pitchFamily="18" charset="0"/>
              </a:rPr>
              <a:t>τζίντζερ</a:t>
            </a:r>
            <a:r>
              <a:rPr lang="el-GR" sz="2600" dirty="0" smtClean="0">
                <a:solidFill>
                  <a:schemeClr val="bg1"/>
                </a:solidFill>
                <a:latin typeface="Times New Roman" pitchFamily="18" charset="0"/>
                <a:cs typeface="Times New Roman" pitchFamily="18" charset="0"/>
              </a:rPr>
              <a:t>, την φλούδα λεμονιού και τα μήλα στο </a:t>
            </a:r>
            <a:r>
              <a:rPr lang="en-US" sz="2600" dirty="0" smtClean="0">
                <a:solidFill>
                  <a:schemeClr val="bg1"/>
                </a:solidFill>
                <a:latin typeface="Times New Roman" pitchFamily="18" charset="0"/>
                <a:cs typeface="Times New Roman" pitchFamily="18" charset="0"/>
              </a:rPr>
              <a:t>blender</a:t>
            </a:r>
            <a:r>
              <a:rPr lang="el-GR" sz="2600" dirty="0" smtClean="0">
                <a:solidFill>
                  <a:schemeClr val="bg1"/>
                </a:solidFill>
                <a:latin typeface="Times New Roman" pitchFamily="18" charset="0"/>
                <a:cs typeface="Times New Roman" pitchFamily="18" charset="0"/>
              </a:rPr>
              <a:t>.Το ποτό είναι έτοιμο. Ετοιμάστε αυτό το ποτό νωρίς το πρωί, επειδή είναι καλύτερα να το πίνετε πριν από το πρωινό. </a:t>
            </a:r>
            <a:r>
              <a:rPr lang="el-GR" dirty="0" smtClean="0">
                <a:solidFill>
                  <a:schemeClr val="bg1"/>
                </a:solidFill>
              </a:rPr>
              <a:t/>
            </a:r>
            <a:br>
              <a:rPr lang="el-GR"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a:bodyPr>
          <a:lstStyle/>
          <a:p>
            <a:r>
              <a:rPr lang="el-GR" sz="2000" dirty="0" smtClean="0">
                <a:solidFill>
                  <a:schemeClr val="bg1"/>
                </a:solidFill>
                <a:latin typeface="Times New Roman" pitchFamily="18" charset="0"/>
                <a:cs typeface="Times New Roman" pitchFamily="18" charset="0"/>
              </a:rPr>
              <a:t>Άλλη μέθοδος: ο χυμός του λεμονιού με  </a:t>
            </a:r>
            <a:r>
              <a:rPr lang="el-GR" sz="2000" dirty="0" err="1" smtClean="0">
                <a:solidFill>
                  <a:schemeClr val="bg1"/>
                </a:solidFill>
                <a:latin typeface="Times New Roman" pitchFamily="18" charset="0"/>
                <a:cs typeface="Times New Roman" pitchFamily="18" charset="0"/>
              </a:rPr>
              <a:t>κουρκούμι</a:t>
            </a:r>
            <a:r>
              <a:rPr lang="el-GR" sz="2000" dirty="0" smtClean="0">
                <a:solidFill>
                  <a:schemeClr val="bg1"/>
                </a:solidFill>
                <a:latin typeface="Times New Roman" pitchFamily="18" charset="0"/>
                <a:cs typeface="Times New Roman" pitchFamily="18" charset="0"/>
              </a:rPr>
              <a:t> .</a:t>
            </a:r>
          </a:p>
          <a:p>
            <a:pPr>
              <a:buNone/>
            </a:pPr>
            <a:r>
              <a:rPr lang="el-GR" sz="2000" dirty="0" smtClean="0">
                <a:solidFill>
                  <a:schemeClr val="bg1"/>
                </a:solidFill>
                <a:latin typeface="Times New Roman" pitchFamily="18" charset="0"/>
                <a:cs typeface="Times New Roman" pitchFamily="18" charset="0"/>
              </a:rPr>
              <a:t> </a:t>
            </a:r>
            <a:br>
              <a:rPr lang="el-GR" sz="2000" dirty="0" smtClean="0">
                <a:solidFill>
                  <a:schemeClr val="bg1"/>
                </a:solidFill>
                <a:latin typeface="Times New Roman" pitchFamily="18" charset="0"/>
                <a:cs typeface="Times New Roman" pitchFamily="18" charset="0"/>
              </a:rPr>
            </a:br>
            <a:r>
              <a:rPr lang="el-GR" sz="1800" dirty="0" smtClean="0">
                <a:solidFill>
                  <a:srgbClr val="FFC000"/>
                </a:solidFill>
                <a:latin typeface="Times New Roman" pitchFamily="18" charset="0"/>
                <a:cs typeface="Times New Roman" pitchFamily="18" charset="0"/>
              </a:rPr>
              <a:t>Τι θα χρειαστούμε:</a:t>
            </a:r>
            <a:br>
              <a:rPr lang="el-GR" sz="1800" dirty="0" smtClean="0">
                <a:solidFill>
                  <a:srgbClr val="FFC000"/>
                </a:solidFill>
                <a:latin typeface="Times New Roman" pitchFamily="18" charset="0"/>
                <a:cs typeface="Times New Roman" pitchFamily="18" charset="0"/>
              </a:rPr>
            </a:br>
            <a:r>
              <a:rPr lang="el-GR" sz="1800" dirty="0" smtClean="0">
                <a:solidFill>
                  <a:srgbClr val="FFC000"/>
                </a:solidFill>
                <a:latin typeface="Times New Roman" pitchFamily="18" charset="0"/>
                <a:cs typeface="Times New Roman" pitchFamily="18" charset="0"/>
              </a:rPr>
              <a:t/>
            </a:r>
            <a:br>
              <a:rPr lang="el-GR" sz="1800" dirty="0" smtClean="0">
                <a:solidFill>
                  <a:srgbClr val="FFC000"/>
                </a:solidFill>
                <a:latin typeface="Times New Roman" pitchFamily="18" charset="0"/>
                <a:cs typeface="Times New Roman" pitchFamily="18" charset="0"/>
              </a:rPr>
            </a:br>
            <a:r>
              <a:rPr lang="el-GR" sz="1800" dirty="0" smtClean="0">
                <a:solidFill>
                  <a:srgbClr val="FFC000"/>
                </a:solidFill>
                <a:latin typeface="Times New Roman" pitchFamily="18" charset="0"/>
                <a:cs typeface="Times New Roman" pitchFamily="18" charset="0"/>
              </a:rPr>
              <a:t>- το χυμό από ένα μεγάλο λεμόνι</a:t>
            </a:r>
            <a:br>
              <a:rPr lang="el-GR" sz="1800" dirty="0" smtClean="0">
                <a:solidFill>
                  <a:srgbClr val="FFC000"/>
                </a:solidFill>
                <a:latin typeface="Times New Roman" pitchFamily="18" charset="0"/>
                <a:cs typeface="Times New Roman" pitchFamily="18" charset="0"/>
              </a:rPr>
            </a:br>
            <a:r>
              <a:rPr lang="el-GR" sz="1800" dirty="0" smtClean="0">
                <a:solidFill>
                  <a:srgbClr val="FFC000"/>
                </a:solidFill>
                <a:latin typeface="Times New Roman" pitchFamily="18" charset="0"/>
                <a:cs typeface="Times New Roman" pitchFamily="18" charset="0"/>
              </a:rPr>
              <a:t>- μία κουταλιά της σούπας μέλι</a:t>
            </a:r>
            <a:br>
              <a:rPr lang="el-GR" sz="1800" dirty="0" smtClean="0">
                <a:solidFill>
                  <a:srgbClr val="FFC000"/>
                </a:solidFill>
                <a:latin typeface="Times New Roman" pitchFamily="18" charset="0"/>
                <a:cs typeface="Times New Roman" pitchFamily="18" charset="0"/>
              </a:rPr>
            </a:br>
            <a:r>
              <a:rPr lang="el-GR" sz="1800" dirty="0" smtClean="0">
                <a:solidFill>
                  <a:srgbClr val="FFC000"/>
                </a:solidFill>
                <a:latin typeface="Times New Roman" pitchFamily="18" charset="0"/>
                <a:cs typeface="Times New Roman" pitchFamily="18" charset="0"/>
              </a:rPr>
              <a:t>- μισό κουταλάκι του γλυκού </a:t>
            </a:r>
            <a:r>
              <a:rPr lang="el-GR" sz="1800" dirty="0" err="1" smtClean="0">
                <a:solidFill>
                  <a:srgbClr val="FFC000"/>
                </a:solidFill>
                <a:latin typeface="Times New Roman" pitchFamily="18" charset="0"/>
                <a:cs typeface="Times New Roman" pitchFamily="18" charset="0"/>
              </a:rPr>
              <a:t>κουρκούμι</a:t>
            </a:r>
            <a:r>
              <a:rPr lang="el-GR" sz="1800" dirty="0" smtClean="0">
                <a:solidFill>
                  <a:srgbClr val="FFC000"/>
                </a:solidFill>
                <a:latin typeface="Times New Roman" pitchFamily="18" charset="0"/>
                <a:cs typeface="Times New Roman" pitchFamily="18" charset="0"/>
              </a:rPr>
              <a:t> και</a:t>
            </a:r>
            <a:br>
              <a:rPr lang="el-GR" sz="1800" dirty="0" smtClean="0">
                <a:solidFill>
                  <a:srgbClr val="FFC000"/>
                </a:solidFill>
                <a:latin typeface="Times New Roman" pitchFamily="18" charset="0"/>
                <a:cs typeface="Times New Roman" pitchFamily="18" charset="0"/>
              </a:rPr>
            </a:br>
            <a:r>
              <a:rPr lang="el-GR" sz="1800" dirty="0" smtClean="0">
                <a:solidFill>
                  <a:srgbClr val="FFC000"/>
                </a:solidFill>
                <a:latin typeface="Times New Roman" pitchFamily="18" charset="0"/>
                <a:cs typeface="Times New Roman" pitchFamily="18" charset="0"/>
              </a:rPr>
              <a:t>- ένα φλιτζάνι ζεστό νερό -περίπου 500 </a:t>
            </a:r>
            <a:r>
              <a:rPr lang="en-US" sz="1800" dirty="0" smtClean="0">
                <a:solidFill>
                  <a:srgbClr val="FFC000"/>
                </a:solidFill>
                <a:latin typeface="Times New Roman" pitchFamily="18" charset="0"/>
                <a:cs typeface="Times New Roman" pitchFamily="18" charset="0"/>
              </a:rPr>
              <a:t>ml</a:t>
            </a:r>
            <a:endParaRPr lang="el-GR" sz="1800" dirty="0" smtClean="0">
              <a:solidFill>
                <a:srgbClr val="FFC000"/>
              </a:solidFill>
              <a:latin typeface="Times New Roman" pitchFamily="18" charset="0"/>
              <a:cs typeface="Times New Roman" pitchFamily="18" charset="0"/>
            </a:endParaRPr>
          </a:p>
          <a:p>
            <a:pPr>
              <a:buNone/>
            </a:pPr>
            <a:r>
              <a:rPr lang="el-GR" sz="2000" dirty="0" smtClean="0">
                <a:solidFill>
                  <a:schemeClr val="bg1"/>
                </a:solidFill>
                <a:latin typeface="Times New Roman" pitchFamily="18" charset="0"/>
                <a:cs typeface="Times New Roman" pitchFamily="18" charset="0"/>
              </a:rPr>
              <a:t/>
            </a:r>
            <a:br>
              <a:rPr lang="el-GR" sz="2000" dirty="0" smtClean="0">
                <a:solidFill>
                  <a:schemeClr val="bg1"/>
                </a:solidFill>
                <a:latin typeface="Times New Roman" pitchFamily="18" charset="0"/>
                <a:cs typeface="Times New Roman" pitchFamily="18" charset="0"/>
              </a:rPr>
            </a:br>
            <a:r>
              <a:rPr lang="el-GR" sz="2000" dirty="0" smtClean="0">
                <a:solidFill>
                  <a:schemeClr val="bg1"/>
                </a:solidFill>
                <a:latin typeface="Times New Roman" pitchFamily="18" charset="0"/>
                <a:cs typeface="Times New Roman" pitchFamily="18" charset="0"/>
              </a:rPr>
              <a:t>Για να ετοιμάσουμε το ρόφημά μας ο τρόπος είναι πολύ απλός, ρίχνουμε μέσα στο νερό όλα μας τα υλικά και ανακατεύουμε πολύ-πολύ καλά και πίνουμε το ρόφημά μας το πρωί.</a:t>
            </a:r>
            <a:endParaRPr lang="en-US" sz="2000" dirty="0">
              <a:solidFill>
                <a:schemeClr val="bg1"/>
              </a:solidFill>
              <a:latin typeface="Times New Roman" pitchFamily="18" charset="0"/>
              <a:cs typeface="Times New Roman" pitchFamily="18" charset="0"/>
            </a:endParaRPr>
          </a:p>
        </p:txBody>
      </p:sp>
      <p:pic>
        <p:nvPicPr>
          <p:cNvPr id="4" name="3 - Εικόνα" descr="http://2.bp.blogspot.com/-dwbyRGZh5VA/UQm-jcD43EI/AAAAAAAAKkc/g10viQhdTFs/s200/kourkoumi.jpg"/>
          <p:cNvPicPr/>
          <p:nvPr/>
        </p:nvPicPr>
        <p:blipFill>
          <a:blip r:embed="rId2" cstate="print"/>
          <a:srcRect/>
          <a:stretch>
            <a:fillRect/>
          </a:stretch>
        </p:blipFill>
        <p:spPr bwMode="auto">
          <a:xfrm>
            <a:off x="5364088" y="2492896"/>
            <a:ext cx="2736304" cy="1440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Το </a:t>
            </a:r>
            <a:r>
              <a:rPr lang="el-GR" b="1" dirty="0" err="1" smtClean="0"/>
              <a:t>σιταρόχορτο</a:t>
            </a:r>
            <a:endParaRPr lang="en-US" dirty="0"/>
          </a:p>
        </p:txBody>
      </p:sp>
      <p:pic>
        <p:nvPicPr>
          <p:cNvPr id="4" name="irc_ilrp_mut" descr="https://encrypted-tbn0.gstatic.com/images?q=tbn:ANd9GcTqfaYMowYOq74AMw2gBBiDtl8IasF93gYvBPAPSBep9DrMwTCDJYRWxLg"/>
          <p:cNvPicPr>
            <a:picLocks noGrp="1"/>
          </p:cNvPicPr>
          <p:nvPr>
            <p:ph idx="1"/>
          </p:nvPr>
        </p:nvPicPr>
        <p:blipFill>
          <a:blip r:embed="rId2" cstate="print"/>
          <a:srcRect/>
          <a:stretch>
            <a:fillRect/>
          </a:stretch>
        </p:blipFill>
        <p:spPr bwMode="auto">
          <a:xfrm>
            <a:off x="1259632" y="2348880"/>
            <a:ext cx="6696744"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145282"/>
          </a:xfrm>
        </p:spPr>
        <p:txBody>
          <a:bodyPr>
            <a:normAutofit/>
          </a:bodyPr>
          <a:lstStyle/>
          <a:p>
            <a:r>
              <a:rPr lang="el-GR" sz="2800" b="1" i="1" dirty="0" smtClean="0"/>
              <a:t>Το </a:t>
            </a:r>
            <a:r>
              <a:rPr lang="el-GR" sz="2800" b="1" i="1" dirty="0" err="1" smtClean="0"/>
              <a:t>σιταρόχορτο</a:t>
            </a:r>
            <a:endParaRPr lang="en-US" sz="2800" b="1" i="1" dirty="0"/>
          </a:p>
        </p:txBody>
      </p:sp>
      <p:sp>
        <p:nvSpPr>
          <p:cNvPr id="3" name="2 - Θέση περιεχομένου"/>
          <p:cNvSpPr>
            <a:spLocks noGrp="1"/>
          </p:cNvSpPr>
          <p:nvPr>
            <p:ph idx="1"/>
          </p:nvPr>
        </p:nvSpPr>
        <p:spPr>
          <a:xfrm>
            <a:off x="457200" y="1556792"/>
            <a:ext cx="8229600" cy="4898016"/>
          </a:xfrm>
        </p:spPr>
        <p:txBody>
          <a:bodyPr>
            <a:noAutofit/>
          </a:bodyPr>
          <a:lstStyle/>
          <a:p>
            <a:r>
              <a:rPr lang="el-GR" sz="1800" b="1" dirty="0">
                <a:solidFill>
                  <a:schemeClr val="bg1"/>
                </a:solidFill>
                <a:latin typeface="Times New Roman" pitchFamily="18" charset="0"/>
                <a:cs typeface="Times New Roman" pitchFamily="18" charset="0"/>
              </a:rPr>
              <a:t>Το </a:t>
            </a:r>
            <a:r>
              <a:rPr lang="el-GR" sz="1800" b="1" dirty="0" err="1">
                <a:solidFill>
                  <a:schemeClr val="bg1"/>
                </a:solidFill>
                <a:latin typeface="Times New Roman" pitchFamily="18" charset="0"/>
                <a:cs typeface="Times New Roman" pitchFamily="18" charset="0"/>
              </a:rPr>
              <a:t>σιταρόχορτο</a:t>
            </a:r>
            <a:r>
              <a:rPr lang="el-GR" sz="1800" b="1" dirty="0">
                <a:solidFill>
                  <a:schemeClr val="bg1"/>
                </a:solidFill>
                <a:latin typeface="Times New Roman" pitchFamily="18" charset="0"/>
                <a:cs typeface="Times New Roman" pitchFamily="18" charset="0"/>
              </a:rPr>
              <a:t> (χλωροφύλλη) </a:t>
            </a:r>
            <a:r>
              <a:rPr lang="el-GR" sz="1800" b="1" dirty="0" smtClean="0">
                <a:solidFill>
                  <a:schemeClr val="bg1"/>
                </a:solidFill>
                <a:latin typeface="Times New Roman" pitchFamily="18" charset="0"/>
                <a:cs typeface="Times New Roman" pitchFamily="18" charset="0"/>
              </a:rPr>
              <a:t>αποτοξινώνει </a:t>
            </a:r>
            <a:r>
              <a:rPr lang="el-GR" sz="1800" b="1" dirty="0">
                <a:solidFill>
                  <a:schemeClr val="bg1"/>
                </a:solidFill>
                <a:latin typeface="Times New Roman" pitchFamily="18" charset="0"/>
                <a:cs typeface="Times New Roman" pitchFamily="18" charset="0"/>
              </a:rPr>
              <a:t>και οξυγονώνει το αίμα.</a:t>
            </a:r>
            <a:r>
              <a:rPr lang="el-GR" sz="1800" dirty="0">
                <a:solidFill>
                  <a:schemeClr val="bg1"/>
                </a:solidFill>
                <a:latin typeface="Times New Roman" pitchFamily="18" charset="0"/>
                <a:cs typeface="Times New Roman" pitchFamily="18" charset="0"/>
              </a:rPr>
              <a:t> </a:t>
            </a:r>
            <a:endParaRPr lang="en-US" sz="1800" dirty="0">
              <a:solidFill>
                <a:schemeClr val="bg1"/>
              </a:solidFill>
              <a:latin typeface="Times New Roman" pitchFamily="18" charset="0"/>
              <a:cs typeface="Times New Roman" pitchFamily="18" charset="0"/>
            </a:endParaRPr>
          </a:p>
          <a:p>
            <a:r>
              <a:rPr lang="el-GR" sz="1800" dirty="0">
                <a:solidFill>
                  <a:schemeClr val="bg1"/>
                </a:solidFill>
                <a:latin typeface="Times New Roman" pitchFamily="18" charset="0"/>
                <a:cs typeface="Times New Roman" pitchFamily="18" charset="0"/>
              </a:rPr>
              <a:t>Το </a:t>
            </a:r>
            <a:r>
              <a:rPr lang="el-GR" sz="1800" dirty="0" err="1">
                <a:solidFill>
                  <a:schemeClr val="bg1"/>
                </a:solidFill>
                <a:latin typeface="Times New Roman" pitchFamily="18" charset="0"/>
                <a:cs typeface="Times New Roman" pitchFamily="18" charset="0"/>
              </a:rPr>
              <a:t>σιταρόχορτο</a:t>
            </a:r>
            <a:r>
              <a:rPr lang="el-GR" sz="1800" dirty="0">
                <a:solidFill>
                  <a:schemeClr val="bg1"/>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rPr>
              <a:t>περίπου 50 χρόνια πριν έγινε </a:t>
            </a:r>
            <a:r>
              <a:rPr lang="el-GR" sz="1800" dirty="0">
                <a:solidFill>
                  <a:schemeClr val="bg1"/>
                </a:solidFill>
                <a:latin typeface="Times New Roman" pitchFamily="18" charset="0"/>
                <a:cs typeface="Times New Roman" pitchFamily="18" charset="0"/>
              </a:rPr>
              <a:t>γνωστό από την </a:t>
            </a:r>
            <a:r>
              <a:rPr lang="en-US" sz="1800" dirty="0">
                <a:solidFill>
                  <a:srgbClr val="FFC000"/>
                </a:solidFill>
                <a:latin typeface="Times New Roman" pitchFamily="18" charset="0"/>
                <a:cs typeface="Times New Roman" pitchFamily="18" charset="0"/>
              </a:rPr>
              <a:t>Ann </a:t>
            </a:r>
            <a:r>
              <a:rPr lang="en-US" sz="1800" dirty="0" err="1" smtClean="0">
                <a:solidFill>
                  <a:srgbClr val="FFC000"/>
                </a:solidFill>
                <a:latin typeface="Times New Roman" pitchFamily="18" charset="0"/>
                <a:cs typeface="Times New Roman" pitchFamily="18" charset="0"/>
              </a:rPr>
              <a:t>Wigmore</a:t>
            </a:r>
            <a:r>
              <a:rPr lang="el-GR" sz="1800" dirty="0" smtClean="0">
                <a:solidFill>
                  <a:srgbClr val="FFC000"/>
                </a:solidFill>
                <a:latin typeface="Times New Roman" pitchFamily="18" charset="0"/>
                <a:cs typeface="Times New Roman" pitchFamily="18" charset="0"/>
              </a:rPr>
              <a:t>,</a:t>
            </a:r>
            <a:r>
              <a:rPr lang="el-GR" sz="1800" dirty="0" smtClean="0">
                <a:solidFill>
                  <a:schemeClr val="bg1"/>
                </a:solidFill>
                <a:latin typeface="Times New Roman" pitchFamily="18" charset="0"/>
                <a:cs typeface="Times New Roman" pitchFamily="18" charset="0"/>
              </a:rPr>
              <a:t> η οποία το χρησιμοποίησε προκειμένου να θεραπευθεί από </a:t>
            </a:r>
            <a:r>
              <a:rPr lang="el-GR" sz="1800" dirty="0">
                <a:solidFill>
                  <a:schemeClr val="bg1"/>
                </a:solidFill>
                <a:latin typeface="Times New Roman" pitchFamily="18" charset="0"/>
                <a:cs typeface="Times New Roman" pitchFamily="18" charset="0"/>
              </a:rPr>
              <a:t>καρκίνο</a:t>
            </a:r>
            <a:r>
              <a:rPr lang="el-GR" sz="1800" dirty="0" smtClean="0">
                <a:solidFill>
                  <a:schemeClr val="bg1"/>
                </a:solidFill>
                <a:latin typeface="Times New Roman" pitchFamily="18" charset="0"/>
                <a:cs typeface="Times New Roman" pitchFamily="18" charset="0"/>
              </a:rPr>
              <a:t>.</a:t>
            </a: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Περιέχει </a:t>
            </a:r>
            <a:r>
              <a:rPr lang="el-GR" sz="1800" dirty="0">
                <a:solidFill>
                  <a:schemeClr val="bg1"/>
                </a:solidFill>
                <a:latin typeface="Times New Roman" pitchFamily="18" charset="0"/>
                <a:cs typeface="Times New Roman" pitchFamily="18" charset="0"/>
              </a:rPr>
              <a:t>χλωροφύλλη η οποία βοηθάει </a:t>
            </a:r>
            <a:r>
              <a:rPr lang="el-GR" sz="1800" dirty="0" smtClean="0">
                <a:solidFill>
                  <a:schemeClr val="bg1"/>
                </a:solidFill>
                <a:latin typeface="Times New Roman" pitchFamily="18" charset="0"/>
                <a:cs typeface="Times New Roman" pitchFamily="18" charset="0"/>
              </a:rPr>
              <a:t>στην </a:t>
            </a:r>
            <a:r>
              <a:rPr lang="el-GR" sz="1800" dirty="0" err="1" smtClean="0">
                <a:solidFill>
                  <a:schemeClr val="bg1"/>
                </a:solidFill>
                <a:latin typeface="Times New Roman" pitchFamily="18" charset="0"/>
                <a:cs typeface="Times New Roman" pitchFamily="18" charset="0"/>
              </a:rPr>
              <a:t>ανοσοδιέγερση</a:t>
            </a:r>
            <a:r>
              <a:rPr lang="el-GR" sz="1800" dirty="0" smtClean="0">
                <a:solidFill>
                  <a:schemeClr val="bg1"/>
                </a:solidFill>
                <a:latin typeface="Times New Roman" pitchFamily="18" charset="0"/>
                <a:cs typeface="Times New Roman" pitchFamily="18" charset="0"/>
              </a:rPr>
              <a:t>, στην διατήρηση φυσιολογικών επιπέδων οξυγόνου </a:t>
            </a:r>
            <a:r>
              <a:rPr lang="el-GR" sz="1800" dirty="0">
                <a:solidFill>
                  <a:schemeClr val="bg1"/>
                </a:solidFill>
                <a:latin typeface="Times New Roman" pitchFamily="18" charset="0"/>
                <a:cs typeface="Times New Roman" pitchFamily="18" charset="0"/>
              </a:rPr>
              <a:t>στον </a:t>
            </a:r>
            <a:r>
              <a:rPr lang="el-GR" sz="1800" dirty="0" smtClean="0">
                <a:solidFill>
                  <a:schemeClr val="bg1"/>
                </a:solidFill>
                <a:latin typeface="Times New Roman" pitchFamily="18" charset="0"/>
                <a:cs typeface="Times New Roman" pitchFamily="18" charset="0"/>
              </a:rPr>
              <a:t>οργανισμό. </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Το </a:t>
            </a:r>
            <a:r>
              <a:rPr lang="el-GR" sz="1800" dirty="0" err="1">
                <a:solidFill>
                  <a:schemeClr val="bg1"/>
                </a:solidFill>
                <a:latin typeface="Times New Roman" pitchFamily="18" charset="0"/>
                <a:cs typeface="Times New Roman" pitchFamily="18" charset="0"/>
              </a:rPr>
              <a:t>σιταρόχορτο</a:t>
            </a:r>
            <a:r>
              <a:rPr lang="el-GR" sz="1800" dirty="0">
                <a:solidFill>
                  <a:schemeClr val="bg1"/>
                </a:solidFill>
                <a:latin typeface="Times New Roman" pitchFamily="18" charset="0"/>
                <a:cs typeface="Times New Roman" pitchFamily="18" charset="0"/>
              </a:rPr>
              <a:t> το κάνουμε χυμό και το πίνουμε, δεν είναι κατάλληλο </a:t>
            </a:r>
            <a:r>
              <a:rPr lang="el-GR" sz="1800" dirty="0" smtClean="0">
                <a:solidFill>
                  <a:schemeClr val="bg1"/>
                </a:solidFill>
                <a:latin typeface="Times New Roman" pitchFamily="18" charset="0"/>
                <a:cs typeface="Times New Roman" pitchFamily="18" charset="0"/>
              </a:rPr>
              <a:t>για σαλάτες. </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smtClean="0">
                <a:solidFill>
                  <a:schemeClr val="bg1"/>
                </a:solidFill>
                <a:latin typeface="Times New Roman" pitchFamily="18" charset="0"/>
                <a:cs typeface="Times New Roman" pitchFamily="18" charset="0"/>
              </a:rPr>
              <a:t>Άτομα αλλεργικά στο </a:t>
            </a:r>
            <a:r>
              <a:rPr lang="el-GR" sz="1800" dirty="0">
                <a:solidFill>
                  <a:schemeClr val="bg1"/>
                </a:solidFill>
                <a:latin typeface="Times New Roman" pitchFamily="18" charset="0"/>
                <a:cs typeface="Times New Roman" pitchFamily="18" charset="0"/>
              </a:rPr>
              <a:t>σιτάρι δεν επηρεάζονται από το </a:t>
            </a:r>
            <a:r>
              <a:rPr lang="el-GR" sz="1800" dirty="0" smtClean="0">
                <a:solidFill>
                  <a:schemeClr val="bg1"/>
                </a:solidFill>
                <a:latin typeface="Times New Roman" pitchFamily="18" charset="0"/>
                <a:cs typeface="Times New Roman" pitchFamily="18" charset="0"/>
              </a:rPr>
              <a:t>χυμό </a:t>
            </a:r>
            <a:r>
              <a:rPr lang="el-GR" sz="1800" dirty="0">
                <a:solidFill>
                  <a:schemeClr val="bg1"/>
                </a:solidFill>
                <a:latin typeface="Times New Roman" pitchFamily="18" charset="0"/>
                <a:cs typeface="Times New Roman" pitchFamily="18" charset="0"/>
              </a:rPr>
              <a:t>διότι προέρχεται από χόρτο και δεν περιέχει </a:t>
            </a:r>
            <a:r>
              <a:rPr lang="el-GR" sz="1800" dirty="0" err="1">
                <a:solidFill>
                  <a:schemeClr val="bg1"/>
                </a:solidFill>
                <a:latin typeface="Times New Roman" pitchFamily="18" charset="0"/>
                <a:cs typeface="Times New Roman" pitchFamily="18" charset="0"/>
              </a:rPr>
              <a:t>γλουτένη</a:t>
            </a:r>
            <a:r>
              <a:rPr lang="el-GR" sz="1800" dirty="0">
                <a:solidFill>
                  <a:schemeClr val="bg1"/>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rPr>
              <a:t> το </a:t>
            </a:r>
            <a:r>
              <a:rPr lang="el-GR" sz="1800" dirty="0">
                <a:solidFill>
                  <a:schemeClr val="bg1"/>
                </a:solidFill>
                <a:latin typeface="Times New Roman" pitchFamily="18" charset="0"/>
                <a:cs typeface="Times New Roman" pitchFamily="18" charset="0"/>
              </a:rPr>
              <a:t>συστατικό που δημιουργεί τις </a:t>
            </a:r>
            <a:r>
              <a:rPr lang="el-GR" sz="1800" dirty="0" smtClean="0">
                <a:solidFill>
                  <a:schemeClr val="bg1"/>
                </a:solidFill>
                <a:latin typeface="Times New Roman" pitchFamily="18" charset="0"/>
                <a:cs typeface="Times New Roman" pitchFamily="18" charset="0"/>
              </a:rPr>
              <a:t>αλλεργίες.</a:t>
            </a:r>
            <a:endParaRPr lang="el-GR" sz="1800" dirty="0">
              <a:solidFill>
                <a:schemeClr val="bg1"/>
              </a:solidFill>
              <a:latin typeface="Times New Roman" pitchFamily="18" charset="0"/>
              <a:cs typeface="Times New Roman" pitchFamily="18" charset="0"/>
            </a:endParaRPr>
          </a:p>
          <a:p>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Το </a:t>
            </a:r>
            <a:r>
              <a:rPr lang="el-GR" sz="1800" dirty="0">
                <a:solidFill>
                  <a:schemeClr val="bg1"/>
                </a:solidFill>
                <a:latin typeface="Times New Roman" pitchFamily="18" charset="0"/>
                <a:cs typeface="Times New Roman" pitchFamily="18" charset="0"/>
              </a:rPr>
              <a:t>σιτάρι το βρίσκουμε όλο το χρόνο οπότε μπορούμε όλες τις εποχές να έχουμε τον </a:t>
            </a:r>
            <a:r>
              <a:rPr lang="el-GR" sz="1800" dirty="0" smtClean="0">
                <a:solidFill>
                  <a:schemeClr val="bg1"/>
                </a:solidFill>
                <a:latin typeface="Times New Roman" pitchFamily="18" charset="0"/>
                <a:cs typeface="Times New Roman" pitchFamily="18" charset="0"/>
              </a:rPr>
              <a:t>χυμό.</a:t>
            </a:r>
          </a:p>
          <a:p>
            <a:pPr>
              <a:buNone/>
            </a:pPr>
            <a:endParaRPr lang="el-GR" sz="1800" dirty="0" smtClean="0">
              <a:solidFill>
                <a:schemeClr val="bg1"/>
              </a:solidFill>
              <a:latin typeface="Times New Roman" pitchFamily="18" charset="0"/>
              <a:cs typeface="Times New Roman" pitchFamily="18" charset="0"/>
            </a:endParaRPr>
          </a:p>
          <a:p>
            <a:r>
              <a:rPr lang="el-GR" sz="1800" dirty="0" smtClean="0">
                <a:solidFill>
                  <a:schemeClr val="bg1"/>
                </a:solidFill>
                <a:latin typeface="Times New Roman" pitchFamily="18" charset="0"/>
                <a:cs typeface="Times New Roman" pitchFamily="18" charset="0"/>
              </a:rPr>
              <a:t>Περιέχει βιταμίνες </a:t>
            </a:r>
            <a:r>
              <a:rPr lang="en-US" sz="1800" dirty="0" smtClean="0">
                <a:solidFill>
                  <a:schemeClr val="bg1"/>
                </a:solidFill>
                <a:latin typeface="Times New Roman" pitchFamily="18" charset="0"/>
                <a:cs typeface="Times New Roman" pitchFamily="18" charset="0"/>
              </a:rPr>
              <a:t>A</a:t>
            </a:r>
            <a:r>
              <a:rPr lang="el-GR" sz="1800" dirty="0" smtClean="0">
                <a:solidFill>
                  <a:schemeClr val="bg1"/>
                </a:solidFill>
                <a:latin typeface="Times New Roman" pitchFamily="18" charset="0"/>
                <a:cs typeface="Times New Roman" pitchFamily="18" charset="0"/>
              </a:rPr>
              <a:t>, </a:t>
            </a:r>
            <a:r>
              <a:rPr lang="en-US" sz="1800" dirty="0" smtClean="0">
                <a:solidFill>
                  <a:schemeClr val="bg1"/>
                </a:solidFill>
                <a:latin typeface="Times New Roman" pitchFamily="18" charset="0"/>
                <a:cs typeface="Times New Roman" pitchFamily="18" charset="0"/>
              </a:rPr>
              <a:t>B</a:t>
            </a:r>
            <a:r>
              <a:rPr lang="el-GR" sz="1800" dirty="0" smtClean="0">
                <a:solidFill>
                  <a:schemeClr val="bg1"/>
                </a:solidFill>
                <a:latin typeface="Times New Roman" pitchFamily="18" charset="0"/>
                <a:cs typeface="Times New Roman" pitchFamily="18" charset="0"/>
              </a:rPr>
              <a:t>, </a:t>
            </a:r>
            <a:r>
              <a:rPr lang="en-US" sz="1800" dirty="0" smtClean="0">
                <a:solidFill>
                  <a:schemeClr val="bg1"/>
                </a:solidFill>
                <a:latin typeface="Times New Roman" pitchFamily="18" charset="0"/>
                <a:cs typeface="Times New Roman" pitchFamily="18" charset="0"/>
              </a:rPr>
              <a:t>C</a:t>
            </a:r>
            <a:r>
              <a:rPr lang="el-GR" sz="1800" dirty="0" smtClean="0">
                <a:solidFill>
                  <a:schemeClr val="bg1"/>
                </a:solidFill>
                <a:latin typeface="Times New Roman" pitchFamily="18" charset="0"/>
                <a:cs typeface="Times New Roman" pitchFamily="18" charset="0"/>
              </a:rPr>
              <a:t>, </a:t>
            </a:r>
            <a:r>
              <a:rPr lang="en-US" sz="1800" dirty="0" smtClean="0">
                <a:solidFill>
                  <a:schemeClr val="bg1"/>
                </a:solidFill>
                <a:latin typeface="Times New Roman" pitchFamily="18" charset="0"/>
                <a:cs typeface="Times New Roman" pitchFamily="18" charset="0"/>
              </a:rPr>
              <a:t>E</a:t>
            </a:r>
            <a:r>
              <a:rPr lang="el-GR" sz="1800" dirty="0" smtClean="0">
                <a:solidFill>
                  <a:schemeClr val="bg1"/>
                </a:solidFill>
                <a:latin typeface="Times New Roman" pitchFamily="18" charset="0"/>
                <a:cs typeface="Times New Roman" pitchFamily="18" charset="0"/>
              </a:rPr>
              <a:t>, </a:t>
            </a:r>
            <a:r>
              <a:rPr lang="en-US" sz="1800" dirty="0" smtClean="0">
                <a:solidFill>
                  <a:schemeClr val="bg1"/>
                </a:solidFill>
                <a:latin typeface="Times New Roman" pitchFamily="18" charset="0"/>
                <a:cs typeface="Times New Roman" pitchFamily="18" charset="0"/>
              </a:rPr>
              <a:t>K</a:t>
            </a:r>
            <a:r>
              <a:rPr lang="el-GR" sz="1800" dirty="0" smtClean="0">
                <a:solidFill>
                  <a:schemeClr val="bg1"/>
                </a:solidFill>
                <a:latin typeface="Times New Roman" pitchFamily="18" charset="0"/>
                <a:cs typeface="Times New Roman" pitchFamily="18" charset="0"/>
              </a:rPr>
              <a:t>, </a:t>
            </a:r>
            <a:r>
              <a:rPr lang="en-US" sz="1800" dirty="0" smtClean="0">
                <a:solidFill>
                  <a:schemeClr val="bg1"/>
                </a:solidFill>
                <a:latin typeface="Times New Roman" pitchFamily="18" charset="0"/>
                <a:cs typeface="Times New Roman" pitchFamily="18" charset="0"/>
              </a:rPr>
              <a:t>B</a:t>
            </a:r>
            <a:r>
              <a:rPr lang="el-GR" sz="1800" dirty="0" smtClean="0">
                <a:solidFill>
                  <a:schemeClr val="bg1"/>
                </a:solidFill>
                <a:latin typeface="Times New Roman" pitchFamily="18" charset="0"/>
                <a:cs typeface="Times New Roman" pitchFamily="18" charset="0"/>
              </a:rPr>
              <a:t>12, αμινοξέα, μέταλλα, ένζυμα και πρωτεΐνη. </a:t>
            </a:r>
          </a:p>
          <a:p>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rPr>
              <a:t/>
            </a:r>
            <a:br>
              <a:rPr lang="el-GR" sz="1800" dirty="0">
                <a:solidFill>
                  <a:schemeClr val="bg1"/>
                </a:solidFill>
              </a:rPr>
            </a:br>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857250"/>
          </a:xfrm>
        </p:spPr>
        <p:txBody>
          <a:bodyPr>
            <a:normAutofit/>
          </a:bodyPr>
          <a:lstStyle/>
          <a:p>
            <a:r>
              <a:rPr lang="el-GR" sz="2800" b="1" dirty="0" smtClean="0"/>
              <a:t>Χρήσεις του </a:t>
            </a:r>
            <a:r>
              <a:rPr lang="el-GR" sz="2800" b="1" dirty="0" err="1" smtClean="0"/>
              <a:t>σιταρόχορτου</a:t>
            </a:r>
            <a:r>
              <a:rPr lang="el-GR" sz="2800" b="1" dirty="0" smtClean="0"/>
              <a:t> (χλωροφύλλη</a:t>
            </a:r>
            <a:r>
              <a:rPr lang="el-GR" sz="2800" dirty="0" smtClean="0"/>
              <a:t>)</a:t>
            </a:r>
            <a:endParaRPr lang="en-US" sz="2800" dirty="0"/>
          </a:p>
        </p:txBody>
      </p:sp>
      <p:sp>
        <p:nvSpPr>
          <p:cNvPr id="3" name="2 - Θέση περιεχομένου"/>
          <p:cNvSpPr>
            <a:spLocks noGrp="1"/>
          </p:cNvSpPr>
          <p:nvPr>
            <p:ph idx="1"/>
          </p:nvPr>
        </p:nvSpPr>
        <p:spPr>
          <a:xfrm>
            <a:off x="467544" y="1268760"/>
            <a:ext cx="8229600" cy="4608512"/>
          </a:xfrm>
        </p:spPr>
        <p:txBody>
          <a:bodyPr>
            <a:noAutofit/>
          </a:bodyPr>
          <a:lstStyle/>
          <a:p>
            <a:pPr>
              <a:buNone/>
            </a:pPr>
            <a:r>
              <a:rPr lang="el-GR" sz="1600" dirty="0" smtClean="0">
                <a:solidFill>
                  <a:schemeClr val="bg1"/>
                </a:solidFill>
                <a:latin typeface="Times New Roman" pitchFamily="18" charset="0"/>
                <a:cs typeface="Times New Roman" pitchFamily="18" charset="0"/>
              </a:rPr>
              <a:t/>
            </a:r>
            <a:br>
              <a:rPr lang="el-GR" sz="1600" dirty="0" smtClean="0">
                <a:solidFill>
                  <a:schemeClr val="bg1"/>
                </a:solidFill>
                <a:latin typeface="Times New Roman" pitchFamily="18" charset="0"/>
                <a:cs typeface="Times New Roman" pitchFamily="18" charset="0"/>
              </a:rPr>
            </a:br>
            <a:r>
              <a:rPr lang="el-GR" sz="1600" dirty="0" smtClean="0">
                <a:solidFill>
                  <a:schemeClr val="bg1"/>
                </a:solidFill>
                <a:latin typeface="Times New Roman" pitchFamily="18" charset="0"/>
                <a:cs typeface="Times New Roman" pitchFamily="18" charset="0"/>
              </a:rPr>
              <a:t>1</a:t>
            </a:r>
            <a:r>
              <a:rPr lang="el-GR" sz="1600" dirty="0">
                <a:solidFill>
                  <a:schemeClr val="bg1"/>
                </a:solidFill>
                <a:latin typeface="Times New Roman" pitchFamily="18" charset="0"/>
                <a:cs typeface="Times New Roman" pitchFamily="18" charset="0"/>
              </a:rPr>
              <a:t>) Η χλωροφύλλη είναι </a:t>
            </a:r>
            <a:r>
              <a:rPr lang="el-GR" sz="1600" dirty="0" err="1">
                <a:solidFill>
                  <a:schemeClr val="bg1"/>
                </a:solidFill>
                <a:latin typeface="Times New Roman" pitchFamily="18" charset="0"/>
                <a:cs typeface="Times New Roman" pitchFamily="18" charset="0"/>
              </a:rPr>
              <a:t>αντιβακτηριακή</a:t>
            </a:r>
            <a:r>
              <a:rPr lang="el-GR" sz="1600" dirty="0">
                <a:solidFill>
                  <a:schemeClr val="bg1"/>
                </a:solidFill>
                <a:latin typeface="Times New Roman" pitchFamily="18" charset="0"/>
                <a:cs typeface="Times New Roman" pitchFamily="18" charset="0"/>
              </a:rPr>
              <a:t> και μπορεί να χρησιμοποιηθεί εσωτερικά και εξωτερικά για θεραπεία.</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 Ο </a:t>
            </a:r>
            <a:r>
              <a:rPr lang="el-GR" sz="1600" dirty="0">
                <a:solidFill>
                  <a:srgbClr val="FFC000"/>
                </a:solidFill>
                <a:latin typeface="Times New Roman" pitchFamily="18" charset="0"/>
                <a:cs typeface="Times New Roman" pitchFamily="18" charset="0"/>
              </a:rPr>
              <a:t>Δρ. </a:t>
            </a:r>
            <a:r>
              <a:rPr lang="en-US" sz="1600" dirty="0" err="1">
                <a:solidFill>
                  <a:srgbClr val="FFC000"/>
                </a:solidFill>
                <a:latin typeface="Times New Roman" pitchFamily="18" charset="0"/>
                <a:cs typeface="Times New Roman" pitchFamily="18" charset="0"/>
              </a:rPr>
              <a:t>Jenssen</a:t>
            </a:r>
            <a:r>
              <a:rPr lang="en-US" sz="1600" dirty="0">
                <a:solidFill>
                  <a:srgbClr val="FFC000"/>
                </a:solidFill>
                <a:latin typeface="Times New Roman" pitchFamily="18" charset="0"/>
                <a:cs typeface="Times New Roman" pitchFamily="18" charset="0"/>
              </a:rPr>
              <a:t> </a:t>
            </a:r>
            <a:r>
              <a:rPr lang="en-US" sz="1600" dirty="0">
                <a:solidFill>
                  <a:schemeClr val="bg1"/>
                </a:solidFill>
                <a:latin typeface="Times New Roman" pitchFamily="18" charset="0"/>
                <a:cs typeface="Times New Roman" pitchFamily="18" charset="0"/>
              </a:rPr>
              <a:t>M</a:t>
            </a:r>
            <a:r>
              <a:rPr lang="el-GR" sz="1600" dirty="0">
                <a:solidFill>
                  <a:schemeClr val="bg1"/>
                </a:solidFill>
                <a:latin typeface="Times New Roman" pitchFamily="18" charset="0"/>
                <a:cs typeface="Times New Roman" pitchFamily="18" charset="0"/>
              </a:rPr>
              <a:t>.</a:t>
            </a:r>
            <a:r>
              <a:rPr lang="en-US" sz="1600" dirty="0">
                <a:solidFill>
                  <a:schemeClr val="bg1"/>
                </a:solidFill>
                <a:latin typeface="Times New Roman" pitchFamily="18" charset="0"/>
                <a:cs typeface="Times New Roman" pitchFamily="18" charset="0"/>
              </a:rPr>
              <a:t>D</a:t>
            </a:r>
            <a:r>
              <a:rPr lang="el-GR" sz="1600" dirty="0">
                <a:solidFill>
                  <a:schemeClr val="bg1"/>
                </a:solidFill>
                <a:latin typeface="Times New Roman" pitchFamily="18" charset="0"/>
                <a:cs typeface="Times New Roman" pitchFamily="18" charset="0"/>
              </a:rPr>
              <a:t>. είπε μεταξύ άλλων ότι χρειάζονται μόνο λίγα λεπτά για να αφομοιωθεί ο χυμός χλωροφύλλης από τον ανθρώπινο οργανισμό και ότι αυτό γίνεται χωρίς κόπο.</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3) Η χλωροφύλλη από </a:t>
            </a:r>
            <a:r>
              <a:rPr lang="el-GR" sz="1600" dirty="0" err="1">
                <a:solidFill>
                  <a:schemeClr val="bg1"/>
                </a:solidFill>
                <a:latin typeface="Times New Roman" pitchFamily="18" charset="0"/>
                <a:cs typeface="Times New Roman" pitchFamily="18" charset="0"/>
              </a:rPr>
              <a:t>σιταρόχορτο</a:t>
            </a:r>
            <a:r>
              <a:rPr lang="el-GR" sz="1600" dirty="0">
                <a:solidFill>
                  <a:schemeClr val="bg1"/>
                </a:solidFill>
                <a:latin typeface="Times New Roman" pitchFamily="18" charset="0"/>
                <a:cs typeface="Times New Roman" pitchFamily="18" charset="0"/>
              </a:rPr>
              <a:t> αναπλάθει </a:t>
            </a:r>
            <a:r>
              <a:rPr lang="el-GR" sz="1600" dirty="0" smtClean="0">
                <a:solidFill>
                  <a:schemeClr val="bg1"/>
                </a:solidFill>
                <a:latin typeface="Times New Roman" pitchFamily="18" charset="0"/>
                <a:cs typeface="Times New Roman" pitchFamily="18" charset="0"/>
              </a:rPr>
              <a:t>τα στοιχεία  του αίματος. </a:t>
            </a:r>
            <a:r>
              <a:rPr lang="el-GR" sz="1600" dirty="0">
                <a:solidFill>
                  <a:schemeClr val="bg1"/>
                </a:solidFill>
                <a:latin typeface="Times New Roman" pitchFamily="18" charset="0"/>
                <a:cs typeface="Times New Roman" pitchFamily="18" charset="0"/>
              </a:rPr>
              <a:t>Έρευνες σε πειραματόζωα με αναιμία έδειξαν μετά τη χρήση χλωροφύλλης ότι ο αιματοκρίτης </a:t>
            </a:r>
            <a:r>
              <a:rPr lang="el-GR" sz="1600" dirty="0" smtClean="0">
                <a:solidFill>
                  <a:schemeClr val="bg1"/>
                </a:solidFill>
                <a:latin typeface="Times New Roman" pitchFamily="18" charset="0"/>
                <a:cs typeface="Times New Roman" pitchFamily="18" charset="0"/>
              </a:rPr>
              <a:t> επανήλθε στα </a:t>
            </a:r>
            <a:r>
              <a:rPr lang="el-GR" sz="1600" dirty="0">
                <a:solidFill>
                  <a:schemeClr val="bg1"/>
                </a:solidFill>
                <a:latin typeface="Times New Roman" pitchFamily="18" charset="0"/>
                <a:cs typeface="Times New Roman" pitchFamily="18" charset="0"/>
              </a:rPr>
              <a:t>φυσιολογικά όρια μέσα σε 4 – 5 ημέρες.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4) Αγρότες </a:t>
            </a:r>
            <a:r>
              <a:rPr lang="el-GR" sz="1600" dirty="0" smtClean="0">
                <a:solidFill>
                  <a:schemeClr val="bg1"/>
                </a:solidFill>
                <a:latin typeface="Times New Roman" pitchFamily="18" charset="0"/>
                <a:cs typeface="Times New Roman" pitchFamily="18" charset="0"/>
              </a:rPr>
              <a:t>το χρησιμοποίησαν σε βοοειδή και </a:t>
            </a:r>
            <a:r>
              <a:rPr lang="el-GR" sz="1600" dirty="0">
                <a:solidFill>
                  <a:schemeClr val="bg1"/>
                </a:solidFill>
                <a:latin typeface="Times New Roman" pitchFamily="18" charset="0"/>
                <a:cs typeface="Times New Roman" pitchFamily="18" charset="0"/>
              </a:rPr>
              <a:t>επανέκτησαν την γονιμότητα τους. Το περιεχόμενο υψηλής ποσότητας μαγνησίου στη χλωροφύλλη </a:t>
            </a:r>
            <a:r>
              <a:rPr lang="el-GR" sz="1600" dirty="0" smtClean="0">
                <a:solidFill>
                  <a:schemeClr val="bg1"/>
                </a:solidFill>
                <a:latin typeface="Times New Roman" pitchFamily="18" charset="0"/>
                <a:cs typeface="Times New Roman" pitchFamily="18" charset="0"/>
              </a:rPr>
              <a:t>δημιουργεί ένζυμα </a:t>
            </a:r>
            <a:r>
              <a:rPr lang="el-GR" sz="1600" dirty="0">
                <a:solidFill>
                  <a:schemeClr val="bg1"/>
                </a:solidFill>
                <a:latin typeface="Times New Roman" pitchFamily="18" charset="0"/>
                <a:cs typeface="Times New Roman" pitchFamily="18" charset="0"/>
              </a:rPr>
              <a:t>και </a:t>
            </a:r>
            <a:r>
              <a:rPr lang="el-GR" sz="1600" dirty="0" smtClean="0">
                <a:solidFill>
                  <a:schemeClr val="bg1"/>
                </a:solidFill>
                <a:latin typeface="Times New Roman" pitchFamily="18" charset="0"/>
                <a:cs typeface="Times New Roman" pitchFamily="18" charset="0"/>
              </a:rPr>
              <a:t>ενισχύει τις </a:t>
            </a:r>
            <a:r>
              <a:rPr lang="el-GR" sz="1600" dirty="0">
                <a:solidFill>
                  <a:schemeClr val="bg1"/>
                </a:solidFill>
                <a:latin typeface="Times New Roman" pitchFamily="18" charset="0"/>
                <a:cs typeface="Times New Roman" pitchFamily="18" charset="0"/>
              </a:rPr>
              <a:t>σεξουαλικές </a:t>
            </a:r>
            <a:r>
              <a:rPr lang="el-GR" sz="1600" dirty="0" smtClean="0">
                <a:solidFill>
                  <a:schemeClr val="bg1"/>
                </a:solidFill>
                <a:latin typeface="Times New Roman" pitchFamily="18" charset="0"/>
                <a:cs typeface="Times New Roman" pitchFamily="18" charset="0"/>
              </a:rPr>
              <a:t>ορμόνες.</a:t>
            </a: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5) </a:t>
            </a:r>
            <a:r>
              <a:rPr lang="el-GR" sz="1600" dirty="0" smtClean="0">
                <a:solidFill>
                  <a:schemeClr val="bg1"/>
                </a:solidFill>
                <a:latin typeface="Times New Roman" pitchFamily="18" charset="0"/>
                <a:cs typeface="Times New Roman" pitchFamily="18" charset="0"/>
              </a:rPr>
              <a:t>Η χλωροφύλλη </a:t>
            </a:r>
            <a:r>
              <a:rPr lang="el-GR" sz="1600" dirty="0">
                <a:solidFill>
                  <a:schemeClr val="bg1"/>
                </a:solidFill>
                <a:latin typeface="Times New Roman" pitchFamily="18" charset="0"/>
                <a:cs typeface="Times New Roman" pitchFamily="18" charset="0"/>
              </a:rPr>
              <a:t>μπορεί να </a:t>
            </a:r>
            <a:r>
              <a:rPr lang="el-GR" sz="1600" dirty="0" smtClean="0">
                <a:solidFill>
                  <a:schemeClr val="bg1"/>
                </a:solidFill>
                <a:latin typeface="Times New Roman" pitchFamily="18" charset="0"/>
                <a:cs typeface="Times New Roman" pitchFamily="18" charset="0"/>
              </a:rPr>
              <a:t>ληφθεί από </a:t>
            </a:r>
            <a:r>
              <a:rPr lang="el-GR" sz="1600" dirty="0">
                <a:solidFill>
                  <a:schemeClr val="bg1"/>
                </a:solidFill>
                <a:latin typeface="Times New Roman" pitchFamily="18" charset="0"/>
                <a:cs typeface="Times New Roman" pitchFamily="18" charset="0"/>
              </a:rPr>
              <a:t>πολλά φυτά, </a:t>
            </a:r>
            <a:r>
              <a:rPr lang="el-GR" sz="1600" dirty="0">
                <a:solidFill>
                  <a:srgbClr val="00B050"/>
                </a:solidFill>
                <a:latin typeface="Times New Roman" pitchFamily="18" charset="0"/>
                <a:cs typeface="Times New Roman" pitchFamily="18" charset="0"/>
              </a:rPr>
              <a:t>η χλωροφύλλη όμως από </a:t>
            </a:r>
            <a:r>
              <a:rPr lang="el-GR" sz="1600" dirty="0" err="1">
                <a:solidFill>
                  <a:srgbClr val="00B050"/>
                </a:solidFill>
                <a:latin typeface="Times New Roman" pitchFamily="18" charset="0"/>
                <a:cs typeface="Times New Roman" pitchFamily="18" charset="0"/>
              </a:rPr>
              <a:t>σιταρόχορτο</a:t>
            </a:r>
            <a:r>
              <a:rPr lang="el-GR" sz="1600" dirty="0">
                <a:solidFill>
                  <a:srgbClr val="00B050"/>
                </a:solidFill>
                <a:latin typeface="Times New Roman" pitchFamily="18" charset="0"/>
                <a:cs typeface="Times New Roman" pitchFamily="18" charset="0"/>
              </a:rPr>
              <a:t> </a:t>
            </a:r>
            <a:r>
              <a:rPr lang="el-GR" sz="1600" dirty="0">
                <a:solidFill>
                  <a:schemeClr val="bg1"/>
                </a:solidFill>
                <a:latin typeface="Times New Roman" pitchFamily="18" charset="0"/>
                <a:cs typeface="Times New Roman" pitchFamily="18" charset="0"/>
              </a:rPr>
              <a:t>είναι ανώτερη διότι είναι η μόνη που περιέχει πάνω από 100 στοιχεία που χρειάζεται ο ανθρώπινος οργανισμός και </a:t>
            </a:r>
            <a:r>
              <a:rPr lang="el-GR" sz="1600" dirty="0">
                <a:solidFill>
                  <a:srgbClr val="FFC000"/>
                </a:solidFill>
                <a:latin typeface="Times New Roman" pitchFamily="18" charset="0"/>
                <a:cs typeface="Times New Roman" pitchFamily="18" charset="0"/>
              </a:rPr>
              <a:t>είναι μη τοξική </a:t>
            </a:r>
            <a:r>
              <a:rPr lang="el-GR" sz="1600" dirty="0">
                <a:solidFill>
                  <a:schemeClr val="bg1"/>
                </a:solidFill>
                <a:latin typeface="Times New Roman" pitchFamily="18" charset="0"/>
                <a:cs typeface="Times New Roman" pitchFamily="18" charset="0"/>
              </a:rPr>
              <a:t>σε οποιαδήποτε </a:t>
            </a:r>
            <a:r>
              <a:rPr lang="el-GR" sz="1600" dirty="0" smtClean="0">
                <a:solidFill>
                  <a:schemeClr val="bg1"/>
                </a:solidFill>
                <a:latin typeface="Times New Roman" pitchFamily="18" charset="0"/>
                <a:cs typeface="Times New Roman" pitchFamily="18" charset="0"/>
              </a:rPr>
              <a:t>ποσότητα. </a:t>
            </a:r>
            <a:endParaRPr lang="en-US"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24744"/>
            <a:ext cx="8229600" cy="4572000"/>
          </a:xfrm>
        </p:spPr>
        <p:txBody>
          <a:bodyPr>
            <a:noAutofit/>
          </a:bodyPr>
          <a:lstStyle/>
          <a:p>
            <a:pPr>
              <a:buNone/>
            </a:pPr>
            <a:r>
              <a:rPr lang="el-GR" sz="1600" dirty="0" smtClean="0">
                <a:solidFill>
                  <a:schemeClr val="bg1"/>
                </a:solidFill>
                <a:latin typeface="Times New Roman" pitchFamily="18" charset="0"/>
                <a:cs typeface="Times New Roman" pitchFamily="18" charset="0"/>
              </a:rPr>
              <a:t>	6) </a:t>
            </a:r>
            <a:r>
              <a:rPr lang="el-GR" sz="1600" dirty="0">
                <a:solidFill>
                  <a:schemeClr val="bg1"/>
                </a:solidFill>
                <a:latin typeface="Times New Roman" pitchFamily="18" charset="0"/>
                <a:cs typeface="Times New Roman" pitchFamily="18" charset="0"/>
              </a:rPr>
              <a:t>Το </a:t>
            </a:r>
            <a:r>
              <a:rPr lang="el-GR" sz="1600" dirty="0" err="1">
                <a:solidFill>
                  <a:schemeClr val="bg1"/>
                </a:solidFill>
                <a:latin typeface="Times New Roman" pitchFamily="18" charset="0"/>
                <a:cs typeface="Times New Roman" pitchFamily="18" charset="0"/>
              </a:rPr>
              <a:t>σιταρόχορτο</a:t>
            </a:r>
            <a:r>
              <a:rPr lang="el-GR" sz="1600" dirty="0">
                <a:solidFill>
                  <a:schemeClr val="bg1"/>
                </a:solidFill>
                <a:latin typeface="Times New Roman" pitchFamily="18" charset="0"/>
                <a:cs typeface="Times New Roman" pitchFamily="18" charset="0"/>
              </a:rPr>
              <a:t> συντηρεί </a:t>
            </a:r>
            <a:r>
              <a:rPr lang="el-GR" sz="1600" dirty="0" smtClean="0">
                <a:solidFill>
                  <a:schemeClr val="bg1"/>
                </a:solidFill>
                <a:latin typeface="Times New Roman" pitchFamily="18" charset="0"/>
                <a:cs typeface="Times New Roman" pitchFamily="18" charset="0"/>
              </a:rPr>
              <a:t>όλα </a:t>
            </a:r>
            <a:r>
              <a:rPr lang="el-GR" sz="1600" dirty="0">
                <a:solidFill>
                  <a:schemeClr val="bg1"/>
                </a:solidFill>
                <a:latin typeface="Times New Roman" pitchFamily="18" charset="0"/>
                <a:cs typeface="Times New Roman" pitchFamily="18" charset="0"/>
              </a:rPr>
              <a:t>τα φυτοφάγα ζώα στον πλανήτη για αιώνες.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7) Η </a:t>
            </a:r>
            <a:r>
              <a:rPr lang="el-GR" sz="1600" dirty="0">
                <a:solidFill>
                  <a:srgbClr val="FFC000"/>
                </a:solidFill>
                <a:latin typeface="Times New Roman" pitchFamily="18" charset="0"/>
                <a:cs typeface="Times New Roman" pitchFamily="18" charset="0"/>
              </a:rPr>
              <a:t>Δρ. </a:t>
            </a:r>
            <a:r>
              <a:rPr lang="el-GR" sz="1600" dirty="0" err="1">
                <a:solidFill>
                  <a:srgbClr val="FFC000"/>
                </a:solidFill>
                <a:latin typeface="Times New Roman" pitchFamily="18" charset="0"/>
                <a:cs typeface="Times New Roman" pitchFamily="18" charset="0"/>
              </a:rPr>
              <a:t>Γουιγκμορ</a:t>
            </a:r>
            <a:r>
              <a:rPr lang="el-GR" sz="1600" dirty="0">
                <a:solidFill>
                  <a:srgbClr val="FFC000"/>
                </a:solidFill>
                <a:latin typeface="Times New Roman" pitchFamily="18" charset="0"/>
                <a:cs typeface="Times New Roman" pitchFamily="18" charset="0"/>
              </a:rPr>
              <a:t> </a:t>
            </a:r>
            <a:r>
              <a:rPr lang="el-GR" sz="1600" dirty="0">
                <a:solidFill>
                  <a:schemeClr val="bg1"/>
                </a:solidFill>
                <a:latin typeface="Times New Roman" pitchFamily="18" charset="0"/>
                <a:cs typeface="Times New Roman" pitchFamily="18" charset="0"/>
              </a:rPr>
              <a:t>βοηθούσε κόσμο να θεραπευτεί από </a:t>
            </a:r>
            <a:r>
              <a:rPr lang="el-GR" sz="1600" dirty="0" smtClean="0">
                <a:solidFill>
                  <a:schemeClr val="bg1"/>
                </a:solidFill>
                <a:latin typeface="Times New Roman" pitchFamily="18" charset="0"/>
                <a:cs typeface="Times New Roman" pitchFamily="18" charset="0"/>
              </a:rPr>
              <a:t>χρόνια </a:t>
            </a:r>
            <a:r>
              <a:rPr lang="el-GR" sz="1600" dirty="0">
                <a:solidFill>
                  <a:schemeClr val="bg1"/>
                </a:solidFill>
                <a:latin typeface="Times New Roman" pitchFamily="18" charset="0"/>
                <a:cs typeface="Times New Roman" pitchFamily="18" charset="0"/>
              </a:rPr>
              <a:t>και </a:t>
            </a:r>
            <a:r>
              <a:rPr lang="el-GR" sz="1600" dirty="0" smtClean="0">
                <a:solidFill>
                  <a:schemeClr val="bg1"/>
                </a:solidFill>
                <a:latin typeface="Times New Roman" pitchFamily="18" charset="0"/>
                <a:cs typeface="Times New Roman" pitchFamily="18" charset="0"/>
              </a:rPr>
              <a:t>μη νοσήματα </a:t>
            </a:r>
            <a:r>
              <a:rPr lang="el-GR" sz="1600" dirty="0">
                <a:solidFill>
                  <a:schemeClr val="bg1"/>
                </a:solidFill>
                <a:latin typeface="Times New Roman" pitchFamily="18" charset="0"/>
                <a:cs typeface="Times New Roman" pitchFamily="18" charset="0"/>
              </a:rPr>
              <a:t>χρησιμοποιώντας </a:t>
            </a:r>
            <a:r>
              <a:rPr lang="el-GR" sz="1600" dirty="0" err="1">
                <a:solidFill>
                  <a:schemeClr val="bg1"/>
                </a:solidFill>
                <a:latin typeface="Times New Roman" pitchFamily="18" charset="0"/>
                <a:cs typeface="Times New Roman" pitchFamily="18" charset="0"/>
              </a:rPr>
              <a:t>σιταρόχορτο</a:t>
            </a:r>
            <a:r>
              <a:rPr lang="el-GR" sz="1600" dirty="0">
                <a:solidFill>
                  <a:schemeClr val="bg1"/>
                </a:solidFill>
                <a:latin typeface="Times New Roman" pitchFamily="18" charset="0"/>
                <a:cs typeface="Times New Roman" pitchFamily="18" charset="0"/>
              </a:rPr>
              <a:t> εδώ και 30 χρόνια</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8) Ο χυμός χλωροφύλλης αναπλάθει τους ιστούς.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9) Είναι ο ανώτερος </a:t>
            </a:r>
            <a:r>
              <a:rPr lang="el-GR" sz="1600" dirty="0" err="1">
                <a:solidFill>
                  <a:schemeClr val="bg1"/>
                </a:solidFill>
                <a:latin typeface="Times New Roman" pitchFamily="18" charset="0"/>
                <a:cs typeface="Times New Roman" pitchFamily="18" charset="0"/>
              </a:rPr>
              <a:t>αποτοξινωτικός</a:t>
            </a:r>
            <a:r>
              <a:rPr lang="el-GR" sz="1600" dirty="0">
                <a:solidFill>
                  <a:schemeClr val="bg1"/>
                </a:solidFill>
                <a:latin typeface="Times New Roman" pitchFamily="18" charset="0"/>
                <a:cs typeface="Times New Roman" pitchFamily="18" charset="0"/>
              </a:rPr>
              <a:t> </a:t>
            </a:r>
            <a:r>
              <a:rPr lang="el-GR" sz="1600" dirty="0" smtClean="0">
                <a:solidFill>
                  <a:schemeClr val="bg1"/>
                </a:solidFill>
                <a:latin typeface="Times New Roman" pitchFamily="18" charset="0"/>
                <a:cs typeface="Times New Roman" pitchFamily="18" charset="0"/>
              </a:rPr>
              <a:t> παράγοντας </a:t>
            </a:r>
            <a:r>
              <a:rPr lang="el-GR" sz="1600" dirty="0">
                <a:solidFill>
                  <a:schemeClr val="bg1"/>
                </a:solidFill>
                <a:latin typeface="Times New Roman" pitchFamily="18" charset="0"/>
                <a:cs typeface="Times New Roman" pitchFamily="18" charset="0"/>
              </a:rPr>
              <a:t>που γνωρίζει ο άνθρωπος σε σύγκριση με άλλους </a:t>
            </a:r>
            <a:r>
              <a:rPr lang="el-GR" sz="1600" dirty="0" smtClean="0">
                <a:solidFill>
                  <a:schemeClr val="bg1"/>
                </a:solidFill>
                <a:latin typeface="Times New Roman" pitchFamily="18" charset="0"/>
                <a:cs typeface="Times New Roman" pitchFamily="18" charset="0"/>
              </a:rPr>
              <a:t>χυμούς </a:t>
            </a:r>
            <a:r>
              <a:rPr lang="el-GR" sz="1600" dirty="0">
                <a:solidFill>
                  <a:schemeClr val="bg1"/>
                </a:solidFill>
                <a:latin typeface="Times New Roman" pitchFamily="18" charset="0"/>
                <a:cs typeface="Times New Roman" pitchFamily="18" charset="0"/>
              </a:rPr>
              <a:t>πράσινων λαχανικών ή καρότου. </a:t>
            </a:r>
            <a:endParaRPr lang="el-GR" sz="1600" dirty="0" smtClean="0">
              <a:solidFill>
                <a:schemeClr val="bg1"/>
              </a:solidFill>
              <a:latin typeface="Times New Roman" pitchFamily="18" charset="0"/>
              <a:cs typeface="Times New Roman" pitchFamily="18" charset="0"/>
            </a:endParaRPr>
          </a:p>
          <a:p>
            <a:pPr>
              <a:buNone/>
            </a:pPr>
            <a:r>
              <a:rPr lang="el-GR" sz="1600" dirty="0" smtClean="0">
                <a:solidFill>
                  <a:schemeClr val="bg1"/>
                </a:solidFill>
                <a:latin typeface="Times New Roman" pitchFamily="18" charset="0"/>
                <a:cs typeface="Times New Roman" pitchFamily="18" charset="0"/>
              </a:rPr>
              <a:t>        Ο Δρ.</a:t>
            </a:r>
            <a:r>
              <a:rPr lang="en-US" sz="1600" dirty="0" smtClean="0">
                <a:solidFill>
                  <a:srgbClr val="FFC000"/>
                </a:solidFill>
                <a:latin typeface="Times New Roman" pitchFamily="18" charset="0"/>
                <a:cs typeface="Times New Roman" pitchFamily="18" charset="0"/>
              </a:rPr>
              <a:t>Thomas</a:t>
            </a:r>
            <a:r>
              <a:rPr lang="el-GR" sz="1600" dirty="0" smtClean="0">
                <a:solidFill>
                  <a:schemeClr val="bg1"/>
                </a:solidFill>
                <a:latin typeface="Times New Roman" pitchFamily="18" charset="0"/>
                <a:cs typeface="Times New Roman" pitchFamily="18" charset="0"/>
              </a:rPr>
              <a:t>, </a:t>
            </a:r>
            <a:r>
              <a:rPr lang="el-GR" sz="1600" dirty="0">
                <a:solidFill>
                  <a:schemeClr val="bg1"/>
                </a:solidFill>
                <a:latin typeface="Times New Roman" pitchFamily="18" charset="0"/>
                <a:cs typeface="Times New Roman" pitchFamily="18" charset="0"/>
              </a:rPr>
              <a:t>συνεργάτης της Δρ. </a:t>
            </a:r>
            <a:r>
              <a:rPr lang="el-GR" sz="1600" dirty="0">
                <a:solidFill>
                  <a:srgbClr val="FFC000"/>
                </a:solidFill>
                <a:latin typeface="Times New Roman" pitchFamily="18" charset="0"/>
                <a:cs typeface="Times New Roman" pitchFamily="18" charset="0"/>
              </a:rPr>
              <a:t>Γουίγκμορ</a:t>
            </a:r>
            <a:r>
              <a:rPr lang="el-GR" sz="1600" dirty="0" smtClean="0">
                <a:solidFill>
                  <a:schemeClr val="bg1"/>
                </a:solidFill>
                <a:latin typeface="Times New Roman" pitchFamily="18" charset="0"/>
                <a:cs typeface="Times New Roman" pitchFamily="18" charset="0"/>
              </a:rPr>
              <a:t>, μετά απο έρευνες χρόνων, κατέληξε στο </a:t>
            </a:r>
            <a:r>
              <a:rPr lang="el-GR" sz="1600" dirty="0">
                <a:solidFill>
                  <a:schemeClr val="bg1"/>
                </a:solidFill>
                <a:latin typeface="Times New Roman" pitchFamily="18" charset="0"/>
                <a:cs typeface="Times New Roman" pitchFamily="18" charset="0"/>
              </a:rPr>
              <a:t>ότι 7 κιλά φρέσκου σιταρόχορτου ισοδυναμεί με 170 κιλά από τα καλύτερα Φρέσκα λαχανικά όπως καρότο, μαρούλι, σέλινο κ.λ.π.</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10) Το </a:t>
            </a:r>
            <a:r>
              <a:rPr lang="el-GR" sz="1600" dirty="0" err="1">
                <a:solidFill>
                  <a:schemeClr val="bg1"/>
                </a:solidFill>
                <a:latin typeface="Times New Roman" pitchFamily="18" charset="0"/>
                <a:cs typeface="Times New Roman" pitchFamily="18" charset="0"/>
              </a:rPr>
              <a:t>σιταρόχορτο</a:t>
            </a:r>
            <a:r>
              <a:rPr lang="el-GR" sz="1600" dirty="0">
                <a:solidFill>
                  <a:schemeClr val="bg1"/>
                </a:solidFill>
                <a:latin typeface="Times New Roman" pitchFamily="18" charset="0"/>
                <a:cs typeface="Times New Roman" pitchFamily="18" charset="0"/>
              </a:rPr>
              <a:t> περιέχει οξυγόνο όπως όλα τα φυτά που περιέχουν χλωροφύλλη. Και όπως είναι γνωστό ο εγκέφαλος και τα αγγεία </a:t>
            </a:r>
            <a:r>
              <a:rPr lang="el-GR" sz="1600" dirty="0" smtClean="0">
                <a:solidFill>
                  <a:schemeClr val="bg1"/>
                </a:solidFill>
                <a:latin typeface="Times New Roman" pitchFamily="18" charset="0"/>
                <a:cs typeface="Times New Roman" pitchFamily="18" charset="0"/>
              </a:rPr>
              <a:t>λειτουργούν </a:t>
            </a:r>
            <a:r>
              <a:rPr lang="el-GR" sz="1600" dirty="0">
                <a:solidFill>
                  <a:schemeClr val="bg1"/>
                </a:solidFill>
                <a:latin typeface="Times New Roman" pitchFamily="18" charset="0"/>
                <a:cs typeface="Times New Roman" pitchFamily="18" charset="0"/>
              </a:rPr>
              <a:t>στο μάξιμουμ μέσα σ” ένα περιβάλλον υψηλό σε οξυγόνο.</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11) Η χλωροφύλλη </a:t>
            </a:r>
            <a:r>
              <a:rPr lang="el-GR" sz="1600" dirty="0" err="1" smtClean="0">
                <a:solidFill>
                  <a:schemeClr val="bg1"/>
                </a:solidFill>
                <a:latin typeface="Times New Roman" pitchFamily="18" charset="0"/>
                <a:cs typeface="Times New Roman" pitchFamily="18" charset="0"/>
              </a:rPr>
              <a:t>σιταρόχορτου</a:t>
            </a:r>
            <a:r>
              <a:rPr lang="el-GR" sz="1600" dirty="0" smtClean="0">
                <a:solidFill>
                  <a:schemeClr val="bg1"/>
                </a:solidFill>
                <a:latin typeface="Times New Roman" pitchFamily="18" charset="0"/>
                <a:cs typeface="Times New Roman" pitchFamily="18" charset="0"/>
              </a:rPr>
              <a:t> </a:t>
            </a:r>
            <a:r>
              <a:rPr lang="el-GR" sz="1600" dirty="0">
                <a:solidFill>
                  <a:schemeClr val="bg1"/>
                </a:solidFill>
                <a:latin typeface="Times New Roman" pitchFamily="18" charset="0"/>
                <a:cs typeface="Times New Roman" pitchFamily="18" charset="0"/>
              </a:rPr>
              <a:t>εξουδετερώνει </a:t>
            </a:r>
            <a:r>
              <a:rPr lang="el-GR" sz="1600" dirty="0" smtClean="0">
                <a:solidFill>
                  <a:schemeClr val="bg1"/>
                </a:solidFill>
                <a:latin typeface="Times New Roman" pitchFamily="18" charset="0"/>
                <a:cs typeface="Times New Roman" pitchFamily="18" charset="0"/>
              </a:rPr>
              <a:t>τις τοξίνες </a:t>
            </a:r>
            <a:r>
              <a:rPr lang="el-GR" sz="1600" dirty="0">
                <a:solidFill>
                  <a:schemeClr val="bg1"/>
                </a:solidFill>
                <a:latin typeface="Times New Roman" pitchFamily="18" charset="0"/>
                <a:cs typeface="Times New Roman" pitchFamily="18" charset="0"/>
              </a:rPr>
              <a:t>που βρίσκονται μέσα στον οργανισμό μας.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smtClean="0">
                <a:solidFill>
                  <a:schemeClr val="bg1"/>
                </a:solidFill>
                <a:latin typeface="Times New Roman" pitchFamily="18" charset="0"/>
                <a:cs typeface="Times New Roman" pitchFamily="18" charset="0"/>
              </a:rPr>
              <a:t>12)Έχει </a:t>
            </a:r>
            <a:r>
              <a:rPr lang="el-GR" sz="1600" dirty="0" err="1" smtClean="0">
                <a:solidFill>
                  <a:schemeClr val="bg1"/>
                </a:solidFill>
                <a:latin typeface="Times New Roman" pitchFamily="18" charset="0"/>
                <a:cs typeface="Times New Roman" pitchFamily="18" charset="0"/>
              </a:rPr>
              <a:t>ογκοκατασταλτική</a:t>
            </a:r>
            <a:r>
              <a:rPr lang="el-GR" sz="1600" dirty="0" smtClean="0">
                <a:solidFill>
                  <a:schemeClr val="bg1"/>
                </a:solidFill>
                <a:latin typeface="Times New Roman" pitchFamily="18" charset="0"/>
                <a:cs typeface="Times New Roman" pitchFamily="18" charset="0"/>
              </a:rPr>
              <a:t> δράση</a:t>
            </a:r>
            <a:endParaRPr lang="en-US"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normAutofit fontScale="47500" lnSpcReduction="20000"/>
          </a:bodyPr>
          <a:lstStyle/>
          <a:p>
            <a:pPr>
              <a:buNone/>
            </a:pPr>
            <a:r>
              <a:rPr lang="el-GR" dirty="0" smtClean="0">
                <a:solidFill>
                  <a:schemeClr val="bg1"/>
                </a:solidFill>
                <a:latin typeface="Times New Roman" pitchFamily="18" charset="0"/>
                <a:cs typeface="Times New Roman" pitchFamily="18" charset="0"/>
              </a:rPr>
              <a:t>	13</a:t>
            </a:r>
            <a:r>
              <a:rPr lang="el-GR" sz="3400" dirty="0">
                <a:solidFill>
                  <a:schemeClr val="bg1"/>
                </a:solidFill>
                <a:latin typeface="Times New Roman" pitchFamily="18" charset="0"/>
                <a:cs typeface="Times New Roman" pitchFamily="18" charset="0"/>
              </a:rPr>
              <a:t>) </a:t>
            </a:r>
            <a:r>
              <a:rPr lang="el-GR" sz="3400" dirty="0" smtClean="0">
                <a:solidFill>
                  <a:schemeClr val="bg1"/>
                </a:solidFill>
                <a:latin typeface="Times New Roman" pitchFamily="18" charset="0"/>
                <a:cs typeface="Times New Roman" pitchFamily="18" charset="0"/>
              </a:rPr>
              <a:t>Συμβάλει στην ρύθμιση του σακχάρου του αίματος</a:t>
            </a: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14) Στο περιοδικό </a:t>
            </a:r>
            <a:r>
              <a:rPr lang="en-US" sz="3400" dirty="0">
                <a:solidFill>
                  <a:srgbClr val="00B050"/>
                </a:solidFill>
                <a:latin typeface="Times New Roman" pitchFamily="18" charset="0"/>
                <a:cs typeface="Times New Roman" pitchFamily="18" charset="0"/>
              </a:rPr>
              <a:t>American Surgeons Journal</a:t>
            </a:r>
            <a:r>
              <a:rPr lang="el-GR" sz="3400" dirty="0">
                <a:solidFill>
                  <a:srgbClr val="00B050"/>
                </a:solidFill>
                <a:latin typeface="Times New Roman" pitchFamily="18" charset="0"/>
                <a:cs typeface="Times New Roman" pitchFamily="18" charset="0"/>
              </a:rPr>
              <a:t> </a:t>
            </a:r>
            <a:r>
              <a:rPr lang="el-GR" sz="3400" dirty="0">
                <a:solidFill>
                  <a:srgbClr val="FFC000"/>
                </a:solidFill>
                <a:latin typeface="Times New Roman" pitchFamily="18" charset="0"/>
                <a:cs typeface="Times New Roman" pitchFamily="18" charset="0"/>
              </a:rPr>
              <a:t>ο Δρ,</a:t>
            </a:r>
            <a:r>
              <a:rPr lang="en-US" sz="3400" dirty="0">
                <a:solidFill>
                  <a:srgbClr val="FFC000"/>
                </a:solidFill>
                <a:latin typeface="Times New Roman" pitchFamily="18" charset="0"/>
                <a:cs typeface="Times New Roman" pitchFamily="18" charset="0"/>
              </a:rPr>
              <a:t>Benjamin </a:t>
            </a:r>
            <a:r>
              <a:rPr lang="en-US" sz="3400" dirty="0" err="1">
                <a:solidFill>
                  <a:srgbClr val="FFC000"/>
                </a:solidFill>
                <a:latin typeface="Times New Roman" pitchFamily="18" charset="0"/>
                <a:cs typeface="Times New Roman" pitchFamily="18" charset="0"/>
              </a:rPr>
              <a:t>Cluskin</a:t>
            </a:r>
            <a:r>
              <a:rPr lang="el-GR" sz="3400" dirty="0">
                <a:solidFill>
                  <a:srgbClr val="FFC000"/>
                </a:solidFill>
                <a:latin typeface="Times New Roman" pitchFamily="18" charset="0"/>
                <a:cs typeface="Times New Roman" pitchFamily="18" charset="0"/>
              </a:rPr>
              <a:t> </a:t>
            </a:r>
            <a:r>
              <a:rPr lang="el-GR" sz="3400" dirty="0">
                <a:solidFill>
                  <a:schemeClr val="bg1"/>
                </a:solidFill>
                <a:latin typeface="Times New Roman" pitchFamily="18" charset="0"/>
                <a:cs typeface="Times New Roman" pitchFamily="18" charset="0"/>
              </a:rPr>
              <a:t>συνιστά χλωροφύλλη για κακοσμία σώματος, μολύνσεις, </a:t>
            </a:r>
            <a:r>
              <a:rPr lang="el-GR" sz="3400" dirty="0" smtClean="0">
                <a:solidFill>
                  <a:schemeClr val="bg1"/>
                </a:solidFill>
                <a:latin typeface="Times New Roman" pitchFamily="18" charset="0"/>
                <a:cs typeface="Times New Roman" pitchFamily="18" charset="0"/>
              </a:rPr>
              <a:t>έλκη, </a:t>
            </a:r>
            <a:r>
              <a:rPr lang="el-GR" sz="3400" dirty="0">
                <a:solidFill>
                  <a:schemeClr val="bg1"/>
                </a:solidFill>
                <a:latin typeface="Times New Roman" pitchFamily="18" charset="0"/>
                <a:cs typeface="Times New Roman" pitchFamily="18" charset="0"/>
              </a:rPr>
              <a:t>χρόνια ιγμορίτιδα, φλεβίτιδες και κολπικές μολύνσεις, επίσης </a:t>
            </a:r>
            <a:r>
              <a:rPr lang="el-GR" sz="3400" dirty="0" smtClean="0">
                <a:solidFill>
                  <a:schemeClr val="bg1"/>
                </a:solidFill>
                <a:latin typeface="Times New Roman" pitchFamily="18" charset="0"/>
                <a:cs typeface="Times New Roman" pitchFamily="18" charset="0"/>
              </a:rPr>
              <a:t>έχει πολύ καλά αποτελέσματα στις αιμορροΐδες</a:t>
            </a: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15) Λειτουργεί σαν καθαρτικό, επίσης χρησιμοποιείται και σαν αποσμητικό</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16) Μόνο </a:t>
            </a:r>
            <a:r>
              <a:rPr lang="el-GR" sz="3400" dirty="0" smtClean="0">
                <a:solidFill>
                  <a:schemeClr val="bg1"/>
                </a:solidFill>
                <a:latin typeface="Times New Roman" pitchFamily="18" charset="0"/>
                <a:cs typeface="Times New Roman" pitchFamily="18" charset="0"/>
              </a:rPr>
              <a:t>μία </a:t>
            </a:r>
            <a:r>
              <a:rPr lang="el-GR" sz="3400" dirty="0">
                <a:solidFill>
                  <a:schemeClr val="bg1"/>
                </a:solidFill>
                <a:latin typeface="Times New Roman" pitchFamily="18" charset="0"/>
                <a:cs typeface="Times New Roman" pitchFamily="18" charset="0"/>
              </a:rPr>
              <a:t>μικρή ποσότητα στον ανθρώπινο οργανισμό</a:t>
            </a:r>
            <a:r>
              <a:rPr lang="el-GR" sz="3400" dirty="0" smtClean="0">
                <a:solidFill>
                  <a:schemeClr val="bg1"/>
                </a:solidFill>
                <a:latin typeface="Times New Roman" pitchFamily="18" charset="0"/>
                <a:cs typeface="Times New Roman" pitchFamily="18" charset="0"/>
              </a:rPr>
              <a:t>, προλαμβάνει </a:t>
            </a:r>
            <a:r>
              <a:rPr lang="el-GR" sz="3400" dirty="0">
                <a:solidFill>
                  <a:schemeClr val="bg1"/>
                </a:solidFill>
                <a:latin typeface="Times New Roman" pitchFamily="18" charset="0"/>
                <a:cs typeface="Times New Roman" pitchFamily="18" charset="0"/>
              </a:rPr>
              <a:t>και διατηρεί υγιή </a:t>
            </a:r>
            <a:r>
              <a:rPr lang="el-GR" sz="3400" dirty="0" smtClean="0">
                <a:solidFill>
                  <a:schemeClr val="bg1"/>
                </a:solidFill>
                <a:latin typeface="Times New Roman" pitchFamily="18" charset="0"/>
                <a:cs typeface="Times New Roman" pitchFamily="18" charset="0"/>
              </a:rPr>
              <a:t>οδοντικά μόρια.</a:t>
            </a: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17) Κρατώντας το χυμό </a:t>
            </a:r>
            <a:r>
              <a:rPr lang="el-GR" sz="3400" dirty="0" err="1">
                <a:solidFill>
                  <a:schemeClr val="bg1"/>
                </a:solidFill>
                <a:latin typeface="Times New Roman" pitchFamily="18" charset="0"/>
                <a:cs typeface="Times New Roman" pitchFamily="18" charset="0"/>
              </a:rPr>
              <a:t>σιταρόχορτου</a:t>
            </a:r>
            <a:r>
              <a:rPr lang="el-GR" sz="3400" dirty="0">
                <a:solidFill>
                  <a:schemeClr val="bg1"/>
                </a:solidFill>
                <a:latin typeface="Times New Roman" pitchFamily="18" charset="0"/>
                <a:cs typeface="Times New Roman" pitchFamily="18" charset="0"/>
              </a:rPr>
              <a:t> για 6 λεπτά στο στόμα σταματάει τον πονόδοντο, απορροφά τις τοξίνες και συσφίγγει τα χαλαρά </a:t>
            </a:r>
            <a:r>
              <a:rPr lang="el-GR" sz="3400" dirty="0" smtClean="0">
                <a:solidFill>
                  <a:schemeClr val="bg1"/>
                </a:solidFill>
                <a:latin typeface="Times New Roman" pitchFamily="18" charset="0"/>
                <a:cs typeface="Times New Roman" pitchFamily="18" charset="0"/>
              </a:rPr>
              <a:t>ούλα.</a:t>
            </a: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18) Γαργάρα για ερεθισμένες αμυγδαλές,</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19) Εξαλείφει την </a:t>
            </a:r>
            <a:r>
              <a:rPr lang="el-GR" sz="3400" dirty="0" smtClean="0">
                <a:solidFill>
                  <a:schemeClr val="bg1"/>
                </a:solidFill>
                <a:latin typeface="Times New Roman" pitchFamily="18" charset="0"/>
                <a:cs typeface="Times New Roman" pitchFamily="18" charset="0"/>
              </a:rPr>
              <a:t>πυουρία, </a:t>
            </a:r>
            <a:r>
              <a:rPr lang="el-GR" sz="3400" dirty="0">
                <a:solidFill>
                  <a:schemeClr val="bg1"/>
                </a:solidFill>
                <a:latin typeface="Times New Roman" pitchFamily="18" charset="0"/>
                <a:cs typeface="Times New Roman" pitchFamily="18" charset="0"/>
              </a:rPr>
              <a:t>Πολτός </a:t>
            </a:r>
            <a:r>
              <a:rPr lang="el-GR" sz="3400" dirty="0" err="1">
                <a:solidFill>
                  <a:schemeClr val="bg1"/>
                </a:solidFill>
                <a:latin typeface="Times New Roman" pitchFamily="18" charset="0"/>
                <a:cs typeface="Times New Roman" pitchFamily="18" charset="0"/>
              </a:rPr>
              <a:t>σιταρόχορτου</a:t>
            </a:r>
            <a:r>
              <a:rPr lang="el-GR" sz="3400" dirty="0">
                <a:solidFill>
                  <a:schemeClr val="bg1"/>
                </a:solidFill>
                <a:latin typeface="Times New Roman" pitchFamily="18" charset="0"/>
                <a:cs typeface="Times New Roman" pitchFamily="18" charset="0"/>
              </a:rPr>
              <a:t> μαζί με το χυμό του στην πάσχουσα </a:t>
            </a:r>
            <a:r>
              <a:rPr lang="el-GR" sz="3400" dirty="0" smtClean="0">
                <a:solidFill>
                  <a:schemeClr val="bg1"/>
                </a:solidFill>
                <a:latin typeface="Times New Roman" pitchFamily="18" charset="0"/>
                <a:cs typeface="Times New Roman" pitchFamily="18" charset="0"/>
              </a:rPr>
              <a:t>περιοχή.</a:t>
            </a: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20) Πίνουμε </a:t>
            </a:r>
            <a:r>
              <a:rPr lang="el-GR" sz="3400" dirty="0" err="1">
                <a:solidFill>
                  <a:schemeClr val="bg1"/>
                </a:solidFill>
                <a:latin typeface="Times New Roman" pitchFamily="18" charset="0"/>
                <a:cs typeface="Times New Roman" pitchFamily="18" charset="0"/>
              </a:rPr>
              <a:t>σιταρόχορτο</a:t>
            </a:r>
            <a:r>
              <a:rPr lang="el-GR" sz="3400" dirty="0">
                <a:solidFill>
                  <a:schemeClr val="bg1"/>
                </a:solidFill>
                <a:latin typeface="Times New Roman" pitchFamily="18" charset="0"/>
                <a:cs typeface="Times New Roman" pitchFamily="18" charset="0"/>
              </a:rPr>
              <a:t> για δερματικά προβλήματα όπως ψωρίαση και έκζεμα.</a:t>
            </a:r>
            <a:br>
              <a:rPr lang="el-GR" sz="3400" dirty="0">
                <a:solidFill>
                  <a:schemeClr val="bg1"/>
                </a:solidFill>
                <a:latin typeface="Times New Roman" pitchFamily="18" charset="0"/>
                <a:cs typeface="Times New Roman" pitchFamily="18" charset="0"/>
              </a:rPr>
            </a:br>
            <a:r>
              <a:rPr lang="el-GR" sz="3400" dirty="0">
                <a:solidFill>
                  <a:schemeClr val="bg1"/>
                </a:solidFill>
                <a:latin typeface="Times New Roman" pitchFamily="18" charset="0"/>
                <a:cs typeface="Times New Roman" pitchFamily="18" charset="0"/>
              </a:rPr>
              <a:t/>
            </a:r>
            <a:br>
              <a:rPr lang="el-GR" sz="3400" dirty="0">
                <a:solidFill>
                  <a:schemeClr val="bg1"/>
                </a:solidFill>
                <a:latin typeface="Times New Roman" pitchFamily="18" charset="0"/>
                <a:cs typeface="Times New Roman" pitchFamily="18" charset="0"/>
              </a:rPr>
            </a:br>
            <a:endParaRPr lang="en-US" sz="3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908720"/>
            <a:ext cx="8229600" cy="4572000"/>
          </a:xfrm>
        </p:spPr>
        <p:txBody>
          <a:bodyPr>
            <a:noAutofit/>
          </a:bodyPr>
          <a:lstStyle/>
          <a:p>
            <a:pPr>
              <a:buNone/>
            </a:pPr>
            <a:r>
              <a:rPr lang="el-GR" sz="1600" dirty="0" smtClean="0">
                <a:solidFill>
                  <a:schemeClr val="bg1"/>
                </a:solidFill>
                <a:latin typeface="Times New Roman" pitchFamily="18" charset="0"/>
                <a:cs typeface="Times New Roman" pitchFamily="18" charset="0"/>
              </a:rPr>
              <a:t>	21</a:t>
            </a:r>
            <a:r>
              <a:rPr lang="el-GR" sz="1600" dirty="0">
                <a:solidFill>
                  <a:schemeClr val="bg1"/>
                </a:solidFill>
                <a:latin typeface="Times New Roman" pitchFamily="18" charset="0"/>
                <a:cs typeface="Times New Roman" pitchFamily="18" charset="0"/>
              </a:rPr>
              <a:t>) Προλαμβάνει το άσπρισμα των μαλλιών και επαναφέρει το φυσικό χρώμα ειδικά όταν </a:t>
            </a:r>
            <a:r>
              <a:rPr lang="el-GR" sz="1600" dirty="0" smtClean="0">
                <a:solidFill>
                  <a:schemeClr val="bg1"/>
                </a:solidFill>
                <a:latin typeface="Times New Roman" pitchFamily="18" charset="0"/>
                <a:cs typeface="Times New Roman" pitchFamily="18" charset="0"/>
              </a:rPr>
              <a:t> συνδυάζεται με την ανάλογη διατροφή.</a:t>
            </a: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22) Μπορεί </a:t>
            </a:r>
            <a:r>
              <a:rPr lang="el-GR" sz="1600" dirty="0" smtClean="0">
                <a:solidFill>
                  <a:schemeClr val="bg1"/>
                </a:solidFill>
                <a:latin typeface="Times New Roman" pitchFamily="18" charset="0"/>
                <a:cs typeface="Times New Roman" pitchFamily="18" charset="0"/>
              </a:rPr>
              <a:t> </a:t>
            </a:r>
            <a:r>
              <a:rPr lang="el-GR" sz="1600" dirty="0">
                <a:solidFill>
                  <a:schemeClr val="bg1"/>
                </a:solidFill>
                <a:latin typeface="Times New Roman" pitchFamily="18" charset="0"/>
                <a:cs typeface="Times New Roman" pitchFamily="18" charset="0"/>
              </a:rPr>
              <a:t>κάποιος να νοιώσει άμεση ενέργεια, </a:t>
            </a:r>
            <a:r>
              <a:rPr lang="el-GR" sz="1600" dirty="0" smtClean="0">
                <a:solidFill>
                  <a:schemeClr val="bg1"/>
                </a:solidFill>
                <a:latin typeface="Times New Roman" pitchFamily="18" charset="0"/>
                <a:cs typeface="Times New Roman" pitchFamily="18" charset="0"/>
              </a:rPr>
              <a:t> </a:t>
            </a:r>
            <a:r>
              <a:rPr lang="el-GR" sz="1600" dirty="0">
                <a:solidFill>
                  <a:schemeClr val="bg1"/>
                </a:solidFill>
                <a:latin typeface="Times New Roman" pitchFamily="18" charset="0"/>
                <a:cs typeface="Times New Roman" pitchFamily="18" charset="0"/>
              </a:rPr>
              <a:t>και την αίσθηση της ευφορίας.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23) Βελτιώνει την πέψη</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24) </a:t>
            </a:r>
            <a:r>
              <a:rPr lang="el-GR" sz="1600" dirty="0" smtClean="0">
                <a:solidFill>
                  <a:schemeClr val="bg1"/>
                </a:solidFill>
                <a:latin typeface="Times New Roman" pitchFamily="18" charset="0"/>
                <a:cs typeface="Times New Roman" pitchFamily="18" charset="0"/>
              </a:rPr>
              <a:t>Συμβάλει στην αντιμετώπιση νοσημάτων  του αιμοποιητικού  συστήματος λόγω της </a:t>
            </a:r>
            <a:r>
              <a:rPr lang="el-GR" sz="1600" dirty="0">
                <a:solidFill>
                  <a:schemeClr val="bg1"/>
                </a:solidFill>
                <a:latin typeface="Times New Roman" pitchFamily="18" charset="0"/>
                <a:cs typeface="Times New Roman" pitchFamily="18" charset="0"/>
              </a:rPr>
              <a:t>υψηλής περιεκτικότητας σε ένζυμα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25) Τέλειο για καθαρισμό δέρματος, απορροφάται από το δέρμα και το τρέφει. Στο μπάνιο ρίχνουμε στο σώμα μας φρέσκια </a:t>
            </a:r>
            <a:r>
              <a:rPr lang="el-GR" sz="1600" dirty="0" smtClean="0">
                <a:solidFill>
                  <a:schemeClr val="bg1"/>
                </a:solidFill>
                <a:latin typeface="Times New Roman" pitchFamily="18" charset="0"/>
                <a:cs typeface="Times New Roman" pitchFamily="18" charset="0"/>
              </a:rPr>
              <a:t>χλωροφύλλη </a:t>
            </a:r>
            <a:r>
              <a:rPr lang="el-GR" sz="1600" dirty="0">
                <a:solidFill>
                  <a:schemeClr val="bg1"/>
                </a:solidFill>
                <a:latin typeface="Times New Roman" pitchFamily="18" charset="0"/>
                <a:cs typeface="Times New Roman" pitchFamily="18" charset="0"/>
              </a:rPr>
              <a:t>για15-20 λεπτά και ξεπλένουμε.</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26) </a:t>
            </a:r>
            <a:r>
              <a:rPr lang="el-GR" sz="1600" dirty="0" smtClean="0">
                <a:solidFill>
                  <a:schemeClr val="bg1"/>
                </a:solidFill>
                <a:latin typeface="Times New Roman" pitchFamily="18" charset="0"/>
                <a:cs typeface="Times New Roman" pitchFamily="18" charset="0"/>
              </a:rPr>
              <a:t>Βοηθάει σε περιπτώσεις δυσκοιλιότητας .</a:t>
            </a: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27) Βοηθάει τις λειτουργίες της καρδιάς, </a:t>
            </a:r>
            <a:r>
              <a:rPr lang="el-GR" sz="1600" dirty="0" smtClean="0">
                <a:solidFill>
                  <a:schemeClr val="bg1"/>
                </a:solidFill>
                <a:latin typeface="Times New Roman" pitchFamily="18" charset="0"/>
                <a:cs typeface="Times New Roman" pitchFamily="18" charset="0"/>
              </a:rPr>
              <a:t>τα αγγεία, το γαστρεντερικό, το ουροποιητικό </a:t>
            </a:r>
            <a:r>
              <a:rPr lang="el-GR" sz="1600" dirty="0">
                <a:solidFill>
                  <a:schemeClr val="bg1"/>
                </a:solidFill>
                <a:latin typeface="Times New Roman" pitchFamily="18" charset="0"/>
                <a:cs typeface="Times New Roman" pitchFamily="18" charset="0"/>
              </a:rPr>
              <a:t>και τους πνεύμονες.</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
            </a:r>
            <a:br>
              <a:rPr lang="el-GR" sz="1600" dirty="0">
                <a:solidFill>
                  <a:schemeClr val="bg1"/>
                </a:solidFill>
                <a:latin typeface="Times New Roman" pitchFamily="18" charset="0"/>
                <a:cs typeface="Times New Roman" pitchFamily="18" charset="0"/>
              </a:rPr>
            </a:br>
            <a:r>
              <a:rPr lang="el-GR" sz="1600" dirty="0">
                <a:solidFill>
                  <a:schemeClr val="bg1"/>
                </a:solidFill>
                <a:latin typeface="Times New Roman" pitchFamily="18" charset="0"/>
                <a:cs typeface="Times New Roman" pitchFamily="18" charset="0"/>
              </a:rPr>
              <a:t>28) </a:t>
            </a:r>
            <a:r>
              <a:rPr lang="el-GR" sz="1600" dirty="0" smtClean="0">
                <a:solidFill>
                  <a:schemeClr val="bg1"/>
                </a:solidFill>
                <a:latin typeface="Times New Roman" pitchFamily="18" charset="0"/>
                <a:cs typeface="Times New Roman" pitchFamily="18" charset="0"/>
              </a:rPr>
              <a:t>Ενισχύει  την  λειτουργία των πνευμόνων και εξουδετερώνει τοξικούς παράγοντες όπως το μονοξείδιο </a:t>
            </a:r>
            <a:r>
              <a:rPr lang="el-GR" sz="1600" dirty="0">
                <a:solidFill>
                  <a:schemeClr val="bg1"/>
                </a:solidFill>
                <a:latin typeface="Times New Roman" pitchFamily="18" charset="0"/>
                <a:cs typeface="Times New Roman" pitchFamily="18" charset="0"/>
              </a:rPr>
              <a:t>του </a:t>
            </a:r>
            <a:r>
              <a:rPr lang="el-GR" sz="1600" dirty="0" smtClean="0">
                <a:solidFill>
                  <a:schemeClr val="bg1"/>
                </a:solidFill>
                <a:latin typeface="Times New Roman" pitchFamily="18" charset="0"/>
                <a:cs typeface="Times New Roman" pitchFamily="18" charset="0"/>
              </a:rPr>
              <a:t>άνθρακα </a:t>
            </a:r>
            <a:r>
              <a:rPr lang="el-GR" sz="1600" dirty="0" err="1">
                <a:solidFill>
                  <a:schemeClr val="bg1"/>
                </a:solidFill>
                <a:latin typeface="Times New Roman" pitchFamily="18" charset="0"/>
                <a:cs typeface="Times New Roman" pitchFamily="18" charset="0"/>
              </a:rPr>
              <a:t>κ.λ.π</a:t>
            </a:r>
            <a:r>
              <a:rPr lang="el-GR" sz="1600" dirty="0">
                <a:solidFill>
                  <a:schemeClr val="bg1"/>
                </a:solidFill>
                <a:latin typeface="Times New Roman" pitchFamily="18" charset="0"/>
                <a:cs typeface="Times New Roman" pitchFamily="18" charset="0"/>
              </a:rPr>
              <a:t>.</a:t>
            </a:r>
            <a:br>
              <a:rPr lang="el-GR" sz="1600" dirty="0">
                <a:solidFill>
                  <a:schemeClr val="bg1"/>
                </a:solidFill>
                <a:latin typeface="Times New Roman" pitchFamily="18" charset="0"/>
                <a:cs typeface="Times New Roman" pitchFamily="18" charset="0"/>
              </a:rPr>
            </a:br>
            <a:endParaRPr lang="en-US" sz="16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340768"/>
            <a:ext cx="8229600" cy="4572000"/>
          </a:xfrm>
        </p:spPr>
        <p:txBody>
          <a:bodyPr>
            <a:noAutofit/>
          </a:bodyPr>
          <a:lstStyle/>
          <a:p>
            <a:pPr>
              <a:buNone/>
            </a:pPr>
            <a:r>
              <a:rPr lang="el-GR" sz="1800" dirty="0" smtClean="0">
                <a:solidFill>
                  <a:schemeClr val="bg1"/>
                </a:solidFill>
                <a:latin typeface="Times New Roman" pitchFamily="18" charset="0"/>
                <a:cs typeface="Times New Roman" pitchFamily="18" charset="0"/>
              </a:rPr>
              <a:t>	29</a:t>
            </a:r>
            <a:r>
              <a:rPr lang="el-GR" sz="1800" dirty="0">
                <a:solidFill>
                  <a:schemeClr val="bg1"/>
                </a:solidFill>
                <a:latin typeface="Times New Roman" pitchFamily="18" charset="0"/>
                <a:cs typeface="Times New Roman" pitchFamily="18" charset="0"/>
              </a:rPr>
              <a:t>) </a:t>
            </a:r>
            <a:r>
              <a:rPr lang="el-GR" sz="1800" dirty="0" smtClean="0">
                <a:solidFill>
                  <a:schemeClr val="bg1"/>
                </a:solidFill>
                <a:latin typeface="Times New Roman" pitchFamily="18" charset="0"/>
                <a:cs typeface="Times New Roman" pitchFamily="18" charset="0"/>
              </a:rPr>
              <a:t>Έχει </a:t>
            </a:r>
            <a:r>
              <a:rPr lang="el-GR" sz="1800" dirty="0" err="1" smtClean="0">
                <a:solidFill>
                  <a:schemeClr val="bg1"/>
                </a:solidFill>
                <a:latin typeface="Times New Roman" pitchFamily="18" charset="0"/>
                <a:cs typeface="Times New Roman" pitchFamily="18" charset="0"/>
              </a:rPr>
              <a:t>αντιυπερτασική</a:t>
            </a:r>
            <a:r>
              <a:rPr lang="el-GR" sz="1800" dirty="0" smtClean="0">
                <a:solidFill>
                  <a:schemeClr val="bg1"/>
                </a:solidFill>
                <a:latin typeface="Times New Roman" pitchFamily="18" charset="0"/>
                <a:cs typeface="Times New Roman" pitchFamily="18" charset="0"/>
              </a:rPr>
              <a:t> δράση </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30) </a:t>
            </a:r>
            <a:r>
              <a:rPr lang="el-GR" sz="1800" dirty="0" smtClean="0">
                <a:solidFill>
                  <a:schemeClr val="bg1"/>
                </a:solidFill>
                <a:latin typeface="Times New Roman" pitchFamily="18" charset="0"/>
                <a:cs typeface="Times New Roman" pitchFamily="18" charset="0"/>
              </a:rPr>
              <a:t>Αναζωογονεί τα </a:t>
            </a:r>
            <a:r>
              <a:rPr lang="el-GR" sz="1800" dirty="0">
                <a:solidFill>
                  <a:schemeClr val="bg1"/>
                </a:solidFill>
                <a:latin typeface="Times New Roman" pitchFamily="18" charset="0"/>
                <a:cs typeface="Times New Roman" pitchFamily="18" charset="0"/>
              </a:rPr>
              <a:t>γερασμένα </a:t>
            </a:r>
            <a:r>
              <a:rPr lang="el-GR" sz="1800" dirty="0" smtClean="0">
                <a:solidFill>
                  <a:schemeClr val="bg1"/>
                </a:solidFill>
                <a:latin typeface="Times New Roman" pitchFamily="18" charset="0"/>
                <a:cs typeface="Times New Roman" pitchFamily="18" charset="0"/>
              </a:rPr>
              <a:t> κύτταρα</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31) Ενεργοποιεί το θυρεοειδή κατά της παχυσαρκίας.</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32) Θεραπεύει την ακμή.</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33) Καταπραΰνει και </a:t>
            </a:r>
            <a:r>
              <a:rPr lang="el-GR" sz="1800" dirty="0" smtClean="0">
                <a:solidFill>
                  <a:schemeClr val="bg1"/>
                </a:solidFill>
                <a:latin typeface="Times New Roman" pitchFamily="18" charset="0"/>
                <a:cs typeface="Times New Roman" pitchFamily="18" charset="0"/>
              </a:rPr>
              <a:t>θεραπεύει τραύματα, εγκαύματα, </a:t>
            </a:r>
            <a:r>
              <a:rPr lang="el-GR" sz="1800" dirty="0">
                <a:solidFill>
                  <a:schemeClr val="bg1"/>
                </a:solidFill>
                <a:latin typeface="Times New Roman" pitchFamily="18" charset="0"/>
                <a:cs typeface="Times New Roman" pitchFamily="18" charset="0"/>
              </a:rPr>
              <a:t>μύκητες ποδιών, τσιμπήματα εντόμων</a:t>
            </a:r>
            <a:r>
              <a:rPr lang="el-GR" sz="1800" dirty="0" smtClean="0">
                <a:solidFill>
                  <a:schemeClr val="bg1"/>
                </a:solidFill>
                <a:latin typeface="Times New Roman" pitchFamily="18" charset="0"/>
                <a:cs typeface="Times New Roman" pitchFamily="18" charset="0"/>
              </a:rPr>
              <a:t>, κλπ.</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34) Ανακουφίζει από </a:t>
            </a:r>
            <a:r>
              <a:rPr lang="el-GR" sz="1800" dirty="0" smtClean="0">
                <a:solidFill>
                  <a:schemeClr val="bg1"/>
                </a:solidFill>
                <a:latin typeface="Times New Roman" pitchFamily="18" charset="0"/>
                <a:cs typeface="Times New Roman" pitchFamily="18" charset="0"/>
              </a:rPr>
              <a:t>εγκαύματα.</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r>
              <a:rPr lang="el-GR" sz="1800" dirty="0">
                <a:solidFill>
                  <a:schemeClr val="bg1"/>
                </a:solidFill>
                <a:latin typeface="Times New Roman" pitchFamily="18" charset="0"/>
                <a:cs typeface="Times New Roman" pitchFamily="18" charset="0"/>
              </a:rPr>
              <a:t>35) </a:t>
            </a:r>
            <a:r>
              <a:rPr lang="el-GR" sz="1800" dirty="0" smtClean="0">
                <a:solidFill>
                  <a:schemeClr val="bg1"/>
                </a:solidFill>
                <a:latin typeface="Times New Roman" pitchFamily="18" charset="0"/>
                <a:cs typeface="Times New Roman" pitchFamily="18" charset="0"/>
              </a:rPr>
              <a:t>Απαλείφει την πιτυρίδα </a:t>
            </a:r>
            <a:r>
              <a:rPr lang="el-GR" sz="1800" dirty="0">
                <a:solidFill>
                  <a:schemeClr val="bg1"/>
                </a:solidFill>
                <a:latin typeface="Times New Roman" pitchFamily="18" charset="0"/>
                <a:cs typeface="Times New Roman" pitchFamily="18" charset="0"/>
              </a:rPr>
              <a:t>και </a:t>
            </a:r>
            <a:r>
              <a:rPr lang="el-GR" sz="1800" dirty="0" smtClean="0">
                <a:solidFill>
                  <a:schemeClr val="bg1"/>
                </a:solidFill>
                <a:latin typeface="Times New Roman" pitchFamily="18" charset="0"/>
                <a:cs typeface="Times New Roman" pitchFamily="18" charset="0"/>
              </a:rPr>
              <a:t>τον κνησμό. </a:t>
            </a:r>
            <a:r>
              <a:rPr lang="el-GR" sz="1800" dirty="0">
                <a:solidFill>
                  <a:schemeClr val="bg1"/>
                </a:solidFill>
                <a:latin typeface="Times New Roman" pitchFamily="18" charset="0"/>
                <a:cs typeface="Times New Roman" pitchFamily="18" charset="0"/>
              </a:rPr>
              <a:t/>
            </a:r>
            <a:br>
              <a:rPr lang="el-GR" sz="1800" dirty="0">
                <a:solidFill>
                  <a:schemeClr val="bg1"/>
                </a:solidFill>
                <a:latin typeface="Times New Roman" pitchFamily="18" charset="0"/>
                <a:cs typeface="Times New Roman" pitchFamily="18" charset="0"/>
              </a:rPr>
            </a:br>
            <a:endParaRPr lang="en-US" sz="1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Προσαρμοσμένος 1">
      <a:dk1>
        <a:srgbClr val="F2F2F2"/>
      </a:dk1>
      <a:lt1>
        <a:srgbClr val="595959"/>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858</TotalTime>
  <Words>1412</Words>
  <Application>Microsoft Office PowerPoint</Application>
  <PresentationFormat>On-screen Show (4:3)</PresentationFormat>
  <Paragraphs>128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Ζωντάνια</vt:lpstr>
      <vt:lpstr>χλωροφύλλη</vt:lpstr>
      <vt:lpstr>Slide 2</vt:lpstr>
      <vt:lpstr>Το σιταρόχορτο</vt:lpstr>
      <vt:lpstr>Το σιταρόχορτο</vt:lpstr>
      <vt:lpstr>Χρήσεις του σιταρόχορτου (χλωροφύλλη)</vt:lpstr>
      <vt:lpstr>Slide 6</vt:lpstr>
      <vt:lpstr>Slide 7</vt:lpstr>
      <vt:lpstr>Slide 8</vt:lpstr>
      <vt:lpstr>Slide 9</vt:lpstr>
      <vt:lpstr>Αποτοξινωτικές δίαιτες. </vt:lpstr>
      <vt:lpstr>Τρόπος παρασκευής</vt:lpstr>
      <vt:lpstr>φλαβονοειδή</vt:lpstr>
      <vt:lpstr>φλαβονοειδή</vt:lpstr>
      <vt:lpstr>Ανθοκυανίνες</vt:lpstr>
      <vt:lpstr>Slide 15</vt:lpstr>
      <vt:lpstr>Φαγόπυρο</vt:lpstr>
      <vt:lpstr>Slide 17</vt:lpstr>
      <vt:lpstr>Slide 18</vt:lpstr>
      <vt:lpstr>Οι μορφές που το βρίσκουμε</vt:lpstr>
      <vt:lpstr>Τρόπος παρασκευής</vt:lpstr>
      <vt:lpstr>Ρουτίνη</vt:lpstr>
      <vt:lpstr>Slide 22</vt:lpstr>
      <vt:lpstr>Slide 23</vt:lpstr>
      <vt:lpstr>Robert Flaumenhaft - Harvard</vt:lpstr>
      <vt:lpstr>Slide 25</vt:lpstr>
      <vt:lpstr>Slide 26</vt:lpstr>
      <vt:lpstr>Ρουδεκτάση της αλδόζης</vt:lpstr>
      <vt:lpstr>Αποτοξίνωση</vt:lpstr>
      <vt:lpstr>Slide 29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Eleni</dc:creator>
  <cp:lastModifiedBy>ΕΛΕΝΗ</cp:lastModifiedBy>
  <cp:revision>100</cp:revision>
  <dcterms:created xsi:type="dcterms:W3CDTF">2015-12-09T07:40:17Z</dcterms:created>
  <dcterms:modified xsi:type="dcterms:W3CDTF">2019-01-13T19:21:56Z</dcterms:modified>
</cp:coreProperties>
</file>