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9"/>
  </p:notesMasterIdLst>
  <p:sldIdLst>
    <p:sldId id="256" r:id="rId2"/>
    <p:sldId id="269" r:id="rId3"/>
    <p:sldId id="432" r:id="rId4"/>
    <p:sldId id="431" r:id="rId5"/>
    <p:sldId id="270" r:id="rId6"/>
    <p:sldId id="455" r:id="rId7"/>
    <p:sldId id="413" r:id="rId8"/>
    <p:sldId id="430" r:id="rId9"/>
    <p:sldId id="412" r:id="rId10"/>
    <p:sldId id="408" r:id="rId11"/>
    <p:sldId id="409" r:id="rId12"/>
    <p:sldId id="410" r:id="rId13"/>
    <p:sldId id="272" r:id="rId14"/>
    <p:sldId id="457" r:id="rId15"/>
    <p:sldId id="458" r:id="rId16"/>
    <p:sldId id="355" r:id="rId17"/>
    <p:sldId id="517" r:id="rId18"/>
    <p:sldId id="518" r:id="rId19"/>
    <p:sldId id="519" r:id="rId20"/>
    <p:sldId id="461" r:id="rId21"/>
    <p:sldId id="462" r:id="rId22"/>
    <p:sldId id="521" r:id="rId23"/>
    <p:sldId id="522" r:id="rId24"/>
    <p:sldId id="523" r:id="rId25"/>
    <p:sldId id="463" r:id="rId26"/>
    <p:sldId id="464" r:id="rId27"/>
    <p:sldId id="465" r:id="rId28"/>
    <p:sldId id="466" r:id="rId29"/>
    <p:sldId id="467" r:id="rId30"/>
    <p:sldId id="468" r:id="rId31"/>
    <p:sldId id="469" r:id="rId32"/>
    <p:sldId id="470" r:id="rId33"/>
    <p:sldId id="471" r:id="rId34"/>
    <p:sldId id="472" r:id="rId35"/>
    <p:sldId id="473" r:id="rId36"/>
    <p:sldId id="474" r:id="rId37"/>
    <p:sldId id="475" r:id="rId38"/>
    <p:sldId id="476" r:id="rId39"/>
    <p:sldId id="477" r:id="rId40"/>
    <p:sldId id="478" r:id="rId41"/>
    <p:sldId id="479" r:id="rId42"/>
    <p:sldId id="480" r:id="rId43"/>
    <p:sldId id="481" r:id="rId44"/>
    <p:sldId id="482" r:id="rId45"/>
    <p:sldId id="483" r:id="rId46"/>
    <p:sldId id="484" r:id="rId47"/>
    <p:sldId id="485" r:id="rId48"/>
    <p:sldId id="490" r:id="rId49"/>
    <p:sldId id="491" r:id="rId50"/>
    <p:sldId id="493" r:id="rId51"/>
    <p:sldId id="492" r:id="rId52"/>
    <p:sldId id="489" r:id="rId53"/>
    <p:sldId id="488" r:id="rId54"/>
    <p:sldId id="487" r:id="rId55"/>
    <p:sldId id="494" r:id="rId56"/>
    <p:sldId id="495" r:id="rId57"/>
    <p:sldId id="496" r:id="rId58"/>
    <p:sldId id="497" r:id="rId59"/>
    <p:sldId id="498" r:id="rId60"/>
    <p:sldId id="499" r:id="rId61"/>
    <p:sldId id="486" r:id="rId62"/>
    <p:sldId id="503" r:id="rId63"/>
    <p:sldId id="504" r:id="rId64"/>
    <p:sldId id="505" r:id="rId65"/>
    <p:sldId id="520" r:id="rId66"/>
    <p:sldId id="506" r:id="rId67"/>
    <p:sldId id="502" r:id="rId68"/>
    <p:sldId id="501" r:id="rId69"/>
    <p:sldId id="500" r:id="rId70"/>
    <p:sldId id="510" r:id="rId71"/>
    <p:sldId id="509" r:id="rId72"/>
    <p:sldId id="508" r:id="rId73"/>
    <p:sldId id="513" r:id="rId74"/>
    <p:sldId id="514" r:id="rId75"/>
    <p:sldId id="515" r:id="rId76"/>
    <p:sldId id="512" r:id="rId77"/>
    <p:sldId id="511" r:id="rId78"/>
    <p:sldId id="516" r:id="rId79"/>
    <p:sldId id="456" r:id="rId80"/>
    <p:sldId id="421" r:id="rId81"/>
    <p:sldId id="424" r:id="rId82"/>
    <p:sldId id="425" r:id="rId83"/>
    <p:sldId id="426" r:id="rId84"/>
    <p:sldId id="427" r:id="rId85"/>
    <p:sldId id="422" r:id="rId86"/>
    <p:sldId id="423" r:id="rId87"/>
    <p:sldId id="429" r:id="rId88"/>
    <p:sldId id="428" r:id="rId89"/>
    <p:sldId id="289" r:id="rId90"/>
    <p:sldId id="299" r:id="rId91"/>
    <p:sldId id="300" r:id="rId92"/>
    <p:sldId id="298" r:id="rId93"/>
    <p:sldId id="291" r:id="rId94"/>
    <p:sldId id="293" r:id="rId95"/>
    <p:sldId id="318" r:id="rId96"/>
    <p:sldId id="288" r:id="rId97"/>
    <p:sldId id="296"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7975" autoAdjust="0"/>
    <p:restoredTop sz="87731" autoAdjust="0"/>
  </p:normalViewPr>
  <p:slideViewPr>
    <p:cSldViewPr>
      <p:cViewPr varScale="1">
        <p:scale>
          <a:sx n="64" d="100"/>
          <a:sy n="64" d="100"/>
        </p:scale>
        <p:origin x="-1332" y="-96"/>
      </p:cViewPr>
      <p:guideLst>
        <p:guide orient="horz" pos="2160"/>
        <p:guide pos="2880"/>
      </p:guideLst>
    </p:cSldViewPr>
  </p:slideViewPr>
  <p:outlineViewPr>
    <p:cViewPr>
      <p:scale>
        <a:sx n="33" d="100"/>
        <a:sy n="33" d="100"/>
      </p:scale>
      <p:origin x="0" y="4269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12F9AA-896A-4EA3-858D-96FCAD9B4D69}" type="datetimeFigureOut">
              <a:rPr lang="en-US" smtClean="0"/>
              <a:pPr/>
              <a:t>4/8/2014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BE3F56-B1E7-44AD-B9DA-53F767C97A4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BE3F56-B1E7-44AD-B9DA-53F767C97A42}"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96BEDC-C54C-4356-ADE0-5A92CABB6962}" type="slidenum">
              <a:rPr lang="el-GR"/>
              <a:pPr/>
              <a:t>13</a:t>
            </a:fld>
            <a:endParaRPr lang="el-GR"/>
          </a:p>
        </p:txBody>
      </p:sp>
      <p:sp>
        <p:nvSpPr>
          <p:cNvPr id="141314" name="Rectangle 2"/>
          <p:cNvSpPr>
            <a:spLocks noGrp="1" noRot="1" noChangeAspect="1" noChangeArrowheads="1" noTextEdit="1"/>
          </p:cNvSpPr>
          <p:nvPr>
            <p:ph type="sldImg"/>
          </p:nvPr>
        </p:nvSpPr>
        <p:spPr>
          <a:xfrm>
            <a:off x="1144588" y="684213"/>
            <a:ext cx="4572000" cy="3429000"/>
          </a:xfrm>
          <a:ln/>
        </p:spPr>
      </p:sp>
      <p:sp>
        <p:nvSpPr>
          <p:cNvPr id="141315" name="Rectangle 3"/>
          <p:cNvSpPr>
            <a:spLocks noGrp="1" noChangeArrowheads="1"/>
          </p:cNvSpPr>
          <p:nvPr>
            <p:ph type="body" idx="1"/>
          </p:nvPr>
        </p:nvSpPr>
        <p:spPr>
          <a:xfrm>
            <a:off x="914400" y="4343400"/>
            <a:ext cx="5029200" cy="4116388"/>
          </a:xfrm>
        </p:spPr>
        <p:txBody>
          <a:bodyPr/>
          <a:lstStyle/>
          <a:p>
            <a:pPr>
              <a:tabLst>
                <a:tab pos="228600" algn="l"/>
              </a:tabLst>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0BE3F56-B1E7-44AD-B9DA-53F767C97A42}" type="slidenum">
              <a:rPr lang="en-US" smtClean="0"/>
              <a:pPr/>
              <a:t>17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τμήμα έρευνας και ανάπτυξης </a:t>
            </a:r>
            <a:endParaRPr lang="el-GR" dirty="0"/>
          </a:p>
        </p:txBody>
      </p:sp>
      <p:sp>
        <p:nvSpPr>
          <p:cNvPr id="4" name="Slide Number Placeholder 3"/>
          <p:cNvSpPr>
            <a:spLocks noGrp="1"/>
          </p:cNvSpPr>
          <p:nvPr>
            <p:ph type="sldNum" sz="quarter" idx="10"/>
          </p:nvPr>
        </p:nvSpPr>
        <p:spPr/>
        <p:txBody>
          <a:bodyPr/>
          <a:lstStyle/>
          <a:p>
            <a:fld id="{D0BE3F56-B1E7-44AD-B9DA-53F767C97A42}"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DA5FBCD6-395C-4D83-AC60-82798FF69DAE}" type="datetimeFigureOut">
              <a:rPr lang="en-US" smtClean="0"/>
              <a:pPr/>
              <a:t>4/8/2014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A9A95D18-6D18-44F4-9EB7-B477545C7B56}"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A5FBCD6-395C-4D83-AC60-82798FF69DAE}" type="datetimeFigureOut">
              <a:rPr lang="en-US" smtClean="0"/>
              <a:pPr/>
              <a:t>4/8/2014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95D18-6D18-44F4-9EB7-B477545C7B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A5FBCD6-395C-4D83-AC60-82798FF69DAE}" type="datetimeFigureOut">
              <a:rPr lang="en-US" smtClean="0"/>
              <a:pPr/>
              <a:t>4/8/2014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95D18-6D18-44F4-9EB7-B477545C7B5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A5FBCD6-395C-4D83-AC60-82798FF69DAE}" type="datetimeFigureOut">
              <a:rPr lang="en-US" smtClean="0"/>
              <a:pPr/>
              <a:t>4/8/2014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A95D18-6D18-44F4-9EB7-B477545C7B56}"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A5FBCD6-395C-4D83-AC60-82798FF69DAE}" type="datetimeFigureOut">
              <a:rPr lang="en-US" smtClean="0"/>
              <a:pPr/>
              <a:t>4/8/2014</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A9A95D18-6D18-44F4-9EB7-B477545C7B5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A5FBCD6-395C-4D83-AC60-82798FF69DAE}" type="datetimeFigureOut">
              <a:rPr lang="en-US" smtClean="0"/>
              <a:pPr/>
              <a:t>4/8/2014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95D18-6D18-44F4-9EB7-B477545C7B56}"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DA5FBCD6-395C-4D83-AC60-82798FF69DAE}" type="datetimeFigureOut">
              <a:rPr lang="en-US" smtClean="0"/>
              <a:pPr/>
              <a:t>4/8/2014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A95D18-6D18-44F4-9EB7-B477545C7B56}"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A5FBCD6-395C-4D83-AC60-82798FF69DAE}" type="datetimeFigureOut">
              <a:rPr lang="en-US" smtClean="0"/>
              <a:pPr/>
              <a:t>4/8/2014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A95D18-6D18-44F4-9EB7-B477545C7B5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5FBCD6-395C-4D83-AC60-82798FF69DAE}" type="datetimeFigureOut">
              <a:rPr lang="en-US" smtClean="0"/>
              <a:pPr/>
              <a:t>4/8/2014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A95D18-6D18-44F4-9EB7-B477545C7B5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A5FBCD6-395C-4D83-AC60-82798FF69DAE}" type="datetimeFigureOut">
              <a:rPr lang="en-US" smtClean="0"/>
              <a:pPr/>
              <a:t>4/8/2014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A95D18-6D18-44F4-9EB7-B477545C7B56}"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A5FBCD6-395C-4D83-AC60-82798FF69DAE}" type="datetimeFigureOut">
              <a:rPr lang="en-US" smtClean="0"/>
              <a:pPr/>
              <a:t>4/8/2014</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A9A95D18-6D18-44F4-9EB7-B477545C7B56}"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DA5FBCD6-395C-4D83-AC60-82798FF69DAE}" type="datetimeFigureOut">
              <a:rPr lang="en-US" smtClean="0"/>
              <a:pPr/>
              <a:t>4/8/2014</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A9A95D18-6D18-44F4-9EB7-B477545C7B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9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2" name="Picture 14" descr="http://www.arcelormittal.com/packaging/repository/Packaging%20Images/SUSTDEV%20-%20HACCP.gif"/>
          <p:cNvPicPr>
            <a:picLocks noChangeAspect="1" noChangeArrowheads="1"/>
          </p:cNvPicPr>
          <p:nvPr/>
        </p:nvPicPr>
        <p:blipFill>
          <a:blip r:embed="rId3" cstate="print"/>
          <a:srcRect/>
          <a:stretch>
            <a:fillRect/>
          </a:stretch>
        </p:blipFill>
        <p:spPr bwMode="auto">
          <a:xfrm>
            <a:off x="5148064" y="3212976"/>
            <a:ext cx="3555970" cy="3168352"/>
          </a:xfrm>
          <a:prstGeom prst="rect">
            <a:avLst/>
          </a:prstGeom>
          <a:noFill/>
        </p:spPr>
      </p:pic>
      <p:pic>
        <p:nvPicPr>
          <p:cNvPr id="37898" name="Picture 10" descr="https://encrypted-tbn1.gstatic.com/images?q=tbn:ANd9GcRtV4_i_1ZuSOTn4B6BkJkkLVm4B7CjhXjeyfUbffr6Ua57XAU"/>
          <p:cNvPicPr>
            <a:picLocks noChangeAspect="1" noChangeArrowheads="1"/>
          </p:cNvPicPr>
          <p:nvPr/>
        </p:nvPicPr>
        <p:blipFill>
          <a:blip r:embed="rId4" cstate="print"/>
          <a:srcRect/>
          <a:stretch>
            <a:fillRect/>
          </a:stretch>
        </p:blipFill>
        <p:spPr bwMode="auto">
          <a:xfrm>
            <a:off x="683568" y="3140968"/>
            <a:ext cx="3456384" cy="1728192"/>
          </a:xfrm>
          <a:prstGeom prst="rect">
            <a:avLst/>
          </a:prstGeom>
          <a:noFill/>
        </p:spPr>
      </p:pic>
      <p:sp>
        <p:nvSpPr>
          <p:cNvPr id="3" name="Subtitle 2"/>
          <p:cNvSpPr>
            <a:spLocks noGrp="1"/>
          </p:cNvSpPr>
          <p:nvPr>
            <p:ph type="subTitle" idx="1"/>
          </p:nvPr>
        </p:nvSpPr>
        <p:spPr>
          <a:xfrm>
            <a:off x="323528" y="5157192"/>
            <a:ext cx="4168552" cy="1296144"/>
          </a:xfrm>
          <a:ln/>
        </p:spPr>
        <p:style>
          <a:lnRef idx="3">
            <a:schemeClr val="lt1"/>
          </a:lnRef>
          <a:fillRef idx="1">
            <a:schemeClr val="accent3"/>
          </a:fillRef>
          <a:effectRef idx="1">
            <a:schemeClr val="accent3"/>
          </a:effectRef>
          <a:fontRef idx="minor">
            <a:schemeClr val="lt1"/>
          </a:fontRef>
        </p:style>
        <p:txBody>
          <a:bodyPr>
            <a:noAutofit/>
          </a:bodyPr>
          <a:lstStyle/>
          <a:p>
            <a:r>
              <a:rPr lang="el-GR" sz="2000" b="1" dirty="0" smtClean="0">
                <a:solidFill>
                  <a:schemeClr val="bg1"/>
                </a:solidFill>
                <a:effectLst>
                  <a:outerShdw blurRad="38100" dist="38100" dir="2700000" algn="tl">
                    <a:srgbClr val="000000">
                      <a:alpha val="43137"/>
                    </a:srgbClr>
                  </a:outerShdw>
                </a:effectLst>
              </a:rPr>
              <a:t>ΒΑΣΙΛΙΚΗ Χ. ΠΙΤΥΡΙΓΚΑ</a:t>
            </a:r>
          </a:p>
          <a:p>
            <a:r>
              <a:rPr lang="el-GR" sz="1600" b="1" dirty="0" smtClean="0">
                <a:solidFill>
                  <a:schemeClr val="bg1"/>
                </a:solidFill>
                <a:effectLst>
                  <a:outerShdw blurRad="38100" dist="38100" dir="2700000" algn="tl">
                    <a:srgbClr val="000000">
                      <a:alpha val="43137"/>
                    </a:srgbClr>
                  </a:outerShdw>
                </a:effectLst>
              </a:rPr>
              <a:t>ΙΑΤΡΟΣ ΒΙΟΠΑΘΟΛΟΓΟΣ</a:t>
            </a:r>
          </a:p>
          <a:p>
            <a:r>
              <a:rPr lang="el-GR" sz="1600" b="1" dirty="0" smtClean="0">
                <a:solidFill>
                  <a:schemeClr val="bg1"/>
                </a:solidFill>
                <a:effectLst>
                  <a:outerShdw blurRad="38100" dist="38100" dir="2700000" algn="tl">
                    <a:srgbClr val="000000">
                      <a:alpha val="43137"/>
                    </a:srgbClr>
                  </a:outerShdw>
                </a:effectLst>
              </a:rPr>
              <a:t>ΛΕΚΤΟΡΑΣ ΜΙΚΡΟΒΙΟΛΟΓΙΑΣ ΠΑΝΕΠΙΣΤΗΜΙΟΥ ΑΘΗΝΩΝ </a:t>
            </a:r>
            <a:endParaRPr lang="en-US" sz="1600" b="1" dirty="0">
              <a:solidFill>
                <a:schemeClr val="bg1"/>
              </a:solidFill>
              <a:effectLst>
                <a:outerShdw blurRad="38100" dist="38100" dir="2700000" algn="tl">
                  <a:srgbClr val="000000">
                    <a:alpha val="43137"/>
                  </a:srgbClr>
                </a:outerShdw>
              </a:effectLst>
            </a:endParaRPr>
          </a:p>
        </p:txBody>
      </p:sp>
      <p:sp>
        <p:nvSpPr>
          <p:cNvPr id="2" name="Title 1"/>
          <p:cNvSpPr>
            <a:spLocks noGrp="1"/>
          </p:cNvSpPr>
          <p:nvPr>
            <p:ph type="ctrTitle"/>
          </p:nvPr>
        </p:nvSpPr>
        <p:spPr>
          <a:xfrm>
            <a:off x="251520" y="1484784"/>
            <a:ext cx="8229600" cy="1470025"/>
          </a:xfrm>
        </p:spPr>
        <p:txBody>
          <a:bodyPr>
            <a:normAutofit/>
          </a:bodyPr>
          <a:lstStyle/>
          <a:p>
            <a:r>
              <a:rPr lang="el-GR" sz="3200" b="1" dirty="0" smtClean="0">
                <a:solidFill>
                  <a:schemeClr val="accent4">
                    <a:lumMod val="20000"/>
                    <a:lumOff val="80000"/>
                  </a:schemeClr>
                </a:solidFill>
                <a:effectLst>
                  <a:outerShdw blurRad="38100" dist="38100" dir="2700000" algn="tl">
                    <a:srgbClr val="000000">
                      <a:alpha val="43137"/>
                    </a:srgbClr>
                  </a:outerShdw>
                </a:effectLst>
                <a:latin typeface="Microsoft Sans Serif" pitchFamily="34" charset="0"/>
                <a:cs typeface="Microsoft Sans Serif" pitchFamily="34" charset="0"/>
              </a:rPr>
              <a:t>ΑΣΦΑΛΕΙΑ ΚΑΙ ΥΓΙΕΙΝΗ ΤΡΟΦΙΜΩΝ: ΣΥΣΤΗΜΑ </a:t>
            </a:r>
            <a:r>
              <a:rPr lang="en-GB" sz="3200" b="1" i="1" dirty="0" smtClean="0">
                <a:solidFill>
                  <a:schemeClr val="accent4">
                    <a:lumMod val="20000"/>
                    <a:lumOff val="80000"/>
                  </a:schemeClr>
                </a:solidFill>
                <a:effectLst>
                  <a:outerShdw blurRad="38100" dist="38100" dir="2700000" algn="tl">
                    <a:srgbClr val="000000">
                      <a:alpha val="43137"/>
                    </a:srgbClr>
                  </a:outerShdw>
                </a:effectLst>
                <a:latin typeface="Microsoft Sans Serif" pitchFamily="34" charset="0"/>
                <a:cs typeface="Microsoft Sans Serif" pitchFamily="34" charset="0"/>
              </a:rPr>
              <a:t>HACCP  </a:t>
            </a:r>
            <a:r>
              <a:rPr lang="el-GR" sz="3200" b="1" dirty="0" smtClean="0">
                <a:solidFill>
                  <a:schemeClr val="accent4">
                    <a:lumMod val="20000"/>
                    <a:lumOff val="80000"/>
                  </a:schemeClr>
                </a:solidFill>
                <a:effectLst>
                  <a:outerShdw blurRad="38100" dist="38100" dir="2700000" algn="tl">
                    <a:srgbClr val="000000">
                      <a:alpha val="43137"/>
                    </a:srgbClr>
                  </a:outerShdw>
                </a:effectLst>
                <a:latin typeface="Microsoft Sans Serif" pitchFamily="34" charset="0"/>
                <a:cs typeface="Microsoft Sans Serif" pitchFamily="34" charset="0"/>
              </a:rPr>
              <a:t>ΚΑΙ</a:t>
            </a:r>
            <a:r>
              <a:rPr lang="en-GB" sz="3200" b="1" dirty="0" smtClean="0">
                <a:solidFill>
                  <a:schemeClr val="accent4">
                    <a:lumMod val="20000"/>
                    <a:lumOff val="80000"/>
                  </a:schemeClr>
                </a:solidFill>
                <a:effectLst>
                  <a:outerShdw blurRad="38100" dist="38100" dir="2700000" algn="tl">
                    <a:srgbClr val="000000">
                      <a:alpha val="43137"/>
                    </a:srgbClr>
                  </a:outerShdw>
                </a:effectLst>
                <a:latin typeface="Microsoft Sans Serif" pitchFamily="34" charset="0"/>
                <a:cs typeface="Microsoft Sans Serif" pitchFamily="34" charset="0"/>
              </a:rPr>
              <a:t>  </a:t>
            </a:r>
            <a:r>
              <a:rPr lang="el-GR" sz="3200" b="1" dirty="0" smtClean="0">
                <a:solidFill>
                  <a:schemeClr val="accent4">
                    <a:lumMod val="20000"/>
                    <a:lumOff val="80000"/>
                  </a:schemeClr>
                </a:solidFill>
                <a:effectLst>
                  <a:outerShdw blurRad="38100" dist="38100" dir="2700000" algn="tl">
                    <a:srgbClr val="000000">
                      <a:alpha val="43137"/>
                    </a:srgbClr>
                  </a:outerShdw>
                </a:effectLst>
                <a:latin typeface="Microsoft Sans Serif" pitchFamily="34" charset="0"/>
                <a:cs typeface="Microsoft Sans Serif" pitchFamily="34" charset="0"/>
              </a:rPr>
              <a:t>ΕΦΑΡΜΟΓΕΣ ΤΟΥ</a:t>
            </a:r>
            <a:endParaRPr lang="en-US" sz="3200" b="1" dirty="0">
              <a:solidFill>
                <a:schemeClr val="accent4">
                  <a:lumMod val="20000"/>
                  <a:lumOff val="80000"/>
                </a:schemeClr>
              </a:solidFill>
              <a:effectLst>
                <a:outerShdw blurRad="38100" dist="38100" dir="2700000" algn="tl">
                  <a:srgbClr val="000000">
                    <a:alpha val="43137"/>
                  </a:srgbClr>
                </a:outerShdw>
              </a:effectLst>
              <a:latin typeface="Microsoft Sans Serif" pitchFamily="34" charset="0"/>
              <a:cs typeface="Microsoft Sans Serif" pitchFamily="34" charset="0"/>
            </a:endParaRPr>
          </a:p>
        </p:txBody>
      </p:sp>
      <p:pic>
        <p:nvPicPr>
          <p:cNvPr id="37890" name="Picture 2" descr="http://advantus.co.in/images/haccp_logo.gif"/>
          <p:cNvPicPr>
            <a:picLocks noChangeAspect="1" noChangeArrowheads="1"/>
          </p:cNvPicPr>
          <p:nvPr/>
        </p:nvPicPr>
        <p:blipFill>
          <a:blip r:embed="rId5" cstate="print"/>
          <a:srcRect/>
          <a:stretch>
            <a:fillRect/>
          </a:stretch>
        </p:blipFill>
        <p:spPr bwMode="auto">
          <a:xfrm>
            <a:off x="7380312" y="0"/>
            <a:ext cx="1547664" cy="1788694"/>
          </a:xfrm>
          <a:prstGeom prst="rect">
            <a:avLst/>
          </a:prstGeom>
          <a:noFill/>
        </p:spPr>
      </p:pic>
      <p:pic>
        <p:nvPicPr>
          <p:cNvPr id="37892" name="Picture 4" descr="http://xenesglosses.eu/wp-content/uploads/2012/04/ekpa.jpg"/>
          <p:cNvPicPr>
            <a:picLocks noChangeAspect="1" noChangeArrowheads="1"/>
          </p:cNvPicPr>
          <p:nvPr/>
        </p:nvPicPr>
        <p:blipFill>
          <a:blip r:embed="rId6" cstate="print"/>
          <a:srcRect/>
          <a:stretch>
            <a:fillRect/>
          </a:stretch>
        </p:blipFill>
        <p:spPr bwMode="auto">
          <a:xfrm>
            <a:off x="179512" y="260648"/>
            <a:ext cx="2267744" cy="877837"/>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403648" y="764704"/>
            <a:ext cx="5976664" cy="863625"/>
          </a:xfrm>
        </p:spPr>
        <p:style>
          <a:lnRef idx="2">
            <a:schemeClr val="accent2"/>
          </a:lnRef>
          <a:fillRef idx="1">
            <a:schemeClr val="lt1"/>
          </a:fillRef>
          <a:effectRef idx="0">
            <a:schemeClr val="accent2"/>
          </a:effectRef>
          <a:fontRef idx="minor">
            <a:schemeClr val="dk1"/>
          </a:fontRef>
        </p:style>
        <p:txBody>
          <a:bodyPr/>
          <a:lstStyle/>
          <a:p>
            <a:pPr algn="ctr"/>
            <a:r>
              <a:rPr lang="el-GR" sz="3600" dirty="0"/>
              <a:t>ΑΣΦΑΛΕΙΑ ΤΩΝ ΤΡΟΦΙΜΩΝ</a:t>
            </a:r>
          </a:p>
        </p:txBody>
      </p:sp>
      <p:sp>
        <p:nvSpPr>
          <p:cNvPr id="7171" name="Rectangle 3"/>
          <p:cNvSpPr>
            <a:spLocks noGrp="1" noChangeArrowheads="1"/>
          </p:cNvSpPr>
          <p:nvPr>
            <p:ph sz="quarter" idx="1"/>
          </p:nvPr>
        </p:nvSpPr>
        <p:spPr>
          <a:xfrm>
            <a:off x="468313" y="1916113"/>
            <a:ext cx="7991475" cy="2881312"/>
          </a:xfrm>
        </p:spPr>
        <p:txBody>
          <a:bodyPr/>
          <a:lstStyle/>
          <a:p>
            <a:pPr>
              <a:buNone/>
            </a:pPr>
            <a:r>
              <a:rPr lang="el-GR" sz="2800" dirty="0" smtClean="0"/>
              <a:t>   Τις </a:t>
            </a:r>
            <a:r>
              <a:rPr lang="el-GR" sz="2800" dirty="0" smtClean="0"/>
              <a:t>τελευταίες δεκαετίες η προσπάθεια για ασφάλεια των τροφίμων έχει ενταθεί λόγω:</a:t>
            </a:r>
          </a:p>
          <a:p>
            <a:r>
              <a:rPr lang="el-GR" sz="2800" dirty="0" smtClean="0"/>
              <a:t>Αυξημένη επίπτωση </a:t>
            </a:r>
            <a:r>
              <a:rPr lang="el-GR" sz="2800" dirty="0" err="1" smtClean="0"/>
              <a:t>τροφιμογενών</a:t>
            </a:r>
            <a:r>
              <a:rPr lang="el-GR" sz="2800" dirty="0" smtClean="0"/>
              <a:t> </a:t>
            </a:r>
            <a:r>
              <a:rPr lang="el-GR" sz="2800" dirty="0"/>
              <a:t>λοιμώξεων σε πολλά κράτη.</a:t>
            </a:r>
          </a:p>
          <a:p>
            <a:r>
              <a:rPr lang="el-GR" sz="2800" dirty="0" smtClean="0"/>
              <a:t>Εμπεριστατωμένη </a:t>
            </a:r>
            <a:r>
              <a:rPr lang="el-GR" sz="2800" dirty="0"/>
              <a:t>επιστημονική γνώση σχετικά με τις </a:t>
            </a:r>
            <a:r>
              <a:rPr lang="el-GR" sz="2800" dirty="0" smtClean="0"/>
              <a:t>επιπτώσεις </a:t>
            </a:r>
            <a:r>
              <a:rPr lang="el-GR" sz="2800" dirty="0"/>
              <a:t>των τροφιμογενών λοιμώξεων. </a:t>
            </a:r>
          </a:p>
          <a:p>
            <a:pPr>
              <a:buFont typeface="Wingdings" pitchFamily="2" charset="2"/>
              <a:buNone/>
            </a:pPr>
            <a:endParaRPr lang="el-GR"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259632" y="764704"/>
            <a:ext cx="6120680" cy="854968"/>
          </a:xfrm>
        </p:spPr>
        <p:style>
          <a:lnRef idx="2">
            <a:schemeClr val="dk1"/>
          </a:lnRef>
          <a:fillRef idx="1">
            <a:schemeClr val="lt1"/>
          </a:fillRef>
          <a:effectRef idx="0">
            <a:schemeClr val="dk1"/>
          </a:effectRef>
          <a:fontRef idx="minor">
            <a:schemeClr val="dk1"/>
          </a:fontRef>
        </p:style>
        <p:txBody>
          <a:bodyPr/>
          <a:lstStyle/>
          <a:p>
            <a:pPr algn="ctr"/>
            <a:r>
              <a:rPr lang="el-GR" sz="3600" dirty="0"/>
              <a:t>ΑΣΦΑΛΕΙΑ ΤΩΝ ΤΡΟΦΙΜΩΝ</a:t>
            </a:r>
          </a:p>
        </p:txBody>
      </p:sp>
      <p:sp>
        <p:nvSpPr>
          <p:cNvPr id="4099" name="Rectangle 3"/>
          <p:cNvSpPr>
            <a:spLocks noGrp="1" noChangeArrowheads="1"/>
          </p:cNvSpPr>
          <p:nvPr>
            <p:ph sz="quarter" idx="1"/>
          </p:nvPr>
        </p:nvSpPr>
        <p:spPr>
          <a:xfrm>
            <a:off x="683568" y="1989138"/>
            <a:ext cx="7920682" cy="3960142"/>
          </a:xfrm>
        </p:spPr>
        <p:txBody>
          <a:bodyPr>
            <a:normAutofit/>
          </a:bodyPr>
          <a:lstStyle/>
          <a:p>
            <a:pPr>
              <a:lnSpc>
                <a:spcPct val="80000"/>
              </a:lnSpc>
            </a:pPr>
            <a:r>
              <a:rPr lang="el-GR" sz="2400" dirty="0" smtClean="0"/>
              <a:t>Η </a:t>
            </a:r>
            <a:r>
              <a:rPr lang="el-GR" sz="2400" dirty="0"/>
              <a:t>σημαντική αύξηση των ευαίσθητων πληθυσμών (ηλικιωμένοι, οι </a:t>
            </a:r>
            <a:r>
              <a:rPr lang="el-GR" sz="2400" dirty="0" err="1"/>
              <a:t>ανοσοκατασταλμένοι</a:t>
            </a:r>
            <a:r>
              <a:rPr lang="el-GR" sz="2400" dirty="0"/>
              <a:t> κτλ.). </a:t>
            </a:r>
          </a:p>
          <a:p>
            <a:pPr>
              <a:lnSpc>
                <a:spcPct val="80000"/>
              </a:lnSpc>
            </a:pPr>
            <a:r>
              <a:rPr lang="el-GR" sz="2400" dirty="0"/>
              <a:t>Οι σημαντικές οικονομικές επιπτώσεις των τροφιμογενών λοιμώξεων</a:t>
            </a:r>
            <a:r>
              <a:rPr lang="el-GR" sz="2400" dirty="0" smtClean="0"/>
              <a:t>.</a:t>
            </a:r>
          </a:p>
          <a:p>
            <a:pPr marL="457200" indent="-457200"/>
            <a:r>
              <a:rPr lang="el-GR" sz="2400" dirty="0" smtClean="0"/>
              <a:t>Η βιομηχανοποιημένη, ταχεία και μαζική παραγωγή προϊόντων οδηγεί σε: </a:t>
            </a:r>
          </a:p>
          <a:p>
            <a:pPr marL="731520" lvl="1" indent="-457200">
              <a:buFont typeface="Wingdings" pitchFamily="2" charset="2"/>
              <a:buAutoNum type="arabicPeriod"/>
            </a:pPr>
            <a:r>
              <a:rPr lang="el-GR" sz="2200" dirty="0" smtClean="0"/>
              <a:t>Αυξημένο κίνδυνο </a:t>
            </a:r>
            <a:r>
              <a:rPr lang="el-GR" sz="2200" u="sng" dirty="0" smtClean="0"/>
              <a:t>μαζικής</a:t>
            </a:r>
            <a:r>
              <a:rPr lang="el-GR" sz="2200" dirty="0" smtClean="0"/>
              <a:t> μόλυνσης των παραγόμενων τροφίμων </a:t>
            </a:r>
          </a:p>
          <a:p>
            <a:pPr marL="731520" lvl="1" indent="-457200">
              <a:buFont typeface="Wingdings" pitchFamily="2" charset="2"/>
              <a:buAutoNum type="arabicPeriod"/>
            </a:pPr>
            <a:r>
              <a:rPr lang="el-GR" sz="2200" dirty="0" smtClean="0"/>
              <a:t>Σημαντική αύξηση του αριθμού των ατόμων που θα νοσήσουν</a:t>
            </a:r>
            <a:r>
              <a:rPr lang="el-GR" dirty="0" smtClean="0"/>
              <a:t>.</a:t>
            </a:r>
          </a:p>
          <a:p>
            <a:pPr>
              <a:lnSpc>
                <a:spcPct val="80000"/>
              </a:lnSpc>
            </a:pPr>
            <a:endParaRPr lang="el-GR" sz="2400" dirty="0"/>
          </a:p>
          <a:p>
            <a:pPr>
              <a:lnSpc>
                <a:spcPct val="80000"/>
              </a:lnSpc>
            </a:pPr>
            <a:endParaRPr lang="el-GR" sz="2400" dirty="0"/>
          </a:p>
          <a:p>
            <a:pPr>
              <a:lnSpc>
                <a:spcPct val="80000"/>
              </a:lnSpc>
            </a:pPr>
            <a:endParaRPr lang="el-GR"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47664" y="548680"/>
            <a:ext cx="5601816" cy="868958"/>
          </a:xfrm>
        </p:spPr>
        <p:style>
          <a:lnRef idx="2">
            <a:schemeClr val="accent3"/>
          </a:lnRef>
          <a:fillRef idx="1">
            <a:schemeClr val="lt1"/>
          </a:fillRef>
          <a:effectRef idx="0">
            <a:schemeClr val="accent3"/>
          </a:effectRef>
          <a:fontRef idx="minor">
            <a:schemeClr val="dk1"/>
          </a:fontRef>
        </p:style>
        <p:txBody>
          <a:bodyPr>
            <a:normAutofit fontScale="90000"/>
          </a:bodyPr>
          <a:lstStyle/>
          <a:p>
            <a:r>
              <a:rPr lang="el-GR" sz="3600" dirty="0" smtClean="0"/>
              <a:t>   ΑΣΦΑΛΕΙΑ </a:t>
            </a:r>
            <a:r>
              <a:rPr lang="el-GR" sz="3600" dirty="0"/>
              <a:t>ΤΩΝ ΤΡΟΦΙΜΩΝ</a:t>
            </a:r>
          </a:p>
        </p:txBody>
      </p:sp>
      <p:sp>
        <p:nvSpPr>
          <p:cNvPr id="5123" name="Rectangle 3"/>
          <p:cNvSpPr>
            <a:spLocks noGrp="1" noChangeArrowheads="1"/>
          </p:cNvSpPr>
          <p:nvPr>
            <p:ph sz="quarter" idx="1"/>
          </p:nvPr>
        </p:nvSpPr>
        <p:spPr>
          <a:xfrm>
            <a:off x="683568" y="1844824"/>
            <a:ext cx="7850187" cy="4030885"/>
          </a:xfrm>
        </p:spPr>
        <p:txBody>
          <a:bodyPr/>
          <a:lstStyle/>
          <a:p>
            <a:pPr marL="457200" indent="-457200"/>
            <a:r>
              <a:rPr lang="el-GR" sz="2400" dirty="0" smtClean="0"/>
              <a:t>Η ευαισθητοποίηση των καταναλωτών και οι αυξανόμενες απαιτήσεις τους σχετικά με την ασφάλεια των προϊόντων.</a:t>
            </a:r>
            <a:endParaRPr lang="en-US" sz="2400" dirty="0" smtClean="0"/>
          </a:p>
          <a:p>
            <a:pPr marL="457200" indent="-457200"/>
            <a:r>
              <a:rPr lang="el-GR" sz="2400" dirty="0" smtClean="0"/>
              <a:t>Ο αυξημένος ανταγωνισμός του ελεύθερου εμπορίου τροφίμων σε διεθνές επίπεδο.</a:t>
            </a:r>
          </a:p>
          <a:p>
            <a:pPr marL="457200" indent="-457200"/>
            <a:endParaRPr lang="el-GR" sz="2400" dirty="0"/>
          </a:p>
          <a:p>
            <a:pPr marL="457200" indent="-457200">
              <a:buFont typeface="Wingdings" pitchFamily="2" charset="2"/>
              <a:buNone/>
            </a:pPr>
            <a:endParaRPr lang="el-G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ctrTitle"/>
          </p:nvPr>
        </p:nvSpPr>
        <p:spPr>
          <a:xfrm>
            <a:off x="684213" y="1484313"/>
            <a:ext cx="7772400" cy="1350962"/>
          </a:xfrm>
        </p:spPr>
        <p:txBody>
          <a:bodyPr>
            <a:normAutofit/>
          </a:bodyPr>
          <a:lstStyle/>
          <a:p>
            <a:r>
              <a:rPr lang="el-GR" sz="3600" dirty="0" smtClean="0">
                <a:effectLst>
                  <a:outerShdw blurRad="38100" dist="38100" dir="2700000" algn="tl">
                    <a:srgbClr val="000000">
                      <a:alpha val="43137"/>
                    </a:srgbClr>
                  </a:outerShdw>
                </a:effectLst>
              </a:rPr>
              <a:t>ΣΥΣΤΗΜΑ </a:t>
            </a:r>
            <a:r>
              <a:rPr lang="en-GB" sz="3600" dirty="0" smtClean="0">
                <a:effectLst>
                  <a:outerShdw blurRad="38100" dist="38100" dir="2700000" algn="tl">
                    <a:srgbClr val="000000">
                      <a:alpha val="43137"/>
                    </a:srgbClr>
                  </a:outerShdw>
                </a:effectLst>
              </a:rPr>
              <a:t>HACCP </a:t>
            </a:r>
            <a:r>
              <a:rPr lang="el-GR" sz="3600" dirty="0" smtClean="0">
                <a:effectLst>
                  <a:outerShdw blurRad="38100" dist="38100" dir="2700000" algn="tl">
                    <a:srgbClr val="000000">
                      <a:alpha val="43137"/>
                    </a:srgbClr>
                  </a:outerShdw>
                </a:effectLst>
              </a:rPr>
              <a:t>ΚΑΙ </a:t>
            </a:r>
            <a:r>
              <a:rPr lang="el-GR" sz="3600" dirty="0">
                <a:effectLst>
                  <a:outerShdw blurRad="38100" dist="38100" dir="2700000" algn="tl">
                    <a:srgbClr val="000000">
                      <a:alpha val="43137"/>
                    </a:srgbClr>
                  </a:outerShdw>
                </a:effectLst>
              </a:rPr>
              <a:t>ΝΟΜΟΘΕΣΙΑ</a:t>
            </a:r>
            <a:r>
              <a:rPr lang="el-GR" sz="4800" dirty="0">
                <a:effectLst>
                  <a:outerShdw blurRad="38100" dist="38100" dir="2700000" algn="tl">
                    <a:srgbClr val="000000">
                      <a:alpha val="43137"/>
                    </a:srgbClr>
                  </a:outerShdw>
                </a:effectLst>
              </a:rPr>
              <a:t> </a:t>
            </a:r>
            <a:endParaRPr lang="en-US" sz="4800" dirty="0">
              <a:effectLst>
                <a:outerShdw blurRad="38100" dist="38100" dir="2700000" algn="tl">
                  <a:srgbClr val="000000">
                    <a:alpha val="43137"/>
                  </a:srgbClr>
                </a:outerShdw>
              </a:effectLst>
            </a:endParaRPr>
          </a:p>
        </p:txBody>
      </p:sp>
      <p:pic>
        <p:nvPicPr>
          <p:cNvPr id="140293" name="Picture 5" descr="haccp1"/>
          <p:cNvPicPr>
            <a:picLocks noChangeAspect="1" noChangeArrowheads="1"/>
          </p:cNvPicPr>
          <p:nvPr/>
        </p:nvPicPr>
        <p:blipFill>
          <a:blip r:embed="rId3" cstate="print"/>
          <a:srcRect/>
          <a:stretch>
            <a:fillRect/>
          </a:stretch>
        </p:blipFill>
        <p:spPr bwMode="auto">
          <a:xfrm>
            <a:off x="2555776" y="3140968"/>
            <a:ext cx="3837283" cy="2782611"/>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62433" y="0"/>
            <a:ext cx="9206433" cy="6858000"/>
          </a:xfrm>
          <a:prstGeom prst="rect">
            <a:avLst/>
          </a:prstGeom>
          <a:noFill/>
          <a:ln w="9525">
            <a:noFill/>
            <a:miter lim="800000"/>
            <a:headEnd/>
            <a:tailEnd/>
          </a:ln>
        </p:spPr>
      </p:pic>
      <p:sp>
        <p:nvSpPr>
          <p:cNvPr id="5" name="Down Ribbon 4"/>
          <p:cNvSpPr/>
          <p:nvPr/>
        </p:nvSpPr>
        <p:spPr>
          <a:xfrm>
            <a:off x="4644008" y="1700808"/>
            <a:ext cx="4499992" cy="1512168"/>
          </a:xfrm>
          <a:prstGeom prst="ribbon">
            <a:avLst>
              <a:gd name="adj1" fmla="val 27753"/>
              <a:gd name="adj2"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l-GR" sz="2800" dirty="0" smtClean="0">
              <a:solidFill>
                <a:srgbClr val="FFFF00"/>
              </a:solidFill>
            </a:endParaRPr>
          </a:p>
          <a:p>
            <a:pPr algn="ctr"/>
            <a:r>
              <a:rPr lang="el-GR" sz="2400" dirty="0" smtClean="0">
                <a:solidFill>
                  <a:srgbClr val="FFFF00"/>
                </a:solidFill>
              </a:rPr>
              <a:t>«από τη φάρμα στο πιάτο μας»</a:t>
            </a:r>
            <a:r>
              <a:rPr lang="el-GR" sz="3200" dirty="0" smtClean="0">
                <a:solidFill>
                  <a:srgbClr val="FFFF00"/>
                </a:solidFill>
              </a:rPr>
              <a:t> </a:t>
            </a:r>
            <a:endParaRPr lang="en-US" sz="2400" dirty="0" smtClean="0">
              <a:solidFill>
                <a:srgbClr val="FFFF00"/>
              </a:solidFill>
            </a:endParaRPr>
          </a:p>
          <a:p>
            <a:pPr algn="ct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0" y="0"/>
            <a:ext cx="9144000" cy="6879634"/>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92163" y="332656"/>
            <a:ext cx="6660157" cy="863600"/>
          </a:xfrm>
        </p:spPr>
        <p:style>
          <a:lnRef idx="3">
            <a:schemeClr val="lt1"/>
          </a:lnRef>
          <a:fillRef idx="1">
            <a:schemeClr val="accent5"/>
          </a:fillRef>
          <a:effectRef idx="1">
            <a:schemeClr val="accent5"/>
          </a:effectRef>
          <a:fontRef idx="minor">
            <a:schemeClr val="lt1"/>
          </a:fontRef>
        </p:style>
        <p:txBody>
          <a:bodyPr>
            <a:normAutofit fontScale="90000"/>
          </a:bodyPr>
          <a:lstStyle/>
          <a:p>
            <a:endParaRPr lang="el-GR" sz="4800" dirty="0"/>
          </a:p>
        </p:txBody>
      </p:sp>
      <p:sp>
        <p:nvSpPr>
          <p:cNvPr id="6" name="Content Placeholder 5"/>
          <p:cNvSpPr>
            <a:spLocks noGrp="1"/>
          </p:cNvSpPr>
          <p:nvPr>
            <p:ph sz="quarter" idx="1"/>
          </p:nvPr>
        </p:nvSpPr>
        <p:spPr/>
        <p:txBody>
          <a:bodyPr/>
          <a:lstStyle/>
          <a:p>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0" y="-1"/>
            <a:ext cx="9144000" cy="68652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476672"/>
            <a:ext cx="5688632" cy="868958"/>
          </a:xfrm>
        </p:spPr>
        <p:style>
          <a:lnRef idx="3">
            <a:schemeClr val="lt1"/>
          </a:lnRef>
          <a:fillRef idx="1">
            <a:schemeClr val="accent2"/>
          </a:fillRef>
          <a:effectRef idx="1">
            <a:schemeClr val="accent2"/>
          </a:effectRef>
          <a:fontRef idx="minor">
            <a:schemeClr val="lt1"/>
          </a:fontRef>
        </p:style>
        <p:txBody>
          <a:bodyPr/>
          <a:lstStyle/>
          <a:p>
            <a:pPr algn="ctr"/>
            <a:r>
              <a:rPr lang="el-GR" dirty="0" smtClean="0"/>
              <a:t>Νομοθετικό πλαίσιο</a:t>
            </a:r>
            <a:endParaRPr lang="en-US" dirty="0"/>
          </a:p>
        </p:txBody>
      </p:sp>
      <p:sp>
        <p:nvSpPr>
          <p:cNvPr id="3" name="Content Placeholder 2"/>
          <p:cNvSpPr>
            <a:spLocks noGrp="1"/>
          </p:cNvSpPr>
          <p:nvPr>
            <p:ph sz="quarter" idx="1"/>
          </p:nvPr>
        </p:nvSpPr>
        <p:spPr>
          <a:xfrm>
            <a:off x="395536" y="1772816"/>
            <a:ext cx="8748464" cy="4246984"/>
          </a:xfrm>
        </p:spPr>
        <p:txBody>
          <a:bodyPr>
            <a:normAutofit lnSpcReduction="10000"/>
          </a:bodyPr>
          <a:lstStyle/>
          <a:p>
            <a:pPr algn="ctr">
              <a:buNone/>
            </a:pPr>
            <a:r>
              <a:rPr lang="el-GR" dirty="0" smtClean="0"/>
              <a:t>ώστε να επιτευχθεί…</a:t>
            </a:r>
          </a:p>
          <a:p>
            <a:pPr algn="ctr">
              <a:buNone/>
            </a:pPr>
            <a:r>
              <a:rPr lang="el-GR" dirty="0" smtClean="0"/>
              <a:t> </a:t>
            </a:r>
            <a:r>
              <a:rPr lang="el-GR" i="1" dirty="0" smtClean="0"/>
              <a:t>Η εξασφάλιση  της  παραγωγής και διακίνησης </a:t>
            </a:r>
          </a:p>
          <a:p>
            <a:pPr algn="ctr">
              <a:buNone/>
            </a:pPr>
            <a:r>
              <a:rPr lang="el-GR" i="1" dirty="0" smtClean="0"/>
              <a:t>ασφαλών και  θρεπτικών  τροφίμων </a:t>
            </a:r>
          </a:p>
          <a:p>
            <a:pPr>
              <a:buNone/>
            </a:pPr>
            <a:endParaRPr lang="en-US" dirty="0" smtClean="0"/>
          </a:p>
          <a:p>
            <a:pPr lvl="1">
              <a:buFont typeface="Wingdings" pitchFamily="2" charset="2"/>
              <a:buChar char="Ø"/>
            </a:pPr>
            <a:r>
              <a:rPr lang="el-GR" dirty="0" smtClean="0"/>
              <a:t>Ευρωπαϊκή  Ένωση  οδηγία  93/43/ΕΟΚ</a:t>
            </a:r>
          </a:p>
          <a:p>
            <a:pPr lvl="1">
              <a:buFont typeface="Wingdings" pitchFamily="2" charset="2"/>
              <a:buChar char="Ø"/>
            </a:pPr>
            <a:r>
              <a:rPr lang="el-GR" dirty="0" smtClean="0"/>
              <a:t>στην  Ελλάδα  Κ.Υ.Α   487/2000,  ΦΕΚ 12 19Β/04- 10-2000), </a:t>
            </a:r>
          </a:p>
          <a:p>
            <a:pPr>
              <a:buNone/>
            </a:pPr>
            <a:r>
              <a:rPr lang="el-GR" dirty="0" smtClean="0"/>
              <a:t>    </a:t>
            </a:r>
          </a:p>
          <a:p>
            <a:pPr>
              <a:buNone/>
            </a:pPr>
            <a:r>
              <a:rPr lang="el-GR" dirty="0" smtClean="0"/>
              <a:t>    Αυστηροί  έλεγχοι στην υγιεινή και ασφάλεια των τροφίμων τόσο  στα  εγχώρια  όσο  και  για  τ α  εισαγόμενα  προϊόντα.  </a:t>
            </a:r>
            <a:endParaRPr lang="en-GB"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79512" y="980728"/>
            <a:ext cx="4680520" cy="5616624"/>
          </a:xfrm>
        </p:spPr>
        <p:txBody>
          <a:bodyPr>
            <a:normAutofit fontScale="77500" lnSpcReduction="20000"/>
          </a:bodyPr>
          <a:lstStyle/>
          <a:p>
            <a:pPr>
              <a:buFont typeface="Wingdings" pitchFamily="2" charset="2"/>
              <a:buChar char="Ø"/>
            </a:pPr>
            <a:r>
              <a:rPr lang="el-GR" dirty="0" smtClean="0"/>
              <a:t>   </a:t>
            </a:r>
            <a:r>
              <a:rPr lang="el-GR" dirty="0" err="1" smtClean="0"/>
              <a:t>Eυρωπαϊκή</a:t>
            </a:r>
            <a:r>
              <a:rPr lang="el-GR" dirty="0" smtClean="0"/>
              <a:t> </a:t>
            </a:r>
            <a:r>
              <a:rPr lang="el-GR" dirty="0" err="1" smtClean="0"/>
              <a:t>Oδηγία</a:t>
            </a:r>
            <a:r>
              <a:rPr lang="el-GR" dirty="0" smtClean="0"/>
              <a:t> 93/43/ΕΟΚ </a:t>
            </a:r>
            <a:r>
              <a:rPr lang="el-GR" dirty="0"/>
              <a:t>και </a:t>
            </a:r>
            <a:endParaRPr lang="el-GR" dirty="0" smtClean="0"/>
          </a:p>
          <a:p>
            <a:pPr>
              <a:buFont typeface="Wingdings" pitchFamily="2" charset="2"/>
              <a:buChar char="Ø"/>
            </a:pPr>
            <a:r>
              <a:rPr lang="el-GR" dirty="0" smtClean="0"/>
              <a:t>   Κ.Υ.Α</a:t>
            </a:r>
            <a:r>
              <a:rPr lang="el-GR" dirty="0"/>
              <a:t>. </a:t>
            </a:r>
            <a:r>
              <a:rPr lang="el-GR" dirty="0" smtClean="0"/>
              <a:t>487/ΦΕΚ </a:t>
            </a:r>
            <a:r>
              <a:rPr lang="el-GR" dirty="0"/>
              <a:t>1219 Β΄/ 4.10.2000</a:t>
            </a:r>
            <a:r>
              <a:rPr lang="el-GR" b="1" dirty="0"/>
              <a:t> </a:t>
            </a:r>
            <a:endParaRPr lang="el-GR" b="1" dirty="0" smtClean="0"/>
          </a:p>
          <a:p>
            <a:pPr>
              <a:buNone/>
            </a:pPr>
            <a:r>
              <a:rPr lang="el-GR" dirty="0" smtClean="0"/>
              <a:t>υποχρεώνει </a:t>
            </a:r>
            <a:r>
              <a:rPr lang="el-GR" dirty="0"/>
              <a:t>όλες τις επιχειρήσεις που </a:t>
            </a:r>
            <a:endParaRPr lang="en-GB" dirty="0" smtClean="0"/>
          </a:p>
          <a:p>
            <a:pPr lvl="1"/>
            <a:r>
              <a:rPr lang="el-GR" dirty="0" smtClean="0"/>
              <a:t>παρασκευάζουν</a:t>
            </a:r>
            <a:r>
              <a:rPr lang="el-GR" dirty="0"/>
              <a:t>, </a:t>
            </a:r>
            <a:endParaRPr lang="en-GB" dirty="0" smtClean="0"/>
          </a:p>
          <a:p>
            <a:pPr lvl="1"/>
            <a:r>
              <a:rPr lang="el-GR" dirty="0" smtClean="0"/>
              <a:t>μεταποιούν</a:t>
            </a:r>
            <a:r>
              <a:rPr lang="el-GR" dirty="0"/>
              <a:t>, </a:t>
            </a:r>
            <a:endParaRPr lang="en-GB" dirty="0" smtClean="0"/>
          </a:p>
          <a:p>
            <a:pPr lvl="1"/>
            <a:r>
              <a:rPr lang="el-GR" dirty="0" smtClean="0"/>
              <a:t>παράγουν</a:t>
            </a:r>
            <a:r>
              <a:rPr lang="el-GR" dirty="0"/>
              <a:t>, </a:t>
            </a:r>
            <a:endParaRPr lang="en-GB" dirty="0" smtClean="0"/>
          </a:p>
          <a:p>
            <a:pPr lvl="1"/>
            <a:r>
              <a:rPr lang="el-GR" dirty="0" smtClean="0"/>
              <a:t>συσκευάζουν</a:t>
            </a:r>
            <a:r>
              <a:rPr lang="el-GR" dirty="0"/>
              <a:t>, </a:t>
            </a:r>
            <a:endParaRPr lang="en-GB" dirty="0" smtClean="0"/>
          </a:p>
          <a:p>
            <a:pPr lvl="1"/>
            <a:r>
              <a:rPr lang="el-GR" dirty="0" smtClean="0"/>
              <a:t>αποθηκεύουν</a:t>
            </a:r>
            <a:r>
              <a:rPr lang="el-GR" dirty="0"/>
              <a:t>, </a:t>
            </a:r>
            <a:endParaRPr lang="en-GB" dirty="0" smtClean="0"/>
          </a:p>
          <a:p>
            <a:pPr lvl="1"/>
            <a:r>
              <a:rPr lang="el-GR" dirty="0" smtClean="0"/>
              <a:t>μεταφέρουν</a:t>
            </a:r>
            <a:r>
              <a:rPr lang="el-GR" dirty="0"/>
              <a:t>, </a:t>
            </a:r>
            <a:endParaRPr lang="en-GB" dirty="0" smtClean="0"/>
          </a:p>
          <a:p>
            <a:pPr lvl="1"/>
            <a:r>
              <a:rPr lang="el-GR" dirty="0" smtClean="0"/>
              <a:t>διανέμουν</a:t>
            </a:r>
            <a:r>
              <a:rPr lang="el-GR" dirty="0"/>
              <a:t>, </a:t>
            </a:r>
            <a:endParaRPr lang="en-GB" dirty="0" smtClean="0"/>
          </a:p>
          <a:p>
            <a:pPr lvl="1"/>
            <a:r>
              <a:rPr lang="el-GR" dirty="0" smtClean="0"/>
              <a:t>διακινούν </a:t>
            </a:r>
            <a:r>
              <a:rPr lang="el-GR" dirty="0"/>
              <a:t>ή </a:t>
            </a:r>
            <a:endParaRPr lang="en-GB" dirty="0" smtClean="0"/>
          </a:p>
          <a:p>
            <a:pPr lvl="1"/>
            <a:r>
              <a:rPr lang="el-GR" dirty="0" smtClean="0"/>
              <a:t>διαθέτουν </a:t>
            </a:r>
            <a:r>
              <a:rPr lang="el-GR" dirty="0"/>
              <a:t>τρόφιμα και ποτά </a:t>
            </a:r>
            <a:endParaRPr lang="en-GB" dirty="0" smtClean="0"/>
          </a:p>
          <a:p>
            <a:pPr>
              <a:buNone/>
            </a:pPr>
            <a:r>
              <a:rPr lang="en-GB" dirty="0" smtClean="0"/>
              <a:t>     </a:t>
            </a:r>
            <a:r>
              <a:rPr lang="el-GR" sz="3100" dirty="0" smtClean="0"/>
              <a:t>να </a:t>
            </a:r>
            <a:r>
              <a:rPr lang="el-GR" sz="3100" dirty="0"/>
              <a:t>εφαρμόζουν </a:t>
            </a:r>
            <a:r>
              <a:rPr lang="el-GR" sz="3100" b="1" i="1" dirty="0" smtClean="0"/>
              <a:t>τεκμηριωμένο </a:t>
            </a:r>
            <a:r>
              <a:rPr lang="el-GR" sz="3100" b="1" i="1" dirty="0"/>
              <a:t>(γραπτό) </a:t>
            </a:r>
            <a:r>
              <a:rPr lang="el-GR" sz="3100" b="1" i="1" dirty="0" smtClean="0"/>
              <a:t>HACCP </a:t>
            </a:r>
          </a:p>
          <a:p>
            <a:pPr>
              <a:buNone/>
            </a:pPr>
            <a:r>
              <a:rPr lang="el-GR" sz="3100" b="1" i="1" dirty="0" smtClean="0"/>
              <a:t>    </a:t>
            </a:r>
            <a:r>
              <a:rPr lang="el-GR" dirty="0" smtClean="0"/>
              <a:t>έχουν   την   κύρια   ευθύνη   για   την   διάθεση   στην  αγορά   ασφαλών   προϊόντων </a:t>
            </a:r>
            <a:endParaRPr lang="en-US" b="1" i="1" dirty="0"/>
          </a:p>
        </p:txBody>
      </p:sp>
      <p:sp>
        <p:nvSpPr>
          <p:cNvPr id="4" name="6-Point Star 3"/>
          <p:cNvSpPr/>
          <p:nvPr/>
        </p:nvSpPr>
        <p:spPr>
          <a:xfrm>
            <a:off x="4716016" y="836712"/>
            <a:ext cx="4248472" cy="4752528"/>
          </a:xfrm>
          <a:prstGeom prst="star6">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l-GR" sz="3200" b="1" dirty="0" smtClean="0">
                <a:solidFill>
                  <a:schemeClr val="bg1"/>
                </a:solidFill>
                <a:effectLst>
                  <a:outerShdw blurRad="38100" dist="38100" dir="2700000" algn="tl">
                    <a:srgbClr val="000000">
                      <a:alpha val="43137"/>
                    </a:srgbClr>
                  </a:outerShdw>
                </a:effectLst>
              </a:rPr>
              <a:t>Η εφαρμογή του HACCP είναι υποχρεωτική </a:t>
            </a:r>
            <a:endParaRPr lang="en-US" sz="32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476672"/>
            <a:ext cx="6753944" cy="868958"/>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el-GR" dirty="0" smtClean="0"/>
              <a:t>Ισχύουσα Νομοθεσία</a:t>
            </a:r>
            <a:endParaRPr lang="en-US" dirty="0"/>
          </a:p>
        </p:txBody>
      </p:sp>
      <p:sp>
        <p:nvSpPr>
          <p:cNvPr id="3" name="Content Placeholder 2"/>
          <p:cNvSpPr>
            <a:spLocks noGrp="1"/>
          </p:cNvSpPr>
          <p:nvPr>
            <p:ph sz="quarter" idx="1"/>
          </p:nvPr>
        </p:nvSpPr>
        <p:spPr>
          <a:xfrm>
            <a:off x="323528" y="1628800"/>
            <a:ext cx="8276456" cy="4968552"/>
          </a:xfrm>
        </p:spPr>
        <p:txBody>
          <a:bodyPr>
            <a:normAutofit fontScale="70000" lnSpcReduction="20000"/>
          </a:bodyPr>
          <a:lstStyle/>
          <a:p>
            <a:pPr lvl="1"/>
            <a:r>
              <a:rPr lang="el-GR" dirty="0" smtClean="0"/>
              <a:t>Υ.Δ. 2805/60 τροποποιηθείσα με την ΥΔ Α1β/1795/77.  Σχετικά με τους υγειονομικούς ελέγχους τροφίμων (χαρακτηρισμοί – κατάταξη – κυρώσεις).</a:t>
            </a:r>
            <a:endParaRPr lang="en-US" dirty="0" smtClean="0"/>
          </a:p>
          <a:p>
            <a:pPr lvl="1"/>
            <a:r>
              <a:rPr lang="el-GR" dirty="0" smtClean="0"/>
              <a:t>ΚΥΑ 487/2000 (ΦΕΚ 1219/4.10.03) σε συμμόρφωση με την Οδηγία 93/43 Ε.Ε. Οριζόντιος οδηγία, θεσπίζει γενικούς κανόνες υγιεινής τροφίμων, εκτός των τροφίμων ζωικής προέλευσης.</a:t>
            </a:r>
            <a:endParaRPr lang="en-US" dirty="0" smtClean="0"/>
          </a:p>
          <a:p>
            <a:pPr lvl="1"/>
            <a:r>
              <a:rPr lang="el-GR" dirty="0" smtClean="0"/>
              <a:t>Ειδικές Οδηγίες, κάθετες, «κτηνιατρικές» που έχουν ενσωματωθεί στο Εθνικό Δίκαιο με αντίστοιχα Π.Δ.  Καθορίζουν μικροβιολογικά κριτήρια για ορισμένες κατηγορίες τροφίμων ζωικής προέλευσης και αποτελούν τα εργαλεία για τους υγειονομικούς ελέγχους των τροφίμων ζωικής προέλευσης όπως:</a:t>
            </a:r>
            <a:endParaRPr lang="en-US" dirty="0" smtClean="0"/>
          </a:p>
          <a:p>
            <a:pPr lvl="2"/>
            <a:r>
              <a:rPr lang="el-GR" dirty="0" smtClean="0"/>
              <a:t>Π.Δ. 56/95 (ΦΕΚ 45/Α/95) σε συμμόρφωση προς τις Οδηγίες 92/46 &amp; 92/47/ΕΟΚ: Υγειονομικός έλεγχος &amp; εμπορία νωπού γάλακτος και γαλακτοκομικών προϊόντων.</a:t>
            </a:r>
            <a:endParaRPr lang="en-US" dirty="0" smtClean="0"/>
          </a:p>
          <a:p>
            <a:pPr lvl="2"/>
            <a:r>
              <a:rPr lang="el-GR" dirty="0" smtClean="0"/>
              <a:t>Π.Δ. 443/91 (ΦΕΚ 163/Α/91) σε συμμόρφωση προς τις Οδηγίες 89/437 &amp; 89/662 ΕΟΚ: Αυγά και προϊόντα αυγών.</a:t>
            </a:r>
            <a:endParaRPr lang="en-US" dirty="0" smtClean="0"/>
          </a:p>
          <a:p>
            <a:pPr lvl="2"/>
            <a:r>
              <a:rPr lang="el-GR" dirty="0" smtClean="0"/>
              <a:t>Π.Δ. 289/97 σε συμμόρφωση προς την Οδηγία 94/65 ΕΟΚ: Παρασκευάσματα κρέατος – κιμάδες.</a:t>
            </a:r>
            <a:endParaRPr lang="en-US" dirty="0" smtClean="0"/>
          </a:p>
          <a:p>
            <a:pPr lvl="2"/>
            <a:r>
              <a:rPr lang="el-GR" dirty="0" smtClean="0"/>
              <a:t>Π.Δ. 412/94 σε συμμόρφωση προς την Οδηγία 91/492 ΕΟΚ: Υγειονομικός έλεγχος &amp; εμπορία ζώντων δίθυρων μαλακίων.</a:t>
            </a:r>
            <a:endParaRPr lang="en-US" dirty="0" smtClean="0"/>
          </a:p>
          <a:p>
            <a:pPr lvl="2"/>
            <a:r>
              <a:rPr lang="el-GR" dirty="0" smtClean="0"/>
              <a:t>Απόφαση 93/51/ΕΟΚ – Υγειονομικός έλεγχος βρασμένων μαλακοστράκων &amp; μαλακίων.</a:t>
            </a:r>
            <a:endParaRPr lang="en-US" dirty="0" smtClean="0"/>
          </a:p>
          <a:p>
            <a:pPr lvl="2"/>
            <a:r>
              <a:rPr lang="el-GR" dirty="0" smtClean="0"/>
              <a:t>Π.Δ. 433/9.11.83 σε συμμόρφωση προς την  Οδηγία 80/777/</a:t>
            </a:r>
            <a:r>
              <a:rPr lang="en-US" dirty="0" smtClean="0"/>
              <a:t>EE</a:t>
            </a:r>
            <a:r>
              <a:rPr lang="el-GR" dirty="0" smtClean="0"/>
              <a:t> σχετικά με τα φυσικά μεταλλικά νερά.</a:t>
            </a:r>
            <a:endParaRPr lang="en-US" dirty="0" smtClean="0"/>
          </a:p>
          <a:p>
            <a:pPr lvl="1"/>
            <a:r>
              <a:rPr lang="el-GR" dirty="0" smtClean="0"/>
              <a:t>Κανονισμός (ΕΚ) αριθ. 2073/2005 της Επιτροπής της 15 Νοεμβρίου 2005: περί μικροβιολογικών κριτηρίων για τα τρόφιμα.</a:t>
            </a:r>
          </a:p>
          <a:p>
            <a:pPr lvl="1"/>
            <a:r>
              <a:rPr lang="el-GR" dirty="0" smtClean="0"/>
              <a:t>Απόφαση επιβολής προστίμων ΦΕΚ 727/Β/15.06.2006)</a:t>
            </a:r>
            <a:endParaRPr lang="en-US" dirty="0" smtClean="0"/>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l-GR" dirty="0" smtClean="0"/>
              <a:t>Ο κλάδος της βιομηχανίας τροφίμων και ποτών </a:t>
            </a:r>
            <a:endParaRPr lang="en-US" dirty="0"/>
          </a:p>
        </p:txBody>
      </p:sp>
      <p:sp>
        <p:nvSpPr>
          <p:cNvPr id="3" name="Content Placeholder 2"/>
          <p:cNvSpPr>
            <a:spLocks noGrp="1"/>
          </p:cNvSpPr>
          <p:nvPr>
            <p:ph sz="quarter" idx="1"/>
          </p:nvPr>
        </p:nvSpPr>
        <p:spPr/>
        <p:txBody>
          <a:bodyPr>
            <a:normAutofit/>
          </a:bodyPr>
          <a:lstStyle/>
          <a:p>
            <a:pPr>
              <a:buNone/>
            </a:pPr>
            <a:r>
              <a:rPr lang="en-GB" dirty="0" smtClean="0"/>
              <a:t>   </a:t>
            </a:r>
            <a:r>
              <a:rPr lang="el-GR" dirty="0" smtClean="0"/>
              <a:t>από  τους σημαντικότερους παράγοντες της  οικονομίας  των κρατών     </a:t>
            </a:r>
            <a:endParaRPr lang="en-GB" dirty="0" smtClean="0"/>
          </a:p>
          <a:p>
            <a:pPr>
              <a:buFont typeface="Wingdings" pitchFamily="2" charset="2"/>
              <a:buChar char="Ø"/>
            </a:pPr>
            <a:r>
              <a:rPr lang="el-GR" dirty="0" smtClean="0"/>
              <a:t>Κάλυψη</a:t>
            </a:r>
            <a:r>
              <a:rPr lang="en-GB" dirty="0" smtClean="0"/>
              <a:t> </a:t>
            </a:r>
            <a:r>
              <a:rPr lang="el-GR" dirty="0" smtClean="0"/>
              <a:t>αναγκών  διαβίωσης, διατροφής</a:t>
            </a:r>
            <a:endParaRPr lang="en-GB" dirty="0" smtClean="0"/>
          </a:p>
          <a:p>
            <a:pPr>
              <a:buFont typeface="Wingdings" pitchFamily="2" charset="2"/>
              <a:buChar char="Ø"/>
            </a:pPr>
            <a:r>
              <a:rPr lang="el-GR" dirty="0" smtClean="0"/>
              <a:t>Απασχόληση μεγάλου ποσοστού εργατικού  δυναμικού</a:t>
            </a:r>
            <a:endParaRPr lang="en-GB" dirty="0" smtClean="0"/>
          </a:p>
          <a:p>
            <a:pPr algn="ctr">
              <a:buNone/>
            </a:pPr>
            <a:r>
              <a:rPr lang="el-GR" b="1" dirty="0" smtClean="0"/>
              <a:t>Κερδοφόρα και ανταγωνιστική </a:t>
            </a:r>
          </a:p>
          <a:p>
            <a:pPr algn="ctr">
              <a:buNone/>
            </a:pPr>
            <a:r>
              <a:rPr lang="el-GR" dirty="0" smtClean="0"/>
              <a:t>επιχείρηση τροφίμων </a:t>
            </a:r>
          </a:p>
          <a:p>
            <a:endParaRPr lang="el-GR" dirty="0" smtClean="0"/>
          </a:p>
          <a:p>
            <a:endParaRPr lang="el-GR" dirty="0" smtClean="0"/>
          </a:p>
          <a:p>
            <a:endParaRPr lang="el-GR" dirty="0" smtClean="0"/>
          </a:p>
          <a:p>
            <a:pPr>
              <a:buNone/>
            </a:pPr>
            <a:endParaRPr lang="el-GR" dirty="0" smtClean="0"/>
          </a:p>
        </p:txBody>
      </p:sp>
      <p:sp>
        <p:nvSpPr>
          <p:cNvPr id="5" name="Equal 4"/>
          <p:cNvSpPr/>
          <p:nvPr/>
        </p:nvSpPr>
        <p:spPr>
          <a:xfrm>
            <a:off x="4139952" y="4869160"/>
            <a:ext cx="1296144" cy="648072"/>
          </a:xfrm>
          <a:prstGeom prst="mathEqual">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755576" y="4725144"/>
            <a:ext cx="3312368" cy="129614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l-GR" sz="2400" dirty="0" smtClean="0"/>
              <a:t>Απαιτήσεις και  προτιμήσεις  των  καταναλωτών </a:t>
            </a:r>
            <a:endParaRPr lang="en-US" dirty="0"/>
          </a:p>
        </p:txBody>
      </p:sp>
      <p:sp>
        <p:nvSpPr>
          <p:cNvPr id="7" name="Rectangle 6"/>
          <p:cNvSpPr/>
          <p:nvPr/>
        </p:nvSpPr>
        <p:spPr>
          <a:xfrm>
            <a:off x="5508104" y="4797152"/>
            <a:ext cx="3312368" cy="122413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sz="2800" dirty="0" smtClean="0"/>
              <a:t>Υποχρέωση των  παραγωγών </a:t>
            </a:r>
            <a:endParaRPr lang="en-US"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61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7170" name="Picture 2"/>
          <p:cNvPicPr>
            <a:picLocks noChangeAspect="1" noChangeArrowheads="1"/>
          </p:cNvPicPr>
          <p:nvPr/>
        </p:nvPicPr>
        <p:blipFill>
          <a:blip r:embed="rId2" cstate="print"/>
          <a:srcRect/>
          <a:stretch>
            <a:fillRect/>
          </a:stretch>
        </p:blipFill>
        <p:spPr bwMode="auto">
          <a:xfrm>
            <a:off x="-1" y="0"/>
            <a:ext cx="9192025"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l-GR"/>
          </a:p>
        </p:txBody>
      </p:sp>
      <p:pic>
        <p:nvPicPr>
          <p:cNvPr id="1026" name="Picture 2" descr="http://epoptes.files.wordpress.com/2013/05/ceb4ceb1.jpg"/>
          <p:cNvPicPr>
            <a:picLocks noChangeAspect="1" noChangeArrowheads="1"/>
          </p:cNvPicPr>
          <p:nvPr/>
        </p:nvPicPr>
        <p:blipFill>
          <a:blip r:embed="rId2"/>
          <a:srcRect/>
          <a:stretch>
            <a:fillRect/>
          </a:stretch>
        </p:blipFill>
        <p:spPr bwMode="auto">
          <a:xfrm>
            <a:off x="-1" y="500042"/>
            <a:ext cx="9223319" cy="6143668"/>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www.elies-ladikalamatiano.gr/images/stories/Diagr.%20POP.png"/>
          <p:cNvPicPr>
            <a:picLocks noChangeAspect="1" noChangeArrowheads="1"/>
          </p:cNvPicPr>
          <p:nvPr/>
        </p:nvPicPr>
        <p:blipFill>
          <a:blip r:embed="rId2"/>
          <a:srcRect/>
          <a:stretch>
            <a:fillRect/>
          </a:stretch>
        </p:blipFill>
        <p:spPr bwMode="auto">
          <a:xfrm>
            <a:off x="3214678" y="214290"/>
            <a:ext cx="5763218" cy="664371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l-GR"/>
          </a:p>
        </p:txBody>
      </p:sp>
      <p:pic>
        <p:nvPicPr>
          <p:cNvPr id="144386" name="Picture 2" descr="http://www.ebz.gr/photos/production.jpg"/>
          <p:cNvPicPr>
            <a:picLocks noChangeAspect="1" noChangeArrowheads="1"/>
          </p:cNvPicPr>
          <p:nvPr/>
        </p:nvPicPr>
        <p:blipFill>
          <a:blip r:embed="rId2"/>
          <a:srcRect/>
          <a:stretch>
            <a:fillRect/>
          </a:stretch>
        </p:blipFill>
        <p:spPr bwMode="auto">
          <a:xfrm>
            <a:off x="0" y="857232"/>
            <a:ext cx="9146972" cy="4857784"/>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8194" name="Picture 2"/>
          <p:cNvPicPr>
            <a:picLocks noChangeAspect="1" noChangeArrowheads="1"/>
          </p:cNvPicPr>
          <p:nvPr/>
        </p:nvPicPr>
        <p:blipFill>
          <a:blip r:embed="rId2" cstate="print"/>
          <a:srcRect/>
          <a:stretch>
            <a:fillRect/>
          </a:stretch>
        </p:blipFill>
        <p:spPr bwMode="auto">
          <a:xfrm>
            <a:off x="-1" y="0"/>
            <a:ext cx="9134455" cy="6858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9218" name="Picture 2"/>
          <p:cNvPicPr>
            <a:picLocks noChangeAspect="1" noChangeArrowheads="1"/>
          </p:cNvPicPr>
          <p:nvPr/>
        </p:nvPicPr>
        <p:blipFill>
          <a:blip r:embed="rId3" cstate="print"/>
          <a:srcRect/>
          <a:stretch>
            <a:fillRect/>
          </a:stretch>
        </p:blipFill>
        <p:spPr bwMode="auto">
          <a:xfrm>
            <a:off x="0" y="0"/>
            <a:ext cx="9163090"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0242" name="Picture 2"/>
          <p:cNvPicPr>
            <a:picLocks noChangeAspect="1" noChangeArrowheads="1"/>
          </p:cNvPicPr>
          <p:nvPr/>
        </p:nvPicPr>
        <p:blipFill>
          <a:blip r:embed="rId2" cstate="print"/>
          <a:srcRect/>
          <a:stretch>
            <a:fillRect/>
          </a:stretch>
        </p:blipFill>
        <p:spPr bwMode="auto">
          <a:xfrm>
            <a:off x="0" y="0"/>
            <a:ext cx="9139247"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126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0" y="0"/>
            <a:ext cx="9144000" cy="69264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Κύριο μέλημα  των  βιομηχανιών….</a:t>
            </a:r>
            <a:endParaRPr lang="en-US" dirty="0"/>
          </a:p>
        </p:txBody>
      </p:sp>
      <p:sp>
        <p:nvSpPr>
          <p:cNvPr id="3" name="Content Placeholder 2"/>
          <p:cNvSpPr>
            <a:spLocks noGrp="1"/>
          </p:cNvSpPr>
          <p:nvPr>
            <p:ph sz="quarter" idx="1"/>
          </p:nvPr>
        </p:nvSpPr>
        <p:spPr>
          <a:xfrm>
            <a:off x="683568" y="1844824"/>
            <a:ext cx="7772400" cy="4246984"/>
          </a:xfrm>
        </p:spPr>
        <p:txBody>
          <a:bodyPr/>
          <a:lstStyle/>
          <a:p>
            <a:pPr algn="ctr">
              <a:buNone/>
            </a:pPr>
            <a:r>
              <a:rPr lang="el-GR" dirty="0" smtClean="0"/>
              <a:t>   Η εξασφάλιση  των  κερδών  παράγοντας και διανέμοντας</a:t>
            </a:r>
          </a:p>
        </p:txBody>
      </p:sp>
      <p:sp>
        <p:nvSpPr>
          <p:cNvPr id="5" name="32-Point Star 4"/>
          <p:cNvSpPr/>
          <p:nvPr/>
        </p:nvSpPr>
        <p:spPr>
          <a:xfrm>
            <a:off x="2771800" y="2780928"/>
            <a:ext cx="3456384" cy="3384376"/>
          </a:xfrm>
          <a:prstGeom prst="star32">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l-GR" sz="3200" dirty="0" smtClean="0">
                <a:solidFill>
                  <a:srgbClr val="FFFF00"/>
                </a:solidFill>
                <a:effectLst>
                  <a:outerShdw blurRad="38100" dist="38100" dir="2700000" algn="tl">
                    <a:srgbClr val="000000">
                      <a:alpha val="43137"/>
                    </a:srgbClr>
                  </a:outerShdw>
                </a:effectLst>
              </a:rPr>
              <a:t>Ποιοτικά προϊόντα </a:t>
            </a:r>
            <a:endParaRPr lang="en-US" sz="3200" dirty="0" smtClean="0">
              <a:solidFill>
                <a:srgbClr val="FFFF00"/>
              </a:solidFill>
              <a:effectLst>
                <a:outerShdw blurRad="38100" dist="38100" dir="2700000" algn="tl">
                  <a:srgbClr val="000000">
                    <a:alpha val="43137"/>
                  </a:srgbClr>
                </a:outerShdw>
              </a:effectLst>
            </a:endParaRPr>
          </a:p>
          <a:p>
            <a:pPr algn="ct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3314" name="Picture 2"/>
          <p:cNvPicPr>
            <a:picLocks noChangeAspect="1" noChangeArrowheads="1"/>
          </p:cNvPicPr>
          <p:nvPr/>
        </p:nvPicPr>
        <p:blipFill>
          <a:blip r:embed="rId2" cstate="print"/>
          <a:srcRect/>
          <a:stretch>
            <a:fillRect/>
          </a:stretch>
        </p:blipFill>
        <p:spPr bwMode="auto">
          <a:xfrm>
            <a:off x="0" y="0"/>
            <a:ext cx="9144000" cy="6861566"/>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4338" name="Picture 2"/>
          <p:cNvPicPr>
            <a:picLocks noChangeAspect="1" noChangeArrowheads="1"/>
          </p:cNvPicPr>
          <p:nvPr/>
        </p:nvPicPr>
        <p:blipFill>
          <a:blip r:embed="rId2" cstate="print"/>
          <a:srcRect/>
          <a:stretch>
            <a:fillRect/>
          </a:stretch>
        </p:blipFill>
        <p:spPr bwMode="auto">
          <a:xfrm>
            <a:off x="-1" y="0"/>
            <a:ext cx="9115425" cy="6858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5362" name="Picture 2"/>
          <p:cNvPicPr>
            <a:picLocks noChangeAspect="1" noChangeArrowheads="1"/>
          </p:cNvPicPr>
          <p:nvPr/>
        </p:nvPicPr>
        <p:blipFill>
          <a:blip r:embed="rId2" cstate="print"/>
          <a:srcRect/>
          <a:stretch>
            <a:fillRect/>
          </a:stretch>
        </p:blipFill>
        <p:spPr bwMode="auto">
          <a:xfrm>
            <a:off x="0" y="0"/>
            <a:ext cx="9177618"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6386" name="Picture 2"/>
          <p:cNvPicPr>
            <a:picLocks noChangeAspect="1" noChangeArrowheads="1"/>
          </p:cNvPicPr>
          <p:nvPr/>
        </p:nvPicPr>
        <p:blipFill>
          <a:blip r:embed="rId2" cstate="print"/>
          <a:srcRect/>
          <a:stretch>
            <a:fillRect/>
          </a:stretch>
        </p:blipFill>
        <p:spPr bwMode="auto">
          <a:xfrm>
            <a:off x="-1" y="0"/>
            <a:ext cx="9115425" cy="6858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2291" name="Picture 3"/>
          <p:cNvPicPr>
            <a:picLocks noChangeAspect="1" noChangeArrowheads="1"/>
          </p:cNvPicPr>
          <p:nvPr/>
        </p:nvPicPr>
        <p:blipFill>
          <a:blip r:embed="rId2" cstate="print"/>
          <a:srcRect/>
          <a:stretch>
            <a:fillRect/>
          </a:stretch>
        </p:blipFill>
        <p:spPr bwMode="auto">
          <a:xfrm>
            <a:off x="0" y="0"/>
            <a:ext cx="9110523"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7410" name="Picture 2"/>
          <p:cNvPicPr>
            <a:picLocks noChangeAspect="1" noChangeArrowheads="1"/>
          </p:cNvPicPr>
          <p:nvPr/>
        </p:nvPicPr>
        <p:blipFill>
          <a:blip r:embed="rId2" cstate="print"/>
          <a:srcRect/>
          <a:stretch>
            <a:fillRect/>
          </a:stretch>
        </p:blipFill>
        <p:spPr bwMode="auto">
          <a:xfrm>
            <a:off x="-1" y="0"/>
            <a:ext cx="9134515"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8434" name="Picture 2"/>
          <p:cNvPicPr>
            <a:picLocks noChangeAspect="1" noChangeArrowheads="1"/>
          </p:cNvPicPr>
          <p:nvPr/>
        </p:nvPicPr>
        <p:blipFill>
          <a:blip r:embed="rId2" cstate="print"/>
          <a:srcRect/>
          <a:stretch>
            <a:fillRect/>
          </a:stretch>
        </p:blipFill>
        <p:spPr bwMode="auto">
          <a:xfrm>
            <a:off x="0" y="0"/>
            <a:ext cx="9120138" cy="6858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19458" name="Picture 2"/>
          <p:cNvPicPr>
            <a:picLocks noChangeAspect="1" noChangeArrowheads="1"/>
          </p:cNvPicPr>
          <p:nvPr/>
        </p:nvPicPr>
        <p:blipFill>
          <a:blip r:embed="rId2" cstate="print"/>
          <a:srcRect/>
          <a:stretch>
            <a:fillRect/>
          </a:stretch>
        </p:blipFill>
        <p:spPr bwMode="auto">
          <a:xfrm>
            <a:off x="0" y="0"/>
            <a:ext cx="9067958" cy="68580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0482" name="Picture 2"/>
          <p:cNvPicPr>
            <a:picLocks noChangeAspect="1" noChangeArrowheads="1"/>
          </p:cNvPicPr>
          <p:nvPr/>
        </p:nvPicPr>
        <p:blipFill>
          <a:blip r:embed="rId2" cstate="print"/>
          <a:srcRect/>
          <a:stretch>
            <a:fillRect/>
          </a:stretch>
        </p:blipFill>
        <p:spPr bwMode="auto">
          <a:xfrm>
            <a:off x="0" y="0"/>
            <a:ext cx="9144000" cy="690140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1506" name="Picture 2"/>
          <p:cNvPicPr>
            <a:picLocks noChangeAspect="1" noChangeArrowheads="1"/>
          </p:cNvPicPr>
          <p:nvPr/>
        </p:nvPicPr>
        <p:blipFill>
          <a:blip r:embed="rId2" cstate="print"/>
          <a:srcRect/>
          <a:stretch>
            <a:fillRect/>
          </a:stretch>
        </p:blipFill>
        <p:spPr bwMode="auto">
          <a:xfrm>
            <a:off x="0" y="0"/>
            <a:ext cx="9072563"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772400" cy="922114"/>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pPr algn="ctr"/>
            <a:r>
              <a:rPr lang="el-GR" dirty="0" smtClean="0">
                <a:effectLst>
                  <a:outerShdw blurRad="38100" dist="38100" dir="2700000" algn="tl">
                    <a:srgbClr val="000000">
                      <a:alpha val="43137"/>
                    </a:srgbClr>
                  </a:outerShdw>
                </a:effectLst>
              </a:rPr>
              <a:t>Τι εννοούμε «ποιότητα» στο τρόφιμο?</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914400" y="1447800"/>
            <a:ext cx="7772400" cy="5005536"/>
          </a:xfrm>
        </p:spPr>
        <p:txBody>
          <a:bodyPr>
            <a:normAutofit fontScale="70000" lnSpcReduction="20000"/>
          </a:bodyPr>
          <a:lstStyle/>
          <a:p>
            <a:pPr algn="ctr">
              <a:buNone/>
            </a:pPr>
            <a:r>
              <a:rPr lang="el-GR" i="1" dirty="0" smtClean="0"/>
              <a:t>     Το σύνολο των χαρακτηριστικών και ιδιοτήτων ενός προϊόντος που ικανοποιούν τόσο τις επιθυμίες όσο και τις ανάγκες του καταναλωτή</a:t>
            </a:r>
          </a:p>
          <a:p>
            <a:pPr>
              <a:buNone/>
            </a:pPr>
            <a:endParaRPr lang="el-GR" i="1" dirty="0" smtClean="0"/>
          </a:p>
          <a:p>
            <a:pPr>
              <a:buNone/>
            </a:pPr>
            <a:r>
              <a:rPr lang="el-GR" i="1" dirty="0" smtClean="0"/>
              <a:t>Σχετίζεται με: </a:t>
            </a:r>
          </a:p>
          <a:p>
            <a:r>
              <a:rPr lang="el-GR" dirty="0" smtClean="0"/>
              <a:t>την ποιότητα των πρώτων υλών και </a:t>
            </a:r>
          </a:p>
          <a:p>
            <a:r>
              <a:rPr lang="el-GR" dirty="0" smtClean="0"/>
              <a:t>από την τεχνολογία παρασκευής του.</a:t>
            </a:r>
          </a:p>
          <a:p>
            <a:pPr>
              <a:buNone/>
            </a:pPr>
            <a:endParaRPr lang="en-US" u="sng" dirty="0" smtClean="0"/>
          </a:p>
          <a:p>
            <a:pPr algn="ctr">
              <a:buNone/>
            </a:pPr>
            <a:r>
              <a:rPr lang="el-GR" sz="3400" b="1" i="1" dirty="0" smtClean="0"/>
              <a:t>Τα ποιοτικά χαρακτηριστικά</a:t>
            </a:r>
            <a:endParaRPr lang="en-US" sz="3400" b="1" i="1" dirty="0" smtClean="0"/>
          </a:p>
          <a:p>
            <a:pPr lvl="0">
              <a:buFont typeface="Wingdings" pitchFamily="2" charset="2"/>
              <a:buChar char="v"/>
            </a:pPr>
            <a:r>
              <a:rPr lang="el-GR" dirty="0" smtClean="0"/>
              <a:t>Τα οργανοληπτικά χαρακτηριστικά (χρώμα, γεύση, υφή, οσμή)</a:t>
            </a:r>
            <a:endParaRPr lang="en-US" dirty="0" smtClean="0"/>
          </a:p>
          <a:p>
            <a:pPr lvl="0">
              <a:buFont typeface="Wingdings" pitchFamily="2" charset="2"/>
              <a:buChar char="v"/>
            </a:pPr>
            <a:r>
              <a:rPr lang="el-GR" dirty="0" smtClean="0"/>
              <a:t>Η θρεπτική του αξία, </a:t>
            </a:r>
          </a:p>
          <a:p>
            <a:pPr lvl="0">
              <a:buFont typeface="Wingdings" pitchFamily="2" charset="2"/>
              <a:buChar char="v"/>
            </a:pPr>
            <a:r>
              <a:rPr lang="el-GR" dirty="0" smtClean="0"/>
              <a:t>η συσκευασία, </a:t>
            </a:r>
          </a:p>
          <a:p>
            <a:pPr lvl="0">
              <a:buFont typeface="Wingdings" pitchFamily="2" charset="2"/>
              <a:buChar char="v"/>
            </a:pPr>
            <a:r>
              <a:rPr lang="el-GR" dirty="0" smtClean="0"/>
              <a:t>η </a:t>
            </a:r>
            <a:r>
              <a:rPr lang="el-GR" dirty="0" err="1" smtClean="0"/>
              <a:t>διατηρησιμότητα</a:t>
            </a:r>
            <a:r>
              <a:rPr lang="el-GR" dirty="0" smtClean="0"/>
              <a:t>, </a:t>
            </a:r>
          </a:p>
          <a:p>
            <a:pPr lvl="0">
              <a:buFont typeface="Wingdings" pitchFamily="2" charset="2"/>
              <a:buChar char="v"/>
            </a:pPr>
            <a:r>
              <a:rPr lang="el-GR" dirty="0" smtClean="0"/>
              <a:t>η τιμή και </a:t>
            </a:r>
          </a:p>
          <a:p>
            <a:pPr lvl="0">
              <a:buFont typeface="Wingdings" pitchFamily="2" charset="2"/>
              <a:buChar char="v"/>
            </a:pPr>
            <a:r>
              <a:rPr lang="el-GR" dirty="0" smtClean="0"/>
              <a:t>η διαθεσιμότητα.</a:t>
            </a:r>
            <a:endParaRPr lang="en-US" dirty="0" smtClean="0"/>
          </a:p>
          <a:p>
            <a:pPr lvl="0">
              <a:buFont typeface="Wingdings" pitchFamily="2" charset="2"/>
              <a:buChar char="v"/>
            </a:pPr>
            <a:r>
              <a:rPr lang="el-GR" dirty="0" smtClean="0"/>
              <a:t>η υγιεινή και ασφάλεια, </a:t>
            </a:r>
          </a:p>
          <a:p>
            <a:pPr>
              <a:buFont typeface="Wingdings" pitchFamily="2" charset="2"/>
              <a:buChar char="v"/>
            </a:pPr>
            <a:r>
              <a:rPr lang="el-GR" dirty="0" smtClean="0"/>
              <a:t>η συμμόρφωση με τη Νομοθεσία, </a:t>
            </a:r>
          </a:p>
          <a:p>
            <a:endParaRPr lang="en-US" dirty="0"/>
          </a:p>
        </p:txBody>
      </p:sp>
      <p:sp>
        <p:nvSpPr>
          <p:cNvPr id="5" name="Left Arrow 4"/>
          <p:cNvSpPr/>
          <p:nvPr/>
        </p:nvSpPr>
        <p:spPr>
          <a:xfrm>
            <a:off x="3851920" y="5589240"/>
            <a:ext cx="720080"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4860032" y="5877272"/>
            <a:ext cx="720080"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2530" name="Picture 2"/>
          <p:cNvPicPr>
            <a:picLocks noChangeAspect="1" noChangeArrowheads="1"/>
          </p:cNvPicPr>
          <p:nvPr/>
        </p:nvPicPr>
        <p:blipFill>
          <a:blip r:embed="rId2" cstate="print"/>
          <a:srcRect/>
          <a:stretch>
            <a:fillRect/>
          </a:stretch>
        </p:blipFill>
        <p:spPr bwMode="auto">
          <a:xfrm>
            <a:off x="-1" y="0"/>
            <a:ext cx="9153565" cy="6858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3554" name="Picture 2"/>
          <p:cNvPicPr>
            <a:picLocks noChangeAspect="1" noChangeArrowheads="1"/>
          </p:cNvPicPr>
          <p:nvPr/>
        </p:nvPicPr>
        <p:blipFill>
          <a:blip r:embed="rId2" cstate="print"/>
          <a:srcRect/>
          <a:stretch>
            <a:fillRect/>
          </a:stretch>
        </p:blipFill>
        <p:spPr bwMode="auto">
          <a:xfrm>
            <a:off x="0" y="0"/>
            <a:ext cx="9055794" cy="6858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4578" name="Picture 2"/>
          <p:cNvPicPr>
            <a:picLocks noChangeAspect="1" noChangeArrowheads="1"/>
          </p:cNvPicPr>
          <p:nvPr/>
        </p:nvPicPr>
        <p:blipFill>
          <a:blip r:embed="rId2" cstate="print"/>
          <a:srcRect/>
          <a:stretch>
            <a:fillRect/>
          </a:stretch>
        </p:blipFill>
        <p:spPr bwMode="auto">
          <a:xfrm>
            <a:off x="-1" y="0"/>
            <a:ext cx="9172755" cy="68580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5602" name="Picture 2"/>
          <p:cNvPicPr>
            <a:picLocks noChangeAspect="1" noChangeArrowheads="1"/>
          </p:cNvPicPr>
          <p:nvPr/>
        </p:nvPicPr>
        <p:blipFill>
          <a:blip r:embed="rId2" cstate="print"/>
          <a:srcRect/>
          <a:stretch>
            <a:fillRect/>
          </a:stretch>
        </p:blipFill>
        <p:spPr bwMode="auto">
          <a:xfrm>
            <a:off x="0" y="0"/>
            <a:ext cx="9167912" cy="68580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6626" name="Picture 2"/>
          <p:cNvPicPr>
            <a:picLocks noChangeAspect="1" noChangeArrowheads="1"/>
          </p:cNvPicPr>
          <p:nvPr/>
        </p:nvPicPr>
        <p:blipFill>
          <a:blip r:embed="rId2" cstate="print"/>
          <a:srcRect/>
          <a:stretch>
            <a:fillRect/>
          </a:stretch>
        </p:blipFill>
        <p:spPr bwMode="auto">
          <a:xfrm>
            <a:off x="0" y="0"/>
            <a:ext cx="9163090" cy="68580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7650" name="Picture 2"/>
          <p:cNvPicPr>
            <a:picLocks noChangeAspect="1" noChangeArrowheads="1"/>
          </p:cNvPicPr>
          <p:nvPr/>
        </p:nvPicPr>
        <p:blipFill>
          <a:blip r:embed="rId2" cstate="print"/>
          <a:srcRect/>
          <a:stretch>
            <a:fillRect/>
          </a:stretch>
        </p:blipFill>
        <p:spPr bwMode="auto">
          <a:xfrm>
            <a:off x="0" y="0"/>
            <a:ext cx="9148772" cy="6858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8674" name="Picture 2"/>
          <p:cNvPicPr>
            <a:picLocks noChangeAspect="1" noChangeArrowheads="1"/>
          </p:cNvPicPr>
          <p:nvPr/>
        </p:nvPicPr>
        <p:blipFill>
          <a:blip r:embed="rId2" cstate="print"/>
          <a:srcRect/>
          <a:stretch>
            <a:fillRect/>
          </a:stretch>
        </p:blipFill>
        <p:spPr bwMode="auto">
          <a:xfrm>
            <a:off x="-1" y="0"/>
            <a:ext cx="9144001" cy="6872378"/>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29698" name="Picture 2"/>
          <p:cNvPicPr>
            <a:picLocks noChangeAspect="1" noChangeArrowheads="1"/>
          </p:cNvPicPr>
          <p:nvPr/>
        </p:nvPicPr>
        <p:blipFill>
          <a:blip r:embed="rId2" cstate="print"/>
          <a:srcRect/>
          <a:stretch>
            <a:fillRect/>
          </a:stretch>
        </p:blipFill>
        <p:spPr bwMode="auto">
          <a:xfrm>
            <a:off x="-1" y="0"/>
            <a:ext cx="9134455" cy="6858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0722" name="Picture 2"/>
          <p:cNvPicPr>
            <a:picLocks noChangeAspect="1" noChangeArrowheads="1"/>
          </p:cNvPicPr>
          <p:nvPr/>
        </p:nvPicPr>
        <p:blipFill>
          <a:blip r:embed="rId2" cstate="print"/>
          <a:srcRect/>
          <a:stretch>
            <a:fillRect/>
          </a:stretch>
        </p:blipFill>
        <p:spPr bwMode="auto">
          <a:xfrm>
            <a:off x="0" y="0"/>
            <a:ext cx="9110732" cy="6858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1746" name="Picture 2"/>
          <p:cNvPicPr>
            <a:picLocks noChangeAspect="1" noChangeArrowheads="1"/>
          </p:cNvPicPr>
          <p:nvPr/>
        </p:nvPicPr>
        <p:blipFill>
          <a:blip r:embed="rId2" cstate="print"/>
          <a:srcRect/>
          <a:stretch>
            <a:fillRect/>
          </a:stretch>
        </p:blipFill>
        <p:spPr bwMode="auto">
          <a:xfrm>
            <a:off x="0" y="0"/>
            <a:ext cx="9063373" cy="6858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1152128"/>
          </a:xfrm>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el-GR" dirty="0" smtClean="0">
                <a:latin typeface="Calibri" pitchFamily="34" charset="0"/>
              </a:rPr>
              <a:t>Ο πρωταρχικός και  αδιαπραγμάτευτος σκοπός των  βιομηχανιών </a:t>
            </a:r>
            <a:endParaRPr lang="en-US" dirty="0">
              <a:latin typeface="Calibri" pitchFamily="34" charset="0"/>
            </a:endParaRPr>
          </a:p>
        </p:txBody>
      </p:sp>
      <p:sp>
        <p:nvSpPr>
          <p:cNvPr id="3" name="Content Placeholder 2"/>
          <p:cNvSpPr>
            <a:spLocks noGrp="1"/>
          </p:cNvSpPr>
          <p:nvPr>
            <p:ph sz="quarter" idx="1"/>
          </p:nvPr>
        </p:nvSpPr>
        <p:spPr>
          <a:xfrm>
            <a:off x="467544" y="1844824"/>
            <a:ext cx="5122912" cy="4425355"/>
          </a:xfrm>
        </p:spPr>
        <p:txBody>
          <a:bodyPr>
            <a:normAutofit/>
          </a:bodyPr>
          <a:lstStyle/>
          <a:p>
            <a:pPr>
              <a:buNone/>
            </a:pPr>
            <a:r>
              <a:rPr lang="el-GR" dirty="0" smtClean="0"/>
              <a:t>    Για την προστασία των συμφερόντων των παραγωγών</a:t>
            </a:r>
          </a:p>
          <a:p>
            <a:pPr>
              <a:buNone/>
            </a:pPr>
            <a:r>
              <a:rPr lang="el-GR" dirty="0" smtClean="0"/>
              <a:t>α) η ασφάλεια των τροφίμων και   </a:t>
            </a:r>
          </a:p>
          <a:p>
            <a:pPr>
              <a:buNone/>
            </a:pPr>
            <a:r>
              <a:rPr lang="el-GR" dirty="0" smtClean="0"/>
              <a:t>β) η προστασία  της υγιεινής των τροφίμων</a:t>
            </a:r>
            <a:endParaRPr lang="en-US" dirty="0" smtClean="0"/>
          </a:p>
          <a:p>
            <a:endParaRPr lang="en-US" dirty="0"/>
          </a:p>
        </p:txBody>
      </p:sp>
      <p:pic>
        <p:nvPicPr>
          <p:cNvPr id="35842" name="Picture 2" descr="http://www.uncanxietyclinic.com/wp-content/uploads/2012/08/contamination-of-food.jpg"/>
          <p:cNvPicPr>
            <a:picLocks noChangeAspect="1" noChangeArrowheads="1"/>
          </p:cNvPicPr>
          <p:nvPr/>
        </p:nvPicPr>
        <p:blipFill>
          <a:blip r:embed="rId2" cstate="print"/>
          <a:srcRect/>
          <a:stretch>
            <a:fillRect/>
          </a:stretch>
        </p:blipFill>
        <p:spPr bwMode="auto">
          <a:xfrm>
            <a:off x="5508104" y="1916832"/>
            <a:ext cx="3377297" cy="2332113"/>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2770" name="Picture 2"/>
          <p:cNvPicPr>
            <a:picLocks noChangeAspect="1" noChangeArrowheads="1"/>
          </p:cNvPicPr>
          <p:nvPr/>
        </p:nvPicPr>
        <p:blipFill>
          <a:blip r:embed="rId2" cstate="print"/>
          <a:srcRect/>
          <a:stretch>
            <a:fillRect/>
          </a:stretch>
        </p:blipFill>
        <p:spPr bwMode="auto">
          <a:xfrm>
            <a:off x="0" y="0"/>
            <a:ext cx="9120138" cy="68580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3794" name="Picture 2"/>
          <p:cNvPicPr>
            <a:picLocks noChangeAspect="1" noChangeArrowheads="1"/>
          </p:cNvPicPr>
          <p:nvPr/>
        </p:nvPicPr>
        <p:blipFill>
          <a:blip r:embed="rId2" cstate="print"/>
          <a:srcRect/>
          <a:stretch>
            <a:fillRect/>
          </a:stretch>
        </p:blipFill>
        <p:spPr bwMode="auto">
          <a:xfrm>
            <a:off x="0" y="0"/>
            <a:ext cx="9139218" cy="6858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4818" name="Picture 2"/>
          <p:cNvPicPr>
            <a:picLocks noChangeAspect="1" noChangeArrowheads="1"/>
          </p:cNvPicPr>
          <p:nvPr/>
        </p:nvPicPr>
        <p:blipFill>
          <a:blip r:embed="rId2" cstate="print"/>
          <a:srcRect/>
          <a:stretch>
            <a:fillRect/>
          </a:stretch>
        </p:blipFill>
        <p:spPr bwMode="auto">
          <a:xfrm>
            <a:off x="0" y="0"/>
            <a:ext cx="9001156" cy="678636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5842" name="Picture 2"/>
          <p:cNvPicPr>
            <a:picLocks noChangeAspect="1" noChangeArrowheads="1"/>
          </p:cNvPicPr>
          <p:nvPr/>
        </p:nvPicPr>
        <p:blipFill>
          <a:blip r:embed="rId2" cstate="print"/>
          <a:srcRect/>
          <a:stretch>
            <a:fillRect/>
          </a:stretch>
        </p:blipFill>
        <p:spPr bwMode="auto">
          <a:xfrm>
            <a:off x="0" y="0"/>
            <a:ext cx="9067958" cy="6858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6866" name="Picture 2"/>
          <p:cNvPicPr>
            <a:picLocks noChangeAspect="1" noChangeArrowheads="1"/>
          </p:cNvPicPr>
          <p:nvPr/>
        </p:nvPicPr>
        <p:blipFill>
          <a:blip r:embed="rId2" cstate="print"/>
          <a:srcRect/>
          <a:stretch>
            <a:fillRect/>
          </a:stretch>
        </p:blipFill>
        <p:spPr bwMode="auto">
          <a:xfrm>
            <a:off x="0" y="0"/>
            <a:ext cx="9129713" cy="68580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789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8914" name="Picture 2"/>
          <p:cNvPicPr>
            <a:picLocks noChangeAspect="1" noChangeArrowheads="1"/>
          </p:cNvPicPr>
          <p:nvPr/>
        </p:nvPicPr>
        <p:blipFill>
          <a:blip r:embed="rId2" cstate="print"/>
          <a:srcRect/>
          <a:stretch>
            <a:fillRect/>
          </a:stretch>
        </p:blipFill>
        <p:spPr bwMode="auto">
          <a:xfrm>
            <a:off x="0" y="0"/>
            <a:ext cx="9158377" cy="68580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39938" name="Picture 2"/>
          <p:cNvPicPr>
            <a:picLocks noChangeAspect="1" noChangeArrowheads="1"/>
          </p:cNvPicPr>
          <p:nvPr/>
        </p:nvPicPr>
        <p:blipFill>
          <a:blip r:embed="rId2" cstate="print"/>
          <a:srcRect/>
          <a:stretch>
            <a:fillRect/>
          </a:stretch>
        </p:blipFill>
        <p:spPr bwMode="auto">
          <a:xfrm>
            <a:off x="0" y="0"/>
            <a:ext cx="9129623" cy="68580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0962" name="Picture 2"/>
          <p:cNvPicPr>
            <a:picLocks noChangeAspect="1" noChangeArrowheads="1"/>
          </p:cNvPicPr>
          <p:nvPr/>
        </p:nvPicPr>
        <p:blipFill>
          <a:blip r:embed="rId2" cstate="print"/>
          <a:srcRect/>
          <a:stretch>
            <a:fillRect/>
          </a:stretch>
        </p:blipFill>
        <p:spPr bwMode="auto">
          <a:xfrm>
            <a:off x="-1" y="0"/>
            <a:ext cx="9115425" cy="68580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1986" name="Picture 2"/>
          <p:cNvPicPr>
            <a:picLocks noChangeAspect="1" noChangeArrowheads="1"/>
          </p:cNvPicPr>
          <p:nvPr/>
        </p:nvPicPr>
        <p:blipFill>
          <a:blip r:embed="rId2" cstate="print"/>
          <a:srcRect/>
          <a:stretch>
            <a:fillRect/>
          </a:stretch>
        </p:blipFill>
        <p:spPr bwMode="auto">
          <a:xfrm>
            <a:off x="-1" y="0"/>
            <a:ext cx="9182259" cy="6858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6"/>
          </a:fillRef>
          <a:effectRef idx="1">
            <a:schemeClr val="accent6"/>
          </a:effectRef>
          <a:fontRef idx="minor">
            <a:schemeClr val="lt1"/>
          </a:fontRef>
        </p:style>
        <p:txBody>
          <a:bodyPr/>
          <a:lstStyle/>
          <a:p>
            <a:pPr algn="ctr"/>
            <a:r>
              <a:rPr lang="el-GR" dirty="0" smtClean="0">
                <a:effectLst>
                  <a:outerShdw blurRad="38100" dist="38100" dir="2700000" algn="tl">
                    <a:srgbClr val="000000">
                      <a:alpha val="43137"/>
                    </a:srgbClr>
                  </a:outerShdw>
                </a:effectLst>
              </a:rPr>
              <a:t>Τι είναι η υγιεινή των τροφίμων?</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914400" y="1916832"/>
            <a:ext cx="7772400" cy="4102968"/>
          </a:xfrm>
        </p:spPr>
        <p:txBody>
          <a:bodyPr/>
          <a:lstStyle/>
          <a:p>
            <a:r>
              <a:rPr lang="el-GR" dirty="0" smtClean="0"/>
              <a:t>Οι βασικές αρχές υγιεινής:</a:t>
            </a:r>
          </a:p>
          <a:p>
            <a:pPr>
              <a:buNone/>
            </a:pPr>
            <a:endParaRPr lang="el-GR" dirty="0" smtClean="0"/>
          </a:p>
          <a:p>
            <a:pPr lvl="2">
              <a:buFont typeface="Wingdings" pitchFamily="2" charset="2"/>
              <a:buChar char="q"/>
            </a:pPr>
            <a:r>
              <a:rPr lang="el-GR" dirty="0" smtClean="0"/>
              <a:t>Υγιεινή περιβάλλοντος εργασίας </a:t>
            </a:r>
          </a:p>
          <a:p>
            <a:pPr lvl="2">
              <a:buFont typeface="Wingdings" pitchFamily="2" charset="2"/>
              <a:buChar char="q"/>
            </a:pPr>
            <a:r>
              <a:rPr lang="el-GR" dirty="0" smtClean="0"/>
              <a:t>Προσωπική υγιεινή των εργαζόμενων </a:t>
            </a:r>
          </a:p>
          <a:p>
            <a:pPr lvl="2">
              <a:buFont typeface="Wingdings" pitchFamily="2" charset="2"/>
              <a:buChar char="q"/>
            </a:pPr>
            <a:r>
              <a:rPr lang="el-GR" dirty="0" smtClean="0"/>
              <a:t>Υγιεινή των πρώτων υλών και συστατικών</a:t>
            </a:r>
          </a:p>
          <a:p>
            <a:pPr lvl="1">
              <a:buFont typeface="Wingdings" pitchFamily="2" charset="2"/>
              <a:buChar char="q"/>
            </a:pPr>
            <a:endParaRPr lang="el-GR" dirty="0" smtClean="0"/>
          </a:p>
          <a:p>
            <a:pPr lvl="1">
              <a:buFont typeface="Wingdings" pitchFamily="2" charset="2"/>
              <a:buChar char="q"/>
            </a:pPr>
            <a:endParaRPr lang="el-GR" dirty="0" smtClean="0"/>
          </a:p>
          <a:p>
            <a:pPr lvl="1">
              <a:buFont typeface="Wingdings" pitchFamily="2" charset="2"/>
              <a:buChar char="q"/>
            </a:pPr>
            <a:r>
              <a:rPr lang="el-GR" dirty="0" smtClean="0"/>
              <a:t>Εφαρμογή καθ όλη τη διάρκεια της παραγωγικής διαδικασίας</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3010" name="Picture 2"/>
          <p:cNvPicPr>
            <a:picLocks noChangeAspect="1" noChangeArrowheads="1"/>
          </p:cNvPicPr>
          <p:nvPr/>
        </p:nvPicPr>
        <p:blipFill>
          <a:blip r:embed="rId2" cstate="print"/>
          <a:srcRect/>
          <a:stretch>
            <a:fillRect/>
          </a:stretch>
        </p:blipFill>
        <p:spPr bwMode="auto">
          <a:xfrm>
            <a:off x="0" y="0"/>
            <a:ext cx="9072563" cy="68580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403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5058" name="Picture 2"/>
          <p:cNvPicPr>
            <a:picLocks noChangeAspect="1" noChangeArrowheads="1"/>
          </p:cNvPicPr>
          <p:nvPr/>
        </p:nvPicPr>
        <p:blipFill>
          <a:blip r:embed="rId2" cstate="print"/>
          <a:srcRect/>
          <a:stretch>
            <a:fillRect/>
          </a:stretch>
        </p:blipFill>
        <p:spPr bwMode="auto">
          <a:xfrm>
            <a:off x="0" y="0"/>
            <a:ext cx="9139218" cy="68580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6082" name="Picture 2"/>
          <p:cNvPicPr>
            <a:picLocks noChangeAspect="1" noChangeArrowheads="1"/>
          </p:cNvPicPr>
          <p:nvPr/>
        </p:nvPicPr>
        <p:blipFill>
          <a:blip r:embed="rId2" cstate="print"/>
          <a:srcRect/>
          <a:stretch>
            <a:fillRect/>
          </a:stretch>
        </p:blipFill>
        <p:spPr bwMode="auto">
          <a:xfrm>
            <a:off x="-1" y="0"/>
            <a:ext cx="9115245" cy="68580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7106" name="Picture 2"/>
          <p:cNvPicPr>
            <a:picLocks noChangeAspect="1" noChangeArrowheads="1"/>
          </p:cNvPicPr>
          <p:nvPr/>
        </p:nvPicPr>
        <p:blipFill>
          <a:blip r:embed="rId2" cstate="print"/>
          <a:srcRect/>
          <a:stretch>
            <a:fillRect/>
          </a:stretch>
        </p:blipFill>
        <p:spPr bwMode="auto">
          <a:xfrm>
            <a:off x="0" y="0"/>
            <a:ext cx="9077602" cy="68580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548680"/>
            <a:ext cx="7772400" cy="796950"/>
          </a:xfrm>
        </p:spPr>
        <p:style>
          <a:lnRef idx="3">
            <a:schemeClr val="lt1"/>
          </a:lnRef>
          <a:fillRef idx="1">
            <a:schemeClr val="accent2"/>
          </a:fillRef>
          <a:effectRef idx="1">
            <a:schemeClr val="accent2"/>
          </a:effectRef>
          <a:fontRef idx="minor">
            <a:schemeClr val="lt1"/>
          </a:fontRef>
        </p:style>
        <p:txBody>
          <a:bodyPr>
            <a:normAutofit/>
          </a:bodyPr>
          <a:lstStyle/>
          <a:p>
            <a:pPr algn="ctr"/>
            <a:r>
              <a:rPr lang="el-GR" dirty="0" smtClean="0"/>
              <a:t>Εκπαίδευση προσωπικού</a:t>
            </a:r>
            <a:endParaRPr lang="en-US" dirty="0"/>
          </a:p>
        </p:txBody>
      </p:sp>
      <p:sp>
        <p:nvSpPr>
          <p:cNvPr id="3" name="Content Placeholder 2"/>
          <p:cNvSpPr>
            <a:spLocks noGrp="1"/>
          </p:cNvSpPr>
          <p:nvPr>
            <p:ph sz="quarter" idx="1"/>
          </p:nvPr>
        </p:nvSpPr>
        <p:spPr/>
        <p:txBody>
          <a:bodyPr>
            <a:normAutofit fontScale="92500" lnSpcReduction="20000"/>
          </a:bodyPr>
          <a:lstStyle/>
          <a:p>
            <a:r>
              <a:rPr lang="el-GR" dirty="0" smtClean="0"/>
              <a:t>Νομική απαίτηση (ΚΥΑ/487/2000). Το περιεχόμενο της εκπαίδευσης έχει ορισθεί από τον (ΕΦΕΤ)και αφορά</a:t>
            </a:r>
          </a:p>
          <a:p>
            <a:pPr>
              <a:buFont typeface="Wingdings" pitchFamily="2" charset="2"/>
              <a:buChar char="q"/>
            </a:pPr>
            <a:r>
              <a:rPr lang="el-GR" dirty="0" smtClean="0"/>
              <a:t>Σύστημα </a:t>
            </a:r>
            <a:r>
              <a:rPr lang="en-GB" dirty="0" smtClean="0"/>
              <a:t>HACCP </a:t>
            </a:r>
            <a:r>
              <a:rPr lang="el-GR" dirty="0" smtClean="0"/>
              <a:t>και τις αρχές του</a:t>
            </a:r>
          </a:p>
          <a:p>
            <a:pPr>
              <a:buFont typeface="Wingdings" pitchFamily="2" charset="2"/>
              <a:buChar char="q"/>
            </a:pPr>
            <a:r>
              <a:rPr lang="el-GR" dirty="0" smtClean="0"/>
              <a:t>Ορθές βιομηχανικές πρακτικές </a:t>
            </a:r>
            <a:r>
              <a:rPr lang="en-GB" dirty="0" smtClean="0"/>
              <a:t>GMPs</a:t>
            </a:r>
            <a:endParaRPr lang="el-GR" dirty="0" smtClean="0"/>
          </a:p>
          <a:p>
            <a:pPr>
              <a:buFont typeface="Wingdings" pitchFamily="2" charset="2"/>
              <a:buChar char="q"/>
            </a:pPr>
            <a:r>
              <a:rPr lang="el-GR" dirty="0" smtClean="0"/>
              <a:t>Ορθές υγιεινές  πρακτικές </a:t>
            </a:r>
            <a:r>
              <a:rPr lang="en-GB" dirty="0" smtClean="0"/>
              <a:t>GHPs</a:t>
            </a:r>
            <a:endParaRPr lang="el-GR" dirty="0" smtClean="0"/>
          </a:p>
          <a:p>
            <a:pPr>
              <a:buNone/>
            </a:pPr>
            <a:endParaRPr lang="el-GR" dirty="0" smtClean="0"/>
          </a:p>
          <a:p>
            <a:r>
              <a:rPr lang="el-GR" b="1" dirty="0" smtClean="0"/>
              <a:t>ΑΠΟ ΠΟΙΟΥΣ  ΥΛΟΠΟΙΟΥΝΤΑΙ ΤΑ ΠΡΟΓΡΑΜΜΑΤΑ</a:t>
            </a:r>
            <a:endParaRPr lang="en-US" dirty="0" smtClean="0"/>
          </a:p>
          <a:p>
            <a:pPr>
              <a:buNone/>
            </a:pPr>
            <a:r>
              <a:rPr lang="el-GR" dirty="0" smtClean="0"/>
              <a:t>i. οι ίδιες οι επιχειρήσεις για το προσωπικό τους.</a:t>
            </a:r>
            <a:endParaRPr lang="en-US" dirty="0" smtClean="0"/>
          </a:p>
          <a:p>
            <a:pPr>
              <a:buNone/>
            </a:pPr>
            <a:r>
              <a:rPr lang="el-GR" dirty="0" smtClean="0"/>
              <a:t>ii. οι επαγγελματικοί φορείς, επιμελητήρια, κλαδικά σωματεία.</a:t>
            </a:r>
            <a:endParaRPr lang="en-US" dirty="0" smtClean="0"/>
          </a:p>
          <a:p>
            <a:pPr>
              <a:buNone/>
            </a:pPr>
            <a:r>
              <a:rPr lang="el-GR" dirty="0" smtClean="0"/>
              <a:t>iii. εκπαιδευτικά ιδρύματα, εκπαιδευτικοί και άλλοι Δημόσιοι Οργανισμοί και διαπιστευμένα κέντρα κατάρτισης.</a:t>
            </a:r>
            <a:endParaRPr lang="en-US" dirty="0" smtClean="0"/>
          </a:p>
          <a:p>
            <a:pPr>
              <a:buNone/>
            </a:pPr>
            <a:endParaRPr lang="el-GR" dirty="0" smtClean="0"/>
          </a:p>
          <a:p>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8130" name="Picture 2"/>
          <p:cNvPicPr>
            <a:picLocks noChangeAspect="1" noChangeArrowheads="1"/>
          </p:cNvPicPr>
          <p:nvPr/>
        </p:nvPicPr>
        <p:blipFill>
          <a:blip r:embed="rId2" cstate="print"/>
          <a:srcRect/>
          <a:stretch>
            <a:fillRect/>
          </a:stretch>
        </p:blipFill>
        <p:spPr bwMode="auto">
          <a:xfrm>
            <a:off x="0" y="0"/>
            <a:ext cx="9105820" cy="68580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9154" name="Picture 2"/>
          <p:cNvPicPr>
            <a:picLocks noChangeAspect="1" noChangeArrowheads="1"/>
          </p:cNvPicPr>
          <p:nvPr/>
        </p:nvPicPr>
        <p:blipFill>
          <a:blip r:embed="rId2" cstate="print"/>
          <a:srcRect/>
          <a:stretch>
            <a:fillRect/>
          </a:stretch>
        </p:blipFill>
        <p:spPr bwMode="auto">
          <a:xfrm>
            <a:off x="0" y="0"/>
            <a:ext cx="9144000" cy="6893831"/>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50178" name="Picture 2"/>
          <p:cNvPicPr>
            <a:picLocks noChangeAspect="1" noChangeArrowheads="1"/>
          </p:cNvPicPr>
          <p:nvPr/>
        </p:nvPicPr>
        <p:blipFill>
          <a:blip r:embed="rId2" cstate="print"/>
          <a:srcRect/>
          <a:stretch>
            <a:fillRect/>
          </a:stretch>
        </p:blipFill>
        <p:spPr bwMode="auto">
          <a:xfrm>
            <a:off x="0" y="0"/>
            <a:ext cx="9129713" cy="685800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51202" name="Picture 2"/>
          <p:cNvPicPr>
            <a:picLocks noChangeAspect="1" noChangeArrowheads="1"/>
          </p:cNvPicPr>
          <p:nvPr/>
        </p:nvPicPr>
        <p:blipFill>
          <a:blip r:embed="rId2" cstate="print"/>
          <a:srcRect/>
          <a:stretch>
            <a:fillRect/>
          </a:stretch>
        </p:blipFill>
        <p:spPr bwMode="auto">
          <a:xfrm>
            <a:off x="0" y="0"/>
            <a:ext cx="9144000" cy="689029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a:xfrm>
            <a:off x="899592" y="404664"/>
            <a:ext cx="7128792" cy="868958"/>
          </a:xfrm>
        </p:spPr>
        <p:style>
          <a:lnRef idx="3">
            <a:schemeClr val="lt1"/>
          </a:lnRef>
          <a:fillRef idx="1">
            <a:schemeClr val="accent5"/>
          </a:fillRef>
          <a:effectRef idx="1">
            <a:schemeClr val="accent5"/>
          </a:effectRef>
          <a:fontRef idx="minor">
            <a:schemeClr val="lt1"/>
          </a:fontRef>
        </p:style>
        <p:txBody>
          <a:bodyPr/>
          <a:lstStyle/>
          <a:p>
            <a:pPr algn="ctr"/>
            <a:r>
              <a:rPr lang="el-GR" sz="3600" dirty="0" smtClean="0">
                <a:effectLst>
                  <a:outerShdw blurRad="38100" dist="38100" dir="2700000" algn="tl">
                    <a:srgbClr val="000000">
                      <a:alpha val="43137"/>
                    </a:srgbClr>
                  </a:outerShdw>
                </a:effectLst>
              </a:rPr>
              <a:t>Τι είναι το ΑΣΦΑΛΕΣ ΤΡΟΦΙΜΟ?</a:t>
            </a:r>
            <a:endParaRPr lang="el-GR" sz="3600" dirty="0">
              <a:effectLst>
                <a:outerShdw blurRad="38100" dist="38100" dir="2700000" algn="tl">
                  <a:srgbClr val="000000">
                    <a:alpha val="43137"/>
                  </a:srgbClr>
                </a:outerShdw>
              </a:effectLst>
            </a:endParaRPr>
          </a:p>
        </p:txBody>
      </p:sp>
      <p:sp>
        <p:nvSpPr>
          <p:cNvPr id="393219" name="Rectangle 3"/>
          <p:cNvSpPr>
            <a:spLocks noGrp="1" noChangeArrowheads="1"/>
          </p:cNvSpPr>
          <p:nvPr>
            <p:ph sz="quarter" idx="1"/>
          </p:nvPr>
        </p:nvSpPr>
        <p:spPr>
          <a:xfrm>
            <a:off x="683568" y="1988840"/>
            <a:ext cx="7573963" cy="3168352"/>
          </a:xfrm>
        </p:spPr>
        <p:txBody>
          <a:bodyPr>
            <a:normAutofit/>
          </a:bodyPr>
          <a:lstStyle/>
          <a:p>
            <a:pPr algn="ctr">
              <a:buFont typeface="Wingdings" pitchFamily="2" charset="2"/>
              <a:buNone/>
            </a:pPr>
            <a:r>
              <a:rPr lang="el-GR" sz="2800" b="1" i="1" dirty="0">
                <a:solidFill>
                  <a:schemeClr val="tx2"/>
                </a:solidFill>
              </a:rPr>
              <a:t>   </a:t>
            </a:r>
            <a:r>
              <a:rPr lang="el-GR" sz="2800" b="1" i="1" dirty="0" smtClean="0">
                <a:solidFill>
                  <a:schemeClr val="tx2"/>
                </a:solidFill>
              </a:rPr>
              <a:t> Ασφαλές </a:t>
            </a:r>
          </a:p>
          <a:p>
            <a:pPr algn="ctr">
              <a:buFont typeface="Wingdings" pitchFamily="2" charset="2"/>
              <a:buNone/>
            </a:pPr>
            <a:r>
              <a:rPr lang="el-GR" sz="2800" b="1" i="1" dirty="0" smtClean="0">
                <a:solidFill>
                  <a:schemeClr val="tx2"/>
                </a:solidFill>
              </a:rPr>
              <a:t>    </a:t>
            </a:r>
            <a:r>
              <a:rPr lang="el-GR" sz="2800" dirty="0" smtClean="0">
                <a:solidFill>
                  <a:schemeClr val="tx2"/>
                </a:solidFill>
              </a:rPr>
              <a:t>το </a:t>
            </a:r>
            <a:r>
              <a:rPr lang="el-GR" sz="2800" dirty="0">
                <a:solidFill>
                  <a:schemeClr val="tx2"/>
                </a:solidFill>
              </a:rPr>
              <a:t>τρόφιμο </a:t>
            </a:r>
            <a:r>
              <a:rPr lang="el-GR" sz="2800" dirty="0" smtClean="0">
                <a:solidFill>
                  <a:schemeClr val="tx2"/>
                </a:solidFill>
              </a:rPr>
              <a:t>που έχει </a:t>
            </a:r>
            <a:r>
              <a:rPr lang="el-GR" sz="2800" dirty="0">
                <a:solidFill>
                  <a:schemeClr val="tx2"/>
                </a:solidFill>
              </a:rPr>
              <a:t>υποστεί τέτοια μεταχείριση </a:t>
            </a:r>
            <a:r>
              <a:rPr lang="el-GR" sz="2800" dirty="0" smtClean="0">
                <a:solidFill>
                  <a:schemeClr val="tx2"/>
                </a:solidFill>
              </a:rPr>
              <a:t>ώστε </a:t>
            </a:r>
            <a:r>
              <a:rPr lang="el-GR" sz="2800" dirty="0">
                <a:solidFill>
                  <a:schemeClr val="tx2"/>
                </a:solidFill>
              </a:rPr>
              <a:t>να διασφαλίζει πως μπορεί να αναλωθεί χωρίς να προκαλέσει </a:t>
            </a:r>
            <a:endParaRPr lang="el-GR" sz="2800" dirty="0" smtClean="0">
              <a:solidFill>
                <a:schemeClr val="tx2"/>
              </a:solidFill>
            </a:endParaRPr>
          </a:p>
          <a:p>
            <a:pPr algn="ctr">
              <a:buFont typeface="Wingdings" pitchFamily="2" charset="2"/>
              <a:buNone/>
            </a:pPr>
            <a:r>
              <a:rPr lang="el-GR" sz="2800" i="1" u="sng" dirty="0" smtClean="0">
                <a:solidFill>
                  <a:schemeClr val="tx2"/>
                </a:solidFill>
              </a:rPr>
              <a:t>νόσο </a:t>
            </a:r>
            <a:r>
              <a:rPr lang="el-GR" sz="2800" i="1" u="sng" dirty="0">
                <a:solidFill>
                  <a:schemeClr val="tx2"/>
                </a:solidFill>
              </a:rPr>
              <a:t>ή τραυματισμό </a:t>
            </a:r>
            <a:endParaRPr lang="el-GR" sz="2800" i="1" u="sng" dirty="0" smtClean="0">
              <a:solidFill>
                <a:schemeClr val="tx2"/>
              </a:solidFill>
            </a:endParaRPr>
          </a:p>
          <a:p>
            <a:pPr algn="ctr">
              <a:buFont typeface="Wingdings" pitchFamily="2" charset="2"/>
              <a:buNone/>
            </a:pPr>
            <a:r>
              <a:rPr lang="el-GR" sz="2800" dirty="0" smtClean="0">
                <a:solidFill>
                  <a:schemeClr val="tx2"/>
                </a:solidFill>
              </a:rPr>
              <a:t>στον </a:t>
            </a:r>
            <a:r>
              <a:rPr lang="el-GR" sz="2800" dirty="0">
                <a:solidFill>
                  <a:schemeClr val="tx2"/>
                </a:solidFill>
              </a:rPr>
              <a:t>καταναλωτή.</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52226" name="Picture 2"/>
          <p:cNvPicPr>
            <a:picLocks noChangeAspect="1" noChangeArrowheads="1"/>
          </p:cNvPicPr>
          <p:nvPr/>
        </p:nvPicPr>
        <p:blipFill>
          <a:blip r:embed="rId2" cstate="print"/>
          <a:srcRect/>
          <a:stretch>
            <a:fillRect/>
          </a:stretch>
        </p:blipFill>
        <p:spPr bwMode="auto">
          <a:xfrm>
            <a:off x="0" y="0"/>
            <a:ext cx="9110732" cy="685800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53250" name="Picture 2"/>
          <p:cNvPicPr>
            <a:picLocks noChangeAspect="1" noChangeArrowheads="1"/>
          </p:cNvPicPr>
          <p:nvPr/>
        </p:nvPicPr>
        <p:blipFill>
          <a:blip r:embed="rId2" cstate="print"/>
          <a:srcRect/>
          <a:stretch>
            <a:fillRect/>
          </a:stretch>
        </p:blipFill>
        <p:spPr bwMode="auto">
          <a:xfrm>
            <a:off x="0" y="0"/>
            <a:ext cx="9110732" cy="685800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54274" name="Picture 2"/>
          <p:cNvPicPr>
            <a:picLocks noChangeAspect="1" noChangeArrowheads="1"/>
          </p:cNvPicPr>
          <p:nvPr/>
        </p:nvPicPr>
        <p:blipFill>
          <a:blip r:embed="rId2" cstate="print"/>
          <a:srcRect/>
          <a:stretch>
            <a:fillRect/>
          </a:stretch>
        </p:blipFill>
        <p:spPr bwMode="auto">
          <a:xfrm>
            <a:off x="-1" y="0"/>
            <a:ext cx="9115425" cy="68580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56322" name="Picture 2"/>
          <p:cNvPicPr>
            <a:picLocks noChangeAspect="1" noChangeArrowheads="1"/>
          </p:cNvPicPr>
          <p:nvPr/>
        </p:nvPicPr>
        <p:blipFill>
          <a:blip r:embed="rId2" cstate="print"/>
          <a:srcRect/>
          <a:stretch>
            <a:fillRect/>
          </a:stretch>
        </p:blipFill>
        <p:spPr bwMode="auto">
          <a:xfrm>
            <a:off x="-1" y="0"/>
            <a:ext cx="9134455" cy="68580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57346" name="Picture 2"/>
          <p:cNvPicPr>
            <a:picLocks noChangeAspect="1" noChangeArrowheads="1"/>
          </p:cNvPicPr>
          <p:nvPr/>
        </p:nvPicPr>
        <p:blipFill>
          <a:blip r:embed="rId2" cstate="print"/>
          <a:srcRect/>
          <a:stretch>
            <a:fillRect/>
          </a:stretch>
        </p:blipFill>
        <p:spPr bwMode="auto">
          <a:xfrm>
            <a:off x="-1" y="0"/>
            <a:ext cx="9134455" cy="68580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58370" name="Picture 2"/>
          <p:cNvPicPr>
            <a:picLocks noChangeAspect="1" noChangeArrowheads="1"/>
          </p:cNvPicPr>
          <p:nvPr/>
        </p:nvPicPr>
        <p:blipFill>
          <a:blip r:embed="rId2" cstate="print"/>
          <a:srcRect/>
          <a:stretch>
            <a:fillRect/>
          </a:stretch>
        </p:blipFill>
        <p:spPr bwMode="auto">
          <a:xfrm>
            <a:off x="-1" y="0"/>
            <a:ext cx="9134455" cy="68580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59394" name="Picture 2"/>
          <p:cNvPicPr>
            <a:picLocks noChangeAspect="1" noChangeArrowheads="1"/>
          </p:cNvPicPr>
          <p:nvPr/>
        </p:nvPicPr>
        <p:blipFill>
          <a:blip r:embed="rId2" cstate="print"/>
          <a:srcRect/>
          <a:stretch>
            <a:fillRect/>
          </a:stretch>
        </p:blipFill>
        <p:spPr bwMode="auto">
          <a:xfrm>
            <a:off x="0" y="-1"/>
            <a:ext cx="9144000" cy="6865165"/>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60418" name="Picture 2"/>
          <p:cNvPicPr>
            <a:picLocks noChangeAspect="1" noChangeArrowheads="1"/>
          </p:cNvPicPr>
          <p:nvPr/>
        </p:nvPicPr>
        <p:blipFill>
          <a:blip r:embed="rId2" cstate="print"/>
          <a:srcRect/>
          <a:stretch>
            <a:fillRect/>
          </a:stretch>
        </p:blipFill>
        <p:spPr bwMode="auto">
          <a:xfrm>
            <a:off x="-1" y="0"/>
            <a:ext cx="9134455" cy="68580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61442" name="Picture 2"/>
          <p:cNvPicPr>
            <a:picLocks noChangeAspect="1" noChangeArrowheads="1"/>
          </p:cNvPicPr>
          <p:nvPr/>
        </p:nvPicPr>
        <p:blipFill>
          <a:blip r:embed="rId2" cstate="print"/>
          <a:srcRect/>
          <a:stretch>
            <a:fillRect/>
          </a:stretch>
        </p:blipFill>
        <p:spPr bwMode="auto">
          <a:xfrm>
            <a:off x="-1" y="0"/>
            <a:ext cx="9134455" cy="68580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404664"/>
            <a:ext cx="7772400" cy="1417638"/>
          </a:xfrm>
        </p:spPr>
        <p:style>
          <a:lnRef idx="3">
            <a:schemeClr val="lt1"/>
          </a:lnRef>
          <a:fillRef idx="1">
            <a:schemeClr val="accent1"/>
          </a:fillRef>
          <a:effectRef idx="1">
            <a:schemeClr val="accent1"/>
          </a:effectRef>
          <a:fontRef idx="minor">
            <a:schemeClr val="lt1"/>
          </a:fontRef>
        </p:style>
        <p:txBody>
          <a:bodyPr>
            <a:normAutofit/>
          </a:bodyPr>
          <a:lstStyle/>
          <a:p>
            <a:pPr algn="ctr"/>
            <a:r>
              <a:rPr lang="el-GR" dirty="0" smtClean="0">
                <a:effectLst>
                  <a:outerShdw blurRad="38100" dist="38100" dir="2700000" algn="tl">
                    <a:srgbClr val="000000">
                      <a:alpha val="43137"/>
                    </a:srgbClr>
                  </a:outerShdw>
                </a:effectLst>
              </a:rPr>
              <a:t>Επιχειρήσεις μικρού και μεσαίου μεγέθους </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914400" y="1988840"/>
            <a:ext cx="7772400" cy="4392488"/>
          </a:xfrm>
        </p:spPr>
        <p:txBody>
          <a:bodyPr>
            <a:normAutofit fontScale="77500" lnSpcReduction="20000"/>
          </a:bodyPr>
          <a:lstStyle/>
          <a:p>
            <a:r>
              <a:rPr lang="el-GR" i="1" dirty="0" smtClean="0"/>
              <a:t>Έλλειψη οικονομικών πόρων </a:t>
            </a:r>
          </a:p>
          <a:p>
            <a:r>
              <a:rPr lang="el-GR" i="1" dirty="0" smtClean="0"/>
              <a:t>Μικρό μέγεθος επιχείρησης </a:t>
            </a:r>
          </a:p>
          <a:p>
            <a:r>
              <a:rPr lang="el-GR" i="1" dirty="0" smtClean="0"/>
              <a:t>Έλλειψη τεχνικής εξειδίκευσης </a:t>
            </a:r>
            <a:endParaRPr lang="en-GB" i="1" dirty="0" smtClean="0"/>
          </a:p>
          <a:p>
            <a:endParaRPr lang="el-GR" i="1" dirty="0" smtClean="0"/>
          </a:p>
          <a:p>
            <a:pPr algn="ctr">
              <a:buNone/>
            </a:pPr>
            <a:r>
              <a:rPr lang="el-GR" i="1" dirty="0" smtClean="0"/>
              <a:t>Δυσκολία στην εφαρμογή του συστήματος </a:t>
            </a:r>
            <a:r>
              <a:rPr lang="en-GB" i="1" dirty="0" smtClean="0"/>
              <a:t>HACCP</a:t>
            </a:r>
            <a:endParaRPr lang="el-GR" i="1" dirty="0" smtClean="0"/>
          </a:p>
          <a:p>
            <a:pPr>
              <a:buNone/>
            </a:pPr>
            <a:endParaRPr lang="el-GR" i="1" dirty="0" smtClean="0"/>
          </a:p>
          <a:p>
            <a:pPr algn="ctr">
              <a:buNone/>
            </a:pPr>
            <a:r>
              <a:rPr lang="el-GR" i="1" u="sng" dirty="0" smtClean="0"/>
              <a:t>Κρατικός έλεγχος</a:t>
            </a:r>
          </a:p>
          <a:p>
            <a:pPr>
              <a:buNone/>
            </a:pPr>
            <a:endParaRPr lang="el-GR" dirty="0" smtClean="0"/>
          </a:p>
          <a:p>
            <a:pPr>
              <a:buNone/>
            </a:pPr>
            <a:r>
              <a:rPr lang="el-GR" dirty="0" smtClean="0"/>
              <a:t>Λειτουργία σε συμφωνία με: </a:t>
            </a:r>
            <a:endParaRPr lang="en-GB" dirty="0" smtClean="0"/>
          </a:p>
          <a:p>
            <a:pPr>
              <a:buFont typeface="Wingdings" pitchFamily="2" charset="2"/>
              <a:buChar char="v"/>
            </a:pPr>
            <a:r>
              <a:rPr lang="el-GR" dirty="0" smtClean="0"/>
              <a:t>τις Αρχές του </a:t>
            </a:r>
            <a:r>
              <a:rPr lang="en-GB" dirty="0" smtClean="0"/>
              <a:t>HACCP </a:t>
            </a:r>
            <a:r>
              <a:rPr lang="el-GR" dirty="0" smtClean="0"/>
              <a:t>  </a:t>
            </a:r>
            <a:endParaRPr lang="en-GB" dirty="0" smtClean="0"/>
          </a:p>
          <a:p>
            <a:pPr>
              <a:buFont typeface="Wingdings" pitchFamily="2" charset="2"/>
              <a:buChar char="v"/>
            </a:pPr>
            <a:r>
              <a:rPr lang="el-GR" dirty="0" smtClean="0"/>
              <a:t>την πλήρη εφαρμογή των </a:t>
            </a:r>
            <a:r>
              <a:rPr lang="en-GB" dirty="0" smtClean="0"/>
              <a:t>GMPs GHPs</a:t>
            </a:r>
            <a:endParaRPr lang="el-GR" dirty="0" smtClean="0"/>
          </a:p>
          <a:p>
            <a:pPr>
              <a:buFont typeface="Wingdings" pitchFamily="2" charset="2"/>
              <a:buChar char="v"/>
            </a:pPr>
            <a:r>
              <a:rPr lang="el-GR" dirty="0" smtClean="0"/>
              <a:t>Κτιριακή υποδομή</a:t>
            </a:r>
          </a:p>
          <a:p>
            <a:pPr>
              <a:buFont typeface="Wingdings" pitchFamily="2" charset="2"/>
              <a:buChar char="v"/>
            </a:pPr>
            <a:r>
              <a:rPr lang="el-GR" dirty="0" smtClean="0"/>
              <a:t>Συστήματα αυτοελέγχου</a:t>
            </a:r>
            <a:endParaRPr lang="en-US" dirty="0"/>
          </a:p>
        </p:txBody>
      </p:sp>
      <p:sp>
        <p:nvSpPr>
          <p:cNvPr id="4" name="Rectangle 3"/>
          <p:cNvSpPr/>
          <p:nvPr/>
        </p:nvSpPr>
        <p:spPr>
          <a:xfrm>
            <a:off x="2123728" y="3140968"/>
            <a:ext cx="5544616"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buNone/>
            </a:pPr>
            <a:r>
              <a:rPr lang="el-GR" dirty="0" smtClean="0"/>
              <a:t>η  παραγωγή  και  η  πώληση  προϊόντων  τα  οποία  είναι  πιθανό    να  προκαλέσουν ασθένεια, δηλητηριάσεις ή στη χειρότερη  περίπτωση   θάνατο στον καταναλωτή,  μπορεί  να οδηγήσει   σε ανατρεπτικές  καταστάσεις   για   την   επιχείρηση   όπως:  </a:t>
            </a:r>
          </a:p>
          <a:p>
            <a:pPr>
              <a:buFont typeface="Wingdings" pitchFamily="2" charset="2"/>
              <a:buChar char="Ø"/>
            </a:pPr>
            <a:r>
              <a:rPr lang="el-GR" dirty="0" smtClean="0"/>
              <a:t>Νομικές κυρώσεις από τις  Κρατικές  Υπηρεσίες</a:t>
            </a:r>
          </a:p>
          <a:p>
            <a:pPr>
              <a:buFont typeface="Wingdings" pitchFamily="2" charset="2"/>
              <a:buChar char="Ø"/>
            </a:pPr>
            <a:r>
              <a:rPr lang="el-GR" dirty="0" smtClean="0"/>
              <a:t>Οικονομικές  ποινές </a:t>
            </a:r>
          </a:p>
          <a:p>
            <a:pPr>
              <a:buFont typeface="Wingdings" pitchFamily="2" charset="2"/>
              <a:buChar char="Ø"/>
            </a:pPr>
            <a:r>
              <a:rPr lang="el-GR" dirty="0" smtClean="0"/>
              <a:t>Κλείσιμο  της επιχείρησης</a:t>
            </a:r>
          </a:p>
          <a:p>
            <a:pPr>
              <a:buNone/>
            </a:pPr>
            <a:r>
              <a:rPr lang="el-GR" dirty="0" smtClean="0"/>
              <a:t>    </a:t>
            </a:r>
            <a:endParaRPr lang="en-US" dirty="0" smtClean="0"/>
          </a:p>
          <a:p>
            <a:endParaRPr lang="en-US" dirty="0"/>
          </a:p>
        </p:txBody>
      </p:sp>
      <p:sp>
        <p:nvSpPr>
          <p:cNvPr id="4" name="Rectangle 2"/>
          <p:cNvSpPr>
            <a:spLocks noGrp="1" noChangeArrowheads="1"/>
          </p:cNvSpPr>
          <p:nvPr>
            <p:ph type="title"/>
          </p:nvPr>
        </p:nvSpPr>
        <p:spPr>
          <a:xfrm>
            <a:off x="899592" y="404664"/>
            <a:ext cx="7128792" cy="868958"/>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l-GR" sz="3600" dirty="0" smtClean="0"/>
              <a:t>Στην  αντίθετη  περίπτωση….</a:t>
            </a:r>
            <a:endParaRPr lang="el-GR" sz="36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404664"/>
            <a:ext cx="6480720" cy="926976"/>
          </a:xfrm>
        </p:spPr>
        <p:style>
          <a:lnRef idx="1">
            <a:schemeClr val="accent3"/>
          </a:lnRef>
          <a:fillRef idx="2">
            <a:schemeClr val="accent3"/>
          </a:fillRef>
          <a:effectRef idx="1">
            <a:schemeClr val="accent3"/>
          </a:effectRef>
          <a:fontRef idx="minor">
            <a:schemeClr val="dk1"/>
          </a:fontRef>
        </p:style>
        <p:txBody>
          <a:bodyPr/>
          <a:lstStyle/>
          <a:p>
            <a:r>
              <a:rPr lang="el-GR" dirty="0" smtClean="0"/>
              <a:t>Μικροβιολογικοί έλεγχοι </a:t>
            </a:r>
            <a:endParaRPr lang="en-US" dirty="0"/>
          </a:p>
        </p:txBody>
      </p:sp>
      <p:sp>
        <p:nvSpPr>
          <p:cNvPr id="3" name="Content Placeholder 2"/>
          <p:cNvSpPr>
            <a:spLocks noGrp="1"/>
          </p:cNvSpPr>
          <p:nvPr>
            <p:ph sz="quarter" idx="1"/>
          </p:nvPr>
        </p:nvSpPr>
        <p:spPr>
          <a:xfrm>
            <a:off x="683568" y="1700808"/>
            <a:ext cx="7772400" cy="4355976"/>
          </a:xfrm>
        </p:spPr>
        <p:txBody>
          <a:bodyPr>
            <a:normAutofit fontScale="92500" lnSpcReduction="20000"/>
          </a:bodyPr>
          <a:lstStyle/>
          <a:p>
            <a:r>
              <a:rPr lang="el-GR" dirty="0" smtClean="0"/>
              <a:t>Αν τα τρόφιμα πληρούν εκείνα τα μικροβιολογικά κριτήρια που θα επιτρέψει να βγουν στην αγορά και να διατηρηθούν χωρίς αλλοίωση μέχρι την ημερομηνία λήξης τους, </a:t>
            </a:r>
            <a:r>
              <a:rPr lang="el-GR" i="1" u="sng" dirty="0" smtClean="0"/>
              <a:t>κριτήρια υγιεινής</a:t>
            </a:r>
            <a:endParaRPr lang="en-GB" i="1" u="sng" dirty="0" smtClean="0"/>
          </a:p>
          <a:p>
            <a:r>
              <a:rPr lang="el-GR" dirty="0" smtClean="0"/>
              <a:t>Αν τα τρόφιμα είναι απαλλαγμένα από παθογόνους μικροοργανισμούς </a:t>
            </a:r>
            <a:r>
              <a:rPr lang="el-GR" i="1" u="sng" dirty="0" smtClean="0"/>
              <a:t>κριτήρια ασφάλειας </a:t>
            </a:r>
          </a:p>
          <a:p>
            <a:pPr>
              <a:buNone/>
            </a:pPr>
            <a:endParaRPr lang="el-GR" i="1" u="sng" dirty="0" smtClean="0"/>
          </a:p>
          <a:p>
            <a:pPr>
              <a:buNone/>
            </a:pPr>
            <a:r>
              <a:rPr lang="el-GR" i="1" u="sng" dirty="0" smtClean="0"/>
              <a:t>Διενεργούνται από :</a:t>
            </a:r>
          </a:p>
          <a:p>
            <a:pPr>
              <a:buFont typeface="Wingdings" pitchFamily="2" charset="2"/>
              <a:buChar char="q"/>
            </a:pPr>
            <a:r>
              <a:rPr lang="el-GR" i="1" dirty="0" smtClean="0"/>
              <a:t>Τους Κρατικούς φορείς: </a:t>
            </a:r>
            <a:r>
              <a:rPr lang="el-GR" dirty="0" smtClean="0"/>
              <a:t>Υγειονομικοί έλεγχοι</a:t>
            </a:r>
          </a:p>
          <a:p>
            <a:pPr>
              <a:buFont typeface="Wingdings" pitchFamily="2" charset="2"/>
              <a:buChar char="q"/>
            </a:pPr>
            <a:r>
              <a:rPr lang="el-GR" i="1" dirty="0" smtClean="0"/>
              <a:t>Τις επιχειρήσεις τροφίμων: </a:t>
            </a:r>
          </a:p>
          <a:p>
            <a:pPr lvl="2">
              <a:buFont typeface="Wingdings" pitchFamily="2" charset="2"/>
              <a:buChar char="q"/>
            </a:pPr>
            <a:r>
              <a:rPr lang="el-GR" dirty="0" smtClean="0"/>
              <a:t>Εσωτερικός ποιοτικός έλεγχος</a:t>
            </a:r>
          </a:p>
          <a:p>
            <a:pPr lvl="2">
              <a:buFont typeface="Wingdings" pitchFamily="2" charset="2"/>
              <a:buChar char="q"/>
            </a:pPr>
            <a:r>
              <a:rPr lang="el-GR" dirty="0" smtClean="0"/>
              <a:t>Έλεγχος προμηθευτών </a:t>
            </a:r>
          </a:p>
          <a:p>
            <a:pPr>
              <a:buNone/>
            </a:pPr>
            <a:endParaRPr lang="el-GR" i="1" u="sng" dirty="0" smtClean="0"/>
          </a:p>
          <a:p>
            <a:pPr>
              <a:buNone/>
            </a:pPr>
            <a:endParaRPr lang="el-GR" i="1" u="sng" dirty="0" smtClean="0"/>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260648"/>
            <a:ext cx="7772400" cy="922114"/>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el-GR" dirty="0" smtClean="0"/>
              <a:t>Κριτήρια ασφάλειας των τροφίμων </a:t>
            </a:r>
            <a:endParaRPr lang="en-US" dirty="0"/>
          </a:p>
        </p:txBody>
      </p:sp>
      <p:sp>
        <p:nvSpPr>
          <p:cNvPr id="3" name="Content Placeholder 2"/>
          <p:cNvSpPr>
            <a:spLocks noGrp="1"/>
          </p:cNvSpPr>
          <p:nvPr>
            <p:ph sz="quarter" idx="1"/>
          </p:nvPr>
        </p:nvSpPr>
        <p:spPr/>
        <p:txBody>
          <a:bodyPr>
            <a:normAutofit/>
          </a:bodyPr>
          <a:lstStyle/>
          <a:p>
            <a:r>
              <a:rPr lang="el-GR" dirty="0" smtClean="0"/>
              <a:t>Καθορίζουν </a:t>
            </a:r>
            <a:r>
              <a:rPr lang="el-GR" i="1" u="sng" dirty="0" smtClean="0"/>
              <a:t>το αποδεκτό ή όχι</a:t>
            </a:r>
            <a:r>
              <a:rPr lang="el-GR" dirty="0" smtClean="0"/>
              <a:t> ενός προϊόντος ή μιας παρτίδας τροφίμων και εφαρμόζονται στα προϊόντα που διατίθενται στην αγορά και περιλαμβάνουν </a:t>
            </a:r>
            <a:r>
              <a:rPr lang="el-GR" b="1" i="1" dirty="0" smtClean="0"/>
              <a:t>παθογόνους</a:t>
            </a:r>
            <a:r>
              <a:rPr lang="el-GR" dirty="0" smtClean="0"/>
              <a:t> μικροοργανισμούς</a:t>
            </a:r>
          </a:p>
          <a:p>
            <a:pPr lvl="1">
              <a:buFont typeface="Wingdings" pitchFamily="2" charset="2"/>
              <a:buChar char="Ø"/>
            </a:pPr>
            <a:r>
              <a:rPr lang="el-GR" dirty="0" err="1" smtClean="0"/>
              <a:t>Σαλμονέλλα</a:t>
            </a:r>
            <a:r>
              <a:rPr lang="el-GR" dirty="0" smtClean="0"/>
              <a:t>, </a:t>
            </a:r>
          </a:p>
          <a:p>
            <a:pPr lvl="1">
              <a:buFont typeface="Wingdings" pitchFamily="2" charset="2"/>
              <a:buChar char="Ø"/>
            </a:pPr>
            <a:r>
              <a:rPr lang="en-US" sz="3000" i="1" dirty="0" err="1" smtClean="0"/>
              <a:t>Listeria</a:t>
            </a:r>
            <a:r>
              <a:rPr lang="en-US" sz="3000" i="1" dirty="0" smtClean="0"/>
              <a:t> </a:t>
            </a:r>
            <a:r>
              <a:rPr lang="en-US" sz="3000" i="1" dirty="0" err="1" smtClean="0"/>
              <a:t>monocytogenes</a:t>
            </a:r>
            <a:r>
              <a:rPr lang="el-GR" sz="3000" dirty="0" smtClean="0"/>
              <a:t> </a:t>
            </a:r>
          </a:p>
          <a:p>
            <a:r>
              <a:rPr lang="el-GR" dirty="0" smtClean="0"/>
              <a:t>Σε περίπτωση υπέρβασης των προδιαγραφών αυτών, τα τρόφιμα αποκλείονται από την ανθρώπινη κατανάλωση</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332656"/>
            <a:ext cx="7772400" cy="1228998"/>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pPr algn="ctr"/>
            <a:r>
              <a:rPr lang="el-GR" dirty="0" smtClean="0">
                <a:effectLst>
                  <a:outerShdw blurRad="38100" dist="38100" dir="2700000" algn="tl">
                    <a:srgbClr val="000000">
                      <a:alpha val="43137"/>
                    </a:srgbClr>
                  </a:outerShdw>
                </a:effectLst>
              </a:rPr>
              <a:t>Κριτήρια Υγιεινής της παραγωγικής διαδικασίας </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827584" y="1628800"/>
            <a:ext cx="7772400" cy="4572000"/>
          </a:xfrm>
        </p:spPr>
        <p:txBody>
          <a:bodyPr/>
          <a:lstStyle/>
          <a:p>
            <a:r>
              <a:rPr lang="el-GR" dirty="0" smtClean="0"/>
              <a:t>Διασφάλιση της </a:t>
            </a:r>
            <a:r>
              <a:rPr lang="el-GR" b="1" i="1" dirty="0" smtClean="0"/>
              <a:t>Υγιεινής</a:t>
            </a:r>
            <a:r>
              <a:rPr lang="el-GR" dirty="0" smtClean="0"/>
              <a:t> της παραγωγικής διαδικασίας</a:t>
            </a:r>
          </a:p>
          <a:p>
            <a:r>
              <a:rPr lang="el-GR" dirty="0" smtClean="0"/>
              <a:t>Κατευθυντήριες γραμμές στις εγκαταστάσεις παραγωγής </a:t>
            </a:r>
          </a:p>
          <a:p>
            <a:r>
              <a:rPr lang="el-GR" dirty="0" smtClean="0"/>
              <a:t>Έλεγχος </a:t>
            </a:r>
            <a:r>
              <a:rPr lang="el-GR" b="1" i="1" u="sng" dirty="0" smtClean="0"/>
              <a:t>μικρόβια – δείκτες</a:t>
            </a:r>
            <a:r>
              <a:rPr lang="el-GR" dirty="0" smtClean="0"/>
              <a:t>. </a:t>
            </a:r>
          </a:p>
          <a:p>
            <a:r>
              <a:rPr lang="el-GR" dirty="0" smtClean="0"/>
              <a:t>Ορίζουν μια ενδεικτική τιμή μόλυνσης πάνω από την οποία απαιτούνται διορθωτικές ενέργειες</a:t>
            </a:r>
            <a:endParaRPr lang="en-US" dirty="0" smtClean="0"/>
          </a:p>
          <a:p>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772400" cy="1143000"/>
          </a:xfrm>
        </p:spPr>
        <p:txBody>
          <a:bodyPr>
            <a:noAutofit/>
          </a:bodyPr>
          <a:lstStyle/>
          <a:p>
            <a:pPr algn="ctr"/>
            <a:r>
              <a:rPr lang="el-GR" sz="2800" b="1" dirty="0" smtClean="0"/>
              <a:t>ΠΙΝΑΚΑΣ 1. Κριτήρια ασφάλειας για τα τρόφιμα (Κανονισμός αριθ. 2073/2005)</a:t>
            </a:r>
            <a:endParaRPr lang="en-US" sz="2800" dirty="0"/>
          </a:p>
        </p:txBody>
      </p:sp>
      <p:graphicFrame>
        <p:nvGraphicFramePr>
          <p:cNvPr id="4" name="Content Placeholder 3"/>
          <p:cNvGraphicFramePr>
            <a:graphicFrameLocks noGrp="1"/>
          </p:cNvGraphicFramePr>
          <p:nvPr>
            <p:ph sz="quarter" idx="1"/>
          </p:nvPr>
        </p:nvGraphicFramePr>
        <p:xfrm>
          <a:off x="179513" y="1628800"/>
          <a:ext cx="8712968" cy="4392488"/>
        </p:xfrm>
        <a:graphic>
          <a:graphicData uri="http://schemas.openxmlformats.org/drawingml/2006/table">
            <a:tbl>
              <a:tblPr/>
              <a:tblGrid>
                <a:gridCol w="3143901"/>
                <a:gridCol w="917420"/>
                <a:gridCol w="561676"/>
                <a:gridCol w="561676"/>
                <a:gridCol w="779807"/>
                <a:gridCol w="146248"/>
                <a:gridCol w="1162080"/>
                <a:gridCol w="1440160"/>
              </a:tblGrid>
              <a:tr h="366041">
                <a:tc rowSpan="2">
                  <a:txBody>
                    <a:bodyPr/>
                    <a:lstStyle/>
                    <a:p>
                      <a:pPr algn="ctr">
                        <a:lnSpc>
                          <a:spcPts val="1200"/>
                        </a:lnSpc>
                        <a:spcAft>
                          <a:spcPts val="0"/>
                        </a:spcAft>
                      </a:pPr>
                      <a:r>
                        <a:rPr lang="el-GR" sz="800" b="1" kern="0" dirty="0">
                          <a:latin typeface="Calibri"/>
                          <a:ea typeface="Times New Roman"/>
                          <a:cs typeface="Times New Roman"/>
                        </a:rPr>
                        <a:t>Κατηγορία τροφίμων</a:t>
                      </a:r>
                      <a:endParaRPr lang="en-US" sz="800" b="1" kern="0" dirty="0">
                        <a:latin typeface="Calibri"/>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ts val="1200"/>
                        </a:lnSpc>
                        <a:spcAft>
                          <a:spcPts val="0"/>
                        </a:spcAft>
                      </a:pPr>
                      <a:r>
                        <a:rPr lang="el-GR" sz="700" b="1">
                          <a:latin typeface="Arial"/>
                          <a:ea typeface="Times New Roman"/>
                          <a:cs typeface="Times New Roman"/>
                        </a:rPr>
                        <a:t>Μικροοργανισμοί / </a:t>
                      </a:r>
                      <a:endParaRPr lang="en-US" sz="900">
                        <a:latin typeface="Times New Roman"/>
                        <a:ea typeface="Times New Roman"/>
                        <a:cs typeface="Times New Roman"/>
                      </a:endParaRPr>
                    </a:p>
                    <a:p>
                      <a:pPr algn="ctr">
                        <a:lnSpc>
                          <a:spcPts val="1200"/>
                        </a:lnSpc>
                        <a:spcAft>
                          <a:spcPts val="0"/>
                        </a:spcAft>
                      </a:pPr>
                      <a:r>
                        <a:rPr lang="el-GR" sz="700" b="1">
                          <a:latin typeface="Arial"/>
                          <a:ea typeface="Times New Roman"/>
                          <a:cs typeface="Times New Roman"/>
                        </a:rPr>
                        <a:t>οι τοξίνες και </a:t>
                      </a:r>
                      <a:endParaRPr lang="en-US" sz="900">
                        <a:latin typeface="Times New Roman"/>
                        <a:ea typeface="Times New Roman"/>
                        <a:cs typeface="Times New Roman"/>
                      </a:endParaRPr>
                    </a:p>
                    <a:p>
                      <a:pPr algn="ctr">
                        <a:lnSpc>
                          <a:spcPts val="1200"/>
                        </a:lnSpc>
                        <a:spcAft>
                          <a:spcPts val="0"/>
                        </a:spcAft>
                      </a:pPr>
                      <a:r>
                        <a:rPr lang="el-GR" sz="700" b="1">
                          <a:latin typeface="Arial"/>
                          <a:ea typeface="Times New Roman"/>
                          <a:cs typeface="Times New Roman"/>
                        </a:rPr>
                        <a:t>οι μεταβολίτες τους</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200"/>
                        </a:lnSpc>
                        <a:spcAft>
                          <a:spcPts val="0"/>
                        </a:spcAft>
                      </a:pPr>
                      <a:r>
                        <a:rPr lang="el-GR" sz="700" b="1">
                          <a:latin typeface="Arial"/>
                          <a:ea typeface="Times New Roman"/>
                          <a:cs typeface="Times New Roman"/>
                        </a:rPr>
                        <a:t>Πλάνο </a:t>
                      </a:r>
                      <a:endParaRPr lang="en-US" sz="900">
                        <a:latin typeface="Times New Roman"/>
                        <a:ea typeface="Times New Roman"/>
                        <a:cs typeface="Times New Roman"/>
                      </a:endParaRPr>
                    </a:p>
                    <a:p>
                      <a:pPr algn="ctr">
                        <a:lnSpc>
                          <a:spcPts val="1200"/>
                        </a:lnSpc>
                        <a:spcAft>
                          <a:spcPts val="0"/>
                        </a:spcAft>
                      </a:pPr>
                      <a:r>
                        <a:rPr lang="el-GR" sz="700" b="1">
                          <a:latin typeface="Arial"/>
                          <a:ea typeface="Times New Roman"/>
                          <a:cs typeface="Times New Roman"/>
                        </a:rPr>
                        <a:t>δειγματοληψίας</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ts val="1200"/>
                        </a:lnSpc>
                        <a:spcAft>
                          <a:spcPts val="0"/>
                        </a:spcAft>
                      </a:pPr>
                      <a:r>
                        <a:rPr lang="el-GR" sz="700" b="1">
                          <a:latin typeface="Arial"/>
                          <a:ea typeface="Times New Roman"/>
                          <a:cs typeface="Times New Roman"/>
                        </a:rPr>
                        <a:t>Όρια</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ctr">
                        <a:lnSpc>
                          <a:spcPts val="1200"/>
                        </a:lnSpc>
                        <a:spcAft>
                          <a:spcPts val="0"/>
                        </a:spcAft>
                      </a:pPr>
                      <a:r>
                        <a:rPr lang="el-GR" sz="700" b="1">
                          <a:latin typeface="Arial"/>
                          <a:ea typeface="Times New Roman"/>
                          <a:cs typeface="Times New Roman"/>
                        </a:rPr>
                        <a:t>Αναλυτική </a:t>
                      </a:r>
                      <a:endParaRPr lang="en-US" sz="900">
                        <a:latin typeface="Times New Roman"/>
                        <a:ea typeface="Times New Roman"/>
                        <a:cs typeface="Times New Roman"/>
                      </a:endParaRPr>
                    </a:p>
                    <a:p>
                      <a:pPr algn="ctr">
                        <a:lnSpc>
                          <a:spcPts val="1200"/>
                        </a:lnSpc>
                        <a:spcAft>
                          <a:spcPts val="0"/>
                        </a:spcAft>
                      </a:pPr>
                      <a:r>
                        <a:rPr lang="el-GR" sz="700" b="1">
                          <a:latin typeface="Arial"/>
                          <a:ea typeface="Times New Roman"/>
                          <a:cs typeface="Times New Roman"/>
                        </a:rPr>
                        <a:t>μέθοδος</a:t>
                      </a:r>
                      <a:endParaRPr lang="en-US" sz="900">
                        <a:latin typeface="Times New Roman"/>
                        <a:ea typeface="Times New Roman"/>
                        <a:cs typeface="Times New Roman"/>
                      </a:endParaRPr>
                    </a:p>
                    <a:p>
                      <a:pPr algn="ctr">
                        <a:lnSpc>
                          <a:spcPts val="1200"/>
                        </a:lnSpc>
                        <a:spcAft>
                          <a:spcPts val="0"/>
                        </a:spcAft>
                      </a:pPr>
                      <a:r>
                        <a:rPr lang="el-GR" sz="700" b="1">
                          <a:latin typeface="Arial"/>
                          <a:ea typeface="Times New Roman"/>
                          <a:cs typeface="Times New Roman"/>
                        </a:rPr>
                        <a:t>αναφοράς</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ts val="1200"/>
                        </a:lnSpc>
                        <a:spcAft>
                          <a:spcPts val="0"/>
                        </a:spcAft>
                      </a:pPr>
                      <a:r>
                        <a:rPr lang="el-GR" sz="700" b="1">
                          <a:latin typeface="Arial"/>
                          <a:ea typeface="Times New Roman"/>
                          <a:cs typeface="Times New Roman"/>
                        </a:rPr>
                        <a:t>Στάδιο στο οποίο </a:t>
                      </a:r>
                      <a:endParaRPr lang="en-US" sz="900">
                        <a:latin typeface="Times New Roman"/>
                        <a:ea typeface="Times New Roman"/>
                        <a:cs typeface="Times New Roman"/>
                      </a:endParaRPr>
                    </a:p>
                    <a:p>
                      <a:pPr algn="ctr">
                        <a:lnSpc>
                          <a:spcPts val="1200"/>
                        </a:lnSpc>
                        <a:spcAft>
                          <a:spcPts val="0"/>
                        </a:spcAft>
                      </a:pPr>
                      <a:r>
                        <a:rPr lang="el-GR" sz="700" b="1">
                          <a:latin typeface="Arial"/>
                          <a:ea typeface="Times New Roman"/>
                          <a:cs typeface="Times New Roman"/>
                        </a:rPr>
                        <a:t>εφαρμόζεται το κριτήριο</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9061">
                <a:tc vMerge="1">
                  <a:txBody>
                    <a:bodyPr/>
                    <a:lstStyle/>
                    <a:p>
                      <a:endParaRPr lang="en-US"/>
                    </a:p>
                  </a:txBody>
                  <a:tcPr/>
                </a:tc>
                <a:tc vMerge="1">
                  <a:txBody>
                    <a:bodyPr/>
                    <a:lstStyle/>
                    <a:p>
                      <a:endParaRPr lang="en-US"/>
                    </a:p>
                  </a:txBody>
                  <a:tcPr/>
                </a:tc>
                <a:tc>
                  <a:txBody>
                    <a:bodyPr/>
                    <a:lstStyle/>
                    <a:p>
                      <a:pPr algn="ctr">
                        <a:lnSpc>
                          <a:spcPts val="1200"/>
                        </a:lnSpc>
                        <a:spcAft>
                          <a:spcPts val="0"/>
                        </a:spcAft>
                      </a:pPr>
                      <a:r>
                        <a:rPr lang="en-US" sz="700">
                          <a:latin typeface="Arial"/>
                          <a:ea typeface="Times New Roman"/>
                          <a:cs typeface="Times New Roman"/>
                        </a:rPr>
                        <a:t>n</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700">
                          <a:latin typeface="Arial"/>
                          <a:ea typeface="Times New Roman"/>
                          <a:cs typeface="Times New Roman"/>
                        </a:rPr>
                        <a:t>c</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700">
                          <a:latin typeface="Arial"/>
                          <a:ea typeface="Times New Roman"/>
                          <a:cs typeface="Times New Roman"/>
                        </a:rPr>
                        <a:t>m</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700">
                          <a:latin typeface="Arial"/>
                          <a:ea typeface="Times New Roman"/>
                          <a:cs typeface="Times New Roman"/>
                        </a:rPr>
                        <a:t>M</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732081">
                <a:tc>
                  <a:txBody>
                    <a:bodyPr/>
                    <a:lstStyle/>
                    <a:p>
                      <a:pPr>
                        <a:lnSpc>
                          <a:spcPts val="1200"/>
                        </a:lnSpc>
                        <a:spcAft>
                          <a:spcPts val="0"/>
                        </a:spcAft>
                      </a:pPr>
                      <a:r>
                        <a:rPr lang="el-GR" sz="700">
                          <a:latin typeface="Arial"/>
                          <a:ea typeface="Times New Roman"/>
                          <a:cs typeface="Times New Roman"/>
                        </a:rPr>
                        <a:t>Προϊόντα κρέατος που προορίζονται να καταναλωθούν ωμά, εξαιρουμένων των προϊόντων για τα οποία η διαδικασία παρασκευής ή η σύνθεση του προϊόντος θα εξαλείψει τον κίνδυνο σαλμονέλλας</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700">
                          <a:latin typeface="Arial"/>
                          <a:ea typeface="Times New Roman"/>
                          <a:cs typeface="Times New Roman"/>
                        </a:rPr>
                        <a:t>Salmonella</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700">
                          <a:latin typeface="Arial"/>
                          <a:ea typeface="Times New Roman"/>
                          <a:cs typeface="Times New Roman"/>
                        </a:rPr>
                        <a:t>5</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700">
                          <a:latin typeface="Arial"/>
                          <a:ea typeface="Times New Roman"/>
                          <a:cs typeface="Times New Roman"/>
                        </a:rPr>
                        <a:t>0</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200"/>
                        </a:lnSpc>
                        <a:spcAft>
                          <a:spcPts val="0"/>
                        </a:spcAft>
                      </a:pPr>
                      <a:r>
                        <a:rPr lang="el-GR" sz="700" dirty="0">
                          <a:latin typeface="Arial"/>
                          <a:ea typeface="Times New Roman"/>
                          <a:cs typeface="Times New Roman"/>
                        </a:rPr>
                        <a:t>Απουσία σε 25 g</a:t>
                      </a:r>
                      <a:endParaRPr lang="en-US" sz="900" dirty="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ts val="1200"/>
                        </a:lnSpc>
                        <a:spcAft>
                          <a:spcPts val="0"/>
                        </a:spcAft>
                      </a:pPr>
                      <a:r>
                        <a:rPr lang="el-GR" sz="700">
                          <a:latin typeface="Arial"/>
                          <a:ea typeface="Times New Roman"/>
                          <a:cs typeface="Times New Roman"/>
                        </a:rPr>
                        <a:t>EN/ISO 6579</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el-GR" sz="700">
                          <a:latin typeface="Arial"/>
                          <a:ea typeface="Times New Roman"/>
                          <a:cs typeface="Times New Roman"/>
                        </a:rPr>
                        <a:t>Προϊόντα που διατίθενται στην αγορά κατά τη διάρκεια διατήρησής τους</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2081">
                <a:tc>
                  <a:txBody>
                    <a:bodyPr/>
                    <a:lstStyle/>
                    <a:p>
                      <a:pPr>
                        <a:lnSpc>
                          <a:spcPts val="1200"/>
                        </a:lnSpc>
                        <a:spcAft>
                          <a:spcPts val="0"/>
                        </a:spcAft>
                      </a:pPr>
                      <a:r>
                        <a:rPr lang="el-GR" sz="700">
                          <a:latin typeface="Arial"/>
                          <a:ea typeface="Times New Roman"/>
                          <a:cs typeface="Times New Roman"/>
                        </a:rPr>
                        <a:t>Προϊόντα κρέατος από κρέας πουλερικών που προορίζονται να καταναλωθούν μαγειρευμένα</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700">
                          <a:latin typeface="Arial"/>
                          <a:ea typeface="Times New Roman"/>
                          <a:cs typeface="Times New Roman"/>
                        </a:rPr>
                        <a:t>Salmonella</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700">
                          <a:latin typeface="Arial"/>
                          <a:ea typeface="Times New Roman"/>
                          <a:cs typeface="Times New Roman"/>
                        </a:rPr>
                        <a:t>5</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700">
                          <a:latin typeface="Arial"/>
                          <a:ea typeface="Times New Roman"/>
                          <a:cs typeface="Times New Roman"/>
                        </a:rPr>
                        <a:t>0</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200"/>
                        </a:lnSpc>
                        <a:spcAft>
                          <a:spcPts val="0"/>
                        </a:spcAft>
                      </a:pPr>
                      <a:r>
                        <a:rPr lang="el-GR" sz="800" b="1" u="sng">
                          <a:latin typeface="Calibri"/>
                          <a:ea typeface="Times New Roman"/>
                          <a:cs typeface="Times New Roman"/>
                        </a:rPr>
                        <a:t>Από 1.1.2006</a:t>
                      </a:r>
                      <a:endParaRPr lang="en-US" sz="800" b="1" u="sng">
                        <a:latin typeface="Calibri"/>
                        <a:ea typeface="Times New Roman"/>
                        <a:cs typeface="Times New Roman"/>
                      </a:endParaRPr>
                    </a:p>
                    <a:p>
                      <a:pPr algn="ctr">
                        <a:lnSpc>
                          <a:spcPts val="1200"/>
                        </a:lnSpc>
                        <a:spcAft>
                          <a:spcPts val="0"/>
                        </a:spcAft>
                      </a:pPr>
                      <a:r>
                        <a:rPr lang="el-GR" sz="700">
                          <a:latin typeface="Arial"/>
                          <a:ea typeface="Times New Roman"/>
                          <a:cs typeface="Times New Roman"/>
                        </a:rPr>
                        <a:t>Απουσία σε 10 g </a:t>
                      </a:r>
                      <a:r>
                        <a:rPr lang="el-GR" sz="700" u="sng">
                          <a:latin typeface="Arial"/>
                          <a:ea typeface="Times New Roman"/>
                          <a:cs typeface="Times New Roman"/>
                        </a:rPr>
                        <a:t>Από 1.1.2010</a:t>
                      </a:r>
                      <a:endParaRPr lang="en-US" sz="900">
                        <a:latin typeface="Times New Roman"/>
                        <a:ea typeface="Times New Roman"/>
                        <a:cs typeface="Times New Roman"/>
                      </a:endParaRPr>
                    </a:p>
                    <a:p>
                      <a:pPr algn="ctr">
                        <a:lnSpc>
                          <a:spcPts val="1200"/>
                        </a:lnSpc>
                        <a:spcAft>
                          <a:spcPts val="0"/>
                        </a:spcAft>
                      </a:pPr>
                      <a:r>
                        <a:rPr lang="el-GR" sz="700">
                          <a:latin typeface="Arial"/>
                          <a:ea typeface="Times New Roman"/>
                          <a:cs typeface="Times New Roman"/>
                        </a:rPr>
                        <a:t>Απουσία σε 25 g</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ts val="1200"/>
                        </a:lnSpc>
                        <a:spcAft>
                          <a:spcPts val="0"/>
                        </a:spcAft>
                      </a:pPr>
                      <a:r>
                        <a:rPr lang="el-GR" sz="700">
                          <a:latin typeface="Arial"/>
                          <a:ea typeface="Times New Roman"/>
                          <a:cs typeface="Times New Roman"/>
                        </a:rPr>
                        <a:t>EN/ISO 6579</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el-GR" sz="700">
                          <a:latin typeface="Arial"/>
                          <a:ea typeface="Times New Roman"/>
                          <a:cs typeface="Times New Roman"/>
                        </a:rPr>
                        <a:t>Προϊόντα που διατίθενται στην αγορά κατά τη διάρκεια διατήρησής τους</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9061">
                <a:tc>
                  <a:txBody>
                    <a:bodyPr/>
                    <a:lstStyle/>
                    <a:p>
                      <a:pPr>
                        <a:lnSpc>
                          <a:spcPts val="1200"/>
                        </a:lnSpc>
                        <a:spcAft>
                          <a:spcPts val="0"/>
                        </a:spcAft>
                      </a:pPr>
                      <a:r>
                        <a:rPr lang="el-GR" sz="700">
                          <a:latin typeface="Arial"/>
                          <a:ea typeface="Times New Roman"/>
                          <a:cs typeface="Times New Roman"/>
                        </a:rPr>
                        <a:t>Τυριά, βούτυρο και κρέμα από νωπό γάλα ή από γάλα που έχει υποστεί επεξεργασία σε θερμοκρασία χαμηλότερη από της παστερίωσης</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700">
                          <a:latin typeface="Arial"/>
                          <a:ea typeface="Times New Roman"/>
                          <a:cs typeface="Times New Roman"/>
                        </a:rPr>
                        <a:t>Salmonella</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700">
                          <a:latin typeface="Arial"/>
                          <a:ea typeface="Times New Roman"/>
                          <a:cs typeface="Times New Roman"/>
                        </a:rPr>
                        <a:t>5</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700">
                          <a:latin typeface="Arial"/>
                          <a:ea typeface="Times New Roman"/>
                          <a:cs typeface="Times New Roman"/>
                        </a:rPr>
                        <a:t>0</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200"/>
                        </a:lnSpc>
                        <a:spcAft>
                          <a:spcPts val="0"/>
                        </a:spcAft>
                      </a:pPr>
                      <a:r>
                        <a:rPr lang="el-GR" sz="700">
                          <a:latin typeface="Arial"/>
                          <a:ea typeface="Times New Roman"/>
                          <a:cs typeface="Times New Roman"/>
                        </a:rPr>
                        <a:t>Απουσία σε 25 g</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ts val="1200"/>
                        </a:lnSpc>
                        <a:spcAft>
                          <a:spcPts val="0"/>
                        </a:spcAft>
                      </a:pPr>
                      <a:r>
                        <a:rPr lang="el-GR" sz="700">
                          <a:latin typeface="Arial"/>
                          <a:ea typeface="Times New Roman"/>
                          <a:cs typeface="Times New Roman"/>
                        </a:rPr>
                        <a:t>EN/ISO 6579</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el-GR" sz="700">
                          <a:latin typeface="Arial"/>
                          <a:ea typeface="Times New Roman"/>
                          <a:cs typeface="Times New Roman"/>
                        </a:rPr>
                        <a:t>Προϊόντα που διατίθενται στην αγορά κατά τη διάρκεια διατήρησής τους</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9061">
                <a:tc rowSpan="2">
                  <a:txBody>
                    <a:bodyPr/>
                    <a:lstStyle/>
                    <a:p>
                      <a:pPr>
                        <a:lnSpc>
                          <a:spcPts val="1200"/>
                        </a:lnSpc>
                        <a:spcAft>
                          <a:spcPts val="0"/>
                        </a:spcAft>
                      </a:pPr>
                      <a:r>
                        <a:rPr lang="el-GR" sz="700" dirty="0">
                          <a:latin typeface="Arial"/>
                          <a:ea typeface="Times New Roman"/>
                          <a:cs typeface="Times New Roman"/>
                        </a:rPr>
                        <a:t>Τρόφιμα έτοιμα για κατανάλωση ικανά να υποστηρίξουν την ανάπτυξη L. </a:t>
                      </a:r>
                      <a:r>
                        <a:rPr lang="el-GR" sz="700" dirty="0" err="1">
                          <a:latin typeface="Arial"/>
                          <a:ea typeface="Times New Roman"/>
                          <a:cs typeface="Times New Roman"/>
                        </a:rPr>
                        <a:t>monocytogenes</a:t>
                      </a:r>
                      <a:r>
                        <a:rPr lang="el-GR" sz="700" dirty="0">
                          <a:latin typeface="Arial"/>
                          <a:ea typeface="Times New Roman"/>
                          <a:cs typeface="Times New Roman"/>
                        </a:rPr>
                        <a:t> διαφορετικά από εκείνα που προορίζονται για βρέφη και για ειδικούς ιατρικούς σκοπούς</a:t>
                      </a:r>
                      <a:endParaRPr lang="en-US" sz="900" dirty="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ts val="1200"/>
                        </a:lnSpc>
                        <a:spcAft>
                          <a:spcPts val="0"/>
                        </a:spcAft>
                      </a:pPr>
                      <a:r>
                        <a:rPr lang="en-US" sz="700" dirty="0" err="1">
                          <a:latin typeface="Arial"/>
                          <a:ea typeface="Times New Roman"/>
                          <a:cs typeface="Times New Roman"/>
                        </a:rPr>
                        <a:t>Listeria</a:t>
                      </a:r>
                      <a:r>
                        <a:rPr lang="en-US" sz="700" dirty="0">
                          <a:latin typeface="Arial"/>
                          <a:ea typeface="Times New Roman"/>
                          <a:cs typeface="Times New Roman"/>
                        </a:rPr>
                        <a:t> </a:t>
                      </a:r>
                      <a:endParaRPr lang="en-US" sz="900" dirty="0">
                        <a:latin typeface="Times New Roman"/>
                        <a:ea typeface="Times New Roman"/>
                        <a:cs typeface="Times New Roman"/>
                      </a:endParaRPr>
                    </a:p>
                    <a:p>
                      <a:pPr algn="ctr">
                        <a:lnSpc>
                          <a:spcPts val="1200"/>
                        </a:lnSpc>
                        <a:spcAft>
                          <a:spcPts val="0"/>
                        </a:spcAft>
                      </a:pPr>
                      <a:r>
                        <a:rPr lang="en-US" sz="700" dirty="0" err="1">
                          <a:latin typeface="Arial"/>
                          <a:ea typeface="Times New Roman"/>
                          <a:cs typeface="Times New Roman"/>
                        </a:rPr>
                        <a:t>monocytogenes</a:t>
                      </a:r>
                      <a:endParaRPr lang="en-US" sz="900" dirty="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700">
                          <a:latin typeface="Arial"/>
                          <a:ea typeface="Times New Roman"/>
                          <a:cs typeface="Times New Roman"/>
                        </a:rPr>
                        <a:t>5</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700">
                          <a:latin typeface="Arial"/>
                          <a:ea typeface="Times New Roman"/>
                          <a:cs typeface="Times New Roman"/>
                        </a:rPr>
                        <a:t>0</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200"/>
                        </a:lnSpc>
                        <a:spcAft>
                          <a:spcPts val="0"/>
                        </a:spcAft>
                      </a:pPr>
                      <a:r>
                        <a:rPr lang="en-US" sz="700" dirty="0">
                          <a:latin typeface="Arial"/>
                          <a:ea typeface="Times New Roman"/>
                          <a:cs typeface="Times New Roman"/>
                        </a:rPr>
                        <a:t>100 </a:t>
                      </a:r>
                      <a:r>
                        <a:rPr lang="en-US" sz="700" dirty="0" err="1">
                          <a:latin typeface="Arial"/>
                          <a:ea typeface="Times New Roman"/>
                          <a:cs typeface="Times New Roman"/>
                        </a:rPr>
                        <a:t>cfu</a:t>
                      </a:r>
                      <a:r>
                        <a:rPr lang="en-US" sz="700" dirty="0">
                          <a:latin typeface="Arial"/>
                          <a:ea typeface="Times New Roman"/>
                          <a:cs typeface="Times New Roman"/>
                        </a:rPr>
                        <a:t>/g</a:t>
                      </a:r>
                      <a:endParaRPr lang="en-US" sz="900" dirty="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ts val="1200"/>
                        </a:lnSpc>
                        <a:spcAft>
                          <a:spcPts val="0"/>
                        </a:spcAft>
                      </a:pPr>
                      <a:r>
                        <a:rPr lang="de-DE" sz="700">
                          <a:latin typeface="Arial"/>
                          <a:ea typeface="Times New Roman"/>
                          <a:cs typeface="Times New Roman"/>
                        </a:rPr>
                        <a:t>EN/ISO 11290-2 </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el-GR" sz="700">
                          <a:latin typeface="Arial"/>
                          <a:ea typeface="Times New Roman"/>
                          <a:cs typeface="Times New Roman"/>
                        </a:rPr>
                        <a:t>Προϊόντα που διατίθενται στην αγορά κατά τη διάρκεια διατήρησής τους  </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5102">
                <a:tc vMerge="1">
                  <a:txBody>
                    <a:bodyPr/>
                    <a:lstStyle/>
                    <a:p>
                      <a:endParaRPr lang="en-US"/>
                    </a:p>
                  </a:txBody>
                  <a:tcPr/>
                </a:tc>
                <a:tc vMerge="1">
                  <a:txBody>
                    <a:bodyPr/>
                    <a:lstStyle/>
                    <a:p>
                      <a:endParaRPr lang="en-US"/>
                    </a:p>
                  </a:txBody>
                  <a:tcPr/>
                </a:tc>
                <a:tc>
                  <a:txBody>
                    <a:bodyPr/>
                    <a:lstStyle/>
                    <a:p>
                      <a:pPr algn="ctr">
                        <a:lnSpc>
                          <a:spcPts val="1200"/>
                        </a:lnSpc>
                        <a:spcAft>
                          <a:spcPts val="0"/>
                        </a:spcAft>
                      </a:pPr>
                      <a:r>
                        <a:rPr lang="el-GR" sz="700" dirty="0">
                          <a:latin typeface="Arial"/>
                          <a:ea typeface="Times New Roman"/>
                          <a:cs typeface="Times New Roman"/>
                        </a:rPr>
                        <a:t>5</a:t>
                      </a:r>
                      <a:endParaRPr lang="en-US" sz="900" dirty="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700" dirty="0">
                          <a:latin typeface="Arial"/>
                          <a:ea typeface="Times New Roman"/>
                          <a:cs typeface="Times New Roman"/>
                        </a:rPr>
                        <a:t>0</a:t>
                      </a:r>
                      <a:endParaRPr lang="en-US" sz="900" dirty="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200"/>
                        </a:lnSpc>
                        <a:spcAft>
                          <a:spcPts val="0"/>
                        </a:spcAft>
                      </a:pPr>
                      <a:r>
                        <a:rPr lang="el-GR" sz="700">
                          <a:latin typeface="Arial"/>
                          <a:ea typeface="Times New Roman"/>
                          <a:cs typeface="Times New Roman"/>
                        </a:rPr>
                        <a:t>Απουσία σε 25 </a:t>
                      </a:r>
                      <a:r>
                        <a:rPr lang="en-US" sz="700">
                          <a:latin typeface="Arial"/>
                          <a:ea typeface="Times New Roman"/>
                          <a:cs typeface="Times New Roman"/>
                        </a:rPr>
                        <a:t>g</a:t>
                      </a:r>
                      <a:r>
                        <a:rPr lang="el-GR" sz="700">
                          <a:latin typeface="Arial"/>
                          <a:ea typeface="Times New Roman"/>
                          <a:cs typeface="Times New Roman"/>
                        </a:rPr>
                        <a:t> </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ts val="1200"/>
                        </a:lnSpc>
                        <a:spcAft>
                          <a:spcPts val="0"/>
                        </a:spcAft>
                      </a:pPr>
                      <a:r>
                        <a:rPr lang="de-DE" sz="700">
                          <a:latin typeface="Arial"/>
                          <a:ea typeface="Times New Roman"/>
                          <a:cs typeface="Times New Roman"/>
                        </a:rPr>
                        <a:t>EN</a:t>
                      </a:r>
                      <a:r>
                        <a:rPr lang="el-GR" sz="700">
                          <a:latin typeface="Arial"/>
                          <a:ea typeface="Times New Roman"/>
                          <a:cs typeface="Times New Roman"/>
                        </a:rPr>
                        <a:t>/</a:t>
                      </a:r>
                      <a:r>
                        <a:rPr lang="de-DE" sz="700">
                          <a:latin typeface="Arial"/>
                          <a:ea typeface="Times New Roman"/>
                          <a:cs typeface="Times New Roman"/>
                        </a:rPr>
                        <a:t>ISO</a:t>
                      </a:r>
                      <a:r>
                        <a:rPr lang="el-GR" sz="700">
                          <a:latin typeface="Arial"/>
                          <a:ea typeface="Times New Roman"/>
                          <a:cs typeface="Times New Roman"/>
                        </a:rPr>
                        <a:t> 11290-1</a:t>
                      </a:r>
                      <a:endParaRPr lang="en-US" sz="90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el-GR" sz="700" dirty="0">
                          <a:latin typeface="Arial"/>
                          <a:ea typeface="Times New Roman"/>
                          <a:cs typeface="Times New Roman"/>
                        </a:rPr>
                        <a:t>Πριν το τρόφιμο αποδεσμευτεί από τον άμεσο έλεγχο του υπευθύνου της επιχείρησης τροφίμων που το παρήγαγε</a:t>
                      </a:r>
                      <a:endParaRPr lang="en-US" sz="900" dirty="0">
                        <a:latin typeface="Times New Roman"/>
                        <a:ea typeface="Times New Roman"/>
                        <a:cs typeface="Times New Roman"/>
                      </a:endParaRPr>
                    </a:p>
                  </a:txBody>
                  <a:tcPr marL="51266" marR="512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Oval 4"/>
          <p:cNvSpPr/>
          <p:nvPr/>
        </p:nvSpPr>
        <p:spPr>
          <a:xfrm>
            <a:off x="179512" y="3861048"/>
            <a:ext cx="3203848" cy="792088"/>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491880" y="4149080"/>
            <a:ext cx="648072" cy="288032"/>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9512" y="4797152"/>
            <a:ext cx="3203848" cy="1008112"/>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19872" y="5085184"/>
            <a:ext cx="792088" cy="504056"/>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
          </p:nvPr>
        </p:nvGraphicFramePr>
        <p:xfrm>
          <a:off x="251520" y="908720"/>
          <a:ext cx="8676456" cy="4968554"/>
        </p:xfrm>
        <a:graphic>
          <a:graphicData uri="http://schemas.openxmlformats.org/drawingml/2006/table">
            <a:tbl>
              <a:tblPr/>
              <a:tblGrid>
                <a:gridCol w="3080317"/>
                <a:gridCol w="1017604"/>
                <a:gridCol w="623016"/>
                <a:gridCol w="623016"/>
                <a:gridCol w="455754"/>
                <a:gridCol w="429089"/>
                <a:gridCol w="864965"/>
                <a:gridCol w="1582695"/>
              </a:tblGrid>
              <a:tr h="1216990">
                <a:tc rowSpan="2">
                  <a:txBody>
                    <a:bodyPr/>
                    <a:lstStyle/>
                    <a:p>
                      <a:pPr algn="ctr">
                        <a:lnSpc>
                          <a:spcPts val="1200"/>
                        </a:lnSpc>
                        <a:spcAft>
                          <a:spcPts val="0"/>
                        </a:spcAft>
                      </a:pPr>
                      <a:r>
                        <a:rPr lang="el-GR" sz="900" b="1" kern="0" dirty="0">
                          <a:latin typeface="Calibri"/>
                          <a:ea typeface="Times New Roman"/>
                          <a:cs typeface="Times New Roman"/>
                        </a:rPr>
                        <a:t>Κατηγορία τροφίμων</a:t>
                      </a:r>
                      <a:endParaRPr lang="en-US" sz="900" b="1" kern="0" dirty="0">
                        <a:latin typeface="Calibri"/>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ts val="1200"/>
                        </a:lnSpc>
                        <a:spcAft>
                          <a:spcPts val="0"/>
                        </a:spcAft>
                      </a:pPr>
                      <a:r>
                        <a:rPr lang="el-GR" sz="900" b="1" dirty="0">
                          <a:latin typeface="Arial"/>
                          <a:ea typeface="Times New Roman"/>
                          <a:cs typeface="Times New Roman"/>
                        </a:rPr>
                        <a:t>Μικροοργανισμοί / </a:t>
                      </a:r>
                      <a:endParaRPr lang="en-US" sz="900" dirty="0">
                        <a:latin typeface="Times New Roman"/>
                        <a:ea typeface="Times New Roman"/>
                        <a:cs typeface="Times New Roman"/>
                      </a:endParaRPr>
                    </a:p>
                    <a:p>
                      <a:pPr algn="ctr">
                        <a:lnSpc>
                          <a:spcPts val="1200"/>
                        </a:lnSpc>
                        <a:spcAft>
                          <a:spcPts val="0"/>
                        </a:spcAft>
                      </a:pPr>
                      <a:r>
                        <a:rPr lang="el-GR" sz="900" b="1" dirty="0">
                          <a:latin typeface="Arial"/>
                          <a:ea typeface="Times New Roman"/>
                          <a:cs typeface="Times New Roman"/>
                        </a:rPr>
                        <a:t>οι τοξίνες και </a:t>
                      </a:r>
                      <a:endParaRPr lang="en-US" sz="900" dirty="0">
                        <a:latin typeface="Times New Roman"/>
                        <a:ea typeface="Times New Roman"/>
                        <a:cs typeface="Times New Roman"/>
                      </a:endParaRPr>
                    </a:p>
                    <a:p>
                      <a:pPr algn="ctr">
                        <a:lnSpc>
                          <a:spcPts val="1200"/>
                        </a:lnSpc>
                        <a:spcAft>
                          <a:spcPts val="0"/>
                        </a:spcAft>
                      </a:pPr>
                      <a:r>
                        <a:rPr lang="el-GR" sz="900" b="1" dirty="0">
                          <a:latin typeface="Arial"/>
                          <a:ea typeface="Times New Roman"/>
                          <a:cs typeface="Times New Roman"/>
                        </a:rPr>
                        <a:t>οι μεταβολίτες τους</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200"/>
                        </a:lnSpc>
                        <a:spcAft>
                          <a:spcPts val="0"/>
                        </a:spcAft>
                      </a:pPr>
                      <a:r>
                        <a:rPr lang="el-GR" sz="900" b="1" dirty="0">
                          <a:latin typeface="Arial"/>
                          <a:ea typeface="Times New Roman"/>
                          <a:cs typeface="Times New Roman"/>
                        </a:rPr>
                        <a:t>Πλάνο </a:t>
                      </a:r>
                      <a:endParaRPr lang="en-US" sz="900" dirty="0">
                        <a:latin typeface="Times New Roman"/>
                        <a:ea typeface="Times New Roman"/>
                        <a:cs typeface="Times New Roman"/>
                      </a:endParaRPr>
                    </a:p>
                    <a:p>
                      <a:pPr algn="ctr">
                        <a:lnSpc>
                          <a:spcPts val="1200"/>
                        </a:lnSpc>
                        <a:spcAft>
                          <a:spcPts val="0"/>
                        </a:spcAft>
                      </a:pPr>
                      <a:r>
                        <a:rPr lang="el-GR" sz="900" b="1" dirty="0">
                          <a:latin typeface="Arial"/>
                          <a:ea typeface="Times New Roman"/>
                          <a:cs typeface="Times New Roman"/>
                        </a:rPr>
                        <a:t>δειγματοληψίας</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ts val="1200"/>
                        </a:lnSpc>
                        <a:spcAft>
                          <a:spcPts val="0"/>
                        </a:spcAft>
                      </a:pPr>
                      <a:r>
                        <a:rPr lang="el-GR" sz="900" b="1">
                          <a:latin typeface="Arial"/>
                          <a:ea typeface="Times New Roman"/>
                          <a:cs typeface="Times New Roman"/>
                        </a:rPr>
                        <a:t>Όρια</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ctr">
                        <a:lnSpc>
                          <a:spcPts val="1200"/>
                        </a:lnSpc>
                        <a:spcAft>
                          <a:spcPts val="0"/>
                        </a:spcAft>
                      </a:pPr>
                      <a:r>
                        <a:rPr lang="el-GR" sz="900" b="1">
                          <a:latin typeface="Arial"/>
                          <a:ea typeface="Times New Roman"/>
                          <a:cs typeface="Times New Roman"/>
                        </a:rPr>
                        <a:t>Αναλυτική </a:t>
                      </a:r>
                      <a:endParaRPr lang="en-US" sz="900">
                        <a:latin typeface="Times New Roman"/>
                        <a:ea typeface="Times New Roman"/>
                        <a:cs typeface="Times New Roman"/>
                      </a:endParaRPr>
                    </a:p>
                    <a:p>
                      <a:pPr algn="ctr">
                        <a:lnSpc>
                          <a:spcPts val="1200"/>
                        </a:lnSpc>
                        <a:spcAft>
                          <a:spcPts val="0"/>
                        </a:spcAft>
                      </a:pPr>
                      <a:r>
                        <a:rPr lang="el-GR" sz="900" b="1">
                          <a:latin typeface="Arial"/>
                          <a:ea typeface="Times New Roman"/>
                          <a:cs typeface="Times New Roman"/>
                        </a:rPr>
                        <a:t>μέθοδος</a:t>
                      </a:r>
                      <a:endParaRPr lang="en-US" sz="900">
                        <a:latin typeface="Times New Roman"/>
                        <a:ea typeface="Times New Roman"/>
                        <a:cs typeface="Times New Roman"/>
                      </a:endParaRPr>
                    </a:p>
                    <a:p>
                      <a:pPr algn="ctr">
                        <a:lnSpc>
                          <a:spcPts val="1200"/>
                        </a:lnSpc>
                        <a:spcAft>
                          <a:spcPts val="0"/>
                        </a:spcAft>
                      </a:pPr>
                      <a:r>
                        <a:rPr lang="el-GR" sz="900" b="1">
                          <a:latin typeface="Arial"/>
                          <a:ea typeface="Times New Roman"/>
                          <a:cs typeface="Times New Roman"/>
                        </a:rPr>
                        <a:t>αναφοράς</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ts val="1200"/>
                        </a:lnSpc>
                        <a:spcAft>
                          <a:spcPts val="0"/>
                        </a:spcAft>
                      </a:pPr>
                      <a:r>
                        <a:rPr lang="el-GR" sz="900" b="1">
                          <a:latin typeface="Arial"/>
                          <a:ea typeface="Times New Roman"/>
                          <a:cs typeface="Times New Roman"/>
                        </a:rPr>
                        <a:t>Στάδιο στο οποίο </a:t>
                      </a:r>
                      <a:endParaRPr lang="en-US" sz="900">
                        <a:latin typeface="Times New Roman"/>
                        <a:ea typeface="Times New Roman"/>
                        <a:cs typeface="Times New Roman"/>
                      </a:endParaRPr>
                    </a:p>
                    <a:p>
                      <a:pPr algn="ctr">
                        <a:lnSpc>
                          <a:spcPts val="1200"/>
                        </a:lnSpc>
                        <a:spcAft>
                          <a:spcPts val="0"/>
                        </a:spcAft>
                      </a:pPr>
                      <a:r>
                        <a:rPr lang="el-GR" sz="900" b="1">
                          <a:latin typeface="Arial"/>
                          <a:ea typeface="Times New Roman"/>
                          <a:cs typeface="Times New Roman"/>
                        </a:rPr>
                        <a:t>εφαρμόζεται το κριτήριο</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5718">
                <a:tc vMerge="1">
                  <a:txBody>
                    <a:bodyPr/>
                    <a:lstStyle/>
                    <a:p>
                      <a:endParaRPr lang="en-US"/>
                    </a:p>
                  </a:txBody>
                  <a:tcPr/>
                </a:tc>
                <a:tc vMerge="1">
                  <a:txBody>
                    <a:bodyPr/>
                    <a:lstStyle/>
                    <a:p>
                      <a:endParaRPr lang="en-US"/>
                    </a:p>
                  </a:txBody>
                  <a:tcPr/>
                </a:tc>
                <a:tc>
                  <a:txBody>
                    <a:bodyPr/>
                    <a:lstStyle/>
                    <a:p>
                      <a:pPr algn="ctr">
                        <a:lnSpc>
                          <a:spcPts val="1200"/>
                        </a:lnSpc>
                        <a:spcAft>
                          <a:spcPts val="0"/>
                        </a:spcAft>
                      </a:pPr>
                      <a:r>
                        <a:rPr lang="de-DE" sz="900" dirty="0">
                          <a:latin typeface="Arial"/>
                          <a:ea typeface="Times New Roman"/>
                          <a:cs typeface="Times New Roman"/>
                        </a:rPr>
                        <a:t>n</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de-DE" sz="900" dirty="0">
                          <a:latin typeface="Arial"/>
                          <a:ea typeface="Times New Roman"/>
                          <a:cs typeface="Times New Roman"/>
                        </a:rPr>
                        <a:t>c</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de-DE" sz="900" dirty="0">
                          <a:latin typeface="Arial"/>
                          <a:ea typeface="Times New Roman"/>
                          <a:cs typeface="Times New Roman"/>
                        </a:rPr>
                        <a:t>m</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n-US" sz="900" dirty="0">
                          <a:latin typeface="Arial"/>
                          <a:ea typeface="Times New Roman"/>
                          <a:cs typeface="Times New Roman"/>
                        </a:rPr>
                        <a:t>M</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495718">
                <a:tc>
                  <a:txBody>
                    <a:bodyPr/>
                    <a:lstStyle/>
                    <a:p>
                      <a:pPr>
                        <a:lnSpc>
                          <a:spcPts val="1200"/>
                        </a:lnSpc>
                        <a:spcAft>
                          <a:spcPts val="0"/>
                        </a:spcAft>
                      </a:pPr>
                      <a:r>
                        <a:rPr lang="el-GR" sz="900" dirty="0">
                          <a:latin typeface="Arial"/>
                          <a:ea typeface="Times New Roman"/>
                          <a:cs typeface="Times New Roman"/>
                        </a:rPr>
                        <a:t>Σκόνη γάλακτος και σκόνη ορού γάλακτος</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900" dirty="0" err="1">
                          <a:latin typeface="Arial"/>
                          <a:ea typeface="Times New Roman"/>
                          <a:cs typeface="Times New Roman"/>
                        </a:rPr>
                        <a:t>Salmonella</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900">
                          <a:latin typeface="Arial"/>
                          <a:ea typeface="Times New Roman"/>
                          <a:cs typeface="Times New Roman"/>
                        </a:rPr>
                        <a:t>5</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900">
                          <a:latin typeface="Arial"/>
                          <a:ea typeface="Times New Roman"/>
                          <a:cs typeface="Times New Roman"/>
                        </a:rPr>
                        <a:t>0</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200"/>
                        </a:lnSpc>
                        <a:spcAft>
                          <a:spcPts val="0"/>
                        </a:spcAft>
                      </a:pPr>
                      <a:r>
                        <a:rPr lang="el-GR" sz="900" dirty="0">
                          <a:latin typeface="Arial"/>
                          <a:ea typeface="Times New Roman"/>
                          <a:cs typeface="Times New Roman"/>
                        </a:rPr>
                        <a:t>Απουσία σε 25 g</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ts val="1200"/>
                        </a:lnSpc>
                        <a:spcAft>
                          <a:spcPts val="0"/>
                        </a:spcAft>
                      </a:pPr>
                      <a:r>
                        <a:rPr lang="el-GR" sz="900" dirty="0">
                          <a:latin typeface="Arial"/>
                          <a:ea typeface="Times New Roman"/>
                          <a:cs typeface="Times New Roman"/>
                        </a:rPr>
                        <a:t>EN/ISO 6579</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el-GR" sz="900">
                          <a:latin typeface="Arial"/>
                          <a:ea typeface="Times New Roman"/>
                          <a:cs typeface="Times New Roman"/>
                        </a:rPr>
                        <a:t>Προϊόντα που διατίθενται στην αγορά κατά τη διάρκεια διατήρησής τους</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6487">
                <a:tc>
                  <a:txBody>
                    <a:bodyPr/>
                    <a:lstStyle/>
                    <a:p>
                      <a:pPr>
                        <a:lnSpc>
                          <a:spcPts val="1200"/>
                        </a:lnSpc>
                        <a:spcAft>
                          <a:spcPts val="0"/>
                        </a:spcAft>
                      </a:pPr>
                      <a:r>
                        <a:rPr lang="el-GR" sz="900" dirty="0">
                          <a:latin typeface="Arial"/>
                          <a:ea typeface="Times New Roman"/>
                          <a:cs typeface="Times New Roman"/>
                        </a:rPr>
                        <a:t>Τυριά, γάλα σε σκόνη και σκόνη ορού γάλακτος, σύμφωνα με τα κριτήρια για θετικούς στην </a:t>
                      </a:r>
                      <a:r>
                        <a:rPr lang="el-GR" sz="900" dirty="0" err="1">
                          <a:latin typeface="Arial"/>
                          <a:ea typeface="Times New Roman"/>
                          <a:cs typeface="Times New Roman"/>
                        </a:rPr>
                        <a:t>πηκτάση</a:t>
                      </a:r>
                      <a:r>
                        <a:rPr lang="el-GR" sz="900" dirty="0">
                          <a:latin typeface="Arial"/>
                          <a:ea typeface="Times New Roman"/>
                          <a:cs typeface="Times New Roman"/>
                        </a:rPr>
                        <a:t> σταφυλόκοκκους που αναφέρονται στο κεφάλαιο 2.2 του παρόντος παραρτήματος</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l-GR" sz="900" dirty="0">
                          <a:latin typeface="Arial"/>
                          <a:ea typeface="Times New Roman"/>
                          <a:cs typeface="Times New Roman"/>
                        </a:rPr>
                        <a:t>Σταφυλοκοκκικές</a:t>
                      </a:r>
                      <a:endParaRPr lang="en-US" sz="900" dirty="0">
                        <a:latin typeface="Times New Roman"/>
                        <a:ea typeface="Times New Roman"/>
                        <a:cs typeface="Times New Roman"/>
                      </a:endParaRPr>
                    </a:p>
                    <a:p>
                      <a:pPr algn="ctr">
                        <a:lnSpc>
                          <a:spcPts val="1200"/>
                        </a:lnSpc>
                        <a:spcAft>
                          <a:spcPts val="0"/>
                        </a:spcAft>
                      </a:pPr>
                      <a:r>
                        <a:rPr lang="el-GR" sz="900" dirty="0">
                          <a:latin typeface="Arial"/>
                          <a:ea typeface="Times New Roman"/>
                          <a:cs typeface="Times New Roman"/>
                        </a:rPr>
                        <a:t>εντεροτοξίνες</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900">
                          <a:latin typeface="Arial"/>
                          <a:ea typeface="Times New Roman"/>
                          <a:cs typeface="Times New Roman"/>
                        </a:rPr>
                        <a:t>5</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900">
                          <a:latin typeface="Arial"/>
                          <a:ea typeface="Times New Roman"/>
                          <a:cs typeface="Times New Roman"/>
                        </a:rPr>
                        <a:t>0</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200"/>
                        </a:lnSpc>
                        <a:spcAft>
                          <a:spcPts val="0"/>
                        </a:spcAft>
                      </a:pPr>
                      <a:r>
                        <a:rPr lang="el-GR" sz="900">
                          <a:latin typeface="Arial"/>
                          <a:ea typeface="Times New Roman"/>
                          <a:cs typeface="Times New Roman"/>
                        </a:rPr>
                        <a:t>Να μην ανιχνεύονται σε 25 g</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just">
                        <a:spcAft>
                          <a:spcPts val="0"/>
                        </a:spcAft>
                      </a:pPr>
                      <a:r>
                        <a:rPr lang="en-US" sz="900" dirty="0">
                          <a:latin typeface="Arial"/>
                          <a:ea typeface="Times New Roman"/>
                          <a:cs typeface="Times New Roman"/>
                        </a:rPr>
                        <a:t>European screening method of the CRL for Milk</a:t>
                      </a: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el-GR" sz="900" dirty="0">
                          <a:latin typeface="Arial"/>
                          <a:ea typeface="Times New Roman"/>
                          <a:cs typeface="Times New Roman"/>
                        </a:rPr>
                        <a:t>Προϊόντα που διατίθενται στην αγορά κατά τη διάρκεια διατήρησής τους</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6487">
                <a:tc>
                  <a:txBody>
                    <a:bodyPr/>
                    <a:lstStyle/>
                    <a:p>
                      <a:pPr>
                        <a:lnSpc>
                          <a:spcPts val="1200"/>
                        </a:lnSpc>
                        <a:spcAft>
                          <a:spcPts val="0"/>
                        </a:spcAft>
                      </a:pPr>
                      <a:r>
                        <a:rPr lang="el-GR" sz="900">
                          <a:latin typeface="Arial"/>
                          <a:ea typeface="Times New Roman"/>
                          <a:cs typeface="Times New Roman"/>
                        </a:rPr>
                        <a:t>Τρόφιμα έτοιμα για κατανάλωση που περιέχουν ωμό αυγό, εξαιρουμένων των προϊόντων για τα οποία η διαδικασία παρασκευής ή η σύνθεση του προϊόντος θα εξαλείψει τον κίνδυνο σαλμονέλλας</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900" dirty="0" err="1">
                          <a:latin typeface="Arial"/>
                          <a:ea typeface="Times New Roman"/>
                          <a:cs typeface="Times New Roman"/>
                        </a:rPr>
                        <a:t>Salmonella</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900">
                          <a:latin typeface="Arial"/>
                          <a:ea typeface="Times New Roman"/>
                          <a:cs typeface="Times New Roman"/>
                        </a:rPr>
                        <a:t>5</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900">
                          <a:latin typeface="Arial"/>
                          <a:ea typeface="Times New Roman"/>
                          <a:cs typeface="Times New Roman"/>
                        </a:rPr>
                        <a:t>0</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200"/>
                        </a:lnSpc>
                        <a:spcAft>
                          <a:spcPts val="0"/>
                        </a:spcAft>
                      </a:pPr>
                      <a:r>
                        <a:rPr lang="el-GR" sz="900">
                          <a:latin typeface="Arial"/>
                          <a:ea typeface="Times New Roman"/>
                          <a:cs typeface="Times New Roman"/>
                        </a:rPr>
                        <a:t>Απουσία σε 25 g</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ts val="1200"/>
                        </a:lnSpc>
                        <a:spcAft>
                          <a:spcPts val="0"/>
                        </a:spcAft>
                      </a:pPr>
                      <a:r>
                        <a:rPr lang="el-GR" sz="900">
                          <a:latin typeface="Arial"/>
                          <a:ea typeface="Times New Roman"/>
                          <a:cs typeface="Times New Roman"/>
                        </a:rPr>
                        <a:t>EN/ISO 6579</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el-GR" sz="900" dirty="0">
                          <a:latin typeface="Arial"/>
                          <a:ea typeface="Times New Roman"/>
                          <a:cs typeface="Times New Roman"/>
                        </a:rPr>
                        <a:t>Προϊόντα που διατίθενται στην αγορά κατά τη διάρκεια διατήρησής τους</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5718">
                <a:tc>
                  <a:txBody>
                    <a:bodyPr/>
                    <a:lstStyle/>
                    <a:p>
                      <a:pPr>
                        <a:lnSpc>
                          <a:spcPts val="1200"/>
                        </a:lnSpc>
                        <a:spcAft>
                          <a:spcPts val="0"/>
                        </a:spcAft>
                      </a:pPr>
                      <a:r>
                        <a:rPr lang="el-GR" sz="900">
                          <a:latin typeface="Arial"/>
                          <a:ea typeface="Times New Roman"/>
                          <a:cs typeface="Times New Roman"/>
                        </a:rPr>
                        <a:t>Ζώντα δίθυρα μαλάκια και ζώντα εχινόδερμα, χιτωνόζωα και γαστερόποδα</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900">
                          <a:latin typeface="Arial"/>
                          <a:ea typeface="Times New Roman"/>
                          <a:cs typeface="Times New Roman"/>
                        </a:rPr>
                        <a:t>Salmonella</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900" dirty="0">
                          <a:latin typeface="Arial"/>
                          <a:ea typeface="Times New Roman"/>
                          <a:cs typeface="Times New Roman"/>
                        </a:rPr>
                        <a:t>5</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900">
                          <a:latin typeface="Arial"/>
                          <a:ea typeface="Times New Roman"/>
                          <a:cs typeface="Times New Roman"/>
                        </a:rPr>
                        <a:t>0</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200"/>
                        </a:lnSpc>
                        <a:spcAft>
                          <a:spcPts val="0"/>
                        </a:spcAft>
                      </a:pPr>
                      <a:r>
                        <a:rPr lang="el-GR" sz="900">
                          <a:latin typeface="Arial"/>
                          <a:ea typeface="Times New Roman"/>
                          <a:cs typeface="Times New Roman"/>
                        </a:rPr>
                        <a:t>Απουσία σε 25 g</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ts val="1200"/>
                        </a:lnSpc>
                        <a:spcAft>
                          <a:spcPts val="0"/>
                        </a:spcAft>
                      </a:pPr>
                      <a:r>
                        <a:rPr lang="el-GR" sz="900">
                          <a:latin typeface="Arial"/>
                          <a:ea typeface="Times New Roman"/>
                          <a:cs typeface="Times New Roman"/>
                        </a:rPr>
                        <a:t>EN/ISO 6579</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el-GR" sz="900" dirty="0">
                          <a:latin typeface="Arial"/>
                          <a:ea typeface="Times New Roman"/>
                          <a:cs typeface="Times New Roman"/>
                        </a:rPr>
                        <a:t>Προϊόντα που διατίθενται στην αγορά κατά τη διάρκεια διατήρησής τους</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5718">
                <a:tc>
                  <a:txBody>
                    <a:bodyPr/>
                    <a:lstStyle/>
                    <a:p>
                      <a:pPr algn="l">
                        <a:lnSpc>
                          <a:spcPts val="1200"/>
                        </a:lnSpc>
                        <a:spcAft>
                          <a:spcPts val="0"/>
                        </a:spcAft>
                      </a:pPr>
                      <a:r>
                        <a:rPr lang="el-GR" sz="900" b="0" kern="0">
                          <a:latin typeface="Calibri"/>
                          <a:ea typeface="Times New Roman"/>
                          <a:cs typeface="Times New Roman"/>
                        </a:rPr>
                        <a:t>Κομμένα φρούτα και λαχανικά (έτοιμα για κατανάλωση)</a:t>
                      </a:r>
                      <a:endParaRPr lang="en-US" sz="900" b="1" kern="0">
                        <a:latin typeface="Calibri"/>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900">
                          <a:latin typeface="Arial"/>
                          <a:ea typeface="Times New Roman"/>
                          <a:cs typeface="Times New Roman"/>
                        </a:rPr>
                        <a:t>Salmonella</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900">
                          <a:latin typeface="Arial"/>
                          <a:ea typeface="Times New Roman"/>
                          <a:cs typeface="Times New Roman"/>
                        </a:rPr>
                        <a:t>5</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900">
                          <a:latin typeface="Arial"/>
                          <a:ea typeface="Times New Roman"/>
                          <a:cs typeface="Times New Roman"/>
                        </a:rPr>
                        <a:t>0</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200"/>
                        </a:lnSpc>
                        <a:spcAft>
                          <a:spcPts val="0"/>
                        </a:spcAft>
                      </a:pPr>
                      <a:r>
                        <a:rPr lang="el-GR" sz="900">
                          <a:latin typeface="Arial"/>
                          <a:ea typeface="Times New Roman"/>
                          <a:cs typeface="Times New Roman"/>
                        </a:rPr>
                        <a:t>Απουσία σε 25 g</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ts val="1200"/>
                        </a:lnSpc>
                        <a:spcAft>
                          <a:spcPts val="0"/>
                        </a:spcAft>
                      </a:pPr>
                      <a:r>
                        <a:rPr lang="el-GR" sz="900">
                          <a:latin typeface="Arial"/>
                          <a:ea typeface="Times New Roman"/>
                          <a:cs typeface="Times New Roman"/>
                        </a:rPr>
                        <a:t>EN/ISO 6579</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el-GR" sz="900" dirty="0">
                          <a:latin typeface="Arial"/>
                          <a:ea typeface="Times New Roman"/>
                          <a:cs typeface="Times New Roman"/>
                        </a:rPr>
                        <a:t>Προϊόντα που διατίθενται στην αγορά κατά τη διάρκεια διατήρησής τους</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5718">
                <a:tc>
                  <a:txBody>
                    <a:bodyPr/>
                    <a:lstStyle/>
                    <a:p>
                      <a:pPr algn="l">
                        <a:lnSpc>
                          <a:spcPts val="1200"/>
                        </a:lnSpc>
                        <a:spcAft>
                          <a:spcPts val="0"/>
                        </a:spcAft>
                      </a:pPr>
                      <a:r>
                        <a:rPr lang="el-GR" sz="900" b="0" kern="0">
                          <a:latin typeface="Calibri"/>
                          <a:ea typeface="Times New Roman"/>
                          <a:cs typeface="Times New Roman"/>
                        </a:rPr>
                        <a:t>Μη παστεριωμένοι χυμοί φρούτων και</a:t>
                      </a:r>
                      <a:r>
                        <a:rPr lang="el-GR" sz="900" b="1" kern="0">
                          <a:latin typeface="Calibri"/>
                          <a:ea typeface="Times New Roman"/>
                          <a:cs typeface="Times New Roman"/>
                        </a:rPr>
                        <a:t> </a:t>
                      </a:r>
                      <a:r>
                        <a:rPr lang="el-GR" sz="900" b="0" kern="0">
                          <a:latin typeface="Calibri"/>
                          <a:ea typeface="Times New Roman"/>
                          <a:cs typeface="Times New Roman"/>
                        </a:rPr>
                        <a:t>λαχανικών (έτοιμοι για κατανάλωση)</a:t>
                      </a:r>
                      <a:endParaRPr lang="en-US" sz="900" b="1" kern="0">
                        <a:latin typeface="Calibri"/>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900" dirty="0" err="1">
                          <a:latin typeface="Arial"/>
                          <a:ea typeface="Times New Roman"/>
                          <a:cs typeface="Times New Roman"/>
                        </a:rPr>
                        <a:t>Salmonella</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900">
                          <a:latin typeface="Arial"/>
                          <a:ea typeface="Times New Roman"/>
                          <a:cs typeface="Times New Roman"/>
                        </a:rPr>
                        <a:t>5</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el-GR" sz="900">
                          <a:latin typeface="Arial"/>
                          <a:ea typeface="Times New Roman"/>
                          <a:cs typeface="Times New Roman"/>
                        </a:rPr>
                        <a:t>0</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200"/>
                        </a:lnSpc>
                        <a:spcAft>
                          <a:spcPts val="0"/>
                        </a:spcAft>
                      </a:pPr>
                      <a:r>
                        <a:rPr lang="el-GR" sz="900">
                          <a:latin typeface="Arial"/>
                          <a:ea typeface="Times New Roman"/>
                          <a:cs typeface="Times New Roman"/>
                        </a:rPr>
                        <a:t>Απουσία σε 25 g</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ts val="1200"/>
                        </a:lnSpc>
                        <a:spcAft>
                          <a:spcPts val="0"/>
                        </a:spcAft>
                      </a:pPr>
                      <a:r>
                        <a:rPr lang="el-GR" sz="900">
                          <a:latin typeface="Arial"/>
                          <a:ea typeface="Times New Roman"/>
                          <a:cs typeface="Times New Roman"/>
                        </a:rPr>
                        <a:t>EN/ISO 6579</a:t>
                      </a:r>
                      <a:endParaRPr lang="en-US" sz="90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200"/>
                        </a:lnSpc>
                        <a:spcAft>
                          <a:spcPts val="0"/>
                        </a:spcAft>
                      </a:pPr>
                      <a:r>
                        <a:rPr lang="el-GR" sz="900" dirty="0">
                          <a:latin typeface="Arial"/>
                          <a:ea typeface="Times New Roman"/>
                          <a:cs typeface="Times New Roman"/>
                        </a:rPr>
                        <a:t>Προϊόντα που διατίθενται στην αγορά κατά τη διάρκεια διατήρησής τους</a:t>
                      </a:r>
                      <a:endParaRPr lang="en-US" sz="900" dirty="0">
                        <a:latin typeface="Times New Roman"/>
                        <a:ea typeface="Times New Roman"/>
                        <a:cs typeface="Times New Roman"/>
                      </a:endParaRPr>
                    </a:p>
                  </a:txBody>
                  <a:tcPr marL="4656" marR="465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Rectangle 7"/>
          <p:cNvSpPr/>
          <p:nvPr/>
        </p:nvSpPr>
        <p:spPr>
          <a:xfrm>
            <a:off x="3419872" y="3861048"/>
            <a:ext cx="792088" cy="43204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47864" y="3212976"/>
            <a:ext cx="1080120" cy="43204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3068960"/>
            <a:ext cx="3203848" cy="1584176"/>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1052736"/>
            <a:ext cx="7772400" cy="4967064"/>
          </a:xfrm>
        </p:spPr>
        <p:txBody>
          <a:bodyPr>
            <a:normAutofit/>
          </a:bodyPr>
          <a:lstStyle/>
          <a:p>
            <a:r>
              <a:rPr lang="el-GR" dirty="0" smtClean="0"/>
              <a:t>Όταν μια αρμόδια ελεγκτική αρχή θέλει να αξιολογήσει το αποδεκτό ενός προϊόντος τότε μπορεί να προβεί σε: </a:t>
            </a:r>
            <a:endParaRPr lang="en-GB" dirty="0" smtClean="0"/>
          </a:p>
          <a:p>
            <a:r>
              <a:rPr lang="el-GR" dirty="0" smtClean="0"/>
              <a:t>Δειγματοληψία και </a:t>
            </a:r>
            <a:endParaRPr lang="en-GB" dirty="0" smtClean="0"/>
          </a:p>
          <a:p>
            <a:r>
              <a:rPr lang="el-GR" dirty="0" smtClean="0"/>
              <a:t>Μικροβιολογική ανάλυση και</a:t>
            </a:r>
            <a:endParaRPr lang="en-GB" dirty="0" smtClean="0"/>
          </a:p>
          <a:p>
            <a:r>
              <a:rPr lang="el-GR" dirty="0" smtClean="0"/>
              <a:t>Αντιπαραβολή των αποτελεσμάτων με τα όρια που προβλέπονται από το Κεφάλαιο 1, Παράρτημα </a:t>
            </a:r>
            <a:r>
              <a:rPr lang="en-US" dirty="0" smtClean="0"/>
              <a:t>I</a:t>
            </a:r>
            <a:r>
              <a:rPr lang="el-GR" dirty="0" smtClean="0"/>
              <a:t> του Καν. (ΕΚ) 2073/2005 για τα κριτήρια ασφάλειας  τροφίμων. </a:t>
            </a:r>
            <a:endParaRPr lang="en-US" dirty="0" smtClean="0"/>
          </a:p>
          <a:p>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60" y="476672"/>
            <a:ext cx="4593704" cy="868958"/>
          </a:xfrm>
        </p:spPr>
        <p:style>
          <a:lnRef idx="3">
            <a:schemeClr val="lt1"/>
          </a:lnRef>
          <a:fillRef idx="1">
            <a:schemeClr val="accent2"/>
          </a:fillRef>
          <a:effectRef idx="1">
            <a:schemeClr val="accent2"/>
          </a:effectRef>
          <a:fontRef idx="minor">
            <a:schemeClr val="lt1"/>
          </a:fontRef>
        </p:style>
        <p:txBody>
          <a:bodyPr/>
          <a:lstStyle/>
          <a:p>
            <a:pPr algn="ctr"/>
            <a:r>
              <a:rPr lang="el-GR" dirty="0" smtClean="0">
                <a:effectLst>
                  <a:outerShdw blurRad="38100" dist="38100" dir="2700000" algn="tl">
                    <a:srgbClr val="000000">
                      <a:alpha val="43137"/>
                    </a:srgbClr>
                  </a:outerShdw>
                </a:effectLst>
              </a:rPr>
              <a:t>Γνωμάτευση</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normAutofit lnSpcReduction="10000"/>
          </a:bodyPr>
          <a:lstStyle/>
          <a:p>
            <a:r>
              <a:rPr lang="el-GR" dirty="0" smtClean="0"/>
              <a:t>Η ερμηνεία των αποτελεσμάτων των μικροβιολογικών αναλύσεων δίνεται για κάθε μικροοργανισμό ή τοξίνη του στο Παράρτημα Ι του Καν. (ΕΚ) 2073/05. </a:t>
            </a:r>
            <a:endParaRPr lang="en-US" dirty="0" smtClean="0"/>
          </a:p>
          <a:p>
            <a:r>
              <a:rPr lang="el-GR" b="1" dirty="0" smtClean="0"/>
              <a:t>Κριτήρια ασφάλειας</a:t>
            </a:r>
            <a:r>
              <a:rPr lang="el-GR" dirty="0" smtClean="0"/>
              <a:t>: Δύο κατηγορίες: </a:t>
            </a:r>
          </a:p>
          <a:p>
            <a:pPr lvl="1">
              <a:buFont typeface="Wingdings" pitchFamily="2" charset="2"/>
              <a:buChar char="Ø"/>
            </a:pPr>
            <a:r>
              <a:rPr lang="el-GR" i="1" dirty="0" smtClean="0"/>
              <a:t>ικανοποιητικά και </a:t>
            </a:r>
          </a:p>
          <a:p>
            <a:pPr lvl="1">
              <a:buFont typeface="Wingdings" pitchFamily="2" charset="2"/>
              <a:buChar char="Ø"/>
            </a:pPr>
            <a:r>
              <a:rPr lang="el-GR" i="1" dirty="0" smtClean="0"/>
              <a:t>μη ικανοποιητικά</a:t>
            </a:r>
            <a:endParaRPr lang="en-US" dirty="0" smtClean="0"/>
          </a:p>
          <a:p>
            <a:r>
              <a:rPr lang="el-GR" b="1" dirty="0" smtClean="0"/>
              <a:t>Κριτήρια υγιεινής</a:t>
            </a:r>
            <a:r>
              <a:rPr lang="el-GR" dirty="0" smtClean="0"/>
              <a:t>: Τρεις κατηγορίες: </a:t>
            </a:r>
          </a:p>
          <a:p>
            <a:pPr lvl="1">
              <a:buFont typeface="Wingdings" pitchFamily="2" charset="2"/>
              <a:buChar char="Ø"/>
            </a:pPr>
            <a:r>
              <a:rPr lang="el-GR" i="1" dirty="0" smtClean="0"/>
              <a:t>ικανοποιητικά, </a:t>
            </a:r>
          </a:p>
          <a:p>
            <a:pPr lvl="1">
              <a:buFont typeface="Wingdings" pitchFamily="2" charset="2"/>
              <a:buChar char="Ø"/>
            </a:pPr>
            <a:r>
              <a:rPr lang="el-GR" i="1" dirty="0" smtClean="0"/>
              <a:t>αποδεκτά και </a:t>
            </a:r>
          </a:p>
          <a:p>
            <a:pPr lvl="1">
              <a:buFont typeface="Wingdings" pitchFamily="2" charset="2"/>
              <a:buChar char="Ø"/>
            </a:pPr>
            <a:r>
              <a:rPr lang="el-GR" i="1" dirty="0" smtClean="0"/>
              <a:t>μη ικανοποιητικά</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404664"/>
            <a:ext cx="4881736" cy="864096"/>
          </a:xfrm>
        </p:spPr>
        <p:style>
          <a:lnRef idx="3">
            <a:schemeClr val="lt1"/>
          </a:lnRef>
          <a:fillRef idx="1">
            <a:schemeClr val="accent3"/>
          </a:fillRef>
          <a:effectRef idx="1">
            <a:schemeClr val="accent3"/>
          </a:effectRef>
          <a:fontRef idx="minor">
            <a:schemeClr val="lt1"/>
          </a:fontRef>
        </p:style>
        <p:txBody>
          <a:bodyPr/>
          <a:lstStyle/>
          <a:p>
            <a:pPr algn="ctr"/>
            <a:r>
              <a:rPr lang="el-GR" dirty="0" smtClean="0">
                <a:effectLst>
                  <a:outerShdw blurRad="38100" dist="38100" dir="2700000" algn="tl">
                    <a:srgbClr val="000000">
                      <a:alpha val="43137"/>
                    </a:srgbClr>
                  </a:outerShdw>
                </a:effectLst>
              </a:rPr>
              <a:t>Δειγματοληψία</a:t>
            </a:r>
            <a:r>
              <a:rPr lang="el-GR" dirty="0" smtClean="0"/>
              <a:t> </a:t>
            </a:r>
            <a:endParaRPr lang="en-US" dirty="0"/>
          </a:p>
        </p:txBody>
      </p:sp>
      <p:sp>
        <p:nvSpPr>
          <p:cNvPr id="3" name="Content Placeholder 2"/>
          <p:cNvSpPr>
            <a:spLocks noGrp="1"/>
          </p:cNvSpPr>
          <p:nvPr>
            <p:ph sz="quarter" idx="1"/>
          </p:nvPr>
        </p:nvSpPr>
        <p:spPr>
          <a:xfrm>
            <a:off x="914400" y="1447800"/>
            <a:ext cx="6897960" cy="4789512"/>
          </a:xfrm>
        </p:spPr>
        <p:txBody>
          <a:bodyPr>
            <a:normAutofit/>
          </a:bodyPr>
          <a:lstStyle/>
          <a:p>
            <a:pPr algn="ctr">
              <a:buNone/>
            </a:pPr>
            <a:r>
              <a:rPr lang="el-GR" b="1" dirty="0" smtClean="0"/>
              <a:t>Δειγματοληψία</a:t>
            </a:r>
            <a:endParaRPr lang="el-GR" dirty="0" smtClean="0"/>
          </a:p>
          <a:p>
            <a:pPr algn="ctr">
              <a:buNone/>
            </a:pPr>
            <a:r>
              <a:rPr lang="el-GR" dirty="0" smtClean="0"/>
              <a:t>Η διαδικασία που χρησιμοποιείται για να διεξαχθούν συμπεράσματα για μια ευρύτερη ποσότητα τροφίμων (πχ. παρτίδα) από τα αποτελέσματα που προκύπτουν από ένα μέρος αυτών (ICMSF, 2002)</a:t>
            </a:r>
          </a:p>
          <a:p>
            <a:pPr algn="ctr">
              <a:buNone/>
            </a:pPr>
            <a:endParaRPr lang="el-GR" b="1" dirty="0" smtClean="0"/>
          </a:p>
          <a:p>
            <a:pPr algn="ctr">
              <a:buNone/>
            </a:pPr>
            <a:r>
              <a:rPr lang="el-GR" b="1" dirty="0" smtClean="0"/>
              <a:t>Αντιπροσωπευτικό δείγμα</a:t>
            </a:r>
            <a:endParaRPr lang="el-GR" dirty="0" smtClean="0"/>
          </a:p>
          <a:p>
            <a:pPr algn="ctr">
              <a:buNone/>
            </a:pPr>
            <a:r>
              <a:rPr lang="el-GR" dirty="0" smtClean="0"/>
              <a:t>Ένα δείγμα που απεικονίζει με ακρίβεια τα χαρακτηριστικά της αρχικής ποσότητας του τροφίμου στο οποίο ανήκει (παρτίδα).</a:t>
            </a:r>
            <a:endParaRPr lang="en-US" dirty="0" smtClean="0"/>
          </a:p>
          <a:p>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04664"/>
            <a:ext cx="7772400" cy="868958"/>
          </a:xfrm>
        </p:spPr>
        <p:style>
          <a:lnRef idx="3">
            <a:schemeClr val="lt1"/>
          </a:lnRef>
          <a:fillRef idx="1">
            <a:schemeClr val="accent4"/>
          </a:fillRef>
          <a:effectRef idx="1">
            <a:schemeClr val="accent4"/>
          </a:effectRef>
          <a:fontRef idx="minor">
            <a:schemeClr val="lt1"/>
          </a:fontRef>
        </p:style>
        <p:txBody>
          <a:bodyPr/>
          <a:lstStyle/>
          <a:p>
            <a:pPr algn="ctr"/>
            <a:r>
              <a:rPr lang="el-GR" dirty="0" smtClean="0">
                <a:effectLst>
                  <a:outerShdw blurRad="38100" dist="38100" dir="2700000" algn="tl">
                    <a:srgbClr val="000000">
                      <a:alpha val="43137"/>
                    </a:srgbClr>
                  </a:outerShdw>
                </a:effectLst>
              </a:rPr>
              <a:t>Εργαστήρια Επισήμου Ελέγχου </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914400" y="1700808"/>
            <a:ext cx="7772400" cy="4318992"/>
          </a:xfrm>
        </p:spPr>
        <p:txBody>
          <a:bodyPr/>
          <a:lstStyle/>
          <a:p>
            <a:r>
              <a:rPr lang="el-GR" b="1" i="1" dirty="0" smtClean="0"/>
              <a:t>Δημόσια εργαστήρια </a:t>
            </a:r>
            <a:r>
              <a:rPr lang="el-GR" sz="1800" dirty="0" smtClean="0"/>
              <a:t>(Γενικό Χημείο Κράτους, εργαστηριακές υποδομές των Υπουργείων Αγροτικής Ανάπτυξης &amp; Τροφίμων και Υγείας &amp; Κοινωνικής Αλληλεγγύης, εργαστήρια των Ανώτατων Εκπαιδευτικών Ιδρυμάτων και Ανωτάτων Τεχνολογικών Ιδρυμάτων), </a:t>
            </a:r>
          </a:p>
          <a:p>
            <a:pPr>
              <a:buNone/>
            </a:pPr>
            <a:endParaRPr lang="el-GR" dirty="0" smtClean="0"/>
          </a:p>
          <a:p>
            <a:r>
              <a:rPr lang="el-GR" sz="2400" b="1" i="1" dirty="0" smtClean="0"/>
              <a:t>Ιδιωτικά διαπιστευμένα εργαστήρια </a:t>
            </a:r>
          </a:p>
          <a:p>
            <a:pPr>
              <a:buNone/>
            </a:pPr>
            <a:r>
              <a:rPr lang="el-GR" sz="2400" b="1" i="1" dirty="0" smtClean="0"/>
              <a:t>             </a:t>
            </a:r>
          </a:p>
          <a:p>
            <a:pPr>
              <a:buNone/>
            </a:pPr>
            <a:r>
              <a:rPr lang="el-GR" sz="2400" b="1" i="1" dirty="0" smtClean="0"/>
              <a:t>              </a:t>
            </a:r>
            <a:r>
              <a:rPr lang="el-GR" dirty="0" smtClean="0"/>
              <a:t>(Ν. 2741/199 (ΦΕΚ 199 Α) άρθρο 1)</a:t>
            </a:r>
            <a:endParaRPr lang="en-US" dirty="0" smtClean="0"/>
          </a:p>
          <a:p>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95536" y="476672"/>
            <a:ext cx="8280920" cy="1440160"/>
          </a:xfrm>
        </p:spPr>
        <p:style>
          <a:lnRef idx="3">
            <a:schemeClr val="lt1"/>
          </a:lnRef>
          <a:fillRef idx="1">
            <a:schemeClr val="accent5"/>
          </a:fillRef>
          <a:effectRef idx="1">
            <a:schemeClr val="accent5"/>
          </a:effectRef>
          <a:fontRef idx="minor">
            <a:schemeClr val="lt1"/>
          </a:fontRef>
        </p:style>
        <p:txBody>
          <a:bodyPr>
            <a:normAutofit fontScale="90000"/>
          </a:bodyPr>
          <a:lstStyle/>
          <a:p>
            <a:pPr algn="ctr"/>
            <a:r>
              <a:rPr lang="el-GR" sz="3200" dirty="0">
                <a:solidFill>
                  <a:schemeClr val="bg1"/>
                </a:solidFill>
              </a:rPr>
              <a:t/>
            </a:r>
            <a:br>
              <a:rPr lang="el-GR" sz="3200" dirty="0">
                <a:solidFill>
                  <a:schemeClr val="bg1"/>
                </a:solidFill>
              </a:rPr>
            </a:br>
            <a:r>
              <a:rPr lang="el-GR" sz="3200" dirty="0" smtClean="0">
                <a:solidFill>
                  <a:schemeClr val="bg1"/>
                </a:solidFill>
                <a:effectLst>
                  <a:outerShdw blurRad="38100" dist="38100" dir="2700000" algn="tl">
                    <a:srgbClr val="000000">
                      <a:alpha val="43137"/>
                    </a:srgbClr>
                  </a:outerShdw>
                </a:effectLst>
              </a:rPr>
              <a:t>ΕΡΓΑΣΤΗΡΙΟ ΜΙΚΡΟΒΙΟΛΟΓΙΑΣ – </a:t>
            </a:r>
            <a:br>
              <a:rPr lang="el-GR" sz="3200" dirty="0" smtClean="0">
                <a:solidFill>
                  <a:schemeClr val="bg1"/>
                </a:solidFill>
                <a:effectLst>
                  <a:outerShdw blurRad="38100" dist="38100" dir="2700000" algn="tl">
                    <a:srgbClr val="000000">
                      <a:alpha val="43137"/>
                    </a:srgbClr>
                  </a:outerShdw>
                </a:effectLst>
              </a:rPr>
            </a:br>
            <a:r>
              <a:rPr lang="el-GR" sz="3200" dirty="0" smtClean="0">
                <a:solidFill>
                  <a:schemeClr val="bg1"/>
                </a:solidFill>
                <a:effectLst>
                  <a:outerShdw blurRad="38100" dist="38100" dir="2700000" algn="tl">
                    <a:srgbClr val="000000">
                      <a:alpha val="43137"/>
                    </a:srgbClr>
                  </a:outerShdw>
                </a:effectLst>
              </a:rPr>
              <a:t>ΤΜΗΜΑ </a:t>
            </a:r>
            <a:r>
              <a:rPr lang="el-GR" sz="3200" dirty="0">
                <a:solidFill>
                  <a:schemeClr val="bg1"/>
                </a:solidFill>
                <a:effectLst>
                  <a:outerShdw blurRad="38100" dist="38100" dir="2700000" algn="tl">
                    <a:srgbClr val="000000">
                      <a:alpha val="43137"/>
                    </a:srgbClr>
                  </a:outerShdw>
                </a:effectLst>
              </a:rPr>
              <a:t>ΕΡΓ. ΕΛΕΓΧΟΥ ΤΡΟΦΙΜΩΝ, ΔΡΑΣΤΗΡΙΟΤΗΤΕΣ</a:t>
            </a:r>
          </a:p>
        </p:txBody>
      </p:sp>
      <p:sp>
        <p:nvSpPr>
          <p:cNvPr id="20483" name="Rectangle 3"/>
          <p:cNvSpPr>
            <a:spLocks noGrp="1" noChangeArrowheads="1"/>
          </p:cNvSpPr>
          <p:nvPr>
            <p:ph sz="quarter" idx="1"/>
          </p:nvPr>
        </p:nvSpPr>
        <p:spPr>
          <a:xfrm>
            <a:off x="467544" y="2204864"/>
            <a:ext cx="8218488" cy="3672408"/>
          </a:xfrm>
        </p:spPr>
        <p:txBody>
          <a:bodyPr>
            <a:normAutofit/>
          </a:bodyPr>
          <a:lstStyle/>
          <a:p>
            <a:pPr marL="609600" indent="-609600">
              <a:buNone/>
            </a:pPr>
            <a:r>
              <a:rPr lang="el-GR" sz="2600" dirty="0" smtClean="0"/>
              <a:t>        Μικροβιολογικός </a:t>
            </a:r>
            <a:r>
              <a:rPr lang="el-GR" sz="2600" dirty="0"/>
              <a:t>έλεγχος σε</a:t>
            </a:r>
            <a:r>
              <a:rPr lang="en-US" sz="2600" dirty="0"/>
              <a:t> </a:t>
            </a:r>
            <a:r>
              <a:rPr lang="el-GR" sz="2600" dirty="0"/>
              <a:t>τρόφιμα ζωικής και φυτικής προέλευσης, </a:t>
            </a:r>
          </a:p>
          <a:p>
            <a:pPr marL="990600" lvl="1" indent="-533400">
              <a:buFont typeface="Wingdings" pitchFamily="2" charset="2"/>
              <a:buAutoNum type="arabicPeriod"/>
            </a:pPr>
            <a:r>
              <a:rPr lang="el-GR" sz="2600" dirty="0"/>
              <a:t>   Στο στάδιο εμπορίας αυτών, </a:t>
            </a:r>
          </a:p>
          <a:p>
            <a:pPr marL="990600" lvl="1" indent="-533400">
              <a:buFont typeface="Wingdings" pitchFamily="2" charset="2"/>
              <a:buAutoNum type="arabicPeriod"/>
            </a:pPr>
            <a:r>
              <a:rPr lang="el-GR" sz="2600" dirty="0"/>
              <a:t>   Κατά τα διάφορα στάδια παραγωγής τους, </a:t>
            </a:r>
          </a:p>
          <a:p>
            <a:pPr marL="990600" lvl="1" indent="-533400">
              <a:buFont typeface="Wingdings" pitchFamily="2" charset="2"/>
              <a:buNone/>
            </a:pPr>
            <a:r>
              <a:rPr lang="el-GR" sz="2600" dirty="0"/>
              <a:t> </a:t>
            </a:r>
            <a:r>
              <a:rPr lang="el-GR" sz="2600" dirty="0" smtClean="0"/>
              <a:t>      Με </a:t>
            </a:r>
            <a:r>
              <a:rPr lang="el-GR" sz="2600" dirty="0"/>
              <a:t>σκοπό τον έλεγχο της </a:t>
            </a:r>
            <a:r>
              <a:rPr lang="el-GR" sz="2600" u="sng" dirty="0"/>
              <a:t>ασφάλειας </a:t>
            </a:r>
            <a:r>
              <a:rPr lang="el-GR" sz="2600" u="sng" dirty="0" smtClean="0"/>
              <a:t>και υγιεινής των τροφίμων</a:t>
            </a:r>
            <a:endParaRPr lang="el-GR" sz="2600" dirty="0" smtClean="0"/>
          </a:p>
          <a:p>
            <a:pPr marL="990600" lvl="1" indent="-533400" algn="ctr">
              <a:buFont typeface="Wingdings" pitchFamily="2" charset="2"/>
              <a:buNone/>
            </a:pPr>
            <a:r>
              <a:rPr lang="el-GR" sz="2600" b="1" dirty="0" smtClean="0"/>
              <a:t>       στα πλαίσια του εσωτερικού ποιοτικού ελέγχου των επιχειρήσεων</a:t>
            </a:r>
            <a:endParaRPr lang="el-GR" sz="2600" b="1" dirty="0"/>
          </a:p>
          <a:p>
            <a:pPr marL="609600" indent="-609600">
              <a:buFont typeface="Wingdings" pitchFamily="2" charset="2"/>
              <a:buNone/>
            </a:pPr>
            <a:endParaRPr lang="el-GR" sz="2600" dirty="0"/>
          </a:p>
        </p:txBody>
      </p:sp>
      <p:pic>
        <p:nvPicPr>
          <p:cNvPr id="2050" name="Picture 2" descr="http://www.infospoudes.gr/infonews/files/ekpa.jpg"/>
          <p:cNvPicPr>
            <a:picLocks noChangeAspect="1" noChangeArrowheads="1"/>
          </p:cNvPicPr>
          <p:nvPr/>
        </p:nvPicPr>
        <p:blipFill>
          <a:blip r:embed="rId2" cstate="print"/>
          <a:srcRect/>
          <a:stretch>
            <a:fillRect/>
          </a:stretch>
        </p:blipFill>
        <p:spPr bwMode="auto">
          <a:xfrm>
            <a:off x="251520" y="5445224"/>
            <a:ext cx="2483768" cy="108969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692696"/>
            <a:ext cx="6664254" cy="850776"/>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l-GR" dirty="0" smtClean="0">
                <a:effectLst>
                  <a:outerShdw blurRad="38100" dist="38100" dir="2700000" algn="tl">
                    <a:srgbClr val="000000">
                      <a:alpha val="43137"/>
                    </a:srgbClr>
                  </a:outerShdw>
                </a:effectLst>
              </a:rPr>
              <a:t>Τροφιμογενείς λοιμώξεις  </a:t>
            </a:r>
            <a:endParaRPr lang="el-GR"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39552" y="1700808"/>
            <a:ext cx="8147248" cy="4318992"/>
          </a:xfrm>
        </p:spPr>
        <p:txBody>
          <a:bodyPr/>
          <a:lstStyle/>
          <a:p>
            <a:pPr>
              <a:buNone/>
            </a:pPr>
            <a:r>
              <a:rPr lang="el-GR" dirty="0" smtClean="0"/>
              <a:t>Σοβαρό πρόβλημα  υγείας για ολόκληρο τον πλανήτη: </a:t>
            </a:r>
            <a:endParaRPr lang="el-GR" dirty="0" smtClean="0"/>
          </a:p>
          <a:p>
            <a:r>
              <a:rPr lang="el-GR" dirty="0" smtClean="0"/>
              <a:t>Αυξημένη </a:t>
            </a:r>
            <a:r>
              <a:rPr lang="el-GR" dirty="0" smtClean="0"/>
              <a:t>νοσηρότητα και θνητότητα </a:t>
            </a:r>
            <a:endParaRPr lang="el-GR" dirty="0" smtClean="0"/>
          </a:p>
          <a:p>
            <a:r>
              <a:rPr lang="el-GR" dirty="0" smtClean="0"/>
              <a:t>2</a:t>
            </a:r>
            <a:r>
              <a:rPr lang="el-GR" baseline="30000" dirty="0" smtClean="0"/>
              <a:t>η</a:t>
            </a:r>
            <a:r>
              <a:rPr lang="el-GR" dirty="0" smtClean="0"/>
              <a:t> </a:t>
            </a:r>
            <a:r>
              <a:rPr lang="el-GR" dirty="0" smtClean="0"/>
              <a:t>αιτία θανάτου μετά τις καρδιαγγειακές νόσους </a:t>
            </a:r>
            <a:r>
              <a:rPr lang="el-GR" dirty="0" smtClean="0"/>
              <a:t>σ</a:t>
            </a:r>
            <a:r>
              <a:rPr lang="el-GR" dirty="0" smtClean="0"/>
              <a:t>τους </a:t>
            </a:r>
            <a:r>
              <a:rPr lang="el-GR" dirty="0" smtClean="0"/>
              <a:t>ενήλικες </a:t>
            </a:r>
            <a:endParaRPr lang="el-GR" dirty="0" smtClean="0"/>
          </a:p>
          <a:p>
            <a:r>
              <a:rPr lang="el-GR" dirty="0" smtClean="0"/>
              <a:t>1</a:t>
            </a:r>
            <a:r>
              <a:rPr lang="el-GR" baseline="30000" dirty="0" smtClean="0"/>
              <a:t>η</a:t>
            </a:r>
            <a:r>
              <a:rPr lang="el-GR" dirty="0" smtClean="0"/>
              <a:t> </a:t>
            </a:r>
            <a:r>
              <a:rPr lang="el-GR" dirty="0" smtClean="0"/>
              <a:t>αιτία στα </a:t>
            </a:r>
            <a:r>
              <a:rPr lang="el-GR" dirty="0" smtClean="0"/>
              <a:t>παιδιά</a:t>
            </a:r>
            <a:endParaRPr lang="el-GR" dirty="0" smtClean="0"/>
          </a:p>
          <a:p>
            <a:endParaRPr lang="el-GR"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187624" y="620688"/>
            <a:ext cx="6264051" cy="792162"/>
          </a:xfrm>
        </p:spPr>
        <p:style>
          <a:lnRef idx="1">
            <a:schemeClr val="dk1"/>
          </a:lnRef>
          <a:fillRef idx="2">
            <a:schemeClr val="dk1"/>
          </a:fillRef>
          <a:effectRef idx="1">
            <a:schemeClr val="dk1"/>
          </a:effectRef>
          <a:fontRef idx="minor">
            <a:schemeClr val="dk1"/>
          </a:fontRef>
        </p:style>
        <p:txBody>
          <a:bodyPr>
            <a:normAutofit fontScale="90000"/>
          </a:bodyPr>
          <a:lstStyle/>
          <a:p>
            <a:pPr algn="ctr"/>
            <a:r>
              <a:rPr lang="el-GR" sz="3200" dirty="0"/>
              <a:t/>
            </a:r>
            <a:br>
              <a:rPr lang="el-GR" sz="3200" dirty="0"/>
            </a:br>
            <a:r>
              <a:rPr lang="el-GR" sz="3200" dirty="0"/>
              <a:t>ΠΑΡΑΛΑΒΗ ΔΕΙΓΜΑΤΩΝ </a:t>
            </a:r>
            <a:r>
              <a:rPr lang="el-GR" sz="3200" dirty="0" smtClean="0"/>
              <a:t>ΤΡΟΦΙΜΩΝ</a:t>
            </a:r>
            <a:endParaRPr lang="el-GR" sz="4000" dirty="0"/>
          </a:p>
        </p:txBody>
      </p:sp>
      <p:sp>
        <p:nvSpPr>
          <p:cNvPr id="51203" name="Rectangle 3"/>
          <p:cNvSpPr>
            <a:spLocks noGrp="1" noChangeArrowheads="1"/>
          </p:cNvSpPr>
          <p:nvPr>
            <p:ph type="body" idx="1"/>
          </p:nvPr>
        </p:nvSpPr>
        <p:spPr>
          <a:xfrm>
            <a:off x="611560" y="1844824"/>
            <a:ext cx="5328592" cy="4135437"/>
          </a:xfrm>
        </p:spPr>
        <p:txBody>
          <a:bodyPr>
            <a:normAutofit fontScale="92500" lnSpcReduction="10000"/>
          </a:bodyPr>
          <a:lstStyle/>
          <a:p>
            <a:pPr>
              <a:lnSpc>
                <a:spcPct val="80000"/>
              </a:lnSpc>
              <a:buFont typeface="Wingdings" pitchFamily="2" charset="2"/>
              <a:buNone/>
            </a:pPr>
            <a:r>
              <a:rPr lang="el-GR" sz="2400" dirty="0"/>
              <a:t>Τα δείγματα τροφίμων συνοδεύονται από:</a:t>
            </a:r>
          </a:p>
          <a:p>
            <a:pPr>
              <a:lnSpc>
                <a:spcPct val="80000"/>
              </a:lnSpc>
            </a:pPr>
            <a:r>
              <a:rPr lang="el-GR" sz="2400" dirty="0"/>
              <a:t>Πρωτόκολλο δειγματοληψίας και </a:t>
            </a:r>
          </a:p>
          <a:p>
            <a:pPr>
              <a:lnSpc>
                <a:spcPct val="80000"/>
              </a:lnSpc>
            </a:pPr>
            <a:r>
              <a:rPr lang="el-GR" sz="2400" dirty="0"/>
              <a:t>Διαβιβαστικό έγγραφο (γραπτή εντολή εξέτασης),</a:t>
            </a:r>
          </a:p>
          <a:p>
            <a:pPr>
              <a:lnSpc>
                <a:spcPct val="80000"/>
              </a:lnSpc>
              <a:buFont typeface="Wingdings" pitchFamily="2" charset="2"/>
              <a:buNone/>
            </a:pPr>
            <a:endParaRPr lang="el-GR" sz="2400" dirty="0"/>
          </a:p>
          <a:p>
            <a:pPr>
              <a:lnSpc>
                <a:spcPct val="80000"/>
              </a:lnSpc>
              <a:buFont typeface="Wingdings" pitchFamily="2" charset="2"/>
              <a:buNone/>
            </a:pPr>
            <a:r>
              <a:rPr lang="el-GR" sz="2400" dirty="0"/>
              <a:t>    Το προσωπικό του εργαστηρίου παραλαμβάνει τα δείγματα και εξετάζει την καταλληλότητά τους. Συγκεκριμένα εξετάζει</a:t>
            </a:r>
            <a:r>
              <a:rPr lang="en-US" sz="2400" dirty="0"/>
              <a:t>:</a:t>
            </a:r>
            <a:endParaRPr lang="el-GR" sz="2400" dirty="0"/>
          </a:p>
          <a:p>
            <a:pPr>
              <a:lnSpc>
                <a:spcPct val="80000"/>
              </a:lnSpc>
            </a:pPr>
            <a:r>
              <a:rPr lang="el-GR" sz="2400" dirty="0"/>
              <a:t>Κατάλληλη σήμανση (πχ. αριθμός δειγματοληψίας)</a:t>
            </a:r>
          </a:p>
          <a:p>
            <a:pPr>
              <a:lnSpc>
                <a:spcPct val="80000"/>
              </a:lnSpc>
            </a:pPr>
            <a:r>
              <a:rPr lang="el-GR" sz="2400" dirty="0"/>
              <a:t>Επαρκή ποσότητα</a:t>
            </a:r>
          </a:p>
          <a:p>
            <a:pPr>
              <a:lnSpc>
                <a:spcPct val="80000"/>
              </a:lnSpc>
            </a:pPr>
            <a:r>
              <a:rPr lang="el-GR" sz="2400" i="1" dirty="0"/>
              <a:t>Κατάλληλη συσκευασία </a:t>
            </a:r>
          </a:p>
          <a:p>
            <a:pPr>
              <a:lnSpc>
                <a:spcPct val="80000"/>
              </a:lnSpc>
            </a:pPr>
            <a:r>
              <a:rPr lang="el-GR" sz="2400" i="1" dirty="0"/>
              <a:t>Κανονική κατάσταση</a:t>
            </a:r>
          </a:p>
        </p:txBody>
      </p:sp>
      <p:pic>
        <p:nvPicPr>
          <p:cNvPr id="4" name="Picture 2" descr="Research into packaging contamination of food"/>
          <p:cNvPicPr>
            <a:picLocks noChangeAspect="1" noChangeArrowheads="1"/>
          </p:cNvPicPr>
          <p:nvPr/>
        </p:nvPicPr>
        <p:blipFill>
          <a:blip r:embed="rId2" cstate="print"/>
          <a:srcRect/>
          <a:stretch>
            <a:fillRect/>
          </a:stretch>
        </p:blipFill>
        <p:spPr bwMode="auto">
          <a:xfrm>
            <a:off x="6444208" y="2146086"/>
            <a:ext cx="2335535" cy="2888471"/>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691680" y="476672"/>
            <a:ext cx="6048672" cy="648072"/>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el-GR" sz="3200" dirty="0"/>
              <a:t>ΔΕΙΓΜΑΤΟΛΗΨΙΑ ΤΡΟΦΙΜΩΝ</a:t>
            </a:r>
          </a:p>
        </p:txBody>
      </p:sp>
      <p:sp>
        <p:nvSpPr>
          <p:cNvPr id="57347" name="Rectangle 3"/>
          <p:cNvSpPr>
            <a:spLocks noGrp="1" noChangeArrowheads="1"/>
          </p:cNvSpPr>
          <p:nvPr>
            <p:ph type="body" idx="1"/>
          </p:nvPr>
        </p:nvSpPr>
        <p:spPr>
          <a:xfrm>
            <a:off x="468313" y="1412875"/>
            <a:ext cx="8207375" cy="5184775"/>
          </a:xfrm>
        </p:spPr>
        <p:txBody>
          <a:bodyPr>
            <a:normAutofit/>
          </a:bodyPr>
          <a:lstStyle/>
          <a:p>
            <a:pPr>
              <a:lnSpc>
                <a:spcPct val="80000"/>
              </a:lnSpc>
            </a:pPr>
            <a:r>
              <a:rPr lang="el-GR" sz="2200" dirty="0"/>
              <a:t>Απαιτείται  ποσότητα τουλάχιστον 250 </a:t>
            </a:r>
            <a:r>
              <a:rPr lang="en-US" sz="2200" dirty="0"/>
              <a:t>ml</a:t>
            </a:r>
            <a:r>
              <a:rPr lang="el-GR" sz="2200" dirty="0"/>
              <a:t> ή </a:t>
            </a:r>
            <a:r>
              <a:rPr lang="en-US" sz="2200" dirty="0" err="1"/>
              <a:t>gr</a:t>
            </a:r>
            <a:r>
              <a:rPr lang="el-GR" sz="2200" dirty="0"/>
              <a:t>. </a:t>
            </a:r>
          </a:p>
          <a:p>
            <a:pPr>
              <a:lnSpc>
                <a:spcPct val="80000"/>
              </a:lnSpc>
            </a:pPr>
            <a:r>
              <a:rPr lang="el-GR" sz="2200" dirty="0"/>
              <a:t>Ψύξη </a:t>
            </a:r>
          </a:p>
          <a:p>
            <a:pPr>
              <a:lnSpc>
                <a:spcPct val="80000"/>
              </a:lnSpc>
              <a:buFont typeface="Wingdings" pitchFamily="2" charset="2"/>
              <a:buNone/>
            </a:pPr>
            <a:endParaRPr lang="el-GR" sz="2200" i="1" u="sng" dirty="0"/>
          </a:p>
          <a:p>
            <a:pPr>
              <a:lnSpc>
                <a:spcPct val="80000"/>
              </a:lnSpc>
              <a:buFont typeface="Wingdings" pitchFamily="2" charset="2"/>
              <a:buNone/>
            </a:pPr>
            <a:r>
              <a:rPr lang="el-GR" sz="2200" i="1" u="sng" dirty="0"/>
              <a:t>Κατάλληλη συσκευασία</a:t>
            </a:r>
            <a:r>
              <a:rPr lang="el-GR" sz="2200" dirty="0"/>
              <a:t>: </a:t>
            </a:r>
          </a:p>
          <a:p>
            <a:pPr>
              <a:lnSpc>
                <a:spcPct val="80000"/>
              </a:lnSpc>
            </a:pPr>
            <a:r>
              <a:rPr lang="el-GR" sz="2200" dirty="0"/>
              <a:t>Ασηπτικές συνθήκες δειγματοληψίας, </a:t>
            </a:r>
          </a:p>
          <a:p>
            <a:pPr>
              <a:lnSpc>
                <a:spcPct val="80000"/>
              </a:lnSpc>
            </a:pPr>
            <a:r>
              <a:rPr lang="el-GR" sz="2200" dirty="0"/>
              <a:t>Σφραγισμένα δοχεία </a:t>
            </a:r>
          </a:p>
          <a:p>
            <a:pPr>
              <a:lnSpc>
                <a:spcPct val="80000"/>
              </a:lnSpc>
            </a:pPr>
            <a:r>
              <a:rPr lang="el-GR" sz="2200" dirty="0"/>
              <a:t>Δεν φέρουν σημάδια αλλοίωσης, καταστροφής και αποσφράγισης.  </a:t>
            </a:r>
          </a:p>
          <a:p>
            <a:pPr>
              <a:lnSpc>
                <a:spcPct val="80000"/>
              </a:lnSpc>
              <a:buFont typeface="Wingdings" pitchFamily="2" charset="2"/>
              <a:buNone/>
            </a:pPr>
            <a:r>
              <a:rPr lang="el-GR" sz="2200" dirty="0" smtClean="0"/>
              <a:t>.</a:t>
            </a:r>
            <a:endParaRPr lang="el-GR" sz="2200" dirty="0"/>
          </a:p>
          <a:p>
            <a:pPr>
              <a:lnSpc>
                <a:spcPct val="80000"/>
              </a:lnSpc>
              <a:buFont typeface="Wingdings" pitchFamily="2" charset="2"/>
              <a:buNone/>
            </a:pPr>
            <a:r>
              <a:rPr lang="el-GR" sz="2200" i="1" u="sng" dirty="0"/>
              <a:t>Κανονική κατάσταση δείγματος</a:t>
            </a:r>
            <a:r>
              <a:rPr lang="el-GR" sz="2200" dirty="0"/>
              <a:t>: </a:t>
            </a:r>
          </a:p>
          <a:p>
            <a:pPr>
              <a:lnSpc>
                <a:spcPct val="80000"/>
              </a:lnSpc>
              <a:buFont typeface="Wingdings" pitchFamily="2" charset="2"/>
              <a:buNone/>
            </a:pPr>
            <a:r>
              <a:rPr lang="el-GR" sz="2200" dirty="0"/>
              <a:t>Α) Διατηρεί τα συνήθη οργανοληπτικά του χαρακτηριστικά (χρώμα, οσμή κλπ.), </a:t>
            </a:r>
          </a:p>
          <a:p>
            <a:pPr>
              <a:lnSpc>
                <a:spcPct val="80000"/>
              </a:lnSpc>
              <a:buFont typeface="Wingdings" pitchFamily="2" charset="2"/>
              <a:buNone/>
            </a:pPr>
            <a:r>
              <a:rPr lang="el-GR" sz="2200" dirty="0"/>
              <a:t>Β) Δεν έχει παρέλθει η ημερομηνία λήξης και </a:t>
            </a:r>
          </a:p>
          <a:p>
            <a:pPr>
              <a:lnSpc>
                <a:spcPct val="80000"/>
              </a:lnSpc>
              <a:buFont typeface="Wingdings" pitchFamily="2" charset="2"/>
              <a:buNone/>
            </a:pPr>
            <a:r>
              <a:rPr lang="el-GR" sz="2200" dirty="0"/>
              <a:t>Γ) Δεν έχει παρέλθει το προβλεπόμενο χρονικό διάστημα από τη στιγμή της δειγματοληψίας μέχρι την άφιξη στο εργαστήριο.</a:t>
            </a:r>
          </a:p>
          <a:p>
            <a:pPr>
              <a:lnSpc>
                <a:spcPct val="80000"/>
              </a:lnSpc>
            </a:pPr>
            <a:endParaRPr lang="el-GR" sz="22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063" name="Group 295"/>
          <p:cNvGraphicFramePr>
            <a:graphicFrameLocks noGrp="1"/>
          </p:cNvGraphicFramePr>
          <p:nvPr/>
        </p:nvGraphicFramePr>
        <p:xfrm>
          <a:off x="1331913" y="549275"/>
          <a:ext cx="6696075" cy="5975352"/>
        </p:xfrm>
        <a:graphic>
          <a:graphicData uri="http://schemas.openxmlformats.org/drawingml/2006/table">
            <a:tbl>
              <a:tblPr/>
              <a:tblGrid>
                <a:gridCol w="3830637"/>
                <a:gridCol w="2865438"/>
              </a:tblGrid>
              <a:tr h="331788">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tx1"/>
                          </a:solidFill>
                          <a:effectLst/>
                          <a:latin typeface="Century Gothic" pitchFamily="34" charset="0"/>
                          <a:cs typeface="Times New Roman" pitchFamily="18" charset="0"/>
                        </a:rPr>
                        <a:t>                                                        ΤΡΟΦΙΜΑ</a:t>
                      </a:r>
                      <a:r>
                        <a:rPr kumimoji="0" lang="en-US" sz="1200" b="1" i="0" u="none" strike="noStrike" cap="none" normalizeH="0" baseline="0" dirty="0" smtClean="0">
                          <a:ln>
                            <a:noFill/>
                          </a:ln>
                          <a:solidFill>
                            <a:schemeClr val="tx1"/>
                          </a:solidFill>
                          <a:effectLst/>
                          <a:latin typeface="Century Gothic"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330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1" i="0" u="none" strike="noStrike" cap="none" normalizeH="0" baseline="0" dirty="0" smtClean="0">
                          <a:ln>
                            <a:noFill/>
                          </a:ln>
                          <a:solidFill>
                            <a:schemeClr val="tx1"/>
                          </a:solidFill>
                          <a:effectLst/>
                          <a:latin typeface="Century Gothic" pitchFamily="34" charset="0"/>
                          <a:cs typeface="Times New Roman" pitchFamily="18" charset="0"/>
                        </a:rPr>
                        <a:t>α. Βασικές παράμετροι (Καν. 2073/2005)</a:t>
                      </a:r>
                      <a:endParaRPr kumimoji="0" lang="el-GR" sz="1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1" i="0" u="none" strike="noStrike" cap="none" normalizeH="0" baseline="0" smtClean="0">
                          <a:ln>
                            <a:noFill/>
                          </a:ln>
                          <a:solidFill>
                            <a:schemeClr val="tx1"/>
                          </a:solidFill>
                          <a:effectLst/>
                          <a:latin typeface="Century Gothic" pitchFamily="34" charset="0"/>
                          <a:cs typeface="Times New Roman" pitchFamily="18" charset="0"/>
                        </a:rPr>
                        <a:t>Μέθοδος</a:t>
                      </a:r>
                      <a:endParaRPr kumimoji="0" lang="el-GR"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8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sz="1200" b="0" i="0" u="none" strike="noStrike" cap="none" normalizeH="0" baseline="0" dirty="0" smtClean="0">
                          <a:ln>
                            <a:noFill/>
                          </a:ln>
                          <a:solidFill>
                            <a:schemeClr val="tx1"/>
                          </a:solidFill>
                          <a:effectLst/>
                          <a:latin typeface="Century Gothic" pitchFamily="34" charset="0"/>
                          <a:cs typeface="Times New Roman" pitchFamily="18" charset="0"/>
                        </a:rPr>
                        <a:t>Ανίχνευση </a:t>
                      </a:r>
                      <a:r>
                        <a:rPr kumimoji="0" lang="en-US" sz="1200" b="0" i="0" u="none" strike="noStrike" cap="none" normalizeH="0" baseline="0" dirty="0" smtClean="0">
                          <a:ln>
                            <a:noFill/>
                          </a:ln>
                          <a:solidFill>
                            <a:schemeClr val="tx1"/>
                          </a:solidFill>
                          <a:effectLst/>
                          <a:latin typeface="Century Gothic" pitchFamily="34" charset="0"/>
                          <a:cs typeface="Times New Roman" pitchFamily="18" charset="0"/>
                        </a:rPr>
                        <a:t>Salmonella </a:t>
                      </a:r>
                      <a:r>
                        <a:rPr kumimoji="0" lang="en-US" sz="1200" b="0" i="0" u="none" strike="noStrike" cap="none" normalizeH="0" baseline="0" dirty="0" err="1" smtClean="0">
                          <a:ln>
                            <a:noFill/>
                          </a:ln>
                          <a:solidFill>
                            <a:schemeClr val="tx1"/>
                          </a:solidFill>
                          <a:effectLst/>
                          <a:latin typeface="Century Gothic" pitchFamily="34" charset="0"/>
                          <a:cs typeface="Times New Roman" pitchFamily="18" charset="0"/>
                        </a:rPr>
                        <a:t>spp</a:t>
                      </a:r>
                      <a:r>
                        <a:rPr kumimoji="0" lang="el-GR" sz="1200" b="0" i="0" u="none" strike="noStrike" cap="none" normalizeH="0" baseline="0" dirty="0" smtClean="0">
                          <a:ln>
                            <a:noFill/>
                          </a:ln>
                          <a:solidFill>
                            <a:schemeClr val="tx1"/>
                          </a:solidFill>
                          <a:effectLst/>
                          <a:latin typeface="Century Gothic" pitchFamily="34" charset="0"/>
                          <a:cs typeface="Times New Roman" pitchFamily="18" charset="0"/>
                        </a:rPr>
                        <a:t>.</a:t>
                      </a:r>
                      <a:endParaRPr kumimoji="0" lang="el-GR"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sz="1200" b="0" i="0" u="none" strike="noStrike" cap="none" normalizeH="0" baseline="0" dirty="0" smtClean="0">
                          <a:ln>
                            <a:noFill/>
                          </a:ln>
                          <a:solidFill>
                            <a:schemeClr val="tx1"/>
                          </a:solidFill>
                          <a:effectLst/>
                          <a:latin typeface="Century Gothic" pitchFamily="34" charset="0"/>
                          <a:cs typeface="Times New Roman" pitchFamily="18" charset="0"/>
                        </a:rPr>
                        <a:t>Ανίχνευση</a:t>
                      </a:r>
                      <a:r>
                        <a:rPr kumimoji="0" lang="en-US" sz="1200" b="0" i="0" u="none" strike="noStrike" cap="none" normalizeH="0" baseline="0" dirty="0" smtClean="0">
                          <a:ln>
                            <a:noFill/>
                          </a:ln>
                          <a:solidFill>
                            <a:schemeClr val="tx1"/>
                          </a:solidFill>
                          <a:effectLst/>
                          <a:latin typeface="Century Gothic"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Century Gothic" pitchFamily="34" charset="0"/>
                          <a:cs typeface="Times New Roman" pitchFamily="18" charset="0"/>
                        </a:rPr>
                        <a:t>Listeria</a:t>
                      </a:r>
                      <a:r>
                        <a:rPr kumimoji="0" lang="en-US" sz="1200" b="0" i="0" u="none" strike="noStrike" cap="none" normalizeH="0" baseline="0" dirty="0" smtClean="0">
                          <a:ln>
                            <a:noFill/>
                          </a:ln>
                          <a:solidFill>
                            <a:schemeClr val="tx1"/>
                          </a:solidFill>
                          <a:effectLst/>
                          <a:latin typeface="Century Gothic"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Century Gothic" pitchFamily="34" charset="0"/>
                          <a:cs typeface="Times New Roman" pitchFamily="18" charset="0"/>
                        </a:rPr>
                        <a:t>monocytogenes</a:t>
                      </a:r>
                      <a:r>
                        <a:rPr kumimoji="0" lang="en-US" sz="1200" b="0" i="0" u="none" strike="noStrike" cap="none" normalizeH="0" baseline="0" dirty="0" smtClean="0">
                          <a:ln>
                            <a:noFill/>
                          </a:ln>
                          <a:solidFill>
                            <a:schemeClr val="tx1"/>
                          </a:solidFill>
                          <a:effectLst/>
                          <a:latin typeface="Century Gothic" pitchFamily="34" charset="0"/>
                          <a:cs typeface="Times New Roman" pitchFamily="18" charset="0"/>
                        </a:rPr>
                        <a:t>.</a:t>
                      </a:r>
                      <a:endParaRPr kumimoji="0" lang="el-GR" sz="1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200" b="0" i="0" u="none" strike="noStrike" cap="none" normalizeH="0" baseline="0" dirty="0" smtClean="0">
                        <a:ln>
                          <a:noFill/>
                        </a:ln>
                        <a:solidFill>
                          <a:schemeClr val="tx1"/>
                        </a:solidFill>
                        <a:effectLst/>
                        <a:latin typeface="Century Gothic"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latin typeface="Century Gothic" pitchFamily="34" charset="0"/>
                          <a:cs typeface="Times New Roman" pitchFamily="18" charset="0"/>
                        </a:rPr>
                        <a:t>ISO 6579</a:t>
                      </a:r>
                      <a:endParaRPr kumimoji="0" lang="el-GR"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latin typeface="Century Gothic" pitchFamily="34" charset="0"/>
                          <a:cs typeface="Times New Roman" pitchFamily="18" charset="0"/>
                        </a:rPr>
                        <a:t>ISO 11290-1</a:t>
                      </a:r>
                      <a:endParaRPr kumimoji="0" lang="el-GR" sz="1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2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1" i="0" u="none" strike="noStrike" cap="none" normalizeH="0" baseline="0" smtClean="0">
                          <a:ln>
                            <a:noFill/>
                          </a:ln>
                          <a:solidFill>
                            <a:schemeClr val="tx1"/>
                          </a:solidFill>
                          <a:effectLst/>
                          <a:latin typeface="Century Gothic" pitchFamily="34" charset="0"/>
                          <a:cs typeface="Times New Roman" pitchFamily="18" charset="0"/>
                        </a:rPr>
                        <a:t>β. Συμπληρωματικές παράμετροι</a:t>
                      </a:r>
                      <a:r>
                        <a:rPr kumimoji="0" lang="el-GR" sz="1200" b="0" i="0" u="none" strike="noStrike" cap="none" normalizeH="0" baseline="0" smtClean="0">
                          <a:ln>
                            <a:noFill/>
                          </a:ln>
                          <a:solidFill>
                            <a:schemeClr val="tx1"/>
                          </a:solidFill>
                          <a:effectLst/>
                          <a:latin typeface="Century Gothic" pitchFamily="34" charset="0"/>
                          <a:cs typeface="Times New Roman" pitchFamily="18" charset="0"/>
                        </a:rPr>
                        <a:t> (ανάλογα με το είδος του τροφίμου)</a:t>
                      </a:r>
                      <a:endParaRPr kumimoji="0" lang="el-GR"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1" i="0" u="none" strike="noStrike" cap="none" normalizeH="0" baseline="0" dirty="0" smtClean="0">
                          <a:ln>
                            <a:noFill/>
                          </a:ln>
                          <a:solidFill>
                            <a:schemeClr val="tx1"/>
                          </a:solidFill>
                          <a:effectLst/>
                          <a:latin typeface="Century Gothic" pitchFamily="34" charset="0"/>
                          <a:cs typeface="Times New Roman" pitchFamily="18" charset="0"/>
                        </a:rPr>
                        <a:t>Μέθοδος</a:t>
                      </a:r>
                      <a:endParaRPr kumimoji="0" lang="el-GR"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462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sz="1200" b="0" i="0" u="none" strike="noStrike" cap="none" normalizeH="0" baseline="0" smtClean="0">
                          <a:ln>
                            <a:noFill/>
                          </a:ln>
                          <a:solidFill>
                            <a:schemeClr val="tx1"/>
                          </a:solidFill>
                          <a:effectLst/>
                          <a:latin typeface="Verdana" pitchFamily="34" charset="0"/>
                          <a:cs typeface="Times New Roman" pitchFamily="18" charset="0"/>
                        </a:rPr>
                        <a:t>Ανίχνευση &amp; καταμέτρηση ολικής Μεσόφ. Μικρ. Χλωρίδας 30ο </a:t>
                      </a:r>
                      <a:r>
                        <a:rPr kumimoji="0" lang="en-US" sz="1200" b="0" i="0" u="none" strike="noStrike" cap="none" normalizeH="0" baseline="0" smtClean="0">
                          <a:ln>
                            <a:noFill/>
                          </a:ln>
                          <a:solidFill>
                            <a:schemeClr val="tx1"/>
                          </a:solidFill>
                          <a:effectLst/>
                          <a:latin typeface="Verdana" pitchFamily="34" charset="0"/>
                          <a:cs typeface="Times New Roman" pitchFamily="18" charset="0"/>
                        </a:rPr>
                        <a:t>C</a:t>
                      </a:r>
                      <a:r>
                        <a:rPr kumimoji="0" lang="el-GR" sz="1200" b="0" i="0" u="none" strike="noStrike" cap="none" normalizeH="0" baseline="0" smtClean="0">
                          <a:ln>
                            <a:noFill/>
                          </a:ln>
                          <a:solidFill>
                            <a:schemeClr val="tx1"/>
                          </a:solidFill>
                          <a:effectLst/>
                          <a:latin typeface="Verdana" pitchFamily="34"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sz="1200" b="0" i="0" u="none" strike="noStrike" cap="none" normalizeH="0" baseline="0" smtClean="0">
                          <a:ln>
                            <a:noFill/>
                          </a:ln>
                          <a:solidFill>
                            <a:schemeClr val="tx1"/>
                          </a:solidFill>
                          <a:effectLst/>
                          <a:latin typeface="Verdana" pitchFamily="34" charset="0"/>
                          <a:cs typeface="Times New Roman" pitchFamily="18" charset="0"/>
                        </a:rPr>
                        <a:t>Ανίχνευση &amp; καταμέτρηση Ολικών Κολοβακτηριοειδών. </a:t>
                      </a: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sz="1200" b="0" i="0" u="none" strike="noStrike" cap="none" normalizeH="0" baseline="0" smtClean="0">
                          <a:ln>
                            <a:noFill/>
                          </a:ln>
                          <a:solidFill>
                            <a:schemeClr val="tx1"/>
                          </a:solidFill>
                          <a:effectLst/>
                          <a:latin typeface="Verdana" pitchFamily="34" charset="0"/>
                          <a:cs typeface="Times New Roman" pitchFamily="18" charset="0"/>
                        </a:rPr>
                        <a:t>Ανίχνευση &amp; καταμέτρηση </a:t>
                      </a:r>
                      <a:r>
                        <a:rPr kumimoji="0" lang="en-US" sz="1200" b="0" i="0" u="none" strike="noStrike" cap="none" normalizeH="0" baseline="0" smtClean="0">
                          <a:ln>
                            <a:noFill/>
                          </a:ln>
                          <a:solidFill>
                            <a:schemeClr val="tx1"/>
                          </a:solidFill>
                          <a:effectLst/>
                          <a:latin typeface="Verdana" pitchFamily="34" charset="0"/>
                          <a:cs typeface="Times New Roman" pitchFamily="18" charset="0"/>
                        </a:rPr>
                        <a:t>E</a:t>
                      </a:r>
                      <a:r>
                        <a:rPr kumimoji="0" lang="el-GR" sz="1200" b="0" i="0" u="none" strike="noStrike" cap="none" normalizeH="0" baseline="0" smtClean="0">
                          <a:ln>
                            <a:noFill/>
                          </a:ln>
                          <a:solidFill>
                            <a:schemeClr val="tx1"/>
                          </a:solidFill>
                          <a:effectLst/>
                          <a:latin typeface="Verdana" pitchFamily="34" charset="0"/>
                          <a:cs typeface="Times New Roman" pitchFamily="18" charset="0"/>
                        </a:rPr>
                        <a:t>. </a:t>
                      </a:r>
                      <a:r>
                        <a:rPr kumimoji="0" lang="en-US" sz="1200" b="0" i="0" u="none" strike="noStrike" cap="none" normalizeH="0" baseline="0" smtClean="0">
                          <a:ln>
                            <a:noFill/>
                          </a:ln>
                          <a:solidFill>
                            <a:schemeClr val="tx1"/>
                          </a:solidFill>
                          <a:effectLst/>
                          <a:latin typeface="Verdana" pitchFamily="34" charset="0"/>
                          <a:cs typeface="Times New Roman" pitchFamily="18" charset="0"/>
                        </a:rPr>
                        <a:t>Coli spp</a:t>
                      </a:r>
                      <a:r>
                        <a:rPr kumimoji="0" lang="el-GR" sz="1200" b="0" i="0" u="none" strike="noStrike" cap="none" normalizeH="0" baseline="0" smtClean="0">
                          <a:ln>
                            <a:noFill/>
                          </a:ln>
                          <a:solidFill>
                            <a:schemeClr val="tx1"/>
                          </a:solidFill>
                          <a:effectLst/>
                          <a:latin typeface="Verdana" pitchFamily="34"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n-US" sz="1200" b="0" i="0" u="none" strike="noStrike" cap="none" normalizeH="0" baseline="0" smtClean="0">
                          <a:ln>
                            <a:noFill/>
                          </a:ln>
                          <a:solidFill>
                            <a:schemeClr val="tx1"/>
                          </a:solidFill>
                          <a:effectLst/>
                          <a:latin typeface="Verdana" pitchFamily="34" charset="0"/>
                          <a:cs typeface="Times New Roman" pitchFamily="18" charset="0"/>
                        </a:rPr>
                        <a:t>A</a:t>
                      </a:r>
                      <a:r>
                        <a:rPr kumimoji="0" lang="el-GR" sz="1200" b="0" i="0" u="none" strike="noStrike" cap="none" normalizeH="0" baseline="0" smtClean="0">
                          <a:ln>
                            <a:noFill/>
                          </a:ln>
                          <a:solidFill>
                            <a:schemeClr val="tx1"/>
                          </a:solidFill>
                          <a:effectLst/>
                          <a:latin typeface="Verdana" pitchFamily="34" charset="0"/>
                          <a:cs typeface="Times New Roman" pitchFamily="18" charset="0"/>
                        </a:rPr>
                        <a:t>νίχνευση </a:t>
                      </a:r>
                      <a:r>
                        <a:rPr kumimoji="0" lang="en-US" sz="1200" b="0" i="0" u="none" strike="noStrike" cap="none" normalizeH="0" baseline="0" smtClean="0">
                          <a:ln>
                            <a:noFill/>
                          </a:ln>
                          <a:solidFill>
                            <a:schemeClr val="tx1"/>
                          </a:solidFill>
                          <a:effectLst/>
                          <a:latin typeface="Verdana" pitchFamily="34" charset="0"/>
                          <a:cs typeface="Times New Roman" pitchFamily="18" charset="0"/>
                        </a:rPr>
                        <a:t>Staph</a:t>
                      </a:r>
                      <a:r>
                        <a:rPr kumimoji="0" lang="el-GR" sz="1200" b="0" i="0" u="none" strike="noStrike" cap="none" normalizeH="0" baseline="0" smtClean="0">
                          <a:ln>
                            <a:noFill/>
                          </a:ln>
                          <a:solidFill>
                            <a:schemeClr val="tx1"/>
                          </a:solidFill>
                          <a:effectLst/>
                          <a:latin typeface="Verdana" pitchFamily="34" charset="0"/>
                          <a:cs typeface="Times New Roman" pitchFamily="18" charset="0"/>
                        </a:rPr>
                        <a:t>.</a:t>
                      </a:r>
                      <a:r>
                        <a:rPr kumimoji="0" lang="en-US" sz="1200" b="0" i="0" u="none" strike="noStrike" cap="none" normalizeH="0" baseline="0" smtClean="0">
                          <a:ln>
                            <a:noFill/>
                          </a:ln>
                          <a:solidFill>
                            <a:schemeClr val="tx1"/>
                          </a:solidFill>
                          <a:effectLst/>
                          <a:latin typeface="Verdana" pitchFamily="34" charset="0"/>
                          <a:cs typeface="Times New Roman" pitchFamily="18" charset="0"/>
                        </a:rPr>
                        <a:t> Coag(+) </a:t>
                      </a:r>
                      <a:endParaRPr kumimoji="0" lang="el-GR" sz="1200" b="0" i="0" u="none" strike="noStrike" cap="none" normalizeH="0" baseline="0" smtClean="0">
                        <a:ln>
                          <a:noFill/>
                        </a:ln>
                        <a:solidFill>
                          <a:schemeClr val="tx1"/>
                        </a:solidFill>
                        <a:effectLst/>
                        <a:latin typeface="Verdana"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sz="1200" b="0" i="0" u="none" strike="noStrike" cap="none" normalizeH="0" baseline="0" smtClean="0">
                          <a:ln>
                            <a:noFill/>
                          </a:ln>
                          <a:solidFill>
                            <a:schemeClr val="tx1"/>
                          </a:solidFill>
                          <a:effectLst/>
                          <a:latin typeface="Verdana" pitchFamily="34" charset="0"/>
                          <a:cs typeface="Times New Roman" pitchFamily="18" charset="0"/>
                        </a:rPr>
                        <a:t>Ανίχνευση </a:t>
                      </a:r>
                      <a:r>
                        <a:rPr kumimoji="0" lang="fr-FR" sz="1200" b="0" i="0" u="none" strike="noStrike" cap="none" normalizeH="0" baseline="0" smtClean="0">
                          <a:ln>
                            <a:noFill/>
                          </a:ln>
                          <a:solidFill>
                            <a:schemeClr val="tx1"/>
                          </a:solidFill>
                          <a:effectLst/>
                          <a:latin typeface="Verdana" pitchFamily="34" charset="0"/>
                          <a:cs typeface="Times New Roman" pitchFamily="18" charset="0"/>
                        </a:rPr>
                        <a:t>B</a:t>
                      </a:r>
                      <a:r>
                        <a:rPr kumimoji="0" lang="el-GR" sz="1200" b="0" i="0" u="none" strike="noStrike" cap="none" normalizeH="0" baseline="0" smtClean="0">
                          <a:ln>
                            <a:noFill/>
                          </a:ln>
                          <a:solidFill>
                            <a:schemeClr val="tx1"/>
                          </a:solidFill>
                          <a:effectLst/>
                          <a:latin typeface="Verdana" pitchFamily="34" charset="0"/>
                          <a:cs typeface="Times New Roman" pitchFamily="18" charset="0"/>
                        </a:rPr>
                        <a:t>. </a:t>
                      </a:r>
                      <a:r>
                        <a:rPr kumimoji="0" lang="fr-FR" sz="1200" b="0" i="0" u="none" strike="noStrike" cap="none" normalizeH="0" baseline="0" smtClean="0">
                          <a:ln>
                            <a:noFill/>
                          </a:ln>
                          <a:solidFill>
                            <a:schemeClr val="tx1"/>
                          </a:solidFill>
                          <a:effectLst/>
                          <a:latin typeface="Verdana" pitchFamily="34" charset="0"/>
                          <a:cs typeface="Times New Roman" pitchFamily="18" charset="0"/>
                        </a:rPr>
                        <a:t>cereus</a:t>
                      </a:r>
                      <a:endParaRPr kumimoji="0" lang="el-GR" sz="1000" b="0" i="0" u="none" strike="noStrike" cap="none" normalizeH="0" baseline="0" smtClean="0">
                        <a:ln>
                          <a:noFill/>
                        </a:ln>
                        <a:solidFill>
                          <a:schemeClr val="tx1"/>
                        </a:solidFill>
                        <a:effectLst/>
                        <a:latin typeface="Verdana" pitchFamily="34"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200" b="0" i="0" u="none" strike="noStrike" cap="none" normalizeH="0" baseline="0" dirty="0" smtClean="0">
                        <a:ln>
                          <a:noFill/>
                        </a:ln>
                        <a:solidFill>
                          <a:schemeClr val="tx1"/>
                        </a:solidFill>
                        <a:effectLst/>
                        <a:latin typeface="Century Gothic"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200" b="0" i="0" u="none" strike="noStrike" cap="none" normalizeH="0" baseline="0" dirty="0" smtClean="0">
                        <a:ln>
                          <a:noFill/>
                        </a:ln>
                        <a:solidFill>
                          <a:schemeClr val="tx1"/>
                        </a:solidFill>
                        <a:effectLst/>
                        <a:latin typeface="Century Gothic"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latin typeface="Century Gothic" pitchFamily="34" charset="0"/>
                          <a:cs typeface="Times New Roman" pitchFamily="18" charset="0"/>
                        </a:rPr>
                        <a:t>ISO</a:t>
                      </a:r>
                      <a:r>
                        <a:rPr kumimoji="0" lang="el-GR" sz="1200" b="0" i="0" u="none" strike="noStrike" cap="none" normalizeH="0" baseline="0" dirty="0" smtClean="0">
                          <a:ln>
                            <a:noFill/>
                          </a:ln>
                          <a:solidFill>
                            <a:schemeClr val="tx1"/>
                          </a:solidFill>
                          <a:effectLst/>
                          <a:latin typeface="Century Gothic" pitchFamily="34" charset="0"/>
                          <a:cs typeface="Times New Roman" pitchFamily="18" charset="0"/>
                        </a:rPr>
                        <a:t> 4833/03</a:t>
                      </a:r>
                      <a:endParaRPr kumimoji="0" lang="el-GR"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smtClean="0">
                          <a:ln>
                            <a:noFill/>
                          </a:ln>
                          <a:solidFill>
                            <a:schemeClr val="tx1"/>
                          </a:solidFill>
                          <a:effectLst/>
                          <a:latin typeface="Century Gothic" pitchFamily="34" charset="0"/>
                          <a:cs typeface="Times New Roman" pitchFamily="18" charset="0"/>
                        </a:rPr>
                        <a:t>ΑΠ.91/180ΕΕ</a:t>
                      </a:r>
                      <a:endParaRPr kumimoji="0" lang="el-GR"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smtClean="0">
                          <a:ln>
                            <a:noFill/>
                          </a:ln>
                          <a:solidFill>
                            <a:schemeClr val="tx1"/>
                          </a:solidFill>
                          <a:effectLst/>
                          <a:latin typeface="Century Gothic" pitchFamily="34" charset="0"/>
                          <a:cs typeface="Times New Roman" pitchFamily="18" charset="0"/>
                        </a:rPr>
                        <a:t>  </a:t>
                      </a:r>
                      <a:endParaRPr kumimoji="0" lang="el-GR"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latin typeface="Century Gothic" pitchFamily="34" charset="0"/>
                          <a:cs typeface="Times New Roman" pitchFamily="18" charset="0"/>
                        </a:rPr>
                        <a:t>ISO</a:t>
                      </a:r>
                      <a:r>
                        <a:rPr kumimoji="0" lang="el-GR" sz="1200" b="0" i="0" u="none" strike="noStrike" cap="none" normalizeH="0" baseline="0" dirty="0" smtClean="0">
                          <a:ln>
                            <a:noFill/>
                          </a:ln>
                          <a:solidFill>
                            <a:schemeClr val="tx1"/>
                          </a:solidFill>
                          <a:effectLst/>
                          <a:latin typeface="Century Gothic" pitchFamily="34" charset="0"/>
                          <a:cs typeface="Times New Roman" pitchFamily="18" charset="0"/>
                        </a:rPr>
                        <a:t> 16649-1 </a:t>
                      </a:r>
                      <a:endParaRPr kumimoji="0" lang="el-GR"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latin typeface="Century Gothic" pitchFamily="34" charset="0"/>
                          <a:cs typeface="Times New Roman" pitchFamily="18" charset="0"/>
                        </a:rPr>
                        <a:t>ISO</a:t>
                      </a:r>
                      <a:r>
                        <a:rPr kumimoji="0" lang="el-GR" sz="1200" b="0" i="0" u="none" strike="noStrike" cap="none" normalizeH="0" baseline="0" dirty="0" smtClean="0">
                          <a:ln>
                            <a:noFill/>
                          </a:ln>
                          <a:solidFill>
                            <a:schemeClr val="tx1"/>
                          </a:solidFill>
                          <a:effectLst/>
                          <a:latin typeface="Century Gothic" pitchFamily="34" charset="0"/>
                          <a:cs typeface="Times New Roman" pitchFamily="18" charset="0"/>
                        </a:rPr>
                        <a:t> 6888-1</a:t>
                      </a:r>
                      <a:endParaRPr kumimoji="0" lang="el-GR"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sz="1200" b="0" i="0" u="none" strike="noStrike" cap="none" normalizeH="0" baseline="0" dirty="0" smtClean="0">
                          <a:ln>
                            <a:noFill/>
                          </a:ln>
                          <a:solidFill>
                            <a:schemeClr val="tx1"/>
                          </a:solidFill>
                          <a:effectLst/>
                          <a:latin typeface="Century Gothic" pitchFamily="34" charset="0"/>
                          <a:cs typeface="Times New Roman" pitchFamily="18" charset="0"/>
                        </a:rPr>
                        <a:t>ISO</a:t>
                      </a:r>
                      <a:r>
                        <a:rPr kumimoji="0" lang="el-GR" sz="1200" b="0" i="0" u="none" strike="noStrike" cap="none" normalizeH="0" baseline="0" dirty="0" smtClean="0">
                          <a:ln>
                            <a:noFill/>
                          </a:ln>
                          <a:solidFill>
                            <a:schemeClr val="tx1"/>
                          </a:solidFill>
                          <a:effectLst/>
                          <a:latin typeface="Century Gothic" pitchFamily="34" charset="0"/>
                          <a:cs typeface="Times New Roman" pitchFamily="18" charset="0"/>
                        </a:rPr>
                        <a:t> 7932</a:t>
                      </a:r>
                      <a:endParaRPr kumimoji="0" lang="el-GR" sz="10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1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1" i="0" u="none" strike="noStrike" cap="none" normalizeH="0" baseline="0" smtClean="0">
                          <a:ln>
                            <a:noFill/>
                          </a:ln>
                          <a:solidFill>
                            <a:schemeClr val="tx1"/>
                          </a:solidFill>
                          <a:effectLst/>
                          <a:latin typeface="Century Gothic" pitchFamily="34" charset="0"/>
                          <a:cs typeface="Times New Roman" pitchFamily="18" charset="0"/>
                        </a:rPr>
                        <a:t>γ. Εξειδικευμένες παράμετροι</a:t>
                      </a:r>
                      <a:endParaRPr kumimoji="0" lang="el-GR"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1" i="0" u="none" strike="noStrike" cap="none" normalizeH="0" baseline="0" dirty="0" smtClean="0">
                          <a:ln>
                            <a:noFill/>
                          </a:ln>
                          <a:solidFill>
                            <a:schemeClr val="tx1"/>
                          </a:solidFill>
                          <a:effectLst/>
                          <a:latin typeface="Century Gothic" pitchFamily="34" charset="0"/>
                          <a:cs typeface="Times New Roman" pitchFamily="18" charset="0"/>
                        </a:rPr>
                        <a:t>Μέθοδος</a:t>
                      </a:r>
                      <a:endParaRPr kumimoji="0" lang="el-GR"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44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n-US" sz="1200" b="0" i="0" u="none" strike="noStrike" cap="none" normalizeH="0" baseline="0" smtClean="0">
                          <a:ln>
                            <a:noFill/>
                          </a:ln>
                          <a:solidFill>
                            <a:schemeClr val="tx1"/>
                          </a:solidFill>
                          <a:effectLst/>
                          <a:latin typeface="Century Gothic" pitchFamily="34" charset="0"/>
                          <a:cs typeface="Times New Roman" pitchFamily="18" charset="0"/>
                        </a:rPr>
                        <a:t>E</a:t>
                      </a:r>
                      <a:r>
                        <a:rPr kumimoji="0" lang="el-GR" sz="1200" b="0" i="0" u="none" strike="noStrike" cap="none" normalizeH="0" baseline="0" smtClean="0">
                          <a:ln>
                            <a:noFill/>
                          </a:ln>
                          <a:solidFill>
                            <a:schemeClr val="tx1"/>
                          </a:solidFill>
                          <a:effectLst/>
                          <a:latin typeface="Century Gothic" pitchFamily="34" charset="0"/>
                          <a:cs typeface="Times New Roman" pitchFamily="18" charset="0"/>
                        </a:rPr>
                        <a:t>.</a:t>
                      </a:r>
                      <a:r>
                        <a:rPr kumimoji="0" lang="en-US" sz="1200" b="0" i="0" u="none" strike="noStrike" cap="none" normalizeH="0" baseline="0" smtClean="0">
                          <a:ln>
                            <a:noFill/>
                          </a:ln>
                          <a:solidFill>
                            <a:schemeClr val="tx1"/>
                          </a:solidFill>
                          <a:effectLst/>
                          <a:latin typeface="Century Gothic" pitchFamily="34" charset="0"/>
                          <a:cs typeface="Times New Roman" pitchFamily="18" charset="0"/>
                        </a:rPr>
                        <a:t> coli</a:t>
                      </a:r>
                      <a:r>
                        <a:rPr kumimoji="0" lang="el-GR" sz="1200" b="0" i="0" u="none" strike="noStrike" cap="none" normalizeH="0" baseline="0" smtClean="0">
                          <a:ln>
                            <a:noFill/>
                          </a:ln>
                          <a:solidFill>
                            <a:schemeClr val="tx1"/>
                          </a:solidFill>
                          <a:effectLst/>
                          <a:latin typeface="Century Gothic" pitchFamily="34" charset="0"/>
                          <a:cs typeface="Times New Roman" pitchFamily="18" charset="0"/>
                        </a:rPr>
                        <a:t> 0157</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sz="1200" b="0" i="0" u="none" strike="noStrike" cap="none" normalizeH="0" baseline="0" smtClean="0">
                          <a:ln>
                            <a:noFill/>
                          </a:ln>
                          <a:solidFill>
                            <a:schemeClr val="tx1"/>
                          </a:solidFill>
                          <a:effectLst/>
                          <a:latin typeface="Century Gothic" pitchFamily="34" charset="0"/>
                          <a:cs typeface="Times New Roman" pitchFamily="18" charset="0"/>
                        </a:rPr>
                        <a:t>Ανίχνευση </a:t>
                      </a:r>
                      <a:r>
                        <a:rPr kumimoji="0" lang="en-US" sz="1200" b="0" i="0" u="none" strike="noStrike" cap="none" normalizeH="0" baseline="0" smtClean="0">
                          <a:ln>
                            <a:noFill/>
                          </a:ln>
                          <a:solidFill>
                            <a:schemeClr val="tx1"/>
                          </a:solidFill>
                          <a:effectLst/>
                          <a:latin typeface="Century Gothic" pitchFamily="34" charset="0"/>
                          <a:cs typeface="Times New Roman" pitchFamily="18" charset="0"/>
                        </a:rPr>
                        <a:t>Vibrio spp</a:t>
                      </a:r>
                      <a:r>
                        <a:rPr kumimoji="0" lang="el-GR" sz="1200" b="0" i="0" u="none" strike="noStrike" cap="none" normalizeH="0" baseline="0" smtClean="0">
                          <a:ln>
                            <a:noFill/>
                          </a:ln>
                          <a:solidFill>
                            <a:schemeClr val="tx1"/>
                          </a:solidFill>
                          <a:effectLst/>
                          <a:latin typeface="Century Gothic" pitchFamily="34" charset="0"/>
                          <a:cs typeface="Times New Roman" pitchFamily="18" charset="0"/>
                        </a:rPr>
                        <a:t>.                        </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sz="1200" b="0" i="0" u="none" strike="noStrike" cap="none" normalizeH="0" baseline="0" smtClean="0">
                          <a:ln>
                            <a:noFill/>
                          </a:ln>
                          <a:solidFill>
                            <a:schemeClr val="tx1"/>
                          </a:solidFill>
                          <a:effectLst/>
                          <a:latin typeface="Century Gothic" pitchFamily="34" charset="0"/>
                          <a:cs typeface="Times New Roman" pitchFamily="18" charset="0"/>
                        </a:rPr>
                        <a:t>Ανίχνευση </a:t>
                      </a:r>
                      <a:r>
                        <a:rPr kumimoji="0" lang="en-US" sz="1200" b="0" i="0" u="none" strike="noStrike" cap="none" normalizeH="0" baseline="0" smtClean="0">
                          <a:ln>
                            <a:noFill/>
                          </a:ln>
                          <a:solidFill>
                            <a:schemeClr val="tx1"/>
                          </a:solidFill>
                          <a:effectLst/>
                          <a:latin typeface="Century Gothic" pitchFamily="34" charset="0"/>
                          <a:cs typeface="Times New Roman" pitchFamily="18" charset="0"/>
                        </a:rPr>
                        <a:t>V. cholerae </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sz="1200" b="0" i="0" u="none" strike="noStrike" cap="none" normalizeH="0" baseline="0" smtClean="0">
                          <a:ln>
                            <a:noFill/>
                          </a:ln>
                          <a:solidFill>
                            <a:schemeClr val="tx1"/>
                          </a:solidFill>
                          <a:effectLst/>
                          <a:latin typeface="Century Gothic" pitchFamily="34" charset="0"/>
                          <a:cs typeface="Times New Roman" pitchFamily="18" charset="0"/>
                        </a:rPr>
                        <a:t>Σταφυλοκοκκικές εντεροξίνες από τρόφιμα και στελέχη καλλιεργειών.</a:t>
                      </a:r>
                      <a:endParaRPr kumimoji="0" lang="el-GR"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l-GR" sz="1200" b="0" i="0" u="none" strike="noStrike" cap="none" normalizeH="0" baseline="0" smtClean="0">
                          <a:ln>
                            <a:noFill/>
                          </a:ln>
                          <a:solidFill>
                            <a:schemeClr val="tx1"/>
                          </a:solidFill>
                          <a:effectLst/>
                          <a:latin typeface="Century Gothic" pitchFamily="34" charset="0"/>
                          <a:cs typeface="Times New Roman" pitchFamily="18" charset="0"/>
                        </a:rPr>
                        <a:t>Εντεροξίνη </a:t>
                      </a:r>
                      <a:r>
                        <a:rPr kumimoji="0" lang="fr-FR" sz="1200" b="0" i="0" u="none" strike="noStrike" cap="none" normalizeH="0" baseline="0" smtClean="0">
                          <a:ln>
                            <a:noFill/>
                          </a:ln>
                          <a:solidFill>
                            <a:schemeClr val="tx1"/>
                          </a:solidFill>
                          <a:effectLst/>
                          <a:latin typeface="Century Gothic" pitchFamily="34" charset="0"/>
                          <a:cs typeface="Times New Roman" pitchFamily="18" charset="0"/>
                        </a:rPr>
                        <a:t>B</a:t>
                      </a:r>
                      <a:r>
                        <a:rPr kumimoji="0" lang="el-GR" sz="1200" b="0" i="0" u="none" strike="noStrike" cap="none" normalizeH="0" baseline="0" smtClean="0">
                          <a:ln>
                            <a:noFill/>
                          </a:ln>
                          <a:solidFill>
                            <a:schemeClr val="tx1"/>
                          </a:solidFill>
                          <a:effectLst/>
                          <a:latin typeface="Century Gothic" pitchFamily="34" charset="0"/>
                          <a:cs typeface="Times New Roman" pitchFamily="18" charset="0"/>
                        </a:rPr>
                        <a:t>. </a:t>
                      </a:r>
                      <a:r>
                        <a:rPr kumimoji="0" lang="en-US" sz="1200" b="0" i="0" u="none" strike="noStrike" cap="none" normalizeH="0" baseline="0" smtClean="0">
                          <a:ln>
                            <a:noFill/>
                          </a:ln>
                          <a:solidFill>
                            <a:schemeClr val="tx1"/>
                          </a:solidFill>
                          <a:effectLst/>
                          <a:latin typeface="Century Gothic" pitchFamily="34" charset="0"/>
                          <a:cs typeface="Times New Roman" pitchFamily="18" charset="0"/>
                        </a:rPr>
                        <a:t>c</a:t>
                      </a:r>
                      <a:r>
                        <a:rPr kumimoji="0" lang="fr-FR" sz="1200" b="0" i="0" u="none" strike="noStrike" cap="none" normalizeH="0" baseline="0" smtClean="0">
                          <a:ln>
                            <a:noFill/>
                          </a:ln>
                          <a:solidFill>
                            <a:schemeClr val="tx1"/>
                          </a:solidFill>
                          <a:effectLst/>
                          <a:latin typeface="Century Gothic" pitchFamily="34" charset="0"/>
                          <a:cs typeface="Times New Roman" pitchFamily="18" charset="0"/>
                        </a:rPr>
                        <a:t>ereus</a:t>
                      </a:r>
                      <a:r>
                        <a:rPr kumimoji="0" lang="el-GR" sz="1200" b="0" i="0" u="none" strike="noStrike" cap="none" normalizeH="0" baseline="0" smtClean="0">
                          <a:ln>
                            <a:noFill/>
                          </a:ln>
                          <a:solidFill>
                            <a:schemeClr val="tx1"/>
                          </a:solidFill>
                          <a:effectLst/>
                          <a:latin typeface="Century Gothic" pitchFamily="34" charset="0"/>
                          <a:cs typeface="Times New Roman" pitchFamily="18" charset="0"/>
                        </a:rPr>
                        <a:t> από τρόφιμα και καλλιέργειες.</a:t>
                      </a:r>
                      <a:endParaRPr kumimoji="0" lang="el-GR" sz="1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200" b="0" i="0" u="none" strike="noStrike" cap="none" normalizeH="0" baseline="0" dirty="0" smtClean="0">
                        <a:ln>
                          <a:noFill/>
                        </a:ln>
                        <a:solidFill>
                          <a:schemeClr val="tx1"/>
                        </a:solidFill>
                        <a:effectLst/>
                        <a:latin typeface="Century Gothic"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cs typeface="Times New Roman" pitchFamily="18" charset="0"/>
                        </a:rPr>
                        <a:t>ISO</a:t>
                      </a:r>
                      <a:r>
                        <a:rPr kumimoji="0" lang="el-GR" sz="1200" b="0" i="0" u="none" strike="noStrike" cap="none" normalizeH="0" baseline="0" dirty="0" smtClean="0">
                          <a:ln>
                            <a:noFill/>
                          </a:ln>
                          <a:solidFill>
                            <a:schemeClr val="tx1"/>
                          </a:solidFill>
                          <a:effectLst/>
                          <a:latin typeface="Century Gothic" pitchFamily="34" charset="0"/>
                          <a:cs typeface="Times New Roman" pitchFamily="18" charset="0"/>
                        </a:rPr>
                        <a:t> 16654</a:t>
                      </a:r>
                      <a:endParaRPr kumimoji="0" lang="el-GR"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cs typeface="Times New Roman" pitchFamily="18" charset="0"/>
                        </a:rPr>
                        <a:t>PHLS</a:t>
                      </a:r>
                      <a:endParaRPr kumimoji="0" lang="el-GR"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entury Gothic" pitchFamily="34" charset="0"/>
                          <a:cs typeface="Times New Roman" pitchFamily="18" charset="0"/>
                        </a:rPr>
                        <a:t>PHLS</a:t>
                      </a:r>
                      <a:endParaRPr kumimoji="0" lang="el-GR"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err="1" smtClean="0">
                          <a:ln>
                            <a:noFill/>
                          </a:ln>
                          <a:solidFill>
                            <a:schemeClr val="tx1"/>
                          </a:solidFill>
                          <a:effectLst/>
                          <a:latin typeface="Century Gothic" pitchFamily="34" charset="0"/>
                          <a:cs typeface="Times New Roman" pitchFamily="18" charset="0"/>
                        </a:rPr>
                        <a:t>Ανοσοενζυμική</a:t>
                      </a:r>
                      <a:r>
                        <a:rPr kumimoji="0" lang="el-GR" sz="1200" b="0" i="0" u="none" strike="noStrike" cap="none" normalizeH="0" baseline="0" dirty="0" smtClean="0">
                          <a:ln>
                            <a:noFill/>
                          </a:ln>
                          <a:solidFill>
                            <a:schemeClr val="tx1"/>
                          </a:solidFill>
                          <a:effectLst/>
                          <a:latin typeface="Century Gothic"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Century Gothic" pitchFamily="34" charset="0"/>
                          <a:cs typeface="Times New Roman" pitchFamily="18" charset="0"/>
                        </a:rPr>
                        <a:t>Vidas</a:t>
                      </a:r>
                      <a:r>
                        <a:rPr kumimoji="0" lang="el-GR" sz="1200" b="0" i="0" u="none" strike="noStrike" cap="none" normalizeH="0" baseline="0" dirty="0" smtClean="0">
                          <a:ln>
                            <a:noFill/>
                          </a:ln>
                          <a:solidFill>
                            <a:schemeClr val="tx1"/>
                          </a:solidFill>
                          <a:effectLst/>
                          <a:latin typeface="Century Gothic" pitchFamily="34" charset="0"/>
                          <a:cs typeface="Times New Roman" pitchFamily="18" charset="0"/>
                        </a:rPr>
                        <a:t>)</a:t>
                      </a:r>
                      <a:endParaRPr kumimoji="0" lang="el-GR"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err="1" smtClean="0">
                          <a:ln>
                            <a:noFill/>
                          </a:ln>
                          <a:solidFill>
                            <a:schemeClr val="tx1"/>
                          </a:solidFill>
                          <a:effectLst/>
                          <a:latin typeface="Century Gothic" pitchFamily="34" charset="0"/>
                          <a:cs typeface="Times New Roman" pitchFamily="18" charset="0"/>
                        </a:rPr>
                        <a:t>Ανοσοενζυμική</a:t>
                      </a:r>
                      <a:r>
                        <a:rPr kumimoji="0" lang="el-GR" sz="1200" b="0" i="0" u="none" strike="noStrike" cap="none" normalizeH="0" baseline="0" dirty="0" smtClean="0">
                          <a:ln>
                            <a:noFill/>
                          </a:ln>
                          <a:solidFill>
                            <a:schemeClr val="tx1"/>
                          </a:solidFill>
                          <a:effectLst/>
                          <a:latin typeface="Century Gothic" pitchFamily="34" charset="0"/>
                          <a:cs typeface="Times New Roman" pitchFamily="18" charset="0"/>
                        </a:rPr>
                        <a:t> (</a:t>
                      </a:r>
                      <a:r>
                        <a:rPr kumimoji="0" lang="en-US" sz="1200" b="0" i="0" u="none" strike="noStrike" cap="none" normalizeH="0" baseline="0" dirty="0" err="1" smtClean="0">
                          <a:ln>
                            <a:noFill/>
                          </a:ln>
                          <a:solidFill>
                            <a:schemeClr val="tx1"/>
                          </a:solidFill>
                          <a:effectLst/>
                          <a:latin typeface="Century Gothic" pitchFamily="34" charset="0"/>
                          <a:cs typeface="Times New Roman" pitchFamily="18" charset="0"/>
                        </a:rPr>
                        <a:t>Vidas</a:t>
                      </a:r>
                      <a:r>
                        <a:rPr kumimoji="0" lang="el-GR" sz="1200" b="0" i="0" u="none" strike="noStrike" cap="none" normalizeH="0" baseline="0" dirty="0" smtClean="0">
                          <a:ln>
                            <a:noFill/>
                          </a:ln>
                          <a:solidFill>
                            <a:schemeClr val="tx1"/>
                          </a:solidFill>
                          <a:effectLst/>
                          <a:latin typeface="Century Gothic" pitchFamily="34" charset="0"/>
                          <a:cs typeface="Times New Roman" pitchFamily="18" charset="0"/>
                        </a:rPr>
                        <a:t>)</a:t>
                      </a:r>
                      <a:endParaRPr kumimoji="0" lang="el-GR" sz="1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smtClean="0">
                          <a:ln>
                            <a:noFill/>
                          </a:ln>
                          <a:solidFill>
                            <a:schemeClr val="tx1"/>
                          </a:solidFill>
                          <a:effectLst/>
                          <a:latin typeface="Century Gothic" pitchFamily="34" charset="0"/>
                          <a:cs typeface="Times New Roman" pitchFamily="18" charset="0"/>
                        </a:rPr>
                        <a:t>Μέθοδος αντίστροφης παθητικής </a:t>
                      </a:r>
                      <a:r>
                        <a:rPr kumimoji="0" lang="en-US" sz="1200" b="0" i="0" u="none" strike="noStrike" cap="none" normalizeH="0" baseline="0" dirty="0" smtClean="0">
                          <a:ln>
                            <a:noFill/>
                          </a:ln>
                          <a:solidFill>
                            <a:schemeClr val="tx1"/>
                          </a:solidFill>
                          <a:effectLst/>
                          <a:latin typeface="Century Gothic" pitchFamily="34" charset="0"/>
                          <a:cs typeface="Times New Roman" pitchFamily="18" charset="0"/>
                        </a:rPr>
                        <a:t>Latex </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51201" name="Picture 1"/>
          <p:cNvPicPr>
            <a:picLocks noChangeAspect="1" noChangeArrowheads="1"/>
          </p:cNvPicPr>
          <p:nvPr/>
        </p:nvPicPr>
        <p:blipFill>
          <a:blip r:embed="rId2" cstate="print"/>
          <a:srcRect/>
          <a:stretch>
            <a:fillRect/>
          </a:stretch>
        </p:blipFill>
        <p:spPr bwMode="auto">
          <a:xfrm>
            <a:off x="0" y="0"/>
            <a:ext cx="916410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65538" name="Picture 2"/>
          <p:cNvPicPr>
            <a:picLocks noChangeAspect="1" noChangeArrowheads="1"/>
          </p:cNvPicPr>
          <p:nvPr/>
        </p:nvPicPr>
        <p:blipFill>
          <a:blip r:embed="rId2" cstate="print"/>
          <a:srcRect/>
          <a:stretch>
            <a:fillRect/>
          </a:stretch>
        </p:blipFill>
        <p:spPr bwMode="auto">
          <a:xfrm>
            <a:off x="-1" y="0"/>
            <a:ext cx="9144001"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4638"/>
            <a:ext cx="8075240" cy="1143000"/>
          </a:xfrm>
        </p:spPr>
        <p:style>
          <a:lnRef idx="3">
            <a:schemeClr val="lt1"/>
          </a:lnRef>
          <a:fillRef idx="1">
            <a:schemeClr val="accent2"/>
          </a:fillRef>
          <a:effectRef idx="1">
            <a:schemeClr val="accent2"/>
          </a:effectRef>
          <a:fontRef idx="minor">
            <a:schemeClr val="lt1"/>
          </a:fontRef>
        </p:style>
        <p:txBody>
          <a:bodyPr>
            <a:normAutofit/>
          </a:bodyPr>
          <a:lstStyle/>
          <a:p>
            <a:pPr algn="ctr"/>
            <a:r>
              <a:rPr lang="el-GR" sz="3200" dirty="0" smtClean="0"/>
              <a:t>Το Εθνικό &amp; Καποδιστριακό </a:t>
            </a:r>
            <a:br>
              <a:rPr lang="el-GR" sz="3200" dirty="0" smtClean="0"/>
            </a:br>
            <a:r>
              <a:rPr lang="el-GR" sz="3200" dirty="0" smtClean="0"/>
              <a:t>Πανεπιστήμιο Αθηνών..</a:t>
            </a:r>
            <a:endParaRPr lang="en-US" sz="3200" dirty="0"/>
          </a:p>
        </p:txBody>
      </p:sp>
      <p:sp>
        <p:nvSpPr>
          <p:cNvPr id="3" name="Content Placeholder 2"/>
          <p:cNvSpPr>
            <a:spLocks noGrp="1"/>
          </p:cNvSpPr>
          <p:nvPr>
            <p:ph sz="quarter" idx="1"/>
          </p:nvPr>
        </p:nvSpPr>
        <p:spPr>
          <a:xfrm>
            <a:off x="971600" y="1772816"/>
            <a:ext cx="7772400" cy="4824536"/>
          </a:xfrm>
        </p:spPr>
        <p:txBody>
          <a:bodyPr>
            <a:normAutofit fontScale="62500" lnSpcReduction="20000"/>
          </a:bodyPr>
          <a:lstStyle/>
          <a:p>
            <a:pPr>
              <a:buNone/>
            </a:pPr>
            <a:r>
              <a:rPr lang="el-GR" dirty="0" smtClean="0"/>
              <a:t>      Στα πλαίσια του προγράμματος επιμόρφωσης του στελεχικού δυναμικού των επιχειρήσεων τροφίμων προσφέρει: </a:t>
            </a:r>
          </a:p>
          <a:p>
            <a:pPr algn="ctr">
              <a:buNone/>
            </a:pPr>
            <a:endParaRPr lang="en-GB" dirty="0" smtClean="0"/>
          </a:p>
          <a:p>
            <a:pPr algn="ctr">
              <a:buNone/>
            </a:pPr>
            <a:r>
              <a:rPr lang="el-GR" sz="3400" b="1" u="sng" dirty="0" smtClean="0"/>
              <a:t>3 ΕΚΠΑΙΔΕΥΤΙΚΑ ΠΡΟΓΡΑΜΜΑΤΑ </a:t>
            </a:r>
          </a:p>
          <a:p>
            <a:pPr algn="ctr">
              <a:buNone/>
            </a:pPr>
            <a:endParaRPr lang="el-GR" sz="3400" b="1" u="sng" dirty="0" smtClean="0"/>
          </a:p>
          <a:p>
            <a:pPr algn="ctr">
              <a:buNone/>
            </a:pPr>
            <a:r>
              <a:rPr lang="el-GR" sz="3200" b="1" dirty="0" smtClean="0"/>
              <a:t>ΕΚΠΑΙΔΕΥΣΗ ΕΞ ΑΠΟΣΤΑΣΕΩΣ (</a:t>
            </a:r>
            <a:r>
              <a:rPr lang="en-GB" sz="3200" b="1" dirty="0" smtClean="0"/>
              <a:t>E - LEARNING)</a:t>
            </a:r>
            <a:r>
              <a:rPr lang="el-GR" sz="3200" b="1" dirty="0" smtClean="0"/>
              <a:t> </a:t>
            </a:r>
          </a:p>
          <a:p>
            <a:pPr>
              <a:buNone/>
            </a:pPr>
            <a:endParaRPr lang="el-GR" sz="2900" b="1" u="sng" dirty="0" smtClean="0"/>
          </a:p>
          <a:p>
            <a:pPr>
              <a:buFont typeface="Wingdings" pitchFamily="2" charset="2"/>
              <a:buChar char="v"/>
            </a:pPr>
            <a:r>
              <a:rPr lang="en-GB" b="1" dirty="0" smtClean="0">
                <a:latin typeface="Cambria" pitchFamily="18" charset="0"/>
              </a:rPr>
              <a:t>“HACCP: Food-borne Biological Hazards Analysis”: </a:t>
            </a:r>
            <a:r>
              <a:rPr lang="el-GR" dirty="0" smtClean="0">
                <a:latin typeface="Cambria" pitchFamily="18" charset="0"/>
              </a:rPr>
              <a:t>Εκπαιδευτικό πρόγραμμα διάρκειας 6 μηνών </a:t>
            </a:r>
          </a:p>
          <a:p>
            <a:pPr>
              <a:buFont typeface="Wingdings" pitchFamily="2" charset="2"/>
              <a:buChar char="v"/>
            </a:pPr>
            <a:r>
              <a:rPr lang="el-GR" sz="2900" b="1" dirty="0" smtClean="0">
                <a:latin typeface="Cambria" pitchFamily="18" charset="0"/>
              </a:rPr>
              <a:t> </a:t>
            </a:r>
            <a:r>
              <a:rPr lang="en-US" b="1" dirty="0" smtClean="0">
                <a:latin typeface="Cambria" pitchFamily="18" charset="0"/>
              </a:rPr>
              <a:t>“Food safety: Hazard Analysis and Critical Control Point (HACCP)”. </a:t>
            </a:r>
            <a:r>
              <a:rPr lang="el-GR" b="1" dirty="0" smtClean="0">
                <a:latin typeface="Cambria" pitchFamily="18" charset="0"/>
              </a:rPr>
              <a:t>   </a:t>
            </a:r>
            <a:r>
              <a:rPr lang="en-US" dirty="0" err="1" smtClean="0">
                <a:latin typeface="Cambria" pitchFamily="18" charset="0"/>
              </a:rPr>
              <a:t>Εκπαιδευτικό</a:t>
            </a:r>
            <a:r>
              <a:rPr lang="en-US" dirty="0" smtClean="0">
                <a:latin typeface="Cambria" pitchFamily="18" charset="0"/>
              </a:rPr>
              <a:t> </a:t>
            </a:r>
            <a:r>
              <a:rPr lang="en-US" dirty="0" err="1" smtClean="0">
                <a:latin typeface="Cambria" pitchFamily="18" charset="0"/>
              </a:rPr>
              <a:t>πρόγραμμα</a:t>
            </a:r>
            <a:r>
              <a:rPr lang="en-US" dirty="0" smtClean="0">
                <a:latin typeface="Cambria" pitchFamily="18" charset="0"/>
              </a:rPr>
              <a:t> </a:t>
            </a:r>
            <a:r>
              <a:rPr lang="en-US" dirty="0" err="1" smtClean="0">
                <a:latin typeface="Cambria" pitchFamily="18" charset="0"/>
              </a:rPr>
              <a:t>διάρκειας</a:t>
            </a:r>
            <a:r>
              <a:rPr lang="en-US" dirty="0" smtClean="0">
                <a:latin typeface="Cambria" pitchFamily="18" charset="0"/>
              </a:rPr>
              <a:t> 3 </a:t>
            </a:r>
            <a:r>
              <a:rPr lang="en-US" dirty="0" err="1" smtClean="0">
                <a:latin typeface="Cambria" pitchFamily="18" charset="0"/>
              </a:rPr>
              <a:t>μηνών</a:t>
            </a:r>
            <a:r>
              <a:rPr lang="en-US" dirty="0" smtClean="0">
                <a:latin typeface="Cambria" pitchFamily="18" charset="0"/>
              </a:rPr>
              <a:t> </a:t>
            </a:r>
          </a:p>
          <a:p>
            <a:pPr>
              <a:buFont typeface="Wingdings" pitchFamily="2" charset="2"/>
              <a:buChar char="v"/>
            </a:pPr>
            <a:r>
              <a:rPr lang="en-US" b="1" dirty="0" smtClean="0"/>
              <a:t> </a:t>
            </a:r>
            <a:r>
              <a:rPr lang="el-GR" b="1" dirty="0" smtClean="0"/>
              <a:t>“</a:t>
            </a:r>
            <a:r>
              <a:rPr lang="el-GR" b="1" dirty="0" err="1" smtClean="0"/>
              <a:t>Emerging</a:t>
            </a:r>
            <a:r>
              <a:rPr lang="el-GR" b="1" dirty="0" smtClean="0"/>
              <a:t> </a:t>
            </a:r>
            <a:r>
              <a:rPr lang="el-GR" b="1" dirty="0" err="1" smtClean="0"/>
              <a:t>food</a:t>
            </a:r>
            <a:r>
              <a:rPr lang="el-GR" b="1" dirty="0" smtClean="0"/>
              <a:t> </a:t>
            </a:r>
            <a:r>
              <a:rPr lang="el-GR" b="1" dirty="0" err="1" smtClean="0"/>
              <a:t>borne</a:t>
            </a:r>
            <a:r>
              <a:rPr lang="el-GR" b="1" dirty="0" smtClean="0"/>
              <a:t> </a:t>
            </a:r>
            <a:r>
              <a:rPr lang="el-GR" b="1" dirty="0" err="1" smtClean="0"/>
              <a:t>diseases</a:t>
            </a:r>
            <a:r>
              <a:rPr lang="el-GR" b="1" dirty="0" smtClean="0"/>
              <a:t>”: </a:t>
            </a:r>
            <a:r>
              <a:rPr lang="el-GR" dirty="0" smtClean="0"/>
              <a:t>Εκπαιδευτικό πρόγραμμα διάρκειας 3 μηνών </a:t>
            </a:r>
          </a:p>
          <a:p>
            <a:pPr>
              <a:buNone/>
            </a:pPr>
            <a:endParaRPr lang="el-GR" dirty="0" smtClean="0"/>
          </a:p>
          <a:p>
            <a:pPr>
              <a:buNone/>
            </a:pPr>
            <a:r>
              <a:rPr lang="el-GR" i="1" dirty="0" smtClean="0"/>
              <a:t>Στόχοι:</a:t>
            </a:r>
          </a:p>
          <a:p>
            <a:pPr>
              <a:buFont typeface="Wingdings" pitchFamily="2" charset="2"/>
              <a:buChar char="Ø"/>
            </a:pPr>
            <a:r>
              <a:rPr lang="el-GR" dirty="0" smtClean="0"/>
              <a:t>κατανόηση των Βασικών Αρχών του συστήματος HACCP </a:t>
            </a:r>
          </a:p>
          <a:p>
            <a:pPr>
              <a:buFont typeface="Wingdings" pitchFamily="2" charset="2"/>
              <a:buChar char="Ø"/>
            </a:pPr>
            <a:r>
              <a:rPr lang="el-GR" dirty="0" smtClean="0"/>
              <a:t>πρακτική ενσωμάτωση τους στις καθημερινές διαδικασίες παραγωγής τροφίμων, </a:t>
            </a:r>
          </a:p>
          <a:p>
            <a:pPr>
              <a:buFont typeface="Wingdings" pitchFamily="2" charset="2"/>
              <a:buChar char="Ø"/>
            </a:pPr>
            <a:r>
              <a:rPr lang="el-GR" dirty="0" smtClean="0"/>
              <a:t>τροφιμογενείς λοιμώξεις-προληπτικά μέτρα </a:t>
            </a:r>
          </a:p>
          <a:p>
            <a:pPr>
              <a:buNone/>
            </a:pPr>
            <a:endParaRPr lang="el-GR" dirty="0" smtClean="0"/>
          </a:p>
          <a:p>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338936" cy="1498178"/>
          </a:xfrm>
        </p:spPr>
        <p:style>
          <a:lnRef idx="3">
            <a:schemeClr val="lt1"/>
          </a:lnRef>
          <a:fillRef idx="1">
            <a:schemeClr val="accent1"/>
          </a:fillRef>
          <a:effectRef idx="1">
            <a:schemeClr val="accent1"/>
          </a:effectRef>
          <a:fontRef idx="minor">
            <a:schemeClr val="lt1"/>
          </a:fontRef>
        </p:style>
        <p:txBody>
          <a:bodyPr>
            <a:noAutofit/>
          </a:bodyPr>
          <a:lstStyle/>
          <a:p>
            <a:pPr algn="ctr"/>
            <a:r>
              <a:rPr lang="el-GR" sz="2800" b="1" dirty="0" smtClean="0">
                <a:solidFill>
                  <a:schemeClr val="bg1"/>
                </a:solidFill>
                <a:effectLst>
                  <a:outerShdw blurRad="38100" dist="38100" dir="2700000" algn="tl">
                    <a:srgbClr val="000000">
                      <a:alpha val="43137"/>
                    </a:srgbClr>
                  </a:outerShdw>
                </a:effectLst>
              </a:rPr>
              <a:t>ΠΙΣΤΟΠΟΙΗΜΕΝΑ ΣΕΜΙΝΑΡΙΑ ΕΠΙΜΟΡΦΩΣΗΣ ΔΙΑΡΚΕΙΑΣ 3-6 ΜΗΝΩΝ</a:t>
            </a:r>
            <a:endParaRPr lang="en-US" sz="2800" b="1" dirty="0">
              <a:solidFill>
                <a:schemeClr val="bg1"/>
              </a:solidFill>
              <a:effectLst>
                <a:outerShdw blurRad="38100" dist="38100" dir="2700000" algn="tl">
                  <a:srgbClr val="000000">
                    <a:alpha val="43137"/>
                  </a:srgbClr>
                </a:outerShdw>
              </a:effectLst>
            </a:endParaRPr>
          </a:p>
        </p:txBody>
      </p:sp>
      <p:pic>
        <p:nvPicPr>
          <p:cNvPr id="4" name="Content Placeholder 3" descr="haccp.bmp"/>
          <p:cNvPicPr>
            <a:picLocks noGrp="1" noChangeAspect="1"/>
          </p:cNvPicPr>
          <p:nvPr>
            <p:ph sz="quarter" idx="1"/>
          </p:nvPr>
        </p:nvPicPr>
        <p:blipFill>
          <a:blip r:embed="rId2" cstate="print"/>
          <a:stretch>
            <a:fillRect/>
          </a:stretch>
        </p:blipFill>
        <p:spPr>
          <a:xfrm>
            <a:off x="-1" y="1916832"/>
            <a:ext cx="3083417" cy="4392488"/>
          </a:xfrm>
        </p:spPr>
      </p:pic>
      <p:pic>
        <p:nvPicPr>
          <p:cNvPr id="3073" name="Picture 1"/>
          <p:cNvPicPr>
            <a:picLocks noChangeAspect="1" noChangeArrowheads="1"/>
          </p:cNvPicPr>
          <p:nvPr/>
        </p:nvPicPr>
        <p:blipFill>
          <a:blip r:embed="rId3" cstate="print"/>
          <a:srcRect/>
          <a:stretch>
            <a:fillRect/>
          </a:stretch>
        </p:blipFill>
        <p:spPr bwMode="auto">
          <a:xfrm>
            <a:off x="2987824" y="1916831"/>
            <a:ext cx="3096344" cy="4388455"/>
          </a:xfrm>
          <a:prstGeom prst="rect">
            <a:avLst/>
          </a:prstGeom>
          <a:noFill/>
          <a:ln w="9525">
            <a:noFill/>
            <a:miter lim="800000"/>
            <a:headEnd/>
            <a:tailEnd/>
          </a:ln>
          <a:effectLst/>
        </p:spPr>
      </p:pic>
      <p:pic>
        <p:nvPicPr>
          <p:cNvPr id="3077" name="Picture 5" descr="http://elearn.elke.uoa.gr/elearn/images/title.jpg"/>
          <p:cNvPicPr>
            <a:picLocks noChangeAspect="1" noChangeArrowheads="1"/>
          </p:cNvPicPr>
          <p:nvPr/>
        </p:nvPicPr>
        <p:blipFill>
          <a:blip r:embed="rId4" cstate="print"/>
          <a:srcRect/>
          <a:stretch>
            <a:fillRect/>
          </a:stretch>
        </p:blipFill>
        <p:spPr bwMode="auto">
          <a:xfrm>
            <a:off x="5991225" y="404664"/>
            <a:ext cx="3152775" cy="1143001"/>
          </a:xfrm>
          <a:prstGeom prst="rect">
            <a:avLst/>
          </a:prstGeom>
          <a:noFill/>
        </p:spPr>
      </p:pic>
      <p:pic>
        <p:nvPicPr>
          <p:cNvPr id="3078" name="Picture 6"/>
          <p:cNvPicPr>
            <a:picLocks noChangeAspect="1" noChangeArrowheads="1"/>
          </p:cNvPicPr>
          <p:nvPr/>
        </p:nvPicPr>
        <p:blipFill>
          <a:blip r:embed="rId5" cstate="print"/>
          <a:srcRect/>
          <a:stretch>
            <a:fillRect/>
          </a:stretch>
        </p:blipFill>
        <p:spPr bwMode="auto">
          <a:xfrm>
            <a:off x="6030039" y="1916832"/>
            <a:ext cx="3113961" cy="43924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68610" name="Picture 2" descr="http://img.foodnetwork.com/FOOD/2008/10/02/coconut-cake_s4x3_lea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1331640" y="1484784"/>
            <a:ext cx="6840760" cy="1728192"/>
          </a:xfrm>
          <a:prstGeom prst="rect">
            <a:avLst/>
          </a:prstGeom>
          <a:noFill/>
        </p:spPr>
        <p:txBody>
          <a:bodyPr wrap="square" lIns="91440" tIns="45720" rIns="91440" bIns="45720">
            <a:prstTxWarp prst="textDoubleWave1">
              <a:avLst>
                <a:gd name="adj1" fmla="val 6250"/>
                <a:gd name="adj2" fmla="val 0"/>
              </a:avLst>
            </a:prstTxWarp>
            <a:spAutoFit/>
          </a:bodyPr>
          <a:lstStyle/>
          <a:p>
            <a:pPr algn="ctr"/>
            <a:r>
              <a:rPr lang="el-GR"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Σας ευχαριστώ! </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1248</TotalTime>
  <Words>2099</Words>
  <Application>Microsoft Office PowerPoint</Application>
  <PresentationFormat>On-screen Show (4:3)</PresentationFormat>
  <Paragraphs>388</Paragraphs>
  <Slides>97</Slides>
  <Notes>4</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Equity</vt:lpstr>
      <vt:lpstr>ΑΣΦΑΛΕΙΑ ΚΑΙ ΥΓΙΕΙΝΗ ΤΡΟΦΙΜΩΝ: ΣΥΣΤΗΜΑ HACCP  ΚΑΙ  ΕΦΑΡΜΟΓΕΣ ΤΟΥ</vt:lpstr>
      <vt:lpstr>Ο κλάδος της βιομηχανίας τροφίμων και ποτών </vt:lpstr>
      <vt:lpstr>Κύριο μέλημα  των  βιομηχανιών….</vt:lpstr>
      <vt:lpstr>Τι εννοούμε «ποιότητα» στο τρόφιμο?</vt:lpstr>
      <vt:lpstr>Ο πρωταρχικός και  αδιαπραγμάτευτος σκοπός των  βιομηχανιών </vt:lpstr>
      <vt:lpstr>Τι είναι η υγιεινή των τροφίμων?</vt:lpstr>
      <vt:lpstr>Τι είναι το ΑΣΦΑΛΕΣ ΤΡΟΦΙΜΟ?</vt:lpstr>
      <vt:lpstr>Στην  αντίθετη  περίπτωση….</vt:lpstr>
      <vt:lpstr>Τροφιμογενείς λοιμώξεις  </vt:lpstr>
      <vt:lpstr>ΑΣΦΑΛΕΙΑ ΤΩΝ ΤΡΟΦΙΜΩΝ</vt:lpstr>
      <vt:lpstr>ΑΣΦΑΛΕΙΑ ΤΩΝ ΤΡΟΦΙΜΩΝ</vt:lpstr>
      <vt:lpstr>   ΑΣΦΑΛΕΙΑ ΤΩΝ ΤΡΟΦΙΜΩΝ</vt:lpstr>
      <vt:lpstr>ΣΥΣΤΗΜΑ HACCP ΚΑΙ ΝΟΜΟΘΕΣΙΑ </vt:lpstr>
      <vt:lpstr>Slide 14</vt:lpstr>
      <vt:lpstr>Slide 15</vt:lpstr>
      <vt:lpstr>Slide 16</vt:lpstr>
      <vt:lpstr>Νομοθετικό πλαίσιο</vt:lpstr>
      <vt:lpstr>Slide 18</vt:lpstr>
      <vt:lpstr>Ισχύουσα Νομοθεσία</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Εκπαίδευση προσωπικού</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Επιχειρήσεις μικρού και μεσαίου μεγέθους </vt:lpstr>
      <vt:lpstr>Μικροβιολογικοί έλεγχοι </vt:lpstr>
      <vt:lpstr>Κριτήρια ασφάλειας των τροφίμων </vt:lpstr>
      <vt:lpstr>Κριτήρια Υγιεινής της παραγωγικής διαδικασίας </vt:lpstr>
      <vt:lpstr>ΠΙΝΑΚΑΣ 1. Κριτήρια ασφάλειας για τα τρόφιμα (Κανονισμός αριθ. 2073/2005)</vt:lpstr>
      <vt:lpstr>Slide 84</vt:lpstr>
      <vt:lpstr>Slide 85</vt:lpstr>
      <vt:lpstr>Γνωμάτευση</vt:lpstr>
      <vt:lpstr>Δειγματοληψία </vt:lpstr>
      <vt:lpstr>Εργαστήρια Επισήμου Ελέγχου </vt:lpstr>
      <vt:lpstr> ΕΡΓΑΣΤΗΡΙΟ ΜΙΚΡΟΒΙΟΛΟΓΙΑΣ –  ΤΜΗΜΑ ΕΡΓ. ΕΛΕΓΧΟΥ ΤΡΟΦΙΜΩΝ, ΔΡΑΣΤΗΡΙΟΤΗΤΕΣ</vt:lpstr>
      <vt:lpstr> ΠΑΡΑΛΑΒΗ ΔΕΙΓΜΑΤΩΝ ΤΡΟΦΙΜΩΝ</vt:lpstr>
      <vt:lpstr>ΔΕΙΓΜΑΤΟΛΗΨΙΑ ΤΡΟΦΙΜΩΝ</vt:lpstr>
      <vt:lpstr>Slide 92</vt:lpstr>
      <vt:lpstr>Slide 93</vt:lpstr>
      <vt:lpstr>Slide 94</vt:lpstr>
      <vt:lpstr>Το Εθνικό &amp; Καποδιστριακό  Πανεπιστήμιο Αθηνών..</vt:lpstr>
      <vt:lpstr>ΠΙΣΤΟΠΟΙΗΜΕΝΑ ΣΕΜΙΝΑΡΙΑ ΕΠΙΜΟΡΦΩΣΗΣ ΔΙΑΡΚΕΙΑΣ 3-6 ΜΗΝΩΝ</vt:lpstr>
      <vt:lpstr>Slide 97</vt:lpstr>
    </vt:vector>
  </TitlesOfParts>
  <Company>Your Company Name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Σίλια Πιτυρίγκα</dc:creator>
  <cp:lastModifiedBy>CELIA</cp:lastModifiedBy>
  <cp:revision>75</cp:revision>
  <dcterms:created xsi:type="dcterms:W3CDTF">2013-02-18T19:31:20Z</dcterms:created>
  <dcterms:modified xsi:type="dcterms:W3CDTF">2014-04-08T11:01:12Z</dcterms:modified>
</cp:coreProperties>
</file>