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89" r:id="rId4"/>
    <p:sldId id="290" r:id="rId5"/>
    <p:sldId id="288" r:id="rId6"/>
    <p:sldId id="296" r:id="rId7"/>
    <p:sldId id="274" r:id="rId8"/>
    <p:sldId id="292" r:id="rId9"/>
    <p:sldId id="275" r:id="rId10"/>
    <p:sldId id="293" r:id="rId11"/>
    <p:sldId id="300" r:id="rId12"/>
    <p:sldId id="294" r:id="rId13"/>
    <p:sldId id="295" r:id="rId14"/>
    <p:sldId id="297" r:id="rId15"/>
    <p:sldId id="282" r:id="rId16"/>
    <p:sldId id="265" r:id="rId17"/>
    <p:sldId id="277" r:id="rId18"/>
    <p:sldId id="266" r:id="rId19"/>
    <p:sldId id="298" r:id="rId20"/>
    <p:sldId id="278" r:id="rId21"/>
    <p:sldId id="267" r:id="rId22"/>
    <p:sldId id="299" r:id="rId23"/>
    <p:sldId id="279" r:id="rId24"/>
    <p:sldId id="280" r:id="rId25"/>
    <p:sldId id="281" r:id="rId26"/>
    <p:sldId id="268" r:id="rId27"/>
    <p:sldId id="269" r:id="rId28"/>
    <p:sldId id="276" r:id="rId29"/>
    <p:sldId id="283" r:id="rId30"/>
    <p:sldId id="284" r:id="rId31"/>
    <p:sldId id="285" r:id="rId32"/>
    <p:sldId id="286" r:id="rId33"/>
    <p:sldId id="291" r:id="rId34"/>
    <p:sldId id="287" r:id="rId3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B281"/>
    <a:srgbClr val="FAD5FB"/>
    <a:srgbClr val="FBA3F1"/>
    <a:srgbClr val="F418DA"/>
    <a:srgbClr val="37EE1E"/>
    <a:srgbClr val="66FFFF"/>
    <a:srgbClr val="CCFF99"/>
    <a:srgbClr val="36D6C3"/>
    <a:srgbClr val="4AC20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Μεσαίο στυλ 2 - Έμφαση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0A115-62B8-42C5-A531-72CB7CB14F9E}" type="datetimeFigureOut">
              <a:rPr lang="el-GR" smtClean="0"/>
              <a:pPr/>
              <a:t>30/9/2018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350FE-661F-455D-B578-8A54FF11481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0A115-62B8-42C5-A531-72CB7CB14F9E}" type="datetimeFigureOut">
              <a:rPr lang="el-GR" smtClean="0"/>
              <a:pPr/>
              <a:t>30/9/2018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350FE-661F-455D-B578-8A54FF11481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0A115-62B8-42C5-A531-72CB7CB14F9E}" type="datetimeFigureOut">
              <a:rPr lang="el-GR" smtClean="0"/>
              <a:pPr/>
              <a:t>30/9/2018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350FE-661F-455D-B578-8A54FF11481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pPr lvl="0"/>
            <a:endParaRPr lang="el-GR" noProof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6FD1B2-8299-45C3-B4D5-BFCD1EC5C2AE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0A115-62B8-42C5-A531-72CB7CB14F9E}" type="datetimeFigureOut">
              <a:rPr lang="el-GR" smtClean="0"/>
              <a:pPr/>
              <a:t>30/9/2018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350FE-661F-455D-B578-8A54FF11481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0A115-62B8-42C5-A531-72CB7CB14F9E}" type="datetimeFigureOut">
              <a:rPr lang="el-GR" smtClean="0"/>
              <a:pPr/>
              <a:t>30/9/2018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350FE-661F-455D-B578-8A54FF11481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0A115-62B8-42C5-A531-72CB7CB14F9E}" type="datetimeFigureOut">
              <a:rPr lang="el-GR" smtClean="0"/>
              <a:pPr/>
              <a:t>30/9/2018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350FE-661F-455D-B578-8A54FF11481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0A115-62B8-42C5-A531-72CB7CB14F9E}" type="datetimeFigureOut">
              <a:rPr lang="el-GR" smtClean="0"/>
              <a:pPr/>
              <a:t>30/9/2018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350FE-661F-455D-B578-8A54FF11481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0A115-62B8-42C5-A531-72CB7CB14F9E}" type="datetimeFigureOut">
              <a:rPr lang="el-GR" smtClean="0"/>
              <a:pPr/>
              <a:t>30/9/2018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350FE-661F-455D-B578-8A54FF11481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0A115-62B8-42C5-A531-72CB7CB14F9E}" type="datetimeFigureOut">
              <a:rPr lang="el-GR" smtClean="0"/>
              <a:pPr/>
              <a:t>30/9/2018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350FE-661F-455D-B578-8A54FF11481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0A115-62B8-42C5-A531-72CB7CB14F9E}" type="datetimeFigureOut">
              <a:rPr lang="el-GR" smtClean="0"/>
              <a:pPr/>
              <a:t>30/9/2018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350FE-661F-455D-B578-8A54FF11481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0A115-62B8-42C5-A531-72CB7CB14F9E}" type="datetimeFigureOut">
              <a:rPr lang="el-GR" smtClean="0"/>
              <a:pPr/>
              <a:t>30/9/2018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350FE-661F-455D-B578-8A54FF11481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60A115-62B8-42C5-A531-72CB7CB14F9E}" type="datetimeFigureOut">
              <a:rPr lang="el-GR" smtClean="0"/>
              <a:pPr/>
              <a:t>30/9/2018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8350FE-661F-455D-B578-8A54FF11481E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l-GR" sz="6000" dirty="0" smtClean="0"/>
              <a:t>Συμπλήρωμα </a:t>
            </a:r>
            <a:endParaRPr lang="el-GR" sz="6000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043130"/>
          </a:xfrm>
          <a:ln>
            <a:solidFill>
              <a:schemeClr val="accent1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el-GR" dirty="0" smtClean="0">
                <a:solidFill>
                  <a:schemeClr val="tx1"/>
                </a:solidFill>
              </a:rPr>
              <a:t>Παναγιώτης Γ. </a:t>
            </a:r>
            <a:r>
              <a:rPr lang="el-GR" dirty="0" err="1" smtClean="0">
                <a:solidFill>
                  <a:schemeClr val="tx1"/>
                </a:solidFill>
              </a:rPr>
              <a:t>Βλαχογιαννόπουλος</a:t>
            </a:r>
            <a:endParaRPr lang="el-GR" dirty="0" smtClean="0">
              <a:solidFill>
                <a:schemeClr val="tx1"/>
              </a:solidFill>
            </a:endParaRPr>
          </a:p>
          <a:p>
            <a:r>
              <a:rPr lang="el-GR" dirty="0" smtClean="0">
                <a:solidFill>
                  <a:schemeClr val="tx1"/>
                </a:solidFill>
              </a:rPr>
              <a:t>Καθηγητής Παθολογίας &amp; Ανοσολογίας </a:t>
            </a:r>
          </a:p>
          <a:p>
            <a:r>
              <a:rPr lang="el-GR" dirty="0" smtClean="0">
                <a:solidFill>
                  <a:schemeClr val="tx1"/>
                </a:solidFill>
              </a:rPr>
              <a:t>ΕΚΠΑ</a:t>
            </a:r>
          </a:p>
          <a:p>
            <a:r>
              <a:rPr lang="el-GR" dirty="0" smtClean="0">
                <a:solidFill>
                  <a:schemeClr val="tx1"/>
                </a:solidFill>
              </a:rPr>
              <a:t>Ακαδημαϊκό έτος 2018-2019</a:t>
            </a:r>
            <a:endParaRPr lang="el-G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l-GR" dirty="0" smtClean="0"/>
              <a:t>Συμπλήρωμα-Ορισμοί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>
            <a:normAutofit fontScale="77500" lnSpcReduction="20000"/>
          </a:bodyPr>
          <a:lstStyle/>
          <a:p>
            <a:r>
              <a:rPr lang="el-GR" dirty="0" smtClean="0"/>
              <a:t> Ένα σύστημα περίπου </a:t>
            </a:r>
            <a:r>
              <a:rPr lang="en-US" dirty="0" smtClean="0"/>
              <a:t>3</a:t>
            </a:r>
            <a:r>
              <a:rPr lang="el-GR" dirty="0" smtClean="0"/>
              <a:t>0 </a:t>
            </a:r>
            <a:r>
              <a:rPr lang="el-GR" dirty="0" smtClean="0"/>
              <a:t>πρωτεϊνών του οργανισμού οι οποίες συμπληρώνουν την βακτηριοκτόνο δράση των αντισωμάτων</a:t>
            </a:r>
          </a:p>
          <a:p>
            <a:r>
              <a:rPr lang="el-GR" dirty="0" smtClean="0"/>
              <a:t>Ονομάζονται με το γράμμα </a:t>
            </a:r>
            <a:r>
              <a:rPr lang="en-US" dirty="0" smtClean="0"/>
              <a:t>C </a:t>
            </a:r>
            <a:r>
              <a:rPr lang="el-GR" dirty="0" smtClean="0"/>
              <a:t>που ακολουθείται από έναν αριθμό που δείχνει τη σειρά με την οποίαν ανακαλύφθηκαν και όχι τη σειρά με την οποίαν εισέρχονται στις αντιδράσεις ενεργοποίησης</a:t>
            </a:r>
          </a:p>
          <a:p>
            <a:r>
              <a:rPr lang="el-GR" dirty="0" smtClean="0"/>
              <a:t>Διακρίνονται σε</a:t>
            </a:r>
          </a:p>
          <a:p>
            <a:pPr lvl="1"/>
            <a:r>
              <a:rPr lang="el-GR" dirty="0" smtClean="0"/>
              <a:t>Εκτελεστικές πρωτεΐνες</a:t>
            </a:r>
          </a:p>
          <a:p>
            <a:pPr lvl="2"/>
            <a:r>
              <a:rPr lang="el-GR" dirty="0" err="1" smtClean="0"/>
              <a:t>Οψωνινοποιούν</a:t>
            </a:r>
            <a:r>
              <a:rPr lang="el-GR" dirty="0" smtClean="0"/>
              <a:t> βακτήρια και </a:t>
            </a:r>
            <a:r>
              <a:rPr lang="el-GR" dirty="0" err="1" smtClean="0"/>
              <a:t>ανοσοσυμπλέγματα</a:t>
            </a:r>
            <a:endParaRPr lang="el-GR" dirty="0" smtClean="0"/>
          </a:p>
          <a:p>
            <a:pPr lvl="2"/>
            <a:r>
              <a:rPr lang="el-GR" dirty="0" smtClean="0"/>
              <a:t>Επαυξάνουν τη φλεγμονή</a:t>
            </a:r>
          </a:p>
          <a:p>
            <a:pPr lvl="2"/>
            <a:r>
              <a:rPr lang="el-GR" dirty="0" smtClean="0"/>
              <a:t>Λύουν την μεμβράνη βακτηρίων και τα θανατώνουν.</a:t>
            </a:r>
          </a:p>
          <a:p>
            <a:pPr lvl="1"/>
            <a:r>
              <a:rPr lang="el-GR" dirty="0" smtClean="0"/>
              <a:t>Ρυθμιστικές πρωτεΐνες οι οποίες διακόπτουν την ενεργοποίηση του συμπληρώματος όταν πάψει να υφίσταται το αίτιο που την προκαλεί  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42886" y="274638"/>
            <a:ext cx="8543956" cy="11430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l-GR" sz="3600" dirty="0" smtClean="0"/>
              <a:t>Συμπλήρωμα: Ένα </a:t>
            </a:r>
            <a:r>
              <a:rPr lang="el-GR" sz="3600" dirty="0" err="1" smtClean="0"/>
              <a:t>θερμοευαίσθητο</a:t>
            </a:r>
            <a:r>
              <a:rPr lang="el-GR" sz="3600" dirty="0" smtClean="0"/>
              <a:t> συστατικό του ορού τοξικό για τα βακτήρια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Elie</a:t>
            </a:r>
            <a:r>
              <a:rPr lang="en-US" dirty="0" smtClean="0"/>
              <a:t> </a:t>
            </a:r>
            <a:r>
              <a:rPr lang="el-GR" dirty="0" err="1" smtClean="0"/>
              <a:t>Metchnikoff</a:t>
            </a:r>
            <a:r>
              <a:rPr lang="en-US" dirty="0" smtClean="0"/>
              <a:t> (1882)</a:t>
            </a:r>
            <a:endParaRPr lang="el-GR" dirty="0" smtClean="0"/>
          </a:p>
          <a:p>
            <a:endParaRPr lang="el-GR" dirty="0" smtClean="0"/>
          </a:p>
          <a:p>
            <a:r>
              <a:rPr lang="en-US" dirty="0" smtClean="0"/>
              <a:t>Hans </a:t>
            </a:r>
            <a:r>
              <a:rPr lang="en-US" dirty="0" smtClean="0"/>
              <a:t>Ernst August </a:t>
            </a:r>
            <a:r>
              <a:rPr lang="en-US" dirty="0" smtClean="0"/>
              <a:t>Buchner (1891)</a:t>
            </a:r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r>
              <a:rPr lang="en-US" dirty="0" smtClean="0"/>
              <a:t>Jules Bordet </a:t>
            </a:r>
            <a:r>
              <a:rPr lang="el-GR" dirty="0" smtClean="0"/>
              <a:t> </a:t>
            </a:r>
            <a:endParaRPr lang="el-GR" dirty="0" smtClean="0"/>
          </a:p>
          <a:p>
            <a:endParaRPr lang="el-GR" dirty="0"/>
          </a:p>
        </p:txBody>
      </p:sp>
      <p:cxnSp>
        <p:nvCxnSpPr>
          <p:cNvPr id="5" name="4 - Ευθύγραμμο βέλος σύνδεσης"/>
          <p:cNvCxnSpPr/>
          <p:nvPr/>
        </p:nvCxnSpPr>
        <p:spPr>
          <a:xfrm>
            <a:off x="4929190" y="2000240"/>
            <a:ext cx="428628" cy="1588"/>
          </a:xfrm>
          <a:prstGeom prst="straightConnector1">
            <a:avLst/>
          </a:prstGeom>
          <a:ln w="1905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- TextBox"/>
          <p:cNvSpPr txBox="1"/>
          <p:nvPr/>
        </p:nvSpPr>
        <p:spPr>
          <a:xfrm>
            <a:off x="6215074" y="1500174"/>
            <a:ext cx="2571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2400" dirty="0" smtClean="0"/>
              <a:t>Ανακάλυψη των φαγοκυττάρων</a:t>
            </a:r>
            <a:endParaRPr lang="el-GR" sz="2400" dirty="0"/>
          </a:p>
        </p:txBody>
      </p:sp>
      <p:grpSp>
        <p:nvGrpSpPr>
          <p:cNvPr id="16" name="15 - Ομάδα"/>
          <p:cNvGrpSpPr/>
          <p:nvPr/>
        </p:nvGrpSpPr>
        <p:grpSpPr>
          <a:xfrm>
            <a:off x="4929190" y="3429000"/>
            <a:ext cx="428628" cy="644530"/>
            <a:chOff x="4929190" y="3429000"/>
            <a:chExt cx="428628" cy="644530"/>
          </a:xfrm>
        </p:grpSpPr>
        <p:cxnSp>
          <p:nvCxnSpPr>
            <p:cNvPr id="7" name="6 - Ευθύγραμμο βέλος σύνδεσης"/>
            <p:cNvCxnSpPr/>
            <p:nvPr/>
          </p:nvCxnSpPr>
          <p:spPr>
            <a:xfrm>
              <a:off x="4929190" y="4071942"/>
              <a:ext cx="428628" cy="1588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8 - Ευθεία γραμμή σύνδεσης"/>
            <p:cNvCxnSpPr/>
            <p:nvPr/>
          </p:nvCxnSpPr>
          <p:spPr>
            <a:xfrm rot="5400000" flipH="1" flipV="1">
              <a:off x="4608513" y="3749677"/>
              <a:ext cx="642148" cy="794"/>
            </a:xfrm>
            <a:prstGeom prst="line">
              <a:avLst/>
            </a:prstGeom>
            <a:ln w="158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9 - TextBox"/>
          <p:cNvSpPr txBox="1"/>
          <p:nvPr/>
        </p:nvSpPr>
        <p:spPr>
          <a:xfrm>
            <a:off x="5572132" y="3429000"/>
            <a:ext cx="32861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2000" dirty="0" smtClean="0"/>
              <a:t>Μια </a:t>
            </a:r>
            <a:r>
              <a:rPr lang="el-GR" sz="2000" dirty="0" err="1" smtClean="0"/>
              <a:t>θερμοευαίσθητη</a:t>
            </a:r>
            <a:r>
              <a:rPr lang="el-GR" sz="2000" dirty="0" smtClean="0"/>
              <a:t> ουσία του ορού δύναται να θανατώσει βακτήρια («</a:t>
            </a:r>
            <a:r>
              <a:rPr lang="el-GR" sz="2000" dirty="0" err="1" smtClean="0"/>
              <a:t>αλεξίνη</a:t>
            </a:r>
            <a:r>
              <a:rPr lang="el-GR" sz="2000" dirty="0" smtClean="0"/>
              <a:t>»-</a:t>
            </a:r>
            <a:r>
              <a:rPr lang="en-US" sz="2000" dirty="0" err="1" smtClean="0"/>
              <a:t>alexin</a:t>
            </a:r>
            <a:r>
              <a:rPr lang="en-US" sz="2000" dirty="0" smtClean="0"/>
              <a:t>)</a:t>
            </a:r>
            <a:endParaRPr lang="el-GR" sz="2000" dirty="0"/>
          </a:p>
        </p:txBody>
      </p:sp>
      <p:sp>
        <p:nvSpPr>
          <p:cNvPr id="13" name="12 - TextBox"/>
          <p:cNvSpPr txBox="1"/>
          <p:nvPr/>
        </p:nvSpPr>
        <p:spPr>
          <a:xfrm>
            <a:off x="3643306" y="5000636"/>
            <a:ext cx="51435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dirty="0" smtClean="0"/>
              <a:t>Υπάρχουν δύο ουσίες στον ορό που συνεργικά δρώντας, θανατώνουν βακτήρια. Μια </a:t>
            </a:r>
            <a:r>
              <a:rPr lang="el-GR" dirty="0" err="1" smtClean="0"/>
              <a:t>θερμοανθεκτική</a:t>
            </a:r>
            <a:r>
              <a:rPr lang="el-GR" dirty="0" smtClean="0"/>
              <a:t> (</a:t>
            </a:r>
            <a:r>
              <a:rPr lang="el-GR" dirty="0" err="1" smtClean="0"/>
              <a:t>αντι</a:t>
            </a:r>
            <a:r>
              <a:rPr lang="el-GR" dirty="0" smtClean="0"/>
              <a:t>-τοξίνη, σήμερα γνωστή ως αντίσωμα) και  μια </a:t>
            </a:r>
            <a:r>
              <a:rPr lang="el-GR" dirty="0" err="1" smtClean="0"/>
              <a:t>θερμοευαίσθητη</a:t>
            </a:r>
            <a:r>
              <a:rPr lang="el-GR" dirty="0" smtClean="0"/>
              <a:t> (που ο δάσκαλός του </a:t>
            </a:r>
            <a:r>
              <a:rPr lang="en-US" dirty="0" smtClean="0"/>
              <a:t>Ehrlich </a:t>
            </a:r>
            <a:r>
              <a:rPr lang="el-GR" dirty="0" smtClean="0"/>
              <a:t>ονόμασε </a:t>
            </a:r>
            <a:r>
              <a:rPr lang="el-GR" b="1" dirty="0" smtClean="0">
                <a:solidFill>
                  <a:srgbClr val="FF0000"/>
                </a:solidFill>
              </a:rPr>
              <a:t>συμπλήρωμα</a:t>
            </a:r>
            <a:r>
              <a:rPr lang="el-GR" dirty="0" smtClean="0"/>
              <a:t>)</a:t>
            </a:r>
            <a:endParaRPr lang="el-GR" dirty="0"/>
          </a:p>
        </p:txBody>
      </p:sp>
      <p:grpSp>
        <p:nvGrpSpPr>
          <p:cNvPr id="17" name="16 - Ομάδα"/>
          <p:cNvGrpSpPr/>
          <p:nvPr/>
        </p:nvGrpSpPr>
        <p:grpSpPr>
          <a:xfrm>
            <a:off x="2571736" y="5000636"/>
            <a:ext cx="428628" cy="501654"/>
            <a:chOff x="2571736" y="5000636"/>
            <a:chExt cx="428628" cy="501654"/>
          </a:xfrm>
        </p:grpSpPr>
        <p:cxnSp>
          <p:nvCxnSpPr>
            <p:cNvPr id="12" name="11 - Ευθύγραμμο βέλος σύνδεσης"/>
            <p:cNvCxnSpPr/>
            <p:nvPr/>
          </p:nvCxnSpPr>
          <p:spPr>
            <a:xfrm>
              <a:off x="2571736" y="5500702"/>
              <a:ext cx="428628" cy="1588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13 - Ευθεία γραμμή σύνδεσης"/>
            <p:cNvCxnSpPr/>
            <p:nvPr/>
          </p:nvCxnSpPr>
          <p:spPr>
            <a:xfrm rot="5400000" flipH="1" flipV="1">
              <a:off x="2322100" y="5250272"/>
              <a:ext cx="500066" cy="794"/>
            </a:xfrm>
            <a:prstGeom prst="line">
              <a:avLst/>
            </a:prstGeom>
            <a:ln w="158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42844" y="71438"/>
            <a:ext cx="8786874" cy="200024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l-GR" sz="3200" dirty="0" smtClean="0"/>
              <a:t>Το συμπλήρωμα ενεργοποιείται πάνω σε μεγάλες επιφάνειες (επιφάνειες παθογόνων ή </a:t>
            </a:r>
            <a:r>
              <a:rPr lang="el-GR" sz="3200" dirty="0" err="1" smtClean="0"/>
              <a:t>μεγαλομοριακά</a:t>
            </a:r>
            <a:r>
              <a:rPr lang="el-GR" sz="3200" dirty="0" smtClean="0"/>
              <a:t> συμπλέγματα, πχ </a:t>
            </a:r>
            <a:r>
              <a:rPr lang="el-GR" sz="3200" dirty="0" err="1" smtClean="0"/>
              <a:t>ανοσοσυμπλέγματα</a:t>
            </a:r>
            <a:r>
              <a:rPr lang="el-GR" sz="3200" dirty="0" smtClean="0"/>
              <a:t>) και ποτέ στην υγρή φάση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2117747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el-GR" dirty="0" smtClean="0"/>
              <a:t>Κλασσική ακολουθία</a:t>
            </a:r>
          </a:p>
          <a:p>
            <a:pPr lvl="1"/>
            <a:r>
              <a:rPr lang="el-GR" dirty="0" smtClean="0"/>
              <a:t>Ενεργοποιείται από </a:t>
            </a:r>
            <a:r>
              <a:rPr lang="el-GR" dirty="0" err="1" smtClean="0"/>
              <a:t>ανοσοσυμπλέγματα</a:t>
            </a:r>
            <a:r>
              <a:rPr lang="el-GR" dirty="0" smtClean="0"/>
              <a:t>, όταν το πρώτο συστατικό του συμπληρώματος (</a:t>
            </a:r>
            <a:r>
              <a:rPr lang="en-US" dirty="0" smtClean="0"/>
              <a:t>C1q) </a:t>
            </a:r>
            <a:r>
              <a:rPr lang="el-GR" dirty="0" smtClean="0"/>
              <a:t>συνδεθεί στο </a:t>
            </a:r>
            <a:r>
              <a:rPr lang="en-US" dirty="0" err="1" smtClean="0"/>
              <a:t>Fc</a:t>
            </a:r>
            <a:r>
              <a:rPr lang="en-US" dirty="0" smtClean="0"/>
              <a:t> </a:t>
            </a:r>
            <a:r>
              <a:rPr lang="el-GR" dirty="0" smtClean="0"/>
              <a:t>τμήμα </a:t>
            </a:r>
            <a:r>
              <a:rPr lang="el-GR" dirty="0" err="1" smtClean="0"/>
              <a:t>ανοσοσφαιρινών</a:t>
            </a:r>
            <a:endParaRPr lang="el-GR" dirty="0" smtClean="0"/>
          </a:p>
          <a:p>
            <a:pPr lvl="1"/>
            <a:endParaRPr lang="el-GR" dirty="0" smtClean="0"/>
          </a:p>
          <a:p>
            <a:pPr lvl="1"/>
            <a:endParaRPr lang="el-GR" dirty="0" smtClean="0"/>
          </a:p>
          <a:p>
            <a:r>
              <a:rPr lang="el-GR" dirty="0" smtClean="0"/>
              <a:t>Εναλλακτική ακολουθία</a:t>
            </a:r>
          </a:p>
          <a:p>
            <a:pPr lvl="1"/>
            <a:r>
              <a:rPr lang="el-GR" dirty="0" smtClean="0"/>
              <a:t>Ενεργοποιείται από συστατικά της επιφάνειας των παθογόνων</a:t>
            </a:r>
          </a:p>
          <a:p>
            <a:pPr lvl="1"/>
            <a:endParaRPr lang="el-GR" dirty="0" smtClean="0"/>
          </a:p>
          <a:p>
            <a:r>
              <a:rPr lang="el-GR" dirty="0" smtClean="0"/>
              <a:t>Ακολουθία </a:t>
            </a:r>
            <a:r>
              <a:rPr lang="el-GR" dirty="0" err="1" smtClean="0"/>
              <a:t>λεκτίνης</a:t>
            </a:r>
            <a:endParaRPr lang="el-GR" dirty="0" smtClean="0"/>
          </a:p>
          <a:p>
            <a:pPr lvl="1"/>
            <a:r>
              <a:rPr lang="el-GR" dirty="0" smtClean="0"/>
              <a:t>Ενεργοποιείται από </a:t>
            </a:r>
            <a:r>
              <a:rPr lang="el-GR" dirty="0" err="1" smtClean="0"/>
              <a:t>λεκτίνες</a:t>
            </a:r>
            <a:r>
              <a:rPr lang="el-GR" dirty="0" smtClean="0"/>
              <a:t> </a:t>
            </a:r>
            <a:r>
              <a:rPr lang="en-US" dirty="0" smtClean="0"/>
              <a:t>(</a:t>
            </a:r>
            <a:r>
              <a:rPr lang="el-GR" dirty="0" smtClean="0"/>
              <a:t>πρωτεΐνες που συνδέουν σάκχαρα) του πλάσματος οι οποίες συνδέονται σε κατάλοιπα </a:t>
            </a:r>
            <a:r>
              <a:rPr lang="el-GR" dirty="0" err="1" smtClean="0"/>
              <a:t>μαννόζης</a:t>
            </a:r>
            <a:r>
              <a:rPr lang="el-GR" dirty="0" smtClean="0"/>
              <a:t> επάνω στις </a:t>
            </a:r>
            <a:r>
              <a:rPr lang="el-GR" dirty="0" err="1" smtClean="0"/>
              <a:t>βακτηριακές</a:t>
            </a:r>
            <a:r>
              <a:rPr lang="el-GR" dirty="0" smtClean="0"/>
              <a:t> επιφάνειες  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l-GR" sz="3600" dirty="0" smtClean="0"/>
              <a:t>Τα εναρκτήρια μόρια του συμπληρώματος για την ενεργοποίηση κάθε ακολουθίας 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142844" y="1600200"/>
            <a:ext cx="4352956" cy="4900634"/>
          </a:xfrm>
        </p:spPr>
        <p:txBody>
          <a:bodyPr>
            <a:noAutofit/>
          </a:bodyPr>
          <a:lstStyle/>
          <a:p>
            <a:r>
              <a:rPr lang="el-GR" sz="1800" dirty="0" smtClean="0"/>
              <a:t>Κλασσική ακολουθία (</a:t>
            </a:r>
            <a:r>
              <a:rPr lang="en-US" sz="1800" dirty="0" smtClean="0"/>
              <a:t>C1q)</a:t>
            </a:r>
          </a:p>
          <a:p>
            <a:endParaRPr lang="en-US" sz="18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r>
              <a:rPr lang="el-GR" sz="1800" dirty="0" smtClean="0"/>
              <a:t>Εναλλακτική ακολουθία (Παράγων Β)</a:t>
            </a:r>
          </a:p>
          <a:p>
            <a:endParaRPr lang="el-GR" sz="1800" dirty="0" smtClean="0"/>
          </a:p>
          <a:p>
            <a:endParaRPr lang="el-GR" sz="1400" dirty="0" smtClean="0"/>
          </a:p>
          <a:p>
            <a:endParaRPr lang="el-GR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r>
              <a:rPr lang="el-GR" sz="1600" dirty="0" smtClean="0"/>
              <a:t>Ακολουθία </a:t>
            </a:r>
            <a:r>
              <a:rPr lang="el-GR" sz="1600" dirty="0" err="1" smtClean="0"/>
              <a:t>λεκτίνης</a:t>
            </a:r>
            <a:r>
              <a:rPr lang="el-GR" sz="1600" dirty="0" smtClean="0"/>
              <a:t> (</a:t>
            </a:r>
            <a:r>
              <a:rPr lang="el-GR" sz="1600" dirty="0" err="1" smtClean="0"/>
              <a:t>Λεκτίνη</a:t>
            </a:r>
            <a:r>
              <a:rPr lang="el-GR" sz="1600" dirty="0" smtClean="0"/>
              <a:t> η συνδέουσα </a:t>
            </a:r>
            <a:r>
              <a:rPr lang="el-GR" sz="1600" dirty="0" err="1" smtClean="0"/>
              <a:t>μαννόζη</a:t>
            </a:r>
            <a:r>
              <a:rPr lang="el-GR" sz="1600" dirty="0" smtClean="0"/>
              <a:t>, ή </a:t>
            </a:r>
            <a:r>
              <a:rPr lang="en-US" sz="1600" dirty="0" smtClean="0"/>
              <a:t>mannose-binding </a:t>
            </a:r>
            <a:r>
              <a:rPr lang="en-US" sz="1600" dirty="0" err="1" smtClean="0"/>
              <a:t>lectin</a:t>
            </a:r>
            <a:r>
              <a:rPr lang="en-US" sz="1600" dirty="0" smtClean="0"/>
              <a:t>, MBL</a:t>
            </a:r>
            <a:r>
              <a:rPr lang="el-GR" sz="1600" dirty="0" smtClean="0"/>
              <a:t>)</a:t>
            </a:r>
          </a:p>
          <a:p>
            <a:endParaRPr lang="el-GR" sz="1400" dirty="0" smtClean="0"/>
          </a:p>
          <a:p>
            <a:endParaRPr lang="el-GR" sz="1400" dirty="0" smtClean="0"/>
          </a:p>
          <a:p>
            <a:endParaRPr lang="el-GR" sz="1400" dirty="0" smtClean="0"/>
          </a:p>
          <a:p>
            <a:pPr>
              <a:buNone/>
            </a:pPr>
            <a:r>
              <a:rPr lang="el-GR" sz="1400" dirty="0" smtClean="0"/>
              <a:t>     </a:t>
            </a:r>
            <a:endParaRPr lang="en-US" sz="1400" dirty="0" smtClean="0"/>
          </a:p>
        </p:txBody>
      </p:sp>
      <p:pic>
        <p:nvPicPr>
          <p:cNvPr id="1026" name="Picture 2" descr="C:\Users\dell\Desktop\3-s2.0-B9780128104200000031-f03-01-97801281042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571612"/>
            <a:ext cx="4038600" cy="2022355"/>
          </a:xfrm>
          <a:prstGeom prst="rect">
            <a:avLst/>
          </a:prstGeom>
          <a:noFill/>
        </p:spPr>
      </p:pic>
      <p:grpSp>
        <p:nvGrpSpPr>
          <p:cNvPr id="634" name="633 - Ομάδα"/>
          <p:cNvGrpSpPr/>
          <p:nvPr/>
        </p:nvGrpSpPr>
        <p:grpSpPr>
          <a:xfrm>
            <a:off x="1285852" y="2071678"/>
            <a:ext cx="2330439" cy="1522223"/>
            <a:chOff x="5929322" y="5214950"/>
            <a:chExt cx="2330439" cy="1522223"/>
          </a:xfrm>
        </p:grpSpPr>
        <p:grpSp>
          <p:nvGrpSpPr>
            <p:cNvPr id="416" name="415 - Ομάδα"/>
            <p:cNvGrpSpPr/>
            <p:nvPr/>
          </p:nvGrpSpPr>
          <p:grpSpPr>
            <a:xfrm>
              <a:off x="5929322" y="5286388"/>
              <a:ext cx="2330439" cy="1262058"/>
              <a:chOff x="741363" y="1173163"/>
              <a:chExt cx="6834187" cy="4160837"/>
            </a:xfrm>
          </p:grpSpPr>
          <p:grpSp>
            <p:nvGrpSpPr>
              <p:cNvPr id="417" name="Group 225"/>
              <p:cNvGrpSpPr>
                <a:grpSpLocks noChangeAspect="1"/>
              </p:cNvGrpSpPr>
              <p:nvPr/>
            </p:nvGrpSpPr>
            <p:grpSpPr bwMode="auto">
              <a:xfrm rot="9090431" flipH="1">
                <a:off x="5944580" y="1946540"/>
                <a:ext cx="884824" cy="1754188"/>
                <a:chOff x="1977" y="1384"/>
                <a:chExt cx="827" cy="1640"/>
              </a:xfrm>
            </p:grpSpPr>
            <p:sp>
              <p:nvSpPr>
                <p:cNvPr id="630" name="Freeform 226"/>
                <p:cNvSpPr>
                  <a:spLocks noChangeAspect="1"/>
                </p:cNvSpPr>
                <p:nvPr/>
              </p:nvSpPr>
              <p:spPr bwMode="auto">
                <a:xfrm>
                  <a:off x="1977" y="1384"/>
                  <a:ext cx="454" cy="1640"/>
                </a:xfrm>
                <a:custGeom>
                  <a:avLst/>
                  <a:gdLst>
                    <a:gd name="T0" fmla="*/ 0 w 340"/>
                    <a:gd name="T1" fmla="*/ 12087 h 1230"/>
                    <a:gd name="T2" fmla="*/ 0 w 340"/>
                    <a:gd name="T3" fmla="*/ 5461 h 1230"/>
                    <a:gd name="T4" fmla="*/ 64 w 340"/>
                    <a:gd name="T5" fmla="*/ 5397 h 1230"/>
                    <a:gd name="T6" fmla="*/ 2862 w 340"/>
                    <a:gd name="T7" fmla="*/ 2645 h 1230"/>
                    <a:gd name="T8" fmla="*/ 2862 w 340"/>
                    <a:gd name="T9" fmla="*/ 2645 h 1230"/>
                    <a:gd name="T10" fmla="*/ 2590 w 340"/>
                    <a:gd name="T11" fmla="*/ 1500 h 1230"/>
                    <a:gd name="T12" fmla="*/ 2590 w 340"/>
                    <a:gd name="T13" fmla="*/ 1500 h 1230"/>
                    <a:gd name="T14" fmla="*/ 3031 w 340"/>
                    <a:gd name="T15" fmla="*/ 116 h 1230"/>
                    <a:gd name="T16" fmla="*/ 3031 w 340"/>
                    <a:gd name="T17" fmla="*/ 116 h 1230"/>
                    <a:gd name="T18" fmla="*/ 3317 w 340"/>
                    <a:gd name="T19" fmla="*/ 64 h 1230"/>
                    <a:gd name="T20" fmla="*/ 3317 w 340"/>
                    <a:gd name="T21" fmla="*/ 64 h 1230"/>
                    <a:gd name="T22" fmla="*/ 3378 w 340"/>
                    <a:gd name="T23" fmla="*/ 332 h 1230"/>
                    <a:gd name="T24" fmla="*/ 3378 w 340"/>
                    <a:gd name="T25" fmla="*/ 332 h 1230"/>
                    <a:gd name="T26" fmla="*/ 2988 w 340"/>
                    <a:gd name="T27" fmla="*/ 1500 h 1230"/>
                    <a:gd name="T28" fmla="*/ 2988 w 340"/>
                    <a:gd name="T29" fmla="*/ 1500 h 1230"/>
                    <a:gd name="T30" fmla="*/ 3287 w 340"/>
                    <a:gd name="T31" fmla="*/ 2608 h 1230"/>
                    <a:gd name="T32" fmla="*/ 3287 w 340"/>
                    <a:gd name="T33" fmla="*/ 2608 h 1230"/>
                    <a:gd name="T34" fmla="*/ 3338 w 340"/>
                    <a:gd name="T35" fmla="*/ 2729 h 1230"/>
                    <a:gd name="T36" fmla="*/ 3245 w 340"/>
                    <a:gd name="T37" fmla="*/ 2828 h 1230"/>
                    <a:gd name="T38" fmla="*/ 405 w 340"/>
                    <a:gd name="T39" fmla="*/ 5633 h 1230"/>
                    <a:gd name="T40" fmla="*/ 405 w 340"/>
                    <a:gd name="T41" fmla="*/ 5633 h 1230"/>
                    <a:gd name="T42" fmla="*/ 405 w 340"/>
                    <a:gd name="T43" fmla="*/ 12087 h 1230"/>
                    <a:gd name="T44" fmla="*/ 405 w 340"/>
                    <a:gd name="T45" fmla="*/ 12087 h 1230"/>
                    <a:gd name="T46" fmla="*/ 203 w 340"/>
                    <a:gd name="T47" fmla="*/ 12288 h 1230"/>
                    <a:gd name="T48" fmla="*/ 203 w 340"/>
                    <a:gd name="T49" fmla="*/ 12288 h 1230"/>
                    <a:gd name="T50" fmla="*/ 0 w 340"/>
                    <a:gd name="T51" fmla="*/ 12087 h 123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340"/>
                    <a:gd name="T79" fmla="*/ 0 h 1230"/>
                    <a:gd name="T80" fmla="*/ 340 w 340"/>
                    <a:gd name="T81" fmla="*/ 1230 h 1230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340" h="1230">
                      <a:moveTo>
                        <a:pt x="0" y="1210"/>
                      </a:moveTo>
                      <a:cubicBezTo>
                        <a:pt x="0" y="547"/>
                        <a:pt x="0" y="547"/>
                        <a:pt x="0" y="547"/>
                      </a:cubicBezTo>
                      <a:cubicBezTo>
                        <a:pt x="6" y="541"/>
                        <a:pt x="6" y="541"/>
                        <a:pt x="6" y="541"/>
                      </a:cubicBezTo>
                      <a:cubicBezTo>
                        <a:pt x="6" y="541"/>
                        <a:pt x="195" y="352"/>
                        <a:pt x="283" y="265"/>
                      </a:cubicBezTo>
                      <a:cubicBezTo>
                        <a:pt x="283" y="265"/>
                        <a:pt x="283" y="265"/>
                        <a:pt x="283" y="265"/>
                      </a:cubicBezTo>
                      <a:cubicBezTo>
                        <a:pt x="265" y="223"/>
                        <a:pt x="256" y="186"/>
                        <a:pt x="256" y="150"/>
                      </a:cubicBezTo>
                      <a:cubicBezTo>
                        <a:pt x="256" y="150"/>
                        <a:pt x="256" y="150"/>
                        <a:pt x="256" y="150"/>
                      </a:cubicBezTo>
                      <a:cubicBezTo>
                        <a:pt x="256" y="103"/>
                        <a:pt x="272" y="59"/>
                        <a:pt x="300" y="12"/>
                      </a:cubicBezTo>
                      <a:cubicBezTo>
                        <a:pt x="300" y="12"/>
                        <a:pt x="300" y="12"/>
                        <a:pt x="300" y="12"/>
                      </a:cubicBezTo>
                      <a:cubicBezTo>
                        <a:pt x="306" y="3"/>
                        <a:pt x="318" y="0"/>
                        <a:pt x="328" y="6"/>
                      </a:cubicBezTo>
                      <a:cubicBezTo>
                        <a:pt x="328" y="6"/>
                        <a:pt x="328" y="6"/>
                        <a:pt x="328" y="6"/>
                      </a:cubicBezTo>
                      <a:cubicBezTo>
                        <a:pt x="337" y="11"/>
                        <a:pt x="340" y="24"/>
                        <a:pt x="334" y="33"/>
                      </a:cubicBezTo>
                      <a:cubicBezTo>
                        <a:pt x="334" y="33"/>
                        <a:pt x="334" y="33"/>
                        <a:pt x="334" y="33"/>
                      </a:cubicBezTo>
                      <a:cubicBezTo>
                        <a:pt x="308" y="77"/>
                        <a:pt x="296" y="112"/>
                        <a:pt x="296" y="150"/>
                      </a:cubicBezTo>
                      <a:cubicBezTo>
                        <a:pt x="296" y="150"/>
                        <a:pt x="296" y="150"/>
                        <a:pt x="296" y="150"/>
                      </a:cubicBezTo>
                      <a:cubicBezTo>
                        <a:pt x="296" y="183"/>
                        <a:pt x="305" y="218"/>
                        <a:pt x="325" y="261"/>
                      </a:cubicBezTo>
                      <a:cubicBezTo>
                        <a:pt x="325" y="261"/>
                        <a:pt x="325" y="261"/>
                        <a:pt x="325" y="261"/>
                      </a:cubicBezTo>
                      <a:cubicBezTo>
                        <a:pt x="330" y="273"/>
                        <a:pt x="330" y="273"/>
                        <a:pt x="330" y="273"/>
                      </a:cubicBezTo>
                      <a:cubicBezTo>
                        <a:pt x="321" y="283"/>
                        <a:pt x="321" y="283"/>
                        <a:pt x="321" y="283"/>
                      </a:cubicBezTo>
                      <a:cubicBezTo>
                        <a:pt x="247" y="357"/>
                        <a:pt x="74" y="530"/>
                        <a:pt x="40" y="564"/>
                      </a:cubicBezTo>
                      <a:cubicBezTo>
                        <a:pt x="40" y="564"/>
                        <a:pt x="40" y="564"/>
                        <a:pt x="40" y="564"/>
                      </a:cubicBezTo>
                      <a:cubicBezTo>
                        <a:pt x="40" y="1210"/>
                        <a:pt x="40" y="1210"/>
                        <a:pt x="40" y="1210"/>
                      </a:cubicBezTo>
                      <a:cubicBezTo>
                        <a:pt x="40" y="1210"/>
                        <a:pt x="40" y="1210"/>
                        <a:pt x="40" y="1210"/>
                      </a:cubicBezTo>
                      <a:cubicBezTo>
                        <a:pt x="40" y="1221"/>
                        <a:pt x="31" y="1230"/>
                        <a:pt x="20" y="1230"/>
                      </a:cubicBezTo>
                      <a:cubicBezTo>
                        <a:pt x="20" y="1230"/>
                        <a:pt x="20" y="1230"/>
                        <a:pt x="20" y="1230"/>
                      </a:cubicBezTo>
                      <a:cubicBezTo>
                        <a:pt x="9" y="1230"/>
                        <a:pt x="0" y="1221"/>
                        <a:pt x="0" y="1210"/>
                      </a:cubicBezTo>
                      <a:close/>
                    </a:path>
                  </a:pathLst>
                </a:custGeom>
                <a:solidFill>
                  <a:srgbClr val="FFF5EE"/>
                </a:solidFill>
                <a:ln w="635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631" name="Freeform 227"/>
                <p:cNvSpPr>
                  <a:spLocks noChangeAspect="1"/>
                </p:cNvSpPr>
                <p:nvPr/>
              </p:nvSpPr>
              <p:spPr bwMode="auto">
                <a:xfrm>
                  <a:off x="2112" y="1788"/>
                  <a:ext cx="692" cy="372"/>
                </a:xfrm>
                <a:custGeom>
                  <a:avLst/>
                  <a:gdLst>
                    <a:gd name="T0" fmla="*/ 85 w 518"/>
                    <a:gd name="T1" fmla="*/ 2729 h 279"/>
                    <a:gd name="T2" fmla="*/ 85 w 518"/>
                    <a:gd name="T3" fmla="*/ 2448 h 279"/>
                    <a:gd name="T4" fmla="*/ 85 w 518"/>
                    <a:gd name="T5" fmla="*/ 2448 h 279"/>
                    <a:gd name="T6" fmla="*/ 2449 w 518"/>
                    <a:gd name="T7" fmla="*/ 113 h 279"/>
                    <a:gd name="T8" fmla="*/ 2449 w 518"/>
                    <a:gd name="T9" fmla="*/ 113 h 279"/>
                    <a:gd name="T10" fmla="*/ 2570 w 518"/>
                    <a:gd name="T11" fmla="*/ 0 h 279"/>
                    <a:gd name="T12" fmla="*/ 2695 w 518"/>
                    <a:gd name="T13" fmla="*/ 85 h 279"/>
                    <a:gd name="T14" fmla="*/ 3980 w 518"/>
                    <a:gd name="T15" fmla="*/ 471 h 279"/>
                    <a:gd name="T16" fmla="*/ 3980 w 518"/>
                    <a:gd name="T17" fmla="*/ 471 h 279"/>
                    <a:gd name="T18" fmla="*/ 4942 w 518"/>
                    <a:gd name="T19" fmla="*/ 249 h 279"/>
                    <a:gd name="T20" fmla="*/ 4942 w 518"/>
                    <a:gd name="T21" fmla="*/ 249 h 279"/>
                    <a:gd name="T22" fmla="*/ 5197 w 518"/>
                    <a:gd name="T23" fmla="*/ 353 h 279"/>
                    <a:gd name="T24" fmla="*/ 5197 w 518"/>
                    <a:gd name="T25" fmla="*/ 353 h 279"/>
                    <a:gd name="T26" fmla="*/ 5105 w 518"/>
                    <a:gd name="T27" fmla="*/ 607 h 279"/>
                    <a:gd name="T28" fmla="*/ 5105 w 518"/>
                    <a:gd name="T29" fmla="*/ 607 h 279"/>
                    <a:gd name="T30" fmla="*/ 3980 w 518"/>
                    <a:gd name="T31" fmla="*/ 873 h 279"/>
                    <a:gd name="T32" fmla="*/ 3980 w 518"/>
                    <a:gd name="T33" fmla="*/ 873 h 279"/>
                    <a:gd name="T34" fmla="*/ 2625 w 518"/>
                    <a:gd name="T35" fmla="*/ 503 h 279"/>
                    <a:gd name="T36" fmla="*/ 2625 w 518"/>
                    <a:gd name="T37" fmla="*/ 503 h 279"/>
                    <a:gd name="T38" fmla="*/ 362 w 518"/>
                    <a:gd name="T39" fmla="*/ 2729 h 279"/>
                    <a:gd name="T40" fmla="*/ 362 w 518"/>
                    <a:gd name="T41" fmla="*/ 2729 h 279"/>
                    <a:gd name="T42" fmla="*/ 219 w 518"/>
                    <a:gd name="T43" fmla="*/ 2785 h 279"/>
                    <a:gd name="T44" fmla="*/ 219 w 518"/>
                    <a:gd name="T45" fmla="*/ 2785 h 279"/>
                    <a:gd name="T46" fmla="*/ 85 w 518"/>
                    <a:gd name="T47" fmla="*/ 2729 h 279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518"/>
                    <a:gd name="T73" fmla="*/ 0 h 279"/>
                    <a:gd name="T74" fmla="*/ 518 w 518"/>
                    <a:gd name="T75" fmla="*/ 279 h 279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518" h="279">
                      <a:moveTo>
                        <a:pt x="8" y="273"/>
                      </a:moveTo>
                      <a:cubicBezTo>
                        <a:pt x="0" y="265"/>
                        <a:pt x="0" y="253"/>
                        <a:pt x="8" y="245"/>
                      </a:cubicBezTo>
                      <a:cubicBezTo>
                        <a:pt x="8" y="245"/>
                        <a:pt x="8" y="245"/>
                        <a:pt x="8" y="245"/>
                      </a:cubicBezTo>
                      <a:cubicBezTo>
                        <a:pt x="75" y="178"/>
                        <a:pt x="180" y="71"/>
                        <a:pt x="242" y="11"/>
                      </a:cubicBezTo>
                      <a:cubicBezTo>
                        <a:pt x="242" y="11"/>
                        <a:pt x="242" y="11"/>
                        <a:pt x="242" y="11"/>
                      </a:cubicBezTo>
                      <a:cubicBezTo>
                        <a:pt x="253" y="0"/>
                        <a:pt x="253" y="0"/>
                        <a:pt x="253" y="0"/>
                      </a:cubicBezTo>
                      <a:cubicBezTo>
                        <a:pt x="266" y="8"/>
                        <a:pt x="266" y="8"/>
                        <a:pt x="266" y="8"/>
                      </a:cubicBezTo>
                      <a:cubicBezTo>
                        <a:pt x="314" y="37"/>
                        <a:pt x="356" y="47"/>
                        <a:pt x="392" y="47"/>
                      </a:cubicBezTo>
                      <a:cubicBezTo>
                        <a:pt x="392" y="47"/>
                        <a:pt x="392" y="47"/>
                        <a:pt x="392" y="47"/>
                      </a:cubicBezTo>
                      <a:cubicBezTo>
                        <a:pt x="427" y="47"/>
                        <a:pt x="459" y="38"/>
                        <a:pt x="487" y="25"/>
                      </a:cubicBezTo>
                      <a:cubicBezTo>
                        <a:pt x="487" y="25"/>
                        <a:pt x="487" y="25"/>
                        <a:pt x="487" y="25"/>
                      </a:cubicBezTo>
                      <a:cubicBezTo>
                        <a:pt x="497" y="20"/>
                        <a:pt x="509" y="25"/>
                        <a:pt x="513" y="35"/>
                      </a:cubicBezTo>
                      <a:cubicBezTo>
                        <a:pt x="513" y="35"/>
                        <a:pt x="513" y="35"/>
                        <a:pt x="513" y="35"/>
                      </a:cubicBezTo>
                      <a:cubicBezTo>
                        <a:pt x="518" y="45"/>
                        <a:pt x="513" y="57"/>
                        <a:pt x="503" y="61"/>
                      </a:cubicBezTo>
                      <a:cubicBezTo>
                        <a:pt x="503" y="61"/>
                        <a:pt x="503" y="61"/>
                        <a:pt x="503" y="61"/>
                      </a:cubicBezTo>
                      <a:cubicBezTo>
                        <a:pt x="472" y="75"/>
                        <a:pt x="435" y="87"/>
                        <a:pt x="392" y="87"/>
                      </a:cubicBezTo>
                      <a:cubicBezTo>
                        <a:pt x="392" y="87"/>
                        <a:pt x="392" y="87"/>
                        <a:pt x="392" y="87"/>
                      </a:cubicBezTo>
                      <a:cubicBezTo>
                        <a:pt x="352" y="87"/>
                        <a:pt x="307" y="77"/>
                        <a:pt x="259" y="50"/>
                      </a:cubicBezTo>
                      <a:cubicBezTo>
                        <a:pt x="259" y="50"/>
                        <a:pt x="259" y="50"/>
                        <a:pt x="259" y="50"/>
                      </a:cubicBezTo>
                      <a:cubicBezTo>
                        <a:pt x="197" y="111"/>
                        <a:pt x="99" y="210"/>
                        <a:pt x="36" y="273"/>
                      </a:cubicBezTo>
                      <a:cubicBezTo>
                        <a:pt x="36" y="273"/>
                        <a:pt x="36" y="273"/>
                        <a:pt x="36" y="273"/>
                      </a:cubicBezTo>
                      <a:cubicBezTo>
                        <a:pt x="32" y="277"/>
                        <a:pt x="27" y="279"/>
                        <a:pt x="22" y="279"/>
                      </a:cubicBezTo>
                      <a:cubicBezTo>
                        <a:pt x="22" y="279"/>
                        <a:pt x="22" y="279"/>
                        <a:pt x="22" y="279"/>
                      </a:cubicBezTo>
                      <a:cubicBezTo>
                        <a:pt x="17" y="279"/>
                        <a:pt x="12" y="277"/>
                        <a:pt x="8" y="273"/>
                      </a:cubicBezTo>
                      <a:close/>
                    </a:path>
                  </a:pathLst>
                </a:custGeom>
                <a:solidFill>
                  <a:srgbClr val="FFF5EE"/>
                </a:solidFill>
                <a:ln w="635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632" name="Line 228"/>
                <p:cNvSpPr>
                  <a:spLocks noChangeAspect="1" noChangeShapeType="1"/>
                </p:cNvSpPr>
                <p:nvPr/>
              </p:nvSpPr>
              <p:spPr bwMode="auto">
                <a:xfrm>
                  <a:off x="2142" y="2133"/>
                  <a:ext cx="0" cy="0"/>
                </a:xfrm>
                <a:prstGeom prst="line">
                  <a:avLst/>
                </a:prstGeom>
                <a:noFill/>
                <a:ln w="635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633" name="Line 229"/>
                <p:cNvSpPr>
                  <a:spLocks noChangeAspect="1" noChangeShapeType="1"/>
                </p:cNvSpPr>
                <p:nvPr/>
              </p:nvSpPr>
              <p:spPr bwMode="auto">
                <a:xfrm>
                  <a:off x="2142" y="2133"/>
                  <a:ext cx="0" cy="0"/>
                </a:xfrm>
                <a:prstGeom prst="line">
                  <a:avLst/>
                </a:prstGeom>
                <a:noFill/>
                <a:ln w="635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418" name="Freeform 88"/>
              <p:cNvSpPr>
                <a:spLocks noChangeAspect="1"/>
              </p:cNvSpPr>
              <p:nvPr/>
            </p:nvSpPr>
            <p:spPr bwMode="auto">
              <a:xfrm>
                <a:off x="7094538" y="5022850"/>
                <a:ext cx="92075" cy="104775"/>
              </a:xfrm>
              <a:custGeom>
                <a:avLst/>
                <a:gdLst>
                  <a:gd name="T0" fmla="*/ 4862 w 30"/>
                  <a:gd name="T1" fmla="*/ 3015 h 34"/>
                  <a:gd name="T2" fmla="*/ 5073 w 30"/>
                  <a:gd name="T3" fmla="*/ 2782 h 34"/>
                  <a:gd name="T4" fmla="*/ 5868 w 30"/>
                  <a:gd name="T5" fmla="*/ 848 h 34"/>
                  <a:gd name="T6" fmla="*/ 5266 w 30"/>
                  <a:gd name="T7" fmla="*/ 637 h 34"/>
                  <a:gd name="T8" fmla="*/ 4654 w 30"/>
                  <a:gd name="T9" fmla="*/ 2611 h 34"/>
                  <a:gd name="T10" fmla="*/ 4429 w 30"/>
                  <a:gd name="T11" fmla="*/ 2611 h 34"/>
                  <a:gd name="T12" fmla="*/ 3909 w 30"/>
                  <a:gd name="T13" fmla="*/ 2401 h 34"/>
                  <a:gd name="T14" fmla="*/ 3909 w 30"/>
                  <a:gd name="T15" fmla="*/ 2201 h 34"/>
                  <a:gd name="T16" fmla="*/ 4133 w 30"/>
                  <a:gd name="T17" fmla="*/ 1763 h 34"/>
                  <a:gd name="T18" fmla="*/ 4862 w 30"/>
                  <a:gd name="T19" fmla="*/ 225 h 34"/>
                  <a:gd name="T20" fmla="*/ 4313 w 30"/>
                  <a:gd name="T21" fmla="*/ 0 h 34"/>
                  <a:gd name="T22" fmla="*/ 3756 w 30"/>
                  <a:gd name="T23" fmla="*/ 1433 h 34"/>
                  <a:gd name="T24" fmla="*/ 3352 w 30"/>
                  <a:gd name="T25" fmla="*/ 1990 h 34"/>
                  <a:gd name="T26" fmla="*/ 613 w 30"/>
                  <a:gd name="T27" fmla="*/ 3015 h 34"/>
                  <a:gd name="T28" fmla="*/ 1734 w 30"/>
                  <a:gd name="T29" fmla="*/ 6202 h 34"/>
                  <a:gd name="T30" fmla="*/ 5073 w 30"/>
                  <a:gd name="T31" fmla="*/ 5626 h 34"/>
                  <a:gd name="T32" fmla="*/ 4862 w 30"/>
                  <a:gd name="T33" fmla="*/ 3015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0"/>
                  <a:gd name="T52" fmla="*/ 0 h 34"/>
                  <a:gd name="T53" fmla="*/ 30 w 30"/>
                  <a:gd name="T54" fmla="*/ 34 h 3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0" h="34">
                    <a:moveTo>
                      <a:pt x="25" y="15"/>
                    </a:moveTo>
                    <a:cubicBezTo>
                      <a:pt x="25" y="15"/>
                      <a:pt x="26" y="14"/>
                      <a:pt x="26" y="14"/>
                    </a:cubicBezTo>
                    <a:cubicBezTo>
                      <a:pt x="28" y="11"/>
                      <a:pt x="29" y="7"/>
                      <a:pt x="30" y="4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6" y="6"/>
                      <a:pt x="26" y="10"/>
                      <a:pt x="24" y="13"/>
                    </a:cubicBezTo>
                    <a:cubicBezTo>
                      <a:pt x="23" y="13"/>
                      <a:pt x="23" y="13"/>
                      <a:pt x="23" y="13"/>
                    </a:cubicBezTo>
                    <a:cubicBezTo>
                      <a:pt x="22" y="13"/>
                      <a:pt x="21" y="12"/>
                      <a:pt x="20" y="12"/>
                    </a:cubicBezTo>
                    <a:cubicBezTo>
                      <a:pt x="20" y="12"/>
                      <a:pt x="20" y="11"/>
                      <a:pt x="20" y="11"/>
                    </a:cubicBezTo>
                    <a:cubicBezTo>
                      <a:pt x="20" y="10"/>
                      <a:pt x="21" y="10"/>
                      <a:pt x="21" y="9"/>
                    </a:cubicBezTo>
                    <a:cubicBezTo>
                      <a:pt x="23" y="6"/>
                      <a:pt x="23" y="4"/>
                      <a:pt x="25" y="1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1" y="2"/>
                      <a:pt x="20" y="5"/>
                      <a:pt x="19" y="7"/>
                    </a:cubicBezTo>
                    <a:cubicBezTo>
                      <a:pt x="19" y="8"/>
                      <a:pt x="18" y="9"/>
                      <a:pt x="17" y="10"/>
                    </a:cubicBezTo>
                    <a:cubicBezTo>
                      <a:pt x="12" y="9"/>
                      <a:pt x="6" y="10"/>
                      <a:pt x="3" y="15"/>
                    </a:cubicBezTo>
                    <a:cubicBezTo>
                      <a:pt x="0" y="20"/>
                      <a:pt x="3" y="27"/>
                      <a:pt x="9" y="31"/>
                    </a:cubicBezTo>
                    <a:cubicBezTo>
                      <a:pt x="15" y="34"/>
                      <a:pt x="23" y="33"/>
                      <a:pt x="26" y="28"/>
                    </a:cubicBezTo>
                    <a:cubicBezTo>
                      <a:pt x="28" y="24"/>
                      <a:pt x="28" y="19"/>
                      <a:pt x="25" y="15"/>
                    </a:cubicBezTo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19" name="Freeform 93"/>
              <p:cNvSpPr>
                <a:spLocks noChangeAspect="1"/>
              </p:cNvSpPr>
              <p:nvPr/>
            </p:nvSpPr>
            <p:spPr bwMode="auto">
              <a:xfrm>
                <a:off x="7094538" y="4883150"/>
                <a:ext cx="88900" cy="104775"/>
              </a:xfrm>
              <a:custGeom>
                <a:avLst/>
                <a:gdLst>
                  <a:gd name="T0" fmla="*/ 1182 w 29"/>
                  <a:gd name="T1" fmla="*/ 3656 h 35"/>
                  <a:gd name="T2" fmla="*/ 1390 w 29"/>
                  <a:gd name="T3" fmla="*/ 3368 h 35"/>
                  <a:gd name="T4" fmla="*/ 1910 w 29"/>
                  <a:gd name="T5" fmla="*/ 3656 h 35"/>
                  <a:gd name="T6" fmla="*/ 2126 w 29"/>
                  <a:gd name="T7" fmla="*/ 3815 h 35"/>
                  <a:gd name="T8" fmla="*/ 1506 w 29"/>
                  <a:gd name="T9" fmla="*/ 4313 h 35"/>
                  <a:gd name="T10" fmla="*/ 989 w 29"/>
                  <a:gd name="T11" fmla="*/ 5437 h 35"/>
                  <a:gd name="T12" fmla="*/ 1506 w 29"/>
                  <a:gd name="T13" fmla="*/ 5580 h 35"/>
                  <a:gd name="T14" fmla="*/ 1910 w 29"/>
                  <a:gd name="T15" fmla="*/ 4497 h 35"/>
                  <a:gd name="T16" fmla="*/ 2684 w 29"/>
                  <a:gd name="T17" fmla="*/ 4011 h 35"/>
                  <a:gd name="T18" fmla="*/ 5019 w 29"/>
                  <a:gd name="T19" fmla="*/ 3240 h 35"/>
                  <a:gd name="T20" fmla="*/ 4105 w 29"/>
                  <a:gd name="T21" fmla="*/ 502 h 35"/>
                  <a:gd name="T22" fmla="*/ 612 w 29"/>
                  <a:gd name="T23" fmla="*/ 1128 h 35"/>
                  <a:gd name="T24" fmla="*/ 989 w 29"/>
                  <a:gd name="T25" fmla="*/ 3044 h 35"/>
                  <a:gd name="T26" fmla="*/ 780 w 29"/>
                  <a:gd name="T27" fmla="*/ 3453 h 35"/>
                  <a:gd name="T28" fmla="*/ 0 w 29"/>
                  <a:gd name="T29" fmla="*/ 4814 h 35"/>
                  <a:gd name="T30" fmla="*/ 404 w 29"/>
                  <a:gd name="T31" fmla="*/ 5082 h 35"/>
                  <a:gd name="T32" fmla="*/ 1182 w 29"/>
                  <a:gd name="T33" fmla="*/ 3656 h 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9"/>
                  <a:gd name="T52" fmla="*/ 0 h 35"/>
                  <a:gd name="T53" fmla="*/ 29 w 29"/>
                  <a:gd name="T54" fmla="*/ 35 h 3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9" h="35">
                    <a:moveTo>
                      <a:pt x="6" y="23"/>
                    </a:moveTo>
                    <a:cubicBezTo>
                      <a:pt x="6" y="22"/>
                      <a:pt x="7" y="22"/>
                      <a:pt x="7" y="21"/>
                    </a:cubicBezTo>
                    <a:cubicBezTo>
                      <a:pt x="8" y="22"/>
                      <a:pt x="8" y="22"/>
                      <a:pt x="10" y="23"/>
                    </a:cubicBezTo>
                    <a:cubicBezTo>
                      <a:pt x="10" y="23"/>
                      <a:pt x="10" y="23"/>
                      <a:pt x="11" y="24"/>
                    </a:cubicBezTo>
                    <a:cubicBezTo>
                      <a:pt x="10" y="25"/>
                      <a:pt x="9" y="26"/>
                      <a:pt x="8" y="27"/>
                    </a:cubicBezTo>
                    <a:cubicBezTo>
                      <a:pt x="7" y="29"/>
                      <a:pt x="6" y="31"/>
                      <a:pt x="5" y="34"/>
                    </a:cubicBezTo>
                    <a:cubicBezTo>
                      <a:pt x="8" y="35"/>
                      <a:pt x="8" y="35"/>
                      <a:pt x="8" y="35"/>
                    </a:cubicBezTo>
                    <a:cubicBezTo>
                      <a:pt x="9" y="33"/>
                      <a:pt x="9" y="30"/>
                      <a:pt x="10" y="28"/>
                    </a:cubicBezTo>
                    <a:cubicBezTo>
                      <a:pt x="11" y="27"/>
                      <a:pt x="12" y="26"/>
                      <a:pt x="14" y="25"/>
                    </a:cubicBezTo>
                    <a:cubicBezTo>
                      <a:pt x="19" y="25"/>
                      <a:pt x="24" y="24"/>
                      <a:pt x="26" y="20"/>
                    </a:cubicBezTo>
                    <a:cubicBezTo>
                      <a:pt x="29" y="14"/>
                      <a:pt x="27" y="7"/>
                      <a:pt x="21" y="3"/>
                    </a:cubicBezTo>
                    <a:cubicBezTo>
                      <a:pt x="14" y="0"/>
                      <a:pt x="6" y="1"/>
                      <a:pt x="3" y="7"/>
                    </a:cubicBezTo>
                    <a:cubicBezTo>
                      <a:pt x="1" y="10"/>
                      <a:pt x="2" y="15"/>
                      <a:pt x="5" y="19"/>
                    </a:cubicBezTo>
                    <a:cubicBezTo>
                      <a:pt x="5" y="20"/>
                      <a:pt x="4" y="21"/>
                      <a:pt x="4" y="22"/>
                    </a:cubicBezTo>
                    <a:cubicBezTo>
                      <a:pt x="2" y="25"/>
                      <a:pt x="1" y="28"/>
                      <a:pt x="0" y="30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3" y="29"/>
                      <a:pt x="4" y="26"/>
                      <a:pt x="6" y="23"/>
                    </a:cubicBezTo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0" name="Freeform 162"/>
              <p:cNvSpPr>
                <a:spLocks noChangeAspect="1"/>
              </p:cNvSpPr>
              <p:nvPr/>
            </p:nvSpPr>
            <p:spPr bwMode="auto">
              <a:xfrm>
                <a:off x="7165975" y="4921250"/>
                <a:ext cx="92075" cy="107950"/>
              </a:xfrm>
              <a:custGeom>
                <a:avLst/>
                <a:gdLst>
                  <a:gd name="T0" fmla="*/ 1185 w 30"/>
                  <a:gd name="T1" fmla="*/ 4673 h 35"/>
                  <a:gd name="T2" fmla="*/ 1510 w 30"/>
                  <a:gd name="T3" fmla="*/ 4292 h 35"/>
                  <a:gd name="T4" fmla="*/ 1943 w 30"/>
                  <a:gd name="T5" fmla="*/ 4673 h 35"/>
                  <a:gd name="T6" fmla="*/ 2138 w 30"/>
                  <a:gd name="T7" fmla="*/ 4900 h 35"/>
                  <a:gd name="T8" fmla="*/ 1734 w 30"/>
                  <a:gd name="T9" fmla="*/ 5640 h 35"/>
                  <a:gd name="T10" fmla="*/ 1005 w 30"/>
                  <a:gd name="T11" fmla="*/ 6893 h 35"/>
                  <a:gd name="T12" fmla="*/ 1510 w 30"/>
                  <a:gd name="T13" fmla="*/ 7086 h 35"/>
                  <a:gd name="T14" fmla="*/ 2138 w 30"/>
                  <a:gd name="T15" fmla="*/ 5865 h 35"/>
                  <a:gd name="T16" fmla="*/ 2724 w 30"/>
                  <a:gd name="T17" fmla="*/ 5112 h 35"/>
                  <a:gd name="T18" fmla="*/ 5266 w 30"/>
                  <a:gd name="T19" fmla="*/ 4107 h 35"/>
                  <a:gd name="T20" fmla="*/ 4133 w 30"/>
                  <a:gd name="T21" fmla="*/ 857 h 35"/>
                  <a:gd name="T22" fmla="*/ 781 w 30"/>
                  <a:gd name="T23" fmla="*/ 1438 h 35"/>
                  <a:gd name="T24" fmla="*/ 1005 w 30"/>
                  <a:gd name="T25" fmla="*/ 4107 h 35"/>
                  <a:gd name="T26" fmla="*/ 781 w 30"/>
                  <a:gd name="T27" fmla="*/ 4519 h 35"/>
                  <a:gd name="T28" fmla="*/ 0 w 30"/>
                  <a:gd name="T29" fmla="*/ 6285 h 35"/>
                  <a:gd name="T30" fmla="*/ 613 w 30"/>
                  <a:gd name="T31" fmla="*/ 6454 h 35"/>
                  <a:gd name="T32" fmla="*/ 1185 w 30"/>
                  <a:gd name="T33" fmla="*/ 4673 h 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0"/>
                  <a:gd name="T52" fmla="*/ 0 h 35"/>
                  <a:gd name="T53" fmla="*/ 30 w 30"/>
                  <a:gd name="T54" fmla="*/ 35 h 3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0" h="35">
                    <a:moveTo>
                      <a:pt x="6" y="23"/>
                    </a:moveTo>
                    <a:cubicBezTo>
                      <a:pt x="6" y="23"/>
                      <a:pt x="7" y="22"/>
                      <a:pt x="8" y="21"/>
                    </a:cubicBezTo>
                    <a:cubicBezTo>
                      <a:pt x="8" y="22"/>
                      <a:pt x="9" y="23"/>
                      <a:pt x="10" y="23"/>
                    </a:cubicBezTo>
                    <a:cubicBezTo>
                      <a:pt x="10" y="24"/>
                      <a:pt x="11" y="24"/>
                      <a:pt x="11" y="24"/>
                    </a:cubicBezTo>
                    <a:cubicBezTo>
                      <a:pt x="10" y="25"/>
                      <a:pt x="9" y="26"/>
                      <a:pt x="9" y="28"/>
                    </a:cubicBezTo>
                    <a:cubicBezTo>
                      <a:pt x="8" y="29"/>
                      <a:pt x="6" y="32"/>
                      <a:pt x="5" y="34"/>
                    </a:cubicBezTo>
                    <a:cubicBezTo>
                      <a:pt x="8" y="35"/>
                      <a:pt x="8" y="35"/>
                      <a:pt x="8" y="35"/>
                    </a:cubicBezTo>
                    <a:cubicBezTo>
                      <a:pt x="9" y="33"/>
                      <a:pt x="10" y="31"/>
                      <a:pt x="11" y="29"/>
                    </a:cubicBezTo>
                    <a:cubicBezTo>
                      <a:pt x="11" y="27"/>
                      <a:pt x="13" y="26"/>
                      <a:pt x="14" y="25"/>
                    </a:cubicBezTo>
                    <a:cubicBezTo>
                      <a:pt x="19" y="26"/>
                      <a:pt x="24" y="25"/>
                      <a:pt x="27" y="20"/>
                    </a:cubicBezTo>
                    <a:cubicBezTo>
                      <a:pt x="30" y="15"/>
                      <a:pt x="28" y="8"/>
                      <a:pt x="21" y="4"/>
                    </a:cubicBezTo>
                    <a:cubicBezTo>
                      <a:pt x="15" y="0"/>
                      <a:pt x="7" y="2"/>
                      <a:pt x="4" y="7"/>
                    </a:cubicBezTo>
                    <a:cubicBezTo>
                      <a:pt x="2" y="11"/>
                      <a:pt x="3" y="16"/>
                      <a:pt x="5" y="20"/>
                    </a:cubicBezTo>
                    <a:cubicBezTo>
                      <a:pt x="5" y="20"/>
                      <a:pt x="4" y="21"/>
                      <a:pt x="4" y="22"/>
                    </a:cubicBezTo>
                    <a:cubicBezTo>
                      <a:pt x="2" y="25"/>
                      <a:pt x="1" y="28"/>
                      <a:pt x="0" y="31"/>
                    </a:cubicBezTo>
                    <a:cubicBezTo>
                      <a:pt x="3" y="32"/>
                      <a:pt x="3" y="32"/>
                      <a:pt x="3" y="32"/>
                    </a:cubicBezTo>
                    <a:cubicBezTo>
                      <a:pt x="3" y="29"/>
                      <a:pt x="4" y="26"/>
                      <a:pt x="6" y="23"/>
                    </a:cubicBezTo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1" name="Freeform 163"/>
              <p:cNvSpPr>
                <a:spLocks noChangeAspect="1"/>
              </p:cNvSpPr>
              <p:nvPr/>
            </p:nvSpPr>
            <p:spPr bwMode="auto">
              <a:xfrm rot="21000000">
                <a:off x="7324725" y="4989513"/>
                <a:ext cx="92075" cy="107950"/>
              </a:xfrm>
              <a:custGeom>
                <a:avLst/>
                <a:gdLst>
                  <a:gd name="T0" fmla="*/ 1185 w 30"/>
                  <a:gd name="T1" fmla="*/ 4673 h 35"/>
                  <a:gd name="T2" fmla="*/ 1510 w 30"/>
                  <a:gd name="T3" fmla="*/ 4292 h 35"/>
                  <a:gd name="T4" fmla="*/ 1943 w 30"/>
                  <a:gd name="T5" fmla="*/ 4673 h 35"/>
                  <a:gd name="T6" fmla="*/ 2138 w 30"/>
                  <a:gd name="T7" fmla="*/ 4900 h 35"/>
                  <a:gd name="T8" fmla="*/ 1734 w 30"/>
                  <a:gd name="T9" fmla="*/ 5640 h 35"/>
                  <a:gd name="T10" fmla="*/ 1005 w 30"/>
                  <a:gd name="T11" fmla="*/ 6893 h 35"/>
                  <a:gd name="T12" fmla="*/ 1510 w 30"/>
                  <a:gd name="T13" fmla="*/ 7086 h 35"/>
                  <a:gd name="T14" fmla="*/ 2138 w 30"/>
                  <a:gd name="T15" fmla="*/ 5865 h 35"/>
                  <a:gd name="T16" fmla="*/ 2724 w 30"/>
                  <a:gd name="T17" fmla="*/ 5112 h 35"/>
                  <a:gd name="T18" fmla="*/ 5266 w 30"/>
                  <a:gd name="T19" fmla="*/ 4107 h 35"/>
                  <a:gd name="T20" fmla="*/ 4133 w 30"/>
                  <a:gd name="T21" fmla="*/ 857 h 35"/>
                  <a:gd name="T22" fmla="*/ 781 w 30"/>
                  <a:gd name="T23" fmla="*/ 1438 h 35"/>
                  <a:gd name="T24" fmla="*/ 1005 w 30"/>
                  <a:gd name="T25" fmla="*/ 4107 h 35"/>
                  <a:gd name="T26" fmla="*/ 781 w 30"/>
                  <a:gd name="T27" fmla="*/ 4519 h 35"/>
                  <a:gd name="T28" fmla="*/ 0 w 30"/>
                  <a:gd name="T29" fmla="*/ 6285 h 35"/>
                  <a:gd name="T30" fmla="*/ 613 w 30"/>
                  <a:gd name="T31" fmla="*/ 6454 h 35"/>
                  <a:gd name="T32" fmla="*/ 1185 w 30"/>
                  <a:gd name="T33" fmla="*/ 4673 h 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0"/>
                  <a:gd name="T52" fmla="*/ 0 h 35"/>
                  <a:gd name="T53" fmla="*/ 30 w 30"/>
                  <a:gd name="T54" fmla="*/ 35 h 3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0" h="35">
                    <a:moveTo>
                      <a:pt x="6" y="23"/>
                    </a:moveTo>
                    <a:cubicBezTo>
                      <a:pt x="6" y="23"/>
                      <a:pt x="7" y="22"/>
                      <a:pt x="8" y="21"/>
                    </a:cubicBezTo>
                    <a:cubicBezTo>
                      <a:pt x="8" y="22"/>
                      <a:pt x="9" y="23"/>
                      <a:pt x="10" y="23"/>
                    </a:cubicBezTo>
                    <a:cubicBezTo>
                      <a:pt x="10" y="24"/>
                      <a:pt x="11" y="24"/>
                      <a:pt x="11" y="24"/>
                    </a:cubicBezTo>
                    <a:cubicBezTo>
                      <a:pt x="10" y="25"/>
                      <a:pt x="9" y="26"/>
                      <a:pt x="9" y="28"/>
                    </a:cubicBezTo>
                    <a:cubicBezTo>
                      <a:pt x="8" y="29"/>
                      <a:pt x="6" y="32"/>
                      <a:pt x="5" y="34"/>
                    </a:cubicBezTo>
                    <a:cubicBezTo>
                      <a:pt x="8" y="35"/>
                      <a:pt x="8" y="35"/>
                      <a:pt x="8" y="35"/>
                    </a:cubicBezTo>
                    <a:cubicBezTo>
                      <a:pt x="9" y="33"/>
                      <a:pt x="10" y="31"/>
                      <a:pt x="11" y="29"/>
                    </a:cubicBezTo>
                    <a:cubicBezTo>
                      <a:pt x="11" y="27"/>
                      <a:pt x="13" y="26"/>
                      <a:pt x="14" y="25"/>
                    </a:cubicBezTo>
                    <a:cubicBezTo>
                      <a:pt x="19" y="26"/>
                      <a:pt x="24" y="25"/>
                      <a:pt x="27" y="20"/>
                    </a:cubicBezTo>
                    <a:cubicBezTo>
                      <a:pt x="30" y="15"/>
                      <a:pt x="28" y="8"/>
                      <a:pt x="21" y="4"/>
                    </a:cubicBezTo>
                    <a:cubicBezTo>
                      <a:pt x="15" y="0"/>
                      <a:pt x="7" y="2"/>
                      <a:pt x="4" y="7"/>
                    </a:cubicBezTo>
                    <a:cubicBezTo>
                      <a:pt x="2" y="11"/>
                      <a:pt x="3" y="16"/>
                      <a:pt x="5" y="20"/>
                    </a:cubicBezTo>
                    <a:cubicBezTo>
                      <a:pt x="5" y="20"/>
                      <a:pt x="4" y="21"/>
                      <a:pt x="4" y="22"/>
                    </a:cubicBezTo>
                    <a:cubicBezTo>
                      <a:pt x="2" y="25"/>
                      <a:pt x="1" y="28"/>
                      <a:pt x="0" y="31"/>
                    </a:cubicBezTo>
                    <a:cubicBezTo>
                      <a:pt x="3" y="32"/>
                      <a:pt x="3" y="32"/>
                      <a:pt x="3" y="32"/>
                    </a:cubicBezTo>
                    <a:cubicBezTo>
                      <a:pt x="3" y="29"/>
                      <a:pt x="4" y="26"/>
                      <a:pt x="6" y="23"/>
                    </a:cubicBezTo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" name="Freeform 164"/>
              <p:cNvSpPr>
                <a:spLocks noChangeAspect="1"/>
              </p:cNvSpPr>
              <p:nvPr/>
            </p:nvSpPr>
            <p:spPr bwMode="auto">
              <a:xfrm rot="21000000">
                <a:off x="7270750" y="5102225"/>
                <a:ext cx="92075" cy="104775"/>
              </a:xfrm>
              <a:custGeom>
                <a:avLst/>
                <a:gdLst>
                  <a:gd name="T0" fmla="*/ 4862 w 30"/>
                  <a:gd name="T1" fmla="*/ 3015 h 34"/>
                  <a:gd name="T2" fmla="*/ 5073 w 30"/>
                  <a:gd name="T3" fmla="*/ 2782 h 34"/>
                  <a:gd name="T4" fmla="*/ 5868 w 30"/>
                  <a:gd name="T5" fmla="*/ 848 h 34"/>
                  <a:gd name="T6" fmla="*/ 5266 w 30"/>
                  <a:gd name="T7" fmla="*/ 637 h 34"/>
                  <a:gd name="T8" fmla="*/ 4654 w 30"/>
                  <a:gd name="T9" fmla="*/ 2611 h 34"/>
                  <a:gd name="T10" fmla="*/ 4429 w 30"/>
                  <a:gd name="T11" fmla="*/ 2611 h 34"/>
                  <a:gd name="T12" fmla="*/ 3909 w 30"/>
                  <a:gd name="T13" fmla="*/ 2401 h 34"/>
                  <a:gd name="T14" fmla="*/ 3909 w 30"/>
                  <a:gd name="T15" fmla="*/ 2201 h 34"/>
                  <a:gd name="T16" fmla="*/ 4133 w 30"/>
                  <a:gd name="T17" fmla="*/ 1763 h 34"/>
                  <a:gd name="T18" fmla="*/ 4862 w 30"/>
                  <a:gd name="T19" fmla="*/ 225 h 34"/>
                  <a:gd name="T20" fmla="*/ 4313 w 30"/>
                  <a:gd name="T21" fmla="*/ 0 h 34"/>
                  <a:gd name="T22" fmla="*/ 3756 w 30"/>
                  <a:gd name="T23" fmla="*/ 1433 h 34"/>
                  <a:gd name="T24" fmla="*/ 3352 w 30"/>
                  <a:gd name="T25" fmla="*/ 1990 h 34"/>
                  <a:gd name="T26" fmla="*/ 613 w 30"/>
                  <a:gd name="T27" fmla="*/ 3015 h 34"/>
                  <a:gd name="T28" fmla="*/ 1734 w 30"/>
                  <a:gd name="T29" fmla="*/ 6202 h 34"/>
                  <a:gd name="T30" fmla="*/ 5073 w 30"/>
                  <a:gd name="T31" fmla="*/ 5626 h 34"/>
                  <a:gd name="T32" fmla="*/ 4862 w 30"/>
                  <a:gd name="T33" fmla="*/ 3015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0"/>
                  <a:gd name="T52" fmla="*/ 0 h 34"/>
                  <a:gd name="T53" fmla="*/ 30 w 30"/>
                  <a:gd name="T54" fmla="*/ 34 h 3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0" h="34">
                    <a:moveTo>
                      <a:pt x="25" y="15"/>
                    </a:moveTo>
                    <a:cubicBezTo>
                      <a:pt x="25" y="15"/>
                      <a:pt x="26" y="14"/>
                      <a:pt x="26" y="14"/>
                    </a:cubicBezTo>
                    <a:cubicBezTo>
                      <a:pt x="28" y="11"/>
                      <a:pt x="29" y="7"/>
                      <a:pt x="30" y="4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6" y="6"/>
                      <a:pt x="26" y="10"/>
                      <a:pt x="24" y="13"/>
                    </a:cubicBezTo>
                    <a:cubicBezTo>
                      <a:pt x="23" y="13"/>
                      <a:pt x="23" y="13"/>
                      <a:pt x="23" y="13"/>
                    </a:cubicBezTo>
                    <a:cubicBezTo>
                      <a:pt x="22" y="13"/>
                      <a:pt x="21" y="12"/>
                      <a:pt x="20" y="12"/>
                    </a:cubicBezTo>
                    <a:cubicBezTo>
                      <a:pt x="20" y="12"/>
                      <a:pt x="20" y="11"/>
                      <a:pt x="20" y="11"/>
                    </a:cubicBezTo>
                    <a:cubicBezTo>
                      <a:pt x="20" y="10"/>
                      <a:pt x="21" y="10"/>
                      <a:pt x="21" y="9"/>
                    </a:cubicBezTo>
                    <a:cubicBezTo>
                      <a:pt x="23" y="6"/>
                      <a:pt x="23" y="4"/>
                      <a:pt x="25" y="1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1" y="2"/>
                      <a:pt x="20" y="5"/>
                      <a:pt x="19" y="7"/>
                    </a:cubicBezTo>
                    <a:cubicBezTo>
                      <a:pt x="19" y="8"/>
                      <a:pt x="18" y="9"/>
                      <a:pt x="17" y="10"/>
                    </a:cubicBezTo>
                    <a:cubicBezTo>
                      <a:pt x="12" y="9"/>
                      <a:pt x="6" y="10"/>
                      <a:pt x="3" y="15"/>
                    </a:cubicBezTo>
                    <a:cubicBezTo>
                      <a:pt x="0" y="20"/>
                      <a:pt x="3" y="27"/>
                      <a:pt x="9" y="31"/>
                    </a:cubicBezTo>
                    <a:cubicBezTo>
                      <a:pt x="15" y="34"/>
                      <a:pt x="23" y="33"/>
                      <a:pt x="26" y="28"/>
                    </a:cubicBezTo>
                    <a:cubicBezTo>
                      <a:pt x="28" y="24"/>
                      <a:pt x="28" y="19"/>
                      <a:pt x="25" y="15"/>
                    </a:cubicBezTo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3" name="Freeform 173"/>
              <p:cNvSpPr>
                <a:spLocks noChangeAspect="1"/>
              </p:cNvSpPr>
              <p:nvPr/>
            </p:nvSpPr>
            <p:spPr bwMode="auto">
              <a:xfrm rot="21300000">
                <a:off x="7243763" y="4957763"/>
                <a:ext cx="92075" cy="107950"/>
              </a:xfrm>
              <a:custGeom>
                <a:avLst/>
                <a:gdLst>
                  <a:gd name="T0" fmla="*/ 1185 w 30"/>
                  <a:gd name="T1" fmla="*/ 4673 h 35"/>
                  <a:gd name="T2" fmla="*/ 1510 w 30"/>
                  <a:gd name="T3" fmla="*/ 4292 h 35"/>
                  <a:gd name="T4" fmla="*/ 1943 w 30"/>
                  <a:gd name="T5" fmla="*/ 4673 h 35"/>
                  <a:gd name="T6" fmla="*/ 2138 w 30"/>
                  <a:gd name="T7" fmla="*/ 4900 h 35"/>
                  <a:gd name="T8" fmla="*/ 1734 w 30"/>
                  <a:gd name="T9" fmla="*/ 5640 h 35"/>
                  <a:gd name="T10" fmla="*/ 1005 w 30"/>
                  <a:gd name="T11" fmla="*/ 6893 h 35"/>
                  <a:gd name="T12" fmla="*/ 1510 w 30"/>
                  <a:gd name="T13" fmla="*/ 7086 h 35"/>
                  <a:gd name="T14" fmla="*/ 2138 w 30"/>
                  <a:gd name="T15" fmla="*/ 5865 h 35"/>
                  <a:gd name="T16" fmla="*/ 2724 w 30"/>
                  <a:gd name="T17" fmla="*/ 5112 h 35"/>
                  <a:gd name="T18" fmla="*/ 5266 w 30"/>
                  <a:gd name="T19" fmla="*/ 4107 h 35"/>
                  <a:gd name="T20" fmla="*/ 4133 w 30"/>
                  <a:gd name="T21" fmla="*/ 857 h 35"/>
                  <a:gd name="T22" fmla="*/ 781 w 30"/>
                  <a:gd name="T23" fmla="*/ 1438 h 35"/>
                  <a:gd name="T24" fmla="*/ 1005 w 30"/>
                  <a:gd name="T25" fmla="*/ 4107 h 35"/>
                  <a:gd name="T26" fmla="*/ 781 w 30"/>
                  <a:gd name="T27" fmla="*/ 4519 h 35"/>
                  <a:gd name="T28" fmla="*/ 0 w 30"/>
                  <a:gd name="T29" fmla="*/ 6285 h 35"/>
                  <a:gd name="T30" fmla="*/ 613 w 30"/>
                  <a:gd name="T31" fmla="*/ 6454 h 35"/>
                  <a:gd name="T32" fmla="*/ 1185 w 30"/>
                  <a:gd name="T33" fmla="*/ 4673 h 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0"/>
                  <a:gd name="T52" fmla="*/ 0 h 35"/>
                  <a:gd name="T53" fmla="*/ 30 w 30"/>
                  <a:gd name="T54" fmla="*/ 35 h 3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0" h="35">
                    <a:moveTo>
                      <a:pt x="6" y="23"/>
                    </a:moveTo>
                    <a:cubicBezTo>
                      <a:pt x="6" y="23"/>
                      <a:pt x="7" y="22"/>
                      <a:pt x="8" y="21"/>
                    </a:cubicBezTo>
                    <a:cubicBezTo>
                      <a:pt x="8" y="22"/>
                      <a:pt x="9" y="23"/>
                      <a:pt x="10" y="23"/>
                    </a:cubicBezTo>
                    <a:cubicBezTo>
                      <a:pt x="10" y="24"/>
                      <a:pt x="11" y="24"/>
                      <a:pt x="11" y="24"/>
                    </a:cubicBezTo>
                    <a:cubicBezTo>
                      <a:pt x="10" y="25"/>
                      <a:pt x="9" y="26"/>
                      <a:pt x="9" y="28"/>
                    </a:cubicBezTo>
                    <a:cubicBezTo>
                      <a:pt x="8" y="29"/>
                      <a:pt x="6" y="32"/>
                      <a:pt x="5" y="34"/>
                    </a:cubicBezTo>
                    <a:cubicBezTo>
                      <a:pt x="8" y="35"/>
                      <a:pt x="8" y="35"/>
                      <a:pt x="8" y="35"/>
                    </a:cubicBezTo>
                    <a:cubicBezTo>
                      <a:pt x="9" y="33"/>
                      <a:pt x="10" y="31"/>
                      <a:pt x="11" y="29"/>
                    </a:cubicBezTo>
                    <a:cubicBezTo>
                      <a:pt x="11" y="27"/>
                      <a:pt x="13" y="26"/>
                      <a:pt x="14" y="25"/>
                    </a:cubicBezTo>
                    <a:cubicBezTo>
                      <a:pt x="19" y="26"/>
                      <a:pt x="24" y="25"/>
                      <a:pt x="27" y="20"/>
                    </a:cubicBezTo>
                    <a:cubicBezTo>
                      <a:pt x="30" y="15"/>
                      <a:pt x="28" y="8"/>
                      <a:pt x="21" y="4"/>
                    </a:cubicBezTo>
                    <a:cubicBezTo>
                      <a:pt x="15" y="0"/>
                      <a:pt x="7" y="2"/>
                      <a:pt x="4" y="7"/>
                    </a:cubicBezTo>
                    <a:cubicBezTo>
                      <a:pt x="2" y="11"/>
                      <a:pt x="3" y="16"/>
                      <a:pt x="5" y="20"/>
                    </a:cubicBezTo>
                    <a:cubicBezTo>
                      <a:pt x="5" y="20"/>
                      <a:pt x="4" y="21"/>
                      <a:pt x="4" y="22"/>
                    </a:cubicBezTo>
                    <a:cubicBezTo>
                      <a:pt x="2" y="25"/>
                      <a:pt x="1" y="28"/>
                      <a:pt x="0" y="31"/>
                    </a:cubicBezTo>
                    <a:cubicBezTo>
                      <a:pt x="3" y="32"/>
                      <a:pt x="3" y="32"/>
                      <a:pt x="3" y="32"/>
                    </a:cubicBezTo>
                    <a:cubicBezTo>
                      <a:pt x="3" y="29"/>
                      <a:pt x="4" y="26"/>
                      <a:pt x="6" y="23"/>
                    </a:cubicBezTo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4" name="Freeform 174"/>
              <p:cNvSpPr>
                <a:spLocks noChangeAspect="1"/>
              </p:cNvSpPr>
              <p:nvPr/>
            </p:nvSpPr>
            <p:spPr bwMode="auto">
              <a:xfrm rot="21300000">
                <a:off x="7180263" y="5064125"/>
                <a:ext cx="92075" cy="104775"/>
              </a:xfrm>
              <a:custGeom>
                <a:avLst/>
                <a:gdLst>
                  <a:gd name="T0" fmla="*/ 4862 w 30"/>
                  <a:gd name="T1" fmla="*/ 3015 h 34"/>
                  <a:gd name="T2" fmla="*/ 5073 w 30"/>
                  <a:gd name="T3" fmla="*/ 2782 h 34"/>
                  <a:gd name="T4" fmla="*/ 5868 w 30"/>
                  <a:gd name="T5" fmla="*/ 848 h 34"/>
                  <a:gd name="T6" fmla="*/ 5266 w 30"/>
                  <a:gd name="T7" fmla="*/ 637 h 34"/>
                  <a:gd name="T8" fmla="*/ 4654 w 30"/>
                  <a:gd name="T9" fmla="*/ 2611 h 34"/>
                  <a:gd name="T10" fmla="*/ 4429 w 30"/>
                  <a:gd name="T11" fmla="*/ 2611 h 34"/>
                  <a:gd name="T12" fmla="*/ 3909 w 30"/>
                  <a:gd name="T13" fmla="*/ 2401 h 34"/>
                  <a:gd name="T14" fmla="*/ 3909 w 30"/>
                  <a:gd name="T15" fmla="*/ 2201 h 34"/>
                  <a:gd name="T16" fmla="*/ 4133 w 30"/>
                  <a:gd name="T17" fmla="*/ 1763 h 34"/>
                  <a:gd name="T18" fmla="*/ 4862 w 30"/>
                  <a:gd name="T19" fmla="*/ 225 h 34"/>
                  <a:gd name="T20" fmla="*/ 4313 w 30"/>
                  <a:gd name="T21" fmla="*/ 0 h 34"/>
                  <a:gd name="T22" fmla="*/ 3756 w 30"/>
                  <a:gd name="T23" fmla="*/ 1433 h 34"/>
                  <a:gd name="T24" fmla="*/ 3352 w 30"/>
                  <a:gd name="T25" fmla="*/ 1990 h 34"/>
                  <a:gd name="T26" fmla="*/ 613 w 30"/>
                  <a:gd name="T27" fmla="*/ 3015 h 34"/>
                  <a:gd name="T28" fmla="*/ 1734 w 30"/>
                  <a:gd name="T29" fmla="*/ 6202 h 34"/>
                  <a:gd name="T30" fmla="*/ 5073 w 30"/>
                  <a:gd name="T31" fmla="*/ 5626 h 34"/>
                  <a:gd name="T32" fmla="*/ 4862 w 30"/>
                  <a:gd name="T33" fmla="*/ 3015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0"/>
                  <a:gd name="T52" fmla="*/ 0 h 34"/>
                  <a:gd name="T53" fmla="*/ 30 w 30"/>
                  <a:gd name="T54" fmla="*/ 34 h 3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0" h="34">
                    <a:moveTo>
                      <a:pt x="25" y="15"/>
                    </a:moveTo>
                    <a:cubicBezTo>
                      <a:pt x="25" y="15"/>
                      <a:pt x="26" y="14"/>
                      <a:pt x="26" y="14"/>
                    </a:cubicBezTo>
                    <a:cubicBezTo>
                      <a:pt x="28" y="11"/>
                      <a:pt x="29" y="7"/>
                      <a:pt x="30" y="4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6" y="6"/>
                      <a:pt x="26" y="10"/>
                      <a:pt x="24" y="13"/>
                    </a:cubicBezTo>
                    <a:cubicBezTo>
                      <a:pt x="23" y="13"/>
                      <a:pt x="23" y="13"/>
                      <a:pt x="23" y="13"/>
                    </a:cubicBezTo>
                    <a:cubicBezTo>
                      <a:pt x="22" y="13"/>
                      <a:pt x="21" y="12"/>
                      <a:pt x="20" y="12"/>
                    </a:cubicBezTo>
                    <a:cubicBezTo>
                      <a:pt x="20" y="12"/>
                      <a:pt x="20" y="11"/>
                      <a:pt x="20" y="11"/>
                    </a:cubicBezTo>
                    <a:cubicBezTo>
                      <a:pt x="20" y="10"/>
                      <a:pt x="21" y="10"/>
                      <a:pt x="21" y="9"/>
                    </a:cubicBezTo>
                    <a:cubicBezTo>
                      <a:pt x="23" y="6"/>
                      <a:pt x="23" y="4"/>
                      <a:pt x="25" y="1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1" y="2"/>
                      <a:pt x="20" y="5"/>
                      <a:pt x="19" y="7"/>
                    </a:cubicBezTo>
                    <a:cubicBezTo>
                      <a:pt x="19" y="8"/>
                      <a:pt x="18" y="9"/>
                      <a:pt x="17" y="10"/>
                    </a:cubicBezTo>
                    <a:cubicBezTo>
                      <a:pt x="12" y="9"/>
                      <a:pt x="6" y="10"/>
                      <a:pt x="3" y="15"/>
                    </a:cubicBezTo>
                    <a:cubicBezTo>
                      <a:pt x="0" y="20"/>
                      <a:pt x="3" y="27"/>
                      <a:pt x="9" y="31"/>
                    </a:cubicBezTo>
                    <a:cubicBezTo>
                      <a:pt x="15" y="34"/>
                      <a:pt x="23" y="33"/>
                      <a:pt x="26" y="28"/>
                    </a:cubicBezTo>
                    <a:cubicBezTo>
                      <a:pt x="28" y="24"/>
                      <a:pt x="28" y="19"/>
                      <a:pt x="25" y="15"/>
                    </a:cubicBezTo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5" name="Freeform 175"/>
              <p:cNvSpPr>
                <a:spLocks noChangeAspect="1"/>
              </p:cNvSpPr>
              <p:nvPr/>
            </p:nvSpPr>
            <p:spPr bwMode="auto">
              <a:xfrm rot="20700000">
                <a:off x="7402513" y="5019675"/>
                <a:ext cx="92075" cy="107950"/>
              </a:xfrm>
              <a:custGeom>
                <a:avLst/>
                <a:gdLst>
                  <a:gd name="T0" fmla="*/ 1185 w 30"/>
                  <a:gd name="T1" fmla="*/ 4673 h 35"/>
                  <a:gd name="T2" fmla="*/ 1510 w 30"/>
                  <a:gd name="T3" fmla="*/ 4292 h 35"/>
                  <a:gd name="T4" fmla="*/ 1943 w 30"/>
                  <a:gd name="T5" fmla="*/ 4673 h 35"/>
                  <a:gd name="T6" fmla="*/ 2138 w 30"/>
                  <a:gd name="T7" fmla="*/ 4900 h 35"/>
                  <a:gd name="T8" fmla="*/ 1734 w 30"/>
                  <a:gd name="T9" fmla="*/ 5640 h 35"/>
                  <a:gd name="T10" fmla="*/ 1005 w 30"/>
                  <a:gd name="T11" fmla="*/ 6893 h 35"/>
                  <a:gd name="T12" fmla="*/ 1510 w 30"/>
                  <a:gd name="T13" fmla="*/ 7086 h 35"/>
                  <a:gd name="T14" fmla="*/ 2138 w 30"/>
                  <a:gd name="T15" fmla="*/ 5865 h 35"/>
                  <a:gd name="T16" fmla="*/ 2724 w 30"/>
                  <a:gd name="T17" fmla="*/ 5112 h 35"/>
                  <a:gd name="T18" fmla="*/ 5266 w 30"/>
                  <a:gd name="T19" fmla="*/ 4107 h 35"/>
                  <a:gd name="T20" fmla="*/ 4133 w 30"/>
                  <a:gd name="T21" fmla="*/ 857 h 35"/>
                  <a:gd name="T22" fmla="*/ 781 w 30"/>
                  <a:gd name="T23" fmla="*/ 1438 h 35"/>
                  <a:gd name="T24" fmla="*/ 1005 w 30"/>
                  <a:gd name="T25" fmla="*/ 4107 h 35"/>
                  <a:gd name="T26" fmla="*/ 781 w 30"/>
                  <a:gd name="T27" fmla="*/ 4519 h 35"/>
                  <a:gd name="T28" fmla="*/ 0 w 30"/>
                  <a:gd name="T29" fmla="*/ 6285 h 35"/>
                  <a:gd name="T30" fmla="*/ 613 w 30"/>
                  <a:gd name="T31" fmla="*/ 6454 h 35"/>
                  <a:gd name="T32" fmla="*/ 1185 w 30"/>
                  <a:gd name="T33" fmla="*/ 4673 h 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0"/>
                  <a:gd name="T52" fmla="*/ 0 h 35"/>
                  <a:gd name="T53" fmla="*/ 30 w 30"/>
                  <a:gd name="T54" fmla="*/ 35 h 3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0" h="35">
                    <a:moveTo>
                      <a:pt x="6" y="23"/>
                    </a:moveTo>
                    <a:cubicBezTo>
                      <a:pt x="6" y="23"/>
                      <a:pt x="7" y="22"/>
                      <a:pt x="8" y="21"/>
                    </a:cubicBezTo>
                    <a:cubicBezTo>
                      <a:pt x="8" y="22"/>
                      <a:pt x="9" y="23"/>
                      <a:pt x="10" y="23"/>
                    </a:cubicBezTo>
                    <a:cubicBezTo>
                      <a:pt x="10" y="24"/>
                      <a:pt x="11" y="24"/>
                      <a:pt x="11" y="24"/>
                    </a:cubicBezTo>
                    <a:cubicBezTo>
                      <a:pt x="10" y="25"/>
                      <a:pt x="9" y="26"/>
                      <a:pt x="9" y="28"/>
                    </a:cubicBezTo>
                    <a:cubicBezTo>
                      <a:pt x="8" y="29"/>
                      <a:pt x="6" y="32"/>
                      <a:pt x="5" y="34"/>
                    </a:cubicBezTo>
                    <a:cubicBezTo>
                      <a:pt x="8" y="35"/>
                      <a:pt x="8" y="35"/>
                      <a:pt x="8" y="35"/>
                    </a:cubicBezTo>
                    <a:cubicBezTo>
                      <a:pt x="9" y="33"/>
                      <a:pt x="10" y="31"/>
                      <a:pt x="11" y="29"/>
                    </a:cubicBezTo>
                    <a:cubicBezTo>
                      <a:pt x="11" y="27"/>
                      <a:pt x="13" y="26"/>
                      <a:pt x="14" y="25"/>
                    </a:cubicBezTo>
                    <a:cubicBezTo>
                      <a:pt x="19" y="26"/>
                      <a:pt x="24" y="25"/>
                      <a:pt x="27" y="20"/>
                    </a:cubicBezTo>
                    <a:cubicBezTo>
                      <a:pt x="30" y="15"/>
                      <a:pt x="28" y="8"/>
                      <a:pt x="21" y="4"/>
                    </a:cubicBezTo>
                    <a:cubicBezTo>
                      <a:pt x="15" y="0"/>
                      <a:pt x="7" y="2"/>
                      <a:pt x="4" y="7"/>
                    </a:cubicBezTo>
                    <a:cubicBezTo>
                      <a:pt x="2" y="11"/>
                      <a:pt x="3" y="16"/>
                      <a:pt x="5" y="20"/>
                    </a:cubicBezTo>
                    <a:cubicBezTo>
                      <a:pt x="5" y="20"/>
                      <a:pt x="4" y="21"/>
                      <a:pt x="4" y="22"/>
                    </a:cubicBezTo>
                    <a:cubicBezTo>
                      <a:pt x="2" y="25"/>
                      <a:pt x="1" y="28"/>
                      <a:pt x="0" y="31"/>
                    </a:cubicBezTo>
                    <a:cubicBezTo>
                      <a:pt x="3" y="32"/>
                      <a:pt x="3" y="32"/>
                      <a:pt x="3" y="32"/>
                    </a:cubicBezTo>
                    <a:cubicBezTo>
                      <a:pt x="3" y="29"/>
                      <a:pt x="4" y="26"/>
                      <a:pt x="6" y="23"/>
                    </a:cubicBezTo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6" name="Freeform 176"/>
              <p:cNvSpPr>
                <a:spLocks noChangeAspect="1"/>
              </p:cNvSpPr>
              <p:nvPr/>
            </p:nvSpPr>
            <p:spPr bwMode="auto">
              <a:xfrm rot="20700000">
                <a:off x="7359650" y="5135563"/>
                <a:ext cx="92075" cy="104775"/>
              </a:xfrm>
              <a:custGeom>
                <a:avLst/>
                <a:gdLst>
                  <a:gd name="T0" fmla="*/ 4862 w 30"/>
                  <a:gd name="T1" fmla="*/ 3015 h 34"/>
                  <a:gd name="T2" fmla="*/ 5073 w 30"/>
                  <a:gd name="T3" fmla="*/ 2782 h 34"/>
                  <a:gd name="T4" fmla="*/ 5868 w 30"/>
                  <a:gd name="T5" fmla="*/ 848 h 34"/>
                  <a:gd name="T6" fmla="*/ 5266 w 30"/>
                  <a:gd name="T7" fmla="*/ 637 h 34"/>
                  <a:gd name="T8" fmla="*/ 4654 w 30"/>
                  <a:gd name="T9" fmla="*/ 2611 h 34"/>
                  <a:gd name="T10" fmla="*/ 4429 w 30"/>
                  <a:gd name="T11" fmla="*/ 2611 h 34"/>
                  <a:gd name="T12" fmla="*/ 3909 w 30"/>
                  <a:gd name="T13" fmla="*/ 2401 h 34"/>
                  <a:gd name="T14" fmla="*/ 3909 w 30"/>
                  <a:gd name="T15" fmla="*/ 2201 h 34"/>
                  <a:gd name="T16" fmla="*/ 4133 w 30"/>
                  <a:gd name="T17" fmla="*/ 1763 h 34"/>
                  <a:gd name="T18" fmla="*/ 4862 w 30"/>
                  <a:gd name="T19" fmla="*/ 225 h 34"/>
                  <a:gd name="T20" fmla="*/ 4313 w 30"/>
                  <a:gd name="T21" fmla="*/ 0 h 34"/>
                  <a:gd name="T22" fmla="*/ 3756 w 30"/>
                  <a:gd name="T23" fmla="*/ 1433 h 34"/>
                  <a:gd name="T24" fmla="*/ 3352 w 30"/>
                  <a:gd name="T25" fmla="*/ 1990 h 34"/>
                  <a:gd name="T26" fmla="*/ 613 w 30"/>
                  <a:gd name="T27" fmla="*/ 3015 h 34"/>
                  <a:gd name="T28" fmla="*/ 1734 w 30"/>
                  <a:gd name="T29" fmla="*/ 6202 h 34"/>
                  <a:gd name="T30" fmla="*/ 5073 w 30"/>
                  <a:gd name="T31" fmla="*/ 5626 h 34"/>
                  <a:gd name="T32" fmla="*/ 4862 w 30"/>
                  <a:gd name="T33" fmla="*/ 3015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0"/>
                  <a:gd name="T52" fmla="*/ 0 h 34"/>
                  <a:gd name="T53" fmla="*/ 30 w 30"/>
                  <a:gd name="T54" fmla="*/ 34 h 3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0" h="34">
                    <a:moveTo>
                      <a:pt x="25" y="15"/>
                    </a:moveTo>
                    <a:cubicBezTo>
                      <a:pt x="25" y="15"/>
                      <a:pt x="26" y="14"/>
                      <a:pt x="26" y="14"/>
                    </a:cubicBezTo>
                    <a:cubicBezTo>
                      <a:pt x="28" y="11"/>
                      <a:pt x="29" y="7"/>
                      <a:pt x="30" y="4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6" y="6"/>
                      <a:pt x="26" y="10"/>
                      <a:pt x="24" y="13"/>
                    </a:cubicBezTo>
                    <a:cubicBezTo>
                      <a:pt x="23" y="13"/>
                      <a:pt x="23" y="13"/>
                      <a:pt x="23" y="13"/>
                    </a:cubicBezTo>
                    <a:cubicBezTo>
                      <a:pt x="22" y="13"/>
                      <a:pt x="21" y="12"/>
                      <a:pt x="20" y="12"/>
                    </a:cubicBezTo>
                    <a:cubicBezTo>
                      <a:pt x="20" y="12"/>
                      <a:pt x="20" y="11"/>
                      <a:pt x="20" y="11"/>
                    </a:cubicBezTo>
                    <a:cubicBezTo>
                      <a:pt x="20" y="10"/>
                      <a:pt x="21" y="10"/>
                      <a:pt x="21" y="9"/>
                    </a:cubicBezTo>
                    <a:cubicBezTo>
                      <a:pt x="23" y="6"/>
                      <a:pt x="23" y="4"/>
                      <a:pt x="25" y="1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1" y="2"/>
                      <a:pt x="20" y="5"/>
                      <a:pt x="19" y="7"/>
                    </a:cubicBezTo>
                    <a:cubicBezTo>
                      <a:pt x="19" y="8"/>
                      <a:pt x="18" y="9"/>
                      <a:pt x="17" y="10"/>
                    </a:cubicBezTo>
                    <a:cubicBezTo>
                      <a:pt x="12" y="9"/>
                      <a:pt x="6" y="10"/>
                      <a:pt x="3" y="15"/>
                    </a:cubicBezTo>
                    <a:cubicBezTo>
                      <a:pt x="0" y="20"/>
                      <a:pt x="3" y="27"/>
                      <a:pt x="9" y="31"/>
                    </a:cubicBezTo>
                    <a:cubicBezTo>
                      <a:pt x="15" y="34"/>
                      <a:pt x="23" y="33"/>
                      <a:pt x="26" y="28"/>
                    </a:cubicBezTo>
                    <a:cubicBezTo>
                      <a:pt x="28" y="24"/>
                      <a:pt x="28" y="19"/>
                      <a:pt x="25" y="15"/>
                    </a:cubicBezTo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7" name="Freeform 177"/>
              <p:cNvSpPr>
                <a:spLocks noChangeAspect="1"/>
              </p:cNvSpPr>
              <p:nvPr/>
            </p:nvSpPr>
            <p:spPr bwMode="auto">
              <a:xfrm rot="20400000">
                <a:off x="7483475" y="5043488"/>
                <a:ext cx="92075" cy="107950"/>
              </a:xfrm>
              <a:custGeom>
                <a:avLst/>
                <a:gdLst>
                  <a:gd name="T0" fmla="*/ 1185 w 30"/>
                  <a:gd name="T1" fmla="*/ 4673 h 35"/>
                  <a:gd name="T2" fmla="*/ 1510 w 30"/>
                  <a:gd name="T3" fmla="*/ 4292 h 35"/>
                  <a:gd name="T4" fmla="*/ 1943 w 30"/>
                  <a:gd name="T5" fmla="*/ 4673 h 35"/>
                  <a:gd name="T6" fmla="*/ 2138 w 30"/>
                  <a:gd name="T7" fmla="*/ 4900 h 35"/>
                  <a:gd name="T8" fmla="*/ 1734 w 30"/>
                  <a:gd name="T9" fmla="*/ 5640 h 35"/>
                  <a:gd name="T10" fmla="*/ 1005 w 30"/>
                  <a:gd name="T11" fmla="*/ 6893 h 35"/>
                  <a:gd name="T12" fmla="*/ 1510 w 30"/>
                  <a:gd name="T13" fmla="*/ 7086 h 35"/>
                  <a:gd name="T14" fmla="*/ 2138 w 30"/>
                  <a:gd name="T15" fmla="*/ 5865 h 35"/>
                  <a:gd name="T16" fmla="*/ 2724 w 30"/>
                  <a:gd name="T17" fmla="*/ 5112 h 35"/>
                  <a:gd name="T18" fmla="*/ 5266 w 30"/>
                  <a:gd name="T19" fmla="*/ 4107 h 35"/>
                  <a:gd name="T20" fmla="*/ 4133 w 30"/>
                  <a:gd name="T21" fmla="*/ 857 h 35"/>
                  <a:gd name="T22" fmla="*/ 781 w 30"/>
                  <a:gd name="T23" fmla="*/ 1438 h 35"/>
                  <a:gd name="T24" fmla="*/ 1005 w 30"/>
                  <a:gd name="T25" fmla="*/ 4107 h 35"/>
                  <a:gd name="T26" fmla="*/ 781 w 30"/>
                  <a:gd name="T27" fmla="*/ 4519 h 35"/>
                  <a:gd name="T28" fmla="*/ 0 w 30"/>
                  <a:gd name="T29" fmla="*/ 6285 h 35"/>
                  <a:gd name="T30" fmla="*/ 613 w 30"/>
                  <a:gd name="T31" fmla="*/ 6454 h 35"/>
                  <a:gd name="T32" fmla="*/ 1185 w 30"/>
                  <a:gd name="T33" fmla="*/ 4673 h 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0"/>
                  <a:gd name="T52" fmla="*/ 0 h 35"/>
                  <a:gd name="T53" fmla="*/ 30 w 30"/>
                  <a:gd name="T54" fmla="*/ 35 h 3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0" h="35">
                    <a:moveTo>
                      <a:pt x="6" y="23"/>
                    </a:moveTo>
                    <a:cubicBezTo>
                      <a:pt x="6" y="23"/>
                      <a:pt x="7" y="22"/>
                      <a:pt x="8" y="21"/>
                    </a:cubicBezTo>
                    <a:cubicBezTo>
                      <a:pt x="8" y="22"/>
                      <a:pt x="9" y="23"/>
                      <a:pt x="10" y="23"/>
                    </a:cubicBezTo>
                    <a:cubicBezTo>
                      <a:pt x="10" y="24"/>
                      <a:pt x="11" y="24"/>
                      <a:pt x="11" y="24"/>
                    </a:cubicBezTo>
                    <a:cubicBezTo>
                      <a:pt x="10" y="25"/>
                      <a:pt x="9" y="26"/>
                      <a:pt x="9" y="28"/>
                    </a:cubicBezTo>
                    <a:cubicBezTo>
                      <a:pt x="8" y="29"/>
                      <a:pt x="6" y="32"/>
                      <a:pt x="5" y="34"/>
                    </a:cubicBezTo>
                    <a:cubicBezTo>
                      <a:pt x="8" y="35"/>
                      <a:pt x="8" y="35"/>
                      <a:pt x="8" y="35"/>
                    </a:cubicBezTo>
                    <a:cubicBezTo>
                      <a:pt x="9" y="33"/>
                      <a:pt x="10" y="31"/>
                      <a:pt x="11" y="29"/>
                    </a:cubicBezTo>
                    <a:cubicBezTo>
                      <a:pt x="11" y="27"/>
                      <a:pt x="13" y="26"/>
                      <a:pt x="14" y="25"/>
                    </a:cubicBezTo>
                    <a:cubicBezTo>
                      <a:pt x="19" y="26"/>
                      <a:pt x="24" y="25"/>
                      <a:pt x="27" y="20"/>
                    </a:cubicBezTo>
                    <a:cubicBezTo>
                      <a:pt x="30" y="15"/>
                      <a:pt x="28" y="8"/>
                      <a:pt x="21" y="4"/>
                    </a:cubicBezTo>
                    <a:cubicBezTo>
                      <a:pt x="15" y="0"/>
                      <a:pt x="7" y="2"/>
                      <a:pt x="4" y="7"/>
                    </a:cubicBezTo>
                    <a:cubicBezTo>
                      <a:pt x="2" y="11"/>
                      <a:pt x="3" y="16"/>
                      <a:pt x="5" y="20"/>
                    </a:cubicBezTo>
                    <a:cubicBezTo>
                      <a:pt x="5" y="20"/>
                      <a:pt x="4" y="21"/>
                      <a:pt x="4" y="22"/>
                    </a:cubicBezTo>
                    <a:cubicBezTo>
                      <a:pt x="2" y="25"/>
                      <a:pt x="1" y="28"/>
                      <a:pt x="0" y="31"/>
                    </a:cubicBezTo>
                    <a:cubicBezTo>
                      <a:pt x="3" y="32"/>
                      <a:pt x="3" y="32"/>
                      <a:pt x="3" y="32"/>
                    </a:cubicBezTo>
                    <a:cubicBezTo>
                      <a:pt x="3" y="29"/>
                      <a:pt x="4" y="26"/>
                      <a:pt x="6" y="23"/>
                    </a:cubicBezTo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8" name="Freeform 178"/>
              <p:cNvSpPr>
                <a:spLocks noChangeAspect="1"/>
              </p:cNvSpPr>
              <p:nvPr/>
            </p:nvSpPr>
            <p:spPr bwMode="auto">
              <a:xfrm rot="20400000">
                <a:off x="7450138" y="5162550"/>
                <a:ext cx="92075" cy="104775"/>
              </a:xfrm>
              <a:custGeom>
                <a:avLst/>
                <a:gdLst>
                  <a:gd name="T0" fmla="*/ 4862 w 30"/>
                  <a:gd name="T1" fmla="*/ 3015 h 34"/>
                  <a:gd name="T2" fmla="*/ 5073 w 30"/>
                  <a:gd name="T3" fmla="*/ 2782 h 34"/>
                  <a:gd name="T4" fmla="*/ 5868 w 30"/>
                  <a:gd name="T5" fmla="*/ 848 h 34"/>
                  <a:gd name="T6" fmla="*/ 5266 w 30"/>
                  <a:gd name="T7" fmla="*/ 637 h 34"/>
                  <a:gd name="T8" fmla="*/ 4654 w 30"/>
                  <a:gd name="T9" fmla="*/ 2611 h 34"/>
                  <a:gd name="T10" fmla="*/ 4429 w 30"/>
                  <a:gd name="T11" fmla="*/ 2611 h 34"/>
                  <a:gd name="T12" fmla="*/ 3909 w 30"/>
                  <a:gd name="T13" fmla="*/ 2401 h 34"/>
                  <a:gd name="T14" fmla="*/ 3909 w 30"/>
                  <a:gd name="T15" fmla="*/ 2201 h 34"/>
                  <a:gd name="T16" fmla="*/ 4133 w 30"/>
                  <a:gd name="T17" fmla="*/ 1763 h 34"/>
                  <a:gd name="T18" fmla="*/ 4862 w 30"/>
                  <a:gd name="T19" fmla="*/ 225 h 34"/>
                  <a:gd name="T20" fmla="*/ 4313 w 30"/>
                  <a:gd name="T21" fmla="*/ 0 h 34"/>
                  <a:gd name="T22" fmla="*/ 3756 w 30"/>
                  <a:gd name="T23" fmla="*/ 1433 h 34"/>
                  <a:gd name="T24" fmla="*/ 3352 w 30"/>
                  <a:gd name="T25" fmla="*/ 1990 h 34"/>
                  <a:gd name="T26" fmla="*/ 613 w 30"/>
                  <a:gd name="T27" fmla="*/ 3015 h 34"/>
                  <a:gd name="T28" fmla="*/ 1734 w 30"/>
                  <a:gd name="T29" fmla="*/ 6202 h 34"/>
                  <a:gd name="T30" fmla="*/ 5073 w 30"/>
                  <a:gd name="T31" fmla="*/ 5626 h 34"/>
                  <a:gd name="T32" fmla="*/ 4862 w 30"/>
                  <a:gd name="T33" fmla="*/ 3015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0"/>
                  <a:gd name="T52" fmla="*/ 0 h 34"/>
                  <a:gd name="T53" fmla="*/ 30 w 30"/>
                  <a:gd name="T54" fmla="*/ 34 h 3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0" h="34">
                    <a:moveTo>
                      <a:pt x="25" y="15"/>
                    </a:moveTo>
                    <a:cubicBezTo>
                      <a:pt x="25" y="15"/>
                      <a:pt x="26" y="14"/>
                      <a:pt x="26" y="14"/>
                    </a:cubicBezTo>
                    <a:cubicBezTo>
                      <a:pt x="28" y="11"/>
                      <a:pt x="29" y="7"/>
                      <a:pt x="30" y="4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6" y="6"/>
                      <a:pt x="26" y="10"/>
                      <a:pt x="24" y="13"/>
                    </a:cubicBezTo>
                    <a:cubicBezTo>
                      <a:pt x="23" y="13"/>
                      <a:pt x="23" y="13"/>
                      <a:pt x="23" y="13"/>
                    </a:cubicBezTo>
                    <a:cubicBezTo>
                      <a:pt x="22" y="13"/>
                      <a:pt x="21" y="12"/>
                      <a:pt x="20" y="12"/>
                    </a:cubicBezTo>
                    <a:cubicBezTo>
                      <a:pt x="20" y="12"/>
                      <a:pt x="20" y="11"/>
                      <a:pt x="20" y="11"/>
                    </a:cubicBezTo>
                    <a:cubicBezTo>
                      <a:pt x="20" y="10"/>
                      <a:pt x="21" y="10"/>
                      <a:pt x="21" y="9"/>
                    </a:cubicBezTo>
                    <a:cubicBezTo>
                      <a:pt x="23" y="6"/>
                      <a:pt x="23" y="4"/>
                      <a:pt x="25" y="1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1" y="2"/>
                      <a:pt x="20" y="5"/>
                      <a:pt x="19" y="7"/>
                    </a:cubicBezTo>
                    <a:cubicBezTo>
                      <a:pt x="19" y="8"/>
                      <a:pt x="18" y="9"/>
                      <a:pt x="17" y="10"/>
                    </a:cubicBezTo>
                    <a:cubicBezTo>
                      <a:pt x="12" y="9"/>
                      <a:pt x="6" y="10"/>
                      <a:pt x="3" y="15"/>
                    </a:cubicBezTo>
                    <a:cubicBezTo>
                      <a:pt x="0" y="20"/>
                      <a:pt x="3" y="27"/>
                      <a:pt x="9" y="31"/>
                    </a:cubicBezTo>
                    <a:cubicBezTo>
                      <a:pt x="15" y="34"/>
                      <a:pt x="23" y="33"/>
                      <a:pt x="26" y="28"/>
                    </a:cubicBezTo>
                    <a:cubicBezTo>
                      <a:pt x="28" y="24"/>
                      <a:pt x="28" y="19"/>
                      <a:pt x="25" y="15"/>
                    </a:cubicBezTo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9" name="Freeform 192"/>
              <p:cNvSpPr>
                <a:spLocks noChangeAspect="1"/>
              </p:cNvSpPr>
              <p:nvPr/>
            </p:nvSpPr>
            <p:spPr bwMode="auto">
              <a:xfrm rot="600000" flipH="1">
                <a:off x="1779588" y="5145088"/>
                <a:ext cx="92075" cy="104775"/>
              </a:xfrm>
              <a:custGeom>
                <a:avLst/>
                <a:gdLst>
                  <a:gd name="T0" fmla="*/ 4862 w 30"/>
                  <a:gd name="T1" fmla="*/ 3015 h 34"/>
                  <a:gd name="T2" fmla="*/ 5073 w 30"/>
                  <a:gd name="T3" fmla="*/ 2782 h 34"/>
                  <a:gd name="T4" fmla="*/ 5868 w 30"/>
                  <a:gd name="T5" fmla="*/ 848 h 34"/>
                  <a:gd name="T6" fmla="*/ 5266 w 30"/>
                  <a:gd name="T7" fmla="*/ 637 h 34"/>
                  <a:gd name="T8" fmla="*/ 4654 w 30"/>
                  <a:gd name="T9" fmla="*/ 2611 h 34"/>
                  <a:gd name="T10" fmla="*/ 4429 w 30"/>
                  <a:gd name="T11" fmla="*/ 2611 h 34"/>
                  <a:gd name="T12" fmla="*/ 3909 w 30"/>
                  <a:gd name="T13" fmla="*/ 2401 h 34"/>
                  <a:gd name="T14" fmla="*/ 3909 w 30"/>
                  <a:gd name="T15" fmla="*/ 2201 h 34"/>
                  <a:gd name="T16" fmla="*/ 4133 w 30"/>
                  <a:gd name="T17" fmla="*/ 1763 h 34"/>
                  <a:gd name="T18" fmla="*/ 4862 w 30"/>
                  <a:gd name="T19" fmla="*/ 225 h 34"/>
                  <a:gd name="T20" fmla="*/ 4313 w 30"/>
                  <a:gd name="T21" fmla="*/ 0 h 34"/>
                  <a:gd name="T22" fmla="*/ 3756 w 30"/>
                  <a:gd name="T23" fmla="*/ 1433 h 34"/>
                  <a:gd name="T24" fmla="*/ 3352 w 30"/>
                  <a:gd name="T25" fmla="*/ 1990 h 34"/>
                  <a:gd name="T26" fmla="*/ 613 w 30"/>
                  <a:gd name="T27" fmla="*/ 3015 h 34"/>
                  <a:gd name="T28" fmla="*/ 1734 w 30"/>
                  <a:gd name="T29" fmla="*/ 6202 h 34"/>
                  <a:gd name="T30" fmla="*/ 5073 w 30"/>
                  <a:gd name="T31" fmla="*/ 5626 h 34"/>
                  <a:gd name="T32" fmla="*/ 4862 w 30"/>
                  <a:gd name="T33" fmla="*/ 3015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0"/>
                  <a:gd name="T52" fmla="*/ 0 h 34"/>
                  <a:gd name="T53" fmla="*/ 30 w 30"/>
                  <a:gd name="T54" fmla="*/ 34 h 3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0" h="34">
                    <a:moveTo>
                      <a:pt x="25" y="15"/>
                    </a:moveTo>
                    <a:cubicBezTo>
                      <a:pt x="25" y="15"/>
                      <a:pt x="26" y="14"/>
                      <a:pt x="26" y="14"/>
                    </a:cubicBezTo>
                    <a:cubicBezTo>
                      <a:pt x="28" y="11"/>
                      <a:pt x="29" y="7"/>
                      <a:pt x="30" y="4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6" y="6"/>
                      <a:pt x="26" y="10"/>
                      <a:pt x="24" y="13"/>
                    </a:cubicBezTo>
                    <a:cubicBezTo>
                      <a:pt x="23" y="13"/>
                      <a:pt x="23" y="13"/>
                      <a:pt x="23" y="13"/>
                    </a:cubicBezTo>
                    <a:cubicBezTo>
                      <a:pt x="22" y="13"/>
                      <a:pt x="21" y="12"/>
                      <a:pt x="20" y="12"/>
                    </a:cubicBezTo>
                    <a:cubicBezTo>
                      <a:pt x="20" y="12"/>
                      <a:pt x="20" y="11"/>
                      <a:pt x="20" y="11"/>
                    </a:cubicBezTo>
                    <a:cubicBezTo>
                      <a:pt x="20" y="10"/>
                      <a:pt x="21" y="10"/>
                      <a:pt x="21" y="9"/>
                    </a:cubicBezTo>
                    <a:cubicBezTo>
                      <a:pt x="23" y="6"/>
                      <a:pt x="23" y="4"/>
                      <a:pt x="25" y="1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1" y="2"/>
                      <a:pt x="20" y="5"/>
                      <a:pt x="19" y="7"/>
                    </a:cubicBezTo>
                    <a:cubicBezTo>
                      <a:pt x="19" y="8"/>
                      <a:pt x="18" y="9"/>
                      <a:pt x="17" y="10"/>
                    </a:cubicBezTo>
                    <a:cubicBezTo>
                      <a:pt x="12" y="9"/>
                      <a:pt x="6" y="10"/>
                      <a:pt x="3" y="15"/>
                    </a:cubicBezTo>
                    <a:cubicBezTo>
                      <a:pt x="0" y="20"/>
                      <a:pt x="3" y="27"/>
                      <a:pt x="9" y="31"/>
                    </a:cubicBezTo>
                    <a:cubicBezTo>
                      <a:pt x="15" y="34"/>
                      <a:pt x="23" y="33"/>
                      <a:pt x="26" y="28"/>
                    </a:cubicBezTo>
                    <a:cubicBezTo>
                      <a:pt x="28" y="24"/>
                      <a:pt x="28" y="19"/>
                      <a:pt x="25" y="15"/>
                    </a:cubicBezTo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0" name="Freeform 193"/>
              <p:cNvSpPr>
                <a:spLocks noChangeAspect="1"/>
              </p:cNvSpPr>
              <p:nvPr/>
            </p:nvSpPr>
            <p:spPr bwMode="auto">
              <a:xfrm rot="1500000" flipH="1">
                <a:off x="1484313" y="5100638"/>
                <a:ext cx="92075" cy="107950"/>
              </a:xfrm>
              <a:custGeom>
                <a:avLst/>
                <a:gdLst>
                  <a:gd name="T0" fmla="*/ 1185 w 30"/>
                  <a:gd name="T1" fmla="*/ 4673 h 35"/>
                  <a:gd name="T2" fmla="*/ 1510 w 30"/>
                  <a:gd name="T3" fmla="*/ 4292 h 35"/>
                  <a:gd name="T4" fmla="*/ 1943 w 30"/>
                  <a:gd name="T5" fmla="*/ 4673 h 35"/>
                  <a:gd name="T6" fmla="*/ 2138 w 30"/>
                  <a:gd name="T7" fmla="*/ 4900 h 35"/>
                  <a:gd name="T8" fmla="*/ 1734 w 30"/>
                  <a:gd name="T9" fmla="*/ 5640 h 35"/>
                  <a:gd name="T10" fmla="*/ 1005 w 30"/>
                  <a:gd name="T11" fmla="*/ 6893 h 35"/>
                  <a:gd name="T12" fmla="*/ 1510 w 30"/>
                  <a:gd name="T13" fmla="*/ 7086 h 35"/>
                  <a:gd name="T14" fmla="*/ 2138 w 30"/>
                  <a:gd name="T15" fmla="*/ 5865 h 35"/>
                  <a:gd name="T16" fmla="*/ 2724 w 30"/>
                  <a:gd name="T17" fmla="*/ 5112 h 35"/>
                  <a:gd name="T18" fmla="*/ 5266 w 30"/>
                  <a:gd name="T19" fmla="*/ 4107 h 35"/>
                  <a:gd name="T20" fmla="*/ 4133 w 30"/>
                  <a:gd name="T21" fmla="*/ 857 h 35"/>
                  <a:gd name="T22" fmla="*/ 781 w 30"/>
                  <a:gd name="T23" fmla="*/ 1438 h 35"/>
                  <a:gd name="T24" fmla="*/ 1005 w 30"/>
                  <a:gd name="T25" fmla="*/ 4107 h 35"/>
                  <a:gd name="T26" fmla="*/ 781 w 30"/>
                  <a:gd name="T27" fmla="*/ 4519 h 35"/>
                  <a:gd name="T28" fmla="*/ 0 w 30"/>
                  <a:gd name="T29" fmla="*/ 6285 h 35"/>
                  <a:gd name="T30" fmla="*/ 613 w 30"/>
                  <a:gd name="T31" fmla="*/ 6454 h 35"/>
                  <a:gd name="T32" fmla="*/ 1185 w 30"/>
                  <a:gd name="T33" fmla="*/ 4673 h 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0"/>
                  <a:gd name="T52" fmla="*/ 0 h 35"/>
                  <a:gd name="T53" fmla="*/ 30 w 30"/>
                  <a:gd name="T54" fmla="*/ 35 h 3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0" h="35">
                    <a:moveTo>
                      <a:pt x="6" y="23"/>
                    </a:moveTo>
                    <a:cubicBezTo>
                      <a:pt x="6" y="23"/>
                      <a:pt x="7" y="22"/>
                      <a:pt x="8" y="21"/>
                    </a:cubicBezTo>
                    <a:cubicBezTo>
                      <a:pt x="8" y="22"/>
                      <a:pt x="9" y="23"/>
                      <a:pt x="10" y="23"/>
                    </a:cubicBezTo>
                    <a:cubicBezTo>
                      <a:pt x="10" y="24"/>
                      <a:pt x="11" y="24"/>
                      <a:pt x="11" y="24"/>
                    </a:cubicBezTo>
                    <a:cubicBezTo>
                      <a:pt x="10" y="25"/>
                      <a:pt x="9" y="26"/>
                      <a:pt x="9" y="28"/>
                    </a:cubicBezTo>
                    <a:cubicBezTo>
                      <a:pt x="8" y="29"/>
                      <a:pt x="6" y="32"/>
                      <a:pt x="5" y="34"/>
                    </a:cubicBezTo>
                    <a:cubicBezTo>
                      <a:pt x="8" y="35"/>
                      <a:pt x="8" y="35"/>
                      <a:pt x="8" y="35"/>
                    </a:cubicBezTo>
                    <a:cubicBezTo>
                      <a:pt x="9" y="33"/>
                      <a:pt x="10" y="31"/>
                      <a:pt x="11" y="29"/>
                    </a:cubicBezTo>
                    <a:cubicBezTo>
                      <a:pt x="11" y="27"/>
                      <a:pt x="13" y="26"/>
                      <a:pt x="14" y="25"/>
                    </a:cubicBezTo>
                    <a:cubicBezTo>
                      <a:pt x="19" y="26"/>
                      <a:pt x="24" y="25"/>
                      <a:pt x="27" y="20"/>
                    </a:cubicBezTo>
                    <a:cubicBezTo>
                      <a:pt x="30" y="15"/>
                      <a:pt x="28" y="8"/>
                      <a:pt x="21" y="4"/>
                    </a:cubicBezTo>
                    <a:cubicBezTo>
                      <a:pt x="15" y="0"/>
                      <a:pt x="7" y="2"/>
                      <a:pt x="4" y="7"/>
                    </a:cubicBezTo>
                    <a:cubicBezTo>
                      <a:pt x="2" y="11"/>
                      <a:pt x="3" y="16"/>
                      <a:pt x="5" y="20"/>
                    </a:cubicBezTo>
                    <a:cubicBezTo>
                      <a:pt x="5" y="20"/>
                      <a:pt x="4" y="21"/>
                      <a:pt x="4" y="22"/>
                    </a:cubicBezTo>
                    <a:cubicBezTo>
                      <a:pt x="2" y="25"/>
                      <a:pt x="1" y="28"/>
                      <a:pt x="0" y="31"/>
                    </a:cubicBezTo>
                    <a:cubicBezTo>
                      <a:pt x="3" y="32"/>
                      <a:pt x="3" y="32"/>
                      <a:pt x="3" y="32"/>
                    </a:cubicBezTo>
                    <a:cubicBezTo>
                      <a:pt x="3" y="29"/>
                      <a:pt x="4" y="26"/>
                      <a:pt x="6" y="23"/>
                    </a:cubicBezTo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1" name="Freeform 194"/>
              <p:cNvSpPr>
                <a:spLocks noChangeAspect="1"/>
              </p:cNvSpPr>
              <p:nvPr/>
            </p:nvSpPr>
            <p:spPr bwMode="auto">
              <a:xfrm rot="1500000" flipH="1">
                <a:off x="1506538" y="5222875"/>
                <a:ext cx="92075" cy="104775"/>
              </a:xfrm>
              <a:custGeom>
                <a:avLst/>
                <a:gdLst>
                  <a:gd name="T0" fmla="*/ 4862 w 30"/>
                  <a:gd name="T1" fmla="*/ 3015 h 34"/>
                  <a:gd name="T2" fmla="*/ 5073 w 30"/>
                  <a:gd name="T3" fmla="*/ 2782 h 34"/>
                  <a:gd name="T4" fmla="*/ 5868 w 30"/>
                  <a:gd name="T5" fmla="*/ 848 h 34"/>
                  <a:gd name="T6" fmla="*/ 5266 w 30"/>
                  <a:gd name="T7" fmla="*/ 637 h 34"/>
                  <a:gd name="T8" fmla="*/ 4654 w 30"/>
                  <a:gd name="T9" fmla="*/ 2611 h 34"/>
                  <a:gd name="T10" fmla="*/ 4429 w 30"/>
                  <a:gd name="T11" fmla="*/ 2611 h 34"/>
                  <a:gd name="T12" fmla="*/ 3909 w 30"/>
                  <a:gd name="T13" fmla="*/ 2401 h 34"/>
                  <a:gd name="T14" fmla="*/ 3909 w 30"/>
                  <a:gd name="T15" fmla="*/ 2201 h 34"/>
                  <a:gd name="T16" fmla="*/ 4133 w 30"/>
                  <a:gd name="T17" fmla="*/ 1763 h 34"/>
                  <a:gd name="T18" fmla="*/ 4862 w 30"/>
                  <a:gd name="T19" fmla="*/ 225 h 34"/>
                  <a:gd name="T20" fmla="*/ 4313 w 30"/>
                  <a:gd name="T21" fmla="*/ 0 h 34"/>
                  <a:gd name="T22" fmla="*/ 3756 w 30"/>
                  <a:gd name="T23" fmla="*/ 1433 h 34"/>
                  <a:gd name="T24" fmla="*/ 3352 w 30"/>
                  <a:gd name="T25" fmla="*/ 1990 h 34"/>
                  <a:gd name="T26" fmla="*/ 613 w 30"/>
                  <a:gd name="T27" fmla="*/ 3015 h 34"/>
                  <a:gd name="T28" fmla="*/ 1734 w 30"/>
                  <a:gd name="T29" fmla="*/ 6202 h 34"/>
                  <a:gd name="T30" fmla="*/ 5073 w 30"/>
                  <a:gd name="T31" fmla="*/ 5626 h 34"/>
                  <a:gd name="T32" fmla="*/ 4862 w 30"/>
                  <a:gd name="T33" fmla="*/ 3015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0"/>
                  <a:gd name="T52" fmla="*/ 0 h 34"/>
                  <a:gd name="T53" fmla="*/ 30 w 30"/>
                  <a:gd name="T54" fmla="*/ 34 h 3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0" h="34">
                    <a:moveTo>
                      <a:pt x="25" y="15"/>
                    </a:moveTo>
                    <a:cubicBezTo>
                      <a:pt x="25" y="15"/>
                      <a:pt x="26" y="14"/>
                      <a:pt x="26" y="14"/>
                    </a:cubicBezTo>
                    <a:cubicBezTo>
                      <a:pt x="28" y="11"/>
                      <a:pt x="29" y="7"/>
                      <a:pt x="30" y="4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6" y="6"/>
                      <a:pt x="26" y="10"/>
                      <a:pt x="24" y="13"/>
                    </a:cubicBezTo>
                    <a:cubicBezTo>
                      <a:pt x="23" y="13"/>
                      <a:pt x="23" y="13"/>
                      <a:pt x="23" y="13"/>
                    </a:cubicBezTo>
                    <a:cubicBezTo>
                      <a:pt x="22" y="13"/>
                      <a:pt x="21" y="12"/>
                      <a:pt x="20" y="12"/>
                    </a:cubicBezTo>
                    <a:cubicBezTo>
                      <a:pt x="20" y="12"/>
                      <a:pt x="20" y="11"/>
                      <a:pt x="20" y="11"/>
                    </a:cubicBezTo>
                    <a:cubicBezTo>
                      <a:pt x="20" y="10"/>
                      <a:pt x="21" y="10"/>
                      <a:pt x="21" y="9"/>
                    </a:cubicBezTo>
                    <a:cubicBezTo>
                      <a:pt x="23" y="6"/>
                      <a:pt x="23" y="4"/>
                      <a:pt x="25" y="1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1" y="2"/>
                      <a:pt x="20" y="5"/>
                      <a:pt x="19" y="7"/>
                    </a:cubicBezTo>
                    <a:cubicBezTo>
                      <a:pt x="19" y="8"/>
                      <a:pt x="18" y="9"/>
                      <a:pt x="17" y="10"/>
                    </a:cubicBezTo>
                    <a:cubicBezTo>
                      <a:pt x="12" y="9"/>
                      <a:pt x="6" y="10"/>
                      <a:pt x="3" y="15"/>
                    </a:cubicBezTo>
                    <a:cubicBezTo>
                      <a:pt x="0" y="20"/>
                      <a:pt x="3" y="27"/>
                      <a:pt x="9" y="31"/>
                    </a:cubicBezTo>
                    <a:cubicBezTo>
                      <a:pt x="15" y="34"/>
                      <a:pt x="23" y="33"/>
                      <a:pt x="26" y="28"/>
                    </a:cubicBezTo>
                    <a:cubicBezTo>
                      <a:pt x="28" y="24"/>
                      <a:pt x="28" y="19"/>
                      <a:pt x="25" y="15"/>
                    </a:cubicBezTo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2" name="Freeform 195"/>
              <p:cNvSpPr>
                <a:spLocks noChangeAspect="1"/>
              </p:cNvSpPr>
              <p:nvPr/>
            </p:nvSpPr>
            <p:spPr bwMode="auto">
              <a:xfrm rot="1800000" flipH="1">
                <a:off x="1152525" y="5105400"/>
                <a:ext cx="92075" cy="107950"/>
              </a:xfrm>
              <a:custGeom>
                <a:avLst/>
                <a:gdLst>
                  <a:gd name="T0" fmla="*/ 1185 w 30"/>
                  <a:gd name="T1" fmla="*/ 4673 h 35"/>
                  <a:gd name="T2" fmla="*/ 1510 w 30"/>
                  <a:gd name="T3" fmla="*/ 4292 h 35"/>
                  <a:gd name="T4" fmla="*/ 1943 w 30"/>
                  <a:gd name="T5" fmla="*/ 4673 h 35"/>
                  <a:gd name="T6" fmla="*/ 2138 w 30"/>
                  <a:gd name="T7" fmla="*/ 4900 h 35"/>
                  <a:gd name="T8" fmla="*/ 1734 w 30"/>
                  <a:gd name="T9" fmla="*/ 5640 h 35"/>
                  <a:gd name="T10" fmla="*/ 1005 w 30"/>
                  <a:gd name="T11" fmla="*/ 6893 h 35"/>
                  <a:gd name="T12" fmla="*/ 1510 w 30"/>
                  <a:gd name="T13" fmla="*/ 7086 h 35"/>
                  <a:gd name="T14" fmla="*/ 2138 w 30"/>
                  <a:gd name="T15" fmla="*/ 5865 h 35"/>
                  <a:gd name="T16" fmla="*/ 2724 w 30"/>
                  <a:gd name="T17" fmla="*/ 5112 h 35"/>
                  <a:gd name="T18" fmla="*/ 5266 w 30"/>
                  <a:gd name="T19" fmla="*/ 4107 h 35"/>
                  <a:gd name="T20" fmla="*/ 4133 w 30"/>
                  <a:gd name="T21" fmla="*/ 857 h 35"/>
                  <a:gd name="T22" fmla="*/ 781 w 30"/>
                  <a:gd name="T23" fmla="*/ 1438 h 35"/>
                  <a:gd name="T24" fmla="*/ 1005 w 30"/>
                  <a:gd name="T25" fmla="*/ 4107 h 35"/>
                  <a:gd name="T26" fmla="*/ 781 w 30"/>
                  <a:gd name="T27" fmla="*/ 4519 h 35"/>
                  <a:gd name="T28" fmla="*/ 0 w 30"/>
                  <a:gd name="T29" fmla="*/ 6285 h 35"/>
                  <a:gd name="T30" fmla="*/ 613 w 30"/>
                  <a:gd name="T31" fmla="*/ 6454 h 35"/>
                  <a:gd name="T32" fmla="*/ 1185 w 30"/>
                  <a:gd name="T33" fmla="*/ 4673 h 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0"/>
                  <a:gd name="T52" fmla="*/ 0 h 35"/>
                  <a:gd name="T53" fmla="*/ 30 w 30"/>
                  <a:gd name="T54" fmla="*/ 35 h 3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0" h="35">
                    <a:moveTo>
                      <a:pt x="6" y="23"/>
                    </a:moveTo>
                    <a:cubicBezTo>
                      <a:pt x="6" y="23"/>
                      <a:pt x="7" y="22"/>
                      <a:pt x="8" y="21"/>
                    </a:cubicBezTo>
                    <a:cubicBezTo>
                      <a:pt x="8" y="22"/>
                      <a:pt x="9" y="23"/>
                      <a:pt x="10" y="23"/>
                    </a:cubicBezTo>
                    <a:cubicBezTo>
                      <a:pt x="10" y="24"/>
                      <a:pt x="11" y="24"/>
                      <a:pt x="11" y="24"/>
                    </a:cubicBezTo>
                    <a:cubicBezTo>
                      <a:pt x="10" y="25"/>
                      <a:pt x="9" y="26"/>
                      <a:pt x="9" y="28"/>
                    </a:cubicBezTo>
                    <a:cubicBezTo>
                      <a:pt x="8" y="29"/>
                      <a:pt x="6" y="32"/>
                      <a:pt x="5" y="34"/>
                    </a:cubicBezTo>
                    <a:cubicBezTo>
                      <a:pt x="8" y="35"/>
                      <a:pt x="8" y="35"/>
                      <a:pt x="8" y="35"/>
                    </a:cubicBezTo>
                    <a:cubicBezTo>
                      <a:pt x="9" y="33"/>
                      <a:pt x="10" y="31"/>
                      <a:pt x="11" y="29"/>
                    </a:cubicBezTo>
                    <a:cubicBezTo>
                      <a:pt x="11" y="27"/>
                      <a:pt x="13" y="26"/>
                      <a:pt x="14" y="25"/>
                    </a:cubicBezTo>
                    <a:cubicBezTo>
                      <a:pt x="19" y="26"/>
                      <a:pt x="24" y="25"/>
                      <a:pt x="27" y="20"/>
                    </a:cubicBezTo>
                    <a:cubicBezTo>
                      <a:pt x="30" y="15"/>
                      <a:pt x="28" y="8"/>
                      <a:pt x="21" y="4"/>
                    </a:cubicBezTo>
                    <a:cubicBezTo>
                      <a:pt x="15" y="0"/>
                      <a:pt x="7" y="2"/>
                      <a:pt x="4" y="7"/>
                    </a:cubicBezTo>
                    <a:cubicBezTo>
                      <a:pt x="2" y="11"/>
                      <a:pt x="3" y="16"/>
                      <a:pt x="5" y="20"/>
                    </a:cubicBezTo>
                    <a:cubicBezTo>
                      <a:pt x="5" y="20"/>
                      <a:pt x="4" y="21"/>
                      <a:pt x="4" y="22"/>
                    </a:cubicBezTo>
                    <a:cubicBezTo>
                      <a:pt x="2" y="25"/>
                      <a:pt x="1" y="28"/>
                      <a:pt x="0" y="31"/>
                    </a:cubicBezTo>
                    <a:cubicBezTo>
                      <a:pt x="3" y="32"/>
                      <a:pt x="3" y="32"/>
                      <a:pt x="3" y="32"/>
                    </a:cubicBezTo>
                    <a:cubicBezTo>
                      <a:pt x="3" y="29"/>
                      <a:pt x="4" y="26"/>
                      <a:pt x="6" y="23"/>
                    </a:cubicBezTo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3" name="Freeform 196"/>
              <p:cNvSpPr>
                <a:spLocks noChangeAspect="1"/>
              </p:cNvSpPr>
              <p:nvPr/>
            </p:nvSpPr>
            <p:spPr bwMode="auto">
              <a:xfrm rot="1800000" flipH="1">
                <a:off x="1165225" y="5229225"/>
                <a:ext cx="92075" cy="104775"/>
              </a:xfrm>
              <a:custGeom>
                <a:avLst/>
                <a:gdLst>
                  <a:gd name="T0" fmla="*/ 4862 w 30"/>
                  <a:gd name="T1" fmla="*/ 3015 h 34"/>
                  <a:gd name="T2" fmla="*/ 5073 w 30"/>
                  <a:gd name="T3" fmla="*/ 2782 h 34"/>
                  <a:gd name="T4" fmla="*/ 5868 w 30"/>
                  <a:gd name="T5" fmla="*/ 848 h 34"/>
                  <a:gd name="T6" fmla="*/ 5266 w 30"/>
                  <a:gd name="T7" fmla="*/ 637 h 34"/>
                  <a:gd name="T8" fmla="*/ 4654 w 30"/>
                  <a:gd name="T9" fmla="*/ 2611 h 34"/>
                  <a:gd name="T10" fmla="*/ 4429 w 30"/>
                  <a:gd name="T11" fmla="*/ 2611 h 34"/>
                  <a:gd name="T12" fmla="*/ 3909 w 30"/>
                  <a:gd name="T13" fmla="*/ 2401 h 34"/>
                  <a:gd name="T14" fmla="*/ 3909 w 30"/>
                  <a:gd name="T15" fmla="*/ 2201 h 34"/>
                  <a:gd name="T16" fmla="*/ 4133 w 30"/>
                  <a:gd name="T17" fmla="*/ 1763 h 34"/>
                  <a:gd name="T18" fmla="*/ 4862 w 30"/>
                  <a:gd name="T19" fmla="*/ 225 h 34"/>
                  <a:gd name="T20" fmla="*/ 4313 w 30"/>
                  <a:gd name="T21" fmla="*/ 0 h 34"/>
                  <a:gd name="T22" fmla="*/ 3756 w 30"/>
                  <a:gd name="T23" fmla="*/ 1433 h 34"/>
                  <a:gd name="T24" fmla="*/ 3352 w 30"/>
                  <a:gd name="T25" fmla="*/ 1990 h 34"/>
                  <a:gd name="T26" fmla="*/ 613 w 30"/>
                  <a:gd name="T27" fmla="*/ 3015 h 34"/>
                  <a:gd name="T28" fmla="*/ 1734 w 30"/>
                  <a:gd name="T29" fmla="*/ 6202 h 34"/>
                  <a:gd name="T30" fmla="*/ 5073 w 30"/>
                  <a:gd name="T31" fmla="*/ 5626 h 34"/>
                  <a:gd name="T32" fmla="*/ 4862 w 30"/>
                  <a:gd name="T33" fmla="*/ 3015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0"/>
                  <a:gd name="T52" fmla="*/ 0 h 34"/>
                  <a:gd name="T53" fmla="*/ 30 w 30"/>
                  <a:gd name="T54" fmla="*/ 34 h 3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0" h="34">
                    <a:moveTo>
                      <a:pt x="25" y="15"/>
                    </a:moveTo>
                    <a:cubicBezTo>
                      <a:pt x="25" y="15"/>
                      <a:pt x="26" y="14"/>
                      <a:pt x="26" y="14"/>
                    </a:cubicBezTo>
                    <a:cubicBezTo>
                      <a:pt x="28" y="11"/>
                      <a:pt x="29" y="7"/>
                      <a:pt x="30" y="4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6" y="6"/>
                      <a:pt x="26" y="10"/>
                      <a:pt x="24" y="13"/>
                    </a:cubicBezTo>
                    <a:cubicBezTo>
                      <a:pt x="23" y="13"/>
                      <a:pt x="23" y="13"/>
                      <a:pt x="23" y="13"/>
                    </a:cubicBezTo>
                    <a:cubicBezTo>
                      <a:pt x="22" y="13"/>
                      <a:pt x="21" y="12"/>
                      <a:pt x="20" y="12"/>
                    </a:cubicBezTo>
                    <a:cubicBezTo>
                      <a:pt x="20" y="12"/>
                      <a:pt x="20" y="11"/>
                      <a:pt x="20" y="11"/>
                    </a:cubicBezTo>
                    <a:cubicBezTo>
                      <a:pt x="20" y="10"/>
                      <a:pt x="21" y="10"/>
                      <a:pt x="21" y="9"/>
                    </a:cubicBezTo>
                    <a:cubicBezTo>
                      <a:pt x="23" y="6"/>
                      <a:pt x="23" y="4"/>
                      <a:pt x="25" y="1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1" y="2"/>
                      <a:pt x="20" y="5"/>
                      <a:pt x="19" y="7"/>
                    </a:cubicBezTo>
                    <a:cubicBezTo>
                      <a:pt x="19" y="8"/>
                      <a:pt x="18" y="9"/>
                      <a:pt x="17" y="10"/>
                    </a:cubicBezTo>
                    <a:cubicBezTo>
                      <a:pt x="12" y="9"/>
                      <a:pt x="6" y="10"/>
                      <a:pt x="3" y="15"/>
                    </a:cubicBezTo>
                    <a:cubicBezTo>
                      <a:pt x="0" y="20"/>
                      <a:pt x="3" y="27"/>
                      <a:pt x="9" y="31"/>
                    </a:cubicBezTo>
                    <a:cubicBezTo>
                      <a:pt x="15" y="34"/>
                      <a:pt x="23" y="33"/>
                      <a:pt x="26" y="28"/>
                    </a:cubicBezTo>
                    <a:cubicBezTo>
                      <a:pt x="28" y="24"/>
                      <a:pt x="28" y="19"/>
                      <a:pt x="25" y="15"/>
                    </a:cubicBezTo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4" name="Freeform 197"/>
              <p:cNvSpPr>
                <a:spLocks noChangeAspect="1"/>
              </p:cNvSpPr>
              <p:nvPr/>
            </p:nvSpPr>
            <p:spPr bwMode="auto">
              <a:xfrm rot="1800000" flipH="1">
                <a:off x="1069975" y="5105400"/>
                <a:ext cx="92075" cy="107950"/>
              </a:xfrm>
              <a:custGeom>
                <a:avLst/>
                <a:gdLst>
                  <a:gd name="T0" fmla="*/ 1185 w 30"/>
                  <a:gd name="T1" fmla="*/ 4673 h 35"/>
                  <a:gd name="T2" fmla="*/ 1510 w 30"/>
                  <a:gd name="T3" fmla="*/ 4292 h 35"/>
                  <a:gd name="T4" fmla="*/ 1943 w 30"/>
                  <a:gd name="T5" fmla="*/ 4673 h 35"/>
                  <a:gd name="T6" fmla="*/ 2138 w 30"/>
                  <a:gd name="T7" fmla="*/ 4900 h 35"/>
                  <a:gd name="T8" fmla="*/ 1734 w 30"/>
                  <a:gd name="T9" fmla="*/ 5640 h 35"/>
                  <a:gd name="T10" fmla="*/ 1005 w 30"/>
                  <a:gd name="T11" fmla="*/ 6893 h 35"/>
                  <a:gd name="T12" fmla="*/ 1510 w 30"/>
                  <a:gd name="T13" fmla="*/ 7086 h 35"/>
                  <a:gd name="T14" fmla="*/ 2138 w 30"/>
                  <a:gd name="T15" fmla="*/ 5865 h 35"/>
                  <a:gd name="T16" fmla="*/ 2724 w 30"/>
                  <a:gd name="T17" fmla="*/ 5112 h 35"/>
                  <a:gd name="T18" fmla="*/ 5266 w 30"/>
                  <a:gd name="T19" fmla="*/ 4107 h 35"/>
                  <a:gd name="T20" fmla="*/ 4133 w 30"/>
                  <a:gd name="T21" fmla="*/ 857 h 35"/>
                  <a:gd name="T22" fmla="*/ 781 w 30"/>
                  <a:gd name="T23" fmla="*/ 1438 h 35"/>
                  <a:gd name="T24" fmla="*/ 1005 w 30"/>
                  <a:gd name="T25" fmla="*/ 4107 h 35"/>
                  <a:gd name="T26" fmla="*/ 781 w 30"/>
                  <a:gd name="T27" fmla="*/ 4519 h 35"/>
                  <a:gd name="T28" fmla="*/ 0 w 30"/>
                  <a:gd name="T29" fmla="*/ 6285 h 35"/>
                  <a:gd name="T30" fmla="*/ 613 w 30"/>
                  <a:gd name="T31" fmla="*/ 6454 h 35"/>
                  <a:gd name="T32" fmla="*/ 1185 w 30"/>
                  <a:gd name="T33" fmla="*/ 4673 h 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0"/>
                  <a:gd name="T52" fmla="*/ 0 h 35"/>
                  <a:gd name="T53" fmla="*/ 30 w 30"/>
                  <a:gd name="T54" fmla="*/ 35 h 3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0" h="35">
                    <a:moveTo>
                      <a:pt x="6" y="23"/>
                    </a:moveTo>
                    <a:cubicBezTo>
                      <a:pt x="6" y="23"/>
                      <a:pt x="7" y="22"/>
                      <a:pt x="8" y="21"/>
                    </a:cubicBezTo>
                    <a:cubicBezTo>
                      <a:pt x="8" y="22"/>
                      <a:pt x="9" y="23"/>
                      <a:pt x="10" y="23"/>
                    </a:cubicBezTo>
                    <a:cubicBezTo>
                      <a:pt x="10" y="24"/>
                      <a:pt x="11" y="24"/>
                      <a:pt x="11" y="24"/>
                    </a:cubicBezTo>
                    <a:cubicBezTo>
                      <a:pt x="10" y="25"/>
                      <a:pt x="9" y="26"/>
                      <a:pt x="9" y="28"/>
                    </a:cubicBezTo>
                    <a:cubicBezTo>
                      <a:pt x="8" y="29"/>
                      <a:pt x="6" y="32"/>
                      <a:pt x="5" y="34"/>
                    </a:cubicBezTo>
                    <a:cubicBezTo>
                      <a:pt x="8" y="35"/>
                      <a:pt x="8" y="35"/>
                      <a:pt x="8" y="35"/>
                    </a:cubicBezTo>
                    <a:cubicBezTo>
                      <a:pt x="9" y="33"/>
                      <a:pt x="10" y="31"/>
                      <a:pt x="11" y="29"/>
                    </a:cubicBezTo>
                    <a:cubicBezTo>
                      <a:pt x="11" y="27"/>
                      <a:pt x="13" y="26"/>
                      <a:pt x="14" y="25"/>
                    </a:cubicBezTo>
                    <a:cubicBezTo>
                      <a:pt x="19" y="26"/>
                      <a:pt x="24" y="25"/>
                      <a:pt x="27" y="20"/>
                    </a:cubicBezTo>
                    <a:cubicBezTo>
                      <a:pt x="30" y="15"/>
                      <a:pt x="28" y="8"/>
                      <a:pt x="21" y="4"/>
                    </a:cubicBezTo>
                    <a:cubicBezTo>
                      <a:pt x="15" y="0"/>
                      <a:pt x="7" y="2"/>
                      <a:pt x="4" y="7"/>
                    </a:cubicBezTo>
                    <a:cubicBezTo>
                      <a:pt x="2" y="11"/>
                      <a:pt x="3" y="16"/>
                      <a:pt x="5" y="20"/>
                    </a:cubicBezTo>
                    <a:cubicBezTo>
                      <a:pt x="5" y="20"/>
                      <a:pt x="4" y="21"/>
                      <a:pt x="4" y="22"/>
                    </a:cubicBezTo>
                    <a:cubicBezTo>
                      <a:pt x="2" y="25"/>
                      <a:pt x="1" y="28"/>
                      <a:pt x="0" y="31"/>
                    </a:cubicBezTo>
                    <a:cubicBezTo>
                      <a:pt x="3" y="32"/>
                      <a:pt x="3" y="32"/>
                      <a:pt x="3" y="32"/>
                    </a:cubicBezTo>
                    <a:cubicBezTo>
                      <a:pt x="3" y="29"/>
                      <a:pt x="4" y="26"/>
                      <a:pt x="6" y="23"/>
                    </a:cubicBezTo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5" name="Freeform 198"/>
              <p:cNvSpPr>
                <a:spLocks noChangeAspect="1"/>
              </p:cNvSpPr>
              <p:nvPr/>
            </p:nvSpPr>
            <p:spPr bwMode="auto">
              <a:xfrm rot="1800000" flipH="1">
                <a:off x="1082675" y="5229225"/>
                <a:ext cx="92075" cy="104775"/>
              </a:xfrm>
              <a:custGeom>
                <a:avLst/>
                <a:gdLst>
                  <a:gd name="T0" fmla="*/ 4862 w 30"/>
                  <a:gd name="T1" fmla="*/ 3015 h 34"/>
                  <a:gd name="T2" fmla="*/ 5073 w 30"/>
                  <a:gd name="T3" fmla="*/ 2782 h 34"/>
                  <a:gd name="T4" fmla="*/ 5868 w 30"/>
                  <a:gd name="T5" fmla="*/ 848 h 34"/>
                  <a:gd name="T6" fmla="*/ 5266 w 30"/>
                  <a:gd name="T7" fmla="*/ 637 h 34"/>
                  <a:gd name="T8" fmla="*/ 4654 w 30"/>
                  <a:gd name="T9" fmla="*/ 2611 h 34"/>
                  <a:gd name="T10" fmla="*/ 4429 w 30"/>
                  <a:gd name="T11" fmla="*/ 2611 h 34"/>
                  <a:gd name="T12" fmla="*/ 3909 w 30"/>
                  <a:gd name="T13" fmla="*/ 2401 h 34"/>
                  <a:gd name="T14" fmla="*/ 3909 w 30"/>
                  <a:gd name="T15" fmla="*/ 2201 h 34"/>
                  <a:gd name="T16" fmla="*/ 4133 w 30"/>
                  <a:gd name="T17" fmla="*/ 1763 h 34"/>
                  <a:gd name="T18" fmla="*/ 4862 w 30"/>
                  <a:gd name="T19" fmla="*/ 225 h 34"/>
                  <a:gd name="T20" fmla="*/ 4313 w 30"/>
                  <a:gd name="T21" fmla="*/ 0 h 34"/>
                  <a:gd name="T22" fmla="*/ 3756 w 30"/>
                  <a:gd name="T23" fmla="*/ 1433 h 34"/>
                  <a:gd name="T24" fmla="*/ 3352 w 30"/>
                  <a:gd name="T25" fmla="*/ 1990 h 34"/>
                  <a:gd name="T26" fmla="*/ 613 w 30"/>
                  <a:gd name="T27" fmla="*/ 3015 h 34"/>
                  <a:gd name="T28" fmla="*/ 1734 w 30"/>
                  <a:gd name="T29" fmla="*/ 6202 h 34"/>
                  <a:gd name="T30" fmla="*/ 5073 w 30"/>
                  <a:gd name="T31" fmla="*/ 5626 h 34"/>
                  <a:gd name="T32" fmla="*/ 4862 w 30"/>
                  <a:gd name="T33" fmla="*/ 3015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0"/>
                  <a:gd name="T52" fmla="*/ 0 h 34"/>
                  <a:gd name="T53" fmla="*/ 30 w 30"/>
                  <a:gd name="T54" fmla="*/ 34 h 3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0" h="34">
                    <a:moveTo>
                      <a:pt x="25" y="15"/>
                    </a:moveTo>
                    <a:cubicBezTo>
                      <a:pt x="25" y="15"/>
                      <a:pt x="26" y="14"/>
                      <a:pt x="26" y="14"/>
                    </a:cubicBezTo>
                    <a:cubicBezTo>
                      <a:pt x="28" y="11"/>
                      <a:pt x="29" y="7"/>
                      <a:pt x="30" y="4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6" y="6"/>
                      <a:pt x="26" y="10"/>
                      <a:pt x="24" y="13"/>
                    </a:cubicBezTo>
                    <a:cubicBezTo>
                      <a:pt x="23" y="13"/>
                      <a:pt x="23" y="13"/>
                      <a:pt x="23" y="13"/>
                    </a:cubicBezTo>
                    <a:cubicBezTo>
                      <a:pt x="22" y="13"/>
                      <a:pt x="21" y="12"/>
                      <a:pt x="20" y="12"/>
                    </a:cubicBezTo>
                    <a:cubicBezTo>
                      <a:pt x="20" y="12"/>
                      <a:pt x="20" y="11"/>
                      <a:pt x="20" y="11"/>
                    </a:cubicBezTo>
                    <a:cubicBezTo>
                      <a:pt x="20" y="10"/>
                      <a:pt x="21" y="10"/>
                      <a:pt x="21" y="9"/>
                    </a:cubicBezTo>
                    <a:cubicBezTo>
                      <a:pt x="23" y="6"/>
                      <a:pt x="23" y="4"/>
                      <a:pt x="25" y="1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1" y="2"/>
                      <a:pt x="20" y="5"/>
                      <a:pt x="19" y="7"/>
                    </a:cubicBezTo>
                    <a:cubicBezTo>
                      <a:pt x="19" y="8"/>
                      <a:pt x="18" y="9"/>
                      <a:pt x="17" y="10"/>
                    </a:cubicBezTo>
                    <a:cubicBezTo>
                      <a:pt x="12" y="9"/>
                      <a:pt x="6" y="10"/>
                      <a:pt x="3" y="15"/>
                    </a:cubicBezTo>
                    <a:cubicBezTo>
                      <a:pt x="0" y="20"/>
                      <a:pt x="3" y="27"/>
                      <a:pt x="9" y="31"/>
                    </a:cubicBezTo>
                    <a:cubicBezTo>
                      <a:pt x="15" y="34"/>
                      <a:pt x="23" y="33"/>
                      <a:pt x="26" y="28"/>
                    </a:cubicBezTo>
                    <a:cubicBezTo>
                      <a:pt x="28" y="24"/>
                      <a:pt x="28" y="19"/>
                      <a:pt x="25" y="15"/>
                    </a:cubicBezTo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6" name="Freeform 199"/>
              <p:cNvSpPr>
                <a:spLocks noChangeAspect="1"/>
              </p:cNvSpPr>
              <p:nvPr/>
            </p:nvSpPr>
            <p:spPr bwMode="auto">
              <a:xfrm rot="1800000" flipH="1">
                <a:off x="987425" y="5105400"/>
                <a:ext cx="92075" cy="107950"/>
              </a:xfrm>
              <a:custGeom>
                <a:avLst/>
                <a:gdLst>
                  <a:gd name="T0" fmla="*/ 1185 w 30"/>
                  <a:gd name="T1" fmla="*/ 4673 h 35"/>
                  <a:gd name="T2" fmla="*/ 1510 w 30"/>
                  <a:gd name="T3" fmla="*/ 4292 h 35"/>
                  <a:gd name="T4" fmla="*/ 1943 w 30"/>
                  <a:gd name="T5" fmla="*/ 4673 h 35"/>
                  <a:gd name="T6" fmla="*/ 2138 w 30"/>
                  <a:gd name="T7" fmla="*/ 4900 h 35"/>
                  <a:gd name="T8" fmla="*/ 1734 w 30"/>
                  <a:gd name="T9" fmla="*/ 5640 h 35"/>
                  <a:gd name="T10" fmla="*/ 1005 w 30"/>
                  <a:gd name="T11" fmla="*/ 6893 h 35"/>
                  <a:gd name="T12" fmla="*/ 1510 w 30"/>
                  <a:gd name="T13" fmla="*/ 7086 h 35"/>
                  <a:gd name="T14" fmla="*/ 2138 w 30"/>
                  <a:gd name="T15" fmla="*/ 5865 h 35"/>
                  <a:gd name="T16" fmla="*/ 2724 w 30"/>
                  <a:gd name="T17" fmla="*/ 5112 h 35"/>
                  <a:gd name="T18" fmla="*/ 5266 w 30"/>
                  <a:gd name="T19" fmla="*/ 4107 h 35"/>
                  <a:gd name="T20" fmla="*/ 4133 w 30"/>
                  <a:gd name="T21" fmla="*/ 857 h 35"/>
                  <a:gd name="T22" fmla="*/ 781 w 30"/>
                  <a:gd name="T23" fmla="*/ 1438 h 35"/>
                  <a:gd name="T24" fmla="*/ 1005 w 30"/>
                  <a:gd name="T25" fmla="*/ 4107 h 35"/>
                  <a:gd name="T26" fmla="*/ 781 w 30"/>
                  <a:gd name="T27" fmla="*/ 4519 h 35"/>
                  <a:gd name="T28" fmla="*/ 0 w 30"/>
                  <a:gd name="T29" fmla="*/ 6285 h 35"/>
                  <a:gd name="T30" fmla="*/ 613 w 30"/>
                  <a:gd name="T31" fmla="*/ 6454 h 35"/>
                  <a:gd name="T32" fmla="*/ 1185 w 30"/>
                  <a:gd name="T33" fmla="*/ 4673 h 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0"/>
                  <a:gd name="T52" fmla="*/ 0 h 35"/>
                  <a:gd name="T53" fmla="*/ 30 w 30"/>
                  <a:gd name="T54" fmla="*/ 35 h 3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0" h="35">
                    <a:moveTo>
                      <a:pt x="6" y="23"/>
                    </a:moveTo>
                    <a:cubicBezTo>
                      <a:pt x="6" y="23"/>
                      <a:pt x="7" y="22"/>
                      <a:pt x="8" y="21"/>
                    </a:cubicBezTo>
                    <a:cubicBezTo>
                      <a:pt x="8" y="22"/>
                      <a:pt x="9" y="23"/>
                      <a:pt x="10" y="23"/>
                    </a:cubicBezTo>
                    <a:cubicBezTo>
                      <a:pt x="10" y="24"/>
                      <a:pt x="11" y="24"/>
                      <a:pt x="11" y="24"/>
                    </a:cubicBezTo>
                    <a:cubicBezTo>
                      <a:pt x="10" y="25"/>
                      <a:pt x="9" y="26"/>
                      <a:pt x="9" y="28"/>
                    </a:cubicBezTo>
                    <a:cubicBezTo>
                      <a:pt x="8" y="29"/>
                      <a:pt x="6" y="32"/>
                      <a:pt x="5" y="34"/>
                    </a:cubicBezTo>
                    <a:cubicBezTo>
                      <a:pt x="8" y="35"/>
                      <a:pt x="8" y="35"/>
                      <a:pt x="8" y="35"/>
                    </a:cubicBezTo>
                    <a:cubicBezTo>
                      <a:pt x="9" y="33"/>
                      <a:pt x="10" y="31"/>
                      <a:pt x="11" y="29"/>
                    </a:cubicBezTo>
                    <a:cubicBezTo>
                      <a:pt x="11" y="27"/>
                      <a:pt x="13" y="26"/>
                      <a:pt x="14" y="25"/>
                    </a:cubicBezTo>
                    <a:cubicBezTo>
                      <a:pt x="19" y="26"/>
                      <a:pt x="24" y="25"/>
                      <a:pt x="27" y="20"/>
                    </a:cubicBezTo>
                    <a:cubicBezTo>
                      <a:pt x="30" y="15"/>
                      <a:pt x="28" y="8"/>
                      <a:pt x="21" y="4"/>
                    </a:cubicBezTo>
                    <a:cubicBezTo>
                      <a:pt x="15" y="0"/>
                      <a:pt x="7" y="2"/>
                      <a:pt x="4" y="7"/>
                    </a:cubicBezTo>
                    <a:cubicBezTo>
                      <a:pt x="2" y="11"/>
                      <a:pt x="3" y="16"/>
                      <a:pt x="5" y="20"/>
                    </a:cubicBezTo>
                    <a:cubicBezTo>
                      <a:pt x="5" y="20"/>
                      <a:pt x="4" y="21"/>
                      <a:pt x="4" y="22"/>
                    </a:cubicBezTo>
                    <a:cubicBezTo>
                      <a:pt x="2" y="25"/>
                      <a:pt x="1" y="28"/>
                      <a:pt x="0" y="31"/>
                    </a:cubicBezTo>
                    <a:cubicBezTo>
                      <a:pt x="3" y="32"/>
                      <a:pt x="3" y="32"/>
                      <a:pt x="3" y="32"/>
                    </a:cubicBezTo>
                    <a:cubicBezTo>
                      <a:pt x="3" y="29"/>
                      <a:pt x="4" y="26"/>
                      <a:pt x="6" y="23"/>
                    </a:cubicBezTo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7" name="Freeform 200"/>
              <p:cNvSpPr>
                <a:spLocks noChangeAspect="1"/>
              </p:cNvSpPr>
              <p:nvPr/>
            </p:nvSpPr>
            <p:spPr bwMode="auto">
              <a:xfrm rot="1800000" flipH="1">
                <a:off x="1000125" y="5229225"/>
                <a:ext cx="92075" cy="104775"/>
              </a:xfrm>
              <a:custGeom>
                <a:avLst/>
                <a:gdLst>
                  <a:gd name="T0" fmla="*/ 4862 w 30"/>
                  <a:gd name="T1" fmla="*/ 3015 h 34"/>
                  <a:gd name="T2" fmla="*/ 5073 w 30"/>
                  <a:gd name="T3" fmla="*/ 2782 h 34"/>
                  <a:gd name="T4" fmla="*/ 5868 w 30"/>
                  <a:gd name="T5" fmla="*/ 848 h 34"/>
                  <a:gd name="T6" fmla="*/ 5266 w 30"/>
                  <a:gd name="T7" fmla="*/ 637 h 34"/>
                  <a:gd name="T8" fmla="*/ 4654 w 30"/>
                  <a:gd name="T9" fmla="*/ 2611 h 34"/>
                  <a:gd name="T10" fmla="*/ 4429 w 30"/>
                  <a:gd name="T11" fmla="*/ 2611 h 34"/>
                  <a:gd name="T12" fmla="*/ 3909 w 30"/>
                  <a:gd name="T13" fmla="*/ 2401 h 34"/>
                  <a:gd name="T14" fmla="*/ 3909 w 30"/>
                  <a:gd name="T15" fmla="*/ 2201 h 34"/>
                  <a:gd name="T16" fmla="*/ 4133 w 30"/>
                  <a:gd name="T17" fmla="*/ 1763 h 34"/>
                  <a:gd name="T18" fmla="*/ 4862 w 30"/>
                  <a:gd name="T19" fmla="*/ 225 h 34"/>
                  <a:gd name="T20" fmla="*/ 4313 w 30"/>
                  <a:gd name="T21" fmla="*/ 0 h 34"/>
                  <a:gd name="T22" fmla="*/ 3756 w 30"/>
                  <a:gd name="T23" fmla="*/ 1433 h 34"/>
                  <a:gd name="T24" fmla="*/ 3352 w 30"/>
                  <a:gd name="T25" fmla="*/ 1990 h 34"/>
                  <a:gd name="T26" fmla="*/ 613 w 30"/>
                  <a:gd name="T27" fmla="*/ 3015 h 34"/>
                  <a:gd name="T28" fmla="*/ 1734 w 30"/>
                  <a:gd name="T29" fmla="*/ 6202 h 34"/>
                  <a:gd name="T30" fmla="*/ 5073 w 30"/>
                  <a:gd name="T31" fmla="*/ 5626 h 34"/>
                  <a:gd name="T32" fmla="*/ 4862 w 30"/>
                  <a:gd name="T33" fmla="*/ 3015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0"/>
                  <a:gd name="T52" fmla="*/ 0 h 34"/>
                  <a:gd name="T53" fmla="*/ 30 w 30"/>
                  <a:gd name="T54" fmla="*/ 34 h 3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0" h="34">
                    <a:moveTo>
                      <a:pt x="25" y="15"/>
                    </a:moveTo>
                    <a:cubicBezTo>
                      <a:pt x="25" y="15"/>
                      <a:pt x="26" y="14"/>
                      <a:pt x="26" y="14"/>
                    </a:cubicBezTo>
                    <a:cubicBezTo>
                      <a:pt x="28" y="11"/>
                      <a:pt x="29" y="7"/>
                      <a:pt x="30" y="4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6" y="6"/>
                      <a:pt x="26" y="10"/>
                      <a:pt x="24" y="13"/>
                    </a:cubicBezTo>
                    <a:cubicBezTo>
                      <a:pt x="23" y="13"/>
                      <a:pt x="23" y="13"/>
                      <a:pt x="23" y="13"/>
                    </a:cubicBezTo>
                    <a:cubicBezTo>
                      <a:pt x="22" y="13"/>
                      <a:pt x="21" y="12"/>
                      <a:pt x="20" y="12"/>
                    </a:cubicBezTo>
                    <a:cubicBezTo>
                      <a:pt x="20" y="12"/>
                      <a:pt x="20" y="11"/>
                      <a:pt x="20" y="11"/>
                    </a:cubicBezTo>
                    <a:cubicBezTo>
                      <a:pt x="20" y="10"/>
                      <a:pt x="21" y="10"/>
                      <a:pt x="21" y="9"/>
                    </a:cubicBezTo>
                    <a:cubicBezTo>
                      <a:pt x="23" y="6"/>
                      <a:pt x="23" y="4"/>
                      <a:pt x="25" y="1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1" y="2"/>
                      <a:pt x="20" y="5"/>
                      <a:pt x="19" y="7"/>
                    </a:cubicBezTo>
                    <a:cubicBezTo>
                      <a:pt x="19" y="8"/>
                      <a:pt x="18" y="9"/>
                      <a:pt x="17" y="10"/>
                    </a:cubicBezTo>
                    <a:cubicBezTo>
                      <a:pt x="12" y="9"/>
                      <a:pt x="6" y="10"/>
                      <a:pt x="3" y="15"/>
                    </a:cubicBezTo>
                    <a:cubicBezTo>
                      <a:pt x="0" y="20"/>
                      <a:pt x="3" y="27"/>
                      <a:pt x="9" y="31"/>
                    </a:cubicBezTo>
                    <a:cubicBezTo>
                      <a:pt x="15" y="34"/>
                      <a:pt x="23" y="33"/>
                      <a:pt x="26" y="28"/>
                    </a:cubicBezTo>
                    <a:cubicBezTo>
                      <a:pt x="28" y="24"/>
                      <a:pt x="28" y="19"/>
                      <a:pt x="25" y="15"/>
                    </a:cubicBezTo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8" name="Freeform 202"/>
              <p:cNvSpPr>
                <a:spLocks noChangeAspect="1"/>
              </p:cNvSpPr>
              <p:nvPr/>
            </p:nvSpPr>
            <p:spPr bwMode="auto">
              <a:xfrm rot="300000" flipH="1">
                <a:off x="1870075" y="5106988"/>
                <a:ext cx="92075" cy="104775"/>
              </a:xfrm>
              <a:custGeom>
                <a:avLst/>
                <a:gdLst>
                  <a:gd name="T0" fmla="*/ 4862 w 30"/>
                  <a:gd name="T1" fmla="*/ 3015 h 34"/>
                  <a:gd name="T2" fmla="*/ 5073 w 30"/>
                  <a:gd name="T3" fmla="*/ 2782 h 34"/>
                  <a:gd name="T4" fmla="*/ 5868 w 30"/>
                  <a:gd name="T5" fmla="*/ 848 h 34"/>
                  <a:gd name="T6" fmla="*/ 5266 w 30"/>
                  <a:gd name="T7" fmla="*/ 637 h 34"/>
                  <a:gd name="T8" fmla="*/ 4654 w 30"/>
                  <a:gd name="T9" fmla="*/ 2611 h 34"/>
                  <a:gd name="T10" fmla="*/ 4429 w 30"/>
                  <a:gd name="T11" fmla="*/ 2611 h 34"/>
                  <a:gd name="T12" fmla="*/ 3909 w 30"/>
                  <a:gd name="T13" fmla="*/ 2401 h 34"/>
                  <a:gd name="T14" fmla="*/ 3909 w 30"/>
                  <a:gd name="T15" fmla="*/ 2201 h 34"/>
                  <a:gd name="T16" fmla="*/ 4133 w 30"/>
                  <a:gd name="T17" fmla="*/ 1763 h 34"/>
                  <a:gd name="T18" fmla="*/ 4862 w 30"/>
                  <a:gd name="T19" fmla="*/ 225 h 34"/>
                  <a:gd name="T20" fmla="*/ 4313 w 30"/>
                  <a:gd name="T21" fmla="*/ 0 h 34"/>
                  <a:gd name="T22" fmla="*/ 3756 w 30"/>
                  <a:gd name="T23" fmla="*/ 1433 h 34"/>
                  <a:gd name="T24" fmla="*/ 3352 w 30"/>
                  <a:gd name="T25" fmla="*/ 1990 h 34"/>
                  <a:gd name="T26" fmla="*/ 613 w 30"/>
                  <a:gd name="T27" fmla="*/ 3015 h 34"/>
                  <a:gd name="T28" fmla="*/ 1734 w 30"/>
                  <a:gd name="T29" fmla="*/ 6202 h 34"/>
                  <a:gd name="T30" fmla="*/ 5073 w 30"/>
                  <a:gd name="T31" fmla="*/ 5626 h 34"/>
                  <a:gd name="T32" fmla="*/ 4862 w 30"/>
                  <a:gd name="T33" fmla="*/ 3015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0"/>
                  <a:gd name="T52" fmla="*/ 0 h 34"/>
                  <a:gd name="T53" fmla="*/ 30 w 30"/>
                  <a:gd name="T54" fmla="*/ 34 h 3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0" h="34">
                    <a:moveTo>
                      <a:pt x="25" y="15"/>
                    </a:moveTo>
                    <a:cubicBezTo>
                      <a:pt x="25" y="15"/>
                      <a:pt x="26" y="14"/>
                      <a:pt x="26" y="14"/>
                    </a:cubicBezTo>
                    <a:cubicBezTo>
                      <a:pt x="28" y="11"/>
                      <a:pt x="29" y="7"/>
                      <a:pt x="30" y="4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6" y="6"/>
                      <a:pt x="26" y="10"/>
                      <a:pt x="24" y="13"/>
                    </a:cubicBezTo>
                    <a:cubicBezTo>
                      <a:pt x="23" y="13"/>
                      <a:pt x="23" y="13"/>
                      <a:pt x="23" y="13"/>
                    </a:cubicBezTo>
                    <a:cubicBezTo>
                      <a:pt x="22" y="13"/>
                      <a:pt x="21" y="12"/>
                      <a:pt x="20" y="12"/>
                    </a:cubicBezTo>
                    <a:cubicBezTo>
                      <a:pt x="20" y="12"/>
                      <a:pt x="20" y="11"/>
                      <a:pt x="20" y="11"/>
                    </a:cubicBezTo>
                    <a:cubicBezTo>
                      <a:pt x="20" y="10"/>
                      <a:pt x="21" y="10"/>
                      <a:pt x="21" y="9"/>
                    </a:cubicBezTo>
                    <a:cubicBezTo>
                      <a:pt x="23" y="6"/>
                      <a:pt x="23" y="4"/>
                      <a:pt x="25" y="1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1" y="2"/>
                      <a:pt x="20" y="5"/>
                      <a:pt x="19" y="7"/>
                    </a:cubicBezTo>
                    <a:cubicBezTo>
                      <a:pt x="19" y="8"/>
                      <a:pt x="18" y="9"/>
                      <a:pt x="17" y="10"/>
                    </a:cubicBezTo>
                    <a:cubicBezTo>
                      <a:pt x="12" y="9"/>
                      <a:pt x="6" y="10"/>
                      <a:pt x="3" y="15"/>
                    </a:cubicBezTo>
                    <a:cubicBezTo>
                      <a:pt x="0" y="20"/>
                      <a:pt x="3" y="27"/>
                      <a:pt x="9" y="31"/>
                    </a:cubicBezTo>
                    <a:cubicBezTo>
                      <a:pt x="15" y="34"/>
                      <a:pt x="23" y="33"/>
                      <a:pt x="26" y="28"/>
                    </a:cubicBezTo>
                    <a:cubicBezTo>
                      <a:pt x="28" y="24"/>
                      <a:pt x="28" y="19"/>
                      <a:pt x="25" y="15"/>
                    </a:cubicBezTo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grpSp>
            <p:nvGrpSpPr>
              <p:cNvPr id="439" name="244 - Ομάδα"/>
              <p:cNvGrpSpPr/>
              <p:nvPr/>
            </p:nvGrpSpPr>
            <p:grpSpPr>
              <a:xfrm>
                <a:off x="1647825" y="1173163"/>
                <a:ext cx="5468938" cy="3997325"/>
                <a:chOff x="1647825" y="1173163"/>
                <a:chExt cx="5468938" cy="3997325"/>
              </a:xfrm>
            </p:grpSpPr>
            <p:sp>
              <p:nvSpPr>
                <p:cNvPr id="455" name="AutoShape 242"/>
                <p:cNvSpPr>
                  <a:spLocks noChangeAspect="1" noChangeArrowheads="1"/>
                </p:cNvSpPr>
                <p:nvPr/>
              </p:nvSpPr>
              <p:spPr bwMode="auto">
                <a:xfrm rot="1074750" flipH="1">
                  <a:off x="5372100" y="3740150"/>
                  <a:ext cx="457200" cy="760413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CCFFCC"/>
                </a:solidFill>
                <a:ln w="635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grpSp>
              <p:nvGrpSpPr>
                <p:cNvPr id="456" name="Group 220"/>
                <p:cNvGrpSpPr>
                  <a:grpSpLocks noChangeAspect="1"/>
                </p:cNvGrpSpPr>
                <p:nvPr/>
              </p:nvGrpSpPr>
              <p:grpSpPr bwMode="auto">
                <a:xfrm rot="9090431">
                  <a:off x="5114947" y="2396860"/>
                  <a:ext cx="884824" cy="1754188"/>
                  <a:chOff x="1977" y="1384"/>
                  <a:chExt cx="827" cy="1640"/>
                </a:xfrm>
              </p:grpSpPr>
              <p:sp>
                <p:nvSpPr>
                  <p:cNvPr id="626" name="Freeform 221"/>
                  <p:cNvSpPr>
                    <a:spLocks noChangeAspect="1"/>
                  </p:cNvSpPr>
                  <p:nvPr/>
                </p:nvSpPr>
                <p:spPr bwMode="auto">
                  <a:xfrm>
                    <a:off x="1977" y="1384"/>
                    <a:ext cx="454" cy="1640"/>
                  </a:xfrm>
                  <a:custGeom>
                    <a:avLst/>
                    <a:gdLst>
                      <a:gd name="T0" fmla="*/ 0 w 340"/>
                      <a:gd name="T1" fmla="*/ 12087 h 1230"/>
                      <a:gd name="T2" fmla="*/ 0 w 340"/>
                      <a:gd name="T3" fmla="*/ 5461 h 1230"/>
                      <a:gd name="T4" fmla="*/ 64 w 340"/>
                      <a:gd name="T5" fmla="*/ 5397 h 1230"/>
                      <a:gd name="T6" fmla="*/ 2862 w 340"/>
                      <a:gd name="T7" fmla="*/ 2645 h 1230"/>
                      <a:gd name="T8" fmla="*/ 2862 w 340"/>
                      <a:gd name="T9" fmla="*/ 2645 h 1230"/>
                      <a:gd name="T10" fmla="*/ 2590 w 340"/>
                      <a:gd name="T11" fmla="*/ 1500 h 1230"/>
                      <a:gd name="T12" fmla="*/ 2590 w 340"/>
                      <a:gd name="T13" fmla="*/ 1500 h 1230"/>
                      <a:gd name="T14" fmla="*/ 3031 w 340"/>
                      <a:gd name="T15" fmla="*/ 116 h 1230"/>
                      <a:gd name="T16" fmla="*/ 3031 w 340"/>
                      <a:gd name="T17" fmla="*/ 116 h 1230"/>
                      <a:gd name="T18" fmla="*/ 3317 w 340"/>
                      <a:gd name="T19" fmla="*/ 64 h 1230"/>
                      <a:gd name="T20" fmla="*/ 3317 w 340"/>
                      <a:gd name="T21" fmla="*/ 64 h 1230"/>
                      <a:gd name="T22" fmla="*/ 3378 w 340"/>
                      <a:gd name="T23" fmla="*/ 332 h 1230"/>
                      <a:gd name="T24" fmla="*/ 3378 w 340"/>
                      <a:gd name="T25" fmla="*/ 332 h 1230"/>
                      <a:gd name="T26" fmla="*/ 2988 w 340"/>
                      <a:gd name="T27" fmla="*/ 1500 h 1230"/>
                      <a:gd name="T28" fmla="*/ 2988 w 340"/>
                      <a:gd name="T29" fmla="*/ 1500 h 1230"/>
                      <a:gd name="T30" fmla="*/ 3287 w 340"/>
                      <a:gd name="T31" fmla="*/ 2608 h 1230"/>
                      <a:gd name="T32" fmla="*/ 3287 w 340"/>
                      <a:gd name="T33" fmla="*/ 2608 h 1230"/>
                      <a:gd name="T34" fmla="*/ 3338 w 340"/>
                      <a:gd name="T35" fmla="*/ 2729 h 1230"/>
                      <a:gd name="T36" fmla="*/ 3245 w 340"/>
                      <a:gd name="T37" fmla="*/ 2828 h 1230"/>
                      <a:gd name="T38" fmla="*/ 405 w 340"/>
                      <a:gd name="T39" fmla="*/ 5633 h 1230"/>
                      <a:gd name="T40" fmla="*/ 405 w 340"/>
                      <a:gd name="T41" fmla="*/ 5633 h 1230"/>
                      <a:gd name="T42" fmla="*/ 405 w 340"/>
                      <a:gd name="T43" fmla="*/ 12087 h 1230"/>
                      <a:gd name="T44" fmla="*/ 405 w 340"/>
                      <a:gd name="T45" fmla="*/ 12087 h 1230"/>
                      <a:gd name="T46" fmla="*/ 203 w 340"/>
                      <a:gd name="T47" fmla="*/ 12288 h 1230"/>
                      <a:gd name="T48" fmla="*/ 203 w 340"/>
                      <a:gd name="T49" fmla="*/ 12288 h 1230"/>
                      <a:gd name="T50" fmla="*/ 0 w 340"/>
                      <a:gd name="T51" fmla="*/ 12087 h 1230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w 340"/>
                      <a:gd name="T79" fmla="*/ 0 h 1230"/>
                      <a:gd name="T80" fmla="*/ 340 w 340"/>
                      <a:gd name="T81" fmla="*/ 1230 h 1230"/>
                    </a:gdLst>
                    <a:ahLst/>
                    <a:cxnLst>
                      <a:cxn ang="T52">
                        <a:pos x="T0" y="T1"/>
                      </a:cxn>
                      <a:cxn ang="T53">
                        <a:pos x="T2" y="T3"/>
                      </a:cxn>
                      <a:cxn ang="T54">
                        <a:pos x="T4" y="T5"/>
                      </a:cxn>
                      <a:cxn ang="T55">
                        <a:pos x="T6" y="T7"/>
                      </a:cxn>
                      <a:cxn ang="T56">
                        <a:pos x="T8" y="T9"/>
                      </a:cxn>
                      <a:cxn ang="T57">
                        <a:pos x="T10" y="T11"/>
                      </a:cxn>
                      <a:cxn ang="T58">
                        <a:pos x="T12" y="T13"/>
                      </a:cxn>
                      <a:cxn ang="T59">
                        <a:pos x="T14" y="T15"/>
                      </a:cxn>
                      <a:cxn ang="T60">
                        <a:pos x="T16" y="T17"/>
                      </a:cxn>
                      <a:cxn ang="T61">
                        <a:pos x="T18" y="T19"/>
                      </a:cxn>
                      <a:cxn ang="T62">
                        <a:pos x="T20" y="T21"/>
                      </a:cxn>
                      <a:cxn ang="T63">
                        <a:pos x="T22" y="T23"/>
                      </a:cxn>
                      <a:cxn ang="T64">
                        <a:pos x="T24" y="T25"/>
                      </a:cxn>
                      <a:cxn ang="T65">
                        <a:pos x="T26" y="T27"/>
                      </a:cxn>
                      <a:cxn ang="T66">
                        <a:pos x="T28" y="T29"/>
                      </a:cxn>
                      <a:cxn ang="T67">
                        <a:pos x="T30" y="T31"/>
                      </a:cxn>
                      <a:cxn ang="T68">
                        <a:pos x="T32" y="T33"/>
                      </a:cxn>
                      <a:cxn ang="T69">
                        <a:pos x="T34" y="T35"/>
                      </a:cxn>
                      <a:cxn ang="T70">
                        <a:pos x="T36" y="T37"/>
                      </a:cxn>
                      <a:cxn ang="T71">
                        <a:pos x="T38" y="T39"/>
                      </a:cxn>
                      <a:cxn ang="T72">
                        <a:pos x="T40" y="T41"/>
                      </a:cxn>
                      <a:cxn ang="T73">
                        <a:pos x="T42" y="T43"/>
                      </a:cxn>
                      <a:cxn ang="T74">
                        <a:pos x="T44" y="T45"/>
                      </a:cxn>
                      <a:cxn ang="T75">
                        <a:pos x="T46" y="T47"/>
                      </a:cxn>
                      <a:cxn ang="T76">
                        <a:pos x="T48" y="T49"/>
                      </a:cxn>
                      <a:cxn ang="T77">
                        <a:pos x="T50" y="T51"/>
                      </a:cxn>
                    </a:cxnLst>
                    <a:rect l="T78" t="T79" r="T80" b="T81"/>
                    <a:pathLst>
                      <a:path w="340" h="1230">
                        <a:moveTo>
                          <a:pt x="0" y="1210"/>
                        </a:moveTo>
                        <a:cubicBezTo>
                          <a:pt x="0" y="547"/>
                          <a:pt x="0" y="547"/>
                          <a:pt x="0" y="547"/>
                        </a:cubicBezTo>
                        <a:cubicBezTo>
                          <a:pt x="6" y="541"/>
                          <a:pt x="6" y="541"/>
                          <a:pt x="6" y="541"/>
                        </a:cubicBezTo>
                        <a:cubicBezTo>
                          <a:pt x="6" y="541"/>
                          <a:pt x="195" y="352"/>
                          <a:pt x="283" y="265"/>
                        </a:cubicBezTo>
                        <a:cubicBezTo>
                          <a:pt x="283" y="265"/>
                          <a:pt x="283" y="265"/>
                          <a:pt x="283" y="265"/>
                        </a:cubicBezTo>
                        <a:cubicBezTo>
                          <a:pt x="265" y="223"/>
                          <a:pt x="256" y="186"/>
                          <a:pt x="256" y="150"/>
                        </a:cubicBezTo>
                        <a:cubicBezTo>
                          <a:pt x="256" y="150"/>
                          <a:pt x="256" y="150"/>
                          <a:pt x="256" y="150"/>
                        </a:cubicBezTo>
                        <a:cubicBezTo>
                          <a:pt x="256" y="103"/>
                          <a:pt x="272" y="59"/>
                          <a:pt x="300" y="12"/>
                        </a:cubicBezTo>
                        <a:cubicBezTo>
                          <a:pt x="300" y="12"/>
                          <a:pt x="300" y="12"/>
                          <a:pt x="300" y="12"/>
                        </a:cubicBezTo>
                        <a:cubicBezTo>
                          <a:pt x="306" y="3"/>
                          <a:pt x="318" y="0"/>
                          <a:pt x="328" y="6"/>
                        </a:cubicBezTo>
                        <a:cubicBezTo>
                          <a:pt x="328" y="6"/>
                          <a:pt x="328" y="6"/>
                          <a:pt x="328" y="6"/>
                        </a:cubicBezTo>
                        <a:cubicBezTo>
                          <a:pt x="337" y="11"/>
                          <a:pt x="340" y="24"/>
                          <a:pt x="334" y="33"/>
                        </a:cubicBezTo>
                        <a:cubicBezTo>
                          <a:pt x="334" y="33"/>
                          <a:pt x="334" y="33"/>
                          <a:pt x="334" y="33"/>
                        </a:cubicBezTo>
                        <a:cubicBezTo>
                          <a:pt x="308" y="77"/>
                          <a:pt x="296" y="112"/>
                          <a:pt x="296" y="150"/>
                        </a:cubicBezTo>
                        <a:cubicBezTo>
                          <a:pt x="296" y="150"/>
                          <a:pt x="296" y="150"/>
                          <a:pt x="296" y="150"/>
                        </a:cubicBezTo>
                        <a:cubicBezTo>
                          <a:pt x="296" y="183"/>
                          <a:pt x="305" y="218"/>
                          <a:pt x="325" y="261"/>
                        </a:cubicBezTo>
                        <a:cubicBezTo>
                          <a:pt x="325" y="261"/>
                          <a:pt x="325" y="261"/>
                          <a:pt x="325" y="261"/>
                        </a:cubicBezTo>
                        <a:cubicBezTo>
                          <a:pt x="330" y="273"/>
                          <a:pt x="330" y="273"/>
                          <a:pt x="330" y="273"/>
                        </a:cubicBezTo>
                        <a:cubicBezTo>
                          <a:pt x="321" y="283"/>
                          <a:pt x="321" y="283"/>
                          <a:pt x="321" y="283"/>
                        </a:cubicBezTo>
                        <a:cubicBezTo>
                          <a:pt x="247" y="357"/>
                          <a:pt x="74" y="530"/>
                          <a:pt x="40" y="564"/>
                        </a:cubicBezTo>
                        <a:cubicBezTo>
                          <a:pt x="40" y="564"/>
                          <a:pt x="40" y="564"/>
                          <a:pt x="40" y="564"/>
                        </a:cubicBezTo>
                        <a:cubicBezTo>
                          <a:pt x="40" y="1210"/>
                          <a:pt x="40" y="1210"/>
                          <a:pt x="40" y="1210"/>
                        </a:cubicBezTo>
                        <a:cubicBezTo>
                          <a:pt x="40" y="1210"/>
                          <a:pt x="40" y="1210"/>
                          <a:pt x="40" y="1210"/>
                        </a:cubicBezTo>
                        <a:cubicBezTo>
                          <a:pt x="40" y="1221"/>
                          <a:pt x="31" y="1230"/>
                          <a:pt x="20" y="1230"/>
                        </a:cubicBezTo>
                        <a:cubicBezTo>
                          <a:pt x="20" y="1230"/>
                          <a:pt x="20" y="1230"/>
                          <a:pt x="20" y="1230"/>
                        </a:cubicBezTo>
                        <a:cubicBezTo>
                          <a:pt x="9" y="1230"/>
                          <a:pt x="0" y="1221"/>
                          <a:pt x="0" y="1210"/>
                        </a:cubicBezTo>
                        <a:close/>
                      </a:path>
                    </a:pathLst>
                  </a:custGeom>
                  <a:solidFill>
                    <a:srgbClr val="FFF5EE"/>
                  </a:solidFill>
                  <a:ln w="6350">
                    <a:solidFill>
                      <a:srgbClr val="FF66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627" name="Freeform 222"/>
                  <p:cNvSpPr>
                    <a:spLocks noChangeAspect="1"/>
                  </p:cNvSpPr>
                  <p:nvPr/>
                </p:nvSpPr>
                <p:spPr bwMode="auto">
                  <a:xfrm>
                    <a:off x="2112" y="1788"/>
                    <a:ext cx="692" cy="372"/>
                  </a:xfrm>
                  <a:custGeom>
                    <a:avLst/>
                    <a:gdLst>
                      <a:gd name="T0" fmla="*/ 85 w 518"/>
                      <a:gd name="T1" fmla="*/ 2729 h 279"/>
                      <a:gd name="T2" fmla="*/ 85 w 518"/>
                      <a:gd name="T3" fmla="*/ 2448 h 279"/>
                      <a:gd name="T4" fmla="*/ 85 w 518"/>
                      <a:gd name="T5" fmla="*/ 2448 h 279"/>
                      <a:gd name="T6" fmla="*/ 2449 w 518"/>
                      <a:gd name="T7" fmla="*/ 113 h 279"/>
                      <a:gd name="T8" fmla="*/ 2449 w 518"/>
                      <a:gd name="T9" fmla="*/ 113 h 279"/>
                      <a:gd name="T10" fmla="*/ 2570 w 518"/>
                      <a:gd name="T11" fmla="*/ 0 h 279"/>
                      <a:gd name="T12" fmla="*/ 2695 w 518"/>
                      <a:gd name="T13" fmla="*/ 85 h 279"/>
                      <a:gd name="T14" fmla="*/ 3980 w 518"/>
                      <a:gd name="T15" fmla="*/ 471 h 279"/>
                      <a:gd name="T16" fmla="*/ 3980 w 518"/>
                      <a:gd name="T17" fmla="*/ 471 h 279"/>
                      <a:gd name="T18" fmla="*/ 4942 w 518"/>
                      <a:gd name="T19" fmla="*/ 249 h 279"/>
                      <a:gd name="T20" fmla="*/ 4942 w 518"/>
                      <a:gd name="T21" fmla="*/ 249 h 279"/>
                      <a:gd name="T22" fmla="*/ 5197 w 518"/>
                      <a:gd name="T23" fmla="*/ 353 h 279"/>
                      <a:gd name="T24" fmla="*/ 5197 w 518"/>
                      <a:gd name="T25" fmla="*/ 353 h 279"/>
                      <a:gd name="T26" fmla="*/ 5105 w 518"/>
                      <a:gd name="T27" fmla="*/ 607 h 279"/>
                      <a:gd name="T28" fmla="*/ 5105 w 518"/>
                      <a:gd name="T29" fmla="*/ 607 h 279"/>
                      <a:gd name="T30" fmla="*/ 3980 w 518"/>
                      <a:gd name="T31" fmla="*/ 873 h 279"/>
                      <a:gd name="T32" fmla="*/ 3980 w 518"/>
                      <a:gd name="T33" fmla="*/ 873 h 279"/>
                      <a:gd name="T34" fmla="*/ 2625 w 518"/>
                      <a:gd name="T35" fmla="*/ 503 h 279"/>
                      <a:gd name="T36" fmla="*/ 2625 w 518"/>
                      <a:gd name="T37" fmla="*/ 503 h 279"/>
                      <a:gd name="T38" fmla="*/ 362 w 518"/>
                      <a:gd name="T39" fmla="*/ 2729 h 279"/>
                      <a:gd name="T40" fmla="*/ 362 w 518"/>
                      <a:gd name="T41" fmla="*/ 2729 h 279"/>
                      <a:gd name="T42" fmla="*/ 219 w 518"/>
                      <a:gd name="T43" fmla="*/ 2785 h 279"/>
                      <a:gd name="T44" fmla="*/ 219 w 518"/>
                      <a:gd name="T45" fmla="*/ 2785 h 279"/>
                      <a:gd name="T46" fmla="*/ 85 w 518"/>
                      <a:gd name="T47" fmla="*/ 2729 h 279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w 518"/>
                      <a:gd name="T73" fmla="*/ 0 h 279"/>
                      <a:gd name="T74" fmla="*/ 518 w 518"/>
                      <a:gd name="T75" fmla="*/ 279 h 279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T72" t="T73" r="T74" b="T75"/>
                    <a:pathLst>
                      <a:path w="518" h="279">
                        <a:moveTo>
                          <a:pt x="8" y="273"/>
                        </a:moveTo>
                        <a:cubicBezTo>
                          <a:pt x="0" y="265"/>
                          <a:pt x="0" y="253"/>
                          <a:pt x="8" y="245"/>
                        </a:cubicBezTo>
                        <a:cubicBezTo>
                          <a:pt x="8" y="245"/>
                          <a:pt x="8" y="245"/>
                          <a:pt x="8" y="245"/>
                        </a:cubicBezTo>
                        <a:cubicBezTo>
                          <a:pt x="75" y="178"/>
                          <a:pt x="180" y="71"/>
                          <a:pt x="242" y="11"/>
                        </a:cubicBezTo>
                        <a:cubicBezTo>
                          <a:pt x="242" y="11"/>
                          <a:pt x="242" y="11"/>
                          <a:pt x="242" y="11"/>
                        </a:cubicBezTo>
                        <a:cubicBezTo>
                          <a:pt x="253" y="0"/>
                          <a:pt x="253" y="0"/>
                          <a:pt x="253" y="0"/>
                        </a:cubicBezTo>
                        <a:cubicBezTo>
                          <a:pt x="266" y="8"/>
                          <a:pt x="266" y="8"/>
                          <a:pt x="266" y="8"/>
                        </a:cubicBezTo>
                        <a:cubicBezTo>
                          <a:pt x="314" y="37"/>
                          <a:pt x="356" y="47"/>
                          <a:pt x="392" y="47"/>
                        </a:cubicBezTo>
                        <a:cubicBezTo>
                          <a:pt x="392" y="47"/>
                          <a:pt x="392" y="47"/>
                          <a:pt x="392" y="47"/>
                        </a:cubicBezTo>
                        <a:cubicBezTo>
                          <a:pt x="427" y="47"/>
                          <a:pt x="459" y="38"/>
                          <a:pt x="487" y="25"/>
                        </a:cubicBezTo>
                        <a:cubicBezTo>
                          <a:pt x="487" y="25"/>
                          <a:pt x="487" y="25"/>
                          <a:pt x="487" y="25"/>
                        </a:cubicBezTo>
                        <a:cubicBezTo>
                          <a:pt x="497" y="20"/>
                          <a:pt x="509" y="25"/>
                          <a:pt x="513" y="35"/>
                        </a:cubicBezTo>
                        <a:cubicBezTo>
                          <a:pt x="513" y="35"/>
                          <a:pt x="513" y="35"/>
                          <a:pt x="513" y="35"/>
                        </a:cubicBezTo>
                        <a:cubicBezTo>
                          <a:pt x="518" y="45"/>
                          <a:pt x="513" y="57"/>
                          <a:pt x="503" y="61"/>
                        </a:cubicBezTo>
                        <a:cubicBezTo>
                          <a:pt x="503" y="61"/>
                          <a:pt x="503" y="61"/>
                          <a:pt x="503" y="61"/>
                        </a:cubicBezTo>
                        <a:cubicBezTo>
                          <a:pt x="472" y="75"/>
                          <a:pt x="435" y="87"/>
                          <a:pt x="392" y="87"/>
                        </a:cubicBezTo>
                        <a:cubicBezTo>
                          <a:pt x="392" y="87"/>
                          <a:pt x="392" y="87"/>
                          <a:pt x="392" y="87"/>
                        </a:cubicBezTo>
                        <a:cubicBezTo>
                          <a:pt x="352" y="87"/>
                          <a:pt x="307" y="77"/>
                          <a:pt x="259" y="50"/>
                        </a:cubicBezTo>
                        <a:cubicBezTo>
                          <a:pt x="259" y="50"/>
                          <a:pt x="259" y="50"/>
                          <a:pt x="259" y="50"/>
                        </a:cubicBezTo>
                        <a:cubicBezTo>
                          <a:pt x="197" y="111"/>
                          <a:pt x="99" y="210"/>
                          <a:pt x="36" y="273"/>
                        </a:cubicBezTo>
                        <a:cubicBezTo>
                          <a:pt x="36" y="273"/>
                          <a:pt x="36" y="273"/>
                          <a:pt x="36" y="273"/>
                        </a:cubicBezTo>
                        <a:cubicBezTo>
                          <a:pt x="32" y="277"/>
                          <a:pt x="27" y="279"/>
                          <a:pt x="22" y="279"/>
                        </a:cubicBezTo>
                        <a:cubicBezTo>
                          <a:pt x="22" y="279"/>
                          <a:pt x="22" y="279"/>
                          <a:pt x="22" y="279"/>
                        </a:cubicBezTo>
                        <a:cubicBezTo>
                          <a:pt x="17" y="279"/>
                          <a:pt x="12" y="277"/>
                          <a:pt x="8" y="273"/>
                        </a:cubicBezTo>
                        <a:close/>
                      </a:path>
                    </a:pathLst>
                  </a:custGeom>
                  <a:solidFill>
                    <a:srgbClr val="FFF5EE"/>
                  </a:solidFill>
                  <a:ln w="6350">
                    <a:solidFill>
                      <a:srgbClr val="FF66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628" name="Line 22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42" y="2133"/>
                    <a:ext cx="0" cy="0"/>
                  </a:xfrm>
                  <a:prstGeom prst="line">
                    <a:avLst/>
                  </a:prstGeom>
                  <a:noFill/>
                  <a:ln w="6350">
                    <a:solidFill>
                      <a:srgbClr val="FF66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629" name="Line 22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42" y="2133"/>
                    <a:ext cx="0" cy="0"/>
                  </a:xfrm>
                  <a:prstGeom prst="line">
                    <a:avLst/>
                  </a:prstGeom>
                  <a:noFill/>
                  <a:ln w="6350">
                    <a:solidFill>
                      <a:srgbClr val="FF66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  <p:grpSp>
              <p:nvGrpSpPr>
                <p:cNvPr id="457" name="Group 231"/>
                <p:cNvGrpSpPr>
                  <a:grpSpLocks noChangeAspect="1"/>
                </p:cNvGrpSpPr>
                <p:nvPr/>
              </p:nvGrpSpPr>
              <p:grpSpPr bwMode="auto">
                <a:xfrm rot="12509569" flipH="1">
                  <a:off x="3153755" y="2396860"/>
                  <a:ext cx="884824" cy="1754188"/>
                  <a:chOff x="1977" y="1384"/>
                  <a:chExt cx="827" cy="1640"/>
                </a:xfrm>
              </p:grpSpPr>
              <p:sp>
                <p:nvSpPr>
                  <p:cNvPr id="622" name="Freeform 232"/>
                  <p:cNvSpPr>
                    <a:spLocks noChangeAspect="1"/>
                  </p:cNvSpPr>
                  <p:nvPr/>
                </p:nvSpPr>
                <p:spPr bwMode="auto">
                  <a:xfrm>
                    <a:off x="1977" y="1384"/>
                    <a:ext cx="454" cy="1640"/>
                  </a:xfrm>
                  <a:custGeom>
                    <a:avLst/>
                    <a:gdLst>
                      <a:gd name="T0" fmla="*/ 0 w 340"/>
                      <a:gd name="T1" fmla="*/ 12087 h 1230"/>
                      <a:gd name="T2" fmla="*/ 0 w 340"/>
                      <a:gd name="T3" fmla="*/ 5461 h 1230"/>
                      <a:gd name="T4" fmla="*/ 64 w 340"/>
                      <a:gd name="T5" fmla="*/ 5397 h 1230"/>
                      <a:gd name="T6" fmla="*/ 2862 w 340"/>
                      <a:gd name="T7" fmla="*/ 2645 h 1230"/>
                      <a:gd name="T8" fmla="*/ 2862 w 340"/>
                      <a:gd name="T9" fmla="*/ 2645 h 1230"/>
                      <a:gd name="T10" fmla="*/ 2590 w 340"/>
                      <a:gd name="T11" fmla="*/ 1500 h 1230"/>
                      <a:gd name="T12" fmla="*/ 2590 w 340"/>
                      <a:gd name="T13" fmla="*/ 1500 h 1230"/>
                      <a:gd name="T14" fmla="*/ 3031 w 340"/>
                      <a:gd name="T15" fmla="*/ 116 h 1230"/>
                      <a:gd name="T16" fmla="*/ 3031 w 340"/>
                      <a:gd name="T17" fmla="*/ 116 h 1230"/>
                      <a:gd name="T18" fmla="*/ 3317 w 340"/>
                      <a:gd name="T19" fmla="*/ 64 h 1230"/>
                      <a:gd name="T20" fmla="*/ 3317 w 340"/>
                      <a:gd name="T21" fmla="*/ 64 h 1230"/>
                      <a:gd name="T22" fmla="*/ 3378 w 340"/>
                      <a:gd name="T23" fmla="*/ 332 h 1230"/>
                      <a:gd name="T24" fmla="*/ 3378 w 340"/>
                      <a:gd name="T25" fmla="*/ 332 h 1230"/>
                      <a:gd name="T26" fmla="*/ 2988 w 340"/>
                      <a:gd name="T27" fmla="*/ 1500 h 1230"/>
                      <a:gd name="T28" fmla="*/ 2988 w 340"/>
                      <a:gd name="T29" fmla="*/ 1500 h 1230"/>
                      <a:gd name="T30" fmla="*/ 3287 w 340"/>
                      <a:gd name="T31" fmla="*/ 2608 h 1230"/>
                      <a:gd name="T32" fmla="*/ 3287 w 340"/>
                      <a:gd name="T33" fmla="*/ 2608 h 1230"/>
                      <a:gd name="T34" fmla="*/ 3338 w 340"/>
                      <a:gd name="T35" fmla="*/ 2729 h 1230"/>
                      <a:gd name="T36" fmla="*/ 3245 w 340"/>
                      <a:gd name="T37" fmla="*/ 2828 h 1230"/>
                      <a:gd name="T38" fmla="*/ 405 w 340"/>
                      <a:gd name="T39" fmla="*/ 5633 h 1230"/>
                      <a:gd name="T40" fmla="*/ 405 w 340"/>
                      <a:gd name="T41" fmla="*/ 5633 h 1230"/>
                      <a:gd name="T42" fmla="*/ 405 w 340"/>
                      <a:gd name="T43" fmla="*/ 12087 h 1230"/>
                      <a:gd name="T44" fmla="*/ 405 w 340"/>
                      <a:gd name="T45" fmla="*/ 12087 h 1230"/>
                      <a:gd name="T46" fmla="*/ 203 w 340"/>
                      <a:gd name="T47" fmla="*/ 12288 h 1230"/>
                      <a:gd name="T48" fmla="*/ 203 w 340"/>
                      <a:gd name="T49" fmla="*/ 12288 h 1230"/>
                      <a:gd name="T50" fmla="*/ 0 w 340"/>
                      <a:gd name="T51" fmla="*/ 12087 h 1230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w 340"/>
                      <a:gd name="T79" fmla="*/ 0 h 1230"/>
                      <a:gd name="T80" fmla="*/ 340 w 340"/>
                      <a:gd name="T81" fmla="*/ 1230 h 1230"/>
                    </a:gdLst>
                    <a:ahLst/>
                    <a:cxnLst>
                      <a:cxn ang="T52">
                        <a:pos x="T0" y="T1"/>
                      </a:cxn>
                      <a:cxn ang="T53">
                        <a:pos x="T2" y="T3"/>
                      </a:cxn>
                      <a:cxn ang="T54">
                        <a:pos x="T4" y="T5"/>
                      </a:cxn>
                      <a:cxn ang="T55">
                        <a:pos x="T6" y="T7"/>
                      </a:cxn>
                      <a:cxn ang="T56">
                        <a:pos x="T8" y="T9"/>
                      </a:cxn>
                      <a:cxn ang="T57">
                        <a:pos x="T10" y="T11"/>
                      </a:cxn>
                      <a:cxn ang="T58">
                        <a:pos x="T12" y="T13"/>
                      </a:cxn>
                      <a:cxn ang="T59">
                        <a:pos x="T14" y="T15"/>
                      </a:cxn>
                      <a:cxn ang="T60">
                        <a:pos x="T16" y="T17"/>
                      </a:cxn>
                      <a:cxn ang="T61">
                        <a:pos x="T18" y="T19"/>
                      </a:cxn>
                      <a:cxn ang="T62">
                        <a:pos x="T20" y="T21"/>
                      </a:cxn>
                      <a:cxn ang="T63">
                        <a:pos x="T22" y="T23"/>
                      </a:cxn>
                      <a:cxn ang="T64">
                        <a:pos x="T24" y="T25"/>
                      </a:cxn>
                      <a:cxn ang="T65">
                        <a:pos x="T26" y="T27"/>
                      </a:cxn>
                      <a:cxn ang="T66">
                        <a:pos x="T28" y="T29"/>
                      </a:cxn>
                      <a:cxn ang="T67">
                        <a:pos x="T30" y="T31"/>
                      </a:cxn>
                      <a:cxn ang="T68">
                        <a:pos x="T32" y="T33"/>
                      </a:cxn>
                      <a:cxn ang="T69">
                        <a:pos x="T34" y="T35"/>
                      </a:cxn>
                      <a:cxn ang="T70">
                        <a:pos x="T36" y="T37"/>
                      </a:cxn>
                      <a:cxn ang="T71">
                        <a:pos x="T38" y="T39"/>
                      </a:cxn>
                      <a:cxn ang="T72">
                        <a:pos x="T40" y="T41"/>
                      </a:cxn>
                      <a:cxn ang="T73">
                        <a:pos x="T42" y="T43"/>
                      </a:cxn>
                      <a:cxn ang="T74">
                        <a:pos x="T44" y="T45"/>
                      </a:cxn>
                      <a:cxn ang="T75">
                        <a:pos x="T46" y="T47"/>
                      </a:cxn>
                      <a:cxn ang="T76">
                        <a:pos x="T48" y="T49"/>
                      </a:cxn>
                      <a:cxn ang="T77">
                        <a:pos x="T50" y="T51"/>
                      </a:cxn>
                    </a:cxnLst>
                    <a:rect l="T78" t="T79" r="T80" b="T81"/>
                    <a:pathLst>
                      <a:path w="340" h="1230">
                        <a:moveTo>
                          <a:pt x="0" y="1210"/>
                        </a:moveTo>
                        <a:cubicBezTo>
                          <a:pt x="0" y="547"/>
                          <a:pt x="0" y="547"/>
                          <a:pt x="0" y="547"/>
                        </a:cubicBezTo>
                        <a:cubicBezTo>
                          <a:pt x="6" y="541"/>
                          <a:pt x="6" y="541"/>
                          <a:pt x="6" y="541"/>
                        </a:cubicBezTo>
                        <a:cubicBezTo>
                          <a:pt x="6" y="541"/>
                          <a:pt x="195" y="352"/>
                          <a:pt x="283" y="265"/>
                        </a:cubicBezTo>
                        <a:cubicBezTo>
                          <a:pt x="283" y="265"/>
                          <a:pt x="283" y="265"/>
                          <a:pt x="283" y="265"/>
                        </a:cubicBezTo>
                        <a:cubicBezTo>
                          <a:pt x="265" y="223"/>
                          <a:pt x="256" y="186"/>
                          <a:pt x="256" y="150"/>
                        </a:cubicBezTo>
                        <a:cubicBezTo>
                          <a:pt x="256" y="150"/>
                          <a:pt x="256" y="150"/>
                          <a:pt x="256" y="150"/>
                        </a:cubicBezTo>
                        <a:cubicBezTo>
                          <a:pt x="256" y="103"/>
                          <a:pt x="272" y="59"/>
                          <a:pt x="300" y="12"/>
                        </a:cubicBezTo>
                        <a:cubicBezTo>
                          <a:pt x="300" y="12"/>
                          <a:pt x="300" y="12"/>
                          <a:pt x="300" y="12"/>
                        </a:cubicBezTo>
                        <a:cubicBezTo>
                          <a:pt x="306" y="3"/>
                          <a:pt x="318" y="0"/>
                          <a:pt x="328" y="6"/>
                        </a:cubicBezTo>
                        <a:cubicBezTo>
                          <a:pt x="328" y="6"/>
                          <a:pt x="328" y="6"/>
                          <a:pt x="328" y="6"/>
                        </a:cubicBezTo>
                        <a:cubicBezTo>
                          <a:pt x="337" y="11"/>
                          <a:pt x="340" y="24"/>
                          <a:pt x="334" y="33"/>
                        </a:cubicBezTo>
                        <a:cubicBezTo>
                          <a:pt x="334" y="33"/>
                          <a:pt x="334" y="33"/>
                          <a:pt x="334" y="33"/>
                        </a:cubicBezTo>
                        <a:cubicBezTo>
                          <a:pt x="308" y="77"/>
                          <a:pt x="296" y="112"/>
                          <a:pt x="296" y="150"/>
                        </a:cubicBezTo>
                        <a:cubicBezTo>
                          <a:pt x="296" y="150"/>
                          <a:pt x="296" y="150"/>
                          <a:pt x="296" y="150"/>
                        </a:cubicBezTo>
                        <a:cubicBezTo>
                          <a:pt x="296" y="183"/>
                          <a:pt x="305" y="218"/>
                          <a:pt x="325" y="261"/>
                        </a:cubicBezTo>
                        <a:cubicBezTo>
                          <a:pt x="325" y="261"/>
                          <a:pt x="325" y="261"/>
                          <a:pt x="325" y="261"/>
                        </a:cubicBezTo>
                        <a:cubicBezTo>
                          <a:pt x="330" y="273"/>
                          <a:pt x="330" y="273"/>
                          <a:pt x="330" y="273"/>
                        </a:cubicBezTo>
                        <a:cubicBezTo>
                          <a:pt x="321" y="283"/>
                          <a:pt x="321" y="283"/>
                          <a:pt x="321" y="283"/>
                        </a:cubicBezTo>
                        <a:cubicBezTo>
                          <a:pt x="247" y="357"/>
                          <a:pt x="74" y="530"/>
                          <a:pt x="40" y="564"/>
                        </a:cubicBezTo>
                        <a:cubicBezTo>
                          <a:pt x="40" y="564"/>
                          <a:pt x="40" y="564"/>
                          <a:pt x="40" y="564"/>
                        </a:cubicBezTo>
                        <a:cubicBezTo>
                          <a:pt x="40" y="1210"/>
                          <a:pt x="40" y="1210"/>
                          <a:pt x="40" y="1210"/>
                        </a:cubicBezTo>
                        <a:cubicBezTo>
                          <a:pt x="40" y="1210"/>
                          <a:pt x="40" y="1210"/>
                          <a:pt x="40" y="1210"/>
                        </a:cubicBezTo>
                        <a:cubicBezTo>
                          <a:pt x="40" y="1221"/>
                          <a:pt x="31" y="1230"/>
                          <a:pt x="20" y="1230"/>
                        </a:cubicBezTo>
                        <a:cubicBezTo>
                          <a:pt x="20" y="1230"/>
                          <a:pt x="20" y="1230"/>
                          <a:pt x="20" y="1230"/>
                        </a:cubicBezTo>
                        <a:cubicBezTo>
                          <a:pt x="9" y="1230"/>
                          <a:pt x="0" y="1221"/>
                          <a:pt x="0" y="1210"/>
                        </a:cubicBezTo>
                        <a:close/>
                      </a:path>
                    </a:pathLst>
                  </a:custGeom>
                  <a:solidFill>
                    <a:srgbClr val="FFF5EE"/>
                  </a:solidFill>
                  <a:ln w="6350">
                    <a:solidFill>
                      <a:srgbClr val="FF66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623" name="Freeform 233"/>
                  <p:cNvSpPr>
                    <a:spLocks noChangeAspect="1"/>
                  </p:cNvSpPr>
                  <p:nvPr/>
                </p:nvSpPr>
                <p:spPr bwMode="auto">
                  <a:xfrm>
                    <a:off x="2112" y="1788"/>
                    <a:ext cx="692" cy="372"/>
                  </a:xfrm>
                  <a:custGeom>
                    <a:avLst/>
                    <a:gdLst>
                      <a:gd name="T0" fmla="*/ 85 w 518"/>
                      <a:gd name="T1" fmla="*/ 2729 h 279"/>
                      <a:gd name="T2" fmla="*/ 85 w 518"/>
                      <a:gd name="T3" fmla="*/ 2448 h 279"/>
                      <a:gd name="T4" fmla="*/ 85 w 518"/>
                      <a:gd name="T5" fmla="*/ 2448 h 279"/>
                      <a:gd name="T6" fmla="*/ 2449 w 518"/>
                      <a:gd name="T7" fmla="*/ 113 h 279"/>
                      <a:gd name="T8" fmla="*/ 2449 w 518"/>
                      <a:gd name="T9" fmla="*/ 113 h 279"/>
                      <a:gd name="T10" fmla="*/ 2570 w 518"/>
                      <a:gd name="T11" fmla="*/ 0 h 279"/>
                      <a:gd name="T12" fmla="*/ 2695 w 518"/>
                      <a:gd name="T13" fmla="*/ 85 h 279"/>
                      <a:gd name="T14" fmla="*/ 3980 w 518"/>
                      <a:gd name="T15" fmla="*/ 471 h 279"/>
                      <a:gd name="T16" fmla="*/ 3980 w 518"/>
                      <a:gd name="T17" fmla="*/ 471 h 279"/>
                      <a:gd name="T18" fmla="*/ 4942 w 518"/>
                      <a:gd name="T19" fmla="*/ 249 h 279"/>
                      <a:gd name="T20" fmla="*/ 4942 w 518"/>
                      <a:gd name="T21" fmla="*/ 249 h 279"/>
                      <a:gd name="T22" fmla="*/ 5197 w 518"/>
                      <a:gd name="T23" fmla="*/ 353 h 279"/>
                      <a:gd name="T24" fmla="*/ 5197 w 518"/>
                      <a:gd name="T25" fmla="*/ 353 h 279"/>
                      <a:gd name="T26" fmla="*/ 5105 w 518"/>
                      <a:gd name="T27" fmla="*/ 607 h 279"/>
                      <a:gd name="T28" fmla="*/ 5105 w 518"/>
                      <a:gd name="T29" fmla="*/ 607 h 279"/>
                      <a:gd name="T30" fmla="*/ 3980 w 518"/>
                      <a:gd name="T31" fmla="*/ 873 h 279"/>
                      <a:gd name="T32" fmla="*/ 3980 w 518"/>
                      <a:gd name="T33" fmla="*/ 873 h 279"/>
                      <a:gd name="T34" fmla="*/ 2625 w 518"/>
                      <a:gd name="T35" fmla="*/ 503 h 279"/>
                      <a:gd name="T36" fmla="*/ 2625 w 518"/>
                      <a:gd name="T37" fmla="*/ 503 h 279"/>
                      <a:gd name="T38" fmla="*/ 362 w 518"/>
                      <a:gd name="T39" fmla="*/ 2729 h 279"/>
                      <a:gd name="T40" fmla="*/ 362 w 518"/>
                      <a:gd name="T41" fmla="*/ 2729 h 279"/>
                      <a:gd name="T42" fmla="*/ 219 w 518"/>
                      <a:gd name="T43" fmla="*/ 2785 h 279"/>
                      <a:gd name="T44" fmla="*/ 219 w 518"/>
                      <a:gd name="T45" fmla="*/ 2785 h 279"/>
                      <a:gd name="T46" fmla="*/ 85 w 518"/>
                      <a:gd name="T47" fmla="*/ 2729 h 279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w 518"/>
                      <a:gd name="T73" fmla="*/ 0 h 279"/>
                      <a:gd name="T74" fmla="*/ 518 w 518"/>
                      <a:gd name="T75" fmla="*/ 279 h 279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T72" t="T73" r="T74" b="T75"/>
                    <a:pathLst>
                      <a:path w="518" h="279">
                        <a:moveTo>
                          <a:pt x="8" y="273"/>
                        </a:moveTo>
                        <a:cubicBezTo>
                          <a:pt x="0" y="265"/>
                          <a:pt x="0" y="253"/>
                          <a:pt x="8" y="245"/>
                        </a:cubicBezTo>
                        <a:cubicBezTo>
                          <a:pt x="8" y="245"/>
                          <a:pt x="8" y="245"/>
                          <a:pt x="8" y="245"/>
                        </a:cubicBezTo>
                        <a:cubicBezTo>
                          <a:pt x="75" y="178"/>
                          <a:pt x="180" y="71"/>
                          <a:pt x="242" y="11"/>
                        </a:cubicBezTo>
                        <a:cubicBezTo>
                          <a:pt x="242" y="11"/>
                          <a:pt x="242" y="11"/>
                          <a:pt x="242" y="11"/>
                        </a:cubicBezTo>
                        <a:cubicBezTo>
                          <a:pt x="253" y="0"/>
                          <a:pt x="253" y="0"/>
                          <a:pt x="253" y="0"/>
                        </a:cubicBezTo>
                        <a:cubicBezTo>
                          <a:pt x="266" y="8"/>
                          <a:pt x="266" y="8"/>
                          <a:pt x="266" y="8"/>
                        </a:cubicBezTo>
                        <a:cubicBezTo>
                          <a:pt x="314" y="37"/>
                          <a:pt x="356" y="47"/>
                          <a:pt x="392" y="47"/>
                        </a:cubicBezTo>
                        <a:cubicBezTo>
                          <a:pt x="392" y="47"/>
                          <a:pt x="392" y="47"/>
                          <a:pt x="392" y="47"/>
                        </a:cubicBezTo>
                        <a:cubicBezTo>
                          <a:pt x="427" y="47"/>
                          <a:pt x="459" y="38"/>
                          <a:pt x="487" y="25"/>
                        </a:cubicBezTo>
                        <a:cubicBezTo>
                          <a:pt x="487" y="25"/>
                          <a:pt x="487" y="25"/>
                          <a:pt x="487" y="25"/>
                        </a:cubicBezTo>
                        <a:cubicBezTo>
                          <a:pt x="497" y="20"/>
                          <a:pt x="509" y="25"/>
                          <a:pt x="513" y="35"/>
                        </a:cubicBezTo>
                        <a:cubicBezTo>
                          <a:pt x="513" y="35"/>
                          <a:pt x="513" y="35"/>
                          <a:pt x="513" y="35"/>
                        </a:cubicBezTo>
                        <a:cubicBezTo>
                          <a:pt x="518" y="45"/>
                          <a:pt x="513" y="57"/>
                          <a:pt x="503" y="61"/>
                        </a:cubicBezTo>
                        <a:cubicBezTo>
                          <a:pt x="503" y="61"/>
                          <a:pt x="503" y="61"/>
                          <a:pt x="503" y="61"/>
                        </a:cubicBezTo>
                        <a:cubicBezTo>
                          <a:pt x="472" y="75"/>
                          <a:pt x="435" y="87"/>
                          <a:pt x="392" y="87"/>
                        </a:cubicBezTo>
                        <a:cubicBezTo>
                          <a:pt x="392" y="87"/>
                          <a:pt x="392" y="87"/>
                          <a:pt x="392" y="87"/>
                        </a:cubicBezTo>
                        <a:cubicBezTo>
                          <a:pt x="352" y="87"/>
                          <a:pt x="307" y="77"/>
                          <a:pt x="259" y="50"/>
                        </a:cubicBezTo>
                        <a:cubicBezTo>
                          <a:pt x="259" y="50"/>
                          <a:pt x="259" y="50"/>
                          <a:pt x="259" y="50"/>
                        </a:cubicBezTo>
                        <a:cubicBezTo>
                          <a:pt x="197" y="111"/>
                          <a:pt x="99" y="210"/>
                          <a:pt x="36" y="273"/>
                        </a:cubicBezTo>
                        <a:cubicBezTo>
                          <a:pt x="36" y="273"/>
                          <a:pt x="36" y="273"/>
                          <a:pt x="36" y="273"/>
                        </a:cubicBezTo>
                        <a:cubicBezTo>
                          <a:pt x="32" y="277"/>
                          <a:pt x="27" y="279"/>
                          <a:pt x="22" y="279"/>
                        </a:cubicBezTo>
                        <a:cubicBezTo>
                          <a:pt x="22" y="279"/>
                          <a:pt x="22" y="279"/>
                          <a:pt x="22" y="279"/>
                        </a:cubicBezTo>
                        <a:cubicBezTo>
                          <a:pt x="17" y="279"/>
                          <a:pt x="12" y="277"/>
                          <a:pt x="8" y="273"/>
                        </a:cubicBezTo>
                        <a:close/>
                      </a:path>
                    </a:pathLst>
                  </a:custGeom>
                  <a:solidFill>
                    <a:srgbClr val="FFF5EE"/>
                  </a:solidFill>
                  <a:ln w="6350">
                    <a:solidFill>
                      <a:srgbClr val="FF66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624" name="Line 23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42" y="2133"/>
                    <a:ext cx="0" cy="0"/>
                  </a:xfrm>
                  <a:prstGeom prst="line">
                    <a:avLst/>
                  </a:prstGeom>
                  <a:noFill/>
                  <a:ln w="6350">
                    <a:solidFill>
                      <a:srgbClr val="FF66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625" name="Line 23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42" y="2133"/>
                    <a:ext cx="0" cy="0"/>
                  </a:xfrm>
                  <a:prstGeom prst="line">
                    <a:avLst/>
                  </a:prstGeom>
                  <a:noFill/>
                  <a:ln w="6350">
                    <a:solidFill>
                      <a:srgbClr val="FF66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  <p:grpSp>
              <p:nvGrpSpPr>
                <p:cNvPr id="458" name="Group 236"/>
                <p:cNvGrpSpPr>
                  <a:grpSpLocks noChangeAspect="1"/>
                </p:cNvGrpSpPr>
                <p:nvPr/>
              </p:nvGrpSpPr>
              <p:grpSpPr bwMode="auto">
                <a:xfrm rot="12509569">
                  <a:off x="2324122" y="1946540"/>
                  <a:ext cx="884824" cy="1754188"/>
                  <a:chOff x="1977" y="1384"/>
                  <a:chExt cx="827" cy="1640"/>
                </a:xfrm>
              </p:grpSpPr>
              <p:sp>
                <p:nvSpPr>
                  <p:cNvPr id="618" name="Freeform 237"/>
                  <p:cNvSpPr>
                    <a:spLocks noChangeAspect="1"/>
                  </p:cNvSpPr>
                  <p:nvPr/>
                </p:nvSpPr>
                <p:spPr bwMode="auto">
                  <a:xfrm>
                    <a:off x="1977" y="1384"/>
                    <a:ext cx="454" cy="1640"/>
                  </a:xfrm>
                  <a:custGeom>
                    <a:avLst/>
                    <a:gdLst>
                      <a:gd name="T0" fmla="*/ 0 w 340"/>
                      <a:gd name="T1" fmla="*/ 12087 h 1230"/>
                      <a:gd name="T2" fmla="*/ 0 w 340"/>
                      <a:gd name="T3" fmla="*/ 5461 h 1230"/>
                      <a:gd name="T4" fmla="*/ 64 w 340"/>
                      <a:gd name="T5" fmla="*/ 5397 h 1230"/>
                      <a:gd name="T6" fmla="*/ 2862 w 340"/>
                      <a:gd name="T7" fmla="*/ 2645 h 1230"/>
                      <a:gd name="T8" fmla="*/ 2862 w 340"/>
                      <a:gd name="T9" fmla="*/ 2645 h 1230"/>
                      <a:gd name="T10" fmla="*/ 2590 w 340"/>
                      <a:gd name="T11" fmla="*/ 1500 h 1230"/>
                      <a:gd name="T12" fmla="*/ 2590 w 340"/>
                      <a:gd name="T13" fmla="*/ 1500 h 1230"/>
                      <a:gd name="T14" fmla="*/ 3031 w 340"/>
                      <a:gd name="T15" fmla="*/ 116 h 1230"/>
                      <a:gd name="T16" fmla="*/ 3031 w 340"/>
                      <a:gd name="T17" fmla="*/ 116 h 1230"/>
                      <a:gd name="T18" fmla="*/ 3317 w 340"/>
                      <a:gd name="T19" fmla="*/ 64 h 1230"/>
                      <a:gd name="T20" fmla="*/ 3317 w 340"/>
                      <a:gd name="T21" fmla="*/ 64 h 1230"/>
                      <a:gd name="T22" fmla="*/ 3378 w 340"/>
                      <a:gd name="T23" fmla="*/ 332 h 1230"/>
                      <a:gd name="T24" fmla="*/ 3378 w 340"/>
                      <a:gd name="T25" fmla="*/ 332 h 1230"/>
                      <a:gd name="T26" fmla="*/ 2988 w 340"/>
                      <a:gd name="T27" fmla="*/ 1500 h 1230"/>
                      <a:gd name="T28" fmla="*/ 2988 w 340"/>
                      <a:gd name="T29" fmla="*/ 1500 h 1230"/>
                      <a:gd name="T30" fmla="*/ 3287 w 340"/>
                      <a:gd name="T31" fmla="*/ 2608 h 1230"/>
                      <a:gd name="T32" fmla="*/ 3287 w 340"/>
                      <a:gd name="T33" fmla="*/ 2608 h 1230"/>
                      <a:gd name="T34" fmla="*/ 3338 w 340"/>
                      <a:gd name="T35" fmla="*/ 2729 h 1230"/>
                      <a:gd name="T36" fmla="*/ 3245 w 340"/>
                      <a:gd name="T37" fmla="*/ 2828 h 1230"/>
                      <a:gd name="T38" fmla="*/ 405 w 340"/>
                      <a:gd name="T39" fmla="*/ 5633 h 1230"/>
                      <a:gd name="T40" fmla="*/ 405 w 340"/>
                      <a:gd name="T41" fmla="*/ 5633 h 1230"/>
                      <a:gd name="T42" fmla="*/ 405 w 340"/>
                      <a:gd name="T43" fmla="*/ 12087 h 1230"/>
                      <a:gd name="T44" fmla="*/ 405 w 340"/>
                      <a:gd name="T45" fmla="*/ 12087 h 1230"/>
                      <a:gd name="T46" fmla="*/ 203 w 340"/>
                      <a:gd name="T47" fmla="*/ 12288 h 1230"/>
                      <a:gd name="T48" fmla="*/ 203 w 340"/>
                      <a:gd name="T49" fmla="*/ 12288 h 1230"/>
                      <a:gd name="T50" fmla="*/ 0 w 340"/>
                      <a:gd name="T51" fmla="*/ 12087 h 1230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w 340"/>
                      <a:gd name="T79" fmla="*/ 0 h 1230"/>
                      <a:gd name="T80" fmla="*/ 340 w 340"/>
                      <a:gd name="T81" fmla="*/ 1230 h 1230"/>
                    </a:gdLst>
                    <a:ahLst/>
                    <a:cxnLst>
                      <a:cxn ang="T52">
                        <a:pos x="T0" y="T1"/>
                      </a:cxn>
                      <a:cxn ang="T53">
                        <a:pos x="T2" y="T3"/>
                      </a:cxn>
                      <a:cxn ang="T54">
                        <a:pos x="T4" y="T5"/>
                      </a:cxn>
                      <a:cxn ang="T55">
                        <a:pos x="T6" y="T7"/>
                      </a:cxn>
                      <a:cxn ang="T56">
                        <a:pos x="T8" y="T9"/>
                      </a:cxn>
                      <a:cxn ang="T57">
                        <a:pos x="T10" y="T11"/>
                      </a:cxn>
                      <a:cxn ang="T58">
                        <a:pos x="T12" y="T13"/>
                      </a:cxn>
                      <a:cxn ang="T59">
                        <a:pos x="T14" y="T15"/>
                      </a:cxn>
                      <a:cxn ang="T60">
                        <a:pos x="T16" y="T17"/>
                      </a:cxn>
                      <a:cxn ang="T61">
                        <a:pos x="T18" y="T19"/>
                      </a:cxn>
                      <a:cxn ang="T62">
                        <a:pos x="T20" y="T21"/>
                      </a:cxn>
                      <a:cxn ang="T63">
                        <a:pos x="T22" y="T23"/>
                      </a:cxn>
                      <a:cxn ang="T64">
                        <a:pos x="T24" y="T25"/>
                      </a:cxn>
                      <a:cxn ang="T65">
                        <a:pos x="T26" y="T27"/>
                      </a:cxn>
                      <a:cxn ang="T66">
                        <a:pos x="T28" y="T29"/>
                      </a:cxn>
                      <a:cxn ang="T67">
                        <a:pos x="T30" y="T31"/>
                      </a:cxn>
                      <a:cxn ang="T68">
                        <a:pos x="T32" y="T33"/>
                      </a:cxn>
                      <a:cxn ang="T69">
                        <a:pos x="T34" y="T35"/>
                      </a:cxn>
                      <a:cxn ang="T70">
                        <a:pos x="T36" y="T37"/>
                      </a:cxn>
                      <a:cxn ang="T71">
                        <a:pos x="T38" y="T39"/>
                      </a:cxn>
                      <a:cxn ang="T72">
                        <a:pos x="T40" y="T41"/>
                      </a:cxn>
                      <a:cxn ang="T73">
                        <a:pos x="T42" y="T43"/>
                      </a:cxn>
                      <a:cxn ang="T74">
                        <a:pos x="T44" y="T45"/>
                      </a:cxn>
                      <a:cxn ang="T75">
                        <a:pos x="T46" y="T47"/>
                      </a:cxn>
                      <a:cxn ang="T76">
                        <a:pos x="T48" y="T49"/>
                      </a:cxn>
                      <a:cxn ang="T77">
                        <a:pos x="T50" y="T51"/>
                      </a:cxn>
                    </a:cxnLst>
                    <a:rect l="T78" t="T79" r="T80" b="T81"/>
                    <a:pathLst>
                      <a:path w="340" h="1230">
                        <a:moveTo>
                          <a:pt x="0" y="1210"/>
                        </a:moveTo>
                        <a:cubicBezTo>
                          <a:pt x="0" y="547"/>
                          <a:pt x="0" y="547"/>
                          <a:pt x="0" y="547"/>
                        </a:cubicBezTo>
                        <a:cubicBezTo>
                          <a:pt x="6" y="541"/>
                          <a:pt x="6" y="541"/>
                          <a:pt x="6" y="541"/>
                        </a:cubicBezTo>
                        <a:cubicBezTo>
                          <a:pt x="6" y="541"/>
                          <a:pt x="195" y="352"/>
                          <a:pt x="283" y="265"/>
                        </a:cubicBezTo>
                        <a:cubicBezTo>
                          <a:pt x="283" y="265"/>
                          <a:pt x="283" y="265"/>
                          <a:pt x="283" y="265"/>
                        </a:cubicBezTo>
                        <a:cubicBezTo>
                          <a:pt x="265" y="223"/>
                          <a:pt x="256" y="186"/>
                          <a:pt x="256" y="150"/>
                        </a:cubicBezTo>
                        <a:cubicBezTo>
                          <a:pt x="256" y="150"/>
                          <a:pt x="256" y="150"/>
                          <a:pt x="256" y="150"/>
                        </a:cubicBezTo>
                        <a:cubicBezTo>
                          <a:pt x="256" y="103"/>
                          <a:pt x="272" y="59"/>
                          <a:pt x="300" y="12"/>
                        </a:cubicBezTo>
                        <a:cubicBezTo>
                          <a:pt x="300" y="12"/>
                          <a:pt x="300" y="12"/>
                          <a:pt x="300" y="12"/>
                        </a:cubicBezTo>
                        <a:cubicBezTo>
                          <a:pt x="306" y="3"/>
                          <a:pt x="318" y="0"/>
                          <a:pt x="328" y="6"/>
                        </a:cubicBezTo>
                        <a:cubicBezTo>
                          <a:pt x="328" y="6"/>
                          <a:pt x="328" y="6"/>
                          <a:pt x="328" y="6"/>
                        </a:cubicBezTo>
                        <a:cubicBezTo>
                          <a:pt x="337" y="11"/>
                          <a:pt x="340" y="24"/>
                          <a:pt x="334" y="33"/>
                        </a:cubicBezTo>
                        <a:cubicBezTo>
                          <a:pt x="334" y="33"/>
                          <a:pt x="334" y="33"/>
                          <a:pt x="334" y="33"/>
                        </a:cubicBezTo>
                        <a:cubicBezTo>
                          <a:pt x="308" y="77"/>
                          <a:pt x="296" y="112"/>
                          <a:pt x="296" y="150"/>
                        </a:cubicBezTo>
                        <a:cubicBezTo>
                          <a:pt x="296" y="150"/>
                          <a:pt x="296" y="150"/>
                          <a:pt x="296" y="150"/>
                        </a:cubicBezTo>
                        <a:cubicBezTo>
                          <a:pt x="296" y="183"/>
                          <a:pt x="305" y="218"/>
                          <a:pt x="325" y="261"/>
                        </a:cubicBezTo>
                        <a:cubicBezTo>
                          <a:pt x="325" y="261"/>
                          <a:pt x="325" y="261"/>
                          <a:pt x="325" y="261"/>
                        </a:cubicBezTo>
                        <a:cubicBezTo>
                          <a:pt x="330" y="273"/>
                          <a:pt x="330" y="273"/>
                          <a:pt x="330" y="273"/>
                        </a:cubicBezTo>
                        <a:cubicBezTo>
                          <a:pt x="321" y="283"/>
                          <a:pt x="321" y="283"/>
                          <a:pt x="321" y="283"/>
                        </a:cubicBezTo>
                        <a:cubicBezTo>
                          <a:pt x="247" y="357"/>
                          <a:pt x="74" y="530"/>
                          <a:pt x="40" y="564"/>
                        </a:cubicBezTo>
                        <a:cubicBezTo>
                          <a:pt x="40" y="564"/>
                          <a:pt x="40" y="564"/>
                          <a:pt x="40" y="564"/>
                        </a:cubicBezTo>
                        <a:cubicBezTo>
                          <a:pt x="40" y="1210"/>
                          <a:pt x="40" y="1210"/>
                          <a:pt x="40" y="1210"/>
                        </a:cubicBezTo>
                        <a:cubicBezTo>
                          <a:pt x="40" y="1210"/>
                          <a:pt x="40" y="1210"/>
                          <a:pt x="40" y="1210"/>
                        </a:cubicBezTo>
                        <a:cubicBezTo>
                          <a:pt x="40" y="1221"/>
                          <a:pt x="31" y="1230"/>
                          <a:pt x="20" y="1230"/>
                        </a:cubicBezTo>
                        <a:cubicBezTo>
                          <a:pt x="20" y="1230"/>
                          <a:pt x="20" y="1230"/>
                          <a:pt x="20" y="1230"/>
                        </a:cubicBezTo>
                        <a:cubicBezTo>
                          <a:pt x="9" y="1230"/>
                          <a:pt x="0" y="1221"/>
                          <a:pt x="0" y="1210"/>
                        </a:cubicBezTo>
                        <a:close/>
                      </a:path>
                    </a:pathLst>
                  </a:custGeom>
                  <a:solidFill>
                    <a:srgbClr val="FFF5EE"/>
                  </a:solidFill>
                  <a:ln w="6350">
                    <a:solidFill>
                      <a:srgbClr val="FF66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619" name="Freeform 238"/>
                  <p:cNvSpPr>
                    <a:spLocks noChangeAspect="1"/>
                  </p:cNvSpPr>
                  <p:nvPr/>
                </p:nvSpPr>
                <p:spPr bwMode="auto">
                  <a:xfrm>
                    <a:off x="2112" y="1788"/>
                    <a:ext cx="692" cy="372"/>
                  </a:xfrm>
                  <a:custGeom>
                    <a:avLst/>
                    <a:gdLst>
                      <a:gd name="T0" fmla="*/ 85 w 518"/>
                      <a:gd name="T1" fmla="*/ 2729 h 279"/>
                      <a:gd name="T2" fmla="*/ 85 w 518"/>
                      <a:gd name="T3" fmla="*/ 2448 h 279"/>
                      <a:gd name="T4" fmla="*/ 85 w 518"/>
                      <a:gd name="T5" fmla="*/ 2448 h 279"/>
                      <a:gd name="T6" fmla="*/ 2449 w 518"/>
                      <a:gd name="T7" fmla="*/ 113 h 279"/>
                      <a:gd name="T8" fmla="*/ 2449 w 518"/>
                      <a:gd name="T9" fmla="*/ 113 h 279"/>
                      <a:gd name="T10" fmla="*/ 2570 w 518"/>
                      <a:gd name="T11" fmla="*/ 0 h 279"/>
                      <a:gd name="T12" fmla="*/ 2695 w 518"/>
                      <a:gd name="T13" fmla="*/ 85 h 279"/>
                      <a:gd name="T14" fmla="*/ 3980 w 518"/>
                      <a:gd name="T15" fmla="*/ 471 h 279"/>
                      <a:gd name="T16" fmla="*/ 3980 w 518"/>
                      <a:gd name="T17" fmla="*/ 471 h 279"/>
                      <a:gd name="T18" fmla="*/ 4942 w 518"/>
                      <a:gd name="T19" fmla="*/ 249 h 279"/>
                      <a:gd name="T20" fmla="*/ 4942 w 518"/>
                      <a:gd name="T21" fmla="*/ 249 h 279"/>
                      <a:gd name="T22" fmla="*/ 5197 w 518"/>
                      <a:gd name="T23" fmla="*/ 353 h 279"/>
                      <a:gd name="T24" fmla="*/ 5197 w 518"/>
                      <a:gd name="T25" fmla="*/ 353 h 279"/>
                      <a:gd name="T26" fmla="*/ 5105 w 518"/>
                      <a:gd name="T27" fmla="*/ 607 h 279"/>
                      <a:gd name="T28" fmla="*/ 5105 w 518"/>
                      <a:gd name="T29" fmla="*/ 607 h 279"/>
                      <a:gd name="T30" fmla="*/ 3980 w 518"/>
                      <a:gd name="T31" fmla="*/ 873 h 279"/>
                      <a:gd name="T32" fmla="*/ 3980 w 518"/>
                      <a:gd name="T33" fmla="*/ 873 h 279"/>
                      <a:gd name="T34" fmla="*/ 2625 w 518"/>
                      <a:gd name="T35" fmla="*/ 503 h 279"/>
                      <a:gd name="T36" fmla="*/ 2625 w 518"/>
                      <a:gd name="T37" fmla="*/ 503 h 279"/>
                      <a:gd name="T38" fmla="*/ 362 w 518"/>
                      <a:gd name="T39" fmla="*/ 2729 h 279"/>
                      <a:gd name="T40" fmla="*/ 362 w 518"/>
                      <a:gd name="T41" fmla="*/ 2729 h 279"/>
                      <a:gd name="T42" fmla="*/ 219 w 518"/>
                      <a:gd name="T43" fmla="*/ 2785 h 279"/>
                      <a:gd name="T44" fmla="*/ 219 w 518"/>
                      <a:gd name="T45" fmla="*/ 2785 h 279"/>
                      <a:gd name="T46" fmla="*/ 85 w 518"/>
                      <a:gd name="T47" fmla="*/ 2729 h 279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w 518"/>
                      <a:gd name="T73" fmla="*/ 0 h 279"/>
                      <a:gd name="T74" fmla="*/ 518 w 518"/>
                      <a:gd name="T75" fmla="*/ 279 h 279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T72" t="T73" r="T74" b="T75"/>
                    <a:pathLst>
                      <a:path w="518" h="279">
                        <a:moveTo>
                          <a:pt x="8" y="273"/>
                        </a:moveTo>
                        <a:cubicBezTo>
                          <a:pt x="0" y="265"/>
                          <a:pt x="0" y="253"/>
                          <a:pt x="8" y="245"/>
                        </a:cubicBezTo>
                        <a:cubicBezTo>
                          <a:pt x="8" y="245"/>
                          <a:pt x="8" y="245"/>
                          <a:pt x="8" y="245"/>
                        </a:cubicBezTo>
                        <a:cubicBezTo>
                          <a:pt x="75" y="178"/>
                          <a:pt x="180" y="71"/>
                          <a:pt x="242" y="11"/>
                        </a:cubicBezTo>
                        <a:cubicBezTo>
                          <a:pt x="242" y="11"/>
                          <a:pt x="242" y="11"/>
                          <a:pt x="242" y="11"/>
                        </a:cubicBezTo>
                        <a:cubicBezTo>
                          <a:pt x="253" y="0"/>
                          <a:pt x="253" y="0"/>
                          <a:pt x="253" y="0"/>
                        </a:cubicBezTo>
                        <a:cubicBezTo>
                          <a:pt x="266" y="8"/>
                          <a:pt x="266" y="8"/>
                          <a:pt x="266" y="8"/>
                        </a:cubicBezTo>
                        <a:cubicBezTo>
                          <a:pt x="314" y="37"/>
                          <a:pt x="356" y="47"/>
                          <a:pt x="392" y="47"/>
                        </a:cubicBezTo>
                        <a:cubicBezTo>
                          <a:pt x="392" y="47"/>
                          <a:pt x="392" y="47"/>
                          <a:pt x="392" y="47"/>
                        </a:cubicBezTo>
                        <a:cubicBezTo>
                          <a:pt x="427" y="47"/>
                          <a:pt x="459" y="38"/>
                          <a:pt x="487" y="25"/>
                        </a:cubicBezTo>
                        <a:cubicBezTo>
                          <a:pt x="487" y="25"/>
                          <a:pt x="487" y="25"/>
                          <a:pt x="487" y="25"/>
                        </a:cubicBezTo>
                        <a:cubicBezTo>
                          <a:pt x="497" y="20"/>
                          <a:pt x="509" y="25"/>
                          <a:pt x="513" y="35"/>
                        </a:cubicBezTo>
                        <a:cubicBezTo>
                          <a:pt x="513" y="35"/>
                          <a:pt x="513" y="35"/>
                          <a:pt x="513" y="35"/>
                        </a:cubicBezTo>
                        <a:cubicBezTo>
                          <a:pt x="518" y="45"/>
                          <a:pt x="513" y="57"/>
                          <a:pt x="503" y="61"/>
                        </a:cubicBezTo>
                        <a:cubicBezTo>
                          <a:pt x="503" y="61"/>
                          <a:pt x="503" y="61"/>
                          <a:pt x="503" y="61"/>
                        </a:cubicBezTo>
                        <a:cubicBezTo>
                          <a:pt x="472" y="75"/>
                          <a:pt x="435" y="87"/>
                          <a:pt x="392" y="87"/>
                        </a:cubicBezTo>
                        <a:cubicBezTo>
                          <a:pt x="392" y="87"/>
                          <a:pt x="392" y="87"/>
                          <a:pt x="392" y="87"/>
                        </a:cubicBezTo>
                        <a:cubicBezTo>
                          <a:pt x="352" y="87"/>
                          <a:pt x="307" y="77"/>
                          <a:pt x="259" y="50"/>
                        </a:cubicBezTo>
                        <a:cubicBezTo>
                          <a:pt x="259" y="50"/>
                          <a:pt x="259" y="50"/>
                          <a:pt x="259" y="50"/>
                        </a:cubicBezTo>
                        <a:cubicBezTo>
                          <a:pt x="197" y="111"/>
                          <a:pt x="99" y="210"/>
                          <a:pt x="36" y="273"/>
                        </a:cubicBezTo>
                        <a:cubicBezTo>
                          <a:pt x="36" y="273"/>
                          <a:pt x="36" y="273"/>
                          <a:pt x="36" y="273"/>
                        </a:cubicBezTo>
                        <a:cubicBezTo>
                          <a:pt x="32" y="277"/>
                          <a:pt x="27" y="279"/>
                          <a:pt x="22" y="279"/>
                        </a:cubicBezTo>
                        <a:cubicBezTo>
                          <a:pt x="22" y="279"/>
                          <a:pt x="22" y="279"/>
                          <a:pt x="22" y="279"/>
                        </a:cubicBezTo>
                        <a:cubicBezTo>
                          <a:pt x="17" y="279"/>
                          <a:pt x="12" y="277"/>
                          <a:pt x="8" y="273"/>
                        </a:cubicBezTo>
                        <a:close/>
                      </a:path>
                    </a:pathLst>
                  </a:custGeom>
                  <a:solidFill>
                    <a:srgbClr val="FFF5EE"/>
                  </a:solidFill>
                  <a:ln w="6350">
                    <a:solidFill>
                      <a:srgbClr val="FF66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620" name="Line 23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42" y="2133"/>
                    <a:ext cx="0" cy="0"/>
                  </a:xfrm>
                  <a:prstGeom prst="line">
                    <a:avLst/>
                  </a:prstGeom>
                  <a:noFill/>
                  <a:ln w="6350">
                    <a:solidFill>
                      <a:srgbClr val="FF66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621" name="Line 24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42" y="2133"/>
                    <a:ext cx="0" cy="0"/>
                  </a:xfrm>
                  <a:prstGeom prst="line">
                    <a:avLst/>
                  </a:prstGeom>
                  <a:noFill/>
                  <a:ln w="6350">
                    <a:solidFill>
                      <a:srgbClr val="FF66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  <p:sp>
              <p:nvSpPr>
                <p:cNvPr id="459" name="Oval 4"/>
                <p:cNvSpPr>
                  <a:spLocks noChangeAspect="1" noChangeArrowheads="1"/>
                </p:cNvSpPr>
                <p:nvPr/>
              </p:nvSpPr>
              <p:spPr bwMode="auto">
                <a:xfrm>
                  <a:off x="4481084" y="2507141"/>
                  <a:ext cx="182626" cy="129428"/>
                </a:xfrm>
                <a:prstGeom prst="ellipse">
                  <a:avLst/>
                </a:prstGeom>
                <a:solidFill>
                  <a:srgbClr val="339966"/>
                </a:solidFill>
                <a:ln w="6350">
                  <a:solidFill>
                    <a:srgbClr val="00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60" name="Oval 5"/>
                <p:cNvSpPr>
                  <a:spLocks noChangeAspect="1" noChangeArrowheads="1"/>
                </p:cNvSpPr>
                <p:nvPr/>
              </p:nvSpPr>
              <p:spPr bwMode="auto">
                <a:xfrm>
                  <a:off x="4155534" y="2206202"/>
                  <a:ext cx="365252" cy="258061"/>
                </a:xfrm>
                <a:prstGeom prst="ellipse">
                  <a:avLst/>
                </a:prstGeom>
                <a:solidFill>
                  <a:srgbClr val="FFCC00"/>
                </a:solidFill>
                <a:ln w="6350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61" name="Oval 6"/>
                <p:cNvSpPr>
                  <a:spLocks noChangeAspect="1" noChangeArrowheads="1"/>
                </p:cNvSpPr>
                <p:nvPr/>
              </p:nvSpPr>
              <p:spPr bwMode="auto">
                <a:xfrm>
                  <a:off x="4624803" y="2206202"/>
                  <a:ext cx="364458" cy="258061"/>
                </a:xfrm>
                <a:prstGeom prst="ellipse">
                  <a:avLst/>
                </a:prstGeom>
                <a:solidFill>
                  <a:srgbClr val="FFCC00"/>
                </a:solidFill>
                <a:ln w="6350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62" name="Freeform 7"/>
                <p:cNvSpPr>
                  <a:spLocks noChangeAspect="1"/>
                </p:cNvSpPr>
                <p:nvPr/>
              </p:nvSpPr>
              <p:spPr bwMode="auto">
                <a:xfrm>
                  <a:off x="4569221" y="1173163"/>
                  <a:ext cx="927422" cy="1351447"/>
                </a:xfrm>
                <a:custGeom>
                  <a:avLst/>
                  <a:gdLst>
                    <a:gd name="T0" fmla="*/ 47280425 w 252"/>
                    <a:gd name="T1" fmla="*/ 6232706 h 519"/>
                    <a:gd name="T2" fmla="*/ 42600380 w 252"/>
                    <a:gd name="T3" fmla="*/ 6261175 h 519"/>
                    <a:gd name="T4" fmla="*/ 8496176 w 252"/>
                    <a:gd name="T5" fmla="*/ 5833343 h 519"/>
                    <a:gd name="T6" fmla="*/ 8496176 w 252"/>
                    <a:gd name="T7" fmla="*/ 268559 h 519"/>
                    <a:gd name="T8" fmla="*/ 4273921 w 252"/>
                    <a:gd name="T9" fmla="*/ 0 h 519"/>
                    <a:gd name="T10" fmla="*/ 0 w 252"/>
                    <a:gd name="T11" fmla="*/ 268559 h 519"/>
                    <a:gd name="T12" fmla="*/ 0 w 252"/>
                    <a:gd name="T13" fmla="*/ 268559 h 519"/>
                    <a:gd name="T14" fmla="*/ 0 w 252"/>
                    <a:gd name="T15" fmla="*/ 6261175 h 519"/>
                    <a:gd name="T16" fmla="*/ 41312836 w 252"/>
                    <a:gd name="T17" fmla="*/ 6783803 h 519"/>
                    <a:gd name="T18" fmla="*/ 45169571 w 252"/>
                    <a:gd name="T19" fmla="*/ 6901764 h 519"/>
                    <a:gd name="T20" fmla="*/ 53030172 w 252"/>
                    <a:gd name="T21" fmla="*/ 6648017 h 519"/>
                    <a:gd name="T22" fmla="*/ 47280425 w 252"/>
                    <a:gd name="T23" fmla="*/ 6232706 h 51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52"/>
                    <a:gd name="T37" fmla="*/ 0 h 519"/>
                    <a:gd name="T38" fmla="*/ 252 w 252"/>
                    <a:gd name="T39" fmla="*/ 519 h 519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52" h="519">
                      <a:moveTo>
                        <a:pt x="222" y="466"/>
                      </a:moveTo>
                      <a:cubicBezTo>
                        <a:pt x="214" y="464"/>
                        <a:pt x="206" y="465"/>
                        <a:pt x="200" y="468"/>
                      </a:cubicBezTo>
                      <a:cubicBezTo>
                        <a:pt x="40" y="436"/>
                        <a:pt x="40" y="436"/>
                        <a:pt x="40" y="436"/>
                      </a:cubicBezTo>
                      <a:cubicBezTo>
                        <a:pt x="40" y="20"/>
                        <a:pt x="40" y="20"/>
                        <a:pt x="40" y="20"/>
                      </a:cubicBezTo>
                      <a:cubicBezTo>
                        <a:pt x="40" y="9"/>
                        <a:pt x="31" y="0"/>
                        <a:pt x="20" y="0"/>
                      </a:cubicBezTo>
                      <a:cubicBezTo>
                        <a:pt x="9" y="0"/>
                        <a:pt x="0" y="9"/>
                        <a:pt x="0" y="20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468"/>
                        <a:pt x="0" y="468"/>
                        <a:pt x="0" y="468"/>
                      </a:cubicBezTo>
                      <a:cubicBezTo>
                        <a:pt x="194" y="507"/>
                        <a:pt x="194" y="507"/>
                        <a:pt x="194" y="507"/>
                      </a:cubicBezTo>
                      <a:cubicBezTo>
                        <a:pt x="199" y="511"/>
                        <a:pt x="205" y="514"/>
                        <a:pt x="212" y="516"/>
                      </a:cubicBezTo>
                      <a:cubicBezTo>
                        <a:pt x="230" y="519"/>
                        <a:pt x="246" y="511"/>
                        <a:pt x="249" y="497"/>
                      </a:cubicBezTo>
                      <a:cubicBezTo>
                        <a:pt x="252" y="484"/>
                        <a:pt x="240" y="470"/>
                        <a:pt x="222" y="466"/>
                      </a:cubicBezTo>
                      <a:close/>
                    </a:path>
                  </a:pathLst>
                </a:custGeom>
                <a:solidFill>
                  <a:srgbClr val="99CCFF"/>
                </a:solidFill>
                <a:ln w="6350">
                  <a:solidFill>
                    <a:srgbClr val="3366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63" name="Freeform 8"/>
                <p:cNvSpPr>
                  <a:spLocks noChangeAspect="1"/>
                </p:cNvSpPr>
                <p:nvPr/>
              </p:nvSpPr>
              <p:spPr bwMode="auto">
                <a:xfrm>
                  <a:off x="4711352" y="1266859"/>
                  <a:ext cx="1003648" cy="1450702"/>
                </a:xfrm>
                <a:custGeom>
                  <a:avLst/>
                  <a:gdLst>
                    <a:gd name="T0" fmla="*/ 50676969 w 273"/>
                    <a:gd name="T1" fmla="*/ 6617836 h 557"/>
                    <a:gd name="T2" fmla="*/ 44568139 w 273"/>
                    <a:gd name="T3" fmla="*/ 6634177 h 557"/>
                    <a:gd name="T4" fmla="*/ 8442949 w 273"/>
                    <a:gd name="T5" fmla="*/ 5869510 h 557"/>
                    <a:gd name="T6" fmla="*/ 8442949 w 273"/>
                    <a:gd name="T7" fmla="*/ 268766 h 557"/>
                    <a:gd name="T8" fmla="*/ 4247229 w 273"/>
                    <a:gd name="T9" fmla="*/ 0 h 557"/>
                    <a:gd name="T10" fmla="*/ 0 w 273"/>
                    <a:gd name="T11" fmla="*/ 268766 h 557"/>
                    <a:gd name="T12" fmla="*/ 0 w 273"/>
                    <a:gd name="T13" fmla="*/ 268766 h 557"/>
                    <a:gd name="T14" fmla="*/ 0 w 273"/>
                    <a:gd name="T15" fmla="*/ 6245705 h 557"/>
                    <a:gd name="T16" fmla="*/ 41829566 w 273"/>
                    <a:gd name="T17" fmla="*/ 7128449 h 557"/>
                    <a:gd name="T18" fmla="*/ 47070357 w 273"/>
                    <a:gd name="T19" fmla="*/ 7381369 h 557"/>
                    <a:gd name="T20" fmla="*/ 56606599 w 273"/>
                    <a:gd name="T21" fmla="*/ 7157379 h 557"/>
                    <a:gd name="T22" fmla="*/ 50676969 w 273"/>
                    <a:gd name="T23" fmla="*/ 6617836 h 55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73"/>
                    <a:gd name="T37" fmla="*/ 0 h 557"/>
                    <a:gd name="T38" fmla="*/ 273 w 273"/>
                    <a:gd name="T39" fmla="*/ 557 h 557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73" h="557">
                      <a:moveTo>
                        <a:pt x="240" y="494"/>
                      </a:moveTo>
                      <a:cubicBezTo>
                        <a:pt x="230" y="491"/>
                        <a:pt x="219" y="491"/>
                        <a:pt x="211" y="495"/>
                      </a:cubicBezTo>
                      <a:cubicBezTo>
                        <a:pt x="40" y="438"/>
                        <a:pt x="40" y="438"/>
                        <a:pt x="40" y="438"/>
                      </a:cubicBezTo>
                      <a:cubicBezTo>
                        <a:pt x="40" y="20"/>
                        <a:pt x="40" y="20"/>
                        <a:pt x="40" y="20"/>
                      </a:cubicBezTo>
                      <a:cubicBezTo>
                        <a:pt x="40" y="9"/>
                        <a:pt x="31" y="0"/>
                        <a:pt x="20" y="0"/>
                      </a:cubicBezTo>
                      <a:cubicBezTo>
                        <a:pt x="9" y="0"/>
                        <a:pt x="0" y="9"/>
                        <a:pt x="0" y="20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466"/>
                        <a:pt x="0" y="466"/>
                        <a:pt x="0" y="466"/>
                      </a:cubicBezTo>
                      <a:cubicBezTo>
                        <a:pt x="198" y="532"/>
                        <a:pt x="198" y="532"/>
                        <a:pt x="198" y="532"/>
                      </a:cubicBezTo>
                      <a:cubicBezTo>
                        <a:pt x="203" y="541"/>
                        <a:pt x="211" y="547"/>
                        <a:pt x="223" y="551"/>
                      </a:cubicBezTo>
                      <a:cubicBezTo>
                        <a:pt x="243" y="557"/>
                        <a:pt x="263" y="550"/>
                        <a:pt x="268" y="534"/>
                      </a:cubicBezTo>
                      <a:cubicBezTo>
                        <a:pt x="273" y="518"/>
                        <a:pt x="261" y="500"/>
                        <a:pt x="240" y="494"/>
                      </a:cubicBezTo>
                      <a:close/>
                    </a:path>
                  </a:pathLst>
                </a:custGeom>
                <a:solidFill>
                  <a:srgbClr val="99CCFF"/>
                </a:solidFill>
                <a:ln w="6350">
                  <a:solidFill>
                    <a:srgbClr val="3366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64" name="Freeform 9"/>
                <p:cNvSpPr>
                  <a:spLocks noChangeAspect="1"/>
                </p:cNvSpPr>
                <p:nvPr/>
              </p:nvSpPr>
              <p:spPr bwMode="auto">
                <a:xfrm flipH="1">
                  <a:off x="3647357" y="1173163"/>
                  <a:ext cx="927422" cy="1351447"/>
                </a:xfrm>
                <a:custGeom>
                  <a:avLst/>
                  <a:gdLst>
                    <a:gd name="T0" fmla="*/ 47280425 w 252"/>
                    <a:gd name="T1" fmla="*/ 6232706 h 519"/>
                    <a:gd name="T2" fmla="*/ 42600380 w 252"/>
                    <a:gd name="T3" fmla="*/ 6261175 h 519"/>
                    <a:gd name="T4" fmla="*/ 8496176 w 252"/>
                    <a:gd name="T5" fmla="*/ 5833343 h 519"/>
                    <a:gd name="T6" fmla="*/ 8496176 w 252"/>
                    <a:gd name="T7" fmla="*/ 268559 h 519"/>
                    <a:gd name="T8" fmla="*/ 4273921 w 252"/>
                    <a:gd name="T9" fmla="*/ 0 h 519"/>
                    <a:gd name="T10" fmla="*/ 0 w 252"/>
                    <a:gd name="T11" fmla="*/ 268559 h 519"/>
                    <a:gd name="T12" fmla="*/ 0 w 252"/>
                    <a:gd name="T13" fmla="*/ 268559 h 519"/>
                    <a:gd name="T14" fmla="*/ 0 w 252"/>
                    <a:gd name="T15" fmla="*/ 6261175 h 519"/>
                    <a:gd name="T16" fmla="*/ 41312836 w 252"/>
                    <a:gd name="T17" fmla="*/ 6783803 h 519"/>
                    <a:gd name="T18" fmla="*/ 45169571 w 252"/>
                    <a:gd name="T19" fmla="*/ 6901764 h 519"/>
                    <a:gd name="T20" fmla="*/ 53030172 w 252"/>
                    <a:gd name="T21" fmla="*/ 6648017 h 519"/>
                    <a:gd name="T22" fmla="*/ 47280425 w 252"/>
                    <a:gd name="T23" fmla="*/ 6232706 h 51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52"/>
                    <a:gd name="T37" fmla="*/ 0 h 519"/>
                    <a:gd name="T38" fmla="*/ 252 w 252"/>
                    <a:gd name="T39" fmla="*/ 519 h 519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52" h="519">
                      <a:moveTo>
                        <a:pt x="222" y="466"/>
                      </a:moveTo>
                      <a:cubicBezTo>
                        <a:pt x="214" y="464"/>
                        <a:pt x="206" y="465"/>
                        <a:pt x="200" y="468"/>
                      </a:cubicBezTo>
                      <a:cubicBezTo>
                        <a:pt x="40" y="436"/>
                        <a:pt x="40" y="436"/>
                        <a:pt x="40" y="436"/>
                      </a:cubicBezTo>
                      <a:cubicBezTo>
                        <a:pt x="40" y="20"/>
                        <a:pt x="40" y="20"/>
                        <a:pt x="40" y="20"/>
                      </a:cubicBezTo>
                      <a:cubicBezTo>
                        <a:pt x="40" y="9"/>
                        <a:pt x="31" y="0"/>
                        <a:pt x="20" y="0"/>
                      </a:cubicBezTo>
                      <a:cubicBezTo>
                        <a:pt x="9" y="0"/>
                        <a:pt x="0" y="9"/>
                        <a:pt x="0" y="20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468"/>
                        <a:pt x="0" y="468"/>
                        <a:pt x="0" y="468"/>
                      </a:cubicBezTo>
                      <a:cubicBezTo>
                        <a:pt x="194" y="507"/>
                        <a:pt x="194" y="507"/>
                        <a:pt x="194" y="507"/>
                      </a:cubicBezTo>
                      <a:cubicBezTo>
                        <a:pt x="199" y="511"/>
                        <a:pt x="205" y="514"/>
                        <a:pt x="212" y="516"/>
                      </a:cubicBezTo>
                      <a:cubicBezTo>
                        <a:pt x="230" y="519"/>
                        <a:pt x="246" y="511"/>
                        <a:pt x="249" y="497"/>
                      </a:cubicBezTo>
                      <a:cubicBezTo>
                        <a:pt x="252" y="484"/>
                        <a:pt x="240" y="470"/>
                        <a:pt x="222" y="466"/>
                      </a:cubicBezTo>
                      <a:close/>
                    </a:path>
                  </a:pathLst>
                </a:custGeom>
                <a:solidFill>
                  <a:srgbClr val="99CCFF"/>
                </a:solidFill>
                <a:ln w="6350">
                  <a:solidFill>
                    <a:srgbClr val="3366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65" name="Freeform 10"/>
                <p:cNvSpPr>
                  <a:spLocks noChangeAspect="1"/>
                </p:cNvSpPr>
                <p:nvPr/>
              </p:nvSpPr>
              <p:spPr bwMode="auto">
                <a:xfrm flipH="1">
                  <a:off x="3429000" y="1266859"/>
                  <a:ext cx="1003648" cy="1450702"/>
                </a:xfrm>
                <a:custGeom>
                  <a:avLst/>
                  <a:gdLst>
                    <a:gd name="T0" fmla="*/ 50676969 w 273"/>
                    <a:gd name="T1" fmla="*/ 6617836 h 557"/>
                    <a:gd name="T2" fmla="*/ 44568139 w 273"/>
                    <a:gd name="T3" fmla="*/ 6634177 h 557"/>
                    <a:gd name="T4" fmla="*/ 8442949 w 273"/>
                    <a:gd name="T5" fmla="*/ 5869510 h 557"/>
                    <a:gd name="T6" fmla="*/ 8442949 w 273"/>
                    <a:gd name="T7" fmla="*/ 268766 h 557"/>
                    <a:gd name="T8" fmla="*/ 4247229 w 273"/>
                    <a:gd name="T9" fmla="*/ 0 h 557"/>
                    <a:gd name="T10" fmla="*/ 0 w 273"/>
                    <a:gd name="T11" fmla="*/ 268766 h 557"/>
                    <a:gd name="T12" fmla="*/ 0 w 273"/>
                    <a:gd name="T13" fmla="*/ 268766 h 557"/>
                    <a:gd name="T14" fmla="*/ 0 w 273"/>
                    <a:gd name="T15" fmla="*/ 6245705 h 557"/>
                    <a:gd name="T16" fmla="*/ 41829566 w 273"/>
                    <a:gd name="T17" fmla="*/ 7128449 h 557"/>
                    <a:gd name="T18" fmla="*/ 47070357 w 273"/>
                    <a:gd name="T19" fmla="*/ 7381369 h 557"/>
                    <a:gd name="T20" fmla="*/ 56606599 w 273"/>
                    <a:gd name="T21" fmla="*/ 7157379 h 557"/>
                    <a:gd name="T22" fmla="*/ 50676969 w 273"/>
                    <a:gd name="T23" fmla="*/ 6617836 h 55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73"/>
                    <a:gd name="T37" fmla="*/ 0 h 557"/>
                    <a:gd name="T38" fmla="*/ 273 w 273"/>
                    <a:gd name="T39" fmla="*/ 557 h 557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73" h="557">
                      <a:moveTo>
                        <a:pt x="240" y="494"/>
                      </a:moveTo>
                      <a:cubicBezTo>
                        <a:pt x="230" y="491"/>
                        <a:pt x="219" y="491"/>
                        <a:pt x="211" y="495"/>
                      </a:cubicBezTo>
                      <a:cubicBezTo>
                        <a:pt x="40" y="438"/>
                        <a:pt x="40" y="438"/>
                        <a:pt x="40" y="438"/>
                      </a:cubicBezTo>
                      <a:cubicBezTo>
                        <a:pt x="40" y="20"/>
                        <a:pt x="40" y="20"/>
                        <a:pt x="40" y="20"/>
                      </a:cubicBezTo>
                      <a:cubicBezTo>
                        <a:pt x="40" y="9"/>
                        <a:pt x="31" y="0"/>
                        <a:pt x="20" y="0"/>
                      </a:cubicBezTo>
                      <a:cubicBezTo>
                        <a:pt x="9" y="0"/>
                        <a:pt x="0" y="9"/>
                        <a:pt x="0" y="20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466"/>
                        <a:pt x="0" y="466"/>
                        <a:pt x="0" y="466"/>
                      </a:cubicBezTo>
                      <a:cubicBezTo>
                        <a:pt x="198" y="532"/>
                        <a:pt x="198" y="532"/>
                        <a:pt x="198" y="532"/>
                      </a:cubicBezTo>
                      <a:cubicBezTo>
                        <a:pt x="203" y="541"/>
                        <a:pt x="211" y="547"/>
                        <a:pt x="223" y="551"/>
                      </a:cubicBezTo>
                      <a:cubicBezTo>
                        <a:pt x="243" y="557"/>
                        <a:pt x="263" y="550"/>
                        <a:pt x="268" y="534"/>
                      </a:cubicBezTo>
                      <a:cubicBezTo>
                        <a:pt x="273" y="518"/>
                        <a:pt x="261" y="500"/>
                        <a:pt x="240" y="494"/>
                      </a:cubicBezTo>
                      <a:close/>
                    </a:path>
                  </a:pathLst>
                </a:custGeom>
                <a:solidFill>
                  <a:srgbClr val="99CCFF"/>
                </a:solidFill>
                <a:ln w="6350">
                  <a:solidFill>
                    <a:srgbClr val="3366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66" name="Oval 11"/>
                <p:cNvSpPr>
                  <a:spLocks noChangeAspect="1" noChangeArrowheads="1"/>
                </p:cNvSpPr>
                <p:nvPr/>
              </p:nvSpPr>
              <p:spPr bwMode="auto">
                <a:xfrm>
                  <a:off x="4155534" y="2464264"/>
                  <a:ext cx="365252" cy="258061"/>
                </a:xfrm>
                <a:prstGeom prst="ellipse">
                  <a:avLst/>
                </a:prstGeom>
                <a:solidFill>
                  <a:srgbClr val="FFCC99"/>
                </a:solidFill>
                <a:ln w="635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67" name="Oval 12"/>
                <p:cNvSpPr>
                  <a:spLocks noChangeAspect="1" noChangeArrowheads="1"/>
                </p:cNvSpPr>
                <p:nvPr/>
              </p:nvSpPr>
              <p:spPr bwMode="auto">
                <a:xfrm>
                  <a:off x="4624803" y="2464264"/>
                  <a:ext cx="364458" cy="258061"/>
                </a:xfrm>
                <a:prstGeom prst="ellipse">
                  <a:avLst/>
                </a:prstGeom>
                <a:solidFill>
                  <a:srgbClr val="FFCC99"/>
                </a:solidFill>
                <a:ln w="635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68" name="Oval 13"/>
                <p:cNvSpPr>
                  <a:spLocks noChangeAspect="1" noChangeArrowheads="1"/>
                </p:cNvSpPr>
                <p:nvPr/>
              </p:nvSpPr>
              <p:spPr bwMode="auto">
                <a:xfrm>
                  <a:off x="4396917" y="2611160"/>
                  <a:ext cx="181038" cy="128634"/>
                </a:xfrm>
                <a:prstGeom prst="ellipse">
                  <a:avLst/>
                </a:prstGeom>
                <a:solidFill>
                  <a:srgbClr val="FF6600"/>
                </a:solidFill>
                <a:ln w="6350">
                  <a:solidFill>
                    <a:srgbClr val="99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69" name="Oval 14"/>
                <p:cNvSpPr>
                  <a:spLocks noChangeAspect="1" noChangeArrowheads="1"/>
                </p:cNvSpPr>
                <p:nvPr/>
              </p:nvSpPr>
              <p:spPr bwMode="auto">
                <a:xfrm>
                  <a:off x="4578749" y="2615924"/>
                  <a:ext cx="181832" cy="128634"/>
                </a:xfrm>
                <a:prstGeom prst="ellipse">
                  <a:avLst/>
                </a:prstGeom>
                <a:solidFill>
                  <a:srgbClr val="FF6600"/>
                </a:solidFill>
                <a:ln w="6350">
                  <a:solidFill>
                    <a:srgbClr val="99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70" name="Freeform 15"/>
                <p:cNvSpPr>
                  <a:spLocks noChangeAspect="1"/>
                </p:cNvSpPr>
                <p:nvPr/>
              </p:nvSpPr>
              <p:spPr bwMode="auto">
                <a:xfrm>
                  <a:off x="4569221" y="1361349"/>
                  <a:ext cx="744002" cy="2024789"/>
                </a:xfrm>
                <a:custGeom>
                  <a:avLst/>
                  <a:gdLst>
                    <a:gd name="T0" fmla="*/ 40942787 w 202"/>
                    <a:gd name="T1" fmla="*/ 9509291 h 778"/>
                    <a:gd name="T2" fmla="*/ 34517223 w 202"/>
                    <a:gd name="T3" fmla="*/ 9176093 h 778"/>
                    <a:gd name="T4" fmla="*/ 8596455 w 202"/>
                    <a:gd name="T5" fmla="*/ 5953624 h 778"/>
                    <a:gd name="T6" fmla="*/ 8596455 w 202"/>
                    <a:gd name="T7" fmla="*/ 267852 h 778"/>
                    <a:gd name="T8" fmla="*/ 4293125 w 202"/>
                    <a:gd name="T9" fmla="*/ 0 h 778"/>
                    <a:gd name="T10" fmla="*/ 0 w 202"/>
                    <a:gd name="T11" fmla="*/ 267852 h 778"/>
                    <a:gd name="T12" fmla="*/ 0 w 202"/>
                    <a:gd name="T13" fmla="*/ 6087502 h 778"/>
                    <a:gd name="T14" fmla="*/ 26567050 w 202"/>
                    <a:gd name="T15" fmla="*/ 9402991 h 778"/>
                    <a:gd name="T16" fmla="*/ 26797199 w 202"/>
                    <a:gd name="T17" fmla="*/ 9936098 h 778"/>
                    <a:gd name="T18" fmla="*/ 37933858 w 202"/>
                    <a:gd name="T19" fmla="*/ 10244687 h 778"/>
                    <a:gd name="T20" fmla="*/ 40942787 w 202"/>
                    <a:gd name="T21" fmla="*/ 9509291 h 77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2"/>
                    <a:gd name="T34" fmla="*/ 0 h 778"/>
                    <a:gd name="T35" fmla="*/ 202 w 202"/>
                    <a:gd name="T36" fmla="*/ 778 h 778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2" h="778">
                      <a:moveTo>
                        <a:pt x="191" y="714"/>
                      </a:moveTo>
                      <a:cubicBezTo>
                        <a:pt x="185" y="700"/>
                        <a:pt x="173" y="691"/>
                        <a:pt x="161" y="689"/>
                      </a:cubicBezTo>
                      <a:cubicBezTo>
                        <a:pt x="40" y="447"/>
                        <a:pt x="40" y="447"/>
                        <a:pt x="40" y="447"/>
                      </a:cubicBezTo>
                      <a:cubicBezTo>
                        <a:pt x="40" y="20"/>
                        <a:pt x="40" y="20"/>
                        <a:pt x="40" y="20"/>
                      </a:cubicBezTo>
                      <a:cubicBezTo>
                        <a:pt x="40" y="9"/>
                        <a:pt x="31" y="0"/>
                        <a:pt x="20" y="0"/>
                      </a:cubicBezTo>
                      <a:cubicBezTo>
                        <a:pt x="9" y="0"/>
                        <a:pt x="0" y="9"/>
                        <a:pt x="0" y="20"/>
                      </a:cubicBezTo>
                      <a:cubicBezTo>
                        <a:pt x="0" y="457"/>
                        <a:pt x="0" y="457"/>
                        <a:pt x="0" y="457"/>
                      </a:cubicBezTo>
                      <a:cubicBezTo>
                        <a:pt x="124" y="706"/>
                        <a:pt x="124" y="706"/>
                        <a:pt x="124" y="706"/>
                      </a:cubicBezTo>
                      <a:cubicBezTo>
                        <a:pt x="118" y="717"/>
                        <a:pt x="118" y="732"/>
                        <a:pt x="125" y="746"/>
                      </a:cubicBezTo>
                      <a:cubicBezTo>
                        <a:pt x="135" y="768"/>
                        <a:pt x="159" y="778"/>
                        <a:pt x="177" y="769"/>
                      </a:cubicBezTo>
                      <a:cubicBezTo>
                        <a:pt x="195" y="760"/>
                        <a:pt x="202" y="735"/>
                        <a:pt x="191" y="714"/>
                      </a:cubicBezTo>
                      <a:close/>
                    </a:path>
                  </a:pathLst>
                </a:custGeom>
                <a:solidFill>
                  <a:srgbClr val="99CCFF"/>
                </a:solidFill>
                <a:ln w="6350">
                  <a:solidFill>
                    <a:srgbClr val="3366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71" name="Freeform 16"/>
                <p:cNvSpPr>
                  <a:spLocks noChangeAspect="1"/>
                </p:cNvSpPr>
                <p:nvPr/>
              </p:nvSpPr>
              <p:spPr bwMode="auto">
                <a:xfrm flipH="1">
                  <a:off x="3830777" y="1361349"/>
                  <a:ext cx="744002" cy="2024789"/>
                </a:xfrm>
                <a:custGeom>
                  <a:avLst/>
                  <a:gdLst>
                    <a:gd name="T0" fmla="*/ 40942787 w 202"/>
                    <a:gd name="T1" fmla="*/ 9509291 h 778"/>
                    <a:gd name="T2" fmla="*/ 34517223 w 202"/>
                    <a:gd name="T3" fmla="*/ 9176093 h 778"/>
                    <a:gd name="T4" fmla="*/ 8596455 w 202"/>
                    <a:gd name="T5" fmla="*/ 5953624 h 778"/>
                    <a:gd name="T6" fmla="*/ 8596455 w 202"/>
                    <a:gd name="T7" fmla="*/ 267852 h 778"/>
                    <a:gd name="T8" fmla="*/ 4293125 w 202"/>
                    <a:gd name="T9" fmla="*/ 0 h 778"/>
                    <a:gd name="T10" fmla="*/ 0 w 202"/>
                    <a:gd name="T11" fmla="*/ 267852 h 778"/>
                    <a:gd name="T12" fmla="*/ 0 w 202"/>
                    <a:gd name="T13" fmla="*/ 6087502 h 778"/>
                    <a:gd name="T14" fmla="*/ 26567050 w 202"/>
                    <a:gd name="T15" fmla="*/ 9402991 h 778"/>
                    <a:gd name="T16" fmla="*/ 26797199 w 202"/>
                    <a:gd name="T17" fmla="*/ 9936098 h 778"/>
                    <a:gd name="T18" fmla="*/ 37933858 w 202"/>
                    <a:gd name="T19" fmla="*/ 10244687 h 778"/>
                    <a:gd name="T20" fmla="*/ 40942787 w 202"/>
                    <a:gd name="T21" fmla="*/ 9509291 h 77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2"/>
                    <a:gd name="T34" fmla="*/ 0 h 778"/>
                    <a:gd name="T35" fmla="*/ 202 w 202"/>
                    <a:gd name="T36" fmla="*/ 778 h 778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2" h="778">
                      <a:moveTo>
                        <a:pt x="191" y="714"/>
                      </a:moveTo>
                      <a:cubicBezTo>
                        <a:pt x="185" y="700"/>
                        <a:pt x="173" y="691"/>
                        <a:pt x="161" y="689"/>
                      </a:cubicBezTo>
                      <a:cubicBezTo>
                        <a:pt x="40" y="447"/>
                        <a:pt x="40" y="447"/>
                        <a:pt x="40" y="447"/>
                      </a:cubicBezTo>
                      <a:cubicBezTo>
                        <a:pt x="40" y="20"/>
                        <a:pt x="40" y="20"/>
                        <a:pt x="40" y="20"/>
                      </a:cubicBezTo>
                      <a:cubicBezTo>
                        <a:pt x="40" y="9"/>
                        <a:pt x="31" y="0"/>
                        <a:pt x="20" y="0"/>
                      </a:cubicBezTo>
                      <a:cubicBezTo>
                        <a:pt x="9" y="0"/>
                        <a:pt x="0" y="9"/>
                        <a:pt x="0" y="20"/>
                      </a:cubicBezTo>
                      <a:cubicBezTo>
                        <a:pt x="0" y="457"/>
                        <a:pt x="0" y="457"/>
                        <a:pt x="0" y="457"/>
                      </a:cubicBezTo>
                      <a:cubicBezTo>
                        <a:pt x="124" y="706"/>
                        <a:pt x="124" y="706"/>
                        <a:pt x="124" y="706"/>
                      </a:cubicBezTo>
                      <a:cubicBezTo>
                        <a:pt x="118" y="717"/>
                        <a:pt x="118" y="732"/>
                        <a:pt x="125" y="746"/>
                      </a:cubicBezTo>
                      <a:cubicBezTo>
                        <a:pt x="135" y="768"/>
                        <a:pt x="159" y="778"/>
                        <a:pt x="177" y="769"/>
                      </a:cubicBezTo>
                      <a:cubicBezTo>
                        <a:pt x="195" y="760"/>
                        <a:pt x="202" y="735"/>
                        <a:pt x="191" y="714"/>
                      </a:cubicBezTo>
                      <a:close/>
                    </a:path>
                  </a:pathLst>
                </a:custGeom>
                <a:solidFill>
                  <a:srgbClr val="99CCFF"/>
                </a:solidFill>
                <a:ln w="6350">
                  <a:solidFill>
                    <a:srgbClr val="3366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72" name="AutoShape 241"/>
                <p:cNvSpPr>
                  <a:spLocks noChangeAspect="1" noChangeArrowheads="1"/>
                </p:cNvSpPr>
                <p:nvPr/>
              </p:nvSpPr>
              <p:spPr bwMode="auto">
                <a:xfrm rot="20525250">
                  <a:off x="3328988" y="3740150"/>
                  <a:ext cx="457200" cy="760413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CCFFCC"/>
                </a:solidFill>
                <a:ln w="635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73" name="Freeform 18"/>
                <p:cNvSpPr>
                  <a:spLocks noChangeAspect="1"/>
                </p:cNvSpPr>
                <p:nvPr/>
              </p:nvSpPr>
              <p:spPr bwMode="auto">
                <a:xfrm>
                  <a:off x="3322638" y="4368800"/>
                  <a:ext cx="84137" cy="106362"/>
                </a:xfrm>
                <a:custGeom>
                  <a:avLst/>
                  <a:gdLst>
                    <a:gd name="T0" fmla="*/ 3025 w 27"/>
                    <a:gd name="T1" fmla="*/ 4726 h 35"/>
                    <a:gd name="T2" fmla="*/ 3025 w 27"/>
                    <a:gd name="T3" fmla="*/ 4321 h 35"/>
                    <a:gd name="T4" fmla="*/ 3730 w 27"/>
                    <a:gd name="T5" fmla="*/ 4137 h 35"/>
                    <a:gd name="T6" fmla="*/ 3934 w 27"/>
                    <a:gd name="T7" fmla="*/ 4137 h 35"/>
                    <a:gd name="T8" fmla="*/ 4177 w 27"/>
                    <a:gd name="T9" fmla="*/ 4918 h 35"/>
                    <a:gd name="T10" fmla="*/ 4578 w 27"/>
                    <a:gd name="T11" fmla="*/ 6097 h 35"/>
                    <a:gd name="T12" fmla="*/ 5045 w 27"/>
                    <a:gd name="T13" fmla="*/ 5963 h 35"/>
                    <a:gd name="T14" fmla="*/ 4578 w 27"/>
                    <a:gd name="T15" fmla="*/ 4918 h 35"/>
                    <a:gd name="T16" fmla="*/ 4578 w 27"/>
                    <a:gd name="T17" fmla="*/ 3936 h 35"/>
                    <a:gd name="T18" fmla="*/ 5718 w 27"/>
                    <a:gd name="T19" fmla="*/ 1775 h 35"/>
                    <a:gd name="T20" fmla="*/ 2450 w 27"/>
                    <a:gd name="T21" fmla="*/ 205 h 35"/>
                    <a:gd name="T22" fmla="*/ 236 w 27"/>
                    <a:gd name="T23" fmla="*/ 2898 h 35"/>
                    <a:gd name="T24" fmla="*/ 2450 w 27"/>
                    <a:gd name="T25" fmla="*/ 4321 h 35"/>
                    <a:gd name="T26" fmla="*/ 2685 w 27"/>
                    <a:gd name="T27" fmla="*/ 4918 h 35"/>
                    <a:gd name="T28" fmla="*/ 3268 w 27"/>
                    <a:gd name="T29" fmla="*/ 6300 h 35"/>
                    <a:gd name="T30" fmla="*/ 3730 w 27"/>
                    <a:gd name="T31" fmla="*/ 6300 h 35"/>
                    <a:gd name="T32" fmla="*/ 3025 w 27"/>
                    <a:gd name="T33" fmla="*/ 4726 h 3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7"/>
                    <a:gd name="T52" fmla="*/ 0 h 35"/>
                    <a:gd name="T53" fmla="*/ 27 w 27"/>
                    <a:gd name="T54" fmla="*/ 35 h 3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7" h="35">
                      <a:moveTo>
                        <a:pt x="14" y="26"/>
                      </a:moveTo>
                      <a:cubicBezTo>
                        <a:pt x="14" y="25"/>
                        <a:pt x="13" y="24"/>
                        <a:pt x="14" y="24"/>
                      </a:cubicBezTo>
                      <a:cubicBezTo>
                        <a:pt x="15" y="24"/>
                        <a:pt x="16" y="23"/>
                        <a:pt x="17" y="23"/>
                      </a:cubicBezTo>
                      <a:cubicBezTo>
                        <a:pt x="17" y="23"/>
                        <a:pt x="17" y="23"/>
                        <a:pt x="18" y="23"/>
                      </a:cubicBezTo>
                      <a:cubicBezTo>
                        <a:pt x="18" y="25"/>
                        <a:pt x="18" y="26"/>
                        <a:pt x="19" y="27"/>
                      </a:cubicBezTo>
                      <a:cubicBezTo>
                        <a:pt x="19" y="29"/>
                        <a:pt x="20" y="32"/>
                        <a:pt x="21" y="34"/>
                      </a:cubicBezTo>
                      <a:cubicBezTo>
                        <a:pt x="23" y="33"/>
                        <a:pt x="23" y="33"/>
                        <a:pt x="23" y="33"/>
                      </a:cubicBezTo>
                      <a:cubicBezTo>
                        <a:pt x="22" y="31"/>
                        <a:pt x="21" y="29"/>
                        <a:pt x="21" y="27"/>
                      </a:cubicBezTo>
                      <a:cubicBezTo>
                        <a:pt x="20" y="25"/>
                        <a:pt x="21" y="24"/>
                        <a:pt x="21" y="22"/>
                      </a:cubicBezTo>
                      <a:cubicBezTo>
                        <a:pt x="25" y="19"/>
                        <a:pt x="27" y="14"/>
                        <a:pt x="26" y="10"/>
                      </a:cubicBezTo>
                      <a:cubicBezTo>
                        <a:pt x="25" y="4"/>
                        <a:pt x="18" y="0"/>
                        <a:pt x="11" y="1"/>
                      </a:cubicBezTo>
                      <a:cubicBezTo>
                        <a:pt x="4" y="3"/>
                        <a:pt x="0" y="10"/>
                        <a:pt x="1" y="16"/>
                      </a:cubicBezTo>
                      <a:cubicBezTo>
                        <a:pt x="2" y="20"/>
                        <a:pt x="6" y="23"/>
                        <a:pt x="11" y="24"/>
                      </a:cubicBezTo>
                      <a:cubicBezTo>
                        <a:pt x="11" y="25"/>
                        <a:pt x="11" y="26"/>
                        <a:pt x="12" y="27"/>
                      </a:cubicBezTo>
                      <a:cubicBezTo>
                        <a:pt x="12" y="30"/>
                        <a:pt x="14" y="33"/>
                        <a:pt x="15" y="35"/>
                      </a:cubicBezTo>
                      <a:cubicBezTo>
                        <a:pt x="17" y="35"/>
                        <a:pt x="17" y="35"/>
                        <a:pt x="17" y="35"/>
                      </a:cubicBezTo>
                      <a:cubicBezTo>
                        <a:pt x="16" y="32"/>
                        <a:pt x="15" y="29"/>
                        <a:pt x="14" y="26"/>
                      </a:cubicBezTo>
                    </a:path>
                  </a:pathLst>
                </a:custGeom>
                <a:solidFill>
                  <a:srgbClr val="FFF5EE"/>
                </a:solidFill>
                <a:ln w="317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74" name="Freeform 19"/>
                <p:cNvSpPr>
                  <a:spLocks noChangeAspect="1"/>
                </p:cNvSpPr>
                <p:nvPr/>
              </p:nvSpPr>
              <p:spPr bwMode="auto">
                <a:xfrm>
                  <a:off x="3360738" y="4475163"/>
                  <a:ext cx="82550" cy="106362"/>
                </a:xfrm>
                <a:custGeom>
                  <a:avLst/>
                  <a:gdLst>
                    <a:gd name="T0" fmla="*/ 3064 w 27"/>
                    <a:gd name="T1" fmla="*/ 2161 h 35"/>
                    <a:gd name="T2" fmla="*/ 3064 w 27"/>
                    <a:gd name="T3" fmla="*/ 1775 h 35"/>
                    <a:gd name="T4" fmla="*/ 2259 w 27"/>
                    <a:gd name="T5" fmla="*/ 0 h 35"/>
                    <a:gd name="T6" fmla="*/ 1691 w 27"/>
                    <a:gd name="T7" fmla="*/ 205 h 35"/>
                    <a:gd name="T8" fmla="*/ 2656 w 27"/>
                    <a:gd name="T9" fmla="*/ 1972 h 35"/>
                    <a:gd name="T10" fmla="*/ 2436 w 27"/>
                    <a:gd name="T11" fmla="*/ 2161 h 35"/>
                    <a:gd name="T12" fmla="*/ 2036 w 27"/>
                    <a:gd name="T13" fmla="*/ 2161 h 35"/>
                    <a:gd name="T14" fmla="*/ 1884 w 27"/>
                    <a:gd name="T15" fmla="*/ 2364 h 35"/>
                    <a:gd name="T16" fmla="*/ 1691 w 27"/>
                    <a:gd name="T17" fmla="*/ 1627 h 35"/>
                    <a:gd name="T18" fmla="*/ 1173 w 27"/>
                    <a:gd name="T19" fmla="*/ 392 h 35"/>
                    <a:gd name="T20" fmla="*/ 609 w 27"/>
                    <a:gd name="T21" fmla="*/ 392 h 35"/>
                    <a:gd name="T22" fmla="*/ 1265 w 27"/>
                    <a:gd name="T23" fmla="*/ 1775 h 35"/>
                    <a:gd name="T24" fmla="*/ 1265 w 27"/>
                    <a:gd name="T25" fmla="*/ 2569 h 35"/>
                    <a:gd name="T26" fmla="*/ 208 w 27"/>
                    <a:gd name="T27" fmla="*/ 4726 h 35"/>
                    <a:gd name="T28" fmla="*/ 3064 w 27"/>
                    <a:gd name="T29" fmla="*/ 6097 h 35"/>
                    <a:gd name="T30" fmla="*/ 4692 w 27"/>
                    <a:gd name="T31" fmla="*/ 3599 h 35"/>
                    <a:gd name="T32" fmla="*/ 3064 w 27"/>
                    <a:gd name="T33" fmla="*/ 2161 h 3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7"/>
                    <a:gd name="T52" fmla="*/ 0 h 35"/>
                    <a:gd name="T53" fmla="*/ 27 w 27"/>
                    <a:gd name="T54" fmla="*/ 35 h 3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7" h="35">
                      <a:moveTo>
                        <a:pt x="16" y="12"/>
                      </a:moveTo>
                      <a:cubicBezTo>
                        <a:pt x="16" y="11"/>
                        <a:pt x="16" y="11"/>
                        <a:pt x="16" y="10"/>
                      </a:cubicBezTo>
                      <a:cubicBezTo>
                        <a:pt x="15" y="7"/>
                        <a:pt x="13" y="3"/>
                        <a:pt x="12" y="0"/>
                      </a:cubicBezTo>
                      <a:cubicBezTo>
                        <a:pt x="9" y="1"/>
                        <a:pt x="9" y="1"/>
                        <a:pt x="9" y="1"/>
                      </a:cubicBezTo>
                      <a:cubicBezTo>
                        <a:pt x="11" y="4"/>
                        <a:pt x="13" y="7"/>
                        <a:pt x="14" y="11"/>
                      </a:cubicBezTo>
                      <a:cubicBezTo>
                        <a:pt x="14" y="11"/>
                        <a:pt x="13" y="12"/>
                        <a:pt x="13" y="12"/>
                      </a:cubicBezTo>
                      <a:cubicBezTo>
                        <a:pt x="12" y="12"/>
                        <a:pt x="11" y="12"/>
                        <a:pt x="11" y="12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9" y="11"/>
                        <a:pt x="9" y="11"/>
                        <a:pt x="9" y="9"/>
                      </a:cubicBezTo>
                      <a:cubicBezTo>
                        <a:pt x="8" y="7"/>
                        <a:pt x="7" y="4"/>
                        <a:pt x="6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4" y="5"/>
                        <a:pt x="6" y="8"/>
                        <a:pt x="7" y="10"/>
                      </a:cubicBezTo>
                      <a:cubicBezTo>
                        <a:pt x="7" y="11"/>
                        <a:pt x="7" y="13"/>
                        <a:pt x="7" y="14"/>
                      </a:cubicBezTo>
                      <a:cubicBezTo>
                        <a:pt x="2" y="16"/>
                        <a:pt x="0" y="22"/>
                        <a:pt x="1" y="26"/>
                      </a:cubicBezTo>
                      <a:cubicBezTo>
                        <a:pt x="2" y="32"/>
                        <a:pt x="9" y="35"/>
                        <a:pt x="16" y="34"/>
                      </a:cubicBezTo>
                      <a:cubicBezTo>
                        <a:pt x="23" y="32"/>
                        <a:pt x="27" y="26"/>
                        <a:pt x="25" y="20"/>
                      </a:cubicBezTo>
                      <a:cubicBezTo>
                        <a:pt x="24" y="16"/>
                        <a:pt x="21" y="13"/>
                        <a:pt x="16" y="12"/>
                      </a:cubicBezTo>
                    </a:path>
                  </a:pathLst>
                </a:custGeom>
                <a:solidFill>
                  <a:srgbClr val="FFF5EE"/>
                </a:solidFill>
                <a:ln w="317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75" name="Freeform 20"/>
                <p:cNvSpPr>
                  <a:spLocks noChangeAspect="1"/>
                </p:cNvSpPr>
                <p:nvPr/>
              </p:nvSpPr>
              <p:spPr bwMode="auto">
                <a:xfrm>
                  <a:off x="3403600" y="4351338"/>
                  <a:ext cx="82550" cy="104775"/>
                </a:xfrm>
                <a:custGeom>
                  <a:avLst/>
                  <a:gdLst>
                    <a:gd name="T0" fmla="*/ 2436 w 27"/>
                    <a:gd name="T1" fmla="*/ 4124 h 35"/>
                    <a:gd name="T2" fmla="*/ 2436 w 27"/>
                    <a:gd name="T3" fmla="*/ 3656 h 35"/>
                    <a:gd name="T4" fmla="*/ 3064 w 27"/>
                    <a:gd name="T5" fmla="*/ 3656 h 35"/>
                    <a:gd name="T6" fmla="*/ 3257 w 27"/>
                    <a:gd name="T7" fmla="*/ 3656 h 35"/>
                    <a:gd name="T8" fmla="*/ 3417 w 27"/>
                    <a:gd name="T9" fmla="*/ 4313 h 35"/>
                    <a:gd name="T10" fmla="*/ 3809 w 27"/>
                    <a:gd name="T11" fmla="*/ 5437 h 35"/>
                    <a:gd name="T12" fmla="*/ 4351 w 27"/>
                    <a:gd name="T13" fmla="*/ 5271 h 35"/>
                    <a:gd name="T14" fmla="*/ 3809 w 27"/>
                    <a:gd name="T15" fmla="*/ 4313 h 35"/>
                    <a:gd name="T16" fmla="*/ 3809 w 27"/>
                    <a:gd name="T17" fmla="*/ 3453 h 35"/>
                    <a:gd name="T18" fmla="*/ 4900 w 27"/>
                    <a:gd name="T19" fmla="*/ 1614 h 35"/>
                    <a:gd name="T20" fmla="*/ 2036 w 27"/>
                    <a:gd name="T21" fmla="*/ 189 h 35"/>
                    <a:gd name="T22" fmla="*/ 208 w 27"/>
                    <a:gd name="T23" fmla="*/ 2385 h 35"/>
                    <a:gd name="T24" fmla="*/ 1884 w 27"/>
                    <a:gd name="T25" fmla="*/ 3815 h 35"/>
                    <a:gd name="T26" fmla="*/ 2036 w 27"/>
                    <a:gd name="T27" fmla="*/ 4124 h 35"/>
                    <a:gd name="T28" fmla="*/ 2656 w 27"/>
                    <a:gd name="T29" fmla="*/ 5580 h 35"/>
                    <a:gd name="T30" fmla="*/ 3257 w 27"/>
                    <a:gd name="T31" fmla="*/ 5580 h 35"/>
                    <a:gd name="T32" fmla="*/ 2436 w 27"/>
                    <a:gd name="T33" fmla="*/ 4124 h 3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7"/>
                    <a:gd name="T52" fmla="*/ 0 h 35"/>
                    <a:gd name="T53" fmla="*/ 27 w 27"/>
                    <a:gd name="T54" fmla="*/ 35 h 3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7" h="35">
                      <a:moveTo>
                        <a:pt x="13" y="26"/>
                      </a:moveTo>
                      <a:cubicBezTo>
                        <a:pt x="13" y="25"/>
                        <a:pt x="13" y="24"/>
                        <a:pt x="13" y="23"/>
                      </a:cubicBezTo>
                      <a:cubicBezTo>
                        <a:pt x="14" y="24"/>
                        <a:pt x="15" y="23"/>
                        <a:pt x="16" y="23"/>
                      </a:cubicBezTo>
                      <a:cubicBezTo>
                        <a:pt x="16" y="23"/>
                        <a:pt x="17" y="23"/>
                        <a:pt x="17" y="23"/>
                      </a:cubicBezTo>
                      <a:cubicBezTo>
                        <a:pt x="17" y="25"/>
                        <a:pt x="18" y="26"/>
                        <a:pt x="18" y="27"/>
                      </a:cubicBezTo>
                      <a:cubicBezTo>
                        <a:pt x="18" y="29"/>
                        <a:pt x="19" y="32"/>
                        <a:pt x="20" y="34"/>
                      </a:cubicBezTo>
                      <a:cubicBezTo>
                        <a:pt x="23" y="33"/>
                        <a:pt x="23" y="33"/>
                        <a:pt x="23" y="33"/>
                      </a:cubicBezTo>
                      <a:cubicBezTo>
                        <a:pt x="22" y="31"/>
                        <a:pt x="21" y="29"/>
                        <a:pt x="20" y="27"/>
                      </a:cubicBezTo>
                      <a:cubicBezTo>
                        <a:pt x="20" y="25"/>
                        <a:pt x="20" y="24"/>
                        <a:pt x="20" y="22"/>
                      </a:cubicBezTo>
                      <a:cubicBezTo>
                        <a:pt x="24" y="19"/>
                        <a:pt x="27" y="14"/>
                        <a:pt x="26" y="10"/>
                      </a:cubicBezTo>
                      <a:cubicBezTo>
                        <a:pt x="24" y="4"/>
                        <a:pt x="18" y="0"/>
                        <a:pt x="11" y="1"/>
                      </a:cubicBezTo>
                      <a:cubicBezTo>
                        <a:pt x="4" y="3"/>
                        <a:pt x="0" y="9"/>
                        <a:pt x="1" y="15"/>
                      </a:cubicBezTo>
                      <a:cubicBezTo>
                        <a:pt x="2" y="20"/>
                        <a:pt x="6" y="23"/>
                        <a:pt x="10" y="24"/>
                      </a:cubicBezTo>
                      <a:cubicBezTo>
                        <a:pt x="11" y="24"/>
                        <a:pt x="11" y="26"/>
                        <a:pt x="11" y="26"/>
                      </a:cubicBezTo>
                      <a:cubicBezTo>
                        <a:pt x="12" y="30"/>
                        <a:pt x="13" y="33"/>
                        <a:pt x="14" y="35"/>
                      </a:cubicBezTo>
                      <a:cubicBezTo>
                        <a:pt x="17" y="35"/>
                        <a:pt x="17" y="35"/>
                        <a:pt x="17" y="35"/>
                      </a:cubicBezTo>
                      <a:cubicBezTo>
                        <a:pt x="16" y="32"/>
                        <a:pt x="14" y="29"/>
                        <a:pt x="13" y="26"/>
                      </a:cubicBezTo>
                    </a:path>
                  </a:pathLst>
                </a:custGeom>
                <a:solidFill>
                  <a:srgbClr val="FFF5EE"/>
                </a:solidFill>
                <a:ln w="317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76" name="Freeform 21"/>
                <p:cNvSpPr>
                  <a:spLocks noChangeAspect="1"/>
                </p:cNvSpPr>
                <p:nvPr/>
              </p:nvSpPr>
              <p:spPr bwMode="auto">
                <a:xfrm>
                  <a:off x="3436938" y="4456113"/>
                  <a:ext cx="79375" cy="107950"/>
                </a:xfrm>
                <a:custGeom>
                  <a:avLst/>
                  <a:gdLst>
                    <a:gd name="T0" fmla="*/ 3021 w 26"/>
                    <a:gd name="T1" fmla="*/ 2405 h 35"/>
                    <a:gd name="T2" fmla="*/ 3021 w 26"/>
                    <a:gd name="T3" fmla="*/ 1993 h 35"/>
                    <a:gd name="T4" fmla="*/ 2227 w 26"/>
                    <a:gd name="T5" fmla="*/ 0 h 35"/>
                    <a:gd name="T6" fmla="*/ 1871 w 26"/>
                    <a:gd name="T7" fmla="*/ 227 h 35"/>
                    <a:gd name="T8" fmla="*/ 2625 w 26"/>
                    <a:gd name="T9" fmla="*/ 2209 h 35"/>
                    <a:gd name="T10" fmla="*/ 2625 w 26"/>
                    <a:gd name="T11" fmla="*/ 2405 h 35"/>
                    <a:gd name="T12" fmla="*/ 2027 w 26"/>
                    <a:gd name="T13" fmla="*/ 2405 h 35"/>
                    <a:gd name="T14" fmla="*/ 1871 w 26"/>
                    <a:gd name="T15" fmla="*/ 2631 h 35"/>
                    <a:gd name="T16" fmla="*/ 1658 w 26"/>
                    <a:gd name="T17" fmla="*/ 1766 h 35"/>
                    <a:gd name="T18" fmla="*/ 1158 w 26"/>
                    <a:gd name="T19" fmla="*/ 441 h 35"/>
                    <a:gd name="T20" fmla="*/ 769 w 26"/>
                    <a:gd name="T21" fmla="*/ 441 h 35"/>
                    <a:gd name="T22" fmla="*/ 1258 w 26"/>
                    <a:gd name="T23" fmla="*/ 1993 h 35"/>
                    <a:gd name="T24" fmla="*/ 1258 w 26"/>
                    <a:gd name="T25" fmla="*/ 2794 h 35"/>
                    <a:gd name="T26" fmla="*/ 208 w 26"/>
                    <a:gd name="T27" fmla="*/ 5318 h 35"/>
                    <a:gd name="T28" fmla="*/ 3021 w 26"/>
                    <a:gd name="T29" fmla="*/ 6893 h 35"/>
                    <a:gd name="T30" fmla="*/ 4652 w 26"/>
                    <a:gd name="T31" fmla="*/ 4292 h 35"/>
                    <a:gd name="T32" fmla="*/ 3021 w 26"/>
                    <a:gd name="T33" fmla="*/ 2405 h 3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6"/>
                    <a:gd name="T52" fmla="*/ 0 h 35"/>
                    <a:gd name="T53" fmla="*/ 26 w 26"/>
                    <a:gd name="T54" fmla="*/ 35 h 3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6" h="35">
                      <a:moveTo>
                        <a:pt x="16" y="12"/>
                      </a:moveTo>
                      <a:cubicBezTo>
                        <a:pt x="16" y="12"/>
                        <a:pt x="16" y="11"/>
                        <a:pt x="16" y="10"/>
                      </a:cubicBezTo>
                      <a:cubicBezTo>
                        <a:pt x="15" y="7"/>
                        <a:pt x="14" y="3"/>
                        <a:pt x="12" y="0"/>
                      </a:cubicBezTo>
                      <a:cubicBezTo>
                        <a:pt x="10" y="1"/>
                        <a:pt x="10" y="1"/>
                        <a:pt x="10" y="1"/>
                      </a:cubicBezTo>
                      <a:cubicBezTo>
                        <a:pt x="11" y="4"/>
                        <a:pt x="13" y="7"/>
                        <a:pt x="14" y="11"/>
                      </a:cubicBezTo>
                      <a:cubicBezTo>
                        <a:pt x="14" y="11"/>
                        <a:pt x="14" y="12"/>
                        <a:pt x="14" y="12"/>
                      </a:cubicBezTo>
                      <a:cubicBezTo>
                        <a:pt x="13" y="12"/>
                        <a:pt x="11" y="12"/>
                        <a:pt x="11" y="12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9" y="11"/>
                        <a:pt x="9" y="11"/>
                        <a:pt x="9" y="9"/>
                      </a:cubicBezTo>
                      <a:cubicBezTo>
                        <a:pt x="8" y="7"/>
                        <a:pt x="7" y="4"/>
                        <a:pt x="6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5" y="5"/>
                        <a:pt x="6" y="8"/>
                        <a:pt x="7" y="10"/>
                      </a:cubicBezTo>
                      <a:cubicBezTo>
                        <a:pt x="7" y="11"/>
                        <a:pt x="7" y="12"/>
                        <a:pt x="7" y="14"/>
                      </a:cubicBezTo>
                      <a:cubicBezTo>
                        <a:pt x="3" y="16"/>
                        <a:pt x="0" y="21"/>
                        <a:pt x="1" y="26"/>
                      </a:cubicBezTo>
                      <a:cubicBezTo>
                        <a:pt x="3" y="32"/>
                        <a:pt x="9" y="35"/>
                        <a:pt x="16" y="34"/>
                      </a:cubicBezTo>
                      <a:cubicBezTo>
                        <a:pt x="22" y="32"/>
                        <a:pt x="26" y="26"/>
                        <a:pt x="25" y="21"/>
                      </a:cubicBezTo>
                      <a:cubicBezTo>
                        <a:pt x="24" y="16"/>
                        <a:pt x="20" y="13"/>
                        <a:pt x="16" y="12"/>
                      </a:cubicBezTo>
                    </a:path>
                  </a:pathLst>
                </a:custGeom>
                <a:solidFill>
                  <a:srgbClr val="FFF5EE"/>
                </a:solidFill>
                <a:ln w="317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77" name="Freeform 22"/>
                <p:cNvSpPr>
                  <a:spLocks noChangeAspect="1"/>
                </p:cNvSpPr>
                <p:nvPr/>
              </p:nvSpPr>
              <p:spPr bwMode="auto">
                <a:xfrm>
                  <a:off x="3482975" y="4330700"/>
                  <a:ext cx="82550" cy="111125"/>
                </a:xfrm>
                <a:custGeom>
                  <a:avLst/>
                  <a:gdLst>
                    <a:gd name="T0" fmla="*/ 2656 w 27"/>
                    <a:gd name="T1" fmla="*/ 5332 h 36"/>
                    <a:gd name="T2" fmla="*/ 2436 w 27"/>
                    <a:gd name="T3" fmla="*/ 4919 h 36"/>
                    <a:gd name="T4" fmla="*/ 3064 w 27"/>
                    <a:gd name="T5" fmla="*/ 4704 h 36"/>
                    <a:gd name="T6" fmla="*/ 3257 w 27"/>
                    <a:gd name="T7" fmla="*/ 4704 h 36"/>
                    <a:gd name="T8" fmla="*/ 3417 w 27"/>
                    <a:gd name="T9" fmla="*/ 5676 h 36"/>
                    <a:gd name="T10" fmla="*/ 3809 w 27"/>
                    <a:gd name="T11" fmla="*/ 6918 h 36"/>
                    <a:gd name="T12" fmla="*/ 4129 w 27"/>
                    <a:gd name="T13" fmla="*/ 6918 h 36"/>
                    <a:gd name="T14" fmla="*/ 3809 w 27"/>
                    <a:gd name="T15" fmla="*/ 5448 h 36"/>
                    <a:gd name="T16" fmla="*/ 3809 w 27"/>
                    <a:gd name="T17" fmla="*/ 4529 h 36"/>
                    <a:gd name="T18" fmla="*/ 4900 w 27"/>
                    <a:gd name="T19" fmla="*/ 2001 h 36"/>
                    <a:gd name="T20" fmla="*/ 2036 w 27"/>
                    <a:gd name="T21" fmla="*/ 227 h 36"/>
                    <a:gd name="T22" fmla="*/ 208 w 27"/>
                    <a:gd name="T23" fmla="*/ 3027 h 36"/>
                    <a:gd name="T24" fmla="*/ 2036 w 27"/>
                    <a:gd name="T25" fmla="*/ 4919 h 36"/>
                    <a:gd name="T26" fmla="*/ 2036 w 27"/>
                    <a:gd name="T27" fmla="*/ 5448 h 36"/>
                    <a:gd name="T28" fmla="*/ 2656 w 27"/>
                    <a:gd name="T29" fmla="*/ 7338 h 36"/>
                    <a:gd name="T30" fmla="*/ 3064 w 27"/>
                    <a:gd name="T31" fmla="*/ 7146 h 36"/>
                    <a:gd name="T32" fmla="*/ 2656 w 27"/>
                    <a:gd name="T33" fmla="*/ 5332 h 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7"/>
                    <a:gd name="T52" fmla="*/ 0 h 36"/>
                    <a:gd name="T53" fmla="*/ 27 w 27"/>
                    <a:gd name="T54" fmla="*/ 36 h 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7" h="36">
                      <a:moveTo>
                        <a:pt x="14" y="26"/>
                      </a:moveTo>
                      <a:cubicBezTo>
                        <a:pt x="13" y="25"/>
                        <a:pt x="13" y="24"/>
                        <a:pt x="13" y="24"/>
                      </a:cubicBezTo>
                      <a:cubicBezTo>
                        <a:pt x="14" y="24"/>
                        <a:pt x="15" y="24"/>
                        <a:pt x="16" y="23"/>
                      </a:cubicBezTo>
                      <a:cubicBezTo>
                        <a:pt x="16" y="23"/>
                        <a:pt x="17" y="23"/>
                        <a:pt x="17" y="23"/>
                      </a:cubicBezTo>
                      <a:cubicBezTo>
                        <a:pt x="17" y="25"/>
                        <a:pt x="17" y="26"/>
                        <a:pt x="18" y="28"/>
                      </a:cubicBezTo>
                      <a:cubicBezTo>
                        <a:pt x="18" y="30"/>
                        <a:pt x="19" y="32"/>
                        <a:pt x="20" y="34"/>
                      </a:cubicBezTo>
                      <a:cubicBezTo>
                        <a:pt x="22" y="34"/>
                        <a:pt x="22" y="34"/>
                        <a:pt x="22" y="34"/>
                      </a:cubicBezTo>
                      <a:cubicBezTo>
                        <a:pt x="21" y="32"/>
                        <a:pt x="20" y="29"/>
                        <a:pt x="20" y="27"/>
                      </a:cubicBezTo>
                      <a:cubicBezTo>
                        <a:pt x="20" y="25"/>
                        <a:pt x="20" y="24"/>
                        <a:pt x="20" y="22"/>
                      </a:cubicBezTo>
                      <a:cubicBezTo>
                        <a:pt x="24" y="20"/>
                        <a:pt x="27" y="15"/>
                        <a:pt x="26" y="10"/>
                      </a:cubicBezTo>
                      <a:cubicBezTo>
                        <a:pt x="25" y="4"/>
                        <a:pt x="18" y="0"/>
                        <a:pt x="11" y="1"/>
                      </a:cubicBezTo>
                      <a:cubicBezTo>
                        <a:pt x="4" y="3"/>
                        <a:pt x="0" y="9"/>
                        <a:pt x="1" y="15"/>
                      </a:cubicBezTo>
                      <a:cubicBezTo>
                        <a:pt x="2" y="20"/>
                        <a:pt x="6" y="23"/>
                        <a:pt x="11" y="24"/>
                      </a:cubicBezTo>
                      <a:cubicBezTo>
                        <a:pt x="10" y="25"/>
                        <a:pt x="11" y="26"/>
                        <a:pt x="11" y="27"/>
                      </a:cubicBezTo>
                      <a:cubicBezTo>
                        <a:pt x="12" y="30"/>
                        <a:pt x="13" y="33"/>
                        <a:pt x="14" y="36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5" y="32"/>
                        <a:pt x="14" y="29"/>
                        <a:pt x="14" y="26"/>
                      </a:cubicBezTo>
                    </a:path>
                  </a:pathLst>
                </a:custGeom>
                <a:solidFill>
                  <a:srgbClr val="FFF5EE"/>
                </a:solidFill>
                <a:ln w="317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78" name="Freeform 23"/>
                <p:cNvSpPr>
                  <a:spLocks noChangeAspect="1"/>
                </p:cNvSpPr>
                <p:nvPr/>
              </p:nvSpPr>
              <p:spPr bwMode="auto">
                <a:xfrm>
                  <a:off x="3513138" y="4441825"/>
                  <a:ext cx="82550" cy="106362"/>
                </a:xfrm>
                <a:custGeom>
                  <a:avLst/>
                  <a:gdLst>
                    <a:gd name="T0" fmla="*/ 3257 w 27"/>
                    <a:gd name="T1" fmla="*/ 1972 h 35"/>
                    <a:gd name="T2" fmla="*/ 3064 w 27"/>
                    <a:gd name="T3" fmla="*/ 1775 h 35"/>
                    <a:gd name="T4" fmla="*/ 2436 w 27"/>
                    <a:gd name="T5" fmla="*/ 0 h 35"/>
                    <a:gd name="T6" fmla="*/ 1884 w 27"/>
                    <a:gd name="T7" fmla="*/ 0 h 35"/>
                    <a:gd name="T8" fmla="*/ 2656 w 27"/>
                    <a:gd name="T9" fmla="*/ 1775 h 35"/>
                    <a:gd name="T10" fmla="*/ 2656 w 27"/>
                    <a:gd name="T11" fmla="*/ 1972 h 35"/>
                    <a:gd name="T12" fmla="*/ 2036 w 27"/>
                    <a:gd name="T13" fmla="*/ 2161 h 35"/>
                    <a:gd name="T14" fmla="*/ 1884 w 27"/>
                    <a:gd name="T15" fmla="*/ 2161 h 35"/>
                    <a:gd name="T16" fmla="*/ 1691 w 27"/>
                    <a:gd name="T17" fmla="*/ 1627 h 35"/>
                    <a:gd name="T18" fmla="*/ 1265 w 27"/>
                    <a:gd name="T19" fmla="*/ 205 h 35"/>
                    <a:gd name="T20" fmla="*/ 978 w 27"/>
                    <a:gd name="T21" fmla="*/ 205 h 35"/>
                    <a:gd name="T22" fmla="*/ 1265 w 27"/>
                    <a:gd name="T23" fmla="*/ 1627 h 35"/>
                    <a:gd name="T24" fmla="*/ 1487 w 27"/>
                    <a:gd name="T25" fmla="*/ 2364 h 35"/>
                    <a:gd name="T26" fmla="*/ 401 w 27"/>
                    <a:gd name="T27" fmla="*/ 4525 h 35"/>
                    <a:gd name="T28" fmla="*/ 3064 w 27"/>
                    <a:gd name="T29" fmla="*/ 5963 h 35"/>
                    <a:gd name="T30" fmla="*/ 4900 w 27"/>
                    <a:gd name="T31" fmla="*/ 3599 h 35"/>
                    <a:gd name="T32" fmla="*/ 3257 w 27"/>
                    <a:gd name="T33" fmla="*/ 1972 h 3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7"/>
                    <a:gd name="T52" fmla="*/ 0 h 35"/>
                    <a:gd name="T53" fmla="*/ 27 w 27"/>
                    <a:gd name="T54" fmla="*/ 35 h 3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7" h="35">
                      <a:moveTo>
                        <a:pt x="17" y="11"/>
                      </a:moveTo>
                      <a:cubicBezTo>
                        <a:pt x="16" y="11"/>
                        <a:pt x="16" y="10"/>
                        <a:pt x="16" y="10"/>
                      </a:cubicBezTo>
                      <a:cubicBezTo>
                        <a:pt x="15" y="6"/>
                        <a:pt x="14" y="3"/>
                        <a:pt x="13" y="0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12" y="4"/>
                        <a:pt x="13" y="7"/>
                        <a:pt x="14" y="10"/>
                      </a:cubicBezTo>
                      <a:cubicBezTo>
                        <a:pt x="14" y="11"/>
                        <a:pt x="14" y="11"/>
                        <a:pt x="14" y="11"/>
                      </a:cubicBezTo>
                      <a:cubicBezTo>
                        <a:pt x="13" y="11"/>
                        <a:pt x="12" y="12"/>
                        <a:pt x="11" y="12"/>
                      </a:cubicBezTo>
                      <a:cubicBezTo>
                        <a:pt x="11" y="12"/>
                        <a:pt x="11" y="12"/>
                        <a:pt x="10" y="12"/>
                      </a:cubicBezTo>
                      <a:cubicBezTo>
                        <a:pt x="10" y="11"/>
                        <a:pt x="10" y="10"/>
                        <a:pt x="9" y="9"/>
                      </a:cubicBezTo>
                      <a:cubicBezTo>
                        <a:pt x="9" y="6"/>
                        <a:pt x="8" y="4"/>
                        <a:pt x="7" y="1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6" y="4"/>
                        <a:pt x="7" y="7"/>
                        <a:pt x="7" y="9"/>
                      </a:cubicBezTo>
                      <a:cubicBezTo>
                        <a:pt x="7" y="10"/>
                        <a:pt x="8" y="12"/>
                        <a:pt x="8" y="13"/>
                      </a:cubicBezTo>
                      <a:cubicBezTo>
                        <a:pt x="3" y="15"/>
                        <a:pt x="0" y="20"/>
                        <a:pt x="2" y="25"/>
                      </a:cubicBezTo>
                      <a:cubicBezTo>
                        <a:pt x="3" y="31"/>
                        <a:pt x="9" y="35"/>
                        <a:pt x="16" y="33"/>
                      </a:cubicBezTo>
                      <a:cubicBezTo>
                        <a:pt x="22" y="32"/>
                        <a:pt x="27" y="26"/>
                        <a:pt x="26" y="20"/>
                      </a:cubicBezTo>
                      <a:cubicBezTo>
                        <a:pt x="25" y="16"/>
                        <a:pt x="21" y="13"/>
                        <a:pt x="17" y="11"/>
                      </a:cubicBezTo>
                    </a:path>
                  </a:pathLst>
                </a:custGeom>
                <a:solidFill>
                  <a:srgbClr val="FFF5EE"/>
                </a:solidFill>
                <a:ln w="317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79" name="Freeform 24"/>
                <p:cNvSpPr>
                  <a:spLocks noChangeAspect="1"/>
                </p:cNvSpPr>
                <p:nvPr/>
              </p:nvSpPr>
              <p:spPr bwMode="auto">
                <a:xfrm>
                  <a:off x="3087688" y="4432300"/>
                  <a:ext cx="87312" cy="107950"/>
                </a:xfrm>
                <a:custGeom>
                  <a:avLst/>
                  <a:gdLst>
                    <a:gd name="T0" fmla="*/ 3276 w 28"/>
                    <a:gd name="T1" fmla="*/ 5318 h 35"/>
                    <a:gd name="T2" fmla="*/ 3153 w 28"/>
                    <a:gd name="T3" fmla="*/ 4673 h 35"/>
                    <a:gd name="T4" fmla="*/ 3734 w 28"/>
                    <a:gd name="T5" fmla="*/ 4673 h 35"/>
                    <a:gd name="T6" fmla="*/ 3970 w 28"/>
                    <a:gd name="T7" fmla="*/ 4673 h 35"/>
                    <a:gd name="T8" fmla="*/ 4182 w 28"/>
                    <a:gd name="T9" fmla="*/ 5428 h 35"/>
                    <a:gd name="T10" fmla="*/ 4818 w 28"/>
                    <a:gd name="T11" fmla="*/ 6893 h 35"/>
                    <a:gd name="T12" fmla="*/ 5298 w 28"/>
                    <a:gd name="T13" fmla="*/ 6666 h 35"/>
                    <a:gd name="T14" fmla="*/ 4818 w 28"/>
                    <a:gd name="T15" fmla="*/ 5318 h 35"/>
                    <a:gd name="T16" fmla="*/ 4646 w 28"/>
                    <a:gd name="T17" fmla="*/ 4519 h 35"/>
                    <a:gd name="T18" fmla="*/ 5730 w 28"/>
                    <a:gd name="T19" fmla="*/ 1766 h 35"/>
                    <a:gd name="T20" fmla="*/ 2249 w 28"/>
                    <a:gd name="T21" fmla="*/ 441 h 35"/>
                    <a:gd name="T22" fmla="*/ 464 w 28"/>
                    <a:gd name="T23" fmla="*/ 3235 h 35"/>
                    <a:gd name="T24" fmla="*/ 2697 w 28"/>
                    <a:gd name="T25" fmla="*/ 4900 h 35"/>
                    <a:gd name="T26" fmla="*/ 2697 w 28"/>
                    <a:gd name="T27" fmla="*/ 5428 h 35"/>
                    <a:gd name="T28" fmla="*/ 3514 w 28"/>
                    <a:gd name="T29" fmla="*/ 7086 h 35"/>
                    <a:gd name="T30" fmla="*/ 3970 w 28"/>
                    <a:gd name="T31" fmla="*/ 7086 h 35"/>
                    <a:gd name="T32" fmla="*/ 3276 w 28"/>
                    <a:gd name="T33" fmla="*/ 5318 h 3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8"/>
                    <a:gd name="T52" fmla="*/ 0 h 35"/>
                    <a:gd name="T53" fmla="*/ 28 w 28"/>
                    <a:gd name="T54" fmla="*/ 35 h 3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8" h="35">
                      <a:moveTo>
                        <a:pt x="15" y="26"/>
                      </a:moveTo>
                      <a:cubicBezTo>
                        <a:pt x="15" y="25"/>
                        <a:pt x="14" y="24"/>
                        <a:pt x="14" y="23"/>
                      </a:cubicBezTo>
                      <a:cubicBezTo>
                        <a:pt x="15" y="24"/>
                        <a:pt x="16" y="23"/>
                        <a:pt x="17" y="23"/>
                      </a:cubicBezTo>
                      <a:cubicBezTo>
                        <a:pt x="17" y="23"/>
                        <a:pt x="18" y="23"/>
                        <a:pt x="18" y="23"/>
                      </a:cubicBezTo>
                      <a:cubicBezTo>
                        <a:pt x="18" y="24"/>
                        <a:pt x="19" y="26"/>
                        <a:pt x="19" y="27"/>
                      </a:cubicBezTo>
                      <a:cubicBezTo>
                        <a:pt x="20" y="29"/>
                        <a:pt x="21" y="31"/>
                        <a:pt x="22" y="34"/>
                      </a:cubicBezTo>
                      <a:cubicBezTo>
                        <a:pt x="24" y="33"/>
                        <a:pt x="24" y="33"/>
                        <a:pt x="24" y="33"/>
                      </a:cubicBezTo>
                      <a:cubicBezTo>
                        <a:pt x="23" y="31"/>
                        <a:pt x="22" y="28"/>
                        <a:pt x="22" y="26"/>
                      </a:cubicBezTo>
                      <a:cubicBezTo>
                        <a:pt x="21" y="25"/>
                        <a:pt x="21" y="23"/>
                        <a:pt x="21" y="22"/>
                      </a:cubicBezTo>
                      <a:cubicBezTo>
                        <a:pt x="25" y="19"/>
                        <a:pt x="28" y="14"/>
                        <a:pt x="26" y="9"/>
                      </a:cubicBezTo>
                      <a:cubicBezTo>
                        <a:pt x="24" y="3"/>
                        <a:pt x="17" y="0"/>
                        <a:pt x="10" y="2"/>
                      </a:cubicBezTo>
                      <a:cubicBezTo>
                        <a:pt x="4" y="4"/>
                        <a:pt x="0" y="10"/>
                        <a:pt x="2" y="16"/>
                      </a:cubicBezTo>
                      <a:cubicBezTo>
                        <a:pt x="3" y="20"/>
                        <a:pt x="7" y="23"/>
                        <a:pt x="12" y="24"/>
                      </a:cubicBezTo>
                      <a:cubicBezTo>
                        <a:pt x="12" y="25"/>
                        <a:pt x="12" y="26"/>
                        <a:pt x="12" y="27"/>
                      </a:cubicBezTo>
                      <a:cubicBezTo>
                        <a:pt x="13" y="30"/>
                        <a:pt x="15" y="33"/>
                        <a:pt x="16" y="35"/>
                      </a:cubicBezTo>
                      <a:cubicBezTo>
                        <a:pt x="18" y="35"/>
                        <a:pt x="18" y="35"/>
                        <a:pt x="18" y="35"/>
                      </a:cubicBezTo>
                      <a:cubicBezTo>
                        <a:pt x="17" y="32"/>
                        <a:pt x="16" y="29"/>
                        <a:pt x="15" y="26"/>
                      </a:cubicBezTo>
                    </a:path>
                  </a:pathLst>
                </a:custGeom>
                <a:solidFill>
                  <a:srgbClr val="FFF5EE"/>
                </a:solidFill>
                <a:ln w="317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80" name="Freeform 25"/>
                <p:cNvSpPr>
                  <a:spLocks noChangeAspect="1"/>
                </p:cNvSpPr>
                <p:nvPr/>
              </p:nvSpPr>
              <p:spPr bwMode="auto">
                <a:xfrm>
                  <a:off x="3132138" y="4540250"/>
                  <a:ext cx="80962" cy="106362"/>
                </a:xfrm>
                <a:custGeom>
                  <a:avLst/>
                  <a:gdLst>
                    <a:gd name="T0" fmla="*/ 2405 w 27"/>
                    <a:gd name="T1" fmla="*/ 1972 h 35"/>
                    <a:gd name="T2" fmla="*/ 2405 w 27"/>
                    <a:gd name="T3" fmla="*/ 1775 h 35"/>
                    <a:gd name="T4" fmla="*/ 1834 w 27"/>
                    <a:gd name="T5" fmla="*/ 0 h 35"/>
                    <a:gd name="T6" fmla="*/ 1434 w 27"/>
                    <a:gd name="T7" fmla="*/ 205 h 35"/>
                    <a:gd name="T8" fmla="*/ 2136 w 27"/>
                    <a:gd name="T9" fmla="*/ 1775 h 35"/>
                    <a:gd name="T10" fmla="*/ 2136 w 27"/>
                    <a:gd name="T11" fmla="*/ 1972 h 35"/>
                    <a:gd name="T12" fmla="*/ 1630 w 27"/>
                    <a:gd name="T13" fmla="*/ 2161 h 35"/>
                    <a:gd name="T14" fmla="*/ 1434 w 27"/>
                    <a:gd name="T15" fmla="*/ 2161 h 35"/>
                    <a:gd name="T16" fmla="*/ 1273 w 27"/>
                    <a:gd name="T17" fmla="*/ 1627 h 35"/>
                    <a:gd name="T18" fmla="*/ 759 w 27"/>
                    <a:gd name="T19" fmla="*/ 392 h 35"/>
                    <a:gd name="T20" fmla="*/ 514 w 27"/>
                    <a:gd name="T21" fmla="*/ 392 h 35"/>
                    <a:gd name="T22" fmla="*/ 971 w 27"/>
                    <a:gd name="T23" fmla="*/ 1775 h 35"/>
                    <a:gd name="T24" fmla="*/ 1131 w 27"/>
                    <a:gd name="T25" fmla="*/ 2364 h 35"/>
                    <a:gd name="T26" fmla="*/ 357 w 27"/>
                    <a:gd name="T27" fmla="*/ 4726 h 35"/>
                    <a:gd name="T28" fmla="*/ 2593 w 27"/>
                    <a:gd name="T29" fmla="*/ 5963 h 35"/>
                    <a:gd name="T30" fmla="*/ 4035 w 27"/>
                    <a:gd name="T31" fmla="*/ 3398 h 35"/>
                    <a:gd name="T32" fmla="*/ 2405 w 27"/>
                    <a:gd name="T33" fmla="*/ 1972 h 3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7"/>
                    <a:gd name="T52" fmla="*/ 0 h 35"/>
                    <a:gd name="T53" fmla="*/ 27 w 27"/>
                    <a:gd name="T54" fmla="*/ 35 h 3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7" h="35">
                      <a:moveTo>
                        <a:pt x="15" y="11"/>
                      </a:moveTo>
                      <a:cubicBezTo>
                        <a:pt x="15" y="11"/>
                        <a:pt x="15" y="10"/>
                        <a:pt x="15" y="10"/>
                      </a:cubicBezTo>
                      <a:cubicBezTo>
                        <a:pt x="14" y="6"/>
                        <a:pt x="13" y="3"/>
                        <a:pt x="11" y="0"/>
                      </a:cubicBezTo>
                      <a:cubicBezTo>
                        <a:pt x="9" y="1"/>
                        <a:pt x="9" y="1"/>
                        <a:pt x="9" y="1"/>
                      </a:cubicBezTo>
                      <a:cubicBezTo>
                        <a:pt x="10" y="4"/>
                        <a:pt x="12" y="7"/>
                        <a:pt x="13" y="10"/>
                      </a:cubicBezTo>
                      <a:cubicBezTo>
                        <a:pt x="13" y="11"/>
                        <a:pt x="13" y="11"/>
                        <a:pt x="13" y="11"/>
                      </a:cubicBezTo>
                      <a:cubicBezTo>
                        <a:pt x="12" y="11"/>
                        <a:pt x="11" y="12"/>
                        <a:pt x="10" y="12"/>
                      </a:cubicBezTo>
                      <a:cubicBezTo>
                        <a:pt x="10" y="12"/>
                        <a:pt x="10" y="12"/>
                        <a:pt x="9" y="12"/>
                      </a:cubicBezTo>
                      <a:cubicBezTo>
                        <a:pt x="9" y="11"/>
                        <a:pt x="9" y="10"/>
                        <a:pt x="8" y="9"/>
                      </a:cubicBezTo>
                      <a:cubicBezTo>
                        <a:pt x="8" y="7"/>
                        <a:pt x="6" y="4"/>
                        <a:pt x="5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4" y="5"/>
                        <a:pt x="5" y="7"/>
                        <a:pt x="6" y="10"/>
                      </a:cubicBezTo>
                      <a:cubicBezTo>
                        <a:pt x="6" y="11"/>
                        <a:pt x="7" y="12"/>
                        <a:pt x="7" y="13"/>
                      </a:cubicBezTo>
                      <a:cubicBezTo>
                        <a:pt x="2" y="16"/>
                        <a:pt x="0" y="21"/>
                        <a:pt x="2" y="26"/>
                      </a:cubicBezTo>
                      <a:cubicBezTo>
                        <a:pt x="3" y="32"/>
                        <a:pt x="10" y="35"/>
                        <a:pt x="16" y="33"/>
                      </a:cubicBezTo>
                      <a:cubicBezTo>
                        <a:pt x="23" y="31"/>
                        <a:pt x="27" y="25"/>
                        <a:pt x="25" y="19"/>
                      </a:cubicBezTo>
                      <a:cubicBezTo>
                        <a:pt x="24" y="15"/>
                        <a:pt x="20" y="12"/>
                        <a:pt x="15" y="11"/>
                      </a:cubicBezTo>
                    </a:path>
                  </a:pathLst>
                </a:custGeom>
                <a:solidFill>
                  <a:srgbClr val="FFF5EE"/>
                </a:solidFill>
                <a:ln w="317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81" name="Freeform 26"/>
                <p:cNvSpPr>
                  <a:spLocks noChangeAspect="1"/>
                </p:cNvSpPr>
                <p:nvPr/>
              </p:nvSpPr>
              <p:spPr bwMode="auto">
                <a:xfrm>
                  <a:off x="3165475" y="4406900"/>
                  <a:ext cx="85725" cy="112712"/>
                </a:xfrm>
                <a:custGeom>
                  <a:avLst/>
                  <a:gdLst>
                    <a:gd name="T0" fmla="*/ 2876 w 28"/>
                    <a:gd name="T1" fmla="*/ 6177 h 36"/>
                    <a:gd name="T2" fmla="*/ 2667 w 28"/>
                    <a:gd name="T3" fmla="*/ 5461 h 36"/>
                    <a:gd name="T4" fmla="*/ 3277 w 28"/>
                    <a:gd name="T5" fmla="*/ 5461 h 36"/>
                    <a:gd name="T6" fmla="*/ 3500 w 28"/>
                    <a:gd name="T7" fmla="*/ 5461 h 36"/>
                    <a:gd name="T8" fmla="*/ 3653 w 28"/>
                    <a:gd name="T9" fmla="*/ 6353 h 36"/>
                    <a:gd name="T10" fmla="*/ 4170 w 28"/>
                    <a:gd name="T11" fmla="*/ 7765 h 36"/>
                    <a:gd name="T12" fmla="*/ 4590 w 28"/>
                    <a:gd name="T13" fmla="*/ 7765 h 36"/>
                    <a:gd name="T14" fmla="*/ 4170 w 28"/>
                    <a:gd name="T15" fmla="*/ 6177 h 36"/>
                    <a:gd name="T16" fmla="*/ 4054 w 28"/>
                    <a:gd name="T17" fmla="*/ 5009 h 36"/>
                    <a:gd name="T18" fmla="*/ 4943 w 28"/>
                    <a:gd name="T19" fmla="*/ 2304 h 36"/>
                    <a:gd name="T20" fmla="*/ 2102 w 28"/>
                    <a:gd name="T21" fmla="*/ 483 h 36"/>
                    <a:gd name="T22" fmla="*/ 401 w 28"/>
                    <a:gd name="T23" fmla="*/ 3937 h 36"/>
                    <a:gd name="T24" fmla="*/ 2266 w 28"/>
                    <a:gd name="T25" fmla="*/ 5706 h 36"/>
                    <a:gd name="T26" fmla="*/ 2266 w 28"/>
                    <a:gd name="T27" fmla="*/ 6177 h 36"/>
                    <a:gd name="T28" fmla="*/ 3099 w 28"/>
                    <a:gd name="T29" fmla="*/ 8230 h 36"/>
                    <a:gd name="T30" fmla="*/ 3500 w 28"/>
                    <a:gd name="T31" fmla="*/ 8001 h 36"/>
                    <a:gd name="T32" fmla="*/ 2876 w 28"/>
                    <a:gd name="T33" fmla="*/ 6177 h 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8"/>
                    <a:gd name="T52" fmla="*/ 0 h 36"/>
                    <a:gd name="T53" fmla="*/ 28 w 28"/>
                    <a:gd name="T54" fmla="*/ 36 h 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8" h="36">
                      <a:moveTo>
                        <a:pt x="15" y="27"/>
                      </a:moveTo>
                      <a:cubicBezTo>
                        <a:pt x="14" y="26"/>
                        <a:pt x="14" y="25"/>
                        <a:pt x="14" y="24"/>
                      </a:cubicBezTo>
                      <a:cubicBezTo>
                        <a:pt x="15" y="24"/>
                        <a:pt x="16" y="24"/>
                        <a:pt x="17" y="24"/>
                      </a:cubicBezTo>
                      <a:cubicBezTo>
                        <a:pt x="18" y="24"/>
                        <a:pt x="18" y="24"/>
                        <a:pt x="18" y="24"/>
                      </a:cubicBezTo>
                      <a:cubicBezTo>
                        <a:pt x="19" y="25"/>
                        <a:pt x="18" y="26"/>
                        <a:pt x="19" y="28"/>
                      </a:cubicBezTo>
                      <a:cubicBezTo>
                        <a:pt x="19" y="30"/>
                        <a:pt x="21" y="32"/>
                        <a:pt x="22" y="34"/>
                      </a:cubicBezTo>
                      <a:cubicBezTo>
                        <a:pt x="24" y="34"/>
                        <a:pt x="24" y="34"/>
                        <a:pt x="24" y="34"/>
                      </a:cubicBezTo>
                      <a:cubicBezTo>
                        <a:pt x="23" y="32"/>
                        <a:pt x="22" y="29"/>
                        <a:pt x="22" y="27"/>
                      </a:cubicBezTo>
                      <a:cubicBezTo>
                        <a:pt x="21" y="26"/>
                        <a:pt x="21" y="24"/>
                        <a:pt x="21" y="22"/>
                      </a:cubicBezTo>
                      <a:cubicBezTo>
                        <a:pt x="25" y="19"/>
                        <a:pt x="28" y="15"/>
                        <a:pt x="26" y="10"/>
                      </a:cubicBezTo>
                      <a:cubicBezTo>
                        <a:pt x="25" y="4"/>
                        <a:pt x="18" y="0"/>
                        <a:pt x="11" y="2"/>
                      </a:cubicBezTo>
                      <a:cubicBezTo>
                        <a:pt x="4" y="4"/>
                        <a:pt x="0" y="11"/>
                        <a:pt x="2" y="17"/>
                      </a:cubicBezTo>
                      <a:cubicBezTo>
                        <a:pt x="3" y="21"/>
                        <a:pt x="7" y="24"/>
                        <a:pt x="12" y="25"/>
                      </a:cubicBezTo>
                      <a:cubicBezTo>
                        <a:pt x="12" y="25"/>
                        <a:pt x="12" y="27"/>
                        <a:pt x="12" y="27"/>
                      </a:cubicBezTo>
                      <a:cubicBezTo>
                        <a:pt x="13" y="31"/>
                        <a:pt x="15" y="33"/>
                        <a:pt x="16" y="36"/>
                      </a:cubicBezTo>
                      <a:cubicBezTo>
                        <a:pt x="18" y="35"/>
                        <a:pt x="18" y="35"/>
                        <a:pt x="18" y="35"/>
                      </a:cubicBezTo>
                      <a:cubicBezTo>
                        <a:pt x="17" y="32"/>
                        <a:pt x="16" y="30"/>
                        <a:pt x="15" y="27"/>
                      </a:cubicBezTo>
                    </a:path>
                  </a:pathLst>
                </a:custGeom>
                <a:solidFill>
                  <a:srgbClr val="FFF5EE"/>
                </a:solidFill>
                <a:ln w="317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82" name="Freeform 27"/>
                <p:cNvSpPr>
                  <a:spLocks noChangeAspect="1"/>
                </p:cNvSpPr>
                <p:nvPr/>
              </p:nvSpPr>
              <p:spPr bwMode="auto">
                <a:xfrm>
                  <a:off x="3203575" y="4519613"/>
                  <a:ext cx="84137" cy="104775"/>
                </a:xfrm>
                <a:custGeom>
                  <a:avLst/>
                  <a:gdLst>
                    <a:gd name="T0" fmla="*/ 3502 w 27"/>
                    <a:gd name="T1" fmla="*/ 1786 h 35"/>
                    <a:gd name="T2" fmla="*/ 3502 w 27"/>
                    <a:gd name="T3" fmla="*/ 1614 h 35"/>
                    <a:gd name="T4" fmla="*/ 2685 w 27"/>
                    <a:gd name="T5" fmla="*/ 0 h 35"/>
                    <a:gd name="T6" fmla="*/ 2004 w 27"/>
                    <a:gd name="T7" fmla="*/ 0 h 35"/>
                    <a:gd name="T8" fmla="*/ 2913 w 27"/>
                    <a:gd name="T9" fmla="*/ 1614 h 35"/>
                    <a:gd name="T10" fmla="*/ 3025 w 27"/>
                    <a:gd name="T11" fmla="*/ 1786 h 35"/>
                    <a:gd name="T12" fmla="*/ 2450 w 27"/>
                    <a:gd name="T13" fmla="*/ 1939 h 35"/>
                    <a:gd name="T14" fmla="*/ 2238 w 27"/>
                    <a:gd name="T15" fmla="*/ 1939 h 35"/>
                    <a:gd name="T16" fmla="*/ 2004 w 27"/>
                    <a:gd name="T17" fmla="*/ 1429 h 35"/>
                    <a:gd name="T18" fmla="*/ 1368 w 27"/>
                    <a:gd name="T19" fmla="*/ 189 h 35"/>
                    <a:gd name="T20" fmla="*/ 909 w 27"/>
                    <a:gd name="T21" fmla="*/ 356 h 35"/>
                    <a:gd name="T22" fmla="*/ 1541 w 27"/>
                    <a:gd name="T23" fmla="*/ 1614 h 35"/>
                    <a:gd name="T24" fmla="*/ 1541 w 27"/>
                    <a:gd name="T25" fmla="*/ 2127 h 35"/>
                    <a:gd name="T26" fmla="*/ 463 w 27"/>
                    <a:gd name="T27" fmla="*/ 4124 h 35"/>
                    <a:gd name="T28" fmla="*/ 3730 w 27"/>
                    <a:gd name="T29" fmla="*/ 5271 h 35"/>
                    <a:gd name="T30" fmla="*/ 5718 w 27"/>
                    <a:gd name="T31" fmla="*/ 3044 h 35"/>
                    <a:gd name="T32" fmla="*/ 3502 w 27"/>
                    <a:gd name="T33" fmla="*/ 1786 h 3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7"/>
                    <a:gd name="T52" fmla="*/ 0 h 35"/>
                    <a:gd name="T53" fmla="*/ 27 w 27"/>
                    <a:gd name="T54" fmla="*/ 35 h 3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7" h="35">
                      <a:moveTo>
                        <a:pt x="16" y="11"/>
                      </a:moveTo>
                      <a:cubicBezTo>
                        <a:pt x="16" y="11"/>
                        <a:pt x="16" y="10"/>
                        <a:pt x="16" y="10"/>
                      </a:cubicBezTo>
                      <a:cubicBezTo>
                        <a:pt x="15" y="6"/>
                        <a:pt x="13" y="3"/>
                        <a:pt x="12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11" y="4"/>
                        <a:pt x="12" y="7"/>
                        <a:pt x="13" y="10"/>
                      </a:cubicBezTo>
                      <a:cubicBezTo>
                        <a:pt x="14" y="11"/>
                        <a:pt x="14" y="11"/>
                        <a:pt x="14" y="11"/>
                      </a:cubicBezTo>
                      <a:cubicBezTo>
                        <a:pt x="13" y="11"/>
                        <a:pt x="12" y="12"/>
                        <a:pt x="11" y="12"/>
                      </a:cubicBezTo>
                      <a:cubicBezTo>
                        <a:pt x="11" y="12"/>
                        <a:pt x="10" y="12"/>
                        <a:pt x="10" y="12"/>
                      </a:cubicBezTo>
                      <a:cubicBezTo>
                        <a:pt x="10" y="11"/>
                        <a:pt x="10" y="10"/>
                        <a:pt x="9" y="9"/>
                      </a:cubicBezTo>
                      <a:cubicBezTo>
                        <a:pt x="9" y="7"/>
                        <a:pt x="7" y="4"/>
                        <a:pt x="6" y="1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5" y="5"/>
                        <a:pt x="6" y="7"/>
                        <a:pt x="7" y="10"/>
                      </a:cubicBezTo>
                      <a:cubicBezTo>
                        <a:pt x="7" y="11"/>
                        <a:pt x="7" y="12"/>
                        <a:pt x="7" y="13"/>
                      </a:cubicBezTo>
                      <a:cubicBezTo>
                        <a:pt x="3" y="16"/>
                        <a:pt x="0" y="21"/>
                        <a:pt x="2" y="26"/>
                      </a:cubicBezTo>
                      <a:cubicBezTo>
                        <a:pt x="4" y="32"/>
                        <a:pt x="10" y="35"/>
                        <a:pt x="17" y="33"/>
                      </a:cubicBezTo>
                      <a:cubicBezTo>
                        <a:pt x="23" y="31"/>
                        <a:pt x="27" y="25"/>
                        <a:pt x="26" y="19"/>
                      </a:cubicBezTo>
                      <a:cubicBezTo>
                        <a:pt x="25" y="15"/>
                        <a:pt x="21" y="12"/>
                        <a:pt x="16" y="11"/>
                      </a:cubicBezTo>
                    </a:path>
                  </a:pathLst>
                </a:custGeom>
                <a:solidFill>
                  <a:srgbClr val="FFF5EE"/>
                </a:solidFill>
                <a:ln w="317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83" name="Freeform 28"/>
                <p:cNvSpPr>
                  <a:spLocks noChangeAspect="1"/>
                </p:cNvSpPr>
                <p:nvPr/>
              </p:nvSpPr>
              <p:spPr bwMode="auto">
                <a:xfrm>
                  <a:off x="3244850" y="4386263"/>
                  <a:ext cx="85725" cy="111125"/>
                </a:xfrm>
                <a:custGeom>
                  <a:avLst/>
                  <a:gdLst>
                    <a:gd name="T0" fmla="*/ 2667 w 28"/>
                    <a:gd name="T1" fmla="*/ 5448 h 36"/>
                    <a:gd name="T2" fmla="*/ 2667 w 28"/>
                    <a:gd name="T3" fmla="*/ 4919 h 36"/>
                    <a:gd name="T4" fmla="*/ 3277 w 28"/>
                    <a:gd name="T5" fmla="*/ 4919 h 36"/>
                    <a:gd name="T6" fmla="*/ 3500 w 28"/>
                    <a:gd name="T7" fmla="*/ 4704 h 36"/>
                    <a:gd name="T8" fmla="*/ 3653 w 28"/>
                    <a:gd name="T9" fmla="*/ 5676 h 36"/>
                    <a:gd name="T10" fmla="*/ 4054 w 28"/>
                    <a:gd name="T11" fmla="*/ 6918 h 36"/>
                    <a:gd name="T12" fmla="*/ 4590 w 28"/>
                    <a:gd name="T13" fmla="*/ 6918 h 36"/>
                    <a:gd name="T14" fmla="*/ 4054 w 28"/>
                    <a:gd name="T15" fmla="*/ 5448 h 36"/>
                    <a:gd name="T16" fmla="*/ 4054 w 28"/>
                    <a:gd name="T17" fmla="*/ 4529 h 36"/>
                    <a:gd name="T18" fmla="*/ 5144 w 28"/>
                    <a:gd name="T19" fmla="*/ 2001 h 36"/>
                    <a:gd name="T20" fmla="*/ 2102 w 28"/>
                    <a:gd name="T21" fmla="*/ 441 h 36"/>
                    <a:gd name="T22" fmla="*/ 208 w 28"/>
                    <a:gd name="T23" fmla="*/ 3447 h 36"/>
                    <a:gd name="T24" fmla="*/ 2102 w 28"/>
                    <a:gd name="T25" fmla="*/ 4919 h 36"/>
                    <a:gd name="T26" fmla="*/ 2266 w 28"/>
                    <a:gd name="T27" fmla="*/ 5448 h 36"/>
                    <a:gd name="T28" fmla="*/ 2876 w 28"/>
                    <a:gd name="T29" fmla="*/ 7338 h 36"/>
                    <a:gd name="T30" fmla="*/ 3500 w 28"/>
                    <a:gd name="T31" fmla="*/ 7146 h 36"/>
                    <a:gd name="T32" fmla="*/ 2667 w 28"/>
                    <a:gd name="T33" fmla="*/ 5448 h 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8"/>
                    <a:gd name="T52" fmla="*/ 0 h 36"/>
                    <a:gd name="T53" fmla="*/ 28 w 28"/>
                    <a:gd name="T54" fmla="*/ 36 h 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8" h="36">
                      <a:moveTo>
                        <a:pt x="14" y="27"/>
                      </a:moveTo>
                      <a:cubicBezTo>
                        <a:pt x="14" y="26"/>
                        <a:pt x="14" y="25"/>
                        <a:pt x="14" y="24"/>
                      </a:cubicBezTo>
                      <a:cubicBezTo>
                        <a:pt x="15" y="24"/>
                        <a:pt x="16" y="24"/>
                        <a:pt x="17" y="24"/>
                      </a:cubicBezTo>
                      <a:cubicBezTo>
                        <a:pt x="17" y="24"/>
                        <a:pt x="18" y="24"/>
                        <a:pt x="18" y="23"/>
                      </a:cubicBezTo>
                      <a:cubicBezTo>
                        <a:pt x="18" y="25"/>
                        <a:pt x="18" y="26"/>
                        <a:pt x="19" y="28"/>
                      </a:cubicBezTo>
                      <a:cubicBezTo>
                        <a:pt x="19" y="30"/>
                        <a:pt x="20" y="32"/>
                        <a:pt x="21" y="34"/>
                      </a:cubicBezTo>
                      <a:cubicBezTo>
                        <a:pt x="24" y="34"/>
                        <a:pt x="24" y="34"/>
                        <a:pt x="24" y="34"/>
                      </a:cubicBezTo>
                      <a:cubicBezTo>
                        <a:pt x="23" y="32"/>
                        <a:pt x="22" y="29"/>
                        <a:pt x="21" y="27"/>
                      </a:cubicBezTo>
                      <a:cubicBezTo>
                        <a:pt x="21" y="26"/>
                        <a:pt x="20" y="24"/>
                        <a:pt x="21" y="22"/>
                      </a:cubicBezTo>
                      <a:cubicBezTo>
                        <a:pt x="25" y="20"/>
                        <a:pt x="28" y="15"/>
                        <a:pt x="27" y="10"/>
                      </a:cubicBezTo>
                      <a:cubicBezTo>
                        <a:pt x="25" y="4"/>
                        <a:pt x="18" y="0"/>
                        <a:pt x="11" y="2"/>
                      </a:cubicBezTo>
                      <a:cubicBezTo>
                        <a:pt x="4" y="4"/>
                        <a:pt x="0" y="11"/>
                        <a:pt x="1" y="17"/>
                      </a:cubicBezTo>
                      <a:cubicBezTo>
                        <a:pt x="3" y="21"/>
                        <a:pt x="7" y="24"/>
                        <a:pt x="11" y="24"/>
                      </a:cubicBezTo>
                      <a:cubicBezTo>
                        <a:pt x="12" y="25"/>
                        <a:pt x="12" y="26"/>
                        <a:pt x="12" y="27"/>
                      </a:cubicBezTo>
                      <a:cubicBezTo>
                        <a:pt x="13" y="30"/>
                        <a:pt x="14" y="33"/>
                        <a:pt x="15" y="36"/>
                      </a:cubicBezTo>
                      <a:cubicBezTo>
                        <a:pt x="18" y="35"/>
                        <a:pt x="18" y="35"/>
                        <a:pt x="18" y="35"/>
                      </a:cubicBezTo>
                      <a:cubicBezTo>
                        <a:pt x="16" y="32"/>
                        <a:pt x="15" y="30"/>
                        <a:pt x="14" y="27"/>
                      </a:cubicBezTo>
                    </a:path>
                  </a:pathLst>
                </a:custGeom>
                <a:solidFill>
                  <a:srgbClr val="FFF5EE"/>
                </a:solidFill>
                <a:ln w="317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84" name="Freeform 29"/>
                <p:cNvSpPr>
                  <a:spLocks noChangeAspect="1"/>
                </p:cNvSpPr>
                <p:nvPr/>
              </p:nvSpPr>
              <p:spPr bwMode="auto">
                <a:xfrm>
                  <a:off x="3281363" y="4497388"/>
                  <a:ext cx="84137" cy="106362"/>
                </a:xfrm>
                <a:custGeom>
                  <a:avLst/>
                  <a:gdLst>
                    <a:gd name="T0" fmla="*/ 2801 w 28"/>
                    <a:gd name="T1" fmla="*/ 1972 h 35"/>
                    <a:gd name="T2" fmla="*/ 2801 w 28"/>
                    <a:gd name="T3" fmla="*/ 1775 h 35"/>
                    <a:gd name="T4" fmla="*/ 2014 w 28"/>
                    <a:gd name="T5" fmla="*/ 0 h 35"/>
                    <a:gd name="T6" fmla="*/ 1654 w 28"/>
                    <a:gd name="T7" fmla="*/ 0 h 35"/>
                    <a:gd name="T8" fmla="*/ 2360 w 28"/>
                    <a:gd name="T9" fmla="*/ 1775 h 35"/>
                    <a:gd name="T10" fmla="*/ 2360 w 28"/>
                    <a:gd name="T11" fmla="*/ 1972 h 35"/>
                    <a:gd name="T12" fmla="*/ 1853 w 28"/>
                    <a:gd name="T13" fmla="*/ 2161 h 35"/>
                    <a:gd name="T14" fmla="*/ 1654 w 28"/>
                    <a:gd name="T15" fmla="*/ 2161 h 35"/>
                    <a:gd name="T16" fmla="*/ 1654 w 28"/>
                    <a:gd name="T17" fmla="*/ 1627 h 35"/>
                    <a:gd name="T18" fmla="*/ 1140 w 28"/>
                    <a:gd name="T19" fmla="*/ 205 h 35"/>
                    <a:gd name="T20" fmla="*/ 678 w 28"/>
                    <a:gd name="T21" fmla="*/ 392 h 35"/>
                    <a:gd name="T22" fmla="*/ 1140 w 28"/>
                    <a:gd name="T23" fmla="*/ 1775 h 35"/>
                    <a:gd name="T24" fmla="*/ 1283 w 28"/>
                    <a:gd name="T25" fmla="*/ 2364 h 35"/>
                    <a:gd name="T26" fmla="*/ 358 w 28"/>
                    <a:gd name="T27" fmla="*/ 4726 h 35"/>
                    <a:gd name="T28" fmla="*/ 2801 w 28"/>
                    <a:gd name="T29" fmla="*/ 5963 h 35"/>
                    <a:gd name="T30" fmla="*/ 4274 w 28"/>
                    <a:gd name="T31" fmla="*/ 3398 h 35"/>
                    <a:gd name="T32" fmla="*/ 2801 w 28"/>
                    <a:gd name="T33" fmla="*/ 1972 h 3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8"/>
                    <a:gd name="T52" fmla="*/ 0 h 35"/>
                    <a:gd name="T53" fmla="*/ 28 w 28"/>
                    <a:gd name="T54" fmla="*/ 35 h 3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8" h="35">
                      <a:moveTo>
                        <a:pt x="17" y="11"/>
                      </a:moveTo>
                      <a:cubicBezTo>
                        <a:pt x="17" y="11"/>
                        <a:pt x="17" y="10"/>
                        <a:pt x="17" y="10"/>
                      </a:cubicBezTo>
                      <a:cubicBezTo>
                        <a:pt x="16" y="6"/>
                        <a:pt x="14" y="3"/>
                        <a:pt x="12" y="0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12" y="4"/>
                        <a:pt x="13" y="7"/>
                        <a:pt x="14" y="10"/>
                      </a:cubicBezTo>
                      <a:cubicBezTo>
                        <a:pt x="14" y="11"/>
                        <a:pt x="14" y="11"/>
                        <a:pt x="14" y="11"/>
                      </a:cubicBezTo>
                      <a:cubicBezTo>
                        <a:pt x="13" y="11"/>
                        <a:pt x="12" y="12"/>
                        <a:pt x="11" y="12"/>
                      </a:cubicBezTo>
                      <a:cubicBezTo>
                        <a:pt x="11" y="12"/>
                        <a:pt x="10" y="12"/>
                        <a:pt x="10" y="12"/>
                      </a:cubicBezTo>
                      <a:cubicBezTo>
                        <a:pt x="10" y="11"/>
                        <a:pt x="10" y="10"/>
                        <a:pt x="10" y="9"/>
                      </a:cubicBezTo>
                      <a:cubicBezTo>
                        <a:pt x="9" y="7"/>
                        <a:pt x="8" y="4"/>
                        <a:pt x="7" y="1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5" y="5"/>
                        <a:pt x="6" y="7"/>
                        <a:pt x="7" y="10"/>
                      </a:cubicBezTo>
                      <a:cubicBezTo>
                        <a:pt x="7" y="11"/>
                        <a:pt x="8" y="12"/>
                        <a:pt x="8" y="13"/>
                      </a:cubicBezTo>
                      <a:cubicBezTo>
                        <a:pt x="3" y="16"/>
                        <a:pt x="0" y="21"/>
                        <a:pt x="2" y="26"/>
                      </a:cubicBezTo>
                      <a:cubicBezTo>
                        <a:pt x="3" y="32"/>
                        <a:pt x="10" y="35"/>
                        <a:pt x="17" y="33"/>
                      </a:cubicBezTo>
                      <a:cubicBezTo>
                        <a:pt x="24" y="31"/>
                        <a:pt x="28" y="25"/>
                        <a:pt x="26" y="19"/>
                      </a:cubicBezTo>
                      <a:cubicBezTo>
                        <a:pt x="25" y="15"/>
                        <a:pt x="21" y="12"/>
                        <a:pt x="17" y="11"/>
                      </a:cubicBezTo>
                    </a:path>
                  </a:pathLst>
                </a:custGeom>
                <a:solidFill>
                  <a:srgbClr val="FFF5EE"/>
                </a:solidFill>
                <a:ln w="317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85" name="Freeform 30"/>
                <p:cNvSpPr>
                  <a:spLocks noChangeAspect="1"/>
                </p:cNvSpPr>
                <p:nvPr/>
              </p:nvSpPr>
              <p:spPr bwMode="auto">
                <a:xfrm>
                  <a:off x="2854325" y="4505325"/>
                  <a:ext cx="84137" cy="111125"/>
                </a:xfrm>
                <a:custGeom>
                  <a:avLst/>
                  <a:gdLst>
                    <a:gd name="T0" fmla="*/ 2620 w 28"/>
                    <a:gd name="T1" fmla="*/ 5448 h 36"/>
                    <a:gd name="T2" fmla="*/ 2429 w 28"/>
                    <a:gd name="T3" fmla="*/ 4919 h 36"/>
                    <a:gd name="T4" fmla="*/ 2938 w 28"/>
                    <a:gd name="T5" fmla="*/ 4919 h 36"/>
                    <a:gd name="T6" fmla="*/ 3295 w 28"/>
                    <a:gd name="T7" fmla="*/ 4704 h 36"/>
                    <a:gd name="T8" fmla="*/ 3507 w 28"/>
                    <a:gd name="T9" fmla="*/ 5448 h 36"/>
                    <a:gd name="T10" fmla="*/ 3913 w 28"/>
                    <a:gd name="T11" fmla="*/ 6918 h 36"/>
                    <a:gd name="T12" fmla="*/ 4274 w 28"/>
                    <a:gd name="T13" fmla="*/ 6702 h 36"/>
                    <a:gd name="T14" fmla="*/ 3812 w 28"/>
                    <a:gd name="T15" fmla="*/ 5448 h 36"/>
                    <a:gd name="T16" fmla="*/ 3668 w 28"/>
                    <a:gd name="T17" fmla="*/ 4529 h 36"/>
                    <a:gd name="T18" fmla="*/ 4467 w 28"/>
                    <a:gd name="T19" fmla="*/ 1890 h 36"/>
                    <a:gd name="T20" fmla="*/ 1853 w 28"/>
                    <a:gd name="T21" fmla="*/ 441 h 36"/>
                    <a:gd name="T22" fmla="*/ 358 w 28"/>
                    <a:gd name="T23" fmla="*/ 3675 h 36"/>
                    <a:gd name="T24" fmla="*/ 2158 w 28"/>
                    <a:gd name="T25" fmla="*/ 5145 h 36"/>
                    <a:gd name="T26" fmla="*/ 2360 w 28"/>
                    <a:gd name="T27" fmla="*/ 5448 h 36"/>
                    <a:gd name="T28" fmla="*/ 2938 w 28"/>
                    <a:gd name="T29" fmla="*/ 7338 h 36"/>
                    <a:gd name="T30" fmla="*/ 3295 w 28"/>
                    <a:gd name="T31" fmla="*/ 7146 h 36"/>
                    <a:gd name="T32" fmla="*/ 2620 w 28"/>
                    <a:gd name="T33" fmla="*/ 5448 h 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8"/>
                    <a:gd name="T52" fmla="*/ 0 h 36"/>
                    <a:gd name="T53" fmla="*/ 28 w 28"/>
                    <a:gd name="T54" fmla="*/ 36 h 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8" h="36">
                      <a:moveTo>
                        <a:pt x="16" y="27"/>
                      </a:moveTo>
                      <a:cubicBezTo>
                        <a:pt x="16" y="26"/>
                        <a:pt x="15" y="25"/>
                        <a:pt x="15" y="24"/>
                      </a:cubicBezTo>
                      <a:cubicBezTo>
                        <a:pt x="16" y="24"/>
                        <a:pt x="18" y="24"/>
                        <a:pt x="18" y="24"/>
                      </a:cubicBezTo>
                      <a:cubicBezTo>
                        <a:pt x="19" y="23"/>
                        <a:pt x="19" y="23"/>
                        <a:pt x="20" y="23"/>
                      </a:cubicBezTo>
                      <a:cubicBezTo>
                        <a:pt x="20" y="25"/>
                        <a:pt x="20" y="26"/>
                        <a:pt x="21" y="27"/>
                      </a:cubicBezTo>
                      <a:cubicBezTo>
                        <a:pt x="22" y="29"/>
                        <a:pt x="22" y="32"/>
                        <a:pt x="24" y="34"/>
                      </a:cubicBezTo>
                      <a:cubicBezTo>
                        <a:pt x="26" y="33"/>
                        <a:pt x="26" y="33"/>
                        <a:pt x="26" y="33"/>
                      </a:cubicBezTo>
                      <a:cubicBezTo>
                        <a:pt x="25" y="31"/>
                        <a:pt x="24" y="29"/>
                        <a:pt x="23" y="27"/>
                      </a:cubicBezTo>
                      <a:cubicBezTo>
                        <a:pt x="23" y="25"/>
                        <a:pt x="22" y="23"/>
                        <a:pt x="22" y="22"/>
                      </a:cubicBezTo>
                      <a:cubicBezTo>
                        <a:pt x="26" y="19"/>
                        <a:pt x="28" y="14"/>
                        <a:pt x="27" y="9"/>
                      </a:cubicBezTo>
                      <a:cubicBezTo>
                        <a:pt x="25" y="3"/>
                        <a:pt x="18" y="0"/>
                        <a:pt x="11" y="2"/>
                      </a:cubicBezTo>
                      <a:cubicBezTo>
                        <a:pt x="4" y="5"/>
                        <a:pt x="0" y="12"/>
                        <a:pt x="2" y="18"/>
                      </a:cubicBezTo>
                      <a:cubicBezTo>
                        <a:pt x="4" y="22"/>
                        <a:pt x="8" y="24"/>
                        <a:pt x="13" y="25"/>
                      </a:cubicBezTo>
                      <a:cubicBezTo>
                        <a:pt x="13" y="25"/>
                        <a:pt x="14" y="27"/>
                        <a:pt x="14" y="27"/>
                      </a:cubicBezTo>
                      <a:cubicBezTo>
                        <a:pt x="15" y="30"/>
                        <a:pt x="16" y="33"/>
                        <a:pt x="18" y="36"/>
                      </a:cubicBezTo>
                      <a:cubicBezTo>
                        <a:pt x="20" y="35"/>
                        <a:pt x="20" y="35"/>
                        <a:pt x="20" y="35"/>
                      </a:cubicBezTo>
                      <a:cubicBezTo>
                        <a:pt x="18" y="32"/>
                        <a:pt x="17" y="30"/>
                        <a:pt x="16" y="27"/>
                      </a:cubicBezTo>
                    </a:path>
                  </a:pathLst>
                </a:custGeom>
                <a:solidFill>
                  <a:srgbClr val="FFF5EE"/>
                </a:solidFill>
                <a:ln w="317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86" name="Freeform 31"/>
                <p:cNvSpPr>
                  <a:spLocks noChangeAspect="1"/>
                </p:cNvSpPr>
                <p:nvPr/>
              </p:nvSpPr>
              <p:spPr bwMode="auto">
                <a:xfrm>
                  <a:off x="2905125" y="4613275"/>
                  <a:ext cx="82550" cy="106362"/>
                </a:xfrm>
                <a:custGeom>
                  <a:avLst/>
                  <a:gdLst>
                    <a:gd name="T0" fmla="*/ 2864 w 27"/>
                    <a:gd name="T1" fmla="*/ 1972 h 35"/>
                    <a:gd name="T2" fmla="*/ 2864 w 27"/>
                    <a:gd name="T3" fmla="*/ 1627 h 35"/>
                    <a:gd name="T4" fmla="*/ 1884 w 27"/>
                    <a:gd name="T5" fmla="*/ 0 h 35"/>
                    <a:gd name="T6" fmla="*/ 1265 w 27"/>
                    <a:gd name="T7" fmla="*/ 205 h 35"/>
                    <a:gd name="T8" fmla="*/ 2259 w 27"/>
                    <a:gd name="T9" fmla="*/ 1775 h 35"/>
                    <a:gd name="T10" fmla="*/ 2259 w 27"/>
                    <a:gd name="T11" fmla="*/ 1972 h 35"/>
                    <a:gd name="T12" fmla="*/ 1884 w 27"/>
                    <a:gd name="T13" fmla="*/ 2161 h 35"/>
                    <a:gd name="T14" fmla="*/ 1487 w 27"/>
                    <a:gd name="T15" fmla="*/ 2364 h 35"/>
                    <a:gd name="T16" fmla="*/ 1487 w 27"/>
                    <a:gd name="T17" fmla="*/ 1627 h 35"/>
                    <a:gd name="T18" fmla="*/ 772 w 27"/>
                    <a:gd name="T19" fmla="*/ 392 h 35"/>
                    <a:gd name="T20" fmla="*/ 401 w 27"/>
                    <a:gd name="T21" fmla="*/ 538 h 35"/>
                    <a:gd name="T22" fmla="*/ 978 w 27"/>
                    <a:gd name="T23" fmla="*/ 1775 h 35"/>
                    <a:gd name="T24" fmla="*/ 1173 w 27"/>
                    <a:gd name="T25" fmla="*/ 2569 h 35"/>
                    <a:gd name="T26" fmla="*/ 208 w 27"/>
                    <a:gd name="T27" fmla="*/ 4918 h 35"/>
                    <a:gd name="T28" fmla="*/ 3257 w 27"/>
                    <a:gd name="T29" fmla="*/ 5963 h 35"/>
                    <a:gd name="T30" fmla="*/ 4692 w 27"/>
                    <a:gd name="T31" fmla="*/ 3185 h 35"/>
                    <a:gd name="T32" fmla="*/ 2864 w 27"/>
                    <a:gd name="T33" fmla="*/ 1972 h 3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7"/>
                    <a:gd name="T52" fmla="*/ 0 h 35"/>
                    <a:gd name="T53" fmla="*/ 27 w 27"/>
                    <a:gd name="T54" fmla="*/ 35 h 3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7" h="35">
                      <a:moveTo>
                        <a:pt x="15" y="11"/>
                      </a:moveTo>
                      <a:cubicBezTo>
                        <a:pt x="15" y="11"/>
                        <a:pt x="15" y="10"/>
                        <a:pt x="15" y="9"/>
                      </a:cubicBezTo>
                      <a:cubicBezTo>
                        <a:pt x="13" y="6"/>
                        <a:pt x="11" y="3"/>
                        <a:pt x="10" y="0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9" y="4"/>
                        <a:pt x="11" y="7"/>
                        <a:pt x="12" y="10"/>
                      </a:cubicBezTo>
                      <a:cubicBezTo>
                        <a:pt x="12" y="11"/>
                        <a:pt x="12" y="11"/>
                        <a:pt x="12" y="11"/>
                      </a:cubicBezTo>
                      <a:cubicBezTo>
                        <a:pt x="11" y="11"/>
                        <a:pt x="11" y="12"/>
                        <a:pt x="10" y="12"/>
                      </a:cubicBezTo>
                      <a:cubicBezTo>
                        <a:pt x="9" y="12"/>
                        <a:pt x="9" y="12"/>
                        <a:pt x="8" y="13"/>
                      </a:cubicBezTo>
                      <a:cubicBezTo>
                        <a:pt x="8" y="11"/>
                        <a:pt x="8" y="10"/>
                        <a:pt x="8" y="9"/>
                      </a:cubicBezTo>
                      <a:cubicBezTo>
                        <a:pt x="7" y="7"/>
                        <a:pt x="6" y="4"/>
                        <a:pt x="4" y="2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3" y="5"/>
                        <a:pt x="4" y="8"/>
                        <a:pt x="5" y="10"/>
                      </a:cubicBezTo>
                      <a:cubicBezTo>
                        <a:pt x="6" y="11"/>
                        <a:pt x="6" y="13"/>
                        <a:pt x="6" y="14"/>
                      </a:cubicBezTo>
                      <a:cubicBezTo>
                        <a:pt x="1" y="17"/>
                        <a:pt x="0" y="22"/>
                        <a:pt x="1" y="27"/>
                      </a:cubicBezTo>
                      <a:cubicBezTo>
                        <a:pt x="3" y="33"/>
                        <a:pt x="11" y="35"/>
                        <a:pt x="17" y="33"/>
                      </a:cubicBezTo>
                      <a:cubicBezTo>
                        <a:pt x="24" y="31"/>
                        <a:pt x="27" y="24"/>
                        <a:pt x="25" y="18"/>
                      </a:cubicBezTo>
                      <a:cubicBezTo>
                        <a:pt x="24" y="14"/>
                        <a:pt x="20" y="12"/>
                        <a:pt x="15" y="11"/>
                      </a:cubicBezTo>
                    </a:path>
                  </a:pathLst>
                </a:custGeom>
                <a:solidFill>
                  <a:srgbClr val="FFF5EE"/>
                </a:solidFill>
                <a:ln w="317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87" name="Freeform 32"/>
                <p:cNvSpPr>
                  <a:spLocks noChangeAspect="1"/>
                </p:cNvSpPr>
                <p:nvPr/>
              </p:nvSpPr>
              <p:spPr bwMode="auto">
                <a:xfrm>
                  <a:off x="2930525" y="4478338"/>
                  <a:ext cx="84137" cy="111125"/>
                </a:xfrm>
                <a:custGeom>
                  <a:avLst/>
                  <a:gdLst>
                    <a:gd name="T0" fmla="*/ 2620 w 28"/>
                    <a:gd name="T1" fmla="*/ 5448 h 36"/>
                    <a:gd name="T2" fmla="*/ 2620 w 28"/>
                    <a:gd name="T3" fmla="*/ 5145 h 36"/>
                    <a:gd name="T4" fmla="*/ 2938 w 28"/>
                    <a:gd name="T5" fmla="*/ 4919 h 36"/>
                    <a:gd name="T6" fmla="*/ 3295 w 28"/>
                    <a:gd name="T7" fmla="*/ 4919 h 36"/>
                    <a:gd name="T8" fmla="*/ 3507 w 28"/>
                    <a:gd name="T9" fmla="*/ 5676 h 36"/>
                    <a:gd name="T10" fmla="*/ 3812 w 28"/>
                    <a:gd name="T11" fmla="*/ 7146 h 36"/>
                    <a:gd name="T12" fmla="*/ 4274 w 28"/>
                    <a:gd name="T13" fmla="*/ 6918 h 36"/>
                    <a:gd name="T14" fmla="*/ 3812 w 28"/>
                    <a:gd name="T15" fmla="*/ 5448 h 36"/>
                    <a:gd name="T16" fmla="*/ 3668 w 28"/>
                    <a:gd name="T17" fmla="*/ 4529 h 36"/>
                    <a:gd name="T18" fmla="*/ 4467 w 28"/>
                    <a:gd name="T19" fmla="*/ 2001 h 36"/>
                    <a:gd name="T20" fmla="*/ 1853 w 28"/>
                    <a:gd name="T21" fmla="*/ 640 h 36"/>
                    <a:gd name="T22" fmla="*/ 358 w 28"/>
                    <a:gd name="T23" fmla="*/ 3675 h 36"/>
                    <a:gd name="T24" fmla="*/ 2158 w 28"/>
                    <a:gd name="T25" fmla="*/ 5145 h 36"/>
                    <a:gd name="T26" fmla="*/ 2360 w 28"/>
                    <a:gd name="T27" fmla="*/ 5676 h 36"/>
                    <a:gd name="T28" fmla="*/ 2938 w 28"/>
                    <a:gd name="T29" fmla="*/ 7338 h 36"/>
                    <a:gd name="T30" fmla="*/ 3295 w 28"/>
                    <a:gd name="T31" fmla="*/ 7338 h 36"/>
                    <a:gd name="T32" fmla="*/ 2620 w 28"/>
                    <a:gd name="T33" fmla="*/ 5448 h 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8"/>
                    <a:gd name="T52" fmla="*/ 0 h 36"/>
                    <a:gd name="T53" fmla="*/ 28 w 28"/>
                    <a:gd name="T54" fmla="*/ 36 h 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8" h="36">
                      <a:moveTo>
                        <a:pt x="16" y="27"/>
                      </a:moveTo>
                      <a:cubicBezTo>
                        <a:pt x="16" y="26"/>
                        <a:pt x="15" y="25"/>
                        <a:pt x="16" y="25"/>
                      </a:cubicBezTo>
                      <a:cubicBezTo>
                        <a:pt x="17" y="25"/>
                        <a:pt x="17" y="24"/>
                        <a:pt x="18" y="24"/>
                      </a:cubicBezTo>
                      <a:cubicBezTo>
                        <a:pt x="19" y="24"/>
                        <a:pt x="19" y="24"/>
                        <a:pt x="20" y="24"/>
                      </a:cubicBezTo>
                      <a:cubicBezTo>
                        <a:pt x="20" y="25"/>
                        <a:pt x="20" y="27"/>
                        <a:pt x="21" y="28"/>
                      </a:cubicBezTo>
                      <a:cubicBezTo>
                        <a:pt x="21" y="30"/>
                        <a:pt x="22" y="32"/>
                        <a:pt x="23" y="35"/>
                      </a:cubicBezTo>
                      <a:cubicBezTo>
                        <a:pt x="26" y="34"/>
                        <a:pt x="26" y="34"/>
                        <a:pt x="26" y="34"/>
                      </a:cubicBezTo>
                      <a:cubicBezTo>
                        <a:pt x="25" y="31"/>
                        <a:pt x="23" y="29"/>
                        <a:pt x="23" y="27"/>
                      </a:cubicBezTo>
                      <a:cubicBezTo>
                        <a:pt x="22" y="26"/>
                        <a:pt x="22" y="24"/>
                        <a:pt x="22" y="22"/>
                      </a:cubicBezTo>
                      <a:cubicBezTo>
                        <a:pt x="26" y="19"/>
                        <a:pt x="28" y="14"/>
                        <a:pt x="27" y="10"/>
                      </a:cubicBezTo>
                      <a:cubicBezTo>
                        <a:pt x="25" y="4"/>
                        <a:pt x="18" y="0"/>
                        <a:pt x="11" y="3"/>
                      </a:cubicBezTo>
                      <a:cubicBezTo>
                        <a:pt x="4" y="5"/>
                        <a:pt x="0" y="12"/>
                        <a:pt x="2" y="18"/>
                      </a:cubicBezTo>
                      <a:cubicBezTo>
                        <a:pt x="4" y="22"/>
                        <a:pt x="8" y="24"/>
                        <a:pt x="13" y="25"/>
                      </a:cubicBezTo>
                      <a:cubicBezTo>
                        <a:pt x="13" y="26"/>
                        <a:pt x="13" y="27"/>
                        <a:pt x="14" y="28"/>
                      </a:cubicBezTo>
                      <a:cubicBezTo>
                        <a:pt x="15" y="31"/>
                        <a:pt x="16" y="34"/>
                        <a:pt x="18" y="36"/>
                      </a:cubicBezTo>
                      <a:cubicBezTo>
                        <a:pt x="20" y="36"/>
                        <a:pt x="20" y="36"/>
                        <a:pt x="20" y="36"/>
                      </a:cubicBezTo>
                      <a:cubicBezTo>
                        <a:pt x="19" y="33"/>
                        <a:pt x="17" y="30"/>
                        <a:pt x="16" y="27"/>
                      </a:cubicBezTo>
                    </a:path>
                  </a:pathLst>
                </a:custGeom>
                <a:solidFill>
                  <a:srgbClr val="FFF5EE"/>
                </a:solidFill>
                <a:ln w="317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88" name="Freeform 33"/>
                <p:cNvSpPr>
                  <a:spLocks noChangeAspect="1"/>
                </p:cNvSpPr>
                <p:nvPr/>
              </p:nvSpPr>
              <p:spPr bwMode="auto">
                <a:xfrm>
                  <a:off x="2978150" y="4589463"/>
                  <a:ext cx="82550" cy="106362"/>
                </a:xfrm>
                <a:custGeom>
                  <a:avLst/>
                  <a:gdLst>
                    <a:gd name="T0" fmla="*/ 3064 w 27"/>
                    <a:gd name="T1" fmla="*/ 1972 h 35"/>
                    <a:gd name="T2" fmla="*/ 2864 w 27"/>
                    <a:gd name="T3" fmla="*/ 1627 h 35"/>
                    <a:gd name="T4" fmla="*/ 1884 w 27"/>
                    <a:gd name="T5" fmla="*/ 0 h 35"/>
                    <a:gd name="T6" fmla="*/ 1487 w 27"/>
                    <a:gd name="T7" fmla="*/ 0 h 35"/>
                    <a:gd name="T8" fmla="*/ 2436 w 27"/>
                    <a:gd name="T9" fmla="*/ 1775 h 35"/>
                    <a:gd name="T10" fmla="*/ 2436 w 27"/>
                    <a:gd name="T11" fmla="*/ 1972 h 35"/>
                    <a:gd name="T12" fmla="*/ 1884 w 27"/>
                    <a:gd name="T13" fmla="*/ 2161 h 35"/>
                    <a:gd name="T14" fmla="*/ 1691 w 27"/>
                    <a:gd name="T15" fmla="*/ 2161 h 35"/>
                    <a:gd name="T16" fmla="*/ 1487 w 27"/>
                    <a:gd name="T17" fmla="*/ 1627 h 35"/>
                    <a:gd name="T18" fmla="*/ 978 w 27"/>
                    <a:gd name="T19" fmla="*/ 205 h 35"/>
                    <a:gd name="T20" fmla="*/ 401 w 27"/>
                    <a:gd name="T21" fmla="*/ 392 h 35"/>
                    <a:gd name="T22" fmla="*/ 1173 w 27"/>
                    <a:gd name="T23" fmla="*/ 1775 h 35"/>
                    <a:gd name="T24" fmla="*/ 1265 w 27"/>
                    <a:gd name="T25" fmla="*/ 2364 h 35"/>
                    <a:gd name="T26" fmla="*/ 401 w 27"/>
                    <a:gd name="T27" fmla="*/ 4726 h 35"/>
                    <a:gd name="T28" fmla="*/ 3257 w 27"/>
                    <a:gd name="T29" fmla="*/ 5963 h 35"/>
                    <a:gd name="T30" fmla="*/ 4692 w 27"/>
                    <a:gd name="T31" fmla="*/ 3185 h 35"/>
                    <a:gd name="T32" fmla="*/ 3064 w 27"/>
                    <a:gd name="T33" fmla="*/ 1972 h 3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7"/>
                    <a:gd name="T52" fmla="*/ 0 h 35"/>
                    <a:gd name="T53" fmla="*/ 27 w 27"/>
                    <a:gd name="T54" fmla="*/ 35 h 3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7" h="35">
                      <a:moveTo>
                        <a:pt x="16" y="11"/>
                      </a:moveTo>
                      <a:cubicBezTo>
                        <a:pt x="15" y="10"/>
                        <a:pt x="15" y="10"/>
                        <a:pt x="15" y="9"/>
                      </a:cubicBezTo>
                      <a:cubicBezTo>
                        <a:pt x="14" y="6"/>
                        <a:pt x="12" y="3"/>
                        <a:pt x="10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10" y="4"/>
                        <a:pt x="12" y="6"/>
                        <a:pt x="13" y="10"/>
                      </a:cubicBezTo>
                      <a:cubicBezTo>
                        <a:pt x="13" y="10"/>
                        <a:pt x="13" y="11"/>
                        <a:pt x="13" y="11"/>
                      </a:cubicBezTo>
                      <a:cubicBezTo>
                        <a:pt x="12" y="11"/>
                        <a:pt x="11" y="11"/>
                        <a:pt x="10" y="12"/>
                      </a:cubicBezTo>
                      <a:cubicBezTo>
                        <a:pt x="10" y="12"/>
                        <a:pt x="9" y="12"/>
                        <a:pt x="9" y="12"/>
                      </a:cubicBezTo>
                      <a:cubicBezTo>
                        <a:pt x="9" y="11"/>
                        <a:pt x="9" y="10"/>
                        <a:pt x="8" y="9"/>
                      </a:cubicBezTo>
                      <a:cubicBezTo>
                        <a:pt x="8" y="7"/>
                        <a:pt x="6" y="4"/>
                        <a:pt x="5" y="1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4" y="5"/>
                        <a:pt x="5" y="7"/>
                        <a:pt x="6" y="10"/>
                      </a:cubicBezTo>
                      <a:cubicBezTo>
                        <a:pt x="6" y="11"/>
                        <a:pt x="6" y="12"/>
                        <a:pt x="7" y="13"/>
                      </a:cubicBezTo>
                      <a:cubicBezTo>
                        <a:pt x="3" y="16"/>
                        <a:pt x="0" y="22"/>
                        <a:pt x="2" y="26"/>
                      </a:cubicBezTo>
                      <a:cubicBezTo>
                        <a:pt x="4" y="32"/>
                        <a:pt x="11" y="35"/>
                        <a:pt x="17" y="33"/>
                      </a:cubicBezTo>
                      <a:cubicBezTo>
                        <a:pt x="24" y="31"/>
                        <a:pt x="27" y="24"/>
                        <a:pt x="25" y="18"/>
                      </a:cubicBezTo>
                      <a:cubicBezTo>
                        <a:pt x="24" y="14"/>
                        <a:pt x="20" y="11"/>
                        <a:pt x="16" y="11"/>
                      </a:cubicBezTo>
                    </a:path>
                  </a:pathLst>
                </a:custGeom>
                <a:solidFill>
                  <a:srgbClr val="FFF5EE"/>
                </a:solidFill>
                <a:ln w="317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89" name="Freeform 34"/>
                <p:cNvSpPr>
                  <a:spLocks noChangeAspect="1"/>
                </p:cNvSpPr>
                <p:nvPr/>
              </p:nvSpPr>
              <p:spPr bwMode="auto">
                <a:xfrm>
                  <a:off x="3008313" y="4454525"/>
                  <a:ext cx="85725" cy="109537"/>
                </a:xfrm>
                <a:custGeom>
                  <a:avLst/>
                  <a:gdLst>
                    <a:gd name="T0" fmla="*/ 2876 w 28"/>
                    <a:gd name="T1" fmla="*/ 4962 h 36"/>
                    <a:gd name="T2" fmla="*/ 2876 w 28"/>
                    <a:gd name="T3" fmla="*/ 4372 h 36"/>
                    <a:gd name="T4" fmla="*/ 3500 w 28"/>
                    <a:gd name="T5" fmla="*/ 4372 h 36"/>
                    <a:gd name="T6" fmla="*/ 3653 w 28"/>
                    <a:gd name="T7" fmla="*/ 4169 h 36"/>
                    <a:gd name="T8" fmla="*/ 3873 w 28"/>
                    <a:gd name="T9" fmla="*/ 5098 h 36"/>
                    <a:gd name="T10" fmla="*/ 4370 w 28"/>
                    <a:gd name="T11" fmla="*/ 6208 h 36"/>
                    <a:gd name="T12" fmla="*/ 4771 w 28"/>
                    <a:gd name="T13" fmla="*/ 6208 h 36"/>
                    <a:gd name="T14" fmla="*/ 4170 w 28"/>
                    <a:gd name="T15" fmla="*/ 4962 h 36"/>
                    <a:gd name="T16" fmla="*/ 4054 w 28"/>
                    <a:gd name="T17" fmla="*/ 3956 h 36"/>
                    <a:gd name="T18" fmla="*/ 5144 w 28"/>
                    <a:gd name="T19" fmla="*/ 1635 h 36"/>
                    <a:gd name="T20" fmla="*/ 2102 w 28"/>
                    <a:gd name="T21" fmla="*/ 393 h 36"/>
                    <a:gd name="T22" fmla="*/ 401 w 28"/>
                    <a:gd name="T23" fmla="*/ 3134 h 36"/>
                    <a:gd name="T24" fmla="*/ 2266 w 28"/>
                    <a:gd name="T25" fmla="*/ 4548 h 36"/>
                    <a:gd name="T26" fmla="*/ 2474 w 28"/>
                    <a:gd name="T27" fmla="*/ 4962 h 36"/>
                    <a:gd name="T28" fmla="*/ 3277 w 28"/>
                    <a:gd name="T29" fmla="*/ 6545 h 36"/>
                    <a:gd name="T30" fmla="*/ 3653 w 28"/>
                    <a:gd name="T31" fmla="*/ 6344 h 36"/>
                    <a:gd name="T32" fmla="*/ 2876 w 28"/>
                    <a:gd name="T33" fmla="*/ 4962 h 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8"/>
                    <a:gd name="T52" fmla="*/ 0 h 36"/>
                    <a:gd name="T53" fmla="*/ 28 w 28"/>
                    <a:gd name="T54" fmla="*/ 36 h 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8" h="36">
                      <a:moveTo>
                        <a:pt x="15" y="27"/>
                      </a:moveTo>
                      <a:cubicBezTo>
                        <a:pt x="15" y="26"/>
                        <a:pt x="15" y="25"/>
                        <a:pt x="15" y="24"/>
                      </a:cubicBezTo>
                      <a:cubicBezTo>
                        <a:pt x="16" y="24"/>
                        <a:pt x="17" y="24"/>
                        <a:pt x="18" y="24"/>
                      </a:cubicBezTo>
                      <a:cubicBezTo>
                        <a:pt x="18" y="24"/>
                        <a:pt x="18" y="24"/>
                        <a:pt x="19" y="23"/>
                      </a:cubicBezTo>
                      <a:cubicBezTo>
                        <a:pt x="19" y="25"/>
                        <a:pt x="19" y="26"/>
                        <a:pt x="20" y="28"/>
                      </a:cubicBezTo>
                      <a:cubicBezTo>
                        <a:pt x="20" y="30"/>
                        <a:pt x="22" y="32"/>
                        <a:pt x="23" y="34"/>
                      </a:cubicBezTo>
                      <a:cubicBezTo>
                        <a:pt x="25" y="34"/>
                        <a:pt x="25" y="34"/>
                        <a:pt x="25" y="34"/>
                      </a:cubicBezTo>
                      <a:cubicBezTo>
                        <a:pt x="24" y="31"/>
                        <a:pt x="23" y="29"/>
                        <a:pt x="22" y="27"/>
                      </a:cubicBezTo>
                      <a:cubicBezTo>
                        <a:pt x="22" y="26"/>
                        <a:pt x="21" y="24"/>
                        <a:pt x="21" y="22"/>
                      </a:cubicBezTo>
                      <a:cubicBezTo>
                        <a:pt x="26" y="19"/>
                        <a:pt x="28" y="14"/>
                        <a:pt x="27" y="9"/>
                      </a:cubicBezTo>
                      <a:cubicBezTo>
                        <a:pt x="25" y="4"/>
                        <a:pt x="17" y="0"/>
                        <a:pt x="11" y="2"/>
                      </a:cubicBezTo>
                      <a:cubicBezTo>
                        <a:pt x="4" y="4"/>
                        <a:pt x="0" y="11"/>
                        <a:pt x="2" y="17"/>
                      </a:cubicBezTo>
                      <a:cubicBezTo>
                        <a:pt x="4" y="21"/>
                        <a:pt x="7" y="24"/>
                        <a:pt x="12" y="25"/>
                      </a:cubicBezTo>
                      <a:cubicBezTo>
                        <a:pt x="12" y="26"/>
                        <a:pt x="13" y="27"/>
                        <a:pt x="13" y="27"/>
                      </a:cubicBezTo>
                      <a:cubicBezTo>
                        <a:pt x="14" y="31"/>
                        <a:pt x="15" y="34"/>
                        <a:pt x="17" y="36"/>
                      </a:cubicBezTo>
                      <a:cubicBezTo>
                        <a:pt x="19" y="35"/>
                        <a:pt x="19" y="35"/>
                        <a:pt x="19" y="35"/>
                      </a:cubicBezTo>
                      <a:cubicBezTo>
                        <a:pt x="18" y="32"/>
                        <a:pt x="16" y="30"/>
                        <a:pt x="15" y="27"/>
                      </a:cubicBezTo>
                    </a:path>
                  </a:pathLst>
                </a:custGeom>
                <a:solidFill>
                  <a:srgbClr val="FFF5EE"/>
                </a:solidFill>
                <a:ln w="317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90" name="Freeform 35"/>
                <p:cNvSpPr>
                  <a:spLocks noChangeAspect="1"/>
                </p:cNvSpPr>
                <p:nvPr/>
              </p:nvSpPr>
              <p:spPr bwMode="auto">
                <a:xfrm>
                  <a:off x="3055938" y="4560888"/>
                  <a:ext cx="80962" cy="111125"/>
                </a:xfrm>
                <a:custGeom>
                  <a:avLst/>
                  <a:gdLst>
                    <a:gd name="T0" fmla="*/ 2593 w 27"/>
                    <a:gd name="T1" fmla="*/ 2419 h 36"/>
                    <a:gd name="T2" fmla="*/ 2405 w 27"/>
                    <a:gd name="T3" fmla="*/ 2001 h 36"/>
                    <a:gd name="T4" fmla="*/ 1834 w 27"/>
                    <a:gd name="T5" fmla="*/ 0 h 36"/>
                    <a:gd name="T6" fmla="*/ 1273 w 27"/>
                    <a:gd name="T7" fmla="*/ 227 h 36"/>
                    <a:gd name="T8" fmla="*/ 2136 w 27"/>
                    <a:gd name="T9" fmla="*/ 2226 h 36"/>
                    <a:gd name="T10" fmla="*/ 2136 w 27"/>
                    <a:gd name="T11" fmla="*/ 2419 h 36"/>
                    <a:gd name="T12" fmla="*/ 1630 w 27"/>
                    <a:gd name="T13" fmla="*/ 2646 h 36"/>
                    <a:gd name="T14" fmla="*/ 1434 w 27"/>
                    <a:gd name="T15" fmla="*/ 2646 h 36"/>
                    <a:gd name="T16" fmla="*/ 1273 w 27"/>
                    <a:gd name="T17" fmla="*/ 2001 h 36"/>
                    <a:gd name="T18" fmla="*/ 759 w 27"/>
                    <a:gd name="T19" fmla="*/ 441 h 36"/>
                    <a:gd name="T20" fmla="*/ 357 w 27"/>
                    <a:gd name="T21" fmla="*/ 640 h 36"/>
                    <a:gd name="T22" fmla="*/ 971 w 27"/>
                    <a:gd name="T23" fmla="*/ 2001 h 36"/>
                    <a:gd name="T24" fmla="*/ 1131 w 27"/>
                    <a:gd name="T25" fmla="*/ 2802 h 36"/>
                    <a:gd name="T26" fmla="*/ 357 w 27"/>
                    <a:gd name="T27" fmla="*/ 5448 h 36"/>
                    <a:gd name="T28" fmla="*/ 2709 w 27"/>
                    <a:gd name="T29" fmla="*/ 6918 h 36"/>
                    <a:gd name="T30" fmla="*/ 4035 w 27"/>
                    <a:gd name="T31" fmla="*/ 3891 h 36"/>
                    <a:gd name="T32" fmla="*/ 2593 w 27"/>
                    <a:gd name="T33" fmla="*/ 2419 h 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7"/>
                    <a:gd name="T52" fmla="*/ 0 h 36"/>
                    <a:gd name="T53" fmla="*/ 27 w 27"/>
                    <a:gd name="T54" fmla="*/ 36 h 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7" h="36">
                      <a:moveTo>
                        <a:pt x="16" y="12"/>
                      </a:moveTo>
                      <a:cubicBezTo>
                        <a:pt x="15" y="11"/>
                        <a:pt x="15" y="11"/>
                        <a:pt x="15" y="10"/>
                      </a:cubicBezTo>
                      <a:cubicBezTo>
                        <a:pt x="14" y="7"/>
                        <a:pt x="12" y="3"/>
                        <a:pt x="11" y="0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10" y="5"/>
                        <a:pt x="12" y="7"/>
                        <a:pt x="13" y="11"/>
                      </a:cubicBezTo>
                      <a:cubicBezTo>
                        <a:pt x="13" y="11"/>
                        <a:pt x="13" y="12"/>
                        <a:pt x="13" y="12"/>
                      </a:cubicBezTo>
                      <a:cubicBezTo>
                        <a:pt x="12" y="12"/>
                        <a:pt x="11" y="12"/>
                        <a:pt x="10" y="13"/>
                      </a:cubicBezTo>
                      <a:cubicBezTo>
                        <a:pt x="10" y="13"/>
                        <a:pt x="10" y="13"/>
                        <a:pt x="9" y="13"/>
                      </a:cubicBezTo>
                      <a:cubicBezTo>
                        <a:pt x="9" y="12"/>
                        <a:pt x="9" y="11"/>
                        <a:pt x="8" y="10"/>
                      </a:cubicBezTo>
                      <a:cubicBezTo>
                        <a:pt x="8" y="7"/>
                        <a:pt x="6" y="5"/>
                        <a:pt x="5" y="2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4" y="6"/>
                        <a:pt x="5" y="8"/>
                        <a:pt x="6" y="10"/>
                      </a:cubicBezTo>
                      <a:cubicBezTo>
                        <a:pt x="6" y="12"/>
                        <a:pt x="7" y="13"/>
                        <a:pt x="7" y="14"/>
                      </a:cubicBezTo>
                      <a:cubicBezTo>
                        <a:pt x="2" y="17"/>
                        <a:pt x="0" y="22"/>
                        <a:pt x="2" y="27"/>
                      </a:cubicBezTo>
                      <a:cubicBezTo>
                        <a:pt x="4" y="33"/>
                        <a:pt x="10" y="36"/>
                        <a:pt x="17" y="34"/>
                      </a:cubicBezTo>
                      <a:cubicBezTo>
                        <a:pt x="23" y="32"/>
                        <a:pt x="27" y="25"/>
                        <a:pt x="25" y="19"/>
                      </a:cubicBezTo>
                      <a:cubicBezTo>
                        <a:pt x="24" y="15"/>
                        <a:pt x="20" y="13"/>
                        <a:pt x="16" y="12"/>
                      </a:cubicBezTo>
                    </a:path>
                  </a:pathLst>
                </a:custGeom>
                <a:solidFill>
                  <a:srgbClr val="FFF5EE"/>
                </a:solidFill>
                <a:ln w="317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91" name="Freeform 36"/>
                <p:cNvSpPr>
                  <a:spLocks noChangeAspect="1"/>
                </p:cNvSpPr>
                <p:nvPr/>
              </p:nvSpPr>
              <p:spPr bwMode="auto">
                <a:xfrm>
                  <a:off x="2624138" y="4591050"/>
                  <a:ext cx="85725" cy="109537"/>
                </a:xfrm>
                <a:custGeom>
                  <a:avLst/>
                  <a:gdLst>
                    <a:gd name="T0" fmla="*/ 3099 w 28"/>
                    <a:gd name="T1" fmla="*/ 4962 h 36"/>
                    <a:gd name="T2" fmla="*/ 3099 w 28"/>
                    <a:gd name="T3" fmla="*/ 4372 h 36"/>
                    <a:gd name="T4" fmla="*/ 3653 w 28"/>
                    <a:gd name="T5" fmla="*/ 4372 h 36"/>
                    <a:gd name="T6" fmla="*/ 3873 w 28"/>
                    <a:gd name="T7" fmla="*/ 4169 h 36"/>
                    <a:gd name="T8" fmla="*/ 4054 w 28"/>
                    <a:gd name="T9" fmla="*/ 5098 h 36"/>
                    <a:gd name="T10" fmla="*/ 4771 w 28"/>
                    <a:gd name="T11" fmla="*/ 6208 h 36"/>
                    <a:gd name="T12" fmla="*/ 5144 w 28"/>
                    <a:gd name="T13" fmla="*/ 6007 h 36"/>
                    <a:gd name="T14" fmla="*/ 4370 w 28"/>
                    <a:gd name="T15" fmla="*/ 4962 h 36"/>
                    <a:gd name="T16" fmla="*/ 4170 w 28"/>
                    <a:gd name="T17" fmla="*/ 3956 h 36"/>
                    <a:gd name="T18" fmla="*/ 5144 w 28"/>
                    <a:gd name="T19" fmla="*/ 1635 h 36"/>
                    <a:gd name="T20" fmla="*/ 1894 w 28"/>
                    <a:gd name="T21" fmla="*/ 544 h 36"/>
                    <a:gd name="T22" fmla="*/ 609 w 28"/>
                    <a:gd name="T23" fmla="*/ 3310 h 36"/>
                    <a:gd name="T24" fmla="*/ 2474 w 28"/>
                    <a:gd name="T25" fmla="*/ 4548 h 36"/>
                    <a:gd name="T26" fmla="*/ 2667 w 28"/>
                    <a:gd name="T27" fmla="*/ 5098 h 36"/>
                    <a:gd name="T28" fmla="*/ 3653 w 28"/>
                    <a:gd name="T29" fmla="*/ 6545 h 36"/>
                    <a:gd name="T30" fmla="*/ 4054 w 28"/>
                    <a:gd name="T31" fmla="*/ 6344 h 36"/>
                    <a:gd name="T32" fmla="*/ 3099 w 28"/>
                    <a:gd name="T33" fmla="*/ 4962 h 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8"/>
                    <a:gd name="T52" fmla="*/ 0 h 36"/>
                    <a:gd name="T53" fmla="*/ 28 w 28"/>
                    <a:gd name="T54" fmla="*/ 36 h 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8" h="36">
                      <a:moveTo>
                        <a:pt x="16" y="27"/>
                      </a:moveTo>
                      <a:cubicBezTo>
                        <a:pt x="16" y="26"/>
                        <a:pt x="16" y="25"/>
                        <a:pt x="16" y="24"/>
                      </a:cubicBezTo>
                      <a:cubicBezTo>
                        <a:pt x="17" y="24"/>
                        <a:pt x="18" y="24"/>
                        <a:pt x="19" y="24"/>
                      </a:cubicBezTo>
                      <a:cubicBezTo>
                        <a:pt x="19" y="24"/>
                        <a:pt x="20" y="23"/>
                        <a:pt x="20" y="23"/>
                      </a:cubicBezTo>
                      <a:cubicBezTo>
                        <a:pt x="20" y="25"/>
                        <a:pt x="21" y="26"/>
                        <a:pt x="21" y="28"/>
                      </a:cubicBezTo>
                      <a:cubicBezTo>
                        <a:pt x="22" y="30"/>
                        <a:pt x="23" y="32"/>
                        <a:pt x="25" y="34"/>
                      </a:cubicBezTo>
                      <a:cubicBezTo>
                        <a:pt x="27" y="33"/>
                        <a:pt x="27" y="33"/>
                        <a:pt x="27" y="33"/>
                      </a:cubicBezTo>
                      <a:cubicBezTo>
                        <a:pt x="25" y="31"/>
                        <a:pt x="24" y="29"/>
                        <a:pt x="23" y="27"/>
                      </a:cubicBezTo>
                      <a:cubicBezTo>
                        <a:pt x="23" y="25"/>
                        <a:pt x="23" y="24"/>
                        <a:pt x="22" y="22"/>
                      </a:cubicBezTo>
                      <a:cubicBezTo>
                        <a:pt x="26" y="18"/>
                        <a:pt x="28" y="13"/>
                        <a:pt x="27" y="9"/>
                      </a:cubicBezTo>
                      <a:cubicBezTo>
                        <a:pt x="24" y="3"/>
                        <a:pt x="17" y="0"/>
                        <a:pt x="10" y="3"/>
                      </a:cubicBezTo>
                      <a:cubicBezTo>
                        <a:pt x="4" y="6"/>
                        <a:pt x="0" y="13"/>
                        <a:pt x="3" y="18"/>
                      </a:cubicBezTo>
                      <a:cubicBezTo>
                        <a:pt x="5" y="22"/>
                        <a:pt x="9" y="25"/>
                        <a:pt x="13" y="25"/>
                      </a:cubicBezTo>
                      <a:cubicBezTo>
                        <a:pt x="14" y="26"/>
                        <a:pt x="14" y="27"/>
                        <a:pt x="14" y="28"/>
                      </a:cubicBezTo>
                      <a:cubicBezTo>
                        <a:pt x="16" y="31"/>
                        <a:pt x="17" y="34"/>
                        <a:pt x="19" y="36"/>
                      </a:cubicBezTo>
                      <a:cubicBezTo>
                        <a:pt x="21" y="35"/>
                        <a:pt x="21" y="35"/>
                        <a:pt x="21" y="35"/>
                      </a:cubicBezTo>
                      <a:cubicBezTo>
                        <a:pt x="20" y="32"/>
                        <a:pt x="18" y="30"/>
                        <a:pt x="16" y="27"/>
                      </a:cubicBezTo>
                    </a:path>
                  </a:pathLst>
                </a:custGeom>
                <a:solidFill>
                  <a:srgbClr val="FFF5EE"/>
                </a:solidFill>
                <a:ln w="317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92" name="Freeform 37"/>
                <p:cNvSpPr>
                  <a:spLocks noChangeAspect="1"/>
                </p:cNvSpPr>
                <p:nvPr/>
              </p:nvSpPr>
              <p:spPr bwMode="auto">
                <a:xfrm>
                  <a:off x="2681288" y="4699000"/>
                  <a:ext cx="82550" cy="107950"/>
                </a:xfrm>
                <a:custGeom>
                  <a:avLst/>
                  <a:gdLst>
                    <a:gd name="T0" fmla="*/ 2656 w 27"/>
                    <a:gd name="T1" fmla="*/ 2209 h 35"/>
                    <a:gd name="T2" fmla="*/ 2656 w 27"/>
                    <a:gd name="T3" fmla="*/ 1766 h 35"/>
                    <a:gd name="T4" fmla="*/ 1691 w 27"/>
                    <a:gd name="T5" fmla="*/ 0 h 35"/>
                    <a:gd name="T6" fmla="*/ 1173 w 27"/>
                    <a:gd name="T7" fmla="*/ 227 h 35"/>
                    <a:gd name="T8" fmla="*/ 2259 w 27"/>
                    <a:gd name="T9" fmla="*/ 1993 h 35"/>
                    <a:gd name="T10" fmla="*/ 2259 w 27"/>
                    <a:gd name="T11" fmla="*/ 2209 h 35"/>
                    <a:gd name="T12" fmla="*/ 1691 w 27"/>
                    <a:gd name="T13" fmla="*/ 2209 h 35"/>
                    <a:gd name="T14" fmla="*/ 1487 w 27"/>
                    <a:gd name="T15" fmla="*/ 2405 h 35"/>
                    <a:gd name="T16" fmla="*/ 1265 w 27"/>
                    <a:gd name="T17" fmla="*/ 1766 h 35"/>
                    <a:gd name="T18" fmla="*/ 609 w 27"/>
                    <a:gd name="T19" fmla="*/ 441 h 35"/>
                    <a:gd name="T20" fmla="*/ 0 w 27"/>
                    <a:gd name="T21" fmla="*/ 637 h 35"/>
                    <a:gd name="T22" fmla="*/ 978 w 27"/>
                    <a:gd name="T23" fmla="*/ 1993 h 35"/>
                    <a:gd name="T24" fmla="*/ 1173 w 27"/>
                    <a:gd name="T25" fmla="*/ 2794 h 35"/>
                    <a:gd name="T26" fmla="*/ 401 w 27"/>
                    <a:gd name="T27" fmla="*/ 5428 h 35"/>
                    <a:gd name="T28" fmla="*/ 3257 w 27"/>
                    <a:gd name="T29" fmla="*/ 6454 h 35"/>
                    <a:gd name="T30" fmla="*/ 4692 w 27"/>
                    <a:gd name="T31" fmla="*/ 3431 h 35"/>
                    <a:gd name="T32" fmla="*/ 2656 w 27"/>
                    <a:gd name="T33" fmla="*/ 2209 h 3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7"/>
                    <a:gd name="T52" fmla="*/ 0 h 35"/>
                    <a:gd name="T53" fmla="*/ 27 w 27"/>
                    <a:gd name="T54" fmla="*/ 35 h 3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7" h="35">
                      <a:moveTo>
                        <a:pt x="14" y="11"/>
                      </a:moveTo>
                      <a:cubicBezTo>
                        <a:pt x="14" y="10"/>
                        <a:pt x="14" y="9"/>
                        <a:pt x="14" y="9"/>
                      </a:cubicBezTo>
                      <a:cubicBezTo>
                        <a:pt x="12" y="6"/>
                        <a:pt x="11" y="2"/>
                        <a:pt x="9" y="0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8" y="4"/>
                        <a:pt x="10" y="7"/>
                        <a:pt x="12" y="10"/>
                      </a:cubicBezTo>
                      <a:cubicBezTo>
                        <a:pt x="12" y="10"/>
                        <a:pt x="12" y="11"/>
                        <a:pt x="12" y="11"/>
                      </a:cubicBezTo>
                      <a:cubicBezTo>
                        <a:pt x="11" y="11"/>
                        <a:pt x="10" y="11"/>
                        <a:pt x="9" y="11"/>
                      </a:cubicBezTo>
                      <a:cubicBezTo>
                        <a:pt x="8" y="12"/>
                        <a:pt x="9" y="12"/>
                        <a:pt x="8" y="12"/>
                      </a:cubicBezTo>
                      <a:cubicBezTo>
                        <a:pt x="8" y="11"/>
                        <a:pt x="7" y="10"/>
                        <a:pt x="7" y="9"/>
                      </a:cubicBezTo>
                      <a:cubicBezTo>
                        <a:pt x="6" y="7"/>
                        <a:pt x="5" y="4"/>
                        <a:pt x="3" y="2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2" y="5"/>
                        <a:pt x="4" y="8"/>
                        <a:pt x="5" y="10"/>
                      </a:cubicBezTo>
                      <a:cubicBezTo>
                        <a:pt x="5" y="11"/>
                        <a:pt x="6" y="12"/>
                        <a:pt x="6" y="14"/>
                      </a:cubicBezTo>
                      <a:cubicBezTo>
                        <a:pt x="2" y="17"/>
                        <a:pt x="0" y="22"/>
                        <a:pt x="2" y="27"/>
                      </a:cubicBezTo>
                      <a:cubicBezTo>
                        <a:pt x="4" y="32"/>
                        <a:pt x="11" y="35"/>
                        <a:pt x="17" y="32"/>
                      </a:cubicBezTo>
                      <a:cubicBezTo>
                        <a:pt x="24" y="30"/>
                        <a:pt x="27" y="23"/>
                        <a:pt x="25" y="17"/>
                      </a:cubicBezTo>
                      <a:cubicBezTo>
                        <a:pt x="23" y="13"/>
                        <a:pt x="19" y="11"/>
                        <a:pt x="14" y="11"/>
                      </a:cubicBezTo>
                    </a:path>
                  </a:pathLst>
                </a:custGeom>
                <a:solidFill>
                  <a:srgbClr val="FFF5EE"/>
                </a:solidFill>
                <a:ln w="317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93" name="Freeform 38"/>
                <p:cNvSpPr>
                  <a:spLocks noChangeAspect="1"/>
                </p:cNvSpPr>
                <p:nvPr/>
              </p:nvSpPr>
              <p:spPr bwMode="auto">
                <a:xfrm>
                  <a:off x="2700338" y="4564063"/>
                  <a:ext cx="85725" cy="107950"/>
                </a:xfrm>
                <a:custGeom>
                  <a:avLst/>
                  <a:gdLst>
                    <a:gd name="T0" fmla="*/ 3099 w 28"/>
                    <a:gd name="T1" fmla="*/ 5318 h 35"/>
                    <a:gd name="T2" fmla="*/ 2876 w 28"/>
                    <a:gd name="T3" fmla="*/ 4900 h 35"/>
                    <a:gd name="T4" fmla="*/ 3500 w 28"/>
                    <a:gd name="T5" fmla="*/ 4673 h 35"/>
                    <a:gd name="T6" fmla="*/ 3653 w 28"/>
                    <a:gd name="T7" fmla="*/ 4673 h 35"/>
                    <a:gd name="T8" fmla="*/ 3873 w 28"/>
                    <a:gd name="T9" fmla="*/ 5428 h 35"/>
                    <a:gd name="T10" fmla="*/ 4590 w 28"/>
                    <a:gd name="T11" fmla="*/ 6666 h 35"/>
                    <a:gd name="T12" fmla="*/ 4943 w 28"/>
                    <a:gd name="T13" fmla="*/ 6454 h 35"/>
                    <a:gd name="T14" fmla="*/ 4370 w 28"/>
                    <a:gd name="T15" fmla="*/ 5318 h 35"/>
                    <a:gd name="T16" fmla="*/ 4170 w 28"/>
                    <a:gd name="T17" fmla="*/ 4292 h 35"/>
                    <a:gd name="T18" fmla="*/ 4943 w 28"/>
                    <a:gd name="T19" fmla="*/ 1665 h 35"/>
                    <a:gd name="T20" fmla="*/ 1894 w 28"/>
                    <a:gd name="T21" fmla="*/ 441 h 35"/>
                    <a:gd name="T22" fmla="*/ 401 w 28"/>
                    <a:gd name="T23" fmla="*/ 3431 h 35"/>
                    <a:gd name="T24" fmla="*/ 2474 w 28"/>
                    <a:gd name="T25" fmla="*/ 4900 h 35"/>
                    <a:gd name="T26" fmla="*/ 2474 w 28"/>
                    <a:gd name="T27" fmla="*/ 5428 h 35"/>
                    <a:gd name="T28" fmla="*/ 3500 w 28"/>
                    <a:gd name="T29" fmla="*/ 7086 h 35"/>
                    <a:gd name="T30" fmla="*/ 3873 w 28"/>
                    <a:gd name="T31" fmla="*/ 7086 h 35"/>
                    <a:gd name="T32" fmla="*/ 3099 w 28"/>
                    <a:gd name="T33" fmla="*/ 5318 h 3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8"/>
                    <a:gd name="T52" fmla="*/ 0 h 35"/>
                    <a:gd name="T53" fmla="*/ 28 w 28"/>
                    <a:gd name="T54" fmla="*/ 35 h 3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8" h="35">
                      <a:moveTo>
                        <a:pt x="16" y="26"/>
                      </a:moveTo>
                      <a:cubicBezTo>
                        <a:pt x="16" y="25"/>
                        <a:pt x="15" y="25"/>
                        <a:pt x="15" y="24"/>
                      </a:cubicBezTo>
                      <a:cubicBezTo>
                        <a:pt x="16" y="24"/>
                        <a:pt x="17" y="24"/>
                        <a:pt x="18" y="23"/>
                      </a:cubicBezTo>
                      <a:cubicBezTo>
                        <a:pt x="18" y="23"/>
                        <a:pt x="19" y="23"/>
                        <a:pt x="19" y="23"/>
                      </a:cubicBezTo>
                      <a:cubicBezTo>
                        <a:pt x="19" y="24"/>
                        <a:pt x="20" y="26"/>
                        <a:pt x="20" y="27"/>
                      </a:cubicBezTo>
                      <a:cubicBezTo>
                        <a:pt x="21" y="29"/>
                        <a:pt x="22" y="31"/>
                        <a:pt x="24" y="33"/>
                      </a:cubicBezTo>
                      <a:cubicBezTo>
                        <a:pt x="26" y="32"/>
                        <a:pt x="26" y="32"/>
                        <a:pt x="26" y="32"/>
                      </a:cubicBezTo>
                      <a:cubicBezTo>
                        <a:pt x="25" y="30"/>
                        <a:pt x="24" y="28"/>
                        <a:pt x="23" y="26"/>
                      </a:cubicBezTo>
                      <a:cubicBezTo>
                        <a:pt x="22" y="25"/>
                        <a:pt x="22" y="23"/>
                        <a:pt x="22" y="21"/>
                      </a:cubicBezTo>
                      <a:cubicBezTo>
                        <a:pt x="26" y="18"/>
                        <a:pt x="28" y="13"/>
                        <a:pt x="26" y="8"/>
                      </a:cubicBezTo>
                      <a:cubicBezTo>
                        <a:pt x="24" y="2"/>
                        <a:pt x="16" y="0"/>
                        <a:pt x="10" y="2"/>
                      </a:cubicBezTo>
                      <a:cubicBezTo>
                        <a:pt x="3" y="5"/>
                        <a:pt x="0" y="12"/>
                        <a:pt x="2" y="17"/>
                      </a:cubicBezTo>
                      <a:cubicBezTo>
                        <a:pt x="4" y="22"/>
                        <a:pt x="8" y="24"/>
                        <a:pt x="13" y="24"/>
                      </a:cubicBezTo>
                      <a:cubicBezTo>
                        <a:pt x="13" y="25"/>
                        <a:pt x="13" y="26"/>
                        <a:pt x="13" y="27"/>
                      </a:cubicBezTo>
                      <a:cubicBezTo>
                        <a:pt x="15" y="30"/>
                        <a:pt x="16" y="33"/>
                        <a:pt x="18" y="35"/>
                      </a:cubicBezTo>
                      <a:cubicBezTo>
                        <a:pt x="20" y="35"/>
                        <a:pt x="20" y="35"/>
                        <a:pt x="20" y="35"/>
                      </a:cubicBezTo>
                      <a:cubicBezTo>
                        <a:pt x="19" y="32"/>
                        <a:pt x="17" y="29"/>
                        <a:pt x="16" y="26"/>
                      </a:cubicBezTo>
                    </a:path>
                  </a:pathLst>
                </a:custGeom>
                <a:solidFill>
                  <a:srgbClr val="FFF5EE"/>
                </a:solidFill>
                <a:ln w="317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94" name="Freeform 39"/>
                <p:cNvSpPr>
                  <a:spLocks noChangeAspect="1"/>
                </p:cNvSpPr>
                <p:nvPr/>
              </p:nvSpPr>
              <p:spPr bwMode="auto">
                <a:xfrm>
                  <a:off x="2755900" y="4667250"/>
                  <a:ext cx="82550" cy="107950"/>
                </a:xfrm>
                <a:custGeom>
                  <a:avLst/>
                  <a:gdLst>
                    <a:gd name="T0" fmla="*/ 2656 w 27"/>
                    <a:gd name="T1" fmla="*/ 2209 h 35"/>
                    <a:gd name="T2" fmla="*/ 2656 w 27"/>
                    <a:gd name="T3" fmla="*/ 1993 h 35"/>
                    <a:gd name="T4" fmla="*/ 1691 w 27"/>
                    <a:gd name="T5" fmla="*/ 0 h 35"/>
                    <a:gd name="T6" fmla="*/ 1173 w 27"/>
                    <a:gd name="T7" fmla="*/ 227 h 35"/>
                    <a:gd name="T8" fmla="*/ 2259 w 27"/>
                    <a:gd name="T9" fmla="*/ 1993 h 35"/>
                    <a:gd name="T10" fmla="*/ 2259 w 27"/>
                    <a:gd name="T11" fmla="*/ 2209 h 35"/>
                    <a:gd name="T12" fmla="*/ 1691 w 27"/>
                    <a:gd name="T13" fmla="*/ 2405 h 35"/>
                    <a:gd name="T14" fmla="*/ 1487 w 27"/>
                    <a:gd name="T15" fmla="*/ 2631 h 35"/>
                    <a:gd name="T16" fmla="*/ 1265 w 27"/>
                    <a:gd name="T17" fmla="*/ 1993 h 35"/>
                    <a:gd name="T18" fmla="*/ 609 w 27"/>
                    <a:gd name="T19" fmla="*/ 441 h 35"/>
                    <a:gd name="T20" fmla="*/ 208 w 27"/>
                    <a:gd name="T21" fmla="*/ 637 h 35"/>
                    <a:gd name="T22" fmla="*/ 978 w 27"/>
                    <a:gd name="T23" fmla="*/ 2209 h 35"/>
                    <a:gd name="T24" fmla="*/ 1173 w 27"/>
                    <a:gd name="T25" fmla="*/ 2794 h 35"/>
                    <a:gd name="T26" fmla="*/ 208 w 27"/>
                    <a:gd name="T27" fmla="*/ 5428 h 35"/>
                    <a:gd name="T28" fmla="*/ 3257 w 27"/>
                    <a:gd name="T29" fmla="*/ 6666 h 35"/>
                    <a:gd name="T30" fmla="*/ 4692 w 27"/>
                    <a:gd name="T31" fmla="*/ 3647 h 35"/>
                    <a:gd name="T32" fmla="*/ 2656 w 27"/>
                    <a:gd name="T33" fmla="*/ 2209 h 3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7"/>
                    <a:gd name="T52" fmla="*/ 0 h 35"/>
                    <a:gd name="T53" fmla="*/ 27 w 27"/>
                    <a:gd name="T54" fmla="*/ 35 h 3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7" h="35">
                      <a:moveTo>
                        <a:pt x="14" y="11"/>
                      </a:moveTo>
                      <a:cubicBezTo>
                        <a:pt x="14" y="11"/>
                        <a:pt x="14" y="10"/>
                        <a:pt x="14" y="10"/>
                      </a:cubicBezTo>
                      <a:cubicBezTo>
                        <a:pt x="12" y="6"/>
                        <a:pt x="11" y="3"/>
                        <a:pt x="9" y="0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8" y="4"/>
                        <a:pt x="10" y="7"/>
                        <a:pt x="12" y="10"/>
                      </a:cubicBezTo>
                      <a:cubicBezTo>
                        <a:pt x="12" y="11"/>
                        <a:pt x="12" y="11"/>
                        <a:pt x="12" y="11"/>
                      </a:cubicBezTo>
                      <a:cubicBezTo>
                        <a:pt x="11" y="12"/>
                        <a:pt x="10" y="12"/>
                        <a:pt x="9" y="12"/>
                      </a:cubicBezTo>
                      <a:cubicBezTo>
                        <a:pt x="9" y="12"/>
                        <a:pt x="8" y="13"/>
                        <a:pt x="8" y="13"/>
                      </a:cubicBezTo>
                      <a:cubicBezTo>
                        <a:pt x="8" y="12"/>
                        <a:pt x="8" y="11"/>
                        <a:pt x="7" y="10"/>
                      </a:cubicBezTo>
                      <a:cubicBezTo>
                        <a:pt x="6" y="7"/>
                        <a:pt x="4" y="5"/>
                        <a:pt x="3" y="2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2" y="6"/>
                        <a:pt x="4" y="8"/>
                        <a:pt x="5" y="11"/>
                      </a:cubicBezTo>
                      <a:cubicBezTo>
                        <a:pt x="5" y="12"/>
                        <a:pt x="6" y="13"/>
                        <a:pt x="6" y="14"/>
                      </a:cubicBezTo>
                      <a:cubicBezTo>
                        <a:pt x="1" y="17"/>
                        <a:pt x="0" y="23"/>
                        <a:pt x="1" y="27"/>
                      </a:cubicBezTo>
                      <a:cubicBezTo>
                        <a:pt x="4" y="33"/>
                        <a:pt x="11" y="35"/>
                        <a:pt x="17" y="33"/>
                      </a:cubicBezTo>
                      <a:cubicBezTo>
                        <a:pt x="23" y="31"/>
                        <a:pt x="27" y="24"/>
                        <a:pt x="25" y="18"/>
                      </a:cubicBezTo>
                      <a:cubicBezTo>
                        <a:pt x="23" y="14"/>
                        <a:pt x="19" y="12"/>
                        <a:pt x="14" y="11"/>
                      </a:cubicBezTo>
                    </a:path>
                  </a:pathLst>
                </a:custGeom>
                <a:solidFill>
                  <a:srgbClr val="FFF5EE"/>
                </a:solidFill>
                <a:ln w="317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95" name="Freeform 40"/>
                <p:cNvSpPr>
                  <a:spLocks noChangeAspect="1"/>
                </p:cNvSpPr>
                <p:nvPr/>
              </p:nvSpPr>
              <p:spPr bwMode="auto">
                <a:xfrm>
                  <a:off x="2778125" y="4532313"/>
                  <a:ext cx="84137" cy="111125"/>
                </a:xfrm>
                <a:custGeom>
                  <a:avLst/>
                  <a:gdLst>
                    <a:gd name="T0" fmla="*/ 2620 w 28"/>
                    <a:gd name="T1" fmla="*/ 5448 h 36"/>
                    <a:gd name="T2" fmla="*/ 2429 w 28"/>
                    <a:gd name="T3" fmla="*/ 4919 h 36"/>
                    <a:gd name="T4" fmla="*/ 2938 w 28"/>
                    <a:gd name="T5" fmla="*/ 4919 h 36"/>
                    <a:gd name="T6" fmla="*/ 3131 w 28"/>
                    <a:gd name="T7" fmla="*/ 4704 h 36"/>
                    <a:gd name="T8" fmla="*/ 3295 w 28"/>
                    <a:gd name="T9" fmla="*/ 5676 h 36"/>
                    <a:gd name="T10" fmla="*/ 3812 w 28"/>
                    <a:gd name="T11" fmla="*/ 6918 h 36"/>
                    <a:gd name="T12" fmla="*/ 4274 w 28"/>
                    <a:gd name="T13" fmla="*/ 6702 h 36"/>
                    <a:gd name="T14" fmla="*/ 3812 w 28"/>
                    <a:gd name="T15" fmla="*/ 5448 h 36"/>
                    <a:gd name="T16" fmla="*/ 3668 w 28"/>
                    <a:gd name="T17" fmla="*/ 4529 h 36"/>
                    <a:gd name="T18" fmla="*/ 4274 w 28"/>
                    <a:gd name="T19" fmla="*/ 1890 h 36"/>
                    <a:gd name="T20" fmla="*/ 1654 w 28"/>
                    <a:gd name="T21" fmla="*/ 441 h 36"/>
                    <a:gd name="T22" fmla="*/ 358 w 28"/>
                    <a:gd name="T23" fmla="*/ 3675 h 36"/>
                    <a:gd name="T24" fmla="*/ 2158 w 28"/>
                    <a:gd name="T25" fmla="*/ 5145 h 36"/>
                    <a:gd name="T26" fmla="*/ 2158 w 28"/>
                    <a:gd name="T27" fmla="*/ 5676 h 36"/>
                    <a:gd name="T28" fmla="*/ 2938 w 28"/>
                    <a:gd name="T29" fmla="*/ 7338 h 36"/>
                    <a:gd name="T30" fmla="*/ 3295 w 28"/>
                    <a:gd name="T31" fmla="*/ 7146 h 36"/>
                    <a:gd name="T32" fmla="*/ 2620 w 28"/>
                    <a:gd name="T33" fmla="*/ 5448 h 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8"/>
                    <a:gd name="T52" fmla="*/ 0 h 36"/>
                    <a:gd name="T53" fmla="*/ 28 w 28"/>
                    <a:gd name="T54" fmla="*/ 36 h 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8" h="36">
                      <a:moveTo>
                        <a:pt x="16" y="27"/>
                      </a:moveTo>
                      <a:cubicBezTo>
                        <a:pt x="16" y="26"/>
                        <a:pt x="15" y="25"/>
                        <a:pt x="15" y="24"/>
                      </a:cubicBezTo>
                      <a:cubicBezTo>
                        <a:pt x="16" y="24"/>
                        <a:pt x="17" y="24"/>
                        <a:pt x="18" y="24"/>
                      </a:cubicBezTo>
                      <a:cubicBezTo>
                        <a:pt x="19" y="23"/>
                        <a:pt x="19" y="23"/>
                        <a:pt x="19" y="23"/>
                      </a:cubicBezTo>
                      <a:cubicBezTo>
                        <a:pt x="20" y="25"/>
                        <a:pt x="20" y="26"/>
                        <a:pt x="20" y="28"/>
                      </a:cubicBezTo>
                      <a:cubicBezTo>
                        <a:pt x="21" y="30"/>
                        <a:pt x="22" y="32"/>
                        <a:pt x="23" y="34"/>
                      </a:cubicBezTo>
                      <a:cubicBezTo>
                        <a:pt x="26" y="33"/>
                        <a:pt x="26" y="33"/>
                        <a:pt x="26" y="33"/>
                      </a:cubicBezTo>
                      <a:cubicBezTo>
                        <a:pt x="25" y="31"/>
                        <a:pt x="24" y="29"/>
                        <a:pt x="23" y="27"/>
                      </a:cubicBezTo>
                      <a:cubicBezTo>
                        <a:pt x="22" y="25"/>
                        <a:pt x="22" y="24"/>
                        <a:pt x="22" y="22"/>
                      </a:cubicBezTo>
                      <a:cubicBezTo>
                        <a:pt x="26" y="19"/>
                        <a:pt x="28" y="14"/>
                        <a:pt x="26" y="9"/>
                      </a:cubicBezTo>
                      <a:cubicBezTo>
                        <a:pt x="24" y="3"/>
                        <a:pt x="17" y="0"/>
                        <a:pt x="10" y="2"/>
                      </a:cubicBezTo>
                      <a:cubicBezTo>
                        <a:pt x="3" y="5"/>
                        <a:pt x="0" y="12"/>
                        <a:pt x="2" y="18"/>
                      </a:cubicBezTo>
                      <a:cubicBezTo>
                        <a:pt x="4" y="22"/>
                        <a:pt x="8" y="24"/>
                        <a:pt x="13" y="25"/>
                      </a:cubicBezTo>
                      <a:cubicBezTo>
                        <a:pt x="13" y="26"/>
                        <a:pt x="13" y="27"/>
                        <a:pt x="13" y="28"/>
                      </a:cubicBezTo>
                      <a:cubicBezTo>
                        <a:pt x="14" y="31"/>
                        <a:pt x="16" y="33"/>
                        <a:pt x="18" y="36"/>
                      </a:cubicBezTo>
                      <a:cubicBezTo>
                        <a:pt x="20" y="35"/>
                        <a:pt x="20" y="35"/>
                        <a:pt x="20" y="35"/>
                      </a:cubicBezTo>
                      <a:cubicBezTo>
                        <a:pt x="18" y="32"/>
                        <a:pt x="17" y="30"/>
                        <a:pt x="16" y="27"/>
                      </a:cubicBezTo>
                    </a:path>
                  </a:pathLst>
                </a:custGeom>
                <a:solidFill>
                  <a:srgbClr val="FFF5EE"/>
                </a:solidFill>
                <a:ln w="317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96" name="Freeform 41"/>
                <p:cNvSpPr>
                  <a:spLocks noChangeAspect="1"/>
                </p:cNvSpPr>
                <p:nvPr/>
              </p:nvSpPr>
              <p:spPr bwMode="auto">
                <a:xfrm>
                  <a:off x="2828925" y="4640263"/>
                  <a:ext cx="80962" cy="107950"/>
                </a:xfrm>
                <a:custGeom>
                  <a:avLst/>
                  <a:gdLst>
                    <a:gd name="T0" fmla="*/ 2405 w 27"/>
                    <a:gd name="T1" fmla="*/ 2209 h 35"/>
                    <a:gd name="T2" fmla="*/ 2405 w 27"/>
                    <a:gd name="T3" fmla="*/ 1766 h 35"/>
                    <a:gd name="T4" fmla="*/ 1630 w 27"/>
                    <a:gd name="T5" fmla="*/ 0 h 35"/>
                    <a:gd name="T6" fmla="*/ 1131 w 27"/>
                    <a:gd name="T7" fmla="*/ 227 h 35"/>
                    <a:gd name="T8" fmla="*/ 1947 w 27"/>
                    <a:gd name="T9" fmla="*/ 1993 h 35"/>
                    <a:gd name="T10" fmla="*/ 1947 w 27"/>
                    <a:gd name="T11" fmla="*/ 2209 h 35"/>
                    <a:gd name="T12" fmla="*/ 1630 w 27"/>
                    <a:gd name="T13" fmla="*/ 2405 h 35"/>
                    <a:gd name="T14" fmla="*/ 1434 w 27"/>
                    <a:gd name="T15" fmla="*/ 2405 h 35"/>
                    <a:gd name="T16" fmla="*/ 1273 w 27"/>
                    <a:gd name="T17" fmla="*/ 1766 h 35"/>
                    <a:gd name="T18" fmla="*/ 674 w 27"/>
                    <a:gd name="T19" fmla="*/ 441 h 35"/>
                    <a:gd name="T20" fmla="*/ 357 w 27"/>
                    <a:gd name="T21" fmla="*/ 637 h 35"/>
                    <a:gd name="T22" fmla="*/ 759 w 27"/>
                    <a:gd name="T23" fmla="*/ 1993 h 35"/>
                    <a:gd name="T24" fmla="*/ 971 w 27"/>
                    <a:gd name="T25" fmla="*/ 2794 h 35"/>
                    <a:gd name="T26" fmla="*/ 357 w 27"/>
                    <a:gd name="T27" fmla="*/ 5428 h 35"/>
                    <a:gd name="T28" fmla="*/ 2709 w 27"/>
                    <a:gd name="T29" fmla="*/ 6666 h 35"/>
                    <a:gd name="T30" fmla="*/ 4035 w 27"/>
                    <a:gd name="T31" fmla="*/ 3647 h 35"/>
                    <a:gd name="T32" fmla="*/ 2405 w 27"/>
                    <a:gd name="T33" fmla="*/ 2209 h 3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7"/>
                    <a:gd name="T52" fmla="*/ 0 h 35"/>
                    <a:gd name="T53" fmla="*/ 27 w 27"/>
                    <a:gd name="T54" fmla="*/ 35 h 3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7" h="35">
                      <a:moveTo>
                        <a:pt x="15" y="11"/>
                      </a:moveTo>
                      <a:cubicBezTo>
                        <a:pt x="15" y="11"/>
                        <a:pt x="15" y="10"/>
                        <a:pt x="15" y="9"/>
                      </a:cubicBezTo>
                      <a:cubicBezTo>
                        <a:pt x="13" y="6"/>
                        <a:pt x="11" y="3"/>
                        <a:pt x="10" y="0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9" y="4"/>
                        <a:pt x="11" y="7"/>
                        <a:pt x="12" y="10"/>
                      </a:cubicBezTo>
                      <a:cubicBezTo>
                        <a:pt x="12" y="11"/>
                        <a:pt x="12" y="11"/>
                        <a:pt x="12" y="11"/>
                      </a:cubicBezTo>
                      <a:cubicBezTo>
                        <a:pt x="12" y="11"/>
                        <a:pt x="11" y="11"/>
                        <a:pt x="10" y="12"/>
                      </a:cubicBezTo>
                      <a:cubicBezTo>
                        <a:pt x="9" y="12"/>
                        <a:pt x="9" y="12"/>
                        <a:pt x="9" y="12"/>
                      </a:cubicBezTo>
                      <a:cubicBezTo>
                        <a:pt x="9" y="11"/>
                        <a:pt x="8" y="10"/>
                        <a:pt x="8" y="9"/>
                      </a:cubicBezTo>
                      <a:cubicBezTo>
                        <a:pt x="7" y="7"/>
                        <a:pt x="6" y="4"/>
                        <a:pt x="4" y="2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3" y="5"/>
                        <a:pt x="4" y="8"/>
                        <a:pt x="5" y="10"/>
                      </a:cubicBezTo>
                      <a:cubicBezTo>
                        <a:pt x="6" y="11"/>
                        <a:pt x="6" y="12"/>
                        <a:pt x="6" y="14"/>
                      </a:cubicBezTo>
                      <a:cubicBezTo>
                        <a:pt x="2" y="17"/>
                        <a:pt x="0" y="22"/>
                        <a:pt x="2" y="27"/>
                      </a:cubicBezTo>
                      <a:cubicBezTo>
                        <a:pt x="4" y="33"/>
                        <a:pt x="11" y="35"/>
                        <a:pt x="17" y="33"/>
                      </a:cubicBezTo>
                      <a:cubicBezTo>
                        <a:pt x="24" y="30"/>
                        <a:pt x="27" y="24"/>
                        <a:pt x="25" y="18"/>
                      </a:cubicBezTo>
                      <a:cubicBezTo>
                        <a:pt x="24" y="14"/>
                        <a:pt x="20" y="11"/>
                        <a:pt x="15" y="11"/>
                      </a:cubicBezTo>
                    </a:path>
                  </a:pathLst>
                </a:custGeom>
                <a:solidFill>
                  <a:srgbClr val="FFF5EE"/>
                </a:solidFill>
                <a:ln w="317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97" name="Freeform 42"/>
                <p:cNvSpPr>
                  <a:spLocks noChangeAspect="1"/>
                </p:cNvSpPr>
                <p:nvPr/>
              </p:nvSpPr>
              <p:spPr bwMode="auto">
                <a:xfrm>
                  <a:off x="2398713" y="4689475"/>
                  <a:ext cx="85725" cy="109537"/>
                </a:xfrm>
                <a:custGeom>
                  <a:avLst/>
                  <a:gdLst>
                    <a:gd name="T0" fmla="*/ 3277 w 28"/>
                    <a:gd name="T1" fmla="*/ 4962 h 36"/>
                    <a:gd name="T2" fmla="*/ 3099 w 28"/>
                    <a:gd name="T3" fmla="*/ 4548 h 36"/>
                    <a:gd name="T4" fmla="*/ 3653 w 28"/>
                    <a:gd name="T5" fmla="*/ 4372 h 36"/>
                    <a:gd name="T6" fmla="*/ 3873 w 28"/>
                    <a:gd name="T7" fmla="*/ 4169 h 36"/>
                    <a:gd name="T8" fmla="*/ 4054 w 28"/>
                    <a:gd name="T9" fmla="*/ 5098 h 36"/>
                    <a:gd name="T10" fmla="*/ 4771 w 28"/>
                    <a:gd name="T11" fmla="*/ 6007 h 36"/>
                    <a:gd name="T12" fmla="*/ 5367 w 28"/>
                    <a:gd name="T13" fmla="*/ 5786 h 36"/>
                    <a:gd name="T14" fmla="*/ 4590 w 28"/>
                    <a:gd name="T15" fmla="*/ 4769 h 36"/>
                    <a:gd name="T16" fmla="*/ 4370 w 28"/>
                    <a:gd name="T17" fmla="*/ 3956 h 36"/>
                    <a:gd name="T18" fmla="*/ 4943 w 28"/>
                    <a:gd name="T19" fmla="*/ 1443 h 36"/>
                    <a:gd name="T20" fmla="*/ 1894 w 28"/>
                    <a:gd name="T21" fmla="*/ 544 h 36"/>
                    <a:gd name="T22" fmla="*/ 609 w 28"/>
                    <a:gd name="T23" fmla="*/ 3415 h 36"/>
                    <a:gd name="T24" fmla="*/ 2667 w 28"/>
                    <a:gd name="T25" fmla="*/ 4548 h 36"/>
                    <a:gd name="T26" fmla="*/ 2667 w 28"/>
                    <a:gd name="T27" fmla="*/ 5098 h 36"/>
                    <a:gd name="T28" fmla="*/ 3873 w 28"/>
                    <a:gd name="T29" fmla="*/ 6545 h 36"/>
                    <a:gd name="T30" fmla="*/ 4170 w 28"/>
                    <a:gd name="T31" fmla="*/ 6344 h 36"/>
                    <a:gd name="T32" fmla="*/ 3277 w 28"/>
                    <a:gd name="T33" fmla="*/ 4962 h 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8"/>
                    <a:gd name="T52" fmla="*/ 0 h 36"/>
                    <a:gd name="T53" fmla="*/ 28 w 28"/>
                    <a:gd name="T54" fmla="*/ 36 h 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8" h="36">
                      <a:moveTo>
                        <a:pt x="17" y="27"/>
                      </a:moveTo>
                      <a:cubicBezTo>
                        <a:pt x="17" y="26"/>
                        <a:pt x="16" y="25"/>
                        <a:pt x="16" y="25"/>
                      </a:cubicBezTo>
                      <a:cubicBezTo>
                        <a:pt x="17" y="25"/>
                        <a:pt x="18" y="24"/>
                        <a:pt x="19" y="24"/>
                      </a:cubicBezTo>
                      <a:cubicBezTo>
                        <a:pt x="20" y="23"/>
                        <a:pt x="20" y="23"/>
                        <a:pt x="20" y="23"/>
                      </a:cubicBezTo>
                      <a:cubicBezTo>
                        <a:pt x="21" y="25"/>
                        <a:pt x="21" y="26"/>
                        <a:pt x="21" y="28"/>
                      </a:cubicBezTo>
                      <a:cubicBezTo>
                        <a:pt x="22" y="29"/>
                        <a:pt x="24" y="31"/>
                        <a:pt x="25" y="33"/>
                      </a:cubicBezTo>
                      <a:cubicBezTo>
                        <a:pt x="28" y="32"/>
                        <a:pt x="28" y="32"/>
                        <a:pt x="28" y="32"/>
                      </a:cubicBezTo>
                      <a:cubicBezTo>
                        <a:pt x="26" y="30"/>
                        <a:pt x="25" y="28"/>
                        <a:pt x="24" y="26"/>
                      </a:cubicBezTo>
                      <a:cubicBezTo>
                        <a:pt x="23" y="25"/>
                        <a:pt x="23" y="23"/>
                        <a:pt x="23" y="22"/>
                      </a:cubicBezTo>
                      <a:cubicBezTo>
                        <a:pt x="26" y="18"/>
                        <a:pt x="28" y="13"/>
                        <a:pt x="26" y="8"/>
                      </a:cubicBezTo>
                      <a:cubicBezTo>
                        <a:pt x="23" y="3"/>
                        <a:pt x="16" y="0"/>
                        <a:pt x="10" y="3"/>
                      </a:cubicBezTo>
                      <a:cubicBezTo>
                        <a:pt x="3" y="6"/>
                        <a:pt x="0" y="14"/>
                        <a:pt x="3" y="19"/>
                      </a:cubicBezTo>
                      <a:cubicBezTo>
                        <a:pt x="4" y="23"/>
                        <a:pt x="9" y="25"/>
                        <a:pt x="14" y="25"/>
                      </a:cubicBezTo>
                      <a:cubicBezTo>
                        <a:pt x="14" y="26"/>
                        <a:pt x="14" y="27"/>
                        <a:pt x="14" y="28"/>
                      </a:cubicBezTo>
                      <a:cubicBezTo>
                        <a:pt x="16" y="31"/>
                        <a:pt x="18" y="34"/>
                        <a:pt x="20" y="36"/>
                      </a:cubicBezTo>
                      <a:cubicBezTo>
                        <a:pt x="22" y="35"/>
                        <a:pt x="22" y="35"/>
                        <a:pt x="22" y="35"/>
                      </a:cubicBezTo>
                      <a:cubicBezTo>
                        <a:pt x="20" y="32"/>
                        <a:pt x="18" y="30"/>
                        <a:pt x="17" y="27"/>
                      </a:cubicBezTo>
                    </a:path>
                  </a:pathLst>
                </a:custGeom>
                <a:solidFill>
                  <a:srgbClr val="FFF5EE"/>
                </a:solidFill>
                <a:ln w="317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98" name="Freeform 43"/>
                <p:cNvSpPr>
                  <a:spLocks noChangeAspect="1"/>
                </p:cNvSpPr>
                <p:nvPr/>
              </p:nvSpPr>
              <p:spPr bwMode="auto">
                <a:xfrm>
                  <a:off x="2462213" y="4792663"/>
                  <a:ext cx="82550" cy="107950"/>
                </a:xfrm>
                <a:custGeom>
                  <a:avLst/>
                  <a:gdLst>
                    <a:gd name="T0" fmla="*/ 2656 w 27"/>
                    <a:gd name="T1" fmla="*/ 2209 h 35"/>
                    <a:gd name="T2" fmla="*/ 2436 w 27"/>
                    <a:gd name="T3" fmla="*/ 1766 h 35"/>
                    <a:gd name="T4" fmla="*/ 1487 w 27"/>
                    <a:gd name="T5" fmla="*/ 0 h 35"/>
                    <a:gd name="T6" fmla="*/ 978 w 27"/>
                    <a:gd name="T7" fmla="*/ 227 h 35"/>
                    <a:gd name="T8" fmla="*/ 2036 w 27"/>
                    <a:gd name="T9" fmla="*/ 1993 h 35"/>
                    <a:gd name="T10" fmla="*/ 2036 w 27"/>
                    <a:gd name="T11" fmla="*/ 2209 h 35"/>
                    <a:gd name="T12" fmla="*/ 1487 w 27"/>
                    <a:gd name="T13" fmla="*/ 2405 h 35"/>
                    <a:gd name="T14" fmla="*/ 1265 w 27"/>
                    <a:gd name="T15" fmla="*/ 2631 h 35"/>
                    <a:gd name="T16" fmla="*/ 1173 w 27"/>
                    <a:gd name="T17" fmla="*/ 1993 h 35"/>
                    <a:gd name="T18" fmla="*/ 401 w 27"/>
                    <a:gd name="T19" fmla="*/ 637 h 35"/>
                    <a:gd name="T20" fmla="*/ 0 w 27"/>
                    <a:gd name="T21" fmla="*/ 857 h 35"/>
                    <a:gd name="T22" fmla="*/ 772 w 27"/>
                    <a:gd name="T23" fmla="*/ 2209 h 35"/>
                    <a:gd name="T24" fmla="*/ 978 w 27"/>
                    <a:gd name="T25" fmla="*/ 2794 h 35"/>
                    <a:gd name="T26" fmla="*/ 401 w 27"/>
                    <a:gd name="T27" fmla="*/ 5640 h 35"/>
                    <a:gd name="T28" fmla="*/ 3417 w 27"/>
                    <a:gd name="T29" fmla="*/ 6454 h 35"/>
                    <a:gd name="T30" fmla="*/ 4530 w 27"/>
                    <a:gd name="T31" fmla="*/ 3431 h 35"/>
                    <a:gd name="T32" fmla="*/ 2656 w 27"/>
                    <a:gd name="T33" fmla="*/ 2209 h 3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7"/>
                    <a:gd name="T52" fmla="*/ 0 h 35"/>
                    <a:gd name="T53" fmla="*/ 27 w 27"/>
                    <a:gd name="T54" fmla="*/ 35 h 3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7" h="35">
                      <a:moveTo>
                        <a:pt x="14" y="11"/>
                      </a:moveTo>
                      <a:cubicBezTo>
                        <a:pt x="14" y="10"/>
                        <a:pt x="13" y="10"/>
                        <a:pt x="13" y="9"/>
                      </a:cubicBezTo>
                      <a:cubicBezTo>
                        <a:pt x="12" y="6"/>
                        <a:pt x="9" y="3"/>
                        <a:pt x="8" y="0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7" y="4"/>
                        <a:pt x="9" y="7"/>
                        <a:pt x="11" y="10"/>
                      </a:cubicBezTo>
                      <a:cubicBezTo>
                        <a:pt x="11" y="11"/>
                        <a:pt x="11" y="11"/>
                        <a:pt x="11" y="11"/>
                      </a:cubicBezTo>
                      <a:cubicBezTo>
                        <a:pt x="10" y="12"/>
                        <a:pt x="9" y="12"/>
                        <a:pt x="8" y="12"/>
                      </a:cubicBezTo>
                      <a:cubicBezTo>
                        <a:pt x="8" y="12"/>
                        <a:pt x="8" y="13"/>
                        <a:pt x="7" y="13"/>
                      </a:cubicBezTo>
                      <a:cubicBezTo>
                        <a:pt x="7" y="12"/>
                        <a:pt x="7" y="11"/>
                        <a:pt x="6" y="10"/>
                      </a:cubicBezTo>
                      <a:cubicBezTo>
                        <a:pt x="5" y="7"/>
                        <a:pt x="4" y="5"/>
                        <a:pt x="2" y="3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1" y="6"/>
                        <a:pt x="3" y="9"/>
                        <a:pt x="4" y="11"/>
                      </a:cubicBezTo>
                      <a:cubicBezTo>
                        <a:pt x="4" y="12"/>
                        <a:pt x="5" y="13"/>
                        <a:pt x="5" y="14"/>
                      </a:cubicBezTo>
                      <a:cubicBezTo>
                        <a:pt x="1" y="18"/>
                        <a:pt x="0" y="23"/>
                        <a:pt x="2" y="28"/>
                      </a:cubicBezTo>
                      <a:cubicBezTo>
                        <a:pt x="4" y="33"/>
                        <a:pt x="11" y="35"/>
                        <a:pt x="18" y="32"/>
                      </a:cubicBezTo>
                      <a:cubicBezTo>
                        <a:pt x="24" y="29"/>
                        <a:pt x="27" y="23"/>
                        <a:pt x="24" y="17"/>
                      </a:cubicBezTo>
                      <a:cubicBezTo>
                        <a:pt x="23" y="13"/>
                        <a:pt x="19" y="11"/>
                        <a:pt x="14" y="11"/>
                      </a:cubicBezTo>
                    </a:path>
                  </a:pathLst>
                </a:custGeom>
                <a:solidFill>
                  <a:srgbClr val="FFF5EE"/>
                </a:solidFill>
                <a:ln w="317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99" name="Freeform 44"/>
                <p:cNvSpPr>
                  <a:spLocks noChangeAspect="1"/>
                </p:cNvSpPr>
                <p:nvPr/>
              </p:nvSpPr>
              <p:spPr bwMode="auto">
                <a:xfrm>
                  <a:off x="2470150" y="4656138"/>
                  <a:ext cx="85725" cy="109537"/>
                </a:xfrm>
                <a:custGeom>
                  <a:avLst/>
                  <a:gdLst>
                    <a:gd name="T0" fmla="*/ 3277 w 28"/>
                    <a:gd name="T1" fmla="*/ 4962 h 36"/>
                    <a:gd name="T2" fmla="*/ 3099 w 28"/>
                    <a:gd name="T3" fmla="*/ 4548 h 36"/>
                    <a:gd name="T4" fmla="*/ 3653 w 28"/>
                    <a:gd name="T5" fmla="*/ 4372 h 36"/>
                    <a:gd name="T6" fmla="*/ 4054 w 28"/>
                    <a:gd name="T7" fmla="*/ 4169 h 36"/>
                    <a:gd name="T8" fmla="*/ 4170 w 28"/>
                    <a:gd name="T9" fmla="*/ 4962 h 36"/>
                    <a:gd name="T10" fmla="*/ 4771 w 28"/>
                    <a:gd name="T11" fmla="*/ 6208 h 36"/>
                    <a:gd name="T12" fmla="*/ 5367 w 28"/>
                    <a:gd name="T13" fmla="*/ 5786 h 36"/>
                    <a:gd name="T14" fmla="*/ 4590 w 28"/>
                    <a:gd name="T15" fmla="*/ 4769 h 36"/>
                    <a:gd name="T16" fmla="*/ 4370 w 28"/>
                    <a:gd name="T17" fmla="*/ 3956 h 36"/>
                    <a:gd name="T18" fmla="*/ 5144 w 28"/>
                    <a:gd name="T19" fmla="*/ 1443 h 36"/>
                    <a:gd name="T20" fmla="*/ 1894 w 28"/>
                    <a:gd name="T21" fmla="*/ 544 h 36"/>
                    <a:gd name="T22" fmla="*/ 609 w 28"/>
                    <a:gd name="T23" fmla="*/ 3415 h 36"/>
                    <a:gd name="T24" fmla="*/ 2667 w 28"/>
                    <a:gd name="T25" fmla="*/ 4548 h 36"/>
                    <a:gd name="T26" fmla="*/ 2876 w 28"/>
                    <a:gd name="T27" fmla="*/ 5098 h 36"/>
                    <a:gd name="T28" fmla="*/ 3873 w 28"/>
                    <a:gd name="T29" fmla="*/ 6545 h 36"/>
                    <a:gd name="T30" fmla="*/ 4170 w 28"/>
                    <a:gd name="T31" fmla="*/ 6344 h 36"/>
                    <a:gd name="T32" fmla="*/ 3277 w 28"/>
                    <a:gd name="T33" fmla="*/ 4962 h 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8"/>
                    <a:gd name="T52" fmla="*/ 0 h 36"/>
                    <a:gd name="T53" fmla="*/ 28 w 28"/>
                    <a:gd name="T54" fmla="*/ 36 h 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8" h="36">
                      <a:moveTo>
                        <a:pt x="17" y="27"/>
                      </a:moveTo>
                      <a:cubicBezTo>
                        <a:pt x="17" y="26"/>
                        <a:pt x="17" y="25"/>
                        <a:pt x="16" y="25"/>
                      </a:cubicBezTo>
                      <a:cubicBezTo>
                        <a:pt x="17" y="25"/>
                        <a:pt x="19" y="24"/>
                        <a:pt x="19" y="24"/>
                      </a:cubicBezTo>
                      <a:cubicBezTo>
                        <a:pt x="20" y="23"/>
                        <a:pt x="20" y="23"/>
                        <a:pt x="21" y="23"/>
                      </a:cubicBezTo>
                      <a:cubicBezTo>
                        <a:pt x="21" y="25"/>
                        <a:pt x="21" y="26"/>
                        <a:pt x="22" y="27"/>
                      </a:cubicBezTo>
                      <a:cubicBezTo>
                        <a:pt x="23" y="29"/>
                        <a:pt x="24" y="32"/>
                        <a:pt x="25" y="34"/>
                      </a:cubicBezTo>
                      <a:cubicBezTo>
                        <a:pt x="28" y="32"/>
                        <a:pt x="28" y="32"/>
                        <a:pt x="28" y="32"/>
                      </a:cubicBezTo>
                      <a:cubicBezTo>
                        <a:pt x="26" y="30"/>
                        <a:pt x="25" y="28"/>
                        <a:pt x="24" y="26"/>
                      </a:cubicBezTo>
                      <a:cubicBezTo>
                        <a:pt x="24" y="25"/>
                        <a:pt x="23" y="23"/>
                        <a:pt x="23" y="22"/>
                      </a:cubicBezTo>
                      <a:cubicBezTo>
                        <a:pt x="27" y="18"/>
                        <a:pt x="28" y="13"/>
                        <a:pt x="27" y="8"/>
                      </a:cubicBezTo>
                      <a:cubicBezTo>
                        <a:pt x="24" y="3"/>
                        <a:pt x="17" y="0"/>
                        <a:pt x="10" y="3"/>
                      </a:cubicBezTo>
                      <a:cubicBezTo>
                        <a:pt x="4" y="6"/>
                        <a:pt x="0" y="13"/>
                        <a:pt x="3" y="19"/>
                      </a:cubicBezTo>
                      <a:cubicBezTo>
                        <a:pt x="5" y="23"/>
                        <a:pt x="9" y="25"/>
                        <a:pt x="14" y="25"/>
                      </a:cubicBezTo>
                      <a:cubicBezTo>
                        <a:pt x="14" y="26"/>
                        <a:pt x="15" y="27"/>
                        <a:pt x="15" y="28"/>
                      </a:cubicBezTo>
                      <a:cubicBezTo>
                        <a:pt x="17" y="31"/>
                        <a:pt x="18" y="34"/>
                        <a:pt x="20" y="36"/>
                      </a:cubicBezTo>
                      <a:cubicBezTo>
                        <a:pt x="22" y="35"/>
                        <a:pt x="22" y="35"/>
                        <a:pt x="22" y="35"/>
                      </a:cubicBezTo>
                      <a:cubicBezTo>
                        <a:pt x="20" y="32"/>
                        <a:pt x="19" y="30"/>
                        <a:pt x="17" y="27"/>
                      </a:cubicBezTo>
                    </a:path>
                  </a:pathLst>
                </a:custGeom>
                <a:solidFill>
                  <a:srgbClr val="FFF5EE"/>
                </a:solidFill>
                <a:ln w="317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500" name="Freeform 45"/>
                <p:cNvSpPr>
                  <a:spLocks noChangeAspect="1"/>
                </p:cNvSpPr>
                <p:nvPr/>
              </p:nvSpPr>
              <p:spPr bwMode="auto">
                <a:xfrm>
                  <a:off x="2533650" y="4759325"/>
                  <a:ext cx="84137" cy="107950"/>
                </a:xfrm>
                <a:custGeom>
                  <a:avLst/>
                  <a:gdLst>
                    <a:gd name="T0" fmla="*/ 2429 w 28"/>
                    <a:gd name="T1" fmla="*/ 2209 h 35"/>
                    <a:gd name="T2" fmla="*/ 2360 w 28"/>
                    <a:gd name="T3" fmla="*/ 1766 h 35"/>
                    <a:gd name="T4" fmla="*/ 1480 w 28"/>
                    <a:gd name="T5" fmla="*/ 0 h 35"/>
                    <a:gd name="T6" fmla="*/ 979 w 28"/>
                    <a:gd name="T7" fmla="*/ 227 h 35"/>
                    <a:gd name="T8" fmla="*/ 2014 w 28"/>
                    <a:gd name="T9" fmla="*/ 2209 h 35"/>
                    <a:gd name="T10" fmla="*/ 2014 w 28"/>
                    <a:gd name="T11" fmla="*/ 2209 h 35"/>
                    <a:gd name="T12" fmla="*/ 1480 w 28"/>
                    <a:gd name="T13" fmla="*/ 2405 h 35"/>
                    <a:gd name="T14" fmla="*/ 1283 w 28"/>
                    <a:gd name="T15" fmla="*/ 2631 h 35"/>
                    <a:gd name="T16" fmla="*/ 1140 w 28"/>
                    <a:gd name="T17" fmla="*/ 1993 h 35"/>
                    <a:gd name="T18" fmla="*/ 517 w 28"/>
                    <a:gd name="T19" fmla="*/ 637 h 35"/>
                    <a:gd name="T20" fmla="*/ 189 w 28"/>
                    <a:gd name="T21" fmla="*/ 857 h 35"/>
                    <a:gd name="T22" fmla="*/ 782 w 28"/>
                    <a:gd name="T23" fmla="*/ 2209 h 35"/>
                    <a:gd name="T24" fmla="*/ 979 w 28"/>
                    <a:gd name="T25" fmla="*/ 2794 h 35"/>
                    <a:gd name="T26" fmla="*/ 358 w 28"/>
                    <a:gd name="T27" fmla="*/ 5640 h 35"/>
                    <a:gd name="T28" fmla="*/ 2938 w 28"/>
                    <a:gd name="T29" fmla="*/ 6666 h 35"/>
                    <a:gd name="T30" fmla="*/ 4085 w 28"/>
                    <a:gd name="T31" fmla="*/ 3647 h 35"/>
                    <a:gd name="T32" fmla="*/ 2429 w 28"/>
                    <a:gd name="T33" fmla="*/ 2209 h 3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8"/>
                    <a:gd name="T52" fmla="*/ 0 h 35"/>
                    <a:gd name="T53" fmla="*/ 28 w 28"/>
                    <a:gd name="T54" fmla="*/ 35 h 3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8" h="35">
                      <a:moveTo>
                        <a:pt x="15" y="11"/>
                      </a:moveTo>
                      <a:cubicBezTo>
                        <a:pt x="15" y="11"/>
                        <a:pt x="14" y="10"/>
                        <a:pt x="14" y="9"/>
                      </a:cubicBezTo>
                      <a:cubicBezTo>
                        <a:pt x="13" y="6"/>
                        <a:pt x="10" y="3"/>
                        <a:pt x="9" y="0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9" y="4"/>
                        <a:pt x="10" y="7"/>
                        <a:pt x="12" y="11"/>
                      </a:cubicBezTo>
                      <a:cubicBezTo>
                        <a:pt x="12" y="11"/>
                        <a:pt x="12" y="11"/>
                        <a:pt x="12" y="11"/>
                      </a:cubicBezTo>
                      <a:cubicBezTo>
                        <a:pt x="11" y="12"/>
                        <a:pt x="10" y="12"/>
                        <a:pt x="9" y="12"/>
                      </a:cubicBezTo>
                      <a:cubicBezTo>
                        <a:pt x="9" y="12"/>
                        <a:pt x="9" y="13"/>
                        <a:pt x="8" y="13"/>
                      </a:cubicBezTo>
                      <a:cubicBezTo>
                        <a:pt x="8" y="12"/>
                        <a:pt x="8" y="11"/>
                        <a:pt x="7" y="10"/>
                      </a:cubicBezTo>
                      <a:cubicBezTo>
                        <a:pt x="6" y="8"/>
                        <a:pt x="5" y="5"/>
                        <a:pt x="3" y="3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2" y="6"/>
                        <a:pt x="4" y="9"/>
                        <a:pt x="5" y="11"/>
                      </a:cubicBezTo>
                      <a:cubicBezTo>
                        <a:pt x="5" y="12"/>
                        <a:pt x="6" y="13"/>
                        <a:pt x="6" y="14"/>
                      </a:cubicBezTo>
                      <a:cubicBezTo>
                        <a:pt x="2" y="18"/>
                        <a:pt x="0" y="23"/>
                        <a:pt x="2" y="28"/>
                      </a:cubicBezTo>
                      <a:cubicBezTo>
                        <a:pt x="5" y="33"/>
                        <a:pt x="12" y="35"/>
                        <a:pt x="18" y="33"/>
                      </a:cubicBezTo>
                      <a:cubicBezTo>
                        <a:pt x="25" y="30"/>
                        <a:pt x="28" y="23"/>
                        <a:pt x="25" y="18"/>
                      </a:cubicBezTo>
                      <a:cubicBezTo>
                        <a:pt x="23" y="13"/>
                        <a:pt x="19" y="11"/>
                        <a:pt x="15" y="11"/>
                      </a:cubicBezTo>
                    </a:path>
                  </a:pathLst>
                </a:custGeom>
                <a:solidFill>
                  <a:srgbClr val="FFF5EE"/>
                </a:solidFill>
                <a:ln w="317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501" name="Freeform 46"/>
                <p:cNvSpPr>
                  <a:spLocks noChangeAspect="1"/>
                </p:cNvSpPr>
                <p:nvPr/>
              </p:nvSpPr>
              <p:spPr bwMode="auto">
                <a:xfrm>
                  <a:off x="2546350" y="4624388"/>
                  <a:ext cx="87312" cy="111125"/>
                </a:xfrm>
                <a:custGeom>
                  <a:avLst/>
                  <a:gdLst>
                    <a:gd name="T0" fmla="*/ 3514 w 28"/>
                    <a:gd name="T1" fmla="*/ 5332 h 36"/>
                    <a:gd name="T2" fmla="*/ 3514 w 28"/>
                    <a:gd name="T3" fmla="*/ 4919 h 36"/>
                    <a:gd name="T4" fmla="*/ 4182 w 28"/>
                    <a:gd name="T5" fmla="*/ 4704 h 36"/>
                    <a:gd name="T6" fmla="*/ 4418 w 28"/>
                    <a:gd name="T7" fmla="*/ 4704 h 36"/>
                    <a:gd name="T8" fmla="*/ 4646 w 28"/>
                    <a:gd name="T9" fmla="*/ 5448 h 36"/>
                    <a:gd name="T10" fmla="*/ 5526 w 28"/>
                    <a:gd name="T11" fmla="*/ 6702 h 36"/>
                    <a:gd name="T12" fmla="*/ 5973 w 28"/>
                    <a:gd name="T13" fmla="*/ 6537 h 36"/>
                    <a:gd name="T14" fmla="*/ 5298 w 28"/>
                    <a:gd name="T15" fmla="*/ 5332 h 36"/>
                    <a:gd name="T16" fmla="*/ 4818 w 28"/>
                    <a:gd name="T17" fmla="*/ 4328 h 36"/>
                    <a:gd name="T18" fmla="*/ 5730 w 28"/>
                    <a:gd name="T19" fmla="*/ 1666 h 36"/>
                    <a:gd name="T20" fmla="*/ 2249 w 28"/>
                    <a:gd name="T21" fmla="*/ 441 h 36"/>
                    <a:gd name="T22" fmla="*/ 699 w 28"/>
                    <a:gd name="T23" fmla="*/ 3675 h 36"/>
                    <a:gd name="T24" fmla="*/ 2917 w 28"/>
                    <a:gd name="T25" fmla="*/ 5145 h 36"/>
                    <a:gd name="T26" fmla="*/ 3153 w 28"/>
                    <a:gd name="T27" fmla="*/ 5448 h 36"/>
                    <a:gd name="T28" fmla="*/ 4182 w 28"/>
                    <a:gd name="T29" fmla="*/ 7338 h 36"/>
                    <a:gd name="T30" fmla="*/ 4646 w 28"/>
                    <a:gd name="T31" fmla="*/ 6918 h 36"/>
                    <a:gd name="T32" fmla="*/ 3514 w 28"/>
                    <a:gd name="T33" fmla="*/ 5332 h 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8"/>
                    <a:gd name="T52" fmla="*/ 0 h 36"/>
                    <a:gd name="T53" fmla="*/ 28 w 28"/>
                    <a:gd name="T54" fmla="*/ 36 h 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8" h="36">
                      <a:moveTo>
                        <a:pt x="16" y="26"/>
                      </a:moveTo>
                      <a:cubicBezTo>
                        <a:pt x="16" y="26"/>
                        <a:pt x="16" y="25"/>
                        <a:pt x="16" y="24"/>
                      </a:cubicBezTo>
                      <a:cubicBezTo>
                        <a:pt x="17" y="24"/>
                        <a:pt x="18" y="23"/>
                        <a:pt x="19" y="23"/>
                      </a:cubicBezTo>
                      <a:cubicBezTo>
                        <a:pt x="19" y="23"/>
                        <a:pt x="20" y="23"/>
                        <a:pt x="20" y="23"/>
                      </a:cubicBezTo>
                      <a:cubicBezTo>
                        <a:pt x="20" y="24"/>
                        <a:pt x="21" y="25"/>
                        <a:pt x="21" y="27"/>
                      </a:cubicBezTo>
                      <a:cubicBezTo>
                        <a:pt x="22" y="29"/>
                        <a:pt x="24" y="31"/>
                        <a:pt x="25" y="33"/>
                      </a:cubicBezTo>
                      <a:cubicBezTo>
                        <a:pt x="27" y="32"/>
                        <a:pt x="27" y="32"/>
                        <a:pt x="27" y="32"/>
                      </a:cubicBezTo>
                      <a:cubicBezTo>
                        <a:pt x="26" y="30"/>
                        <a:pt x="24" y="28"/>
                        <a:pt x="24" y="26"/>
                      </a:cubicBezTo>
                      <a:cubicBezTo>
                        <a:pt x="23" y="24"/>
                        <a:pt x="23" y="23"/>
                        <a:pt x="22" y="21"/>
                      </a:cubicBezTo>
                      <a:cubicBezTo>
                        <a:pt x="27" y="18"/>
                        <a:pt x="28" y="13"/>
                        <a:pt x="26" y="8"/>
                      </a:cubicBezTo>
                      <a:cubicBezTo>
                        <a:pt x="24" y="2"/>
                        <a:pt x="17" y="0"/>
                        <a:pt x="10" y="2"/>
                      </a:cubicBezTo>
                      <a:cubicBezTo>
                        <a:pt x="3" y="5"/>
                        <a:pt x="0" y="12"/>
                        <a:pt x="3" y="18"/>
                      </a:cubicBezTo>
                      <a:cubicBezTo>
                        <a:pt x="4" y="22"/>
                        <a:pt x="8" y="24"/>
                        <a:pt x="13" y="25"/>
                      </a:cubicBezTo>
                      <a:cubicBezTo>
                        <a:pt x="14" y="25"/>
                        <a:pt x="14" y="26"/>
                        <a:pt x="14" y="27"/>
                      </a:cubicBezTo>
                      <a:cubicBezTo>
                        <a:pt x="16" y="30"/>
                        <a:pt x="17" y="33"/>
                        <a:pt x="19" y="36"/>
                      </a:cubicBezTo>
                      <a:cubicBezTo>
                        <a:pt x="21" y="34"/>
                        <a:pt x="21" y="34"/>
                        <a:pt x="21" y="34"/>
                      </a:cubicBezTo>
                      <a:cubicBezTo>
                        <a:pt x="20" y="32"/>
                        <a:pt x="18" y="29"/>
                        <a:pt x="16" y="26"/>
                      </a:cubicBezTo>
                    </a:path>
                  </a:pathLst>
                </a:custGeom>
                <a:solidFill>
                  <a:srgbClr val="FFF5EE"/>
                </a:solidFill>
                <a:ln w="317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502" name="Freeform 47"/>
                <p:cNvSpPr>
                  <a:spLocks noChangeAspect="1"/>
                </p:cNvSpPr>
                <p:nvPr/>
              </p:nvSpPr>
              <p:spPr bwMode="auto">
                <a:xfrm>
                  <a:off x="2605088" y="4729163"/>
                  <a:ext cx="85725" cy="106362"/>
                </a:xfrm>
                <a:custGeom>
                  <a:avLst/>
                  <a:gdLst>
                    <a:gd name="T0" fmla="*/ 2876 w 28"/>
                    <a:gd name="T1" fmla="*/ 1972 h 35"/>
                    <a:gd name="T2" fmla="*/ 2667 w 28"/>
                    <a:gd name="T3" fmla="*/ 1627 h 35"/>
                    <a:gd name="T4" fmla="*/ 1699 w 28"/>
                    <a:gd name="T5" fmla="*/ 0 h 35"/>
                    <a:gd name="T6" fmla="*/ 1175 w 28"/>
                    <a:gd name="T7" fmla="*/ 205 h 35"/>
                    <a:gd name="T8" fmla="*/ 2266 w 28"/>
                    <a:gd name="T9" fmla="*/ 1775 h 35"/>
                    <a:gd name="T10" fmla="*/ 2266 w 28"/>
                    <a:gd name="T11" fmla="*/ 1972 h 35"/>
                    <a:gd name="T12" fmla="*/ 1699 w 28"/>
                    <a:gd name="T13" fmla="*/ 2161 h 35"/>
                    <a:gd name="T14" fmla="*/ 1699 w 28"/>
                    <a:gd name="T15" fmla="*/ 2161 h 35"/>
                    <a:gd name="T16" fmla="*/ 1383 w 28"/>
                    <a:gd name="T17" fmla="*/ 1627 h 35"/>
                    <a:gd name="T18" fmla="*/ 609 w 28"/>
                    <a:gd name="T19" fmla="*/ 392 h 35"/>
                    <a:gd name="T20" fmla="*/ 208 w 28"/>
                    <a:gd name="T21" fmla="*/ 538 h 35"/>
                    <a:gd name="T22" fmla="*/ 982 w 28"/>
                    <a:gd name="T23" fmla="*/ 1775 h 35"/>
                    <a:gd name="T24" fmla="*/ 1175 w 28"/>
                    <a:gd name="T25" fmla="*/ 2569 h 35"/>
                    <a:gd name="T26" fmla="*/ 401 w 28"/>
                    <a:gd name="T27" fmla="*/ 4918 h 35"/>
                    <a:gd name="T28" fmla="*/ 3500 w 28"/>
                    <a:gd name="T29" fmla="*/ 5760 h 35"/>
                    <a:gd name="T30" fmla="*/ 4771 w 28"/>
                    <a:gd name="T31" fmla="*/ 3115 h 35"/>
                    <a:gd name="T32" fmla="*/ 2876 w 28"/>
                    <a:gd name="T33" fmla="*/ 1972 h 3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8"/>
                    <a:gd name="T52" fmla="*/ 0 h 35"/>
                    <a:gd name="T53" fmla="*/ 28 w 28"/>
                    <a:gd name="T54" fmla="*/ 35 h 3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8" h="35">
                      <a:moveTo>
                        <a:pt x="15" y="11"/>
                      </a:moveTo>
                      <a:cubicBezTo>
                        <a:pt x="15" y="10"/>
                        <a:pt x="14" y="10"/>
                        <a:pt x="14" y="9"/>
                      </a:cubicBezTo>
                      <a:cubicBezTo>
                        <a:pt x="13" y="6"/>
                        <a:pt x="11" y="3"/>
                        <a:pt x="9" y="0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9" y="4"/>
                        <a:pt x="11" y="7"/>
                        <a:pt x="12" y="10"/>
                      </a:cubicBezTo>
                      <a:cubicBezTo>
                        <a:pt x="12" y="10"/>
                        <a:pt x="12" y="11"/>
                        <a:pt x="12" y="11"/>
                      </a:cubicBezTo>
                      <a:cubicBezTo>
                        <a:pt x="11" y="11"/>
                        <a:pt x="10" y="11"/>
                        <a:pt x="9" y="12"/>
                      </a:cubicBezTo>
                      <a:cubicBezTo>
                        <a:pt x="9" y="12"/>
                        <a:pt x="9" y="12"/>
                        <a:pt x="9" y="12"/>
                      </a:cubicBezTo>
                      <a:cubicBezTo>
                        <a:pt x="8" y="11"/>
                        <a:pt x="8" y="11"/>
                        <a:pt x="7" y="9"/>
                      </a:cubicBezTo>
                      <a:cubicBezTo>
                        <a:pt x="6" y="7"/>
                        <a:pt x="5" y="5"/>
                        <a:pt x="3" y="2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2" y="6"/>
                        <a:pt x="4" y="8"/>
                        <a:pt x="5" y="10"/>
                      </a:cubicBezTo>
                      <a:cubicBezTo>
                        <a:pt x="6" y="11"/>
                        <a:pt x="6" y="13"/>
                        <a:pt x="6" y="14"/>
                      </a:cubicBezTo>
                      <a:cubicBezTo>
                        <a:pt x="2" y="17"/>
                        <a:pt x="0" y="23"/>
                        <a:pt x="2" y="27"/>
                      </a:cubicBezTo>
                      <a:cubicBezTo>
                        <a:pt x="5" y="33"/>
                        <a:pt x="12" y="35"/>
                        <a:pt x="18" y="32"/>
                      </a:cubicBezTo>
                      <a:cubicBezTo>
                        <a:pt x="24" y="30"/>
                        <a:pt x="28" y="23"/>
                        <a:pt x="25" y="17"/>
                      </a:cubicBezTo>
                      <a:cubicBezTo>
                        <a:pt x="24" y="13"/>
                        <a:pt x="20" y="11"/>
                        <a:pt x="15" y="11"/>
                      </a:cubicBezTo>
                    </a:path>
                  </a:pathLst>
                </a:custGeom>
                <a:solidFill>
                  <a:srgbClr val="FFF5EE"/>
                </a:solidFill>
                <a:ln w="317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503" name="Freeform 48"/>
                <p:cNvSpPr>
                  <a:spLocks noChangeAspect="1"/>
                </p:cNvSpPr>
                <p:nvPr/>
              </p:nvSpPr>
              <p:spPr bwMode="auto">
                <a:xfrm>
                  <a:off x="2174875" y="4799013"/>
                  <a:ext cx="85725" cy="111125"/>
                </a:xfrm>
                <a:custGeom>
                  <a:avLst/>
                  <a:gdLst>
                    <a:gd name="T0" fmla="*/ 3277 w 28"/>
                    <a:gd name="T1" fmla="*/ 5448 h 36"/>
                    <a:gd name="T2" fmla="*/ 3277 w 28"/>
                    <a:gd name="T3" fmla="*/ 4919 h 36"/>
                    <a:gd name="T4" fmla="*/ 3653 w 28"/>
                    <a:gd name="T5" fmla="*/ 4704 h 36"/>
                    <a:gd name="T6" fmla="*/ 4054 w 28"/>
                    <a:gd name="T7" fmla="*/ 4704 h 36"/>
                    <a:gd name="T8" fmla="*/ 4170 w 28"/>
                    <a:gd name="T9" fmla="*/ 5448 h 36"/>
                    <a:gd name="T10" fmla="*/ 4943 w 28"/>
                    <a:gd name="T11" fmla="*/ 6702 h 36"/>
                    <a:gd name="T12" fmla="*/ 5367 w 28"/>
                    <a:gd name="T13" fmla="*/ 6537 h 36"/>
                    <a:gd name="T14" fmla="*/ 4590 w 28"/>
                    <a:gd name="T15" fmla="*/ 5332 h 36"/>
                    <a:gd name="T16" fmla="*/ 4370 w 28"/>
                    <a:gd name="T17" fmla="*/ 4328 h 36"/>
                    <a:gd name="T18" fmla="*/ 4943 w 28"/>
                    <a:gd name="T19" fmla="*/ 1666 h 36"/>
                    <a:gd name="T20" fmla="*/ 1699 w 28"/>
                    <a:gd name="T21" fmla="*/ 640 h 36"/>
                    <a:gd name="T22" fmla="*/ 609 w 28"/>
                    <a:gd name="T23" fmla="*/ 4118 h 36"/>
                    <a:gd name="T24" fmla="*/ 2667 w 28"/>
                    <a:gd name="T25" fmla="*/ 5145 h 36"/>
                    <a:gd name="T26" fmla="*/ 2876 w 28"/>
                    <a:gd name="T27" fmla="*/ 5676 h 36"/>
                    <a:gd name="T28" fmla="*/ 4054 w 28"/>
                    <a:gd name="T29" fmla="*/ 7338 h 36"/>
                    <a:gd name="T30" fmla="*/ 4370 w 28"/>
                    <a:gd name="T31" fmla="*/ 6918 h 36"/>
                    <a:gd name="T32" fmla="*/ 3277 w 28"/>
                    <a:gd name="T33" fmla="*/ 5448 h 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8"/>
                    <a:gd name="T52" fmla="*/ 0 h 36"/>
                    <a:gd name="T53" fmla="*/ 28 w 28"/>
                    <a:gd name="T54" fmla="*/ 36 h 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8" h="36">
                      <a:moveTo>
                        <a:pt x="17" y="27"/>
                      </a:moveTo>
                      <a:cubicBezTo>
                        <a:pt x="17" y="26"/>
                        <a:pt x="17" y="25"/>
                        <a:pt x="17" y="24"/>
                      </a:cubicBezTo>
                      <a:cubicBezTo>
                        <a:pt x="18" y="24"/>
                        <a:pt x="19" y="24"/>
                        <a:pt x="19" y="23"/>
                      </a:cubicBezTo>
                      <a:cubicBezTo>
                        <a:pt x="20" y="23"/>
                        <a:pt x="20" y="23"/>
                        <a:pt x="21" y="23"/>
                      </a:cubicBezTo>
                      <a:cubicBezTo>
                        <a:pt x="21" y="24"/>
                        <a:pt x="22" y="26"/>
                        <a:pt x="22" y="27"/>
                      </a:cubicBezTo>
                      <a:cubicBezTo>
                        <a:pt x="23" y="29"/>
                        <a:pt x="25" y="31"/>
                        <a:pt x="26" y="33"/>
                      </a:cubicBezTo>
                      <a:cubicBezTo>
                        <a:pt x="28" y="32"/>
                        <a:pt x="28" y="32"/>
                        <a:pt x="28" y="32"/>
                      </a:cubicBezTo>
                      <a:cubicBezTo>
                        <a:pt x="27" y="30"/>
                        <a:pt x="25" y="28"/>
                        <a:pt x="24" y="26"/>
                      </a:cubicBezTo>
                      <a:cubicBezTo>
                        <a:pt x="24" y="24"/>
                        <a:pt x="23" y="23"/>
                        <a:pt x="23" y="21"/>
                      </a:cubicBezTo>
                      <a:cubicBezTo>
                        <a:pt x="27" y="17"/>
                        <a:pt x="28" y="12"/>
                        <a:pt x="26" y="8"/>
                      </a:cubicBezTo>
                      <a:cubicBezTo>
                        <a:pt x="23" y="2"/>
                        <a:pt x="15" y="0"/>
                        <a:pt x="9" y="3"/>
                      </a:cubicBezTo>
                      <a:cubicBezTo>
                        <a:pt x="3" y="7"/>
                        <a:pt x="0" y="14"/>
                        <a:pt x="3" y="20"/>
                      </a:cubicBezTo>
                      <a:cubicBezTo>
                        <a:pt x="5" y="24"/>
                        <a:pt x="9" y="25"/>
                        <a:pt x="14" y="25"/>
                      </a:cubicBezTo>
                      <a:cubicBezTo>
                        <a:pt x="14" y="26"/>
                        <a:pt x="15" y="27"/>
                        <a:pt x="15" y="28"/>
                      </a:cubicBezTo>
                      <a:cubicBezTo>
                        <a:pt x="17" y="31"/>
                        <a:pt x="19" y="33"/>
                        <a:pt x="21" y="36"/>
                      </a:cubicBezTo>
                      <a:cubicBezTo>
                        <a:pt x="23" y="34"/>
                        <a:pt x="23" y="34"/>
                        <a:pt x="23" y="34"/>
                      </a:cubicBezTo>
                      <a:cubicBezTo>
                        <a:pt x="21" y="32"/>
                        <a:pt x="19" y="30"/>
                        <a:pt x="17" y="27"/>
                      </a:cubicBezTo>
                    </a:path>
                  </a:pathLst>
                </a:custGeom>
                <a:solidFill>
                  <a:srgbClr val="FFF5EE"/>
                </a:solidFill>
                <a:ln w="317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504" name="Freeform 49"/>
                <p:cNvSpPr>
                  <a:spLocks noChangeAspect="1"/>
                </p:cNvSpPr>
                <p:nvPr/>
              </p:nvSpPr>
              <p:spPr bwMode="auto">
                <a:xfrm>
                  <a:off x="2241550" y="4900613"/>
                  <a:ext cx="85725" cy="107950"/>
                </a:xfrm>
                <a:custGeom>
                  <a:avLst/>
                  <a:gdLst>
                    <a:gd name="T0" fmla="*/ 2667 w 28"/>
                    <a:gd name="T1" fmla="*/ 2209 h 35"/>
                    <a:gd name="T2" fmla="*/ 2474 w 28"/>
                    <a:gd name="T3" fmla="*/ 1766 h 35"/>
                    <a:gd name="T4" fmla="*/ 1383 w 28"/>
                    <a:gd name="T5" fmla="*/ 0 h 35"/>
                    <a:gd name="T6" fmla="*/ 982 w 28"/>
                    <a:gd name="T7" fmla="*/ 441 h 35"/>
                    <a:gd name="T8" fmla="*/ 2102 w 28"/>
                    <a:gd name="T9" fmla="*/ 1993 h 35"/>
                    <a:gd name="T10" fmla="*/ 2266 w 28"/>
                    <a:gd name="T11" fmla="*/ 2209 h 35"/>
                    <a:gd name="T12" fmla="*/ 1699 w 28"/>
                    <a:gd name="T13" fmla="*/ 2405 h 35"/>
                    <a:gd name="T14" fmla="*/ 1491 w 28"/>
                    <a:gd name="T15" fmla="*/ 2631 h 35"/>
                    <a:gd name="T16" fmla="*/ 1383 w 28"/>
                    <a:gd name="T17" fmla="*/ 1993 h 35"/>
                    <a:gd name="T18" fmla="*/ 401 w 28"/>
                    <a:gd name="T19" fmla="*/ 637 h 35"/>
                    <a:gd name="T20" fmla="*/ 0 w 28"/>
                    <a:gd name="T21" fmla="*/ 1026 h 35"/>
                    <a:gd name="T22" fmla="*/ 982 w 28"/>
                    <a:gd name="T23" fmla="*/ 2209 h 35"/>
                    <a:gd name="T24" fmla="*/ 1175 w 28"/>
                    <a:gd name="T25" fmla="*/ 3019 h 35"/>
                    <a:gd name="T26" fmla="*/ 609 w 28"/>
                    <a:gd name="T27" fmla="*/ 5640 h 35"/>
                    <a:gd name="T28" fmla="*/ 3653 w 28"/>
                    <a:gd name="T29" fmla="*/ 6454 h 35"/>
                    <a:gd name="T30" fmla="*/ 4771 w 28"/>
                    <a:gd name="T31" fmla="*/ 3431 h 35"/>
                    <a:gd name="T32" fmla="*/ 2667 w 28"/>
                    <a:gd name="T33" fmla="*/ 2209 h 3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8"/>
                    <a:gd name="T52" fmla="*/ 0 h 35"/>
                    <a:gd name="T53" fmla="*/ 28 w 28"/>
                    <a:gd name="T54" fmla="*/ 35 h 3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8" h="35">
                      <a:moveTo>
                        <a:pt x="14" y="11"/>
                      </a:moveTo>
                      <a:cubicBezTo>
                        <a:pt x="14" y="10"/>
                        <a:pt x="14" y="10"/>
                        <a:pt x="13" y="9"/>
                      </a:cubicBezTo>
                      <a:cubicBezTo>
                        <a:pt x="12" y="6"/>
                        <a:pt x="9" y="3"/>
                        <a:pt x="7" y="0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7" y="5"/>
                        <a:pt x="10" y="7"/>
                        <a:pt x="11" y="10"/>
                      </a:cubicBezTo>
                      <a:cubicBezTo>
                        <a:pt x="12" y="11"/>
                        <a:pt x="12" y="11"/>
                        <a:pt x="12" y="11"/>
                      </a:cubicBezTo>
                      <a:cubicBezTo>
                        <a:pt x="11" y="12"/>
                        <a:pt x="10" y="12"/>
                        <a:pt x="9" y="12"/>
                      </a:cubicBezTo>
                      <a:cubicBezTo>
                        <a:pt x="8" y="12"/>
                        <a:pt x="8" y="13"/>
                        <a:pt x="8" y="13"/>
                      </a:cubicBezTo>
                      <a:cubicBezTo>
                        <a:pt x="8" y="12"/>
                        <a:pt x="7" y="11"/>
                        <a:pt x="7" y="10"/>
                      </a:cubicBezTo>
                      <a:cubicBezTo>
                        <a:pt x="6" y="8"/>
                        <a:pt x="4" y="6"/>
                        <a:pt x="2" y="3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2" y="7"/>
                        <a:pt x="3" y="9"/>
                        <a:pt x="5" y="11"/>
                      </a:cubicBezTo>
                      <a:cubicBezTo>
                        <a:pt x="5" y="12"/>
                        <a:pt x="5" y="14"/>
                        <a:pt x="6" y="15"/>
                      </a:cubicBezTo>
                      <a:cubicBezTo>
                        <a:pt x="2" y="18"/>
                        <a:pt x="1" y="24"/>
                        <a:pt x="3" y="28"/>
                      </a:cubicBezTo>
                      <a:cubicBezTo>
                        <a:pt x="6" y="33"/>
                        <a:pt x="13" y="35"/>
                        <a:pt x="19" y="32"/>
                      </a:cubicBezTo>
                      <a:cubicBezTo>
                        <a:pt x="25" y="29"/>
                        <a:pt x="28" y="22"/>
                        <a:pt x="25" y="17"/>
                      </a:cubicBezTo>
                      <a:cubicBezTo>
                        <a:pt x="23" y="13"/>
                        <a:pt x="19" y="11"/>
                        <a:pt x="14" y="11"/>
                      </a:cubicBezTo>
                    </a:path>
                  </a:pathLst>
                </a:custGeom>
                <a:solidFill>
                  <a:srgbClr val="FFF5EE"/>
                </a:solidFill>
                <a:ln w="317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505" name="Freeform 50"/>
                <p:cNvSpPr>
                  <a:spLocks noChangeAspect="1"/>
                </p:cNvSpPr>
                <p:nvPr/>
              </p:nvSpPr>
              <p:spPr bwMode="auto">
                <a:xfrm>
                  <a:off x="2247900" y="4764088"/>
                  <a:ext cx="85725" cy="104775"/>
                </a:xfrm>
                <a:custGeom>
                  <a:avLst/>
                  <a:gdLst>
                    <a:gd name="T0" fmla="*/ 3500 w 28"/>
                    <a:gd name="T1" fmla="*/ 4124 h 35"/>
                    <a:gd name="T2" fmla="*/ 3277 w 28"/>
                    <a:gd name="T3" fmla="*/ 3815 h 35"/>
                    <a:gd name="T4" fmla="*/ 3653 w 28"/>
                    <a:gd name="T5" fmla="*/ 3656 h 35"/>
                    <a:gd name="T6" fmla="*/ 4054 w 28"/>
                    <a:gd name="T7" fmla="*/ 3656 h 35"/>
                    <a:gd name="T8" fmla="*/ 4170 w 28"/>
                    <a:gd name="T9" fmla="*/ 4313 h 35"/>
                    <a:gd name="T10" fmla="*/ 4943 w 28"/>
                    <a:gd name="T11" fmla="*/ 5271 h 35"/>
                    <a:gd name="T12" fmla="*/ 5367 w 28"/>
                    <a:gd name="T13" fmla="*/ 5082 h 35"/>
                    <a:gd name="T14" fmla="*/ 4590 w 28"/>
                    <a:gd name="T15" fmla="*/ 4124 h 35"/>
                    <a:gd name="T16" fmla="*/ 4370 w 28"/>
                    <a:gd name="T17" fmla="*/ 3368 h 35"/>
                    <a:gd name="T18" fmla="*/ 4943 w 28"/>
                    <a:gd name="T19" fmla="*/ 1128 h 35"/>
                    <a:gd name="T20" fmla="*/ 1699 w 28"/>
                    <a:gd name="T21" fmla="*/ 502 h 35"/>
                    <a:gd name="T22" fmla="*/ 609 w 28"/>
                    <a:gd name="T23" fmla="*/ 3044 h 35"/>
                    <a:gd name="T24" fmla="*/ 2667 w 28"/>
                    <a:gd name="T25" fmla="*/ 4011 h 35"/>
                    <a:gd name="T26" fmla="*/ 2876 w 28"/>
                    <a:gd name="T27" fmla="*/ 4313 h 35"/>
                    <a:gd name="T28" fmla="*/ 4054 w 28"/>
                    <a:gd name="T29" fmla="*/ 5580 h 35"/>
                    <a:gd name="T30" fmla="*/ 4370 w 28"/>
                    <a:gd name="T31" fmla="*/ 5437 h 35"/>
                    <a:gd name="T32" fmla="*/ 3500 w 28"/>
                    <a:gd name="T33" fmla="*/ 4124 h 3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8"/>
                    <a:gd name="T52" fmla="*/ 0 h 35"/>
                    <a:gd name="T53" fmla="*/ 28 w 28"/>
                    <a:gd name="T54" fmla="*/ 35 h 3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8" h="35">
                      <a:moveTo>
                        <a:pt x="18" y="26"/>
                      </a:moveTo>
                      <a:cubicBezTo>
                        <a:pt x="17" y="26"/>
                        <a:pt x="17" y="25"/>
                        <a:pt x="17" y="24"/>
                      </a:cubicBezTo>
                      <a:cubicBezTo>
                        <a:pt x="18" y="24"/>
                        <a:pt x="19" y="24"/>
                        <a:pt x="19" y="23"/>
                      </a:cubicBezTo>
                      <a:cubicBezTo>
                        <a:pt x="20" y="23"/>
                        <a:pt x="20" y="23"/>
                        <a:pt x="21" y="23"/>
                      </a:cubicBezTo>
                      <a:cubicBezTo>
                        <a:pt x="21" y="24"/>
                        <a:pt x="22" y="25"/>
                        <a:pt x="22" y="27"/>
                      </a:cubicBezTo>
                      <a:cubicBezTo>
                        <a:pt x="23" y="29"/>
                        <a:pt x="25" y="31"/>
                        <a:pt x="26" y="33"/>
                      </a:cubicBezTo>
                      <a:cubicBezTo>
                        <a:pt x="28" y="32"/>
                        <a:pt x="28" y="32"/>
                        <a:pt x="28" y="32"/>
                      </a:cubicBezTo>
                      <a:cubicBezTo>
                        <a:pt x="27" y="30"/>
                        <a:pt x="25" y="28"/>
                        <a:pt x="24" y="26"/>
                      </a:cubicBezTo>
                      <a:cubicBezTo>
                        <a:pt x="24" y="24"/>
                        <a:pt x="23" y="23"/>
                        <a:pt x="23" y="21"/>
                      </a:cubicBezTo>
                      <a:cubicBezTo>
                        <a:pt x="27" y="17"/>
                        <a:pt x="28" y="12"/>
                        <a:pt x="26" y="7"/>
                      </a:cubicBezTo>
                      <a:cubicBezTo>
                        <a:pt x="24" y="2"/>
                        <a:pt x="16" y="0"/>
                        <a:pt x="9" y="3"/>
                      </a:cubicBezTo>
                      <a:cubicBezTo>
                        <a:pt x="3" y="6"/>
                        <a:pt x="0" y="14"/>
                        <a:pt x="3" y="19"/>
                      </a:cubicBezTo>
                      <a:cubicBezTo>
                        <a:pt x="5" y="23"/>
                        <a:pt x="9" y="25"/>
                        <a:pt x="14" y="25"/>
                      </a:cubicBezTo>
                      <a:cubicBezTo>
                        <a:pt x="14" y="26"/>
                        <a:pt x="15" y="27"/>
                        <a:pt x="15" y="27"/>
                      </a:cubicBezTo>
                      <a:cubicBezTo>
                        <a:pt x="17" y="30"/>
                        <a:pt x="19" y="33"/>
                        <a:pt x="21" y="35"/>
                      </a:cubicBezTo>
                      <a:cubicBezTo>
                        <a:pt x="23" y="34"/>
                        <a:pt x="23" y="34"/>
                        <a:pt x="23" y="34"/>
                      </a:cubicBezTo>
                      <a:cubicBezTo>
                        <a:pt x="21" y="32"/>
                        <a:pt x="19" y="29"/>
                        <a:pt x="18" y="26"/>
                      </a:cubicBezTo>
                    </a:path>
                  </a:pathLst>
                </a:custGeom>
                <a:solidFill>
                  <a:srgbClr val="FFF5EE"/>
                </a:solidFill>
                <a:ln w="317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506" name="Freeform 51"/>
                <p:cNvSpPr>
                  <a:spLocks noChangeAspect="1"/>
                </p:cNvSpPr>
                <p:nvPr/>
              </p:nvSpPr>
              <p:spPr bwMode="auto">
                <a:xfrm>
                  <a:off x="2316163" y="4864100"/>
                  <a:ext cx="84137" cy="106362"/>
                </a:xfrm>
                <a:custGeom>
                  <a:avLst/>
                  <a:gdLst>
                    <a:gd name="T0" fmla="*/ 2360 w 28"/>
                    <a:gd name="T1" fmla="*/ 1972 h 35"/>
                    <a:gd name="T2" fmla="*/ 2158 w 28"/>
                    <a:gd name="T3" fmla="*/ 1627 h 35"/>
                    <a:gd name="T4" fmla="*/ 1140 w 28"/>
                    <a:gd name="T5" fmla="*/ 0 h 35"/>
                    <a:gd name="T6" fmla="*/ 782 w 28"/>
                    <a:gd name="T7" fmla="*/ 205 h 35"/>
                    <a:gd name="T8" fmla="*/ 1853 w 28"/>
                    <a:gd name="T9" fmla="*/ 1775 h 35"/>
                    <a:gd name="T10" fmla="*/ 1853 w 28"/>
                    <a:gd name="T11" fmla="*/ 1972 h 35"/>
                    <a:gd name="T12" fmla="*/ 1283 w 28"/>
                    <a:gd name="T13" fmla="*/ 2161 h 35"/>
                    <a:gd name="T14" fmla="*/ 1283 w 28"/>
                    <a:gd name="T15" fmla="*/ 2364 h 35"/>
                    <a:gd name="T16" fmla="*/ 979 w 28"/>
                    <a:gd name="T17" fmla="*/ 1775 h 35"/>
                    <a:gd name="T18" fmla="*/ 358 w 28"/>
                    <a:gd name="T19" fmla="*/ 538 h 35"/>
                    <a:gd name="T20" fmla="*/ 0 w 28"/>
                    <a:gd name="T21" fmla="*/ 750 h 35"/>
                    <a:gd name="T22" fmla="*/ 678 w 28"/>
                    <a:gd name="T23" fmla="*/ 1972 h 35"/>
                    <a:gd name="T24" fmla="*/ 782 w 28"/>
                    <a:gd name="T25" fmla="*/ 2569 h 35"/>
                    <a:gd name="T26" fmla="*/ 517 w 28"/>
                    <a:gd name="T27" fmla="*/ 5065 h 35"/>
                    <a:gd name="T28" fmla="*/ 2938 w 28"/>
                    <a:gd name="T29" fmla="*/ 5760 h 35"/>
                    <a:gd name="T30" fmla="*/ 4085 w 28"/>
                    <a:gd name="T31" fmla="*/ 3115 h 35"/>
                    <a:gd name="T32" fmla="*/ 2360 w 28"/>
                    <a:gd name="T33" fmla="*/ 1972 h 3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8"/>
                    <a:gd name="T52" fmla="*/ 0 h 35"/>
                    <a:gd name="T53" fmla="*/ 28 w 28"/>
                    <a:gd name="T54" fmla="*/ 35 h 3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8" h="35">
                      <a:moveTo>
                        <a:pt x="14" y="11"/>
                      </a:moveTo>
                      <a:cubicBezTo>
                        <a:pt x="14" y="10"/>
                        <a:pt x="13" y="10"/>
                        <a:pt x="13" y="9"/>
                      </a:cubicBezTo>
                      <a:cubicBezTo>
                        <a:pt x="12" y="6"/>
                        <a:pt x="9" y="3"/>
                        <a:pt x="7" y="0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7" y="4"/>
                        <a:pt x="9" y="7"/>
                        <a:pt x="11" y="10"/>
                      </a:cubicBezTo>
                      <a:cubicBezTo>
                        <a:pt x="11" y="11"/>
                        <a:pt x="11" y="11"/>
                        <a:pt x="11" y="11"/>
                      </a:cubicBezTo>
                      <a:cubicBezTo>
                        <a:pt x="11" y="11"/>
                        <a:pt x="9" y="12"/>
                        <a:pt x="8" y="12"/>
                      </a:cubicBezTo>
                      <a:cubicBezTo>
                        <a:pt x="8" y="12"/>
                        <a:pt x="8" y="13"/>
                        <a:pt x="8" y="13"/>
                      </a:cubicBezTo>
                      <a:cubicBezTo>
                        <a:pt x="7" y="12"/>
                        <a:pt x="7" y="11"/>
                        <a:pt x="6" y="10"/>
                      </a:cubicBezTo>
                      <a:cubicBezTo>
                        <a:pt x="5" y="8"/>
                        <a:pt x="3" y="5"/>
                        <a:pt x="2" y="3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1" y="6"/>
                        <a:pt x="3" y="9"/>
                        <a:pt x="4" y="11"/>
                      </a:cubicBezTo>
                      <a:cubicBezTo>
                        <a:pt x="5" y="12"/>
                        <a:pt x="5" y="13"/>
                        <a:pt x="5" y="14"/>
                      </a:cubicBezTo>
                      <a:cubicBezTo>
                        <a:pt x="1" y="18"/>
                        <a:pt x="0" y="24"/>
                        <a:pt x="3" y="28"/>
                      </a:cubicBezTo>
                      <a:cubicBezTo>
                        <a:pt x="5" y="33"/>
                        <a:pt x="12" y="35"/>
                        <a:pt x="18" y="32"/>
                      </a:cubicBezTo>
                      <a:cubicBezTo>
                        <a:pt x="25" y="29"/>
                        <a:pt x="28" y="22"/>
                        <a:pt x="25" y="17"/>
                      </a:cubicBezTo>
                      <a:cubicBezTo>
                        <a:pt x="23" y="13"/>
                        <a:pt x="19" y="11"/>
                        <a:pt x="14" y="11"/>
                      </a:cubicBezTo>
                    </a:path>
                  </a:pathLst>
                </a:custGeom>
                <a:solidFill>
                  <a:srgbClr val="FFF5EE"/>
                </a:solidFill>
                <a:ln w="317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507" name="Freeform 52"/>
                <p:cNvSpPr>
                  <a:spLocks noChangeAspect="1"/>
                </p:cNvSpPr>
                <p:nvPr/>
              </p:nvSpPr>
              <p:spPr bwMode="auto">
                <a:xfrm>
                  <a:off x="2324100" y="4725988"/>
                  <a:ext cx="85725" cy="107950"/>
                </a:xfrm>
                <a:custGeom>
                  <a:avLst/>
                  <a:gdLst>
                    <a:gd name="T0" fmla="*/ 3277 w 28"/>
                    <a:gd name="T1" fmla="*/ 5318 h 35"/>
                    <a:gd name="T2" fmla="*/ 3099 w 28"/>
                    <a:gd name="T3" fmla="*/ 4900 h 35"/>
                    <a:gd name="T4" fmla="*/ 3500 w 28"/>
                    <a:gd name="T5" fmla="*/ 4673 h 35"/>
                    <a:gd name="T6" fmla="*/ 3873 w 28"/>
                    <a:gd name="T7" fmla="*/ 4673 h 35"/>
                    <a:gd name="T8" fmla="*/ 4054 w 28"/>
                    <a:gd name="T9" fmla="*/ 5428 h 35"/>
                    <a:gd name="T10" fmla="*/ 4771 w 28"/>
                    <a:gd name="T11" fmla="*/ 6666 h 35"/>
                    <a:gd name="T12" fmla="*/ 5144 w 28"/>
                    <a:gd name="T13" fmla="*/ 6454 h 35"/>
                    <a:gd name="T14" fmla="*/ 4590 w 28"/>
                    <a:gd name="T15" fmla="*/ 5318 h 35"/>
                    <a:gd name="T16" fmla="*/ 4170 w 28"/>
                    <a:gd name="T17" fmla="*/ 4292 h 35"/>
                    <a:gd name="T18" fmla="*/ 4771 w 28"/>
                    <a:gd name="T19" fmla="*/ 1665 h 35"/>
                    <a:gd name="T20" fmla="*/ 1699 w 28"/>
                    <a:gd name="T21" fmla="*/ 637 h 35"/>
                    <a:gd name="T22" fmla="*/ 401 w 28"/>
                    <a:gd name="T23" fmla="*/ 3872 h 35"/>
                    <a:gd name="T24" fmla="*/ 2474 w 28"/>
                    <a:gd name="T25" fmla="*/ 5112 h 35"/>
                    <a:gd name="T26" fmla="*/ 2667 w 28"/>
                    <a:gd name="T27" fmla="*/ 5640 h 35"/>
                    <a:gd name="T28" fmla="*/ 3873 w 28"/>
                    <a:gd name="T29" fmla="*/ 7086 h 35"/>
                    <a:gd name="T30" fmla="*/ 4170 w 28"/>
                    <a:gd name="T31" fmla="*/ 6893 h 35"/>
                    <a:gd name="T32" fmla="*/ 3277 w 28"/>
                    <a:gd name="T33" fmla="*/ 5318 h 3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8"/>
                    <a:gd name="T52" fmla="*/ 0 h 35"/>
                    <a:gd name="T53" fmla="*/ 28 w 28"/>
                    <a:gd name="T54" fmla="*/ 35 h 3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8" h="35">
                      <a:moveTo>
                        <a:pt x="17" y="26"/>
                      </a:moveTo>
                      <a:cubicBezTo>
                        <a:pt x="16" y="26"/>
                        <a:pt x="16" y="25"/>
                        <a:pt x="16" y="24"/>
                      </a:cubicBezTo>
                      <a:cubicBezTo>
                        <a:pt x="17" y="24"/>
                        <a:pt x="18" y="24"/>
                        <a:pt x="18" y="23"/>
                      </a:cubicBezTo>
                      <a:cubicBezTo>
                        <a:pt x="19" y="23"/>
                        <a:pt x="19" y="23"/>
                        <a:pt x="20" y="23"/>
                      </a:cubicBezTo>
                      <a:cubicBezTo>
                        <a:pt x="20" y="24"/>
                        <a:pt x="21" y="25"/>
                        <a:pt x="21" y="27"/>
                      </a:cubicBezTo>
                      <a:cubicBezTo>
                        <a:pt x="22" y="29"/>
                        <a:pt x="24" y="31"/>
                        <a:pt x="25" y="33"/>
                      </a:cubicBezTo>
                      <a:cubicBezTo>
                        <a:pt x="27" y="32"/>
                        <a:pt x="27" y="32"/>
                        <a:pt x="27" y="32"/>
                      </a:cubicBezTo>
                      <a:cubicBezTo>
                        <a:pt x="26" y="30"/>
                        <a:pt x="25" y="28"/>
                        <a:pt x="24" y="26"/>
                      </a:cubicBezTo>
                      <a:cubicBezTo>
                        <a:pt x="23" y="24"/>
                        <a:pt x="22" y="23"/>
                        <a:pt x="22" y="21"/>
                      </a:cubicBezTo>
                      <a:cubicBezTo>
                        <a:pt x="26" y="17"/>
                        <a:pt x="28" y="12"/>
                        <a:pt x="25" y="8"/>
                      </a:cubicBezTo>
                      <a:cubicBezTo>
                        <a:pt x="23" y="2"/>
                        <a:pt x="15" y="0"/>
                        <a:pt x="9" y="3"/>
                      </a:cubicBezTo>
                      <a:cubicBezTo>
                        <a:pt x="2" y="6"/>
                        <a:pt x="0" y="13"/>
                        <a:pt x="2" y="19"/>
                      </a:cubicBezTo>
                      <a:cubicBezTo>
                        <a:pt x="4" y="23"/>
                        <a:pt x="8" y="25"/>
                        <a:pt x="13" y="25"/>
                      </a:cubicBezTo>
                      <a:cubicBezTo>
                        <a:pt x="13" y="26"/>
                        <a:pt x="14" y="27"/>
                        <a:pt x="14" y="28"/>
                      </a:cubicBezTo>
                      <a:cubicBezTo>
                        <a:pt x="16" y="31"/>
                        <a:pt x="18" y="33"/>
                        <a:pt x="20" y="35"/>
                      </a:cubicBezTo>
                      <a:cubicBezTo>
                        <a:pt x="22" y="34"/>
                        <a:pt x="22" y="34"/>
                        <a:pt x="22" y="34"/>
                      </a:cubicBezTo>
                      <a:cubicBezTo>
                        <a:pt x="20" y="32"/>
                        <a:pt x="18" y="29"/>
                        <a:pt x="17" y="26"/>
                      </a:cubicBezTo>
                    </a:path>
                  </a:pathLst>
                </a:custGeom>
                <a:solidFill>
                  <a:srgbClr val="FFF5EE"/>
                </a:solidFill>
                <a:ln w="317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508" name="Freeform 53"/>
                <p:cNvSpPr>
                  <a:spLocks noChangeAspect="1"/>
                </p:cNvSpPr>
                <p:nvPr/>
              </p:nvSpPr>
              <p:spPr bwMode="auto">
                <a:xfrm>
                  <a:off x="2389188" y="4830763"/>
                  <a:ext cx="80962" cy="106362"/>
                </a:xfrm>
                <a:custGeom>
                  <a:avLst/>
                  <a:gdLst>
                    <a:gd name="T0" fmla="*/ 2236 w 27"/>
                    <a:gd name="T1" fmla="*/ 1775 h 35"/>
                    <a:gd name="T2" fmla="*/ 2136 w 27"/>
                    <a:gd name="T3" fmla="*/ 1436 h 35"/>
                    <a:gd name="T4" fmla="*/ 1131 w 27"/>
                    <a:gd name="T5" fmla="*/ 0 h 35"/>
                    <a:gd name="T6" fmla="*/ 759 w 27"/>
                    <a:gd name="T7" fmla="*/ 205 h 35"/>
                    <a:gd name="T8" fmla="*/ 1834 w 27"/>
                    <a:gd name="T9" fmla="*/ 1775 h 35"/>
                    <a:gd name="T10" fmla="*/ 1834 w 27"/>
                    <a:gd name="T11" fmla="*/ 1775 h 35"/>
                    <a:gd name="T12" fmla="*/ 1273 w 27"/>
                    <a:gd name="T13" fmla="*/ 1972 h 35"/>
                    <a:gd name="T14" fmla="*/ 1131 w 27"/>
                    <a:gd name="T15" fmla="*/ 2161 h 35"/>
                    <a:gd name="T16" fmla="*/ 971 w 27"/>
                    <a:gd name="T17" fmla="*/ 1627 h 35"/>
                    <a:gd name="T18" fmla="*/ 357 w 27"/>
                    <a:gd name="T19" fmla="*/ 392 h 35"/>
                    <a:gd name="T20" fmla="*/ 0 w 27"/>
                    <a:gd name="T21" fmla="*/ 538 h 35"/>
                    <a:gd name="T22" fmla="*/ 674 w 27"/>
                    <a:gd name="T23" fmla="*/ 1775 h 35"/>
                    <a:gd name="T24" fmla="*/ 759 w 27"/>
                    <a:gd name="T25" fmla="*/ 2569 h 35"/>
                    <a:gd name="T26" fmla="*/ 357 w 27"/>
                    <a:gd name="T27" fmla="*/ 4918 h 35"/>
                    <a:gd name="T28" fmla="*/ 2918 w 27"/>
                    <a:gd name="T29" fmla="*/ 5760 h 35"/>
                    <a:gd name="T30" fmla="*/ 4035 w 27"/>
                    <a:gd name="T31" fmla="*/ 2898 h 35"/>
                    <a:gd name="T32" fmla="*/ 2236 w 27"/>
                    <a:gd name="T33" fmla="*/ 1775 h 3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7"/>
                    <a:gd name="T52" fmla="*/ 0 h 35"/>
                    <a:gd name="T53" fmla="*/ 27 w 27"/>
                    <a:gd name="T54" fmla="*/ 35 h 3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7" h="35">
                      <a:moveTo>
                        <a:pt x="14" y="10"/>
                      </a:moveTo>
                      <a:cubicBezTo>
                        <a:pt x="13" y="10"/>
                        <a:pt x="14" y="9"/>
                        <a:pt x="13" y="8"/>
                      </a:cubicBezTo>
                      <a:cubicBezTo>
                        <a:pt x="11" y="5"/>
                        <a:pt x="9" y="2"/>
                        <a:pt x="7" y="0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7" y="4"/>
                        <a:pt x="9" y="6"/>
                        <a:pt x="11" y="10"/>
                      </a:cubicBezTo>
                      <a:cubicBezTo>
                        <a:pt x="11" y="10"/>
                        <a:pt x="11" y="10"/>
                        <a:pt x="11" y="10"/>
                      </a:cubicBezTo>
                      <a:cubicBezTo>
                        <a:pt x="10" y="11"/>
                        <a:pt x="9" y="11"/>
                        <a:pt x="8" y="11"/>
                      </a:cubicBezTo>
                      <a:cubicBezTo>
                        <a:pt x="8" y="11"/>
                        <a:pt x="8" y="12"/>
                        <a:pt x="7" y="12"/>
                      </a:cubicBezTo>
                      <a:cubicBezTo>
                        <a:pt x="7" y="11"/>
                        <a:pt x="7" y="10"/>
                        <a:pt x="6" y="9"/>
                      </a:cubicBezTo>
                      <a:cubicBezTo>
                        <a:pt x="5" y="7"/>
                        <a:pt x="3" y="5"/>
                        <a:pt x="2" y="2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1" y="6"/>
                        <a:pt x="3" y="8"/>
                        <a:pt x="4" y="10"/>
                      </a:cubicBezTo>
                      <a:cubicBezTo>
                        <a:pt x="4" y="11"/>
                        <a:pt x="5" y="12"/>
                        <a:pt x="5" y="14"/>
                      </a:cubicBezTo>
                      <a:cubicBezTo>
                        <a:pt x="1" y="17"/>
                        <a:pt x="0" y="23"/>
                        <a:pt x="2" y="27"/>
                      </a:cubicBezTo>
                      <a:cubicBezTo>
                        <a:pt x="5" y="33"/>
                        <a:pt x="12" y="35"/>
                        <a:pt x="18" y="32"/>
                      </a:cubicBezTo>
                      <a:cubicBezTo>
                        <a:pt x="24" y="28"/>
                        <a:pt x="27" y="22"/>
                        <a:pt x="25" y="16"/>
                      </a:cubicBezTo>
                      <a:cubicBezTo>
                        <a:pt x="23" y="12"/>
                        <a:pt x="19" y="10"/>
                        <a:pt x="14" y="10"/>
                      </a:cubicBezTo>
                    </a:path>
                  </a:pathLst>
                </a:custGeom>
                <a:solidFill>
                  <a:srgbClr val="FFF5EE"/>
                </a:solidFill>
                <a:ln w="317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509" name="Freeform 54"/>
                <p:cNvSpPr>
                  <a:spLocks noChangeAspect="1"/>
                </p:cNvSpPr>
                <p:nvPr/>
              </p:nvSpPr>
              <p:spPr bwMode="auto">
                <a:xfrm>
                  <a:off x="1954213" y="4918075"/>
                  <a:ext cx="92075" cy="111125"/>
                </a:xfrm>
                <a:custGeom>
                  <a:avLst/>
                  <a:gdLst>
                    <a:gd name="T0" fmla="*/ 3756 w 30"/>
                    <a:gd name="T1" fmla="*/ 5448 h 36"/>
                    <a:gd name="T2" fmla="*/ 3532 w 30"/>
                    <a:gd name="T3" fmla="*/ 5145 h 36"/>
                    <a:gd name="T4" fmla="*/ 3909 w 30"/>
                    <a:gd name="T5" fmla="*/ 4919 h 36"/>
                    <a:gd name="T6" fmla="*/ 4313 w 30"/>
                    <a:gd name="T7" fmla="*/ 4704 h 36"/>
                    <a:gd name="T8" fmla="*/ 4654 w 30"/>
                    <a:gd name="T9" fmla="*/ 5448 h 36"/>
                    <a:gd name="T10" fmla="*/ 5435 w 30"/>
                    <a:gd name="T11" fmla="*/ 6702 h 36"/>
                    <a:gd name="T12" fmla="*/ 5868 w 30"/>
                    <a:gd name="T13" fmla="*/ 6298 h 36"/>
                    <a:gd name="T14" fmla="*/ 5073 w 30"/>
                    <a:gd name="T15" fmla="*/ 5332 h 36"/>
                    <a:gd name="T16" fmla="*/ 4654 w 30"/>
                    <a:gd name="T17" fmla="*/ 4328 h 36"/>
                    <a:gd name="T18" fmla="*/ 5266 w 30"/>
                    <a:gd name="T19" fmla="*/ 1441 h 36"/>
                    <a:gd name="T20" fmla="*/ 1734 w 30"/>
                    <a:gd name="T21" fmla="*/ 857 h 36"/>
                    <a:gd name="T22" fmla="*/ 781 w 30"/>
                    <a:gd name="T23" fmla="*/ 4328 h 36"/>
                    <a:gd name="T24" fmla="*/ 2919 w 30"/>
                    <a:gd name="T25" fmla="*/ 5332 h 36"/>
                    <a:gd name="T26" fmla="*/ 3352 w 30"/>
                    <a:gd name="T27" fmla="*/ 5676 h 36"/>
                    <a:gd name="T28" fmla="*/ 4429 w 30"/>
                    <a:gd name="T29" fmla="*/ 7338 h 36"/>
                    <a:gd name="T30" fmla="*/ 4862 w 30"/>
                    <a:gd name="T31" fmla="*/ 7146 h 36"/>
                    <a:gd name="T32" fmla="*/ 3756 w 30"/>
                    <a:gd name="T33" fmla="*/ 5448 h 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0"/>
                    <a:gd name="T52" fmla="*/ 0 h 36"/>
                    <a:gd name="T53" fmla="*/ 30 w 30"/>
                    <a:gd name="T54" fmla="*/ 36 h 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0" h="36">
                      <a:moveTo>
                        <a:pt x="19" y="27"/>
                      </a:moveTo>
                      <a:cubicBezTo>
                        <a:pt x="19" y="26"/>
                        <a:pt x="18" y="26"/>
                        <a:pt x="18" y="25"/>
                      </a:cubicBezTo>
                      <a:cubicBezTo>
                        <a:pt x="19" y="25"/>
                        <a:pt x="20" y="24"/>
                        <a:pt x="20" y="24"/>
                      </a:cubicBezTo>
                      <a:cubicBezTo>
                        <a:pt x="21" y="24"/>
                        <a:pt x="21" y="23"/>
                        <a:pt x="22" y="23"/>
                      </a:cubicBezTo>
                      <a:cubicBezTo>
                        <a:pt x="23" y="24"/>
                        <a:pt x="23" y="26"/>
                        <a:pt x="24" y="27"/>
                      </a:cubicBezTo>
                      <a:cubicBezTo>
                        <a:pt x="25" y="29"/>
                        <a:pt x="26" y="31"/>
                        <a:pt x="28" y="33"/>
                      </a:cubicBezTo>
                      <a:cubicBezTo>
                        <a:pt x="30" y="31"/>
                        <a:pt x="30" y="31"/>
                        <a:pt x="30" y="31"/>
                      </a:cubicBezTo>
                      <a:cubicBezTo>
                        <a:pt x="29" y="29"/>
                        <a:pt x="27" y="28"/>
                        <a:pt x="26" y="26"/>
                      </a:cubicBezTo>
                      <a:cubicBezTo>
                        <a:pt x="25" y="24"/>
                        <a:pt x="24" y="23"/>
                        <a:pt x="24" y="21"/>
                      </a:cubicBezTo>
                      <a:cubicBezTo>
                        <a:pt x="28" y="17"/>
                        <a:pt x="29" y="12"/>
                        <a:pt x="27" y="7"/>
                      </a:cubicBezTo>
                      <a:cubicBezTo>
                        <a:pt x="24" y="2"/>
                        <a:pt x="16" y="0"/>
                        <a:pt x="9" y="4"/>
                      </a:cubicBezTo>
                      <a:cubicBezTo>
                        <a:pt x="3" y="8"/>
                        <a:pt x="0" y="16"/>
                        <a:pt x="4" y="21"/>
                      </a:cubicBezTo>
                      <a:cubicBezTo>
                        <a:pt x="6" y="25"/>
                        <a:pt x="10" y="26"/>
                        <a:pt x="15" y="26"/>
                      </a:cubicBezTo>
                      <a:cubicBezTo>
                        <a:pt x="15" y="27"/>
                        <a:pt x="16" y="28"/>
                        <a:pt x="17" y="28"/>
                      </a:cubicBezTo>
                      <a:cubicBezTo>
                        <a:pt x="18" y="31"/>
                        <a:pt x="21" y="34"/>
                        <a:pt x="23" y="36"/>
                      </a:cubicBezTo>
                      <a:cubicBezTo>
                        <a:pt x="25" y="35"/>
                        <a:pt x="25" y="35"/>
                        <a:pt x="25" y="35"/>
                      </a:cubicBezTo>
                      <a:cubicBezTo>
                        <a:pt x="23" y="32"/>
                        <a:pt x="21" y="30"/>
                        <a:pt x="19" y="27"/>
                      </a:cubicBezTo>
                    </a:path>
                  </a:pathLst>
                </a:custGeom>
                <a:solidFill>
                  <a:srgbClr val="FFF5EE"/>
                </a:solidFill>
                <a:ln w="317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510" name="Freeform 55"/>
                <p:cNvSpPr>
                  <a:spLocks noChangeAspect="1"/>
                </p:cNvSpPr>
                <p:nvPr/>
              </p:nvSpPr>
              <p:spPr bwMode="auto">
                <a:xfrm>
                  <a:off x="2028825" y="5019675"/>
                  <a:ext cx="87312" cy="107950"/>
                </a:xfrm>
                <a:custGeom>
                  <a:avLst/>
                  <a:gdLst>
                    <a:gd name="T0" fmla="*/ 2382 w 29"/>
                    <a:gd name="T1" fmla="*/ 1993 h 35"/>
                    <a:gd name="T2" fmla="*/ 2382 w 29"/>
                    <a:gd name="T3" fmla="*/ 1665 h 35"/>
                    <a:gd name="T4" fmla="*/ 1155 w 29"/>
                    <a:gd name="T5" fmla="*/ 0 h 35"/>
                    <a:gd name="T6" fmla="*/ 791 w 29"/>
                    <a:gd name="T7" fmla="*/ 227 h 35"/>
                    <a:gd name="T8" fmla="*/ 2033 w 29"/>
                    <a:gd name="T9" fmla="*/ 1993 h 35"/>
                    <a:gd name="T10" fmla="*/ 2033 w 29"/>
                    <a:gd name="T11" fmla="*/ 2209 h 35"/>
                    <a:gd name="T12" fmla="*/ 1500 w 29"/>
                    <a:gd name="T13" fmla="*/ 2405 h 35"/>
                    <a:gd name="T14" fmla="*/ 1309 w 29"/>
                    <a:gd name="T15" fmla="*/ 2631 h 35"/>
                    <a:gd name="T16" fmla="*/ 1155 w 29"/>
                    <a:gd name="T17" fmla="*/ 1993 h 35"/>
                    <a:gd name="T18" fmla="*/ 364 w 29"/>
                    <a:gd name="T19" fmla="*/ 637 h 35"/>
                    <a:gd name="T20" fmla="*/ 0 w 29"/>
                    <a:gd name="T21" fmla="*/ 1026 h 35"/>
                    <a:gd name="T22" fmla="*/ 791 w 29"/>
                    <a:gd name="T23" fmla="*/ 2209 h 35"/>
                    <a:gd name="T24" fmla="*/ 982 w 29"/>
                    <a:gd name="T25" fmla="*/ 3019 h 35"/>
                    <a:gd name="T26" fmla="*/ 690 w 29"/>
                    <a:gd name="T27" fmla="*/ 5640 h 35"/>
                    <a:gd name="T28" fmla="*/ 3363 w 29"/>
                    <a:gd name="T29" fmla="*/ 6285 h 35"/>
                    <a:gd name="T30" fmla="*/ 4320 w 29"/>
                    <a:gd name="T31" fmla="*/ 3019 h 35"/>
                    <a:gd name="T32" fmla="*/ 2382 w 29"/>
                    <a:gd name="T33" fmla="*/ 1993 h 3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9"/>
                    <a:gd name="T52" fmla="*/ 0 h 35"/>
                    <a:gd name="T53" fmla="*/ 29 w 29"/>
                    <a:gd name="T54" fmla="*/ 35 h 3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9" h="35">
                      <a:moveTo>
                        <a:pt x="14" y="10"/>
                      </a:moveTo>
                      <a:cubicBezTo>
                        <a:pt x="15" y="10"/>
                        <a:pt x="14" y="9"/>
                        <a:pt x="14" y="8"/>
                      </a:cubicBezTo>
                      <a:cubicBezTo>
                        <a:pt x="12" y="5"/>
                        <a:pt x="9" y="3"/>
                        <a:pt x="7" y="0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7" y="4"/>
                        <a:pt x="10" y="7"/>
                        <a:pt x="12" y="10"/>
                      </a:cubicBezTo>
                      <a:cubicBezTo>
                        <a:pt x="12" y="10"/>
                        <a:pt x="12" y="11"/>
                        <a:pt x="12" y="11"/>
                      </a:cubicBezTo>
                      <a:cubicBezTo>
                        <a:pt x="11" y="11"/>
                        <a:pt x="10" y="11"/>
                        <a:pt x="9" y="12"/>
                      </a:cubicBezTo>
                      <a:cubicBezTo>
                        <a:pt x="9" y="12"/>
                        <a:pt x="9" y="13"/>
                        <a:pt x="8" y="13"/>
                      </a:cubicBezTo>
                      <a:cubicBezTo>
                        <a:pt x="8" y="12"/>
                        <a:pt x="8" y="11"/>
                        <a:pt x="7" y="10"/>
                      </a:cubicBezTo>
                      <a:cubicBezTo>
                        <a:pt x="6" y="8"/>
                        <a:pt x="3" y="6"/>
                        <a:pt x="2" y="3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1" y="7"/>
                        <a:pt x="3" y="9"/>
                        <a:pt x="5" y="11"/>
                      </a:cubicBezTo>
                      <a:cubicBezTo>
                        <a:pt x="5" y="12"/>
                        <a:pt x="6" y="13"/>
                        <a:pt x="6" y="15"/>
                      </a:cubicBezTo>
                      <a:cubicBezTo>
                        <a:pt x="2" y="18"/>
                        <a:pt x="1" y="24"/>
                        <a:pt x="4" y="28"/>
                      </a:cubicBezTo>
                      <a:cubicBezTo>
                        <a:pt x="7" y="34"/>
                        <a:pt x="14" y="35"/>
                        <a:pt x="20" y="31"/>
                      </a:cubicBezTo>
                      <a:cubicBezTo>
                        <a:pt x="27" y="28"/>
                        <a:pt x="29" y="20"/>
                        <a:pt x="26" y="15"/>
                      </a:cubicBezTo>
                      <a:cubicBezTo>
                        <a:pt x="24" y="11"/>
                        <a:pt x="20" y="10"/>
                        <a:pt x="14" y="10"/>
                      </a:cubicBezTo>
                    </a:path>
                  </a:pathLst>
                </a:custGeom>
                <a:solidFill>
                  <a:srgbClr val="FFF5EE"/>
                </a:solidFill>
                <a:ln w="317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511" name="Freeform 56"/>
                <p:cNvSpPr>
                  <a:spLocks noChangeAspect="1"/>
                </p:cNvSpPr>
                <p:nvPr/>
              </p:nvSpPr>
              <p:spPr bwMode="auto">
                <a:xfrm>
                  <a:off x="2030413" y="4878388"/>
                  <a:ext cx="90487" cy="107950"/>
                </a:xfrm>
                <a:custGeom>
                  <a:avLst/>
                  <a:gdLst>
                    <a:gd name="T0" fmla="*/ 3986 w 29"/>
                    <a:gd name="T1" fmla="*/ 5318 h 35"/>
                    <a:gd name="T2" fmla="*/ 3524 w 29"/>
                    <a:gd name="T3" fmla="*/ 4900 h 35"/>
                    <a:gd name="T4" fmla="*/ 4434 w 29"/>
                    <a:gd name="T5" fmla="*/ 4673 h 35"/>
                    <a:gd name="T6" fmla="*/ 4670 w 29"/>
                    <a:gd name="T7" fmla="*/ 4519 h 35"/>
                    <a:gd name="T8" fmla="*/ 4898 w 29"/>
                    <a:gd name="T9" fmla="*/ 5428 h 35"/>
                    <a:gd name="T10" fmla="*/ 5779 w 29"/>
                    <a:gd name="T11" fmla="*/ 6454 h 35"/>
                    <a:gd name="T12" fmla="*/ 6447 w 29"/>
                    <a:gd name="T13" fmla="*/ 6285 h 35"/>
                    <a:gd name="T14" fmla="*/ 5537 w 29"/>
                    <a:gd name="T15" fmla="*/ 5112 h 35"/>
                    <a:gd name="T16" fmla="*/ 5073 w 29"/>
                    <a:gd name="T17" fmla="*/ 4107 h 35"/>
                    <a:gd name="T18" fmla="*/ 5537 w 29"/>
                    <a:gd name="T19" fmla="*/ 1438 h 35"/>
                    <a:gd name="T20" fmla="*/ 1793 w 29"/>
                    <a:gd name="T21" fmla="*/ 637 h 35"/>
                    <a:gd name="T22" fmla="*/ 700 w 29"/>
                    <a:gd name="T23" fmla="*/ 4107 h 35"/>
                    <a:gd name="T24" fmla="*/ 3168 w 29"/>
                    <a:gd name="T25" fmla="*/ 5112 h 35"/>
                    <a:gd name="T26" fmla="*/ 3280 w 29"/>
                    <a:gd name="T27" fmla="*/ 5640 h 35"/>
                    <a:gd name="T28" fmla="*/ 4670 w 29"/>
                    <a:gd name="T29" fmla="*/ 7086 h 35"/>
                    <a:gd name="T30" fmla="*/ 5317 w 29"/>
                    <a:gd name="T31" fmla="*/ 6893 h 35"/>
                    <a:gd name="T32" fmla="*/ 3986 w 29"/>
                    <a:gd name="T33" fmla="*/ 5318 h 3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9"/>
                    <a:gd name="T52" fmla="*/ 0 h 35"/>
                    <a:gd name="T53" fmla="*/ 29 w 29"/>
                    <a:gd name="T54" fmla="*/ 35 h 3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9" h="35">
                      <a:moveTo>
                        <a:pt x="18" y="26"/>
                      </a:moveTo>
                      <a:cubicBezTo>
                        <a:pt x="17" y="26"/>
                        <a:pt x="17" y="25"/>
                        <a:pt x="16" y="24"/>
                      </a:cubicBezTo>
                      <a:cubicBezTo>
                        <a:pt x="18" y="24"/>
                        <a:pt x="18" y="24"/>
                        <a:pt x="20" y="23"/>
                      </a:cubicBezTo>
                      <a:cubicBezTo>
                        <a:pt x="20" y="23"/>
                        <a:pt x="20" y="22"/>
                        <a:pt x="21" y="22"/>
                      </a:cubicBezTo>
                      <a:cubicBezTo>
                        <a:pt x="21" y="24"/>
                        <a:pt x="21" y="25"/>
                        <a:pt x="22" y="27"/>
                      </a:cubicBezTo>
                      <a:cubicBezTo>
                        <a:pt x="23" y="28"/>
                        <a:pt x="25" y="30"/>
                        <a:pt x="26" y="32"/>
                      </a:cubicBezTo>
                      <a:cubicBezTo>
                        <a:pt x="29" y="31"/>
                        <a:pt x="29" y="31"/>
                        <a:pt x="29" y="31"/>
                      </a:cubicBezTo>
                      <a:cubicBezTo>
                        <a:pt x="27" y="29"/>
                        <a:pt x="26" y="27"/>
                        <a:pt x="25" y="25"/>
                      </a:cubicBezTo>
                      <a:cubicBezTo>
                        <a:pt x="24" y="24"/>
                        <a:pt x="23" y="22"/>
                        <a:pt x="23" y="20"/>
                      </a:cubicBezTo>
                      <a:cubicBezTo>
                        <a:pt x="26" y="17"/>
                        <a:pt x="28" y="11"/>
                        <a:pt x="25" y="7"/>
                      </a:cubicBezTo>
                      <a:cubicBezTo>
                        <a:pt x="22" y="2"/>
                        <a:pt x="15" y="0"/>
                        <a:pt x="8" y="3"/>
                      </a:cubicBezTo>
                      <a:cubicBezTo>
                        <a:pt x="2" y="7"/>
                        <a:pt x="0" y="15"/>
                        <a:pt x="3" y="20"/>
                      </a:cubicBezTo>
                      <a:cubicBezTo>
                        <a:pt x="5" y="24"/>
                        <a:pt x="10" y="25"/>
                        <a:pt x="14" y="25"/>
                      </a:cubicBezTo>
                      <a:cubicBezTo>
                        <a:pt x="15" y="26"/>
                        <a:pt x="15" y="27"/>
                        <a:pt x="15" y="28"/>
                      </a:cubicBezTo>
                      <a:cubicBezTo>
                        <a:pt x="17" y="30"/>
                        <a:pt x="19" y="33"/>
                        <a:pt x="21" y="35"/>
                      </a:cubicBezTo>
                      <a:cubicBezTo>
                        <a:pt x="24" y="34"/>
                        <a:pt x="24" y="34"/>
                        <a:pt x="24" y="34"/>
                      </a:cubicBezTo>
                      <a:cubicBezTo>
                        <a:pt x="21" y="31"/>
                        <a:pt x="19" y="29"/>
                        <a:pt x="18" y="26"/>
                      </a:cubicBezTo>
                    </a:path>
                  </a:pathLst>
                </a:custGeom>
                <a:solidFill>
                  <a:srgbClr val="FFF5EE"/>
                </a:solidFill>
                <a:ln w="317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512" name="Freeform 57"/>
                <p:cNvSpPr>
                  <a:spLocks noChangeAspect="1"/>
                </p:cNvSpPr>
                <p:nvPr/>
              </p:nvSpPr>
              <p:spPr bwMode="auto">
                <a:xfrm>
                  <a:off x="2098675" y="4979988"/>
                  <a:ext cx="88900" cy="104775"/>
                </a:xfrm>
                <a:custGeom>
                  <a:avLst/>
                  <a:gdLst>
                    <a:gd name="T0" fmla="*/ 2908 w 29"/>
                    <a:gd name="T1" fmla="*/ 1990 h 34"/>
                    <a:gd name="T2" fmla="*/ 2684 w 29"/>
                    <a:gd name="T3" fmla="*/ 1646 h 34"/>
                    <a:gd name="T4" fmla="*/ 1506 w 29"/>
                    <a:gd name="T5" fmla="*/ 0 h 34"/>
                    <a:gd name="T6" fmla="*/ 989 w 29"/>
                    <a:gd name="T7" fmla="*/ 225 h 34"/>
                    <a:gd name="T8" fmla="*/ 2282 w 29"/>
                    <a:gd name="T9" fmla="*/ 1990 h 34"/>
                    <a:gd name="T10" fmla="*/ 2282 w 29"/>
                    <a:gd name="T11" fmla="*/ 1990 h 34"/>
                    <a:gd name="T12" fmla="*/ 1910 w 29"/>
                    <a:gd name="T13" fmla="*/ 2201 h 34"/>
                    <a:gd name="T14" fmla="*/ 1722 w 29"/>
                    <a:gd name="T15" fmla="*/ 2401 h 34"/>
                    <a:gd name="T16" fmla="*/ 1390 w 29"/>
                    <a:gd name="T17" fmla="*/ 1763 h 34"/>
                    <a:gd name="T18" fmla="*/ 612 w 29"/>
                    <a:gd name="T19" fmla="*/ 637 h 34"/>
                    <a:gd name="T20" fmla="*/ 0 w 29"/>
                    <a:gd name="T21" fmla="*/ 848 h 34"/>
                    <a:gd name="T22" fmla="*/ 989 w 29"/>
                    <a:gd name="T23" fmla="*/ 2201 h 34"/>
                    <a:gd name="T24" fmla="*/ 1390 w 29"/>
                    <a:gd name="T25" fmla="*/ 2782 h 34"/>
                    <a:gd name="T26" fmla="*/ 780 w 29"/>
                    <a:gd name="T27" fmla="*/ 5626 h 34"/>
                    <a:gd name="T28" fmla="*/ 4105 w 29"/>
                    <a:gd name="T29" fmla="*/ 6202 h 34"/>
                    <a:gd name="T30" fmla="*/ 5019 w 29"/>
                    <a:gd name="T31" fmla="*/ 3015 h 34"/>
                    <a:gd name="T32" fmla="*/ 2908 w 29"/>
                    <a:gd name="T33" fmla="*/ 1990 h 3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9"/>
                    <a:gd name="T52" fmla="*/ 0 h 34"/>
                    <a:gd name="T53" fmla="*/ 29 w 29"/>
                    <a:gd name="T54" fmla="*/ 34 h 3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9" h="34">
                      <a:moveTo>
                        <a:pt x="15" y="10"/>
                      </a:moveTo>
                      <a:cubicBezTo>
                        <a:pt x="15" y="9"/>
                        <a:pt x="14" y="9"/>
                        <a:pt x="14" y="8"/>
                      </a:cubicBezTo>
                      <a:cubicBezTo>
                        <a:pt x="12" y="5"/>
                        <a:pt x="10" y="2"/>
                        <a:pt x="8" y="0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8" y="4"/>
                        <a:pt x="10" y="6"/>
                        <a:pt x="12" y="10"/>
                      </a:cubicBezTo>
                      <a:cubicBezTo>
                        <a:pt x="12" y="10"/>
                        <a:pt x="12" y="10"/>
                        <a:pt x="12" y="10"/>
                      </a:cubicBezTo>
                      <a:cubicBezTo>
                        <a:pt x="11" y="11"/>
                        <a:pt x="10" y="11"/>
                        <a:pt x="10" y="11"/>
                      </a:cubicBezTo>
                      <a:cubicBezTo>
                        <a:pt x="9" y="12"/>
                        <a:pt x="9" y="12"/>
                        <a:pt x="9" y="12"/>
                      </a:cubicBezTo>
                      <a:cubicBezTo>
                        <a:pt x="8" y="11"/>
                        <a:pt x="8" y="10"/>
                        <a:pt x="7" y="9"/>
                      </a:cubicBezTo>
                      <a:cubicBezTo>
                        <a:pt x="6" y="7"/>
                        <a:pt x="4" y="5"/>
                        <a:pt x="3" y="3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2" y="6"/>
                        <a:pt x="4" y="8"/>
                        <a:pt x="5" y="11"/>
                      </a:cubicBezTo>
                      <a:cubicBezTo>
                        <a:pt x="6" y="12"/>
                        <a:pt x="6" y="13"/>
                        <a:pt x="7" y="14"/>
                      </a:cubicBezTo>
                      <a:cubicBezTo>
                        <a:pt x="3" y="18"/>
                        <a:pt x="2" y="23"/>
                        <a:pt x="4" y="28"/>
                      </a:cubicBezTo>
                      <a:cubicBezTo>
                        <a:pt x="7" y="33"/>
                        <a:pt x="14" y="34"/>
                        <a:pt x="21" y="31"/>
                      </a:cubicBezTo>
                      <a:cubicBezTo>
                        <a:pt x="27" y="28"/>
                        <a:pt x="29" y="21"/>
                        <a:pt x="26" y="15"/>
                      </a:cubicBezTo>
                      <a:cubicBezTo>
                        <a:pt x="24" y="11"/>
                        <a:pt x="20" y="9"/>
                        <a:pt x="15" y="10"/>
                      </a:cubicBezTo>
                    </a:path>
                  </a:pathLst>
                </a:custGeom>
                <a:solidFill>
                  <a:srgbClr val="FFF5EE"/>
                </a:solidFill>
                <a:ln w="317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513" name="Freeform 58"/>
                <p:cNvSpPr>
                  <a:spLocks noChangeAspect="1"/>
                </p:cNvSpPr>
                <p:nvPr/>
              </p:nvSpPr>
              <p:spPr bwMode="auto">
                <a:xfrm>
                  <a:off x="2101850" y="4840288"/>
                  <a:ext cx="88900" cy="106362"/>
                </a:xfrm>
                <a:custGeom>
                  <a:avLst/>
                  <a:gdLst>
                    <a:gd name="T0" fmla="*/ 3520 w 29"/>
                    <a:gd name="T1" fmla="*/ 4726 h 35"/>
                    <a:gd name="T2" fmla="*/ 3325 w 29"/>
                    <a:gd name="T3" fmla="*/ 4321 h 35"/>
                    <a:gd name="T4" fmla="*/ 3897 w 29"/>
                    <a:gd name="T5" fmla="*/ 4137 h 35"/>
                    <a:gd name="T6" fmla="*/ 4105 w 29"/>
                    <a:gd name="T7" fmla="*/ 3936 h 35"/>
                    <a:gd name="T8" fmla="*/ 4407 w 29"/>
                    <a:gd name="T9" fmla="*/ 4726 h 35"/>
                    <a:gd name="T10" fmla="*/ 5183 w 29"/>
                    <a:gd name="T11" fmla="*/ 5760 h 35"/>
                    <a:gd name="T12" fmla="*/ 5615 w 29"/>
                    <a:gd name="T13" fmla="*/ 5548 h 35"/>
                    <a:gd name="T14" fmla="*/ 4839 w 29"/>
                    <a:gd name="T15" fmla="*/ 4525 h 35"/>
                    <a:gd name="T16" fmla="*/ 4617 w 29"/>
                    <a:gd name="T17" fmla="*/ 3599 h 35"/>
                    <a:gd name="T18" fmla="*/ 5019 w 29"/>
                    <a:gd name="T19" fmla="*/ 1235 h 35"/>
                    <a:gd name="T20" fmla="*/ 1722 w 29"/>
                    <a:gd name="T21" fmla="*/ 538 h 35"/>
                    <a:gd name="T22" fmla="*/ 612 w 29"/>
                    <a:gd name="T23" fmla="*/ 3398 h 35"/>
                    <a:gd name="T24" fmla="*/ 2908 w 29"/>
                    <a:gd name="T25" fmla="*/ 4525 h 35"/>
                    <a:gd name="T26" fmla="*/ 3117 w 29"/>
                    <a:gd name="T27" fmla="*/ 4918 h 35"/>
                    <a:gd name="T28" fmla="*/ 4185 w 29"/>
                    <a:gd name="T29" fmla="*/ 6300 h 35"/>
                    <a:gd name="T30" fmla="*/ 4617 w 29"/>
                    <a:gd name="T31" fmla="*/ 6097 h 35"/>
                    <a:gd name="T32" fmla="*/ 3520 w 29"/>
                    <a:gd name="T33" fmla="*/ 4726 h 3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9"/>
                    <a:gd name="T52" fmla="*/ 0 h 35"/>
                    <a:gd name="T53" fmla="*/ 29 w 29"/>
                    <a:gd name="T54" fmla="*/ 35 h 3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9" h="35">
                      <a:moveTo>
                        <a:pt x="18" y="26"/>
                      </a:moveTo>
                      <a:cubicBezTo>
                        <a:pt x="18" y="26"/>
                        <a:pt x="17" y="25"/>
                        <a:pt x="17" y="24"/>
                      </a:cubicBezTo>
                      <a:cubicBezTo>
                        <a:pt x="19" y="24"/>
                        <a:pt x="19" y="23"/>
                        <a:pt x="20" y="23"/>
                      </a:cubicBezTo>
                      <a:cubicBezTo>
                        <a:pt x="21" y="23"/>
                        <a:pt x="21" y="22"/>
                        <a:pt x="21" y="22"/>
                      </a:cubicBezTo>
                      <a:cubicBezTo>
                        <a:pt x="22" y="24"/>
                        <a:pt x="22" y="25"/>
                        <a:pt x="23" y="26"/>
                      </a:cubicBezTo>
                      <a:cubicBezTo>
                        <a:pt x="24" y="28"/>
                        <a:pt x="25" y="30"/>
                        <a:pt x="27" y="32"/>
                      </a:cubicBezTo>
                      <a:cubicBezTo>
                        <a:pt x="29" y="31"/>
                        <a:pt x="29" y="31"/>
                        <a:pt x="29" y="31"/>
                      </a:cubicBezTo>
                      <a:cubicBezTo>
                        <a:pt x="28" y="29"/>
                        <a:pt x="26" y="27"/>
                        <a:pt x="25" y="25"/>
                      </a:cubicBezTo>
                      <a:cubicBezTo>
                        <a:pt x="24" y="24"/>
                        <a:pt x="24" y="22"/>
                        <a:pt x="24" y="20"/>
                      </a:cubicBezTo>
                      <a:cubicBezTo>
                        <a:pt x="27" y="17"/>
                        <a:pt x="28" y="11"/>
                        <a:pt x="26" y="7"/>
                      </a:cubicBezTo>
                      <a:cubicBezTo>
                        <a:pt x="23" y="2"/>
                        <a:pt x="16" y="0"/>
                        <a:pt x="9" y="3"/>
                      </a:cubicBezTo>
                      <a:cubicBezTo>
                        <a:pt x="3" y="6"/>
                        <a:pt x="0" y="14"/>
                        <a:pt x="3" y="19"/>
                      </a:cubicBezTo>
                      <a:cubicBezTo>
                        <a:pt x="5" y="23"/>
                        <a:pt x="10" y="25"/>
                        <a:pt x="15" y="25"/>
                      </a:cubicBezTo>
                      <a:cubicBezTo>
                        <a:pt x="15" y="26"/>
                        <a:pt x="16" y="27"/>
                        <a:pt x="16" y="27"/>
                      </a:cubicBezTo>
                      <a:cubicBezTo>
                        <a:pt x="18" y="30"/>
                        <a:pt x="20" y="33"/>
                        <a:pt x="22" y="35"/>
                      </a:cubicBezTo>
                      <a:cubicBezTo>
                        <a:pt x="24" y="34"/>
                        <a:pt x="24" y="34"/>
                        <a:pt x="24" y="34"/>
                      </a:cubicBezTo>
                      <a:cubicBezTo>
                        <a:pt x="22" y="31"/>
                        <a:pt x="20" y="29"/>
                        <a:pt x="18" y="26"/>
                      </a:cubicBezTo>
                    </a:path>
                  </a:pathLst>
                </a:custGeom>
                <a:solidFill>
                  <a:srgbClr val="FFF5EE"/>
                </a:solidFill>
                <a:ln w="317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514" name="Freeform 59"/>
                <p:cNvSpPr>
                  <a:spLocks noChangeAspect="1"/>
                </p:cNvSpPr>
                <p:nvPr/>
              </p:nvSpPr>
              <p:spPr bwMode="auto">
                <a:xfrm>
                  <a:off x="2168525" y="4940300"/>
                  <a:ext cx="88900" cy="104775"/>
                </a:xfrm>
                <a:custGeom>
                  <a:avLst/>
                  <a:gdLst>
                    <a:gd name="T0" fmla="*/ 2908 w 29"/>
                    <a:gd name="T1" fmla="*/ 1990 h 34"/>
                    <a:gd name="T2" fmla="*/ 2908 w 29"/>
                    <a:gd name="T3" fmla="*/ 1646 h 34"/>
                    <a:gd name="T4" fmla="*/ 1506 w 29"/>
                    <a:gd name="T5" fmla="*/ 0 h 34"/>
                    <a:gd name="T6" fmla="*/ 1182 w 29"/>
                    <a:gd name="T7" fmla="*/ 225 h 34"/>
                    <a:gd name="T8" fmla="*/ 2282 w 29"/>
                    <a:gd name="T9" fmla="*/ 1990 h 34"/>
                    <a:gd name="T10" fmla="*/ 2282 w 29"/>
                    <a:gd name="T11" fmla="*/ 1990 h 34"/>
                    <a:gd name="T12" fmla="*/ 1910 w 29"/>
                    <a:gd name="T13" fmla="*/ 2201 h 34"/>
                    <a:gd name="T14" fmla="*/ 1722 w 29"/>
                    <a:gd name="T15" fmla="*/ 2401 h 34"/>
                    <a:gd name="T16" fmla="*/ 1506 w 29"/>
                    <a:gd name="T17" fmla="*/ 1763 h 34"/>
                    <a:gd name="T18" fmla="*/ 612 w 29"/>
                    <a:gd name="T19" fmla="*/ 637 h 34"/>
                    <a:gd name="T20" fmla="*/ 0 w 29"/>
                    <a:gd name="T21" fmla="*/ 848 h 34"/>
                    <a:gd name="T22" fmla="*/ 1182 w 29"/>
                    <a:gd name="T23" fmla="*/ 1990 h 34"/>
                    <a:gd name="T24" fmla="*/ 1390 w 29"/>
                    <a:gd name="T25" fmla="*/ 2782 h 34"/>
                    <a:gd name="T26" fmla="*/ 780 w 29"/>
                    <a:gd name="T27" fmla="*/ 5626 h 34"/>
                    <a:gd name="T28" fmla="*/ 4105 w 29"/>
                    <a:gd name="T29" fmla="*/ 6202 h 34"/>
                    <a:gd name="T30" fmla="*/ 5019 w 29"/>
                    <a:gd name="T31" fmla="*/ 3195 h 34"/>
                    <a:gd name="T32" fmla="*/ 2908 w 29"/>
                    <a:gd name="T33" fmla="*/ 1990 h 3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9"/>
                    <a:gd name="T52" fmla="*/ 0 h 34"/>
                    <a:gd name="T53" fmla="*/ 29 w 29"/>
                    <a:gd name="T54" fmla="*/ 34 h 3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9" h="34">
                      <a:moveTo>
                        <a:pt x="15" y="10"/>
                      </a:moveTo>
                      <a:cubicBezTo>
                        <a:pt x="15" y="9"/>
                        <a:pt x="15" y="9"/>
                        <a:pt x="15" y="8"/>
                      </a:cubicBezTo>
                      <a:cubicBezTo>
                        <a:pt x="13" y="5"/>
                        <a:pt x="10" y="2"/>
                        <a:pt x="8" y="0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8" y="4"/>
                        <a:pt x="10" y="6"/>
                        <a:pt x="12" y="10"/>
                      </a:cubicBezTo>
                      <a:cubicBezTo>
                        <a:pt x="12" y="10"/>
                        <a:pt x="12" y="10"/>
                        <a:pt x="12" y="10"/>
                      </a:cubicBezTo>
                      <a:cubicBezTo>
                        <a:pt x="12" y="11"/>
                        <a:pt x="11" y="11"/>
                        <a:pt x="10" y="11"/>
                      </a:cubicBezTo>
                      <a:cubicBezTo>
                        <a:pt x="9" y="12"/>
                        <a:pt x="9" y="12"/>
                        <a:pt x="9" y="12"/>
                      </a:cubicBezTo>
                      <a:cubicBezTo>
                        <a:pt x="9" y="11"/>
                        <a:pt x="8" y="10"/>
                        <a:pt x="8" y="9"/>
                      </a:cubicBezTo>
                      <a:cubicBezTo>
                        <a:pt x="6" y="7"/>
                        <a:pt x="5" y="5"/>
                        <a:pt x="3" y="3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2" y="6"/>
                        <a:pt x="4" y="8"/>
                        <a:pt x="6" y="10"/>
                      </a:cubicBezTo>
                      <a:cubicBezTo>
                        <a:pt x="6" y="12"/>
                        <a:pt x="6" y="13"/>
                        <a:pt x="7" y="14"/>
                      </a:cubicBezTo>
                      <a:cubicBezTo>
                        <a:pt x="3" y="17"/>
                        <a:pt x="2" y="23"/>
                        <a:pt x="4" y="28"/>
                      </a:cubicBezTo>
                      <a:cubicBezTo>
                        <a:pt x="7" y="33"/>
                        <a:pt x="15" y="34"/>
                        <a:pt x="21" y="31"/>
                      </a:cubicBezTo>
                      <a:cubicBezTo>
                        <a:pt x="27" y="28"/>
                        <a:pt x="29" y="21"/>
                        <a:pt x="26" y="16"/>
                      </a:cubicBezTo>
                      <a:cubicBezTo>
                        <a:pt x="24" y="12"/>
                        <a:pt x="20" y="10"/>
                        <a:pt x="15" y="10"/>
                      </a:cubicBezTo>
                    </a:path>
                  </a:pathLst>
                </a:custGeom>
                <a:solidFill>
                  <a:srgbClr val="FFF5EE"/>
                </a:solidFill>
                <a:ln w="317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515" name="Freeform 60"/>
                <p:cNvSpPr>
                  <a:spLocks noChangeAspect="1"/>
                </p:cNvSpPr>
                <p:nvPr/>
              </p:nvSpPr>
              <p:spPr bwMode="auto">
                <a:xfrm>
                  <a:off x="1887538" y="4965700"/>
                  <a:ext cx="88900" cy="106362"/>
                </a:xfrm>
                <a:custGeom>
                  <a:avLst/>
                  <a:gdLst>
                    <a:gd name="T0" fmla="*/ 3520 w 29"/>
                    <a:gd name="T1" fmla="*/ 4726 h 35"/>
                    <a:gd name="T2" fmla="*/ 3325 w 29"/>
                    <a:gd name="T3" fmla="*/ 4321 h 35"/>
                    <a:gd name="T4" fmla="*/ 3688 w 29"/>
                    <a:gd name="T5" fmla="*/ 4137 h 35"/>
                    <a:gd name="T6" fmla="*/ 4105 w 29"/>
                    <a:gd name="T7" fmla="*/ 3936 h 35"/>
                    <a:gd name="T8" fmla="*/ 4407 w 29"/>
                    <a:gd name="T9" fmla="*/ 4726 h 35"/>
                    <a:gd name="T10" fmla="*/ 5183 w 29"/>
                    <a:gd name="T11" fmla="*/ 5548 h 35"/>
                    <a:gd name="T12" fmla="*/ 5615 w 29"/>
                    <a:gd name="T13" fmla="*/ 5371 h 35"/>
                    <a:gd name="T14" fmla="*/ 4839 w 29"/>
                    <a:gd name="T15" fmla="*/ 4321 h 35"/>
                    <a:gd name="T16" fmla="*/ 4407 w 29"/>
                    <a:gd name="T17" fmla="*/ 3599 h 35"/>
                    <a:gd name="T18" fmla="*/ 4839 w 29"/>
                    <a:gd name="T19" fmla="*/ 1030 h 35"/>
                    <a:gd name="T20" fmla="*/ 1506 w 29"/>
                    <a:gd name="T21" fmla="*/ 538 h 35"/>
                    <a:gd name="T22" fmla="*/ 612 w 29"/>
                    <a:gd name="T23" fmla="*/ 3599 h 35"/>
                    <a:gd name="T24" fmla="*/ 2908 w 29"/>
                    <a:gd name="T25" fmla="*/ 4525 h 35"/>
                    <a:gd name="T26" fmla="*/ 3117 w 29"/>
                    <a:gd name="T27" fmla="*/ 4918 h 35"/>
                    <a:gd name="T28" fmla="*/ 4185 w 29"/>
                    <a:gd name="T29" fmla="*/ 6300 h 35"/>
                    <a:gd name="T30" fmla="*/ 4617 w 29"/>
                    <a:gd name="T31" fmla="*/ 5963 h 35"/>
                    <a:gd name="T32" fmla="*/ 3520 w 29"/>
                    <a:gd name="T33" fmla="*/ 4726 h 3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9"/>
                    <a:gd name="T52" fmla="*/ 0 h 35"/>
                    <a:gd name="T53" fmla="*/ 29 w 29"/>
                    <a:gd name="T54" fmla="*/ 35 h 3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9" h="35">
                      <a:moveTo>
                        <a:pt x="18" y="26"/>
                      </a:moveTo>
                      <a:cubicBezTo>
                        <a:pt x="18" y="25"/>
                        <a:pt x="17" y="24"/>
                        <a:pt x="17" y="24"/>
                      </a:cubicBezTo>
                      <a:cubicBezTo>
                        <a:pt x="18" y="24"/>
                        <a:pt x="19" y="23"/>
                        <a:pt x="19" y="23"/>
                      </a:cubicBezTo>
                      <a:cubicBezTo>
                        <a:pt x="20" y="22"/>
                        <a:pt x="20" y="22"/>
                        <a:pt x="21" y="22"/>
                      </a:cubicBezTo>
                      <a:cubicBezTo>
                        <a:pt x="21" y="23"/>
                        <a:pt x="22" y="25"/>
                        <a:pt x="23" y="26"/>
                      </a:cubicBezTo>
                      <a:cubicBezTo>
                        <a:pt x="24" y="28"/>
                        <a:pt x="25" y="30"/>
                        <a:pt x="27" y="31"/>
                      </a:cubicBezTo>
                      <a:cubicBezTo>
                        <a:pt x="29" y="30"/>
                        <a:pt x="29" y="30"/>
                        <a:pt x="29" y="30"/>
                      </a:cubicBezTo>
                      <a:cubicBezTo>
                        <a:pt x="27" y="28"/>
                        <a:pt x="26" y="26"/>
                        <a:pt x="25" y="24"/>
                      </a:cubicBezTo>
                      <a:cubicBezTo>
                        <a:pt x="24" y="23"/>
                        <a:pt x="23" y="22"/>
                        <a:pt x="23" y="20"/>
                      </a:cubicBezTo>
                      <a:cubicBezTo>
                        <a:pt x="26" y="16"/>
                        <a:pt x="28" y="10"/>
                        <a:pt x="25" y="6"/>
                      </a:cubicBezTo>
                      <a:cubicBezTo>
                        <a:pt x="22" y="1"/>
                        <a:pt x="14" y="0"/>
                        <a:pt x="8" y="3"/>
                      </a:cubicBezTo>
                      <a:cubicBezTo>
                        <a:pt x="2" y="7"/>
                        <a:pt x="0" y="15"/>
                        <a:pt x="3" y="20"/>
                      </a:cubicBezTo>
                      <a:cubicBezTo>
                        <a:pt x="5" y="24"/>
                        <a:pt x="10" y="25"/>
                        <a:pt x="15" y="25"/>
                      </a:cubicBezTo>
                      <a:cubicBezTo>
                        <a:pt x="15" y="25"/>
                        <a:pt x="15" y="27"/>
                        <a:pt x="16" y="27"/>
                      </a:cubicBezTo>
                      <a:cubicBezTo>
                        <a:pt x="17" y="30"/>
                        <a:pt x="20" y="33"/>
                        <a:pt x="22" y="35"/>
                      </a:cubicBezTo>
                      <a:cubicBezTo>
                        <a:pt x="24" y="33"/>
                        <a:pt x="24" y="33"/>
                        <a:pt x="24" y="33"/>
                      </a:cubicBezTo>
                      <a:cubicBezTo>
                        <a:pt x="22" y="31"/>
                        <a:pt x="20" y="29"/>
                        <a:pt x="18" y="26"/>
                      </a:cubicBezTo>
                    </a:path>
                  </a:pathLst>
                </a:custGeom>
                <a:solidFill>
                  <a:srgbClr val="FFF5EE"/>
                </a:solidFill>
                <a:ln w="317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516" name="Freeform 61"/>
                <p:cNvSpPr>
                  <a:spLocks noChangeAspect="1"/>
                </p:cNvSpPr>
                <p:nvPr/>
              </p:nvSpPr>
              <p:spPr bwMode="auto">
                <a:xfrm>
                  <a:off x="1957388" y="5062538"/>
                  <a:ext cx="88900" cy="103187"/>
                </a:xfrm>
                <a:custGeom>
                  <a:avLst/>
                  <a:gdLst>
                    <a:gd name="T0" fmla="*/ 2908 w 29"/>
                    <a:gd name="T1" fmla="*/ 1761 h 34"/>
                    <a:gd name="T2" fmla="*/ 2684 w 29"/>
                    <a:gd name="T3" fmla="*/ 1403 h 34"/>
                    <a:gd name="T4" fmla="*/ 1390 w 29"/>
                    <a:gd name="T5" fmla="*/ 0 h 34"/>
                    <a:gd name="T6" fmla="*/ 989 w 29"/>
                    <a:gd name="T7" fmla="*/ 201 h 34"/>
                    <a:gd name="T8" fmla="*/ 2282 w 29"/>
                    <a:gd name="T9" fmla="*/ 1600 h 34"/>
                    <a:gd name="T10" fmla="*/ 2282 w 29"/>
                    <a:gd name="T11" fmla="*/ 1761 h 34"/>
                    <a:gd name="T12" fmla="*/ 1722 w 29"/>
                    <a:gd name="T13" fmla="*/ 1937 h 34"/>
                    <a:gd name="T14" fmla="*/ 1722 w 29"/>
                    <a:gd name="T15" fmla="*/ 2153 h 34"/>
                    <a:gd name="T16" fmla="*/ 1390 w 29"/>
                    <a:gd name="T17" fmla="*/ 1761 h 34"/>
                    <a:gd name="T18" fmla="*/ 404 w 29"/>
                    <a:gd name="T19" fmla="*/ 530 h 34"/>
                    <a:gd name="T20" fmla="*/ 0 w 29"/>
                    <a:gd name="T21" fmla="*/ 734 h 34"/>
                    <a:gd name="T22" fmla="*/ 989 w 29"/>
                    <a:gd name="T23" fmla="*/ 1937 h 34"/>
                    <a:gd name="T24" fmla="*/ 1182 w 29"/>
                    <a:gd name="T25" fmla="*/ 2522 h 34"/>
                    <a:gd name="T26" fmla="*/ 780 w 29"/>
                    <a:gd name="T27" fmla="*/ 5036 h 34"/>
                    <a:gd name="T28" fmla="*/ 4105 w 29"/>
                    <a:gd name="T29" fmla="*/ 5519 h 34"/>
                    <a:gd name="T30" fmla="*/ 5019 w 29"/>
                    <a:gd name="T31" fmla="*/ 2682 h 34"/>
                    <a:gd name="T32" fmla="*/ 2908 w 29"/>
                    <a:gd name="T33" fmla="*/ 1761 h 3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9"/>
                    <a:gd name="T52" fmla="*/ 0 h 34"/>
                    <a:gd name="T53" fmla="*/ 29 w 29"/>
                    <a:gd name="T54" fmla="*/ 34 h 3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9" h="34">
                      <a:moveTo>
                        <a:pt x="15" y="10"/>
                      </a:moveTo>
                      <a:cubicBezTo>
                        <a:pt x="14" y="9"/>
                        <a:pt x="14" y="9"/>
                        <a:pt x="14" y="8"/>
                      </a:cubicBezTo>
                      <a:cubicBezTo>
                        <a:pt x="12" y="5"/>
                        <a:pt x="10" y="2"/>
                        <a:pt x="7" y="0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7" y="4"/>
                        <a:pt x="10" y="6"/>
                        <a:pt x="12" y="9"/>
                      </a:cubicBezTo>
                      <a:cubicBezTo>
                        <a:pt x="12" y="10"/>
                        <a:pt x="12" y="10"/>
                        <a:pt x="12" y="10"/>
                      </a:cubicBezTo>
                      <a:cubicBezTo>
                        <a:pt x="11" y="11"/>
                        <a:pt x="10" y="11"/>
                        <a:pt x="9" y="11"/>
                      </a:cubicBezTo>
                      <a:cubicBezTo>
                        <a:pt x="9" y="12"/>
                        <a:pt x="9" y="12"/>
                        <a:pt x="9" y="12"/>
                      </a:cubicBezTo>
                      <a:cubicBezTo>
                        <a:pt x="8" y="11"/>
                        <a:pt x="8" y="11"/>
                        <a:pt x="7" y="10"/>
                      </a:cubicBezTo>
                      <a:cubicBezTo>
                        <a:pt x="6" y="7"/>
                        <a:pt x="4" y="5"/>
                        <a:pt x="2" y="3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2" y="6"/>
                        <a:pt x="4" y="9"/>
                        <a:pt x="5" y="11"/>
                      </a:cubicBezTo>
                      <a:cubicBezTo>
                        <a:pt x="6" y="12"/>
                        <a:pt x="6" y="13"/>
                        <a:pt x="6" y="14"/>
                      </a:cubicBezTo>
                      <a:cubicBezTo>
                        <a:pt x="3" y="18"/>
                        <a:pt x="2" y="24"/>
                        <a:pt x="4" y="28"/>
                      </a:cubicBezTo>
                      <a:cubicBezTo>
                        <a:pt x="8" y="33"/>
                        <a:pt x="15" y="34"/>
                        <a:pt x="21" y="31"/>
                      </a:cubicBezTo>
                      <a:cubicBezTo>
                        <a:pt x="27" y="27"/>
                        <a:pt x="29" y="20"/>
                        <a:pt x="26" y="15"/>
                      </a:cubicBezTo>
                      <a:cubicBezTo>
                        <a:pt x="24" y="11"/>
                        <a:pt x="19" y="9"/>
                        <a:pt x="15" y="10"/>
                      </a:cubicBezTo>
                    </a:path>
                  </a:pathLst>
                </a:custGeom>
                <a:solidFill>
                  <a:srgbClr val="FFF5EE"/>
                </a:solidFill>
                <a:ln w="317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517" name="Freeform 62"/>
                <p:cNvSpPr>
                  <a:spLocks noChangeAspect="1"/>
                </p:cNvSpPr>
                <p:nvPr/>
              </p:nvSpPr>
              <p:spPr bwMode="auto">
                <a:xfrm>
                  <a:off x="4365625" y="4224338"/>
                  <a:ext cx="79375" cy="104775"/>
                </a:xfrm>
                <a:custGeom>
                  <a:avLst/>
                  <a:gdLst>
                    <a:gd name="T0" fmla="*/ 2027 w 26"/>
                    <a:gd name="T1" fmla="*/ 5068 h 34"/>
                    <a:gd name="T2" fmla="*/ 2027 w 26"/>
                    <a:gd name="T3" fmla="*/ 4447 h 34"/>
                    <a:gd name="T4" fmla="*/ 2419 w 26"/>
                    <a:gd name="T5" fmla="*/ 4661 h 34"/>
                    <a:gd name="T6" fmla="*/ 2844 w 26"/>
                    <a:gd name="T7" fmla="*/ 4447 h 34"/>
                    <a:gd name="T8" fmla="*/ 2625 w 26"/>
                    <a:gd name="T9" fmla="*/ 5400 h 34"/>
                    <a:gd name="T10" fmla="*/ 3021 w 26"/>
                    <a:gd name="T11" fmla="*/ 6831 h 34"/>
                    <a:gd name="T12" fmla="*/ 3390 w 26"/>
                    <a:gd name="T13" fmla="*/ 6831 h 34"/>
                    <a:gd name="T14" fmla="*/ 3188 w 26"/>
                    <a:gd name="T15" fmla="*/ 5400 h 34"/>
                    <a:gd name="T16" fmla="*/ 3188 w 26"/>
                    <a:gd name="T17" fmla="*/ 4447 h 34"/>
                    <a:gd name="T18" fmla="*/ 4871 w 26"/>
                    <a:gd name="T19" fmla="*/ 2201 h 34"/>
                    <a:gd name="T20" fmla="*/ 2227 w 26"/>
                    <a:gd name="T21" fmla="*/ 0 h 34"/>
                    <a:gd name="T22" fmla="*/ 208 w 26"/>
                    <a:gd name="T23" fmla="*/ 2401 h 34"/>
                    <a:gd name="T24" fmla="*/ 1479 w 26"/>
                    <a:gd name="T25" fmla="*/ 4447 h 34"/>
                    <a:gd name="T26" fmla="*/ 1479 w 26"/>
                    <a:gd name="T27" fmla="*/ 5068 h 34"/>
                    <a:gd name="T28" fmla="*/ 1871 w 26"/>
                    <a:gd name="T29" fmla="*/ 6831 h 34"/>
                    <a:gd name="T30" fmla="*/ 2227 w 26"/>
                    <a:gd name="T31" fmla="*/ 6831 h 34"/>
                    <a:gd name="T32" fmla="*/ 2027 w 26"/>
                    <a:gd name="T33" fmla="*/ 5068 h 3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6"/>
                    <a:gd name="T52" fmla="*/ 0 h 34"/>
                    <a:gd name="T53" fmla="*/ 26 w 26"/>
                    <a:gd name="T54" fmla="*/ 34 h 3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6" h="34">
                      <a:moveTo>
                        <a:pt x="11" y="25"/>
                      </a:moveTo>
                      <a:cubicBezTo>
                        <a:pt x="11" y="24"/>
                        <a:pt x="11" y="23"/>
                        <a:pt x="11" y="22"/>
                      </a:cubicBezTo>
                      <a:cubicBezTo>
                        <a:pt x="12" y="23"/>
                        <a:pt x="12" y="23"/>
                        <a:pt x="13" y="23"/>
                      </a:cubicBezTo>
                      <a:cubicBezTo>
                        <a:pt x="14" y="22"/>
                        <a:pt x="14" y="22"/>
                        <a:pt x="15" y="22"/>
                      </a:cubicBezTo>
                      <a:cubicBezTo>
                        <a:pt x="14" y="24"/>
                        <a:pt x="14" y="25"/>
                        <a:pt x="14" y="27"/>
                      </a:cubicBezTo>
                      <a:cubicBezTo>
                        <a:pt x="15" y="29"/>
                        <a:pt x="15" y="32"/>
                        <a:pt x="16" y="34"/>
                      </a:cubicBezTo>
                      <a:cubicBezTo>
                        <a:pt x="18" y="34"/>
                        <a:pt x="18" y="34"/>
                        <a:pt x="18" y="34"/>
                      </a:cubicBezTo>
                      <a:cubicBezTo>
                        <a:pt x="17" y="31"/>
                        <a:pt x="17" y="29"/>
                        <a:pt x="17" y="27"/>
                      </a:cubicBezTo>
                      <a:cubicBezTo>
                        <a:pt x="17" y="25"/>
                        <a:pt x="17" y="24"/>
                        <a:pt x="17" y="22"/>
                      </a:cubicBezTo>
                      <a:cubicBezTo>
                        <a:pt x="22" y="20"/>
                        <a:pt x="26" y="16"/>
                        <a:pt x="26" y="11"/>
                      </a:cubicBezTo>
                      <a:cubicBezTo>
                        <a:pt x="26" y="5"/>
                        <a:pt x="19" y="0"/>
                        <a:pt x="12" y="0"/>
                      </a:cubicBezTo>
                      <a:cubicBezTo>
                        <a:pt x="6" y="0"/>
                        <a:pt x="0" y="6"/>
                        <a:pt x="1" y="12"/>
                      </a:cubicBezTo>
                      <a:cubicBezTo>
                        <a:pt x="1" y="17"/>
                        <a:pt x="4" y="20"/>
                        <a:pt x="8" y="22"/>
                      </a:cubicBezTo>
                      <a:cubicBezTo>
                        <a:pt x="8" y="23"/>
                        <a:pt x="8" y="24"/>
                        <a:pt x="8" y="25"/>
                      </a:cubicBezTo>
                      <a:cubicBezTo>
                        <a:pt x="8" y="28"/>
                        <a:pt x="9" y="31"/>
                        <a:pt x="10" y="34"/>
                      </a:cubicBezTo>
                      <a:cubicBezTo>
                        <a:pt x="12" y="34"/>
                        <a:pt x="12" y="34"/>
                        <a:pt x="12" y="34"/>
                      </a:cubicBezTo>
                      <a:cubicBezTo>
                        <a:pt x="11" y="31"/>
                        <a:pt x="11" y="28"/>
                        <a:pt x="11" y="25"/>
                      </a:cubicBezTo>
                    </a:path>
                  </a:pathLst>
                </a:custGeom>
                <a:solidFill>
                  <a:srgbClr val="FFF5EE"/>
                </a:solidFill>
                <a:ln w="317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518" name="Freeform 63"/>
                <p:cNvSpPr>
                  <a:spLocks noChangeAspect="1"/>
                </p:cNvSpPr>
                <p:nvPr/>
              </p:nvSpPr>
              <p:spPr bwMode="auto">
                <a:xfrm>
                  <a:off x="4371975" y="4335463"/>
                  <a:ext cx="76200" cy="103187"/>
                </a:xfrm>
                <a:custGeom>
                  <a:avLst/>
                  <a:gdLst>
                    <a:gd name="T0" fmla="*/ 3370 w 25"/>
                    <a:gd name="T1" fmla="*/ 2153 h 34"/>
                    <a:gd name="T2" fmla="*/ 3370 w 25"/>
                    <a:gd name="T3" fmla="*/ 1761 h 34"/>
                    <a:gd name="T4" fmla="*/ 3001 w 25"/>
                    <a:gd name="T5" fmla="*/ 0 h 34"/>
                    <a:gd name="T6" fmla="*/ 2609 w 25"/>
                    <a:gd name="T7" fmla="*/ 0 h 34"/>
                    <a:gd name="T8" fmla="*/ 2809 w 25"/>
                    <a:gd name="T9" fmla="*/ 1937 h 34"/>
                    <a:gd name="T10" fmla="*/ 2809 w 25"/>
                    <a:gd name="T11" fmla="*/ 1937 h 34"/>
                    <a:gd name="T12" fmla="*/ 2187 w 25"/>
                    <a:gd name="T13" fmla="*/ 1937 h 34"/>
                    <a:gd name="T14" fmla="*/ 2008 w 25"/>
                    <a:gd name="T15" fmla="*/ 1937 h 34"/>
                    <a:gd name="T16" fmla="*/ 2187 w 25"/>
                    <a:gd name="T17" fmla="*/ 1403 h 34"/>
                    <a:gd name="T18" fmla="*/ 1791 w 25"/>
                    <a:gd name="T19" fmla="*/ 0 h 34"/>
                    <a:gd name="T20" fmla="*/ 1463 w 25"/>
                    <a:gd name="T21" fmla="*/ 0 h 34"/>
                    <a:gd name="T22" fmla="*/ 1640 w 25"/>
                    <a:gd name="T23" fmla="*/ 1403 h 34"/>
                    <a:gd name="T24" fmla="*/ 1640 w 25"/>
                    <a:gd name="T25" fmla="*/ 2153 h 34"/>
                    <a:gd name="T26" fmla="*/ 207 w 25"/>
                    <a:gd name="T27" fmla="*/ 4116 h 34"/>
                    <a:gd name="T28" fmla="*/ 2408 w 25"/>
                    <a:gd name="T29" fmla="*/ 5848 h 34"/>
                    <a:gd name="T30" fmla="*/ 4623 w 25"/>
                    <a:gd name="T31" fmla="*/ 3900 h 34"/>
                    <a:gd name="T32" fmla="*/ 3370 w 25"/>
                    <a:gd name="T33" fmla="*/ 2153 h 3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5"/>
                    <a:gd name="T52" fmla="*/ 0 h 34"/>
                    <a:gd name="T53" fmla="*/ 25 w 25"/>
                    <a:gd name="T54" fmla="*/ 34 h 3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5" h="34">
                      <a:moveTo>
                        <a:pt x="18" y="12"/>
                      </a:moveTo>
                      <a:cubicBezTo>
                        <a:pt x="18" y="12"/>
                        <a:pt x="18" y="11"/>
                        <a:pt x="18" y="10"/>
                      </a:cubicBezTo>
                      <a:cubicBezTo>
                        <a:pt x="18" y="7"/>
                        <a:pt x="17" y="3"/>
                        <a:pt x="16" y="0"/>
                      </a:cubicBez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14" y="4"/>
                        <a:pt x="15" y="7"/>
                        <a:pt x="15" y="11"/>
                      </a:cubicBezTo>
                      <a:cubicBezTo>
                        <a:pt x="15" y="11"/>
                        <a:pt x="15" y="11"/>
                        <a:pt x="15" y="11"/>
                      </a:cubicBezTo>
                      <a:cubicBezTo>
                        <a:pt x="15" y="11"/>
                        <a:pt x="14" y="11"/>
                        <a:pt x="12" y="11"/>
                      </a:cubicBezTo>
                      <a:cubicBezTo>
                        <a:pt x="12" y="11"/>
                        <a:pt x="12" y="11"/>
                        <a:pt x="11" y="11"/>
                      </a:cubicBezTo>
                      <a:cubicBezTo>
                        <a:pt x="11" y="10"/>
                        <a:pt x="12" y="9"/>
                        <a:pt x="12" y="8"/>
                      </a:cubicBezTo>
                      <a:cubicBezTo>
                        <a:pt x="12" y="6"/>
                        <a:pt x="11" y="3"/>
                        <a:pt x="10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8" y="3"/>
                        <a:pt x="9" y="6"/>
                        <a:pt x="9" y="8"/>
                      </a:cubicBezTo>
                      <a:cubicBezTo>
                        <a:pt x="9" y="9"/>
                        <a:pt x="9" y="11"/>
                        <a:pt x="9" y="12"/>
                      </a:cubicBezTo>
                      <a:cubicBezTo>
                        <a:pt x="4" y="13"/>
                        <a:pt x="0" y="18"/>
                        <a:pt x="1" y="23"/>
                      </a:cubicBezTo>
                      <a:cubicBezTo>
                        <a:pt x="1" y="29"/>
                        <a:pt x="7" y="34"/>
                        <a:pt x="13" y="33"/>
                      </a:cubicBezTo>
                      <a:cubicBezTo>
                        <a:pt x="20" y="33"/>
                        <a:pt x="25" y="28"/>
                        <a:pt x="25" y="22"/>
                      </a:cubicBezTo>
                      <a:cubicBezTo>
                        <a:pt x="25" y="17"/>
                        <a:pt x="22" y="14"/>
                        <a:pt x="18" y="12"/>
                      </a:cubicBezTo>
                    </a:path>
                  </a:pathLst>
                </a:custGeom>
                <a:solidFill>
                  <a:srgbClr val="FFF5EE"/>
                </a:solidFill>
                <a:ln w="317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519" name="Freeform 64"/>
                <p:cNvSpPr>
                  <a:spLocks noChangeAspect="1"/>
                </p:cNvSpPr>
                <p:nvPr/>
              </p:nvSpPr>
              <p:spPr bwMode="auto">
                <a:xfrm>
                  <a:off x="4448175" y="4221163"/>
                  <a:ext cx="77787" cy="104775"/>
                </a:xfrm>
                <a:custGeom>
                  <a:avLst/>
                  <a:gdLst>
                    <a:gd name="T0" fmla="*/ 2197 w 25"/>
                    <a:gd name="T1" fmla="*/ 5068 h 34"/>
                    <a:gd name="T2" fmla="*/ 2197 w 25"/>
                    <a:gd name="T3" fmla="*/ 4447 h 34"/>
                    <a:gd name="T4" fmla="*/ 2769 w 25"/>
                    <a:gd name="T5" fmla="*/ 4661 h 34"/>
                    <a:gd name="T6" fmla="*/ 3013 w 25"/>
                    <a:gd name="T7" fmla="*/ 4661 h 34"/>
                    <a:gd name="T8" fmla="*/ 3013 w 25"/>
                    <a:gd name="T9" fmla="*/ 5400 h 34"/>
                    <a:gd name="T10" fmla="*/ 3246 w 25"/>
                    <a:gd name="T11" fmla="*/ 6831 h 34"/>
                    <a:gd name="T12" fmla="*/ 3673 w 25"/>
                    <a:gd name="T13" fmla="*/ 6831 h 34"/>
                    <a:gd name="T14" fmla="*/ 3473 w 25"/>
                    <a:gd name="T15" fmla="*/ 5400 h 34"/>
                    <a:gd name="T16" fmla="*/ 3673 w 25"/>
                    <a:gd name="T17" fmla="*/ 4447 h 34"/>
                    <a:gd name="T18" fmla="*/ 5427 w 25"/>
                    <a:gd name="T19" fmla="*/ 2201 h 34"/>
                    <a:gd name="T20" fmla="*/ 2769 w 25"/>
                    <a:gd name="T21" fmla="*/ 0 h 34"/>
                    <a:gd name="T22" fmla="*/ 0 w 25"/>
                    <a:gd name="T23" fmla="*/ 2401 h 34"/>
                    <a:gd name="T24" fmla="*/ 1772 w 25"/>
                    <a:gd name="T25" fmla="*/ 4447 h 34"/>
                    <a:gd name="T26" fmla="*/ 1537 w 25"/>
                    <a:gd name="T27" fmla="*/ 5068 h 34"/>
                    <a:gd name="T28" fmla="*/ 1993 w 25"/>
                    <a:gd name="T29" fmla="*/ 6831 h 34"/>
                    <a:gd name="T30" fmla="*/ 2432 w 25"/>
                    <a:gd name="T31" fmla="*/ 6831 h 34"/>
                    <a:gd name="T32" fmla="*/ 2197 w 25"/>
                    <a:gd name="T33" fmla="*/ 5068 h 3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5"/>
                    <a:gd name="T52" fmla="*/ 0 h 34"/>
                    <a:gd name="T53" fmla="*/ 25 w 25"/>
                    <a:gd name="T54" fmla="*/ 34 h 3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5" h="34">
                      <a:moveTo>
                        <a:pt x="10" y="25"/>
                      </a:moveTo>
                      <a:cubicBezTo>
                        <a:pt x="10" y="24"/>
                        <a:pt x="10" y="23"/>
                        <a:pt x="10" y="22"/>
                      </a:cubicBezTo>
                      <a:cubicBezTo>
                        <a:pt x="11" y="23"/>
                        <a:pt x="12" y="23"/>
                        <a:pt x="13" y="23"/>
                      </a:cubicBezTo>
                      <a:cubicBezTo>
                        <a:pt x="14" y="23"/>
                        <a:pt x="14" y="23"/>
                        <a:pt x="14" y="23"/>
                      </a:cubicBezTo>
                      <a:cubicBezTo>
                        <a:pt x="14" y="24"/>
                        <a:pt x="14" y="26"/>
                        <a:pt x="14" y="27"/>
                      </a:cubicBezTo>
                      <a:cubicBezTo>
                        <a:pt x="14" y="29"/>
                        <a:pt x="14" y="32"/>
                        <a:pt x="15" y="34"/>
                      </a:cubicBezTo>
                      <a:cubicBezTo>
                        <a:pt x="17" y="34"/>
                        <a:pt x="17" y="34"/>
                        <a:pt x="17" y="34"/>
                      </a:cubicBezTo>
                      <a:cubicBezTo>
                        <a:pt x="17" y="32"/>
                        <a:pt x="16" y="29"/>
                        <a:pt x="16" y="27"/>
                      </a:cubicBezTo>
                      <a:cubicBezTo>
                        <a:pt x="16" y="26"/>
                        <a:pt x="16" y="24"/>
                        <a:pt x="17" y="22"/>
                      </a:cubicBezTo>
                      <a:cubicBezTo>
                        <a:pt x="22" y="20"/>
                        <a:pt x="25" y="16"/>
                        <a:pt x="25" y="11"/>
                      </a:cubicBezTo>
                      <a:cubicBezTo>
                        <a:pt x="25" y="5"/>
                        <a:pt x="19" y="0"/>
                        <a:pt x="13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16"/>
                        <a:pt x="3" y="20"/>
                        <a:pt x="8" y="22"/>
                      </a:cubicBezTo>
                      <a:cubicBezTo>
                        <a:pt x="8" y="23"/>
                        <a:pt x="7" y="24"/>
                        <a:pt x="7" y="25"/>
                      </a:cubicBezTo>
                      <a:cubicBezTo>
                        <a:pt x="7" y="28"/>
                        <a:pt x="8" y="31"/>
                        <a:pt x="9" y="34"/>
                      </a:cubicBezTo>
                      <a:cubicBezTo>
                        <a:pt x="11" y="34"/>
                        <a:pt x="11" y="34"/>
                        <a:pt x="11" y="34"/>
                      </a:cubicBezTo>
                      <a:cubicBezTo>
                        <a:pt x="11" y="31"/>
                        <a:pt x="10" y="28"/>
                        <a:pt x="10" y="25"/>
                      </a:cubicBezTo>
                    </a:path>
                  </a:pathLst>
                </a:custGeom>
                <a:solidFill>
                  <a:srgbClr val="FFF5EE"/>
                </a:solidFill>
                <a:ln w="317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520" name="Freeform 65"/>
                <p:cNvSpPr>
                  <a:spLocks noChangeAspect="1"/>
                </p:cNvSpPr>
                <p:nvPr/>
              </p:nvSpPr>
              <p:spPr bwMode="auto">
                <a:xfrm>
                  <a:off x="4451350" y="4330700"/>
                  <a:ext cx="76200" cy="104775"/>
                </a:xfrm>
                <a:custGeom>
                  <a:avLst/>
                  <a:gdLst>
                    <a:gd name="T0" fmla="*/ 3370 w 25"/>
                    <a:gd name="T1" fmla="*/ 2401 h 34"/>
                    <a:gd name="T2" fmla="*/ 3370 w 25"/>
                    <a:gd name="T3" fmla="*/ 2201 h 34"/>
                    <a:gd name="T4" fmla="*/ 3001 w 25"/>
                    <a:gd name="T5" fmla="*/ 0 h 34"/>
                    <a:gd name="T6" fmla="*/ 2609 w 25"/>
                    <a:gd name="T7" fmla="*/ 0 h 34"/>
                    <a:gd name="T8" fmla="*/ 2809 w 25"/>
                    <a:gd name="T9" fmla="*/ 2201 h 34"/>
                    <a:gd name="T10" fmla="*/ 2809 w 25"/>
                    <a:gd name="T11" fmla="*/ 2401 h 34"/>
                    <a:gd name="T12" fmla="*/ 2408 w 25"/>
                    <a:gd name="T13" fmla="*/ 2401 h 34"/>
                    <a:gd name="T14" fmla="*/ 2008 w 25"/>
                    <a:gd name="T15" fmla="*/ 2401 h 34"/>
                    <a:gd name="T16" fmla="*/ 2187 w 25"/>
                    <a:gd name="T17" fmla="*/ 1646 h 34"/>
                    <a:gd name="T18" fmla="*/ 1791 w 25"/>
                    <a:gd name="T19" fmla="*/ 0 h 34"/>
                    <a:gd name="T20" fmla="*/ 1463 w 25"/>
                    <a:gd name="T21" fmla="*/ 0 h 34"/>
                    <a:gd name="T22" fmla="*/ 1640 w 25"/>
                    <a:gd name="T23" fmla="*/ 1646 h 34"/>
                    <a:gd name="T24" fmla="*/ 1640 w 25"/>
                    <a:gd name="T25" fmla="*/ 2401 h 34"/>
                    <a:gd name="T26" fmla="*/ 0 w 25"/>
                    <a:gd name="T27" fmla="*/ 4661 h 34"/>
                    <a:gd name="T28" fmla="*/ 2408 w 25"/>
                    <a:gd name="T29" fmla="*/ 6831 h 34"/>
                    <a:gd name="T30" fmla="*/ 4623 w 25"/>
                    <a:gd name="T31" fmla="*/ 4447 h 34"/>
                    <a:gd name="T32" fmla="*/ 3370 w 25"/>
                    <a:gd name="T33" fmla="*/ 2401 h 3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5"/>
                    <a:gd name="T52" fmla="*/ 0 h 34"/>
                    <a:gd name="T53" fmla="*/ 25 w 25"/>
                    <a:gd name="T54" fmla="*/ 34 h 3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5" h="34">
                      <a:moveTo>
                        <a:pt x="18" y="12"/>
                      </a:moveTo>
                      <a:cubicBezTo>
                        <a:pt x="18" y="12"/>
                        <a:pt x="18" y="11"/>
                        <a:pt x="18" y="11"/>
                      </a:cubicBezTo>
                      <a:cubicBezTo>
                        <a:pt x="18" y="7"/>
                        <a:pt x="17" y="3"/>
                        <a:pt x="16" y="0"/>
                      </a:cubicBez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14" y="4"/>
                        <a:pt x="15" y="7"/>
                        <a:pt x="15" y="11"/>
                      </a:cubicBezTo>
                      <a:cubicBezTo>
                        <a:pt x="15" y="11"/>
                        <a:pt x="15" y="12"/>
                        <a:pt x="15" y="12"/>
                      </a:cubicBezTo>
                      <a:cubicBezTo>
                        <a:pt x="14" y="12"/>
                        <a:pt x="13" y="12"/>
                        <a:pt x="13" y="12"/>
                      </a:cubicBezTo>
                      <a:cubicBezTo>
                        <a:pt x="12" y="12"/>
                        <a:pt x="12" y="12"/>
                        <a:pt x="11" y="12"/>
                      </a:cubicBezTo>
                      <a:cubicBezTo>
                        <a:pt x="12" y="10"/>
                        <a:pt x="12" y="10"/>
                        <a:pt x="12" y="8"/>
                      </a:cubicBezTo>
                      <a:cubicBezTo>
                        <a:pt x="12" y="6"/>
                        <a:pt x="11" y="3"/>
                        <a:pt x="10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8" y="3"/>
                        <a:pt x="9" y="6"/>
                        <a:pt x="9" y="8"/>
                      </a:cubicBezTo>
                      <a:cubicBezTo>
                        <a:pt x="9" y="10"/>
                        <a:pt x="9" y="11"/>
                        <a:pt x="9" y="12"/>
                      </a:cubicBezTo>
                      <a:cubicBezTo>
                        <a:pt x="4" y="13"/>
                        <a:pt x="0" y="18"/>
                        <a:pt x="0" y="23"/>
                      </a:cubicBezTo>
                      <a:cubicBezTo>
                        <a:pt x="1" y="29"/>
                        <a:pt x="6" y="34"/>
                        <a:pt x="13" y="34"/>
                      </a:cubicBezTo>
                      <a:cubicBezTo>
                        <a:pt x="20" y="34"/>
                        <a:pt x="25" y="29"/>
                        <a:pt x="25" y="22"/>
                      </a:cubicBezTo>
                      <a:cubicBezTo>
                        <a:pt x="25" y="18"/>
                        <a:pt x="22" y="14"/>
                        <a:pt x="18" y="12"/>
                      </a:cubicBezTo>
                    </a:path>
                  </a:pathLst>
                </a:custGeom>
                <a:solidFill>
                  <a:srgbClr val="FFF5EE"/>
                </a:solidFill>
                <a:ln w="317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521" name="Freeform 66"/>
                <p:cNvSpPr>
                  <a:spLocks noChangeAspect="1"/>
                </p:cNvSpPr>
                <p:nvPr/>
              </p:nvSpPr>
              <p:spPr bwMode="auto">
                <a:xfrm>
                  <a:off x="4527550" y="4221163"/>
                  <a:ext cx="80962" cy="104775"/>
                </a:xfrm>
                <a:custGeom>
                  <a:avLst/>
                  <a:gdLst>
                    <a:gd name="T0" fmla="*/ 2236 w 26"/>
                    <a:gd name="T1" fmla="*/ 4888 h 34"/>
                    <a:gd name="T2" fmla="*/ 2236 w 26"/>
                    <a:gd name="T3" fmla="*/ 4447 h 34"/>
                    <a:gd name="T4" fmla="*/ 2897 w 26"/>
                    <a:gd name="T5" fmla="*/ 4447 h 34"/>
                    <a:gd name="T6" fmla="*/ 3258 w 26"/>
                    <a:gd name="T7" fmla="*/ 4447 h 34"/>
                    <a:gd name="T8" fmla="*/ 3021 w 26"/>
                    <a:gd name="T9" fmla="*/ 5400 h 34"/>
                    <a:gd name="T10" fmla="*/ 3258 w 26"/>
                    <a:gd name="T11" fmla="*/ 6831 h 34"/>
                    <a:gd name="T12" fmla="*/ 3713 w 26"/>
                    <a:gd name="T13" fmla="*/ 6831 h 34"/>
                    <a:gd name="T14" fmla="*/ 3478 w 26"/>
                    <a:gd name="T15" fmla="*/ 5400 h 34"/>
                    <a:gd name="T16" fmla="*/ 3713 w 26"/>
                    <a:gd name="T17" fmla="*/ 4447 h 34"/>
                    <a:gd name="T18" fmla="*/ 5683 w 26"/>
                    <a:gd name="T19" fmla="*/ 2201 h 34"/>
                    <a:gd name="T20" fmla="*/ 2897 w 26"/>
                    <a:gd name="T21" fmla="*/ 0 h 34"/>
                    <a:gd name="T22" fmla="*/ 0 w 26"/>
                    <a:gd name="T23" fmla="*/ 2201 h 34"/>
                    <a:gd name="T24" fmla="*/ 1773 w 26"/>
                    <a:gd name="T25" fmla="*/ 4447 h 34"/>
                    <a:gd name="T26" fmla="*/ 1773 w 26"/>
                    <a:gd name="T27" fmla="*/ 4888 h 34"/>
                    <a:gd name="T28" fmla="*/ 2001 w 26"/>
                    <a:gd name="T29" fmla="*/ 6831 h 34"/>
                    <a:gd name="T30" fmla="*/ 2662 w 26"/>
                    <a:gd name="T31" fmla="*/ 6831 h 34"/>
                    <a:gd name="T32" fmla="*/ 2236 w 26"/>
                    <a:gd name="T33" fmla="*/ 4888 h 3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6"/>
                    <a:gd name="T52" fmla="*/ 0 h 34"/>
                    <a:gd name="T53" fmla="*/ 26 w 26"/>
                    <a:gd name="T54" fmla="*/ 34 h 3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6" h="34">
                      <a:moveTo>
                        <a:pt x="10" y="24"/>
                      </a:moveTo>
                      <a:cubicBezTo>
                        <a:pt x="10" y="24"/>
                        <a:pt x="10" y="23"/>
                        <a:pt x="10" y="22"/>
                      </a:cubicBezTo>
                      <a:cubicBezTo>
                        <a:pt x="11" y="22"/>
                        <a:pt x="12" y="22"/>
                        <a:pt x="13" y="22"/>
                      </a:cubicBezTo>
                      <a:cubicBezTo>
                        <a:pt x="14" y="22"/>
                        <a:pt x="14" y="22"/>
                        <a:pt x="15" y="22"/>
                      </a:cubicBezTo>
                      <a:cubicBezTo>
                        <a:pt x="14" y="24"/>
                        <a:pt x="14" y="25"/>
                        <a:pt x="14" y="27"/>
                      </a:cubicBezTo>
                      <a:cubicBezTo>
                        <a:pt x="14" y="29"/>
                        <a:pt x="14" y="31"/>
                        <a:pt x="15" y="34"/>
                      </a:cubicBezTo>
                      <a:cubicBezTo>
                        <a:pt x="17" y="34"/>
                        <a:pt x="17" y="34"/>
                        <a:pt x="17" y="34"/>
                      </a:cubicBezTo>
                      <a:cubicBezTo>
                        <a:pt x="17" y="31"/>
                        <a:pt x="17" y="29"/>
                        <a:pt x="16" y="27"/>
                      </a:cubicBezTo>
                      <a:cubicBezTo>
                        <a:pt x="16" y="25"/>
                        <a:pt x="17" y="24"/>
                        <a:pt x="17" y="22"/>
                      </a:cubicBezTo>
                      <a:cubicBezTo>
                        <a:pt x="22" y="20"/>
                        <a:pt x="26" y="16"/>
                        <a:pt x="26" y="11"/>
                      </a:cubicBezTo>
                      <a:cubicBezTo>
                        <a:pt x="26" y="5"/>
                        <a:pt x="20" y="0"/>
                        <a:pt x="13" y="0"/>
                      </a:cubicBezTo>
                      <a:cubicBezTo>
                        <a:pt x="6" y="0"/>
                        <a:pt x="0" y="5"/>
                        <a:pt x="0" y="11"/>
                      </a:cubicBezTo>
                      <a:cubicBezTo>
                        <a:pt x="0" y="16"/>
                        <a:pt x="4" y="20"/>
                        <a:pt x="8" y="22"/>
                      </a:cubicBezTo>
                      <a:cubicBezTo>
                        <a:pt x="8" y="22"/>
                        <a:pt x="8" y="24"/>
                        <a:pt x="8" y="24"/>
                      </a:cubicBezTo>
                      <a:cubicBezTo>
                        <a:pt x="8" y="28"/>
                        <a:pt x="8" y="31"/>
                        <a:pt x="9" y="34"/>
                      </a:cubicBezTo>
                      <a:cubicBezTo>
                        <a:pt x="12" y="34"/>
                        <a:pt x="12" y="34"/>
                        <a:pt x="12" y="34"/>
                      </a:cubicBezTo>
                      <a:cubicBezTo>
                        <a:pt x="11" y="31"/>
                        <a:pt x="10" y="28"/>
                        <a:pt x="10" y="24"/>
                      </a:cubicBezTo>
                    </a:path>
                  </a:pathLst>
                </a:custGeom>
                <a:solidFill>
                  <a:srgbClr val="FFF5EE"/>
                </a:solidFill>
                <a:ln w="317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522" name="Freeform 67"/>
                <p:cNvSpPr>
                  <a:spLocks noChangeAspect="1"/>
                </p:cNvSpPr>
                <p:nvPr/>
              </p:nvSpPr>
              <p:spPr bwMode="auto">
                <a:xfrm>
                  <a:off x="4530725" y="4330700"/>
                  <a:ext cx="77787" cy="101600"/>
                </a:xfrm>
                <a:custGeom>
                  <a:avLst/>
                  <a:gdLst>
                    <a:gd name="T0" fmla="*/ 3906 w 25"/>
                    <a:gd name="T1" fmla="*/ 2391 h 33"/>
                    <a:gd name="T2" fmla="*/ 3906 w 25"/>
                    <a:gd name="T3" fmla="*/ 1986 h 33"/>
                    <a:gd name="T4" fmla="*/ 3473 w 25"/>
                    <a:gd name="T5" fmla="*/ 0 h 33"/>
                    <a:gd name="T6" fmla="*/ 3013 w 25"/>
                    <a:gd name="T7" fmla="*/ 0 h 33"/>
                    <a:gd name="T8" fmla="*/ 3246 w 25"/>
                    <a:gd name="T9" fmla="*/ 1986 h 33"/>
                    <a:gd name="T10" fmla="*/ 3246 w 25"/>
                    <a:gd name="T11" fmla="*/ 2197 h 33"/>
                    <a:gd name="T12" fmla="*/ 2658 w 25"/>
                    <a:gd name="T13" fmla="*/ 2197 h 33"/>
                    <a:gd name="T14" fmla="*/ 2432 w 25"/>
                    <a:gd name="T15" fmla="*/ 2197 h 33"/>
                    <a:gd name="T16" fmla="*/ 2658 w 25"/>
                    <a:gd name="T17" fmla="*/ 1641 h 33"/>
                    <a:gd name="T18" fmla="*/ 2432 w 25"/>
                    <a:gd name="T19" fmla="*/ 0 h 33"/>
                    <a:gd name="T20" fmla="*/ 1772 w 25"/>
                    <a:gd name="T21" fmla="*/ 0 h 33"/>
                    <a:gd name="T22" fmla="*/ 1993 w 25"/>
                    <a:gd name="T23" fmla="*/ 1641 h 33"/>
                    <a:gd name="T24" fmla="*/ 1993 w 25"/>
                    <a:gd name="T25" fmla="*/ 2391 h 33"/>
                    <a:gd name="T26" fmla="*/ 0 w 25"/>
                    <a:gd name="T27" fmla="*/ 4412 h 33"/>
                    <a:gd name="T28" fmla="*/ 2769 w 25"/>
                    <a:gd name="T29" fmla="*/ 6578 h 33"/>
                    <a:gd name="T30" fmla="*/ 5427 w 25"/>
                    <a:gd name="T31" fmla="*/ 4412 h 33"/>
                    <a:gd name="T32" fmla="*/ 3906 w 25"/>
                    <a:gd name="T33" fmla="*/ 2391 h 3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5"/>
                    <a:gd name="T52" fmla="*/ 0 h 33"/>
                    <a:gd name="T53" fmla="*/ 25 w 25"/>
                    <a:gd name="T54" fmla="*/ 33 h 3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5" h="33">
                      <a:moveTo>
                        <a:pt x="18" y="12"/>
                      </a:moveTo>
                      <a:cubicBezTo>
                        <a:pt x="18" y="12"/>
                        <a:pt x="18" y="11"/>
                        <a:pt x="18" y="10"/>
                      </a:cubicBezTo>
                      <a:cubicBezTo>
                        <a:pt x="18" y="7"/>
                        <a:pt x="17" y="3"/>
                        <a:pt x="16" y="0"/>
                      </a:cubicBez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15" y="3"/>
                        <a:pt x="15" y="7"/>
                        <a:pt x="15" y="10"/>
                      </a:cubicBezTo>
                      <a:cubicBezTo>
                        <a:pt x="15" y="11"/>
                        <a:pt x="15" y="11"/>
                        <a:pt x="15" y="11"/>
                      </a:cubicBezTo>
                      <a:cubicBezTo>
                        <a:pt x="14" y="11"/>
                        <a:pt x="13" y="11"/>
                        <a:pt x="12" y="11"/>
                      </a:cubicBezTo>
                      <a:cubicBezTo>
                        <a:pt x="12" y="11"/>
                        <a:pt x="12" y="11"/>
                        <a:pt x="11" y="11"/>
                      </a:cubicBezTo>
                      <a:cubicBezTo>
                        <a:pt x="12" y="10"/>
                        <a:pt x="12" y="9"/>
                        <a:pt x="12" y="8"/>
                      </a:cubicBezTo>
                      <a:cubicBezTo>
                        <a:pt x="12" y="6"/>
                        <a:pt x="11" y="3"/>
                        <a:pt x="11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8" y="3"/>
                        <a:pt x="9" y="6"/>
                        <a:pt x="9" y="8"/>
                      </a:cubicBezTo>
                      <a:cubicBezTo>
                        <a:pt x="9" y="9"/>
                        <a:pt x="9" y="10"/>
                        <a:pt x="9" y="12"/>
                      </a:cubicBezTo>
                      <a:cubicBezTo>
                        <a:pt x="3" y="13"/>
                        <a:pt x="0" y="18"/>
                        <a:pt x="0" y="22"/>
                      </a:cubicBezTo>
                      <a:cubicBezTo>
                        <a:pt x="0" y="28"/>
                        <a:pt x="6" y="33"/>
                        <a:pt x="13" y="33"/>
                      </a:cubicBezTo>
                      <a:cubicBezTo>
                        <a:pt x="19" y="33"/>
                        <a:pt x="25" y="28"/>
                        <a:pt x="25" y="22"/>
                      </a:cubicBezTo>
                      <a:cubicBezTo>
                        <a:pt x="25" y="18"/>
                        <a:pt x="22" y="14"/>
                        <a:pt x="18" y="12"/>
                      </a:cubicBezTo>
                    </a:path>
                  </a:pathLst>
                </a:custGeom>
                <a:solidFill>
                  <a:srgbClr val="FFF5EE"/>
                </a:solidFill>
                <a:ln w="317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523" name="Freeform 68"/>
                <p:cNvSpPr>
                  <a:spLocks noChangeAspect="1"/>
                </p:cNvSpPr>
                <p:nvPr/>
              </p:nvSpPr>
              <p:spPr bwMode="auto">
                <a:xfrm>
                  <a:off x="4124325" y="4237038"/>
                  <a:ext cx="79375" cy="106362"/>
                </a:xfrm>
                <a:custGeom>
                  <a:avLst/>
                  <a:gdLst>
                    <a:gd name="T0" fmla="*/ 2027 w 26"/>
                    <a:gd name="T1" fmla="*/ 4726 h 35"/>
                    <a:gd name="T2" fmla="*/ 2027 w 26"/>
                    <a:gd name="T3" fmla="*/ 4137 h 35"/>
                    <a:gd name="T4" fmla="*/ 2625 w 26"/>
                    <a:gd name="T5" fmla="*/ 4137 h 35"/>
                    <a:gd name="T6" fmla="*/ 3021 w 26"/>
                    <a:gd name="T7" fmla="*/ 4137 h 35"/>
                    <a:gd name="T8" fmla="*/ 3021 w 26"/>
                    <a:gd name="T9" fmla="*/ 5065 h 35"/>
                    <a:gd name="T10" fmla="*/ 3188 w 26"/>
                    <a:gd name="T11" fmla="*/ 6300 h 35"/>
                    <a:gd name="T12" fmla="*/ 3598 w 26"/>
                    <a:gd name="T13" fmla="*/ 6097 h 35"/>
                    <a:gd name="T14" fmla="*/ 3390 w 26"/>
                    <a:gd name="T15" fmla="*/ 5065 h 35"/>
                    <a:gd name="T16" fmla="*/ 3390 w 26"/>
                    <a:gd name="T17" fmla="*/ 4137 h 35"/>
                    <a:gd name="T18" fmla="*/ 4871 w 26"/>
                    <a:gd name="T19" fmla="*/ 1972 h 35"/>
                    <a:gd name="T20" fmla="*/ 2227 w 26"/>
                    <a:gd name="T21" fmla="*/ 205 h 35"/>
                    <a:gd name="T22" fmla="*/ 0 w 26"/>
                    <a:gd name="T23" fmla="*/ 2569 h 35"/>
                    <a:gd name="T24" fmla="*/ 1658 w 26"/>
                    <a:gd name="T25" fmla="*/ 4137 h 35"/>
                    <a:gd name="T26" fmla="*/ 1658 w 26"/>
                    <a:gd name="T27" fmla="*/ 4726 h 35"/>
                    <a:gd name="T28" fmla="*/ 2027 w 26"/>
                    <a:gd name="T29" fmla="*/ 6300 h 35"/>
                    <a:gd name="T30" fmla="*/ 2419 w 26"/>
                    <a:gd name="T31" fmla="*/ 6300 h 35"/>
                    <a:gd name="T32" fmla="*/ 2027 w 26"/>
                    <a:gd name="T33" fmla="*/ 4726 h 3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6"/>
                    <a:gd name="T52" fmla="*/ 0 h 35"/>
                    <a:gd name="T53" fmla="*/ 26 w 26"/>
                    <a:gd name="T54" fmla="*/ 35 h 3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6" h="35">
                      <a:moveTo>
                        <a:pt x="11" y="26"/>
                      </a:moveTo>
                      <a:cubicBezTo>
                        <a:pt x="11" y="25"/>
                        <a:pt x="11" y="24"/>
                        <a:pt x="11" y="23"/>
                      </a:cubicBezTo>
                      <a:cubicBezTo>
                        <a:pt x="12" y="24"/>
                        <a:pt x="13" y="23"/>
                        <a:pt x="14" y="23"/>
                      </a:cubicBezTo>
                      <a:cubicBezTo>
                        <a:pt x="15" y="23"/>
                        <a:pt x="15" y="23"/>
                        <a:pt x="16" y="23"/>
                      </a:cubicBezTo>
                      <a:cubicBezTo>
                        <a:pt x="15" y="25"/>
                        <a:pt x="15" y="26"/>
                        <a:pt x="16" y="28"/>
                      </a:cubicBezTo>
                      <a:cubicBezTo>
                        <a:pt x="16" y="30"/>
                        <a:pt x="16" y="32"/>
                        <a:pt x="17" y="35"/>
                      </a:cubicBezTo>
                      <a:cubicBezTo>
                        <a:pt x="19" y="34"/>
                        <a:pt x="19" y="34"/>
                        <a:pt x="19" y="34"/>
                      </a:cubicBezTo>
                      <a:cubicBezTo>
                        <a:pt x="19" y="32"/>
                        <a:pt x="18" y="30"/>
                        <a:pt x="18" y="28"/>
                      </a:cubicBezTo>
                      <a:cubicBezTo>
                        <a:pt x="18" y="26"/>
                        <a:pt x="18" y="24"/>
                        <a:pt x="18" y="23"/>
                      </a:cubicBezTo>
                      <a:cubicBezTo>
                        <a:pt x="23" y="21"/>
                        <a:pt x="26" y="16"/>
                        <a:pt x="26" y="11"/>
                      </a:cubicBezTo>
                      <a:cubicBezTo>
                        <a:pt x="25" y="5"/>
                        <a:pt x="19" y="0"/>
                        <a:pt x="12" y="1"/>
                      </a:cubicBezTo>
                      <a:cubicBezTo>
                        <a:pt x="5" y="2"/>
                        <a:pt x="0" y="7"/>
                        <a:pt x="0" y="14"/>
                      </a:cubicBezTo>
                      <a:cubicBezTo>
                        <a:pt x="1" y="18"/>
                        <a:pt x="4" y="21"/>
                        <a:pt x="9" y="23"/>
                      </a:cubicBezTo>
                      <a:cubicBezTo>
                        <a:pt x="9" y="24"/>
                        <a:pt x="9" y="25"/>
                        <a:pt x="9" y="26"/>
                      </a:cubicBezTo>
                      <a:cubicBezTo>
                        <a:pt x="9" y="29"/>
                        <a:pt x="10" y="32"/>
                        <a:pt x="11" y="35"/>
                      </a:cubicBezTo>
                      <a:cubicBezTo>
                        <a:pt x="13" y="35"/>
                        <a:pt x="13" y="35"/>
                        <a:pt x="13" y="35"/>
                      </a:cubicBezTo>
                      <a:cubicBezTo>
                        <a:pt x="12" y="32"/>
                        <a:pt x="11" y="29"/>
                        <a:pt x="11" y="26"/>
                      </a:cubicBezTo>
                    </a:path>
                  </a:pathLst>
                </a:custGeom>
                <a:solidFill>
                  <a:srgbClr val="FFF5EE"/>
                </a:solidFill>
                <a:ln w="317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524" name="Freeform 69"/>
                <p:cNvSpPr>
                  <a:spLocks noChangeAspect="1"/>
                </p:cNvSpPr>
                <p:nvPr/>
              </p:nvSpPr>
              <p:spPr bwMode="auto">
                <a:xfrm>
                  <a:off x="4137025" y="4346575"/>
                  <a:ext cx="79375" cy="107950"/>
                </a:xfrm>
                <a:custGeom>
                  <a:avLst/>
                  <a:gdLst>
                    <a:gd name="T0" fmla="*/ 3390 w 26"/>
                    <a:gd name="T1" fmla="*/ 2631 h 35"/>
                    <a:gd name="T2" fmla="*/ 3390 w 26"/>
                    <a:gd name="T3" fmla="*/ 2209 h 35"/>
                    <a:gd name="T4" fmla="*/ 2844 w 26"/>
                    <a:gd name="T5" fmla="*/ 0 h 35"/>
                    <a:gd name="T6" fmla="*/ 2419 w 26"/>
                    <a:gd name="T7" fmla="*/ 227 h 35"/>
                    <a:gd name="T8" fmla="*/ 2844 w 26"/>
                    <a:gd name="T9" fmla="*/ 2209 h 35"/>
                    <a:gd name="T10" fmla="*/ 2844 w 26"/>
                    <a:gd name="T11" fmla="*/ 2405 h 35"/>
                    <a:gd name="T12" fmla="*/ 2227 w 26"/>
                    <a:gd name="T13" fmla="*/ 2405 h 35"/>
                    <a:gd name="T14" fmla="*/ 2027 w 26"/>
                    <a:gd name="T15" fmla="*/ 2405 h 35"/>
                    <a:gd name="T16" fmla="*/ 2027 w 26"/>
                    <a:gd name="T17" fmla="*/ 1766 h 35"/>
                    <a:gd name="T18" fmla="*/ 1871 w 26"/>
                    <a:gd name="T19" fmla="*/ 227 h 35"/>
                    <a:gd name="T20" fmla="*/ 1258 w 26"/>
                    <a:gd name="T21" fmla="*/ 227 h 35"/>
                    <a:gd name="T22" fmla="*/ 1479 w 26"/>
                    <a:gd name="T23" fmla="*/ 1766 h 35"/>
                    <a:gd name="T24" fmla="*/ 1658 w 26"/>
                    <a:gd name="T25" fmla="*/ 2631 h 35"/>
                    <a:gd name="T26" fmla="*/ 208 w 26"/>
                    <a:gd name="T27" fmla="*/ 4900 h 35"/>
                    <a:gd name="T28" fmla="*/ 2625 w 26"/>
                    <a:gd name="T29" fmla="*/ 6893 h 35"/>
                    <a:gd name="T30" fmla="*/ 4652 w 26"/>
                    <a:gd name="T31" fmla="*/ 4519 h 35"/>
                    <a:gd name="T32" fmla="*/ 3390 w 26"/>
                    <a:gd name="T33" fmla="*/ 2631 h 3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6"/>
                    <a:gd name="T52" fmla="*/ 0 h 35"/>
                    <a:gd name="T53" fmla="*/ 26 w 26"/>
                    <a:gd name="T54" fmla="*/ 35 h 3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6" h="35">
                      <a:moveTo>
                        <a:pt x="18" y="13"/>
                      </a:moveTo>
                      <a:cubicBezTo>
                        <a:pt x="18" y="12"/>
                        <a:pt x="18" y="11"/>
                        <a:pt x="18" y="11"/>
                      </a:cubicBezTo>
                      <a:cubicBezTo>
                        <a:pt x="17" y="7"/>
                        <a:pt x="16" y="4"/>
                        <a:pt x="15" y="0"/>
                      </a:cubicBezTo>
                      <a:cubicBezTo>
                        <a:pt x="13" y="1"/>
                        <a:pt x="13" y="1"/>
                        <a:pt x="13" y="1"/>
                      </a:cubicBezTo>
                      <a:cubicBezTo>
                        <a:pt x="14" y="4"/>
                        <a:pt x="15" y="8"/>
                        <a:pt x="15" y="11"/>
                      </a:cubicBezTo>
                      <a:cubicBezTo>
                        <a:pt x="15" y="12"/>
                        <a:pt x="15" y="12"/>
                        <a:pt x="15" y="12"/>
                      </a:cubicBezTo>
                      <a:cubicBezTo>
                        <a:pt x="14" y="12"/>
                        <a:pt x="13" y="12"/>
                        <a:pt x="12" y="12"/>
                      </a:cubicBezTo>
                      <a:cubicBezTo>
                        <a:pt x="12" y="12"/>
                        <a:pt x="11" y="12"/>
                        <a:pt x="11" y="12"/>
                      </a:cubicBezTo>
                      <a:cubicBezTo>
                        <a:pt x="11" y="11"/>
                        <a:pt x="11" y="10"/>
                        <a:pt x="11" y="9"/>
                      </a:cubicBezTo>
                      <a:cubicBezTo>
                        <a:pt x="11" y="7"/>
                        <a:pt x="10" y="4"/>
                        <a:pt x="10" y="1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8" y="4"/>
                        <a:pt x="9" y="7"/>
                        <a:pt x="8" y="9"/>
                      </a:cubicBezTo>
                      <a:cubicBezTo>
                        <a:pt x="9" y="10"/>
                        <a:pt x="9" y="12"/>
                        <a:pt x="9" y="13"/>
                      </a:cubicBezTo>
                      <a:cubicBezTo>
                        <a:pt x="4" y="15"/>
                        <a:pt x="0" y="19"/>
                        <a:pt x="1" y="24"/>
                      </a:cubicBezTo>
                      <a:cubicBezTo>
                        <a:pt x="1" y="30"/>
                        <a:pt x="8" y="35"/>
                        <a:pt x="14" y="34"/>
                      </a:cubicBezTo>
                      <a:cubicBezTo>
                        <a:pt x="21" y="34"/>
                        <a:pt x="26" y="28"/>
                        <a:pt x="25" y="22"/>
                      </a:cubicBezTo>
                      <a:cubicBezTo>
                        <a:pt x="25" y="18"/>
                        <a:pt x="22" y="14"/>
                        <a:pt x="18" y="13"/>
                      </a:cubicBezTo>
                    </a:path>
                  </a:pathLst>
                </a:custGeom>
                <a:solidFill>
                  <a:srgbClr val="FFF5EE"/>
                </a:solidFill>
                <a:ln w="317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525" name="Freeform 70"/>
                <p:cNvSpPr>
                  <a:spLocks noChangeAspect="1"/>
                </p:cNvSpPr>
                <p:nvPr/>
              </p:nvSpPr>
              <p:spPr bwMode="auto">
                <a:xfrm>
                  <a:off x="4203700" y="4230688"/>
                  <a:ext cx="79375" cy="106362"/>
                </a:xfrm>
                <a:custGeom>
                  <a:avLst/>
                  <a:gdLst>
                    <a:gd name="T0" fmla="*/ 2027 w 26"/>
                    <a:gd name="T1" fmla="*/ 4726 h 35"/>
                    <a:gd name="T2" fmla="*/ 2027 w 26"/>
                    <a:gd name="T3" fmla="*/ 4137 h 35"/>
                    <a:gd name="T4" fmla="*/ 2625 w 26"/>
                    <a:gd name="T5" fmla="*/ 4137 h 35"/>
                    <a:gd name="T6" fmla="*/ 3021 w 26"/>
                    <a:gd name="T7" fmla="*/ 4137 h 35"/>
                    <a:gd name="T8" fmla="*/ 2844 w 26"/>
                    <a:gd name="T9" fmla="*/ 5065 h 35"/>
                    <a:gd name="T10" fmla="*/ 3021 w 26"/>
                    <a:gd name="T11" fmla="*/ 6300 h 35"/>
                    <a:gd name="T12" fmla="*/ 3598 w 26"/>
                    <a:gd name="T13" fmla="*/ 6300 h 35"/>
                    <a:gd name="T14" fmla="*/ 3390 w 26"/>
                    <a:gd name="T15" fmla="*/ 5065 h 35"/>
                    <a:gd name="T16" fmla="*/ 3390 w 26"/>
                    <a:gd name="T17" fmla="*/ 4137 h 35"/>
                    <a:gd name="T18" fmla="*/ 4871 w 26"/>
                    <a:gd name="T19" fmla="*/ 2161 h 35"/>
                    <a:gd name="T20" fmla="*/ 2419 w 26"/>
                    <a:gd name="T21" fmla="*/ 205 h 35"/>
                    <a:gd name="T22" fmla="*/ 208 w 26"/>
                    <a:gd name="T23" fmla="*/ 2364 h 35"/>
                    <a:gd name="T24" fmla="*/ 1658 w 26"/>
                    <a:gd name="T25" fmla="*/ 4137 h 35"/>
                    <a:gd name="T26" fmla="*/ 1658 w 26"/>
                    <a:gd name="T27" fmla="*/ 4726 h 35"/>
                    <a:gd name="T28" fmla="*/ 1871 w 26"/>
                    <a:gd name="T29" fmla="*/ 6300 h 35"/>
                    <a:gd name="T30" fmla="*/ 2419 w 26"/>
                    <a:gd name="T31" fmla="*/ 6300 h 35"/>
                    <a:gd name="T32" fmla="*/ 2027 w 26"/>
                    <a:gd name="T33" fmla="*/ 4726 h 3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6"/>
                    <a:gd name="T52" fmla="*/ 0 h 35"/>
                    <a:gd name="T53" fmla="*/ 26 w 26"/>
                    <a:gd name="T54" fmla="*/ 35 h 3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6" h="35">
                      <a:moveTo>
                        <a:pt x="11" y="26"/>
                      </a:moveTo>
                      <a:cubicBezTo>
                        <a:pt x="11" y="25"/>
                        <a:pt x="11" y="24"/>
                        <a:pt x="11" y="23"/>
                      </a:cubicBezTo>
                      <a:cubicBezTo>
                        <a:pt x="12" y="23"/>
                        <a:pt x="13" y="23"/>
                        <a:pt x="14" y="23"/>
                      </a:cubicBezTo>
                      <a:cubicBezTo>
                        <a:pt x="15" y="23"/>
                        <a:pt x="15" y="23"/>
                        <a:pt x="16" y="23"/>
                      </a:cubicBezTo>
                      <a:cubicBezTo>
                        <a:pt x="15" y="25"/>
                        <a:pt x="15" y="26"/>
                        <a:pt x="15" y="28"/>
                      </a:cubicBezTo>
                      <a:cubicBezTo>
                        <a:pt x="16" y="30"/>
                        <a:pt x="16" y="32"/>
                        <a:pt x="16" y="35"/>
                      </a:cubicBezTo>
                      <a:cubicBezTo>
                        <a:pt x="19" y="35"/>
                        <a:pt x="19" y="35"/>
                        <a:pt x="19" y="35"/>
                      </a:cubicBezTo>
                      <a:cubicBezTo>
                        <a:pt x="18" y="32"/>
                        <a:pt x="18" y="30"/>
                        <a:pt x="18" y="28"/>
                      </a:cubicBezTo>
                      <a:cubicBezTo>
                        <a:pt x="18" y="26"/>
                        <a:pt x="18" y="24"/>
                        <a:pt x="18" y="23"/>
                      </a:cubicBezTo>
                      <a:cubicBezTo>
                        <a:pt x="23" y="21"/>
                        <a:pt x="26" y="16"/>
                        <a:pt x="26" y="12"/>
                      </a:cubicBezTo>
                      <a:cubicBezTo>
                        <a:pt x="26" y="5"/>
                        <a:pt x="20" y="0"/>
                        <a:pt x="13" y="1"/>
                      </a:cubicBezTo>
                      <a:cubicBezTo>
                        <a:pt x="6" y="1"/>
                        <a:pt x="0" y="7"/>
                        <a:pt x="1" y="13"/>
                      </a:cubicBezTo>
                      <a:cubicBezTo>
                        <a:pt x="1" y="18"/>
                        <a:pt x="4" y="21"/>
                        <a:pt x="9" y="23"/>
                      </a:cubicBezTo>
                      <a:cubicBezTo>
                        <a:pt x="9" y="24"/>
                        <a:pt x="9" y="25"/>
                        <a:pt x="9" y="26"/>
                      </a:cubicBezTo>
                      <a:cubicBezTo>
                        <a:pt x="9" y="29"/>
                        <a:pt x="10" y="32"/>
                        <a:pt x="10" y="35"/>
                      </a:cubicBezTo>
                      <a:cubicBezTo>
                        <a:pt x="13" y="35"/>
                        <a:pt x="13" y="35"/>
                        <a:pt x="13" y="35"/>
                      </a:cubicBezTo>
                      <a:cubicBezTo>
                        <a:pt x="12" y="32"/>
                        <a:pt x="11" y="29"/>
                        <a:pt x="11" y="26"/>
                      </a:cubicBezTo>
                    </a:path>
                  </a:pathLst>
                </a:custGeom>
                <a:solidFill>
                  <a:srgbClr val="FFF5EE"/>
                </a:solidFill>
                <a:ln w="317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526" name="Freeform 71"/>
                <p:cNvSpPr>
                  <a:spLocks noChangeAspect="1"/>
                </p:cNvSpPr>
                <p:nvPr/>
              </p:nvSpPr>
              <p:spPr bwMode="auto">
                <a:xfrm>
                  <a:off x="4216400" y="4343400"/>
                  <a:ext cx="76200" cy="104775"/>
                </a:xfrm>
                <a:custGeom>
                  <a:avLst/>
                  <a:gdLst>
                    <a:gd name="T0" fmla="*/ 3149 w 25"/>
                    <a:gd name="T1" fmla="*/ 2401 h 34"/>
                    <a:gd name="T2" fmla="*/ 3149 w 25"/>
                    <a:gd name="T3" fmla="*/ 1990 h 34"/>
                    <a:gd name="T4" fmla="*/ 2809 w 25"/>
                    <a:gd name="T5" fmla="*/ 0 h 34"/>
                    <a:gd name="T6" fmla="*/ 2187 w 25"/>
                    <a:gd name="T7" fmla="*/ 0 h 34"/>
                    <a:gd name="T8" fmla="*/ 2809 w 25"/>
                    <a:gd name="T9" fmla="*/ 1990 h 34"/>
                    <a:gd name="T10" fmla="*/ 2809 w 25"/>
                    <a:gd name="T11" fmla="*/ 2201 h 34"/>
                    <a:gd name="T12" fmla="*/ 2187 w 25"/>
                    <a:gd name="T13" fmla="*/ 2201 h 34"/>
                    <a:gd name="T14" fmla="*/ 2008 w 25"/>
                    <a:gd name="T15" fmla="*/ 2201 h 34"/>
                    <a:gd name="T16" fmla="*/ 2008 w 25"/>
                    <a:gd name="T17" fmla="*/ 1646 h 34"/>
                    <a:gd name="T18" fmla="*/ 1640 w 25"/>
                    <a:gd name="T19" fmla="*/ 0 h 34"/>
                    <a:gd name="T20" fmla="*/ 1254 w 25"/>
                    <a:gd name="T21" fmla="*/ 0 h 34"/>
                    <a:gd name="T22" fmla="*/ 1463 w 25"/>
                    <a:gd name="T23" fmla="*/ 1646 h 34"/>
                    <a:gd name="T24" fmla="*/ 1463 w 25"/>
                    <a:gd name="T25" fmla="*/ 2401 h 34"/>
                    <a:gd name="T26" fmla="*/ 0 w 25"/>
                    <a:gd name="T27" fmla="*/ 4661 h 34"/>
                    <a:gd name="T28" fmla="*/ 2408 w 25"/>
                    <a:gd name="T29" fmla="*/ 6643 h 34"/>
                    <a:gd name="T30" fmla="*/ 4623 w 25"/>
                    <a:gd name="T31" fmla="*/ 4273 h 34"/>
                    <a:gd name="T32" fmla="*/ 3149 w 25"/>
                    <a:gd name="T33" fmla="*/ 2401 h 3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5"/>
                    <a:gd name="T52" fmla="*/ 0 h 34"/>
                    <a:gd name="T53" fmla="*/ 25 w 25"/>
                    <a:gd name="T54" fmla="*/ 34 h 3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5" h="34">
                      <a:moveTo>
                        <a:pt x="17" y="12"/>
                      </a:moveTo>
                      <a:cubicBezTo>
                        <a:pt x="17" y="11"/>
                        <a:pt x="17" y="10"/>
                        <a:pt x="17" y="10"/>
                      </a:cubicBezTo>
                      <a:cubicBezTo>
                        <a:pt x="17" y="6"/>
                        <a:pt x="16" y="3"/>
                        <a:pt x="15" y="0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4" y="3"/>
                        <a:pt x="15" y="7"/>
                        <a:pt x="15" y="10"/>
                      </a:cubicBezTo>
                      <a:cubicBezTo>
                        <a:pt x="15" y="11"/>
                        <a:pt x="15" y="11"/>
                        <a:pt x="15" y="11"/>
                      </a:cubicBezTo>
                      <a:cubicBezTo>
                        <a:pt x="14" y="11"/>
                        <a:pt x="13" y="11"/>
                        <a:pt x="12" y="11"/>
                      </a:cubicBezTo>
                      <a:cubicBezTo>
                        <a:pt x="11" y="11"/>
                        <a:pt x="11" y="11"/>
                        <a:pt x="11" y="11"/>
                      </a:cubicBezTo>
                      <a:cubicBezTo>
                        <a:pt x="11" y="10"/>
                        <a:pt x="11" y="9"/>
                        <a:pt x="11" y="8"/>
                      </a:cubicBezTo>
                      <a:cubicBezTo>
                        <a:pt x="11" y="6"/>
                        <a:pt x="10" y="3"/>
                        <a:pt x="9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8" y="3"/>
                        <a:pt x="8" y="6"/>
                        <a:pt x="8" y="8"/>
                      </a:cubicBezTo>
                      <a:cubicBezTo>
                        <a:pt x="9" y="9"/>
                        <a:pt x="8" y="11"/>
                        <a:pt x="8" y="12"/>
                      </a:cubicBezTo>
                      <a:cubicBezTo>
                        <a:pt x="3" y="14"/>
                        <a:pt x="0" y="18"/>
                        <a:pt x="0" y="23"/>
                      </a:cubicBezTo>
                      <a:cubicBezTo>
                        <a:pt x="1" y="29"/>
                        <a:pt x="7" y="34"/>
                        <a:pt x="13" y="33"/>
                      </a:cubicBezTo>
                      <a:cubicBezTo>
                        <a:pt x="20" y="33"/>
                        <a:pt x="25" y="28"/>
                        <a:pt x="25" y="21"/>
                      </a:cubicBezTo>
                      <a:cubicBezTo>
                        <a:pt x="25" y="17"/>
                        <a:pt x="22" y="13"/>
                        <a:pt x="17" y="12"/>
                      </a:cubicBezTo>
                    </a:path>
                  </a:pathLst>
                </a:custGeom>
                <a:solidFill>
                  <a:srgbClr val="FFF5EE"/>
                </a:solidFill>
                <a:ln w="317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527" name="Freeform 72"/>
                <p:cNvSpPr>
                  <a:spLocks noChangeAspect="1"/>
                </p:cNvSpPr>
                <p:nvPr/>
              </p:nvSpPr>
              <p:spPr bwMode="auto">
                <a:xfrm>
                  <a:off x="4286250" y="4227513"/>
                  <a:ext cx="79375" cy="103187"/>
                </a:xfrm>
                <a:custGeom>
                  <a:avLst/>
                  <a:gdLst>
                    <a:gd name="T0" fmla="*/ 1871 w 26"/>
                    <a:gd name="T1" fmla="*/ 4485 h 34"/>
                    <a:gd name="T2" fmla="*/ 2027 w 26"/>
                    <a:gd name="T3" fmla="*/ 3900 h 34"/>
                    <a:gd name="T4" fmla="*/ 2419 w 26"/>
                    <a:gd name="T5" fmla="*/ 4116 h 34"/>
                    <a:gd name="T6" fmla="*/ 2844 w 26"/>
                    <a:gd name="T7" fmla="*/ 4116 h 34"/>
                    <a:gd name="T8" fmla="*/ 2844 w 26"/>
                    <a:gd name="T9" fmla="*/ 4821 h 34"/>
                    <a:gd name="T10" fmla="*/ 3021 w 26"/>
                    <a:gd name="T11" fmla="*/ 6053 h 34"/>
                    <a:gd name="T12" fmla="*/ 3390 w 26"/>
                    <a:gd name="T13" fmla="*/ 6053 h 34"/>
                    <a:gd name="T14" fmla="*/ 3188 w 26"/>
                    <a:gd name="T15" fmla="*/ 4821 h 34"/>
                    <a:gd name="T16" fmla="*/ 3390 w 26"/>
                    <a:gd name="T17" fmla="*/ 3900 h 34"/>
                    <a:gd name="T18" fmla="*/ 4871 w 26"/>
                    <a:gd name="T19" fmla="*/ 1937 h 34"/>
                    <a:gd name="T20" fmla="*/ 2227 w 26"/>
                    <a:gd name="T21" fmla="*/ 0 h 34"/>
                    <a:gd name="T22" fmla="*/ 0 w 26"/>
                    <a:gd name="T23" fmla="*/ 2153 h 34"/>
                    <a:gd name="T24" fmla="*/ 1479 w 26"/>
                    <a:gd name="T25" fmla="*/ 3900 h 34"/>
                    <a:gd name="T26" fmla="*/ 1479 w 26"/>
                    <a:gd name="T27" fmla="*/ 4485 h 34"/>
                    <a:gd name="T28" fmla="*/ 1658 w 26"/>
                    <a:gd name="T29" fmla="*/ 6053 h 34"/>
                    <a:gd name="T30" fmla="*/ 2227 w 26"/>
                    <a:gd name="T31" fmla="*/ 6053 h 34"/>
                    <a:gd name="T32" fmla="*/ 1871 w 26"/>
                    <a:gd name="T33" fmla="*/ 4485 h 3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6"/>
                    <a:gd name="T52" fmla="*/ 0 h 34"/>
                    <a:gd name="T53" fmla="*/ 26 w 26"/>
                    <a:gd name="T54" fmla="*/ 34 h 3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6" h="34">
                      <a:moveTo>
                        <a:pt x="10" y="25"/>
                      </a:moveTo>
                      <a:cubicBezTo>
                        <a:pt x="10" y="24"/>
                        <a:pt x="11" y="23"/>
                        <a:pt x="11" y="22"/>
                      </a:cubicBezTo>
                      <a:cubicBezTo>
                        <a:pt x="12" y="23"/>
                        <a:pt x="12" y="23"/>
                        <a:pt x="13" y="23"/>
                      </a:cubicBezTo>
                      <a:cubicBezTo>
                        <a:pt x="14" y="23"/>
                        <a:pt x="14" y="23"/>
                        <a:pt x="15" y="23"/>
                      </a:cubicBezTo>
                      <a:cubicBezTo>
                        <a:pt x="14" y="24"/>
                        <a:pt x="15" y="26"/>
                        <a:pt x="15" y="27"/>
                      </a:cubicBezTo>
                      <a:cubicBezTo>
                        <a:pt x="15" y="29"/>
                        <a:pt x="15" y="32"/>
                        <a:pt x="16" y="34"/>
                      </a:cubicBezTo>
                      <a:cubicBezTo>
                        <a:pt x="18" y="34"/>
                        <a:pt x="18" y="34"/>
                        <a:pt x="18" y="34"/>
                      </a:cubicBezTo>
                      <a:cubicBezTo>
                        <a:pt x="18" y="32"/>
                        <a:pt x="17" y="29"/>
                        <a:pt x="17" y="27"/>
                      </a:cubicBezTo>
                      <a:cubicBezTo>
                        <a:pt x="17" y="25"/>
                        <a:pt x="17" y="24"/>
                        <a:pt x="18" y="22"/>
                      </a:cubicBezTo>
                      <a:cubicBezTo>
                        <a:pt x="23" y="20"/>
                        <a:pt x="26" y="16"/>
                        <a:pt x="26" y="11"/>
                      </a:cubicBezTo>
                      <a:cubicBezTo>
                        <a:pt x="26" y="5"/>
                        <a:pt x="19" y="0"/>
                        <a:pt x="12" y="0"/>
                      </a:cubicBezTo>
                      <a:cubicBezTo>
                        <a:pt x="5" y="1"/>
                        <a:pt x="0" y="6"/>
                        <a:pt x="0" y="12"/>
                      </a:cubicBezTo>
                      <a:cubicBezTo>
                        <a:pt x="0" y="17"/>
                        <a:pt x="3" y="20"/>
                        <a:pt x="8" y="22"/>
                      </a:cubicBezTo>
                      <a:cubicBezTo>
                        <a:pt x="8" y="23"/>
                        <a:pt x="8" y="24"/>
                        <a:pt x="8" y="25"/>
                      </a:cubicBezTo>
                      <a:cubicBezTo>
                        <a:pt x="8" y="28"/>
                        <a:pt x="9" y="32"/>
                        <a:pt x="9" y="34"/>
                      </a:cubicBezTo>
                      <a:cubicBezTo>
                        <a:pt x="12" y="34"/>
                        <a:pt x="12" y="34"/>
                        <a:pt x="12" y="34"/>
                      </a:cubicBezTo>
                      <a:cubicBezTo>
                        <a:pt x="12" y="31"/>
                        <a:pt x="10" y="28"/>
                        <a:pt x="10" y="25"/>
                      </a:cubicBezTo>
                    </a:path>
                  </a:pathLst>
                </a:custGeom>
                <a:solidFill>
                  <a:srgbClr val="FFF5EE"/>
                </a:solidFill>
                <a:ln w="317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528" name="Freeform 73"/>
                <p:cNvSpPr>
                  <a:spLocks noChangeAspect="1"/>
                </p:cNvSpPr>
                <p:nvPr/>
              </p:nvSpPr>
              <p:spPr bwMode="auto">
                <a:xfrm>
                  <a:off x="4295775" y="4337050"/>
                  <a:ext cx="76200" cy="104775"/>
                </a:xfrm>
                <a:custGeom>
                  <a:avLst/>
                  <a:gdLst>
                    <a:gd name="T0" fmla="*/ 3149 w 25"/>
                    <a:gd name="T1" fmla="*/ 2401 h 34"/>
                    <a:gd name="T2" fmla="*/ 3149 w 25"/>
                    <a:gd name="T3" fmla="*/ 2201 h 34"/>
                    <a:gd name="T4" fmla="*/ 2809 w 25"/>
                    <a:gd name="T5" fmla="*/ 0 h 34"/>
                    <a:gd name="T6" fmla="*/ 2408 w 25"/>
                    <a:gd name="T7" fmla="*/ 0 h 34"/>
                    <a:gd name="T8" fmla="*/ 2809 w 25"/>
                    <a:gd name="T9" fmla="*/ 2201 h 34"/>
                    <a:gd name="T10" fmla="*/ 2809 w 25"/>
                    <a:gd name="T11" fmla="*/ 2201 h 34"/>
                    <a:gd name="T12" fmla="*/ 2187 w 25"/>
                    <a:gd name="T13" fmla="*/ 2401 h 34"/>
                    <a:gd name="T14" fmla="*/ 2008 w 25"/>
                    <a:gd name="T15" fmla="*/ 2401 h 34"/>
                    <a:gd name="T16" fmla="*/ 2008 w 25"/>
                    <a:gd name="T17" fmla="*/ 1646 h 34"/>
                    <a:gd name="T18" fmla="*/ 1640 w 25"/>
                    <a:gd name="T19" fmla="*/ 0 h 34"/>
                    <a:gd name="T20" fmla="*/ 1254 w 25"/>
                    <a:gd name="T21" fmla="*/ 0 h 34"/>
                    <a:gd name="T22" fmla="*/ 1463 w 25"/>
                    <a:gd name="T23" fmla="*/ 1763 h 34"/>
                    <a:gd name="T24" fmla="*/ 1463 w 25"/>
                    <a:gd name="T25" fmla="*/ 2401 h 34"/>
                    <a:gd name="T26" fmla="*/ 0 w 25"/>
                    <a:gd name="T27" fmla="*/ 4661 h 34"/>
                    <a:gd name="T28" fmla="*/ 2408 w 25"/>
                    <a:gd name="T29" fmla="*/ 6831 h 34"/>
                    <a:gd name="T30" fmla="*/ 4623 w 25"/>
                    <a:gd name="T31" fmla="*/ 4447 h 34"/>
                    <a:gd name="T32" fmla="*/ 3149 w 25"/>
                    <a:gd name="T33" fmla="*/ 2401 h 3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5"/>
                    <a:gd name="T52" fmla="*/ 0 h 34"/>
                    <a:gd name="T53" fmla="*/ 25 w 25"/>
                    <a:gd name="T54" fmla="*/ 34 h 3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5" h="34">
                      <a:moveTo>
                        <a:pt x="17" y="12"/>
                      </a:moveTo>
                      <a:cubicBezTo>
                        <a:pt x="17" y="12"/>
                        <a:pt x="17" y="11"/>
                        <a:pt x="17" y="11"/>
                      </a:cubicBezTo>
                      <a:cubicBezTo>
                        <a:pt x="17" y="7"/>
                        <a:pt x="16" y="3"/>
                        <a:pt x="15" y="0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4" y="4"/>
                        <a:pt x="15" y="7"/>
                        <a:pt x="15" y="11"/>
                      </a:cubicBezTo>
                      <a:cubicBezTo>
                        <a:pt x="15" y="11"/>
                        <a:pt x="15" y="11"/>
                        <a:pt x="15" y="11"/>
                      </a:cubicBezTo>
                      <a:cubicBezTo>
                        <a:pt x="14" y="11"/>
                        <a:pt x="13" y="12"/>
                        <a:pt x="12" y="12"/>
                      </a:cubicBezTo>
                      <a:cubicBezTo>
                        <a:pt x="11" y="12"/>
                        <a:pt x="11" y="12"/>
                        <a:pt x="11" y="12"/>
                      </a:cubicBezTo>
                      <a:cubicBezTo>
                        <a:pt x="11" y="10"/>
                        <a:pt x="11" y="10"/>
                        <a:pt x="11" y="8"/>
                      </a:cubicBezTo>
                      <a:cubicBezTo>
                        <a:pt x="11" y="6"/>
                        <a:pt x="10" y="3"/>
                        <a:pt x="9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8" y="3"/>
                        <a:pt x="8" y="6"/>
                        <a:pt x="8" y="9"/>
                      </a:cubicBezTo>
                      <a:cubicBezTo>
                        <a:pt x="8" y="10"/>
                        <a:pt x="9" y="11"/>
                        <a:pt x="8" y="12"/>
                      </a:cubicBezTo>
                      <a:cubicBezTo>
                        <a:pt x="3" y="14"/>
                        <a:pt x="0" y="18"/>
                        <a:pt x="0" y="23"/>
                      </a:cubicBezTo>
                      <a:cubicBezTo>
                        <a:pt x="0" y="29"/>
                        <a:pt x="6" y="34"/>
                        <a:pt x="13" y="34"/>
                      </a:cubicBezTo>
                      <a:cubicBezTo>
                        <a:pt x="20" y="33"/>
                        <a:pt x="25" y="28"/>
                        <a:pt x="25" y="22"/>
                      </a:cubicBezTo>
                      <a:cubicBezTo>
                        <a:pt x="25" y="17"/>
                        <a:pt x="22" y="14"/>
                        <a:pt x="17" y="12"/>
                      </a:cubicBezTo>
                    </a:path>
                  </a:pathLst>
                </a:custGeom>
                <a:solidFill>
                  <a:srgbClr val="FFF5EE"/>
                </a:solidFill>
                <a:ln w="317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529" name="Freeform 74"/>
                <p:cNvSpPr>
                  <a:spLocks noChangeAspect="1"/>
                </p:cNvSpPr>
                <p:nvPr/>
              </p:nvSpPr>
              <p:spPr bwMode="auto">
                <a:xfrm>
                  <a:off x="3883025" y="4264025"/>
                  <a:ext cx="79375" cy="107950"/>
                </a:xfrm>
                <a:custGeom>
                  <a:avLst/>
                  <a:gdLst>
                    <a:gd name="T0" fmla="*/ 2227 w 26"/>
                    <a:gd name="T1" fmla="*/ 5112 h 35"/>
                    <a:gd name="T2" fmla="*/ 2227 w 26"/>
                    <a:gd name="T3" fmla="*/ 4673 h 35"/>
                    <a:gd name="T4" fmla="*/ 2625 w 26"/>
                    <a:gd name="T5" fmla="*/ 4673 h 35"/>
                    <a:gd name="T6" fmla="*/ 3021 w 26"/>
                    <a:gd name="T7" fmla="*/ 4673 h 35"/>
                    <a:gd name="T8" fmla="*/ 3021 w 26"/>
                    <a:gd name="T9" fmla="*/ 5428 h 35"/>
                    <a:gd name="T10" fmla="*/ 3390 w 26"/>
                    <a:gd name="T11" fmla="*/ 6893 h 35"/>
                    <a:gd name="T12" fmla="*/ 3677 w 26"/>
                    <a:gd name="T13" fmla="*/ 6893 h 35"/>
                    <a:gd name="T14" fmla="*/ 3390 w 26"/>
                    <a:gd name="T15" fmla="*/ 5428 h 35"/>
                    <a:gd name="T16" fmla="*/ 3390 w 26"/>
                    <a:gd name="T17" fmla="*/ 4519 h 35"/>
                    <a:gd name="T18" fmla="*/ 4871 w 26"/>
                    <a:gd name="T19" fmla="*/ 1993 h 35"/>
                    <a:gd name="T20" fmla="*/ 2027 w 26"/>
                    <a:gd name="T21" fmla="*/ 227 h 35"/>
                    <a:gd name="T22" fmla="*/ 208 w 26"/>
                    <a:gd name="T23" fmla="*/ 2794 h 35"/>
                    <a:gd name="T24" fmla="*/ 1658 w 26"/>
                    <a:gd name="T25" fmla="*/ 4673 h 35"/>
                    <a:gd name="T26" fmla="*/ 1658 w 26"/>
                    <a:gd name="T27" fmla="*/ 5318 h 35"/>
                    <a:gd name="T28" fmla="*/ 2227 w 26"/>
                    <a:gd name="T29" fmla="*/ 7086 h 35"/>
                    <a:gd name="T30" fmla="*/ 2625 w 26"/>
                    <a:gd name="T31" fmla="*/ 7086 h 35"/>
                    <a:gd name="T32" fmla="*/ 2227 w 26"/>
                    <a:gd name="T33" fmla="*/ 5112 h 3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6"/>
                    <a:gd name="T52" fmla="*/ 0 h 35"/>
                    <a:gd name="T53" fmla="*/ 26 w 26"/>
                    <a:gd name="T54" fmla="*/ 35 h 3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6" h="35">
                      <a:moveTo>
                        <a:pt x="12" y="25"/>
                      </a:moveTo>
                      <a:cubicBezTo>
                        <a:pt x="12" y="25"/>
                        <a:pt x="12" y="24"/>
                        <a:pt x="12" y="23"/>
                      </a:cubicBezTo>
                      <a:cubicBezTo>
                        <a:pt x="13" y="23"/>
                        <a:pt x="14" y="23"/>
                        <a:pt x="14" y="23"/>
                      </a:cubicBezTo>
                      <a:cubicBezTo>
                        <a:pt x="15" y="23"/>
                        <a:pt x="15" y="23"/>
                        <a:pt x="16" y="23"/>
                      </a:cubicBezTo>
                      <a:cubicBezTo>
                        <a:pt x="16" y="25"/>
                        <a:pt x="16" y="26"/>
                        <a:pt x="16" y="27"/>
                      </a:cubicBezTo>
                      <a:cubicBezTo>
                        <a:pt x="16" y="29"/>
                        <a:pt x="17" y="32"/>
                        <a:pt x="18" y="34"/>
                      </a:cubicBezTo>
                      <a:cubicBezTo>
                        <a:pt x="20" y="34"/>
                        <a:pt x="20" y="34"/>
                        <a:pt x="20" y="34"/>
                      </a:cubicBezTo>
                      <a:cubicBezTo>
                        <a:pt x="19" y="31"/>
                        <a:pt x="18" y="29"/>
                        <a:pt x="18" y="27"/>
                      </a:cubicBezTo>
                      <a:cubicBezTo>
                        <a:pt x="18" y="25"/>
                        <a:pt x="18" y="24"/>
                        <a:pt x="18" y="22"/>
                      </a:cubicBezTo>
                      <a:cubicBezTo>
                        <a:pt x="23" y="20"/>
                        <a:pt x="26" y="15"/>
                        <a:pt x="26" y="10"/>
                      </a:cubicBezTo>
                      <a:cubicBezTo>
                        <a:pt x="25" y="4"/>
                        <a:pt x="18" y="0"/>
                        <a:pt x="11" y="1"/>
                      </a:cubicBezTo>
                      <a:cubicBezTo>
                        <a:pt x="5" y="2"/>
                        <a:pt x="0" y="8"/>
                        <a:pt x="1" y="14"/>
                      </a:cubicBezTo>
                      <a:cubicBezTo>
                        <a:pt x="1" y="18"/>
                        <a:pt x="5" y="21"/>
                        <a:pt x="9" y="23"/>
                      </a:cubicBezTo>
                      <a:cubicBezTo>
                        <a:pt x="9" y="24"/>
                        <a:pt x="9" y="25"/>
                        <a:pt x="9" y="26"/>
                      </a:cubicBezTo>
                      <a:cubicBezTo>
                        <a:pt x="10" y="29"/>
                        <a:pt x="11" y="32"/>
                        <a:pt x="12" y="35"/>
                      </a:cubicBezTo>
                      <a:cubicBezTo>
                        <a:pt x="14" y="35"/>
                        <a:pt x="14" y="35"/>
                        <a:pt x="14" y="35"/>
                      </a:cubicBezTo>
                      <a:cubicBezTo>
                        <a:pt x="13" y="31"/>
                        <a:pt x="12" y="29"/>
                        <a:pt x="12" y="25"/>
                      </a:cubicBezTo>
                    </a:path>
                  </a:pathLst>
                </a:custGeom>
                <a:solidFill>
                  <a:srgbClr val="FFF5EE"/>
                </a:solidFill>
                <a:ln w="317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530" name="Freeform 75"/>
                <p:cNvSpPr>
                  <a:spLocks noChangeAspect="1"/>
                </p:cNvSpPr>
                <p:nvPr/>
              </p:nvSpPr>
              <p:spPr bwMode="auto">
                <a:xfrm>
                  <a:off x="3903663" y="4373563"/>
                  <a:ext cx="76200" cy="104775"/>
                </a:xfrm>
                <a:custGeom>
                  <a:avLst/>
                  <a:gdLst>
                    <a:gd name="T0" fmla="*/ 3001 w 25"/>
                    <a:gd name="T1" fmla="*/ 2401 h 34"/>
                    <a:gd name="T2" fmla="*/ 3001 w 25"/>
                    <a:gd name="T3" fmla="*/ 1990 h 34"/>
                    <a:gd name="T4" fmla="*/ 2408 w 25"/>
                    <a:gd name="T5" fmla="*/ 0 h 34"/>
                    <a:gd name="T6" fmla="*/ 2008 w 25"/>
                    <a:gd name="T7" fmla="*/ 0 h 34"/>
                    <a:gd name="T8" fmla="*/ 2609 w 25"/>
                    <a:gd name="T9" fmla="*/ 1990 h 34"/>
                    <a:gd name="T10" fmla="*/ 2609 w 25"/>
                    <a:gd name="T11" fmla="*/ 2201 h 34"/>
                    <a:gd name="T12" fmla="*/ 2008 w 25"/>
                    <a:gd name="T13" fmla="*/ 2401 h 34"/>
                    <a:gd name="T14" fmla="*/ 1791 w 25"/>
                    <a:gd name="T15" fmla="*/ 2401 h 34"/>
                    <a:gd name="T16" fmla="*/ 1640 w 25"/>
                    <a:gd name="T17" fmla="*/ 1763 h 34"/>
                    <a:gd name="T18" fmla="*/ 1254 w 25"/>
                    <a:gd name="T19" fmla="*/ 225 h 34"/>
                    <a:gd name="T20" fmla="*/ 933 w 25"/>
                    <a:gd name="T21" fmla="*/ 225 h 34"/>
                    <a:gd name="T22" fmla="*/ 1254 w 25"/>
                    <a:gd name="T23" fmla="*/ 1763 h 34"/>
                    <a:gd name="T24" fmla="*/ 1254 w 25"/>
                    <a:gd name="T25" fmla="*/ 2611 h 34"/>
                    <a:gd name="T26" fmla="*/ 0 w 25"/>
                    <a:gd name="T27" fmla="*/ 4888 h 34"/>
                    <a:gd name="T28" fmla="*/ 2609 w 25"/>
                    <a:gd name="T29" fmla="*/ 6831 h 34"/>
                    <a:gd name="T30" fmla="*/ 4623 w 25"/>
                    <a:gd name="T31" fmla="*/ 4273 h 34"/>
                    <a:gd name="T32" fmla="*/ 3001 w 25"/>
                    <a:gd name="T33" fmla="*/ 2401 h 3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5"/>
                    <a:gd name="T52" fmla="*/ 0 h 34"/>
                    <a:gd name="T53" fmla="*/ 25 w 25"/>
                    <a:gd name="T54" fmla="*/ 34 h 3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5" h="34">
                      <a:moveTo>
                        <a:pt x="16" y="12"/>
                      </a:moveTo>
                      <a:cubicBezTo>
                        <a:pt x="16" y="11"/>
                        <a:pt x="16" y="11"/>
                        <a:pt x="16" y="10"/>
                      </a:cubicBezTo>
                      <a:cubicBezTo>
                        <a:pt x="15" y="7"/>
                        <a:pt x="15" y="3"/>
                        <a:pt x="13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2" y="4"/>
                        <a:pt x="13" y="7"/>
                        <a:pt x="14" y="10"/>
                      </a:cubicBezTo>
                      <a:cubicBezTo>
                        <a:pt x="14" y="11"/>
                        <a:pt x="14" y="11"/>
                        <a:pt x="14" y="11"/>
                      </a:cubicBezTo>
                      <a:cubicBezTo>
                        <a:pt x="13" y="11"/>
                        <a:pt x="12" y="12"/>
                        <a:pt x="11" y="12"/>
                      </a:cubicBezTo>
                      <a:cubicBezTo>
                        <a:pt x="10" y="12"/>
                        <a:pt x="10" y="12"/>
                        <a:pt x="10" y="12"/>
                      </a:cubicBezTo>
                      <a:cubicBezTo>
                        <a:pt x="10" y="11"/>
                        <a:pt x="10" y="10"/>
                        <a:pt x="9" y="9"/>
                      </a:cubicBezTo>
                      <a:cubicBezTo>
                        <a:pt x="9" y="6"/>
                        <a:pt x="8" y="3"/>
                        <a:pt x="7" y="1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6" y="4"/>
                        <a:pt x="7" y="6"/>
                        <a:pt x="7" y="9"/>
                      </a:cubicBezTo>
                      <a:cubicBezTo>
                        <a:pt x="7" y="10"/>
                        <a:pt x="7" y="11"/>
                        <a:pt x="7" y="13"/>
                      </a:cubicBezTo>
                      <a:cubicBezTo>
                        <a:pt x="2" y="14"/>
                        <a:pt x="0" y="19"/>
                        <a:pt x="0" y="24"/>
                      </a:cubicBezTo>
                      <a:cubicBezTo>
                        <a:pt x="1" y="30"/>
                        <a:pt x="7" y="34"/>
                        <a:pt x="14" y="34"/>
                      </a:cubicBezTo>
                      <a:cubicBezTo>
                        <a:pt x="20" y="33"/>
                        <a:pt x="25" y="27"/>
                        <a:pt x="25" y="21"/>
                      </a:cubicBezTo>
                      <a:cubicBezTo>
                        <a:pt x="24" y="17"/>
                        <a:pt x="20" y="13"/>
                        <a:pt x="16" y="12"/>
                      </a:cubicBezTo>
                    </a:path>
                  </a:pathLst>
                </a:custGeom>
                <a:solidFill>
                  <a:srgbClr val="FFF5EE"/>
                </a:solidFill>
                <a:ln w="317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531" name="Freeform 76"/>
                <p:cNvSpPr>
                  <a:spLocks noChangeAspect="1"/>
                </p:cNvSpPr>
                <p:nvPr/>
              </p:nvSpPr>
              <p:spPr bwMode="auto">
                <a:xfrm>
                  <a:off x="3962400" y="4254500"/>
                  <a:ext cx="82550" cy="107950"/>
                </a:xfrm>
                <a:custGeom>
                  <a:avLst/>
                  <a:gdLst>
                    <a:gd name="T0" fmla="*/ 2259 w 27"/>
                    <a:gd name="T1" fmla="*/ 5112 h 35"/>
                    <a:gd name="T2" fmla="*/ 2259 w 27"/>
                    <a:gd name="T3" fmla="*/ 4673 h 35"/>
                    <a:gd name="T4" fmla="*/ 2656 w 27"/>
                    <a:gd name="T5" fmla="*/ 4673 h 35"/>
                    <a:gd name="T6" fmla="*/ 3064 w 27"/>
                    <a:gd name="T7" fmla="*/ 4673 h 35"/>
                    <a:gd name="T8" fmla="*/ 3064 w 27"/>
                    <a:gd name="T9" fmla="*/ 5428 h 35"/>
                    <a:gd name="T10" fmla="*/ 3417 w 27"/>
                    <a:gd name="T11" fmla="*/ 6893 h 35"/>
                    <a:gd name="T12" fmla="*/ 3809 w 27"/>
                    <a:gd name="T13" fmla="*/ 6893 h 35"/>
                    <a:gd name="T14" fmla="*/ 3628 w 27"/>
                    <a:gd name="T15" fmla="*/ 5428 h 35"/>
                    <a:gd name="T16" fmla="*/ 3628 w 27"/>
                    <a:gd name="T17" fmla="*/ 4519 h 35"/>
                    <a:gd name="T18" fmla="*/ 4900 w 27"/>
                    <a:gd name="T19" fmla="*/ 1993 h 35"/>
                    <a:gd name="T20" fmla="*/ 2259 w 27"/>
                    <a:gd name="T21" fmla="*/ 0 h 35"/>
                    <a:gd name="T22" fmla="*/ 208 w 27"/>
                    <a:gd name="T23" fmla="*/ 2631 h 35"/>
                    <a:gd name="T24" fmla="*/ 1691 w 27"/>
                    <a:gd name="T25" fmla="*/ 4673 h 35"/>
                    <a:gd name="T26" fmla="*/ 1691 w 27"/>
                    <a:gd name="T27" fmla="*/ 5112 h 35"/>
                    <a:gd name="T28" fmla="*/ 2259 w 27"/>
                    <a:gd name="T29" fmla="*/ 7086 h 35"/>
                    <a:gd name="T30" fmla="*/ 2656 w 27"/>
                    <a:gd name="T31" fmla="*/ 6893 h 35"/>
                    <a:gd name="T32" fmla="*/ 2259 w 27"/>
                    <a:gd name="T33" fmla="*/ 5112 h 3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7"/>
                    <a:gd name="T52" fmla="*/ 0 h 35"/>
                    <a:gd name="T53" fmla="*/ 27 w 27"/>
                    <a:gd name="T54" fmla="*/ 35 h 3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7" h="35">
                      <a:moveTo>
                        <a:pt x="12" y="25"/>
                      </a:moveTo>
                      <a:cubicBezTo>
                        <a:pt x="12" y="24"/>
                        <a:pt x="12" y="23"/>
                        <a:pt x="12" y="23"/>
                      </a:cubicBezTo>
                      <a:cubicBezTo>
                        <a:pt x="13" y="23"/>
                        <a:pt x="14" y="23"/>
                        <a:pt x="14" y="23"/>
                      </a:cubicBezTo>
                      <a:cubicBezTo>
                        <a:pt x="15" y="23"/>
                        <a:pt x="15" y="23"/>
                        <a:pt x="16" y="23"/>
                      </a:cubicBezTo>
                      <a:cubicBezTo>
                        <a:pt x="16" y="24"/>
                        <a:pt x="16" y="25"/>
                        <a:pt x="16" y="27"/>
                      </a:cubicBezTo>
                      <a:cubicBezTo>
                        <a:pt x="16" y="29"/>
                        <a:pt x="17" y="32"/>
                        <a:pt x="18" y="34"/>
                      </a:cubicBezTo>
                      <a:cubicBezTo>
                        <a:pt x="20" y="34"/>
                        <a:pt x="20" y="34"/>
                        <a:pt x="20" y="34"/>
                      </a:cubicBezTo>
                      <a:cubicBezTo>
                        <a:pt x="19" y="31"/>
                        <a:pt x="19" y="29"/>
                        <a:pt x="19" y="27"/>
                      </a:cubicBezTo>
                      <a:cubicBezTo>
                        <a:pt x="18" y="25"/>
                        <a:pt x="18" y="24"/>
                        <a:pt x="19" y="22"/>
                      </a:cubicBezTo>
                      <a:cubicBezTo>
                        <a:pt x="23" y="20"/>
                        <a:pt x="27" y="15"/>
                        <a:pt x="26" y="10"/>
                      </a:cubicBezTo>
                      <a:cubicBezTo>
                        <a:pt x="25" y="4"/>
                        <a:pt x="19" y="0"/>
                        <a:pt x="12" y="0"/>
                      </a:cubicBezTo>
                      <a:cubicBezTo>
                        <a:pt x="5" y="1"/>
                        <a:pt x="0" y="7"/>
                        <a:pt x="1" y="13"/>
                      </a:cubicBezTo>
                      <a:cubicBezTo>
                        <a:pt x="1" y="18"/>
                        <a:pt x="5" y="21"/>
                        <a:pt x="9" y="23"/>
                      </a:cubicBezTo>
                      <a:cubicBezTo>
                        <a:pt x="9" y="23"/>
                        <a:pt x="9" y="25"/>
                        <a:pt x="9" y="25"/>
                      </a:cubicBezTo>
                      <a:cubicBezTo>
                        <a:pt x="10" y="29"/>
                        <a:pt x="11" y="32"/>
                        <a:pt x="12" y="35"/>
                      </a:cubicBezTo>
                      <a:cubicBezTo>
                        <a:pt x="14" y="34"/>
                        <a:pt x="14" y="34"/>
                        <a:pt x="14" y="34"/>
                      </a:cubicBezTo>
                      <a:cubicBezTo>
                        <a:pt x="13" y="31"/>
                        <a:pt x="12" y="28"/>
                        <a:pt x="12" y="25"/>
                      </a:cubicBezTo>
                    </a:path>
                  </a:pathLst>
                </a:custGeom>
                <a:solidFill>
                  <a:srgbClr val="FFF5EE"/>
                </a:solidFill>
                <a:ln w="317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532" name="Freeform 77"/>
                <p:cNvSpPr>
                  <a:spLocks noChangeAspect="1"/>
                </p:cNvSpPr>
                <p:nvPr/>
              </p:nvSpPr>
              <p:spPr bwMode="auto">
                <a:xfrm>
                  <a:off x="3979863" y="4364038"/>
                  <a:ext cx="80962" cy="106362"/>
                </a:xfrm>
                <a:custGeom>
                  <a:avLst/>
                  <a:gdLst>
                    <a:gd name="T0" fmla="*/ 3713 w 26"/>
                    <a:gd name="T1" fmla="*/ 2761 h 34"/>
                    <a:gd name="T2" fmla="*/ 3713 w 26"/>
                    <a:gd name="T3" fmla="*/ 2296 h 34"/>
                    <a:gd name="T4" fmla="*/ 3021 w 26"/>
                    <a:gd name="T5" fmla="*/ 0 h 34"/>
                    <a:gd name="T6" fmla="*/ 2662 w 26"/>
                    <a:gd name="T7" fmla="*/ 0 h 34"/>
                    <a:gd name="T8" fmla="*/ 3021 w 26"/>
                    <a:gd name="T9" fmla="*/ 2296 h 34"/>
                    <a:gd name="T10" fmla="*/ 3258 w 26"/>
                    <a:gd name="T11" fmla="*/ 2516 h 34"/>
                    <a:gd name="T12" fmla="*/ 2448 w 26"/>
                    <a:gd name="T13" fmla="*/ 2516 h 34"/>
                    <a:gd name="T14" fmla="*/ 2236 w 26"/>
                    <a:gd name="T15" fmla="*/ 2761 h 34"/>
                    <a:gd name="T16" fmla="*/ 2448 w 26"/>
                    <a:gd name="T17" fmla="*/ 1868 h 34"/>
                    <a:gd name="T18" fmla="*/ 1773 w 26"/>
                    <a:gd name="T19" fmla="*/ 0 h 34"/>
                    <a:gd name="T20" fmla="*/ 1357 w 26"/>
                    <a:gd name="T21" fmla="*/ 244 h 34"/>
                    <a:gd name="T22" fmla="*/ 1773 w 26"/>
                    <a:gd name="T23" fmla="*/ 2049 h 34"/>
                    <a:gd name="T24" fmla="*/ 1773 w 26"/>
                    <a:gd name="T25" fmla="*/ 2761 h 34"/>
                    <a:gd name="T26" fmla="*/ 235 w 26"/>
                    <a:gd name="T27" fmla="*/ 5441 h 34"/>
                    <a:gd name="T28" fmla="*/ 3021 w 26"/>
                    <a:gd name="T29" fmla="*/ 7490 h 34"/>
                    <a:gd name="T30" fmla="*/ 5463 w 26"/>
                    <a:gd name="T31" fmla="*/ 4753 h 34"/>
                    <a:gd name="T32" fmla="*/ 3713 w 26"/>
                    <a:gd name="T33" fmla="*/ 2761 h 3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6"/>
                    <a:gd name="T52" fmla="*/ 0 h 34"/>
                    <a:gd name="T53" fmla="*/ 26 w 26"/>
                    <a:gd name="T54" fmla="*/ 34 h 3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6" h="34">
                      <a:moveTo>
                        <a:pt x="17" y="12"/>
                      </a:moveTo>
                      <a:cubicBezTo>
                        <a:pt x="17" y="11"/>
                        <a:pt x="17" y="10"/>
                        <a:pt x="17" y="10"/>
                      </a:cubicBezTo>
                      <a:cubicBezTo>
                        <a:pt x="17" y="6"/>
                        <a:pt x="15" y="3"/>
                        <a:pt x="14" y="0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3" y="4"/>
                        <a:pt x="14" y="7"/>
                        <a:pt x="14" y="10"/>
                      </a:cubicBezTo>
                      <a:cubicBezTo>
                        <a:pt x="15" y="11"/>
                        <a:pt x="15" y="11"/>
                        <a:pt x="15" y="11"/>
                      </a:cubicBezTo>
                      <a:cubicBezTo>
                        <a:pt x="14" y="11"/>
                        <a:pt x="13" y="11"/>
                        <a:pt x="11" y="11"/>
                      </a:cubicBezTo>
                      <a:cubicBezTo>
                        <a:pt x="11" y="11"/>
                        <a:pt x="11" y="12"/>
                        <a:pt x="10" y="12"/>
                      </a:cubicBezTo>
                      <a:cubicBezTo>
                        <a:pt x="10" y="10"/>
                        <a:pt x="11" y="9"/>
                        <a:pt x="11" y="8"/>
                      </a:cubicBezTo>
                      <a:cubicBezTo>
                        <a:pt x="10" y="6"/>
                        <a:pt x="9" y="3"/>
                        <a:pt x="8" y="0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7" y="3"/>
                        <a:pt x="8" y="6"/>
                        <a:pt x="8" y="9"/>
                      </a:cubicBezTo>
                      <a:cubicBezTo>
                        <a:pt x="8" y="10"/>
                        <a:pt x="8" y="11"/>
                        <a:pt x="8" y="12"/>
                      </a:cubicBezTo>
                      <a:cubicBezTo>
                        <a:pt x="3" y="14"/>
                        <a:pt x="0" y="19"/>
                        <a:pt x="1" y="24"/>
                      </a:cubicBezTo>
                      <a:cubicBezTo>
                        <a:pt x="1" y="30"/>
                        <a:pt x="7" y="34"/>
                        <a:pt x="14" y="33"/>
                      </a:cubicBezTo>
                      <a:cubicBezTo>
                        <a:pt x="21" y="33"/>
                        <a:pt x="26" y="27"/>
                        <a:pt x="25" y="21"/>
                      </a:cubicBezTo>
                      <a:cubicBezTo>
                        <a:pt x="25" y="17"/>
                        <a:pt x="22" y="13"/>
                        <a:pt x="17" y="12"/>
                      </a:cubicBezTo>
                    </a:path>
                  </a:pathLst>
                </a:custGeom>
                <a:solidFill>
                  <a:srgbClr val="FFF5EE"/>
                </a:solidFill>
                <a:ln w="317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533" name="Freeform 78"/>
                <p:cNvSpPr>
                  <a:spLocks noChangeAspect="1"/>
                </p:cNvSpPr>
                <p:nvPr/>
              </p:nvSpPr>
              <p:spPr bwMode="auto">
                <a:xfrm>
                  <a:off x="4043363" y="4244975"/>
                  <a:ext cx="80962" cy="107950"/>
                </a:xfrm>
                <a:custGeom>
                  <a:avLst/>
                  <a:gdLst>
                    <a:gd name="T0" fmla="*/ 1947 w 27"/>
                    <a:gd name="T1" fmla="*/ 5112 h 35"/>
                    <a:gd name="T2" fmla="*/ 1834 w 27"/>
                    <a:gd name="T3" fmla="*/ 4673 h 35"/>
                    <a:gd name="T4" fmla="*/ 2405 w 27"/>
                    <a:gd name="T5" fmla="*/ 4673 h 35"/>
                    <a:gd name="T6" fmla="*/ 2593 w 27"/>
                    <a:gd name="T7" fmla="*/ 4673 h 35"/>
                    <a:gd name="T8" fmla="*/ 2593 w 27"/>
                    <a:gd name="T9" fmla="*/ 5428 h 35"/>
                    <a:gd name="T10" fmla="*/ 2709 w 27"/>
                    <a:gd name="T11" fmla="*/ 6893 h 35"/>
                    <a:gd name="T12" fmla="*/ 3268 w 27"/>
                    <a:gd name="T13" fmla="*/ 6893 h 35"/>
                    <a:gd name="T14" fmla="*/ 2918 w 27"/>
                    <a:gd name="T15" fmla="*/ 5428 h 35"/>
                    <a:gd name="T16" fmla="*/ 3079 w 27"/>
                    <a:gd name="T17" fmla="*/ 4519 h 35"/>
                    <a:gd name="T18" fmla="*/ 4224 w 27"/>
                    <a:gd name="T19" fmla="*/ 2209 h 35"/>
                    <a:gd name="T20" fmla="*/ 1947 w 27"/>
                    <a:gd name="T21" fmla="*/ 0 h 35"/>
                    <a:gd name="T22" fmla="*/ 189 w 27"/>
                    <a:gd name="T23" fmla="*/ 2631 h 35"/>
                    <a:gd name="T24" fmla="*/ 1434 w 27"/>
                    <a:gd name="T25" fmla="*/ 4673 h 35"/>
                    <a:gd name="T26" fmla="*/ 1434 w 27"/>
                    <a:gd name="T27" fmla="*/ 5112 h 35"/>
                    <a:gd name="T28" fmla="*/ 1834 w 27"/>
                    <a:gd name="T29" fmla="*/ 7086 h 35"/>
                    <a:gd name="T30" fmla="*/ 2236 w 27"/>
                    <a:gd name="T31" fmla="*/ 6893 h 35"/>
                    <a:gd name="T32" fmla="*/ 1947 w 27"/>
                    <a:gd name="T33" fmla="*/ 5112 h 3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7"/>
                    <a:gd name="T52" fmla="*/ 0 h 35"/>
                    <a:gd name="T53" fmla="*/ 27 w 27"/>
                    <a:gd name="T54" fmla="*/ 35 h 3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7" h="35">
                      <a:moveTo>
                        <a:pt x="12" y="25"/>
                      </a:moveTo>
                      <a:cubicBezTo>
                        <a:pt x="12" y="24"/>
                        <a:pt x="12" y="24"/>
                        <a:pt x="11" y="23"/>
                      </a:cubicBezTo>
                      <a:cubicBezTo>
                        <a:pt x="12" y="23"/>
                        <a:pt x="13" y="23"/>
                        <a:pt x="15" y="23"/>
                      </a:cubicBezTo>
                      <a:cubicBezTo>
                        <a:pt x="15" y="23"/>
                        <a:pt x="16" y="23"/>
                        <a:pt x="16" y="23"/>
                      </a:cubicBezTo>
                      <a:cubicBezTo>
                        <a:pt x="16" y="24"/>
                        <a:pt x="16" y="26"/>
                        <a:pt x="16" y="27"/>
                      </a:cubicBezTo>
                      <a:cubicBezTo>
                        <a:pt x="16" y="29"/>
                        <a:pt x="17" y="32"/>
                        <a:pt x="17" y="34"/>
                      </a:cubicBezTo>
                      <a:cubicBezTo>
                        <a:pt x="20" y="34"/>
                        <a:pt x="20" y="34"/>
                        <a:pt x="20" y="34"/>
                      </a:cubicBezTo>
                      <a:cubicBezTo>
                        <a:pt x="19" y="31"/>
                        <a:pt x="19" y="29"/>
                        <a:pt x="18" y="27"/>
                      </a:cubicBezTo>
                      <a:cubicBezTo>
                        <a:pt x="18" y="25"/>
                        <a:pt x="18" y="24"/>
                        <a:pt x="19" y="22"/>
                      </a:cubicBezTo>
                      <a:cubicBezTo>
                        <a:pt x="23" y="20"/>
                        <a:pt x="27" y="16"/>
                        <a:pt x="26" y="11"/>
                      </a:cubicBezTo>
                      <a:cubicBezTo>
                        <a:pt x="26" y="5"/>
                        <a:pt x="20" y="0"/>
                        <a:pt x="12" y="0"/>
                      </a:cubicBezTo>
                      <a:cubicBezTo>
                        <a:pt x="5" y="1"/>
                        <a:pt x="0" y="7"/>
                        <a:pt x="1" y="13"/>
                      </a:cubicBezTo>
                      <a:cubicBezTo>
                        <a:pt x="1" y="18"/>
                        <a:pt x="5" y="21"/>
                        <a:pt x="9" y="23"/>
                      </a:cubicBezTo>
                      <a:cubicBezTo>
                        <a:pt x="9" y="23"/>
                        <a:pt x="9" y="25"/>
                        <a:pt x="9" y="25"/>
                      </a:cubicBezTo>
                      <a:cubicBezTo>
                        <a:pt x="9" y="29"/>
                        <a:pt x="11" y="32"/>
                        <a:pt x="11" y="35"/>
                      </a:cubicBezTo>
                      <a:cubicBezTo>
                        <a:pt x="14" y="34"/>
                        <a:pt x="14" y="34"/>
                        <a:pt x="14" y="34"/>
                      </a:cubicBezTo>
                      <a:cubicBezTo>
                        <a:pt x="13" y="31"/>
                        <a:pt x="12" y="28"/>
                        <a:pt x="12" y="25"/>
                      </a:cubicBezTo>
                    </a:path>
                  </a:pathLst>
                </a:custGeom>
                <a:solidFill>
                  <a:srgbClr val="FFF5EE"/>
                </a:solidFill>
                <a:ln w="317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534" name="Freeform 79"/>
                <p:cNvSpPr>
                  <a:spLocks noChangeAspect="1"/>
                </p:cNvSpPr>
                <p:nvPr/>
              </p:nvSpPr>
              <p:spPr bwMode="auto">
                <a:xfrm>
                  <a:off x="4057650" y="4356100"/>
                  <a:ext cx="79375" cy="104775"/>
                </a:xfrm>
                <a:custGeom>
                  <a:avLst/>
                  <a:gdLst>
                    <a:gd name="T0" fmla="*/ 3390 w 26"/>
                    <a:gd name="T1" fmla="*/ 2401 h 34"/>
                    <a:gd name="T2" fmla="*/ 3390 w 26"/>
                    <a:gd name="T3" fmla="*/ 1990 h 34"/>
                    <a:gd name="T4" fmla="*/ 2844 w 26"/>
                    <a:gd name="T5" fmla="*/ 0 h 34"/>
                    <a:gd name="T6" fmla="*/ 2419 w 26"/>
                    <a:gd name="T7" fmla="*/ 0 h 34"/>
                    <a:gd name="T8" fmla="*/ 2844 w 26"/>
                    <a:gd name="T9" fmla="*/ 2201 h 34"/>
                    <a:gd name="T10" fmla="*/ 2844 w 26"/>
                    <a:gd name="T11" fmla="*/ 2201 h 34"/>
                    <a:gd name="T12" fmla="*/ 2227 w 26"/>
                    <a:gd name="T13" fmla="*/ 2401 h 34"/>
                    <a:gd name="T14" fmla="*/ 2027 w 26"/>
                    <a:gd name="T15" fmla="*/ 2401 h 34"/>
                    <a:gd name="T16" fmla="*/ 2027 w 26"/>
                    <a:gd name="T17" fmla="*/ 1646 h 34"/>
                    <a:gd name="T18" fmla="*/ 1658 w 26"/>
                    <a:gd name="T19" fmla="*/ 225 h 34"/>
                    <a:gd name="T20" fmla="*/ 1258 w 26"/>
                    <a:gd name="T21" fmla="*/ 225 h 34"/>
                    <a:gd name="T22" fmla="*/ 1479 w 26"/>
                    <a:gd name="T23" fmla="*/ 1763 h 34"/>
                    <a:gd name="T24" fmla="*/ 1479 w 26"/>
                    <a:gd name="T25" fmla="*/ 2401 h 34"/>
                    <a:gd name="T26" fmla="*/ 208 w 26"/>
                    <a:gd name="T27" fmla="*/ 4888 h 34"/>
                    <a:gd name="T28" fmla="*/ 2844 w 26"/>
                    <a:gd name="T29" fmla="*/ 6831 h 34"/>
                    <a:gd name="T30" fmla="*/ 4871 w 26"/>
                    <a:gd name="T31" fmla="*/ 4273 h 34"/>
                    <a:gd name="T32" fmla="*/ 3390 w 26"/>
                    <a:gd name="T33" fmla="*/ 2401 h 3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6"/>
                    <a:gd name="T52" fmla="*/ 0 h 34"/>
                    <a:gd name="T53" fmla="*/ 26 w 26"/>
                    <a:gd name="T54" fmla="*/ 34 h 3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6" h="34">
                      <a:moveTo>
                        <a:pt x="18" y="12"/>
                      </a:moveTo>
                      <a:cubicBezTo>
                        <a:pt x="18" y="11"/>
                        <a:pt x="18" y="11"/>
                        <a:pt x="18" y="10"/>
                      </a:cubicBezTo>
                      <a:cubicBezTo>
                        <a:pt x="17" y="7"/>
                        <a:pt x="16" y="3"/>
                        <a:pt x="15" y="0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4" y="4"/>
                        <a:pt x="15" y="7"/>
                        <a:pt x="15" y="11"/>
                      </a:cubicBezTo>
                      <a:cubicBezTo>
                        <a:pt x="15" y="11"/>
                        <a:pt x="15" y="11"/>
                        <a:pt x="15" y="11"/>
                      </a:cubicBezTo>
                      <a:cubicBezTo>
                        <a:pt x="14" y="11"/>
                        <a:pt x="13" y="12"/>
                        <a:pt x="12" y="12"/>
                      </a:cubicBezTo>
                      <a:cubicBezTo>
                        <a:pt x="12" y="12"/>
                        <a:pt x="11" y="12"/>
                        <a:pt x="11" y="12"/>
                      </a:cubicBezTo>
                      <a:cubicBezTo>
                        <a:pt x="11" y="11"/>
                        <a:pt x="11" y="10"/>
                        <a:pt x="11" y="8"/>
                      </a:cubicBezTo>
                      <a:cubicBezTo>
                        <a:pt x="11" y="6"/>
                        <a:pt x="10" y="3"/>
                        <a:pt x="9" y="1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7" y="4"/>
                        <a:pt x="8" y="6"/>
                        <a:pt x="8" y="9"/>
                      </a:cubicBezTo>
                      <a:cubicBezTo>
                        <a:pt x="8" y="10"/>
                        <a:pt x="9" y="11"/>
                        <a:pt x="8" y="12"/>
                      </a:cubicBezTo>
                      <a:cubicBezTo>
                        <a:pt x="3" y="14"/>
                        <a:pt x="0" y="19"/>
                        <a:pt x="1" y="24"/>
                      </a:cubicBezTo>
                      <a:cubicBezTo>
                        <a:pt x="1" y="30"/>
                        <a:pt x="7" y="34"/>
                        <a:pt x="15" y="34"/>
                      </a:cubicBezTo>
                      <a:cubicBezTo>
                        <a:pt x="21" y="33"/>
                        <a:pt x="26" y="28"/>
                        <a:pt x="26" y="21"/>
                      </a:cubicBezTo>
                      <a:cubicBezTo>
                        <a:pt x="25" y="17"/>
                        <a:pt x="22" y="14"/>
                        <a:pt x="18" y="12"/>
                      </a:cubicBezTo>
                    </a:path>
                  </a:pathLst>
                </a:custGeom>
                <a:solidFill>
                  <a:srgbClr val="FFF5EE"/>
                </a:solidFill>
                <a:ln w="317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535" name="Freeform 80"/>
                <p:cNvSpPr>
                  <a:spLocks noChangeAspect="1"/>
                </p:cNvSpPr>
                <p:nvPr/>
              </p:nvSpPr>
              <p:spPr bwMode="auto">
                <a:xfrm>
                  <a:off x="3641725" y="4302125"/>
                  <a:ext cx="82550" cy="104775"/>
                </a:xfrm>
                <a:custGeom>
                  <a:avLst/>
                  <a:gdLst>
                    <a:gd name="T0" fmla="*/ 2436 w 27"/>
                    <a:gd name="T1" fmla="*/ 4124 h 35"/>
                    <a:gd name="T2" fmla="*/ 2259 w 27"/>
                    <a:gd name="T3" fmla="*/ 3656 h 35"/>
                    <a:gd name="T4" fmla="*/ 3064 w 27"/>
                    <a:gd name="T5" fmla="*/ 3656 h 35"/>
                    <a:gd name="T6" fmla="*/ 3257 w 27"/>
                    <a:gd name="T7" fmla="*/ 3656 h 35"/>
                    <a:gd name="T8" fmla="*/ 3257 w 27"/>
                    <a:gd name="T9" fmla="*/ 4497 h 35"/>
                    <a:gd name="T10" fmla="*/ 3628 w 27"/>
                    <a:gd name="T11" fmla="*/ 5437 h 35"/>
                    <a:gd name="T12" fmla="*/ 4129 w 27"/>
                    <a:gd name="T13" fmla="*/ 5437 h 35"/>
                    <a:gd name="T14" fmla="*/ 3809 w 27"/>
                    <a:gd name="T15" fmla="*/ 4313 h 35"/>
                    <a:gd name="T16" fmla="*/ 3809 w 27"/>
                    <a:gd name="T17" fmla="*/ 3453 h 35"/>
                    <a:gd name="T18" fmla="*/ 4900 w 27"/>
                    <a:gd name="T19" fmla="*/ 1614 h 35"/>
                    <a:gd name="T20" fmla="*/ 2259 w 27"/>
                    <a:gd name="T21" fmla="*/ 189 h 35"/>
                    <a:gd name="T22" fmla="*/ 208 w 27"/>
                    <a:gd name="T23" fmla="*/ 2385 h 35"/>
                    <a:gd name="T24" fmla="*/ 1884 w 27"/>
                    <a:gd name="T25" fmla="*/ 3656 h 35"/>
                    <a:gd name="T26" fmla="*/ 1884 w 27"/>
                    <a:gd name="T27" fmla="*/ 4124 h 35"/>
                    <a:gd name="T28" fmla="*/ 2436 w 27"/>
                    <a:gd name="T29" fmla="*/ 5580 h 35"/>
                    <a:gd name="T30" fmla="*/ 3064 w 27"/>
                    <a:gd name="T31" fmla="*/ 5580 h 35"/>
                    <a:gd name="T32" fmla="*/ 2436 w 27"/>
                    <a:gd name="T33" fmla="*/ 4124 h 3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7"/>
                    <a:gd name="T52" fmla="*/ 0 h 35"/>
                    <a:gd name="T53" fmla="*/ 27 w 27"/>
                    <a:gd name="T54" fmla="*/ 35 h 3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7" h="35">
                      <a:moveTo>
                        <a:pt x="13" y="26"/>
                      </a:moveTo>
                      <a:cubicBezTo>
                        <a:pt x="13" y="25"/>
                        <a:pt x="12" y="24"/>
                        <a:pt x="12" y="23"/>
                      </a:cubicBezTo>
                      <a:cubicBezTo>
                        <a:pt x="13" y="24"/>
                        <a:pt x="14" y="23"/>
                        <a:pt x="16" y="23"/>
                      </a:cubicBezTo>
                      <a:cubicBezTo>
                        <a:pt x="16" y="23"/>
                        <a:pt x="17" y="23"/>
                        <a:pt x="17" y="23"/>
                      </a:cubicBezTo>
                      <a:cubicBezTo>
                        <a:pt x="17" y="25"/>
                        <a:pt x="17" y="26"/>
                        <a:pt x="17" y="28"/>
                      </a:cubicBezTo>
                      <a:cubicBezTo>
                        <a:pt x="17" y="30"/>
                        <a:pt x="18" y="32"/>
                        <a:pt x="19" y="34"/>
                      </a:cubicBezTo>
                      <a:cubicBezTo>
                        <a:pt x="22" y="34"/>
                        <a:pt x="22" y="34"/>
                        <a:pt x="22" y="34"/>
                      </a:cubicBezTo>
                      <a:cubicBezTo>
                        <a:pt x="21" y="31"/>
                        <a:pt x="20" y="29"/>
                        <a:pt x="20" y="27"/>
                      </a:cubicBezTo>
                      <a:cubicBezTo>
                        <a:pt x="19" y="25"/>
                        <a:pt x="19" y="24"/>
                        <a:pt x="20" y="22"/>
                      </a:cubicBezTo>
                      <a:cubicBezTo>
                        <a:pt x="24" y="20"/>
                        <a:pt x="27" y="15"/>
                        <a:pt x="26" y="10"/>
                      </a:cubicBezTo>
                      <a:cubicBezTo>
                        <a:pt x="25" y="4"/>
                        <a:pt x="19" y="0"/>
                        <a:pt x="12" y="1"/>
                      </a:cubicBezTo>
                      <a:cubicBezTo>
                        <a:pt x="4" y="2"/>
                        <a:pt x="0" y="9"/>
                        <a:pt x="1" y="15"/>
                      </a:cubicBezTo>
                      <a:cubicBezTo>
                        <a:pt x="2" y="19"/>
                        <a:pt x="5" y="22"/>
                        <a:pt x="10" y="23"/>
                      </a:cubicBezTo>
                      <a:cubicBezTo>
                        <a:pt x="10" y="24"/>
                        <a:pt x="10" y="26"/>
                        <a:pt x="10" y="26"/>
                      </a:cubicBezTo>
                      <a:cubicBezTo>
                        <a:pt x="11" y="29"/>
                        <a:pt x="12" y="33"/>
                        <a:pt x="13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4" y="32"/>
                        <a:pt x="13" y="29"/>
                        <a:pt x="13" y="26"/>
                      </a:cubicBezTo>
                    </a:path>
                  </a:pathLst>
                </a:custGeom>
                <a:solidFill>
                  <a:srgbClr val="FFF5EE"/>
                </a:solidFill>
                <a:ln w="317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536" name="Freeform 81"/>
                <p:cNvSpPr>
                  <a:spLocks noChangeAspect="1"/>
                </p:cNvSpPr>
                <p:nvPr/>
              </p:nvSpPr>
              <p:spPr bwMode="auto">
                <a:xfrm>
                  <a:off x="3668713" y="4411663"/>
                  <a:ext cx="80962" cy="107950"/>
                </a:xfrm>
                <a:custGeom>
                  <a:avLst/>
                  <a:gdLst>
                    <a:gd name="T0" fmla="*/ 3713 w 26"/>
                    <a:gd name="T1" fmla="*/ 2405 h 35"/>
                    <a:gd name="T2" fmla="*/ 3478 w 26"/>
                    <a:gd name="T3" fmla="*/ 1993 h 35"/>
                    <a:gd name="T4" fmla="*/ 2897 w 26"/>
                    <a:gd name="T5" fmla="*/ 0 h 35"/>
                    <a:gd name="T6" fmla="*/ 2236 w 26"/>
                    <a:gd name="T7" fmla="*/ 0 h 35"/>
                    <a:gd name="T8" fmla="*/ 3021 w 26"/>
                    <a:gd name="T9" fmla="*/ 1993 h 35"/>
                    <a:gd name="T10" fmla="*/ 3021 w 26"/>
                    <a:gd name="T11" fmla="*/ 2209 h 35"/>
                    <a:gd name="T12" fmla="*/ 2448 w 26"/>
                    <a:gd name="T13" fmla="*/ 2209 h 35"/>
                    <a:gd name="T14" fmla="*/ 2236 w 26"/>
                    <a:gd name="T15" fmla="*/ 2405 h 35"/>
                    <a:gd name="T16" fmla="*/ 2236 w 26"/>
                    <a:gd name="T17" fmla="*/ 1766 h 35"/>
                    <a:gd name="T18" fmla="*/ 1540 w 26"/>
                    <a:gd name="T19" fmla="*/ 227 h 35"/>
                    <a:gd name="T20" fmla="*/ 904 w 26"/>
                    <a:gd name="T21" fmla="*/ 227 h 35"/>
                    <a:gd name="T22" fmla="*/ 1540 w 26"/>
                    <a:gd name="T23" fmla="*/ 1766 h 35"/>
                    <a:gd name="T24" fmla="*/ 1773 w 26"/>
                    <a:gd name="T25" fmla="*/ 2631 h 35"/>
                    <a:gd name="T26" fmla="*/ 0 w 26"/>
                    <a:gd name="T27" fmla="*/ 5112 h 35"/>
                    <a:gd name="T28" fmla="*/ 3258 w 26"/>
                    <a:gd name="T29" fmla="*/ 6666 h 35"/>
                    <a:gd name="T30" fmla="*/ 5463 w 26"/>
                    <a:gd name="T31" fmla="*/ 4107 h 35"/>
                    <a:gd name="T32" fmla="*/ 3713 w 26"/>
                    <a:gd name="T33" fmla="*/ 2405 h 3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6"/>
                    <a:gd name="T52" fmla="*/ 0 h 35"/>
                    <a:gd name="T53" fmla="*/ 26 w 26"/>
                    <a:gd name="T54" fmla="*/ 35 h 3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6" h="35">
                      <a:moveTo>
                        <a:pt x="17" y="12"/>
                      </a:moveTo>
                      <a:cubicBezTo>
                        <a:pt x="17" y="11"/>
                        <a:pt x="17" y="10"/>
                        <a:pt x="16" y="10"/>
                      </a:cubicBezTo>
                      <a:cubicBezTo>
                        <a:pt x="16" y="6"/>
                        <a:pt x="14" y="3"/>
                        <a:pt x="13" y="0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12" y="4"/>
                        <a:pt x="13" y="7"/>
                        <a:pt x="14" y="10"/>
                      </a:cubicBezTo>
                      <a:cubicBezTo>
                        <a:pt x="14" y="11"/>
                        <a:pt x="14" y="11"/>
                        <a:pt x="14" y="11"/>
                      </a:cubicBezTo>
                      <a:cubicBezTo>
                        <a:pt x="13" y="11"/>
                        <a:pt x="12" y="11"/>
                        <a:pt x="11" y="11"/>
                      </a:cubicBezTo>
                      <a:cubicBezTo>
                        <a:pt x="11" y="11"/>
                        <a:pt x="10" y="12"/>
                        <a:pt x="10" y="12"/>
                      </a:cubicBezTo>
                      <a:cubicBezTo>
                        <a:pt x="10" y="11"/>
                        <a:pt x="10" y="10"/>
                        <a:pt x="10" y="9"/>
                      </a:cubicBezTo>
                      <a:cubicBezTo>
                        <a:pt x="9" y="6"/>
                        <a:pt x="8" y="4"/>
                        <a:pt x="7" y="1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5" y="4"/>
                        <a:pt x="6" y="7"/>
                        <a:pt x="7" y="9"/>
                      </a:cubicBezTo>
                      <a:cubicBezTo>
                        <a:pt x="7" y="10"/>
                        <a:pt x="7" y="12"/>
                        <a:pt x="8" y="13"/>
                      </a:cubicBezTo>
                      <a:cubicBezTo>
                        <a:pt x="2" y="15"/>
                        <a:pt x="0" y="20"/>
                        <a:pt x="0" y="25"/>
                      </a:cubicBezTo>
                      <a:cubicBezTo>
                        <a:pt x="2" y="31"/>
                        <a:pt x="8" y="35"/>
                        <a:pt x="15" y="33"/>
                      </a:cubicBezTo>
                      <a:cubicBezTo>
                        <a:pt x="22" y="32"/>
                        <a:pt x="26" y="26"/>
                        <a:pt x="25" y="20"/>
                      </a:cubicBezTo>
                      <a:cubicBezTo>
                        <a:pt x="24" y="16"/>
                        <a:pt x="21" y="13"/>
                        <a:pt x="17" y="12"/>
                      </a:cubicBezTo>
                    </a:path>
                  </a:pathLst>
                </a:custGeom>
                <a:solidFill>
                  <a:srgbClr val="FFF5EE"/>
                </a:solidFill>
                <a:ln w="317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537" name="Freeform 82"/>
                <p:cNvSpPr>
                  <a:spLocks noChangeAspect="1"/>
                </p:cNvSpPr>
                <p:nvPr/>
              </p:nvSpPr>
              <p:spPr bwMode="auto">
                <a:xfrm>
                  <a:off x="3721100" y="4286250"/>
                  <a:ext cx="82550" cy="109537"/>
                </a:xfrm>
                <a:custGeom>
                  <a:avLst/>
                  <a:gdLst>
                    <a:gd name="T0" fmla="*/ 2436 w 27"/>
                    <a:gd name="T1" fmla="*/ 4769 h 36"/>
                    <a:gd name="T2" fmla="*/ 2259 w 27"/>
                    <a:gd name="T3" fmla="*/ 4372 h 36"/>
                    <a:gd name="T4" fmla="*/ 3064 w 27"/>
                    <a:gd name="T5" fmla="*/ 4372 h 36"/>
                    <a:gd name="T6" fmla="*/ 3257 w 27"/>
                    <a:gd name="T7" fmla="*/ 4169 h 36"/>
                    <a:gd name="T8" fmla="*/ 3257 w 27"/>
                    <a:gd name="T9" fmla="*/ 5098 h 36"/>
                    <a:gd name="T10" fmla="*/ 3628 w 27"/>
                    <a:gd name="T11" fmla="*/ 6344 h 36"/>
                    <a:gd name="T12" fmla="*/ 4129 w 27"/>
                    <a:gd name="T13" fmla="*/ 6208 h 36"/>
                    <a:gd name="T14" fmla="*/ 3809 w 27"/>
                    <a:gd name="T15" fmla="*/ 5098 h 36"/>
                    <a:gd name="T16" fmla="*/ 3809 w 27"/>
                    <a:gd name="T17" fmla="*/ 4169 h 36"/>
                    <a:gd name="T18" fmla="*/ 4900 w 27"/>
                    <a:gd name="T19" fmla="*/ 1999 h 36"/>
                    <a:gd name="T20" fmla="*/ 2259 w 27"/>
                    <a:gd name="T21" fmla="*/ 393 h 36"/>
                    <a:gd name="T22" fmla="*/ 208 w 27"/>
                    <a:gd name="T23" fmla="*/ 2766 h 36"/>
                    <a:gd name="T24" fmla="*/ 1884 w 27"/>
                    <a:gd name="T25" fmla="*/ 4372 h 36"/>
                    <a:gd name="T26" fmla="*/ 1884 w 27"/>
                    <a:gd name="T27" fmla="*/ 4962 h 36"/>
                    <a:gd name="T28" fmla="*/ 2436 w 27"/>
                    <a:gd name="T29" fmla="*/ 6545 h 36"/>
                    <a:gd name="T30" fmla="*/ 3064 w 27"/>
                    <a:gd name="T31" fmla="*/ 6344 h 36"/>
                    <a:gd name="T32" fmla="*/ 2436 w 27"/>
                    <a:gd name="T33" fmla="*/ 4769 h 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7"/>
                    <a:gd name="T52" fmla="*/ 0 h 36"/>
                    <a:gd name="T53" fmla="*/ 27 w 27"/>
                    <a:gd name="T54" fmla="*/ 36 h 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7" h="36">
                      <a:moveTo>
                        <a:pt x="13" y="26"/>
                      </a:moveTo>
                      <a:cubicBezTo>
                        <a:pt x="13" y="25"/>
                        <a:pt x="12" y="25"/>
                        <a:pt x="12" y="24"/>
                      </a:cubicBezTo>
                      <a:cubicBezTo>
                        <a:pt x="14" y="24"/>
                        <a:pt x="15" y="24"/>
                        <a:pt x="16" y="24"/>
                      </a:cubicBezTo>
                      <a:cubicBezTo>
                        <a:pt x="16" y="24"/>
                        <a:pt x="17" y="24"/>
                        <a:pt x="17" y="23"/>
                      </a:cubicBezTo>
                      <a:cubicBezTo>
                        <a:pt x="17" y="25"/>
                        <a:pt x="17" y="26"/>
                        <a:pt x="17" y="28"/>
                      </a:cubicBezTo>
                      <a:cubicBezTo>
                        <a:pt x="18" y="30"/>
                        <a:pt x="18" y="32"/>
                        <a:pt x="19" y="35"/>
                      </a:cubicBezTo>
                      <a:cubicBezTo>
                        <a:pt x="22" y="34"/>
                        <a:pt x="22" y="34"/>
                        <a:pt x="22" y="34"/>
                      </a:cubicBezTo>
                      <a:cubicBezTo>
                        <a:pt x="21" y="32"/>
                        <a:pt x="20" y="30"/>
                        <a:pt x="20" y="28"/>
                      </a:cubicBezTo>
                      <a:cubicBezTo>
                        <a:pt x="19" y="26"/>
                        <a:pt x="19" y="24"/>
                        <a:pt x="20" y="23"/>
                      </a:cubicBezTo>
                      <a:cubicBezTo>
                        <a:pt x="24" y="20"/>
                        <a:pt x="27" y="16"/>
                        <a:pt x="26" y="11"/>
                      </a:cubicBezTo>
                      <a:cubicBezTo>
                        <a:pt x="25" y="5"/>
                        <a:pt x="19" y="0"/>
                        <a:pt x="12" y="2"/>
                      </a:cubicBezTo>
                      <a:cubicBezTo>
                        <a:pt x="5" y="3"/>
                        <a:pt x="0" y="9"/>
                        <a:pt x="1" y="15"/>
                      </a:cubicBezTo>
                      <a:cubicBezTo>
                        <a:pt x="1" y="19"/>
                        <a:pt x="5" y="23"/>
                        <a:pt x="10" y="24"/>
                      </a:cubicBezTo>
                      <a:cubicBezTo>
                        <a:pt x="10" y="25"/>
                        <a:pt x="10" y="26"/>
                        <a:pt x="10" y="27"/>
                      </a:cubicBezTo>
                      <a:cubicBezTo>
                        <a:pt x="11" y="30"/>
                        <a:pt x="12" y="33"/>
                        <a:pt x="13" y="36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4" y="32"/>
                        <a:pt x="13" y="30"/>
                        <a:pt x="13" y="26"/>
                      </a:cubicBezTo>
                    </a:path>
                  </a:pathLst>
                </a:custGeom>
                <a:solidFill>
                  <a:srgbClr val="FFF5EE"/>
                </a:solidFill>
                <a:ln w="317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538" name="Freeform 83"/>
                <p:cNvSpPr>
                  <a:spLocks noChangeAspect="1"/>
                </p:cNvSpPr>
                <p:nvPr/>
              </p:nvSpPr>
              <p:spPr bwMode="auto">
                <a:xfrm>
                  <a:off x="3744913" y="4395788"/>
                  <a:ext cx="82550" cy="107950"/>
                </a:xfrm>
                <a:custGeom>
                  <a:avLst/>
                  <a:gdLst>
                    <a:gd name="T0" fmla="*/ 3257 w 27"/>
                    <a:gd name="T1" fmla="*/ 2405 h 35"/>
                    <a:gd name="T2" fmla="*/ 3257 w 27"/>
                    <a:gd name="T3" fmla="*/ 2209 h 35"/>
                    <a:gd name="T4" fmla="*/ 2656 w 27"/>
                    <a:gd name="T5" fmla="*/ 0 h 35"/>
                    <a:gd name="T6" fmla="*/ 2036 w 27"/>
                    <a:gd name="T7" fmla="*/ 227 h 35"/>
                    <a:gd name="T8" fmla="*/ 2656 w 27"/>
                    <a:gd name="T9" fmla="*/ 2209 h 35"/>
                    <a:gd name="T10" fmla="*/ 2656 w 27"/>
                    <a:gd name="T11" fmla="*/ 2405 h 35"/>
                    <a:gd name="T12" fmla="*/ 2259 w 27"/>
                    <a:gd name="T13" fmla="*/ 2405 h 35"/>
                    <a:gd name="T14" fmla="*/ 1884 w 27"/>
                    <a:gd name="T15" fmla="*/ 2631 h 35"/>
                    <a:gd name="T16" fmla="*/ 1884 w 27"/>
                    <a:gd name="T17" fmla="*/ 1766 h 35"/>
                    <a:gd name="T18" fmla="*/ 1487 w 27"/>
                    <a:gd name="T19" fmla="*/ 227 h 35"/>
                    <a:gd name="T20" fmla="*/ 978 w 27"/>
                    <a:gd name="T21" fmla="*/ 441 h 35"/>
                    <a:gd name="T22" fmla="*/ 1487 w 27"/>
                    <a:gd name="T23" fmla="*/ 1993 h 35"/>
                    <a:gd name="T24" fmla="*/ 1487 w 27"/>
                    <a:gd name="T25" fmla="*/ 2631 h 35"/>
                    <a:gd name="T26" fmla="*/ 208 w 27"/>
                    <a:gd name="T27" fmla="*/ 5112 h 35"/>
                    <a:gd name="T28" fmla="*/ 2864 w 27"/>
                    <a:gd name="T29" fmla="*/ 6893 h 35"/>
                    <a:gd name="T30" fmla="*/ 4900 w 27"/>
                    <a:gd name="T31" fmla="*/ 4292 h 35"/>
                    <a:gd name="T32" fmla="*/ 3257 w 27"/>
                    <a:gd name="T33" fmla="*/ 2405 h 3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7"/>
                    <a:gd name="T52" fmla="*/ 0 h 35"/>
                    <a:gd name="T53" fmla="*/ 27 w 27"/>
                    <a:gd name="T54" fmla="*/ 35 h 3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7" h="35">
                      <a:moveTo>
                        <a:pt x="17" y="12"/>
                      </a:moveTo>
                      <a:cubicBezTo>
                        <a:pt x="17" y="12"/>
                        <a:pt x="17" y="11"/>
                        <a:pt x="17" y="11"/>
                      </a:cubicBezTo>
                      <a:cubicBezTo>
                        <a:pt x="16" y="7"/>
                        <a:pt x="15" y="3"/>
                        <a:pt x="14" y="0"/>
                      </a:cubicBezTo>
                      <a:cubicBezTo>
                        <a:pt x="11" y="1"/>
                        <a:pt x="11" y="1"/>
                        <a:pt x="11" y="1"/>
                      </a:cubicBezTo>
                      <a:cubicBezTo>
                        <a:pt x="13" y="4"/>
                        <a:pt x="14" y="7"/>
                        <a:pt x="14" y="11"/>
                      </a:cubicBezTo>
                      <a:cubicBezTo>
                        <a:pt x="14" y="11"/>
                        <a:pt x="14" y="12"/>
                        <a:pt x="14" y="12"/>
                      </a:cubicBezTo>
                      <a:cubicBezTo>
                        <a:pt x="14" y="12"/>
                        <a:pt x="13" y="12"/>
                        <a:pt x="12" y="12"/>
                      </a:cubicBezTo>
                      <a:cubicBezTo>
                        <a:pt x="11" y="12"/>
                        <a:pt x="11" y="12"/>
                        <a:pt x="10" y="13"/>
                      </a:cubicBezTo>
                      <a:cubicBezTo>
                        <a:pt x="11" y="11"/>
                        <a:pt x="10" y="10"/>
                        <a:pt x="10" y="9"/>
                      </a:cubicBezTo>
                      <a:cubicBezTo>
                        <a:pt x="10" y="7"/>
                        <a:pt x="9" y="4"/>
                        <a:pt x="8" y="1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6" y="4"/>
                        <a:pt x="8" y="7"/>
                        <a:pt x="8" y="10"/>
                      </a:cubicBezTo>
                      <a:cubicBezTo>
                        <a:pt x="8" y="11"/>
                        <a:pt x="8" y="12"/>
                        <a:pt x="8" y="13"/>
                      </a:cubicBezTo>
                      <a:cubicBezTo>
                        <a:pt x="3" y="15"/>
                        <a:pt x="0" y="21"/>
                        <a:pt x="1" y="25"/>
                      </a:cubicBezTo>
                      <a:cubicBezTo>
                        <a:pt x="2" y="31"/>
                        <a:pt x="9" y="35"/>
                        <a:pt x="15" y="34"/>
                      </a:cubicBezTo>
                      <a:cubicBezTo>
                        <a:pt x="22" y="33"/>
                        <a:pt x="27" y="27"/>
                        <a:pt x="26" y="21"/>
                      </a:cubicBezTo>
                      <a:cubicBezTo>
                        <a:pt x="25" y="17"/>
                        <a:pt x="22" y="14"/>
                        <a:pt x="17" y="12"/>
                      </a:cubicBezTo>
                    </a:path>
                  </a:pathLst>
                </a:custGeom>
                <a:solidFill>
                  <a:srgbClr val="FFF5EE"/>
                </a:solidFill>
                <a:ln w="317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539" name="Freeform 84"/>
                <p:cNvSpPr>
                  <a:spLocks noChangeAspect="1"/>
                </p:cNvSpPr>
                <p:nvPr/>
              </p:nvSpPr>
              <p:spPr bwMode="auto">
                <a:xfrm>
                  <a:off x="3800475" y="4273550"/>
                  <a:ext cx="82550" cy="111125"/>
                </a:xfrm>
                <a:custGeom>
                  <a:avLst/>
                  <a:gdLst>
                    <a:gd name="T0" fmla="*/ 2259 w 27"/>
                    <a:gd name="T1" fmla="*/ 5332 h 36"/>
                    <a:gd name="T2" fmla="*/ 2436 w 27"/>
                    <a:gd name="T3" fmla="*/ 4919 h 36"/>
                    <a:gd name="T4" fmla="*/ 2864 w 27"/>
                    <a:gd name="T5" fmla="*/ 4919 h 36"/>
                    <a:gd name="T6" fmla="*/ 3257 w 27"/>
                    <a:gd name="T7" fmla="*/ 4704 h 36"/>
                    <a:gd name="T8" fmla="*/ 3257 w 27"/>
                    <a:gd name="T9" fmla="*/ 5676 h 36"/>
                    <a:gd name="T10" fmla="*/ 3628 w 27"/>
                    <a:gd name="T11" fmla="*/ 7146 h 36"/>
                    <a:gd name="T12" fmla="*/ 3921 w 27"/>
                    <a:gd name="T13" fmla="*/ 6918 h 36"/>
                    <a:gd name="T14" fmla="*/ 3628 w 27"/>
                    <a:gd name="T15" fmla="*/ 5676 h 36"/>
                    <a:gd name="T16" fmla="*/ 3628 w 27"/>
                    <a:gd name="T17" fmla="*/ 4704 h 36"/>
                    <a:gd name="T18" fmla="*/ 4900 w 27"/>
                    <a:gd name="T19" fmla="*/ 2226 h 36"/>
                    <a:gd name="T20" fmla="*/ 2259 w 27"/>
                    <a:gd name="T21" fmla="*/ 227 h 36"/>
                    <a:gd name="T22" fmla="*/ 208 w 27"/>
                    <a:gd name="T23" fmla="*/ 3027 h 36"/>
                    <a:gd name="T24" fmla="*/ 1884 w 27"/>
                    <a:gd name="T25" fmla="*/ 4919 h 36"/>
                    <a:gd name="T26" fmla="*/ 1884 w 27"/>
                    <a:gd name="T27" fmla="*/ 5448 h 36"/>
                    <a:gd name="T28" fmla="*/ 2436 w 27"/>
                    <a:gd name="T29" fmla="*/ 7338 h 36"/>
                    <a:gd name="T30" fmla="*/ 2864 w 27"/>
                    <a:gd name="T31" fmla="*/ 7146 h 36"/>
                    <a:gd name="T32" fmla="*/ 2259 w 27"/>
                    <a:gd name="T33" fmla="*/ 5332 h 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7"/>
                    <a:gd name="T52" fmla="*/ 0 h 36"/>
                    <a:gd name="T53" fmla="*/ 27 w 27"/>
                    <a:gd name="T54" fmla="*/ 36 h 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7" h="36">
                      <a:moveTo>
                        <a:pt x="12" y="26"/>
                      </a:moveTo>
                      <a:cubicBezTo>
                        <a:pt x="12" y="25"/>
                        <a:pt x="12" y="25"/>
                        <a:pt x="13" y="24"/>
                      </a:cubicBezTo>
                      <a:cubicBezTo>
                        <a:pt x="14" y="24"/>
                        <a:pt x="14" y="24"/>
                        <a:pt x="15" y="24"/>
                      </a:cubicBezTo>
                      <a:cubicBezTo>
                        <a:pt x="16" y="24"/>
                        <a:pt x="16" y="24"/>
                        <a:pt x="17" y="23"/>
                      </a:cubicBezTo>
                      <a:cubicBezTo>
                        <a:pt x="16" y="25"/>
                        <a:pt x="17" y="26"/>
                        <a:pt x="17" y="28"/>
                      </a:cubicBezTo>
                      <a:cubicBezTo>
                        <a:pt x="17" y="30"/>
                        <a:pt x="18" y="32"/>
                        <a:pt x="19" y="35"/>
                      </a:cubicBezTo>
                      <a:cubicBezTo>
                        <a:pt x="21" y="34"/>
                        <a:pt x="21" y="34"/>
                        <a:pt x="21" y="34"/>
                      </a:cubicBezTo>
                      <a:cubicBezTo>
                        <a:pt x="20" y="32"/>
                        <a:pt x="19" y="30"/>
                        <a:pt x="19" y="28"/>
                      </a:cubicBezTo>
                      <a:cubicBezTo>
                        <a:pt x="19" y="26"/>
                        <a:pt x="19" y="24"/>
                        <a:pt x="19" y="23"/>
                      </a:cubicBezTo>
                      <a:cubicBezTo>
                        <a:pt x="24" y="20"/>
                        <a:pt x="27" y="16"/>
                        <a:pt x="26" y="11"/>
                      </a:cubicBezTo>
                      <a:cubicBezTo>
                        <a:pt x="25" y="5"/>
                        <a:pt x="19" y="0"/>
                        <a:pt x="12" y="1"/>
                      </a:cubicBezTo>
                      <a:cubicBezTo>
                        <a:pt x="5" y="2"/>
                        <a:pt x="0" y="9"/>
                        <a:pt x="1" y="15"/>
                      </a:cubicBezTo>
                      <a:cubicBezTo>
                        <a:pt x="2" y="19"/>
                        <a:pt x="5" y="22"/>
                        <a:pt x="10" y="24"/>
                      </a:cubicBezTo>
                      <a:cubicBezTo>
                        <a:pt x="10" y="24"/>
                        <a:pt x="10" y="26"/>
                        <a:pt x="10" y="27"/>
                      </a:cubicBezTo>
                      <a:cubicBezTo>
                        <a:pt x="11" y="30"/>
                        <a:pt x="12" y="33"/>
                        <a:pt x="13" y="36"/>
                      </a:cubicBezTo>
                      <a:cubicBezTo>
                        <a:pt x="15" y="35"/>
                        <a:pt x="15" y="35"/>
                        <a:pt x="15" y="35"/>
                      </a:cubicBezTo>
                      <a:cubicBezTo>
                        <a:pt x="14" y="32"/>
                        <a:pt x="13" y="29"/>
                        <a:pt x="12" y="26"/>
                      </a:cubicBezTo>
                    </a:path>
                  </a:pathLst>
                </a:custGeom>
                <a:solidFill>
                  <a:srgbClr val="FFF5EE"/>
                </a:solidFill>
                <a:ln w="317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540" name="Freeform 85"/>
                <p:cNvSpPr>
                  <a:spLocks noChangeAspect="1"/>
                </p:cNvSpPr>
                <p:nvPr/>
              </p:nvSpPr>
              <p:spPr bwMode="auto">
                <a:xfrm>
                  <a:off x="3825875" y="4384675"/>
                  <a:ext cx="76200" cy="106362"/>
                </a:xfrm>
                <a:custGeom>
                  <a:avLst/>
                  <a:gdLst>
                    <a:gd name="T0" fmla="*/ 3001 w 25"/>
                    <a:gd name="T1" fmla="*/ 2161 h 35"/>
                    <a:gd name="T2" fmla="*/ 3001 w 25"/>
                    <a:gd name="T3" fmla="*/ 1972 h 35"/>
                    <a:gd name="T4" fmla="*/ 2408 w 25"/>
                    <a:gd name="T5" fmla="*/ 0 h 35"/>
                    <a:gd name="T6" fmla="*/ 2008 w 25"/>
                    <a:gd name="T7" fmla="*/ 205 h 35"/>
                    <a:gd name="T8" fmla="*/ 2609 w 25"/>
                    <a:gd name="T9" fmla="*/ 1972 h 35"/>
                    <a:gd name="T10" fmla="*/ 2609 w 25"/>
                    <a:gd name="T11" fmla="*/ 2161 h 35"/>
                    <a:gd name="T12" fmla="*/ 2008 w 25"/>
                    <a:gd name="T13" fmla="*/ 2161 h 35"/>
                    <a:gd name="T14" fmla="*/ 1791 w 25"/>
                    <a:gd name="T15" fmla="*/ 2161 h 35"/>
                    <a:gd name="T16" fmla="*/ 1791 w 25"/>
                    <a:gd name="T17" fmla="*/ 1627 h 35"/>
                    <a:gd name="T18" fmla="*/ 1463 w 25"/>
                    <a:gd name="T19" fmla="*/ 205 h 35"/>
                    <a:gd name="T20" fmla="*/ 933 w 25"/>
                    <a:gd name="T21" fmla="*/ 392 h 35"/>
                    <a:gd name="T22" fmla="*/ 1254 w 25"/>
                    <a:gd name="T23" fmla="*/ 1775 h 35"/>
                    <a:gd name="T24" fmla="*/ 1254 w 25"/>
                    <a:gd name="T25" fmla="*/ 2364 h 35"/>
                    <a:gd name="T26" fmla="*/ 207 w 25"/>
                    <a:gd name="T27" fmla="*/ 4525 h 35"/>
                    <a:gd name="T28" fmla="*/ 2609 w 25"/>
                    <a:gd name="T29" fmla="*/ 6097 h 35"/>
                    <a:gd name="T30" fmla="*/ 4623 w 25"/>
                    <a:gd name="T31" fmla="*/ 3775 h 35"/>
                    <a:gd name="T32" fmla="*/ 3001 w 25"/>
                    <a:gd name="T33" fmla="*/ 2161 h 3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5"/>
                    <a:gd name="T52" fmla="*/ 0 h 35"/>
                    <a:gd name="T53" fmla="*/ 25 w 25"/>
                    <a:gd name="T54" fmla="*/ 35 h 3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5" h="35">
                      <a:moveTo>
                        <a:pt x="16" y="12"/>
                      </a:moveTo>
                      <a:cubicBezTo>
                        <a:pt x="16" y="12"/>
                        <a:pt x="16" y="11"/>
                        <a:pt x="16" y="11"/>
                      </a:cubicBezTo>
                      <a:cubicBezTo>
                        <a:pt x="16" y="7"/>
                        <a:pt x="14" y="4"/>
                        <a:pt x="13" y="0"/>
                      </a:cubicBezTo>
                      <a:cubicBezTo>
                        <a:pt x="11" y="1"/>
                        <a:pt x="11" y="1"/>
                        <a:pt x="11" y="1"/>
                      </a:cubicBezTo>
                      <a:cubicBezTo>
                        <a:pt x="12" y="4"/>
                        <a:pt x="13" y="7"/>
                        <a:pt x="14" y="11"/>
                      </a:cubicBezTo>
                      <a:cubicBezTo>
                        <a:pt x="14" y="11"/>
                        <a:pt x="14" y="12"/>
                        <a:pt x="14" y="12"/>
                      </a:cubicBezTo>
                      <a:cubicBezTo>
                        <a:pt x="13" y="12"/>
                        <a:pt x="12" y="12"/>
                        <a:pt x="11" y="12"/>
                      </a:cubicBezTo>
                      <a:cubicBezTo>
                        <a:pt x="11" y="12"/>
                        <a:pt x="10" y="12"/>
                        <a:pt x="10" y="12"/>
                      </a:cubicBezTo>
                      <a:cubicBezTo>
                        <a:pt x="10" y="11"/>
                        <a:pt x="10" y="10"/>
                        <a:pt x="10" y="9"/>
                      </a:cubicBezTo>
                      <a:cubicBezTo>
                        <a:pt x="9" y="7"/>
                        <a:pt x="8" y="4"/>
                        <a:pt x="8" y="1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6" y="4"/>
                        <a:pt x="7" y="7"/>
                        <a:pt x="7" y="10"/>
                      </a:cubicBezTo>
                      <a:cubicBezTo>
                        <a:pt x="8" y="11"/>
                        <a:pt x="7" y="12"/>
                        <a:pt x="7" y="13"/>
                      </a:cubicBezTo>
                      <a:cubicBezTo>
                        <a:pt x="3" y="15"/>
                        <a:pt x="0" y="20"/>
                        <a:pt x="1" y="25"/>
                      </a:cubicBezTo>
                      <a:cubicBezTo>
                        <a:pt x="2" y="31"/>
                        <a:pt x="8" y="35"/>
                        <a:pt x="14" y="34"/>
                      </a:cubicBezTo>
                      <a:cubicBezTo>
                        <a:pt x="21" y="33"/>
                        <a:pt x="25" y="28"/>
                        <a:pt x="25" y="21"/>
                      </a:cubicBezTo>
                      <a:cubicBezTo>
                        <a:pt x="24" y="17"/>
                        <a:pt x="21" y="14"/>
                        <a:pt x="16" y="12"/>
                      </a:cubicBezTo>
                    </a:path>
                  </a:pathLst>
                </a:custGeom>
                <a:solidFill>
                  <a:srgbClr val="FFF5EE"/>
                </a:solidFill>
                <a:ln w="317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541" name="Freeform 86"/>
                <p:cNvSpPr>
                  <a:spLocks noChangeAspect="1"/>
                </p:cNvSpPr>
                <p:nvPr/>
              </p:nvSpPr>
              <p:spPr bwMode="auto">
                <a:xfrm>
                  <a:off x="3562350" y="4316413"/>
                  <a:ext cx="82550" cy="106362"/>
                </a:xfrm>
                <a:custGeom>
                  <a:avLst/>
                  <a:gdLst>
                    <a:gd name="T0" fmla="*/ 2436 w 27"/>
                    <a:gd name="T1" fmla="*/ 4726 h 35"/>
                    <a:gd name="T2" fmla="*/ 2436 w 27"/>
                    <a:gd name="T3" fmla="*/ 4137 h 35"/>
                    <a:gd name="T4" fmla="*/ 3064 w 27"/>
                    <a:gd name="T5" fmla="*/ 4137 h 35"/>
                    <a:gd name="T6" fmla="*/ 3257 w 27"/>
                    <a:gd name="T7" fmla="*/ 4137 h 35"/>
                    <a:gd name="T8" fmla="*/ 3257 w 27"/>
                    <a:gd name="T9" fmla="*/ 4918 h 35"/>
                    <a:gd name="T10" fmla="*/ 3809 w 27"/>
                    <a:gd name="T11" fmla="*/ 6097 h 35"/>
                    <a:gd name="T12" fmla="*/ 4129 w 27"/>
                    <a:gd name="T13" fmla="*/ 5963 h 35"/>
                    <a:gd name="T14" fmla="*/ 3809 w 27"/>
                    <a:gd name="T15" fmla="*/ 4918 h 35"/>
                    <a:gd name="T16" fmla="*/ 3809 w 27"/>
                    <a:gd name="T17" fmla="*/ 3936 h 35"/>
                    <a:gd name="T18" fmla="*/ 4900 w 27"/>
                    <a:gd name="T19" fmla="*/ 1775 h 35"/>
                    <a:gd name="T20" fmla="*/ 2036 w 27"/>
                    <a:gd name="T21" fmla="*/ 205 h 35"/>
                    <a:gd name="T22" fmla="*/ 208 w 27"/>
                    <a:gd name="T23" fmla="*/ 2749 h 35"/>
                    <a:gd name="T24" fmla="*/ 2036 w 27"/>
                    <a:gd name="T25" fmla="*/ 4137 h 35"/>
                    <a:gd name="T26" fmla="*/ 2036 w 27"/>
                    <a:gd name="T27" fmla="*/ 4726 h 35"/>
                    <a:gd name="T28" fmla="*/ 2656 w 27"/>
                    <a:gd name="T29" fmla="*/ 6300 h 35"/>
                    <a:gd name="T30" fmla="*/ 3064 w 27"/>
                    <a:gd name="T31" fmla="*/ 6300 h 35"/>
                    <a:gd name="T32" fmla="*/ 2436 w 27"/>
                    <a:gd name="T33" fmla="*/ 4726 h 3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7"/>
                    <a:gd name="T52" fmla="*/ 0 h 35"/>
                    <a:gd name="T53" fmla="*/ 27 w 27"/>
                    <a:gd name="T54" fmla="*/ 35 h 3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7" h="35">
                      <a:moveTo>
                        <a:pt x="13" y="26"/>
                      </a:moveTo>
                      <a:cubicBezTo>
                        <a:pt x="13" y="25"/>
                        <a:pt x="13" y="24"/>
                        <a:pt x="13" y="23"/>
                      </a:cubicBezTo>
                      <a:cubicBezTo>
                        <a:pt x="14" y="23"/>
                        <a:pt x="15" y="23"/>
                        <a:pt x="16" y="23"/>
                      </a:cubicBezTo>
                      <a:cubicBezTo>
                        <a:pt x="16" y="23"/>
                        <a:pt x="16" y="23"/>
                        <a:pt x="17" y="23"/>
                      </a:cubicBezTo>
                      <a:cubicBezTo>
                        <a:pt x="17" y="25"/>
                        <a:pt x="17" y="26"/>
                        <a:pt x="17" y="27"/>
                      </a:cubicBezTo>
                      <a:cubicBezTo>
                        <a:pt x="18" y="29"/>
                        <a:pt x="19" y="32"/>
                        <a:pt x="20" y="34"/>
                      </a:cubicBezTo>
                      <a:cubicBezTo>
                        <a:pt x="22" y="33"/>
                        <a:pt x="22" y="33"/>
                        <a:pt x="22" y="33"/>
                      </a:cubicBezTo>
                      <a:cubicBezTo>
                        <a:pt x="21" y="31"/>
                        <a:pt x="20" y="29"/>
                        <a:pt x="20" y="27"/>
                      </a:cubicBezTo>
                      <a:cubicBezTo>
                        <a:pt x="20" y="25"/>
                        <a:pt x="19" y="24"/>
                        <a:pt x="20" y="22"/>
                      </a:cubicBezTo>
                      <a:cubicBezTo>
                        <a:pt x="24" y="19"/>
                        <a:pt x="27" y="15"/>
                        <a:pt x="26" y="10"/>
                      </a:cubicBezTo>
                      <a:cubicBezTo>
                        <a:pt x="25" y="4"/>
                        <a:pt x="19" y="0"/>
                        <a:pt x="11" y="1"/>
                      </a:cubicBezTo>
                      <a:cubicBezTo>
                        <a:pt x="4" y="2"/>
                        <a:pt x="0" y="9"/>
                        <a:pt x="1" y="15"/>
                      </a:cubicBezTo>
                      <a:cubicBezTo>
                        <a:pt x="2" y="19"/>
                        <a:pt x="6" y="22"/>
                        <a:pt x="11" y="23"/>
                      </a:cubicBezTo>
                      <a:cubicBezTo>
                        <a:pt x="10" y="24"/>
                        <a:pt x="10" y="25"/>
                        <a:pt x="11" y="26"/>
                      </a:cubicBezTo>
                      <a:cubicBezTo>
                        <a:pt x="11" y="29"/>
                        <a:pt x="13" y="33"/>
                        <a:pt x="14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5" y="32"/>
                        <a:pt x="14" y="29"/>
                        <a:pt x="13" y="26"/>
                      </a:cubicBezTo>
                    </a:path>
                  </a:pathLst>
                </a:custGeom>
                <a:solidFill>
                  <a:srgbClr val="FFF5EE"/>
                </a:solidFill>
                <a:ln w="317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542" name="Freeform 87"/>
                <p:cNvSpPr>
                  <a:spLocks noChangeAspect="1"/>
                </p:cNvSpPr>
                <p:nvPr/>
              </p:nvSpPr>
              <p:spPr bwMode="auto">
                <a:xfrm>
                  <a:off x="3592513" y="4422775"/>
                  <a:ext cx="80962" cy="109537"/>
                </a:xfrm>
                <a:custGeom>
                  <a:avLst/>
                  <a:gdLst>
                    <a:gd name="T0" fmla="*/ 3478 w 26"/>
                    <a:gd name="T1" fmla="*/ 2175 h 36"/>
                    <a:gd name="T2" fmla="*/ 3478 w 26"/>
                    <a:gd name="T3" fmla="*/ 1999 h 36"/>
                    <a:gd name="T4" fmla="*/ 2897 w 26"/>
                    <a:gd name="T5" fmla="*/ 0 h 36"/>
                    <a:gd name="T6" fmla="*/ 2236 w 26"/>
                    <a:gd name="T7" fmla="*/ 205 h 36"/>
                    <a:gd name="T8" fmla="*/ 2897 w 26"/>
                    <a:gd name="T9" fmla="*/ 1999 h 36"/>
                    <a:gd name="T10" fmla="*/ 3021 w 26"/>
                    <a:gd name="T11" fmla="*/ 2175 h 36"/>
                    <a:gd name="T12" fmla="*/ 2236 w 26"/>
                    <a:gd name="T13" fmla="*/ 2175 h 36"/>
                    <a:gd name="T14" fmla="*/ 2236 w 26"/>
                    <a:gd name="T15" fmla="*/ 2373 h 36"/>
                    <a:gd name="T16" fmla="*/ 2001 w 26"/>
                    <a:gd name="T17" fmla="*/ 1635 h 36"/>
                    <a:gd name="T18" fmla="*/ 1357 w 26"/>
                    <a:gd name="T19" fmla="*/ 393 h 36"/>
                    <a:gd name="T20" fmla="*/ 904 w 26"/>
                    <a:gd name="T21" fmla="*/ 393 h 36"/>
                    <a:gd name="T22" fmla="*/ 1540 w 26"/>
                    <a:gd name="T23" fmla="*/ 1782 h 36"/>
                    <a:gd name="T24" fmla="*/ 1540 w 26"/>
                    <a:gd name="T25" fmla="*/ 2589 h 36"/>
                    <a:gd name="T26" fmla="*/ 235 w 26"/>
                    <a:gd name="T27" fmla="*/ 4769 h 36"/>
                    <a:gd name="T28" fmla="*/ 3258 w 26"/>
                    <a:gd name="T29" fmla="*/ 6208 h 36"/>
                    <a:gd name="T30" fmla="*/ 5463 w 26"/>
                    <a:gd name="T31" fmla="*/ 3831 h 36"/>
                    <a:gd name="T32" fmla="*/ 3478 w 26"/>
                    <a:gd name="T33" fmla="*/ 2175 h 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6"/>
                    <a:gd name="T52" fmla="*/ 0 h 36"/>
                    <a:gd name="T53" fmla="*/ 26 w 26"/>
                    <a:gd name="T54" fmla="*/ 36 h 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6" h="36">
                      <a:moveTo>
                        <a:pt x="16" y="12"/>
                      </a:moveTo>
                      <a:cubicBezTo>
                        <a:pt x="16" y="12"/>
                        <a:pt x="16" y="11"/>
                        <a:pt x="16" y="11"/>
                      </a:cubicBezTo>
                      <a:cubicBezTo>
                        <a:pt x="15" y="7"/>
                        <a:pt x="14" y="4"/>
                        <a:pt x="13" y="0"/>
                      </a:cubicBezTo>
                      <a:cubicBezTo>
                        <a:pt x="10" y="1"/>
                        <a:pt x="10" y="1"/>
                        <a:pt x="10" y="1"/>
                      </a:cubicBezTo>
                      <a:cubicBezTo>
                        <a:pt x="11" y="5"/>
                        <a:pt x="13" y="8"/>
                        <a:pt x="13" y="11"/>
                      </a:cubicBezTo>
                      <a:cubicBezTo>
                        <a:pt x="13" y="12"/>
                        <a:pt x="14" y="12"/>
                        <a:pt x="14" y="12"/>
                      </a:cubicBezTo>
                      <a:cubicBezTo>
                        <a:pt x="13" y="12"/>
                        <a:pt x="12" y="12"/>
                        <a:pt x="10" y="12"/>
                      </a:cubicBezTo>
                      <a:cubicBezTo>
                        <a:pt x="10" y="12"/>
                        <a:pt x="10" y="13"/>
                        <a:pt x="10" y="13"/>
                      </a:cubicBezTo>
                      <a:cubicBezTo>
                        <a:pt x="9" y="12"/>
                        <a:pt x="10" y="11"/>
                        <a:pt x="9" y="9"/>
                      </a:cubicBezTo>
                      <a:cubicBezTo>
                        <a:pt x="9" y="7"/>
                        <a:pt x="7" y="4"/>
                        <a:pt x="6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5" y="5"/>
                        <a:pt x="6" y="8"/>
                        <a:pt x="7" y="10"/>
                      </a:cubicBezTo>
                      <a:cubicBezTo>
                        <a:pt x="7" y="11"/>
                        <a:pt x="7" y="12"/>
                        <a:pt x="7" y="14"/>
                      </a:cubicBezTo>
                      <a:cubicBezTo>
                        <a:pt x="2" y="16"/>
                        <a:pt x="0" y="21"/>
                        <a:pt x="1" y="26"/>
                      </a:cubicBezTo>
                      <a:cubicBezTo>
                        <a:pt x="2" y="32"/>
                        <a:pt x="8" y="36"/>
                        <a:pt x="15" y="34"/>
                      </a:cubicBezTo>
                      <a:cubicBezTo>
                        <a:pt x="22" y="33"/>
                        <a:pt x="26" y="27"/>
                        <a:pt x="25" y="21"/>
                      </a:cubicBezTo>
                      <a:cubicBezTo>
                        <a:pt x="24" y="17"/>
                        <a:pt x="21" y="13"/>
                        <a:pt x="16" y="12"/>
                      </a:cubicBezTo>
                    </a:path>
                  </a:pathLst>
                </a:custGeom>
                <a:solidFill>
                  <a:srgbClr val="FFF5EE"/>
                </a:solidFill>
                <a:ln w="317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543" name="Freeform 89"/>
                <p:cNvSpPr>
                  <a:spLocks noChangeAspect="1"/>
                </p:cNvSpPr>
                <p:nvPr/>
              </p:nvSpPr>
              <p:spPr bwMode="auto">
                <a:xfrm>
                  <a:off x="6951663" y="4802188"/>
                  <a:ext cx="88900" cy="107950"/>
                </a:xfrm>
                <a:custGeom>
                  <a:avLst/>
                  <a:gdLst>
                    <a:gd name="T0" fmla="*/ 1182 w 29"/>
                    <a:gd name="T1" fmla="*/ 4900 h 35"/>
                    <a:gd name="T2" fmla="*/ 1390 w 29"/>
                    <a:gd name="T3" fmla="*/ 4292 h 35"/>
                    <a:gd name="T4" fmla="*/ 1722 w 29"/>
                    <a:gd name="T5" fmla="*/ 4673 h 35"/>
                    <a:gd name="T6" fmla="*/ 1910 w 29"/>
                    <a:gd name="T7" fmla="*/ 4900 h 35"/>
                    <a:gd name="T8" fmla="*/ 1506 w 29"/>
                    <a:gd name="T9" fmla="*/ 5428 h 35"/>
                    <a:gd name="T10" fmla="*/ 1182 w 29"/>
                    <a:gd name="T11" fmla="*/ 6893 h 35"/>
                    <a:gd name="T12" fmla="*/ 1506 w 29"/>
                    <a:gd name="T13" fmla="*/ 7086 h 35"/>
                    <a:gd name="T14" fmla="*/ 1910 w 29"/>
                    <a:gd name="T15" fmla="*/ 5865 h 35"/>
                    <a:gd name="T16" fmla="*/ 2506 w 29"/>
                    <a:gd name="T17" fmla="*/ 5112 h 35"/>
                    <a:gd name="T18" fmla="*/ 5019 w 29"/>
                    <a:gd name="T19" fmla="*/ 3872 h 35"/>
                    <a:gd name="T20" fmla="*/ 3897 w 29"/>
                    <a:gd name="T21" fmla="*/ 637 h 35"/>
                    <a:gd name="T22" fmla="*/ 612 w 29"/>
                    <a:gd name="T23" fmla="*/ 1438 h 35"/>
                    <a:gd name="T24" fmla="*/ 989 w 29"/>
                    <a:gd name="T25" fmla="*/ 4107 h 35"/>
                    <a:gd name="T26" fmla="*/ 612 w 29"/>
                    <a:gd name="T27" fmla="*/ 4519 h 35"/>
                    <a:gd name="T28" fmla="*/ 0 w 29"/>
                    <a:gd name="T29" fmla="*/ 6285 h 35"/>
                    <a:gd name="T30" fmla="*/ 404 w 29"/>
                    <a:gd name="T31" fmla="*/ 6454 h 35"/>
                    <a:gd name="T32" fmla="*/ 1182 w 29"/>
                    <a:gd name="T33" fmla="*/ 4900 h 3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9"/>
                    <a:gd name="T52" fmla="*/ 0 h 35"/>
                    <a:gd name="T53" fmla="*/ 29 w 29"/>
                    <a:gd name="T54" fmla="*/ 35 h 3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9" h="35">
                      <a:moveTo>
                        <a:pt x="6" y="24"/>
                      </a:moveTo>
                      <a:cubicBezTo>
                        <a:pt x="6" y="23"/>
                        <a:pt x="7" y="22"/>
                        <a:pt x="7" y="21"/>
                      </a:cubicBezTo>
                      <a:cubicBezTo>
                        <a:pt x="7" y="22"/>
                        <a:pt x="8" y="23"/>
                        <a:pt x="9" y="23"/>
                      </a:cubicBezTo>
                      <a:cubicBezTo>
                        <a:pt x="9" y="23"/>
                        <a:pt x="10" y="23"/>
                        <a:pt x="10" y="24"/>
                      </a:cubicBezTo>
                      <a:cubicBezTo>
                        <a:pt x="9" y="25"/>
                        <a:pt x="9" y="26"/>
                        <a:pt x="8" y="27"/>
                      </a:cubicBezTo>
                      <a:cubicBezTo>
                        <a:pt x="7" y="29"/>
                        <a:pt x="6" y="32"/>
                        <a:pt x="6" y="34"/>
                      </a:cubicBezTo>
                      <a:cubicBezTo>
                        <a:pt x="8" y="35"/>
                        <a:pt x="8" y="35"/>
                        <a:pt x="8" y="35"/>
                      </a:cubicBezTo>
                      <a:cubicBezTo>
                        <a:pt x="8" y="33"/>
                        <a:pt x="9" y="30"/>
                        <a:pt x="10" y="29"/>
                      </a:cubicBezTo>
                      <a:cubicBezTo>
                        <a:pt x="11" y="27"/>
                        <a:pt x="12" y="26"/>
                        <a:pt x="13" y="25"/>
                      </a:cubicBezTo>
                      <a:cubicBezTo>
                        <a:pt x="18" y="25"/>
                        <a:pt x="24" y="24"/>
                        <a:pt x="26" y="19"/>
                      </a:cubicBezTo>
                      <a:cubicBezTo>
                        <a:pt x="29" y="14"/>
                        <a:pt x="26" y="6"/>
                        <a:pt x="20" y="3"/>
                      </a:cubicBezTo>
                      <a:cubicBezTo>
                        <a:pt x="13" y="0"/>
                        <a:pt x="6" y="2"/>
                        <a:pt x="3" y="7"/>
                      </a:cubicBezTo>
                      <a:cubicBezTo>
                        <a:pt x="1" y="11"/>
                        <a:pt x="2" y="16"/>
                        <a:pt x="5" y="20"/>
                      </a:cubicBezTo>
                      <a:cubicBezTo>
                        <a:pt x="4" y="20"/>
                        <a:pt x="4" y="22"/>
                        <a:pt x="3" y="22"/>
                      </a:cubicBezTo>
                      <a:cubicBezTo>
                        <a:pt x="2" y="25"/>
                        <a:pt x="1" y="28"/>
                        <a:pt x="0" y="31"/>
                      </a:cubicBezTo>
                      <a:cubicBezTo>
                        <a:pt x="2" y="32"/>
                        <a:pt x="2" y="32"/>
                        <a:pt x="2" y="32"/>
                      </a:cubicBezTo>
                      <a:cubicBezTo>
                        <a:pt x="3" y="29"/>
                        <a:pt x="4" y="26"/>
                        <a:pt x="6" y="24"/>
                      </a:cubicBezTo>
                    </a:path>
                  </a:pathLst>
                </a:custGeom>
                <a:solidFill>
                  <a:srgbClr val="FFF5EE"/>
                </a:solidFill>
                <a:ln w="317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544" name="Freeform 90"/>
                <p:cNvSpPr>
                  <a:spLocks noChangeAspect="1"/>
                </p:cNvSpPr>
                <p:nvPr/>
              </p:nvSpPr>
              <p:spPr bwMode="auto">
                <a:xfrm>
                  <a:off x="6888163" y="4903788"/>
                  <a:ext cx="84137" cy="106362"/>
                </a:xfrm>
                <a:custGeom>
                  <a:avLst/>
                  <a:gdLst>
                    <a:gd name="T0" fmla="*/ 3812 w 28"/>
                    <a:gd name="T1" fmla="*/ 2749 h 35"/>
                    <a:gd name="T2" fmla="*/ 3913 w 28"/>
                    <a:gd name="T3" fmla="*/ 2569 h 35"/>
                    <a:gd name="T4" fmla="*/ 4598 w 28"/>
                    <a:gd name="T5" fmla="*/ 750 h 35"/>
                    <a:gd name="T6" fmla="*/ 4274 w 28"/>
                    <a:gd name="T7" fmla="*/ 538 h 35"/>
                    <a:gd name="T8" fmla="*/ 3668 w 28"/>
                    <a:gd name="T9" fmla="*/ 2364 h 35"/>
                    <a:gd name="T10" fmla="*/ 3507 w 28"/>
                    <a:gd name="T11" fmla="*/ 2569 h 35"/>
                    <a:gd name="T12" fmla="*/ 3131 w 28"/>
                    <a:gd name="T13" fmla="*/ 2161 h 35"/>
                    <a:gd name="T14" fmla="*/ 2938 w 28"/>
                    <a:gd name="T15" fmla="*/ 2161 h 35"/>
                    <a:gd name="T16" fmla="*/ 3131 w 28"/>
                    <a:gd name="T17" fmla="*/ 1627 h 35"/>
                    <a:gd name="T18" fmla="*/ 3668 w 28"/>
                    <a:gd name="T19" fmla="*/ 205 h 35"/>
                    <a:gd name="T20" fmla="*/ 3295 w 28"/>
                    <a:gd name="T21" fmla="*/ 0 h 35"/>
                    <a:gd name="T22" fmla="*/ 2801 w 28"/>
                    <a:gd name="T23" fmla="*/ 1436 h 35"/>
                    <a:gd name="T24" fmla="*/ 2429 w 28"/>
                    <a:gd name="T25" fmla="*/ 1972 h 35"/>
                    <a:gd name="T26" fmla="*/ 517 w 28"/>
                    <a:gd name="T27" fmla="*/ 2898 h 35"/>
                    <a:gd name="T28" fmla="*/ 1283 w 28"/>
                    <a:gd name="T29" fmla="*/ 5760 h 35"/>
                    <a:gd name="T30" fmla="*/ 4085 w 28"/>
                    <a:gd name="T31" fmla="*/ 5065 h 35"/>
                    <a:gd name="T32" fmla="*/ 3812 w 28"/>
                    <a:gd name="T33" fmla="*/ 2749 h 3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8"/>
                    <a:gd name="T52" fmla="*/ 0 h 35"/>
                    <a:gd name="T53" fmla="*/ 28 w 28"/>
                    <a:gd name="T54" fmla="*/ 35 h 3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8" h="35">
                      <a:moveTo>
                        <a:pt x="23" y="15"/>
                      </a:moveTo>
                      <a:cubicBezTo>
                        <a:pt x="23" y="15"/>
                        <a:pt x="24" y="14"/>
                        <a:pt x="24" y="14"/>
                      </a:cubicBezTo>
                      <a:cubicBezTo>
                        <a:pt x="26" y="11"/>
                        <a:pt x="27" y="7"/>
                        <a:pt x="28" y="4"/>
                      </a:cubicBezTo>
                      <a:cubicBezTo>
                        <a:pt x="26" y="3"/>
                        <a:pt x="26" y="3"/>
                        <a:pt x="26" y="3"/>
                      </a:cubicBezTo>
                      <a:cubicBezTo>
                        <a:pt x="24" y="6"/>
                        <a:pt x="24" y="10"/>
                        <a:pt x="22" y="13"/>
                      </a:cubicBezTo>
                      <a:cubicBezTo>
                        <a:pt x="22" y="13"/>
                        <a:pt x="21" y="14"/>
                        <a:pt x="21" y="14"/>
                      </a:cubicBezTo>
                      <a:cubicBezTo>
                        <a:pt x="21" y="13"/>
                        <a:pt x="20" y="13"/>
                        <a:pt x="19" y="12"/>
                      </a:cubicBezTo>
                      <a:cubicBezTo>
                        <a:pt x="19" y="12"/>
                        <a:pt x="18" y="12"/>
                        <a:pt x="18" y="12"/>
                      </a:cubicBezTo>
                      <a:cubicBezTo>
                        <a:pt x="18" y="11"/>
                        <a:pt x="19" y="10"/>
                        <a:pt x="19" y="9"/>
                      </a:cubicBezTo>
                      <a:cubicBezTo>
                        <a:pt x="20" y="7"/>
                        <a:pt x="21" y="4"/>
                        <a:pt x="22" y="1"/>
                      </a:cubicBezTo>
                      <a:cubicBezTo>
                        <a:pt x="20" y="0"/>
                        <a:pt x="20" y="0"/>
                        <a:pt x="20" y="0"/>
                      </a:cubicBezTo>
                      <a:cubicBezTo>
                        <a:pt x="19" y="3"/>
                        <a:pt x="18" y="5"/>
                        <a:pt x="17" y="8"/>
                      </a:cubicBezTo>
                      <a:cubicBezTo>
                        <a:pt x="17" y="9"/>
                        <a:pt x="16" y="10"/>
                        <a:pt x="15" y="11"/>
                      </a:cubicBezTo>
                      <a:cubicBezTo>
                        <a:pt x="10" y="9"/>
                        <a:pt x="5" y="12"/>
                        <a:pt x="3" y="16"/>
                      </a:cubicBezTo>
                      <a:cubicBezTo>
                        <a:pt x="0" y="22"/>
                        <a:pt x="2" y="28"/>
                        <a:pt x="8" y="32"/>
                      </a:cubicBezTo>
                      <a:cubicBezTo>
                        <a:pt x="14" y="35"/>
                        <a:pt x="22" y="33"/>
                        <a:pt x="25" y="28"/>
                      </a:cubicBezTo>
                      <a:cubicBezTo>
                        <a:pt x="27" y="24"/>
                        <a:pt x="26" y="19"/>
                        <a:pt x="23" y="15"/>
                      </a:cubicBezTo>
                    </a:path>
                  </a:pathLst>
                </a:custGeom>
                <a:solidFill>
                  <a:srgbClr val="FFF5EE"/>
                </a:solidFill>
                <a:ln w="317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545" name="Freeform 91"/>
                <p:cNvSpPr>
                  <a:spLocks noChangeAspect="1"/>
                </p:cNvSpPr>
                <p:nvPr/>
              </p:nvSpPr>
              <p:spPr bwMode="auto">
                <a:xfrm>
                  <a:off x="7021513" y="4840288"/>
                  <a:ext cx="88900" cy="109537"/>
                </a:xfrm>
                <a:custGeom>
                  <a:avLst/>
                  <a:gdLst>
                    <a:gd name="T0" fmla="*/ 1182 w 29"/>
                    <a:gd name="T1" fmla="*/ 4372 h 36"/>
                    <a:gd name="T2" fmla="*/ 1390 w 29"/>
                    <a:gd name="T3" fmla="*/ 3956 h 36"/>
                    <a:gd name="T4" fmla="*/ 1722 w 29"/>
                    <a:gd name="T5" fmla="*/ 4169 h 36"/>
                    <a:gd name="T6" fmla="*/ 2126 w 29"/>
                    <a:gd name="T7" fmla="*/ 4372 h 36"/>
                    <a:gd name="T8" fmla="*/ 1506 w 29"/>
                    <a:gd name="T9" fmla="*/ 5098 h 36"/>
                    <a:gd name="T10" fmla="*/ 1182 w 29"/>
                    <a:gd name="T11" fmla="*/ 6208 h 36"/>
                    <a:gd name="T12" fmla="*/ 1506 w 29"/>
                    <a:gd name="T13" fmla="*/ 6545 h 36"/>
                    <a:gd name="T14" fmla="*/ 2126 w 29"/>
                    <a:gd name="T15" fmla="*/ 5301 h 36"/>
                    <a:gd name="T16" fmla="*/ 2684 w 29"/>
                    <a:gd name="T17" fmla="*/ 4548 h 36"/>
                    <a:gd name="T18" fmla="*/ 5019 w 29"/>
                    <a:gd name="T19" fmla="*/ 3619 h 36"/>
                    <a:gd name="T20" fmla="*/ 3897 w 29"/>
                    <a:gd name="T21" fmla="*/ 753 h 36"/>
                    <a:gd name="T22" fmla="*/ 780 w 29"/>
                    <a:gd name="T23" fmla="*/ 1443 h 36"/>
                    <a:gd name="T24" fmla="*/ 989 w 29"/>
                    <a:gd name="T25" fmla="*/ 3619 h 36"/>
                    <a:gd name="T26" fmla="*/ 612 w 29"/>
                    <a:gd name="T27" fmla="*/ 4169 h 36"/>
                    <a:gd name="T28" fmla="*/ 0 w 29"/>
                    <a:gd name="T29" fmla="*/ 5614 h 36"/>
                    <a:gd name="T30" fmla="*/ 404 w 29"/>
                    <a:gd name="T31" fmla="*/ 6007 h 36"/>
                    <a:gd name="T32" fmla="*/ 1182 w 29"/>
                    <a:gd name="T33" fmla="*/ 4372 h 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9"/>
                    <a:gd name="T52" fmla="*/ 0 h 36"/>
                    <a:gd name="T53" fmla="*/ 29 w 29"/>
                    <a:gd name="T54" fmla="*/ 36 h 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9" h="36">
                      <a:moveTo>
                        <a:pt x="6" y="24"/>
                      </a:moveTo>
                      <a:cubicBezTo>
                        <a:pt x="6" y="23"/>
                        <a:pt x="7" y="22"/>
                        <a:pt x="7" y="22"/>
                      </a:cubicBezTo>
                      <a:cubicBezTo>
                        <a:pt x="8" y="23"/>
                        <a:pt x="9" y="23"/>
                        <a:pt x="9" y="23"/>
                      </a:cubicBezTo>
                      <a:cubicBezTo>
                        <a:pt x="10" y="24"/>
                        <a:pt x="11" y="24"/>
                        <a:pt x="11" y="24"/>
                      </a:cubicBezTo>
                      <a:cubicBezTo>
                        <a:pt x="10" y="25"/>
                        <a:pt x="9" y="26"/>
                        <a:pt x="8" y="28"/>
                      </a:cubicBezTo>
                      <a:cubicBezTo>
                        <a:pt x="7" y="30"/>
                        <a:pt x="6" y="32"/>
                        <a:pt x="6" y="34"/>
                      </a:cubicBezTo>
                      <a:cubicBezTo>
                        <a:pt x="8" y="36"/>
                        <a:pt x="8" y="36"/>
                        <a:pt x="8" y="36"/>
                      </a:cubicBezTo>
                      <a:cubicBezTo>
                        <a:pt x="9" y="33"/>
                        <a:pt x="10" y="31"/>
                        <a:pt x="11" y="29"/>
                      </a:cubicBezTo>
                      <a:cubicBezTo>
                        <a:pt x="11" y="28"/>
                        <a:pt x="12" y="26"/>
                        <a:pt x="14" y="25"/>
                      </a:cubicBezTo>
                      <a:cubicBezTo>
                        <a:pt x="19" y="26"/>
                        <a:pt x="24" y="24"/>
                        <a:pt x="26" y="20"/>
                      </a:cubicBezTo>
                      <a:cubicBezTo>
                        <a:pt x="29" y="15"/>
                        <a:pt x="27" y="7"/>
                        <a:pt x="20" y="4"/>
                      </a:cubicBezTo>
                      <a:cubicBezTo>
                        <a:pt x="14" y="0"/>
                        <a:pt x="6" y="2"/>
                        <a:pt x="4" y="8"/>
                      </a:cubicBezTo>
                      <a:cubicBezTo>
                        <a:pt x="1" y="12"/>
                        <a:pt x="2" y="16"/>
                        <a:pt x="5" y="20"/>
                      </a:cubicBezTo>
                      <a:cubicBezTo>
                        <a:pt x="5" y="21"/>
                        <a:pt x="4" y="22"/>
                        <a:pt x="3" y="23"/>
                      </a:cubicBezTo>
                      <a:cubicBezTo>
                        <a:pt x="2" y="25"/>
                        <a:pt x="1" y="29"/>
                        <a:pt x="0" y="31"/>
                      </a:cubicBezTo>
                      <a:cubicBezTo>
                        <a:pt x="2" y="33"/>
                        <a:pt x="2" y="33"/>
                        <a:pt x="2" y="33"/>
                      </a:cubicBezTo>
                      <a:cubicBezTo>
                        <a:pt x="3" y="30"/>
                        <a:pt x="4" y="27"/>
                        <a:pt x="6" y="24"/>
                      </a:cubicBezTo>
                    </a:path>
                  </a:pathLst>
                </a:custGeom>
                <a:solidFill>
                  <a:srgbClr val="FFF5EE"/>
                </a:solidFill>
                <a:ln w="317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546" name="Freeform 92"/>
                <p:cNvSpPr>
                  <a:spLocks noChangeAspect="1"/>
                </p:cNvSpPr>
                <p:nvPr/>
              </p:nvSpPr>
              <p:spPr bwMode="auto">
                <a:xfrm>
                  <a:off x="6958013" y="4940300"/>
                  <a:ext cx="84137" cy="106362"/>
                </a:xfrm>
                <a:custGeom>
                  <a:avLst/>
                  <a:gdLst>
                    <a:gd name="T0" fmla="*/ 3812 w 28"/>
                    <a:gd name="T1" fmla="*/ 2898 h 35"/>
                    <a:gd name="T2" fmla="*/ 3913 w 28"/>
                    <a:gd name="T3" fmla="*/ 2569 h 35"/>
                    <a:gd name="T4" fmla="*/ 4598 w 28"/>
                    <a:gd name="T5" fmla="*/ 750 h 35"/>
                    <a:gd name="T6" fmla="*/ 4274 w 28"/>
                    <a:gd name="T7" fmla="*/ 538 h 35"/>
                    <a:gd name="T8" fmla="*/ 3668 w 28"/>
                    <a:gd name="T9" fmla="*/ 2364 h 35"/>
                    <a:gd name="T10" fmla="*/ 3507 w 28"/>
                    <a:gd name="T11" fmla="*/ 2569 h 35"/>
                    <a:gd name="T12" fmla="*/ 3131 w 28"/>
                    <a:gd name="T13" fmla="*/ 2161 h 35"/>
                    <a:gd name="T14" fmla="*/ 2938 w 28"/>
                    <a:gd name="T15" fmla="*/ 2161 h 35"/>
                    <a:gd name="T16" fmla="*/ 3295 w 28"/>
                    <a:gd name="T17" fmla="*/ 1627 h 35"/>
                    <a:gd name="T18" fmla="*/ 3668 w 28"/>
                    <a:gd name="T19" fmla="*/ 205 h 35"/>
                    <a:gd name="T20" fmla="*/ 3295 w 28"/>
                    <a:gd name="T21" fmla="*/ 0 h 35"/>
                    <a:gd name="T22" fmla="*/ 2801 w 28"/>
                    <a:gd name="T23" fmla="*/ 1436 h 35"/>
                    <a:gd name="T24" fmla="*/ 2429 w 28"/>
                    <a:gd name="T25" fmla="*/ 1972 h 35"/>
                    <a:gd name="T26" fmla="*/ 358 w 28"/>
                    <a:gd name="T27" fmla="*/ 2898 h 35"/>
                    <a:gd name="T28" fmla="*/ 1283 w 28"/>
                    <a:gd name="T29" fmla="*/ 5760 h 35"/>
                    <a:gd name="T30" fmla="*/ 3913 w 28"/>
                    <a:gd name="T31" fmla="*/ 5065 h 35"/>
                    <a:gd name="T32" fmla="*/ 3812 w 28"/>
                    <a:gd name="T33" fmla="*/ 2898 h 3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8"/>
                    <a:gd name="T52" fmla="*/ 0 h 35"/>
                    <a:gd name="T53" fmla="*/ 28 w 28"/>
                    <a:gd name="T54" fmla="*/ 35 h 3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8" h="35">
                      <a:moveTo>
                        <a:pt x="23" y="16"/>
                      </a:moveTo>
                      <a:cubicBezTo>
                        <a:pt x="24" y="16"/>
                        <a:pt x="24" y="15"/>
                        <a:pt x="24" y="14"/>
                      </a:cubicBezTo>
                      <a:cubicBezTo>
                        <a:pt x="26" y="11"/>
                        <a:pt x="27" y="8"/>
                        <a:pt x="28" y="4"/>
                      </a:cubicBezTo>
                      <a:cubicBezTo>
                        <a:pt x="26" y="3"/>
                        <a:pt x="26" y="3"/>
                        <a:pt x="26" y="3"/>
                      </a:cubicBezTo>
                      <a:cubicBezTo>
                        <a:pt x="24" y="7"/>
                        <a:pt x="24" y="10"/>
                        <a:pt x="22" y="13"/>
                      </a:cubicBezTo>
                      <a:cubicBezTo>
                        <a:pt x="22" y="14"/>
                        <a:pt x="21" y="14"/>
                        <a:pt x="21" y="14"/>
                      </a:cubicBezTo>
                      <a:cubicBezTo>
                        <a:pt x="21" y="13"/>
                        <a:pt x="20" y="13"/>
                        <a:pt x="19" y="12"/>
                      </a:cubicBezTo>
                      <a:cubicBezTo>
                        <a:pt x="19" y="12"/>
                        <a:pt x="18" y="12"/>
                        <a:pt x="18" y="12"/>
                      </a:cubicBezTo>
                      <a:cubicBezTo>
                        <a:pt x="19" y="11"/>
                        <a:pt x="19" y="10"/>
                        <a:pt x="20" y="9"/>
                      </a:cubicBezTo>
                      <a:cubicBezTo>
                        <a:pt x="21" y="7"/>
                        <a:pt x="22" y="4"/>
                        <a:pt x="22" y="1"/>
                      </a:cubicBezTo>
                      <a:cubicBezTo>
                        <a:pt x="20" y="0"/>
                        <a:pt x="20" y="0"/>
                        <a:pt x="20" y="0"/>
                      </a:cubicBezTo>
                      <a:cubicBezTo>
                        <a:pt x="19" y="3"/>
                        <a:pt x="18" y="6"/>
                        <a:pt x="17" y="8"/>
                      </a:cubicBezTo>
                      <a:cubicBezTo>
                        <a:pt x="17" y="9"/>
                        <a:pt x="16" y="10"/>
                        <a:pt x="15" y="11"/>
                      </a:cubicBezTo>
                      <a:cubicBezTo>
                        <a:pt x="10" y="10"/>
                        <a:pt x="5" y="12"/>
                        <a:pt x="2" y="16"/>
                      </a:cubicBezTo>
                      <a:cubicBezTo>
                        <a:pt x="0" y="22"/>
                        <a:pt x="2" y="28"/>
                        <a:pt x="8" y="32"/>
                      </a:cubicBezTo>
                      <a:cubicBezTo>
                        <a:pt x="14" y="35"/>
                        <a:pt x="22" y="34"/>
                        <a:pt x="24" y="28"/>
                      </a:cubicBezTo>
                      <a:cubicBezTo>
                        <a:pt x="27" y="24"/>
                        <a:pt x="26" y="20"/>
                        <a:pt x="23" y="16"/>
                      </a:cubicBezTo>
                    </a:path>
                  </a:pathLst>
                </a:custGeom>
                <a:solidFill>
                  <a:srgbClr val="FFF5EE"/>
                </a:solidFill>
                <a:ln w="317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547" name="Freeform 94"/>
                <p:cNvSpPr>
                  <a:spLocks noChangeAspect="1"/>
                </p:cNvSpPr>
                <p:nvPr/>
              </p:nvSpPr>
              <p:spPr bwMode="auto">
                <a:xfrm>
                  <a:off x="7024688" y="4979988"/>
                  <a:ext cx="92075" cy="106362"/>
                </a:xfrm>
                <a:custGeom>
                  <a:avLst/>
                  <a:gdLst>
                    <a:gd name="T0" fmla="*/ 4862 w 30"/>
                    <a:gd name="T1" fmla="*/ 2898 h 35"/>
                    <a:gd name="T2" fmla="*/ 5073 w 30"/>
                    <a:gd name="T3" fmla="*/ 2749 h 35"/>
                    <a:gd name="T4" fmla="*/ 5868 w 30"/>
                    <a:gd name="T5" fmla="*/ 927 h 35"/>
                    <a:gd name="T6" fmla="*/ 5266 w 30"/>
                    <a:gd name="T7" fmla="*/ 538 h 35"/>
                    <a:gd name="T8" fmla="*/ 4429 w 30"/>
                    <a:gd name="T9" fmla="*/ 2364 h 35"/>
                    <a:gd name="T10" fmla="*/ 4429 w 30"/>
                    <a:gd name="T11" fmla="*/ 2569 h 35"/>
                    <a:gd name="T12" fmla="*/ 3909 w 30"/>
                    <a:gd name="T13" fmla="*/ 2364 h 35"/>
                    <a:gd name="T14" fmla="*/ 3756 w 30"/>
                    <a:gd name="T15" fmla="*/ 2161 h 35"/>
                    <a:gd name="T16" fmla="*/ 4133 w 30"/>
                    <a:gd name="T17" fmla="*/ 1627 h 35"/>
                    <a:gd name="T18" fmla="*/ 4654 w 30"/>
                    <a:gd name="T19" fmla="*/ 392 h 35"/>
                    <a:gd name="T20" fmla="*/ 4313 w 30"/>
                    <a:gd name="T21" fmla="*/ 0 h 35"/>
                    <a:gd name="T22" fmla="*/ 3756 w 30"/>
                    <a:gd name="T23" fmla="*/ 1436 h 35"/>
                    <a:gd name="T24" fmla="*/ 3352 w 30"/>
                    <a:gd name="T25" fmla="*/ 1972 h 35"/>
                    <a:gd name="T26" fmla="*/ 613 w 30"/>
                    <a:gd name="T27" fmla="*/ 2898 h 35"/>
                    <a:gd name="T28" fmla="*/ 1943 w 30"/>
                    <a:gd name="T29" fmla="*/ 5760 h 35"/>
                    <a:gd name="T30" fmla="*/ 5073 w 30"/>
                    <a:gd name="T31" fmla="*/ 5065 h 35"/>
                    <a:gd name="T32" fmla="*/ 4862 w 30"/>
                    <a:gd name="T33" fmla="*/ 2898 h 3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0"/>
                    <a:gd name="T52" fmla="*/ 0 h 35"/>
                    <a:gd name="T53" fmla="*/ 30 w 30"/>
                    <a:gd name="T54" fmla="*/ 35 h 3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0" h="35">
                      <a:moveTo>
                        <a:pt x="25" y="16"/>
                      </a:moveTo>
                      <a:cubicBezTo>
                        <a:pt x="25" y="16"/>
                        <a:pt x="26" y="15"/>
                        <a:pt x="26" y="15"/>
                      </a:cubicBezTo>
                      <a:cubicBezTo>
                        <a:pt x="28" y="11"/>
                        <a:pt x="29" y="8"/>
                        <a:pt x="30" y="5"/>
                      </a:cubicBezTo>
                      <a:cubicBezTo>
                        <a:pt x="27" y="3"/>
                        <a:pt x="27" y="3"/>
                        <a:pt x="27" y="3"/>
                      </a:cubicBezTo>
                      <a:cubicBezTo>
                        <a:pt x="26" y="7"/>
                        <a:pt x="25" y="10"/>
                        <a:pt x="23" y="13"/>
                      </a:cubicBezTo>
                      <a:cubicBezTo>
                        <a:pt x="23" y="14"/>
                        <a:pt x="23" y="14"/>
                        <a:pt x="23" y="14"/>
                      </a:cubicBezTo>
                      <a:cubicBezTo>
                        <a:pt x="22" y="13"/>
                        <a:pt x="21" y="13"/>
                        <a:pt x="20" y="13"/>
                      </a:cubicBezTo>
                      <a:cubicBezTo>
                        <a:pt x="20" y="12"/>
                        <a:pt x="20" y="12"/>
                        <a:pt x="19" y="12"/>
                      </a:cubicBezTo>
                      <a:cubicBezTo>
                        <a:pt x="20" y="11"/>
                        <a:pt x="21" y="10"/>
                        <a:pt x="21" y="9"/>
                      </a:cubicBezTo>
                      <a:cubicBezTo>
                        <a:pt x="22" y="7"/>
                        <a:pt x="23" y="4"/>
                        <a:pt x="24" y="2"/>
                      </a:cubicBezTo>
                      <a:cubicBezTo>
                        <a:pt x="22" y="0"/>
                        <a:pt x="22" y="0"/>
                        <a:pt x="22" y="0"/>
                      </a:cubicBezTo>
                      <a:cubicBezTo>
                        <a:pt x="21" y="3"/>
                        <a:pt x="20" y="6"/>
                        <a:pt x="19" y="8"/>
                      </a:cubicBezTo>
                      <a:cubicBezTo>
                        <a:pt x="18" y="9"/>
                        <a:pt x="17" y="10"/>
                        <a:pt x="17" y="11"/>
                      </a:cubicBezTo>
                      <a:cubicBezTo>
                        <a:pt x="11" y="9"/>
                        <a:pt x="6" y="11"/>
                        <a:pt x="3" y="16"/>
                      </a:cubicBezTo>
                      <a:cubicBezTo>
                        <a:pt x="0" y="21"/>
                        <a:pt x="3" y="28"/>
                        <a:pt x="10" y="32"/>
                      </a:cubicBezTo>
                      <a:cubicBezTo>
                        <a:pt x="16" y="35"/>
                        <a:pt x="23" y="34"/>
                        <a:pt x="26" y="28"/>
                      </a:cubicBezTo>
                      <a:cubicBezTo>
                        <a:pt x="28" y="25"/>
                        <a:pt x="28" y="20"/>
                        <a:pt x="25" y="16"/>
                      </a:cubicBezTo>
                    </a:path>
                  </a:pathLst>
                </a:custGeom>
                <a:solidFill>
                  <a:srgbClr val="FFF5EE"/>
                </a:solidFill>
                <a:ln w="317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548" name="Freeform 95"/>
                <p:cNvSpPr>
                  <a:spLocks noChangeAspect="1"/>
                </p:cNvSpPr>
                <p:nvPr/>
              </p:nvSpPr>
              <p:spPr bwMode="auto">
                <a:xfrm>
                  <a:off x="6731000" y="4692650"/>
                  <a:ext cx="85725" cy="109537"/>
                </a:xfrm>
                <a:custGeom>
                  <a:avLst/>
                  <a:gdLst>
                    <a:gd name="T0" fmla="*/ 982 w 28"/>
                    <a:gd name="T1" fmla="*/ 4372 h 36"/>
                    <a:gd name="T2" fmla="*/ 1175 w 28"/>
                    <a:gd name="T3" fmla="*/ 3956 h 36"/>
                    <a:gd name="T4" fmla="*/ 1699 w 28"/>
                    <a:gd name="T5" fmla="*/ 4372 h 36"/>
                    <a:gd name="T6" fmla="*/ 1894 w 28"/>
                    <a:gd name="T7" fmla="*/ 4372 h 36"/>
                    <a:gd name="T8" fmla="*/ 1491 w 28"/>
                    <a:gd name="T9" fmla="*/ 5098 h 36"/>
                    <a:gd name="T10" fmla="*/ 1175 w 28"/>
                    <a:gd name="T11" fmla="*/ 6208 h 36"/>
                    <a:gd name="T12" fmla="*/ 1491 w 28"/>
                    <a:gd name="T13" fmla="*/ 6545 h 36"/>
                    <a:gd name="T14" fmla="*/ 1894 w 28"/>
                    <a:gd name="T15" fmla="*/ 5301 h 36"/>
                    <a:gd name="T16" fmla="*/ 2474 w 28"/>
                    <a:gd name="T17" fmla="*/ 4548 h 36"/>
                    <a:gd name="T18" fmla="*/ 4943 w 28"/>
                    <a:gd name="T19" fmla="*/ 3415 h 36"/>
                    <a:gd name="T20" fmla="*/ 3653 w 28"/>
                    <a:gd name="T21" fmla="*/ 544 h 36"/>
                    <a:gd name="T22" fmla="*/ 401 w 28"/>
                    <a:gd name="T23" fmla="*/ 1443 h 36"/>
                    <a:gd name="T24" fmla="*/ 773 w 28"/>
                    <a:gd name="T25" fmla="*/ 3619 h 36"/>
                    <a:gd name="T26" fmla="*/ 609 w 28"/>
                    <a:gd name="T27" fmla="*/ 4169 h 36"/>
                    <a:gd name="T28" fmla="*/ 0 w 28"/>
                    <a:gd name="T29" fmla="*/ 5786 h 36"/>
                    <a:gd name="T30" fmla="*/ 609 w 28"/>
                    <a:gd name="T31" fmla="*/ 6007 h 36"/>
                    <a:gd name="T32" fmla="*/ 982 w 28"/>
                    <a:gd name="T33" fmla="*/ 4372 h 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8"/>
                    <a:gd name="T52" fmla="*/ 0 h 36"/>
                    <a:gd name="T53" fmla="*/ 28 w 28"/>
                    <a:gd name="T54" fmla="*/ 36 h 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8" h="36">
                      <a:moveTo>
                        <a:pt x="5" y="24"/>
                      </a:moveTo>
                      <a:cubicBezTo>
                        <a:pt x="6" y="23"/>
                        <a:pt x="6" y="22"/>
                        <a:pt x="6" y="22"/>
                      </a:cubicBezTo>
                      <a:cubicBezTo>
                        <a:pt x="7" y="23"/>
                        <a:pt x="8" y="23"/>
                        <a:pt x="9" y="24"/>
                      </a:cubicBezTo>
                      <a:cubicBezTo>
                        <a:pt x="10" y="24"/>
                        <a:pt x="10" y="24"/>
                        <a:pt x="10" y="24"/>
                      </a:cubicBezTo>
                      <a:cubicBezTo>
                        <a:pt x="9" y="25"/>
                        <a:pt x="8" y="26"/>
                        <a:pt x="8" y="28"/>
                      </a:cubicBezTo>
                      <a:cubicBezTo>
                        <a:pt x="7" y="30"/>
                        <a:pt x="6" y="32"/>
                        <a:pt x="6" y="34"/>
                      </a:cubicBezTo>
                      <a:cubicBezTo>
                        <a:pt x="8" y="36"/>
                        <a:pt x="8" y="36"/>
                        <a:pt x="8" y="36"/>
                      </a:cubicBezTo>
                      <a:cubicBezTo>
                        <a:pt x="9" y="33"/>
                        <a:pt x="9" y="31"/>
                        <a:pt x="10" y="29"/>
                      </a:cubicBezTo>
                      <a:cubicBezTo>
                        <a:pt x="11" y="27"/>
                        <a:pt x="12" y="26"/>
                        <a:pt x="13" y="25"/>
                      </a:cubicBezTo>
                      <a:cubicBezTo>
                        <a:pt x="18" y="25"/>
                        <a:pt x="23" y="23"/>
                        <a:pt x="26" y="19"/>
                      </a:cubicBezTo>
                      <a:cubicBezTo>
                        <a:pt x="28" y="13"/>
                        <a:pt x="25" y="6"/>
                        <a:pt x="19" y="3"/>
                      </a:cubicBezTo>
                      <a:cubicBezTo>
                        <a:pt x="12" y="0"/>
                        <a:pt x="4" y="2"/>
                        <a:pt x="2" y="8"/>
                      </a:cubicBezTo>
                      <a:cubicBezTo>
                        <a:pt x="0" y="12"/>
                        <a:pt x="1" y="17"/>
                        <a:pt x="4" y="20"/>
                      </a:cubicBezTo>
                      <a:cubicBezTo>
                        <a:pt x="4" y="21"/>
                        <a:pt x="3" y="22"/>
                        <a:pt x="3" y="23"/>
                      </a:cubicBezTo>
                      <a:cubicBezTo>
                        <a:pt x="2" y="26"/>
                        <a:pt x="1" y="29"/>
                        <a:pt x="0" y="32"/>
                      </a:cubicBezTo>
                      <a:cubicBezTo>
                        <a:pt x="3" y="33"/>
                        <a:pt x="3" y="33"/>
                        <a:pt x="3" y="33"/>
                      </a:cubicBezTo>
                      <a:cubicBezTo>
                        <a:pt x="3" y="30"/>
                        <a:pt x="4" y="27"/>
                        <a:pt x="5" y="24"/>
                      </a:cubicBezTo>
                    </a:path>
                  </a:pathLst>
                </a:custGeom>
                <a:solidFill>
                  <a:srgbClr val="FFF5EE"/>
                </a:solidFill>
                <a:ln w="317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549" name="Freeform 96"/>
                <p:cNvSpPr>
                  <a:spLocks noChangeAspect="1"/>
                </p:cNvSpPr>
                <p:nvPr/>
              </p:nvSpPr>
              <p:spPr bwMode="auto">
                <a:xfrm>
                  <a:off x="6670675" y="4797425"/>
                  <a:ext cx="82550" cy="106362"/>
                </a:xfrm>
                <a:custGeom>
                  <a:avLst/>
                  <a:gdLst>
                    <a:gd name="T0" fmla="*/ 4351 w 27"/>
                    <a:gd name="T1" fmla="*/ 2749 h 35"/>
                    <a:gd name="T2" fmla="*/ 4530 w 27"/>
                    <a:gd name="T3" fmla="*/ 2569 h 35"/>
                    <a:gd name="T4" fmla="*/ 5115 w 27"/>
                    <a:gd name="T5" fmla="*/ 750 h 35"/>
                    <a:gd name="T6" fmla="*/ 4692 w 27"/>
                    <a:gd name="T7" fmla="*/ 392 h 35"/>
                    <a:gd name="T8" fmla="*/ 4129 w 27"/>
                    <a:gd name="T9" fmla="*/ 2364 h 35"/>
                    <a:gd name="T10" fmla="*/ 3921 w 27"/>
                    <a:gd name="T11" fmla="*/ 2364 h 35"/>
                    <a:gd name="T12" fmla="*/ 3628 w 27"/>
                    <a:gd name="T13" fmla="*/ 2161 h 35"/>
                    <a:gd name="T14" fmla="*/ 3257 w 27"/>
                    <a:gd name="T15" fmla="*/ 2161 h 35"/>
                    <a:gd name="T16" fmla="*/ 3628 w 27"/>
                    <a:gd name="T17" fmla="*/ 1627 h 35"/>
                    <a:gd name="T18" fmla="*/ 4129 w 27"/>
                    <a:gd name="T19" fmla="*/ 205 h 35"/>
                    <a:gd name="T20" fmla="*/ 3628 w 27"/>
                    <a:gd name="T21" fmla="*/ 0 h 35"/>
                    <a:gd name="T22" fmla="*/ 3257 w 27"/>
                    <a:gd name="T23" fmla="*/ 1436 h 35"/>
                    <a:gd name="T24" fmla="*/ 2864 w 27"/>
                    <a:gd name="T25" fmla="*/ 1972 h 35"/>
                    <a:gd name="T26" fmla="*/ 401 w 27"/>
                    <a:gd name="T27" fmla="*/ 3115 h 35"/>
                    <a:gd name="T28" fmla="*/ 1691 w 27"/>
                    <a:gd name="T29" fmla="*/ 5760 h 35"/>
                    <a:gd name="T30" fmla="*/ 4692 w 27"/>
                    <a:gd name="T31" fmla="*/ 4918 h 35"/>
                    <a:gd name="T32" fmla="*/ 4351 w 27"/>
                    <a:gd name="T33" fmla="*/ 2749 h 3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7"/>
                    <a:gd name="T52" fmla="*/ 0 h 35"/>
                    <a:gd name="T53" fmla="*/ 27 w 27"/>
                    <a:gd name="T54" fmla="*/ 35 h 3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7" h="35">
                      <a:moveTo>
                        <a:pt x="23" y="15"/>
                      </a:moveTo>
                      <a:cubicBezTo>
                        <a:pt x="24" y="15"/>
                        <a:pt x="24" y="14"/>
                        <a:pt x="24" y="14"/>
                      </a:cubicBezTo>
                      <a:cubicBezTo>
                        <a:pt x="26" y="10"/>
                        <a:pt x="26" y="7"/>
                        <a:pt x="27" y="4"/>
                      </a:cubicBezTo>
                      <a:cubicBezTo>
                        <a:pt x="25" y="2"/>
                        <a:pt x="25" y="2"/>
                        <a:pt x="25" y="2"/>
                      </a:cubicBezTo>
                      <a:cubicBezTo>
                        <a:pt x="24" y="6"/>
                        <a:pt x="23" y="9"/>
                        <a:pt x="22" y="13"/>
                      </a:cubicBezTo>
                      <a:cubicBezTo>
                        <a:pt x="21" y="13"/>
                        <a:pt x="21" y="13"/>
                        <a:pt x="21" y="13"/>
                      </a:cubicBezTo>
                      <a:cubicBezTo>
                        <a:pt x="20" y="13"/>
                        <a:pt x="20" y="13"/>
                        <a:pt x="19" y="12"/>
                      </a:cubicBezTo>
                      <a:cubicBezTo>
                        <a:pt x="18" y="12"/>
                        <a:pt x="18" y="12"/>
                        <a:pt x="17" y="12"/>
                      </a:cubicBezTo>
                      <a:cubicBezTo>
                        <a:pt x="18" y="11"/>
                        <a:pt x="19" y="10"/>
                        <a:pt x="19" y="9"/>
                      </a:cubicBezTo>
                      <a:cubicBezTo>
                        <a:pt x="20" y="6"/>
                        <a:pt x="21" y="4"/>
                        <a:pt x="22" y="1"/>
                      </a:cubicBez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18" y="3"/>
                        <a:pt x="18" y="5"/>
                        <a:pt x="17" y="8"/>
                      </a:cubicBezTo>
                      <a:cubicBezTo>
                        <a:pt x="16" y="9"/>
                        <a:pt x="16" y="10"/>
                        <a:pt x="15" y="11"/>
                      </a:cubicBezTo>
                      <a:cubicBezTo>
                        <a:pt x="9" y="10"/>
                        <a:pt x="4" y="12"/>
                        <a:pt x="2" y="17"/>
                      </a:cubicBezTo>
                      <a:cubicBezTo>
                        <a:pt x="0" y="22"/>
                        <a:pt x="3" y="29"/>
                        <a:pt x="9" y="32"/>
                      </a:cubicBezTo>
                      <a:cubicBezTo>
                        <a:pt x="16" y="35"/>
                        <a:pt x="23" y="33"/>
                        <a:pt x="25" y="27"/>
                      </a:cubicBezTo>
                      <a:cubicBezTo>
                        <a:pt x="27" y="23"/>
                        <a:pt x="26" y="19"/>
                        <a:pt x="23" y="15"/>
                      </a:cubicBezTo>
                    </a:path>
                  </a:pathLst>
                </a:custGeom>
                <a:solidFill>
                  <a:srgbClr val="FFF5EE"/>
                </a:solidFill>
                <a:ln w="317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550" name="Freeform 97"/>
                <p:cNvSpPr>
                  <a:spLocks noChangeAspect="1"/>
                </p:cNvSpPr>
                <p:nvPr/>
              </p:nvSpPr>
              <p:spPr bwMode="auto">
                <a:xfrm>
                  <a:off x="6805613" y="4725988"/>
                  <a:ext cx="84137" cy="109537"/>
                </a:xfrm>
                <a:custGeom>
                  <a:avLst/>
                  <a:gdLst>
                    <a:gd name="T0" fmla="*/ 782 w 28"/>
                    <a:gd name="T1" fmla="*/ 4372 h 36"/>
                    <a:gd name="T2" fmla="*/ 1140 w 28"/>
                    <a:gd name="T3" fmla="*/ 3956 h 36"/>
                    <a:gd name="T4" fmla="*/ 1480 w 28"/>
                    <a:gd name="T5" fmla="*/ 4372 h 36"/>
                    <a:gd name="T6" fmla="*/ 1654 w 28"/>
                    <a:gd name="T7" fmla="*/ 4548 h 36"/>
                    <a:gd name="T8" fmla="*/ 1283 w 28"/>
                    <a:gd name="T9" fmla="*/ 5098 h 36"/>
                    <a:gd name="T10" fmla="*/ 782 w 28"/>
                    <a:gd name="T11" fmla="*/ 6344 h 36"/>
                    <a:gd name="T12" fmla="*/ 1283 w 28"/>
                    <a:gd name="T13" fmla="*/ 6545 h 36"/>
                    <a:gd name="T14" fmla="*/ 1654 w 28"/>
                    <a:gd name="T15" fmla="*/ 5301 h 36"/>
                    <a:gd name="T16" fmla="*/ 2158 w 28"/>
                    <a:gd name="T17" fmla="*/ 4548 h 36"/>
                    <a:gd name="T18" fmla="*/ 4085 w 28"/>
                    <a:gd name="T19" fmla="*/ 3415 h 36"/>
                    <a:gd name="T20" fmla="*/ 3131 w 28"/>
                    <a:gd name="T21" fmla="*/ 753 h 36"/>
                    <a:gd name="T22" fmla="*/ 358 w 28"/>
                    <a:gd name="T23" fmla="*/ 1443 h 36"/>
                    <a:gd name="T24" fmla="*/ 678 w 28"/>
                    <a:gd name="T25" fmla="*/ 3831 h 36"/>
                    <a:gd name="T26" fmla="*/ 517 w 28"/>
                    <a:gd name="T27" fmla="*/ 4169 h 36"/>
                    <a:gd name="T28" fmla="*/ 0 w 28"/>
                    <a:gd name="T29" fmla="*/ 5786 h 36"/>
                    <a:gd name="T30" fmla="*/ 358 w 28"/>
                    <a:gd name="T31" fmla="*/ 6007 h 36"/>
                    <a:gd name="T32" fmla="*/ 782 w 28"/>
                    <a:gd name="T33" fmla="*/ 4372 h 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8"/>
                    <a:gd name="T52" fmla="*/ 0 h 36"/>
                    <a:gd name="T53" fmla="*/ 28 w 28"/>
                    <a:gd name="T54" fmla="*/ 36 h 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8" h="36">
                      <a:moveTo>
                        <a:pt x="5" y="24"/>
                      </a:moveTo>
                      <a:cubicBezTo>
                        <a:pt x="6" y="24"/>
                        <a:pt x="6" y="23"/>
                        <a:pt x="7" y="22"/>
                      </a:cubicBezTo>
                      <a:cubicBezTo>
                        <a:pt x="7" y="23"/>
                        <a:pt x="8" y="23"/>
                        <a:pt x="9" y="24"/>
                      </a:cubicBezTo>
                      <a:cubicBezTo>
                        <a:pt x="9" y="24"/>
                        <a:pt x="10" y="24"/>
                        <a:pt x="10" y="25"/>
                      </a:cubicBezTo>
                      <a:cubicBezTo>
                        <a:pt x="9" y="26"/>
                        <a:pt x="9" y="27"/>
                        <a:pt x="8" y="28"/>
                      </a:cubicBezTo>
                      <a:cubicBezTo>
                        <a:pt x="7" y="30"/>
                        <a:pt x="6" y="33"/>
                        <a:pt x="5" y="35"/>
                      </a:cubicBezTo>
                      <a:cubicBezTo>
                        <a:pt x="8" y="36"/>
                        <a:pt x="8" y="36"/>
                        <a:pt x="8" y="36"/>
                      </a:cubicBezTo>
                      <a:cubicBezTo>
                        <a:pt x="9" y="34"/>
                        <a:pt x="9" y="31"/>
                        <a:pt x="10" y="29"/>
                      </a:cubicBezTo>
                      <a:cubicBezTo>
                        <a:pt x="11" y="28"/>
                        <a:pt x="12" y="27"/>
                        <a:pt x="13" y="25"/>
                      </a:cubicBezTo>
                      <a:cubicBezTo>
                        <a:pt x="18" y="26"/>
                        <a:pt x="23" y="24"/>
                        <a:pt x="25" y="19"/>
                      </a:cubicBezTo>
                      <a:cubicBezTo>
                        <a:pt x="28" y="14"/>
                        <a:pt x="25" y="7"/>
                        <a:pt x="19" y="4"/>
                      </a:cubicBezTo>
                      <a:cubicBezTo>
                        <a:pt x="12" y="0"/>
                        <a:pt x="5" y="3"/>
                        <a:pt x="2" y="8"/>
                      </a:cubicBezTo>
                      <a:cubicBezTo>
                        <a:pt x="0" y="12"/>
                        <a:pt x="1" y="17"/>
                        <a:pt x="4" y="21"/>
                      </a:cubicBezTo>
                      <a:cubicBezTo>
                        <a:pt x="4" y="21"/>
                        <a:pt x="4" y="23"/>
                        <a:pt x="3" y="23"/>
                      </a:cubicBezTo>
                      <a:cubicBezTo>
                        <a:pt x="2" y="26"/>
                        <a:pt x="1" y="29"/>
                        <a:pt x="0" y="32"/>
                      </a:cubicBezTo>
                      <a:cubicBezTo>
                        <a:pt x="2" y="33"/>
                        <a:pt x="2" y="33"/>
                        <a:pt x="2" y="33"/>
                      </a:cubicBezTo>
                      <a:cubicBezTo>
                        <a:pt x="3" y="30"/>
                        <a:pt x="4" y="27"/>
                        <a:pt x="5" y="24"/>
                      </a:cubicBezTo>
                    </a:path>
                  </a:pathLst>
                </a:custGeom>
                <a:solidFill>
                  <a:srgbClr val="FFF5EE"/>
                </a:solidFill>
                <a:ln w="317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551" name="Freeform 98"/>
                <p:cNvSpPr>
                  <a:spLocks noChangeAspect="1"/>
                </p:cNvSpPr>
                <p:nvPr/>
              </p:nvSpPr>
              <p:spPr bwMode="auto">
                <a:xfrm>
                  <a:off x="6740525" y="4830763"/>
                  <a:ext cx="85725" cy="106362"/>
                </a:xfrm>
                <a:custGeom>
                  <a:avLst/>
                  <a:gdLst>
                    <a:gd name="T0" fmla="*/ 4590 w 28"/>
                    <a:gd name="T1" fmla="*/ 2749 h 35"/>
                    <a:gd name="T2" fmla="*/ 4771 w 28"/>
                    <a:gd name="T3" fmla="*/ 2569 h 35"/>
                    <a:gd name="T4" fmla="*/ 5367 w 28"/>
                    <a:gd name="T5" fmla="*/ 750 h 35"/>
                    <a:gd name="T6" fmla="*/ 4943 w 28"/>
                    <a:gd name="T7" fmla="*/ 538 h 35"/>
                    <a:gd name="T8" fmla="*/ 4170 w 28"/>
                    <a:gd name="T9" fmla="*/ 2364 h 35"/>
                    <a:gd name="T10" fmla="*/ 4170 w 28"/>
                    <a:gd name="T11" fmla="*/ 2364 h 35"/>
                    <a:gd name="T12" fmla="*/ 3653 w 28"/>
                    <a:gd name="T13" fmla="*/ 2161 h 35"/>
                    <a:gd name="T14" fmla="*/ 3500 w 28"/>
                    <a:gd name="T15" fmla="*/ 2161 h 35"/>
                    <a:gd name="T16" fmla="*/ 3873 w 28"/>
                    <a:gd name="T17" fmla="*/ 1627 h 35"/>
                    <a:gd name="T18" fmla="*/ 4370 w 28"/>
                    <a:gd name="T19" fmla="*/ 205 h 35"/>
                    <a:gd name="T20" fmla="*/ 3873 w 28"/>
                    <a:gd name="T21" fmla="*/ 0 h 35"/>
                    <a:gd name="T22" fmla="*/ 3500 w 28"/>
                    <a:gd name="T23" fmla="*/ 1436 h 35"/>
                    <a:gd name="T24" fmla="*/ 3099 w 28"/>
                    <a:gd name="T25" fmla="*/ 1972 h 35"/>
                    <a:gd name="T26" fmla="*/ 609 w 28"/>
                    <a:gd name="T27" fmla="*/ 3115 h 35"/>
                    <a:gd name="T28" fmla="*/ 1894 w 28"/>
                    <a:gd name="T29" fmla="*/ 5760 h 35"/>
                    <a:gd name="T30" fmla="*/ 4943 w 28"/>
                    <a:gd name="T31" fmla="*/ 5065 h 35"/>
                    <a:gd name="T32" fmla="*/ 4590 w 28"/>
                    <a:gd name="T33" fmla="*/ 2749 h 3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8"/>
                    <a:gd name="T52" fmla="*/ 0 h 35"/>
                    <a:gd name="T53" fmla="*/ 28 w 28"/>
                    <a:gd name="T54" fmla="*/ 35 h 3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8" h="35">
                      <a:moveTo>
                        <a:pt x="24" y="15"/>
                      </a:moveTo>
                      <a:cubicBezTo>
                        <a:pt x="24" y="15"/>
                        <a:pt x="24" y="14"/>
                        <a:pt x="25" y="14"/>
                      </a:cubicBezTo>
                      <a:cubicBezTo>
                        <a:pt x="26" y="11"/>
                        <a:pt x="27" y="7"/>
                        <a:pt x="28" y="4"/>
                      </a:cubicBezTo>
                      <a:cubicBezTo>
                        <a:pt x="26" y="3"/>
                        <a:pt x="26" y="3"/>
                        <a:pt x="26" y="3"/>
                      </a:cubicBezTo>
                      <a:cubicBezTo>
                        <a:pt x="25" y="6"/>
                        <a:pt x="24" y="10"/>
                        <a:pt x="22" y="13"/>
                      </a:cubicBezTo>
                      <a:cubicBezTo>
                        <a:pt x="22" y="13"/>
                        <a:pt x="22" y="14"/>
                        <a:pt x="22" y="13"/>
                      </a:cubicBezTo>
                      <a:cubicBezTo>
                        <a:pt x="21" y="13"/>
                        <a:pt x="20" y="13"/>
                        <a:pt x="19" y="12"/>
                      </a:cubicBezTo>
                      <a:cubicBezTo>
                        <a:pt x="19" y="12"/>
                        <a:pt x="18" y="12"/>
                        <a:pt x="18" y="12"/>
                      </a:cubicBezTo>
                      <a:cubicBezTo>
                        <a:pt x="19" y="11"/>
                        <a:pt x="19" y="10"/>
                        <a:pt x="20" y="9"/>
                      </a:cubicBezTo>
                      <a:cubicBezTo>
                        <a:pt x="21" y="7"/>
                        <a:pt x="22" y="4"/>
                        <a:pt x="23" y="1"/>
                      </a:cubicBezTo>
                      <a:cubicBezTo>
                        <a:pt x="20" y="0"/>
                        <a:pt x="20" y="0"/>
                        <a:pt x="20" y="0"/>
                      </a:cubicBezTo>
                      <a:cubicBezTo>
                        <a:pt x="19" y="3"/>
                        <a:pt x="19" y="6"/>
                        <a:pt x="18" y="8"/>
                      </a:cubicBezTo>
                      <a:cubicBezTo>
                        <a:pt x="17" y="9"/>
                        <a:pt x="16" y="10"/>
                        <a:pt x="16" y="11"/>
                      </a:cubicBezTo>
                      <a:cubicBezTo>
                        <a:pt x="11" y="10"/>
                        <a:pt x="5" y="12"/>
                        <a:pt x="3" y="17"/>
                      </a:cubicBezTo>
                      <a:cubicBezTo>
                        <a:pt x="0" y="22"/>
                        <a:pt x="4" y="29"/>
                        <a:pt x="10" y="32"/>
                      </a:cubicBezTo>
                      <a:cubicBezTo>
                        <a:pt x="16" y="35"/>
                        <a:pt x="23" y="33"/>
                        <a:pt x="26" y="28"/>
                      </a:cubicBezTo>
                      <a:cubicBezTo>
                        <a:pt x="28" y="24"/>
                        <a:pt x="27" y="19"/>
                        <a:pt x="24" y="15"/>
                      </a:cubicBezTo>
                    </a:path>
                  </a:pathLst>
                </a:custGeom>
                <a:solidFill>
                  <a:srgbClr val="FFF5EE"/>
                </a:solidFill>
                <a:ln w="317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552" name="Freeform 99"/>
                <p:cNvSpPr>
                  <a:spLocks noChangeAspect="1"/>
                </p:cNvSpPr>
                <p:nvPr/>
              </p:nvSpPr>
              <p:spPr bwMode="auto">
                <a:xfrm>
                  <a:off x="6878638" y="4764088"/>
                  <a:ext cx="87312" cy="109537"/>
                </a:xfrm>
                <a:custGeom>
                  <a:avLst/>
                  <a:gdLst>
                    <a:gd name="T0" fmla="*/ 791 w 29"/>
                    <a:gd name="T1" fmla="*/ 4372 h 36"/>
                    <a:gd name="T2" fmla="*/ 1155 w 29"/>
                    <a:gd name="T3" fmla="*/ 3956 h 36"/>
                    <a:gd name="T4" fmla="*/ 1500 w 29"/>
                    <a:gd name="T5" fmla="*/ 4372 h 36"/>
                    <a:gd name="T6" fmla="*/ 1673 w 29"/>
                    <a:gd name="T7" fmla="*/ 4372 h 36"/>
                    <a:gd name="T8" fmla="*/ 1309 w 29"/>
                    <a:gd name="T9" fmla="*/ 5098 h 36"/>
                    <a:gd name="T10" fmla="*/ 982 w 29"/>
                    <a:gd name="T11" fmla="*/ 6344 h 36"/>
                    <a:gd name="T12" fmla="*/ 1309 w 29"/>
                    <a:gd name="T13" fmla="*/ 6545 h 36"/>
                    <a:gd name="T14" fmla="*/ 1673 w 29"/>
                    <a:gd name="T15" fmla="*/ 5301 h 36"/>
                    <a:gd name="T16" fmla="*/ 2191 w 29"/>
                    <a:gd name="T17" fmla="*/ 4548 h 36"/>
                    <a:gd name="T18" fmla="*/ 4320 w 29"/>
                    <a:gd name="T19" fmla="*/ 3619 h 36"/>
                    <a:gd name="T20" fmla="*/ 3173 w 29"/>
                    <a:gd name="T21" fmla="*/ 753 h 36"/>
                    <a:gd name="T22" fmla="*/ 518 w 29"/>
                    <a:gd name="T23" fmla="*/ 1443 h 36"/>
                    <a:gd name="T24" fmla="*/ 791 w 29"/>
                    <a:gd name="T25" fmla="*/ 3831 h 36"/>
                    <a:gd name="T26" fmla="*/ 518 w 29"/>
                    <a:gd name="T27" fmla="*/ 4169 h 36"/>
                    <a:gd name="T28" fmla="*/ 0 w 29"/>
                    <a:gd name="T29" fmla="*/ 5786 h 36"/>
                    <a:gd name="T30" fmla="*/ 518 w 29"/>
                    <a:gd name="T31" fmla="*/ 6007 h 36"/>
                    <a:gd name="T32" fmla="*/ 791 w 29"/>
                    <a:gd name="T33" fmla="*/ 4372 h 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9"/>
                    <a:gd name="T52" fmla="*/ 0 h 36"/>
                    <a:gd name="T53" fmla="*/ 29 w 29"/>
                    <a:gd name="T54" fmla="*/ 36 h 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9" h="36">
                      <a:moveTo>
                        <a:pt x="5" y="24"/>
                      </a:moveTo>
                      <a:cubicBezTo>
                        <a:pt x="6" y="23"/>
                        <a:pt x="7" y="23"/>
                        <a:pt x="7" y="22"/>
                      </a:cubicBezTo>
                      <a:cubicBezTo>
                        <a:pt x="8" y="23"/>
                        <a:pt x="8" y="23"/>
                        <a:pt x="9" y="24"/>
                      </a:cubicBezTo>
                      <a:cubicBezTo>
                        <a:pt x="10" y="24"/>
                        <a:pt x="10" y="24"/>
                        <a:pt x="10" y="24"/>
                      </a:cubicBezTo>
                      <a:cubicBezTo>
                        <a:pt x="9" y="26"/>
                        <a:pt x="9" y="27"/>
                        <a:pt x="8" y="28"/>
                      </a:cubicBezTo>
                      <a:cubicBezTo>
                        <a:pt x="7" y="30"/>
                        <a:pt x="6" y="32"/>
                        <a:pt x="6" y="35"/>
                      </a:cubicBezTo>
                      <a:cubicBezTo>
                        <a:pt x="8" y="36"/>
                        <a:pt x="8" y="36"/>
                        <a:pt x="8" y="36"/>
                      </a:cubicBezTo>
                      <a:cubicBezTo>
                        <a:pt x="8" y="33"/>
                        <a:pt x="9" y="31"/>
                        <a:pt x="10" y="29"/>
                      </a:cubicBezTo>
                      <a:cubicBezTo>
                        <a:pt x="11" y="28"/>
                        <a:pt x="12" y="27"/>
                        <a:pt x="13" y="25"/>
                      </a:cubicBezTo>
                      <a:cubicBezTo>
                        <a:pt x="18" y="26"/>
                        <a:pt x="24" y="24"/>
                        <a:pt x="26" y="20"/>
                      </a:cubicBezTo>
                      <a:cubicBezTo>
                        <a:pt x="29" y="14"/>
                        <a:pt x="26" y="7"/>
                        <a:pt x="19" y="4"/>
                      </a:cubicBezTo>
                      <a:cubicBezTo>
                        <a:pt x="13" y="0"/>
                        <a:pt x="6" y="3"/>
                        <a:pt x="3" y="8"/>
                      </a:cubicBezTo>
                      <a:cubicBezTo>
                        <a:pt x="1" y="12"/>
                        <a:pt x="2" y="17"/>
                        <a:pt x="5" y="21"/>
                      </a:cubicBezTo>
                      <a:cubicBezTo>
                        <a:pt x="4" y="21"/>
                        <a:pt x="4" y="22"/>
                        <a:pt x="3" y="23"/>
                      </a:cubicBezTo>
                      <a:cubicBezTo>
                        <a:pt x="2" y="26"/>
                        <a:pt x="1" y="29"/>
                        <a:pt x="0" y="32"/>
                      </a:cubicBezTo>
                      <a:cubicBezTo>
                        <a:pt x="3" y="33"/>
                        <a:pt x="3" y="33"/>
                        <a:pt x="3" y="33"/>
                      </a:cubicBezTo>
                      <a:cubicBezTo>
                        <a:pt x="3" y="30"/>
                        <a:pt x="4" y="27"/>
                        <a:pt x="5" y="24"/>
                      </a:cubicBezTo>
                    </a:path>
                  </a:pathLst>
                </a:custGeom>
                <a:solidFill>
                  <a:srgbClr val="FFF5EE"/>
                </a:solidFill>
                <a:ln w="317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553" name="Freeform 100"/>
                <p:cNvSpPr>
                  <a:spLocks noChangeAspect="1"/>
                </p:cNvSpPr>
                <p:nvPr/>
              </p:nvSpPr>
              <p:spPr bwMode="auto">
                <a:xfrm>
                  <a:off x="6813550" y="4867275"/>
                  <a:ext cx="85725" cy="106362"/>
                </a:xfrm>
                <a:custGeom>
                  <a:avLst/>
                  <a:gdLst>
                    <a:gd name="T0" fmla="*/ 4590 w 28"/>
                    <a:gd name="T1" fmla="*/ 2749 h 35"/>
                    <a:gd name="T2" fmla="*/ 4590 w 28"/>
                    <a:gd name="T3" fmla="*/ 2569 h 35"/>
                    <a:gd name="T4" fmla="*/ 5367 w 28"/>
                    <a:gd name="T5" fmla="*/ 750 h 35"/>
                    <a:gd name="T6" fmla="*/ 4943 w 28"/>
                    <a:gd name="T7" fmla="*/ 538 h 35"/>
                    <a:gd name="T8" fmla="*/ 4170 w 28"/>
                    <a:gd name="T9" fmla="*/ 2364 h 35"/>
                    <a:gd name="T10" fmla="*/ 4170 w 28"/>
                    <a:gd name="T11" fmla="*/ 2364 h 35"/>
                    <a:gd name="T12" fmla="*/ 3653 w 28"/>
                    <a:gd name="T13" fmla="*/ 2161 h 35"/>
                    <a:gd name="T14" fmla="*/ 3500 w 28"/>
                    <a:gd name="T15" fmla="*/ 2161 h 35"/>
                    <a:gd name="T16" fmla="*/ 3873 w 28"/>
                    <a:gd name="T17" fmla="*/ 1627 h 35"/>
                    <a:gd name="T18" fmla="*/ 4370 w 28"/>
                    <a:gd name="T19" fmla="*/ 205 h 35"/>
                    <a:gd name="T20" fmla="*/ 3873 w 28"/>
                    <a:gd name="T21" fmla="*/ 0 h 35"/>
                    <a:gd name="T22" fmla="*/ 3500 w 28"/>
                    <a:gd name="T23" fmla="*/ 1436 h 35"/>
                    <a:gd name="T24" fmla="*/ 3099 w 28"/>
                    <a:gd name="T25" fmla="*/ 1972 h 35"/>
                    <a:gd name="T26" fmla="*/ 609 w 28"/>
                    <a:gd name="T27" fmla="*/ 2898 h 35"/>
                    <a:gd name="T28" fmla="*/ 1699 w 28"/>
                    <a:gd name="T29" fmla="*/ 5760 h 35"/>
                    <a:gd name="T30" fmla="*/ 4943 w 28"/>
                    <a:gd name="T31" fmla="*/ 5065 h 35"/>
                    <a:gd name="T32" fmla="*/ 4590 w 28"/>
                    <a:gd name="T33" fmla="*/ 2749 h 3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8"/>
                    <a:gd name="T52" fmla="*/ 0 h 35"/>
                    <a:gd name="T53" fmla="*/ 28 w 28"/>
                    <a:gd name="T54" fmla="*/ 35 h 3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8" h="35">
                      <a:moveTo>
                        <a:pt x="24" y="15"/>
                      </a:moveTo>
                      <a:cubicBezTo>
                        <a:pt x="24" y="15"/>
                        <a:pt x="24" y="14"/>
                        <a:pt x="24" y="14"/>
                      </a:cubicBezTo>
                      <a:cubicBezTo>
                        <a:pt x="26" y="11"/>
                        <a:pt x="27" y="7"/>
                        <a:pt x="28" y="4"/>
                      </a:cubicBezTo>
                      <a:cubicBezTo>
                        <a:pt x="26" y="3"/>
                        <a:pt x="26" y="3"/>
                        <a:pt x="26" y="3"/>
                      </a:cubicBezTo>
                      <a:cubicBezTo>
                        <a:pt x="25" y="6"/>
                        <a:pt x="24" y="9"/>
                        <a:pt x="22" y="13"/>
                      </a:cubicBezTo>
                      <a:cubicBezTo>
                        <a:pt x="22" y="13"/>
                        <a:pt x="22" y="13"/>
                        <a:pt x="22" y="13"/>
                      </a:cubicBezTo>
                      <a:cubicBezTo>
                        <a:pt x="21" y="13"/>
                        <a:pt x="20" y="12"/>
                        <a:pt x="19" y="12"/>
                      </a:cubicBezTo>
                      <a:cubicBezTo>
                        <a:pt x="19" y="12"/>
                        <a:pt x="19" y="12"/>
                        <a:pt x="18" y="12"/>
                      </a:cubicBezTo>
                      <a:cubicBezTo>
                        <a:pt x="19" y="10"/>
                        <a:pt x="19" y="10"/>
                        <a:pt x="20" y="9"/>
                      </a:cubicBezTo>
                      <a:cubicBezTo>
                        <a:pt x="21" y="6"/>
                        <a:pt x="22" y="4"/>
                        <a:pt x="23" y="1"/>
                      </a:cubicBezTo>
                      <a:cubicBezTo>
                        <a:pt x="20" y="0"/>
                        <a:pt x="20" y="0"/>
                        <a:pt x="20" y="0"/>
                      </a:cubicBezTo>
                      <a:cubicBezTo>
                        <a:pt x="20" y="3"/>
                        <a:pt x="19" y="5"/>
                        <a:pt x="18" y="8"/>
                      </a:cubicBezTo>
                      <a:cubicBezTo>
                        <a:pt x="17" y="9"/>
                        <a:pt x="17" y="10"/>
                        <a:pt x="16" y="11"/>
                      </a:cubicBezTo>
                      <a:cubicBezTo>
                        <a:pt x="10" y="10"/>
                        <a:pt x="5" y="12"/>
                        <a:pt x="3" y="16"/>
                      </a:cubicBezTo>
                      <a:cubicBezTo>
                        <a:pt x="0" y="22"/>
                        <a:pt x="3" y="29"/>
                        <a:pt x="9" y="32"/>
                      </a:cubicBezTo>
                      <a:cubicBezTo>
                        <a:pt x="15" y="35"/>
                        <a:pt x="23" y="33"/>
                        <a:pt x="26" y="28"/>
                      </a:cubicBezTo>
                      <a:cubicBezTo>
                        <a:pt x="28" y="24"/>
                        <a:pt x="26" y="19"/>
                        <a:pt x="24" y="15"/>
                      </a:cubicBezTo>
                    </a:path>
                  </a:pathLst>
                </a:custGeom>
                <a:solidFill>
                  <a:srgbClr val="FFF5EE"/>
                </a:solidFill>
                <a:ln w="317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554" name="Freeform 101"/>
                <p:cNvSpPr>
                  <a:spLocks noChangeAspect="1"/>
                </p:cNvSpPr>
                <p:nvPr/>
              </p:nvSpPr>
              <p:spPr bwMode="auto">
                <a:xfrm>
                  <a:off x="6503988" y="4595813"/>
                  <a:ext cx="87312" cy="109537"/>
                </a:xfrm>
                <a:custGeom>
                  <a:avLst/>
                  <a:gdLst>
                    <a:gd name="T0" fmla="*/ 1373 w 28"/>
                    <a:gd name="T1" fmla="*/ 4372 h 36"/>
                    <a:gd name="T2" fmla="*/ 1605 w 28"/>
                    <a:gd name="T3" fmla="*/ 3956 h 36"/>
                    <a:gd name="T4" fmla="*/ 2249 w 28"/>
                    <a:gd name="T5" fmla="*/ 4372 h 36"/>
                    <a:gd name="T6" fmla="*/ 2453 w 28"/>
                    <a:gd name="T7" fmla="*/ 4372 h 36"/>
                    <a:gd name="T8" fmla="*/ 2021 w 28"/>
                    <a:gd name="T9" fmla="*/ 5098 h 36"/>
                    <a:gd name="T10" fmla="*/ 1605 w 28"/>
                    <a:gd name="T11" fmla="*/ 6344 h 36"/>
                    <a:gd name="T12" fmla="*/ 2021 w 28"/>
                    <a:gd name="T13" fmla="*/ 6545 h 36"/>
                    <a:gd name="T14" fmla="*/ 2453 w 28"/>
                    <a:gd name="T15" fmla="*/ 5301 h 36"/>
                    <a:gd name="T16" fmla="*/ 3153 w 28"/>
                    <a:gd name="T17" fmla="*/ 4548 h 36"/>
                    <a:gd name="T18" fmla="*/ 5730 w 28"/>
                    <a:gd name="T19" fmla="*/ 3310 h 36"/>
                    <a:gd name="T20" fmla="*/ 3970 w 28"/>
                    <a:gd name="T21" fmla="*/ 544 h 36"/>
                    <a:gd name="T22" fmla="*/ 464 w 28"/>
                    <a:gd name="T23" fmla="*/ 1635 h 36"/>
                    <a:gd name="T24" fmla="*/ 1145 w 28"/>
                    <a:gd name="T25" fmla="*/ 3831 h 36"/>
                    <a:gd name="T26" fmla="*/ 911 w 28"/>
                    <a:gd name="T27" fmla="*/ 4169 h 36"/>
                    <a:gd name="T28" fmla="*/ 236 w 28"/>
                    <a:gd name="T29" fmla="*/ 5786 h 36"/>
                    <a:gd name="T30" fmla="*/ 699 w 28"/>
                    <a:gd name="T31" fmla="*/ 6007 h 36"/>
                    <a:gd name="T32" fmla="*/ 1373 w 28"/>
                    <a:gd name="T33" fmla="*/ 4372 h 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8"/>
                    <a:gd name="T52" fmla="*/ 0 h 36"/>
                    <a:gd name="T53" fmla="*/ 28 w 28"/>
                    <a:gd name="T54" fmla="*/ 36 h 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8" h="36">
                      <a:moveTo>
                        <a:pt x="6" y="24"/>
                      </a:moveTo>
                      <a:cubicBezTo>
                        <a:pt x="6" y="24"/>
                        <a:pt x="7" y="23"/>
                        <a:pt x="7" y="22"/>
                      </a:cubicBezTo>
                      <a:cubicBezTo>
                        <a:pt x="8" y="23"/>
                        <a:pt x="9" y="23"/>
                        <a:pt x="10" y="24"/>
                      </a:cubicBezTo>
                      <a:cubicBezTo>
                        <a:pt x="10" y="24"/>
                        <a:pt x="10" y="24"/>
                        <a:pt x="11" y="24"/>
                      </a:cubicBezTo>
                      <a:cubicBezTo>
                        <a:pt x="10" y="25"/>
                        <a:pt x="9" y="27"/>
                        <a:pt x="9" y="28"/>
                      </a:cubicBezTo>
                      <a:cubicBezTo>
                        <a:pt x="8" y="30"/>
                        <a:pt x="7" y="32"/>
                        <a:pt x="7" y="35"/>
                      </a:cubicBezTo>
                      <a:cubicBezTo>
                        <a:pt x="9" y="36"/>
                        <a:pt x="9" y="36"/>
                        <a:pt x="9" y="36"/>
                      </a:cubicBezTo>
                      <a:cubicBezTo>
                        <a:pt x="10" y="33"/>
                        <a:pt x="10" y="31"/>
                        <a:pt x="11" y="29"/>
                      </a:cubicBezTo>
                      <a:cubicBezTo>
                        <a:pt x="12" y="27"/>
                        <a:pt x="12" y="26"/>
                        <a:pt x="14" y="25"/>
                      </a:cubicBezTo>
                      <a:cubicBezTo>
                        <a:pt x="19" y="25"/>
                        <a:pt x="24" y="23"/>
                        <a:pt x="26" y="18"/>
                      </a:cubicBezTo>
                      <a:cubicBezTo>
                        <a:pt x="28" y="13"/>
                        <a:pt x="25" y="5"/>
                        <a:pt x="18" y="3"/>
                      </a:cubicBezTo>
                      <a:cubicBezTo>
                        <a:pt x="12" y="0"/>
                        <a:pt x="4" y="3"/>
                        <a:pt x="2" y="9"/>
                      </a:cubicBezTo>
                      <a:cubicBezTo>
                        <a:pt x="0" y="13"/>
                        <a:pt x="2" y="17"/>
                        <a:pt x="5" y="21"/>
                      </a:cubicBezTo>
                      <a:cubicBezTo>
                        <a:pt x="4" y="22"/>
                        <a:pt x="4" y="23"/>
                        <a:pt x="4" y="23"/>
                      </a:cubicBezTo>
                      <a:cubicBezTo>
                        <a:pt x="2" y="26"/>
                        <a:pt x="2" y="30"/>
                        <a:pt x="1" y="32"/>
                      </a:cubicBezTo>
                      <a:cubicBezTo>
                        <a:pt x="3" y="33"/>
                        <a:pt x="3" y="33"/>
                        <a:pt x="3" y="33"/>
                      </a:cubicBezTo>
                      <a:cubicBezTo>
                        <a:pt x="4" y="30"/>
                        <a:pt x="5" y="27"/>
                        <a:pt x="6" y="24"/>
                      </a:cubicBezTo>
                    </a:path>
                  </a:pathLst>
                </a:custGeom>
                <a:solidFill>
                  <a:srgbClr val="FFF5EE"/>
                </a:solidFill>
                <a:ln w="317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555" name="Freeform 102"/>
                <p:cNvSpPr>
                  <a:spLocks noChangeAspect="1"/>
                </p:cNvSpPr>
                <p:nvPr/>
              </p:nvSpPr>
              <p:spPr bwMode="auto">
                <a:xfrm>
                  <a:off x="6450013" y="4699000"/>
                  <a:ext cx="82550" cy="109537"/>
                </a:xfrm>
                <a:custGeom>
                  <a:avLst/>
                  <a:gdLst>
                    <a:gd name="T0" fmla="*/ 4351 w 27"/>
                    <a:gd name="T1" fmla="*/ 2766 h 36"/>
                    <a:gd name="T2" fmla="*/ 4530 w 27"/>
                    <a:gd name="T3" fmla="*/ 2589 h 36"/>
                    <a:gd name="T4" fmla="*/ 4900 w 27"/>
                    <a:gd name="T5" fmla="*/ 753 h 36"/>
                    <a:gd name="T6" fmla="*/ 4530 w 27"/>
                    <a:gd name="T7" fmla="*/ 544 h 36"/>
                    <a:gd name="T8" fmla="*/ 3921 w 27"/>
                    <a:gd name="T9" fmla="*/ 2373 h 36"/>
                    <a:gd name="T10" fmla="*/ 3921 w 27"/>
                    <a:gd name="T11" fmla="*/ 2589 h 36"/>
                    <a:gd name="T12" fmla="*/ 3417 w 27"/>
                    <a:gd name="T13" fmla="*/ 2175 h 36"/>
                    <a:gd name="T14" fmla="*/ 3257 w 27"/>
                    <a:gd name="T15" fmla="*/ 2175 h 36"/>
                    <a:gd name="T16" fmla="*/ 3628 w 27"/>
                    <a:gd name="T17" fmla="*/ 1635 h 36"/>
                    <a:gd name="T18" fmla="*/ 3921 w 27"/>
                    <a:gd name="T19" fmla="*/ 205 h 36"/>
                    <a:gd name="T20" fmla="*/ 3417 w 27"/>
                    <a:gd name="T21" fmla="*/ 0 h 36"/>
                    <a:gd name="T22" fmla="*/ 3064 w 27"/>
                    <a:gd name="T23" fmla="*/ 1443 h 36"/>
                    <a:gd name="T24" fmla="*/ 2864 w 27"/>
                    <a:gd name="T25" fmla="*/ 2175 h 36"/>
                    <a:gd name="T26" fmla="*/ 609 w 27"/>
                    <a:gd name="T27" fmla="*/ 3310 h 36"/>
                    <a:gd name="T28" fmla="*/ 1884 w 27"/>
                    <a:gd name="T29" fmla="*/ 6007 h 36"/>
                    <a:gd name="T30" fmla="*/ 4900 w 27"/>
                    <a:gd name="T31" fmla="*/ 5098 h 36"/>
                    <a:gd name="T32" fmla="*/ 4351 w 27"/>
                    <a:gd name="T33" fmla="*/ 2766 h 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7"/>
                    <a:gd name="T52" fmla="*/ 0 h 36"/>
                    <a:gd name="T53" fmla="*/ 27 w 27"/>
                    <a:gd name="T54" fmla="*/ 36 h 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7" h="36">
                      <a:moveTo>
                        <a:pt x="23" y="15"/>
                      </a:moveTo>
                      <a:cubicBezTo>
                        <a:pt x="23" y="15"/>
                        <a:pt x="23" y="14"/>
                        <a:pt x="24" y="14"/>
                      </a:cubicBezTo>
                      <a:cubicBezTo>
                        <a:pt x="25" y="11"/>
                        <a:pt x="26" y="7"/>
                        <a:pt x="26" y="4"/>
                      </a:cubicBezTo>
                      <a:cubicBezTo>
                        <a:pt x="24" y="3"/>
                        <a:pt x="24" y="3"/>
                        <a:pt x="24" y="3"/>
                      </a:cubicBezTo>
                      <a:cubicBezTo>
                        <a:pt x="23" y="6"/>
                        <a:pt x="23" y="10"/>
                        <a:pt x="21" y="13"/>
                      </a:cubicBezTo>
                      <a:cubicBezTo>
                        <a:pt x="21" y="14"/>
                        <a:pt x="21" y="14"/>
                        <a:pt x="21" y="14"/>
                      </a:cubicBezTo>
                      <a:cubicBezTo>
                        <a:pt x="20" y="13"/>
                        <a:pt x="19" y="13"/>
                        <a:pt x="18" y="12"/>
                      </a:cubicBezTo>
                      <a:cubicBezTo>
                        <a:pt x="18" y="12"/>
                        <a:pt x="18" y="12"/>
                        <a:pt x="17" y="12"/>
                      </a:cubicBezTo>
                      <a:cubicBezTo>
                        <a:pt x="18" y="11"/>
                        <a:pt x="18" y="10"/>
                        <a:pt x="19" y="9"/>
                      </a:cubicBezTo>
                      <a:cubicBezTo>
                        <a:pt x="19" y="7"/>
                        <a:pt x="20" y="4"/>
                        <a:pt x="21" y="1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8" y="3"/>
                        <a:pt x="17" y="6"/>
                        <a:pt x="16" y="8"/>
                      </a:cubicBezTo>
                      <a:cubicBezTo>
                        <a:pt x="16" y="10"/>
                        <a:pt x="16" y="11"/>
                        <a:pt x="15" y="12"/>
                      </a:cubicBezTo>
                      <a:cubicBezTo>
                        <a:pt x="9" y="11"/>
                        <a:pt x="4" y="14"/>
                        <a:pt x="3" y="18"/>
                      </a:cubicBezTo>
                      <a:cubicBezTo>
                        <a:pt x="0" y="24"/>
                        <a:pt x="4" y="31"/>
                        <a:pt x="10" y="33"/>
                      </a:cubicBezTo>
                      <a:cubicBezTo>
                        <a:pt x="16" y="36"/>
                        <a:pt x="23" y="33"/>
                        <a:pt x="26" y="28"/>
                      </a:cubicBezTo>
                      <a:cubicBezTo>
                        <a:pt x="27" y="24"/>
                        <a:pt x="26" y="19"/>
                        <a:pt x="23" y="15"/>
                      </a:cubicBezTo>
                    </a:path>
                  </a:pathLst>
                </a:custGeom>
                <a:solidFill>
                  <a:srgbClr val="FFF5EE"/>
                </a:solidFill>
                <a:ln w="317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556" name="Freeform 103"/>
                <p:cNvSpPr>
                  <a:spLocks noChangeAspect="1"/>
                </p:cNvSpPr>
                <p:nvPr/>
              </p:nvSpPr>
              <p:spPr bwMode="auto">
                <a:xfrm>
                  <a:off x="6581775" y="4624388"/>
                  <a:ext cx="82550" cy="111125"/>
                </a:xfrm>
                <a:custGeom>
                  <a:avLst/>
                  <a:gdLst>
                    <a:gd name="T0" fmla="*/ 978 w 27"/>
                    <a:gd name="T1" fmla="*/ 4919 h 36"/>
                    <a:gd name="T2" fmla="*/ 1173 w 27"/>
                    <a:gd name="T3" fmla="*/ 4529 h 36"/>
                    <a:gd name="T4" fmla="*/ 1691 w 27"/>
                    <a:gd name="T5" fmla="*/ 4919 h 36"/>
                    <a:gd name="T6" fmla="*/ 1884 w 27"/>
                    <a:gd name="T7" fmla="*/ 4919 h 36"/>
                    <a:gd name="T8" fmla="*/ 1487 w 27"/>
                    <a:gd name="T9" fmla="*/ 5676 h 36"/>
                    <a:gd name="T10" fmla="*/ 1173 w 27"/>
                    <a:gd name="T11" fmla="*/ 7146 h 36"/>
                    <a:gd name="T12" fmla="*/ 1487 w 27"/>
                    <a:gd name="T13" fmla="*/ 7338 h 36"/>
                    <a:gd name="T14" fmla="*/ 1884 w 27"/>
                    <a:gd name="T15" fmla="*/ 5886 h 36"/>
                    <a:gd name="T16" fmla="*/ 2436 w 27"/>
                    <a:gd name="T17" fmla="*/ 5145 h 36"/>
                    <a:gd name="T18" fmla="*/ 4692 w 27"/>
                    <a:gd name="T19" fmla="*/ 3675 h 36"/>
                    <a:gd name="T20" fmla="*/ 3257 w 27"/>
                    <a:gd name="T21" fmla="*/ 640 h 36"/>
                    <a:gd name="T22" fmla="*/ 208 w 27"/>
                    <a:gd name="T23" fmla="*/ 1666 h 36"/>
                    <a:gd name="T24" fmla="*/ 772 w 27"/>
                    <a:gd name="T25" fmla="*/ 4328 h 36"/>
                    <a:gd name="T26" fmla="*/ 609 w 27"/>
                    <a:gd name="T27" fmla="*/ 4704 h 36"/>
                    <a:gd name="T28" fmla="*/ 0 w 27"/>
                    <a:gd name="T29" fmla="*/ 6537 h 36"/>
                    <a:gd name="T30" fmla="*/ 401 w 27"/>
                    <a:gd name="T31" fmla="*/ 6702 h 36"/>
                    <a:gd name="T32" fmla="*/ 978 w 27"/>
                    <a:gd name="T33" fmla="*/ 4919 h 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7"/>
                    <a:gd name="T52" fmla="*/ 0 h 36"/>
                    <a:gd name="T53" fmla="*/ 27 w 27"/>
                    <a:gd name="T54" fmla="*/ 36 h 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7" h="36">
                      <a:moveTo>
                        <a:pt x="5" y="24"/>
                      </a:moveTo>
                      <a:cubicBezTo>
                        <a:pt x="6" y="24"/>
                        <a:pt x="6" y="23"/>
                        <a:pt x="6" y="22"/>
                      </a:cubicBezTo>
                      <a:cubicBezTo>
                        <a:pt x="7" y="23"/>
                        <a:pt x="8" y="23"/>
                        <a:pt x="9" y="24"/>
                      </a:cubicBezTo>
                      <a:cubicBezTo>
                        <a:pt x="9" y="24"/>
                        <a:pt x="9" y="24"/>
                        <a:pt x="10" y="24"/>
                      </a:cubicBezTo>
                      <a:cubicBezTo>
                        <a:pt x="9" y="25"/>
                        <a:pt x="8" y="26"/>
                        <a:pt x="8" y="28"/>
                      </a:cubicBezTo>
                      <a:cubicBezTo>
                        <a:pt x="7" y="30"/>
                        <a:pt x="6" y="32"/>
                        <a:pt x="6" y="35"/>
                      </a:cubicBezTo>
                      <a:cubicBezTo>
                        <a:pt x="8" y="36"/>
                        <a:pt x="8" y="36"/>
                        <a:pt x="8" y="36"/>
                      </a:cubicBezTo>
                      <a:cubicBezTo>
                        <a:pt x="9" y="33"/>
                        <a:pt x="10" y="31"/>
                        <a:pt x="10" y="29"/>
                      </a:cubicBezTo>
                      <a:cubicBezTo>
                        <a:pt x="11" y="28"/>
                        <a:pt x="12" y="26"/>
                        <a:pt x="13" y="25"/>
                      </a:cubicBezTo>
                      <a:cubicBezTo>
                        <a:pt x="18" y="25"/>
                        <a:pt x="23" y="23"/>
                        <a:pt x="25" y="18"/>
                      </a:cubicBezTo>
                      <a:cubicBezTo>
                        <a:pt x="27" y="13"/>
                        <a:pt x="24" y="6"/>
                        <a:pt x="17" y="3"/>
                      </a:cubicBezTo>
                      <a:cubicBezTo>
                        <a:pt x="11" y="0"/>
                        <a:pt x="4" y="3"/>
                        <a:pt x="1" y="8"/>
                      </a:cubicBezTo>
                      <a:cubicBezTo>
                        <a:pt x="0" y="13"/>
                        <a:pt x="1" y="17"/>
                        <a:pt x="4" y="21"/>
                      </a:cubicBezTo>
                      <a:cubicBezTo>
                        <a:pt x="4" y="21"/>
                        <a:pt x="3" y="23"/>
                        <a:pt x="3" y="23"/>
                      </a:cubicBezTo>
                      <a:cubicBezTo>
                        <a:pt x="1" y="26"/>
                        <a:pt x="1" y="29"/>
                        <a:pt x="0" y="32"/>
                      </a:cubicBezTo>
                      <a:cubicBezTo>
                        <a:pt x="2" y="33"/>
                        <a:pt x="2" y="33"/>
                        <a:pt x="2" y="33"/>
                      </a:cubicBezTo>
                      <a:cubicBezTo>
                        <a:pt x="3" y="30"/>
                        <a:pt x="4" y="27"/>
                        <a:pt x="5" y="24"/>
                      </a:cubicBezTo>
                    </a:path>
                  </a:pathLst>
                </a:custGeom>
                <a:solidFill>
                  <a:srgbClr val="FFF5EE"/>
                </a:solidFill>
                <a:ln w="317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557" name="Freeform 104"/>
                <p:cNvSpPr>
                  <a:spLocks noChangeAspect="1"/>
                </p:cNvSpPr>
                <p:nvPr/>
              </p:nvSpPr>
              <p:spPr bwMode="auto">
                <a:xfrm>
                  <a:off x="6524625" y="4729163"/>
                  <a:ext cx="80962" cy="106362"/>
                </a:xfrm>
                <a:custGeom>
                  <a:avLst/>
                  <a:gdLst>
                    <a:gd name="T0" fmla="*/ 3678 w 27"/>
                    <a:gd name="T1" fmla="*/ 2749 h 35"/>
                    <a:gd name="T2" fmla="*/ 3678 w 27"/>
                    <a:gd name="T3" fmla="*/ 2569 h 35"/>
                    <a:gd name="T4" fmla="*/ 4224 w 27"/>
                    <a:gd name="T5" fmla="*/ 750 h 35"/>
                    <a:gd name="T6" fmla="*/ 3868 w 27"/>
                    <a:gd name="T7" fmla="*/ 538 h 35"/>
                    <a:gd name="T8" fmla="*/ 3464 w 27"/>
                    <a:gd name="T9" fmla="*/ 2364 h 35"/>
                    <a:gd name="T10" fmla="*/ 3464 w 27"/>
                    <a:gd name="T11" fmla="*/ 2569 h 35"/>
                    <a:gd name="T12" fmla="*/ 2918 w 27"/>
                    <a:gd name="T13" fmla="*/ 2161 h 35"/>
                    <a:gd name="T14" fmla="*/ 2709 w 27"/>
                    <a:gd name="T15" fmla="*/ 2161 h 35"/>
                    <a:gd name="T16" fmla="*/ 3079 w 27"/>
                    <a:gd name="T17" fmla="*/ 1627 h 35"/>
                    <a:gd name="T18" fmla="*/ 3464 w 27"/>
                    <a:gd name="T19" fmla="*/ 205 h 35"/>
                    <a:gd name="T20" fmla="*/ 3079 w 27"/>
                    <a:gd name="T21" fmla="*/ 0 h 35"/>
                    <a:gd name="T22" fmla="*/ 2593 w 27"/>
                    <a:gd name="T23" fmla="*/ 1436 h 35"/>
                    <a:gd name="T24" fmla="*/ 2236 w 27"/>
                    <a:gd name="T25" fmla="*/ 1972 h 35"/>
                    <a:gd name="T26" fmla="*/ 357 w 27"/>
                    <a:gd name="T27" fmla="*/ 3185 h 35"/>
                    <a:gd name="T28" fmla="*/ 1434 w 27"/>
                    <a:gd name="T29" fmla="*/ 5963 h 35"/>
                    <a:gd name="T30" fmla="*/ 4035 w 27"/>
                    <a:gd name="T31" fmla="*/ 5065 h 35"/>
                    <a:gd name="T32" fmla="*/ 3678 w 27"/>
                    <a:gd name="T33" fmla="*/ 2749 h 3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7"/>
                    <a:gd name="T52" fmla="*/ 0 h 35"/>
                    <a:gd name="T53" fmla="*/ 27 w 27"/>
                    <a:gd name="T54" fmla="*/ 35 h 3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7" h="35">
                      <a:moveTo>
                        <a:pt x="23" y="15"/>
                      </a:moveTo>
                      <a:cubicBezTo>
                        <a:pt x="23" y="15"/>
                        <a:pt x="23" y="14"/>
                        <a:pt x="23" y="14"/>
                      </a:cubicBezTo>
                      <a:cubicBezTo>
                        <a:pt x="25" y="11"/>
                        <a:pt x="26" y="7"/>
                        <a:pt x="26" y="4"/>
                      </a:cubicBezTo>
                      <a:cubicBezTo>
                        <a:pt x="24" y="3"/>
                        <a:pt x="24" y="3"/>
                        <a:pt x="24" y="3"/>
                      </a:cubicBezTo>
                      <a:cubicBezTo>
                        <a:pt x="23" y="6"/>
                        <a:pt x="23" y="10"/>
                        <a:pt x="21" y="13"/>
                      </a:cubicBezTo>
                      <a:cubicBezTo>
                        <a:pt x="21" y="13"/>
                        <a:pt x="21" y="14"/>
                        <a:pt x="21" y="14"/>
                      </a:cubicBezTo>
                      <a:cubicBezTo>
                        <a:pt x="20" y="13"/>
                        <a:pt x="19" y="13"/>
                        <a:pt x="18" y="12"/>
                      </a:cubicBezTo>
                      <a:cubicBezTo>
                        <a:pt x="18" y="12"/>
                        <a:pt x="17" y="12"/>
                        <a:pt x="17" y="12"/>
                      </a:cubicBezTo>
                      <a:cubicBezTo>
                        <a:pt x="18" y="11"/>
                        <a:pt x="18" y="10"/>
                        <a:pt x="19" y="9"/>
                      </a:cubicBezTo>
                      <a:cubicBezTo>
                        <a:pt x="20" y="7"/>
                        <a:pt x="20" y="4"/>
                        <a:pt x="21" y="1"/>
                      </a:cubicBez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18" y="3"/>
                        <a:pt x="17" y="6"/>
                        <a:pt x="16" y="8"/>
                      </a:cubicBezTo>
                      <a:cubicBezTo>
                        <a:pt x="16" y="9"/>
                        <a:pt x="15" y="10"/>
                        <a:pt x="14" y="11"/>
                      </a:cubicBezTo>
                      <a:cubicBezTo>
                        <a:pt x="9" y="11"/>
                        <a:pt x="4" y="13"/>
                        <a:pt x="2" y="18"/>
                      </a:cubicBezTo>
                      <a:cubicBezTo>
                        <a:pt x="0" y="24"/>
                        <a:pt x="3" y="30"/>
                        <a:pt x="9" y="33"/>
                      </a:cubicBezTo>
                      <a:cubicBezTo>
                        <a:pt x="16" y="35"/>
                        <a:pt x="23" y="33"/>
                        <a:pt x="25" y="28"/>
                      </a:cubicBezTo>
                      <a:cubicBezTo>
                        <a:pt x="27" y="24"/>
                        <a:pt x="26" y="19"/>
                        <a:pt x="23" y="15"/>
                      </a:cubicBezTo>
                    </a:path>
                  </a:pathLst>
                </a:custGeom>
                <a:solidFill>
                  <a:srgbClr val="FFF5EE"/>
                </a:solidFill>
                <a:ln w="317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558" name="Freeform 105"/>
                <p:cNvSpPr>
                  <a:spLocks noChangeAspect="1"/>
                </p:cNvSpPr>
                <p:nvPr/>
              </p:nvSpPr>
              <p:spPr bwMode="auto">
                <a:xfrm>
                  <a:off x="6654800" y="4659313"/>
                  <a:ext cx="85725" cy="109537"/>
                </a:xfrm>
                <a:custGeom>
                  <a:avLst/>
                  <a:gdLst>
                    <a:gd name="T0" fmla="*/ 1175 w 28"/>
                    <a:gd name="T1" fmla="*/ 4372 h 36"/>
                    <a:gd name="T2" fmla="*/ 1383 w 28"/>
                    <a:gd name="T3" fmla="*/ 3956 h 36"/>
                    <a:gd name="T4" fmla="*/ 1894 w 28"/>
                    <a:gd name="T5" fmla="*/ 4169 h 36"/>
                    <a:gd name="T6" fmla="*/ 2102 w 28"/>
                    <a:gd name="T7" fmla="*/ 4372 h 36"/>
                    <a:gd name="T8" fmla="*/ 1491 w 28"/>
                    <a:gd name="T9" fmla="*/ 5098 h 36"/>
                    <a:gd name="T10" fmla="*/ 1175 w 28"/>
                    <a:gd name="T11" fmla="*/ 6208 h 36"/>
                    <a:gd name="T12" fmla="*/ 1699 w 28"/>
                    <a:gd name="T13" fmla="*/ 6545 h 36"/>
                    <a:gd name="T14" fmla="*/ 2102 w 28"/>
                    <a:gd name="T15" fmla="*/ 5301 h 36"/>
                    <a:gd name="T16" fmla="*/ 2667 w 28"/>
                    <a:gd name="T17" fmla="*/ 4548 h 36"/>
                    <a:gd name="T18" fmla="*/ 4943 w 28"/>
                    <a:gd name="T19" fmla="*/ 3310 h 36"/>
                    <a:gd name="T20" fmla="*/ 3653 w 28"/>
                    <a:gd name="T21" fmla="*/ 544 h 36"/>
                    <a:gd name="T22" fmla="*/ 401 w 28"/>
                    <a:gd name="T23" fmla="*/ 1443 h 36"/>
                    <a:gd name="T24" fmla="*/ 982 w 28"/>
                    <a:gd name="T25" fmla="*/ 3619 h 36"/>
                    <a:gd name="T26" fmla="*/ 609 w 28"/>
                    <a:gd name="T27" fmla="*/ 4169 h 36"/>
                    <a:gd name="T28" fmla="*/ 208 w 28"/>
                    <a:gd name="T29" fmla="*/ 5786 h 36"/>
                    <a:gd name="T30" fmla="*/ 609 w 28"/>
                    <a:gd name="T31" fmla="*/ 6007 h 36"/>
                    <a:gd name="T32" fmla="*/ 1175 w 28"/>
                    <a:gd name="T33" fmla="*/ 4372 h 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8"/>
                    <a:gd name="T52" fmla="*/ 0 h 36"/>
                    <a:gd name="T53" fmla="*/ 28 w 28"/>
                    <a:gd name="T54" fmla="*/ 36 h 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8" h="36">
                      <a:moveTo>
                        <a:pt x="6" y="24"/>
                      </a:moveTo>
                      <a:cubicBezTo>
                        <a:pt x="6" y="23"/>
                        <a:pt x="6" y="22"/>
                        <a:pt x="7" y="22"/>
                      </a:cubicBezTo>
                      <a:cubicBezTo>
                        <a:pt x="7" y="22"/>
                        <a:pt x="8" y="23"/>
                        <a:pt x="10" y="23"/>
                      </a:cubicBezTo>
                      <a:cubicBezTo>
                        <a:pt x="10" y="24"/>
                        <a:pt x="10" y="24"/>
                        <a:pt x="11" y="24"/>
                      </a:cubicBezTo>
                      <a:cubicBezTo>
                        <a:pt x="10" y="25"/>
                        <a:pt x="9" y="26"/>
                        <a:pt x="8" y="28"/>
                      </a:cubicBezTo>
                      <a:cubicBezTo>
                        <a:pt x="7" y="30"/>
                        <a:pt x="7" y="32"/>
                        <a:pt x="6" y="34"/>
                      </a:cubicBezTo>
                      <a:cubicBezTo>
                        <a:pt x="9" y="36"/>
                        <a:pt x="9" y="36"/>
                        <a:pt x="9" y="36"/>
                      </a:cubicBezTo>
                      <a:cubicBezTo>
                        <a:pt x="9" y="33"/>
                        <a:pt x="10" y="31"/>
                        <a:pt x="11" y="29"/>
                      </a:cubicBezTo>
                      <a:cubicBezTo>
                        <a:pt x="11" y="27"/>
                        <a:pt x="12" y="26"/>
                        <a:pt x="14" y="25"/>
                      </a:cubicBezTo>
                      <a:cubicBezTo>
                        <a:pt x="19" y="25"/>
                        <a:pt x="24" y="23"/>
                        <a:pt x="26" y="18"/>
                      </a:cubicBezTo>
                      <a:cubicBezTo>
                        <a:pt x="28" y="13"/>
                        <a:pt x="25" y="6"/>
                        <a:pt x="19" y="3"/>
                      </a:cubicBezTo>
                      <a:cubicBezTo>
                        <a:pt x="12" y="0"/>
                        <a:pt x="4" y="2"/>
                        <a:pt x="2" y="8"/>
                      </a:cubicBezTo>
                      <a:cubicBezTo>
                        <a:pt x="0" y="12"/>
                        <a:pt x="2" y="17"/>
                        <a:pt x="5" y="20"/>
                      </a:cubicBezTo>
                      <a:cubicBezTo>
                        <a:pt x="4" y="21"/>
                        <a:pt x="4" y="22"/>
                        <a:pt x="3" y="23"/>
                      </a:cubicBezTo>
                      <a:cubicBezTo>
                        <a:pt x="2" y="26"/>
                        <a:pt x="1" y="29"/>
                        <a:pt x="1" y="32"/>
                      </a:cubicBezTo>
                      <a:cubicBezTo>
                        <a:pt x="3" y="33"/>
                        <a:pt x="3" y="33"/>
                        <a:pt x="3" y="33"/>
                      </a:cubicBezTo>
                      <a:cubicBezTo>
                        <a:pt x="4" y="30"/>
                        <a:pt x="4" y="27"/>
                        <a:pt x="6" y="24"/>
                      </a:cubicBezTo>
                    </a:path>
                  </a:pathLst>
                </a:custGeom>
                <a:solidFill>
                  <a:srgbClr val="FFF5EE"/>
                </a:solidFill>
                <a:ln w="317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559" name="Freeform 106"/>
                <p:cNvSpPr>
                  <a:spLocks noChangeAspect="1"/>
                </p:cNvSpPr>
                <p:nvPr/>
              </p:nvSpPr>
              <p:spPr bwMode="auto">
                <a:xfrm>
                  <a:off x="6596063" y="4764088"/>
                  <a:ext cx="82550" cy="104775"/>
                </a:xfrm>
                <a:custGeom>
                  <a:avLst/>
                  <a:gdLst>
                    <a:gd name="T0" fmla="*/ 4351 w 27"/>
                    <a:gd name="T1" fmla="*/ 2385 h 35"/>
                    <a:gd name="T2" fmla="*/ 4530 w 27"/>
                    <a:gd name="T3" fmla="*/ 2187 h 35"/>
                    <a:gd name="T4" fmla="*/ 5115 w 27"/>
                    <a:gd name="T5" fmla="*/ 502 h 35"/>
                    <a:gd name="T6" fmla="*/ 4530 w 27"/>
                    <a:gd name="T7" fmla="*/ 356 h 35"/>
                    <a:gd name="T8" fmla="*/ 3921 w 27"/>
                    <a:gd name="T9" fmla="*/ 1939 h 35"/>
                    <a:gd name="T10" fmla="*/ 3921 w 27"/>
                    <a:gd name="T11" fmla="*/ 2127 h 35"/>
                    <a:gd name="T12" fmla="*/ 3628 w 27"/>
                    <a:gd name="T13" fmla="*/ 1939 h 35"/>
                    <a:gd name="T14" fmla="*/ 3257 w 27"/>
                    <a:gd name="T15" fmla="*/ 1939 h 35"/>
                    <a:gd name="T16" fmla="*/ 3628 w 27"/>
                    <a:gd name="T17" fmla="*/ 1429 h 35"/>
                    <a:gd name="T18" fmla="*/ 3921 w 27"/>
                    <a:gd name="T19" fmla="*/ 189 h 35"/>
                    <a:gd name="T20" fmla="*/ 3628 w 27"/>
                    <a:gd name="T21" fmla="*/ 0 h 35"/>
                    <a:gd name="T22" fmla="*/ 3064 w 27"/>
                    <a:gd name="T23" fmla="*/ 1265 h 35"/>
                    <a:gd name="T24" fmla="*/ 2656 w 27"/>
                    <a:gd name="T25" fmla="*/ 1786 h 35"/>
                    <a:gd name="T26" fmla="*/ 401 w 27"/>
                    <a:gd name="T27" fmla="*/ 2695 h 35"/>
                    <a:gd name="T28" fmla="*/ 1691 w 27"/>
                    <a:gd name="T29" fmla="*/ 5082 h 35"/>
                    <a:gd name="T30" fmla="*/ 4692 w 27"/>
                    <a:gd name="T31" fmla="*/ 4313 h 35"/>
                    <a:gd name="T32" fmla="*/ 4351 w 27"/>
                    <a:gd name="T33" fmla="*/ 2385 h 3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7"/>
                    <a:gd name="T52" fmla="*/ 0 h 35"/>
                    <a:gd name="T53" fmla="*/ 27 w 27"/>
                    <a:gd name="T54" fmla="*/ 35 h 3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7" h="35">
                      <a:moveTo>
                        <a:pt x="23" y="15"/>
                      </a:moveTo>
                      <a:cubicBezTo>
                        <a:pt x="23" y="15"/>
                        <a:pt x="24" y="14"/>
                        <a:pt x="24" y="14"/>
                      </a:cubicBezTo>
                      <a:cubicBezTo>
                        <a:pt x="25" y="10"/>
                        <a:pt x="26" y="7"/>
                        <a:pt x="27" y="3"/>
                      </a:cubicBezTo>
                      <a:cubicBezTo>
                        <a:pt x="24" y="2"/>
                        <a:pt x="24" y="2"/>
                        <a:pt x="24" y="2"/>
                      </a:cubicBezTo>
                      <a:cubicBezTo>
                        <a:pt x="23" y="6"/>
                        <a:pt x="23" y="9"/>
                        <a:pt x="21" y="12"/>
                      </a:cubicBezTo>
                      <a:cubicBezTo>
                        <a:pt x="21" y="13"/>
                        <a:pt x="21" y="13"/>
                        <a:pt x="21" y="13"/>
                      </a:cubicBezTo>
                      <a:cubicBezTo>
                        <a:pt x="20" y="13"/>
                        <a:pt x="19" y="12"/>
                        <a:pt x="19" y="12"/>
                      </a:cubicBezTo>
                      <a:cubicBezTo>
                        <a:pt x="18" y="12"/>
                        <a:pt x="18" y="12"/>
                        <a:pt x="17" y="12"/>
                      </a:cubicBezTo>
                      <a:cubicBezTo>
                        <a:pt x="18" y="11"/>
                        <a:pt x="18" y="10"/>
                        <a:pt x="19" y="9"/>
                      </a:cubicBezTo>
                      <a:cubicBezTo>
                        <a:pt x="20" y="6"/>
                        <a:pt x="21" y="4"/>
                        <a:pt x="21" y="1"/>
                      </a:cubicBez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18" y="3"/>
                        <a:pt x="17" y="5"/>
                        <a:pt x="16" y="8"/>
                      </a:cubicBezTo>
                      <a:cubicBezTo>
                        <a:pt x="16" y="9"/>
                        <a:pt x="15" y="10"/>
                        <a:pt x="14" y="11"/>
                      </a:cubicBezTo>
                      <a:cubicBezTo>
                        <a:pt x="9" y="10"/>
                        <a:pt x="4" y="13"/>
                        <a:pt x="2" y="17"/>
                      </a:cubicBezTo>
                      <a:cubicBezTo>
                        <a:pt x="0" y="23"/>
                        <a:pt x="3" y="29"/>
                        <a:pt x="9" y="32"/>
                      </a:cubicBezTo>
                      <a:cubicBezTo>
                        <a:pt x="16" y="35"/>
                        <a:pt x="23" y="33"/>
                        <a:pt x="25" y="27"/>
                      </a:cubicBezTo>
                      <a:cubicBezTo>
                        <a:pt x="27" y="23"/>
                        <a:pt x="26" y="19"/>
                        <a:pt x="23" y="15"/>
                      </a:cubicBezTo>
                    </a:path>
                  </a:pathLst>
                </a:custGeom>
                <a:solidFill>
                  <a:srgbClr val="FFF5EE"/>
                </a:solidFill>
                <a:ln w="317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560" name="Freeform 107"/>
                <p:cNvSpPr>
                  <a:spLocks noChangeAspect="1"/>
                </p:cNvSpPr>
                <p:nvPr/>
              </p:nvSpPr>
              <p:spPr bwMode="auto">
                <a:xfrm>
                  <a:off x="6275388" y="4508500"/>
                  <a:ext cx="82550" cy="107950"/>
                </a:xfrm>
                <a:custGeom>
                  <a:avLst/>
                  <a:gdLst>
                    <a:gd name="T0" fmla="*/ 1173 w 27"/>
                    <a:gd name="T1" fmla="*/ 4900 h 35"/>
                    <a:gd name="T2" fmla="*/ 1265 w 27"/>
                    <a:gd name="T3" fmla="*/ 4519 h 35"/>
                    <a:gd name="T4" fmla="*/ 1884 w 27"/>
                    <a:gd name="T5" fmla="*/ 4673 h 35"/>
                    <a:gd name="T6" fmla="*/ 2036 w 27"/>
                    <a:gd name="T7" fmla="*/ 4900 h 35"/>
                    <a:gd name="T8" fmla="*/ 1691 w 27"/>
                    <a:gd name="T9" fmla="*/ 5640 h 35"/>
                    <a:gd name="T10" fmla="*/ 1265 w 27"/>
                    <a:gd name="T11" fmla="*/ 7086 h 35"/>
                    <a:gd name="T12" fmla="*/ 1884 w 27"/>
                    <a:gd name="T13" fmla="*/ 7086 h 35"/>
                    <a:gd name="T14" fmla="*/ 2036 w 27"/>
                    <a:gd name="T15" fmla="*/ 5865 h 35"/>
                    <a:gd name="T16" fmla="*/ 2656 w 27"/>
                    <a:gd name="T17" fmla="*/ 4900 h 35"/>
                    <a:gd name="T18" fmla="*/ 4692 w 27"/>
                    <a:gd name="T19" fmla="*/ 3431 h 35"/>
                    <a:gd name="T20" fmla="*/ 3257 w 27"/>
                    <a:gd name="T21" fmla="*/ 441 h 35"/>
                    <a:gd name="T22" fmla="*/ 208 w 27"/>
                    <a:gd name="T23" fmla="*/ 1766 h 35"/>
                    <a:gd name="T24" fmla="*/ 978 w 27"/>
                    <a:gd name="T25" fmla="*/ 4292 h 35"/>
                    <a:gd name="T26" fmla="*/ 609 w 27"/>
                    <a:gd name="T27" fmla="*/ 4673 h 35"/>
                    <a:gd name="T28" fmla="*/ 401 w 27"/>
                    <a:gd name="T29" fmla="*/ 6666 h 35"/>
                    <a:gd name="T30" fmla="*/ 772 w 27"/>
                    <a:gd name="T31" fmla="*/ 6666 h 35"/>
                    <a:gd name="T32" fmla="*/ 1173 w 27"/>
                    <a:gd name="T33" fmla="*/ 4900 h 3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7"/>
                    <a:gd name="T52" fmla="*/ 0 h 35"/>
                    <a:gd name="T53" fmla="*/ 27 w 27"/>
                    <a:gd name="T54" fmla="*/ 35 h 3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7" h="35">
                      <a:moveTo>
                        <a:pt x="6" y="24"/>
                      </a:moveTo>
                      <a:cubicBezTo>
                        <a:pt x="6" y="23"/>
                        <a:pt x="7" y="23"/>
                        <a:pt x="7" y="22"/>
                      </a:cubicBezTo>
                      <a:cubicBezTo>
                        <a:pt x="8" y="23"/>
                        <a:pt x="9" y="23"/>
                        <a:pt x="10" y="23"/>
                      </a:cubicBezTo>
                      <a:cubicBezTo>
                        <a:pt x="10" y="23"/>
                        <a:pt x="11" y="24"/>
                        <a:pt x="11" y="24"/>
                      </a:cubicBezTo>
                      <a:cubicBezTo>
                        <a:pt x="10" y="25"/>
                        <a:pt x="9" y="26"/>
                        <a:pt x="9" y="28"/>
                      </a:cubicBezTo>
                      <a:cubicBezTo>
                        <a:pt x="8" y="30"/>
                        <a:pt x="8" y="32"/>
                        <a:pt x="7" y="35"/>
                      </a:cubicBezTo>
                      <a:cubicBezTo>
                        <a:pt x="10" y="35"/>
                        <a:pt x="10" y="35"/>
                        <a:pt x="10" y="35"/>
                      </a:cubicBezTo>
                      <a:cubicBezTo>
                        <a:pt x="10" y="33"/>
                        <a:pt x="11" y="31"/>
                        <a:pt x="11" y="29"/>
                      </a:cubicBezTo>
                      <a:cubicBezTo>
                        <a:pt x="12" y="27"/>
                        <a:pt x="13" y="26"/>
                        <a:pt x="14" y="24"/>
                      </a:cubicBezTo>
                      <a:cubicBezTo>
                        <a:pt x="19" y="24"/>
                        <a:pt x="24" y="22"/>
                        <a:pt x="25" y="17"/>
                      </a:cubicBezTo>
                      <a:cubicBezTo>
                        <a:pt x="27" y="11"/>
                        <a:pt x="24" y="4"/>
                        <a:pt x="17" y="2"/>
                      </a:cubicBezTo>
                      <a:cubicBezTo>
                        <a:pt x="10" y="0"/>
                        <a:pt x="3" y="3"/>
                        <a:pt x="1" y="9"/>
                      </a:cubicBezTo>
                      <a:cubicBezTo>
                        <a:pt x="0" y="13"/>
                        <a:pt x="2" y="17"/>
                        <a:pt x="5" y="21"/>
                      </a:cubicBezTo>
                      <a:cubicBezTo>
                        <a:pt x="5" y="21"/>
                        <a:pt x="4" y="22"/>
                        <a:pt x="3" y="23"/>
                      </a:cubicBezTo>
                      <a:cubicBezTo>
                        <a:pt x="2" y="26"/>
                        <a:pt x="2" y="30"/>
                        <a:pt x="2" y="33"/>
                      </a:cubicBezTo>
                      <a:cubicBezTo>
                        <a:pt x="4" y="33"/>
                        <a:pt x="4" y="33"/>
                        <a:pt x="4" y="33"/>
                      </a:cubicBezTo>
                      <a:cubicBezTo>
                        <a:pt x="5" y="30"/>
                        <a:pt x="5" y="27"/>
                        <a:pt x="6" y="24"/>
                      </a:cubicBezTo>
                    </a:path>
                  </a:pathLst>
                </a:custGeom>
                <a:solidFill>
                  <a:srgbClr val="FFF5EE"/>
                </a:solidFill>
                <a:ln w="317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561" name="Freeform 108"/>
                <p:cNvSpPr>
                  <a:spLocks noChangeAspect="1"/>
                </p:cNvSpPr>
                <p:nvPr/>
              </p:nvSpPr>
              <p:spPr bwMode="auto">
                <a:xfrm>
                  <a:off x="6226175" y="4613275"/>
                  <a:ext cx="82550" cy="109537"/>
                </a:xfrm>
                <a:custGeom>
                  <a:avLst/>
                  <a:gdLst>
                    <a:gd name="T0" fmla="*/ 4129 w 27"/>
                    <a:gd name="T1" fmla="*/ 2766 h 36"/>
                    <a:gd name="T2" fmla="*/ 4351 w 27"/>
                    <a:gd name="T3" fmla="*/ 2589 h 36"/>
                    <a:gd name="T4" fmla="*/ 4692 w 27"/>
                    <a:gd name="T5" fmla="*/ 544 h 36"/>
                    <a:gd name="T6" fmla="*/ 4351 w 27"/>
                    <a:gd name="T7" fmla="*/ 393 h 36"/>
                    <a:gd name="T8" fmla="*/ 3809 w 27"/>
                    <a:gd name="T9" fmla="*/ 2373 h 36"/>
                    <a:gd name="T10" fmla="*/ 3809 w 27"/>
                    <a:gd name="T11" fmla="*/ 2589 h 36"/>
                    <a:gd name="T12" fmla="*/ 3417 w 27"/>
                    <a:gd name="T13" fmla="*/ 2175 h 36"/>
                    <a:gd name="T14" fmla="*/ 3064 w 27"/>
                    <a:gd name="T15" fmla="*/ 2175 h 36"/>
                    <a:gd name="T16" fmla="*/ 3417 w 27"/>
                    <a:gd name="T17" fmla="*/ 1635 h 36"/>
                    <a:gd name="T18" fmla="*/ 3628 w 27"/>
                    <a:gd name="T19" fmla="*/ 205 h 36"/>
                    <a:gd name="T20" fmla="*/ 3257 w 27"/>
                    <a:gd name="T21" fmla="*/ 0 h 36"/>
                    <a:gd name="T22" fmla="*/ 2864 w 27"/>
                    <a:gd name="T23" fmla="*/ 1443 h 36"/>
                    <a:gd name="T24" fmla="*/ 2656 w 27"/>
                    <a:gd name="T25" fmla="*/ 2175 h 36"/>
                    <a:gd name="T26" fmla="*/ 401 w 27"/>
                    <a:gd name="T27" fmla="*/ 3415 h 36"/>
                    <a:gd name="T28" fmla="*/ 1884 w 27"/>
                    <a:gd name="T29" fmla="*/ 6208 h 36"/>
                    <a:gd name="T30" fmla="*/ 4692 w 27"/>
                    <a:gd name="T31" fmla="*/ 4962 h 36"/>
                    <a:gd name="T32" fmla="*/ 4129 w 27"/>
                    <a:gd name="T33" fmla="*/ 2766 h 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7"/>
                    <a:gd name="T52" fmla="*/ 0 h 36"/>
                    <a:gd name="T53" fmla="*/ 27 w 27"/>
                    <a:gd name="T54" fmla="*/ 36 h 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7" h="36">
                      <a:moveTo>
                        <a:pt x="22" y="15"/>
                      </a:moveTo>
                      <a:cubicBezTo>
                        <a:pt x="23" y="15"/>
                        <a:pt x="23" y="14"/>
                        <a:pt x="23" y="14"/>
                      </a:cubicBezTo>
                      <a:cubicBezTo>
                        <a:pt x="24" y="10"/>
                        <a:pt x="25" y="7"/>
                        <a:pt x="25" y="3"/>
                      </a:cubicBezTo>
                      <a:cubicBezTo>
                        <a:pt x="23" y="2"/>
                        <a:pt x="23" y="2"/>
                        <a:pt x="23" y="2"/>
                      </a:cubicBezTo>
                      <a:cubicBezTo>
                        <a:pt x="22" y="6"/>
                        <a:pt x="22" y="9"/>
                        <a:pt x="20" y="13"/>
                      </a:cubicBezTo>
                      <a:cubicBezTo>
                        <a:pt x="20" y="13"/>
                        <a:pt x="20" y="14"/>
                        <a:pt x="20" y="14"/>
                      </a:cubicBezTo>
                      <a:cubicBezTo>
                        <a:pt x="19" y="13"/>
                        <a:pt x="19" y="13"/>
                        <a:pt x="18" y="12"/>
                      </a:cubicBezTo>
                      <a:cubicBezTo>
                        <a:pt x="17" y="12"/>
                        <a:pt x="17" y="13"/>
                        <a:pt x="16" y="12"/>
                      </a:cubicBezTo>
                      <a:cubicBezTo>
                        <a:pt x="17" y="11"/>
                        <a:pt x="17" y="11"/>
                        <a:pt x="18" y="9"/>
                      </a:cubicBezTo>
                      <a:cubicBezTo>
                        <a:pt x="19" y="7"/>
                        <a:pt x="19" y="4"/>
                        <a:pt x="19" y="1"/>
                      </a:cubicBezTo>
                      <a:cubicBezTo>
                        <a:pt x="17" y="0"/>
                        <a:pt x="17" y="0"/>
                        <a:pt x="17" y="0"/>
                      </a:cubicBezTo>
                      <a:cubicBezTo>
                        <a:pt x="17" y="3"/>
                        <a:pt x="16" y="6"/>
                        <a:pt x="15" y="8"/>
                      </a:cubicBezTo>
                      <a:cubicBezTo>
                        <a:pt x="15" y="10"/>
                        <a:pt x="14" y="11"/>
                        <a:pt x="14" y="12"/>
                      </a:cubicBezTo>
                      <a:cubicBezTo>
                        <a:pt x="8" y="11"/>
                        <a:pt x="4" y="14"/>
                        <a:pt x="2" y="19"/>
                      </a:cubicBezTo>
                      <a:cubicBezTo>
                        <a:pt x="0" y="25"/>
                        <a:pt x="4" y="31"/>
                        <a:pt x="10" y="34"/>
                      </a:cubicBezTo>
                      <a:cubicBezTo>
                        <a:pt x="17" y="36"/>
                        <a:pt x="23" y="33"/>
                        <a:pt x="25" y="27"/>
                      </a:cubicBezTo>
                      <a:cubicBezTo>
                        <a:pt x="27" y="23"/>
                        <a:pt x="26" y="19"/>
                        <a:pt x="22" y="15"/>
                      </a:cubicBezTo>
                    </a:path>
                  </a:pathLst>
                </a:custGeom>
                <a:solidFill>
                  <a:srgbClr val="FFF5EE"/>
                </a:solidFill>
                <a:ln w="317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562" name="Freeform 109"/>
                <p:cNvSpPr>
                  <a:spLocks noChangeAspect="1"/>
                </p:cNvSpPr>
                <p:nvPr/>
              </p:nvSpPr>
              <p:spPr bwMode="auto">
                <a:xfrm>
                  <a:off x="6351588" y="4537075"/>
                  <a:ext cx="85725" cy="106362"/>
                </a:xfrm>
                <a:custGeom>
                  <a:avLst/>
                  <a:gdLst>
                    <a:gd name="T0" fmla="*/ 1175 w 28"/>
                    <a:gd name="T1" fmla="*/ 4321 h 35"/>
                    <a:gd name="T2" fmla="*/ 1383 w 28"/>
                    <a:gd name="T3" fmla="*/ 3936 h 35"/>
                    <a:gd name="T4" fmla="*/ 1894 w 28"/>
                    <a:gd name="T5" fmla="*/ 4137 h 35"/>
                    <a:gd name="T6" fmla="*/ 2102 w 28"/>
                    <a:gd name="T7" fmla="*/ 4321 h 35"/>
                    <a:gd name="T8" fmla="*/ 1699 w 28"/>
                    <a:gd name="T9" fmla="*/ 5065 h 35"/>
                    <a:gd name="T10" fmla="*/ 1383 w 28"/>
                    <a:gd name="T11" fmla="*/ 6300 h 35"/>
                    <a:gd name="T12" fmla="*/ 1894 w 28"/>
                    <a:gd name="T13" fmla="*/ 6300 h 35"/>
                    <a:gd name="T14" fmla="*/ 2102 w 28"/>
                    <a:gd name="T15" fmla="*/ 5262 h 35"/>
                    <a:gd name="T16" fmla="*/ 2667 w 28"/>
                    <a:gd name="T17" fmla="*/ 4321 h 35"/>
                    <a:gd name="T18" fmla="*/ 4771 w 28"/>
                    <a:gd name="T19" fmla="*/ 3115 h 35"/>
                    <a:gd name="T20" fmla="*/ 3500 w 28"/>
                    <a:gd name="T21" fmla="*/ 392 h 35"/>
                    <a:gd name="T22" fmla="*/ 208 w 28"/>
                    <a:gd name="T23" fmla="*/ 1436 h 35"/>
                    <a:gd name="T24" fmla="*/ 982 w 28"/>
                    <a:gd name="T25" fmla="*/ 3775 h 35"/>
                    <a:gd name="T26" fmla="*/ 773 w 28"/>
                    <a:gd name="T27" fmla="*/ 4137 h 35"/>
                    <a:gd name="T28" fmla="*/ 401 w 28"/>
                    <a:gd name="T29" fmla="*/ 5760 h 35"/>
                    <a:gd name="T30" fmla="*/ 773 w 28"/>
                    <a:gd name="T31" fmla="*/ 5963 h 35"/>
                    <a:gd name="T32" fmla="*/ 1175 w 28"/>
                    <a:gd name="T33" fmla="*/ 4321 h 3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8"/>
                    <a:gd name="T52" fmla="*/ 0 h 35"/>
                    <a:gd name="T53" fmla="*/ 28 w 28"/>
                    <a:gd name="T54" fmla="*/ 35 h 3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8" h="35">
                      <a:moveTo>
                        <a:pt x="6" y="24"/>
                      </a:moveTo>
                      <a:cubicBezTo>
                        <a:pt x="6" y="23"/>
                        <a:pt x="7" y="23"/>
                        <a:pt x="7" y="22"/>
                      </a:cubicBezTo>
                      <a:cubicBezTo>
                        <a:pt x="8" y="23"/>
                        <a:pt x="9" y="23"/>
                        <a:pt x="10" y="23"/>
                      </a:cubicBezTo>
                      <a:cubicBezTo>
                        <a:pt x="10" y="23"/>
                        <a:pt x="11" y="24"/>
                        <a:pt x="11" y="24"/>
                      </a:cubicBezTo>
                      <a:cubicBezTo>
                        <a:pt x="10" y="25"/>
                        <a:pt x="10" y="26"/>
                        <a:pt x="9" y="28"/>
                      </a:cubicBezTo>
                      <a:cubicBezTo>
                        <a:pt x="8" y="30"/>
                        <a:pt x="8" y="32"/>
                        <a:pt x="7" y="35"/>
                      </a:cubicBezTo>
                      <a:cubicBezTo>
                        <a:pt x="10" y="35"/>
                        <a:pt x="10" y="35"/>
                        <a:pt x="10" y="35"/>
                      </a:cubicBezTo>
                      <a:cubicBezTo>
                        <a:pt x="10" y="33"/>
                        <a:pt x="11" y="31"/>
                        <a:pt x="11" y="29"/>
                      </a:cubicBezTo>
                      <a:cubicBezTo>
                        <a:pt x="12" y="27"/>
                        <a:pt x="13" y="26"/>
                        <a:pt x="14" y="24"/>
                      </a:cubicBezTo>
                      <a:cubicBezTo>
                        <a:pt x="19" y="25"/>
                        <a:pt x="24" y="22"/>
                        <a:pt x="25" y="17"/>
                      </a:cubicBezTo>
                      <a:cubicBezTo>
                        <a:pt x="28" y="12"/>
                        <a:pt x="24" y="5"/>
                        <a:pt x="18" y="2"/>
                      </a:cubicBezTo>
                      <a:cubicBezTo>
                        <a:pt x="11" y="0"/>
                        <a:pt x="4" y="3"/>
                        <a:pt x="1" y="8"/>
                      </a:cubicBezTo>
                      <a:cubicBezTo>
                        <a:pt x="0" y="13"/>
                        <a:pt x="2" y="17"/>
                        <a:pt x="5" y="21"/>
                      </a:cubicBezTo>
                      <a:cubicBezTo>
                        <a:pt x="5" y="21"/>
                        <a:pt x="4" y="23"/>
                        <a:pt x="4" y="23"/>
                      </a:cubicBezTo>
                      <a:cubicBezTo>
                        <a:pt x="3" y="26"/>
                        <a:pt x="2" y="30"/>
                        <a:pt x="2" y="32"/>
                      </a:cubicBezTo>
                      <a:cubicBezTo>
                        <a:pt x="4" y="33"/>
                        <a:pt x="4" y="33"/>
                        <a:pt x="4" y="33"/>
                      </a:cubicBezTo>
                      <a:cubicBezTo>
                        <a:pt x="4" y="30"/>
                        <a:pt x="5" y="27"/>
                        <a:pt x="6" y="24"/>
                      </a:cubicBezTo>
                    </a:path>
                  </a:pathLst>
                </a:custGeom>
                <a:solidFill>
                  <a:srgbClr val="FFF5EE"/>
                </a:solidFill>
                <a:ln w="317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563" name="Freeform 110"/>
                <p:cNvSpPr>
                  <a:spLocks noChangeAspect="1"/>
                </p:cNvSpPr>
                <p:nvPr/>
              </p:nvSpPr>
              <p:spPr bwMode="auto">
                <a:xfrm>
                  <a:off x="6300788" y="4640263"/>
                  <a:ext cx="82550" cy="109537"/>
                </a:xfrm>
                <a:custGeom>
                  <a:avLst/>
                  <a:gdLst>
                    <a:gd name="T0" fmla="*/ 4351 w 27"/>
                    <a:gd name="T1" fmla="*/ 2766 h 36"/>
                    <a:gd name="T2" fmla="*/ 4530 w 27"/>
                    <a:gd name="T3" fmla="*/ 2589 h 36"/>
                    <a:gd name="T4" fmla="*/ 4900 w 27"/>
                    <a:gd name="T5" fmla="*/ 544 h 36"/>
                    <a:gd name="T6" fmla="*/ 4351 w 27"/>
                    <a:gd name="T7" fmla="*/ 393 h 36"/>
                    <a:gd name="T8" fmla="*/ 3921 w 27"/>
                    <a:gd name="T9" fmla="*/ 2373 h 36"/>
                    <a:gd name="T10" fmla="*/ 3921 w 27"/>
                    <a:gd name="T11" fmla="*/ 2589 h 36"/>
                    <a:gd name="T12" fmla="*/ 3417 w 27"/>
                    <a:gd name="T13" fmla="*/ 2175 h 36"/>
                    <a:gd name="T14" fmla="*/ 3257 w 27"/>
                    <a:gd name="T15" fmla="*/ 2175 h 36"/>
                    <a:gd name="T16" fmla="*/ 3417 w 27"/>
                    <a:gd name="T17" fmla="*/ 1635 h 36"/>
                    <a:gd name="T18" fmla="*/ 3809 w 27"/>
                    <a:gd name="T19" fmla="*/ 205 h 36"/>
                    <a:gd name="T20" fmla="*/ 3417 w 27"/>
                    <a:gd name="T21" fmla="*/ 0 h 36"/>
                    <a:gd name="T22" fmla="*/ 3064 w 27"/>
                    <a:gd name="T23" fmla="*/ 1443 h 36"/>
                    <a:gd name="T24" fmla="*/ 2864 w 27"/>
                    <a:gd name="T25" fmla="*/ 2175 h 36"/>
                    <a:gd name="T26" fmla="*/ 401 w 27"/>
                    <a:gd name="T27" fmla="*/ 3415 h 36"/>
                    <a:gd name="T28" fmla="*/ 2036 w 27"/>
                    <a:gd name="T29" fmla="*/ 6007 h 36"/>
                    <a:gd name="T30" fmla="*/ 4900 w 27"/>
                    <a:gd name="T31" fmla="*/ 4962 h 36"/>
                    <a:gd name="T32" fmla="*/ 4351 w 27"/>
                    <a:gd name="T33" fmla="*/ 2766 h 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7"/>
                    <a:gd name="T52" fmla="*/ 0 h 36"/>
                    <a:gd name="T53" fmla="*/ 27 w 27"/>
                    <a:gd name="T54" fmla="*/ 36 h 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7" h="36">
                      <a:moveTo>
                        <a:pt x="23" y="15"/>
                      </a:moveTo>
                      <a:cubicBezTo>
                        <a:pt x="23" y="15"/>
                        <a:pt x="23" y="14"/>
                        <a:pt x="24" y="14"/>
                      </a:cubicBezTo>
                      <a:cubicBezTo>
                        <a:pt x="25" y="10"/>
                        <a:pt x="25" y="7"/>
                        <a:pt x="26" y="3"/>
                      </a:cubicBezTo>
                      <a:cubicBezTo>
                        <a:pt x="23" y="2"/>
                        <a:pt x="23" y="2"/>
                        <a:pt x="23" y="2"/>
                      </a:cubicBezTo>
                      <a:cubicBezTo>
                        <a:pt x="23" y="6"/>
                        <a:pt x="22" y="9"/>
                        <a:pt x="21" y="13"/>
                      </a:cubicBezTo>
                      <a:cubicBezTo>
                        <a:pt x="21" y="13"/>
                        <a:pt x="21" y="14"/>
                        <a:pt x="21" y="14"/>
                      </a:cubicBezTo>
                      <a:cubicBezTo>
                        <a:pt x="20" y="13"/>
                        <a:pt x="19" y="13"/>
                        <a:pt x="18" y="12"/>
                      </a:cubicBezTo>
                      <a:cubicBezTo>
                        <a:pt x="18" y="12"/>
                        <a:pt x="17" y="12"/>
                        <a:pt x="17" y="12"/>
                      </a:cubicBezTo>
                      <a:cubicBezTo>
                        <a:pt x="18" y="11"/>
                        <a:pt x="18" y="10"/>
                        <a:pt x="18" y="9"/>
                      </a:cubicBezTo>
                      <a:cubicBezTo>
                        <a:pt x="19" y="7"/>
                        <a:pt x="20" y="4"/>
                        <a:pt x="20" y="1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7" y="3"/>
                        <a:pt x="17" y="6"/>
                        <a:pt x="16" y="8"/>
                      </a:cubicBezTo>
                      <a:cubicBezTo>
                        <a:pt x="15" y="9"/>
                        <a:pt x="15" y="11"/>
                        <a:pt x="15" y="12"/>
                      </a:cubicBezTo>
                      <a:cubicBezTo>
                        <a:pt x="9" y="11"/>
                        <a:pt x="4" y="14"/>
                        <a:pt x="2" y="19"/>
                      </a:cubicBezTo>
                      <a:cubicBezTo>
                        <a:pt x="0" y="24"/>
                        <a:pt x="4" y="31"/>
                        <a:pt x="11" y="33"/>
                      </a:cubicBezTo>
                      <a:cubicBezTo>
                        <a:pt x="17" y="36"/>
                        <a:pt x="24" y="33"/>
                        <a:pt x="26" y="27"/>
                      </a:cubicBezTo>
                      <a:cubicBezTo>
                        <a:pt x="27" y="23"/>
                        <a:pt x="26" y="19"/>
                        <a:pt x="23" y="15"/>
                      </a:cubicBezTo>
                    </a:path>
                  </a:pathLst>
                </a:custGeom>
                <a:solidFill>
                  <a:srgbClr val="FFF5EE"/>
                </a:solidFill>
                <a:ln w="317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564" name="Freeform 111"/>
                <p:cNvSpPr>
                  <a:spLocks noChangeAspect="1"/>
                </p:cNvSpPr>
                <p:nvPr/>
              </p:nvSpPr>
              <p:spPr bwMode="auto">
                <a:xfrm>
                  <a:off x="6427788" y="4564063"/>
                  <a:ext cx="87312" cy="109537"/>
                </a:xfrm>
                <a:custGeom>
                  <a:avLst/>
                  <a:gdLst>
                    <a:gd name="T0" fmla="*/ 1373 w 28"/>
                    <a:gd name="T1" fmla="*/ 4372 h 36"/>
                    <a:gd name="T2" fmla="*/ 1605 w 28"/>
                    <a:gd name="T3" fmla="*/ 3956 h 36"/>
                    <a:gd name="T4" fmla="*/ 2249 w 28"/>
                    <a:gd name="T5" fmla="*/ 4372 h 36"/>
                    <a:gd name="T6" fmla="*/ 2453 w 28"/>
                    <a:gd name="T7" fmla="*/ 4372 h 36"/>
                    <a:gd name="T8" fmla="*/ 2021 w 28"/>
                    <a:gd name="T9" fmla="*/ 5098 h 36"/>
                    <a:gd name="T10" fmla="*/ 1605 w 28"/>
                    <a:gd name="T11" fmla="*/ 6344 h 36"/>
                    <a:gd name="T12" fmla="*/ 2021 w 28"/>
                    <a:gd name="T13" fmla="*/ 6545 h 36"/>
                    <a:gd name="T14" fmla="*/ 2453 w 28"/>
                    <a:gd name="T15" fmla="*/ 5301 h 36"/>
                    <a:gd name="T16" fmla="*/ 3153 w 28"/>
                    <a:gd name="T17" fmla="*/ 4548 h 36"/>
                    <a:gd name="T18" fmla="*/ 5526 w 28"/>
                    <a:gd name="T19" fmla="*/ 3310 h 36"/>
                    <a:gd name="T20" fmla="*/ 3970 w 28"/>
                    <a:gd name="T21" fmla="*/ 544 h 36"/>
                    <a:gd name="T22" fmla="*/ 464 w 28"/>
                    <a:gd name="T23" fmla="*/ 1635 h 36"/>
                    <a:gd name="T24" fmla="*/ 911 w 28"/>
                    <a:gd name="T25" fmla="*/ 3831 h 36"/>
                    <a:gd name="T26" fmla="*/ 699 w 28"/>
                    <a:gd name="T27" fmla="*/ 4372 h 36"/>
                    <a:gd name="T28" fmla="*/ 236 w 28"/>
                    <a:gd name="T29" fmla="*/ 6007 h 36"/>
                    <a:gd name="T30" fmla="*/ 911 w 28"/>
                    <a:gd name="T31" fmla="*/ 6208 h 36"/>
                    <a:gd name="T32" fmla="*/ 1373 w 28"/>
                    <a:gd name="T33" fmla="*/ 4372 h 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8"/>
                    <a:gd name="T52" fmla="*/ 0 h 36"/>
                    <a:gd name="T53" fmla="*/ 28 w 28"/>
                    <a:gd name="T54" fmla="*/ 36 h 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8" h="36">
                      <a:moveTo>
                        <a:pt x="6" y="24"/>
                      </a:moveTo>
                      <a:cubicBezTo>
                        <a:pt x="6" y="24"/>
                        <a:pt x="6" y="23"/>
                        <a:pt x="7" y="22"/>
                      </a:cubicBezTo>
                      <a:cubicBezTo>
                        <a:pt x="8" y="23"/>
                        <a:pt x="9" y="23"/>
                        <a:pt x="10" y="24"/>
                      </a:cubicBezTo>
                      <a:cubicBezTo>
                        <a:pt x="10" y="24"/>
                        <a:pt x="10" y="24"/>
                        <a:pt x="11" y="24"/>
                      </a:cubicBezTo>
                      <a:cubicBezTo>
                        <a:pt x="10" y="25"/>
                        <a:pt x="9" y="27"/>
                        <a:pt x="9" y="28"/>
                      </a:cubicBezTo>
                      <a:cubicBezTo>
                        <a:pt x="8" y="30"/>
                        <a:pt x="8" y="33"/>
                        <a:pt x="7" y="35"/>
                      </a:cubicBezTo>
                      <a:cubicBezTo>
                        <a:pt x="9" y="36"/>
                        <a:pt x="9" y="36"/>
                        <a:pt x="9" y="36"/>
                      </a:cubicBezTo>
                      <a:cubicBezTo>
                        <a:pt x="10" y="33"/>
                        <a:pt x="10" y="31"/>
                        <a:pt x="11" y="29"/>
                      </a:cubicBezTo>
                      <a:cubicBezTo>
                        <a:pt x="12" y="27"/>
                        <a:pt x="12" y="26"/>
                        <a:pt x="14" y="25"/>
                      </a:cubicBezTo>
                      <a:cubicBezTo>
                        <a:pt x="19" y="25"/>
                        <a:pt x="24" y="23"/>
                        <a:pt x="25" y="18"/>
                      </a:cubicBezTo>
                      <a:cubicBezTo>
                        <a:pt x="28" y="12"/>
                        <a:pt x="24" y="5"/>
                        <a:pt x="18" y="3"/>
                      </a:cubicBezTo>
                      <a:cubicBezTo>
                        <a:pt x="11" y="0"/>
                        <a:pt x="4" y="3"/>
                        <a:pt x="2" y="9"/>
                      </a:cubicBezTo>
                      <a:cubicBezTo>
                        <a:pt x="0" y="13"/>
                        <a:pt x="1" y="17"/>
                        <a:pt x="4" y="21"/>
                      </a:cubicBezTo>
                      <a:cubicBezTo>
                        <a:pt x="4" y="22"/>
                        <a:pt x="4" y="23"/>
                        <a:pt x="3" y="24"/>
                      </a:cubicBezTo>
                      <a:cubicBezTo>
                        <a:pt x="2" y="27"/>
                        <a:pt x="2" y="30"/>
                        <a:pt x="1" y="33"/>
                      </a:cubicBezTo>
                      <a:cubicBezTo>
                        <a:pt x="4" y="34"/>
                        <a:pt x="4" y="34"/>
                        <a:pt x="4" y="34"/>
                      </a:cubicBezTo>
                      <a:cubicBezTo>
                        <a:pt x="4" y="30"/>
                        <a:pt x="4" y="27"/>
                        <a:pt x="6" y="24"/>
                      </a:cubicBezTo>
                    </a:path>
                  </a:pathLst>
                </a:custGeom>
                <a:solidFill>
                  <a:srgbClr val="FFF5EE"/>
                </a:solidFill>
                <a:ln w="317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565" name="Freeform 112"/>
                <p:cNvSpPr>
                  <a:spLocks noChangeAspect="1"/>
                </p:cNvSpPr>
                <p:nvPr/>
              </p:nvSpPr>
              <p:spPr bwMode="auto">
                <a:xfrm>
                  <a:off x="6376988" y="4672013"/>
                  <a:ext cx="82550" cy="106362"/>
                </a:xfrm>
                <a:custGeom>
                  <a:avLst/>
                  <a:gdLst>
                    <a:gd name="T0" fmla="*/ 4129 w 27"/>
                    <a:gd name="T1" fmla="*/ 2749 h 35"/>
                    <a:gd name="T2" fmla="*/ 4351 w 27"/>
                    <a:gd name="T3" fmla="*/ 2364 h 35"/>
                    <a:gd name="T4" fmla="*/ 4900 w 27"/>
                    <a:gd name="T5" fmla="*/ 538 h 35"/>
                    <a:gd name="T6" fmla="*/ 4351 w 27"/>
                    <a:gd name="T7" fmla="*/ 392 h 35"/>
                    <a:gd name="T8" fmla="*/ 3921 w 27"/>
                    <a:gd name="T9" fmla="*/ 2161 h 35"/>
                    <a:gd name="T10" fmla="*/ 3921 w 27"/>
                    <a:gd name="T11" fmla="*/ 2364 h 35"/>
                    <a:gd name="T12" fmla="*/ 3417 w 27"/>
                    <a:gd name="T13" fmla="*/ 2161 h 35"/>
                    <a:gd name="T14" fmla="*/ 3257 w 27"/>
                    <a:gd name="T15" fmla="*/ 2161 h 35"/>
                    <a:gd name="T16" fmla="*/ 3417 w 27"/>
                    <a:gd name="T17" fmla="*/ 1627 h 35"/>
                    <a:gd name="T18" fmla="*/ 3809 w 27"/>
                    <a:gd name="T19" fmla="*/ 205 h 35"/>
                    <a:gd name="T20" fmla="*/ 3257 w 27"/>
                    <a:gd name="T21" fmla="*/ 0 h 35"/>
                    <a:gd name="T22" fmla="*/ 3064 w 27"/>
                    <a:gd name="T23" fmla="*/ 1436 h 35"/>
                    <a:gd name="T24" fmla="*/ 2656 w 27"/>
                    <a:gd name="T25" fmla="*/ 1972 h 35"/>
                    <a:gd name="T26" fmla="*/ 401 w 27"/>
                    <a:gd name="T27" fmla="*/ 3185 h 35"/>
                    <a:gd name="T28" fmla="*/ 1884 w 27"/>
                    <a:gd name="T29" fmla="*/ 5760 h 35"/>
                    <a:gd name="T30" fmla="*/ 4692 w 27"/>
                    <a:gd name="T31" fmla="*/ 4918 h 35"/>
                    <a:gd name="T32" fmla="*/ 4129 w 27"/>
                    <a:gd name="T33" fmla="*/ 2749 h 3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7"/>
                    <a:gd name="T52" fmla="*/ 0 h 35"/>
                    <a:gd name="T53" fmla="*/ 27 w 27"/>
                    <a:gd name="T54" fmla="*/ 35 h 3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7" h="35">
                      <a:moveTo>
                        <a:pt x="22" y="15"/>
                      </a:moveTo>
                      <a:cubicBezTo>
                        <a:pt x="22" y="14"/>
                        <a:pt x="23" y="14"/>
                        <a:pt x="23" y="13"/>
                      </a:cubicBezTo>
                      <a:cubicBezTo>
                        <a:pt x="24" y="10"/>
                        <a:pt x="25" y="6"/>
                        <a:pt x="26" y="3"/>
                      </a:cubicBezTo>
                      <a:cubicBezTo>
                        <a:pt x="23" y="2"/>
                        <a:pt x="23" y="2"/>
                        <a:pt x="23" y="2"/>
                      </a:cubicBezTo>
                      <a:cubicBezTo>
                        <a:pt x="22" y="5"/>
                        <a:pt x="22" y="9"/>
                        <a:pt x="21" y="12"/>
                      </a:cubicBezTo>
                      <a:cubicBezTo>
                        <a:pt x="21" y="13"/>
                        <a:pt x="21" y="13"/>
                        <a:pt x="21" y="13"/>
                      </a:cubicBezTo>
                      <a:cubicBezTo>
                        <a:pt x="19" y="13"/>
                        <a:pt x="19" y="12"/>
                        <a:pt x="18" y="12"/>
                      </a:cubicBezTo>
                      <a:cubicBezTo>
                        <a:pt x="17" y="11"/>
                        <a:pt x="17" y="12"/>
                        <a:pt x="17" y="12"/>
                      </a:cubicBezTo>
                      <a:cubicBezTo>
                        <a:pt x="17" y="10"/>
                        <a:pt x="17" y="10"/>
                        <a:pt x="18" y="9"/>
                      </a:cubicBezTo>
                      <a:cubicBezTo>
                        <a:pt x="19" y="6"/>
                        <a:pt x="19" y="3"/>
                        <a:pt x="20" y="1"/>
                      </a:cubicBezTo>
                      <a:cubicBezTo>
                        <a:pt x="17" y="0"/>
                        <a:pt x="17" y="0"/>
                        <a:pt x="17" y="0"/>
                      </a:cubicBezTo>
                      <a:cubicBezTo>
                        <a:pt x="17" y="2"/>
                        <a:pt x="16" y="5"/>
                        <a:pt x="16" y="8"/>
                      </a:cubicBezTo>
                      <a:cubicBezTo>
                        <a:pt x="15" y="9"/>
                        <a:pt x="14" y="10"/>
                        <a:pt x="14" y="11"/>
                      </a:cubicBezTo>
                      <a:cubicBezTo>
                        <a:pt x="9" y="10"/>
                        <a:pt x="4" y="13"/>
                        <a:pt x="2" y="18"/>
                      </a:cubicBezTo>
                      <a:cubicBezTo>
                        <a:pt x="0" y="23"/>
                        <a:pt x="3" y="30"/>
                        <a:pt x="10" y="32"/>
                      </a:cubicBezTo>
                      <a:cubicBezTo>
                        <a:pt x="16" y="35"/>
                        <a:pt x="23" y="32"/>
                        <a:pt x="25" y="27"/>
                      </a:cubicBezTo>
                      <a:cubicBezTo>
                        <a:pt x="27" y="23"/>
                        <a:pt x="26" y="18"/>
                        <a:pt x="22" y="15"/>
                      </a:cubicBezTo>
                    </a:path>
                  </a:pathLst>
                </a:custGeom>
                <a:solidFill>
                  <a:srgbClr val="FFF5EE"/>
                </a:solidFill>
                <a:ln w="317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566" name="Freeform 113"/>
                <p:cNvSpPr>
                  <a:spLocks noChangeAspect="1"/>
                </p:cNvSpPr>
                <p:nvPr/>
              </p:nvSpPr>
              <p:spPr bwMode="auto">
                <a:xfrm>
                  <a:off x="6043613" y="4432300"/>
                  <a:ext cx="82550" cy="109537"/>
                </a:xfrm>
                <a:custGeom>
                  <a:avLst/>
                  <a:gdLst>
                    <a:gd name="T0" fmla="*/ 1173 w 27"/>
                    <a:gd name="T1" fmla="*/ 4548 h 36"/>
                    <a:gd name="T2" fmla="*/ 1265 w 27"/>
                    <a:gd name="T3" fmla="*/ 3956 h 36"/>
                    <a:gd name="T4" fmla="*/ 1884 w 27"/>
                    <a:gd name="T5" fmla="*/ 4372 h 36"/>
                    <a:gd name="T6" fmla="*/ 2036 w 27"/>
                    <a:gd name="T7" fmla="*/ 4372 h 36"/>
                    <a:gd name="T8" fmla="*/ 1691 w 27"/>
                    <a:gd name="T9" fmla="*/ 5098 h 36"/>
                    <a:gd name="T10" fmla="*/ 1487 w 27"/>
                    <a:gd name="T11" fmla="*/ 6344 h 36"/>
                    <a:gd name="T12" fmla="*/ 1884 w 27"/>
                    <a:gd name="T13" fmla="*/ 6545 h 36"/>
                    <a:gd name="T14" fmla="*/ 2259 w 27"/>
                    <a:gd name="T15" fmla="*/ 5301 h 36"/>
                    <a:gd name="T16" fmla="*/ 2656 w 27"/>
                    <a:gd name="T17" fmla="*/ 4372 h 36"/>
                    <a:gd name="T18" fmla="*/ 4692 w 27"/>
                    <a:gd name="T19" fmla="*/ 3134 h 36"/>
                    <a:gd name="T20" fmla="*/ 3064 w 27"/>
                    <a:gd name="T21" fmla="*/ 393 h 36"/>
                    <a:gd name="T22" fmla="*/ 208 w 27"/>
                    <a:gd name="T23" fmla="*/ 1635 h 36"/>
                    <a:gd name="T24" fmla="*/ 978 w 27"/>
                    <a:gd name="T25" fmla="*/ 3831 h 36"/>
                    <a:gd name="T26" fmla="*/ 772 w 27"/>
                    <a:gd name="T27" fmla="*/ 4372 h 36"/>
                    <a:gd name="T28" fmla="*/ 401 w 27"/>
                    <a:gd name="T29" fmla="*/ 6007 h 36"/>
                    <a:gd name="T30" fmla="*/ 978 w 27"/>
                    <a:gd name="T31" fmla="*/ 6208 h 36"/>
                    <a:gd name="T32" fmla="*/ 1173 w 27"/>
                    <a:gd name="T33" fmla="*/ 4548 h 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7"/>
                    <a:gd name="T52" fmla="*/ 0 h 36"/>
                    <a:gd name="T53" fmla="*/ 27 w 27"/>
                    <a:gd name="T54" fmla="*/ 36 h 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7" h="36">
                      <a:moveTo>
                        <a:pt x="6" y="25"/>
                      </a:moveTo>
                      <a:cubicBezTo>
                        <a:pt x="6" y="24"/>
                        <a:pt x="7" y="23"/>
                        <a:pt x="7" y="22"/>
                      </a:cubicBezTo>
                      <a:cubicBezTo>
                        <a:pt x="8" y="23"/>
                        <a:pt x="9" y="23"/>
                        <a:pt x="10" y="24"/>
                      </a:cubicBezTo>
                      <a:cubicBezTo>
                        <a:pt x="10" y="24"/>
                        <a:pt x="11" y="24"/>
                        <a:pt x="11" y="24"/>
                      </a:cubicBezTo>
                      <a:cubicBezTo>
                        <a:pt x="10" y="25"/>
                        <a:pt x="10" y="27"/>
                        <a:pt x="9" y="28"/>
                      </a:cubicBezTo>
                      <a:cubicBezTo>
                        <a:pt x="9" y="30"/>
                        <a:pt x="9" y="33"/>
                        <a:pt x="8" y="35"/>
                      </a:cubicBezTo>
                      <a:cubicBezTo>
                        <a:pt x="10" y="36"/>
                        <a:pt x="10" y="36"/>
                        <a:pt x="10" y="36"/>
                      </a:cubicBezTo>
                      <a:cubicBezTo>
                        <a:pt x="11" y="33"/>
                        <a:pt x="11" y="31"/>
                        <a:pt x="12" y="29"/>
                      </a:cubicBezTo>
                      <a:cubicBezTo>
                        <a:pt x="12" y="27"/>
                        <a:pt x="13" y="26"/>
                        <a:pt x="14" y="24"/>
                      </a:cubicBezTo>
                      <a:cubicBezTo>
                        <a:pt x="19" y="24"/>
                        <a:pt x="23" y="21"/>
                        <a:pt x="25" y="17"/>
                      </a:cubicBezTo>
                      <a:cubicBezTo>
                        <a:pt x="27" y="11"/>
                        <a:pt x="23" y="4"/>
                        <a:pt x="16" y="2"/>
                      </a:cubicBezTo>
                      <a:cubicBezTo>
                        <a:pt x="10" y="0"/>
                        <a:pt x="3" y="4"/>
                        <a:pt x="1" y="9"/>
                      </a:cubicBezTo>
                      <a:cubicBezTo>
                        <a:pt x="0" y="14"/>
                        <a:pt x="1" y="18"/>
                        <a:pt x="5" y="21"/>
                      </a:cubicBezTo>
                      <a:cubicBezTo>
                        <a:pt x="4" y="22"/>
                        <a:pt x="4" y="23"/>
                        <a:pt x="4" y="24"/>
                      </a:cubicBezTo>
                      <a:cubicBezTo>
                        <a:pt x="3" y="27"/>
                        <a:pt x="3" y="30"/>
                        <a:pt x="2" y="33"/>
                      </a:cubicBezTo>
                      <a:cubicBezTo>
                        <a:pt x="5" y="34"/>
                        <a:pt x="5" y="34"/>
                        <a:pt x="5" y="34"/>
                      </a:cubicBezTo>
                      <a:cubicBezTo>
                        <a:pt x="5" y="31"/>
                        <a:pt x="5" y="28"/>
                        <a:pt x="6" y="25"/>
                      </a:cubicBezTo>
                    </a:path>
                  </a:pathLst>
                </a:custGeom>
                <a:solidFill>
                  <a:srgbClr val="FFF5EE"/>
                </a:solidFill>
                <a:ln w="317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567" name="Freeform 114"/>
                <p:cNvSpPr>
                  <a:spLocks noChangeAspect="1"/>
                </p:cNvSpPr>
                <p:nvPr/>
              </p:nvSpPr>
              <p:spPr bwMode="auto">
                <a:xfrm>
                  <a:off x="6000750" y="4540250"/>
                  <a:ext cx="79375" cy="109537"/>
                </a:xfrm>
                <a:custGeom>
                  <a:avLst/>
                  <a:gdLst>
                    <a:gd name="T0" fmla="*/ 4106 w 26"/>
                    <a:gd name="T1" fmla="*/ 2766 h 36"/>
                    <a:gd name="T2" fmla="*/ 4106 w 26"/>
                    <a:gd name="T3" fmla="*/ 2373 h 36"/>
                    <a:gd name="T4" fmla="*/ 4446 w 26"/>
                    <a:gd name="T5" fmla="*/ 544 h 36"/>
                    <a:gd name="T6" fmla="*/ 4106 w 26"/>
                    <a:gd name="T7" fmla="*/ 393 h 36"/>
                    <a:gd name="T8" fmla="*/ 3677 w 26"/>
                    <a:gd name="T9" fmla="*/ 2373 h 36"/>
                    <a:gd name="T10" fmla="*/ 3677 w 26"/>
                    <a:gd name="T11" fmla="*/ 2373 h 36"/>
                    <a:gd name="T12" fmla="*/ 3188 w 26"/>
                    <a:gd name="T13" fmla="*/ 2175 h 36"/>
                    <a:gd name="T14" fmla="*/ 3021 w 26"/>
                    <a:gd name="T15" fmla="*/ 2175 h 36"/>
                    <a:gd name="T16" fmla="*/ 3188 w 26"/>
                    <a:gd name="T17" fmla="*/ 1635 h 36"/>
                    <a:gd name="T18" fmla="*/ 3390 w 26"/>
                    <a:gd name="T19" fmla="*/ 205 h 36"/>
                    <a:gd name="T20" fmla="*/ 3021 w 26"/>
                    <a:gd name="T21" fmla="*/ 0 h 36"/>
                    <a:gd name="T22" fmla="*/ 2844 w 26"/>
                    <a:gd name="T23" fmla="*/ 1443 h 36"/>
                    <a:gd name="T24" fmla="*/ 2419 w 26"/>
                    <a:gd name="T25" fmla="*/ 2175 h 36"/>
                    <a:gd name="T26" fmla="*/ 400 w 26"/>
                    <a:gd name="T27" fmla="*/ 3619 h 36"/>
                    <a:gd name="T28" fmla="*/ 1871 w 26"/>
                    <a:gd name="T29" fmla="*/ 6208 h 36"/>
                    <a:gd name="T30" fmla="*/ 4652 w 26"/>
                    <a:gd name="T31" fmla="*/ 4962 h 36"/>
                    <a:gd name="T32" fmla="*/ 4106 w 26"/>
                    <a:gd name="T33" fmla="*/ 2766 h 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6"/>
                    <a:gd name="T52" fmla="*/ 0 h 36"/>
                    <a:gd name="T53" fmla="*/ 26 w 26"/>
                    <a:gd name="T54" fmla="*/ 36 h 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6" h="36">
                      <a:moveTo>
                        <a:pt x="22" y="15"/>
                      </a:moveTo>
                      <a:cubicBezTo>
                        <a:pt x="22" y="14"/>
                        <a:pt x="22" y="14"/>
                        <a:pt x="22" y="13"/>
                      </a:cubicBezTo>
                      <a:cubicBezTo>
                        <a:pt x="23" y="10"/>
                        <a:pt x="23" y="6"/>
                        <a:pt x="24" y="3"/>
                      </a:cubicBezTo>
                      <a:cubicBezTo>
                        <a:pt x="22" y="2"/>
                        <a:pt x="22" y="2"/>
                        <a:pt x="22" y="2"/>
                      </a:cubicBezTo>
                      <a:cubicBezTo>
                        <a:pt x="21" y="6"/>
                        <a:pt x="21" y="9"/>
                        <a:pt x="20" y="13"/>
                      </a:cubicBezTo>
                      <a:cubicBezTo>
                        <a:pt x="20" y="13"/>
                        <a:pt x="20" y="13"/>
                        <a:pt x="20" y="13"/>
                      </a:cubicBezTo>
                      <a:cubicBezTo>
                        <a:pt x="18" y="13"/>
                        <a:pt x="18" y="12"/>
                        <a:pt x="17" y="12"/>
                      </a:cubicBezTo>
                      <a:cubicBezTo>
                        <a:pt x="16" y="12"/>
                        <a:pt x="16" y="12"/>
                        <a:pt x="16" y="12"/>
                      </a:cubicBezTo>
                      <a:cubicBezTo>
                        <a:pt x="16" y="11"/>
                        <a:pt x="16" y="10"/>
                        <a:pt x="17" y="9"/>
                      </a:cubicBezTo>
                      <a:cubicBezTo>
                        <a:pt x="17" y="7"/>
                        <a:pt x="18" y="4"/>
                        <a:pt x="18" y="1"/>
                      </a:cubicBez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16" y="3"/>
                        <a:pt x="15" y="6"/>
                        <a:pt x="15" y="8"/>
                      </a:cubicBezTo>
                      <a:cubicBezTo>
                        <a:pt x="14" y="10"/>
                        <a:pt x="13" y="11"/>
                        <a:pt x="13" y="12"/>
                      </a:cubicBezTo>
                      <a:cubicBezTo>
                        <a:pt x="8" y="12"/>
                        <a:pt x="3" y="15"/>
                        <a:pt x="2" y="20"/>
                      </a:cubicBezTo>
                      <a:cubicBezTo>
                        <a:pt x="0" y="26"/>
                        <a:pt x="4" y="32"/>
                        <a:pt x="10" y="34"/>
                      </a:cubicBezTo>
                      <a:cubicBezTo>
                        <a:pt x="17" y="36"/>
                        <a:pt x="23" y="32"/>
                        <a:pt x="25" y="27"/>
                      </a:cubicBezTo>
                      <a:cubicBezTo>
                        <a:pt x="26" y="22"/>
                        <a:pt x="25" y="18"/>
                        <a:pt x="22" y="15"/>
                      </a:cubicBezTo>
                    </a:path>
                  </a:pathLst>
                </a:custGeom>
                <a:solidFill>
                  <a:srgbClr val="FFF5EE"/>
                </a:solidFill>
                <a:ln w="317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568" name="Freeform 115"/>
                <p:cNvSpPr>
                  <a:spLocks noChangeAspect="1"/>
                </p:cNvSpPr>
                <p:nvPr/>
              </p:nvSpPr>
              <p:spPr bwMode="auto">
                <a:xfrm>
                  <a:off x="6119813" y="4456113"/>
                  <a:ext cx="85725" cy="111125"/>
                </a:xfrm>
                <a:custGeom>
                  <a:avLst/>
                  <a:gdLst>
                    <a:gd name="T0" fmla="*/ 1383 w 28"/>
                    <a:gd name="T1" fmla="*/ 5145 h 36"/>
                    <a:gd name="T2" fmla="*/ 1491 w 28"/>
                    <a:gd name="T3" fmla="*/ 4529 h 36"/>
                    <a:gd name="T4" fmla="*/ 1894 w 28"/>
                    <a:gd name="T5" fmla="*/ 4704 h 36"/>
                    <a:gd name="T6" fmla="*/ 2102 w 28"/>
                    <a:gd name="T7" fmla="*/ 4919 h 36"/>
                    <a:gd name="T8" fmla="*/ 1894 w 28"/>
                    <a:gd name="T9" fmla="*/ 5676 h 36"/>
                    <a:gd name="T10" fmla="*/ 1491 w 28"/>
                    <a:gd name="T11" fmla="*/ 7146 h 36"/>
                    <a:gd name="T12" fmla="*/ 2102 w 28"/>
                    <a:gd name="T13" fmla="*/ 7338 h 36"/>
                    <a:gd name="T14" fmla="*/ 2266 w 28"/>
                    <a:gd name="T15" fmla="*/ 5886 h 36"/>
                    <a:gd name="T16" fmla="*/ 2667 w 28"/>
                    <a:gd name="T17" fmla="*/ 4919 h 36"/>
                    <a:gd name="T18" fmla="*/ 4943 w 28"/>
                    <a:gd name="T19" fmla="*/ 3447 h 36"/>
                    <a:gd name="T20" fmla="*/ 3277 w 28"/>
                    <a:gd name="T21" fmla="*/ 441 h 36"/>
                    <a:gd name="T22" fmla="*/ 401 w 28"/>
                    <a:gd name="T23" fmla="*/ 1890 h 36"/>
                    <a:gd name="T24" fmla="*/ 1175 w 28"/>
                    <a:gd name="T25" fmla="*/ 4328 h 36"/>
                    <a:gd name="T26" fmla="*/ 773 w 28"/>
                    <a:gd name="T27" fmla="*/ 4919 h 36"/>
                    <a:gd name="T28" fmla="*/ 609 w 28"/>
                    <a:gd name="T29" fmla="*/ 6702 h 36"/>
                    <a:gd name="T30" fmla="*/ 982 w 28"/>
                    <a:gd name="T31" fmla="*/ 6918 h 36"/>
                    <a:gd name="T32" fmla="*/ 1383 w 28"/>
                    <a:gd name="T33" fmla="*/ 5145 h 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8"/>
                    <a:gd name="T52" fmla="*/ 0 h 36"/>
                    <a:gd name="T53" fmla="*/ 28 w 28"/>
                    <a:gd name="T54" fmla="*/ 36 h 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8" h="36">
                      <a:moveTo>
                        <a:pt x="7" y="25"/>
                      </a:moveTo>
                      <a:cubicBezTo>
                        <a:pt x="7" y="24"/>
                        <a:pt x="7" y="23"/>
                        <a:pt x="8" y="22"/>
                      </a:cubicBezTo>
                      <a:cubicBezTo>
                        <a:pt x="8" y="23"/>
                        <a:pt x="9" y="23"/>
                        <a:pt x="10" y="23"/>
                      </a:cubicBezTo>
                      <a:cubicBezTo>
                        <a:pt x="11" y="24"/>
                        <a:pt x="11" y="24"/>
                        <a:pt x="11" y="24"/>
                      </a:cubicBezTo>
                      <a:cubicBezTo>
                        <a:pt x="11" y="25"/>
                        <a:pt x="10" y="26"/>
                        <a:pt x="10" y="28"/>
                      </a:cubicBezTo>
                      <a:cubicBezTo>
                        <a:pt x="9" y="30"/>
                        <a:pt x="9" y="32"/>
                        <a:pt x="8" y="35"/>
                      </a:cubicBezTo>
                      <a:cubicBezTo>
                        <a:pt x="11" y="36"/>
                        <a:pt x="11" y="36"/>
                        <a:pt x="11" y="36"/>
                      </a:cubicBezTo>
                      <a:cubicBezTo>
                        <a:pt x="11" y="33"/>
                        <a:pt x="11" y="31"/>
                        <a:pt x="12" y="29"/>
                      </a:cubicBezTo>
                      <a:cubicBezTo>
                        <a:pt x="12" y="27"/>
                        <a:pt x="13" y="26"/>
                        <a:pt x="14" y="24"/>
                      </a:cubicBezTo>
                      <a:cubicBezTo>
                        <a:pt x="20" y="24"/>
                        <a:pt x="24" y="21"/>
                        <a:pt x="26" y="17"/>
                      </a:cubicBezTo>
                      <a:cubicBezTo>
                        <a:pt x="28" y="11"/>
                        <a:pt x="24" y="4"/>
                        <a:pt x="17" y="2"/>
                      </a:cubicBezTo>
                      <a:cubicBezTo>
                        <a:pt x="10" y="0"/>
                        <a:pt x="3" y="3"/>
                        <a:pt x="2" y="9"/>
                      </a:cubicBezTo>
                      <a:cubicBezTo>
                        <a:pt x="0" y="13"/>
                        <a:pt x="2" y="18"/>
                        <a:pt x="6" y="21"/>
                      </a:cubicBezTo>
                      <a:cubicBezTo>
                        <a:pt x="5" y="22"/>
                        <a:pt x="4" y="23"/>
                        <a:pt x="4" y="24"/>
                      </a:cubicBezTo>
                      <a:cubicBezTo>
                        <a:pt x="3" y="27"/>
                        <a:pt x="3" y="30"/>
                        <a:pt x="3" y="33"/>
                      </a:cubicBezTo>
                      <a:cubicBezTo>
                        <a:pt x="5" y="34"/>
                        <a:pt x="5" y="34"/>
                        <a:pt x="5" y="34"/>
                      </a:cubicBezTo>
                      <a:cubicBezTo>
                        <a:pt x="5" y="31"/>
                        <a:pt x="6" y="28"/>
                        <a:pt x="7" y="25"/>
                      </a:cubicBezTo>
                    </a:path>
                  </a:pathLst>
                </a:custGeom>
                <a:solidFill>
                  <a:srgbClr val="FFF5EE"/>
                </a:solidFill>
                <a:ln w="317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569" name="Freeform 116"/>
                <p:cNvSpPr>
                  <a:spLocks noChangeAspect="1"/>
                </p:cNvSpPr>
                <p:nvPr/>
              </p:nvSpPr>
              <p:spPr bwMode="auto">
                <a:xfrm>
                  <a:off x="6078538" y="4564063"/>
                  <a:ext cx="82550" cy="107950"/>
                </a:xfrm>
                <a:custGeom>
                  <a:avLst/>
                  <a:gdLst>
                    <a:gd name="T0" fmla="*/ 4129 w 27"/>
                    <a:gd name="T1" fmla="*/ 3019 h 35"/>
                    <a:gd name="T2" fmla="*/ 4129 w 27"/>
                    <a:gd name="T3" fmla="*/ 2631 h 35"/>
                    <a:gd name="T4" fmla="*/ 4530 w 27"/>
                    <a:gd name="T5" fmla="*/ 441 h 35"/>
                    <a:gd name="T6" fmla="*/ 4129 w 27"/>
                    <a:gd name="T7" fmla="*/ 441 h 35"/>
                    <a:gd name="T8" fmla="*/ 3809 w 27"/>
                    <a:gd name="T9" fmla="*/ 2405 h 35"/>
                    <a:gd name="T10" fmla="*/ 3809 w 27"/>
                    <a:gd name="T11" fmla="*/ 2631 h 35"/>
                    <a:gd name="T12" fmla="*/ 3257 w 27"/>
                    <a:gd name="T13" fmla="*/ 2405 h 35"/>
                    <a:gd name="T14" fmla="*/ 3064 w 27"/>
                    <a:gd name="T15" fmla="*/ 2405 h 35"/>
                    <a:gd name="T16" fmla="*/ 3257 w 27"/>
                    <a:gd name="T17" fmla="*/ 1766 h 35"/>
                    <a:gd name="T18" fmla="*/ 3417 w 27"/>
                    <a:gd name="T19" fmla="*/ 227 h 35"/>
                    <a:gd name="T20" fmla="*/ 3064 w 27"/>
                    <a:gd name="T21" fmla="*/ 0 h 35"/>
                    <a:gd name="T22" fmla="*/ 2864 w 27"/>
                    <a:gd name="T23" fmla="*/ 1665 h 35"/>
                    <a:gd name="T24" fmla="*/ 2436 w 27"/>
                    <a:gd name="T25" fmla="*/ 2209 h 35"/>
                    <a:gd name="T26" fmla="*/ 401 w 27"/>
                    <a:gd name="T27" fmla="*/ 3872 h 35"/>
                    <a:gd name="T28" fmla="*/ 1884 w 27"/>
                    <a:gd name="T29" fmla="*/ 6666 h 35"/>
                    <a:gd name="T30" fmla="*/ 4692 w 27"/>
                    <a:gd name="T31" fmla="*/ 5428 h 35"/>
                    <a:gd name="T32" fmla="*/ 4129 w 27"/>
                    <a:gd name="T33" fmla="*/ 3019 h 3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7"/>
                    <a:gd name="T52" fmla="*/ 0 h 35"/>
                    <a:gd name="T53" fmla="*/ 27 w 27"/>
                    <a:gd name="T54" fmla="*/ 35 h 3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7" h="35">
                      <a:moveTo>
                        <a:pt x="22" y="15"/>
                      </a:moveTo>
                      <a:cubicBezTo>
                        <a:pt x="22" y="14"/>
                        <a:pt x="22" y="13"/>
                        <a:pt x="22" y="13"/>
                      </a:cubicBezTo>
                      <a:cubicBezTo>
                        <a:pt x="23" y="10"/>
                        <a:pt x="24" y="6"/>
                        <a:pt x="24" y="2"/>
                      </a:cubicBezTo>
                      <a:cubicBezTo>
                        <a:pt x="22" y="2"/>
                        <a:pt x="22" y="2"/>
                        <a:pt x="22" y="2"/>
                      </a:cubicBezTo>
                      <a:cubicBezTo>
                        <a:pt x="21" y="5"/>
                        <a:pt x="21" y="9"/>
                        <a:pt x="20" y="12"/>
                      </a:cubicBezTo>
                      <a:cubicBezTo>
                        <a:pt x="20" y="13"/>
                        <a:pt x="20" y="13"/>
                        <a:pt x="20" y="13"/>
                      </a:cubicBezTo>
                      <a:cubicBezTo>
                        <a:pt x="19" y="13"/>
                        <a:pt x="18" y="12"/>
                        <a:pt x="17" y="12"/>
                      </a:cubicBezTo>
                      <a:cubicBezTo>
                        <a:pt x="16" y="12"/>
                        <a:pt x="16" y="12"/>
                        <a:pt x="16" y="12"/>
                      </a:cubicBezTo>
                      <a:cubicBezTo>
                        <a:pt x="16" y="11"/>
                        <a:pt x="16" y="10"/>
                        <a:pt x="17" y="9"/>
                      </a:cubicBezTo>
                      <a:cubicBezTo>
                        <a:pt x="17" y="6"/>
                        <a:pt x="18" y="4"/>
                        <a:pt x="18" y="1"/>
                      </a:cubicBez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16" y="3"/>
                        <a:pt x="15" y="6"/>
                        <a:pt x="15" y="8"/>
                      </a:cubicBezTo>
                      <a:cubicBezTo>
                        <a:pt x="14" y="9"/>
                        <a:pt x="14" y="10"/>
                        <a:pt x="13" y="11"/>
                      </a:cubicBezTo>
                      <a:cubicBezTo>
                        <a:pt x="8" y="11"/>
                        <a:pt x="3" y="14"/>
                        <a:pt x="2" y="19"/>
                      </a:cubicBezTo>
                      <a:cubicBezTo>
                        <a:pt x="0" y="25"/>
                        <a:pt x="4" y="31"/>
                        <a:pt x="10" y="33"/>
                      </a:cubicBezTo>
                      <a:cubicBezTo>
                        <a:pt x="16" y="35"/>
                        <a:pt x="23" y="32"/>
                        <a:pt x="25" y="27"/>
                      </a:cubicBezTo>
                      <a:cubicBezTo>
                        <a:pt x="27" y="22"/>
                        <a:pt x="25" y="18"/>
                        <a:pt x="22" y="15"/>
                      </a:cubicBezTo>
                    </a:path>
                  </a:pathLst>
                </a:custGeom>
                <a:solidFill>
                  <a:srgbClr val="FFF5EE"/>
                </a:solidFill>
                <a:ln w="317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570" name="Freeform 117"/>
                <p:cNvSpPr>
                  <a:spLocks noChangeAspect="1"/>
                </p:cNvSpPr>
                <p:nvPr/>
              </p:nvSpPr>
              <p:spPr bwMode="auto">
                <a:xfrm>
                  <a:off x="6199188" y="4481513"/>
                  <a:ext cx="82550" cy="109537"/>
                </a:xfrm>
                <a:custGeom>
                  <a:avLst/>
                  <a:gdLst>
                    <a:gd name="T0" fmla="*/ 1173 w 27"/>
                    <a:gd name="T1" fmla="*/ 4548 h 36"/>
                    <a:gd name="T2" fmla="*/ 1265 w 27"/>
                    <a:gd name="T3" fmla="*/ 3956 h 36"/>
                    <a:gd name="T4" fmla="*/ 1691 w 27"/>
                    <a:gd name="T5" fmla="*/ 4372 h 36"/>
                    <a:gd name="T6" fmla="*/ 2036 w 27"/>
                    <a:gd name="T7" fmla="*/ 4372 h 36"/>
                    <a:gd name="T8" fmla="*/ 1691 w 27"/>
                    <a:gd name="T9" fmla="*/ 5098 h 36"/>
                    <a:gd name="T10" fmla="*/ 1265 w 27"/>
                    <a:gd name="T11" fmla="*/ 6344 h 36"/>
                    <a:gd name="T12" fmla="*/ 1884 w 27"/>
                    <a:gd name="T13" fmla="*/ 6545 h 36"/>
                    <a:gd name="T14" fmla="*/ 2036 w 27"/>
                    <a:gd name="T15" fmla="*/ 5301 h 36"/>
                    <a:gd name="T16" fmla="*/ 2436 w 27"/>
                    <a:gd name="T17" fmla="*/ 4548 h 36"/>
                    <a:gd name="T18" fmla="*/ 4692 w 27"/>
                    <a:gd name="T19" fmla="*/ 3134 h 36"/>
                    <a:gd name="T20" fmla="*/ 3064 w 27"/>
                    <a:gd name="T21" fmla="*/ 393 h 36"/>
                    <a:gd name="T22" fmla="*/ 208 w 27"/>
                    <a:gd name="T23" fmla="*/ 1635 h 36"/>
                    <a:gd name="T24" fmla="*/ 978 w 27"/>
                    <a:gd name="T25" fmla="*/ 3831 h 36"/>
                    <a:gd name="T26" fmla="*/ 609 w 27"/>
                    <a:gd name="T27" fmla="*/ 4372 h 36"/>
                    <a:gd name="T28" fmla="*/ 401 w 27"/>
                    <a:gd name="T29" fmla="*/ 6007 h 36"/>
                    <a:gd name="T30" fmla="*/ 772 w 27"/>
                    <a:gd name="T31" fmla="*/ 6208 h 36"/>
                    <a:gd name="T32" fmla="*/ 1173 w 27"/>
                    <a:gd name="T33" fmla="*/ 4548 h 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7"/>
                    <a:gd name="T52" fmla="*/ 0 h 36"/>
                    <a:gd name="T53" fmla="*/ 27 w 27"/>
                    <a:gd name="T54" fmla="*/ 36 h 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7" h="36">
                      <a:moveTo>
                        <a:pt x="6" y="25"/>
                      </a:moveTo>
                      <a:cubicBezTo>
                        <a:pt x="6" y="24"/>
                        <a:pt x="7" y="23"/>
                        <a:pt x="7" y="22"/>
                      </a:cubicBezTo>
                      <a:cubicBezTo>
                        <a:pt x="8" y="23"/>
                        <a:pt x="8" y="23"/>
                        <a:pt x="9" y="24"/>
                      </a:cubicBezTo>
                      <a:cubicBezTo>
                        <a:pt x="10" y="24"/>
                        <a:pt x="10" y="24"/>
                        <a:pt x="11" y="24"/>
                      </a:cubicBezTo>
                      <a:cubicBezTo>
                        <a:pt x="10" y="26"/>
                        <a:pt x="9" y="27"/>
                        <a:pt x="9" y="28"/>
                      </a:cubicBezTo>
                      <a:cubicBezTo>
                        <a:pt x="8" y="30"/>
                        <a:pt x="8" y="33"/>
                        <a:pt x="7" y="35"/>
                      </a:cubicBezTo>
                      <a:cubicBezTo>
                        <a:pt x="10" y="36"/>
                        <a:pt x="10" y="36"/>
                        <a:pt x="10" y="36"/>
                      </a:cubicBezTo>
                      <a:cubicBezTo>
                        <a:pt x="10" y="33"/>
                        <a:pt x="11" y="31"/>
                        <a:pt x="11" y="29"/>
                      </a:cubicBezTo>
                      <a:cubicBezTo>
                        <a:pt x="12" y="27"/>
                        <a:pt x="12" y="26"/>
                        <a:pt x="13" y="25"/>
                      </a:cubicBezTo>
                      <a:cubicBezTo>
                        <a:pt x="19" y="25"/>
                        <a:pt x="24" y="22"/>
                        <a:pt x="25" y="17"/>
                      </a:cubicBezTo>
                      <a:cubicBezTo>
                        <a:pt x="27" y="11"/>
                        <a:pt x="24" y="5"/>
                        <a:pt x="16" y="2"/>
                      </a:cubicBezTo>
                      <a:cubicBezTo>
                        <a:pt x="10" y="0"/>
                        <a:pt x="3" y="3"/>
                        <a:pt x="1" y="9"/>
                      </a:cubicBezTo>
                      <a:cubicBezTo>
                        <a:pt x="0" y="13"/>
                        <a:pt x="1" y="18"/>
                        <a:pt x="5" y="21"/>
                      </a:cubicBezTo>
                      <a:cubicBezTo>
                        <a:pt x="4" y="22"/>
                        <a:pt x="4" y="23"/>
                        <a:pt x="3" y="24"/>
                      </a:cubicBezTo>
                      <a:cubicBezTo>
                        <a:pt x="2" y="27"/>
                        <a:pt x="2" y="30"/>
                        <a:pt x="2" y="33"/>
                      </a:cubicBezTo>
                      <a:cubicBezTo>
                        <a:pt x="4" y="34"/>
                        <a:pt x="4" y="34"/>
                        <a:pt x="4" y="34"/>
                      </a:cubicBezTo>
                      <a:cubicBezTo>
                        <a:pt x="5" y="31"/>
                        <a:pt x="5" y="28"/>
                        <a:pt x="6" y="25"/>
                      </a:cubicBezTo>
                    </a:path>
                  </a:pathLst>
                </a:custGeom>
                <a:solidFill>
                  <a:srgbClr val="FFF5EE"/>
                </a:solidFill>
                <a:ln w="317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571" name="Freeform 118"/>
                <p:cNvSpPr>
                  <a:spLocks noChangeAspect="1"/>
                </p:cNvSpPr>
                <p:nvPr/>
              </p:nvSpPr>
              <p:spPr bwMode="auto">
                <a:xfrm>
                  <a:off x="6149975" y="4589463"/>
                  <a:ext cx="82550" cy="106362"/>
                </a:xfrm>
                <a:custGeom>
                  <a:avLst/>
                  <a:gdLst>
                    <a:gd name="T0" fmla="*/ 4129 w 27"/>
                    <a:gd name="T1" fmla="*/ 2749 h 35"/>
                    <a:gd name="T2" fmla="*/ 4351 w 27"/>
                    <a:gd name="T3" fmla="*/ 2364 h 35"/>
                    <a:gd name="T4" fmla="*/ 4692 w 27"/>
                    <a:gd name="T5" fmla="*/ 538 h 35"/>
                    <a:gd name="T6" fmla="*/ 4351 w 27"/>
                    <a:gd name="T7" fmla="*/ 392 h 35"/>
                    <a:gd name="T8" fmla="*/ 3921 w 27"/>
                    <a:gd name="T9" fmla="*/ 2161 h 35"/>
                    <a:gd name="T10" fmla="*/ 3809 w 27"/>
                    <a:gd name="T11" fmla="*/ 2364 h 35"/>
                    <a:gd name="T12" fmla="*/ 3417 w 27"/>
                    <a:gd name="T13" fmla="*/ 2161 h 35"/>
                    <a:gd name="T14" fmla="*/ 3257 w 27"/>
                    <a:gd name="T15" fmla="*/ 2161 h 35"/>
                    <a:gd name="T16" fmla="*/ 3417 w 27"/>
                    <a:gd name="T17" fmla="*/ 1627 h 35"/>
                    <a:gd name="T18" fmla="*/ 3628 w 27"/>
                    <a:gd name="T19" fmla="*/ 205 h 35"/>
                    <a:gd name="T20" fmla="*/ 3257 w 27"/>
                    <a:gd name="T21" fmla="*/ 0 h 35"/>
                    <a:gd name="T22" fmla="*/ 2864 w 27"/>
                    <a:gd name="T23" fmla="*/ 1436 h 35"/>
                    <a:gd name="T24" fmla="*/ 2656 w 27"/>
                    <a:gd name="T25" fmla="*/ 1972 h 35"/>
                    <a:gd name="T26" fmla="*/ 401 w 27"/>
                    <a:gd name="T27" fmla="*/ 3398 h 35"/>
                    <a:gd name="T28" fmla="*/ 1884 w 27"/>
                    <a:gd name="T29" fmla="*/ 5963 h 35"/>
                    <a:gd name="T30" fmla="*/ 4900 w 27"/>
                    <a:gd name="T31" fmla="*/ 4918 h 35"/>
                    <a:gd name="T32" fmla="*/ 4129 w 27"/>
                    <a:gd name="T33" fmla="*/ 2749 h 3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7"/>
                    <a:gd name="T52" fmla="*/ 0 h 35"/>
                    <a:gd name="T53" fmla="*/ 27 w 27"/>
                    <a:gd name="T54" fmla="*/ 35 h 3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7" h="35">
                      <a:moveTo>
                        <a:pt x="22" y="15"/>
                      </a:moveTo>
                      <a:cubicBezTo>
                        <a:pt x="22" y="14"/>
                        <a:pt x="23" y="14"/>
                        <a:pt x="23" y="13"/>
                      </a:cubicBezTo>
                      <a:cubicBezTo>
                        <a:pt x="24" y="10"/>
                        <a:pt x="25" y="6"/>
                        <a:pt x="25" y="3"/>
                      </a:cubicBezTo>
                      <a:cubicBezTo>
                        <a:pt x="23" y="2"/>
                        <a:pt x="23" y="2"/>
                        <a:pt x="23" y="2"/>
                      </a:cubicBezTo>
                      <a:cubicBezTo>
                        <a:pt x="22" y="6"/>
                        <a:pt x="22" y="9"/>
                        <a:pt x="21" y="12"/>
                      </a:cubicBezTo>
                      <a:cubicBezTo>
                        <a:pt x="21" y="13"/>
                        <a:pt x="20" y="13"/>
                        <a:pt x="20" y="13"/>
                      </a:cubicBezTo>
                      <a:cubicBezTo>
                        <a:pt x="20" y="13"/>
                        <a:pt x="19" y="12"/>
                        <a:pt x="18" y="12"/>
                      </a:cubicBezTo>
                      <a:cubicBezTo>
                        <a:pt x="18" y="12"/>
                        <a:pt x="17" y="12"/>
                        <a:pt x="17" y="12"/>
                      </a:cubicBezTo>
                      <a:cubicBezTo>
                        <a:pt x="17" y="11"/>
                        <a:pt x="18" y="10"/>
                        <a:pt x="18" y="9"/>
                      </a:cubicBezTo>
                      <a:cubicBezTo>
                        <a:pt x="19" y="7"/>
                        <a:pt x="19" y="4"/>
                        <a:pt x="19" y="1"/>
                      </a:cubicBezTo>
                      <a:cubicBezTo>
                        <a:pt x="17" y="0"/>
                        <a:pt x="17" y="0"/>
                        <a:pt x="17" y="0"/>
                      </a:cubicBezTo>
                      <a:cubicBezTo>
                        <a:pt x="17" y="3"/>
                        <a:pt x="16" y="6"/>
                        <a:pt x="15" y="8"/>
                      </a:cubicBezTo>
                      <a:cubicBezTo>
                        <a:pt x="15" y="9"/>
                        <a:pt x="15" y="10"/>
                        <a:pt x="14" y="11"/>
                      </a:cubicBezTo>
                      <a:cubicBezTo>
                        <a:pt x="9" y="11"/>
                        <a:pt x="4" y="14"/>
                        <a:pt x="2" y="19"/>
                      </a:cubicBezTo>
                      <a:cubicBezTo>
                        <a:pt x="0" y="25"/>
                        <a:pt x="4" y="31"/>
                        <a:pt x="10" y="33"/>
                      </a:cubicBezTo>
                      <a:cubicBezTo>
                        <a:pt x="17" y="35"/>
                        <a:pt x="24" y="33"/>
                        <a:pt x="26" y="27"/>
                      </a:cubicBezTo>
                      <a:cubicBezTo>
                        <a:pt x="27" y="22"/>
                        <a:pt x="26" y="18"/>
                        <a:pt x="22" y="15"/>
                      </a:cubicBezTo>
                    </a:path>
                  </a:pathLst>
                </a:custGeom>
                <a:solidFill>
                  <a:srgbClr val="FFF5EE"/>
                </a:solidFill>
                <a:ln w="317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572" name="Freeform 119"/>
                <p:cNvSpPr>
                  <a:spLocks noChangeAspect="1"/>
                </p:cNvSpPr>
                <p:nvPr/>
              </p:nvSpPr>
              <p:spPr bwMode="auto">
                <a:xfrm>
                  <a:off x="5805488" y="4368800"/>
                  <a:ext cx="85725" cy="109537"/>
                </a:xfrm>
                <a:custGeom>
                  <a:avLst/>
                  <a:gdLst>
                    <a:gd name="T0" fmla="*/ 1491 w 28"/>
                    <a:gd name="T1" fmla="*/ 4548 h 36"/>
                    <a:gd name="T2" fmla="*/ 1491 w 28"/>
                    <a:gd name="T3" fmla="*/ 4169 h 36"/>
                    <a:gd name="T4" fmla="*/ 2102 w 28"/>
                    <a:gd name="T5" fmla="*/ 4372 h 36"/>
                    <a:gd name="T6" fmla="*/ 2266 w 28"/>
                    <a:gd name="T7" fmla="*/ 4372 h 36"/>
                    <a:gd name="T8" fmla="*/ 2102 w 28"/>
                    <a:gd name="T9" fmla="*/ 5098 h 36"/>
                    <a:gd name="T10" fmla="*/ 1894 w 28"/>
                    <a:gd name="T11" fmla="*/ 6344 h 36"/>
                    <a:gd name="T12" fmla="*/ 2474 w 28"/>
                    <a:gd name="T13" fmla="*/ 6545 h 36"/>
                    <a:gd name="T14" fmla="*/ 2667 w 28"/>
                    <a:gd name="T15" fmla="*/ 5301 h 36"/>
                    <a:gd name="T16" fmla="*/ 3099 w 28"/>
                    <a:gd name="T17" fmla="*/ 4548 h 36"/>
                    <a:gd name="T18" fmla="*/ 5144 w 28"/>
                    <a:gd name="T19" fmla="*/ 2929 h 36"/>
                    <a:gd name="T20" fmla="*/ 3277 w 28"/>
                    <a:gd name="T21" fmla="*/ 393 h 36"/>
                    <a:gd name="T22" fmla="*/ 208 w 28"/>
                    <a:gd name="T23" fmla="*/ 1782 h 36"/>
                    <a:gd name="T24" fmla="*/ 1175 w 28"/>
                    <a:gd name="T25" fmla="*/ 3956 h 36"/>
                    <a:gd name="T26" fmla="*/ 982 w 28"/>
                    <a:gd name="T27" fmla="*/ 4372 h 36"/>
                    <a:gd name="T28" fmla="*/ 773 w 28"/>
                    <a:gd name="T29" fmla="*/ 6208 h 36"/>
                    <a:gd name="T30" fmla="*/ 1383 w 28"/>
                    <a:gd name="T31" fmla="*/ 6208 h 36"/>
                    <a:gd name="T32" fmla="*/ 1491 w 28"/>
                    <a:gd name="T33" fmla="*/ 4548 h 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8"/>
                    <a:gd name="T52" fmla="*/ 0 h 36"/>
                    <a:gd name="T53" fmla="*/ 28 w 28"/>
                    <a:gd name="T54" fmla="*/ 36 h 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8" h="36">
                      <a:moveTo>
                        <a:pt x="8" y="25"/>
                      </a:moveTo>
                      <a:cubicBezTo>
                        <a:pt x="8" y="24"/>
                        <a:pt x="8" y="23"/>
                        <a:pt x="8" y="23"/>
                      </a:cubicBezTo>
                      <a:cubicBezTo>
                        <a:pt x="9" y="23"/>
                        <a:pt x="10" y="24"/>
                        <a:pt x="11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26"/>
                        <a:pt x="11" y="27"/>
                        <a:pt x="11" y="28"/>
                      </a:cubicBezTo>
                      <a:cubicBezTo>
                        <a:pt x="10" y="30"/>
                        <a:pt x="10" y="33"/>
                        <a:pt x="10" y="35"/>
                      </a:cubicBezTo>
                      <a:cubicBezTo>
                        <a:pt x="13" y="36"/>
                        <a:pt x="13" y="36"/>
                        <a:pt x="13" y="36"/>
                      </a:cubicBezTo>
                      <a:cubicBezTo>
                        <a:pt x="13" y="34"/>
                        <a:pt x="13" y="31"/>
                        <a:pt x="14" y="29"/>
                      </a:cubicBezTo>
                      <a:cubicBezTo>
                        <a:pt x="14" y="27"/>
                        <a:pt x="14" y="26"/>
                        <a:pt x="16" y="25"/>
                      </a:cubicBezTo>
                      <a:cubicBezTo>
                        <a:pt x="21" y="24"/>
                        <a:pt x="25" y="21"/>
                        <a:pt x="27" y="16"/>
                      </a:cubicBezTo>
                      <a:cubicBezTo>
                        <a:pt x="28" y="10"/>
                        <a:pt x="24" y="4"/>
                        <a:pt x="17" y="2"/>
                      </a:cubicBezTo>
                      <a:cubicBezTo>
                        <a:pt x="10" y="0"/>
                        <a:pt x="3" y="4"/>
                        <a:pt x="1" y="10"/>
                      </a:cubicBezTo>
                      <a:cubicBezTo>
                        <a:pt x="0" y="14"/>
                        <a:pt x="2" y="19"/>
                        <a:pt x="6" y="22"/>
                      </a:cubicBezTo>
                      <a:cubicBezTo>
                        <a:pt x="6" y="22"/>
                        <a:pt x="5" y="24"/>
                        <a:pt x="5" y="24"/>
                      </a:cubicBezTo>
                      <a:cubicBezTo>
                        <a:pt x="4" y="28"/>
                        <a:pt x="4" y="31"/>
                        <a:pt x="4" y="34"/>
                      </a:cubicBezTo>
                      <a:cubicBezTo>
                        <a:pt x="7" y="34"/>
                        <a:pt x="7" y="34"/>
                        <a:pt x="7" y="34"/>
                      </a:cubicBezTo>
                      <a:cubicBezTo>
                        <a:pt x="7" y="31"/>
                        <a:pt x="7" y="28"/>
                        <a:pt x="8" y="25"/>
                      </a:cubicBezTo>
                    </a:path>
                  </a:pathLst>
                </a:custGeom>
                <a:solidFill>
                  <a:srgbClr val="FFF5EE"/>
                </a:solidFill>
                <a:ln w="317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573" name="Freeform 120"/>
                <p:cNvSpPr>
                  <a:spLocks noChangeAspect="1"/>
                </p:cNvSpPr>
                <p:nvPr/>
              </p:nvSpPr>
              <p:spPr bwMode="auto">
                <a:xfrm>
                  <a:off x="5772150" y="4478338"/>
                  <a:ext cx="82550" cy="107950"/>
                </a:xfrm>
                <a:custGeom>
                  <a:avLst/>
                  <a:gdLst>
                    <a:gd name="T0" fmla="*/ 3921 w 27"/>
                    <a:gd name="T1" fmla="*/ 2794 h 35"/>
                    <a:gd name="T2" fmla="*/ 4129 w 27"/>
                    <a:gd name="T3" fmla="*/ 2631 h 35"/>
                    <a:gd name="T4" fmla="*/ 4351 w 27"/>
                    <a:gd name="T5" fmla="*/ 441 h 35"/>
                    <a:gd name="T6" fmla="*/ 3921 w 27"/>
                    <a:gd name="T7" fmla="*/ 227 h 35"/>
                    <a:gd name="T8" fmla="*/ 3628 w 27"/>
                    <a:gd name="T9" fmla="*/ 2405 h 35"/>
                    <a:gd name="T10" fmla="*/ 3628 w 27"/>
                    <a:gd name="T11" fmla="*/ 2631 h 35"/>
                    <a:gd name="T12" fmla="*/ 3064 w 27"/>
                    <a:gd name="T13" fmla="*/ 2405 h 35"/>
                    <a:gd name="T14" fmla="*/ 2864 w 27"/>
                    <a:gd name="T15" fmla="*/ 2405 h 35"/>
                    <a:gd name="T16" fmla="*/ 3064 w 27"/>
                    <a:gd name="T17" fmla="*/ 1766 h 35"/>
                    <a:gd name="T18" fmla="*/ 3257 w 27"/>
                    <a:gd name="T19" fmla="*/ 0 h 35"/>
                    <a:gd name="T20" fmla="*/ 2864 w 27"/>
                    <a:gd name="T21" fmla="*/ 0 h 35"/>
                    <a:gd name="T22" fmla="*/ 2656 w 27"/>
                    <a:gd name="T23" fmla="*/ 1665 h 35"/>
                    <a:gd name="T24" fmla="*/ 2259 w 27"/>
                    <a:gd name="T25" fmla="*/ 2209 h 35"/>
                    <a:gd name="T26" fmla="*/ 208 w 27"/>
                    <a:gd name="T27" fmla="*/ 4107 h 35"/>
                    <a:gd name="T28" fmla="*/ 2036 w 27"/>
                    <a:gd name="T29" fmla="*/ 6666 h 35"/>
                    <a:gd name="T30" fmla="*/ 4900 w 27"/>
                    <a:gd name="T31" fmla="*/ 5318 h 35"/>
                    <a:gd name="T32" fmla="*/ 3921 w 27"/>
                    <a:gd name="T33" fmla="*/ 2794 h 3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7"/>
                    <a:gd name="T52" fmla="*/ 0 h 35"/>
                    <a:gd name="T53" fmla="*/ 27 w 27"/>
                    <a:gd name="T54" fmla="*/ 35 h 3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7" h="35">
                      <a:moveTo>
                        <a:pt x="21" y="14"/>
                      </a:moveTo>
                      <a:cubicBezTo>
                        <a:pt x="22" y="14"/>
                        <a:pt x="22" y="13"/>
                        <a:pt x="22" y="13"/>
                      </a:cubicBezTo>
                      <a:cubicBezTo>
                        <a:pt x="23" y="9"/>
                        <a:pt x="23" y="5"/>
                        <a:pt x="23" y="2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20" y="5"/>
                        <a:pt x="20" y="8"/>
                        <a:pt x="19" y="12"/>
                      </a:cubicBezTo>
                      <a:cubicBezTo>
                        <a:pt x="19" y="12"/>
                        <a:pt x="19" y="13"/>
                        <a:pt x="19" y="13"/>
                      </a:cubicBezTo>
                      <a:cubicBezTo>
                        <a:pt x="18" y="13"/>
                        <a:pt x="18" y="12"/>
                        <a:pt x="16" y="12"/>
                      </a:cubicBezTo>
                      <a:cubicBezTo>
                        <a:pt x="16" y="12"/>
                        <a:pt x="16" y="12"/>
                        <a:pt x="15" y="12"/>
                      </a:cubicBezTo>
                      <a:cubicBezTo>
                        <a:pt x="15" y="11"/>
                        <a:pt x="16" y="10"/>
                        <a:pt x="16" y="9"/>
                      </a:cubicBezTo>
                      <a:cubicBezTo>
                        <a:pt x="17" y="6"/>
                        <a:pt x="17" y="3"/>
                        <a:pt x="17" y="0"/>
                      </a:cubicBez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15" y="3"/>
                        <a:pt x="14" y="6"/>
                        <a:pt x="14" y="8"/>
                      </a:cubicBezTo>
                      <a:cubicBezTo>
                        <a:pt x="13" y="9"/>
                        <a:pt x="13" y="10"/>
                        <a:pt x="12" y="11"/>
                      </a:cubicBezTo>
                      <a:cubicBezTo>
                        <a:pt x="7" y="11"/>
                        <a:pt x="3" y="15"/>
                        <a:pt x="1" y="20"/>
                      </a:cubicBezTo>
                      <a:cubicBezTo>
                        <a:pt x="0" y="26"/>
                        <a:pt x="4" y="32"/>
                        <a:pt x="11" y="33"/>
                      </a:cubicBezTo>
                      <a:cubicBezTo>
                        <a:pt x="18" y="35"/>
                        <a:pt x="24" y="32"/>
                        <a:pt x="26" y="26"/>
                      </a:cubicBezTo>
                      <a:cubicBezTo>
                        <a:pt x="27" y="21"/>
                        <a:pt x="25" y="17"/>
                        <a:pt x="21" y="14"/>
                      </a:cubicBezTo>
                    </a:path>
                  </a:pathLst>
                </a:custGeom>
                <a:solidFill>
                  <a:srgbClr val="FFF5EE"/>
                </a:solidFill>
                <a:ln w="317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574" name="Freeform 121"/>
                <p:cNvSpPr>
                  <a:spLocks noChangeAspect="1"/>
                </p:cNvSpPr>
                <p:nvPr/>
              </p:nvSpPr>
              <p:spPr bwMode="auto">
                <a:xfrm>
                  <a:off x="5888038" y="4389438"/>
                  <a:ext cx="82550" cy="109537"/>
                </a:xfrm>
                <a:custGeom>
                  <a:avLst/>
                  <a:gdLst>
                    <a:gd name="T0" fmla="*/ 1265 w 27"/>
                    <a:gd name="T1" fmla="*/ 4548 h 36"/>
                    <a:gd name="T2" fmla="*/ 1265 w 27"/>
                    <a:gd name="T3" fmla="*/ 3956 h 36"/>
                    <a:gd name="T4" fmla="*/ 1884 w 27"/>
                    <a:gd name="T5" fmla="*/ 4169 h 36"/>
                    <a:gd name="T6" fmla="*/ 2259 w 27"/>
                    <a:gd name="T7" fmla="*/ 4372 h 36"/>
                    <a:gd name="T8" fmla="*/ 1884 w 27"/>
                    <a:gd name="T9" fmla="*/ 5098 h 36"/>
                    <a:gd name="T10" fmla="*/ 1691 w 27"/>
                    <a:gd name="T11" fmla="*/ 6344 h 36"/>
                    <a:gd name="T12" fmla="*/ 2036 w 27"/>
                    <a:gd name="T13" fmla="*/ 6545 h 36"/>
                    <a:gd name="T14" fmla="*/ 2259 w 27"/>
                    <a:gd name="T15" fmla="*/ 5301 h 36"/>
                    <a:gd name="T16" fmla="*/ 2656 w 27"/>
                    <a:gd name="T17" fmla="*/ 4372 h 36"/>
                    <a:gd name="T18" fmla="*/ 4692 w 27"/>
                    <a:gd name="T19" fmla="*/ 2929 h 36"/>
                    <a:gd name="T20" fmla="*/ 3064 w 27"/>
                    <a:gd name="T21" fmla="*/ 393 h 36"/>
                    <a:gd name="T22" fmla="*/ 208 w 27"/>
                    <a:gd name="T23" fmla="*/ 1782 h 36"/>
                    <a:gd name="T24" fmla="*/ 978 w 27"/>
                    <a:gd name="T25" fmla="*/ 3831 h 36"/>
                    <a:gd name="T26" fmla="*/ 772 w 27"/>
                    <a:gd name="T27" fmla="*/ 4372 h 36"/>
                    <a:gd name="T28" fmla="*/ 609 w 27"/>
                    <a:gd name="T29" fmla="*/ 6007 h 36"/>
                    <a:gd name="T30" fmla="*/ 1173 w 27"/>
                    <a:gd name="T31" fmla="*/ 6208 h 36"/>
                    <a:gd name="T32" fmla="*/ 1265 w 27"/>
                    <a:gd name="T33" fmla="*/ 4548 h 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7"/>
                    <a:gd name="T52" fmla="*/ 0 h 36"/>
                    <a:gd name="T53" fmla="*/ 27 w 27"/>
                    <a:gd name="T54" fmla="*/ 36 h 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7" h="36">
                      <a:moveTo>
                        <a:pt x="7" y="25"/>
                      </a:moveTo>
                      <a:cubicBezTo>
                        <a:pt x="7" y="24"/>
                        <a:pt x="7" y="23"/>
                        <a:pt x="7" y="22"/>
                      </a:cubicBezTo>
                      <a:cubicBezTo>
                        <a:pt x="8" y="23"/>
                        <a:pt x="9" y="23"/>
                        <a:pt x="10" y="23"/>
                      </a:cubicBezTo>
                      <a:cubicBezTo>
                        <a:pt x="11" y="24"/>
                        <a:pt x="11" y="24"/>
                        <a:pt x="12" y="24"/>
                      </a:cubicBezTo>
                      <a:cubicBezTo>
                        <a:pt x="11" y="25"/>
                        <a:pt x="10" y="26"/>
                        <a:pt x="10" y="28"/>
                      </a:cubicBezTo>
                      <a:cubicBezTo>
                        <a:pt x="9" y="30"/>
                        <a:pt x="9" y="32"/>
                        <a:pt x="9" y="35"/>
                      </a:cubicBezTo>
                      <a:cubicBezTo>
                        <a:pt x="11" y="36"/>
                        <a:pt x="11" y="36"/>
                        <a:pt x="11" y="36"/>
                      </a:cubicBezTo>
                      <a:cubicBezTo>
                        <a:pt x="12" y="33"/>
                        <a:pt x="12" y="31"/>
                        <a:pt x="12" y="29"/>
                      </a:cubicBezTo>
                      <a:cubicBezTo>
                        <a:pt x="13" y="27"/>
                        <a:pt x="13" y="25"/>
                        <a:pt x="14" y="24"/>
                      </a:cubicBezTo>
                      <a:cubicBezTo>
                        <a:pt x="19" y="24"/>
                        <a:pt x="24" y="21"/>
                        <a:pt x="25" y="16"/>
                      </a:cubicBezTo>
                      <a:cubicBezTo>
                        <a:pt x="27" y="10"/>
                        <a:pt x="23" y="3"/>
                        <a:pt x="16" y="2"/>
                      </a:cubicBezTo>
                      <a:cubicBezTo>
                        <a:pt x="9" y="0"/>
                        <a:pt x="2" y="4"/>
                        <a:pt x="1" y="10"/>
                      </a:cubicBezTo>
                      <a:cubicBezTo>
                        <a:pt x="0" y="14"/>
                        <a:pt x="2" y="18"/>
                        <a:pt x="5" y="21"/>
                      </a:cubicBezTo>
                      <a:cubicBezTo>
                        <a:pt x="5" y="22"/>
                        <a:pt x="4" y="23"/>
                        <a:pt x="4" y="24"/>
                      </a:cubicBezTo>
                      <a:cubicBezTo>
                        <a:pt x="4" y="27"/>
                        <a:pt x="3" y="31"/>
                        <a:pt x="3" y="33"/>
                      </a:cubicBezTo>
                      <a:cubicBezTo>
                        <a:pt x="6" y="34"/>
                        <a:pt x="6" y="34"/>
                        <a:pt x="6" y="34"/>
                      </a:cubicBezTo>
                      <a:cubicBezTo>
                        <a:pt x="6" y="31"/>
                        <a:pt x="6" y="28"/>
                        <a:pt x="7" y="25"/>
                      </a:cubicBezTo>
                    </a:path>
                  </a:pathLst>
                </a:custGeom>
                <a:solidFill>
                  <a:srgbClr val="FFF5EE"/>
                </a:solidFill>
                <a:ln w="317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575" name="Freeform 122"/>
                <p:cNvSpPr>
                  <a:spLocks noChangeAspect="1"/>
                </p:cNvSpPr>
                <p:nvPr/>
              </p:nvSpPr>
              <p:spPr bwMode="auto">
                <a:xfrm>
                  <a:off x="5848350" y="4497388"/>
                  <a:ext cx="82550" cy="109537"/>
                </a:xfrm>
                <a:custGeom>
                  <a:avLst/>
                  <a:gdLst>
                    <a:gd name="T0" fmla="*/ 4129 w 27"/>
                    <a:gd name="T1" fmla="*/ 2766 h 36"/>
                    <a:gd name="T2" fmla="*/ 4129 w 27"/>
                    <a:gd name="T3" fmla="*/ 2373 h 36"/>
                    <a:gd name="T4" fmla="*/ 4530 w 27"/>
                    <a:gd name="T5" fmla="*/ 544 h 36"/>
                    <a:gd name="T6" fmla="*/ 3921 w 27"/>
                    <a:gd name="T7" fmla="*/ 393 h 36"/>
                    <a:gd name="T8" fmla="*/ 3809 w 27"/>
                    <a:gd name="T9" fmla="*/ 2175 h 36"/>
                    <a:gd name="T10" fmla="*/ 3809 w 27"/>
                    <a:gd name="T11" fmla="*/ 2373 h 36"/>
                    <a:gd name="T12" fmla="*/ 3257 w 27"/>
                    <a:gd name="T13" fmla="*/ 2175 h 36"/>
                    <a:gd name="T14" fmla="*/ 3064 w 27"/>
                    <a:gd name="T15" fmla="*/ 2175 h 36"/>
                    <a:gd name="T16" fmla="*/ 3257 w 27"/>
                    <a:gd name="T17" fmla="*/ 1635 h 36"/>
                    <a:gd name="T18" fmla="*/ 3417 w 27"/>
                    <a:gd name="T19" fmla="*/ 205 h 36"/>
                    <a:gd name="T20" fmla="*/ 3064 w 27"/>
                    <a:gd name="T21" fmla="*/ 0 h 36"/>
                    <a:gd name="T22" fmla="*/ 2656 w 27"/>
                    <a:gd name="T23" fmla="*/ 1443 h 36"/>
                    <a:gd name="T24" fmla="*/ 2436 w 27"/>
                    <a:gd name="T25" fmla="*/ 2175 h 36"/>
                    <a:gd name="T26" fmla="*/ 401 w 27"/>
                    <a:gd name="T27" fmla="*/ 3619 h 36"/>
                    <a:gd name="T28" fmla="*/ 2036 w 27"/>
                    <a:gd name="T29" fmla="*/ 6208 h 36"/>
                    <a:gd name="T30" fmla="*/ 4900 w 27"/>
                    <a:gd name="T31" fmla="*/ 4769 h 36"/>
                    <a:gd name="T32" fmla="*/ 4129 w 27"/>
                    <a:gd name="T33" fmla="*/ 2766 h 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7"/>
                    <a:gd name="T52" fmla="*/ 0 h 36"/>
                    <a:gd name="T53" fmla="*/ 27 w 27"/>
                    <a:gd name="T54" fmla="*/ 36 h 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7" h="36">
                      <a:moveTo>
                        <a:pt x="22" y="15"/>
                      </a:moveTo>
                      <a:cubicBezTo>
                        <a:pt x="22" y="14"/>
                        <a:pt x="22" y="14"/>
                        <a:pt x="22" y="13"/>
                      </a:cubicBezTo>
                      <a:cubicBezTo>
                        <a:pt x="23" y="10"/>
                        <a:pt x="23" y="6"/>
                        <a:pt x="24" y="3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21" y="6"/>
                        <a:pt x="21" y="9"/>
                        <a:pt x="20" y="12"/>
                      </a:cubicBezTo>
                      <a:cubicBezTo>
                        <a:pt x="20" y="13"/>
                        <a:pt x="20" y="13"/>
                        <a:pt x="20" y="13"/>
                      </a:cubicBezTo>
                      <a:cubicBezTo>
                        <a:pt x="19" y="13"/>
                        <a:pt x="18" y="12"/>
                        <a:pt x="17" y="12"/>
                      </a:cubicBezTo>
                      <a:cubicBezTo>
                        <a:pt x="17" y="12"/>
                        <a:pt x="16" y="12"/>
                        <a:pt x="16" y="12"/>
                      </a:cubicBezTo>
                      <a:cubicBezTo>
                        <a:pt x="16" y="11"/>
                        <a:pt x="17" y="10"/>
                        <a:pt x="17" y="9"/>
                      </a:cubicBezTo>
                      <a:cubicBezTo>
                        <a:pt x="18" y="7"/>
                        <a:pt x="18" y="4"/>
                        <a:pt x="18" y="1"/>
                      </a:cubicBez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15" y="3"/>
                        <a:pt x="15" y="6"/>
                        <a:pt x="14" y="8"/>
                      </a:cubicBezTo>
                      <a:cubicBezTo>
                        <a:pt x="14" y="10"/>
                        <a:pt x="14" y="11"/>
                        <a:pt x="13" y="12"/>
                      </a:cubicBezTo>
                      <a:cubicBezTo>
                        <a:pt x="8" y="12"/>
                        <a:pt x="3" y="15"/>
                        <a:pt x="2" y="20"/>
                      </a:cubicBezTo>
                      <a:cubicBezTo>
                        <a:pt x="0" y="26"/>
                        <a:pt x="4" y="32"/>
                        <a:pt x="11" y="34"/>
                      </a:cubicBezTo>
                      <a:cubicBezTo>
                        <a:pt x="18" y="36"/>
                        <a:pt x="24" y="32"/>
                        <a:pt x="26" y="26"/>
                      </a:cubicBezTo>
                      <a:cubicBezTo>
                        <a:pt x="27" y="22"/>
                        <a:pt x="25" y="18"/>
                        <a:pt x="22" y="15"/>
                      </a:cubicBezTo>
                    </a:path>
                  </a:pathLst>
                </a:custGeom>
                <a:solidFill>
                  <a:srgbClr val="FFF5EE"/>
                </a:solidFill>
                <a:ln w="317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576" name="Freeform 123"/>
                <p:cNvSpPr>
                  <a:spLocks noChangeAspect="1"/>
                </p:cNvSpPr>
                <p:nvPr/>
              </p:nvSpPr>
              <p:spPr bwMode="auto">
                <a:xfrm>
                  <a:off x="5964238" y="4411663"/>
                  <a:ext cx="85725" cy="109537"/>
                </a:xfrm>
                <a:custGeom>
                  <a:avLst/>
                  <a:gdLst>
                    <a:gd name="T0" fmla="*/ 1383 w 28"/>
                    <a:gd name="T1" fmla="*/ 4548 h 36"/>
                    <a:gd name="T2" fmla="*/ 1491 w 28"/>
                    <a:gd name="T3" fmla="*/ 3956 h 36"/>
                    <a:gd name="T4" fmla="*/ 2102 w 28"/>
                    <a:gd name="T5" fmla="*/ 4169 h 36"/>
                    <a:gd name="T6" fmla="*/ 2266 w 28"/>
                    <a:gd name="T7" fmla="*/ 4372 h 36"/>
                    <a:gd name="T8" fmla="*/ 2102 w 28"/>
                    <a:gd name="T9" fmla="*/ 5098 h 36"/>
                    <a:gd name="T10" fmla="*/ 1699 w 28"/>
                    <a:gd name="T11" fmla="*/ 6344 h 36"/>
                    <a:gd name="T12" fmla="*/ 2266 w 28"/>
                    <a:gd name="T13" fmla="*/ 6545 h 36"/>
                    <a:gd name="T14" fmla="*/ 2474 w 28"/>
                    <a:gd name="T15" fmla="*/ 5301 h 36"/>
                    <a:gd name="T16" fmla="*/ 2876 w 28"/>
                    <a:gd name="T17" fmla="*/ 4372 h 36"/>
                    <a:gd name="T18" fmla="*/ 4943 w 28"/>
                    <a:gd name="T19" fmla="*/ 2929 h 36"/>
                    <a:gd name="T20" fmla="*/ 3277 w 28"/>
                    <a:gd name="T21" fmla="*/ 393 h 36"/>
                    <a:gd name="T22" fmla="*/ 208 w 28"/>
                    <a:gd name="T23" fmla="*/ 1635 h 36"/>
                    <a:gd name="T24" fmla="*/ 1175 w 28"/>
                    <a:gd name="T25" fmla="*/ 3831 h 36"/>
                    <a:gd name="T26" fmla="*/ 982 w 28"/>
                    <a:gd name="T27" fmla="*/ 4372 h 36"/>
                    <a:gd name="T28" fmla="*/ 609 w 28"/>
                    <a:gd name="T29" fmla="*/ 6007 h 36"/>
                    <a:gd name="T30" fmla="*/ 1175 w 28"/>
                    <a:gd name="T31" fmla="*/ 6208 h 36"/>
                    <a:gd name="T32" fmla="*/ 1383 w 28"/>
                    <a:gd name="T33" fmla="*/ 4548 h 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8"/>
                    <a:gd name="T52" fmla="*/ 0 h 36"/>
                    <a:gd name="T53" fmla="*/ 28 w 28"/>
                    <a:gd name="T54" fmla="*/ 36 h 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8" h="36">
                      <a:moveTo>
                        <a:pt x="7" y="25"/>
                      </a:moveTo>
                      <a:cubicBezTo>
                        <a:pt x="7" y="24"/>
                        <a:pt x="8" y="23"/>
                        <a:pt x="8" y="22"/>
                      </a:cubicBezTo>
                      <a:cubicBezTo>
                        <a:pt x="9" y="23"/>
                        <a:pt x="10" y="23"/>
                        <a:pt x="11" y="23"/>
                      </a:cubicBezTo>
                      <a:cubicBezTo>
                        <a:pt x="11" y="24"/>
                        <a:pt x="12" y="24"/>
                        <a:pt x="12" y="24"/>
                      </a:cubicBezTo>
                      <a:cubicBezTo>
                        <a:pt x="11" y="25"/>
                        <a:pt x="11" y="26"/>
                        <a:pt x="11" y="28"/>
                      </a:cubicBezTo>
                      <a:cubicBezTo>
                        <a:pt x="10" y="30"/>
                        <a:pt x="9" y="32"/>
                        <a:pt x="9" y="35"/>
                      </a:cubicBezTo>
                      <a:cubicBezTo>
                        <a:pt x="12" y="36"/>
                        <a:pt x="12" y="36"/>
                        <a:pt x="12" y="36"/>
                      </a:cubicBezTo>
                      <a:cubicBezTo>
                        <a:pt x="12" y="33"/>
                        <a:pt x="12" y="31"/>
                        <a:pt x="13" y="29"/>
                      </a:cubicBezTo>
                      <a:cubicBezTo>
                        <a:pt x="13" y="27"/>
                        <a:pt x="14" y="26"/>
                        <a:pt x="15" y="24"/>
                      </a:cubicBezTo>
                      <a:cubicBezTo>
                        <a:pt x="20" y="24"/>
                        <a:pt x="25" y="21"/>
                        <a:pt x="26" y="16"/>
                      </a:cubicBezTo>
                      <a:cubicBezTo>
                        <a:pt x="28" y="10"/>
                        <a:pt x="24" y="4"/>
                        <a:pt x="17" y="2"/>
                      </a:cubicBezTo>
                      <a:cubicBezTo>
                        <a:pt x="10" y="0"/>
                        <a:pt x="3" y="3"/>
                        <a:pt x="1" y="9"/>
                      </a:cubicBezTo>
                      <a:cubicBezTo>
                        <a:pt x="0" y="14"/>
                        <a:pt x="2" y="18"/>
                        <a:pt x="6" y="21"/>
                      </a:cubicBezTo>
                      <a:cubicBezTo>
                        <a:pt x="6" y="22"/>
                        <a:pt x="5" y="23"/>
                        <a:pt x="5" y="24"/>
                      </a:cubicBezTo>
                      <a:cubicBezTo>
                        <a:pt x="4" y="27"/>
                        <a:pt x="4" y="30"/>
                        <a:pt x="3" y="33"/>
                      </a:cubicBezTo>
                      <a:cubicBezTo>
                        <a:pt x="6" y="34"/>
                        <a:pt x="6" y="34"/>
                        <a:pt x="6" y="34"/>
                      </a:cubicBezTo>
                      <a:cubicBezTo>
                        <a:pt x="6" y="31"/>
                        <a:pt x="6" y="28"/>
                        <a:pt x="7" y="25"/>
                      </a:cubicBezTo>
                    </a:path>
                  </a:pathLst>
                </a:custGeom>
                <a:solidFill>
                  <a:srgbClr val="FFF5EE"/>
                </a:solidFill>
                <a:ln w="317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577" name="Freeform 124"/>
                <p:cNvSpPr>
                  <a:spLocks noChangeAspect="1"/>
                </p:cNvSpPr>
                <p:nvPr/>
              </p:nvSpPr>
              <p:spPr bwMode="auto">
                <a:xfrm>
                  <a:off x="5924550" y="4519613"/>
                  <a:ext cx="82550" cy="104775"/>
                </a:xfrm>
                <a:custGeom>
                  <a:avLst/>
                  <a:gdLst>
                    <a:gd name="T0" fmla="*/ 4129 w 27"/>
                    <a:gd name="T1" fmla="*/ 2385 h 35"/>
                    <a:gd name="T2" fmla="*/ 4351 w 27"/>
                    <a:gd name="T3" fmla="*/ 2127 h 35"/>
                    <a:gd name="T4" fmla="*/ 4530 w 27"/>
                    <a:gd name="T5" fmla="*/ 502 h 35"/>
                    <a:gd name="T6" fmla="*/ 4129 w 27"/>
                    <a:gd name="T7" fmla="*/ 356 h 35"/>
                    <a:gd name="T8" fmla="*/ 3809 w 27"/>
                    <a:gd name="T9" fmla="*/ 1939 h 35"/>
                    <a:gd name="T10" fmla="*/ 3809 w 27"/>
                    <a:gd name="T11" fmla="*/ 2127 h 35"/>
                    <a:gd name="T12" fmla="*/ 3257 w 27"/>
                    <a:gd name="T13" fmla="*/ 1939 h 35"/>
                    <a:gd name="T14" fmla="*/ 3064 w 27"/>
                    <a:gd name="T15" fmla="*/ 1939 h 35"/>
                    <a:gd name="T16" fmla="*/ 3257 w 27"/>
                    <a:gd name="T17" fmla="*/ 1429 h 35"/>
                    <a:gd name="T18" fmla="*/ 3417 w 27"/>
                    <a:gd name="T19" fmla="*/ 189 h 35"/>
                    <a:gd name="T20" fmla="*/ 3064 w 27"/>
                    <a:gd name="T21" fmla="*/ 0 h 35"/>
                    <a:gd name="T22" fmla="*/ 2864 w 27"/>
                    <a:gd name="T23" fmla="*/ 1265 h 35"/>
                    <a:gd name="T24" fmla="*/ 2656 w 27"/>
                    <a:gd name="T25" fmla="*/ 1939 h 35"/>
                    <a:gd name="T26" fmla="*/ 401 w 27"/>
                    <a:gd name="T27" fmla="*/ 3240 h 35"/>
                    <a:gd name="T28" fmla="*/ 2036 w 27"/>
                    <a:gd name="T29" fmla="*/ 5437 h 35"/>
                    <a:gd name="T30" fmla="*/ 4900 w 27"/>
                    <a:gd name="T31" fmla="*/ 4124 h 35"/>
                    <a:gd name="T32" fmla="*/ 4129 w 27"/>
                    <a:gd name="T33" fmla="*/ 2385 h 3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7"/>
                    <a:gd name="T52" fmla="*/ 0 h 35"/>
                    <a:gd name="T53" fmla="*/ 27 w 27"/>
                    <a:gd name="T54" fmla="*/ 35 h 3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7" h="35">
                      <a:moveTo>
                        <a:pt x="22" y="15"/>
                      </a:moveTo>
                      <a:cubicBezTo>
                        <a:pt x="22" y="14"/>
                        <a:pt x="22" y="13"/>
                        <a:pt x="23" y="13"/>
                      </a:cubicBezTo>
                      <a:cubicBezTo>
                        <a:pt x="24" y="10"/>
                        <a:pt x="24" y="6"/>
                        <a:pt x="24" y="3"/>
                      </a:cubicBezTo>
                      <a:cubicBezTo>
                        <a:pt x="22" y="2"/>
                        <a:pt x="22" y="2"/>
                        <a:pt x="22" y="2"/>
                      </a:cubicBezTo>
                      <a:cubicBezTo>
                        <a:pt x="21" y="6"/>
                        <a:pt x="21" y="9"/>
                        <a:pt x="20" y="12"/>
                      </a:cubicBezTo>
                      <a:cubicBezTo>
                        <a:pt x="20" y="13"/>
                        <a:pt x="20" y="13"/>
                        <a:pt x="20" y="13"/>
                      </a:cubicBezTo>
                      <a:cubicBezTo>
                        <a:pt x="19" y="13"/>
                        <a:pt x="18" y="12"/>
                        <a:pt x="17" y="12"/>
                      </a:cubicBezTo>
                      <a:cubicBezTo>
                        <a:pt x="17" y="12"/>
                        <a:pt x="16" y="12"/>
                        <a:pt x="16" y="12"/>
                      </a:cubicBezTo>
                      <a:cubicBezTo>
                        <a:pt x="17" y="11"/>
                        <a:pt x="17" y="10"/>
                        <a:pt x="17" y="9"/>
                      </a:cubicBezTo>
                      <a:cubicBezTo>
                        <a:pt x="18" y="7"/>
                        <a:pt x="18" y="4"/>
                        <a:pt x="18" y="1"/>
                      </a:cubicBez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15" y="3"/>
                        <a:pt x="16" y="6"/>
                        <a:pt x="15" y="8"/>
                      </a:cubicBezTo>
                      <a:cubicBezTo>
                        <a:pt x="15" y="10"/>
                        <a:pt x="14" y="11"/>
                        <a:pt x="14" y="12"/>
                      </a:cubicBezTo>
                      <a:cubicBezTo>
                        <a:pt x="8" y="12"/>
                        <a:pt x="3" y="15"/>
                        <a:pt x="2" y="20"/>
                      </a:cubicBezTo>
                      <a:cubicBezTo>
                        <a:pt x="0" y="26"/>
                        <a:pt x="5" y="32"/>
                        <a:pt x="11" y="34"/>
                      </a:cubicBezTo>
                      <a:cubicBezTo>
                        <a:pt x="18" y="35"/>
                        <a:pt x="24" y="32"/>
                        <a:pt x="26" y="26"/>
                      </a:cubicBezTo>
                      <a:cubicBezTo>
                        <a:pt x="27" y="22"/>
                        <a:pt x="26" y="18"/>
                        <a:pt x="22" y="15"/>
                      </a:cubicBezTo>
                    </a:path>
                  </a:pathLst>
                </a:custGeom>
                <a:solidFill>
                  <a:srgbClr val="FFF5EE"/>
                </a:solidFill>
                <a:ln w="317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578" name="Freeform 125"/>
                <p:cNvSpPr>
                  <a:spLocks noChangeAspect="1"/>
                </p:cNvSpPr>
                <p:nvPr/>
              </p:nvSpPr>
              <p:spPr bwMode="auto">
                <a:xfrm>
                  <a:off x="5570538" y="4316413"/>
                  <a:ext cx="80962" cy="111125"/>
                </a:xfrm>
                <a:custGeom>
                  <a:avLst/>
                  <a:gdLst>
                    <a:gd name="T0" fmla="*/ 1273 w 27"/>
                    <a:gd name="T1" fmla="*/ 5145 h 36"/>
                    <a:gd name="T2" fmla="*/ 1434 w 27"/>
                    <a:gd name="T3" fmla="*/ 4704 h 36"/>
                    <a:gd name="T4" fmla="*/ 1834 w 27"/>
                    <a:gd name="T5" fmla="*/ 4919 h 36"/>
                    <a:gd name="T6" fmla="*/ 2136 w 27"/>
                    <a:gd name="T7" fmla="*/ 4919 h 36"/>
                    <a:gd name="T8" fmla="*/ 1834 w 27"/>
                    <a:gd name="T9" fmla="*/ 5676 h 36"/>
                    <a:gd name="T10" fmla="*/ 1630 w 27"/>
                    <a:gd name="T11" fmla="*/ 7146 h 36"/>
                    <a:gd name="T12" fmla="*/ 2136 w 27"/>
                    <a:gd name="T13" fmla="*/ 7338 h 36"/>
                    <a:gd name="T14" fmla="*/ 2236 w 27"/>
                    <a:gd name="T15" fmla="*/ 5886 h 36"/>
                    <a:gd name="T16" fmla="*/ 2405 w 27"/>
                    <a:gd name="T17" fmla="*/ 4919 h 36"/>
                    <a:gd name="T18" fmla="*/ 4035 w 27"/>
                    <a:gd name="T19" fmla="*/ 3027 h 36"/>
                    <a:gd name="T20" fmla="*/ 2593 w 27"/>
                    <a:gd name="T21" fmla="*/ 441 h 36"/>
                    <a:gd name="T22" fmla="*/ 189 w 27"/>
                    <a:gd name="T23" fmla="*/ 2001 h 36"/>
                    <a:gd name="T24" fmla="*/ 971 w 27"/>
                    <a:gd name="T25" fmla="*/ 4529 h 36"/>
                    <a:gd name="T26" fmla="*/ 971 w 27"/>
                    <a:gd name="T27" fmla="*/ 5145 h 36"/>
                    <a:gd name="T28" fmla="*/ 759 w 27"/>
                    <a:gd name="T29" fmla="*/ 6918 h 36"/>
                    <a:gd name="T30" fmla="*/ 1131 w 27"/>
                    <a:gd name="T31" fmla="*/ 7146 h 36"/>
                    <a:gd name="T32" fmla="*/ 1273 w 27"/>
                    <a:gd name="T33" fmla="*/ 5145 h 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7"/>
                    <a:gd name="T52" fmla="*/ 0 h 36"/>
                    <a:gd name="T53" fmla="*/ 27 w 27"/>
                    <a:gd name="T54" fmla="*/ 36 h 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7" h="36">
                      <a:moveTo>
                        <a:pt x="8" y="25"/>
                      </a:moveTo>
                      <a:cubicBezTo>
                        <a:pt x="8" y="24"/>
                        <a:pt x="8" y="23"/>
                        <a:pt x="9" y="23"/>
                      </a:cubicBezTo>
                      <a:cubicBezTo>
                        <a:pt x="10" y="23"/>
                        <a:pt x="10" y="24"/>
                        <a:pt x="11" y="24"/>
                      </a:cubicBezTo>
                      <a:cubicBezTo>
                        <a:pt x="12" y="24"/>
                        <a:pt x="12" y="24"/>
                        <a:pt x="13" y="24"/>
                      </a:cubicBezTo>
                      <a:cubicBezTo>
                        <a:pt x="12" y="25"/>
                        <a:pt x="12" y="27"/>
                        <a:pt x="11" y="28"/>
                      </a:cubicBezTo>
                      <a:cubicBezTo>
                        <a:pt x="11" y="30"/>
                        <a:pt x="10" y="33"/>
                        <a:pt x="10" y="35"/>
                      </a:cubicBezTo>
                      <a:cubicBezTo>
                        <a:pt x="13" y="36"/>
                        <a:pt x="13" y="36"/>
                        <a:pt x="13" y="36"/>
                      </a:cubicBezTo>
                      <a:cubicBezTo>
                        <a:pt x="13" y="33"/>
                        <a:pt x="13" y="31"/>
                        <a:pt x="14" y="29"/>
                      </a:cubicBezTo>
                      <a:cubicBezTo>
                        <a:pt x="14" y="27"/>
                        <a:pt x="15" y="26"/>
                        <a:pt x="15" y="24"/>
                      </a:cubicBezTo>
                      <a:cubicBezTo>
                        <a:pt x="21" y="23"/>
                        <a:pt x="24" y="20"/>
                        <a:pt x="25" y="15"/>
                      </a:cubicBezTo>
                      <a:cubicBezTo>
                        <a:pt x="27" y="9"/>
                        <a:pt x="22" y="3"/>
                        <a:pt x="16" y="2"/>
                      </a:cubicBezTo>
                      <a:cubicBezTo>
                        <a:pt x="9" y="0"/>
                        <a:pt x="2" y="4"/>
                        <a:pt x="1" y="10"/>
                      </a:cubicBezTo>
                      <a:cubicBezTo>
                        <a:pt x="0" y="15"/>
                        <a:pt x="3" y="19"/>
                        <a:pt x="6" y="22"/>
                      </a:cubicBezTo>
                      <a:cubicBezTo>
                        <a:pt x="6" y="23"/>
                        <a:pt x="6" y="24"/>
                        <a:pt x="6" y="25"/>
                      </a:cubicBezTo>
                      <a:cubicBezTo>
                        <a:pt x="5" y="28"/>
                        <a:pt x="5" y="31"/>
                        <a:pt x="5" y="34"/>
                      </a:cubicBezTo>
                      <a:cubicBezTo>
                        <a:pt x="7" y="35"/>
                        <a:pt x="7" y="35"/>
                        <a:pt x="7" y="35"/>
                      </a:cubicBezTo>
                      <a:cubicBezTo>
                        <a:pt x="7" y="31"/>
                        <a:pt x="7" y="28"/>
                        <a:pt x="8" y="25"/>
                      </a:cubicBezTo>
                    </a:path>
                  </a:pathLst>
                </a:custGeom>
                <a:solidFill>
                  <a:srgbClr val="FFF5EE"/>
                </a:solidFill>
                <a:ln w="317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579" name="Freeform 126"/>
                <p:cNvSpPr>
                  <a:spLocks noChangeAspect="1"/>
                </p:cNvSpPr>
                <p:nvPr/>
              </p:nvSpPr>
              <p:spPr bwMode="auto">
                <a:xfrm>
                  <a:off x="5541963" y="4427538"/>
                  <a:ext cx="80962" cy="104775"/>
                </a:xfrm>
                <a:custGeom>
                  <a:avLst/>
                  <a:gdLst>
                    <a:gd name="T0" fmla="*/ 4559 w 26"/>
                    <a:gd name="T1" fmla="*/ 2187 h 35"/>
                    <a:gd name="T2" fmla="*/ 4559 w 26"/>
                    <a:gd name="T3" fmla="*/ 1939 h 35"/>
                    <a:gd name="T4" fmla="*/ 4802 w 26"/>
                    <a:gd name="T5" fmla="*/ 356 h 35"/>
                    <a:gd name="T6" fmla="*/ 4158 w 26"/>
                    <a:gd name="T7" fmla="*/ 189 h 35"/>
                    <a:gd name="T8" fmla="*/ 4158 w 26"/>
                    <a:gd name="T9" fmla="*/ 1939 h 35"/>
                    <a:gd name="T10" fmla="*/ 3925 w 26"/>
                    <a:gd name="T11" fmla="*/ 2127 h 35"/>
                    <a:gd name="T12" fmla="*/ 3478 w 26"/>
                    <a:gd name="T13" fmla="*/ 1939 h 35"/>
                    <a:gd name="T14" fmla="*/ 3258 w 26"/>
                    <a:gd name="T15" fmla="*/ 1939 h 35"/>
                    <a:gd name="T16" fmla="*/ 3258 w 26"/>
                    <a:gd name="T17" fmla="*/ 1429 h 35"/>
                    <a:gd name="T18" fmla="*/ 3478 w 26"/>
                    <a:gd name="T19" fmla="*/ 189 h 35"/>
                    <a:gd name="T20" fmla="*/ 2897 w 26"/>
                    <a:gd name="T21" fmla="*/ 0 h 35"/>
                    <a:gd name="T22" fmla="*/ 2897 w 26"/>
                    <a:gd name="T23" fmla="*/ 1265 h 35"/>
                    <a:gd name="T24" fmla="*/ 2662 w 26"/>
                    <a:gd name="T25" fmla="*/ 1939 h 35"/>
                    <a:gd name="T26" fmla="*/ 235 w 26"/>
                    <a:gd name="T27" fmla="*/ 3368 h 35"/>
                    <a:gd name="T28" fmla="*/ 2448 w 26"/>
                    <a:gd name="T29" fmla="*/ 5437 h 35"/>
                    <a:gd name="T30" fmla="*/ 5463 w 26"/>
                    <a:gd name="T31" fmla="*/ 4011 h 35"/>
                    <a:gd name="T32" fmla="*/ 4559 w 26"/>
                    <a:gd name="T33" fmla="*/ 2187 h 3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6"/>
                    <a:gd name="T52" fmla="*/ 0 h 35"/>
                    <a:gd name="T53" fmla="*/ 26 w 26"/>
                    <a:gd name="T54" fmla="*/ 35 h 3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6" h="35">
                      <a:moveTo>
                        <a:pt x="21" y="14"/>
                      </a:moveTo>
                      <a:cubicBezTo>
                        <a:pt x="21" y="14"/>
                        <a:pt x="21" y="13"/>
                        <a:pt x="21" y="12"/>
                      </a:cubicBezTo>
                      <a:cubicBezTo>
                        <a:pt x="22" y="9"/>
                        <a:pt x="21" y="5"/>
                        <a:pt x="22" y="2"/>
                      </a:cubicBezTo>
                      <a:cubicBezTo>
                        <a:pt x="19" y="1"/>
                        <a:pt x="19" y="1"/>
                        <a:pt x="19" y="1"/>
                      </a:cubicBezTo>
                      <a:cubicBezTo>
                        <a:pt x="19" y="5"/>
                        <a:pt x="19" y="8"/>
                        <a:pt x="19" y="12"/>
                      </a:cubicBezTo>
                      <a:cubicBezTo>
                        <a:pt x="19" y="12"/>
                        <a:pt x="18" y="13"/>
                        <a:pt x="18" y="13"/>
                      </a:cubicBezTo>
                      <a:cubicBezTo>
                        <a:pt x="17" y="12"/>
                        <a:pt x="16" y="12"/>
                        <a:pt x="16" y="12"/>
                      </a:cubicBezTo>
                      <a:cubicBezTo>
                        <a:pt x="15" y="12"/>
                        <a:pt x="15" y="12"/>
                        <a:pt x="15" y="12"/>
                      </a:cubicBezTo>
                      <a:cubicBezTo>
                        <a:pt x="15" y="11"/>
                        <a:pt x="15" y="10"/>
                        <a:pt x="15" y="9"/>
                      </a:cubicBezTo>
                      <a:cubicBezTo>
                        <a:pt x="16" y="6"/>
                        <a:pt x="16" y="3"/>
                        <a:pt x="16" y="1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3" y="3"/>
                        <a:pt x="14" y="6"/>
                        <a:pt x="13" y="8"/>
                      </a:cubicBezTo>
                      <a:cubicBezTo>
                        <a:pt x="13" y="10"/>
                        <a:pt x="12" y="11"/>
                        <a:pt x="12" y="12"/>
                      </a:cubicBezTo>
                      <a:cubicBezTo>
                        <a:pt x="7" y="12"/>
                        <a:pt x="2" y="16"/>
                        <a:pt x="1" y="21"/>
                      </a:cubicBezTo>
                      <a:cubicBezTo>
                        <a:pt x="0" y="27"/>
                        <a:pt x="5" y="32"/>
                        <a:pt x="11" y="34"/>
                      </a:cubicBezTo>
                      <a:cubicBezTo>
                        <a:pt x="18" y="35"/>
                        <a:pt x="24" y="31"/>
                        <a:pt x="25" y="25"/>
                      </a:cubicBezTo>
                      <a:cubicBezTo>
                        <a:pt x="26" y="21"/>
                        <a:pt x="24" y="17"/>
                        <a:pt x="21" y="14"/>
                      </a:cubicBezTo>
                    </a:path>
                  </a:pathLst>
                </a:custGeom>
                <a:solidFill>
                  <a:srgbClr val="FFF5EE"/>
                </a:solidFill>
                <a:ln w="317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580" name="Freeform 127"/>
                <p:cNvSpPr>
                  <a:spLocks noChangeAspect="1"/>
                </p:cNvSpPr>
                <p:nvPr/>
              </p:nvSpPr>
              <p:spPr bwMode="auto">
                <a:xfrm>
                  <a:off x="5649913" y="4330700"/>
                  <a:ext cx="82550" cy="111125"/>
                </a:xfrm>
                <a:custGeom>
                  <a:avLst/>
                  <a:gdLst>
                    <a:gd name="T0" fmla="*/ 1265 w 27"/>
                    <a:gd name="T1" fmla="*/ 5145 h 36"/>
                    <a:gd name="T2" fmla="*/ 1487 w 27"/>
                    <a:gd name="T3" fmla="*/ 4704 h 36"/>
                    <a:gd name="T4" fmla="*/ 2036 w 27"/>
                    <a:gd name="T5" fmla="*/ 4919 h 36"/>
                    <a:gd name="T6" fmla="*/ 2259 w 27"/>
                    <a:gd name="T7" fmla="*/ 4919 h 36"/>
                    <a:gd name="T8" fmla="*/ 2036 w 27"/>
                    <a:gd name="T9" fmla="*/ 5886 h 36"/>
                    <a:gd name="T10" fmla="*/ 1884 w 27"/>
                    <a:gd name="T11" fmla="*/ 7338 h 36"/>
                    <a:gd name="T12" fmla="*/ 2436 w 27"/>
                    <a:gd name="T13" fmla="*/ 7338 h 36"/>
                    <a:gd name="T14" fmla="*/ 2436 w 27"/>
                    <a:gd name="T15" fmla="*/ 5886 h 36"/>
                    <a:gd name="T16" fmla="*/ 2864 w 27"/>
                    <a:gd name="T17" fmla="*/ 4919 h 36"/>
                    <a:gd name="T18" fmla="*/ 4692 w 27"/>
                    <a:gd name="T19" fmla="*/ 3239 h 36"/>
                    <a:gd name="T20" fmla="*/ 3064 w 27"/>
                    <a:gd name="T21" fmla="*/ 441 h 36"/>
                    <a:gd name="T22" fmla="*/ 208 w 27"/>
                    <a:gd name="T23" fmla="*/ 2226 h 36"/>
                    <a:gd name="T24" fmla="*/ 1173 w 27"/>
                    <a:gd name="T25" fmla="*/ 4529 h 36"/>
                    <a:gd name="T26" fmla="*/ 978 w 27"/>
                    <a:gd name="T27" fmla="*/ 5145 h 36"/>
                    <a:gd name="T28" fmla="*/ 772 w 27"/>
                    <a:gd name="T29" fmla="*/ 6918 h 36"/>
                    <a:gd name="T30" fmla="*/ 1265 w 27"/>
                    <a:gd name="T31" fmla="*/ 7146 h 36"/>
                    <a:gd name="T32" fmla="*/ 1265 w 27"/>
                    <a:gd name="T33" fmla="*/ 5145 h 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7"/>
                    <a:gd name="T52" fmla="*/ 0 h 36"/>
                    <a:gd name="T53" fmla="*/ 27 w 27"/>
                    <a:gd name="T54" fmla="*/ 36 h 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7" h="36">
                      <a:moveTo>
                        <a:pt x="7" y="25"/>
                      </a:moveTo>
                      <a:cubicBezTo>
                        <a:pt x="8" y="25"/>
                        <a:pt x="8" y="24"/>
                        <a:pt x="8" y="23"/>
                      </a:cubicBezTo>
                      <a:cubicBezTo>
                        <a:pt x="9" y="24"/>
                        <a:pt x="10" y="24"/>
                        <a:pt x="11" y="24"/>
                      </a:cubicBezTo>
                      <a:cubicBezTo>
                        <a:pt x="11" y="24"/>
                        <a:pt x="12" y="24"/>
                        <a:pt x="12" y="24"/>
                      </a:cubicBezTo>
                      <a:cubicBezTo>
                        <a:pt x="12" y="26"/>
                        <a:pt x="11" y="27"/>
                        <a:pt x="11" y="29"/>
                      </a:cubicBezTo>
                      <a:cubicBezTo>
                        <a:pt x="10" y="31"/>
                        <a:pt x="10" y="33"/>
                        <a:pt x="10" y="36"/>
                      </a:cubicBezTo>
                      <a:cubicBezTo>
                        <a:pt x="13" y="36"/>
                        <a:pt x="13" y="36"/>
                        <a:pt x="13" y="36"/>
                      </a:cubicBezTo>
                      <a:cubicBezTo>
                        <a:pt x="13" y="34"/>
                        <a:pt x="13" y="31"/>
                        <a:pt x="13" y="29"/>
                      </a:cubicBezTo>
                      <a:cubicBezTo>
                        <a:pt x="13" y="27"/>
                        <a:pt x="14" y="26"/>
                        <a:pt x="15" y="24"/>
                      </a:cubicBezTo>
                      <a:cubicBezTo>
                        <a:pt x="20" y="24"/>
                        <a:pt x="24" y="21"/>
                        <a:pt x="25" y="16"/>
                      </a:cubicBezTo>
                      <a:cubicBezTo>
                        <a:pt x="27" y="10"/>
                        <a:pt x="22" y="3"/>
                        <a:pt x="16" y="2"/>
                      </a:cubicBezTo>
                      <a:cubicBezTo>
                        <a:pt x="9" y="0"/>
                        <a:pt x="2" y="5"/>
                        <a:pt x="1" y="11"/>
                      </a:cubicBezTo>
                      <a:cubicBezTo>
                        <a:pt x="0" y="15"/>
                        <a:pt x="2" y="19"/>
                        <a:pt x="6" y="22"/>
                      </a:cubicBezTo>
                      <a:cubicBezTo>
                        <a:pt x="6" y="23"/>
                        <a:pt x="5" y="24"/>
                        <a:pt x="5" y="25"/>
                      </a:cubicBezTo>
                      <a:cubicBezTo>
                        <a:pt x="5" y="28"/>
                        <a:pt x="4" y="31"/>
                        <a:pt x="4" y="34"/>
                      </a:cubicBezTo>
                      <a:cubicBezTo>
                        <a:pt x="7" y="35"/>
                        <a:pt x="7" y="35"/>
                        <a:pt x="7" y="35"/>
                      </a:cubicBezTo>
                      <a:cubicBezTo>
                        <a:pt x="7" y="31"/>
                        <a:pt x="7" y="28"/>
                        <a:pt x="7" y="25"/>
                      </a:cubicBezTo>
                    </a:path>
                  </a:pathLst>
                </a:custGeom>
                <a:solidFill>
                  <a:srgbClr val="FFF5EE"/>
                </a:solidFill>
                <a:ln w="317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581" name="Freeform 128"/>
                <p:cNvSpPr>
                  <a:spLocks noChangeAspect="1"/>
                </p:cNvSpPr>
                <p:nvPr/>
              </p:nvSpPr>
              <p:spPr bwMode="auto">
                <a:xfrm>
                  <a:off x="5618163" y="4441825"/>
                  <a:ext cx="80962" cy="106362"/>
                </a:xfrm>
                <a:custGeom>
                  <a:avLst/>
                  <a:gdLst>
                    <a:gd name="T0" fmla="*/ 4559 w 26"/>
                    <a:gd name="T1" fmla="*/ 2569 h 35"/>
                    <a:gd name="T2" fmla="*/ 4559 w 26"/>
                    <a:gd name="T3" fmla="*/ 2364 h 35"/>
                    <a:gd name="T4" fmla="*/ 4802 w 26"/>
                    <a:gd name="T5" fmla="*/ 392 h 35"/>
                    <a:gd name="T6" fmla="*/ 4386 w 26"/>
                    <a:gd name="T7" fmla="*/ 392 h 35"/>
                    <a:gd name="T8" fmla="*/ 4158 w 26"/>
                    <a:gd name="T9" fmla="*/ 2161 h 35"/>
                    <a:gd name="T10" fmla="*/ 4158 w 26"/>
                    <a:gd name="T11" fmla="*/ 2364 h 35"/>
                    <a:gd name="T12" fmla="*/ 3478 w 26"/>
                    <a:gd name="T13" fmla="*/ 2161 h 35"/>
                    <a:gd name="T14" fmla="*/ 3258 w 26"/>
                    <a:gd name="T15" fmla="*/ 2161 h 35"/>
                    <a:gd name="T16" fmla="*/ 3478 w 26"/>
                    <a:gd name="T17" fmla="*/ 1627 h 35"/>
                    <a:gd name="T18" fmla="*/ 3478 w 26"/>
                    <a:gd name="T19" fmla="*/ 205 h 35"/>
                    <a:gd name="T20" fmla="*/ 3021 w 26"/>
                    <a:gd name="T21" fmla="*/ 0 h 35"/>
                    <a:gd name="T22" fmla="*/ 2897 w 26"/>
                    <a:gd name="T23" fmla="*/ 1436 h 35"/>
                    <a:gd name="T24" fmla="*/ 2662 w 26"/>
                    <a:gd name="T25" fmla="*/ 2161 h 35"/>
                    <a:gd name="T26" fmla="*/ 461 w 26"/>
                    <a:gd name="T27" fmla="*/ 3775 h 35"/>
                    <a:gd name="T28" fmla="*/ 2448 w 26"/>
                    <a:gd name="T29" fmla="*/ 6097 h 35"/>
                    <a:gd name="T30" fmla="*/ 5463 w 26"/>
                    <a:gd name="T31" fmla="*/ 4726 h 35"/>
                    <a:gd name="T32" fmla="*/ 4559 w 26"/>
                    <a:gd name="T33" fmla="*/ 2569 h 3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6"/>
                    <a:gd name="T52" fmla="*/ 0 h 35"/>
                    <a:gd name="T53" fmla="*/ 26 w 26"/>
                    <a:gd name="T54" fmla="*/ 35 h 3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6" h="35">
                      <a:moveTo>
                        <a:pt x="21" y="14"/>
                      </a:moveTo>
                      <a:cubicBezTo>
                        <a:pt x="21" y="14"/>
                        <a:pt x="21" y="13"/>
                        <a:pt x="21" y="13"/>
                      </a:cubicBezTo>
                      <a:cubicBezTo>
                        <a:pt x="22" y="9"/>
                        <a:pt x="22" y="5"/>
                        <a:pt x="22" y="2"/>
                      </a:cubicBezTo>
                      <a:cubicBezTo>
                        <a:pt x="20" y="2"/>
                        <a:pt x="20" y="2"/>
                        <a:pt x="20" y="2"/>
                      </a:cubicBezTo>
                      <a:cubicBezTo>
                        <a:pt x="20" y="5"/>
                        <a:pt x="20" y="9"/>
                        <a:pt x="19" y="12"/>
                      </a:cubicBezTo>
                      <a:cubicBezTo>
                        <a:pt x="19" y="13"/>
                        <a:pt x="19" y="13"/>
                        <a:pt x="19" y="13"/>
                      </a:cubicBezTo>
                      <a:cubicBezTo>
                        <a:pt x="18" y="13"/>
                        <a:pt x="17" y="12"/>
                        <a:pt x="16" y="12"/>
                      </a:cubicBezTo>
                      <a:cubicBezTo>
                        <a:pt x="15" y="12"/>
                        <a:pt x="15" y="12"/>
                        <a:pt x="15" y="12"/>
                      </a:cubicBezTo>
                      <a:cubicBezTo>
                        <a:pt x="15" y="11"/>
                        <a:pt x="15" y="10"/>
                        <a:pt x="16" y="9"/>
                      </a:cubicBezTo>
                      <a:cubicBezTo>
                        <a:pt x="16" y="7"/>
                        <a:pt x="16" y="4"/>
                        <a:pt x="16" y="1"/>
                      </a:cubicBez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14" y="3"/>
                        <a:pt x="14" y="6"/>
                        <a:pt x="13" y="8"/>
                      </a:cubicBezTo>
                      <a:cubicBezTo>
                        <a:pt x="13" y="10"/>
                        <a:pt x="13" y="11"/>
                        <a:pt x="12" y="12"/>
                      </a:cubicBezTo>
                      <a:cubicBezTo>
                        <a:pt x="7" y="12"/>
                        <a:pt x="3" y="16"/>
                        <a:pt x="2" y="21"/>
                      </a:cubicBezTo>
                      <a:cubicBezTo>
                        <a:pt x="0" y="27"/>
                        <a:pt x="5" y="32"/>
                        <a:pt x="11" y="34"/>
                      </a:cubicBezTo>
                      <a:cubicBezTo>
                        <a:pt x="18" y="35"/>
                        <a:pt x="24" y="32"/>
                        <a:pt x="25" y="26"/>
                      </a:cubicBezTo>
                      <a:cubicBezTo>
                        <a:pt x="26" y="21"/>
                        <a:pt x="24" y="17"/>
                        <a:pt x="21" y="14"/>
                      </a:cubicBezTo>
                    </a:path>
                  </a:pathLst>
                </a:custGeom>
                <a:solidFill>
                  <a:srgbClr val="FFF5EE"/>
                </a:solidFill>
                <a:ln w="317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582" name="Freeform 129"/>
                <p:cNvSpPr>
                  <a:spLocks noChangeAspect="1"/>
                </p:cNvSpPr>
                <p:nvPr/>
              </p:nvSpPr>
              <p:spPr bwMode="auto">
                <a:xfrm>
                  <a:off x="5727700" y="4351338"/>
                  <a:ext cx="84137" cy="109537"/>
                </a:xfrm>
                <a:custGeom>
                  <a:avLst/>
                  <a:gdLst>
                    <a:gd name="T0" fmla="*/ 1784 w 27"/>
                    <a:gd name="T1" fmla="*/ 4548 h 36"/>
                    <a:gd name="T2" fmla="*/ 1784 w 27"/>
                    <a:gd name="T3" fmla="*/ 4169 h 36"/>
                    <a:gd name="T4" fmla="*/ 2450 w 27"/>
                    <a:gd name="T5" fmla="*/ 4372 h 36"/>
                    <a:gd name="T6" fmla="*/ 2685 w 27"/>
                    <a:gd name="T7" fmla="*/ 4372 h 36"/>
                    <a:gd name="T8" fmla="*/ 2450 w 27"/>
                    <a:gd name="T9" fmla="*/ 5098 h 36"/>
                    <a:gd name="T10" fmla="*/ 2238 w 27"/>
                    <a:gd name="T11" fmla="*/ 6344 h 36"/>
                    <a:gd name="T12" fmla="*/ 2685 w 27"/>
                    <a:gd name="T13" fmla="*/ 6545 h 36"/>
                    <a:gd name="T14" fmla="*/ 2913 w 27"/>
                    <a:gd name="T15" fmla="*/ 5301 h 36"/>
                    <a:gd name="T16" fmla="*/ 3268 w 27"/>
                    <a:gd name="T17" fmla="*/ 4372 h 36"/>
                    <a:gd name="T18" fmla="*/ 5718 w 27"/>
                    <a:gd name="T19" fmla="*/ 2929 h 36"/>
                    <a:gd name="T20" fmla="*/ 3502 w 27"/>
                    <a:gd name="T21" fmla="*/ 393 h 36"/>
                    <a:gd name="T22" fmla="*/ 236 w 27"/>
                    <a:gd name="T23" fmla="*/ 1782 h 36"/>
                    <a:gd name="T24" fmla="*/ 1368 w 27"/>
                    <a:gd name="T25" fmla="*/ 3956 h 36"/>
                    <a:gd name="T26" fmla="*/ 1140 w 27"/>
                    <a:gd name="T27" fmla="*/ 4372 h 36"/>
                    <a:gd name="T28" fmla="*/ 909 w 27"/>
                    <a:gd name="T29" fmla="*/ 6208 h 36"/>
                    <a:gd name="T30" fmla="*/ 1368 w 27"/>
                    <a:gd name="T31" fmla="*/ 6208 h 36"/>
                    <a:gd name="T32" fmla="*/ 1784 w 27"/>
                    <a:gd name="T33" fmla="*/ 4548 h 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7"/>
                    <a:gd name="T52" fmla="*/ 0 h 36"/>
                    <a:gd name="T53" fmla="*/ 27 w 27"/>
                    <a:gd name="T54" fmla="*/ 36 h 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7" h="36">
                      <a:moveTo>
                        <a:pt x="8" y="25"/>
                      </a:moveTo>
                      <a:cubicBezTo>
                        <a:pt x="8" y="24"/>
                        <a:pt x="8" y="23"/>
                        <a:pt x="8" y="23"/>
                      </a:cubicBezTo>
                      <a:cubicBezTo>
                        <a:pt x="9" y="23"/>
                        <a:pt x="10" y="24"/>
                        <a:pt x="11" y="24"/>
                      </a:cubicBezTo>
                      <a:cubicBezTo>
                        <a:pt x="11" y="24"/>
                        <a:pt x="12" y="24"/>
                        <a:pt x="12" y="24"/>
                      </a:cubicBezTo>
                      <a:cubicBezTo>
                        <a:pt x="11" y="25"/>
                        <a:pt x="11" y="27"/>
                        <a:pt x="11" y="28"/>
                      </a:cubicBezTo>
                      <a:cubicBezTo>
                        <a:pt x="10" y="30"/>
                        <a:pt x="10" y="33"/>
                        <a:pt x="10" y="35"/>
                      </a:cubicBezTo>
                      <a:cubicBezTo>
                        <a:pt x="12" y="36"/>
                        <a:pt x="12" y="36"/>
                        <a:pt x="12" y="36"/>
                      </a:cubicBezTo>
                      <a:cubicBezTo>
                        <a:pt x="12" y="33"/>
                        <a:pt x="12" y="31"/>
                        <a:pt x="13" y="29"/>
                      </a:cubicBezTo>
                      <a:cubicBezTo>
                        <a:pt x="14" y="27"/>
                        <a:pt x="14" y="26"/>
                        <a:pt x="15" y="24"/>
                      </a:cubicBezTo>
                      <a:cubicBezTo>
                        <a:pt x="20" y="24"/>
                        <a:pt x="25" y="21"/>
                        <a:pt x="26" y="16"/>
                      </a:cubicBezTo>
                      <a:cubicBezTo>
                        <a:pt x="27" y="10"/>
                        <a:pt x="23" y="3"/>
                        <a:pt x="16" y="2"/>
                      </a:cubicBezTo>
                      <a:cubicBezTo>
                        <a:pt x="9" y="0"/>
                        <a:pt x="2" y="4"/>
                        <a:pt x="1" y="10"/>
                      </a:cubicBezTo>
                      <a:cubicBezTo>
                        <a:pt x="0" y="15"/>
                        <a:pt x="2" y="19"/>
                        <a:pt x="6" y="22"/>
                      </a:cubicBezTo>
                      <a:cubicBezTo>
                        <a:pt x="5" y="22"/>
                        <a:pt x="5" y="24"/>
                        <a:pt x="5" y="24"/>
                      </a:cubicBezTo>
                      <a:cubicBezTo>
                        <a:pt x="4" y="28"/>
                        <a:pt x="4" y="31"/>
                        <a:pt x="4" y="34"/>
                      </a:cubicBezTo>
                      <a:cubicBezTo>
                        <a:pt x="6" y="34"/>
                        <a:pt x="6" y="34"/>
                        <a:pt x="6" y="34"/>
                      </a:cubicBezTo>
                      <a:cubicBezTo>
                        <a:pt x="7" y="31"/>
                        <a:pt x="7" y="28"/>
                        <a:pt x="8" y="25"/>
                      </a:cubicBezTo>
                    </a:path>
                  </a:pathLst>
                </a:custGeom>
                <a:solidFill>
                  <a:srgbClr val="FFF5EE"/>
                </a:solidFill>
                <a:ln w="317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583" name="Freeform 130"/>
                <p:cNvSpPr>
                  <a:spLocks noChangeAspect="1"/>
                </p:cNvSpPr>
                <p:nvPr/>
              </p:nvSpPr>
              <p:spPr bwMode="auto">
                <a:xfrm>
                  <a:off x="5694363" y="4460875"/>
                  <a:ext cx="82550" cy="106362"/>
                </a:xfrm>
                <a:custGeom>
                  <a:avLst/>
                  <a:gdLst>
                    <a:gd name="T0" fmla="*/ 3921 w 27"/>
                    <a:gd name="T1" fmla="*/ 2569 h 35"/>
                    <a:gd name="T2" fmla="*/ 4129 w 27"/>
                    <a:gd name="T3" fmla="*/ 2161 h 35"/>
                    <a:gd name="T4" fmla="*/ 4351 w 27"/>
                    <a:gd name="T5" fmla="*/ 392 h 35"/>
                    <a:gd name="T6" fmla="*/ 3809 w 27"/>
                    <a:gd name="T7" fmla="*/ 205 h 35"/>
                    <a:gd name="T8" fmla="*/ 3628 w 27"/>
                    <a:gd name="T9" fmla="*/ 2161 h 35"/>
                    <a:gd name="T10" fmla="*/ 3628 w 27"/>
                    <a:gd name="T11" fmla="*/ 2364 h 35"/>
                    <a:gd name="T12" fmla="*/ 3064 w 27"/>
                    <a:gd name="T13" fmla="*/ 2161 h 35"/>
                    <a:gd name="T14" fmla="*/ 2864 w 27"/>
                    <a:gd name="T15" fmla="*/ 2161 h 35"/>
                    <a:gd name="T16" fmla="*/ 3064 w 27"/>
                    <a:gd name="T17" fmla="*/ 1627 h 35"/>
                    <a:gd name="T18" fmla="*/ 3257 w 27"/>
                    <a:gd name="T19" fmla="*/ 0 h 35"/>
                    <a:gd name="T20" fmla="*/ 2864 w 27"/>
                    <a:gd name="T21" fmla="*/ 0 h 35"/>
                    <a:gd name="T22" fmla="*/ 2656 w 27"/>
                    <a:gd name="T23" fmla="*/ 1436 h 35"/>
                    <a:gd name="T24" fmla="*/ 2259 w 27"/>
                    <a:gd name="T25" fmla="*/ 2161 h 35"/>
                    <a:gd name="T26" fmla="*/ 401 w 27"/>
                    <a:gd name="T27" fmla="*/ 3599 h 35"/>
                    <a:gd name="T28" fmla="*/ 2036 w 27"/>
                    <a:gd name="T29" fmla="*/ 5963 h 35"/>
                    <a:gd name="T30" fmla="*/ 4900 w 27"/>
                    <a:gd name="T31" fmla="*/ 4726 h 35"/>
                    <a:gd name="T32" fmla="*/ 3921 w 27"/>
                    <a:gd name="T33" fmla="*/ 2569 h 3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7"/>
                    <a:gd name="T52" fmla="*/ 0 h 35"/>
                    <a:gd name="T53" fmla="*/ 27 w 27"/>
                    <a:gd name="T54" fmla="*/ 35 h 3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7" h="35">
                      <a:moveTo>
                        <a:pt x="21" y="14"/>
                      </a:moveTo>
                      <a:cubicBezTo>
                        <a:pt x="21" y="14"/>
                        <a:pt x="21" y="13"/>
                        <a:pt x="22" y="12"/>
                      </a:cubicBezTo>
                      <a:cubicBezTo>
                        <a:pt x="22" y="9"/>
                        <a:pt x="23" y="5"/>
                        <a:pt x="23" y="2"/>
                      </a:cubicBezTo>
                      <a:cubicBezTo>
                        <a:pt x="20" y="1"/>
                        <a:pt x="20" y="1"/>
                        <a:pt x="20" y="1"/>
                      </a:cubicBezTo>
                      <a:cubicBezTo>
                        <a:pt x="20" y="5"/>
                        <a:pt x="20" y="8"/>
                        <a:pt x="19" y="12"/>
                      </a:cubicBezTo>
                      <a:cubicBezTo>
                        <a:pt x="19" y="12"/>
                        <a:pt x="19" y="13"/>
                        <a:pt x="19" y="13"/>
                      </a:cubicBezTo>
                      <a:cubicBezTo>
                        <a:pt x="18" y="13"/>
                        <a:pt x="18" y="12"/>
                        <a:pt x="16" y="12"/>
                      </a:cubicBezTo>
                      <a:cubicBezTo>
                        <a:pt x="16" y="11"/>
                        <a:pt x="16" y="12"/>
                        <a:pt x="15" y="12"/>
                      </a:cubicBezTo>
                      <a:cubicBezTo>
                        <a:pt x="16" y="11"/>
                        <a:pt x="16" y="10"/>
                        <a:pt x="16" y="9"/>
                      </a:cubicBezTo>
                      <a:cubicBezTo>
                        <a:pt x="17" y="6"/>
                        <a:pt x="17" y="3"/>
                        <a:pt x="17" y="0"/>
                      </a:cubicBez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14" y="3"/>
                        <a:pt x="14" y="6"/>
                        <a:pt x="14" y="8"/>
                      </a:cubicBezTo>
                      <a:cubicBezTo>
                        <a:pt x="13" y="9"/>
                        <a:pt x="13" y="10"/>
                        <a:pt x="12" y="12"/>
                      </a:cubicBezTo>
                      <a:cubicBezTo>
                        <a:pt x="7" y="12"/>
                        <a:pt x="3" y="15"/>
                        <a:pt x="2" y="20"/>
                      </a:cubicBezTo>
                      <a:cubicBezTo>
                        <a:pt x="0" y="26"/>
                        <a:pt x="5" y="32"/>
                        <a:pt x="11" y="33"/>
                      </a:cubicBezTo>
                      <a:cubicBezTo>
                        <a:pt x="18" y="35"/>
                        <a:pt x="24" y="32"/>
                        <a:pt x="26" y="26"/>
                      </a:cubicBezTo>
                      <a:cubicBezTo>
                        <a:pt x="27" y="21"/>
                        <a:pt x="25" y="17"/>
                        <a:pt x="21" y="14"/>
                      </a:cubicBezTo>
                    </a:path>
                  </a:pathLst>
                </a:custGeom>
                <a:solidFill>
                  <a:srgbClr val="FFF5EE"/>
                </a:solidFill>
                <a:ln w="317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584" name="Freeform 131"/>
                <p:cNvSpPr>
                  <a:spLocks noChangeAspect="1"/>
                </p:cNvSpPr>
                <p:nvPr/>
              </p:nvSpPr>
              <p:spPr bwMode="auto">
                <a:xfrm>
                  <a:off x="5330825" y="4276725"/>
                  <a:ext cx="82550" cy="107950"/>
                </a:xfrm>
                <a:custGeom>
                  <a:avLst/>
                  <a:gdLst>
                    <a:gd name="T0" fmla="*/ 1487 w 27"/>
                    <a:gd name="T1" fmla="*/ 5112 h 35"/>
                    <a:gd name="T2" fmla="*/ 1691 w 27"/>
                    <a:gd name="T3" fmla="*/ 4519 h 35"/>
                    <a:gd name="T4" fmla="*/ 2036 w 27"/>
                    <a:gd name="T5" fmla="*/ 4673 h 35"/>
                    <a:gd name="T6" fmla="*/ 2436 w 27"/>
                    <a:gd name="T7" fmla="*/ 4673 h 35"/>
                    <a:gd name="T8" fmla="*/ 2259 w 27"/>
                    <a:gd name="T9" fmla="*/ 5640 h 35"/>
                    <a:gd name="T10" fmla="*/ 2036 w 27"/>
                    <a:gd name="T11" fmla="*/ 7086 h 35"/>
                    <a:gd name="T12" fmla="*/ 2656 w 27"/>
                    <a:gd name="T13" fmla="*/ 7086 h 35"/>
                    <a:gd name="T14" fmla="*/ 2656 w 27"/>
                    <a:gd name="T15" fmla="*/ 5640 h 35"/>
                    <a:gd name="T16" fmla="*/ 3064 w 27"/>
                    <a:gd name="T17" fmla="*/ 4673 h 35"/>
                    <a:gd name="T18" fmla="*/ 4900 w 27"/>
                    <a:gd name="T19" fmla="*/ 2794 h 35"/>
                    <a:gd name="T20" fmla="*/ 2864 w 27"/>
                    <a:gd name="T21" fmla="*/ 227 h 35"/>
                    <a:gd name="T22" fmla="*/ 208 w 27"/>
                    <a:gd name="T23" fmla="*/ 1993 h 35"/>
                    <a:gd name="T24" fmla="*/ 1265 w 27"/>
                    <a:gd name="T25" fmla="*/ 4519 h 35"/>
                    <a:gd name="T26" fmla="*/ 1173 w 27"/>
                    <a:gd name="T27" fmla="*/ 4900 h 35"/>
                    <a:gd name="T28" fmla="*/ 1173 w 27"/>
                    <a:gd name="T29" fmla="*/ 6893 h 35"/>
                    <a:gd name="T30" fmla="*/ 1487 w 27"/>
                    <a:gd name="T31" fmla="*/ 6893 h 35"/>
                    <a:gd name="T32" fmla="*/ 1487 w 27"/>
                    <a:gd name="T33" fmla="*/ 5112 h 3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7"/>
                    <a:gd name="T52" fmla="*/ 0 h 35"/>
                    <a:gd name="T53" fmla="*/ 27 w 27"/>
                    <a:gd name="T54" fmla="*/ 35 h 3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7" h="35">
                      <a:moveTo>
                        <a:pt x="8" y="25"/>
                      </a:moveTo>
                      <a:cubicBezTo>
                        <a:pt x="9" y="24"/>
                        <a:pt x="9" y="23"/>
                        <a:pt x="9" y="22"/>
                      </a:cubicBezTo>
                      <a:cubicBezTo>
                        <a:pt x="10" y="23"/>
                        <a:pt x="11" y="23"/>
                        <a:pt x="11" y="23"/>
                      </a:cubicBezTo>
                      <a:cubicBezTo>
                        <a:pt x="12" y="23"/>
                        <a:pt x="12" y="23"/>
                        <a:pt x="13" y="23"/>
                      </a:cubicBezTo>
                      <a:cubicBezTo>
                        <a:pt x="12" y="25"/>
                        <a:pt x="12" y="26"/>
                        <a:pt x="12" y="28"/>
                      </a:cubicBezTo>
                      <a:cubicBezTo>
                        <a:pt x="11" y="30"/>
                        <a:pt x="11" y="32"/>
                        <a:pt x="11" y="35"/>
                      </a:cubicBezTo>
                      <a:cubicBezTo>
                        <a:pt x="14" y="35"/>
                        <a:pt x="14" y="35"/>
                        <a:pt x="14" y="35"/>
                      </a:cubicBezTo>
                      <a:cubicBezTo>
                        <a:pt x="14" y="33"/>
                        <a:pt x="14" y="30"/>
                        <a:pt x="14" y="28"/>
                      </a:cubicBezTo>
                      <a:cubicBezTo>
                        <a:pt x="15" y="27"/>
                        <a:pt x="15" y="25"/>
                        <a:pt x="16" y="23"/>
                      </a:cubicBezTo>
                      <a:cubicBezTo>
                        <a:pt x="21" y="23"/>
                        <a:pt x="25" y="19"/>
                        <a:pt x="26" y="14"/>
                      </a:cubicBezTo>
                      <a:cubicBezTo>
                        <a:pt x="27" y="8"/>
                        <a:pt x="22" y="2"/>
                        <a:pt x="15" y="1"/>
                      </a:cubicBezTo>
                      <a:cubicBezTo>
                        <a:pt x="8" y="0"/>
                        <a:pt x="2" y="4"/>
                        <a:pt x="1" y="10"/>
                      </a:cubicBezTo>
                      <a:cubicBezTo>
                        <a:pt x="0" y="15"/>
                        <a:pt x="2" y="19"/>
                        <a:pt x="7" y="22"/>
                      </a:cubicBezTo>
                      <a:cubicBezTo>
                        <a:pt x="6" y="22"/>
                        <a:pt x="6" y="24"/>
                        <a:pt x="6" y="24"/>
                      </a:cubicBezTo>
                      <a:cubicBezTo>
                        <a:pt x="5" y="28"/>
                        <a:pt x="5" y="31"/>
                        <a:pt x="6" y="34"/>
                      </a:cubicBezTo>
                      <a:cubicBezTo>
                        <a:pt x="8" y="34"/>
                        <a:pt x="8" y="34"/>
                        <a:pt x="8" y="34"/>
                      </a:cubicBezTo>
                      <a:cubicBezTo>
                        <a:pt x="8" y="31"/>
                        <a:pt x="8" y="28"/>
                        <a:pt x="8" y="25"/>
                      </a:cubicBezTo>
                    </a:path>
                  </a:pathLst>
                </a:custGeom>
                <a:solidFill>
                  <a:srgbClr val="FFF5EE"/>
                </a:solidFill>
                <a:ln w="317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585" name="Freeform 132"/>
                <p:cNvSpPr>
                  <a:spLocks noChangeAspect="1"/>
                </p:cNvSpPr>
                <p:nvPr/>
              </p:nvSpPr>
              <p:spPr bwMode="auto">
                <a:xfrm>
                  <a:off x="5310188" y="4386263"/>
                  <a:ext cx="79375" cy="107950"/>
                </a:xfrm>
                <a:custGeom>
                  <a:avLst/>
                  <a:gdLst>
                    <a:gd name="T0" fmla="*/ 3677 w 26"/>
                    <a:gd name="T1" fmla="*/ 2631 h 35"/>
                    <a:gd name="T2" fmla="*/ 3677 w 26"/>
                    <a:gd name="T3" fmla="*/ 2405 h 35"/>
                    <a:gd name="T4" fmla="*/ 3898 w 26"/>
                    <a:gd name="T5" fmla="*/ 227 h 35"/>
                    <a:gd name="T6" fmla="*/ 3390 w 26"/>
                    <a:gd name="T7" fmla="*/ 227 h 35"/>
                    <a:gd name="T8" fmla="*/ 3390 w 26"/>
                    <a:gd name="T9" fmla="*/ 2209 h 35"/>
                    <a:gd name="T10" fmla="*/ 3390 w 26"/>
                    <a:gd name="T11" fmla="*/ 2405 h 35"/>
                    <a:gd name="T12" fmla="*/ 2844 w 26"/>
                    <a:gd name="T13" fmla="*/ 2209 h 35"/>
                    <a:gd name="T14" fmla="*/ 2625 w 26"/>
                    <a:gd name="T15" fmla="*/ 2405 h 35"/>
                    <a:gd name="T16" fmla="*/ 2625 w 26"/>
                    <a:gd name="T17" fmla="*/ 1665 h 35"/>
                    <a:gd name="T18" fmla="*/ 2844 w 26"/>
                    <a:gd name="T19" fmla="*/ 0 h 35"/>
                    <a:gd name="T20" fmla="*/ 2227 w 26"/>
                    <a:gd name="T21" fmla="*/ 0 h 35"/>
                    <a:gd name="T22" fmla="*/ 2227 w 26"/>
                    <a:gd name="T23" fmla="*/ 1665 h 35"/>
                    <a:gd name="T24" fmla="*/ 2027 w 26"/>
                    <a:gd name="T25" fmla="*/ 2405 h 35"/>
                    <a:gd name="T26" fmla="*/ 208 w 26"/>
                    <a:gd name="T27" fmla="*/ 4292 h 35"/>
                    <a:gd name="T28" fmla="*/ 2027 w 26"/>
                    <a:gd name="T29" fmla="*/ 6893 h 35"/>
                    <a:gd name="T30" fmla="*/ 4652 w 26"/>
                    <a:gd name="T31" fmla="*/ 5112 h 35"/>
                    <a:gd name="T32" fmla="*/ 3677 w 26"/>
                    <a:gd name="T33" fmla="*/ 2631 h 3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6"/>
                    <a:gd name="T52" fmla="*/ 0 h 35"/>
                    <a:gd name="T53" fmla="*/ 26 w 26"/>
                    <a:gd name="T54" fmla="*/ 35 h 3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6" h="35">
                      <a:moveTo>
                        <a:pt x="20" y="13"/>
                      </a:moveTo>
                      <a:cubicBezTo>
                        <a:pt x="20" y="13"/>
                        <a:pt x="20" y="12"/>
                        <a:pt x="20" y="12"/>
                      </a:cubicBezTo>
                      <a:cubicBezTo>
                        <a:pt x="21" y="8"/>
                        <a:pt x="21" y="5"/>
                        <a:pt x="21" y="1"/>
                      </a:cubicBezTo>
                      <a:cubicBezTo>
                        <a:pt x="18" y="1"/>
                        <a:pt x="18" y="1"/>
                        <a:pt x="18" y="1"/>
                      </a:cubicBezTo>
                      <a:cubicBezTo>
                        <a:pt x="18" y="4"/>
                        <a:pt x="19" y="8"/>
                        <a:pt x="18" y="11"/>
                      </a:cubicBezTo>
                      <a:cubicBezTo>
                        <a:pt x="18" y="12"/>
                        <a:pt x="18" y="12"/>
                        <a:pt x="18" y="12"/>
                      </a:cubicBezTo>
                      <a:cubicBezTo>
                        <a:pt x="17" y="12"/>
                        <a:pt x="16" y="12"/>
                        <a:pt x="15" y="11"/>
                      </a:cubicBezTo>
                      <a:cubicBezTo>
                        <a:pt x="14" y="11"/>
                        <a:pt x="14" y="12"/>
                        <a:pt x="14" y="12"/>
                      </a:cubicBezTo>
                      <a:cubicBezTo>
                        <a:pt x="14" y="10"/>
                        <a:pt x="14" y="10"/>
                        <a:pt x="14" y="8"/>
                      </a:cubicBezTo>
                      <a:cubicBezTo>
                        <a:pt x="15" y="6"/>
                        <a:pt x="15" y="3"/>
                        <a:pt x="15" y="0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2" y="3"/>
                        <a:pt x="12" y="6"/>
                        <a:pt x="12" y="8"/>
                      </a:cubicBezTo>
                      <a:cubicBezTo>
                        <a:pt x="12" y="9"/>
                        <a:pt x="12" y="11"/>
                        <a:pt x="11" y="12"/>
                      </a:cubicBezTo>
                      <a:cubicBezTo>
                        <a:pt x="6" y="12"/>
                        <a:pt x="2" y="16"/>
                        <a:pt x="1" y="21"/>
                      </a:cubicBezTo>
                      <a:cubicBezTo>
                        <a:pt x="0" y="27"/>
                        <a:pt x="5" y="33"/>
                        <a:pt x="11" y="34"/>
                      </a:cubicBezTo>
                      <a:cubicBezTo>
                        <a:pt x="18" y="35"/>
                        <a:pt x="25" y="31"/>
                        <a:pt x="25" y="25"/>
                      </a:cubicBezTo>
                      <a:cubicBezTo>
                        <a:pt x="26" y="20"/>
                        <a:pt x="24" y="16"/>
                        <a:pt x="20" y="13"/>
                      </a:cubicBezTo>
                    </a:path>
                  </a:pathLst>
                </a:custGeom>
                <a:solidFill>
                  <a:srgbClr val="FFF5EE"/>
                </a:solidFill>
                <a:ln w="317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586" name="Freeform 133"/>
                <p:cNvSpPr>
                  <a:spLocks noChangeAspect="1"/>
                </p:cNvSpPr>
                <p:nvPr/>
              </p:nvSpPr>
              <p:spPr bwMode="auto">
                <a:xfrm>
                  <a:off x="5411788" y="4287838"/>
                  <a:ext cx="82550" cy="107950"/>
                </a:xfrm>
                <a:custGeom>
                  <a:avLst/>
                  <a:gdLst>
                    <a:gd name="T0" fmla="*/ 1487 w 27"/>
                    <a:gd name="T1" fmla="*/ 5112 h 35"/>
                    <a:gd name="T2" fmla="*/ 1487 w 27"/>
                    <a:gd name="T3" fmla="*/ 4519 h 35"/>
                    <a:gd name="T4" fmla="*/ 2036 w 27"/>
                    <a:gd name="T5" fmla="*/ 4673 h 35"/>
                    <a:gd name="T6" fmla="*/ 2436 w 27"/>
                    <a:gd name="T7" fmla="*/ 4673 h 35"/>
                    <a:gd name="T8" fmla="*/ 2036 w 27"/>
                    <a:gd name="T9" fmla="*/ 5640 h 35"/>
                    <a:gd name="T10" fmla="*/ 2036 w 27"/>
                    <a:gd name="T11" fmla="*/ 7086 h 35"/>
                    <a:gd name="T12" fmla="*/ 2656 w 27"/>
                    <a:gd name="T13" fmla="*/ 7086 h 35"/>
                    <a:gd name="T14" fmla="*/ 2656 w 27"/>
                    <a:gd name="T15" fmla="*/ 5640 h 35"/>
                    <a:gd name="T16" fmla="*/ 3064 w 27"/>
                    <a:gd name="T17" fmla="*/ 4900 h 35"/>
                    <a:gd name="T18" fmla="*/ 4900 w 27"/>
                    <a:gd name="T19" fmla="*/ 3019 h 35"/>
                    <a:gd name="T20" fmla="*/ 2864 w 27"/>
                    <a:gd name="T21" fmla="*/ 227 h 35"/>
                    <a:gd name="T22" fmla="*/ 0 w 27"/>
                    <a:gd name="T23" fmla="*/ 1993 h 35"/>
                    <a:gd name="T24" fmla="*/ 1173 w 27"/>
                    <a:gd name="T25" fmla="*/ 4519 h 35"/>
                    <a:gd name="T26" fmla="*/ 978 w 27"/>
                    <a:gd name="T27" fmla="*/ 4900 h 35"/>
                    <a:gd name="T28" fmla="*/ 978 w 27"/>
                    <a:gd name="T29" fmla="*/ 6893 h 35"/>
                    <a:gd name="T30" fmla="*/ 1265 w 27"/>
                    <a:gd name="T31" fmla="*/ 6893 h 35"/>
                    <a:gd name="T32" fmla="*/ 1487 w 27"/>
                    <a:gd name="T33" fmla="*/ 5112 h 3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7"/>
                    <a:gd name="T52" fmla="*/ 0 h 35"/>
                    <a:gd name="T53" fmla="*/ 27 w 27"/>
                    <a:gd name="T54" fmla="*/ 35 h 3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7" h="35">
                      <a:moveTo>
                        <a:pt x="8" y="25"/>
                      </a:moveTo>
                      <a:cubicBezTo>
                        <a:pt x="8" y="24"/>
                        <a:pt x="8" y="23"/>
                        <a:pt x="8" y="22"/>
                      </a:cubicBezTo>
                      <a:cubicBezTo>
                        <a:pt x="9" y="23"/>
                        <a:pt x="10" y="23"/>
                        <a:pt x="11" y="23"/>
                      </a:cubicBezTo>
                      <a:cubicBezTo>
                        <a:pt x="12" y="23"/>
                        <a:pt x="13" y="23"/>
                        <a:pt x="13" y="23"/>
                      </a:cubicBezTo>
                      <a:cubicBezTo>
                        <a:pt x="12" y="25"/>
                        <a:pt x="12" y="26"/>
                        <a:pt x="11" y="28"/>
                      </a:cubicBezTo>
                      <a:cubicBezTo>
                        <a:pt x="11" y="30"/>
                        <a:pt x="11" y="32"/>
                        <a:pt x="11" y="35"/>
                      </a:cubicBezTo>
                      <a:cubicBezTo>
                        <a:pt x="14" y="35"/>
                        <a:pt x="14" y="35"/>
                        <a:pt x="14" y="35"/>
                      </a:cubicBezTo>
                      <a:cubicBezTo>
                        <a:pt x="14" y="33"/>
                        <a:pt x="14" y="30"/>
                        <a:pt x="14" y="28"/>
                      </a:cubicBezTo>
                      <a:cubicBezTo>
                        <a:pt x="14" y="27"/>
                        <a:pt x="15" y="25"/>
                        <a:pt x="16" y="24"/>
                      </a:cubicBezTo>
                      <a:cubicBezTo>
                        <a:pt x="21" y="23"/>
                        <a:pt x="25" y="19"/>
                        <a:pt x="26" y="15"/>
                      </a:cubicBezTo>
                      <a:cubicBezTo>
                        <a:pt x="27" y="8"/>
                        <a:pt x="22" y="2"/>
                        <a:pt x="15" y="1"/>
                      </a:cubicBezTo>
                      <a:cubicBezTo>
                        <a:pt x="8" y="0"/>
                        <a:pt x="1" y="4"/>
                        <a:pt x="0" y="10"/>
                      </a:cubicBezTo>
                      <a:cubicBezTo>
                        <a:pt x="0" y="15"/>
                        <a:pt x="2" y="19"/>
                        <a:pt x="6" y="22"/>
                      </a:cubicBezTo>
                      <a:cubicBezTo>
                        <a:pt x="6" y="22"/>
                        <a:pt x="5" y="24"/>
                        <a:pt x="5" y="24"/>
                      </a:cubicBezTo>
                      <a:cubicBezTo>
                        <a:pt x="5" y="28"/>
                        <a:pt x="5" y="31"/>
                        <a:pt x="5" y="34"/>
                      </a:cubicBezTo>
                      <a:cubicBezTo>
                        <a:pt x="7" y="34"/>
                        <a:pt x="7" y="34"/>
                        <a:pt x="7" y="34"/>
                      </a:cubicBezTo>
                      <a:cubicBezTo>
                        <a:pt x="8" y="31"/>
                        <a:pt x="8" y="28"/>
                        <a:pt x="8" y="25"/>
                      </a:cubicBezTo>
                    </a:path>
                  </a:pathLst>
                </a:custGeom>
                <a:solidFill>
                  <a:srgbClr val="FFF5EE"/>
                </a:solidFill>
                <a:ln w="317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587" name="Freeform 134"/>
                <p:cNvSpPr>
                  <a:spLocks noChangeAspect="1"/>
                </p:cNvSpPr>
                <p:nvPr/>
              </p:nvSpPr>
              <p:spPr bwMode="auto">
                <a:xfrm>
                  <a:off x="5386388" y="4398963"/>
                  <a:ext cx="82550" cy="106362"/>
                </a:xfrm>
                <a:custGeom>
                  <a:avLst/>
                  <a:gdLst>
                    <a:gd name="T0" fmla="*/ 3809 w 27"/>
                    <a:gd name="T1" fmla="*/ 2569 h 35"/>
                    <a:gd name="T2" fmla="*/ 3921 w 27"/>
                    <a:gd name="T3" fmla="*/ 2161 h 35"/>
                    <a:gd name="T4" fmla="*/ 3921 w 27"/>
                    <a:gd name="T5" fmla="*/ 205 h 35"/>
                    <a:gd name="T6" fmla="*/ 3628 w 27"/>
                    <a:gd name="T7" fmla="*/ 205 h 35"/>
                    <a:gd name="T8" fmla="*/ 3417 w 27"/>
                    <a:gd name="T9" fmla="*/ 2161 h 35"/>
                    <a:gd name="T10" fmla="*/ 3417 w 27"/>
                    <a:gd name="T11" fmla="*/ 2161 h 35"/>
                    <a:gd name="T12" fmla="*/ 2864 w 27"/>
                    <a:gd name="T13" fmla="*/ 1972 h 35"/>
                    <a:gd name="T14" fmla="*/ 2656 w 27"/>
                    <a:gd name="T15" fmla="*/ 2161 h 35"/>
                    <a:gd name="T16" fmla="*/ 2864 w 27"/>
                    <a:gd name="T17" fmla="*/ 1436 h 35"/>
                    <a:gd name="T18" fmla="*/ 2864 w 27"/>
                    <a:gd name="T19" fmla="*/ 0 h 35"/>
                    <a:gd name="T20" fmla="*/ 2436 w 27"/>
                    <a:gd name="T21" fmla="*/ 0 h 35"/>
                    <a:gd name="T22" fmla="*/ 2259 w 27"/>
                    <a:gd name="T23" fmla="*/ 1436 h 35"/>
                    <a:gd name="T24" fmla="*/ 2036 w 27"/>
                    <a:gd name="T25" fmla="*/ 2161 h 35"/>
                    <a:gd name="T26" fmla="*/ 208 w 27"/>
                    <a:gd name="T27" fmla="*/ 3775 h 35"/>
                    <a:gd name="T28" fmla="*/ 2036 w 27"/>
                    <a:gd name="T29" fmla="*/ 6097 h 35"/>
                    <a:gd name="T30" fmla="*/ 4900 w 27"/>
                    <a:gd name="T31" fmla="*/ 4525 h 35"/>
                    <a:gd name="T32" fmla="*/ 3809 w 27"/>
                    <a:gd name="T33" fmla="*/ 2569 h 3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7"/>
                    <a:gd name="T52" fmla="*/ 0 h 35"/>
                    <a:gd name="T53" fmla="*/ 27 w 27"/>
                    <a:gd name="T54" fmla="*/ 35 h 3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7" h="35">
                      <a:moveTo>
                        <a:pt x="20" y="14"/>
                      </a:moveTo>
                      <a:cubicBezTo>
                        <a:pt x="21" y="13"/>
                        <a:pt x="21" y="12"/>
                        <a:pt x="21" y="12"/>
                      </a:cubicBezTo>
                      <a:cubicBezTo>
                        <a:pt x="22" y="8"/>
                        <a:pt x="21" y="5"/>
                        <a:pt x="21" y="1"/>
                      </a:cubicBezTo>
                      <a:cubicBezTo>
                        <a:pt x="19" y="1"/>
                        <a:pt x="19" y="1"/>
                        <a:pt x="19" y="1"/>
                      </a:cubicBezTo>
                      <a:cubicBezTo>
                        <a:pt x="19" y="5"/>
                        <a:pt x="19" y="8"/>
                        <a:pt x="18" y="12"/>
                      </a:cubicBezTo>
                      <a:cubicBezTo>
                        <a:pt x="18" y="12"/>
                        <a:pt x="18" y="12"/>
                        <a:pt x="18" y="12"/>
                      </a:cubicBezTo>
                      <a:cubicBezTo>
                        <a:pt x="17" y="12"/>
                        <a:pt x="17" y="12"/>
                        <a:pt x="15" y="11"/>
                      </a:cubicBezTo>
                      <a:cubicBezTo>
                        <a:pt x="15" y="11"/>
                        <a:pt x="15" y="12"/>
                        <a:pt x="14" y="12"/>
                      </a:cubicBezTo>
                      <a:cubicBezTo>
                        <a:pt x="15" y="11"/>
                        <a:pt x="15" y="10"/>
                        <a:pt x="15" y="8"/>
                      </a:cubicBezTo>
                      <a:cubicBezTo>
                        <a:pt x="16" y="6"/>
                        <a:pt x="16" y="3"/>
                        <a:pt x="15" y="0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3" y="3"/>
                        <a:pt x="13" y="6"/>
                        <a:pt x="12" y="8"/>
                      </a:cubicBezTo>
                      <a:cubicBezTo>
                        <a:pt x="12" y="9"/>
                        <a:pt x="12" y="10"/>
                        <a:pt x="11" y="12"/>
                      </a:cubicBezTo>
                      <a:cubicBezTo>
                        <a:pt x="6" y="12"/>
                        <a:pt x="2" y="16"/>
                        <a:pt x="1" y="21"/>
                      </a:cubicBezTo>
                      <a:cubicBezTo>
                        <a:pt x="0" y="27"/>
                        <a:pt x="5" y="32"/>
                        <a:pt x="11" y="34"/>
                      </a:cubicBezTo>
                      <a:cubicBezTo>
                        <a:pt x="19" y="35"/>
                        <a:pt x="25" y="31"/>
                        <a:pt x="26" y="25"/>
                      </a:cubicBezTo>
                      <a:cubicBezTo>
                        <a:pt x="27" y="20"/>
                        <a:pt x="25" y="16"/>
                        <a:pt x="20" y="14"/>
                      </a:cubicBezTo>
                    </a:path>
                  </a:pathLst>
                </a:custGeom>
                <a:solidFill>
                  <a:srgbClr val="FFF5EE"/>
                </a:solidFill>
                <a:ln w="317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588" name="Freeform 135"/>
                <p:cNvSpPr>
                  <a:spLocks noChangeAspect="1"/>
                </p:cNvSpPr>
                <p:nvPr/>
              </p:nvSpPr>
              <p:spPr bwMode="auto">
                <a:xfrm>
                  <a:off x="5491163" y="4302125"/>
                  <a:ext cx="82550" cy="109537"/>
                </a:xfrm>
                <a:custGeom>
                  <a:avLst/>
                  <a:gdLst>
                    <a:gd name="T0" fmla="*/ 1487 w 27"/>
                    <a:gd name="T1" fmla="*/ 4548 h 36"/>
                    <a:gd name="T2" fmla="*/ 1487 w 27"/>
                    <a:gd name="T3" fmla="*/ 4169 h 36"/>
                    <a:gd name="T4" fmla="*/ 2036 w 27"/>
                    <a:gd name="T5" fmla="*/ 4372 h 36"/>
                    <a:gd name="T6" fmla="*/ 2436 w 27"/>
                    <a:gd name="T7" fmla="*/ 4372 h 36"/>
                    <a:gd name="T8" fmla="*/ 2036 w 27"/>
                    <a:gd name="T9" fmla="*/ 5098 h 36"/>
                    <a:gd name="T10" fmla="*/ 2036 w 27"/>
                    <a:gd name="T11" fmla="*/ 6344 h 36"/>
                    <a:gd name="T12" fmla="*/ 2656 w 27"/>
                    <a:gd name="T13" fmla="*/ 6545 h 36"/>
                    <a:gd name="T14" fmla="*/ 2656 w 27"/>
                    <a:gd name="T15" fmla="*/ 5301 h 36"/>
                    <a:gd name="T16" fmla="*/ 3064 w 27"/>
                    <a:gd name="T17" fmla="*/ 4372 h 36"/>
                    <a:gd name="T18" fmla="*/ 4900 w 27"/>
                    <a:gd name="T19" fmla="*/ 2766 h 36"/>
                    <a:gd name="T20" fmla="*/ 3064 w 27"/>
                    <a:gd name="T21" fmla="*/ 393 h 36"/>
                    <a:gd name="T22" fmla="*/ 0 w 27"/>
                    <a:gd name="T23" fmla="*/ 1999 h 36"/>
                    <a:gd name="T24" fmla="*/ 1173 w 27"/>
                    <a:gd name="T25" fmla="*/ 3956 h 36"/>
                    <a:gd name="T26" fmla="*/ 1173 w 27"/>
                    <a:gd name="T27" fmla="*/ 4548 h 36"/>
                    <a:gd name="T28" fmla="*/ 978 w 27"/>
                    <a:gd name="T29" fmla="*/ 6208 h 36"/>
                    <a:gd name="T30" fmla="*/ 1487 w 27"/>
                    <a:gd name="T31" fmla="*/ 6344 h 36"/>
                    <a:gd name="T32" fmla="*/ 1487 w 27"/>
                    <a:gd name="T33" fmla="*/ 4548 h 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7"/>
                    <a:gd name="T52" fmla="*/ 0 h 36"/>
                    <a:gd name="T53" fmla="*/ 27 w 27"/>
                    <a:gd name="T54" fmla="*/ 36 h 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7" h="36">
                      <a:moveTo>
                        <a:pt x="8" y="25"/>
                      </a:moveTo>
                      <a:cubicBezTo>
                        <a:pt x="8" y="24"/>
                        <a:pt x="8" y="24"/>
                        <a:pt x="8" y="23"/>
                      </a:cubicBezTo>
                      <a:cubicBezTo>
                        <a:pt x="9" y="23"/>
                        <a:pt x="10" y="24"/>
                        <a:pt x="11" y="24"/>
                      </a:cubicBezTo>
                      <a:cubicBezTo>
                        <a:pt x="12" y="24"/>
                        <a:pt x="12" y="24"/>
                        <a:pt x="13" y="24"/>
                      </a:cubicBezTo>
                      <a:cubicBezTo>
                        <a:pt x="12" y="26"/>
                        <a:pt x="11" y="27"/>
                        <a:pt x="11" y="28"/>
                      </a:cubicBezTo>
                      <a:cubicBezTo>
                        <a:pt x="11" y="30"/>
                        <a:pt x="11" y="33"/>
                        <a:pt x="11" y="35"/>
                      </a:cubicBezTo>
                      <a:cubicBezTo>
                        <a:pt x="14" y="36"/>
                        <a:pt x="14" y="36"/>
                        <a:pt x="14" y="36"/>
                      </a:cubicBezTo>
                      <a:cubicBezTo>
                        <a:pt x="14" y="33"/>
                        <a:pt x="14" y="31"/>
                        <a:pt x="14" y="29"/>
                      </a:cubicBezTo>
                      <a:cubicBezTo>
                        <a:pt x="14" y="27"/>
                        <a:pt x="15" y="26"/>
                        <a:pt x="16" y="24"/>
                      </a:cubicBezTo>
                      <a:cubicBezTo>
                        <a:pt x="21" y="23"/>
                        <a:pt x="25" y="20"/>
                        <a:pt x="26" y="15"/>
                      </a:cubicBezTo>
                      <a:cubicBezTo>
                        <a:pt x="27" y="9"/>
                        <a:pt x="23" y="3"/>
                        <a:pt x="16" y="2"/>
                      </a:cubicBezTo>
                      <a:cubicBezTo>
                        <a:pt x="9" y="0"/>
                        <a:pt x="2" y="5"/>
                        <a:pt x="0" y="11"/>
                      </a:cubicBezTo>
                      <a:cubicBezTo>
                        <a:pt x="0" y="15"/>
                        <a:pt x="2" y="19"/>
                        <a:pt x="6" y="22"/>
                      </a:cubicBezTo>
                      <a:cubicBezTo>
                        <a:pt x="6" y="23"/>
                        <a:pt x="6" y="24"/>
                        <a:pt x="6" y="25"/>
                      </a:cubicBezTo>
                      <a:cubicBezTo>
                        <a:pt x="5" y="28"/>
                        <a:pt x="5" y="31"/>
                        <a:pt x="5" y="34"/>
                      </a:cubicBezTo>
                      <a:cubicBezTo>
                        <a:pt x="8" y="35"/>
                        <a:pt x="8" y="35"/>
                        <a:pt x="8" y="35"/>
                      </a:cubicBezTo>
                      <a:cubicBezTo>
                        <a:pt x="7" y="31"/>
                        <a:pt x="7" y="28"/>
                        <a:pt x="8" y="25"/>
                      </a:cubicBezTo>
                    </a:path>
                  </a:pathLst>
                </a:custGeom>
                <a:solidFill>
                  <a:srgbClr val="FFF5EE"/>
                </a:solidFill>
                <a:ln w="317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589" name="Freeform 136"/>
                <p:cNvSpPr>
                  <a:spLocks noChangeAspect="1"/>
                </p:cNvSpPr>
                <p:nvPr/>
              </p:nvSpPr>
              <p:spPr bwMode="auto">
                <a:xfrm>
                  <a:off x="5462588" y="4411663"/>
                  <a:ext cx="84137" cy="107950"/>
                </a:xfrm>
                <a:custGeom>
                  <a:avLst/>
                  <a:gdLst>
                    <a:gd name="T0" fmla="*/ 4578 w 27"/>
                    <a:gd name="T1" fmla="*/ 2794 h 35"/>
                    <a:gd name="T2" fmla="*/ 4809 w 27"/>
                    <a:gd name="T3" fmla="*/ 2631 h 35"/>
                    <a:gd name="T4" fmla="*/ 4809 w 27"/>
                    <a:gd name="T5" fmla="*/ 441 h 35"/>
                    <a:gd name="T6" fmla="*/ 4177 w 27"/>
                    <a:gd name="T7" fmla="*/ 227 h 35"/>
                    <a:gd name="T8" fmla="*/ 4177 w 27"/>
                    <a:gd name="T9" fmla="*/ 2405 h 35"/>
                    <a:gd name="T10" fmla="*/ 4177 w 27"/>
                    <a:gd name="T11" fmla="*/ 2631 h 35"/>
                    <a:gd name="T12" fmla="*/ 3502 w 27"/>
                    <a:gd name="T13" fmla="*/ 2405 h 35"/>
                    <a:gd name="T14" fmla="*/ 3268 w 27"/>
                    <a:gd name="T15" fmla="*/ 2405 h 35"/>
                    <a:gd name="T16" fmla="*/ 3502 w 27"/>
                    <a:gd name="T17" fmla="*/ 1766 h 35"/>
                    <a:gd name="T18" fmla="*/ 3502 w 27"/>
                    <a:gd name="T19" fmla="*/ 227 h 35"/>
                    <a:gd name="T20" fmla="*/ 3025 w 27"/>
                    <a:gd name="T21" fmla="*/ 0 h 35"/>
                    <a:gd name="T22" fmla="*/ 2913 w 27"/>
                    <a:gd name="T23" fmla="*/ 1665 h 35"/>
                    <a:gd name="T24" fmla="*/ 2685 w 27"/>
                    <a:gd name="T25" fmla="*/ 2405 h 35"/>
                    <a:gd name="T26" fmla="*/ 236 w 27"/>
                    <a:gd name="T27" fmla="*/ 4292 h 35"/>
                    <a:gd name="T28" fmla="*/ 2685 w 27"/>
                    <a:gd name="T29" fmla="*/ 6893 h 35"/>
                    <a:gd name="T30" fmla="*/ 5718 w 27"/>
                    <a:gd name="T31" fmla="*/ 5112 h 35"/>
                    <a:gd name="T32" fmla="*/ 4578 w 27"/>
                    <a:gd name="T33" fmla="*/ 2794 h 3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7"/>
                    <a:gd name="T52" fmla="*/ 0 h 35"/>
                    <a:gd name="T53" fmla="*/ 27 w 27"/>
                    <a:gd name="T54" fmla="*/ 35 h 3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7" h="35">
                      <a:moveTo>
                        <a:pt x="21" y="14"/>
                      </a:moveTo>
                      <a:cubicBezTo>
                        <a:pt x="21" y="14"/>
                        <a:pt x="22" y="13"/>
                        <a:pt x="22" y="13"/>
                      </a:cubicBezTo>
                      <a:cubicBezTo>
                        <a:pt x="22" y="9"/>
                        <a:pt x="22" y="5"/>
                        <a:pt x="22" y="2"/>
                      </a:cubicBezTo>
                      <a:cubicBezTo>
                        <a:pt x="19" y="1"/>
                        <a:pt x="19" y="1"/>
                        <a:pt x="19" y="1"/>
                      </a:cubicBezTo>
                      <a:cubicBezTo>
                        <a:pt x="20" y="5"/>
                        <a:pt x="20" y="8"/>
                        <a:pt x="19" y="12"/>
                      </a:cubicBezTo>
                      <a:cubicBezTo>
                        <a:pt x="19" y="12"/>
                        <a:pt x="19" y="13"/>
                        <a:pt x="19" y="13"/>
                      </a:cubicBezTo>
                      <a:cubicBezTo>
                        <a:pt x="18" y="13"/>
                        <a:pt x="17" y="12"/>
                        <a:pt x="16" y="12"/>
                      </a:cubicBezTo>
                      <a:cubicBezTo>
                        <a:pt x="16" y="12"/>
                        <a:pt x="15" y="12"/>
                        <a:pt x="15" y="12"/>
                      </a:cubicBezTo>
                      <a:cubicBezTo>
                        <a:pt x="15" y="11"/>
                        <a:pt x="15" y="10"/>
                        <a:pt x="16" y="9"/>
                      </a:cubicBezTo>
                      <a:cubicBezTo>
                        <a:pt x="16" y="6"/>
                        <a:pt x="16" y="4"/>
                        <a:pt x="16" y="1"/>
                      </a:cubicBez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13" y="3"/>
                        <a:pt x="13" y="6"/>
                        <a:pt x="13" y="8"/>
                      </a:cubicBezTo>
                      <a:cubicBezTo>
                        <a:pt x="13" y="10"/>
                        <a:pt x="13" y="11"/>
                        <a:pt x="12" y="12"/>
                      </a:cubicBezTo>
                      <a:cubicBezTo>
                        <a:pt x="7" y="12"/>
                        <a:pt x="2" y="16"/>
                        <a:pt x="1" y="21"/>
                      </a:cubicBezTo>
                      <a:cubicBezTo>
                        <a:pt x="0" y="27"/>
                        <a:pt x="5" y="33"/>
                        <a:pt x="12" y="34"/>
                      </a:cubicBezTo>
                      <a:cubicBezTo>
                        <a:pt x="19" y="35"/>
                        <a:pt x="25" y="31"/>
                        <a:pt x="26" y="25"/>
                      </a:cubicBezTo>
                      <a:cubicBezTo>
                        <a:pt x="27" y="21"/>
                        <a:pt x="25" y="17"/>
                        <a:pt x="21" y="14"/>
                      </a:cubicBezTo>
                    </a:path>
                  </a:pathLst>
                </a:custGeom>
                <a:solidFill>
                  <a:srgbClr val="FFF5EE"/>
                </a:solidFill>
                <a:ln w="317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590" name="Freeform 137"/>
                <p:cNvSpPr>
                  <a:spLocks noChangeAspect="1"/>
                </p:cNvSpPr>
                <p:nvPr/>
              </p:nvSpPr>
              <p:spPr bwMode="auto">
                <a:xfrm>
                  <a:off x="5091113" y="4244975"/>
                  <a:ext cx="82550" cy="107950"/>
                </a:xfrm>
                <a:custGeom>
                  <a:avLst/>
                  <a:gdLst>
                    <a:gd name="T0" fmla="*/ 1691 w 27"/>
                    <a:gd name="T1" fmla="*/ 5112 h 35"/>
                    <a:gd name="T2" fmla="*/ 1691 w 27"/>
                    <a:gd name="T3" fmla="*/ 4673 h 35"/>
                    <a:gd name="T4" fmla="*/ 2259 w 27"/>
                    <a:gd name="T5" fmla="*/ 4673 h 35"/>
                    <a:gd name="T6" fmla="*/ 2656 w 27"/>
                    <a:gd name="T7" fmla="*/ 4900 h 35"/>
                    <a:gd name="T8" fmla="*/ 2259 w 27"/>
                    <a:gd name="T9" fmla="*/ 5640 h 35"/>
                    <a:gd name="T10" fmla="*/ 2436 w 27"/>
                    <a:gd name="T11" fmla="*/ 7086 h 35"/>
                    <a:gd name="T12" fmla="*/ 2864 w 27"/>
                    <a:gd name="T13" fmla="*/ 7086 h 35"/>
                    <a:gd name="T14" fmla="*/ 2864 w 27"/>
                    <a:gd name="T15" fmla="*/ 5640 h 35"/>
                    <a:gd name="T16" fmla="*/ 3257 w 27"/>
                    <a:gd name="T17" fmla="*/ 4673 h 35"/>
                    <a:gd name="T18" fmla="*/ 4900 w 27"/>
                    <a:gd name="T19" fmla="*/ 2794 h 35"/>
                    <a:gd name="T20" fmla="*/ 2864 w 27"/>
                    <a:gd name="T21" fmla="*/ 227 h 35"/>
                    <a:gd name="T22" fmla="*/ 0 w 27"/>
                    <a:gd name="T23" fmla="*/ 2209 h 35"/>
                    <a:gd name="T24" fmla="*/ 1265 w 27"/>
                    <a:gd name="T25" fmla="*/ 4519 h 35"/>
                    <a:gd name="T26" fmla="*/ 1265 w 27"/>
                    <a:gd name="T27" fmla="*/ 5112 h 35"/>
                    <a:gd name="T28" fmla="*/ 1265 w 27"/>
                    <a:gd name="T29" fmla="*/ 6893 h 35"/>
                    <a:gd name="T30" fmla="*/ 1691 w 27"/>
                    <a:gd name="T31" fmla="*/ 7086 h 35"/>
                    <a:gd name="T32" fmla="*/ 1691 w 27"/>
                    <a:gd name="T33" fmla="*/ 5112 h 3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7"/>
                    <a:gd name="T52" fmla="*/ 0 h 35"/>
                    <a:gd name="T53" fmla="*/ 27 w 27"/>
                    <a:gd name="T54" fmla="*/ 35 h 3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7" h="35">
                      <a:moveTo>
                        <a:pt x="9" y="25"/>
                      </a:moveTo>
                      <a:cubicBezTo>
                        <a:pt x="9" y="24"/>
                        <a:pt x="9" y="23"/>
                        <a:pt x="9" y="23"/>
                      </a:cubicBezTo>
                      <a:cubicBezTo>
                        <a:pt x="10" y="23"/>
                        <a:pt x="11" y="23"/>
                        <a:pt x="12" y="23"/>
                      </a:cubicBezTo>
                      <a:cubicBezTo>
                        <a:pt x="13" y="23"/>
                        <a:pt x="13" y="24"/>
                        <a:pt x="14" y="24"/>
                      </a:cubicBezTo>
                      <a:cubicBezTo>
                        <a:pt x="13" y="25"/>
                        <a:pt x="13" y="26"/>
                        <a:pt x="12" y="28"/>
                      </a:cubicBezTo>
                      <a:cubicBezTo>
                        <a:pt x="13" y="30"/>
                        <a:pt x="12" y="32"/>
                        <a:pt x="13" y="35"/>
                      </a:cubicBezTo>
                      <a:cubicBezTo>
                        <a:pt x="15" y="35"/>
                        <a:pt x="15" y="35"/>
                        <a:pt x="15" y="35"/>
                      </a:cubicBezTo>
                      <a:cubicBezTo>
                        <a:pt x="15" y="33"/>
                        <a:pt x="15" y="30"/>
                        <a:pt x="15" y="28"/>
                      </a:cubicBezTo>
                      <a:cubicBezTo>
                        <a:pt x="15" y="27"/>
                        <a:pt x="16" y="25"/>
                        <a:pt x="17" y="23"/>
                      </a:cubicBezTo>
                      <a:cubicBezTo>
                        <a:pt x="21" y="22"/>
                        <a:pt x="26" y="19"/>
                        <a:pt x="26" y="14"/>
                      </a:cubicBezTo>
                      <a:cubicBezTo>
                        <a:pt x="27" y="8"/>
                        <a:pt x="22" y="2"/>
                        <a:pt x="15" y="1"/>
                      </a:cubicBezTo>
                      <a:cubicBezTo>
                        <a:pt x="8" y="0"/>
                        <a:pt x="1" y="5"/>
                        <a:pt x="0" y="11"/>
                      </a:cubicBezTo>
                      <a:cubicBezTo>
                        <a:pt x="0" y="16"/>
                        <a:pt x="3" y="20"/>
                        <a:pt x="7" y="22"/>
                      </a:cubicBezTo>
                      <a:cubicBezTo>
                        <a:pt x="7" y="23"/>
                        <a:pt x="7" y="24"/>
                        <a:pt x="7" y="25"/>
                      </a:cubicBezTo>
                      <a:cubicBezTo>
                        <a:pt x="6" y="28"/>
                        <a:pt x="6" y="31"/>
                        <a:pt x="7" y="34"/>
                      </a:cubicBezTo>
                      <a:cubicBezTo>
                        <a:pt x="9" y="35"/>
                        <a:pt x="9" y="35"/>
                        <a:pt x="9" y="35"/>
                      </a:cubicBezTo>
                      <a:cubicBezTo>
                        <a:pt x="9" y="31"/>
                        <a:pt x="9" y="28"/>
                        <a:pt x="9" y="25"/>
                      </a:cubicBezTo>
                    </a:path>
                  </a:pathLst>
                </a:custGeom>
                <a:solidFill>
                  <a:srgbClr val="FFF5EE"/>
                </a:solidFill>
                <a:ln w="317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591" name="Freeform 138"/>
                <p:cNvSpPr>
                  <a:spLocks noChangeAspect="1"/>
                </p:cNvSpPr>
                <p:nvPr/>
              </p:nvSpPr>
              <p:spPr bwMode="auto">
                <a:xfrm>
                  <a:off x="5075238" y="4356100"/>
                  <a:ext cx="82550" cy="106362"/>
                </a:xfrm>
                <a:custGeom>
                  <a:avLst/>
                  <a:gdLst>
                    <a:gd name="T0" fmla="*/ 3809 w 27"/>
                    <a:gd name="T1" fmla="*/ 2569 h 35"/>
                    <a:gd name="T2" fmla="*/ 3809 w 27"/>
                    <a:gd name="T3" fmla="*/ 2161 h 35"/>
                    <a:gd name="T4" fmla="*/ 3809 w 27"/>
                    <a:gd name="T5" fmla="*/ 205 h 35"/>
                    <a:gd name="T6" fmla="*/ 3257 w 27"/>
                    <a:gd name="T7" fmla="*/ 205 h 35"/>
                    <a:gd name="T8" fmla="*/ 3417 w 27"/>
                    <a:gd name="T9" fmla="*/ 2161 h 35"/>
                    <a:gd name="T10" fmla="*/ 3417 w 27"/>
                    <a:gd name="T11" fmla="*/ 2161 h 35"/>
                    <a:gd name="T12" fmla="*/ 2864 w 27"/>
                    <a:gd name="T13" fmla="*/ 2161 h 35"/>
                    <a:gd name="T14" fmla="*/ 2656 w 27"/>
                    <a:gd name="T15" fmla="*/ 2161 h 35"/>
                    <a:gd name="T16" fmla="*/ 2656 w 27"/>
                    <a:gd name="T17" fmla="*/ 1627 h 35"/>
                    <a:gd name="T18" fmla="*/ 2656 w 27"/>
                    <a:gd name="T19" fmla="*/ 205 h 35"/>
                    <a:gd name="T20" fmla="*/ 2036 w 27"/>
                    <a:gd name="T21" fmla="*/ 0 h 35"/>
                    <a:gd name="T22" fmla="*/ 2259 w 27"/>
                    <a:gd name="T23" fmla="*/ 1627 h 35"/>
                    <a:gd name="T24" fmla="*/ 2036 w 27"/>
                    <a:gd name="T25" fmla="*/ 2161 h 35"/>
                    <a:gd name="T26" fmla="*/ 208 w 27"/>
                    <a:gd name="T27" fmla="*/ 3936 h 35"/>
                    <a:gd name="T28" fmla="*/ 2436 w 27"/>
                    <a:gd name="T29" fmla="*/ 6097 h 35"/>
                    <a:gd name="T30" fmla="*/ 4900 w 27"/>
                    <a:gd name="T31" fmla="*/ 4321 h 35"/>
                    <a:gd name="T32" fmla="*/ 3809 w 27"/>
                    <a:gd name="T33" fmla="*/ 2569 h 3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7"/>
                    <a:gd name="T52" fmla="*/ 0 h 35"/>
                    <a:gd name="T53" fmla="*/ 27 w 27"/>
                    <a:gd name="T54" fmla="*/ 35 h 3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7" h="35">
                      <a:moveTo>
                        <a:pt x="20" y="14"/>
                      </a:moveTo>
                      <a:cubicBezTo>
                        <a:pt x="20" y="13"/>
                        <a:pt x="20" y="12"/>
                        <a:pt x="20" y="12"/>
                      </a:cubicBezTo>
                      <a:cubicBezTo>
                        <a:pt x="21" y="8"/>
                        <a:pt x="20" y="5"/>
                        <a:pt x="20" y="1"/>
                      </a:cubicBezTo>
                      <a:cubicBezTo>
                        <a:pt x="17" y="1"/>
                        <a:pt x="17" y="1"/>
                        <a:pt x="17" y="1"/>
                      </a:cubicBezTo>
                      <a:cubicBezTo>
                        <a:pt x="18" y="5"/>
                        <a:pt x="18" y="8"/>
                        <a:pt x="18" y="12"/>
                      </a:cubicBezTo>
                      <a:cubicBezTo>
                        <a:pt x="18" y="12"/>
                        <a:pt x="18" y="12"/>
                        <a:pt x="18" y="12"/>
                      </a:cubicBezTo>
                      <a:cubicBezTo>
                        <a:pt x="17" y="12"/>
                        <a:pt x="16" y="12"/>
                        <a:pt x="15" y="12"/>
                      </a:cubicBezTo>
                      <a:cubicBezTo>
                        <a:pt x="14" y="12"/>
                        <a:pt x="14" y="12"/>
                        <a:pt x="14" y="12"/>
                      </a:cubicBezTo>
                      <a:cubicBezTo>
                        <a:pt x="14" y="11"/>
                        <a:pt x="14" y="10"/>
                        <a:pt x="14" y="9"/>
                      </a:cubicBezTo>
                      <a:cubicBezTo>
                        <a:pt x="15" y="6"/>
                        <a:pt x="14" y="4"/>
                        <a:pt x="14" y="1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2" y="3"/>
                        <a:pt x="12" y="6"/>
                        <a:pt x="12" y="9"/>
                      </a:cubicBezTo>
                      <a:cubicBezTo>
                        <a:pt x="11" y="10"/>
                        <a:pt x="11" y="11"/>
                        <a:pt x="11" y="12"/>
                      </a:cubicBezTo>
                      <a:cubicBezTo>
                        <a:pt x="6" y="13"/>
                        <a:pt x="1" y="17"/>
                        <a:pt x="1" y="22"/>
                      </a:cubicBezTo>
                      <a:cubicBezTo>
                        <a:pt x="0" y="28"/>
                        <a:pt x="6" y="33"/>
                        <a:pt x="13" y="34"/>
                      </a:cubicBezTo>
                      <a:cubicBezTo>
                        <a:pt x="19" y="35"/>
                        <a:pt x="25" y="31"/>
                        <a:pt x="26" y="24"/>
                      </a:cubicBezTo>
                      <a:cubicBezTo>
                        <a:pt x="27" y="20"/>
                        <a:pt x="24" y="16"/>
                        <a:pt x="20" y="14"/>
                      </a:cubicBezTo>
                    </a:path>
                  </a:pathLst>
                </a:custGeom>
                <a:solidFill>
                  <a:srgbClr val="FFF5EE"/>
                </a:solidFill>
                <a:ln w="317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592" name="Freeform 139"/>
                <p:cNvSpPr>
                  <a:spLocks noChangeAspect="1"/>
                </p:cNvSpPr>
                <p:nvPr/>
              </p:nvSpPr>
              <p:spPr bwMode="auto">
                <a:xfrm>
                  <a:off x="5168900" y="4254500"/>
                  <a:ext cx="84137" cy="107950"/>
                </a:xfrm>
                <a:custGeom>
                  <a:avLst/>
                  <a:gdLst>
                    <a:gd name="T0" fmla="*/ 2004 w 27"/>
                    <a:gd name="T1" fmla="*/ 5112 h 35"/>
                    <a:gd name="T2" fmla="*/ 2238 w 27"/>
                    <a:gd name="T3" fmla="*/ 4673 h 35"/>
                    <a:gd name="T4" fmla="*/ 2685 w 27"/>
                    <a:gd name="T5" fmla="*/ 4673 h 35"/>
                    <a:gd name="T6" fmla="*/ 3025 w 27"/>
                    <a:gd name="T7" fmla="*/ 4673 h 35"/>
                    <a:gd name="T8" fmla="*/ 2913 w 27"/>
                    <a:gd name="T9" fmla="*/ 5640 h 35"/>
                    <a:gd name="T10" fmla="*/ 2685 w 27"/>
                    <a:gd name="T11" fmla="*/ 7086 h 35"/>
                    <a:gd name="T12" fmla="*/ 3268 w 27"/>
                    <a:gd name="T13" fmla="*/ 7086 h 35"/>
                    <a:gd name="T14" fmla="*/ 3268 w 27"/>
                    <a:gd name="T15" fmla="*/ 5640 h 35"/>
                    <a:gd name="T16" fmla="*/ 3502 w 27"/>
                    <a:gd name="T17" fmla="*/ 4673 h 35"/>
                    <a:gd name="T18" fmla="*/ 5718 w 27"/>
                    <a:gd name="T19" fmla="*/ 2794 h 35"/>
                    <a:gd name="T20" fmla="*/ 3268 w 27"/>
                    <a:gd name="T21" fmla="*/ 227 h 35"/>
                    <a:gd name="T22" fmla="*/ 236 w 27"/>
                    <a:gd name="T23" fmla="*/ 2209 h 35"/>
                    <a:gd name="T24" fmla="*/ 1541 w 27"/>
                    <a:gd name="T25" fmla="*/ 4519 h 35"/>
                    <a:gd name="T26" fmla="*/ 1541 w 27"/>
                    <a:gd name="T27" fmla="*/ 5112 h 35"/>
                    <a:gd name="T28" fmla="*/ 1368 w 27"/>
                    <a:gd name="T29" fmla="*/ 6893 h 35"/>
                    <a:gd name="T30" fmla="*/ 2004 w 27"/>
                    <a:gd name="T31" fmla="*/ 6893 h 35"/>
                    <a:gd name="T32" fmla="*/ 2004 w 27"/>
                    <a:gd name="T33" fmla="*/ 5112 h 3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7"/>
                    <a:gd name="T52" fmla="*/ 0 h 35"/>
                    <a:gd name="T53" fmla="*/ 27 w 27"/>
                    <a:gd name="T54" fmla="*/ 35 h 3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7" h="35">
                      <a:moveTo>
                        <a:pt x="9" y="25"/>
                      </a:moveTo>
                      <a:cubicBezTo>
                        <a:pt x="9" y="24"/>
                        <a:pt x="9" y="23"/>
                        <a:pt x="10" y="23"/>
                      </a:cubicBezTo>
                      <a:cubicBezTo>
                        <a:pt x="10" y="23"/>
                        <a:pt x="11" y="23"/>
                        <a:pt x="12" y="23"/>
                      </a:cubicBezTo>
                      <a:cubicBezTo>
                        <a:pt x="13" y="23"/>
                        <a:pt x="13" y="23"/>
                        <a:pt x="14" y="23"/>
                      </a:cubicBezTo>
                      <a:cubicBezTo>
                        <a:pt x="13" y="25"/>
                        <a:pt x="13" y="26"/>
                        <a:pt x="13" y="28"/>
                      </a:cubicBezTo>
                      <a:cubicBezTo>
                        <a:pt x="12" y="30"/>
                        <a:pt x="12" y="32"/>
                        <a:pt x="12" y="35"/>
                      </a:cubicBezTo>
                      <a:cubicBezTo>
                        <a:pt x="15" y="35"/>
                        <a:pt x="15" y="35"/>
                        <a:pt x="15" y="35"/>
                      </a:cubicBezTo>
                      <a:cubicBezTo>
                        <a:pt x="15" y="33"/>
                        <a:pt x="15" y="30"/>
                        <a:pt x="15" y="28"/>
                      </a:cubicBezTo>
                      <a:cubicBezTo>
                        <a:pt x="15" y="26"/>
                        <a:pt x="16" y="25"/>
                        <a:pt x="16" y="23"/>
                      </a:cubicBezTo>
                      <a:cubicBezTo>
                        <a:pt x="22" y="22"/>
                        <a:pt x="25" y="19"/>
                        <a:pt x="26" y="14"/>
                      </a:cubicBezTo>
                      <a:cubicBezTo>
                        <a:pt x="27" y="8"/>
                        <a:pt x="22" y="2"/>
                        <a:pt x="15" y="1"/>
                      </a:cubicBezTo>
                      <a:cubicBezTo>
                        <a:pt x="8" y="0"/>
                        <a:pt x="1" y="5"/>
                        <a:pt x="1" y="11"/>
                      </a:cubicBezTo>
                      <a:cubicBezTo>
                        <a:pt x="0" y="15"/>
                        <a:pt x="3" y="19"/>
                        <a:pt x="7" y="22"/>
                      </a:cubicBezTo>
                      <a:cubicBezTo>
                        <a:pt x="7" y="23"/>
                        <a:pt x="7" y="24"/>
                        <a:pt x="7" y="25"/>
                      </a:cubicBezTo>
                      <a:cubicBezTo>
                        <a:pt x="6" y="28"/>
                        <a:pt x="6" y="31"/>
                        <a:pt x="6" y="34"/>
                      </a:cubicBezTo>
                      <a:cubicBezTo>
                        <a:pt x="9" y="34"/>
                        <a:pt x="9" y="34"/>
                        <a:pt x="9" y="34"/>
                      </a:cubicBezTo>
                      <a:cubicBezTo>
                        <a:pt x="9" y="31"/>
                        <a:pt x="8" y="28"/>
                        <a:pt x="9" y="25"/>
                      </a:cubicBezTo>
                    </a:path>
                  </a:pathLst>
                </a:custGeom>
                <a:solidFill>
                  <a:srgbClr val="FFF5EE"/>
                </a:solidFill>
                <a:ln w="317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593" name="Freeform 140"/>
                <p:cNvSpPr>
                  <a:spLocks noChangeAspect="1"/>
                </p:cNvSpPr>
                <p:nvPr/>
              </p:nvSpPr>
              <p:spPr bwMode="auto">
                <a:xfrm>
                  <a:off x="5154613" y="4364038"/>
                  <a:ext cx="79375" cy="107950"/>
                </a:xfrm>
                <a:custGeom>
                  <a:avLst/>
                  <a:gdLst>
                    <a:gd name="T0" fmla="*/ 3677 w 26"/>
                    <a:gd name="T1" fmla="*/ 2631 h 35"/>
                    <a:gd name="T2" fmla="*/ 3677 w 26"/>
                    <a:gd name="T3" fmla="*/ 2405 h 35"/>
                    <a:gd name="T4" fmla="*/ 3677 w 26"/>
                    <a:gd name="T5" fmla="*/ 227 h 35"/>
                    <a:gd name="T6" fmla="*/ 3188 w 26"/>
                    <a:gd name="T7" fmla="*/ 227 h 35"/>
                    <a:gd name="T8" fmla="*/ 3390 w 26"/>
                    <a:gd name="T9" fmla="*/ 2405 h 35"/>
                    <a:gd name="T10" fmla="*/ 3188 w 26"/>
                    <a:gd name="T11" fmla="*/ 2405 h 35"/>
                    <a:gd name="T12" fmla="*/ 2625 w 26"/>
                    <a:gd name="T13" fmla="*/ 2405 h 35"/>
                    <a:gd name="T14" fmla="*/ 2419 w 26"/>
                    <a:gd name="T15" fmla="*/ 2405 h 35"/>
                    <a:gd name="T16" fmla="*/ 2625 w 26"/>
                    <a:gd name="T17" fmla="*/ 1766 h 35"/>
                    <a:gd name="T18" fmla="*/ 2625 w 26"/>
                    <a:gd name="T19" fmla="*/ 0 h 35"/>
                    <a:gd name="T20" fmla="*/ 2027 w 26"/>
                    <a:gd name="T21" fmla="*/ 0 h 35"/>
                    <a:gd name="T22" fmla="*/ 2227 w 26"/>
                    <a:gd name="T23" fmla="*/ 1665 h 35"/>
                    <a:gd name="T24" fmla="*/ 2027 w 26"/>
                    <a:gd name="T25" fmla="*/ 2405 h 35"/>
                    <a:gd name="T26" fmla="*/ 208 w 26"/>
                    <a:gd name="T27" fmla="*/ 4519 h 35"/>
                    <a:gd name="T28" fmla="*/ 2227 w 26"/>
                    <a:gd name="T29" fmla="*/ 6893 h 35"/>
                    <a:gd name="T30" fmla="*/ 4652 w 26"/>
                    <a:gd name="T31" fmla="*/ 4900 h 35"/>
                    <a:gd name="T32" fmla="*/ 3677 w 26"/>
                    <a:gd name="T33" fmla="*/ 2631 h 3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6"/>
                    <a:gd name="T52" fmla="*/ 0 h 35"/>
                    <a:gd name="T53" fmla="*/ 26 w 26"/>
                    <a:gd name="T54" fmla="*/ 35 h 3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6" h="35">
                      <a:moveTo>
                        <a:pt x="20" y="13"/>
                      </a:moveTo>
                      <a:cubicBezTo>
                        <a:pt x="20" y="13"/>
                        <a:pt x="20" y="12"/>
                        <a:pt x="20" y="12"/>
                      </a:cubicBezTo>
                      <a:cubicBezTo>
                        <a:pt x="20" y="8"/>
                        <a:pt x="20" y="4"/>
                        <a:pt x="20" y="1"/>
                      </a:cubicBezTo>
                      <a:cubicBezTo>
                        <a:pt x="17" y="1"/>
                        <a:pt x="17" y="1"/>
                        <a:pt x="17" y="1"/>
                      </a:cubicBezTo>
                      <a:cubicBezTo>
                        <a:pt x="17" y="5"/>
                        <a:pt x="18" y="8"/>
                        <a:pt x="18" y="12"/>
                      </a:cubicBezTo>
                      <a:cubicBezTo>
                        <a:pt x="17" y="12"/>
                        <a:pt x="17" y="12"/>
                        <a:pt x="17" y="12"/>
                      </a:cubicBezTo>
                      <a:cubicBezTo>
                        <a:pt x="16" y="12"/>
                        <a:pt x="15" y="12"/>
                        <a:pt x="14" y="12"/>
                      </a:cubicBezTo>
                      <a:cubicBezTo>
                        <a:pt x="14" y="12"/>
                        <a:pt x="13" y="12"/>
                        <a:pt x="13" y="12"/>
                      </a:cubicBezTo>
                      <a:cubicBezTo>
                        <a:pt x="14" y="11"/>
                        <a:pt x="14" y="10"/>
                        <a:pt x="14" y="9"/>
                      </a:cubicBezTo>
                      <a:cubicBezTo>
                        <a:pt x="14" y="6"/>
                        <a:pt x="14" y="3"/>
                        <a:pt x="14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1" y="3"/>
                        <a:pt x="12" y="6"/>
                        <a:pt x="12" y="8"/>
                      </a:cubicBezTo>
                      <a:cubicBezTo>
                        <a:pt x="11" y="10"/>
                        <a:pt x="11" y="11"/>
                        <a:pt x="11" y="12"/>
                      </a:cubicBezTo>
                      <a:cubicBezTo>
                        <a:pt x="6" y="13"/>
                        <a:pt x="1" y="17"/>
                        <a:pt x="1" y="22"/>
                      </a:cubicBezTo>
                      <a:cubicBezTo>
                        <a:pt x="0" y="28"/>
                        <a:pt x="5" y="33"/>
                        <a:pt x="12" y="34"/>
                      </a:cubicBezTo>
                      <a:cubicBezTo>
                        <a:pt x="18" y="35"/>
                        <a:pt x="24" y="30"/>
                        <a:pt x="25" y="24"/>
                      </a:cubicBezTo>
                      <a:cubicBezTo>
                        <a:pt x="26" y="20"/>
                        <a:pt x="23" y="16"/>
                        <a:pt x="20" y="13"/>
                      </a:cubicBezTo>
                    </a:path>
                  </a:pathLst>
                </a:custGeom>
                <a:solidFill>
                  <a:srgbClr val="FFF5EE"/>
                </a:solidFill>
                <a:ln w="317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594" name="Freeform 141"/>
                <p:cNvSpPr>
                  <a:spLocks noChangeAspect="1"/>
                </p:cNvSpPr>
                <p:nvPr/>
              </p:nvSpPr>
              <p:spPr bwMode="auto">
                <a:xfrm>
                  <a:off x="5253038" y="4264025"/>
                  <a:ext cx="77787" cy="107950"/>
                </a:xfrm>
                <a:custGeom>
                  <a:avLst/>
                  <a:gdLst>
                    <a:gd name="T0" fmla="*/ 1257 w 26"/>
                    <a:gd name="T1" fmla="*/ 5112 h 35"/>
                    <a:gd name="T2" fmla="*/ 1425 w 26"/>
                    <a:gd name="T3" fmla="*/ 4673 h 35"/>
                    <a:gd name="T4" fmla="*/ 1779 w 26"/>
                    <a:gd name="T5" fmla="*/ 4900 h 35"/>
                    <a:gd name="T6" fmla="*/ 2120 w 26"/>
                    <a:gd name="T7" fmla="*/ 4900 h 35"/>
                    <a:gd name="T8" fmla="*/ 1928 w 26"/>
                    <a:gd name="T9" fmla="*/ 5640 h 35"/>
                    <a:gd name="T10" fmla="*/ 1928 w 26"/>
                    <a:gd name="T11" fmla="*/ 7086 h 35"/>
                    <a:gd name="T12" fmla="*/ 2181 w 26"/>
                    <a:gd name="T13" fmla="*/ 7086 h 35"/>
                    <a:gd name="T14" fmla="*/ 2181 w 26"/>
                    <a:gd name="T15" fmla="*/ 5640 h 35"/>
                    <a:gd name="T16" fmla="*/ 2550 w 26"/>
                    <a:gd name="T17" fmla="*/ 4900 h 35"/>
                    <a:gd name="T18" fmla="*/ 4110 w 26"/>
                    <a:gd name="T19" fmla="*/ 2794 h 35"/>
                    <a:gd name="T20" fmla="*/ 2181 w 26"/>
                    <a:gd name="T21" fmla="*/ 227 h 35"/>
                    <a:gd name="T22" fmla="*/ 188 w 26"/>
                    <a:gd name="T23" fmla="*/ 2209 h 35"/>
                    <a:gd name="T24" fmla="*/ 944 w 26"/>
                    <a:gd name="T25" fmla="*/ 4519 h 35"/>
                    <a:gd name="T26" fmla="*/ 944 w 26"/>
                    <a:gd name="T27" fmla="*/ 5112 h 35"/>
                    <a:gd name="T28" fmla="*/ 756 w 26"/>
                    <a:gd name="T29" fmla="*/ 6893 h 35"/>
                    <a:gd name="T30" fmla="*/ 1257 w 26"/>
                    <a:gd name="T31" fmla="*/ 7086 h 35"/>
                    <a:gd name="T32" fmla="*/ 1257 w 26"/>
                    <a:gd name="T33" fmla="*/ 5112 h 3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6"/>
                    <a:gd name="T52" fmla="*/ 0 h 35"/>
                    <a:gd name="T53" fmla="*/ 26 w 26"/>
                    <a:gd name="T54" fmla="*/ 35 h 3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6" h="35">
                      <a:moveTo>
                        <a:pt x="8" y="25"/>
                      </a:moveTo>
                      <a:cubicBezTo>
                        <a:pt x="8" y="24"/>
                        <a:pt x="9" y="24"/>
                        <a:pt x="9" y="23"/>
                      </a:cubicBezTo>
                      <a:cubicBezTo>
                        <a:pt x="10" y="23"/>
                        <a:pt x="11" y="23"/>
                        <a:pt x="11" y="24"/>
                      </a:cubicBezTo>
                      <a:cubicBezTo>
                        <a:pt x="12" y="24"/>
                        <a:pt x="12" y="24"/>
                        <a:pt x="13" y="24"/>
                      </a:cubicBezTo>
                      <a:cubicBezTo>
                        <a:pt x="12" y="25"/>
                        <a:pt x="12" y="26"/>
                        <a:pt x="12" y="28"/>
                      </a:cubicBezTo>
                      <a:cubicBezTo>
                        <a:pt x="11" y="30"/>
                        <a:pt x="12" y="33"/>
                        <a:pt x="12" y="35"/>
                      </a:cubicBezTo>
                      <a:cubicBezTo>
                        <a:pt x="14" y="35"/>
                        <a:pt x="14" y="35"/>
                        <a:pt x="14" y="35"/>
                      </a:cubicBezTo>
                      <a:cubicBezTo>
                        <a:pt x="14" y="33"/>
                        <a:pt x="14" y="30"/>
                        <a:pt x="14" y="28"/>
                      </a:cubicBezTo>
                      <a:cubicBezTo>
                        <a:pt x="14" y="27"/>
                        <a:pt x="15" y="25"/>
                        <a:pt x="16" y="24"/>
                      </a:cubicBezTo>
                      <a:cubicBezTo>
                        <a:pt x="21" y="23"/>
                        <a:pt x="25" y="19"/>
                        <a:pt x="26" y="14"/>
                      </a:cubicBezTo>
                      <a:cubicBezTo>
                        <a:pt x="26" y="8"/>
                        <a:pt x="21" y="2"/>
                        <a:pt x="14" y="1"/>
                      </a:cubicBezTo>
                      <a:cubicBezTo>
                        <a:pt x="7" y="0"/>
                        <a:pt x="1" y="5"/>
                        <a:pt x="1" y="11"/>
                      </a:cubicBezTo>
                      <a:cubicBezTo>
                        <a:pt x="0" y="15"/>
                        <a:pt x="2" y="19"/>
                        <a:pt x="6" y="22"/>
                      </a:cubicBezTo>
                      <a:cubicBezTo>
                        <a:pt x="6" y="23"/>
                        <a:pt x="6" y="24"/>
                        <a:pt x="6" y="25"/>
                      </a:cubicBezTo>
                      <a:cubicBezTo>
                        <a:pt x="5" y="28"/>
                        <a:pt x="5" y="31"/>
                        <a:pt x="5" y="34"/>
                      </a:cubicBezTo>
                      <a:cubicBezTo>
                        <a:pt x="8" y="35"/>
                        <a:pt x="8" y="35"/>
                        <a:pt x="8" y="35"/>
                      </a:cubicBezTo>
                      <a:cubicBezTo>
                        <a:pt x="8" y="31"/>
                        <a:pt x="8" y="28"/>
                        <a:pt x="8" y="25"/>
                      </a:cubicBezTo>
                    </a:path>
                  </a:pathLst>
                </a:custGeom>
                <a:solidFill>
                  <a:srgbClr val="FFF5EE"/>
                </a:solidFill>
                <a:ln w="317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595" name="Freeform 142"/>
                <p:cNvSpPr>
                  <a:spLocks noChangeAspect="1"/>
                </p:cNvSpPr>
                <p:nvPr/>
              </p:nvSpPr>
              <p:spPr bwMode="auto">
                <a:xfrm>
                  <a:off x="5233988" y="4373563"/>
                  <a:ext cx="79375" cy="107950"/>
                </a:xfrm>
                <a:custGeom>
                  <a:avLst/>
                  <a:gdLst>
                    <a:gd name="T0" fmla="*/ 3598 w 26"/>
                    <a:gd name="T1" fmla="*/ 2794 h 35"/>
                    <a:gd name="T2" fmla="*/ 3677 w 26"/>
                    <a:gd name="T3" fmla="*/ 2405 h 35"/>
                    <a:gd name="T4" fmla="*/ 3677 w 26"/>
                    <a:gd name="T5" fmla="*/ 227 h 35"/>
                    <a:gd name="T6" fmla="*/ 3188 w 26"/>
                    <a:gd name="T7" fmla="*/ 227 h 35"/>
                    <a:gd name="T8" fmla="*/ 3188 w 26"/>
                    <a:gd name="T9" fmla="*/ 2405 h 35"/>
                    <a:gd name="T10" fmla="*/ 3188 w 26"/>
                    <a:gd name="T11" fmla="*/ 2631 h 35"/>
                    <a:gd name="T12" fmla="*/ 2625 w 26"/>
                    <a:gd name="T13" fmla="*/ 2405 h 35"/>
                    <a:gd name="T14" fmla="*/ 2419 w 26"/>
                    <a:gd name="T15" fmla="*/ 2405 h 35"/>
                    <a:gd name="T16" fmla="*/ 2625 w 26"/>
                    <a:gd name="T17" fmla="*/ 1766 h 35"/>
                    <a:gd name="T18" fmla="*/ 2625 w 26"/>
                    <a:gd name="T19" fmla="*/ 227 h 35"/>
                    <a:gd name="T20" fmla="*/ 2027 w 26"/>
                    <a:gd name="T21" fmla="*/ 0 h 35"/>
                    <a:gd name="T22" fmla="*/ 2027 w 26"/>
                    <a:gd name="T23" fmla="*/ 1766 h 35"/>
                    <a:gd name="T24" fmla="*/ 1871 w 26"/>
                    <a:gd name="T25" fmla="*/ 2405 h 35"/>
                    <a:gd name="T26" fmla="*/ 208 w 26"/>
                    <a:gd name="T27" fmla="*/ 4519 h 35"/>
                    <a:gd name="T28" fmla="*/ 2027 w 26"/>
                    <a:gd name="T29" fmla="*/ 6893 h 35"/>
                    <a:gd name="T30" fmla="*/ 4652 w 26"/>
                    <a:gd name="T31" fmla="*/ 5112 h 35"/>
                    <a:gd name="T32" fmla="*/ 3598 w 26"/>
                    <a:gd name="T33" fmla="*/ 2794 h 3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6"/>
                    <a:gd name="T52" fmla="*/ 0 h 35"/>
                    <a:gd name="T53" fmla="*/ 26 w 26"/>
                    <a:gd name="T54" fmla="*/ 35 h 3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6" h="35">
                      <a:moveTo>
                        <a:pt x="19" y="14"/>
                      </a:moveTo>
                      <a:cubicBezTo>
                        <a:pt x="19" y="13"/>
                        <a:pt x="19" y="13"/>
                        <a:pt x="20" y="12"/>
                      </a:cubicBezTo>
                      <a:cubicBezTo>
                        <a:pt x="20" y="8"/>
                        <a:pt x="20" y="5"/>
                        <a:pt x="20" y="1"/>
                      </a:cubicBezTo>
                      <a:cubicBezTo>
                        <a:pt x="17" y="1"/>
                        <a:pt x="17" y="1"/>
                        <a:pt x="17" y="1"/>
                      </a:cubicBezTo>
                      <a:cubicBezTo>
                        <a:pt x="17" y="5"/>
                        <a:pt x="18" y="8"/>
                        <a:pt x="17" y="12"/>
                      </a:cubicBezTo>
                      <a:cubicBezTo>
                        <a:pt x="17" y="12"/>
                        <a:pt x="17" y="13"/>
                        <a:pt x="17" y="13"/>
                      </a:cubicBezTo>
                      <a:cubicBezTo>
                        <a:pt x="16" y="13"/>
                        <a:pt x="15" y="12"/>
                        <a:pt x="14" y="12"/>
                      </a:cubicBezTo>
                      <a:cubicBezTo>
                        <a:pt x="14" y="12"/>
                        <a:pt x="14" y="12"/>
                        <a:pt x="13" y="12"/>
                      </a:cubicBezTo>
                      <a:cubicBezTo>
                        <a:pt x="13" y="11"/>
                        <a:pt x="13" y="10"/>
                        <a:pt x="14" y="9"/>
                      </a:cubicBezTo>
                      <a:cubicBezTo>
                        <a:pt x="14" y="6"/>
                        <a:pt x="14" y="4"/>
                        <a:pt x="14" y="1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2" y="3"/>
                        <a:pt x="12" y="6"/>
                        <a:pt x="11" y="9"/>
                      </a:cubicBezTo>
                      <a:cubicBezTo>
                        <a:pt x="11" y="10"/>
                        <a:pt x="11" y="11"/>
                        <a:pt x="10" y="12"/>
                      </a:cubicBezTo>
                      <a:cubicBezTo>
                        <a:pt x="5" y="13"/>
                        <a:pt x="1" y="17"/>
                        <a:pt x="1" y="22"/>
                      </a:cubicBezTo>
                      <a:cubicBezTo>
                        <a:pt x="0" y="28"/>
                        <a:pt x="5" y="33"/>
                        <a:pt x="11" y="34"/>
                      </a:cubicBezTo>
                      <a:cubicBezTo>
                        <a:pt x="18" y="35"/>
                        <a:pt x="24" y="31"/>
                        <a:pt x="25" y="25"/>
                      </a:cubicBezTo>
                      <a:cubicBezTo>
                        <a:pt x="26" y="20"/>
                        <a:pt x="23" y="16"/>
                        <a:pt x="19" y="14"/>
                      </a:cubicBezTo>
                    </a:path>
                  </a:pathLst>
                </a:custGeom>
                <a:solidFill>
                  <a:srgbClr val="FFF5EE"/>
                </a:solidFill>
                <a:ln w="317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596" name="Freeform 143"/>
                <p:cNvSpPr>
                  <a:spLocks noChangeAspect="1"/>
                </p:cNvSpPr>
                <p:nvPr/>
              </p:nvSpPr>
              <p:spPr bwMode="auto">
                <a:xfrm>
                  <a:off x="4851400" y="4227513"/>
                  <a:ext cx="79375" cy="107950"/>
                </a:xfrm>
                <a:custGeom>
                  <a:avLst/>
                  <a:gdLst>
                    <a:gd name="T0" fmla="*/ 1479 w 26"/>
                    <a:gd name="T1" fmla="*/ 5112 h 35"/>
                    <a:gd name="T2" fmla="*/ 1658 w 26"/>
                    <a:gd name="T3" fmla="*/ 4673 h 35"/>
                    <a:gd name="T4" fmla="*/ 2227 w 26"/>
                    <a:gd name="T5" fmla="*/ 4673 h 35"/>
                    <a:gd name="T6" fmla="*/ 2419 w 26"/>
                    <a:gd name="T7" fmla="*/ 4673 h 35"/>
                    <a:gd name="T8" fmla="*/ 2227 w 26"/>
                    <a:gd name="T9" fmla="*/ 5640 h 35"/>
                    <a:gd name="T10" fmla="*/ 2419 w 26"/>
                    <a:gd name="T11" fmla="*/ 7086 h 35"/>
                    <a:gd name="T12" fmla="*/ 2844 w 26"/>
                    <a:gd name="T13" fmla="*/ 7086 h 35"/>
                    <a:gd name="T14" fmla="*/ 2844 w 26"/>
                    <a:gd name="T15" fmla="*/ 5640 h 35"/>
                    <a:gd name="T16" fmla="*/ 3021 w 26"/>
                    <a:gd name="T17" fmla="*/ 4673 h 35"/>
                    <a:gd name="T18" fmla="*/ 4652 w 26"/>
                    <a:gd name="T19" fmla="*/ 2631 h 35"/>
                    <a:gd name="T20" fmla="*/ 2419 w 26"/>
                    <a:gd name="T21" fmla="*/ 227 h 35"/>
                    <a:gd name="T22" fmla="*/ 0 w 26"/>
                    <a:gd name="T23" fmla="*/ 2405 h 35"/>
                    <a:gd name="T24" fmla="*/ 1158 w 26"/>
                    <a:gd name="T25" fmla="*/ 4519 h 35"/>
                    <a:gd name="T26" fmla="*/ 1158 w 26"/>
                    <a:gd name="T27" fmla="*/ 5112 h 35"/>
                    <a:gd name="T28" fmla="*/ 1258 w 26"/>
                    <a:gd name="T29" fmla="*/ 6893 h 35"/>
                    <a:gd name="T30" fmla="*/ 1658 w 26"/>
                    <a:gd name="T31" fmla="*/ 7086 h 35"/>
                    <a:gd name="T32" fmla="*/ 1479 w 26"/>
                    <a:gd name="T33" fmla="*/ 5112 h 3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6"/>
                    <a:gd name="T52" fmla="*/ 0 h 35"/>
                    <a:gd name="T53" fmla="*/ 26 w 26"/>
                    <a:gd name="T54" fmla="*/ 35 h 3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6" h="35">
                      <a:moveTo>
                        <a:pt x="8" y="25"/>
                      </a:moveTo>
                      <a:cubicBezTo>
                        <a:pt x="8" y="24"/>
                        <a:pt x="9" y="23"/>
                        <a:pt x="9" y="23"/>
                      </a:cubicBezTo>
                      <a:cubicBezTo>
                        <a:pt x="10" y="23"/>
                        <a:pt x="11" y="23"/>
                        <a:pt x="12" y="23"/>
                      </a:cubicBezTo>
                      <a:cubicBezTo>
                        <a:pt x="12" y="23"/>
                        <a:pt x="13" y="23"/>
                        <a:pt x="13" y="23"/>
                      </a:cubicBezTo>
                      <a:cubicBezTo>
                        <a:pt x="13" y="25"/>
                        <a:pt x="12" y="26"/>
                        <a:pt x="12" y="28"/>
                      </a:cubicBezTo>
                      <a:cubicBezTo>
                        <a:pt x="12" y="30"/>
                        <a:pt x="13" y="32"/>
                        <a:pt x="13" y="35"/>
                      </a:cubicBezTo>
                      <a:cubicBezTo>
                        <a:pt x="15" y="35"/>
                        <a:pt x="15" y="35"/>
                        <a:pt x="15" y="35"/>
                      </a:cubicBezTo>
                      <a:cubicBezTo>
                        <a:pt x="15" y="32"/>
                        <a:pt x="15" y="30"/>
                        <a:pt x="15" y="28"/>
                      </a:cubicBezTo>
                      <a:cubicBezTo>
                        <a:pt x="15" y="26"/>
                        <a:pt x="15" y="25"/>
                        <a:pt x="16" y="23"/>
                      </a:cubicBezTo>
                      <a:cubicBezTo>
                        <a:pt x="21" y="22"/>
                        <a:pt x="25" y="18"/>
                        <a:pt x="25" y="13"/>
                      </a:cubicBezTo>
                      <a:cubicBezTo>
                        <a:pt x="26" y="7"/>
                        <a:pt x="20" y="1"/>
                        <a:pt x="13" y="1"/>
                      </a:cubicBezTo>
                      <a:cubicBezTo>
                        <a:pt x="6" y="0"/>
                        <a:pt x="0" y="5"/>
                        <a:pt x="0" y="12"/>
                      </a:cubicBezTo>
                      <a:cubicBezTo>
                        <a:pt x="0" y="16"/>
                        <a:pt x="2" y="20"/>
                        <a:pt x="6" y="22"/>
                      </a:cubicBezTo>
                      <a:cubicBezTo>
                        <a:pt x="6" y="23"/>
                        <a:pt x="6" y="24"/>
                        <a:pt x="6" y="25"/>
                      </a:cubicBezTo>
                      <a:cubicBezTo>
                        <a:pt x="6" y="28"/>
                        <a:pt x="6" y="32"/>
                        <a:pt x="7" y="34"/>
                      </a:cubicBezTo>
                      <a:cubicBezTo>
                        <a:pt x="9" y="35"/>
                        <a:pt x="9" y="35"/>
                        <a:pt x="9" y="35"/>
                      </a:cubicBezTo>
                      <a:cubicBezTo>
                        <a:pt x="9" y="31"/>
                        <a:pt x="8" y="28"/>
                        <a:pt x="8" y="25"/>
                      </a:cubicBezTo>
                    </a:path>
                  </a:pathLst>
                </a:custGeom>
                <a:solidFill>
                  <a:srgbClr val="FFF5EE"/>
                </a:solidFill>
                <a:ln w="317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597" name="Freeform 144"/>
                <p:cNvSpPr>
                  <a:spLocks noChangeAspect="1"/>
                </p:cNvSpPr>
                <p:nvPr/>
              </p:nvSpPr>
              <p:spPr bwMode="auto">
                <a:xfrm>
                  <a:off x="4841875" y="4337050"/>
                  <a:ext cx="80962" cy="107950"/>
                </a:xfrm>
                <a:custGeom>
                  <a:avLst/>
                  <a:gdLst>
                    <a:gd name="T0" fmla="*/ 4158 w 26"/>
                    <a:gd name="T1" fmla="*/ 2631 h 35"/>
                    <a:gd name="T2" fmla="*/ 4158 w 26"/>
                    <a:gd name="T3" fmla="*/ 2405 h 35"/>
                    <a:gd name="T4" fmla="*/ 3925 w 26"/>
                    <a:gd name="T5" fmla="*/ 227 h 35"/>
                    <a:gd name="T6" fmla="*/ 3478 w 26"/>
                    <a:gd name="T7" fmla="*/ 227 h 35"/>
                    <a:gd name="T8" fmla="*/ 3713 w 26"/>
                    <a:gd name="T9" fmla="*/ 2209 h 35"/>
                    <a:gd name="T10" fmla="*/ 3713 w 26"/>
                    <a:gd name="T11" fmla="*/ 2405 h 35"/>
                    <a:gd name="T12" fmla="*/ 2897 w 26"/>
                    <a:gd name="T13" fmla="*/ 2405 h 35"/>
                    <a:gd name="T14" fmla="*/ 2662 w 26"/>
                    <a:gd name="T15" fmla="*/ 2405 h 35"/>
                    <a:gd name="T16" fmla="*/ 2897 w 26"/>
                    <a:gd name="T17" fmla="*/ 1766 h 35"/>
                    <a:gd name="T18" fmla="*/ 2662 w 26"/>
                    <a:gd name="T19" fmla="*/ 227 h 35"/>
                    <a:gd name="T20" fmla="*/ 2001 w 26"/>
                    <a:gd name="T21" fmla="*/ 0 h 35"/>
                    <a:gd name="T22" fmla="*/ 2236 w 26"/>
                    <a:gd name="T23" fmla="*/ 1766 h 35"/>
                    <a:gd name="T24" fmla="*/ 2236 w 26"/>
                    <a:gd name="T25" fmla="*/ 2405 h 35"/>
                    <a:gd name="T26" fmla="*/ 235 w 26"/>
                    <a:gd name="T27" fmla="*/ 4673 h 35"/>
                    <a:gd name="T28" fmla="*/ 2662 w 26"/>
                    <a:gd name="T29" fmla="*/ 6893 h 35"/>
                    <a:gd name="T30" fmla="*/ 5463 w 26"/>
                    <a:gd name="T31" fmla="*/ 4900 h 35"/>
                    <a:gd name="T32" fmla="*/ 4158 w 26"/>
                    <a:gd name="T33" fmla="*/ 2631 h 3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6"/>
                    <a:gd name="T52" fmla="*/ 0 h 35"/>
                    <a:gd name="T53" fmla="*/ 26 w 26"/>
                    <a:gd name="T54" fmla="*/ 35 h 3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6" h="35">
                      <a:moveTo>
                        <a:pt x="19" y="13"/>
                      </a:moveTo>
                      <a:cubicBezTo>
                        <a:pt x="19" y="13"/>
                        <a:pt x="19" y="12"/>
                        <a:pt x="19" y="12"/>
                      </a:cubicBezTo>
                      <a:cubicBezTo>
                        <a:pt x="19" y="8"/>
                        <a:pt x="19" y="4"/>
                        <a:pt x="18" y="1"/>
                      </a:cubicBezTo>
                      <a:cubicBezTo>
                        <a:pt x="16" y="1"/>
                        <a:pt x="16" y="1"/>
                        <a:pt x="16" y="1"/>
                      </a:cubicBezTo>
                      <a:cubicBezTo>
                        <a:pt x="16" y="4"/>
                        <a:pt x="17" y="8"/>
                        <a:pt x="17" y="11"/>
                      </a:cubicBezTo>
                      <a:cubicBezTo>
                        <a:pt x="17" y="12"/>
                        <a:pt x="17" y="12"/>
                        <a:pt x="17" y="12"/>
                      </a:cubicBezTo>
                      <a:cubicBezTo>
                        <a:pt x="16" y="12"/>
                        <a:pt x="14" y="12"/>
                        <a:pt x="13" y="12"/>
                      </a:cubicBezTo>
                      <a:cubicBezTo>
                        <a:pt x="13" y="12"/>
                        <a:pt x="13" y="12"/>
                        <a:pt x="12" y="12"/>
                      </a:cubicBezTo>
                      <a:cubicBezTo>
                        <a:pt x="13" y="11"/>
                        <a:pt x="13" y="10"/>
                        <a:pt x="13" y="9"/>
                      </a:cubicBezTo>
                      <a:cubicBezTo>
                        <a:pt x="13" y="6"/>
                        <a:pt x="12" y="4"/>
                        <a:pt x="12" y="1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10" y="3"/>
                        <a:pt x="10" y="6"/>
                        <a:pt x="10" y="9"/>
                      </a:cubicBezTo>
                      <a:cubicBezTo>
                        <a:pt x="10" y="10"/>
                        <a:pt x="10" y="11"/>
                        <a:pt x="10" y="12"/>
                      </a:cubicBezTo>
                      <a:cubicBezTo>
                        <a:pt x="5" y="13"/>
                        <a:pt x="1" y="18"/>
                        <a:pt x="1" y="23"/>
                      </a:cubicBezTo>
                      <a:cubicBezTo>
                        <a:pt x="0" y="29"/>
                        <a:pt x="6" y="34"/>
                        <a:pt x="12" y="34"/>
                      </a:cubicBezTo>
                      <a:cubicBezTo>
                        <a:pt x="19" y="35"/>
                        <a:pt x="25" y="30"/>
                        <a:pt x="25" y="24"/>
                      </a:cubicBezTo>
                      <a:cubicBezTo>
                        <a:pt x="26" y="19"/>
                        <a:pt x="23" y="16"/>
                        <a:pt x="19" y="13"/>
                      </a:cubicBezTo>
                    </a:path>
                  </a:pathLst>
                </a:custGeom>
                <a:solidFill>
                  <a:srgbClr val="FFF5EE"/>
                </a:solidFill>
                <a:ln w="317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598" name="Freeform 145"/>
                <p:cNvSpPr>
                  <a:spLocks noChangeAspect="1"/>
                </p:cNvSpPr>
                <p:nvPr/>
              </p:nvSpPr>
              <p:spPr bwMode="auto">
                <a:xfrm>
                  <a:off x="4929188" y="4233863"/>
                  <a:ext cx="79375" cy="106362"/>
                </a:xfrm>
                <a:custGeom>
                  <a:avLst/>
                  <a:gdLst>
                    <a:gd name="T0" fmla="*/ 1871 w 26"/>
                    <a:gd name="T1" fmla="*/ 4525 h 35"/>
                    <a:gd name="T2" fmla="*/ 1871 w 26"/>
                    <a:gd name="T3" fmla="*/ 3936 h 35"/>
                    <a:gd name="T4" fmla="*/ 2227 w 26"/>
                    <a:gd name="T5" fmla="*/ 4137 h 35"/>
                    <a:gd name="T6" fmla="*/ 2625 w 26"/>
                    <a:gd name="T7" fmla="*/ 4137 h 35"/>
                    <a:gd name="T8" fmla="*/ 2419 w 26"/>
                    <a:gd name="T9" fmla="*/ 4918 h 35"/>
                    <a:gd name="T10" fmla="*/ 2419 w 26"/>
                    <a:gd name="T11" fmla="*/ 6097 h 35"/>
                    <a:gd name="T12" fmla="*/ 3021 w 26"/>
                    <a:gd name="T13" fmla="*/ 6300 h 35"/>
                    <a:gd name="T14" fmla="*/ 3021 w 26"/>
                    <a:gd name="T15" fmla="*/ 5065 h 35"/>
                    <a:gd name="T16" fmla="*/ 3021 w 26"/>
                    <a:gd name="T17" fmla="*/ 4137 h 35"/>
                    <a:gd name="T18" fmla="*/ 4871 w 26"/>
                    <a:gd name="T19" fmla="*/ 2364 h 35"/>
                    <a:gd name="T20" fmla="*/ 2625 w 26"/>
                    <a:gd name="T21" fmla="*/ 0 h 35"/>
                    <a:gd name="T22" fmla="*/ 208 w 26"/>
                    <a:gd name="T23" fmla="*/ 1972 h 35"/>
                    <a:gd name="T24" fmla="*/ 1258 w 26"/>
                    <a:gd name="T25" fmla="*/ 3936 h 35"/>
                    <a:gd name="T26" fmla="*/ 1258 w 26"/>
                    <a:gd name="T27" fmla="*/ 4525 h 35"/>
                    <a:gd name="T28" fmla="*/ 1258 w 26"/>
                    <a:gd name="T29" fmla="*/ 6097 h 35"/>
                    <a:gd name="T30" fmla="*/ 1871 w 26"/>
                    <a:gd name="T31" fmla="*/ 6097 h 35"/>
                    <a:gd name="T32" fmla="*/ 1871 w 26"/>
                    <a:gd name="T33" fmla="*/ 4525 h 3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6"/>
                    <a:gd name="T52" fmla="*/ 0 h 35"/>
                    <a:gd name="T53" fmla="*/ 26 w 26"/>
                    <a:gd name="T54" fmla="*/ 35 h 3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6" h="35">
                      <a:moveTo>
                        <a:pt x="10" y="25"/>
                      </a:moveTo>
                      <a:cubicBezTo>
                        <a:pt x="10" y="24"/>
                        <a:pt x="10" y="23"/>
                        <a:pt x="10" y="22"/>
                      </a:cubicBezTo>
                      <a:cubicBezTo>
                        <a:pt x="11" y="23"/>
                        <a:pt x="11" y="23"/>
                        <a:pt x="12" y="23"/>
                      </a:cubicBezTo>
                      <a:cubicBezTo>
                        <a:pt x="13" y="23"/>
                        <a:pt x="13" y="23"/>
                        <a:pt x="14" y="23"/>
                      </a:cubicBezTo>
                      <a:cubicBezTo>
                        <a:pt x="13" y="25"/>
                        <a:pt x="13" y="26"/>
                        <a:pt x="13" y="27"/>
                      </a:cubicBezTo>
                      <a:cubicBezTo>
                        <a:pt x="13" y="29"/>
                        <a:pt x="13" y="32"/>
                        <a:pt x="13" y="34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5" y="32"/>
                        <a:pt x="16" y="30"/>
                        <a:pt x="16" y="28"/>
                      </a:cubicBezTo>
                      <a:cubicBezTo>
                        <a:pt x="16" y="26"/>
                        <a:pt x="16" y="24"/>
                        <a:pt x="16" y="23"/>
                      </a:cubicBezTo>
                      <a:cubicBezTo>
                        <a:pt x="22" y="22"/>
                        <a:pt x="26" y="18"/>
                        <a:pt x="26" y="13"/>
                      </a:cubicBezTo>
                      <a:cubicBezTo>
                        <a:pt x="26" y="7"/>
                        <a:pt x="21" y="1"/>
                        <a:pt x="14" y="0"/>
                      </a:cubicBezTo>
                      <a:cubicBezTo>
                        <a:pt x="7" y="0"/>
                        <a:pt x="1" y="5"/>
                        <a:pt x="1" y="11"/>
                      </a:cubicBezTo>
                      <a:cubicBezTo>
                        <a:pt x="0" y="15"/>
                        <a:pt x="3" y="19"/>
                        <a:pt x="7" y="22"/>
                      </a:cubicBezTo>
                      <a:cubicBezTo>
                        <a:pt x="7" y="23"/>
                        <a:pt x="7" y="24"/>
                        <a:pt x="7" y="25"/>
                      </a:cubicBezTo>
                      <a:cubicBezTo>
                        <a:pt x="7" y="28"/>
                        <a:pt x="7" y="31"/>
                        <a:pt x="7" y="34"/>
                      </a:cubicBezTo>
                      <a:cubicBezTo>
                        <a:pt x="10" y="34"/>
                        <a:pt x="10" y="34"/>
                        <a:pt x="10" y="34"/>
                      </a:cubicBezTo>
                      <a:cubicBezTo>
                        <a:pt x="9" y="31"/>
                        <a:pt x="9" y="28"/>
                        <a:pt x="10" y="25"/>
                      </a:cubicBezTo>
                    </a:path>
                  </a:pathLst>
                </a:custGeom>
                <a:solidFill>
                  <a:srgbClr val="FFF5EE"/>
                </a:solidFill>
                <a:ln w="317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599" name="Freeform 146"/>
                <p:cNvSpPr>
                  <a:spLocks noChangeAspect="1"/>
                </p:cNvSpPr>
                <p:nvPr/>
              </p:nvSpPr>
              <p:spPr bwMode="auto">
                <a:xfrm>
                  <a:off x="4918075" y="4343400"/>
                  <a:ext cx="80962" cy="104775"/>
                </a:xfrm>
                <a:custGeom>
                  <a:avLst/>
                  <a:gdLst>
                    <a:gd name="T0" fmla="*/ 4158 w 26"/>
                    <a:gd name="T1" fmla="*/ 2611 h 34"/>
                    <a:gd name="T2" fmla="*/ 4158 w 26"/>
                    <a:gd name="T3" fmla="*/ 2201 h 34"/>
                    <a:gd name="T4" fmla="*/ 3925 w 26"/>
                    <a:gd name="T5" fmla="*/ 225 h 34"/>
                    <a:gd name="T6" fmla="*/ 3478 w 26"/>
                    <a:gd name="T7" fmla="*/ 0 h 34"/>
                    <a:gd name="T8" fmla="*/ 3713 w 26"/>
                    <a:gd name="T9" fmla="*/ 2201 h 34"/>
                    <a:gd name="T10" fmla="*/ 3713 w 26"/>
                    <a:gd name="T11" fmla="*/ 2401 h 34"/>
                    <a:gd name="T12" fmla="*/ 3021 w 26"/>
                    <a:gd name="T13" fmla="*/ 2201 h 34"/>
                    <a:gd name="T14" fmla="*/ 2897 w 26"/>
                    <a:gd name="T15" fmla="*/ 2401 h 34"/>
                    <a:gd name="T16" fmla="*/ 2897 w 26"/>
                    <a:gd name="T17" fmla="*/ 1646 h 34"/>
                    <a:gd name="T18" fmla="*/ 2897 w 26"/>
                    <a:gd name="T19" fmla="*/ 0 h 34"/>
                    <a:gd name="T20" fmla="*/ 2236 w 26"/>
                    <a:gd name="T21" fmla="*/ 0 h 34"/>
                    <a:gd name="T22" fmla="*/ 2448 w 26"/>
                    <a:gd name="T23" fmla="*/ 1646 h 34"/>
                    <a:gd name="T24" fmla="*/ 2236 w 26"/>
                    <a:gd name="T25" fmla="*/ 2401 h 34"/>
                    <a:gd name="T26" fmla="*/ 235 w 26"/>
                    <a:gd name="T27" fmla="*/ 4447 h 34"/>
                    <a:gd name="T28" fmla="*/ 2662 w 26"/>
                    <a:gd name="T29" fmla="*/ 6831 h 34"/>
                    <a:gd name="T30" fmla="*/ 5463 w 26"/>
                    <a:gd name="T31" fmla="*/ 4888 h 34"/>
                    <a:gd name="T32" fmla="*/ 4158 w 26"/>
                    <a:gd name="T33" fmla="*/ 2611 h 3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6"/>
                    <a:gd name="T52" fmla="*/ 0 h 34"/>
                    <a:gd name="T53" fmla="*/ 26 w 26"/>
                    <a:gd name="T54" fmla="*/ 34 h 3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6" h="34">
                      <a:moveTo>
                        <a:pt x="19" y="13"/>
                      </a:moveTo>
                      <a:cubicBezTo>
                        <a:pt x="19" y="13"/>
                        <a:pt x="19" y="12"/>
                        <a:pt x="19" y="11"/>
                      </a:cubicBezTo>
                      <a:cubicBezTo>
                        <a:pt x="19" y="8"/>
                        <a:pt x="19" y="4"/>
                        <a:pt x="18" y="1"/>
                      </a:cubicBez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16" y="4"/>
                        <a:pt x="17" y="7"/>
                        <a:pt x="17" y="11"/>
                      </a:cubicBezTo>
                      <a:cubicBezTo>
                        <a:pt x="17" y="12"/>
                        <a:pt x="17" y="12"/>
                        <a:pt x="17" y="12"/>
                      </a:cubicBezTo>
                      <a:cubicBezTo>
                        <a:pt x="16" y="12"/>
                        <a:pt x="15" y="11"/>
                        <a:pt x="14" y="11"/>
                      </a:cubicBezTo>
                      <a:cubicBezTo>
                        <a:pt x="14" y="11"/>
                        <a:pt x="13" y="12"/>
                        <a:pt x="13" y="12"/>
                      </a:cubicBezTo>
                      <a:cubicBezTo>
                        <a:pt x="13" y="10"/>
                        <a:pt x="13" y="10"/>
                        <a:pt x="13" y="8"/>
                      </a:cubicBezTo>
                      <a:cubicBezTo>
                        <a:pt x="14" y="6"/>
                        <a:pt x="13" y="3"/>
                        <a:pt x="13" y="0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11" y="3"/>
                        <a:pt x="11" y="6"/>
                        <a:pt x="11" y="8"/>
                      </a:cubicBezTo>
                      <a:cubicBezTo>
                        <a:pt x="11" y="9"/>
                        <a:pt x="11" y="11"/>
                        <a:pt x="10" y="12"/>
                      </a:cubicBezTo>
                      <a:cubicBezTo>
                        <a:pt x="5" y="13"/>
                        <a:pt x="1" y="17"/>
                        <a:pt x="1" y="22"/>
                      </a:cubicBezTo>
                      <a:cubicBezTo>
                        <a:pt x="0" y="28"/>
                        <a:pt x="5" y="33"/>
                        <a:pt x="12" y="34"/>
                      </a:cubicBezTo>
                      <a:cubicBezTo>
                        <a:pt x="19" y="34"/>
                        <a:pt x="25" y="30"/>
                        <a:pt x="25" y="24"/>
                      </a:cubicBezTo>
                      <a:cubicBezTo>
                        <a:pt x="26" y="19"/>
                        <a:pt x="23" y="15"/>
                        <a:pt x="19" y="13"/>
                      </a:cubicBezTo>
                    </a:path>
                  </a:pathLst>
                </a:custGeom>
                <a:solidFill>
                  <a:srgbClr val="FFF5EE"/>
                </a:solidFill>
                <a:ln w="317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600" name="Freeform 147"/>
                <p:cNvSpPr>
                  <a:spLocks noChangeAspect="1"/>
                </p:cNvSpPr>
                <p:nvPr/>
              </p:nvSpPr>
              <p:spPr bwMode="auto">
                <a:xfrm>
                  <a:off x="5010150" y="4240213"/>
                  <a:ext cx="80962" cy="106362"/>
                </a:xfrm>
                <a:custGeom>
                  <a:avLst/>
                  <a:gdLst>
                    <a:gd name="T0" fmla="*/ 2001 w 26"/>
                    <a:gd name="T1" fmla="*/ 4525 h 35"/>
                    <a:gd name="T2" fmla="*/ 2001 w 26"/>
                    <a:gd name="T3" fmla="*/ 3936 h 35"/>
                    <a:gd name="T4" fmla="*/ 2662 w 26"/>
                    <a:gd name="T5" fmla="*/ 4137 h 35"/>
                    <a:gd name="T6" fmla="*/ 3021 w 26"/>
                    <a:gd name="T7" fmla="*/ 4137 h 35"/>
                    <a:gd name="T8" fmla="*/ 2662 w 26"/>
                    <a:gd name="T9" fmla="*/ 5065 h 35"/>
                    <a:gd name="T10" fmla="*/ 2897 w 26"/>
                    <a:gd name="T11" fmla="*/ 6300 h 35"/>
                    <a:gd name="T12" fmla="*/ 3258 w 26"/>
                    <a:gd name="T13" fmla="*/ 6300 h 35"/>
                    <a:gd name="T14" fmla="*/ 3258 w 26"/>
                    <a:gd name="T15" fmla="*/ 5065 h 35"/>
                    <a:gd name="T16" fmla="*/ 3478 w 26"/>
                    <a:gd name="T17" fmla="*/ 4137 h 35"/>
                    <a:gd name="T18" fmla="*/ 5683 w 26"/>
                    <a:gd name="T19" fmla="*/ 2364 h 35"/>
                    <a:gd name="T20" fmla="*/ 3021 w 26"/>
                    <a:gd name="T21" fmla="*/ 0 h 35"/>
                    <a:gd name="T22" fmla="*/ 0 w 26"/>
                    <a:gd name="T23" fmla="*/ 1972 h 35"/>
                    <a:gd name="T24" fmla="*/ 1540 w 26"/>
                    <a:gd name="T25" fmla="*/ 3936 h 35"/>
                    <a:gd name="T26" fmla="*/ 1357 w 26"/>
                    <a:gd name="T27" fmla="*/ 4525 h 35"/>
                    <a:gd name="T28" fmla="*/ 1540 w 26"/>
                    <a:gd name="T29" fmla="*/ 6097 h 35"/>
                    <a:gd name="T30" fmla="*/ 2001 w 26"/>
                    <a:gd name="T31" fmla="*/ 6097 h 35"/>
                    <a:gd name="T32" fmla="*/ 2001 w 26"/>
                    <a:gd name="T33" fmla="*/ 4525 h 3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6"/>
                    <a:gd name="T52" fmla="*/ 0 h 35"/>
                    <a:gd name="T53" fmla="*/ 26 w 26"/>
                    <a:gd name="T54" fmla="*/ 35 h 3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6" h="35">
                      <a:moveTo>
                        <a:pt x="9" y="25"/>
                      </a:moveTo>
                      <a:cubicBezTo>
                        <a:pt x="9" y="24"/>
                        <a:pt x="9" y="23"/>
                        <a:pt x="9" y="22"/>
                      </a:cubicBezTo>
                      <a:cubicBezTo>
                        <a:pt x="10" y="23"/>
                        <a:pt x="11" y="23"/>
                        <a:pt x="12" y="23"/>
                      </a:cubicBezTo>
                      <a:cubicBezTo>
                        <a:pt x="13" y="23"/>
                        <a:pt x="13" y="23"/>
                        <a:pt x="14" y="23"/>
                      </a:cubicBezTo>
                      <a:cubicBezTo>
                        <a:pt x="13" y="25"/>
                        <a:pt x="12" y="26"/>
                        <a:pt x="12" y="28"/>
                      </a:cubicBezTo>
                      <a:cubicBezTo>
                        <a:pt x="12" y="30"/>
                        <a:pt x="12" y="32"/>
                        <a:pt x="13" y="35"/>
                      </a:cubicBezTo>
                      <a:cubicBezTo>
                        <a:pt x="15" y="35"/>
                        <a:pt x="15" y="35"/>
                        <a:pt x="15" y="35"/>
                      </a:cubicBezTo>
                      <a:cubicBezTo>
                        <a:pt x="15" y="32"/>
                        <a:pt x="15" y="30"/>
                        <a:pt x="15" y="28"/>
                      </a:cubicBezTo>
                      <a:cubicBezTo>
                        <a:pt x="15" y="26"/>
                        <a:pt x="15" y="24"/>
                        <a:pt x="16" y="23"/>
                      </a:cubicBezTo>
                      <a:cubicBezTo>
                        <a:pt x="21" y="22"/>
                        <a:pt x="25" y="18"/>
                        <a:pt x="26" y="13"/>
                      </a:cubicBezTo>
                      <a:cubicBezTo>
                        <a:pt x="26" y="7"/>
                        <a:pt x="21" y="1"/>
                        <a:pt x="14" y="0"/>
                      </a:cubicBezTo>
                      <a:cubicBezTo>
                        <a:pt x="7" y="0"/>
                        <a:pt x="1" y="5"/>
                        <a:pt x="0" y="11"/>
                      </a:cubicBezTo>
                      <a:cubicBezTo>
                        <a:pt x="0" y="15"/>
                        <a:pt x="3" y="19"/>
                        <a:pt x="7" y="22"/>
                      </a:cubicBezTo>
                      <a:cubicBezTo>
                        <a:pt x="7" y="23"/>
                        <a:pt x="6" y="24"/>
                        <a:pt x="6" y="25"/>
                      </a:cubicBezTo>
                      <a:cubicBezTo>
                        <a:pt x="6" y="28"/>
                        <a:pt x="6" y="31"/>
                        <a:pt x="7" y="34"/>
                      </a:cubicBezTo>
                      <a:cubicBezTo>
                        <a:pt x="9" y="34"/>
                        <a:pt x="9" y="34"/>
                        <a:pt x="9" y="34"/>
                      </a:cubicBezTo>
                      <a:cubicBezTo>
                        <a:pt x="9" y="31"/>
                        <a:pt x="9" y="28"/>
                        <a:pt x="9" y="25"/>
                      </a:cubicBezTo>
                    </a:path>
                  </a:pathLst>
                </a:custGeom>
                <a:solidFill>
                  <a:srgbClr val="FFF5EE"/>
                </a:solidFill>
                <a:ln w="317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601" name="Freeform 148"/>
                <p:cNvSpPr>
                  <a:spLocks noChangeAspect="1"/>
                </p:cNvSpPr>
                <p:nvPr/>
              </p:nvSpPr>
              <p:spPr bwMode="auto">
                <a:xfrm>
                  <a:off x="4999038" y="4351338"/>
                  <a:ext cx="79375" cy="103187"/>
                </a:xfrm>
                <a:custGeom>
                  <a:avLst/>
                  <a:gdLst>
                    <a:gd name="T0" fmla="*/ 3677 w 26"/>
                    <a:gd name="T1" fmla="*/ 2346 h 34"/>
                    <a:gd name="T2" fmla="*/ 3677 w 26"/>
                    <a:gd name="T3" fmla="*/ 1937 h 34"/>
                    <a:gd name="T4" fmla="*/ 3598 w 26"/>
                    <a:gd name="T5" fmla="*/ 201 h 34"/>
                    <a:gd name="T6" fmla="*/ 3021 w 26"/>
                    <a:gd name="T7" fmla="*/ 0 h 34"/>
                    <a:gd name="T8" fmla="*/ 3188 w 26"/>
                    <a:gd name="T9" fmla="*/ 1937 h 34"/>
                    <a:gd name="T10" fmla="*/ 3188 w 26"/>
                    <a:gd name="T11" fmla="*/ 2153 h 34"/>
                    <a:gd name="T12" fmla="*/ 2625 w 26"/>
                    <a:gd name="T13" fmla="*/ 1937 h 34"/>
                    <a:gd name="T14" fmla="*/ 2419 w 26"/>
                    <a:gd name="T15" fmla="*/ 2153 h 34"/>
                    <a:gd name="T16" fmla="*/ 2419 w 26"/>
                    <a:gd name="T17" fmla="*/ 1403 h 34"/>
                    <a:gd name="T18" fmla="*/ 2419 w 26"/>
                    <a:gd name="T19" fmla="*/ 0 h 34"/>
                    <a:gd name="T20" fmla="*/ 2027 w 26"/>
                    <a:gd name="T21" fmla="*/ 0 h 34"/>
                    <a:gd name="T22" fmla="*/ 2027 w 26"/>
                    <a:gd name="T23" fmla="*/ 1403 h 34"/>
                    <a:gd name="T24" fmla="*/ 1871 w 26"/>
                    <a:gd name="T25" fmla="*/ 2153 h 34"/>
                    <a:gd name="T26" fmla="*/ 0 w 26"/>
                    <a:gd name="T27" fmla="*/ 3900 h 34"/>
                    <a:gd name="T28" fmla="*/ 2227 w 26"/>
                    <a:gd name="T29" fmla="*/ 6053 h 34"/>
                    <a:gd name="T30" fmla="*/ 4652 w 26"/>
                    <a:gd name="T31" fmla="*/ 4290 h 34"/>
                    <a:gd name="T32" fmla="*/ 3677 w 26"/>
                    <a:gd name="T33" fmla="*/ 2346 h 3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6"/>
                    <a:gd name="T52" fmla="*/ 0 h 34"/>
                    <a:gd name="T53" fmla="*/ 26 w 26"/>
                    <a:gd name="T54" fmla="*/ 34 h 3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6" h="34">
                      <a:moveTo>
                        <a:pt x="20" y="13"/>
                      </a:moveTo>
                      <a:cubicBezTo>
                        <a:pt x="20" y="13"/>
                        <a:pt x="20" y="12"/>
                        <a:pt x="20" y="11"/>
                      </a:cubicBezTo>
                      <a:cubicBezTo>
                        <a:pt x="20" y="8"/>
                        <a:pt x="19" y="4"/>
                        <a:pt x="19" y="1"/>
                      </a:cubicBez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17" y="4"/>
                        <a:pt x="17" y="8"/>
                        <a:pt x="17" y="11"/>
                      </a:cubicBezTo>
                      <a:cubicBezTo>
                        <a:pt x="17" y="12"/>
                        <a:pt x="17" y="12"/>
                        <a:pt x="17" y="12"/>
                      </a:cubicBezTo>
                      <a:cubicBezTo>
                        <a:pt x="16" y="12"/>
                        <a:pt x="15" y="11"/>
                        <a:pt x="14" y="11"/>
                      </a:cubicBezTo>
                      <a:cubicBezTo>
                        <a:pt x="14" y="11"/>
                        <a:pt x="13" y="12"/>
                        <a:pt x="13" y="12"/>
                      </a:cubicBezTo>
                      <a:cubicBezTo>
                        <a:pt x="13" y="10"/>
                        <a:pt x="13" y="10"/>
                        <a:pt x="13" y="8"/>
                      </a:cubicBezTo>
                      <a:cubicBezTo>
                        <a:pt x="14" y="6"/>
                        <a:pt x="13" y="3"/>
                        <a:pt x="13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1" y="3"/>
                        <a:pt x="11" y="6"/>
                        <a:pt x="11" y="8"/>
                      </a:cubicBezTo>
                      <a:cubicBezTo>
                        <a:pt x="11" y="9"/>
                        <a:pt x="11" y="11"/>
                        <a:pt x="10" y="12"/>
                      </a:cubicBezTo>
                      <a:cubicBezTo>
                        <a:pt x="5" y="13"/>
                        <a:pt x="1" y="17"/>
                        <a:pt x="0" y="22"/>
                      </a:cubicBezTo>
                      <a:cubicBezTo>
                        <a:pt x="0" y="28"/>
                        <a:pt x="5" y="33"/>
                        <a:pt x="12" y="34"/>
                      </a:cubicBezTo>
                      <a:cubicBezTo>
                        <a:pt x="19" y="34"/>
                        <a:pt x="25" y="30"/>
                        <a:pt x="25" y="24"/>
                      </a:cubicBezTo>
                      <a:cubicBezTo>
                        <a:pt x="26" y="19"/>
                        <a:pt x="24" y="15"/>
                        <a:pt x="20" y="13"/>
                      </a:cubicBezTo>
                    </a:path>
                  </a:pathLst>
                </a:custGeom>
                <a:solidFill>
                  <a:srgbClr val="FFF5EE"/>
                </a:solidFill>
                <a:ln w="317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602" name="Freeform 149"/>
                <p:cNvSpPr>
                  <a:spLocks noChangeAspect="1"/>
                </p:cNvSpPr>
                <p:nvPr/>
              </p:nvSpPr>
              <p:spPr bwMode="auto">
                <a:xfrm>
                  <a:off x="4608513" y="4221163"/>
                  <a:ext cx="77787" cy="104775"/>
                </a:xfrm>
                <a:custGeom>
                  <a:avLst/>
                  <a:gdLst>
                    <a:gd name="T0" fmla="*/ 1613 w 26"/>
                    <a:gd name="T1" fmla="*/ 5068 h 34"/>
                    <a:gd name="T2" fmla="*/ 1613 w 26"/>
                    <a:gd name="T3" fmla="*/ 4447 h 34"/>
                    <a:gd name="T4" fmla="*/ 2120 w 26"/>
                    <a:gd name="T5" fmla="*/ 4661 h 34"/>
                    <a:gd name="T6" fmla="*/ 2369 w 26"/>
                    <a:gd name="T7" fmla="*/ 4661 h 34"/>
                    <a:gd name="T8" fmla="*/ 2181 w 26"/>
                    <a:gd name="T9" fmla="*/ 5400 h 34"/>
                    <a:gd name="T10" fmla="*/ 2369 w 26"/>
                    <a:gd name="T11" fmla="*/ 6831 h 34"/>
                    <a:gd name="T12" fmla="*/ 2686 w 26"/>
                    <a:gd name="T13" fmla="*/ 6831 h 34"/>
                    <a:gd name="T14" fmla="*/ 2550 w 26"/>
                    <a:gd name="T15" fmla="*/ 5400 h 34"/>
                    <a:gd name="T16" fmla="*/ 2686 w 26"/>
                    <a:gd name="T17" fmla="*/ 4447 h 34"/>
                    <a:gd name="T18" fmla="*/ 4110 w 26"/>
                    <a:gd name="T19" fmla="*/ 2401 h 34"/>
                    <a:gd name="T20" fmla="*/ 2120 w 26"/>
                    <a:gd name="T21" fmla="*/ 0 h 34"/>
                    <a:gd name="T22" fmla="*/ 0 w 26"/>
                    <a:gd name="T23" fmla="*/ 2401 h 34"/>
                    <a:gd name="T24" fmla="*/ 1257 w 26"/>
                    <a:gd name="T25" fmla="*/ 4447 h 34"/>
                    <a:gd name="T26" fmla="*/ 1125 w 26"/>
                    <a:gd name="T27" fmla="*/ 5068 h 34"/>
                    <a:gd name="T28" fmla="*/ 1425 w 26"/>
                    <a:gd name="T29" fmla="*/ 6831 h 34"/>
                    <a:gd name="T30" fmla="*/ 1779 w 26"/>
                    <a:gd name="T31" fmla="*/ 6831 h 34"/>
                    <a:gd name="T32" fmla="*/ 1613 w 26"/>
                    <a:gd name="T33" fmla="*/ 5068 h 3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6"/>
                    <a:gd name="T52" fmla="*/ 0 h 34"/>
                    <a:gd name="T53" fmla="*/ 26 w 26"/>
                    <a:gd name="T54" fmla="*/ 34 h 3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6" h="34">
                      <a:moveTo>
                        <a:pt x="10" y="25"/>
                      </a:moveTo>
                      <a:cubicBezTo>
                        <a:pt x="10" y="24"/>
                        <a:pt x="10" y="23"/>
                        <a:pt x="10" y="22"/>
                      </a:cubicBezTo>
                      <a:cubicBezTo>
                        <a:pt x="11" y="23"/>
                        <a:pt x="12" y="23"/>
                        <a:pt x="13" y="23"/>
                      </a:cubicBezTo>
                      <a:cubicBezTo>
                        <a:pt x="14" y="23"/>
                        <a:pt x="14" y="23"/>
                        <a:pt x="15" y="23"/>
                      </a:cubicBezTo>
                      <a:cubicBezTo>
                        <a:pt x="14" y="24"/>
                        <a:pt x="14" y="26"/>
                        <a:pt x="14" y="27"/>
                      </a:cubicBezTo>
                      <a:cubicBezTo>
                        <a:pt x="14" y="29"/>
                        <a:pt x="14" y="32"/>
                        <a:pt x="15" y="34"/>
                      </a:cubicBezTo>
                      <a:cubicBezTo>
                        <a:pt x="17" y="34"/>
                        <a:pt x="17" y="34"/>
                        <a:pt x="17" y="34"/>
                      </a:cubicBezTo>
                      <a:cubicBezTo>
                        <a:pt x="17" y="32"/>
                        <a:pt x="16" y="29"/>
                        <a:pt x="16" y="27"/>
                      </a:cubicBezTo>
                      <a:cubicBezTo>
                        <a:pt x="17" y="26"/>
                        <a:pt x="17" y="24"/>
                        <a:pt x="17" y="22"/>
                      </a:cubicBezTo>
                      <a:cubicBezTo>
                        <a:pt x="22" y="21"/>
                        <a:pt x="26" y="17"/>
                        <a:pt x="26" y="12"/>
                      </a:cubicBezTo>
                      <a:cubicBezTo>
                        <a:pt x="26" y="6"/>
                        <a:pt x="21" y="0"/>
                        <a:pt x="13" y="0"/>
                      </a:cubicBezTo>
                      <a:cubicBezTo>
                        <a:pt x="6" y="0"/>
                        <a:pt x="0" y="6"/>
                        <a:pt x="0" y="12"/>
                      </a:cubicBezTo>
                      <a:cubicBezTo>
                        <a:pt x="0" y="16"/>
                        <a:pt x="3" y="20"/>
                        <a:pt x="8" y="22"/>
                      </a:cubicBezTo>
                      <a:cubicBezTo>
                        <a:pt x="8" y="23"/>
                        <a:pt x="7" y="24"/>
                        <a:pt x="7" y="25"/>
                      </a:cubicBezTo>
                      <a:cubicBezTo>
                        <a:pt x="7" y="28"/>
                        <a:pt x="8" y="31"/>
                        <a:pt x="9" y="34"/>
                      </a:cubicBezTo>
                      <a:cubicBezTo>
                        <a:pt x="11" y="34"/>
                        <a:pt x="11" y="34"/>
                        <a:pt x="11" y="34"/>
                      </a:cubicBezTo>
                      <a:cubicBezTo>
                        <a:pt x="10" y="31"/>
                        <a:pt x="10" y="28"/>
                        <a:pt x="10" y="25"/>
                      </a:cubicBezTo>
                    </a:path>
                  </a:pathLst>
                </a:custGeom>
                <a:solidFill>
                  <a:srgbClr val="FFF5EE"/>
                </a:solidFill>
                <a:ln w="317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603" name="Freeform 150"/>
                <p:cNvSpPr>
                  <a:spLocks noChangeAspect="1"/>
                </p:cNvSpPr>
                <p:nvPr/>
              </p:nvSpPr>
              <p:spPr bwMode="auto">
                <a:xfrm>
                  <a:off x="4608513" y="4330700"/>
                  <a:ext cx="76200" cy="104775"/>
                </a:xfrm>
                <a:custGeom>
                  <a:avLst/>
                  <a:gdLst>
                    <a:gd name="T0" fmla="*/ 3439 w 25"/>
                    <a:gd name="T1" fmla="*/ 2611 h 34"/>
                    <a:gd name="T2" fmla="*/ 3439 w 25"/>
                    <a:gd name="T3" fmla="*/ 2201 h 34"/>
                    <a:gd name="T4" fmla="*/ 3149 w 25"/>
                    <a:gd name="T5" fmla="*/ 0 h 34"/>
                    <a:gd name="T6" fmla="*/ 2809 w 25"/>
                    <a:gd name="T7" fmla="*/ 0 h 34"/>
                    <a:gd name="T8" fmla="*/ 3001 w 25"/>
                    <a:gd name="T9" fmla="*/ 2201 h 34"/>
                    <a:gd name="T10" fmla="*/ 3001 w 25"/>
                    <a:gd name="T11" fmla="*/ 2401 h 34"/>
                    <a:gd name="T12" fmla="*/ 2408 w 25"/>
                    <a:gd name="T13" fmla="*/ 2201 h 34"/>
                    <a:gd name="T14" fmla="*/ 2187 w 25"/>
                    <a:gd name="T15" fmla="*/ 2401 h 34"/>
                    <a:gd name="T16" fmla="*/ 2187 w 25"/>
                    <a:gd name="T17" fmla="*/ 1646 h 34"/>
                    <a:gd name="T18" fmla="*/ 2008 w 25"/>
                    <a:gd name="T19" fmla="*/ 0 h 34"/>
                    <a:gd name="T20" fmla="*/ 1463 w 25"/>
                    <a:gd name="T21" fmla="*/ 0 h 34"/>
                    <a:gd name="T22" fmla="*/ 1640 w 25"/>
                    <a:gd name="T23" fmla="*/ 1646 h 34"/>
                    <a:gd name="T24" fmla="*/ 1640 w 25"/>
                    <a:gd name="T25" fmla="*/ 2401 h 34"/>
                    <a:gd name="T26" fmla="*/ 0 w 25"/>
                    <a:gd name="T27" fmla="*/ 4661 h 34"/>
                    <a:gd name="T28" fmla="*/ 2408 w 25"/>
                    <a:gd name="T29" fmla="*/ 6831 h 34"/>
                    <a:gd name="T30" fmla="*/ 4623 w 25"/>
                    <a:gd name="T31" fmla="*/ 4661 h 34"/>
                    <a:gd name="T32" fmla="*/ 3439 w 25"/>
                    <a:gd name="T33" fmla="*/ 2611 h 3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5"/>
                    <a:gd name="T52" fmla="*/ 0 h 34"/>
                    <a:gd name="T53" fmla="*/ 25 w 25"/>
                    <a:gd name="T54" fmla="*/ 34 h 3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5" h="34">
                      <a:moveTo>
                        <a:pt x="19" y="13"/>
                      </a:moveTo>
                      <a:cubicBezTo>
                        <a:pt x="19" y="12"/>
                        <a:pt x="19" y="11"/>
                        <a:pt x="19" y="11"/>
                      </a:cubicBezTo>
                      <a:cubicBezTo>
                        <a:pt x="19" y="7"/>
                        <a:pt x="18" y="4"/>
                        <a:pt x="17" y="0"/>
                      </a:cubicBez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15" y="4"/>
                        <a:pt x="16" y="7"/>
                        <a:pt x="16" y="11"/>
                      </a:cubicBezTo>
                      <a:cubicBezTo>
                        <a:pt x="16" y="11"/>
                        <a:pt x="16" y="12"/>
                        <a:pt x="16" y="12"/>
                      </a:cubicBezTo>
                      <a:cubicBezTo>
                        <a:pt x="15" y="12"/>
                        <a:pt x="14" y="11"/>
                        <a:pt x="13" y="11"/>
                      </a:cubicBezTo>
                      <a:cubicBezTo>
                        <a:pt x="13" y="11"/>
                        <a:pt x="12" y="12"/>
                        <a:pt x="12" y="12"/>
                      </a:cubicBezTo>
                      <a:cubicBezTo>
                        <a:pt x="12" y="10"/>
                        <a:pt x="12" y="10"/>
                        <a:pt x="12" y="8"/>
                      </a:cubicBezTo>
                      <a:cubicBezTo>
                        <a:pt x="12" y="6"/>
                        <a:pt x="12" y="3"/>
                        <a:pt x="11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9" y="3"/>
                        <a:pt x="9" y="6"/>
                        <a:pt x="9" y="8"/>
                      </a:cubicBezTo>
                      <a:cubicBezTo>
                        <a:pt x="9" y="10"/>
                        <a:pt x="9" y="11"/>
                        <a:pt x="9" y="12"/>
                      </a:cubicBezTo>
                      <a:cubicBezTo>
                        <a:pt x="4" y="13"/>
                        <a:pt x="0" y="18"/>
                        <a:pt x="0" y="23"/>
                      </a:cubicBezTo>
                      <a:cubicBezTo>
                        <a:pt x="0" y="29"/>
                        <a:pt x="6" y="34"/>
                        <a:pt x="13" y="34"/>
                      </a:cubicBezTo>
                      <a:cubicBezTo>
                        <a:pt x="20" y="34"/>
                        <a:pt x="25" y="29"/>
                        <a:pt x="25" y="23"/>
                      </a:cubicBezTo>
                      <a:cubicBezTo>
                        <a:pt x="25" y="18"/>
                        <a:pt x="23" y="15"/>
                        <a:pt x="19" y="13"/>
                      </a:cubicBezTo>
                    </a:path>
                  </a:pathLst>
                </a:custGeom>
                <a:solidFill>
                  <a:srgbClr val="FFF5EE"/>
                </a:solidFill>
                <a:ln w="317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604" name="Freeform 151"/>
                <p:cNvSpPr>
                  <a:spLocks noChangeAspect="1"/>
                </p:cNvSpPr>
                <p:nvPr/>
              </p:nvSpPr>
              <p:spPr bwMode="auto">
                <a:xfrm>
                  <a:off x="4686300" y="4224338"/>
                  <a:ext cx="79375" cy="104775"/>
                </a:xfrm>
                <a:custGeom>
                  <a:avLst/>
                  <a:gdLst>
                    <a:gd name="T0" fmla="*/ 1871 w 26"/>
                    <a:gd name="T1" fmla="*/ 4888 h 34"/>
                    <a:gd name="T2" fmla="*/ 1871 w 26"/>
                    <a:gd name="T3" fmla="*/ 4447 h 34"/>
                    <a:gd name="T4" fmla="*/ 2419 w 26"/>
                    <a:gd name="T5" fmla="*/ 4447 h 34"/>
                    <a:gd name="T6" fmla="*/ 2844 w 26"/>
                    <a:gd name="T7" fmla="*/ 4447 h 34"/>
                    <a:gd name="T8" fmla="*/ 2625 w 26"/>
                    <a:gd name="T9" fmla="*/ 5400 h 34"/>
                    <a:gd name="T10" fmla="*/ 2625 w 26"/>
                    <a:gd name="T11" fmla="*/ 6831 h 34"/>
                    <a:gd name="T12" fmla="*/ 3188 w 26"/>
                    <a:gd name="T13" fmla="*/ 6831 h 34"/>
                    <a:gd name="T14" fmla="*/ 3021 w 26"/>
                    <a:gd name="T15" fmla="*/ 5400 h 34"/>
                    <a:gd name="T16" fmla="*/ 3188 w 26"/>
                    <a:gd name="T17" fmla="*/ 4447 h 34"/>
                    <a:gd name="T18" fmla="*/ 4871 w 26"/>
                    <a:gd name="T19" fmla="*/ 2201 h 34"/>
                    <a:gd name="T20" fmla="*/ 2625 w 26"/>
                    <a:gd name="T21" fmla="*/ 0 h 34"/>
                    <a:gd name="T22" fmla="*/ 208 w 26"/>
                    <a:gd name="T23" fmla="*/ 2201 h 34"/>
                    <a:gd name="T24" fmla="*/ 1479 w 26"/>
                    <a:gd name="T25" fmla="*/ 4273 h 34"/>
                    <a:gd name="T26" fmla="*/ 1479 w 26"/>
                    <a:gd name="T27" fmla="*/ 4888 h 34"/>
                    <a:gd name="T28" fmla="*/ 1479 w 26"/>
                    <a:gd name="T29" fmla="*/ 6831 h 34"/>
                    <a:gd name="T30" fmla="*/ 2027 w 26"/>
                    <a:gd name="T31" fmla="*/ 6831 h 34"/>
                    <a:gd name="T32" fmla="*/ 1871 w 26"/>
                    <a:gd name="T33" fmla="*/ 4888 h 3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6"/>
                    <a:gd name="T52" fmla="*/ 0 h 34"/>
                    <a:gd name="T53" fmla="*/ 26 w 26"/>
                    <a:gd name="T54" fmla="*/ 34 h 3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6" h="34">
                      <a:moveTo>
                        <a:pt x="10" y="24"/>
                      </a:moveTo>
                      <a:cubicBezTo>
                        <a:pt x="10" y="23"/>
                        <a:pt x="10" y="23"/>
                        <a:pt x="10" y="22"/>
                      </a:cubicBezTo>
                      <a:cubicBezTo>
                        <a:pt x="11" y="22"/>
                        <a:pt x="12" y="22"/>
                        <a:pt x="13" y="22"/>
                      </a:cubicBezTo>
                      <a:cubicBezTo>
                        <a:pt x="14" y="22"/>
                        <a:pt x="14" y="22"/>
                        <a:pt x="15" y="22"/>
                      </a:cubicBezTo>
                      <a:cubicBezTo>
                        <a:pt x="14" y="24"/>
                        <a:pt x="14" y="25"/>
                        <a:pt x="14" y="27"/>
                      </a:cubicBezTo>
                      <a:cubicBezTo>
                        <a:pt x="14" y="29"/>
                        <a:pt x="14" y="31"/>
                        <a:pt x="14" y="34"/>
                      </a:cubicBezTo>
                      <a:cubicBezTo>
                        <a:pt x="17" y="34"/>
                        <a:pt x="17" y="34"/>
                        <a:pt x="17" y="34"/>
                      </a:cubicBezTo>
                      <a:cubicBezTo>
                        <a:pt x="17" y="31"/>
                        <a:pt x="16" y="29"/>
                        <a:pt x="16" y="27"/>
                      </a:cubicBezTo>
                      <a:cubicBezTo>
                        <a:pt x="16" y="25"/>
                        <a:pt x="17" y="24"/>
                        <a:pt x="17" y="22"/>
                      </a:cubicBezTo>
                      <a:cubicBezTo>
                        <a:pt x="22" y="20"/>
                        <a:pt x="26" y="16"/>
                        <a:pt x="26" y="11"/>
                      </a:cubicBezTo>
                      <a:cubicBezTo>
                        <a:pt x="26" y="5"/>
                        <a:pt x="21" y="0"/>
                        <a:pt x="14" y="0"/>
                      </a:cubicBezTo>
                      <a:cubicBezTo>
                        <a:pt x="7" y="0"/>
                        <a:pt x="1" y="5"/>
                        <a:pt x="1" y="11"/>
                      </a:cubicBezTo>
                      <a:cubicBezTo>
                        <a:pt x="0" y="15"/>
                        <a:pt x="4" y="19"/>
                        <a:pt x="8" y="21"/>
                      </a:cubicBezTo>
                      <a:cubicBezTo>
                        <a:pt x="8" y="22"/>
                        <a:pt x="8" y="23"/>
                        <a:pt x="8" y="24"/>
                      </a:cubicBezTo>
                      <a:cubicBezTo>
                        <a:pt x="8" y="27"/>
                        <a:pt x="8" y="31"/>
                        <a:pt x="8" y="34"/>
                      </a:cubicBezTo>
                      <a:cubicBezTo>
                        <a:pt x="11" y="34"/>
                        <a:pt x="11" y="34"/>
                        <a:pt x="11" y="34"/>
                      </a:cubicBezTo>
                      <a:cubicBezTo>
                        <a:pt x="10" y="30"/>
                        <a:pt x="10" y="27"/>
                        <a:pt x="10" y="24"/>
                      </a:cubicBezTo>
                    </a:path>
                  </a:pathLst>
                </a:custGeom>
                <a:solidFill>
                  <a:srgbClr val="FFF5EE"/>
                </a:solidFill>
                <a:ln w="317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605" name="Freeform 152"/>
                <p:cNvSpPr>
                  <a:spLocks noChangeAspect="1"/>
                </p:cNvSpPr>
                <p:nvPr/>
              </p:nvSpPr>
              <p:spPr bwMode="auto">
                <a:xfrm>
                  <a:off x="4686300" y="4335463"/>
                  <a:ext cx="77787" cy="100012"/>
                </a:xfrm>
                <a:custGeom>
                  <a:avLst/>
                  <a:gdLst>
                    <a:gd name="T0" fmla="*/ 3906 w 25"/>
                    <a:gd name="T1" fmla="*/ 2121 h 33"/>
                    <a:gd name="T2" fmla="*/ 3906 w 25"/>
                    <a:gd name="T3" fmla="*/ 1753 h 33"/>
                    <a:gd name="T4" fmla="*/ 3673 w 25"/>
                    <a:gd name="T5" fmla="*/ 0 h 33"/>
                    <a:gd name="T6" fmla="*/ 3013 w 25"/>
                    <a:gd name="T7" fmla="*/ 0 h 33"/>
                    <a:gd name="T8" fmla="*/ 3246 w 25"/>
                    <a:gd name="T9" fmla="*/ 1753 h 33"/>
                    <a:gd name="T10" fmla="*/ 3246 w 25"/>
                    <a:gd name="T11" fmla="*/ 1928 h 33"/>
                    <a:gd name="T12" fmla="*/ 2769 w 25"/>
                    <a:gd name="T13" fmla="*/ 1928 h 33"/>
                    <a:gd name="T14" fmla="*/ 2432 w 25"/>
                    <a:gd name="T15" fmla="*/ 1928 h 33"/>
                    <a:gd name="T16" fmla="*/ 2658 w 25"/>
                    <a:gd name="T17" fmla="*/ 1392 h 33"/>
                    <a:gd name="T18" fmla="*/ 2432 w 25"/>
                    <a:gd name="T19" fmla="*/ 0 h 33"/>
                    <a:gd name="T20" fmla="*/ 1772 w 25"/>
                    <a:gd name="T21" fmla="*/ 0 h 33"/>
                    <a:gd name="T22" fmla="*/ 1993 w 25"/>
                    <a:gd name="T23" fmla="*/ 1392 h 33"/>
                    <a:gd name="T24" fmla="*/ 1993 w 25"/>
                    <a:gd name="T25" fmla="*/ 1928 h 33"/>
                    <a:gd name="T26" fmla="*/ 0 w 25"/>
                    <a:gd name="T27" fmla="*/ 3874 h 33"/>
                    <a:gd name="T28" fmla="*/ 2658 w 25"/>
                    <a:gd name="T29" fmla="*/ 5802 h 33"/>
                    <a:gd name="T30" fmla="*/ 5210 w 25"/>
                    <a:gd name="T31" fmla="*/ 4049 h 33"/>
                    <a:gd name="T32" fmla="*/ 3906 w 25"/>
                    <a:gd name="T33" fmla="*/ 2121 h 3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5"/>
                    <a:gd name="T52" fmla="*/ 0 h 33"/>
                    <a:gd name="T53" fmla="*/ 25 w 25"/>
                    <a:gd name="T54" fmla="*/ 33 h 3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5" h="33">
                      <a:moveTo>
                        <a:pt x="18" y="12"/>
                      </a:moveTo>
                      <a:cubicBezTo>
                        <a:pt x="18" y="12"/>
                        <a:pt x="18" y="11"/>
                        <a:pt x="18" y="10"/>
                      </a:cubicBezTo>
                      <a:cubicBezTo>
                        <a:pt x="18" y="7"/>
                        <a:pt x="17" y="3"/>
                        <a:pt x="17" y="0"/>
                      </a:cubicBez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15" y="3"/>
                        <a:pt x="15" y="7"/>
                        <a:pt x="15" y="10"/>
                      </a:cubicBezTo>
                      <a:cubicBezTo>
                        <a:pt x="15" y="11"/>
                        <a:pt x="15" y="11"/>
                        <a:pt x="15" y="11"/>
                      </a:cubicBezTo>
                      <a:cubicBezTo>
                        <a:pt x="14" y="11"/>
                        <a:pt x="14" y="11"/>
                        <a:pt x="13" y="11"/>
                      </a:cubicBezTo>
                      <a:cubicBezTo>
                        <a:pt x="12" y="11"/>
                        <a:pt x="12" y="11"/>
                        <a:pt x="11" y="11"/>
                      </a:cubicBezTo>
                      <a:cubicBezTo>
                        <a:pt x="12" y="10"/>
                        <a:pt x="12" y="9"/>
                        <a:pt x="12" y="8"/>
                      </a:cubicBezTo>
                      <a:cubicBezTo>
                        <a:pt x="12" y="5"/>
                        <a:pt x="11" y="3"/>
                        <a:pt x="11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9" y="2"/>
                        <a:pt x="10" y="5"/>
                        <a:pt x="9" y="8"/>
                      </a:cubicBezTo>
                      <a:cubicBezTo>
                        <a:pt x="9" y="9"/>
                        <a:pt x="9" y="10"/>
                        <a:pt x="9" y="11"/>
                      </a:cubicBezTo>
                      <a:cubicBezTo>
                        <a:pt x="4" y="13"/>
                        <a:pt x="0" y="17"/>
                        <a:pt x="0" y="22"/>
                      </a:cubicBezTo>
                      <a:cubicBezTo>
                        <a:pt x="0" y="28"/>
                        <a:pt x="5" y="33"/>
                        <a:pt x="12" y="33"/>
                      </a:cubicBezTo>
                      <a:cubicBezTo>
                        <a:pt x="19" y="33"/>
                        <a:pt x="24" y="29"/>
                        <a:pt x="24" y="23"/>
                      </a:cubicBezTo>
                      <a:cubicBezTo>
                        <a:pt x="25" y="18"/>
                        <a:pt x="22" y="14"/>
                        <a:pt x="18" y="12"/>
                      </a:cubicBezTo>
                    </a:path>
                  </a:pathLst>
                </a:custGeom>
                <a:solidFill>
                  <a:srgbClr val="FFF5EE"/>
                </a:solidFill>
                <a:ln w="317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606" name="Freeform 153"/>
                <p:cNvSpPr>
                  <a:spLocks noChangeAspect="1"/>
                </p:cNvSpPr>
                <p:nvPr/>
              </p:nvSpPr>
              <p:spPr bwMode="auto">
                <a:xfrm>
                  <a:off x="4770438" y="4224338"/>
                  <a:ext cx="77787" cy="106362"/>
                </a:xfrm>
                <a:custGeom>
                  <a:avLst/>
                  <a:gdLst>
                    <a:gd name="T0" fmla="*/ 1425 w 26"/>
                    <a:gd name="T1" fmla="*/ 4525 h 35"/>
                    <a:gd name="T2" fmla="*/ 1613 w 26"/>
                    <a:gd name="T3" fmla="*/ 4137 h 35"/>
                    <a:gd name="T4" fmla="*/ 1928 w 26"/>
                    <a:gd name="T5" fmla="*/ 4137 h 35"/>
                    <a:gd name="T6" fmla="*/ 2181 w 26"/>
                    <a:gd name="T7" fmla="*/ 4137 h 35"/>
                    <a:gd name="T8" fmla="*/ 2120 w 26"/>
                    <a:gd name="T9" fmla="*/ 5065 h 35"/>
                    <a:gd name="T10" fmla="*/ 2120 w 26"/>
                    <a:gd name="T11" fmla="*/ 6300 h 35"/>
                    <a:gd name="T12" fmla="*/ 2550 w 26"/>
                    <a:gd name="T13" fmla="*/ 6300 h 35"/>
                    <a:gd name="T14" fmla="*/ 2369 w 26"/>
                    <a:gd name="T15" fmla="*/ 5065 h 35"/>
                    <a:gd name="T16" fmla="*/ 2686 w 26"/>
                    <a:gd name="T17" fmla="*/ 4137 h 35"/>
                    <a:gd name="T18" fmla="*/ 3995 w 26"/>
                    <a:gd name="T19" fmla="*/ 2161 h 35"/>
                    <a:gd name="T20" fmla="*/ 2120 w 26"/>
                    <a:gd name="T21" fmla="*/ 205 h 35"/>
                    <a:gd name="T22" fmla="*/ 188 w 26"/>
                    <a:gd name="T23" fmla="*/ 2161 h 35"/>
                    <a:gd name="T24" fmla="*/ 1125 w 26"/>
                    <a:gd name="T25" fmla="*/ 3936 h 35"/>
                    <a:gd name="T26" fmla="*/ 1125 w 26"/>
                    <a:gd name="T27" fmla="*/ 4525 h 35"/>
                    <a:gd name="T28" fmla="*/ 1257 w 26"/>
                    <a:gd name="T29" fmla="*/ 6097 h 35"/>
                    <a:gd name="T30" fmla="*/ 1613 w 26"/>
                    <a:gd name="T31" fmla="*/ 6097 h 35"/>
                    <a:gd name="T32" fmla="*/ 1425 w 26"/>
                    <a:gd name="T33" fmla="*/ 4525 h 3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6"/>
                    <a:gd name="T52" fmla="*/ 0 h 35"/>
                    <a:gd name="T53" fmla="*/ 26 w 26"/>
                    <a:gd name="T54" fmla="*/ 35 h 3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6" h="35">
                      <a:moveTo>
                        <a:pt x="9" y="25"/>
                      </a:moveTo>
                      <a:cubicBezTo>
                        <a:pt x="9" y="24"/>
                        <a:pt x="9" y="23"/>
                        <a:pt x="10" y="23"/>
                      </a:cubicBezTo>
                      <a:cubicBezTo>
                        <a:pt x="11" y="23"/>
                        <a:pt x="12" y="23"/>
                        <a:pt x="12" y="23"/>
                      </a:cubicBezTo>
                      <a:cubicBezTo>
                        <a:pt x="13" y="23"/>
                        <a:pt x="13" y="23"/>
                        <a:pt x="14" y="23"/>
                      </a:cubicBezTo>
                      <a:cubicBezTo>
                        <a:pt x="13" y="25"/>
                        <a:pt x="13" y="26"/>
                        <a:pt x="13" y="28"/>
                      </a:cubicBezTo>
                      <a:cubicBezTo>
                        <a:pt x="13" y="30"/>
                        <a:pt x="13" y="32"/>
                        <a:pt x="13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32"/>
                        <a:pt x="15" y="30"/>
                        <a:pt x="15" y="28"/>
                      </a:cubicBezTo>
                      <a:cubicBezTo>
                        <a:pt x="16" y="26"/>
                        <a:pt x="16" y="24"/>
                        <a:pt x="17" y="23"/>
                      </a:cubicBezTo>
                      <a:cubicBezTo>
                        <a:pt x="22" y="21"/>
                        <a:pt x="25" y="17"/>
                        <a:pt x="25" y="12"/>
                      </a:cubicBezTo>
                      <a:cubicBezTo>
                        <a:pt x="26" y="6"/>
                        <a:pt x="20" y="1"/>
                        <a:pt x="13" y="1"/>
                      </a:cubicBezTo>
                      <a:cubicBezTo>
                        <a:pt x="6" y="0"/>
                        <a:pt x="1" y="5"/>
                        <a:pt x="1" y="12"/>
                      </a:cubicBezTo>
                      <a:cubicBezTo>
                        <a:pt x="0" y="16"/>
                        <a:pt x="3" y="20"/>
                        <a:pt x="7" y="22"/>
                      </a:cubicBezTo>
                      <a:cubicBezTo>
                        <a:pt x="7" y="23"/>
                        <a:pt x="7" y="24"/>
                        <a:pt x="7" y="25"/>
                      </a:cubicBezTo>
                      <a:cubicBezTo>
                        <a:pt x="7" y="28"/>
                        <a:pt x="7" y="31"/>
                        <a:pt x="8" y="34"/>
                      </a:cubicBezTo>
                      <a:cubicBezTo>
                        <a:pt x="10" y="34"/>
                        <a:pt x="10" y="34"/>
                        <a:pt x="10" y="34"/>
                      </a:cubicBezTo>
                      <a:cubicBezTo>
                        <a:pt x="10" y="31"/>
                        <a:pt x="9" y="28"/>
                        <a:pt x="9" y="25"/>
                      </a:cubicBezTo>
                    </a:path>
                  </a:pathLst>
                </a:custGeom>
                <a:solidFill>
                  <a:srgbClr val="FFF5EE"/>
                </a:solidFill>
                <a:ln w="317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607" name="Freeform 154"/>
                <p:cNvSpPr>
                  <a:spLocks noChangeAspect="1"/>
                </p:cNvSpPr>
                <p:nvPr/>
              </p:nvSpPr>
              <p:spPr bwMode="auto">
                <a:xfrm>
                  <a:off x="4765675" y="4335463"/>
                  <a:ext cx="74612" cy="103187"/>
                </a:xfrm>
                <a:custGeom>
                  <a:avLst/>
                  <a:gdLst>
                    <a:gd name="T0" fmla="*/ 3881 w 24"/>
                    <a:gd name="T1" fmla="*/ 2346 h 34"/>
                    <a:gd name="T2" fmla="*/ 3881 w 24"/>
                    <a:gd name="T3" fmla="*/ 1937 h 34"/>
                    <a:gd name="T4" fmla="*/ 3666 w 24"/>
                    <a:gd name="T5" fmla="*/ 201 h 34"/>
                    <a:gd name="T6" fmla="*/ 2994 w 24"/>
                    <a:gd name="T7" fmla="*/ 201 h 34"/>
                    <a:gd name="T8" fmla="*/ 3425 w 24"/>
                    <a:gd name="T9" fmla="*/ 1937 h 34"/>
                    <a:gd name="T10" fmla="*/ 3425 w 24"/>
                    <a:gd name="T11" fmla="*/ 2153 h 34"/>
                    <a:gd name="T12" fmla="*/ 2765 w 24"/>
                    <a:gd name="T13" fmla="*/ 2153 h 34"/>
                    <a:gd name="T14" fmla="*/ 2650 w 24"/>
                    <a:gd name="T15" fmla="*/ 2153 h 34"/>
                    <a:gd name="T16" fmla="*/ 2650 w 24"/>
                    <a:gd name="T17" fmla="*/ 1600 h 34"/>
                    <a:gd name="T18" fmla="*/ 2428 w 24"/>
                    <a:gd name="T19" fmla="*/ 0 h 34"/>
                    <a:gd name="T20" fmla="*/ 1749 w 24"/>
                    <a:gd name="T21" fmla="*/ 0 h 34"/>
                    <a:gd name="T22" fmla="*/ 1982 w 24"/>
                    <a:gd name="T23" fmla="*/ 1600 h 34"/>
                    <a:gd name="T24" fmla="*/ 1982 w 24"/>
                    <a:gd name="T25" fmla="*/ 2153 h 34"/>
                    <a:gd name="T26" fmla="*/ 0 w 24"/>
                    <a:gd name="T27" fmla="*/ 4116 h 34"/>
                    <a:gd name="T28" fmla="*/ 2650 w 24"/>
                    <a:gd name="T29" fmla="*/ 6053 h 34"/>
                    <a:gd name="T30" fmla="*/ 5190 w 24"/>
                    <a:gd name="T31" fmla="*/ 4116 h 34"/>
                    <a:gd name="T32" fmla="*/ 3881 w 24"/>
                    <a:gd name="T33" fmla="*/ 2346 h 3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4"/>
                    <a:gd name="T52" fmla="*/ 0 h 34"/>
                    <a:gd name="T53" fmla="*/ 24 w 24"/>
                    <a:gd name="T54" fmla="*/ 34 h 3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4" h="34">
                      <a:moveTo>
                        <a:pt x="18" y="13"/>
                      </a:moveTo>
                      <a:cubicBezTo>
                        <a:pt x="18" y="13"/>
                        <a:pt x="18" y="12"/>
                        <a:pt x="18" y="11"/>
                      </a:cubicBezTo>
                      <a:cubicBezTo>
                        <a:pt x="18" y="8"/>
                        <a:pt x="17" y="4"/>
                        <a:pt x="17" y="1"/>
                      </a:cubicBezTo>
                      <a:cubicBezTo>
                        <a:pt x="14" y="1"/>
                        <a:pt x="14" y="1"/>
                        <a:pt x="14" y="1"/>
                      </a:cubicBezTo>
                      <a:cubicBezTo>
                        <a:pt x="15" y="4"/>
                        <a:pt x="16" y="8"/>
                        <a:pt x="16" y="11"/>
                      </a:cubicBezTo>
                      <a:cubicBezTo>
                        <a:pt x="16" y="12"/>
                        <a:pt x="16" y="12"/>
                        <a:pt x="16" y="12"/>
                      </a:cubicBezTo>
                      <a:cubicBezTo>
                        <a:pt x="14" y="12"/>
                        <a:pt x="13" y="12"/>
                        <a:pt x="13" y="12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12" y="11"/>
                        <a:pt x="12" y="10"/>
                        <a:pt x="12" y="9"/>
                      </a:cubicBezTo>
                      <a:cubicBezTo>
                        <a:pt x="12" y="6"/>
                        <a:pt x="11" y="3"/>
                        <a:pt x="11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9" y="3"/>
                        <a:pt x="10" y="6"/>
                        <a:pt x="9" y="9"/>
                      </a:cubicBezTo>
                      <a:cubicBezTo>
                        <a:pt x="9" y="10"/>
                        <a:pt x="9" y="11"/>
                        <a:pt x="9" y="12"/>
                      </a:cubicBezTo>
                      <a:cubicBezTo>
                        <a:pt x="4" y="13"/>
                        <a:pt x="0" y="18"/>
                        <a:pt x="0" y="23"/>
                      </a:cubicBezTo>
                      <a:cubicBezTo>
                        <a:pt x="0" y="29"/>
                        <a:pt x="5" y="34"/>
                        <a:pt x="12" y="34"/>
                      </a:cubicBezTo>
                      <a:cubicBezTo>
                        <a:pt x="18" y="34"/>
                        <a:pt x="24" y="30"/>
                        <a:pt x="24" y="23"/>
                      </a:cubicBezTo>
                      <a:cubicBezTo>
                        <a:pt x="24" y="19"/>
                        <a:pt x="22" y="15"/>
                        <a:pt x="18" y="13"/>
                      </a:cubicBezTo>
                    </a:path>
                  </a:pathLst>
                </a:custGeom>
                <a:solidFill>
                  <a:srgbClr val="FFF5EE"/>
                </a:solidFill>
                <a:ln w="317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608" name="Freeform 155"/>
                <p:cNvSpPr>
                  <a:spLocks noChangeAspect="1"/>
                </p:cNvSpPr>
                <p:nvPr/>
              </p:nvSpPr>
              <p:spPr bwMode="auto">
                <a:xfrm>
                  <a:off x="5091113" y="4244975"/>
                  <a:ext cx="82550" cy="107950"/>
                </a:xfrm>
                <a:custGeom>
                  <a:avLst/>
                  <a:gdLst>
                    <a:gd name="T0" fmla="*/ 1691 w 27"/>
                    <a:gd name="T1" fmla="*/ 5112 h 35"/>
                    <a:gd name="T2" fmla="*/ 1691 w 27"/>
                    <a:gd name="T3" fmla="*/ 4673 h 35"/>
                    <a:gd name="T4" fmla="*/ 2259 w 27"/>
                    <a:gd name="T5" fmla="*/ 4673 h 35"/>
                    <a:gd name="T6" fmla="*/ 2656 w 27"/>
                    <a:gd name="T7" fmla="*/ 4900 h 35"/>
                    <a:gd name="T8" fmla="*/ 2259 w 27"/>
                    <a:gd name="T9" fmla="*/ 5640 h 35"/>
                    <a:gd name="T10" fmla="*/ 2436 w 27"/>
                    <a:gd name="T11" fmla="*/ 7086 h 35"/>
                    <a:gd name="T12" fmla="*/ 2864 w 27"/>
                    <a:gd name="T13" fmla="*/ 7086 h 35"/>
                    <a:gd name="T14" fmla="*/ 2864 w 27"/>
                    <a:gd name="T15" fmla="*/ 5640 h 35"/>
                    <a:gd name="T16" fmla="*/ 3257 w 27"/>
                    <a:gd name="T17" fmla="*/ 4673 h 35"/>
                    <a:gd name="T18" fmla="*/ 4900 w 27"/>
                    <a:gd name="T19" fmla="*/ 2794 h 35"/>
                    <a:gd name="T20" fmla="*/ 2864 w 27"/>
                    <a:gd name="T21" fmla="*/ 227 h 35"/>
                    <a:gd name="T22" fmla="*/ 0 w 27"/>
                    <a:gd name="T23" fmla="*/ 2209 h 35"/>
                    <a:gd name="T24" fmla="*/ 1265 w 27"/>
                    <a:gd name="T25" fmla="*/ 4519 h 35"/>
                    <a:gd name="T26" fmla="*/ 1265 w 27"/>
                    <a:gd name="T27" fmla="*/ 5112 h 35"/>
                    <a:gd name="T28" fmla="*/ 1265 w 27"/>
                    <a:gd name="T29" fmla="*/ 6893 h 35"/>
                    <a:gd name="T30" fmla="*/ 1691 w 27"/>
                    <a:gd name="T31" fmla="*/ 7086 h 35"/>
                    <a:gd name="T32" fmla="*/ 1691 w 27"/>
                    <a:gd name="T33" fmla="*/ 5112 h 3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7"/>
                    <a:gd name="T52" fmla="*/ 0 h 35"/>
                    <a:gd name="T53" fmla="*/ 27 w 27"/>
                    <a:gd name="T54" fmla="*/ 35 h 3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7" h="35">
                      <a:moveTo>
                        <a:pt x="9" y="25"/>
                      </a:moveTo>
                      <a:cubicBezTo>
                        <a:pt x="9" y="24"/>
                        <a:pt x="9" y="23"/>
                        <a:pt x="9" y="23"/>
                      </a:cubicBezTo>
                      <a:cubicBezTo>
                        <a:pt x="10" y="23"/>
                        <a:pt x="11" y="23"/>
                        <a:pt x="12" y="23"/>
                      </a:cubicBezTo>
                      <a:cubicBezTo>
                        <a:pt x="13" y="23"/>
                        <a:pt x="13" y="24"/>
                        <a:pt x="14" y="24"/>
                      </a:cubicBezTo>
                      <a:cubicBezTo>
                        <a:pt x="13" y="25"/>
                        <a:pt x="13" y="26"/>
                        <a:pt x="12" y="28"/>
                      </a:cubicBezTo>
                      <a:cubicBezTo>
                        <a:pt x="13" y="30"/>
                        <a:pt x="12" y="32"/>
                        <a:pt x="13" y="35"/>
                      </a:cubicBezTo>
                      <a:cubicBezTo>
                        <a:pt x="15" y="35"/>
                        <a:pt x="15" y="35"/>
                        <a:pt x="15" y="35"/>
                      </a:cubicBezTo>
                      <a:cubicBezTo>
                        <a:pt x="15" y="33"/>
                        <a:pt x="15" y="30"/>
                        <a:pt x="15" y="28"/>
                      </a:cubicBezTo>
                      <a:cubicBezTo>
                        <a:pt x="15" y="27"/>
                        <a:pt x="16" y="25"/>
                        <a:pt x="17" y="23"/>
                      </a:cubicBezTo>
                      <a:cubicBezTo>
                        <a:pt x="21" y="22"/>
                        <a:pt x="26" y="19"/>
                        <a:pt x="26" y="14"/>
                      </a:cubicBezTo>
                      <a:cubicBezTo>
                        <a:pt x="27" y="8"/>
                        <a:pt x="22" y="2"/>
                        <a:pt x="15" y="1"/>
                      </a:cubicBezTo>
                      <a:cubicBezTo>
                        <a:pt x="8" y="0"/>
                        <a:pt x="1" y="5"/>
                        <a:pt x="0" y="11"/>
                      </a:cubicBezTo>
                      <a:cubicBezTo>
                        <a:pt x="0" y="16"/>
                        <a:pt x="3" y="20"/>
                        <a:pt x="7" y="22"/>
                      </a:cubicBezTo>
                      <a:cubicBezTo>
                        <a:pt x="7" y="23"/>
                        <a:pt x="7" y="24"/>
                        <a:pt x="7" y="25"/>
                      </a:cubicBezTo>
                      <a:cubicBezTo>
                        <a:pt x="6" y="28"/>
                        <a:pt x="6" y="31"/>
                        <a:pt x="7" y="34"/>
                      </a:cubicBezTo>
                      <a:cubicBezTo>
                        <a:pt x="9" y="35"/>
                        <a:pt x="9" y="35"/>
                        <a:pt x="9" y="35"/>
                      </a:cubicBezTo>
                      <a:cubicBezTo>
                        <a:pt x="9" y="31"/>
                        <a:pt x="9" y="28"/>
                        <a:pt x="9" y="25"/>
                      </a:cubicBezTo>
                    </a:path>
                  </a:pathLst>
                </a:custGeom>
                <a:solidFill>
                  <a:srgbClr val="FFF5EE"/>
                </a:solidFill>
                <a:ln w="317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609" name="Freeform 156"/>
                <p:cNvSpPr>
                  <a:spLocks noChangeAspect="1"/>
                </p:cNvSpPr>
                <p:nvPr/>
              </p:nvSpPr>
              <p:spPr bwMode="auto">
                <a:xfrm>
                  <a:off x="5253038" y="4264025"/>
                  <a:ext cx="77787" cy="107950"/>
                </a:xfrm>
                <a:custGeom>
                  <a:avLst/>
                  <a:gdLst>
                    <a:gd name="T0" fmla="*/ 1257 w 26"/>
                    <a:gd name="T1" fmla="*/ 5112 h 35"/>
                    <a:gd name="T2" fmla="*/ 1425 w 26"/>
                    <a:gd name="T3" fmla="*/ 4673 h 35"/>
                    <a:gd name="T4" fmla="*/ 1779 w 26"/>
                    <a:gd name="T5" fmla="*/ 4900 h 35"/>
                    <a:gd name="T6" fmla="*/ 2120 w 26"/>
                    <a:gd name="T7" fmla="*/ 4900 h 35"/>
                    <a:gd name="T8" fmla="*/ 1928 w 26"/>
                    <a:gd name="T9" fmla="*/ 5640 h 35"/>
                    <a:gd name="T10" fmla="*/ 1928 w 26"/>
                    <a:gd name="T11" fmla="*/ 7086 h 35"/>
                    <a:gd name="T12" fmla="*/ 2181 w 26"/>
                    <a:gd name="T13" fmla="*/ 7086 h 35"/>
                    <a:gd name="T14" fmla="*/ 2181 w 26"/>
                    <a:gd name="T15" fmla="*/ 5640 h 35"/>
                    <a:gd name="T16" fmla="*/ 2550 w 26"/>
                    <a:gd name="T17" fmla="*/ 4900 h 35"/>
                    <a:gd name="T18" fmla="*/ 4110 w 26"/>
                    <a:gd name="T19" fmla="*/ 2794 h 35"/>
                    <a:gd name="T20" fmla="*/ 2181 w 26"/>
                    <a:gd name="T21" fmla="*/ 227 h 35"/>
                    <a:gd name="T22" fmla="*/ 188 w 26"/>
                    <a:gd name="T23" fmla="*/ 2209 h 35"/>
                    <a:gd name="T24" fmla="*/ 944 w 26"/>
                    <a:gd name="T25" fmla="*/ 4519 h 35"/>
                    <a:gd name="T26" fmla="*/ 944 w 26"/>
                    <a:gd name="T27" fmla="*/ 5112 h 35"/>
                    <a:gd name="T28" fmla="*/ 756 w 26"/>
                    <a:gd name="T29" fmla="*/ 6893 h 35"/>
                    <a:gd name="T30" fmla="*/ 1257 w 26"/>
                    <a:gd name="T31" fmla="*/ 7086 h 35"/>
                    <a:gd name="T32" fmla="*/ 1257 w 26"/>
                    <a:gd name="T33" fmla="*/ 5112 h 3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6"/>
                    <a:gd name="T52" fmla="*/ 0 h 35"/>
                    <a:gd name="T53" fmla="*/ 26 w 26"/>
                    <a:gd name="T54" fmla="*/ 35 h 3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6" h="35">
                      <a:moveTo>
                        <a:pt x="8" y="25"/>
                      </a:moveTo>
                      <a:cubicBezTo>
                        <a:pt x="8" y="24"/>
                        <a:pt x="9" y="24"/>
                        <a:pt x="9" y="23"/>
                      </a:cubicBezTo>
                      <a:cubicBezTo>
                        <a:pt x="10" y="23"/>
                        <a:pt x="11" y="23"/>
                        <a:pt x="11" y="24"/>
                      </a:cubicBezTo>
                      <a:cubicBezTo>
                        <a:pt x="12" y="24"/>
                        <a:pt x="12" y="24"/>
                        <a:pt x="13" y="24"/>
                      </a:cubicBezTo>
                      <a:cubicBezTo>
                        <a:pt x="12" y="25"/>
                        <a:pt x="12" y="26"/>
                        <a:pt x="12" y="28"/>
                      </a:cubicBezTo>
                      <a:cubicBezTo>
                        <a:pt x="11" y="30"/>
                        <a:pt x="12" y="33"/>
                        <a:pt x="12" y="35"/>
                      </a:cubicBezTo>
                      <a:cubicBezTo>
                        <a:pt x="14" y="35"/>
                        <a:pt x="14" y="35"/>
                        <a:pt x="14" y="35"/>
                      </a:cubicBezTo>
                      <a:cubicBezTo>
                        <a:pt x="14" y="33"/>
                        <a:pt x="14" y="30"/>
                        <a:pt x="14" y="28"/>
                      </a:cubicBezTo>
                      <a:cubicBezTo>
                        <a:pt x="14" y="27"/>
                        <a:pt x="15" y="25"/>
                        <a:pt x="16" y="24"/>
                      </a:cubicBezTo>
                      <a:cubicBezTo>
                        <a:pt x="21" y="23"/>
                        <a:pt x="25" y="19"/>
                        <a:pt x="26" y="14"/>
                      </a:cubicBezTo>
                      <a:cubicBezTo>
                        <a:pt x="26" y="8"/>
                        <a:pt x="21" y="2"/>
                        <a:pt x="14" y="1"/>
                      </a:cubicBezTo>
                      <a:cubicBezTo>
                        <a:pt x="7" y="0"/>
                        <a:pt x="1" y="5"/>
                        <a:pt x="1" y="11"/>
                      </a:cubicBezTo>
                      <a:cubicBezTo>
                        <a:pt x="0" y="15"/>
                        <a:pt x="2" y="19"/>
                        <a:pt x="6" y="22"/>
                      </a:cubicBezTo>
                      <a:cubicBezTo>
                        <a:pt x="6" y="23"/>
                        <a:pt x="6" y="24"/>
                        <a:pt x="6" y="25"/>
                      </a:cubicBezTo>
                      <a:cubicBezTo>
                        <a:pt x="5" y="28"/>
                        <a:pt x="5" y="31"/>
                        <a:pt x="5" y="34"/>
                      </a:cubicBezTo>
                      <a:cubicBezTo>
                        <a:pt x="8" y="35"/>
                        <a:pt x="8" y="35"/>
                        <a:pt x="8" y="35"/>
                      </a:cubicBezTo>
                      <a:cubicBezTo>
                        <a:pt x="8" y="31"/>
                        <a:pt x="8" y="28"/>
                        <a:pt x="8" y="25"/>
                      </a:cubicBezTo>
                    </a:path>
                  </a:pathLst>
                </a:custGeom>
                <a:solidFill>
                  <a:srgbClr val="FFF5EE"/>
                </a:solidFill>
                <a:ln w="317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610" name="Freeform 157"/>
                <p:cNvSpPr>
                  <a:spLocks noChangeAspect="1"/>
                </p:cNvSpPr>
                <p:nvPr/>
              </p:nvSpPr>
              <p:spPr bwMode="auto">
                <a:xfrm>
                  <a:off x="4841875" y="4337050"/>
                  <a:ext cx="80962" cy="107950"/>
                </a:xfrm>
                <a:custGeom>
                  <a:avLst/>
                  <a:gdLst>
                    <a:gd name="T0" fmla="*/ 4158 w 26"/>
                    <a:gd name="T1" fmla="*/ 2631 h 35"/>
                    <a:gd name="T2" fmla="*/ 4158 w 26"/>
                    <a:gd name="T3" fmla="*/ 2405 h 35"/>
                    <a:gd name="T4" fmla="*/ 3925 w 26"/>
                    <a:gd name="T5" fmla="*/ 227 h 35"/>
                    <a:gd name="T6" fmla="*/ 3478 w 26"/>
                    <a:gd name="T7" fmla="*/ 227 h 35"/>
                    <a:gd name="T8" fmla="*/ 3713 w 26"/>
                    <a:gd name="T9" fmla="*/ 2209 h 35"/>
                    <a:gd name="T10" fmla="*/ 3713 w 26"/>
                    <a:gd name="T11" fmla="*/ 2405 h 35"/>
                    <a:gd name="T12" fmla="*/ 2897 w 26"/>
                    <a:gd name="T13" fmla="*/ 2405 h 35"/>
                    <a:gd name="T14" fmla="*/ 2662 w 26"/>
                    <a:gd name="T15" fmla="*/ 2405 h 35"/>
                    <a:gd name="T16" fmla="*/ 2897 w 26"/>
                    <a:gd name="T17" fmla="*/ 1766 h 35"/>
                    <a:gd name="T18" fmla="*/ 2662 w 26"/>
                    <a:gd name="T19" fmla="*/ 227 h 35"/>
                    <a:gd name="T20" fmla="*/ 2001 w 26"/>
                    <a:gd name="T21" fmla="*/ 0 h 35"/>
                    <a:gd name="T22" fmla="*/ 2236 w 26"/>
                    <a:gd name="T23" fmla="*/ 1766 h 35"/>
                    <a:gd name="T24" fmla="*/ 2236 w 26"/>
                    <a:gd name="T25" fmla="*/ 2405 h 35"/>
                    <a:gd name="T26" fmla="*/ 235 w 26"/>
                    <a:gd name="T27" fmla="*/ 4673 h 35"/>
                    <a:gd name="T28" fmla="*/ 2662 w 26"/>
                    <a:gd name="T29" fmla="*/ 6893 h 35"/>
                    <a:gd name="T30" fmla="*/ 5463 w 26"/>
                    <a:gd name="T31" fmla="*/ 4900 h 35"/>
                    <a:gd name="T32" fmla="*/ 4158 w 26"/>
                    <a:gd name="T33" fmla="*/ 2631 h 3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6"/>
                    <a:gd name="T52" fmla="*/ 0 h 35"/>
                    <a:gd name="T53" fmla="*/ 26 w 26"/>
                    <a:gd name="T54" fmla="*/ 35 h 3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6" h="35">
                      <a:moveTo>
                        <a:pt x="19" y="13"/>
                      </a:moveTo>
                      <a:cubicBezTo>
                        <a:pt x="19" y="13"/>
                        <a:pt x="19" y="12"/>
                        <a:pt x="19" y="12"/>
                      </a:cubicBezTo>
                      <a:cubicBezTo>
                        <a:pt x="19" y="8"/>
                        <a:pt x="19" y="4"/>
                        <a:pt x="18" y="1"/>
                      </a:cubicBezTo>
                      <a:cubicBezTo>
                        <a:pt x="16" y="1"/>
                        <a:pt x="16" y="1"/>
                        <a:pt x="16" y="1"/>
                      </a:cubicBezTo>
                      <a:cubicBezTo>
                        <a:pt x="16" y="4"/>
                        <a:pt x="17" y="8"/>
                        <a:pt x="17" y="11"/>
                      </a:cubicBezTo>
                      <a:cubicBezTo>
                        <a:pt x="17" y="12"/>
                        <a:pt x="17" y="12"/>
                        <a:pt x="17" y="12"/>
                      </a:cubicBezTo>
                      <a:cubicBezTo>
                        <a:pt x="16" y="12"/>
                        <a:pt x="14" y="12"/>
                        <a:pt x="13" y="12"/>
                      </a:cubicBezTo>
                      <a:cubicBezTo>
                        <a:pt x="13" y="12"/>
                        <a:pt x="13" y="12"/>
                        <a:pt x="12" y="12"/>
                      </a:cubicBezTo>
                      <a:cubicBezTo>
                        <a:pt x="13" y="11"/>
                        <a:pt x="13" y="10"/>
                        <a:pt x="13" y="9"/>
                      </a:cubicBezTo>
                      <a:cubicBezTo>
                        <a:pt x="13" y="6"/>
                        <a:pt x="12" y="4"/>
                        <a:pt x="12" y="1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10" y="3"/>
                        <a:pt x="10" y="6"/>
                        <a:pt x="10" y="9"/>
                      </a:cubicBezTo>
                      <a:cubicBezTo>
                        <a:pt x="10" y="10"/>
                        <a:pt x="10" y="11"/>
                        <a:pt x="10" y="12"/>
                      </a:cubicBezTo>
                      <a:cubicBezTo>
                        <a:pt x="5" y="13"/>
                        <a:pt x="1" y="18"/>
                        <a:pt x="1" y="23"/>
                      </a:cubicBezTo>
                      <a:cubicBezTo>
                        <a:pt x="0" y="29"/>
                        <a:pt x="6" y="34"/>
                        <a:pt x="12" y="34"/>
                      </a:cubicBezTo>
                      <a:cubicBezTo>
                        <a:pt x="19" y="35"/>
                        <a:pt x="25" y="30"/>
                        <a:pt x="25" y="24"/>
                      </a:cubicBezTo>
                      <a:cubicBezTo>
                        <a:pt x="26" y="19"/>
                        <a:pt x="23" y="16"/>
                        <a:pt x="19" y="13"/>
                      </a:cubicBezTo>
                    </a:path>
                  </a:pathLst>
                </a:custGeom>
                <a:solidFill>
                  <a:srgbClr val="FFF5EE"/>
                </a:solidFill>
                <a:ln w="317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611" name="Freeform 158"/>
                <p:cNvSpPr>
                  <a:spLocks noChangeAspect="1"/>
                </p:cNvSpPr>
                <p:nvPr/>
              </p:nvSpPr>
              <p:spPr bwMode="auto">
                <a:xfrm>
                  <a:off x="4918075" y="4343400"/>
                  <a:ext cx="80962" cy="104775"/>
                </a:xfrm>
                <a:custGeom>
                  <a:avLst/>
                  <a:gdLst>
                    <a:gd name="T0" fmla="*/ 4158 w 26"/>
                    <a:gd name="T1" fmla="*/ 2611 h 34"/>
                    <a:gd name="T2" fmla="*/ 4158 w 26"/>
                    <a:gd name="T3" fmla="*/ 2201 h 34"/>
                    <a:gd name="T4" fmla="*/ 3925 w 26"/>
                    <a:gd name="T5" fmla="*/ 225 h 34"/>
                    <a:gd name="T6" fmla="*/ 3478 w 26"/>
                    <a:gd name="T7" fmla="*/ 0 h 34"/>
                    <a:gd name="T8" fmla="*/ 3713 w 26"/>
                    <a:gd name="T9" fmla="*/ 2201 h 34"/>
                    <a:gd name="T10" fmla="*/ 3713 w 26"/>
                    <a:gd name="T11" fmla="*/ 2401 h 34"/>
                    <a:gd name="T12" fmla="*/ 3021 w 26"/>
                    <a:gd name="T13" fmla="*/ 2201 h 34"/>
                    <a:gd name="T14" fmla="*/ 2897 w 26"/>
                    <a:gd name="T15" fmla="*/ 2401 h 34"/>
                    <a:gd name="T16" fmla="*/ 2897 w 26"/>
                    <a:gd name="T17" fmla="*/ 1646 h 34"/>
                    <a:gd name="T18" fmla="*/ 2897 w 26"/>
                    <a:gd name="T19" fmla="*/ 0 h 34"/>
                    <a:gd name="T20" fmla="*/ 2236 w 26"/>
                    <a:gd name="T21" fmla="*/ 0 h 34"/>
                    <a:gd name="T22" fmla="*/ 2448 w 26"/>
                    <a:gd name="T23" fmla="*/ 1646 h 34"/>
                    <a:gd name="T24" fmla="*/ 2236 w 26"/>
                    <a:gd name="T25" fmla="*/ 2401 h 34"/>
                    <a:gd name="T26" fmla="*/ 235 w 26"/>
                    <a:gd name="T27" fmla="*/ 4447 h 34"/>
                    <a:gd name="T28" fmla="*/ 2662 w 26"/>
                    <a:gd name="T29" fmla="*/ 6831 h 34"/>
                    <a:gd name="T30" fmla="*/ 5463 w 26"/>
                    <a:gd name="T31" fmla="*/ 4888 h 34"/>
                    <a:gd name="T32" fmla="*/ 4158 w 26"/>
                    <a:gd name="T33" fmla="*/ 2611 h 3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6"/>
                    <a:gd name="T52" fmla="*/ 0 h 34"/>
                    <a:gd name="T53" fmla="*/ 26 w 26"/>
                    <a:gd name="T54" fmla="*/ 34 h 3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6" h="34">
                      <a:moveTo>
                        <a:pt x="19" y="13"/>
                      </a:moveTo>
                      <a:cubicBezTo>
                        <a:pt x="19" y="13"/>
                        <a:pt x="19" y="12"/>
                        <a:pt x="19" y="11"/>
                      </a:cubicBezTo>
                      <a:cubicBezTo>
                        <a:pt x="19" y="8"/>
                        <a:pt x="19" y="4"/>
                        <a:pt x="18" y="1"/>
                      </a:cubicBez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16" y="4"/>
                        <a:pt x="17" y="7"/>
                        <a:pt x="17" y="11"/>
                      </a:cubicBezTo>
                      <a:cubicBezTo>
                        <a:pt x="17" y="12"/>
                        <a:pt x="17" y="12"/>
                        <a:pt x="17" y="12"/>
                      </a:cubicBezTo>
                      <a:cubicBezTo>
                        <a:pt x="16" y="12"/>
                        <a:pt x="15" y="11"/>
                        <a:pt x="14" y="11"/>
                      </a:cubicBezTo>
                      <a:cubicBezTo>
                        <a:pt x="14" y="11"/>
                        <a:pt x="13" y="12"/>
                        <a:pt x="13" y="12"/>
                      </a:cubicBezTo>
                      <a:cubicBezTo>
                        <a:pt x="13" y="10"/>
                        <a:pt x="13" y="10"/>
                        <a:pt x="13" y="8"/>
                      </a:cubicBezTo>
                      <a:cubicBezTo>
                        <a:pt x="14" y="6"/>
                        <a:pt x="13" y="3"/>
                        <a:pt x="13" y="0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11" y="3"/>
                        <a:pt x="11" y="6"/>
                        <a:pt x="11" y="8"/>
                      </a:cubicBezTo>
                      <a:cubicBezTo>
                        <a:pt x="11" y="9"/>
                        <a:pt x="11" y="11"/>
                        <a:pt x="10" y="12"/>
                      </a:cubicBezTo>
                      <a:cubicBezTo>
                        <a:pt x="5" y="13"/>
                        <a:pt x="1" y="17"/>
                        <a:pt x="1" y="22"/>
                      </a:cubicBezTo>
                      <a:cubicBezTo>
                        <a:pt x="0" y="28"/>
                        <a:pt x="5" y="33"/>
                        <a:pt x="12" y="34"/>
                      </a:cubicBezTo>
                      <a:cubicBezTo>
                        <a:pt x="19" y="34"/>
                        <a:pt x="25" y="30"/>
                        <a:pt x="25" y="24"/>
                      </a:cubicBezTo>
                      <a:cubicBezTo>
                        <a:pt x="26" y="19"/>
                        <a:pt x="23" y="15"/>
                        <a:pt x="19" y="13"/>
                      </a:cubicBezTo>
                    </a:path>
                  </a:pathLst>
                </a:custGeom>
                <a:solidFill>
                  <a:srgbClr val="FFF5EE"/>
                </a:solidFill>
                <a:ln w="317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612" name="Freeform 159"/>
                <p:cNvSpPr>
                  <a:spLocks noChangeAspect="1"/>
                </p:cNvSpPr>
                <p:nvPr/>
              </p:nvSpPr>
              <p:spPr bwMode="auto">
                <a:xfrm>
                  <a:off x="5010150" y="4240213"/>
                  <a:ext cx="80962" cy="106362"/>
                </a:xfrm>
                <a:custGeom>
                  <a:avLst/>
                  <a:gdLst>
                    <a:gd name="T0" fmla="*/ 2001 w 26"/>
                    <a:gd name="T1" fmla="*/ 4525 h 35"/>
                    <a:gd name="T2" fmla="*/ 2001 w 26"/>
                    <a:gd name="T3" fmla="*/ 3936 h 35"/>
                    <a:gd name="T4" fmla="*/ 2662 w 26"/>
                    <a:gd name="T5" fmla="*/ 4137 h 35"/>
                    <a:gd name="T6" fmla="*/ 3021 w 26"/>
                    <a:gd name="T7" fmla="*/ 4137 h 35"/>
                    <a:gd name="T8" fmla="*/ 2662 w 26"/>
                    <a:gd name="T9" fmla="*/ 5065 h 35"/>
                    <a:gd name="T10" fmla="*/ 2897 w 26"/>
                    <a:gd name="T11" fmla="*/ 6300 h 35"/>
                    <a:gd name="T12" fmla="*/ 3258 w 26"/>
                    <a:gd name="T13" fmla="*/ 6300 h 35"/>
                    <a:gd name="T14" fmla="*/ 3258 w 26"/>
                    <a:gd name="T15" fmla="*/ 5065 h 35"/>
                    <a:gd name="T16" fmla="*/ 3478 w 26"/>
                    <a:gd name="T17" fmla="*/ 4137 h 35"/>
                    <a:gd name="T18" fmla="*/ 5683 w 26"/>
                    <a:gd name="T19" fmla="*/ 2364 h 35"/>
                    <a:gd name="T20" fmla="*/ 3021 w 26"/>
                    <a:gd name="T21" fmla="*/ 0 h 35"/>
                    <a:gd name="T22" fmla="*/ 0 w 26"/>
                    <a:gd name="T23" fmla="*/ 1972 h 35"/>
                    <a:gd name="T24" fmla="*/ 1540 w 26"/>
                    <a:gd name="T25" fmla="*/ 3936 h 35"/>
                    <a:gd name="T26" fmla="*/ 1357 w 26"/>
                    <a:gd name="T27" fmla="*/ 4525 h 35"/>
                    <a:gd name="T28" fmla="*/ 1540 w 26"/>
                    <a:gd name="T29" fmla="*/ 6097 h 35"/>
                    <a:gd name="T30" fmla="*/ 2001 w 26"/>
                    <a:gd name="T31" fmla="*/ 6097 h 35"/>
                    <a:gd name="T32" fmla="*/ 2001 w 26"/>
                    <a:gd name="T33" fmla="*/ 4525 h 3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6"/>
                    <a:gd name="T52" fmla="*/ 0 h 35"/>
                    <a:gd name="T53" fmla="*/ 26 w 26"/>
                    <a:gd name="T54" fmla="*/ 35 h 3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6" h="35">
                      <a:moveTo>
                        <a:pt x="9" y="25"/>
                      </a:moveTo>
                      <a:cubicBezTo>
                        <a:pt x="9" y="24"/>
                        <a:pt x="9" y="23"/>
                        <a:pt x="9" y="22"/>
                      </a:cubicBezTo>
                      <a:cubicBezTo>
                        <a:pt x="10" y="23"/>
                        <a:pt x="11" y="23"/>
                        <a:pt x="12" y="23"/>
                      </a:cubicBezTo>
                      <a:cubicBezTo>
                        <a:pt x="13" y="23"/>
                        <a:pt x="13" y="23"/>
                        <a:pt x="14" y="23"/>
                      </a:cubicBezTo>
                      <a:cubicBezTo>
                        <a:pt x="13" y="25"/>
                        <a:pt x="12" y="26"/>
                        <a:pt x="12" y="28"/>
                      </a:cubicBezTo>
                      <a:cubicBezTo>
                        <a:pt x="12" y="30"/>
                        <a:pt x="12" y="32"/>
                        <a:pt x="13" y="35"/>
                      </a:cubicBezTo>
                      <a:cubicBezTo>
                        <a:pt x="15" y="35"/>
                        <a:pt x="15" y="35"/>
                        <a:pt x="15" y="35"/>
                      </a:cubicBezTo>
                      <a:cubicBezTo>
                        <a:pt x="15" y="32"/>
                        <a:pt x="15" y="30"/>
                        <a:pt x="15" y="28"/>
                      </a:cubicBezTo>
                      <a:cubicBezTo>
                        <a:pt x="15" y="26"/>
                        <a:pt x="15" y="24"/>
                        <a:pt x="16" y="23"/>
                      </a:cubicBezTo>
                      <a:cubicBezTo>
                        <a:pt x="21" y="22"/>
                        <a:pt x="25" y="18"/>
                        <a:pt x="26" y="13"/>
                      </a:cubicBezTo>
                      <a:cubicBezTo>
                        <a:pt x="26" y="7"/>
                        <a:pt x="21" y="1"/>
                        <a:pt x="14" y="0"/>
                      </a:cubicBezTo>
                      <a:cubicBezTo>
                        <a:pt x="7" y="0"/>
                        <a:pt x="1" y="5"/>
                        <a:pt x="0" y="11"/>
                      </a:cubicBezTo>
                      <a:cubicBezTo>
                        <a:pt x="0" y="15"/>
                        <a:pt x="3" y="19"/>
                        <a:pt x="7" y="22"/>
                      </a:cubicBezTo>
                      <a:cubicBezTo>
                        <a:pt x="7" y="23"/>
                        <a:pt x="6" y="24"/>
                        <a:pt x="6" y="25"/>
                      </a:cubicBezTo>
                      <a:cubicBezTo>
                        <a:pt x="6" y="28"/>
                        <a:pt x="6" y="31"/>
                        <a:pt x="7" y="34"/>
                      </a:cubicBezTo>
                      <a:cubicBezTo>
                        <a:pt x="9" y="34"/>
                        <a:pt x="9" y="34"/>
                        <a:pt x="9" y="34"/>
                      </a:cubicBezTo>
                      <a:cubicBezTo>
                        <a:pt x="9" y="31"/>
                        <a:pt x="9" y="28"/>
                        <a:pt x="9" y="25"/>
                      </a:cubicBezTo>
                    </a:path>
                  </a:pathLst>
                </a:custGeom>
                <a:solidFill>
                  <a:srgbClr val="FFF5EE"/>
                </a:solidFill>
                <a:ln w="317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613" name="Freeform 160"/>
                <p:cNvSpPr>
                  <a:spLocks noChangeAspect="1"/>
                </p:cNvSpPr>
                <p:nvPr/>
              </p:nvSpPr>
              <p:spPr bwMode="auto">
                <a:xfrm>
                  <a:off x="4686300" y="4224338"/>
                  <a:ext cx="79375" cy="104775"/>
                </a:xfrm>
                <a:custGeom>
                  <a:avLst/>
                  <a:gdLst>
                    <a:gd name="T0" fmla="*/ 1871 w 26"/>
                    <a:gd name="T1" fmla="*/ 4888 h 34"/>
                    <a:gd name="T2" fmla="*/ 1871 w 26"/>
                    <a:gd name="T3" fmla="*/ 4447 h 34"/>
                    <a:gd name="T4" fmla="*/ 2419 w 26"/>
                    <a:gd name="T5" fmla="*/ 4447 h 34"/>
                    <a:gd name="T6" fmla="*/ 2844 w 26"/>
                    <a:gd name="T7" fmla="*/ 4447 h 34"/>
                    <a:gd name="T8" fmla="*/ 2625 w 26"/>
                    <a:gd name="T9" fmla="*/ 5400 h 34"/>
                    <a:gd name="T10" fmla="*/ 2625 w 26"/>
                    <a:gd name="T11" fmla="*/ 6831 h 34"/>
                    <a:gd name="T12" fmla="*/ 3188 w 26"/>
                    <a:gd name="T13" fmla="*/ 6831 h 34"/>
                    <a:gd name="T14" fmla="*/ 3021 w 26"/>
                    <a:gd name="T15" fmla="*/ 5400 h 34"/>
                    <a:gd name="T16" fmla="*/ 3188 w 26"/>
                    <a:gd name="T17" fmla="*/ 4447 h 34"/>
                    <a:gd name="T18" fmla="*/ 4871 w 26"/>
                    <a:gd name="T19" fmla="*/ 2201 h 34"/>
                    <a:gd name="T20" fmla="*/ 2625 w 26"/>
                    <a:gd name="T21" fmla="*/ 0 h 34"/>
                    <a:gd name="T22" fmla="*/ 208 w 26"/>
                    <a:gd name="T23" fmla="*/ 2201 h 34"/>
                    <a:gd name="T24" fmla="*/ 1479 w 26"/>
                    <a:gd name="T25" fmla="*/ 4273 h 34"/>
                    <a:gd name="T26" fmla="*/ 1479 w 26"/>
                    <a:gd name="T27" fmla="*/ 4888 h 34"/>
                    <a:gd name="T28" fmla="*/ 1479 w 26"/>
                    <a:gd name="T29" fmla="*/ 6831 h 34"/>
                    <a:gd name="T30" fmla="*/ 2027 w 26"/>
                    <a:gd name="T31" fmla="*/ 6831 h 34"/>
                    <a:gd name="T32" fmla="*/ 1871 w 26"/>
                    <a:gd name="T33" fmla="*/ 4888 h 3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6"/>
                    <a:gd name="T52" fmla="*/ 0 h 34"/>
                    <a:gd name="T53" fmla="*/ 26 w 26"/>
                    <a:gd name="T54" fmla="*/ 34 h 3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6" h="34">
                      <a:moveTo>
                        <a:pt x="10" y="24"/>
                      </a:moveTo>
                      <a:cubicBezTo>
                        <a:pt x="10" y="23"/>
                        <a:pt x="10" y="23"/>
                        <a:pt x="10" y="22"/>
                      </a:cubicBezTo>
                      <a:cubicBezTo>
                        <a:pt x="11" y="22"/>
                        <a:pt x="12" y="22"/>
                        <a:pt x="13" y="22"/>
                      </a:cubicBezTo>
                      <a:cubicBezTo>
                        <a:pt x="14" y="22"/>
                        <a:pt x="14" y="22"/>
                        <a:pt x="15" y="22"/>
                      </a:cubicBezTo>
                      <a:cubicBezTo>
                        <a:pt x="14" y="24"/>
                        <a:pt x="14" y="25"/>
                        <a:pt x="14" y="27"/>
                      </a:cubicBezTo>
                      <a:cubicBezTo>
                        <a:pt x="14" y="29"/>
                        <a:pt x="14" y="31"/>
                        <a:pt x="14" y="34"/>
                      </a:cubicBezTo>
                      <a:cubicBezTo>
                        <a:pt x="17" y="34"/>
                        <a:pt x="17" y="34"/>
                        <a:pt x="17" y="34"/>
                      </a:cubicBezTo>
                      <a:cubicBezTo>
                        <a:pt x="17" y="31"/>
                        <a:pt x="16" y="29"/>
                        <a:pt x="16" y="27"/>
                      </a:cubicBezTo>
                      <a:cubicBezTo>
                        <a:pt x="16" y="25"/>
                        <a:pt x="17" y="24"/>
                        <a:pt x="17" y="22"/>
                      </a:cubicBezTo>
                      <a:cubicBezTo>
                        <a:pt x="22" y="20"/>
                        <a:pt x="26" y="16"/>
                        <a:pt x="26" y="11"/>
                      </a:cubicBezTo>
                      <a:cubicBezTo>
                        <a:pt x="26" y="5"/>
                        <a:pt x="21" y="0"/>
                        <a:pt x="14" y="0"/>
                      </a:cubicBezTo>
                      <a:cubicBezTo>
                        <a:pt x="7" y="0"/>
                        <a:pt x="1" y="5"/>
                        <a:pt x="1" y="11"/>
                      </a:cubicBezTo>
                      <a:cubicBezTo>
                        <a:pt x="0" y="15"/>
                        <a:pt x="4" y="19"/>
                        <a:pt x="8" y="21"/>
                      </a:cubicBezTo>
                      <a:cubicBezTo>
                        <a:pt x="8" y="22"/>
                        <a:pt x="8" y="23"/>
                        <a:pt x="8" y="24"/>
                      </a:cubicBezTo>
                      <a:cubicBezTo>
                        <a:pt x="8" y="27"/>
                        <a:pt x="8" y="31"/>
                        <a:pt x="8" y="34"/>
                      </a:cubicBezTo>
                      <a:cubicBezTo>
                        <a:pt x="11" y="34"/>
                        <a:pt x="11" y="34"/>
                        <a:pt x="11" y="34"/>
                      </a:cubicBezTo>
                      <a:cubicBezTo>
                        <a:pt x="10" y="30"/>
                        <a:pt x="10" y="27"/>
                        <a:pt x="10" y="24"/>
                      </a:cubicBezTo>
                    </a:path>
                  </a:pathLst>
                </a:custGeom>
                <a:solidFill>
                  <a:srgbClr val="FFF5EE"/>
                </a:solidFill>
                <a:ln w="317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614" name="Freeform 161"/>
                <p:cNvSpPr>
                  <a:spLocks noChangeAspect="1"/>
                </p:cNvSpPr>
                <p:nvPr/>
              </p:nvSpPr>
              <p:spPr bwMode="auto">
                <a:xfrm>
                  <a:off x="4765675" y="4335463"/>
                  <a:ext cx="74612" cy="103187"/>
                </a:xfrm>
                <a:custGeom>
                  <a:avLst/>
                  <a:gdLst>
                    <a:gd name="T0" fmla="*/ 3881 w 24"/>
                    <a:gd name="T1" fmla="*/ 2346 h 34"/>
                    <a:gd name="T2" fmla="*/ 3881 w 24"/>
                    <a:gd name="T3" fmla="*/ 1937 h 34"/>
                    <a:gd name="T4" fmla="*/ 3666 w 24"/>
                    <a:gd name="T5" fmla="*/ 201 h 34"/>
                    <a:gd name="T6" fmla="*/ 2994 w 24"/>
                    <a:gd name="T7" fmla="*/ 201 h 34"/>
                    <a:gd name="T8" fmla="*/ 3425 w 24"/>
                    <a:gd name="T9" fmla="*/ 1937 h 34"/>
                    <a:gd name="T10" fmla="*/ 3425 w 24"/>
                    <a:gd name="T11" fmla="*/ 2153 h 34"/>
                    <a:gd name="T12" fmla="*/ 2765 w 24"/>
                    <a:gd name="T13" fmla="*/ 2153 h 34"/>
                    <a:gd name="T14" fmla="*/ 2650 w 24"/>
                    <a:gd name="T15" fmla="*/ 2153 h 34"/>
                    <a:gd name="T16" fmla="*/ 2650 w 24"/>
                    <a:gd name="T17" fmla="*/ 1600 h 34"/>
                    <a:gd name="T18" fmla="*/ 2428 w 24"/>
                    <a:gd name="T19" fmla="*/ 0 h 34"/>
                    <a:gd name="T20" fmla="*/ 1749 w 24"/>
                    <a:gd name="T21" fmla="*/ 0 h 34"/>
                    <a:gd name="T22" fmla="*/ 1982 w 24"/>
                    <a:gd name="T23" fmla="*/ 1600 h 34"/>
                    <a:gd name="T24" fmla="*/ 1982 w 24"/>
                    <a:gd name="T25" fmla="*/ 2153 h 34"/>
                    <a:gd name="T26" fmla="*/ 0 w 24"/>
                    <a:gd name="T27" fmla="*/ 4116 h 34"/>
                    <a:gd name="T28" fmla="*/ 2650 w 24"/>
                    <a:gd name="T29" fmla="*/ 6053 h 34"/>
                    <a:gd name="T30" fmla="*/ 5190 w 24"/>
                    <a:gd name="T31" fmla="*/ 4116 h 34"/>
                    <a:gd name="T32" fmla="*/ 3881 w 24"/>
                    <a:gd name="T33" fmla="*/ 2346 h 3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4"/>
                    <a:gd name="T52" fmla="*/ 0 h 34"/>
                    <a:gd name="T53" fmla="*/ 24 w 24"/>
                    <a:gd name="T54" fmla="*/ 34 h 3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4" h="34">
                      <a:moveTo>
                        <a:pt x="18" y="13"/>
                      </a:moveTo>
                      <a:cubicBezTo>
                        <a:pt x="18" y="13"/>
                        <a:pt x="18" y="12"/>
                        <a:pt x="18" y="11"/>
                      </a:cubicBezTo>
                      <a:cubicBezTo>
                        <a:pt x="18" y="8"/>
                        <a:pt x="17" y="4"/>
                        <a:pt x="17" y="1"/>
                      </a:cubicBezTo>
                      <a:cubicBezTo>
                        <a:pt x="14" y="1"/>
                        <a:pt x="14" y="1"/>
                        <a:pt x="14" y="1"/>
                      </a:cubicBezTo>
                      <a:cubicBezTo>
                        <a:pt x="15" y="4"/>
                        <a:pt x="16" y="8"/>
                        <a:pt x="16" y="11"/>
                      </a:cubicBezTo>
                      <a:cubicBezTo>
                        <a:pt x="16" y="12"/>
                        <a:pt x="16" y="12"/>
                        <a:pt x="16" y="12"/>
                      </a:cubicBezTo>
                      <a:cubicBezTo>
                        <a:pt x="14" y="12"/>
                        <a:pt x="13" y="12"/>
                        <a:pt x="13" y="12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12" y="11"/>
                        <a:pt x="12" y="10"/>
                        <a:pt x="12" y="9"/>
                      </a:cubicBezTo>
                      <a:cubicBezTo>
                        <a:pt x="12" y="6"/>
                        <a:pt x="11" y="3"/>
                        <a:pt x="11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9" y="3"/>
                        <a:pt x="10" y="6"/>
                        <a:pt x="9" y="9"/>
                      </a:cubicBezTo>
                      <a:cubicBezTo>
                        <a:pt x="9" y="10"/>
                        <a:pt x="9" y="11"/>
                        <a:pt x="9" y="12"/>
                      </a:cubicBezTo>
                      <a:cubicBezTo>
                        <a:pt x="4" y="13"/>
                        <a:pt x="0" y="18"/>
                        <a:pt x="0" y="23"/>
                      </a:cubicBezTo>
                      <a:cubicBezTo>
                        <a:pt x="0" y="29"/>
                        <a:pt x="5" y="34"/>
                        <a:pt x="12" y="34"/>
                      </a:cubicBezTo>
                      <a:cubicBezTo>
                        <a:pt x="18" y="34"/>
                        <a:pt x="24" y="30"/>
                        <a:pt x="24" y="23"/>
                      </a:cubicBezTo>
                      <a:cubicBezTo>
                        <a:pt x="24" y="19"/>
                        <a:pt x="22" y="15"/>
                        <a:pt x="18" y="13"/>
                      </a:cubicBezTo>
                    </a:path>
                  </a:pathLst>
                </a:custGeom>
                <a:solidFill>
                  <a:srgbClr val="FFF5EE"/>
                </a:solidFill>
                <a:ln w="317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615" name="Freeform 191"/>
                <p:cNvSpPr>
                  <a:spLocks noChangeAspect="1"/>
                </p:cNvSpPr>
                <p:nvPr/>
              </p:nvSpPr>
              <p:spPr bwMode="auto">
                <a:xfrm rot="600000" flipH="1">
                  <a:off x="1725613" y="5032375"/>
                  <a:ext cx="92075" cy="107950"/>
                </a:xfrm>
                <a:custGeom>
                  <a:avLst/>
                  <a:gdLst>
                    <a:gd name="T0" fmla="*/ 1185 w 30"/>
                    <a:gd name="T1" fmla="*/ 4673 h 35"/>
                    <a:gd name="T2" fmla="*/ 1510 w 30"/>
                    <a:gd name="T3" fmla="*/ 4292 h 35"/>
                    <a:gd name="T4" fmla="*/ 1943 w 30"/>
                    <a:gd name="T5" fmla="*/ 4673 h 35"/>
                    <a:gd name="T6" fmla="*/ 2138 w 30"/>
                    <a:gd name="T7" fmla="*/ 4900 h 35"/>
                    <a:gd name="T8" fmla="*/ 1734 w 30"/>
                    <a:gd name="T9" fmla="*/ 5640 h 35"/>
                    <a:gd name="T10" fmla="*/ 1005 w 30"/>
                    <a:gd name="T11" fmla="*/ 6893 h 35"/>
                    <a:gd name="T12" fmla="*/ 1510 w 30"/>
                    <a:gd name="T13" fmla="*/ 7086 h 35"/>
                    <a:gd name="T14" fmla="*/ 2138 w 30"/>
                    <a:gd name="T15" fmla="*/ 5865 h 35"/>
                    <a:gd name="T16" fmla="*/ 2724 w 30"/>
                    <a:gd name="T17" fmla="*/ 5112 h 35"/>
                    <a:gd name="T18" fmla="*/ 5266 w 30"/>
                    <a:gd name="T19" fmla="*/ 4107 h 35"/>
                    <a:gd name="T20" fmla="*/ 4133 w 30"/>
                    <a:gd name="T21" fmla="*/ 857 h 35"/>
                    <a:gd name="T22" fmla="*/ 781 w 30"/>
                    <a:gd name="T23" fmla="*/ 1438 h 35"/>
                    <a:gd name="T24" fmla="*/ 1005 w 30"/>
                    <a:gd name="T25" fmla="*/ 4107 h 35"/>
                    <a:gd name="T26" fmla="*/ 781 w 30"/>
                    <a:gd name="T27" fmla="*/ 4519 h 35"/>
                    <a:gd name="T28" fmla="*/ 0 w 30"/>
                    <a:gd name="T29" fmla="*/ 6285 h 35"/>
                    <a:gd name="T30" fmla="*/ 613 w 30"/>
                    <a:gd name="T31" fmla="*/ 6454 h 35"/>
                    <a:gd name="T32" fmla="*/ 1185 w 30"/>
                    <a:gd name="T33" fmla="*/ 4673 h 3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0"/>
                    <a:gd name="T52" fmla="*/ 0 h 35"/>
                    <a:gd name="T53" fmla="*/ 30 w 30"/>
                    <a:gd name="T54" fmla="*/ 35 h 3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0" h="35">
                      <a:moveTo>
                        <a:pt x="6" y="23"/>
                      </a:moveTo>
                      <a:cubicBezTo>
                        <a:pt x="6" y="23"/>
                        <a:pt x="7" y="22"/>
                        <a:pt x="8" y="21"/>
                      </a:cubicBezTo>
                      <a:cubicBezTo>
                        <a:pt x="8" y="22"/>
                        <a:pt x="9" y="23"/>
                        <a:pt x="10" y="23"/>
                      </a:cubicBezTo>
                      <a:cubicBezTo>
                        <a:pt x="10" y="24"/>
                        <a:pt x="11" y="24"/>
                        <a:pt x="11" y="24"/>
                      </a:cubicBezTo>
                      <a:cubicBezTo>
                        <a:pt x="10" y="25"/>
                        <a:pt x="9" y="26"/>
                        <a:pt x="9" y="28"/>
                      </a:cubicBezTo>
                      <a:cubicBezTo>
                        <a:pt x="8" y="29"/>
                        <a:pt x="6" y="32"/>
                        <a:pt x="5" y="34"/>
                      </a:cubicBezTo>
                      <a:cubicBezTo>
                        <a:pt x="8" y="35"/>
                        <a:pt x="8" y="35"/>
                        <a:pt x="8" y="35"/>
                      </a:cubicBezTo>
                      <a:cubicBezTo>
                        <a:pt x="9" y="33"/>
                        <a:pt x="10" y="31"/>
                        <a:pt x="11" y="29"/>
                      </a:cubicBezTo>
                      <a:cubicBezTo>
                        <a:pt x="11" y="27"/>
                        <a:pt x="13" y="26"/>
                        <a:pt x="14" y="25"/>
                      </a:cubicBezTo>
                      <a:cubicBezTo>
                        <a:pt x="19" y="26"/>
                        <a:pt x="24" y="25"/>
                        <a:pt x="27" y="20"/>
                      </a:cubicBezTo>
                      <a:cubicBezTo>
                        <a:pt x="30" y="15"/>
                        <a:pt x="28" y="8"/>
                        <a:pt x="21" y="4"/>
                      </a:cubicBezTo>
                      <a:cubicBezTo>
                        <a:pt x="15" y="0"/>
                        <a:pt x="7" y="2"/>
                        <a:pt x="4" y="7"/>
                      </a:cubicBezTo>
                      <a:cubicBezTo>
                        <a:pt x="2" y="11"/>
                        <a:pt x="3" y="16"/>
                        <a:pt x="5" y="20"/>
                      </a:cubicBezTo>
                      <a:cubicBezTo>
                        <a:pt x="5" y="20"/>
                        <a:pt x="4" y="21"/>
                        <a:pt x="4" y="22"/>
                      </a:cubicBezTo>
                      <a:cubicBezTo>
                        <a:pt x="2" y="25"/>
                        <a:pt x="1" y="28"/>
                        <a:pt x="0" y="31"/>
                      </a:cubicBezTo>
                      <a:cubicBezTo>
                        <a:pt x="3" y="32"/>
                        <a:pt x="3" y="32"/>
                        <a:pt x="3" y="32"/>
                      </a:cubicBezTo>
                      <a:cubicBezTo>
                        <a:pt x="3" y="29"/>
                        <a:pt x="4" y="26"/>
                        <a:pt x="6" y="23"/>
                      </a:cubicBezTo>
                    </a:path>
                  </a:pathLst>
                </a:custGeom>
                <a:solidFill>
                  <a:srgbClr val="FFF5EE"/>
                </a:solidFill>
                <a:ln w="317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616" name="Freeform 201"/>
                <p:cNvSpPr>
                  <a:spLocks noChangeAspect="1"/>
                </p:cNvSpPr>
                <p:nvPr/>
              </p:nvSpPr>
              <p:spPr bwMode="auto">
                <a:xfrm rot="300000" flipH="1">
                  <a:off x="1806575" y="5000625"/>
                  <a:ext cx="92075" cy="107950"/>
                </a:xfrm>
                <a:custGeom>
                  <a:avLst/>
                  <a:gdLst>
                    <a:gd name="T0" fmla="*/ 1185 w 30"/>
                    <a:gd name="T1" fmla="*/ 4673 h 35"/>
                    <a:gd name="T2" fmla="*/ 1510 w 30"/>
                    <a:gd name="T3" fmla="*/ 4292 h 35"/>
                    <a:gd name="T4" fmla="*/ 1943 w 30"/>
                    <a:gd name="T5" fmla="*/ 4673 h 35"/>
                    <a:gd name="T6" fmla="*/ 2138 w 30"/>
                    <a:gd name="T7" fmla="*/ 4900 h 35"/>
                    <a:gd name="T8" fmla="*/ 1734 w 30"/>
                    <a:gd name="T9" fmla="*/ 5640 h 35"/>
                    <a:gd name="T10" fmla="*/ 1005 w 30"/>
                    <a:gd name="T11" fmla="*/ 6893 h 35"/>
                    <a:gd name="T12" fmla="*/ 1510 w 30"/>
                    <a:gd name="T13" fmla="*/ 7086 h 35"/>
                    <a:gd name="T14" fmla="*/ 2138 w 30"/>
                    <a:gd name="T15" fmla="*/ 5865 h 35"/>
                    <a:gd name="T16" fmla="*/ 2724 w 30"/>
                    <a:gd name="T17" fmla="*/ 5112 h 35"/>
                    <a:gd name="T18" fmla="*/ 5266 w 30"/>
                    <a:gd name="T19" fmla="*/ 4107 h 35"/>
                    <a:gd name="T20" fmla="*/ 4133 w 30"/>
                    <a:gd name="T21" fmla="*/ 857 h 35"/>
                    <a:gd name="T22" fmla="*/ 781 w 30"/>
                    <a:gd name="T23" fmla="*/ 1438 h 35"/>
                    <a:gd name="T24" fmla="*/ 1005 w 30"/>
                    <a:gd name="T25" fmla="*/ 4107 h 35"/>
                    <a:gd name="T26" fmla="*/ 781 w 30"/>
                    <a:gd name="T27" fmla="*/ 4519 h 35"/>
                    <a:gd name="T28" fmla="*/ 0 w 30"/>
                    <a:gd name="T29" fmla="*/ 6285 h 35"/>
                    <a:gd name="T30" fmla="*/ 613 w 30"/>
                    <a:gd name="T31" fmla="*/ 6454 h 35"/>
                    <a:gd name="T32" fmla="*/ 1185 w 30"/>
                    <a:gd name="T33" fmla="*/ 4673 h 3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0"/>
                    <a:gd name="T52" fmla="*/ 0 h 35"/>
                    <a:gd name="T53" fmla="*/ 30 w 30"/>
                    <a:gd name="T54" fmla="*/ 35 h 3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0" h="35">
                      <a:moveTo>
                        <a:pt x="6" y="23"/>
                      </a:moveTo>
                      <a:cubicBezTo>
                        <a:pt x="6" y="23"/>
                        <a:pt x="7" y="22"/>
                        <a:pt x="8" y="21"/>
                      </a:cubicBezTo>
                      <a:cubicBezTo>
                        <a:pt x="8" y="22"/>
                        <a:pt x="9" y="23"/>
                        <a:pt x="10" y="23"/>
                      </a:cubicBezTo>
                      <a:cubicBezTo>
                        <a:pt x="10" y="24"/>
                        <a:pt x="11" y="24"/>
                        <a:pt x="11" y="24"/>
                      </a:cubicBezTo>
                      <a:cubicBezTo>
                        <a:pt x="10" y="25"/>
                        <a:pt x="9" y="26"/>
                        <a:pt x="9" y="28"/>
                      </a:cubicBezTo>
                      <a:cubicBezTo>
                        <a:pt x="8" y="29"/>
                        <a:pt x="6" y="32"/>
                        <a:pt x="5" y="34"/>
                      </a:cubicBezTo>
                      <a:cubicBezTo>
                        <a:pt x="8" y="35"/>
                        <a:pt x="8" y="35"/>
                        <a:pt x="8" y="35"/>
                      </a:cubicBezTo>
                      <a:cubicBezTo>
                        <a:pt x="9" y="33"/>
                        <a:pt x="10" y="31"/>
                        <a:pt x="11" y="29"/>
                      </a:cubicBezTo>
                      <a:cubicBezTo>
                        <a:pt x="11" y="27"/>
                        <a:pt x="13" y="26"/>
                        <a:pt x="14" y="25"/>
                      </a:cubicBezTo>
                      <a:cubicBezTo>
                        <a:pt x="19" y="26"/>
                        <a:pt x="24" y="25"/>
                        <a:pt x="27" y="20"/>
                      </a:cubicBezTo>
                      <a:cubicBezTo>
                        <a:pt x="30" y="15"/>
                        <a:pt x="28" y="8"/>
                        <a:pt x="21" y="4"/>
                      </a:cubicBezTo>
                      <a:cubicBezTo>
                        <a:pt x="15" y="0"/>
                        <a:pt x="7" y="2"/>
                        <a:pt x="4" y="7"/>
                      </a:cubicBezTo>
                      <a:cubicBezTo>
                        <a:pt x="2" y="11"/>
                        <a:pt x="3" y="16"/>
                        <a:pt x="5" y="20"/>
                      </a:cubicBezTo>
                      <a:cubicBezTo>
                        <a:pt x="5" y="20"/>
                        <a:pt x="4" y="21"/>
                        <a:pt x="4" y="22"/>
                      </a:cubicBezTo>
                      <a:cubicBezTo>
                        <a:pt x="2" y="25"/>
                        <a:pt x="1" y="28"/>
                        <a:pt x="0" y="31"/>
                      </a:cubicBezTo>
                      <a:cubicBezTo>
                        <a:pt x="3" y="32"/>
                        <a:pt x="3" y="32"/>
                        <a:pt x="3" y="32"/>
                      </a:cubicBezTo>
                      <a:cubicBezTo>
                        <a:pt x="3" y="29"/>
                        <a:pt x="4" y="26"/>
                        <a:pt x="6" y="23"/>
                      </a:cubicBezTo>
                    </a:path>
                  </a:pathLst>
                </a:custGeom>
                <a:solidFill>
                  <a:srgbClr val="FFF5EE"/>
                </a:solidFill>
                <a:ln w="317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617" name="Freeform 203"/>
                <p:cNvSpPr>
                  <a:spLocks noChangeAspect="1"/>
                </p:cNvSpPr>
                <p:nvPr/>
              </p:nvSpPr>
              <p:spPr bwMode="auto">
                <a:xfrm rot="900000" flipH="1">
                  <a:off x="1647825" y="5062538"/>
                  <a:ext cx="92075" cy="107950"/>
                </a:xfrm>
                <a:custGeom>
                  <a:avLst/>
                  <a:gdLst>
                    <a:gd name="T0" fmla="*/ 1185 w 30"/>
                    <a:gd name="T1" fmla="*/ 4673 h 35"/>
                    <a:gd name="T2" fmla="*/ 1510 w 30"/>
                    <a:gd name="T3" fmla="*/ 4292 h 35"/>
                    <a:gd name="T4" fmla="*/ 1943 w 30"/>
                    <a:gd name="T5" fmla="*/ 4673 h 35"/>
                    <a:gd name="T6" fmla="*/ 2138 w 30"/>
                    <a:gd name="T7" fmla="*/ 4900 h 35"/>
                    <a:gd name="T8" fmla="*/ 1734 w 30"/>
                    <a:gd name="T9" fmla="*/ 5640 h 35"/>
                    <a:gd name="T10" fmla="*/ 1005 w 30"/>
                    <a:gd name="T11" fmla="*/ 6893 h 35"/>
                    <a:gd name="T12" fmla="*/ 1510 w 30"/>
                    <a:gd name="T13" fmla="*/ 7086 h 35"/>
                    <a:gd name="T14" fmla="*/ 2138 w 30"/>
                    <a:gd name="T15" fmla="*/ 5865 h 35"/>
                    <a:gd name="T16" fmla="*/ 2724 w 30"/>
                    <a:gd name="T17" fmla="*/ 5112 h 35"/>
                    <a:gd name="T18" fmla="*/ 5266 w 30"/>
                    <a:gd name="T19" fmla="*/ 4107 h 35"/>
                    <a:gd name="T20" fmla="*/ 4133 w 30"/>
                    <a:gd name="T21" fmla="*/ 857 h 35"/>
                    <a:gd name="T22" fmla="*/ 781 w 30"/>
                    <a:gd name="T23" fmla="*/ 1438 h 35"/>
                    <a:gd name="T24" fmla="*/ 1005 w 30"/>
                    <a:gd name="T25" fmla="*/ 4107 h 35"/>
                    <a:gd name="T26" fmla="*/ 781 w 30"/>
                    <a:gd name="T27" fmla="*/ 4519 h 35"/>
                    <a:gd name="T28" fmla="*/ 0 w 30"/>
                    <a:gd name="T29" fmla="*/ 6285 h 35"/>
                    <a:gd name="T30" fmla="*/ 613 w 30"/>
                    <a:gd name="T31" fmla="*/ 6454 h 35"/>
                    <a:gd name="T32" fmla="*/ 1185 w 30"/>
                    <a:gd name="T33" fmla="*/ 4673 h 3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0"/>
                    <a:gd name="T52" fmla="*/ 0 h 35"/>
                    <a:gd name="T53" fmla="*/ 30 w 30"/>
                    <a:gd name="T54" fmla="*/ 35 h 3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0" h="35">
                      <a:moveTo>
                        <a:pt x="6" y="23"/>
                      </a:moveTo>
                      <a:cubicBezTo>
                        <a:pt x="6" y="23"/>
                        <a:pt x="7" y="22"/>
                        <a:pt x="8" y="21"/>
                      </a:cubicBezTo>
                      <a:cubicBezTo>
                        <a:pt x="8" y="22"/>
                        <a:pt x="9" y="23"/>
                        <a:pt x="10" y="23"/>
                      </a:cubicBezTo>
                      <a:cubicBezTo>
                        <a:pt x="10" y="24"/>
                        <a:pt x="11" y="24"/>
                        <a:pt x="11" y="24"/>
                      </a:cubicBezTo>
                      <a:cubicBezTo>
                        <a:pt x="10" y="25"/>
                        <a:pt x="9" y="26"/>
                        <a:pt x="9" y="28"/>
                      </a:cubicBezTo>
                      <a:cubicBezTo>
                        <a:pt x="8" y="29"/>
                        <a:pt x="6" y="32"/>
                        <a:pt x="5" y="34"/>
                      </a:cubicBezTo>
                      <a:cubicBezTo>
                        <a:pt x="8" y="35"/>
                        <a:pt x="8" y="35"/>
                        <a:pt x="8" y="35"/>
                      </a:cubicBezTo>
                      <a:cubicBezTo>
                        <a:pt x="9" y="33"/>
                        <a:pt x="10" y="31"/>
                        <a:pt x="11" y="29"/>
                      </a:cubicBezTo>
                      <a:cubicBezTo>
                        <a:pt x="11" y="27"/>
                        <a:pt x="13" y="26"/>
                        <a:pt x="14" y="25"/>
                      </a:cubicBezTo>
                      <a:cubicBezTo>
                        <a:pt x="19" y="26"/>
                        <a:pt x="24" y="25"/>
                        <a:pt x="27" y="20"/>
                      </a:cubicBezTo>
                      <a:cubicBezTo>
                        <a:pt x="30" y="15"/>
                        <a:pt x="28" y="8"/>
                        <a:pt x="21" y="4"/>
                      </a:cubicBezTo>
                      <a:cubicBezTo>
                        <a:pt x="15" y="0"/>
                        <a:pt x="7" y="2"/>
                        <a:pt x="4" y="7"/>
                      </a:cubicBezTo>
                      <a:cubicBezTo>
                        <a:pt x="2" y="11"/>
                        <a:pt x="3" y="16"/>
                        <a:pt x="5" y="20"/>
                      </a:cubicBezTo>
                      <a:cubicBezTo>
                        <a:pt x="5" y="20"/>
                        <a:pt x="4" y="21"/>
                        <a:pt x="4" y="22"/>
                      </a:cubicBezTo>
                      <a:cubicBezTo>
                        <a:pt x="2" y="25"/>
                        <a:pt x="1" y="28"/>
                        <a:pt x="0" y="31"/>
                      </a:cubicBezTo>
                      <a:cubicBezTo>
                        <a:pt x="3" y="32"/>
                        <a:pt x="3" y="32"/>
                        <a:pt x="3" y="32"/>
                      </a:cubicBezTo>
                      <a:cubicBezTo>
                        <a:pt x="3" y="29"/>
                        <a:pt x="4" y="26"/>
                        <a:pt x="6" y="23"/>
                      </a:cubicBezTo>
                    </a:path>
                  </a:pathLst>
                </a:custGeom>
                <a:solidFill>
                  <a:srgbClr val="FFF5EE"/>
                </a:solidFill>
                <a:ln w="317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440" name="Freeform 204"/>
              <p:cNvSpPr>
                <a:spLocks noChangeAspect="1"/>
              </p:cNvSpPr>
              <p:nvPr/>
            </p:nvSpPr>
            <p:spPr bwMode="auto">
              <a:xfrm rot="900000" flipH="1">
                <a:off x="1690688" y="5178425"/>
                <a:ext cx="92075" cy="104775"/>
              </a:xfrm>
              <a:custGeom>
                <a:avLst/>
                <a:gdLst>
                  <a:gd name="T0" fmla="*/ 4862 w 30"/>
                  <a:gd name="T1" fmla="*/ 3015 h 34"/>
                  <a:gd name="T2" fmla="*/ 5073 w 30"/>
                  <a:gd name="T3" fmla="*/ 2782 h 34"/>
                  <a:gd name="T4" fmla="*/ 5868 w 30"/>
                  <a:gd name="T5" fmla="*/ 848 h 34"/>
                  <a:gd name="T6" fmla="*/ 5266 w 30"/>
                  <a:gd name="T7" fmla="*/ 637 h 34"/>
                  <a:gd name="T8" fmla="*/ 4654 w 30"/>
                  <a:gd name="T9" fmla="*/ 2611 h 34"/>
                  <a:gd name="T10" fmla="*/ 4429 w 30"/>
                  <a:gd name="T11" fmla="*/ 2611 h 34"/>
                  <a:gd name="T12" fmla="*/ 3909 w 30"/>
                  <a:gd name="T13" fmla="*/ 2401 h 34"/>
                  <a:gd name="T14" fmla="*/ 3909 w 30"/>
                  <a:gd name="T15" fmla="*/ 2201 h 34"/>
                  <a:gd name="T16" fmla="*/ 4133 w 30"/>
                  <a:gd name="T17" fmla="*/ 1763 h 34"/>
                  <a:gd name="T18" fmla="*/ 4862 w 30"/>
                  <a:gd name="T19" fmla="*/ 225 h 34"/>
                  <a:gd name="T20" fmla="*/ 4313 w 30"/>
                  <a:gd name="T21" fmla="*/ 0 h 34"/>
                  <a:gd name="T22" fmla="*/ 3756 w 30"/>
                  <a:gd name="T23" fmla="*/ 1433 h 34"/>
                  <a:gd name="T24" fmla="*/ 3352 w 30"/>
                  <a:gd name="T25" fmla="*/ 1990 h 34"/>
                  <a:gd name="T26" fmla="*/ 613 w 30"/>
                  <a:gd name="T27" fmla="*/ 3015 h 34"/>
                  <a:gd name="T28" fmla="*/ 1734 w 30"/>
                  <a:gd name="T29" fmla="*/ 6202 h 34"/>
                  <a:gd name="T30" fmla="*/ 5073 w 30"/>
                  <a:gd name="T31" fmla="*/ 5626 h 34"/>
                  <a:gd name="T32" fmla="*/ 4862 w 30"/>
                  <a:gd name="T33" fmla="*/ 3015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0"/>
                  <a:gd name="T52" fmla="*/ 0 h 34"/>
                  <a:gd name="T53" fmla="*/ 30 w 30"/>
                  <a:gd name="T54" fmla="*/ 34 h 3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0" h="34">
                    <a:moveTo>
                      <a:pt x="25" y="15"/>
                    </a:moveTo>
                    <a:cubicBezTo>
                      <a:pt x="25" y="15"/>
                      <a:pt x="26" y="14"/>
                      <a:pt x="26" y="14"/>
                    </a:cubicBezTo>
                    <a:cubicBezTo>
                      <a:pt x="28" y="11"/>
                      <a:pt x="29" y="7"/>
                      <a:pt x="30" y="4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6" y="6"/>
                      <a:pt x="26" y="10"/>
                      <a:pt x="24" y="13"/>
                    </a:cubicBezTo>
                    <a:cubicBezTo>
                      <a:pt x="23" y="13"/>
                      <a:pt x="23" y="13"/>
                      <a:pt x="23" y="13"/>
                    </a:cubicBezTo>
                    <a:cubicBezTo>
                      <a:pt x="22" y="13"/>
                      <a:pt x="21" y="12"/>
                      <a:pt x="20" y="12"/>
                    </a:cubicBezTo>
                    <a:cubicBezTo>
                      <a:pt x="20" y="12"/>
                      <a:pt x="20" y="11"/>
                      <a:pt x="20" y="11"/>
                    </a:cubicBezTo>
                    <a:cubicBezTo>
                      <a:pt x="20" y="10"/>
                      <a:pt x="21" y="10"/>
                      <a:pt x="21" y="9"/>
                    </a:cubicBezTo>
                    <a:cubicBezTo>
                      <a:pt x="23" y="6"/>
                      <a:pt x="23" y="4"/>
                      <a:pt x="25" y="1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1" y="2"/>
                      <a:pt x="20" y="5"/>
                      <a:pt x="19" y="7"/>
                    </a:cubicBezTo>
                    <a:cubicBezTo>
                      <a:pt x="19" y="8"/>
                      <a:pt x="18" y="9"/>
                      <a:pt x="17" y="10"/>
                    </a:cubicBezTo>
                    <a:cubicBezTo>
                      <a:pt x="12" y="9"/>
                      <a:pt x="6" y="10"/>
                      <a:pt x="3" y="15"/>
                    </a:cubicBezTo>
                    <a:cubicBezTo>
                      <a:pt x="0" y="20"/>
                      <a:pt x="3" y="27"/>
                      <a:pt x="9" y="31"/>
                    </a:cubicBezTo>
                    <a:cubicBezTo>
                      <a:pt x="15" y="34"/>
                      <a:pt x="23" y="33"/>
                      <a:pt x="26" y="28"/>
                    </a:cubicBezTo>
                    <a:cubicBezTo>
                      <a:pt x="28" y="24"/>
                      <a:pt x="28" y="19"/>
                      <a:pt x="25" y="15"/>
                    </a:cubicBezTo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1" name="Freeform 205"/>
              <p:cNvSpPr>
                <a:spLocks noChangeAspect="1"/>
              </p:cNvSpPr>
              <p:nvPr/>
            </p:nvSpPr>
            <p:spPr bwMode="auto">
              <a:xfrm rot="1200000" flipH="1">
                <a:off x="1566863" y="5086350"/>
                <a:ext cx="92075" cy="107950"/>
              </a:xfrm>
              <a:custGeom>
                <a:avLst/>
                <a:gdLst>
                  <a:gd name="T0" fmla="*/ 1185 w 30"/>
                  <a:gd name="T1" fmla="*/ 4673 h 35"/>
                  <a:gd name="T2" fmla="*/ 1510 w 30"/>
                  <a:gd name="T3" fmla="*/ 4292 h 35"/>
                  <a:gd name="T4" fmla="*/ 1943 w 30"/>
                  <a:gd name="T5" fmla="*/ 4673 h 35"/>
                  <a:gd name="T6" fmla="*/ 2138 w 30"/>
                  <a:gd name="T7" fmla="*/ 4900 h 35"/>
                  <a:gd name="T8" fmla="*/ 1734 w 30"/>
                  <a:gd name="T9" fmla="*/ 5640 h 35"/>
                  <a:gd name="T10" fmla="*/ 1005 w 30"/>
                  <a:gd name="T11" fmla="*/ 6893 h 35"/>
                  <a:gd name="T12" fmla="*/ 1510 w 30"/>
                  <a:gd name="T13" fmla="*/ 7086 h 35"/>
                  <a:gd name="T14" fmla="*/ 2138 w 30"/>
                  <a:gd name="T15" fmla="*/ 5865 h 35"/>
                  <a:gd name="T16" fmla="*/ 2724 w 30"/>
                  <a:gd name="T17" fmla="*/ 5112 h 35"/>
                  <a:gd name="T18" fmla="*/ 5266 w 30"/>
                  <a:gd name="T19" fmla="*/ 4107 h 35"/>
                  <a:gd name="T20" fmla="*/ 4133 w 30"/>
                  <a:gd name="T21" fmla="*/ 857 h 35"/>
                  <a:gd name="T22" fmla="*/ 781 w 30"/>
                  <a:gd name="T23" fmla="*/ 1438 h 35"/>
                  <a:gd name="T24" fmla="*/ 1005 w 30"/>
                  <a:gd name="T25" fmla="*/ 4107 h 35"/>
                  <a:gd name="T26" fmla="*/ 781 w 30"/>
                  <a:gd name="T27" fmla="*/ 4519 h 35"/>
                  <a:gd name="T28" fmla="*/ 0 w 30"/>
                  <a:gd name="T29" fmla="*/ 6285 h 35"/>
                  <a:gd name="T30" fmla="*/ 613 w 30"/>
                  <a:gd name="T31" fmla="*/ 6454 h 35"/>
                  <a:gd name="T32" fmla="*/ 1185 w 30"/>
                  <a:gd name="T33" fmla="*/ 4673 h 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0"/>
                  <a:gd name="T52" fmla="*/ 0 h 35"/>
                  <a:gd name="T53" fmla="*/ 30 w 30"/>
                  <a:gd name="T54" fmla="*/ 35 h 3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0" h="35">
                    <a:moveTo>
                      <a:pt x="6" y="23"/>
                    </a:moveTo>
                    <a:cubicBezTo>
                      <a:pt x="6" y="23"/>
                      <a:pt x="7" y="22"/>
                      <a:pt x="8" y="21"/>
                    </a:cubicBezTo>
                    <a:cubicBezTo>
                      <a:pt x="8" y="22"/>
                      <a:pt x="9" y="23"/>
                      <a:pt x="10" y="23"/>
                    </a:cubicBezTo>
                    <a:cubicBezTo>
                      <a:pt x="10" y="24"/>
                      <a:pt x="11" y="24"/>
                      <a:pt x="11" y="24"/>
                    </a:cubicBezTo>
                    <a:cubicBezTo>
                      <a:pt x="10" y="25"/>
                      <a:pt x="9" y="26"/>
                      <a:pt x="9" y="28"/>
                    </a:cubicBezTo>
                    <a:cubicBezTo>
                      <a:pt x="8" y="29"/>
                      <a:pt x="6" y="32"/>
                      <a:pt x="5" y="34"/>
                    </a:cubicBezTo>
                    <a:cubicBezTo>
                      <a:pt x="8" y="35"/>
                      <a:pt x="8" y="35"/>
                      <a:pt x="8" y="35"/>
                    </a:cubicBezTo>
                    <a:cubicBezTo>
                      <a:pt x="9" y="33"/>
                      <a:pt x="10" y="31"/>
                      <a:pt x="11" y="29"/>
                    </a:cubicBezTo>
                    <a:cubicBezTo>
                      <a:pt x="11" y="27"/>
                      <a:pt x="13" y="26"/>
                      <a:pt x="14" y="25"/>
                    </a:cubicBezTo>
                    <a:cubicBezTo>
                      <a:pt x="19" y="26"/>
                      <a:pt x="24" y="25"/>
                      <a:pt x="27" y="20"/>
                    </a:cubicBezTo>
                    <a:cubicBezTo>
                      <a:pt x="30" y="15"/>
                      <a:pt x="28" y="8"/>
                      <a:pt x="21" y="4"/>
                    </a:cubicBezTo>
                    <a:cubicBezTo>
                      <a:pt x="15" y="0"/>
                      <a:pt x="7" y="2"/>
                      <a:pt x="4" y="7"/>
                    </a:cubicBezTo>
                    <a:cubicBezTo>
                      <a:pt x="2" y="11"/>
                      <a:pt x="3" y="16"/>
                      <a:pt x="5" y="20"/>
                    </a:cubicBezTo>
                    <a:cubicBezTo>
                      <a:pt x="5" y="20"/>
                      <a:pt x="4" y="21"/>
                      <a:pt x="4" y="22"/>
                    </a:cubicBezTo>
                    <a:cubicBezTo>
                      <a:pt x="2" y="25"/>
                      <a:pt x="1" y="28"/>
                      <a:pt x="0" y="31"/>
                    </a:cubicBezTo>
                    <a:cubicBezTo>
                      <a:pt x="3" y="32"/>
                      <a:pt x="3" y="32"/>
                      <a:pt x="3" y="32"/>
                    </a:cubicBezTo>
                    <a:cubicBezTo>
                      <a:pt x="3" y="29"/>
                      <a:pt x="4" y="26"/>
                      <a:pt x="6" y="23"/>
                    </a:cubicBezTo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2" name="Freeform 206"/>
              <p:cNvSpPr>
                <a:spLocks noChangeAspect="1"/>
              </p:cNvSpPr>
              <p:nvPr/>
            </p:nvSpPr>
            <p:spPr bwMode="auto">
              <a:xfrm rot="1200000" flipH="1">
                <a:off x="1600200" y="5205413"/>
                <a:ext cx="92075" cy="104775"/>
              </a:xfrm>
              <a:custGeom>
                <a:avLst/>
                <a:gdLst>
                  <a:gd name="T0" fmla="*/ 4862 w 30"/>
                  <a:gd name="T1" fmla="*/ 3015 h 34"/>
                  <a:gd name="T2" fmla="*/ 5073 w 30"/>
                  <a:gd name="T3" fmla="*/ 2782 h 34"/>
                  <a:gd name="T4" fmla="*/ 5868 w 30"/>
                  <a:gd name="T5" fmla="*/ 848 h 34"/>
                  <a:gd name="T6" fmla="*/ 5266 w 30"/>
                  <a:gd name="T7" fmla="*/ 637 h 34"/>
                  <a:gd name="T8" fmla="*/ 4654 w 30"/>
                  <a:gd name="T9" fmla="*/ 2611 h 34"/>
                  <a:gd name="T10" fmla="*/ 4429 w 30"/>
                  <a:gd name="T11" fmla="*/ 2611 h 34"/>
                  <a:gd name="T12" fmla="*/ 3909 w 30"/>
                  <a:gd name="T13" fmla="*/ 2401 h 34"/>
                  <a:gd name="T14" fmla="*/ 3909 w 30"/>
                  <a:gd name="T15" fmla="*/ 2201 h 34"/>
                  <a:gd name="T16" fmla="*/ 4133 w 30"/>
                  <a:gd name="T17" fmla="*/ 1763 h 34"/>
                  <a:gd name="T18" fmla="*/ 4862 w 30"/>
                  <a:gd name="T19" fmla="*/ 225 h 34"/>
                  <a:gd name="T20" fmla="*/ 4313 w 30"/>
                  <a:gd name="T21" fmla="*/ 0 h 34"/>
                  <a:gd name="T22" fmla="*/ 3756 w 30"/>
                  <a:gd name="T23" fmla="*/ 1433 h 34"/>
                  <a:gd name="T24" fmla="*/ 3352 w 30"/>
                  <a:gd name="T25" fmla="*/ 1990 h 34"/>
                  <a:gd name="T26" fmla="*/ 613 w 30"/>
                  <a:gd name="T27" fmla="*/ 3015 h 34"/>
                  <a:gd name="T28" fmla="*/ 1734 w 30"/>
                  <a:gd name="T29" fmla="*/ 6202 h 34"/>
                  <a:gd name="T30" fmla="*/ 5073 w 30"/>
                  <a:gd name="T31" fmla="*/ 5626 h 34"/>
                  <a:gd name="T32" fmla="*/ 4862 w 30"/>
                  <a:gd name="T33" fmla="*/ 3015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0"/>
                  <a:gd name="T52" fmla="*/ 0 h 34"/>
                  <a:gd name="T53" fmla="*/ 30 w 30"/>
                  <a:gd name="T54" fmla="*/ 34 h 3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0" h="34">
                    <a:moveTo>
                      <a:pt x="25" y="15"/>
                    </a:moveTo>
                    <a:cubicBezTo>
                      <a:pt x="25" y="15"/>
                      <a:pt x="26" y="14"/>
                      <a:pt x="26" y="14"/>
                    </a:cubicBezTo>
                    <a:cubicBezTo>
                      <a:pt x="28" y="11"/>
                      <a:pt x="29" y="7"/>
                      <a:pt x="30" y="4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6" y="6"/>
                      <a:pt x="26" y="10"/>
                      <a:pt x="24" y="13"/>
                    </a:cubicBezTo>
                    <a:cubicBezTo>
                      <a:pt x="23" y="13"/>
                      <a:pt x="23" y="13"/>
                      <a:pt x="23" y="13"/>
                    </a:cubicBezTo>
                    <a:cubicBezTo>
                      <a:pt x="22" y="13"/>
                      <a:pt x="21" y="12"/>
                      <a:pt x="20" y="12"/>
                    </a:cubicBezTo>
                    <a:cubicBezTo>
                      <a:pt x="20" y="12"/>
                      <a:pt x="20" y="11"/>
                      <a:pt x="20" y="11"/>
                    </a:cubicBezTo>
                    <a:cubicBezTo>
                      <a:pt x="20" y="10"/>
                      <a:pt x="21" y="10"/>
                      <a:pt x="21" y="9"/>
                    </a:cubicBezTo>
                    <a:cubicBezTo>
                      <a:pt x="23" y="6"/>
                      <a:pt x="23" y="4"/>
                      <a:pt x="25" y="1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1" y="2"/>
                      <a:pt x="20" y="5"/>
                      <a:pt x="19" y="7"/>
                    </a:cubicBezTo>
                    <a:cubicBezTo>
                      <a:pt x="19" y="8"/>
                      <a:pt x="18" y="9"/>
                      <a:pt x="17" y="10"/>
                    </a:cubicBezTo>
                    <a:cubicBezTo>
                      <a:pt x="12" y="9"/>
                      <a:pt x="6" y="10"/>
                      <a:pt x="3" y="15"/>
                    </a:cubicBezTo>
                    <a:cubicBezTo>
                      <a:pt x="0" y="20"/>
                      <a:pt x="3" y="27"/>
                      <a:pt x="9" y="31"/>
                    </a:cubicBezTo>
                    <a:cubicBezTo>
                      <a:pt x="15" y="34"/>
                      <a:pt x="23" y="33"/>
                      <a:pt x="26" y="28"/>
                    </a:cubicBezTo>
                    <a:cubicBezTo>
                      <a:pt x="28" y="24"/>
                      <a:pt x="28" y="19"/>
                      <a:pt x="25" y="15"/>
                    </a:cubicBezTo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3" name="Freeform 207"/>
              <p:cNvSpPr>
                <a:spLocks noChangeAspect="1"/>
              </p:cNvSpPr>
              <p:nvPr/>
            </p:nvSpPr>
            <p:spPr bwMode="auto">
              <a:xfrm rot="1800000" flipH="1">
                <a:off x="1398588" y="5103813"/>
                <a:ext cx="92075" cy="107950"/>
              </a:xfrm>
              <a:custGeom>
                <a:avLst/>
                <a:gdLst>
                  <a:gd name="T0" fmla="*/ 1185 w 30"/>
                  <a:gd name="T1" fmla="*/ 4673 h 35"/>
                  <a:gd name="T2" fmla="*/ 1510 w 30"/>
                  <a:gd name="T3" fmla="*/ 4292 h 35"/>
                  <a:gd name="T4" fmla="*/ 1943 w 30"/>
                  <a:gd name="T5" fmla="*/ 4673 h 35"/>
                  <a:gd name="T6" fmla="*/ 2138 w 30"/>
                  <a:gd name="T7" fmla="*/ 4900 h 35"/>
                  <a:gd name="T8" fmla="*/ 1734 w 30"/>
                  <a:gd name="T9" fmla="*/ 5640 h 35"/>
                  <a:gd name="T10" fmla="*/ 1005 w 30"/>
                  <a:gd name="T11" fmla="*/ 6893 h 35"/>
                  <a:gd name="T12" fmla="*/ 1510 w 30"/>
                  <a:gd name="T13" fmla="*/ 7086 h 35"/>
                  <a:gd name="T14" fmla="*/ 2138 w 30"/>
                  <a:gd name="T15" fmla="*/ 5865 h 35"/>
                  <a:gd name="T16" fmla="*/ 2724 w 30"/>
                  <a:gd name="T17" fmla="*/ 5112 h 35"/>
                  <a:gd name="T18" fmla="*/ 5266 w 30"/>
                  <a:gd name="T19" fmla="*/ 4107 h 35"/>
                  <a:gd name="T20" fmla="*/ 4133 w 30"/>
                  <a:gd name="T21" fmla="*/ 857 h 35"/>
                  <a:gd name="T22" fmla="*/ 781 w 30"/>
                  <a:gd name="T23" fmla="*/ 1438 h 35"/>
                  <a:gd name="T24" fmla="*/ 1005 w 30"/>
                  <a:gd name="T25" fmla="*/ 4107 h 35"/>
                  <a:gd name="T26" fmla="*/ 781 w 30"/>
                  <a:gd name="T27" fmla="*/ 4519 h 35"/>
                  <a:gd name="T28" fmla="*/ 0 w 30"/>
                  <a:gd name="T29" fmla="*/ 6285 h 35"/>
                  <a:gd name="T30" fmla="*/ 613 w 30"/>
                  <a:gd name="T31" fmla="*/ 6454 h 35"/>
                  <a:gd name="T32" fmla="*/ 1185 w 30"/>
                  <a:gd name="T33" fmla="*/ 4673 h 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0"/>
                  <a:gd name="T52" fmla="*/ 0 h 35"/>
                  <a:gd name="T53" fmla="*/ 30 w 30"/>
                  <a:gd name="T54" fmla="*/ 35 h 3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0" h="35">
                    <a:moveTo>
                      <a:pt x="6" y="23"/>
                    </a:moveTo>
                    <a:cubicBezTo>
                      <a:pt x="6" y="23"/>
                      <a:pt x="7" y="22"/>
                      <a:pt x="8" y="21"/>
                    </a:cubicBezTo>
                    <a:cubicBezTo>
                      <a:pt x="8" y="22"/>
                      <a:pt x="9" y="23"/>
                      <a:pt x="10" y="23"/>
                    </a:cubicBezTo>
                    <a:cubicBezTo>
                      <a:pt x="10" y="24"/>
                      <a:pt x="11" y="24"/>
                      <a:pt x="11" y="24"/>
                    </a:cubicBezTo>
                    <a:cubicBezTo>
                      <a:pt x="10" y="25"/>
                      <a:pt x="9" y="26"/>
                      <a:pt x="9" y="28"/>
                    </a:cubicBezTo>
                    <a:cubicBezTo>
                      <a:pt x="8" y="29"/>
                      <a:pt x="6" y="32"/>
                      <a:pt x="5" y="34"/>
                    </a:cubicBezTo>
                    <a:cubicBezTo>
                      <a:pt x="8" y="35"/>
                      <a:pt x="8" y="35"/>
                      <a:pt x="8" y="35"/>
                    </a:cubicBezTo>
                    <a:cubicBezTo>
                      <a:pt x="9" y="33"/>
                      <a:pt x="10" y="31"/>
                      <a:pt x="11" y="29"/>
                    </a:cubicBezTo>
                    <a:cubicBezTo>
                      <a:pt x="11" y="27"/>
                      <a:pt x="13" y="26"/>
                      <a:pt x="14" y="25"/>
                    </a:cubicBezTo>
                    <a:cubicBezTo>
                      <a:pt x="19" y="26"/>
                      <a:pt x="24" y="25"/>
                      <a:pt x="27" y="20"/>
                    </a:cubicBezTo>
                    <a:cubicBezTo>
                      <a:pt x="30" y="15"/>
                      <a:pt x="28" y="8"/>
                      <a:pt x="21" y="4"/>
                    </a:cubicBezTo>
                    <a:cubicBezTo>
                      <a:pt x="15" y="0"/>
                      <a:pt x="7" y="2"/>
                      <a:pt x="4" y="7"/>
                    </a:cubicBezTo>
                    <a:cubicBezTo>
                      <a:pt x="2" y="11"/>
                      <a:pt x="3" y="16"/>
                      <a:pt x="5" y="20"/>
                    </a:cubicBezTo>
                    <a:cubicBezTo>
                      <a:pt x="5" y="20"/>
                      <a:pt x="4" y="21"/>
                      <a:pt x="4" y="22"/>
                    </a:cubicBezTo>
                    <a:cubicBezTo>
                      <a:pt x="2" y="25"/>
                      <a:pt x="1" y="28"/>
                      <a:pt x="0" y="31"/>
                    </a:cubicBezTo>
                    <a:cubicBezTo>
                      <a:pt x="3" y="32"/>
                      <a:pt x="3" y="32"/>
                      <a:pt x="3" y="32"/>
                    </a:cubicBezTo>
                    <a:cubicBezTo>
                      <a:pt x="3" y="29"/>
                      <a:pt x="4" y="26"/>
                      <a:pt x="6" y="23"/>
                    </a:cubicBezTo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4" name="Freeform 208"/>
              <p:cNvSpPr>
                <a:spLocks noChangeAspect="1"/>
              </p:cNvSpPr>
              <p:nvPr/>
            </p:nvSpPr>
            <p:spPr bwMode="auto">
              <a:xfrm rot="1800000" flipH="1">
                <a:off x="1411288" y="5227638"/>
                <a:ext cx="92075" cy="104775"/>
              </a:xfrm>
              <a:custGeom>
                <a:avLst/>
                <a:gdLst>
                  <a:gd name="T0" fmla="*/ 4862 w 30"/>
                  <a:gd name="T1" fmla="*/ 3015 h 34"/>
                  <a:gd name="T2" fmla="*/ 5073 w 30"/>
                  <a:gd name="T3" fmla="*/ 2782 h 34"/>
                  <a:gd name="T4" fmla="*/ 5868 w 30"/>
                  <a:gd name="T5" fmla="*/ 848 h 34"/>
                  <a:gd name="T6" fmla="*/ 5266 w 30"/>
                  <a:gd name="T7" fmla="*/ 637 h 34"/>
                  <a:gd name="T8" fmla="*/ 4654 w 30"/>
                  <a:gd name="T9" fmla="*/ 2611 h 34"/>
                  <a:gd name="T10" fmla="*/ 4429 w 30"/>
                  <a:gd name="T11" fmla="*/ 2611 h 34"/>
                  <a:gd name="T12" fmla="*/ 3909 w 30"/>
                  <a:gd name="T13" fmla="*/ 2401 h 34"/>
                  <a:gd name="T14" fmla="*/ 3909 w 30"/>
                  <a:gd name="T15" fmla="*/ 2201 h 34"/>
                  <a:gd name="T16" fmla="*/ 4133 w 30"/>
                  <a:gd name="T17" fmla="*/ 1763 h 34"/>
                  <a:gd name="T18" fmla="*/ 4862 w 30"/>
                  <a:gd name="T19" fmla="*/ 225 h 34"/>
                  <a:gd name="T20" fmla="*/ 4313 w 30"/>
                  <a:gd name="T21" fmla="*/ 0 h 34"/>
                  <a:gd name="T22" fmla="*/ 3756 w 30"/>
                  <a:gd name="T23" fmla="*/ 1433 h 34"/>
                  <a:gd name="T24" fmla="*/ 3352 w 30"/>
                  <a:gd name="T25" fmla="*/ 1990 h 34"/>
                  <a:gd name="T26" fmla="*/ 613 w 30"/>
                  <a:gd name="T27" fmla="*/ 3015 h 34"/>
                  <a:gd name="T28" fmla="*/ 1734 w 30"/>
                  <a:gd name="T29" fmla="*/ 6202 h 34"/>
                  <a:gd name="T30" fmla="*/ 5073 w 30"/>
                  <a:gd name="T31" fmla="*/ 5626 h 34"/>
                  <a:gd name="T32" fmla="*/ 4862 w 30"/>
                  <a:gd name="T33" fmla="*/ 3015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0"/>
                  <a:gd name="T52" fmla="*/ 0 h 34"/>
                  <a:gd name="T53" fmla="*/ 30 w 30"/>
                  <a:gd name="T54" fmla="*/ 34 h 3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0" h="34">
                    <a:moveTo>
                      <a:pt x="25" y="15"/>
                    </a:moveTo>
                    <a:cubicBezTo>
                      <a:pt x="25" y="15"/>
                      <a:pt x="26" y="14"/>
                      <a:pt x="26" y="14"/>
                    </a:cubicBezTo>
                    <a:cubicBezTo>
                      <a:pt x="28" y="11"/>
                      <a:pt x="29" y="7"/>
                      <a:pt x="30" y="4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6" y="6"/>
                      <a:pt x="26" y="10"/>
                      <a:pt x="24" y="13"/>
                    </a:cubicBezTo>
                    <a:cubicBezTo>
                      <a:pt x="23" y="13"/>
                      <a:pt x="23" y="13"/>
                      <a:pt x="23" y="13"/>
                    </a:cubicBezTo>
                    <a:cubicBezTo>
                      <a:pt x="22" y="13"/>
                      <a:pt x="21" y="12"/>
                      <a:pt x="20" y="12"/>
                    </a:cubicBezTo>
                    <a:cubicBezTo>
                      <a:pt x="20" y="12"/>
                      <a:pt x="20" y="11"/>
                      <a:pt x="20" y="11"/>
                    </a:cubicBezTo>
                    <a:cubicBezTo>
                      <a:pt x="20" y="10"/>
                      <a:pt x="21" y="10"/>
                      <a:pt x="21" y="9"/>
                    </a:cubicBezTo>
                    <a:cubicBezTo>
                      <a:pt x="23" y="6"/>
                      <a:pt x="23" y="4"/>
                      <a:pt x="25" y="1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1" y="2"/>
                      <a:pt x="20" y="5"/>
                      <a:pt x="19" y="7"/>
                    </a:cubicBezTo>
                    <a:cubicBezTo>
                      <a:pt x="19" y="8"/>
                      <a:pt x="18" y="9"/>
                      <a:pt x="17" y="10"/>
                    </a:cubicBezTo>
                    <a:cubicBezTo>
                      <a:pt x="12" y="9"/>
                      <a:pt x="6" y="10"/>
                      <a:pt x="3" y="15"/>
                    </a:cubicBezTo>
                    <a:cubicBezTo>
                      <a:pt x="0" y="20"/>
                      <a:pt x="3" y="27"/>
                      <a:pt x="9" y="31"/>
                    </a:cubicBezTo>
                    <a:cubicBezTo>
                      <a:pt x="15" y="34"/>
                      <a:pt x="23" y="33"/>
                      <a:pt x="26" y="28"/>
                    </a:cubicBezTo>
                    <a:cubicBezTo>
                      <a:pt x="28" y="24"/>
                      <a:pt x="28" y="19"/>
                      <a:pt x="25" y="15"/>
                    </a:cubicBezTo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5" name="Freeform 209"/>
              <p:cNvSpPr>
                <a:spLocks noChangeAspect="1"/>
              </p:cNvSpPr>
              <p:nvPr/>
            </p:nvSpPr>
            <p:spPr bwMode="auto">
              <a:xfrm rot="1800000" flipH="1">
                <a:off x="1316038" y="5103813"/>
                <a:ext cx="92075" cy="107950"/>
              </a:xfrm>
              <a:custGeom>
                <a:avLst/>
                <a:gdLst>
                  <a:gd name="T0" fmla="*/ 1185 w 30"/>
                  <a:gd name="T1" fmla="*/ 4673 h 35"/>
                  <a:gd name="T2" fmla="*/ 1510 w 30"/>
                  <a:gd name="T3" fmla="*/ 4292 h 35"/>
                  <a:gd name="T4" fmla="*/ 1943 w 30"/>
                  <a:gd name="T5" fmla="*/ 4673 h 35"/>
                  <a:gd name="T6" fmla="*/ 2138 w 30"/>
                  <a:gd name="T7" fmla="*/ 4900 h 35"/>
                  <a:gd name="T8" fmla="*/ 1734 w 30"/>
                  <a:gd name="T9" fmla="*/ 5640 h 35"/>
                  <a:gd name="T10" fmla="*/ 1005 w 30"/>
                  <a:gd name="T11" fmla="*/ 6893 h 35"/>
                  <a:gd name="T12" fmla="*/ 1510 w 30"/>
                  <a:gd name="T13" fmla="*/ 7086 h 35"/>
                  <a:gd name="T14" fmla="*/ 2138 w 30"/>
                  <a:gd name="T15" fmla="*/ 5865 h 35"/>
                  <a:gd name="T16" fmla="*/ 2724 w 30"/>
                  <a:gd name="T17" fmla="*/ 5112 h 35"/>
                  <a:gd name="T18" fmla="*/ 5266 w 30"/>
                  <a:gd name="T19" fmla="*/ 4107 h 35"/>
                  <a:gd name="T20" fmla="*/ 4133 w 30"/>
                  <a:gd name="T21" fmla="*/ 857 h 35"/>
                  <a:gd name="T22" fmla="*/ 781 w 30"/>
                  <a:gd name="T23" fmla="*/ 1438 h 35"/>
                  <a:gd name="T24" fmla="*/ 1005 w 30"/>
                  <a:gd name="T25" fmla="*/ 4107 h 35"/>
                  <a:gd name="T26" fmla="*/ 781 w 30"/>
                  <a:gd name="T27" fmla="*/ 4519 h 35"/>
                  <a:gd name="T28" fmla="*/ 0 w 30"/>
                  <a:gd name="T29" fmla="*/ 6285 h 35"/>
                  <a:gd name="T30" fmla="*/ 613 w 30"/>
                  <a:gd name="T31" fmla="*/ 6454 h 35"/>
                  <a:gd name="T32" fmla="*/ 1185 w 30"/>
                  <a:gd name="T33" fmla="*/ 4673 h 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0"/>
                  <a:gd name="T52" fmla="*/ 0 h 35"/>
                  <a:gd name="T53" fmla="*/ 30 w 30"/>
                  <a:gd name="T54" fmla="*/ 35 h 3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0" h="35">
                    <a:moveTo>
                      <a:pt x="6" y="23"/>
                    </a:moveTo>
                    <a:cubicBezTo>
                      <a:pt x="6" y="23"/>
                      <a:pt x="7" y="22"/>
                      <a:pt x="8" y="21"/>
                    </a:cubicBezTo>
                    <a:cubicBezTo>
                      <a:pt x="8" y="22"/>
                      <a:pt x="9" y="23"/>
                      <a:pt x="10" y="23"/>
                    </a:cubicBezTo>
                    <a:cubicBezTo>
                      <a:pt x="10" y="24"/>
                      <a:pt x="11" y="24"/>
                      <a:pt x="11" y="24"/>
                    </a:cubicBezTo>
                    <a:cubicBezTo>
                      <a:pt x="10" y="25"/>
                      <a:pt x="9" y="26"/>
                      <a:pt x="9" y="28"/>
                    </a:cubicBezTo>
                    <a:cubicBezTo>
                      <a:pt x="8" y="29"/>
                      <a:pt x="6" y="32"/>
                      <a:pt x="5" y="34"/>
                    </a:cubicBezTo>
                    <a:cubicBezTo>
                      <a:pt x="8" y="35"/>
                      <a:pt x="8" y="35"/>
                      <a:pt x="8" y="35"/>
                    </a:cubicBezTo>
                    <a:cubicBezTo>
                      <a:pt x="9" y="33"/>
                      <a:pt x="10" y="31"/>
                      <a:pt x="11" y="29"/>
                    </a:cubicBezTo>
                    <a:cubicBezTo>
                      <a:pt x="11" y="27"/>
                      <a:pt x="13" y="26"/>
                      <a:pt x="14" y="25"/>
                    </a:cubicBezTo>
                    <a:cubicBezTo>
                      <a:pt x="19" y="26"/>
                      <a:pt x="24" y="25"/>
                      <a:pt x="27" y="20"/>
                    </a:cubicBezTo>
                    <a:cubicBezTo>
                      <a:pt x="30" y="15"/>
                      <a:pt x="28" y="8"/>
                      <a:pt x="21" y="4"/>
                    </a:cubicBezTo>
                    <a:cubicBezTo>
                      <a:pt x="15" y="0"/>
                      <a:pt x="7" y="2"/>
                      <a:pt x="4" y="7"/>
                    </a:cubicBezTo>
                    <a:cubicBezTo>
                      <a:pt x="2" y="11"/>
                      <a:pt x="3" y="16"/>
                      <a:pt x="5" y="20"/>
                    </a:cubicBezTo>
                    <a:cubicBezTo>
                      <a:pt x="5" y="20"/>
                      <a:pt x="4" y="21"/>
                      <a:pt x="4" y="22"/>
                    </a:cubicBezTo>
                    <a:cubicBezTo>
                      <a:pt x="2" y="25"/>
                      <a:pt x="1" y="28"/>
                      <a:pt x="0" y="31"/>
                    </a:cubicBezTo>
                    <a:cubicBezTo>
                      <a:pt x="3" y="32"/>
                      <a:pt x="3" y="32"/>
                      <a:pt x="3" y="32"/>
                    </a:cubicBezTo>
                    <a:cubicBezTo>
                      <a:pt x="3" y="29"/>
                      <a:pt x="4" y="26"/>
                      <a:pt x="6" y="23"/>
                    </a:cubicBezTo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6" name="Freeform 210"/>
              <p:cNvSpPr>
                <a:spLocks noChangeAspect="1"/>
              </p:cNvSpPr>
              <p:nvPr/>
            </p:nvSpPr>
            <p:spPr bwMode="auto">
              <a:xfrm rot="1800000" flipH="1">
                <a:off x="1328738" y="5227638"/>
                <a:ext cx="92075" cy="104775"/>
              </a:xfrm>
              <a:custGeom>
                <a:avLst/>
                <a:gdLst>
                  <a:gd name="T0" fmla="*/ 4862 w 30"/>
                  <a:gd name="T1" fmla="*/ 3015 h 34"/>
                  <a:gd name="T2" fmla="*/ 5073 w 30"/>
                  <a:gd name="T3" fmla="*/ 2782 h 34"/>
                  <a:gd name="T4" fmla="*/ 5868 w 30"/>
                  <a:gd name="T5" fmla="*/ 848 h 34"/>
                  <a:gd name="T6" fmla="*/ 5266 w 30"/>
                  <a:gd name="T7" fmla="*/ 637 h 34"/>
                  <a:gd name="T8" fmla="*/ 4654 w 30"/>
                  <a:gd name="T9" fmla="*/ 2611 h 34"/>
                  <a:gd name="T10" fmla="*/ 4429 w 30"/>
                  <a:gd name="T11" fmla="*/ 2611 h 34"/>
                  <a:gd name="T12" fmla="*/ 3909 w 30"/>
                  <a:gd name="T13" fmla="*/ 2401 h 34"/>
                  <a:gd name="T14" fmla="*/ 3909 w 30"/>
                  <a:gd name="T15" fmla="*/ 2201 h 34"/>
                  <a:gd name="T16" fmla="*/ 4133 w 30"/>
                  <a:gd name="T17" fmla="*/ 1763 h 34"/>
                  <a:gd name="T18" fmla="*/ 4862 w 30"/>
                  <a:gd name="T19" fmla="*/ 225 h 34"/>
                  <a:gd name="T20" fmla="*/ 4313 w 30"/>
                  <a:gd name="T21" fmla="*/ 0 h 34"/>
                  <a:gd name="T22" fmla="*/ 3756 w 30"/>
                  <a:gd name="T23" fmla="*/ 1433 h 34"/>
                  <a:gd name="T24" fmla="*/ 3352 w 30"/>
                  <a:gd name="T25" fmla="*/ 1990 h 34"/>
                  <a:gd name="T26" fmla="*/ 613 w 30"/>
                  <a:gd name="T27" fmla="*/ 3015 h 34"/>
                  <a:gd name="T28" fmla="*/ 1734 w 30"/>
                  <a:gd name="T29" fmla="*/ 6202 h 34"/>
                  <a:gd name="T30" fmla="*/ 5073 w 30"/>
                  <a:gd name="T31" fmla="*/ 5626 h 34"/>
                  <a:gd name="T32" fmla="*/ 4862 w 30"/>
                  <a:gd name="T33" fmla="*/ 3015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0"/>
                  <a:gd name="T52" fmla="*/ 0 h 34"/>
                  <a:gd name="T53" fmla="*/ 30 w 30"/>
                  <a:gd name="T54" fmla="*/ 34 h 3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0" h="34">
                    <a:moveTo>
                      <a:pt x="25" y="15"/>
                    </a:moveTo>
                    <a:cubicBezTo>
                      <a:pt x="25" y="15"/>
                      <a:pt x="26" y="14"/>
                      <a:pt x="26" y="14"/>
                    </a:cubicBezTo>
                    <a:cubicBezTo>
                      <a:pt x="28" y="11"/>
                      <a:pt x="29" y="7"/>
                      <a:pt x="30" y="4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6" y="6"/>
                      <a:pt x="26" y="10"/>
                      <a:pt x="24" y="13"/>
                    </a:cubicBezTo>
                    <a:cubicBezTo>
                      <a:pt x="23" y="13"/>
                      <a:pt x="23" y="13"/>
                      <a:pt x="23" y="13"/>
                    </a:cubicBezTo>
                    <a:cubicBezTo>
                      <a:pt x="22" y="13"/>
                      <a:pt x="21" y="12"/>
                      <a:pt x="20" y="12"/>
                    </a:cubicBezTo>
                    <a:cubicBezTo>
                      <a:pt x="20" y="12"/>
                      <a:pt x="20" y="11"/>
                      <a:pt x="20" y="11"/>
                    </a:cubicBezTo>
                    <a:cubicBezTo>
                      <a:pt x="20" y="10"/>
                      <a:pt x="21" y="10"/>
                      <a:pt x="21" y="9"/>
                    </a:cubicBezTo>
                    <a:cubicBezTo>
                      <a:pt x="23" y="6"/>
                      <a:pt x="23" y="4"/>
                      <a:pt x="25" y="1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1" y="2"/>
                      <a:pt x="20" y="5"/>
                      <a:pt x="19" y="7"/>
                    </a:cubicBezTo>
                    <a:cubicBezTo>
                      <a:pt x="19" y="8"/>
                      <a:pt x="18" y="9"/>
                      <a:pt x="17" y="10"/>
                    </a:cubicBezTo>
                    <a:cubicBezTo>
                      <a:pt x="12" y="9"/>
                      <a:pt x="6" y="10"/>
                      <a:pt x="3" y="15"/>
                    </a:cubicBezTo>
                    <a:cubicBezTo>
                      <a:pt x="0" y="20"/>
                      <a:pt x="3" y="27"/>
                      <a:pt x="9" y="31"/>
                    </a:cubicBezTo>
                    <a:cubicBezTo>
                      <a:pt x="15" y="34"/>
                      <a:pt x="23" y="33"/>
                      <a:pt x="26" y="28"/>
                    </a:cubicBezTo>
                    <a:cubicBezTo>
                      <a:pt x="28" y="24"/>
                      <a:pt x="28" y="19"/>
                      <a:pt x="25" y="15"/>
                    </a:cubicBezTo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7" name="Freeform 211"/>
              <p:cNvSpPr>
                <a:spLocks noChangeAspect="1"/>
              </p:cNvSpPr>
              <p:nvPr/>
            </p:nvSpPr>
            <p:spPr bwMode="auto">
              <a:xfrm rot="1800000" flipH="1">
                <a:off x="1233488" y="5103813"/>
                <a:ext cx="92075" cy="107950"/>
              </a:xfrm>
              <a:custGeom>
                <a:avLst/>
                <a:gdLst>
                  <a:gd name="T0" fmla="*/ 1185 w 30"/>
                  <a:gd name="T1" fmla="*/ 4673 h 35"/>
                  <a:gd name="T2" fmla="*/ 1510 w 30"/>
                  <a:gd name="T3" fmla="*/ 4292 h 35"/>
                  <a:gd name="T4" fmla="*/ 1943 w 30"/>
                  <a:gd name="T5" fmla="*/ 4673 h 35"/>
                  <a:gd name="T6" fmla="*/ 2138 w 30"/>
                  <a:gd name="T7" fmla="*/ 4900 h 35"/>
                  <a:gd name="T8" fmla="*/ 1734 w 30"/>
                  <a:gd name="T9" fmla="*/ 5640 h 35"/>
                  <a:gd name="T10" fmla="*/ 1005 w 30"/>
                  <a:gd name="T11" fmla="*/ 6893 h 35"/>
                  <a:gd name="T12" fmla="*/ 1510 w 30"/>
                  <a:gd name="T13" fmla="*/ 7086 h 35"/>
                  <a:gd name="T14" fmla="*/ 2138 w 30"/>
                  <a:gd name="T15" fmla="*/ 5865 h 35"/>
                  <a:gd name="T16" fmla="*/ 2724 w 30"/>
                  <a:gd name="T17" fmla="*/ 5112 h 35"/>
                  <a:gd name="T18" fmla="*/ 5266 w 30"/>
                  <a:gd name="T19" fmla="*/ 4107 h 35"/>
                  <a:gd name="T20" fmla="*/ 4133 w 30"/>
                  <a:gd name="T21" fmla="*/ 857 h 35"/>
                  <a:gd name="T22" fmla="*/ 781 w 30"/>
                  <a:gd name="T23" fmla="*/ 1438 h 35"/>
                  <a:gd name="T24" fmla="*/ 1005 w 30"/>
                  <a:gd name="T25" fmla="*/ 4107 h 35"/>
                  <a:gd name="T26" fmla="*/ 781 w 30"/>
                  <a:gd name="T27" fmla="*/ 4519 h 35"/>
                  <a:gd name="T28" fmla="*/ 0 w 30"/>
                  <a:gd name="T29" fmla="*/ 6285 h 35"/>
                  <a:gd name="T30" fmla="*/ 613 w 30"/>
                  <a:gd name="T31" fmla="*/ 6454 h 35"/>
                  <a:gd name="T32" fmla="*/ 1185 w 30"/>
                  <a:gd name="T33" fmla="*/ 4673 h 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0"/>
                  <a:gd name="T52" fmla="*/ 0 h 35"/>
                  <a:gd name="T53" fmla="*/ 30 w 30"/>
                  <a:gd name="T54" fmla="*/ 35 h 3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0" h="35">
                    <a:moveTo>
                      <a:pt x="6" y="23"/>
                    </a:moveTo>
                    <a:cubicBezTo>
                      <a:pt x="6" y="23"/>
                      <a:pt x="7" y="22"/>
                      <a:pt x="8" y="21"/>
                    </a:cubicBezTo>
                    <a:cubicBezTo>
                      <a:pt x="8" y="22"/>
                      <a:pt x="9" y="23"/>
                      <a:pt x="10" y="23"/>
                    </a:cubicBezTo>
                    <a:cubicBezTo>
                      <a:pt x="10" y="24"/>
                      <a:pt x="11" y="24"/>
                      <a:pt x="11" y="24"/>
                    </a:cubicBezTo>
                    <a:cubicBezTo>
                      <a:pt x="10" y="25"/>
                      <a:pt x="9" y="26"/>
                      <a:pt x="9" y="28"/>
                    </a:cubicBezTo>
                    <a:cubicBezTo>
                      <a:pt x="8" y="29"/>
                      <a:pt x="6" y="32"/>
                      <a:pt x="5" y="34"/>
                    </a:cubicBezTo>
                    <a:cubicBezTo>
                      <a:pt x="8" y="35"/>
                      <a:pt x="8" y="35"/>
                      <a:pt x="8" y="35"/>
                    </a:cubicBezTo>
                    <a:cubicBezTo>
                      <a:pt x="9" y="33"/>
                      <a:pt x="10" y="31"/>
                      <a:pt x="11" y="29"/>
                    </a:cubicBezTo>
                    <a:cubicBezTo>
                      <a:pt x="11" y="27"/>
                      <a:pt x="13" y="26"/>
                      <a:pt x="14" y="25"/>
                    </a:cubicBezTo>
                    <a:cubicBezTo>
                      <a:pt x="19" y="26"/>
                      <a:pt x="24" y="25"/>
                      <a:pt x="27" y="20"/>
                    </a:cubicBezTo>
                    <a:cubicBezTo>
                      <a:pt x="30" y="15"/>
                      <a:pt x="28" y="8"/>
                      <a:pt x="21" y="4"/>
                    </a:cubicBezTo>
                    <a:cubicBezTo>
                      <a:pt x="15" y="0"/>
                      <a:pt x="7" y="2"/>
                      <a:pt x="4" y="7"/>
                    </a:cubicBezTo>
                    <a:cubicBezTo>
                      <a:pt x="2" y="11"/>
                      <a:pt x="3" y="16"/>
                      <a:pt x="5" y="20"/>
                    </a:cubicBezTo>
                    <a:cubicBezTo>
                      <a:pt x="5" y="20"/>
                      <a:pt x="4" y="21"/>
                      <a:pt x="4" y="22"/>
                    </a:cubicBezTo>
                    <a:cubicBezTo>
                      <a:pt x="2" y="25"/>
                      <a:pt x="1" y="28"/>
                      <a:pt x="0" y="31"/>
                    </a:cubicBezTo>
                    <a:cubicBezTo>
                      <a:pt x="3" y="32"/>
                      <a:pt x="3" y="32"/>
                      <a:pt x="3" y="32"/>
                    </a:cubicBezTo>
                    <a:cubicBezTo>
                      <a:pt x="3" y="29"/>
                      <a:pt x="4" y="26"/>
                      <a:pt x="6" y="23"/>
                    </a:cubicBezTo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8" name="Freeform 212"/>
              <p:cNvSpPr>
                <a:spLocks noChangeAspect="1"/>
              </p:cNvSpPr>
              <p:nvPr/>
            </p:nvSpPr>
            <p:spPr bwMode="auto">
              <a:xfrm rot="1800000" flipH="1">
                <a:off x="1246188" y="5227638"/>
                <a:ext cx="92075" cy="104775"/>
              </a:xfrm>
              <a:custGeom>
                <a:avLst/>
                <a:gdLst>
                  <a:gd name="T0" fmla="*/ 4862 w 30"/>
                  <a:gd name="T1" fmla="*/ 3015 h 34"/>
                  <a:gd name="T2" fmla="*/ 5073 w 30"/>
                  <a:gd name="T3" fmla="*/ 2782 h 34"/>
                  <a:gd name="T4" fmla="*/ 5868 w 30"/>
                  <a:gd name="T5" fmla="*/ 848 h 34"/>
                  <a:gd name="T6" fmla="*/ 5266 w 30"/>
                  <a:gd name="T7" fmla="*/ 637 h 34"/>
                  <a:gd name="T8" fmla="*/ 4654 w 30"/>
                  <a:gd name="T9" fmla="*/ 2611 h 34"/>
                  <a:gd name="T10" fmla="*/ 4429 w 30"/>
                  <a:gd name="T11" fmla="*/ 2611 h 34"/>
                  <a:gd name="T12" fmla="*/ 3909 w 30"/>
                  <a:gd name="T13" fmla="*/ 2401 h 34"/>
                  <a:gd name="T14" fmla="*/ 3909 w 30"/>
                  <a:gd name="T15" fmla="*/ 2201 h 34"/>
                  <a:gd name="T16" fmla="*/ 4133 w 30"/>
                  <a:gd name="T17" fmla="*/ 1763 h 34"/>
                  <a:gd name="T18" fmla="*/ 4862 w 30"/>
                  <a:gd name="T19" fmla="*/ 225 h 34"/>
                  <a:gd name="T20" fmla="*/ 4313 w 30"/>
                  <a:gd name="T21" fmla="*/ 0 h 34"/>
                  <a:gd name="T22" fmla="*/ 3756 w 30"/>
                  <a:gd name="T23" fmla="*/ 1433 h 34"/>
                  <a:gd name="T24" fmla="*/ 3352 w 30"/>
                  <a:gd name="T25" fmla="*/ 1990 h 34"/>
                  <a:gd name="T26" fmla="*/ 613 w 30"/>
                  <a:gd name="T27" fmla="*/ 3015 h 34"/>
                  <a:gd name="T28" fmla="*/ 1734 w 30"/>
                  <a:gd name="T29" fmla="*/ 6202 h 34"/>
                  <a:gd name="T30" fmla="*/ 5073 w 30"/>
                  <a:gd name="T31" fmla="*/ 5626 h 34"/>
                  <a:gd name="T32" fmla="*/ 4862 w 30"/>
                  <a:gd name="T33" fmla="*/ 3015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0"/>
                  <a:gd name="T52" fmla="*/ 0 h 34"/>
                  <a:gd name="T53" fmla="*/ 30 w 30"/>
                  <a:gd name="T54" fmla="*/ 34 h 3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0" h="34">
                    <a:moveTo>
                      <a:pt x="25" y="15"/>
                    </a:moveTo>
                    <a:cubicBezTo>
                      <a:pt x="25" y="15"/>
                      <a:pt x="26" y="14"/>
                      <a:pt x="26" y="14"/>
                    </a:cubicBezTo>
                    <a:cubicBezTo>
                      <a:pt x="28" y="11"/>
                      <a:pt x="29" y="7"/>
                      <a:pt x="30" y="4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6" y="6"/>
                      <a:pt x="26" y="10"/>
                      <a:pt x="24" y="13"/>
                    </a:cubicBezTo>
                    <a:cubicBezTo>
                      <a:pt x="23" y="13"/>
                      <a:pt x="23" y="13"/>
                      <a:pt x="23" y="13"/>
                    </a:cubicBezTo>
                    <a:cubicBezTo>
                      <a:pt x="22" y="13"/>
                      <a:pt x="21" y="12"/>
                      <a:pt x="20" y="12"/>
                    </a:cubicBezTo>
                    <a:cubicBezTo>
                      <a:pt x="20" y="12"/>
                      <a:pt x="20" y="11"/>
                      <a:pt x="20" y="11"/>
                    </a:cubicBezTo>
                    <a:cubicBezTo>
                      <a:pt x="20" y="10"/>
                      <a:pt x="21" y="10"/>
                      <a:pt x="21" y="9"/>
                    </a:cubicBezTo>
                    <a:cubicBezTo>
                      <a:pt x="23" y="6"/>
                      <a:pt x="23" y="4"/>
                      <a:pt x="25" y="1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1" y="2"/>
                      <a:pt x="20" y="5"/>
                      <a:pt x="19" y="7"/>
                    </a:cubicBezTo>
                    <a:cubicBezTo>
                      <a:pt x="19" y="8"/>
                      <a:pt x="18" y="9"/>
                      <a:pt x="17" y="10"/>
                    </a:cubicBezTo>
                    <a:cubicBezTo>
                      <a:pt x="12" y="9"/>
                      <a:pt x="6" y="10"/>
                      <a:pt x="3" y="15"/>
                    </a:cubicBezTo>
                    <a:cubicBezTo>
                      <a:pt x="0" y="20"/>
                      <a:pt x="3" y="27"/>
                      <a:pt x="9" y="31"/>
                    </a:cubicBezTo>
                    <a:cubicBezTo>
                      <a:pt x="15" y="34"/>
                      <a:pt x="23" y="33"/>
                      <a:pt x="26" y="28"/>
                    </a:cubicBezTo>
                    <a:cubicBezTo>
                      <a:pt x="28" y="24"/>
                      <a:pt x="28" y="19"/>
                      <a:pt x="25" y="15"/>
                    </a:cubicBezTo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9" name="Freeform 213"/>
              <p:cNvSpPr>
                <a:spLocks noChangeAspect="1"/>
              </p:cNvSpPr>
              <p:nvPr/>
            </p:nvSpPr>
            <p:spPr bwMode="auto">
              <a:xfrm rot="1800000" flipH="1">
                <a:off x="906463" y="5105400"/>
                <a:ext cx="92075" cy="107950"/>
              </a:xfrm>
              <a:custGeom>
                <a:avLst/>
                <a:gdLst>
                  <a:gd name="T0" fmla="*/ 1185 w 30"/>
                  <a:gd name="T1" fmla="*/ 4673 h 35"/>
                  <a:gd name="T2" fmla="*/ 1510 w 30"/>
                  <a:gd name="T3" fmla="*/ 4292 h 35"/>
                  <a:gd name="T4" fmla="*/ 1943 w 30"/>
                  <a:gd name="T5" fmla="*/ 4673 h 35"/>
                  <a:gd name="T6" fmla="*/ 2138 w 30"/>
                  <a:gd name="T7" fmla="*/ 4900 h 35"/>
                  <a:gd name="T8" fmla="*/ 1734 w 30"/>
                  <a:gd name="T9" fmla="*/ 5640 h 35"/>
                  <a:gd name="T10" fmla="*/ 1005 w 30"/>
                  <a:gd name="T11" fmla="*/ 6893 h 35"/>
                  <a:gd name="T12" fmla="*/ 1510 w 30"/>
                  <a:gd name="T13" fmla="*/ 7086 h 35"/>
                  <a:gd name="T14" fmla="*/ 2138 w 30"/>
                  <a:gd name="T15" fmla="*/ 5865 h 35"/>
                  <a:gd name="T16" fmla="*/ 2724 w 30"/>
                  <a:gd name="T17" fmla="*/ 5112 h 35"/>
                  <a:gd name="T18" fmla="*/ 5266 w 30"/>
                  <a:gd name="T19" fmla="*/ 4107 h 35"/>
                  <a:gd name="T20" fmla="*/ 4133 w 30"/>
                  <a:gd name="T21" fmla="*/ 857 h 35"/>
                  <a:gd name="T22" fmla="*/ 781 w 30"/>
                  <a:gd name="T23" fmla="*/ 1438 h 35"/>
                  <a:gd name="T24" fmla="*/ 1005 w 30"/>
                  <a:gd name="T25" fmla="*/ 4107 h 35"/>
                  <a:gd name="T26" fmla="*/ 781 w 30"/>
                  <a:gd name="T27" fmla="*/ 4519 h 35"/>
                  <a:gd name="T28" fmla="*/ 0 w 30"/>
                  <a:gd name="T29" fmla="*/ 6285 h 35"/>
                  <a:gd name="T30" fmla="*/ 613 w 30"/>
                  <a:gd name="T31" fmla="*/ 6454 h 35"/>
                  <a:gd name="T32" fmla="*/ 1185 w 30"/>
                  <a:gd name="T33" fmla="*/ 4673 h 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0"/>
                  <a:gd name="T52" fmla="*/ 0 h 35"/>
                  <a:gd name="T53" fmla="*/ 30 w 30"/>
                  <a:gd name="T54" fmla="*/ 35 h 3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0" h="35">
                    <a:moveTo>
                      <a:pt x="6" y="23"/>
                    </a:moveTo>
                    <a:cubicBezTo>
                      <a:pt x="6" y="23"/>
                      <a:pt x="7" y="22"/>
                      <a:pt x="8" y="21"/>
                    </a:cubicBezTo>
                    <a:cubicBezTo>
                      <a:pt x="8" y="22"/>
                      <a:pt x="9" y="23"/>
                      <a:pt x="10" y="23"/>
                    </a:cubicBezTo>
                    <a:cubicBezTo>
                      <a:pt x="10" y="24"/>
                      <a:pt x="11" y="24"/>
                      <a:pt x="11" y="24"/>
                    </a:cubicBezTo>
                    <a:cubicBezTo>
                      <a:pt x="10" y="25"/>
                      <a:pt x="9" y="26"/>
                      <a:pt x="9" y="28"/>
                    </a:cubicBezTo>
                    <a:cubicBezTo>
                      <a:pt x="8" y="29"/>
                      <a:pt x="6" y="32"/>
                      <a:pt x="5" y="34"/>
                    </a:cubicBezTo>
                    <a:cubicBezTo>
                      <a:pt x="8" y="35"/>
                      <a:pt x="8" y="35"/>
                      <a:pt x="8" y="35"/>
                    </a:cubicBezTo>
                    <a:cubicBezTo>
                      <a:pt x="9" y="33"/>
                      <a:pt x="10" y="31"/>
                      <a:pt x="11" y="29"/>
                    </a:cubicBezTo>
                    <a:cubicBezTo>
                      <a:pt x="11" y="27"/>
                      <a:pt x="13" y="26"/>
                      <a:pt x="14" y="25"/>
                    </a:cubicBezTo>
                    <a:cubicBezTo>
                      <a:pt x="19" y="26"/>
                      <a:pt x="24" y="25"/>
                      <a:pt x="27" y="20"/>
                    </a:cubicBezTo>
                    <a:cubicBezTo>
                      <a:pt x="30" y="15"/>
                      <a:pt x="28" y="8"/>
                      <a:pt x="21" y="4"/>
                    </a:cubicBezTo>
                    <a:cubicBezTo>
                      <a:pt x="15" y="0"/>
                      <a:pt x="7" y="2"/>
                      <a:pt x="4" y="7"/>
                    </a:cubicBezTo>
                    <a:cubicBezTo>
                      <a:pt x="2" y="11"/>
                      <a:pt x="3" y="16"/>
                      <a:pt x="5" y="20"/>
                    </a:cubicBezTo>
                    <a:cubicBezTo>
                      <a:pt x="5" y="20"/>
                      <a:pt x="4" y="21"/>
                      <a:pt x="4" y="22"/>
                    </a:cubicBezTo>
                    <a:cubicBezTo>
                      <a:pt x="2" y="25"/>
                      <a:pt x="1" y="28"/>
                      <a:pt x="0" y="31"/>
                    </a:cubicBezTo>
                    <a:cubicBezTo>
                      <a:pt x="3" y="32"/>
                      <a:pt x="3" y="32"/>
                      <a:pt x="3" y="32"/>
                    </a:cubicBezTo>
                    <a:cubicBezTo>
                      <a:pt x="3" y="29"/>
                      <a:pt x="4" y="26"/>
                      <a:pt x="6" y="23"/>
                    </a:cubicBezTo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0" name="Freeform 214"/>
              <p:cNvSpPr>
                <a:spLocks noChangeAspect="1"/>
              </p:cNvSpPr>
              <p:nvPr/>
            </p:nvSpPr>
            <p:spPr bwMode="auto">
              <a:xfrm rot="1800000" flipH="1">
                <a:off x="919163" y="5229225"/>
                <a:ext cx="92075" cy="104775"/>
              </a:xfrm>
              <a:custGeom>
                <a:avLst/>
                <a:gdLst>
                  <a:gd name="T0" fmla="*/ 4862 w 30"/>
                  <a:gd name="T1" fmla="*/ 3015 h 34"/>
                  <a:gd name="T2" fmla="*/ 5073 w 30"/>
                  <a:gd name="T3" fmla="*/ 2782 h 34"/>
                  <a:gd name="T4" fmla="*/ 5868 w 30"/>
                  <a:gd name="T5" fmla="*/ 848 h 34"/>
                  <a:gd name="T6" fmla="*/ 5266 w 30"/>
                  <a:gd name="T7" fmla="*/ 637 h 34"/>
                  <a:gd name="T8" fmla="*/ 4654 w 30"/>
                  <a:gd name="T9" fmla="*/ 2611 h 34"/>
                  <a:gd name="T10" fmla="*/ 4429 w 30"/>
                  <a:gd name="T11" fmla="*/ 2611 h 34"/>
                  <a:gd name="T12" fmla="*/ 3909 w 30"/>
                  <a:gd name="T13" fmla="*/ 2401 h 34"/>
                  <a:gd name="T14" fmla="*/ 3909 w 30"/>
                  <a:gd name="T15" fmla="*/ 2201 h 34"/>
                  <a:gd name="T16" fmla="*/ 4133 w 30"/>
                  <a:gd name="T17" fmla="*/ 1763 h 34"/>
                  <a:gd name="T18" fmla="*/ 4862 w 30"/>
                  <a:gd name="T19" fmla="*/ 225 h 34"/>
                  <a:gd name="T20" fmla="*/ 4313 w 30"/>
                  <a:gd name="T21" fmla="*/ 0 h 34"/>
                  <a:gd name="T22" fmla="*/ 3756 w 30"/>
                  <a:gd name="T23" fmla="*/ 1433 h 34"/>
                  <a:gd name="T24" fmla="*/ 3352 w 30"/>
                  <a:gd name="T25" fmla="*/ 1990 h 34"/>
                  <a:gd name="T26" fmla="*/ 613 w 30"/>
                  <a:gd name="T27" fmla="*/ 3015 h 34"/>
                  <a:gd name="T28" fmla="*/ 1734 w 30"/>
                  <a:gd name="T29" fmla="*/ 6202 h 34"/>
                  <a:gd name="T30" fmla="*/ 5073 w 30"/>
                  <a:gd name="T31" fmla="*/ 5626 h 34"/>
                  <a:gd name="T32" fmla="*/ 4862 w 30"/>
                  <a:gd name="T33" fmla="*/ 3015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0"/>
                  <a:gd name="T52" fmla="*/ 0 h 34"/>
                  <a:gd name="T53" fmla="*/ 30 w 30"/>
                  <a:gd name="T54" fmla="*/ 34 h 3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0" h="34">
                    <a:moveTo>
                      <a:pt x="25" y="15"/>
                    </a:moveTo>
                    <a:cubicBezTo>
                      <a:pt x="25" y="15"/>
                      <a:pt x="26" y="14"/>
                      <a:pt x="26" y="14"/>
                    </a:cubicBezTo>
                    <a:cubicBezTo>
                      <a:pt x="28" y="11"/>
                      <a:pt x="29" y="7"/>
                      <a:pt x="30" y="4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6" y="6"/>
                      <a:pt x="26" y="10"/>
                      <a:pt x="24" y="13"/>
                    </a:cubicBezTo>
                    <a:cubicBezTo>
                      <a:pt x="23" y="13"/>
                      <a:pt x="23" y="13"/>
                      <a:pt x="23" y="13"/>
                    </a:cubicBezTo>
                    <a:cubicBezTo>
                      <a:pt x="22" y="13"/>
                      <a:pt x="21" y="12"/>
                      <a:pt x="20" y="12"/>
                    </a:cubicBezTo>
                    <a:cubicBezTo>
                      <a:pt x="20" y="12"/>
                      <a:pt x="20" y="11"/>
                      <a:pt x="20" y="11"/>
                    </a:cubicBezTo>
                    <a:cubicBezTo>
                      <a:pt x="20" y="10"/>
                      <a:pt x="21" y="10"/>
                      <a:pt x="21" y="9"/>
                    </a:cubicBezTo>
                    <a:cubicBezTo>
                      <a:pt x="23" y="6"/>
                      <a:pt x="23" y="4"/>
                      <a:pt x="25" y="1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1" y="2"/>
                      <a:pt x="20" y="5"/>
                      <a:pt x="19" y="7"/>
                    </a:cubicBezTo>
                    <a:cubicBezTo>
                      <a:pt x="19" y="8"/>
                      <a:pt x="18" y="9"/>
                      <a:pt x="17" y="10"/>
                    </a:cubicBezTo>
                    <a:cubicBezTo>
                      <a:pt x="12" y="9"/>
                      <a:pt x="6" y="10"/>
                      <a:pt x="3" y="15"/>
                    </a:cubicBezTo>
                    <a:cubicBezTo>
                      <a:pt x="0" y="20"/>
                      <a:pt x="3" y="27"/>
                      <a:pt x="9" y="31"/>
                    </a:cubicBezTo>
                    <a:cubicBezTo>
                      <a:pt x="15" y="34"/>
                      <a:pt x="23" y="33"/>
                      <a:pt x="26" y="28"/>
                    </a:cubicBezTo>
                    <a:cubicBezTo>
                      <a:pt x="28" y="24"/>
                      <a:pt x="28" y="19"/>
                      <a:pt x="25" y="15"/>
                    </a:cubicBezTo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1" name="Freeform 215"/>
              <p:cNvSpPr>
                <a:spLocks noChangeAspect="1"/>
              </p:cNvSpPr>
              <p:nvPr/>
            </p:nvSpPr>
            <p:spPr bwMode="auto">
              <a:xfrm rot="1800000" flipH="1">
                <a:off x="823913" y="5105400"/>
                <a:ext cx="92075" cy="107950"/>
              </a:xfrm>
              <a:custGeom>
                <a:avLst/>
                <a:gdLst>
                  <a:gd name="T0" fmla="*/ 1185 w 30"/>
                  <a:gd name="T1" fmla="*/ 4673 h 35"/>
                  <a:gd name="T2" fmla="*/ 1510 w 30"/>
                  <a:gd name="T3" fmla="*/ 4292 h 35"/>
                  <a:gd name="T4" fmla="*/ 1943 w 30"/>
                  <a:gd name="T5" fmla="*/ 4673 h 35"/>
                  <a:gd name="T6" fmla="*/ 2138 w 30"/>
                  <a:gd name="T7" fmla="*/ 4900 h 35"/>
                  <a:gd name="T8" fmla="*/ 1734 w 30"/>
                  <a:gd name="T9" fmla="*/ 5640 h 35"/>
                  <a:gd name="T10" fmla="*/ 1005 w 30"/>
                  <a:gd name="T11" fmla="*/ 6893 h 35"/>
                  <a:gd name="T12" fmla="*/ 1510 w 30"/>
                  <a:gd name="T13" fmla="*/ 7086 h 35"/>
                  <a:gd name="T14" fmla="*/ 2138 w 30"/>
                  <a:gd name="T15" fmla="*/ 5865 h 35"/>
                  <a:gd name="T16" fmla="*/ 2724 w 30"/>
                  <a:gd name="T17" fmla="*/ 5112 h 35"/>
                  <a:gd name="T18" fmla="*/ 5266 w 30"/>
                  <a:gd name="T19" fmla="*/ 4107 h 35"/>
                  <a:gd name="T20" fmla="*/ 4133 w 30"/>
                  <a:gd name="T21" fmla="*/ 857 h 35"/>
                  <a:gd name="T22" fmla="*/ 781 w 30"/>
                  <a:gd name="T23" fmla="*/ 1438 h 35"/>
                  <a:gd name="T24" fmla="*/ 1005 w 30"/>
                  <a:gd name="T25" fmla="*/ 4107 h 35"/>
                  <a:gd name="T26" fmla="*/ 781 w 30"/>
                  <a:gd name="T27" fmla="*/ 4519 h 35"/>
                  <a:gd name="T28" fmla="*/ 0 w 30"/>
                  <a:gd name="T29" fmla="*/ 6285 h 35"/>
                  <a:gd name="T30" fmla="*/ 613 w 30"/>
                  <a:gd name="T31" fmla="*/ 6454 h 35"/>
                  <a:gd name="T32" fmla="*/ 1185 w 30"/>
                  <a:gd name="T33" fmla="*/ 4673 h 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0"/>
                  <a:gd name="T52" fmla="*/ 0 h 35"/>
                  <a:gd name="T53" fmla="*/ 30 w 30"/>
                  <a:gd name="T54" fmla="*/ 35 h 3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0" h="35">
                    <a:moveTo>
                      <a:pt x="6" y="23"/>
                    </a:moveTo>
                    <a:cubicBezTo>
                      <a:pt x="6" y="23"/>
                      <a:pt x="7" y="22"/>
                      <a:pt x="8" y="21"/>
                    </a:cubicBezTo>
                    <a:cubicBezTo>
                      <a:pt x="8" y="22"/>
                      <a:pt x="9" y="23"/>
                      <a:pt x="10" y="23"/>
                    </a:cubicBezTo>
                    <a:cubicBezTo>
                      <a:pt x="10" y="24"/>
                      <a:pt x="11" y="24"/>
                      <a:pt x="11" y="24"/>
                    </a:cubicBezTo>
                    <a:cubicBezTo>
                      <a:pt x="10" y="25"/>
                      <a:pt x="9" y="26"/>
                      <a:pt x="9" y="28"/>
                    </a:cubicBezTo>
                    <a:cubicBezTo>
                      <a:pt x="8" y="29"/>
                      <a:pt x="6" y="32"/>
                      <a:pt x="5" y="34"/>
                    </a:cubicBezTo>
                    <a:cubicBezTo>
                      <a:pt x="8" y="35"/>
                      <a:pt x="8" y="35"/>
                      <a:pt x="8" y="35"/>
                    </a:cubicBezTo>
                    <a:cubicBezTo>
                      <a:pt x="9" y="33"/>
                      <a:pt x="10" y="31"/>
                      <a:pt x="11" y="29"/>
                    </a:cubicBezTo>
                    <a:cubicBezTo>
                      <a:pt x="11" y="27"/>
                      <a:pt x="13" y="26"/>
                      <a:pt x="14" y="25"/>
                    </a:cubicBezTo>
                    <a:cubicBezTo>
                      <a:pt x="19" y="26"/>
                      <a:pt x="24" y="25"/>
                      <a:pt x="27" y="20"/>
                    </a:cubicBezTo>
                    <a:cubicBezTo>
                      <a:pt x="30" y="15"/>
                      <a:pt x="28" y="8"/>
                      <a:pt x="21" y="4"/>
                    </a:cubicBezTo>
                    <a:cubicBezTo>
                      <a:pt x="15" y="0"/>
                      <a:pt x="7" y="2"/>
                      <a:pt x="4" y="7"/>
                    </a:cubicBezTo>
                    <a:cubicBezTo>
                      <a:pt x="2" y="11"/>
                      <a:pt x="3" y="16"/>
                      <a:pt x="5" y="20"/>
                    </a:cubicBezTo>
                    <a:cubicBezTo>
                      <a:pt x="5" y="20"/>
                      <a:pt x="4" y="21"/>
                      <a:pt x="4" y="22"/>
                    </a:cubicBezTo>
                    <a:cubicBezTo>
                      <a:pt x="2" y="25"/>
                      <a:pt x="1" y="28"/>
                      <a:pt x="0" y="31"/>
                    </a:cubicBezTo>
                    <a:cubicBezTo>
                      <a:pt x="3" y="32"/>
                      <a:pt x="3" y="32"/>
                      <a:pt x="3" y="32"/>
                    </a:cubicBezTo>
                    <a:cubicBezTo>
                      <a:pt x="3" y="29"/>
                      <a:pt x="4" y="26"/>
                      <a:pt x="6" y="23"/>
                    </a:cubicBezTo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2" name="Freeform 216"/>
              <p:cNvSpPr>
                <a:spLocks noChangeAspect="1"/>
              </p:cNvSpPr>
              <p:nvPr/>
            </p:nvSpPr>
            <p:spPr bwMode="auto">
              <a:xfrm rot="1800000" flipH="1">
                <a:off x="836613" y="5229225"/>
                <a:ext cx="92075" cy="104775"/>
              </a:xfrm>
              <a:custGeom>
                <a:avLst/>
                <a:gdLst>
                  <a:gd name="T0" fmla="*/ 4862 w 30"/>
                  <a:gd name="T1" fmla="*/ 3015 h 34"/>
                  <a:gd name="T2" fmla="*/ 5073 w 30"/>
                  <a:gd name="T3" fmla="*/ 2782 h 34"/>
                  <a:gd name="T4" fmla="*/ 5868 w 30"/>
                  <a:gd name="T5" fmla="*/ 848 h 34"/>
                  <a:gd name="T6" fmla="*/ 5266 w 30"/>
                  <a:gd name="T7" fmla="*/ 637 h 34"/>
                  <a:gd name="T8" fmla="*/ 4654 w 30"/>
                  <a:gd name="T9" fmla="*/ 2611 h 34"/>
                  <a:gd name="T10" fmla="*/ 4429 w 30"/>
                  <a:gd name="T11" fmla="*/ 2611 h 34"/>
                  <a:gd name="T12" fmla="*/ 3909 w 30"/>
                  <a:gd name="T13" fmla="*/ 2401 h 34"/>
                  <a:gd name="T14" fmla="*/ 3909 w 30"/>
                  <a:gd name="T15" fmla="*/ 2201 h 34"/>
                  <a:gd name="T16" fmla="*/ 4133 w 30"/>
                  <a:gd name="T17" fmla="*/ 1763 h 34"/>
                  <a:gd name="T18" fmla="*/ 4862 w 30"/>
                  <a:gd name="T19" fmla="*/ 225 h 34"/>
                  <a:gd name="T20" fmla="*/ 4313 w 30"/>
                  <a:gd name="T21" fmla="*/ 0 h 34"/>
                  <a:gd name="T22" fmla="*/ 3756 w 30"/>
                  <a:gd name="T23" fmla="*/ 1433 h 34"/>
                  <a:gd name="T24" fmla="*/ 3352 w 30"/>
                  <a:gd name="T25" fmla="*/ 1990 h 34"/>
                  <a:gd name="T26" fmla="*/ 613 w 30"/>
                  <a:gd name="T27" fmla="*/ 3015 h 34"/>
                  <a:gd name="T28" fmla="*/ 1734 w 30"/>
                  <a:gd name="T29" fmla="*/ 6202 h 34"/>
                  <a:gd name="T30" fmla="*/ 5073 w 30"/>
                  <a:gd name="T31" fmla="*/ 5626 h 34"/>
                  <a:gd name="T32" fmla="*/ 4862 w 30"/>
                  <a:gd name="T33" fmla="*/ 3015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0"/>
                  <a:gd name="T52" fmla="*/ 0 h 34"/>
                  <a:gd name="T53" fmla="*/ 30 w 30"/>
                  <a:gd name="T54" fmla="*/ 34 h 3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0" h="34">
                    <a:moveTo>
                      <a:pt x="25" y="15"/>
                    </a:moveTo>
                    <a:cubicBezTo>
                      <a:pt x="25" y="15"/>
                      <a:pt x="26" y="14"/>
                      <a:pt x="26" y="14"/>
                    </a:cubicBezTo>
                    <a:cubicBezTo>
                      <a:pt x="28" y="11"/>
                      <a:pt x="29" y="7"/>
                      <a:pt x="30" y="4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6" y="6"/>
                      <a:pt x="26" y="10"/>
                      <a:pt x="24" y="13"/>
                    </a:cubicBezTo>
                    <a:cubicBezTo>
                      <a:pt x="23" y="13"/>
                      <a:pt x="23" y="13"/>
                      <a:pt x="23" y="13"/>
                    </a:cubicBezTo>
                    <a:cubicBezTo>
                      <a:pt x="22" y="13"/>
                      <a:pt x="21" y="12"/>
                      <a:pt x="20" y="12"/>
                    </a:cubicBezTo>
                    <a:cubicBezTo>
                      <a:pt x="20" y="12"/>
                      <a:pt x="20" y="11"/>
                      <a:pt x="20" y="11"/>
                    </a:cubicBezTo>
                    <a:cubicBezTo>
                      <a:pt x="20" y="10"/>
                      <a:pt x="21" y="10"/>
                      <a:pt x="21" y="9"/>
                    </a:cubicBezTo>
                    <a:cubicBezTo>
                      <a:pt x="23" y="6"/>
                      <a:pt x="23" y="4"/>
                      <a:pt x="25" y="1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1" y="2"/>
                      <a:pt x="20" y="5"/>
                      <a:pt x="19" y="7"/>
                    </a:cubicBezTo>
                    <a:cubicBezTo>
                      <a:pt x="19" y="8"/>
                      <a:pt x="18" y="9"/>
                      <a:pt x="17" y="10"/>
                    </a:cubicBezTo>
                    <a:cubicBezTo>
                      <a:pt x="12" y="9"/>
                      <a:pt x="6" y="10"/>
                      <a:pt x="3" y="15"/>
                    </a:cubicBezTo>
                    <a:cubicBezTo>
                      <a:pt x="0" y="20"/>
                      <a:pt x="3" y="27"/>
                      <a:pt x="9" y="31"/>
                    </a:cubicBezTo>
                    <a:cubicBezTo>
                      <a:pt x="15" y="34"/>
                      <a:pt x="23" y="33"/>
                      <a:pt x="26" y="28"/>
                    </a:cubicBezTo>
                    <a:cubicBezTo>
                      <a:pt x="28" y="24"/>
                      <a:pt x="28" y="19"/>
                      <a:pt x="25" y="15"/>
                    </a:cubicBezTo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3" name="Freeform 217"/>
              <p:cNvSpPr>
                <a:spLocks noChangeAspect="1"/>
              </p:cNvSpPr>
              <p:nvPr/>
            </p:nvSpPr>
            <p:spPr bwMode="auto">
              <a:xfrm rot="1800000" flipH="1">
                <a:off x="741363" y="5105400"/>
                <a:ext cx="92075" cy="107950"/>
              </a:xfrm>
              <a:custGeom>
                <a:avLst/>
                <a:gdLst>
                  <a:gd name="T0" fmla="*/ 1185 w 30"/>
                  <a:gd name="T1" fmla="*/ 4673 h 35"/>
                  <a:gd name="T2" fmla="*/ 1510 w 30"/>
                  <a:gd name="T3" fmla="*/ 4292 h 35"/>
                  <a:gd name="T4" fmla="*/ 1943 w 30"/>
                  <a:gd name="T5" fmla="*/ 4673 h 35"/>
                  <a:gd name="T6" fmla="*/ 2138 w 30"/>
                  <a:gd name="T7" fmla="*/ 4900 h 35"/>
                  <a:gd name="T8" fmla="*/ 1734 w 30"/>
                  <a:gd name="T9" fmla="*/ 5640 h 35"/>
                  <a:gd name="T10" fmla="*/ 1005 w 30"/>
                  <a:gd name="T11" fmla="*/ 6893 h 35"/>
                  <a:gd name="T12" fmla="*/ 1510 w 30"/>
                  <a:gd name="T13" fmla="*/ 7086 h 35"/>
                  <a:gd name="T14" fmla="*/ 2138 w 30"/>
                  <a:gd name="T15" fmla="*/ 5865 h 35"/>
                  <a:gd name="T16" fmla="*/ 2724 w 30"/>
                  <a:gd name="T17" fmla="*/ 5112 h 35"/>
                  <a:gd name="T18" fmla="*/ 5266 w 30"/>
                  <a:gd name="T19" fmla="*/ 4107 h 35"/>
                  <a:gd name="T20" fmla="*/ 4133 w 30"/>
                  <a:gd name="T21" fmla="*/ 857 h 35"/>
                  <a:gd name="T22" fmla="*/ 781 w 30"/>
                  <a:gd name="T23" fmla="*/ 1438 h 35"/>
                  <a:gd name="T24" fmla="*/ 1005 w 30"/>
                  <a:gd name="T25" fmla="*/ 4107 h 35"/>
                  <a:gd name="T26" fmla="*/ 781 w 30"/>
                  <a:gd name="T27" fmla="*/ 4519 h 35"/>
                  <a:gd name="T28" fmla="*/ 0 w 30"/>
                  <a:gd name="T29" fmla="*/ 6285 h 35"/>
                  <a:gd name="T30" fmla="*/ 613 w 30"/>
                  <a:gd name="T31" fmla="*/ 6454 h 35"/>
                  <a:gd name="T32" fmla="*/ 1185 w 30"/>
                  <a:gd name="T33" fmla="*/ 4673 h 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0"/>
                  <a:gd name="T52" fmla="*/ 0 h 35"/>
                  <a:gd name="T53" fmla="*/ 30 w 30"/>
                  <a:gd name="T54" fmla="*/ 35 h 3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0" h="35">
                    <a:moveTo>
                      <a:pt x="6" y="23"/>
                    </a:moveTo>
                    <a:cubicBezTo>
                      <a:pt x="6" y="23"/>
                      <a:pt x="7" y="22"/>
                      <a:pt x="8" y="21"/>
                    </a:cubicBezTo>
                    <a:cubicBezTo>
                      <a:pt x="8" y="22"/>
                      <a:pt x="9" y="23"/>
                      <a:pt x="10" y="23"/>
                    </a:cubicBezTo>
                    <a:cubicBezTo>
                      <a:pt x="10" y="24"/>
                      <a:pt x="11" y="24"/>
                      <a:pt x="11" y="24"/>
                    </a:cubicBezTo>
                    <a:cubicBezTo>
                      <a:pt x="10" y="25"/>
                      <a:pt x="9" y="26"/>
                      <a:pt x="9" y="28"/>
                    </a:cubicBezTo>
                    <a:cubicBezTo>
                      <a:pt x="8" y="29"/>
                      <a:pt x="6" y="32"/>
                      <a:pt x="5" y="34"/>
                    </a:cubicBezTo>
                    <a:cubicBezTo>
                      <a:pt x="8" y="35"/>
                      <a:pt x="8" y="35"/>
                      <a:pt x="8" y="35"/>
                    </a:cubicBezTo>
                    <a:cubicBezTo>
                      <a:pt x="9" y="33"/>
                      <a:pt x="10" y="31"/>
                      <a:pt x="11" y="29"/>
                    </a:cubicBezTo>
                    <a:cubicBezTo>
                      <a:pt x="11" y="27"/>
                      <a:pt x="13" y="26"/>
                      <a:pt x="14" y="25"/>
                    </a:cubicBezTo>
                    <a:cubicBezTo>
                      <a:pt x="19" y="26"/>
                      <a:pt x="24" y="25"/>
                      <a:pt x="27" y="20"/>
                    </a:cubicBezTo>
                    <a:cubicBezTo>
                      <a:pt x="30" y="15"/>
                      <a:pt x="28" y="8"/>
                      <a:pt x="21" y="4"/>
                    </a:cubicBezTo>
                    <a:cubicBezTo>
                      <a:pt x="15" y="0"/>
                      <a:pt x="7" y="2"/>
                      <a:pt x="4" y="7"/>
                    </a:cubicBezTo>
                    <a:cubicBezTo>
                      <a:pt x="2" y="11"/>
                      <a:pt x="3" y="16"/>
                      <a:pt x="5" y="20"/>
                    </a:cubicBezTo>
                    <a:cubicBezTo>
                      <a:pt x="5" y="20"/>
                      <a:pt x="4" y="21"/>
                      <a:pt x="4" y="22"/>
                    </a:cubicBezTo>
                    <a:cubicBezTo>
                      <a:pt x="2" y="25"/>
                      <a:pt x="1" y="28"/>
                      <a:pt x="0" y="31"/>
                    </a:cubicBezTo>
                    <a:cubicBezTo>
                      <a:pt x="3" y="32"/>
                      <a:pt x="3" y="32"/>
                      <a:pt x="3" y="32"/>
                    </a:cubicBezTo>
                    <a:cubicBezTo>
                      <a:pt x="3" y="29"/>
                      <a:pt x="4" y="26"/>
                      <a:pt x="6" y="23"/>
                    </a:cubicBezTo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4" name="Freeform 218"/>
              <p:cNvSpPr>
                <a:spLocks noChangeAspect="1"/>
              </p:cNvSpPr>
              <p:nvPr/>
            </p:nvSpPr>
            <p:spPr bwMode="auto">
              <a:xfrm rot="1800000" flipH="1">
                <a:off x="754063" y="5229225"/>
                <a:ext cx="92075" cy="104775"/>
              </a:xfrm>
              <a:custGeom>
                <a:avLst/>
                <a:gdLst>
                  <a:gd name="T0" fmla="*/ 4862 w 30"/>
                  <a:gd name="T1" fmla="*/ 3015 h 34"/>
                  <a:gd name="T2" fmla="*/ 5073 w 30"/>
                  <a:gd name="T3" fmla="*/ 2782 h 34"/>
                  <a:gd name="T4" fmla="*/ 5868 w 30"/>
                  <a:gd name="T5" fmla="*/ 848 h 34"/>
                  <a:gd name="T6" fmla="*/ 5266 w 30"/>
                  <a:gd name="T7" fmla="*/ 637 h 34"/>
                  <a:gd name="T8" fmla="*/ 4654 w 30"/>
                  <a:gd name="T9" fmla="*/ 2611 h 34"/>
                  <a:gd name="T10" fmla="*/ 4429 w 30"/>
                  <a:gd name="T11" fmla="*/ 2611 h 34"/>
                  <a:gd name="T12" fmla="*/ 3909 w 30"/>
                  <a:gd name="T13" fmla="*/ 2401 h 34"/>
                  <a:gd name="T14" fmla="*/ 3909 w 30"/>
                  <a:gd name="T15" fmla="*/ 2201 h 34"/>
                  <a:gd name="T16" fmla="*/ 4133 w 30"/>
                  <a:gd name="T17" fmla="*/ 1763 h 34"/>
                  <a:gd name="T18" fmla="*/ 4862 w 30"/>
                  <a:gd name="T19" fmla="*/ 225 h 34"/>
                  <a:gd name="T20" fmla="*/ 4313 w 30"/>
                  <a:gd name="T21" fmla="*/ 0 h 34"/>
                  <a:gd name="T22" fmla="*/ 3756 w 30"/>
                  <a:gd name="T23" fmla="*/ 1433 h 34"/>
                  <a:gd name="T24" fmla="*/ 3352 w 30"/>
                  <a:gd name="T25" fmla="*/ 1990 h 34"/>
                  <a:gd name="T26" fmla="*/ 613 w 30"/>
                  <a:gd name="T27" fmla="*/ 3015 h 34"/>
                  <a:gd name="T28" fmla="*/ 1734 w 30"/>
                  <a:gd name="T29" fmla="*/ 6202 h 34"/>
                  <a:gd name="T30" fmla="*/ 5073 w 30"/>
                  <a:gd name="T31" fmla="*/ 5626 h 34"/>
                  <a:gd name="T32" fmla="*/ 4862 w 30"/>
                  <a:gd name="T33" fmla="*/ 3015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0"/>
                  <a:gd name="T52" fmla="*/ 0 h 34"/>
                  <a:gd name="T53" fmla="*/ 30 w 30"/>
                  <a:gd name="T54" fmla="*/ 34 h 3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0" h="34">
                    <a:moveTo>
                      <a:pt x="25" y="15"/>
                    </a:moveTo>
                    <a:cubicBezTo>
                      <a:pt x="25" y="15"/>
                      <a:pt x="26" y="14"/>
                      <a:pt x="26" y="14"/>
                    </a:cubicBezTo>
                    <a:cubicBezTo>
                      <a:pt x="28" y="11"/>
                      <a:pt x="29" y="7"/>
                      <a:pt x="30" y="4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6" y="6"/>
                      <a:pt x="26" y="10"/>
                      <a:pt x="24" y="13"/>
                    </a:cubicBezTo>
                    <a:cubicBezTo>
                      <a:pt x="23" y="13"/>
                      <a:pt x="23" y="13"/>
                      <a:pt x="23" y="13"/>
                    </a:cubicBezTo>
                    <a:cubicBezTo>
                      <a:pt x="22" y="13"/>
                      <a:pt x="21" y="12"/>
                      <a:pt x="20" y="12"/>
                    </a:cubicBezTo>
                    <a:cubicBezTo>
                      <a:pt x="20" y="12"/>
                      <a:pt x="20" y="11"/>
                      <a:pt x="20" y="11"/>
                    </a:cubicBezTo>
                    <a:cubicBezTo>
                      <a:pt x="20" y="10"/>
                      <a:pt x="21" y="10"/>
                      <a:pt x="21" y="9"/>
                    </a:cubicBezTo>
                    <a:cubicBezTo>
                      <a:pt x="23" y="6"/>
                      <a:pt x="23" y="4"/>
                      <a:pt x="25" y="1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1" y="2"/>
                      <a:pt x="20" y="5"/>
                      <a:pt x="19" y="7"/>
                    </a:cubicBezTo>
                    <a:cubicBezTo>
                      <a:pt x="19" y="8"/>
                      <a:pt x="18" y="9"/>
                      <a:pt x="17" y="10"/>
                    </a:cubicBezTo>
                    <a:cubicBezTo>
                      <a:pt x="12" y="9"/>
                      <a:pt x="6" y="10"/>
                      <a:pt x="3" y="15"/>
                    </a:cubicBezTo>
                    <a:cubicBezTo>
                      <a:pt x="0" y="20"/>
                      <a:pt x="3" y="27"/>
                      <a:pt x="9" y="31"/>
                    </a:cubicBezTo>
                    <a:cubicBezTo>
                      <a:pt x="15" y="34"/>
                      <a:pt x="23" y="33"/>
                      <a:pt x="26" y="28"/>
                    </a:cubicBezTo>
                    <a:cubicBezTo>
                      <a:pt x="28" y="24"/>
                      <a:pt x="28" y="19"/>
                      <a:pt x="25" y="15"/>
                    </a:cubicBezTo>
                  </a:path>
                </a:pathLst>
              </a:custGeom>
              <a:solidFill>
                <a:srgbClr val="FFF5EE"/>
              </a:solidFill>
              <a:ln w="31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400" name="399 - TextBox"/>
            <p:cNvSpPr txBox="1"/>
            <p:nvPr/>
          </p:nvSpPr>
          <p:spPr>
            <a:xfrm>
              <a:off x="7286644" y="5214950"/>
              <a:ext cx="5000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C1q</a:t>
              </a:r>
              <a:endParaRPr lang="el-GR" sz="1400" b="1" dirty="0"/>
            </a:p>
          </p:txBody>
        </p:sp>
        <p:sp>
          <p:nvSpPr>
            <p:cNvPr id="401" name="400 - TextBox"/>
            <p:cNvSpPr txBox="1"/>
            <p:nvPr/>
          </p:nvSpPr>
          <p:spPr>
            <a:xfrm>
              <a:off x="6715140" y="6429396"/>
              <a:ext cx="10715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400" dirty="0" smtClean="0"/>
                <a:t>Αντιγόνο</a:t>
              </a:r>
              <a:endParaRPr lang="el-GR" sz="1400" dirty="0"/>
            </a:p>
          </p:txBody>
        </p:sp>
        <p:cxnSp>
          <p:nvCxnSpPr>
            <p:cNvPr id="403" name="402 - Ευθύγραμμο βέλος σύνδεσης"/>
            <p:cNvCxnSpPr/>
            <p:nvPr/>
          </p:nvCxnSpPr>
          <p:spPr>
            <a:xfrm rot="16200000" flipV="1">
              <a:off x="6828651" y="6244448"/>
              <a:ext cx="344483" cy="142876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" name="409 - Ευθύγραμμο βέλος σύνδεσης"/>
            <p:cNvCxnSpPr/>
            <p:nvPr/>
          </p:nvCxnSpPr>
          <p:spPr>
            <a:xfrm rot="5400000" flipH="1" flipV="1">
              <a:off x="7379118" y="6265484"/>
              <a:ext cx="315118" cy="7143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3" name="412 - TextBox"/>
            <p:cNvSpPr txBox="1"/>
            <p:nvPr/>
          </p:nvSpPr>
          <p:spPr>
            <a:xfrm>
              <a:off x="7572396" y="5500702"/>
              <a:ext cx="5000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dirty="0" err="1" smtClean="0"/>
                <a:t>IgG</a:t>
              </a:r>
              <a:endParaRPr lang="el-GR" sz="1600" dirty="0"/>
            </a:p>
          </p:txBody>
        </p:sp>
        <p:sp>
          <p:nvSpPr>
            <p:cNvPr id="414" name="413 - TextBox"/>
            <p:cNvSpPr txBox="1"/>
            <p:nvPr/>
          </p:nvSpPr>
          <p:spPr>
            <a:xfrm>
              <a:off x="6286512" y="5429264"/>
              <a:ext cx="5000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 smtClean="0"/>
                <a:t>IgG</a:t>
              </a:r>
              <a:endParaRPr lang="el-GR" sz="1600" dirty="0"/>
            </a:p>
          </p:txBody>
        </p:sp>
      </p:grpSp>
      <p:pic>
        <p:nvPicPr>
          <p:cNvPr id="1027" name="Picture 3" descr="C:\Users\dell\Desktop\Protein_CFB_PDB_1d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4214818"/>
            <a:ext cx="2428892" cy="1373049"/>
          </a:xfrm>
          <a:prstGeom prst="rect">
            <a:avLst/>
          </a:prstGeom>
          <a:noFill/>
        </p:spPr>
      </p:pic>
      <p:sp>
        <p:nvSpPr>
          <p:cNvPr id="635" name="634 - Δεξιό βέλος"/>
          <p:cNvSpPr/>
          <p:nvPr/>
        </p:nvSpPr>
        <p:spPr>
          <a:xfrm>
            <a:off x="4000496" y="2500306"/>
            <a:ext cx="214314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36" name="635 - Δεξιό βέλος"/>
          <p:cNvSpPr/>
          <p:nvPr/>
        </p:nvSpPr>
        <p:spPr>
          <a:xfrm>
            <a:off x="4214810" y="6072206"/>
            <a:ext cx="214314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37" name="636 - TextBox"/>
          <p:cNvSpPr txBox="1"/>
          <p:nvPr/>
        </p:nvSpPr>
        <p:spPr>
          <a:xfrm>
            <a:off x="7429520" y="3286124"/>
            <a:ext cx="7143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C1q</a:t>
            </a:r>
            <a:endParaRPr lang="el-GR" dirty="0"/>
          </a:p>
        </p:txBody>
      </p:sp>
      <p:pic>
        <p:nvPicPr>
          <p:cNvPr id="1028" name="Picture 4" descr="C:\Users\dell\Desktop\fped-02-00148-g0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4681552"/>
            <a:ext cx="4469884" cy="2033596"/>
          </a:xfrm>
          <a:prstGeom prst="rect">
            <a:avLst/>
          </a:prstGeom>
          <a:noFill/>
        </p:spPr>
      </p:pic>
      <p:sp>
        <p:nvSpPr>
          <p:cNvPr id="639" name="638 - TextBox"/>
          <p:cNvSpPr txBox="1"/>
          <p:nvPr/>
        </p:nvSpPr>
        <p:spPr>
          <a:xfrm>
            <a:off x="7929586" y="5500702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MBL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l-GR" dirty="0" smtClean="0"/>
              <a:t>Η έννοια των </a:t>
            </a:r>
            <a:r>
              <a:rPr lang="en-US" dirty="0" smtClean="0"/>
              <a:t>“</a:t>
            </a:r>
            <a:r>
              <a:rPr lang="en-US" dirty="0" err="1" smtClean="0"/>
              <a:t>Ficolins</a:t>
            </a:r>
            <a:r>
              <a:rPr lang="en-US" dirty="0" smtClean="0"/>
              <a:t>”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Η </a:t>
            </a:r>
            <a:r>
              <a:rPr lang="en-US" dirty="0" smtClean="0"/>
              <a:t>MBL </a:t>
            </a:r>
            <a:r>
              <a:rPr lang="el-GR" dirty="0" smtClean="0"/>
              <a:t>είναι μια </a:t>
            </a:r>
            <a:r>
              <a:rPr lang="en-US" dirty="0" smtClean="0"/>
              <a:t>“</a:t>
            </a:r>
            <a:r>
              <a:rPr lang="en-US" dirty="0" err="1" smtClean="0"/>
              <a:t>Ficolin</a:t>
            </a:r>
            <a:r>
              <a:rPr lang="en-US" dirty="0" smtClean="0"/>
              <a:t>”</a:t>
            </a:r>
            <a:endParaRPr lang="el-GR" dirty="0"/>
          </a:p>
        </p:txBody>
      </p:sp>
      <p:sp>
        <p:nvSpPr>
          <p:cNvPr id="6" name="5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9196"/>
          </a:xfrm>
        </p:spPr>
        <p:txBody>
          <a:bodyPr>
            <a:normAutofit fontScale="77500" lnSpcReduction="20000"/>
          </a:bodyPr>
          <a:lstStyle/>
          <a:p>
            <a:r>
              <a:rPr lang="el-GR" dirty="0" smtClean="0"/>
              <a:t>Ο</a:t>
            </a:r>
            <a:r>
              <a:rPr lang="en-US" dirty="0" smtClean="0"/>
              <a:t> </a:t>
            </a:r>
            <a:r>
              <a:rPr lang="el-GR" dirty="0" smtClean="0"/>
              <a:t>όρος «</a:t>
            </a:r>
            <a:r>
              <a:rPr lang="el-GR" dirty="0" err="1" smtClean="0"/>
              <a:t>ficolins</a:t>
            </a:r>
            <a:r>
              <a:rPr lang="el-GR" dirty="0" smtClean="0"/>
              <a:t>» είναι στην ουσία ένα ακρωνύμιο των</a:t>
            </a:r>
            <a:r>
              <a:rPr lang="en-US" dirty="0" smtClean="0"/>
              <a:t> </a:t>
            </a:r>
            <a:r>
              <a:rPr lang="en-US" dirty="0" err="1" smtClean="0"/>
              <a:t>εξής</a:t>
            </a:r>
            <a:r>
              <a:rPr lang="en-US" dirty="0" smtClean="0"/>
              <a:t> </a:t>
            </a:r>
            <a:r>
              <a:rPr lang="en-US" dirty="0" err="1" smtClean="0"/>
              <a:t>λέξεων</a:t>
            </a:r>
            <a:r>
              <a:rPr lang="en-US" dirty="0" smtClean="0"/>
              <a:t>: </a:t>
            </a:r>
          </a:p>
          <a:p>
            <a:pPr>
              <a:buNone/>
            </a:pPr>
            <a:r>
              <a:rPr lang="el-GR" dirty="0" err="1" smtClean="0"/>
              <a:t>Ο</a:t>
            </a:r>
            <a:r>
              <a:rPr lang="en-US" dirty="0" err="1" smtClean="0"/>
              <a:t>ligomeric</a:t>
            </a:r>
            <a:r>
              <a:rPr lang="en-US" dirty="0" smtClean="0"/>
              <a:t> </a:t>
            </a:r>
            <a:r>
              <a:rPr lang="en-US" dirty="0" err="1" smtClean="0"/>
              <a:t>lectins</a:t>
            </a:r>
            <a:r>
              <a:rPr lang="en-US" dirty="0" smtClean="0"/>
              <a:t> with subunits consisting of both collagen (Col)-like long thin stretches and fibrinogen (</a:t>
            </a:r>
            <a:r>
              <a:rPr lang="en-US" dirty="0" err="1" smtClean="0"/>
              <a:t>Fi</a:t>
            </a:r>
            <a:r>
              <a:rPr lang="en-US" dirty="0" smtClean="0"/>
              <a:t>)-like globular domains with </a:t>
            </a:r>
            <a:r>
              <a:rPr lang="en-US" dirty="0" err="1" smtClean="0"/>
              <a:t>lectin</a:t>
            </a:r>
            <a:r>
              <a:rPr lang="en-US" dirty="0" smtClean="0"/>
              <a:t> </a:t>
            </a:r>
            <a:r>
              <a:rPr lang="el-GR" dirty="0" smtClean="0"/>
              <a:t>(</a:t>
            </a:r>
            <a:r>
              <a:rPr lang="el-GR" dirty="0" err="1" smtClean="0"/>
              <a:t>Lin</a:t>
            </a:r>
            <a:r>
              <a:rPr lang="el-GR" dirty="0" smtClean="0"/>
              <a:t>) </a:t>
            </a:r>
            <a:r>
              <a:rPr lang="el-GR" dirty="0" err="1" smtClean="0"/>
              <a:t>activity</a:t>
            </a:r>
            <a:endParaRPr lang="en-US" dirty="0" smtClean="0"/>
          </a:p>
          <a:p>
            <a:endParaRPr lang="el-GR" dirty="0" smtClean="0"/>
          </a:p>
          <a:p>
            <a:r>
              <a:rPr lang="el-GR" dirty="0" smtClean="0"/>
              <a:t>Σε μετάφραση: </a:t>
            </a:r>
            <a:r>
              <a:rPr lang="en-US" dirty="0" smtClean="0"/>
              <a:t> </a:t>
            </a:r>
            <a:endParaRPr lang="el-GR" dirty="0" smtClean="0"/>
          </a:p>
          <a:p>
            <a:pPr>
              <a:buNone/>
            </a:pPr>
            <a:endParaRPr lang="en-US" i="1" dirty="0" smtClean="0"/>
          </a:p>
          <a:p>
            <a:pPr>
              <a:buNone/>
            </a:pPr>
            <a:r>
              <a:rPr lang="el-GR" i="1" dirty="0" smtClean="0"/>
              <a:t>Ολιγομερή </a:t>
            </a:r>
            <a:r>
              <a:rPr lang="el-GR" i="1" dirty="0" err="1" smtClean="0"/>
              <a:t>ακτίνης</a:t>
            </a:r>
            <a:r>
              <a:rPr lang="el-GR" i="1" dirty="0" smtClean="0"/>
              <a:t> με λεπτά ινίδια κολλαγόνου (</a:t>
            </a:r>
            <a:r>
              <a:rPr lang="el-GR" i="1" dirty="0" err="1" smtClean="0"/>
              <a:t>Col</a:t>
            </a:r>
            <a:r>
              <a:rPr lang="el-GR" i="1" dirty="0" smtClean="0"/>
              <a:t>) και σφαιρικές </a:t>
            </a:r>
            <a:r>
              <a:rPr lang="el-GR" i="1" dirty="0" err="1" smtClean="0"/>
              <a:t>υπομονάδες</a:t>
            </a:r>
            <a:r>
              <a:rPr lang="el-GR" i="1" dirty="0" smtClean="0"/>
              <a:t> </a:t>
            </a:r>
            <a:r>
              <a:rPr lang="el-GR" i="1" dirty="0" err="1" smtClean="0"/>
              <a:t>ινονεκτίνης</a:t>
            </a:r>
            <a:r>
              <a:rPr lang="el-GR" i="1" dirty="0" smtClean="0"/>
              <a:t> (</a:t>
            </a:r>
            <a:r>
              <a:rPr lang="el-GR" i="1" dirty="0" err="1" smtClean="0"/>
              <a:t>Fi</a:t>
            </a:r>
            <a:r>
              <a:rPr lang="el-GR" i="1" dirty="0" smtClean="0"/>
              <a:t>) με δραστηριότητα </a:t>
            </a:r>
            <a:r>
              <a:rPr lang="el-GR" i="1" dirty="0" err="1" smtClean="0"/>
              <a:t>λεκτίνης</a:t>
            </a:r>
            <a:r>
              <a:rPr lang="el-GR" i="1" dirty="0" smtClean="0"/>
              <a:t> (</a:t>
            </a:r>
            <a:r>
              <a:rPr lang="el-GR" i="1" dirty="0" err="1" smtClean="0"/>
              <a:t>Lin</a:t>
            </a:r>
            <a:r>
              <a:rPr lang="el-GR" i="1" dirty="0" smtClean="0"/>
              <a:t>). </a:t>
            </a:r>
          </a:p>
          <a:p>
            <a:endParaRPr lang="el-GR" i="1" dirty="0" smtClean="0"/>
          </a:p>
          <a:p>
            <a:r>
              <a:rPr lang="el-GR" i="1" dirty="0" smtClean="0"/>
              <a:t>Διακρίνονται </a:t>
            </a:r>
            <a:r>
              <a:rPr lang="el-GR" dirty="0" smtClean="0"/>
              <a:t>τρία είδη </a:t>
            </a:r>
            <a:r>
              <a:rPr lang="en-US" dirty="0" err="1" smtClean="0"/>
              <a:t>ficolin</a:t>
            </a:r>
            <a:r>
              <a:rPr lang="en-US" dirty="0" smtClean="0"/>
              <a:t> (M-</a:t>
            </a:r>
            <a:r>
              <a:rPr lang="en-US" dirty="0" err="1" smtClean="0"/>
              <a:t>ficolin</a:t>
            </a:r>
            <a:r>
              <a:rPr lang="en-US" dirty="0" smtClean="0"/>
              <a:t>, L-</a:t>
            </a:r>
            <a:r>
              <a:rPr lang="en-US" dirty="0" err="1" smtClean="0"/>
              <a:t>ficolin</a:t>
            </a:r>
            <a:r>
              <a:rPr lang="en-US" dirty="0" smtClean="0"/>
              <a:t>, H-</a:t>
            </a:r>
            <a:r>
              <a:rPr lang="en-US" dirty="0" err="1" smtClean="0"/>
              <a:t>ficolin</a:t>
            </a:r>
            <a:r>
              <a:rPr lang="en-US" dirty="0" smtClean="0"/>
              <a:t>).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18" y="204554"/>
            <a:ext cx="8996364" cy="6448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- Πίνακας"/>
          <p:cNvGraphicFramePr>
            <a:graphicFrameLocks noGrp="1"/>
          </p:cNvGraphicFramePr>
          <p:nvPr/>
        </p:nvGraphicFramePr>
        <p:xfrm>
          <a:off x="142844" y="142852"/>
          <a:ext cx="8786874" cy="657227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451744"/>
                <a:gridCol w="1986598"/>
                <a:gridCol w="5348532"/>
              </a:tblGrid>
              <a:tr h="730252">
                <a:tc>
                  <a:txBody>
                    <a:bodyPr/>
                    <a:lstStyle/>
                    <a:p>
                      <a:r>
                        <a:rPr lang="el-GR" b="1" dirty="0" smtClean="0"/>
                        <a:t>Πίνακας 4.1</a:t>
                      </a:r>
                      <a:endParaRPr lang="el-GR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b="1" baseline="0" dirty="0" smtClean="0"/>
                        <a:t>Πρωτεΐνες της κλασσικής ακολουθίας ενεργοποίησης του συμπληρώματος</a:t>
                      </a:r>
                      <a:endParaRPr lang="el-GR" b="1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591157">
                <a:tc>
                  <a:txBody>
                    <a:bodyPr/>
                    <a:lstStyle/>
                    <a:p>
                      <a:r>
                        <a:rPr lang="el-GR" sz="1400" b="1" dirty="0" smtClean="0"/>
                        <a:t>Πρωτεΐνη</a:t>
                      </a:r>
                      <a:endParaRPr lang="el-GR" sz="14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400" b="1" dirty="0" smtClean="0"/>
                        <a:t>Δομή/συγκέντρωση στον ορό</a:t>
                      </a:r>
                      <a:endParaRPr lang="el-GR" sz="14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400" b="1" dirty="0" smtClean="0"/>
                        <a:t>Λειτουργία</a:t>
                      </a:r>
                      <a:endParaRPr lang="el-GR" sz="14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077991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C1q</a:t>
                      </a:r>
                      <a:endParaRPr lang="el-G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450 </a:t>
                      </a:r>
                      <a:r>
                        <a:rPr lang="en-US" sz="1400" b="1" dirty="0" err="1" smtClean="0"/>
                        <a:t>kD</a:t>
                      </a:r>
                      <a:r>
                        <a:rPr lang="en-US" sz="1400" b="1" dirty="0" smtClean="0"/>
                        <a:t>, </a:t>
                      </a:r>
                      <a:r>
                        <a:rPr lang="el-GR" sz="1400" b="1" dirty="0" smtClean="0"/>
                        <a:t>εξαμερές ,</a:t>
                      </a:r>
                    </a:p>
                    <a:p>
                      <a:r>
                        <a:rPr lang="el-GR" sz="1400" b="1" dirty="0" smtClean="0"/>
                        <a:t>75-150 μ</a:t>
                      </a:r>
                      <a:r>
                        <a:rPr lang="en-US" sz="1400" b="1" dirty="0" smtClean="0"/>
                        <a:t>g/</a:t>
                      </a:r>
                      <a:r>
                        <a:rPr lang="en-US" sz="1400" b="1" dirty="0" err="1" smtClean="0"/>
                        <a:t>mL</a:t>
                      </a:r>
                      <a:endParaRPr lang="el-G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b="1" dirty="0" smtClean="0"/>
                        <a:t>Συνδέεται στο </a:t>
                      </a:r>
                      <a:r>
                        <a:rPr lang="en-US" sz="1400" b="1" dirty="0" err="1" smtClean="0"/>
                        <a:t>Fc</a:t>
                      </a:r>
                      <a:r>
                        <a:rPr lang="en-US" sz="1400" b="1" dirty="0" smtClean="0"/>
                        <a:t> </a:t>
                      </a:r>
                      <a:r>
                        <a:rPr lang="el-GR" sz="1400" b="1" dirty="0" smtClean="0"/>
                        <a:t>τμήμα των αντισωμάτων όταν αυτά βρίσκονται πολύ κοντά το ένα με το άλλο , έχοντας συνδεθεί</a:t>
                      </a:r>
                      <a:r>
                        <a:rPr lang="el-GR" sz="1400" b="1" baseline="0" dirty="0" smtClean="0"/>
                        <a:t> σε αντιγόνα, συνδέεται επίσης σε κατιονικές επιφάνειες και σε </a:t>
                      </a:r>
                      <a:r>
                        <a:rPr lang="el-GR" sz="1400" b="1" baseline="0" dirty="0" err="1" smtClean="0"/>
                        <a:t>αποπεπτοκότα</a:t>
                      </a:r>
                      <a:r>
                        <a:rPr lang="el-GR" sz="1400" b="1" baseline="0" dirty="0" smtClean="0"/>
                        <a:t> κύτταρα</a:t>
                      </a:r>
                      <a:endParaRPr lang="el-GR" sz="1400" b="1" dirty="0"/>
                    </a:p>
                  </a:txBody>
                  <a:tcPr/>
                </a:tc>
              </a:tr>
              <a:tr h="591157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C1r</a:t>
                      </a:r>
                      <a:endParaRPr lang="el-G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85kD, </a:t>
                      </a:r>
                      <a:r>
                        <a:rPr lang="el-GR" sz="1400" b="1" dirty="0" smtClean="0"/>
                        <a:t>διμερές</a:t>
                      </a:r>
                      <a:r>
                        <a:rPr lang="en-US" sz="1400" b="1" dirty="0" smtClean="0"/>
                        <a:t>,</a:t>
                      </a:r>
                      <a:r>
                        <a:rPr lang="en-US" sz="1400" b="1" baseline="0" dirty="0" smtClean="0"/>
                        <a:t> </a:t>
                      </a:r>
                      <a:r>
                        <a:rPr lang="el-GR" sz="1400" b="1" dirty="0" smtClean="0"/>
                        <a:t>50μ</a:t>
                      </a:r>
                      <a:r>
                        <a:rPr lang="en-US" sz="1400" b="1" dirty="0" smtClean="0"/>
                        <a:t>g/</a:t>
                      </a:r>
                      <a:r>
                        <a:rPr lang="en-US" sz="1400" b="1" dirty="0" err="1" smtClean="0"/>
                        <a:t>mL</a:t>
                      </a:r>
                      <a:endParaRPr lang="el-G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b="1" dirty="0" err="1" smtClean="0"/>
                        <a:t>Πρωτεάση</a:t>
                      </a:r>
                      <a:r>
                        <a:rPr lang="el-GR" sz="1400" b="1" dirty="0" smtClean="0"/>
                        <a:t> της </a:t>
                      </a:r>
                      <a:r>
                        <a:rPr lang="el-GR" sz="1400" b="1" dirty="0" err="1" smtClean="0"/>
                        <a:t>σερίνης</a:t>
                      </a:r>
                      <a:r>
                        <a:rPr lang="el-GR" sz="1400" b="1" dirty="0" smtClean="0"/>
                        <a:t>. </a:t>
                      </a:r>
                      <a:r>
                        <a:rPr lang="el-GR" sz="1400" b="1" baseline="0" dirty="0" smtClean="0"/>
                        <a:t> Διασπά </a:t>
                      </a:r>
                      <a:r>
                        <a:rPr lang="el-GR" sz="1400" b="1" dirty="0" smtClean="0"/>
                        <a:t>το </a:t>
                      </a:r>
                      <a:r>
                        <a:rPr lang="en-US" sz="1400" b="1" dirty="0" smtClean="0"/>
                        <a:t>C1s </a:t>
                      </a:r>
                      <a:r>
                        <a:rPr lang="el-GR" sz="1400" b="1" dirty="0" smtClean="0"/>
                        <a:t>ώστε να το μετατρέψει επίσης σε ενεργό </a:t>
                      </a:r>
                      <a:r>
                        <a:rPr lang="el-GR" sz="1400" b="1" dirty="0" err="1" smtClean="0"/>
                        <a:t>πρωτεάση</a:t>
                      </a:r>
                      <a:endParaRPr lang="el-GR" sz="1400" b="1" dirty="0"/>
                    </a:p>
                  </a:txBody>
                  <a:tcPr/>
                </a:tc>
              </a:tr>
              <a:tr h="591157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C1s</a:t>
                      </a:r>
                      <a:endParaRPr lang="el-G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85kD, </a:t>
                      </a:r>
                      <a:r>
                        <a:rPr lang="el-GR" sz="1400" b="1" dirty="0" smtClean="0"/>
                        <a:t>διμερές</a:t>
                      </a:r>
                      <a:r>
                        <a:rPr lang="en-US" sz="1400" b="1" dirty="0" smtClean="0"/>
                        <a:t>, 50</a:t>
                      </a:r>
                      <a:r>
                        <a:rPr lang="el-GR" sz="1400" b="1" dirty="0" smtClean="0"/>
                        <a:t>μ</a:t>
                      </a:r>
                      <a:r>
                        <a:rPr lang="en-US" sz="1400" b="1" dirty="0" smtClean="0"/>
                        <a:t>g/</a:t>
                      </a:r>
                      <a:r>
                        <a:rPr lang="en-US" sz="1400" b="1" dirty="0" err="1" smtClean="0"/>
                        <a:t>mL</a:t>
                      </a:r>
                      <a:endParaRPr lang="el-G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b="1" dirty="0" err="1" smtClean="0"/>
                        <a:t>Πρωτεάση</a:t>
                      </a:r>
                      <a:r>
                        <a:rPr lang="el-GR" sz="1400" b="1" dirty="0" smtClean="0"/>
                        <a:t> της </a:t>
                      </a:r>
                      <a:r>
                        <a:rPr lang="el-GR" sz="1400" b="1" dirty="0" err="1" smtClean="0"/>
                        <a:t>σερίνης</a:t>
                      </a:r>
                      <a:r>
                        <a:rPr lang="el-GR" sz="1400" b="1" dirty="0" smtClean="0"/>
                        <a:t>. </a:t>
                      </a:r>
                      <a:r>
                        <a:rPr lang="en-US" sz="1400" b="1" baseline="0" dirty="0" smtClean="0"/>
                        <a:t> </a:t>
                      </a:r>
                      <a:r>
                        <a:rPr lang="el-GR" sz="1400" b="1" baseline="0" dirty="0" smtClean="0"/>
                        <a:t>Διασπά </a:t>
                      </a:r>
                      <a:r>
                        <a:rPr lang="el-GR" sz="1400" b="1" dirty="0" smtClean="0"/>
                        <a:t> τα </a:t>
                      </a:r>
                      <a:r>
                        <a:rPr lang="en-US" sz="1400" b="1" dirty="0" smtClean="0"/>
                        <a:t>C4 </a:t>
                      </a:r>
                      <a:r>
                        <a:rPr lang="el-GR" sz="1400" b="1" dirty="0" smtClean="0"/>
                        <a:t>και</a:t>
                      </a:r>
                      <a:r>
                        <a:rPr lang="el-GR" sz="1400" b="1" baseline="0" dirty="0" smtClean="0"/>
                        <a:t> </a:t>
                      </a:r>
                      <a:r>
                        <a:rPr lang="en-US" sz="1400" b="1" baseline="0" dirty="0" smtClean="0"/>
                        <a:t>C2</a:t>
                      </a:r>
                      <a:endParaRPr lang="el-GR" sz="1400" b="1" dirty="0"/>
                    </a:p>
                  </a:txBody>
                  <a:tcPr/>
                </a:tc>
              </a:tr>
              <a:tr h="1321409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C4 </a:t>
                      </a:r>
                      <a:endParaRPr lang="el-G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210kD, </a:t>
                      </a:r>
                      <a:r>
                        <a:rPr lang="el-GR" sz="1400" b="1" dirty="0" smtClean="0"/>
                        <a:t>τριμερές</a:t>
                      </a:r>
                      <a:r>
                        <a:rPr lang="en-US" sz="1400" b="1" dirty="0" smtClean="0"/>
                        <a:t>, </a:t>
                      </a:r>
                      <a:endParaRPr lang="el-GR" sz="1400" b="1" dirty="0" smtClean="0"/>
                    </a:p>
                    <a:p>
                      <a:r>
                        <a:rPr lang="en-US" sz="1400" b="1" dirty="0" smtClean="0"/>
                        <a:t>300-600</a:t>
                      </a:r>
                      <a:r>
                        <a:rPr lang="el-GR" sz="1400" b="1" dirty="0" smtClean="0"/>
                        <a:t>μ</a:t>
                      </a:r>
                      <a:r>
                        <a:rPr lang="en-US" sz="1400" b="1" dirty="0" smtClean="0"/>
                        <a:t>g/</a:t>
                      </a:r>
                      <a:r>
                        <a:rPr lang="en-US" sz="1400" b="1" dirty="0" err="1" smtClean="0"/>
                        <a:t>mL</a:t>
                      </a:r>
                      <a:endParaRPr lang="el-G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b="1" dirty="0" smtClean="0"/>
                        <a:t>Το</a:t>
                      </a:r>
                      <a:r>
                        <a:rPr lang="el-GR" sz="1400" b="1" baseline="0" dirty="0" smtClean="0"/>
                        <a:t> </a:t>
                      </a:r>
                      <a:r>
                        <a:rPr lang="en-US" sz="1400" b="1" baseline="0" dirty="0" smtClean="0"/>
                        <a:t>C4b </a:t>
                      </a:r>
                      <a:r>
                        <a:rPr lang="el-GR" sz="1400" b="1" baseline="0" dirty="0" smtClean="0"/>
                        <a:t>συνδέεται ομοιοπολικά στην επιφάνεια των μικροβίων  ή των κυττάρων στα οποία συνδέεται το αντίσωμα και επί της επιφάνειας αυτής ενεργοποιείται το συμπλήρωμα.</a:t>
                      </a:r>
                    </a:p>
                    <a:p>
                      <a:r>
                        <a:rPr lang="el-GR" sz="1400" b="1" baseline="0" dirty="0" smtClean="0"/>
                        <a:t>Το </a:t>
                      </a:r>
                      <a:r>
                        <a:rPr lang="en-US" sz="1400" b="1" baseline="0" dirty="0" smtClean="0"/>
                        <a:t>C4b </a:t>
                      </a:r>
                      <a:r>
                        <a:rPr lang="el-GR" sz="1400" b="1" baseline="0" dirty="0" smtClean="0"/>
                        <a:t>συνδέει το </a:t>
                      </a:r>
                      <a:r>
                        <a:rPr lang="en-US" sz="1400" b="1" baseline="0" dirty="0" smtClean="0"/>
                        <a:t>C2 </a:t>
                      </a:r>
                      <a:r>
                        <a:rPr lang="el-GR" sz="1400" b="1" baseline="0" dirty="0" smtClean="0"/>
                        <a:t>για να διασπασθεί από το </a:t>
                      </a:r>
                      <a:r>
                        <a:rPr lang="en-US" sz="1400" b="1" baseline="0" dirty="0" smtClean="0"/>
                        <a:t>C1s</a:t>
                      </a:r>
                      <a:endParaRPr lang="el-GR" sz="1400" b="1" baseline="0" dirty="0" smtClean="0"/>
                    </a:p>
                    <a:p>
                      <a:r>
                        <a:rPr lang="el-GR" sz="1400" b="1" baseline="0" dirty="0" smtClean="0"/>
                        <a:t>Το </a:t>
                      </a:r>
                      <a:r>
                        <a:rPr lang="en-US" sz="1400" b="1" baseline="0" dirty="0" smtClean="0"/>
                        <a:t>C4a </a:t>
                      </a:r>
                      <a:r>
                        <a:rPr lang="el-GR" sz="1400" b="1" baseline="0" dirty="0" smtClean="0"/>
                        <a:t>ενεργοποιεί την φλεγμονή. Είναι </a:t>
                      </a:r>
                      <a:r>
                        <a:rPr lang="el-GR" sz="1400" b="1" baseline="0" dirty="0" err="1" smtClean="0"/>
                        <a:t>αναφυλατοξίνη</a:t>
                      </a:r>
                      <a:r>
                        <a:rPr lang="el-GR" sz="1400" b="1" baseline="0" dirty="0" smtClean="0"/>
                        <a:t>.</a:t>
                      </a:r>
                      <a:endParaRPr lang="el-GR" sz="1400" b="1" dirty="0"/>
                    </a:p>
                  </a:txBody>
                  <a:tcPr/>
                </a:tc>
              </a:tr>
              <a:tr h="591157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C2 </a:t>
                      </a:r>
                      <a:endParaRPr lang="el-G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102</a:t>
                      </a:r>
                      <a:r>
                        <a:rPr lang="en-US" sz="1400" b="1" baseline="0" dirty="0" smtClean="0"/>
                        <a:t>kD, </a:t>
                      </a:r>
                      <a:r>
                        <a:rPr lang="el-GR" sz="1400" b="1" baseline="0" dirty="0" smtClean="0"/>
                        <a:t> μονομερές</a:t>
                      </a:r>
                      <a:r>
                        <a:rPr lang="en-US" sz="1400" b="1" baseline="0" dirty="0" smtClean="0"/>
                        <a:t>, 20</a:t>
                      </a:r>
                      <a:r>
                        <a:rPr lang="el-GR" sz="1400" b="1" baseline="0" dirty="0" smtClean="0"/>
                        <a:t>μ</a:t>
                      </a:r>
                      <a:r>
                        <a:rPr lang="en-US" sz="1400" b="1" baseline="0" dirty="0" smtClean="0"/>
                        <a:t>g/</a:t>
                      </a:r>
                      <a:r>
                        <a:rPr lang="en-US" sz="1400" b="1" baseline="0" dirty="0" err="1" smtClean="0"/>
                        <a:t>mL</a:t>
                      </a:r>
                      <a:endParaRPr lang="el-G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b="1" dirty="0" smtClean="0"/>
                        <a:t>Το</a:t>
                      </a:r>
                      <a:r>
                        <a:rPr lang="el-GR" sz="1400" b="1" baseline="0" dirty="0" smtClean="0"/>
                        <a:t> </a:t>
                      </a:r>
                      <a:r>
                        <a:rPr lang="en-US" sz="1400" b="1" dirty="0" smtClean="0"/>
                        <a:t>C2a</a:t>
                      </a:r>
                      <a:r>
                        <a:rPr lang="el-GR" sz="1400" b="1" dirty="0" smtClean="0"/>
                        <a:t> είναι </a:t>
                      </a:r>
                      <a:r>
                        <a:rPr lang="el-GR" sz="1400" b="1" dirty="0" err="1" smtClean="0"/>
                        <a:t>πρωτεάση</a:t>
                      </a:r>
                      <a:r>
                        <a:rPr lang="el-GR" sz="1400" b="1" dirty="0" smtClean="0"/>
                        <a:t> της </a:t>
                      </a:r>
                      <a:r>
                        <a:rPr lang="el-GR" sz="1400" b="1" dirty="0" err="1" smtClean="0"/>
                        <a:t>σερίνης</a:t>
                      </a:r>
                      <a:r>
                        <a:rPr lang="el-GR" sz="1400" b="1" dirty="0" smtClean="0"/>
                        <a:t>. Είναι το ενεργό ένζυμο των </a:t>
                      </a:r>
                      <a:r>
                        <a:rPr lang="el-GR" sz="1400" b="1" dirty="0" err="1" smtClean="0"/>
                        <a:t>κονβερτασών</a:t>
                      </a:r>
                      <a:r>
                        <a:rPr lang="el-GR" sz="1400" b="1" dirty="0" smtClean="0"/>
                        <a:t>  του </a:t>
                      </a:r>
                      <a:r>
                        <a:rPr lang="en-US" sz="1400" b="1" dirty="0" smtClean="0"/>
                        <a:t>C3 </a:t>
                      </a:r>
                      <a:r>
                        <a:rPr lang="el-GR" sz="1400" b="1" dirty="0" smtClean="0"/>
                        <a:t>και του </a:t>
                      </a:r>
                      <a:r>
                        <a:rPr lang="en-US" sz="1400" b="1" dirty="0" smtClean="0"/>
                        <a:t>C5</a:t>
                      </a:r>
                      <a:r>
                        <a:rPr lang="el-GR" sz="1400" b="1" dirty="0" smtClean="0"/>
                        <a:t> και διασπά</a:t>
                      </a:r>
                      <a:r>
                        <a:rPr lang="el-GR" sz="1400" b="1" baseline="0" dirty="0" smtClean="0"/>
                        <a:t> τα </a:t>
                      </a:r>
                      <a:r>
                        <a:rPr lang="en-US" sz="1400" b="1" baseline="0" dirty="0" smtClean="0"/>
                        <a:t>C3 </a:t>
                      </a:r>
                      <a:r>
                        <a:rPr lang="el-GR" sz="1400" b="1" baseline="0" dirty="0" smtClean="0"/>
                        <a:t>και</a:t>
                      </a:r>
                      <a:r>
                        <a:rPr lang="en-US" sz="1400" b="1" baseline="0" dirty="0" smtClean="0"/>
                        <a:t> C5.</a:t>
                      </a:r>
                      <a:endParaRPr lang="el-GR" sz="1400" b="1" dirty="0"/>
                    </a:p>
                  </a:txBody>
                  <a:tcPr/>
                </a:tc>
              </a:tr>
              <a:tr h="1077991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C3</a:t>
                      </a:r>
                      <a:endParaRPr lang="el-G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185kD, </a:t>
                      </a:r>
                      <a:r>
                        <a:rPr lang="el-GR" sz="1400" b="1" dirty="0" smtClean="0"/>
                        <a:t>διμερές,</a:t>
                      </a:r>
                      <a:r>
                        <a:rPr lang="el-GR" sz="1400" b="1" baseline="0" dirty="0" smtClean="0"/>
                        <a:t> </a:t>
                      </a:r>
                    </a:p>
                    <a:p>
                      <a:r>
                        <a:rPr lang="el-GR" sz="1400" b="1" baseline="0" dirty="0" smtClean="0"/>
                        <a:t>1000-1200 μ</a:t>
                      </a:r>
                      <a:r>
                        <a:rPr lang="en-US" sz="1400" b="1" baseline="0" dirty="0" smtClean="0"/>
                        <a:t>g/</a:t>
                      </a:r>
                      <a:r>
                        <a:rPr lang="en-US" sz="1400" b="1" baseline="0" dirty="0" err="1" smtClean="0"/>
                        <a:t>mL</a:t>
                      </a:r>
                      <a:endParaRPr lang="el-G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b="1" dirty="0" smtClean="0"/>
                        <a:t>Το </a:t>
                      </a:r>
                      <a:r>
                        <a:rPr lang="en-US" sz="1400" b="1" dirty="0" smtClean="0"/>
                        <a:t>C3b</a:t>
                      </a:r>
                      <a:r>
                        <a:rPr lang="en-US" sz="1400" b="1" baseline="0" dirty="0" smtClean="0"/>
                        <a:t> </a:t>
                      </a:r>
                      <a:r>
                        <a:rPr lang="el-GR" sz="1400" b="1" baseline="0" dirty="0" smtClean="0"/>
                        <a:t>συνδέεται στην επιφάνεια των βακτηρίων και τα </a:t>
                      </a:r>
                      <a:r>
                        <a:rPr lang="el-GR" sz="1400" b="1" baseline="0" dirty="0" err="1" smtClean="0"/>
                        <a:t>οψονινοποιεί</a:t>
                      </a:r>
                      <a:r>
                        <a:rPr lang="el-GR" sz="1400" b="1" baseline="0" dirty="0" smtClean="0"/>
                        <a:t>.  Επίσης λειτουργεί ως συστατικό της </a:t>
                      </a:r>
                      <a:r>
                        <a:rPr lang="en-US" sz="1400" b="1" baseline="0" dirty="0" smtClean="0"/>
                        <a:t>C3 </a:t>
                      </a:r>
                      <a:r>
                        <a:rPr lang="el-GR" sz="1400" b="1" baseline="0" dirty="0" smtClean="0"/>
                        <a:t>και της </a:t>
                      </a:r>
                      <a:r>
                        <a:rPr lang="en-US" sz="1400" b="1" baseline="0" dirty="0" smtClean="0"/>
                        <a:t>C5 </a:t>
                      </a:r>
                      <a:r>
                        <a:rPr lang="el-GR" sz="1400" b="1" baseline="0" dirty="0" err="1" smtClean="0"/>
                        <a:t>κονβερτάσης</a:t>
                      </a:r>
                      <a:r>
                        <a:rPr lang="el-GR" sz="1400" b="1" baseline="0" dirty="0" smtClean="0"/>
                        <a:t>.  </a:t>
                      </a:r>
                    </a:p>
                    <a:p>
                      <a:r>
                        <a:rPr lang="el-GR" sz="1400" b="1" baseline="0" dirty="0" smtClean="0"/>
                        <a:t>Το </a:t>
                      </a:r>
                      <a:r>
                        <a:rPr lang="en-US" sz="1400" b="1" baseline="0" dirty="0" smtClean="0"/>
                        <a:t>C3a </a:t>
                      </a:r>
                      <a:r>
                        <a:rPr lang="el-GR" sz="1400" b="1" baseline="0" dirty="0" smtClean="0"/>
                        <a:t>ενεργοποιεί την φλεγμονή, ως </a:t>
                      </a:r>
                      <a:r>
                        <a:rPr lang="el-GR" sz="1400" b="1" baseline="0" dirty="0" err="1" smtClean="0"/>
                        <a:t>αναφυλατοξίνη</a:t>
                      </a:r>
                      <a:r>
                        <a:rPr lang="el-GR" sz="1400" b="1" baseline="0" dirty="0" smtClean="0"/>
                        <a:t>. </a:t>
                      </a:r>
                      <a:endParaRPr lang="el-GR" sz="14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937" y="142853"/>
            <a:ext cx="8975054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Ισοσκελές τρίγωνο"/>
          <p:cNvSpPr/>
          <p:nvPr/>
        </p:nvSpPr>
        <p:spPr>
          <a:xfrm rot="16200000">
            <a:off x="5715007" y="2214553"/>
            <a:ext cx="178595" cy="178595"/>
          </a:xfrm>
          <a:prstGeom prst="triangl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- Πίνακας"/>
          <p:cNvGraphicFramePr>
            <a:graphicFrameLocks noGrp="1"/>
          </p:cNvGraphicFramePr>
          <p:nvPr/>
        </p:nvGraphicFramePr>
        <p:xfrm>
          <a:off x="142844" y="1000108"/>
          <a:ext cx="8929750" cy="421484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831744"/>
                <a:gridCol w="2213357"/>
                <a:gridCol w="4884649"/>
              </a:tblGrid>
              <a:tr h="803435">
                <a:tc>
                  <a:txBody>
                    <a:bodyPr/>
                    <a:lstStyle/>
                    <a:p>
                      <a:r>
                        <a:rPr lang="el-GR" b="1" dirty="0" smtClean="0"/>
                        <a:t>Πίνακας</a:t>
                      </a:r>
                      <a:r>
                        <a:rPr lang="el-GR" b="1" baseline="0" dirty="0" smtClean="0"/>
                        <a:t> 4.2</a:t>
                      </a:r>
                      <a:endParaRPr lang="el-GR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b="1" baseline="0" dirty="0" smtClean="0"/>
                        <a:t>Πρωτεΐνες της εναλλακτικής ακολουθίας ενεργοποίησης του συμπληρώματος</a:t>
                      </a:r>
                      <a:endParaRPr lang="el-GR" b="1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7269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b="1" dirty="0" smtClean="0"/>
                        <a:t>Πρωτεΐνη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b="1" dirty="0" smtClean="0"/>
                        <a:t>Δομή/συγκέντρωση στον ορό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b="1" dirty="0" smtClean="0"/>
                        <a:t>Λειτουργία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65482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C3</a:t>
                      </a:r>
                      <a:endParaRPr lang="el-GR" sz="1400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l-GR" sz="1400" b="1" dirty="0" smtClean="0"/>
                        <a:t>Όπως</a:t>
                      </a:r>
                      <a:r>
                        <a:rPr lang="el-GR" sz="1400" b="1" baseline="0" dirty="0" smtClean="0"/>
                        <a:t> στον Πίνακα 4.1</a:t>
                      </a:r>
                      <a:endParaRPr lang="el-GR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650399">
                <a:tc>
                  <a:txBody>
                    <a:bodyPr/>
                    <a:lstStyle/>
                    <a:p>
                      <a:r>
                        <a:rPr lang="el-GR" sz="1400" b="1" dirty="0" smtClean="0"/>
                        <a:t>Παράγοντας </a:t>
                      </a:r>
                      <a:r>
                        <a:rPr lang="en-US" sz="1400" b="1" dirty="0" smtClean="0"/>
                        <a:t>B</a:t>
                      </a:r>
                      <a:endParaRPr lang="el-G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b="1" dirty="0" smtClean="0"/>
                        <a:t>93</a:t>
                      </a:r>
                      <a:r>
                        <a:rPr lang="en-US" sz="1400" b="1" dirty="0" err="1" smtClean="0"/>
                        <a:t>kD</a:t>
                      </a:r>
                      <a:r>
                        <a:rPr lang="en-US" sz="1400" b="1" dirty="0" smtClean="0"/>
                        <a:t>, </a:t>
                      </a:r>
                      <a:r>
                        <a:rPr lang="el-GR" sz="1400" b="1" dirty="0" smtClean="0"/>
                        <a:t>μονομερές, 200μ</a:t>
                      </a:r>
                      <a:r>
                        <a:rPr lang="en-US" sz="1400" b="1" dirty="0" smtClean="0"/>
                        <a:t>g/</a:t>
                      </a:r>
                      <a:r>
                        <a:rPr lang="en-US" sz="1400" b="1" dirty="0" err="1" smtClean="0"/>
                        <a:t>mL</a:t>
                      </a:r>
                      <a:r>
                        <a:rPr lang="el-GR" sz="1400" b="1" dirty="0" smtClean="0"/>
                        <a:t> </a:t>
                      </a:r>
                      <a:endParaRPr lang="el-G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b="1" dirty="0" smtClean="0"/>
                        <a:t>Το θραύσμα </a:t>
                      </a:r>
                      <a:r>
                        <a:rPr lang="en-US" sz="1400" b="1" dirty="0" smtClean="0"/>
                        <a:t>Bb</a:t>
                      </a:r>
                      <a:r>
                        <a:rPr lang="el-GR" sz="1400" b="1" dirty="0" smtClean="0"/>
                        <a:t> είναι </a:t>
                      </a:r>
                      <a:r>
                        <a:rPr lang="el-GR" sz="1400" b="1" dirty="0" err="1" smtClean="0"/>
                        <a:t>πρωτεάση</a:t>
                      </a:r>
                      <a:r>
                        <a:rPr lang="el-GR" sz="1400" b="1" dirty="0" smtClean="0"/>
                        <a:t> της </a:t>
                      </a:r>
                      <a:r>
                        <a:rPr lang="el-GR" sz="1400" b="1" dirty="0" err="1" smtClean="0"/>
                        <a:t>σερίνης</a:t>
                      </a:r>
                      <a:r>
                        <a:rPr lang="el-GR" sz="1400" b="1" dirty="0" smtClean="0"/>
                        <a:t> και το ενεργό ένζυμο της</a:t>
                      </a:r>
                      <a:r>
                        <a:rPr lang="el-GR" sz="1400" b="1" baseline="0" dirty="0" smtClean="0"/>
                        <a:t> </a:t>
                      </a:r>
                      <a:r>
                        <a:rPr lang="el-GR" sz="1400" b="1" baseline="0" dirty="0" err="1" smtClean="0"/>
                        <a:t>κονβερτάσης</a:t>
                      </a:r>
                      <a:r>
                        <a:rPr lang="el-GR" sz="1400" b="1" baseline="0" dirty="0" smtClean="0"/>
                        <a:t> των </a:t>
                      </a:r>
                      <a:r>
                        <a:rPr lang="en-US" sz="1400" b="1" baseline="0" dirty="0" smtClean="0"/>
                        <a:t>C3 </a:t>
                      </a:r>
                      <a:r>
                        <a:rPr lang="el-GR" sz="1400" b="1" baseline="0" dirty="0" smtClean="0"/>
                        <a:t>και </a:t>
                      </a:r>
                      <a:r>
                        <a:rPr lang="en-US" sz="1400" b="1" baseline="0" dirty="0" smtClean="0"/>
                        <a:t>C5</a:t>
                      </a:r>
                      <a:endParaRPr lang="el-GR" sz="1400" b="1" dirty="0"/>
                    </a:p>
                  </a:txBody>
                  <a:tcPr/>
                </a:tc>
              </a:tr>
              <a:tr h="650399">
                <a:tc>
                  <a:txBody>
                    <a:bodyPr/>
                    <a:lstStyle/>
                    <a:p>
                      <a:r>
                        <a:rPr lang="el-GR" sz="1400" b="1" dirty="0" smtClean="0"/>
                        <a:t>Παράγοντας </a:t>
                      </a:r>
                      <a:r>
                        <a:rPr lang="en-US" sz="1400" b="1" dirty="0" smtClean="0"/>
                        <a:t>D</a:t>
                      </a:r>
                      <a:endParaRPr lang="el-G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25kD, </a:t>
                      </a:r>
                      <a:r>
                        <a:rPr lang="el-GR" sz="1400" b="1" dirty="0" smtClean="0"/>
                        <a:t>μονομερές, </a:t>
                      </a:r>
                    </a:p>
                    <a:p>
                      <a:r>
                        <a:rPr lang="el-GR" sz="1400" b="1" dirty="0" smtClean="0"/>
                        <a:t>1-2μ</a:t>
                      </a:r>
                      <a:r>
                        <a:rPr lang="en-US" sz="1400" b="1" dirty="0" smtClean="0"/>
                        <a:t>g/</a:t>
                      </a:r>
                      <a:r>
                        <a:rPr lang="en-US" sz="1400" b="1" dirty="0" err="1" smtClean="0"/>
                        <a:t>mL</a:t>
                      </a:r>
                      <a:endParaRPr lang="el-G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b="1" dirty="0" err="1" smtClean="0"/>
                        <a:t>Πρωτεάση</a:t>
                      </a:r>
                      <a:r>
                        <a:rPr lang="el-GR" sz="1400" b="1" baseline="0" dirty="0" smtClean="0"/>
                        <a:t> της </a:t>
                      </a:r>
                      <a:r>
                        <a:rPr lang="el-GR" sz="1400" b="1" baseline="0" dirty="0" err="1" smtClean="0"/>
                        <a:t>σερίνης</a:t>
                      </a:r>
                      <a:r>
                        <a:rPr lang="el-GR" sz="1400" b="1" baseline="0" dirty="0" smtClean="0"/>
                        <a:t> που κυκλοφορεί στο πλάσμα και διασπά τον παράγοντα </a:t>
                      </a:r>
                      <a:r>
                        <a:rPr lang="en-US" sz="1400" b="1" baseline="0" dirty="0" smtClean="0"/>
                        <a:t>B </a:t>
                      </a:r>
                      <a:r>
                        <a:rPr lang="el-GR" sz="1400" b="1" baseline="0" dirty="0" smtClean="0"/>
                        <a:t>όταν αυτός συνδέεται στο </a:t>
                      </a:r>
                      <a:r>
                        <a:rPr lang="en-US" sz="1400" b="1" baseline="0" dirty="0" smtClean="0"/>
                        <a:t>C3b</a:t>
                      </a:r>
                      <a:endParaRPr lang="el-GR" sz="1400" b="1" dirty="0"/>
                    </a:p>
                  </a:txBody>
                  <a:tcPr/>
                </a:tc>
              </a:tr>
              <a:tr h="918211">
                <a:tc>
                  <a:txBody>
                    <a:bodyPr/>
                    <a:lstStyle/>
                    <a:p>
                      <a:r>
                        <a:rPr lang="el-GR" sz="1400" b="1" dirty="0" err="1" smtClean="0"/>
                        <a:t>Προπερδίνη</a:t>
                      </a:r>
                      <a:r>
                        <a:rPr lang="el-GR" sz="1400" b="1" dirty="0" smtClean="0"/>
                        <a:t> </a:t>
                      </a:r>
                      <a:endParaRPr lang="el-G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b="1" dirty="0" smtClean="0"/>
                        <a:t>Τέσσερεις </a:t>
                      </a:r>
                      <a:r>
                        <a:rPr lang="el-GR" sz="1400" b="1" dirty="0" err="1" smtClean="0"/>
                        <a:t>υπομονάδες</a:t>
                      </a:r>
                      <a:r>
                        <a:rPr lang="el-GR" sz="1400" b="1" dirty="0" smtClean="0"/>
                        <a:t> 56</a:t>
                      </a:r>
                      <a:r>
                        <a:rPr lang="en-US" sz="1400" b="1" dirty="0" err="1" smtClean="0"/>
                        <a:t>kD</a:t>
                      </a:r>
                      <a:r>
                        <a:rPr lang="en-US" sz="1400" b="1" dirty="0" smtClean="0"/>
                        <a:t>,</a:t>
                      </a:r>
                      <a:r>
                        <a:rPr lang="en-US" sz="1400" b="1" baseline="0" dirty="0" smtClean="0"/>
                        <a:t> </a:t>
                      </a:r>
                    </a:p>
                    <a:p>
                      <a:r>
                        <a:rPr lang="en-US" sz="1400" b="1" baseline="0" dirty="0" smtClean="0"/>
                        <a:t>25</a:t>
                      </a:r>
                      <a:r>
                        <a:rPr lang="el-GR" sz="1400" b="1" baseline="0" dirty="0" smtClean="0"/>
                        <a:t>μ</a:t>
                      </a:r>
                      <a:r>
                        <a:rPr lang="en-US" sz="1400" b="1" baseline="0" dirty="0" smtClean="0"/>
                        <a:t>g/</a:t>
                      </a:r>
                      <a:r>
                        <a:rPr lang="en-US" sz="1400" b="1" baseline="0" dirty="0" err="1" smtClean="0"/>
                        <a:t>mL</a:t>
                      </a:r>
                      <a:endParaRPr lang="el-G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b="1" dirty="0" smtClean="0"/>
                        <a:t>Σταθεροποιεί</a:t>
                      </a:r>
                      <a:r>
                        <a:rPr lang="el-GR" sz="1400" b="1" baseline="0" dirty="0" smtClean="0"/>
                        <a:t> τις </a:t>
                      </a:r>
                      <a:r>
                        <a:rPr lang="el-GR" sz="1400" b="1" baseline="0" dirty="0" err="1" smtClean="0"/>
                        <a:t>κονβερτάσες</a:t>
                      </a:r>
                      <a:r>
                        <a:rPr lang="el-GR" sz="1400" b="1" baseline="0" dirty="0" smtClean="0"/>
                        <a:t> του </a:t>
                      </a:r>
                      <a:r>
                        <a:rPr lang="en-US" sz="1400" b="1" baseline="0" dirty="0" smtClean="0"/>
                        <a:t>C3 (C3bBb) </a:t>
                      </a:r>
                      <a:r>
                        <a:rPr lang="el-GR" sz="1400" b="1" baseline="0" dirty="0" smtClean="0"/>
                        <a:t>πάνω στις μικροβιακές επιφάνειες. </a:t>
                      </a:r>
                      <a:endParaRPr lang="el-GR" sz="14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937" y="142853"/>
            <a:ext cx="8975054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Ισοσκελές τρίγωνο"/>
          <p:cNvSpPr/>
          <p:nvPr/>
        </p:nvSpPr>
        <p:spPr>
          <a:xfrm rot="16200000">
            <a:off x="5715007" y="2214553"/>
            <a:ext cx="178595" cy="178595"/>
          </a:xfrm>
          <a:prstGeom prst="triangl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6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l-GR" dirty="0" smtClean="0"/>
              <a:t>Κλινικό περιστατικό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14948"/>
          </a:xfrm>
        </p:spPr>
        <p:txBody>
          <a:bodyPr>
            <a:normAutofit fontScale="77500" lnSpcReduction="20000"/>
          </a:bodyPr>
          <a:lstStyle/>
          <a:p>
            <a:r>
              <a:rPr lang="el-GR" dirty="0" smtClean="0"/>
              <a:t>Μία νεαρή δεσποινίς προσκομίζεται στο νοσοκομείο με</a:t>
            </a:r>
          </a:p>
          <a:p>
            <a:pPr lvl="1"/>
            <a:r>
              <a:rPr lang="el-GR" dirty="0" smtClean="0"/>
              <a:t>Υψηλό πυρετό (θ=40</a:t>
            </a:r>
            <a:r>
              <a:rPr lang="el-GR" baseline="30000" dirty="0" smtClean="0"/>
              <a:t>0</a:t>
            </a:r>
            <a:r>
              <a:rPr lang="en-US" dirty="0" smtClean="0"/>
              <a:t>C)</a:t>
            </a:r>
          </a:p>
          <a:p>
            <a:pPr lvl="1"/>
            <a:r>
              <a:rPr lang="el-GR" dirty="0" smtClean="0"/>
              <a:t>Σύγχυση</a:t>
            </a:r>
          </a:p>
          <a:p>
            <a:pPr lvl="1"/>
            <a:r>
              <a:rPr lang="el-GR" dirty="0" smtClean="0"/>
              <a:t>Έντονο πονοκέφαλο </a:t>
            </a:r>
          </a:p>
          <a:p>
            <a:pPr lvl="1"/>
            <a:r>
              <a:rPr lang="el-GR" dirty="0" smtClean="0"/>
              <a:t>Αυχενική δυσκαμψία</a:t>
            </a:r>
          </a:p>
          <a:p>
            <a:r>
              <a:rPr lang="el-GR" dirty="0" smtClean="0"/>
              <a:t>Τίθεται η κλινική διάγνωση της μηνιγγίτιδας </a:t>
            </a:r>
          </a:p>
          <a:p>
            <a:r>
              <a:rPr lang="el-GR" dirty="0" smtClean="0"/>
              <a:t>Εκτελείται </a:t>
            </a:r>
            <a:r>
              <a:rPr lang="el-GR" dirty="0" err="1" smtClean="0"/>
              <a:t>οσφυονωτιαία</a:t>
            </a:r>
            <a:r>
              <a:rPr lang="el-GR" dirty="0" smtClean="0"/>
              <a:t> παρακέντηση με τα εξής αποτελέσματα στη μελέτη του εγκεφαλονωτιαίου υγρού (ΕΝΥ)</a:t>
            </a:r>
          </a:p>
          <a:p>
            <a:pPr lvl="1"/>
            <a:r>
              <a:rPr lang="el-GR" dirty="0" smtClean="0"/>
              <a:t>Κύτταρα 500/μ</a:t>
            </a:r>
            <a:r>
              <a:rPr lang="en-US" dirty="0" smtClean="0"/>
              <a:t>L (85% </a:t>
            </a:r>
            <a:r>
              <a:rPr lang="el-GR" dirty="0" smtClean="0"/>
              <a:t>πολυμορφοπύρηνα)</a:t>
            </a:r>
            <a:endParaRPr lang="en-US" dirty="0" smtClean="0"/>
          </a:p>
          <a:p>
            <a:pPr lvl="1"/>
            <a:r>
              <a:rPr lang="el-GR" dirty="0" smtClean="0"/>
              <a:t>Λεύκωμα </a:t>
            </a:r>
            <a:r>
              <a:rPr lang="en-US" dirty="0" smtClean="0"/>
              <a:t>3 g/</a:t>
            </a:r>
            <a:r>
              <a:rPr lang="en-US" dirty="0" err="1" smtClean="0"/>
              <a:t>mL</a:t>
            </a:r>
            <a:endParaRPr lang="el-GR" dirty="0" smtClean="0"/>
          </a:p>
          <a:p>
            <a:pPr lvl="1"/>
            <a:r>
              <a:rPr lang="el-GR" dirty="0" smtClean="0"/>
              <a:t>Χρώση κατά </a:t>
            </a:r>
            <a:r>
              <a:rPr lang="en-US" dirty="0" smtClean="0"/>
              <a:t>Gram</a:t>
            </a:r>
            <a:r>
              <a:rPr lang="el-GR" dirty="0" smtClean="0"/>
              <a:t>: Αρνητικοί κατά</a:t>
            </a:r>
            <a:r>
              <a:rPr lang="en-US" dirty="0" smtClean="0"/>
              <a:t> Gram </a:t>
            </a:r>
            <a:r>
              <a:rPr lang="el-GR" dirty="0" smtClean="0"/>
              <a:t>κόκκοι</a:t>
            </a:r>
          </a:p>
          <a:p>
            <a:pPr lvl="1"/>
            <a:r>
              <a:rPr lang="el-GR" dirty="0" smtClean="0"/>
              <a:t>Αναμένεται αντίθετη </a:t>
            </a:r>
            <a:r>
              <a:rPr lang="el-GR" dirty="0" err="1" smtClean="0"/>
              <a:t>ανοσοηλεκτροφόρηση</a:t>
            </a:r>
            <a:r>
              <a:rPr lang="el-GR" dirty="0" smtClean="0"/>
              <a:t> για την ανίχνευση του αντιγόνου του κόκκου</a:t>
            </a:r>
          </a:p>
          <a:p>
            <a:pPr lvl="1"/>
            <a:r>
              <a:rPr lang="el-GR" dirty="0" smtClean="0"/>
              <a:t>Ετέθη ΕΝΥ σε καλλιέργεια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22" y="285728"/>
            <a:ext cx="9060406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- Πίνακας"/>
          <p:cNvGraphicFramePr>
            <a:graphicFrameLocks noGrp="1"/>
          </p:cNvGraphicFramePr>
          <p:nvPr/>
        </p:nvGraphicFramePr>
        <p:xfrm>
          <a:off x="142844" y="142851"/>
          <a:ext cx="8929750" cy="65008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54632"/>
                <a:gridCol w="3477071"/>
                <a:gridCol w="3398047"/>
              </a:tblGrid>
              <a:tr h="745321">
                <a:tc>
                  <a:txBody>
                    <a:bodyPr/>
                    <a:lstStyle/>
                    <a:p>
                      <a:r>
                        <a:rPr lang="el-GR" b="1" dirty="0" smtClean="0"/>
                        <a:t>Πίνακας 4.3</a:t>
                      </a:r>
                      <a:endParaRPr lang="el-GR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l-GR" b="1" dirty="0" smtClean="0"/>
                        <a:t>Πρωτεΐνες της ακολουθίας </a:t>
                      </a:r>
                      <a:r>
                        <a:rPr lang="el-GR" b="1" dirty="0" err="1" smtClean="0"/>
                        <a:t>λεκτίνης</a:t>
                      </a:r>
                      <a:r>
                        <a:rPr lang="el-GR" b="1" dirty="0" smtClean="0"/>
                        <a:t> για την ενεργοποίηση</a:t>
                      </a:r>
                      <a:r>
                        <a:rPr lang="el-GR" b="1" baseline="0" dirty="0" smtClean="0"/>
                        <a:t> του συμπληρώματος</a:t>
                      </a:r>
                      <a:r>
                        <a:rPr lang="el-GR" b="1" dirty="0" smtClean="0"/>
                        <a:t> </a:t>
                      </a:r>
                      <a:endParaRPr lang="el-GR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431813">
                <a:tc>
                  <a:txBody>
                    <a:bodyPr/>
                    <a:lstStyle/>
                    <a:p>
                      <a:r>
                        <a:rPr lang="el-GR" sz="1600" b="1" dirty="0" smtClean="0"/>
                        <a:t>Πρωτεΐνη </a:t>
                      </a:r>
                      <a:endParaRPr lang="el-GR" sz="16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600" b="1" dirty="0" smtClean="0"/>
                        <a:t>Δομή</a:t>
                      </a:r>
                      <a:endParaRPr lang="el-GR" sz="16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600" b="1" dirty="0" smtClean="0"/>
                        <a:t>Λειτουργία</a:t>
                      </a:r>
                      <a:endParaRPr lang="el-GR" sz="16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851795">
                <a:tc>
                  <a:txBody>
                    <a:bodyPr/>
                    <a:lstStyle/>
                    <a:p>
                      <a:r>
                        <a:rPr lang="el-GR" sz="1400" b="1" dirty="0" err="1" smtClean="0"/>
                        <a:t>Λεκτίνη</a:t>
                      </a:r>
                      <a:r>
                        <a:rPr lang="el-GR" sz="1400" b="1" dirty="0" smtClean="0"/>
                        <a:t> η συνδέουσα </a:t>
                      </a:r>
                      <a:r>
                        <a:rPr lang="el-GR" sz="1400" b="1" dirty="0" err="1" smtClean="0"/>
                        <a:t>μαννόζη</a:t>
                      </a:r>
                      <a:r>
                        <a:rPr lang="el-GR" sz="1400" b="1" dirty="0" smtClean="0"/>
                        <a:t> (</a:t>
                      </a:r>
                      <a:r>
                        <a:rPr lang="en-US" sz="1400" b="1" dirty="0" smtClean="0"/>
                        <a:t>MBL)</a:t>
                      </a:r>
                      <a:endParaRPr lang="el-G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b="1" dirty="0" smtClean="0"/>
                        <a:t>Τριπλή</a:t>
                      </a:r>
                      <a:r>
                        <a:rPr lang="el-GR" sz="1400" b="1" baseline="0" dirty="0" smtClean="0"/>
                        <a:t> έλικα από αλυσίδες 32</a:t>
                      </a:r>
                      <a:r>
                        <a:rPr lang="en-US" sz="1400" b="1" baseline="0" dirty="0" err="1" smtClean="0"/>
                        <a:t>kD</a:t>
                      </a:r>
                      <a:r>
                        <a:rPr lang="el-GR" sz="1400" b="1" baseline="0" dirty="0" smtClean="0"/>
                        <a:t> , η δε τριπλή έλικα σχηματίζει διμερή </a:t>
                      </a:r>
                      <a:r>
                        <a:rPr lang="el-GR" sz="1400" b="1" baseline="0" dirty="0" err="1" smtClean="0"/>
                        <a:t>εως</a:t>
                      </a:r>
                      <a:r>
                        <a:rPr lang="el-GR" sz="1400" b="1" baseline="0" dirty="0" smtClean="0"/>
                        <a:t> εξαμερή</a:t>
                      </a:r>
                      <a:endParaRPr lang="el-G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b="1" dirty="0" err="1" smtClean="0"/>
                        <a:t>Συγκολλητίνη</a:t>
                      </a:r>
                      <a:r>
                        <a:rPr lang="el-GR" sz="1400" b="1" dirty="0" smtClean="0"/>
                        <a:t>, </a:t>
                      </a:r>
                      <a:r>
                        <a:rPr lang="el-GR" sz="1400" b="1" dirty="0" err="1" smtClean="0"/>
                        <a:t>οψονίνη</a:t>
                      </a:r>
                      <a:r>
                        <a:rPr lang="el-GR" sz="1400" b="1" dirty="0" smtClean="0"/>
                        <a:t>,</a:t>
                      </a:r>
                      <a:r>
                        <a:rPr lang="el-GR" sz="1400" b="1" baseline="0" dirty="0" smtClean="0"/>
                        <a:t> συνδέει το συμπλήρωμα</a:t>
                      </a:r>
                      <a:endParaRPr lang="el-GR" sz="1400" b="1" dirty="0"/>
                    </a:p>
                  </a:txBody>
                  <a:tcPr/>
                </a:tc>
              </a:tr>
              <a:tr h="603356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M</a:t>
                      </a:r>
                      <a:r>
                        <a:rPr lang="el-GR" sz="1400" b="1" dirty="0" smtClean="0"/>
                        <a:t>-</a:t>
                      </a:r>
                      <a:r>
                        <a:rPr lang="en-US" sz="1400" b="1" dirty="0" err="1" smtClean="0"/>
                        <a:t>ficolin</a:t>
                      </a:r>
                      <a:r>
                        <a:rPr lang="en-US" sz="1400" b="1" dirty="0" smtClean="0"/>
                        <a:t> (</a:t>
                      </a:r>
                      <a:r>
                        <a:rPr lang="el-GR" sz="1400" b="1" dirty="0" smtClean="0"/>
                        <a:t>φικολίνη-1)</a:t>
                      </a:r>
                      <a:endParaRPr lang="el-G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b="1" dirty="0" smtClean="0"/>
                        <a:t>Τριπλή</a:t>
                      </a:r>
                      <a:r>
                        <a:rPr lang="el-GR" sz="1400" b="1" baseline="0" dirty="0" smtClean="0"/>
                        <a:t> έλικα από αλυσίδες 34</a:t>
                      </a:r>
                      <a:r>
                        <a:rPr lang="en-US" sz="1400" b="1" baseline="0" dirty="0" err="1" smtClean="0"/>
                        <a:t>kD</a:t>
                      </a:r>
                      <a:r>
                        <a:rPr lang="el-GR" sz="1400" b="1" baseline="0" dirty="0" smtClean="0"/>
                        <a:t> , η δε τριπλή έλικα σχηματίζει τετραμερή</a:t>
                      </a:r>
                      <a:endParaRPr lang="el-G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b="1" dirty="0" err="1" smtClean="0"/>
                        <a:t>Συγκολλητίνη</a:t>
                      </a:r>
                      <a:r>
                        <a:rPr lang="el-GR" sz="1400" b="1" dirty="0" smtClean="0"/>
                        <a:t>, </a:t>
                      </a:r>
                      <a:r>
                        <a:rPr lang="el-GR" sz="1400" b="1" dirty="0" err="1" smtClean="0"/>
                        <a:t>οψονίνη</a:t>
                      </a:r>
                      <a:r>
                        <a:rPr lang="el-GR" sz="1400" b="1" dirty="0" smtClean="0"/>
                        <a:t>,</a:t>
                      </a:r>
                      <a:r>
                        <a:rPr lang="el-GR" sz="1400" b="1" baseline="0" dirty="0" smtClean="0"/>
                        <a:t> συνδέει το συμπλήρωμα</a:t>
                      </a:r>
                      <a:endParaRPr lang="el-GR" sz="1400" b="1" dirty="0" smtClean="0"/>
                    </a:p>
                  </a:txBody>
                  <a:tcPr/>
                </a:tc>
              </a:tr>
              <a:tr h="603356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L-</a:t>
                      </a:r>
                      <a:r>
                        <a:rPr lang="en-US" sz="1400" b="1" dirty="0" err="1" smtClean="0"/>
                        <a:t>ficolin</a:t>
                      </a:r>
                      <a:r>
                        <a:rPr lang="en-US" sz="1400" b="1" baseline="0" dirty="0" smtClean="0"/>
                        <a:t> (</a:t>
                      </a:r>
                      <a:r>
                        <a:rPr lang="el-GR" sz="1400" b="1" baseline="0" dirty="0" smtClean="0"/>
                        <a:t>φικολίνη-2)</a:t>
                      </a:r>
                      <a:endParaRPr lang="el-G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b="1" dirty="0" smtClean="0"/>
                        <a:t>Τριπλή</a:t>
                      </a:r>
                      <a:r>
                        <a:rPr lang="el-GR" sz="1400" b="1" baseline="0" dirty="0" smtClean="0"/>
                        <a:t> έλικα από αλυσίδες 34</a:t>
                      </a:r>
                      <a:r>
                        <a:rPr lang="en-US" sz="1400" b="1" baseline="0" dirty="0" err="1" smtClean="0"/>
                        <a:t>kD</a:t>
                      </a:r>
                      <a:r>
                        <a:rPr lang="el-GR" sz="1400" b="1" baseline="0" dirty="0" smtClean="0"/>
                        <a:t> , η δε τριπλή έλικα σχηματίζει τετραμερή</a:t>
                      </a:r>
                      <a:endParaRPr lang="el-GR" sz="14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b="1" dirty="0" err="1" smtClean="0"/>
                        <a:t>Συγκολλητίνη</a:t>
                      </a:r>
                      <a:r>
                        <a:rPr lang="el-GR" sz="1400" b="1" dirty="0" smtClean="0"/>
                        <a:t>, </a:t>
                      </a:r>
                      <a:r>
                        <a:rPr lang="el-GR" sz="1400" b="1" dirty="0" err="1" smtClean="0"/>
                        <a:t>οψονίνη</a:t>
                      </a:r>
                      <a:r>
                        <a:rPr lang="el-GR" sz="1400" b="1" dirty="0" smtClean="0"/>
                        <a:t>,</a:t>
                      </a:r>
                      <a:r>
                        <a:rPr lang="el-GR" sz="1400" b="1" baseline="0" dirty="0" smtClean="0"/>
                        <a:t> συνδέει το συμπλήρωμα</a:t>
                      </a:r>
                      <a:endParaRPr lang="el-GR" sz="1400" b="1" dirty="0" smtClean="0"/>
                    </a:p>
                  </a:txBody>
                  <a:tcPr/>
                </a:tc>
              </a:tr>
              <a:tr h="603356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H-</a:t>
                      </a:r>
                      <a:r>
                        <a:rPr lang="en-US" sz="1400" b="1" dirty="0" err="1" smtClean="0"/>
                        <a:t>ficolin</a:t>
                      </a:r>
                      <a:r>
                        <a:rPr lang="en-US" sz="1400" b="1" dirty="0" smtClean="0"/>
                        <a:t> (</a:t>
                      </a:r>
                      <a:r>
                        <a:rPr lang="el-GR" sz="1400" b="1" dirty="0" smtClean="0"/>
                        <a:t>φικολίνη-3)</a:t>
                      </a:r>
                      <a:endParaRPr lang="el-G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b="1" dirty="0" smtClean="0"/>
                        <a:t>Τριπλή</a:t>
                      </a:r>
                      <a:r>
                        <a:rPr lang="el-GR" sz="1400" b="1" baseline="0" dirty="0" smtClean="0"/>
                        <a:t> έλικα από αλυσίδες 34</a:t>
                      </a:r>
                      <a:r>
                        <a:rPr lang="en-US" sz="1400" b="1" baseline="0" dirty="0" err="1" smtClean="0"/>
                        <a:t>kD</a:t>
                      </a:r>
                      <a:r>
                        <a:rPr lang="el-GR" sz="1400" b="1" baseline="0" dirty="0" smtClean="0"/>
                        <a:t> , η δε τριπλή έλικα σχηματίζει τετραμερή</a:t>
                      </a:r>
                      <a:endParaRPr lang="el-GR" sz="14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b="1" dirty="0" err="1" smtClean="0"/>
                        <a:t>Συγκολλητίνη</a:t>
                      </a:r>
                      <a:r>
                        <a:rPr lang="el-GR" sz="1400" b="1" dirty="0" smtClean="0"/>
                        <a:t>, </a:t>
                      </a:r>
                      <a:r>
                        <a:rPr lang="el-GR" sz="1400" b="1" dirty="0" err="1" smtClean="0"/>
                        <a:t>οψονίνη</a:t>
                      </a:r>
                      <a:r>
                        <a:rPr lang="el-GR" sz="1400" b="1" dirty="0" smtClean="0"/>
                        <a:t>,</a:t>
                      </a:r>
                      <a:r>
                        <a:rPr lang="el-GR" sz="1400" b="1" baseline="0" dirty="0" smtClean="0"/>
                        <a:t> συνδέει το συμπλήρωμα</a:t>
                      </a:r>
                      <a:endParaRPr lang="el-GR" sz="1400" b="1" dirty="0" smtClean="0"/>
                    </a:p>
                  </a:txBody>
                  <a:tcPr/>
                </a:tc>
              </a:tr>
              <a:tr h="851795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MASP1</a:t>
                      </a:r>
                      <a:endParaRPr lang="el-G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90kD </a:t>
                      </a:r>
                      <a:r>
                        <a:rPr lang="el-GR" sz="1400" b="1" dirty="0" err="1" smtClean="0"/>
                        <a:t>ομοδιμερές</a:t>
                      </a:r>
                      <a:r>
                        <a:rPr lang="el-GR" sz="1400" b="1" dirty="0" smtClean="0"/>
                        <a:t>, ομολογία με </a:t>
                      </a:r>
                      <a:r>
                        <a:rPr lang="en-US" sz="1400" b="1" dirty="0" smtClean="0"/>
                        <a:t>C1r/C1s</a:t>
                      </a:r>
                      <a:endParaRPr lang="el-G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b="1" dirty="0" smtClean="0"/>
                        <a:t>Σχηματίζει</a:t>
                      </a:r>
                      <a:r>
                        <a:rPr lang="el-GR" sz="1400" b="1" baseline="0" dirty="0" smtClean="0"/>
                        <a:t> σύμπλεγμα με την  </a:t>
                      </a:r>
                      <a:r>
                        <a:rPr lang="en-US" sz="1400" b="1" baseline="0" dirty="0" smtClean="0"/>
                        <a:t>MASP2 </a:t>
                      </a:r>
                      <a:r>
                        <a:rPr lang="el-GR" sz="1400" b="1" baseline="0" dirty="0" smtClean="0"/>
                        <a:t>και </a:t>
                      </a:r>
                      <a:r>
                        <a:rPr lang="el-GR" sz="1400" b="1" baseline="0" dirty="0" err="1" smtClean="0"/>
                        <a:t>λεκτίνες</a:t>
                      </a:r>
                      <a:r>
                        <a:rPr lang="el-GR" sz="1400" b="1" baseline="0" dirty="0" smtClean="0"/>
                        <a:t> ή </a:t>
                      </a:r>
                      <a:r>
                        <a:rPr lang="el-GR" sz="1400" b="1" baseline="0" dirty="0" err="1" smtClean="0"/>
                        <a:t>φικολίνες</a:t>
                      </a:r>
                      <a:r>
                        <a:rPr lang="el-GR" sz="1400" b="1" baseline="0" dirty="0" smtClean="0"/>
                        <a:t> και ενεργοποιεί την </a:t>
                      </a:r>
                      <a:r>
                        <a:rPr lang="en-US" sz="1400" b="1" baseline="0" dirty="0" smtClean="0"/>
                        <a:t>MASP3</a:t>
                      </a:r>
                      <a:endParaRPr lang="el-GR" sz="1400" b="1" dirty="0"/>
                    </a:p>
                  </a:txBody>
                  <a:tcPr/>
                </a:tc>
              </a:tr>
              <a:tr h="603356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MASP2</a:t>
                      </a:r>
                      <a:endParaRPr lang="el-G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110kD</a:t>
                      </a:r>
                      <a:r>
                        <a:rPr lang="en-US" sz="1400" b="1" baseline="0" dirty="0" smtClean="0"/>
                        <a:t> </a:t>
                      </a:r>
                      <a:r>
                        <a:rPr lang="el-GR" sz="1400" b="1" dirty="0" err="1" smtClean="0"/>
                        <a:t>ομοδιμερές</a:t>
                      </a:r>
                      <a:r>
                        <a:rPr lang="el-GR" sz="1400" b="1" dirty="0" smtClean="0"/>
                        <a:t>, ομολογία με </a:t>
                      </a:r>
                      <a:r>
                        <a:rPr lang="en-US" sz="1400" b="1" dirty="0" smtClean="0"/>
                        <a:t>C1r/C1s</a:t>
                      </a:r>
                      <a:endParaRPr lang="el-G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b="1" dirty="0" smtClean="0"/>
                        <a:t>Σχηματίζει σύμπλεγμα με </a:t>
                      </a:r>
                      <a:r>
                        <a:rPr lang="el-GR" sz="1400" b="1" dirty="0" err="1" smtClean="0"/>
                        <a:t>λεκτίνες</a:t>
                      </a:r>
                      <a:r>
                        <a:rPr lang="el-GR" sz="1400" b="1" dirty="0" smtClean="0"/>
                        <a:t>, ιδιαίτερα την </a:t>
                      </a:r>
                      <a:r>
                        <a:rPr lang="en-US" sz="1400" b="1" dirty="0" smtClean="0"/>
                        <a:t>ficolin-3</a:t>
                      </a:r>
                      <a:endParaRPr lang="el-GR" sz="1400" b="1" dirty="0"/>
                    </a:p>
                  </a:txBody>
                  <a:tcPr/>
                </a:tc>
              </a:tr>
              <a:tr h="603356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MASP3</a:t>
                      </a:r>
                      <a:endParaRPr lang="el-G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76kD, </a:t>
                      </a:r>
                      <a:r>
                        <a:rPr lang="el-GR" sz="1400" b="1" dirty="0" err="1" smtClean="0"/>
                        <a:t>ομοδιμερές</a:t>
                      </a:r>
                      <a:r>
                        <a:rPr lang="el-GR" sz="1400" b="1" dirty="0" smtClean="0"/>
                        <a:t>, ομολογία με </a:t>
                      </a:r>
                      <a:r>
                        <a:rPr lang="en-US" sz="1400" b="1" dirty="0" smtClean="0"/>
                        <a:t>C1r/C1s</a:t>
                      </a:r>
                      <a:endParaRPr lang="el-G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b="1" dirty="0" smtClean="0"/>
                        <a:t>Συνδέεται</a:t>
                      </a:r>
                      <a:r>
                        <a:rPr lang="el-GR" sz="1400" b="1" baseline="0" dirty="0" smtClean="0"/>
                        <a:t> με </a:t>
                      </a:r>
                      <a:r>
                        <a:rPr lang="el-GR" sz="1400" b="1" baseline="0" dirty="0" err="1" smtClean="0"/>
                        <a:t>λεκτίνες</a:t>
                      </a:r>
                      <a:r>
                        <a:rPr lang="el-GR" sz="1400" b="1" baseline="0" dirty="0" smtClean="0"/>
                        <a:t> ή </a:t>
                      </a:r>
                      <a:r>
                        <a:rPr lang="el-GR" sz="1400" b="1" baseline="0" dirty="0" err="1" smtClean="0"/>
                        <a:t>φικολίνες</a:t>
                      </a:r>
                      <a:r>
                        <a:rPr lang="el-GR" sz="1400" b="1" baseline="0" dirty="0" smtClean="0"/>
                        <a:t> και την </a:t>
                      </a:r>
                      <a:r>
                        <a:rPr lang="en-US" sz="1400" b="1" dirty="0" smtClean="0"/>
                        <a:t>MASP1</a:t>
                      </a:r>
                      <a:r>
                        <a:rPr lang="el-GR" sz="1400" b="1" baseline="0" dirty="0" smtClean="0"/>
                        <a:t> και διασπά το </a:t>
                      </a:r>
                      <a:r>
                        <a:rPr lang="en-US" sz="1400" b="1" baseline="0" dirty="0" smtClean="0"/>
                        <a:t>C4.</a:t>
                      </a:r>
                      <a:endParaRPr lang="el-GR" sz="1400" b="1" dirty="0" smtClean="0"/>
                    </a:p>
                  </a:txBody>
                  <a:tcPr/>
                </a:tc>
              </a:tr>
              <a:tr h="603356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b="1" dirty="0" smtClean="0"/>
                        <a:t>Σημείωση:</a:t>
                      </a:r>
                      <a:r>
                        <a:rPr lang="el-GR" sz="1400" b="1" baseline="0" dirty="0" smtClean="0"/>
                        <a:t> Οι συγκεντρώσεις πλάσματος των ανωτέρω πρωτεϊνών είναι από μη-</a:t>
                      </a:r>
                      <a:r>
                        <a:rPr lang="el-GR" sz="1400" b="1" baseline="0" dirty="0" err="1" smtClean="0"/>
                        <a:t>προσδιορίσιμες</a:t>
                      </a:r>
                      <a:r>
                        <a:rPr lang="el-GR" sz="1400" b="1" baseline="0" dirty="0" smtClean="0"/>
                        <a:t> (</a:t>
                      </a:r>
                      <a:r>
                        <a:rPr lang="en-US" sz="1400" b="1" baseline="0" dirty="0" smtClean="0"/>
                        <a:t>M-</a:t>
                      </a:r>
                      <a:r>
                        <a:rPr lang="en-US" sz="1400" b="1" baseline="0" dirty="0" err="1" smtClean="0"/>
                        <a:t>ficolin</a:t>
                      </a:r>
                      <a:r>
                        <a:rPr lang="en-US" sz="1400" b="1" baseline="0" dirty="0" smtClean="0"/>
                        <a:t>)</a:t>
                      </a:r>
                      <a:r>
                        <a:rPr lang="el-GR" sz="1400" b="1" baseline="0" dirty="0" smtClean="0"/>
                        <a:t> μέχρι απειροελάχιστες  (λίγα μ</a:t>
                      </a:r>
                      <a:r>
                        <a:rPr lang="en-US" sz="1400" b="1" baseline="0" dirty="0" smtClean="0"/>
                        <a:t>g/</a:t>
                      </a:r>
                      <a:r>
                        <a:rPr lang="en-US" sz="1400" b="1" baseline="0" dirty="0" err="1" smtClean="0"/>
                        <a:t>mL</a:t>
                      </a:r>
                      <a:r>
                        <a:rPr lang="en-US" sz="1400" b="1" baseline="0" dirty="0" smtClean="0"/>
                        <a:t>) </a:t>
                      </a:r>
                      <a:r>
                        <a:rPr lang="el-GR" sz="1400" b="1" baseline="0" dirty="0" smtClean="0"/>
                        <a:t>με εξαίρεση την  </a:t>
                      </a:r>
                      <a:r>
                        <a:rPr lang="en-US" sz="1400" b="1" dirty="0" smtClean="0"/>
                        <a:t>H-</a:t>
                      </a:r>
                      <a:r>
                        <a:rPr lang="en-US" sz="1400" b="1" dirty="0" err="1" smtClean="0"/>
                        <a:t>ficolin</a:t>
                      </a:r>
                      <a:r>
                        <a:rPr lang="el-GR" sz="1400" b="1" dirty="0" smtClean="0"/>
                        <a:t> (</a:t>
                      </a:r>
                      <a:r>
                        <a:rPr lang="en-US" sz="1400" b="1" dirty="0" smtClean="0"/>
                        <a:t>6-83 </a:t>
                      </a:r>
                      <a:r>
                        <a:rPr lang="el-GR" sz="1400" b="1" dirty="0" smtClean="0"/>
                        <a:t>μ</a:t>
                      </a:r>
                      <a:r>
                        <a:rPr lang="en-US" sz="1400" b="1" dirty="0" smtClean="0"/>
                        <a:t>g/</a:t>
                      </a:r>
                      <a:r>
                        <a:rPr lang="en-US" sz="1400" b="1" dirty="0" err="1" smtClean="0"/>
                        <a:t>mL</a:t>
                      </a:r>
                      <a:r>
                        <a:rPr lang="en-US" sz="1400" b="1" dirty="0" smtClean="0"/>
                        <a:t>)</a:t>
                      </a:r>
                      <a:endParaRPr lang="el-GR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400" dirty="0" smtClean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937" y="142853"/>
            <a:ext cx="8975054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Ισοσκελές τρίγωνο"/>
          <p:cNvSpPr/>
          <p:nvPr/>
        </p:nvSpPr>
        <p:spPr>
          <a:xfrm rot="16200000">
            <a:off x="5715007" y="2214553"/>
            <a:ext cx="178595" cy="178595"/>
          </a:xfrm>
          <a:prstGeom prst="triangl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79096"/>
            <a:ext cx="9043274" cy="3493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TextBox"/>
          <p:cNvSpPr txBox="1"/>
          <p:nvPr/>
        </p:nvSpPr>
        <p:spPr>
          <a:xfrm>
            <a:off x="214282" y="214290"/>
            <a:ext cx="8715436" cy="138499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2800" dirty="0" smtClean="0"/>
              <a:t>Το </a:t>
            </a:r>
            <a:r>
              <a:rPr lang="el-GR" sz="2800" dirty="0" err="1" smtClean="0"/>
              <a:t>μεμβρανολυτικό</a:t>
            </a:r>
            <a:r>
              <a:rPr lang="el-GR" sz="2800" dirty="0" smtClean="0"/>
              <a:t> σύμπλεγμα (</a:t>
            </a:r>
            <a:r>
              <a:rPr lang="en-US" sz="2800" dirty="0" smtClean="0"/>
              <a:t>C5b-C9) </a:t>
            </a:r>
            <a:r>
              <a:rPr lang="el-GR" sz="2800" dirty="0" err="1" smtClean="0"/>
              <a:t>πολυμερίζει</a:t>
            </a:r>
            <a:r>
              <a:rPr lang="el-GR" sz="2800" dirty="0" smtClean="0"/>
              <a:t> το </a:t>
            </a:r>
            <a:r>
              <a:rPr lang="en-US" sz="2800" dirty="0" smtClean="0"/>
              <a:t>C9 </a:t>
            </a:r>
            <a:r>
              <a:rPr lang="el-GR" sz="2800" dirty="0" smtClean="0"/>
              <a:t>και 7-9 μόρια του </a:t>
            </a:r>
            <a:r>
              <a:rPr lang="en-US" sz="2800" dirty="0" smtClean="0"/>
              <a:t>C9</a:t>
            </a:r>
            <a:r>
              <a:rPr lang="el-GR" sz="2800" dirty="0" smtClean="0"/>
              <a:t> διατάσσονται κυκλοτερώς και δημιουργούν μια οπή στην μεμβράνη</a:t>
            </a:r>
            <a:endParaRPr lang="el-G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33552"/>
            <a:ext cx="9144000" cy="6424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TextBox"/>
          <p:cNvSpPr txBox="1"/>
          <p:nvPr/>
        </p:nvSpPr>
        <p:spPr>
          <a:xfrm>
            <a:off x="71406" y="0"/>
            <a:ext cx="9072594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2400" dirty="0" smtClean="0"/>
              <a:t>Α: </a:t>
            </a:r>
            <a:r>
              <a:rPr lang="el-GR" sz="2400" dirty="0" err="1" smtClean="0"/>
              <a:t>Οψωνινοποίηση</a:t>
            </a:r>
            <a:r>
              <a:rPr lang="el-GR" sz="2400" dirty="0" smtClean="0"/>
              <a:t>, Β: ενίσχυση της φλεγμονής και Γ: κυτταρική λύση</a:t>
            </a:r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0"/>
            <a:ext cx="5696749" cy="6728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TextBox"/>
          <p:cNvSpPr txBox="1"/>
          <p:nvPr/>
        </p:nvSpPr>
        <p:spPr>
          <a:xfrm>
            <a:off x="0" y="142852"/>
            <a:ext cx="3071802" cy="378565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el-GR" sz="2400" b="1" dirty="0" smtClean="0"/>
              <a:t>Το συμπλήρωμα στο συστηματικό </a:t>
            </a:r>
            <a:r>
              <a:rPr lang="el-GR" sz="2400" b="1" dirty="0" err="1" smtClean="0"/>
              <a:t>ερυθηματώδη</a:t>
            </a:r>
            <a:r>
              <a:rPr lang="el-GR" sz="2400" b="1" dirty="0" smtClean="0"/>
              <a:t> λύκο καταναλίσκεται από συνεχή ενεργοποίηση σε μικρά αγγεία όπου εγκλωβίζονται </a:t>
            </a:r>
            <a:r>
              <a:rPr lang="el-GR" sz="2400" b="1" dirty="0" err="1" smtClean="0"/>
              <a:t>ανοσοσυμπλέγματα</a:t>
            </a:r>
            <a:r>
              <a:rPr lang="el-GR" sz="2400" b="1" dirty="0" smtClean="0"/>
              <a:t> τα οποία είναι διαλυτά.</a:t>
            </a:r>
            <a:endParaRPr lang="el-GR" sz="2400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4071942"/>
            <a:ext cx="31432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i="1" dirty="0" smtClean="0"/>
              <a:t>Προϋποθέσεις για δημιουργία διαλυτών </a:t>
            </a:r>
            <a:r>
              <a:rPr lang="el-GR" b="1" i="1" dirty="0" err="1" smtClean="0"/>
              <a:t>ανοσοσυμπλεγμάτων</a:t>
            </a:r>
            <a:r>
              <a:rPr lang="el-GR" b="1" i="1" dirty="0" smtClean="0"/>
              <a:t> τα οποία θα κυκλοφορήσουν και θα διαλυθούν στα μικρά αγγεία</a:t>
            </a:r>
          </a:p>
          <a:p>
            <a:pPr>
              <a:buFont typeface="Wingdings" pitchFamily="2" charset="2"/>
              <a:buChar char="ü"/>
            </a:pPr>
            <a:r>
              <a:rPr lang="el-GR" dirty="0" smtClean="0"/>
              <a:t>Περίσσεια αντιγόνου</a:t>
            </a:r>
          </a:p>
          <a:p>
            <a:pPr>
              <a:buFont typeface="Wingdings" pitchFamily="2" charset="2"/>
              <a:buChar char="ü"/>
            </a:pPr>
            <a:r>
              <a:rPr lang="el-GR" dirty="0" smtClean="0"/>
              <a:t>Φορτίο του αντιγόνου</a:t>
            </a:r>
          </a:p>
          <a:p>
            <a:pPr>
              <a:buFont typeface="Wingdings" pitchFamily="2" charset="2"/>
              <a:buChar char="ü"/>
            </a:pPr>
            <a:r>
              <a:rPr lang="el-GR" dirty="0" smtClean="0"/>
              <a:t>Ακεραιότητα του ΔΕΣ (και των υποδοχέων </a:t>
            </a:r>
            <a:r>
              <a:rPr lang="en-US" dirty="0" err="1" smtClean="0"/>
              <a:t>Fc</a:t>
            </a:r>
            <a:r>
              <a:rPr lang="en-US" dirty="0" smtClean="0"/>
              <a:t>)</a:t>
            </a:r>
            <a:endParaRPr lang="el-GR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- Πίνακας"/>
          <p:cNvGraphicFramePr>
            <a:graphicFrameLocks noGrp="1"/>
          </p:cNvGraphicFramePr>
          <p:nvPr/>
        </p:nvGraphicFramePr>
        <p:xfrm>
          <a:off x="142844" y="1000108"/>
          <a:ext cx="9001156" cy="50721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715944"/>
                <a:gridCol w="2619074"/>
                <a:gridCol w="4666138"/>
              </a:tblGrid>
              <a:tr h="803880">
                <a:tc>
                  <a:txBody>
                    <a:bodyPr/>
                    <a:lstStyle/>
                    <a:p>
                      <a:r>
                        <a:rPr lang="el-GR" b="1" dirty="0" smtClean="0"/>
                        <a:t>Πίνακας</a:t>
                      </a:r>
                      <a:r>
                        <a:rPr lang="el-GR" b="1" baseline="0" dirty="0" smtClean="0"/>
                        <a:t> 4.4</a:t>
                      </a:r>
                      <a:endParaRPr lang="el-GR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l-GR" b="1" dirty="0" smtClean="0"/>
                        <a:t>Πρωτεΐνες της τελικής ακολουθίας ενεργοποίησης του συμπληρώματος</a:t>
                      </a:r>
                      <a:endParaRPr lang="el-GR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650760">
                <a:tc>
                  <a:txBody>
                    <a:bodyPr/>
                    <a:lstStyle/>
                    <a:p>
                      <a:r>
                        <a:rPr lang="el-GR" sz="1400" b="1" dirty="0" smtClean="0"/>
                        <a:t>Πρωτεΐνη</a:t>
                      </a:r>
                      <a:endParaRPr lang="el-GR" sz="14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400" b="1" dirty="0" smtClean="0"/>
                        <a:t>Δομή/Συγκέντρωση</a:t>
                      </a:r>
                      <a:r>
                        <a:rPr lang="el-GR" sz="1400" b="1" baseline="0" dirty="0" smtClean="0"/>
                        <a:t> στον ορό</a:t>
                      </a:r>
                      <a:endParaRPr lang="el-GR" sz="14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400" b="1" dirty="0" smtClean="0"/>
                        <a:t>Λειτουργία</a:t>
                      </a:r>
                      <a:endParaRPr lang="el-GR" sz="14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657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C5 </a:t>
                      </a:r>
                      <a:endParaRPr lang="el-G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190 </a:t>
                      </a:r>
                      <a:r>
                        <a:rPr lang="en-US" sz="1400" b="1" dirty="0" err="1" smtClean="0"/>
                        <a:t>kD</a:t>
                      </a:r>
                      <a:r>
                        <a:rPr lang="en-US" sz="1400" b="1" dirty="0" smtClean="0"/>
                        <a:t> </a:t>
                      </a:r>
                      <a:r>
                        <a:rPr lang="el-GR" sz="1400" b="1" dirty="0" smtClean="0"/>
                        <a:t>διμερής,</a:t>
                      </a:r>
                      <a:r>
                        <a:rPr lang="el-GR" sz="1400" b="1" baseline="0" dirty="0" smtClean="0"/>
                        <a:t> 80μ</a:t>
                      </a:r>
                      <a:r>
                        <a:rPr lang="en-US" sz="1400" b="1" baseline="0" dirty="0" smtClean="0"/>
                        <a:t>g/</a:t>
                      </a:r>
                      <a:r>
                        <a:rPr lang="en-US" sz="1400" b="1" baseline="0" dirty="0" err="1" smtClean="0"/>
                        <a:t>mL</a:t>
                      </a:r>
                      <a:endParaRPr lang="el-G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b="1" dirty="0" smtClean="0"/>
                        <a:t>Το</a:t>
                      </a:r>
                      <a:r>
                        <a:rPr lang="el-GR" sz="1400" b="1" baseline="0" dirty="0" smtClean="0"/>
                        <a:t> </a:t>
                      </a:r>
                      <a:r>
                        <a:rPr lang="en-US" sz="1400" b="1" dirty="0" smtClean="0"/>
                        <a:t>C5b</a:t>
                      </a:r>
                      <a:r>
                        <a:rPr lang="el-GR" sz="1400" b="1" dirty="0" smtClean="0"/>
                        <a:t> αρχίζει την σύνθεση του </a:t>
                      </a:r>
                      <a:r>
                        <a:rPr lang="en-US" sz="1400" b="1" dirty="0" smtClean="0"/>
                        <a:t>MAC</a:t>
                      </a:r>
                      <a:endParaRPr lang="el-GR" sz="1400" b="1" dirty="0"/>
                    </a:p>
                  </a:txBody>
                  <a:tcPr/>
                </a:tc>
              </a:tr>
              <a:tr h="4657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C6</a:t>
                      </a:r>
                      <a:endParaRPr lang="el-G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110kD </a:t>
                      </a:r>
                      <a:r>
                        <a:rPr lang="el-GR" sz="1400" b="1" dirty="0" smtClean="0"/>
                        <a:t>μονομερές,</a:t>
                      </a:r>
                      <a:r>
                        <a:rPr lang="el-GR" sz="1400" b="1" baseline="0" dirty="0" smtClean="0"/>
                        <a:t> 45μ</a:t>
                      </a:r>
                      <a:r>
                        <a:rPr lang="en-US" sz="1400" b="1" baseline="0" dirty="0" smtClean="0"/>
                        <a:t>g/</a:t>
                      </a:r>
                      <a:r>
                        <a:rPr lang="en-US" sz="1400" b="1" baseline="0" dirty="0" err="1" smtClean="0"/>
                        <a:t>mL</a:t>
                      </a:r>
                      <a:endParaRPr lang="el-G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b="1" dirty="0" smtClean="0"/>
                        <a:t>Συστατικό</a:t>
                      </a:r>
                      <a:r>
                        <a:rPr lang="el-GR" sz="1400" b="1" baseline="0" dirty="0" smtClean="0"/>
                        <a:t> του </a:t>
                      </a:r>
                      <a:r>
                        <a:rPr lang="en-US" sz="1400" b="1" baseline="0" dirty="0" smtClean="0"/>
                        <a:t>MAC. </a:t>
                      </a:r>
                      <a:r>
                        <a:rPr lang="el-GR" sz="1400" b="1" baseline="0" dirty="0" smtClean="0"/>
                        <a:t>Συνδέει το </a:t>
                      </a:r>
                      <a:r>
                        <a:rPr lang="en-US" sz="1400" b="1" baseline="0" dirty="0" smtClean="0"/>
                        <a:t>C5b </a:t>
                      </a:r>
                      <a:r>
                        <a:rPr lang="el-GR" sz="1400" b="1" baseline="0" dirty="0" smtClean="0"/>
                        <a:t>και δέχεται το </a:t>
                      </a:r>
                      <a:r>
                        <a:rPr lang="en-US" sz="1400" b="1" baseline="0" dirty="0" smtClean="0"/>
                        <a:t>C7</a:t>
                      </a:r>
                      <a:endParaRPr lang="el-GR" sz="1400" b="1" dirty="0"/>
                    </a:p>
                  </a:txBody>
                  <a:tcPr/>
                </a:tc>
              </a:tr>
              <a:tr h="65076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C7</a:t>
                      </a:r>
                      <a:endParaRPr lang="el-G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100 </a:t>
                      </a:r>
                      <a:r>
                        <a:rPr lang="en-US" sz="1400" b="1" dirty="0" err="1" smtClean="0"/>
                        <a:t>kD</a:t>
                      </a:r>
                      <a:r>
                        <a:rPr lang="en-US" sz="1400" b="1" dirty="0" smtClean="0"/>
                        <a:t>, </a:t>
                      </a:r>
                      <a:r>
                        <a:rPr lang="el-GR" sz="1400" b="1" dirty="0" smtClean="0"/>
                        <a:t>μονομερές, </a:t>
                      </a:r>
                      <a:endParaRPr lang="en-US" sz="1400" b="1" dirty="0" smtClean="0"/>
                    </a:p>
                    <a:p>
                      <a:r>
                        <a:rPr lang="el-GR" sz="1400" b="1" dirty="0" smtClean="0"/>
                        <a:t>90 μ</a:t>
                      </a:r>
                      <a:r>
                        <a:rPr lang="en-US" sz="1400" b="1" dirty="0" smtClean="0"/>
                        <a:t>g/</a:t>
                      </a:r>
                      <a:r>
                        <a:rPr lang="en-US" sz="1400" b="1" dirty="0" err="1" smtClean="0"/>
                        <a:t>mL</a:t>
                      </a:r>
                      <a:endParaRPr lang="el-G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b="1" dirty="0" smtClean="0"/>
                        <a:t>Συστατικό</a:t>
                      </a:r>
                      <a:r>
                        <a:rPr lang="el-GR" sz="1400" b="1" baseline="0" dirty="0" smtClean="0"/>
                        <a:t> του </a:t>
                      </a:r>
                      <a:r>
                        <a:rPr lang="en-US" sz="1400" b="1" baseline="0" dirty="0" smtClean="0"/>
                        <a:t>MAC. </a:t>
                      </a:r>
                      <a:r>
                        <a:rPr lang="el-GR" sz="1400" b="1" baseline="0" dirty="0" smtClean="0"/>
                        <a:t>Συνδέει τα </a:t>
                      </a:r>
                      <a:r>
                        <a:rPr lang="en-US" sz="1400" b="1" baseline="0" dirty="0" smtClean="0"/>
                        <a:t>C5b </a:t>
                      </a:r>
                      <a:r>
                        <a:rPr lang="el-GR" sz="1400" b="1" baseline="0" dirty="0" smtClean="0"/>
                        <a:t>και </a:t>
                      </a:r>
                      <a:r>
                        <a:rPr lang="en-US" sz="1400" b="1" baseline="0" dirty="0" smtClean="0"/>
                        <a:t>C6 </a:t>
                      </a:r>
                      <a:r>
                        <a:rPr lang="el-GR" sz="1400" b="1" baseline="0" dirty="0" smtClean="0"/>
                        <a:t>και εισέρχεται στη </a:t>
                      </a:r>
                      <a:r>
                        <a:rPr lang="el-GR" sz="1400" b="1" baseline="0" dirty="0" err="1" smtClean="0"/>
                        <a:t>λιπιδιακή</a:t>
                      </a:r>
                      <a:r>
                        <a:rPr lang="el-GR" sz="1400" b="1" baseline="0" dirty="0" smtClean="0"/>
                        <a:t> μεμβράνη.</a:t>
                      </a:r>
                      <a:endParaRPr lang="el-GR" sz="1400" b="1" dirty="0"/>
                    </a:p>
                  </a:txBody>
                  <a:tcPr/>
                </a:tc>
              </a:tr>
              <a:tr h="65076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C8</a:t>
                      </a:r>
                      <a:endParaRPr lang="el-G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155 </a:t>
                      </a:r>
                      <a:r>
                        <a:rPr lang="en-US" sz="1400" b="1" dirty="0" err="1" smtClean="0"/>
                        <a:t>kD</a:t>
                      </a:r>
                      <a:r>
                        <a:rPr lang="en-US" sz="1400" b="1" dirty="0" smtClean="0"/>
                        <a:t>, </a:t>
                      </a:r>
                      <a:r>
                        <a:rPr lang="el-GR" sz="1400" b="1" dirty="0" smtClean="0"/>
                        <a:t>τριμερές , 60μ</a:t>
                      </a:r>
                      <a:r>
                        <a:rPr lang="en-US" sz="1400" b="1" dirty="0" smtClean="0"/>
                        <a:t>g/</a:t>
                      </a:r>
                      <a:r>
                        <a:rPr lang="en-US" sz="1400" b="1" dirty="0" err="1" smtClean="0"/>
                        <a:t>mL</a:t>
                      </a:r>
                      <a:r>
                        <a:rPr lang="en-US" sz="1400" b="1" dirty="0" smtClean="0"/>
                        <a:t> </a:t>
                      </a:r>
                      <a:endParaRPr lang="el-G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b="1" dirty="0" smtClean="0"/>
                        <a:t>Συστατικό</a:t>
                      </a:r>
                      <a:r>
                        <a:rPr lang="el-GR" sz="1400" b="1" baseline="0" dirty="0" smtClean="0"/>
                        <a:t> του </a:t>
                      </a:r>
                      <a:r>
                        <a:rPr lang="en-US" sz="1400" b="1" baseline="0" dirty="0" smtClean="0"/>
                        <a:t>MAC. </a:t>
                      </a:r>
                      <a:r>
                        <a:rPr lang="el-GR" sz="1400" b="1" baseline="0" dirty="0" smtClean="0"/>
                        <a:t>Συνδέει τα </a:t>
                      </a:r>
                      <a:r>
                        <a:rPr lang="en-US" sz="1400" b="1" baseline="0" dirty="0" smtClean="0"/>
                        <a:t>C5b,</a:t>
                      </a:r>
                      <a:r>
                        <a:rPr lang="el-GR" sz="1400" b="1" baseline="0" dirty="0" smtClean="0"/>
                        <a:t> </a:t>
                      </a:r>
                      <a:r>
                        <a:rPr lang="en-US" sz="1400" b="1" baseline="0" dirty="0" smtClean="0"/>
                        <a:t>C6 </a:t>
                      </a:r>
                      <a:r>
                        <a:rPr lang="el-GR" sz="1400" b="1" baseline="0" dirty="0" smtClean="0"/>
                        <a:t>και</a:t>
                      </a:r>
                      <a:r>
                        <a:rPr lang="en-US" sz="1400" b="1" baseline="0" dirty="0" smtClean="0"/>
                        <a:t> C7 </a:t>
                      </a:r>
                      <a:r>
                        <a:rPr lang="el-GR" sz="1400" b="1" baseline="0" dirty="0" smtClean="0"/>
                        <a:t>και αρχίζει την σύνδεση με</a:t>
                      </a:r>
                      <a:r>
                        <a:rPr lang="en-US" sz="1400" b="1" baseline="0" dirty="0" smtClean="0"/>
                        <a:t>-</a:t>
                      </a:r>
                      <a:r>
                        <a:rPr lang="el-GR" sz="1400" b="1" baseline="0" dirty="0" smtClean="0"/>
                        <a:t> και τον πολυμερισμό του</a:t>
                      </a:r>
                      <a:r>
                        <a:rPr lang="en-US" sz="1400" b="1" baseline="0" dirty="0" smtClean="0"/>
                        <a:t>-</a:t>
                      </a:r>
                      <a:r>
                        <a:rPr lang="el-GR" sz="1400" b="1" baseline="0" dirty="0" smtClean="0"/>
                        <a:t> </a:t>
                      </a:r>
                      <a:r>
                        <a:rPr lang="en-US" sz="1400" b="1" baseline="0" dirty="0" smtClean="0"/>
                        <a:t>C9</a:t>
                      </a:r>
                      <a:endParaRPr lang="el-GR" sz="1400" b="1" dirty="0"/>
                    </a:p>
                  </a:txBody>
                  <a:tcPr/>
                </a:tc>
              </a:tr>
              <a:tr h="91872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C9</a:t>
                      </a:r>
                      <a:endParaRPr lang="el-G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79kD,</a:t>
                      </a:r>
                      <a:r>
                        <a:rPr lang="en-US" sz="1400" b="1" baseline="0" dirty="0" smtClean="0"/>
                        <a:t> </a:t>
                      </a:r>
                      <a:r>
                        <a:rPr lang="el-GR" sz="1400" b="1" baseline="0" dirty="0" smtClean="0"/>
                        <a:t>μονομερές , 60 μ</a:t>
                      </a:r>
                      <a:r>
                        <a:rPr lang="en-US" sz="1400" b="1" baseline="0" dirty="0" smtClean="0"/>
                        <a:t>g/</a:t>
                      </a:r>
                      <a:r>
                        <a:rPr lang="en-US" sz="1400" b="1" baseline="0" dirty="0" err="1" smtClean="0"/>
                        <a:t>mL</a:t>
                      </a:r>
                      <a:endParaRPr lang="el-G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b="1" dirty="0" smtClean="0"/>
                        <a:t>Συστατικό</a:t>
                      </a:r>
                      <a:r>
                        <a:rPr lang="el-GR" sz="1400" b="1" baseline="0" dirty="0" smtClean="0"/>
                        <a:t> του </a:t>
                      </a:r>
                      <a:r>
                        <a:rPr lang="en-US" sz="1400" b="1" baseline="0" dirty="0" smtClean="0"/>
                        <a:t>MAC. </a:t>
                      </a:r>
                      <a:r>
                        <a:rPr lang="el-GR" sz="1400" b="1" baseline="0" dirty="0" smtClean="0"/>
                        <a:t>Συνδέει τα </a:t>
                      </a:r>
                      <a:r>
                        <a:rPr lang="en-US" sz="1400" b="1" baseline="0" dirty="0" smtClean="0"/>
                        <a:t>C5b,</a:t>
                      </a:r>
                      <a:r>
                        <a:rPr lang="el-GR" sz="1400" b="1" baseline="0" dirty="0" smtClean="0"/>
                        <a:t> </a:t>
                      </a:r>
                      <a:r>
                        <a:rPr lang="en-US" sz="1400" b="1" baseline="0" dirty="0" smtClean="0"/>
                        <a:t>C6, C7 </a:t>
                      </a:r>
                      <a:r>
                        <a:rPr lang="el-GR" sz="1400" b="1" baseline="0" dirty="0" smtClean="0"/>
                        <a:t>και </a:t>
                      </a:r>
                      <a:r>
                        <a:rPr lang="en-US" sz="1400" b="1" baseline="0" dirty="0" smtClean="0"/>
                        <a:t>C8 </a:t>
                      </a:r>
                      <a:r>
                        <a:rPr lang="el-GR" sz="1400" b="1" baseline="0" dirty="0" smtClean="0"/>
                        <a:t>και </a:t>
                      </a:r>
                      <a:r>
                        <a:rPr lang="el-GR" sz="1400" b="1" baseline="0" dirty="0" err="1" smtClean="0"/>
                        <a:t>πολυμερίζεται</a:t>
                      </a:r>
                      <a:r>
                        <a:rPr lang="el-GR" sz="1400" b="1" baseline="0" dirty="0" smtClean="0"/>
                        <a:t> για να σχηματίσει πόρους στην μεμβράνη</a:t>
                      </a:r>
                      <a:endParaRPr lang="el-GR" sz="1400" b="1" dirty="0"/>
                    </a:p>
                  </a:txBody>
                  <a:tcPr/>
                </a:tc>
              </a:tr>
              <a:tr h="465740">
                <a:tc gridSpan="3">
                  <a:txBody>
                    <a:bodyPr/>
                    <a:lstStyle/>
                    <a:p>
                      <a:r>
                        <a:rPr lang="en-US" sz="1400" b="1" dirty="0" smtClean="0"/>
                        <a:t>MAC: Membrane attack complex, (</a:t>
                      </a:r>
                      <a:r>
                        <a:rPr lang="el-GR" sz="1400" b="1" dirty="0" err="1" smtClean="0"/>
                        <a:t>μεμβρανολυτικό</a:t>
                      </a:r>
                      <a:r>
                        <a:rPr lang="el-GR" sz="1400" b="1" dirty="0" smtClean="0"/>
                        <a:t> σύμπλεγμα)</a:t>
                      </a:r>
                      <a:endParaRPr lang="el-GR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- Πίνακας"/>
          <p:cNvGraphicFramePr>
            <a:graphicFrameLocks noGrp="1"/>
          </p:cNvGraphicFramePr>
          <p:nvPr/>
        </p:nvGraphicFramePr>
        <p:xfrm>
          <a:off x="214283" y="142852"/>
          <a:ext cx="8572559" cy="664370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621837"/>
                <a:gridCol w="1699066"/>
                <a:gridCol w="1390144"/>
                <a:gridCol w="1680774"/>
                <a:gridCol w="2180738"/>
              </a:tblGrid>
              <a:tr h="390177">
                <a:tc>
                  <a:txBody>
                    <a:bodyPr/>
                    <a:lstStyle/>
                    <a:p>
                      <a:r>
                        <a:rPr lang="el-GR" b="1" dirty="0" smtClean="0"/>
                        <a:t>Πίνακας 4.5</a:t>
                      </a:r>
                      <a:endParaRPr lang="el-GR" b="1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el-GR" b="1" dirty="0" smtClean="0"/>
                        <a:t>Υποδοχείς  θραυσμάτων του </a:t>
                      </a:r>
                      <a:r>
                        <a:rPr lang="en-US" b="1" dirty="0" smtClean="0"/>
                        <a:t>C3 </a:t>
                      </a:r>
                      <a:r>
                        <a:rPr lang="el-GR" b="1" dirty="0" smtClean="0"/>
                        <a:t>συστατικού του συμπληρώματος</a:t>
                      </a:r>
                      <a:endParaRPr lang="el-GR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609319">
                <a:tc>
                  <a:txBody>
                    <a:bodyPr/>
                    <a:lstStyle/>
                    <a:p>
                      <a:r>
                        <a:rPr lang="el-GR" sz="1600" b="1" dirty="0" smtClean="0"/>
                        <a:t>Υποδοχέας</a:t>
                      </a:r>
                      <a:endParaRPr lang="el-GR" sz="16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600" b="1" dirty="0" smtClean="0"/>
                        <a:t>Δομή</a:t>
                      </a:r>
                      <a:endParaRPr lang="el-GR" sz="16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600" b="1" dirty="0" err="1" smtClean="0"/>
                        <a:t>Συνδέτες</a:t>
                      </a:r>
                      <a:endParaRPr lang="el-GR" sz="16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600" b="1" dirty="0" smtClean="0"/>
                        <a:t>Κυτταρική κατανομή</a:t>
                      </a:r>
                      <a:endParaRPr lang="el-GR" sz="16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600" b="1" dirty="0" smtClean="0"/>
                        <a:t>Λειτουργίες </a:t>
                      </a:r>
                      <a:endParaRPr lang="el-GR" sz="16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6676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CR1</a:t>
                      </a:r>
                      <a:r>
                        <a:rPr lang="en-US" sz="1400" b="1" baseline="0" dirty="0" smtClean="0"/>
                        <a:t> (CD35)</a:t>
                      </a:r>
                      <a:endParaRPr lang="el-GR" sz="14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160-250 </a:t>
                      </a:r>
                      <a:r>
                        <a:rPr lang="en-US" sz="1400" b="1" dirty="0" err="1" smtClean="0"/>
                        <a:t>kD</a:t>
                      </a:r>
                      <a:r>
                        <a:rPr lang="en-US" sz="1400" b="1" dirty="0" smtClean="0"/>
                        <a:t>, </a:t>
                      </a:r>
                      <a:r>
                        <a:rPr lang="el-GR" sz="1400" b="1" dirty="0" smtClean="0"/>
                        <a:t>πολλαπλά </a:t>
                      </a:r>
                      <a:r>
                        <a:rPr lang="en-US" sz="1400" b="1" dirty="0" smtClean="0"/>
                        <a:t>CCPRs</a:t>
                      </a:r>
                      <a:endParaRPr lang="el-GR" sz="14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C3b&gt;C4b&gt;iC3b</a:t>
                      </a:r>
                      <a:endParaRPr lang="el-G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b="1" dirty="0" smtClean="0"/>
                        <a:t>Μονοπύρηνα φαγοκύτταρα, </a:t>
                      </a:r>
                      <a:r>
                        <a:rPr lang="el-GR" sz="1400" b="1" baseline="0" dirty="0" smtClean="0"/>
                        <a:t> ουδετερόφιλα,  Β και Τ-κύτταρα, ερυθρά αιμοσφαίρια , ΘΔΚ</a:t>
                      </a:r>
                      <a:endParaRPr lang="el-G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b="1" dirty="0" smtClean="0"/>
                        <a:t>Φαγοκυττάρωση</a:t>
                      </a:r>
                    </a:p>
                    <a:p>
                      <a:r>
                        <a:rPr lang="el-GR" sz="1400" b="1" dirty="0" smtClean="0"/>
                        <a:t>Κάθαρση </a:t>
                      </a:r>
                      <a:r>
                        <a:rPr lang="el-GR" sz="1400" b="1" dirty="0" err="1" smtClean="0"/>
                        <a:t>ανοσοσυμπλεγμάτων</a:t>
                      </a:r>
                      <a:endParaRPr lang="el-GR" sz="1400" b="1" dirty="0" smtClean="0"/>
                    </a:p>
                    <a:p>
                      <a:r>
                        <a:rPr lang="el-GR" sz="1400" b="1" dirty="0" err="1" smtClean="0"/>
                        <a:t>Αποδιατάσσει</a:t>
                      </a:r>
                      <a:r>
                        <a:rPr lang="el-GR" sz="1400" b="1" baseline="0" dirty="0" smtClean="0"/>
                        <a:t> τις </a:t>
                      </a:r>
                      <a:r>
                        <a:rPr lang="en-US" sz="1400" b="1" baseline="0" dirty="0" smtClean="0"/>
                        <a:t>C3 </a:t>
                      </a:r>
                      <a:r>
                        <a:rPr lang="el-GR" sz="1400" b="1" baseline="0" dirty="0" err="1" smtClean="0"/>
                        <a:t>κονβερτάσες</a:t>
                      </a:r>
                      <a:r>
                        <a:rPr lang="el-GR" sz="1400" b="1" baseline="0" dirty="0" smtClean="0"/>
                        <a:t>  ως </a:t>
                      </a:r>
                      <a:r>
                        <a:rPr lang="el-GR" sz="1400" b="1" baseline="0" dirty="0" err="1" smtClean="0"/>
                        <a:t>συμπαράγοντας</a:t>
                      </a:r>
                      <a:r>
                        <a:rPr lang="el-GR" sz="1400" b="1" baseline="0" dirty="0" smtClean="0"/>
                        <a:t> στην διάσπαση του </a:t>
                      </a:r>
                      <a:r>
                        <a:rPr lang="en-US" sz="1400" b="1" baseline="0" dirty="0" smtClean="0"/>
                        <a:t>C3b, C4b</a:t>
                      </a:r>
                      <a:endParaRPr lang="el-GR" sz="1400" b="1" dirty="0"/>
                    </a:p>
                  </a:txBody>
                  <a:tcPr/>
                </a:tc>
              </a:tr>
              <a:tr h="1443123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CR2</a:t>
                      </a:r>
                      <a:r>
                        <a:rPr lang="en-US" sz="1400" b="1" baseline="0" dirty="0" smtClean="0"/>
                        <a:t> (CD21)</a:t>
                      </a:r>
                      <a:endParaRPr lang="el-G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145 </a:t>
                      </a:r>
                      <a:r>
                        <a:rPr lang="en-US" sz="1400" b="1" dirty="0" err="1" smtClean="0"/>
                        <a:t>kD</a:t>
                      </a:r>
                      <a:r>
                        <a:rPr lang="en-US" sz="1400" b="1" dirty="0" smtClean="0"/>
                        <a:t>, </a:t>
                      </a:r>
                      <a:r>
                        <a:rPr lang="el-GR" sz="1400" b="1" dirty="0" smtClean="0"/>
                        <a:t>πολλαπλά </a:t>
                      </a:r>
                      <a:r>
                        <a:rPr lang="en-US" sz="1400" b="1" dirty="0" smtClean="0"/>
                        <a:t>CCPRs</a:t>
                      </a:r>
                      <a:endParaRPr lang="el-G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C3d, C3dg&gt;iC3b</a:t>
                      </a:r>
                      <a:endParaRPr lang="el-G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B-</a:t>
                      </a:r>
                      <a:r>
                        <a:rPr lang="el-GR" sz="1400" b="1" dirty="0" smtClean="0"/>
                        <a:t>λεμφοκύτταρα,</a:t>
                      </a:r>
                      <a:r>
                        <a:rPr lang="el-GR" sz="1400" b="1" baseline="0" dirty="0" smtClean="0"/>
                        <a:t> ΘΔΚ, επιθήλιο ρινοφάρυγγα</a:t>
                      </a:r>
                      <a:endParaRPr lang="el-G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b="1" dirty="0" err="1" smtClean="0"/>
                        <a:t>Συνυποδοχέας</a:t>
                      </a:r>
                      <a:r>
                        <a:rPr lang="el-GR" sz="1400" b="1" dirty="0" smtClean="0"/>
                        <a:t> για την ενεργοποίηση του Β-κυττάρου</a:t>
                      </a:r>
                    </a:p>
                    <a:p>
                      <a:r>
                        <a:rPr lang="el-GR" sz="1400" b="1" dirty="0" smtClean="0"/>
                        <a:t>Διοχέτευση των αντιγόνων στα βλαστικά κέντρα Υποδοχέας για τον  </a:t>
                      </a:r>
                      <a:r>
                        <a:rPr lang="en-US" sz="1400" b="1" dirty="0" smtClean="0"/>
                        <a:t>EBV</a:t>
                      </a:r>
                      <a:endParaRPr lang="el-GR" sz="1400" b="1" dirty="0"/>
                    </a:p>
                  </a:txBody>
                  <a:tcPr/>
                </a:tc>
              </a:tr>
              <a:tr h="994151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CR3 (Mac-1, CD11bCD18)</a:t>
                      </a:r>
                      <a:endParaRPr lang="el-G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b="1" dirty="0" err="1" smtClean="0"/>
                        <a:t>Ιντεγκρίνη</a:t>
                      </a:r>
                      <a:r>
                        <a:rPr lang="el-GR" sz="1400" b="1" dirty="0" smtClean="0"/>
                        <a:t> με 165</a:t>
                      </a:r>
                      <a:r>
                        <a:rPr lang="en-US" sz="1400" b="1" dirty="0" err="1" smtClean="0"/>
                        <a:t>kD</a:t>
                      </a:r>
                      <a:r>
                        <a:rPr lang="en-US" sz="1400" b="1" dirty="0" smtClean="0"/>
                        <a:t> </a:t>
                      </a:r>
                      <a:r>
                        <a:rPr lang="el-GR" sz="1400" b="1" dirty="0" smtClean="0"/>
                        <a:t>α αλυσίδα και 95 </a:t>
                      </a:r>
                      <a:r>
                        <a:rPr lang="en-US" sz="1400" b="1" dirty="0" err="1" smtClean="0"/>
                        <a:t>kD</a:t>
                      </a:r>
                      <a:r>
                        <a:rPr lang="en-US" sz="1400" b="1" dirty="0" smtClean="0"/>
                        <a:t> </a:t>
                      </a:r>
                      <a:r>
                        <a:rPr lang="el-GR" sz="1400" b="1" dirty="0" smtClean="0"/>
                        <a:t>β αλυσίδα</a:t>
                      </a:r>
                      <a:endParaRPr lang="el-G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iC3b, ICAM, </a:t>
                      </a:r>
                      <a:r>
                        <a:rPr lang="el-GR" sz="1400" b="1" dirty="0" smtClean="0"/>
                        <a:t>μικροβιακό τοίχωμα</a:t>
                      </a:r>
                      <a:endParaRPr lang="el-G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b="1" dirty="0" smtClean="0"/>
                        <a:t>Μονοπύρηνα φαγοκύτταρα, ουδετερόφιλα, </a:t>
                      </a:r>
                      <a:endParaRPr lang="en-US" sz="1400" b="1" dirty="0" smtClean="0"/>
                    </a:p>
                    <a:p>
                      <a:r>
                        <a:rPr lang="el-GR" sz="1400" b="1" dirty="0" smtClean="0"/>
                        <a:t>Κύτταρα ΝΚ</a:t>
                      </a:r>
                      <a:endParaRPr lang="el-G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b="1" dirty="0" smtClean="0"/>
                        <a:t>Φαγοκυττάρωση</a:t>
                      </a:r>
                    </a:p>
                    <a:p>
                      <a:r>
                        <a:rPr lang="el-GR" sz="1400" b="1" dirty="0" smtClean="0"/>
                        <a:t>Προσκόλληση λευκών αιμοσφαιρίων στο ενδοθήλιο (μέσω </a:t>
                      </a:r>
                      <a:r>
                        <a:rPr lang="en-US" sz="1400" b="1" dirty="0" smtClean="0"/>
                        <a:t>ICAM)</a:t>
                      </a:r>
                      <a:endParaRPr lang="el-GR" sz="1400" b="1" dirty="0"/>
                    </a:p>
                  </a:txBody>
                  <a:tcPr/>
                </a:tc>
              </a:tr>
              <a:tr h="994151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CR4 (p150,95,CD11cCD18)</a:t>
                      </a:r>
                      <a:endParaRPr lang="el-G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b="1" dirty="0" err="1" smtClean="0"/>
                        <a:t>Ιντεγκρίνη</a:t>
                      </a:r>
                      <a:r>
                        <a:rPr lang="el-GR" sz="1400" b="1" dirty="0" smtClean="0"/>
                        <a:t> με 150</a:t>
                      </a:r>
                      <a:r>
                        <a:rPr lang="en-US" sz="1400" b="1" dirty="0" err="1" smtClean="0"/>
                        <a:t>kD</a:t>
                      </a:r>
                      <a:r>
                        <a:rPr lang="en-US" sz="1400" b="1" dirty="0" smtClean="0"/>
                        <a:t> </a:t>
                      </a:r>
                      <a:r>
                        <a:rPr lang="el-GR" sz="1400" b="1" dirty="0" smtClean="0"/>
                        <a:t>α αλυσίδα και 95 </a:t>
                      </a:r>
                      <a:r>
                        <a:rPr lang="en-US" sz="1400" b="1" dirty="0" err="1" smtClean="0"/>
                        <a:t>kD</a:t>
                      </a:r>
                      <a:r>
                        <a:rPr lang="en-US" sz="1400" b="1" dirty="0" smtClean="0"/>
                        <a:t> </a:t>
                      </a:r>
                      <a:r>
                        <a:rPr lang="el-GR" sz="1400" b="1" dirty="0" smtClean="0"/>
                        <a:t>β2 αλυσίδα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iC3b</a:t>
                      </a:r>
                      <a:endParaRPr lang="el-G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b="1" dirty="0" smtClean="0"/>
                        <a:t>Μονοπύρηνα φαγοκύτταρα, ουδετερόφιλα, </a:t>
                      </a:r>
                      <a:endParaRPr lang="en-US" sz="1400" b="1" dirty="0" smtClean="0"/>
                    </a:p>
                    <a:p>
                      <a:r>
                        <a:rPr lang="el-GR" sz="1400" b="1" dirty="0" smtClean="0"/>
                        <a:t>Κύτταρα ΝΚ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b="1" dirty="0" smtClean="0"/>
                        <a:t>Φαγοκυττάρωση</a:t>
                      </a:r>
                      <a:r>
                        <a:rPr lang="el-GR" sz="1400" b="1" baseline="0" dirty="0" smtClean="0"/>
                        <a:t> και κυτταρική προσκόλληση.</a:t>
                      </a:r>
                      <a:endParaRPr lang="el-GR" sz="1400" b="1" dirty="0"/>
                    </a:p>
                  </a:txBody>
                  <a:tcPr/>
                </a:tc>
              </a:tr>
              <a:tr h="545180">
                <a:tc gridSpan="5">
                  <a:txBody>
                    <a:bodyPr/>
                    <a:lstStyle/>
                    <a:p>
                      <a:r>
                        <a:rPr lang="en-US" sz="1400" b="1" dirty="0" smtClean="0"/>
                        <a:t>CCPRs: complement control protein repeat, EBV: Epstein-Barr</a:t>
                      </a:r>
                      <a:r>
                        <a:rPr lang="en-US" sz="1400" b="1" baseline="0" dirty="0" smtClean="0"/>
                        <a:t> virus, </a:t>
                      </a:r>
                      <a:r>
                        <a:rPr lang="el-GR" sz="1400" b="1" baseline="0" dirty="0" smtClean="0"/>
                        <a:t>ΘΔΚ: </a:t>
                      </a:r>
                      <a:r>
                        <a:rPr lang="el-GR" sz="1400" b="1" baseline="0" dirty="0" err="1" smtClean="0"/>
                        <a:t>θυλακιώδη</a:t>
                      </a:r>
                      <a:r>
                        <a:rPr lang="el-GR" sz="1400" b="1" baseline="0" dirty="0" smtClean="0"/>
                        <a:t> </a:t>
                      </a:r>
                      <a:r>
                        <a:rPr lang="el-GR" sz="1400" b="1" baseline="0" dirty="0" err="1" smtClean="0"/>
                        <a:t>δενδριτικά</a:t>
                      </a:r>
                      <a:r>
                        <a:rPr lang="el-GR" sz="1400" b="1" baseline="0" dirty="0" smtClean="0"/>
                        <a:t> κύτταρα, </a:t>
                      </a:r>
                      <a:endParaRPr lang="en-US" sz="1400" b="1" baseline="0" dirty="0" smtClean="0"/>
                    </a:p>
                    <a:p>
                      <a:r>
                        <a:rPr lang="en-US" sz="1400" b="1" baseline="0" dirty="0" smtClean="0"/>
                        <a:t>ICAM-1: intracellular adhesion molecule-1.</a:t>
                      </a:r>
                      <a:endParaRPr lang="el-GR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108" y="642918"/>
            <a:ext cx="8816610" cy="6205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TextBox"/>
          <p:cNvSpPr txBox="1"/>
          <p:nvPr/>
        </p:nvSpPr>
        <p:spPr>
          <a:xfrm>
            <a:off x="142844" y="48260"/>
            <a:ext cx="8786874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2800" b="1" dirty="0" smtClean="0"/>
              <a:t>Αναστολείς της ενεργοποίησης του συμπληρώματος</a:t>
            </a:r>
            <a:endParaRPr lang="el-GR" sz="2800" b="1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543956" cy="11430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 eaLnBrk="1" hangingPunct="1"/>
            <a:r>
              <a:rPr lang="el-GR" altLang="el-GR" dirty="0" smtClean="0"/>
              <a:t>Ανεπάρκειες συμπληρώματος και νοσήματα</a:t>
            </a:r>
          </a:p>
        </p:txBody>
      </p:sp>
      <p:graphicFrame>
        <p:nvGraphicFramePr>
          <p:cNvPr id="43135" name="Group 127"/>
          <p:cNvGraphicFramePr>
            <a:graphicFrameLocks noGrp="1"/>
          </p:cNvGraphicFramePr>
          <p:nvPr>
            <p:ph sz="half" idx="1"/>
          </p:nvPr>
        </p:nvGraphicFramePr>
        <p:xfrm>
          <a:off x="684213" y="2349500"/>
          <a:ext cx="8280400" cy="1908419"/>
        </p:xfrm>
        <a:graphic>
          <a:graphicData uri="http://schemas.openxmlformats.org/drawingml/2006/table">
            <a:tbl>
              <a:tblPr/>
              <a:tblGrid>
                <a:gridCol w="2759075"/>
                <a:gridCol w="2762250"/>
                <a:gridCol w="2759075"/>
              </a:tblGrid>
              <a:tr h="82268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C1qINH</a:t>
                      </a:r>
                      <a:endParaRPr kumimoji="0" lang="el-GR" altLang="el-G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Κληρονομικό </a:t>
                      </a:r>
                      <a:r>
                        <a:rPr kumimoji="0" lang="el-GR" altLang="el-G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αγγειοοίδημα</a:t>
                      </a:r>
                      <a:endParaRPr kumimoji="0" lang="el-GR" alt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Υπερπαραγωγή</a:t>
                      </a:r>
                      <a:r>
                        <a:rPr kumimoji="0" lang="el-GR" alt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alt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C2b </a:t>
                      </a:r>
                      <a:r>
                        <a:rPr kumimoji="0" lang="el-GR" alt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προκινίνης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08548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C1,C2,C4</a:t>
                      </a:r>
                      <a:endParaRPr kumimoji="0" lang="el-GR" alt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Προδιάθεση για ΣΕΛ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Τα </a:t>
                      </a:r>
                      <a:r>
                        <a:rPr kumimoji="0" lang="el-GR" altLang="el-G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ανοσοσυμπλέγματα</a:t>
                      </a:r>
                      <a:r>
                        <a:rPr kumimoji="0" lang="el-GR" alt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δεν </a:t>
                      </a:r>
                      <a:r>
                        <a:rPr kumimoji="0" lang="el-GR" altLang="el-G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οψωνινοποιούνται</a:t>
                      </a:r>
                      <a:r>
                        <a:rPr kumimoji="0" lang="el-GR" alt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και δεν διαλύονται.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1761" name="Text Box 38"/>
          <p:cNvSpPr txBox="1">
            <a:spLocks noChangeArrowheads="1"/>
          </p:cNvSpPr>
          <p:nvPr/>
        </p:nvSpPr>
        <p:spPr bwMode="auto">
          <a:xfrm>
            <a:off x="1331913" y="1773238"/>
            <a:ext cx="6553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l-GR" b="1" i="1" dirty="0">
                <a:solidFill>
                  <a:schemeClr val="hlink"/>
                </a:solidFill>
              </a:rPr>
              <a:t>Κλασσική ακολουθία</a:t>
            </a:r>
          </a:p>
        </p:txBody>
      </p:sp>
      <p:sp>
        <p:nvSpPr>
          <p:cNvPr id="31762" name="Text Box 97"/>
          <p:cNvSpPr txBox="1">
            <a:spLocks noChangeArrowheads="1"/>
          </p:cNvSpPr>
          <p:nvPr/>
        </p:nvSpPr>
        <p:spPr bwMode="auto">
          <a:xfrm>
            <a:off x="971550" y="4437063"/>
            <a:ext cx="4537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l-GR" b="1" i="1">
                <a:solidFill>
                  <a:schemeClr val="hlink"/>
                </a:solidFill>
              </a:rPr>
              <a:t>Ακολουθία της λεκτίνης</a:t>
            </a:r>
          </a:p>
        </p:txBody>
      </p:sp>
      <p:graphicFrame>
        <p:nvGraphicFramePr>
          <p:cNvPr id="43132" name="Group 124"/>
          <p:cNvGraphicFramePr>
            <a:graphicFrameLocks noGrp="1"/>
          </p:cNvGraphicFramePr>
          <p:nvPr>
            <p:ph sz="half" idx="2"/>
          </p:nvPr>
        </p:nvGraphicFramePr>
        <p:xfrm>
          <a:off x="684213" y="4938713"/>
          <a:ext cx="8064500" cy="1311275"/>
        </p:xfrm>
        <a:graphic>
          <a:graphicData uri="http://schemas.openxmlformats.org/drawingml/2006/table">
            <a:tbl>
              <a:tblPr/>
              <a:tblGrid>
                <a:gridCol w="2689225"/>
                <a:gridCol w="2927350"/>
                <a:gridCol w="2447925"/>
              </a:tblGrid>
              <a:tr h="13112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MBL</a:t>
                      </a:r>
                      <a:endParaRPr kumimoji="0" lang="el-GR" altLang="el-G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42" marB="4574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Ευαισθησία σε βακτηριακές λοιμώξεις σε νεογνα και ανοσοκατεσταλμένους</a:t>
                      </a:r>
                    </a:p>
                  </a:txBody>
                  <a:tcPr marT="45742" marB="457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Ελλιπής </a:t>
                      </a:r>
                      <a:r>
                        <a:rPr kumimoji="0" lang="el-GR" altLang="el-G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οψωνινοποίηση</a:t>
                      </a:r>
                      <a:endParaRPr kumimoji="0" lang="el-GR" alt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42" marB="457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19 - Ομάδα"/>
          <p:cNvGrpSpPr/>
          <p:nvPr/>
        </p:nvGrpSpPr>
        <p:grpSpPr>
          <a:xfrm>
            <a:off x="266910" y="188640"/>
            <a:ext cx="8877090" cy="6685866"/>
            <a:chOff x="266910" y="188640"/>
            <a:chExt cx="8877090" cy="6685866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131840" y="404664"/>
              <a:ext cx="5578168" cy="64698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" name="TextBox 1"/>
            <p:cNvSpPr txBox="1"/>
            <p:nvPr/>
          </p:nvSpPr>
          <p:spPr>
            <a:xfrm>
              <a:off x="3347864" y="447055"/>
              <a:ext cx="4752528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Gram </a:t>
              </a:r>
              <a:r>
                <a:rPr lang="el-GR" sz="2400" b="1" dirty="0" smtClean="0"/>
                <a:t>(-):  Βακτηριακή επιφάνεια</a:t>
              </a:r>
              <a:endParaRPr lang="el-GR" sz="2400" b="1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851920" y="908720"/>
              <a:ext cx="223224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l-GR" dirty="0" smtClean="0"/>
                <a:t>λιποπολυσακχαρίδη</a:t>
              </a:r>
              <a:endParaRPr lang="el-GR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156176" y="908720"/>
              <a:ext cx="86409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l-GR" dirty="0" smtClean="0"/>
                <a:t>πορίνη</a:t>
              </a:r>
              <a:endParaRPr lang="el-GR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355976" y="4077072"/>
              <a:ext cx="1224136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l-GR" sz="1400" dirty="0" smtClean="0"/>
                <a:t>λιποπρωτε</a:t>
              </a:r>
              <a:r>
                <a:rPr lang="el-GR" sz="1400" dirty="0" smtClean="0">
                  <a:latin typeface="Calibri"/>
                  <a:cs typeface="Calibri"/>
                </a:rPr>
                <a:t>ΐνη</a:t>
              </a:r>
              <a:endParaRPr lang="el-GR" sz="14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347864" y="4797152"/>
              <a:ext cx="162018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l-GR" sz="1600" dirty="0" smtClean="0"/>
                <a:t>πεπτιδογλυκάνη</a:t>
              </a:r>
              <a:endParaRPr lang="el-GR" sz="16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157954" y="6237312"/>
              <a:ext cx="24302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l-GR" dirty="0" err="1" smtClean="0"/>
                <a:t>Πρωτε</a:t>
              </a:r>
              <a:r>
                <a:rPr lang="el-GR" dirty="0" err="1" smtClean="0">
                  <a:latin typeface="Calibri"/>
                  <a:cs typeface="Calibri"/>
                </a:rPr>
                <a:t>ΐνες</a:t>
              </a:r>
              <a:r>
                <a:rPr lang="el-GR" dirty="0" smtClean="0">
                  <a:latin typeface="Calibri"/>
                  <a:cs typeface="Calibri"/>
                </a:rPr>
                <a:t> μεμβράνης</a:t>
              </a:r>
              <a:endParaRPr lang="el-GR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668344" y="3140968"/>
              <a:ext cx="1296144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l-GR" dirty="0" smtClean="0"/>
                <a:t>Εξωτερική μεμβράνη</a:t>
              </a:r>
              <a:endParaRPr lang="el-GR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668344" y="4384849"/>
              <a:ext cx="147565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l-GR" dirty="0" smtClean="0"/>
                <a:t>περιπλασμα</a:t>
              </a:r>
              <a:endParaRPr lang="el-GR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668344" y="5301208"/>
              <a:ext cx="1368152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l-GR" dirty="0" smtClean="0"/>
                <a:t>Πλασματική μεμβράνη</a:t>
              </a:r>
              <a:endParaRPr lang="el-GR" dirty="0"/>
            </a:p>
          </p:txBody>
        </p:sp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553" y="5028320"/>
              <a:ext cx="1718600" cy="1679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1" name="Picture 5" descr="http://www.frontiersin.org/files/Articles/104629/fcimb-04-00119-HTML/image_m/fcimb-04-00119-g001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025" y="387225"/>
              <a:ext cx="2425657" cy="452789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1915853" y="1278052"/>
              <a:ext cx="1432011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l-GR" sz="1100" b="1" dirty="0" smtClean="0"/>
                <a:t>Επαναλαμβανόμενο αντιγόνο Ο</a:t>
              </a:r>
              <a:endParaRPr lang="el-GR" sz="1100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195736" y="2924944"/>
              <a:ext cx="1152128" cy="41549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l-GR" sz="1050" b="1" dirty="0" smtClean="0"/>
                <a:t>Κεντρικό ολιγοσακχαρίδιο</a:t>
              </a:r>
              <a:endParaRPr lang="el-GR" sz="1050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267744" y="4293096"/>
              <a:ext cx="936104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l-GR" sz="1200" b="1" dirty="0" smtClean="0"/>
                <a:t>Λιπίδιο Α</a:t>
              </a:r>
              <a:endParaRPr lang="el-GR" sz="1200" b="1" dirty="0"/>
            </a:p>
          </p:txBody>
        </p:sp>
        <p:sp>
          <p:nvSpPr>
            <p:cNvPr id="15" name="TextBox 14"/>
            <p:cNvSpPr txBox="1"/>
            <p:nvPr/>
          </p:nvSpPr>
          <p:spPr>
            <a:xfrm rot="16200000">
              <a:off x="-1685291" y="2140841"/>
              <a:ext cx="424295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600" dirty="0" smtClean="0"/>
                <a:t>Λιποπολυσακχαρίδη </a:t>
              </a:r>
              <a:r>
                <a:rPr lang="en-US" sz="1600" dirty="0" smtClean="0"/>
                <a:t>lipopolysaccharide(LPS)</a:t>
              </a:r>
              <a:endParaRPr lang="el-GR" sz="1600" dirty="0"/>
            </a:p>
          </p:txBody>
        </p:sp>
        <p:sp>
          <p:nvSpPr>
            <p:cNvPr id="16" name="TextBox 15"/>
            <p:cNvSpPr txBox="1"/>
            <p:nvPr/>
          </p:nvSpPr>
          <p:spPr>
            <a:xfrm rot="16200000">
              <a:off x="50307" y="5599983"/>
              <a:ext cx="9361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dirty="0" smtClean="0"/>
                <a:t>Πορίνη</a:t>
              </a:r>
              <a:endParaRPr lang="el-GR" sz="1600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97234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Grp="1" noChangeArrowheads="1"/>
          </p:cNvSpPr>
          <p:nvPr>
            <p:ph type="title"/>
          </p:nvPr>
        </p:nvSpPr>
        <p:spPr>
          <a:xfrm>
            <a:off x="285720" y="214313"/>
            <a:ext cx="8658255" cy="1462087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/>
            <a:r>
              <a:rPr lang="el-GR" altLang="el-GR" dirty="0" smtClean="0"/>
              <a:t>Ανεπάρκειες συμπληρώματος και νοσήματα</a:t>
            </a:r>
          </a:p>
        </p:txBody>
      </p:sp>
      <p:graphicFrame>
        <p:nvGraphicFramePr>
          <p:cNvPr id="46138" name="Group 58"/>
          <p:cNvGraphicFramePr>
            <a:graphicFrameLocks noGrp="1"/>
          </p:cNvGraphicFramePr>
          <p:nvPr>
            <p:ph idx="1"/>
          </p:nvPr>
        </p:nvGraphicFramePr>
        <p:xfrm>
          <a:off x="179388" y="2205038"/>
          <a:ext cx="8713787" cy="4569288"/>
        </p:xfrm>
        <a:graphic>
          <a:graphicData uri="http://schemas.openxmlformats.org/drawingml/2006/table">
            <a:tbl>
              <a:tblPr/>
              <a:tblGrid>
                <a:gridCol w="2390775"/>
                <a:gridCol w="3157537"/>
                <a:gridCol w="3165475"/>
              </a:tblGrid>
              <a:tr h="63490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Παράγοντες Β ή </a:t>
                      </a:r>
                      <a:r>
                        <a:rPr kumimoji="0" lang="en-US" alt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  <a:endParaRPr kumimoji="0" lang="el-GR" alt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Ευαισθησία σε </a:t>
                      </a:r>
                      <a:r>
                        <a:rPr kumimoji="0" lang="el-GR" altLang="el-GR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πυογόνες</a:t>
                      </a:r>
                      <a:r>
                        <a:rPr kumimoji="0" lang="el-GR" alt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l-GR" altLang="el-GR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βακτηριακές</a:t>
                      </a:r>
                      <a:r>
                        <a:rPr kumimoji="0" lang="el-GR" alt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λοιμώξεις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Ελλιπής </a:t>
                      </a:r>
                      <a:r>
                        <a:rPr kumimoji="0" lang="el-GR" altLang="el-GR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οψωνινοποίηση</a:t>
                      </a:r>
                      <a:endParaRPr kumimoji="0" lang="el-GR" alt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l-GR" alt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06663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C3</a:t>
                      </a:r>
                      <a:endParaRPr kumimoji="0" lang="el-GR" alt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Ευαισθησία σε </a:t>
                      </a:r>
                      <a:r>
                        <a:rPr kumimoji="0" lang="el-GR" altLang="el-GR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βακτηριακές</a:t>
                      </a:r>
                      <a:r>
                        <a:rPr kumimoji="0" lang="el-GR" alt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λοιμώξεις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Ελλιπής </a:t>
                      </a:r>
                      <a:r>
                        <a:rPr kumimoji="0" lang="el-GR" altLang="el-GR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οψωνινοποίηση</a:t>
                      </a:r>
                      <a:r>
                        <a:rPr kumimoji="0" lang="el-GR" alt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και αδυναμία δημιουργίας </a:t>
                      </a:r>
                      <a:r>
                        <a:rPr kumimoji="0" lang="el-GR" altLang="el-GR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μεμβρανολυτικού</a:t>
                      </a:r>
                      <a:r>
                        <a:rPr kumimoji="0" lang="el-GR" alt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συμπλέγματος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87159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C5,C6,C7,C8,C9</a:t>
                      </a:r>
                      <a:endParaRPr kumimoji="0" lang="el-GR" alt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Ευαισθησία σε</a:t>
                      </a:r>
                      <a:r>
                        <a:rPr kumimoji="0" lang="en-US" alt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Gram(-)</a:t>
                      </a:r>
                      <a:r>
                        <a:rPr kumimoji="0" lang="el-GR" alt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alt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l-GR" alt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λοιμώξεις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l-GR" alt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Αδυναμία διάτρησης της μεμβράνης</a:t>
                      </a:r>
                      <a:r>
                        <a:rPr kumimoji="0" lang="en-US" alt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l-GR" alt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του βακτηρίου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3649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Προπερδίνη</a:t>
                      </a:r>
                      <a:r>
                        <a:rPr kumimoji="0" lang="el-GR" alt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( φυλοσύνδετο)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Μηννιγγοκοκκική</a:t>
                      </a:r>
                      <a:r>
                        <a:rPr kumimoji="0" lang="el-GR" alt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μηνιγγίτιδα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Ελλιπής </a:t>
                      </a:r>
                      <a:r>
                        <a:rPr kumimoji="0" lang="el-GR" altLang="el-GR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οψωνινοποίηση</a:t>
                      </a:r>
                      <a:endParaRPr kumimoji="0" lang="el-GR" alt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359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Παράγοντες Η και Ι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Ανεπάρκεια του </a:t>
                      </a:r>
                      <a:r>
                        <a:rPr kumimoji="0" lang="en-US" alt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C3</a:t>
                      </a:r>
                      <a:r>
                        <a:rPr kumimoji="0" lang="el-GR" alt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και </a:t>
                      </a:r>
                      <a:r>
                        <a:rPr kumimoji="0" lang="el-GR" altLang="el-GR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βακτηριακές</a:t>
                      </a:r>
                      <a:r>
                        <a:rPr kumimoji="0" lang="el-GR" alt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λοιμώξεις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l-GR" alt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Υπερκατανάλωση του </a:t>
                      </a:r>
                      <a:r>
                        <a:rPr kumimoji="0" lang="en-US" alt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C3</a:t>
                      </a:r>
                      <a:r>
                        <a:rPr kumimoji="0" lang="el-GR" alt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και ανεπάρκεια δημιουργίας </a:t>
                      </a:r>
                      <a:r>
                        <a:rPr kumimoji="0" lang="el-GR" altLang="el-GR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μεμβρανολυτικού</a:t>
                      </a:r>
                      <a:r>
                        <a:rPr kumimoji="0" lang="el-GR" alt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συμπλέγματος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l-GR" altLang="el-G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2797" name="Text Box 33"/>
          <p:cNvSpPr txBox="1">
            <a:spLocks noChangeArrowheads="1"/>
          </p:cNvSpPr>
          <p:nvPr/>
        </p:nvSpPr>
        <p:spPr bwMode="auto">
          <a:xfrm>
            <a:off x="1547813" y="1700213"/>
            <a:ext cx="67691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l-GR" b="1" i="1">
                <a:solidFill>
                  <a:schemeClr val="hlink"/>
                </a:solidFill>
              </a:rPr>
              <a:t>Εναλλακτική ακολουθία και κοινή ακοουθία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357158" y="214312"/>
            <a:ext cx="8586817" cy="1214423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eaLnBrk="1" hangingPunct="1"/>
            <a:r>
              <a:rPr lang="el-GR" altLang="el-GR" sz="4000" dirty="0" smtClean="0"/>
              <a:t>Ανεπάρκειες μορίων που αναστέλλουν την ενεργοποίηση του συμπληρώματος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23850" y="1916113"/>
          <a:ext cx="8569325" cy="4786312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1947575"/>
                <a:gridCol w="4284663"/>
                <a:gridCol w="2337087"/>
              </a:tblGrid>
              <a:tr h="792310">
                <a:tc>
                  <a:txBody>
                    <a:bodyPr/>
                    <a:lstStyle/>
                    <a:p>
                      <a:r>
                        <a:rPr lang="el-GR" sz="1800" dirty="0" smtClean="0">
                          <a:solidFill>
                            <a:schemeClr val="tx1"/>
                          </a:solidFill>
                        </a:rPr>
                        <a:t>Παράγοντας</a:t>
                      </a:r>
                      <a:r>
                        <a:rPr lang="el-GR" sz="1800" baseline="0" dirty="0" smtClean="0">
                          <a:solidFill>
                            <a:schemeClr val="tx1"/>
                          </a:solidFill>
                        </a:rPr>
                        <a:t> που λείπει</a:t>
                      </a:r>
                      <a:endParaRPr lang="el-GR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33" marB="45733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dirty="0" smtClean="0">
                          <a:solidFill>
                            <a:schemeClr val="tx1"/>
                          </a:solidFill>
                        </a:rPr>
                        <a:t>Μηχανισμός </a:t>
                      </a:r>
                      <a:endParaRPr lang="el-GR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33" marB="45733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dirty="0" smtClean="0">
                          <a:solidFill>
                            <a:schemeClr val="tx1"/>
                          </a:solidFill>
                        </a:rPr>
                        <a:t>Νόσος</a:t>
                      </a:r>
                      <a:endParaRPr lang="el-GR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33" marB="45733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829314">
                <a:tc>
                  <a:txBody>
                    <a:bodyPr/>
                    <a:lstStyle/>
                    <a:p>
                      <a:r>
                        <a:rPr lang="el-GR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Λείπει το φωσφολιπίδιο</a:t>
                      </a:r>
                      <a:r>
                        <a:rPr lang="el-GR" sz="18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Φωσφατιδυλ-ινοσιτόλη, </a:t>
                      </a:r>
                    </a:p>
                    <a:p>
                      <a:r>
                        <a:rPr lang="el-GR" sz="1400" b="1" i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[έλλειψη του ενζύμου </a:t>
                      </a:r>
                      <a:r>
                        <a:rPr lang="en-US" sz="1400" b="1" i="1" dirty="0" smtClean="0">
                          <a:hlinkClick r:id=""/>
                        </a:rPr>
                        <a:t>phosphatidylinositol glycan A</a:t>
                      </a:r>
                      <a:r>
                        <a:rPr lang="en-US" sz="1400" b="1" i="1" dirty="0" smtClean="0"/>
                        <a:t> </a:t>
                      </a:r>
                      <a:r>
                        <a:rPr lang="en-US" sz="1400" b="1" i="1" dirty="0" smtClean="0">
                          <a:solidFill>
                            <a:srgbClr val="FF0000"/>
                          </a:solidFill>
                        </a:rPr>
                        <a:t>(PIGA)</a:t>
                      </a:r>
                      <a:r>
                        <a:rPr lang="el-GR" sz="1400" b="1" i="1" dirty="0" smtClean="0">
                          <a:solidFill>
                            <a:srgbClr val="FF0000"/>
                          </a:solidFill>
                        </a:rPr>
                        <a:t>]</a:t>
                      </a:r>
                      <a:r>
                        <a:rPr lang="en-US" sz="1400" b="1" i="1" dirty="0" smtClean="0">
                          <a:solidFill>
                            <a:srgbClr val="FF0000"/>
                          </a:solidFill>
                        </a:rPr>
                        <a:t>. </a:t>
                      </a:r>
                      <a:endParaRPr lang="el-GR" sz="1400" b="1" i="1" dirty="0">
                        <a:solidFill>
                          <a:srgbClr val="FF0000"/>
                        </a:solidFill>
                      </a:endParaRPr>
                    </a:p>
                  </a:txBody>
                  <a:tcPr marL="91444" marR="91444" marT="45733" marB="45733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b="1" dirty="0" smtClean="0">
                          <a:solidFill>
                            <a:schemeClr val="tx1"/>
                          </a:solidFill>
                        </a:rPr>
                        <a:t>Αδυναμία σταθεροποίησης</a:t>
                      </a:r>
                      <a:r>
                        <a:rPr lang="el-GR" sz="1800" b="1" baseline="0" dirty="0" smtClean="0">
                          <a:solidFill>
                            <a:schemeClr val="tx1"/>
                          </a:solidFill>
                        </a:rPr>
                        <a:t> του παράγοντα 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</a:rPr>
                        <a:t>DAF (CD55) </a:t>
                      </a:r>
                      <a:r>
                        <a:rPr lang="el-GR" sz="1800" b="1" baseline="0" dirty="0" smtClean="0">
                          <a:solidFill>
                            <a:schemeClr val="tx1"/>
                          </a:solidFill>
                        </a:rPr>
                        <a:t>στην επιφάνεια των ερυθρών αιμοσφαιρίων</a:t>
                      </a:r>
                      <a:r>
                        <a:rPr lang="el-GR" sz="1800" b="1" baseline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 αδυναμία καταστροφής της 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C3 </a:t>
                      </a:r>
                      <a:r>
                        <a:rPr lang="el-GR" sz="1800" b="1" baseline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κονβερτάσης ενεργοποίηση του συμπληρώματος αιμόλυση</a:t>
                      </a:r>
                      <a:endParaRPr lang="el-GR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33" marB="45733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b="1" dirty="0" smtClean="0">
                          <a:solidFill>
                            <a:srgbClr val="FF0000"/>
                          </a:solidFill>
                        </a:rPr>
                        <a:t>Παροξυσμική νυχτερινή</a:t>
                      </a:r>
                      <a:r>
                        <a:rPr lang="el-GR" sz="1800" b="1" baseline="0" dirty="0" smtClean="0">
                          <a:solidFill>
                            <a:srgbClr val="FF0000"/>
                          </a:solidFill>
                        </a:rPr>
                        <a:t> αιμοσφαιρινουρία</a:t>
                      </a:r>
                      <a:endParaRPr lang="el-GR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44" marR="91444" marT="45733" marB="45733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1646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Λείπει το </a:t>
                      </a:r>
                      <a:r>
                        <a:rPr lang="el-GR" sz="1800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φωσφολιπίδιο</a:t>
                      </a:r>
                      <a:r>
                        <a:rPr lang="el-GR" sz="18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l-GR" sz="1800" b="1" baseline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Φωσφατιδυλ</a:t>
                      </a:r>
                      <a:r>
                        <a:rPr lang="el-GR" sz="18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-</a:t>
                      </a:r>
                      <a:r>
                        <a:rPr lang="el-GR" sz="1800" b="1" baseline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ινοσιτόλη</a:t>
                      </a:r>
                      <a:endParaRPr lang="el-GR" sz="1800" b="1" baseline="0" dirty="0" smtClean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i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[</a:t>
                      </a:r>
                      <a:r>
                        <a:rPr lang="el-GR" sz="1400" b="1" i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έλλειψη του ενζύμου </a:t>
                      </a:r>
                      <a:r>
                        <a:rPr lang="en-US" sz="1400" b="1" i="1" dirty="0" smtClean="0">
                          <a:hlinkClick r:id=""/>
                        </a:rPr>
                        <a:t>phosphatidylinositol glycan A</a:t>
                      </a:r>
                      <a:r>
                        <a:rPr lang="en-US" sz="1400" b="1" i="1" dirty="0" smtClean="0"/>
                        <a:t> </a:t>
                      </a:r>
                      <a:r>
                        <a:rPr lang="en-US" sz="1400" b="1" i="1" dirty="0" smtClean="0">
                          <a:solidFill>
                            <a:srgbClr val="FF0000"/>
                          </a:solidFill>
                        </a:rPr>
                        <a:t>(PIGA)</a:t>
                      </a:r>
                      <a:r>
                        <a:rPr lang="el-GR" sz="1400" b="1" i="1" dirty="0" smtClean="0">
                          <a:solidFill>
                            <a:srgbClr val="FF0000"/>
                          </a:solidFill>
                        </a:rPr>
                        <a:t>]</a:t>
                      </a:r>
                      <a:r>
                        <a:rPr lang="en-US" sz="1400" b="1" i="1" dirty="0" smtClean="0">
                          <a:solidFill>
                            <a:srgbClr val="FF0000"/>
                          </a:solidFill>
                        </a:rPr>
                        <a:t>. </a:t>
                      </a:r>
                      <a:endParaRPr lang="el-GR" sz="1400" b="1" dirty="0" smtClean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  <a:p>
                      <a:endParaRPr lang="el-GR" sz="1800" b="1" dirty="0"/>
                    </a:p>
                  </a:txBody>
                  <a:tcPr marL="91444" marR="91444" marT="45733" marB="45733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b="1" dirty="0" smtClean="0">
                          <a:solidFill>
                            <a:schemeClr val="tx1"/>
                          </a:solidFill>
                        </a:rPr>
                        <a:t>Αδυναμία σταθεροποίησης της προτεκτίνης (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CD59/MIRL/MAC-IP)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l-GR" sz="1800" b="1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αδυναμία</a:t>
                      </a:r>
                      <a:r>
                        <a:rPr lang="el-GR" sz="1800" b="1" baseline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να παραμποδισυεί η προσκόλληση και ο πολυμερισμός του 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C9</a:t>
                      </a:r>
                      <a:r>
                        <a:rPr lang="el-GR" sz="1800" b="1" baseline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στο 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MAC </a:t>
                      </a:r>
                      <a:r>
                        <a:rPr lang="el-GR" sz="1800" b="1" baseline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ενεργοποίηση του 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MAC </a:t>
                      </a:r>
                      <a:r>
                        <a:rPr lang="el-GR" sz="1800" b="1" baseline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στη μεμβράνη του ερυθρού αιμοσφαιρίου αιμόλυση</a:t>
                      </a:r>
                      <a:endParaRPr lang="el-GR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33" marB="45733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b="1" dirty="0" smtClean="0">
                          <a:solidFill>
                            <a:srgbClr val="FF0000"/>
                          </a:solidFill>
                        </a:rPr>
                        <a:t>Παροξυσμική νυχτερινή</a:t>
                      </a:r>
                      <a:r>
                        <a:rPr lang="el-GR" sz="1800" b="1" baseline="0" dirty="0" smtClean="0">
                          <a:solidFill>
                            <a:srgbClr val="FF0000"/>
                          </a:solidFill>
                        </a:rPr>
                        <a:t> αιμοσφαιρινουρία</a:t>
                      </a:r>
                      <a:endParaRPr lang="el-GR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44" marR="91444" marT="45733" marB="45733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l-GR" dirty="0" smtClean="0"/>
              <a:t>Μετρήσεις του συμπληρώματος με σημασία στην κλινική πράξη</a:t>
            </a:r>
            <a:endParaRPr lang="el-GR" dirty="0"/>
          </a:p>
        </p:txBody>
      </p:sp>
      <p:sp>
        <p:nvSpPr>
          <p:cNvPr id="10" name="9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00174"/>
            <a:ext cx="4040188" cy="322251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70000" lnSpcReduction="20000"/>
          </a:bodyPr>
          <a:lstStyle/>
          <a:p>
            <a:r>
              <a:rPr lang="el-GR" dirty="0" smtClean="0"/>
              <a:t>Αυξημένο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1857364"/>
            <a:ext cx="4040188" cy="4786346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l-GR" sz="1600" dirty="0"/>
              <a:t> ρευματοειδή αρθρίτιδα, </a:t>
            </a:r>
          </a:p>
          <a:p>
            <a:r>
              <a:rPr lang="el-GR" sz="1600" dirty="0" err="1"/>
              <a:t>δερματομυοσίτιδα</a:t>
            </a:r>
            <a:r>
              <a:rPr lang="el-GR" sz="1600" dirty="0"/>
              <a:t>,</a:t>
            </a:r>
          </a:p>
          <a:p>
            <a:r>
              <a:rPr lang="el-GR" sz="1600" dirty="0"/>
              <a:t> συστηματικό σκληρόδερμα (οξεία οιδηματώδης φάση),</a:t>
            </a:r>
          </a:p>
          <a:p>
            <a:r>
              <a:rPr lang="el-GR" sz="1600" dirty="0"/>
              <a:t> σύνδρομο </a:t>
            </a:r>
            <a:r>
              <a:rPr lang="el-GR" sz="1600" dirty="0" err="1"/>
              <a:t>Reiter</a:t>
            </a:r>
            <a:r>
              <a:rPr lang="el-GR" sz="1600" dirty="0"/>
              <a:t>, </a:t>
            </a:r>
          </a:p>
          <a:p>
            <a:r>
              <a:rPr lang="el-GR" sz="1600" dirty="0" err="1"/>
              <a:t>αγκυλοποιητική</a:t>
            </a:r>
            <a:r>
              <a:rPr lang="el-GR" sz="1600" dirty="0"/>
              <a:t> σπονδυλίτιδα </a:t>
            </a:r>
          </a:p>
          <a:p>
            <a:r>
              <a:rPr lang="el-GR" sz="1600" dirty="0"/>
              <a:t>κροταφική αρτηρίτιδα</a:t>
            </a:r>
            <a:r>
              <a:rPr lang="el-GR" sz="1600" dirty="0" smtClean="0"/>
              <a:t>.,</a:t>
            </a:r>
            <a:endParaRPr lang="el-GR" sz="1600" dirty="0"/>
          </a:p>
          <a:p>
            <a:r>
              <a:rPr lang="el-GR" sz="1600" dirty="0" smtClean="0"/>
              <a:t>οξεία</a:t>
            </a:r>
            <a:r>
              <a:rPr lang="el-GR" sz="1600" dirty="0"/>
              <a:t>, ιογενής ηπατίτιδα, έμφραγμα μυοκαρδίου, </a:t>
            </a:r>
          </a:p>
          <a:p>
            <a:r>
              <a:rPr lang="el-GR" sz="1600" dirty="0"/>
              <a:t>καρκίνος, </a:t>
            </a:r>
          </a:p>
          <a:p>
            <a:r>
              <a:rPr lang="el-GR" sz="1600" dirty="0"/>
              <a:t>φλεγμονώδης νόσος του εντέρου, </a:t>
            </a:r>
          </a:p>
          <a:p>
            <a:r>
              <a:rPr lang="el-GR" sz="1600" dirty="0" err="1"/>
              <a:t>σαρκοείδωση</a:t>
            </a:r>
            <a:r>
              <a:rPr lang="el-GR" sz="1600" dirty="0"/>
              <a:t>, </a:t>
            </a:r>
          </a:p>
          <a:p>
            <a:r>
              <a:rPr lang="el-GR" sz="1600" dirty="0" err="1"/>
              <a:t>αμυλοείδωση</a:t>
            </a:r>
            <a:r>
              <a:rPr lang="el-GR" sz="1600" dirty="0"/>
              <a:t>, </a:t>
            </a:r>
          </a:p>
          <a:p>
            <a:r>
              <a:rPr lang="el-GR" sz="1600" dirty="0"/>
              <a:t>τυφοειδής πυρετός, </a:t>
            </a:r>
          </a:p>
          <a:p>
            <a:r>
              <a:rPr lang="el-GR" sz="1600" dirty="0" err="1"/>
              <a:t>πνευμονιοκοκκική</a:t>
            </a:r>
            <a:r>
              <a:rPr lang="el-GR" sz="1600" dirty="0"/>
              <a:t> πνευμονία  </a:t>
            </a:r>
          </a:p>
          <a:p>
            <a:r>
              <a:rPr lang="el-GR" sz="1600" dirty="0"/>
              <a:t>κύηση.</a:t>
            </a:r>
          </a:p>
          <a:p>
            <a:pPr>
              <a:buNone/>
            </a:pPr>
            <a:r>
              <a:rPr lang="el-GR" sz="1600" dirty="0" smtClean="0"/>
              <a:t> </a:t>
            </a:r>
            <a:endParaRPr lang="el-GR" sz="1600" dirty="0"/>
          </a:p>
        </p:txBody>
      </p:sp>
      <p:sp>
        <p:nvSpPr>
          <p:cNvPr id="11" name="10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00174"/>
            <a:ext cx="4041775" cy="322251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70000" lnSpcReduction="20000"/>
          </a:bodyPr>
          <a:lstStyle/>
          <a:p>
            <a:r>
              <a:rPr lang="el-GR" dirty="0" smtClean="0"/>
              <a:t>Ελαττωμένο</a:t>
            </a:r>
            <a:endParaRPr lang="el-GR" dirty="0"/>
          </a:p>
        </p:txBody>
      </p:sp>
      <p:sp>
        <p:nvSpPr>
          <p:cNvPr id="12" name="11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1857364"/>
            <a:ext cx="4041775" cy="4786346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r>
              <a:rPr lang="el-GR" dirty="0"/>
              <a:t> κάθε κατάσταση που </a:t>
            </a:r>
            <a:r>
              <a:rPr lang="el-GR" dirty="0" smtClean="0"/>
              <a:t>χαρακτηρίζεται από </a:t>
            </a:r>
            <a:r>
              <a:rPr lang="el-GR" dirty="0"/>
              <a:t>κυκλοφορούντα </a:t>
            </a:r>
            <a:r>
              <a:rPr lang="el-GR" dirty="0" err="1"/>
              <a:t>ανοσοσυμπλέγματα</a:t>
            </a:r>
            <a:r>
              <a:rPr lang="el-GR" dirty="0"/>
              <a:t>,  </a:t>
            </a:r>
          </a:p>
          <a:p>
            <a:r>
              <a:rPr lang="el-GR" dirty="0"/>
              <a:t>συστηματικός </a:t>
            </a:r>
            <a:r>
              <a:rPr lang="el-GR" dirty="0" err="1"/>
              <a:t>ερυθηματώδης</a:t>
            </a:r>
            <a:r>
              <a:rPr lang="el-GR" dirty="0"/>
              <a:t> λύκος, </a:t>
            </a:r>
          </a:p>
          <a:p>
            <a:r>
              <a:rPr lang="el-GR" dirty="0" err="1"/>
              <a:t>υποξεία</a:t>
            </a:r>
            <a:r>
              <a:rPr lang="el-GR" dirty="0"/>
              <a:t> </a:t>
            </a:r>
            <a:r>
              <a:rPr lang="el-GR" dirty="0" err="1"/>
              <a:t>βακτηριακή</a:t>
            </a:r>
            <a:r>
              <a:rPr lang="el-GR" dirty="0"/>
              <a:t> ενδοκαρδίτιδα, </a:t>
            </a:r>
          </a:p>
          <a:p>
            <a:r>
              <a:rPr lang="el-GR" dirty="0"/>
              <a:t>οξεία ηπατίτιδα Β,</a:t>
            </a:r>
          </a:p>
          <a:p>
            <a:r>
              <a:rPr lang="el-GR" dirty="0"/>
              <a:t> σηψαιμία από αρνητικά κατά </a:t>
            </a:r>
            <a:r>
              <a:rPr lang="el-GR" dirty="0" err="1"/>
              <a:t>Gram</a:t>
            </a:r>
            <a:r>
              <a:rPr lang="el-GR" dirty="0"/>
              <a:t> μικρόβια, </a:t>
            </a:r>
          </a:p>
          <a:p>
            <a:r>
              <a:rPr lang="el-GR" dirty="0" err="1"/>
              <a:t>πνευμονιοκοκκική</a:t>
            </a:r>
            <a:r>
              <a:rPr lang="el-GR" dirty="0"/>
              <a:t> πνευμονία, κατά τη φάση λύσης αυτής</a:t>
            </a:r>
          </a:p>
          <a:p>
            <a:r>
              <a:rPr lang="el-GR" dirty="0"/>
              <a:t>ιλαρά, </a:t>
            </a:r>
          </a:p>
          <a:p>
            <a:r>
              <a:rPr lang="el-GR" dirty="0"/>
              <a:t>ελονοσία, </a:t>
            </a:r>
          </a:p>
          <a:p>
            <a:r>
              <a:rPr lang="el-GR" dirty="0"/>
              <a:t>μικτή ιδιοπαθής </a:t>
            </a:r>
            <a:r>
              <a:rPr lang="el-GR" dirty="0" err="1"/>
              <a:t>κρυοσφαιριναιμία</a:t>
            </a:r>
            <a:r>
              <a:rPr lang="el-GR" dirty="0"/>
              <a:t>.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l-GR" sz="3600" dirty="0" smtClean="0"/>
              <a:t>Ποια είναι λοιπόν η διαταραχή της ασθενούς που παρουσιάστηκε στην αρχή του μαθήματος; </a:t>
            </a:r>
            <a:endParaRPr lang="el-GR" sz="3600" dirty="0"/>
          </a:p>
        </p:txBody>
      </p:sp>
      <p:sp>
        <p:nvSpPr>
          <p:cNvPr id="8" name="7 - Θέση περιεχομένου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3983047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l-GR" dirty="0" smtClean="0"/>
              <a:t>    Α) Έλλειψη σπλήνα;</a:t>
            </a:r>
          </a:p>
          <a:p>
            <a:pPr>
              <a:buNone/>
            </a:pPr>
            <a:r>
              <a:rPr lang="el-GR" dirty="0" smtClean="0"/>
              <a:t>    Β) </a:t>
            </a:r>
            <a:r>
              <a:rPr lang="el-GR" dirty="0" err="1" smtClean="0"/>
              <a:t>Αγαμμασφαιριναιμία</a:t>
            </a:r>
            <a:r>
              <a:rPr lang="el-GR" dirty="0" smtClean="0"/>
              <a:t>;</a:t>
            </a:r>
          </a:p>
          <a:p>
            <a:pPr>
              <a:buNone/>
            </a:pPr>
            <a:r>
              <a:rPr lang="el-GR" dirty="0" smtClean="0"/>
              <a:t>    Γ)  Τραύμα με κάταγμα κρανίου στο παρελθόν  	και εκροή ΕΝΥ;</a:t>
            </a:r>
          </a:p>
          <a:p>
            <a:pPr>
              <a:buNone/>
            </a:pPr>
            <a:r>
              <a:rPr lang="el-GR" dirty="0" smtClean="0"/>
              <a:t>    Δ) Έλλειψη των παραγόντων του 	συμπληρώματος </a:t>
            </a:r>
            <a:r>
              <a:rPr lang="en-US" dirty="0" smtClean="0"/>
              <a:t>C2, </a:t>
            </a:r>
            <a:r>
              <a:rPr lang="el-GR" dirty="0" smtClean="0"/>
              <a:t>ή</a:t>
            </a:r>
            <a:r>
              <a:rPr lang="en-US" dirty="0" smtClean="0"/>
              <a:t> C4</a:t>
            </a:r>
            <a:r>
              <a:rPr lang="el-GR" dirty="0" smtClean="0"/>
              <a:t>;</a:t>
            </a:r>
          </a:p>
          <a:p>
            <a:pPr>
              <a:buNone/>
            </a:pPr>
            <a:r>
              <a:rPr lang="el-GR" dirty="0" smtClean="0"/>
              <a:t>    Ε) Έλλειψη των παραγόντων του 	συμπληρώματος </a:t>
            </a:r>
            <a:r>
              <a:rPr lang="en-US" dirty="0" smtClean="0"/>
              <a:t>C8 </a:t>
            </a:r>
            <a:r>
              <a:rPr lang="el-GR" dirty="0" smtClean="0"/>
              <a:t>ή </a:t>
            </a:r>
            <a:r>
              <a:rPr lang="en-US" dirty="0" smtClean="0"/>
              <a:t>C9</a:t>
            </a:r>
            <a:endParaRPr lang="el-GR" dirty="0"/>
          </a:p>
        </p:txBody>
      </p:sp>
      <p:sp>
        <p:nvSpPr>
          <p:cNvPr id="9" name="8 - Έλλειψη"/>
          <p:cNvSpPr/>
          <p:nvPr/>
        </p:nvSpPr>
        <p:spPr>
          <a:xfrm>
            <a:off x="571472" y="4857760"/>
            <a:ext cx="714380" cy="6429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Τίτλος"/>
          <p:cNvSpPr>
            <a:spLocks noGrp="1"/>
          </p:cNvSpPr>
          <p:nvPr>
            <p:ph type="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l-GR" dirty="0" smtClean="0"/>
              <a:t>Μηνύματα για το σπίτι</a:t>
            </a:r>
            <a:endParaRPr lang="el-GR" dirty="0"/>
          </a:p>
        </p:txBody>
      </p:sp>
      <p:sp>
        <p:nvSpPr>
          <p:cNvPr id="8" name="7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>
            <a:normAutofit fontScale="77500" lnSpcReduction="20000"/>
          </a:bodyPr>
          <a:lstStyle/>
          <a:p>
            <a:r>
              <a:rPr lang="el-GR" dirty="0" smtClean="0"/>
              <a:t>Το συμπλήρωμα είναι ένα σύνολο πρωτεϊνών του ορού που η μία ενεργοποιεί την άλλη με την μορφή ενός καταρράκτη ενζύμων.</a:t>
            </a:r>
          </a:p>
          <a:p>
            <a:r>
              <a:rPr lang="el-GR" dirty="0" smtClean="0"/>
              <a:t>Το συμπλήρωμα ενεργοποιείται πάνω στις επιφάνειες των παθογόνων</a:t>
            </a:r>
          </a:p>
          <a:p>
            <a:r>
              <a:rPr lang="el-GR" dirty="0" smtClean="0"/>
              <a:t>Ενεργοποίηση του συμπληρώματος μέχρι το επίπεδο του </a:t>
            </a:r>
            <a:r>
              <a:rPr lang="en-US" dirty="0" smtClean="0"/>
              <a:t>C3 </a:t>
            </a:r>
            <a:r>
              <a:rPr lang="el-GR" dirty="0" smtClean="0"/>
              <a:t>οδηγεί σε </a:t>
            </a:r>
            <a:r>
              <a:rPr lang="el-GR" dirty="0" err="1" smtClean="0"/>
              <a:t>οψωνινοποίηση</a:t>
            </a:r>
            <a:r>
              <a:rPr lang="el-GR" dirty="0" smtClean="0"/>
              <a:t> βακτηρίων και </a:t>
            </a:r>
            <a:r>
              <a:rPr lang="el-GR" dirty="0" err="1" smtClean="0"/>
              <a:t>ανοσοσυμπλεγμάτων</a:t>
            </a:r>
            <a:r>
              <a:rPr lang="el-GR" dirty="0" smtClean="0"/>
              <a:t> και φαγοκυττάρωση αυτών</a:t>
            </a:r>
          </a:p>
          <a:p>
            <a:r>
              <a:rPr lang="el-GR" dirty="0" smtClean="0"/>
              <a:t>Ενεργοποίηση των τελικών συστατικών του συμπληρώματος οδηγεί σε διάτρηση του </a:t>
            </a:r>
            <a:r>
              <a:rPr lang="el-GR" dirty="0" err="1" smtClean="0"/>
              <a:t>βακτηριακού</a:t>
            </a:r>
            <a:r>
              <a:rPr lang="el-GR" dirty="0" smtClean="0"/>
              <a:t> τοιχώματος, είσοδο νερού και οσμωτική λύση του βακτηρίου</a:t>
            </a:r>
          </a:p>
          <a:p>
            <a:r>
              <a:rPr lang="el-GR" dirty="0"/>
              <a:t> </a:t>
            </a:r>
            <a:r>
              <a:rPr lang="el-GR" dirty="0" smtClean="0"/>
              <a:t>Μερικά </a:t>
            </a:r>
            <a:r>
              <a:rPr lang="en-US" dirty="0"/>
              <a:t>G</a:t>
            </a:r>
            <a:r>
              <a:rPr lang="en-US" dirty="0" smtClean="0"/>
              <a:t>ram </a:t>
            </a:r>
            <a:r>
              <a:rPr lang="el-GR" dirty="0" smtClean="0"/>
              <a:t>αρνητικά βακτήρια με λεπτή κάψα δεν δύνανται εύκολα να </a:t>
            </a:r>
            <a:r>
              <a:rPr lang="el-GR" dirty="0" err="1" smtClean="0"/>
              <a:t>οψωνινοποιηθούν</a:t>
            </a:r>
            <a:r>
              <a:rPr lang="el-GR" dirty="0" smtClean="0"/>
              <a:t> και απαιτούν την ενεργοποίηση της τελικής οδού για να θανατωθούν</a:t>
            </a:r>
            <a:endParaRPr lang="el-G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214 - Ομάδα"/>
          <p:cNvGrpSpPr/>
          <p:nvPr/>
        </p:nvGrpSpPr>
        <p:grpSpPr>
          <a:xfrm>
            <a:off x="107504" y="1476891"/>
            <a:ext cx="9036496" cy="4209055"/>
            <a:chOff x="107504" y="1476891"/>
            <a:chExt cx="9036496" cy="4209055"/>
          </a:xfrm>
        </p:grpSpPr>
        <p:pic>
          <p:nvPicPr>
            <p:cNvPr id="5122" name="Picture 2" descr="https://amit1b.files.wordpress.com/2009/12/gram-positive-wall2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856" y="1653498"/>
              <a:ext cx="8258142" cy="403244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2123728" y="1476891"/>
              <a:ext cx="5112568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Gram (+) : </a:t>
              </a:r>
              <a:r>
                <a:rPr lang="el-GR" sz="2400" b="1" dirty="0" smtClean="0"/>
                <a:t>Βακτηριακή επιφάνεια</a:t>
              </a:r>
              <a:endParaRPr lang="el-GR" sz="2400" b="1" dirty="0"/>
            </a:p>
          </p:txBody>
        </p:sp>
        <p:sp>
          <p:nvSpPr>
            <p:cNvPr id="3" name="Oval 2"/>
            <p:cNvSpPr/>
            <p:nvPr/>
          </p:nvSpPr>
          <p:spPr>
            <a:xfrm>
              <a:off x="4300907" y="2132856"/>
              <a:ext cx="360040" cy="654987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5" name="Oval 4"/>
            <p:cNvSpPr/>
            <p:nvPr/>
          </p:nvSpPr>
          <p:spPr>
            <a:xfrm>
              <a:off x="2771800" y="2186981"/>
              <a:ext cx="360040" cy="1201723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grpSp>
          <p:nvGrpSpPr>
            <p:cNvPr id="6" name="Group 33"/>
            <p:cNvGrpSpPr/>
            <p:nvPr/>
          </p:nvGrpSpPr>
          <p:grpSpPr>
            <a:xfrm>
              <a:off x="3563888" y="1916832"/>
              <a:ext cx="180495" cy="2790691"/>
              <a:chOff x="3491880" y="1321958"/>
              <a:chExt cx="180495" cy="2790691"/>
            </a:xfrm>
          </p:grpSpPr>
          <p:grpSp>
            <p:nvGrpSpPr>
              <p:cNvPr id="7" name="Group 35"/>
              <p:cNvGrpSpPr/>
              <p:nvPr/>
            </p:nvGrpSpPr>
            <p:grpSpPr>
              <a:xfrm>
                <a:off x="3491880" y="1321958"/>
                <a:ext cx="168335" cy="1764196"/>
                <a:chOff x="4079051" y="2852936"/>
                <a:chExt cx="168335" cy="1764196"/>
              </a:xfrm>
            </p:grpSpPr>
            <p:sp>
              <p:nvSpPr>
                <p:cNvPr id="61" name="Flowchart: Connector 60"/>
                <p:cNvSpPr/>
                <p:nvPr/>
              </p:nvSpPr>
              <p:spPr>
                <a:xfrm>
                  <a:off x="4103370" y="2924944"/>
                  <a:ext cx="144016" cy="108012"/>
                </a:xfrm>
                <a:prstGeom prst="flowChartConnector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62" name="Flowchart: Connector 61"/>
                <p:cNvSpPr/>
                <p:nvPr/>
              </p:nvSpPr>
              <p:spPr>
                <a:xfrm>
                  <a:off x="4080503" y="2996952"/>
                  <a:ext cx="144016" cy="108012"/>
                </a:xfrm>
                <a:prstGeom prst="flowChartConnector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63" name="Flowchart: Connector 62"/>
                <p:cNvSpPr/>
                <p:nvPr/>
              </p:nvSpPr>
              <p:spPr>
                <a:xfrm>
                  <a:off x="4080503" y="3068960"/>
                  <a:ext cx="144016" cy="108012"/>
                </a:xfrm>
                <a:prstGeom prst="flowChartConnector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64" name="Flowchart: Connector 63"/>
                <p:cNvSpPr/>
                <p:nvPr/>
              </p:nvSpPr>
              <p:spPr>
                <a:xfrm>
                  <a:off x="4080503" y="2852936"/>
                  <a:ext cx="144016" cy="108012"/>
                </a:xfrm>
                <a:prstGeom prst="flowChartConnector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65" name="Flowchart: Connector 64"/>
                <p:cNvSpPr/>
                <p:nvPr/>
              </p:nvSpPr>
              <p:spPr>
                <a:xfrm>
                  <a:off x="4100828" y="3453118"/>
                  <a:ext cx="144016" cy="108012"/>
                </a:xfrm>
                <a:prstGeom prst="flowChartConnector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66" name="Flowchart: Connector 65"/>
                <p:cNvSpPr/>
                <p:nvPr/>
              </p:nvSpPr>
              <p:spPr>
                <a:xfrm>
                  <a:off x="4100828" y="3597134"/>
                  <a:ext cx="144016" cy="108012"/>
                </a:xfrm>
                <a:prstGeom prst="flowChartConnector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67" name="Flowchart: Connector 66"/>
                <p:cNvSpPr/>
                <p:nvPr/>
              </p:nvSpPr>
              <p:spPr>
                <a:xfrm>
                  <a:off x="4100828" y="3669142"/>
                  <a:ext cx="144016" cy="108012"/>
                </a:xfrm>
                <a:prstGeom prst="flowChartConnector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68" name="Flowchart: Connector 67"/>
                <p:cNvSpPr/>
                <p:nvPr/>
              </p:nvSpPr>
              <p:spPr>
                <a:xfrm>
                  <a:off x="4088887" y="3525126"/>
                  <a:ext cx="144016" cy="108012"/>
                </a:xfrm>
                <a:prstGeom prst="flowChartConnector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69" name="Flowchart: Connector 68"/>
                <p:cNvSpPr/>
                <p:nvPr/>
              </p:nvSpPr>
              <p:spPr>
                <a:xfrm>
                  <a:off x="4080503" y="3212976"/>
                  <a:ext cx="144016" cy="108012"/>
                </a:xfrm>
                <a:prstGeom prst="flowChartConnector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70" name="Flowchart: Connector 69"/>
                <p:cNvSpPr/>
                <p:nvPr/>
              </p:nvSpPr>
              <p:spPr>
                <a:xfrm>
                  <a:off x="4079051" y="3320988"/>
                  <a:ext cx="144016" cy="108012"/>
                </a:xfrm>
                <a:prstGeom prst="flowChartConnector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71" name="Flowchart: Connector 70"/>
                <p:cNvSpPr/>
                <p:nvPr/>
              </p:nvSpPr>
              <p:spPr>
                <a:xfrm>
                  <a:off x="4079051" y="3392996"/>
                  <a:ext cx="144016" cy="108012"/>
                </a:xfrm>
                <a:prstGeom prst="flowChartConnector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72" name="Flowchart: Connector 71"/>
                <p:cNvSpPr/>
                <p:nvPr/>
              </p:nvSpPr>
              <p:spPr>
                <a:xfrm>
                  <a:off x="4079051" y="3140968"/>
                  <a:ext cx="144016" cy="108012"/>
                </a:xfrm>
                <a:prstGeom prst="flowChartConnector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73" name="Flowchart: Connector 72"/>
                <p:cNvSpPr/>
                <p:nvPr/>
              </p:nvSpPr>
              <p:spPr>
                <a:xfrm>
                  <a:off x="4081955" y="3825044"/>
                  <a:ext cx="144016" cy="108012"/>
                </a:xfrm>
                <a:prstGeom prst="flowChartConnector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74" name="Flowchart: Connector 73"/>
                <p:cNvSpPr/>
                <p:nvPr/>
              </p:nvSpPr>
              <p:spPr>
                <a:xfrm>
                  <a:off x="4081955" y="3897052"/>
                  <a:ext cx="144016" cy="108012"/>
                </a:xfrm>
                <a:prstGeom prst="flowChartConnector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75" name="Flowchart: Connector 74"/>
                <p:cNvSpPr/>
                <p:nvPr/>
              </p:nvSpPr>
              <p:spPr>
                <a:xfrm>
                  <a:off x="4081955" y="3969060"/>
                  <a:ext cx="144016" cy="108012"/>
                </a:xfrm>
                <a:prstGeom prst="flowChartConnector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76" name="Flowchart: Connector 75"/>
                <p:cNvSpPr/>
                <p:nvPr/>
              </p:nvSpPr>
              <p:spPr>
                <a:xfrm>
                  <a:off x="4081955" y="3741150"/>
                  <a:ext cx="144016" cy="108012"/>
                </a:xfrm>
                <a:prstGeom prst="flowChartConnector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77" name="Flowchart: Connector 76"/>
                <p:cNvSpPr/>
                <p:nvPr/>
              </p:nvSpPr>
              <p:spPr>
                <a:xfrm>
                  <a:off x="4102280" y="4257092"/>
                  <a:ext cx="144016" cy="108012"/>
                </a:xfrm>
                <a:prstGeom prst="flowChartConnector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78" name="Flowchart: Connector 77"/>
                <p:cNvSpPr/>
                <p:nvPr/>
              </p:nvSpPr>
              <p:spPr>
                <a:xfrm>
                  <a:off x="4102280" y="4437112"/>
                  <a:ext cx="144016" cy="108012"/>
                </a:xfrm>
                <a:prstGeom prst="flowChartConnector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79" name="Flowchart: Connector 78"/>
                <p:cNvSpPr/>
                <p:nvPr/>
              </p:nvSpPr>
              <p:spPr>
                <a:xfrm>
                  <a:off x="4102280" y="4509120"/>
                  <a:ext cx="144016" cy="108012"/>
                </a:xfrm>
                <a:prstGeom prst="flowChartConnector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80" name="Flowchart: Connector 79"/>
                <p:cNvSpPr/>
                <p:nvPr/>
              </p:nvSpPr>
              <p:spPr>
                <a:xfrm>
                  <a:off x="4090339" y="4329100"/>
                  <a:ext cx="144016" cy="108012"/>
                </a:xfrm>
                <a:prstGeom prst="flowChartConnector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81" name="Flowchart: Connector 80"/>
                <p:cNvSpPr/>
                <p:nvPr/>
              </p:nvSpPr>
              <p:spPr>
                <a:xfrm>
                  <a:off x="4081955" y="4113076"/>
                  <a:ext cx="144016" cy="108012"/>
                </a:xfrm>
                <a:prstGeom prst="flowChartConnector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82" name="Flowchart: Connector 81"/>
                <p:cNvSpPr/>
                <p:nvPr/>
              </p:nvSpPr>
              <p:spPr>
                <a:xfrm>
                  <a:off x="4080503" y="4185084"/>
                  <a:ext cx="144016" cy="108012"/>
                </a:xfrm>
                <a:prstGeom prst="flowChartConnector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83" name="Flowchart: Connector 82"/>
                <p:cNvSpPr/>
                <p:nvPr/>
              </p:nvSpPr>
              <p:spPr>
                <a:xfrm>
                  <a:off x="4080503" y="4185084"/>
                  <a:ext cx="144016" cy="108012"/>
                </a:xfrm>
                <a:prstGeom prst="flowChartConnector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84" name="Flowchart: Connector 83"/>
                <p:cNvSpPr/>
                <p:nvPr/>
              </p:nvSpPr>
              <p:spPr>
                <a:xfrm>
                  <a:off x="4080503" y="4041068"/>
                  <a:ext cx="144016" cy="108012"/>
                </a:xfrm>
                <a:prstGeom prst="flowChartConnector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</p:grpSp>
          <p:sp>
            <p:nvSpPr>
              <p:cNvPr id="37" name="Flowchart: Connector 36"/>
              <p:cNvSpPr/>
              <p:nvPr/>
            </p:nvSpPr>
            <p:spPr>
              <a:xfrm>
                <a:off x="3528359" y="3104537"/>
                <a:ext cx="144016" cy="108012"/>
              </a:xfrm>
              <a:prstGeom prst="flowChartConnector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38" name="Flowchart: Connector 37"/>
              <p:cNvSpPr/>
              <p:nvPr/>
            </p:nvSpPr>
            <p:spPr>
              <a:xfrm>
                <a:off x="3505492" y="3176545"/>
                <a:ext cx="144016" cy="108012"/>
              </a:xfrm>
              <a:prstGeom prst="flowChartConnector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39" name="Flowchart: Connector 38"/>
              <p:cNvSpPr/>
              <p:nvPr/>
            </p:nvSpPr>
            <p:spPr>
              <a:xfrm>
                <a:off x="3505492" y="3248553"/>
                <a:ext cx="144016" cy="108012"/>
              </a:xfrm>
              <a:prstGeom prst="flowChartConnector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40" name="Flowchart: Connector 39"/>
              <p:cNvSpPr/>
              <p:nvPr/>
            </p:nvSpPr>
            <p:spPr>
              <a:xfrm>
                <a:off x="3505492" y="3032529"/>
                <a:ext cx="144016" cy="108012"/>
              </a:xfrm>
              <a:prstGeom prst="flowChartConnector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41" name="Flowchart: Connector 40"/>
              <p:cNvSpPr/>
              <p:nvPr/>
            </p:nvSpPr>
            <p:spPr>
              <a:xfrm>
                <a:off x="3525817" y="3632711"/>
                <a:ext cx="144016" cy="108012"/>
              </a:xfrm>
              <a:prstGeom prst="flowChartConnector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42" name="Flowchart: Connector 41"/>
              <p:cNvSpPr/>
              <p:nvPr/>
            </p:nvSpPr>
            <p:spPr>
              <a:xfrm>
                <a:off x="3525817" y="3776727"/>
                <a:ext cx="144016" cy="108012"/>
              </a:xfrm>
              <a:prstGeom prst="flowChartConnector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43" name="Flowchart: Connector 42"/>
              <p:cNvSpPr/>
              <p:nvPr/>
            </p:nvSpPr>
            <p:spPr>
              <a:xfrm>
                <a:off x="3525817" y="3848735"/>
                <a:ext cx="144016" cy="108012"/>
              </a:xfrm>
              <a:prstGeom prst="flowChartConnector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44" name="Flowchart: Connector 43"/>
              <p:cNvSpPr/>
              <p:nvPr/>
            </p:nvSpPr>
            <p:spPr>
              <a:xfrm>
                <a:off x="3513876" y="3704719"/>
                <a:ext cx="144016" cy="108012"/>
              </a:xfrm>
              <a:prstGeom prst="flowChartConnector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45" name="Flowchart: Connector 44"/>
              <p:cNvSpPr/>
              <p:nvPr/>
            </p:nvSpPr>
            <p:spPr>
              <a:xfrm>
                <a:off x="3505492" y="3392569"/>
                <a:ext cx="144016" cy="108012"/>
              </a:xfrm>
              <a:prstGeom prst="flowChartConnector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46" name="Flowchart: Connector 45"/>
              <p:cNvSpPr/>
              <p:nvPr/>
            </p:nvSpPr>
            <p:spPr>
              <a:xfrm>
                <a:off x="3504040" y="3500581"/>
                <a:ext cx="144016" cy="108012"/>
              </a:xfrm>
              <a:prstGeom prst="flowChartConnector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47" name="Flowchart: Connector 46"/>
              <p:cNvSpPr/>
              <p:nvPr/>
            </p:nvSpPr>
            <p:spPr>
              <a:xfrm>
                <a:off x="3504040" y="3572589"/>
                <a:ext cx="144016" cy="108012"/>
              </a:xfrm>
              <a:prstGeom prst="flowChartConnector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48" name="Flowchart: Connector 47"/>
              <p:cNvSpPr/>
              <p:nvPr/>
            </p:nvSpPr>
            <p:spPr>
              <a:xfrm>
                <a:off x="3504040" y="3320561"/>
                <a:ext cx="144016" cy="108012"/>
              </a:xfrm>
              <a:prstGeom prst="flowChartConnector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49" name="Flowchart: Connector 48"/>
              <p:cNvSpPr/>
              <p:nvPr/>
            </p:nvSpPr>
            <p:spPr>
              <a:xfrm>
                <a:off x="3506944" y="4004637"/>
                <a:ext cx="144016" cy="108012"/>
              </a:xfrm>
              <a:prstGeom prst="flowChartConnector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52" name="Flowchart: Connector 51"/>
              <p:cNvSpPr/>
              <p:nvPr/>
            </p:nvSpPr>
            <p:spPr>
              <a:xfrm>
                <a:off x="3506944" y="3920743"/>
                <a:ext cx="144016" cy="108012"/>
              </a:xfrm>
              <a:prstGeom prst="flowChartConnector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  <p:grpSp>
          <p:nvGrpSpPr>
            <p:cNvPr id="8" name="Group 84"/>
            <p:cNvGrpSpPr/>
            <p:nvPr/>
          </p:nvGrpSpPr>
          <p:grpSpPr>
            <a:xfrm>
              <a:off x="5004048" y="1964341"/>
              <a:ext cx="180495" cy="2706797"/>
              <a:chOff x="4219291" y="1294765"/>
              <a:chExt cx="180495" cy="2706797"/>
            </a:xfrm>
          </p:grpSpPr>
          <p:grpSp>
            <p:nvGrpSpPr>
              <p:cNvPr id="9" name="Group 86"/>
              <p:cNvGrpSpPr/>
              <p:nvPr/>
            </p:nvGrpSpPr>
            <p:grpSpPr>
              <a:xfrm>
                <a:off x="4219291" y="1294765"/>
                <a:ext cx="168335" cy="1764196"/>
                <a:chOff x="4079051" y="2852936"/>
                <a:chExt cx="168335" cy="1764196"/>
              </a:xfrm>
            </p:grpSpPr>
            <p:sp>
              <p:nvSpPr>
                <p:cNvPr id="112" name="Flowchart: Connector 111"/>
                <p:cNvSpPr/>
                <p:nvPr/>
              </p:nvSpPr>
              <p:spPr>
                <a:xfrm>
                  <a:off x="4103370" y="2924944"/>
                  <a:ext cx="144016" cy="108012"/>
                </a:xfrm>
                <a:prstGeom prst="flowChartConnector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113" name="Flowchart: Connector 112"/>
                <p:cNvSpPr/>
                <p:nvPr/>
              </p:nvSpPr>
              <p:spPr>
                <a:xfrm>
                  <a:off x="4080503" y="2996952"/>
                  <a:ext cx="144016" cy="108012"/>
                </a:xfrm>
                <a:prstGeom prst="flowChartConnector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114" name="Flowchart: Connector 113"/>
                <p:cNvSpPr/>
                <p:nvPr/>
              </p:nvSpPr>
              <p:spPr>
                <a:xfrm>
                  <a:off x="4080503" y="3068960"/>
                  <a:ext cx="144016" cy="108012"/>
                </a:xfrm>
                <a:prstGeom prst="flowChartConnector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115" name="Flowchart: Connector 114"/>
                <p:cNvSpPr/>
                <p:nvPr/>
              </p:nvSpPr>
              <p:spPr>
                <a:xfrm>
                  <a:off x="4080503" y="2852936"/>
                  <a:ext cx="144016" cy="108012"/>
                </a:xfrm>
                <a:prstGeom prst="flowChartConnector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116" name="Flowchart: Connector 115"/>
                <p:cNvSpPr/>
                <p:nvPr/>
              </p:nvSpPr>
              <p:spPr>
                <a:xfrm>
                  <a:off x="4100828" y="3453118"/>
                  <a:ext cx="144016" cy="108012"/>
                </a:xfrm>
                <a:prstGeom prst="flowChartConnector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117" name="Flowchart: Connector 116"/>
                <p:cNvSpPr/>
                <p:nvPr/>
              </p:nvSpPr>
              <p:spPr>
                <a:xfrm>
                  <a:off x="4100828" y="3597134"/>
                  <a:ext cx="144016" cy="108012"/>
                </a:xfrm>
                <a:prstGeom prst="flowChartConnector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118" name="Flowchart: Connector 117"/>
                <p:cNvSpPr/>
                <p:nvPr/>
              </p:nvSpPr>
              <p:spPr>
                <a:xfrm>
                  <a:off x="4100828" y="3669142"/>
                  <a:ext cx="144016" cy="108012"/>
                </a:xfrm>
                <a:prstGeom prst="flowChartConnector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119" name="Flowchart: Connector 118"/>
                <p:cNvSpPr/>
                <p:nvPr/>
              </p:nvSpPr>
              <p:spPr>
                <a:xfrm>
                  <a:off x="4088887" y="3525126"/>
                  <a:ext cx="144016" cy="108012"/>
                </a:xfrm>
                <a:prstGeom prst="flowChartConnector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120" name="Flowchart: Connector 119"/>
                <p:cNvSpPr/>
                <p:nvPr/>
              </p:nvSpPr>
              <p:spPr>
                <a:xfrm>
                  <a:off x="4080503" y="3212976"/>
                  <a:ext cx="144016" cy="108012"/>
                </a:xfrm>
                <a:prstGeom prst="flowChartConnector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121" name="Flowchart: Connector 120"/>
                <p:cNvSpPr/>
                <p:nvPr/>
              </p:nvSpPr>
              <p:spPr>
                <a:xfrm>
                  <a:off x="4079051" y="3320988"/>
                  <a:ext cx="144016" cy="108012"/>
                </a:xfrm>
                <a:prstGeom prst="flowChartConnector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122" name="Flowchart: Connector 121"/>
                <p:cNvSpPr/>
                <p:nvPr/>
              </p:nvSpPr>
              <p:spPr>
                <a:xfrm>
                  <a:off x="4079051" y="3392996"/>
                  <a:ext cx="144016" cy="108012"/>
                </a:xfrm>
                <a:prstGeom prst="flowChartConnector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123" name="Flowchart: Connector 122"/>
                <p:cNvSpPr/>
                <p:nvPr/>
              </p:nvSpPr>
              <p:spPr>
                <a:xfrm>
                  <a:off x="4079051" y="3140968"/>
                  <a:ext cx="144016" cy="108012"/>
                </a:xfrm>
                <a:prstGeom prst="flowChartConnector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124" name="Flowchart: Connector 123"/>
                <p:cNvSpPr/>
                <p:nvPr/>
              </p:nvSpPr>
              <p:spPr>
                <a:xfrm>
                  <a:off x="4081955" y="3825044"/>
                  <a:ext cx="144016" cy="108012"/>
                </a:xfrm>
                <a:prstGeom prst="flowChartConnector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125" name="Flowchart: Connector 124"/>
                <p:cNvSpPr/>
                <p:nvPr/>
              </p:nvSpPr>
              <p:spPr>
                <a:xfrm>
                  <a:off x="4081955" y="3897052"/>
                  <a:ext cx="144016" cy="108012"/>
                </a:xfrm>
                <a:prstGeom prst="flowChartConnector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126" name="Flowchart: Connector 125"/>
                <p:cNvSpPr/>
                <p:nvPr/>
              </p:nvSpPr>
              <p:spPr>
                <a:xfrm>
                  <a:off x="4081955" y="3969060"/>
                  <a:ext cx="144016" cy="108012"/>
                </a:xfrm>
                <a:prstGeom prst="flowChartConnector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127" name="Flowchart: Connector 126"/>
                <p:cNvSpPr/>
                <p:nvPr/>
              </p:nvSpPr>
              <p:spPr>
                <a:xfrm>
                  <a:off x="4081955" y="3741150"/>
                  <a:ext cx="144016" cy="108012"/>
                </a:xfrm>
                <a:prstGeom prst="flowChartConnector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128" name="Flowchart: Connector 127"/>
                <p:cNvSpPr/>
                <p:nvPr/>
              </p:nvSpPr>
              <p:spPr>
                <a:xfrm>
                  <a:off x="4102280" y="4257092"/>
                  <a:ext cx="144016" cy="108012"/>
                </a:xfrm>
                <a:prstGeom prst="flowChartConnector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129" name="Flowchart: Connector 128"/>
                <p:cNvSpPr/>
                <p:nvPr/>
              </p:nvSpPr>
              <p:spPr>
                <a:xfrm>
                  <a:off x="4102280" y="4437112"/>
                  <a:ext cx="144016" cy="108012"/>
                </a:xfrm>
                <a:prstGeom prst="flowChartConnector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130" name="Flowchart: Connector 129"/>
                <p:cNvSpPr/>
                <p:nvPr/>
              </p:nvSpPr>
              <p:spPr>
                <a:xfrm>
                  <a:off x="4102280" y="4509120"/>
                  <a:ext cx="144016" cy="108012"/>
                </a:xfrm>
                <a:prstGeom prst="flowChartConnector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131" name="Flowchart: Connector 130"/>
                <p:cNvSpPr/>
                <p:nvPr/>
              </p:nvSpPr>
              <p:spPr>
                <a:xfrm>
                  <a:off x="4090339" y="4329100"/>
                  <a:ext cx="144016" cy="108012"/>
                </a:xfrm>
                <a:prstGeom prst="flowChartConnector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132" name="Flowchart: Connector 131"/>
                <p:cNvSpPr/>
                <p:nvPr/>
              </p:nvSpPr>
              <p:spPr>
                <a:xfrm>
                  <a:off x="4081955" y="4113076"/>
                  <a:ext cx="144016" cy="108012"/>
                </a:xfrm>
                <a:prstGeom prst="flowChartConnector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133" name="Flowchart: Connector 132"/>
                <p:cNvSpPr/>
                <p:nvPr/>
              </p:nvSpPr>
              <p:spPr>
                <a:xfrm>
                  <a:off x="4080503" y="4185084"/>
                  <a:ext cx="144016" cy="108012"/>
                </a:xfrm>
                <a:prstGeom prst="flowChartConnector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134" name="Flowchart: Connector 133"/>
                <p:cNvSpPr/>
                <p:nvPr/>
              </p:nvSpPr>
              <p:spPr>
                <a:xfrm>
                  <a:off x="4080503" y="4185084"/>
                  <a:ext cx="144016" cy="108012"/>
                </a:xfrm>
                <a:prstGeom prst="flowChartConnector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135" name="Flowchart: Connector 134"/>
                <p:cNvSpPr/>
                <p:nvPr/>
              </p:nvSpPr>
              <p:spPr>
                <a:xfrm>
                  <a:off x="4080503" y="4041068"/>
                  <a:ext cx="144016" cy="108012"/>
                </a:xfrm>
                <a:prstGeom prst="flowChartConnector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</p:grpSp>
          <p:sp>
            <p:nvSpPr>
              <p:cNvPr id="88" name="Flowchart: Connector 87"/>
              <p:cNvSpPr/>
              <p:nvPr/>
            </p:nvSpPr>
            <p:spPr>
              <a:xfrm>
                <a:off x="4255770" y="3077344"/>
                <a:ext cx="144016" cy="108012"/>
              </a:xfrm>
              <a:prstGeom prst="flowChartConnector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89" name="Flowchart: Connector 88"/>
              <p:cNvSpPr/>
              <p:nvPr/>
            </p:nvSpPr>
            <p:spPr>
              <a:xfrm>
                <a:off x="4232903" y="3149352"/>
                <a:ext cx="144016" cy="108012"/>
              </a:xfrm>
              <a:prstGeom prst="flowChartConnector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90" name="Flowchart: Connector 89"/>
              <p:cNvSpPr/>
              <p:nvPr/>
            </p:nvSpPr>
            <p:spPr>
              <a:xfrm>
                <a:off x="4232903" y="3221360"/>
                <a:ext cx="144016" cy="108012"/>
              </a:xfrm>
              <a:prstGeom prst="flowChartConnector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91" name="Flowchart: Connector 90"/>
              <p:cNvSpPr/>
              <p:nvPr/>
            </p:nvSpPr>
            <p:spPr>
              <a:xfrm>
                <a:off x="4232903" y="3005336"/>
                <a:ext cx="144016" cy="108012"/>
              </a:xfrm>
              <a:prstGeom prst="flowChartConnector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92" name="Flowchart: Connector 91"/>
              <p:cNvSpPr/>
              <p:nvPr/>
            </p:nvSpPr>
            <p:spPr>
              <a:xfrm>
                <a:off x="4253228" y="3605518"/>
                <a:ext cx="144016" cy="108012"/>
              </a:xfrm>
              <a:prstGeom prst="flowChartConnector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93" name="Flowchart: Connector 92"/>
              <p:cNvSpPr/>
              <p:nvPr/>
            </p:nvSpPr>
            <p:spPr>
              <a:xfrm>
                <a:off x="4253228" y="3749534"/>
                <a:ext cx="144016" cy="108012"/>
              </a:xfrm>
              <a:prstGeom prst="flowChartConnector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94" name="Flowchart: Connector 93"/>
              <p:cNvSpPr/>
              <p:nvPr/>
            </p:nvSpPr>
            <p:spPr>
              <a:xfrm>
                <a:off x="4253228" y="3821542"/>
                <a:ext cx="144016" cy="108012"/>
              </a:xfrm>
              <a:prstGeom prst="flowChartConnector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95" name="Flowchart: Connector 94"/>
              <p:cNvSpPr/>
              <p:nvPr/>
            </p:nvSpPr>
            <p:spPr>
              <a:xfrm>
                <a:off x="4241287" y="3677526"/>
                <a:ext cx="144016" cy="108012"/>
              </a:xfrm>
              <a:prstGeom prst="flowChartConnector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96" name="Flowchart: Connector 95"/>
              <p:cNvSpPr/>
              <p:nvPr/>
            </p:nvSpPr>
            <p:spPr>
              <a:xfrm>
                <a:off x="4232903" y="3365376"/>
                <a:ext cx="144016" cy="108012"/>
              </a:xfrm>
              <a:prstGeom prst="flowChartConnector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97" name="Flowchart: Connector 96"/>
              <p:cNvSpPr/>
              <p:nvPr/>
            </p:nvSpPr>
            <p:spPr>
              <a:xfrm>
                <a:off x="4231451" y="3473388"/>
                <a:ext cx="144016" cy="108012"/>
              </a:xfrm>
              <a:prstGeom prst="flowChartConnector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98" name="Flowchart: Connector 97"/>
              <p:cNvSpPr/>
              <p:nvPr/>
            </p:nvSpPr>
            <p:spPr>
              <a:xfrm>
                <a:off x="4231451" y="3545396"/>
                <a:ext cx="144016" cy="108012"/>
              </a:xfrm>
              <a:prstGeom prst="flowChartConnector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99" name="Flowchart: Connector 98"/>
              <p:cNvSpPr/>
              <p:nvPr/>
            </p:nvSpPr>
            <p:spPr>
              <a:xfrm>
                <a:off x="4231451" y="3293368"/>
                <a:ext cx="144016" cy="108012"/>
              </a:xfrm>
              <a:prstGeom prst="flowChartConnector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03" name="Flowchart: Connector 102"/>
              <p:cNvSpPr/>
              <p:nvPr/>
            </p:nvSpPr>
            <p:spPr>
              <a:xfrm>
                <a:off x="4234355" y="3893550"/>
                <a:ext cx="144016" cy="108012"/>
              </a:xfrm>
              <a:prstGeom prst="flowChartConnector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  <p:grpSp>
          <p:nvGrpSpPr>
            <p:cNvPr id="10" name="Group 136"/>
            <p:cNvGrpSpPr/>
            <p:nvPr/>
          </p:nvGrpSpPr>
          <p:grpSpPr>
            <a:xfrm>
              <a:off x="2483768" y="1988840"/>
              <a:ext cx="180495" cy="2706797"/>
              <a:chOff x="4219291" y="1294765"/>
              <a:chExt cx="180495" cy="2706797"/>
            </a:xfrm>
          </p:grpSpPr>
          <p:grpSp>
            <p:nvGrpSpPr>
              <p:cNvPr id="11" name="Group 137"/>
              <p:cNvGrpSpPr/>
              <p:nvPr/>
            </p:nvGrpSpPr>
            <p:grpSpPr>
              <a:xfrm>
                <a:off x="4219291" y="1294765"/>
                <a:ext cx="168335" cy="1764196"/>
                <a:chOff x="4079051" y="2852936"/>
                <a:chExt cx="168335" cy="1764196"/>
              </a:xfrm>
            </p:grpSpPr>
            <p:sp>
              <p:nvSpPr>
                <p:cNvPr id="152" name="Flowchart: Connector 151"/>
                <p:cNvSpPr/>
                <p:nvPr/>
              </p:nvSpPr>
              <p:spPr>
                <a:xfrm>
                  <a:off x="4103370" y="2924944"/>
                  <a:ext cx="144016" cy="108012"/>
                </a:xfrm>
                <a:prstGeom prst="flowChartConnector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153" name="Flowchart: Connector 152"/>
                <p:cNvSpPr/>
                <p:nvPr/>
              </p:nvSpPr>
              <p:spPr>
                <a:xfrm>
                  <a:off x="4080503" y="2996952"/>
                  <a:ext cx="144016" cy="108012"/>
                </a:xfrm>
                <a:prstGeom prst="flowChartConnector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154" name="Flowchart: Connector 153"/>
                <p:cNvSpPr/>
                <p:nvPr/>
              </p:nvSpPr>
              <p:spPr>
                <a:xfrm>
                  <a:off x="4080503" y="3068960"/>
                  <a:ext cx="144016" cy="108012"/>
                </a:xfrm>
                <a:prstGeom prst="flowChartConnector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155" name="Flowchart: Connector 154"/>
                <p:cNvSpPr/>
                <p:nvPr/>
              </p:nvSpPr>
              <p:spPr>
                <a:xfrm>
                  <a:off x="4080503" y="2852936"/>
                  <a:ext cx="144016" cy="108012"/>
                </a:xfrm>
                <a:prstGeom prst="flowChartConnector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156" name="Flowchart: Connector 155"/>
                <p:cNvSpPr/>
                <p:nvPr/>
              </p:nvSpPr>
              <p:spPr>
                <a:xfrm>
                  <a:off x="4100828" y="3453118"/>
                  <a:ext cx="144016" cy="108012"/>
                </a:xfrm>
                <a:prstGeom prst="flowChartConnector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157" name="Flowchart: Connector 156"/>
                <p:cNvSpPr/>
                <p:nvPr/>
              </p:nvSpPr>
              <p:spPr>
                <a:xfrm>
                  <a:off x="4100828" y="3597134"/>
                  <a:ext cx="144016" cy="108012"/>
                </a:xfrm>
                <a:prstGeom prst="flowChartConnector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158" name="Flowchart: Connector 157"/>
                <p:cNvSpPr/>
                <p:nvPr/>
              </p:nvSpPr>
              <p:spPr>
                <a:xfrm>
                  <a:off x="4100828" y="3669142"/>
                  <a:ext cx="144016" cy="108012"/>
                </a:xfrm>
                <a:prstGeom prst="flowChartConnector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159" name="Flowchart: Connector 158"/>
                <p:cNvSpPr/>
                <p:nvPr/>
              </p:nvSpPr>
              <p:spPr>
                <a:xfrm>
                  <a:off x="4088887" y="3525126"/>
                  <a:ext cx="144016" cy="108012"/>
                </a:xfrm>
                <a:prstGeom prst="flowChartConnector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160" name="Flowchart: Connector 159"/>
                <p:cNvSpPr/>
                <p:nvPr/>
              </p:nvSpPr>
              <p:spPr>
                <a:xfrm>
                  <a:off x="4080503" y="3212976"/>
                  <a:ext cx="144016" cy="108012"/>
                </a:xfrm>
                <a:prstGeom prst="flowChartConnector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161" name="Flowchart: Connector 160"/>
                <p:cNvSpPr/>
                <p:nvPr/>
              </p:nvSpPr>
              <p:spPr>
                <a:xfrm>
                  <a:off x="4079051" y="3320988"/>
                  <a:ext cx="144016" cy="108012"/>
                </a:xfrm>
                <a:prstGeom prst="flowChartConnector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162" name="Flowchart: Connector 161"/>
                <p:cNvSpPr/>
                <p:nvPr/>
              </p:nvSpPr>
              <p:spPr>
                <a:xfrm>
                  <a:off x="4079051" y="3392996"/>
                  <a:ext cx="144016" cy="108012"/>
                </a:xfrm>
                <a:prstGeom prst="flowChartConnector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163" name="Flowchart: Connector 162"/>
                <p:cNvSpPr/>
                <p:nvPr/>
              </p:nvSpPr>
              <p:spPr>
                <a:xfrm>
                  <a:off x="4079051" y="3140968"/>
                  <a:ext cx="144016" cy="108012"/>
                </a:xfrm>
                <a:prstGeom prst="flowChartConnector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164" name="Flowchart: Connector 163"/>
                <p:cNvSpPr/>
                <p:nvPr/>
              </p:nvSpPr>
              <p:spPr>
                <a:xfrm>
                  <a:off x="4081955" y="3825044"/>
                  <a:ext cx="144016" cy="108012"/>
                </a:xfrm>
                <a:prstGeom prst="flowChartConnector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165" name="Flowchart: Connector 164"/>
                <p:cNvSpPr/>
                <p:nvPr/>
              </p:nvSpPr>
              <p:spPr>
                <a:xfrm>
                  <a:off x="4081955" y="3897052"/>
                  <a:ext cx="144016" cy="108012"/>
                </a:xfrm>
                <a:prstGeom prst="flowChartConnector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166" name="Flowchart: Connector 165"/>
                <p:cNvSpPr/>
                <p:nvPr/>
              </p:nvSpPr>
              <p:spPr>
                <a:xfrm>
                  <a:off x="4081955" y="3969060"/>
                  <a:ext cx="144016" cy="108012"/>
                </a:xfrm>
                <a:prstGeom prst="flowChartConnector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167" name="Flowchart: Connector 166"/>
                <p:cNvSpPr/>
                <p:nvPr/>
              </p:nvSpPr>
              <p:spPr>
                <a:xfrm>
                  <a:off x="4081955" y="3741150"/>
                  <a:ext cx="144016" cy="108012"/>
                </a:xfrm>
                <a:prstGeom prst="flowChartConnector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168" name="Flowchart: Connector 167"/>
                <p:cNvSpPr/>
                <p:nvPr/>
              </p:nvSpPr>
              <p:spPr>
                <a:xfrm>
                  <a:off x="4102280" y="4257092"/>
                  <a:ext cx="144016" cy="108012"/>
                </a:xfrm>
                <a:prstGeom prst="flowChartConnector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169" name="Flowchart: Connector 168"/>
                <p:cNvSpPr/>
                <p:nvPr/>
              </p:nvSpPr>
              <p:spPr>
                <a:xfrm>
                  <a:off x="4102280" y="4437112"/>
                  <a:ext cx="144016" cy="108012"/>
                </a:xfrm>
                <a:prstGeom prst="flowChartConnector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170" name="Flowchart: Connector 169"/>
                <p:cNvSpPr/>
                <p:nvPr/>
              </p:nvSpPr>
              <p:spPr>
                <a:xfrm>
                  <a:off x="4102280" y="4509120"/>
                  <a:ext cx="144016" cy="108012"/>
                </a:xfrm>
                <a:prstGeom prst="flowChartConnector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171" name="Flowchart: Connector 170"/>
                <p:cNvSpPr/>
                <p:nvPr/>
              </p:nvSpPr>
              <p:spPr>
                <a:xfrm>
                  <a:off x="4090339" y="4329100"/>
                  <a:ext cx="144016" cy="108012"/>
                </a:xfrm>
                <a:prstGeom prst="flowChartConnector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172" name="Flowchart: Connector 171"/>
                <p:cNvSpPr/>
                <p:nvPr/>
              </p:nvSpPr>
              <p:spPr>
                <a:xfrm>
                  <a:off x="4081955" y="4113076"/>
                  <a:ext cx="144016" cy="108012"/>
                </a:xfrm>
                <a:prstGeom prst="flowChartConnector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173" name="Flowchart: Connector 172"/>
                <p:cNvSpPr/>
                <p:nvPr/>
              </p:nvSpPr>
              <p:spPr>
                <a:xfrm>
                  <a:off x="4080503" y="4185084"/>
                  <a:ext cx="144016" cy="108012"/>
                </a:xfrm>
                <a:prstGeom prst="flowChartConnector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174" name="Flowchart: Connector 173"/>
                <p:cNvSpPr/>
                <p:nvPr/>
              </p:nvSpPr>
              <p:spPr>
                <a:xfrm>
                  <a:off x="4080503" y="4185084"/>
                  <a:ext cx="144016" cy="108012"/>
                </a:xfrm>
                <a:prstGeom prst="flowChartConnector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175" name="Flowchart: Connector 174"/>
                <p:cNvSpPr/>
                <p:nvPr/>
              </p:nvSpPr>
              <p:spPr>
                <a:xfrm>
                  <a:off x="4080503" y="4041068"/>
                  <a:ext cx="144016" cy="108012"/>
                </a:xfrm>
                <a:prstGeom prst="flowChartConnector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</p:grpSp>
          <p:sp>
            <p:nvSpPr>
              <p:cNvPr id="139" name="Flowchart: Connector 138"/>
              <p:cNvSpPr/>
              <p:nvPr/>
            </p:nvSpPr>
            <p:spPr>
              <a:xfrm>
                <a:off x="4255770" y="3077344"/>
                <a:ext cx="144016" cy="108012"/>
              </a:xfrm>
              <a:prstGeom prst="flowChartConnector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40" name="Flowchart: Connector 139"/>
              <p:cNvSpPr/>
              <p:nvPr/>
            </p:nvSpPr>
            <p:spPr>
              <a:xfrm>
                <a:off x="4232903" y="3149352"/>
                <a:ext cx="144016" cy="108012"/>
              </a:xfrm>
              <a:prstGeom prst="flowChartConnector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41" name="Flowchart: Connector 140"/>
              <p:cNvSpPr/>
              <p:nvPr/>
            </p:nvSpPr>
            <p:spPr>
              <a:xfrm>
                <a:off x="4232903" y="3221360"/>
                <a:ext cx="144016" cy="108012"/>
              </a:xfrm>
              <a:prstGeom prst="flowChartConnector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42" name="Flowchart: Connector 141"/>
              <p:cNvSpPr/>
              <p:nvPr/>
            </p:nvSpPr>
            <p:spPr>
              <a:xfrm>
                <a:off x="4232903" y="3005336"/>
                <a:ext cx="144016" cy="108012"/>
              </a:xfrm>
              <a:prstGeom prst="flowChartConnector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43" name="Flowchart: Connector 142"/>
              <p:cNvSpPr/>
              <p:nvPr/>
            </p:nvSpPr>
            <p:spPr>
              <a:xfrm>
                <a:off x="4253228" y="3605518"/>
                <a:ext cx="144016" cy="108012"/>
              </a:xfrm>
              <a:prstGeom prst="flowChartConnector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44" name="Flowchart: Connector 143"/>
              <p:cNvSpPr/>
              <p:nvPr/>
            </p:nvSpPr>
            <p:spPr>
              <a:xfrm>
                <a:off x="4253228" y="3749534"/>
                <a:ext cx="144016" cy="108012"/>
              </a:xfrm>
              <a:prstGeom prst="flowChartConnector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45" name="Flowchart: Connector 144"/>
              <p:cNvSpPr/>
              <p:nvPr/>
            </p:nvSpPr>
            <p:spPr>
              <a:xfrm>
                <a:off x="4253228" y="3821542"/>
                <a:ext cx="144016" cy="108012"/>
              </a:xfrm>
              <a:prstGeom prst="flowChartConnector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46" name="Flowchart: Connector 145"/>
              <p:cNvSpPr/>
              <p:nvPr/>
            </p:nvSpPr>
            <p:spPr>
              <a:xfrm>
                <a:off x="4241287" y="3677526"/>
                <a:ext cx="144016" cy="108012"/>
              </a:xfrm>
              <a:prstGeom prst="flowChartConnector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47" name="Flowchart: Connector 146"/>
              <p:cNvSpPr/>
              <p:nvPr/>
            </p:nvSpPr>
            <p:spPr>
              <a:xfrm>
                <a:off x="4232903" y="3365376"/>
                <a:ext cx="144016" cy="108012"/>
              </a:xfrm>
              <a:prstGeom prst="flowChartConnector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48" name="Flowchart: Connector 147"/>
              <p:cNvSpPr/>
              <p:nvPr/>
            </p:nvSpPr>
            <p:spPr>
              <a:xfrm>
                <a:off x="4231451" y="3473388"/>
                <a:ext cx="144016" cy="108012"/>
              </a:xfrm>
              <a:prstGeom prst="flowChartConnector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49" name="Flowchart: Connector 148"/>
              <p:cNvSpPr/>
              <p:nvPr/>
            </p:nvSpPr>
            <p:spPr>
              <a:xfrm>
                <a:off x="4231451" y="3545396"/>
                <a:ext cx="144016" cy="108012"/>
              </a:xfrm>
              <a:prstGeom prst="flowChartConnector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50" name="Flowchart: Connector 149"/>
              <p:cNvSpPr/>
              <p:nvPr/>
            </p:nvSpPr>
            <p:spPr>
              <a:xfrm>
                <a:off x="4231451" y="3293368"/>
                <a:ext cx="144016" cy="108012"/>
              </a:xfrm>
              <a:prstGeom prst="flowChartConnector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51" name="Flowchart: Connector 150"/>
              <p:cNvSpPr/>
              <p:nvPr/>
            </p:nvSpPr>
            <p:spPr>
              <a:xfrm>
                <a:off x="4234355" y="3893550"/>
                <a:ext cx="144016" cy="108012"/>
              </a:xfrm>
              <a:prstGeom prst="flowChartConnector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  <p:grpSp>
          <p:nvGrpSpPr>
            <p:cNvPr id="12" name="Group 175"/>
            <p:cNvGrpSpPr/>
            <p:nvPr/>
          </p:nvGrpSpPr>
          <p:grpSpPr>
            <a:xfrm>
              <a:off x="6012160" y="1916832"/>
              <a:ext cx="180495" cy="2706797"/>
              <a:chOff x="4219291" y="1294765"/>
              <a:chExt cx="180495" cy="2706797"/>
            </a:xfrm>
          </p:grpSpPr>
          <p:grpSp>
            <p:nvGrpSpPr>
              <p:cNvPr id="13" name="Group 176"/>
              <p:cNvGrpSpPr/>
              <p:nvPr/>
            </p:nvGrpSpPr>
            <p:grpSpPr>
              <a:xfrm>
                <a:off x="4219291" y="1294765"/>
                <a:ext cx="168335" cy="1764196"/>
                <a:chOff x="4079051" y="2852936"/>
                <a:chExt cx="168335" cy="1764196"/>
              </a:xfrm>
            </p:grpSpPr>
            <p:sp>
              <p:nvSpPr>
                <p:cNvPr id="191" name="Flowchart: Connector 190"/>
                <p:cNvSpPr/>
                <p:nvPr/>
              </p:nvSpPr>
              <p:spPr>
                <a:xfrm>
                  <a:off x="4103370" y="2924944"/>
                  <a:ext cx="144016" cy="108012"/>
                </a:xfrm>
                <a:prstGeom prst="flowChartConnector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192" name="Flowchart: Connector 191"/>
                <p:cNvSpPr/>
                <p:nvPr/>
              </p:nvSpPr>
              <p:spPr>
                <a:xfrm>
                  <a:off x="4080503" y="2996952"/>
                  <a:ext cx="144016" cy="108012"/>
                </a:xfrm>
                <a:prstGeom prst="flowChartConnector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193" name="Flowchart: Connector 192"/>
                <p:cNvSpPr/>
                <p:nvPr/>
              </p:nvSpPr>
              <p:spPr>
                <a:xfrm>
                  <a:off x="4080503" y="3068960"/>
                  <a:ext cx="144016" cy="108012"/>
                </a:xfrm>
                <a:prstGeom prst="flowChartConnector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194" name="Flowchart: Connector 193"/>
                <p:cNvSpPr/>
                <p:nvPr/>
              </p:nvSpPr>
              <p:spPr>
                <a:xfrm>
                  <a:off x="4080503" y="2852936"/>
                  <a:ext cx="144016" cy="108012"/>
                </a:xfrm>
                <a:prstGeom prst="flowChartConnector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195" name="Flowchart: Connector 194"/>
                <p:cNvSpPr/>
                <p:nvPr/>
              </p:nvSpPr>
              <p:spPr>
                <a:xfrm>
                  <a:off x="4100828" y="3453118"/>
                  <a:ext cx="144016" cy="108012"/>
                </a:xfrm>
                <a:prstGeom prst="flowChartConnector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196" name="Flowchart: Connector 195"/>
                <p:cNvSpPr/>
                <p:nvPr/>
              </p:nvSpPr>
              <p:spPr>
                <a:xfrm>
                  <a:off x="4100828" y="3597134"/>
                  <a:ext cx="144016" cy="108012"/>
                </a:xfrm>
                <a:prstGeom prst="flowChartConnector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197" name="Flowchart: Connector 196"/>
                <p:cNvSpPr/>
                <p:nvPr/>
              </p:nvSpPr>
              <p:spPr>
                <a:xfrm>
                  <a:off x="4100828" y="3669142"/>
                  <a:ext cx="144016" cy="108012"/>
                </a:xfrm>
                <a:prstGeom prst="flowChartConnector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198" name="Flowchart: Connector 197"/>
                <p:cNvSpPr/>
                <p:nvPr/>
              </p:nvSpPr>
              <p:spPr>
                <a:xfrm>
                  <a:off x="4088887" y="3525126"/>
                  <a:ext cx="144016" cy="108012"/>
                </a:xfrm>
                <a:prstGeom prst="flowChartConnector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199" name="Flowchart: Connector 198"/>
                <p:cNvSpPr/>
                <p:nvPr/>
              </p:nvSpPr>
              <p:spPr>
                <a:xfrm>
                  <a:off x="4080503" y="3212976"/>
                  <a:ext cx="144016" cy="108012"/>
                </a:xfrm>
                <a:prstGeom prst="flowChartConnector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200" name="Flowchart: Connector 199"/>
                <p:cNvSpPr/>
                <p:nvPr/>
              </p:nvSpPr>
              <p:spPr>
                <a:xfrm>
                  <a:off x="4079051" y="3320988"/>
                  <a:ext cx="144016" cy="108012"/>
                </a:xfrm>
                <a:prstGeom prst="flowChartConnector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201" name="Flowchart: Connector 200"/>
                <p:cNvSpPr/>
                <p:nvPr/>
              </p:nvSpPr>
              <p:spPr>
                <a:xfrm>
                  <a:off x="4079051" y="3392996"/>
                  <a:ext cx="144016" cy="108012"/>
                </a:xfrm>
                <a:prstGeom prst="flowChartConnector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202" name="Flowchart: Connector 201"/>
                <p:cNvSpPr/>
                <p:nvPr/>
              </p:nvSpPr>
              <p:spPr>
                <a:xfrm>
                  <a:off x="4079051" y="3140968"/>
                  <a:ext cx="144016" cy="108012"/>
                </a:xfrm>
                <a:prstGeom prst="flowChartConnector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203" name="Flowchart: Connector 202"/>
                <p:cNvSpPr/>
                <p:nvPr/>
              </p:nvSpPr>
              <p:spPr>
                <a:xfrm>
                  <a:off x="4081955" y="3825044"/>
                  <a:ext cx="144016" cy="108012"/>
                </a:xfrm>
                <a:prstGeom prst="flowChartConnector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204" name="Flowchart: Connector 203"/>
                <p:cNvSpPr/>
                <p:nvPr/>
              </p:nvSpPr>
              <p:spPr>
                <a:xfrm>
                  <a:off x="4081955" y="3897052"/>
                  <a:ext cx="144016" cy="108012"/>
                </a:xfrm>
                <a:prstGeom prst="flowChartConnector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205" name="Flowchart: Connector 204"/>
                <p:cNvSpPr/>
                <p:nvPr/>
              </p:nvSpPr>
              <p:spPr>
                <a:xfrm>
                  <a:off x="4081955" y="3969060"/>
                  <a:ext cx="144016" cy="108012"/>
                </a:xfrm>
                <a:prstGeom prst="flowChartConnector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206" name="Flowchart: Connector 205"/>
                <p:cNvSpPr/>
                <p:nvPr/>
              </p:nvSpPr>
              <p:spPr>
                <a:xfrm>
                  <a:off x="4081955" y="3741150"/>
                  <a:ext cx="144016" cy="108012"/>
                </a:xfrm>
                <a:prstGeom prst="flowChartConnector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207" name="Flowchart: Connector 206"/>
                <p:cNvSpPr/>
                <p:nvPr/>
              </p:nvSpPr>
              <p:spPr>
                <a:xfrm>
                  <a:off x="4102280" y="4257092"/>
                  <a:ext cx="144016" cy="108012"/>
                </a:xfrm>
                <a:prstGeom prst="flowChartConnector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208" name="Flowchart: Connector 207"/>
                <p:cNvSpPr/>
                <p:nvPr/>
              </p:nvSpPr>
              <p:spPr>
                <a:xfrm>
                  <a:off x="4102280" y="4437112"/>
                  <a:ext cx="144016" cy="108012"/>
                </a:xfrm>
                <a:prstGeom prst="flowChartConnector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209" name="Flowchart: Connector 208"/>
                <p:cNvSpPr/>
                <p:nvPr/>
              </p:nvSpPr>
              <p:spPr>
                <a:xfrm>
                  <a:off x="4102280" y="4509120"/>
                  <a:ext cx="144016" cy="108012"/>
                </a:xfrm>
                <a:prstGeom prst="flowChartConnector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210" name="Flowchart: Connector 209"/>
                <p:cNvSpPr/>
                <p:nvPr/>
              </p:nvSpPr>
              <p:spPr>
                <a:xfrm>
                  <a:off x="4090339" y="4329100"/>
                  <a:ext cx="144016" cy="108012"/>
                </a:xfrm>
                <a:prstGeom prst="flowChartConnector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211" name="Flowchart: Connector 210"/>
                <p:cNvSpPr/>
                <p:nvPr/>
              </p:nvSpPr>
              <p:spPr>
                <a:xfrm>
                  <a:off x="4081955" y="4113076"/>
                  <a:ext cx="144016" cy="108012"/>
                </a:xfrm>
                <a:prstGeom prst="flowChartConnector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212" name="Flowchart: Connector 211"/>
                <p:cNvSpPr/>
                <p:nvPr/>
              </p:nvSpPr>
              <p:spPr>
                <a:xfrm>
                  <a:off x="4080503" y="4185084"/>
                  <a:ext cx="144016" cy="108012"/>
                </a:xfrm>
                <a:prstGeom prst="flowChartConnector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213" name="Flowchart: Connector 212"/>
                <p:cNvSpPr/>
                <p:nvPr/>
              </p:nvSpPr>
              <p:spPr>
                <a:xfrm>
                  <a:off x="4080503" y="4185084"/>
                  <a:ext cx="144016" cy="108012"/>
                </a:xfrm>
                <a:prstGeom prst="flowChartConnector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214" name="Flowchart: Connector 213"/>
                <p:cNvSpPr/>
                <p:nvPr/>
              </p:nvSpPr>
              <p:spPr>
                <a:xfrm>
                  <a:off x="4080503" y="4041068"/>
                  <a:ext cx="144016" cy="108012"/>
                </a:xfrm>
                <a:prstGeom prst="flowChartConnector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</p:grpSp>
          <p:sp>
            <p:nvSpPr>
              <p:cNvPr id="178" name="Flowchart: Connector 177"/>
              <p:cNvSpPr/>
              <p:nvPr/>
            </p:nvSpPr>
            <p:spPr>
              <a:xfrm>
                <a:off x="4255770" y="3077344"/>
                <a:ext cx="144016" cy="108012"/>
              </a:xfrm>
              <a:prstGeom prst="flowChartConnector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79" name="Flowchart: Connector 178"/>
              <p:cNvSpPr/>
              <p:nvPr/>
            </p:nvSpPr>
            <p:spPr>
              <a:xfrm>
                <a:off x="4232903" y="3149352"/>
                <a:ext cx="144016" cy="108012"/>
              </a:xfrm>
              <a:prstGeom prst="flowChartConnector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80" name="Flowchart: Connector 179"/>
              <p:cNvSpPr/>
              <p:nvPr/>
            </p:nvSpPr>
            <p:spPr>
              <a:xfrm>
                <a:off x="4232903" y="3221360"/>
                <a:ext cx="144016" cy="108012"/>
              </a:xfrm>
              <a:prstGeom prst="flowChartConnector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81" name="Flowchart: Connector 180"/>
              <p:cNvSpPr/>
              <p:nvPr/>
            </p:nvSpPr>
            <p:spPr>
              <a:xfrm>
                <a:off x="4232903" y="3005336"/>
                <a:ext cx="144016" cy="108012"/>
              </a:xfrm>
              <a:prstGeom prst="flowChartConnector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82" name="Flowchart: Connector 181"/>
              <p:cNvSpPr/>
              <p:nvPr/>
            </p:nvSpPr>
            <p:spPr>
              <a:xfrm>
                <a:off x="4253228" y="3605518"/>
                <a:ext cx="144016" cy="108012"/>
              </a:xfrm>
              <a:prstGeom prst="flowChartConnector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83" name="Flowchart: Connector 182"/>
              <p:cNvSpPr/>
              <p:nvPr/>
            </p:nvSpPr>
            <p:spPr>
              <a:xfrm>
                <a:off x="4253228" y="3749534"/>
                <a:ext cx="144016" cy="108012"/>
              </a:xfrm>
              <a:prstGeom prst="flowChartConnector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84" name="Flowchart: Connector 183"/>
              <p:cNvSpPr/>
              <p:nvPr/>
            </p:nvSpPr>
            <p:spPr>
              <a:xfrm>
                <a:off x="4253228" y="3821542"/>
                <a:ext cx="144016" cy="108012"/>
              </a:xfrm>
              <a:prstGeom prst="flowChartConnector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85" name="Flowchart: Connector 184"/>
              <p:cNvSpPr/>
              <p:nvPr/>
            </p:nvSpPr>
            <p:spPr>
              <a:xfrm>
                <a:off x="4241287" y="3677526"/>
                <a:ext cx="144016" cy="108012"/>
              </a:xfrm>
              <a:prstGeom prst="flowChartConnector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86" name="Flowchart: Connector 185"/>
              <p:cNvSpPr/>
              <p:nvPr/>
            </p:nvSpPr>
            <p:spPr>
              <a:xfrm>
                <a:off x="4232903" y="3365376"/>
                <a:ext cx="144016" cy="108012"/>
              </a:xfrm>
              <a:prstGeom prst="flowChartConnector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87" name="Flowchart: Connector 186"/>
              <p:cNvSpPr/>
              <p:nvPr/>
            </p:nvSpPr>
            <p:spPr>
              <a:xfrm>
                <a:off x="4231451" y="3473388"/>
                <a:ext cx="144016" cy="108012"/>
              </a:xfrm>
              <a:prstGeom prst="flowChartConnector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88" name="Flowchart: Connector 187"/>
              <p:cNvSpPr/>
              <p:nvPr/>
            </p:nvSpPr>
            <p:spPr>
              <a:xfrm>
                <a:off x="4231451" y="3545396"/>
                <a:ext cx="144016" cy="108012"/>
              </a:xfrm>
              <a:prstGeom prst="flowChartConnector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89" name="Flowchart: Connector 188"/>
              <p:cNvSpPr/>
              <p:nvPr/>
            </p:nvSpPr>
            <p:spPr>
              <a:xfrm>
                <a:off x="4231451" y="3293368"/>
                <a:ext cx="144016" cy="108012"/>
              </a:xfrm>
              <a:prstGeom prst="flowChartConnector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90" name="Flowchart: Connector 189"/>
              <p:cNvSpPr/>
              <p:nvPr/>
            </p:nvSpPr>
            <p:spPr>
              <a:xfrm>
                <a:off x="4234355" y="3893550"/>
                <a:ext cx="144016" cy="108012"/>
              </a:xfrm>
              <a:prstGeom prst="flowChartConnector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  <p:sp>
          <p:nvSpPr>
            <p:cNvPr id="136" name="TextBox 135"/>
            <p:cNvSpPr txBox="1"/>
            <p:nvPr/>
          </p:nvSpPr>
          <p:spPr>
            <a:xfrm>
              <a:off x="5652120" y="1916832"/>
              <a:ext cx="361492" cy="37766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l-GR" dirty="0"/>
            </a:p>
          </p:txBody>
        </p:sp>
        <p:sp>
          <p:nvSpPr>
            <p:cNvPr id="5120" name="TextBox 5119"/>
            <p:cNvSpPr txBox="1"/>
            <p:nvPr/>
          </p:nvSpPr>
          <p:spPr>
            <a:xfrm>
              <a:off x="179512" y="1844824"/>
              <a:ext cx="20882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/>
                <a:t>Λιποτειχοϊκό οξύ</a:t>
              </a:r>
              <a:endParaRPr lang="el-GR" dirty="0"/>
            </a:p>
          </p:txBody>
        </p:sp>
        <p:cxnSp>
          <p:nvCxnSpPr>
            <p:cNvPr id="5123" name="Straight Arrow Connector 5122"/>
            <p:cNvCxnSpPr/>
            <p:nvPr/>
          </p:nvCxnSpPr>
          <p:spPr>
            <a:xfrm>
              <a:off x="2051720" y="2029490"/>
              <a:ext cx="360040" cy="0"/>
            </a:xfrm>
            <a:prstGeom prst="straightConnector1">
              <a:avLst/>
            </a:prstGeom>
            <a:ln w="15875" cmpd="sng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Group 5124"/>
            <p:cNvGrpSpPr/>
            <p:nvPr/>
          </p:nvGrpSpPr>
          <p:grpSpPr>
            <a:xfrm>
              <a:off x="3887924" y="2852937"/>
              <a:ext cx="108012" cy="1080119"/>
              <a:chOff x="7884368" y="1340768"/>
              <a:chExt cx="72008" cy="720080"/>
            </a:xfrm>
          </p:grpSpPr>
          <p:sp>
            <p:nvSpPr>
              <p:cNvPr id="226" name="Flowchart: Connector 225"/>
              <p:cNvSpPr/>
              <p:nvPr/>
            </p:nvSpPr>
            <p:spPr>
              <a:xfrm>
                <a:off x="7884368" y="1340768"/>
                <a:ext cx="72008" cy="108012"/>
              </a:xfrm>
              <a:prstGeom prst="flowChartConnector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sz="1400"/>
              </a:p>
            </p:txBody>
          </p:sp>
          <p:sp>
            <p:nvSpPr>
              <p:cNvPr id="227" name="Flowchart: Connector 226"/>
              <p:cNvSpPr/>
              <p:nvPr/>
            </p:nvSpPr>
            <p:spPr>
              <a:xfrm>
                <a:off x="7884368" y="1448780"/>
                <a:ext cx="72008" cy="108012"/>
              </a:xfrm>
              <a:prstGeom prst="flowChartConnector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sz="1400"/>
              </a:p>
            </p:txBody>
          </p:sp>
          <p:sp>
            <p:nvSpPr>
              <p:cNvPr id="228" name="Flowchart: Connector 227"/>
              <p:cNvSpPr/>
              <p:nvPr/>
            </p:nvSpPr>
            <p:spPr>
              <a:xfrm>
                <a:off x="7884368" y="1556792"/>
                <a:ext cx="72008" cy="108012"/>
              </a:xfrm>
              <a:prstGeom prst="flowChartConnector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sz="1400"/>
              </a:p>
            </p:txBody>
          </p:sp>
          <p:sp>
            <p:nvSpPr>
              <p:cNvPr id="229" name="Flowchart: Connector 228"/>
              <p:cNvSpPr/>
              <p:nvPr/>
            </p:nvSpPr>
            <p:spPr>
              <a:xfrm>
                <a:off x="7884368" y="1592796"/>
                <a:ext cx="72008" cy="108012"/>
              </a:xfrm>
              <a:prstGeom prst="flowChartConnector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sz="1400"/>
              </a:p>
            </p:txBody>
          </p:sp>
          <p:sp>
            <p:nvSpPr>
              <p:cNvPr id="222" name="Flowchart: Connector 221"/>
              <p:cNvSpPr/>
              <p:nvPr/>
            </p:nvSpPr>
            <p:spPr>
              <a:xfrm>
                <a:off x="7884368" y="1700808"/>
                <a:ext cx="72008" cy="108012"/>
              </a:xfrm>
              <a:prstGeom prst="flowChartConnector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sz="1400"/>
              </a:p>
            </p:txBody>
          </p:sp>
          <p:sp>
            <p:nvSpPr>
              <p:cNvPr id="223" name="Flowchart: Connector 222"/>
              <p:cNvSpPr/>
              <p:nvPr/>
            </p:nvSpPr>
            <p:spPr>
              <a:xfrm>
                <a:off x="7884368" y="1772816"/>
                <a:ext cx="72008" cy="108012"/>
              </a:xfrm>
              <a:prstGeom prst="flowChartConnector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sz="1400"/>
              </a:p>
            </p:txBody>
          </p:sp>
          <p:sp>
            <p:nvSpPr>
              <p:cNvPr id="224" name="Flowchart: Connector 223"/>
              <p:cNvSpPr/>
              <p:nvPr/>
            </p:nvSpPr>
            <p:spPr>
              <a:xfrm>
                <a:off x="7884368" y="1844824"/>
                <a:ext cx="72008" cy="108012"/>
              </a:xfrm>
              <a:prstGeom prst="flowChartConnector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sz="1400"/>
              </a:p>
            </p:txBody>
          </p:sp>
          <p:sp>
            <p:nvSpPr>
              <p:cNvPr id="225" name="Flowchart: Connector 224"/>
              <p:cNvSpPr/>
              <p:nvPr/>
            </p:nvSpPr>
            <p:spPr>
              <a:xfrm>
                <a:off x="7884368" y="1952836"/>
                <a:ext cx="72008" cy="108012"/>
              </a:xfrm>
              <a:prstGeom prst="flowChartConnector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sz="1400"/>
              </a:p>
            </p:txBody>
          </p:sp>
        </p:grpSp>
        <p:grpSp>
          <p:nvGrpSpPr>
            <p:cNvPr id="15" name="Group 231"/>
            <p:cNvGrpSpPr/>
            <p:nvPr/>
          </p:nvGrpSpPr>
          <p:grpSpPr>
            <a:xfrm>
              <a:off x="5580112" y="1916833"/>
              <a:ext cx="108012" cy="1080119"/>
              <a:chOff x="7884368" y="1340768"/>
              <a:chExt cx="72008" cy="720080"/>
            </a:xfrm>
          </p:grpSpPr>
          <p:sp>
            <p:nvSpPr>
              <p:cNvPr id="233" name="Flowchart: Connector 232"/>
              <p:cNvSpPr/>
              <p:nvPr/>
            </p:nvSpPr>
            <p:spPr>
              <a:xfrm>
                <a:off x="7884368" y="1340768"/>
                <a:ext cx="72008" cy="108012"/>
              </a:xfrm>
              <a:prstGeom prst="flowChartConnector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sz="1400"/>
              </a:p>
            </p:txBody>
          </p:sp>
          <p:sp>
            <p:nvSpPr>
              <p:cNvPr id="234" name="Flowchart: Connector 233"/>
              <p:cNvSpPr/>
              <p:nvPr/>
            </p:nvSpPr>
            <p:spPr>
              <a:xfrm>
                <a:off x="7884368" y="1448780"/>
                <a:ext cx="72008" cy="108012"/>
              </a:xfrm>
              <a:prstGeom prst="flowChartConnector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sz="1400"/>
              </a:p>
            </p:txBody>
          </p:sp>
          <p:sp>
            <p:nvSpPr>
              <p:cNvPr id="235" name="Flowchart: Connector 234"/>
              <p:cNvSpPr/>
              <p:nvPr/>
            </p:nvSpPr>
            <p:spPr>
              <a:xfrm>
                <a:off x="7884368" y="1556792"/>
                <a:ext cx="72008" cy="108012"/>
              </a:xfrm>
              <a:prstGeom prst="flowChartConnector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sz="1400"/>
              </a:p>
            </p:txBody>
          </p:sp>
          <p:sp>
            <p:nvSpPr>
              <p:cNvPr id="236" name="Flowchart: Connector 235"/>
              <p:cNvSpPr/>
              <p:nvPr/>
            </p:nvSpPr>
            <p:spPr>
              <a:xfrm>
                <a:off x="7884368" y="1592796"/>
                <a:ext cx="72008" cy="108012"/>
              </a:xfrm>
              <a:prstGeom prst="flowChartConnector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sz="1400"/>
              </a:p>
            </p:txBody>
          </p:sp>
          <p:sp>
            <p:nvSpPr>
              <p:cNvPr id="237" name="Flowchart: Connector 236"/>
              <p:cNvSpPr/>
              <p:nvPr/>
            </p:nvSpPr>
            <p:spPr>
              <a:xfrm>
                <a:off x="7884368" y="1700808"/>
                <a:ext cx="72008" cy="108012"/>
              </a:xfrm>
              <a:prstGeom prst="flowChartConnector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sz="1400"/>
              </a:p>
            </p:txBody>
          </p:sp>
          <p:sp>
            <p:nvSpPr>
              <p:cNvPr id="238" name="Flowchart: Connector 237"/>
              <p:cNvSpPr/>
              <p:nvPr/>
            </p:nvSpPr>
            <p:spPr>
              <a:xfrm>
                <a:off x="7884368" y="1772816"/>
                <a:ext cx="72008" cy="108012"/>
              </a:xfrm>
              <a:prstGeom prst="flowChartConnector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sz="1400"/>
              </a:p>
            </p:txBody>
          </p:sp>
          <p:sp>
            <p:nvSpPr>
              <p:cNvPr id="239" name="Flowchart: Connector 238"/>
              <p:cNvSpPr/>
              <p:nvPr/>
            </p:nvSpPr>
            <p:spPr>
              <a:xfrm>
                <a:off x="7884368" y="1844824"/>
                <a:ext cx="72008" cy="108012"/>
              </a:xfrm>
              <a:prstGeom prst="flowChartConnector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sz="1400"/>
              </a:p>
            </p:txBody>
          </p:sp>
          <p:sp>
            <p:nvSpPr>
              <p:cNvPr id="240" name="Flowchart: Connector 239"/>
              <p:cNvSpPr/>
              <p:nvPr/>
            </p:nvSpPr>
            <p:spPr>
              <a:xfrm>
                <a:off x="7884368" y="1952836"/>
                <a:ext cx="72008" cy="108012"/>
              </a:xfrm>
              <a:prstGeom prst="flowChartConnector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sz="1400"/>
              </a:p>
            </p:txBody>
          </p:sp>
        </p:grpSp>
        <p:sp>
          <p:nvSpPr>
            <p:cNvPr id="5126" name="TextBox 5125"/>
            <p:cNvSpPr txBox="1"/>
            <p:nvPr/>
          </p:nvSpPr>
          <p:spPr>
            <a:xfrm>
              <a:off x="6588224" y="1964341"/>
              <a:ext cx="20217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/>
                <a:t>Τειχοϊκό οξύ</a:t>
              </a:r>
              <a:endParaRPr lang="el-GR" dirty="0"/>
            </a:p>
          </p:txBody>
        </p:sp>
        <p:cxnSp>
          <p:nvCxnSpPr>
            <p:cNvPr id="5128" name="Straight Arrow Connector 5127"/>
            <p:cNvCxnSpPr>
              <a:endCxn id="136" idx="1"/>
            </p:cNvCxnSpPr>
            <p:nvPr/>
          </p:nvCxnSpPr>
          <p:spPr>
            <a:xfrm flipH="1" flipV="1">
              <a:off x="5652120" y="2105663"/>
              <a:ext cx="936104" cy="27193"/>
            </a:xfrm>
            <a:prstGeom prst="straightConnector1">
              <a:avLst/>
            </a:prstGeom>
            <a:ln w="15875" cmpd="sng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29" name="TextBox 5128"/>
            <p:cNvSpPr txBox="1"/>
            <p:nvPr/>
          </p:nvSpPr>
          <p:spPr>
            <a:xfrm>
              <a:off x="7236296" y="3140968"/>
              <a:ext cx="1656184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l-GR" sz="1600" dirty="0" smtClean="0"/>
                <a:t>πεπτιδογλυκάνη</a:t>
              </a:r>
              <a:endParaRPr lang="el-GR" sz="1600" dirty="0"/>
            </a:p>
          </p:txBody>
        </p:sp>
        <p:sp>
          <p:nvSpPr>
            <p:cNvPr id="5130" name="TextBox 5129"/>
            <p:cNvSpPr txBox="1"/>
            <p:nvPr/>
          </p:nvSpPr>
          <p:spPr>
            <a:xfrm>
              <a:off x="7236296" y="4569623"/>
              <a:ext cx="1907704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l-GR" sz="1600" dirty="0" smtClean="0"/>
                <a:t>Κυτταροπλασματική μεμβράνη</a:t>
              </a:r>
              <a:endParaRPr lang="el-GR" sz="1600" dirty="0"/>
            </a:p>
          </p:txBody>
        </p:sp>
        <p:sp>
          <p:nvSpPr>
            <p:cNvPr id="5131" name="TextBox 5130"/>
            <p:cNvSpPr txBox="1"/>
            <p:nvPr/>
          </p:nvSpPr>
          <p:spPr>
            <a:xfrm>
              <a:off x="251520" y="3699411"/>
              <a:ext cx="122413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l-GR" dirty="0" smtClean="0"/>
                <a:t>πρωτε</a:t>
              </a:r>
              <a:r>
                <a:rPr lang="el-GR" dirty="0" smtClean="0">
                  <a:latin typeface="Calibri"/>
                  <a:cs typeface="Calibri"/>
                </a:rPr>
                <a:t>ΐνη</a:t>
              </a:r>
              <a:endParaRPr lang="el-GR" dirty="0"/>
            </a:p>
          </p:txBody>
        </p:sp>
        <p:cxnSp>
          <p:nvCxnSpPr>
            <p:cNvPr id="5133" name="Straight Arrow Connector 5132"/>
            <p:cNvCxnSpPr/>
            <p:nvPr/>
          </p:nvCxnSpPr>
          <p:spPr>
            <a:xfrm flipV="1">
              <a:off x="975668" y="2799139"/>
              <a:ext cx="1728192" cy="814680"/>
            </a:xfrm>
            <a:prstGeom prst="straightConnector1">
              <a:avLst/>
            </a:prstGeom>
            <a:ln w="15875" cmpd="sng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34" name="TextBox 5133"/>
            <p:cNvSpPr txBox="1"/>
            <p:nvPr/>
          </p:nvSpPr>
          <p:spPr>
            <a:xfrm>
              <a:off x="107504" y="4551621"/>
              <a:ext cx="173226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l-GR" dirty="0" smtClean="0"/>
                <a:t>Φωσφολιπίδια</a:t>
              </a:r>
              <a:endParaRPr lang="el-GR" dirty="0"/>
            </a:p>
          </p:txBody>
        </p:sp>
        <p:sp>
          <p:nvSpPr>
            <p:cNvPr id="5135" name="TextBox 5134"/>
            <p:cNvSpPr txBox="1"/>
            <p:nvPr/>
          </p:nvSpPr>
          <p:spPr>
            <a:xfrm>
              <a:off x="3635896" y="5229200"/>
              <a:ext cx="2196970" cy="3693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l-GR" dirty="0" smtClean="0"/>
                <a:t>Κυτταρόπλασμα</a:t>
              </a:r>
              <a:endParaRPr lang="el-GR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134771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l-GR" sz="3200" dirty="0" smtClean="0"/>
              <a:t>Η χρώση κατά </a:t>
            </a:r>
            <a:r>
              <a:rPr lang="en-US" sz="3200" dirty="0" smtClean="0"/>
              <a:t>Gram </a:t>
            </a:r>
            <a:r>
              <a:rPr lang="el-GR" sz="3200" dirty="0" smtClean="0"/>
              <a:t>διαχωρίζει τα βακτήρια με βάση τα χημικά συστατικά της μεμβράνης τους</a:t>
            </a:r>
            <a:endParaRPr lang="el-GR" sz="32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2514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Gram </a:t>
            </a:r>
            <a:r>
              <a:rPr lang="el-GR" b="1" dirty="0" smtClean="0"/>
              <a:t>είναι η χρώση του κρυσταλλικού ιώδους.</a:t>
            </a:r>
          </a:p>
          <a:p>
            <a:pPr marL="0" indent="0">
              <a:buNone/>
            </a:pPr>
            <a:r>
              <a:rPr lang="el-GR" dirty="0" smtClean="0"/>
              <a:t>Προσκολλάται στα παχιά στρώματα πεπτιδογλυκάνης των </a:t>
            </a:r>
            <a:r>
              <a:rPr lang="en-US" dirty="0" smtClean="0"/>
              <a:t>Gram (+) </a:t>
            </a:r>
            <a:r>
              <a:rPr lang="el-GR" dirty="0" smtClean="0"/>
              <a:t>βακτηρίων, αλλά και στην λιποπολυσακχαρίδη των </a:t>
            </a:r>
            <a:r>
              <a:rPr lang="en-US" dirty="0" smtClean="0"/>
              <a:t>Gram (-) </a:t>
            </a:r>
            <a:r>
              <a:rPr lang="el-GR" dirty="0" smtClean="0"/>
              <a:t>βακτηρίων.</a:t>
            </a:r>
          </a:p>
          <a:p>
            <a:pPr marL="0" indent="0">
              <a:buNone/>
            </a:pPr>
            <a:r>
              <a:rPr lang="el-GR" dirty="0" smtClean="0"/>
              <a:t>Ακολούθως προσθέτουμε αλκοόλη για να διαλυθεί η λιποπολυσακχαρίδη.</a:t>
            </a:r>
          </a:p>
          <a:p>
            <a:pPr marL="0" indent="0">
              <a:buNone/>
            </a:pPr>
            <a:r>
              <a:rPr lang="el-GR" dirty="0" smtClean="0"/>
              <a:t>Όταν όμως προσθέσουμε στη συνέχεια μια επίχρωση με σαφρανίνη αυτή δεν κολλάει στο κρυσταλλικό ίωδες των </a:t>
            </a:r>
            <a:r>
              <a:rPr lang="en-US" dirty="0" smtClean="0"/>
              <a:t>Gram (+) </a:t>
            </a:r>
            <a:r>
              <a:rPr lang="el-GR" dirty="0" smtClean="0"/>
              <a:t>βακτηρίων, αλλά κολλάει στο υποκείμενο στρώμα πεπτιδογλυκάνης των </a:t>
            </a:r>
            <a:r>
              <a:rPr lang="en-US" dirty="0"/>
              <a:t>Gram </a:t>
            </a:r>
            <a:r>
              <a:rPr lang="en-US" dirty="0" smtClean="0"/>
              <a:t>(-)</a:t>
            </a:r>
            <a:r>
              <a:rPr lang="el-GR" dirty="0" smtClean="0"/>
              <a:t> βακτηρίων και τα βάφει ερυθρά ή ρόζ. </a:t>
            </a:r>
            <a:endParaRPr lang="el-GR" dirty="0"/>
          </a:p>
        </p:txBody>
      </p:sp>
      <p:pic>
        <p:nvPicPr>
          <p:cNvPr id="1026" name="Picture 2" descr="C:\Users\Vlach\Desktop\εικόνες ΠΦ\Gram_stain_0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28800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0" y="4725144"/>
            <a:ext cx="4032448" cy="14773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b="1" dirty="0" smtClean="0"/>
              <a:t>Μπλέ κόκκοι: </a:t>
            </a:r>
            <a:r>
              <a:rPr lang="en-US" b="1" dirty="0" smtClean="0"/>
              <a:t>Gram (+) </a:t>
            </a:r>
            <a:r>
              <a:rPr lang="el-GR" b="1" dirty="0" smtClean="0"/>
              <a:t>σταφυλόκοκκοι </a:t>
            </a:r>
          </a:p>
          <a:p>
            <a:r>
              <a:rPr lang="el-GR" b="1" dirty="0" smtClean="0"/>
              <a:t>Ερυθρά ραβδία: </a:t>
            </a:r>
            <a:r>
              <a:rPr lang="en-US" b="1" dirty="0" smtClean="0"/>
              <a:t>Gram (-) </a:t>
            </a:r>
            <a:r>
              <a:rPr lang="el-GR" b="1" dirty="0" smtClean="0"/>
              <a:t>κολοβακτηρίδιο</a:t>
            </a:r>
          </a:p>
          <a:p>
            <a:r>
              <a:rPr lang="el-GR" b="1" dirty="0" smtClean="0"/>
              <a:t>(Μεικτή επίστρωση για διδακτικούς λόγους)</a:t>
            </a:r>
            <a:endParaRPr lang="el-GR" b="1" dirty="0"/>
          </a:p>
        </p:txBody>
      </p:sp>
    </p:spTree>
    <p:extLst>
      <p:ext uri="{BB962C8B-B14F-4D97-AF65-F5344CB8AC3E}">
        <p14:creationId xmlns="" xmlns:p14="http://schemas.microsoft.com/office/powerpoint/2010/main" val="3199521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>
          <a:xfrm>
            <a:off x="142844" y="214290"/>
            <a:ext cx="8543956" cy="1714512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l-GR" sz="3600" dirty="0" smtClean="0"/>
              <a:t>Αντίθετη </a:t>
            </a:r>
            <a:r>
              <a:rPr lang="el-GR" sz="3600" dirty="0" err="1" smtClean="0"/>
              <a:t>ανοσοηλεκτροφόρηση</a:t>
            </a:r>
            <a:r>
              <a:rPr lang="el-GR" sz="3600" dirty="0" smtClean="0"/>
              <a:t>: Ανιχνεύει αντίδραση αντιγόνου/αντισώματος ως ιζηματική γραμμή σε </a:t>
            </a:r>
            <a:r>
              <a:rPr lang="el-GR" sz="3600" dirty="0" err="1" smtClean="0"/>
              <a:t>γέλη</a:t>
            </a:r>
            <a:r>
              <a:rPr lang="el-GR" sz="3600" dirty="0" smtClean="0"/>
              <a:t> </a:t>
            </a:r>
            <a:r>
              <a:rPr lang="el-GR" sz="3600" dirty="0" err="1" smtClean="0"/>
              <a:t>αγαρόζης</a:t>
            </a:r>
            <a:r>
              <a:rPr lang="el-GR" sz="3600" dirty="0" smtClean="0"/>
              <a:t> </a:t>
            </a:r>
            <a:endParaRPr lang="el-GR" sz="3600" dirty="0"/>
          </a:p>
        </p:txBody>
      </p:sp>
      <p:pic>
        <p:nvPicPr>
          <p:cNvPr id="1026" name="Picture 2" descr="C:\Users\dell\Desktop\20943_counterimmunoelectrophoresi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14612" y="2143116"/>
            <a:ext cx="6034617" cy="4525963"/>
          </a:xfrm>
          <a:prstGeom prst="rect">
            <a:avLst/>
          </a:prstGeom>
          <a:noFill/>
        </p:spPr>
      </p:pic>
      <p:sp>
        <p:nvSpPr>
          <p:cNvPr id="8" name="7 - TextBox"/>
          <p:cNvSpPr txBox="1"/>
          <p:nvPr/>
        </p:nvSpPr>
        <p:spPr>
          <a:xfrm>
            <a:off x="142844" y="2214554"/>
            <a:ext cx="2500330" cy="34778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/>
              <a:t>Ag: </a:t>
            </a:r>
            <a:r>
              <a:rPr lang="el-GR" sz="2000" b="1" dirty="0" smtClean="0"/>
              <a:t>Αντιγόνο ή ακατέργαστη πηγή αντιγόνου (πχ ΕΝΥ)</a:t>
            </a:r>
          </a:p>
          <a:p>
            <a:pPr algn="r"/>
            <a:endParaRPr lang="en-US" sz="2000" b="1" dirty="0" smtClean="0"/>
          </a:p>
          <a:p>
            <a:pPr algn="r"/>
            <a:endParaRPr lang="el-GR" sz="2000" b="1" dirty="0" smtClean="0"/>
          </a:p>
          <a:p>
            <a:pPr algn="r"/>
            <a:r>
              <a:rPr lang="en-US" sz="2000" b="1" dirty="0" err="1" smtClean="0"/>
              <a:t>Ab</a:t>
            </a:r>
            <a:r>
              <a:rPr lang="en-US" sz="2000" b="1" dirty="0" smtClean="0"/>
              <a:t>: </a:t>
            </a:r>
            <a:r>
              <a:rPr lang="el-GR" sz="2000" b="1" dirty="0" smtClean="0"/>
              <a:t>αντίσωμα προσχηματισμένο, έναντι αντιγόνου που θέλουμε να ανιχνεύσουμε σε ένα βιολογικό υγρό</a:t>
            </a:r>
            <a:endParaRPr lang="el-GR" sz="2000" b="1" dirty="0"/>
          </a:p>
        </p:txBody>
      </p:sp>
      <p:sp>
        <p:nvSpPr>
          <p:cNvPr id="6" name="5 - TextBox"/>
          <p:cNvSpPr txBox="1"/>
          <p:nvPr/>
        </p:nvSpPr>
        <p:spPr>
          <a:xfrm>
            <a:off x="4714876" y="6060064"/>
            <a:ext cx="185738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>
            <a:normAutofit fontScale="77500" lnSpcReduction="20000"/>
          </a:bodyPr>
          <a:lstStyle/>
          <a:p>
            <a:r>
              <a:rPr lang="el-GR" dirty="0" smtClean="0"/>
              <a:t>Εν αναμονή πάντων των αποτελεσμάτων η ασθενής τίθεται σε:</a:t>
            </a:r>
          </a:p>
          <a:p>
            <a:pPr lvl="1"/>
            <a:r>
              <a:rPr lang="el-GR" dirty="0" err="1" smtClean="0"/>
              <a:t>Κεφτριαξόνη</a:t>
            </a:r>
            <a:r>
              <a:rPr lang="el-GR" dirty="0" smtClean="0"/>
              <a:t> 2</a:t>
            </a:r>
            <a:r>
              <a:rPr lang="en-US" dirty="0" smtClean="0"/>
              <a:t>g</a:t>
            </a:r>
            <a:r>
              <a:rPr lang="el-GR" dirty="0" smtClean="0"/>
              <a:t> ανά 12ωρο,  </a:t>
            </a:r>
            <a:r>
              <a:rPr lang="en-US" dirty="0" smtClean="0"/>
              <a:t>IV</a:t>
            </a:r>
          </a:p>
          <a:p>
            <a:pPr lvl="1"/>
            <a:r>
              <a:rPr lang="el-GR" dirty="0" err="1" smtClean="0"/>
              <a:t>Βανκομυκίνη</a:t>
            </a:r>
            <a:r>
              <a:rPr lang="el-GR" dirty="0" smtClean="0"/>
              <a:t> 15</a:t>
            </a:r>
            <a:r>
              <a:rPr lang="en-US" dirty="0" smtClean="0"/>
              <a:t>mg/Kg</a:t>
            </a:r>
            <a:r>
              <a:rPr lang="el-GR" dirty="0" smtClean="0"/>
              <a:t>ΒΣ ανά 12ωρο,</a:t>
            </a:r>
            <a:r>
              <a:rPr lang="en-US" dirty="0" smtClean="0"/>
              <a:t> IV</a:t>
            </a:r>
            <a:endParaRPr lang="el-GR" dirty="0" smtClean="0"/>
          </a:p>
          <a:p>
            <a:r>
              <a:rPr lang="el-GR" dirty="0" smtClean="0"/>
              <a:t>Ο πατέρας της που τη συνοδεύει είναι γιατρός και αναφέρει στο προσωπικό του Νοσοκομείου ότι η νεαρή έχει νοσήσει άλλες δύο φορές από μηνιγγίτιδα και το υπεύθυνο παθογόνο ήταν και στις δύο φορές ο </a:t>
            </a:r>
            <a:r>
              <a:rPr lang="el-GR" i="1" dirty="0" err="1" smtClean="0"/>
              <a:t>μηνιγγιτιδόκοκκος</a:t>
            </a:r>
            <a:endParaRPr lang="el-GR" dirty="0" smtClean="0"/>
          </a:p>
          <a:p>
            <a:r>
              <a:rPr lang="el-GR" dirty="0" smtClean="0"/>
              <a:t>Η </a:t>
            </a:r>
            <a:r>
              <a:rPr lang="el-GR" dirty="0" err="1" smtClean="0"/>
              <a:t>ηλεκτροφόρηση</a:t>
            </a:r>
            <a:r>
              <a:rPr lang="el-GR" dirty="0" smtClean="0"/>
              <a:t> λευκωμάτων ορού ήταν φυσιολογική</a:t>
            </a:r>
          </a:p>
          <a:p>
            <a:r>
              <a:rPr lang="el-GR" dirty="0" smtClean="0"/>
              <a:t>Υπέρηχος κοιλιάς έδειξε ότι ο σπλήνας ήταν φυσιολογικού μεγέθους και υφής</a:t>
            </a:r>
          </a:p>
          <a:p>
            <a:r>
              <a:rPr lang="el-GR" dirty="0" smtClean="0"/>
              <a:t>Σε μία ώρα ήλθε και το αποτέλεσμα της αντίθετης </a:t>
            </a:r>
            <a:r>
              <a:rPr lang="el-GR" dirty="0" err="1" smtClean="0"/>
              <a:t>ανοσοηλεκτροφόρησης</a:t>
            </a:r>
            <a:r>
              <a:rPr lang="el-GR" dirty="0" smtClean="0"/>
              <a:t> και έδειξε ότι ένα αντιγόνο που ανιχνεύθηκε ήταν αντιγόνο </a:t>
            </a:r>
            <a:r>
              <a:rPr lang="el-GR" i="1" dirty="0" err="1" smtClean="0"/>
              <a:t>μηνιγγιτιδοκόκκου</a:t>
            </a:r>
            <a:endParaRPr lang="el-GR" i="1" dirty="0"/>
          </a:p>
        </p:txBody>
      </p:sp>
      <p:sp>
        <p:nvSpPr>
          <p:cNvPr id="4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6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l-GR" dirty="0" smtClean="0"/>
              <a:t>Κλινικό </a:t>
            </a:r>
            <a:r>
              <a:rPr lang="el-GR" dirty="0" smtClean="0"/>
              <a:t>περιστατικό (συν)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78595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l-GR" dirty="0" smtClean="0"/>
              <a:t>Οι περισσότερες </a:t>
            </a:r>
            <a:r>
              <a:rPr lang="el-GR" dirty="0" err="1" smtClean="0"/>
              <a:t>ανοσοσφαιρίνες</a:t>
            </a:r>
            <a:r>
              <a:rPr lang="el-GR" dirty="0" smtClean="0"/>
              <a:t> κινούνται στην περιοχή των </a:t>
            </a:r>
            <a:br>
              <a:rPr lang="el-GR" dirty="0" smtClean="0"/>
            </a:br>
            <a:r>
              <a:rPr lang="el-GR" dirty="0" smtClean="0"/>
              <a:t>γ-</a:t>
            </a:r>
            <a:r>
              <a:rPr lang="el-GR" dirty="0" err="1" smtClean="0"/>
              <a:t>σφαιρινών</a:t>
            </a:r>
            <a:endParaRPr lang="el-GR" dirty="0"/>
          </a:p>
        </p:txBody>
      </p:sp>
      <p:pic>
        <p:nvPicPr>
          <p:cNvPr id="1026" name="Picture 2" descr="C:\Users\dell\Desktop\jclinpath-2015-January-68-1-1-F1.larg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6672" y="2357430"/>
            <a:ext cx="8762760" cy="3071834"/>
          </a:xfrm>
          <a:prstGeom prst="rect">
            <a:avLst/>
          </a:prstGeom>
          <a:noFill/>
        </p:spPr>
      </p:pic>
      <p:sp>
        <p:nvSpPr>
          <p:cNvPr id="5" name="4 - TextBox"/>
          <p:cNvSpPr txBox="1"/>
          <p:nvPr/>
        </p:nvSpPr>
        <p:spPr>
          <a:xfrm>
            <a:off x="6857984" y="3429000"/>
            <a:ext cx="2286016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/>
              <a:t>Ελάττωση του μεγέθους του επάρματος των</a:t>
            </a:r>
          </a:p>
          <a:p>
            <a:pPr algn="ctr"/>
            <a:r>
              <a:rPr lang="el-GR" b="1" dirty="0" smtClean="0"/>
              <a:t> γ </a:t>
            </a:r>
            <a:r>
              <a:rPr lang="el-GR" b="1" dirty="0" err="1" smtClean="0"/>
              <a:t>σφαιρινών</a:t>
            </a:r>
            <a:endParaRPr lang="el-GR" b="1" dirty="0"/>
          </a:p>
        </p:txBody>
      </p:sp>
      <p:sp>
        <p:nvSpPr>
          <p:cNvPr id="6" name="5 - TextBox"/>
          <p:cNvSpPr txBox="1"/>
          <p:nvPr/>
        </p:nvSpPr>
        <p:spPr>
          <a:xfrm>
            <a:off x="1785918" y="2559602"/>
            <a:ext cx="128588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b="1" dirty="0" err="1" smtClean="0"/>
              <a:t>Αλβουμίνη</a:t>
            </a:r>
            <a:endParaRPr lang="el-GR" b="1" dirty="0"/>
          </a:p>
        </p:txBody>
      </p:sp>
      <p:sp>
        <p:nvSpPr>
          <p:cNvPr id="7" name="6 - TextBox"/>
          <p:cNvSpPr txBox="1"/>
          <p:nvPr/>
        </p:nvSpPr>
        <p:spPr>
          <a:xfrm>
            <a:off x="500034" y="4857760"/>
            <a:ext cx="5000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800" dirty="0" smtClean="0"/>
              <a:t>₊</a:t>
            </a:r>
            <a:endParaRPr lang="el-GR" sz="4800" dirty="0"/>
          </a:p>
        </p:txBody>
      </p:sp>
      <p:sp>
        <p:nvSpPr>
          <p:cNvPr id="8" name="7 - TextBox"/>
          <p:cNvSpPr txBox="1"/>
          <p:nvPr/>
        </p:nvSpPr>
        <p:spPr>
          <a:xfrm>
            <a:off x="3714744" y="5214950"/>
            <a:ext cx="6429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/>
              <a:t>–</a:t>
            </a:r>
            <a:endParaRPr lang="el-GR" sz="2000" b="1" dirty="0"/>
          </a:p>
        </p:txBody>
      </p:sp>
      <p:cxnSp>
        <p:nvCxnSpPr>
          <p:cNvPr id="10" name="9 - Ευθύγραμμο βέλος σύνδεσης"/>
          <p:cNvCxnSpPr/>
          <p:nvPr/>
        </p:nvCxnSpPr>
        <p:spPr>
          <a:xfrm rot="5400000" flipH="1" flipV="1">
            <a:off x="3144034" y="5500702"/>
            <a:ext cx="284958" cy="794"/>
          </a:xfrm>
          <a:prstGeom prst="straightConnector1">
            <a:avLst/>
          </a:prstGeom>
          <a:ln w="1905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- TextBox"/>
          <p:cNvSpPr txBox="1"/>
          <p:nvPr/>
        </p:nvSpPr>
        <p:spPr>
          <a:xfrm>
            <a:off x="1142976" y="5643578"/>
            <a:ext cx="2643206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l-GR" sz="1600" dirty="0" smtClean="0"/>
              <a:t>Σημείο εναπόθεσης του ορού επί μεμβράνης οξικής κυτταρίνης </a:t>
            </a:r>
            <a:endParaRPr lang="el-GR" sz="1600" dirty="0"/>
          </a:p>
        </p:txBody>
      </p:sp>
      <p:sp>
        <p:nvSpPr>
          <p:cNvPr id="13" name="12 - TextBox"/>
          <p:cNvSpPr txBox="1"/>
          <p:nvPr/>
        </p:nvSpPr>
        <p:spPr>
          <a:xfrm>
            <a:off x="6500826" y="6286520"/>
            <a:ext cx="26431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Tiselius, </a:t>
            </a:r>
            <a:r>
              <a:rPr lang="el-GR" sz="1400" i="1" dirty="0" smtClean="0"/>
              <a:t>βραβείο </a:t>
            </a:r>
            <a:r>
              <a:rPr lang="en-US" sz="1400" i="1" dirty="0" smtClean="0"/>
              <a:t>Nobel 1937</a:t>
            </a:r>
            <a:endParaRPr lang="el-GR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643470"/>
          </a:xfrm>
        </p:spPr>
        <p:txBody>
          <a:bodyPr>
            <a:normAutofit fontScale="92500" lnSpcReduction="20000"/>
          </a:bodyPr>
          <a:lstStyle/>
          <a:p>
            <a:r>
              <a:rPr lang="el-GR" dirty="0" smtClean="0"/>
              <a:t>Ποια διαταραχή έχει η ασθενής  η οποία της προκαλεί υποτροπιάζουσες </a:t>
            </a:r>
            <a:r>
              <a:rPr lang="el-GR" dirty="0" err="1" smtClean="0"/>
              <a:t>μηνιγγιτιδοκοκκικές</a:t>
            </a:r>
            <a:r>
              <a:rPr lang="el-GR" dirty="0" smtClean="0"/>
              <a:t> λοιμώξεις;</a:t>
            </a:r>
          </a:p>
          <a:p>
            <a:pPr>
              <a:buNone/>
            </a:pPr>
            <a:r>
              <a:rPr lang="el-GR" dirty="0" smtClean="0"/>
              <a:t>    Α) Έλλειψη σπλήνα;</a:t>
            </a:r>
          </a:p>
          <a:p>
            <a:pPr>
              <a:buNone/>
            </a:pPr>
            <a:r>
              <a:rPr lang="el-GR" dirty="0" smtClean="0"/>
              <a:t>    Β) Α</a:t>
            </a:r>
            <a:r>
              <a:rPr lang="en-US" dirty="0" smtClean="0"/>
              <a:t>-</a:t>
            </a:r>
            <a:r>
              <a:rPr lang="el-GR" dirty="0" err="1" smtClean="0"/>
              <a:t>γαμμασφαιριναιμία</a:t>
            </a:r>
            <a:r>
              <a:rPr lang="el-GR" dirty="0" smtClean="0"/>
              <a:t>;</a:t>
            </a:r>
          </a:p>
          <a:p>
            <a:pPr>
              <a:buNone/>
            </a:pPr>
            <a:r>
              <a:rPr lang="el-GR" dirty="0" smtClean="0"/>
              <a:t>    Γ)  Τραύμα με κάταγμα κρανίου στο παρελθόν  	και εκροή ΕΝΥ;</a:t>
            </a:r>
          </a:p>
          <a:p>
            <a:pPr>
              <a:buNone/>
            </a:pPr>
            <a:r>
              <a:rPr lang="el-GR" dirty="0" smtClean="0"/>
              <a:t>    Δ) Έλλειψη των παραγόντων του 	συμπληρώματος </a:t>
            </a:r>
            <a:r>
              <a:rPr lang="en-US" dirty="0" smtClean="0"/>
              <a:t>C2, </a:t>
            </a:r>
            <a:r>
              <a:rPr lang="el-GR" dirty="0" smtClean="0"/>
              <a:t>ή</a:t>
            </a:r>
            <a:r>
              <a:rPr lang="en-US" dirty="0" smtClean="0"/>
              <a:t> C4</a:t>
            </a:r>
            <a:r>
              <a:rPr lang="el-GR" dirty="0" smtClean="0"/>
              <a:t>;</a:t>
            </a:r>
          </a:p>
          <a:p>
            <a:pPr>
              <a:buNone/>
            </a:pPr>
            <a:r>
              <a:rPr lang="el-GR" dirty="0" smtClean="0"/>
              <a:t>    Ε) Έλλειψη των παραγόντων του 	συμπληρώματος </a:t>
            </a:r>
            <a:r>
              <a:rPr lang="en-US" dirty="0" smtClean="0"/>
              <a:t>C8 </a:t>
            </a:r>
            <a:r>
              <a:rPr lang="el-GR" dirty="0" smtClean="0"/>
              <a:t>ή </a:t>
            </a:r>
            <a:r>
              <a:rPr lang="en-US" dirty="0" smtClean="0"/>
              <a:t>C9</a:t>
            </a:r>
            <a:r>
              <a:rPr lang="el-GR" dirty="0" smtClean="0"/>
              <a:t>;</a:t>
            </a:r>
            <a:endParaRPr lang="el-GR" dirty="0"/>
          </a:p>
        </p:txBody>
      </p:sp>
      <p:sp>
        <p:nvSpPr>
          <p:cNvPr id="4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l-GR" dirty="0" smtClean="0"/>
              <a:t>Κλινικό </a:t>
            </a:r>
            <a:r>
              <a:rPr lang="el-GR" dirty="0" smtClean="0"/>
              <a:t>περιστατικό (συν)</a:t>
            </a:r>
            <a:endParaRPr lang="el-GR" dirty="0"/>
          </a:p>
        </p:txBody>
      </p:sp>
      <p:sp>
        <p:nvSpPr>
          <p:cNvPr id="5" name="4 - TextBox"/>
          <p:cNvSpPr txBox="1"/>
          <p:nvPr/>
        </p:nvSpPr>
        <p:spPr>
          <a:xfrm>
            <a:off x="428596" y="6072206"/>
            <a:ext cx="8286808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 smtClean="0"/>
              <a:t>Έγινε μια διαγνωστική εξέταση που έθεσε τη διάγνωση</a:t>
            </a:r>
            <a:endParaRPr lang="el-G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2602</TotalTime>
  <Words>2188</Words>
  <Application>Microsoft Office PowerPoint</Application>
  <PresentationFormat>Προβολή στην οθόνη (4:3)</PresentationFormat>
  <Paragraphs>363</Paragraphs>
  <Slides>34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34</vt:i4>
      </vt:variant>
    </vt:vector>
  </HeadingPairs>
  <TitlesOfParts>
    <vt:vector size="35" baseType="lpstr">
      <vt:lpstr>Θέμα του Office</vt:lpstr>
      <vt:lpstr>Συμπλήρωμα </vt:lpstr>
      <vt:lpstr>Κλινικό περιστατικό</vt:lpstr>
      <vt:lpstr>Διαφάνεια 3</vt:lpstr>
      <vt:lpstr>Διαφάνεια 4</vt:lpstr>
      <vt:lpstr>Η χρώση κατά Gram διαχωρίζει τα βακτήρια με βάση τα χημικά συστατικά της μεμβράνης τους</vt:lpstr>
      <vt:lpstr>Αντίθετη ανοσοηλεκτροφόρηση: Ανιχνεύει αντίδραση αντιγόνου/αντισώματος ως ιζηματική γραμμή σε γέλη αγαρόζης </vt:lpstr>
      <vt:lpstr>Κλινικό περιστατικό (συν)</vt:lpstr>
      <vt:lpstr>Οι περισσότερες ανοσοσφαιρίνες κινούνται στην περιοχή των  γ-σφαιρινών</vt:lpstr>
      <vt:lpstr>Κλινικό περιστατικό (συν)</vt:lpstr>
      <vt:lpstr>Συμπλήρωμα-Ορισμοί</vt:lpstr>
      <vt:lpstr>Συμπλήρωμα: Ένα θερμοευαίσθητο συστατικό του ορού τοξικό για τα βακτήρια</vt:lpstr>
      <vt:lpstr>Το συμπλήρωμα ενεργοποιείται πάνω σε μεγάλες επιφάνειες (επιφάνειες παθογόνων ή μεγαλομοριακά συμπλέγματα, πχ ανοσοσυμπλέγματα) και ποτέ στην υγρή φάση</vt:lpstr>
      <vt:lpstr>Τα εναρκτήρια μόρια του συμπληρώματος για την ενεργοποίηση κάθε ακολουθίας </vt:lpstr>
      <vt:lpstr>Η έννοια των “Ficolins” Η MBL είναι μια “Ficolin”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  <vt:lpstr>Διαφάνεια 23</vt:lpstr>
      <vt:lpstr>Διαφάνεια 24</vt:lpstr>
      <vt:lpstr>Διαφάνεια 25</vt:lpstr>
      <vt:lpstr>Διαφάνεια 26</vt:lpstr>
      <vt:lpstr>Διαφάνεια 27</vt:lpstr>
      <vt:lpstr>Διαφάνεια 28</vt:lpstr>
      <vt:lpstr>Ανεπάρκειες συμπληρώματος και νοσήματα</vt:lpstr>
      <vt:lpstr>Ανεπάρκειες συμπληρώματος και νοσήματα</vt:lpstr>
      <vt:lpstr>Ανεπάρκειες μορίων που αναστέλλουν την ενεργοποίηση του συμπληρώματος</vt:lpstr>
      <vt:lpstr>Μετρήσεις του συμπληρώματος με σημασία στην κλινική πράξη</vt:lpstr>
      <vt:lpstr>Ποια είναι λοιπόν η διαταραχή της ασθενούς που παρουσιάστηκε στην αρχή του μαθήματος; </vt:lpstr>
      <vt:lpstr>Μηνύματα για το σπίτι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Συμπλήρωμα</dc:title>
  <dc:creator>dell</dc:creator>
  <cp:lastModifiedBy>dell</cp:lastModifiedBy>
  <cp:revision>223</cp:revision>
  <dcterms:created xsi:type="dcterms:W3CDTF">2017-06-03T08:08:09Z</dcterms:created>
  <dcterms:modified xsi:type="dcterms:W3CDTF">2018-09-30T16:58:09Z</dcterms:modified>
</cp:coreProperties>
</file>