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tags/tag24.xml" ContentType="application/vnd.openxmlformats-officedocument.presentationml.tags+xml"/>
  <Default Extension="gif" ContentType="image/gif"/>
  <Override PartName="/ppt/notesSlides/notesSlide31.xml" ContentType="application/vnd.openxmlformats-officedocument.presentationml.notesSlide+xml"/>
  <Override PartName="/ppt/tags/tag13.xml" ContentType="application/vnd.openxmlformats-officedocument.presentationml.tags+xml"/>
  <Override PartName="/ppt/tags/tag31.xml" ContentType="application/vnd.openxmlformats-officedocument.presentationml.tags+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tags/tag29.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slides/slide79.xml" ContentType="application/vnd.openxmlformats-officedocument.presentationml.slide+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tags/tag33.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tags/tag11.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89"/>
  </p:notesMasterIdLst>
  <p:sldIdLst>
    <p:sldId id="410" r:id="rId2"/>
    <p:sldId id="411" r:id="rId3"/>
    <p:sldId id="574" r:id="rId4"/>
    <p:sldId id="575" r:id="rId5"/>
    <p:sldId id="412" r:id="rId6"/>
    <p:sldId id="414" r:id="rId7"/>
    <p:sldId id="549" r:id="rId8"/>
    <p:sldId id="358" r:id="rId9"/>
    <p:sldId id="415" r:id="rId10"/>
    <p:sldId id="416" r:id="rId11"/>
    <p:sldId id="419" r:id="rId12"/>
    <p:sldId id="420" r:id="rId13"/>
    <p:sldId id="421" r:id="rId14"/>
    <p:sldId id="422" r:id="rId15"/>
    <p:sldId id="423" r:id="rId16"/>
    <p:sldId id="424" r:id="rId17"/>
    <p:sldId id="425" r:id="rId18"/>
    <p:sldId id="427" r:id="rId19"/>
    <p:sldId id="426" r:id="rId20"/>
    <p:sldId id="438" r:id="rId21"/>
    <p:sldId id="439" r:id="rId22"/>
    <p:sldId id="440" r:id="rId23"/>
    <p:sldId id="441" r:id="rId24"/>
    <p:sldId id="442" r:id="rId25"/>
    <p:sldId id="443" r:id="rId26"/>
    <p:sldId id="480" r:id="rId27"/>
    <p:sldId id="481" r:id="rId28"/>
    <p:sldId id="446" r:id="rId29"/>
    <p:sldId id="482" r:id="rId30"/>
    <p:sldId id="483" r:id="rId31"/>
    <p:sldId id="484" r:id="rId32"/>
    <p:sldId id="486" r:id="rId33"/>
    <p:sldId id="487" r:id="rId34"/>
    <p:sldId id="489" r:id="rId35"/>
    <p:sldId id="488" r:id="rId36"/>
    <p:sldId id="595" r:id="rId37"/>
    <p:sldId id="491" r:id="rId38"/>
    <p:sldId id="492" r:id="rId39"/>
    <p:sldId id="455" r:id="rId40"/>
    <p:sldId id="456" r:id="rId41"/>
    <p:sldId id="568" r:id="rId42"/>
    <p:sldId id="569" r:id="rId43"/>
    <p:sldId id="495" r:id="rId44"/>
    <p:sldId id="457" r:id="rId45"/>
    <p:sldId id="458" r:id="rId46"/>
    <p:sldId id="460" r:id="rId47"/>
    <p:sldId id="463" r:id="rId48"/>
    <p:sldId id="464" r:id="rId49"/>
    <p:sldId id="465" r:id="rId50"/>
    <p:sldId id="576" r:id="rId51"/>
    <p:sldId id="577" r:id="rId52"/>
    <p:sldId id="578" r:id="rId53"/>
    <p:sldId id="580" r:id="rId54"/>
    <p:sldId id="581" r:id="rId55"/>
    <p:sldId id="596" r:id="rId56"/>
    <p:sldId id="597" r:id="rId57"/>
    <p:sldId id="584" r:id="rId58"/>
    <p:sldId id="585" r:id="rId59"/>
    <p:sldId id="586" r:id="rId60"/>
    <p:sldId id="587" r:id="rId61"/>
    <p:sldId id="589" r:id="rId62"/>
    <p:sldId id="590" r:id="rId63"/>
    <p:sldId id="593" r:id="rId64"/>
    <p:sldId id="594" r:id="rId65"/>
    <p:sldId id="592" r:id="rId66"/>
    <p:sldId id="496" r:id="rId67"/>
    <p:sldId id="497" r:id="rId68"/>
    <p:sldId id="498" r:id="rId69"/>
    <p:sldId id="499" r:id="rId70"/>
    <p:sldId id="500" r:id="rId71"/>
    <p:sldId id="501" r:id="rId72"/>
    <p:sldId id="598" r:id="rId73"/>
    <p:sldId id="599" r:id="rId74"/>
    <p:sldId id="600" r:id="rId75"/>
    <p:sldId id="601" r:id="rId76"/>
    <p:sldId id="602" r:id="rId77"/>
    <p:sldId id="603" r:id="rId78"/>
    <p:sldId id="604" r:id="rId79"/>
    <p:sldId id="606" r:id="rId80"/>
    <p:sldId id="609" r:id="rId81"/>
    <p:sldId id="612" r:id="rId82"/>
    <p:sldId id="622" r:id="rId83"/>
    <p:sldId id="478" r:id="rId84"/>
    <p:sldId id="479" r:id="rId85"/>
    <p:sldId id="408" r:id="rId86"/>
    <p:sldId id="623" r:id="rId87"/>
    <p:sldId id="409" r:id="rId8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3366FF"/>
    <a:srgbClr val="0066CC"/>
    <a:srgbClr val="FFCCCC"/>
    <a:srgbClr val="003399"/>
    <a:srgbClr val="336699"/>
    <a:srgbClr val="0033CC"/>
    <a:srgbClr val="000099"/>
    <a:srgbClr val="3333FF"/>
    <a:srgbClr val="333399"/>
    <a:srgbClr val="0000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19397" autoAdjust="0"/>
    <p:restoredTop sz="91484" autoAdjust="0"/>
  </p:normalViewPr>
  <p:slideViewPr>
    <p:cSldViewPr>
      <p:cViewPr>
        <p:scale>
          <a:sx n="70" d="100"/>
          <a:sy n="70" d="100"/>
        </p:scale>
        <p:origin x="-778" y="-226"/>
      </p:cViewPr>
      <p:guideLst>
        <p:guide orient="horz" pos="2160"/>
        <p:guide pos="2880"/>
      </p:guideLst>
    </p:cSldViewPr>
  </p:slideViewPr>
  <p:outlineViewPr>
    <p:cViewPr>
      <p:scale>
        <a:sx n="33" d="100"/>
        <a:sy n="33" d="100"/>
      </p:scale>
      <p:origin x="43" y="25200"/>
    </p:cViewPr>
  </p:outlineViewPr>
  <p:notesTextViewPr>
    <p:cViewPr>
      <p:scale>
        <a:sx n="100" d="100"/>
        <a:sy n="100" d="100"/>
      </p:scale>
      <p:origin x="0" y="0"/>
    </p:cViewPr>
  </p:notesTextViewPr>
  <p:sorterViewPr>
    <p:cViewPr>
      <p:scale>
        <a:sx n="66" d="100"/>
        <a:sy n="66" d="100"/>
      </p:scale>
      <p:origin x="0" y="6283"/>
    </p:cViewPr>
  </p:sorterViewPr>
  <p:notesViewPr>
    <p:cSldViewPr>
      <p:cViewPr varScale="1">
        <p:scale>
          <a:sx n="64" d="100"/>
          <a:sy n="64" d="100"/>
        </p:scale>
        <p:origin x="-3096"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07D075-C528-42F5-BBFF-17543A75AE99}" type="datetimeFigureOut">
              <a:rPr lang="el-GR" smtClean="0"/>
              <a:pPr/>
              <a:t>15/4/2020</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77E651-668B-40E6-9F16-82681ECAA993}" type="slidenum">
              <a:rPr lang="el-GR" smtClean="0"/>
              <a:pPr/>
              <a:t>‹#›</a:t>
            </a:fld>
            <a:endParaRPr lang="el-GR"/>
          </a:p>
        </p:txBody>
      </p:sp>
    </p:spTree>
    <p:extLst>
      <p:ext uri="{BB962C8B-B14F-4D97-AF65-F5344CB8AC3E}">
        <p14:creationId xmlns:p14="http://schemas.microsoft.com/office/powerpoint/2010/main" xmlns="" val="2726661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webmd.com/cancer/default.htm" TargetMode="External"/><Relationship Id="rId7" Type="http://schemas.openxmlformats.org/officeDocument/2006/relationships/hyperlink" Target="https://www.webmd.com/health-insurance/default.htm"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webmd.com/cancer/health-check-cancer-risk/default.htm" TargetMode="External"/><Relationship Id="rId5" Type="http://schemas.openxmlformats.org/officeDocument/2006/relationships/hyperlink" Target="https://www.webmd.com/cancer/cancer-prevention-detection-18/rm-quiz-cancer-myths-facts" TargetMode="External"/><Relationship Id="rId4" Type="http://schemas.openxmlformats.org/officeDocument/2006/relationships/hyperlink" Target="https://www.webmd.com/cancer/ss/does-this-cause-cancer"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European_Medicines_Agency"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en.wikipedia.org/wiki/Health_Products_and_Food_Branch" TargetMode="External"/><Relationship Id="rId4" Type="http://schemas.openxmlformats.org/officeDocument/2006/relationships/hyperlink" Target="https://en.wikipedia.org/wiki/Food_and_Drug_Administratio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4515"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smtClean="0"/>
          </a:p>
        </p:txBody>
      </p:sp>
      <p:sp>
        <p:nvSpPr>
          <p:cNvPr id="64516"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AEC722FF-9D2E-44AB-9CCB-9BB0E3F7323A}" type="slidenum">
              <a:rPr lang="el-GR" smtClean="0"/>
              <a:pPr eaLnBrk="1" hangingPunct="1"/>
              <a:t>3</a:t>
            </a:fld>
            <a:endParaRPr lang="el-G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766D784C-9129-41B5-B7D6-9A22BA443533}" type="slidenum">
              <a:rPr lang="el-GR" smtClean="0"/>
              <a:pPr/>
              <a:t>20</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a:t>
            </a:r>
            <a:r>
              <a:rPr lang="en-US" baseline="0" dirty="0"/>
              <a:t> improvement in OS</a:t>
            </a:r>
            <a:endParaRPr lang="el-GR" dirty="0"/>
          </a:p>
        </p:txBody>
      </p:sp>
      <p:sp>
        <p:nvSpPr>
          <p:cNvPr id="4" name="Slide Number Placeholder 3"/>
          <p:cNvSpPr>
            <a:spLocks noGrp="1"/>
          </p:cNvSpPr>
          <p:nvPr>
            <p:ph type="sldNum" sz="quarter" idx="10"/>
          </p:nvPr>
        </p:nvSpPr>
        <p:spPr/>
        <p:txBody>
          <a:bodyPr/>
          <a:lstStyle/>
          <a:p>
            <a:fld id="{766D784C-9129-41B5-B7D6-9A22BA443533}" type="slidenum">
              <a:rPr lang="el-GR" smtClean="0"/>
              <a:pPr/>
              <a:t>22</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The National Comprehensive </a:t>
            </a:r>
            <a:r>
              <a:rPr lang="en-US" sz="1200" b="0" i="0" u="none" strike="noStrike" kern="1200" dirty="0" smtClean="0">
                <a:solidFill>
                  <a:schemeClr val="tx1"/>
                </a:solidFill>
                <a:latin typeface="+mn-lt"/>
                <a:ea typeface="+mn-ea"/>
                <a:cs typeface="+mn-cs"/>
                <a:hlinkClick r:id="rId3"/>
              </a:rPr>
              <a:t>Cancer</a:t>
            </a:r>
            <a:r>
              <a:rPr lang="en-US" sz="1200" b="0" i="0" kern="1200" dirty="0" smtClean="0">
                <a:solidFill>
                  <a:schemeClr val="tx1"/>
                </a:solidFill>
                <a:latin typeface="+mn-lt"/>
                <a:ea typeface="+mn-ea"/>
                <a:cs typeface="+mn-cs"/>
              </a:rPr>
              <a:t> Network (NCCN) is a nonprofit alliance of 27 </a:t>
            </a:r>
            <a:r>
              <a:rPr lang="en-US" sz="1200" b="0" i="0" u="none" strike="noStrike" kern="1200" dirty="0" smtClean="0">
                <a:solidFill>
                  <a:schemeClr val="tx1"/>
                </a:solidFill>
                <a:latin typeface="+mn-lt"/>
                <a:ea typeface="+mn-ea"/>
                <a:cs typeface="+mn-cs"/>
                <a:hlinkClick r:id="rId4"/>
              </a:rPr>
              <a:t>cancer</a:t>
            </a:r>
            <a:r>
              <a:rPr lang="en-US" sz="1200" b="0" i="0" kern="1200" dirty="0" smtClean="0">
                <a:solidFill>
                  <a:schemeClr val="tx1"/>
                </a:solidFill>
                <a:latin typeface="+mn-lt"/>
                <a:ea typeface="+mn-ea"/>
                <a:cs typeface="+mn-cs"/>
              </a:rPr>
              <a:t> centers throughout the U.S. Experts from NCCN </a:t>
            </a:r>
            <a:r>
              <a:rPr lang="en-US" sz="1200" b="0" i="0" u="none" strike="noStrike" kern="1200" dirty="0" smtClean="0">
                <a:solidFill>
                  <a:schemeClr val="tx1"/>
                </a:solidFill>
                <a:latin typeface="+mn-lt"/>
                <a:ea typeface="+mn-ea"/>
                <a:cs typeface="+mn-cs"/>
                <a:hlinkClick r:id="rId5"/>
              </a:rPr>
              <a:t>cancer</a:t>
            </a:r>
            <a:r>
              <a:rPr lang="en-US" sz="1200" b="0" i="0" kern="1200" dirty="0" smtClean="0">
                <a:solidFill>
                  <a:schemeClr val="tx1"/>
                </a:solidFill>
                <a:latin typeface="+mn-lt"/>
                <a:ea typeface="+mn-ea"/>
                <a:cs typeface="+mn-cs"/>
              </a:rPr>
              <a:t> centers diagnose and treat all cancers, with a particular focus on complex, aggressive, or uncommon cancers.</a:t>
            </a:r>
          </a:p>
          <a:p>
            <a:r>
              <a:rPr lang="en-US" sz="1200" b="0" i="0" kern="1200" dirty="0" smtClean="0">
                <a:solidFill>
                  <a:schemeClr val="tx1"/>
                </a:solidFill>
                <a:latin typeface="+mn-lt"/>
                <a:ea typeface="+mn-ea"/>
                <a:cs typeface="+mn-cs"/>
              </a:rPr>
              <a:t>The National Comprehensive </a:t>
            </a:r>
            <a:r>
              <a:rPr lang="en-US" sz="1200" b="0" i="0" u="none" strike="noStrike" kern="1200" dirty="0" smtClean="0">
                <a:solidFill>
                  <a:schemeClr val="tx1"/>
                </a:solidFill>
                <a:latin typeface="+mn-lt"/>
                <a:ea typeface="+mn-ea"/>
                <a:cs typeface="+mn-cs"/>
                <a:hlinkClick r:id="rId6"/>
              </a:rPr>
              <a:t>Cancer</a:t>
            </a:r>
            <a:r>
              <a:rPr lang="en-US" sz="1200" b="0" i="0" kern="1200" dirty="0" smtClean="0">
                <a:solidFill>
                  <a:schemeClr val="tx1"/>
                </a:solidFill>
                <a:latin typeface="+mn-lt"/>
                <a:ea typeface="+mn-ea"/>
                <a:cs typeface="+mn-cs"/>
              </a:rPr>
              <a:t> Network also develops the NCCN Clinical Practice Guidelines in Oncology, a set of recommendations designed to help </a:t>
            </a:r>
            <a:r>
              <a:rPr lang="en-US" sz="1200" b="0" i="0" u="none" strike="noStrike" kern="1200" dirty="0" smtClean="0">
                <a:solidFill>
                  <a:schemeClr val="tx1"/>
                </a:solidFill>
                <a:latin typeface="+mn-lt"/>
                <a:ea typeface="+mn-ea"/>
                <a:cs typeface="+mn-cs"/>
                <a:hlinkClick r:id="rId7"/>
              </a:rPr>
              <a:t>health care</a:t>
            </a:r>
            <a:r>
              <a:rPr lang="en-US" sz="1200" b="0" i="0" kern="1200" dirty="0" smtClean="0">
                <a:solidFill>
                  <a:schemeClr val="tx1"/>
                </a:solidFill>
                <a:latin typeface="+mn-lt"/>
                <a:ea typeface="+mn-ea"/>
                <a:cs typeface="+mn-cs"/>
              </a:rPr>
              <a:t> professionals diagnose, treat, and manage cancer patient care. </a:t>
            </a:r>
          </a:p>
        </p:txBody>
      </p:sp>
      <p:sp>
        <p:nvSpPr>
          <p:cNvPr id="4" name="3 - Θέση αριθμού διαφάνειας"/>
          <p:cNvSpPr>
            <a:spLocks noGrp="1"/>
          </p:cNvSpPr>
          <p:nvPr>
            <p:ph type="sldNum" sz="quarter" idx="10"/>
          </p:nvPr>
        </p:nvSpPr>
        <p:spPr/>
        <p:txBody>
          <a:bodyPr/>
          <a:lstStyle/>
          <a:p>
            <a:fld id="{8477E651-668B-40E6-9F16-82681ECAA993}" type="slidenum">
              <a:rPr lang="el-GR" smtClean="0"/>
              <a:pPr/>
              <a:t>26</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Η κυριότερη και πλέον συχνά αναφερόμενη παρενέργεια είναι τα οστικά άλγη </a:t>
            </a:r>
            <a:r>
              <a:rPr lang="el-GR" b="1" i="1" u="sng" dirty="0" smtClean="0"/>
              <a:t>(10-30% των ασθενών)</a:t>
            </a:r>
            <a:r>
              <a:rPr lang="el-GR" dirty="0" smtClean="0"/>
              <a:t>.</a:t>
            </a:r>
          </a:p>
          <a:p>
            <a:r>
              <a:rPr lang="el-GR" dirty="0" smtClean="0"/>
              <a:t>Έχουν</a:t>
            </a:r>
            <a:r>
              <a:rPr lang="el-GR" baseline="0" dirty="0" smtClean="0"/>
              <a:t> αναφερθεί και σπάνιες, θανατηφόρες περιπτώσεις ρήξεως του </a:t>
            </a:r>
            <a:r>
              <a:rPr lang="el-GR" baseline="0" dirty="0" err="1" smtClean="0"/>
              <a:t>σπληνός</a:t>
            </a:r>
            <a:r>
              <a:rPr lang="el-GR" baseline="0" dirty="0" smtClean="0"/>
              <a:t> </a:t>
            </a:r>
            <a:r>
              <a:rPr lang="en-GB" b="1" i="1" u="sng" baseline="0" dirty="0" smtClean="0"/>
              <a:t>(</a:t>
            </a:r>
            <a:r>
              <a:rPr lang="el-GR" b="1" i="1" u="sng" baseline="0" dirty="0" smtClean="0"/>
              <a:t>πιθανώς λόγω συσσώρευσης </a:t>
            </a:r>
            <a:r>
              <a:rPr lang="el-GR" b="1" i="1" u="sng" baseline="0" dirty="0" err="1" smtClean="0"/>
              <a:t>ουδετεροφίλων</a:t>
            </a:r>
            <a:r>
              <a:rPr lang="el-GR" b="1" i="1" u="sng" baseline="0" dirty="0" smtClean="0"/>
              <a:t> και άωρων κοκκιοκυττάρων στο σπληνικό παρέγχυμα</a:t>
            </a:r>
            <a:r>
              <a:rPr lang="en-GB" b="1" i="1" u="sng" baseline="0" dirty="0" smtClean="0"/>
              <a:t>)</a:t>
            </a:r>
            <a:r>
              <a:rPr lang="el-GR" b="0" i="0" u="none" baseline="0" dirty="0" smtClean="0"/>
              <a:t> αλλά</a:t>
            </a:r>
            <a:r>
              <a:rPr lang="el-GR" baseline="0" dirty="0" smtClean="0"/>
              <a:t> σε ασθενείς και υγιείς δότες που υποβάλλονταν σε συλλογή ΑΑΚ.</a:t>
            </a:r>
            <a:endParaRPr lang="el-GR" dirty="0" smtClean="0"/>
          </a:p>
        </p:txBody>
      </p:sp>
      <p:sp>
        <p:nvSpPr>
          <p:cNvPr id="4" name="3 - Θέση αριθμού διαφάνειας"/>
          <p:cNvSpPr>
            <a:spLocks noGrp="1"/>
          </p:cNvSpPr>
          <p:nvPr>
            <p:ph type="sldNum" sz="quarter" idx="10"/>
          </p:nvPr>
        </p:nvSpPr>
        <p:spPr/>
        <p:txBody>
          <a:bodyPr/>
          <a:lstStyle/>
          <a:p>
            <a:fld id="{8477E651-668B-40E6-9F16-82681ECAA993}" type="slidenum">
              <a:rPr lang="el-GR" smtClean="0"/>
              <a:pPr/>
              <a:t>29</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t>Outpatient Management of Fever and </a:t>
            </a:r>
            <a:r>
              <a:rPr lang="en-US" dirty="0" err="1" smtClean="0"/>
              <a:t>Neutropenia</a:t>
            </a:r>
            <a:r>
              <a:rPr lang="en-US" dirty="0" smtClean="0"/>
              <a:t> in Adults Treated for Malignancy: American Society of Clinical Oncology and Infectious Diseases Society of America Clinical Practice Guideline Update.</a:t>
            </a:r>
          </a:p>
        </p:txBody>
      </p:sp>
      <p:sp>
        <p:nvSpPr>
          <p:cNvPr id="4" name="3 - Θέση αριθμού διαφάνειας"/>
          <p:cNvSpPr>
            <a:spLocks noGrp="1"/>
          </p:cNvSpPr>
          <p:nvPr>
            <p:ph type="sldNum" sz="quarter" idx="10"/>
          </p:nvPr>
        </p:nvSpPr>
        <p:spPr/>
        <p:txBody>
          <a:bodyPr/>
          <a:lstStyle/>
          <a:p>
            <a:fld id="{8477E651-668B-40E6-9F16-82681ECAA993}" type="slidenum">
              <a:rPr lang="el-GR" smtClean="0"/>
              <a:pPr/>
              <a:t>30</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Άλλα αίτια πυρετού</a:t>
            </a:r>
            <a:r>
              <a:rPr lang="en-GB" dirty="0" smtClean="0"/>
              <a:t>:</a:t>
            </a:r>
            <a:r>
              <a:rPr lang="en-GB" baseline="0" dirty="0" smtClean="0"/>
              <a:t> </a:t>
            </a:r>
            <a:r>
              <a:rPr lang="el-GR" baseline="0" dirty="0" smtClean="0"/>
              <a:t>μ</a:t>
            </a:r>
            <a:r>
              <a:rPr lang="el-GR" dirty="0" smtClean="0"/>
              <a:t>ετάγγιση, νόσος, φάρμακα</a:t>
            </a:r>
          </a:p>
          <a:p>
            <a:endParaRPr lang="el-GR" dirty="0"/>
          </a:p>
        </p:txBody>
      </p:sp>
      <p:sp>
        <p:nvSpPr>
          <p:cNvPr id="4" name="3 - Θέση αριθμού διαφάνειας"/>
          <p:cNvSpPr>
            <a:spLocks noGrp="1"/>
          </p:cNvSpPr>
          <p:nvPr>
            <p:ph type="sldNum" sz="quarter" idx="10"/>
          </p:nvPr>
        </p:nvSpPr>
        <p:spPr/>
        <p:txBody>
          <a:bodyPr/>
          <a:lstStyle/>
          <a:p>
            <a:fld id="{8477E651-668B-40E6-9F16-82681ECAA993}" type="slidenum">
              <a:rPr lang="el-GR" smtClean="0"/>
              <a:pPr/>
              <a:t>31</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first dose of empirical therapy should be administered within</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1 hour after triage from initial presentation.</a:t>
            </a:r>
            <a:endParaRPr lang="el-GR" sz="1200" kern="1200" baseline="0" dirty="0" smtClean="0">
              <a:solidFill>
                <a:schemeClr val="tx1"/>
              </a:solidFill>
              <a:latin typeface="+mn-lt"/>
              <a:ea typeface="+mn-ea"/>
              <a:cs typeface="+mn-cs"/>
            </a:endParaRPr>
          </a:p>
          <a:p>
            <a:r>
              <a:rPr lang="en-US" dirty="0" smtClean="0"/>
              <a:t>Candidates for outpatient management:</a:t>
            </a:r>
            <a:r>
              <a:rPr lang="el-GR" dirty="0" smtClean="0"/>
              <a:t> </a:t>
            </a:r>
          </a:p>
          <a:p>
            <a:r>
              <a:rPr lang="en-US" dirty="0" smtClean="0"/>
              <a:t>Administer the first dose of empiric therapy in the clinic, emergency department, or hospital department</a:t>
            </a:r>
            <a:endParaRPr lang="el-GR" dirty="0" smtClean="0"/>
          </a:p>
          <a:p>
            <a:r>
              <a:rPr lang="en-US" dirty="0" smtClean="0"/>
              <a:t>Oral empiric therapy with a </a:t>
            </a:r>
            <a:r>
              <a:rPr lang="en-US" dirty="0" err="1" smtClean="0"/>
              <a:t>fluoroquinolone</a:t>
            </a:r>
            <a:r>
              <a:rPr lang="en-US" dirty="0" smtClean="0"/>
              <a:t> (</a:t>
            </a:r>
            <a:r>
              <a:rPr lang="en-US" dirty="0" err="1" smtClean="0"/>
              <a:t>ie</a:t>
            </a:r>
            <a:r>
              <a:rPr lang="en-US" dirty="0" smtClean="0"/>
              <a:t>, ciprofloxacin or </a:t>
            </a:r>
            <a:r>
              <a:rPr lang="en-US" dirty="0" err="1" smtClean="0"/>
              <a:t>levofloxacin</a:t>
            </a:r>
            <a:r>
              <a:rPr lang="en-US" dirty="0" smtClean="0"/>
              <a:t>) plus amoxicillin/</a:t>
            </a:r>
          </a:p>
          <a:p>
            <a:r>
              <a:rPr lang="en-US" dirty="0" err="1" smtClean="0"/>
              <a:t>clavulanate</a:t>
            </a:r>
            <a:r>
              <a:rPr lang="en-US" dirty="0" smtClean="0"/>
              <a:t> (or plus </a:t>
            </a:r>
            <a:r>
              <a:rPr lang="en-US" dirty="0" err="1" smtClean="0"/>
              <a:t>clindamycin</a:t>
            </a:r>
            <a:r>
              <a:rPr lang="en-US" dirty="0" smtClean="0"/>
              <a:t> for those with a penicillin allergy) is recommended</a:t>
            </a:r>
            <a:r>
              <a:rPr lang="el-GR" dirty="0" smtClean="0"/>
              <a:t>.</a:t>
            </a:r>
            <a:r>
              <a:rPr lang="el-GR" baseline="0" dirty="0" smtClean="0"/>
              <a:t> </a:t>
            </a:r>
          </a:p>
          <a:p>
            <a:r>
              <a:rPr lang="en-US" dirty="0" smtClean="0"/>
              <a:t>Patients should be observed for ≥4 hours before discharge</a:t>
            </a:r>
            <a:r>
              <a:rPr lang="el-GR" dirty="0" smtClean="0"/>
              <a:t>.</a:t>
            </a:r>
            <a:endParaRPr lang="el-GR" dirty="0"/>
          </a:p>
        </p:txBody>
      </p:sp>
      <p:sp>
        <p:nvSpPr>
          <p:cNvPr id="4" name="3 - Θέση αριθμού διαφάνειας"/>
          <p:cNvSpPr>
            <a:spLocks noGrp="1"/>
          </p:cNvSpPr>
          <p:nvPr>
            <p:ph type="sldNum" sz="quarter" idx="10"/>
          </p:nvPr>
        </p:nvSpPr>
        <p:spPr/>
        <p:txBody>
          <a:bodyPr/>
          <a:lstStyle/>
          <a:p>
            <a:fld id="{8477E651-668B-40E6-9F16-82681ECAA993}" type="slidenum">
              <a:rPr lang="el-GR" smtClean="0"/>
              <a:pPr/>
              <a:t>32</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477E651-668B-40E6-9F16-82681ECAA993}" type="slidenum">
              <a:rPr lang="el-GR" smtClean="0"/>
              <a:pPr/>
              <a:t>37</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a:t>Η χορήγηση</a:t>
            </a:r>
            <a:r>
              <a:rPr lang="el-GR" baseline="0" dirty="0"/>
              <a:t> ΕΡΟ μπορεί να αναστρέψει τις αρνητικές επιπτώσεις της πργ κυτ/νών και της κυτταρο- και νεφροτοξικότητας των ΧΜΘ φαρμάκων.</a:t>
            </a:r>
            <a:endParaRPr lang="el-GR" dirty="0"/>
          </a:p>
        </p:txBody>
      </p:sp>
      <p:sp>
        <p:nvSpPr>
          <p:cNvPr id="4" name="Slide Number Placeholder 3"/>
          <p:cNvSpPr>
            <a:spLocks noGrp="1"/>
          </p:cNvSpPr>
          <p:nvPr>
            <p:ph type="sldNum" sz="quarter" idx="10"/>
          </p:nvPr>
        </p:nvSpPr>
        <p:spPr/>
        <p:txBody>
          <a:bodyPr/>
          <a:lstStyle/>
          <a:p>
            <a:fld id="{766D784C-9129-41B5-B7D6-9A22BA443533}" type="slidenum">
              <a:rPr lang="el-GR" smtClean="0"/>
              <a:pPr/>
              <a:t>40</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a:t>Η χορήγηση</a:t>
            </a:r>
            <a:r>
              <a:rPr lang="el-GR" baseline="0" dirty="0"/>
              <a:t> ΕΡΟ μπορεί να αναστρέψει τις αρνητικές επιπτώσεις της πργ κυτ/νών και της κυτταρο- και νεφροτοξικότητας των ΧΜΘ φαρμάκων.</a:t>
            </a:r>
            <a:endParaRPr lang="el-GR" dirty="0"/>
          </a:p>
        </p:txBody>
      </p:sp>
      <p:sp>
        <p:nvSpPr>
          <p:cNvPr id="4" name="Slide Number Placeholder 3"/>
          <p:cNvSpPr>
            <a:spLocks noGrp="1"/>
          </p:cNvSpPr>
          <p:nvPr>
            <p:ph type="sldNum" sz="quarter" idx="10"/>
          </p:nvPr>
        </p:nvSpPr>
        <p:spPr/>
        <p:txBody>
          <a:bodyPr/>
          <a:lstStyle/>
          <a:p>
            <a:fld id="{766D784C-9129-41B5-B7D6-9A22BA443533}" type="slidenum">
              <a:rPr lang="el-GR" smtClean="0"/>
              <a:pPr/>
              <a:t>42</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477E651-668B-40E6-9F16-82681ECAA993}" type="slidenum">
              <a:rPr lang="el-GR" smtClean="0"/>
              <a:pPr/>
              <a:t>4</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a:t>κόπωση που σχετίζεται με τη νεοπλασία</a:t>
            </a:r>
            <a:r>
              <a:rPr lang="el-GR" baseline="0" dirty="0"/>
              <a:t> = κόπωση που επιβαρύνει την καθημερινή δραστηριότητα και που δεν υποχωρεί εύκολα με την ξεκούραση </a:t>
            </a:r>
            <a:endParaRPr lang="el-GR" dirty="0"/>
          </a:p>
        </p:txBody>
      </p:sp>
      <p:sp>
        <p:nvSpPr>
          <p:cNvPr id="4" name="Slide Number Placeholder 3"/>
          <p:cNvSpPr>
            <a:spLocks noGrp="1"/>
          </p:cNvSpPr>
          <p:nvPr>
            <p:ph type="sldNum" sz="quarter" idx="10"/>
          </p:nvPr>
        </p:nvSpPr>
        <p:spPr/>
        <p:txBody>
          <a:bodyPr/>
          <a:lstStyle/>
          <a:p>
            <a:fld id="{766D784C-9129-41B5-B7D6-9A22BA443533}" type="slidenum">
              <a:rPr lang="el-GR" smtClean="0"/>
              <a:pPr/>
              <a:t>44</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766D784C-9129-41B5-B7D6-9A22BA443533}" type="slidenum">
              <a:rPr lang="el-GR" smtClean="0"/>
              <a:pPr/>
              <a:t>45</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a:t>κρίσεις</a:t>
            </a:r>
            <a:r>
              <a:rPr lang="el-GR" baseline="0" dirty="0"/>
              <a:t> Ε και </a:t>
            </a:r>
            <a:r>
              <a:rPr lang="en-GB" baseline="0" dirty="0"/>
              <a:t>PRCA</a:t>
            </a:r>
            <a:r>
              <a:rPr lang="el-GR" baseline="0" dirty="0"/>
              <a:t> (χαρακτηριστικά, βαριά αναιμία και χαμηλός αριθμός ΔΕΚ)</a:t>
            </a:r>
            <a:r>
              <a:rPr lang="en-GB" baseline="0" dirty="0"/>
              <a:t> </a:t>
            </a:r>
            <a:r>
              <a:rPr lang="el-GR" baseline="0" dirty="0"/>
              <a:t>κυρίως σε ασθενείς με ΧΝΑ</a:t>
            </a:r>
            <a:endParaRPr lang="en-GB" baseline="0" dirty="0"/>
          </a:p>
          <a:p>
            <a:r>
              <a:rPr lang="el-GR" baseline="0" dirty="0"/>
              <a:t>αναιμία και</a:t>
            </a:r>
            <a:r>
              <a:rPr lang="en-GB" baseline="0" dirty="0"/>
              <a:t> PRCA </a:t>
            </a:r>
            <a:r>
              <a:rPr lang="el-GR" baseline="0" dirty="0"/>
              <a:t>χαρακτηριστικά όλων των </a:t>
            </a:r>
            <a:r>
              <a:rPr lang="en-GB" baseline="0" dirty="0" err="1"/>
              <a:t>rhEPO</a:t>
            </a:r>
            <a:r>
              <a:rPr lang="el-GR" baseline="0" dirty="0"/>
              <a:t> και εμφανίζονται λόγω ανάπτυξης </a:t>
            </a:r>
            <a:r>
              <a:rPr lang="el-GR" baseline="0" dirty="0" err="1"/>
              <a:t>εξουδετερωτικών</a:t>
            </a:r>
            <a:r>
              <a:rPr lang="el-GR" baseline="0" dirty="0"/>
              <a:t> αντισωμάτων </a:t>
            </a:r>
            <a:endParaRPr lang="en-GB" baseline="0" dirty="0"/>
          </a:p>
          <a:p>
            <a:r>
              <a:rPr lang="el-GR" baseline="0" dirty="0"/>
              <a:t>αυξημένη θνητότητα αν </a:t>
            </a:r>
            <a:r>
              <a:rPr lang="en-GB" baseline="0" dirty="0" err="1"/>
              <a:t>Hb</a:t>
            </a:r>
            <a:r>
              <a:rPr lang="en-GB" baseline="0" dirty="0"/>
              <a:t> &gt;12 </a:t>
            </a:r>
            <a:r>
              <a:rPr lang="en-GB" baseline="0" dirty="0" err="1"/>
              <a:t>gr</a:t>
            </a:r>
            <a:r>
              <a:rPr lang="en-GB" baseline="0" dirty="0"/>
              <a:t>/dl, </a:t>
            </a:r>
            <a:r>
              <a:rPr lang="el-GR" baseline="0" dirty="0"/>
              <a:t>μάλλον καλύτερα έναρξη </a:t>
            </a:r>
            <a:r>
              <a:rPr lang="en-GB" baseline="0" dirty="0" err="1"/>
              <a:t>rhEPO</a:t>
            </a:r>
            <a:r>
              <a:rPr lang="en-GB" baseline="0" dirty="0"/>
              <a:t> </a:t>
            </a:r>
            <a:r>
              <a:rPr lang="el-GR" baseline="0" dirty="0"/>
              <a:t>όταν </a:t>
            </a:r>
            <a:r>
              <a:rPr lang="en-GB" baseline="0" dirty="0" err="1"/>
              <a:t>Hb</a:t>
            </a:r>
            <a:r>
              <a:rPr lang="en-GB" baseline="0" dirty="0"/>
              <a:t> &lt;10 </a:t>
            </a:r>
            <a:r>
              <a:rPr lang="en-GB" baseline="0" dirty="0" err="1"/>
              <a:t>gr</a:t>
            </a:r>
            <a:r>
              <a:rPr lang="en-GB" baseline="0" dirty="0"/>
              <a:t>/dl</a:t>
            </a:r>
            <a:r>
              <a:rPr lang="el-GR" baseline="0" dirty="0"/>
              <a:t> </a:t>
            </a:r>
          </a:p>
        </p:txBody>
      </p:sp>
      <p:sp>
        <p:nvSpPr>
          <p:cNvPr id="4" name="3 - Θέση αριθμού διαφάνειας"/>
          <p:cNvSpPr>
            <a:spLocks noGrp="1"/>
          </p:cNvSpPr>
          <p:nvPr>
            <p:ph type="sldNum" sz="quarter" idx="10"/>
          </p:nvPr>
        </p:nvSpPr>
        <p:spPr/>
        <p:txBody>
          <a:bodyPr/>
          <a:lstStyle/>
          <a:p>
            <a:fld id="{766D784C-9129-41B5-B7D6-9A22BA443533}" type="slidenum">
              <a:rPr lang="el-GR" smtClean="0"/>
              <a:pPr/>
              <a:t>46</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a:t>διαφορετική</a:t>
            </a:r>
            <a:r>
              <a:rPr lang="el-GR" baseline="0" dirty="0"/>
              <a:t> κατάληξη λόγω πολύπλοκης γλυκοζυλίωσης (πιθ. διαφορά και στην ανοσογονικότητα)</a:t>
            </a:r>
            <a:endParaRPr lang="en-US" baseline="0" dirty="0"/>
          </a:p>
          <a:p>
            <a:r>
              <a:rPr lang="en-US" baseline="0" dirty="0" err="1"/>
              <a:t>Mircera</a:t>
            </a:r>
            <a:r>
              <a:rPr lang="en-US" baseline="0" dirty="0"/>
              <a:t> </a:t>
            </a:r>
            <a:r>
              <a:rPr lang="el-GR" baseline="0" dirty="0"/>
              <a:t>μόνο σε ΧΝΑ</a:t>
            </a:r>
            <a:endParaRPr lang="el-GR" dirty="0"/>
          </a:p>
        </p:txBody>
      </p:sp>
      <p:sp>
        <p:nvSpPr>
          <p:cNvPr id="4" name="Slide Number Placeholder 3"/>
          <p:cNvSpPr>
            <a:spLocks noGrp="1"/>
          </p:cNvSpPr>
          <p:nvPr>
            <p:ph type="sldNum" sz="quarter" idx="10"/>
          </p:nvPr>
        </p:nvSpPr>
        <p:spPr/>
        <p:txBody>
          <a:bodyPr/>
          <a:lstStyle/>
          <a:p>
            <a:fld id="{766D784C-9129-41B5-B7D6-9A22BA443533}" type="slidenum">
              <a:rPr lang="el-GR" smtClean="0"/>
              <a:pPr/>
              <a:t>47</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766D784C-9129-41B5-B7D6-9A22BA443533}" type="slidenum">
              <a:rPr lang="el-GR" smtClean="0"/>
              <a:pPr/>
              <a:t>53</a:t>
            </a:fld>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επιλογή βάση νεφρικής λειτουργίας, ευκολία χορήγησης, ευκολία παρακολούθησης, αιμορραγικό κίνδυνο και δυνατότητα αναστροφής της </a:t>
            </a:r>
            <a:r>
              <a:rPr lang="el-GR" dirty="0" err="1" smtClean="0"/>
              <a:t>αντιπηξίας</a:t>
            </a:r>
            <a:endParaRPr lang="el-GR" dirty="0"/>
          </a:p>
        </p:txBody>
      </p:sp>
      <p:sp>
        <p:nvSpPr>
          <p:cNvPr id="4" name="3 - Θέση αριθμού διαφάνειας"/>
          <p:cNvSpPr>
            <a:spLocks noGrp="1"/>
          </p:cNvSpPr>
          <p:nvPr>
            <p:ph type="sldNum" sz="quarter" idx="10"/>
          </p:nvPr>
        </p:nvSpPr>
        <p:spPr/>
        <p:txBody>
          <a:bodyPr/>
          <a:lstStyle/>
          <a:p>
            <a:fld id="{8477E651-668B-40E6-9F16-82681ECAA993}" type="slidenum">
              <a:rPr lang="el-GR" smtClean="0"/>
              <a:pPr/>
              <a:t>57</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Oral </a:t>
            </a:r>
            <a:r>
              <a:rPr lang="en-US" sz="1200" kern="1200" baseline="0" dirty="0" err="1" smtClean="0">
                <a:solidFill>
                  <a:schemeClr val="tx1"/>
                </a:solidFill>
                <a:latin typeface="+mn-lt"/>
                <a:ea typeface="+mn-ea"/>
                <a:cs typeface="+mn-cs"/>
              </a:rPr>
              <a:t>edoxaban</a:t>
            </a:r>
            <a:r>
              <a:rPr lang="en-US" sz="1200" kern="1200" baseline="0" dirty="0" smtClean="0">
                <a:solidFill>
                  <a:schemeClr val="tx1"/>
                </a:solidFill>
                <a:latin typeface="+mn-lt"/>
                <a:ea typeface="+mn-ea"/>
                <a:cs typeface="+mn-cs"/>
              </a:rPr>
              <a:t> was </a:t>
            </a:r>
            <a:r>
              <a:rPr lang="en-US" sz="1200" kern="1200" baseline="0" dirty="0" err="1" smtClean="0">
                <a:solidFill>
                  <a:schemeClr val="tx1"/>
                </a:solidFill>
                <a:latin typeface="+mn-lt"/>
                <a:ea typeface="+mn-ea"/>
                <a:cs typeface="+mn-cs"/>
              </a:rPr>
              <a:t>noninferior</a:t>
            </a:r>
            <a:r>
              <a:rPr lang="en-US" sz="1200" kern="1200" baseline="0" dirty="0" smtClean="0">
                <a:solidFill>
                  <a:schemeClr val="tx1"/>
                </a:solidFill>
                <a:latin typeface="+mn-lt"/>
                <a:ea typeface="+mn-ea"/>
                <a:cs typeface="+mn-cs"/>
              </a:rPr>
              <a:t> to subcutaneous </a:t>
            </a:r>
            <a:r>
              <a:rPr lang="en-US" sz="1200" kern="1200" baseline="0" dirty="0" err="1" smtClean="0">
                <a:solidFill>
                  <a:schemeClr val="tx1"/>
                </a:solidFill>
                <a:latin typeface="+mn-lt"/>
                <a:ea typeface="+mn-ea"/>
                <a:cs typeface="+mn-cs"/>
              </a:rPr>
              <a:t>dalteparin</a:t>
            </a:r>
            <a:r>
              <a:rPr lang="en-US" sz="1200" kern="1200" baseline="0" dirty="0" smtClean="0">
                <a:solidFill>
                  <a:schemeClr val="tx1"/>
                </a:solidFill>
                <a:latin typeface="+mn-lt"/>
                <a:ea typeface="+mn-ea"/>
                <a:cs typeface="+mn-cs"/>
              </a:rPr>
              <a:t> with respect to the composite outcome of recurrent venous </a:t>
            </a:r>
            <a:r>
              <a:rPr lang="en-US" sz="1200" kern="1200" baseline="0" dirty="0" err="1" smtClean="0">
                <a:solidFill>
                  <a:schemeClr val="tx1"/>
                </a:solidFill>
                <a:latin typeface="+mn-lt"/>
                <a:ea typeface="+mn-ea"/>
                <a:cs typeface="+mn-cs"/>
              </a:rPr>
              <a:t>thromboembolism</a:t>
            </a:r>
            <a:r>
              <a:rPr lang="en-US" sz="1200" kern="1200" baseline="0" dirty="0" smtClean="0">
                <a:solidFill>
                  <a:schemeClr val="tx1"/>
                </a:solidFill>
                <a:latin typeface="+mn-lt"/>
                <a:ea typeface="+mn-ea"/>
                <a:cs typeface="+mn-cs"/>
              </a:rPr>
              <a:t> or major bleeding. The rate of recurrent venous </a:t>
            </a:r>
            <a:r>
              <a:rPr lang="en-US" sz="1200" kern="1200" baseline="0" dirty="0" err="1" smtClean="0">
                <a:solidFill>
                  <a:schemeClr val="tx1"/>
                </a:solidFill>
                <a:latin typeface="+mn-lt"/>
                <a:ea typeface="+mn-ea"/>
                <a:cs typeface="+mn-cs"/>
              </a:rPr>
              <a:t>thromboembolism</a:t>
            </a:r>
            <a:r>
              <a:rPr lang="en-US" sz="1200" kern="1200" baseline="0" dirty="0" smtClean="0">
                <a:solidFill>
                  <a:schemeClr val="tx1"/>
                </a:solidFill>
                <a:latin typeface="+mn-lt"/>
                <a:ea typeface="+mn-ea"/>
                <a:cs typeface="+mn-cs"/>
              </a:rPr>
              <a:t> was lower but the rate of major bleeding was higher with </a:t>
            </a:r>
            <a:r>
              <a:rPr lang="en-US" sz="1200" kern="1200" baseline="0" dirty="0" err="1" smtClean="0">
                <a:solidFill>
                  <a:schemeClr val="tx1"/>
                </a:solidFill>
                <a:latin typeface="+mn-lt"/>
                <a:ea typeface="+mn-ea"/>
                <a:cs typeface="+mn-cs"/>
              </a:rPr>
              <a:t>edoxaban</a:t>
            </a:r>
            <a:r>
              <a:rPr lang="en-US" sz="1200" kern="1200" baseline="0" dirty="0" smtClean="0">
                <a:solidFill>
                  <a:schemeClr val="tx1"/>
                </a:solidFill>
                <a:latin typeface="+mn-lt"/>
                <a:ea typeface="+mn-ea"/>
                <a:cs typeface="+mn-cs"/>
              </a:rPr>
              <a:t> than with </a:t>
            </a:r>
            <a:r>
              <a:rPr lang="en-US" sz="1200" kern="1200" baseline="0" dirty="0" err="1" smtClean="0">
                <a:solidFill>
                  <a:schemeClr val="tx1"/>
                </a:solidFill>
                <a:latin typeface="+mn-lt"/>
                <a:ea typeface="+mn-ea"/>
                <a:cs typeface="+mn-cs"/>
              </a:rPr>
              <a:t>dalteparin</a:t>
            </a:r>
            <a:r>
              <a:rPr lang="en-US" sz="1200" kern="1200" baseline="0" dirty="0" smtClean="0">
                <a:solidFill>
                  <a:schemeClr val="tx1"/>
                </a:solidFill>
                <a:latin typeface="+mn-lt"/>
                <a:ea typeface="+mn-ea"/>
                <a:cs typeface="+mn-cs"/>
              </a:rPr>
              <a:t>.</a:t>
            </a:r>
          </a:p>
          <a:p>
            <a:r>
              <a:rPr lang="en-US" sz="1200" b="0" i="0" kern="1200" dirty="0" err="1" smtClean="0">
                <a:solidFill>
                  <a:schemeClr val="tx1"/>
                </a:solidFill>
                <a:latin typeface="+mn-lt"/>
                <a:ea typeface="+mn-ea"/>
                <a:cs typeface="+mn-cs"/>
              </a:rPr>
              <a:t>Rivaroxaban</a:t>
            </a:r>
            <a:r>
              <a:rPr lang="en-US" sz="1200" b="0" i="0" kern="1200" dirty="0" smtClean="0">
                <a:solidFill>
                  <a:schemeClr val="tx1"/>
                </a:solidFill>
                <a:latin typeface="+mn-lt"/>
                <a:ea typeface="+mn-ea"/>
                <a:cs typeface="+mn-cs"/>
              </a:rPr>
              <a:t> was associated with relatively low VTE recurrence but higher CRNMB compared with </a:t>
            </a:r>
            <a:r>
              <a:rPr lang="en-US" sz="1200" b="0" i="0" kern="1200" dirty="0" err="1" smtClean="0">
                <a:solidFill>
                  <a:schemeClr val="tx1"/>
                </a:solidFill>
                <a:latin typeface="+mn-lt"/>
                <a:ea typeface="+mn-ea"/>
                <a:cs typeface="+mn-cs"/>
              </a:rPr>
              <a:t>dalteparin</a:t>
            </a:r>
            <a:r>
              <a:rPr lang="en-US" sz="1200" b="0" i="0" kern="1200" dirty="0" smtClean="0">
                <a:solidFill>
                  <a:schemeClr val="tx1"/>
                </a:solidFill>
                <a:latin typeface="+mn-lt"/>
                <a:ea typeface="+mn-ea"/>
                <a:cs typeface="+mn-cs"/>
              </a:rPr>
              <a:t>.</a:t>
            </a:r>
            <a:endParaRPr lang="el-GR" dirty="0"/>
          </a:p>
        </p:txBody>
      </p:sp>
      <p:sp>
        <p:nvSpPr>
          <p:cNvPr id="4" name="3 - Θέση αριθμού διαφάνειας"/>
          <p:cNvSpPr>
            <a:spLocks noGrp="1"/>
          </p:cNvSpPr>
          <p:nvPr>
            <p:ph type="sldNum" sz="quarter" idx="10"/>
          </p:nvPr>
        </p:nvSpPr>
        <p:spPr/>
        <p:txBody>
          <a:bodyPr/>
          <a:lstStyle/>
          <a:p>
            <a:fld id="{8477E651-668B-40E6-9F16-82681ECAA993}" type="slidenum">
              <a:rPr lang="el-GR" smtClean="0"/>
              <a:pPr/>
              <a:t>59</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Platelets are a vital part of hemostasis as they provide a surface for clotting factors to bind to and they release granules containing proteins and small molecules to propagate clot formation.</a:t>
            </a:r>
          </a:p>
          <a:p>
            <a:r>
              <a:rPr lang="en-US" dirty="0" smtClean="0"/>
              <a:t>TSP: </a:t>
            </a:r>
            <a:r>
              <a:rPr lang="el-GR" dirty="0" smtClean="0"/>
              <a:t>θρομβοσπονδίνη</a:t>
            </a:r>
          </a:p>
        </p:txBody>
      </p:sp>
      <p:sp>
        <p:nvSpPr>
          <p:cNvPr id="4" name="Θέση αριθμού διαφάνειας 3"/>
          <p:cNvSpPr>
            <a:spLocks noGrp="1"/>
          </p:cNvSpPr>
          <p:nvPr>
            <p:ph type="sldNum" sz="quarter" idx="10"/>
          </p:nvPr>
        </p:nvSpPr>
        <p:spPr/>
        <p:txBody>
          <a:bodyPr/>
          <a:lstStyle/>
          <a:p>
            <a:fld id="{AABBD697-7901-41FD-BF6E-D8AB3A6E1FCB}" type="slidenum">
              <a:rPr lang="el-GR" smtClean="0"/>
              <a:pPr/>
              <a:t>66</a:t>
            </a:fld>
            <a:endParaRPr lang="el-GR"/>
          </a:p>
        </p:txBody>
      </p:sp>
    </p:spTree>
    <p:extLst>
      <p:ext uri="{BB962C8B-B14F-4D97-AF65-F5344CB8AC3E}">
        <p14:creationId xmlns:p14="http://schemas.microsoft.com/office/powerpoint/2010/main" xmlns="" val="2924446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Μυελοκαταστολή</a:t>
            </a:r>
            <a:r>
              <a:rPr lang="en-US" baseline="0" dirty="0" smtClean="0"/>
              <a:t>: </a:t>
            </a:r>
            <a:r>
              <a:rPr lang="en-US" dirty="0" smtClean="0"/>
              <a:t>hematologic malignancies, </a:t>
            </a:r>
            <a:r>
              <a:rPr lang="en-US" dirty="0" err="1" smtClean="0"/>
              <a:t>cytotoxic</a:t>
            </a:r>
            <a:r>
              <a:rPr lang="en-US" dirty="0" smtClean="0"/>
              <a:t> chemotherapy, and hematopoietic cell transplant (HCT) </a:t>
            </a:r>
            <a:endParaRPr lang="el-GR" dirty="0" smtClean="0"/>
          </a:p>
          <a:p>
            <a:r>
              <a:rPr lang="en-US" dirty="0" smtClean="0"/>
              <a:t>Platelets should not be withheld in bleeding patients with these conditions due to fear of "fueling the fire" of thrombus formation. </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Βαθμός 2 [ήπια αιμορραγία] = στοιχεία μεγάλης αιμορραγίας που όμως δεν</a:t>
            </a:r>
            <a:r>
              <a:rPr lang="el-GR" baseline="0" dirty="0" smtClean="0"/>
              <a:t> </a:t>
            </a:r>
            <a:r>
              <a:rPr lang="el-GR" dirty="0" smtClean="0"/>
              <a:t>απαιτεί μετάγγιση ερυθρών αιμοσφαιρίων (αιματουρία, αιματέμεση, μέλαινα,</a:t>
            </a:r>
            <a:r>
              <a:rPr lang="el-GR" baseline="0" dirty="0" smtClean="0"/>
              <a:t> </a:t>
            </a:r>
            <a:r>
              <a:rPr lang="el-GR" dirty="0" err="1" smtClean="0"/>
              <a:t>αιματοχεσία</a:t>
            </a:r>
            <a:r>
              <a:rPr lang="el-GR" dirty="0" smtClean="0"/>
              <a:t>, αιμόπτυση), επίσταξη ή </a:t>
            </a:r>
            <a:r>
              <a:rPr lang="el-GR" dirty="0" err="1" smtClean="0"/>
              <a:t>στοματοφαρυγγική</a:t>
            </a:r>
            <a:r>
              <a:rPr lang="el-GR" dirty="0" smtClean="0"/>
              <a:t> αιμορραγία διάρκειας &gt;1 ώρας, ήπια κολπική αιμορραγία, αιμορραγία σωματικών εκκρίσεων</a:t>
            </a:r>
            <a:r>
              <a:rPr lang="el-GR" baseline="0" dirty="0" smtClean="0"/>
              <a:t> (</a:t>
            </a:r>
            <a:r>
              <a:rPr lang="el-GR" dirty="0" smtClean="0"/>
              <a:t>μέτρια έως &gt;2+).</a:t>
            </a:r>
            <a:endParaRPr lang="el-GR" dirty="0"/>
          </a:p>
        </p:txBody>
      </p:sp>
      <p:sp>
        <p:nvSpPr>
          <p:cNvPr id="4" name="Slide Number Placeholder 3"/>
          <p:cNvSpPr>
            <a:spLocks noGrp="1"/>
          </p:cNvSpPr>
          <p:nvPr>
            <p:ph type="sldNum" sz="quarter" idx="10"/>
          </p:nvPr>
        </p:nvSpPr>
        <p:spPr/>
        <p:txBody>
          <a:bodyPr/>
          <a:lstStyle/>
          <a:p>
            <a:fld id="{AABBD697-7901-41FD-BF6E-D8AB3A6E1FCB}" type="slidenum">
              <a:rPr lang="el-GR" smtClean="0"/>
              <a:pPr/>
              <a:t>67</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largest group of enrolled patients were those receiving</a:t>
            </a:r>
            <a:r>
              <a:rPr lang="el-GR"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autografts</a:t>
            </a:r>
            <a:r>
              <a:rPr lang="en-US" sz="1200" kern="1200" baseline="0" dirty="0" smtClean="0">
                <a:solidFill>
                  <a:schemeClr val="tx1"/>
                </a:solidFill>
                <a:latin typeface="+mn-lt"/>
                <a:ea typeface="+mn-ea"/>
                <a:cs typeface="+mn-cs"/>
              </a:rPr>
              <a:t> and therefore the focus of any implications of</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this study should primarily apply to this subgroup.</a:t>
            </a:r>
          </a:p>
          <a:p>
            <a:r>
              <a:rPr lang="el-GR" sz="1200" kern="1200" baseline="0" dirty="0" smtClean="0">
                <a:solidFill>
                  <a:schemeClr val="tx1"/>
                </a:solidFill>
                <a:latin typeface="+mn-lt"/>
                <a:ea typeface="+mn-ea"/>
                <a:cs typeface="+mn-cs"/>
              </a:rPr>
              <a:t>Τ</a:t>
            </a:r>
            <a:r>
              <a:rPr lang="en-US" sz="1200" kern="1200" baseline="0" dirty="0" smtClean="0">
                <a:solidFill>
                  <a:schemeClr val="tx1"/>
                </a:solidFill>
                <a:latin typeface="+mn-lt"/>
                <a:ea typeface="+mn-ea"/>
                <a:cs typeface="+mn-cs"/>
              </a:rPr>
              <a:t>he contributions of</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other factors such as those related to treatment intensity</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or supportive care could not be explored. Data on fever were</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only collected on a large but not full subset of in-patients</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involved in the TOPPS trial. Data were not available on documented infection for our analysis, and the impact of sepsis on risk of bleeding</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(and role of platelets) may differ from that of fever</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alone.</a:t>
            </a:r>
          </a:p>
          <a:p>
            <a:pPr marL="0" marR="0" indent="0" algn="l" defTabSz="914400" rtl="0" eaLnBrk="1" fontAlgn="auto" latinLnBrk="0" hangingPunct="1">
              <a:lnSpc>
                <a:spcPct val="100000"/>
              </a:lnSpc>
              <a:spcBef>
                <a:spcPts val="0"/>
              </a:spcBef>
              <a:spcAft>
                <a:spcPts val="0"/>
              </a:spcAft>
              <a:buClrTx/>
              <a:buSzTx/>
              <a:buFontTx/>
              <a:buNone/>
              <a:tabLst/>
              <a:defRPr/>
            </a:pPr>
            <a:r>
              <a:rPr lang="el-GR" b="1" i="1" u="sng" dirty="0" smtClean="0"/>
              <a:t>Ασθενείς με θερμοκρασία ≥</a:t>
            </a:r>
            <a:r>
              <a:rPr lang="en-US" b="1" i="1" u="sng" dirty="0" smtClean="0"/>
              <a:t>38°C </a:t>
            </a:r>
            <a:r>
              <a:rPr lang="el-GR" b="1" i="1" u="sng" dirty="0" smtClean="0"/>
              <a:t>είχαν στατιστικά σημαντικά μεγαλύτερο κίνδυνο να αιμορραγήσουν από εκείνους με θερμοκρασία </a:t>
            </a:r>
            <a:r>
              <a:rPr lang="en-US" b="1" i="1" u="sng" dirty="0" smtClean="0"/>
              <a:t>&lt;37</a:t>
            </a:r>
            <a:r>
              <a:rPr lang="el-GR" b="1" i="1" u="sng" dirty="0" smtClean="0"/>
              <a:t>,</a:t>
            </a:r>
            <a:r>
              <a:rPr lang="en-US" b="1" i="1" u="sng" dirty="0" smtClean="0"/>
              <a:t>5°C.</a:t>
            </a:r>
            <a:endParaRPr lang="el-GR" b="1" i="1" u="sng" dirty="0" smtClean="0"/>
          </a:p>
        </p:txBody>
      </p:sp>
      <p:sp>
        <p:nvSpPr>
          <p:cNvPr id="4" name="Slide Number Placeholder 3"/>
          <p:cNvSpPr>
            <a:spLocks noGrp="1"/>
          </p:cNvSpPr>
          <p:nvPr>
            <p:ph type="sldNum" sz="quarter" idx="10"/>
          </p:nvPr>
        </p:nvSpPr>
        <p:spPr/>
        <p:txBody>
          <a:bodyPr/>
          <a:lstStyle/>
          <a:p>
            <a:fld id="{AABBD697-7901-41FD-BF6E-D8AB3A6E1FCB}" type="slidenum">
              <a:rPr lang="el-GR" smtClean="0"/>
              <a:pPr/>
              <a:t>69</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DD8CBC-6077-4A06-890E-103BBF43E4E3}" type="slidenum">
              <a:rPr lang="el-GR"/>
              <a:pPr/>
              <a:t>6</a:t>
            </a:fld>
            <a:endParaRPr lang="el-G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Φαίνεται ότι η διαπίδυση των λευκών αιμοσφαιρίων μέσω του αγγειακού τοιχώματος στα σημεία φλεγμονής αυξάνει τον αιμορραγικό κίνδυνο σε θρομβοπενικούς ασθενείς οπότε και προτείνεται η στοχευμένη φαρμακευτική παρέμβαση σε αυτόν τον μηχανισμό ως τρόπος πρόληψης των αιμορραγικών συμβαμάτων, τουλάχιστον στη συγκεκριμένη κατηγορία ασθενών. </a:t>
            </a:r>
            <a:endParaRPr lang="en-US" sz="1200" kern="1200" baseline="300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ABBD697-7901-41FD-BF6E-D8AB3A6E1FCB}" type="slidenum">
              <a:rPr lang="el-GR" smtClean="0"/>
              <a:pPr/>
              <a:t>70</a:t>
            </a:fld>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AABBD697-7901-41FD-BF6E-D8AB3A6E1FCB}" type="slidenum">
              <a:rPr lang="el-GR" smtClean="0"/>
              <a:pPr/>
              <a:t>71</a:t>
            </a:fld>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4045FDBC-3CF1-4CB7-B067-9A77E0AC7316}" type="slidenum">
              <a:rPr lang="el-GR" smtClean="0"/>
              <a:pPr>
                <a:defRPr/>
              </a:pPr>
              <a:t>72</a:t>
            </a:fld>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Δε συμπεριλαμβάνονται στην κατά </a:t>
            </a:r>
            <a:r>
              <a:rPr lang="en-US" dirty="0" smtClean="0"/>
              <a:t>WHO </a:t>
            </a:r>
            <a:r>
              <a:rPr lang="el-GR" dirty="0" smtClean="0"/>
              <a:t>ταξινόμηση του 2008.</a:t>
            </a:r>
            <a:endParaRPr lang="el-GR" dirty="0"/>
          </a:p>
        </p:txBody>
      </p:sp>
      <p:sp>
        <p:nvSpPr>
          <p:cNvPr id="4" name="3 - Θέση αριθμού διαφάνειας"/>
          <p:cNvSpPr>
            <a:spLocks noGrp="1"/>
          </p:cNvSpPr>
          <p:nvPr>
            <p:ph type="sldNum" sz="quarter" idx="10"/>
          </p:nvPr>
        </p:nvSpPr>
        <p:spPr/>
        <p:txBody>
          <a:bodyPr/>
          <a:lstStyle/>
          <a:p>
            <a:pPr>
              <a:defRPr/>
            </a:pPr>
            <a:fld id="{4045FDBC-3CF1-4CB7-B067-9A77E0AC7316}" type="slidenum">
              <a:rPr lang="el-GR" smtClean="0"/>
              <a:pPr>
                <a:defRPr/>
              </a:pPr>
              <a:t>73</a:t>
            </a:fld>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4045FDBC-3CF1-4CB7-B067-9A77E0AC7316}" type="slidenum">
              <a:rPr lang="el-GR" smtClean="0"/>
              <a:pPr>
                <a:defRPr/>
              </a:pPr>
              <a:t>74</a:t>
            </a:fld>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4045FDBC-3CF1-4CB7-B067-9A77E0AC7316}" type="slidenum">
              <a:rPr lang="el-GR" smtClean="0"/>
              <a:pPr>
                <a:defRPr/>
              </a:pPr>
              <a:t>75</a:t>
            </a:fld>
            <a:endParaRPr 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4045FDBC-3CF1-4CB7-B067-9A77E0AC7316}" type="slidenum">
              <a:rPr lang="el-GR" smtClean="0"/>
              <a:pPr>
                <a:defRPr/>
              </a:pPr>
              <a:t>76</a:t>
            </a:fld>
            <a:endParaRPr lang="el-G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4045FDBC-3CF1-4CB7-B067-9A77E0AC7316}" type="slidenum">
              <a:rPr lang="el-GR" smtClean="0"/>
              <a:pPr>
                <a:defRPr/>
              </a:pPr>
              <a:t>77</a:t>
            </a:fld>
            <a:endParaRPr 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4045FDBC-3CF1-4CB7-B067-9A77E0AC7316}" type="slidenum">
              <a:rPr lang="el-GR" smtClean="0"/>
              <a:pPr>
                <a:defRPr/>
              </a:pPr>
              <a:t>78</a:t>
            </a:fld>
            <a:endParaRPr lang="el-G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4045FDBC-3CF1-4CB7-B067-9A77E0AC7316}" type="slidenum">
              <a:rPr lang="el-GR" smtClean="0"/>
              <a:pPr>
                <a:defRPr/>
              </a:pPr>
              <a:t>79</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766D784C-9129-41B5-B7D6-9A22BA443533}" type="slidenum">
              <a:rPr lang="el-GR" smtClean="0"/>
              <a:pPr/>
              <a:t>7</a:t>
            </a:fld>
            <a:endParaRPr 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4045FDBC-3CF1-4CB7-B067-9A77E0AC7316}" type="slidenum">
              <a:rPr lang="el-GR" smtClean="0"/>
              <a:pPr>
                <a:defRPr/>
              </a:pPr>
              <a:t>80</a:t>
            </a:fld>
            <a:endParaRPr lang="el-G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Ασθενείς που έλαβαν θεραπεία για HL στο παρελθόν είχαν 20 έως 40 φορές αυξημένο κίνδυνο να παρουσιάσουν δΟΛ. Η επικράτηση λιγότερο τοξικών και πιο αποτελεσματικών θεραπειών έχει ελαττώσει κατά πολύ αυτό τον κίνδυνο.  </a:t>
            </a:r>
          </a:p>
          <a:p>
            <a:r>
              <a:rPr lang="el-GR" dirty="0" smtClean="0"/>
              <a:t>Οι ασθενείς με NHL, Ca μαστού ή όρχεος εμφανίζουν 2 έως 15 φορές χαμηλότερο κίνδυνο ανάπτυξης δΟΛ. </a:t>
            </a:r>
            <a:endParaRPr lang="el-GR" dirty="0"/>
          </a:p>
        </p:txBody>
      </p:sp>
      <p:sp>
        <p:nvSpPr>
          <p:cNvPr id="4" name="3 - Θέση αριθμού διαφάνειας"/>
          <p:cNvSpPr>
            <a:spLocks noGrp="1"/>
          </p:cNvSpPr>
          <p:nvPr>
            <p:ph type="sldNum" sz="quarter" idx="10"/>
          </p:nvPr>
        </p:nvSpPr>
        <p:spPr/>
        <p:txBody>
          <a:bodyPr/>
          <a:lstStyle/>
          <a:p>
            <a:pPr>
              <a:defRPr/>
            </a:pPr>
            <a:fld id="{4045FDBC-3CF1-4CB7-B067-9A77E0AC7316}" type="slidenum">
              <a:rPr lang="el-GR" smtClean="0"/>
              <a:pPr>
                <a:defRPr/>
              </a:pPr>
              <a:t>81</a:t>
            </a:fld>
            <a:endParaRPr lang="el-G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latin typeface="Arial" pitchFamily="34" charset="0"/>
              </a:rPr>
              <a:t>Iron chelation therapy in patients with iron overload particularly in low / intermediate-1MDS  or transplant candidates</a:t>
            </a:r>
            <a:r>
              <a:rPr lang="el-GR" dirty="0" smtClean="0">
                <a:latin typeface="Arial" pitchFamily="34" charset="0"/>
              </a:rPr>
              <a:t>.</a:t>
            </a:r>
            <a:r>
              <a:rPr lang="en-US" dirty="0" smtClean="0">
                <a:latin typeface="Arial" pitchFamily="34" charset="0"/>
              </a:rPr>
              <a:t> </a:t>
            </a:r>
            <a:endParaRPr lang="el-GR" dirty="0"/>
          </a:p>
        </p:txBody>
      </p:sp>
      <p:sp>
        <p:nvSpPr>
          <p:cNvPr id="4" name="3 - Θέση αριθμού διαφάνειας"/>
          <p:cNvSpPr>
            <a:spLocks noGrp="1"/>
          </p:cNvSpPr>
          <p:nvPr>
            <p:ph type="sldNum" sz="quarter" idx="10"/>
          </p:nvPr>
        </p:nvSpPr>
        <p:spPr/>
        <p:txBody>
          <a:bodyPr/>
          <a:lstStyle/>
          <a:p>
            <a:pPr>
              <a:defRPr/>
            </a:pPr>
            <a:fld id="{4045FDBC-3CF1-4CB7-B067-9A77E0AC7316}" type="slidenum">
              <a:rPr lang="el-GR" smtClean="0"/>
              <a:pPr>
                <a:defRPr/>
              </a:pPr>
              <a:t>82</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latin typeface="+mn-lt"/>
                <a:ea typeface="+mn-ea"/>
                <a:cs typeface="+mn-cs"/>
              </a:rPr>
              <a:t>Pegfilgrastim</a:t>
            </a:r>
            <a:r>
              <a:rPr lang="en-US" sz="1200" b="0" i="0" kern="1200" dirty="0">
                <a:solidFill>
                  <a:schemeClr val="tx1"/>
                </a:solidFill>
                <a:latin typeface="+mn-lt"/>
                <a:ea typeface="+mn-ea"/>
                <a:cs typeface="+mn-cs"/>
              </a:rPr>
              <a:t> has a human half-life of 15 to 80 hours, much longer than the parent </a:t>
            </a:r>
            <a:r>
              <a:rPr lang="en-US" sz="1200" b="0" i="0" kern="1200" dirty="0" err="1">
                <a:solidFill>
                  <a:schemeClr val="tx1"/>
                </a:solidFill>
                <a:latin typeface="+mn-lt"/>
                <a:ea typeface="+mn-ea"/>
                <a:cs typeface="+mn-cs"/>
              </a:rPr>
              <a:t>filgrastim</a:t>
            </a:r>
            <a:r>
              <a:rPr lang="en-US" sz="1200" b="0" i="0" kern="1200" dirty="0">
                <a:solidFill>
                  <a:schemeClr val="tx1"/>
                </a:solidFill>
                <a:latin typeface="+mn-lt"/>
                <a:ea typeface="+mn-ea"/>
                <a:cs typeface="+mn-cs"/>
              </a:rPr>
              <a:t> (3–4 hours). </a:t>
            </a:r>
            <a:endParaRPr lang="el-GR" baseline="0" dirty="0"/>
          </a:p>
          <a:p>
            <a:r>
              <a:rPr lang="en-US" sz="1200" b="0" i="0" kern="1200" dirty="0">
                <a:solidFill>
                  <a:schemeClr val="tx1"/>
                </a:solidFill>
                <a:latin typeface="+mn-lt"/>
                <a:ea typeface="+mn-ea"/>
                <a:cs typeface="+mn-cs"/>
              </a:rPr>
              <a:t>Drug related authorities such as </a:t>
            </a:r>
            <a:r>
              <a:rPr lang="en-US" sz="1200" b="0" i="0" u="none" strike="noStrike" kern="1200" dirty="0">
                <a:solidFill>
                  <a:schemeClr val="tx1"/>
                </a:solidFill>
                <a:latin typeface="+mn-lt"/>
                <a:ea typeface="+mn-ea"/>
                <a:cs typeface="+mn-cs"/>
                <a:hlinkClick r:id="rId3" tooltip="European Medicines Agency"/>
              </a:rPr>
              <a:t>European Medicines Agency</a:t>
            </a:r>
            <a:r>
              <a:rPr lang="en-US" sz="1200" b="0" i="0" kern="1200" dirty="0">
                <a:solidFill>
                  <a:schemeClr val="tx1"/>
                </a:solidFill>
                <a:latin typeface="+mn-lt"/>
                <a:ea typeface="+mn-ea"/>
                <a:cs typeface="+mn-cs"/>
              </a:rPr>
              <a:t> (EMA), </a:t>
            </a:r>
            <a:r>
              <a:rPr lang="en-US" sz="1200" b="0" i="0" u="none" strike="noStrike" kern="1200" dirty="0">
                <a:solidFill>
                  <a:schemeClr val="tx1"/>
                </a:solidFill>
                <a:latin typeface="+mn-lt"/>
                <a:ea typeface="+mn-ea"/>
                <a:cs typeface="+mn-cs"/>
                <a:hlinkClick r:id="rId4" tooltip="Food and Drug Administration"/>
              </a:rPr>
              <a:t>Food and Drug Administration</a:t>
            </a:r>
            <a:r>
              <a:rPr lang="en-US" sz="1200" b="0" i="0" kern="1200" dirty="0">
                <a:solidFill>
                  <a:schemeClr val="tx1"/>
                </a:solidFill>
                <a:latin typeface="+mn-lt"/>
                <a:ea typeface="+mn-ea"/>
                <a:cs typeface="+mn-cs"/>
              </a:rPr>
              <a:t> (FDA), and </a:t>
            </a:r>
            <a:r>
              <a:rPr lang="en-US" sz="1200" b="0" i="0" u="none" strike="noStrike" kern="1200" dirty="0">
                <a:solidFill>
                  <a:schemeClr val="tx1"/>
                </a:solidFill>
                <a:latin typeface="+mn-lt"/>
                <a:ea typeface="+mn-ea"/>
                <a:cs typeface="+mn-cs"/>
                <a:hlinkClick r:id="rId5" tooltip="Health Products and Food Branch"/>
              </a:rPr>
              <a:t>Health Canada</a:t>
            </a:r>
            <a:r>
              <a:rPr lang="en-US" sz="1200" b="0" i="0" kern="1200" dirty="0">
                <a:solidFill>
                  <a:schemeClr val="tx1"/>
                </a:solidFill>
                <a:latin typeface="+mn-lt"/>
                <a:ea typeface="+mn-ea"/>
                <a:cs typeface="+mn-cs"/>
              </a:rPr>
              <a:t> hold their own guidance on requirements for demonstration of the similar nature of two biological products in terms of safety and efficacy. According to them, analytical studies that demonstrate that the biological product is highly similar to the reference product notwithstanding minor differences in clinically inactive components, animal studies (including the assessment of toxicity), and a clinical study or studies (including the assessment of immunogenicity and pharmacokinetics or </a:t>
            </a:r>
            <a:r>
              <a:rPr lang="en-US" sz="1200" b="0" i="0" kern="1200" dirty="0" err="1">
                <a:solidFill>
                  <a:schemeClr val="tx1"/>
                </a:solidFill>
                <a:latin typeface="+mn-lt"/>
                <a:ea typeface="+mn-ea"/>
                <a:cs typeface="+mn-cs"/>
              </a:rPr>
              <a:t>pharmacodynamics</a:t>
            </a:r>
            <a:r>
              <a:rPr lang="en-US" sz="1200" b="0" i="0" kern="1200" dirty="0">
                <a:solidFill>
                  <a:schemeClr val="tx1"/>
                </a:solidFill>
                <a:latin typeface="+mn-lt"/>
                <a:ea typeface="+mn-ea"/>
                <a:cs typeface="+mn-cs"/>
              </a:rPr>
              <a:t>) are sufficient to demonstrate safety, purity, and potency in one or more appropriate conditions of use for which the reference product is licensed and intended to be used and for which licensure is sought for the biological product. </a:t>
            </a:r>
          </a:p>
          <a:p>
            <a:r>
              <a:rPr lang="en-US" sz="1200" b="0" i="0" kern="1200" dirty="0">
                <a:solidFill>
                  <a:schemeClr val="tx1"/>
                </a:solidFill>
                <a:latin typeface="+mn-lt"/>
                <a:ea typeface="+mn-ea"/>
                <a:cs typeface="+mn-cs"/>
              </a:rPr>
              <a:t>Every biological displays a certain degree of variability. However, provided that structure and function(s), pharmacokinetic profiles and </a:t>
            </a:r>
            <a:r>
              <a:rPr lang="en-US" sz="1200" b="0" i="0" kern="1200" dirty="0" err="1">
                <a:solidFill>
                  <a:schemeClr val="tx1"/>
                </a:solidFill>
                <a:latin typeface="+mn-lt"/>
                <a:ea typeface="+mn-ea"/>
                <a:cs typeface="+mn-cs"/>
              </a:rPr>
              <a:t>pharmacodynamic</a:t>
            </a:r>
            <a:r>
              <a:rPr lang="en-US" sz="1200" b="0" i="0" kern="1200" dirty="0">
                <a:solidFill>
                  <a:schemeClr val="tx1"/>
                </a:solidFill>
                <a:latin typeface="+mn-lt"/>
                <a:ea typeface="+mn-ea"/>
                <a:cs typeface="+mn-cs"/>
              </a:rPr>
              <a:t> effect(s) and/or efficacy can be shown to be comparable for the </a:t>
            </a:r>
            <a:r>
              <a:rPr lang="en-US" sz="1200" b="0" i="0" kern="1200" dirty="0" err="1">
                <a:solidFill>
                  <a:schemeClr val="tx1"/>
                </a:solidFill>
                <a:latin typeface="+mn-lt"/>
                <a:ea typeface="+mn-ea"/>
                <a:cs typeface="+mn-cs"/>
              </a:rPr>
              <a:t>biosimilar</a:t>
            </a:r>
            <a:r>
              <a:rPr lang="en-US" sz="1200" b="0" i="0" kern="1200" dirty="0">
                <a:solidFill>
                  <a:schemeClr val="tx1"/>
                </a:solidFill>
                <a:latin typeface="+mn-lt"/>
                <a:ea typeface="+mn-ea"/>
                <a:cs typeface="+mn-cs"/>
              </a:rPr>
              <a:t> and the reference product, those adverse drug reactions which are related to exaggerated pharmacological effects can also be expected at similar frequencies.</a:t>
            </a:r>
            <a:endParaRPr lang="el-GR" baseline="0" dirty="0"/>
          </a:p>
          <a:p>
            <a:r>
              <a:rPr lang="el-GR" baseline="0" dirty="0"/>
              <a:t>Η </a:t>
            </a:r>
            <a:r>
              <a:rPr lang="en-US" baseline="0" dirty="0" err="1"/>
              <a:t>lenograstim</a:t>
            </a:r>
            <a:r>
              <a:rPr lang="en-US" baseline="0" dirty="0"/>
              <a:t> </a:t>
            </a:r>
            <a:r>
              <a:rPr lang="el-GR" baseline="0" dirty="0"/>
              <a:t>έχει πάρει ένδειξη ΜΟΝΟ στην Ευρώπη και παράγεται από </a:t>
            </a:r>
            <a:r>
              <a:rPr lang="en-US" b="1" i="1" u="sng" baseline="0" dirty="0"/>
              <a:t>mammalian cells</a:t>
            </a:r>
            <a:r>
              <a:rPr lang="en-US" baseline="0" dirty="0"/>
              <a:t>.</a:t>
            </a:r>
          </a:p>
          <a:p>
            <a:r>
              <a:rPr lang="en-US" baseline="0" dirty="0" err="1"/>
              <a:t>filgrastim-sndz</a:t>
            </a:r>
            <a:r>
              <a:rPr lang="en-US" baseline="0" dirty="0"/>
              <a:t>: </a:t>
            </a:r>
            <a:r>
              <a:rPr lang="el-GR" baseline="0" dirty="0"/>
              <a:t>1</a:t>
            </a:r>
            <a:r>
              <a:rPr lang="el-GR" baseline="30000" dirty="0"/>
              <a:t>ο</a:t>
            </a:r>
            <a:r>
              <a:rPr lang="el-GR" baseline="0" dirty="0"/>
              <a:t> βιοομοειδές που πήρε έγκριση από τον </a:t>
            </a:r>
            <a:r>
              <a:rPr lang="en-US" baseline="0" dirty="0"/>
              <a:t>FDA (2015)</a:t>
            </a:r>
          </a:p>
          <a:p>
            <a:r>
              <a:rPr lang="en-US" baseline="0" dirty="0" err="1"/>
              <a:t>pegfilgrastim</a:t>
            </a:r>
            <a:r>
              <a:rPr lang="en-US" baseline="0" dirty="0"/>
              <a:t>: </a:t>
            </a:r>
            <a:r>
              <a:rPr lang="el-GR" baseline="0" dirty="0"/>
              <a:t>λόγω της πεγκυλιωμένης μορφής, ελαττώνεται η νεφρική κάθαρσή της</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l</a:t>
            </a:r>
            <a:r>
              <a:rPr lang="en-US" baseline="0" dirty="0" err="1"/>
              <a:t>ipegfilgrastim</a:t>
            </a:r>
            <a:r>
              <a:rPr lang="en-US" baseline="0" dirty="0"/>
              <a:t>: a long-acting, site-specific </a:t>
            </a:r>
            <a:r>
              <a:rPr lang="en-US" baseline="0" dirty="0" err="1"/>
              <a:t>glycoPEGylated</a:t>
            </a:r>
            <a:r>
              <a:rPr lang="en-US" baseline="0" dirty="0"/>
              <a:t> r-</a:t>
            </a:r>
            <a:r>
              <a:rPr lang="en-US" baseline="0" dirty="0" err="1"/>
              <a:t>metHuG</a:t>
            </a:r>
            <a:r>
              <a:rPr lang="en-US" baseline="0" dirty="0"/>
              <a:t>-CSF (molecular weight ∼38 </a:t>
            </a:r>
            <a:r>
              <a:rPr lang="en-US" baseline="0" dirty="0" err="1"/>
              <a:t>kDa</a:t>
            </a:r>
            <a:r>
              <a:rPr lang="en-US" baseline="0" dirty="0"/>
              <a:t>) produced by conjugation of a single 20-kDa PEG to the natural O-</a:t>
            </a:r>
            <a:r>
              <a:rPr lang="en-US" baseline="0" dirty="0" err="1"/>
              <a:t>glycosylation</a:t>
            </a:r>
            <a:r>
              <a:rPr lang="en-US" baseline="0" dirty="0"/>
              <a:t> site of G-CSF expressed in E. coli. In comparison, </a:t>
            </a:r>
            <a:r>
              <a:rPr lang="en-US" baseline="0" dirty="0" err="1"/>
              <a:t>pegfilgrastim</a:t>
            </a:r>
            <a:r>
              <a:rPr lang="en-US" baseline="0" dirty="0"/>
              <a:t> is produced by conjugation of a 20-kDa PEG to the N-terminal of G-CSF expressed in E. coli, and </a:t>
            </a:r>
            <a:r>
              <a:rPr lang="en-US" baseline="0" dirty="0" err="1"/>
              <a:t>PEGylation</a:t>
            </a:r>
            <a:r>
              <a:rPr lang="en-US" baseline="0" dirty="0"/>
              <a:t> results in a heterogeneous product with multiple </a:t>
            </a:r>
            <a:r>
              <a:rPr lang="en-US" baseline="0" dirty="0" err="1"/>
              <a:t>PEGylated</a:t>
            </a:r>
            <a:r>
              <a:rPr lang="en-US" baseline="0" dirty="0"/>
              <a:t> </a:t>
            </a:r>
            <a:r>
              <a:rPr lang="en-US" baseline="0" dirty="0" err="1"/>
              <a:t>isoforms</a:t>
            </a:r>
            <a:r>
              <a:rPr lang="en-US" baseline="0" dirty="0"/>
              <a:t> requiring further purification during the manufacturing process.</a:t>
            </a:r>
            <a:endParaRPr lang="el-GR" baseline="0" dirty="0"/>
          </a:p>
        </p:txBody>
      </p:sp>
      <p:sp>
        <p:nvSpPr>
          <p:cNvPr id="4" name="Slide Number Placeholder 3"/>
          <p:cNvSpPr>
            <a:spLocks noGrp="1"/>
          </p:cNvSpPr>
          <p:nvPr>
            <p:ph type="sldNum" sz="quarter" idx="10"/>
          </p:nvPr>
        </p:nvSpPr>
        <p:spPr/>
        <p:txBody>
          <a:bodyPr/>
          <a:lstStyle/>
          <a:p>
            <a:fld id="{766D784C-9129-41B5-B7D6-9A22BA443533}" type="slidenum">
              <a:rPr lang="el-GR" smtClean="0"/>
              <a:pPr/>
              <a:t>9</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b="1" i="1" u="sng" dirty="0"/>
              <a:t>largest</a:t>
            </a:r>
            <a:r>
              <a:rPr lang="en-US" dirty="0"/>
              <a:t> randomized study of prophylactic GF support </a:t>
            </a:r>
            <a:r>
              <a:rPr lang="el-GR" dirty="0"/>
              <a:t>(2005)</a:t>
            </a:r>
            <a:r>
              <a:rPr lang="en-US" baseline="0" dirty="0"/>
              <a:t> </a:t>
            </a:r>
            <a:endParaRPr lang="el-GR" dirty="0"/>
          </a:p>
        </p:txBody>
      </p:sp>
      <p:sp>
        <p:nvSpPr>
          <p:cNvPr id="4" name="Slide Number Placeholder 3"/>
          <p:cNvSpPr>
            <a:spLocks noGrp="1"/>
          </p:cNvSpPr>
          <p:nvPr>
            <p:ph type="sldNum" sz="quarter" idx="10"/>
          </p:nvPr>
        </p:nvSpPr>
        <p:spPr/>
        <p:txBody>
          <a:bodyPr/>
          <a:lstStyle/>
          <a:p>
            <a:fld id="{766D784C-9129-41B5-B7D6-9A22BA443533}" type="slidenum">
              <a:rPr lang="el-GR" smtClean="0"/>
              <a:pPr/>
              <a:t>11</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766D784C-9129-41B5-B7D6-9A22BA443533}" type="slidenum">
              <a:rPr lang="el-GR" smtClean="0"/>
              <a:pPr/>
              <a:t>12</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Forest plot of the estimated relative risks (RRs) and 95% CIs for all-cause mortality comparing granulocyte colony-stimulating factor (G-CSF)–supported chemotherapy with control for each study (squares), with weighted  summary RR (diamond) and based on the Mantel-</a:t>
            </a:r>
            <a:r>
              <a:rPr lang="en-US" sz="1200" kern="1200" baseline="0" dirty="0" err="1">
                <a:solidFill>
                  <a:schemeClr val="tx1"/>
                </a:solidFill>
                <a:latin typeface="+mn-lt"/>
                <a:ea typeface="+mn-ea"/>
                <a:cs typeface="+mn-cs"/>
              </a:rPr>
              <a:t>Haenszel</a:t>
            </a:r>
            <a:r>
              <a:rPr lang="en-US" sz="1200" kern="1200" baseline="0" dirty="0">
                <a:solidFill>
                  <a:schemeClr val="tx1"/>
                </a:solidFill>
                <a:latin typeface="+mn-lt"/>
                <a:ea typeface="+mn-ea"/>
                <a:cs typeface="+mn-cs"/>
              </a:rPr>
              <a:t> (MH) method.</a:t>
            </a:r>
            <a:endParaRPr lang="el-GR" dirty="0"/>
          </a:p>
        </p:txBody>
      </p:sp>
      <p:sp>
        <p:nvSpPr>
          <p:cNvPr id="4" name="Slide Number Placeholder 3"/>
          <p:cNvSpPr>
            <a:spLocks noGrp="1"/>
          </p:cNvSpPr>
          <p:nvPr>
            <p:ph type="sldNum" sz="quarter" idx="10"/>
          </p:nvPr>
        </p:nvSpPr>
        <p:spPr/>
        <p:txBody>
          <a:bodyPr/>
          <a:lstStyle/>
          <a:p>
            <a:fld id="{766D784C-9129-41B5-B7D6-9A22BA443533}" type="slidenum">
              <a:rPr lang="el-GR" smtClean="0"/>
              <a:pPr/>
              <a:t>17</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The Update Committee made the</a:t>
            </a:r>
            <a:r>
              <a:rPr lang="el-GR" sz="1200"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recommendations for CSF use when the FN rate was approximately</a:t>
            </a:r>
            <a:r>
              <a:rPr lang="el-GR" sz="1200"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20% based on clinical impact alone, due to the consensus</a:t>
            </a:r>
            <a:r>
              <a:rPr lang="el-GR" sz="1200"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that reduction in febrile </a:t>
            </a:r>
            <a:r>
              <a:rPr lang="en-US" sz="1200" kern="1200" baseline="0" dirty="0" err="1">
                <a:solidFill>
                  <a:schemeClr val="tx1"/>
                </a:solidFill>
                <a:latin typeface="+mn-lt"/>
                <a:ea typeface="+mn-ea"/>
                <a:cs typeface="+mn-cs"/>
              </a:rPr>
              <a:t>neutropenia</a:t>
            </a:r>
            <a:r>
              <a:rPr lang="en-US" sz="1200" kern="1200" baseline="0" dirty="0">
                <a:solidFill>
                  <a:schemeClr val="tx1"/>
                </a:solidFill>
                <a:latin typeface="+mn-lt"/>
                <a:ea typeface="+mn-ea"/>
                <a:cs typeface="+mn-cs"/>
              </a:rPr>
              <a:t> itself was an important clinical</a:t>
            </a:r>
            <a:r>
              <a:rPr lang="el-GR" sz="1200"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outcome. Evidence from meta-analysis that CSFs reduced</a:t>
            </a:r>
            <a:r>
              <a:rPr lang="el-GR" sz="1200"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infection-related mortality added to the clinical evidence that use</a:t>
            </a:r>
            <a:r>
              <a:rPr lang="el-GR" sz="1200"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of CSFs was important, and further emphasized that the primary</a:t>
            </a:r>
            <a:r>
              <a:rPr lang="el-GR" sz="1200"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decisions were clinical and not economic</a:t>
            </a:r>
            <a:r>
              <a:rPr lang="el-GR"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l-GR" sz="1200" kern="1200" baseline="0" dirty="0">
                <a:solidFill>
                  <a:schemeClr val="tx1"/>
                </a:solidFill>
                <a:latin typeface="+mn-lt"/>
                <a:ea typeface="+mn-ea"/>
                <a:cs typeface="+mn-cs"/>
              </a:rPr>
              <a:t>Παρόλα αυτά, προηγούμενες μελέτες είχαν δείξει ότι η τακτική αυτή είναι και </a:t>
            </a:r>
            <a:r>
              <a:rPr lang="en-US" sz="1200" kern="1200" baseline="0" dirty="0">
                <a:solidFill>
                  <a:schemeClr val="tx1"/>
                </a:solidFill>
                <a:latin typeface="+mn-lt"/>
                <a:ea typeface="+mn-ea"/>
                <a:cs typeface="+mn-cs"/>
              </a:rPr>
              <a:t>cost-effective.</a:t>
            </a:r>
            <a:endParaRPr lang="el-GR" dirty="0"/>
          </a:p>
        </p:txBody>
      </p:sp>
      <p:sp>
        <p:nvSpPr>
          <p:cNvPr id="4" name="Slide Number Placeholder 3"/>
          <p:cNvSpPr>
            <a:spLocks noGrp="1"/>
          </p:cNvSpPr>
          <p:nvPr>
            <p:ph type="sldNum" sz="quarter" idx="10"/>
          </p:nvPr>
        </p:nvSpPr>
        <p:spPr/>
        <p:txBody>
          <a:bodyPr/>
          <a:lstStyle/>
          <a:p>
            <a:fld id="{766D784C-9129-41B5-B7D6-9A22BA443533}" type="slidenum">
              <a:rPr lang="el-GR" smtClean="0"/>
              <a:pPr/>
              <a:t>18</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l-GR"/>
              <a:t>Στυλ κύριου τίτλου</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endParaRPr lang="en-US" dirty="0"/>
          </a:p>
        </p:txBody>
      </p:sp>
      <p:sp>
        <p:nvSpPr>
          <p:cNvPr id="7" name="Date Placeholder 6"/>
          <p:cNvSpPr>
            <a:spLocks noGrp="1"/>
          </p:cNvSpPr>
          <p:nvPr>
            <p:ph type="dt" sz="half" idx="10"/>
          </p:nvPr>
        </p:nvSpPr>
        <p:spPr/>
        <p:txBody>
          <a:bodyPr/>
          <a:lstStyle/>
          <a:p>
            <a:fld id="{513955D2-77B8-4190-BF64-53165A898F0A}" type="datetime1">
              <a:rPr lang="el-GR" smtClean="0"/>
              <a:pPr/>
              <a:t>15/4/2020</a:t>
            </a:fld>
            <a:endParaRPr lang="el-GR"/>
          </a:p>
        </p:txBody>
      </p:sp>
      <p:sp>
        <p:nvSpPr>
          <p:cNvPr id="8" name="Slide Number Placeholder 7"/>
          <p:cNvSpPr>
            <a:spLocks noGrp="1"/>
          </p:cNvSpPr>
          <p:nvPr>
            <p:ph type="sldNum" sz="quarter" idx="11"/>
          </p:nvPr>
        </p:nvSpPr>
        <p:spPr/>
        <p:txBody>
          <a:bodyPr/>
          <a:lstStyle/>
          <a:p>
            <a:fld id="{84C7E4BB-2098-4D5C-A11B-BC8D1C6829A5}" type="slidenum">
              <a:rPr lang="el-GR" smtClean="0"/>
              <a:pPr/>
              <a:t>‹#›</a:t>
            </a:fld>
            <a:endParaRPr lang="el-GR"/>
          </a:p>
        </p:txBody>
      </p:sp>
      <p:sp>
        <p:nvSpPr>
          <p:cNvPr id="9" name="Footer Placeholder 8"/>
          <p:cNvSpPr>
            <a:spLocks noGrp="1"/>
          </p:cNvSpPr>
          <p:nvPr>
            <p:ph type="ftr" sz="quarter" idx="12"/>
          </p:nvPr>
        </p:nvSpPr>
        <p:spPr/>
        <p:txBody>
          <a:bodyPr/>
          <a:lstStyle/>
          <a:p>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Date Placeholder 3"/>
          <p:cNvSpPr>
            <a:spLocks noGrp="1"/>
          </p:cNvSpPr>
          <p:nvPr>
            <p:ph type="dt" sz="half" idx="10"/>
          </p:nvPr>
        </p:nvSpPr>
        <p:spPr/>
        <p:txBody>
          <a:bodyPr/>
          <a:lstStyle/>
          <a:p>
            <a:fld id="{24E799C1-5523-4381-9195-238CA63915A8}" type="datetime1">
              <a:rPr lang="el-GR" smtClean="0"/>
              <a:pPr/>
              <a:t>15/4/2020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C7E4BB-2098-4D5C-A11B-BC8D1C6829A5}"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a:t>Στυλ κύριου τίτλου</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Date Placeholder 3"/>
          <p:cNvSpPr>
            <a:spLocks noGrp="1"/>
          </p:cNvSpPr>
          <p:nvPr>
            <p:ph type="dt" sz="half" idx="10"/>
          </p:nvPr>
        </p:nvSpPr>
        <p:spPr/>
        <p:txBody>
          <a:bodyPr/>
          <a:lstStyle/>
          <a:p>
            <a:fld id="{5DCCCE42-7331-4FE9-8A21-43C79AEDE03E}" type="datetime1">
              <a:rPr lang="el-GR" smtClean="0"/>
              <a:pPr/>
              <a:t>15/4/2020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C7E4BB-2098-4D5C-A11B-BC8D1C6829A5}"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Τίτλος, Αντικείμενο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533401" y="473075"/>
            <a:ext cx="8153400" cy="1143000"/>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533401" y="1828800"/>
            <a:ext cx="4000500" cy="40386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686301" y="1828800"/>
            <a:ext cx="4000500" cy="40386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a:xfrm>
            <a:off x="533400" y="6248400"/>
            <a:ext cx="2057400" cy="457200"/>
          </a:xfrm>
        </p:spPr>
        <p:txBody>
          <a:bodyPr/>
          <a:lstStyle>
            <a:lvl1pPr>
              <a:defRPr/>
            </a:lvl1pPr>
          </a:lstStyle>
          <a:p>
            <a:endParaRPr lang="en-US"/>
          </a:p>
        </p:txBody>
      </p:sp>
      <p:sp>
        <p:nvSpPr>
          <p:cNvPr id="6" name="5 - Θέση υποσέλιδου"/>
          <p:cNvSpPr>
            <a:spLocks noGrp="1"/>
          </p:cNvSpPr>
          <p:nvPr>
            <p:ph type="ftr" sz="quarter" idx="11"/>
          </p:nvPr>
        </p:nvSpPr>
        <p:spPr>
          <a:xfrm>
            <a:off x="3238500" y="6248400"/>
            <a:ext cx="2895600" cy="457200"/>
          </a:xfrm>
        </p:spPr>
        <p:txBody>
          <a:bodyPr/>
          <a:lstStyle>
            <a:lvl1pPr>
              <a:defRPr/>
            </a:lvl1pPr>
          </a:lstStyle>
          <a:p>
            <a:endParaRPr lang="en-US"/>
          </a:p>
        </p:txBody>
      </p:sp>
      <p:sp>
        <p:nvSpPr>
          <p:cNvPr id="7" name="6 - Θέση αριθμού διαφάνειας"/>
          <p:cNvSpPr>
            <a:spLocks noGrp="1"/>
          </p:cNvSpPr>
          <p:nvPr>
            <p:ph type="sldNum" sz="quarter" idx="12"/>
          </p:nvPr>
        </p:nvSpPr>
        <p:spPr>
          <a:xfrm>
            <a:off x="6781800" y="6248400"/>
            <a:ext cx="1905000" cy="457200"/>
          </a:xfrm>
        </p:spPr>
        <p:txBody>
          <a:bodyPr/>
          <a:lstStyle>
            <a:lvl1pPr>
              <a:defRPr/>
            </a:lvl1pPr>
          </a:lstStyle>
          <a:p>
            <a:fld id="{74E4EA1A-5348-4C74-8708-354120049D4E}" type="slidenum">
              <a:rPr lang="en-US"/>
              <a:pPr/>
              <a:t>‹#›</a:t>
            </a:fld>
            <a:endParaRPr lang="en-US"/>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4F3D8698-06D0-463A-BDBB-4F4DE983DE53}" type="datetime1">
              <a:rPr lang="el-GR" smtClean="0"/>
              <a:pPr/>
              <a:t>15/4/2020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C7E4BB-2098-4D5C-A11B-BC8D1C6829A5}"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l-GR"/>
              <a:t>Στυλ κύριου τίτλου</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p>
            <a:fld id="{F9FB8369-ACD3-4A4A-BC96-2388CA5A2D6B}" type="datetime1">
              <a:rPr lang="el-GR" smtClean="0"/>
              <a:pPr/>
              <a:t>15/4/2020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C7E4BB-2098-4D5C-A11B-BC8D1C6829A5}" type="slidenum">
              <a:rPr lang="el-GR" smtClean="0"/>
              <a:pPr/>
              <a:t>‹#›</a:t>
            </a:fld>
            <a:endParaRPr lang="el-G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67594421-92E5-430A-9899-44369940A54C}" type="datetime1">
              <a:rPr lang="el-GR" smtClean="0"/>
              <a:pPr/>
              <a:t>15/4/2020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4C7E4BB-2098-4D5C-A11B-BC8D1C6829A5}" type="slidenum">
              <a:rPr lang="el-GR" smtClean="0"/>
              <a:pPr/>
              <a:t>‹#›</a:t>
            </a:fld>
            <a:endParaRPr lang="el-GR"/>
          </a:p>
        </p:txBody>
      </p:sp>
      <p:sp>
        <p:nvSpPr>
          <p:cNvPr id="9" name="Content Placeholder 8"/>
          <p:cNvSpPr>
            <a:spLocks noGrp="1"/>
          </p:cNvSpPr>
          <p:nvPr>
            <p:ph sz="quarter" idx="13"/>
          </p:nvPr>
        </p:nvSpPr>
        <p:spPr>
          <a:xfrm>
            <a:off x="365760" y="1600200"/>
            <a:ext cx="4041648" cy="452628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Στυλ κύριου τίτλου</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7" name="Date Placeholder 6"/>
          <p:cNvSpPr>
            <a:spLocks noGrp="1"/>
          </p:cNvSpPr>
          <p:nvPr>
            <p:ph type="dt" sz="half" idx="10"/>
          </p:nvPr>
        </p:nvSpPr>
        <p:spPr/>
        <p:txBody>
          <a:bodyPr/>
          <a:lstStyle/>
          <a:p>
            <a:fld id="{4570E716-7E90-491E-9BE2-BD44BECE3A4E}" type="datetime1">
              <a:rPr lang="el-GR" smtClean="0"/>
              <a:pPr/>
              <a:t>15/4/2020</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84C7E4BB-2098-4D5C-A11B-BC8D1C6829A5}" type="slidenum">
              <a:rPr lang="el-GR" smtClean="0"/>
              <a:pPr/>
              <a:t>‹#›</a:t>
            </a:fld>
            <a:endParaRPr lang="el-GR"/>
          </a:p>
        </p:txBody>
      </p:sp>
      <p:sp>
        <p:nvSpPr>
          <p:cNvPr id="11" name="Content Placeholder 10"/>
          <p:cNvSpPr>
            <a:spLocks noGrp="1"/>
          </p:cNvSpPr>
          <p:nvPr>
            <p:ph sz="quarter" idx="13"/>
          </p:nvPr>
        </p:nvSpPr>
        <p:spPr>
          <a:xfrm>
            <a:off x="457200" y="2212848"/>
            <a:ext cx="4041648" cy="3913632"/>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p>
            <a:fld id="{BCE18A7D-619C-4A50-8EFB-F9D328745933}" type="datetime1">
              <a:rPr lang="el-GR" smtClean="0"/>
              <a:pPr/>
              <a:t>15/4/2020</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84C7E4BB-2098-4D5C-A11B-BC8D1C6829A5}"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9E4D4C-7006-40FA-94C2-0C35AF5E06BF}" type="datetime1">
              <a:rPr lang="el-GR" smtClean="0"/>
              <a:pPr/>
              <a:t>15/4/2020</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84C7E4BB-2098-4D5C-A11B-BC8D1C6829A5}"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l-GR"/>
              <a:t>Στυλ κύριου τίτλου</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72191375-FC62-4B81-8F79-25B9EC70568B}" type="datetime1">
              <a:rPr lang="el-GR" smtClean="0"/>
              <a:pPr/>
              <a:t>15/4/2020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4C7E4BB-2098-4D5C-A11B-BC8D1C6829A5}"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l-GR"/>
              <a:t>Στυλ κύριου τίτλου</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μια εικόνα</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9BE8D26C-78C0-45BC-B829-5D8641EA0E5C}" type="datetime1">
              <a:rPr lang="el-GR" smtClean="0"/>
              <a:pPr/>
              <a:t>15/4/2020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4C7E4BB-2098-4D5C-A11B-BC8D1C6829A5}"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l-GR"/>
              <a:t>Στυλ κύριου τίτλου</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773C4FA8-FC60-4537-A97D-C369D32E22F9}" type="datetime1">
              <a:rPr lang="el-GR" smtClean="0"/>
              <a:pPr/>
              <a:t>15/4/2020</a:t>
            </a:fld>
            <a:endParaRPr lang="el-G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l-G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84C7E4BB-2098-4D5C-A11B-BC8D1C6829A5}" type="slidenum">
              <a:rPr lang="el-GR" smtClean="0"/>
              <a:pPr/>
              <a:t>‹#›</a:t>
            </a:fld>
            <a:endParaRPr lang="el-G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7" r:id="rId12"/>
  </p:sldLayoutIdLst>
  <p:hf sldNum="0" hdr="0" ftr="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0.wav"/><Relationship Id="rId1" Type="http://schemas.openxmlformats.org/officeDocument/2006/relationships/tags" Target="../tags/tag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11.wav"/><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12.wav"/><Relationship Id="rId5" Type="http://schemas.openxmlformats.org/officeDocument/2006/relationships/image" Target="../media/image4.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audio" Target="../media/audio13.wav"/><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audio" Target="../media/audio14.wav"/><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15.wav"/><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6.wav"/><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17.wav"/><Relationship Id="rId5" Type="http://schemas.openxmlformats.org/officeDocument/2006/relationships/image" Target="../media/image4.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18.wav"/><Relationship Id="rId5" Type="http://schemas.openxmlformats.org/officeDocument/2006/relationships/image" Target="../media/image4.pn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audio" Target="../media/audio19.wav"/><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0.wav"/><Relationship Id="rId1" Type="http://schemas.openxmlformats.org/officeDocument/2006/relationships/tags" Target="../tags/tag8.xml"/><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audio" Target="../media/audio21.wav"/><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22.wav"/><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audio" Target="../media/audio23.wav"/><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audio" Target="../media/audio24.wav"/><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audio" Target="../media/audio25.wav"/><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26.wav"/><Relationship Id="rId5" Type="http://schemas.openxmlformats.org/officeDocument/2006/relationships/image" Target="../media/image4.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7.wav"/><Relationship Id="rId1" Type="http://schemas.openxmlformats.org/officeDocument/2006/relationships/tags" Target="../tags/tag9.xml"/><Relationship Id="rId5" Type="http://schemas.openxmlformats.org/officeDocument/2006/relationships/image" Target="../media/image4.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audio" Target="../media/audio28.wav"/><Relationship Id="rId5" Type="http://schemas.openxmlformats.org/officeDocument/2006/relationships/image" Target="../media/image4.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audio29.wav"/><Relationship Id="rId1" Type="http://schemas.openxmlformats.org/officeDocument/2006/relationships/tags" Target="../tags/tag1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0.wav"/><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1.wav"/><Relationship Id="rId1" Type="http://schemas.openxmlformats.org/officeDocument/2006/relationships/tags" Target="../tags/tag12.xml"/><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audio32.wav"/><Relationship Id="rId1" Type="http://schemas.openxmlformats.org/officeDocument/2006/relationships/tags" Target="../tags/tag13.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audio" Target="../media/audio33.wav"/><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audio" Target="../media/audio34.wav"/><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audio" Target="../media/audio35.wav"/><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audio" Target="../media/audio36.wav"/><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7.wav"/><Relationship Id="rId1" Type="http://schemas.openxmlformats.org/officeDocument/2006/relationships/tags" Target="../tags/tag14.xml"/><Relationship Id="rId6" Type="http://schemas.openxmlformats.org/officeDocument/2006/relationships/image" Target="../media/image13.png"/><Relationship Id="rId5" Type="http://schemas.openxmlformats.org/officeDocument/2006/relationships/image" Target="../media/image40.png"/><Relationship Id="rId4"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38.wav"/></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9.wav"/><Relationship Id="rId1" Type="http://schemas.openxmlformats.org/officeDocument/2006/relationships/tags" Target="../tags/tag15.xml"/><Relationship Id="rId5" Type="http://schemas.openxmlformats.org/officeDocument/2006/relationships/image" Target="../media/image13.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audio" Target="../media/audio4.wav"/><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audio40.wav"/><Relationship Id="rId1" Type="http://schemas.openxmlformats.org/officeDocument/2006/relationships/tags" Target="../tags/tag16.xml"/><Relationship Id="rId5" Type="http://schemas.openxmlformats.org/officeDocument/2006/relationships/image" Target="../media/image42.png"/><Relationship Id="rId4" Type="http://schemas.openxmlformats.org/officeDocument/2006/relationships/notesSlide" Target="../notesSlides/notesSlide18.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1.wav"/></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audio42.wav"/><Relationship Id="rId1" Type="http://schemas.openxmlformats.org/officeDocument/2006/relationships/tags" Target="../tags/tag17.xml"/><Relationship Id="rId5" Type="http://schemas.openxmlformats.org/officeDocument/2006/relationships/image" Target="../media/image13.png"/><Relationship Id="rId4" Type="http://schemas.openxmlformats.org/officeDocument/2006/relationships/notesSlide" Target="../notesSlides/notesSlide19.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3.wav"/><Relationship Id="rId1" Type="http://schemas.openxmlformats.org/officeDocument/2006/relationships/tags" Target="../tags/tag18.xml"/><Relationship Id="rId6" Type="http://schemas.openxmlformats.org/officeDocument/2006/relationships/image" Target="../media/image13.png"/><Relationship Id="rId5" Type="http://schemas.openxmlformats.org/officeDocument/2006/relationships/image" Target="../media/image44.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audio44.wav"/><Relationship Id="rId1" Type="http://schemas.openxmlformats.org/officeDocument/2006/relationships/tags" Target="../tags/tag19.xml"/><Relationship Id="rId6" Type="http://schemas.openxmlformats.org/officeDocument/2006/relationships/image" Target="../media/image44.png"/><Relationship Id="rId5" Type="http://schemas.openxmlformats.org/officeDocument/2006/relationships/image" Target="../media/image45.png"/><Relationship Id="rId4" Type="http://schemas.openxmlformats.org/officeDocument/2006/relationships/notesSlide" Target="../notesSlides/notesSlide20.xml"/></Relationships>
</file>

<file path=ppt/slides/_rels/slide4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audio" Target="../media/audio45.wav"/><Relationship Id="rId1" Type="http://schemas.openxmlformats.org/officeDocument/2006/relationships/tags" Target="../tags/tag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2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9.png"/><Relationship Id="rId2" Type="http://schemas.openxmlformats.org/officeDocument/2006/relationships/audio" Target="../media/audio46.wav"/><Relationship Id="rId1" Type="http://schemas.openxmlformats.org/officeDocument/2006/relationships/tags" Target="../tags/tag21.xml"/><Relationship Id="rId6" Type="http://schemas.openxmlformats.org/officeDocument/2006/relationships/image" Target="../media/image44.png"/><Relationship Id="rId5" Type="http://schemas.openxmlformats.org/officeDocument/2006/relationships/image" Target="../media/image48.png"/><Relationship Id="rId4" Type="http://schemas.openxmlformats.org/officeDocument/2006/relationships/notesSlide" Target="../notesSlides/notesSlide2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7.wav"/><Relationship Id="rId1" Type="http://schemas.openxmlformats.org/officeDocument/2006/relationships/tags" Target="../tags/tag22.xml"/><Relationship Id="rId5" Type="http://schemas.openxmlformats.org/officeDocument/2006/relationships/image" Target="../media/image50.png"/><Relationship Id="rId4" Type="http://schemas.openxmlformats.org/officeDocument/2006/relationships/notesSlide" Target="../notesSlides/notesSlide2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audio48.wav"/><Relationship Id="rId1" Type="http://schemas.openxmlformats.org/officeDocument/2006/relationships/tags" Target="../tags/tag23.xml"/><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audio" Target="../media/audio49.wav"/><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audio5.wav"/><Relationship Id="rId1" Type="http://schemas.openxmlformats.org/officeDocument/2006/relationships/tags" Target="../tags/tag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50.wav"/></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1.wav"/><Relationship Id="rId1" Type="http://schemas.openxmlformats.org/officeDocument/2006/relationships/tags" Target="../tags/tag24.xml"/><Relationship Id="rId5" Type="http://schemas.openxmlformats.org/officeDocument/2006/relationships/image" Target="../media/image13.png"/><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52.wav"/><Relationship Id="rId1" Type="http://schemas.openxmlformats.org/officeDocument/2006/relationships/tags" Target="../tags/tag25.xml"/><Relationship Id="rId5" Type="http://schemas.openxmlformats.org/officeDocument/2006/relationships/image" Target="../media/image13.png"/><Relationship Id="rId4" Type="http://schemas.openxmlformats.org/officeDocument/2006/relationships/image" Target="../media/image53.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audio53.wav"/><Relationship Id="rId1" Type="http://schemas.openxmlformats.org/officeDocument/2006/relationships/tags" Target="../tags/tag2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24.xml"/></Relationships>
</file>

<file path=ppt/slides/_rels/slide5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audio" Target="../media/audio54.wav"/><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13.png"/><Relationship Id="rId4" Type="http://schemas.openxmlformats.org/officeDocument/2006/relationships/image" Target="../media/image57.png"/><Relationship Id="rId9"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slideLayout" Target="../slideLayouts/slideLayout2.xml"/><Relationship Id="rId1" Type="http://schemas.openxmlformats.org/officeDocument/2006/relationships/audio" Target="../media/audio55.wav"/><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audio" Target="../media/audio56.wav"/><Relationship Id="rId4" Type="http://schemas.openxmlformats.org/officeDocument/2006/relationships/image" Target="../media/image13.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audio57.wav"/><Relationship Id="rId1" Type="http://schemas.openxmlformats.org/officeDocument/2006/relationships/tags" Target="../tags/tag2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notesSlide" Target="../notesSlides/notesSlide25.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audio" Target="../media/audio58.wav"/><Relationship Id="rId5" Type="http://schemas.openxmlformats.org/officeDocument/2006/relationships/image" Target="../media/image13.png"/><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audio" Target="../media/audio59.wav"/><Relationship Id="rId5" Type="http://schemas.openxmlformats.org/officeDocument/2006/relationships/image" Target="../media/image13.png"/><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wav"/><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6.xml"/><Relationship Id="rId1" Type="http://schemas.openxmlformats.org/officeDocument/2006/relationships/audio" Target="../media/audio60.wav"/><Relationship Id="rId4" Type="http://schemas.openxmlformats.org/officeDocument/2006/relationships/image" Target="../media/image13.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1.wav"/><Relationship Id="rId1" Type="http://schemas.openxmlformats.org/officeDocument/2006/relationships/tags" Target="../tags/tag28.xml"/><Relationship Id="rId5" Type="http://schemas.openxmlformats.org/officeDocument/2006/relationships/image" Target="../media/image13.png"/><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audio" Target="../media/audio62.wav"/><Relationship Id="rId5" Type="http://schemas.openxmlformats.org/officeDocument/2006/relationships/image" Target="../media/image13.png"/><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audio" Target="../media/audio63.wav"/><Relationship Id="rId5" Type="http://schemas.openxmlformats.org/officeDocument/2006/relationships/image" Target="../media/image13.png"/><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5.xml"/><Relationship Id="rId1" Type="http://schemas.openxmlformats.org/officeDocument/2006/relationships/audio" Target="../media/audio64.wav"/><Relationship Id="rId4" Type="http://schemas.openxmlformats.org/officeDocument/2006/relationships/image" Target="../media/image13.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5.wav"/><Relationship Id="rId1" Type="http://schemas.openxmlformats.org/officeDocument/2006/relationships/tags" Target="../tags/tag29.xml"/><Relationship Id="rId5" Type="http://schemas.openxmlformats.org/officeDocument/2006/relationships/image" Target="../media/image13.png"/><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audio" Target="../media/audio66.wav"/><Relationship Id="rId5" Type="http://schemas.openxmlformats.org/officeDocument/2006/relationships/image" Target="../media/image13.png"/><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audio" Target="../media/audio67.wav"/><Relationship Id="rId4" Type="http://schemas.openxmlformats.org/officeDocument/2006/relationships/image" Target="../media/image13.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8.wav"/><Relationship Id="rId1" Type="http://schemas.openxmlformats.org/officeDocument/2006/relationships/tags" Target="../tags/tag30.xml"/><Relationship Id="rId5" Type="http://schemas.openxmlformats.org/officeDocument/2006/relationships/image" Target="../media/image13.png"/><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audio" Target="../media/audio69.wav"/><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7.wav"/><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audio" Target="../media/audio70.wav"/><Relationship Id="rId5" Type="http://schemas.openxmlformats.org/officeDocument/2006/relationships/image" Target="../media/image13.png"/><Relationship Id="rId4" Type="http://schemas.openxmlformats.org/officeDocument/2006/relationships/image" Target="../media/image76.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audio" Target="../media/audio71.wav"/><Relationship Id="rId4" Type="http://schemas.openxmlformats.org/officeDocument/2006/relationships/image" Target="../media/image13.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audio" Target="../media/audio72.wav"/><Relationship Id="rId4" Type="http://schemas.openxmlformats.org/officeDocument/2006/relationships/image" Target="../media/image13.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audio" Target="../media/audio73.wav"/><Relationship Id="rId4" Type="http://schemas.openxmlformats.org/officeDocument/2006/relationships/image" Target="../media/image13.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audio" Target="../media/audio74.wav"/><Relationship Id="rId4" Type="http://schemas.openxmlformats.org/officeDocument/2006/relationships/image" Target="../media/image13.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audio" Target="../media/audio75.wav"/><Relationship Id="rId4" Type="http://schemas.openxmlformats.org/officeDocument/2006/relationships/image" Target="../media/image13.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audio" Target="../media/audio76.wav"/><Relationship Id="rId4" Type="http://schemas.openxmlformats.org/officeDocument/2006/relationships/image" Target="../media/image13.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audio" Target="../media/audio77.wav"/><Relationship Id="rId4" Type="http://schemas.openxmlformats.org/officeDocument/2006/relationships/image" Target="../media/image13.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audio" Target="../media/audio78.wav"/><Relationship Id="rId4" Type="http://schemas.openxmlformats.org/officeDocument/2006/relationships/image" Target="../media/image13.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audio" Target="../media/audio79.wav"/><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8.wav"/><Relationship Id="rId1" Type="http://schemas.openxmlformats.org/officeDocument/2006/relationships/tags" Target="../tags/tag4.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audio" Target="../media/audio80.wav"/><Relationship Id="rId4" Type="http://schemas.openxmlformats.org/officeDocument/2006/relationships/image" Target="../media/image13.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audio" Target="../media/audio81.wav"/><Relationship Id="rId4" Type="http://schemas.openxmlformats.org/officeDocument/2006/relationships/image" Target="../media/image13.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audio" Target="../media/audio82.wav"/><Relationship Id="rId4" Type="http://schemas.openxmlformats.org/officeDocument/2006/relationships/image" Target="../media/image13.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83.wav"/><Relationship Id="rId1" Type="http://schemas.openxmlformats.org/officeDocument/2006/relationships/tags" Target="../tags/tag31.xml"/><Relationship Id="rId4" Type="http://schemas.openxmlformats.org/officeDocument/2006/relationships/image" Target="../media/image13.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84.wav"/><Relationship Id="rId1" Type="http://schemas.openxmlformats.org/officeDocument/2006/relationships/tags" Target="../tags/tag32.xml"/><Relationship Id="rId4" Type="http://schemas.openxmlformats.org/officeDocument/2006/relationships/image" Target="../media/image13.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85.wav"/><Relationship Id="rId1" Type="http://schemas.openxmlformats.org/officeDocument/2006/relationships/tags" Target="../tags/tag33.xml"/><Relationship Id="rId4" Type="http://schemas.openxmlformats.org/officeDocument/2006/relationships/image" Target="../media/image13.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86.wav"/><Relationship Id="rId1" Type="http://schemas.openxmlformats.org/officeDocument/2006/relationships/tags" Target="../tags/tag34.xml"/><Relationship Id="rId4" Type="http://schemas.openxmlformats.org/officeDocument/2006/relationships/image" Target="../media/image13.png"/></Relationships>
</file>

<file path=ppt/slides/_rels/slide8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87.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9.wav"/><Relationship Id="rId1" Type="http://schemas.openxmlformats.org/officeDocument/2006/relationships/tags" Target="../tags/tag5.xml"/><Relationship Id="rId5" Type="http://schemas.openxmlformats.org/officeDocument/2006/relationships/image" Target="../media/image10.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428596" y="1839463"/>
            <a:ext cx="8501122" cy="1303785"/>
          </a:xfrm>
        </p:spPr>
        <p:txBody>
          <a:bodyPr/>
          <a:lstStyle/>
          <a:p>
            <a:r>
              <a:rPr lang="el-GR" sz="5400" dirty="0" smtClean="0"/>
              <a:t>Αιματολογική τοξικότητα στην Ογκολογία</a:t>
            </a:r>
            <a:endParaRPr lang="el-GR" sz="5400" dirty="0"/>
          </a:p>
        </p:txBody>
      </p:sp>
      <p:sp>
        <p:nvSpPr>
          <p:cNvPr id="3" name="2 - Υπότιτλος"/>
          <p:cNvSpPr>
            <a:spLocks noGrp="1"/>
          </p:cNvSpPr>
          <p:nvPr>
            <p:ph type="subTitle" idx="1"/>
          </p:nvPr>
        </p:nvSpPr>
        <p:spPr>
          <a:xfrm>
            <a:off x="714348" y="4357694"/>
            <a:ext cx="7643866" cy="1285884"/>
          </a:xfrm>
        </p:spPr>
        <p:txBody>
          <a:bodyPr>
            <a:normAutofit fontScale="92500" lnSpcReduction="10000"/>
          </a:bodyPr>
          <a:lstStyle/>
          <a:p>
            <a:r>
              <a:rPr lang="el-GR" sz="2000" dirty="0" smtClean="0">
                <a:latin typeface="Comic Sans MS" pitchFamily="66" charset="0"/>
              </a:rPr>
              <a:t>Σταμάτης </a:t>
            </a:r>
            <a:r>
              <a:rPr lang="el-GR" sz="2000" dirty="0" err="1" smtClean="0">
                <a:latin typeface="Comic Sans MS" pitchFamily="66" charset="0"/>
              </a:rPr>
              <a:t>Καρακατσάνης</a:t>
            </a:r>
            <a:r>
              <a:rPr lang="en-GB" sz="2000" dirty="0" smtClean="0">
                <a:latin typeface="Comic Sans MS" pitchFamily="66" charset="0"/>
              </a:rPr>
              <a:t>, </a:t>
            </a:r>
            <a:r>
              <a:rPr lang="en-GB" sz="2000" dirty="0">
                <a:latin typeface="Comic Sans MS" pitchFamily="66" charset="0"/>
              </a:rPr>
              <a:t>MD, MSc</a:t>
            </a:r>
          </a:p>
          <a:p>
            <a:r>
              <a:rPr lang="el-GR" sz="2000" dirty="0" smtClean="0">
                <a:latin typeface="Comic Sans MS" pitchFamily="66" charset="0"/>
              </a:rPr>
              <a:t>Αιματολόγος</a:t>
            </a:r>
            <a:endParaRPr lang="en-GB" sz="2000" dirty="0">
              <a:latin typeface="Comic Sans MS" pitchFamily="66" charset="0"/>
            </a:endParaRPr>
          </a:p>
          <a:p>
            <a:r>
              <a:rPr lang="el-GR" sz="1700" dirty="0" smtClean="0"/>
              <a:t>Ακαδημαϊκός Υπότροφος, Γ΄ Παν. Παθολογική Κλινική, Ιατρική Σχολή ΕΚΠΑ,</a:t>
            </a:r>
          </a:p>
          <a:p>
            <a:r>
              <a:rPr lang="el-GR" sz="1700" dirty="0" smtClean="0"/>
              <a:t>ΓΝΝΘΑ «Η Σωτηρία»</a:t>
            </a:r>
            <a:endParaRPr lang="el-GR" sz="1700" dirty="0"/>
          </a:p>
        </p:txBody>
      </p:sp>
      <p:pic>
        <p:nvPicPr>
          <p:cNvPr id="4" name="~PP3645.WAV">
            <a:hlinkClick r:id="" action="ppaction://media"/>
          </p:cNvPr>
          <p:cNvPicPr>
            <a:picLocks noRot="1" noChangeAspect="1"/>
          </p:cNvPicPr>
          <p:nvPr>
            <a:wavAudioFile r:embed="rId1" name="~PP3645.WAV"/>
          </p:nvPr>
        </p:nvPicPr>
        <p:blipFill>
          <a:blip r:embed="rId3"/>
          <a:stretch>
            <a:fillRect/>
          </a:stretch>
        </p:blipFill>
        <p:spPr>
          <a:xfrm>
            <a:off x="8704263" y="6418263"/>
            <a:ext cx="244475" cy="244475"/>
          </a:xfrm>
          <a:prstGeom prst="rect">
            <a:avLst/>
          </a:prstGeom>
        </p:spPr>
      </p:pic>
    </p:spTree>
  </p:cSld>
  <p:clrMapOvr>
    <a:masterClrMapping/>
  </p:clrMapOvr>
  <p:transition advTm="77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40"/>
            <a:ext cx="9144000" cy="1143000"/>
          </a:xfrm>
        </p:spPr>
        <p:txBody>
          <a:bodyPr/>
          <a:lstStyle/>
          <a:p>
            <a:pPr>
              <a:lnSpc>
                <a:spcPct val="100000"/>
              </a:lnSpc>
            </a:pPr>
            <a:r>
              <a:rPr lang="el-GR" sz="4400" dirty="0"/>
              <a:t>Σε ασθενείς με </a:t>
            </a:r>
            <a:r>
              <a:rPr lang="el-GR" sz="4400" b="1" i="1" dirty="0"/>
              <a:t>συμπαγές νεόπλασμα (</a:t>
            </a:r>
            <a:r>
              <a:rPr lang="en-US" sz="4400" b="1" i="1" dirty="0"/>
              <a:t>Ca</a:t>
            </a:r>
            <a:r>
              <a:rPr lang="el-GR" sz="4400" b="1" i="1" dirty="0"/>
              <a:t>) </a:t>
            </a:r>
            <a:r>
              <a:rPr lang="el-GR" sz="4400" dirty="0"/>
              <a:t>ή </a:t>
            </a:r>
            <a:r>
              <a:rPr lang="el-GR" sz="4400" b="1" i="1" dirty="0"/>
              <a:t>μη μυελικής προέλευσης κακοήθεια</a:t>
            </a:r>
          </a:p>
        </p:txBody>
      </p:sp>
      <p:sp>
        <p:nvSpPr>
          <p:cNvPr id="3" name="Content Placeholder 2"/>
          <p:cNvSpPr>
            <a:spLocks noGrp="1"/>
          </p:cNvSpPr>
          <p:nvPr>
            <p:ph sz="quarter" idx="1"/>
          </p:nvPr>
        </p:nvSpPr>
        <p:spPr>
          <a:xfrm>
            <a:off x="571472" y="2000240"/>
            <a:ext cx="7729534" cy="4286280"/>
          </a:xfrm>
        </p:spPr>
        <p:txBody>
          <a:bodyPr>
            <a:normAutofit fontScale="92500" lnSpcReduction="10000"/>
          </a:bodyPr>
          <a:lstStyle/>
          <a:p>
            <a:pPr>
              <a:buNone/>
            </a:pPr>
            <a:r>
              <a:rPr lang="el-GR" b="1" i="1" u="sng" dirty="0"/>
              <a:t>μείωση</a:t>
            </a:r>
          </a:p>
          <a:p>
            <a:pPr>
              <a:buNone/>
            </a:pPr>
            <a:r>
              <a:rPr lang="el-GR" dirty="0"/>
              <a:t> </a:t>
            </a:r>
          </a:p>
          <a:p>
            <a:r>
              <a:rPr lang="el-GR" dirty="0"/>
              <a:t>επίπτωσης, διάρκειας και βάθους ουδετεροπενίας, </a:t>
            </a:r>
          </a:p>
          <a:p>
            <a:endParaRPr lang="el-GR" dirty="0"/>
          </a:p>
          <a:p>
            <a:r>
              <a:rPr lang="el-GR" dirty="0"/>
              <a:t>κινδύνου </a:t>
            </a:r>
            <a:r>
              <a:rPr lang="en-US" dirty="0" smtClean="0"/>
              <a:t>FN</a:t>
            </a:r>
            <a:r>
              <a:rPr lang="el-GR" dirty="0" smtClean="0"/>
              <a:t>,</a:t>
            </a:r>
            <a:endParaRPr lang="el-GR" dirty="0"/>
          </a:p>
          <a:p>
            <a:endParaRPr lang="el-GR" dirty="0"/>
          </a:p>
          <a:p>
            <a:r>
              <a:rPr lang="el-GR" dirty="0"/>
              <a:t>διάρκειας </a:t>
            </a:r>
            <a:r>
              <a:rPr lang="el-GR" dirty="0" smtClean="0"/>
              <a:t>νοσηλείας</a:t>
            </a:r>
            <a:r>
              <a:rPr lang="el-GR" dirty="0"/>
              <a:t>, </a:t>
            </a:r>
          </a:p>
          <a:p>
            <a:endParaRPr lang="el-GR" dirty="0"/>
          </a:p>
          <a:p>
            <a:r>
              <a:rPr lang="el-GR" dirty="0"/>
              <a:t>διάρκειας ενδοφλέβιας χορήγησης αντιβιοτικών και</a:t>
            </a:r>
          </a:p>
          <a:p>
            <a:endParaRPr lang="el-GR" dirty="0"/>
          </a:p>
          <a:p>
            <a:r>
              <a:rPr lang="el-GR" dirty="0"/>
              <a:t>θνητότητας λόγω λοίμωξης  </a:t>
            </a:r>
          </a:p>
        </p:txBody>
      </p:sp>
      <p:sp>
        <p:nvSpPr>
          <p:cNvPr id="4" name="TextBox 3"/>
          <p:cNvSpPr txBox="1"/>
          <p:nvPr/>
        </p:nvSpPr>
        <p:spPr>
          <a:xfrm flipH="1">
            <a:off x="5143504" y="5324789"/>
            <a:ext cx="3857652" cy="461665"/>
          </a:xfrm>
          <a:prstGeom prst="rect">
            <a:avLst/>
          </a:prstGeom>
          <a:noFill/>
          <a:ln>
            <a:solidFill>
              <a:srgbClr val="FF0000"/>
            </a:solidFill>
          </a:ln>
        </p:spPr>
        <p:txBody>
          <a:bodyPr wrap="square" rtlCol="0">
            <a:spAutoFit/>
          </a:bodyPr>
          <a:lstStyle/>
          <a:p>
            <a:pPr algn="ctr"/>
            <a:r>
              <a:rPr lang="el-GR" sz="2400" dirty="0">
                <a:solidFill>
                  <a:srgbClr val="FF0000"/>
                </a:solidFill>
              </a:rPr>
              <a:t>απόδειξη κατηγορίας 1</a:t>
            </a:r>
          </a:p>
        </p:txBody>
      </p:sp>
      <p:sp>
        <p:nvSpPr>
          <p:cNvPr id="5" name="TextBox 4"/>
          <p:cNvSpPr txBox="1"/>
          <p:nvPr/>
        </p:nvSpPr>
        <p:spPr>
          <a:xfrm flipH="1">
            <a:off x="5143504" y="5967731"/>
            <a:ext cx="3714744" cy="461665"/>
          </a:xfrm>
          <a:prstGeom prst="rect">
            <a:avLst/>
          </a:prstGeom>
          <a:noFill/>
          <a:ln>
            <a:solidFill>
              <a:srgbClr val="FF0000"/>
            </a:solidFill>
          </a:ln>
        </p:spPr>
        <p:txBody>
          <a:bodyPr wrap="square" rtlCol="0">
            <a:spAutoFit/>
          </a:bodyPr>
          <a:lstStyle/>
          <a:p>
            <a:pPr algn="ctr"/>
            <a:r>
              <a:rPr lang="el-GR" sz="2400" dirty="0">
                <a:solidFill>
                  <a:srgbClr val="FF0000"/>
                </a:solidFill>
              </a:rPr>
              <a:t>απόδειξη κατηγορίας 2Α</a:t>
            </a:r>
          </a:p>
        </p:txBody>
      </p:sp>
      <p:sp>
        <p:nvSpPr>
          <p:cNvPr id="6" name="Rectangle 5"/>
          <p:cNvSpPr/>
          <p:nvPr/>
        </p:nvSpPr>
        <p:spPr>
          <a:xfrm>
            <a:off x="785786" y="6468927"/>
            <a:ext cx="3500462" cy="276999"/>
          </a:xfrm>
          <a:prstGeom prst="rect">
            <a:avLst/>
          </a:prstGeom>
          <a:ln>
            <a:solidFill>
              <a:srgbClr val="00B0F0"/>
            </a:solidFill>
          </a:ln>
        </p:spPr>
        <p:txBody>
          <a:bodyPr wrap="square">
            <a:spAutoFit/>
          </a:bodyPr>
          <a:lstStyle/>
          <a:p>
            <a:r>
              <a:rPr lang="en-US" sz="1200" dirty="0" err="1"/>
              <a:t>Kuderer</a:t>
            </a:r>
            <a:r>
              <a:rPr lang="en-US" sz="1200" dirty="0"/>
              <a:t> NM, </a:t>
            </a:r>
            <a:r>
              <a:rPr lang="en-GB" sz="1200" dirty="0" smtClean="0"/>
              <a:t>et al</a:t>
            </a:r>
            <a:r>
              <a:rPr lang="en-US" sz="1200" dirty="0" smtClean="0"/>
              <a:t>. </a:t>
            </a:r>
            <a:r>
              <a:rPr lang="en-US" sz="1200" dirty="0"/>
              <a:t>J </a:t>
            </a:r>
            <a:r>
              <a:rPr lang="en-US" sz="1200" dirty="0" err="1"/>
              <a:t>Clin</a:t>
            </a:r>
            <a:r>
              <a:rPr lang="en-US" sz="1200" dirty="0"/>
              <a:t> </a:t>
            </a:r>
            <a:r>
              <a:rPr lang="en-US" sz="1200" dirty="0" err="1"/>
              <a:t>Oncol</a:t>
            </a:r>
            <a:r>
              <a:rPr lang="en-US" sz="1200" dirty="0"/>
              <a:t>. </a:t>
            </a:r>
            <a:r>
              <a:rPr lang="en-US" sz="1200" dirty="0" smtClean="0"/>
              <a:t>2007;25:3158-67</a:t>
            </a:r>
            <a:r>
              <a:rPr lang="en-US" sz="1200" dirty="0"/>
              <a:t>.</a:t>
            </a:r>
          </a:p>
        </p:txBody>
      </p:sp>
      <p:pic>
        <p:nvPicPr>
          <p:cNvPr id="9" name="~PP1802.WAV">
            <a:hlinkClick r:id="" action="ppaction://media"/>
          </p:cNvPr>
          <p:cNvPicPr>
            <a:picLocks noRot="1" noChangeAspect="1"/>
          </p:cNvPicPr>
          <p:nvPr>
            <a:wavAudioFile r:embed="rId2" name="~PP1802.WAV"/>
          </p:nvPr>
        </p:nvPicPr>
        <p:blipFill>
          <a:blip r:embed="rId4"/>
          <a:stretch>
            <a:fillRect/>
          </a:stretch>
        </p:blipFill>
        <p:spPr>
          <a:xfrm>
            <a:off x="8704263" y="6418263"/>
            <a:ext cx="244475" cy="244475"/>
          </a:xfrm>
          <a:prstGeom prst="rect">
            <a:avLst/>
          </a:prstGeom>
        </p:spPr>
      </p:pic>
    </p:spTree>
    <p:custDataLst>
      <p:tags r:id="rId1"/>
    </p:custDataLst>
  </p:cSld>
  <p:clrMapOvr>
    <a:masterClrMapping/>
  </p:clrMapOvr>
  <p:transition advTm="317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heckerboard(across)">
                                      <p:cBhvr>
                                        <p:cTn id="11" dur="500"/>
                                        <p:tgtEl>
                                          <p:spTgt spid="3">
                                            <p:txEl>
                                              <p:pRg st="0" end="0"/>
                                            </p:txEl>
                                          </p:spTgt>
                                        </p:tgtEl>
                                      </p:cBhvr>
                                    </p:animEffect>
                                  </p:childTnLst>
                                </p:cTn>
                              </p:par>
                              <p:par>
                                <p:cTn id="12" presetID="5" presetClass="entr" presetSubtype="1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checkerboard(across)">
                                      <p:cBhvr>
                                        <p:cTn id="14" dur="500"/>
                                        <p:tgtEl>
                                          <p:spTgt spid="3">
                                            <p:txEl>
                                              <p:pRg st="2" end="2"/>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checkerboard(across)">
                                      <p:cBhvr>
                                        <p:cTn id="20" dur="500"/>
                                        <p:tgtEl>
                                          <p:spTgt spid="3">
                                            <p:txEl>
                                              <p:pRg st="6" end="6"/>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checkerboard(across)">
                                      <p:cBhvr>
                                        <p:cTn id="23" dur="500"/>
                                        <p:tgtEl>
                                          <p:spTgt spid="3">
                                            <p:txEl>
                                              <p:pRg st="8" end="8"/>
                                            </p:txEl>
                                          </p:spTgt>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32" dur="500"/>
                                        <p:tgtEl>
                                          <p:spTgt spid="3">
                                            <p:txEl>
                                              <p:pRg st="10" end="10"/>
                                            </p:txEl>
                                          </p:spTgt>
                                        </p:tgtEl>
                                      </p:cBhvr>
                                    </p:animEffect>
                                  </p:childTnLst>
                                </p:cTn>
                              </p:par>
                              <p:par>
                                <p:cTn id="33" presetID="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7"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quarter" idx="1"/>
          </p:nvPr>
        </p:nvPicPr>
        <p:blipFill>
          <a:blip r:embed="rId4"/>
          <a:srcRect/>
          <a:stretch>
            <a:fillRect/>
          </a:stretch>
        </p:blipFill>
        <p:spPr bwMode="auto">
          <a:xfrm>
            <a:off x="1285852" y="102560"/>
            <a:ext cx="6500858" cy="5792318"/>
          </a:xfrm>
          <a:prstGeom prst="rect">
            <a:avLst/>
          </a:prstGeom>
          <a:noFill/>
          <a:ln w="9525">
            <a:noFill/>
            <a:miter lim="800000"/>
            <a:headEnd/>
            <a:tailEnd/>
          </a:ln>
          <a:effectLst/>
        </p:spPr>
      </p:pic>
      <p:sp>
        <p:nvSpPr>
          <p:cNvPr id="5" name="Rectangle 4"/>
          <p:cNvSpPr/>
          <p:nvPr/>
        </p:nvSpPr>
        <p:spPr>
          <a:xfrm>
            <a:off x="714348" y="6429396"/>
            <a:ext cx="3214710" cy="276999"/>
          </a:xfrm>
          <a:prstGeom prst="rect">
            <a:avLst/>
          </a:prstGeom>
          <a:ln>
            <a:solidFill>
              <a:schemeClr val="accent1"/>
            </a:solidFill>
          </a:ln>
        </p:spPr>
        <p:txBody>
          <a:bodyPr wrap="square">
            <a:spAutoFit/>
          </a:bodyPr>
          <a:lstStyle/>
          <a:p>
            <a:r>
              <a:rPr lang="en-US" sz="1200" dirty="0"/>
              <a:t>Vogel CL, </a:t>
            </a:r>
            <a:r>
              <a:rPr lang="en-US" sz="1200" dirty="0" smtClean="0"/>
              <a:t>et al. </a:t>
            </a:r>
            <a:r>
              <a:rPr lang="en-US" sz="1200" dirty="0"/>
              <a:t>J </a:t>
            </a:r>
            <a:r>
              <a:rPr lang="en-US" sz="1200" dirty="0" err="1"/>
              <a:t>Clin</a:t>
            </a:r>
            <a:r>
              <a:rPr lang="en-US" sz="1200" dirty="0"/>
              <a:t> </a:t>
            </a:r>
            <a:r>
              <a:rPr lang="en-US" sz="1200" dirty="0" err="1"/>
              <a:t>Oncol</a:t>
            </a:r>
            <a:r>
              <a:rPr lang="en-US" sz="1200" dirty="0"/>
              <a:t>. </a:t>
            </a:r>
            <a:r>
              <a:rPr lang="en-US" sz="1200" dirty="0" smtClean="0"/>
              <a:t>2005;23:1178-84</a:t>
            </a:r>
            <a:r>
              <a:rPr lang="en-US" sz="1200" dirty="0"/>
              <a:t>.</a:t>
            </a:r>
          </a:p>
        </p:txBody>
      </p:sp>
      <p:sp>
        <p:nvSpPr>
          <p:cNvPr id="6" name="Rectangle 5"/>
          <p:cNvSpPr/>
          <p:nvPr/>
        </p:nvSpPr>
        <p:spPr>
          <a:xfrm>
            <a:off x="1571604" y="2285992"/>
            <a:ext cx="5929354"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 name="~PP1998.WAV">
            <a:hlinkClick r:id="" action="ppaction://media"/>
          </p:cNvPr>
          <p:cNvPicPr>
            <a:picLocks noRot="1" noChangeAspect="1"/>
          </p:cNvPicPr>
          <p:nvPr>
            <a:wavAudioFile r:embed="rId1" name="~PP1998.WAV"/>
          </p:nvPr>
        </p:nvPicPr>
        <p:blipFill>
          <a:blip r:embed="rId5"/>
          <a:stretch>
            <a:fillRect/>
          </a:stretch>
        </p:blipFill>
        <p:spPr>
          <a:xfrm>
            <a:off x="8704263" y="6418263"/>
            <a:ext cx="244475" cy="244475"/>
          </a:xfrm>
          <a:prstGeom prst="rect">
            <a:avLst/>
          </a:prstGeom>
        </p:spPr>
      </p:pic>
    </p:spTree>
  </p:cSld>
  <p:clrMapOvr>
    <a:masterClrMapping/>
  </p:clrMapOvr>
  <p:transition advTm="122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pic>
        <p:nvPicPr>
          <p:cNvPr id="2050" name="Picture 2"/>
          <p:cNvPicPr>
            <a:picLocks noGrp="1" noChangeAspect="1" noChangeArrowheads="1"/>
          </p:cNvPicPr>
          <p:nvPr>
            <p:ph sz="quarter" idx="1"/>
          </p:nvPr>
        </p:nvPicPr>
        <p:blipFill>
          <a:blip r:embed="rId4"/>
          <a:srcRect/>
          <a:stretch>
            <a:fillRect/>
          </a:stretch>
        </p:blipFill>
        <p:spPr bwMode="auto">
          <a:xfrm>
            <a:off x="1643042" y="100534"/>
            <a:ext cx="6786610" cy="5421912"/>
          </a:xfrm>
          <a:prstGeom prst="rect">
            <a:avLst/>
          </a:prstGeom>
          <a:noFill/>
          <a:ln w="9525">
            <a:noFill/>
            <a:miter lim="800000"/>
            <a:headEnd/>
            <a:tailEnd/>
          </a:ln>
          <a:effectLst/>
        </p:spPr>
      </p:pic>
      <p:sp>
        <p:nvSpPr>
          <p:cNvPr id="7" name="Rectangle 5"/>
          <p:cNvSpPr/>
          <p:nvPr/>
        </p:nvSpPr>
        <p:spPr>
          <a:xfrm>
            <a:off x="4643438" y="4000504"/>
            <a:ext cx="3214710"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4"/>
          <p:cNvSpPr/>
          <p:nvPr/>
        </p:nvSpPr>
        <p:spPr>
          <a:xfrm>
            <a:off x="714348" y="6429396"/>
            <a:ext cx="3429024" cy="276999"/>
          </a:xfrm>
          <a:prstGeom prst="rect">
            <a:avLst/>
          </a:prstGeom>
          <a:ln>
            <a:solidFill>
              <a:schemeClr val="accent1"/>
            </a:solidFill>
          </a:ln>
        </p:spPr>
        <p:txBody>
          <a:bodyPr wrap="square">
            <a:spAutoFit/>
          </a:bodyPr>
          <a:lstStyle/>
          <a:p>
            <a:r>
              <a:rPr lang="en-US" sz="1200" dirty="0"/>
              <a:t>Vogel CL, </a:t>
            </a:r>
            <a:r>
              <a:rPr lang="en-US" sz="1200" dirty="0" smtClean="0"/>
              <a:t>et al. </a:t>
            </a:r>
            <a:r>
              <a:rPr lang="en-US" sz="1200" dirty="0"/>
              <a:t>J </a:t>
            </a:r>
            <a:r>
              <a:rPr lang="en-US" sz="1200" dirty="0" err="1"/>
              <a:t>Clin</a:t>
            </a:r>
            <a:r>
              <a:rPr lang="en-US" sz="1200" dirty="0"/>
              <a:t> </a:t>
            </a:r>
            <a:r>
              <a:rPr lang="en-US" sz="1200" dirty="0" err="1"/>
              <a:t>Oncol</a:t>
            </a:r>
            <a:r>
              <a:rPr lang="en-US" sz="1200" dirty="0"/>
              <a:t>. </a:t>
            </a:r>
            <a:r>
              <a:rPr lang="en-US" sz="1200" dirty="0" smtClean="0"/>
              <a:t>2005;23:1178-84</a:t>
            </a:r>
            <a:r>
              <a:rPr lang="en-US" sz="1200" dirty="0"/>
              <a:t>.</a:t>
            </a:r>
          </a:p>
        </p:txBody>
      </p:sp>
      <p:pic>
        <p:nvPicPr>
          <p:cNvPr id="6" name="~PP3996.WAV">
            <a:hlinkClick r:id="" action="ppaction://media"/>
          </p:cNvPr>
          <p:cNvPicPr>
            <a:picLocks noRot="1" noChangeAspect="1"/>
          </p:cNvPicPr>
          <p:nvPr>
            <a:wavAudioFile r:embed="rId1" name="~PP3996.WAV"/>
          </p:nvPr>
        </p:nvPicPr>
        <p:blipFill>
          <a:blip r:embed="rId5"/>
          <a:stretch>
            <a:fillRect/>
          </a:stretch>
        </p:blipFill>
        <p:spPr>
          <a:xfrm>
            <a:off x="8704263" y="6418263"/>
            <a:ext cx="244475" cy="244475"/>
          </a:xfrm>
          <a:prstGeom prst="rect">
            <a:avLst/>
          </a:prstGeom>
        </p:spPr>
      </p:pic>
    </p:spTree>
  </p:cSld>
  <p:clrMapOvr>
    <a:masterClrMapping/>
  </p:clrMapOvr>
  <p:transition advTm="58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8194" name="Picture 2"/>
          <p:cNvPicPr>
            <a:picLocks noGrp="1" noChangeAspect="1" noChangeArrowheads="1"/>
          </p:cNvPicPr>
          <p:nvPr>
            <p:ph sz="quarter" idx="1"/>
          </p:nvPr>
        </p:nvPicPr>
        <p:blipFill>
          <a:blip r:embed="rId3"/>
          <a:srcRect/>
          <a:stretch>
            <a:fillRect/>
          </a:stretch>
        </p:blipFill>
        <p:spPr bwMode="auto">
          <a:xfrm>
            <a:off x="1428728" y="142851"/>
            <a:ext cx="6858048" cy="5841165"/>
          </a:xfrm>
          <a:prstGeom prst="rect">
            <a:avLst/>
          </a:prstGeom>
          <a:noFill/>
          <a:ln w="9525">
            <a:noFill/>
            <a:miter lim="800000"/>
            <a:headEnd/>
            <a:tailEnd/>
          </a:ln>
          <a:effectLst/>
        </p:spPr>
      </p:pic>
      <p:sp>
        <p:nvSpPr>
          <p:cNvPr id="8" name="7 - Βέλος προς τα κάτω"/>
          <p:cNvSpPr/>
          <p:nvPr/>
        </p:nvSpPr>
        <p:spPr>
          <a:xfrm>
            <a:off x="3857620" y="214290"/>
            <a:ext cx="214314" cy="35719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5"/>
          <p:cNvSpPr/>
          <p:nvPr/>
        </p:nvSpPr>
        <p:spPr>
          <a:xfrm>
            <a:off x="714348" y="6429396"/>
            <a:ext cx="3571900" cy="276999"/>
          </a:xfrm>
          <a:prstGeom prst="rect">
            <a:avLst/>
          </a:prstGeom>
          <a:ln>
            <a:solidFill>
              <a:srgbClr val="00B0F0"/>
            </a:solidFill>
          </a:ln>
        </p:spPr>
        <p:txBody>
          <a:bodyPr wrap="square">
            <a:spAutoFit/>
          </a:bodyPr>
          <a:lstStyle/>
          <a:p>
            <a:r>
              <a:rPr lang="en-US" sz="1200" dirty="0" err="1"/>
              <a:t>Kuderer</a:t>
            </a:r>
            <a:r>
              <a:rPr lang="en-US" sz="1200" dirty="0"/>
              <a:t> NM, </a:t>
            </a:r>
            <a:r>
              <a:rPr lang="en-GB" sz="1200" dirty="0" smtClean="0"/>
              <a:t>et al</a:t>
            </a:r>
            <a:r>
              <a:rPr lang="en-US" sz="1200" dirty="0" smtClean="0"/>
              <a:t>. </a:t>
            </a:r>
            <a:r>
              <a:rPr lang="en-US" sz="1200" dirty="0"/>
              <a:t>J </a:t>
            </a:r>
            <a:r>
              <a:rPr lang="en-US" sz="1200" dirty="0" err="1"/>
              <a:t>Clin</a:t>
            </a:r>
            <a:r>
              <a:rPr lang="en-US" sz="1200" dirty="0"/>
              <a:t> </a:t>
            </a:r>
            <a:r>
              <a:rPr lang="en-US" sz="1200" dirty="0" err="1"/>
              <a:t>Oncol</a:t>
            </a:r>
            <a:r>
              <a:rPr lang="en-US" sz="1200" dirty="0"/>
              <a:t>. </a:t>
            </a:r>
            <a:r>
              <a:rPr lang="en-US" sz="1200" dirty="0" smtClean="0"/>
              <a:t>2007;25:3158-67</a:t>
            </a:r>
            <a:r>
              <a:rPr lang="en-US" sz="1200" dirty="0"/>
              <a:t>.</a:t>
            </a:r>
          </a:p>
        </p:txBody>
      </p:sp>
      <p:pic>
        <p:nvPicPr>
          <p:cNvPr id="6" name="~PP1755.WAV">
            <a:hlinkClick r:id="" action="ppaction://media"/>
          </p:cNvPr>
          <p:cNvPicPr>
            <a:picLocks noRot="1" noChangeAspect="1"/>
          </p:cNvPicPr>
          <p:nvPr>
            <a:wavAudioFile r:embed="rId1" name="~PP1755.WAV"/>
          </p:nvPr>
        </p:nvPicPr>
        <p:blipFill>
          <a:blip r:embed="rId4"/>
          <a:stretch>
            <a:fillRect/>
          </a:stretch>
        </p:blipFill>
        <p:spPr>
          <a:xfrm>
            <a:off x="8704263" y="6418263"/>
            <a:ext cx="244475" cy="244475"/>
          </a:xfrm>
          <a:prstGeom prst="rect">
            <a:avLst/>
          </a:prstGeom>
        </p:spPr>
      </p:pic>
    </p:spTree>
  </p:cSld>
  <p:clrMapOvr>
    <a:masterClrMapping/>
  </p:clrMapOvr>
  <p:transition advTm="98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6146" name="Picture 2"/>
          <p:cNvPicPr>
            <a:picLocks noGrp="1" noChangeAspect="1" noChangeArrowheads="1"/>
          </p:cNvPicPr>
          <p:nvPr>
            <p:ph sz="quarter" idx="1"/>
          </p:nvPr>
        </p:nvPicPr>
        <p:blipFill>
          <a:blip r:embed="rId3"/>
          <a:srcRect/>
          <a:stretch>
            <a:fillRect/>
          </a:stretch>
        </p:blipFill>
        <p:spPr bwMode="auto">
          <a:xfrm>
            <a:off x="1357290" y="66214"/>
            <a:ext cx="7000924" cy="6005992"/>
          </a:xfrm>
          <a:prstGeom prst="rect">
            <a:avLst/>
          </a:prstGeom>
          <a:noFill/>
          <a:ln w="9525">
            <a:noFill/>
            <a:miter lim="800000"/>
            <a:headEnd/>
            <a:tailEnd/>
          </a:ln>
          <a:effectLst/>
        </p:spPr>
      </p:pic>
      <p:sp>
        <p:nvSpPr>
          <p:cNvPr id="8" name="7 - Βέλος προς τα κάτω"/>
          <p:cNvSpPr/>
          <p:nvPr/>
        </p:nvSpPr>
        <p:spPr>
          <a:xfrm>
            <a:off x="3571868" y="142852"/>
            <a:ext cx="214314" cy="35719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5"/>
          <p:cNvSpPr/>
          <p:nvPr/>
        </p:nvSpPr>
        <p:spPr>
          <a:xfrm>
            <a:off x="704088" y="6429396"/>
            <a:ext cx="3510722" cy="276999"/>
          </a:xfrm>
          <a:prstGeom prst="rect">
            <a:avLst/>
          </a:prstGeom>
          <a:ln>
            <a:solidFill>
              <a:srgbClr val="00B0F0"/>
            </a:solidFill>
          </a:ln>
        </p:spPr>
        <p:txBody>
          <a:bodyPr wrap="square">
            <a:spAutoFit/>
          </a:bodyPr>
          <a:lstStyle/>
          <a:p>
            <a:r>
              <a:rPr lang="en-US" sz="1200" dirty="0" err="1"/>
              <a:t>Kuderer</a:t>
            </a:r>
            <a:r>
              <a:rPr lang="en-US" sz="1200" dirty="0"/>
              <a:t> NM, </a:t>
            </a:r>
            <a:r>
              <a:rPr lang="en-GB" sz="1200" dirty="0" smtClean="0"/>
              <a:t>et al</a:t>
            </a:r>
            <a:r>
              <a:rPr lang="en-US" sz="1200" dirty="0" smtClean="0"/>
              <a:t>. </a:t>
            </a:r>
            <a:r>
              <a:rPr lang="en-US" sz="1200" dirty="0"/>
              <a:t>J </a:t>
            </a:r>
            <a:r>
              <a:rPr lang="en-US" sz="1200" dirty="0" err="1"/>
              <a:t>Clin</a:t>
            </a:r>
            <a:r>
              <a:rPr lang="en-US" sz="1200" dirty="0"/>
              <a:t> </a:t>
            </a:r>
            <a:r>
              <a:rPr lang="en-US" sz="1200" dirty="0" err="1"/>
              <a:t>Oncol</a:t>
            </a:r>
            <a:r>
              <a:rPr lang="en-US" sz="1200" dirty="0"/>
              <a:t>. </a:t>
            </a:r>
            <a:r>
              <a:rPr lang="en-US" sz="1200" dirty="0" smtClean="0"/>
              <a:t>2007;25:3158-67</a:t>
            </a:r>
            <a:r>
              <a:rPr lang="en-US" sz="1200" dirty="0"/>
              <a:t>.</a:t>
            </a:r>
          </a:p>
        </p:txBody>
      </p:sp>
      <p:pic>
        <p:nvPicPr>
          <p:cNvPr id="6" name="~PP1594.WAV">
            <a:hlinkClick r:id="" action="ppaction://media"/>
          </p:cNvPr>
          <p:cNvPicPr>
            <a:picLocks noRot="1" noChangeAspect="1"/>
          </p:cNvPicPr>
          <p:nvPr>
            <a:wavAudioFile r:embed="rId1" name="~PP1594.WAV"/>
          </p:nvPr>
        </p:nvPicPr>
        <p:blipFill>
          <a:blip r:embed="rId4"/>
          <a:stretch>
            <a:fillRect/>
          </a:stretch>
        </p:blipFill>
        <p:spPr>
          <a:xfrm>
            <a:off x="8704263" y="6418263"/>
            <a:ext cx="244475" cy="244475"/>
          </a:xfrm>
          <a:prstGeom prst="rect">
            <a:avLst/>
          </a:prstGeom>
        </p:spPr>
      </p:pic>
    </p:spTree>
  </p:cSld>
  <p:clrMapOvr>
    <a:masterClrMapping/>
  </p:clrMapOvr>
  <p:transition advTm="78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pic>
        <p:nvPicPr>
          <p:cNvPr id="7170" name="Picture 2"/>
          <p:cNvPicPr>
            <a:picLocks noGrp="1" noChangeAspect="1" noChangeArrowheads="1"/>
          </p:cNvPicPr>
          <p:nvPr>
            <p:ph sz="quarter" idx="1"/>
          </p:nvPr>
        </p:nvPicPr>
        <p:blipFill>
          <a:blip r:embed="rId3"/>
          <a:srcRect/>
          <a:stretch>
            <a:fillRect/>
          </a:stretch>
        </p:blipFill>
        <p:spPr bwMode="auto">
          <a:xfrm>
            <a:off x="1142976" y="142851"/>
            <a:ext cx="6869548" cy="5857917"/>
          </a:xfrm>
          <a:prstGeom prst="rect">
            <a:avLst/>
          </a:prstGeom>
          <a:noFill/>
          <a:ln w="9525">
            <a:noFill/>
            <a:miter lim="800000"/>
            <a:headEnd/>
            <a:tailEnd/>
          </a:ln>
          <a:effectLst/>
        </p:spPr>
      </p:pic>
      <p:sp>
        <p:nvSpPr>
          <p:cNvPr id="8" name="7 - Βέλος προς τα κάτω"/>
          <p:cNvSpPr/>
          <p:nvPr/>
        </p:nvSpPr>
        <p:spPr>
          <a:xfrm>
            <a:off x="3786182" y="214290"/>
            <a:ext cx="214314" cy="35719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5"/>
          <p:cNvSpPr/>
          <p:nvPr/>
        </p:nvSpPr>
        <p:spPr>
          <a:xfrm>
            <a:off x="704088" y="6429396"/>
            <a:ext cx="3582160" cy="276999"/>
          </a:xfrm>
          <a:prstGeom prst="rect">
            <a:avLst/>
          </a:prstGeom>
          <a:ln>
            <a:solidFill>
              <a:srgbClr val="00B0F0"/>
            </a:solidFill>
          </a:ln>
        </p:spPr>
        <p:txBody>
          <a:bodyPr wrap="square">
            <a:spAutoFit/>
          </a:bodyPr>
          <a:lstStyle/>
          <a:p>
            <a:r>
              <a:rPr lang="en-US" sz="1200" dirty="0" err="1"/>
              <a:t>Kuderer</a:t>
            </a:r>
            <a:r>
              <a:rPr lang="en-US" sz="1200" dirty="0"/>
              <a:t> NM, </a:t>
            </a:r>
            <a:r>
              <a:rPr lang="en-GB" sz="1200" dirty="0" smtClean="0"/>
              <a:t>et al</a:t>
            </a:r>
            <a:r>
              <a:rPr lang="en-US" sz="1200" dirty="0" smtClean="0"/>
              <a:t>. </a:t>
            </a:r>
            <a:r>
              <a:rPr lang="en-US" sz="1200" dirty="0"/>
              <a:t>J </a:t>
            </a:r>
            <a:r>
              <a:rPr lang="en-US" sz="1200" dirty="0" err="1"/>
              <a:t>Clin</a:t>
            </a:r>
            <a:r>
              <a:rPr lang="en-US" sz="1200" dirty="0"/>
              <a:t> </a:t>
            </a:r>
            <a:r>
              <a:rPr lang="en-US" sz="1200" dirty="0" err="1"/>
              <a:t>Oncol</a:t>
            </a:r>
            <a:r>
              <a:rPr lang="en-US" sz="1200" dirty="0"/>
              <a:t>. </a:t>
            </a:r>
            <a:r>
              <a:rPr lang="en-US" sz="1200" dirty="0" smtClean="0"/>
              <a:t>2007;25:3158-67</a:t>
            </a:r>
            <a:r>
              <a:rPr lang="en-US" sz="1200" dirty="0"/>
              <a:t>.</a:t>
            </a:r>
          </a:p>
        </p:txBody>
      </p:sp>
      <p:pic>
        <p:nvPicPr>
          <p:cNvPr id="6" name="~PP982.WAV">
            <a:hlinkClick r:id="" action="ppaction://media"/>
          </p:cNvPr>
          <p:cNvPicPr>
            <a:picLocks noRot="1" noChangeAspect="1"/>
          </p:cNvPicPr>
          <p:nvPr>
            <a:wavAudioFile r:embed="rId1" name="~PP982.WAV"/>
          </p:nvPr>
        </p:nvPicPr>
        <p:blipFill>
          <a:blip r:embed="rId4"/>
          <a:stretch>
            <a:fillRect/>
          </a:stretch>
        </p:blipFill>
        <p:spPr>
          <a:xfrm>
            <a:off x="8704263" y="6418263"/>
            <a:ext cx="244475" cy="244475"/>
          </a:xfrm>
          <a:prstGeom prst="rect">
            <a:avLst/>
          </a:prstGeom>
        </p:spPr>
      </p:pic>
    </p:spTree>
  </p:cSld>
  <p:clrMapOvr>
    <a:masterClrMapping/>
  </p:clrMapOvr>
  <p:transition advTm="33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pic>
        <p:nvPicPr>
          <p:cNvPr id="9218" name="Picture 2"/>
          <p:cNvPicPr>
            <a:picLocks noGrp="1" noChangeAspect="1" noChangeArrowheads="1"/>
          </p:cNvPicPr>
          <p:nvPr>
            <p:ph sz="quarter" idx="1"/>
          </p:nvPr>
        </p:nvPicPr>
        <p:blipFill>
          <a:blip r:embed="rId4"/>
          <a:srcRect/>
          <a:stretch>
            <a:fillRect/>
          </a:stretch>
        </p:blipFill>
        <p:spPr bwMode="auto">
          <a:xfrm>
            <a:off x="89604" y="928669"/>
            <a:ext cx="9054396" cy="4213205"/>
          </a:xfrm>
          <a:prstGeom prst="rect">
            <a:avLst/>
          </a:prstGeom>
          <a:noFill/>
          <a:ln w="9525">
            <a:noFill/>
            <a:miter lim="800000"/>
            <a:headEnd/>
            <a:tailEnd/>
          </a:ln>
          <a:effectLst/>
        </p:spPr>
      </p:pic>
      <p:sp>
        <p:nvSpPr>
          <p:cNvPr id="6" name="Rectangle 5"/>
          <p:cNvSpPr/>
          <p:nvPr/>
        </p:nvSpPr>
        <p:spPr>
          <a:xfrm>
            <a:off x="3214678" y="1214422"/>
            <a:ext cx="1357322"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p:cNvSpPr/>
          <p:nvPr/>
        </p:nvSpPr>
        <p:spPr>
          <a:xfrm>
            <a:off x="3643306" y="1857364"/>
            <a:ext cx="1357322" cy="20002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Rectangle 5"/>
          <p:cNvSpPr/>
          <p:nvPr/>
        </p:nvSpPr>
        <p:spPr>
          <a:xfrm>
            <a:off x="714348" y="6429396"/>
            <a:ext cx="3571900" cy="276999"/>
          </a:xfrm>
          <a:prstGeom prst="rect">
            <a:avLst/>
          </a:prstGeom>
          <a:ln>
            <a:solidFill>
              <a:srgbClr val="00B0F0"/>
            </a:solidFill>
          </a:ln>
        </p:spPr>
        <p:txBody>
          <a:bodyPr wrap="square">
            <a:spAutoFit/>
          </a:bodyPr>
          <a:lstStyle/>
          <a:p>
            <a:r>
              <a:rPr lang="en-US" sz="1200" dirty="0" err="1"/>
              <a:t>Kuderer</a:t>
            </a:r>
            <a:r>
              <a:rPr lang="en-US" sz="1200" dirty="0"/>
              <a:t> NM, </a:t>
            </a:r>
            <a:r>
              <a:rPr lang="en-GB" sz="1200" dirty="0" smtClean="0"/>
              <a:t>et al</a:t>
            </a:r>
            <a:r>
              <a:rPr lang="en-US" sz="1200" dirty="0" smtClean="0"/>
              <a:t>. </a:t>
            </a:r>
            <a:r>
              <a:rPr lang="en-US" sz="1200" dirty="0"/>
              <a:t>J </a:t>
            </a:r>
            <a:r>
              <a:rPr lang="en-US" sz="1200" dirty="0" err="1"/>
              <a:t>Clin</a:t>
            </a:r>
            <a:r>
              <a:rPr lang="en-US" sz="1200" dirty="0"/>
              <a:t> </a:t>
            </a:r>
            <a:r>
              <a:rPr lang="en-US" sz="1200" dirty="0" err="1"/>
              <a:t>Oncol</a:t>
            </a:r>
            <a:r>
              <a:rPr lang="en-US" sz="1200" dirty="0"/>
              <a:t>. </a:t>
            </a:r>
            <a:r>
              <a:rPr lang="en-US" sz="1200" dirty="0" smtClean="0"/>
              <a:t>2007;25:3158-67</a:t>
            </a:r>
            <a:r>
              <a:rPr lang="en-US" sz="1200" dirty="0"/>
              <a:t>.</a:t>
            </a:r>
          </a:p>
        </p:txBody>
      </p:sp>
      <p:pic>
        <p:nvPicPr>
          <p:cNvPr id="8" name="~PP304.WAV">
            <a:hlinkClick r:id="" action="ppaction://media"/>
          </p:cNvPr>
          <p:cNvPicPr>
            <a:picLocks noRot="1" noChangeAspect="1"/>
          </p:cNvPicPr>
          <p:nvPr>
            <a:wavAudioFile r:embed="rId2" name="~PP304.WAV"/>
          </p:nvPr>
        </p:nvPicPr>
        <p:blipFill>
          <a:blip r:embed="rId5"/>
          <a:stretch>
            <a:fillRect/>
          </a:stretch>
        </p:blipFill>
        <p:spPr>
          <a:xfrm>
            <a:off x="8704263" y="6418263"/>
            <a:ext cx="244475" cy="244475"/>
          </a:xfrm>
          <a:prstGeom prst="rect">
            <a:avLst/>
          </a:prstGeom>
        </p:spPr>
      </p:pic>
    </p:spTree>
    <p:custDataLst>
      <p:tags r:id="rId1"/>
    </p:custDataLst>
  </p:cSld>
  <p:clrMapOvr>
    <a:masterClrMapping/>
  </p:clrMapOvr>
  <p:transition advTm="114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heckerboard(across)">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10242" name="Picture 2"/>
          <p:cNvPicPr>
            <a:picLocks noGrp="1" noChangeAspect="1" noChangeArrowheads="1"/>
          </p:cNvPicPr>
          <p:nvPr>
            <p:ph sz="quarter" idx="1"/>
          </p:nvPr>
        </p:nvPicPr>
        <p:blipFill>
          <a:blip r:embed="rId4"/>
          <a:srcRect/>
          <a:stretch>
            <a:fillRect/>
          </a:stretch>
        </p:blipFill>
        <p:spPr bwMode="auto">
          <a:xfrm>
            <a:off x="80318" y="142852"/>
            <a:ext cx="8939162" cy="5500726"/>
          </a:xfrm>
          <a:prstGeom prst="rect">
            <a:avLst/>
          </a:prstGeom>
          <a:noFill/>
          <a:ln w="9525">
            <a:noFill/>
            <a:miter lim="800000"/>
            <a:headEnd/>
            <a:tailEnd/>
          </a:ln>
          <a:effectLst/>
        </p:spPr>
      </p:pic>
      <p:sp>
        <p:nvSpPr>
          <p:cNvPr id="4" name="Rectangle 3"/>
          <p:cNvSpPr/>
          <p:nvPr/>
        </p:nvSpPr>
        <p:spPr>
          <a:xfrm>
            <a:off x="714348" y="6429396"/>
            <a:ext cx="3571900" cy="276999"/>
          </a:xfrm>
          <a:prstGeom prst="rect">
            <a:avLst/>
          </a:prstGeom>
          <a:ln>
            <a:solidFill>
              <a:srgbClr val="00B0F0"/>
            </a:solidFill>
          </a:ln>
        </p:spPr>
        <p:txBody>
          <a:bodyPr wrap="square">
            <a:spAutoFit/>
          </a:bodyPr>
          <a:lstStyle/>
          <a:p>
            <a:r>
              <a:rPr lang="en-US" sz="1200" dirty="0"/>
              <a:t>Lyman GH, </a:t>
            </a:r>
            <a:r>
              <a:rPr lang="en-US" sz="1200" dirty="0" smtClean="0"/>
              <a:t>et al. </a:t>
            </a:r>
            <a:r>
              <a:rPr lang="en-US" sz="1200" dirty="0"/>
              <a:t>J </a:t>
            </a:r>
            <a:r>
              <a:rPr lang="en-US" sz="1200" dirty="0" err="1"/>
              <a:t>Clin</a:t>
            </a:r>
            <a:r>
              <a:rPr lang="en-US" sz="1200" dirty="0"/>
              <a:t> </a:t>
            </a:r>
            <a:r>
              <a:rPr lang="en-US" sz="1200" dirty="0" err="1"/>
              <a:t>Oncol</a:t>
            </a:r>
            <a:r>
              <a:rPr lang="en-US" sz="1200" dirty="0"/>
              <a:t>. </a:t>
            </a:r>
            <a:r>
              <a:rPr lang="en-US" sz="1200" dirty="0" smtClean="0"/>
              <a:t>2010;28:2914-24</a:t>
            </a:r>
            <a:r>
              <a:rPr lang="en-US" sz="1200" dirty="0"/>
              <a:t>.</a:t>
            </a:r>
          </a:p>
        </p:txBody>
      </p:sp>
      <p:sp>
        <p:nvSpPr>
          <p:cNvPr id="5" name="Rectangle 4"/>
          <p:cNvSpPr/>
          <p:nvPr/>
        </p:nvSpPr>
        <p:spPr>
          <a:xfrm>
            <a:off x="1785918" y="5214950"/>
            <a:ext cx="1957395" cy="369332"/>
          </a:xfrm>
          <a:prstGeom prst="rect">
            <a:avLst/>
          </a:prstGeom>
        </p:spPr>
        <p:txBody>
          <a:bodyPr wrap="none">
            <a:spAutoFit/>
          </a:bodyPr>
          <a:lstStyle/>
          <a:p>
            <a:r>
              <a:rPr lang="en-US" dirty="0">
                <a:solidFill>
                  <a:srgbClr val="FF0000"/>
                </a:solidFill>
              </a:rPr>
              <a:t>all-cause mortality </a:t>
            </a:r>
            <a:endParaRPr lang="el-GR" dirty="0">
              <a:solidFill>
                <a:srgbClr val="FF0000"/>
              </a:solidFill>
            </a:endParaRPr>
          </a:p>
        </p:txBody>
      </p:sp>
      <p:pic>
        <p:nvPicPr>
          <p:cNvPr id="6" name="~PP2565.WAV">
            <a:hlinkClick r:id="" action="ppaction://media"/>
          </p:cNvPr>
          <p:cNvPicPr>
            <a:picLocks noRot="1" noChangeAspect="1"/>
          </p:cNvPicPr>
          <p:nvPr>
            <a:wavAudioFile r:embed="rId1" name="~PP2565.WAV"/>
          </p:nvPr>
        </p:nvPicPr>
        <p:blipFill>
          <a:blip r:embed="rId5"/>
          <a:stretch>
            <a:fillRect/>
          </a:stretch>
        </p:blipFill>
        <p:spPr>
          <a:xfrm>
            <a:off x="8704263" y="6418263"/>
            <a:ext cx="244475" cy="244475"/>
          </a:xfrm>
          <a:prstGeom prst="rect">
            <a:avLst/>
          </a:prstGeom>
        </p:spPr>
      </p:pic>
    </p:spTree>
  </p:cSld>
  <p:clrMapOvr>
    <a:masterClrMapping/>
  </p:clrMapOvr>
  <p:transition advTm="102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pic>
        <p:nvPicPr>
          <p:cNvPr id="2050" name="Picture 2" descr="C:\Users\Αιματολογικό\Desktop\αρχείο λήψης.jpg"/>
          <p:cNvPicPr>
            <a:picLocks noGrp="1" noChangeAspect="1" noChangeArrowheads="1"/>
          </p:cNvPicPr>
          <p:nvPr>
            <p:ph sz="quarter" idx="1"/>
          </p:nvPr>
        </p:nvPicPr>
        <p:blipFill>
          <a:blip r:embed="rId4"/>
          <a:srcRect/>
          <a:stretch>
            <a:fillRect/>
          </a:stretch>
        </p:blipFill>
        <p:spPr bwMode="auto">
          <a:xfrm>
            <a:off x="0" y="-71462"/>
            <a:ext cx="9154228" cy="5143512"/>
          </a:xfrm>
          <a:prstGeom prst="rect">
            <a:avLst/>
          </a:prstGeom>
          <a:noFill/>
        </p:spPr>
      </p:pic>
      <p:sp>
        <p:nvSpPr>
          <p:cNvPr id="5" name="Rectangle 4"/>
          <p:cNvSpPr/>
          <p:nvPr/>
        </p:nvSpPr>
        <p:spPr>
          <a:xfrm>
            <a:off x="714348" y="6429396"/>
            <a:ext cx="3643338" cy="276999"/>
          </a:xfrm>
          <a:prstGeom prst="rect">
            <a:avLst/>
          </a:prstGeom>
          <a:ln>
            <a:solidFill>
              <a:srgbClr val="00B0F0"/>
            </a:solidFill>
          </a:ln>
        </p:spPr>
        <p:txBody>
          <a:bodyPr wrap="square">
            <a:spAutoFit/>
          </a:bodyPr>
          <a:lstStyle/>
          <a:p>
            <a:r>
              <a:rPr lang="en-US" sz="1200" dirty="0"/>
              <a:t>Lyman GH, </a:t>
            </a:r>
            <a:r>
              <a:rPr lang="en-US" sz="1200" dirty="0" smtClean="0"/>
              <a:t>et al. </a:t>
            </a:r>
            <a:r>
              <a:rPr lang="en-US" sz="1200" dirty="0" err="1"/>
              <a:t>Curr</a:t>
            </a:r>
            <a:r>
              <a:rPr lang="en-US" sz="1200" dirty="0"/>
              <a:t> </a:t>
            </a:r>
            <a:r>
              <a:rPr lang="en-US" sz="1200" dirty="0" err="1"/>
              <a:t>Hematol</a:t>
            </a:r>
            <a:r>
              <a:rPr lang="en-US" sz="1200" dirty="0"/>
              <a:t> Rep. </a:t>
            </a:r>
            <a:r>
              <a:rPr lang="en-US" sz="1200" dirty="0" smtClean="0"/>
              <a:t>2003;2:471-9</a:t>
            </a:r>
            <a:r>
              <a:rPr lang="en-US" sz="1200" dirty="0"/>
              <a:t>.</a:t>
            </a:r>
          </a:p>
        </p:txBody>
      </p:sp>
      <p:pic>
        <p:nvPicPr>
          <p:cNvPr id="6" name="~PP2183.WAV">
            <a:hlinkClick r:id="" action="ppaction://media"/>
          </p:cNvPr>
          <p:cNvPicPr>
            <a:picLocks noRot="1" noChangeAspect="1"/>
          </p:cNvPicPr>
          <p:nvPr>
            <a:wavAudioFile r:embed="rId1" name="~PP2183.WAV"/>
          </p:nvPr>
        </p:nvPicPr>
        <p:blipFill>
          <a:blip r:embed="rId5"/>
          <a:stretch>
            <a:fillRect/>
          </a:stretch>
        </p:blipFill>
        <p:spPr>
          <a:xfrm>
            <a:off x="8704263" y="6418263"/>
            <a:ext cx="244475" cy="244475"/>
          </a:xfrm>
          <a:prstGeom prst="rect">
            <a:avLst/>
          </a:prstGeom>
        </p:spPr>
      </p:pic>
    </p:spTree>
  </p:cSld>
  <p:clrMapOvr>
    <a:masterClrMapping/>
  </p:clrMapOvr>
  <p:transition advTm="117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pic>
        <p:nvPicPr>
          <p:cNvPr id="1026" name="Picture 2"/>
          <p:cNvPicPr>
            <a:picLocks noGrp="1" noChangeAspect="1" noChangeArrowheads="1"/>
          </p:cNvPicPr>
          <p:nvPr>
            <p:ph sz="quarter" idx="1"/>
          </p:nvPr>
        </p:nvPicPr>
        <p:blipFill>
          <a:blip r:embed="rId3"/>
          <a:srcRect/>
          <a:stretch>
            <a:fillRect/>
          </a:stretch>
        </p:blipFill>
        <p:spPr bwMode="auto">
          <a:xfrm>
            <a:off x="812824" y="2857496"/>
            <a:ext cx="7854494" cy="1928825"/>
          </a:xfrm>
          <a:prstGeom prst="rect">
            <a:avLst/>
          </a:prstGeom>
          <a:noFill/>
          <a:ln w="9525">
            <a:noFill/>
            <a:miter lim="800000"/>
            <a:headEnd/>
            <a:tailEnd/>
          </a:ln>
          <a:effectLst/>
        </p:spPr>
      </p:pic>
      <p:sp>
        <p:nvSpPr>
          <p:cNvPr id="4" name="Rectangle 3"/>
          <p:cNvSpPr/>
          <p:nvPr/>
        </p:nvSpPr>
        <p:spPr>
          <a:xfrm>
            <a:off x="714348" y="6429396"/>
            <a:ext cx="3357586" cy="276999"/>
          </a:xfrm>
          <a:prstGeom prst="rect">
            <a:avLst/>
          </a:prstGeom>
          <a:ln>
            <a:solidFill>
              <a:srgbClr val="00B0F0"/>
            </a:solidFill>
          </a:ln>
        </p:spPr>
        <p:txBody>
          <a:bodyPr wrap="square">
            <a:spAutoFit/>
          </a:bodyPr>
          <a:lstStyle/>
          <a:p>
            <a:r>
              <a:rPr lang="en-US" sz="1200" dirty="0"/>
              <a:t>Smith TJ, </a:t>
            </a:r>
            <a:r>
              <a:rPr lang="en-US" sz="1200" dirty="0" smtClean="0"/>
              <a:t>et al. </a:t>
            </a:r>
            <a:r>
              <a:rPr lang="en-US" sz="1200" dirty="0"/>
              <a:t>J </a:t>
            </a:r>
            <a:r>
              <a:rPr lang="en-US" sz="1200" dirty="0" err="1"/>
              <a:t>Clin</a:t>
            </a:r>
            <a:r>
              <a:rPr lang="en-US" sz="1200" dirty="0"/>
              <a:t> </a:t>
            </a:r>
            <a:r>
              <a:rPr lang="en-US" sz="1200" dirty="0" err="1"/>
              <a:t>Oncol</a:t>
            </a:r>
            <a:r>
              <a:rPr lang="en-US" sz="1200" dirty="0"/>
              <a:t>. </a:t>
            </a:r>
            <a:r>
              <a:rPr lang="en-US" sz="1200" dirty="0" smtClean="0"/>
              <a:t>2006;24:3187-205</a:t>
            </a:r>
            <a:r>
              <a:rPr lang="en-US" sz="1200" dirty="0"/>
              <a:t>. </a:t>
            </a:r>
          </a:p>
        </p:txBody>
      </p:sp>
      <p:sp>
        <p:nvSpPr>
          <p:cNvPr id="5" name="Rectangle 4"/>
          <p:cNvSpPr/>
          <p:nvPr/>
        </p:nvSpPr>
        <p:spPr>
          <a:xfrm flipV="1">
            <a:off x="3643306" y="2357430"/>
            <a:ext cx="2500330" cy="571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PP1205.WAV">
            <a:hlinkClick r:id="" action="ppaction://media"/>
          </p:cNvPr>
          <p:cNvPicPr>
            <a:picLocks noRot="1" noChangeAspect="1"/>
          </p:cNvPicPr>
          <p:nvPr>
            <a:wavAudioFile r:embed="rId1" name="~PP1205.WAV"/>
          </p:nvPr>
        </p:nvPicPr>
        <p:blipFill>
          <a:blip r:embed="rId4"/>
          <a:stretch>
            <a:fillRect/>
          </a:stretch>
        </p:blipFill>
        <p:spPr>
          <a:xfrm>
            <a:off x="8704263" y="6418263"/>
            <a:ext cx="244475" cy="244475"/>
          </a:xfrm>
          <a:prstGeom prst="rect">
            <a:avLst/>
          </a:prstGeom>
        </p:spPr>
      </p:pic>
    </p:spTree>
  </p:cSld>
  <p:clrMapOvr>
    <a:masterClrMapping/>
  </p:clrMapOvr>
  <p:transition advTm="152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Σχεδιάγραμμα παρουσίασης</a:t>
            </a:r>
            <a:endParaRPr lang="el-GR" dirty="0"/>
          </a:p>
        </p:txBody>
      </p:sp>
      <p:sp>
        <p:nvSpPr>
          <p:cNvPr id="3" name="2 - Θέση περιεχομένου"/>
          <p:cNvSpPr>
            <a:spLocks noGrp="1"/>
          </p:cNvSpPr>
          <p:nvPr>
            <p:ph idx="1"/>
          </p:nvPr>
        </p:nvSpPr>
        <p:spPr>
          <a:xfrm>
            <a:off x="428596" y="1671638"/>
            <a:ext cx="8258204" cy="4614882"/>
          </a:xfrm>
        </p:spPr>
        <p:txBody>
          <a:bodyPr/>
          <a:lstStyle/>
          <a:p>
            <a:endParaRPr lang="el-GR" dirty="0" smtClean="0"/>
          </a:p>
          <a:p>
            <a:r>
              <a:rPr lang="el-GR" dirty="0" smtClean="0"/>
              <a:t>εισαγωγικά στοιχεία</a:t>
            </a:r>
          </a:p>
          <a:p>
            <a:endParaRPr lang="el-GR" dirty="0" smtClean="0"/>
          </a:p>
          <a:p>
            <a:r>
              <a:rPr lang="el-GR" dirty="0" smtClean="0"/>
              <a:t>κύριες </a:t>
            </a:r>
            <a:r>
              <a:rPr lang="el-GR" b="1" i="1" u="sng" dirty="0" smtClean="0"/>
              <a:t>αιματολογικές</a:t>
            </a:r>
            <a:r>
              <a:rPr lang="el-GR" dirty="0" smtClean="0"/>
              <a:t> τοξικότητες που μπορούν να αναγνωρισθούν και να αντιμετωπισθούν στα πλαίσια της θεραπείας ασθενών με κακοήθεια</a:t>
            </a:r>
          </a:p>
          <a:p>
            <a:pPr lvl="1"/>
            <a:r>
              <a:rPr lang="el-GR" dirty="0" smtClean="0"/>
              <a:t>διάγνωση</a:t>
            </a:r>
          </a:p>
          <a:p>
            <a:pPr lvl="1"/>
            <a:r>
              <a:rPr lang="el-GR" dirty="0" smtClean="0"/>
              <a:t>αντιμετώπιση</a:t>
            </a:r>
          </a:p>
          <a:p>
            <a:endParaRPr lang="el-GR" dirty="0" smtClean="0"/>
          </a:p>
          <a:p>
            <a:r>
              <a:rPr lang="el-GR" dirty="0" smtClean="0"/>
              <a:t>συμπεράσματα</a:t>
            </a:r>
          </a:p>
        </p:txBody>
      </p:sp>
      <p:sp>
        <p:nvSpPr>
          <p:cNvPr id="4" name="3 - Θέση ημερομηνίας"/>
          <p:cNvSpPr>
            <a:spLocks noGrp="1"/>
          </p:cNvSpPr>
          <p:nvPr>
            <p:ph type="dt" sz="half" idx="10"/>
          </p:nvPr>
        </p:nvSpPr>
        <p:spPr/>
        <p:txBody>
          <a:bodyPr/>
          <a:lstStyle/>
          <a:p>
            <a:fld id="{4F3D8698-06D0-463A-BDBB-4F4DE983DE53}" type="datetime1">
              <a:rPr lang="el-GR" smtClean="0"/>
              <a:pPr/>
              <a:t>15/4/2020</a:t>
            </a:fld>
            <a:endParaRPr lang="el-GR" dirty="0"/>
          </a:p>
        </p:txBody>
      </p:sp>
      <p:pic>
        <p:nvPicPr>
          <p:cNvPr id="5" name="~PP977.WAV">
            <a:hlinkClick r:id="" action="ppaction://media"/>
          </p:cNvPr>
          <p:cNvPicPr>
            <a:picLocks noRot="1" noChangeAspect="1"/>
          </p:cNvPicPr>
          <p:nvPr>
            <a:wavAudioFile r:embed="rId1" name="~PP977.WAV"/>
          </p:nvPr>
        </p:nvPicPr>
        <p:blipFill>
          <a:blip r:embed="rId3"/>
          <a:stretch>
            <a:fillRect/>
          </a:stretch>
        </p:blipFill>
        <p:spPr>
          <a:xfrm>
            <a:off x="8704263" y="6418263"/>
            <a:ext cx="244475" cy="244475"/>
          </a:xfrm>
          <a:prstGeom prst="rect">
            <a:avLst/>
          </a:prstGeom>
        </p:spPr>
      </p:pic>
    </p:spTree>
  </p:cSld>
  <p:clrMapOvr>
    <a:masterClrMapping/>
  </p:clrMapOvr>
  <p:transition advTm="176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0090"/>
            <a:ext cx="8229600" cy="1600200"/>
          </a:xfrm>
        </p:spPr>
        <p:txBody>
          <a:bodyPr/>
          <a:lstStyle/>
          <a:p>
            <a:r>
              <a:rPr lang="el-GR" dirty="0"/>
              <a:t>Θεραπεία </a:t>
            </a:r>
            <a:r>
              <a:rPr lang="en-US" dirty="0"/>
              <a:t>FN </a:t>
            </a:r>
            <a:endParaRPr lang="el-GR" dirty="0"/>
          </a:p>
        </p:txBody>
      </p:sp>
      <p:sp>
        <p:nvSpPr>
          <p:cNvPr id="3" name="Content Placeholder 2"/>
          <p:cNvSpPr>
            <a:spLocks noGrp="1"/>
          </p:cNvSpPr>
          <p:nvPr>
            <p:ph sz="quarter" idx="1"/>
          </p:nvPr>
        </p:nvSpPr>
        <p:spPr>
          <a:xfrm>
            <a:off x="500034" y="1285860"/>
            <a:ext cx="8229600" cy="4525963"/>
          </a:xfrm>
        </p:spPr>
        <p:txBody>
          <a:bodyPr>
            <a:normAutofit/>
          </a:bodyPr>
          <a:lstStyle/>
          <a:p>
            <a:r>
              <a:rPr lang="el-GR" dirty="0"/>
              <a:t>αντικρουόμενα στοιχεία</a:t>
            </a:r>
            <a:endParaRPr lang="en-US" dirty="0"/>
          </a:p>
          <a:p>
            <a:endParaRPr lang="el-GR" dirty="0"/>
          </a:p>
          <a:p>
            <a:r>
              <a:rPr lang="el-GR" dirty="0"/>
              <a:t>ίσως σε</a:t>
            </a:r>
          </a:p>
          <a:p>
            <a:pPr lvl="1"/>
            <a:r>
              <a:rPr lang="el-GR" dirty="0"/>
              <a:t>σήψη</a:t>
            </a:r>
          </a:p>
          <a:p>
            <a:pPr lvl="1"/>
            <a:r>
              <a:rPr lang="el-GR" dirty="0"/>
              <a:t>ηλικία &gt;65 ετών</a:t>
            </a:r>
          </a:p>
          <a:p>
            <a:pPr lvl="1"/>
            <a:r>
              <a:rPr lang="el-GR" dirty="0"/>
              <a:t>συννοσηρότητα</a:t>
            </a:r>
          </a:p>
          <a:p>
            <a:pPr lvl="1"/>
            <a:r>
              <a:rPr lang="en-US" dirty="0"/>
              <a:t>ANC &lt;100</a:t>
            </a:r>
            <a:r>
              <a:rPr lang="el-GR" dirty="0"/>
              <a:t>/μ</a:t>
            </a:r>
            <a:r>
              <a:rPr lang="en-US" dirty="0" err="1"/>
              <a:t>lt</a:t>
            </a:r>
            <a:r>
              <a:rPr lang="el-GR" dirty="0"/>
              <a:t> ή/και ουδετεροπενία που αναμένεται να διατηρηθεί &gt;10 ημέρες</a:t>
            </a:r>
          </a:p>
          <a:p>
            <a:pPr lvl="1"/>
            <a:r>
              <a:rPr lang="el-GR" dirty="0"/>
              <a:t>πνευμονία ή άλλη κλινικά τεκμηριωμένη λοίμωξη</a:t>
            </a:r>
          </a:p>
          <a:p>
            <a:pPr lvl="1"/>
            <a:r>
              <a:rPr lang="el-GR" dirty="0"/>
              <a:t>διηθητική μυκητιασική λοίμωξη</a:t>
            </a:r>
          </a:p>
          <a:p>
            <a:pPr lvl="1"/>
            <a:r>
              <a:rPr lang="el-GR" dirty="0"/>
              <a:t>εμφάνιση πυρετού κατά </a:t>
            </a:r>
            <a:r>
              <a:rPr lang="el-GR" dirty="0" smtClean="0"/>
              <a:t>την </a:t>
            </a:r>
            <a:r>
              <a:rPr lang="el-GR" dirty="0"/>
              <a:t>διάρκεια νοσηλείας</a:t>
            </a:r>
          </a:p>
          <a:p>
            <a:pPr lvl="1"/>
            <a:r>
              <a:rPr lang="el-GR" dirty="0"/>
              <a:t>προηγούμενο επεισόδιο </a:t>
            </a:r>
            <a:r>
              <a:rPr lang="en-US" dirty="0"/>
              <a:t>FN</a:t>
            </a:r>
            <a:endParaRPr lang="el-GR" dirty="0"/>
          </a:p>
        </p:txBody>
      </p:sp>
      <p:sp>
        <p:nvSpPr>
          <p:cNvPr id="4" name="Rectangle 3"/>
          <p:cNvSpPr/>
          <p:nvPr/>
        </p:nvSpPr>
        <p:spPr>
          <a:xfrm>
            <a:off x="714348" y="6429396"/>
            <a:ext cx="3357586" cy="276999"/>
          </a:xfrm>
          <a:prstGeom prst="rect">
            <a:avLst/>
          </a:prstGeom>
          <a:ln>
            <a:solidFill>
              <a:srgbClr val="00B0F0"/>
            </a:solidFill>
          </a:ln>
        </p:spPr>
        <p:txBody>
          <a:bodyPr wrap="square">
            <a:spAutoFit/>
          </a:bodyPr>
          <a:lstStyle/>
          <a:p>
            <a:r>
              <a:rPr lang="en-US" sz="1200" dirty="0"/>
              <a:t>Smith TJ, </a:t>
            </a:r>
            <a:r>
              <a:rPr lang="en-US" sz="1200" dirty="0" smtClean="0"/>
              <a:t>et al. </a:t>
            </a:r>
            <a:r>
              <a:rPr lang="en-US" sz="1200" dirty="0"/>
              <a:t>J </a:t>
            </a:r>
            <a:r>
              <a:rPr lang="en-US" sz="1200" dirty="0" err="1"/>
              <a:t>Clin</a:t>
            </a:r>
            <a:r>
              <a:rPr lang="en-US" sz="1200" dirty="0"/>
              <a:t> </a:t>
            </a:r>
            <a:r>
              <a:rPr lang="en-US" sz="1200" dirty="0" err="1"/>
              <a:t>Oncol</a:t>
            </a:r>
            <a:r>
              <a:rPr lang="en-US" sz="1200" dirty="0"/>
              <a:t>. </a:t>
            </a:r>
            <a:r>
              <a:rPr lang="en-US" sz="1200" dirty="0" smtClean="0"/>
              <a:t>2006;24:3187-205</a:t>
            </a:r>
            <a:r>
              <a:rPr lang="en-US" sz="1200" dirty="0"/>
              <a:t>. </a:t>
            </a:r>
          </a:p>
        </p:txBody>
      </p:sp>
      <p:pic>
        <p:nvPicPr>
          <p:cNvPr id="5" name="~PP2794.WAV">
            <a:hlinkClick r:id="" action="ppaction://media"/>
          </p:cNvPr>
          <p:cNvPicPr>
            <a:picLocks noRot="1" noChangeAspect="1"/>
          </p:cNvPicPr>
          <p:nvPr>
            <a:wavAudioFile r:embed="rId2" name="~PP2794.WAV"/>
          </p:nvPr>
        </p:nvPicPr>
        <p:blipFill>
          <a:blip r:embed="rId5"/>
          <a:stretch>
            <a:fillRect/>
          </a:stretch>
        </p:blipFill>
        <p:spPr>
          <a:xfrm>
            <a:off x="8704263" y="6418263"/>
            <a:ext cx="244475" cy="244475"/>
          </a:xfrm>
          <a:prstGeom prst="rect">
            <a:avLst/>
          </a:prstGeom>
        </p:spPr>
      </p:pic>
    </p:spTree>
    <p:custDataLst>
      <p:tags r:id="rId1"/>
    </p:custDataLst>
  </p:cSld>
  <p:clrMapOvr>
    <a:masterClrMapping/>
  </p:clrMapOvr>
  <p:transition advTm="382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checkerboard(across)">
                                      <p:cBhvr>
                                        <p:cTn id="11" dur="500"/>
                                        <p:tgtEl>
                                          <p:spTgt spid="3">
                                            <p:txEl>
                                              <p:pRg st="2" end="2"/>
                                            </p:txEl>
                                          </p:spTgt>
                                        </p:tgtEl>
                                      </p:cBhvr>
                                    </p:animEffect>
                                  </p:childTnLst>
                                </p:cTn>
                              </p:par>
                              <p:par>
                                <p:cTn id="12" presetID="5" presetClass="entr" presetSubtype="10" fill="hold"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checkerboard(across)">
                                      <p:cBhvr>
                                        <p:cTn id="14" dur="500"/>
                                        <p:tgtEl>
                                          <p:spTgt spid="3">
                                            <p:txEl>
                                              <p:pRg st="3" end="3"/>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checkerboard(across)">
                                      <p:cBhvr>
                                        <p:cTn id="20" dur="500"/>
                                        <p:tgtEl>
                                          <p:spTgt spid="3">
                                            <p:txEl>
                                              <p:pRg st="5" end="5"/>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checkerboard(across)">
                                      <p:cBhvr>
                                        <p:cTn id="23" dur="500"/>
                                        <p:tgtEl>
                                          <p:spTgt spid="3">
                                            <p:txEl>
                                              <p:pRg st="6" end="6"/>
                                            </p:txEl>
                                          </p:spTgt>
                                        </p:tgtEl>
                                      </p:cBhvr>
                                    </p:animEffect>
                                  </p:childTnLst>
                                </p:cTn>
                              </p:par>
                              <p:par>
                                <p:cTn id="24" presetID="5" presetClass="entr" presetSubtype="1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checkerboard(across)">
                                      <p:cBhvr>
                                        <p:cTn id="26" dur="500"/>
                                        <p:tgtEl>
                                          <p:spTgt spid="3">
                                            <p:txEl>
                                              <p:pRg st="7" end="7"/>
                                            </p:txEl>
                                          </p:spTgt>
                                        </p:tgtEl>
                                      </p:cBhvr>
                                    </p:animEffect>
                                  </p:childTnLst>
                                </p:cTn>
                              </p:par>
                              <p:par>
                                <p:cTn id="27" presetID="5" presetClass="entr" presetSubtype="1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checkerboard(across)">
                                      <p:cBhvr>
                                        <p:cTn id="29" dur="500"/>
                                        <p:tgtEl>
                                          <p:spTgt spid="3">
                                            <p:txEl>
                                              <p:pRg st="8" end="8"/>
                                            </p:txEl>
                                          </p:spTgt>
                                        </p:tgtEl>
                                      </p:cBhvr>
                                    </p:animEffect>
                                  </p:childTnLst>
                                </p:cTn>
                              </p:par>
                              <p:par>
                                <p:cTn id="30" presetID="5" presetClass="entr" presetSubtype="1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checkerboard(across)">
                                      <p:cBhvr>
                                        <p:cTn id="32" dur="500"/>
                                        <p:tgtEl>
                                          <p:spTgt spid="3">
                                            <p:txEl>
                                              <p:pRg st="9" end="9"/>
                                            </p:txEl>
                                          </p:spTgt>
                                        </p:tgtEl>
                                      </p:cBhvr>
                                    </p:animEffect>
                                  </p:childTnLst>
                                </p:cTn>
                              </p:par>
                              <p:par>
                                <p:cTn id="33" presetID="5" presetClass="entr" presetSubtype="1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35" dur="500"/>
                                        <p:tgtEl>
                                          <p:spTgt spid="3">
                                            <p:txEl>
                                              <p:pRg st="10" end="10"/>
                                            </p:txEl>
                                          </p:spTgt>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checkerboard(across)">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9"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3074" name="Picture 2"/>
          <p:cNvPicPr>
            <a:picLocks noGrp="1" noChangeAspect="1" noChangeArrowheads="1"/>
          </p:cNvPicPr>
          <p:nvPr>
            <p:ph sz="quarter" idx="1"/>
          </p:nvPr>
        </p:nvPicPr>
        <p:blipFill>
          <a:blip r:embed="rId3"/>
          <a:stretch>
            <a:fillRect/>
          </a:stretch>
        </p:blipFill>
        <p:spPr bwMode="auto">
          <a:xfrm>
            <a:off x="0" y="1857364"/>
            <a:ext cx="9144000" cy="3473921"/>
          </a:xfrm>
          <a:prstGeom prst="rect">
            <a:avLst/>
          </a:prstGeom>
          <a:noFill/>
          <a:ln w="9525">
            <a:noFill/>
            <a:miter lim="800000"/>
            <a:headEnd/>
            <a:tailEnd/>
          </a:ln>
          <a:effectLst/>
        </p:spPr>
      </p:pic>
      <p:sp>
        <p:nvSpPr>
          <p:cNvPr id="5" name="Rectangle 4"/>
          <p:cNvSpPr/>
          <p:nvPr/>
        </p:nvSpPr>
        <p:spPr>
          <a:xfrm>
            <a:off x="714348" y="6429396"/>
            <a:ext cx="3357586" cy="276999"/>
          </a:xfrm>
          <a:prstGeom prst="rect">
            <a:avLst/>
          </a:prstGeom>
          <a:ln>
            <a:solidFill>
              <a:srgbClr val="00B0F0"/>
            </a:solidFill>
          </a:ln>
        </p:spPr>
        <p:txBody>
          <a:bodyPr wrap="square">
            <a:spAutoFit/>
          </a:bodyPr>
          <a:lstStyle/>
          <a:p>
            <a:r>
              <a:rPr lang="en-US" sz="1200" dirty="0"/>
              <a:t>Clark OA, </a:t>
            </a:r>
            <a:r>
              <a:rPr lang="en-US" sz="1200" dirty="0" smtClean="0"/>
              <a:t>et al. </a:t>
            </a:r>
            <a:r>
              <a:rPr lang="en-US" sz="1200" dirty="0"/>
              <a:t>J </a:t>
            </a:r>
            <a:r>
              <a:rPr lang="en-US" sz="1200" dirty="0" err="1"/>
              <a:t>Clin</a:t>
            </a:r>
            <a:r>
              <a:rPr lang="en-US" sz="1200" dirty="0"/>
              <a:t> </a:t>
            </a:r>
            <a:r>
              <a:rPr lang="en-US" sz="1200" dirty="0" err="1"/>
              <a:t>Oncol</a:t>
            </a:r>
            <a:r>
              <a:rPr lang="en-US" sz="1200" dirty="0"/>
              <a:t>. </a:t>
            </a:r>
            <a:r>
              <a:rPr lang="en-US" sz="1200" dirty="0" smtClean="0"/>
              <a:t>2005;23:4198-214</a:t>
            </a:r>
            <a:r>
              <a:rPr lang="en-US" sz="1200" dirty="0"/>
              <a:t>.</a:t>
            </a:r>
          </a:p>
        </p:txBody>
      </p:sp>
      <p:cxnSp>
        <p:nvCxnSpPr>
          <p:cNvPr id="7" name="6 - Ευθεία γραμμή σύνδεσης"/>
          <p:cNvCxnSpPr/>
          <p:nvPr/>
        </p:nvCxnSpPr>
        <p:spPr>
          <a:xfrm>
            <a:off x="1000100" y="5284800"/>
            <a:ext cx="1500198"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P1600.WAV">
            <a:hlinkClick r:id="" action="ppaction://media"/>
          </p:cNvPr>
          <p:cNvPicPr>
            <a:picLocks noRot="1" noChangeAspect="1"/>
          </p:cNvPicPr>
          <p:nvPr>
            <a:wavAudioFile r:embed="rId1" name="~PP1600.WAV"/>
          </p:nvPr>
        </p:nvPicPr>
        <p:blipFill>
          <a:blip r:embed="rId4"/>
          <a:stretch>
            <a:fillRect/>
          </a:stretch>
        </p:blipFill>
        <p:spPr>
          <a:xfrm>
            <a:off x="8704263" y="6418263"/>
            <a:ext cx="244475" cy="244475"/>
          </a:xfrm>
          <a:prstGeom prst="rect">
            <a:avLst/>
          </a:prstGeom>
        </p:spPr>
      </p:pic>
    </p:spTree>
  </p:cSld>
  <p:clrMapOvr>
    <a:masterClrMapping/>
  </p:clrMapOvr>
  <p:transition advTm="108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098" name="Picture 2"/>
          <p:cNvPicPr>
            <a:picLocks noGrp="1" noChangeAspect="1" noChangeArrowheads="1"/>
          </p:cNvPicPr>
          <p:nvPr>
            <p:ph sz="quarter" idx="1"/>
          </p:nvPr>
        </p:nvPicPr>
        <p:blipFill>
          <a:blip r:embed="rId4"/>
          <a:srcRect/>
          <a:stretch>
            <a:fillRect/>
          </a:stretch>
        </p:blipFill>
        <p:spPr bwMode="auto">
          <a:xfrm>
            <a:off x="0" y="1571612"/>
            <a:ext cx="9160105" cy="3861968"/>
          </a:xfrm>
          <a:prstGeom prst="rect">
            <a:avLst/>
          </a:prstGeom>
          <a:noFill/>
          <a:ln w="9525">
            <a:noFill/>
            <a:miter lim="800000"/>
            <a:headEnd/>
            <a:tailEnd/>
          </a:ln>
          <a:effectLst/>
        </p:spPr>
      </p:pic>
      <p:cxnSp>
        <p:nvCxnSpPr>
          <p:cNvPr id="6" name="5 - Ευθεία γραμμή σύνδεσης"/>
          <p:cNvCxnSpPr/>
          <p:nvPr/>
        </p:nvCxnSpPr>
        <p:spPr>
          <a:xfrm>
            <a:off x="1000100" y="5429264"/>
            <a:ext cx="571504"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4"/>
          <p:cNvSpPr/>
          <p:nvPr/>
        </p:nvSpPr>
        <p:spPr>
          <a:xfrm>
            <a:off x="714348" y="6429396"/>
            <a:ext cx="3357586" cy="276999"/>
          </a:xfrm>
          <a:prstGeom prst="rect">
            <a:avLst/>
          </a:prstGeom>
          <a:ln>
            <a:solidFill>
              <a:srgbClr val="00B0F0"/>
            </a:solidFill>
          </a:ln>
        </p:spPr>
        <p:txBody>
          <a:bodyPr wrap="square">
            <a:spAutoFit/>
          </a:bodyPr>
          <a:lstStyle/>
          <a:p>
            <a:r>
              <a:rPr lang="en-US" sz="1200" dirty="0"/>
              <a:t>Clark OA, </a:t>
            </a:r>
            <a:r>
              <a:rPr lang="en-US" sz="1200" dirty="0" smtClean="0"/>
              <a:t>et al. </a:t>
            </a:r>
            <a:r>
              <a:rPr lang="en-US" sz="1200" dirty="0"/>
              <a:t>J </a:t>
            </a:r>
            <a:r>
              <a:rPr lang="en-US" sz="1200" dirty="0" err="1"/>
              <a:t>Clin</a:t>
            </a:r>
            <a:r>
              <a:rPr lang="en-US" sz="1200" dirty="0"/>
              <a:t> </a:t>
            </a:r>
            <a:r>
              <a:rPr lang="en-US" sz="1200" dirty="0" err="1"/>
              <a:t>Oncol</a:t>
            </a:r>
            <a:r>
              <a:rPr lang="en-US" sz="1200" dirty="0"/>
              <a:t>. </a:t>
            </a:r>
            <a:r>
              <a:rPr lang="en-US" sz="1200" dirty="0" smtClean="0"/>
              <a:t>2005;23:4198-214</a:t>
            </a:r>
            <a:r>
              <a:rPr lang="en-US" sz="1200" dirty="0"/>
              <a:t>.</a:t>
            </a:r>
          </a:p>
        </p:txBody>
      </p:sp>
      <p:pic>
        <p:nvPicPr>
          <p:cNvPr id="9" name="~PP3547.WAV">
            <a:hlinkClick r:id="" action="ppaction://media"/>
          </p:cNvPr>
          <p:cNvPicPr>
            <a:picLocks noRot="1" noChangeAspect="1"/>
          </p:cNvPicPr>
          <p:nvPr>
            <a:wavAudioFile r:embed="rId1" name="~PP3547.WAV"/>
          </p:nvPr>
        </p:nvPicPr>
        <p:blipFill>
          <a:blip r:embed="rId5"/>
          <a:stretch>
            <a:fillRect/>
          </a:stretch>
        </p:blipFill>
        <p:spPr>
          <a:xfrm>
            <a:off x="8704263" y="6418263"/>
            <a:ext cx="244475" cy="244475"/>
          </a:xfrm>
          <a:prstGeom prst="rect">
            <a:avLst/>
          </a:prstGeom>
        </p:spPr>
      </p:pic>
    </p:spTree>
  </p:cSld>
  <p:clrMapOvr>
    <a:masterClrMapping/>
  </p:clrMapOvr>
  <p:transition advTm="47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098" name="Picture 2"/>
          <p:cNvPicPr>
            <a:picLocks noGrp="1" noChangeAspect="1" noChangeArrowheads="1"/>
          </p:cNvPicPr>
          <p:nvPr>
            <p:ph sz="quarter" idx="1"/>
          </p:nvPr>
        </p:nvPicPr>
        <p:blipFill>
          <a:blip r:embed="rId3"/>
          <a:stretch>
            <a:fillRect/>
          </a:stretch>
        </p:blipFill>
        <p:spPr bwMode="auto">
          <a:xfrm>
            <a:off x="1" y="1857364"/>
            <a:ext cx="9114948" cy="3385836"/>
          </a:xfrm>
          <a:prstGeom prst="rect">
            <a:avLst/>
          </a:prstGeom>
          <a:noFill/>
          <a:ln w="9525">
            <a:noFill/>
            <a:miter lim="800000"/>
            <a:headEnd/>
            <a:tailEnd/>
          </a:ln>
          <a:effectLst/>
        </p:spPr>
      </p:pic>
      <p:cxnSp>
        <p:nvCxnSpPr>
          <p:cNvPr id="6" name="5 - Ευθεία γραμμή σύνδεσης"/>
          <p:cNvCxnSpPr/>
          <p:nvPr/>
        </p:nvCxnSpPr>
        <p:spPr>
          <a:xfrm>
            <a:off x="1000100" y="5284800"/>
            <a:ext cx="1500198"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4"/>
          <p:cNvSpPr/>
          <p:nvPr/>
        </p:nvSpPr>
        <p:spPr>
          <a:xfrm>
            <a:off x="714348" y="6429396"/>
            <a:ext cx="3429024" cy="276999"/>
          </a:xfrm>
          <a:prstGeom prst="rect">
            <a:avLst/>
          </a:prstGeom>
          <a:ln>
            <a:solidFill>
              <a:srgbClr val="00B0F0"/>
            </a:solidFill>
          </a:ln>
        </p:spPr>
        <p:txBody>
          <a:bodyPr wrap="square">
            <a:spAutoFit/>
          </a:bodyPr>
          <a:lstStyle/>
          <a:p>
            <a:r>
              <a:rPr lang="en-US" sz="1200" dirty="0"/>
              <a:t>Clark OA, </a:t>
            </a:r>
            <a:r>
              <a:rPr lang="en-US" sz="1200" dirty="0" smtClean="0"/>
              <a:t>et al. </a:t>
            </a:r>
            <a:r>
              <a:rPr lang="en-US" sz="1200" dirty="0"/>
              <a:t>J </a:t>
            </a:r>
            <a:r>
              <a:rPr lang="en-US" sz="1200" dirty="0" err="1"/>
              <a:t>Clin</a:t>
            </a:r>
            <a:r>
              <a:rPr lang="en-US" sz="1200" dirty="0"/>
              <a:t> </a:t>
            </a:r>
            <a:r>
              <a:rPr lang="en-US" sz="1200" dirty="0" err="1"/>
              <a:t>Oncol</a:t>
            </a:r>
            <a:r>
              <a:rPr lang="en-US" sz="1200" dirty="0"/>
              <a:t>. </a:t>
            </a:r>
            <a:r>
              <a:rPr lang="en-US" sz="1200" dirty="0" smtClean="0"/>
              <a:t>2005;23:4198-214</a:t>
            </a:r>
            <a:r>
              <a:rPr lang="en-US" sz="1200" dirty="0"/>
              <a:t>.</a:t>
            </a:r>
          </a:p>
        </p:txBody>
      </p:sp>
      <p:pic>
        <p:nvPicPr>
          <p:cNvPr id="8" name="~PP453.WAV">
            <a:hlinkClick r:id="" action="ppaction://media"/>
          </p:cNvPr>
          <p:cNvPicPr>
            <a:picLocks noRot="1" noChangeAspect="1"/>
          </p:cNvPicPr>
          <p:nvPr>
            <a:wavAudioFile r:embed="rId1" name="~PP453.WAV"/>
          </p:nvPr>
        </p:nvPicPr>
        <p:blipFill>
          <a:blip r:embed="rId4"/>
          <a:stretch>
            <a:fillRect/>
          </a:stretch>
        </p:blipFill>
        <p:spPr>
          <a:xfrm>
            <a:off x="8704263" y="6418263"/>
            <a:ext cx="244475" cy="244475"/>
          </a:xfrm>
          <a:prstGeom prst="rect">
            <a:avLst/>
          </a:prstGeom>
        </p:spPr>
      </p:pic>
    </p:spTree>
  </p:cSld>
  <p:clrMapOvr>
    <a:masterClrMapping/>
  </p:clrMapOvr>
  <p:transition advTm="77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2050" name="Picture 2"/>
          <p:cNvPicPr>
            <a:picLocks noGrp="1" noChangeAspect="1" noChangeArrowheads="1"/>
          </p:cNvPicPr>
          <p:nvPr>
            <p:ph sz="quarter" idx="1"/>
          </p:nvPr>
        </p:nvPicPr>
        <p:blipFill>
          <a:blip r:embed="rId3"/>
          <a:stretch>
            <a:fillRect/>
          </a:stretch>
        </p:blipFill>
        <p:spPr bwMode="auto">
          <a:xfrm>
            <a:off x="1" y="2082856"/>
            <a:ext cx="9126110" cy="3203531"/>
          </a:xfrm>
          <a:prstGeom prst="rect">
            <a:avLst/>
          </a:prstGeom>
          <a:noFill/>
          <a:ln w="9525">
            <a:noFill/>
            <a:miter lim="800000"/>
            <a:headEnd/>
            <a:tailEnd/>
          </a:ln>
          <a:effectLst/>
        </p:spPr>
      </p:pic>
      <p:cxnSp>
        <p:nvCxnSpPr>
          <p:cNvPr id="5" name="4 - Ευθεία γραμμή σύνδεσης"/>
          <p:cNvCxnSpPr/>
          <p:nvPr/>
        </p:nvCxnSpPr>
        <p:spPr>
          <a:xfrm>
            <a:off x="1000100" y="5284800"/>
            <a:ext cx="1643074"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4"/>
          <p:cNvSpPr/>
          <p:nvPr/>
        </p:nvSpPr>
        <p:spPr>
          <a:xfrm>
            <a:off x="714348" y="6429396"/>
            <a:ext cx="3357586" cy="276999"/>
          </a:xfrm>
          <a:prstGeom prst="rect">
            <a:avLst/>
          </a:prstGeom>
          <a:ln>
            <a:solidFill>
              <a:srgbClr val="00B0F0"/>
            </a:solidFill>
          </a:ln>
        </p:spPr>
        <p:txBody>
          <a:bodyPr wrap="square">
            <a:spAutoFit/>
          </a:bodyPr>
          <a:lstStyle/>
          <a:p>
            <a:r>
              <a:rPr lang="en-US" sz="1200" dirty="0"/>
              <a:t>Clark OA, </a:t>
            </a:r>
            <a:r>
              <a:rPr lang="en-US" sz="1200" dirty="0" smtClean="0"/>
              <a:t>et al. </a:t>
            </a:r>
            <a:r>
              <a:rPr lang="en-US" sz="1200" dirty="0"/>
              <a:t>J </a:t>
            </a:r>
            <a:r>
              <a:rPr lang="en-US" sz="1200" dirty="0" err="1"/>
              <a:t>Clin</a:t>
            </a:r>
            <a:r>
              <a:rPr lang="en-US" sz="1200" dirty="0"/>
              <a:t> </a:t>
            </a:r>
            <a:r>
              <a:rPr lang="en-US" sz="1200" dirty="0" err="1"/>
              <a:t>Oncol</a:t>
            </a:r>
            <a:r>
              <a:rPr lang="en-US" sz="1200" dirty="0"/>
              <a:t>. </a:t>
            </a:r>
            <a:r>
              <a:rPr lang="en-US" sz="1200" dirty="0" smtClean="0"/>
              <a:t>2005;23:4198-214</a:t>
            </a:r>
            <a:r>
              <a:rPr lang="en-US" sz="1200" dirty="0"/>
              <a:t>.</a:t>
            </a:r>
          </a:p>
        </p:txBody>
      </p:sp>
      <p:pic>
        <p:nvPicPr>
          <p:cNvPr id="7" name="~PP2044.WAV">
            <a:hlinkClick r:id="" action="ppaction://media"/>
          </p:cNvPr>
          <p:cNvPicPr>
            <a:picLocks noRot="1" noChangeAspect="1"/>
          </p:cNvPicPr>
          <p:nvPr>
            <a:wavAudioFile r:embed="rId1" name="~PP2044.WAV"/>
          </p:nvPr>
        </p:nvPicPr>
        <p:blipFill>
          <a:blip r:embed="rId4"/>
          <a:stretch>
            <a:fillRect/>
          </a:stretch>
        </p:blipFill>
        <p:spPr>
          <a:xfrm>
            <a:off x="8704263" y="6418263"/>
            <a:ext cx="244475" cy="244475"/>
          </a:xfrm>
          <a:prstGeom prst="rect">
            <a:avLst/>
          </a:prstGeom>
        </p:spPr>
      </p:pic>
    </p:spTree>
  </p:cSld>
  <p:clrMapOvr>
    <a:masterClrMapping/>
  </p:clrMapOvr>
  <p:transition advTm="55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
          </p:nvPr>
        </p:nvPicPr>
        <p:blipFill>
          <a:blip r:embed="rId3"/>
          <a:srcRect/>
          <a:stretch>
            <a:fillRect/>
          </a:stretch>
        </p:blipFill>
        <p:spPr bwMode="auto">
          <a:xfrm>
            <a:off x="813182" y="1210563"/>
            <a:ext cx="7830784" cy="4718767"/>
          </a:xfrm>
          <a:prstGeom prst="rect">
            <a:avLst/>
          </a:prstGeom>
          <a:noFill/>
          <a:ln w="9525">
            <a:noFill/>
            <a:miter lim="800000"/>
            <a:headEnd/>
            <a:tailEnd/>
          </a:ln>
          <a:effectLst/>
        </p:spPr>
      </p:pic>
      <p:sp>
        <p:nvSpPr>
          <p:cNvPr id="5" name="Rectangle 4"/>
          <p:cNvSpPr/>
          <p:nvPr/>
        </p:nvSpPr>
        <p:spPr>
          <a:xfrm>
            <a:off x="714348" y="6429396"/>
            <a:ext cx="3500462" cy="276999"/>
          </a:xfrm>
          <a:prstGeom prst="rect">
            <a:avLst/>
          </a:prstGeom>
          <a:noFill/>
          <a:ln>
            <a:solidFill>
              <a:srgbClr val="00B0F0"/>
            </a:solidFill>
          </a:ln>
        </p:spPr>
        <p:txBody>
          <a:bodyPr wrap="square">
            <a:spAutoFit/>
          </a:bodyPr>
          <a:lstStyle/>
          <a:p>
            <a:r>
              <a:rPr lang="en-US" sz="1200" dirty="0" err="1"/>
              <a:t>Freifeld</a:t>
            </a:r>
            <a:r>
              <a:rPr lang="en-US" sz="1200" dirty="0"/>
              <a:t> AG, </a:t>
            </a:r>
            <a:r>
              <a:rPr lang="en-US" sz="1200" dirty="0" smtClean="0"/>
              <a:t>et al. </a:t>
            </a:r>
            <a:r>
              <a:rPr lang="en-US" sz="1200" dirty="0" err="1"/>
              <a:t>Clin</a:t>
            </a:r>
            <a:r>
              <a:rPr lang="en-US" sz="1200" dirty="0"/>
              <a:t> Infect Dis. </a:t>
            </a:r>
            <a:r>
              <a:rPr lang="en-US" sz="1200" dirty="0" smtClean="0"/>
              <a:t>2011;52:e56-93</a:t>
            </a:r>
            <a:r>
              <a:rPr lang="en-US" sz="1200" dirty="0"/>
              <a:t>.</a:t>
            </a:r>
          </a:p>
        </p:txBody>
      </p:sp>
      <p:pic>
        <p:nvPicPr>
          <p:cNvPr id="4" name="~PP3352.WAV">
            <a:hlinkClick r:id="" action="ppaction://media"/>
          </p:cNvPr>
          <p:cNvPicPr>
            <a:picLocks noRot="1" noChangeAspect="1"/>
          </p:cNvPicPr>
          <p:nvPr>
            <a:wavAudioFile r:embed="rId1" name="~PP3352.WAV"/>
          </p:nvPr>
        </p:nvPicPr>
        <p:blipFill>
          <a:blip r:embed="rId4"/>
          <a:stretch>
            <a:fillRect/>
          </a:stretch>
        </p:blipFill>
        <p:spPr>
          <a:xfrm>
            <a:off x="8704263" y="6418263"/>
            <a:ext cx="244475" cy="244475"/>
          </a:xfrm>
          <a:prstGeom prst="rect">
            <a:avLst/>
          </a:prstGeom>
        </p:spPr>
      </p:pic>
    </p:spTree>
  </p:cSld>
  <p:clrMapOvr>
    <a:masterClrMapping/>
  </p:clrMapOvr>
  <p:transition advTm="92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4F3D8698-06D0-463A-BDBB-4F4DE983DE53}" type="datetime1">
              <a:rPr lang="el-GR" smtClean="0"/>
              <a:pPr/>
              <a:t>15/4/2020</a:t>
            </a:fld>
            <a:endParaRPr lang="el-GR"/>
          </a:p>
        </p:txBody>
      </p:sp>
      <p:pic>
        <p:nvPicPr>
          <p:cNvPr id="1026" name="Picture 2"/>
          <p:cNvPicPr>
            <a:picLocks noChangeAspect="1" noChangeArrowheads="1"/>
          </p:cNvPicPr>
          <p:nvPr/>
        </p:nvPicPr>
        <p:blipFill>
          <a:blip r:embed="rId4"/>
          <a:srcRect/>
          <a:stretch>
            <a:fillRect/>
          </a:stretch>
        </p:blipFill>
        <p:spPr bwMode="auto">
          <a:xfrm>
            <a:off x="166009" y="1357298"/>
            <a:ext cx="8753444" cy="4143404"/>
          </a:xfrm>
          <a:prstGeom prst="rect">
            <a:avLst/>
          </a:prstGeom>
          <a:noFill/>
          <a:ln w="9525">
            <a:noFill/>
            <a:miter lim="800000"/>
            <a:headEnd/>
            <a:tailEnd/>
          </a:ln>
          <a:effectLst/>
        </p:spPr>
      </p:pic>
      <p:cxnSp>
        <p:nvCxnSpPr>
          <p:cNvPr id="7" name="6 - Ευθεία γραμμή σύνδεσης"/>
          <p:cNvCxnSpPr/>
          <p:nvPr/>
        </p:nvCxnSpPr>
        <p:spPr>
          <a:xfrm>
            <a:off x="6715140" y="3071810"/>
            <a:ext cx="107157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7 - Ευθεία γραμμή σύνδεσης"/>
          <p:cNvCxnSpPr/>
          <p:nvPr/>
        </p:nvCxnSpPr>
        <p:spPr>
          <a:xfrm>
            <a:off x="6715140" y="5072074"/>
            <a:ext cx="1714512"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9 - Ευθεία γραμμή σύνδεσης"/>
          <p:cNvCxnSpPr/>
          <p:nvPr/>
        </p:nvCxnSpPr>
        <p:spPr>
          <a:xfrm>
            <a:off x="6715140" y="5499114"/>
            <a:ext cx="1143008"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8 - Ευθεία γραμμή σύνδεσης"/>
          <p:cNvCxnSpPr/>
          <p:nvPr/>
        </p:nvCxnSpPr>
        <p:spPr>
          <a:xfrm>
            <a:off x="357158" y="5499114"/>
            <a:ext cx="2000264"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10 - Ορθογώνιο"/>
          <p:cNvSpPr/>
          <p:nvPr/>
        </p:nvSpPr>
        <p:spPr>
          <a:xfrm>
            <a:off x="5214942" y="5000636"/>
            <a:ext cx="142876"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 name="~PP2720.WAV">
            <a:hlinkClick r:id="" action="ppaction://media"/>
          </p:cNvPr>
          <p:cNvPicPr>
            <a:picLocks noRot="1" noChangeAspect="1"/>
          </p:cNvPicPr>
          <p:nvPr>
            <a:wavAudioFile r:embed="rId1" name="~PP2720.WAV"/>
          </p:nvPr>
        </p:nvPicPr>
        <p:blipFill>
          <a:blip r:embed="rId5"/>
          <a:stretch>
            <a:fillRect/>
          </a:stretch>
        </p:blipFill>
        <p:spPr>
          <a:xfrm>
            <a:off x="8704263" y="6418263"/>
            <a:ext cx="244475" cy="244475"/>
          </a:xfrm>
          <a:prstGeom prst="rect">
            <a:avLst/>
          </a:prstGeom>
        </p:spPr>
      </p:pic>
    </p:spTree>
  </p:cSld>
  <p:clrMapOvr>
    <a:masterClrMapping/>
  </p:clrMapOvr>
  <p:transition advTm="114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4F3D8698-06D0-463A-BDBB-4F4DE983DE53}" type="datetime1">
              <a:rPr lang="el-GR" smtClean="0"/>
              <a:pPr/>
              <a:t>15/4/2020</a:t>
            </a:fld>
            <a:endParaRPr lang="el-GR"/>
          </a:p>
        </p:txBody>
      </p:sp>
      <p:pic>
        <p:nvPicPr>
          <p:cNvPr id="2050" name="Picture 2"/>
          <p:cNvPicPr>
            <a:picLocks noChangeAspect="1" noChangeArrowheads="1"/>
          </p:cNvPicPr>
          <p:nvPr/>
        </p:nvPicPr>
        <p:blipFill>
          <a:blip r:embed="rId4"/>
          <a:srcRect/>
          <a:stretch>
            <a:fillRect/>
          </a:stretch>
        </p:blipFill>
        <p:spPr bwMode="auto">
          <a:xfrm>
            <a:off x="289193" y="1000108"/>
            <a:ext cx="8604169" cy="4929222"/>
          </a:xfrm>
          <a:prstGeom prst="rect">
            <a:avLst/>
          </a:prstGeom>
          <a:noFill/>
          <a:ln w="9525">
            <a:noFill/>
            <a:miter lim="800000"/>
            <a:headEnd/>
            <a:tailEnd/>
          </a:ln>
          <a:effectLst/>
        </p:spPr>
      </p:pic>
      <p:cxnSp>
        <p:nvCxnSpPr>
          <p:cNvPr id="6" name="Straight Arrow Connector 5"/>
          <p:cNvCxnSpPr/>
          <p:nvPr/>
        </p:nvCxnSpPr>
        <p:spPr>
          <a:xfrm>
            <a:off x="140564" y="4714884"/>
            <a:ext cx="288032" cy="2880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637474" y="5500702"/>
            <a:ext cx="7200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6"/>
          <p:cNvCxnSpPr/>
          <p:nvPr/>
        </p:nvCxnSpPr>
        <p:spPr>
          <a:xfrm>
            <a:off x="4357686" y="5786454"/>
            <a:ext cx="857256" cy="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P2028.WAV">
            <a:hlinkClick r:id="" action="ppaction://media"/>
          </p:cNvPr>
          <p:cNvPicPr>
            <a:picLocks noRot="1" noChangeAspect="1"/>
          </p:cNvPicPr>
          <p:nvPr>
            <a:wavAudioFile r:embed="rId2" name="~PP2028.WAV"/>
          </p:nvPr>
        </p:nvPicPr>
        <p:blipFill>
          <a:blip r:embed="rId5"/>
          <a:stretch>
            <a:fillRect/>
          </a:stretch>
        </p:blipFill>
        <p:spPr>
          <a:xfrm>
            <a:off x="8704263" y="6418263"/>
            <a:ext cx="244475" cy="244475"/>
          </a:xfrm>
          <a:prstGeom prst="rect">
            <a:avLst/>
          </a:prstGeom>
        </p:spPr>
      </p:pic>
    </p:spTree>
    <p:custDataLst>
      <p:tags r:id="rId1"/>
    </p:custDataLst>
  </p:cSld>
  <p:clrMapOvr>
    <a:masterClrMapping/>
  </p:clrMapOvr>
  <p:transition advTm="72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p:cNvPicPr>
            <a:picLocks noGrp="1" noChangeAspect="1" noChangeArrowheads="1"/>
          </p:cNvPicPr>
          <p:nvPr>
            <p:ph sz="quarter" idx="1"/>
          </p:nvPr>
        </p:nvPicPr>
        <p:blipFill>
          <a:blip r:embed="rId3"/>
          <a:srcRect/>
          <a:stretch>
            <a:fillRect/>
          </a:stretch>
        </p:blipFill>
        <p:spPr bwMode="auto">
          <a:xfrm>
            <a:off x="71406" y="2143116"/>
            <a:ext cx="9009593" cy="3143272"/>
          </a:xfrm>
          <a:prstGeom prst="rect">
            <a:avLst/>
          </a:prstGeom>
          <a:noFill/>
          <a:ln w="9525">
            <a:noFill/>
            <a:miter lim="800000"/>
            <a:headEnd/>
            <a:tailEnd/>
          </a:ln>
          <a:effectLst/>
        </p:spPr>
      </p:pic>
      <p:pic>
        <p:nvPicPr>
          <p:cNvPr id="5" name="Picture 3"/>
          <p:cNvPicPr>
            <a:picLocks noChangeAspect="1" noChangeArrowheads="1"/>
          </p:cNvPicPr>
          <p:nvPr/>
        </p:nvPicPr>
        <p:blipFill>
          <a:blip r:embed="rId4"/>
          <a:srcRect/>
          <a:stretch>
            <a:fillRect/>
          </a:stretch>
        </p:blipFill>
        <p:spPr bwMode="auto">
          <a:xfrm>
            <a:off x="742954" y="6396187"/>
            <a:ext cx="3186104" cy="318961"/>
          </a:xfrm>
          <a:prstGeom prst="rect">
            <a:avLst/>
          </a:prstGeom>
          <a:noFill/>
          <a:ln w="9525">
            <a:noFill/>
            <a:miter lim="800000"/>
            <a:headEnd/>
            <a:tailEnd/>
          </a:ln>
          <a:effectLst/>
        </p:spPr>
      </p:pic>
      <p:cxnSp>
        <p:nvCxnSpPr>
          <p:cNvPr id="6" name="Straight Connector 7"/>
          <p:cNvCxnSpPr/>
          <p:nvPr/>
        </p:nvCxnSpPr>
        <p:spPr>
          <a:xfrm>
            <a:off x="142844" y="4286256"/>
            <a:ext cx="8643998" cy="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215074" y="3286124"/>
            <a:ext cx="1071570" cy="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7"/>
          <p:cNvCxnSpPr/>
          <p:nvPr/>
        </p:nvCxnSpPr>
        <p:spPr>
          <a:xfrm>
            <a:off x="3857620" y="3643314"/>
            <a:ext cx="48599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7"/>
          <p:cNvCxnSpPr/>
          <p:nvPr/>
        </p:nvCxnSpPr>
        <p:spPr>
          <a:xfrm>
            <a:off x="214282" y="4572008"/>
            <a:ext cx="8572560" cy="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7"/>
          <p:cNvCxnSpPr/>
          <p:nvPr/>
        </p:nvCxnSpPr>
        <p:spPr>
          <a:xfrm>
            <a:off x="6000760" y="3929066"/>
            <a:ext cx="2788243" cy="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P69.WAV">
            <a:hlinkClick r:id="" action="ppaction://media"/>
          </p:cNvPr>
          <p:cNvPicPr>
            <a:picLocks noRot="1" noChangeAspect="1"/>
          </p:cNvPicPr>
          <p:nvPr>
            <a:wavAudioFile r:embed="rId1" name="~PP69.WAV"/>
          </p:nvPr>
        </p:nvPicPr>
        <p:blipFill>
          <a:blip r:embed="rId5"/>
          <a:stretch>
            <a:fillRect/>
          </a:stretch>
        </p:blipFill>
        <p:spPr>
          <a:xfrm>
            <a:off x="8704263" y="6418263"/>
            <a:ext cx="244475" cy="244475"/>
          </a:xfrm>
          <a:prstGeom prst="rect">
            <a:avLst/>
          </a:prstGeom>
        </p:spPr>
      </p:pic>
    </p:spTree>
  </p:cSld>
  <p:clrMapOvr>
    <a:masterClrMapping/>
  </p:clrMapOvr>
  <p:transition advTm="101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Τοξικότητα </a:t>
            </a:r>
            <a:endParaRPr lang="el-GR" dirty="0"/>
          </a:p>
        </p:txBody>
      </p:sp>
      <p:pic>
        <p:nvPicPr>
          <p:cNvPr id="3074" name="Picture 2"/>
          <p:cNvPicPr>
            <a:picLocks noGrp="1" noChangeAspect="1" noChangeArrowheads="1"/>
          </p:cNvPicPr>
          <p:nvPr>
            <p:ph idx="1"/>
          </p:nvPr>
        </p:nvPicPr>
        <p:blipFill>
          <a:blip r:embed="rId5"/>
          <a:srcRect/>
          <a:stretch>
            <a:fillRect/>
          </a:stretch>
        </p:blipFill>
        <p:spPr bwMode="auto">
          <a:xfrm>
            <a:off x="1142976" y="1690756"/>
            <a:ext cx="6715172" cy="4254332"/>
          </a:xfrm>
          <a:prstGeom prst="rect">
            <a:avLst/>
          </a:prstGeom>
          <a:noFill/>
          <a:ln w="9525">
            <a:noFill/>
            <a:miter lim="800000"/>
            <a:headEnd/>
            <a:tailEnd/>
          </a:ln>
          <a:effectLst/>
        </p:spPr>
      </p:pic>
      <p:cxnSp>
        <p:nvCxnSpPr>
          <p:cNvPr id="6" name="Straight Connector 6"/>
          <p:cNvCxnSpPr/>
          <p:nvPr/>
        </p:nvCxnSpPr>
        <p:spPr>
          <a:xfrm>
            <a:off x="1428728" y="2284404"/>
            <a:ext cx="1071570" cy="158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6 - Ορθογώνιο"/>
          <p:cNvSpPr/>
          <p:nvPr/>
        </p:nvSpPr>
        <p:spPr>
          <a:xfrm>
            <a:off x="1142976" y="3214686"/>
            <a:ext cx="6286544"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Oval 4"/>
          <p:cNvSpPr/>
          <p:nvPr/>
        </p:nvSpPr>
        <p:spPr>
          <a:xfrm>
            <a:off x="1500166" y="4357694"/>
            <a:ext cx="1714512" cy="3571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9" name="Straight Connector 7"/>
          <p:cNvCxnSpPr/>
          <p:nvPr/>
        </p:nvCxnSpPr>
        <p:spPr>
          <a:xfrm>
            <a:off x="1428728" y="4857760"/>
            <a:ext cx="1357322" cy="158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28728" y="5572140"/>
            <a:ext cx="2071702" cy="158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10 - Ορθογώνιο"/>
          <p:cNvSpPr/>
          <p:nvPr/>
        </p:nvSpPr>
        <p:spPr>
          <a:xfrm>
            <a:off x="2876593" y="5631436"/>
            <a:ext cx="2552663" cy="369332"/>
          </a:xfrm>
          <a:prstGeom prst="rect">
            <a:avLst/>
          </a:prstGeom>
          <a:ln>
            <a:solidFill>
              <a:srgbClr val="FF0000"/>
            </a:solidFill>
          </a:ln>
        </p:spPr>
        <p:txBody>
          <a:bodyPr wrap="square">
            <a:spAutoFit/>
          </a:bodyPr>
          <a:lstStyle/>
          <a:p>
            <a:r>
              <a:rPr lang="el-GR" dirty="0">
                <a:solidFill>
                  <a:srgbClr val="FF0000"/>
                </a:solidFill>
              </a:rPr>
              <a:t>10-30% των ασθενών</a:t>
            </a:r>
          </a:p>
        </p:txBody>
      </p:sp>
      <p:pic>
        <p:nvPicPr>
          <p:cNvPr id="3075" name="Picture 3"/>
          <p:cNvPicPr>
            <a:picLocks noChangeAspect="1" noChangeArrowheads="1"/>
          </p:cNvPicPr>
          <p:nvPr/>
        </p:nvPicPr>
        <p:blipFill>
          <a:blip r:embed="rId6"/>
          <a:srcRect/>
          <a:stretch>
            <a:fillRect/>
          </a:stretch>
        </p:blipFill>
        <p:spPr bwMode="auto">
          <a:xfrm>
            <a:off x="857224" y="6339215"/>
            <a:ext cx="2681104" cy="375933"/>
          </a:xfrm>
          <a:prstGeom prst="rect">
            <a:avLst/>
          </a:prstGeom>
          <a:noFill/>
          <a:ln w="9525">
            <a:noFill/>
            <a:miter lim="800000"/>
            <a:headEnd/>
            <a:tailEnd/>
          </a:ln>
          <a:effectLst/>
        </p:spPr>
      </p:pic>
      <p:pic>
        <p:nvPicPr>
          <p:cNvPr id="12" name="~PP1705.WAV">
            <a:hlinkClick r:id="" action="ppaction://media"/>
          </p:cNvPr>
          <p:cNvPicPr>
            <a:picLocks noRot="1" noChangeAspect="1"/>
          </p:cNvPicPr>
          <p:nvPr>
            <a:wavAudioFile r:embed="rId2" name="~PP1705.WAV"/>
          </p:nvPr>
        </p:nvPicPr>
        <p:blipFill>
          <a:blip r:embed="rId7"/>
          <a:stretch>
            <a:fillRect/>
          </a:stretch>
        </p:blipFill>
        <p:spPr>
          <a:xfrm>
            <a:off x="8704263" y="6418263"/>
            <a:ext cx="244475" cy="244475"/>
          </a:xfrm>
          <a:prstGeom prst="rect">
            <a:avLst/>
          </a:prstGeom>
        </p:spPr>
      </p:pic>
    </p:spTree>
    <p:custDataLst>
      <p:tags r:id="rId1"/>
    </p:custDataLst>
  </p:cSld>
  <p:clrMapOvr>
    <a:masterClrMapping/>
  </p:clrMapOvr>
  <p:transition advTm="383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heckerboard(across)">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2"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7" grpId="0" animBg="1"/>
      <p:bldP spid="8"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6"/>
          <p:cNvSpPr txBox="1">
            <a:spLocks noChangeArrowheads="1"/>
          </p:cNvSpPr>
          <p:nvPr/>
        </p:nvSpPr>
        <p:spPr bwMode="auto">
          <a:xfrm>
            <a:off x="431800" y="1282700"/>
            <a:ext cx="8388350" cy="5010150"/>
          </a:xfrm>
          <a:prstGeom prst="rect">
            <a:avLst/>
          </a:prstGeom>
          <a:noFill/>
          <a:ln w="9525">
            <a:noFill/>
            <a:miter lim="800000"/>
            <a:headEnd/>
            <a:tailEnd/>
          </a:ln>
        </p:spPr>
        <p:txBody>
          <a:bodyPr>
            <a:spAutoFit/>
          </a:bodyPr>
          <a:lstStyle/>
          <a:p>
            <a:pPr algn="l">
              <a:lnSpc>
                <a:spcPct val="170000"/>
              </a:lnSpc>
              <a:buFont typeface="Wingdings" pitchFamily="2" charset="2"/>
              <a:buChar char="Ø"/>
              <a:defRPr/>
            </a:pPr>
            <a:r>
              <a:rPr lang="el-GR" sz="2000" b="1" dirty="0">
                <a:solidFill>
                  <a:srgbClr val="FF0000"/>
                </a:solidFill>
                <a:latin typeface="+mn-lt"/>
              </a:rPr>
              <a:t> </a:t>
            </a:r>
            <a:r>
              <a:rPr lang="en-US" sz="2000" b="1" dirty="0" smtClean="0">
                <a:solidFill>
                  <a:srgbClr val="FF0000"/>
                </a:solidFill>
                <a:latin typeface="+mn-lt"/>
              </a:rPr>
              <a:t> </a:t>
            </a:r>
            <a:r>
              <a:rPr lang="el-GR" sz="2000" b="1" dirty="0" smtClean="0">
                <a:solidFill>
                  <a:srgbClr val="FF0000"/>
                </a:solidFill>
                <a:latin typeface="+mn-lt"/>
              </a:rPr>
              <a:t>19</a:t>
            </a:r>
            <a:r>
              <a:rPr lang="en-GB" sz="2000" b="1" dirty="0" smtClean="0">
                <a:solidFill>
                  <a:srgbClr val="FF0000"/>
                </a:solidFill>
                <a:latin typeface="+mn-lt"/>
              </a:rPr>
              <a:t>40</a:t>
            </a:r>
            <a:r>
              <a:rPr lang="el-GR" sz="2000" b="1" dirty="0" smtClean="0">
                <a:solidFill>
                  <a:srgbClr val="FF0000"/>
                </a:solidFill>
                <a:latin typeface="+mn-lt"/>
              </a:rPr>
              <a:t> </a:t>
            </a:r>
            <a:r>
              <a:rPr lang="el-GR" sz="2000" b="1" dirty="0">
                <a:solidFill>
                  <a:srgbClr val="FF0000"/>
                </a:solidFill>
                <a:latin typeface="+mn-lt"/>
              </a:rPr>
              <a:t>– σήμερα:</a:t>
            </a:r>
            <a:r>
              <a:rPr lang="el-GR" b="1" dirty="0">
                <a:latin typeface="+mn-lt"/>
              </a:rPr>
              <a:t> </a:t>
            </a:r>
            <a:r>
              <a:rPr lang="el-GR" b="1" dirty="0" smtClean="0">
                <a:latin typeface="+mn-lt"/>
              </a:rPr>
              <a:t>χημειοθεραπεία (ΧΜΘ) </a:t>
            </a:r>
            <a:r>
              <a:rPr lang="el-GR" b="1" dirty="0">
                <a:latin typeface="+mn-lt"/>
              </a:rPr>
              <a:t>που βασίζεται στην τοξικότητα των φαρμάκων </a:t>
            </a:r>
            <a:r>
              <a:rPr lang="el-GR" b="1" dirty="0" smtClean="0">
                <a:latin typeface="+mn-lt"/>
              </a:rPr>
              <a:t>(</a:t>
            </a:r>
            <a:r>
              <a:rPr lang="en-US" b="1" dirty="0" smtClean="0">
                <a:solidFill>
                  <a:srgbClr val="9A004D"/>
                </a:solidFill>
              </a:rPr>
              <a:t>t</a:t>
            </a:r>
            <a:r>
              <a:rPr lang="en-US" b="1" dirty="0" smtClean="0">
                <a:solidFill>
                  <a:srgbClr val="9A004D"/>
                </a:solidFill>
                <a:latin typeface="+mn-lt"/>
              </a:rPr>
              <a:t>oxicity-based </a:t>
            </a:r>
            <a:r>
              <a:rPr lang="en-US" b="1" dirty="0">
                <a:solidFill>
                  <a:srgbClr val="9A004D"/>
                </a:solidFill>
                <a:latin typeface="+mn-lt"/>
              </a:rPr>
              <a:t>chemotherapy</a:t>
            </a:r>
            <a:r>
              <a:rPr lang="el-GR" b="1" dirty="0">
                <a:latin typeface="+mn-lt"/>
              </a:rPr>
              <a:t>)</a:t>
            </a:r>
          </a:p>
          <a:p>
            <a:pPr algn="l">
              <a:lnSpc>
                <a:spcPct val="170000"/>
              </a:lnSpc>
              <a:buFont typeface="Wingdings" pitchFamily="2" charset="2"/>
              <a:buChar char="Ø"/>
              <a:defRPr/>
            </a:pPr>
            <a:r>
              <a:rPr lang="el-GR" b="1" dirty="0">
                <a:solidFill>
                  <a:srgbClr val="FF0000"/>
                </a:solidFill>
                <a:latin typeface="+mn-lt"/>
              </a:rPr>
              <a:t> </a:t>
            </a:r>
            <a:r>
              <a:rPr lang="en-US" b="1" dirty="0" smtClean="0">
                <a:solidFill>
                  <a:srgbClr val="FF0000"/>
                </a:solidFill>
                <a:latin typeface="+mn-lt"/>
              </a:rPr>
              <a:t> </a:t>
            </a:r>
            <a:r>
              <a:rPr lang="el-GR" sz="2000" b="1" dirty="0" smtClean="0">
                <a:solidFill>
                  <a:srgbClr val="FF0000"/>
                </a:solidFill>
                <a:latin typeface="+mn-lt"/>
              </a:rPr>
              <a:t>1975 </a:t>
            </a:r>
            <a:r>
              <a:rPr lang="el-GR" sz="2000" b="1" dirty="0">
                <a:solidFill>
                  <a:srgbClr val="FF0000"/>
                </a:solidFill>
                <a:latin typeface="+mn-lt"/>
              </a:rPr>
              <a:t>– σήμερα:</a:t>
            </a:r>
            <a:r>
              <a:rPr lang="el-GR" b="1" dirty="0">
                <a:latin typeface="+mn-lt"/>
              </a:rPr>
              <a:t> </a:t>
            </a:r>
            <a:r>
              <a:rPr lang="el-GR" b="1" dirty="0" smtClean="0">
                <a:latin typeface="+mn-lt"/>
              </a:rPr>
              <a:t>εκλογικευμένη ΧΜΘ </a:t>
            </a:r>
            <a:r>
              <a:rPr lang="el-GR" b="1" dirty="0">
                <a:latin typeface="+mn-lt"/>
              </a:rPr>
              <a:t>που βασίζεται στα βιολογικά χαρακτηριστικά του νεοπλάσματος και τον μηχανισμό δράσης των φαρμάκων </a:t>
            </a:r>
            <a:r>
              <a:rPr lang="el-GR" b="1" dirty="0" smtClean="0">
                <a:latin typeface="+mn-lt"/>
              </a:rPr>
              <a:t>(</a:t>
            </a:r>
            <a:r>
              <a:rPr lang="en-US" b="1" dirty="0">
                <a:solidFill>
                  <a:srgbClr val="9A004D"/>
                </a:solidFill>
              </a:rPr>
              <a:t>r</a:t>
            </a:r>
            <a:r>
              <a:rPr lang="en-US" b="1" dirty="0" smtClean="0">
                <a:solidFill>
                  <a:srgbClr val="9A004D"/>
                </a:solidFill>
                <a:latin typeface="+mn-lt"/>
              </a:rPr>
              <a:t>ational</a:t>
            </a:r>
            <a:r>
              <a:rPr lang="el-GR" b="1" dirty="0" smtClean="0">
                <a:solidFill>
                  <a:srgbClr val="9A004D"/>
                </a:solidFill>
                <a:latin typeface="+mn-lt"/>
              </a:rPr>
              <a:t> </a:t>
            </a:r>
            <a:r>
              <a:rPr lang="en-US" b="1" dirty="0">
                <a:solidFill>
                  <a:srgbClr val="9A004D"/>
                </a:solidFill>
                <a:latin typeface="+mn-lt"/>
              </a:rPr>
              <a:t>chemotherapy</a:t>
            </a:r>
            <a:r>
              <a:rPr lang="en-US" b="1" dirty="0">
                <a:latin typeface="+mn-lt"/>
              </a:rPr>
              <a:t>)</a:t>
            </a:r>
            <a:r>
              <a:rPr lang="el-GR" b="1" dirty="0">
                <a:latin typeface="+mn-lt"/>
              </a:rPr>
              <a:t> </a:t>
            </a:r>
            <a:endParaRPr lang="en-US" b="1" dirty="0">
              <a:latin typeface="+mn-lt"/>
            </a:endParaRPr>
          </a:p>
          <a:p>
            <a:pPr algn="l">
              <a:lnSpc>
                <a:spcPct val="170000"/>
              </a:lnSpc>
              <a:buFont typeface="Wingdings" pitchFamily="2" charset="2"/>
              <a:buChar char="Ø"/>
              <a:defRPr/>
            </a:pPr>
            <a:r>
              <a:rPr lang="en-US" sz="2000" b="1" dirty="0" smtClean="0">
                <a:solidFill>
                  <a:srgbClr val="FF0000"/>
                </a:solidFill>
                <a:latin typeface="+mn-lt"/>
              </a:rPr>
              <a:t> 1995 </a:t>
            </a:r>
            <a:r>
              <a:rPr lang="en-US" sz="2000" b="1" dirty="0">
                <a:solidFill>
                  <a:srgbClr val="FF0000"/>
                </a:solidFill>
                <a:latin typeface="+mn-lt"/>
              </a:rPr>
              <a:t>– </a:t>
            </a:r>
            <a:r>
              <a:rPr lang="el-GR" sz="2000" b="1" dirty="0">
                <a:solidFill>
                  <a:srgbClr val="FF0000"/>
                </a:solidFill>
                <a:latin typeface="+mn-lt"/>
              </a:rPr>
              <a:t>σήμερα:</a:t>
            </a:r>
            <a:r>
              <a:rPr lang="el-GR" b="1" dirty="0">
                <a:latin typeface="+mn-lt"/>
              </a:rPr>
              <a:t> </a:t>
            </a:r>
            <a:r>
              <a:rPr lang="el-GR" b="1" dirty="0"/>
              <a:t>σ</a:t>
            </a:r>
            <a:r>
              <a:rPr lang="el-GR" b="1" dirty="0" smtClean="0">
                <a:latin typeface="+mn-lt"/>
              </a:rPr>
              <a:t>τοχευμένη </a:t>
            </a:r>
            <a:r>
              <a:rPr lang="el-GR" b="1" dirty="0">
                <a:latin typeface="+mn-lt"/>
              </a:rPr>
              <a:t>θεραπεία έναντι πολύ ειδικών βιολογικών </a:t>
            </a:r>
            <a:r>
              <a:rPr lang="el-GR" b="1" dirty="0" smtClean="0">
                <a:latin typeface="+mn-lt"/>
              </a:rPr>
              <a:t>χαρακτηριστικών</a:t>
            </a:r>
            <a:r>
              <a:rPr lang="en-US" b="1" dirty="0" smtClean="0">
                <a:latin typeface="+mn-lt"/>
              </a:rPr>
              <a:t> </a:t>
            </a:r>
            <a:r>
              <a:rPr lang="el-GR" b="1" dirty="0">
                <a:latin typeface="+mn-lt"/>
              </a:rPr>
              <a:t>των νεοπλασμάτων </a:t>
            </a:r>
            <a:r>
              <a:rPr lang="el-GR" b="1" dirty="0" smtClean="0">
                <a:latin typeface="+mn-lt"/>
              </a:rPr>
              <a:t>(</a:t>
            </a:r>
            <a:r>
              <a:rPr lang="en-US" b="1" dirty="0">
                <a:solidFill>
                  <a:srgbClr val="9A004D"/>
                </a:solidFill>
              </a:rPr>
              <a:t>t</a:t>
            </a:r>
            <a:r>
              <a:rPr lang="en-US" b="1" dirty="0" smtClean="0">
                <a:solidFill>
                  <a:srgbClr val="9A004D"/>
                </a:solidFill>
                <a:latin typeface="+mn-lt"/>
              </a:rPr>
              <a:t>argeted </a:t>
            </a:r>
            <a:r>
              <a:rPr lang="en-US" b="1" dirty="0">
                <a:solidFill>
                  <a:srgbClr val="9A004D"/>
                </a:solidFill>
              </a:rPr>
              <a:t>t</a:t>
            </a:r>
            <a:r>
              <a:rPr lang="en-US" b="1" dirty="0" smtClean="0">
                <a:solidFill>
                  <a:srgbClr val="9A004D"/>
                </a:solidFill>
                <a:latin typeface="+mn-lt"/>
              </a:rPr>
              <a:t>herapy</a:t>
            </a:r>
            <a:r>
              <a:rPr lang="en-US" b="1" dirty="0">
                <a:latin typeface="+mn-lt"/>
              </a:rPr>
              <a:t>)</a:t>
            </a:r>
            <a:endParaRPr lang="el-GR" b="1" dirty="0">
              <a:latin typeface="+mn-lt"/>
            </a:endParaRPr>
          </a:p>
          <a:p>
            <a:pPr algn="l">
              <a:lnSpc>
                <a:spcPct val="170000"/>
              </a:lnSpc>
              <a:buFont typeface="Wingdings" pitchFamily="2" charset="2"/>
              <a:buChar char="Ø"/>
              <a:defRPr/>
            </a:pPr>
            <a:r>
              <a:rPr lang="en-US" sz="2000" b="1" dirty="0" smtClean="0">
                <a:solidFill>
                  <a:srgbClr val="FF0000"/>
                </a:solidFill>
                <a:latin typeface="+mn-lt"/>
              </a:rPr>
              <a:t> </a:t>
            </a:r>
            <a:r>
              <a:rPr lang="el-GR" sz="2000" b="1" dirty="0" smtClean="0">
                <a:solidFill>
                  <a:srgbClr val="FF0000"/>
                </a:solidFill>
                <a:latin typeface="+mn-lt"/>
              </a:rPr>
              <a:t>2005 </a:t>
            </a:r>
            <a:r>
              <a:rPr lang="el-GR" sz="2000" b="1" dirty="0">
                <a:solidFill>
                  <a:srgbClr val="FF0000"/>
                </a:solidFill>
                <a:latin typeface="+mn-lt"/>
              </a:rPr>
              <a:t>– σήμερα:</a:t>
            </a:r>
            <a:r>
              <a:rPr lang="el-GR" b="1" dirty="0">
                <a:latin typeface="+mn-lt"/>
              </a:rPr>
              <a:t> </a:t>
            </a:r>
            <a:r>
              <a:rPr lang="el-GR" b="1" dirty="0" smtClean="0">
                <a:latin typeface="+mn-lt"/>
              </a:rPr>
              <a:t>εξατομικευμένη </a:t>
            </a:r>
            <a:r>
              <a:rPr lang="el-GR" b="1" dirty="0">
                <a:latin typeface="+mn-lt"/>
              </a:rPr>
              <a:t>θεραπεία βασισμένη στο γενετικό προφίλ του νεοπλάσματος και του </a:t>
            </a:r>
            <a:r>
              <a:rPr lang="el-GR" b="1" dirty="0" smtClean="0">
                <a:latin typeface="+mn-lt"/>
              </a:rPr>
              <a:t>ασθενή </a:t>
            </a:r>
            <a:r>
              <a:rPr lang="el-GR" b="1" dirty="0">
                <a:latin typeface="+mn-lt"/>
              </a:rPr>
              <a:t>και </a:t>
            </a:r>
            <a:r>
              <a:rPr lang="el-GR" b="1" dirty="0" smtClean="0">
                <a:latin typeface="+mn-lt"/>
              </a:rPr>
              <a:t>στην </a:t>
            </a:r>
            <a:r>
              <a:rPr lang="el-GR" b="1" dirty="0">
                <a:latin typeface="+mn-lt"/>
              </a:rPr>
              <a:t>χρήση </a:t>
            </a:r>
            <a:r>
              <a:rPr lang="el-GR" b="1" dirty="0" err="1">
                <a:latin typeface="+mn-lt"/>
              </a:rPr>
              <a:t>στοχευμένων</a:t>
            </a:r>
            <a:r>
              <a:rPr lang="el-GR" b="1" dirty="0">
                <a:latin typeface="+mn-lt"/>
              </a:rPr>
              <a:t> </a:t>
            </a:r>
            <a:r>
              <a:rPr lang="el-GR" b="1" dirty="0" err="1" smtClean="0">
                <a:latin typeface="+mn-lt"/>
              </a:rPr>
              <a:t>αντινεοπλασματικών</a:t>
            </a:r>
            <a:r>
              <a:rPr lang="el-GR" b="1" dirty="0" smtClean="0">
                <a:latin typeface="+mn-lt"/>
              </a:rPr>
              <a:t> </a:t>
            </a:r>
            <a:r>
              <a:rPr lang="el-GR" b="1" dirty="0">
                <a:latin typeface="+mn-lt"/>
              </a:rPr>
              <a:t>παραγόντων </a:t>
            </a:r>
            <a:r>
              <a:rPr lang="el-GR" b="1" dirty="0" smtClean="0">
                <a:latin typeface="+mn-lt"/>
              </a:rPr>
              <a:t>(</a:t>
            </a:r>
            <a:r>
              <a:rPr lang="en-US" b="1" dirty="0">
                <a:solidFill>
                  <a:srgbClr val="9A004D"/>
                </a:solidFill>
              </a:rPr>
              <a:t>i</a:t>
            </a:r>
            <a:r>
              <a:rPr lang="en-US" b="1" dirty="0" smtClean="0">
                <a:solidFill>
                  <a:srgbClr val="9A004D"/>
                </a:solidFill>
                <a:latin typeface="+mn-lt"/>
              </a:rPr>
              <a:t>ndividualized </a:t>
            </a:r>
            <a:r>
              <a:rPr lang="en-US" b="1" dirty="0">
                <a:solidFill>
                  <a:srgbClr val="9A004D"/>
                </a:solidFill>
              </a:rPr>
              <a:t>t</a:t>
            </a:r>
            <a:r>
              <a:rPr lang="en-US" b="1" dirty="0" smtClean="0">
                <a:solidFill>
                  <a:srgbClr val="9A004D"/>
                </a:solidFill>
                <a:latin typeface="+mn-lt"/>
              </a:rPr>
              <a:t>herapy</a:t>
            </a:r>
            <a:r>
              <a:rPr lang="en-US" b="1" dirty="0">
                <a:latin typeface="+mn-lt"/>
              </a:rPr>
              <a:t>)</a:t>
            </a:r>
            <a:r>
              <a:rPr lang="el-GR" b="1" dirty="0">
                <a:latin typeface="+mn-lt"/>
              </a:rPr>
              <a:t> </a:t>
            </a:r>
          </a:p>
        </p:txBody>
      </p:sp>
      <p:sp>
        <p:nvSpPr>
          <p:cNvPr id="2" name="Date Placeholder 1"/>
          <p:cNvSpPr>
            <a:spLocks noGrp="1"/>
          </p:cNvSpPr>
          <p:nvPr>
            <p:ph type="dt" sz="half" idx="10"/>
          </p:nvPr>
        </p:nvSpPr>
        <p:spPr/>
        <p:txBody>
          <a:bodyPr/>
          <a:lstStyle/>
          <a:p>
            <a:fld id="{ED7F9464-8EF1-4607-A609-B970F041F142}" type="datetime1">
              <a:rPr lang="el-GR" smtClean="0"/>
              <a:pPr/>
              <a:t>15/4/2020</a:t>
            </a:fld>
            <a:endParaRPr lang="el-GR"/>
          </a:p>
        </p:txBody>
      </p:sp>
      <p:sp>
        <p:nvSpPr>
          <p:cNvPr id="3" name="Slide Number Placeholder 2"/>
          <p:cNvSpPr>
            <a:spLocks noGrp="1"/>
          </p:cNvSpPr>
          <p:nvPr>
            <p:ph type="sldNum" sz="quarter" idx="12"/>
          </p:nvPr>
        </p:nvSpPr>
        <p:spPr/>
        <p:txBody>
          <a:bodyPr/>
          <a:lstStyle/>
          <a:p>
            <a:fld id="{90EA049B-A234-430A-AAA9-080D4AC8BDFE}" type="slidenum">
              <a:rPr lang="el-GR" smtClean="0"/>
              <a:pPr/>
              <a:t>3</a:t>
            </a:fld>
            <a:endParaRPr lang="el-GR"/>
          </a:p>
        </p:txBody>
      </p:sp>
      <p:sp>
        <p:nvSpPr>
          <p:cNvPr id="6" name="1 - Τίτλος"/>
          <p:cNvSpPr>
            <a:spLocks noGrp="1"/>
          </p:cNvSpPr>
          <p:nvPr>
            <p:ph type="title"/>
          </p:nvPr>
        </p:nvSpPr>
        <p:spPr>
          <a:xfrm>
            <a:off x="0" y="-171464"/>
            <a:ext cx="9144000" cy="1600200"/>
          </a:xfrm>
        </p:spPr>
        <p:txBody>
          <a:bodyPr/>
          <a:lstStyle/>
          <a:p>
            <a:r>
              <a:rPr lang="el-GR" sz="4000" dirty="0" smtClean="0"/>
              <a:t>Εξέλιξη της </a:t>
            </a:r>
            <a:r>
              <a:rPr lang="el-GR" sz="4000" dirty="0" err="1" smtClean="0"/>
              <a:t>αντινεοπλασματικής</a:t>
            </a:r>
            <a:r>
              <a:rPr lang="el-GR" sz="4000" dirty="0" smtClean="0"/>
              <a:t> θεραπείας</a:t>
            </a:r>
            <a:endParaRPr lang="el-GR" sz="4000" dirty="0"/>
          </a:p>
        </p:txBody>
      </p:sp>
      <p:pic>
        <p:nvPicPr>
          <p:cNvPr id="7" name="~PP3118.WAV">
            <a:hlinkClick r:id="" action="ppaction://media"/>
          </p:cNvPr>
          <p:cNvPicPr>
            <a:picLocks noRot="1" noChangeAspect="1"/>
          </p:cNvPicPr>
          <p:nvPr>
            <a:wavAudioFile r:embed="rId1" name="~PP3118.WAV"/>
          </p:nvPr>
        </p:nvPicPr>
        <p:blipFill>
          <a:blip r:embed="rId4"/>
          <a:stretch>
            <a:fillRect/>
          </a:stretch>
        </p:blipFill>
        <p:spPr>
          <a:xfrm>
            <a:off x="8704263" y="6418263"/>
            <a:ext cx="244475" cy="244475"/>
          </a:xfrm>
          <a:prstGeom prst="rect">
            <a:avLst/>
          </a:prstGeom>
        </p:spPr>
      </p:pic>
    </p:spTree>
    <p:extLst>
      <p:ext uri="{BB962C8B-B14F-4D97-AF65-F5344CB8AC3E}">
        <p14:creationId xmlns="" xmlns:p14="http://schemas.microsoft.com/office/powerpoint/2010/main" val="4056130887"/>
      </p:ext>
    </p:extLst>
  </p:cSld>
  <p:clrMapOvr>
    <a:masterClrMapping/>
  </p:clrMapOvr>
  <p:transition advTm="306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lstStyle/>
          <a:p>
            <a:r>
              <a:rPr lang="el-GR" dirty="0" smtClean="0"/>
              <a:t>Αρχική εκτίμηση και αντιμετώπιση</a:t>
            </a:r>
            <a:endParaRPr lang="el-GR" dirty="0"/>
          </a:p>
        </p:txBody>
      </p:sp>
      <p:pic>
        <p:nvPicPr>
          <p:cNvPr id="4098" name="Picture 2"/>
          <p:cNvPicPr>
            <a:picLocks noGrp="1" noChangeAspect="1" noChangeArrowheads="1"/>
          </p:cNvPicPr>
          <p:nvPr>
            <p:ph idx="1"/>
          </p:nvPr>
        </p:nvPicPr>
        <p:blipFill>
          <a:blip r:embed="rId5"/>
          <a:stretch>
            <a:fillRect/>
          </a:stretch>
        </p:blipFill>
        <p:spPr bwMode="auto">
          <a:xfrm>
            <a:off x="991548" y="1871825"/>
            <a:ext cx="6924427" cy="4057505"/>
          </a:xfrm>
          <a:prstGeom prst="rect">
            <a:avLst/>
          </a:prstGeom>
          <a:noFill/>
          <a:ln w="9525">
            <a:noFill/>
            <a:miter lim="800000"/>
            <a:headEnd/>
            <a:tailEnd/>
          </a:ln>
          <a:effectLst/>
        </p:spPr>
      </p:pic>
      <p:sp>
        <p:nvSpPr>
          <p:cNvPr id="4" name="3 - Θέση ημερομηνίας"/>
          <p:cNvSpPr>
            <a:spLocks noGrp="1"/>
          </p:cNvSpPr>
          <p:nvPr>
            <p:ph type="dt" sz="half" idx="10"/>
          </p:nvPr>
        </p:nvSpPr>
        <p:spPr/>
        <p:txBody>
          <a:bodyPr/>
          <a:lstStyle/>
          <a:p>
            <a:fld id="{4F3D8698-06D0-463A-BDBB-4F4DE983DE53}" type="datetime1">
              <a:rPr lang="el-GR" smtClean="0"/>
              <a:pPr/>
              <a:t>15/4/2020</a:t>
            </a:fld>
            <a:endParaRPr lang="el-GR"/>
          </a:p>
        </p:txBody>
      </p:sp>
      <p:sp>
        <p:nvSpPr>
          <p:cNvPr id="7" name="6 - Ορθογώνιο"/>
          <p:cNvSpPr/>
          <p:nvPr/>
        </p:nvSpPr>
        <p:spPr>
          <a:xfrm>
            <a:off x="714348" y="6429396"/>
            <a:ext cx="3357586" cy="276999"/>
          </a:xfrm>
          <a:prstGeom prst="rect">
            <a:avLst/>
          </a:prstGeom>
          <a:ln>
            <a:solidFill>
              <a:srgbClr val="3366FF"/>
            </a:solidFill>
          </a:ln>
        </p:spPr>
        <p:txBody>
          <a:bodyPr wrap="square">
            <a:spAutoFit/>
          </a:bodyPr>
          <a:lstStyle/>
          <a:p>
            <a:r>
              <a:rPr lang="en-US" sz="1200" dirty="0" err="1" smtClean="0"/>
              <a:t>Taplitz</a:t>
            </a:r>
            <a:r>
              <a:rPr lang="en-US" sz="1200" dirty="0" smtClean="0"/>
              <a:t> RA, </a:t>
            </a:r>
            <a:r>
              <a:rPr lang="en-GB" sz="1200" dirty="0" smtClean="0"/>
              <a:t>et al</a:t>
            </a:r>
            <a:r>
              <a:rPr lang="en-US" sz="1200" dirty="0" smtClean="0"/>
              <a:t>. J </a:t>
            </a:r>
            <a:r>
              <a:rPr lang="en-US" sz="1200" dirty="0" err="1" smtClean="0"/>
              <a:t>Clin</a:t>
            </a:r>
            <a:r>
              <a:rPr lang="en-US" sz="1200" dirty="0" smtClean="0"/>
              <a:t> </a:t>
            </a:r>
            <a:r>
              <a:rPr lang="en-US" sz="1200" dirty="0" err="1" smtClean="0"/>
              <a:t>Oncol</a:t>
            </a:r>
            <a:r>
              <a:rPr lang="en-US" sz="1200" dirty="0" smtClean="0"/>
              <a:t>. 2018;36:1443-53.</a:t>
            </a:r>
            <a:endParaRPr lang="en-US" sz="1200" dirty="0"/>
          </a:p>
        </p:txBody>
      </p:sp>
      <p:cxnSp>
        <p:nvCxnSpPr>
          <p:cNvPr id="8" name="Straight Connector 6"/>
          <p:cNvCxnSpPr/>
          <p:nvPr/>
        </p:nvCxnSpPr>
        <p:spPr>
          <a:xfrm>
            <a:off x="3571868" y="2498718"/>
            <a:ext cx="1214446" cy="158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4"/>
          <p:cNvSpPr/>
          <p:nvPr/>
        </p:nvSpPr>
        <p:spPr>
          <a:xfrm>
            <a:off x="857224" y="4071942"/>
            <a:ext cx="1714512" cy="5000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Ορθογώνιο"/>
          <p:cNvSpPr/>
          <p:nvPr/>
        </p:nvSpPr>
        <p:spPr>
          <a:xfrm>
            <a:off x="6429388" y="5500702"/>
            <a:ext cx="142876" cy="142876"/>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Ορθογώνιο"/>
          <p:cNvSpPr/>
          <p:nvPr/>
        </p:nvSpPr>
        <p:spPr>
          <a:xfrm>
            <a:off x="6786578" y="4500570"/>
            <a:ext cx="142876" cy="142876"/>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 name="~PP1129.WAV">
            <a:hlinkClick r:id="" action="ppaction://media"/>
          </p:cNvPr>
          <p:cNvPicPr>
            <a:picLocks noRot="1" noChangeAspect="1"/>
          </p:cNvPicPr>
          <p:nvPr>
            <a:wavAudioFile r:embed="rId2" name="~PP1129.WAV"/>
          </p:nvPr>
        </p:nvPicPr>
        <p:blipFill>
          <a:blip r:embed="rId6"/>
          <a:stretch>
            <a:fillRect/>
          </a:stretch>
        </p:blipFill>
        <p:spPr>
          <a:xfrm>
            <a:off x="8704263" y="6418263"/>
            <a:ext cx="244475" cy="244475"/>
          </a:xfrm>
          <a:prstGeom prst="rect">
            <a:avLst/>
          </a:prstGeom>
        </p:spPr>
      </p:pic>
    </p:spTree>
    <p:custDataLst>
      <p:tags r:id="rId1"/>
    </p:custDataLst>
  </p:cSld>
  <p:clrMapOvr>
    <a:masterClrMapping/>
  </p:clrMapOvr>
  <p:transition advTm="237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Αρχική εκτίμηση και αντιμετώπιση</a:t>
            </a:r>
            <a:endParaRPr lang="el-GR" dirty="0"/>
          </a:p>
        </p:txBody>
      </p:sp>
      <p:sp>
        <p:nvSpPr>
          <p:cNvPr id="3" name="2 - Θέση περιεχομένου"/>
          <p:cNvSpPr>
            <a:spLocks noGrp="1"/>
          </p:cNvSpPr>
          <p:nvPr>
            <p:ph idx="1"/>
          </p:nvPr>
        </p:nvSpPr>
        <p:spPr/>
        <p:txBody>
          <a:bodyPr>
            <a:normAutofit/>
          </a:bodyPr>
          <a:lstStyle/>
          <a:p>
            <a:r>
              <a:rPr lang="el-GR" dirty="0" smtClean="0"/>
              <a:t>λήψη ιστορικού</a:t>
            </a:r>
          </a:p>
          <a:p>
            <a:r>
              <a:rPr lang="el-GR" dirty="0" smtClean="0"/>
              <a:t>κλινική εξέταση</a:t>
            </a:r>
          </a:p>
          <a:p>
            <a:r>
              <a:rPr lang="el-GR" dirty="0" smtClean="0"/>
              <a:t>εργαστηριακός έλεγχος</a:t>
            </a:r>
          </a:p>
          <a:p>
            <a:pPr lvl="1"/>
            <a:r>
              <a:rPr lang="el-GR" dirty="0" smtClean="0"/>
              <a:t>γενική αίματος και πλήρης βιοχημικός έλεγχος</a:t>
            </a:r>
          </a:p>
          <a:p>
            <a:pPr lvl="1"/>
            <a:r>
              <a:rPr lang="el-GR" dirty="0" smtClean="0"/>
              <a:t>2 </a:t>
            </a:r>
            <a:r>
              <a:rPr lang="en-GB" dirty="0" smtClean="0"/>
              <a:t>set </a:t>
            </a:r>
            <a:r>
              <a:rPr lang="el-GR" dirty="0" smtClean="0"/>
              <a:t>κ/</a:t>
            </a:r>
            <a:r>
              <a:rPr lang="el-GR" dirty="0" err="1" smtClean="0"/>
              <a:t>ών</a:t>
            </a:r>
            <a:r>
              <a:rPr lang="el-GR" dirty="0" smtClean="0"/>
              <a:t> αίματος από διαφορετικές θέσεις αιμοληψίας (και από 1 αυλό κεντρικού καθετήρα, αν υπάρχει)</a:t>
            </a:r>
          </a:p>
          <a:p>
            <a:pPr lvl="1"/>
            <a:r>
              <a:rPr lang="el-GR" dirty="0" smtClean="0"/>
              <a:t>κ/ες λοιπών βιολογικών υγρών, αν κρίνεται απαραίτητο από την κλινική εξέταση και τον εργαστηριακό έλεγχο (ε/ε)</a:t>
            </a:r>
          </a:p>
          <a:p>
            <a:pPr lvl="1"/>
            <a:r>
              <a:rPr lang="el-GR" dirty="0" smtClean="0"/>
              <a:t>απεικόνιση θώρακα σε ασθενείς με συμπτώματα ή σημεία λοίμωξης κατώτερου αναπνευστικού</a:t>
            </a:r>
          </a:p>
          <a:p>
            <a:pPr lvl="1"/>
            <a:r>
              <a:rPr lang="el-GR" dirty="0" smtClean="0"/>
              <a:t>λήψη ρινοφαρυγγικού επιχρίσματος σε ασθενείς με συμπτώματα ή σημεία </a:t>
            </a:r>
            <a:r>
              <a:rPr lang="el-GR" dirty="0" err="1" smtClean="0"/>
              <a:t>γριπώδους</a:t>
            </a:r>
            <a:r>
              <a:rPr lang="el-GR" dirty="0" smtClean="0"/>
              <a:t> συνδρομής κατά την διάρκεια της εποχικής έξαρσης της γρίπης</a:t>
            </a:r>
            <a:endParaRPr lang="el-GR" dirty="0"/>
          </a:p>
        </p:txBody>
      </p:sp>
      <p:sp>
        <p:nvSpPr>
          <p:cNvPr id="4" name="3 - Θέση ημερομηνίας"/>
          <p:cNvSpPr>
            <a:spLocks noGrp="1"/>
          </p:cNvSpPr>
          <p:nvPr>
            <p:ph type="dt" sz="half" idx="10"/>
          </p:nvPr>
        </p:nvSpPr>
        <p:spPr/>
        <p:txBody>
          <a:bodyPr/>
          <a:lstStyle/>
          <a:p>
            <a:fld id="{4F3D8698-06D0-463A-BDBB-4F4DE983DE53}" type="datetime1">
              <a:rPr lang="el-GR" smtClean="0"/>
              <a:pPr/>
              <a:t>15/4/2020</a:t>
            </a:fld>
            <a:endParaRPr lang="el-GR" dirty="0"/>
          </a:p>
        </p:txBody>
      </p:sp>
      <p:sp>
        <p:nvSpPr>
          <p:cNvPr id="5" name="5 - Επεξήγηση με παραλληλόγραμμο">
            <a:extLst>
              <a:ext uri="{FF2B5EF4-FFF2-40B4-BE49-F238E27FC236}">
                <a16:creationId xmlns="" xmlns:a16="http://schemas.microsoft.com/office/drawing/2014/main" id="{D572714B-1476-4EED-9B8C-99BF5225AE7F}"/>
              </a:ext>
            </a:extLst>
          </p:cNvPr>
          <p:cNvSpPr/>
          <p:nvPr/>
        </p:nvSpPr>
        <p:spPr>
          <a:xfrm>
            <a:off x="4500562" y="1857364"/>
            <a:ext cx="3857652" cy="1857388"/>
          </a:xfrm>
          <a:prstGeom prst="wedgeRectCallout">
            <a:avLst>
              <a:gd name="adj1" fmla="val -84715"/>
              <a:gd name="adj2" fmla="val -45858"/>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Wingdings" pitchFamily="2" charset="2"/>
              <a:buChar char="ü"/>
            </a:pPr>
            <a:r>
              <a:rPr lang="el-GR" dirty="0" err="1" smtClean="0"/>
              <a:t>συννοσηρότητα</a:t>
            </a:r>
            <a:endParaRPr lang="el-GR" dirty="0" smtClean="0"/>
          </a:p>
          <a:p>
            <a:pPr algn="ctr">
              <a:buFont typeface="Wingdings" pitchFamily="2" charset="2"/>
              <a:buChar char="ü"/>
            </a:pPr>
            <a:r>
              <a:rPr lang="el-GR" dirty="0" smtClean="0"/>
              <a:t>χρονικό διάστημα από λήψη </a:t>
            </a:r>
            <a:r>
              <a:rPr lang="el-GR" dirty="0" err="1" smtClean="0"/>
              <a:t>αντινεοπλασματικής</a:t>
            </a:r>
            <a:r>
              <a:rPr lang="el-GR" dirty="0" smtClean="0"/>
              <a:t> θεραπείας</a:t>
            </a:r>
          </a:p>
          <a:p>
            <a:pPr algn="ctr">
              <a:buFont typeface="Wingdings" pitchFamily="2" charset="2"/>
              <a:buChar char="ü"/>
            </a:pPr>
            <a:r>
              <a:rPr lang="el-GR" dirty="0" smtClean="0"/>
              <a:t>προηγηθείσα λήψη αντιβιοτικών</a:t>
            </a:r>
          </a:p>
          <a:p>
            <a:pPr algn="ctr">
              <a:buFont typeface="Wingdings" pitchFamily="2" charset="2"/>
              <a:buChar char="ü"/>
            </a:pPr>
            <a:r>
              <a:rPr lang="el-GR" dirty="0" smtClean="0"/>
              <a:t>άλλα φάρμακα</a:t>
            </a:r>
            <a:endParaRPr lang="el-GR" dirty="0"/>
          </a:p>
        </p:txBody>
      </p:sp>
      <p:sp>
        <p:nvSpPr>
          <p:cNvPr id="6" name="5 - Επεξήγηση με παραλληλόγραμμο">
            <a:extLst>
              <a:ext uri="{FF2B5EF4-FFF2-40B4-BE49-F238E27FC236}">
                <a16:creationId xmlns="" xmlns:a16="http://schemas.microsoft.com/office/drawing/2014/main" id="{D572714B-1476-4EED-9B8C-99BF5225AE7F}"/>
              </a:ext>
            </a:extLst>
          </p:cNvPr>
          <p:cNvSpPr/>
          <p:nvPr/>
        </p:nvSpPr>
        <p:spPr>
          <a:xfrm>
            <a:off x="4786314" y="1428736"/>
            <a:ext cx="4143404" cy="2571768"/>
          </a:xfrm>
          <a:prstGeom prst="wedgeRectCallout">
            <a:avLst>
              <a:gd name="adj1" fmla="val -92026"/>
              <a:gd name="adj2" fmla="val -16574"/>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ΚΦΚ (ερύθημα, πόνος)</a:t>
            </a:r>
          </a:p>
          <a:p>
            <a:pPr algn="ctr"/>
            <a:r>
              <a:rPr lang="el-GR" dirty="0" smtClean="0"/>
              <a:t>δέρμα (έλκη, φυσαλίδες, οζίδια κλπ)</a:t>
            </a:r>
          </a:p>
          <a:p>
            <a:pPr algn="ctr"/>
            <a:r>
              <a:rPr lang="el-GR" dirty="0" smtClean="0"/>
              <a:t>πνεύμονες</a:t>
            </a:r>
          </a:p>
          <a:p>
            <a:pPr algn="ctr"/>
            <a:r>
              <a:rPr lang="el-GR" dirty="0" smtClean="0"/>
              <a:t>στόμα, δόντια</a:t>
            </a:r>
          </a:p>
          <a:p>
            <a:pPr algn="ctr"/>
            <a:r>
              <a:rPr lang="el-GR" dirty="0" smtClean="0"/>
              <a:t>πρωκτός (ερύθημα, πόνος, αιμορροΐδες, </a:t>
            </a:r>
            <a:r>
              <a:rPr lang="el-GR" b="1" i="1" u="sng" dirty="0" smtClean="0"/>
              <a:t>ΌΧΙ δακτυλική εξέταση)</a:t>
            </a:r>
          </a:p>
          <a:p>
            <a:pPr algn="ctr"/>
            <a:r>
              <a:rPr lang="el-GR" dirty="0" smtClean="0"/>
              <a:t>γεννητικά όργανα</a:t>
            </a:r>
          </a:p>
          <a:p>
            <a:pPr algn="ctr"/>
            <a:endParaRPr lang="el-GR" dirty="0"/>
          </a:p>
        </p:txBody>
      </p:sp>
      <p:pic>
        <p:nvPicPr>
          <p:cNvPr id="9" name="~PP2954.WAV">
            <a:hlinkClick r:id="" action="ppaction://media"/>
          </p:cNvPr>
          <p:cNvPicPr>
            <a:picLocks noRot="1" noChangeAspect="1"/>
          </p:cNvPicPr>
          <p:nvPr>
            <a:wavAudioFile r:embed="rId2" name="~PP2954.WAV"/>
          </p:nvPr>
        </p:nvPicPr>
        <p:blipFill>
          <a:blip r:embed="rId5"/>
          <a:stretch>
            <a:fillRect/>
          </a:stretch>
        </p:blipFill>
        <p:spPr>
          <a:xfrm>
            <a:off x="8704263" y="6418263"/>
            <a:ext cx="244475" cy="244475"/>
          </a:xfrm>
          <a:prstGeom prst="rect">
            <a:avLst/>
          </a:prstGeom>
        </p:spPr>
      </p:pic>
    </p:spTree>
    <p:custDataLst>
      <p:tags r:id="rId1"/>
    </p:custDataLst>
  </p:cSld>
  <p:clrMapOvr>
    <a:masterClrMapping/>
  </p:clrMapOvr>
  <p:transition advTm="790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GB" dirty="0" smtClean="0"/>
              <a:t>)</a:t>
            </a:r>
            <a:endParaRPr lang="el-GR" dirty="0"/>
          </a:p>
        </p:txBody>
      </p:sp>
      <p:sp>
        <p:nvSpPr>
          <p:cNvPr id="4" name="3 - Θέση ημερομηνίας"/>
          <p:cNvSpPr>
            <a:spLocks noGrp="1"/>
          </p:cNvSpPr>
          <p:nvPr>
            <p:ph type="dt" sz="half" idx="10"/>
          </p:nvPr>
        </p:nvSpPr>
        <p:spPr/>
        <p:txBody>
          <a:bodyPr/>
          <a:lstStyle/>
          <a:p>
            <a:fld id="{4F3D8698-06D0-463A-BDBB-4F4DE983DE53}" type="datetime1">
              <a:rPr lang="el-GR" smtClean="0"/>
              <a:pPr/>
              <a:t>15/4/2020</a:t>
            </a:fld>
            <a:endParaRPr lang="el-GR" dirty="0"/>
          </a:p>
        </p:txBody>
      </p:sp>
      <p:pic>
        <p:nvPicPr>
          <p:cNvPr id="5122" name="Picture 2"/>
          <p:cNvPicPr>
            <a:picLocks noGrp="1" noChangeAspect="1" noChangeArrowheads="1"/>
          </p:cNvPicPr>
          <p:nvPr>
            <p:ph idx="1"/>
          </p:nvPr>
        </p:nvPicPr>
        <p:blipFill>
          <a:blip r:embed="rId5"/>
          <a:srcRect/>
          <a:stretch>
            <a:fillRect/>
          </a:stretch>
        </p:blipFill>
        <p:spPr bwMode="auto">
          <a:xfrm>
            <a:off x="1071538" y="714356"/>
            <a:ext cx="6929486" cy="5276309"/>
          </a:xfrm>
          <a:prstGeom prst="rect">
            <a:avLst/>
          </a:prstGeom>
          <a:noFill/>
          <a:ln w="9525">
            <a:noFill/>
            <a:miter lim="800000"/>
            <a:headEnd/>
            <a:tailEnd/>
          </a:ln>
          <a:effectLst/>
        </p:spPr>
      </p:pic>
      <p:pic>
        <p:nvPicPr>
          <p:cNvPr id="6" name="Picture 3"/>
          <p:cNvPicPr>
            <a:picLocks noChangeAspect="1" noChangeArrowheads="1"/>
          </p:cNvPicPr>
          <p:nvPr/>
        </p:nvPicPr>
        <p:blipFill>
          <a:blip r:embed="rId6"/>
          <a:srcRect/>
          <a:stretch>
            <a:fillRect/>
          </a:stretch>
        </p:blipFill>
        <p:spPr bwMode="auto">
          <a:xfrm>
            <a:off x="857224" y="6396187"/>
            <a:ext cx="3186104" cy="318961"/>
          </a:xfrm>
          <a:prstGeom prst="rect">
            <a:avLst/>
          </a:prstGeom>
          <a:noFill/>
          <a:ln w="9525">
            <a:noFill/>
            <a:miter lim="800000"/>
            <a:headEnd/>
            <a:tailEnd/>
          </a:ln>
          <a:effectLst/>
        </p:spPr>
      </p:pic>
      <p:sp>
        <p:nvSpPr>
          <p:cNvPr id="8" name="Oval 4"/>
          <p:cNvSpPr/>
          <p:nvPr/>
        </p:nvSpPr>
        <p:spPr>
          <a:xfrm>
            <a:off x="2714612" y="3643314"/>
            <a:ext cx="1000132" cy="3571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Ορθογώνιο"/>
          <p:cNvSpPr/>
          <p:nvPr/>
        </p:nvSpPr>
        <p:spPr>
          <a:xfrm>
            <a:off x="5715008" y="1500174"/>
            <a:ext cx="2143140"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4" name="13 - Ορθογώνιο"/>
          <p:cNvSpPr/>
          <p:nvPr/>
        </p:nvSpPr>
        <p:spPr>
          <a:xfrm>
            <a:off x="6572264" y="642918"/>
            <a:ext cx="285752"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Ορθογώνιο"/>
          <p:cNvSpPr/>
          <p:nvPr/>
        </p:nvSpPr>
        <p:spPr>
          <a:xfrm>
            <a:off x="2571736" y="1500174"/>
            <a:ext cx="285752"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6 - Ορθογώνιο"/>
          <p:cNvSpPr/>
          <p:nvPr/>
        </p:nvSpPr>
        <p:spPr>
          <a:xfrm>
            <a:off x="5572132" y="1416594"/>
            <a:ext cx="261610" cy="369332"/>
          </a:xfrm>
          <a:prstGeom prst="rect">
            <a:avLst/>
          </a:prstGeom>
        </p:spPr>
        <p:txBody>
          <a:bodyPr wrap="none">
            <a:spAutoFit/>
          </a:bodyPr>
          <a:lstStyle/>
          <a:p>
            <a:r>
              <a:rPr lang="el-GR" dirty="0" smtClean="0"/>
              <a:t>)</a:t>
            </a:r>
            <a:endParaRPr lang="el-GR" dirty="0"/>
          </a:p>
        </p:txBody>
      </p:sp>
      <p:sp>
        <p:nvSpPr>
          <p:cNvPr id="18" name="17 - Ορθογώνιο"/>
          <p:cNvSpPr/>
          <p:nvPr/>
        </p:nvSpPr>
        <p:spPr>
          <a:xfrm>
            <a:off x="2786050" y="1714488"/>
            <a:ext cx="5143536" cy="1571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18 - Ορθογώνιο"/>
          <p:cNvSpPr/>
          <p:nvPr/>
        </p:nvSpPr>
        <p:spPr>
          <a:xfrm>
            <a:off x="7715272" y="1357298"/>
            <a:ext cx="285752" cy="19288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Oval 4"/>
          <p:cNvSpPr/>
          <p:nvPr/>
        </p:nvSpPr>
        <p:spPr>
          <a:xfrm>
            <a:off x="2786050" y="1428736"/>
            <a:ext cx="857256" cy="4286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Ορθογώνιο"/>
          <p:cNvSpPr/>
          <p:nvPr/>
        </p:nvSpPr>
        <p:spPr>
          <a:xfrm>
            <a:off x="5429256" y="5286388"/>
            <a:ext cx="214314"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Ορθογώνιο"/>
          <p:cNvSpPr/>
          <p:nvPr/>
        </p:nvSpPr>
        <p:spPr>
          <a:xfrm>
            <a:off x="3857620" y="6357958"/>
            <a:ext cx="214314"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20 - Αριστερό βέλος"/>
          <p:cNvSpPr/>
          <p:nvPr/>
        </p:nvSpPr>
        <p:spPr>
          <a:xfrm rot="19300921">
            <a:off x="5989812" y="3579962"/>
            <a:ext cx="368832" cy="32326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21 - Αριστερό βέλος"/>
          <p:cNvSpPr/>
          <p:nvPr/>
        </p:nvSpPr>
        <p:spPr>
          <a:xfrm rot="19300921">
            <a:off x="6918507" y="4097778"/>
            <a:ext cx="368832" cy="32326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22 - Αριστερό βέλος"/>
          <p:cNvSpPr/>
          <p:nvPr/>
        </p:nvSpPr>
        <p:spPr>
          <a:xfrm rot="19300921">
            <a:off x="4142677" y="4240654"/>
            <a:ext cx="368832" cy="32326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23 - Αριστερό βέλος"/>
          <p:cNvSpPr/>
          <p:nvPr/>
        </p:nvSpPr>
        <p:spPr>
          <a:xfrm rot="19300921">
            <a:off x="4489615" y="4597844"/>
            <a:ext cx="368832" cy="32326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24 - Αριστερό βέλος"/>
          <p:cNvSpPr/>
          <p:nvPr/>
        </p:nvSpPr>
        <p:spPr>
          <a:xfrm rot="19300921">
            <a:off x="7204259" y="4883596"/>
            <a:ext cx="368832" cy="32326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25 - Αριστερό βέλος"/>
          <p:cNvSpPr/>
          <p:nvPr/>
        </p:nvSpPr>
        <p:spPr>
          <a:xfrm rot="19300921">
            <a:off x="7561449" y="5240786"/>
            <a:ext cx="368832" cy="32326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26 - Αριστερό βέλος"/>
          <p:cNvSpPr/>
          <p:nvPr/>
        </p:nvSpPr>
        <p:spPr>
          <a:xfrm rot="19300921">
            <a:off x="3989549" y="5383662"/>
            <a:ext cx="368832" cy="32326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27 - Αριστερό βέλος"/>
          <p:cNvSpPr/>
          <p:nvPr/>
        </p:nvSpPr>
        <p:spPr>
          <a:xfrm rot="19300921">
            <a:off x="4418177" y="5580226"/>
            <a:ext cx="368832" cy="32326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1" name="30 - Ευθεία γραμμή σύνδεσης"/>
          <p:cNvCxnSpPr/>
          <p:nvPr/>
        </p:nvCxnSpPr>
        <p:spPr>
          <a:xfrm>
            <a:off x="2928926" y="2070090"/>
            <a:ext cx="2857520"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2" name="31 - Ευθεία γραμμή σύνδεσης"/>
          <p:cNvCxnSpPr/>
          <p:nvPr/>
        </p:nvCxnSpPr>
        <p:spPr>
          <a:xfrm>
            <a:off x="2928926" y="2713032"/>
            <a:ext cx="2857520"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3" name="32 - Ευθεία γραμμή σύνδεσης"/>
          <p:cNvCxnSpPr/>
          <p:nvPr/>
        </p:nvCxnSpPr>
        <p:spPr>
          <a:xfrm>
            <a:off x="2928926" y="2927346"/>
            <a:ext cx="1928826"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5" name="34 - Ευθεία γραμμή σύνδεσης"/>
          <p:cNvCxnSpPr/>
          <p:nvPr/>
        </p:nvCxnSpPr>
        <p:spPr>
          <a:xfrm>
            <a:off x="2928926" y="3070222"/>
            <a:ext cx="1714512"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7" name="36 - Ευθεία γραμμή σύνδεσης"/>
          <p:cNvCxnSpPr/>
          <p:nvPr/>
        </p:nvCxnSpPr>
        <p:spPr>
          <a:xfrm>
            <a:off x="2928926" y="3213098"/>
            <a:ext cx="4286280" cy="1588"/>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36" name="~PP489.WAV">
            <a:hlinkClick r:id="" action="ppaction://media"/>
          </p:cNvPr>
          <p:cNvPicPr>
            <a:picLocks noRot="1" noChangeAspect="1"/>
          </p:cNvPicPr>
          <p:nvPr>
            <a:wavAudioFile r:embed="rId2" name="~PP489.WAV"/>
          </p:nvPr>
        </p:nvPicPr>
        <p:blipFill>
          <a:blip r:embed="rId7"/>
          <a:stretch>
            <a:fillRect/>
          </a:stretch>
        </p:blipFill>
        <p:spPr>
          <a:xfrm>
            <a:off x="8704263" y="6418263"/>
            <a:ext cx="244475" cy="244475"/>
          </a:xfrm>
          <a:prstGeom prst="rect">
            <a:avLst/>
          </a:prstGeom>
        </p:spPr>
      </p:pic>
    </p:spTree>
    <p:custDataLst>
      <p:tags r:id="rId1"/>
    </p:custDataLst>
  </p:cSld>
  <p:clrMapOvr>
    <a:masterClrMapping/>
  </p:clrMapOvr>
  <p:transition advTm="225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dissolve">
                                      <p:cBhvr>
                                        <p:cTn id="16" dur="500"/>
                                        <p:tgtEl>
                                          <p:spTgt spid="2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500"/>
                                        <p:tgtEl>
                                          <p:spTgt spid="2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dissolve">
                                      <p:cBhvr>
                                        <p:cTn id="25" dur="500"/>
                                        <p:tgtEl>
                                          <p:spTgt spid="2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dissolve">
                                      <p:cBhvr>
                                        <p:cTn id="28" dur="500"/>
                                        <p:tgtEl>
                                          <p:spTgt spid="2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dissolve">
                                      <p:cBhvr>
                                        <p:cTn id="31" dur="500"/>
                                        <p:tgtEl>
                                          <p:spTgt spid="2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dissolve">
                                      <p:cBhvr>
                                        <p:cTn id="34" dur="500"/>
                                        <p:tgtEl>
                                          <p:spTgt spid="27"/>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dissolv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par>
                                <p:cTn id="48" presetID="9" presetClass="exit" presetSubtype="0" fill="hold" grpId="0" nodeType="withEffect">
                                  <p:stCondLst>
                                    <p:cond delay="0"/>
                                  </p:stCondLst>
                                  <p:childTnLst>
                                    <p:animEffect transition="out" filter="dissolve">
                                      <p:cBhvr>
                                        <p:cTn id="49" dur="500"/>
                                        <p:tgtEl>
                                          <p:spTgt spid="17"/>
                                        </p:tgtEl>
                                      </p:cBhvr>
                                    </p:animEffect>
                                    <p:set>
                                      <p:cBhvr>
                                        <p:cTn id="50" dur="1" fill="hold">
                                          <p:stCondLst>
                                            <p:cond delay="499"/>
                                          </p:stCondLst>
                                        </p:cTn>
                                        <p:tgtEl>
                                          <p:spTgt spid="17"/>
                                        </p:tgtEl>
                                        <p:attrNameLst>
                                          <p:attrName>style.visibility</p:attrName>
                                        </p:attrNameLst>
                                      </p:cBhvr>
                                      <p:to>
                                        <p:strVal val="hidden"/>
                                      </p:to>
                                    </p:set>
                                  </p:childTnLst>
                                </p:cTn>
                              </p:par>
                              <p:par>
                                <p:cTn id="51" presetID="9" presetClass="exit" presetSubtype="0" fill="hold" grpId="0" nodeType="withEffect">
                                  <p:stCondLst>
                                    <p:cond delay="0"/>
                                  </p:stCondLst>
                                  <p:childTnLst>
                                    <p:animEffect transition="out" filter="dissolve">
                                      <p:cBhvr>
                                        <p:cTn id="52" dur="500"/>
                                        <p:tgtEl>
                                          <p:spTgt spid="18"/>
                                        </p:tgtEl>
                                      </p:cBhvr>
                                    </p:animEffect>
                                    <p:set>
                                      <p:cBhvr>
                                        <p:cTn id="53" dur="1" fill="hold">
                                          <p:stCondLst>
                                            <p:cond delay="499"/>
                                          </p:stCondLst>
                                        </p:cTn>
                                        <p:tgtEl>
                                          <p:spTgt spid="1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dissolve">
                                      <p:cBhvr>
                                        <p:cTn id="58" dur="500"/>
                                        <p:tgtEl>
                                          <p:spTgt spid="31"/>
                                        </p:tgtEl>
                                      </p:cBhvr>
                                    </p:animEffect>
                                  </p:childTnLst>
                                </p:cTn>
                              </p:par>
                              <p:par>
                                <p:cTn id="59" presetID="9" presetClass="entr" presetSubtype="0"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dissolve">
                                      <p:cBhvr>
                                        <p:cTn id="61" dur="500"/>
                                        <p:tgtEl>
                                          <p:spTgt spid="32"/>
                                        </p:tgtEl>
                                      </p:cBhvr>
                                    </p:animEffect>
                                  </p:childTnLst>
                                </p:cTn>
                              </p:par>
                              <p:par>
                                <p:cTn id="62" presetID="9" presetClass="entr" presetSubtype="0" fill="hold"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dissolve">
                                      <p:cBhvr>
                                        <p:cTn id="64" dur="500"/>
                                        <p:tgtEl>
                                          <p:spTgt spid="33"/>
                                        </p:tgtEl>
                                      </p:cBhvr>
                                    </p:animEffect>
                                  </p:childTnLst>
                                </p:cTn>
                              </p:par>
                              <p:par>
                                <p:cTn id="65" presetID="9" presetClass="entr" presetSubtype="0"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dissolve">
                                      <p:cBhvr>
                                        <p:cTn id="67" dur="500"/>
                                        <p:tgtEl>
                                          <p:spTgt spid="35"/>
                                        </p:tgtEl>
                                      </p:cBhvr>
                                    </p:animEffect>
                                  </p:childTnLst>
                                </p:cTn>
                              </p:par>
                              <p:par>
                                <p:cTn id="68" presetID="9" presetClass="entr" presetSubtype="0" fill="hold"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dissolve">
                                      <p:cBhvr>
                                        <p:cTn id="7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1" fill="hold" display="0">
                  <p:stCondLst>
                    <p:cond delay="indefinite"/>
                  </p:stCondLst>
                  <p:endCondLst>
                    <p:cond evt="onPrev" delay="0">
                      <p:tgtEl>
                        <p:sldTgt/>
                      </p:tgtEl>
                    </p:cond>
                    <p:cond evt="onStopAudio" delay="0">
                      <p:tgtEl>
                        <p:sldTgt/>
                      </p:tgtEl>
                    </p:cond>
                  </p:endCondLst>
                </p:cTn>
                <p:tgtEl>
                  <p:spTgt spid="36"/>
                </p:tgtEl>
              </p:cMediaNode>
            </p:audio>
          </p:childTnLst>
        </p:cTn>
      </p:par>
    </p:tnLst>
    <p:bldLst>
      <p:bldP spid="8" grpId="0" animBg="1"/>
      <p:bldP spid="11" grpId="0" animBg="1"/>
      <p:bldP spid="17" grpId="0"/>
      <p:bldP spid="18" grpId="0" animBg="1"/>
      <p:bldP spid="7"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GB" dirty="0" smtClean="0"/>
              <a:t>MASCC score</a:t>
            </a:r>
            <a:endParaRPr lang="el-GR" dirty="0"/>
          </a:p>
        </p:txBody>
      </p:sp>
      <p:sp>
        <p:nvSpPr>
          <p:cNvPr id="4" name="3 - Θέση ημερομηνίας"/>
          <p:cNvSpPr>
            <a:spLocks noGrp="1"/>
          </p:cNvSpPr>
          <p:nvPr>
            <p:ph type="dt" sz="half" idx="10"/>
          </p:nvPr>
        </p:nvSpPr>
        <p:spPr/>
        <p:txBody>
          <a:bodyPr/>
          <a:lstStyle/>
          <a:p>
            <a:fld id="{4F3D8698-06D0-463A-BDBB-4F4DE983DE53}" type="datetime1">
              <a:rPr lang="el-GR" smtClean="0"/>
              <a:pPr/>
              <a:t>15/4/2020</a:t>
            </a:fld>
            <a:endParaRPr lang="el-GR"/>
          </a:p>
        </p:txBody>
      </p:sp>
      <p:pic>
        <p:nvPicPr>
          <p:cNvPr id="6146" name="Picture 2"/>
          <p:cNvPicPr>
            <a:picLocks noGrp="1" noChangeAspect="1" noChangeArrowheads="1"/>
          </p:cNvPicPr>
          <p:nvPr>
            <p:ph idx="1"/>
          </p:nvPr>
        </p:nvPicPr>
        <p:blipFill>
          <a:blip r:embed="rId3"/>
          <a:srcRect/>
          <a:stretch>
            <a:fillRect/>
          </a:stretch>
        </p:blipFill>
        <p:spPr bwMode="auto">
          <a:xfrm>
            <a:off x="1357290" y="2000240"/>
            <a:ext cx="7026689" cy="3429024"/>
          </a:xfrm>
          <a:prstGeom prst="rect">
            <a:avLst/>
          </a:prstGeom>
          <a:noFill/>
          <a:ln w="9525">
            <a:noFill/>
            <a:miter lim="800000"/>
            <a:headEnd/>
            <a:tailEnd/>
          </a:ln>
          <a:effectLst/>
        </p:spPr>
      </p:pic>
      <p:sp>
        <p:nvSpPr>
          <p:cNvPr id="6" name="5 - Ορθογώνιο"/>
          <p:cNvSpPr/>
          <p:nvPr/>
        </p:nvSpPr>
        <p:spPr>
          <a:xfrm>
            <a:off x="714348" y="6429396"/>
            <a:ext cx="3357586" cy="276999"/>
          </a:xfrm>
          <a:prstGeom prst="rect">
            <a:avLst/>
          </a:prstGeom>
          <a:ln>
            <a:solidFill>
              <a:srgbClr val="3366FF"/>
            </a:solidFill>
          </a:ln>
        </p:spPr>
        <p:txBody>
          <a:bodyPr wrap="square">
            <a:spAutoFit/>
          </a:bodyPr>
          <a:lstStyle/>
          <a:p>
            <a:r>
              <a:rPr lang="en-US" sz="1200" dirty="0" err="1" smtClean="0"/>
              <a:t>Taplitz</a:t>
            </a:r>
            <a:r>
              <a:rPr lang="en-US" sz="1200" dirty="0" smtClean="0"/>
              <a:t> RA, </a:t>
            </a:r>
            <a:r>
              <a:rPr lang="en-GB" sz="1200" dirty="0" smtClean="0"/>
              <a:t>et al</a:t>
            </a:r>
            <a:r>
              <a:rPr lang="en-US" sz="1200" dirty="0" smtClean="0"/>
              <a:t>. J </a:t>
            </a:r>
            <a:r>
              <a:rPr lang="en-US" sz="1200" dirty="0" err="1" smtClean="0"/>
              <a:t>Clin</a:t>
            </a:r>
            <a:r>
              <a:rPr lang="en-US" sz="1200" dirty="0" smtClean="0"/>
              <a:t> </a:t>
            </a:r>
            <a:r>
              <a:rPr lang="en-US" sz="1200" dirty="0" err="1" smtClean="0"/>
              <a:t>Oncol</a:t>
            </a:r>
            <a:r>
              <a:rPr lang="en-US" sz="1200" dirty="0" smtClean="0"/>
              <a:t>. 2018;36:1443-53.</a:t>
            </a:r>
            <a:endParaRPr lang="en-US" sz="1200" dirty="0"/>
          </a:p>
        </p:txBody>
      </p:sp>
      <p:sp>
        <p:nvSpPr>
          <p:cNvPr id="7" name="6 - Ορθογώνιο"/>
          <p:cNvSpPr/>
          <p:nvPr/>
        </p:nvSpPr>
        <p:spPr>
          <a:xfrm>
            <a:off x="2571736" y="5500702"/>
            <a:ext cx="4572000" cy="646331"/>
          </a:xfrm>
          <a:prstGeom prst="rect">
            <a:avLst/>
          </a:prstGeom>
        </p:spPr>
        <p:txBody>
          <a:bodyPr>
            <a:spAutoFit/>
          </a:bodyPr>
          <a:lstStyle/>
          <a:p>
            <a:pPr algn="ctr"/>
            <a:r>
              <a:rPr lang="en-US" dirty="0" smtClean="0">
                <a:solidFill>
                  <a:srgbClr val="FF0000"/>
                </a:solidFill>
              </a:rPr>
              <a:t>scores ≥21 </a:t>
            </a:r>
            <a:r>
              <a:rPr lang="el-GR" dirty="0" smtClean="0">
                <a:solidFill>
                  <a:srgbClr val="FF0000"/>
                </a:solidFill>
              </a:rPr>
              <a:t>είναι ενδεικτικά χαμηλού κινδύνου για επιπλοκές</a:t>
            </a:r>
            <a:endParaRPr lang="el-GR" dirty="0">
              <a:solidFill>
                <a:srgbClr val="FF0000"/>
              </a:solidFill>
            </a:endParaRPr>
          </a:p>
        </p:txBody>
      </p:sp>
      <p:sp>
        <p:nvSpPr>
          <p:cNvPr id="8" name="7 - Ορθογώνιο"/>
          <p:cNvSpPr/>
          <p:nvPr/>
        </p:nvSpPr>
        <p:spPr>
          <a:xfrm>
            <a:off x="5072066" y="4643446"/>
            <a:ext cx="214314"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Ορθογώνιο"/>
          <p:cNvSpPr/>
          <p:nvPr/>
        </p:nvSpPr>
        <p:spPr>
          <a:xfrm>
            <a:off x="2428860" y="4071942"/>
            <a:ext cx="214314"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Ορθογώνιο"/>
          <p:cNvSpPr/>
          <p:nvPr/>
        </p:nvSpPr>
        <p:spPr>
          <a:xfrm>
            <a:off x="5143504" y="3071810"/>
            <a:ext cx="214314" cy="14287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Ορθογώνιο"/>
          <p:cNvSpPr/>
          <p:nvPr/>
        </p:nvSpPr>
        <p:spPr>
          <a:xfrm>
            <a:off x="5214942" y="3571876"/>
            <a:ext cx="285752" cy="21431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 name="~PP3734.WAV">
            <a:hlinkClick r:id="" action="ppaction://media"/>
          </p:cNvPr>
          <p:cNvPicPr>
            <a:picLocks noRot="1" noChangeAspect="1"/>
          </p:cNvPicPr>
          <p:nvPr>
            <a:wavAudioFile r:embed="rId1" name="~PP3734.WAV"/>
          </p:nvPr>
        </p:nvPicPr>
        <p:blipFill>
          <a:blip r:embed="rId4"/>
          <a:stretch>
            <a:fillRect/>
          </a:stretch>
        </p:blipFill>
        <p:spPr>
          <a:xfrm>
            <a:off x="8704263" y="6418263"/>
            <a:ext cx="244475" cy="244475"/>
          </a:xfrm>
          <a:prstGeom prst="rect">
            <a:avLst/>
          </a:prstGeom>
        </p:spPr>
      </p:pic>
    </p:spTree>
  </p:cSld>
  <p:clrMapOvr>
    <a:masterClrMapping/>
  </p:clrMapOvr>
  <p:transition advTm="68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GB" dirty="0" err="1" smtClean="0"/>
              <a:t>Talcott</a:t>
            </a:r>
            <a:r>
              <a:rPr lang="en-GB" dirty="0" smtClean="0"/>
              <a:t> ‘s rules</a:t>
            </a:r>
            <a:endParaRPr lang="el-GR" dirty="0"/>
          </a:p>
        </p:txBody>
      </p:sp>
      <p:sp>
        <p:nvSpPr>
          <p:cNvPr id="4" name="3 - Θέση ημερομηνίας"/>
          <p:cNvSpPr>
            <a:spLocks noGrp="1"/>
          </p:cNvSpPr>
          <p:nvPr>
            <p:ph type="dt" sz="half" idx="10"/>
          </p:nvPr>
        </p:nvSpPr>
        <p:spPr/>
        <p:txBody>
          <a:bodyPr/>
          <a:lstStyle/>
          <a:p>
            <a:fld id="{4F3D8698-06D0-463A-BDBB-4F4DE983DE53}" type="datetime1">
              <a:rPr lang="el-GR" smtClean="0"/>
              <a:pPr/>
              <a:t>15/4/2020</a:t>
            </a:fld>
            <a:endParaRPr lang="el-GR"/>
          </a:p>
        </p:txBody>
      </p:sp>
      <p:pic>
        <p:nvPicPr>
          <p:cNvPr id="8194" name="Picture 2"/>
          <p:cNvPicPr>
            <a:picLocks noGrp="1" noChangeAspect="1" noChangeArrowheads="1"/>
          </p:cNvPicPr>
          <p:nvPr>
            <p:ph idx="1"/>
          </p:nvPr>
        </p:nvPicPr>
        <p:blipFill>
          <a:blip r:embed="rId3"/>
          <a:srcRect/>
          <a:stretch>
            <a:fillRect/>
          </a:stretch>
        </p:blipFill>
        <p:spPr bwMode="auto">
          <a:xfrm>
            <a:off x="820365" y="2357430"/>
            <a:ext cx="7201377" cy="3143272"/>
          </a:xfrm>
          <a:prstGeom prst="rect">
            <a:avLst/>
          </a:prstGeom>
          <a:noFill/>
          <a:ln w="9525">
            <a:noFill/>
            <a:miter lim="800000"/>
            <a:headEnd/>
            <a:tailEnd/>
          </a:ln>
          <a:effectLst/>
        </p:spPr>
      </p:pic>
      <p:sp>
        <p:nvSpPr>
          <p:cNvPr id="8" name="7 - Ορθογώνιο"/>
          <p:cNvSpPr/>
          <p:nvPr/>
        </p:nvSpPr>
        <p:spPr>
          <a:xfrm>
            <a:off x="4429124" y="5143512"/>
            <a:ext cx="357190"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714348" y="6429396"/>
            <a:ext cx="3357586" cy="276999"/>
          </a:xfrm>
          <a:prstGeom prst="rect">
            <a:avLst/>
          </a:prstGeom>
          <a:ln>
            <a:solidFill>
              <a:srgbClr val="3366FF"/>
            </a:solidFill>
          </a:ln>
        </p:spPr>
        <p:txBody>
          <a:bodyPr wrap="square">
            <a:spAutoFit/>
          </a:bodyPr>
          <a:lstStyle/>
          <a:p>
            <a:r>
              <a:rPr lang="en-US" sz="1200" dirty="0" err="1" smtClean="0"/>
              <a:t>Taplitz</a:t>
            </a:r>
            <a:r>
              <a:rPr lang="en-US" sz="1200" dirty="0" smtClean="0"/>
              <a:t> RA, </a:t>
            </a:r>
            <a:r>
              <a:rPr lang="en-GB" sz="1200" dirty="0" smtClean="0"/>
              <a:t>et al</a:t>
            </a:r>
            <a:r>
              <a:rPr lang="en-US" sz="1200" dirty="0" smtClean="0"/>
              <a:t>. J </a:t>
            </a:r>
            <a:r>
              <a:rPr lang="en-US" sz="1200" dirty="0" err="1" smtClean="0"/>
              <a:t>Clin</a:t>
            </a:r>
            <a:r>
              <a:rPr lang="en-US" sz="1200" dirty="0" smtClean="0"/>
              <a:t> </a:t>
            </a:r>
            <a:r>
              <a:rPr lang="en-US" sz="1200" dirty="0" err="1" smtClean="0"/>
              <a:t>Oncol</a:t>
            </a:r>
            <a:r>
              <a:rPr lang="en-US" sz="1200" dirty="0" smtClean="0"/>
              <a:t>. 2018;36:1443-53.</a:t>
            </a:r>
            <a:endParaRPr lang="en-US" sz="1200" dirty="0"/>
          </a:p>
        </p:txBody>
      </p:sp>
      <p:pic>
        <p:nvPicPr>
          <p:cNvPr id="9" name="~PP2154.WAV">
            <a:hlinkClick r:id="" action="ppaction://media"/>
          </p:cNvPr>
          <p:cNvPicPr>
            <a:picLocks noRot="1" noChangeAspect="1"/>
          </p:cNvPicPr>
          <p:nvPr>
            <a:wavAudioFile r:embed="rId1" name="~PP2154.WAV"/>
          </p:nvPr>
        </p:nvPicPr>
        <p:blipFill>
          <a:blip r:embed="rId4"/>
          <a:stretch>
            <a:fillRect/>
          </a:stretch>
        </p:blipFill>
        <p:spPr>
          <a:xfrm>
            <a:off x="8704263" y="6418263"/>
            <a:ext cx="244475" cy="244475"/>
          </a:xfrm>
          <a:prstGeom prst="rect">
            <a:avLst/>
          </a:prstGeom>
        </p:spPr>
      </p:pic>
    </p:spTree>
  </p:cSld>
  <p:clrMapOvr>
    <a:masterClrMapping/>
  </p:clrMapOvr>
  <p:transition advTm="22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600200"/>
          </a:xfrm>
        </p:spPr>
        <p:txBody>
          <a:bodyPr/>
          <a:lstStyle/>
          <a:p>
            <a:r>
              <a:rPr lang="en-US" dirty="0" smtClean="0"/>
              <a:t>The Clinical Index of Stable Febrile </a:t>
            </a:r>
            <a:r>
              <a:rPr lang="en-US" dirty="0" err="1" smtClean="0"/>
              <a:t>Neutropeni</a:t>
            </a:r>
            <a:r>
              <a:rPr lang="en-GB" dirty="0" smtClean="0"/>
              <a:t>a</a:t>
            </a:r>
            <a:endParaRPr lang="el-GR" dirty="0"/>
          </a:p>
        </p:txBody>
      </p:sp>
      <p:sp>
        <p:nvSpPr>
          <p:cNvPr id="4" name="3 - Θέση ημερομηνίας"/>
          <p:cNvSpPr>
            <a:spLocks noGrp="1"/>
          </p:cNvSpPr>
          <p:nvPr>
            <p:ph type="dt" sz="half" idx="10"/>
          </p:nvPr>
        </p:nvSpPr>
        <p:spPr/>
        <p:txBody>
          <a:bodyPr/>
          <a:lstStyle/>
          <a:p>
            <a:fld id="{4F3D8698-06D0-463A-BDBB-4F4DE983DE53}" type="datetime1">
              <a:rPr lang="el-GR" smtClean="0"/>
              <a:pPr/>
              <a:t>15/4/2020</a:t>
            </a:fld>
            <a:endParaRPr lang="el-GR"/>
          </a:p>
        </p:txBody>
      </p:sp>
      <p:pic>
        <p:nvPicPr>
          <p:cNvPr id="7170" name="Picture 2"/>
          <p:cNvPicPr>
            <a:picLocks noGrp="1" noChangeAspect="1" noChangeArrowheads="1"/>
          </p:cNvPicPr>
          <p:nvPr>
            <p:ph idx="1"/>
          </p:nvPr>
        </p:nvPicPr>
        <p:blipFill>
          <a:blip r:embed="rId3"/>
          <a:srcRect/>
          <a:stretch>
            <a:fillRect/>
          </a:stretch>
        </p:blipFill>
        <p:spPr bwMode="auto">
          <a:xfrm>
            <a:off x="1357290" y="2143116"/>
            <a:ext cx="6453945" cy="2612557"/>
          </a:xfrm>
          <a:prstGeom prst="rect">
            <a:avLst/>
          </a:prstGeom>
          <a:noFill/>
          <a:ln w="9525">
            <a:noFill/>
            <a:miter lim="800000"/>
            <a:headEnd/>
            <a:tailEnd/>
          </a:ln>
          <a:effectLst/>
        </p:spPr>
      </p:pic>
      <p:sp>
        <p:nvSpPr>
          <p:cNvPr id="7" name="6 - Ορθογώνιο"/>
          <p:cNvSpPr/>
          <p:nvPr/>
        </p:nvSpPr>
        <p:spPr>
          <a:xfrm>
            <a:off x="2500298" y="5286388"/>
            <a:ext cx="4572000" cy="923330"/>
          </a:xfrm>
          <a:prstGeom prst="rect">
            <a:avLst/>
          </a:prstGeom>
        </p:spPr>
        <p:txBody>
          <a:bodyPr>
            <a:spAutoFit/>
          </a:bodyPr>
          <a:lstStyle/>
          <a:p>
            <a:pPr algn="ctr"/>
            <a:r>
              <a:rPr lang="el-GR" dirty="0" smtClean="0">
                <a:solidFill>
                  <a:srgbClr val="FF0000"/>
                </a:solidFill>
              </a:rPr>
              <a:t>χαμηλού κινδύνου αν </a:t>
            </a:r>
            <a:r>
              <a:rPr lang="en-US" dirty="0" smtClean="0">
                <a:solidFill>
                  <a:srgbClr val="FF0000"/>
                </a:solidFill>
              </a:rPr>
              <a:t>0</a:t>
            </a:r>
            <a:r>
              <a:rPr lang="el-GR" dirty="0" smtClean="0">
                <a:solidFill>
                  <a:srgbClr val="FF0000"/>
                </a:solidFill>
              </a:rPr>
              <a:t> </a:t>
            </a:r>
            <a:r>
              <a:rPr lang="en-US" dirty="0" smtClean="0">
                <a:solidFill>
                  <a:srgbClr val="FF0000"/>
                </a:solidFill>
              </a:rPr>
              <a:t>points, </a:t>
            </a:r>
            <a:r>
              <a:rPr lang="el-GR" dirty="0" smtClean="0">
                <a:solidFill>
                  <a:srgbClr val="FF0000"/>
                </a:solidFill>
              </a:rPr>
              <a:t>ενδιάμεσου κινδύνου αν </a:t>
            </a:r>
            <a:r>
              <a:rPr lang="en-US" dirty="0" smtClean="0">
                <a:solidFill>
                  <a:srgbClr val="FF0000"/>
                </a:solidFill>
              </a:rPr>
              <a:t>1 </a:t>
            </a:r>
            <a:r>
              <a:rPr lang="el-GR" dirty="0" smtClean="0">
                <a:solidFill>
                  <a:srgbClr val="FF0000"/>
                </a:solidFill>
              </a:rPr>
              <a:t>- </a:t>
            </a:r>
            <a:r>
              <a:rPr lang="en-US" dirty="0" smtClean="0">
                <a:solidFill>
                  <a:srgbClr val="FF0000"/>
                </a:solidFill>
              </a:rPr>
              <a:t>2 </a:t>
            </a:r>
            <a:r>
              <a:rPr lang="el-GR" dirty="0" smtClean="0">
                <a:solidFill>
                  <a:srgbClr val="FF0000"/>
                </a:solidFill>
              </a:rPr>
              <a:t>και </a:t>
            </a:r>
          </a:p>
          <a:p>
            <a:pPr algn="ctr"/>
            <a:r>
              <a:rPr lang="el-GR" dirty="0" smtClean="0">
                <a:solidFill>
                  <a:srgbClr val="FF0000"/>
                </a:solidFill>
              </a:rPr>
              <a:t>υψηλού αν </a:t>
            </a:r>
            <a:r>
              <a:rPr lang="en-US" dirty="0" smtClean="0">
                <a:solidFill>
                  <a:srgbClr val="FF0000"/>
                </a:solidFill>
              </a:rPr>
              <a:t>≥</a:t>
            </a:r>
            <a:r>
              <a:rPr lang="el-GR" dirty="0" smtClean="0">
                <a:solidFill>
                  <a:srgbClr val="FF0000"/>
                </a:solidFill>
              </a:rPr>
              <a:t>3</a:t>
            </a:r>
            <a:endParaRPr lang="el-GR" dirty="0">
              <a:solidFill>
                <a:srgbClr val="FF0000"/>
              </a:solidFill>
            </a:endParaRPr>
          </a:p>
        </p:txBody>
      </p:sp>
      <p:sp>
        <p:nvSpPr>
          <p:cNvPr id="8" name="7 - Ορθογώνιο"/>
          <p:cNvSpPr/>
          <p:nvPr/>
        </p:nvSpPr>
        <p:spPr>
          <a:xfrm>
            <a:off x="714348" y="6429396"/>
            <a:ext cx="3357586" cy="276999"/>
          </a:xfrm>
          <a:prstGeom prst="rect">
            <a:avLst/>
          </a:prstGeom>
          <a:ln>
            <a:solidFill>
              <a:srgbClr val="3366FF"/>
            </a:solidFill>
          </a:ln>
        </p:spPr>
        <p:txBody>
          <a:bodyPr wrap="square">
            <a:spAutoFit/>
          </a:bodyPr>
          <a:lstStyle/>
          <a:p>
            <a:r>
              <a:rPr lang="en-US" sz="1200" dirty="0" err="1" smtClean="0"/>
              <a:t>Taplitz</a:t>
            </a:r>
            <a:r>
              <a:rPr lang="en-US" sz="1200" dirty="0" smtClean="0"/>
              <a:t> RA, </a:t>
            </a:r>
            <a:r>
              <a:rPr lang="en-GB" sz="1200" dirty="0" smtClean="0"/>
              <a:t>et al</a:t>
            </a:r>
            <a:r>
              <a:rPr lang="en-US" sz="1200" dirty="0" smtClean="0"/>
              <a:t>. J </a:t>
            </a:r>
            <a:r>
              <a:rPr lang="en-US" sz="1200" dirty="0" err="1" smtClean="0"/>
              <a:t>Clin</a:t>
            </a:r>
            <a:r>
              <a:rPr lang="en-US" sz="1200" dirty="0" smtClean="0"/>
              <a:t> </a:t>
            </a:r>
            <a:r>
              <a:rPr lang="en-US" sz="1200" dirty="0" err="1" smtClean="0"/>
              <a:t>Oncol</a:t>
            </a:r>
            <a:r>
              <a:rPr lang="en-US" sz="1200" dirty="0" smtClean="0"/>
              <a:t>. 2018;36:1443-53.</a:t>
            </a:r>
            <a:endParaRPr lang="en-US" sz="1200" dirty="0"/>
          </a:p>
        </p:txBody>
      </p:sp>
      <p:sp>
        <p:nvSpPr>
          <p:cNvPr id="9" name="8 - Ορθογώνιο"/>
          <p:cNvSpPr/>
          <p:nvPr/>
        </p:nvSpPr>
        <p:spPr>
          <a:xfrm>
            <a:off x="4143372" y="2500306"/>
            <a:ext cx="285752"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 name="~PP1058.WAV">
            <a:hlinkClick r:id="" action="ppaction://media"/>
          </p:cNvPr>
          <p:cNvPicPr>
            <a:picLocks noRot="1" noChangeAspect="1"/>
          </p:cNvPicPr>
          <p:nvPr>
            <a:wavAudioFile r:embed="rId1" name="~PP1058.WAV"/>
          </p:nvPr>
        </p:nvPicPr>
        <p:blipFill>
          <a:blip r:embed="rId4"/>
          <a:stretch>
            <a:fillRect/>
          </a:stretch>
        </p:blipFill>
        <p:spPr>
          <a:xfrm>
            <a:off x="8704263" y="6418263"/>
            <a:ext cx="244475" cy="244475"/>
          </a:xfrm>
          <a:prstGeom prst="rect">
            <a:avLst/>
          </a:prstGeom>
        </p:spPr>
      </p:pic>
    </p:spTree>
  </p:cSld>
  <p:clrMapOvr>
    <a:masterClrMapping/>
  </p:clrMapOvr>
  <p:transition advTm="27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4" name="3 - Θέση ημερομηνίας"/>
          <p:cNvSpPr>
            <a:spLocks noGrp="1"/>
          </p:cNvSpPr>
          <p:nvPr>
            <p:ph type="dt" sz="half" idx="10"/>
          </p:nvPr>
        </p:nvSpPr>
        <p:spPr/>
        <p:txBody>
          <a:bodyPr/>
          <a:lstStyle/>
          <a:p>
            <a:fld id="{4F3D8698-06D0-463A-BDBB-4F4DE983DE53}" type="datetime1">
              <a:rPr lang="el-GR" smtClean="0"/>
              <a:pPr/>
              <a:t>15/4/2020</a:t>
            </a:fld>
            <a:endParaRPr lang="el-GR"/>
          </a:p>
        </p:txBody>
      </p:sp>
      <p:pic>
        <p:nvPicPr>
          <p:cNvPr id="9218" name="Picture 2"/>
          <p:cNvPicPr>
            <a:picLocks noGrp="1" noChangeAspect="1" noChangeArrowheads="1"/>
          </p:cNvPicPr>
          <p:nvPr>
            <p:ph idx="1"/>
          </p:nvPr>
        </p:nvPicPr>
        <p:blipFill>
          <a:blip r:embed="rId3"/>
          <a:srcRect/>
          <a:stretch>
            <a:fillRect/>
          </a:stretch>
        </p:blipFill>
        <p:spPr bwMode="auto">
          <a:xfrm>
            <a:off x="500066" y="15082"/>
            <a:ext cx="8143900" cy="6854449"/>
          </a:xfrm>
          <a:prstGeom prst="rect">
            <a:avLst/>
          </a:prstGeom>
          <a:noFill/>
          <a:ln w="9525">
            <a:noFill/>
            <a:miter lim="800000"/>
            <a:headEnd/>
            <a:tailEnd/>
          </a:ln>
          <a:effectLst/>
        </p:spPr>
      </p:pic>
      <p:sp>
        <p:nvSpPr>
          <p:cNvPr id="7" name="6 - Ορθογώνιο"/>
          <p:cNvSpPr/>
          <p:nvPr/>
        </p:nvSpPr>
        <p:spPr>
          <a:xfrm>
            <a:off x="5715008" y="6509587"/>
            <a:ext cx="3357586" cy="276999"/>
          </a:xfrm>
          <a:prstGeom prst="rect">
            <a:avLst/>
          </a:prstGeom>
          <a:ln>
            <a:solidFill>
              <a:srgbClr val="3366FF"/>
            </a:solidFill>
          </a:ln>
        </p:spPr>
        <p:txBody>
          <a:bodyPr wrap="square">
            <a:spAutoFit/>
          </a:bodyPr>
          <a:lstStyle/>
          <a:p>
            <a:r>
              <a:rPr lang="en-US" sz="1200" dirty="0" err="1" smtClean="0"/>
              <a:t>Taplitz</a:t>
            </a:r>
            <a:r>
              <a:rPr lang="en-US" sz="1200" dirty="0" smtClean="0"/>
              <a:t> RA, </a:t>
            </a:r>
            <a:r>
              <a:rPr lang="en-GB" sz="1200" dirty="0" smtClean="0"/>
              <a:t>et al</a:t>
            </a:r>
            <a:r>
              <a:rPr lang="en-US" sz="1200" dirty="0" smtClean="0"/>
              <a:t>. J </a:t>
            </a:r>
            <a:r>
              <a:rPr lang="en-US" sz="1200" dirty="0" err="1" smtClean="0"/>
              <a:t>Clin</a:t>
            </a:r>
            <a:r>
              <a:rPr lang="en-US" sz="1200" dirty="0" smtClean="0"/>
              <a:t> </a:t>
            </a:r>
            <a:r>
              <a:rPr lang="en-US" sz="1200" dirty="0" err="1" smtClean="0"/>
              <a:t>Oncol</a:t>
            </a:r>
            <a:r>
              <a:rPr lang="en-US" sz="1200" dirty="0" smtClean="0"/>
              <a:t>. 2018;36:1443-53.</a:t>
            </a:r>
            <a:endParaRPr lang="en-US" sz="1200" dirty="0"/>
          </a:p>
        </p:txBody>
      </p:sp>
      <p:pic>
        <p:nvPicPr>
          <p:cNvPr id="6" name="~PP2785.WAV">
            <a:hlinkClick r:id="" action="ppaction://media"/>
          </p:cNvPr>
          <p:cNvPicPr>
            <a:picLocks noRot="1" noChangeAspect="1"/>
          </p:cNvPicPr>
          <p:nvPr>
            <a:wavAudioFile r:embed="rId1" name="~PP2785.WAV"/>
          </p:nvPr>
        </p:nvPicPr>
        <p:blipFill>
          <a:blip r:embed="rId4"/>
          <a:stretch>
            <a:fillRect/>
          </a:stretch>
        </p:blipFill>
        <p:spPr>
          <a:xfrm>
            <a:off x="8704263" y="6418263"/>
            <a:ext cx="244475" cy="244475"/>
          </a:xfrm>
          <a:prstGeom prst="rect">
            <a:avLst/>
          </a:prstGeom>
        </p:spPr>
      </p:pic>
    </p:spTree>
  </p:cSld>
  <p:clrMapOvr>
    <a:masterClrMapping/>
  </p:clrMapOvr>
  <p:transition advTm="138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4F3D8698-06D0-463A-BDBB-4F4DE983DE53}" type="datetime1">
              <a:rPr lang="el-GR" smtClean="0"/>
              <a:pPr/>
              <a:t>15/4/2020</a:t>
            </a:fld>
            <a:endParaRPr lang="el-GR"/>
          </a:p>
        </p:txBody>
      </p:sp>
      <p:pic>
        <p:nvPicPr>
          <p:cNvPr id="10242" name="Picture 2"/>
          <p:cNvPicPr>
            <a:picLocks noGrp="1" noChangeAspect="1" noChangeArrowheads="1"/>
          </p:cNvPicPr>
          <p:nvPr>
            <p:ph idx="1"/>
          </p:nvPr>
        </p:nvPicPr>
        <p:blipFill>
          <a:blip r:embed="rId5"/>
          <a:srcRect/>
          <a:stretch>
            <a:fillRect/>
          </a:stretch>
        </p:blipFill>
        <p:spPr bwMode="auto">
          <a:xfrm>
            <a:off x="1214414" y="928669"/>
            <a:ext cx="7190450" cy="4737633"/>
          </a:xfrm>
          <a:prstGeom prst="rect">
            <a:avLst/>
          </a:prstGeom>
          <a:noFill/>
          <a:ln w="9525">
            <a:noFill/>
            <a:miter lim="800000"/>
            <a:headEnd/>
            <a:tailEnd/>
          </a:ln>
          <a:effectLst/>
        </p:spPr>
      </p:pic>
      <p:sp>
        <p:nvSpPr>
          <p:cNvPr id="7" name="6 - Ορθογώνιο"/>
          <p:cNvSpPr/>
          <p:nvPr/>
        </p:nvSpPr>
        <p:spPr>
          <a:xfrm>
            <a:off x="3643306" y="5643578"/>
            <a:ext cx="3286148"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5 - Επεξήγηση με παραλληλόγραμμο">
            <a:extLst>
              <a:ext uri="{FF2B5EF4-FFF2-40B4-BE49-F238E27FC236}">
                <a16:creationId xmlns="" xmlns:a16="http://schemas.microsoft.com/office/drawing/2014/main" id="{D572714B-1476-4EED-9B8C-99BF5225AE7F}"/>
              </a:ext>
            </a:extLst>
          </p:cNvPr>
          <p:cNvSpPr/>
          <p:nvPr/>
        </p:nvSpPr>
        <p:spPr>
          <a:xfrm>
            <a:off x="4500562" y="1857364"/>
            <a:ext cx="3857652" cy="1857388"/>
          </a:xfrm>
          <a:prstGeom prst="wedgeRectCallout">
            <a:avLst>
              <a:gd name="adj1" fmla="val 12356"/>
              <a:gd name="adj2" fmla="val 133481"/>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Wingdings" pitchFamily="2" charset="2"/>
              <a:buChar char="ü"/>
            </a:pPr>
            <a:r>
              <a:rPr lang="el-GR" dirty="0" smtClean="0"/>
              <a:t>ο ασθενής συναινεί να πάει στην οικία του</a:t>
            </a:r>
          </a:p>
          <a:p>
            <a:pPr algn="ctr">
              <a:buFont typeface="Wingdings" pitchFamily="2" charset="2"/>
              <a:buChar char="ü"/>
            </a:pPr>
            <a:r>
              <a:rPr lang="el-GR" dirty="0" smtClean="0"/>
              <a:t>υπάρχει φροντιστής</a:t>
            </a:r>
            <a:r>
              <a:rPr lang="el-GR" dirty="0"/>
              <a:t> </a:t>
            </a:r>
            <a:r>
              <a:rPr lang="el-GR" dirty="0" smtClean="0"/>
              <a:t>και</a:t>
            </a:r>
          </a:p>
          <a:p>
            <a:pPr algn="ctr"/>
            <a:r>
              <a:rPr lang="el-GR" dirty="0" smtClean="0"/>
              <a:t>δυνατότητα </a:t>
            </a:r>
            <a:r>
              <a:rPr lang="el-GR" dirty="0" err="1" smtClean="0"/>
              <a:t>τηλ</a:t>
            </a:r>
            <a:r>
              <a:rPr lang="el-GR" dirty="0" smtClean="0"/>
              <a:t>. επικοινωνίας</a:t>
            </a:r>
          </a:p>
          <a:p>
            <a:pPr algn="ctr">
              <a:buFont typeface="Wingdings" pitchFamily="2" charset="2"/>
              <a:buChar char="ü"/>
            </a:pPr>
            <a:r>
              <a:rPr lang="el-GR" dirty="0" smtClean="0"/>
              <a:t>απόσταση από το νοσοκομείο  </a:t>
            </a:r>
          </a:p>
          <a:p>
            <a:pPr algn="ctr"/>
            <a:r>
              <a:rPr lang="el-GR" dirty="0" smtClean="0"/>
              <a:t>&lt;1 ώρα</a:t>
            </a:r>
          </a:p>
        </p:txBody>
      </p:sp>
      <p:sp>
        <p:nvSpPr>
          <p:cNvPr id="10" name="9 - Ορθογώνιο"/>
          <p:cNvSpPr/>
          <p:nvPr/>
        </p:nvSpPr>
        <p:spPr>
          <a:xfrm>
            <a:off x="6572264" y="5429264"/>
            <a:ext cx="142876" cy="142876"/>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Ορθογώνιο"/>
          <p:cNvSpPr/>
          <p:nvPr/>
        </p:nvSpPr>
        <p:spPr>
          <a:xfrm>
            <a:off x="714348" y="6438149"/>
            <a:ext cx="3357586" cy="276999"/>
          </a:xfrm>
          <a:prstGeom prst="rect">
            <a:avLst/>
          </a:prstGeom>
          <a:ln>
            <a:solidFill>
              <a:srgbClr val="3366FF"/>
            </a:solidFill>
          </a:ln>
        </p:spPr>
        <p:txBody>
          <a:bodyPr wrap="square">
            <a:spAutoFit/>
          </a:bodyPr>
          <a:lstStyle/>
          <a:p>
            <a:r>
              <a:rPr lang="en-US" sz="1200" dirty="0" err="1" smtClean="0"/>
              <a:t>Taplitz</a:t>
            </a:r>
            <a:r>
              <a:rPr lang="en-US" sz="1200" dirty="0" smtClean="0"/>
              <a:t> RA, </a:t>
            </a:r>
            <a:r>
              <a:rPr lang="en-GB" sz="1200" dirty="0" smtClean="0"/>
              <a:t>et al</a:t>
            </a:r>
            <a:r>
              <a:rPr lang="en-US" sz="1200" dirty="0" smtClean="0"/>
              <a:t>. J </a:t>
            </a:r>
            <a:r>
              <a:rPr lang="en-US" sz="1200" dirty="0" err="1" smtClean="0"/>
              <a:t>Clin</a:t>
            </a:r>
            <a:r>
              <a:rPr lang="en-US" sz="1200" dirty="0" smtClean="0"/>
              <a:t> </a:t>
            </a:r>
            <a:r>
              <a:rPr lang="en-US" sz="1200" dirty="0" err="1" smtClean="0"/>
              <a:t>Oncol</a:t>
            </a:r>
            <a:r>
              <a:rPr lang="en-US" sz="1200" dirty="0" smtClean="0"/>
              <a:t>. 2018;36:1443-53.</a:t>
            </a:r>
            <a:endParaRPr lang="en-US" sz="1200" dirty="0"/>
          </a:p>
        </p:txBody>
      </p:sp>
      <p:sp>
        <p:nvSpPr>
          <p:cNvPr id="11" name="10 - Ορθογώνιο"/>
          <p:cNvSpPr/>
          <p:nvPr/>
        </p:nvSpPr>
        <p:spPr>
          <a:xfrm>
            <a:off x="6572264" y="5429264"/>
            <a:ext cx="142876" cy="142876"/>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 name="~PP415.WAV">
            <a:hlinkClick r:id="" action="ppaction://media"/>
          </p:cNvPr>
          <p:cNvPicPr>
            <a:picLocks noRot="1" noChangeAspect="1"/>
          </p:cNvPicPr>
          <p:nvPr>
            <a:wavAudioFile r:embed="rId2" name="~PP415.WAV"/>
          </p:nvPr>
        </p:nvPicPr>
        <p:blipFill>
          <a:blip r:embed="rId6"/>
          <a:stretch>
            <a:fillRect/>
          </a:stretch>
        </p:blipFill>
        <p:spPr>
          <a:xfrm>
            <a:off x="8704263" y="6418263"/>
            <a:ext cx="244475" cy="244475"/>
          </a:xfrm>
          <a:prstGeom prst="rect">
            <a:avLst/>
          </a:prstGeom>
        </p:spPr>
      </p:pic>
    </p:spTree>
    <p:custDataLst>
      <p:tags r:id="rId1"/>
    </p:custDataLst>
  </p:cSld>
  <p:clrMapOvr>
    <a:masterClrMapping/>
  </p:clrMapOvr>
  <p:transition advTm="178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Εξωνοσοκομειακή</a:t>
            </a:r>
            <a:r>
              <a:rPr lang="el-GR" dirty="0" smtClean="0"/>
              <a:t> αντιμετώπιση</a:t>
            </a:r>
            <a:endParaRPr lang="el-GR" dirty="0"/>
          </a:p>
        </p:txBody>
      </p:sp>
      <p:sp>
        <p:nvSpPr>
          <p:cNvPr id="3" name="2 - Θέση περιεχομένου"/>
          <p:cNvSpPr>
            <a:spLocks noGrp="1"/>
          </p:cNvSpPr>
          <p:nvPr>
            <p:ph idx="1"/>
          </p:nvPr>
        </p:nvSpPr>
        <p:spPr/>
        <p:txBody>
          <a:bodyPr>
            <a:normAutofit fontScale="85000" lnSpcReduction="10000"/>
          </a:bodyPr>
          <a:lstStyle/>
          <a:p>
            <a:endParaRPr lang="el-GR" dirty="0" smtClean="0"/>
          </a:p>
          <a:p>
            <a:r>
              <a:rPr lang="el-GR" dirty="0" smtClean="0"/>
              <a:t>η 1</a:t>
            </a:r>
            <a:r>
              <a:rPr lang="el-GR" baseline="30000" dirty="0" smtClean="0"/>
              <a:t>η</a:t>
            </a:r>
            <a:r>
              <a:rPr lang="el-GR" dirty="0" smtClean="0"/>
              <a:t> δόση εμπειρικής θεραπείας πρέπει να χορηγείται στην μονάδα υγείας</a:t>
            </a:r>
          </a:p>
          <a:p>
            <a:endParaRPr lang="el-GR" dirty="0" smtClean="0"/>
          </a:p>
          <a:p>
            <a:r>
              <a:rPr lang="el-GR" dirty="0" smtClean="0"/>
              <a:t>συστήνεται ο συνδυασμός </a:t>
            </a:r>
            <a:r>
              <a:rPr lang="el-GR" dirty="0" err="1" smtClean="0"/>
              <a:t>φθοριοκινολόνης</a:t>
            </a:r>
            <a:r>
              <a:rPr lang="el-GR" dirty="0" smtClean="0"/>
              <a:t> και </a:t>
            </a:r>
            <a:r>
              <a:rPr lang="el-GR" dirty="0" err="1" smtClean="0"/>
              <a:t>αμοξυκιλλίνης</a:t>
            </a:r>
            <a:r>
              <a:rPr lang="el-GR" dirty="0" smtClean="0"/>
              <a:t>/</a:t>
            </a:r>
            <a:r>
              <a:rPr lang="el-GR" dirty="0" err="1" smtClean="0"/>
              <a:t>κλαβουλανικού</a:t>
            </a:r>
            <a:r>
              <a:rPr lang="el-GR" dirty="0" smtClean="0"/>
              <a:t> (ή </a:t>
            </a:r>
            <a:r>
              <a:rPr lang="el-GR" dirty="0" err="1" smtClean="0"/>
              <a:t>κλινδαμυκίνης</a:t>
            </a:r>
            <a:r>
              <a:rPr lang="el-GR" dirty="0" smtClean="0"/>
              <a:t> σε περίπτωση αλλεργίας στις </a:t>
            </a:r>
            <a:r>
              <a:rPr lang="el-GR" dirty="0" err="1" smtClean="0"/>
              <a:t>πενικιλλίνες</a:t>
            </a:r>
            <a:r>
              <a:rPr lang="el-GR" dirty="0" smtClean="0"/>
              <a:t>) </a:t>
            </a:r>
          </a:p>
          <a:p>
            <a:pPr lvl="1"/>
            <a:r>
              <a:rPr lang="el-GR" b="1" i="1" u="sng" dirty="0" smtClean="0"/>
              <a:t>ΌΧΙ </a:t>
            </a:r>
            <a:r>
              <a:rPr lang="el-GR" dirty="0" smtClean="0"/>
              <a:t>ναυτία/έμετοι, ο ασθενής μπορεί να λάβει </a:t>
            </a:r>
            <a:r>
              <a:rPr lang="en-GB" dirty="0" err="1" smtClean="0"/>
              <a:t>po</a:t>
            </a:r>
            <a:r>
              <a:rPr lang="en-GB" dirty="0" smtClean="0"/>
              <a:t> </a:t>
            </a:r>
            <a:r>
              <a:rPr lang="el-GR" dirty="0" smtClean="0"/>
              <a:t>αγωγή και δεν έχει λάβει προφύλαξη με </a:t>
            </a:r>
            <a:r>
              <a:rPr lang="el-GR" dirty="0" err="1" smtClean="0"/>
              <a:t>κινολόνες</a:t>
            </a:r>
            <a:r>
              <a:rPr lang="el-GR" dirty="0" smtClean="0"/>
              <a:t> </a:t>
            </a:r>
          </a:p>
          <a:p>
            <a:endParaRPr lang="el-GR" dirty="0" smtClean="0"/>
          </a:p>
          <a:p>
            <a:r>
              <a:rPr lang="el-GR" dirty="0" smtClean="0"/>
              <a:t>επιπλέον κάλυψη για αναερόβια ή άτυπα βακτήρια, </a:t>
            </a:r>
            <a:r>
              <a:rPr lang="en-GB" dirty="0" smtClean="0"/>
              <a:t>St </a:t>
            </a:r>
            <a:r>
              <a:rPr lang="en-GB" dirty="0" err="1" smtClean="0"/>
              <a:t>aureus</a:t>
            </a:r>
            <a:r>
              <a:rPr lang="en-GB" dirty="0" smtClean="0"/>
              <a:t>, </a:t>
            </a:r>
            <a:r>
              <a:rPr lang="el-GR" dirty="0" err="1" smtClean="0"/>
              <a:t>αντιϊϊκή</a:t>
            </a:r>
            <a:r>
              <a:rPr lang="el-GR" dirty="0" smtClean="0"/>
              <a:t> ή </a:t>
            </a:r>
            <a:r>
              <a:rPr lang="el-GR" dirty="0" err="1" smtClean="0"/>
              <a:t>αντιμυκητιασική</a:t>
            </a:r>
            <a:r>
              <a:rPr lang="el-GR" dirty="0" smtClean="0"/>
              <a:t> αγωγή μόνο επί ενδείξεων</a:t>
            </a:r>
          </a:p>
          <a:p>
            <a:pPr>
              <a:buNone/>
            </a:pPr>
            <a:endParaRPr lang="el-GR" dirty="0" smtClean="0"/>
          </a:p>
          <a:p>
            <a:r>
              <a:rPr lang="el-GR" dirty="0" smtClean="0"/>
              <a:t>οι ασθενείς πρέπει να παρακολουθούνται για </a:t>
            </a:r>
            <a:r>
              <a:rPr lang="en-US" dirty="0" smtClean="0"/>
              <a:t>≥4</a:t>
            </a:r>
            <a:r>
              <a:rPr lang="el-GR" dirty="0" smtClean="0"/>
              <a:t> ώρες πριν αποχωρήσουν αλλά χρήζουν </a:t>
            </a:r>
            <a:r>
              <a:rPr lang="el-GR" b="1" i="1" u="sng" dirty="0" smtClean="0"/>
              <a:t>καθημερινής </a:t>
            </a:r>
            <a:r>
              <a:rPr lang="el-GR" dirty="0" smtClean="0"/>
              <a:t>επανεκτίμησης</a:t>
            </a:r>
          </a:p>
          <a:p>
            <a:endParaRPr lang="el-GR" dirty="0" smtClean="0"/>
          </a:p>
          <a:p>
            <a:endParaRPr lang="el-GR" dirty="0" smtClean="0"/>
          </a:p>
        </p:txBody>
      </p:sp>
      <p:sp>
        <p:nvSpPr>
          <p:cNvPr id="4" name="3 - Θέση ημερομηνίας"/>
          <p:cNvSpPr>
            <a:spLocks noGrp="1"/>
          </p:cNvSpPr>
          <p:nvPr>
            <p:ph type="dt" sz="half" idx="10"/>
          </p:nvPr>
        </p:nvSpPr>
        <p:spPr/>
        <p:txBody>
          <a:bodyPr/>
          <a:lstStyle/>
          <a:p>
            <a:fld id="{4F3D8698-06D0-463A-BDBB-4F4DE983DE53}" type="datetime1">
              <a:rPr lang="el-GR" smtClean="0"/>
              <a:pPr/>
              <a:t>15/4/2020</a:t>
            </a:fld>
            <a:endParaRPr lang="el-GR"/>
          </a:p>
        </p:txBody>
      </p:sp>
      <p:pic>
        <p:nvPicPr>
          <p:cNvPr id="5" name="~PP2850.WAV">
            <a:hlinkClick r:id="" action="ppaction://media"/>
          </p:cNvPr>
          <p:cNvPicPr>
            <a:picLocks noRot="1" noChangeAspect="1"/>
          </p:cNvPicPr>
          <p:nvPr>
            <a:wavAudioFile r:embed="rId1" name="~PP2850.WAV"/>
          </p:nvPr>
        </p:nvPicPr>
        <p:blipFill>
          <a:blip r:embed="rId3"/>
          <a:stretch>
            <a:fillRect/>
          </a:stretch>
        </p:blipFill>
        <p:spPr>
          <a:xfrm>
            <a:off x="8704263" y="6418263"/>
            <a:ext cx="244475" cy="244475"/>
          </a:xfrm>
          <a:prstGeom prst="rect">
            <a:avLst/>
          </a:prstGeom>
        </p:spPr>
      </p:pic>
    </p:spTree>
  </p:cSld>
  <p:clrMapOvr>
    <a:masterClrMapping/>
  </p:clrMapOvr>
  <p:transition advTm="349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62"/>
            <a:ext cx="8229600" cy="990600"/>
          </a:xfrm>
        </p:spPr>
        <p:txBody>
          <a:bodyPr/>
          <a:lstStyle/>
          <a:p>
            <a:r>
              <a:rPr lang="el-GR" sz="4800" dirty="0"/>
              <a:t>Αναιμία σε ασθενείς με </a:t>
            </a:r>
            <a:r>
              <a:rPr lang="en-US" sz="4800" dirty="0"/>
              <a:t>Ca</a:t>
            </a:r>
            <a:endParaRPr lang="el-GR" sz="4800" dirty="0"/>
          </a:p>
        </p:txBody>
      </p:sp>
      <p:sp>
        <p:nvSpPr>
          <p:cNvPr id="4" name="Rectangle 3"/>
          <p:cNvSpPr/>
          <p:nvPr/>
        </p:nvSpPr>
        <p:spPr>
          <a:xfrm>
            <a:off x="714380" y="6429396"/>
            <a:ext cx="3714744" cy="276999"/>
          </a:xfrm>
          <a:prstGeom prst="rect">
            <a:avLst/>
          </a:prstGeom>
          <a:ln>
            <a:solidFill>
              <a:srgbClr val="00B0F0"/>
            </a:solidFill>
          </a:ln>
        </p:spPr>
        <p:txBody>
          <a:bodyPr wrap="square">
            <a:spAutoFit/>
          </a:bodyPr>
          <a:lstStyle/>
          <a:p>
            <a:r>
              <a:rPr lang="en-US" sz="1200" dirty="0" err="1"/>
              <a:t>Aapro</a:t>
            </a:r>
            <a:r>
              <a:rPr lang="en-US" sz="1200" dirty="0"/>
              <a:t> MS, </a:t>
            </a:r>
            <a:r>
              <a:rPr lang="en-GB" sz="1200" dirty="0" smtClean="0"/>
              <a:t>et al</a:t>
            </a:r>
            <a:r>
              <a:rPr lang="en-US" sz="1200" dirty="0" smtClean="0"/>
              <a:t>. </a:t>
            </a:r>
            <a:r>
              <a:rPr lang="en-US" sz="1200" dirty="0"/>
              <a:t>Oncologist. 2008;13 </a:t>
            </a:r>
            <a:r>
              <a:rPr lang="en-US" sz="1200" dirty="0" err="1"/>
              <a:t>Suppl</a:t>
            </a:r>
            <a:r>
              <a:rPr lang="en-US" sz="1200" dirty="0"/>
              <a:t> 3:33-6. </a:t>
            </a:r>
          </a:p>
        </p:txBody>
      </p:sp>
      <p:pic>
        <p:nvPicPr>
          <p:cNvPr id="1026" name="Picture 2"/>
          <p:cNvPicPr>
            <a:picLocks noGrp="1" noChangeAspect="1" noChangeArrowheads="1"/>
          </p:cNvPicPr>
          <p:nvPr>
            <p:ph sz="quarter" idx="1"/>
          </p:nvPr>
        </p:nvPicPr>
        <p:blipFill>
          <a:blip r:embed="rId4"/>
          <a:srcRect/>
          <a:stretch>
            <a:fillRect/>
          </a:stretch>
        </p:blipFill>
        <p:spPr bwMode="auto">
          <a:xfrm>
            <a:off x="500034" y="1179364"/>
            <a:ext cx="8026552" cy="4998015"/>
          </a:xfrm>
          <a:prstGeom prst="rect">
            <a:avLst/>
          </a:prstGeom>
          <a:noFill/>
          <a:ln w="9525">
            <a:noFill/>
            <a:miter lim="800000"/>
            <a:headEnd/>
            <a:tailEnd/>
          </a:ln>
          <a:effectLst/>
        </p:spPr>
      </p:pic>
      <p:sp>
        <p:nvSpPr>
          <p:cNvPr id="6" name="5 - Ορθογώνιο"/>
          <p:cNvSpPr/>
          <p:nvPr/>
        </p:nvSpPr>
        <p:spPr>
          <a:xfrm>
            <a:off x="7643834" y="1214422"/>
            <a:ext cx="428628"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571472" y="5286388"/>
            <a:ext cx="5143536" cy="7143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 name="~PP1171.WAV">
            <a:hlinkClick r:id="" action="ppaction://media"/>
          </p:cNvPr>
          <p:cNvPicPr>
            <a:picLocks noRot="1" noChangeAspect="1"/>
          </p:cNvPicPr>
          <p:nvPr>
            <a:wavAudioFile r:embed="rId2" name="~PP1171.WAV"/>
          </p:nvPr>
        </p:nvPicPr>
        <p:blipFill>
          <a:blip r:embed="rId5"/>
          <a:stretch>
            <a:fillRect/>
          </a:stretch>
        </p:blipFill>
        <p:spPr>
          <a:xfrm>
            <a:off x="8704263" y="6418263"/>
            <a:ext cx="244475" cy="244475"/>
          </a:xfrm>
          <a:prstGeom prst="rect">
            <a:avLst/>
          </a:prstGeom>
        </p:spPr>
      </p:pic>
    </p:spTree>
    <p:custDataLst>
      <p:tags r:id="rId1"/>
    </p:custDataLst>
  </p:cSld>
  <p:clrMapOvr>
    <a:masterClrMapping/>
  </p:clrMapOvr>
  <p:transition advTm="103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Αντινεοπλασματικές</a:t>
            </a:r>
            <a:r>
              <a:rPr lang="el-GR" dirty="0" smtClean="0"/>
              <a:t> θεραπείες</a:t>
            </a:r>
            <a:endParaRPr lang="el-GR" dirty="0"/>
          </a:p>
        </p:txBody>
      </p:sp>
      <p:sp>
        <p:nvSpPr>
          <p:cNvPr id="5" name="4 - Θέση περιεχομένου"/>
          <p:cNvSpPr>
            <a:spLocks noGrp="1"/>
          </p:cNvSpPr>
          <p:nvPr>
            <p:ph sz="half" idx="2"/>
          </p:nvPr>
        </p:nvSpPr>
        <p:spPr>
          <a:xfrm>
            <a:off x="4648200" y="1617681"/>
            <a:ext cx="4038600" cy="4525963"/>
          </a:xfrm>
        </p:spPr>
        <p:txBody>
          <a:bodyPr/>
          <a:lstStyle/>
          <a:p>
            <a:endParaRPr lang="el-GR" dirty="0" smtClean="0"/>
          </a:p>
          <a:p>
            <a:pPr>
              <a:buNone/>
            </a:pPr>
            <a:endParaRPr lang="el-GR" dirty="0" smtClean="0"/>
          </a:p>
          <a:p>
            <a:r>
              <a:rPr lang="el-GR" dirty="0" smtClean="0"/>
              <a:t>επικουρική ορμονοθεραπεία</a:t>
            </a:r>
          </a:p>
          <a:p>
            <a:endParaRPr lang="el-GR" dirty="0" smtClean="0"/>
          </a:p>
          <a:p>
            <a:r>
              <a:rPr lang="el-GR" dirty="0" smtClean="0"/>
              <a:t>ανοσοθεραπεία</a:t>
            </a:r>
            <a:endParaRPr lang="el-GR" dirty="0"/>
          </a:p>
        </p:txBody>
      </p:sp>
      <p:sp>
        <p:nvSpPr>
          <p:cNvPr id="4" name="3 - Θέση ημερομηνίας"/>
          <p:cNvSpPr>
            <a:spLocks noGrp="1"/>
          </p:cNvSpPr>
          <p:nvPr>
            <p:ph type="dt" sz="half" idx="10"/>
          </p:nvPr>
        </p:nvSpPr>
        <p:spPr/>
        <p:txBody>
          <a:bodyPr/>
          <a:lstStyle/>
          <a:p>
            <a:fld id="{4F3D8698-06D0-463A-BDBB-4F4DE983DE53}" type="datetime1">
              <a:rPr lang="el-GR" smtClean="0"/>
              <a:pPr/>
              <a:t>15/4/2020</a:t>
            </a:fld>
            <a:endParaRPr lang="el-GR"/>
          </a:p>
        </p:txBody>
      </p:sp>
      <p:sp>
        <p:nvSpPr>
          <p:cNvPr id="6" name="5 - Θέση περιεχομένου"/>
          <p:cNvSpPr>
            <a:spLocks noGrp="1"/>
          </p:cNvSpPr>
          <p:nvPr>
            <p:ph sz="quarter" idx="13"/>
          </p:nvPr>
        </p:nvSpPr>
        <p:spPr/>
        <p:txBody>
          <a:bodyPr/>
          <a:lstStyle/>
          <a:p>
            <a:endParaRPr lang="el-GR" dirty="0" smtClean="0"/>
          </a:p>
          <a:p>
            <a:endParaRPr lang="el-GR" dirty="0" smtClean="0"/>
          </a:p>
          <a:p>
            <a:r>
              <a:rPr lang="el-GR" dirty="0" smtClean="0"/>
              <a:t>χειρουργική </a:t>
            </a:r>
            <a:r>
              <a:rPr lang="el-GR" dirty="0" err="1" smtClean="0"/>
              <a:t>εκτομή</a:t>
            </a:r>
            <a:endParaRPr lang="en-GB" dirty="0" smtClean="0"/>
          </a:p>
          <a:p>
            <a:endParaRPr lang="en-GB" dirty="0" smtClean="0"/>
          </a:p>
          <a:p>
            <a:r>
              <a:rPr lang="el-GR" dirty="0" smtClean="0"/>
              <a:t>ΧΜΘ</a:t>
            </a:r>
          </a:p>
          <a:p>
            <a:endParaRPr lang="el-GR" dirty="0" smtClean="0"/>
          </a:p>
          <a:p>
            <a:r>
              <a:rPr lang="el-GR" dirty="0" smtClean="0"/>
              <a:t>ακτινοθεραπεία (Α/Θ)</a:t>
            </a:r>
            <a:endParaRPr lang="el-GR" dirty="0"/>
          </a:p>
        </p:txBody>
      </p:sp>
      <p:pic>
        <p:nvPicPr>
          <p:cNvPr id="7" name="~PP3861.WAV">
            <a:hlinkClick r:id="" action="ppaction://media"/>
          </p:cNvPr>
          <p:cNvPicPr>
            <a:picLocks noRot="1" noChangeAspect="1"/>
          </p:cNvPicPr>
          <p:nvPr>
            <a:wavAudioFile r:embed="rId1" name="~PP3861.WAV"/>
          </p:nvPr>
        </p:nvPicPr>
        <p:blipFill>
          <a:blip r:embed="rId4"/>
          <a:stretch>
            <a:fillRect/>
          </a:stretch>
        </p:blipFill>
        <p:spPr>
          <a:xfrm>
            <a:off x="8704263" y="6418263"/>
            <a:ext cx="244475" cy="244475"/>
          </a:xfrm>
          <a:prstGeom prst="rect">
            <a:avLst/>
          </a:prstGeom>
        </p:spPr>
      </p:pic>
    </p:spTree>
  </p:cSld>
  <p:clrMapOvr>
    <a:masterClrMapping/>
  </p:clrMapOvr>
  <p:transition advTm="128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62"/>
            <a:ext cx="8229600" cy="1600200"/>
          </a:xfrm>
        </p:spPr>
        <p:txBody>
          <a:bodyPr/>
          <a:lstStyle/>
          <a:p>
            <a:r>
              <a:rPr lang="el-GR" dirty="0"/>
              <a:t>Αναιμία σχετιζόμενη με κακοήθεια</a:t>
            </a:r>
          </a:p>
        </p:txBody>
      </p:sp>
      <p:sp>
        <p:nvSpPr>
          <p:cNvPr id="5" name="Text Placeholder 4"/>
          <p:cNvSpPr>
            <a:spLocks noGrp="1"/>
          </p:cNvSpPr>
          <p:nvPr>
            <p:ph type="body" idx="1"/>
          </p:nvPr>
        </p:nvSpPr>
        <p:spPr>
          <a:xfrm>
            <a:off x="2500298" y="1431916"/>
            <a:ext cx="4040188" cy="639762"/>
          </a:xfrm>
        </p:spPr>
        <p:txBody>
          <a:bodyPr>
            <a:normAutofit fontScale="92500" lnSpcReduction="20000"/>
          </a:bodyPr>
          <a:lstStyle/>
          <a:p>
            <a:pPr algn="ctr"/>
            <a:r>
              <a:rPr lang="el-GR" dirty="0"/>
              <a:t>πολυπαραγοντικής αιτιολογίας</a:t>
            </a:r>
          </a:p>
        </p:txBody>
      </p:sp>
      <p:sp>
        <p:nvSpPr>
          <p:cNvPr id="3" name="Content Placeholder 2"/>
          <p:cNvSpPr>
            <a:spLocks noGrp="1"/>
          </p:cNvSpPr>
          <p:nvPr>
            <p:ph sz="quarter" idx="4294967295"/>
          </p:nvPr>
        </p:nvSpPr>
        <p:spPr>
          <a:xfrm>
            <a:off x="428596" y="2000240"/>
            <a:ext cx="4038600" cy="4038600"/>
          </a:xfrm>
          <a:prstGeom prst="rect">
            <a:avLst/>
          </a:prstGeom>
        </p:spPr>
        <p:txBody>
          <a:bodyPr>
            <a:normAutofit/>
          </a:bodyPr>
          <a:lstStyle/>
          <a:p>
            <a:r>
              <a:rPr lang="el-GR" dirty="0"/>
              <a:t>μη ειδικά αίτια</a:t>
            </a:r>
          </a:p>
          <a:p>
            <a:pPr lvl="1"/>
            <a:r>
              <a:rPr lang="el-GR" dirty="0"/>
              <a:t>αιμορραγία</a:t>
            </a:r>
          </a:p>
          <a:p>
            <a:pPr lvl="1"/>
            <a:r>
              <a:rPr lang="el-GR" dirty="0"/>
              <a:t>αιμόλυση</a:t>
            </a:r>
          </a:p>
          <a:p>
            <a:pPr lvl="1"/>
            <a:r>
              <a:rPr lang="el-GR" dirty="0"/>
              <a:t>αναιμία χρονίας νόσου</a:t>
            </a:r>
          </a:p>
          <a:p>
            <a:pPr lvl="1"/>
            <a:r>
              <a:rPr lang="el-GR" dirty="0"/>
              <a:t>υποθυρεοειδισμός</a:t>
            </a:r>
          </a:p>
          <a:p>
            <a:pPr lvl="1"/>
            <a:r>
              <a:rPr lang="el-GR" dirty="0"/>
              <a:t>νεφρική ανεπάρκεια</a:t>
            </a:r>
          </a:p>
          <a:p>
            <a:pPr lvl="1"/>
            <a:r>
              <a:rPr lang="el-GR" dirty="0"/>
              <a:t>έλλειψη σιδήρου/</a:t>
            </a:r>
            <a:r>
              <a:rPr lang="en-US" dirty="0"/>
              <a:t>vitB12/</a:t>
            </a:r>
            <a:r>
              <a:rPr lang="el-GR" dirty="0"/>
              <a:t>φυλλικού οξέως</a:t>
            </a:r>
          </a:p>
          <a:p>
            <a:endParaRPr lang="el-GR" dirty="0"/>
          </a:p>
          <a:p>
            <a:endParaRPr lang="el-GR" dirty="0"/>
          </a:p>
        </p:txBody>
      </p:sp>
      <p:sp>
        <p:nvSpPr>
          <p:cNvPr id="4" name="Content Placeholder 3"/>
          <p:cNvSpPr>
            <a:spLocks noGrp="1"/>
          </p:cNvSpPr>
          <p:nvPr>
            <p:ph sz="quarter" idx="4294967295"/>
          </p:nvPr>
        </p:nvSpPr>
        <p:spPr>
          <a:xfrm>
            <a:off x="4648200" y="2133600"/>
            <a:ext cx="4038600" cy="4038600"/>
          </a:xfrm>
          <a:prstGeom prst="rect">
            <a:avLst/>
          </a:prstGeom>
        </p:spPr>
        <p:txBody>
          <a:bodyPr>
            <a:normAutofit fontScale="77500" lnSpcReduction="20000"/>
          </a:bodyPr>
          <a:lstStyle/>
          <a:p>
            <a:r>
              <a:rPr lang="el-GR" sz="2600" dirty="0"/>
              <a:t>ειδικά αίτια</a:t>
            </a:r>
          </a:p>
          <a:p>
            <a:pPr lvl="1"/>
            <a:r>
              <a:rPr lang="el-GR" sz="2200" dirty="0"/>
              <a:t>διήθηση ΜΟ</a:t>
            </a:r>
          </a:p>
          <a:p>
            <a:pPr lvl="1"/>
            <a:r>
              <a:rPr lang="el-GR" sz="2200" dirty="0"/>
              <a:t>παραγωγή κυτταροκινών που επηρεάζουν την κινητική του </a:t>
            </a:r>
            <a:r>
              <a:rPr lang="el-GR" sz="2200" dirty="0" smtClean="0"/>
              <a:t>σιδήρου και την ανταπόκριση στην ΕΡΟ</a:t>
            </a:r>
            <a:endParaRPr lang="el-GR" sz="2200" dirty="0"/>
          </a:p>
          <a:p>
            <a:pPr lvl="1"/>
            <a:r>
              <a:rPr lang="el-GR" sz="2200" dirty="0"/>
              <a:t>διατροφική ανεπάρκεια λόγω ανορεξίας</a:t>
            </a:r>
          </a:p>
          <a:p>
            <a:pPr lvl="1"/>
            <a:r>
              <a:rPr lang="el-GR" sz="2200" dirty="0"/>
              <a:t>χρόνια απώλεια αίματος </a:t>
            </a:r>
          </a:p>
          <a:p>
            <a:pPr lvl="1"/>
            <a:r>
              <a:rPr lang="el-GR" sz="2200" dirty="0"/>
              <a:t>διαταραχές πηκτικότητας</a:t>
            </a:r>
          </a:p>
          <a:p>
            <a:pPr lvl="1"/>
            <a:r>
              <a:rPr lang="el-GR" sz="2200" dirty="0"/>
              <a:t>ανοσοεπαγώμενη αιμόλυση</a:t>
            </a:r>
          </a:p>
          <a:p>
            <a:pPr lvl="1"/>
            <a:r>
              <a:rPr lang="el-GR" sz="2200" dirty="0"/>
              <a:t>προηγηθέν χειρουργείο </a:t>
            </a:r>
          </a:p>
          <a:p>
            <a:pPr lvl="1"/>
            <a:r>
              <a:rPr lang="el-GR" sz="2200" dirty="0"/>
              <a:t>Α/Θ</a:t>
            </a:r>
          </a:p>
          <a:p>
            <a:pPr lvl="1"/>
            <a:r>
              <a:rPr lang="el-GR" sz="2200" dirty="0"/>
              <a:t>ΧΜΘ</a:t>
            </a:r>
          </a:p>
          <a:p>
            <a:pPr lvl="2"/>
            <a:r>
              <a:rPr lang="el-GR" dirty="0"/>
              <a:t>κυτταροτοξικότητα</a:t>
            </a:r>
          </a:p>
          <a:p>
            <a:pPr lvl="2"/>
            <a:r>
              <a:rPr lang="el-GR" dirty="0"/>
              <a:t>νεφροτοξικότητα</a:t>
            </a:r>
          </a:p>
        </p:txBody>
      </p:sp>
      <p:sp>
        <p:nvSpPr>
          <p:cNvPr id="6" name="Oval 5"/>
          <p:cNvSpPr/>
          <p:nvPr/>
        </p:nvSpPr>
        <p:spPr>
          <a:xfrm>
            <a:off x="4929190" y="2571744"/>
            <a:ext cx="4000528" cy="10715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 name="~PP3838.WAV">
            <a:hlinkClick r:id="" action="ppaction://media"/>
          </p:cNvPr>
          <p:cNvPicPr>
            <a:picLocks noRot="1" noChangeAspect="1"/>
          </p:cNvPicPr>
          <p:nvPr>
            <a:wavAudioFile r:embed="rId2" name="~PP3838.WAV"/>
          </p:nvPr>
        </p:nvPicPr>
        <p:blipFill>
          <a:blip r:embed="rId5"/>
          <a:stretch>
            <a:fillRect/>
          </a:stretch>
        </p:blipFill>
        <p:spPr>
          <a:xfrm>
            <a:off x="8704263" y="6418263"/>
            <a:ext cx="244475" cy="244475"/>
          </a:xfrm>
          <a:prstGeom prst="rect">
            <a:avLst/>
          </a:prstGeom>
        </p:spPr>
      </p:pic>
    </p:spTree>
    <p:custDataLst>
      <p:tags r:id="rId1"/>
    </p:custDataLst>
  </p:cSld>
  <p:clrMapOvr>
    <a:masterClrMapping/>
  </p:clrMapOvr>
  <p:transition advTm="192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6"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3"/>
          <p:cNvSpPr>
            <a:spLocks noChangeArrowheads="1"/>
          </p:cNvSpPr>
          <p:nvPr/>
        </p:nvSpPr>
        <p:spPr bwMode="auto">
          <a:xfrm>
            <a:off x="3657600" y="1752600"/>
            <a:ext cx="2100263" cy="762000"/>
          </a:xfrm>
          <a:prstGeom prst="rect">
            <a:avLst/>
          </a:prstGeom>
          <a:solidFill>
            <a:schemeClr val="accent1"/>
          </a:solidFill>
          <a:ln w="12700">
            <a:solidFill>
              <a:schemeClr val="tx1"/>
            </a:solidFill>
            <a:miter lim="800000"/>
            <a:headEnd/>
            <a:tailEnd/>
          </a:ln>
        </p:spPr>
        <p:txBody>
          <a:bodyPr wrap="none" anchor="ctr"/>
          <a:lstStyle/>
          <a:p>
            <a:pPr eaLnBrk="1" hangingPunct="1"/>
            <a:endParaRPr lang="el-GR" altLang="el-GR">
              <a:latin typeface="Palatino Linotype" pitchFamily="18" charset="0"/>
            </a:endParaRPr>
          </a:p>
        </p:txBody>
      </p:sp>
      <p:sp>
        <p:nvSpPr>
          <p:cNvPr id="489477" name="Text Box 5">
            <a:extLst>
              <a:ext uri="{FF2B5EF4-FFF2-40B4-BE49-F238E27FC236}">
                <a16:creationId xmlns="" xmlns:a16="http://schemas.microsoft.com/office/drawing/2014/main" id="{1A4409B1-CCCA-490A-8ADE-995B558674D4}"/>
              </a:ext>
            </a:extLst>
          </p:cNvPr>
          <p:cNvSpPr txBox="1">
            <a:spLocks noChangeArrowheads="1"/>
          </p:cNvSpPr>
          <p:nvPr/>
        </p:nvSpPr>
        <p:spPr bwMode="auto">
          <a:xfrm>
            <a:off x="3851275" y="1773238"/>
            <a:ext cx="1803400" cy="646112"/>
          </a:xfrm>
          <a:prstGeom prst="rect">
            <a:avLst/>
          </a:prstGeom>
          <a:noFill/>
          <a:ln w="12700">
            <a:noFill/>
            <a:miter lim="800000"/>
            <a:headEnd/>
            <a:tailEnd/>
          </a:ln>
          <a:effectLst/>
        </p:spPr>
        <p:txBody>
          <a:bodyPr wrap="none">
            <a:spAutoFit/>
          </a:bodyPr>
          <a:lstStyle/>
          <a:p>
            <a:pPr algn="ctr" eaLnBrk="1" fontAlgn="auto" hangingPunct="1">
              <a:spcBef>
                <a:spcPts val="0"/>
              </a:spcBef>
              <a:spcAft>
                <a:spcPts val="0"/>
              </a:spcAft>
              <a:defRPr/>
            </a:pPr>
            <a:r>
              <a:rPr lang="en-US">
                <a:latin typeface="Times New Roman" pitchFamily="18" charset="0"/>
                <a:cs typeface="+mn-cs"/>
              </a:rPr>
              <a:t>Cytokines</a:t>
            </a:r>
          </a:p>
          <a:p>
            <a:pPr algn="ctr" eaLnBrk="1" fontAlgn="auto" hangingPunct="1">
              <a:spcBef>
                <a:spcPts val="0"/>
              </a:spcBef>
              <a:spcAft>
                <a:spcPts val="0"/>
              </a:spcAft>
              <a:defRPr/>
            </a:pPr>
            <a:r>
              <a:rPr lang="en-US">
                <a:latin typeface="Times New Roman" pitchFamily="18" charset="0"/>
                <a:cs typeface="+mn-cs"/>
              </a:rPr>
              <a:t>(IL-1, TNF, IL-4)</a:t>
            </a:r>
            <a:endParaRPr lang="en-US" b="1">
              <a:effectLst>
                <a:outerShdw blurRad="38100" dist="38100" dir="2700000" algn="tl">
                  <a:srgbClr val="000000"/>
                </a:outerShdw>
              </a:effectLst>
              <a:latin typeface="+mn-lt"/>
              <a:cs typeface="+mn-cs"/>
            </a:endParaRPr>
          </a:p>
        </p:txBody>
      </p:sp>
      <p:sp>
        <p:nvSpPr>
          <p:cNvPr id="59397" name="Text Box 6"/>
          <p:cNvSpPr txBox="1">
            <a:spLocks noChangeArrowheads="1"/>
          </p:cNvSpPr>
          <p:nvPr/>
        </p:nvSpPr>
        <p:spPr bwMode="auto">
          <a:xfrm>
            <a:off x="138113" y="4375150"/>
            <a:ext cx="3602037" cy="923925"/>
          </a:xfrm>
          <a:prstGeom prst="rect">
            <a:avLst/>
          </a:prstGeom>
          <a:noFill/>
          <a:ln w="12700">
            <a:noFill/>
            <a:miter lim="800000"/>
            <a:headEnd/>
            <a:tailEnd/>
          </a:ln>
        </p:spPr>
        <p:txBody>
          <a:bodyPr>
            <a:spAutoFit/>
          </a:bodyPr>
          <a:lstStyle/>
          <a:p>
            <a:pPr algn="ctr" eaLnBrk="1" hangingPunct="1">
              <a:buFont typeface="Arial" pitchFamily="34" charset="0"/>
              <a:buChar char="•"/>
            </a:pPr>
            <a:r>
              <a:rPr lang="el-GR" altLang="el-GR">
                <a:latin typeface="Times New Roman" pitchFamily="18" charset="0"/>
                <a:cs typeface="Times New Roman" pitchFamily="18" charset="0"/>
              </a:rPr>
              <a:t>διαταρα</a:t>
            </a:r>
            <a:r>
              <a:rPr lang="el-GR" altLang="el-GR">
                <a:latin typeface="Times New Roman" pitchFamily="18" charset="0"/>
              </a:rPr>
              <a:t>χή στο</a:t>
            </a:r>
            <a:r>
              <a:rPr lang="el-GR" altLang="el-GR">
                <a:latin typeface="Times New Roman" pitchFamily="18" charset="0"/>
                <a:cs typeface="Times New Roman" pitchFamily="18" charset="0"/>
              </a:rPr>
              <a:t> </a:t>
            </a:r>
            <a:r>
              <a:rPr lang="el-GR" altLang="el-GR">
                <a:latin typeface="Times New Roman" pitchFamily="18" charset="0"/>
              </a:rPr>
              <a:t>μεταβολισμό του </a:t>
            </a:r>
            <a:r>
              <a:rPr lang="en-US" altLang="el-GR">
                <a:latin typeface="Times New Roman" pitchFamily="18" charset="0"/>
              </a:rPr>
              <a:t>Fe</a:t>
            </a:r>
          </a:p>
          <a:p>
            <a:pPr algn="ctr" eaLnBrk="1" hangingPunct="1">
              <a:buFont typeface="Arial" pitchFamily="34" charset="0"/>
              <a:buChar char="•"/>
            </a:pPr>
            <a:r>
              <a:rPr lang="el-GR" altLang="el-GR">
                <a:latin typeface="Times New Roman" pitchFamily="18" charset="0"/>
                <a:cs typeface="Times New Roman" pitchFamily="18" charset="0"/>
              </a:rPr>
              <a:t>μεταφορά </a:t>
            </a:r>
            <a:r>
              <a:rPr lang="el-GR" altLang="el-GR">
                <a:latin typeface="Times New Roman" pitchFamily="18" charset="0"/>
              </a:rPr>
              <a:t>του </a:t>
            </a:r>
            <a:r>
              <a:rPr lang="en-US" altLang="el-GR">
                <a:latin typeface="Times New Roman" pitchFamily="18" charset="0"/>
              </a:rPr>
              <a:t>Fe </a:t>
            </a:r>
            <a:r>
              <a:rPr lang="el-GR" altLang="el-GR">
                <a:latin typeface="Times New Roman" pitchFamily="18" charset="0"/>
              </a:rPr>
              <a:t>από την </a:t>
            </a:r>
            <a:r>
              <a:rPr lang="el-GR" altLang="el-GR">
                <a:latin typeface="Times New Roman" pitchFamily="18" charset="0"/>
                <a:cs typeface="Times New Roman" pitchFamily="18" charset="0"/>
              </a:rPr>
              <a:t>κυκλοφορία </a:t>
            </a:r>
            <a:r>
              <a:rPr lang="el-GR" altLang="el-GR">
                <a:latin typeface="Times New Roman" pitchFamily="18" charset="0"/>
              </a:rPr>
              <a:t>στο ΔΕΣ</a:t>
            </a:r>
            <a:endParaRPr lang="en-US" altLang="el-GR">
              <a:latin typeface="Times New Roman" pitchFamily="18" charset="0"/>
            </a:endParaRPr>
          </a:p>
        </p:txBody>
      </p:sp>
      <p:sp>
        <p:nvSpPr>
          <p:cNvPr id="489479" name="Text Box 7">
            <a:extLst>
              <a:ext uri="{FF2B5EF4-FFF2-40B4-BE49-F238E27FC236}">
                <a16:creationId xmlns="" xmlns:a16="http://schemas.microsoft.com/office/drawing/2014/main" id="{F3B390BB-A72B-4F02-8EAF-D7A82DB2FD41}"/>
              </a:ext>
            </a:extLst>
          </p:cNvPr>
          <p:cNvSpPr txBox="1">
            <a:spLocks noChangeArrowheads="1"/>
          </p:cNvSpPr>
          <p:nvPr/>
        </p:nvSpPr>
        <p:spPr bwMode="auto">
          <a:xfrm>
            <a:off x="2830513" y="4702175"/>
            <a:ext cx="184150" cy="369888"/>
          </a:xfrm>
          <a:prstGeom prst="rect">
            <a:avLst/>
          </a:prstGeom>
          <a:noFill/>
          <a:ln w="12700">
            <a:noFill/>
            <a:miter lim="800000"/>
            <a:headEnd/>
            <a:tailEnd/>
          </a:ln>
          <a:effectLst/>
        </p:spPr>
        <p:txBody>
          <a:bodyPr wrap="none">
            <a:spAutoFit/>
          </a:bodyPr>
          <a:lstStyle/>
          <a:p>
            <a:pPr eaLnBrk="1" fontAlgn="auto" hangingPunct="1">
              <a:spcBef>
                <a:spcPts val="0"/>
              </a:spcBef>
              <a:spcAft>
                <a:spcPts val="0"/>
              </a:spcAft>
              <a:defRPr/>
            </a:pPr>
            <a:endParaRPr lang="el-GR" b="1">
              <a:effectLst>
                <a:outerShdw blurRad="38100" dist="38100" dir="2700000" algn="tl">
                  <a:srgbClr val="000000"/>
                </a:outerShdw>
              </a:effectLst>
              <a:latin typeface="+mn-lt"/>
              <a:cs typeface="+mn-cs"/>
            </a:endParaRPr>
          </a:p>
        </p:txBody>
      </p:sp>
      <p:sp>
        <p:nvSpPr>
          <p:cNvPr id="59399" name="Text Box 8"/>
          <p:cNvSpPr txBox="1">
            <a:spLocks noChangeArrowheads="1"/>
          </p:cNvSpPr>
          <p:nvPr/>
        </p:nvSpPr>
        <p:spPr bwMode="auto">
          <a:xfrm>
            <a:off x="3908425" y="4365625"/>
            <a:ext cx="2005013" cy="646113"/>
          </a:xfrm>
          <a:prstGeom prst="rect">
            <a:avLst/>
          </a:prstGeom>
          <a:noFill/>
          <a:ln w="12700">
            <a:noFill/>
            <a:miter lim="800000"/>
            <a:headEnd/>
            <a:tailEnd/>
          </a:ln>
        </p:spPr>
        <p:txBody>
          <a:bodyPr wrap="none">
            <a:spAutoFit/>
          </a:bodyPr>
          <a:lstStyle/>
          <a:p>
            <a:pPr algn="ctr" eaLnBrk="1" hangingPunct="1"/>
            <a:r>
              <a:rPr lang="el-GR" altLang="el-GR">
                <a:latin typeface="Times New Roman" pitchFamily="18" charset="0"/>
                <a:cs typeface="Times New Roman" pitchFamily="18" charset="0"/>
              </a:rPr>
              <a:t>μειωμένος </a:t>
            </a:r>
            <a:r>
              <a:rPr lang="el-GR" altLang="el-GR">
                <a:latin typeface="Times New Roman" pitchFamily="18" charset="0"/>
              </a:rPr>
              <a:t>αριθμός </a:t>
            </a:r>
            <a:endParaRPr lang="en-US" altLang="el-GR">
              <a:latin typeface="Times New Roman" pitchFamily="18" charset="0"/>
            </a:endParaRPr>
          </a:p>
          <a:p>
            <a:pPr algn="ctr" eaLnBrk="1" hangingPunct="1"/>
            <a:r>
              <a:rPr lang="el-GR" altLang="el-GR">
                <a:latin typeface="Times New Roman" pitchFamily="18" charset="0"/>
              </a:rPr>
              <a:t>ερυθροβλαστών</a:t>
            </a:r>
            <a:endParaRPr lang="en-US" altLang="el-GR">
              <a:latin typeface="Times New Roman" pitchFamily="18" charset="0"/>
            </a:endParaRPr>
          </a:p>
        </p:txBody>
      </p:sp>
      <p:sp>
        <p:nvSpPr>
          <p:cNvPr id="59400" name="Text Box 9"/>
          <p:cNvSpPr txBox="1">
            <a:spLocks noChangeArrowheads="1"/>
          </p:cNvSpPr>
          <p:nvPr/>
        </p:nvSpPr>
        <p:spPr bwMode="auto">
          <a:xfrm>
            <a:off x="5808663" y="4365625"/>
            <a:ext cx="2954337" cy="646113"/>
          </a:xfrm>
          <a:prstGeom prst="rect">
            <a:avLst/>
          </a:prstGeom>
          <a:noFill/>
          <a:ln w="12700">
            <a:noFill/>
            <a:miter lim="800000"/>
            <a:headEnd/>
            <a:tailEnd/>
          </a:ln>
        </p:spPr>
        <p:txBody>
          <a:bodyPr wrap="none">
            <a:spAutoFit/>
          </a:bodyPr>
          <a:lstStyle/>
          <a:p>
            <a:pPr algn="ctr" eaLnBrk="1" hangingPunct="1"/>
            <a:r>
              <a:rPr lang="el-GR" altLang="el-GR">
                <a:latin typeface="Times New Roman" pitchFamily="18" charset="0"/>
                <a:cs typeface="Times New Roman" pitchFamily="18" charset="0"/>
              </a:rPr>
              <a:t>ανεπαρκής ανταπόκριση </a:t>
            </a:r>
            <a:r>
              <a:rPr lang="el-GR" altLang="el-GR">
                <a:latin typeface="Times New Roman" pitchFamily="18" charset="0"/>
              </a:rPr>
              <a:t>στην</a:t>
            </a:r>
            <a:endParaRPr lang="en-US" altLang="el-GR">
              <a:latin typeface="Times New Roman" pitchFamily="18" charset="0"/>
            </a:endParaRPr>
          </a:p>
          <a:p>
            <a:pPr algn="ctr" eaLnBrk="1" hangingPunct="1"/>
            <a:r>
              <a:rPr lang="en-US" altLang="el-GR">
                <a:latin typeface="Times New Roman" pitchFamily="18" charset="0"/>
              </a:rPr>
              <a:t>E</a:t>
            </a:r>
            <a:r>
              <a:rPr lang="el-GR" altLang="el-GR">
                <a:latin typeface="Times New Roman" pitchFamily="18" charset="0"/>
              </a:rPr>
              <a:t>ΡΟ</a:t>
            </a:r>
            <a:r>
              <a:rPr lang="en-US" altLang="el-GR">
                <a:latin typeface="Times New Roman" pitchFamily="18" charset="0"/>
              </a:rPr>
              <a:t> </a:t>
            </a:r>
          </a:p>
        </p:txBody>
      </p:sp>
      <p:sp>
        <p:nvSpPr>
          <p:cNvPr id="489482" name="Text Box 10">
            <a:extLst>
              <a:ext uri="{FF2B5EF4-FFF2-40B4-BE49-F238E27FC236}">
                <a16:creationId xmlns="" xmlns:a16="http://schemas.microsoft.com/office/drawing/2014/main" id="{CCB6EAF0-4C00-4155-8472-62300D2535FD}"/>
              </a:ext>
            </a:extLst>
          </p:cNvPr>
          <p:cNvSpPr txBox="1">
            <a:spLocks noChangeArrowheads="1"/>
          </p:cNvSpPr>
          <p:nvPr/>
        </p:nvSpPr>
        <p:spPr bwMode="auto">
          <a:xfrm>
            <a:off x="5065713" y="2797175"/>
            <a:ext cx="184150" cy="369888"/>
          </a:xfrm>
          <a:prstGeom prst="rect">
            <a:avLst/>
          </a:prstGeom>
          <a:noFill/>
          <a:ln w="12700">
            <a:noFill/>
            <a:miter lim="800000"/>
            <a:headEnd/>
            <a:tailEnd/>
          </a:ln>
          <a:effectLst/>
        </p:spPr>
        <p:txBody>
          <a:bodyPr wrap="none">
            <a:spAutoFit/>
          </a:bodyPr>
          <a:lstStyle/>
          <a:p>
            <a:pPr eaLnBrk="1" fontAlgn="auto" hangingPunct="1">
              <a:spcBef>
                <a:spcPts val="0"/>
              </a:spcBef>
              <a:spcAft>
                <a:spcPts val="0"/>
              </a:spcAft>
              <a:defRPr/>
            </a:pPr>
            <a:endParaRPr lang="el-GR" b="1">
              <a:effectLst>
                <a:outerShdw blurRad="38100" dist="38100" dir="2700000" algn="tl">
                  <a:srgbClr val="000000"/>
                </a:outerShdw>
              </a:effectLst>
              <a:latin typeface="+mn-lt"/>
              <a:cs typeface="+mn-cs"/>
            </a:endParaRPr>
          </a:p>
        </p:txBody>
      </p:sp>
      <p:sp>
        <p:nvSpPr>
          <p:cNvPr id="489483" name="Text Box 11">
            <a:extLst>
              <a:ext uri="{FF2B5EF4-FFF2-40B4-BE49-F238E27FC236}">
                <a16:creationId xmlns="" xmlns:a16="http://schemas.microsoft.com/office/drawing/2014/main" id="{87CD27A4-5D85-4B82-B947-2F608FBF2430}"/>
              </a:ext>
            </a:extLst>
          </p:cNvPr>
          <p:cNvSpPr txBox="1">
            <a:spLocks noChangeArrowheads="1"/>
          </p:cNvSpPr>
          <p:nvPr/>
        </p:nvSpPr>
        <p:spPr bwMode="auto">
          <a:xfrm>
            <a:off x="3101975" y="3559175"/>
            <a:ext cx="184150" cy="369888"/>
          </a:xfrm>
          <a:prstGeom prst="rect">
            <a:avLst/>
          </a:prstGeom>
          <a:noFill/>
          <a:ln w="12700">
            <a:noFill/>
            <a:miter lim="800000"/>
            <a:headEnd/>
            <a:tailEnd/>
          </a:ln>
          <a:effectLst/>
        </p:spPr>
        <p:txBody>
          <a:bodyPr wrap="none">
            <a:spAutoFit/>
          </a:bodyPr>
          <a:lstStyle/>
          <a:p>
            <a:pPr eaLnBrk="1" fontAlgn="auto" hangingPunct="1">
              <a:spcBef>
                <a:spcPts val="0"/>
              </a:spcBef>
              <a:spcAft>
                <a:spcPts val="0"/>
              </a:spcAft>
              <a:defRPr/>
            </a:pPr>
            <a:endParaRPr lang="el-GR" b="1">
              <a:effectLst>
                <a:outerShdw blurRad="38100" dist="38100" dir="2700000" algn="tl">
                  <a:srgbClr val="000000"/>
                </a:outerShdw>
              </a:effectLst>
              <a:latin typeface="+mn-lt"/>
              <a:cs typeface="+mn-cs"/>
            </a:endParaRPr>
          </a:p>
        </p:txBody>
      </p:sp>
      <p:sp>
        <p:nvSpPr>
          <p:cNvPr id="59403" name="AutoShape 18"/>
          <p:cNvSpPr>
            <a:spLocks noChangeArrowheads="1"/>
          </p:cNvSpPr>
          <p:nvPr/>
        </p:nvSpPr>
        <p:spPr bwMode="auto">
          <a:xfrm rot="8502466">
            <a:off x="2212975" y="3346450"/>
            <a:ext cx="2032000" cy="315913"/>
          </a:xfrm>
          <a:prstGeom prst="rightArrow">
            <a:avLst>
              <a:gd name="adj1" fmla="val 41667"/>
              <a:gd name="adj2" fmla="val 201005"/>
            </a:avLst>
          </a:prstGeom>
          <a:solidFill>
            <a:schemeClr val="bg2"/>
          </a:solidFill>
          <a:ln w="12700">
            <a:solidFill>
              <a:schemeClr val="tx1"/>
            </a:solidFill>
            <a:miter lim="800000"/>
            <a:headEnd/>
            <a:tailEnd/>
          </a:ln>
        </p:spPr>
        <p:txBody>
          <a:bodyPr wrap="none" anchor="ctr"/>
          <a:lstStyle/>
          <a:p>
            <a:pPr eaLnBrk="1" hangingPunct="1"/>
            <a:endParaRPr lang="el-GR" altLang="el-GR">
              <a:latin typeface="Palatino Linotype" pitchFamily="18" charset="0"/>
            </a:endParaRPr>
          </a:p>
        </p:txBody>
      </p:sp>
      <p:sp>
        <p:nvSpPr>
          <p:cNvPr id="59404" name="AutoShape 19"/>
          <p:cNvSpPr>
            <a:spLocks noChangeArrowheads="1"/>
          </p:cNvSpPr>
          <p:nvPr/>
        </p:nvSpPr>
        <p:spPr bwMode="auto">
          <a:xfrm rot="5383041">
            <a:off x="3939382" y="3405981"/>
            <a:ext cx="1600200" cy="271463"/>
          </a:xfrm>
          <a:prstGeom prst="rightArrow">
            <a:avLst>
              <a:gd name="adj1" fmla="val 41667"/>
              <a:gd name="adj2" fmla="val 145540"/>
            </a:avLst>
          </a:prstGeom>
          <a:solidFill>
            <a:schemeClr val="bg2"/>
          </a:solidFill>
          <a:ln w="12700">
            <a:solidFill>
              <a:schemeClr val="tx1"/>
            </a:solidFill>
            <a:miter lim="800000"/>
            <a:headEnd/>
            <a:tailEnd/>
          </a:ln>
        </p:spPr>
        <p:txBody>
          <a:bodyPr wrap="none" anchor="ctr"/>
          <a:lstStyle/>
          <a:p>
            <a:pPr eaLnBrk="1" hangingPunct="1"/>
            <a:endParaRPr lang="el-GR" altLang="el-GR">
              <a:latin typeface="Palatino Linotype" pitchFamily="18" charset="0"/>
            </a:endParaRPr>
          </a:p>
        </p:txBody>
      </p:sp>
      <p:sp>
        <p:nvSpPr>
          <p:cNvPr id="59405" name="AutoShape 20"/>
          <p:cNvSpPr>
            <a:spLocks noChangeArrowheads="1"/>
          </p:cNvSpPr>
          <p:nvPr/>
        </p:nvSpPr>
        <p:spPr bwMode="auto">
          <a:xfrm rot="13097534" flipH="1">
            <a:off x="5148263" y="3276600"/>
            <a:ext cx="2032000" cy="315913"/>
          </a:xfrm>
          <a:prstGeom prst="rightArrow">
            <a:avLst>
              <a:gd name="adj1" fmla="val 41667"/>
              <a:gd name="adj2" fmla="val 201005"/>
            </a:avLst>
          </a:prstGeom>
          <a:solidFill>
            <a:schemeClr val="bg2"/>
          </a:solidFill>
          <a:ln w="12700">
            <a:solidFill>
              <a:schemeClr val="tx1"/>
            </a:solidFill>
            <a:miter lim="800000"/>
            <a:headEnd/>
            <a:tailEnd/>
          </a:ln>
        </p:spPr>
        <p:txBody>
          <a:bodyPr wrap="none" anchor="ctr"/>
          <a:lstStyle/>
          <a:p>
            <a:pPr eaLnBrk="1" hangingPunct="1"/>
            <a:endParaRPr lang="el-GR" altLang="el-GR">
              <a:latin typeface="Palatino Linotype" pitchFamily="18" charset="0"/>
            </a:endParaRPr>
          </a:p>
        </p:txBody>
      </p:sp>
      <p:sp>
        <p:nvSpPr>
          <p:cNvPr id="15" name="Title 1"/>
          <p:cNvSpPr>
            <a:spLocks noGrp="1"/>
          </p:cNvSpPr>
          <p:nvPr>
            <p:ph type="title"/>
          </p:nvPr>
        </p:nvSpPr>
        <p:spPr/>
        <p:txBody>
          <a:bodyPr/>
          <a:lstStyle/>
          <a:p>
            <a:r>
              <a:rPr lang="el-GR" dirty="0" smtClean="0"/>
              <a:t>Αναιμία χρόνιας νόσου (ΑΧΝ) - </a:t>
            </a:r>
            <a:r>
              <a:rPr lang="el-GR" dirty="0" err="1" smtClean="0"/>
              <a:t>Παθογένεση</a:t>
            </a:r>
            <a:endParaRPr lang="el-GR" dirty="0"/>
          </a:p>
        </p:txBody>
      </p:sp>
      <p:pic>
        <p:nvPicPr>
          <p:cNvPr id="16" name="~PP4057.WAV">
            <a:hlinkClick r:id="" action="ppaction://media"/>
          </p:cNvPr>
          <p:cNvPicPr>
            <a:picLocks noRot="1" noChangeAspect="1"/>
          </p:cNvPicPr>
          <p:nvPr>
            <a:wavAudioFile r:embed="rId1" name="~PP4057.WAV"/>
          </p:nvPr>
        </p:nvPicPr>
        <p:blipFill>
          <a:blip r:embed="rId3"/>
          <a:stretch>
            <a:fillRect/>
          </a:stretch>
        </p:blipFill>
        <p:spPr>
          <a:xfrm>
            <a:off x="8704263" y="6418263"/>
            <a:ext cx="244475" cy="244475"/>
          </a:xfrm>
          <a:prstGeom prst="rect">
            <a:avLst/>
          </a:prstGeom>
        </p:spPr>
      </p:pic>
    </p:spTree>
  </p:cSld>
  <p:clrMapOvr>
    <a:masterClrMapping/>
  </p:clrMapOvr>
  <p:transition advTm="167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62"/>
            <a:ext cx="8229600" cy="1600200"/>
          </a:xfrm>
        </p:spPr>
        <p:txBody>
          <a:bodyPr/>
          <a:lstStyle/>
          <a:p>
            <a:r>
              <a:rPr lang="el-GR" dirty="0"/>
              <a:t>Αναιμία σχετιζόμενη με κακοήθεια</a:t>
            </a:r>
          </a:p>
        </p:txBody>
      </p:sp>
      <p:sp>
        <p:nvSpPr>
          <p:cNvPr id="5" name="Text Placeholder 4"/>
          <p:cNvSpPr>
            <a:spLocks noGrp="1"/>
          </p:cNvSpPr>
          <p:nvPr>
            <p:ph type="body" idx="1"/>
          </p:nvPr>
        </p:nvSpPr>
        <p:spPr>
          <a:xfrm>
            <a:off x="2500298" y="1431916"/>
            <a:ext cx="4040188" cy="639762"/>
          </a:xfrm>
        </p:spPr>
        <p:txBody>
          <a:bodyPr>
            <a:normAutofit fontScale="92500" lnSpcReduction="20000"/>
          </a:bodyPr>
          <a:lstStyle/>
          <a:p>
            <a:pPr algn="ctr"/>
            <a:r>
              <a:rPr lang="el-GR" dirty="0"/>
              <a:t>πολυπαραγοντικής αιτιολογίας</a:t>
            </a:r>
          </a:p>
        </p:txBody>
      </p:sp>
      <p:sp>
        <p:nvSpPr>
          <p:cNvPr id="3" name="Content Placeholder 2"/>
          <p:cNvSpPr>
            <a:spLocks noGrp="1"/>
          </p:cNvSpPr>
          <p:nvPr>
            <p:ph sz="quarter" idx="4294967295"/>
          </p:nvPr>
        </p:nvSpPr>
        <p:spPr>
          <a:xfrm>
            <a:off x="428596" y="2000240"/>
            <a:ext cx="4038600" cy="4038600"/>
          </a:xfrm>
          <a:prstGeom prst="rect">
            <a:avLst/>
          </a:prstGeom>
        </p:spPr>
        <p:txBody>
          <a:bodyPr>
            <a:normAutofit/>
          </a:bodyPr>
          <a:lstStyle/>
          <a:p>
            <a:r>
              <a:rPr lang="el-GR" dirty="0"/>
              <a:t>μη ειδικά αίτια</a:t>
            </a:r>
          </a:p>
          <a:p>
            <a:pPr lvl="1"/>
            <a:r>
              <a:rPr lang="el-GR" dirty="0"/>
              <a:t>αιμορραγία</a:t>
            </a:r>
          </a:p>
          <a:p>
            <a:pPr lvl="1"/>
            <a:r>
              <a:rPr lang="el-GR" dirty="0"/>
              <a:t>αιμόλυση</a:t>
            </a:r>
          </a:p>
          <a:p>
            <a:pPr lvl="1"/>
            <a:r>
              <a:rPr lang="el-GR" dirty="0"/>
              <a:t>αναιμία χρονίας νόσου</a:t>
            </a:r>
          </a:p>
          <a:p>
            <a:pPr lvl="1"/>
            <a:r>
              <a:rPr lang="el-GR" dirty="0"/>
              <a:t>υποθυρεοειδισμός</a:t>
            </a:r>
          </a:p>
          <a:p>
            <a:pPr lvl="1"/>
            <a:r>
              <a:rPr lang="el-GR" dirty="0"/>
              <a:t>νεφρική ανεπάρκεια</a:t>
            </a:r>
          </a:p>
          <a:p>
            <a:pPr lvl="1"/>
            <a:r>
              <a:rPr lang="el-GR" dirty="0"/>
              <a:t>έλλειψη σιδήρου/</a:t>
            </a:r>
            <a:r>
              <a:rPr lang="en-US" dirty="0"/>
              <a:t>vitB12/</a:t>
            </a:r>
            <a:r>
              <a:rPr lang="el-GR" dirty="0"/>
              <a:t>φυλλικού οξέως</a:t>
            </a:r>
          </a:p>
          <a:p>
            <a:endParaRPr lang="el-GR" dirty="0"/>
          </a:p>
          <a:p>
            <a:endParaRPr lang="el-GR" dirty="0"/>
          </a:p>
        </p:txBody>
      </p:sp>
      <p:sp>
        <p:nvSpPr>
          <p:cNvPr id="4" name="Content Placeholder 3"/>
          <p:cNvSpPr>
            <a:spLocks noGrp="1"/>
          </p:cNvSpPr>
          <p:nvPr>
            <p:ph sz="quarter" idx="4294967295"/>
          </p:nvPr>
        </p:nvSpPr>
        <p:spPr>
          <a:xfrm>
            <a:off x="4648200" y="2133600"/>
            <a:ext cx="4038600" cy="4038600"/>
          </a:xfrm>
          <a:prstGeom prst="rect">
            <a:avLst/>
          </a:prstGeom>
        </p:spPr>
        <p:txBody>
          <a:bodyPr>
            <a:normAutofit fontScale="77500" lnSpcReduction="20000"/>
          </a:bodyPr>
          <a:lstStyle/>
          <a:p>
            <a:r>
              <a:rPr lang="el-GR" sz="2600" dirty="0"/>
              <a:t>ειδικά αίτια</a:t>
            </a:r>
          </a:p>
          <a:p>
            <a:pPr lvl="1"/>
            <a:r>
              <a:rPr lang="el-GR" sz="2200" dirty="0"/>
              <a:t>διήθηση ΜΟ</a:t>
            </a:r>
          </a:p>
          <a:p>
            <a:pPr lvl="1"/>
            <a:r>
              <a:rPr lang="el-GR" sz="2200" dirty="0"/>
              <a:t>παραγωγή κυτταροκινών που επηρεάζουν την κινητική του </a:t>
            </a:r>
            <a:r>
              <a:rPr lang="el-GR" sz="2200" dirty="0" smtClean="0"/>
              <a:t>σιδήρου και την ανταπόκριση στην ΕΡΟ</a:t>
            </a:r>
            <a:endParaRPr lang="el-GR" sz="2200" dirty="0"/>
          </a:p>
          <a:p>
            <a:pPr lvl="1"/>
            <a:r>
              <a:rPr lang="el-GR" sz="2200" dirty="0"/>
              <a:t>διατροφική ανεπάρκεια λόγω ανορεξίας</a:t>
            </a:r>
          </a:p>
          <a:p>
            <a:pPr lvl="1"/>
            <a:r>
              <a:rPr lang="el-GR" sz="2200" dirty="0"/>
              <a:t>χρόνια απώλεια αίματος </a:t>
            </a:r>
          </a:p>
          <a:p>
            <a:pPr lvl="1"/>
            <a:r>
              <a:rPr lang="el-GR" sz="2200" dirty="0"/>
              <a:t>διαταραχές πηκτικότητας</a:t>
            </a:r>
          </a:p>
          <a:p>
            <a:pPr lvl="1"/>
            <a:r>
              <a:rPr lang="el-GR" sz="2200" dirty="0"/>
              <a:t>ανοσοεπαγώμενη αιμόλυση</a:t>
            </a:r>
          </a:p>
          <a:p>
            <a:pPr lvl="1"/>
            <a:r>
              <a:rPr lang="el-GR" sz="2200" dirty="0"/>
              <a:t>προηγηθέν χειρουργείο </a:t>
            </a:r>
          </a:p>
          <a:p>
            <a:pPr lvl="1"/>
            <a:r>
              <a:rPr lang="el-GR" sz="2200" dirty="0"/>
              <a:t>Α/Θ</a:t>
            </a:r>
          </a:p>
          <a:p>
            <a:pPr lvl="1"/>
            <a:r>
              <a:rPr lang="el-GR" sz="2200" dirty="0"/>
              <a:t>ΧΜΘ</a:t>
            </a:r>
          </a:p>
          <a:p>
            <a:pPr lvl="2"/>
            <a:r>
              <a:rPr lang="el-GR" dirty="0"/>
              <a:t>κυτταροτοξικότητα</a:t>
            </a:r>
          </a:p>
          <a:p>
            <a:pPr lvl="2"/>
            <a:r>
              <a:rPr lang="el-GR" dirty="0"/>
              <a:t>νεφροτοξικότητα</a:t>
            </a:r>
          </a:p>
        </p:txBody>
      </p:sp>
      <p:sp>
        <p:nvSpPr>
          <p:cNvPr id="6" name="Oval 5"/>
          <p:cNvSpPr/>
          <p:nvPr/>
        </p:nvSpPr>
        <p:spPr>
          <a:xfrm>
            <a:off x="4786314" y="2500306"/>
            <a:ext cx="4000528" cy="11430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Oval 6"/>
          <p:cNvSpPr/>
          <p:nvPr/>
        </p:nvSpPr>
        <p:spPr>
          <a:xfrm>
            <a:off x="5214942" y="5000636"/>
            <a:ext cx="2286016" cy="10001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5"/>
          <p:cNvSpPr/>
          <p:nvPr/>
        </p:nvSpPr>
        <p:spPr>
          <a:xfrm>
            <a:off x="7358082" y="5988626"/>
            <a:ext cx="1694695" cy="369332"/>
          </a:xfrm>
          <a:prstGeom prst="rect">
            <a:avLst/>
          </a:prstGeom>
        </p:spPr>
        <p:txBody>
          <a:bodyPr wrap="none">
            <a:spAutoFit/>
          </a:bodyPr>
          <a:lstStyle/>
          <a:p>
            <a:r>
              <a:rPr lang="el-GR" dirty="0">
                <a:solidFill>
                  <a:srgbClr val="FF0000"/>
                </a:solidFill>
              </a:rPr>
              <a:t>ανοσοθεραπεία</a:t>
            </a:r>
          </a:p>
        </p:txBody>
      </p:sp>
      <p:cxnSp>
        <p:nvCxnSpPr>
          <p:cNvPr id="13" name="12 - Ευθύγραμμο βέλος σύνδεσης"/>
          <p:cNvCxnSpPr/>
          <p:nvPr/>
        </p:nvCxnSpPr>
        <p:spPr>
          <a:xfrm rot="16200000" flipV="1">
            <a:off x="7684507" y="5184185"/>
            <a:ext cx="1214446" cy="4187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P189.WAV">
            <a:hlinkClick r:id="" action="ppaction://media"/>
          </p:cNvPr>
          <p:cNvPicPr>
            <a:picLocks noRot="1" noChangeAspect="1"/>
          </p:cNvPicPr>
          <p:nvPr>
            <a:wavAudioFile r:embed="rId2" name="~PP189.WAV"/>
          </p:nvPr>
        </p:nvPicPr>
        <p:blipFill>
          <a:blip r:embed="rId5"/>
          <a:stretch>
            <a:fillRect/>
          </a:stretch>
        </p:blipFill>
        <p:spPr>
          <a:xfrm>
            <a:off x="8704263" y="6418263"/>
            <a:ext cx="244475" cy="244475"/>
          </a:xfrm>
          <a:prstGeom prst="rect">
            <a:avLst/>
          </a:prstGeom>
        </p:spPr>
      </p:pic>
    </p:spTree>
    <p:custDataLst>
      <p:tags r:id="rId1"/>
    </p:custDataLst>
  </p:cSld>
  <p:clrMapOvr>
    <a:masterClrMapping/>
  </p:clrMapOvr>
  <p:transition advTm="189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9"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2"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7" grpId="1" animBg="1"/>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11266" name="Picture 2"/>
          <p:cNvPicPr>
            <a:picLocks noGrp="1" noChangeAspect="1" noChangeArrowheads="1"/>
          </p:cNvPicPr>
          <p:nvPr>
            <p:ph sz="quarter" idx="1"/>
          </p:nvPr>
        </p:nvPicPr>
        <p:blipFill>
          <a:blip r:embed="rId4"/>
          <a:srcRect/>
          <a:stretch>
            <a:fillRect/>
          </a:stretch>
        </p:blipFill>
        <p:spPr bwMode="auto">
          <a:xfrm>
            <a:off x="80425" y="2143116"/>
            <a:ext cx="9063575" cy="3116951"/>
          </a:xfrm>
          <a:prstGeom prst="rect">
            <a:avLst/>
          </a:prstGeom>
          <a:noFill/>
          <a:ln w="9525">
            <a:noFill/>
            <a:miter lim="800000"/>
            <a:headEnd/>
            <a:tailEnd/>
          </a:ln>
          <a:effectLst/>
        </p:spPr>
      </p:pic>
      <p:cxnSp>
        <p:nvCxnSpPr>
          <p:cNvPr id="5" name="4 - Ευθεία γραμμή σύνδεσης"/>
          <p:cNvCxnSpPr/>
          <p:nvPr/>
        </p:nvCxnSpPr>
        <p:spPr>
          <a:xfrm>
            <a:off x="2285984" y="5072074"/>
            <a:ext cx="1143008"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9 - Ευθεία γραμμή σύνδεσης"/>
          <p:cNvCxnSpPr/>
          <p:nvPr/>
        </p:nvCxnSpPr>
        <p:spPr>
          <a:xfrm>
            <a:off x="5000628" y="2928934"/>
            <a:ext cx="642942"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5"/>
          <a:srcRect/>
          <a:stretch>
            <a:fillRect/>
          </a:stretch>
        </p:blipFill>
        <p:spPr bwMode="auto">
          <a:xfrm>
            <a:off x="4786314" y="6143644"/>
            <a:ext cx="3584415" cy="523876"/>
          </a:xfrm>
          <a:prstGeom prst="rect">
            <a:avLst/>
          </a:prstGeom>
          <a:noFill/>
          <a:ln w="9525">
            <a:noFill/>
            <a:miter lim="800000"/>
            <a:headEnd/>
            <a:tailEnd/>
          </a:ln>
          <a:effectLst/>
        </p:spPr>
      </p:pic>
      <p:sp>
        <p:nvSpPr>
          <p:cNvPr id="7" name="6 - Ορθογώνιο"/>
          <p:cNvSpPr/>
          <p:nvPr/>
        </p:nvSpPr>
        <p:spPr>
          <a:xfrm>
            <a:off x="0" y="3643314"/>
            <a:ext cx="1643042" cy="8572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2" name="11 - Ευθεία γραμμή σύνδεσης"/>
          <p:cNvCxnSpPr/>
          <p:nvPr/>
        </p:nvCxnSpPr>
        <p:spPr>
          <a:xfrm>
            <a:off x="2285984" y="5286388"/>
            <a:ext cx="1285884"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P104.WAV">
            <a:hlinkClick r:id="" action="ppaction://media"/>
          </p:cNvPr>
          <p:cNvPicPr>
            <a:picLocks noRot="1" noChangeAspect="1"/>
          </p:cNvPicPr>
          <p:nvPr>
            <a:wavAudioFile r:embed="rId2" name="~PP104.WAV"/>
          </p:nvPr>
        </p:nvPicPr>
        <p:blipFill>
          <a:blip r:embed="rId6"/>
          <a:stretch>
            <a:fillRect/>
          </a:stretch>
        </p:blipFill>
        <p:spPr>
          <a:xfrm>
            <a:off x="8704263" y="6418263"/>
            <a:ext cx="244475" cy="244475"/>
          </a:xfrm>
          <a:prstGeom prst="rect">
            <a:avLst/>
          </a:prstGeom>
        </p:spPr>
      </p:pic>
    </p:spTree>
    <p:custDataLst>
      <p:tags r:id="rId1"/>
    </p:custDataLst>
  </p:cSld>
  <p:clrMapOvr>
    <a:masterClrMapping/>
  </p:clrMapOvr>
  <p:transition advTm="406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par>
                                <p:cTn id="22" presetID="9"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5"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pic>
        <p:nvPicPr>
          <p:cNvPr id="7170" name="Picture 2"/>
          <p:cNvPicPr>
            <a:picLocks noGrp="1" noChangeAspect="1" noChangeArrowheads="1"/>
          </p:cNvPicPr>
          <p:nvPr>
            <p:ph sz="quarter" idx="1"/>
          </p:nvPr>
        </p:nvPicPr>
        <p:blipFill>
          <a:blip r:embed="rId5"/>
          <a:srcRect/>
          <a:stretch>
            <a:fillRect/>
          </a:stretch>
        </p:blipFill>
        <p:spPr bwMode="auto">
          <a:xfrm>
            <a:off x="71438" y="1285860"/>
            <a:ext cx="9001156" cy="4155559"/>
          </a:xfrm>
          <a:prstGeom prst="rect">
            <a:avLst/>
          </a:prstGeom>
          <a:noFill/>
          <a:ln w="9525">
            <a:noFill/>
            <a:miter lim="800000"/>
            <a:headEnd/>
            <a:tailEnd/>
          </a:ln>
          <a:effectLst/>
        </p:spPr>
      </p:pic>
      <p:sp>
        <p:nvSpPr>
          <p:cNvPr id="8" name="Oval 7"/>
          <p:cNvSpPr/>
          <p:nvPr/>
        </p:nvSpPr>
        <p:spPr>
          <a:xfrm>
            <a:off x="1214414" y="3643314"/>
            <a:ext cx="3143272" cy="20002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Oval 6"/>
          <p:cNvSpPr/>
          <p:nvPr/>
        </p:nvSpPr>
        <p:spPr>
          <a:xfrm>
            <a:off x="5643570" y="4214818"/>
            <a:ext cx="1857388" cy="5000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290" name="Picture 2"/>
          <p:cNvPicPr>
            <a:picLocks noChangeAspect="1" noChangeArrowheads="1"/>
          </p:cNvPicPr>
          <p:nvPr/>
        </p:nvPicPr>
        <p:blipFill>
          <a:blip r:embed="rId6"/>
          <a:srcRect/>
          <a:stretch>
            <a:fillRect/>
          </a:stretch>
        </p:blipFill>
        <p:spPr bwMode="auto">
          <a:xfrm>
            <a:off x="4786314" y="6191272"/>
            <a:ext cx="3584415" cy="523876"/>
          </a:xfrm>
          <a:prstGeom prst="rect">
            <a:avLst/>
          </a:prstGeom>
          <a:noFill/>
          <a:ln w="9525">
            <a:noFill/>
            <a:miter lim="800000"/>
            <a:headEnd/>
            <a:tailEnd/>
          </a:ln>
          <a:effectLst/>
        </p:spPr>
      </p:pic>
      <p:pic>
        <p:nvPicPr>
          <p:cNvPr id="9" name="~PP1510.WAV">
            <a:hlinkClick r:id="" action="ppaction://media"/>
          </p:cNvPr>
          <p:cNvPicPr>
            <a:picLocks noRot="1" noChangeAspect="1"/>
          </p:cNvPicPr>
          <p:nvPr>
            <a:wavAudioFile r:embed="rId2" name="~PP1510.WAV"/>
          </p:nvPr>
        </p:nvPicPr>
        <p:blipFill>
          <a:blip r:embed="rId7"/>
          <a:stretch>
            <a:fillRect/>
          </a:stretch>
        </p:blipFill>
        <p:spPr>
          <a:xfrm>
            <a:off x="8704263" y="6418263"/>
            <a:ext cx="244475" cy="244475"/>
          </a:xfrm>
          <a:prstGeom prst="rect">
            <a:avLst/>
          </a:prstGeom>
        </p:spPr>
      </p:pic>
    </p:spTree>
    <p:custDataLst>
      <p:tags r:id="rId1"/>
    </p:custDataLst>
  </p:cSld>
  <p:clrMapOvr>
    <a:masterClrMapping/>
  </p:clrMapOvr>
  <p:transition advTm="298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8"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5" name="Picture 3"/>
          <p:cNvPicPr>
            <a:picLocks noGrp="1" noChangeAspect="1" noChangeArrowheads="1"/>
          </p:cNvPicPr>
          <p:nvPr>
            <p:ph sz="quarter" idx="1"/>
          </p:nvPr>
        </p:nvPicPr>
        <p:blipFill>
          <a:blip r:embed="rId5"/>
          <a:srcRect/>
          <a:stretch>
            <a:fillRect/>
          </a:stretch>
        </p:blipFill>
        <p:spPr bwMode="auto">
          <a:xfrm>
            <a:off x="27994" y="428604"/>
            <a:ext cx="9116038" cy="3786214"/>
          </a:xfrm>
          <a:prstGeom prst="rect">
            <a:avLst/>
          </a:prstGeom>
          <a:noFill/>
          <a:ln w="9525">
            <a:noFill/>
            <a:miter lim="800000"/>
            <a:headEnd/>
            <a:tailEnd/>
          </a:ln>
          <a:effectLst/>
        </p:spPr>
      </p:pic>
      <p:cxnSp>
        <p:nvCxnSpPr>
          <p:cNvPr id="8" name="7 - Ευθεία γραμμή σύνδεσης"/>
          <p:cNvCxnSpPr/>
          <p:nvPr/>
        </p:nvCxnSpPr>
        <p:spPr>
          <a:xfrm>
            <a:off x="3000364" y="2427280"/>
            <a:ext cx="1214446"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6"/>
          <a:srcRect/>
          <a:stretch>
            <a:fillRect/>
          </a:stretch>
        </p:blipFill>
        <p:spPr bwMode="auto">
          <a:xfrm>
            <a:off x="71406" y="4500570"/>
            <a:ext cx="8977949" cy="642942"/>
          </a:xfrm>
          <a:prstGeom prst="rect">
            <a:avLst/>
          </a:prstGeom>
          <a:noFill/>
          <a:ln w="9525">
            <a:noFill/>
            <a:miter lim="800000"/>
            <a:headEnd/>
            <a:tailEnd/>
          </a:ln>
          <a:effectLst/>
        </p:spPr>
      </p:pic>
      <p:sp>
        <p:nvSpPr>
          <p:cNvPr id="7" name="6 - Ορθογώνιο"/>
          <p:cNvSpPr/>
          <p:nvPr/>
        </p:nvSpPr>
        <p:spPr>
          <a:xfrm>
            <a:off x="214282" y="5325919"/>
            <a:ext cx="4429156" cy="276999"/>
          </a:xfrm>
          <a:prstGeom prst="rect">
            <a:avLst/>
          </a:prstGeom>
          <a:ln>
            <a:solidFill>
              <a:srgbClr val="00B0F0"/>
            </a:solidFill>
          </a:ln>
        </p:spPr>
        <p:txBody>
          <a:bodyPr wrap="square">
            <a:spAutoFit/>
          </a:bodyPr>
          <a:lstStyle/>
          <a:p>
            <a:r>
              <a:rPr lang="en-US" sz="1200" dirty="0" err="1"/>
              <a:t>Aapro</a:t>
            </a:r>
            <a:r>
              <a:rPr lang="en-US" sz="1200" dirty="0"/>
              <a:t> M, </a:t>
            </a:r>
            <a:r>
              <a:rPr lang="en-US" sz="1200" dirty="0" smtClean="0"/>
              <a:t>et al. Ann </a:t>
            </a:r>
            <a:r>
              <a:rPr lang="en-US" sz="1200" dirty="0" err="1"/>
              <a:t>Oncol</a:t>
            </a:r>
            <a:r>
              <a:rPr lang="en-US" sz="1200" dirty="0"/>
              <a:t>. 2018;29(Supplement_4):iv96-iv110.</a:t>
            </a:r>
          </a:p>
        </p:txBody>
      </p:sp>
      <p:pic>
        <p:nvPicPr>
          <p:cNvPr id="9" name="Picture 2"/>
          <p:cNvPicPr>
            <a:picLocks noChangeAspect="1" noChangeArrowheads="1"/>
          </p:cNvPicPr>
          <p:nvPr/>
        </p:nvPicPr>
        <p:blipFill>
          <a:blip r:embed="rId7"/>
          <a:srcRect/>
          <a:stretch>
            <a:fillRect/>
          </a:stretch>
        </p:blipFill>
        <p:spPr bwMode="auto">
          <a:xfrm>
            <a:off x="4786314" y="6143644"/>
            <a:ext cx="3584415" cy="523876"/>
          </a:xfrm>
          <a:prstGeom prst="rect">
            <a:avLst/>
          </a:prstGeom>
          <a:noFill/>
          <a:ln w="9525">
            <a:noFill/>
            <a:miter lim="800000"/>
            <a:headEnd/>
            <a:tailEnd/>
          </a:ln>
          <a:effectLst/>
        </p:spPr>
      </p:pic>
      <p:sp>
        <p:nvSpPr>
          <p:cNvPr id="10" name="9 - Ορθογώνιο"/>
          <p:cNvSpPr/>
          <p:nvPr/>
        </p:nvSpPr>
        <p:spPr>
          <a:xfrm>
            <a:off x="7643834" y="428604"/>
            <a:ext cx="571504" cy="28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1" name="10 - Ευθεία γραμμή σύνδεσης"/>
          <p:cNvCxnSpPr/>
          <p:nvPr/>
        </p:nvCxnSpPr>
        <p:spPr>
          <a:xfrm>
            <a:off x="1357290" y="3355974"/>
            <a:ext cx="3429024"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11 - Ευθεία γραμμή σύνδεσης"/>
          <p:cNvCxnSpPr/>
          <p:nvPr/>
        </p:nvCxnSpPr>
        <p:spPr>
          <a:xfrm>
            <a:off x="4572000" y="4141792"/>
            <a:ext cx="2786082"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P2132.WAV">
            <a:hlinkClick r:id="" action="ppaction://media"/>
          </p:cNvPr>
          <p:cNvPicPr>
            <a:picLocks noRot="1" noChangeAspect="1"/>
          </p:cNvPicPr>
          <p:nvPr>
            <a:wavAudioFile r:embed="rId2" name="~PP2132.WAV"/>
          </p:nvPr>
        </p:nvPicPr>
        <p:blipFill>
          <a:blip r:embed="rId8"/>
          <a:stretch>
            <a:fillRect/>
          </a:stretch>
        </p:blipFill>
        <p:spPr>
          <a:xfrm>
            <a:off x="8704263" y="6418263"/>
            <a:ext cx="244475" cy="244475"/>
          </a:xfrm>
          <a:prstGeom prst="rect">
            <a:avLst/>
          </a:prstGeom>
        </p:spPr>
      </p:pic>
    </p:spTree>
    <p:custDataLst>
      <p:tags r:id="rId1"/>
    </p:custDataLst>
  </p:cSld>
  <p:clrMapOvr>
    <a:masterClrMapping/>
  </p:clrMapOvr>
  <p:transition advTm="331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dissolve">
                                      <p:cBhvr>
                                        <p:cTn id="24" dur="500"/>
                                        <p:tgtEl>
                                          <p:spTgt spid="3074"/>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8"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152384"/>
            <a:ext cx="8715436" cy="990600"/>
          </a:xfrm>
        </p:spPr>
        <p:txBody>
          <a:bodyPr>
            <a:noAutofit/>
          </a:bodyPr>
          <a:lstStyle/>
          <a:p>
            <a:pPr>
              <a:lnSpc>
                <a:spcPct val="100000"/>
              </a:lnSpc>
            </a:pPr>
            <a:r>
              <a:rPr lang="el-GR" sz="2400" b="1" dirty="0" smtClean="0"/>
              <a:t>Σύγκριση παραγόντων που διεγείρουν την </a:t>
            </a:r>
            <a:r>
              <a:rPr lang="el-GR" sz="2400" b="1" dirty="0" err="1" smtClean="0"/>
              <a:t>ερυθροποίηση</a:t>
            </a:r>
            <a:r>
              <a:rPr lang="el-GR" sz="2400" b="1" dirty="0" smtClean="0"/>
              <a:t> (</a:t>
            </a:r>
            <a:r>
              <a:rPr lang="en-US" sz="2400" b="1" dirty="0" err="1" smtClean="0"/>
              <a:t>Erythropoiesis</a:t>
            </a:r>
            <a:r>
              <a:rPr lang="en-US" sz="2400" b="1" dirty="0" smtClean="0"/>
              <a:t>-Stimulating Agents,</a:t>
            </a:r>
            <a:r>
              <a:rPr lang="el-GR" sz="2400" b="1" dirty="0" smtClean="0"/>
              <a:t> </a:t>
            </a:r>
            <a:r>
              <a:rPr lang="en-GB" sz="2400" b="1" dirty="0" smtClean="0"/>
              <a:t>ESAs</a:t>
            </a:r>
            <a:r>
              <a:rPr lang="el-GR" sz="2400" b="1" dirty="0" smtClean="0"/>
              <a:t>)</a:t>
            </a:r>
            <a:r>
              <a:rPr lang="en-GB" sz="2400" b="1" dirty="0" smtClean="0"/>
              <a:t> </a:t>
            </a:r>
            <a:r>
              <a:rPr lang="el-GR" sz="2400" b="1" dirty="0" smtClean="0"/>
              <a:t>με μεταγγίσεις ΜΣΕ</a:t>
            </a:r>
            <a:endParaRPr lang="el-GR" sz="2400" b="1" dirty="0"/>
          </a:p>
        </p:txBody>
      </p:sp>
      <p:pic>
        <p:nvPicPr>
          <p:cNvPr id="8194" name="Picture 2"/>
          <p:cNvPicPr>
            <a:picLocks noGrp="1" noChangeAspect="1" noChangeArrowheads="1"/>
          </p:cNvPicPr>
          <p:nvPr>
            <p:ph sz="quarter" idx="1"/>
          </p:nvPr>
        </p:nvPicPr>
        <p:blipFill>
          <a:blip r:embed="rId5"/>
          <a:srcRect/>
          <a:stretch>
            <a:fillRect/>
          </a:stretch>
        </p:blipFill>
        <p:spPr bwMode="auto">
          <a:xfrm>
            <a:off x="457200" y="1175180"/>
            <a:ext cx="8401080" cy="4968464"/>
          </a:xfrm>
          <a:prstGeom prst="rect">
            <a:avLst/>
          </a:prstGeom>
          <a:noFill/>
          <a:ln w="9525">
            <a:noFill/>
            <a:miter lim="800000"/>
            <a:headEnd/>
            <a:tailEnd/>
          </a:ln>
          <a:effectLst/>
        </p:spPr>
      </p:pic>
      <p:sp>
        <p:nvSpPr>
          <p:cNvPr id="6" name="TextBox 8"/>
          <p:cNvSpPr txBox="1"/>
          <p:nvPr/>
        </p:nvSpPr>
        <p:spPr>
          <a:xfrm>
            <a:off x="1410341" y="2740879"/>
            <a:ext cx="2411942" cy="954107"/>
          </a:xfrm>
          <a:prstGeom prst="rect">
            <a:avLst/>
          </a:prstGeom>
          <a:noFill/>
        </p:spPr>
        <p:txBody>
          <a:bodyPr wrap="none" rtlCol="0">
            <a:spAutoFit/>
          </a:bodyPr>
          <a:lstStyle/>
          <a:p>
            <a:pPr>
              <a:buFont typeface="Arial" pitchFamily="34" charset="0"/>
              <a:buChar char="•"/>
            </a:pPr>
            <a:r>
              <a:rPr lang="el-GR" sz="1400" dirty="0">
                <a:solidFill>
                  <a:srgbClr val="FF0000"/>
                </a:solidFill>
              </a:rPr>
              <a:t>υπέρταση</a:t>
            </a:r>
          </a:p>
          <a:p>
            <a:pPr>
              <a:buFont typeface="Arial" pitchFamily="34" charset="0"/>
              <a:buChar char="•"/>
            </a:pPr>
            <a:r>
              <a:rPr lang="el-GR" sz="1400" dirty="0">
                <a:solidFill>
                  <a:srgbClr val="FF0000"/>
                </a:solidFill>
              </a:rPr>
              <a:t>κρίσεις Ε</a:t>
            </a:r>
          </a:p>
          <a:p>
            <a:pPr>
              <a:buFont typeface="Arial" pitchFamily="34" charset="0"/>
              <a:buChar char="•"/>
            </a:pPr>
            <a:r>
              <a:rPr lang="el-GR" sz="1400" dirty="0">
                <a:solidFill>
                  <a:srgbClr val="FF0000"/>
                </a:solidFill>
              </a:rPr>
              <a:t>αμιγής απλασία της ερυθράς </a:t>
            </a:r>
          </a:p>
          <a:p>
            <a:r>
              <a:rPr lang="el-GR" sz="1400" dirty="0">
                <a:solidFill>
                  <a:srgbClr val="FF0000"/>
                </a:solidFill>
              </a:rPr>
              <a:t>  σειράς </a:t>
            </a:r>
          </a:p>
        </p:txBody>
      </p:sp>
      <p:sp>
        <p:nvSpPr>
          <p:cNvPr id="9" name="Oval 9"/>
          <p:cNvSpPr/>
          <p:nvPr/>
        </p:nvSpPr>
        <p:spPr>
          <a:xfrm>
            <a:off x="3929058" y="2143116"/>
            <a:ext cx="4000528" cy="20002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Right Arrow 6"/>
          <p:cNvSpPr/>
          <p:nvPr/>
        </p:nvSpPr>
        <p:spPr>
          <a:xfrm rot="9014853">
            <a:off x="3090550" y="3427507"/>
            <a:ext cx="992409" cy="507094"/>
          </a:xfrm>
          <a:prstGeom prst="rightArrow">
            <a:avLst>
              <a:gd name="adj1" fmla="val 55806"/>
              <a:gd name="adj2" fmla="val 4809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4"/>
          <p:cNvSpPr/>
          <p:nvPr/>
        </p:nvSpPr>
        <p:spPr>
          <a:xfrm>
            <a:off x="3500430" y="4714884"/>
            <a:ext cx="5357850"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Rectangle 5"/>
          <p:cNvSpPr/>
          <p:nvPr/>
        </p:nvSpPr>
        <p:spPr>
          <a:xfrm>
            <a:off x="1357290" y="4071942"/>
            <a:ext cx="2500330" cy="523220"/>
          </a:xfrm>
          <a:prstGeom prst="rect">
            <a:avLst/>
          </a:prstGeom>
          <a:solidFill>
            <a:schemeClr val="bg1"/>
          </a:solidFill>
        </p:spPr>
        <p:txBody>
          <a:bodyPr wrap="square">
            <a:spAutoFit/>
          </a:bodyPr>
          <a:lstStyle/>
          <a:p>
            <a:pPr algn="ctr"/>
            <a:r>
              <a:rPr lang="el-GR" sz="1400" dirty="0">
                <a:solidFill>
                  <a:srgbClr val="FF0000"/>
                </a:solidFill>
              </a:rPr>
              <a:t>διατήρηση σταθερής </a:t>
            </a:r>
          </a:p>
          <a:p>
            <a:pPr algn="ctr"/>
            <a:r>
              <a:rPr lang="el-GR" sz="1400" dirty="0">
                <a:solidFill>
                  <a:srgbClr val="FF0000"/>
                </a:solidFill>
              </a:rPr>
              <a:t>τιμής-στόχου </a:t>
            </a:r>
            <a:r>
              <a:rPr lang="en-GB" sz="1400" dirty="0" err="1">
                <a:solidFill>
                  <a:srgbClr val="FF0000"/>
                </a:solidFill>
              </a:rPr>
              <a:t>Hb</a:t>
            </a:r>
            <a:endParaRPr lang="el-GR" sz="1400" dirty="0">
              <a:solidFill>
                <a:srgbClr val="FF0000"/>
              </a:solidFill>
            </a:endParaRPr>
          </a:p>
        </p:txBody>
      </p:sp>
      <p:pic>
        <p:nvPicPr>
          <p:cNvPr id="13" name="Picture 2"/>
          <p:cNvPicPr>
            <a:picLocks noChangeAspect="1" noChangeArrowheads="1"/>
          </p:cNvPicPr>
          <p:nvPr/>
        </p:nvPicPr>
        <p:blipFill>
          <a:blip r:embed="rId6"/>
          <a:srcRect/>
          <a:stretch>
            <a:fillRect/>
          </a:stretch>
        </p:blipFill>
        <p:spPr bwMode="auto">
          <a:xfrm>
            <a:off x="5643570" y="6318392"/>
            <a:ext cx="2714644" cy="396756"/>
          </a:xfrm>
          <a:prstGeom prst="rect">
            <a:avLst/>
          </a:prstGeom>
          <a:noFill/>
          <a:ln w="9525">
            <a:noFill/>
            <a:miter lim="800000"/>
            <a:headEnd/>
            <a:tailEnd/>
          </a:ln>
          <a:effectLst/>
        </p:spPr>
      </p:pic>
      <p:pic>
        <p:nvPicPr>
          <p:cNvPr id="15" name="~PP3938.WAV">
            <a:hlinkClick r:id="" action="ppaction://media"/>
          </p:cNvPr>
          <p:cNvPicPr>
            <a:picLocks noRot="1" noChangeAspect="1"/>
          </p:cNvPicPr>
          <p:nvPr>
            <a:wavAudioFile r:embed="rId2" name="~PP3938.WAV"/>
          </p:nvPr>
        </p:nvPicPr>
        <p:blipFill>
          <a:blip r:embed="rId7"/>
          <a:stretch>
            <a:fillRect/>
          </a:stretch>
        </p:blipFill>
        <p:spPr>
          <a:xfrm>
            <a:off x="8704263" y="6418263"/>
            <a:ext cx="244475" cy="244475"/>
          </a:xfrm>
          <a:prstGeom prst="rect">
            <a:avLst/>
          </a:prstGeom>
        </p:spPr>
      </p:pic>
    </p:spTree>
    <p:custDataLst>
      <p:tags r:id="rId1"/>
    </p:custDataLst>
  </p:cSld>
  <p:clrMapOvr>
    <a:masterClrMapping/>
  </p:clrMapOvr>
  <p:transition advTm="460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4)">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500"/>
                                        <p:tgtEl>
                                          <p:spTgt spid="1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heckerboard(across)">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5" fill="hold" display="0">
                  <p:stCondLst>
                    <p:cond delay="indefinite"/>
                  </p:stCondLst>
                  <p:endCondLst>
                    <p:cond evt="onPrev" delay="0">
                      <p:tgtEl>
                        <p:sldTgt/>
                      </p:tgtEl>
                    </p:cond>
                    <p:cond evt="onStopAudio" delay="0">
                      <p:tgtEl>
                        <p:sldTgt/>
                      </p:tgtEl>
                    </p:cond>
                  </p:endCondLst>
                </p:cTn>
                <p:tgtEl>
                  <p:spTgt spid="15"/>
                </p:tgtEl>
              </p:cMediaNode>
            </p:audio>
          </p:childTnLst>
        </p:cTn>
      </p:par>
    </p:tnLst>
    <p:bldLst>
      <p:bldP spid="6" grpId="0"/>
      <p:bldP spid="9" grpId="0" animBg="1"/>
      <p:bldP spid="10"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ESAs</a:t>
            </a:r>
            <a:endParaRPr lang="el-GR" b="1" dirty="0"/>
          </a:p>
        </p:txBody>
      </p:sp>
      <p:sp>
        <p:nvSpPr>
          <p:cNvPr id="3" name="Content Placeholder 2"/>
          <p:cNvSpPr>
            <a:spLocks noGrp="1"/>
          </p:cNvSpPr>
          <p:nvPr>
            <p:ph sz="quarter" idx="1"/>
          </p:nvPr>
        </p:nvSpPr>
        <p:spPr/>
        <p:txBody>
          <a:bodyPr>
            <a:normAutofit/>
          </a:bodyPr>
          <a:lstStyle/>
          <a:p>
            <a:endParaRPr lang="en-US" dirty="0"/>
          </a:p>
          <a:p>
            <a:r>
              <a:rPr lang="en-US" dirty="0" err="1"/>
              <a:t>epoetin</a:t>
            </a:r>
            <a:r>
              <a:rPr lang="en-US" dirty="0"/>
              <a:t> </a:t>
            </a:r>
            <a:r>
              <a:rPr lang="el-GR" dirty="0"/>
              <a:t>α</a:t>
            </a:r>
            <a:r>
              <a:rPr lang="en-US" dirty="0"/>
              <a:t> </a:t>
            </a:r>
            <a:r>
              <a:rPr lang="en-US" dirty="0" smtClean="0"/>
              <a:t>(</a:t>
            </a:r>
            <a:r>
              <a:rPr lang="en-US" dirty="0" err="1" smtClean="0"/>
              <a:t>Eprex</a:t>
            </a:r>
            <a:r>
              <a:rPr lang="en-US" dirty="0" smtClean="0"/>
              <a:t>, </a:t>
            </a:r>
            <a:r>
              <a:rPr lang="en-US" dirty="0" err="1" smtClean="0"/>
              <a:t>Abseamed</a:t>
            </a:r>
            <a:r>
              <a:rPr lang="en-US" dirty="0"/>
              <a:t>, </a:t>
            </a:r>
            <a:r>
              <a:rPr lang="en-US" dirty="0" err="1" smtClean="0"/>
              <a:t>Binocrit</a:t>
            </a:r>
            <a:r>
              <a:rPr lang="en-US" dirty="0"/>
              <a:t>)</a:t>
            </a:r>
          </a:p>
          <a:p>
            <a:endParaRPr lang="en-US" dirty="0"/>
          </a:p>
          <a:p>
            <a:r>
              <a:rPr lang="en-US" dirty="0" err="1"/>
              <a:t>epoetin</a:t>
            </a:r>
            <a:r>
              <a:rPr lang="en-US" dirty="0"/>
              <a:t> </a:t>
            </a:r>
            <a:r>
              <a:rPr lang="el-GR" dirty="0"/>
              <a:t> β (</a:t>
            </a:r>
            <a:r>
              <a:rPr lang="en-US" dirty="0" err="1"/>
              <a:t>NeoRecormon</a:t>
            </a:r>
            <a:r>
              <a:rPr lang="en-US" dirty="0"/>
              <a:t>, </a:t>
            </a:r>
            <a:r>
              <a:rPr lang="en-US" dirty="0" err="1"/>
              <a:t>Mircera</a:t>
            </a:r>
            <a:r>
              <a:rPr lang="en-US" dirty="0"/>
              <a:t>)  </a:t>
            </a:r>
            <a:endParaRPr lang="el-GR" dirty="0"/>
          </a:p>
          <a:p>
            <a:endParaRPr lang="el-GR" dirty="0"/>
          </a:p>
          <a:p>
            <a:r>
              <a:rPr lang="en-US" dirty="0" err="1"/>
              <a:t>epoetin</a:t>
            </a:r>
            <a:r>
              <a:rPr lang="en-US" dirty="0"/>
              <a:t> </a:t>
            </a:r>
            <a:r>
              <a:rPr lang="el-GR" dirty="0"/>
              <a:t>ζ</a:t>
            </a:r>
            <a:r>
              <a:rPr lang="en-US" dirty="0"/>
              <a:t> (</a:t>
            </a:r>
            <a:r>
              <a:rPr lang="en-US" dirty="0" err="1"/>
              <a:t>Retacrit</a:t>
            </a:r>
            <a:r>
              <a:rPr lang="en-US" dirty="0"/>
              <a:t>)</a:t>
            </a:r>
          </a:p>
          <a:p>
            <a:endParaRPr lang="en-US" dirty="0"/>
          </a:p>
          <a:p>
            <a:r>
              <a:rPr lang="en-US" dirty="0" err="1"/>
              <a:t>epoetin</a:t>
            </a:r>
            <a:r>
              <a:rPr lang="en-US" dirty="0"/>
              <a:t> </a:t>
            </a:r>
            <a:r>
              <a:rPr lang="el-GR" dirty="0"/>
              <a:t>θ</a:t>
            </a:r>
            <a:r>
              <a:rPr lang="en-US" dirty="0"/>
              <a:t> (</a:t>
            </a:r>
            <a:r>
              <a:rPr lang="en-US" dirty="0" err="1"/>
              <a:t>Eporatio</a:t>
            </a:r>
            <a:r>
              <a:rPr lang="en-US" dirty="0"/>
              <a:t>)</a:t>
            </a:r>
            <a:endParaRPr lang="el-GR" dirty="0"/>
          </a:p>
          <a:p>
            <a:endParaRPr lang="el-GR" dirty="0"/>
          </a:p>
          <a:p>
            <a:r>
              <a:rPr lang="en-US" dirty="0" err="1"/>
              <a:t>darbepoetin</a:t>
            </a:r>
            <a:r>
              <a:rPr lang="en-US" dirty="0"/>
              <a:t> </a:t>
            </a:r>
            <a:r>
              <a:rPr lang="el-GR" dirty="0"/>
              <a:t>α</a:t>
            </a:r>
            <a:r>
              <a:rPr lang="en-US" dirty="0"/>
              <a:t> (</a:t>
            </a:r>
            <a:r>
              <a:rPr lang="en-US" dirty="0" err="1"/>
              <a:t>Aranesp</a:t>
            </a:r>
            <a:r>
              <a:rPr lang="en-US" dirty="0"/>
              <a:t>)</a:t>
            </a:r>
            <a:endParaRPr lang="el-GR" dirty="0"/>
          </a:p>
        </p:txBody>
      </p:sp>
      <p:sp>
        <p:nvSpPr>
          <p:cNvPr id="4" name="TextBox 3"/>
          <p:cNvSpPr txBox="1"/>
          <p:nvPr/>
        </p:nvSpPr>
        <p:spPr>
          <a:xfrm flipH="1">
            <a:off x="6572264" y="2496917"/>
            <a:ext cx="2357454" cy="646331"/>
          </a:xfrm>
          <a:prstGeom prst="rect">
            <a:avLst/>
          </a:prstGeom>
          <a:noFill/>
          <a:ln>
            <a:solidFill>
              <a:srgbClr val="FF0000"/>
            </a:solidFill>
          </a:ln>
        </p:spPr>
        <p:txBody>
          <a:bodyPr wrap="square" rtlCol="0">
            <a:spAutoFit/>
          </a:bodyPr>
          <a:lstStyle/>
          <a:p>
            <a:pPr algn="ctr"/>
            <a:r>
              <a:rPr lang="el-GR" dirty="0">
                <a:solidFill>
                  <a:srgbClr val="FF0000"/>
                </a:solidFill>
              </a:rPr>
              <a:t>βιοομοειδή (</a:t>
            </a:r>
            <a:r>
              <a:rPr lang="en-US" dirty="0" err="1">
                <a:solidFill>
                  <a:srgbClr val="FF0000"/>
                </a:solidFill>
              </a:rPr>
              <a:t>biosimilars</a:t>
            </a:r>
            <a:r>
              <a:rPr lang="el-GR" dirty="0">
                <a:solidFill>
                  <a:srgbClr val="FF0000"/>
                </a:solidFill>
              </a:rPr>
              <a:t>)</a:t>
            </a:r>
          </a:p>
        </p:txBody>
      </p:sp>
      <p:pic>
        <p:nvPicPr>
          <p:cNvPr id="6" name="~PP906.WAV">
            <a:hlinkClick r:id="" action="ppaction://media"/>
          </p:cNvPr>
          <p:cNvPicPr>
            <a:picLocks noRot="1" noChangeAspect="1"/>
          </p:cNvPicPr>
          <p:nvPr>
            <a:wavAudioFile r:embed="rId2" name="~PP906.WAV"/>
          </p:nvPr>
        </p:nvPicPr>
        <p:blipFill>
          <a:blip r:embed="rId5"/>
          <a:stretch>
            <a:fillRect/>
          </a:stretch>
        </p:blipFill>
        <p:spPr>
          <a:xfrm>
            <a:off x="8704263" y="6418263"/>
            <a:ext cx="244475" cy="244475"/>
          </a:xfrm>
          <a:prstGeom prst="rect">
            <a:avLst/>
          </a:prstGeom>
        </p:spPr>
      </p:pic>
    </p:spTree>
    <p:custDataLst>
      <p:tags r:id="rId1"/>
    </p:custDataLst>
  </p:cSld>
  <p:clrMapOvr>
    <a:masterClrMapping/>
  </p:clrMapOvr>
  <p:transition advTm="172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9" end="9"/>
                                            </p:txEl>
                                          </p:spTgt>
                                        </p:tgtEl>
                                        <p:attrNameLst>
                                          <p:attrName>style.visibility</p:attrName>
                                        </p:attrNameLst>
                                      </p:cBhvr>
                                      <p:to>
                                        <p:strVal val="visible"/>
                                      </p:to>
                                    </p:set>
                                    <p:anim calcmode="lin" valueType="num">
                                      <p:cBhvr additive="base">
                                        <p:cTn id="16"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8"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Αυξημένος θρομβωτικός κίνδυνος</a:t>
            </a:r>
          </a:p>
        </p:txBody>
      </p:sp>
      <p:sp>
        <p:nvSpPr>
          <p:cNvPr id="3" name="Content Placeholder 2"/>
          <p:cNvSpPr>
            <a:spLocks noGrp="1"/>
          </p:cNvSpPr>
          <p:nvPr>
            <p:ph sz="quarter" idx="4294967295"/>
          </p:nvPr>
        </p:nvSpPr>
        <p:spPr>
          <a:xfrm>
            <a:off x="457200" y="1571612"/>
            <a:ext cx="4041648" cy="3786214"/>
          </a:xfrm>
          <a:prstGeom prst="rect">
            <a:avLst/>
          </a:prstGeom>
        </p:spPr>
        <p:txBody>
          <a:bodyPr>
            <a:normAutofit/>
          </a:bodyPr>
          <a:lstStyle/>
          <a:p>
            <a:r>
              <a:rPr lang="el-GR" dirty="0"/>
              <a:t>κακοήθεια</a:t>
            </a:r>
            <a:endParaRPr lang="en-US" dirty="0"/>
          </a:p>
          <a:p>
            <a:r>
              <a:rPr lang="el-GR" dirty="0"/>
              <a:t>ατομικό αναμνηστικό</a:t>
            </a:r>
          </a:p>
          <a:p>
            <a:r>
              <a:rPr lang="el-GR" dirty="0"/>
              <a:t>οικογενειακό ιστορικό</a:t>
            </a:r>
          </a:p>
          <a:p>
            <a:r>
              <a:rPr lang="el-GR" dirty="0"/>
              <a:t>θρομβοκυττάρωση</a:t>
            </a:r>
          </a:p>
          <a:p>
            <a:r>
              <a:rPr lang="el-GR" dirty="0"/>
              <a:t>αρτηριακή υπέρταση</a:t>
            </a:r>
          </a:p>
          <a:p>
            <a:r>
              <a:rPr lang="el-GR" dirty="0"/>
              <a:t>αγγειακό εγκεφαλικό επεισόδιο</a:t>
            </a:r>
          </a:p>
        </p:txBody>
      </p:sp>
      <p:sp>
        <p:nvSpPr>
          <p:cNvPr id="5" name="Content Placeholder 4"/>
          <p:cNvSpPr>
            <a:spLocks noGrp="1"/>
          </p:cNvSpPr>
          <p:nvPr>
            <p:ph sz="quarter" idx="2"/>
          </p:nvPr>
        </p:nvSpPr>
        <p:spPr/>
        <p:txBody>
          <a:bodyPr/>
          <a:lstStyle/>
          <a:p>
            <a:r>
              <a:rPr lang="el-GR" dirty="0"/>
              <a:t>παρατεταμένη ακινητοποίηση</a:t>
            </a:r>
          </a:p>
          <a:p>
            <a:r>
              <a:rPr lang="el-GR" dirty="0"/>
              <a:t>πρόσφατο χειρουργείο</a:t>
            </a:r>
          </a:p>
          <a:p>
            <a:r>
              <a:rPr lang="el-GR" dirty="0"/>
              <a:t>ορμονική υποκατάσταση</a:t>
            </a:r>
            <a:endParaRPr lang="en-US" dirty="0"/>
          </a:p>
          <a:p>
            <a:r>
              <a:rPr lang="el-GR" dirty="0"/>
              <a:t>κορτικοστεροειδή</a:t>
            </a:r>
          </a:p>
          <a:p>
            <a:r>
              <a:rPr lang="el-GR" dirty="0"/>
              <a:t>θεραπεία για πολλαπλό μυέλωμα</a:t>
            </a:r>
          </a:p>
          <a:p>
            <a:endParaRPr lang="el-GR" dirty="0"/>
          </a:p>
        </p:txBody>
      </p:sp>
      <p:sp>
        <p:nvSpPr>
          <p:cNvPr id="4" name="Rectangle 3"/>
          <p:cNvSpPr/>
          <p:nvPr/>
        </p:nvSpPr>
        <p:spPr>
          <a:xfrm>
            <a:off x="714348" y="6429396"/>
            <a:ext cx="3429024" cy="276999"/>
          </a:xfrm>
          <a:prstGeom prst="rect">
            <a:avLst/>
          </a:prstGeom>
          <a:ln>
            <a:solidFill>
              <a:srgbClr val="00B0F0"/>
            </a:solidFill>
          </a:ln>
        </p:spPr>
        <p:txBody>
          <a:bodyPr wrap="square">
            <a:spAutoFit/>
          </a:bodyPr>
          <a:lstStyle/>
          <a:p>
            <a:r>
              <a:rPr lang="en-US" sz="1200" dirty="0"/>
              <a:t>Lyman GH, </a:t>
            </a:r>
            <a:r>
              <a:rPr lang="en-US" sz="1200" dirty="0" smtClean="0"/>
              <a:t>et al. </a:t>
            </a:r>
            <a:r>
              <a:rPr lang="en-US" sz="1200" dirty="0"/>
              <a:t>J </a:t>
            </a:r>
            <a:r>
              <a:rPr lang="en-US" sz="1200" dirty="0" err="1"/>
              <a:t>Clin</a:t>
            </a:r>
            <a:r>
              <a:rPr lang="en-US" sz="1200" dirty="0"/>
              <a:t> </a:t>
            </a:r>
            <a:r>
              <a:rPr lang="en-US" sz="1200" dirty="0" err="1"/>
              <a:t>Oncol</a:t>
            </a:r>
            <a:r>
              <a:rPr lang="en-US" sz="1200" dirty="0"/>
              <a:t>. </a:t>
            </a:r>
            <a:r>
              <a:rPr lang="en-US" sz="1200" dirty="0" smtClean="0"/>
              <a:t>2007;25:5490-505</a:t>
            </a:r>
            <a:r>
              <a:rPr lang="en-US" sz="1200" dirty="0"/>
              <a:t>. </a:t>
            </a:r>
          </a:p>
        </p:txBody>
      </p:sp>
      <p:cxnSp>
        <p:nvCxnSpPr>
          <p:cNvPr id="6" name="5 - Ευθεία γραμμή σύνδεσης"/>
          <p:cNvCxnSpPr/>
          <p:nvPr/>
        </p:nvCxnSpPr>
        <p:spPr>
          <a:xfrm>
            <a:off x="785786" y="2000240"/>
            <a:ext cx="178595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7 - Ευθεία γραμμή σύνδεσης"/>
          <p:cNvCxnSpPr/>
          <p:nvPr/>
        </p:nvCxnSpPr>
        <p:spPr>
          <a:xfrm>
            <a:off x="857224" y="3357562"/>
            <a:ext cx="3000396"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3786182" y="1357298"/>
            <a:ext cx="4643470" cy="41434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 name="~PP2445.WAV">
            <a:hlinkClick r:id="" action="ppaction://media"/>
          </p:cNvPr>
          <p:cNvPicPr>
            <a:picLocks noRot="1" noChangeAspect="1"/>
          </p:cNvPicPr>
          <p:nvPr>
            <a:wavAudioFile r:embed="rId2" name="~PP2445.WAV"/>
          </p:nvPr>
        </p:nvPicPr>
        <p:blipFill>
          <a:blip r:embed="rId4"/>
          <a:stretch>
            <a:fillRect/>
          </a:stretch>
        </p:blipFill>
        <p:spPr>
          <a:xfrm>
            <a:off x="8704263" y="6418263"/>
            <a:ext cx="244475" cy="244475"/>
          </a:xfrm>
          <a:prstGeom prst="rect">
            <a:avLst/>
          </a:prstGeom>
        </p:spPr>
      </p:pic>
    </p:spTree>
    <p:custDataLst>
      <p:tags r:id="rId1"/>
    </p:custDataLst>
  </p:cSld>
  <p:clrMapOvr>
    <a:masterClrMapping/>
  </p:clrMapOvr>
  <p:transition advTm="196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par>
                                <p:cTn id="12" presetID="9"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par>
                                <p:cTn id="15" presetID="21"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4)">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8"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endParaRPr lang="el-GR"/>
          </a:p>
        </p:txBody>
      </p:sp>
      <p:pic>
        <p:nvPicPr>
          <p:cNvPr id="1026" name="Picture 2"/>
          <p:cNvPicPr>
            <a:picLocks noGrp="1" noChangeAspect="1" noChangeArrowheads="1"/>
          </p:cNvPicPr>
          <p:nvPr>
            <p:ph sz="quarter" idx="1"/>
          </p:nvPr>
        </p:nvPicPr>
        <p:blipFill>
          <a:blip r:embed="rId3"/>
          <a:srcRect/>
          <a:stretch>
            <a:fillRect/>
          </a:stretch>
        </p:blipFill>
        <p:spPr bwMode="auto">
          <a:xfrm>
            <a:off x="357158" y="1214422"/>
            <a:ext cx="8229600" cy="4100234"/>
          </a:xfrm>
          <a:prstGeom prst="rect">
            <a:avLst/>
          </a:prstGeom>
          <a:noFill/>
          <a:ln w="9525">
            <a:noFill/>
            <a:miter lim="800000"/>
            <a:headEnd/>
            <a:tailEnd/>
          </a:ln>
          <a:effectLst/>
        </p:spPr>
      </p:pic>
      <p:sp>
        <p:nvSpPr>
          <p:cNvPr id="8" name="7 - Ορθογώνιο"/>
          <p:cNvSpPr/>
          <p:nvPr/>
        </p:nvSpPr>
        <p:spPr>
          <a:xfrm>
            <a:off x="714348" y="6429396"/>
            <a:ext cx="4500594" cy="276999"/>
          </a:xfrm>
          <a:prstGeom prst="rect">
            <a:avLst/>
          </a:prstGeom>
          <a:ln>
            <a:solidFill>
              <a:srgbClr val="00B0F0"/>
            </a:solidFill>
          </a:ln>
        </p:spPr>
        <p:txBody>
          <a:bodyPr wrap="square">
            <a:spAutoFit/>
          </a:bodyPr>
          <a:lstStyle/>
          <a:p>
            <a:r>
              <a:rPr lang="en-US" sz="1200" dirty="0"/>
              <a:t>Tonia T, </a:t>
            </a:r>
            <a:r>
              <a:rPr lang="en-GB" sz="1200" dirty="0" smtClean="0"/>
              <a:t>et al</a:t>
            </a:r>
            <a:r>
              <a:rPr lang="en-US" sz="1200" dirty="0" smtClean="0"/>
              <a:t>. </a:t>
            </a:r>
            <a:r>
              <a:rPr lang="en-US" sz="1200" dirty="0"/>
              <a:t>Cochrane Database </a:t>
            </a:r>
            <a:r>
              <a:rPr lang="en-US" sz="1200" dirty="0" err="1"/>
              <a:t>Syst</a:t>
            </a:r>
            <a:r>
              <a:rPr lang="en-US" sz="1200" dirty="0"/>
              <a:t> Rev. 2012;12:CD003407. </a:t>
            </a:r>
          </a:p>
        </p:txBody>
      </p:sp>
      <p:sp>
        <p:nvSpPr>
          <p:cNvPr id="9" name="Oval 5"/>
          <p:cNvSpPr/>
          <p:nvPr/>
        </p:nvSpPr>
        <p:spPr>
          <a:xfrm>
            <a:off x="7072330" y="2357430"/>
            <a:ext cx="1357322" cy="2857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Oval 5"/>
          <p:cNvSpPr/>
          <p:nvPr/>
        </p:nvSpPr>
        <p:spPr>
          <a:xfrm>
            <a:off x="7072330" y="4000504"/>
            <a:ext cx="1357322" cy="2857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 name="~PP842.WAV">
            <a:hlinkClick r:id="" action="ppaction://media"/>
          </p:cNvPr>
          <p:cNvPicPr>
            <a:picLocks noRot="1" noChangeAspect="1"/>
          </p:cNvPicPr>
          <p:nvPr>
            <a:wavAudioFile r:embed="rId1" name="~PP842.WAV"/>
          </p:nvPr>
        </p:nvPicPr>
        <p:blipFill>
          <a:blip r:embed="rId4"/>
          <a:stretch>
            <a:fillRect/>
          </a:stretch>
        </p:blipFill>
        <p:spPr>
          <a:xfrm>
            <a:off x="8704263" y="6418263"/>
            <a:ext cx="244475" cy="244475"/>
          </a:xfrm>
          <a:prstGeom prst="rect">
            <a:avLst/>
          </a:prstGeom>
        </p:spPr>
      </p:pic>
    </p:spTree>
  </p:cSld>
  <p:clrMapOvr>
    <a:masterClrMapping/>
  </p:clrMapOvr>
  <p:transition advTm="145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2850"/>
            <a:ext cx="8229600" cy="1600200"/>
          </a:xfrm>
        </p:spPr>
        <p:txBody>
          <a:bodyPr/>
          <a:lstStyle/>
          <a:p>
            <a:r>
              <a:rPr lang="el-GR" dirty="0" smtClean="0"/>
              <a:t>Αιματολογική τοξικότητα </a:t>
            </a:r>
            <a:endParaRPr lang="el-GR" dirty="0"/>
          </a:p>
        </p:txBody>
      </p:sp>
      <p:sp>
        <p:nvSpPr>
          <p:cNvPr id="3" name="2 - Θέση περιεχομένου"/>
          <p:cNvSpPr>
            <a:spLocks noGrp="1"/>
          </p:cNvSpPr>
          <p:nvPr>
            <p:ph sz="half" idx="2"/>
          </p:nvPr>
        </p:nvSpPr>
        <p:spPr>
          <a:xfrm>
            <a:off x="4605366" y="2428868"/>
            <a:ext cx="4038600" cy="3214710"/>
          </a:xfrm>
        </p:spPr>
        <p:txBody>
          <a:bodyPr/>
          <a:lstStyle/>
          <a:p>
            <a:endParaRPr lang="el-GR" dirty="0" smtClean="0"/>
          </a:p>
          <a:p>
            <a:r>
              <a:rPr lang="el-GR" dirty="0" err="1" smtClean="0"/>
              <a:t>ουδετεροπενία</a:t>
            </a:r>
            <a:r>
              <a:rPr lang="el-GR" dirty="0" smtClean="0"/>
              <a:t> </a:t>
            </a:r>
          </a:p>
          <a:p>
            <a:endParaRPr lang="el-GR" dirty="0" smtClean="0"/>
          </a:p>
          <a:p>
            <a:r>
              <a:rPr lang="el-GR" dirty="0" smtClean="0"/>
              <a:t>αναιμία </a:t>
            </a:r>
          </a:p>
          <a:p>
            <a:endParaRPr lang="el-GR" dirty="0" smtClean="0"/>
          </a:p>
          <a:p>
            <a:r>
              <a:rPr lang="el-GR" dirty="0" err="1" smtClean="0"/>
              <a:t>θρομβοπενία</a:t>
            </a:r>
            <a:r>
              <a:rPr lang="el-GR" dirty="0" smtClean="0"/>
              <a:t> </a:t>
            </a:r>
            <a:endParaRPr lang="el-GR" dirty="0"/>
          </a:p>
        </p:txBody>
      </p:sp>
      <p:sp>
        <p:nvSpPr>
          <p:cNvPr id="4" name="3 - Θέση ημερομηνίας"/>
          <p:cNvSpPr>
            <a:spLocks noGrp="1"/>
          </p:cNvSpPr>
          <p:nvPr>
            <p:ph type="dt" sz="half" idx="10"/>
          </p:nvPr>
        </p:nvSpPr>
        <p:spPr/>
        <p:txBody>
          <a:bodyPr/>
          <a:lstStyle/>
          <a:p>
            <a:fld id="{4F3D8698-06D0-463A-BDBB-4F4DE983DE53}" type="datetime1">
              <a:rPr lang="el-GR" smtClean="0"/>
              <a:pPr/>
              <a:t>15/4/2020</a:t>
            </a:fld>
            <a:endParaRPr lang="el-GR"/>
          </a:p>
        </p:txBody>
      </p:sp>
      <p:sp>
        <p:nvSpPr>
          <p:cNvPr id="5" name="4 - Θέση περιεχομένου"/>
          <p:cNvSpPr>
            <a:spLocks noGrp="1"/>
          </p:cNvSpPr>
          <p:nvPr>
            <p:ph sz="quarter" idx="13"/>
          </p:nvPr>
        </p:nvSpPr>
        <p:spPr>
          <a:xfrm>
            <a:off x="357158" y="1331612"/>
            <a:ext cx="4041648" cy="4526280"/>
          </a:xfrm>
        </p:spPr>
        <p:txBody>
          <a:bodyPr/>
          <a:lstStyle/>
          <a:p>
            <a:endParaRPr lang="en-GB" dirty="0" smtClean="0"/>
          </a:p>
          <a:p>
            <a:r>
              <a:rPr lang="el-GR" sz="3200" dirty="0" smtClean="0"/>
              <a:t>σχετιζόμενη με </a:t>
            </a:r>
            <a:endParaRPr lang="en-GB" sz="3200" dirty="0" smtClean="0"/>
          </a:p>
          <a:p>
            <a:endParaRPr lang="el-GR" dirty="0" smtClean="0"/>
          </a:p>
          <a:p>
            <a:pPr lvl="1"/>
            <a:r>
              <a:rPr lang="el-GR" sz="2400" dirty="0" smtClean="0"/>
              <a:t>το νόσημα</a:t>
            </a:r>
          </a:p>
          <a:p>
            <a:pPr lvl="1"/>
            <a:endParaRPr lang="el-GR" sz="2400" dirty="0" smtClean="0"/>
          </a:p>
          <a:p>
            <a:pPr lvl="1"/>
            <a:r>
              <a:rPr lang="el-GR" sz="2400" dirty="0" smtClean="0"/>
              <a:t>τον ασθενή</a:t>
            </a:r>
          </a:p>
          <a:p>
            <a:pPr lvl="1"/>
            <a:endParaRPr lang="el-GR" sz="2400" dirty="0" smtClean="0"/>
          </a:p>
          <a:p>
            <a:pPr lvl="1"/>
            <a:r>
              <a:rPr lang="el-GR" sz="2400" dirty="0" smtClean="0"/>
              <a:t>την θεραπεία (</a:t>
            </a:r>
            <a:r>
              <a:rPr lang="el-GR" sz="2400" dirty="0" err="1" smtClean="0"/>
              <a:t>ιατρογενής</a:t>
            </a:r>
            <a:r>
              <a:rPr lang="el-GR" sz="2400" dirty="0" smtClean="0"/>
              <a:t>)</a:t>
            </a:r>
          </a:p>
          <a:p>
            <a:pPr lvl="1"/>
            <a:endParaRPr lang="el-GR" sz="2400" dirty="0"/>
          </a:p>
        </p:txBody>
      </p:sp>
      <p:cxnSp>
        <p:nvCxnSpPr>
          <p:cNvPr id="7" name="6 - Ευθύγραμμο βέλος σύνδεσης"/>
          <p:cNvCxnSpPr/>
          <p:nvPr/>
        </p:nvCxnSpPr>
        <p:spPr>
          <a:xfrm rot="5400000" flipH="1" flipV="1">
            <a:off x="3786182" y="3214686"/>
            <a:ext cx="857256" cy="71438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8 - Ευθύγραμμο βέλος σύνδεσης"/>
          <p:cNvCxnSpPr/>
          <p:nvPr/>
        </p:nvCxnSpPr>
        <p:spPr>
          <a:xfrm>
            <a:off x="3857620" y="3998916"/>
            <a:ext cx="71438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11 - Ευθύγραμμο βέλος σύνδεσης"/>
          <p:cNvCxnSpPr/>
          <p:nvPr/>
        </p:nvCxnSpPr>
        <p:spPr>
          <a:xfrm rot="16200000" flipH="1">
            <a:off x="3821901" y="4036223"/>
            <a:ext cx="785818" cy="71438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P350.WAV">
            <a:hlinkClick r:id="" action="ppaction://media"/>
          </p:cNvPr>
          <p:cNvPicPr>
            <a:picLocks noRot="1" noChangeAspect="1"/>
          </p:cNvPicPr>
          <p:nvPr>
            <a:wavAudioFile r:embed="rId2" name="~PP350.WAV"/>
          </p:nvPr>
        </p:nvPicPr>
        <p:blipFill>
          <a:blip r:embed="rId4"/>
          <a:stretch>
            <a:fillRect/>
          </a:stretch>
        </p:blipFill>
        <p:spPr>
          <a:xfrm>
            <a:off x="8704263" y="6418263"/>
            <a:ext cx="244475" cy="244475"/>
          </a:xfrm>
          <a:prstGeom prst="rect">
            <a:avLst/>
          </a:prstGeom>
        </p:spPr>
      </p:pic>
    </p:spTree>
    <p:custDataLst>
      <p:tags r:id="rId1"/>
    </p:custDataLst>
  </p:cSld>
  <p:clrMapOvr>
    <a:masterClrMapping/>
  </p:clrMapOvr>
  <p:transition advTm="167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par>
                                <p:cTn id="12" presetID="9"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500"/>
                                        <p:tgtEl>
                                          <p:spTgt spid="9"/>
                                        </p:tgtEl>
                                      </p:cBhvr>
                                    </p:animEffect>
                                  </p:childTnLst>
                                </p:cTn>
                              </p:par>
                              <p:par>
                                <p:cTn id="15" presetID="9"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dissolve">
                                      <p:cBhvr>
                                        <p:cTn id="20" dur="500"/>
                                        <p:tgtEl>
                                          <p:spTgt spid="3">
                                            <p:txEl>
                                              <p:pRg st="1" end="1"/>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dissolve">
                                      <p:cBhvr>
                                        <p:cTn id="23" dur="500"/>
                                        <p:tgtEl>
                                          <p:spTgt spid="3">
                                            <p:txEl>
                                              <p:pRg st="3" end="3"/>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7"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600200"/>
          </a:xfrm>
        </p:spPr>
        <p:txBody>
          <a:bodyPr/>
          <a:lstStyle/>
          <a:p>
            <a:r>
              <a:rPr lang="el-GR" dirty="0" smtClean="0"/>
              <a:t>Φλεβική </a:t>
            </a:r>
            <a:r>
              <a:rPr lang="el-GR" dirty="0" err="1" smtClean="0"/>
              <a:t>Θρομβοεμβολική</a:t>
            </a:r>
            <a:r>
              <a:rPr lang="el-GR" dirty="0" smtClean="0"/>
              <a:t> Νόσος</a:t>
            </a:r>
            <a:r>
              <a:rPr lang="en-GB" dirty="0" smtClean="0"/>
              <a:t> (</a:t>
            </a:r>
            <a:r>
              <a:rPr lang="el-GR" dirty="0" smtClean="0"/>
              <a:t>ΦΘΕΝ)</a:t>
            </a:r>
            <a:endParaRPr lang="el-GR" dirty="0"/>
          </a:p>
        </p:txBody>
      </p:sp>
      <p:sp>
        <p:nvSpPr>
          <p:cNvPr id="4" name="3 - Θέση περιεχομένου"/>
          <p:cNvSpPr>
            <a:spLocks noGrp="1"/>
          </p:cNvSpPr>
          <p:nvPr>
            <p:ph idx="1"/>
          </p:nvPr>
        </p:nvSpPr>
        <p:spPr/>
        <p:txBody>
          <a:bodyPr/>
          <a:lstStyle/>
          <a:p>
            <a:endParaRPr lang="en-GB" dirty="0" smtClean="0"/>
          </a:p>
          <a:p>
            <a:r>
              <a:rPr lang="el-GR" dirty="0" smtClean="0"/>
              <a:t>2</a:t>
            </a:r>
            <a:r>
              <a:rPr lang="el-GR" baseline="30000" dirty="0" smtClean="0"/>
              <a:t>η</a:t>
            </a:r>
            <a:r>
              <a:rPr lang="el-GR" dirty="0" smtClean="0"/>
              <a:t> αιτία θανάτου σε ασθενείς με </a:t>
            </a:r>
            <a:r>
              <a:rPr lang="en-GB" dirty="0" smtClean="0"/>
              <a:t>Ca</a:t>
            </a:r>
            <a:endParaRPr lang="el-GR" dirty="0" smtClean="0"/>
          </a:p>
          <a:p>
            <a:endParaRPr lang="en-GB" dirty="0" smtClean="0"/>
          </a:p>
          <a:p>
            <a:r>
              <a:rPr lang="el-GR" dirty="0" smtClean="0"/>
              <a:t>35-40% των ασθενών με </a:t>
            </a:r>
            <a:r>
              <a:rPr lang="en-GB" dirty="0" smtClean="0"/>
              <a:t>Ca </a:t>
            </a:r>
            <a:r>
              <a:rPr lang="el-GR" dirty="0" smtClean="0"/>
              <a:t>μπορεί να εμφανίσει ΦΘΕΝ</a:t>
            </a:r>
          </a:p>
          <a:p>
            <a:pPr lvl="1"/>
            <a:r>
              <a:rPr lang="en-GB" dirty="0" smtClean="0"/>
              <a:t>x4-7 </a:t>
            </a:r>
            <a:r>
              <a:rPr lang="el-GR" dirty="0" smtClean="0"/>
              <a:t>σε σχέση με μη καρκινοπαθείς</a:t>
            </a:r>
          </a:p>
          <a:p>
            <a:pPr lvl="1"/>
            <a:r>
              <a:rPr lang="el-GR" dirty="0" smtClean="0"/>
              <a:t>μέχρι και 15% ανά έτος</a:t>
            </a:r>
          </a:p>
          <a:p>
            <a:pPr lvl="1"/>
            <a:r>
              <a:rPr lang="el-GR" dirty="0" smtClean="0"/>
              <a:t>υποτροπή σε 7-17% των ασθενών, ειδικά τον 1</a:t>
            </a:r>
            <a:r>
              <a:rPr lang="el-GR" baseline="30000" dirty="0" smtClean="0"/>
              <a:t>ο</a:t>
            </a:r>
            <a:r>
              <a:rPr lang="el-GR" dirty="0" smtClean="0"/>
              <a:t> μήνα από την διάγνωση</a:t>
            </a:r>
            <a:endParaRPr lang="el-GR" dirty="0"/>
          </a:p>
        </p:txBody>
      </p:sp>
      <p:sp>
        <p:nvSpPr>
          <p:cNvPr id="3" name="2 - Θέση ημερομηνίας"/>
          <p:cNvSpPr>
            <a:spLocks noGrp="1"/>
          </p:cNvSpPr>
          <p:nvPr>
            <p:ph type="dt" sz="half" idx="10"/>
          </p:nvPr>
        </p:nvSpPr>
        <p:spPr/>
        <p:txBody>
          <a:bodyPr/>
          <a:lstStyle/>
          <a:p>
            <a:fld id="{BCE18A7D-619C-4A50-8EFB-F9D328745933}" type="datetime1">
              <a:rPr lang="el-GR" smtClean="0"/>
              <a:pPr/>
              <a:t>15/4/2020</a:t>
            </a:fld>
            <a:endParaRPr lang="el-GR" dirty="0"/>
          </a:p>
        </p:txBody>
      </p:sp>
      <p:sp>
        <p:nvSpPr>
          <p:cNvPr id="5" name="4 - Ορθογώνιο"/>
          <p:cNvSpPr/>
          <p:nvPr/>
        </p:nvSpPr>
        <p:spPr>
          <a:xfrm>
            <a:off x="785786" y="6143644"/>
            <a:ext cx="3714776" cy="646331"/>
          </a:xfrm>
          <a:prstGeom prst="rect">
            <a:avLst/>
          </a:prstGeom>
          <a:ln>
            <a:solidFill>
              <a:srgbClr val="3366FF"/>
            </a:solidFill>
          </a:ln>
        </p:spPr>
        <p:txBody>
          <a:bodyPr wrap="square">
            <a:spAutoFit/>
          </a:bodyPr>
          <a:lstStyle/>
          <a:p>
            <a:r>
              <a:rPr lang="en-US" sz="1200" dirty="0" err="1" smtClean="0"/>
              <a:t>Heit</a:t>
            </a:r>
            <a:r>
              <a:rPr lang="el-GR" sz="1200" dirty="0" smtClean="0"/>
              <a:t> </a:t>
            </a:r>
            <a:r>
              <a:rPr lang="en-GB" sz="1200" dirty="0" smtClean="0"/>
              <a:t>JA,</a:t>
            </a:r>
            <a:r>
              <a:rPr lang="en-US" sz="1200" dirty="0" smtClean="0"/>
              <a:t> et al. Arch. Intern. Med. 2000;160:809–15.</a:t>
            </a:r>
          </a:p>
          <a:p>
            <a:r>
              <a:rPr lang="en-US" sz="1200" dirty="0" smtClean="0"/>
              <a:t>Ay C, et al. Blood. 2010;116:5377–82. </a:t>
            </a:r>
          </a:p>
          <a:p>
            <a:r>
              <a:rPr lang="en-US" sz="1200" dirty="0" smtClean="0"/>
              <a:t>Walker AJ, et al. </a:t>
            </a:r>
            <a:r>
              <a:rPr lang="fr-FR" sz="1200" dirty="0" err="1" smtClean="0"/>
              <a:t>Eur</a:t>
            </a:r>
            <a:r>
              <a:rPr lang="fr-FR" sz="1200" dirty="0" smtClean="0"/>
              <a:t>. J. Cancer. 2013; 49:1404–13.</a:t>
            </a:r>
            <a:r>
              <a:rPr lang="en-US" sz="1200" dirty="0" smtClean="0"/>
              <a:t> </a:t>
            </a:r>
          </a:p>
        </p:txBody>
      </p:sp>
      <p:pic>
        <p:nvPicPr>
          <p:cNvPr id="6" name="~PP3607.WAV">
            <a:hlinkClick r:id="" action="ppaction://media"/>
          </p:cNvPr>
          <p:cNvPicPr>
            <a:picLocks noRot="1" noChangeAspect="1"/>
          </p:cNvPicPr>
          <p:nvPr>
            <a:wavAudioFile r:embed="rId1" name="~PP3607.WAV"/>
          </p:nvPr>
        </p:nvPicPr>
        <p:blipFill>
          <a:blip r:embed="rId3"/>
          <a:stretch>
            <a:fillRect/>
          </a:stretch>
        </p:blipFill>
        <p:spPr>
          <a:xfrm>
            <a:off x="8704263" y="6418263"/>
            <a:ext cx="244475" cy="244475"/>
          </a:xfrm>
          <a:prstGeom prst="rect">
            <a:avLst/>
          </a:prstGeom>
        </p:spPr>
      </p:pic>
    </p:spTree>
  </p:cSld>
  <p:clrMapOvr>
    <a:masterClrMapping/>
  </p:clrMapOvr>
  <p:transition advTm="312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28652"/>
            <a:ext cx="8229600" cy="1600200"/>
          </a:xfrm>
        </p:spPr>
        <p:txBody>
          <a:bodyPr/>
          <a:lstStyle/>
          <a:p>
            <a:r>
              <a:rPr lang="el-GR" sz="4400" dirty="0" smtClean="0"/>
              <a:t>Σχετιζόμενη με </a:t>
            </a:r>
            <a:r>
              <a:rPr lang="en-GB" sz="4400" dirty="0" smtClean="0"/>
              <a:t>Ca</a:t>
            </a:r>
            <a:r>
              <a:rPr lang="el-GR" sz="4400" dirty="0" smtClean="0"/>
              <a:t> ΦΘΕΝ</a:t>
            </a:r>
            <a:endParaRPr lang="el-GR" sz="4400" dirty="0"/>
          </a:p>
        </p:txBody>
      </p:sp>
      <p:sp>
        <p:nvSpPr>
          <p:cNvPr id="4" name="3 - Θέση ημερομηνίας"/>
          <p:cNvSpPr>
            <a:spLocks noGrp="1"/>
          </p:cNvSpPr>
          <p:nvPr>
            <p:ph type="dt" sz="half" idx="10"/>
          </p:nvPr>
        </p:nvSpPr>
        <p:spPr>
          <a:xfrm>
            <a:off x="6363347" y="6421461"/>
            <a:ext cx="2085975" cy="365125"/>
          </a:xfrm>
        </p:spPr>
        <p:txBody>
          <a:bodyPr/>
          <a:lstStyle/>
          <a:p>
            <a:fld id="{4F3D8698-06D0-463A-BDBB-4F4DE983DE53}" type="datetime1">
              <a:rPr lang="el-GR" smtClean="0"/>
              <a:pPr/>
              <a:t>15/4/2020</a:t>
            </a:fld>
            <a:endParaRPr lang="el-GR" dirty="0"/>
          </a:p>
        </p:txBody>
      </p:sp>
      <p:pic>
        <p:nvPicPr>
          <p:cNvPr id="1026" name="Picture 2"/>
          <p:cNvPicPr>
            <a:picLocks noGrp="1" noChangeAspect="1" noChangeArrowheads="1"/>
          </p:cNvPicPr>
          <p:nvPr>
            <p:ph idx="1"/>
          </p:nvPr>
        </p:nvPicPr>
        <p:blipFill>
          <a:blip r:embed="rId4"/>
          <a:srcRect/>
          <a:stretch>
            <a:fillRect/>
          </a:stretch>
        </p:blipFill>
        <p:spPr bwMode="auto">
          <a:xfrm>
            <a:off x="785786" y="1214422"/>
            <a:ext cx="7052074" cy="4929222"/>
          </a:xfrm>
          <a:prstGeom prst="rect">
            <a:avLst/>
          </a:prstGeom>
          <a:noFill/>
          <a:ln w="9525">
            <a:noFill/>
            <a:miter lim="800000"/>
            <a:headEnd/>
            <a:tailEnd/>
          </a:ln>
          <a:effectLst/>
        </p:spPr>
      </p:pic>
      <p:sp>
        <p:nvSpPr>
          <p:cNvPr id="6" name="5 - Ορθογώνιο"/>
          <p:cNvSpPr/>
          <p:nvPr/>
        </p:nvSpPr>
        <p:spPr>
          <a:xfrm>
            <a:off x="785786" y="5572140"/>
            <a:ext cx="2214578" cy="2143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4214810" y="2357430"/>
            <a:ext cx="3214710" cy="4286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Ορθογώνιο"/>
          <p:cNvSpPr/>
          <p:nvPr/>
        </p:nvSpPr>
        <p:spPr>
          <a:xfrm>
            <a:off x="4214810" y="3143248"/>
            <a:ext cx="1571636" cy="1428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 name="~PP1841.WAV">
            <a:hlinkClick r:id="" action="ppaction://media"/>
          </p:cNvPr>
          <p:cNvPicPr>
            <a:picLocks noRot="1" noChangeAspect="1"/>
          </p:cNvPicPr>
          <p:nvPr>
            <a:wavAudioFile r:embed="rId2" name="~PP1841.WAV"/>
          </p:nvPr>
        </p:nvPicPr>
        <p:blipFill>
          <a:blip r:embed="rId5"/>
          <a:stretch>
            <a:fillRect/>
          </a:stretch>
        </p:blipFill>
        <p:spPr>
          <a:xfrm>
            <a:off x="8704263" y="6418263"/>
            <a:ext cx="244475" cy="244475"/>
          </a:xfrm>
          <a:prstGeom prst="rect">
            <a:avLst/>
          </a:prstGeom>
        </p:spPr>
      </p:pic>
    </p:spTree>
    <p:custDataLst>
      <p:tags r:id="rId1"/>
    </p:custDataLst>
  </p:cSld>
  <p:clrMapOvr>
    <a:masterClrMapping/>
  </p:clrMapOvr>
  <p:transition advTm="267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8"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6" grpId="0" animBg="1"/>
      <p:bldP spid="7"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s-ES" smtClean="0"/>
              <a:t/>
            </a:r>
            <a:br>
              <a:rPr lang="es-ES" smtClean="0"/>
            </a:br>
            <a:r>
              <a:rPr lang="es-ES" smtClean="0"/>
              <a:t>Variability of the VTE Risk Modifiers</a:t>
            </a:r>
            <a:endParaRPr lang="en-US" dirty="0"/>
          </a:p>
        </p:txBody>
      </p:sp>
      <p:pic>
        <p:nvPicPr>
          <p:cNvPr id="3" name="Picture 2"/>
          <p:cNvPicPr/>
          <p:nvPr/>
        </p:nvPicPr>
        <p:blipFill>
          <a:blip r:embed="rId4"/>
          <a:stretch>
            <a:fillRect/>
          </a:stretch>
        </p:blipFill>
        <p:spPr>
          <a:xfrm>
            <a:off x="0" y="0"/>
            <a:ext cx="9144000" cy="6858000"/>
          </a:xfrm>
          <a:prstGeom prst="rect">
            <a:avLst/>
          </a:prstGeom>
        </p:spPr>
      </p:pic>
      <p:sp>
        <p:nvSpPr>
          <p:cNvPr id="4" name="3 - Ορθογώνιο"/>
          <p:cNvSpPr/>
          <p:nvPr/>
        </p:nvSpPr>
        <p:spPr>
          <a:xfrm>
            <a:off x="285720" y="6572272"/>
            <a:ext cx="3786214" cy="285728"/>
          </a:xfrm>
          <a:prstGeom prst="rect">
            <a:avLst/>
          </a:prstGeom>
          <a:no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Ορθογώνιο"/>
          <p:cNvSpPr/>
          <p:nvPr/>
        </p:nvSpPr>
        <p:spPr>
          <a:xfrm>
            <a:off x="3286116" y="4857760"/>
            <a:ext cx="2214578" cy="2857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 name="~PP3662.WAV">
            <a:hlinkClick r:id="" action="ppaction://media"/>
          </p:cNvPr>
          <p:cNvPicPr>
            <a:picLocks noRot="1" noChangeAspect="1"/>
          </p:cNvPicPr>
          <p:nvPr>
            <a:wavAudioFile r:embed="rId2" name="~PP3662.WAV"/>
          </p:nvPr>
        </p:nvPicPr>
        <p:blipFill>
          <a:blip r:embed="rId5"/>
          <a:stretch>
            <a:fillRect/>
          </a:stretch>
        </p:blipFill>
        <p:spPr>
          <a:xfrm>
            <a:off x="8704263" y="6418263"/>
            <a:ext cx="244475" cy="244475"/>
          </a:xfrm>
          <a:prstGeom prst="rect">
            <a:avLst/>
          </a:prstGeom>
        </p:spPr>
      </p:pic>
    </p:spTree>
    <p:custDataLst>
      <p:tags r:id="rId1"/>
    </p:custDataLst>
    <p:extLst>
      <p:ext uri="{BB962C8B-B14F-4D97-AF65-F5344CB8AC3E}">
        <p14:creationId xmlns="" xmlns:p14="http://schemas.microsoft.com/office/powerpoint/2010/main" val="2508778204"/>
      </p:ext>
    </p:extLst>
  </p:cSld>
  <p:clrMapOvr>
    <a:masterClrMapping/>
  </p:clrMapOvr>
  <p:transition advTm="62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4"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4" name="Rectangle 3"/>
          <p:cNvSpPr/>
          <p:nvPr/>
        </p:nvSpPr>
        <p:spPr>
          <a:xfrm>
            <a:off x="714348" y="6429396"/>
            <a:ext cx="3929090" cy="276999"/>
          </a:xfrm>
          <a:prstGeom prst="rect">
            <a:avLst/>
          </a:prstGeom>
          <a:ln>
            <a:solidFill>
              <a:srgbClr val="3366FF"/>
            </a:solidFill>
          </a:ln>
        </p:spPr>
        <p:txBody>
          <a:bodyPr wrap="square">
            <a:spAutoFit/>
          </a:bodyPr>
          <a:lstStyle/>
          <a:p>
            <a:r>
              <a:rPr lang="en-US" sz="1200" dirty="0"/>
              <a:t>Khorana AA, </a:t>
            </a:r>
            <a:r>
              <a:rPr lang="en-GB" sz="1200" dirty="0" smtClean="0"/>
              <a:t>et al</a:t>
            </a:r>
            <a:r>
              <a:rPr lang="en-US" sz="1200" dirty="0" smtClean="0"/>
              <a:t>. </a:t>
            </a:r>
            <a:r>
              <a:rPr lang="en-US" sz="1200" dirty="0"/>
              <a:t>Arch Intern Med. </a:t>
            </a:r>
            <a:r>
              <a:rPr lang="en-US" sz="1200" dirty="0" smtClean="0"/>
              <a:t>2008;168:2377-81</a:t>
            </a:r>
            <a:r>
              <a:rPr lang="en-US" sz="1200" dirty="0"/>
              <a:t>. </a:t>
            </a:r>
          </a:p>
        </p:txBody>
      </p:sp>
      <p:pic>
        <p:nvPicPr>
          <p:cNvPr id="5122" name="Picture 2"/>
          <p:cNvPicPr>
            <a:picLocks noGrp="1" noChangeAspect="1" noChangeArrowheads="1"/>
          </p:cNvPicPr>
          <p:nvPr>
            <p:ph sz="quarter" idx="1"/>
          </p:nvPr>
        </p:nvPicPr>
        <p:blipFill>
          <a:blip r:embed="rId5"/>
          <a:srcRect/>
          <a:stretch>
            <a:fillRect/>
          </a:stretch>
        </p:blipFill>
        <p:spPr bwMode="auto">
          <a:xfrm>
            <a:off x="142844" y="857232"/>
            <a:ext cx="3571900" cy="5214452"/>
          </a:xfrm>
          <a:prstGeom prst="rect">
            <a:avLst/>
          </a:prstGeom>
          <a:noFill/>
          <a:ln w="9525">
            <a:noFill/>
            <a:miter lim="800000"/>
            <a:headEnd/>
            <a:tailEnd/>
          </a:ln>
          <a:effectLst/>
        </p:spPr>
      </p:pic>
      <p:pic>
        <p:nvPicPr>
          <p:cNvPr id="5123" name="Picture 3"/>
          <p:cNvPicPr>
            <a:picLocks noChangeAspect="1" noChangeArrowheads="1"/>
          </p:cNvPicPr>
          <p:nvPr/>
        </p:nvPicPr>
        <p:blipFill>
          <a:blip r:embed="rId6"/>
          <a:srcRect/>
          <a:stretch>
            <a:fillRect/>
          </a:stretch>
        </p:blipFill>
        <p:spPr bwMode="auto">
          <a:xfrm>
            <a:off x="3786182" y="1142984"/>
            <a:ext cx="5234016" cy="4277634"/>
          </a:xfrm>
          <a:prstGeom prst="rect">
            <a:avLst/>
          </a:prstGeom>
          <a:noFill/>
          <a:ln w="9525">
            <a:noFill/>
            <a:miter lim="800000"/>
            <a:headEnd/>
            <a:tailEnd/>
          </a:ln>
          <a:effectLst/>
        </p:spPr>
      </p:pic>
      <p:cxnSp>
        <p:nvCxnSpPr>
          <p:cNvPr id="9" name="8 - Ευθεία γραμμή σύνδεσης"/>
          <p:cNvCxnSpPr/>
          <p:nvPr/>
        </p:nvCxnSpPr>
        <p:spPr>
          <a:xfrm>
            <a:off x="357158" y="4857760"/>
            <a:ext cx="3143272"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P2864.WAV">
            <a:hlinkClick r:id="" action="ppaction://media"/>
          </p:cNvPr>
          <p:cNvPicPr>
            <a:picLocks noRot="1" noChangeAspect="1"/>
          </p:cNvPicPr>
          <p:nvPr>
            <a:wavAudioFile r:embed="rId2" name="~PP2864.WAV"/>
          </p:nvPr>
        </p:nvPicPr>
        <p:blipFill>
          <a:blip r:embed="rId7"/>
          <a:stretch>
            <a:fillRect/>
          </a:stretch>
        </p:blipFill>
        <p:spPr>
          <a:xfrm>
            <a:off x="8704263" y="6418263"/>
            <a:ext cx="244475" cy="244475"/>
          </a:xfrm>
          <a:prstGeom prst="rect">
            <a:avLst/>
          </a:prstGeom>
        </p:spPr>
      </p:pic>
    </p:spTree>
    <p:custDataLst>
      <p:tags r:id="rId1"/>
    </p:custDataLst>
  </p:cSld>
  <p:clrMapOvr>
    <a:masterClrMapping/>
  </p:clrMapOvr>
  <p:transition advTm="93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4F3D8698-06D0-463A-BDBB-4F4DE983DE53}" type="datetime1">
              <a:rPr lang="el-GR" smtClean="0"/>
              <a:pPr/>
              <a:t>15/4/2020</a:t>
            </a:fld>
            <a:endParaRPr lang="el-GR"/>
          </a:p>
        </p:txBody>
      </p:sp>
      <p:pic>
        <p:nvPicPr>
          <p:cNvPr id="7170" name="Picture 2"/>
          <p:cNvPicPr>
            <a:picLocks noChangeAspect="1" noChangeArrowheads="1"/>
          </p:cNvPicPr>
          <p:nvPr/>
        </p:nvPicPr>
        <p:blipFill>
          <a:blip r:embed="rId3"/>
          <a:srcRect/>
          <a:stretch>
            <a:fillRect/>
          </a:stretch>
        </p:blipFill>
        <p:spPr bwMode="auto">
          <a:xfrm>
            <a:off x="500034" y="500042"/>
            <a:ext cx="1409700" cy="2828925"/>
          </a:xfrm>
          <a:prstGeom prst="rect">
            <a:avLst/>
          </a:prstGeom>
          <a:noFill/>
          <a:ln w="9525">
            <a:noFill/>
            <a:miter lim="800000"/>
            <a:headEnd/>
            <a:tailEnd/>
          </a:ln>
          <a:effectLst/>
        </p:spPr>
      </p:pic>
      <p:pic>
        <p:nvPicPr>
          <p:cNvPr id="7171" name="Picture 3"/>
          <p:cNvPicPr>
            <a:picLocks noChangeAspect="1" noChangeArrowheads="1"/>
          </p:cNvPicPr>
          <p:nvPr/>
        </p:nvPicPr>
        <p:blipFill>
          <a:blip r:embed="rId4"/>
          <a:srcRect/>
          <a:stretch>
            <a:fillRect/>
          </a:stretch>
        </p:blipFill>
        <p:spPr bwMode="auto">
          <a:xfrm>
            <a:off x="3357554" y="2000240"/>
            <a:ext cx="1200150" cy="2028825"/>
          </a:xfrm>
          <a:prstGeom prst="rect">
            <a:avLst/>
          </a:prstGeom>
          <a:noFill/>
          <a:ln w="9525">
            <a:noFill/>
            <a:miter lim="800000"/>
            <a:headEnd/>
            <a:tailEnd/>
          </a:ln>
          <a:effectLst/>
        </p:spPr>
      </p:pic>
      <p:pic>
        <p:nvPicPr>
          <p:cNvPr id="7172" name="Picture 4"/>
          <p:cNvPicPr>
            <a:picLocks noChangeAspect="1" noChangeArrowheads="1"/>
          </p:cNvPicPr>
          <p:nvPr/>
        </p:nvPicPr>
        <p:blipFill>
          <a:blip r:embed="rId5"/>
          <a:srcRect/>
          <a:stretch>
            <a:fillRect/>
          </a:stretch>
        </p:blipFill>
        <p:spPr bwMode="auto">
          <a:xfrm>
            <a:off x="5715008" y="2714620"/>
            <a:ext cx="2114550" cy="1562100"/>
          </a:xfrm>
          <a:prstGeom prst="rect">
            <a:avLst/>
          </a:prstGeom>
          <a:noFill/>
          <a:ln w="9525">
            <a:noFill/>
            <a:miter lim="800000"/>
            <a:headEnd/>
            <a:tailEnd/>
          </a:ln>
          <a:effectLst/>
        </p:spPr>
      </p:pic>
      <p:pic>
        <p:nvPicPr>
          <p:cNvPr id="7173" name="Picture 5"/>
          <p:cNvPicPr>
            <a:picLocks noChangeAspect="1" noChangeArrowheads="1"/>
          </p:cNvPicPr>
          <p:nvPr/>
        </p:nvPicPr>
        <p:blipFill>
          <a:blip r:embed="rId6"/>
          <a:srcRect/>
          <a:stretch>
            <a:fillRect/>
          </a:stretch>
        </p:blipFill>
        <p:spPr bwMode="auto">
          <a:xfrm>
            <a:off x="466708" y="4857760"/>
            <a:ext cx="1676400" cy="1533525"/>
          </a:xfrm>
          <a:prstGeom prst="rect">
            <a:avLst/>
          </a:prstGeom>
          <a:noFill/>
          <a:ln w="9525">
            <a:noFill/>
            <a:miter lim="800000"/>
            <a:headEnd/>
            <a:tailEnd/>
          </a:ln>
          <a:effectLst/>
        </p:spPr>
      </p:pic>
      <p:pic>
        <p:nvPicPr>
          <p:cNvPr id="7174" name="Picture 6"/>
          <p:cNvPicPr>
            <a:picLocks noChangeAspect="1" noChangeArrowheads="1"/>
          </p:cNvPicPr>
          <p:nvPr/>
        </p:nvPicPr>
        <p:blipFill>
          <a:blip r:embed="rId7"/>
          <a:srcRect/>
          <a:stretch>
            <a:fillRect/>
          </a:stretch>
        </p:blipFill>
        <p:spPr bwMode="auto">
          <a:xfrm>
            <a:off x="3395662" y="4924446"/>
            <a:ext cx="1104900" cy="1504950"/>
          </a:xfrm>
          <a:prstGeom prst="rect">
            <a:avLst/>
          </a:prstGeom>
          <a:noFill/>
          <a:ln w="9525">
            <a:noFill/>
            <a:miter lim="800000"/>
            <a:headEnd/>
            <a:tailEnd/>
          </a:ln>
          <a:effectLst/>
        </p:spPr>
      </p:pic>
      <p:pic>
        <p:nvPicPr>
          <p:cNvPr id="7176" name="Picture 8"/>
          <p:cNvPicPr>
            <a:picLocks noChangeAspect="1" noChangeArrowheads="1"/>
          </p:cNvPicPr>
          <p:nvPr/>
        </p:nvPicPr>
        <p:blipFill>
          <a:blip r:embed="rId8"/>
          <a:srcRect/>
          <a:stretch>
            <a:fillRect/>
          </a:stretch>
        </p:blipFill>
        <p:spPr bwMode="auto">
          <a:xfrm>
            <a:off x="5715008" y="4643446"/>
            <a:ext cx="2537821" cy="1800228"/>
          </a:xfrm>
          <a:prstGeom prst="rect">
            <a:avLst/>
          </a:prstGeom>
          <a:noFill/>
          <a:ln w="9525">
            <a:noFill/>
            <a:miter lim="800000"/>
            <a:headEnd/>
            <a:tailEnd/>
          </a:ln>
          <a:effectLst/>
        </p:spPr>
      </p:pic>
      <p:sp>
        <p:nvSpPr>
          <p:cNvPr id="11" name="10 - Ορθογώνιο"/>
          <p:cNvSpPr/>
          <p:nvPr/>
        </p:nvSpPr>
        <p:spPr>
          <a:xfrm>
            <a:off x="357158" y="500042"/>
            <a:ext cx="1714512" cy="35719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Ορθογώνιο"/>
          <p:cNvSpPr/>
          <p:nvPr/>
        </p:nvSpPr>
        <p:spPr>
          <a:xfrm>
            <a:off x="3071802" y="1928802"/>
            <a:ext cx="1714512" cy="7858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051" name="Picture 3"/>
          <p:cNvPicPr>
            <a:picLocks noChangeAspect="1" noChangeArrowheads="1"/>
          </p:cNvPicPr>
          <p:nvPr/>
        </p:nvPicPr>
        <p:blipFill>
          <a:blip r:embed="rId9"/>
          <a:srcRect/>
          <a:stretch>
            <a:fillRect/>
          </a:stretch>
        </p:blipFill>
        <p:spPr bwMode="auto">
          <a:xfrm>
            <a:off x="2500298" y="785794"/>
            <a:ext cx="6135061" cy="571504"/>
          </a:xfrm>
          <a:prstGeom prst="rect">
            <a:avLst/>
          </a:prstGeom>
          <a:noFill/>
          <a:ln w="9525">
            <a:noFill/>
            <a:miter lim="800000"/>
            <a:headEnd/>
            <a:tailEnd/>
          </a:ln>
          <a:effectLst/>
        </p:spPr>
      </p:pic>
      <p:sp>
        <p:nvSpPr>
          <p:cNvPr id="12" name="11 - Ορθογώνιο"/>
          <p:cNvSpPr/>
          <p:nvPr/>
        </p:nvSpPr>
        <p:spPr>
          <a:xfrm>
            <a:off x="5715008" y="2571744"/>
            <a:ext cx="1857388" cy="4286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4" name="~PP3152.WAV">
            <a:hlinkClick r:id="" action="ppaction://media"/>
          </p:cNvPr>
          <p:cNvPicPr>
            <a:picLocks noRot="1" noChangeAspect="1"/>
          </p:cNvPicPr>
          <p:nvPr>
            <a:wavAudioFile r:embed="rId1" name="~PP3152.WAV"/>
          </p:nvPr>
        </p:nvPicPr>
        <p:blipFill>
          <a:blip r:embed="rId10"/>
          <a:stretch>
            <a:fillRect/>
          </a:stretch>
        </p:blipFill>
        <p:spPr>
          <a:xfrm>
            <a:off x="8704263" y="6418263"/>
            <a:ext cx="244475" cy="244475"/>
          </a:xfrm>
          <a:prstGeom prst="rect">
            <a:avLst/>
          </a:prstGeom>
        </p:spPr>
      </p:pic>
    </p:spTree>
  </p:cSld>
  <p:clrMapOvr>
    <a:masterClrMapping/>
  </p:clrMapOvr>
  <p:transition advTm="164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4F3D8698-06D0-463A-BDBB-4F4DE983DE53}" type="datetime1">
              <a:rPr lang="el-GR" smtClean="0"/>
              <a:pPr/>
              <a:t>15/4/2020</a:t>
            </a:fld>
            <a:endParaRPr lang="el-GR"/>
          </a:p>
        </p:txBody>
      </p:sp>
      <p:pic>
        <p:nvPicPr>
          <p:cNvPr id="1026" name="Picture 2" descr="Αποτέλεσμα εικόνας για Well's criteria for DVT"/>
          <p:cNvPicPr>
            <a:picLocks noChangeAspect="1" noChangeArrowheads="1"/>
          </p:cNvPicPr>
          <p:nvPr/>
        </p:nvPicPr>
        <p:blipFill>
          <a:blip r:embed="rId3"/>
          <a:srcRect/>
          <a:stretch>
            <a:fillRect/>
          </a:stretch>
        </p:blipFill>
        <p:spPr bwMode="auto">
          <a:xfrm>
            <a:off x="2643174" y="0"/>
            <a:ext cx="3834607" cy="6843710"/>
          </a:xfrm>
          <a:prstGeom prst="rect">
            <a:avLst/>
          </a:prstGeom>
          <a:noFill/>
        </p:spPr>
      </p:pic>
      <p:pic>
        <p:nvPicPr>
          <p:cNvPr id="5" name="~PP2067.WAV">
            <a:hlinkClick r:id="" action="ppaction://media"/>
          </p:cNvPr>
          <p:cNvPicPr>
            <a:picLocks noRot="1" noChangeAspect="1"/>
          </p:cNvPicPr>
          <p:nvPr>
            <a:wavAudioFile r:embed="rId1" name="~PP2067.WAV"/>
          </p:nvPr>
        </p:nvPicPr>
        <p:blipFill>
          <a:blip r:embed="rId4"/>
          <a:stretch>
            <a:fillRect/>
          </a:stretch>
        </p:blipFill>
        <p:spPr>
          <a:xfrm>
            <a:off x="8704263" y="6418263"/>
            <a:ext cx="244475" cy="244475"/>
          </a:xfrm>
          <a:prstGeom prst="rect">
            <a:avLst/>
          </a:prstGeom>
        </p:spPr>
      </p:pic>
    </p:spTree>
  </p:cSld>
  <p:clrMapOvr>
    <a:masterClrMapping/>
  </p:clrMapOvr>
  <p:transition advTm="109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4F3D8698-06D0-463A-BDBB-4F4DE983DE53}" type="datetime1">
              <a:rPr lang="el-GR" smtClean="0"/>
              <a:pPr/>
              <a:t>15/4/2020</a:t>
            </a:fld>
            <a:endParaRPr lang="el-GR"/>
          </a:p>
        </p:txBody>
      </p:sp>
      <p:pic>
        <p:nvPicPr>
          <p:cNvPr id="159750" name="Picture 6" descr="Αποτέλεσμα εικόνας για Well's criteria for DVT"/>
          <p:cNvPicPr>
            <a:picLocks noChangeAspect="1" noChangeArrowheads="1"/>
          </p:cNvPicPr>
          <p:nvPr/>
        </p:nvPicPr>
        <p:blipFill>
          <a:blip r:embed="rId3"/>
          <a:srcRect/>
          <a:stretch>
            <a:fillRect/>
          </a:stretch>
        </p:blipFill>
        <p:spPr bwMode="auto">
          <a:xfrm>
            <a:off x="1643042" y="928670"/>
            <a:ext cx="5857916" cy="5131729"/>
          </a:xfrm>
          <a:prstGeom prst="rect">
            <a:avLst/>
          </a:prstGeom>
          <a:noFill/>
        </p:spPr>
      </p:pic>
      <p:sp>
        <p:nvSpPr>
          <p:cNvPr id="8" name="7 - TextBox"/>
          <p:cNvSpPr txBox="1"/>
          <p:nvPr/>
        </p:nvSpPr>
        <p:spPr>
          <a:xfrm>
            <a:off x="2554129" y="2214554"/>
            <a:ext cx="845103" cy="261610"/>
          </a:xfrm>
          <a:prstGeom prst="rect">
            <a:avLst/>
          </a:prstGeom>
          <a:solidFill>
            <a:srgbClr val="FFCCCC"/>
          </a:solidFill>
        </p:spPr>
        <p:txBody>
          <a:bodyPr wrap="none" rtlCol="0">
            <a:spAutoFit/>
          </a:bodyPr>
          <a:lstStyle/>
          <a:p>
            <a:r>
              <a:rPr lang="en-GB" sz="1100" dirty="0" smtClean="0"/>
              <a:t>(&lt;2 points)</a:t>
            </a:r>
            <a:endParaRPr lang="el-GR" sz="1100" dirty="0"/>
          </a:p>
        </p:txBody>
      </p:sp>
      <p:sp>
        <p:nvSpPr>
          <p:cNvPr id="9" name="8 - TextBox"/>
          <p:cNvSpPr txBox="1"/>
          <p:nvPr/>
        </p:nvSpPr>
        <p:spPr>
          <a:xfrm>
            <a:off x="4929190" y="2285992"/>
            <a:ext cx="857256" cy="261610"/>
          </a:xfrm>
          <a:prstGeom prst="rect">
            <a:avLst/>
          </a:prstGeom>
          <a:solidFill>
            <a:srgbClr val="FFCCCC"/>
          </a:solidFill>
        </p:spPr>
        <p:txBody>
          <a:bodyPr wrap="square" rtlCol="0">
            <a:spAutoFit/>
          </a:bodyPr>
          <a:lstStyle/>
          <a:p>
            <a:r>
              <a:rPr lang="en-GB" sz="1100" dirty="0" smtClean="0"/>
              <a:t>(≥2 points)</a:t>
            </a:r>
            <a:endParaRPr lang="el-GR" sz="1100" dirty="0"/>
          </a:p>
        </p:txBody>
      </p:sp>
      <p:pic>
        <p:nvPicPr>
          <p:cNvPr id="6" name="~PP2236.WAV">
            <a:hlinkClick r:id="" action="ppaction://media"/>
          </p:cNvPr>
          <p:cNvPicPr>
            <a:picLocks noRot="1" noChangeAspect="1"/>
          </p:cNvPicPr>
          <p:nvPr>
            <a:wavAudioFile r:embed="rId1" name="~PP2236.WAV"/>
          </p:nvPr>
        </p:nvPicPr>
        <p:blipFill>
          <a:blip r:embed="rId4"/>
          <a:stretch>
            <a:fillRect/>
          </a:stretch>
        </p:blipFill>
        <p:spPr>
          <a:xfrm>
            <a:off x="8704263" y="6418263"/>
            <a:ext cx="244475" cy="244475"/>
          </a:xfrm>
          <a:prstGeom prst="rect">
            <a:avLst/>
          </a:prstGeom>
        </p:spPr>
      </p:pic>
    </p:spTree>
  </p:cSld>
  <p:clrMapOvr>
    <a:masterClrMapping/>
  </p:clrMapOvr>
  <p:transition advTm="40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4F3D8698-06D0-463A-BDBB-4F4DE983DE53}" type="datetime1">
              <a:rPr lang="el-GR" smtClean="0"/>
              <a:pPr/>
              <a:t>15/4/2020</a:t>
            </a:fld>
            <a:endParaRPr lang="el-GR"/>
          </a:p>
        </p:txBody>
      </p:sp>
      <p:pic>
        <p:nvPicPr>
          <p:cNvPr id="3074" name="Picture 2"/>
          <p:cNvPicPr>
            <a:picLocks noGrp="1" noChangeAspect="1" noChangeArrowheads="1"/>
          </p:cNvPicPr>
          <p:nvPr>
            <p:ph idx="1"/>
          </p:nvPr>
        </p:nvPicPr>
        <p:blipFill>
          <a:blip r:embed="rId5"/>
          <a:srcRect/>
          <a:stretch>
            <a:fillRect/>
          </a:stretch>
        </p:blipFill>
        <p:spPr bwMode="auto">
          <a:xfrm>
            <a:off x="483870" y="2857496"/>
            <a:ext cx="8176260" cy="2042160"/>
          </a:xfrm>
          <a:prstGeom prst="rect">
            <a:avLst/>
          </a:prstGeom>
          <a:noFill/>
          <a:ln w="9525">
            <a:noFill/>
            <a:miter lim="800000"/>
            <a:headEnd/>
            <a:tailEnd/>
          </a:ln>
          <a:effectLst/>
        </p:spPr>
      </p:pic>
      <p:pic>
        <p:nvPicPr>
          <p:cNvPr id="6" name="Picture 3"/>
          <p:cNvPicPr>
            <a:picLocks noChangeAspect="1" noChangeArrowheads="1"/>
          </p:cNvPicPr>
          <p:nvPr/>
        </p:nvPicPr>
        <p:blipFill>
          <a:blip r:embed="rId6"/>
          <a:srcRect/>
          <a:stretch>
            <a:fillRect/>
          </a:stretch>
        </p:blipFill>
        <p:spPr bwMode="auto">
          <a:xfrm>
            <a:off x="785786" y="6406248"/>
            <a:ext cx="3214710" cy="308900"/>
          </a:xfrm>
          <a:prstGeom prst="rect">
            <a:avLst/>
          </a:prstGeom>
          <a:noFill/>
          <a:ln w="9525">
            <a:noFill/>
            <a:miter lim="800000"/>
            <a:headEnd/>
            <a:tailEnd/>
          </a:ln>
          <a:effectLst/>
        </p:spPr>
      </p:pic>
      <p:sp>
        <p:nvSpPr>
          <p:cNvPr id="8" name="7 - Ορθογώνιο"/>
          <p:cNvSpPr/>
          <p:nvPr/>
        </p:nvSpPr>
        <p:spPr>
          <a:xfrm>
            <a:off x="285720" y="3000372"/>
            <a:ext cx="1785950" cy="2143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Ορθογώνιο"/>
          <p:cNvSpPr/>
          <p:nvPr/>
        </p:nvSpPr>
        <p:spPr>
          <a:xfrm>
            <a:off x="285720" y="3714752"/>
            <a:ext cx="1785950" cy="2143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Ορθογώνιο"/>
          <p:cNvSpPr/>
          <p:nvPr/>
        </p:nvSpPr>
        <p:spPr>
          <a:xfrm>
            <a:off x="4857752" y="4500570"/>
            <a:ext cx="500066" cy="2143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Ορθογώνιο"/>
          <p:cNvSpPr/>
          <p:nvPr/>
        </p:nvSpPr>
        <p:spPr>
          <a:xfrm>
            <a:off x="3643306" y="5072074"/>
            <a:ext cx="4572000" cy="1200329"/>
          </a:xfrm>
          <a:prstGeom prst="rect">
            <a:avLst/>
          </a:prstGeom>
        </p:spPr>
        <p:txBody>
          <a:bodyPr>
            <a:spAutoFit/>
          </a:bodyPr>
          <a:lstStyle/>
          <a:p>
            <a:pPr algn="ctr"/>
            <a:r>
              <a:rPr lang="el-GR" dirty="0" smtClean="0">
                <a:solidFill>
                  <a:srgbClr val="FF0000"/>
                </a:solidFill>
              </a:rPr>
              <a:t>νεφρική λειτουργία, ευκολία χορήγησης</a:t>
            </a:r>
            <a:r>
              <a:rPr lang="en-GB" dirty="0" smtClean="0">
                <a:solidFill>
                  <a:srgbClr val="FF0000"/>
                </a:solidFill>
              </a:rPr>
              <a:t> </a:t>
            </a:r>
            <a:r>
              <a:rPr lang="el-GR" dirty="0" smtClean="0">
                <a:solidFill>
                  <a:srgbClr val="FF0000"/>
                </a:solidFill>
              </a:rPr>
              <a:t>και παρακολούθησης, αιμορραγικό κίνδυνο και δυνατότητα αναστροφής της </a:t>
            </a:r>
            <a:r>
              <a:rPr lang="el-GR" dirty="0" err="1" smtClean="0">
                <a:solidFill>
                  <a:srgbClr val="FF0000"/>
                </a:solidFill>
              </a:rPr>
              <a:t>αντιπηξίας</a:t>
            </a:r>
            <a:endParaRPr lang="el-GR" dirty="0">
              <a:solidFill>
                <a:srgbClr val="FF0000"/>
              </a:solidFill>
            </a:endParaRPr>
          </a:p>
        </p:txBody>
      </p:sp>
      <p:pic>
        <p:nvPicPr>
          <p:cNvPr id="13" name="~PP1403.WAV">
            <a:hlinkClick r:id="" action="ppaction://media"/>
          </p:cNvPr>
          <p:cNvPicPr>
            <a:picLocks noRot="1" noChangeAspect="1"/>
          </p:cNvPicPr>
          <p:nvPr>
            <a:wavAudioFile r:embed="rId2" name="~PP1403.WAV"/>
          </p:nvPr>
        </p:nvPicPr>
        <p:blipFill>
          <a:blip r:embed="rId7"/>
          <a:stretch>
            <a:fillRect/>
          </a:stretch>
        </p:blipFill>
        <p:spPr>
          <a:xfrm>
            <a:off x="8704263" y="6418263"/>
            <a:ext cx="244475" cy="244475"/>
          </a:xfrm>
          <a:prstGeom prst="rect">
            <a:avLst/>
          </a:prstGeom>
        </p:spPr>
      </p:pic>
    </p:spTree>
    <p:custDataLst>
      <p:tags r:id="rId1"/>
    </p:custDataLst>
  </p:cSld>
  <p:clrMapOvr>
    <a:masterClrMapping/>
  </p:clrMapOvr>
  <p:transition advTm="2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3"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8" grpId="0" animBg="1"/>
      <p:bldP spid="9" grpId="0" animBg="1"/>
      <p:bldP spid="10" grpId="0" animBg="1"/>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4" name="3 - Θέση ημερομηνίας"/>
          <p:cNvSpPr>
            <a:spLocks noGrp="1"/>
          </p:cNvSpPr>
          <p:nvPr>
            <p:ph type="dt" sz="half" idx="10"/>
          </p:nvPr>
        </p:nvSpPr>
        <p:spPr/>
        <p:txBody>
          <a:bodyPr/>
          <a:lstStyle/>
          <a:p>
            <a:fld id="{4F3D8698-06D0-463A-BDBB-4F4DE983DE53}" type="datetime1">
              <a:rPr lang="el-GR" smtClean="0"/>
              <a:pPr/>
              <a:t>15/4/2020</a:t>
            </a:fld>
            <a:endParaRPr lang="el-GR"/>
          </a:p>
        </p:txBody>
      </p:sp>
      <p:pic>
        <p:nvPicPr>
          <p:cNvPr id="4099" name="Picture 3"/>
          <p:cNvPicPr>
            <a:picLocks noGrp="1" noChangeAspect="1" noChangeArrowheads="1"/>
          </p:cNvPicPr>
          <p:nvPr>
            <p:ph idx="1"/>
          </p:nvPr>
        </p:nvPicPr>
        <p:blipFill>
          <a:blip r:embed="rId3"/>
          <a:srcRect/>
          <a:stretch>
            <a:fillRect/>
          </a:stretch>
        </p:blipFill>
        <p:spPr bwMode="auto">
          <a:xfrm>
            <a:off x="1063505" y="1000108"/>
            <a:ext cx="7183009" cy="5000660"/>
          </a:xfrm>
          <a:prstGeom prst="rect">
            <a:avLst/>
          </a:prstGeom>
          <a:noFill/>
          <a:ln w="9525">
            <a:noFill/>
            <a:miter lim="800000"/>
            <a:headEnd/>
            <a:tailEnd/>
          </a:ln>
          <a:effectLst/>
        </p:spPr>
      </p:pic>
      <p:pic>
        <p:nvPicPr>
          <p:cNvPr id="8" name="Picture 3"/>
          <p:cNvPicPr>
            <a:picLocks noChangeAspect="1" noChangeArrowheads="1"/>
          </p:cNvPicPr>
          <p:nvPr/>
        </p:nvPicPr>
        <p:blipFill>
          <a:blip r:embed="rId4"/>
          <a:srcRect/>
          <a:stretch>
            <a:fillRect/>
          </a:stretch>
        </p:blipFill>
        <p:spPr bwMode="auto">
          <a:xfrm>
            <a:off x="785786" y="6406248"/>
            <a:ext cx="3214710" cy="308900"/>
          </a:xfrm>
          <a:prstGeom prst="rect">
            <a:avLst/>
          </a:prstGeom>
          <a:noFill/>
          <a:ln w="9525">
            <a:noFill/>
            <a:miter lim="800000"/>
            <a:headEnd/>
            <a:tailEnd/>
          </a:ln>
          <a:effectLst/>
        </p:spPr>
      </p:pic>
      <p:pic>
        <p:nvPicPr>
          <p:cNvPr id="6" name="~PP312.WAV">
            <a:hlinkClick r:id="" action="ppaction://media"/>
          </p:cNvPr>
          <p:cNvPicPr>
            <a:picLocks noRot="1" noChangeAspect="1"/>
          </p:cNvPicPr>
          <p:nvPr>
            <a:wavAudioFile r:embed="rId1" name="~PP312.WAV"/>
          </p:nvPr>
        </p:nvPicPr>
        <p:blipFill>
          <a:blip r:embed="rId5"/>
          <a:stretch>
            <a:fillRect/>
          </a:stretch>
        </p:blipFill>
        <p:spPr>
          <a:xfrm>
            <a:off x="8704263" y="6418263"/>
            <a:ext cx="244475" cy="244475"/>
          </a:xfrm>
          <a:prstGeom prst="rect">
            <a:avLst/>
          </a:prstGeom>
        </p:spPr>
      </p:pic>
    </p:spTree>
  </p:cSld>
  <p:clrMapOvr>
    <a:masterClrMapping/>
  </p:clrMapOvr>
  <p:transition advTm="55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Clinical Trials of DOACs for Cancer-Associated VTE</a:t>
            </a:r>
            <a:endParaRPr lang="en-US" dirty="0"/>
          </a:p>
        </p:txBody>
      </p:sp>
      <p:pic>
        <p:nvPicPr>
          <p:cNvPr id="3" name="Picture 2"/>
          <p:cNvPicPr/>
          <p:nvPr/>
        </p:nvPicPr>
        <p:blipFill>
          <a:blip r:embed="rId4"/>
          <a:stretch>
            <a:fillRect/>
          </a:stretch>
        </p:blipFill>
        <p:spPr>
          <a:xfrm>
            <a:off x="0" y="0"/>
            <a:ext cx="9144000" cy="6858000"/>
          </a:xfrm>
          <a:prstGeom prst="rect">
            <a:avLst/>
          </a:prstGeom>
        </p:spPr>
      </p:pic>
      <p:sp>
        <p:nvSpPr>
          <p:cNvPr id="4" name="3 - Ορθογώνιο"/>
          <p:cNvSpPr/>
          <p:nvPr/>
        </p:nvSpPr>
        <p:spPr>
          <a:xfrm>
            <a:off x="357158" y="6357958"/>
            <a:ext cx="3857652" cy="500042"/>
          </a:xfrm>
          <a:prstGeom prst="rect">
            <a:avLst/>
          </a:prstGeom>
          <a:no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PP319.WAV">
            <a:hlinkClick r:id="" action="ppaction://media"/>
          </p:cNvPr>
          <p:cNvPicPr>
            <a:picLocks noRot="1" noChangeAspect="1"/>
          </p:cNvPicPr>
          <p:nvPr>
            <a:wavAudioFile r:embed="rId1" name="~PP319.WAV"/>
          </p:nvPr>
        </p:nvPicPr>
        <p:blipFill>
          <a:blip r:embed="rId5"/>
          <a:stretch>
            <a:fillRect/>
          </a:stretch>
        </p:blipFill>
        <p:spPr>
          <a:xfrm>
            <a:off x="8704263" y="6418263"/>
            <a:ext cx="244475" cy="244475"/>
          </a:xfrm>
          <a:prstGeom prst="rect">
            <a:avLst/>
          </a:prstGeom>
        </p:spPr>
      </p:pic>
    </p:spTree>
    <p:extLst>
      <p:ext uri="{BB962C8B-B14F-4D97-AF65-F5344CB8AC3E}">
        <p14:creationId xmlns="" xmlns:p14="http://schemas.microsoft.com/office/powerpoint/2010/main" val="2643604389"/>
      </p:ext>
    </p:extLst>
  </p:cSld>
  <p:clrMapOvr>
    <a:masterClrMapping/>
  </p:clrMapOvr>
  <p:transition advTm="161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500034" y="1714488"/>
            <a:ext cx="8286808" cy="4786346"/>
          </a:xfrm>
        </p:spPr>
        <p:txBody>
          <a:bodyPr>
            <a:normAutofit fontScale="70000" lnSpcReduction="20000"/>
          </a:bodyPr>
          <a:lstStyle/>
          <a:p>
            <a:pPr>
              <a:lnSpc>
                <a:spcPct val="90000"/>
              </a:lnSpc>
            </a:pPr>
            <a:r>
              <a:rPr lang="el-GR" sz="2400" u="sng" dirty="0" smtClean="0">
                <a:solidFill>
                  <a:srgbClr val="FF0000"/>
                </a:solidFill>
                <a:latin typeface="+mn-lt"/>
              </a:rPr>
              <a:t>Σοβαρού βαθμού (βαριά) </a:t>
            </a:r>
            <a:r>
              <a:rPr lang="el-GR" u="sng" dirty="0" err="1">
                <a:solidFill>
                  <a:srgbClr val="FF0000"/>
                </a:solidFill>
                <a:latin typeface="+mn-lt"/>
              </a:rPr>
              <a:t>ο</a:t>
            </a:r>
            <a:r>
              <a:rPr lang="el-GR" sz="2400" u="sng" dirty="0" err="1" smtClean="0">
                <a:solidFill>
                  <a:srgbClr val="FF0000"/>
                </a:solidFill>
                <a:latin typeface="+mn-lt"/>
              </a:rPr>
              <a:t>υδετεροπενία</a:t>
            </a:r>
            <a:r>
              <a:rPr lang="el-GR" sz="2400" dirty="0">
                <a:solidFill>
                  <a:srgbClr val="FF0000"/>
                </a:solidFill>
                <a:latin typeface="+mn-lt"/>
              </a:rPr>
              <a:t>:</a:t>
            </a:r>
            <a:r>
              <a:rPr lang="el-GR" sz="2400" dirty="0">
                <a:latin typeface="+mn-lt"/>
              </a:rPr>
              <a:t> </a:t>
            </a:r>
            <a:r>
              <a:rPr lang="el-GR" sz="2400" dirty="0" smtClean="0">
                <a:latin typeface="+mn-lt"/>
              </a:rPr>
              <a:t>ουδετερόφιλα</a:t>
            </a:r>
            <a:r>
              <a:rPr lang="en-GB" sz="2400" dirty="0" smtClean="0">
                <a:latin typeface="+mn-lt"/>
              </a:rPr>
              <a:t> (</a:t>
            </a:r>
            <a:r>
              <a:rPr lang="en-US" sz="2400" dirty="0" err="1" smtClean="0">
                <a:latin typeface="+mn-lt"/>
              </a:rPr>
              <a:t>Neu</a:t>
            </a:r>
            <a:r>
              <a:rPr lang="en-US" sz="2400" dirty="0" smtClean="0">
                <a:latin typeface="+mn-lt"/>
              </a:rPr>
              <a:t>)</a:t>
            </a:r>
            <a:r>
              <a:rPr lang="el-GR" sz="2400" dirty="0" smtClean="0">
                <a:latin typeface="+mn-lt"/>
              </a:rPr>
              <a:t> </a:t>
            </a:r>
            <a:r>
              <a:rPr lang="el-GR" sz="2400" dirty="0">
                <a:latin typeface="+mn-lt"/>
                <a:cs typeface="Times New Roman" pitchFamily="18" charset="0"/>
              </a:rPr>
              <a:t>&lt;</a:t>
            </a:r>
            <a:r>
              <a:rPr lang="el-GR" sz="2400" dirty="0" smtClean="0">
                <a:latin typeface="+mn-lt"/>
                <a:cs typeface="Times New Roman" pitchFamily="18" charset="0"/>
              </a:rPr>
              <a:t>500/μ</a:t>
            </a:r>
            <a:r>
              <a:rPr lang="en-GB" sz="2400" dirty="0" err="1" smtClean="0">
                <a:latin typeface="+mn-lt"/>
                <a:cs typeface="Times New Roman" pitchFamily="18" charset="0"/>
              </a:rPr>
              <a:t>lt</a:t>
            </a:r>
            <a:endParaRPr lang="el-GR" sz="2400" baseline="30000" dirty="0">
              <a:latin typeface="+mn-lt"/>
            </a:endParaRPr>
          </a:p>
          <a:p>
            <a:pPr>
              <a:lnSpc>
                <a:spcPct val="90000"/>
              </a:lnSpc>
            </a:pPr>
            <a:endParaRPr lang="en-GB" sz="2400" u="sng" dirty="0" smtClean="0">
              <a:solidFill>
                <a:srgbClr val="FFCC00"/>
              </a:solidFill>
              <a:latin typeface="+mn-lt"/>
            </a:endParaRPr>
          </a:p>
          <a:p>
            <a:pPr>
              <a:lnSpc>
                <a:spcPct val="90000"/>
              </a:lnSpc>
            </a:pPr>
            <a:r>
              <a:rPr lang="el-GR" u="sng" dirty="0" err="1" smtClean="0">
                <a:solidFill>
                  <a:srgbClr val="FF0000"/>
                </a:solidFill>
                <a:latin typeface="+mn-lt"/>
              </a:rPr>
              <a:t>Ακοκκιοκυτταραιμ</a:t>
            </a:r>
            <a:r>
              <a:rPr lang="el-GR" sz="2400" u="sng" dirty="0" err="1" smtClean="0">
                <a:solidFill>
                  <a:srgbClr val="FF0000"/>
                </a:solidFill>
                <a:latin typeface="+mn-lt"/>
              </a:rPr>
              <a:t>ία</a:t>
            </a:r>
            <a:r>
              <a:rPr lang="el-GR" sz="2400" u="sng" dirty="0">
                <a:solidFill>
                  <a:srgbClr val="FF0000"/>
                </a:solidFill>
                <a:latin typeface="+mn-lt"/>
              </a:rPr>
              <a:t>:</a:t>
            </a:r>
            <a:r>
              <a:rPr lang="el-GR" sz="2400" dirty="0">
                <a:solidFill>
                  <a:srgbClr val="FFCC00"/>
                </a:solidFill>
                <a:latin typeface="+mn-lt"/>
              </a:rPr>
              <a:t> </a:t>
            </a:r>
            <a:r>
              <a:rPr lang="en-US" sz="2400" dirty="0" err="1" smtClean="0">
                <a:latin typeface="+mn-lt"/>
              </a:rPr>
              <a:t>Neu</a:t>
            </a:r>
            <a:r>
              <a:rPr lang="en-US" sz="2400" dirty="0" smtClean="0">
                <a:latin typeface="+mn-lt"/>
              </a:rPr>
              <a:t> </a:t>
            </a:r>
            <a:r>
              <a:rPr lang="el-GR" sz="2400" dirty="0" smtClean="0">
                <a:latin typeface="+mn-lt"/>
                <a:cs typeface="Times New Roman" pitchFamily="18" charset="0"/>
              </a:rPr>
              <a:t>&lt;100/</a:t>
            </a:r>
            <a:r>
              <a:rPr lang="el-GR" dirty="0" smtClean="0">
                <a:cs typeface="Times New Roman" pitchFamily="18" charset="0"/>
              </a:rPr>
              <a:t>μ</a:t>
            </a:r>
            <a:r>
              <a:rPr lang="en-GB" dirty="0" err="1" smtClean="0">
                <a:cs typeface="Times New Roman" pitchFamily="18" charset="0"/>
              </a:rPr>
              <a:t>lt</a:t>
            </a:r>
            <a:endParaRPr lang="el-GR" sz="2400" baseline="30000" dirty="0" smtClean="0">
              <a:latin typeface="+mn-lt"/>
              <a:cs typeface="Times New Roman" pitchFamily="18" charset="0"/>
            </a:endParaRPr>
          </a:p>
          <a:p>
            <a:pPr>
              <a:lnSpc>
                <a:spcPct val="90000"/>
              </a:lnSpc>
            </a:pPr>
            <a:endParaRPr lang="el-GR" u="sng" baseline="30000" dirty="0" smtClean="0">
              <a:solidFill>
                <a:srgbClr val="FFCC00"/>
              </a:solidFill>
              <a:latin typeface="+mn-lt"/>
              <a:cs typeface="Times New Roman" pitchFamily="18" charset="0"/>
            </a:endParaRPr>
          </a:p>
          <a:p>
            <a:pPr>
              <a:lnSpc>
                <a:spcPct val="90000"/>
              </a:lnSpc>
            </a:pPr>
            <a:endParaRPr lang="el-GR" u="sng" dirty="0" smtClean="0">
              <a:solidFill>
                <a:srgbClr val="FF0000"/>
              </a:solidFill>
              <a:latin typeface="+mn-lt"/>
            </a:endParaRPr>
          </a:p>
          <a:p>
            <a:pPr>
              <a:lnSpc>
                <a:spcPct val="90000"/>
              </a:lnSpc>
            </a:pPr>
            <a:r>
              <a:rPr lang="el-GR" u="sng" dirty="0" smtClean="0">
                <a:solidFill>
                  <a:srgbClr val="FF0000"/>
                </a:solidFill>
                <a:latin typeface="+mn-lt"/>
              </a:rPr>
              <a:t>Παρατεταμένη </a:t>
            </a:r>
            <a:r>
              <a:rPr lang="el-GR" u="sng" dirty="0" err="1" smtClean="0">
                <a:solidFill>
                  <a:srgbClr val="FF0000"/>
                </a:solidFill>
                <a:latin typeface="+mn-lt"/>
              </a:rPr>
              <a:t>ουδετεροπενία</a:t>
            </a:r>
            <a:r>
              <a:rPr lang="el-GR" u="sng" dirty="0" smtClean="0">
                <a:solidFill>
                  <a:srgbClr val="FF0000"/>
                </a:solidFill>
                <a:latin typeface="+mn-lt"/>
              </a:rPr>
              <a:t>:</a:t>
            </a:r>
            <a:r>
              <a:rPr lang="el-GR" dirty="0" smtClean="0">
                <a:solidFill>
                  <a:srgbClr val="FFCC00"/>
                </a:solidFill>
                <a:latin typeface="+mn-lt"/>
              </a:rPr>
              <a:t> </a:t>
            </a:r>
            <a:r>
              <a:rPr lang="en-US" dirty="0" err="1" smtClean="0">
                <a:latin typeface="+mn-lt"/>
              </a:rPr>
              <a:t>Neu</a:t>
            </a:r>
            <a:r>
              <a:rPr lang="en-US" dirty="0" smtClean="0">
                <a:latin typeface="+mn-lt"/>
              </a:rPr>
              <a:t> </a:t>
            </a:r>
            <a:r>
              <a:rPr lang="el-GR" dirty="0" smtClean="0">
                <a:latin typeface="+mn-lt"/>
                <a:cs typeface="Times New Roman" pitchFamily="18" charset="0"/>
              </a:rPr>
              <a:t>&lt;5</a:t>
            </a:r>
            <a:r>
              <a:rPr lang="en-US" dirty="0" smtClean="0">
                <a:latin typeface="+mn-lt"/>
                <a:cs typeface="Times New Roman" pitchFamily="18" charset="0"/>
              </a:rPr>
              <a:t>00</a:t>
            </a:r>
            <a:r>
              <a:rPr lang="el-GR" dirty="0" smtClean="0">
                <a:latin typeface="+mn-lt"/>
                <a:cs typeface="Times New Roman" pitchFamily="18" charset="0"/>
              </a:rPr>
              <a:t>/</a:t>
            </a:r>
            <a:r>
              <a:rPr lang="el-GR" dirty="0" smtClean="0">
                <a:cs typeface="Times New Roman" pitchFamily="18" charset="0"/>
              </a:rPr>
              <a:t>μ</a:t>
            </a:r>
            <a:r>
              <a:rPr lang="en-GB" dirty="0" err="1" smtClean="0">
                <a:cs typeface="Times New Roman" pitchFamily="18" charset="0"/>
              </a:rPr>
              <a:t>lt</a:t>
            </a:r>
            <a:r>
              <a:rPr lang="en-GB" dirty="0" smtClean="0">
                <a:cs typeface="Times New Roman" pitchFamily="18" charset="0"/>
              </a:rPr>
              <a:t> </a:t>
            </a:r>
            <a:r>
              <a:rPr lang="el-GR" dirty="0" smtClean="0">
                <a:latin typeface="+mn-lt"/>
              </a:rPr>
              <a:t>για &gt;7-10 ημέρες</a:t>
            </a:r>
          </a:p>
          <a:p>
            <a:pPr>
              <a:lnSpc>
                <a:spcPct val="90000"/>
              </a:lnSpc>
            </a:pPr>
            <a:endParaRPr lang="en-GB" sz="2400" u="sng" dirty="0" smtClean="0">
              <a:solidFill>
                <a:srgbClr val="FFCC00"/>
              </a:solidFill>
              <a:latin typeface="+mn-lt"/>
            </a:endParaRPr>
          </a:p>
          <a:p>
            <a:pPr>
              <a:lnSpc>
                <a:spcPct val="170000"/>
              </a:lnSpc>
            </a:pPr>
            <a:r>
              <a:rPr lang="el-GR" sz="2400" u="sng" dirty="0" smtClean="0">
                <a:solidFill>
                  <a:srgbClr val="FF0000"/>
                </a:solidFill>
                <a:latin typeface="+mn-lt"/>
              </a:rPr>
              <a:t>Εμπύρετη </a:t>
            </a:r>
            <a:r>
              <a:rPr lang="el-GR" sz="2400" u="sng" dirty="0" err="1" smtClean="0">
                <a:solidFill>
                  <a:srgbClr val="FF0000"/>
                </a:solidFill>
                <a:latin typeface="+mn-lt"/>
              </a:rPr>
              <a:t>ουδετεροπενία</a:t>
            </a:r>
            <a:r>
              <a:rPr lang="en-GB" sz="2400" u="sng" dirty="0" smtClean="0">
                <a:solidFill>
                  <a:srgbClr val="FF0000"/>
                </a:solidFill>
                <a:latin typeface="+mn-lt"/>
              </a:rPr>
              <a:t> (</a:t>
            </a:r>
            <a:r>
              <a:rPr lang="en-US" sz="2400" u="sng" dirty="0" smtClean="0">
                <a:solidFill>
                  <a:srgbClr val="FF0000"/>
                </a:solidFill>
                <a:latin typeface="+mn-lt"/>
              </a:rPr>
              <a:t>Febrile </a:t>
            </a:r>
            <a:r>
              <a:rPr lang="en-US" sz="2400" u="sng" dirty="0" err="1" smtClean="0">
                <a:solidFill>
                  <a:srgbClr val="FF0000"/>
                </a:solidFill>
                <a:latin typeface="+mn-lt"/>
              </a:rPr>
              <a:t>Neutropenia</a:t>
            </a:r>
            <a:r>
              <a:rPr lang="en-US" sz="2400" u="sng" dirty="0" smtClean="0">
                <a:solidFill>
                  <a:srgbClr val="FF0000"/>
                </a:solidFill>
                <a:latin typeface="+mn-lt"/>
              </a:rPr>
              <a:t>, FN)</a:t>
            </a:r>
            <a:r>
              <a:rPr lang="el-GR" sz="2400" dirty="0" smtClean="0">
                <a:solidFill>
                  <a:srgbClr val="FF0000"/>
                </a:solidFill>
                <a:latin typeface="+mn-lt"/>
              </a:rPr>
              <a:t>: </a:t>
            </a:r>
            <a:r>
              <a:rPr lang="el-GR" sz="2400" dirty="0" smtClean="0">
                <a:latin typeface="+mn-lt"/>
              </a:rPr>
              <a:t>θ </a:t>
            </a:r>
            <a:r>
              <a:rPr lang="el-GR" sz="2400" dirty="0" smtClean="0">
                <a:latin typeface="+mn-lt"/>
                <a:cs typeface="Times New Roman" pitchFamily="18" charset="0"/>
              </a:rPr>
              <a:t>&gt;</a:t>
            </a:r>
            <a:r>
              <a:rPr lang="el-GR" sz="2400" dirty="0" smtClean="0">
                <a:latin typeface="+mn-lt"/>
                <a:cs typeface="Times New Roman" pitchFamily="18" charset="0"/>
              </a:rPr>
              <a:t>38,</a:t>
            </a:r>
            <a:r>
              <a:rPr lang="el-GR" sz="2400" dirty="0" smtClean="0">
                <a:latin typeface="+mn-lt"/>
              </a:rPr>
              <a:t>3 </a:t>
            </a:r>
            <a:r>
              <a:rPr lang="el-GR" sz="2400" baseline="30000" dirty="0" smtClean="0">
                <a:latin typeface="+mn-lt"/>
                <a:cs typeface="Times New Roman" pitchFamily="18" charset="0"/>
              </a:rPr>
              <a:t>ο</a:t>
            </a:r>
            <a:r>
              <a:rPr lang="en-US" dirty="0" smtClean="0">
                <a:latin typeface="+mn-lt"/>
              </a:rPr>
              <a:t>C </a:t>
            </a:r>
            <a:r>
              <a:rPr lang="el-GR" dirty="0" smtClean="0">
                <a:latin typeface="+mn-lt"/>
              </a:rPr>
              <a:t>σε </a:t>
            </a:r>
            <a:r>
              <a:rPr lang="el-GR" sz="2400" dirty="0" smtClean="0">
                <a:latin typeface="+mn-lt"/>
              </a:rPr>
              <a:t>μία </a:t>
            </a:r>
            <a:r>
              <a:rPr lang="el-GR" sz="2400" dirty="0" smtClean="0">
                <a:latin typeface="+mn-lt"/>
              </a:rPr>
              <a:t>μέτρηση ή &gt;</a:t>
            </a:r>
            <a:r>
              <a:rPr lang="el-GR" sz="2400" dirty="0" smtClean="0">
                <a:latin typeface="+mn-lt"/>
              </a:rPr>
              <a:t>38 </a:t>
            </a:r>
            <a:r>
              <a:rPr lang="el-GR" sz="2400" baseline="30000" dirty="0" smtClean="0">
                <a:latin typeface="+mn-lt"/>
              </a:rPr>
              <a:t>ο</a:t>
            </a:r>
            <a:r>
              <a:rPr lang="en-GB" sz="2400" dirty="0" smtClean="0">
                <a:latin typeface="+mn-lt"/>
              </a:rPr>
              <a:t>C </a:t>
            </a:r>
            <a:r>
              <a:rPr lang="el-GR" dirty="0" smtClean="0">
                <a:latin typeface="+mn-lt"/>
              </a:rPr>
              <a:t>γι</a:t>
            </a:r>
            <a:r>
              <a:rPr lang="el-GR" sz="2400" dirty="0" smtClean="0">
                <a:latin typeface="+mn-lt"/>
              </a:rPr>
              <a:t>α </a:t>
            </a:r>
            <a:r>
              <a:rPr lang="el-GR" sz="2400" dirty="0">
                <a:latin typeface="+mn-lt"/>
              </a:rPr>
              <a:t>πάνω από 1 </a:t>
            </a:r>
            <a:r>
              <a:rPr lang="el-GR" sz="2400" dirty="0" smtClean="0">
                <a:latin typeface="+mn-lt"/>
              </a:rPr>
              <a:t>ώρα</a:t>
            </a:r>
            <a:r>
              <a:rPr lang="en-US" dirty="0" smtClean="0">
                <a:latin typeface="+mn-lt"/>
              </a:rPr>
              <a:t> </a:t>
            </a:r>
            <a:r>
              <a:rPr lang="el-GR" dirty="0" smtClean="0">
                <a:latin typeface="+mn-lt"/>
              </a:rPr>
              <a:t>και </a:t>
            </a:r>
            <a:r>
              <a:rPr lang="en-US" dirty="0" err="1" smtClean="0">
                <a:latin typeface="+mn-lt"/>
              </a:rPr>
              <a:t>Neu</a:t>
            </a:r>
            <a:r>
              <a:rPr lang="en-US" dirty="0" smtClean="0">
                <a:latin typeface="+mn-lt"/>
              </a:rPr>
              <a:t> </a:t>
            </a:r>
            <a:r>
              <a:rPr lang="el-GR" dirty="0" smtClean="0">
                <a:latin typeface="+mn-lt"/>
                <a:cs typeface="Times New Roman" pitchFamily="18" charset="0"/>
              </a:rPr>
              <a:t>&lt;5</a:t>
            </a:r>
            <a:r>
              <a:rPr lang="en-US" dirty="0" smtClean="0">
                <a:latin typeface="+mn-lt"/>
                <a:cs typeface="Times New Roman" pitchFamily="18" charset="0"/>
              </a:rPr>
              <a:t>00</a:t>
            </a:r>
            <a:r>
              <a:rPr lang="el-GR" dirty="0" smtClean="0">
                <a:latin typeface="+mn-lt"/>
                <a:cs typeface="Times New Roman" pitchFamily="18" charset="0"/>
              </a:rPr>
              <a:t>/</a:t>
            </a:r>
            <a:r>
              <a:rPr lang="el-GR" dirty="0" smtClean="0">
                <a:cs typeface="Times New Roman" pitchFamily="18" charset="0"/>
              </a:rPr>
              <a:t>μ</a:t>
            </a:r>
            <a:r>
              <a:rPr lang="en-GB" dirty="0" err="1" smtClean="0">
                <a:cs typeface="Times New Roman" pitchFamily="18" charset="0"/>
              </a:rPr>
              <a:t>lt</a:t>
            </a:r>
            <a:r>
              <a:rPr lang="en-GB" dirty="0" smtClean="0">
                <a:cs typeface="Times New Roman" pitchFamily="18" charset="0"/>
              </a:rPr>
              <a:t> </a:t>
            </a:r>
            <a:r>
              <a:rPr lang="el-GR" b="1" i="1" u="sng" dirty="0" smtClean="0">
                <a:latin typeface="+mn-lt"/>
              </a:rPr>
              <a:t>Ή </a:t>
            </a:r>
          </a:p>
          <a:p>
            <a:pPr>
              <a:lnSpc>
                <a:spcPct val="170000"/>
              </a:lnSpc>
              <a:buNone/>
            </a:pPr>
            <a:r>
              <a:rPr lang="el-GR" dirty="0" smtClean="0">
                <a:latin typeface="+mn-lt"/>
              </a:rPr>
              <a:t>     </a:t>
            </a:r>
            <a:r>
              <a:rPr lang="en-GB" dirty="0" err="1" smtClean="0">
                <a:latin typeface="+mn-lt"/>
              </a:rPr>
              <a:t>Neu</a:t>
            </a:r>
            <a:r>
              <a:rPr lang="en-GB" dirty="0" smtClean="0">
                <a:latin typeface="+mn-lt"/>
              </a:rPr>
              <a:t> &lt;1000/</a:t>
            </a:r>
            <a:r>
              <a:rPr lang="el-GR" dirty="0" smtClean="0">
                <a:cs typeface="Times New Roman" pitchFamily="18" charset="0"/>
              </a:rPr>
              <a:t>μ</a:t>
            </a:r>
            <a:r>
              <a:rPr lang="en-GB" dirty="0" err="1" smtClean="0">
                <a:cs typeface="Times New Roman" pitchFamily="18" charset="0"/>
              </a:rPr>
              <a:t>lt</a:t>
            </a:r>
            <a:r>
              <a:rPr lang="en-US" dirty="0" smtClean="0">
                <a:latin typeface="+mn-lt"/>
                <a:cs typeface="Times New Roman" pitchFamily="18" charset="0"/>
              </a:rPr>
              <a:t> </a:t>
            </a:r>
            <a:r>
              <a:rPr lang="el-GR" dirty="0" smtClean="0">
                <a:latin typeface="+mn-lt"/>
              </a:rPr>
              <a:t>και προοπτική μείωσής τους σε ≤500</a:t>
            </a:r>
            <a:r>
              <a:rPr lang="el-GR" dirty="0" smtClean="0">
                <a:latin typeface="+mn-lt"/>
                <a:cs typeface="Times New Roman" pitchFamily="18" charset="0"/>
              </a:rPr>
              <a:t>/</a:t>
            </a:r>
            <a:r>
              <a:rPr lang="el-GR" dirty="0" smtClean="0">
                <a:cs typeface="Times New Roman" pitchFamily="18" charset="0"/>
              </a:rPr>
              <a:t>μ</a:t>
            </a:r>
            <a:r>
              <a:rPr lang="en-GB" dirty="0" err="1" smtClean="0">
                <a:cs typeface="Times New Roman" pitchFamily="18" charset="0"/>
              </a:rPr>
              <a:t>lt</a:t>
            </a:r>
            <a:r>
              <a:rPr lang="en-GB" dirty="0" smtClean="0">
                <a:cs typeface="Times New Roman" pitchFamily="18" charset="0"/>
              </a:rPr>
              <a:t> </a:t>
            </a:r>
            <a:r>
              <a:rPr lang="el-GR" dirty="0" smtClean="0">
                <a:latin typeface="+mn-lt"/>
                <a:cs typeface="Times New Roman" pitchFamily="18" charset="0"/>
              </a:rPr>
              <a:t>εντός 48 ωρών</a:t>
            </a:r>
          </a:p>
          <a:p>
            <a:pPr>
              <a:lnSpc>
                <a:spcPct val="90000"/>
              </a:lnSpc>
              <a:buNone/>
            </a:pPr>
            <a:endParaRPr lang="el-GR" sz="2000" dirty="0" smtClean="0">
              <a:latin typeface="+mn-lt"/>
            </a:endParaRPr>
          </a:p>
          <a:p>
            <a:pPr lvl="1">
              <a:lnSpc>
                <a:spcPct val="90000"/>
              </a:lnSpc>
            </a:pPr>
            <a:r>
              <a:rPr lang="el-GR" sz="2000" dirty="0" smtClean="0">
                <a:latin typeface="+mn-lt"/>
              </a:rPr>
              <a:t>ο </a:t>
            </a:r>
            <a:r>
              <a:rPr lang="el-GR" sz="2000" dirty="0">
                <a:latin typeface="+mn-lt"/>
              </a:rPr>
              <a:t>πυρετός δεν πρέπει να αποδίδεται σε άλλη αιτία (π.χ. φάρμακα)</a:t>
            </a:r>
          </a:p>
          <a:p>
            <a:pPr lvl="1">
              <a:lnSpc>
                <a:spcPct val="90000"/>
              </a:lnSpc>
            </a:pPr>
            <a:r>
              <a:rPr lang="el-GR" sz="2000" dirty="0" smtClean="0">
                <a:latin typeface="+mn-lt"/>
              </a:rPr>
              <a:t>μέθοδος </a:t>
            </a:r>
            <a:r>
              <a:rPr lang="el-GR" sz="2000" dirty="0">
                <a:latin typeface="+mn-lt"/>
              </a:rPr>
              <a:t>μέτρησης </a:t>
            </a:r>
          </a:p>
          <a:p>
            <a:pPr lvl="2">
              <a:lnSpc>
                <a:spcPct val="90000"/>
              </a:lnSpc>
            </a:pPr>
            <a:r>
              <a:rPr lang="el-GR" sz="1800" dirty="0" smtClean="0">
                <a:latin typeface="+mn-lt"/>
              </a:rPr>
              <a:t>στόμα </a:t>
            </a:r>
            <a:r>
              <a:rPr lang="el-GR" sz="1800" dirty="0">
                <a:latin typeface="+mn-lt"/>
              </a:rPr>
              <a:t>(ΟΧΙ σε </a:t>
            </a:r>
            <a:r>
              <a:rPr lang="el-GR" sz="1800" dirty="0" err="1">
                <a:latin typeface="+mn-lt"/>
              </a:rPr>
              <a:t>βλεννογονίτιδα</a:t>
            </a:r>
            <a:r>
              <a:rPr lang="el-GR" sz="1800" dirty="0">
                <a:latin typeface="+mn-lt"/>
              </a:rPr>
              <a:t>)</a:t>
            </a:r>
          </a:p>
          <a:p>
            <a:pPr lvl="2">
              <a:lnSpc>
                <a:spcPct val="90000"/>
              </a:lnSpc>
            </a:pPr>
            <a:r>
              <a:rPr lang="el-GR" sz="1800" b="1" i="1" dirty="0" smtClean="0">
                <a:latin typeface="+mn-lt"/>
              </a:rPr>
              <a:t>μασχάλη</a:t>
            </a:r>
            <a:endParaRPr lang="el-GR" sz="1800" b="1" i="1" dirty="0">
              <a:latin typeface="+mn-lt"/>
            </a:endParaRPr>
          </a:p>
          <a:p>
            <a:pPr lvl="2">
              <a:lnSpc>
                <a:spcPct val="90000"/>
              </a:lnSpc>
            </a:pPr>
            <a:r>
              <a:rPr lang="el-GR" sz="1800" dirty="0" smtClean="0">
                <a:latin typeface="+mn-lt"/>
              </a:rPr>
              <a:t>αυτί </a:t>
            </a:r>
            <a:r>
              <a:rPr lang="el-GR" sz="1800" dirty="0">
                <a:latin typeface="+mn-lt"/>
              </a:rPr>
              <a:t>(21% ψευδώς χαμηλή, 38% ψευδώς υψηλή)</a:t>
            </a:r>
          </a:p>
          <a:p>
            <a:pPr lvl="2">
              <a:lnSpc>
                <a:spcPct val="90000"/>
              </a:lnSpc>
            </a:pPr>
            <a:r>
              <a:rPr lang="el-GR" sz="1800" b="1" i="1" u="sng" dirty="0">
                <a:latin typeface="+mn-lt"/>
              </a:rPr>
              <a:t>ΌΧΙ από ορθό</a:t>
            </a:r>
          </a:p>
        </p:txBody>
      </p:sp>
      <p:sp>
        <p:nvSpPr>
          <p:cNvPr id="8" name="1 - Τίτλος"/>
          <p:cNvSpPr>
            <a:spLocks noGrp="1"/>
          </p:cNvSpPr>
          <p:nvPr>
            <p:ph type="title"/>
          </p:nvPr>
        </p:nvSpPr>
        <p:spPr>
          <a:xfrm>
            <a:off x="457200" y="42850"/>
            <a:ext cx="8229600" cy="1600200"/>
          </a:xfrm>
        </p:spPr>
        <p:txBody>
          <a:bodyPr/>
          <a:lstStyle/>
          <a:p>
            <a:r>
              <a:rPr lang="el-GR" dirty="0" err="1" smtClean="0"/>
              <a:t>Ουδετεροπενία</a:t>
            </a:r>
            <a:r>
              <a:rPr lang="el-GR" dirty="0" smtClean="0"/>
              <a:t> – Ορισμοί</a:t>
            </a:r>
            <a:endParaRPr lang="el-GR" dirty="0"/>
          </a:p>
        </p:txBody>
      </p:sp>
      <p:sp>
        <p:nvSpPr>
          <p:cNvPr id="9" name="Rectangle 4"/>
          <p:cNvSpPr/>
          <p:nvPr/>
        </p:nvSpPr>
        <p:spPr>
          <a:xfrm>
            <a:off x="714348" y="6357958"/>
            <a:ext cx="5214974" cy="461665"/>
          </a:xfrm>
          <a:prstGeom prst="rect">
            <a:avLst/>
          </a:prstGeom>
          <a:ln>
            <a:solidFill>
              <a:srgbClr val="00B0F0"/>
            </a:solidFill>
          </a:ln>
        </p:spPr>
        <p:txBody>
          <a:bodyPr wrap="square">
            <a:spAutoFit/>
          </a:bodyPr>
          <a:lstStyle/>
          <a:p>
            <a:r>
              <a:rPr lang="en-US" sz="1200" dirty="0"/>
              <a:t>Lyman GH, </a:t>
            </a:r>
            <a:r>
              <a:rPr lang="en-US" sz="1200" dirty="0" smtClean="0"/>
              <a:t>et al. Support </a:t>
            </a:r>
            <a:r>
              <a:rPr lang="en-US" sz="1200" dirty="0"/>
              <a:t>Cancer </a:t>
            </a:r>
            <a:r>
              <a:rPr lang="en-US" sz="1200" dirty="0" err="1"/>
              <a:t>Ther</a:t>
            </a:r>
            <a:r>
              <a:rPr lang="en-US" sz="1200" dirty="0"/>
              <a:t>. </a:t>
            </a:r>
            <a:r>
              <a:rPr lang="en-US" sz="1200" dirty="0" smtClean="0"/>
              <a:t>2003;1:23-35. </a:t>
            </a:r>
          </a:p>
          <a:p>
            <a:r>
              <a:rPr lang="en-US" sz="1200" dirty="0" err="1" smtClean="0"/>
              <a:t>Freifeld</a:t>
            </a:r>
            <a:r>
              <a:rPr lang="en-US" sz="1200" dirty="0" smtClean="0"/>
              <a:t> AG, Bow EJ, </a:t>
            </a:r>
            <a:r>
              <a:rPr lang="en-US" sz="1200" dirty="0" err="1" smtClean="0"/>
              <a:t>Sepkowitz</a:t>
            </a:r>
            <a:r>
              <a:rPr lang="en-US" sz="1200" dirty="0" smtClean="0"/>
              <a:t> KA, et al. </a:t>
            </a:r>
            <a:r>
              <a:rPr lang="en-US" sz="1200" dirty="0" err="1" smtClean="0"/>
              <a:t>Clin</a:t>
            </a:r>
            <a:r>
              <a:rPr lang="en-US" sz="1200" dirty="0" smtClean="0"/>
              <a:t> Infect Dis. 2011; 52:e56-e93.</a:t>
            </a:r>
            <a:endParaRPr lang="en-US" sz="1200" dirty="0"/>
          </a:p>
        </p:txBody>
      </p:sp>
      <p:sp>
        <p:nvSpPr>
          <p:cNvPr id="5" name="4 - Ορθογώνιο"/>
          <p:cNvSpPr/>
          <p:nvPr/>
        </p:nvSpPr>
        <p:spPr>
          <a:xfrm>
            <a:off x="928662" y="4714884"/>
            <a:ext cx="5857916" cy="12144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PP253.WAV">
            <a:hlinkClick r:id="" action="ppaction://media"/>
          </p:cNvPr>
          <p:cNvPicPr>
            <a:picLocks noRot="1" noChangeAspect="1"/>
          </p:cNvPicPr>
          <p:nvPr>
            <a:wavAudioFile r:embed="rId2" name="~PP253.WAV"/>
          </p:nvPr>
        </p:nvPicPr>
        <p:blipFill>
          <a:blip r:embed="rId5"/>
          <a:stretch>
            <a:fillRect/>
          </a:stretch>
        </p:blipFill>
        <p:spPr>
          <a:xfrm>
            <a:off x="8704263" y="6418263"/>
            <a:ext cx="244475" cy="244475"/>
          </a:xfrm>
          <a:prstGeom prst="rect">
            <a:avLst/>
          </a:prstGeom>
        </p:spPr>
      </p:pic>
    </p:spTree>
    <p:custDataLst>
      <p:tags r:id="rId1"/>
    </p:custDataLst>
  </p:cSld>
  <p:clrMapOvr>
    <a:masterClrMapping/>
  </p:clrMapOvr>
  <p:transition advTm="898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8A9DE188-F7F4-46A6-B2DA-768F05788AD8}"/>
              </a:ext>
            </a:extLst>
          </p:cNvPr>
          <p:cNvSpPr>
            <a:spLocks noGrp="1"/>
          </p:cNvSpPr>
          <p:nvPr>
            <p:ph type="title"/>
          </p:nvPr>
        </p:nvSpPr>
        <p:spPr/>
        <p:txBody>
          <a:bodyPr/>
          <a:lstStyle/>
          <a:p>
            <a:r>
              <a:rPr lang="en-US">
                <a:cs typeface="Calibri Light" panose="020F0302020204030204" pitchFamily="34" charset="0"/>
              </a:rPr>
              <a:t>Study Results</a:t>
            </a:r>
            <a:endParaRPr lang="en-US" baseline="30000" dirty="0"/>
          </a:p>
        </p:txBody>
      </p:sp>
      <p:pic>
        <p:nvPicPr>
          <p:cNvPr id="3" name="Picture 2">
            <a:extLst>
              <a:ext uri="{FF2B5EF4-FFF2-40B4-BE49-F238E27FC236}">
                <a16:creationId xmlns="" xmlns:a16="http://schemas.microsoft.com/office/drawing/2014/main" id="{A75E98F7-1A2B-4329-8DA2-F25DBE6F0680}"/>
              </a:ext>
            </a:extLst>
          </p:cNvPr>
          <p:cNvPicPr/>
          <p:nvPr/>
        </p:nvPicPr>
        <p:blipFill>
          <a:blip r:embed="rId3"/>
          <a:stretch>
            <a:fillRect/>
          </a:stretch>
        </p:blipFill>
        <p:spPr>
          <a:xfrm>
            <a:off x="0" y="0"/>
            <a:ext cx="9144000" cy="6858000"/>
          </a:xfrm>
          <a:prstGeom prst="rect">
            <a:avLst/>
          </a:prstGeom>
        </p:spPr>
      </p:pic>
      <p:sp>
        <p:nvSpPr>
          <p:cNvPr id="4" name="3 - Ορθογώνιο"/>
          <p:cNvSpPr/>
          <p:nvPr/>
        </p:nvSpPr>
        <p:spPr>
          <a:xfrm>
            <a:off x="357158" y="6572272"/>
            <a:ext cx="7715304" cy="285728"/>
          </a:xfrm>
          <a:prstGeom prst="rect">
            <a:avLst/>
          </a:prstGeom>
          <a:no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PP3674.WAV">
            <a:hlinkClick r:id="" action="ppaction://media"/>
          </p:cNvPr>
          <p:cNvPicPr>
            <a:picLocks noRot="1" noChangeAspect="1"/>
          </p:cNvPicPr>
          <p:nvPr>
            <a:wavAudioFile r:embed="rId1" name="~PP3674.WAV"/>
          </p:nvPr>
        </p:nvPicPr>
        <p:blipFill>
          <a:blip r:embed="rId4"/>
          <a:stretch>
            <a:fillRect/>
          </a:stretch>
        </p:blipFill>
        <p:spPr>
          <a:xfrm>
            <a:off x="8704263" y="6418263"/>
            <a:ext cx="244475" cy="244475"/>
          </a:xfrm>
          <a:prstGeom prst="rect">
            <a:avLst/>
          </a:prstGeom>
        </p:spPr>
      </p:pic>
    </p:spTree>
    <p:extLst>
      <p:ext uri="{BB962C8B-B14F-4D97-AF65-F5344CB8AC3E}">
        <p14:creationId xmlns="" xmlns:p14="http://schemas.microsoft.com/office/powerpoint/2010/main" val="2447593910"/>
      </p:ext>
    </p:extLst>
  </p:cSld>
  <p:clrMapOvr>
    <a:masterClrMapping/>
  </p:clrMapOvr>
  <p:transition advTm="113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4" name="3 - Θέση ημερομηνίας"/>
          <p:cNvSpPr>
            <a:spLocks noGrp="1"/>
          </p:cNvSpPr>
          <p:nvPr>
            <p:ph type="dt" sz="half" idx="10"/>
          </p:nvPr>
        </p:nvSpPr>
        <p:spPr/>
        <p:txBody>
          <a:bodyPr/>
          <a:lstStyle/>
          <a:p>
            <a:fld id="{4F3D8698-06D0-463A-BDBB-4F4DE983DE53}" type="datetime1">
              <a:rPr lang="el-GR" smtClean="0"/>
              <a:pPr/>
              <a:t>15/4/2020</a:t>
            </a:fld>
            <a:endParaRPr lang="el-GR" dirty="0"/>
          </a:p>
        </p:txBody>
      </p:sp>
      <p:pic>
        <p:nvPicPr>
          <p:cNvPr id="8194" name="Picture 2"/>
          <p:cNvPicPr>
            <a:picLocks noGrp="1" noChangeAspect="1" noChangeArrowheads="1"/>
          </p:cNvPicPr>
          <p:nvPr>
            <p:ph idx="1"/>
          </p:nvPr>
        </p:nvPicPr>
        <p:blipFill>
          <a:blip r:embed="rId4"/>
          <a:srcRect/>
          <a:stretch>
            <a:fillRect/>
          </a:stretch>
        </p:blipFill>
        <p:spPr bwMode="auto">
          <a:xfrm>
            <a:off x="1142977" y="1537337"/>
            <a:ext cx="7067736" cy="4034803"/>
          </a:xfrm>
          <a:prstGeom prst="rect">
            <a:avLst/>
          </a:prstGeom>
          <a:noFill/>
          <a:ln w="9525">
            <a:noFill/>
            <a:miter lim="800000"/>
            <a:headEnd/>
            <a:tailEnd/>
          </a:ln>
          <a:effectLst/>
        </p:spPr>
      </p:pic>
      <p:sp>
        <p:nvSpPr>
          <p:cNvPr id="6" name="5 - Ορθογώνιο"/>
          <p:cNvSpPr/>
          <p:nvPr/>
        </p:nvSpPr>
        <p:spPr>
          <a:xfrm>
            <a:off x="785786" y="6438149"/>
            <a:ext cx="3214710" cy="276999"/>
          </a:xfrm>
          <a:prstGeom prst="rect">
            <a:avLst/>
          </a:prstGeom>
          <a:ln>
            <a:solidFill>
              <a:srgbClr val="3366FF"/>
            </a:solidFill>
          </a:ln>
        </p:spPr>
        <p:txBody>
          <a:bodyPr wrap="square">
            <a:spAutoFit/>
          </a:bodyPr>
          <a:lstStyle/>
          <a:p>
            <a:r>
              <a:rPr lang="nl-NL" sz="1200" dirty="0" smtClean="0"/>
              <a:t>Kraaijpoel N, et al. Blood. 2019;133:291-8.</a:t>
            </a:r>
            <a:endParaRPr lang="nl-NL" sz="1200" dirty="0"/>
          </a:p>
        </p:txBody>
      </p:sp>
      <p:sp>
        <p:nvSpPr>
          <p:cNvPr id="7" name="6 - Ορθογώνιο"/>
          <p:cNvSpPr/>
          <p:nvPr/>
        </p:nvSpPr>
        <p:spPr>
          <a:xfrm>
            <a:off x="5429256" y="5286388"/>
            <a:ext cx="142876" cy="214314"/>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Ορθογώνιο"/>
          <p:cNvSpPr/>
          <p:nvPr/>
        </p:nvSpPr>
        <p:spPr>
          <a:xfrm>
            <a:off x="5286380" y="2000240"/>
            <a:ext cx="142876" cy="214314"/>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Ορθογώνιο"/>
          <p:cNvSpPr/>
          <p:nvPr/>
        </p:nvSpPr>
        <p:spPr>
          <a:xfrm>
            <a:off x="4143372" y="4357694"/>
            <a:ext cx="142876" cy="214314"/>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Ορθογώνιο"/>
          <p:cNvSpPr/>
          <p:nvPr/>
        </p:nvSpPr>
        <p:spPr>
          <a:xfrm>
            <a:off x="3071802" y="2928934"/>
            <a:ext cx="3357586" cy="2143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 name="~PP2837.WAV">
            <a:hlinkClick r:id="" action="ppaction://media"/>
          </p:cNvPr>
          <p:cNvPicPr>
            <a:picLocks noRot="1" noChangeAspect="1"/>
          </p:cNvPicPr>
          <p:nvPr>
            <a:wavAudioFile r:embed="rId2" name="~PP2837.WAV"/>
          </p:nvPr>
        </p:nvPicPr>
        <p:blipFill>
          <a:blip r:embed="rId5"/>
          <a:stretch>
            <a:fillRect/>
          </a:stretch>
        </p:blipFill>
        <p:spPr>
          <a:xfrm>
            <a:off x="8704263" y="6418263"/>
            <a:ext cx="244475" cy="244475"/>
          </a:xfrm>
          <a:prstGeom prst="rect">
            <a:avLst/>
          </a:prstGeom>
        </p:spPr>
      </p:pic>
    </p:spTree>
    <p:custDataLst>
      <p:tags r:id="rId1"/>
    </p:custDataLst>
  </p:cSld>
  <p:clrMapOvr>
    <a:masterClrMapping/>
  </p:clrMapOvr>
  <p:transition advTm="153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4"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Θρομβοπενία</a:t>
            </a:r>
            <a:r>
              <a:rPr lang="el-GR" dirty="0" smtClean="0"/>
              <a:t> και ΦΘΕΝ</a:t>
            </a:r>
            <a:endParaRPr lang="el-GR" dirty="0"/>
          </a:p>
        </p:txBody>
      </p:sp>
      <p:sp>
        <p:nvSpPr>
          <p:cNvPr id="4" name="3 - Θέση ημερομηνίας"/>
          <p:cNvSpPr>
            <a:spLocks noGrp="1"/>
          </p:cNvSpPr>
          <p:nvPr>
            <p:ph type="dt" sz="half" idx="10"/>
          </p:nvPr>
        </p:nvSpPr>
        <p:spPr/>
        <p:txBody>
          <a:bodyPr/>
          <a:lstStyle/>
          <a:p>
            <a:fld id="{4F3D8698-06D0-463A-BDBB-4F4DE983DE53}" type="datetime1">
              <a:rPr lang="el-GR" smtClean="0"/>
              <a:pPr/>
              <a:t>15/4/2020</a:t>
            </a:fld>
            <a:endParaRPr lang="el-GR"/>
          </a:p>
        </p:txBody>
      </p:sp>
      <p:pic>
        <p:nvPicPr>
          <p:cNvPr id="2050" name="Picture 2"/>
          <p:cNvPicPr>
            <a:picLocks noGrp="1" noChangeAspect="1" noChangeArrowheads="1"/>
          </p:cNvPicPr>
          <p:nvPr>
            <p:ph idx="1"/>
          </p:nvPr>
        </p:nvPicPr>
        <p:blipFill>
          <a:blip r:embed="rId3"/>
          <a:srcRect/>
          <a:stretch>
            <a:fillRect/>
          </a:stretch>
        </p:blipFill>
        <p:spPr bwMode="auto">
          <a:xfrm>
            <a:off x="457200" y="2293110"/>
            <a:ext cx="8229600" cy="3140142"/>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a:stretch>
            <a:fillRect/>
          </a:stretch>
        </p:blipFill>
        <p:spPr bwMode="auto">
          <a:xfrm>
            <a:off x="785786" y="6406248"/>
            <a:ext cx="3214710" cy="308900"/>
          </a:xfrm>
          <a:prstGeom prst="rect">
            <a:avLst/>
          </a:prstGeom>
          <a:noFill/>
          <a:ln w="9525">
            <a:noFill/>
            <a:miter lim="800000"/>
            <a:headEnd/>
            <a:tailEnd/>
          </a:ln>
          <a:effectLst/>
        </p:spPr>
      </p:pic>
      <p:pic>
        <p:nvPicPr>
          <p:cNvPr id="6" name="~PP3642.WAV">
            <a:hlinkClick r:id="" action="ppaction://media"/>
          </p:cNvPr>
          <p:cNvPicPr>
            <a:picLocks noRot="1" noChangeAspect="1"/>
          </p:cNvPicPr>
          <p:nvPr>
            <a:wavAudioFile r:embed="rId1" name="~PP3642.WAV"/>
          </p:nvPr>
        </p:nvPicPr>
        <p:blipFill>
          <a:blip r:embed="rId5"/>
          <a:stretch>
            <a:fillRect/>
          </a:stretch>
        </p:blipFill>
        <p:spPr>
          <a:xfrm>
            <a:off x="8704263" y="6418263"/>
            <a:ext cx="244475" cy="244475"/>
          </a:xfrm>
          <a:prstGeom prst="rect">
            <a:avLst/>
          </a:prstGeom>
        </p:spPr>
      </p:pic>
    </p:spTree>
  </p:cSld>
  <p:clrMapOvr>
    <a:masterClrMapping/>
  </p:clrMapOvr>
  <p:transition advTm="128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ΗΙΤ</a:t>
            </a:r>
            <a:endParaRPr lang="el-GR" dirty="0"/>
          </a:p>
        </p:txBody>
      </p:sp>
      <p:sp>
        <p:nvSpPr>
          <p:cNvPr id="4" name="3 - Θέση ημερομηνίας"/>
          <p:cNvSpPr>
            <a:spLocks noGrp="1"/>
          </p:cNvSpPr>
          <p:nvPr>
            <p:ph type="dt" sz="half" idx="10"/>
          </p:nvPr>
        </p:nvSpPr>
        <p:spPr/>
        <p:txBody>
          <a:bodyPr/>
          <a:lstStyle/>
          <a:p>
            <a:fld id="{4F3D8698-06D0-463A-BDBB-4F4DE983DE53}" type="datetime1">
              <a:rPr lang="el-GR" smtClean="0"/>
              <a:pPr/>
              <a:t>15/4/2020</a:t>
            </a:fld>
            <a:endParaRPr lang="el-GR"/>
          </a:p>
        </p:txBody>
      </p:sp>
      <p:pic>
        <p:nvPicPr>
          <p:cNvPr id="6146" name="Picture 2"/>
          <p:cNvPicPr>
            <a:picLocks noGrp="1" noChangeAspect="1" noChangeArrowheads="1"/>
          </p:cNvPicPr>
          <p:nvPr>
            <p:ph idx="1"/>
          </p:nvPr>
        </p:nvPicPr>
        <p:blipFill>
          <a:blip r:embed="rId3"/>
          <a:srcRect/>
          <a:stretch>
            <a:fillRect/>
          </a:stretch>
        </p:blipFill>
        <p:spPr bwMode="auto">
          <a:xfrm>
            <a:off x="487680" y="1847691"/>
            <a:ext cx="8168640" cy="4030980"/>
          </a:xfrm>
          <a:prstGeom prst="rect">
            <a:avLst/>
          </a:prstGeom>
          <a:noFill/>
          <a:ln w="9525">
            <a:noFill/>
            <a:miter lim="800000"/>
            <a:headEnd/>
            <a:tailEnd/>
          </a:ln>
          <a:effectLst/>
        </p:spPr>
      </p:pic>
      <p:pic>
        <p:nvPicPr>
          <p:cNvPr id="6" name="Picture 3"/>
          <p:cNvPicPr>
            <a:picLocks noChangeAspect="1" noChangeArrowheads="1"/>
          </p:cNvPicPr>
          <p:nvPr/>
        </p:nvPicPr>
        <p:blipFill>
          <a:blip r:embed="rId4"/>
          <a:srcRect/>
          <a:stretch>
            <a:fillRect/>
          </a:stretch>
        </p:blipFill>
        <p:spPr bwMode="auto">
          <a:xfrm>
            <a:off x="785786" y="6406248"/>
            <a:ext cx="3214710" cy="308900"/>
          </a:xfrm>
          <a:prstGeom prst="rect">
            <a:avLst/>
          </a:prstGeom>
          <a:noFill/>
          <a:ln w="9525">
            <a:noFill/>
            <a:miter lim="800000"/>
            <a:headEnd/>
            <a:tailEnd/>
          </a:ln>
          <a:effectLst/>
        </p:spPr>
      </p:pic>
      <p:pic>
        <p:nvPicPr>
          <p:cNvPr id="7" name="~PP1153.WAV">
            <a:hlinkClick r:id="" action="ppaction://media"/>
          </p:cNvPr>
          <p:cNvPicPr>
            <a:picLocks noRot="1" noChangeAspect="1"/>
          </p:cNvPicPr>
          <p:nvPr>
            <a:wavAudioFile r:embed="rId1" name="~PP1153.WAV"/>
          </p:nvPr>
        </p:nvPicPr>
        <p:blipFill>
          <a:blip r:embed="rId5"/>
          <a:stretch>
            <a:fillRect/>
          </a:stretch>
        </p:blipFill>
        <p:spPr>
          <a:xfrm>
            <a:off x="8704263" y="6418263"/>
            <a:ext cx="244475" cy="244475"/>
          </a:xfrm>
          <a:prstGeom prst="rect">
            <a:avLst/>
          </a:prstGeom>
        </p:spPr>
      </p:pic>
    </p:spTree>
  </p:cSld>
  <p:clrMapOvr>
    <a:masterClrMapping/>
  </p:clrMapOvr>
  <p:transition advTm="54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00026"/>
            <a:ext cx="8229600" cy="1600200"/>
          </a:xfrm>
        </p:spPr>
        <p:txBody>
          <a:bodyPr/>
          <a:lstStyle/>
          <a:p>
            <a:r>
              <a:rPr lang="el-GR" dirty="0" smtClean="0"/>
              <a:t>Αντενδείξεις αντιπηκτικής αγωγής</a:t>
            </a:r>
            <a:endParaRPr lang="el-GR" dirty="0"/>
          </a:p>
        </p:txBody>
      </p:sp>
      <p:sp>
        <p:nvSpPr>
          <p:cNvPr id="6" name="5 - Θέση κειμένου"/>
          <p:cNvSpPr>
            <a:spLocks noGrp="1"/>
          </p:cNvSpPr>
          <p:nvPr>
            <p:ph type="body" idx="1"/>
          </p:nvPr>
        </p:nvSpPr>
        <p:spPr>
          <a:xfrm>
            <a:off x="457200" y="1357298"/>
            <a:ext cx="4040188" cy="609600"/>
          </a:xfrm>
        </p:spPr>
        <p:txBody>
          <a:bodyPr/>
          <a:lstStyle/>
          <a:p>
            <a:r>
              <a:rPr lang="el-GR" dirty="0" smtClean="0"/>
              <a:t>Απόλυτες</a:t>
            </a:r>
          </a:p>
        </p:txBody>
      </p:sp>
      <p:sp>
        <p:nvSpPr>
          <p:cNvPr id="7" name="6 - Θέση κειμένου"/>
          <p:cNvSpPr>
            <a:spLocks noGrp="1"/>
          </p:cNvSpPr>
          <p:nvPr>
            <p:ph type="body" sz="quarter" idx="3"/>
          </p:nvPr>
        </p:nvSpPr>
        <p:spPr>
          <a:xfrm>
            <a:off x="4648200" y="1357298"/>
            <a:ext cx="4041775" cy="609600"/>
          </a:xfrm>
        </p:spPr>
        <p:txBody>
          <a:bodyPr/>
          <a:lstStyle/>
          <a:p>
            <a:r>
              <a:rPr lang="el-GR" dirty="0" smtClean="0"/>
              <a:t>Σχετικές</a:t>
            </a:r>
          </a:p>
        </p:txBody>
      </p:sp>
      <p:sp>
        <p:nvSpPr>
          <p:cNvPr id="4" name="3 - Θέση ημερομηνίας"/>
          <p:cNvSpPr>
            <a:spLocks noGrp="1"/>
          </p:cNvSpPr>
          <p:nvPr>
            <p:ph type="dt" sz="half" idx="10"/>
          </p:nvPr>
        </p:nvSpPr>
        <p:spPr/>
        <p:txBody>
          <a:bodyPr/>
          <a:lstStyle/>
          <a:p>
            <a:fld id="{4F3D8698-06D0-463A-BDBB-4F4DE983DE53}" type="datetime1">
              <a:rPr lang="el-GR" smtClean="0"/>
              <a:pPr/>
              <a:t>15/4/2020</a:t>
            </a:fld>
            <a:endParaRPr lang="el-GR"/>
          </a:p>
        </p:txBody>
      </p:sp>
      <p:sp>
        <p:nvSpPr>
          <p:cNvPr id="3" name="2 - Θέση περιεχομένου"/>
          <p:cNvSpPr>
            <a:spLocks noGrp="1"/>
          </p:cNvSpPr>
          <p:nvPr>
            <p:ph sz="quarter" idx="13"/>
          </p:nvPr>
        </p:nvSpPr>
        <p:spPr>
          <a:xfrm>
            <a:off x="457200" y="1857364"/>
            <a:ext cx="4041648" cy="3913632"/>
          </a:xfrm>
        </p:spPr>
        <p:txBody>
          <a:bodyPr>
            <a:normAutofit/>
          </a:bodyPr>
          <a:lstStyle/>
          <a:p>
            <a:r>
              <a:rPr lang="el-GR" sz="1800" dirty="0" smtClean="0"/>
              <a:t>πρόσφατη αιμορραγία ΚΝΣ</a:t>
            </a:r>
          </a:p>
          <a:p>
            <a:r>
              <a:rPr lang="el-GR" sz="1800" dirty="0" smtClean="0"/>
              <a:t>ενεργός αιμορραγία που χρήζει μετάγγισης &gt;2 ΜΣΕ εντός 24 ωρών</a:t>
            </a:r>
          </a:p>
          <a:p>
            <a:r>
              <a:rPr lang="el-GR" sz="1800" dirty="0" smtClean="0"/>
              <a:t>ίσως αιμορραγικές εγκεφαλικές μεταστάσεις, ανάλογα με εντόπιση, είδος κακοήθειας και </a:t>
            </a:r>
            <a:r>
              <a:rPr lang="el-GR" sz="1800" dirty="0" err="1" smtClean="0"/>
              <a:t>συννοσηρότητα</a:t>
            </a:r>
            <a:endParaRPr lang="el-GR" sz="1800" dirty="0" smtClean="0"/>
          </a:p>
        </p:txBody>
      </p:sp>
      <p:sp>
        <p:nvSpPr>
          <p:cNvPr id="8" name="7 - Θέση περιεχομένου"/>
          <p:cNvSpPr>
            <a:spLocks noGrp="1"/>
          </p:cNvSpPr>
          <p:nvPr>
            <p:ph sz="quarter" idx="14"/>
          </p:nvPr>
        </p:nvSpPr>
        <p:spPr>
          <a:xfrm>
            <a:off x="4672584" y="1857364"/>
            <a:ext cx="4041648" cy="3913187"/>
          </a:xfrm>
        </p:spPr>
        <p:txBody>
          <a:bodyPr>
            <a:noAutofit/>
          </a:bodyPr>
          <a:lstStyle/>
          <a:p>
            <a:r>
              <a:rPr lang="el-GR" sz="1800" dirty="0" smtClean="0"/>
              <a:t>εμμένουσα αιμορραγία &gt;48 ωρών</a:t>
            </a:r>
          </a:p>
          <a:p>
            <a:r>
              <a:rPr lang="el-GR" sz="1800" dirty="0" smtClean="0"/>
              <a:t>αριθμός </a:t>
            </a:r>
            <a:r>
              <a:rPr lang="en-GB" sz="1800" dirty="0" smtClean="0"/>
              <a:t>PLTs &lt;50.000/</a:t>
            </a:r>
            <a:r>
              <a:rPr lang="el-GR" sz="1800" dirty="0" smtClean="0"/>
              <a:t>μ</a:t>
            </a:r>
            <a:r>
              <a:rPr lang="en-GB" sz="1800" dirty="0" err="1" smtClean="0"/>
              <a:t>lt</a:t>
            </a:r>
            <a:endParaRPr lang="el-GR" sz="1800" dirty="0" smtClean="0"/>
          </a:p>
          <a:p>
            <a:r>
              <a:rPr lang="el-GR" sz="1800" dirty="0" smtClean="0"/>
              <a:t>πρόσφατο μείζον χειρουργείο με υψηλό κίνδυνο αιμορραγίας</a:t>
            </a:r>
          </a:p>
          <a:p>
            <a:r>
              <a:rPr lang="el-GR" sz="1800" dirty="0" smtClean="0"/>
              <a:t>συνυπάρχουσα δ/</a:t>
            </a:r>
            <a:r>
              <a:rPr lang="el-GR" sz="1800" dirty="0" err="1" smtClean="0"/>
              <a:t>χή</a:t>
            </a:r>
            <a:r>
              <a:rPr lang="el-GR" sz="1800" dirty="0" smtClean="0"/>
              <a:t> πήξης</a:t>
            </a:r>
          </a:p>
          <a:p>
            <a:r>
              <a:rPr lang="el-GR" sz="1800" dirty="0" smtClean="0"/>
              <a:t>υψηλός κίνδυνος πτώσης από το ύψος του ασθενή</a:t>
            </a:r>
          </a:p>
          <a:p>
            <a:r>
              <a:rPr lang="el-GR" sz="1800" dirty="0" err="1" smtClean="0"/>
              <a:t>οσφυονωτιαία</a:t>
            </a:r>
            <a:r>
              <a:rPr lang="el-GR" sz="1800" dirty="0" smtClean="0"/>
              <a:t> παρακέντηση/αναισθησία </a:t>
            </a:r>
            <a:r>
              <a:rPr lang="el-GR" sz="1800" dirty="0" err="1" smtClean="0"/>
              <a:t>νευράξονα</a:t>
            </a:r>
            <a:endParaRPr lang="el-GR" sz="1800" dirty="0" smtClean="0"/>
          </a:p>
          <a:p>
            <a:r>
              <a:rPr lang="el-GR" sz="1800" dirty="0" smtClean="0"/>
              <a:t>επεμβατικές πράξεις σπονδυλικής στήλης </a:t>
            </a:r>
          </a:p>
          <a:p>
            <a:r>
              <a:rPr lang="el-GR" sz="1800" dirty="0" smtClean="0"/>
              <a:t>μακροχρόνια χορήγηση </a:t>
            </a:r>
            <a:r>
              <a:rPr lang="el-GR" sz="1800" dirty="0" err="1" smtClean="0"/>
              <a:t>αντιαιμοπεταλιακών</a:t>
            </a:r>
            <a:endParaRPr lang="el-GR" sz="1800" dirty="0" smtClean="0"/>
          </a:p>
        </p:txBody>
      </p:sp>
      <p:pic>
        <p:nvPicPr>
          <p:cNvPr id="9" name="Picture 3"/>
          <p:cNvPicPr>
            <a:picLocks noChangeAspect="1" noChangeArrowheads="1"/>
          </p:cNvPicPr>
          <p:nvPr/>
        </p:nvPicPr>
        <p:blipFill>
          <a:blip r:embed="rId3"/>
          <a:srcRect/>
          <a:stretch>
            <a:fillRect/>
          </a:stretch>
        </p:blipFill>
        <p:spPr bwMode="auto">
          <a:xfrm>
            <a:off x="785786" y="6406248"/>
            <a:ext cx="3214710" cy="308900"/>
          </a:xfrm>
          <a:prstGeom prst="rect">
            <a:avLst/>
          </a:prstGeom>
          <a:noFill/>
          <a:ln w="9525">
            <a:noFill/>
            <a:miter lim="800000"/>
            <a:headEnd/>
            <a:tailEnd/>
          </a:ln>
          <a:effectLst/>
        </p:spPr>
      </p:pic>
      <p:pic>
        <p:nvPicPr>
          <p:cNvPr id="10" name="~PP3995.WAV">
            <a:hlinkClick r:id="" action="ppaction://media"/>
          </p:cNvPr>
          <p:cNvPicPr>
            <a:picLocks noRot="1" noChangeAspect="1"/>
          </p:cNvPicPr>
          <p:nvPr>
            <a:wavAudioFile r:embed="rId1" name="~PP3995.WAV"/>
          </p:nvPr>
        </p:nvPicPr>
        <p:blipFill>
          <a:blip r:embed="rId4"/>
          <a:stretch>
            <a:fillRect/>
          </a:stretch>
        </p:blipFill>
        <p:spPr>
          <a:xfrm>
            <a:off x="8704263" y="6418263"/>
            <a:ext cx="244475" cy="244475"/>
          </a:xfrm>
          <a:prstGeom prst="rect">
            <a:avLst/>
          </a:prstGeom>
        </p:spPr>
      </p:pic>
    </p:spTree>
  </p:cSld>
  <p:clrMapOvr>
    <a:masterClrMapping/>
  </p:clrMapOvr>
  <p:transition advTm="67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Αιμορραγία υπό αντιπηκτική αγωγή</a:t>
            </a:r>
            <a:endParaRPr lang="el-GR" dirty="0"/>
          </a:p>
        </p:txBody>
      </p:sp>
      <p:sp>
        <p:nvSpPr>
          <p:cNvPr id="4" name="3 - Θέση ημερομηνίας"/>
          <p:cNvSpPr>
            <a:spLocks noGrp="1"/>
          </p:cNvSpPr>
          <p:nvPr>
            <p:ph type="dt" sz="half" idx="10"/>
          </p:nvPr>
        </p:nvSpPr>
        <p:spPr/>
        <p:txBody>
          <a:bodyPr/>
          <a:lstStyle/>
          <a:p>
            <a:fld id="{4F3D8698-06D0-463A-BDBB-4F4DE983DE53}" type="datetime1">
              <a:rPr lang="el-GR" smtClean="0"/>
              <a:pPr/>
              <a:t>15/4/2020</a:t>
            </a:fld>
            <a:endParaRPr lang="el-GR"/>
          </a:p>
        </p:txBody>
      </p:sp>
      <p:pic>
        <p:nvPicPr>
          <p:cNvPr id="10242" name="Picture 2"/>
          <p:cNvPicPr>
            <a:picLocks noGrp="1" noChangeAspect="1" noChangeArrowheads="1"/>
          </p:cNvPicPr>
          <p:nvPr>
            <p:ph idx="1"/>
          </p:nvPr>
        </p:nvPicPr>
        <p:blipFill>
          <a:blip r:embed="rId4"/>
          <a:srcRect/>
          <a:stretch>
            <a:fillRect/>
          </a:stretch>
        </p:blipFill>
        <p:spPr bwMode="auto">
          <a:xfrm>
            <a:off x="1532317" y="1600200"/>
            <a:ext cx="6079366" cy="4525963"/>
          </a:xfrm>
          <a:prstGeom prst="rect">
            <a:avLst/>
          </a:prstGeom>
          <a:noFill/>
          <a:ln w="9525">
            <a:noFill/>
            <a:miter lim="800000"/>
            <a:headEnd/>
            <a:tailEnd/>
          </a:ln>
          <a:effectLst/>
        </p:spPr>
      </p:pic>
      <p:sp>
        <p:nvSpPr>
          <p:cNvPr id="6" name="5 - Ορθογώνιο"/>
          <p:cNvSpPr/>
          <p:nvPr/>
        </p:nvSpPr>
        <p:spPr>
          <a:xfrm>
            <a:off x="714348" y="6429396"/>
            <a:ext cx="2786082" cy="276999"/>
          </a:xfrm>
          <a:prstGeom prst="rect">
            <a:avLst/>
          </a:prstGeom>
          <a:ln>
            <a:solidFill>
              <a:srgbClr val="3366FF"/>
            </a:solidFill>
          </a:ln>
        </p:spPr>
        <p:txBody>
          <a:bodyPr wrap="square">
            <a:spAutoFit/>
          </a:bodyPr>
          <a:lstStyle/>
          <a:p>
            <a:r>
              <a:rPr lang="en-US" sz="1200" dirty="0" err="1" smtClean="0"/>
              <a:t>Piran</a:t>
            </a:r>
            <a:r>
              <a:rPr lang="en-US" sz="1200" dirty="0" smtClean="0"/>
              <a:t> S, et al. Blood. 2019;133:425-35.</a:t>
            </a:r>
            <a:endParaRPr lang="en-US" sz="1200" dirty="0"/>
          </a:p>
        </p:txBody>
      </p:sp>
      <p:sp>
        <p:nvSpPr>
          <p:cNvPr id="7" name="Oval 5"/>
          <p:cNvSpPr/>
          <p:nvPr/>
        </p:nvSpPr>
        <p:spPr>
          <a:xfrm>
            <a:off x="1428728" y="3929066"/>
            <a:ext cx="6072230" cy="10715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 name="~PP3298.WAV">
            <a:hlinkClick r:id="" action="ppaction://media"/>
          </p:cNvPr>
          <p:cNvPicPr>
            <a:picLocks noRot="1" noChangeAspect="1"/>
          </p:cNvPicPr>
          <p:nvPr>
            <a:wavAudioFile r:embed="rId2" name="~PP3298.WAV"/>
          </p:nvPr>
        </p:nvPicPr>
        <p:blipFill>
          <a:blip r:embed="rId5"/>
          <a:stretch>
            <a:fillRect/>
          </a:stretch>
        </p:blipFill>
        <p:spPr>
          <a:xfrm>
            <a:off x="8704263" y="6418263"/>
            <a:ext cx="244475" cy="244475"/>
          </a:xfrm>
          <a:prstGeom prst="rect">
            <a:avLst/>
          </a:prstGeom>
        </p:spPr>
      </p:pic>
    </p:spTree>
    <p:custDataLst>
      <p:tags r:id="rId1"/>
    </p:custDataLst>
  </p:cSld>
  <p:clrMapOvr>
    <a:masterClrMapping/>
  </p:clrMapOvr>
  <p:transition advTm="154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ημερομηνίας 2"/>
          <p:cNvSpPr>
            <a:spLocks noGrp="1"/>
          </p:cNvSpPr>
          <p:nvPr>
            <p:ph type="dt" sz="half" idx="10"/>
          </p:nvPr>
        </p:nvSpPr>
        <p:spPr/>
        <p:txBody>
          <a:bodyPr/>
          <a:lstStyle/>
          <a:p>
            <a:fld id="{8E6F4BF3-BF89-4667-BC5E-247E4D372073}" type="datetime1">
              <a:rPr lang="el-GR" smtClean="0"/>
              <a:pPr/>
              <a:t>15/4/2020</a:t>
            </a:fld>
            <a:endParaRPr lang="el-GR"/>
          </a:p>
        </p:txBody>
      </p:sp>
      <p:sp>
        <p:nvSpPr>
          <p:cNvPr id="4" name="Θέση αριθμού διαφάνειας 3"/>
          <p:cNvSpPr>
            <a:spLocks noGrp="1"/>
          </p:cNvSpPr>
          <p:nvPr>
            <p:ph type="sldNum" sz="quarter" idx="12"/>
          </p:nvPr>
        </p:nvSpPr>
        <p:spPr/>
        <p:txBody>
          <a:bodyPr/>
          <a:lstStyle/>
          <a:p>
            <a:fld id="{6C36461D-51EC-41BD-BF85-C9CE8CFF0F30}" type="slidenum">
              <a:rPr lang="el-GR" smtClean="0"/>
              <a:pPr/>
              <a:t>66</a:t>
            </a:fld>
            <a:endParaRPr lang="el-GR"/>
          </a:p>
        </p:txBody>
      </p:sp>
      <p:pic>
        <p:nvPicPr>
          <p:cNvPr id="1026" name="Picture 2"/>
          <p:cNvPicPr>
            <a:picLocks noGrp="1" noChangeAspect="1" noChangeArrowheads="1"/>
          </p:cNvPicPr>
          <p:nvPr>
            <p:ph sz="quarter" idx="1"/>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100804"/>
            <a:ext cx="9094534" cy="53285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5 - Ορθογώνιο"/>
          <p:cNvSpPr/>
          <p:nvPr/>
        </p:nvSpPr>
        <p:spPr>
          <a:xfrm>
            <a:off x="7452320" y="1643050"/>
            <a:ext cx="1512168" cy="1008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6228184" y="4925208"/>
            <a:ext cx="1512168"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itle 1"/>
          <p:cNvSpPr txBox="1">
            <a:spLocks/>
          </p:cNvSpPr>
          <p:nvPr/>
        </p:nvSpPr>
        <p:spPr>
          <a:xfrm>
            <a:off x="0" y="-571528"/>
            <a:ext cx="9144000" cy="1600200"/>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ts val="58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2"/>
                </a:solidFill>
                <a:effectLst>
                  <a:outerShdw blurRad="63500" dist="38100" dir="5400000" algn="t" rotWithShape="0">
                    <a:prstClr val="black">
                      <a:alpha val="25000"/>
                    </a:prstClr>
                  </a:outerShdw>
                </a:effectLst>
                <a:uLnTx/>
                <a:uFillTx/>
                <a:latin typeface="+mn-lt"/>
                <a:ea typeface="+mj-ea"/>
                <a:cs typeface="+mj-cs"/>
              </a:rPr>
              <a:t>Μετάγγιση</a:t>
            </a:r>
            <a:r>
              <a:rPr kumimoji="0" lang="el-GR" sz="4400" b="0" i="0" u="none" strike="noStrike" kern="1200" cap="none" spc="0" normalizeH="0" noProof="0" dirty="0" smtClean="0">
                <a:ln>
                  <a:noFill/>
                </a:ln>
                <a:solidFill>
                  <a:schemeClr val="tx2"/>
                </a:solidFill>
                <a:effectLst>
                  <a:outerShdw blurRad="63500" dist="38100" dir="5400000" algn="t" rotWithShape="0">
                    <a:prstClr val="black">
                      <a:alpha val="25000"/>
                    </a:prstClr>
                  </a:outerShdw>
                </a:effectLst>
                <a:uLnTx/>
                <a:uFillTx/>
                <a:latin typeface="+mn-lt"/>
                <a:ea typeface="+mj-ea"/>
                <a:cs typeface="+mj-cs"/>
              </a:rPr>
              <a:t> αιμοπεταλίων (</a:t>
            </a:r>
            <a:r>
              <a:rPr kumimoji="0" lang="en-GB" sz="4400" b="0" i="0" u="none" strike="noStrike" kern="1200" cap="none" spc="0" normalizeH="0" noProof="0" dirty="0" smtClean="0">
                <a:ln>
                  <a:noFill/>
                </a:ln>
                <a:solidFill>
                  <a:schemeClr val="tx2"/>
                </a:solidFill>
                <a:effectLst>
                  <a:outerShdw blurRad="63500" dist="38100" dir="5400000" algn="t" rotWithShape="0">
                    <a:prstClr val="black">
                      <a:alpha val="25000"/>
                    </a:prstClr>
                  </a:outerShdw>
                </a:effectLst>
                <a:uLnTx/>
                <a:uFillTx/>
                <a:latin typeface="+mn-lt"/>
                <a:ea typeface="+mj-ea"/>
                <a:cs typeface="+mj-cs"/>
              </a:rPr>
              <a:t>PLTs)</a:t>
            </a:r>
            <a:r>
              <a:rPr kumimoji="0" lang="el-GR" sz="4400" b="0" i="0" u="none" strike="noStrike" kern="1200" cap="none" spc="0" normalizeH="0" noProof="0" dirty="0" smtClean="0">
                <a:ln>
                  <a:noFill/>
                </a:ln>
                <a:solidFill>
                  <a:schemeClr val="tx2"/>
                </a:solidFill>
                <a:effectLst>
                  <a:outerShdw blurRad="63500" dist="38100" dir="5400000" algn="t" rotWithShape="0">
                    <a:prstClr val="black">
                      <a:alpha val="25000"/>
                    </a:prstClr>
                  </a:outerShdw>
                </a:effectLst>
                <a:uLnTx/>
                <a:uFillTx/>
                <a:latin typeface="+mn-lt"/>
                <a:ea typeface="+mj-ea"/>
                <a:cs typeface="+mj-cs"/>
              </a:rPr>
              <a:t> </a:t>
            </a:r>
            <a:endParaRPr kumimoji="0" lang="el-GR" sz="4400" b="0" i="0" u="none" strike="noStrike" kern="1200" cap="none" spc="0" normalizeH="0" baseline="0" noProof="0" dirty="0">
              <a:ln>
                <a:noFill/>
              </a:ln>
              <a:solidFill>
                <a:schemeClr val="tx2"/>
              </a:solidFill>
              <a:effectLst>
                <a:outerShdw blurRad="63500" dist="38100" dir="5400000" algn="t" rotWithShape="0">
                  <a:prstClr val="black">
                    <a:alpha val="25000"/>
                  </a:prstClr>
                </a:outerShdw>
              </a:effectLst>
              <a:uLnTx/>
              <a:uFillTx/>
              <a:latin typeface="+mn-lt"/>
              <a:ea typeface="+mj-ea"/>
              <a:cs typeface="+mj-cs"/>
            </a:endParaRPr>
          </a:p>
        </p:txBody>
      </p:sp>
      <p:pic>
        <p:nvPicPr>
          <p:cNvPr id="8" name="~PP2359.WAV">
            <a:hlinkClick r:id="" action="ppaction://media"/>
          </p:cNvPr>
          <p:cNvPicPr>
            <a:picLocks noRot="1" noChangeAspect="1"/>
          </p:cNvPicPr>
          <p:nvPr>
            <a:wavAudioFile r:embed="rId1" name="~PP2359.WAV"/>
          </p:nvPr>
        </p:nvPicPr>
        <p:blipFill>
          <a:blip r:embed="rId5"/>
          <a:stretch>
            <a:fillRect/>
          </a:stretch>
        </p:blipFill>
        <p:spPr>
          <a:xfrm>
            <a:off x="8704263" y="6418263"/>
            <a:ext cx="244475" cy="244475"/>
          </a:xfrm>
          <a:prstGeom prst="rect">
            <a:avLst/>
          </a:prstGeom>
        </p:spPr>
      </p:pic>
    </p:spTree>
    <p:extLst>
      <p:ext uri="{BB962C8B-B14F-4D97-AF65-F5344CB8AC3E}">
        <p14:creationId xmlns:p14="http://schemas.microsoft.com/office/powerpoint/2010/main" xmlns="" val="3632544464"/>
      </p:ext>
    </p:extLst>
  </p:cSld>
  <p:clrMapOvr>
    <a:masterClrMapping/>
  </p:clrMapOvr>
  <p:transition advTm="29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Μυελοκαταστολή</a:t>
            </a:r>
            <a:endParaRPr lang="el-GR" dirty="0"/>
          </a:p>
        </p:txBody>
      </p:sp>
      <p:sp>
        <p:nvSpPr>
          <p:cNvPr id="5" name="Slide Number Placeholder 4"/>
          <p:cNvSpPr>
            <a:spLocks noGrp="1"/>
          </p:cNvSpPr>
          <p:nvPr>
            <p:ph type="sldNum" sz="quarter" idx="12"/>
          </p:nvPr>
        </p:nvSpPr>
        <p:spPr/>
        <p:txBody>
          <a:bodyPr/>
          <a:lstStyle/>
          <a:p>
            <a:fld id="{6C36461D-51EC-41BD-BF85-C9CE8CFF0F30}" type="slidenum">
              <a:rPr lang="el-GR" smtClean="0"/>
              <a:pPr/>
              <a:t>67</a:t>
            </a:fld>
            <a:endParaRPr lang="el-GR"/>
          </a:p>
        </p:txBody>
      </p:sp>
      <p:sp>
        <p:nvSpPr>
          <p:cNvPr id="3" name="Content Placeholder 2"/>
          <p:cNvSpPr>
            <a:spLocks noGrp="1"/>
          </p:cNvSpPr>
          <p:nvPr>
            <p:ph sz="quarter" idx="1"/>
          </p:nvPr>
        </p:nvSpPr>
        <p:spPr/>
        <p:txBody>
          <a:bodyPr>
            <a:normAutofit/>
          </a:bodyPr>
          <a:lstStyle/>
          <a:p>
            <a:endParaRPr lang="en-US" dirty="0" smtClean="0"/>
          </a:p>
          <a:p>
            <a:endParaRPr lang="en-US" dirty="0" smtClean="0"/>
          </a:p>
          <a:p>
            <a:endParaRPr lang="en-US" dirty="0" smtClean="0"/>
          </a:p>
          <a:p>
            <a:pPr algn="ctr"/>
            <a:r>
              <a:rPr lang="el-GR" dirty="0" smtClean="0"/>
              <a:t>σε απυρεξία, μετάγγιση PLTs αν &lt;10.000/μ</a:t>
            </a:r>
            <a:r>
              <a:rPr lang="en-US" dirty="0" err="1" smtClean="0"/>
              <a:t>lt</a:t>
            </a:r>
            <a:r>
              <a:rPr lang="el-GR" dirty="0" smtClean="0"/>
              <a:t> ή σοβαρή αιμορραγία (2</a:t>
            </a:r>
            <a:r>
              <a:rPr lang="el-GR" baseline="30000" dirty="0" smtClean="0"/>
              <a:t>ου</a:t>
            </a:r>
            <a:r>
              <a:rPr lang="el-GR" dirty="0" smtClean="0"/>
              <a:t> ή μεγαλύτερου βαθμού)</a:t>
            </a:r>
          </a:p>
          <a:p>
            <a:endParaRPr lang="el-GR" dirty="0" smtClean="0"/>
          </a:p>
          <a:p>
            <a:pPr>
              <a:buNone/>
            </a:pPr>
            <a:r>
              <a:rPr lang="el-GR" dirty="0" smtClean="0"/>
              <a:t> </a:t>
            </a:r>
          </a:p>
          <a:p>
            <a:endParaRPr lang="el-GR" dirty="0" smtClean="0"/>
          </a:p>
          <a:p>
            <a:endParaRPr lang="el-GR" dirty="0" smtClean="0"/>
          </a:p>
          <a:p>
            <a:endParaRPr lang="el-GR" dirty="0"/>
          </a:p>
        </p:txBody>
      </p:sp>
      <p:sp>
        <p:nvSpPr>
          <p:cNvPr id="4" name="Date Placeholder 3"/>
          <p:cNvSpPr>
            <a:spLocks noGrp="1"/>
          </p:cNvSpPr>
          <p:nvPr>
            <p:ph type="dt" sz="half" idx="10"/>
          </p:nvPr>
        </p:nvSpPr>
        <p:spPr/>
        <p:txBody>
          <a:bodyPr/>
          <a:lstStyle/>
          <a:p>
            <a:fld id="{CF5F4A1F-9BB0-49F9-BD36-B52CFF75F625}" type="datetime1">
              <a:rPr lang="el-GR" smtClean="0"/>
              <a:pPr/>
              <a:t>15/4/2020</a:t>
            </a:fld>
            <a:endParaRPr lang="el-GR" dirty="0"/>
          </a:p>
        </p:txBody>
      </p:sp>
      <p:pic>
        <p:nvPicPr>
          <p:cNvPr id="6" name="~PP258.WAV">
            <a:hlinkClick r:id="" action="ppaction://media"/>
          </p:cNvPr>
          <p:cNvPicPr>
            <a:picLocks noRot="1" noChangeAspect="1"/>
          </p:cNvPicPr>
          <p:nvPr>
            <a:wavAudioFile r:embed="rId1" name="~PP258.WAV"/>
          </p:nvPr>
        </p:nvPicPr>
        <p:blipFill>
          <a:blip r:embed="rId4"/>
          <a:stretch>
            <a:fillRect/>
          </a:stretch>
        </p:blipFill>
        <p:spPr>
          <a:xfrm>
            <a:off x="8704263" y="6418263"/>
            <a:ext cx="244475" cy="244475"/>
          </a:xfrm>
          <a:prstGeom prst="rect">
            <a:avLst/>
          </a:prstGeom>
        </p:spPr>
      </p:pic>
    </p:spTree>
    <p:extLst>
      <p:ext uri="{BB962C8B-B14F-4D97-AF65-F5344CB8AC3E}">
        <p14:creationId xmlns:p14="http://schemas.microsoft.com/office/powerpoint/2010/main" xmlns="" val="2469701942"/>
      </p:ext>
    </p:extLst>
  </p:cSld>
  <p:clrMapOvr>
    <a:masterClrMapping/>
  </p:clrMapOvr>
  <p:transition advTm="99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C36461D-51EC-41BD-BF85-C9CE8CFF0F30}" type="slidenum">
              <a:rPr lang="el-GR" smtClean="0"/>
              <a:pPr/>
              <a:t>68</a:t>
            </a:fld>
            <a:endParaRPr lang="el-GR"/>
          </a:p>
        </p:txBody>
      </p:sp>
      <p:pic>
        <p:nvPicPr>
          <p:cNvPr id="4098" name="Picture 2"/>
          <p:cNvPicPr>
            <a:picLocks noGrp="1" noChangeAspect="1" noChangeArrowheads="1"/>
          </p:cNvPicPr>
          <p:nvPr>
            <p:ph sz="quarter" idx="1"/>
          </p:nvPr>
        </p:nvPicPr>
        <p:blipFill>
          <a:blip r:embed="rId4" cstate="print"/>
          <a:srcRect/>
          <a:stretch>
            <a:fillRect/>
          </a:stretch>
        </p:blipFill>
        <p:spPr bwMode="auto">
          <a:xfrm>
            <a:off x="1785918" y="357166"/>
            <a:ext cx="6215106" cy="5009998"/>
          </a:xfrm>
          <a:prstGeom prst="rect">
            <a:avLst/>
          </a:prstGeom>
          <a:noFill/>
          <a:ln w="9525">
            <a:noFill/>
            <a:miter lim="800000"/>
            <a:headEnd/>
            <a:tailEnd/>
          </a:ln>
          <a:effectLst/>
        </p:spPr>
      </p:pic>
      <p:sp>
        <p:nvSpPr>
          <p:cNvPr id="7" name="Rectangle 6"/>
          <p:cNvSpPr/>
          <p:nvPr/>
        </p:nvSpPr>
        <p:spPr>
          <a:xfrm>
            <a:off x="714348" y="6429396"/>
            <a:ext cx="3857652" cy="276999"/>
          </a:xfrm>
          <a:prstGeom prst="rect">
            <a:avLst/>
          </a:prstGeom>
          <a:ln>
            <a:solidFill>
              <a:srgbClr val="00B0F0"/>
            </a:solidFill>
          </a:ln>
        </p:spPr>
        <p:txBody>
          <a:bodyPr wrap="square">
            <a:spAutoFit/>
          </a:bodyPr>
          <a:lstStyle/>
          <a:p>
            <a:r>
              <a:rPr lang="en-US" sz="1200" dirty="0" smtClean="0"/>
              <a:t>Kaufman RM, et al. Ann Intern Med. 2015;162:205-13. </a:t>
            </a:r>
          </a:p>
        </p:txBody>
      </p:sp>
      <p:sp>
        <p:nvSpPr>
          <p:cNvPr id="10" name="9 - Ορθογώνιο"/>
          <p:cNvSpPr/>
          <p:nvPr/>
        </p:nvSpPr>
        <p:spPr>
          <a:xfrm>
            <a:off x="6156176" y="3140968"/>
            <a:ext cx="1800200"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Date Placeholder 2"/>
          <p:cNvSpPr>
            <a:spLocks noGrp="1"/>
          </p:cNvSpPr>
          <p:nvPr>
            <p:ph type="dt" sz="half" idx="10"/>
          </p:nvPr>
        </p:nvSpPr>
        <p:spPr/>
        <p:txBody>
          <a:bodyPr/>
          <a:lstStyle/>
          <a:p>
            <a:fld id="{42AC15F3-217F-4322-9961-6DA8E4299721}" type="datetime1">
              <a:rPr lang="el-GR" smtClean="0"/>
              <a:pPr/>
              <a:t>15/4/2020</a:t>
            </a:fld>
            <a:endParaRPr lang="el-GR"/>
          </a:p>
        </p:txBody>
      </p:sp>
      <p:pic>
        <p:nvPicPr>
          <p:cNvPr id="8" name="~PP2222.WAV">
            <a:hlinkClick r:id="" action="ppaction://media"/>
          </p:cNvPr>
          <p:cNvPicPr>
            <a:picLocks noRot="1" noChangeAspect="1"/>
          </p:cNvPicPr>
          <p:nvPr>
            <a:wavAudioFile r:embed="rId2" name="~PP2222.WAV"/>
          </p:nvPr>
        </p:nvPicPr>
        <p:blipFill>
          <a:blip r:embed="rId5"/>
          <a:stretch>
            <a:fillRect/>
          </a:stretch>
        </p:blipFill>
        <p:spPr>
          <a:xfrm>
            <a:off x="8704263" y="6418263"/>
            <a:ext cx="244475" cy="244475"/>
          </a:xfrm>
          <a:prstGeom prst="rect">
            <a:avLst/>
          </a:prstGeom>
        </p:spPr>
      </p:pic>
    </p:spTree>
    <p:custDataLst>
      <p:tags r:id="rId1"/>
    </p:custDataLst>
    <p:extLst>
      <p:ext uri="{BB962C8B-B14F-4D97-AF65-F5344CB8AC3E}">
        <p14:creationId xmlns:p14="http://schemas.microsoft.com/office/powerpoint/2010/main" xmlns="" val="3245399916"/>
      </p:ext>
    </p:extLst>
  </p:cSld>
  <p:clrMapOvr>
    <a:masterClrMapping/>
  </p:clrMapOvr>
  <p:transition advTm="99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4"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778B215-30F8-4171-817F-C6095CE27E0D}" type="datetime1">
              <a:rPr lang="el-GR" smtClean="0"/>
              <a:pPr/>
              <a:t>15/4/2020</a:t>
            </a:fld>
            <a:endParaRPr lang="el-GR"/>
          </a:p>
        </p:txBody>
      </p:sp>
      <p:sp>
        <p:nvSpPr>
          <p:cNvPr id="6" name="Slide Number Placeholder 5"/>
          <p:cNvSpPr>
            <a:spLocks noGrp="1"/>
          </p:cNvSpPr>
          <p:nvPr>
            <p:ph type="sldNum" sz="quarter" idx="12"/>
          </p:nvPr>
        </p:nvSpPr>
        <p:spPr/>
        <p:txBody>
          <a:bodyPr/>
          <a:lstStyle/>
          <a:p>
            <a:fld id="{6C36461D-51EC-41BD-BF85-C9CE8CFF0F30}" type="slidenum">
              <a:rPr lang="el-GR" smtClean="0"/>
              <a:pPr/>
              <a:t>69</a:t>
            </a:fld>
            <a:endParaRPr lang="el-GR"/>
          </a:p>
        </p:txBody>
      </p:sp>
      <p:sp>
        <p:nvSpPr>
          <p:cNvPr id="3" name="Content Placeholder 2"/>
          <p:cNvSpPr>
            <a:spLocks noGrp="1"/>
          </p:cNvSpPr>
          <p:nvPr>
            <p:ph sz="quarter" idx="1"/>
          </p:nvPr>
        </p:nvSpPr>
        <p:spPr/>
        <p:txBody>
          <a:bodyPr>
            <a:normAutofit/>
          </a:bodyPr>
          <a:lstStyle/>
          <a:p>
            <a:endParaRPr lang="en-US" dirty="0" smtClean="0"/>
          </a:p>
          <a:p>
            <a:r>
              <a:rPr lang="el-GR" dirty="0" smtClean="0"/>
              <a:t>Βρέθηκε στατιστικά σημαντική συσχέτιση μεταξύ της υψηλότερης θερμοκρασίας του ασθενή και αυξημένου κινδύνου σοβαρής αιμορραγίας (</a:t>
            </a:r>
            <a:r>
              <a:rPr lang="en-US" dirty="0" smtClean="0">
                <a:latin typeface="Calibri" pitchFamily="34" charset="0"/>
                <a:cs typeface="Calibri" pitchFamily="34" charset="0"/>
              </a:rPr>
              <a:t>grade 2-4</a:t>
            </a:r>
            <a:r>
              <a:rPr lang="el-GR" dirty="0" smtClean="0"/>
              <a:t>)</a:t>
            </a:r>
            <a:r>
              <a:rPr lang="en-US" dirty="0" smtClean="0"/>
              <a:t>. </a:t>
            </a:r>
            <a:endParaRPr lang="el-GR" dirty="0"/>
          </a:p>
        </p:txBody>
      </p:sp>
      <p:sp>
        <p:nvSpPr>
          <p:cNvPr id="7" name="Rectangle 4"/>
          <p:cNvSpPr/>
          <p:nvPr/>
        </p:nvSpPr>
        <p:spPr>
          <a:xfrm>
            <a:off x="714348" y="6397489"/>
            <a:ext cx="3571900" cy="276999"/>
          </a:xfrm>
          <a:prstGeom prst="rect">
            <a:avLst/>
          </a:prstGeom>
          <a:ln>
            <a:solidFill>
              <a:srgbClr val="00B0F0"/>
            </a:solidFill>
          </a:ln>
        </p:spPr>
        <p:txBody>
          <a:bodyPr wrap="square">
            <a:spAutoFit/>
          </a:bodyPr>
          <a:lstStyle/>
          <a:p>
            <a:r>
              <a:rPr lang="en-US" sz="1200" dirty="0" err="1" smtClean="0"/>
              <a:t>Stanworth</a:t>
            </a:r>
            <a:r>
              <a:rPr lang="en-US" sz="1200" dirty="0" smtClean="0"/>
              <a:t> SJ, et al. </a:t>
            </a:r>
            <a:r>
              <a:rPr lang="en-US" sz="1200" dirty="0" err="1" smtClean="0"/>
              <a:t>Haematologica</a:t>
            </a:r>
            <a:r>
              <a:rPr lang="en-US" sz="1200" dirty="0" smtClean="0"/>
              <a:t>. 2015;100740-7.</a:t>
            </a:r>
          </a:p>
        </p:txBody>
      </p:sp>
      <p:pic>
        <p:nvPicPr>
          <p:cNvPr id="8" name="~PP3001.WAV">
            <a:hlinkClick r:id="" action="ppaction://media"/>
          </p:cNvPr>
          <p:cNvPicPr>
            <a:picLocks noRot="1" noChangeAspect="1"/>
          </p:cNvPicPr>
          <p:nvPr>
            <a:wavAudioFile r:embed="rId1" name="~PP3001.WAV"/>
          </p:nvPr>
        </p:nvPicPr>
        <p:blipFill>
          <a:blip r:embed="rId4"/>
          <a:stretch>
            <a:fillRect/>
          </a:stretch>
        </p:blipFill>
        <p:spPr>
          <a:xfrm>
            <a:off x="8704263" y="6418263"/>
            <a:ext cx="244475" cy="244475"/>
          </a:xfrm>
          <a:prstGeom prst="rect">
            <a:avLst/>
          </a:prstGeom>
        </p:spPr>
      </p:pic>
    </p:spTree>
    <p:extLst>
      <p:ext uri="{BB962C8B-B14F-4D97-AF65-F5344CB8AC3E}">
        <p14:creationId xmlns:p14="http://schemas.microsoft.com/office/powerpoint/2010/main" xmlns="" val="50592915"/>
      </p:ext>
    </p:extLst>
  </p:cSld>
  <p:clrMapOvr>
    <a:masterClrMapping/>
  </p:clrMapOvr>
  <p:transition advTm="46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229600" cy="1143000"/>
          </a:xfrm>
        </p:spPr>
        <p:txBody>
          <a:bodyPr/>
          <a:lstStyle/>
          <a:p>
            <a:r>
              <a:rPr lang="el-GR" dirty="0"/>
              <a:t>Επιπτώσεις </a:t>
            </a:r>
            <a:r>
              <a:rPr lang="en-US" dirty="0"/>
              <a:t>FN</a:t>
            </a:r>
            <a:endParaRPr lang="el-GR" dirty="0"/>
          </a:p>
        </p:txBody>
      </p:sp>
      <p:sp>
        <p:nvSpPr>
          <p:cNvPr id="3" name="Content Placeholder 2"/>
          <p:cNvSpPr>
            <a:spLocks noGrp="1"/>
          </p:cNvSpPr>
          <p:nvPr>
            <p:ph sz="quarter" idx="1"/>
          </p:nvPr>
        </p:nvSpPr>
        <p:spPr>
          <a:xfrm>
            <a:off x="428596" y="1546243"/>
            <a:ext cx="8229600" cy="4525963"/>
          </a:xfrm>
        </p:spPr>
        <p:txBody>
          <a:bodyPr>
            <a:normAutofit fontScale="92500" lnSpcReduction="20000"/>
          </a:bodyPr>
          <a:lstStyle/>
          <a:p>
            <a:r>
              <a:rPr lang="el-GR" dirty="0"/>
              <a:t>μείωση δόσεων </a:t>
            </a:r>
            <a:r>
              <a:rPr lang="el-GR" dirty="0" smtClean="0"/>
              <a:t>ΧΜΘ </a:t>
            </a:r>
            <a:r>
              <a:rPr lang="el-GR" dirty="0"/>
              <a:t>φαρμάκων</a:t>
            </a:r>
            <a:r>
              <a:rPr lang="en-GB" dirty="0"/>
              <a:t> </a:t>
            </a:r>
            <a:r>
              <a:rPr lang="el-GR" dirty="0"/>
              <a:t>(μείζονα </a:t>
            </a:r>
            <a:r>
              <a:rPr lang="el-GR" dirty="0" err="1"/>
              <a:t>δοσοπεριοριστική</a:t>
            </a:r>
            <a:r>
              <a:rPr lang="el-GR" dirty="0"/>
              <a:t> τοξικότητα)</a:t>
            </a:r>
          </a:p>
          <a:p>
            <a:endParaRPr lang="en-US" dirty="0"/>
          </a:p>
          <a:p>
            <a:r>
              <a:rPr lang="el-GR" dirty="0"/>
              <a:t>καθυστερήσεις στη χορήγηση ΧΜΘ</a:t>
            </a:r>
          </a:p>
          <a:p>
            <a:endParaRPr lang="en-US" dirty="0"/>
          </a:p>
          <a:p>
            <a:r>
              <a:rPr lang="el-GR" dirty="0"/>
              <a:t>αύξηση του κόστους των διαγνωστικών εξετάσεων και</a:t>
            </a:r>
            <a:r>
              <a:rPr lang="en-US" dirty="0"/>
              <a:t> </a:t>
            </a:r>
            <a:r>
              <a:rPr lang="el-GR" dirty="0"/>
              <a:t>της θεραπείας</a:t>
            </a:r>
          </a:p>
          <a:p>
            <a:endParaRPr lang="en-US" dirty="0"/>
          </a:p>
          <a:p>
            <a:r>
              <a:rPr lang="el-GR" dirty="0"/>
              <a:t>αύξηση των ημερών νοσηλείας</a:t>
            </a:r>
          </a:p>
          <a:p>
            <a:endParaRPr lang="en-US" dirty="0"/>
          </a:p>
          <a:p>
            <a:r>
              <a:rPr lang="el-GR" dirty="0"/>
              <a:t>επιδείνωση της ποιότητας ζωής  </a:t>
            </a:r>
            <a:endParaRPr lang="en-GB" dirty="0"/>
          </a:p>
          <a:p>
            <a:endParaRPr lang="en-GB" dirty="0"/>
          </a:p>
          <a:p>
            <a:r>
              <a:rPr lang="el-GR" dirty="0" smtClean="0"/>
              <a:t>θάνατος</a:t>
            </a:r>
            <a:endParaRPr lang="el-GR" dirty="0"/>
          </a:p>
        </p:txBody>
      </p:sp>
      <p:sp>
        <p:nvSpPr>
          <p:cNvPr id="4" name="Rectangle 3"/>
          <p:cNvSpPr/>
          <p:nvPr/>
        </p:nvSpPr>
        <p:spPr>
          <a:xfrm>
            <a:off x="714348" y="6429396"/>
            <a:ext cx="4000528" cy="276999"/>
          </a:xfrm>
          <a:prstGeom prst="rect">
            <a:avLst/>
          </a:prstGeom>
          <a:ln>
            <a:solidFill>
              <a:srgbClr val="00B0F0"/>
            </a:solidFill>
          </a:ln>
        </p:spPr>
        <p:txBody>
          <a:bodyPr wrap="square">
            <a:spAutoFit/>
          </a:bodyPr>
          <a:lstStyle/>
          <a:p>
            <a:r>
              <a:rPr lang="en-US" sz="1200" dirty="0"/>
              <a:t>Lyman GH, </a:t>
            </a:r>
            <a:r>
              <a:rPr lang="en-US" sz="1200" dirty="0" smtClean="0"/>
              <a:t>et al. </a:t>
            </a:r>
            <a:r>
              <a:rPr lang="en-US" sz="1200" dirty="0"/>
              <a:t>Support Care Cancer. </a:t>
            </a:r>
            <a:r>
              <a:rPr lang="en-US" sz="1200" dirty="0" smtClean="0"/>
              <a:t>2005;13:522-8</a:t>
            </a:r>
            <a:r>
              <a:rPr lang="en-US" sz="1200" dirty="0"/>
              <a:t>. </a:t>
            </a:r>
          </a:p>
        </p:txBody>
      </p:sp>
      <p:sp>
        <p:nvSpPr>
          <p:cNvPr id="5" name="4 - Ορθογώνιο"/>
          <p:cNvSpPr/>
          <p:nvPr/>
        </p:nvSpPr>
        <p:spPr>
          <a:xfrm rot="19296230">
            <a:off x="190169" y="2445571"/>
            <a:ext cx="8429684" cy="2431435"/>
          </a:xfrm>
          <a:prstGeom prst="rect">
            <a:avLst/>
          </a:prstGeom>
        </p:spPr>
        <p:txBody>
          <a:bodyPr wrap="square">
            <a:spAutoFit/>
          </a:bodyPr>
          <a:lstStyle/>
          <a:p>
            <a:endParaRPr lang="el-GR" sz="2400" dirty="0" smtClean="0">
              <a:solidFill>
                <a:srgbClr val="FF0000"/>
              </a:solidFill>
            </a:endParaRPr>
          </a:p>
          <a:p>
            <a:pPr lvl="1" algn="ctr"/>
            <a:r>
              <a:rPr lang="el-GR" sz="3200" dirty="0" smtClean="0">
                <a:solidFill>
                  <a:srgbClr val="FF0000"/>
                </a:solidFill>
              </a:rPr>
              <a:t>Αποτελεί επείγουσα κατάσταση</a:t>
            </a:r>
            <a:r>
              <a:rPr lang="en-GB" sz="3200" dirty="0" smtClean="0">
                <a:solidFill>
                  <a:srgbClr val="FF0000"/>
                </a:solidFill>
              </a:rPr>
              <a:t> </a:t>
            </a:r>
            <a:r>
              <a:rPr lang="el-GR" sz="3200" dirty="0" smtClean="0">
                <a:solidFill>
                  <a:srgbClr val="FF0000"/>
                </a:solidFill>
              </a:rPr>
              <a:t>και χρήζει άμεσης αντιμετώπισης καθώς είναι </a:t>
            </a:r>
            <a:r>
              <a:rPr lang="el-GR" sz="3200" b="1" i="1" u="sng" dirty="0" smtClean="0">
                <a:solidFill>
                  <a:srgbClr val="FF0000"/>
                </a:solidFill>
              </a:rPr>
              <a:t>βασικό αίτιο </a:t>
            </a:r>
            <a:r>
              <a:rPr lang="el-GR" sz="3200" dirty="0" smtClean="0">
                <a:solidFill>
                  <a:srgbClr val="FF0000"/>
                </a:solidFill>
              </a:rPr>
              <a:t>νοσηρότητας, νοσηλείας και θνητότητας.</a:t>
            </a:r>
          </a:p>
        </p:txBody>
      </p:sp>
      <p:pic>
        <p:nvPicPr>
          <p:cNvPr id="6" name="~PP3735.WAV">
            <a:hlinkClick r:id="" action="ppaction://media"/>
          </p:cNvPr>
          <p:cNvPicPr>
            <a:picLocks noRot="1" noChangeAspect="1"/>
          </p:cNvPicPr>
          <p:nvPr>
            <a:wavAudioFile r:embed="rId2" name="~PP3735.WAV"/>
          </p:nvPr>
        </p:nvPicPr>
        <p:blipFill>
          <a:blip r:embed="rId5"/>
          <a:stretch>
            <a:fillRect/>
          </a:stretch>
        </p:blipFill>
        <p:spPr>
          <a:xfrm>
            <a:off x="8704263" y="6418263"/>
            <a:ext cx="244475" cy="244475"/>
          </a:xfrm>
          <a:prstGeom prst="rect">
            <a:avLst/>
          </a:prstGeom>
        </p:spPr>
      </p:pic>
    </p:spTree>
    <p:custDataLst>
      <p:tags r:id="rId1"/>
    </p:custDataLst>
  </p:cSld>
  <p:clrMapOvr>
    <a:masterClrMapping/>
  </p:clrMapOvr>
  <p:transition advTm="360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Date Placeholder 2"/>
          <p:cNvSpPr>
            <a:spLocks noGrp="1"/>
          </p:cNvSpPr>
          <p:nvPr>
            <p:ph type="dt" sz="half" idx="10"/>
          </p:nvPr>
        </p:nvSpPr>
        <p:spPr/>
        <p:txBody>
          <a:bodyPr/>
          <a:lstStyle/>
          <a:p>
            <a:fld id="{8C2278D1-5797-4776-985C-A12069476850}" type="datetime1">
              <a:rPr lang="el-GR" smtClean="0"/>
              <a:pPr/>
              <a:t>15/4/2020</a:t>
            </a:fld>
            <a:endParaRPr lang="el-GR"/>
          </a:p>
        </p:txBody>
      </p:sp>
      <p:sp>
        <p:nvSpPr>
          <p:cNvPr id="4" name="Slide Number Placeholder 3"/>
          <p:cNvSpPr>
            <a:spLocks noGrp="1"/>
          </p:cNvSpPr>
          <p:nvPr>
            <p:ph type="sldNum" sz="quarter" idx="12"/>
          </p:nvPr>
        </p:nvSpPr>
        <p:spPr/>
        <p:txBody>
          <a:bodyPr/>
          <a:lstStyle/>
          <a:p>
            <a:fld id="{6C36461D-51EC-41BD-BF85-C9CE8CFF0F30}" type="slidenum">
              <a:rPr lang="el-GR" smtClean="0"/>
              <a:pPr/>
              <a:t>70</a:t>
            </a:fld>
            <a:endParaRPr lang="el-GR"/>
          </a:p>
        </p:txBody>
      </p:sp>
      <p:sp>
        <p:nvSpPr>
          <p:cNvPr id="9217" name="Rectangle 1"/>
          <p:cNvSpPr>
            <a:spLocks noChangeArrowheads="1"/>
          </p:cNvSpPr>
          <p:nvPr/>
        </p:nvSpPr>
        <p:spPr bwMode="auto">
          <a:xfrm>
            <a:off x="714348" y="6397489"/>
            <a:ext cx="3643338" cy="276999"/>
          </a:xfrm>
          <a:prstGeom prst="rect">
            <a:avLst/>
          </a:prstGeom>
          <a:noFill/>
          <a:ln w="9525">
            <a:solidFill>
              <a:srgbClr val="00B0F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en-US" sz="1200" b="0" i="0" u="none" strike="noStrike" cap="none" normalizeH="0" baseline="0" dirty="0" err="1" smtClean="0">
                <a:ln>
                  <a:noFill/>
                </a:ln>
                <a:solidFill>
                  <a:schemeClr val="tx1"/>
                </a:solidFill>
                <a:effectLst/>
                <a:ea typeface="Calibri" pitchFamily="34" charset="0"/>
                <a:cs typeface="Times New Roman" pitchFamily="18" charset="0"/>
              </a:rPr>
              <a:t>Hillgruber</a:t>
            </a:r>
            <a:r>
              <a:rPr kumimoji="0" lang="en-US" sz="1200" b="0" i="0" u="none" strike="noStrike" cap="none" normalizeH="0" baseline="0" dirty="0" smtClean="0">
                <a:ln>
                  <a:noFill/>
                </a:ln>
                <a:solidFill>
                  <a:schemeClr val="tx1"/>
                </a:solidFill>
                <a:effectLst/>
                <a:ea typeface="Calibri" pitchFamily="34" charset="0"/>
                <a:cs typeface="Times New Roman" pitchFamily="18" charset="0"/>
              </a:rPr>
              <a:t> C, et al. J Exp Med. 2015;212:1255-66. </a:t>
            </a:r>
            <a:endParaRPr kumimoji="0" lang="en-US" sz="1200" b="0" i="0" u="none" strike="noStrike" cap="none" normalizeH="0" baseline="0" dirty="0" smtClean="0">
              <a:ln>
                <a:noFill/>
              </a:ln>
              <a:solidFill>
                <a:schemeClr val="tx1"/>
              </a:solidFill>
              <a:effectLst/>
              <a:cs typeface="Arial" pitchFamily="34" charset="0"/>
            </a:endParaRPr>
          </a:p>
        </p:txBody>
      </p:sp>
      <p:pic>
        <p:nvPicPr>
          <p:cNvPr id="9218" name="Picture 2"/>
          <p:cNvPicPr>
            <a:picLocks noGrp="1" noChangeAspect="1" noChangeArrowheads="1"/>
          </p:cNvPicPr>
          <p:nvPr>
            <p:ph sz="quarter" idx="1"/>
          </p:nvPr>
        </p:nvPicPr>
        <p:blipFill>
          <a:blip r:embed="rId4" cstate="print"/>
          <a:srcRect/>
          <a:stretch>
            <a:fillRect/>
          </a:stretch>
        </p:blipFill>
        <p:spPr bwMode="auto">
          <a:xfrm>
            <a:off x="2928926" y="1742630"/>
            <a:ext cx="3786214" cy="3436401"/>
          </a:xfrm>
          <a:prstGeom prst="rect">
            <a:avLst/>
          </a:prstGeom>
          <a:noFill/>
          <a:ln w="9525">
            <a:noFill/>
            <a:miter lim="800000"/>
            <a:headEnd/>
            <a:tailEnd/>
          </a:ln>
          <a:effectLst/>
        </p:spPr>
      </p:pic>
      <p:pic>
        <p:nvPicPr>
          <p:cNvPr id="7" name="~PP2202.WAV">
            <a:hlinkClick r:id="" action="ppaction://media"/>
          </p:cNvPr>
          <p:cNvPicPr>
            <a:picLocks noRot="1" noChangeAspect="1"/>
          </p:cNvPicPr>
          <p:nvPr>
            <a:wavAudioFile r:embed="rId1" name="~PP2202.WAV"/>
          </p:nvPr>
        </p:nvPicPr>
        <p:blipFill>
          <a:blip r:embed="rId5"/>
          <a:stretch>
            <a:fillRect/>
          </a:stretch>
        </p:blipFill>
        <p:spPr>
          <a:xfrm>
            <a:off x="8704263" y="6418263"/>
            <a:ext cx="244475" cy="244475"/>
          </a:xfrm>
          <a:prstGeom prst="rect">
            <a:avLst/>
          </a:prstGeom>
        </p:spPr>
      </p:pic>
    </p:spTree>
    <p:extLst>
      <p:ext uri="{BB962C8B-B14F-4D97-AF65-F5344CB8AC3E}">
        <p14:creationId xmlns:p14="http://schemas.microsoft.com/office/powerpoint/2010/main" xmlns="" val="1910989685"/>
      </p:ext>
    </p:extLst>
  </p:cSld>
  <p:clrMapOvr>
    <a:masterClrMapping/>
  </p:clrMapOvr>
  <p:transition advTm="30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l-GR" dirty="0"/>
          </a:p>
        </p:txBody>
      </p:sp>
      <p:sp>
        <p:nvSpPr>
          <p:cNvPr id="5" name="Slide Number Placeholder 4"/>
          <p:cNvSpPr>
            <a:spLocks noGrp="1"/>
          </p:cNvSpPr>
          <p:nvPr>
            <p:ph type="sldNum" sz="quarter" idx="12"/>
          </p:nvPr>
        </p:nvSpPr>
        <p:spPr/>
        <p:txBody>
          <a:bodyPr/>
          <a:lstStyle/>
          <a:p>
            <a:fld id="{6C36461D-51EC-41BD-BF85-C9CE8CFF0F30}" type="slidenum">
              <a:rPr lang="el-GR" smtClean="0"/>
              <a:pPr/>
              <a:t>71</a:t>
            </a:fld>
            <a:endParaRPr lang="el-GR"/>
          </a:p>
        </p:txBody>
      </p:sp>
      <p:sp>
        <p:nvSpPr>
          <p:cNvPr id="3" name="Content Placeholder 2"/>
          <p:cNvSpPr>
            <a:spLocks noGrp="1"/>
          </p:cNvSpPr>
          <p:nvPr>
            <p:ph sz="quarter" idx="1"/>
          </p:nvPr>
        </p:nvSpPr>
        <p:spPr/>
        <p:txBody>
          <a:bodyPr>
            <a:normAutofit/>
          </a:bodyPr>
          <a:lstStyle/>
          <a:p>
            <a:endParaRPr lang="el-GR" dirty="0" smtClean="0"/>
          </a:p>
          <a:p>
            <a:pPr>
              <a:buNone/>
            </a:pPr>
            <a:r>
              <a:rPr lang="el-GR" dirty="0" smtClean="0"/>
              <a:t> </a:t>
            </a:r>
          </a:p>
          <a:p>
            <a:r>
              <a:rPr lang="el-GR" dirty="0" smtClean="0"/>
              <a:t>επί εμπυρέτου ή σήψης ή σε οξεία προμυελοκυτταρική λευχαιμία (ΟΠΛ) ο ουδός μετάγγισης είναι υψηλότερος</a:t>
            </a:r>
            <a:r>
              <a:rPr lang="en-US" dirty="0" smtClean="0"/>
              <a:t> </a:t>
            </a:r>
            <a:r>
              <a:rPr lang="el-GR" dirty="0" smtClean="0"/>
              <a:t>(30.000/μ</a:t>
            </a:r>
            <a:r>
              <a:rPr lang="en-US" dirty="0" err="1" smtClean="0"/>
              <a:t>lt</a:t>
            </a:r>
            <a:r>
              <a:rPr lang="el-GR" dirty="0" smtClean="0"/>
              <a:t>)</a:t>
            </a:r>
            <a:r>
              <a:rPr lang="en-US" dirty="0" smtClean="0"/>
              <a:t> </a:t>
            </a:r>
            <a:r>
              <a:rPr lang="el-GR" dirty="0" smtClean="0"/>
              <a:t>ή ακόμα και σε συμπαγείς όγκους ίσως με, τουλάχιστον θεωρητικά, υψηλότερο κίνδυνο αιμορραγίας (</a:t>
            </a:r>
            <a:r>
              <a:rPr lang="en-US" dirty="0" smtClean="0"/>
              <a:t>Ca </a:t>
            </a:r>
            <a:r>
              <a:rPr lang="el-GR" dirty="0" smtClean="0"/>
              <a:t>ουροδόχου κύστης, νεκρωτικοί όγκοι)</a:t>
            </a:r>
          </a:p>
          <a:p>
            <a:endParaRPr lang="el-GR" dirty="0" smtClean="0"/>
          </a:p>
          <a:p>
            <a:endParaRPr lang="el-GR" dirty="0"/>
          </a:p>
        </p:txBody>
      </p:sp>
      <p:sp>
        <p:nvSpPr>
          <p:cNvPr id="4" name="Date Placeholder 3"/>
          <p:cNvSpPr>
            <a:spLocks noGrp="1"/>
          </p:cNvSpPr>
          <p:nvPr>
            <p:ph type="dt" sz="half" idx="10"/>
          </p:nvPr>
        </p:nvSpPr>
        <p:spPr/>
        <p:txBody>
          <a:bodyPr/>
          <a:lstStyle/>
          <a:p>
            <a:fld id="{12D57758-AAD2-4CDE-A3E3-B324002D343B}" type="datetime1">
              <a:rPr lang="el-GR" smtClean="0"/>
              <a:pPr/>
              <a:t>15/4/2020</a:t>
            </a:fld>
            <a:endParaRPr lang="el-GR"/>
          </a:p>
        </p:txBody>
      </p:sp>
      <p:pic>
        <p:nvPicPr>
          <p:cNvPr id="6" name="~PP1379.WAV">
            <a:hlinkClick r:id="" action="ppaction://media"/>
          </p:cNvPr>
          <p:cNvPicPr>
            <a:picLocks noRot="1" noChangeAspect="1"/>
          </p:cNvPicPr>
          <p:nvPr>
            <a:wavAudioFile r:embed="rId1" name="~PP1379.WAV"/>
          </p:nvPr>
        </p:nvPicPr>
        <p:blipFill>
          <a:blip r:embed="rId4"/>
          <a:stretch>
            <a:fillRect/>
          </a:stretch>
        </p:blipFill>
        <p:spPr>
          <a:xfrm>
            <a:off x="8704263" y="6418263"/>
            <a:ext cx="244475" cy="244475"/>
          </a:xfrm>
          <a:prstGeom prst="rect">
            <a:avLst/>
          </a:prstGeom>
        </p:spPr>
      </p:pic>
    </p:spTree>
    <p:extLst>
      <p:ext uri="{BB962C8B-B14F-4D97-AF65-F5344CB8AC3E}">
        <p14:creationId xmlns:p14="http://schemas.microsoft.com/office/powerpoint/2010/main" xmlns="" val="4229565180"/>
      </p:ext>
    </p:extLst>
  </p:cSld>
  <p:clrMapOvr>
    <a:masterClrMapping/>
  </p:clrMapOvr>
  <p:transition advTm="193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3 - Θέση ημερομηνίας"/>
          <p:cNvSpPr>
            <a:spLocks noGrp="1"/>
          </p:cNvSpPr>
          <p:nvPr>
            <p:ph type="dt" sz="half" idx="10"/>
          </p:nvPr>
        </p:nvSpPr>
        <p:spPr bwMode="auto">
          <a:noFill/>
          <a:ln>
            <a:miter lim="800000"/>
            <a:headEnd/>
            <a:tailEnd/>
          </a:ln>
        </p:spPr>
        <p:txBody>
          <a:bodyPr wrap="square" lIns="91440" tIns="45720" rIns="91440" bIns="45720" numCol="1" compatLnSpc="1">
            <a:prstTxWarp prst="textNoShape">
              <a:avLst/>
            </a:prstTxWarp>
          </a:bodyPr>
          <a:lstStyle/>
          <a:p>
            <a:fld id="{47BB293E-86BD-4148-805D-173BDD3E8101}" type="datetime1">
              <a:rPr lang="el-GR" smtClean="0"/>
              <a:pPr/>
              <a:t>15/4/2020</a:t>
            </a:fld>
            <a:endParaRPr lang="el-GR"/>
          </a:p>
        </p:txBody>
      </p:sp>
      <p:sp>
        <p:nvSpPr>
          <p:cNvPr id="20484" name="4 - Θέση αριθμού διαφάνειας"/>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B8CE360-59A2-4D15-BAB8-1D4E4C87D36F}" type="slidenum">
              <a:rPr lang="el-GR"/>
              <a:pPr/>
              <a:t>72</a:t>
            </a:fld>
            <a:endParaRPr lang="el-GR"/>
          </a:p>
        </p:txBody>
      </p:sp>
      <p:sp>
        <p:nvSpPr>
          <p:cNvPr id="2" name="1 - Τίτλος"/>
          <p:cNvSpPr>
            <a:spLocks noGrp="1"/>
          </p:cNvSpPr>
          <p:nvPr>
            <p:ph type="title"/>
          </p:nvPr>
        </p:nvSpPr>
        <p:spPr>
          <a:xfrm>
            <a:off x="0" y="1081078"/>
            <a:ext cx="9144000" cy="990600"/>
          </a:xfrm>
        </p:spPr>
        <p:txBody>
          <a:bodyPr wrap="square" lIns="91440" tIns="45720" rIns="91440" bIns="45720" numCol="1" anchorCtr="0" compatLnSpc="1">
            <a:prstTxWarp prst="textNoShape">
              <a:avLst/>
            </a:prstTxWarp>
            <a:noAutofit/>
          </a:bodyPr>
          <a:lstStyle/>
          <a:p>
            <a:pPr marL="0" indent="0">
              <a:buNone/>
            </a:pPr>
            <a:r>
              <a:rPr lang="el-GR" sz="3200" b="0" cap="none" dirty="0" err="1" smtClean="0">
                <a:effectLst>
                  <a:outerShdw blurRad="38100" dist="38100" dir="2700000" algn="tl">
                    <a:srgbClr val="000000">
                      <a:alpha val="43137"/>
                    </a:srgbClr>
                  </a:outerShdw>
                </a:effectLst>
              </a:rPr>
              <a:t>Μ</a:t>
            </a:r>
            <a:r>
              <a:rPr lang="el-GR" sz="3200" dirty="0" err="1" smtClean="0">
                <a:effectLst>
                  <a:outerShdw blurRad="38100" dist="38100" dir="2700000" algn="tl">
                    <a:srgbClr val="000000">
                      <a:alpha val="43137"/>
                    </a:srgbClr>
                  </a:outerShdw>
                </a:effectLst>
              </a:rPr>
              <a:t>υελοειδή</a:t>
            </a:r>
            <a:r>
              <a:rPr lang="el-GR" sz="3200" dirty="0" smtClean="0">
                <a:effectLst>
                  <a:outerShdw blurRad="38100" dist="38100" dir="2700000" algn="tl">
                    <a:srgbClr val="000000">
                      <a:alpha val="43137"/>
                    </a:srgbClr>
                  </a:outerShdw>
                </a:effectLst>
              </a:rPr>
              <a:t> νεοπλάσματα που συνδέονται με την θεραπεία </a:t>
            </a:r>
            <a:r>
              <a:rPr lang="en-GB" sz="3200" dirty="0" smtClean="0">
                <a:effectLst>
                  <a:outerShdw blurRad="38100" dist="38100" dir="2700000" algn="tl">
                    <a:srgbClr val="000000">
                      <a:alpha val="43137"/>
                    </a:srgbClr>
                  </a:outerShdw>
                </a:effectLst>
              </a:rPr>
              <a:t/>
            </a:r>
            <a:br>
              <a:rPr lang="en-GB" sz="3200" dirty="0" smtClean="0">
                <a:effectLst>
                  <a:outerShdw blurRad="38100" dist="38100" dir="2700000" algn="tl">
                    <a:srgbClr val="000000">
                      <a:alpha val="43137"/>
                    </a:srgbClr>
                  </a:outerShdw>
                </a:effectLst>
              </a:rPr>
            </a:br>
            <a:r>
              <a:rPr lang="el-GR" sz="3200" b="0" cap="none" dirty="0" smtClean="0">
                <a:effectLst>
                  <a:outerShdw blurRad="38100" dist="38100" dir="2700000" algn="tl">
                    <a:srgbClr val="000000">
                      <a:alpha val="43137"/>
                    </a:srgbClr>
                  </a:outerShdw>
                </a:effectLst>
              </a:rPr>
              <a:t>(T</a:t>
            </a:r>
            <a:r>
              <a:rPr lang="en-GB" sz="3200" b="0" cap="none" dirty="0" err="1" smtClean="0">
                <a:effectLst>
                  <a:outerShdw blurRad="38100" dist="38100" dir="2700000" algn="tl">
                    <a:srgbClr val="000000">
                      <a:alpha val="43137"/>
                    </a:srgbClr>
                  </a:outerShdw>
                </a:effectLst>
              </a:rPr>
              <a:t>herapy</a:t>
            </a:r>
            <a:r>
              <a:rPr lang="el-GR" sz="3200" b="0" cap="none" dirty="0" smtClean="0">
                <a:effectLst>
                  <a:outerShdw blurRad="38100" dist="38100" dir="2700000" algn="tl">
                    <a:srgbClr val="000000">
                      <a:alpha val="43137"/>
                    </a:srgbClr>
                  </a:outerShdw>
                </a:effectLst>
              </a:rPr>
              <a:t>-</a:t>
            </a:r>
            <a:r>
              <a:rPr lang="en-GB" sz="3200" b="0" cap="none" dirty="0" smtClean="0">
                <a:effectLst>
                  <a:outerShdw blurRad="38100" dist="38100" dir="2700000" algn="tl">
                    <a:srgbClr val="000000">
                      <a:alpha val="43137"/>
                    </a:srgbClr>
                  </a:outerShdw>
                </a:effectLst>
              </a:rPr>
              <a:t>related</a:t>
            </a:r>
            <a:r>
              <a:rPr lang="el-GR" sz="3200" b="0" cap="none" dirty="0" smtClean="0">
                <a:effectLst>
                  <a:outerShdw blurRad="38100" dist="38100" dir="2700000" algn="tl">
                    <a:srgbClr val="000000">
                      <a:alpha val="43137"/>
                    </a:srgbClr>
                  </a:outerShdw>
                </a:effectLst>
              </a:rPr>
              <a:t> M</a:t>
            </a:r>
            <a:r>
              <a:rPr lang="en-GB" sz="3200" b="0" cap="none" dirty="0" err="1" smtClean="0">
                <a:effectLst>
                  <a:outerShdw blurRad="38100" dist="38100" dir="2700000" algn="tl">
                    <a:srgbClr val="000000">
                      <a:alpha val="43137"/>
                    </a:srgbClr>
                  </a:outerShdw>
                </a:effectLst>
              </a:rPr>
              <a:t>yeloid</a:t>
            </a:r>
            <a:r>
              <a:rPr lang="en-GB" sz="3200" b="0" cap="none" dirty="0" smtClean="0">
                <a:effectLst>
                  <a:outerShdw blurRad="38100" dist="38100" dir="2700000" algn="tl">
                    <a:srgbClr val="000000">
                      <a:alpha val="43137"/>
                    </a:srgbClr>
                  </a:outerShdw>
                </a:effectLst>
              </a:rPr>
              <a:t> </a:t>
            </a:r>
            <a:r>
              <a:rPr lang="el-GR" sz="3200" b="0" cap="none" dirty="0" smtClean="0">
                <a:effectLst>
                  <a:outerShdw blurRad="38100" dist="38100" dir="2700000" algn="tl">
                    <a:srgbClr val="000000">
                      <a:alpha val="43137"/>
                    </a:srgbClr>
                  </a:outerShdw>
                </a:effectLst>
              </a:rPr>
              <a:t>N</a:t>
            </a:r>
            <a:r>
              <a:rPr lang="en-GB" sz="3200" b="0" cap="none" dirty="0" err="1" smtClean="0">
                <a:effectLst>
                  <a:outerShdw blurRad="38100" dist="38100" dir="2700000" algn="tl">
                    <a:srgbClr val="000000">
                      <a:alpha val="43137"/>
                    </a:srgbClr>
                  </a:outerShdw>
                </a:effectLst>
              </a:rPr>
              <a:t>eoplasms</a:t>
            </a:r>
            <a:r>
              <a:rPr lang="el-GR" sz="3200" b="0" cap="none" dirty="0" smtClean="0">
                <a:effectLst>
                  <a:outerShdw blurRad="38100" dist="38100" dir="2700000" algn="tl">
                    <a:srgbClr val="000000">
                      <a:alpha val="43137"/>
                    </a:srgbClr>
                  </a:outerShdw>
                </a:effectLst>
              </a:rPr>
              <a:t>, </a:t>
            </a:r>
            <a:r>
              <a:rPr lang="en-US" sz="3200" b="0" dirty="0" smtClean="0">
                <a:effectLst>
                  <a:outerShdw blurRad="38100" dist="38100" dir="2700000" algn="tl">
                    <a:srgbClr val="000000">
                      <a:alpha val="43137"/>
                    </a:srgbClr>
                  </a:outerShdw>
                </a:effectLst>
              </a:rPr>
              <a:t>t</a:t>
            </a:r>
            <a:r>
              <a:rPr lang="el-GR" sz="3200" b="0" cap="none" dirty="0" smtClean="0">
                <a:effectLst>
                  <a:outerShdw blurRad="38100" dist="38100" dir="2700000" algn="tl">
                    <a:srgbClr val="000000">
                      <a:alpha val="43137"/>
                    </a:srgbClr>
                  </a:outerShdw>
                </a:effectLst>
              </a:rPr>
              <a:t>-</a:t>
            </a:r>
            <a:r>
              <a:rPr lang="en-GB" sz="3200" b="0" cap="none" dirty="0" smtClean="0">
                <a:effectLst>
                  <a:outerShdw blurRad="38100" dist="38100" dir="2700000" algn="tl">
                    <a:srgbClr val="000000">
                      <a:alpha val="43137"/>
                    </a:srgbClr>
                  </a:outerShdw>
                </a:effectLst>
              </a:rPr>
              <a:t>MNs</a:t>
            </a:r>
            <a:r>
              <a:rPr lang="el-GR" sz="3200" b="0" cap="none" dirty="0" smtClean="0">
                <a:effectLst>
                  <a:outerShdw blurRad="38100" dist="38100" dir="2700000" algn="tl">
                    <a:srgbClr val="000000">
                      <a:alpha val="43137"/>
                    </a:srgbClr>
                  </a:outerShdw>
                </a:effectLst>
              </a:rPr>
              <a:t>)</a:t>
            </a:r>
          </a:p>
        </p:txBody>
      </p:sp>
      <p:sp>
        <p:nvSpPr>
          <p:cNvPr id="20482" name="2 - Θέση περιεχομένου"/>
          <p:cNvSpPr>
            <a:spLocks noGrp="1"/>
          </p:cNvSpPr>
          <p:nvPr>
            <p:ph sz="quarter" idx="4294967295"/>
          </p:nvPr>
        </p:nvSpPr>
        <p:spPr>
          <a:xfrm>
            <a:off x="468312" y="2143116"/>
            <a:ext cx="8318529" cy="3357586"/>
          </a:xfrm>
          <a:prstGeom prst="rect">
            <a:avLst/>
          </a:prstGeom>
        </p:spPr>
        <p:txBody>
          <a:bodyPr/>
          <a:lstStyle/>
          <a:p>
            <a:endParaRPr lang="el-GR" dirty="0" smtClean="0"/>
          </a:p>
          <a:p>
            <a:endParaRPr lang="el-GR" dirty="0"/>
          </a:p>
          <a:p>
            <a:r>
              <a:rPr lang="el-GR" dirty="0" smtClean="0"/>
              <a:t>μυελοδυσπλαστικά σύνδρομα (ΜΔΣ), οξεία λευχαιμία</a:t>
            </a:r>
            <a:r>
              <a:rPr lang="en-GB" dirty="0" smtClean="0"/>
              <a:t> (</a:t>
            </a:r>
            <a:r>
              <a:rPr lang="el-GR" dirty="0" smtClean="0"/>
              <a:t>ΟΛ)  ή μυελοδυσπλαστικά /μυελοϋπερπλαστικά </a:t>
            </a:r>
            <a:r>
              <a:rPr lang="el-GR" dirty="0"/>
              <a:t>σύνδρομα (ΜΔΣ/ΜΥΣ)  </a:t>
            </a:r>
            <a:r>
              <a:rPr lang="el-GR" dirty="0" smtClean="0"/>
              <a:t>που αναπτύσσονται μετά από θεραπευτικές παρεμβάσεις</a:t>
            </a:r>
            <a:endParaRPr lang="el-GR" sz="1200" dirty="0" smtClean="0"/>
          </a:p>
          <a:p>
            <a:endParaRPr lang="el-GR" sz="1200" dirty="0" smtClean="0"/>
          </a:p>
          <a:p>
            <a:endParaRPr lang="el-GR" sz="1200" dirty="0" smtClean="0"/>
          </a:p>
          <a:p>
            <a:endParaRPr lang="el-GR" sz="1200" dirty="0" smtClean="0"/>
          </a:p>
          <a:p>
            <a:endParaRPr lang="el-GR" dirty="0" smtClean="0"/>
          </a:p>
        </p:txBody>
      </p:sp>
      <p:sp>
        <p:nvSpPr>
          <p:cNvPr id="3" name="Rectangle 2"/>
          <p:cNvSpPr/>
          <p:nvPr/>
        </p:nvSpPr>
        <p:spPr>
          <a:xfrm>
            <a:off x="714348" y="6324921"/>
            <a:ext cx="6500858" cy="461665"/>
          </a:xfrm>
          <a:prstGeom prst="rect">
            <a:avLst/>
          </a:prstGeom>
          <a:ln>
            <a:solidFill>
              <a:srgbClr val="00B0F0"/>
            </a:solidFill>
          </a:ln>
        </p:spPr>
        <p:txBody>
          <a:bodyPr wrap="square">
            <a:spAutoFit/>
          </a:bodyPr>
          <a:lstStyle/>
          <a:p>
            <a:pPr lvl="0">
              <a:spcBef>
                <a:spcPct val="20000"/>
              </a:spcBef>
            </a:pPr>
            <a:r>
              <a:rPr lang="en-US" sz="1200" dirty="0" err="1">
                <a:solidFill>
                  <a:prstClr val="black"/>
                </a:solidFill>
              </a:rPr>
              <a:t>Swerdlow</a:t>
            </a:r>
            <a:r>
              <a:rPr lang="en-US" sz="1200" dirty="0">
                <a:solidFill>
                  <a:prstClr val="black"/>
                </a:solidFill>
              </a:rPr>
              <a:t>, SH, Campo, E, Harris, NL, et al. (</a:t>
            </a:r>
            <a:r>
              <a:rPr lang="en-US" sz="1200" dirty="0" err="1">
                <a:solidFill>
                  <a:prstClr val="black"/>
                </a:solidFill>
              </a:rPr>
              <a:t>Eds</a:t>
            </a:r>
            <a:r>
              <a:rPr lang="en-US" sz="1200" dirty="0">
                <a:solidFill>
                  <a:prstClr val="black"/>
                </a:solidFill>
              </a:rPr>
              <a:t>).World Health Organization Classification of </a:t>
            </a:r>
            <a:r>
              <a:rPr lang="en-US" sz="1200" dirty="0" err="1">
                <a:solidFill>
                  <a:prstClr val="black"/>
                </a:solidFill>
              </a:rPr>
              <a:t>Tumours</a:t>
            </a:r>
            <a:r>
              <a:rPr lang="en-US" sz="1200" dirty="0">
                <a:solidFill>
                  <a:prstClr val="black"/>
                </a:solidFill>
              </a:rPr>
              <a:t> of </a:t>
            </a:r>
            <a:r>
              <a:rPr lang="en-US" sz="1200" dirty="0" err="1">
                <a:solidFill>
                  <a:prstClr val="black"/>
                </a:solidFill>
              </a:rPr>
              <a:t>Haematopoietic</a:t>
            </a:r>
            <a:r>
              <a:rPr lang="en-US" sz="1200" dirty="0">
                <a:solidFill>
                  <a:prstClr val="black"/>
                </a:solidFill>
              </a:rPr>
              <a:t> and Lymphoid Tissues, IARC Press, Lyon 2008. </a:t>
            </a:r>
            <a:endParaRPr lang="el-GR" sz="1200" dirty="0">
              <a:solidFill>
                <a:prstClr val="black"/>
              </a:solidFill>
            </a:endParaRPr>
          </a:p>
        </p:txBody>
      </p:sp>
      <p:pic>
        <p:nvPicPr>
          <p:cNvPr id="7" name="~PP2383.WAV">
            <a:hlinkClick r:id="" action="ppaction://media"/>
          </p:cNvPr>
          <p:cNvPicPr>
            <a:picLocks noRot="1" noChangeAspect="1"/>
          </p:cNvPicPr>
          <p:nvPr>
            <a:wavAudioFile r:embed="rId1" name="~PP2383.WAV"/>
          </p:nvPr>
        </p:nvPicPr>
        <p:blipFill>
          <a:blip r:embed="rId4"/>
          <a:stretch>
            <a:fillRect/>
          </a:stretch>
        </p:blipFill>
        <p:spPr>
          <a:xfrm>
            <a:off x="8704263" y="6418263"/>
            <a:ext cx="244475" cy="244475"/>
          </a:xfrm>
          <a:prstGeom prst="rect">
            <a:avLst/>
          </a:prstGeom>
        </p:spPr>
      </p:pic>
    </p:spTree>
    <p:extLst>
      <p:ext uri="{BB962C8B-B14F-4D97-AF65-F5344CB8AC3E}">
        <p14:creationId xmlns:p14="http://schemas.microsoft.com/office/powerpoint/2010/main" xmlns="" val="2119969958"/>
      </p:ext>
    </p:extLst>
  </p:cSld>
  <p:clrMapOvr>
    <a:masterClrMapping/>
  </p:clrMapOvr>
  <p:transition advTm="212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3 - Θέση ημερομηνίας"/>
          <p:cNvSpPr>
            <a:spLocks noGrp="1"/>
          </p:cNvSpPr>
          <p:nvPr>
            <p:ph type="dt" sz="half" idx="10"/>
          </p:nvPr>
        </p:nvSpPr>
        <p:spPr bwMode="auto">
          <a:noFill/>
          <a:ln>
            <a:miter lim="800000"/>
            <a:headEnd/>
            <a:tailEnd/>
          </a:ln>
        </p:spPr>
        <p:txBody>
          <a:bodyPr wrap="square" lIns="91440" tIns="45720" rIns="91440" bIns="45720" numCol="1" compatLnSpc="1">
            <a:prstTxWarp prst="textNoShape">
              <a:avLst/>
            </a:prstTxWarp>
          </a:bodyPr>
          <a:lstStyle/>
          <a:p>
            <a:fld id="{EF71EC07-035C-46A7-A266-40DE15A5972A}" type="datetime1">
              <a:rPr lang="el-GR" smtClean="0"/>
              <a:pPr/>
              <a:t>15/4/2020</a:t>
            </a:fld>
            <a:endParaRPr lang="el-GR"/>
          </a:p>
        </p:txBody>
      </p:sp>
      <p:sp>
        <p:nvSpPr>
          <p:cNvPr id="3" name="2 - Θέση περιεχομένου"/>
          <p:cNvSpPr>
            <a:spLocks noGrp="1"/>
          </p:cNvSpPr>
          <p:nvPr>
            <p:ph sz="quarter" idx="13"/>
          </p:nvPr>
        </p:nvSpPr>
        <p:spPr>
          <a:xfrm>
            <a:off x="395536" y="1556792"/>
            <a:ext cx="4038600" cy="4525963"/>
          </a:xfrm>
        </p:spPr>
        <p:txBody>
          <a:bodyPr>
            <a:normAutofit/>
          </a:bodyPr>
          <a:lstStyle/>
          <a:p>
            <a:pPr marL="274320" indent="-274320" fontAlgn="auto">
              <a:spcAft>
                <a:spcPts val="0"/>
              </a:spcAft>
              <a:buFont typeface="Wingdings 2"/>
              <a:buChar char=""/>
              <a:defRPr/>
            </a:pPr>
            <a:r>
              <a:rPr lang="el-GR" dirty="0"/>
              <a:t>ετερογενής και μη σαφώς ορισμένη ομάδα ασθενών </a:t>
            </a:r>
            <a:endParaRPr lang="el-GR" dirty="0" smtClean="0"/>
          </a:p>
          <a:p>
            <a:pPr marL="274320" indent="-274320" fontAlgn="auto">
              <a:spcAft>
                <a:spcPts val="0"/>
              </a:spcAft>
              <a:buFont typeface="Wingdings 2"/>
              <a:buChar char=""/>
              <a:defRPr/>
            </a:pPr>
            <a:r>
              <a:rPr lang="el-GR" dirty="0" smtClean="0"/>
              <a:t>μικρότερη </a:t>
            </a:r>
            <a:r>
              <a:rPr lang="el-GR" dirty="0"/>
              <a:t>μέση επιβίωση συγκριτικά με τους ασθενείς με </a:t>
            </a:r>
            <a:r>
              <a:rPr lang="el-GR" dirty="0" err="1"/>
              <a:t>de</a:t>
            </a:r>
            <a:r>
              <a:rPr lang="el-GR" dirty="0"/>
              <a:t> </a:t>
            </a:r>
            <a:r>
              <a:rPr lang="el-GR" dirty="0" err="1"/>
              <a:t>novo</a:t>
            </a:r>
            <a:r>
              <a:rPr lang="el-GR" dirty="0"/>
              <a:t> ΟΛ, ΜΔΣ, ή MΔΣ/MΥΣ </a:t>
            </a:r>
            <a:endParaRPr lang="el-GR" dirty="0" smtClean="0"/>
          </a:p>
          <a:p>
            <a:pPr marL="274320" indent="-274320" fontAlgn="auto">
              <a:spcAft>
                <a:spcPts val="0"/>
              </a:spcAft>
              <a:buFont typeface="Wingdings 2"/>
              <a:buChar char=""/>
              <a:defRPr/>
            </a:pPr>
            <a:endParaRPr lang="el-GR" sz="1600" dirty="0" smtClean="0"/>
          </a:p>
          <a:p>
            <a:pPr marL="274320" indent="-274320" fontAlgn="auto">
              <a:spcAft>
                <a:spcPts val="0"/>
              </a:spcAft>
              <a:buFont typeface="Wingdings 2"/>
              <a:buChar char=""/>
              <a:defRPr/>
            </a:pPr>
            <a:endParaRPr lang="el-GR" sz="1600" dirty="0"/>
          </a:p>
          <a:p>
            <a:pPr marL="274320" indent="-274320" fontAlgn="auto">
              <a:spcAft>
                <a:spcPts val="0"/>
              </a:spcAft>
              <a:buFont typeface="Wingdings 2"/>
              <a:buChar char=""/>
              <a:defRPr/>
            </a:pPr>
            <a:endParaRPr lang="el-GR" dirty="0"/>
          </a:p>
        </p:txBody>
      </p:sp>
      <p:sp>
        <p:nvSpPr>
          <p:cNvPr id="6" name="Content Placeholder 5"/>
          <p:cNvSpPr>
            <a:spLocks noGrp="1"/>
          </p:cNvSpPr>
          <p:nvPr>
            <p:ph sz="quarter" idx="4294967295"/>
          </p:nvPr>
        </p:nvSpPr>
        <p:spPr>
          <a:xfrm>
            <a:off x="4572000" y="1556792"/>
            <a:ext cx="4038600" cy="4525963"/>
          </a:xfrm>
          <a:prstGeom prst="rect">
            <a:avLst/>
          </a:prstGeom>
        </p:spPr>
        <p:txBody>
          <a:bodyPr/>
          <a:lstStyle/>
          <a:p>
            <a:pPr marL="274320" indent="-274320" fontAlgn="auto">
              <a:spcAft>
                <a:spcPts val="0"/>
              </a:spcAft>
              <a:buFont typeface="Wingdings 2"/>
              <a:buChar char=""/>
              <a:defRPr/>
            </a:pPr>
            <a:r>
              <a:rPr lang="el-GR" dirty="0"/>
              <a:t>αποτελούν το 10 με 20% των ασθενών με ΟΛ, ΜΔΣ και ΜΔΣ/ΜΥΣ</a:t>
            </a:r>
            <a:r>
              <a:rPr lang="en-US" dirty="0"/>
              <a:t>:</a:t>
            </a:r>
            <a:endParaRPr lang="el-GR" dirty="0"/>
          </a:p>
          <a:p>
            <a:pPr marL="640080" lvl="1" indent="-274320" fontAlgn="auto">
              <a:spcAft>
                <a:spcPts val="0"/>
              </a:spcAft>
              <a:buClr>
                <a:schemeClr val="accent2">
                  <a:shade val="75000"/>
                </a:schemeClr>
              </a:buClr>
              <a:buFont typeface="Wingdings 2"/>
              <a:buChar char=""/>
              <a:defRPr/>
            </a:pPr>
            <a:r>
              <a:rPr lang="el-GR" dirty="0"/>
              <a:t>55-80% σχετίζονται με τη ΧΜΘ, </a:t>
            </a:r>
          </a:p>
          <a:p>
            <a:pPr marL="640080" lvl="1" indent="-274320" fontAlgn="auto">
              <a:spcAft>
                <a:spcPts val="0"/>
              </a:spcAft>
              <a:buClr>
                <a:schemeClr val="accent2">
                  <a:shade val="75000"/>
                </a:schemeClr>
              </a:buClr>
              <a:buFont typeface="Wingdings 2"/>
              <a:buChar char=""/>
              <a:defRPr/>
            </a:pPr>
            <a:r>
              <a:rPr lang="el-GR" dirty="0"/>
              <a:t>6-21% με Α/Θ και </a:t>
            </a:r>
          </a:p>
          <a:p>
            <a:pPr marL="640080" lvl="1" indent="-274320" fontAlgn="auto">
              <a:spcAft>
                <a:spcPts val="0"/>
              </a:spcAft>
              <a:buClr>
                <a:schemeClr val="accent2">
                  <a:shade val="75000"/>
                </a:schemeClr>
              </a:buClr>
              <a:buFont typeface="Wingdings 2"/>
              <a:buChar char=""/>
              <a:defRPr/>
            </a:pPr>
            <a:r>
              <a:rPr lang="el-GR" dirty="0"/>
              <a:t>2-9% με χημικούς και άλλους περιβαλλοντικούς παράγοντες</a:t>
            </a:r>
          </a:p>
          <a:p>
            <a:endParaRPr lang="el-GR" dirty="0"/>
          </a:p>
        </p:txBody>
      </p:sp>
      <p:sp>
        <p:nvSpPr>
          <p:cNvPr id="4" name="Rectangle 3"/>
          <p:cNvSpPr/>
          <p:nvPr/>
        </p:nvSpPr>
        <p:spPr>
          <a:xfrm>
            <a:off x="714348" y="6286520"/>
            <a:ext cx="4000528" cy="498598"/>
          </a:xfrm>
          <a:prstGeom prst="rect">
            <a:avLst/>
          </a:prstGeom>
          <a:ln>
            <a:solidFill>
              <a:srgbClr val="00B0F0"/>
            </a:solidFill>
          </a:ln>
        </p:spPr>
        <p:txBody>
          <a:bodyPr wrap="square">
            <a:spAutoFit/>
          </a:bodyPr>
          <a:lstStyle/>
          <a:p>
            <a:pPr lvl="0">
              <a:spcBef>
                <a:spcPct val="20000"/>
              </a:spcBef>
              <a:defRPr/>
            </a:pPr>
            <a:r>
              <a:rPr lang="en-US" sz="1200" dirty="0" err="1" smtClean="0">
                <a:solidFill>
                  <a:prstClr val="black"/>
                </a:solidFill>
              </a:rPr>
              <a:t>Sekeres</a:t>
            </a:r>
            <a:r>
              <a:rPr lang="en-US" sz="1200" dirty="0" smtClean="0">
                <a:solidFill>
                  <a:prstClr val="black"/>
                </a:solidFill>
              </a:rPr>
              <a:t> </a:t>
            </a:r>
            <a:r>
              <a:rPr lang="en-US" sz="1200" dirty="0">
                <a:solidFill>
                  <a:prstClr val="black"/>
                </a:solidFill>
              </a:rPr>
              <a:t>MA, </a:t>
            </a:r>
            <a:r>
              <a:rPr lang="en-US" sz="1200" dirty="0" smtClean="0">
                <a:solidFill>
                  <a:prstClr val="black"/>
                </a:solidFill>
              </a:rPr>
              <a:t>et </a:t>
            </a:r>
            <a:r>
              <a:rPr lang="en-US" sz="1200" dirty="0">
                <a:solidFill>
                  <a:prstClr val="black"/>
                </a:solidFill>
              </a:rPr>
              <a:t>al. </a:t>
            </a:r>
            <a:r>
              <a:rPr lang="en-US" sz="1200" dirty="0" smtClean="0">
                <a:solidFill>
                  <a:prstClr val="black"/>
                </a:solidFill>
              </a:rPr>
              <a:t>J </a:t>
            </a:r>
            <a:r>
              <a:rPr lang="en-US" sz="1200" dirty="0" err="1">
                <a:solidFill>
                  <a:prstClr val="black"/>
                </a:solidFill>
              </a:rPr>
              <a:t>Natl</a:t>
            </a:r>
            <a:r>
              <a:rPr lang="en-US" sz="1200" dirty="0">
                <a:solidFill>
                  <a:prstClr val="black"/>
                </a:solidFill>
              </a:rPr>
              <a:t> Cancer </a:t>
            </a:r>
            <a:r>
              <a:rPr lang="en-US" sz="1200" dirty="0" smtClean="0">
                <a:solidFill>
                  <a:prstClr val="black"/>
                </a:solidFill>
              </a:rPr>
              <a:t>Inst. 2008;100:1542-51.</a:t>
            </a:r>
            <a:endParaRPr lang="el-GR" sz="1200" dirty="0" smtClean="0">
              <a:solidFill>
                <a:prstClr val="black"/>
              </a:solidFill>
            </a:endParaRPr>
          </a:p>
          <a:p>
            <a:pPr>
              <a:spcBef>
                <a:spcPct val="20000"/>
              </a:spcBef>
              <a:defRPr/>
            </a:pPr>
            <a:r>
              <a:rPr lang="en-US" sz="1200" dirty="0" err="1" smtClean="0">
                <a:solidFill>
                  <a:prstClr val="black"/>
                </a:solidFill>
              </a:rPr>
              <a:t>Sekeres</a:t>
            </a:r>
            <a:r>
              <a:rPr lang="en-US" sz="1200" dirty="0" smtClean="0">
                <a:solidFill>
                  <a:prstClr val="black"/>
                </a:solidFill>
              </a:rPr>
              <a:t> MA</a:t>
            </a:r>
            <a:r>
              <a:rPr lang="el-GR" sz="1200" dirty="0" smtClean="0">
                <a:solidFill>
                  <a:prstClr val="black"/>
                </a:solidFill>
              </a:rPr>
              <a:t>. </a:t>
            </a:r>
            <a:r>
              <a:rPr lang="en-US" sz="1200" dirty="0" smtClean="0">
                <a:solidFill>
                  <a:prstClr val="black"/>
                </a:solidFill>
              </a:rPr>
              <a:t>J </a:t>
            </a:r>
            <a:r>
              <a:rPr lang="en-US" sz="1200" dirty="0" err="1" smtClean="0">
                <a:solidFill>
                  <a:prstClr val="black"/>
                </a:solidFill>
              </a:rPr>
              <a:t>Natl</a:t>
            </a:r>
            <a:r>
              <a:rPr lang="en-US" sz="1200" dirty="0" smtClean="0">
                <a:solidFill>
                  <a:prstClr val="black"/>
                </a:solidFill>
              </a:rPr>
              <a:t> </a:t>
            </a:r>
            <a:r>
              <a:rPr lang="en-US" sz="1200" dirty="0" err="1" smtClean="0">
                <a:solidFill>
                  <a:prstClr val="black"/>
                </a:solidFill>
              </a:rPr>
              <a:t>Compr</a:t>
            </a:r>
            <a:r>
              <a:rPr lang="en-US" sz="1200" dirty="0" smtClean="0">
                <a:solidFill>
                  <a:prstClr val="black"/>
                </a:solidFill>
              </a:rPr>
              <a:t> </a:t>
            </a:r>
            <a:r>
              <a:rPr lang="en-US" sz="1200" dirty="0" err="1" smtClean="0">
                <a:solidFill>
                  <a:prstClr val="black"/>
                </a:solidFill>
              </a:rPr>
              <a:t>Canc</a:t>
            </a:r>
            <a:r>
              <a:rPr lang="en-US" sz="1200" dirty="0" smtClean="0">
                <a:solidFill>
                  <a:prstClr val="black"/>
                </a:solidFill>
              </a:rPr>
              <a:t> </a:t>
            </a:r>
            <a:r>
              <a:rPr lang="en-US" sz="1200" dirty="0" err="1" smtClean="0">
                <a:solidFill>
                  <a:prstClr val="black"/>
                </a:solidFill>
              </a:rPr>
              <a:t>Netw</a:t>
            </a:r>
            <a:r>
              <a:rPr lang="en-US" sz="1200" dirty="0" smtClean="0">
                <a:solidFill>
                  <a:prstClr val="black"/>
                </a:solidFill>
              </a:rPr>
              <a:t>. 2011;9:57-63. </a:t>
            </a:r>
            <a:endParaRPr lang="el-GR" sz="1200" dirty="0" smtClean="0">
              <a:solidFill>
                <a:prstClr val="black"/>
              </a:solidFill>
            </a:endParaRPr>
          </a:p>
        </p:txBody>
      </p:sp>
      <p:pic>
        <p:nvPicPr>
          <p:cNvPr id="7" name="~PP698.WAV">
            <a:hlinkClick r:id="" action="ppaction://media"/>
          </p:cNvPr>
          <p:cNvPicPr>
            <a:picLocks noRot="1" noChangeAspect="1"/>
          </p:cNvPicPr>
          <p:nvPr>
            <a:wavAudioFile r:embed="rId1" name="~PP698.WAV"/>
          </p:nvPr>
        </p:nvPicPr>
        <p:blipFill>
          <a:blip r:embed="rId4"/>
          <a:stretch>
            <a:fillRect/>
          </a:stretch>
        </p:blipFill>
        <p:spPr>
          <a:xfrm>
            <a:off x="8704263" y="6418263"/>
            <a:ext cx="244475" cy="244475"/>
          </a:xfrm>
          <a:prstGeom prst="rect">
            <a:avLst/>
          </a:prstGeom>
        </p:spPr>
      </p:pic>
    </p:spTree>
    <p:extLst>
      <p:ext uri="{BB962C8B-B14F-4D97-AF65-F5344CB8AC3E}">
        <p14:creationId xmlns:p14="http://schemas.microsoft.com/office/powerpoint/2010/main" xmlns="" val="2087572136"/>
      </p:ext>
    </p:extLst>
  </p:cSld>
  <p:clrMapOvr>
    <a:masterClrMapping/>
  </p:clrMapOvr>
  <p:transition advTm="226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3 - Θέση ημερομηνίας"/>
          <p:cNvSpPr>
            <a:spLocks noGrp="1"/>
          </p:cNvSpPr>
          <p:nvPr>
            <p:ph type="dt" sz="half" idx="10"/>
          </p:nvPr>
        </p:nvSpPr>
        <p:spPr bwMode="auto">
          <a:noFill/>
          <a:ln>
            <a:miter lim="800000"/>
            <a:headEnd/>
            <a:tailEnd/>
          </a:ln>
        </p:spPr>
        <p:txBody>
          <a:bodyPr wrap="square" lIns="91440" tIns="45720" rIns="91440" bIns="45720" numCol="1" compatLnSpc="1">
            <a:prstTxWarp prst="textNoShape">
              <a:avLst/>
            </a:prstTxWarp>
          </a:bodyPr>
          <a:lstStyle/>
          <a:p>
            <a:fld id="{8D6939CD-8336-41B6-BC5C-D037D5929096}" type="datetime1">
              <a:rPr lang="el-GR" smtClean="0"/>
              <a:pPr/>
              <a:t>15/4/2020</a:t>
            </a:fld>
            <a:endParaRPr lang="el-GR"/>
          </a:p>
        </p:txBody>
      </p:sp>
      <p:sp>
        <p:nvSpPr>
          <p:cNvPr id="22532" name="4 - Θέση αριθμού διαφάνειας"/>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923C3EF-14A0-4F9D-BDE8-04F2BF9403D1}" type="slidenum">
              <a:rPr lang="el-GR"/>
              <a:pPr/>
              <a:t>74</a:t>
            </a:fld>
            <a:endParaRPr lang="el-GR" dirty="0"/>
          </a:p>
        </p:txBody>
      </p:sp>
      <p:sp>
        <p:nvSpPr>
          <p:cNvPr id="2" name="1 - Τίτλος"/>
          <p:cNvSpPr>
            <a:spLocks noGrp="1"/>
          </p:cNvSpPr>
          <p:nvPr>
            <p:ph type="title"/>
          </p:nvPr>
        </p:nvSpPr>
        <p:spPr>
          <a:xfrm>
            <a:off x="0" y="71414"/>
            <a:ext cx="9144000" cy="1143000"/>
          </a:xfrm>
        </p:spPr>
        <p:txBody>
          <a:bodyPr/>
          <a:lstStyle/>
          <a:p>
            <a:pPr marL="0" indent="0" fontAlgn="auto">
              <a:spcAft>
                <a:spcPts val="0"/>
              </a:spcAft>
              <a:buNone/>
              <a:defRPr/>
            </a:pPr>
            <a:r>
              <a:rPr lang="el-GR" b="0" dirty="0" smtClean="0"/>
              <a:t>Συχνότητα εμφάνισης</a:t>
            </a:r>
            <a:endParaRPr lang="el-GR" b="0" dirty="0"/>
          </a:p>
        </p:txBody>
      </p:sp>
      <p:sp>
        <p:nvSpPr>
          <p:cNvPr id="22530" name="2 - Θέση περιεχομένου"/>
          <p:cNvSpPr>
            <a:spLocks noGrp="1"/>
          </p:cNvSpPr>
          <p:nvPr>
            <p:ph sz="quarter" idx="4294967295"/>
          </p:nvPr>
        </p:nvSpPr>
        <p:spPr>
          <a:xfrm>
            <a:off x="457200" y="1600200"/>
            <a:ext cx="7467600" cy="4873625"/>
          </a:xfrm>
          <a:prstGeom prst="rect">
            <a:avLst/>
          </a:prstGeom>
        </p:spPr>
        <p:txBody>
          <a:bodyPr>
            <a:normAutofit/>
          </a:bodyPr>
          <a:lstStyle/>
          <a:p>
            <a:pPr>
              <a:buFont typeface="Wingdings 2" pitchFamily="18" charset="2"/>
              <a:buChar char=""/>
            </a:pPr>
            <a:r>
              <a:rPr lang="el-GR" dirty="0" smtClean="0">
                <a:solidFill>
                  <a:schemeClr val="bg1">
                    <a:lumMod val="50000"/>
                  </a:schemeClr>
                </a:solidFill>
              </a:rPr>
              <a:t>υποκείμενο κακόηθες νόσημα </a:t>
            </a:r>
          </a:p>
          <a:p>
            <a:pPr>
              <a:buFont typeface="Wingdings 2" pitchFamily="18" charset="2"/>
              <a:buChar char=""/>
            </a:pPr>
            <a:endParaRPr lang="en-GB" dirty="0" smtClean="0">
              <a:solidFill>
                <a:schemeClr val="bg1">
                  <a:lumMod val="50000"/>
                </a:schemeClr>
              </a:solidFill>
            </a:endParaRPr>
          </a:p>
          <a:p>
            <a:pPr>
              <a:buFont typeface="Wingdings 2" pitchFamily="18" charset="2"/>
              <a:buChar char=""/>
            </a:pPr>
            <a:r>
              <a:rPr lang="el-GR" dirty="0" smtClean="0">
                <a:solidFill>
                  <a:schemeClr val="bg1">
                    <a:lumMod val="50000"/>
                  </a:schemeClr>
                </a:solidFill>
              </a:rPr>
              <a:t>χορηγούμενη θεραπεία </a:t>
            </a:r>
          </a:p>
          <a:p>
            <a:pPr>
              <a:buFont typeface="Wingdings 2" pitchFamily="18" charset="2"/>
              <a:buChar char=""/>
            </a:pPr>
            <a:endParaRPr lang="en-GB" dirty="0" smtClean="0">
              <a:solidFill>
                <a:schemeClr val="bg1">
                  <a:lumMod val="50000"/>
                </a:schemeClr>
              </a:solidFill>
            </a:endParaRPr>
          </a:p>
          <a:p>
            <a:pPr>
              <a:buFont typeface="Wingdings 2" pitchFamily="18" charset="2"/>
              <a:buChar char=""/>
            </a:pPr>
            <a:r>
              <a:rPr lang="el-GR" dirty="0" smtClean="0">
                <a:solidFill>
                  <a:schemeClr val="bg1">
                    <a:lumMod val="50000"/>
                  </a:schemeClr>
                </a:solidFill>
              </a:rPr>
              <a:t>διάρκεια της έκθεσης </a:t>
            </a:r>
          </a:p>
          <a:p>
            <a:pPr>
              <a:buFont typeface="Wingdings 2" pitchFamily="18" charset="2"/>
              <a:buChar char=""/>
            </a:pPr>
            <a:endParaRPr lang="en-GB" dirty="0" smtClean="0">
              <a:solidFill>
                <a:schemeClr val="bg1">
                  <a:lumMod val="50000"/>
                </a:schemeClr>
              </a:solidFill>
            </a:endParaRPr>
          </a:p>
          <a:p>
            <a:pPr>
              <a:buFont typeface="Wingdings 2" pitchFamily="18" charset="2"/>
              <a:buChar char=""/>
            </a:pPr>
            <a:r>
              <a:rPr lang="el-GR" dirty="0" smtClean="0">
                <a:solidFill>
                  <a:schemeClr val="bg1">
                    <a:lumMod val="50000"/>
                  </a:schemeClr>
                </a:solidFill>
              </a:rPr>
              <a:t>συνολική δόση και </a:t>
            </a:r>
          </a:p>
          <a:p>
            <a:pPr>
              <a:buFont typeface="Wingdings 2" pitchFamily="18" charset="2"/>
              <a:buChar char=""/>
            </a:pPr>
            <a:endParaRPr lang="en-GB" dirty="0" smtClean="0">
              <a:solidFill>
                <a:schemeClr val="bg1">
                  <a:lumMod val="50000"/>
                </a:schemeClr>
              </a:solidFill>
            </a:endParaRPr>
          </a:p>
          <a:p>
            <a:pPr>
              <a:buFont typeface="Wingdings 2" pitchFamily="18" charset="2"/>
              <a:buChar char=""/>
            </a:pPr>
            <a:r>
              <a:rPr lang="el-GR" dirty="0" smtClean="0">
                <a:solidFill>
                  <a:schemeClr val="bg1">
                    <a:lumMod val="50000"/>
                  </a:schemeClr>
                </a:solidFill>
              </a:rPr>
              <a:t>τρόπος χορήγησης</a:t>
            </a:r>
          </a:p>
          <a:p>
            <a:pPr>
              <a:buFont typeface="Wingdings 2" pitchFamily="18" charset="2"/>
              <a:buChar char=""/>
            </a:pPr>
            <a:endParaRPr lang="el-GR" sz="1400" dirty="0" smtClean="0"/>
          </a:p>
          <a:p>
            <a:pPr>
              <a:buFont typeface="Wingdings 2" pitchFamily="18" charset="2"/>
              <a:buChar char=""/>
            </a:pPr>
            <a:endParaRPr lang="el-GR" sz="1400" dirty="0" smtClean="0"/>
          </a:p>
          <a:p>
            <a:pPr>
              <a:buFont typeface="Wingdings 2" pitchFamily="18" charset="2"/>
              <a:buChar char=""/>
            </a:pPr>
            <a:endParaRPr lang="el-GR" sz="1400" dirty="0" smtClean="0"/>
          </a:p>
          <a:p>
            <a:pPr>
              <a:buFont typeface="Wingdings 2" pitchFamily="18" charset="2"/>
              <a:buChar char=""/>
            </a:pPr>
            <a:endParaRPr lang="el-GR" dirty="0" smtClean="0"/>
          </a:p>
        </p:txBody>
      </p:sp>
      <p:sp>
        <p:nvSpPr>
          <p:cNvPr id="3" name="Rectangle 2"/>
          <p:cNvSpPr/>
          <p:nvPr/>
        </p:nvSpPr>
        <p:spPr>
          <a:xfrm>
            <a:off x="714348" y="6215082"/>
            <a:ext cx="3643338" cy="498598"/>
          </a:xfrm>
          <a:prstGeom prst="rect">
            <a:avLst/>
          </a:prstGeom>
          <a:ln>
            <a:solidFill>
              <a:srgbClr val="00B0F0"/>
            </a:solidFill>
          </a:ln>
        </p:spPr>
        <p:txBody>
          <a:bodyPr wrap="square">
            <a:spAutoFit/>
          </a:bodyPr>
          <a:lstStyle/>
          <a:p>
            <a:pPr>
              <a:spcBef>
                <a:spcPct val="20000"/>
              </a:spcBef>
            </a:pPr>
            <a:r>
              <a:rPr lang="en-US" sz="1200" dirty="0" smtClean="0">
                <a:solidFill>
                  <a:prstClr val="black"/>
                </a:solidFill>
              </a:rPr>
              <a:t>Levine EG, </a:t>
            </a:r>
            <a:r>
              <a:rPr lang="en-GB" sz="1200" dirty="0" smtClean="0">
                <a:solidFill>
                  <a:prstClr val="black"/>
                </a:solidFill>
              </a:rPr>
              <a:t>et al</a:t>
            </a:r>
            <a:r>
              <a:rPr lang="en-US" sz="1200" dirty="0" smtClean="0">
                <a:solidFill>
                  <a:prstClr val="black"/>
                </a:solidFill>
              </a:rPr>
              <a:t>.</a:t>
            </a:r>
            <a:r>
              <a:rPr lang="el-GR" sz="1200" dirty="0" smtClean="0">
                <a:solidFill>
                  <a:prstClr val="black"/>
                </a:solidFill>
              </a:rPr>
              <a:t> </a:t>
            </a:r>
            <a:r>
              <a:rPr lang="en-US" sz="1200" dirty="0" err="1" smtClean="0">
                <a:solidFill>
                  <a:prstClr val="black"/>
                </a:solidFill>
              </a:rPr>
              <a:t>Clin</a:t>
            </a:r>
            <a:r>
              <a:rPr lang="en-US" sz="1200" dirty="0" smtClean="0">
                <a:solidFill>
                  <a:prstClr val="black"/>
                </a:solidFill>
              </a:rPr>
              <a:t> </a:t>
            </a:r>
            <a:r>
              <a:rPr lang="en-US" sz="1200" dirty="0" err="1" smtClean="0">
                <a:solidFill>
                  <a:prstClr val="black"/>
                </a:solidFill>
              </a:rPr>
              <a:t>Haematol</a:t>
            </a:r>
            <a:r>
              <a:rPr lang="en-US" sz="1200" dirty="0" smtClean="0">
                <a:solidFill>
                  <a:prstClr val="black"/>
                </a:solidFill>
              </a:rPr>
              <a:t>. 1986;15:1037-80.</a:t>
            </a:r>
            <a:endParaRPr lang="el-GR" sz="1200" dirty="0" smtClean="0">
              <a:solidFill>
                <a:prstClr val="black"/>
              </a:solidFill>
            </a:endParaRPr>
          </a:p>
          <a:p>
            <a:pPr lvl="0">
              <a:spcBef>
                <a:spcPct val="20000"/>
              </a:spcBef>
            </a:pPr>
            <a:r>
              <a:rPr lang="en-US" sz="1200" dirty="0" err="1" smtClean="0">
                <a:solidFill>
                  <a:prstClr val="black"/>
                </a:solidFill>
              </a:rPr>
              <a:t>Mauritzson</a:t>
            </a:r>
            <a:r>
              <a:rPr lang="en-US" sz="1200" dirty="0" smtClean="0">
                <a:solidFill>
                  <a:prstClr val="black"/>
                </a:solidFill>
              </a:rPr>
              <a:t> </a:t>
            </a:r>
            <a:r>
              <a:rPr lang="en-US" sz="1200" dirty="0">
                <a:solidFill>
                  <a:prstClr val="black"/>
                </a:solidFill>
              </a:rPr>
              <a:t>N, </a:t>
            </a:r>
            <a:r>
              <a:rPr lang="en-US" sz="1200" dirty="0" smtClean="0">
                <a:solidFill>
                  <a:prstClr val="black"/>
                </a:solidFill>
              </a:rPr>
              <a:t>et </a:t>
            </a:r>
            <a:r>
              <a:rPr lang="en-US" sz="1200" dirty="0">
                <a:solidFill>
                  <a:prstClr val="black"/>
                </a:solidFill>
              </a:rPr>
              <a:t>al. </a:t>
            </a:r>
            <a:r>
              <a:rPr lang="en-US" sz="1200" dirty="0" smtClean="0">
                <a:solidFill>
                  <a:prstClr val="black"/>
                </a:solidFill>
              </a:rPr>
              <a:t>Leukemia. 2002;16:2366-78.</a:t>
            </a:r>
            <a:endParaRPr lang="el-GR" sz="1200" dirty="0">
              <a:solidFill>
                <a:prstClr val="black"/>
              </a:solidFill>
            </a:endParaRPr>
          </a:p>
        </p:txBody>
      </p:sp>
      <p:pic>
        <p:nvPicPr>
          <p:cNvPr id="7" name="~PP128.WAV">
            <a:hlinkClick r:id="" action="ppaction://media"/>
          </p:cNvPr>
          <p:cNvPicPr>
            <a:picLocks noRot="1" noChangeAspect="1"/>
          </p:cNvPicPr>
          <p:nvPr>
            <a:wavAudioFile r:embed="rId1" name="~PP128.WAV"/>
          </p:nvPr>
        </p:nvPicPr>
        <p:blipFill>
          <a:blip r:embed="rId4"/>
          <a:stretch>
            <a:fillRect/>
          </a:stretch>
        </p:blipFill>
        <p:spPr>
          <a:xfrm>
            <a:off x="8704263" y="6418263"/>
            <a:ext cx="244475" cy="244475"/>
          </a:xfrm>
          <a:prstGeom prst="rect">
            <a:avLst/>
          </a:prstGeom>
        </p:spPr>
      </p:pic>
    </p:spTree>
    <p:extLst>
      <p:ext uri="{BB962C8B-B14F-4D97-AF65-F5344CB8AC3E}">
        <p14:creationId xmlns:p14="http://schemas.microsoft.com/office/powerpoint/2010/main" xmlns="" val="1811249876"/>
      </p:ext>
    </p:extLst>
  </p:cSld>
  <p:clrMapOvr>
    <a:masterClrMapping/>
  </p:clrMapOvr>
  <p:transition advTm="114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3 - Θέση ημερομηνίας"/>
          <p:cNvSpPr>
            <a:spLocks noGrp="1"/>
          </p:cNvSpPr>
          <p:nvPr>
            <p:ph type="dt" sz="half" idx="10"/>
          </p:nvPr>
        </p:nvSpPr>
        <p:spPr bwMode="auto">
          <a:xfrm>
            <a:off x="6156176" y="6289229"/>
            <a:ext cx="2514600" cy="365125"/>
          </a:xfrm>
          <a:noFill/>
          <a:ln>
            <a:miter lim="800000"/>
            <a:headEnd/>
            <a:tailEnd/>
          </a:ln>
        </p:spPr>
        <p:txBody>
          <a:bodyPr wrap="square" lIns="91440" tIns="45720" rIns="91440" bIns="45720" numCol="1" compatLnSpc="1">
            <a:prstTxWarp prst="textNoShape">
              <a:avLst/>
            </a:prstTxWarp>
          </a:bodyPr>
          <a:lstStyle/>
          <a:p>
            <a:fld id="{F4E0BBFF-3609-4921-8FDE-3E1B579F4A69}" type="datetime1">
              <a:rPr lang="el-GR" smtClean="0"/>
              <a:pPr/>
              <a:t>15/4/2020</a:t>
            </a:fld>
            <a:endParaRPr lang="el-GR" dirty="0"/>
          </a:p>
        </p:txBody>
      </p:sp>
      <p:sp>
        <p:nvSpPr>
          <p:cNvPr id="2" name="1 - Τίτλος"/>
          <p:cNvSpPr>
            <a:spLocks noGrp="1"/>
          </p:cNvSpPr>
          <p:nvPr>
            <p:ph type="title"/>
          </p:nvPr>
        </p:nvSpPr>
        <p:spPr>
          <a:xfrm>
            <a:off x="0" y="-71462"/>
            <a:ext cx="9144000" cy="1143000"/>
          </a:xfrm>
        </p:spPr>
        <p:txBody>
          <a:bodyPr/>
          <a:lstStyle/>
          <a:p>
            <a:pPr marL="0" indent="0" algn="ctr" fontAlgn="auto">
              <a:spcAft>
                <a:spcPts val="0"/>
              </a:spcAft>
              <a:buNone/>
              <a:defRPr/>
            </a:pPr>
            <a:r>
              <a:rPr lang="el-GR" b="0" dirty="0" smtClean="0"/>
              <a:t>Χρόνος εμφάνισης </a:t>
            </a:r>
            <a:r>
              <a:rPr b="0" smtClean="0"/>
              <a:t>t-MN</a:t>
            </a:r>
            <a:r>
              <a:rPr lang="en-GB" b="0" dirty="0" smtClean="0"/>
              <a:t>s</a:t>
            </a:r>
            <a:r>
              <a:rPr b="0" smtClean="0"/>
              <a:t> </a:t>
            </a:r>
            <a:endParaRPr lang="el-GR" b="0" dirty="0"/>
          </a:p>
        </p:txBody>
      </p:sp>
      <p:sp>
        <p:nvSpPr>
          <p:cNvPr id="3" name="2 - Θέση περιεχομένου"/>
          <p:cNvSpPr>
            <a:spLocks noGrp="1"/>
          </p:cNvSpPr>
          <p:nvPr>
            <p:ph sz="quarter" idx="13"/>
          </p:nvPr>
        </p:nvSpPr>
        <p:spPr>
          <a:xfrm>
            <a:off x="395536" y="1546243"/>
            <a:ext cx="4038600" cy="4525963"/>
          </a:xfrm>
        </p:spPr>
        <p:txBody>
          <a:bodyPr>
            <a:normAutofit/>
          </a:bodyPr>
          <a:lstStyle/>
          <a:p>
            <a:pPr marL="342900" indent="-342900" fontAlgn="auto">
              <a:lnSpc>
                <a:spcPct val="80000"/>
              </a:lnSpc>
              <a:spcAft>
                <a:spcPts val="0"/>
              </a:spcAft>
              <a:buFont typeface="Trebuchet MS" pitchFamily="34" charset="0"/>
              <a:buChar char="*"/>
              <a:defRPr/>
            </a:pPr>
            <a:r>
              <a:rPr lang="el-GR" sz="2000" dirty="0" smtClean="0">
                <a:solidFill>
                  <a:schemeClr val="bg1">
                    <a:lumMod val="50000"/>
                  </a:schemeClr>
                </a:solidFill>
              </a:rPr>
              <a:t>η διάμεση ηλικία κατά την διάγνωση είναι τα 61 έτη</a:t>
            </a:r>
            <a:endParaRPr lang="en-US" sz="2000" dirty="0" smtClean="0">
              <a:solidFill>
                <a:schemeClr val="bg1">
                  <a:lumMod val="50000"/>
                </a:schemeClr>
              </a:solidFill>
            </a:endParaRPr>
          </a:p>
          <a:p>
            <a:pPr marL="342900" indent="-342900" fontAlgn="auto">
              <a:lnSpc>
                <a:spcPct val="80000"/>
              </a:lnSpc>
              <a:spcAft>
                <a:spcPts val="0"/>
              </a:spcAft>
              <a:buFont typeface="Trebuchet MS" pitchFamily="34" charset="0"/>
              <a:buChar char="*"/>
              <a:defRPr/>
            </a:pPr>
            <a:endParaRPr lang="en-GB" sz="2000" dirty="0" smtClean="0">
              <a:solidFill>
                <a:schemeClr val="bg1">
                  <a:lumMod val="50000"/>
                </a:schemeClr>
              </a:solidFill>
            </a:endParaRPr>
          </a:p>
          <a:p>
            <a:pPr marL="342900" indent="-342900" fontAlgn="auto">
              <a:lnSpc>
                <a:spcPct val="80000"/>
              </a:lnSpc>
              <a:spcAft>
                <a:spcPts val="0"/>
              </a:spcAft>
              <a:buFont typeface="Trebuchet MS" pitchFamily="34" charset="0"/>
              <a:buChar char="*"/>
              <a:defRPr/>
            </a:pPr>
            <a:endParaRPr lang="en-GB" sz="2000" dirty="0" smtClean="0">
              <a:solidFill>
                <a:schemeClr val="bg1">
                  <a:lumMod val="50000"/>
                </a:schemeClr>
              </a:solidFill>
            </a:endParaRPr>
          </a:p>
          <a:p>
            <a:pPr marL="342900" indent="-342900" fontAlgn="auto">
              <a:lnSpc>
                <a:spcPct val="80000"/>
              </a:lnSpc>
              <a:spcAft>
                <a:spcPts val="0"/>
              </a:spcAft>
              <a:buFont typeface="Trebuchet MS" pitchFamily="34" charset="0"/>
              <a:buChar char="*"/>
              <a:defRPr/>
            </a:pPr>
            <a:r>
              <a:rPr lang="el-GR" sz="2000" dirty="0" smtClean="0">
                <a:solidFill>
                  <a:schemeClr val="bg1">
                    <a:lumMod val="50000"/>
                  </a:schemeClr>
                </a:solidFill>
              </a:rPr>
              <a:t>οι ασθενείς που έλαβαν ΧΜΘ ή Α/Θ σε ηλικία &gt;50 ετών έχουν μέσο χρόνο εμφάνισης της νόσου μικρότερο από αυτό που μεσολαβεί σε μικρότερες ηλικίες  </a:t>
            </a:r>
          </a:p>
        </p:txBody>
      </p:sp>
      <p:sp>
        <p:nvSpPr>
          <p:cNvPr id="5" name="Content Placeholder 4"/>
          <p:cNvSpPr>
            <a:spLocks noGrp="1"/>
          </p:cNvSpPr>
          <p:nvPr>
            <p:ph sz="quarter" idx="4294967295"/>
          </p:nvPr>
        </p:nvSpPr>
        <p:spPr>
          <a:xfrm>
            <a:off x="4499992" y="1546243"/>
            <a:ext cx="4038600" cy="4525963"/>
          </a:xfrm>
          <a:prstGeom prst="rect">
            <a:avLst/>
          </a:prstGeom>
        </p:spPr>
        <p:txBody>
          <a:bodyPr>
            <a:normAutofit/>
          </a:bodyPr>
          <a:lstStyle/>
          <a:p>
            <a:pPr marL="342900" lvl="0" indent="-342900">
              <a:lnSpc>
                <a:spcPct val="80000"/>
              </a:lnSpc>
              <a:buFont typeface="Trebuchet MS" pitchFamily="34" charset="0"/>
              <a:buChar char="*"/>
              <a:defRPr/>
            </a:pPr>
            <a:r>
              <a:rPr lang="el-GR" sz="1900" dirty="0">
                <a:solidFill>
                  <a:schemeClr val="bg1">
                    <a:lumMod val="50000"/>
                  </a:schemeClr>
                </a:solidFill>
              </a:rPr>
              <a:t>ο κίνδυνος που συνδέεται με αναστολείς της τοποϊσομεράσης ΙΙ φαίνεται να είναι σταθερός σε όλες τις ηλικίες</a:t>
            </a:r>
          </a:p>
          <a:p>
            <a:pPr marL="342900" lvl="0" indent="-342900">
              <a:lnSpc>
                <a:spcPct val="80000"/>
              </a:lnSpc>
              <a:buFont typeface="Trebuchet MS" pitchFamily="34" charset="0"/>
              <a:buChar char="*"/>
              <a:defRPr/>
            </a:pPr>
            <a:r>
              <a:rPr lang="el-GR" sz="1900" dirty="0">
                <a:solidFill>
                  <a:schemeClr val="bg1">
                    <a:lumMod val="50000"/>
                  </a:schemeClr>
                </a:solidFill>
              </a:rPr>
              <a:t>ο κίνδυνος εμφάνισης </a:t>
            </a:r>
            <a:r>
              <a:rPr lang="en-US" sz="1900" dirty="0">
                <a:solidFill>
                  <a:schemeClr val="bg1">
                    <a:lumMod val="50000"/>
                  </a:schemeClr>
                </a:solidFill>
              </a:rPr>
              <a:t>t</a:t>
            </a:r>
            <a:r>
              <a:rPr lang="el-GR" sz="1900" dirty="0">
                <a:solidFill>
                  <a:schemeClr val="bg1">
                    <a:lumMod val="50000"/>
                  </a:schemeClr>
                </a:solidFill>
              </a:rPr>
              <a:t>-</a:t>
            </a:r>
            <a:r>
              <a:rPr lang="en-US" sz="1900" dirty="0">
                <a:solidFill>
                  <a:schemeClr val="bg1">
                    <a:lumMod val="50000"/>
                  </a:schemeClr>
                </a:solidFill>
              </a:rPr>
              <a:t>MN</a:t>
            </a:r>
            <a:r>
              <a:rPr lang="el-GR" sz="1900" dirty="0">
                <a:solidFill>
                  <a:schemeClr val="bg1">
                    <a:lumMod val="50000"/>
                  </a:schemeClr>
                </a:solidFill>
              </a:rPr>
              <a:t> ελαττώνεται μετά τα 10 έτη από </a:t>
            </a:r>
            <a:r>
              <a:rPr lang="el-GR" sz="1900" dirty="0" smtClean="0">
                <a:solidFill>
                  <a:schemeClr val="bg1">
                    <a:lumMod val="50000"/>
                  </a:schemeClr>
                </a:solidFill>
              </a:rPr>
              <a:t>την </a:t>
            </a:r>
            <a:r>
              <a:rPr lang="el-GR" sz="1900" dirty="0">
                <a:solidFill>
                  <a:schemeClr val="bg1">
                    <a:lumMod val="50000"/>
                  </a:schemeClr>
                </a:solidFill>
              </a:rPr>
              <a:t>κυτταροτοξική θεραπεία αλλά δε μηδενίζεται</a:t>
            </a:r>
          </a:p>
          <a:p>
            <a:pPr marL="342900" lvl="0" indent="-342900">
              <a:lnSpc>
                <a:spcPct val="80000"/>
              </a:lnSpc>
              <a:buFont typeface="Trebuchet MS" pitchFamily="34" charset="0"/>
              <a:buChar char="*"/>
              <a:defRPr/>
            </a:pPr>
            <a:r>
              <a:rPr lang="el-GR" sz="1900" dirty="0">
                <a:solidFill>
                  <a:schemeClr val="bg1">
                    <a:lumMod val="50000"/>
                  </a:schemeClr>
                </a:solidFill>
              </a:rPr>
              <a:t>η λανθάνουσα περίοδος εμφάνισης </a:t>
            </a:r>
            <a:r>
              <a:rPr lang="en-US" sz="1900" dirty="0">
                <a:solidFill>
                  <a:schemeClr val="bg1">
                    <a:lumMod val="50000"/>
                  </a:schemeClr>
                </a:solidFill>
              </a:rPr>
              <a:t>t</a:t>
            </a:r>
            <a:r>
              <a:rPr lang="el-GR" sz="1900" dirty="0">
                <a:solidFill>
                  <a:schemeClr val="bg1">
                    <a:lumMod val="50000"/>
                  </a:schemeClr>
                </a:solidFill>
              </a:rPr>
              <a:t>-</a:t>
            </a:r>
            <a:r>
              <a:rPr lang="en-US" sz="1900" dirty="0">
                <a:solidFill>
                  <a:schemeClr val="bg1">
                    <a:lumMod val="50000"/>
                  </a:schemeClr>
                </a:solidFill>
              </a:rPr>
              <a:t>MN </a:t>
            </a:r>
            <a:r>
              <a:rPr lang="el-GR" sz="1900" dirty="0">
                <a:solidFill>
                  <a:schemeClr val="bg1">
                    <a:lumMod val="50000"/>
                  </a:schemeClr>
                </a:solidFill>
              </a:rPr>
              <a:t>με άλλους παράγοντες δεν είναι τόσο σαφής</a:t>
            </a:r>
            <a:endParaRPr lang="el-GR" sz="600" dirty="0">
              <a:solidFill>
                <a:schemeClr val="bg1">
                  <a:lumMod val="50000"/>
                </a:schemeClr>
              </a:solidFill>
            </a:endParaRPr>
          </a:p>
          <a:p>
            <a:endParaRPr lang="el-GR" dirty="0">
              <a:solidFill>
                <a:schemeClr val="bg1">
                  <a:lumMod val="50000"/>
                </a:schemeClr>
              </a:solidFill>
            </a:endParaRPr>
          </a:p>
        </p:txBody>
      </p:sp>
      <p:sp>
        <p:nvSpPr>
          <p:cNvPr id="4" name="Rectangle 3"/>
          <p:cNvSpPr/>
          <p:nvPr/>
        </p:nvSpPr>
        <p:spPr>
          <a:xfrm>
            <a:off x="714348" y="6177188"/>
            <a:ext cx="3586720" cy="572464"/>
          </a:xfrm>
          <a:prstGeom prst="rect">
            <a:avLst/>
          </a:prstGeom>
          <a:ln>
            <a:solidFill>
              <a:srgbClr val="00B0F0"/>
            </a:solidFill>
          </a:ln>
        </p:spPr>
        <p:txBody>
          <a:bodyPr wrap="square">
            <a:spAutoFit/>
          </a:bodyPr>
          <a:lstStyle/>
          <a:p>
            <a:pPr lvl="0">
              <a:lnSpc>
                <a:spcPct val="80000"/>
              </a:lnSpc>
              <a:spcBef>
                <a:spcPct val="20000"/>
              </a:spcBef>
              <a:defRPr/>
            </a:pPr>
            <a:r>
              <a:rPr lang="en-US" sz="1200" dirty="0" smtClean="0">
                <a:solidFill>
                  <a:prstClr val="black"/>
                </a:solidFill>
              </a:rPr>
              <a:t>De </a:t>
            </a:r>
            <a:r>
              <a:rPr lang="en-US" sz="1200" dirty="0" err="1">
                <a:solidFill>
                  <a:prstClr val="black"/>
                </a:solidFill>
              </a:rPr>
              <a:t>Gramont</a:t>
            </a:r>
            <a:r>
              <a:rPr lang="en-US" sz="1200" dirty="0">
                <a:solidFill>
                  <a:prstClr val="black"/>
                </a:solidFill>
              </a:rPr>
              <a:t> A, </a:t>
            </a:r>
            <a:r>
              <a:rPr lang="en-US" sz="1200" dirty="0" smtClean="0">
                <a:solidFill>
                  <a:prstClr val="black"/>
                </a:solidFill>
              </a:rPr>
              <a:t>et </a:t>
            </a:r>
            <a:r>
              <a:rPr lang="en-US" sz="1200" dirty="0">
                <a:solidFill>
                  <a:prstClr val="black"/>
                </a:solidFill>
              </a:rPr>
              <a:t>al. </a:t>
            </a:r>
            <a:r>
              <a:rPr lang="en-US" sz="1200" dirty="0" smtClean="0">
                <a:solidFill>
                  <a:prstClr val="black"/>
                </a:solidFill>
              </a:rPr>
              <a:t>Cancer. 1986;58:630-4</a:t>
            </a:r>
            <a:r>
              <a:rPr lang="en-US" sz="1200" dirty="0">
                <a:solidFill>
                  <a:prstClr val="black"/>
                </a:solidFill>
              </a:rPr>
              <a:t>.</a:t>
            </a:r>
            <a:endParaRPr lang="el-GR" sz="1200" dirty="0">
              <a:solidFill>
                <a:prstClr val="black"/>
              </a:solidFill>
            </a:endParaRPr>
          </a:p>
          <a:p>
            <a:pPr>
              <a:lnSpc>
                <a:spcPct val="80000"/>
              </a:lnSpc>
              <a:spcBef>
                <a:spcPct val="20000"/>
              </a:spcBef>
              <a:defRPr/>
            </a:pPr>
            <a:r>
              <a:rPr lang="en-US" sz="1200" dirty="0" err="1">
                <a:solidFill>
                  <a:prstClr val="black"/>
                </a:solidFill>
              </a:rPr>
              <a:t>Kantarjian</a:t>
            </a:r>
            <a:r>
              <a:rPr lang="en-US" sz="1200" dirty="0">
                <a:solidFill>
                  <a:prstClr val="black"/>
                </a:solidFill>
              </a:rPr>
              <a:t> HM, </a:t>
            </a:r>
            <a:r>
              <a:rPr lang="en-US" sz="1200" dirty="0" smtClean="0">
                <a:solidFill>
                  <a:prstClr val="black"/>
                </a:solidFill>
              </a:rPr>
              <a:t>et </a:t>
            </a:r>
            <a:r>
              <a:rPr lang="en-US" sz="1200" dirty="0">
                <a:solidFill>
                  <a:prstClr val="black"/>
                </a:solidFill>
              </a:rPr>
              <a:t>al. </a:t>
            </a:r>
            <a:r>
              <a:rPr lang="en-US" sz="1200" dirty="0" smtClean="0">
                <a:solidFill>
                  <a:prstClr val="black"/>
                </a:solidFill>
              </a:rPr>
              <a:t>J </a:t>
            </a:r>
            <a:r>
              <a:rPr lang="en-US" sz="1200" dirty="0" err="1">
                <a:solidFill>
                  <a:prstClr val="black"/>
                </a:solidFill>
              </a:rPr>
              <a:t>Clin</a:t>
            </a:r>
            <a:r>
              <a:rPr lang="en-US" sz="1200" dirty="0">
                <a:solidFill>
                  <a:prstClr val="black"/>
                </a:solidFill>
              </a:rPr>
              <a:t> </a:t>
            </a:r>
            <a:r>
              <a:rPr lang="en-US" sz="1200" dirty="0" err="1" smtClean="0">
                <a:solidFill>
                  <a:prstClr val="black"/>
                </a:solidFill>
              </a:rPr>
              <a:t>Oncol</a:t>
            </a:r>
            <a:r>
              <a:rPr lang="en-US" sz="1200" dirty="0" smtClean="0">
                <a:solidFill>
                  <a:prstClr val="black"/>
                </a:solidFill>
              </a:rPr>
              <a:t>. 1986;4:1748-57. Levine EG, et al.</a:t>
            </a:r>
            <a:r>
              <a:rPr lang="el-GR" sz="1200" dirty="0" smtClean="0">
                <a:solidFill>
                  <a:prstClr val="black"/>
                </a:solidFill>
              </a:rPr>
              <a:t> </a:t>
            </a:r>
            <a:r>
              <a:rPr lang="en-US" sz="1200" dirty="0" err="1" smtClean="0">
                <a:solidFill>
                  <a:prstClr val="black"/>
                </a:solidFill>
              </a:rPr>
              <a:t>Semin</a:t>
            </a:r>
            <a:r>
              <a:rPr lang="en-US" sz="1200" dirty="0" smtClean="0">
                <a:solidFill>
                  <a:prstClr val="black"/>
                </a:solidFill>
              </a:rPr>
              <a:t> </a:t>
            </a:r>
            <a:r>
              <a:rPr lang="en-US" sz="1200" dirty="0" err="1" smtClean="0">
                <a:solidFill>
                  <a:prstClr val="black"/>
                </a:solidFill>
              </a:rPr>
              <a:t>Oncol</a:t>
            </a:r>
            <a:r>
              <a:rPr lang="en-US" sz="1200" dirty="0" smtClean="0">
                <a:solidFill>
                  <a:prstClr val="black"/>
                </a:solidFill>
              </a:rPr>
              <a:t>. 1992;19:47-84.</a:t>
            </a:r>
            <a:endParaRPr lang="el-GR" sz="1200" dirty="0" smtClean="0">
              <a:solidFill>
                <a:prstClr val="black"/>
              </a:solidFill>
            </a:endParaRPr>
          </a:p>
        </p:txBody>
      </p:sp>
      <p:pic>
        <p:nvPicPr>
          <p:cNvPr id="7" name="~PP1171.WAV">
            <a:hlinkClick r:id="" action="ppaction://media"/>
          </p:cNvPr>
          <p:cNvPicPr>
            <a:picLocks noRot="1" noChangeAspect="1"/>
          </p:cNvPicPr>
          <p:nvPr>
            <a:wavAudioFile r:embed="rId1" name="~PP1171.WAV"/>
          </p:nvPr>
        </p:nvPicPr>
        <p:blipFill>
          <a:blip r:embed="rId4"/>
          <a:stretch>
            <a:fillRect/>
          </a:stretch>
        </p:blipFill>
        <p:spPr>
          <a:xfrm>
            <a:off x="8704263" y="6418263"/>
            <a:ext cx="244475" cy="244475"/>
          </a:xfrm>
          <a:prstGeom prst="rect">
            <a:avLst/>
          </a:prstGeom>
        </p:spPr>
      </p:pic>
    </p:spTree>
    <p:extLst>
      <p:ext uri="{BB962C8B-B14F-4D97-AF65-F5344CB8AC3E}">
        <p14:creationId xmlns:p14="http://schemas.microsoft.com/office/powerpoint/2010/main" xmlns="" val="469768424"/>
      </p:ext>
    </p:extLst>
  </p:cSld>
  <p:clrMapOvr>
    <a:masterClrMapping/>
  </p:clrMapOvr>
  <p:transition advTm="376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3 - Θέση ημερομηνίας"/>
          <p:cNvSpPr>
            <a:spLocks noGrp="1"/>
          </p:cNvSpPr>
          <p:nvPr>
            <p:ph type="dt" sz="half" idx="10"/>
          </p:nvPr>
        </p:nvSpPr>
        <p:spPr bwMode="auto">
          <a:noFill/>
          <a:ln>
            <a:miter lim="800000"/>
            <a:headEnd/>
            <a:tailEnd/>
          </a:ln>
        </p:spPr>
        <p:txBody>
          <a:bodyPr wrap="square" lIns="91440" tIns="45720" rIns="91440" bIns="45720" numCol="1" compatLnSpc="1">
            <a:prstTxWarp prst="textNoShape">
              <a:avLst/>
            </a:prstTxWarp>
          </a:bodyPr>
          <a:lstStyle/>
          <a:p>
            <a:fld id="{05724E4C-3B94-49ED-9EEB-161DB2CFD10D}" type="datetime1">
              <a:rPr lang="el-GR" smtClean="0"/>
              <a:pPr/>
              <a:t>15/4/2020</a:t>
            </a:fld>
            <a:endParaRPr lang="el-GR" dirty="0"/>
          </a:p>
        </p:txBody>
      </p:sp>
      <p:sp>
        <p:nvSpPr>
          <p:cNvPr id="24580" name="4 - Θέση αριθμού διαφάνειας"/>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0603D7F7-BC17-4EDB-BF95-13999F182EDD}" type="slidenum">
              <a:rPr lang="el-GR"/>
              <a:pPr/>
              <a:t>76</a:t>
            </a:fld>
            <a:endParaRPr lang="el-GR"/>
          </a:p>
        </p:txBody>
      </p:sp>
      <p:sp>
        <p:nvSpPr>
          <p:cNvPr id="2" name="1 - Τίτλος"/>
          <p:cNvSpPr>
            <a:spLocks noGrp="1"/>
          </p:cNvSpPr>
          <p:nvPr>
            <p:ph type="title"/>
          </p:nvPr>
        </p:nvSpPr>
        <p:spPr>
          <a:xfrm>
            <a:off x="0" y="357174"/>
            <a:ext cx="9144000" cy="1143000"/>
          </a:xfrm>
        </p:spPr>
        <p:txBody>
          <a:bodyPr>
            <a:noAutofit/>
          </a:bodyPr>
          <a:lstStyle/>
          <a:p>
            <a:pPr marL="0" indent="0" fontAlgn="auto">
              <a:spcAft>
                <a:spcPts val="0"/>
              </a:spcAft>
              <a:buNone/>
              <a:defRPr/>
            </a:pPr>
            <a:r>
              <a:rPr lang="el-GR" sz="4000" b="0" dirty="0" smtClean="0"/>
              <a:t>1. t-MN μετ</a:t>
            </a:r>
            <a:r>
              <a:rPr lang="el-GR" sz="4000" b="0" dirty="0"/>
              <a:t>ά</a:t>
            </a:r>
            <a:r>
              <a:rPr lang="el-GR" sz="4000" b="0" dirty="0" smtClean="0"/>
              <a:t> απ</a:t>
            </a:r>
            <a:r>
              <a:rPr lang="el-GR" sz="4000" b="0" dirty="0"/>
              <a:t>ό</a:t>
            </a:r>
            <a:r>
              <a:rPr lang="el-GR" sz="4000" b="0" dirty="0" smtClean="0"/>
              <a:t> έκθεση </a:t>
            </a:r>
            <a:r>
              <a:rPr lang="el-GR" sz="4000" b="0" dirty="0"/>
              <a:t>σ</a:t>
            </a:r>
            <a:r>
              <a:rPr lang="el-GR" sz="4000" b="0" dirty="0" smtClean="0"/>
              <a:t>ε αλκυλιο</a:t>
            </a:r>
            <a:r>
              <a:rPr lang="el-GR" sz="4000" b="0" dirty="0"/>
              <a:t>ύ</a:t>
            </a:r>
            <a:r>
              <a:rPr lang="el-GR" sz="4000" b="0" dirty="0" smtClean="0"/>
              <a:t>ντες παρ</a:t>
            </a:r>
            <a:r>
              <a:rPr lang="el-GR" sz="4000" b="0" dirty="0"/>
              <a:t>ά</a:t>
            </a:r>
            <a:r>
              <a:rPr lang="el-GR" sz="4000" b="0" dirty="0" smtClean="0"/>
              <a:t>γοντες </a:t>
            </a:r>
            <a:r>
              <a:rPr lang="el-GR" sz="4000" b="0" dirty="0"/>
              <a:t>ή</a:t>
            </a:r>
            <a:r>
              <a:rPr lang="el-GR" sz="4000" b="0" dirty="0" smtClean="0"/>
              <a:t> </a:t>
            </a:r>
            <a:r>
              <a:rPr lang="el-GR" sz="4000" b="0" dirty="0"/>
              <a:t>Α/Θ </a:t>
            </a:r>
          </a:p>
        </p:txBody>
      </p:sp>
      <p:sp>
        <p:nvSpPr>
          <p:cNvPr id="24578" name="2 - Θέση περιεχομένου"/>
          <p:cNvSpPr>
            <a:spLocks noGrp="1"/>
          </p:cNvSpPr>
          <p:nvPr>
            <p:ph sz="quarter" idx="4294967295"/>
          </p:nvPr>
        </p:nvSpPr>
        <p:spPr>
          <a:xfrm>
            <a:off x="428596" y="1984399"/>
            <a:ext cx="8472518" cy="4016369"/>
          </a:xfrm>
          <a:prstGeom prst="rect">
            <a:avLst/>
          </a:prstGeom>
        </p:spPr>
        <p:txBody>
          <a:bodyPr/>
          <a:lstStyle/>
          <a:p>
            <a:pPr>
              <a:lnSpc>
                <a:spcPct val="80000"/>
              </a:lnSpc>
            </a:pPr>
            <a:r>
              <a:rPr lang="el-GR" sz="2000" dirty="0" smtClean="0"/>
              <a:t>λανθάνουσα περίοδος 5 έως 10 ετών (ίσως και 20 έτη μετά από Α/Θ)</a:t>
            </a:r>
          </a:p>
          <a:p>
            <a:pPr>
              <a:lnSpc>
                <a:spcPct val="80000"/>
              </a:lnSpc>
            </a:pPr>
            <a:r>
              <a:rPr lang="el-GR" sz="2000" dirty="0" smtClean="0"/>
              <a:t>η </a:t>
            </a:r>
            <a:r>
              <a:rPr lang="el-GR" sz="2000" dirty="0" err="1" smtClean="0"/>
              <a:t>μελφαλάνη</a:t>
            </a:r>
            <a:r>
              <a:rPr lang="el-GR" sz="2000" dirty="0" smtClean="0"/>
              <a:t> φαίνεται να είναι περισσότερο </a:t>
            </a:r>
            <a:r>
              <a:rPr lang="el-GR" sz="2000" dirty="0" err="1" smtClean="0"/>
              <a:t>λευχαιμογόνος</a:t>
            </a:r>
            <a:r>
              <a:rPr lang="el-GR" sz="2000" dirty="0" smtClean="0"/>
              <a:t> από τα υπόλοιπα </a:t>
            </a:r>
          </a:p>
          <a:p>
            <a:pPr>
              <a:lnSpc>
                <a:spcPct val="80000"/>
              </a:lnSpc>
            </a:pPr>
            <a:endParaRPr lang="el-GR" sz="1300" dirty="0" smtClean="0"/>
          </a:p>
          <a:p>
            <a:pPr>
              <a:lnSpc>
                <a:spcPct val="80000"/>
              </a:lnSpc>
            </a:pPr>
            <a:endParaRPr lang="el-GR" sz="2000" dirty="0" smtClean="0"/>
          </a:p>
          <a:p>
            <a:pPr marL="45720" indent="0">
              <a:lnSpc>
                <a:spcPct val="80000"/>
              </a:lnSpc>
              <a:buNone/>
            </a:pPr>
            <a:endParaRPr lang="el-GR" sz="2000" dirty="0"/>
          </a:p>
          <a:p>
            <a:pPr>
              <a:lnSpc>
                <a:spcPct val="80000"/>
              </a:lnSpc>
            </a:pPr>
            <a:r>
              <a:rPr lang="el-GR" sz="2000" dirty="0" smtClean="0"/>
              <a:t>χαμηλές δόσεις Α/Θ σε μεγάλους όγκους ΜΟ είναι ασθενώς λευχαιμογόνες ενώ υψηλές δόσεις σε μικρούς όγκους ΜΟ δεν έχουν λευχαιμογόνο δράση </a:t>
            </a:r>
          </a:p>
          <a:p>
            <a:pPr>
              <a:lnSpc>
                <a:spcPct val="80000"/>
              </a:lnSpc>
            </a:pPr>
            <a:endParaRPr lang="el-GR" sz="2000" dirty="0" smtClean="0"/>
          </a:p>
          <a:p>
            <a:pPr>
              <a:lnSpc>
                <a:spcPct val="80000"/>
              </a:lnSpc>
            </a:pPr>
            <a:r>
              <a:rPr lang="el-GR" sz="2000" dirty="0" smtClean="0"/>
              <a:t>ο κίνδυνος ανάπτυξης </a:t>
            </a:r>
            <a:r>
              <a:rPr lang="en-US" sz="2000" dirty="0" smtClean="0"/>
              <a:t>t</a:t>
            </a:r>
            <a:r>
              <a:rPr lang="el-GR" sz="2000" dirty="0" smtClean="0"/>
              <a:t>-</a:t>
            </a:r>
            <a:r>
              <a:rPr lang="en-US" sz="2000" dirty="0" smtClean="0"/>
              <a:t>MN</a:t>
            </a:r>
            <a:r>
              <a:rPr lang="el-GR" sz="2000" dirty="0" smtClean="0"/>
              <a:t> μετά από χημειοακτινοθεραπεία, σύγχρονη ή ετερόχρονη, που περιλαμβάνει αλκυλιούντες παράγοντες είναι ωστόσο μικρός</a:t>
            </a:r>
          </a:p>
          <a:p>
            <a:pPr>
              <a:lnSpc>
                <a:spcPct val="80000"/>
              </a:lnSpc>
            </a:pPr>
            <a:endParaRPr lang="el-GR" sz="1300" dirty="0" smtClean="0"/>
          </a:p>
          <a:p>
            <a:pPr>
              <a:lnSpc>
                <a:spcPct val="80000"/>
              </a:lnSpc>
            </a:pPr>
            <a:endParaRPr lang="el-GR" sz="1300" dirty="0" smtClean="0"/>
          </a:p>
          <a:p>
            <a:pPr>
              <a:lnSpc>
                <a:spcPct val="80000"/>
              </a:lnSpc>
            </a:pPr>
            <a:endParaRPr lang="el-GR" sz="1300" dirty="0" smtClean="0"/>
          </a:p>
          <a:p>
            <a:pPr>
              <a:lnSpc>
                <a:spcPct val="80000"/>
              </a:lnSpc>
            </a:pPr>
            <a:endParaRPr lang="el-GR" dirty="0" smtClean="0"/>
          </a:p>
          <a:p>
            <a:pPr>
              <a:lnSpc>
                <a:spcPct val="80000"/>
              </a:lnSpc>
            </a:pPr>
            <a:endParaRPr lang="el-GR" dirty="0" smtClean="0"/>
          </a:p>
        </p:txBody>
      </p:sp>
      <p:sp>
        <p:nvSpPr>
          <p:cNvPr id="4" name="Rectangle 3"/>
          <p:cNvSpPr/>
          <p:nvPr/>
        </p:nvSpPr>
        <p:spPr>
          <a:xfrm>
            <a:off x="714348" y="6361854"/>
            <a:ext cx="4932040" cy="424732"/>
          </a:xfrm>
          <a:prstGeom prst="rect">
            <a:avLst/>
          </a:prstGeom>
          <a:ln>
            <a:solidFill>
              <a:srgbClr val="00B0F0"/>
            </a:solidFill>
          </a:ln>
        </p:spPr>
        <p:txBody>
          <a:bodyPr wrap="square">
            <a:spAutoFit/>
          </a:bodyPr>
          <a:lstStyle/>
          <a:p>
            <a:pPr lvl="0">
              <a:lnSpc>
                <a:spcPct val="80000"/>
              </a:lnSpc>
              <a:spcBef>
                <a:spcPct val="20000"/>
              </a:spcBef>
            </a:pPr>
            <a:r>
              <a:rPr lang="en-US" sz="1200" dirty="0">
                <a:solidFill>
                  <a:prstClr val="black"/>
                </a:solidFill>
              </a:rPr>
              <a:t>Levine EG, </a:t>
            </a:r>
            <a:r>
              <a:rPr lang="en-GB" sz="1200" dirty="0" smtClean="0">
                <a:solidFill>
                  <a:prstClr val="black"/>
                </a:solidFill>
              </a:rPr>
              <a:t>et al</a:t>
            </a:r>
            <a:r>
              <a:rPr lang="en-US" sz="1200" dirty="0" smtClean="0">
                <a:solidFill>
                  <a:prstClr val="black"/>
                </a:solidFill>
              </a:rPr>
              <a:t>. </a:t>
            </a:r>
            <a:r>
              <a:rPr lang="en-US" sz="1200" dirty="0" err="1" smtClean="0">
                <a:solidFill>
                  <a:prstClr val="black"/>
                </a:solidFill>
              </a:rPr>
              <a:t>Semin</a:t>
            </a:r>
            <a:r>
              <a:rPr lang="en-US" sz="1200" dirty="0" smtClean="0">
                <a:solidFill>
                  <a:prstClr val="black"/>
                </a:solidFill>
              </a:rPr>
              <a:t> </a:t>
            </a:r>
            <a:r>
              <a:rPr lang="en-US" sz="1200" dirty="0" err="1" smtClean="0">
                <a:solidFill>
                  <a:prstClr val="black"/>
                </a:solidFill>
              </a:rPr>
              <a:t>Oncol</a:t>
            </a:r>
            <a:r>
              <a:rPr lang="en-US" sz="1200" dirty="0" smtClean="0">
                <a:solidFill>
                  <a:prstClr val="black"/>
                </a:solidFill>
              </a:rPr>
              <a:t>. 1992;19:47-84</a:t>
            </a:r>
            <a:r>
              <a:rPr lang="en-US" sz="1200" dirty="0">
                <a:solidFill>
                  <a:prstClr val="black"/>
                </a:solidFill>
              </a:rPr>
              <a:t>.</a:t>
            </a:r>
            <a:endParaRPr lang="el-GR" sz="1200" dirty="0">
              <a:solidFill>
                <a:prstClr val="black"/>
              </a:solidFill>
            </a:endParaRPr>
          </a:p>
          <a:p>
            <a:pPr lvl="0">
              <a:lnSpc>
                <a:spcPct val="80000"/>
              </a:lnSpc>
              <a:spcBef>
                <a:spcPct val="20000"/>
              </a:spcBef>
            </a:pPr>
            <a:r>
              <a:rPr lang="en-US" sz="1200" dirty="0">
                <a:solidFill>
                  <a:prstClr val="black"/>
                </a:solidFill>
              </a:rPr>
              <a:t>van </a:t>
            </a:r>
            <a:r>
              <a:rPr lang="en-US" sz="1200" dirty="0" err="1">
                <a:solidFill>
                  <a:prstClr val="black"/>
                </a:solidFill>
              </a:rPr>
              <a:t>Leeuwen</a:t>
            </a:r>
            <a:r>
              <a:rPr lang="en-US" sz="1200" dirty="0">
                <a:solidFill>
                  <a:prstClr val="black"/>
                </a:solidFill>
              </a:rPr>
              <a:t> FE. </a:t>
            </a:r>
            <a:r>
              <a:rPr lang="en-US" sz="1200" dirty="0" err="1" smtClean="0">
                <a:solidFill>
                  <a:prstClr val="black"/>
                </a:solidFill>
              </a:rPr>
              <a:t>Baillieres</a:t>
            </a:r>
            <a:r>
              <a:rPr lang="en-US" sz="1200" dirty="0" smtClean="0">
                <a:solidFill>
                  <a:prstClr val="black"/>
                </a:solidFill>
              </a:rPr>
              <a:t> </a:t>
            </a:r>
            <a:r>
              <a:rPr lang="en-US" sz="1200" dirty="0" err="1">
                <a:solidFill>
                  <a:prstClr val="black"/>
                </a:solidFill>
              </a:rPr>
              <a:t>Clin</a:t>
            </a:r>
            <a:r>
              <a:rPr lang="en-US" sz="1200" dirty="0">
                <a:solidFill>
                  <a:prstClr val="black"/>
                </a:solidFill>
              </a:rPr>
              <a:t> </a:t>
            </a:r>
            <a:r>
              <a:rPr lang="en-US" sz="1200" dirty="0" err="1" smtClean="0">
                <a:solidFill>
                  <a:prstClr val="black"/>
                </a:solidFill>
              </a:rPr>
              <a:t>Haematol</a:t>
            </a:r>
            <a:r>
              <a:rPr lang="en-US" sz="1200" dirty="0" smtClean="0">
                <a:solidFill>
                  <a:prstClr val="black"/>
                </a:solidFill>
              </a:rPr>
              <a:t>. 1996;9:57-85</a:t>
            </a:r>
            <a:r>
              <a:rPr lang="en-US" sz="1200" dirty="0">
                <a:solidFill>
                  <a:prstClr val="black"/>
                </a:solidFill>
              </a:rPr>
              <a:t>.</a:t>
            </a:r>
            <a:endParaRPr lang="el-GR" sz="1200" dirty="0">
              <a:solidFill>
                <a:prstClr val="black"/>
              </a:solidFill>
            </a:endParaRPr>
          </a:p>
        </p:txBody>
      </p:sp>
      <p:pic>
        <p:nvPicPr>
          <p:cNvPr id="7" name="~PP3041.WAV">
            <a:hlinkClick r:id="" action="ppaction://media"/>
          </p:cNvPr>
          <p:cNvPicPr>
            <a:picLocks noRot="1" noChangeAspect="1"/>
          </p:cNvPicPr>
          <p:nvPr>
            <a:wavAudioFile r:embed="rId1" name="~PP3041.WAV"/>
          </p:nvPr>
        </p:nvPicPr>
        <p:blipFill>
          <a:blip r:embed="rId4"/>
          <a:stretch>
            <a:fillRect/>
          </a:stretch>
        </p:blipFill>
        <p:spPr>
          <a:xfrm>
            <a:off x="8704263" y="6418263"/>
            <a:ext cx="244475" cy="244475"/>
          </a:xfrm>
          <a:prstGeom prst="rect">
            <a:avLst/>
          </a:prstGeom>
        </p:spPr>
      </p:pic>
    </p:spTree>
    <p:extLst>
      <p:ext uri="{BB962C8B-B14F-4D97-AF65-F5344CB8AC3E}">
        <p14:creationId xmlns:p14="http://schemas.microsoft.com/office/powerpoint/2010/main" xmlns="" val="694740795"/>
      </p:ext>
    </p:extLst>
  </p:cSld>
  <p:clrMapOvr>
    <a:masterClrMapping/>
  </p:clrMapOvr>
  <p:transition advTm="384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3 - Θέση ημερομηνίας"/>
          <p:cNvSpPr>
            <a:spLocks noGrp="1"/>
          </p:cNvSpPr>
          <p:nvPr>
            <p:ph type="dt" sz="half" idx="10"/>
          </p:nvPr>
        </p:nvSpPr>
        <p:spPr bwMode="auto">
          <a:noFill/>
          <a:ln>
            <a:miter lim="800000"/>
            <a:headEnd/>
            <a:tailEnd/>
          </a:ln>
        </p:spPr>
        <p:txBody>
          <a:bodyPr wrap="square" lIns="91440" tIns="45720" rIns="91440" bIns="45720" numCol="1" compatLnSpc="1">
            <a:prstTxWarp prst="textNoShape">
              <a:avLst/>
            </a:prstTxWarp>
          </a:bodyPr>
          <a:lstStyle/>
          <a:p>
            <a:fld id="{735FDF02-38AC-4814-8C1E-7C3CA5D4D5A5}" type="datetime1">
              <a:rPr lang="el-GR" smtClean="0"/>
              <a:pPr/>
              <a:t>15/4/2020</a:t>
            </a:fld>
            <a:endParaRPr lang="el-GR"/>
          </a:p>
        </p:txBody>
      </p:sp>
      <p:sp>
        <p:nvSpPr>
          <p:cNvPr id="25604" name="4 - Θέση αριθμού διαφάνειας"/>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EDB28B5-AAF6-481D-B9B7-9D875B2341FE}" type="slidenum">
              <a:rPr lang="el-GR"/>
              <a:pPr/>
              <a:t>77</a:t>
            </a:fld>
            <a:endParaRPr lang="el-GR"/>
          </a:p>
        </p:txBody>
      </p:sp>
      <p:sp>
        <p:nvSpPr>
          <p:cNvPr id="2" name="1 - Τίτλος"/>
          <p:cNvSpPr>
            <a:spLocks noGrp="1"/>
          </p:cNvSpPr>
          <p:nvPr>
            <p:ph type="title"/>
          </p:nvPr>
        </p:nvSpPr>
        <p:spPr>
          <a:xfrm>
            <a:off x="467544" y="0"/>
            <a:ext cx="8229600" cy="1143000"/>
          </a:xfrm>
        </p:spPr>
        <p:txBody>
          <a:bodyPr/>
          <a:lstStyle/>
          <a:p>
            <a:pPr marL="0" indent="0" algn="ctr" fontAlgn="auto">
              <a:spcAft>
                <a:spcPts val="0"/>
              </a:spcAft>
              <a:buNone/>
              <a:defRPr/>
            </a:pPr>
            <a:r>
              <a:rPr lang="el-GR" b="0" dirty="0" smtClean="0"/>
              <a:t>Χαρακτηριστικά </a:t>
            </a:r>
            <a:endParaRPr lang="el-GR" b="0" dirty="0"/>
          </a:p>
        </p:txBody>
      </p:sp>
      <p:sp>
        <p:nvSpPr>
          <p:cNvPr id="3" name="2 - Θέση περιεχομένου"/>
          <p:cNvSpPr>
            <a:spLocks noGrp="1"/>
          </p:cNvSpPr>
          <p:nvPr>
            <p:ph sz="quarter" idx="13"/>
          </p:nvPr>
        </p:nvSpPr>
        <p:spPr>
          <a:xfrm>
            <a:off x="467544" y="1260491"/>
            <a:ext cx="4038600" cy="4525963"/>
          </a:xfrm>
        </p:spPr>
        <p:txBody>
          <a:bodyPr>
            <a:normAutofit/>
          </a:bodyPr>
          <a:lstStyle/>
          <a:p>
            <a:pPr marL="274320" indent="-274320" fontAlgn="auto">
              <a:spcAft>
                <a:spcPts val="0"/>
              </a:spcAft>
              <a:buFont typeface="Wingdings 2"/>
              <a:buChar char=""/>
              <a:defRPr/>
            </a:pPr>
            <a:r>
              <a:rPr lang="el-GR" sz="2000" dirty="0" smtClean="0"/>
              <a:t>2/3 των </a:t>
            </a:r>
            <a:r>
              <a:rPr lang="el-GR" sz="2000" dirty="0"/>
              <a:t>ασθενών </a:t>
            </a:r>
            <a:r>
              <a:rPr lang="el-GR" sz="2000" dirty="0" smtClean="0"/>
              <a:t>με </a:t>
            </a:r>
            <a:r>
              <a:rPr lang="el-GR" sz="2000" dirty="0" err="1"/>
              <a:t>μυελοδυσπλασία</a:t>
            </a:r>
            <a:r>
              <a:rPr lang="el-GR" sz="2000" dirty="0"/>
              <a:t> (συνήθως </a:t>
            </a:r>
            <a:r>
              <a:rPr lang="el-GR" sz="2000" dirty="0" err="1" smtClean="0"/>
              <a:t>τριγραμμική</a:t>
            </a:r>
            <a:r>
              <a:rPr lang="el-GR" sz="2000" dirty="0" smtClean="0"/>
              <a:t>)</a:t>
            </a:r>
            <a:r>
              <a:rPr lang="en-US" sz="2000" dirty="0" smtClean="0"/>
              <a:t>, </a:t>
            </a:r>
            <a:r>
              <a:rPr lang="el-GR" sz="2000" dirty="0" smtClean="0"/>
              <a:t> μυελική </a:t>
            </a:r>
            <a:r>
              <a:rPr lang="el-GR" sz="2000" dirty="0"/>
              <a:t>ανεπάρκεια και </a:t>
            </a:r>
            <a:r>
              <a:rPr lang="el-GR" sz="2000" dirty="0" err="1" smtClean="0"/>
              <a:t>παγκυτταροπενία</a:t>
            </a:r>
            <a:r>
              <a:rPr lang="el-GR" sz="2000" dirty="0" smtClean="0"/>
              <a:t> </a:t>
            </a:r>
          </a:p>
          <a:p>
            <a:pPr marL="274320" indent="-274320" fontAlgn="auto">
              <a:spcAft>
                <a:spcPts val="0"/>
              </a:spcAft>
              <a:buFont typeface="Wingdings 2"/>
              <a:buChar char=""/>
              <a:defRPr/>
            </a:pPr>
            <a:r>
              <a:rPr lang="en-US" sz="2000" dirty="0" smtClean="0"/>
              <a:t>&gt;</a:t>
            </a:r>
            <a:r>
              <a:rPr lang="el-GR" sz="2000" dirty="0" smtClean="0"/>
              <a:t>90</a:t>
            </a:r>
            <a:r>
              <a:rPr lang="el-GR" sz="2000" dirty="0" smtClean="0"/>
              <a:t>% των </a:t>
            </a:r>
            <a:r>
              <a:rPr lang="el-GR" sz="2000" dirty="0"/>
              <a:t>ασθενών φέρουν χρωμοσωμικές </a:t>
            </a:r>
            <a:r>
              <a:rPr lang="el-GR" sz="2000" dirty="0" smtClean="0"/>
              <a:t>ανωμαλίες, κυρίως -5 </a:t>
            </a:r>
            <a:r>
              <a:rPr lang="el-GR" sz="2000" dirty="0"/>
              <a:t>ή -7 που έχουν συσχετιστεί με δυσμενή </a:t>
            </a:r>
            <a:r>
              <a:rPr lang="el-GR" sz="2000" dirty="0" smtClean="0"/>
              <a:t>πρόγνωση </a:t>
            </a:r>
          </a:p>
          <a:p>
            <a:pPr marL="274320" indent="-274320" fontAlgn="auto">
              <a:spcAft>
                <a:spcPts val="0"/>
              </a:spcAft>
              <a:buFont typeface="Wingdings 2"/>
              <a:buChar char=""/>
              <a:defRPr/>
            </a:pPr>
            <a:r>
              <a:rPr lang="en-US" sz="2000" dirty="0" smtClean="0"/>
              <a:t>o</a:t>
            </a:r>
            <a:r>
              <a:rPr lang="el-GR" sz="2000" dirty="0" smtClean="0"/>
              <a:t>ι </a:t>
            </a:r>
            <a:r>
              <a:rPr lang="el-GR" sz="2000" dirty="0"/>
              <a:t>διπλοειδείς καρυότυποι έχουν μικρή συχνότητα </a:t>
            </a:r>
            <a:r>
              <a:rPr lang="el-GR" sz="2000" dirty="0" smtClean="0"/>
              <a:t>εμφάνισης </a:t>
            </a:r>
          </a:p>
        </p:txBody>
      </p:sp>
      <p:sp>
        <p:nvSpPr>
          <p:cNvPr id="5" name="Content Placeholder 4"/>
          <p:cNvSpPr>
            <a:spLocks noGrp="1"/>
          </p:cNvSpPr>
          <p:nvPr>
            <p:ph sz="quarter" idx="4294967295"/>
          </p:nvPr>
        </p:nvSpPr>
        <p:spPr>
          <a:xfrm>
            <a:off x="4644008" y="1260491"/>
            <a:ext cx="4038600" cy="5026029"/>
          </a:xfrm>
          <a:prstGeom prst="rect">
            <a:avLst/>
          </a:prstGeom>
        </p:spPr>
        <p:txBody>
          <a:bodyPr>
            <a:normAutofit fontScale="55000" lnSpcReduction="20000"/>
          </a:bodyPr>
          <a:lstStyle/>
          <a:p>
            <a:pPr marL="274320" lvl="0" indent="-274320">
              <a:buFont typeface="Wingdings 2"/>
              <a:buChar char=""/>
              <a:defRPr/>
            </a:pPr>
            <a:r>
              <a:rPr lang="el-GR" sz="3600" dirty="0" smtClean="0">
                <a:solidFill>
                  <a:schemeClr val="bg1">
                    <a:lumMod val="50000"/>
                  </a:schemeClr>
                </a:solidFill>
              </a:rPr>
              <a:t>οι</a:t>
            </a:r>
            <a:r>
              <a:rPr lang="en-US" sz="3600" dirty="0" smtClean="0">
                <a:solidFill>
                  <a:schemeClr val="bg1">
                    <a:lumMod val="50000"/>
                  </a:schemeClr>
                </a:solidFill>
              </a:rPr>
              <a:t> </a:t>
            </a:r>
            <a:r>
              <a:rPr lang="el-GR" sz="3600" dirty="0" smtClean="0">
                <a:solidFill>
                  <a:schemeClr val="bg1">
                    <a:lumMod val="50000"/>
                  </a:schemeClr>
                </a:solidFill>
              </a:rPr>
              <a:t>ανωμαλίες </a:t>
            </a:r>
            <a:r>
              <a:rPr lang="el-GR" sz="3600" dirty="0">
                <a:solidFill>
                  <a:schemeClr val="bg1">
                    <a:lumMod val="50000"/>
                  </a:schemeClr>
                </a:solidFill>
              </a:rPr>
              <a:t>στα </a:t>
            </a:r>
            <a:r>
              <a:rPr lang="el-GR" sz="3600" dirty="0" smtClean="0">
                <a:solidFill>
                  <a:schemeClr val="bg1">
                    <a:lumMod val="50000"/>
                  </a:schemeClr>
                </a:solidFill>
              </a:rPr>
              <a:t>χρωμοσώματα </a:t>
            </a:r>
            <a:r>
              <a:rPr lang="el-GR" sz="3600" dirty="0">
                <a:solidFill>
                  <a:schemeClr val="bg1">
                    <a:lumMod val="50000"/>
                  </a:schemeClr>
                </a:solidFill>
              </a:rPr>
              <a:t>5 και 7 εμφανίζονται συχνότερα σε ασθενείς που είχαν λάβει θεραπεία με αλκυλιούντες παράγοντες όπως η προκαρβαζίνη και οι νιτροζουρίες, σε σύγκριση με όσους είχαν λάβει κυκλοφωσφαμίδη, άλλη ΧΜΘ ή μόνο </a:t>
            </a:r>
            <a:r>
              <a:rPr lang="el-GR" sz="3600" dirty="0" smtClean="0">
                <a:solidFill>
                  <a:schemeClr val="bg1">
                    <a:lumMod val="50000"/>
                  </a:schemeClr>
                </a:solidFill>
              </a:rPr>
              <a:t>Α/Θ</a:t>
            </a:r>
            <a:endParaRPr lang="el-GR" sz="3600" dirty="0">
              <a:solidFill>
                <a:schemeClr val="bg1">
                  <a:lumMod val="50000"/>
                </a:schemeClr>
              </a:solidFill>
            </a:endParaRPr>
          </a:p>
          <a:p>
            <a:pPr marL="274320" lvl="0" indent="-274320">
              <a:buNone/>
              <a:defRPr/>
            </a:pPr>
            <a:endParaRPr lang="el-GR" sz="3600" dirty="0">
              <a:solidFill>
                <a:schemeClr val="bg1">
                  <a:lumMod val="50000"/>
                </a:schemeClr>
              </a:solidFill>
            </a:endParaRPr>
          </a:p>
          <a:p>
            <a:pPr marL="274320" lvl="0" indent="-274320">
              <a:buFont typeface="Wingdings 2"/>
              <a:buChar char=""/>
              <a:defRPr/>
            </a:pPr>
            <a:r>
              <a:rPr lang="el-GR" sz="3600" dirty="0">
                <a:solidFill>
                  <a:schemeClr val="bg1">
                    <a:lumMod val="50000"/>
                  </a:schemeClr>
                </a:solidFill>
              </a:rPr>
              <a:t>οι θεραπείες δεν είναι αποτελεσματικές</a:t>
            </a:r>
            <a:r>
              <a:rPr lang="en-US" sz="3600" dirty="0">
                <a:solidFill>
                  <a:schemeClr val="bg1">
                    <a:lumMod val="50000"/>
                  </a:schemeClr>
                </a:solidFill>
              </a:rPr>
              <a:t>:</a:t>
            </a:r>
            <a:r>
              <a:rPr lang="el-GR" sz="3600" dirty="0">
                <a:solidFill>
                  <a:schemeClr val="bg1">
                    <a:lumMod val="50000"/>
                  </a:schemeClr>
                </a:solidFill>
              </a:rPr>
              <a:t> πλήρης ύφεση αναμένεται μόνο στο 25% των </a:t>
            </a:r>
            <a:r>
              <a:rPr lang="el-GR" sz="3600" dirty="0" smtClean="0">
                <a:solidFill>
                  <a:schemeClr val="bg1">
                    <a:lumMod val="50000"/>
                  </a:schemeClr>
                </a:solidFill>
              </a:rPr>
              <a:t>ασθενών και η διάμεση </a:t>
            </a:r>
            <a:r>
              <a:rPr lang="el-GR" sz="3600" dirty="0">
                <a:solidFill>
                  <a:schemeClr val="bg1">
                    <a:lumMod val="50000"/>
                  </a:schemeClr>
                </a:solidFill>
              </a:rPr>
              <a:t>επιβίωση 3 με 6 μήνες</a:t>
            </a:r>
          </a:p>
          <a:p>
            <a:pPr marL="274320" lvl="0" indent="-274320">
              <a:buFont typeface="Wingdings 2"/>
              <a:buChar char=""/>
              <a:defRPr/>
            </a:pPr>
            <a:endParaRPr lang="el-GR" sz="3600" dirty="0">
              <a:solidFill>
                <a:schemeClr val="bg1">
                  <a:lumMod val="50000"/>
                </a:schemeClr>
              </a:solidFill>
            </a:endParaRPr>
          </a:p>
          <a:p>
            <a:pPr marL="274320" lvl="0" indent="-274320">
              <a:buFont typeface="Wingdings 2"/>
              <a:buChar char=""/>
              <a:defRPr/>
            </a:pPr>
            <a:endParaRPr lang="el-GR" sz="3600" dirty="0">
              <a:solidFill>
                <a:schemeClr val="bg1">
                  <a:lumMod val="50000"/>
                </a:schemeClr>
              </a:solidFill>
            </a:endParaRPr>
          </a:p>
          <a:p>
            <a:endParaRPr lang="el-GR" dirty="0">
              <a:solidFill>
                <a:schemeClr val="bg1">
                  <a:lumMod val="50000"/>
                </a:schemeClr>
              </a:solidFill>
            </a:endParaRPr>
          </a:p>
        </p:txBody>
      </p:sp>
      <p:sp>
        <p:nvSpPr>
          <p:cNvPr id="4" name="Rectangle 3"/>
          <p:cNvSpPr/>
          <p:nvPr/>
        </p:nvSpPr>
        <p:spPr>
          <a:xfrm>
            <a:off x="714348" y="6438149"/>
            <a:ext cx="3643338" cy="276999"/>
          </a:xfrm>
          <a:prstGeom prst="rect">
            <a:avLst/>
          </a:prstGeom>
          <a:ln>
            <a:solidFill>
              <a:srgbClr val="00B0F0"/>
            </a:solidFill>
          </a:ln>
        </p:spPr>
        <p:txBody>
          <a:bodyPr wrap="square">
            <a:spAutoFit/>
          </a:bodyPr>
          <a:lstStyle/>
          <a:p>
            <a:pPr lvl="0">
              <a:spcBef>
                <a:spcPct val="20000"/>
              </a:spcBef>
              <a:defRPr/>
            </a:pPr>
            <a:r>
              <a:rPr lang="en-US" sz="1200" dirty="0" err="1">
                <a:solidFill>
                  <a:prstClr val="black"/>
                </a:solidFill>
              </a:rPr>
              <a:t>Kantarjian</a:t>
            </a:r>
            <a:r>
              <a:rPr lang="en-US" sz="1200" dirty="0">
                <a:solidFill>
                  <a:prstClr val="black"/>
                </a:solidFill>
              </a:rPr>
              <a:t> HM, </a:t>
            </a:r>
            <a:r>
              <a:rPr lang="en-US" sz="1200" dirty="0" smtClean="0">
                <a:solidFill>
                  <a:prstClr val="black"/>
                </a:solidFill>
              </a:rPr>
              <a:t>et </a:t>
            </a:r>
            <a:r>
              <a:rPr lang="en-US" sz="1200" dirty="0">
                <a:solidFill>
                  <a:prstClr val="black"/>
                </a:solidFill>
              </a:rPr>
              <a:t>al. </a:t>
            </a:r>
            <a:r>
              <a:rPr lang="en-US" sz="1200" dirty="0" smtClean="0">
                <a:solidFill>
                  <a:prstClr val="black"/>
                </a:solidFill>
              </a:rPr>
              <a:t>J </a:t>
            </a:r>
            <a:r>
              <a:rPr lang="en-US" sz="1200" dirty="0" err="1">
                <a:solidFill>
                  <a:prstClr val="black"/>
                </a:solidFill>
              </a:rPr>
              <a:t>Clin</a:t>
            </a:r>
            <a:r>
              <a:rPr lang="en-US" sz="1200" dirty="0">
                <a:solidFill>
                  <a:prstClr val="black"/>
                </a:solidFill>
              </a:rPr>
              <a:t> </a:t>
            </a:r>
            <a:r>
              <a:rPr lang="en-US" sz="1200" dirty="0" err="1" smtClean="0">
                <a:solidFill>
                  <a:prstClr val="black"/>
                </a:solidFill>
              </a:rPr>
              <a:t>Oncol</a:t>
            </a:r>
            <a:r>
              <a:rPr lang="en-US" sz="1200" dirty="0" smtClean="0">
                <a:solidFill>
                  <a:prstClr val="black"/>
                </a:solidFill>
              </a:rPr>
              <a:t>. 1986;4:1748-57.</a:t>
            </a:r>
            <a:endParaRPr lang="el-GR" sz="1200" dirty="0">
              <a:solidFill>
                <a:prstClr val="black"/>
              </a:solidFill>
            </a:endParaRPr>
          </a:p>
        </p:txBody>
      </p:sp>
      <p:pic>
        <p:nvPicPr>
          <p:cNvPr id="8" name="~PP1418.WAV">
            <a:hlinkClick r:id="" action="ppaction://media"/>
          </p:cNvPr>
          <p:cNvPicPr>
            <a:picLocks noRot="1" noChangeAspect="1"/>
          </p:cNvPicPr>
          <p:nvPr>
            <a:wavAudioFile r:embed="rId1" name="~PP1418.WAV"/>
          </p:nvPr>
        </p:nvPicPr>
        <p:blipFill>
          <a:blip r:embed="rId4"/>
          <a:stretch>
            <a:fillRect/>
          </a:stretch>
        </p:blipFill>
        <p:spPr>
          <a:xfrm>
            <a:off x="8704263" y="6418263"/>
            <a:ext cx="244475" cy="244475"/>
          </a:xfrm>
          <a:prstGeom prst="rect">
            <a:avLst/>
          </a:prstGeom>
        </p:spPr>
      </p:pic>
    </p:spTree>
    <p:extLst>
      <p:ext uri="{BB962C8B-B14F-4D97-AF65-F5344CB8AC3E}">
        <p14:creationId xmlns:p14="http://schemas.microsoft.com/office/powerpoint/2010/main" xmlns="" val="877723388"/>
      </p:ext>
    </p:extLst>
  </p:cSld>
  <p:clrMapOvr>
    <a:masterClrMapping/>
  </p:clrMapOvr>
  <p:transition advTm="514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3 - Θέση ημερομηνίας"/>
          <p:cNvSpPr>
            <a:spLocks noGrp="1"/>
          </p:cNvSpPr>
          <p:nvPr>
            <p:ph type="dt" sz="half" idx="10"/>
          </p:nvPr>
        </p:nvSpPr>
        <p:spPr bwMode="auto">
          <a:noFill/>
          <a:ln>
            <a:miter lim="800000"/>
            <a:headEnd/>
            <a:tailEnd/>
          </a:ln>
        </p:spPr>
        <p:txBody>
          <a:bodyPr wrap="square" lIns="91440" tIns="45720" rIns="91440" bIns="45720" numCol="1" compatLnSpc="1">
            <a:prstTxWarp prst="textNoShape">
              <a:avLst/>
            </a:prstTxWarp>
          </a:bodyPr>
          <a:lstStyle/>
          <a:p>
            <a:fld id="{1FC06A96-81D6-49A1-9FCB-02E3A0B695FD}" type="datetime1">
              <a:rPr lang="el-GR" smtClean="0"/>
              <a:pPr/>
              <a:t>15/4/2020</a:t>
            </a:fld>
            <a:endParaRPr lang="el-GR" dirty="0"/>
          </a:p>
        </p:txBody>
      </p:sp>
      <p:sp>
        <p:nvSpPr>
          <p:cNvPr id="2" name="1 - Τίτλος"/>
          <p:cNvSpPr>
            <a:spLocks noGrp="1"/>
          </p:cNvSpPr>
          <p:nvPr>
            <p:ph type="title"/>
          </p:nvPr>
        </p:nvSpPr>
        <p:spPr>
          <a:xfrm>
            <a:off x="538336" y="285736"/>
            <a:ext cx="8229600" cy="1143000"/>
          </a:xfrm>
        </p:spPr>
        <p:txBody>
          <a:bodyPr>
            <a:normAutofit fontScale="90000"/>
          </a:bodyPr>
          <a:lstStyle/>
          <a:p>
            <a:pPr marL="0" indent="0" fontAlgn="auto">
              <a:spcAft>
                <a:spcPts val="0"/>
              </a:spcAft>
              <a:buNone/>
              <a:defRPr/>
            </a:pPr>
            <a:r>
              <a:rPr lang="el-GR" sz="3200" b="0" dirty="0" smtClean="0"/>
              <a:t>2. </a:t>
            </a:r>
            <a:r>
              <a:rPr sz="3200" b="0" dirty="0" smtClean="0"/>
              <a:t>t</a:t>
            </a:r>
            <a:r>
              <a:rPr lang="el-GR" sz="3200" b="0" dirty="0"/>
              <a:t>-</a:t>
            </a:r>
            <a:r>
              <a:rPr sz="3200" b="0" dirty="0"/>
              <a:t>MN</a:t>
            </a:r>
            <a:r>
              <a:rPr lang="el-GR" sz="3200" b="0" dirty="0"/>
              <a:t> που </a:t>
            </a:r>
            <a:r>
              <a:rPr lang="el-GR" sz="3200" b="0" dirty="0" smtClean="0"/>
              <a:t>αναπτύσσεται μετ</a:t>
            </a:r>
            <a:r>
              <a:rPr lang="el-GR" sz="3200" b="0" dirty="0"/>
              <a:t>ά</a:t>
            </a:r>
            <a:r>
              <a:rPr lang="el-GR" sz="3200" b="0" dirty="0" smtClean="0"/>
              <a:t> απ</a:t>
            </a:r>
            <a:r>
              <a:rPr lang="el-GR" sz="3200" b="0" dirty="0"/>
              <a:t>ό</a:t>
            </a:r>
            <a:r>
              <a:rPr lang="el-GR" sz="3200" b="0" dirty="0" smtClean="0"/>
              <a:t> </a:t>
            </a:r>
            <a:r>
              <a:rPr lang="el-GR" sz="3200" b="0" dirty="0"/>
              <a:t>τη </a:t>
            </a:r>
            <a:r>
              <a:rPr lang="el-GR" sz="3200" b="0" dirty="0" smtClean="0"/>
              <a:t>χορήγηση αναστολ</a:t>
            </a:r>
            <a:r>
              <a:rPr lang="el-GR" sz="3200" b="0" dirty="0"/>
              <a:t>έ</a:t>
            </a:r>
            <a:r>
              <a:rPr lang="el-GR" sz="3200" b="0" dirty="0" smtClean="0"/>
              <a:t>ων </a:t>
            </a:r>
            <a:r>
              <a:rPr lang="el-GR" sz="3200" b="0" dirty="0"/>
              <a:t>της </a:t>
            </a:r>
            <a:r>
              <a:rPr lang="el-GR" sz="3200" b="0" dirty="0" smtClean="0"/>
              <a:t>τοποϊσομεράσης </a:t>
            </a:r>
            <a:r>
              <a:rPr lang="el-GR" sz="3200" b="0" dirty="0"/>
              <a:t>ΙΙ </a:t>
            </a:r>
          </a:p>
        </p:txBody>
      </p:sp>
      <p:sp>
        <p:nvSpPr>
          <p:cNvPr id="3" name="2 - Θέση περιεχομένου"/>
          <p:cNvSpPr>
            <a:spLocks noGrp="1"/>
          </p:cNvSpPr>
          <p:nvPr>
            <p:ph sz="quarter" idx="4294967295"/>
          </p:nvPr>
        </p:nvSpPr>
        <p:spPr>
          <a:xfrm>
            <a:off x="962052" y="1911132"/>
            <a:ext cx="7467600" cy="3160942"/>
          </a:xfrm>
          <a:prstGeom prst="rect">
            <a:avLst/>
          </a:prstGeom>
        </p:spPr>
        <p:txBody>
          <a:bodyPr>
            <a:normAutofit fontScale="92500" lnSpcReduction="20000"/>
          </a:bodyPr>
          <a:lstStyle/>
          <a:p>
            <a:pPr marL="274320" indent="-274320" fontAlgn="auto">
              <a:spcAft>
                <a:spcPts val="0"/>
              </a:spcAft>
              <a:buFont typeface="Wingdings 2"/>
              <a:buChar char=""/>
              <a:defRPr/>
            </a:pPr>
            <a:r>
              <a:rPr lang="el-GR" dirty="0"/>
              <a:t>πολύ συντομότερη λανθάνουσα </a:t>
            </a:r>
            <a:r>
              <a:rPr lang="el-GR" dirty="0" smtClean="0"/>
              <a:t>περίοδο (1 </a:t>
            </a:r>
            <a:r>
              <a:rPr lang="el-GR" dirty="0"/>
              <a:t>έως 3 </a:t>
            </a:r>
            <a:r>
              <a:rPr lang="el-GR" dirty="0" smtClean="0"/>
              <a:t>έτη)</a:t>
            </a:r>
            <a:endParaRPr lang="en-GB" dirty="0" smtClean="0"/>
          </a:p>
          <a:p>
            <a:pPr marL="274320" indent="-274320" fontAlgn="auto">
              <a:spcAft>
                <a:spcPts val="0"/>
              </a:spcAft>
              <a:buFont typeface="Wingdings 2"/>
              <a:buChar char=""/>
              <a:defRPr/>
            </a:pPr>
            <a:endParaRPr lang="el-GR" dirty="0"/>
          </a:p>
          <a:p>
            <a:pPr marL="274320" indent="-274320" fontAlgn="auto">
              <a:spcAft>
                <a:spcPts val="0"/>
              </a:spcAft>
              <a:buFont typeface="Wingdings 2"/>
              <a:buChar char=""/>
              <a:defRPr/>
            </a:pPr>
            <a:r>
              <a:rPr lang="el-GR" dirty="0" smtClean="0"/>
              <a:t>πολύ </a:t>
            </a:r>
            <a:r>
              <a:rPr lang="el-GR" dirty="0"/>
              <a:t>συχνά παρουσιάζεται ως ΟΛ (κυρίως οξεία μυελομονοκυτταρική λευχαιμία) ενώ σπάνια ως </a:t>
            </a:r>
            <a:r>
              <a:rPr lang="en-US" dirty="0"/>
              <a:t>M</a:t>
            </a:r>
            <a:r>
              <a:rPr lang="el-GR" dirty="0" smtClean="0"/>
              <a:t>ΔΣ</a:t>
            </a:r>
            <a:endParaRPr lang="en-GB" dirty="0" smtClean="0"/>
          </a:p>
          <a:p>
            <a:pPr marL="274320" indent="-274320" fontAlgn="auto">
              <a:spcAft>
                <a:spcPts val="0"/>
              </a:spcAft>
              <a:buFont typeface="Wingdings 2"/>
              <a:buChar char=""/>
              <a:defRPr/>
            </a:pPr>
            <a:endParaRPr lang="en-GB" dirty="0" smtClean="0"/>
          </a:p>
          <a:p>
            <a:pPr marL="274320" indent="-274320" fontAlgn="auto">
              <a:spcAft>
                <a:spcPts val="0"/>
              </a:spcAft>
              <a:buFont typeface="Wingdings 2"/>
              <a:buChar char=""/>
              <a:defRPr/>
            </a:pPr>
            <a:r>
              <a:rPr lang="el-GR" dirty="0" smtClean="0"/>
              <a:t>χαρακτηριστικές </a:t>
            </a:r>
            <a:r>
              <a:rPr lang="el-GR" dirty="0" err="1" smtClean="0"/>
              <a:t>κυτταρογενετικές</a:t>
            </a:r>
            <a:r>
              <a:rPr lang="el-GR" dirty="0" smtClean="0"/>
              <a:t> αλλοιώσεις</a:t>
            </a:r>
            <a:r>
              <a:rPr lang="en-GB" dirty="0" smtClean="0"/>
              <a:t>, </a:t>
            </a:r>
            <a:r>
              <a:rPr lang="el-GR" dirty="0" smtClean="0"/>
              <a:t>οι οποίες συχνά αφορούν  11q26 ανωμαλίες [όπως η αντιμετάθεση t(9;11)], 11q23 (MLL γονίδιο) ή 21q22 ανωμαλίες, όπως οι αντιμεταθέσεις t(8;21) και t(3;21)</a:t>
            </a:r>
          </a:p>
          <a:p>
            <a:pPr marL="274320" indent="-274320" fontAlgn="auto">
              <a:spcAft>
                <a:spcPts val="0"/>
              </a:spcAft>
              <a:buFont typeface="Wingdings 2"/>
              <a:buChar char=""/>
              <a:defRPr/>
            </a:pPr>
            <a:endParaRPr lang="el-GR" dirty="0" smtClean="0"/>
          </a:p>
          <a:p>
            <a:pPr marL="274320" indent="-274320" fontAlgn="auto">
              <a:spcAft>
                <a:spcPts val="0"/>
              </a:spcAft>
              <a:buFont typeface="Wingdings 2"/>
              <a:buChar char=""/>
              <a:defRPr/>
            </a:pPr>
            <a:endParaRPr lang="el-GR" sz="1300" dirty="0" smtClean="0"/>
          </a:p>
          <a:p>
            <a:pPr marL="274320" indent="-274320" fontAlgn="auto">
              <a:spcAft>
                <a:spcPts val="0"/>
              </a:spcAft>
              <a:buFont typeface="Wingdings 2"/>
              <a:buChar char=""/>
              <a:defRPr/>
            </a:pPr>
            <a:endParaRPr lang="el-GR" dirty="0"/>
          </a:p>
        </p:txBody>
      </p:sp>
      <p:sp>
        <p:nvSpPr>
          <p:cNvPr id="4" name="Rectangle 3"/>
          <p:cNvSpPr/>
          <p:nvPr/>
        </p:nvSpPr>
        <p:spPr>
          <a:xfrm>
            <a:off x="714348" y="5429264"/>
            <a:ext cx="3745556" cy="1384995"/>
          </a:xfrm>
          <a:prstGeom prst="rect">
            <a:avLst/>
          </a:prstGeom>
          <a:ln>
            <a:solidFill>
              <a:srgbClr val="00B0F0"/>
            </a:solidFill>
          </a:ln>
        </p:spPr>
        <p:txBody>
          <a:bodyPr wrap="square">
            <a:spAutoFit/>
          </a:bodyPr>
          <a:lstStyle/>
          <a:p>
            <a:pPr>
              <a:spcBef>
                <a:spcPct val="20000"/>
              </a:spcBef>
              <a:defRPr/>
            </a:pPr>
            <a:r>
              <a:rPr lang="en-US" sz="1200" dirty="0" err="1" smtClean="0">
                <a:solidFill>
                  <a:prstClr val="black"/>
                </a:solidFill>
              </a:rPr>
              <a:t>Ratain</a:t>
            </a:r>
            <a:r>
              <a:rPr lang="en-US" sz="1200" dirty="0" smtClean="0">
                <a:solidFill>
                  <a:prstClr val="black"/>
                </a:solidFill>
              </a:rPr>
              <a:t>, MJ, et al.  Ann </a:t>
            </a:r>
            <a:r>
              <a:rPr lang="en-US" sz="1200" dirty="0" err="1" smtClean="0">
                <a:solidFill>
                  <a:prstClr val="black"/>
                </a:solidFill>
              </a:rPr>
              <a:t>Oncol</a:t>
            </a:r>
            <a:r>
              <a:rPr lang="en-US" sz="1200" dirty="0" smtClean="0">
                <a:solidFill>
                  <a:prstClr val="black"/>
                </a:solidFill>
              </a:rPr>
              <a:t>. 1992;3:107-11.</a:t>
            </a:r>
            <a:endParaRPr lang="el-GR" sz="1200" dirty="0" smtClean="0">
              <a:solidFill>
                <a:prstClr val="black"/>
              </a:solidFill>
            </a:endParaRPr>
          </a:p>
          <a:p>
            <a:pPr>
              <a:spcBef>
                <a:spcPct val="20000"/>
              </a:spcBef>
              <a:defRPr/>
            </a:pPr>
            <a:r>
              <a:rPr lang="en-US" sz="1200" dirty="0" err="1" smtClean="0">
                <a:solidFill>
                  <a:prstClr val="black"/>
                </a:solidFill>
              </a:rPr>
              <a:t>Xue</a:t>
            </a:r>
            <a:r>
              <a:rPr lang="en-US" sz="1200" dirty="0" smtClean="0">
                <a:solidFill>
                  <a:prstClr val="black"/>
                </a:solidFill>
              </a:rPr>
              <a:t>, Y, et al. </a:t>
            </a:r>
            <a:r>
              <a:rPr lang="en-US" sz="1200" dirty="0" err="1" smtClean="0">
                <a:solidFill>
                  <a:prstClr val="black"/>
                </a:solidFill>
              </a:rPr>
              <a:t>Leuk</a:t>
            </a:r>
            <a:r>
              <a:rPr lang="en-US" sz="1200" dirty="0" smtClean="0">
                <a:solidFill>
                  <a:prstClr val="black"/>
                </a:solidFill>
              </a:rPr>
              <a:t> Res. 1992;16:1113-23.</a:t>
            </a:r>
            <a:endParaRPr lang="el-GR" sz="1200" dirty="0" smtClean="0">
              <a:solidFill>
                <a:prstClr val="black"/>
              </a:solidFill>
            </a:endParaRPr>
          </a:p>
          <a:p>
            <a:pPr lvl="0">
              <a:spcBef>
                <a:spcPct val="20000"/>
              </a:spcBef>
              <a:defRPr/>
            </a:pPr>
            <a:r>
              <a:rPr lang="en-US" sz="1200" dirty="0" smtClean="0">
                <a:solidFill>
                  <a:prstClr val="black"/>
                </a:solidFill>
              </a:rPr>
              <a:t>Pedersen-</a:t>
            </a:r>
            <a:r>
              <a:rPr lang="en-US" sz="1200" dirty="0" err="1" smtClean="0">
                <a:solidFill>
                  <a:prstClr val="black"/>
                </a:solidFill>
              </a:rPr>
              <a:t>Bjergaard</a:t>
            </a:r>
            <a:r>
              <a:rPr lang="en-US" sz="1200" dirty="0" smtClean="0">
                <a:solidFill>
                  <a:prstClr val="black"/>
                </a:solidFill>
              </a:rPr>
              <a:t>, J, et al. Blood. 1994;83:2780-6. </a:t>
            </a:r>
            <a:endParaRPr lang="el-GR" sz="1200" dirty="0" smtClean="0">
              <a:solidFill>
                <a:prstClr val="black"/>
              </a:solidFill>
            </a:endParaRPr>
          </a:p>
          <a:p>
            <a:pPr>
              <a:spcBef>
                <a:spcPct val="20000"/>
              </a:spcBef>
              <a:defRPr/>
            </a:pPr>
            <a:r>
              <a:rPr lang="en-US" sz="1200" dirty="0" err="1" smtClean="0">
                <a:solidFill>
                  <a:prstClr val="black"/>
                </a:solidFill>
              </a:rPr>
              <a:t>Pui</a:t>
            </a:r>
            <a:r>
              <a:rPr lang="en-US" sz="1200" dirty="0" smtClean="0">
                <a:solidFill>
                  <a:prstClr val="black"/>
                </a:solidFill>
              </a:rPr>
              <a:t>, CH, et al. Br J </a:t>
            </a:r>
            <a:r>
              <a:rPr lang="en-US" sz="1200" dirty="0" err="1" smtClean="0">
                <a:solidFill>
                  <a:prstClr val="black"/>
                </a:solidFill>
              </a:rPr>
              <a:t>Haematol</a:t>
            </a:r>
            <a:r>
              <a:rPr lang="en-US" sz="1200" dirty="0" smtClean="0">
                <a:solidFill>
                  <a:prstClr val="black"/>
                </a:solidFill>
              </a:rPr>
              <a:t>. 2000;109:13-23.  </a:t>
            </a:r>
            <a:endParaRPr lang="el-GR" sz="1200" dirty="0" smtClean="0">
              <a:solidFill>
                <a:prstClr val="black"/>
              </a:solidFill>
            </a:endParaRPr>
          </a:p>
          <a:p>
            <a:pPr lvl="0">
              <a:spcBef>
                <a:spcPct val="20000"/>
              </a:spcBef>
              <a:defRPr/>
            </a:pPr>
            <a:r>
              <a:rPr lang="en-US" sz="1200" dirty="0" smtClean="0">
                <a:solidFill>
                  <a:prstClr val="black"/>
                </a:solidFill>
              </a:rPr>
              <a:t>Pedersen-</a:t>
            </a:r>
            <a:r>
              <a:rPr lang="en-US" sz="1200" dirty="0" err="1" smtClean="0">
                <a:solidFill>
                  <a:prstClr val="black"/>
                </a:solidFill>
              </a:rPr>
              <a:t>Bjergaard</a:t>
            </a:r>
            <a:r>
              <a:rPr lang="en-US" sz="1200" dirty="0" smtClean="0">
                <a:solidFill>
                  <a:prstClr val="black"/>
                </a:solidFill>
              </a:rPr>
              <a:t>, J. N </a:t>
            </a:r>
            <a:r>
              <a:rPr lang="en-US" sz="1200" dirty="0" err="1" smtClean="0">
                <a:solidFill>
                  <a:prstClr val="black"/>
                </a:solidFill>
              </a:rPr>
              <a:t>Engl</a:t>
            </a:r>
            <a:r>
              <a:rPr lang="en-US" sz="1200" dirty="0" smtClean="0">
                <a:solidFill>
                  <a:prstClr val="black"/>
                </a:solidFill>
              </a:rPr>
              <a:t> J Med 2005; 352:1591.</a:t>
            </a:r>
            <a:endParaRPr lang="el-GR" sz="1200" dirty="0" smtClean="0">
              <a:solidFill>
                <a:prstClr val="black"/>
              </a:solidFill>
            </a:endParaRPr>
          </a:p>
          <a:p>
            <a:pPr lvl="0">
              <a:spcBef>
                <a:spcPct val="20000"/>
              </a:spcBef>
              <a:defRPr/>
            </a:pPr>
            <a:r>
              <a:rPr lang="da-DK" sz="1200" dirty="0" smtClean="0">
                <a:solidFill>
                  <a:prstClr val="black"/>
                </a:solidFill>
              </a:rPr>
              <a:t>Tebbi, CK, et al. </a:t>
            </a:r>
            <a:r>
              <a:rPr lang="en-US" sz="1200" dirty="0" smtClean="0">
                <a:solidFill>
                  <a:prstClr val="black"/>
                </a:solidFill>
              </a:rPr>
              <a:t>J </a:t>
            </a:r>
            <a:r>
              <a:rPr lang="en-US" sz="1200" dirty="0" err="1" smtClean="0">
                <a:solidFill>
                  <a:prstClr val="black"/>
                </a:solidFill>
              </a:rPr>
              <a:t>Clin</a:t>
            </a:r>
            <a:r>
              <a:rPr lang="en-US" sz="1200" dirty="0" smtClean="0">
                <a:solidFill>
                  <a:prstClr val="black"/>
                </a:solidFill>
              </a:rPr>
              <a:t> </a:t>
            </a:r>
            <a:r>
              <a:rPr lang="en-US" sz="1200" dirty="0" err="1" smtClean="0">
                <a:solidFill>
                  <a:prstClr val="black"/>
                </a:solidFill>
              </a:rPr>
              <a:t>Oncol</a:t>
            </a:r>
            <a:r>
              <a:rPr lang="en-US" sz="1200" dirty="0" smtClean="0">
                <a:solidFill>
                  <a:prstClr val="black"/>
                </a:solidFill>
              </a:rPr>
              <a:t>. 2007;25:493-500. </a:t>
            </a:r>
            <a:endParaRPr lang="el-GR" sz="1200" dirty="0">
              <a:solidFill>
                <a:prstClr val="black"/>
              </a:solidFill>
            </a:endParaRPr>
          </a:p>
        </p:txBody>
      </p:sp>
      <p:pic>
        <p:nvPicPr>
          <p:cNvPr id="6" name="~PP2172.WAV">
            <a:hlinkClick r:id="" action="ppaction://media"/>
          </p:cNvPr>
          <p:cNvPicPr>
            <a:picLocks noRot="1" noChangeAspect="1"/>
          </p:cNvPicPr>
          <p:nvPr>
            <a:wavAudioFile r:embed="rId1" name="~PP2172.WAV"/>
          </p:nvPr>
        </p:nvPicPr>
        <p:blipFill>
          <a:blip r:embed="rId4"/>
          <a:stretch>
            <a:fillRect/>
          </a:stretch>
        </p:blipFill>
        <p:spPr>
          <a:xfrm>
            <a:off x="8704263" y="6418263"/>
            <a:ext cx="244475" cy="244475"/>
          </a:xfrm>
          <a:prstGeom prst="rect">
            <a:avLst/>
          </a:prstGeom>
        </p:spPr>
      </p:pic>
    </p:spTree>
    <p:extLst>
      <p:ext uri="{BB962C8B-B14F-4D97-AF65-F5344CB8AC3E}">
        <p14:creationId xmlns:p14="http://schemas.microsoft.com/office/powerpoint/2010/main" xmlns="" val="3232698924"/>
      </p:ext>
    </p:extLst>
  </p:cSld>
  <p:clrMapOvr>
    <a:masterClrMapping/>
  </p:clrMapOvr>
  <p:transition advTm="209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3 - Θέση ημερομηνίας"/>
          <p:cNvSpPr>
            <a:spLocks noGrp="1"/>
          </p:cNvSpPr>
          <p:nvPr>
            <p:ph type="dt" sz="half" idx="10"/>
          </p:nvPr>
        </p:nvSpPr>
        <p:spPr bwMode="auto">
          <a:noFill/>
          <a:ln>
            <a:miter lim="800000"/>
            <a:headEnd/>
            <a:tailEnd/>
          </a:ln>
        </p:spPr>
        <p:txBody>
          <a:bodyPr wrap="square" lIns="91440" tIns="45720" rIns="91440" bIns="45720" numCol="1" compatLnSpc="1">
            <a:prstTxWarp prst="textNoShape">
              <a:avLst/>
            </a:prstTxWarp>
          </a:bodyPr>
          <a:lstStyle/>
          <a:p>
            <a:fld id="{B766AD5F-0B64-4222-A2E7-DF40815667D2}" type="datetime1">
              <a:rPr lang="el-GR" smtClean="0"/>
              <a:pPr/>
              <a:t>15/4/2020</a:t>
            </a:fld>
            <a:endParaRPr lang="el-GR"/>
          </a:p>
        </p:txBody>
      </p:sp>
      <p:sp>
        <p:nvSpPr>
          <p:cNvPr id="40964" name="4 - Θέση αριθμού διαφάνειας"/>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A7E87482-D08F-4127-AADC-969920F07346}" type="slidenum">
              <a:rPr lang="el-GR"/>
              <a:pPr/>
              <a:t>79</a:t>
            </a:fld>
            <a:endParaRPr lang="el-GR"/>
          </a:p>
        </p:txBody>
      </p:sp>
      <p:sp>
        <p:nvSpPr>
          <p:cNvPr id="2" name="1 - Τίτλος"/>
          <p:cNvSpPr>
            <a:spLocks noGrp="1"/>
          </p:cNvSpPr>
          <p:nvPr>
            <p:ph type="title"/>
          </p:nvPr>
        </p:nvSpPr>
        <p:spPr>
          <a:xfrm>
            <a:off x="0" y="428612"/>
            <a:ext cx="9144000" cy="1143000"/>
          </a:xfrm>
        </p:spPr>
        <p:txBody>
          <a:bodyPr>
            <a:normAutofit fontScale="90000"/>
          </a:bodyPr>
          <a:lstStyle/>
          <a:p>
            <a:pPr marL="0" indent="0" fontAlgn="auto">
              <a:spcAft>
                <a:spcPts val="0"/>
              </a:spcAft>
              <a:buNone/>
              <a:defRPr/>
            </a:pPr>
            <a:r>
              <a:rPr lang="el-GR" b="0" dirty="0" smtClean="0"/>
              <a:t>3. </a:t>
            </a:r>
            <a:r>
              <a:rPr lang="el-GR" b="0" dirty="0"/>
              <a:t>ά</a:t>
            </a:r>
            <a:r>
              <a:rPr lang="el-GR" b="0" dirty="0" smtClean="0"/>
              <a:t>λλα κυτταροτοξικά φ</a:t>
            </a:r>
            <a:r>
              <a:rPr lang="el-GR" b="0" dirty="0"/>
              <a:t>ά</a:t>
            </a:r>
            <a:r>
              <a:rPr lang="el-GR" b="0" dirty="0" smtClean="0"/>
              <a:t>ρμακα</a:t>
            </a:r>
            <a:endParaRPr lang="el-GR" b="0" dirty="0"/>
          </a:p>
        </p:txBody>
      </p:sp>
      <p:sp>
        <p:nvSpPr>
          <p:cNvPr id="3" name="2 - Θέση περιεχομένου"/>
          <p:cNvSpPr>
            <a:spLocks noGrp="1"/>
          </p:cNvSpPr>
          <p:nvPr>
            <p:ph sz="quarter" idx="4294967295"/>
          </p:nvPr>
        </p:nvSpPr>
        <p:spPr>
          <a:xfrm>
            <a:off x="0" y="1885952"/>
            <a:ext cx="9144000" cy="4186254"/>
          </a:xfrm>
          <a:prstGeom prst="rect">
            <a:avLst/>
          </a:prstGeom>
        </p:spPr>
        <p:txBody>
          <a:bodyPr>
            <a:normAutofit/>
          </a:bodyPr>
          <a:lstStyle/>
          <a:p>
            <a:pPr marL="274320" indent="-274320" fontAlgn="auto">
              <a:spcAft>
                <a:spcPts val="0"/>
              </a:spcAft>
              <a:buFont typeface="Wingdings 2"/>
              <a:buChar char=""/>
              <a:defRPr/>
            </a:pPr>
            <a:r>
              <a:rPr lang="el-GR" dirty="0"/>
              <a:t>αντιμεταβολίτες – θειοπουρίνες όπως η </a:t>
            </a:r>
            <a:r>
              <a:rPr lang="el-GR" dirty="0" smtClean="0"/>
              <a:t>φλουδαραβίνη </a:t>
            </a:r>
            <a:endParaRPr lang="el-GR" dirty="0"/>
          </a:p>
          <a:p>
            <a:pPr marL="274320" indent="-274320" fontAlgn="auto">
              <a:spcAft>
                <a:spcPts val="0"/>
              </a:spcAft>
              <a:buFont typeface="Wingdings 2"/>
              <a:buChar char=""/>
              <a:defRPr/>
            </a:pPr>
            <a:r>
              <a:rPr lang="el-GR" dirty="0" smtClean="0"/>
              <a:t>φάρμακα </a:t>
            </a:r>
            <a:r>
              <a:rPr lang="el-GR" dirty="0"/>
              <a:t>που επηρεάζουν το σχηματισμό της </a:t>
            </a:r>
            <a:r>
              <a:rPr lang="el-GR" dirty="0" err="1"/>
              <a:t>μιτωτικής</a:t>
            </a:r>
            <a:r>
              <a:rPr lang="el-GR" dirty="0"/>
              <a:t> ατράκτου (συνήθως σε συνδυασμό με άλλους παράγοντες), όπως τα αλκαλοειδή της </a:t>
            </a:r>
            <a:r>
              <a:rPr lang="en-US" dirty="0" err="1"/>
              <a:t>vinca</a:t>
            </a:r>
            <a:r>
              <a:rPr lang="el-GR" dirty="0"/>
              <a:t> </a:t>
            </a:r>
            <a:r>
              <a:rPr lang="el-GR" dirty="0" err="1"/>
              <a:t>βινκριστίνη</a:t>
            </a:r>
            <a:r>
              <a:rPr lang="el-GR" dirty="0"/>
              <a:t>, </a:t>
            </a:r>
            <a:r>
              <a:rPr lang="el-GR" dirty="0" err="1"/>
              <a:t>βινμπλαστίνη</a:t>
            </a:r>
            <a:r>
              <a:rPr lang="el-GR" dirty="0"/>
              <a:t>, </a:t>
            </a:r>
            <a:r>
              <a:rPr lang="el-GR" dirty="0" err="1"/>
              <a:t>βινδεσίνη</a:t>
            </a:r>
            <a:r>
              <a:rPr lang="el-GR" dirty="0"/>
              <a:t> και οι </a:t>
            </a:r>
            <a:r>
              <a:rPr lang="el-GR" dirty="0" err="1"/>
              <a:t>ταξάνες</a:t>
            </a:r>
            <a:r>
              <a:rPr lang="el-GR" dirty="0"/>
              <a:t> </a:t>
            </a:r>
            <a:r>
              <a:rPr lang="el-GR" dirty="0" err="1"/>
              <a:t>πακλιταξέλη</a:t>
            </a:r>
            <a:r>
              <a:rPr lang="el-GR" dirty="0"/>
              <a:t> και </a:t>
            </a:r>
            <a:r>
              <a:rPr lang="el-GR" dirty="0" err="1" smtClean="0"/>
              <a:t>ντοσεταξέλη</a:t>
            </a:r>
            <a:endParaRPr lang="el-GR" dirty="0"/>
          </a:p>
          <a:p>
            <a:pPr marL="274320" indent="-274320" fontAlgn="auto">
              <a:spcAft>
                <a:spcPts val="0"/>
              </a:spcAft>
              <a:buFont typeface="Wingdings 2"/>
              <a:buChar char=""/>
              <a:defRPr/>
            </a:pPr>
            <a:endParaRPr lang="el-GR" dirty="0" smtClean="0"/>
          </a:p>
          <a:p>
            <a:pPr marL="274320" indent="-274320" fontAlgn="auto">
              <a:spcAft>
                <a:spcPts val="0"/>
              </a:spcAft>
              <a:buFont typeface="Wingdings 2"/>
              <a:buChar char=""/>
              <a:defRPr/>
            </a:pPr>
            <a:r>
              <a:rPr lang="el-GR" dirty="0" smtClean="0"/>
              <a:t>Ο </a:t>
            </a:r>
            <a:r>
              <a:rPr lang="el-GR" dirty="0"/>
              <a:t>ρόλος άλλων παραγόντων, όπως της </a:t>
            </a:r>
            <a:r>
              <a:rPr lang="el-GR" dirty="0" err="1"/>
              <a:t>υδροξυουρίας</a:t>
            </a:r>
            <a:r>
              <a:rPr lang="el-GR" dirty="0"/>
              <a:t>, της </a:t>
            </a:r>
            <a:r>
              <a:rPr lang="el-GR" dirty="0" smtClean="0"/>
              <a:t>L-</a:t>
            </a:r>
            <a:r>
              <a:rPr lang="el-GR" dirty="0" err="1" smtClean="0"/>
              <a:t>ασπαραγινάσης</a:t>
            </a:r>
            <a:r>
              <a:rPr lang="el-GR" dirty="0" smtClean="0"/>
              <a:t> και των ραδιοϊσοτόπων δεν </a:t>
            </a:r>
            <a:r>
              <a:rPr lang="el-GR" dirty="0"/>
              <a:t>είναι σαφής.</a:t>
            </a:r>
          </a:p>
        </p:txBody>
      </p:sp>
      <p:pic>
        <p:nvPicPr>
          <p:cNvPr id="6" name="~PP2083.WAV">
            <a:hlinkClick r:id="" action="ppaction://media"/>
          </p:cNvPr>
          <p:cNvPicPr>
            <a:picLocks noRot="1" noChangeAspect="1"/>
          </p:cNvPicPr>
          <p:nvPr>
            <a:wavAudioFile r:embed="rId1" name="~PP2083.WAV"/>
          </p:nvPr>
        </p:nvPicPr>
        <p:blipFill>
          <a:blip r:embed="rId4"/>
          <a:stretch>
            <a:fillRect/>
          </a:stretch>
        </p:blipFill>
        <p:spPr>
          <a:xfrm>
            <a:off x="8704263" y="6418263"/>
            <a:ext cx="244475" cy="244475"/>
          </a:xfrm>
          <a:prstGeom prst="rect">
            <a:avLst/>
          </a:prstGeom>
        </p:spPr>
      </p:pic>
    </p:spTree>
    <p:extLst>
      <p:ext uri="{BB962C8B-B14F-4D97-AF65-F5344CB8AC3E}">
        <p14:creationId xmlns:p14="http://schemas.microsoft.com/office/powerpoint/2010/main" xmlns="" val="2830335542"/>
      </p:ext>
    </p:extLst>
  </p:cSld>
  <p:clrMapOvr>
    <a:masterClrMapping/>
  </p:clrMapOvr>
  <p:transition advTm="201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92500" lnSpcReduction="10000"/>
          </a:bodyPr>
          <a:lstStyle/>
          <a:p>
            <a:r>
              <a:rPr lang="el-GR" dirty="0" smtClean="0"/>
              <a:t>Ουσίες ικανές να διεγείρουν την παραγωγή, ωρίμανση, πολλαπλασιασμό και διαφοροποίηση των κυττάρων. </a:t>
            </a:r>
          </a:p>
          <a:p>
            <a:endParaRPr lang="el-GR" dirty="0" smtClean="0"/>
          </a:p>
          <a:p>
            <a:r>
              <a:rPr lang="el-GR" dirty="0" smtClean="0"/>
              <a:t>Αποτελούν μέλη μεγαλύτερων οικογενειών πρωτεϊνών με δομική και εξελικτική συγγένεια.</a:t>
            </a:r>
          </a:p>
          <a:p>
            <a:endParaRPr lang="el-GR" dirty="0" smtClean="0"/>
          </a:p>
          <a:p>
            <a:r>
              <a:rPr lang="el-GR" dirty="0" smtClean="0"/>
              <a:t>Στην κλινική πράξη και στους ογκολογικούς ασθενείς έχουν βρει εφαρμογή</a:t>
            </a:r>
            <a:r>
              <a:rPr lang="en-US" dirty="0" smtClean="0"/>
              <a:t>:</a:t>
            </a:r>
          </a:p>
          <a:p>
            <a:pPr lvl="1"/>
            <a:r>
              <a:rPr lang="el-GR" dirty="0" smtClean="0"/>
              <a:t>ο ανασυνδυασμένος ανθρώπινος παράγοντας διέγερσης αποικιών των κοκκιοκυττάρων (</a:t>
            </a:r>
            <a:r>
              <a:rPr lang="en-US" dirty="0" smtClean="0"/>
              <a:t>recombinant human Granulocyte Colony-Stimulating </a:t>
            </a:r>
            <a:r>
              <a:rPr lang="en-US" dirty="0"/>
              <a:t>F</a:t>
            </a:r>
            <a:r>
              <a:rPr lang="en-US" dirty="0" smtClean="0"/>
              <a:t>actor</a:t>
            </a:r>
            <a:r>
              <a:rPr lang="el-GR" dirty="0" smtClean="0"/>
              <a:t>, </a:t>
            </a:r>
            <a:r>
              <a:rPr lang="en-US" dirty="0" err="1" smtClean="0"/>
              <a:t>rhG</a:t>
            </a:r>
            <a:r>
              <a:rPr lang="en-US" dirty="0" smtClean="0"/>
              <a:t>-CSF)</a:t>
            </a:r>
            <a:r>
              <a:rPr lang="el-GR" dirty="0" smtClean="0"/>
              <a:t> που παράγεται με εφαρμογή τεχνολογίας ανασυνδυασμένου DNA σε E. </a:t>
            </a:r>
            <a:r>
              <a:rPr lang="el-GR" dirty="0" err="1" smtClean="0"/>
              <a:t>coli</a:t>
            </a:r>
            <a:r>
              <a:rPr lang="el-GR" dirty="0" smtClean="0"/>
              <a:t> και </a:t>
            </a:r>
            <a:endParaRPr lang="en-US" dirty="0" smtClean="0"/>
          </a:p>
          <a:p>
            <a:pPr lvl="1"/>
            <a:r>
              <a:rPr lang="el-GR" dirty="0" smtClean="0"/>
              <a:t>η ανασυνδυασμένη ανθρώπινη ερυθροποιητίνη (</a:t>
            </a:r>
            <a:r>
              <a:rPr lang="en-US" dirty="0" smtClean="0"/>
              <a:t>recombinant human Erythropoietin, </a:t>
            </a:r>
            <a:r>
              <a:rPr lang="en-US" dirty="0" err="1" smtClean="0"/>
              <a:t>rhEPO</a:t>
            </a:r>
            <a:r>
              <a:rPr lang="en-US" dirty="0" smtClean="0"/>
              <a:t>)</a:t>
            </a:r>
            <a:r>
              <a:rPr lang="el-GR" dirty="0" smtClean="0"/>
              <a:t> που παράγεται με τεχνολογία ανασυνδυασµένου </a:t>
            </a:r>
            <a:r>
              <a:rPr lang="en-US" dirty="0" smtClean="0"/>
              <a:t>DNA </a:t>
            </a:r>
            <a:r>
              <a:rPr lang="el-GR" dirty="0" smtClean="0"/>
              <a:t>σε κυτταρική σειρά από ωοθήκες κινεζικών κρικητών (</a:t>
            </a:r>
            <a:r>
              <a:rPr lang="en-US" dirty="0" smtClean="0"/>
              <a:t>Chinese Hamster Ovary cell line) (CHO).</a:t>
            </a:r>
          </a:p>
        </p:txBody>
      </p:sp>
      <p:sp>
        <p:nvSpPr>
          <p:cNvPr id="4" name="Date Placeholder 3"/>
          <p:cNvSpPr>
            <a:spLocks noGrp="1"/>
          </p:cNvSpPr>
          <p:nvPr>
            <p:ph type="dt" sz="half" idx="10"/>
          </p:nvPr>
        </p:nvSpPr>
        <p:spPr/>
        <p:txBody>
          <a:bodyPr/>
          <a:lstStyle/>
          <a:p>
            <a:fld id="{ECEA4DEE-7EA8-4992-A4DD-B922BE2DC625}" type="datetime1">
              <a:rPr lang="el-GR" smtClean="0"/>
              <a:pPr/>
              <a:t>15/4/2020</a:t>
            </a:fld>
            <a:endParaRPr lang="el-GR"/>
          </a:p>
        </p:txBody>
      </p:sp>
      <p:sp>
        <p:nvSpPr>
          <p:cNvPr id="5" name="Slide Number Placeholder 4"/>
          <p:cNvSpPr>
            <a:spLocks noGrp="1"/>
          </p:cNvSpPr>
          <p:nvPr>
            <p:ph type="sldNum" sz="quarter" idx="12"/>
          </p:nvPr>
        </p:nvSpPr>
        <p:spPr/>
        <p:txBody>
          <a:bodyPr/>
          <a:lstStyle/>
          <a:p>
            <a:fld id="{B699469B-F623-4A28-B7A0-B805A9DCD256}" type="slidenum">
              <a:rPr lang="el-GR" smtClean="0"/>
              <a:pPr/>
              <a:t>8</a:t>
            </a:fld>
            <a:endParaRPr lang="el-GR"/>
          </a:p>
        </p:txBody>
      </p:sp>
      <p:sp>
        <p:nvSpPr>
          <p:cNvPr id="7" name="1 - Τίτλος"/>
          <p:cNvSpPr>
            <a:spLocks noGrp="1"/>
          </p:cNvSpPr>
          <p:nvPr>
            <p:ph type="title"/>
          </p:nvPr>
        </p:nvSpPr>
        <p:spPr>
          <a:xfrm>
            <a:off x="457200" y="-428652"/>
            <a:ext cx="8229600" cy="1600200"/>
          </a:xfrm>
        </p:spPr>
        <p:txBody>
          <a:bodyPr/>
          <a:lstStyle/>
          <a:p>
            <a:r>
              <a:rPr lang="el-GR" dirty="0" smtClean="0"/>
              <a:t>Αυξητικοί παράγοντες</a:t>
            </a:r>
            <a:endParaRPr lang="el-GR" dirty="0"/>
          </a:p>
        </p:txBody>
      </p:sp>
      <p:pic>
        <p:nvPicPr>
          <p:cNvPr id="6" name="~PP52.WAV">
            <a:hlinkClick r:id="" action="ppaction://media"/>
          </p:cNvPr>
          <p:cNvPicPr>
            <a:picLocks noRot="1" noChangeAspect="1"/>
          </p:cNvPicPr>
          <p:nvPr>
            <a:wavAudioFile r:embed="rId2" name="~PP52.WAV"/>
          </p:nvPr>
        </p:nvPicPr>
        <p:blipFill>
          <a:blip r:embed="rId4"/>
          <a:stretch>
            <a:fillRect/>
          </a:stretch>
        </p:blipFill>
        <p:spPr>
          <a:xfrm>
            <a:off x="8704263" y="6418263"/>
            <a:ext cx="244475" cy="244475"/>
          </a:xfrm>
          <a:prstGeom prst="rect">
            <a:avLst/>
          </a:prstGeom>
        </p:spPr>
      </p:pic>
    </p:spTree>
    <p:custDataLst>
      <p:tags r:id="rId1"/>
    </p:custDataLst>
  </p:cSld>
  <p:clrMapOvr>
    <a:masterClrMapping/>
  </p:clrMapOvr>
  <p:transition advTm="452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circle(in)">
                                      <p:cBhvr>
                                        <p:cTn id="11" dur="2000"/>
                                        <p:tgtEl>
                                          <p:spTgt spid="3">
                                            <p:txEl>
                                              <p:pRg st="4" end="4"/>
                                            </p:txEl>
                                          </p:spTgt>
                                        </p:tgtEl>
                                      </p:cBhvr>
                                    </p:animEffect>
                                  </p:childTnLst>
                                </p:cTn>
                              </p:par>
                              <p:par>
                                <p:cTn id="12" presetID="6" presetClass="entr" presetSubtype="16" fill="hold" nodeType="with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circle(in)">
                                      <p:cBhvr>
                                        <p:cTn id="14" dur="2000"/>
                                        <p:tgtEl>
                                          <p:spTgt spid="3">
                                            <p:txEl>
                                              <p:pRg st="5" end="5"/>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circle(in)">
                                      <p:cBhvr>
                                        <p:cTn id="1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8"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pPr>
              <a:defRPr/>
            </a:pPr>
            <a:fld id="{B35BEF87-25B2-409E-8A12-7C75505FC42B}" type="datetime1">
              <a:rPr lang="el-GR" smtClean="0"/>
              <a:pPr>
                <a:defRPr/>
              </a:pPr>
              <a:t>15/4/2020</a:t>
            </a:fld>
            <a:endParaRPr lang="el-GR"/>
          </a:p>
        </p:txBody>
      </p:sp>
      <p:sp>
        <p:nvSpPr>
          <p:cNvPr id="5" name="4 - Θέση αριθμού διαφάνειας"/>
          <p:cNvSpPr>
            <a:spLocks noGrp="1"/>
          </p:cNvSpPr>
          <p:nvPr>
            <p:ph type="sldNum" sz="quarter" idx="12"/>
          </p:nvPr>
        </p:nvSpPr>
        <p:spPr/>
        <p:txBody>
          <a:bodyPr/>
          <a:lstStyle/>
          <a:p>
            <a:pPr>
              <a:defRPr/>
            </a:pPr>
            <a:fld id="{608A4AB0-F60B-43C4-ABE3-81D1B7049803}" type="slidenum">
              <a:rPr lang="el-GR" smtClean="0"/>
              <a:pPr>
                <a:defRPr/>
              </a:pPr>
              <a:t>80</a:t>
            </a:fld>
            <a:endParaRPr lang="el-GR"/>
          </a:p>
        </p:txBody>
      </p:sp>
      <p:sp>
        <p:nvSpPr>
          <p:cNvPr id="2" name="1 - Τίτλος"/>
          <p:cNvSpPr>
            <a:spLocks noGrp="1"/>
          </p:cNvSpPr>
          <p:nvPr>
            <p:ph type="title"/>
          </p:nvPr>
        </p:nvSpPr>
        <p:spPr>
          <a:xfrm>
            <a:off x="1500166" y="357166"/>
            <a:ext cx="6512511" cy="1143000"/>
          </a:xfrm>
        </p:spPr>
        <p:txBody>
          <a:bodyPr/>
          <a:lstStyle/>
          <a:p>
            <a:pPr marL="0" indent="0">
              <a:buNone/>
            </a:pPr>
            <a:r>
              <a:rPr lang="el-GR" b="0" dirty="0" smtClean="0"/>
              <a:t>Αλλά και...</a:t>
            </a:r>
            <a:endParaRPr lang="el-GR" b="0" dirty="0"/>
          </a:p>
        </p:txBody>
      </p:sp>
      <p:sp>
        <p:nvSpPr>
          <p:cNvPr id="9" name="8 - Θέση περιεχομένου"/>
          <p:cNvSpPr txBox="1">
            <a:spLocks noGrp="1"/>
          </p:cNvSpPr>
          <p:nvPr>
            <p:ph sz="quarter" idx="4294967295"/>
          </p:nvPr>
        </p:nvSpPr>
        <p:spPr>
          <a:xfrm>
            <a:off x="6084168" y="3284984"/>
            <a:ext cx="1738536" cy="461665"/>
          </a:xfrm>
          <a:prstGeom prst="rect">
            <a:avLst/>
          </a:prstGeom>
          <a:noFill/>
        </p:spPr>
        <p:txBody>
          <a:bodyPr wrap="square" rtlCol="0">
            <a:spAutoFit/>
          </a:bodyPr>
          <a:lstStyle/>
          <a:p>
            <a:pPr>
              <a:buNone/>
            </a:pPr>
            <a:r>
              <a:rPr lang="en-US" dirty="0" smtClean="0"/>
              <a:t>t-MNs</a:t>
            </a:r>
            <a:endParaRPr lang="el-GR" dirty="0"/>
          </a:p>
        </p:txBody>
      </p:sp>
      <p:sp>
        <p:nvSpPr>
          <p:cNvPr id="6" name="5 - Έλλειψη"/>
          <p:cNvSpPr/>
          <p:nvPr/>
        </p:nvSpPr>
        <p:spPr>
          <a:xfrm>
            <a:off x="827584" y="2636912"/>
            <a:ext cx="2448272" cy="18722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ΠΑΙΔΙΑ ΚΑΙ ΕΝΗΛΙΚΕΣ ΜΕ ΕΠΙΚΤΗΤΗ ΑΠΛΑΣΤΙΚΗ ΑΝΑΙΜΙΑ</a:t>
            </a:r>
            <a:endParaRPr lang="el-GR" dirty="0"/>
          </a:p>
        </p:txBody>
      </p:sp>
      <p:sp>
        <p:nvSpPr>
          <p:cNvPr id="7" name="6 - Δεξιό βέλος"/>
          <p:cNvSpPr/>
          <p:nvPr/>
        </p:nvSpPr>
        <p:spPr>
          <a:xfrm>
            <a:off x="3491880" y="3068960"/>
            <a:ext cx="2016224"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TextBox"/>
          <p:cNvSpPr txBox="1"/>
          <p:nvPr/>
        </p:nvSpPr>
        <p:spPr>
          <a:xfrm>
            <a:off x="3707904" y="2852936"/>
            <a:ext cx="1152128" cy="369332"/>
          </a:xfrm>
          <a:prstGeom prst="rect">
            <a:avLst/>
          </a:prstGeom>
          <a:noFill/>
        </p:spPr>
        <p:txBody>
          <a:bodyPr wrap="square" rtlCol="0">
            <a:spAutoFit/>
          </a:bodyPr>
          <a:lstStyle/>
          <a:p>
            <a:r>
              <a:rPr lang="en-US" dirty="0" smtClean="0"/>
              <a:t>G-CSF</a:t>
            </a:r>
            <a:endParaRPr lang="el-GR" dirty="0"/>
          </a:p>
        </p:txBody>
      </p:sp>
      <p:sp>
        <p:nvSpPr>
          <p:cNvPr id="44033" name="Rectangle 1"/>
          <p:cNvSpPr>
            <a:spLocks noChangeArrowheads="1"/>
          </p:cNvSpPr>
          <p:nvPr/>
        </p:nvSpPr>
        <p:spPr bwMode="auto">
          <a:xfrm>
            <a:off x="785786" y="6357958"/>
            <a:ext cx="3419879" cy="461665"/>
          </a:xfrm>
          <a:prstGeom prst="rect">
            <a:avLst/>
          </a:prstGeom>
          <a:noFill/>
          <a:ln w="9525">
            <a:solidFill>
              <a:srgbClr val="00B0F0"/>
            </a:solid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1200" dirty="0" err="1" smtClean="0">
                <a:ea typeface="Times New Roman" pitchFamily="18" charset="0"/>
                <a:cs typeface="Arial" pitchFamily="34" charset="0"/>
              </a:rPr>
              <a:t>Ohara</a:t>
            </a:r>
            <a:r>
              <a:rPr lang="en-US" sz="1200" dirty="0" smtClean="0">
                <a:ea typeface="Times New Roman" pitchFamily="18" charset="0"/>
                <a:cs typeface="Arial" pitchFamily="34" charset="0"/>
              </a:rPr>
              <a:t> A, et al. Blood. 1997; 90:1009-13.</a:t>
            </a:r>
            <a:endParaRPr lang="en-US" sz="1200" dirty="0" smtClean="0"/>
          </a:p>
          <a:p>
            <a:pPr marL="0" marR="0" lvl="0" indent="0" algn="just" defTabSz="914400" rtl="0" eaLnBrk="1" fontAlgn="base" latinLnBrk="0" hangingPunct="1">
              <a:lnSpc>
                <a:spcPct val="100000"/>
              </a:lnSpc>
              <a:spcBef>
                <a:spcPct val="0"/>
              </a:spcBef>
              <a:spcAft>
                <a:spcPct val="0"/>
              </a:spcAft>
              <a:buClrTx/>
              <a:buSzTx/>
              <a:tabLst/>
            </a:pPr>
            <a:r>
              <a:rPr kumimoji="0" lang="en-US" sz="1200" b="0" u="none" strike="noStrike" cap="none" normalizeH="0" baseline="0" dirty="0" err="1" smtClean="0">
                <a:ln>
                  <a:noFill/>
                </a:ln>
                <a:solidFill>
                  <a:schemeClr val="tx1"/>
                </a:solidFill>
                <a:effectLst/>
                <a:ea typeface="Times New Roman" pitchFamily="18" charset="0"/>
                <a:cs typeface="Arial" pitchFamily="34" charset="0"/>
              </a:rPr>
              <a:t>Kaito</a:t>
            </a:r>
            <a:r>
              <a:rPr kumimoji="0" lang="en-US" sz="1200" b="0" u="none" strike="noStrike" cap="none" normalizeH="0" baseline="0" dirty="0" smtClean="0">
                <a:ln>
                  <a:noFill/>
                </a:ln>
                <a:solidFill>
                  <a:schemeClr val="tx1"/>
                </a:solidFill>
                <a:effectLst/>
                <a:ea typeface="Times New Roman" pitchFamily="18" charset="0"/>
                <a:cs typeface="Arial" pitchFamily="34" charset="0"/>
              </a:rPr>
              <a:t> K, et al. Br J </a:t>
            </a:r>
            <a:r>
              <a:rPr kumimoji="0" lang="en-US" sz="1200" b="0" u="none" strike="noStrike" cap="none" normalizeH="0" baseline="0" dirty="0" err="1" smtClean="0">
                <a:ln>
                  <a:noFill/>
                </a:ln>
                <a:solidFill>
                  <a:schemeClr val="tx1"/>
                </a:solidFill>
                <a:effectLst/>
                <a:ea typeface="Times New Roman" pitchFamily="18" charset="0"/>
                <a:cs typeface="Arial" pitchFamily="34" charset="0"/>
              </a:rPr>
              <a:t>Haematol</a:t>
            </a:r>
            <a:r>
              <a:rPr kumimoji="0" lang="en-US" sz="1200" b="0" u="none" strike="noStrike" cap="none" normalizeH="0" baseline="0" dirty="0" smtClean="0">
                <a:ln>
                  <a:noFill/>
                </a:ln>
                <a:solidFill>
                  <a:schemeClr val="tx1"/>
                </a:solidFill>
                <a:effectLst/>
                <a:ea typeface="Times New Roman" pitchFamily="18" charset="0"/>
                <a:cs typeface="Arial" pitchFamily="34" charset="0"/>
              </a:rPr>
              <a:t>. 1998; 103:297-303.</a:t>
            </a:r>
            <a:endParaRPr kumimoji="0" lang="el-GR" sz="1200" b="0" u="none" strike="noStrike" cap="none" normalizeH="0" baseline="0" dirty="0" smtClean="0">
              <a:ln>
                <a:noFill/>
              </a:ln>
              <a:solidFill>
                <a:schemeClr val="tx1"/>
              </a:solidFill>
              <a:effectLst/>
            </a:endParaRPr>
          </a:p>
        </p:txBody>
      </p:sp>
      <p:pic>
        <p:nvPicPr>
          <p:cNvPr id="10" name="~PP3025.WAV">
            <a:hlinkClick r:id="" action="ppaction://media"/>
          </p:cNvPr>
          <p:cNvPicPr>
            <a:picLocks noRot="1" noChangeAspect="1"/>
          </p:cNvPicPr>
          <p:nvPr>
            <a:wavAudioFile r:embed="rId1" name="~PP3025.WAV"/>
          </p:nvPr>
        </p:nvPicPr>
        <p:blipFill>
          <a:blip r:embed="rId4"/>
          <a:stretch>
            <a:fillRect/>
          </a:stretch>
        </p:blipFill>
        <p:spPr>
          <a:xfrm>
            <a:off x="8704263" y="6418263"/>
            <a:ext cx="244475" cy="244475"/>
          </a:xfrm>
          <a:prstGeom prst="rect">
            <a:avLst/>
          </a:prstGeom>
        </p:spPr>
      </p:pic>
    </p:spTree>
    <p:extLst>
      <p:ext uri="{BB962C8B-B14F-4D97-AF65-F5344CB8AC3E}">
        <p14:creationId xmlns:p14="http://schemas.microsoft.com/office/powerpoint/2010/main" xmlns="" val="3936751112"/>
      </p:ext>
    </p:extLst>
  </p:cSld>
  <p:clrMapOvr>
    <a:masterClrMapping/>
  </p:clrMapOvr>
  <p:transition advTm="211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3 - Θέση ημερομηνίας"/>
          <p:cNvSpPr>
            <a:spLocks noGrp="1"/>
          </p:cNvSpPr>
          <p:nvPr>
            <p:ph type="dt" sz="half" idx="10"/>
          </p:nvPr>
        </p:nvSpPr>
        <p:spPr bwMode="auto">
          <a:noFill/>
          <a:ln>
            <a:miter lim="800000"/>
            <a:headEnd/>
            <a:tailEnd/>
          </a:ln>
        </p:spPr>
        <p:txBody>
          <a:bodyPr wrap="square" lIns="91440" tIns="45720" rIns="91440" bIns="45720" numCol="1" compatLnSpc="1">
            <a:prstTxWarp prst="textNoShape">
              <a:avLst/>
            </a:prstTxWarp>
          </a:bodyPr>
          <a:lstStyle/>
          <a:p>
            <a:fld id="{E6B0EB94-C93D-408F-A20B-9878E3580EC9}" type="datetime1">
              <a:rPr lang="el-GR" smtClean="0"/>
              <a:pPr/>
              <a:t>15/4/2020</a:t>
            </a:fld>
            <a:endParaRPr lang="el-GR"/>
          </a:p>
        </p:txBody>
      </p:sp>
      <p:sp>
        <p:nvSpPr>
          <p:cNvPr id="54276" name="4 - Θέση αριθμού διαφάνειας"/>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A6F48D6D-8D81-4DCA-98FB-2BF199A77DE9}" type="slidenum">
              <a:rPr lang="el-GR"/>
              <a:pPr/>
              <a:t>81</a:t>
            </a:fld>
            <a:endParaRPr lang="el-GR"/>
          </a:p>
        </p:txBody>
      </p:sp>
      <p:sp>
        <p:nvSpPr>
          <p:cNvPr id="2" name="1 - Τίτλος"/>
          <p:cNvSpPr>
            <a:spLocks noGrp="1"/>
          </p:cNvSpPr>
          <p:nvPr>
            <p:ph type="title"/>
          </p:nvPr>
        </p:nvSpPr>
        <p:spPr>
          <a:xfrm>
            <a:off x="0" y="500050"/>
            <a:ext cx="9144000" cy="1143000"/>
          </a:xfrm>
        </p:spPr>
        <p:txBody>
          <a:bodyPr/>
          <a:lstStyle/>
          <a:p>
            <a:pPr marL="0" indent="0" fontAlgn="auto">
              <a:spcAft>
                <a:spcPts val="0"/>
              </a:spcAft>
              <a:buNone/>
              <a:defRPr/>
            </a:pPr>
            <a:r>
              <a:rPr lang="el-GR" b="0" dirty="0" smtClean="0"/>
              <a:t>Πρωτοπαθή νοσήματα υψηλού κινδυνου</a:t>
            </a:r>
            <a:endParaRPr lang="el-GR" b="0" dirty="0"/>
          </a:p>
        </p:txBody>
      </p:sp>
      <p:sp>
        <p:nvSpPr>
          <p:cNvPr id="54274" name="2 - Θέση περιεχομένου"/>
          <p:cNvSpPr>
            <a:spLocks noGrp="1"/>
          </p:cNvSpPr>
          <p:nvPr>
            <p:ph sz="quarter" idx="13"/>
          </p:nvPr>
        </p:nvSpPr>
        <p:spPr>
          <a:xfrm>
            <a:off x="1115616" y="2025982"/>
            <a:ext cx="3346704" cy="3474720"/>
          </a:xfrm>
          <a:prstGeom prst="rect">
            <a:avLst/>
          </a:prstGeom>
        </p:spPr>
        <p:txBody>
          <a:bodyPr/>
          <a:lstStyle/>
          <a:p>
            <a:r>
              <a:rPr lang="el-GR" dirty="0" smtClean="0"/>
              <a:t>μεγαλύτερος κίνδυνος εμφάνισης </a:t>
            </a:r>
            <a:r>
              <a:rPr lang="el-GR" dirty="0" err="1" smtClean="0"/>
              <a:t>δΜΔΣ</a:t>
            </a:r>
            <a:r>
              <a:rPr lang="el-GR" dirty="0" smtClean="0"/>
              <a:t> και </a:t>
            </a:r>
            <a:r>
              <a:rPr lang="el-GR" dirty="0" err="1" smtClean="0"/>
              <a:t>δΟΛ</a:t>
            </a:r>
            <a:r>
              <a:rPr lang="el-GR" dirty="0" smtClean="0"/>
              <a:t> σε ασθενείς με</a:t>
            </a:r>
            <a:r>
              <a:rPr lang="en-US" dirty="0" smtClean="0"/>
              <a:t>:</a:t>
            </a:r>
            <a:endParaRPr lang="el-GR" dirty="0" smtClean="0"/>
          </a:p>
          <a:p>
            <a:pPr lvl="1"/>
            <a:r>
              <a:rPr lang="el-GR" dirty="0" smtClean="0"/>
              <a:t>λέμφωμα </a:t>
            </a:r>
            <a:r>
              <a:rPr lang="en-US" dirty="0" smtClean="0"/>
              <a:t>Hodgkin (HL)</a:t>
            </a:r>
            <a:r>
              <a:rPr lang="el-GR" dirty="0" smtClean="0"/>
              <a:t>, </a:t>
            </a:r>
          </a:p>
          <a:p>
            <a:pPr lvl="1"/>
            <a:r>
              <a:rPr lang="el-GR" dirty="0" smtClean="0"/>
              <a:t>πολλαπλό </a:t>
            </a:r>
            <a:r>
              <a:rPr lang="el-GR" dirty="0" err="1" smtClean="0"/>
              <a:t>μυέλωμα</a:t>
            </a:r>
            <a:r>
              <a:rPr lang="el-GR" dirty="0" smtClean="0"/>
              <a:t> και </a:t>
            </a:r>
          </a:p>
          <a:p>
            <a:pPr lvl="1"/>
            <a:r>
              <a:rPr lang="en-US" i="1" u="sng" dirty="0" smtClean="0"/>
              <a:t>Ca </a:t>
            </a:r>
            <a:r>
              <a:rPr lang="el-GR" i="1" u="sng" dirty="0" smtClean="0"/>
              <a:t>μαστού</a:t>
            </a:r>
          </a:p>
          <a:p>
            <a:endParaRPr lang="el-GR" dirty="0" smtClean="0"/>
          </a:p>
        </p:txBody>
      </p:sp>
      <p:sp>
        <p:nvSpPr>
          <p:cNvPr id="3" name="Content Placeholder 2"/>
          <p:cNvSpPr>
            <a:spLocks noGrp="1"/>
          </p:cNvSpPr>
          <p:nvPr>
            <p:ph sz="quarter" idx="4294967295"/>
          </p:nvPr>
        </p:nvSpPr>
        <p:spPr>
          <a:xfrm>
            <a:off x="4644008" y="2071678"/>
            <a:ext cx="3346704" cy="3474720"/>
          </a:xfrm>
          <a:prstGeom prst="rect">
            <a:avLst/>
          </a:prstGeom>
        </p:spPr>
        <p:txBody>
          <a:bodyPr>
            <a:normAutofit/>
          </a:bodyPr>
          <a:lstStyle/>
          <a:p>
            <a:pPr>
              <a:lnSpc>
                <a:spcPct val="90000"/>
              </a:lnSpc>
            </a:pPr>
            <a:r>
              <a:rPr lang="el-GR" dirty="0"/>
              <a:t>αλλά και σε ασθενείς με</a:t>
            </a:r>
            <a:r>
              <a:rPr lang="en-US" dirty="0"/>
              <a:t>:</a:t>
            </a:r>
            <a:r>
              <a:rPr lang="el-GR" dirty="0"/>
              <a:t> </a:t>
            </a:r>
          </a:p>
          <a:p>
            <a:pPr lvl="1">
              <a:lnSpc>
                <a:spcPct val="90000"/>
              </a:lnSpc>
            </a:pPr>
            <a:r>
              <a:rPr lang="en-US" dirty="0"/>
              <a:t>NHL</a:t>
            </a:r>
            <a:r>
              <a:rPr lang="el-GR" dirty="0"/>
              <a:t>, </a:t>
            </a:r>
          </a:p>
          <a:p>
            <a:pPr lvl="1">
              <a:lnSpc>
                <a:spcPct val="90000"/>
              </a:lnSpc>
            </a:pPr>
            <a:r>
              <a:rPr lang="el-GR" dirty="0"/>
              <a:t>οξεία λεμφοβλαστική λευχαιμία, </a:t>
            </a:r>
          </a:p>
          <a:p>
            <a:pPr lvl="1">
              <a:lnSpc>
                <a:spcPct val="90000"/>
              </a:lnSpc>
            </a:pPr>
            <a:r>
              <a:rPr lang="el-GR" dirty="0"/>
              <a:t>αληθή πολυκυτταραιμία</a:t>
            </a:r>
            <a:r>
              <a:rPr lang="en-US" dirty="0"/>
              <a:t>,</a:t>
            </a:r>
            <a:endParaRPr lang="el-GR" dirty="0"/>
          </a:p>
          <a:p>
            <a:pPr lvl="1">
              <a:lnSpc>
                <a:spcPct val="90000"/>
              </a:lnSpc>
            </a:pPr>
            <a:r>
              <a:rPr lang="en-US" dirty="0" err="1"/>
              <a:t>Ca</a:t>
            </a:r>
            <a:r>
              <a:rPr lang="en-US" dirty="0"/>
              <a:t> </a:t>
            </a:r>
            <a:r>
              <a:rPr lang="el-GR" dirty="0"/>
              <a:t>πνεύμονα, </a:t>
            </a:r>
          </a:p>
          <a:p>
            <a:pPr lvl="2">
              <a:lnSpc>
                <a:spcPct val="90000"/>
              </a:lnSpc>
            </a:pPr>
            <a:r>
              <a:rPr lang="el-GR" dirty="0"/>
              <a:t>των </a:t>
            </a:r>
            <a:r>
              <a:rPr lang="el-GR" i="1" u="sng" dirty="0"/>
              <a:t>ωοθηκών</a:t>
            </a:r>
            <a:r>
              <a:rPr lang="el-GR" dirty="0"/>
              <a:t>, </a:t>
            </a:r>
          </a:p>
          <a:p>
            <a:pPr lvl="2">
              <a:lnSpc>
                <a:spcPct val="90000"/>
              </a:lnSpc>
            </a:pPr>
            <a:r>
              <a:rPr lang="el-GR" dirty="0"/>
              <a:t>της γαστρεντερικής οδού, </a:t>
            </a:r>
          </a:p>
          <a:p>
            <a:pPr lvl="2">
              <a:lnSpc>
                <a:spcPct val="90000"/>
              </a:lnSpc>
            </a:pPr>
            <a:r>
              <a:rPr lang="el-GR" dirty="0"/>
              <a:t>των όρχεων και </a:t>
            </a:r>
          </a:p>
          <a:p>
            <a:pPr lvl="2">
              <a:lnSpc>
                <a:spcPct val="90000"/>
              </a:lnSpc>
            </a:pPr>
            <a:r>
              <a:rPr lang="el-GR" dirty="0"/>
              <a:t>των μαλακών ιστών</a:t>
            </a:r>
          </a:p>
          <a:p>
            <a:endParaRPr lang="el-GR" dirty="0"/>
          </a:p>
        </p:txBody>
      </p:sp>
      <p:sp>
        <p:nvSpPr>
          <p:cNvPr id="7" name="Rectangle 6"/>
          <p:cNvSpPr/>
          <p:nvPr/>
        </p:nvSpPr>
        <p:spPr>
          <a:xfrm>
            <a:off x="714348" y="6286449"/>
            <a:ext cx="4071966" cy="500137"/>
          </a:xfrm>
          <a:prstGeom prst="rect">
            <a:avLst/>
          </a:prstGeom>
          <a:ln>
            <a:solidFill>
              <a:srgbClr val="00B0F0"/>
            </a:solidFill>
          </a:ln>
        </p:spPr>
        <p:txBody>
          <a:bodyPr wrap="square">
            <a:spAutoFit/>
          </a:bodyPr>
          <a:lstStyle/>
          <a:p>
            <a:pPr marL="45720">
              <a:lnSpc>
                <a:spcPct val="90000"/>
              </a:lnSpc>
              <a:spcBef>
                <a:spcPct val="20000"/>
              </a:spcBef>
              <a:spcAft>
                <a:spcPts val="300"/>
              </a:spcAft>
              <a:buClr>
                <a:srgbClr val="F14124">
                  <a:lumMod val="75000"/>
                </a:srgbClr>
              </a:buClr>
              <a:buSzPct val="130000"/>
            </a:pPr>
            <a:r>
              <a:rPr lang="en-US" sz="1200" dirty="0" smtClean="0">
                <a:solidFill>
                  <a:prstClr val="black">
                    <a:lumMod val="75000"/>
                    <a:lumOff val="25000"/>
                  </a:prstClr>
                </a:solidFill>
              </a:rPr>
              <a:t>Giles FJ, et al. </a:t>
            </a:r>
            <a:r>
              <a:rPr lang="en-US" sz="1200" dirty="0" err="1" smtClean="0">
                <a:solidFill>
                  <a:prstClr val="black">
                    <a:lumMod val="75000"/>
                    <a:lumOff val="25000"/>
                  </a:prstClr>
                </a:solidFill>
              </a:rPr>
              <a:t>Curr</a:t>
            </a:r>
            <a:r>
              <a:rPr lang="en-US" sz="1200" dirty="0" smtClean="0">
                <a:solidFill>
                  <a:prstClr val="black">
                    <a:lumMod val="75000"/>
                    <a:lumOff val="25000"/>
                  </a:prstClr>
                </a:solidFill>
              </a:rPr>
              <a:t> </a:t>
            </a:r>
            <a:r>
              <a:rPr lang="en-US" sz="1200" dirty="0" err="1" smtClean="0">
                <a:solidFill>
                  <a:prstClr val="black">
                    <a:lumMod val="75000"/>
                    <a:lumOff val="25000"/>
                  </a:prstClr>
                </a:solidFill>
              </a:rPr>
              <a:t>Opin</a:t>
            </a:r>
            <a:r>
              <a:rPr lang="en-US" sz="1200" dirty="0" smtClean="0">
                <a:solidFill>
                  <a:prstClr val="black">
                    <a:lumMod val="75000"/>
                    <a:lumOff val="25000"/>
                  </a:prstClr>
                </a:solidFill>
              </a:rPr>
              <a:t> </a:t>
            </a:r>
            <a:r>
              <a:rPr lang="en-US" sz="1200" dirty="0" err="1" smtClean="0">
                <a:solidFill>
                  <a:prstClr val="black">
                    <a:lumMod val="75000"/>
                    <a:lumOff val="25000"/>
                  </a:prstClr>
                </a:solidFill>
              </a:rPr>
              <a:t>Hematol</a:t>
            </a:r>
            <a:r>
              <a:rPr lang="en-US" sz="1200" dirty="0" smtClean="0">
                <a:solidFill>
                  <a:prstClr val="black">
                    <a:lumMod val="75000"/>
                    <a:lumOff val="25000"/>
                  </a:prstClr>
                </a:solidFill>
              </a:rPr>
              <a:t>. 1994;1:256-60.</a:t>
            </a:r>
            <a:endParaRPr lang="el-GR" sz="1200" dirty="0" smtClean="0">
              <a:solidFill>
                <a:prstClr val="black">
                  <a:lumMod val="75000"/>
                  <a:lumOff val="25000"/>
                </a:prstClr>
              </a:solidFill>
            </a:endParaRPr>
          </a:p>
          <a:p>
            <a:pPr marL="45720" lvl="0">
              <a:lnSpc>
                <a:spcPct val="90000"/>
              </a:lnSpc>
              <a:spcBef>
                <a:spcPct val="20000"/>
              </a:spcBef>
              <a:spcAft>
                <a:spcPts val="300"/>
              </a:spcAft>
              <a:buClr>
                <a:srgbClr val="F14124">
                  <a:lumMod val="75000"/>
                </a:srgbClr>
              </a:buClr>
              <a:buSzPct val="130000"/>
            </a:pPr>
            <a:r>
              <a:rPr lang="en-US" sz="1200" dirty="0" err="1" smtClean="0">
                <a:solidFill>
                  <a:prstClr val="black">
                    <a:lumMod val="75000"/>
                    <a:lumOff val="25000"/>
                  </a:prstClr>
                </a:solidFill>
              </a:rPr>
              <a:t>Zeidman</a:t>
            </a:r>
            <a:r>
              <a:rPr lang="en-US" sz="1200" dirty="0" smtClean="0">
                <a:solidFill>
                  <a:prstClr val="black">
                    <a:lumMod val="75000"/>
                    <a:lumOff val="25000"/>
                  </a:prstClr>
                </a:solidFill>
              </a:rPr>
              <a:t> </a:t>
            </a:r>
            <a:r>
              <a:rPr lang="en-US" sz="1200" dirty="0">
                <a:solidFill>
                  <a:prstClr val="black">
                    <a:lumMod val="75000"/>
                    <a:lumOff val="25000"/>
                  </a:prstClr>
                </a:solidFill>
              </a:rPr>
              <a:t>A, </a:t>
            </a:r>
            <a:r>
              <a:rPr lang="en-GB" sz="1200" dirty="0" smtClean="0">
                <a:solidFill>
                  <a:prstClr val="black">
                    <a:lumMod val="75000"/>
                    <a:lumOff val="25000"/>
                  </a:prstClr>
                </a:solidFill>
              </a:rPr>
              <a:t>et al</a:t>
            </a:r>
            <a:r>
              <a:rPr lang="en-US" sz="1200" dirty="0" smtClean="0">
                <a:solidFill>
                  <a:prstClr val="black">
                    <a:lumMod val="75000"/>
                    <a:lumOff val="25000"/>
                  </a:prstClr>
                </a:solidFill>
              </a:rPr>
              <a:t>. </a:t>
            </a:r>
            <a:r>
              <a:rPr lang="en-US" sz="1200" dirty="0" err="1" smtClean="0">
                <a:solidFill>
                  <a:prstClr val="black">
                    <a:lumMod val="75000"/>
                    <a:lumOff val="25000"/>
                  </a:prstClr>
                </a:solidFill>
              </a:rPr>
              <a:t>Haematologia</a:t>
            </a:r>
            <a:r>
              <a:rPr lang="en-US" sz="1200" dirty="0" smtClean="0">
                <a:solidFill>
                  <a:prstClr val="black">
                    <a:lumMod val="75000"/>
                    <a:lumOff val="25000"/>
                  </a:prstClr>
                </a:solidFill>
              </a:rPr>
              <a:t> </a:t>
            </a:r>
            <a:r>
              <a:rPr lang="en-US" sz="1200" dirty="0">
                <a:solidFill>
                  <a:prstClr val="black">
                    <a:lumMod val="75000"/>
                    <a:lumOff val="25000"/>
                  </a:prstClr>
                </a:solidFill>
              </a:rPr>
              <a:t>(</a:t>
            </a:r>
            <a:r>
              <a:rPr lang="en-US" sz="1200" dirty="0" err="1">
                <a:solidFill>
                  <a:prstClr val="black">
                    <a:lumMod val="75000"/>
                    <a:lumOff val="25000"/>
                  </a:prstClr>
                </a:solidFill>
              </a:rPr>
              <a:t>Budap</a:t>
            </a:r>
            <a:r>
              <a:rPr lang="en-US" sz="1200" dirty="0" smtClean="0">
                <a:solidFill>
                  <a:prstClr val="black">
                    <a:lumMod val="75000"/>
                    <a:lumOff val="25000"/>
                  </a:prstClr>
                </a:solidFill>
              </a:rPr>
              <a:t>). 1995;27:23-8.</a:t>
            </a:r>
            <a:endParaRPr lang="el-GR" sz="1200" dirty="0">
              <a:solidFill>
                <a:prstClr val="black">
                  <a:lumMod val="75000"/>
                  <a:lumOff val="25000"/>
                </a:prstClr>
              </a:solidFill>
            </a:endParaRPr>
          </a:p>
        </p:txBody>
      </p:sp>
      <p:pic>
        <p:nvPicPr>
          <p:cNvPr id="8" name="~PP342.WAV">
            <a:hlinkClick r:id="" action="ppaction://media"/>
          </p:cNvPr>
          <p:cNvPicPr>
            <a:picLocks noRot="1" noChangeAspect="1"/>
          </p:cNvPicPr>
          <p:nvPr>
            <a:wavAudioFile r:embed="rId1" name="~PP342.WAV"/>
          </p:nvPr>
        </p:nvPicPr>
        <p:blipFill>
          <a:blip r:embed="rId4"/>
          <a:stretch>
            <a:fillRect/>
          </a:stretch>
        </p:blipFill>
        <p:spPr>
          <a:xfrm>
            <a:off x="8704263" y="6418263"/>
            <a:ext cx="244475" cy="244475"/>
          </a:xfrm>
          <a:prstGeom prst="rect">
            <a:avLst/>
          </a:prstGeom>
        </p:spPr>
      </p:pic>
    </p:spTree>
    <p:extLst>
      <p:ext uri="{BB962C8B-B14F-4D97-AF65-F5344CB8AC3E}">
        <p14:creationId xmlns:p14="http://schemas.microsoft.com/office/powerpoint/2010/main" xmlns="" val="565664580"/>
      </p:ext>
    </p:extLst>
  </p:cSld>
  <p:clrMapOvr>
    <a:masterClrMapping/>
  </p:clrMapOvr>
  <p:transition advTm="175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pPr>
              <a:defRPr/>
            </a:pPr>
            <a:fld id="{A05FE577-D41A-4641-9A93-6578DA1A5B1D}" type="datetime1">
              <a:rPr lang="el-GR" smtClean="0"/>
              <a:pPr>
                <a:defRPr/>
              </a:pPr>
              <a:t>15/4/2020</a:t>
            </a:fld>
            <a:endParaRPr lang="el-GR"/>
          </a:p>
        </p:txBody>
      </p:sp>
      <p:sp>
        <p:nvSpPr>
          <p:cNvPr id="5" name="4 - Θέση αριθμού διαφάνειας"/>
          <p:cNvSpPr>
            <a:spLocks noGrp="1"/>
          </p:cNvSpPr>
          <p:nvPr>
            <p:ph type="sldNum" sz="quarter" idx="12"/>
          </p:nvPr>
        </p:nvSpPr>
        <p:spPr/>
        <p:txBody>
          <a:bodyPr/>
          <a:lstStyle/>
          <a:p>
            <a:pPr>
              <a:defRPr/>
            </a:pPr>
            <a:fld id="{608A4AB0-F60B-43C4-ABE3-81D1B7049803}" type="slidenum">
              <a:rPr lang="el-GR" smtClean="0"/>
              <a:pPr>
                <a:defRPr/>
              </a:pPr>
              <a:t>82</a:t>
            </a:fld>
            <a:endParaRPr lang="el-GR"/>
          </a:p>
        </p:txBody>
      </p:sp>
      <p:sp>
        <p:nvSpPr>
          <p:cNvPr id="2" name="1 - Τίτλος"/>
          <p:cNvSpPr>
            <a:spLocks noGrp="1"/>
          </p:cNvSpPr>
          <p:nvPr>
            <p:ph type="title"/>
          </p:nvPr>
        </p:nvSpPr>
        <p:spPr>
          <a:xfrm>
            <a:off x="0" y="428612"/>
            <a:ext cx="9144000" cy="1143000"/>
          </a:xfrm>
        </p:spPr>
        <p:txBody>
          <a:bodyPr/>
          <a:lstStyle/>
          <a:p>
            <a:pPr marL="0" indent="0">
              <a:buNone/>
            </a:pPr>
            <a:r>
              <a:rPr lang="el-GR" sz="4800" b="0" dirty="0" smtClean="0"/>
              <a:t>Αντιμετώπιση </a:t>
            </a:r>
            <a:r>
              <a:rPr lang="en-GB" sz="4800" dirty="0" smtClean="0"/>
              <a:t>t-MNs</a:t>
            </a:r>
            <a:endParaRPr lang="el-GR" sz="4800" b="0" dirty="0"/>
          </a:p>
        </p:txBody>
      </p:sp>
      <p:sp>
        <p:nvSpPr>
          <p:cNvPr id="3" name="2 - Θέση περιεχομένου"/>
          <p:cNvSpPr>
            <a:spLocks noGrp="1"/>
          </p:cNvSpPr>
          <p:nvPr>
            <p:ph sz="quarter" idx="13"/>
          </p:nvPr>
        </p:nvSpPr>
        <p:spPr>
          <a:xfrm>
            <a:off x="683568" y="2132856"/>
            <a:ext cx="3346704" cy="3474720"/>
          </a:xfrm>
          <a:prstGeom prst="rect">
            <a:avLst/>
          </a:prstGeom>
        </p:spPr>
        <p:txBody>
          <a:bodyPr>
            <a:normAutofit fontScale="25000" lnSpcReduction="20000"/>
          </a:bodyPr>
          <a:lstStyle/>
          <a:p>
            <a:pPr>
              <a:lnSpc>
                <a:spcPct val="90000"/>
              </a:lnSpc>
              <a:buFont typeface="Trebuchet MS" pitchFamily="34" charset="0"/>
              <a:buChar char="*"/>
            </a:pPr>
            <a:r>
              <a:rPr lang="el-GR" sz="8000" dirty="0" smtClean="0">
                <a:sym typeface="Wingdings" pitchFamily="2" charset="2"/>
              </a:rPr>
              <a:t>κλινική παρακολούθηση</a:t>
            </a:r>
          </a:p>
          <a:p>
            <a:pPr>
              <a:lnSpc>
                <a:spcPct val="90000"/>
              </a:lnSpc>
              <a:buFont typeface="Trebuchet MS" pitchFamily="34" charset="0"/>
              <a:buChar char="*"/>
            </a:pPr>
            <a:endParaRPr lang="en-US" sz="8000" dirty="0" smtClean="0">
              <a:sym typeface="Wingdings" pitchFamily="2" charset="2"/>
            </a:endParaRPr>
          </a:p>
          <a:p>
            <a:pPr>
              <a:lnSpc>
                <a:spcPct val="90000"/>
              </a:lnSpc>
              <a:buFont typeface="Trebuchet MS" pitchFamily="34" charset="0"/>
              <a:buChar char="*"/>
            </a:pPr>
            <a:r>
              <a:rPr lang="el-GR" sz="8000" dirty="0" smtClean="0"/>
              <a:t>ψυχοκοινωνική υποστήριξη</a:t>
            </a:r>
          </a:p>
          <a:p>
            <a:pPr>
              <a:lnSpc>
                <a:spcPct val="90000"/>
              </a:lnSpc>
              <a:buFont typeface="Trebuchet MS" pitchFamily="34" charset="0"/>
              <a:buChar char="*"/>
            </a:pPr>
            <a:endParaRPr lang="en-US" sz="8000" dirty="0" smtClean="0"/>
          </a:p>
          <a:p>
            <a:pPr>
              <a:lnSpc>
                <a:spcPct val="90000"/>
              </a:lnSpc>
              <a:buFont typeface="Trebuchet MS" pitchFamily="34" charset="0"/>
              <a:buChar char="*"/>
            </a:pPr>
            <a:r>
              <a:rPr lang="el-GR" sz="8000" dirty="0" smtClean="0"/>
              <a:t>συχνή εκτίμηση της ποιότητας ζωής</a:t>
            </a:r>
          </a:p>
          <a:p>
            <a:pPr>
              <a:lnSpc>
                <a:spcPct val="90000"/>
              </a:lnSpc>
              <a:buFont typeface="Trebuchet MS" pitchFamily="34" charset="0"/>
              <a:buChar char="*"/>
            </a:pPr>
            <a:endParaRPr lang="en-US" sz="8000" dirty="0" smtClean="0"/>
          </a:p>
          <a:p>
            <a:pPr>
              <a:lnSpc>
                <a:spcPct val="90000"/>
              </a:lnSpc>
              <a:buFont typeface="Trebuchet MS" pitchFamily="34" charset="0"/>
              <a:buChar char="*"/>
            </a:pPr>
            <a:r>
              <a:rPr lang="el-GR" sz="8000" dirty="0" smtClean="0">
                <a:sym typeface="Wingdings" pitchFamily="2" charset="2"/>
              </a:rPr>
              <a:t>μεταγγίσεις ΜΣΕ και </a:t>
            </a:r>
            <a:r>
              <a:rPr lang="en-US" sz="8000" dirty="0" smtClean="0"/>
              <a:t>PLTs</a:t>
            </a:r>
            <a:r>
              <a:rPr lang="el-GR" sz="8000" dirty="0" smtClean="0"/>
              <a:t>, </a:t>
            </a:r>
            <a:r>
              <a:rPr lang="en-GB" sz="8000" dirty="0" err="1" smtClean="0"/>
              <a:t>rh</a:t>
            </a:r>
            <a:r>
              <a:rPr lang="el-GR" sz="8000" dirty="0" smtClean="0"/>
              <a:t>ΕΡΟ</a:t>
            </a:r>
          </a:p>
        </p:txBody>
      </p:sp>
      <p:sp>
        <p:nvSpPr>
          <p:cNvPr id="6" name="Content Placeholder 5"/>
          <p:cNvSpPr>
            <a:spLocks noGrp="1"/>
          </p:cNvSpPr>
          <p:nvPr>
            <p:ph sz="quarter" idx="4294967295"/>
          </p:nvPr>
        </p:nvSpPr>
        <p:spPr>
          <a:xfrm>
            <a:off x="5076056" y="2132856"/>
            <a:ext cx="3925100" cy="3474720"/>
          </a:xfrm>
          <a:prstGeom prst="rect">
            <a:avLst/>
          </a:prstGeom>
        </p:spPr>
        <p:txBody>
          <a:bodyPr>
            <a:normAutofit fontScale="25000" lnSpcReduction="20000"/>
          </a:bodyPr>
          <a:lstStyle/>
          <a:p>
            <a:pPr>
              <a:lnSpc>
                <a:spcPct val="90000"/>
              </a:lnSpc>
            </a:pPr>
            <a:r>
              <a:rPr lang="el-GR" sz="8000" dirty="0" smtClean="0"/>
              <a:t>αντιμετώπιση </a:t>
            </a:r>
            <a:r>
              <a:rPr lang="el-GR" sz="8000" dirty="0"/>
              <a:t>των </a:t>
            </a:r>
            <a:r>
              <a:rPr lang="el-GR" sz="8000" dirty="0" smtClean="0"/>
              <a:t>λοιμώξεων</a:t>
            </a:r>
          </a:p>
          <a:p>
            <a:pPr>
              <a:lnSpc>
                <a:spcPct val="90000"/>
              </a:lnSpc>
            </a:pPr>
            <a:endParaRPr lang="el-GR" sz="8000" dirty="0"/>
          </a:p>
          <a:p>
            <a:pPr>
              <a:lnSpc>
                <a:spcPct val="90000"/>
              </a:lnSpc>
            </a:pPr>
            <a:r>
              <a:rPr lang="el-GR" sz="8000" dirty="0" smtClean="0"/>
              <a:t>αποσιδήρωση</a:t>
            </a:r>
          </a:p>
          <a:p>
            <a:pPr marL="45720" indent="0">
              <a:buNone/>
            </a:pPr>
            <a:endParaRPr lang="el-GR" sz="8000" dirty="0"/>
          </a:p>
          <a:p>
            <a:r>
              <a:rPr lang="el-GR" sz="8000" dirty="0"/>
              <a:t>αζακυτιδίνη, </a:t>
            </a:r>
            <a:r>
              <a:rPr lang="el-GR" sz="8000" dirty="0" err="1" smtClean="0"/>
              <a:t>ντεσιταμπίνη</a:t>
            </a:r>
            <a:r>
              <a:rPr lang="el-GR" sz="8000" dirty="0" smtClean="0"/>
              <a:t>, </a:t>
            </a:r>
            <a:r>
              <a:rPr lang="en-GB" sz="8000" dirty="0" smtClean="0"/>
              <a:t>liposome (</a:t>
            </a:r>
            <a:r>
              <a:rPr lang="en-GB" sz="8000" dirty="0" err="1" smtClean="0"/>
              <a:t>daunorubicin+cytarabine</a:t>
            </a:r>
            <a:r>
              <a:rPr lang="en-GB" sz="8000" dirty="0" smtClean="0"/>
              <a:t>)</a:t>
            </a:r>
            <a:endParaRPr lang="el-GR" sz="8000" dirty="0"/>
          </a:p>
          <a:p>
            <a:endParaRPr lang="el-GR" sz="8000" dirty="0"/>
          </a:p>
          <a:p>
            <a:r>
              <a:rPr lang="el-GR" sz="8000" dirty="0" smtClean="0"/>
              <a:t>αλλογενής μεταμόσχευση </a:t>
            </a:r>
            <a:r>
              <a:rPr lang="el-GR" sz="8000" dirty="0" smtClean="0"/>
              <a:t>αρχ. </a:t>
            </a:r>
            <a:r>
              <a:rPr lang="el-GR" sz="8000" dirty="0" err="1" smtClean="0"/>
              <a:t>α</a:t>
            </a:r>
            <a:r>
              <a:rPr lang="el-GR" sz="8000" dirty="0" err="1" smtClean="0"/>
              <a:t>ιμ</a:t>
            </a:r>
            <a:r>
              <a:rPr lang="el-GR" sz="8000" dirty="0" smtClean="0"/>
              <a:t>. κυττάρων</a:t>
            </a:r>
            <a:endParaRPr lang="el-GR" sz="8000" dirty="0"/>
          </a:p>
          <a:p>
            <a:endParaRPr lang="el-GR" dirty="0"/>
          </a:p>
        </p:txBody>
      </p:sp>
      <p:pic>
        <p:nvPicPr>
          <p:cNvPr id="12" name="~PP1733.WAV">
            <a:hlinkClick r:id="" action="ppaction://media"/>
          </p:cNvPr>
          <p:cNvPicPr>
            <a:picLocks noRot="1" noChangeAspect="1"/>
          </p:cNvPicPr>
          <p:nvPr>
            <a:wavAudioFile r:embed="rId1" name="~PP1733.WAV"/>
          </p:nvPr>
        </p:nvPicPr>
        <p:blipFill>
          <a:blip r:embed="rId4"/>
          <a:stretch>
            <a:fillRect/>
          </a:stretch>
        </p:blipFill>
        <p:spPr>
          <a:xfrm>
            <a:off x="8704263" y="6418263"/>
            <a:ext cx="244475" cy="244475"/>
          </a:xfrm>
          <a:prstGeom prst="rect">
            <a:avLst/>
          </a:prstGeom>
        </p:spPr>
      </p:pic>
    </p:spTree>
    <p:extLst>
      <p:ext uri="{BB962C8B-B14F-4D97-AF65-F5344CB8AC3E}">
        <p14:creationId xmlns:p14="http://schemas.microsoft.com/office/powerpoint/2010/main" xmlns="" val="2490047989"/>
      </p:ext>
    </p:extLst>
  </p:cSld>
  <p:clrMapOvr>
    <a:masterClrMapping/>
  </p:clrMapOvr>
  <p:transition advTm="404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357214"/>
            <a:ext cx="8229600" cy="1600200"/>
          </a:xfrm>
        </p:spPr>
        <p:txBody>
          <a:bodyPr/>
          <a:lstStyle/>
          <a:p>
            <a:r>
              <a:rPr lang="el-GR" dirty="0"/>
              <a:t>Συμπεράσματα (1) </a:t>
            </a:r>
          </a:p>
        </p:txBody>
      </p:sp>
      <p:sp>
        <p:nvSpPr>
          <p:cNvPr id="3" name="2 - Θέση περιεχομένου"/>
          <p:cNvSpPr>
            <a:spLocks noGrp="1"/>
          </p:cNvSpPr>
          <p:nvPr>
            <p:ph sz="quarter" idx="1"/>
          </p:nvPr>
        </p:nvSpPr>
        <p:spPr/>
        <p:txBody>
          <a:bodyPr>
            <a:normAutofit lnSpcReduction="10000"/>
          </a:bodyPr>
          <a:lstStyle/>
          <a:p>
            <a:r>
              <a:rPr lang="el-GR" dirty="0" smtClean="0"/>
              <a:t>η αναγνώριση και αρχική εκτίμηση του ασθενή με </a:t>
            </a:r>
            <a:r>
              <a:rPr lang="en-GB" dirty="0" smtClean="0"/>
              <a:t>FN </a:t>
            </a:r>
            <a:r>
              <a:rPr lang="el-GR" dirty="0" smtClean="0"/>
              <a:t>πρέπει να γίνεται ταχέως, όπως και η χορήγηση κατάλληλης αντιβιοτικής αγωγής</a:t>
            </a:r>
          </a:p>
          <a:p>
            <a:endParaRPr lang="el-GR" dirty="0" smtClean="0"/>
          </a:p>
          <a:p>
            <a:r>
              <a:rPr lang="el-GR" dirty="0" smtClean="0"/>
              <a:t>ορισμένοι ασθενείς μπορούν να αντιμετωπισθούν </a:t>
            </a:r>
            <a:r>
              <a:rPr lang="el-GR" dirty="0" err="1" smtClean="0"/>
              <a:t>εξωνοσοκομειακά</a:t>
            </a:r>
            <a:r>
              <a:rPr lang="el-GR" dirty="0" smtClean="0"/>
              <a:t>, εφόσον κλινικά είναι σταθεροί και δεν ανήκουν σε ομάδα υψηλού κινδύνου σύμφωνα με συγκεκριμένα προγνωστικά </a:t>
            </a:r>
            <a:r>
              <a:rPr lang="en-GB" dirty="0" smtClean="0"/>
              <a:t>score</a:t>
            </a:r>
            <a:r>
              <a:rPr lang="el-GR" dirty="0" smtClean="0"/>
              <a:t> </a:t>
            </a:r>
          </a:p>
          <a:p>
            <a:endParaRPr lang="el-GR" dirty="0" smtClean="0"/>
          </a:p>
          <a:p>
            <a:r>
              <a:rPr lang="el-GR" dirty="0" smtClean="0"/>
              <a:t>η </a:t>
            </a:r>
            <a:r>
              <a:rPr lang="el-GR" b="1" i="1" u="sng" dirty="0"/>
              <a:t>θεραπευτική</a:t>
            </a:r>
            <a:r>
              <a:rPr lang="el-GR" dirty="0"/>
              <a:t> χορήγηση </a:t>
            </a:r>
            <a:r>
              <a:rPr lang="en-GB" dirty="0" err="1" smtClean="0"/>
              <a:t>rh</a:t>
            </a:r>
            <a:r>
              <a:rPr lang="en-US" dirty="0" smtClean="0"/>
              <a:t>G-CSF </a:t>
            </a:r>
            <a:r>
              <a:rPr lang="el-GR" dirty="0" smtClean="0"/>
              <a:t>σε αυτούς τους ασθενείς </a:t>
            </a:r>
            <a:r>
              <a:rPr lang="el-GR" b="1" i="1" dirty="0" smtClean="0"/>
              <a:t>ίσως</a:t>
            </a:r>
            <a:r>
              <a:rPr lang="el-GR" dirty="0" smtClean="0"/>
              <a:t> </a:t>
            </a:r>
            <a:r>
              <a:rPr lang="el-GR" dirty="0"/>
              <a:t>ωφελεί ασθενείς μεγαλύτερης ηλικίας ή/και με βαριά κλινική εικόνα </a:t>
            </a:r>
            <a:endParaRPr lang="en-US" dirty="0" smtClean="0"/>
          </a:p>
          <a:p>
            <a:endParaRPr lang="el-GR" dirty="0"/>
          </a:p>
        </p:txBody>
      </p:sp>
      <p:pic>
        <p:nvPicPr>
          <p:cNvPr id="4" name="~PP3038.WAV">
            <a:hlinkClick r:id="" action="ppaction://media"/>
          </p:cNvPr>
          <p:cNvPicPr>
            <a:picLocks noRot="1" noChangeAspect="1"/>
          </p:cNvPicPr>
          <p:nvPr>
            <a:wavAudioFile r:embed="rId2" name="~PP3038.WAV"/>
          </p:nvPr>
        </p:nvPicPr>
        <p:blipFill>
          <a:blip r:embed="rId4"/>
          <a:stretch>
            <a:fillRect/>
          </a:stretch>
        </p:blipFill>
        <p:spPr>
          <a:xfrm>
            <a:off x="8704263" y="6418263"/>
            <a:ext cx="244475" cy="244475"/>
          </a:xfrm>
          <a:prstGeom prst="rect">
            <a:avLst/>
          </a:prstGeom>
        </p:spPr>
      </p:pic>
    </p:spTree>
    <p:custDataLst>
      <p:tags r:id="rId1"/>
    </p:custDataLst>
  </p:cSld>
  <p:clrMapOvr>
    <a:masterClrMapping/>
  </p:clrMapOvr>
  <p:transition advTm="319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dissolv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2"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78D55DC6-3C85-4FD2-8A55-52DE038926B7}"/>
              </a:ext>
            </a:extLst>
          </p:cNvPr>
          <p:cNvSpPr>
            <a:spLocks noGrp="1"/>
          </p:cNvSpPr>
          <p:nvPr>
            <p:ph type="title"/>
          </p:nvPr>
        </p:nvSpPr>
        <p:spPr>
          <a:xfrm>
            <a:off x="457200" y="-314340"/>
            <a:ext cx="8229600" cy="1600200"/>
          </a:xfrm>
        </p:spPr>
        <p:txBody>
          <a:bodyPr/>
          <a:lstStyle/>
          <a:p>
            <a:r>
              <a:rPr lang="el-GR" dirty="0"/>
              <a:t>Συμπεράσματα (2)</a:t>
            </a:r>
          </a:p>
        </p:txBody>
      </p:sp>
      <p:sp>
        <p:nvSpPr>
          <p:cNvPr id="3" name="Θέση περιεχομένου 2">
            <a:extLst>
              <a:ext uri="{FF2B5EF4-FFF2-40B4-BE49-F238E27FC236}">
                <a16:creationId xmlns:a16="http://schemas.microsoft.com/office/drawing/2014/main" xmlns="" id="{D417C903-D583-4E3E-9A42-742B771A65AB}"/>
              </a:ext>
            </a:extLst>
          </p:cNvPr>
          <p:cNvSpPr>
            <a:spLocks noGrp="1"/>
          </p:cNvSpPr>
          <p:nvPr>
            <p:ph sz="quarter" idx="1"/>
          </p:nvPr>
        </p:nvSpPr>
        <p:spPr/>
        <p:txBody>
          <a:bodyPr>
            <a:normAutofit/>
          </a:bodyPr>
          <a:lstStyle/>
          <a:p>
            <a:r>
              <a:rPr lang="el-GR" dirty="0" smtClean="0"/>
              <a:t>οι ασθενείς με κακοήθεια που εμφανίζουν αναιμία έχουν κακή πρόγνωση και η αναιμία τους θα πρέπει να διερευνάται και να αντιμετωπίζεται κατάλληλα </a:t>
            </a:r>
          </a:p>
          <a:p>
            <a:pPr>
              <a:buNone/>
            </a:pPr>
            <a:endParaRPr lang="el-GR" dirty="0" smtClean="0"/>
          </a:p>
          <a:p>
            <a:r>
              <a:rPr lang="el-GR" dirty="0" smtClean="0"/>
              <a:t>βασικό ρόλο στην αντιμετώπιση των ογκολογικών ασθενών με αναιμία έχουν οι μεταγγίσεις ΜΣΕ και η χρήση </a:t>
            </a:r>
            <a:r>
              <a:rPr lang="en-GB" dirty="0" err="1" smtClean="0"/>
              <a:t>rhEPO</a:t>
            </a:r>
            <a:r>
              <a:rPr lang="el-GR" dirty="0" smtClean="0"/>
              <a:t> </a:t>
            </a:r>
          </a:p>
          <a:p>
            <a:endParaRPr lang="el-GR" dirty="0" smtClean="0"/>
          </a:p>
          <a:p>
            <a:r>
              <a:rPr lang="el-GR" dirty="0" smtClean="0"/>
              <a:t>θα </a:t>
            </a:r>
            <a:r>
              <a:rPr lang="el-GR" dirty="0"/>
              <a:t>πρέπει να συνεκτιμάται η ανάγκη </a:t>
            </a:r>
            <a:r>
              <a:rPr lang="el-GR" dirty="0" err="1"/>
              <a:t>συγχορήγησης</a:t>
            </a:r>
            <a:r>
              <a:rPr lang="el-GR" dirty="0"/>
              <a:t> </a:t>
            </a:r>
            <a:r>
              <a:rPr lang="en-US" dirty="0"/>
              <a:t>Fe </a:t>
            </a:r>
            <a:r>
              <a:rPr lang="el-GR" dirty="0"/>
              <a:t>(κατά κύριο λόγο </a:t>
            </a:r>
            <a:r>
              <a:rPr lang="en-US" dirty="0"/>
              <a:t>iv) </a:t>
            </a:r>
            <a:r>
              <a:rPr lang="el-GR" dirty="0"/>
              <a:t>   </a:t>
            </a:r>
            <a:endParaRPr lang="en-GB" dirty="0" smtClean="0"/>
          </a:p>
        </p:txBody>
      </p:sp>
      <p:pic>
        <p:nvPicPr>
          <p:cNvPr id="5" name="~PP3613.WAV">
            <a:hlinkClick r:id="" action="ppaction://media"/>
          </p:cNvPr>
          <p:cNvPicPr>
            <a:picLocks noRot="1" noChangeAspect="1"/>
          </p:cNvPicPr>
          <p:nvPr>
            <a:wavAudioFile r:embed="rId2" name="~PP3613.WAV"/>
          </p:nvPr>
        </p:nvPicPr>
        <p:blipFill>
          <a:blip r:embed="rId4"/>
          <a:stretch>
            <a:fillRect/>
          </a:stretch>
        </p:blipFill>
        <p:spPr>
          <a:xfrm>
            <a:off x="8704263" y="6418263"/>
            <a:ext cx="244475" cy="244475"/>
          </a:xfrm>
          <a:prstGeom prst="rect">
            <a:avLst/>
          </a:prstGeom>
        </p:spPr>
      </p:pic>
    </p:spTree>
    <p:custDataLst>
      <p:tags r:id="rId1"/>
    </p:custDataLst>
    <p:extLst>
      <p:ext uri="{BB962C8B-B14F-4D97-AF65-F5344CB8AC3E}">
        <p14:creationId xmlns:p14="http://schemas.microsoft.com/office/powerpoint/2010/main" xmlns="" val="3968610995"/>
      </p:ext>
    </p:extLst>
  </p:cSld>
  <p:clrMapOvr>
    <a:masterClrMapping/>
  </p:clrMapOvr>
  <p:transition advTm="257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dissolv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2"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76"/>
            <a:ext cx="8229600" cy="1600200"/>
          </a:xfrm>
        </p:spPr>
        <p:txBody>
          <a:bodyPr/>
          <a:lstStyle/>
          <a:p>
            <a:r>
              <a:rPr lang="el-GR" dirty="0" smtClean="0">
                <a:solidFill>
                  <a:srgbClr val="336699"/>
                </a:solidFill>
              </a:rPr>
              <a:t>Συμπεράσματα (3) </a:t>
            </a:r>
            <a:endParaRPr lang="el-GR" dirty="0">
              <a:solidFill>
                <a:srgbClr val="336699"/>
              </a:solidFill>
            </a:endParaRPr>
          </a:p>
        </p:txBody>
      </p:sp>
      <p:sp>
        <p:nvSpPr>
          <p:cNvPr id="3" name="Content Placeholder 2"/>
          <p:cNvSpPr>
            <a:spLocks noGrp="1"/>
          </p:cNvSpPr>
          <p:nvPr>
            <p:ph sz="quarter" idx="1"/>
          </p:nvPr>
        </p:nvSpPr>
        <p:spPr/>
        <p:txBody>
          <a:bodyPr>
            <a:normAutofit fontScale="92500"/>
          </a:bodyPr>
          <a:lstStyle/>
          <a:p>
            <a:r>
              <a:rPr lang="el-GR" dirty="0" smtClean="0"/>
              <a:t>η ΦΘΕΝ αποτελεί την 2</a:t>
            </a:r>
            <a:r>
              <a:rPr lang="el-GR" baseline="30000" dirty="0" smtClean="0"/>
              <a:t>η</a:t>
            </a:r>
            <a:r>
              <a:rPr lang="el-GR" dirty="0" smtClean="0"/>
              <a:t> αιτία θανάτου σε ασθενείς με </a:t>
            </a:r>
            <a:r>
              <a:rPr lang="en-GB" dirty="0" smtClean="0"/>
              <a:t>Ca</a:t>
            </a:r>
            <a:r>
              <a:rPr lang="el-GR" dirty="0" smtClean="0"/>
              <a:t>, και πολλές φορές οφείλεται στην </a:t>
            </a:r>
            <a:r>
              <a:rPr lang="el-GR" dirty="0" err="1" smtClean="0"/>
              <a:t>αντινεοπλασματική</a:t>
            </a:r>
            <a:r>
              <a:rPr lang="el-GR" dirty="0" smtClean="0"/>
              <a:t> αγωγή που λαμβάνουν</a:t>
            </a:r>
          </a:p>
          <a:p>
            <a:endParaRPr lang="el-GR" dirty="0" smtClean="0"/>
          </a:p>
          <a:p>
            <a:r>
              <a:rPr lang="el-GR" dirty="0" smtClean="0"/>
              <a:t>χρήζει έγκαιρης αναγνώρισης και αντιμετώπισης (με ΗΧΜΒ, </a:t>
            </a:r>
            <a:r>
              <a:rPr lang="en-GB" dirty="0" err="1" smtClean="0"/>
              <a:t>fondaparinux</a:t>
            </a:r>
            <a:r>
              <a:rPr lang="en-GB" dirty="0" smtClean="0"/>
              <a:t>, </a:t>
            </a:r>
            <a:r>
              <a:rPr lang="el-GR" dirty="0" smtClean="0"/>
              <a:t>ή απευθείας δρώντα αντιπηκτικά) και επαγρύπνησης για το ενδεχόμενο αιμορραγίας </a:t>
            </a:r>
            <a:endParaRPr lang="el-GR" dirty="0"/>
          </a:p>
          <a:p>
            <a:endParaRPr lang="el-GR" dirty="0" smtClean="0"/>
          </a:p>
          <a:p>
            <a:r>
              <a:rPr lang="el-GR" dirty="0" smtClean="0"/>
              <a:t>οι μεταγγίσεις </a:t>
            </a:r>
            <a:r>
              <a:rPr lang="en-GB" dirty="0" smtClean="0"/>
              <a:t>PLTs </a:t>
            </a:r>
            <a:r>
              <a:rPr lang="el-GR" dirty="0" smtClean="0"/>
              <a:t>μπορούν να μειώσουν τον κίνδυνο αιμορραγίας, ιδιαίτερα σε ασθενείς με εμπύρετο, ή να ελαττώσουν την βαρύτητα της αιμορραγίας</a:t>
            </a:r>
          </a:p>
        </p:txBody>
      </p:sp>
      <p:sp>
        <p:nvSpPr>
          <p:cNvPr id="4" name="Date Placeholder 3"/>
          <p:cNvSpPr>
            <a:spLocks noGrp="1"/>
          </p:cNvSpPr>
          <p:nvPr>
            <p:ph type="dt" sz="half" idx="10"/>
          </p:nvPr>
        </p:nvSpPr>
        <p:spPr/>
        <p:txBody>
          <a:bodyPr/>
          <a:lstStyle/>
          <a:p>
            <a:fld id="{F0CF0641-0CBC-4EAD-8EF3-56C5F7031033}" type="datetime1">
              <a:rPr lang="el-GR" smtClean="0"/>
              <a:pPr/>
              <a:t>15/4/2020</a:t>
            </a:fld>
            <a:endParaRPr lang="el-GR"/>
          </a:p>
        </p:txBody>
      </p:sp>
      <p:sp>
        <p:nvSpPr>
          <p:cNvPr id="5" name="Slide Number Placeholder 4"/>
          <p:cNvSpPr>
            <a:spLocks noGrp="1"/>
          </p:cNvSpPr>
          <p:nvPr>
            <p:ph type="sldNum" sz="quarter" idx="12"/>
          </p:nvPr>
        </p:nvSpPr>
        <p:spPr/>
        <p:txBody>
          <a:bodyPr/>
          <a:lstStyle/>
          <a:p>
            <a:fld id="{B699469B-F623-4A28-B7A0-B805A9DCD256}" type="slidenum">
              <a:rPr lang="el-GR" smtClean="0"/>
              <a:pPr/>
              <a:t>85</a:t>
            </a:fld>
            <a:endParaRPr lang="el-GR"/>
          </a:p>
        </p:txBody>
      </p:sp>
      <p:pic>
        <p:nvPicPr>
          <p:cNvPr id="7" name="~PP910.WAV">
            <a:hlinkClick r:id="" action="ppaction://media"/>
          </p:cNvPr>
          <p:cNvPicPr>
            <a:picLocks noRot="1" noChangeAspect="1"/>
          </p:cNvPicPr>
          <p:nvPr>
            <a:wavAudioFile r:embed="rId2" name="~PP910.WAV"/>
          </p:nvPr>
        </p:nvPicPr>
        <p:blipFill>
          <a:blip r:embed="rId4"/>
          <a:stretch>
            <a:fillRect/>
          </a:stretch>
        </p:blipFill>
        <p:spPr>
          <a:xfrm>
            <a:off x="8704263" y="6418263"/>
            <a:ext cx="244475" cy="244475"/>
          </a:xfrm>
          <a:prstGeom prst="rect">
            <a:avLst/>
          </a:prstGeom>
        </p:spPr>
      </p:pic>
    </p:spTree>
    <p:custDataLst>
      <p:tags r:id="rId1"/>
    </p:custDataLst>
    <p:extLst>
      <p:ext uri="{BB962C8B-B14F-4D97-AF65-F5344CB8AC3E}">
        <p14:creationId xmlns="" xmlns:p14="http://schemas.microsoft.com/office/powerpoint/2010/main" val="1115203550"/>
      </p:ext>
    </p:extLst>
  </p:cSld>
  <p:clrMapOvr>
    <a:masterClrMapping/>
  </p:clrMapOvr>
  <p:transition advTm="257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dissolv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2"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357214"/>
            <a:ext cx="8229600" cy="1600200"/>
          </a:xfrm>
        </p:spPr>
        <p:txBody>
          <a:bodyPr/>
          <a:lstStyle/>
          <a:p>
            <a:r>
              <a:rPr lang="el-GR" dirty="0"/>
              <a:t>Συμπεράσματα </a:t>
            </a:r>
            <a:r>
              <a:rPr lang="el-GR" dirty="0" smtClean="0"/>
              <a:t>(</a:t>
            </a:r>
            <a:r>
              <a:rPr lang="en-GB" dirty="0" smtClean="0"/>
              <a:t>4</a:t>
            </a:r>
            <a:r>
              <a:rPr lang="el-GR" dirty="0" smtClean="0"/>
              <a:t>) </a:t>
            </a:r>
            <a:endParaRPr lang="el-GR" dirty="0"/>
          </a:p>
        </p:txBody>
      </p:sp>
      <p:sp>
        <p:nvSpPr>
          <p:cNvPr id="3" name="2 - Θέση περιεχομένου"/>
          <p:cNvSpPr>
            <a:spLocks noGrp="1"/>
          </p:cNvSpPr>
          <p:nvPr>
            <p:ph sz="quarter" idx="1"/>
          </p:nvPr>
        </p:nvSpPr>
        <p:spPr/>
        <p:txBody>
          <a:bodyPr>
            <a:normAutofit/>
          </a:bodyPr>
          <a:lstStyle/>
          <a:p>
            <a:r>
              <a:rPr lang="el-GR" dirty="0" smtClean="0"/>
              <a:t>τα </a:t>
            </a:r>
            <a:r>
              <a:rPr lang="en-GB" dirty="0" smtClean="0"/>
              <a:t>t-MNs</a:t>
            </a:r>
            <a:r>
              <a:rPr lang="el-GR" dirty="0" smtClean="0"/>
              <a:t> αναπτύσσονται σε άλλοτε άλλο χρόνο από την χορήγηση </a:t>
            </a:r>
            <a:r>
              <a:rPr lang="el-GR" dirty="0" err="1" smtClean="0"/>
              <a:t>κυτταροτοξικής</a:t>
            </a:r>
            <a:r>
              <a:rPr lang="el-GR" dirty="0" smtClean="0"/>
              <a:t> ή/και άλλης θεραπείας σε ασθενείς με </a:t>
            </a:r>
            <a:r>
              <a:rPr lang="en-GB" dirty="0" smtClean="0"/>
              <a:t>Ca </a:t>
            </a:r>
            <a:endParaRPr lang="el-GR" dirty="0" smtClean="0"/>
          </a:p>
          <a:p>
            <a:endParaRPr lang="el-GR" dirty="0" smtClean="0"/>
          </a:p>
          <a:p>
            <a:r>
              <a:rPr lang="el-GR" dirty="0" smtClean="0"/>
              <a:t>στην πλειοψηφία τους χαρακτηρίζονται από </a:t>
            </a:r>
            <a:r>
              <a:rPr lang="el-GR" dirty="0" err="1" smtClean="0"/>
              <a:t>κυτταροπενίες</a:t>
            </a:r>
            <a:r>
              <a:rPr lang="el-GR" dirty="0" smtClean="0"/>
              <a:t>, δυσπλασία των κυττάρων του περιφερικού αίματος και συγκεκριμένες </a:t>
            </a:r>
            <a:r>
              <a:rPr lang="el-GR" dirty="0" err="1" smtClean="0"/>
              <a:t>χρωμοσωμικές</a:t>
            </a:r>
            <a:r>
              <a:rPr lang="el-GR" dirty="0" smtClean="0"/>
              <a:t> ανωμαλίες</a:t>
            </a:r>
          </a:p>
          <a:p>
            <a:endParaRPr lang="el-GR" dirty="0" smtClean="0"/>
          </a:p>
          <a:p>
            <a:r>
              <a:rPr lang="el-GR" dirty="0" smtClean="0"/>
              <a:t>η πρόγνωσή τους είναι γενικά πτωχή</a:t>
            </a:r>
            <a:endParaRPr lang="el-GR" dirty="0"/>
          </a:p>
        </p:txBody>
      </p:sp>
      <p:pic>
        <p:nvPicPr>
          <p:cNvPr id="5" name="~PP2977.WAV">
            <a:hlinkClick r:id="" action="ppaction://media"/>
          </p:cNvPr>
          <p:cNvPicPr>
            <a:picLocks noRot="1" noChangeAspect="1"/>
          </p:cNvPicPr>
          <p:nvPr>
            <a:wavAudioFile r:embed="rId2" name="~PP2977.WAV"/>
          </p:nvPr>
        </p:nvPicPr>
        <p:blipFill>
          <a:blip r:embed="rId4"/>
          <a:stretch>
            <a:fillRect/>
          </a:stretch>
        </p:blipFill>
        <p:spPr>
          <a:xfrm>
            <a:off x="8704263" y="6418263"/>
            <a:ext cx="244475" cy="244475"/>
          </a:xfrm>
          <a:prstGeom prst="rect">
            <a:avLst/>
          </a:prstGeom>
        </p:spPr>
      </p:pic>
    </p:spTree>
    <p:custDataLst>
      <p:tags r:id="rId1"/>
    </p:custDataLst>
  </p:cSld>
  <p:clrMapOvr>
    <a:masterClrMapping/>
  </p:clrMapOvr>
  <p:transition advTm="222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dissolv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2"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357430"/>
            <a:ext cx="8229600" cy="1143000"/>
          </a:xfrm>
        </p:spPr>
        <p:txBody>
          <a:bodyPr>
            <a:normAutofit fontScale="90000"/>
          </a:bodyPr>
          <a:lstStyle/>
          <a:p>
            <a:pPr algn="ctr"/>
            <a:r>
              <a:rPr lang="el-GR" dirty="0" smtClean="0"/>
              <a:t>Ευχαριστώ πολύ για την προσοχή σας!</a:t>
            </a:r>
            <a:endParaRPr lang="el-GR" dirty="0"/>
          </a:p>
        </p:txBody>
      </p:sp>
      <p:sp>
        <p:nvSpPr>
          <p:cNvPr id="4" name="Date Placeholder 3"/>
          <p:cNvSpPr>
            <a:spLocks noGrp="1"/>
          </p:cNvSpPr>
          <p:nvPr>
            <p:ph type="dt" sz="half" idx="10"/>
          </p:nvPr>
        </p:nvSpPr>
        <p:spPr/>
        <p:txBody>
          <a:bodyPr/>
          <a:lstStyle/>
          <a:p>
            <a:fld id="{88D8DD30-34CC-4A30-8E3D-C7EA58966D2B}" type="datetime1">
              <a:rPr lang="el-GR" smtClean="0"/>
              <a:pPr/>
              <a:t>15/4/2020</a:t>
            </a:fld>
            <a:endParaRPr lang="el-GR"/>
          </a:p>
        </p:txBody>
      </p:sp>
      <p:sp>
        <p:nvSpPr>
          <p:cNvPr id="5" name="Slide Number Placeholder 4"/>
          <p:cNvSpPr>
            <a:spLocks noGrp="1"/>
          </p:cNvSpPr>
          <p:nvPr>
            <p:ph type="sldNum" sz="quarter" idx="12"/>
          </p:nvPr>
        </p:nvSpPr>
        <p:spPr/>
        <p:txBody>
          <a:bodyPr/>
          <a:lstStyle/>
          <a:p>
            <a:fld id="{B699469B-F623-4A28-B7A0-B805A9DCD256}" type="slidenum">
              <a:rPr lang="el-GR" smtClean="0"/>
              <a:pPr/>
              <a:t>87</a:t>
            </a:fld>
            <a:endParaRPr lang="el-GR"/>
          </a:p>
        </p:txBody>
      </p:sp>
      <p:pic>
        <p:nvPicPr>
          <p:cNvPr id="7" name="~PP3349.WAV">
            <a:hlinkClick r:id="" action="ppaction://media"/>
          </p:cNvPr>
          <p:cNvPicPr>
            <a:picLocks noRot="1" noChangeAspect="1"/>
          </p:cNvPicPr>
          <p:nvPr>
            <a:wavAudioFile r:embed="rId1" name="~PP3349.WAV"/>
          </p:nvPr>
        </p:nvPicPr>
        <p:blipFill>
          <a:blip r:embed="rId3"/>
          <a:stretch>
            <a:fillRect/>
          </a:stretch>
        </p:blipFill>
        <p:spPr>
          <a:xfrm>
            <a:off x="8704263" y="6418263"/>
            <a:ext cx="244475" cy="244475"/>
          </a:xfrm>
          <a:prstGeom prst="rect">
            <a:avLst/>
          </a:prstGeom>
        </p:spPr>
      </p:pic>
    </p:spTree>
  </p:cSld>
  <p:clrMapOvr>
    <a:masterClrMapping/>
  </p:clrMapOvr>
  <p:transition advTm="43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8652"/>
            <a:ext cx="8229600" cy="1600200"/>
          </a:xfrm>
        </p:spPr>
        <p:txBody>
          <a:bodyPr/>
          <a:lstStyle/>
          <a:p>
            <a:r>
              <a:rPr lang="en-US" dirty="0" err="1"/>
              <a:t>rhG</a:t>
            </a:r>
            <a:r>
              <a:rPr lang="en-US" dirty="0"/>
              <a:t>-CSF</a:t>
            </a:r>
            <a:endParaRPr lang="el-GR" dirty="0"/>
          </a:p>
        </p:txBody>
      </p:sp>
      <p:sp>
        <p:nvSpPr>
          <p:cNvPr id="3" name="Content Placeholder 2"/>
          <p:cNvSpPr>
            <a:spLocks noGrp="1"/>
          </p:cNvSpPr>
          <p:nvPr>
            <p:ph sz="quarter" idx="1"/>
          </p:nvPr>
        </p:nvSpPr>
        <p:spPr/>
        <p:txBody>
          <a:bodyPr>
            <a:normAutofit/>
          </a:bodyPr>
          <a:lstStyle/>
          <a:p>
            <a:r>
              <a:rPr lang="en-US" dirty="0" err="1"/>
              <a:t>filgrastim</a:t>
            </a:r>
            <a:r>
              <a:rPr lang="en-US" dirty="0"/>
              <a:t> (</a:t>
            </a:r>
            <a:r>
              <a:rPr lang="en-US" dirty="0" err="1"/>
              <a:t>Filgrastim</a:t>
            </a:r>
            <a:r>
              <a:rPr lang="en-US" dirty="0"/>
              <a:t> </a:t>
            </a:r>
            <a:r>
              <a:rPr lang="en-US" dirty="0" err="1"/>
              <a:t>Hexal</a:t>
            </a:r>
            <a:r>
              <a:rPr lang="en-US" dirty="0"/>
              <a:t>, </a:t>
            </a:r>
            <a:r>
              <a:rPr lang="en-US" dirty="0" err="1"/>
              <a:t>Granulokine</a:t>
            </a:r>
            <a:r>
              <a:rPr lang="en-US" dirty="0"/>
              <a:t>, </a:t>
            </a:r>
            <a:r>
              <a:rPr lang="en-US" dirty="0" err="1"/>
              <a:t>Grastofil</a:t>
            </a:r>
            <a:r>
              <a:rPr lang="en-US" dirty="0"/>
              <a:t>, </a:t>
            </a:r>
            <a:r>
              <a:rPr lang="en-US" dirty="0" err="1"/>
              <a:t>Nivestim</a:t>
            </a:r>
            <a:r>
              <a:rPr lang="en-US" dirty="0"/>
              <a:t>, </a:t>
            </a:r>
            <a:r>
              <a:rPr lang="en-US" dirty="0" err="1"/>
              <a:t>Tevagrastim</a:t>
            </a:r>
            <a:r>
              <a:rPr lang="en-US" dirty="0"/>
              <a:t>)</a:t>
            </a:r>
          </a:p>
          <a:p>
            <a:endParaRPr lang="en-US" dirty="0"/>
          </a:p>
          <a:p>
            <a:r>
              <a:rPr lang="en-US" dirty="0" err="1"/>
              <a:t>filgrastim-sndz</a:t>
            </a:r>
            <a:r>
              <a:rPr lang="en-US" dirty="0"/>
              <a:t> (</a:t>
            </a:r>
            <a:r>
              <a:rPr lang="en-US" dirty="0" err="1"/>
              <a:t>Zarzio</a:t>
            </a:r>
            <a:r>
              <a:rPr lang="en-US" dirty="0"/>
              <a:t>)</a:t>
            </a:r>
          </a:p>
          <a:p>
            <a:pPr>
              <a:buNone/>
            </a:pPr>
            <a:endParaRPr lang="en-US" dirty="0"/>
          </a:p>
          <a:p>
            <a:pPr lvl="0">
              <a:buClr>
                <a:srgbClr val="727CA3"/>
              </a:buClr>
            </a:pPr>
            <a:r>
              <a:rPr lang="en-US" dirty="0" err="1"/>
              <a:t>lenograstim</a:t>
            </a:r>
            <a:r>
              <a:rPr lang="en-US" dirty="0"/>
              <a:t> (</a:t>
            </a:r>
            <a:r>
              <a:rPr lang="en-US" dirty="0" err="1"/>
              <a:t>Granocyte</a:t>
            </a:r>
            <a:r>
              <a:rPr lang="en-US" dirty="0"/>
              <a:t>)</a:t>
            </a:r>
          </a:p>
          <a:p>
            <a:pPr>
              <a:buNone/>
            </a:pPr>
            <a:endParaRPr lang="en-US" dirty="0"/>
          </a:p>
          <a:p>
            <a:r>
              <a:rPr lang="en-US" dirty="0" err="1"/>
              <a:t>pegfilgrastim</a:t>
            </a:r>
            <a:r>
              <a:rPr lang="en-US" dirty="0"/>
              <a:t> (</a:t>
            </a:r>
            <a:r>
              <a:rPr lang="en-US" dirty="0" err="1"/>
              <a:t>Neulasta</a:t>
            </a:r>
            <a:r>
              <a:rPr lang="en-US" dirty="0"/>
              <a:t>)</a:t>
            </a:r>
          </a:p>
          <a:p>
            <a:endParaRPr lang="en-US" dirty="0"/>
          </a:p>
          <a:p>
            <a:r>
              <a:rPr lang="en-US" dirty="0" err="1"/>
              <a:t>lipegfilgrastim</a:t>
            </a:r>
            <a:r>
              <a:rPr lang="en-US" dirty="0"/>
              <a:t> (</a:t>
            </a:r>
            <a:r>
              <a:rPr lang="en-US" dirty="0" err="1"/>
              <a:t>Lonquex</a:t>
            </a:r>
            <a:r>
              <a:rPr lang="en-US" dirty="0"/>
              <a:t>)</a:t>
            </a:r>
            <a:endParaRPr lang="el-GR" dirty="0"/>
          </a:p>
        </p:txBody>
      </p:sp>
      <p:sp>
        <p:nvSpPr>
          <p:cNvPr id="4" name="TextBox 3"/>
          <p:cNvSpPr txBox="1"/>
          <p:nvPr/>
        </p:nvSpPr>
        <p:spPr>
          <a:xfrm flipH="1">
            <a:off x="5214942" y="2566096"/>
            <a:ext cx="3143272" cy="1077218"/>
          </a:xfrm>
          <a:prstGeom prst="rect">
            <a:avLst/>
          </a:prstGeom>
          <a:noFill/>
          <a:ln>
            <a:solidFill>
              <a:srgbClr val="FF0000"/>
            </a:solidFill>
          </a:ln>
        </p:spPr>
        <p:txBody>
          <a:bodyPr wrap="square" rtlCol="0">
            <a:spAutoFit/>
          </a:bodyPr>
          <a:lstStyle/>
          <a:p>
            <a:pPr algn="ctr"/>
            <a:r>
              <a:rPr lang="el-GR" sz="3200" dirty="0">
                <a:solidFill>
                  <a:srgbClr val="FF0000"/>
                </a:solidFill>
              </a:rPr>
              <a:t>βιοομοειδή (</a:t>
            </a:r>
            <a:r>
              <a:rPr lang="en-US" sz="3200" dirty="0" err="1">
                <a:solidFill>
                  <a:srgbClr val="FF0000"/>
                </a:solidFill>
              </a:rPr>
              <a:t>biosimilars</a:t>
            </a:r>
            <a:r>
              <a:rPr lang="el-GR" sz="3200" dirty="0">
                <a:solidFill>
                  <a:srgbClr val="FF0000"/>
                </a:solidFill>
              </a:rPr>
              <a:t>)</a:t>
            </a:r>
          </a:p>
        </p:txBody>
      </p:sp>
      <p:sp>
        <p:nvSpPr>
          <p:cNvPr id="5" name="4 - Δεξιό άγκιστρο"/>
          <p:cNvSpPr/>
          <p:nvPr/>
        </p:nvSpPr>
        <p:spPr>
          <a:xfrm>
            <a:off x="4714876" y="4714884"/>
            <a:ext cx="214314" cy="1000132"/>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6" name="TextBox 3"/>
          <p:cNvSpPr txBox="1"/>
          <p:nvPr/>
        </p:nvSpPr>
        <p:spPr>
          <a:xfrm flipH="1">
            <a:off x="4857752" y="4857760"/>
            <a:ext cx="3143272" cy="584775"/>
          </a:xfrm>
          <a:prstGeom prst="rect">
            <a:avLst/>
          </a:prstGeom>
          <a:noFill/>
          <a:ln>
            <a:noFill/>
          </a:ln>
        </p:spPr>
        <p:txBody>
          <a:bodyPr wrap="square" rtlCol="0">
            <a:spAutoFit/>
          </a:bodyPr>
          <a:lstStyle/>
          <a:p>
            <a:pPr algn="ctr"/>
            <a:r>
              <a:rPr lang="el-GR" sz="3200" dirty="0">
                <a:solidFill>
                  <a:srgbClr val="FF0000"/>
                </a:solidFill>
              </a:rPr>
              <a:t>μακράς δράσης</a:t>
            </a:r>
          </a:p>
        </p:txBody>
      </p:sp>
      <p:pic>
        <p:nvPicPr>
          <p:cNvPr id="7" name="~PP1304.WAV">
            <a:hlinkClick r:id="" action="ppaction://media"/>
          </p:cNvPr>
          <p:cNvPicPr>
            <a:picLocks noRot="1" noChangeAspect="1"/>
          </p:cNvPicPr>
          <p:nvPr>
            <a:wavAudioFile r:embed="rId2" name="~PP1304.WAV"/>
          </p:nvPr>
        </p:nvPicPr>
        <p:blipFill>
          <a:blip r:embed="rId5"/>
          <a:stretch>
            <a:fillRect/>
          </a:stretch>
        </p:blipFill>
        <p:spPr>
          <a:xfrm>
            <a:off x="8704263" y="6418263"/>
            <a:ext cx="244475" cy="244475"/>
          </a:xfrm>
          <a:prstGeom prst="rect">
            <a:avLst/>
          </a:prstGeom>
        </p:spPr>
      </p:pic>
    </p:spTree>
    <p:custDataLst>
      <p:tags r:id="rId1"/>
    </p:custDataLst>
  </p:cSld>
  <p:clrMapOvr>
    <a:masterClrMapping/>
  </p:clrMapOvr>
  <p:transition advTm="256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heckerboard(across)">
                                      <p:cBhvr>
                                        <p:cTn id="11" dur="500"/>
                                        <p:tgtEl>
                                          <p:spTgt spid="3">
                                            <p:txEl>
                                              <p:pRg st="0" end="0"/>
                                            </p:txEl>
                                          </p:spTgt>
                                        </p:tgtEl>
                                      </p:cBhvr>
                                    </p:animEffect>
                                  </p:childTnLst>
                                </p:cTn>
                              </p:par>
                              <p:par>
                                <p:cTn id="12" presetID="5" presetClass="entr" presetSubtype="1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checkerboard(across)">
                                      <p:cBhvr>
                                        <p:cTn id="14" dur="500"/>
                                        <p:tgtEl>
                                          <p:spTgt spid="3">
                                            <p:txEl>
                                              <p:pRg st="2" end="2"/>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checkerboard(across)">
                                      <p:cBhvr>
                                        <p:cTn id="28" dur="500"/>
                                        <p:tgtEl>
                                          <p:spTgt spid="3">
                                            <p:txEl>
                                              <p:pRg st="6" end="6"/>
                                            </p:txEl>
                                          </p:spTgt>
                                        </p:tgtEl>
                                      </p:cBhvr>
                                    </p:animEffect>
                                  </p:childTnLst>
                                </p:cTn>
                              </p:par>
                              <p:par>
                                <p:cTn id="29" presetID="5" presetClass="entr" presetSubtype="1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checkerboard(across)">
                                      <p:cBhvr>
                                        <p:cTn id="31" dur="5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dissolve">
                                      <p:cBhvr>
                                        <p:cTn id="36" dur="500"/>
                                        <p:tgtEl>
                                          <p:spTgt spid="5"/>
                                        </p:tgtEl>
                                      </p:cBhvr>
                                    </p:animEffect>
                                  </p:childTnLst>
                                </p:cTn>
                              </p:par>
                              <p:par>
                                <p:cTn id="37" presetID="2" presetClass="entr" presetSubtype="2"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1+#ppt_w/2"/>
                                          </p:val>
                                        </p:tav>
                                        <p:tav tm="100000">
                                          <p:val>
                                            <p:strVal val="#ppt_x"/>
                                          </p:val>
                                        </p:tav>
                                      </p:tavLst>
                                    </p:anim>
                                    <p:anim calcmode="lin" valueType="num">
                                      <p:cBhvr additive="base">
                                        <p:cTn id="4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1"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4" grpId="0" animBg="1"/>
      <p:bldP spid="5"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4"/>
</p:tagLst>
</file>

<file path=ppt/tags/tag10.xml><?xml version="1.0" encoding="utf-8"?>
<p:tagLst xmlns:a="http://schemas.openxmlformats.org/drawingml/2006/main" xmlns:r="http://schemas.openxmlformats.org/officeDocument/2006/relationships" xmlns:p="http://schemas.openxmlformats.org/presentationml/2006/main">
  <p:tag name="TIMING" val="|12.3|7.8|11.3"/>
</p:tagLst>
</file>

<file path=ppt/tags/tag11.xml><?xml version="1.0" encoding="utf-8"?>
<p:tagLst xmlns:a="http://schemas.openxmlformats.org/drawingml/2006/main" xmlns:r="http://schemas.openxmlformats.org/officeDocument/2006/relationships" xmlns:p="http://schemas.openxmlformats.org/presentationml/2006/main">
  <p:tag name="TIMING" val="|7.9"/>
</p:tagLst>
</file>

<file path=ppt/tags/tag12.xml><?xml version="1.0" encoding="utf-8"?>
<p:tagLst xmlns:a="http://schemas.openxmlformats.org/drawingml/2006/main" xmlns:r="http://schemas.openxmlformats.org/officeDocument/2006/relationships" xmlns:p="http://schemas.openxmlformats.org/presentationml/2006/main">
  <p:tag name="TIMING" val="|6.8|11.4|22"/>
</p:tagLst>
</file>

<file path=ppt/tags/tag13.xml><?xml version="1.0" encoding="utf-8"?>
<p:tagLst xmlns:a="http://schemas.openxmlformats.org/drawingml/2006/main" xmlns:r="http://schemas.openxmlformats.org/officeDocument/2006/relationships" xmlns:p="http://schemas.openxmlformats.org/presentationml/2006/main">
  <p:tag name="TIMING" val="|12.7|1.7|1.3|2.3|1.5"/>
</p:tagLst>
</file>

<file path=ppt/tags/tag14.xml><?xml version="1.0" encoding="utf-8"?>
<p:tagLst xmlns:a="http://schemas.openxmlformats.org/drawingml/2006/main" xmlns:r="http://schemas.openxmlformats.org/officeDocument/2006/relationships" xmlns:p="http://schemas.openxmlformats.org/presentationml/2006/main">
  <p:tag name="TIMING" val="|6.6"/>
</p:tagLst>
</file>

<file path=ppt/tags/tag15.xml><?xml version="1.0" encoding="utf-8"?>
<p:tagLst xmlns:a="http://schemas.openxmlformats.org/drawingml/2006/main" xmlns:r="http://schemas.openxmlformats.org/officeDocument/2006/relationships" xmlns:p="http://schemas.openxmlformats.org/presentationml/2006/main">
  <p:tag name="TIMING" val="|7.8"/>
</p:tagLst>
</file>

<file path=ppt/tags/tag16.xml><?xml version="1.0" encoding="utf-8"?>
<p:tagLst xmlns:a="http://schemas.openxmlformats.org/drawingml/2006/main" xmlns:r="http://schemas.openxmlformats.org/officeDocument/2006/relationships" xmlns:p="http://schemas.openxmlformats.org/presentationml/2006/main">
  <p:tag name="TIMING" val="|11.7"/>
</p:tagLst>
</file>

<file path=ppt/tags/tag17.xml><?xml version="1.0" encoding="utf-8"?>
<p:tagLst xmlns:a="http://schemas.openxmlformats.org/drawingml/2006/main" xmlns:r="http://schemas.openxmlformats.org/officeDocument/2006/relationships" xmlns:p="http://schemas.openxmlformats.org/presentationml/2006/main">
  <p:tag name="TIMING" val="|5.9|5.8"/>
</p:tagLst>
</file>

<file path=ppt/tags/tag18.xml><?xml version="1.0" encoding="utf-8"?>
<p:tagLst xmlns:a="http://schemas.openxmlformats.org/drawingml/2006/main" xmlns:r="http://schemas.openxmlformats.org/officeDocument/2006/relationships" xmlns:p="http://schemas.openxmlformats.org/presentationml/2006/main">
  <p:tag name="TIMING" val="|10.2|9.5|8.1"/>
</p:tagLst>
</file>

<file path=ppt/tags/tag19.xml><?xml version="1.0" encoding="utf-8"?>
<p:tagLst xmlns:a="http://schemas.openxmlformats.org/drawingml/2006/main" xmlns:r="http://schemas.openxmlformats.org/officeDocument/2006/relationships" xmlns:p="http://schemas.openxmlformats.org/presentationml/2006/main">
  <p:tag name="TIMING" val="|4.4|6.8"/>
</p:tagLst>
</file>

<file path=ppt/tags/tag2.xml><?xml version="1.0" encoding="utf-8"?>
<p:tagLst xmlns:a="http://schemas.openxmlformats.org/drawingml/2006/main" xmlns:r="http://schemas.openxmlformats.org/officeDocument/2006/relationships" xmlns:p="http://schemas.openxmlformats.org/presentationml/2006/main">
  <p:tag name="TIMING" val="|70.2"/>
</p:tagLst>
</file>

<file path=ppt/tags/tag20.xml><?xml version="1.0" encoding="utf-8"?>
<p:tagLst xmlns:a="http://schemas.openxmlformats.org/drawingml/2006/main" xmlns:r="http://schemas.openxmlformats.org/officeDocument/2006/relationships" xmlns:p="http://schemas.openxmlformats.org/presentationml/2006/main">
  <p:tag name="TIMING" val="|5.1|10.3|9.7"/>
</p:tagLst>
</file>

<file path=ppt/tags/tag21.xml><?xml version="1.0" encoding="utf-8"?>
<p:tagLst xmlns:a="http://schemas.openxmlformats.org/drawingml/2006/main" xmlns:r="http://schemas.openxmlformats.org/officeDocument/2006/relationships" xmlns:p="http://schemas.openxmlformats.org/presentationml/2006/main">
  <p:tag name="TIMING" val="|5.3|4.5|24.5"/>
</p:tagLst>
</file>

<file path=ppt/tags/tag22.xml><?xml version="1.0" encoding="utf-8"?>
<p:tagLst xmlns:a="http://schemas.openxmlformats.org/drawingml/2006/main" xmlns:r="http://schemas.openxmlformats.org/officeDocument/2006/relationships" xmlns:p="http://schemas.openxmlformats.org/presentationml/2006/main">
  <p:tag name="TIMING" val="|5.7|5.1"/>
</p:tagLst>
</file>

<file path=ppt/tags/tag23.xml><?xml version="1.0" encoding="utf-8"?>
<p:tagLst xmlns:a="http://schemas.openxmlformats.org/drawingml/2006/main" xmlns:r="http://schemas.openxmlformats.org/officeDocument/2006/relationships" xmlns:p="http://schemas.openxmlformats.org/presentationml/2006/main">
  <p:tag name="TIMING" val="|12.9"/>
</p:tagLst>
</file>

<file path=ppt/tags/tag24.xml><?xml version="1.0" encoding="utf-8"?>
<p:tagLst xmlns:a="http://schemas.openxmlformats.org/drawingml/2006/main" xmlns:r="http://schemas.openxmlformats.org/officeDocument/2006/relationships" xmlns:p="http://schemas.openxmlformats.org/presentationml/2006/main">
  <p:tag name="TIMING" val="|5.4|4.2|11.1"/>
</p:tagLst>
</file>

<file path=ppt/tags/tag25.xml><?xml version="1.0" encoding="utf-8"?>
<p:tagLst xmlns:a="http://schemas.openxmlformats.org/drawingml/2006/main" xmlns:r="http://schemas.openxmlformats.org/officeDocument/2006/relationships" xmlns:p="http://schemas.openxmlformats.org/presentationml/2006/main">
  <p:tag name="TIMING" val="|1.9"/>
</p:tagLst>
</file>

<file path=ppt/tags/tag26.xml><?xml version="1.0" encoding="utf-8"?>
<p:tagLst xmlns:a="http://schemas.openxmlformats.org/drawingml/2006/main" xmlns:r="http://schemas.openxmlformats.org/officeDocument/2006/relationships" xmlns:p="http://schemas.openxmlformats.org/presentationml/2006/main">
  <p:tag name="TIMING" val="|3.8"/>
</p:tagLst>
</file>

<file path=ppt/tags/tag27.xml><?xml version="1.0" encoding="utf-8"?>
<p:tagLst xmlns:a="http://schemas.openxmlformats.org/drawingml/2006/main" xmlns:r="http://schemas.openxmlformats.org/officeDocument/2006/relationships" xmlns:p="http://schemas.openxmlformats.org/presentationml/2006/main">
  <p:tag name="TIMING" val="|7.2|2.3|1.6|5.8"/>
</p:tagLst>
</file>

<file path=ppt/tags/tag28.xml><?xml version="1.0" encoding="utf-8"?>
<p:tagLst xmlns:a="http://schemas.openxmlformats.org/drawingml/2006/main" xmlns:r="http://schemas.openxmlformats.org/officeDocument/2006/relationships" xmlns:p="http://schemas.openxmlformats.org/presentationml/2006/main">
  <p:tag name="TIMING" val="|10"/>
</p:tagLst>
</file>

<file path=ppt/tags/tag29.xml><?xml version="1.0" encoding="utf-8"?>
<p:tagLst xmlns:a="http://schemas.openxmlformats.org/drawingml/2006/main" xmlns:r="http://schemas.openxmlformats.org/officeDocument/2006/relationships" xmlns:p="http://schemas.openxmlformats.org/presentationml/2006/main">
  <p:tag name="TIMING" val="|5.5"/>
</p:tagLst>
</file>

<file path=ppt/tags/tag3.xml><?xml version="1.0" encoding="utf-8"?>
<p:tagLst xmlns:a="http://schemas.openxmlformats.org/drawingml/2006/main" xmlns:r="http://schemas.openxmlformats.org/officeDocument/2006/relationships" xmlns:p="http://schemas.openxmlformats.org/presentationml/2006/main">
  <p:tag name="TIMING" val="|24.4"/>
</p:tagLst>
</file>

<file path=ppt/tags/tag30.xml><?xml version="1.0" encoding="utf-8"?>
<p:tagLst xmlns:a="http://schemas.openxmlformats.org/drawingml/2006/main" xmlns:r="http://schemas.openxmlformats.org/officeDocument/2006/relationships" xmlns:p="http://schemas.openxmlformats.org/presentationml/2006/main">
  <p:tag name="TIMING" val="|4.8"/>
</p:tagLst>
</file>

<file path=ppt/tags/tag31.xml><?xml version="1.0" encoding="utf-8"?>
<p:tagLst xmlns:a="http://schemas.openxmlformats.org/drawingml/2006/main" xmlns:r="http://schemas.openxmlformats.org/officeDocument/2006/relationships" xmlns:p="http://schemas.openxmlformats.org/presentationml/2006/main">
  <p:tag name="TIMING" val="|2|8.5|10.4"/>
</p:tagLst>
</file>

<file path=ppt/tags/tag32.xml><?xml version="1.0" encoding="utf-8"?>
<p:tagLst xmlns:a="http://schemas.openxmlformats.org/drawingml/2006/main" xmlns:r="http://schemas.openxmlformats.org/officeDocument/2006/relationships" xmlns:p="http://schemas.openxmlformats.org/presentationml/2006/main">
  <p:tag name="TIMING" val="|1.2|7|9.5"/>
</p:tagLst>
</file>

<file path=ppt/tags/tag33.xml><?xml version="1.0" encoding="utf-8"?>
<p:tagLst xmlns:a="http://schemas.openxmlformats.org/drawingml/2006/main" xmlns:r="http://schemas.openxmlformats.org/officeDocument/2006/relationships" xmlns:p="http://schemas.openxmlformats.org/presentationml/2006/main">
  <p:tag name="TIMING" val="|0.6|10.3|4.8"/>
</p:tagLst>
</file>

<file path=ppt/tags/tag34.xml><?xml version="1.0" encoding="utf-8"?>
<p:tagLst xmlns:a="http://schemas.openxmlformats.org/drawingml/2006/main" xmlns:r="http://schemas.openxmlformats.org/officeDocument/2006/relationships" xmlns:p="http://schemas.openxmlformats.org/presentationml/2006/main">
  <p:tag name="TIMING" val="|0.5|8.1|8.7"/>
</p:tagLst>
</file>

<file path=ppt/tags/tag4.xml><?xml version="1.0" encoding="utf-8"?>
<p:tagLst xmlns:a="http://schemas.openxmlformats.org/drawingml/2006/main" xmlns:r="http://schemas.openxmlformats.org/officeDocument/2006/relationships" xmlns:p="http://schemas.openxmlformats.org/presentationml/2006/main">
  <p:tag name="TIMING" val="|16.7"/>
</p:tagLst>
</file>

<file path=ppt/tags/tag5.xml><?xml version="1.0" encoding="utf-8"?>
<p:tagLst xmlns:a="http://schemas.openxmlformats.org/drawingml/2006/main" xmlns:r="http://schemas.openxmlformats.org/officeDocument/2006/relationships" xmlns:p="http://schemas.openxmlformats.org/presentationml/2006/main">
  <p:tag name="TIMING" val="|1.2|4.6|1.9|15.9"/>
</p:tagLst>
</file>

<file path=ppt/tags/tag6.xml><?xml version="1.0" encoding="utf-8"?>
<p:tagLst xmlns:a="http://schemas.openxmlformats.org/drawingml/2006/main" xmlns:r="http://schemas.openxmlformats.org/officeDocument/2006/relationships" xmlns:p="http://schemas.openxmlformats.org/presentationml/2006/main">
  <p:tag name="TIMING" val="|9|14.9"/>
</p:tagLst>
</file>

<file path=ppt/tags/tag7.xml><?xml version="1.0" encoding="utf-8"?>
<p:tagLst xmlns:a="http://schemas.openxmlformats.org/drawingml/2006/main" xmlns:r="http://schemas.openxmlformats.org/officeDocument/2006/relationships" xmlns:p="http://schemas.openxmlformats.org/presentationml/2006/main">
  <p:tag name="TIMING" val="|6.2"/>
</p:tagLst>
</file>

<file path=ppt/tags/tag8.xml><?xml version="1.0" encoding="utf-8"?>
<p:tagLst xmlns:a="http://schemas.openxmlformats.org/drawingml/2006/main" xmlns:r="http://schemas.openxmlformats.org/officeDocument/2006/relationships" xmlns:p="http://schemas.openxmlformats.org/presentationml/2006/main">
  <p:tag name="TIMING" val="|10.2"/>
</p:tagLst>
</file>

<file path=ppt/tags/tag9.xml><?xml version="1.0" encoding="utf-8"?>
<p:tagLst xmlns:a="http://schemas.openxmlformats.org/drawingml/2006/main" xmlns:r="http://schemas.openxmlformats.org/officeDocument/2006/relationships" xmlns:p="http://schemas.openxmlformats.org/presentationml/2006/main">
  <p:tag name="TIMING" val="|2.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Επιχειρηματικό">
  <a:themeElements>
    <a:clrScheme name="Επιχειρηματικό">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Επιχειρηματικό">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Επιχειρηματικό">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18801</TotalTime>
  <Words>3692</Words>
  <Application>Microsoft Office PowerPoint</Application>
  <PresentationFormat>Προβολή στην οθόνη (4:3)</PresentationFormat>
  <Paragraphs>635</Paragraphs>
  <Slides>87</Slides>
  <Notes>42</Notes>
  <HiddenSlides>0</HiddenSlides>
  <MMClips>87</MMClips>
  <ScaleCrop>false</ScaleCrop>
  <HeadingPairs>
    <vt:vector size="4" baseType="variant">
      <vt:variant>
        <vt:lpstr>Θέμα</vt:lpstr>
      </vt:variant>
      <vt:variant>
        <vt:i4>1</vt:i4>
      </vt:variant>
      <vt:variant>
        <vt:lpstr>Τίτλοι διαφανειών</vt:lpstr>
      </vt:variant>
      <vt:variant>
        <vt:i4>87</vt:i4>
      </vt:variant>
    </vt:vector>
  </HeadingPairs>
  <TitlesOfParts>
    <vt:vector size="88" baseType="lpstr">
      <vt:lpstr>Επιχειρηματικό</vt:lpstr>
      <vt:lpstr>Αιματολογική τοξικότητα στην Ογκολογία</vt:lpstr>
      <vt:lpstr>Σχεδιάγραμμα παρουσίασης</vt:lpstr>
      <vt:lpstr>Εξέλιξη της αντινεοπλασματικής θεραπείας</vt:lpstr>
      <vt:lpstr>Αντινεοπλασματικές θεραπείες</vt:lpstr>
      <vt:lpstr>Αιματολογική τοξικότητα </vt:lpstr>
      <vt:lpstr>Ουδετεροπενία – Ορισμοί</vt:lpstr>
      <vt:lpstr>Επιπτώσεις FN</vt:lpstr>
      <vt:lpstr>Αυξητικοί παράγοντες</vt:lpstr>
      <vt:lpstr>rhG-CSF</vt:lpstr>
      <vt:lpstr>Σε ασθενείς με συμπαγές νεόπλασμα (Ca) ή μη μυελικής προέλευσης κακοήθεια</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Θεραπεία FN </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Τοξικότητα </vt:lpstr>
      <vt:lpstr>Αρχική εκτίμηση και αντιμετώπιση</vt:lpstr>
      <vt:lpstr>Αρχική εκτίμηση και αντιμετώπιση</vt:lpstr>
      <vt:lpstr>)</vt:lpstr>
      <vt:lpstr>MASCC score</vt:lpstr>
      <vt:lpstr>Talcott ‘s rules</vt:lpstr>
      <vt:lpstr>The Clinical Index of Stable Febrile Neutropenia</vt:lpstr>
      <vt:lpstr>Διαφάνεια 36</vt:lpstr>
      <vt:lpstr>Διαφάνεια 37</vt:lpstr>
      <vt:lpstr>Εξωνοσοκομειακή αντιμετώπιση</vt:lpstr>
      <vt:lpstr>Αναιμία σε ασθενείς με Ca</vt:lpstr>
      <vt:lpstr>Αναιμία σχετιζόμενη με κακοήθεια</vt:lpstr>
      <vt:lpstr>Αναιμία χρόνιας νόσου (ΑΧΝ) - Παθογένεση</vt:lpstr>
      <vt:lpstr>Αναιμία σχετιζόμενη με κακοήθεια</vt:lpstr>
      <vt:lpstr>Διαφάνεια 43</vt:lpstr>
      <vt:lpstr>Διαφάνεια 44</vt:lpstr>
      <vt:lpstr>Διαφάνεια 45</vt:lpstr>
      <vt:lpstr>Σύγκριση παραγόντων που διεγείρουν την ερυθροποίηση (Erythropoiesis-Stimulating Agents, ESAs) με μεταγγίσεις ΜΣΕ</vt:lpstr>
      <vt:lpstr>ESAs</vt:lpstr>
      <vt:lpstr>Αυξημένος θρομβωτικός κίνδυνος</vt:lpstr>
      <vt:lpstr>Διαφάνεια 49</vt:lpstr>
      <vt:lpstr>Φλεβική Θρομβοεμβολική Νόσος (ΦΘΕΝ)</vt:lpstr>
      <vt:lpstr>Σχετιζόμενη με Ca ΦΘΕΝ</vt:lpstr>
      <vt:lpstr> Variability of the VTE Risk Modifiers</vt:lpstr>
      <vt:lpstr>Διαφάνεια 53</vt:lpstr>
      <vt:lpstr>Διαφάνεια 54</vt:lpstr>
      <vt:lpstr>Διαφάνεια 55</vt:lpstr>
      <vt:lpstr>Διαφάνεια 56</vt:lpstr>
      <vt:lpstr>Διαφάνεια 57</vt:lpstr>
      <vt:lpstr>Διαφάνεια 58</vt:lpstr>
      <vt:lpstr>Clinical Trials of DOACs for Cancer-Associated VTE</vt:lpstr>
      <vt:lpstr>Study Results</vt:lpstr>
      <vt:lpstr>Διαφάνεια 61</vt:lpstr>
      <vt:lpstr>Θρομβοπενία και ΦΘΕΝ</vt:lpstr>
      <vt:lpstr>ΗΙΤ</vt:lpstr>
      <vt:lpstr>Αντενδείξεις αντιπηκτικής αγωγής</vt:lpstr>
      <vt:lpstr>Αιμορραγία υπό αντιπηκτική αγωγή</vt:lpstr>
      <vt:lpstr>Διαφάνεια 66</vt:lpstr>
      <vt:lpstr>Μυελοκαταστολή</vt:lpstr>
      <vt:lpstr>Διαφάνεια 68</vt:lpstr>
      <vt:lpstr>Διαφάνεια 69</vt:lpstr>
      <vt:lpstr>Διαφάνεια 70</vt:lpstr>
      <vt:lpstr>Διαφάνεια 71</vt:lpstr>
      <vt:lpstr>Μυελοειδή νεοπλάσματα που συνδέονται με την θεραπεία  (Therapy-related Myeloid Neoplasms, t-MNs)</vt:lpstr>
      <vt:lpstr>Διαφάνεια 73</vt:lpstr>
      <vt:lpstr>Συχνότητα εμφάνισης</vt:lpstr>
      <vt:lpstr>Χρόνος εμφάνισης t-MNs </vt:lpstr>
      <vt:lpstr>1. t-MN μετά από έκθεση σε αλκυλιούντες παράγοντες ή Α/Θ </vt:lpstr>
      <vt:lpstr>Χαρακτηριστικά </vt:lpstr>
      <vt:lpstr>2. t-MN που αναπτύσσεται μετά από τη χορήγηση αναστολέων της τοποϊσομεράσης ΙΙ </vt:lpstr>
      <vt:lpstr>3. άλλα κυτταροτοξικά φάρμακα</vt:lpstr>
      <vt:lpstr>Αλλά και...</vt:lpstr>
      <vt:lpstr>Πρωτοπαθή νοσήματα υψηλού κινδυνου</vt:lpstr>
      <vt:lpstr>Αντιμετώπιση t-MNs</vt:lpstr>
      <vt:lpstr>Συμπεράσματα (1) </vt:lpstr>
      <vt:lpstr>Συμπεράσματα (2)</vt:lpstr>
      <vt:lpstr>Συμπεράσματα (3) </vt:lpstr>
      <vt:lpstr>Συμπεράσματα (4) </vt:lpstr>
      <vt:lpstr>Ευχαριστώ πολύ για την προσοχή σας!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«ενημέρωση του ασθενή» ως πλαίσιο της επικοινωνίας του θεράποντα ιατρού με τον ασθενή</dc:title>
  <dc:creator>Σταμάτης</dc:creator>
  <cp:lastModifiedBy>Stamatis Karakatsanis</cp:lastModifiedBy>
  <cp:revision>1695</cp:revision>
  <dcterms:created xsi:type="dcterms:W3CDTF">2014-11-03T19:01:41Z</dcterms:created>
  <dcterms:modified xsi:type="dcterms:W3CDTF">2020-04-15T19:48:27Z</dcterms:modified>
</cp:coreProperties>
</file>