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60" r:id="rId5"/>
  </p:sldMasterIdLst>
  <p:sldIdLst>
    <p:sldId id="256" r:id="rId6"/>
    <p:sldId id="257" r:id="rId7"/>
    <p:sldId id="258" r:id="rId8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Calibri" pitchFamily="2" charset="0"/>
        <a:ea typeface="SimSun" pitchFamily="0" charset="0"/>
        <a:cs typeface="Times New Roman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718342562" val="982" revOS="4"/>
      <pr:smFileRevision xmlns:pr="smNativeData" dt="1718342562" val="101"/>
      <pr:guideOptions xmlns:pr="smNativeData" dt="1718342562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 varScale="1">
        <p:scale>
          <a:sx n="58" d="100"/>
          <a:sy n="58" d="100"/>
        </p:scale>
        <p:origin x="369" y="213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8" d="100"/>
        <a:sy n="8" d="100"/>
      </p:scale>
      <p:origin x="0" y="0"/>
    </p:cViewPr>
  </p:sorterViewPr>
  <p:notesViewPr>
    <p:cSldViewPr snapToObjects="1" showGuides="1">
      <p:cViewPr>
        <p:scale>
          <a:sx n="58" d="100"/>
          <a:sy n="58" d="100"/>
        </p:scale>
        <p:origin x="369" y="213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themeOverride" Target="../theme/themeOverride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 type="title">
  <p:cSld>
    <p:bg>
      <p:bgPr>
        <a:blipFill>
          <a:blip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Placehold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I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qBAAAPg0AABc0AACiFQAAEAAAACYAAAAIAAAAffD///////8="/>
              </a:ext>
            </a:extLst>
          </p:cNvSpPr>
          <p:nvPr>
            <p:ph type="ctrTitle"/>
          </p:nvPr>
        </p:nvSpPr>
        <p:spPr>
          <a:xfrm>
            <a:off x="717550" y="2152650"/>
            <a:ext cx="7750175" cy="1363980"/>
          </a:xfr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</a:lstStyle>
          <a:p>
            <a:pPr/>
            <a:r>
              <a:t>Click to edit Master title style</a:t>
            </a:r>
          </a:p>
        </p:txBody>
      </p:sp>
      <p:sp>
        <p:nvSpPr>
          <p:cNvPr id="3" name="SubtitlePlacehold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kCAAA1xcAAK0vAADgIgAAEAAAACYAAAAIAAAAffD///////8="/>
              </a:ext>
            </a:extLst>
          </p:cNvSpPr>
          <p:nvPr>
            <p:ph type="subTitle" idx="1"/>
          </p:nvPr>
        </p:nvSpPr>
        <p:spPr>
          <a:xfrm>
            <a:off x="1363980" y="3875405"/>
            <a:ext cx="6386195" cy="1793875"/>
          </a:xfr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A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fHD///////8="/>
              </a:ext>
            </a:extLst>
          </p:cNvSpPr>
          <p:nvPr>
            <p:ph type="dt" idx="2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fld id="{029F53F1-BFEF-CAA5-A127-49F01D69571C}" type="datetime1">
              <a:t>{Datum/Zeit}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AAAAAAAAAAzMzMDMDAwAgA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fHD///////8="/>
              </a:ext>
            </a:extLst>
          </p:cNvSpPr>
          <p:nvPr>
            <p:ph type="ftr" idx="3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{Fußzeile}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AAAAAAAAAAzMzMDMDAwAgA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U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fHD///////8="/>
              </a:ext>
            </a:extLst>
          </p:cNvSpPr>
          <p:nvPr>
            <p:ph type="sldNum" idx="4"/>
          </p:nvPr>
        </p:nvSpPr>
        <p:spPr>
          <a:noFill/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fld id="{029F488E-C0EF-CABE-A127-36EB06695763}" type="slidenum">
              <a:t>{Nr.}</a:t>
            </a:fld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Q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tQkAAGk1AACFJQAAEAAAACYAAAAIAAAAAoAAAAAAAAA="/>
              </a:ext>
            </a:extLst>
          </p:cNvSpPr>
          <p:nvPr>
            <p:ph idx="1"/>
          </p:nvPr>
        </p:nvSpPr>
        <p:spPr/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EAAAI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4E3D-73EF-CAB8-A127-85ED006957D0}" type="datetime1">
              <a:t>{Datum/Zeit}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GVlZWU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3CB6-F8EF-CACA-A127-0E9F7269575B}" type="slidenum">
              <a:t>{Nr.}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Q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IKAAAsAEAAHA1AACwJQAAA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Q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sAEAANgnAACwJQAAAAAAACYAAAAIAAAAA4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Gc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01E3-ADEF-CAF7-A127-5BA24F69570E}" type="datetime1">
              <a:t>{Datum/Zeit}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1651-1FEF-CAE0-A127-E9B5586957BC}" type="slidenum">
              <a:t>{Nr.}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tQkAAGk1AACFJQAAEAAAACYAAAAIAAAAAI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E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2269-27EF-CAD4-A127-D1816C695784}" type="datetime1">
              <a:t>{Datum/Zeit}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1473-3DEF-CAE2-A127-CBB75A69579E}" type="slidenum">
              <a:t>{Nr.}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yBAAAHBsAAEI0AAB9IwAAA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E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yBAAA4REAAEI0AAAcGwAAA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6C5C-12EF-CA9A-A127-E4CF226957B1}" type="datetime1">
              <a:t>{Datum/Zeit}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E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5390-DEEF-CAA5-A127-28F01D69577D}" type="slidenum">
              <a:t>{Nr.}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Gc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2AkAAKgbAACwJQAAAAAAACYAAAAIAAAAAY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YHAAA2AkAAHA1AACwJQAAAAAAACYAAAAIAAAAAY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GVlZWU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462A-64EF-CAB0-A127-92E5086957C7}" type="datetime1">
              <a:t>{Datum/Zeit}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6C57-19EF-CA9A-A127-EFCF226957BA}" type="slidenum">
              <a:t>{Nr.}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E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cQkAAKobAABhDQAAA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YQ0AAKobAACwJQAAAAAAACYAAAAIAAAAAY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WHAAAYQ0AAHA1AACwJQAAEAAAACYAAAAIAAAAAY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60A8-E6EF-CA96-A127-10C32E695745}" type="datetime1">
              <a:t>{Datum/Zeit}</a:t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U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3E81-CFEF-CAC8-A127-399D7069576C}" type="slidenum">
              <a:t>{Nr.}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E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21F6-B8EF-CAD7-A127-4E826F69571B}" type="datetime1">
              <a:t>{Datum/Zeit}</a:t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M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20DE-90EF-CAD6-A127-66836E695733}" type="slidenum">
              <a:t>{Nr.}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M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2170-3EEF-CAD7-A127-C8826F69579D}" type="datetime1">
              <a:t>{Datum/Zeit}</a:t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P4jA0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U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2313-5DEF-CAD5-A127-AB806D6957FE}" type="slidenum">
              <a:t>{Nr.}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rgEAAFIVAADUCAAAA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+FQAArgEAAHA1AACwJQAAAAAAACYAAAAIAAAAAY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4DE2-ACEF-CABB-A127-5AEE0369570F}" type="datetime1">
              <a:t>{Datum/Zeit}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g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2499-D7EF-CAD2-A127-21876A695774}" type="slidenum">
              <a:t>{Nr.}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C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AGCwAAiB0AAMYsAAAEIQAAA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D92JoU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AGCwAAxgMAAMYsAAAWHQAAA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AA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9F4CE7-A9EF-CABA-A127-5FEF0269570A}" type="datetime1">
              <a:t>{Datum/Zeit}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>{Fußzeile}</a:t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CTDw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29F4785-CBEF-CAB1-A127-3DE409695768}" type="slidenum">
              <a:t>{Nr.}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Birds">
    <p:bg>
      <p:bgPr>
        <a:blipFill>
          <a:blip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ZiYAAKgRAAB/KQAAEAAAACYAAAAIAAAA//////////8="/>
              </a:ext>
            </a:extLst>
          </p:cNvSpPr>
          <p:nvPr>
            <p:ph type="dt" sz="quarter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/>
            <a:fld id="{029F368D-C3EF-CAC0-A127-359578695760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Q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+FAAAZiYAAMEjAAB/KQAAEAAAACYAAAAIAAAA//////////8="/>
              </a:ext>
            </a:extLst>
          </p:cNvSpPr>
          <p:nvPr>
            <p:ph type="ftr" sz="quarter" idx="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BmJgAAZiYAAGk1AAB/KQAAEAAAACYAAAAIAAAA//////////8="/>
              </a:ext>
            </a:extLst>
          </p:cNvSpPr>
          <p:nvPr>
            <p:ph type="sldNum" sz="quarter" idx="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/>
            <a:fld id="{029F59C0-8EEF-CAAF-A127-78FA1769572D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D92JoU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xQEAAGk1AADUCAAAEAAAACYAAAAIAAAA//////////8="/>
              </a:ext>
            </a:extLst>
          </p:cNvSpPr>
          <p:nvPr>
            <p:ph type="title" idx="3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MzMwFwMDAAQAAAAAAAAAAAAAAAAAAAAAAAAAAAAAAAAAAAAAAAAAAAAAAAn9/fwAAAAADzMzMAMDA/wB/f38AAAAAAAAAAAAAAAAAAAAAAAAAAAAhAAAAGAAAABQAAACmAgAAtQkAAGk1AACFJQAAEAAAACYAAAAIAAAA//////////8="/>
              </a:ext>
            </a:extLst>
          </p:cNvSpPr>
          <p:nvPr>
            <p:ph type="body" idx="4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  <a:effectLst/>
        </p:spPr>
        <p:txBody>
          <a:bodyPr vert="horz" wrap="square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</p:titleStyle>
    <p:body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2" charset="0"/>
          <a:ea typeface="Arial" pitchFamily="2" charset="0"/>
          <a:cs typeface="Arial" pitchFamily="2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B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AAAAAAAAAAAAAAAkBAAAAAQAAAAEAAAABAAAAAQ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CAgIADzMzMAMDA/wB/f38AAAAAAAAAAAAAAAAAAAAAAAAAAAAhAAAAGAAAABQAAAAAAAAApgIAAK0vAAAKCwAAAAAAACYAAAAIAAAAg48AAAAAAAA="/>
              </a:ext>
            </a:extLst>
          </p:cNvSpPr>
          <p:nvPr>
            <p:ph type="ctrTitle" idx="4294967295"/>
          </p:nvPr>
        </p:nvSpPr>
        <p:spPr>
          <a:xfrm>
            <a:off x="0" y="430530"/>
            <a:ext cx="7750175" cy="1363980"/>
          </a:xfrm>
          <a:prstGeom prst="rect">
            <a:avLst/>
          </a:prstGeom>
        </p:spPr>
        <p:txBody>
          <a:bodyPr vert="horz" wrap="square" numCol="1" spcCol="215900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</a:lstStyle>
          <a:p>
            <a:pPr>
              <a:defRPr sz="3000">
                <a:solidFill>
                  <a:schemeClr val="tx1"/>
                </a:solidFill>
              </a:defRPr>
            </a:pPr>
            <a:r>
              <a:t>The Problem of Strong Priors</a:t>
            </a:r>
            <a:br/>
            <a:r>
              <a:rPr sz="2400"/>
              <a:t>Title: The Problem of Strong Priors in Bayesian Methods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otNrZhMAAAAlAAAAZAAAAA8BAAAAkAAAAEgAAACQAAAASAAAAAAAAAAAAAAAAAAAAAEAAABQAAAAAAAAAAAA4D8AAAAAAADgPwAAAAAAAOA/AAAAAAAA4D8AAAAAAADgPwAAAAAAAOA/AAAAAAAA4D8AAAAAAADgPwAAAAAAAOA/AAAAAAAA4D8CAAAAjAAAAAEAAAAAAAAAzMzMDMDAwAgoAAAAAAAAAAAAAAAAAAAAAAAAAAAAAAAAAAAAZAAAAAEAAABAAAAAAAAAAAAAAAAAAAAAAAAAAAAAAAAAAAAAAAAAAAAAAAAAAAAAAAAAAAAAAAAAAAAAAAAAAAAAAAAAAAAAAAAAAAAAAAAAAAAAAAAAAAAAAAAAAAAAFAAAADwAAAABAAAAAAAAAAAAAAkUAAAAAQAAABQAAAAUAAAAFAAAAAEAAAAAAAAAZAAAAGQAAAAAAAAAZAAAAGQAAAAVAAAAYAAAAAAAAAAAAAAAEAAAACADAAAAAAAAAAAAAAEAAACgMgAAAAAAAAAAAAABAAAAf39/AAEAAABkAAAAAAAAABQAAABAHwAAAAAAACYAAAAAAAAAwOD//wAAAAAmAAAAZAAAABYAAABMAAAAAAAAAAAAAAAEAAAAAAAAAAEAAACAgIAKAAAAACgAAAAoAAAAZAAAAGQAAAAAAAAAzMzMAAAAAABQAAAAUAAAAGQAAABkAAAAAAAAABcAAAAUAAAAAAAAAAAAAAD/fwAA/38AAAAAAAAJAAAABAAAAOr///8MAAAAEAAAAAAAAAAAAAAAAAAAAAAAAAAeAAAAaAAAAAAAAAAAAAAAAAAAAAAAAAAAAAAAECcAABAnAAAAAAAAAAAAAAAAAAAAAAAAAAAAAAAAAAAAAAAAAAAAABQAAAAAAAAAwMD/AAAAAABkAAAAMgAAAAAAAABkAAAAAAAAAH9/fwAKAAAAHwAAAFQAAADMzMwFwMDAAQAAAAAAAAAAAAAAAAAAAAAAAAAAAAAAAAAAAAAAAAAAAAAAAn9/fwCAgIADzMzMAMDA/wB/f38AAAAAAAAAAAAAAAAAAAAAAAAAAAAhAAAAGAAAABQAAAAAAAAAcw8AAKUyAACWJQAAAAAAACYAAAAIAAAAg48AAIAPAAA="/>
              </a:ext>
            </a:extLst>
          </p:cNvSpPr>
          <p:nvPr>
            <p:ph type="subTitle" idx="4294967295"/>
          </p:nvPr>
        </p:nvSpPr>
        <p:spPr>
          <a:xfrm>
            <a:off x="0" y="2511425"/>
            <a:ext cx="8232775" cy="3598545"/>
          </a:xfrm>
          <a:prstGeom prst="rect">
            <a:avLst/>
          </a:prstGeom>
          <a:ln w="12700" cap="flat" cmpd="sng" algn="ctr">
            <a:solidFill>
              <a:schemeClr val="tx1"/>
            </a:solidFill>
            <a:prstDash val="solid"/>
            <a:headEnd type="none"/>
            <a:tailEnd type="none"/>
          </a:ln>
        </p:spPr>
        <p:txBody>
          <a:bodyPr vert="horz" wrap="square" numCol="1" spcCol="215900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2" charset="0"/>
                <a:ea typeface="Arial" pitchFamily="2" charset="0"/>
                <a:cs typeface="Arial" pitchFamily="2" charset="0"/>
              </a:defRPr>
            </a:lvl5pPr>
          </a:lstStyle>
          <a:p>
            <a:pPr algn="l">
              <a:buNone/>
            </a:pPr>
            <a:r>
              <a:rPr sz="2400" b="1"/>
              <a:t>Impact of Strong Priors:</a:t>
            </a:r>
            <a:br/>
            <a:br/>
            <a:r>
              <a:rPr sz="2000"/>
              <a:t>-Strong priors can dominate the posterior distribution, especially with limited data.</a:t>
            </a:r>
            <a:endParaRPr sz="2000"/>
          </a:p>
          <a:p>
            <a:pPr algn="l">
              <a:buNone/>
            </a:pPr>
            <a:br/>
            <a:r>
              <a:rPr sz="2000"/>
              <a:t>-Can lead to biased results that overly reflect the prior beliefs rather than the data.</a:t>
            </a:r>
            <a:b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3_otNrZhMAAAAlAAAAEgAAAA8BAAAAkAAAAEgAAACQAAAASAAAAAAAAAAAAAAAAAAAAAEAAABQAAAAAAAAAAAA4D8AAAAAAADgPwAAAAAAAOA/AAAAAAAA4D8AAAAAAADgPwAAAAAAAOA/AAAAAAAA4D8AAAAAAADgPwAAAAAAAOA/AAAAAAAA4D8CAAAAjAAAAAAAAAAAAAAAzMzMDMDAwA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FUQ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CAgIADzMzMAMDA/wB/f38AAAAAAAAAAAAAAAAAAAAAAAAAAAAhAAAAGAAAABQAAAD5AwAAagQAAMMyAACMIQAAAAAAACYAAAAIAAAA//////////8="/>
              </a:ext>
            </a:extLst>
          </p:cNvSpPr>
          <p:nvPr/>
        </p:nvSpPr>
        <p:spPr>
          <a:xfrm>
            <a:off x="645795" y="717550"/>
            <a:ext cx="7606030" cy="47358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/>
            <a:r>
              <a:rPr sz="2400" b="1"/>
              <a:t>Consequences:</a:t>
            </a:r>
            <a:endParaRPr sz="2400" b="1"/>
          </a:p>
          <a:p>
            <a:pPr/>
          </a:p>
          <a:p>
            <a:pPr/>
            <a:br/>
            <a:br/>
            <a:r>
              <a:t>-Reduced Objectivity: Results may reflect subjective biases if priors are not carefully chosen.</a:t>
            </a:r>
            <a:br/>
          </a:p>
          <a:p>
            <a:pPr/>
          </a:p>
          <a:p>
            <a:pPr/>
            <a:r>
              <a:t>-Misleading Conclusions: Strong priors can overshadow the actual data, leading to incorrect inferences.</a:t>
            </a:r>
            <a:br/>
          </a:p>
          <a:p>
            <a:pPr/>
          </a:p>
          <a:p>
            <a:pPr/>
            <a:r>
              <a:t>-Sensitivity to Prior Selection: Different strong priors can lead to significantly different conclusions.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1"/>
          <p:cNvSpPr txBox="1">
            <a:extLst>
              <a:ext uri="smNativeData">
                <pr:smNativeData xmlns:pr="smNativeData" val="SMDATA_13_otNrZhMAAAAlAAAAEgAAAA8BAAAAkAAAAEgAAACQAAAASAAAAAAAAAAAAAAAAAAAAAEAAABQAAAAAAAAAAAA4D8AAAAAAADgPwAAAAAAAOA/AAAAAAAA4D8AAAAAAADgPwAAAAAAAOA/AAAAAAAA4D8AAAAAAADgPwAAAAAAAOA/AAAAAAAA4D8CAAAAjAAAAAAAAAAAAAAAzMzMDMDAwA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PIHAAD/fwAA/38AAAAAAAAJAAAABAAAAAAAAAAMAAAAEAAAAAAAAAAAAAAAAAAAAAAAAAAeAAAAaAAAAAAAAAAAAAAAAAAAAAAAAAAAAAAAECcAABAnAAAAAAAAAAAAAAAAAAAAAAAAAAAAAAAAAAAAAAAAAAAAABQAAAAAAAAAwMD/AAAAAABkAAAAMgAAAAAAAABkAAAAAAAAAH9/fwAKAAAAHwAAAFQAAADMzMwFwMDAAQAAAAAAAAAAAAAAAAAAAAAAAAAAAAAAAAAAAAAAAAAAAAAAAn9/fwCAgIADzMzMAMDA/wB/f38AAAAAAAAAAAAAAAAAAAAAAAAAAAAhAAAAGAAAABQAAABrBAAA2wQAAK0vAAB1HgAAAAAAACYAAAAIAAAA//////////8="/>
              </a:ext>
            </a:extLst>
          </p:cNvSpPr>
          <p:nvPr/>
        </p:nvSpPr>
        <p:spPr>
          <a:xfrm>
            <a:off x="718185" y="789305"/>
            <a:ext cx="7031990" cy="41617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sz="2400" b="1"/>
            </a:pPr>
            <a:r>
              <a:t>Mitigation Strategies:</a:t>
            </a:r>
          </a:p>
          <a:p>
            <a:pPr/>
          </a:p>
          <a:p>
            <a:pPr/>
            <a:br/>
            <a:br/>
            <a:r>
              <a:t>-Use weak or non-informative priors when little prior information is available.</a:t>
            </a:r>
          </a:p>
          <a:p>
            <a:pPr/>
          </a:p>
          <a:p>
            <a:pPr/>
            <a:br/>
            <a:r>
              <a:t>-Conduct sensitivity analysis to understand the influence of the prior.</a:t>
            </a:r>
            <a:br/>
          </a:p>
          <a:p>
            <a:pPr/>
          </a:p>
          <a:p>
            <a:pPr/>
            <a:r>
              <a:t>-Incorporate robust methods to ensure conclusions are not unduly influenced by the prior.</a:t>
            </a:r>
            <a:b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5">
      <a:dk1>
        <a:srgbClr val="000000"/>
      </a:dk1>
      <a:lt1>
        <a:srgbClr val="C0C0C0"/>
      </a:lt1>
      <a:dk2>
        <a:srgbClr val="129BB8"/>
      </a:dk2>
      <a:lt2>
        <a:srgbClr val="808080"/>
      </a:lt2>
      <a:accent1>
        <a:srgbClr val="CCCCCC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D8658A"/>
        </a:dk1>
        <a:lt1>
          <a:srgbClr val="FFD7F1"/>
        </a:lt1>
        <a:dk2>
          <a:srgbClr val="D8658A"/>
        </a:dk2>
        <a:lt2>
          <a:srgbClr val="5C1F00"/>
        </a:lt2>
        <a:accent1>
          <a:srgbClr val="E6E6E6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35BDFF"/>
        </a:dk1>
        <a:lt1>
          <a:srgbClr val="C5EEFA"/>
        </a:lt1>
        <a:dk2>
          <a:srgbClr val="35BDFF"/>
        </a:dk2>
        <a:lt2>
          <a:srgbClr val="003366"/>
        </a:lt2>
        <a:accent1>
          <a:srgbClr val="E6E6E6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000000"/>
        </a:lt1>
        <a:dk2>
          <a:srgbClr val="000000"/>
        </a:dk2>
        <a:lt2>
          <a:srgbClr val="336699"/>
        </a:lt2>
        <a:accent1>
          <a:srgbClr val="E6E6E6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666666"/>
        </a:dk1>
        <a:lt1>
          <a:srgbClr val="686B5D"/>
        </a:lt1>
        <a:dk2>
          <a:srgbClr val="666666"/>
        </a:dk2>
        <a:lt2>
          <a:srgbClr val="777777"/>
        </a:lt2>
        <a:accent1>
          <a:srgbClr val="CCCCCC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C0C0C0"/>
        </a:lt1>
        <a:dk2>
          <a:srgbClr val="129BB8"/>
        </a:dk2>
        <a:lt2>
          <a:srgbClr val="808080"/>
        </a:lt2>
        <a:accent1>
          <a:srgbClr val="CCCCCC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000000"/>
    </a:dk1>
    <a:lt1>
      <a:srgbClr val="C0C0C0"/>
    </a:lt1>
    <a:dk2>
      <a:srgbClr val="129BB8"/>
    </a:dk2>
    <a:lt2>
      <a:srgbClr val="808080"/>
    </a:lt2>
    <a:accent1>
      <a:srgbClr val="CCCCCC"/>
    </a:accent1>
    <a:accent2>
      <a:srgbClr val="333399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Stam</cp:lastModifiedBy>
  <cp:revision>0</cp:revision>
  <dcterms:created xsi:type="dcterms:W3CDTF">2017-10-19T08:49:36Z</dcterms:created>
  <dcterms:modified xsi:type="dcterms:W3CDTF">2024-06-14T05:22:42Z</dcterms:modified>
</cp:coreProperties>
</file>