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5" r:id="rId2"/>
    <p:sldId id="266" r:id="rId3"/>
    <p:sldId id="258" r:id="rId4"/>
    <p:sldId id="260" r:id="rId5"/>
    <p:sldId id="257" r:id="rId6"/>
    <p:sldId id="264" r:id="rId7"/>
    <p:sldId id="267" r:id="rId8"/>
    <p:sldId id="268" r:id="rId9"/>
    <p:sldId id="259" r:id="rId10"/>
    <p:sldId id="269" r:id="rId11"/>
    <p:sldId id="261" r:id="rId12"/>
    <p:sldId id="262" r:id="rId13"/>
    <p:sldId id="263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sos" initials="T" lastIdx="1" clrIdx="0">
    <p:extLst>
      <p:ext uri="{19B8F6BF-5375-455C-9EA6-DF929625EA0E}">
        <p15:presenceInfo xmlns:p15="http://schemas.microsoft.com/office/powerpoint/2012/main" xmlns="" userId="1bbc13330959455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91" d="100"/>
          <a:sy n="91" d="100"/>
        </p:scale>
        <p:origin x="-53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10-13T08:40:08.620" idx="1">
    <p:pos x="4007" y="847"/>
    <p:text>studding?</p:text>
    <p:extLst>
      <p:ext uri="{C676402C-5697-4E1C-873F-D02D1690AC5C}">
        <p15:threadingInfo xmlns:p15="http://schemas.microsoft.com/office/powerpoint/2012/main" xmlns="" timeZoneBias="-1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pPr/>
              <a:t>10/13/2022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pPr/>
              <a:t>10/13/2022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pPr/>
              <a:t>10/13/2022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pPr/>
              <a:t>10/13/2022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pPr/>
              <a:t>10/13/2022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pPr/>
              <a:t>10/13/2022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pPr/>
              <a:t>10/13/2022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thologyoutlines.com/topic/pleuramesothelioma.html" TargetMode="External"/><Relationship Id="rId2" Type="http://schemas.openxmlformats.org/officeDocument/2006/relationships/hyperlink" Target="https://www.pathologyoutlines.com/topic/pleuramesotheliomaepithelioid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1915128" y="1112808"/>
            <a:ext cx="8361229" cy="4459856"/>
          </a:xfrm>
        </p:spPr>
        <p:txBody>
          <a:bodyPr/>
          <a:lstStyle/>
          <a:p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ΚΥΡΙΩΣ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πιθηλιΟμορφο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επιθηλιοειΔΕΣ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l-GR" dirty="0" err="1"/>
              <a:t>μεσοθηλΙωμα</a:t>
            </a:r>
            <a:r>
              <a:rPr lang="el-GR" dirty="0"/>
              <a:t> </a:t>
            </a:r>
            <a:r>
              <a:rPr lang="el-GR" dirty="0" err="1"/>
              <a:t>υπεζωκΟτα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2679906" y="5572664"/>
            <a:ext cx="6831673" cy="612476"/>
          </a:xfrm>
        </p:spPr>
        <p:txBody>
          <a:bodyPr>
            <a:normAutofit/>
          </a:bodyPr>
          <a:lstStyle/>
          <a:p>
            <a:r>
              <a:rPr lang="el-GR" dirty="0"/>
              <a:t>Γιώργος </a:t>
            </a:r>
            <a:r>
              <a:rPr lang="el-GR" dirty="0" err="1" smtClean="0"/>
              <a:t>Μαγκούτας</a:t>
            </a:r>
            <a:endParaRPr lang="el-G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854014" y="274638"/>
            <a:ext cx="11337985" cy="1511288"/>
          </a:xfrm>
        </p:spPr>
        <p:txBody>
          <a:bodyPr>
            <a:noAutofit/>
          </a:bodyPr>
          <a:lstStyle/>
          <a:p>
            <a:r>
              <a:rPr lang="el-GR" sz="3200" dirty="0" err="1"/>
              <a:t>Επιθηλιόμορφο</a:t>
            </a:r>
            <a:r>
              <a:rPr lang="el-GR" sz="3200" dirty="0"/>
              <a:t> κακόηθες </a:t>
            </a:r>
            <a:r>
              <a:rPr lang="el-GR" sz="3200" dirty="0" err="1"/>
              <a:t>μεσοθηλίωμα</a:t>
            </a:r>
            <a:r>
              <a:rPr lang="el-GR" sz="3200" dirty="0"/>
              <a:t> </a:t>
            </a:r>
            <a:br>
              <a:rPr lang="el-GR" sz="3200" dirty="0"/>
            </a:br>
            <a:r>
              <a:rPr lang="el-GR" sz="3200" dirty="0"/>
              <a:t> Σταθερή </a:t>
            </a:r>
            <a:r>
              <a:rPr lang="el-GR" sz="3200" dirty="0" err="1"/>
              <a:t>ανοσοϊστοθετικότητα</a:t>
            </a:r>
            <a:r>
              <a:rPr lang="el-GR" sz="3200" dirty="0"/>
              <a:t> </a:t>
            </a:r>
            <a:r>
              <a:rPr lang="el-GR" sz="3200" dirty="0" err="1"/>
              <a:t>καλρετινίνης</a:t>
            </a:r>
            <a:r>
              <a:rPr lang="el-GR" sz="3200" dirty="0"/>
              <a:t> και  CK5/6 ( </a:t>
            </a:r>
            <a:r>
              <a:rPr lang="el-GR" sz="3200" dirty="0" err="1"/>
              <a:t>εικ</a:t>
            </a:r>
            <a:r>
              <a:rPr lang="el-GR" sz="3200" dirty="0"/>
              <a:t>. Β</a:t>
            </a:r>
            <a:r>
              <a:rPr lang="en-US" sz="3200" dirty="0"/>
              <a:t>&amp;C</a:t>
            </a:r>
            <a:r>
              <a:rPr lang="el-GR" sz="3200" dirty="0"/>
              <a:t>, αντίστοιχα</a:t>
            </a:r>
            <a:r>
              <a:rPr lang="en-US" sz="3200" dirty="0"/>
              <a:t>), </a:t>
            </a:r>
            <a:r>
              <a:rPr lang="el-GR" sz="3200" dirty="0"/>
              <a:t>αλλά</a:t>
            </a:r>
            <a:r>
              <a:rPr lang="en-US" sz="3200" dirty="0"/>
              <a:t> </a:t>
            </a:r>
            <a:r>
              <a:rPr lang="el-GR" sz="3200" dirty="0"/>
              <a:t>και ασυνήθιστη πυρηνική έκφραση του CDX2 (D).</a:t>
            </a:r>
          </a:p>
        </p:txBody>
      </p:sp>
      <p:pic>
        <p:nvPicPr>
          <p:cNvPr id="15362" name="Picture 2" descr="Jcm 10 02434 g0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9721" y="2000240"/>
            <a:ext cx="8500353" cy="4714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Εικόνα 17">
            <a:extLst>
              <a:ext uri="{FF2B5EF4-FFF2-40B4-BE49-F238E27FC236}">
                <a16:creationId xmlns:a16="http://schemas.microsoft.com/office/drawing/2014/main" xmlns="" id="{20DF8520-1C6A-B761-1C10-68BC2090E6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6095997" cy="3351321"/>
          </a:xfrm>
          <a:prstGeom prst="rect">
            <a:avLst/>
          </a:prstGeom>
        </p:spPr>
      </p:pic>
      <p:pic>
        <p:nvPicPr>
          <p:cNvPr id="20" name="Εικόνα 19">
            <a:extLst>
              <a:ext uri="{FF2B5EF4-FFF2-40B4-BE49-F238E27FC236}">
                <a16:creationId xmlns:a16="http://schemas.microsoft.com/office/drawing/2014/main" xmlns="" id="{3A2C640E-71A5-0262-F3CB-9C5867D422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0"/>
            <a:ext cx="6096000" cy="3351320"/>
          </a:xfrm>
          <a:prstGeom prst="rect">
            <a:avLst/>
          </a:prstGeom>
        </p:spPr>
      </p:pic>
      <p:pic>
        <p:nvPicPr>
          <p:cNvPr id="22" name="Εικόνα 21">
            <a:extLst>
              <a:ext uri="{FF2B5EF4-FFF2-40B4-BE49-F238E27FC236}">
                <a16:creationId xmlns:a16="http://schemas.microsoft.com/office/drawing/2014/main" xmlns="" id="{67642556-9B45-3506-8EE2-6A45B5FD9C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9" y="3351320"/>
            <a:ext cx="6095999" cy="3504903"/>
          </a:xfrm>
          <a:prstGeom prst="rect">
            <a:avLst/>
          </a:prstGeom>
        </p:spPr>
      </p:pic>
      <p:pic>
        <p:nvPicPr>
          <p:cNvPr id="24" name="Εικόνα 23">
            <a:extLst>
              <a:ext uri="{FF2B5EF4-FFF2-40B4-BE49-F238E27FC236}">
                <a16:creationId xmlns:a16="http://schemas.microsoft.com/office/drawing/2014/main" xmlns="" id="{64444D52-3F28-0C5B-AAC8-76A4350E9F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351320"/>
            <a:ext cx="6095997" cy="350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389314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F3F4C2B8-557D-D2AB-79B7-1115ABF398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8188" y="268941"/>
            <a:ext cx="11026588" cy="6347012"/>
          </a:xfrm>
        </p:spPr>
        <p:txBody>
          <a:bodyPr/>
          <a:lstStyle/>
          <a:p>
            <a:pPr marL="0" indent="0">
              <a:buNone/>
            </a:pPr>
            <a:r>
              <a:rPr lang="el-GR" b="1" dirty="0"/>
              <a:t>ΔΙΑΦΟΡΟΔΙΑΓΝΩΣΗ</a:t>
            </a:r>
          </a:p>
          <a:p>
            <a:pPr marL="0" indent="0">
              <a:buNone/>
            </a:pPr>
            <a:endParaRPr lang="el-GR" b="1" dirty="0"/>
          </a:p>
          <a:p>
            <a:r>
              <a:rPr lang="el-GR" dirty="0" err="1"/>
              <a:t>Σαρκωματοειδούς</a:t>
            </a:r>
            <a:r>
              <a:rPr lang="el-GR" dirty="0"/>
              <a:t> προτύπου </a:t>
            </a:r>
            <a:r>
              <a:rPr lang="el-GR" dirty="0" err="1"/>
              <a:t>μεσοθηλίωμα</a:t>
            </a:r>
            <a:r>
              <a:rPr lang="el-GR" dirty="0"/>
              <a:t> ( </a:t>
            </a:r>
            <a:r>
              <a:rPr lang="el-GR" dirty="0" err="1"/>
              <a:t>υπεζωκότα</a:t>
            </a:r>
            <a:r>
              <a:rPr lang="el-GR" dirty="0"/>
              <a:t>, κ.α. )</a:t>
            </a:r>
          </a:p>
          <a:p>
            <a:r>
              <a:rPr lang="el-GR" dirty="0" err="1"/>
              <a:t>Αδενοκαρκίνωμα</a:t>
            </a:r>
            <a:r>
              <a:rPr lang="el-GR" dirty="0"/>
              <a:t> ( πνεύμονα, μαστού, παχέος εντέρου, παγκρέατος, στομάχου )</a:t>
            </a:r>
          </a:p>
          <a:p>
            <a:r>
              <a:rPr lang="el-GR" dirty="0" err="1"/>
              <a:t>Νεφροκυτταρικό</a:t>
            </a:r>
            <a:r>
              <a:rPr lang="el-GR" dirty="0"/>
              <a:t> καρκίνωμα</a:t>
            </a:r>
          </a:p>
          <a:p>
            <a:r>
              <a:rPr lang="el-GR" dirty="0" err="1"/>
              <a:t>Θηλώδες</a:t>
            </a:r>
            <a:r>
              <a:rPr lang="el-GR" dirty="0"/>
              <a:t> ορώδες καρκίνωμα ( πιο συχνό στην περιτοναϊκή κοιλότητα )</a:t>
            </a:r>
          </a:p>
          <a:p>
            <a:r>
              <a:rPr lang="el-GR" dirty="0" err="1"/>
              <a:t>Ακανθοκυτταρικό</a:t>
            </a:r>
            <a:r>
              <a:rPr lang="el-GR" dirty="0"/>
              <a:t> (πλακώδες) καρκίνωμα</a:t>
            </a:r>
          </a:p>
          <a:p>
            <a:r>
              <a:rPr lang="el-GR" dirty="0"/>
              <a:t>Σάρκωμα</a:t>
            </a:r>
          </a:p>
          <a:p>
            <a:r>
              <a:rPr lang="el-GR" dirty="0"/>
              <a:t>Μεταστατικό καρκίνωμα </a:t>
            </a:r>
          </a:p>
          <a:p>
            <a:r>
              <a:rPr lang="el-GR" dirty="0"/>
              <a:t>(Κακόηθες) μελάνωμα</a:t>
            </a:r>
          </a:p>
          <a:p>
            <a:r>
              <a:rPr lang="el-GR" dirty="0" err="1"/>
              <a:t>Επιθηλιοειδές</a:t>
            </a:r>
            <a:r>
              <a:rPr lang="el-GR" dirty="0"/>
              <a:t> </a:t>
            </a:r>
            <a:r>
              <a:rPr lang="el-GR" dirty="0" err="1"/>
              <a:t>αιμαγγειοενδοθηλίωμα</a:t>
            </a:r>
            <a:endParaRPr lang="el-GR" dirty="0"/>
          </a:p>
          <a:p>
            <a:r>
              <a:rPr lang="el-GR" dirty="0" err="1"/>
              <a:t>Εκσεσημασμένος</a:t>
            </a:r>
            <a:r>
              <a:rPr lang="el-GR" dirty="0"/>
              <a:t> </a:t>
            </a:r>
            <a:r>
              <a:rPr lang="el-GR" dirty="0" err="1"/>
              <a:t>μεσοθηλιακός</a:t>
            </a:r>
            <a:r>
              <a:rPr lang="el-GR" dirty="0"/>
              <a:t> πολλαπλασιασμός</a:t>
            </a:r>
          </a:p>
          <a:p>
            <a:pPr marL="0" indent="0">
              <a:buNone/>
            </a:pPr>
            <a:r>
              <a:rPr lang="el-GR" dirty="0"/>
              <a:t>( </a:t>
            </a:r>
            <a:r>
              <a:rPr lang="el-GR" b="1" dirty="0"/>
              <a:t>Τα πρώτα πέντε μάλλον τα πιο σημαντικά )</a:t>
            </a: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1237422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A6801010-F37F-0DD7-120A-820C4D68E4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68941"/>
            <a:ext cx="10448365" cy="6212541"/>
          </a:xfrm>
        </p:spPr>
        <p:txBody>
          <a:bodyPr/>
          <a:lstStyle/>
          <a:p>
            <a:pPr marL="0" indent="0">
              <a:buNone/>
            </a:pPr>
            <a:r>
              <a:rPr lang="el-GR" b="1" dirty="0"/>
              <a:t>ΠΗΓΕΣ</a:t>
            </a:r>
          </a:p>
          <a:p>
            <a:pPr marL="0" indent="0">
              <a:buNone/>
            </a:pPr>
            <a:endParaRPr lang="el-GR" b="1" dirty="0"/>
          </a:p>
          <a:p>
            <a:pPr marL="0" indent="0">
              <a:buNone/>
            </a:pPr>
            <a:endParaRPr lang="el-GR" b="1" dirty="0"/>
          </a:p>
          <a:p>
            <a:pPr marL="0" indent="0">
              <a:buNone/>
            </a:pPr>
            <a:endParaRPr lang="el-GR" b="1" dirty="0"/>
          </a:p>
          <a:p>
            <a:r>
              <a:rPr lang="el-GR"/>
              <a:t>Ιατρική έκθεση/γνωμάτευση </a:t>
            </a:r>
            <a:r>
              <a:rPr lang="el-GR" dirty="0"/>
              <a:t>που μας δόθηκε</a:t>
            </a:r>
          </a:p>
          <a:p>
            <a:pPr marL="0" indent="0">
              <a:buNone/>
            </a:pPr>
            <a:endParaRPr lang="el-GR" dirty="0"/>
          </a:p>
          <a:p>
            <a:r>
              <a:rPr lang="en-US" dirty="0">
                <a:hlinkClick r:id="rId2"/>
              </a:rPr>
              <a:t>https://www.pathologyoutlines.com/topic/pleuramesotheliomaepithelioid.html</a:t>
            </a:r>
            <a:endParaRPr lang="el-GR" dirty="0"/>
          </a:p>
          <a:p>
            <a:pPr marL="0" indent="0">
              <a:buNone/>
            </a:pPr>
            <a:endParaRPr lang="el-GR" dirty="0"/>
          </a:p>
          <a:p>
            <a:r>
              <a:rPr lang="en-US" dirty="0">
                <a:hlinkClick r:id="rId3"/>
              </a:rPr>
              <a:t>https://www.pathologyoutlines.com/topic/pleuramesothelioma.html</a:t>
            </a: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837532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646980" y="285729"/>
            <a:ext cx="11545019" cy="5840435"/>
          </a:xfrm>
        </p:spPr>
        <p:txBody>
          <a:bodyPr>
            <a:normAutofit/>
          </a:bodyPr>
          <a:lstStyle/>
          <a:p>
            <a:r>
              <a:rPr lang="el-GR" sz="2000" dirty="0"/>
              <a:t>Η </a:t>
            </a:r>
            <a:r>
              <a:rPr lang="el-G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συχνότερη</a:t>
            </a:r>
            <a:r>
              <a:rPr lang="el-GR" sz="2000" dirty="0"/>
              <a:t> ιστολογική ποικιλία κακοήθους </a:t>
            </a:r>
            <a:r>
              <a:rPr lang="el-GR" sz="2000" dirty="0" err="1"/>
              <a:t>μεσοθηλιώματος</a:t>
            </a:r>
            <a:r>
              <a:rPr lang="el-GR" sz="2000" dirty="0"/>
              <a:t>.</a:t>
            </a:r>
          </a:p>
          <a:p>
            <a:r>
              <a:rPr lang="el-GR" sz="2000" dirty="0"/>
              <a:t>Αποτελείται από ωοειδή, πολυγωνικά ή κυβοειδή κύτταρα, με πολλαπλά δευτερεύοντα αρχιτεκτονικά πρότυπα (συμπεριλαμβανομένου του συμπαγούς).</a:t>
            </a:r>
            <a:endParaRPr lang="en-US" sz="2000" dirty="0"/>
          </a:p>
          <a:p>
            <a:r>
              <a:rPr lang="el-GR" sz="2000" dirty="0"/>
              <a:t>Συνεκτικός </a:t>
            </a:r>
            <a:r>
              <a:rPr lang="el-GR" sz="2000" dirty="0" err="1"/>
              <a:t>επιθηλιόμορφος</a:t>
            </a:r>
            <a:r>
              <a:rPr lang="el-GR" sz="2000" dirty="0"/>
              <a:t> τύπος: Συνεκτικές ομάδες κυττάρων. Πυρήνες στρογγυλοί ή ωοειδείς, με κάποιο </a:t>
            </a:r>
            <a:r>
              <a:rPr lang="el-GR" sz="2000" dirty="0" err="1"/>
              <a:t>πλειομορφισμό</a:t>
            </a:r>
            <a:r>
              <a:rPr lang="el-GR" sz="2000" dirty="0"/>
              <a:t>,  έκκεντρα τοποθετημένοι, περιστασιακά με αδρή κατανομή  χρωματίνης. Οι πολλαπλοί πυρήνες  είναι συνήθεις. Ποικίλη η </a:t>
            </a:r>
            <a:r>
              <a:rPr lang="el-GR" sz="2000" dirty="0" err="1"/>
              <a:t>μιτωτική</a:t>
            </a:r>
            <a:r>
              <a:rPr lang="el-GR" sz="2000" dirty="0"/>
              <a:t> δραστηριότητα. Ίσως αναγνωρίζονται ίνες  αμιάντου.</a:t>
            </a:r>
          </a:p>
          <a:p>
            <a:endParaRPr lang="el-GR" sz="2000" dirty="0"/>
          </a:p>
        </p:txBody>
      </p:sp>
      <p:pic>
        <p:nvPicPr>
          <p:cNvPr id="1026" name="Picture 2" descr="Pathology Outlines - Mesothelioma (pleura)-epithelioi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1251" y="3143248"/>
            <a:ext cx="5708835" cy="3286148"/>
          </a:xfrm>
          <a:prstGeom prst="rect">
            <a:avLst/>
          </a:prstGeom>
          <a:noFill/>
        </p:spPr>
      </p:pic>
      <p:pic>
        <p:nvPicPr>
          <p:cNvPr id="1028" name="Picture 4" descr="Pathology Outlines - Mesothelioma (pleura)-epithelioi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10" y="3143247"/>
            <a:ext cx="5710084" cy="32861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B4ABD4E1-2765-E986-B68A-BA016D769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718" y="161365"/>
            <a:ext cx="11358282" cy="6696635"/>
          </a:xfrm>
        </p:spPr>
        <p:txBody>
          <a:bodyPr/>
          <a:lstStyle/>
          <a:p>
            <a:pPr marL="0" indent="0">
              <a:buNone/>
            </a:pPr>
            <a:r>
              <a:rPr lang="el-GR" b="1" dirty="0"/>
              <a:t>ΚΛΙΝΙΚΗ ΕΙΚΟΝΑ</a:t>
            </a:r>
          </a:p>
          <a:p>
            <a:r>
              <a:rPr lang="el-GR" dirty="0"/>
              <a:t>Βήχας</a:t>
            </a:r>
          </a:p>
          <a:p>
            <a:r>
              <a:rPr lang="el-GR" dirty="0"/>
              <a:t>Δύσπνοια</a:t>
            </a:r>
            <a:endParaRPr lang="en-US" dirty="0"/>
          </a:p>
          <a:p>
            <a:r>
              <a:rPr lang="el-GR" dirty="0"/>
              <a:t>Πόνος στο θωρακικό τοίχωμα ( περιφερικά, ούτως ή άλλως, ο υπεζωκότας )</a:t>
            </a:r>
            <a:endParaRPr lang="en-US" dirty="0"/>
          </a:p>
          <a:p>
            <a:r>
              <a:rPr lang="el-GR" dirty="0"/>
              <a:t>Πλευρίτιδα </a:t>
            </a:r>
            <a:endParaRPr lang="en-US" dirty="0"/>
          </a:p>
          <a:p>
            <a:r>
              <a:rPr lang="el-GR" dirty="0" err="1"/>
              <a:t>Αμφοτερόπλευρη</a:t>
            </a:r>
            <a:r>
              <a:rPr lang="el-GR" dirty="0"/>
              <a:t> συλλογή υγρού στην </a:t>
            </a:r>
            <a:r>
              <a:rPr lang="el-GR" dirty="0" err="1"/>
              <a:t>υπεζωκοτική</a:t>
            </a:r>
            <a:r>
              <a:rPr lang="el-GR" dirty="0"/>
              <a:t> κοιλότητα</a:t>
            </a:r>
          </a:p>
          <a:p>
            <a:r>
              <a:rPr lang="el-GR" dirty="0"/>
              <a:t>Απώλεια βάρους </a:t>
            </a:r>
          </a:p>
          <a:p>
            <a:r>
              <a:rPr lang="el-GR" dirty="0" err="1"/>
              <a:t>Ασυμπτωματικός</a:t>
            </a:r>
            <a:r>
              <a:rPr lang="el-GR" dirty="0"/>
              <a:t> ασθενής σε αρχικό στάδιο</a:t>
            </a:r>
          </a:p>
          <a:p>
            <a:pPr marL="0" indent="0">
              <a:buNone/>
            </a:pPr>
            <a:r>
              <a:rPr lang="el-GR" b="1" dirty="0"/>
              <a:t>ΘΕΡΑΠΕΥΤΙΚΕΣ ΕΦΑΡΜΟΓΕΣ</a:t>
            </a:r>
            <a:r>
              <a:rPr lang="en-US" b="1" dirty="0"/>
              <a:t> </a:t>
            </a:r>
            <a:r>
              <a:rPr lang="el-GR" b="1" dirty="0"/>
              <a:t>[</a:t>
            </a:r>
            <a:r>
              <a:rPr lang="en-US" b="1" dirty="0"/>
              <a:t> </a:t>
            </a:r>
            <a:r>
              <a:rPr lang="el-GR" dirty="0"/>
              <a:t>Για πολλούς ασθενείς (περί το 40%) δεν υπάρχει τυπική θεραπεία ]</a:t>
            </a:r>
          </a:p>
          <a:p>
            <a:r>
              <a:rPr lang="el-GR" dirty="0"/>
              <a:t>Χημειοθεραπεία μόνη της, η πιο συνηθισμένη επιλογή.</a:t>
            </a:r>
          </a:p>
          <a:p>
            <a:r>
              <a:rPr lang="el-GR" dirty="0"/>
              <a:t>Τρίπτυχη θεραπεία: χημειοθεραπεία, χειρουργική διερεύνηση ( μόνο σε νέους ασθενείς σε καλή κατάσταση και με </a:t>
            </a:r>
            <a:r>
              <a:rPr lang="el-GR" dirty="0" err="1"/>
              <a:t>επιθηλιοειδές</a:t>
            </a:r>
            <a:r>
              <a:rPr lang="el-GR" dirty="0"/>
              <a:t> κυτταρικό πρότυπο ) και ακτινοθεραπεία.</a:t>
            </a:r>
          </a:p>
          <a:p>
            <a:pPr marL="0" indent="0">
              <a:buNone/>
            </a:pPr>
            <a:r>
              <a:rPr lang="el-GR" b="1" i="1" dirty="0"/>
              <a:t>Παράλληλα</a:t>
            </a:r>
          </a:p>
          <a:p>
            <a:r>
              <a:rPr lang="el-GR" dirty="0"/>
              <a:t>Παροχέτευση </a:t>
            </a:r>
            <a:r>
              <a:rPr lang="el-GR" dirty="0" err="1"/>
              <a:t>υπεζωκοτικού</a:t>
            </a:r>
            <a:r>
              <a:rPr lang="el-GR" dirty="0"/>
              <a:t> υγρού με καθετήρα</a:t>
            </a:r>
          </a:p>
          <a:p>
            <a:r>
              <a:rPr lang="el-GR" dirty="0"/>
              <a:t>Θεραπεία έναντι </a:t>
            </a:r>
            <a:r>
              <a:rPr lang="en-US" dirty="0"/>
              <a:t>PD1,PDL1</a:t>
            </a:r>
            <a:endParaRPr lang="el-GR" dirty="0"/>
          </a:p>
          <a:p>
            <a:endParaRPr lang="el-GR" b="1" dirty="0"/>
          </a:p>
          <a:p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xmlns="" val="270935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Εικόνα 7">
            <a:extLst>
              <a:ext uri="{FF2B5EF4-FFF2-40B4-BE49-F238E27FC236}">
                <a16:creationId xmlns:a16="http://schemas.microsoft.com/office/drawing/2014/main" xmlns="" id="{7F141056-49FD-D98B-2D32-31E3A47594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6275" y="0"/>
            <a:ext cx="3935725" cy="6858000"/>
          </a:xfrm>
          <a:prstGeom prst="rect">
            <a:avLst/>
          </a:prstGeom>
        </p:spPr>
      </p:pic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733FF1D9-F63F-8CB3-1C4B-E436AB06EF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294" y="121024"/>
            <a:ext cx="11250706" cy="6736976"/>
          </a:xfrm>
        </p:spPr>
        <p:txBody>
          <a:bodyPr/>
          <a:lstStyle/>
          <a:p>
            <a:pPr marL="0" indent="0">
              <a:buNone/>
            </a:pPr>
            <a:r>
              <a:rPr lang="el-GR" b="1" dirty="0"/>
              <a:t>ΜΑΚΡΟΣΚΟΠΙΚΗ ΠΑΡΑΤΗΡΗΣΗ</a:t>
            </a:r>
          </a:p>
          <a:p>
            <a:pPr marL="0" indent="0">
              <a:buNone/>
            </a:pPr>
            <a:endParaRPr lang="el-GR" b="1" dirty="0"/>
          </a:p>
          <a:p>
            <a:pPr marL="0" indent="0">
              <a:buNone/>
            </a:pPr>
            <a:endParaRPr lang="el-GR" b="1" dirty="0"/>
          </a:p>
          <a:p>
            <a:r>
              <a:rPr lang="el-GR" dirty="0" err="1"/>
              <a:t>Κιτρινόφαιη</a:t>
            </a:r>
            <a:r>
              <a:rPr lang="el-GR" dirty="0"/>
              <a:t>/</a:t>
            </a:r>
            <a:r>
              <a:rPr lang="el-GR" dirty="0" err="1"/>
              <a:t>Καστανόφαιη</a:t>
            </a:r>
            <a:r>
              <a:rPr lang="el-GR" dirty="0"/>
              <a:t> χροιά</a:t>
            </a:r>
          </a:p>
          <a:p>
            <a:pPr marL="0" indent="0">
              <a:buNone/>
            </a:pPr>
            <a:endParaRPr lang="el-GR" dirty="0"/>
          </a:p>
          <a:p>
            <a:r>
              <a:rPr lang="el-GR" dirty="0"/>
              <a:t>Μαλθακή, </a:t>
            </a:r>
            <a:r>
              <a:rPr lang="el-GR" dirty="0" err="1"/>
              <a:t>ινοελαστική</a:t>
            </a:r>
            <a:r>
              <a:rPr lang="el-GR" dirty="0"/>
              <a:t> σύσταση</a:t>
            </a:r>
          </a:p>
          <a:p>
            <a:pPr marL="0" indent="0">
              <a:buNone/>
            </a:pPr>
            <a:endParaRPr lang="el-GR" dirty="0"/>
          </a:p>
          <a:p>
            <a:r>
              <a:rPr lang="el-GR" dirty="0"/>
              <a:t>Πολλαπλά οζίδια υπόλευκης χροιάς</a:t>
            </a:r>
          </a:p>
          <a:p>
            <a:pPr marL="0" indent="0">
              <a:buNone/>
            </a:pPr>
            <a:endParaRPr lang="en-US" dirty="0"/>
          </a:p>
          <a:p>
            <a:r>
              <a:rPr lang="el-GR" dirty="0"/>
              <a:t>Σπάνια μια ενιαία μάζα στον υπεζωκότα</a:t>
            </a:r>
          </a:p>
          <a:p>
            <a:pPr marL="0" indent="0">
              <a:buNone/>
            </a:pPr>
            <a:endParaRPr lang="el-GR" dirty="0"/>
          </a:p>
          <a:p>
            <a:r>
              <a:rPr lang="el-GR" dirty="0"/>
              <a:t>Παχύ τμήμα του </a:t>
            </a:r>
            <a:r>
              <a:rPr lang="el-GR" dirty="0" err="1"/>
              <a:t>υπεζωκότα</a:t>
            </a:r>
            <a:r>
              <a:rPr lang="el-GR" dirty="0"/>
              <a:t> που πιθανώς σχηματίζει και ρωγμές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770022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CA636EA0-C1AF-EC13-C338-35D69BE0E1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8529" y="147918"/>
            <a:ext cx="10878671" cy="6548717"/>
          </a:xfrm>
        </p:spPr>
        <p:txBody>
          <a:bodyPr/>
          <a:lstStyle/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l-GR" b="1" dirty="0"/>
              <a:t>ΧΑΡΑΚΤΗΡΙΣΤΙΚΑ</a:t>
            </a:r>
          </a:p>
          <a:p>
            <a:r>
              <a:rPr lang="el-GR" dirty="0" err="1"/>
              <a:t>Κακόηθες</a:t>
            </a:r>
            <a:r>
              <a:rPr lang="el-GR" dirty="0"/>
              <a:t> νεόπλασμα </a:t>
            </a:r>
            <a:r>
              <a:rPr lang="el-GR" dirty="0" err="1"/>
              <a:t>μεσοθηλιακής</a:t>
            </a:r>
            <a:r>
              <a:rPr lang="el-GR" dirty="0"/>
              <a:t> </a:t>
            </a:r>
            <a:r>
              <a:rPr lang="el-GR" dirty="0" err="1"/>
              <a:t>διαφορροποίησης</a:t>
            </a:r>
            <a:r>
              <a:rPr lang="el-GR" dirty="0"/>
              <a:t> ( η πιο συχνή περίπτωση - </a:t>
            </a:r>
            <a:r>
              <a:rPr lang="el-GR" dirty="0" err="1"/>
              <a:t>μεσοθηλιακά</a:t>
            </a:r>
            <a:r>
              <a:rPr lang="el-GR" dirty="0"/>
              <a:t> κύτταρα </a:t>
            </a:r>
            <a:r>
              <a:rPr lang="el-GR" dirty="0" err="1"/>
              <a:t>υπεζωκότα</a:t>
            </a:r>
            <a:r>
              <a:rPr lang="en-US" dirty="0"/>
              <a:t> </a:t>
            </a:r>
            <a:r>
              <a:rPr lang="el-GR" dirty="0"/>
              <a:t>) με </a:t>
            </a:r>
            <a:r>
              <a:rPr lang="el-GR" b="1" dirty="0" err="1"/>
              <a:t>επιθηλιοειδές</a:t>
            </a:r>
            <a:r>
              <a:rPr lang="el-GR" dirty="0"/>
              <a:t> ( πολυγωνικό, κυβοειδές κ.α. ) ή </a:t>
            </a:r>
            <a:r>
              <a:rPr lang="el-GR" i="1" dirty="0" err="1"/>
              <a:t>σαρκωματοειδές</a:t>
            </a:r>
            <a:r>
              <a:rPr lang="el-GR" dirty="0"/>
              <a:t> ( </a:t>
            </a:r>
            <a:r>
              <a:rPr lang="el-GR" dirty="0" err="1"/>
              <a:t>ατρακτόμορφο</a:t>
            </a:r>
            <a:r>
              <a:rPr lang="el-GR" dirty="0"/>
              <a:t> ) κυτταρικό πρότυπο ή και τα δύο.</a:t>
            </a:r>
            <a:endParaRPr lang="en-US" dirty="0"/>
          </a:p>
          <a:p>
            <a:r>
              <a:rPr lang="el-GR" dirty="0"/>
              <a:t>Επιθετική μορφή, με προσδόκιμο επιβίωσης 4 -27 μήνες.</a:t>
            </a:r>
          </a:p>
          <a:p>
            <a:r>
              <a:rPr lang="el-GR" dirty="0"/>
              <a:t>Στο </a:t>
            </a:r>
            <a:r>
              <a:rPr lang="el-GR" dirty="0" err="1"/>
              <a:t>τοιχωματικό</a:t>
            </a:r>
            <a:r>
              <a:rPr lang="el-GR" dirty="0"/>
              <a:t>, σπλαγχνικό, </a:t>
            </a:r>
            <a:r>
              <a:rPr lang="el-GR" dirty="0" err="1"/>
              <a:t>μεσοθωρακικό</a:t>
            </a:r>
            <a:r>
              <a:rPr lang="el-GR" dirty="0"/>
              <a:t> ( ή διαφραγματικό ) πέταλο </a:t>
            </a:r>
            <a:r>
              <a:rPr lang="el-GR" dirty="0" err="1"/>
              <a:t>υπεζωκότα</a:t>
            </a:r>
            <a:r>
              <a:rPr lang="el-GR" dirty="0"/>
              <a:t>.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l-GR" b="1" dirty="0"/>
              <a:t>ΑΙΤΙΟΛΟΓΙΑ</a:t>
            </a:r>
          </a:p>
          <a:p>
            <a:r>
              <a:rPr lang="el-GR" dirty="0"/>
              <a:t>Έκθεση σε εισπνεόμενες ίνες αμιάντου ( χαρακτηριστική ) μέσω </a:t>
            </a:r>
            <a:r>
              <a:rPr lang="fr-FR" dirty="0"/>
              <a:t>ROS</a:t>
            </a:r>
            <a:r>
              <a:rPr lang="el-GR" dirty="0"/>
              <a:t>, χρόνιας </a:t>
            </a:r>
            <a:r>
              <a:rPr lang="el-GR" dirty="0" err="1"/>
              <a:t>υπεζωκοτικής</a:t>
            </a:r>
            <a:r>
              <a:rPr lang="el-GR" dirty="0"/>
              <a:t> φλεγμονής και διαρκούς, </a:t>
            </a:r>
            <a:r>
              <a:rPr lang="el-GR" dirty="0" err="1"/>
              <a:t>διαμεσολαβούμενης</a:t>
            </a:r>
            <a:r>
              <a:rPr lang="el-GR" dirty="0"/>
              <a:t> από </a:t>
            </a:r>
            <a:r>
              <a:rPr lang="el-GR" dirty="0" err="1"/>
              <a:t>κινάση</a:t>
            </a:r>
            <a:r>
              <a:rPr lang="el-GR" dirty="0"/>
              <a:t>, σηματοδότησης. Οδηγεί σε </a:t>
            </a:r>
            <a:r>
              <a:rPr lang="el-GR" dirty="0" err="1"/>
              <a:t>γενοτοξικό</a:t>
            </a:r>
            <a:r>
              <a:rPr lang="el-GR" dirty="0"/>
              <a:t> και </a:t>
            </a:r>
            <a:r>
              <a:rPr lang="el-GR" dirty="0" err="1"/>
              <a:t>κυτταροπλασματικό</a:t>
            </a:r>
            <a:r>
              <a:rPr lang="el-GR" dirty="0"/>
              <a:t> στρες και υψηλότερο κίνδυνο μεταλλάξεων.</a:t>
            </a:r>
          </a:p>
          <a:p>
            <a:r>
              <a:rPr lang="el-GR" dirty="0"/>
              <a:t>Έκθεση σε </a:t>
            </a:r>
            <a:r>
              <a:rPr lang="el-GR" dirty="0" err="1"/>
              <a:t>ιονίζουσα</a:t>
            </a:r>
            <a:r>
              <a:rPr lang="el-GR" dirty="0"/>
              <a:t> ακτινοβολία.</a:t>
            </a:r>
          </a:p>
          <a:p>
            <a:r>
              <a:rPr lang="el-GR" dirty="0"/>
              <a:t>Κληρονομική προδιάθεση, αλλά και μεταλλάξεις γενικά όπως</a:t>
            </a:r>
            <a:r>
              <a:rPr lang="en-US" dirty="0"/>
              <a:t> </a:t>
            </a:r>
            <a:r>
              <a:rPr lang="el-GR" dirty="0"/>
              <a:t>στα </a:t>
            </a:r>
            <a:r>
              <a:rPr lang="fr-FR" dirty="0"/>
              <a:t>BAP1</a:t>
            </a:r>
            <a:r>
              <a:rPr lang="el-GR" dirty="0"/>
              <a:t> (</a:t>
            </a:r>
            <a:r>
              <a:rPr lang="en-US" dirty="0"/>
              <a:t>BRCA-Associated-Protein-1), NF2</a:t>
            </a:r>
            <a:r>
              <a:rPr lang="el-GR" dirty="0"/>
              <a:t> και </a:t>
            </a:r>
            <a:r>
              <a:rPr lang="en-US" dirty="0"/>
              <a:t>CDKN2A </a:t>
            </a:r>
            <a:r>
              <a:rPr lang="el-GR" dirty="0"/>
              <a:t>( συνηθισμένα απενεργοποιημένα </a:t>
            </a:r>
            <a:r>
              <a:rPr lang="el-GR" dirty="0" err="1"/>
              <a:t>ογκοκατασταλτικά</a:t>
            </a:r>
            <a:r>
              <a:rPr lang="el-GR" dirty="0"/>
              <a:t> γονίδια ), αλλά και σε διαφορετικά γονίδια όπως τα </a:t>
            </a:r>
            <a:r>
              <a:rPr lang="en-US" dirty="0"/>
              <a:t>MSH3, BARD1, RECQL4, BRCA2, MRE11A, </a:t>
            </a:r>
            <a:r>
              <a:rPr lang="el-GR" dirty="0"/>
              <a:t>και </a:t>
            </a:r>
            <a:r>
              <a:rPr lang="en-US" dirty="0"/>
              <a:t>SHQ1.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029852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81E04E7B-B9B7-9CD3-F1D8-02A97BCB5E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7506" y="174812"/>
            <a:ext cx="11304494" cy="6508376"/>
          </a:xfrm>
        </p:spPr>
        <p:txBody>
          <a:bodyPr/>
          <a:lstStyle/>
          <a:p>
            <a:pPr marL="0" indent="0">
              <a:buNone/>
            </a:pPr>
            <a:r>
              <a:rPr lang="el-GR" b="1" dirty="0"/>
              <a:t>ΜΙΚΡΟΣΚΟΠΙΚΗ ΠΑΡΑΤΗΡΗΣΗ ΕΠΙΘΗΛΙΟΜΟΡΦΟΥ ΜΕΣΟΘΗΛΙΩΜΑΤΟΣ</a:t>
            </a:r>
          </a:p>
          <a:p>
            <a:pPr marL="0" indent="0">
              <a:buNone/>
            </a:pPr>
            <a:endParaRPr lang="el-GR" b="1" dirty="0"/>
          </a:p>
          <a:p>
            <a:r>
              <a:rPr lang="el-GR" dirty="0"/>
              <a:t>Ωοειδή, κυβοειδή και πολυγωνικά κύτταρα</a:t>
            </a:r>
          </a:p>
          <a:p>
            <a:r>
              <a:rPr lang="el-GR" dirty="0"/>
              <a:t>Μεσαίου μεγέθους στρογγυλοί πυρήνες με εμφανές </a:t>
            </a:r>
            <a:r>
              <a:rPr lang="el-GR" dirty="0" err="1"/>
              <a:t>πυρήνιο</a:t>
            </a:r>
            <a:r>
              <a:rPr lang="el-GR" dirty="0"/>
              <a:t> – αρκετό κυτταρόπλασμα</a:t>
            </a:r>
          </a:p>
          <a:p>
            <a:r>
              <a:rPr lang="el-GR" dirty="0"/>
              <a:t>Συμπαγές πρότυπο ( θα μπορούσε να μας παραπέμψει σε επιθετική μορφή </a:t>
            </a:r>
            <a:r>
              <a:rPr lang="el-GR" dirty="0" err="1"/>
              <a:t>αδενοκαρκινώματος</a:t>
            </a:r>
            <a:r>
              <a:rPr lang="el-GR" dirty="0"/>
              <a:t> )</a:t>
            </a:r>
          </a:p>
          <a:p>
            <a:r>
              <a:rPr lang="el-GR" dirty="0"/>
              <a:t>Μέτρια </a:t>
            </a:r>
            <a:r>
              <a:rPr lang="el-GR" dirty="0" err="1"/>
              <a:t>μιτωτική</a:t>
            </a:r>
            <a:r>
              <a:rPr lang="el-GR" dirty="0"/>
              <a:t> δραστηριότητα</a:t>
            </a:r>
          </a:p>
          <a:p>
            <a:r>
              <a:rPr lang="el-GR" dirty="0"/>
              <a:t>Δευτερεύοντα πρότυπα: </a:t>
            </a:r>
            <a:r>
              <a:rPr lang="el-GR" dirty="0" err="1"/>
              <a:t>Σωληνοθηλώδες</a:t>
            </a:r>
            <a:r>
              <a:rPr lang="el-GR" dirty="0"/>
              <a:t> ( </a:t>
            </a:r>
            <a:r>
              <a:rPr lang="el-GR" dirty="0" err="1"/>
              <a:t>θηλώδες</a:t>
            </a:r>
            <a:r>
              <a:rPr lang="el-GR" dirty="0"/>
              <a:t> πρότυπο ανάπτυξης και επιμήκεις </a:t>
            </a:r>
            <a:r>
              <a:rPr lang="el-GR" dirty="0" err="1"/>
              <a:t>σωληναριοειδείς</a:t>
            </a:r>
            <a:r>
              <a:rPr lang="el-GR" dirty="0"/>
              <a:t> δομές επίσης μπορεί να παρατηρηθούν )</a:t>
            </a:r>
          </a:p>
          <a:p>
            <a:r>
              <a:rPr lang="el-GR" dirty="0"/>
              <a:t>Επιπλέον πρότυπα: </a:t>
            </a:r>
            <a:r>
              <a:rPr lang="el-GR" dirty="0" err="1"/>
              <a:t>κυψελιδώδες</a:t>
            </a:r>
            <a:r>
              <a:rPr lang="el-GR" dirty="0"/>
              <a:t>, </a:t>
            </a:r>
            <a:r>
              <a:rPr lang="el-GR" dirty="0" err="1"/>
              <a:t>δοκιδωτό</a:t>
            </a:r>
            <a:r>
              <a:rPr lang="el-GR" dirty="0"/>
              <a:t>, </a:t>
            </a:r>
            <a:r>
              <a:rPr lang="el-GR" dirty="0" err="1"/>
              <a:t>μικροθηλώδεςς</a:t>
            </a:r>
            <a:r>
              <a:rPr lang="el-GR" dirty="0"/>
              <a:t>, </a:t>
            </a:r>
            <a:r>
              <a:rPr lang="el-GR" dirty="0" err="1"/>
              <a:t>μικροκυστικό</a:t>
            </a:r>
            <a:r>
              <a:rPr lang="el-GR" dirty="0"/>
              <a:t> κ.α.</a:t>
            </a:r>
          </a:p>
          <a:p>
            <a:r>
              <a:rPr lang="el-GR" dirty="0"/>
              <a:t>Πιθανά συσσωματώματα κυττάρων</a:t>
            </a:r>
          </a:p>
          <a:p>
            <a:r>
              <a:rPr lang="el-GR" dirty="0"/>
              <a:t>Ίσως τοπικές εναποθέσεις ασβεστίου ( </a:t>
            </a:r>
            <a:r>
              <a:rPr lang="fr-FR" dirty="0" err="1"/>
              <a:t>psammoma</a:t>
            </a:r>
            <a:r>
              <a:rPr lang="fr-FR" dirty="0"/>
              <a:t> bodies </a:t>
            </a:r>
            <a:r>
              <a:rPr lang="en-US" dirty="0"/>
              <a:t>)</a:t>
            </a:r>
          </a:p>
          <a:p>
            <a:r>
              <a:rPr lang="el-GR" dirty="0" err="1"/>
              <a:t>Πεπαχυμένος</a:t>
            </a:r>
            <a:r>
              <a:rPr lang="el-GR" dirty="0"/>
              <a:t> </a:t>
            </a:r>
            <a:r>
              <a:rPr lang="el-GR" dirty="0" err="1"/>
              <a:t>υπεζωκότας</a:t>
            </a:r>
            <a:r>
              <a:rPr lang="el-GR" dirty="0"/>
              <a:t> λόγω συσσώρευσης </a:t>
            </a:r>
            <a:r>
              <a:rPr lang="el-GR" dirty="0" err="1"/>
              <a:t>νεοπλασματικών</a:t>
            </a:r>
            <a:r>
              <a:rPr lang="el-GR" dirty="0"/>
              <a:t> κυττάρων και </a:t>
            </a:r>
            <a:r>
              <a:rPr lang="el-GR" dirty="0" err="1"/>
              <a:t>δεσμοπλαστικής</a:t>
            </a:r>
            <a:r>
              <a:rPr lang="el-GR" dirty="0"/>
              <a:t> αντίδρασης ( διέγερση </a:t>
            </a:r>
            <a:r>
              <a:rPr lang="el-GR" dirty="0" err="1"/>
              <a:t>στρωματικών</a:t>
            </a:r>
            <a:r>
              <a:rPr lang="el-GR" dirty="0"/>
              <a:t> κυττάρων για σύνθεση νέας θεμέλιας ουσίας )</a:t>
            </a:r>
          </a:p>
          <a:p>
            <a:r>
              <a:rPr lang="el-GR" dirty="0"/>
              <a:t>Πιθανή η νέκρωση</a:t>
            </a:r>
          </a:p>
          <a:p>
            <a:r>
              <a:rPr lang="el-GR" dirty="0"/>
              <a:t>Διήθηση λιπώδους ιστού, πιθανή.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121004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Διαφορική διάγνωση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609600" y="2214555"/>
            <a:ext cx="10972800" cy="3911609"/>
          </a:xfrm>
        </p:spPr>
        <p:txBody>
          <a:bodyPr/>
          <a:lstStyle/>
          <a:p>
            <a:r>
              <a:rPr lang="el-GR" dirty="0" err="1"/>
              <a:t>Αδενοκαρκίνωμα</a:t>
            </a:r>
            <a:r>
              <a:rPr lang="el-GR" dirty="0"/>
              <a:t> μαστού, </a:t>
            </a:r>
            <a:r>
              <a:rPr lang="el-GR" dirty="0" err="1"/>
              <a:t>παχέος</a:t>
            </a:r>
            <a:r>
              <a:rPr lang="el-GR" dirty="0"/>
              <a:t> εντέρου, πνεύμονα, παγκρέατος, στομάχου.</a:t>
            </a:r>
          </a:p>
          <a:p>
            <a:r>
              <a:rPr lang="el-GR" dirty="0" err="1"/>
              <a:t>Θηλώδες</a:t>
            </a:r>
            <a:r>
              <a:rPr lang="el-GR" dirty="0"/>
              <a:t> ορώδες καρκίνωμα: αφορά περισσότερο όγκους περιτοναϊκής εντόπισης .</a:t>
            </a:r>
          </a:p>
          <a:p>
            <a:r>
              <a:rPr lang="el-GR" dirty="0" err="1"/>
              <a:t>Νεφροκυτταρικό</a:t>
            </a:r>
            <a:r>
              <a:rPr lang="el-GR" dirty="0"/>
              <a:t> καρκίνωμα: Οι </a:t>
            </a:r>
            <a:r>
              <a:rPr lang="el-GR" dirty="0" err="1"/>
              <a:t>ανοσοδείκτες</a:t>
            </a:r>
            <a:r>
              <a:rPr lang="el-GR" dirty="0"/>
              <a:t> PAX2, PAX8 είναι πολύ βοηθητικοί.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857232"/>
          </a:xfrm>
        </p:spPr>
        <p:txBody>
          <a:bodyPr/>
          <a:lstStyle/>
          <a:p>
            <a:r>
              <a:rPr lang="el-GR" dirty="0" err="1"/>
              <a:t>Ανοσοφαινότυπος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71461" y="857232"/>
            <a:ext cx="10972800" cy="5857916"/>
          </a:xfrm>
        </p:spPr>
        <p:txBody>
          <a:bodyPr>
            <a:normAutofit fontScale="92500" lnSpcReduction="20000"/>
          </a:bodyPr>
          <a:lstStyle/>
          <a:p>
            <a:r>
              <a:rPr lang="el-GR" b="1" dirty="0"/>
              <a:t>Θετικές</a:t>
            </a:r>
            <a:r>
              <a:rPr lang="el-GR" dirty="0"/>
              <a:t> </a:t>
            </a:r>
            <a:r>
              <a:rPr lang="el-GR" dirty="0" err="1"/>
              <a:t>ανοσοχρώσεις</a:t>
            </a:r>
            <a:r>
              <a:rPr lang="en-US" dirty="0"/>
              <a:t>:</a:t>
            </a:r>
            <a:r>
              <a:rPr lang="el-GR" dirty="0"/>
              <a:t> </a:t>
            </a:r>
            <a:endParaRPr lang="en-US" dirty="0"/>
          </a:p>
          <a:p>
            <a:pPr>
              <a:buNone/>
            </a:pPr>
            <a:r>
              <a:rPr lang="en-US" dirty="0"/>
              <a:t>     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Καλρετινίνη</a:t>
            </a:r>
            <a:r>
              <a:rPr lang="el-GR" dirty="0"/>
              <a:t>: πυρηνική και </a:t>
            </a:r>
            <a:r>
              <a:rPr lang="el-GR" dirty="0" err="1"/>
              <a:t>κυτταροπλασματική</a:t>
            </a:r>
            <a:r>
              <a:rPr lang="el-GR" dirty="0"/>
              <a:t> χρώση</a:t>
            </a:r>
            <a:r>
              <a:rPr lang="en-US" dirty="0"/>
              <a:t>, </a:t>
            </a:r>
            <a:r>
              <a:rPr lang="el-GR" dirty="0"/>
              <a:t>χρήσιμη για τη διάκριση του </a:t>
            </a:r>
            <a:r>
              <a:rPr lang="el-GR" dirty="0" err="1"/>
              <a:t>μεσοθηλιώματος</a:t>
            </a:r>
            <a:r>
              <a:rPr lang="el-GR" dirty="0"/>
              <a:t> και του </a:t>
            </a:r>
            <a:r>
              <a:rPr lang="el-GR" dirty="0" err="1"/>
              <a:t>αδενοκαρκινώματος</a:t>
            </a:r>
            <a:r>
              <a:rPr lang="el-GR" dirty="0"/>
              <a:t> του πνεύμονα.</a:t>
            </a:r>
          </a:p>
          <a:p>
            <a:pPr>
              <a:buNone/>
            </a:pPr>
            <a:r>
              <a:rPr lang="el-GR" dirty="0"/>
              <a:t>      Κερατίνη 5/6: εκφράζεται στο </a:t>
            </a:r>
            <a:r>
              <a:rPr lang="el-GR" dirty="0" err="1"/>
              <a:t>επιθηλιόμορφο</a:t>
            </a:r>
            <a:r>
              <a:rPr lang="el-GR" dirty="0"/>
              <a:t> </a:t>
            </a:r>
            <a:r>
              <a:rPr lang="el-GR" dirty="0" err="1"/>
              <a:t>μεσοθηλίωμα</a:t>
            </a:r>
            <a:r>
              <a:rPr lang="el-GR" dirty="0"/>
              <a:t> (αλλά είναι αρνητική  στο </a:t>
            </a:r>
            <a:r>
              <a:rPr lang="el-GR" dirty="0" err="1"/>
              <a:t>σαρκωματόμορφο</a:t>
            </a:r>
            <a:r>
              <a:rPr lang="el-GR" dirty="0"/>
              <a:t> </a:t>
            </a:r>
            <a:r>
              <a:rPr lang="el-GR" dirty="0" err="1"/>
              <a:t>μεσοθηλίωμα</a:t>
            </a:r>
            <a:r>
              <a:rPr lang="el-GR" dirty="0"/>
              <a:t>.</a:t>
            </a:r>
          </a:p>
          <a:p>
            <a:pPr>
              <a:buNone/>
            </a:pPr>
            <a:r>
              <a:rPr lang="el-GR" dirty="0"/>
              <a:t>      </a:t>
            </a:r>
            <a:r>
              <a:rPr lang="el-GR" dirty="0" err="1"/>
              <a:t>Ποδοπλανίνη</a:t>
            </a:r>
            <a:r>
              <a:rPr lang="el-GR" dirty="0"/>
              <a:t> (D2-40): μεμβρανώδης χρώση με επίταση στις κορυφές των κυττάρων. Μπορεί όμως να εκφραστεί σε </a:t>
            </a:r>
            <a:r>
              <a:rPr lang="el-GR" dirty="0" err="1"/>
              <a:t>ακανθοκυτταρικό</a:t>
            </a:r>
            <a:r>
              <a:rPr lang="el-GR" dirty="0"/>
              <a:t> (πλακώδες) καρκίνωμα του πνεύμονα, σε  ορώδες καρκίνωμα, </a:t>
            </a:r>
            <a:r>
              <a:rPr lang="el-GR" dirty="0" err="1"/>
              <a:t>συνοβιακό</a:t>
            </a:r>
            <a:r>
              <a:rPr lang="el-GR" dirty="0"/>
              <a:t> σάρκωμα και </a:t>
            </a:r>
            <a:r>
              <a:rPr lang="el-GR" dirty="0" err="1"/>
              <a:t>αγγειοσάρκωμα</a:t>
            </a:r>
            <a:r>
              <a:rPr lang="el-GR" dirty="0"/>
              <a:t>.</a:t>
            </a:r>
          </a:p>
          <a:p>
            <a:pPr>
              <a:buNone/>
            </a:pPr>
            <a:r>
              <a:rPr lang="el-GR" dirty="0"/>
              <a:t>      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WT1</a:t>
            </a:r>
            <a:r>
              <a:rPr lang="el-GR" dirty="0"/>
              <a:t>: χρήσιμο για τη διάκριση του </a:t>
            </a:r>
            <a:r>
              <a:rPr lang="el-GR" dirty="0" err="1"/>
              <a:t>μεσοθηλιώματος</a:t>
            </a:r>
            <a:r>
              <a:rPr lang="el-GR" dirty="0"/>
              <a:t> από το καρκίνωμα των νεφρών και το </a:t>
            </a:r>
            <a:r>
              <a:rPr lang="el-GR" dirty="0" err="1"/>
              <a:t>ακανθοκυτταρικό</a:t>
            </a:r>
            <a:r>
              <a:rPr lang="el-GR" dirty="0"/>
              <a:t> καρκίνωμα.</a:t>
            </a:r>
          </a:p>
          <a:p>
            <a:pPr>
              <a:buNone/>
            </a:pPr>
            <a:endParaRPr lang="el-GR" dirty="0"/>
          </a:p>
          <a:p>
            <a:r>
              <a:rPr lang="el-GR" i="1" dirty="0"/>
              <a:t>Αρνητικές </a:t>
            </a:r>
            <a:r>
              <a:rPr lang="el-GR" dirty="0"/>
              <a:t>χρώσεις</a:t>
            </a:r>
            <a:r>
              <a:rPr lang="en-US" dirty="0"/>
              <a:t>: </a:t>
            </a:r>
            <a:endParaRPr lang="el-GR" dirty="0"/>
          </a:p>
          <a:p>
            <a:pPr>
              <a:buNone/>
            </a:pPr>
            <a:r>
              <a:rPr lang="el-GR" dirty="0"/>
              <a:t>      TTF1 και </a:t>
            </a:r>
            <a:r>
              <a:rPr lang="el-GR" dirty="0" err="1"/>
              <a:t>Napsin</a:t>
            </a:r>
            <a:r>
              <a:rPr lang="el-GR" dirty="0"/>
              <a:t> A: θετικές στο </a:t>
            </a:r>
            <a:r>
              <a:rPr lang="el-GR" dirty="0" err="1"/>
              <a:t>αδενοκαρκίνωμα</a:t>
            </a:r>
            <a:r>
              <a:rPr lang="el-GR" dirty="0"/>
              <a:t> του πνεύμονα.</a:t>
            </a:r>
          </a:p>
          <a:p>
            <a:pPr>
              <a:buNone/>
            </a:pPr>
            <a:r>
              <a:rPr lang="el-GR" dirty="0"/>
              <a:t>      PAX8: θετικό σε όγκους </a:t>
            </a:r>
            <a:r>
              <a:rPr lang="el-GR" dirty="0" err="1"/>
              <a:t>μυλεριανής</a:t>
            </a:r>
            <a:r>
              <a:rPr lang="el-GR" dirty="0"/>
              <a:t> προέλευσης.</a:t>
            </a:r>
          </a:p>
          <a:p>
            <a:pPr>
              <a:buNone/>
            </a:pPr>
            <a:r>
              <a:rPr lang="el-GR" dirty="0"/>
              <a:t>      GATA3 / GCDFP-15 / </a:t>
            </a:r>
            <a:r>
              <a:rPr lang="el-GR" dirty="0" err="1"/>
              <a:t>μαστοσφαιρίνη</a:t>
            </a:r>
            <a:r>
              <a:rPr lang="el-GR" dirty="0"/>
              <a:t>: θετικοί σε καρκίνους του μαστού.</a:t>
            </a:r>
          </a:p>
          <a:p>
            <a:pPr>
              <a:buNone/>
            </a:pPr>
            <a:r>
              <a:rPr lang="el-GR" dirty="0"/>
              <a:t>      MOC31, 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BerEp4</a:t>
            </a:r>
            <a:r>
              <a:rPr lang="el-GR" dirty="0"/>
              <a:t>, CEA: θετικά στο </a:t>
            </a:r>
            <a:r>
              <a:rPr lang="el-GR" dirty="0" err="1"/>
              <a:t>αδενοκαρκίνωμα</a:t>
            </a:r>
            <a:r>
              <a:rPr lang="el-GR" dirty="0"/>
              <a:t>.</a:t>
            </a:r>
          </a:p>
          <a:p>
            <a:pPr>
              <a:buNone/>
            </a:pPr>
            <a:r>
              <a:rPr lang="el-GR" dirty="0"/>
              <a:t>      Η Claudin4 μπορεί να διακρίνει το </a:t>
            </a:r>
            <a:r>
              <a:rPr lang="el-GR" dirty="0" err="1"/>
              <a:t>επιθηλιοειδές</a:t>
            </a:r>
            <a:r>
              <a:rPr lang="el-GR" dirty="0"/>
              <a:t> </a:t>
            </a:r>
            <a:r>
              <a:rPr lang="el-GR" dirty="0" err="1"/>
              <a:t>μεσοθηλίωμα</a:t>
            </a:r>
            <a:r>
              <a:rPr lang="el-GR" dirty="0"/>
              <a:t> (αρνητικό) από το μεταστατικό καρκίνωμα στις </a:t>
            </a:r>
            <a:r>
              <a:rPr lang="el-GR" dirty="0" err="1"/>
              <a:t>ορογονικές</a:t>
            </a:r>
            <a:r>
              <a:rPr lang="el-GR" dirty="0"/>
              <a:t> μεμβράνες.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053B80FF-3160-81A7-471F-E8BFD790B0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953" y="147918"/>
            <a:ext cx="11053482" cy="6535270"/>
          </a:xfrm>
        </p:spPr>
        <p:txBody>
          <a:bodyPr/>
          <a:lstStyle/>
          <a:p>
            <a:pPr marL="0" indent="0">
              <a:buNone/>
            </a:pPr>
            <a:r>
              <a:rPr lang="el-GR" b="1" dirty="0"/>
              <a:t>ΣΗΜΑΝΤΙΚΟΙ ΑΝΟΣΟΙΣΤΟΧΗΜΙΚΟΙ ΔΕΙΚΤΕΣ</a:t>
            </a:r>
          </a:p>
          <a:p>
            <a:pPr marL="0" indent="0">
              <a:buNone/>
            </a:pPr>
            <a:endParaRPr lang="en-US" b="1" i="1" dirty="0"/>
          </a:p>
          <a:p>
            <a:pPr marL="0" indent="0">
              <a:buNone/>
            </a:pPr>
            <a:r>
              <a:rPr lang="el-GR" b="1" i="1" dirty="0"/>
              <a:t>Θετικοί δείκτες στο </a:t>
            </a:r>
            <a:r>
              <a:rPr lang="el-GR" b="1" i="1" dirty="0" err="1"/>
              <a:t>μεσοθηλίωμα</a:t>
            </a:r>
            <a:endParaRPr lang="el-GR" b="1" i="1" dirty="0"/>
          </a:p>
          <a:p>
            <a:r>
              <a:rPr lang="el-GR" dirty="0" err="1"/>
              <a:t>Καλρετινίνη</a:t>
            </a:r>
            <a:r>
              <a:rPr lang="el-GR" dirty="0"/>
              <a:t>:</a:t>
            </a:r>
            <a:r>
              <a:rPr lang="en-US" dirty="0"/>
              <a:t> </a:t>
            </a:r>
            <a:r>
              <a:rPr lang="el-GR" dirty="0"/>
              <a:t>πυρηνική και </a:t>
            </a:r>
            <a:r>
              <a:rPr lang="el-GR" dirty="0" err="1"/>
              <a:t>κυτταροπλασματική</a:t>
            </a:r>
            <a:r>
              <a:rPr lang="el-GR" dirty="0"/>
              <a:t> χρώση – διάκριση από πνευμονικό </a:t>
            </a:r>
            <a:r>
              <a:rPr lang="el-GR" dirty="0" err="1"/>
              <a:t>αδενοκαρκίνωμα</a:t>
            </a:r>
            <a:endParaRPr lang="el-GR" dirty="0"/>
          </a:p>
          <a:p>
            <a:r>
              <a:rPr lang="en-US" dirty="0"/>
              <a:t>CK</a:t>
            </a:r>
            <a:r>
              <a:rPr lang="el-GR" dirty="0"/>
              <a:t> 5/6:  διάκριση </a:t>
            </a:r>
            <a:r>
              <a:rPr lang="el-GR" dirty="0" err="1"/>
              <a:t>επιθηλιοειδούς</a:t>
            </a:r>
            <a:r>
              <a:rPr lang="el-GR" dirty="0"/>
              <a:t> από </a:t>
            </a:r>
            <a:r>
              <a:rPr lang="el-GR" dirty="0" err="1"/>
              <a:t>σαρκωματοειδές</a:t>
            </a:r>
            <a:r>
              <a:rPr lang="el-GR" dirty="0"/>
              <a:t> </a:t>
            </a:r>
            <a:r>
              <a:rPr lang="el-GR" dirty="0" err="1"/>
              <a:t>μεσοθηλίωμα</a:t>
            </a:r>
            <a:r>
              <a:rPr lang="el-GR" dirty="0"/>
              <a:t> </a:t>
            </a:r>
          </a:p>
          <a:p>
            <a:r>
              <a:rPr lang="en-US" dirty="0"/>
              <a:t>D2-40</a:t>
            </a:r>
            <a:r>
              <a:rPr lang="el-GR" dirty="0"/>
              <a:t>:  χρώση μεμβράνης κορυφαίας επιφάνειας κυττάρων </a:t>
            </a:r>
            <a:r>
              <a:rPr lang="en-US" dirty="0"/>
              <a:t>– </a:t>
            </a:r>
            <a:r>
              <a:rPr lang="el-GR" dirty="0"/>
              <a:t>και σε άλλους τύπους όπως πλακώδες καρκίνωμα του πνεύμονα.</a:t>
            </a:r>
          </a:p>
          <a:p>
            <a:r>
              <a:rPr lang="en-US" dirty="0"/>
              <a:t>WT1</a:t>
            </a:r>
            <a:r>
              <a:rPr lang="el-GR" dirty="0"/>
              <a:t>: διάκριση </a:t>
            </a:r>
            <a:r>
              <a:rPr lang="el-GR" dirty="0" err="1"/>
              <a:t>μεσοθηλιώματος</a:t>
            </a:r>
            <a:r>
              <a:rPr lang="el-GR" dirty="0"/>
              <a:t> ( γενικά ) από </a:t>
            </a:r>
            <a:r>
              <a:rPr lang="el-GR" dirty="0" err="1"/>
              <a:t>αδενοκαρκίνωμα</a:t>
            </a:r>
            <a:r>
              <a:rPr lang="el-GR" dirty="0"/>
              <a:t>, </a:t>
            </a:r>
            <a:r>
              <a:rPr lang="el-GR" dirty="0" err="1"/>
              <a:t>νεφροκυτταρικό</a:t>
            </a:r>
            <a:r>
              <a:rPr lang="el-GR" dirty="0"/>
              <a:t> και πλακώδες καρκίνωμα</a:t>
            </a:r>
          </a:p>
          <a:p>
            <a:pPr marL="0" indent="0">
              <a:buNone/>
            </a:pPr>
            <a:r>
              <a:rPr lang="el-GR" b="1" i="1" dirty="0"/>
              <a:t>Αρνητικοί δείκτες στο </a:t>
            </a:r>
            <a:r>
              <a:rPr lang="el-GR" b="1" i="1" dirty="0" err="1"/>
              <a:t>μεσοθηλίωμα</a:t>
            </a:r>
            <a:endParaRPr lang="el-GR" b="1" i="1" dirty="0"/>
          </a:p>
          <a:p>
            <a:r>
              <a:rPr lang="en-US" dirty="0"/>
              <a:t>TTF1, </a:t>
            </a:r>
            <a:r>
              <a:rPr lang="en-US" dirty="0" err="1"/>
              <a:t>Napsin</a:t>
            </a:r>
            <a:r>
              <a:rPr lang="en-US" dirty="0"/>
              <a:t> A</a:t>
            </a:r>
            <a:r>
              <a:rPr lang="el-GR" dirty="0"/>
              <a:t>: διάκριση από πνευμονικό </a:t>
            </a:r>
            <a:r>
              <a:rPr lang="el-GR" dirty="0" err="1"/>
              <a:t>αδενοκαρκίνωμα</a:t>
            </a:r>
            <a:endParaRPr lang="el-GR" dirty="0"/>
          </a:p>
          <a:p>
            <a:r>
              <a:rPr lang="en-US" dirty="0"/>
              <a:t>BerEp4 ( MOC31,CEA )</a:t>
            </a:r>
            <a:r>
              <a:rPr lang="el-GR" dirty="0"/>
              <a:t>: διάκριση γενικά από </a:t>
            </a:r>
            <a:r>
              <a:rPr lang="el-GR" dirty="0" err="1"/>
              <a:t>αδενοκαρκίνωμα</a:t>
            </a:r>
            <a:endParaRPr lang="el-GR" dirty="0"/>
          </a:p>
          <a:p>
            <a:r>
              <a:rPr lang="en-US" dirty="0"/>
              <a:t>GATA3, GCDFP15, Mammaglobin</a:t>
            </a:r>
            <a:r>
              <a:rPr lang="el-GR" dirty="0"/>
              <a:t>: διάκριση από καρκίνο μαστού</a:t>
            </a:r>
          </a:p>
          <a:p>
            <a:r>
              <a:rPr lang="en-US" dirty="0"/>
              <a:t>PAX8</a:t>
            </a:r>
            <a:r>
              <a:rPr lang="el-GR" dirty="0"/>
              <a:t>: διάκριση από καρκίνους </a:t>
            </a:r>
            <a:r>
              <a:rPr lang="en-US" dirty="0"/>
              <a:t>Mullerian </a:t>
            </a:r>
            <a:r>
              <a:rPr lang="el-GR" dirty="0"/>
              <a:t>προέλευσης</a:t>
            </a:r>
          </a:p>
        </p:txBody>
      </p:sp>
    </p:spTree>
    <p:extLst>
      <p:ext uri="{BB962C8B-B14F-4D97-AF65-F5344CB8AC3E}">
        <p14:creationId xmlns:p14="http://schemas.microsoft.com/office/powerpoint/2010/main" xmlns="" val="1425386930"/>
      </p:ext>
    </p:extLst>
  </p:cSld>
  <p:clrMapOvr>
    <a:masterClrMapping/>
  </p:clrMapOvr>
</p:sld>
</file>

<file path=ppt/theme/theme1.xml><?xml version="1.0" encoding="utf-8"?>
<a:theme xmlns:a="http://schemas.openxmlformats.org/drawingml/2006/main" name="Περικοπή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TM10001105[[fn=Περικοπή]]</Template>
  <TotalTime>161</TotalTime>
  <Words>813</Words>
  <Application>Microsoft Office PowerPoint</Application>
  <PresentationFormat>Προσαρμογή</PresentationFormat>
  <Paragraphs>106</Paragraphs>
  <Slides>13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14" baseType="lpstr">
      <vt:lpstr>Περικοπή</vt:lpstr>
      <vt:lpstr>ΚΥΡΙΩΣ EπιθηλιΟμορφο (επιθηλιοειΔΕΣ) μεσοθηλΙωμα υπεζωκΟτα</vt:lpstr>
      <vt:lpstr>Διαφάνεια 2</vt:lpstr>
      <vt:lpstr>Διαφάνεια 3</vt:lpstr>
      <vt:lpstr>Διαφάνεια 4</vt:lpstr>
      <vt:lpstr>Διαφάνεια 5</vt:lpstr>
      <vt:lpstr>Διαφάνεια 6</vt:lpstr>
      <vt:lpstr>Διαφορική διάγνωση</vt:lpstr>
      <vt:lpstr>Ανοσοφαινότυπος</vt:lpstr>
      <vt:lpstr>Διαφάνεια 9</vt:lpstr>
      <vt:lpstr>Επιθηλιόμορφο κακόηθες μεσοθηλίωμα   Σταθερή ανοσοϊστοθετικότητα καλρετινίνης και  CK5/6 ( εικ. Β&amp;C, αντίστοιχα), αλλά και ασυνήθιστη πυρηνική έκφραση του CDX2 (D).</vt:lpstr>
      <vt:lpstr>Διαφάνεια 11</vt:lpstr>
      <vt:lpstr>Διαφάνεια 12</vt:lpstr>
      <vt:lpstr>Διαφάνεια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Επιθηλιοειδεσ μεσοθηλιωμα υπεζωκοτα</dc:title>
  <dc:creator>Tasos</dc:creator>
  <cp:lastModifiedBy>User</cp:lastModifiedBy>
  <cp:revision>30</cp:revision>
  <dcterms:created xsi:type="dcterms:W3CDTF">2022-10-13T03:59:26Z</dcterms:created>
  <dcterms:modified xsi:type="dcterms:W3CDTF">2022-10-13T14:30:19Z</dcterms:modified>
</cp:coreProperties>
</file>