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3"/>
  </p:notesMasterIdLst>
  <p:sldIdLst>
    <p:sldId id="279" r:id="rId2"/>
    <p:sldId id="331" r:id="rId3"/>
    <p:sldId id="341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347" r:id="rId12"/>
    <p:sldId id="288" r:id="rId13"/>
    <p:sldId id="290" r:id="rId14"/>
    <p:sldId id="289" r:id="rId15"/>
    <p:sldId id="291" r:id="rId16"/>
    <p:sldId id="292" r:id="rId17"/>
    <p:sldId id="293" r:id="rId18"/>
    <p:sldId id="296" r:id="rId19"/>
    <p:sldId id="294" r:id="rId20"/>
    <p:sldId id="295" r:id="rId21"/>
    <p:sldId id="300" r:id="rId22"/>
    <p:sldId id="301" r:id="rId23"/>
    <p:sldId id="314" r:id="rId24"/>
    <p:sldId id="307" r:id="rId25"/>
    <p:sldId id="306" r:id="rId26"/>
    <p:sldId id="308" r:id="rId27"/>
    <p:sldId id="343" r:id="rId28"/>
    <p:sldId id="319" r:id="rId29"/>
    <p:sldId id="321" r:id="rId30"/>
    <p:sldId id="322" r:id="rId31"/>
    <p:sldId id="335" r:id="rId32"/>
    <p:sldId id="323" r:id="rId33"/>
    <p:sldId id="324" r:id="rId34"/>
    <p:sldId id="325" r:id="rId35"/>
    <p:sldId id="326" r:id="rId36"/>
    <p:sldId id="327" r:id="rId37"/>
    <p:sldId id="328" r:id="rId38"/>
    <p:sldId id="330" r:id="rId39"/>
    <p:sldId id="260" r:id="rId40"/>
    <p:sldId id="349" r:id="rId41"/>
    <p:sldId id="352" r:id="rId42"/>
    <p:sldId id="350" r:id="rId43"/>
    <p:sldId id="264" r:id="rId44"/>
    <p:sldId id="336" r:id="rId45"/>
    <p:sldId id="266" r:id="rId46"/>
    <p:sldId id="263" r:id="rId47"/>
    <p:sldId id="267" r:id="rId48"/>
    <p:sldId id="346" r:id="rId49"/>
    <p:sldId id="268" r:id="rId50"/>
    <p:sldId id="337" r:id="rId51"/>
    <p:sldId id="332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866A5-C1F2-46D1-9668-CBAB9F551911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BE8B3-F366-4CE4-8C0D-2E4B15C2A0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5C4C5-08FC-4B91-946B-ADDD6DC90762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E8B3-F366-4CE4-8C0D-2E4B15C2A04D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7BA06-5CA2-4A59-A1CE-6C60790F073F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23012" y="2171130"/>
            <a:ext cx="7906706" cy="1472184"/>
          </a:xfrm>
        </p:spPr>
        <p:txBody>
          <a:bodyPr>
            <a:normAutofit/>
          </a:bodyPr>
          <a:lstStyle/>
          <a:p>
            <a:r>
              <a:rPr lang="el-GR" sz="4400" b="1" dirty="0" smtClean="0">
                <a:solidFill>
                  <a:schemeClr val="accent4">
                    <a:lumMod val="50000"/>
                  </a:schemeClr>
                </a:solidFill>
              </a:rPr>
              <a:t>Ασθενείς με Ενδοκρινολογικά προβλήματα στο Οδοντιατρείο</a:t>
            </a:r>
            <a:endParaRPr lang="el-GR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357554" y="4143380"/>
            <a:ext cx="5263500" cy="1752600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Νάντια </a:t>
            </a:r>
            <a:r>
              <a:rPr lang="el-GR" sz="2800" b="1" dirty="0" err="1" smtClean="0">
                <a:solidFill>
                  <a:schemeClr val="accent2">
                    <a:lumMod val="75000"/>
                  </a:schemeClr>
                </a:solidFill>
              </a:rPr>
              <a:t>Θεολόγη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l-GR" sz="2800" b="1" dirty="0" err="1" smtClean="0">
                <a:solidFill>
                  <a:schemeClr val="accent2">
                    <a:lumMod val="75000"/>
                  </a:schemeClr>
                </a:solidFill>
              </a:rPr>
              <a:t>Λυγιδάκη</a:t>
            </a:r>
            <a:endParaRPr lang="el-G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/>
                </a:solidFill>
              </a:rPr>
              <a:t>Επίκουρη Καθηγήτρια </a:t>
            </a:r>
          </a:p>
          <a:p>
            <a:r>
              <a:rPr lang="el-GR" b="1" dirty="0" smtClean="0">
                <a:solidFill>
                  <a:schemeClr val="tx2"/>
                </a:solidFill>
              </a:rPr>
              <a:t>Κλινική Στοματικής και Γναθοπροσωπικής Χειρουργικής </a:t>
            </a:r>
            <a:endParaRPr lang="el-GR" b="1" dirty="0">
              <a:solidFill>
                <a:schemeClr val="tx2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78240"/>
            <a:ext cx="2428892" cy="230828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142976" y="35716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ΣΤΟΜΑΤΙΚΗ ΧΕΙΡΟΥΡΓΙΚΗ Ι</a:t>
            </a:r>
          </a:p>
          <a:p>
            <a:pPr algn="ctr"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  <a:r>
              <a:rPr lang="el-GR" sz="28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ο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Εξάμηνο Σπουδών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259632" y="0"/>
            <a:ext cx="8040390" cy="1052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Ευρήματα στη στοματική κοιλότητα </a:t>
            </a:r>
            <a:endParaRPr lang="el-G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61" name="5 - Θέση περιεχομένου"/>
          <p:cNvSpPr>
            <a:spLocks noGrp="1"/>
          </p:cNvSpPr>
          <p:nvPr>
            <p:ph idx="1"/>
          </p:nvPr>
        </p:nvSpPr>
        <p:spPr>
          <a:xfrm>
            <a:off x="1238944" y="980728"/>
            <a:ext cx="8229600" cy="374441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Ξηροστομία, Καυσαλγία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Λοιμώξεις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</a:rPr>
              <a:t>βακτηριακές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</a:rPr>
              <a:t>μυκητιασικές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</a:rPr>
              <a:t>ιικές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l-GR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Αποστήματα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Αυξημένη επίπτωση τερηδόνας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Περιοδοντική νόσος </a:t>
            </a:r>
            <a:endParaRPr lang="el-GR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Κακή – δύσκολη επούλωση τραυμάτων</a:t>
            </a:r>
          </a:p>
          <a:p>
            <a:pPr lvl="1"/>
            <a:endParaRPr lang="el-GR" dirty="0" smtClean="0"/>
          </a:p>
          <a:p>
            <a:endParaRPr lang="el-GR" sz="2800" dirty="0" smtClean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500563" y="4797425"/>
            <a:ext cx="2519362" cy="17907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- Στρογγυλεμένο ορθογώνιο"/>
          <p:cNvSpPr/>
          <p:nvPr/>
        </p:nvSpPr>
        <p:spPr>
          <a:xfrm>
            <a:off x="1620466" y="4868863"/>
            <a:ext cx="2303462" cy="171926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Διαγνωστικές εξετάσεις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ΣΔ</a:t>
            </a:r>
            <a:endParaRPr lang="el-GR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331913" y="1387475"/>
          <a:ext cx="7416823" cy="379593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60440"/>
                <a:gridCol w="1728192"/>
                <a:gridCol w="1728191"/>
              </a:tblGrid>
              <a:tr h="675246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ΕΞΕΤΑΣΗ  </a:t>
                      </a:r>
                      <a:endParaRPr lang="el-GR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Φ.Τ.</a:t>
                      </a:r>
                      <a:endParaRPr lang="el-G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Παθολογικές τιμές 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75246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Γλυκόζη αίματος </a:t>
                      </a:r>
                      <a:endParaRPr lang="el-GR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70-100 </a:t>
                      </a:r>
                      <a:r>
                        <a:rPr lang="en-GB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mg/dl</a:t>
                      </a:r>
                    </a:p>
                    <a:p>
                      <a:pPr algn="ctr"/>
                      <a:endParaRPr lang="el-GR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rbel" pitchFamily="34" charset="0"/>
                          <a:cs typeface="Arial" pitchFamily="34" charset="0"/>
                        </a:rPr>
                        <a:t>&gt; 200mg/dl</a:t>
                      </a:r>
                    </a:p>
                    <a:p>
                      <a:pPr algn="ctr"/>
                      <a:endParaRPr lang="el-GR" sz="2000" b="1" dirty="0">
                        <a:solidFill>
                          <a:schemeClr val="accent2"/>
                        </a:solidFill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3897"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Γλυκοζηλιωμένη</a:t>
                      </a:r>
                      <a:r>
                        <a:rPr lang="el-G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αιμοσφαιρίνη</a:t>
                      </a:r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(HbA1c) </a:t>
                      </a:r>
                      <a:endParaRPr lang="el-GR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4.0- 8.0%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rbel" pitchFamily="34" charset="0"/>
                          <a:cs typeface="Arial" pitchFamily="34" charset="0"/>
                        </a:rPr>
                        <a:t>9-20% </a:t>
                      </a:r>
                      <a:endParaRPr lang="el-GR" sz="2000" b="1" dirty="0" smtClean="0">
                        <a:solidFill>
                          <a:schemeClr val="accent2"/>
                        </a:solidFill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620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Καμπύλη ανοχής Γλυκόζης</a:t>
                      </a:r>
                      <a:r>
                        <a:rPr lang="en-US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el-GR" sz="1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n-US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(OGTT)</a:t>
                      </a:r>
                      <a:r>
                        <a:rPr lang="el-G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el-G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&lt; 140</a:t>
                      </a:r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mg/dl</a:t>
                      </a:r>
                      <a:r>
                        <a:rPr lang="el-G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el-GR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rbel" pitchFamily="34" charset="0"/>
                          <a:cs typeface="Arial" pitchFamily="34" charset="0"/>
                        </a:rPr>
                        <a:t>&gt; 200mg/dl</a:t>
                      </a:r>
                    </a:p>
                    <a:p>
                      <a:pPr algn="ctr"/>
                      <a:endParaRPr lang="el-GR" sz="2000" b="1" dirty="0">
                        <a:solidFill>
                          <a:schemeClr val="accent2"/>
                        </a:solidFill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9554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Δοκιμασία νηστείας</a:t>
                      </a:r>
                      <a:r>
                        <a:rPr lang="en-US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Γλυκόζης αίματος </a:t>
                      </a:r>
                      <a:endParaRPr lang="el-G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&lt; 1</a:t>
                      </a:r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00mg/dl</a:t>
                      </a:r>
                      <a:r>
                        <a:rPr lang="el-G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el-GR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rbel" pitchFamily="34" charset="0"/>
                          <a:cs typeface="Arial" pitchFamily="34" charset="0"/>
                        </a:rPr>
                        <a:t>&gt; </a:t>
                      </a:r>
                      <a:r>
                        <a:rPr lang="el-GR" sz="2000" b="1" dirty="0" smtClean="0">
                          <a:solidFill>
                            <a:schemeClr val="accent2"/>
                          </a:solidFill>
                          <a:latin typeface="Corbe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rbe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sz="2000" b="1" dirty="0" smtClean="0">
                          <a:solidFill>
                            <a:schemeClr val="accent2"/>
                          </a:solidFill>
                          <a:latin typeface="Corbe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rbel" pitchFamily="34" charset="0"/>
                          <a:cs typeface="Arial" pitchFamily="34" charset="0"/>
                        </a:rPr>
                        <a:t>mg/dl</a:t>
                      </a:r>
                    </a:p>
                    <a:p>
                      <a:pPr algn="ctr"/>
                      <a:endParaRPr lang="el-GR" sz="2000" b="1" dirty="0">
                        <a:solidFill>
                          <a:schemeClr val="accent2"/>
                        </a:solidFill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1258888" y="5589588"/>
            <a:ext cx="76342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fontAlgn="auto">
              <a:spcAft>
                <a:spcPts val="0"/>
              </a:spcAft>
              <a:defRPr/>
            </a:pPr>
            <a:r>
              <a:rPr lang="el-GR" sz="2000" b="1" dirty="0">
                <a:latin typeface="+mn-lt"/>
                <a:cs typeface="Arial" charset="0"/>
              </a:rPr>
              <a:t>Ασθενείς με τις ενδιάμεσες τιμές θεωρούνται ότι έχουν μειωμένη ανοχή στην γλυκόζη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>
              <a:defRPr/>
            </a:pPr>
            <a:r>
              <a:rPr lang="el-GR" sz="3600" b="1" dirty="0" smtClean="0"/>
              <a:t>   </a:t>
            </a: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Βιοχημικός έλεγχος</a:t>
            </a:r>
            <a:endParaRPr lang="en-GB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85938" y="1447800"/>
          <a:ext cx="6500858" cy="4104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06142"/>
                <a:gridCol w="2994716"/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Φυσιολογικές Τιμές </a:t>
                      </a:r>
                      <a:endParaRPr lang="en-GB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Σάκχαρο</a:t>
                      </a:r>
                      <a:r>
                        <a:rPr lang="el-GR" sz="2000" b="1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(γλυκόζη αίματος)</a:t>
                      </a:r>
                      <a:endParaRPr lang="en-GB" sz="20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70-100 </a:t>
                      </a:r>
                      <a:r>
                        <a:rPr lang="en-GB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mg/dl</a:t>
                      </a:r>
                      <a:endParaRPr lang="en-GB" sz="20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Ουρία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5-45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mg/dl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Κρεατινίνη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έως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0,9 mg/dl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Κάλιο</a:t>
                      </a:r>
                      <a:r>
                        <a:rPr lang="el-GR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 ορού 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3,5- 5,5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mEq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/L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Νάτριο ορού 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130- 150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mEq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/L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Αμυλάση</a:t>
                      </a:r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 ορού 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28- 100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 U/L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SGOT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5- 45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U/L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SGPT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5- 45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U/L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γ-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GT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έως 45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U/L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Αλκαλική </a:t>
                      </a:r>
                      <a:r>
                        <a:rPr lang="el-GR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φωσφατάση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έως 100 </a:t>
                      </a:r>
                      <a:r>
                        <a:rPr lang="en-GB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U/L</a:t>
                      </a: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1520" y="357188"/>
            <a:ext cx="8001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Γλυκοζηλιωμένη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αιμοσφαιρίνη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(HbA1c)</a:t>
            </a:r>
            <a:endParaRPr lang="el-GR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7" name="2 - Θέση περιεχομένου"/>
          <p:cNvSpPr>
            <a:spLocks noGrp="1"/>
          </p:cNvSpPr>
          <p:nvPr>
            <p:ph idx="1"/>
          </p:nvPr>
        </p:nvSpPr>
        <p:spPr>
          <a:xfrm>
            <a:off x="1214438" y="1412776"/>
            <a:ext cx="7720012" cy="4533900"/>
          </a:xfrm>
        </p:spPr>
        <p:txBody>
          <a:bodyPr/>
          <a:lstStyle/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Η δοκιμασία χρησιμοποιείται για τον καθορισμό της μέσης τιμής Γλυκόζης αίματος 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Διαμορφώνεται ως % των 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ερυθροκυττάρων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 που εκτίθενται στην γλυκόζη του αίματος 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Είναι αυξημένη στην υπεργλυκαιμία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4.0- 8.0</a:t>
            </a:r>
            <a:r>
              <a:rPr lang="el-G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% :  Φ. Τ.</a:t>
            </a:r>
          </a:p>
          <a:p>
            <a:pPr>
              <a:defRPr/>
            </a:pPr>
            <a:endParaRPr lang="el-GR" sz="2400" b="1" dirty="0" smtClean="0">
              <a:solidFill>
                <a:srgbClr val="C00000"/>
              </a:solidFill>
              <a:cs typeface="Arial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&gt;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7.5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%:  καλά ελεγχόμενο επίπεδο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7.6-8.9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% : ικανοποιητικά ελεγχόμενο επίπεδο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9.0-20.0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% :  μη ελεγχόμενο επίπεδο</a:t>
            </a:r>
            <a:endParaRPr lang="el-GR" sz="2400" dirty="0" smtClean="0">
              <a:solidFill>
                <a:schemeClr val="accent4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153AA-1383-4592-B5FE-9C6BAF7D890E}" type="datetime1">
              <a:rPr lang="el-GR"/>
              <a:pPr>
                <a:defRPr/>
              </a:pPr>
              <a:t>8/6/2015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438" y="0"/>
            <a:ext cx="749935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Καμπύλη ανοχής Γλυκόζης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(Oral GTT)</a:t>
            </a:r>
            <a:endParaRPr lang="el-GR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19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000125"/>
            <a:ext cx="7748588" cy="21431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Καταμέτρηση γλυκόζης αίματος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ώρες μετά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per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os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λήψη γλυκόζης 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2"/>
                </a:solidFill>
                <a:cs typeface="Arial" charset="0"/>
              </a:rPr>
              <a:t>Ασθενείς με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 &gt; 200mg/dl</a:t>
            </a:r>
            <a:r>
              <a:rPr lang="el-GR" sz="2400" b="1" dirty="0" smtClean="0">
                <a:solidFill>
                  <a:schemeClr val="accent2"/>
                </a:solidFill>
                <a:cs typeface="Arial" charset="0"/>
              </a:rPr>
              <a:t> θεωρούνται ΣΔ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Ασθενείς με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140-200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mg/dl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θεωρούνται ως μειωμένης ανοχής στην γλυκόζη</a:t>
            </a:r>
          </a:p>
          <a:p>
            <a:pPr>
              <a:buFont typeface="Wingdings 2" pitchFamily="18" charset="2"/>
              <a:buNone/>
              <a:defRPr/>
            </a:pP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 ................................................................................</a:t>
            </a:r>
            <a:endParaRPr lang="el-GR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3FA18-99C2-45F7-ADB6-DF5036ED1CBA}" type="datetime1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285875" y="3643313"/>
            <a:ext cx="76438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Δοκιμασία νηστείας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el-G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Γλυκόζης αίματος (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FBG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endParaRPr lang="en-GB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357313" y="4214813"/>
            <a:ext cx="7643812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Η δοκιμασία πραγματοποιείται 8 ώρες μετά την τελευταία λήψη θερμίδων</a:t>
            </a:r>
            <a:endParaRPr lang="en-US" sz="2200" b="1" dirty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l-GR" sz="2200" b="1" dirty="0">
                <a:solidFill>
                  <a:schemeClr val="accent2"/>
                </a:solidFill>
                <a:cs typeface="Arial" charset="0"/>
              </a:rPr>
              <a:t>&lt; </a:t>
            </a:r>
            <a:r>
              <a:rPr lang="el-GR" sz="2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en-US" sz="2200" b="1" dirty="0">
                <a:solidFill>
                  <a:schemeClr val="accent2"/>
                </a:solidFill>
                <a:cs typeface="Arial" charset="0"/>
              </a:rPr>
              <a:t>mg/dl</a:t>
            </a:r>
            <a:r>
              <a:rPr lang="el-GR" sz="2200" b="1" dirty="0">
                <a:solidFill>
                  <a:schemeClr val="accent2"/>
                </a:solidFill>
                <a:cs typeface="Arial" charset="0"/>
              </a:rPr>
              <a:t> - φυσιολογική τιμή</a:t>
            </a:r>
            <a:endParaRPr lang="en-US" sz="22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mg/dl</a:t>
            </a: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- διαγνωστική για μειωμένη ανοχή στην </a:t>
            </a: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γλυκόζη</a:t>
            </a:r>
            <a:endParaRPr lang="el-GR" sz="2200" b="1" dirty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&gt; </a:t>
            </a: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mg/dl</a:t>
            </a:r>
            <a:r>
              <a:rPr lang="el-GR" sz="22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- διαγνωστική για ΣΔ</a:t>
            </a:r>
            <a:endParaRPr lang="el-GR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9350" cy="796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Φάρμακα αντιδιαβητικά </a:t>
            </a:r>
            <a:endParaRPr lang="el-GR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5235" name="2 - Θέση περιεχομένου"/>
          <p:cNvSpPr>
            <a:spLocks noGrp="1"/>
          </p:cNvSpPr>
          <p:nvPr>
            <p:ph idx="1"/>
          </p:nvPr>
        </p:nvSpPr>
        <p:spPr>
          <a:xfrm>
            <a:off x="1209675" y="1000125"/>
            <a:ext cx="7791450" cy="550068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Για ΣΔ τύπου Ι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Χορήγηση υποδόρια κυρίως αλλά και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GB" sz="24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i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.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v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. ή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GB" sz="24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i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.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m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. 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2"/>
                </a:solidFill>
                <a:cs typeface="Arial" charset="0"/>
              </a:rPr>
              <a:t>Ινσουλίνη</a:t>
            </a:r>
          </a:p>
          <a:p>
            <a:pPr>
              <a:defRPr/>
            </a:pPr>
            <a:r>
              <a:rPr lang="el-GR" sz="2400" b="1" dirty="0" smtClean="0">
                <a:solidFill>
                  <a:schemeClr val="accent2"/>
                </a:solidFill>
                <a:cs typeface="Arial" charset="0"/>
              </a:rPr>
              <a:t>Ινσουλίνες Βραχείας</a:t>
            </a:r>
            <a:r>
              <a:rPr lang="en-GB" sz="2400" b="1" dirty="0" smtClean="0">
                <a:solidFill>
                  <a:schemeClr val="accent2"/>
                </a:solidFill>
                <a:cs typeface="Arial" charset="0"/>
              </a:rPr>
              <a:t>, </a:t>
            </a:r>
            <a:r>
              <a:rPr lang="el-GR" sz="2400" b="1" dirty="0" smtClean="0">
                <a:solidFill>
                  <a:schemeClr val="accent2"/>
                </a:solidFill>
                <a:cs typeface="Arial" charset="0"/>
              </a:rPr>
              <a:t>Μέσης</a:t>
            </a:r>
            <a:r>
              <a:rPr lang="en-GB" sz="2400" b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l-GR" sz="2400" b="1" dirty="0" smtClean="0">
                <a:solidFill>
                  <a:schemeClr val="accent2"/>
                </a:solidFill>
                <a:cs typeface="Arial" charset="0"/>
              </a:rPr>
              <a:t>ή Μακράς διάρκειας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δράσης</a:t>
            </a:r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 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(</a:t>
            </a:r>
            <a:r>
              <a:rPr lang="en-GB" sz="2400" b="1" i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Humulin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®, </a:t>
            </a:r>
            <a:r>
              <a:rPr lang="en-GB" sz="2400" b="1" i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Actrapid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®, </a:t>
            </a:r>
            <a:r>
              <a:rPr lang="en-GB" sz="2400" b="1" i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Monotard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® </a:t>
            </a:r>
            <a:r>
              <a:rPr lang="el-GR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κ.α.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)</a:t>
            </a:r>
            <a:r>
              <a:rPr lang="el-GR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Για ΣΔ τύπου 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II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,   Χορήγηση 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per </a:t>
            </a:r>
            <a:r>
              <a:rPr lang="en-GB" sz="24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os</a:t>
            </a:r>
            <a:endParaRPr lang="el-GR" sz="2400" b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sz="2400" b="1" dirty="0" err="1" smtClean="0">
                <a:solidFill>
                  <a:schemeClr val="accent2"/>
                </a:solidFill>
                <a:cs typeface="Arial" charset="0"/>
              </a:rPr>
              <a:t>Σουλφονυλουρίες</a:t>
            </a:r>
            <a:r>
              <a:rPr lang="el-GR" sz="2400" b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(</a:t>
            </a:r>
            <a:r>
              <a:rPr lang="en-GB" sz="2400" b="1" i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Diamicron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®, </a:t>
            </a:r>
            <a:r>
              <a:rPr lang="en-GB" sz="2400" b="1" i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Solosa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®)</a:t>
            </a:r>
            <a:endParaRPr lang="el-GR" sz="2400" b="1" i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sz="2400" b="1" dirty="0" err="1" smtClean="0">
                <a:solidFill>
                  <a:schemeClr val="accent2"/>
                </a:solidFill>
                <a:cs typeface="Arial" charset="0"/>
              </a:rPr>
              <a:t>Διγουανίδια</a:t>
            </a:r>
            <a:r>
              <a:rPr lang="el-GR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(</a:t>
            </a:r>
            <a:r>
              <a:rPr lang="en-GB" sz="2400" b="1" i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Glucophase</a:t>
            </a:r>
            <a:r>
              <a:rPr lang="en-GB" sz="2400" b="1" i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®)</a:t>
            </a:r>
            <a:endParaRPr lang="el-GR" sz="2400" b="1" i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sz="2000" b="1" dirty="0" err="1" smtClean="0">
                <a:solidFill>
                  <a:schemeClr val="accent2"/>
                </a:solidFill>
                <a:cs typeface="Arial" charset="0"/>
              </a:rPr>
              <a:t>Θιαζολιδινεδιόνες</a:t>
            </a:r>
            <a:endParaRPr lang="en-GB" sz="2000" b="1" dirty="0" smtClean="0">
              <a:solidFill>
                <a:schemeClr val="accent2"/>
              </a:solidFill>
              <a:cs typeface="Arial" charset="0"/>
            </a:endParaRPr>
          </a:p>
          <a:p>
            <a:pPr>
              <a:defRPr/>
            </a:pPr>
            <a:r>
              <a:rPr lang="el-GR" sz="2000" b="1" dirty="0" err="1" smtClean="0">
                <a:solidFill>
                  <a:schemeClr val="accent2"/>
                </a:solidFill>
                <a:cs typeface="Arial" charset="0"/>
              </a:rPr>
              <a:t>Μεγλιτιδίνες</a:t>
            </a:r>
            <a:endParaRPr lang="el-GR" sz="2000" b="1" dirty="0" smtClean="0">
              <a:solidFill>
                <a:schemeClr val="accent2"/>
              </a:solidFill>
              <a:cs typeface="Arial" charset="0"/>
            </a:endParaRPr>
          </a:p>
          <a:p>
            <a:pPr>
              <a:defRPr/>
            </a:pPr>
            <a:r>
              <a:rPr lang="el-GR" sz="2000" b="1" dirty="0" smtClean="0">
                <a:solidFill>
                  <a:schemeClr val="accent2"/>
                </a:solidFill>
                <a:cs typeface="Arial" charset="0"/>
              </a:rPr>
              <a:t>Αναστολείς της α-</a:t>
            </a:r>
            <a:r>
              <a:rPr lang="el-GR" sz="2000" b="1" dirty="0" err="1" smtClean="0">
                <a:solidFill>
                  <a:schemeClr val="accent2"/>
                </a:solidFill>
                <a:cs typeface="Arial" charset="0"/>
              </a:rPr>
              <a:t>γλυκοζιδάσης</a:t>
            </a:r>
            <a:endParaRPr lang="el-GR" sz="2000" b="1" dirty="0" smtClean="0">
              <a:solidFill>
                <a:schemeClr val="accent2"/>
              </a:solidFill>
              <a:cs typeface="Arial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l-GR" b="1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0C31D-C6A8-44BE-9D5C-CAB76B1D4DB3}" type="datetime1">
              <a:rPr lang="el-GR"/>
              <a:pPr>
                <a:defRPr/>
              </a:pPr>
              <a:t>8/6/2015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μπορεί να συμβεί σε διαβητικό ασθενή: </a:t>
            </a:r>
            <a:r>
              <a:rPr lang="el-GR" sz="2800" b="1" dirty="0" smtClean="0">
                <a:solidFill>
                  <a:schemeClr val="accent2"/>
                </a:solidFill>
              </a:rPr>
              <a:t>Υπογλυκαιμία ή Υπεργλυκαιμία</a:t>
            </a:r>
            <a:endParaRPr lang="en-GB" sz="32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89091" name="2 - Θέση περιεχομένου"/>
          <p:cNvSpPr>
            <a:spLocks noGrp="1"/>
          </p:cNvSpPr>
          <p:nvPr>
            <p:ph idx="1"/>
          </p:nvPr>
        </p:nvSpPr>
        <p:spPr>
          <a:xfrm>
            <a:off x="1071563" y="1711052"/>
            <a:ext cx="7862887" cy="4958308"/>
          </a:xfrm>
        </p:spPr>
        <p:txBody>
          <a:bodyPr>
            <a:normAutofit/>
          </a:bodyPr>
          <a:lstStyle/>
          <a:p>
            <a:pPr indent="-360000">
              <a:buFont typeface="Wingdings" pitchFamily="2" charset="2"/>
              <a:buChar char="v"/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Το 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stress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μιας επέμβασης, η κόπωση, η νηστεία σε συνδυασμό με τον τύπο του διαβήτη, τις βλάβες που έχει ήδη επιφέρει στον οργανισμό, το αν είναι ρυθμισμένος ή όχι, μπορεί να οδηγήσουν σε απορρύθμιση του σακχάρου του ασθενή και σε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ΠΡΟΒΛΗΜΑ</a:t>
            </a:r>
          </a:p>
          <a:p>
            <a:pPr indent="-360000">
              <a:buFont typeface="Wingdings" pitchFamily="2" charset="2"/>
              <a:buChar char="v"/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Ο στόχος είναι να διατηρηθεί σε καλό επίπεδο η τιμή σακχάρου στο αίμα </a:t>
            </a:r>
          </a:p>
          <a:p>
            <a:pPr indent="-360000">
              <a:buFont typeface="Wingdings" pitchFamily="2" charset="2"/>
              <a:buChar char="v"/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Γι αυτό απαιτείται κατάλληλη προετοιμασία του ασθενή και κ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αταστολή του άγχους του</a:t>
            </a:r>
            <a:endParaRPr lang="el-GR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-360000">
              <a:buFont typeface="Wingdings 2" pitchFamily="18" charset="2"/>
              <a:buNone/>
              <a:defRPr/>
            </a:pPr>
            <a:endParaRPr lang="el-GR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357313" y="357188"/>
            <a:ext cx="7385050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Πρόληψη </a:t>
            </a:r>
            <a:r>
              <a:rPr lang="el-GR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συμβάματος</a:t>
            </a: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στο Οδοντιατρείο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  </a:t>
            </a:r>
            <a:r>
              <a:rPr lang="el-GR" sz="28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Μη ρυθμισμένος </a:t>
            </a:r>
            <a:r>
              <a:rPr lang="el-GR" sz="28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διαβήτης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:</a:t>
            </a:r>
            <a:r>
              <a:rPr lang="el-GR" sz="28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</a:t>
            </a:r>
            <a:endParaRPr lang="en-US" sz="24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Παραπομπή για ρύθμιση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από παθολόγο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Σε </a:t>
            </a: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έκτακτη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οδοντιατρική ανάγκη</a:t>
            </a: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παρέμβαση </a:t>
            </a: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με χορήγηση </a:t>
            </a:r>
            <a:r>
              <a:rPr lang="el-GR" sz="24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χημειοπροφύλαξης</a:t>
            </a:r>
            <a:endParaRPr lang="el-GR" sz="2400" b="1" dirty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        </a:t>
            </a:r>
            <a:endParaRPr lang="en-US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el-GR" sz="28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Ρυθμισμένος διαβήτης</a:t>
            </a:r>
            <a:r>
              <a:rPr lang="en-US" sz="28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: </a:t>
            </a:r>
            <a:endParaRPr lang="el-GR" sz="28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Μέτρηση σακχάρου </a:t>
            </a:r>
            <a:r>
              <a:rPr lang="el-GR" sz="2400" b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προεγχειρητικά</a:t>
            </a:r>
            <a:endParaRPr lang="el-GR" sz="2400" b="1" dirty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Σύντομες - πρωινές συνεδρίες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Λήψη γεύματος και φαρμακευτικής αγωγής πριν το ραντεβού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Καταστολή άγχους του ασθενούς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Χημειοπροφύλαξη? 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57308" y="21429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 </a:t>
            </a: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Τοπική αναισθησία</a:t>
            </a:r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1073150" y="1268760"/>
            <a:ext cx="7713663" cy="52563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65125" indent="-9525">
              <a:buFont typeface="Wingdings 2" pitchFamily="18" charset="2"/>
              <a:buNone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Επειδή οι διαβητικοί ασθενείς είναι άτομα αυξημένου καρδιαγγειακού κινδύνου απαιτείται προσοχή στο 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</a:rPr>
              <a:t>αγγειοσυσπαστικό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365125" indent="-9525">
              <a:buFont typeface="Wingdings 2" pitchFamily="18" charset="2"/>
              <a:buNone/>
            </a:pPr>
            <a:endParaRPr lang="el-G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22313" indent="-366713">
              <a:buFont typeface="Wingdings" pitchFamily="2" charset="2"/>
              <a:buChar char="§"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Προτιμάται η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νοραδρεναλίνη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 έναντι της αδρεναλίνης διότι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επηρεάζει λιγότερο την τιμή του σακχάρου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(λόγω της μικρότερης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</a:rPr>
              <a:t>γλυκογονολυτικής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 της ιδιότητας)</a:t>
            </a:r>
          </a:p>
          <a:p>
            <a:pPr marL="722313" indent="-282575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Χρειάζεται να είναι μειωμένη- ελεγχόμενη η χορηγούμενη ποσότητα αναισθητικού</a:t>
            </a:r>
          </a:p>
          <a:p>
            <a:pPr marL="722313" indent="-282575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Σε αρρύθμιστο διαβήτη αναισθητικό χωρίς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αγγειοσυσπαστικό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22313" lvl="0" indent="-282575"/>
            <a:endParaRPr lang="el-GR" sz="2800" b="1" dirty="0" smtClean="0">
              <a:solidFill>
                <a:schemeClr val="accent2"/>
              </a:solidFill>
            </a:endParaRPr>
          </a:p>
          <a:p>
            <a:pPr marL="722313" indent="-366713">
              <a:buFont typeface="Wingdings" pitchFamily="2" charset="2"/>
              <a:buChar char="§"/>
            </a:pPr>
            <a:endParaRPr lang="el-GR" sz="2400" b="1" dirty="0" smtClean="0">
              <a:solidFill>
                <a:schemeClr val="accent2"/>
              </a:solidFill>
            </a:endParaRPr>
          </a:p>
          <a:p>
            <a:pPr>
              <a:buFont typeface="Wingdings 2" pitchFamily="18" charset="2"/>
              <a:buNone/>
            </a:pPr>
            <a:endParaRPr lang="el-GR" sz="2400" b="1" u="sng" dirty="0" smtClean="0"/>
          </a:p>
          <a:p>
            <a:pPr>
              <a:buFont typeface="Wingdings 2" pitchFamily="18" charset="2"/>
              <a:buNone/>
            </a:pPr>
            <a:endParaRPr lang="el-GR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1428750" y="260350"/>
            <a:ext cx="7340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l-GR" sz="3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Α</a:t>
            </a: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σθενής με ΣΔ Τύπου Ι </a:t>
            </a:r>
            <a:r>
              <a:rPr lang="el-GR" sz="31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/>
            </a:r>
            <a:br>
              <a:rPr lang="el-GR" sz="31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</a:br>
            <a:endParaRPr lang="el-GR" sz="36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3011" name="2 - Θέση περιεχομένου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981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Σε εντοπισμένη φλεγμονή – απόστημα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Έλεγχος γλυκόζης αίματος</a:t>
            </a:r>
            <a:endParaRPr lang="el-G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Σχάση- παροχέτευση- εξαγωγή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Χορήγηση αντιβίωσης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571625" y="3861048"/>
            <a:ext cx="69608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Σε διάχυτη φλεγμονή </a:t>
            </a:r>
          </a:p>
          <a:p>
            <a:pPr marL="269875" indent="-269875"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Σχάση </a:t>
            </a: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–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παροχέτευση </a:t>
            </a: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σε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Νοσοκομείο, υπό συνεχή έλεγχο γλυκόζης αίματος, με αντιβιοτικά ΕΦ και με υποστήριξη </a:t>
            </a:r>
            <a:r>
              <a:rPr lang="el-GR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αναπνοής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Περιεχόμενο παρουσίασης 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17324" y="2214554"/>
            <a:ext cx="7498080" cy="4014782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Ασθενείς με Σακχαρώδη Διαβήτη</a:t>
            </a:r>
          </a:p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Ασθενείς με παθήσεις του θυρεοειδή αδένα</a:t>
            </a:r>
          </a:p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Ασθενείς με ανεπάρκεια του φλοιού των επινεφριδίων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Ασθενής με ΣΔ Τύπου ΙΙ</a:t>
            </a:r>
            <a:endParaRPr lang="el-GR" sz="3200" dirty="0" smtClean="0"/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340768"/>
            <a:ext cx="7791450" cy="48006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Απλή οδοντοφατνιακή χειρουργική, χωρίς αλλαγές στην λήψη θερμίδων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l-GR" sz="2600" b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Σύνθετη οδοντοφατνιακή χειρουργική μετά από συνεννόηση με παθολόγο, για ρύθμιση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   </a:t>
            </a:r>
            <a:r>
              <a:rPr lang="el-GR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(λόγω αλλαγής στην λήψη θερμίδων, πιθανή ανάγκη για τροποποίηση της ημερήσιας δοσολογίας των 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per </a:t>
            </a: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os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  <a:r>
              <a:rPr lang="el-GR" sz="2400" b="1" i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αντιδιαβητικών φαρμάκων)</a:t>
            </a:r>
            <a:endParaRPr lang="el-GR" sz="2600" b="1" i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l-GR" sz="2600" b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Μεγαλύτερης βαρύτητας επέμβαση σε νοσοκομειακό περιβάλλον</a:t>
            </a:r>
          </a:p>
          <a:p>
            <a:pPr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640" y="0"/>
            <a:ext cx="7437512" cy="620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2900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br>
              <a:rPr lang="el-GR" sz="29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900" b="1" dirty="0" smtClean="0">
                <a:solidFill>
                  <a:schemeClr val="accent2">
                    <a:lumMod val="50000"/>
                  </a:schemeClr>
                </a:solidFill>
              </a:rPr>
              <a:t>            ΔΙΑΒΗΤΙΚΟΣ ΚΑΙ ΦΑΡΜΑΚΑ</a:t>
            </a:r>
            <a:endParaRPr lang="el-GR" sz="2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703" name="7 - TextBox"/>
          <p:cNvSpPr txBox="1">
            <a:spLocks noChangeArrowheads="1"/>
          </p:cNvSpPr>
          <p:nvPr/>
        </p:nvSpPr>
        <p:spPr bwMode="auto">
          <a:xfrm>
            <a:off x="1115616" y="5301208"/>
            <a:ext cx="77768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ΑΛΛΑ ΦΑΡΜΑΚΑ: </a:t>
            </a:r>
            <a:r>
              <a:rPr lang="el-GR" b="1" dirty="0">
                <a:solidFill>
                  <a:schemeClr val="tx2"/>
                </a:solidFill>
              </a:rPr>
              <a:t>συνίσταται η χορήγηση αγχολυτικών το προηγούμενο απόγευμα και το πρωί πριν την επέμβαση</a:t>
            </a:r>
            <a:r>
              <a:rPr lang="el-GR" b="1" dirty="0" smtClean="0">
                <a:solidFill>
                  <a:schemeClr val="tx2"/>
                </a:solidFill>
              </a:rPr>
              <a:t>.</a:t>
            </a:r>
            <a:endParaRPr lang="el-GR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115616" y="1300728"/>
          <a:ext cx="7776864" cy="27900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53400"/>
                <a:gridCol w="3923464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el-GR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ΑΝΤΙΒΙΩΣΗ : ΝΑΙ</a:t>
                      </a:r>
                      <a:endParaRPr lang="el-GR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</a:t>
                      </a:r>
                      <a:r>
                        <a:rPr lang="el-GR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ΑΝΤΙΒΙΩΣΗ: ΟΧΙ</a:t>
                      </a:r>
                      <a:endParaRPr lang="el-GR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b="1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Προεγχειρητικά</a:t>
                      </a:r>
                      <a:r>
                        <a:rPr lang="el-GR" sz="18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σε όλους τους διαβητικούς που παρουσιάζουν λοιμώξεις πριν την επέμβαση</a:t>
                      </a:r>
                    </a:p>
                    <a:p>
                      <a:pPr marL="182563" indent="-182563"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b="1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Χημειοπροφύλαξη</a:t>
                      </a:r>
                      <a:r>
                        <a:rPr lang="el-GR" sz="18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σε αρρύθμιστους διαβητικούς και διαβητικούς ασθενείς με κίνδυνο ενδοκαρδίτιδας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Στους ρυθμισμένους διαβητικούς ασθενείς για τις συνήθεις επεμβάσεις, δεν απαιτείται </a:t>
                      </a:r>
                      <a:r>
                        <a:rPr lang="el-GR" sz="1800" b="1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χημειοπροφύλαξη</a:t>
                      </a:r>
                      <a:r>
                        <a:rPr lang="el-GR" sz="18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182563" indent="-182563"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Τα άτομα αυτά θα πρέπει να αντιμετωπίζονται όπως και οι μη διαβητικοί οδοντιατρικοί ασθενείς</a:t>
                      </a:r>
                      <a:r>
                        <a:rPr lang="el-GR" sz="1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!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Ορθογώνιο"/>
          <p:cNvSpPr/>
          <p:nvPr/>
        </p:nvSpPr>
        <p:spPr>
          <a:xfrm>
            <a:off x="1115616" y="4581128"/>
            <a:ext cx="77768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i="1" dirty="0" smtClean="0">
                <a:solidFill>
                  <a:schemeClr val="bg2">
                    <a:lumMod val="25000"/>
                  </a:schemeClr>
                </a:solidFill>
              </a:rPr>
              <a:t>Προτεινόμενη </a:t>
            </a:r>
            <a:r>
              <a:rPr lang="el-GR" b="1" i="1" dirty="0" err="1" smtClean="0">
                <a:solidFill>
                  <a:schemeClr val="bg2">
                    <a:lumMod val="25000"/>
                  </a:schemeClr>
                </a:solidFill>
              </a:rPr>
              <a:t>χημειοπροφύλαξη</a:t>
            </a:r>
            <a:r>
              <a:rPr lang="el-GR" b="1" i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l-GR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</a:rPr>
              <a:t>gr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</a:rPr>
              <a:t>Amoxil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b="1" i="1" dirty="0" smtClean="0">
                <a:solidFill>
                  <a:schemeClr val="bg2">
                    <a:lumMod val="25000"/>
                  </a:schemeClr>
                </a:solidFill>
              </a:rPr>
              <a:t>μία ώρα πριν την επέμβαση.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357982" cy="10731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Διαβητικός  και εμφυτεύματα</a:t>
            </a:r>
            <a:endParaRPr lang="el-G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921004" cy="5400675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Παλαιότερα οι ασθενείς με διαβήτη θεωρούνταν ακατάλληλοι υποψήφιοι για τοποθέτηση εμφυτευμάτων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Σήμερα ο διαβήτης αποτελεί αντένδειξη μόνο αν είναι αρρύθμιστος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Σύμφωνα με έρευνες, τα ποσοστά επιτυχίας είναι παρόμοια σε μη διαβητικούς και σε διαβητικούς ασθενείς με ελεγχόμενο διαβήτη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272" y="260648"/>
            <a:ext cx="1628775" cy="162877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115616" y="548681"/>
          <a:ext cx="7704855" cy="61399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2359"/>
                <a:gridCol w="3962496"/>
              </a:tblGrid>
              <a:tr h="557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Υπογλυκαιμία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Υπεργλυκαιμία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7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Απότομη εμφάνιση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Βραδεία ανάπτυξη  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3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Ωχρό ,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 κρύο, υγρό δέρμα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Εφίδρωση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Ερυθρό, ξηρό, 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ζεστό</a:t>
                      </a:r>
                      <a:r>
                        <a:rPr lang="el-GR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δέρμα 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8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Δυνατός σφυγμός , 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ταχυπαλμία 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Αδύναμος σφυγμός</a:t>
                      </a:r>
                      <a:endParaRPr lang="el-GR" sz="18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Πείνα , αδυναμία 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, σιαλόρροια 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Υπερβολική  δίψα 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1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Νευρικότητα ,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  σύγχυση, 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σπασμοί, 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λιποθυμική τάση, 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απώλεια  συνείδησης 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Ζάλη , σύγχυση , απώλεια συνείδησης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1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Επιπόλαιη  αναπνοή 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Βαθειά , γρήγορη αναπνοή,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(αναπνοή  </a:t>
                      </a:r>
                      <a:r>
                        <a:rPr lang="en-GB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Kussmaul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),</a:t>
                      </a:r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 απόπνοια ακετόνης 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9632" y="1268760"/>
            <a:ext cx="756056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</a:t>
            </a:r>
            <a:r>
              <a:rPr lang="el-GR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Υπεργλυκαιμική</a:t>
            </a:r>
            <a:r>
              <a:rPr lang="el-G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κρίση</a:t>
            </a:r>
          </a:p>
          <a:p>
            <a:pPr marL="539750" indent="-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Διακοπή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οδοντιατρικής εργασίας</a:t>
            </a:r>
          </a:p>
          <a:p>
            <a:pPr marL="539750" lvl="1" indent="-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Έλεγχος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ζωτικών σημείων</a:t>
            </a:r>
          </a:p>
          <a:p>
            <a:pPr marL="539750" lvl="1" indent="-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Χορήγηση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4-6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lt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/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ml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οξυγόνου </a:t>
            </a:r>
            <a:endParaRPr lang="el-GR" sz="20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539750" lvl="1" indent="-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Χορήγηση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φυσιολογικού ορού ΕΦ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, χορήγηση καλίου 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539750" lvl="1" indent="-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Κλήση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ιατρικής βοήθειας /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έναρξη ΚΑΡΠΑ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539750" lvl="1" indent="-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000" b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539750" lvl="1" indent="-3571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?  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Χορήγηση  ινσουλίνης (μόνο σε συνεννόηση με τον θεράποντα </a:t>
            </a:r>
            <a:r>
              <a:rPr lang="el-GR" sz="2000" b="1" dirty="0" err="1" smtClean="0">
                <a:solidFill>
                  <a:schemeClr val="accent4">
                    <a:lumMod val="50000"/>
                  </a:schemeClr>
                </a:solidFill>
              </a:rPr>
              <a:t>διαβητολόγο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l-GR" sz="20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403648" y="548680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Σακχαρώδης διαβήτης: αντιμετώπιση </a:t>
            </a:r>
            <a:r>
              <a:rPr lang="el-GR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συμβάματος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  </a:t>
            </a:r>
            <a:endParaRPr lang="el-GR" sz="16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115616" y="764704"/>
            <a:ext cx="8028384" cy="64019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Υπογλυκαιμική κρίση </a:t>
            </a:r>
          </a:p>
          <a:p>
            <a:pPr marL="269875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Διακοπή εργασίας</a:t>
            </a:r>
          </a:p>
          <a:p>
            <a:pPr marL="269875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Άνετη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θέση ασθενούς </a:t>
            </a:r>
            <a:endParaRPr lang="el-GR" sz="20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269875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Ζωτικά σημεία (πίεση, σφυγμός: δυνατός)</a:t>
            </a:r>
          </a:p>
          <a:p>
            <a:pPr marL="269875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Χορήγηση γλυκαντικού σκευάσματος</a:t>
            </a:r>
          </a:p>
          <a:p>
            <a:pPr marL="269875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  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pitchFamily="34" charset="0"/>
              </a:rPr>
              <a:t>(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χυμός πορτοκαλιού ή ζάχαρη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)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από το στόμα</a:t>
            </a: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Σε απώλεια συνείδησης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269875" lvl="1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θέση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Trendeleburg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269875" lvl="2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έλεγχος αεραγωγού και ζωτικών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σημείων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269875" lvl="2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χορήγηση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mg </a:t>
            </a:r>
            <a:r>
              <a:rPr lang="el-GR" sz="2000" b="1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γλυκαγόνης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ΕΜ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Glucag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ο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n</a:t>
            </a:r>
            <a:r>
              <a:rPr lang="en-US" b="1" baseline="300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®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(επανάληψη σε 20’)</a:t>
            </a:r>
          </a:p>
          <a:p>
            <a:pPr marL="269875" lvl="1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χορήγηση </a:t>
            </a:r>
            <a:r>
              <a:rPr lang="el-GR" sz="2000" b="1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δεξτρόζης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ΕΦ  50-70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ml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20-50% ( για 5’)  </a:t>
            </a:r>
          </a:p>
          <a:p>
            <a:pPr marL="269875" lvl="2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κλήση ιατρικής βοήθειας / έναρξη ΚΑΡΠΑ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178371" y="260648"/>
            <a:ext cx="7858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Σακχαρώδης διαβήτης : αντιμετώπιση </a:t>
            </a:r>
            <a:r>
              <a:rPr lang="el-GR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συμβάματος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  </a:t>
            </a:r>
            <a:endParaRPr lang="el-GR" sz="1600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1854195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03648" y="260648"/>
            <a:ext cx="7500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Σακχαρώδης διαβήτης : Συμπεράσματα</a:t>
            </a:r>
            <a:endParaRPr lang="el-GR" dirty="0">
              <a:latin typeface="+mj-lt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971600" y="908720"/>
            <a:ext cx="796436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indent="-450850">
              <a:buFont typeface="Wingdings" pitchFamily="2" charset="2"/>
              <a:buChar char="v"/>
              <a:defRPr/>
            </a:pP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Ο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τύπου Ι ΣΔ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έχει διαφορά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από </a:t>
            </a: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τον τύπου ΙΙ ως προς την συμπεριφορά και τις ανάγκες του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ασθενή</a:t>
            </a:r>
          </a:p>
          <a:p>
            <a:pPr marL="450850" indent="-450850"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Ο τύπου Ι διαβητικός ασθενής έχει πιο αυξημένες πιθανότητες να πάθει υπογλυκαιμικό σοκ</a:t>
            </a:r>
          </a:p>
          <a:p>
            <a:pPr marL="450850" indent="-450850">
              <a:buFont typeface="Wingdings" pitchFamily="2" charset="2"/>
              <a:buChar char="v"/>
              <a:defRPr/>
            </a:pPr>
            <a:endParaRPr lang="el-GR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450850" indent="-450850"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Η υπογλυκαιμική κρίση είναι πιο σοβαρή και επικίνδυνη από την </a:t>
            </a:r>
            <a:r>
              <a:rPr lang="el-GR" sz="2000" b="1" dirty="0" err="1" smtClean="0">
                <a:solidFill>
                  <a:schemeClr val="accent4">
                    <a:lumMod val="50000"/>
                  </a:schemeClr>
                </a:solidFill>
              </a:rPr>
              <a:t>υπεργλυκαιμική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450850" indent="-450850">
              <a:buFont typeface="Wingdings" pitchFamily="2" charset="2"/>
              <a:buChar char="v"/>
              <a:defRPr/>
            </a:pPr>
            <a:r>
              <a:rPr lang="el-GR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Σε μη αναγνώριση του είδους της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κρίσης, την αντιμετωπίζουμε σαν υπογλυκαιμία και χορηγούμε γλυκαντικό</a:t>
            </a:r>
          </a:p>
          <a:p>
            <a:pPr marL="450850" indent="-450850">
              <a:buFont typeface="Wingdings" pitchFamily="2" charset="2"/>
              <a:buChar char="v"/>
              <a:defRPr/>
            </a:pPr>
            <a:endParaRPr lang="el-GR" sz="20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450850" indent="-450850">
              <a:buFont typeface="Wingdings" pitchFamily="2" charset="2"/>
              <a:buChar char="v"/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Προσοχή: να ελέγχεται και στο ιατρείο η τιμή σακχάρου στους μη ρυθμισμένους ασθενείς</a:t>
            </a:r>
          </a:p>
          <a:p>
            <a:pPr marL="450850" indent="-450850">
              <a:buFont typeface="Wingdings" pitchFamily="2" charset="2"/>
              <a:buChar char="v"/>
              <a:defRPr/>
            </a:pPr>
            <a:endParaRPr lang="el-GR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l-GR" dirty="0"/>
              <a:t> </a:t>
            </a:r>
            <a:endParaRPr lang="en-GB" dirty="0"/>
          </a:p>
        </p:txBody>
      </p:sp>
      <p:pic>
        <p:nvPicPr>
          <p:cNvPr id="5" name="4 - Εικόνα" descr="IMG_7303α.jpg"/>
          <p:cNvPicPr>
            <a:picLocks noChangeAspect="1"/>
          </p:cNvPicPr>
          <p:nvPr/>
        </p:nvPicPr>
        <p:blipFill>
          <a:blip r:embed="rId2" cstate="print"/>
          <a:srcRect l="2303" r="3618" b="3049"/>
          <a:stretch>
            <a:fillRect/>
          </a:stretch>
        </p:blipFill>
        <p:spPr bwMode="auto">
          <a:xfrm>
            <a:off x="1907704" y="4869160"/>
            <a:ext cx="2271737" cy="179117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3 - Θέση περιεχομένου" descr="IMG_7301α.jpg"/>
          <p:cNvPicPr>
            <a:picLocks noChangeAspect="1"/>
          </p:cNvPicPr>
          <p:nvPr/>
        </p:nvPicPr>
        <p:blipFill>
          <a:blip r:embed="rId3" cstate="print"/>
          <a:srcRect l="2699" r="1431"/>
          <a:stretch>
            <a:fillRect/>
          </a:stretch>
        </p:blipFill>
        <p:spPr bwMode="auto">
          <a:xfrm>
            <a:off x="5148064" y="4797152"/>
            <a:ext cx="2668334" cy="187220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7" y="268288"/>
            <a:ext cx="8435975" cy="12160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Σακχαρώδης Διαβήτης: Σημεία προσοχής !!!</a:t>
            </a:r>
            <a:endParaRPr lang="el-G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259631" y="1484784"/>
            <a:ext cx="7633543" cy="5184304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Πλήρες ιστορικό, πρόσφατες εργαστηριακές εξετάσεις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 Μη ελεγχόμενος διαβήτης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 αναβολή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  επέμβασης μέχρι να επιτευχθεί ρύθμισή του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Όταν ο διαβήτης ελέγχεται με φάρμακα συστήνεται στον ασθενή να τα λάβει κανονικά τόσο την ημέρα της επέμβασης όσο και μετεγχειρητικά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Χορήγηση </a:t>
            </a:r>
            <a:r>
              <a:rPr lang="el-GR" sz="2000" b="1" dirty="0" err="1" smtClean="0">
                <a:solidFill>
                  <a:schemeClr val="accent4">
                    <a:lumMod val="50000"/>
                  </a:schemeClr>
                </a:solidFill>
              </a:rPr>
              <a:t>χημειοπροφύλαξης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 σε αρρύθμιστο διαβήτη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Ήπιοι χειρισμοί, αποφυγή άγχους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Επισήμανση ανάγκης για καλή στοματική υγιεινή και επανεξετάσεις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14480" y="2357430"/>
            <a:ext cx="6310313" cy="128588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800" b="1" dirty="0" smtClean="0">
                <a:solidFill>
                  <a:schemeClr val="tx2">
                    <a:satMod val="130000"/>
                  </a:schemeClr>
                </a:solidFill>
              </a:rPr>
              <a:t>Ασθενείς με </a:t>
            </a:r>
            <a:r>
              <a:rPr lang="el-GR" sz="4800" b="1" dirty="0" smtClean="0">
                <a:solidFill>
                  <a:schemeClr val="tx2"/>
                </a:solidFill>
              </a:rPr>
              <a:t>παθήσεις του θυρεοειδή αδένα</a:t>
            </a:r>
            <a:endParaRPr lang="el-GR" sz="48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1115616" y="548680"/>
            <a:ext cx="7598618" cy="795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Ο θυρεοειδής αδένας  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 txBox="1">
            <a:spLocks/>
          </p:cNvSpPr>
          <p:nvPr/>
        </p:nvSpPr>
        <p:spPr>
          <a:xfrm>
            <a:off x="827584" y="1500188"/>
            <a:ext cx="8030666" cy="4824412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A04DA3"/>
              </a:buClr>
              <a:buSzPct val="95000"/>
              <a:buFont typeface="Wingdings 2" pitchFamily="18" charset="2"/>
              <a:buChar char=""/>
              <a:defRPr/>
            </a:pPr>
            <a:r>
              <a:rPr lang="el-GR" sz="2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Ενδοκρινής αδένας που εκκρίνει την </a:t>
            </a:r>
            <a:r>
              <a:rPr lang="el-GR" sz="2600" b="1" dirty="0">
                <a:solidFill>
                  <a:schemeClr val="accent2"/>
                </a:solidFill>
                <a:latin typeface="+mn-lt"/>
                <a:cs typeface="+mn-cs"/>
              </a:rPr>
              <a:t>θυροξίνη (</a:t>
            </a:r>
            <a:r>
              <a:rPr lang="en-GB" sz="2600" b="1" dirty="0">
                <a:solidFill>
                  <a:schemeClr val="accent2"/>
                </a:solidFill>
                <a:latin typeface="+mn-lt"/>
                <a:cs typeface="+mn-cs"/>
              </a:rPr>
              <a:t>T4), </a:t>
            </a:r>
            <a:r>
              <a:rPr lang="el-GR" sz="2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την</a:t>
            </a:r>
            <a:r>
              <a:rPr lang="el-GR" sz="2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2600" b="1" dirty="0" err="1">
                <a:solidFill>
                  <a:schemeClr val="accent2"/>
                </a:solidFill>
                <a:latin typeface="+mn-lt"/>
                <a:cs typeface="+mn-cs"/>
              </a:rPr>
              <a:t>τριιωδοθυρονίνη</a:t>
            </a:r>
            <a:r>
              <a:rPr lang="el-GR" sz="2600" b="1" dirty="0">
                <a:solidFill>
                  <a:schemeClr val="accent2"/>
                </a:solidFill>
                <a:latin typeface="+mn-lt"/>
                <a:cs typeface="+mn-cs"/>
              </a:rPr>
              <a:t> (</a:t>
            </a:r>
            <a:r>
              <a:rPr lang="en-GB" sz="2600" b="1" dirty="0">
                <a:solidFill>
                  <a:schemeClr val="accent2"/>
                </a:solidFill>
                <a:latin typeface="+mn-lt"/>
                <a:cs typeface="+mn-cs"/>
              </a:rPr>
              <a:t>T3)</a:t>
            </a:r>
            <a:r>
              <a:rPr lang="en-GB" sz="2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2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και την </a:t>
            </a:r>
            <a:r>
              <a:rPr lang="el-GR" sz="2600" b="1" dirty="0" err="1">
                <a:solidFill>
                  <a:schemeClr val="accent2"/>
                </a:solidFill>
                <a:latin typeface="+mn-lt"/>
                <a:cs typeface="+mn-cs"/>
              </a:rPr>
              <a:t>καλσιτονίνη</a:t>
            </a:r>
            <a:r>
              <a:rPr lang="el-GR" sz="2600" b="1" dirty="0">
                <a:solidFill>
                  <a:schemeClr val="accent2"/>
                </a:solidFill>
                <a:latin typeface="+mn-lt"/>
                <a:cs typeface="+mn-cs"/>
              </a:rPr>
              <a:t>,</a:t>
            </a:r>
            <a:r>
              <a:rPr lang="el-GR" sz="2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2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ορμόνες που 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κυρίως επηρεάζουν </a:t>
            </a:r>
            <a:r>
              <a:rPr lang="el-GR" sz="2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την ανάπτυξη και ωρίμανση των ιστών, τον μεταβολισμό (οι Τ3 και Τ4) και την λειτουργία κυττάρων και θρεπτικών 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συστατικών. Η </a:t>
            </a:r>
            <a:r>
              <a:rPr lang="el-GR" sz="2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καλσιτονίνη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2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ρυθμίζει τα επίπεδα ασβεστίου και φωσφόρου του ορού   </a:t>
            </a:r>
            <a:endParaRPr lang="el-GR" sz="2600" b="1" dirty="0" smtClean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A04DA3"/>
              </a:buClr>
              <a:buSzPct val="95000"/>
              <a:buFont typeface="Wingdings 2" pitchFamily="18" charset="2"/>
              <a:buChar char=""/>
              <a:defRPr/>
            </a:pPr>
            <a:endParaRPr lang="el-GR" sz="2600" b="1" dirty="0" smtClean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A04DA3"/>
              </a:buClr>
              <a:buSzPct val="95000"/>
              <a:buFont typeface="Wingdings 2" pitchFamily="18" charset="2"/>
              <a:buChar char=""/>
              <a:defRPr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Η </a:t>
            </a:r>
            <a:r>
              <a:rPr lang="el-GR" sz="2600" b="1" dirty="0" err="1" smtClean="0">
                <a:solidFill>
                  <a:schemeClr val="accent4">
                    <a:lumMod val="50000"/>
                  </a:schemeClr>
                </a:solidFill>
              </a:rPr>
              <a:t>θυρεοειδοτρόπος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 ορμόνη της υπόφυσης (</a:t>
            </a:r>
            <a:r>
              <a:rPr lang="en-GB" sz="2600" b="1" dirty="0" smtClean="0">
                <a:solidFill>
                  <a:schemeClr val="accent4">
                    <a:lumMod val="50000"/>
                  </a:schemeClr>
                </a:solidFill>
              </a:rPr>
              <a:t>TSH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) ρυθμίζει την έκκριση ορμονών του θυρεοειδή</a:t>
            </a:r>
          </a:p>
          <a:p>
            <a:pPr marL="273050" indent="-273050">
              <a:spcBef>
                <a:spcPct val="20000"/>
              </a:spcBef>
              <a:buClr>
                <a:srgbClr val="A04DA3"/>
              </a:buClr>
              <a:buSzPct val="95000"/>
              <a:buFont typeface="Wingdings 2" pitchFamily="18" charset="2"/>
              <a:buChar char=""/>
              <a:defRPr/>
            </a:pPr>
            <a:endParaRPr lang="el-GR" sz="26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2357430"/>
            <a:ext cx="3357016" cy="2500330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  <p:sp>
        <p:nvSpPr>
          <p:cNvPr id="4" name="3 - TextBox"/>
          <p:cNvSpPr txBox="1"/>
          <p:nvPr/>
        </p:nvSpPr>
        <p:spPr>
          <a:xfrm>
            <a:off x="5072066" y="228599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475656" y="404664"/>
          <a:ext cx="7286676" cy="450059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43338"/>
                <a:gridCol w="3643338"/>
              </a:tblGrid>
              <a:tr h="750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ΑΜΙΓΕΙΣ ΕΝΔΟΚΡΙΝΕΙΣ</a:t>
                      </a:r>
                      <a:endParaRPr lang="el-GR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ΜΙΚΤΟΙ</a:t>
                      </a:r>
                      <a:endParaRPr lang="el-GR" sz="2400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Υπόφυση </a:t>
                      </a:r>
                      <a:endParaRPr lang="el-GR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Ήπαρ</a:t>
                      </a:r>
                      <a:endParaRPr lang="el-GR" sz="2800" u="non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Επίφυση</a:t>
                      </a:r>
                      <a:endParaRPr lang="el-GR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Πάγκρεας</a:t>
                      </a:r>
                      <a:endParaRPr lang="el-GR" sz="2800" u="sng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Θυρεοειδής</a:t>
                      </a:r>
                      <a:endParaRPr lang="el-GR" sz="2800" u="sng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Ωοθήκες</a:t>
                      </a:r>
                      <a:endParaRPr lang="el-GR" sz="2800" u="non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Παραθυρεοειδείς </a:t>
                      </a:r>
                      <a:endParaRPr lang="el-GR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Όρχεις</a:t>
                      </a:r>
                      <a:endParaRPr lang="el-GR" sz="2800" u="non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Επινεφρίδια</a:t>
                      </a:r>
                      <a:endParaRPr lang="el-GR" sz="2800" u="sng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u="non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Θύμος</a:t>
                      </a:r>
                      <a:endParaRPr lang="el-GR" sz="2800" u="none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1403648" y="5301208"/>
            <a:ext cx="7344816" cy="8309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Ενδοκρινείς είναι οι αδένες που παράγουν και εκκρίνουν ορμόνες στην κυκλοφορία του αίματος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Παθήσεις του θυρεοειδή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268760"/>
            <a:ext cx="7498080" cy="4800600"/>
          </a:xfrm>
        </p:spPr>
        <p:txBody>
          <a:bodyPr>
            <a:normAutofit/>
          </a:bodyPr>
          <a:lstStyle/>
          <a:p>
            <a:pPr marL="365125" indent="-282575"/>
            <a:r>
              <a:rPr lang="el-GR" sz="2800" b="1" dirty="0" smtClean="0">
                <a:solidFill>
                  <a:schemeClr val="accent2"/>
                </a:solidFill>
              </a:rPr>
              <a:t>Υπερθυρεοειδισμός: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αύξηση</a:t>
            </a:r>
            <a:r>
              <a:rPr lang="el-GR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της παραγωγής των ορμονών και της λειτουργίας του αδένα. </a:t>
            </a:r>
          </a:p>
          <a:p>
            <a:pPr marL="365125" indent="-282575">
              <a:buNone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     Η εκδήλωση του νοσήματος μπορεί να κυμαίνεται από ήπια σε κάποιους πάσχοντες (έως και αδιάγνωστη), μέτρια ή βαρεία σπανιότερα</a:t>
            </a:r>
          </a:p>
          <a:p>
            <a:pPr marL="365125" indent="-282575">
              <a:buNone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    Αφορμή για να εκδηλωθεί μπορεί να αποτελέσει έντονη επιβάρυνση του ατόμου, ψυχική ή σωματική, έντονο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stress,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τραυματισμός, χειρουργική επέμβαση</a:t>
            </a:r>
          </a:p>
          <a:p>
            <a:r>
              <a:rPr lang="el-GR" sz="2800" b="1" dirty="0" smtClean="0">
                <a:solidFill>
                  <a:schemeClr val="accent2"/>
                </a:solidFill>
              </a:rPr>
              <a:t>Υποθυρεοειδισμός: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ελλιπής παραγωγή των ορμονών του αδένα και υπολειτουργία του</a:t>
            </a:r>
            <a:endParaRPr lang="el-GR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l-G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Διαγνωστικές αιματολογικές εξετάσεις- θυρεοειδής</a:t>
            </a:r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835696" y="1844824"/>
          <a:ext cx="5976663" cy="2042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80120"/>
                <a:gridCol w="1944216"/>
                <a:gridCol w="2952327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Τ4</a:t>
                      </a:r>
                    </a:p>
                    <a:p>
                      <a:endParaRPr lang="el-GR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4,5-12,5</a:t>
                      </a:r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mg/ml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Θυροξίνη </a:t>
                      </a:r>
                      <a:endParaRPr lang="el-GR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1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Τ3</a:t>
                      </a:r>
                      <a:endParaRPr lang="en-US" sz="20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endParaRPr lang="el-GR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0,7- 2,0 </a:t>
                      </a:r>
                      <a:r>
                        <a:rPr lang="en-US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ng</a:t>
                      </a:r>
                      <a:r>
                        <a:rPr 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/ml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Τριϊωδοθυρονίνη</a:t>
                      </a:r>
                      <a:r>
                        <a:rPr lang="el-GR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10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pitchFamily="34" charset="0"/>
                        </a:rPr>
                        <a:t>TSH</a:t>
                      </a:r>
                      <a:r>
                        <a:rPr kumimoji="0" lang="el-GR" sz="2000" b="1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l-G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b="1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0,4 - 4,0 </a:t>
                      </a:r>
                      <a:r>
                        <a:rPr kumimoji="0" lang="en-US" sz="1800" b="1" i="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mIU</a:t>
                      </a:r>
                      <a:r>
                        <a:rPr kumimoji="0" lang="en-US" sz="1800" b="1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kumimoji="0" lang="en-US" sz="1800" b="1" i="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lt</a:t>
                      </a:r>
                      <a:endParaRPr lang="el-G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Θυρεοειδοτρόπος</a:t>
                      </a:r>
                      <a:r>
                        <a:rPr lang="el-GR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ορμόνη</a:t>
                      </a:r>
                    </a:p>
                    <a:p>
                      <a:r>
                        <a:rPr lang="el-GR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l-GR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θυρεοτροπίνη</a:t>
                      </a:r>
                      <a:endParaRPr lang="el-GR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1619672" y="443711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Οι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θυρεοειδικές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 ορμόνες Τ</a:t>
            </a:r>
            <a:r>
              <a:rPr lang="el-GR" b="1" baseline="-25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 και Τ</a:t>
            </a:r>
            <a:r>
              <a:rPr lang="el-GR" b="1" baseline="-250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 που κυκλοφορούν στο αίμα αλληλεπιδρούν με την ορμόνη TSH της υπόφυσης. </a:t>
            </a:r>
          </a:p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Όταν αυξάνονται τα επίπεδα των Τ</a:t>
            </a:r>
            <a:r>
              <a:rPr lang="el-GR" b="1" baseline="-25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 και Τ</a:t>
            </a:r>
            <a:r>
              <a:rPr lang="el-GR" b="1" baseline="-25000" dirty="0" smtClean="0">
                <a:solidFill>
                  <a:schemeClr val="accent4">
                    <a:lumMod val="50000"/>
                  </a:schemeClr>
                </a:solidFill>
              </a:rPr>
              <a:t>4 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τότε μειώνεται η έκκριση της TSH και αντίστροφα.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Υπερθυρεοειδισμός- κλινική εικόνα</a:t>
            </a:r>
            <a:endParaRPr lang="el-G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31640" y="1447800"/>
            <a:ext cx="7498080" cy="4800600"/>
          </a:xfrm>
        </p:spPr>
        <p:txBody>
          <a:bodyPr/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Νευρικότητα, ευερεθιστότητα, αϋπνία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Υπερδραστηριότητα, λογόρροια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Απώλεια βάρους, πολυφαγία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Κούραση 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T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αχυκαρδία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, αίσθηση παλμών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Υπέρταση</a:t>
            </a: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Εξόφθαλμος 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l-GR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561975"/>
            <a:ext cx="7885509" cy="8508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</a:rPr>
              <a:t>Υπερθυρεοειδισμός</a:t>
            </a:r>
            <a:endParaRPr lang="en-GB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06896" y="1628800"/>
            <a:ext cx="8229600" cy="5014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Το 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stress,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ο πόνος ή ο φόβος στο οδοντιατρείο αλλά και το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αγγειοσυσπαστικό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 του τοπικού αναισθητικού στους ασθενείς αυτούς, μπορεί να ενεργοποιήσει οξεία επιδείνωση των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θυρεοειδικών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 συμπτωμάτων</a:t>
            </a:r>
            <a:endParaRPr lang="en-GB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Μπορεί να προκαλέσει αρρυθμία, κοιλιακή μαρμαρυγή ή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θυρεοειδική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 κρίση</a:t>
            </a:r>
          </a:p>
          <a:p>
            <a:pPr>
              <a:defRPr/>
            </a:pPr>
            <a:endParaRPr lang="el-GR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32848" cy="5760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Υπερθυρεοειδισμός –τοπική αναισθησία </a:t>
            </a:r>
            <a:endParaRPr lang="en-GB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124744"/>
            <a:ext cx="7992888" cy="511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Τοπικό αναισθητικό: με ή χωρίς αδρεναλίνη? </a:t>
            </a:r>
            <a:endParaRPr lang="el-G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 lang="el-G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Ρυθμισμένος – σταθεροποιημένος με χορήγηση φαρμάκων: τοπικό αναισθητικό και με αδρεναλίνη με προϋπόθεση την αναρρόφηση, την αργή έγχυση και ποσότητα μέχρι 2 φύσιγγες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2000" b="1" dirty="0" smtClean="0">
                <a:solidFill>
                  <a:schemeClr val="accent4">
                    <a:lumMod val="50000"/>
                  </a:schemeClr>
                </a:solidFill>
              </a:rPr>
              <a:t>ADA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GB" sz="2000" b="1" dirty="0" smtClean="0">
                <a:solidFill>
                  <a:schemeClr val="accent4">
                    <a:lumMod val="50000"/>
                  </a:schemeClr>
                </a:solidFill>
              </a:rPr>
              <a:t>American Dental Association)</a:t>
            </a:r>
            <a:endParaRPr lang="el-G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Αρρύθμιστος υπερθυρεοειδισμός: </a:t>
            </a:r>
            <a:r>
              <a:rPr lang="el-GR" sz="2800" b="1" dirty="0" smtClean="0">
                <a:solidFill>
                  <a:schemeClr val="accent2"/>
                </a:solidFill>
              </a:rPr>
              <a:t>τοπική αναισθησία χωρίς αδρεναλίνη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78098"/>
          </a:xfrm>
        </p:spPr>
        <p:txBody>
          <a:bodyPr>
            <a:normAutofit fontScale="90000"/>
          </a:bodyPr>
          <a:lstStyle/>
          <a:p>
            <a:r>
              <a:rPr lang="el-GR" sz="3200" b="1" dirty="0" err="1" smtClean="0">
                <a:solidFill>
                  <a:schemeClr val="accent2">
                    <a:lumMod val="50000"/>
                  </a:schemeClr>
                </a:solidFill>
              </a:rPr>
              <a:t>Θυρεοειδική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 κρίση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–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 πρόληψη, αντιμετώπιση</a:t>
            </a:r>
            <a:endParaRPr lang="el-G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1196752"/>
            <a:ext cx="7642096" cy="5339680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Εμφανίζεται σαν οξεία εκδήλωση των συμπτωμάτων του υπερθυρεοειδισμού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accent2"/>
                </a:solidFill>
              </a:rPr>
              <a:t>Πρόληψη με λήψη λεπτομερούς ιστορικού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accent2"/>
                </a:solidFill>
              </a:rPr>
              <a:t>Αποφυγή άγχους, φόβου, πόνου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accent2"/>
                </a:solidFill>
              </a:rPr>
              <a:t>Αποφυγή αδρεναλίνης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Με τα πρώτα συμπτώματα διακοπή εργασίας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Έλεγχος ζωτικών σημείων: πίεση, </a:t>
            </a:r>
            <a:r>
              <a:rPr lang="el-GR" sz="2200" b="1" dirty="0" err="1" smtClean="0">
                <a:solidFill>
                  <a:schemeClr val="accent4">
                    <a:lumMod val="50000"/>
                  </a:schemeClr>
                </a:solidFill>
              </a:rPr>
              <a:t>σφύξεις</a:t>
            </a:r>
            <a:endParaRPr lang="el-GR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 Χορήγηση οξυγόνου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και σε απώλεια συνείδησης αρχικά αντιμετώπιση σαν απλή λιποθυμία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Αν δεν ανταποκρίνεται και είναι πιθανή η </a:t>
            </a:r>
            <a:r>
              <a:rPr lang="el-GR" sz="2200" b="1" dirty="0" err="1" smtClean="0">
                <a:solidFill>
                  <a:schemeClr val="accent4">
                    <a:lumMod val="50000"/>
                  </a:schemeClr>
                </a:solidFill>
              </a:rPr>
              <a:t>θυρεοειδική</a:t>
            </a: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 κρίση, άμεση κλήση βοήθειας, έναρξη ΚΑΡΠΑ, μεταφορά σε νοσοκομείο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Χορήγηση </a:t>
            </a:r>
            <a:r>
              <a:rPr lang="el-GR" sz="2200" b="1" dirty="0" err="1" smtClean="0">
                <a:solidFill>
                  <a:schemeClr val="accent4">
                    <a:lumMod val="50000"/>
                  </a:schemeClr>
                </a:solidFill>
              </a:rPr>
              <a:t>υδροκορτιζόνης</a:t>
            </a: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iv </a:t>
            </a:r>
            <a:r>
              <a:rPr lang="el-GR" sz="2200" b="1" dirty="0" smtClean="0">
                <a:solidFill>
                  <a:schemeClr val="accent4">
                    <a:lumMod val="50000"/>
                  </a:schemeClr>
                </a:solidFill>
              </a:rPr>
              <a:t>ή </a:t>
            </a:r>
            <a:r>
              <a:rPr lang="en-US" sz="2200" b="1" dirty="0" err="1" smtClean="0">
                <a:solidFill>
                  <a:schemeClr val="accent4">
                    <a:lumMod val="50000"/>
                  </a:schemeClr>
                </a:solidFill>
              </a:rPr>
              <a:t>im</a:t>
            </a:r>
            <a:endParaRPr lang="el-GR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20142" y="260648"/>
            <a:ext cx="7672338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</a:rPr>
              <a:t>Υποθυρεοειδισμός</a:t>
            </a:r>
            <a:endParaRPr lang="en-GB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196752"/>
            <a:ext cx="7830071" cy="4827761"/>
          </a:xfrm>
        </p:spPr>
        <p:txBody>
          <a:bodyPr>
            <a:normAutofit fontScale="92500"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Ιδιοπαθής (μυξοίδημα), μετά από ολική θυρεοειδεκτομή, από χρόνιες θυρεοειδίτιδες </a:t>
            </a:r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Hashimoto)</a:t>
            </a:r>
            <a:endParaRPr lang="el-G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Κλινική εικόνα: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Υπνηλία, αύξηση βάρους, εύκολη κόπωση, διανοητική βράδυνση, δύσπνοια, οίδημα κ.α.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Η εικόνα του πάσχοντα μπορεί να είναι βαρεία με αναπτυξιακή και νοητική υστέρηση, επιβράδυνση του μεταβολισμού, γενικευμένο οίδημα, καρδιολογικά και αναπνευστικά προβλήματα κ.α.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498080" cy="1143000"/>
          </a:xfrm>
        </p:spPr>
        <p:txBody>
          <a:bodyPr/>
          <a:lstStyle/>
          <a:p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</a:rPr>
              <a:t>Υποθυρεοειδισμός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/>
          <a:lstStyle/>
          <a:p>
            <a:pPr>
              <a:buNone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Για την αποφυγή επιβάρυνσης του ασθενή </a:t>
            </a:r>
          </a:p>
          <a:p>
            <a:endParaRPr lang="el-GR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chemeClr val="accent2"/>
                </a:solidFill>
              </a:rPr>
              <a:t>Πρόληψη: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Τοπικό αναισθητικό χωρίς αδρεναλίνη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Αποφυγή χορήγησης ηρεμιστικών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Χορήγηση ήπιων αναλγητικών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43608" y="1857365"/>
            <a:ext cx="7929586" cy="22145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000" b="1" dirty="0" smtClean="0">
                <a:solidFill>
                  <a:schemeClr val="tx2"/>
                </a:solidFill>
              </a:rPr>
              <a:t>Ασθενείς με ανεπάρκεια του φλοιού των επινεφριδίων -ΦΕΑ</a:t>
            </a:r>
            <a:r>
              <a:rPr lang="en-US" sz="4800" b="1" dirty="0" smtClean="0">
                <a:solidFill>
                  <a:schemeClr val="tx2"/>
                </a:solidFill>
              </a:rPr>
              <a:t/>
            </a:r>
            <a:br>
              <a:rPr lang="en-US" sz="4800" b="1" dirty="0" smtClean="0">
                <a:solidFill>
                  <a:schemeClr val="tx2"/>
                </a:solidFill>
              </a:rPr>
            </a:br>
            <a:endParaRPr lang="el-GR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92211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</a:rPr>
              <a:t>Επινεφρίδια</a:t>
            </a:r>
            <a:endParaRPr lang="el-G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268760"/>
            <a:ext cx="7746064" cy="4979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Φλοιός και μυελώδης μοίρα</a:t>
            </a:r>
          </a:p>
          <a:p>
            <a:pPr>
              <a:buNone/>
            </a:pPr>
            <a:endParaRPr lang="el-G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Οι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φλοιο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επινεφριδικές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 ορμόνες είναι: </a:t>
            </a:r>
          </a:p>
          <a:p>
            <a:pPr marL="53975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2"/>
                </a:solidFill>
              </a:rPr>
              <a:t>τα </a:t>
            </a:r>
            <a:r>
              <a:rPr lang="el-GR" b="1" dirty="0" err="1" smtClean="0">
                <a:solidFill>
                  <a:schemeClr val="accent2"/>
                </a:solidFill>
              </a:rPr>
              <a:t>αλατοκορτικοειδή</a:t>
            </a:r>
            <a:r>
              <a:rPr lang="el-GR" b="1" dirty="0" smtClean="0">
                <a:solidFill>
                  <a:schemeClr val="accent2"/>
                </a:solidFill>
              </a:rPr>
              <a:t>   </a:t>
            </a:r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δεσόξυκορτικοστερόνη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αλδοστερόνη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endParaRPr lang="el-G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3975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2"/>
                </a:solidFill>
              </a:rPr>
              <a:t>τα </a:t>
            </a:r>
            <a:r>
              <a:rPr lang="el-GR" b="1" dirty="0" err="1" smtClean="0">
                <a:solidFill>
                  <a:schemeClr val="accent2"/>
                </a:solidFill>
              </a:rPr>
              <a:t>γλυκοκορτικοειδή</a:t>
            </a:r>
            <a:r>
              <a:rPr lang="el-GR" b="1" dirty="0" smtClean="0">
                <a:solidFill>
                  <a:schemeClr val="accent2"/>
                </a:solidFill>
              </a:rPr>
              <a:t>                 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υδροκορτιζόλη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κορτιζόλη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marL="53975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2"/>
                </a:solidFill>
              </a:rPr>
              <a:t>τα ανδρογόνα </a:t>
            </a:r>
          </a:p>
          <a:p>
            <a:pPr marL="539750" indent="-457200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endParaRPr lang="el-GR" b="1" dirty="0" smtClean="0">
              <a:solidFill>
                <a:schemeClr val="accent2"/>
              </a:solidFill>
            </a:endParaRPr>
          </a:p>
          <a:p>
            <a:pPr marL="87313" indent="-4763">
              <a:buClr>
                <a:schemeClr val="bg2">
                  <a:lumMod val="25000"/>
                </a:schemeClr>
              </a:buClr>
              <a:buNone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Η σύνθεση και η έκκρισή τους βρίσκονται υπό      τον έλεγχο του άξονα Υ</a:t>
            </a:r>
            <a:r>
              <a:rPr lang="el-GR" sz="2800" b="1" i="1" dirty="0" smtClean="0">
                <a:solidFill>
                  <a:schemeClr val="accent4">
                    <a:lumMod val="50000"/>
                  </a:schemeClr>
                </a:solidFill>
              </a:rPr>
              <a:t>ποθάλαμος- Υπόφυση- Επινεφρίδια - ΥΥΕ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14500" y="2357430"/>
            <a:ext cx="6310313" cy="128588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800" b="1" dirty="0" smtClean="0">
                <a:solidFill>
                  <a:schemeClr val="accent4">
                    <a:lumMod val="50000"/>
                  </a:schemeClr>
                </a:solidFill>
              </a:rPr>
              <a:t>Ασθενείς με Σακχαρώδη Διαβήτη </a:t>
            </a:r>
            <a:endParaRPr lang="el-GR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9937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Η ανεπάρκεια του φλοιού των επινεφριδίων και μείωση παραγωγής των ορμονών είναι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l-GR" sz="2800" b="1" dirty="0" smtClean="0">
                <a:solidFill>
                  <a:schemeClr val="tx1"/>
                </a:solidFill>
              </a:rPr>
              <a:t>  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550" y="1500188"/>
            <a:ext cx="7889875" cy="507365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2400" b="1" dirty="0" smtClean="0">
                <a:solidFill>
                  <a:schemeClr val="accent3"/>
                </a:solidFill>
              </a:rPr>
              <a:t>Πρωτογενής (νόσος του </a:t>
            </a:r>
            <a:r>
              <a:rPr lang="en-US" sz="2000" b="1" dirty="0" smtClean="0">
                <a:solidFill>
                  <a:schemeClr val="accent3"/>
                </a:solidFill>
              </a:rPr>
              <a:t>Addison</a:t>
            </a:r>
            <a:r>
              <a:rPr lang="el-GR" sz="2400" b="1" dirty="0" smtClean="0">
                <a:solidFill>
                  <a:schemeClr val="accent3"/>
                </a:solidFill>
              </a:rPr>
              <a:t>)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endParaRPr lang="el-GR" sz="2400" b="1" dirty="0" smtClean="0">
              <a:solidFill>
                <a:schemeClr val="accent3"/>
              </a:solidFill>
            </a:endParaRPr>
          </a:p>
          <a:p>
            <a:pPr marL="539750" indent="-357188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l-GR" sz="1800" b="1" dirty="0" smtClean="0">
                <a:solidFill>
                  <a:schemeClr val="tx2"/>
                </a:solidFill>
              </a:rPr>
              <a:t>Λόγω </a:t>
            </a:r>
            <a:r>
              <a:rPr lang="el-GR" sz="1800" b="1" dirty="0" err="1" smtClean="0">
                <a:solidFill>
                  <a:schemeClr val="tx2"/>
                </a:solidFill>
              </a:rPr>
              <a:t>αυτοάνοσης</a:t>
            </a:r>
            <a:r>
              <a:rPr lang="el-GR" sz="1800" b="1" dirty="0" smtClean="0">
                <a:solidFill>
                  <a:schemeClr val="tx2"/>
                </a:solidFill>
              </a:rPr>
              <a:t> ατροφίας του φλοιού</a:t>
            </a:r>
          </a:p>
          <a:p>
            <a:pPr marL="539750" indent="-357188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l-GR" sz="1800" b="1" dirty="0" smtClean="0">
                <a:solidFill>
                  <a:schemeClr val="tx2"/>
                </a:solidFill>
              </a:rPr>
              <a:t>Λόγω καταστροφής του από φυματίωση, </a:t>
            </a:r>
            <a:r>
              <a:rPr lang="el-GR" sz="1800" b="1" dirty="0" err="1" smtClean="0">
                <a:solidFill>
                  <a:schemeClr val="tx2"/>
                </a:solidFill>
              </a:rPr>
              <a:t>ιστοπλάσμωση</a:t>
            </a:r>
            <a:r>
              <a:rPr lang="el-GR" sz="1800" b="1" dirty="0" smtClean="0">
                <a:solidFill>
                  <a:schemeClr val="tx2"/>
                </a:solidFill>
              </a:rPr>
              <a:t>, </a:t>
            </a:r>
            <a:r>
              <a:rPr lang="el-GR" sz="1800" b="1" dirty="0" err="1" smtClean="0">
                <a:solidFill>
                  <a:schemeClr val="tx2"/>
                </a:solidFill>
              </a:rPr>
              <a:t>σαρκοείδωση</a:t>
            </a:r>
            <a:r>
              <a:rPr lang="el-GR" sz="1800" b="1" dirty="0" smtClean="0">
                <a:solidFill>
                  <a:schemeClr val="tx2"/>
                </a:solidFill>
              </a:rPr>
              <a:t>, </a:t>
            </a:r>
            <a:r>
              <a:rPr lang="el-GR" sz="1800" b="1" dirty="0" err="1" smtClean="0">
                <a:solidFill>
                  <a:schemeClr val="tx2"/>
                </a:solidFill>
              </a:rPr>
              <a:t>αμυλοείδωση</a:t>
            </a:r>
            <a:r>
              <a:rPr lang="el-GR" sz="1800" b="1" dirty="0" smtClean="0">
                <a:solidFill>
                  <a:schemeClr val="tx2"/>
                </a:solidFill>
              </a:rPr>
              <a:t>, όγκο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3000" b="1" dirty="0" smtClean="0">
                <a:solidFill>
                  <a:schemeClr val="accent3"/>
                </a:solidFill>
              </a:rPr>
              <a:t>Δευτερογενής </a:t>
            </a:r>
          </a:p>
          <a:p>
            <a:pPr marL="539750" indent="-357188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l-GR" sz="2400" b="1" dirty="0" smtClean="0">
                <a:solidFill>
                  <a:schemeClr val="tx2"/>
                </a:solidFill>
              </a:rPr>
              <a:t>Λόγω επίδρασης της εξωγενούς χορήγησης </a:t>
            </a:r>
            <a:r>
              <a:rPr lang="el-GR" sz="2400" b="1" dirty="0" err="1" smtClean="0">
                <a:solidFill>
                  <a:schemeClr val="tx2"/>
                </a:solidFill>
              </a:rPr>
              <a:t>κορτικοστεροειδών</a:t>
            </a:r>
            <a:r>
              <a:rPr lang="el-GR" sz="2400" b="1" dirty="0" smtClean="0">
                <a:solidFill>
                  <a:schemeClr val="tx2"/>
                </a:solidFill>
              </a:rPr>
              <a:t> (κορτιζόνης) για αντιμετώπιση ποικίλων νοσημάτων</a:t>
            </a:r>
          </a:p>
          <a:p>
            <a:pPr marL="539750" indent="-357188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2"/>
                </a:solidFill>
              </a:rPr>
              <a:t>Στην περίπτωση αυτή ο φλοιός δεν πάσχει αρχικά αλλά ατροφεί μετά από χρόνια λήψη  κορτιζόνης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chemeClr val="tx1"/>
                </a:solidFill>
              </a:rPr>
              <a:t>Η χρόνια λήψη </a:t>
            </a:r>
            <a:r>
              <a:rPr lang="el-GR" sz="3200" b="1" dirty="0" err="1" smtClean="0">
                <a:solidFill>
                  <a:schemeClr val="tx1"/>
                </a:solidFill>
              </a:rPr>
              <a:t>κορτικοστεροειδών</a:t>
            </a:r>
            <a:r>
              <a:rPr lang="el-GR" sz="3200" b="1" dirty="0" smtClean="0">
                <a:solidFill>
                  <a:schemeClr val="tx1"/>
                </a:solidFill>
              </a:rPr>
              <a:t> έχει  και ανεπιθύμητες παρενέργειες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19250" y="1196975"/>
            <a:ext cx="7315200" cy="5051425"/>
          </a:xfrm>
        </p:spPr>
        <p:txBody>
          <a:bodyPr>
            <a:normAutofit/>
          </a:bodyPr>
          <a:lstStyle/>
          <a:p>
            <a:pPr marL="452438" indent="-369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2438" indent="-369888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b="1" dirty="0" smtClean="0">
                <a:solidFill>
                  <a:schemeClr val="tx2"/>
                </a:solidFill>
              </a:rPr>
              <a:t>Οστεοπόρωση</a:t>
            </a:r>
          </a:p>
          <a:p>
            <a:pPr marL="452438" indent="-369888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b="1" dirty="0" smtClean="0">
                <a:solidFill>
                  <a:schemeClr val="tx2"/>
                </a:solidFill>
              </a:rPr>
              <a:t>Πεπτικό έλκος</a:t>
            </a:r>
          </a:p>
          <a:p>
            <a:pPr marL="452438" indent="-369888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b="1" dirty="0" smtClean="0">
                <a:solidFill>
                  <a:schemeClr val="tx2"/>
                </a:solidFill>
              </a:rPr>
              <a:t>Ευαισθησία στις λοιμώξεις</a:t>
            </a:r>
          </a:p>
          <a:p>
            <a:pPr marL="452438" indent="-369888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b="1" dirty="0" smtClean="0">
                <a:solidFill>
                  <a:schemeClr val="tx2"/>
                </a:solidFill>
              </a:rPr>
              <a:t>Απορρύθμιση ΣΔ</a:t>
            </a:r>
          </a:p>
          <a:p>
            <a:pPr marL="452438" indent="-369888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b="1" dirty="0" smtClean="0">
                <a:solidFill>
                  <a:schemeClr val="tx2"/>
                </a:solidFill>
              </a:rPr>
              <a:t>Σύνδρομο </a:t>
            </a:r>
            <a:r>
              <a:rPr lang="en-US" sz="3100" b="1" dirty="0" smtClean="0">
                <a:solidFill>
                  <a:schemeClr val="tx2"/>
                </a:solidFill>
                <a:cs typeface="Arial" pitchFamily="34" charset="0"/>
              </a:rPr>
              <a:t>Cushing</a:t>
            </a:r>
            <a:endParaRPr lang="en-US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452438" indent="-369888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b="1" dirty="0" smtClean="0">
                <a:solidFill>
                  <a:schemeClr val="tx2"/>
                </a:solidFill>
              </a:rPr>
              <a:t>Αναστολή της </a:t>
            </a:r>
            <a:r>
              <a:rPr lang="el-GR" b="1" dirty="0" err="1" smtClean="0">
                <a:solidFill>
                  <a:schemeClr val="tx2"/>
                </a:solidFill>
              </a:rPr>
              <a:t>φλοιοεπινεφριδικής</a:t>
            </a:r>
            <a:r>
              <a:rPr lang="el-GR" b="1" dirty="0" smtClean="0">
                <a:solidFill>
                  <a:schemeClr val="tx2"/>
                </a:solidFill>
              </a:rPr>
              <a:t> λειτουργίας</a:t>
            </a:r>
          </a:p>
          <a:p>
            <a:pPr marL="452438" indent="-369888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64222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Κορτικοστεροειδή</a:t>
            </a:r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χορηγούνται  χρονίως για την αντιμετώπιση πολλών διαφορετικών παθήσεων </a:t>
            </a: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2 - Θέση περιεχομένου"/>
          <p:cNvSpPr>
            <a:spLocks noGrp="1"/>
          </p:cNvSpPr>
          <p:nvPr>
            <p:ph idx="1"/>
          </p:nvPr>
        </p:nvSpPr>
        <p:spPr>
          <a:xfrm>
            <a:off x="1000125" y="1628775"/>
            <a:ext cx="7929563" cy="4800600"/>
          </a:xfrm>
        </p:spPr>
        <p:txBody>
          <a:bodyPr/>
          <a:lstStyle/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258888" y="1557338"/>
          <a:ext cx="7704856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Αλλεργικές καταστάσεις </a:t>
                      </a: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(βρογχικό άσθμα, δερματίτιδες ρινίτιδες κλπ)</a:t>
                      </a:r>
                      <a:endParaRPr lang="el-GR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l-G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Οφθαλμολογικά νοσήματα</a:t>
                      </a:r>
                    </a:p>
                    <a:p>
                      <a:endParaRPr lang="el-G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Νοσήματα του γαστρεντερικού </a:t>
                      </a:r>
                      <a:r>
                        <a:rPr lang="el-G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(ελκώδης κολίτιδα)</a:t>
                      </a:r>
                      <a:endParaRPr lang="el-GR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l-G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Αιμοποιητικές διαταραχές </a:t>
                      </a: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(αιμολυτικές αναιμίες, λευχαιμία, λέμφωμα)</a:t>
                      </a:r>
                      <a:endParaRPr lang="el-GR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l-G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Δερματικά νοσήματα </a:t>
                      </a: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(έκζεμα, πολύμορφο ερύθημα, ομαλός λειχήνας, συστηματικός </a:t>
                      </a:r>
                      <a:r>
                        <a:rPr lang="el-GR" sz="1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ερυθηματώδης</a:t>
                      </a: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λύκος) </a:t>
                      </a:r>
                      <a:endParaRPr lang="el-GR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l-G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Αρθρίτιδες</a:t>
                      </a:r>
                      <a:r>
                        <a:rPr lang="el-G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(ρευματοειδής κ.α.)</a:t>
                      </a:r>
                      <a:endParaRPr lang="el-GR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el-G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Σαρκοείδωση</a:t>
                      </a:r>
                      <a:r>
                        <a:rPr lang="el-G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el-G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Συνήθη </a:t>
            </a:r>
            <a:r>
              <a:rPr lang="el-GR" sz="3200" b="1" dirty="0" err="1" smtClean="0">
                <a:solidFill>
                  <a:schemeClr val="accent2">
                    <a:lumMod val="50000"/>
                  </a:schemeClr>
                </a:solidFill>
              </a:rPr>
              <a:t>κορτικοστεροειδή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 φάρμακα</a:t>
            </a:r>
            <a:endParaRPr lang="el-G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214414" y="1428736"/>
          <a:ext cx="7786742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00330"/>
                <a:gridCol w="5286412"/>
              </a:tblGrid>
              <a:tr h="437558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Διάρκεια δράσης </a:t>
                      </a:r>
                      <a:endParaRPr lang="en-GB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Φάρμακο </a:t>
                      </a:r>
                    </a:p>
                  </a:txBody>
                  <a:tcPr/>
                </a:tc>
              </a:tr>
              <a:tr h="787604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Βραχεία </a:t>
                      </a:r>
                    </a:p>
                    <a:p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(8-12 ώρες)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Κορτιζόνη (</a:t>
                      </a:r>
                      <a:r>
                        <a:rPr lang="en-US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Cortone</a:t>
                      </a:r>
                      <a:r>
                        <a:rPr lang="en-US" sz="2400" b="1" baseline="30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®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l-GR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l-GR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Υδροκορτιζόνη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Solu-Cortef</a:t>
                      </a:r>
                      <a:r>
                        <a:rPr lang="en-US" sz="2400" b="1" baseline="30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®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l-GR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3765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Μέση </a:t>
                      </a:r>
                    </a:p>
                    <a:p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(18-36 ώρες)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Πρεδνιζολόνη</a:t>
                      </a:r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Prezolon</a:t>
                      </a:r>
                      <a:r>
                        <a:rPr lang="en-US" sz="2000" b="1" baseline="30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®</a:t>
                      </a:r>
                      <a:r>
                        <a:rPr lang="en-US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l-GR" sz="2400" b="1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l-GR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Μεθυλο</a:t>
                      </a:r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l-GR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πρεδνιζολόνη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Medrol</a:t>
                      </a:r>
                      <a:r>
                        <a:rPr lang="en-US" sz="2400" b="1" baseline="30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®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l-GR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l-GR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Τριαμσινολόνη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Kenacort</a:t>
                      </a:r>
                      <a:r>
                        <a:rPr lang="en-US" sz="2400" b="1" baseline="30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®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3765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Μακρά  </a:t>
                      </a:r>
                    </a:p>
                    <a:p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(36-54 ώρες)</a:t>
                      </a:r>
                    </a:p>
                    <a:p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Δεξαμεθαζόνη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Decadron</a:t>
                      </a:r>
                      <a:r>
                        <a:rPr lang="en-US" sz="2400" b="1" baseline="30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®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l-GR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l-GR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Βηταμεθαζόνη</a:t>
                      </a:r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l-GR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Παραμεθαζόνη</a:t>
                      </a:r>
                      <a:r>
                        <a:rPr lang="el-GR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GB" sz="2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Διαγνωστικές εξετάσεις για ΦΕΑ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Με εξέταση αίματος: επίπεδα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κορτιζόλης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κορτικοτροπίνης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US" sz="2900" b="1" dirty="0" smtClean="0">
                <a:solidFill>
                  <a:schemeClr val="accent4">
                    <a:lumMod val="50000"/>
                  </a:schemeClr>
                </a:solidFill>
              </a:rPr>
              <a:t>ACTH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αλδοστερόνης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, Νατρίου, Καλίου </a:t>
            </a:r>
          </a:p>
          <a:p>
            <a:pPr>
              <a:buFont typeface="Wingdings" pitchFamily="2" charset="2"/>
              <a:buChar char="Ø"/>
            </a:pPr>
            <a:endParaRPr lang="el-G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Δοκιμασία διέγερσης του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επινεφριδικού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 φλοιού με 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ACTH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</a:rPr>
              <a:t>Μέτρηση των επιπέδων </a:t>
            </a:r>
            <a:r>
              <a:rPr lang="el-GR" b="1" i="1" dirty="0" err="1" smtClean="0">
                <a:solidFill>
                  <a:schemeClr val="accent4">
                    <a:lumMod val="50000"/>
                  </a:schemeClr>
                </a:solidFill>
              </a:rPr>
              <a:t>κορτιζόλης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</a:rPr>
              <a:t> πριν και μετά την χορήγηση συνθετικής </a:t>
            </a:r>
            <a:r>
              <a:rPr lang="el-GR" b="1" i="1" dirty="0" err="1" smtClean="0">
                <a:solidFill>
                  <a:schemeClr val="accent4">
                    <a:lumMod val="50000"/>
                  </a:schemeClr>
                </a:solidFill>
              </a:rPr>
              <a:t>κορτικοτροπίνης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US" sz="2900" b="1" i="1" dirty="0" smtClean="0">
                <a:solidFill>
                  <a:schemeClr val="accent4">
                    <a:lumMod val="50000"/>
                  </a:schemeClr>
                </a:solidFill>
              </a:rPr>
              <a:t>ACTH</a:t>
            </a:r>
            <a:r>
              <a:rPr lang="el-GR" sz="2900" b="1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l-GR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400" b="1" dirty="0" smtClean="0">
                <a:solidFill>
                  <a:schemeClr val="accent2"/>
                </a:solidFill>
              </a:rPr>
              <a:t>Διάγνωση ΦΕΑ: 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Χαμηλά επίπεδα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κορτιζόλης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, υψηλά επίπεδα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ACTH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, μη απάντηση στην δοκιμασία διέγερσης του φλοιού,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υπονατριαιμία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υπερκαλιαιμία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, υπογλυκαιμία</a:t>
            </a:r>
          </a:p>
          <a:p>
            <a:pPr>
              <a:buFont typeface="Wingdings" pitchFamily="2" charset="2"/>
              <a:buChar char="Ø"/>
            </a:pPr>
            <a:endParaRPr lang="el-G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Απεικονιστικές εξετάσεις των επινεφριδίων με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CT 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κυρίως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49808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Ποιο είναι το πρόβλημα που αφορά τον οδοντίατρο</a:t>
            </a:r>
            <a:endParaRPr lang="el-G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00100" y="1526964"/>
            <a:ext cx="7892950" cy="5142396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Οι ασθενείς που λαμβάνουν χρονίως κορτιζόνη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(και έχουν αναπτύξει εξ αυτού ΦΕΑ),       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σε κατάσταση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stress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, έχουν πιθανότητα να αναπτύξουν οξεία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φλοιο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</a:rPr>
              <a:t>επινεφριδική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 κρίση, γιατί δεν μπορούν να ανταποκριθούν στην αυξημένη ανάγκη για ορμόνη</a:t>
            </a:r>
          </a:p>
          <a:p>
            <a:endParaRPr lang="el-G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Σε φυσιολογικό άτομο το μέγιστο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stress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 προκαλεί έκκριση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 υδροκορτιζόνης/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ωρο. Μετά την πάροδο του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stress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 η έκκριση ομαλοποιείται στα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/24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ωρο </a:t>
            </a:r>
            <a:endParaRPr lang="el-G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l-GR" sz="2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81236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Ανεπάρκεια του φλοιού των επινεφριδίων -ΦΕΑ</a:t>
            </a:r>
            <a:endParaRPr lang="el-G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00100" y="1484784"/>
            <a:ext cx="7790712" cy="48006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Ο βαθμός ΦΕΑ εξαρτάται από την χρονίως λαμβανόμενη δόση και τον χρόνο λήψης </a:t>
            </a:r>
          </a:p>
          <a:p>
            <a:endParaRPr lang="el-GR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Ανάλογα με την προβλεπόμενη επιβάρυνση (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</a:rPr>
              <a:t>stress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) του πάσχοντα κατά την επέμβαση στο οδοντιατρείο, απαιτείται ενίσχυση ή όχι της κυκλοφορούσας κορτιζόνης με αύξηση της καθημερινά λαμβανόμενης δόσης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</a:rPr>
              <a:t>(θεραπεία υποκατάστασης)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49808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Οξεία </a:t>
            </a:r>
            <a:r>
              <a:rPr lang="el-GR" sz="3600" b="1" dirty="0" err="1" smtClean="0">
                <a:solidFill>
                  <a:schemeClr val="accent2">
                    <a:lumMod val="50000"/>
                  </a:schemeClr>
                </a:solidFill>
              </a:rPr>
              <a:t>φλοιο</a:t>
            </a: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l-GR" sz="3600" b="1" dirty="0" err="1" smtClean="0">
                <a:solidFill>
                  <a:schemeClr val="accent2">
                    <a:lumMod val="50000"/>
                  </a:schemeClr>
                </a:solidFill>
              </a:rPr>
              <a:t>επινεφριδική</a:t>
            </a: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</a:rPr>
              <a:t> κρίση</a:t>
            </a:r>
            <a:endParaRPr lang="el-G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557358"/>
            <a:ext cx="7746064" cy="48006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Επικίνδυνη κατάσταση που εξελίσσεται γρήγορα </a:t>
            </a:r>
          </a:p>
          <a:p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Εικόνα: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διανοητική σύγχυση, αδυναμία και κόπωση, ναυτία και έμετος, σοβαρή υπόταση, πόνοι στην κοιλιά, λιποθυμία, κώμα, κάμψη καρδιαγγειακού συστήματος, θάνατος αν δεν αναταχθεί                                </a:t>
            </a:r>
            <a:r>
              <a:rPr lang="el-GR" sz="2400" b="1" i="1" dirty="0" smtClean="0">
                <a:solidFill>
                  <a:schemeClr val="accent4">
                    <a:lumMod val="50000"/>
                  </a:schemeClr>
                </a:solidFill>
              </a:rPr>
              <a:t>(Λόγω έλλειψης </a:t>
            </a:r>
            <a:r>
              <a:rPr lang="el-GR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γλυκοκορτικοειδών</a:t>
            </a:r>
            <a:r>
              <a:rPr lang="el-GR" sz="2400" b="1" i="1" dirty="0" smtClean="0">
                <a:solidFill>
                  <a:schemeClr val="accent4">
                    <a:lumMod val="50000"/>
                  </a:schemeClr>
                </a:solidFill>
              </a:rPr>
              <a:t>, μείωσης </a:t>
            </a:r>
            <a:r>
              <a:rPr lang="el-GR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εξωκυττάριου</a:t>
            </a:r>
            <a:r>
              <a:rPr lang="el-GR" sz="2400" b="1" i="1" dirty="0" smtClean="0">
                <a:solidFill>
                  <a:schemeClr val="accent4">
                    <a:lumMod val="50000"/>
                  </a:schemeClr>
                </a:solidFill>
              </a:rPr>
              <a:t> υγρού, </a:t>
            </a:r>
            <a:r>
              <a:rPr lang="el-GR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υπερκαλιαιμία</a:t>
            </a:r>
            <a:r>
              <a:rPr lang="el-GR" sz="2400" b="1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l-GR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49808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Πρόληψη οξείας ΦΕ κρίσης 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Λήψη λεπτομερούς ιστορικού με πληροφορίες για </a:t>
            </a:r>
            <a:r>
              <a:rPr lang="el-GR" sz="2600" b="1" dirty="0" smtClean="0">
                <a:solidFill>
                  <a:schemeClr val="accent2"/>
                </a:solidFill>
              </a:rPr>
              <a:t>δοσολογία και διάρκεια θεραπείας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Σημαντικό είναι να διευκρινιστεί επίσης αν ο ασθενής </a:t>
            </a:r>
            <a:r>
              <a:rPr lang="el-GR" sz="2600" b="1" dirty="0" smtClean="0">
                <a:solidFill>
                  <a:schemeClr val="accent2"/>
                </a:solidFill>
              </a:rPr>
              <a:t>ελάμβανε αλλά διέκοψε 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την λήψη κορτιζόνης και πόσο καιρό πριν έγινε αυτό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Από τις πληροφορίες αυτές μπορεί να υπολογιστεί η απαιτούμενη θεραπεία υποκατάστασης (για τις οδοντιατρικές ανάγκες), σε συνεννόηση με τον θεράποντα παθολόγο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endParaRPr lang="el-G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Οξεία </a:t>
            </a:r>
            <a:r>
              <a:rPr lang="el-GR" sz="3200" b="1" dirty="0" err="1" smtClean="0">
                <a:solidFill>
                  <a:schemeClr val="accent2">
                    <a:lumMod val="50000"/>
                  </a:schemeClr>
                </a:solidFill>
              </a:rPr>
              <a:t>φλοιο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l-GR" sz="3200" b="1" dirty="0" err="1" smtClean="0">
                <a:solidFill>
                  <a:schemeClr val="accent2">
                    <a:lumMod val="50000"/>
                  </a:schemeClr>
                </a:solidFill>
              </a:rPr>
              <a:t>επινεφριδική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 κρίση:</a:t>
            </a:r>
            <a:b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αντιμετώπιση</a:t>
            </a:r>
            <a:endParaRPr lang="el-G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556792"/>
            <a:ext cx="7746064" cy="5040560"/>
          </a:xfrm>
        </p:spPr>
        <p:txBody>
          <a:bodyPr>
            <a:noAutofit/>
          </a:bodyPr>
          <a:lstStyle/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Με τα πρώτα συμπτώματα διακοπή εργασίας</a:t>
            </a:r>
          </a:p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Έλεγχος πίεσης (χαμηλή), </a:t>
            </a:r>
            <a:r>
              <a:rPr lang="el-GR" sz="2600" b="1" dirty="0" err="1" smtClean="0">
                <a:solidFill>
                  <a:schemeClr val="accent4">
                    <a:lumMod val="50000"/>
                  </a:schemeClr>
                </a:solidFill>
              </a:rPr>
              <a:t>σφύξεων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 (αυξημένες)</a:t>
            </a:r>
          </a:p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Χορήγηση οξυγόνου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και σε απώλεια συνείδησης αρχικά αντιμετώπιση σαν απλή λιποθυμία</a:t>
            </a:r>
          </a:p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Αν δεν ανταποκρίνεται και είναι πιθανή η ΟΦΕ κρίση, χορήγηση </a:t>
            </a:r>
            <a:r>
              <a:rPr lang="el-GR" sz="2600" b="1" dirty="0" err="1" smtClean="0">
                <a:solidFill>
                  <a:schemeClr val="accent4">
                    <a:lumMod val="50000"/>
                  </a:schemeClr>
                </a:solidFill>
              </a:rPr>
              <a:t>υδροκορτιζόνης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iv 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ή </a:t>
            </a:r>
            <a:r>
              <a:rPr lang="en-US" sz="2600" b="1" dirty="0" err="1" smtClean="0">
                <a:solidFill>
                  <a:schemeClr val="accent4">
                    <a:lumMod val="50000"/>
                  </a:schemeClr>
                </a:solidFill>
              </a:rPr>
              <a:t>im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 (που δρα γρήγορα)</a:t>
            </a:r>
          </a:p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Κλήση βοήθειας, έναρξη ΚΑΡΠΑ, μεταφορά σε νοσοκομείο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499350" cy="939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Ο Σακχαρώδης Διαβήτης (ΣΔ)</a:t>
            </a:r>
          </a:p>
        </p:txBody>
      </p:sp>
      <p:sp>
        <p:nvSpPr>
          <p:cNvPr id="8192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412776"/>
            <a:ext cx="7791450" cy="48006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Η ινσουλίνη,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πολυπεπτιδική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ορμόνη που παράγεται στο πάγκρεας, είναι απαραίτητη για την μεταφορά της γλυκόζης από το αίμα στους ιστούς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Επί ανεπάρκειας ινσουλίνης, σχετικής ή απόλυτης, προκύπτει υπεργλυκαιμία λόγω παραμονής του σακχάρου στο αίμα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Η υπεργλυκαιμία έχει αρνητικές συνέπειες στον οργανισμό</a:t>
            </a:r>
          </a:p>
          <a:p>
            <a:pPr>
              <a:buNone/>
              <a:defRPr/>
            </a:pPr>
            <a:endParaRPr lang="en-GB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Σημεία προσοχής 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285860"/>
            <a:ext cx="7790712" cy="4962540"/>
          </a:xfrm>
        </p:spPr>
        <p:txBody>
          <a:bodyPr>
            <a:normAutofit/>
          </a:bodyPr>
          <a:lstStyle/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Πρωινά ραντεβού</a:t>
            </a:r>
          </a:p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Έλεγχος – αποφυγή του </a:t>
            </a:r>
            <a:r>
              <a:rPr lang="en-GB" sz="2600" b="1" dirty="0" smtClean="0">
                <a:solidFill>
                  <a:schemeClr val="accent4">
                    <a:lumMod val="50000"/>
                  </a:schemeClr>
                </a:solidFill>
              </a:rPr>
              <a:t>stress</a:t>
            </a:r>
          </a:p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Χρήση τοπικού αναισθητικού με μακρά διάρκεια δράσης</a:t>
            </a:r>
          </a:p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Όχι χορήγηση </a:t>
            </a:r>
            <a:r>
              <a:rPr lang="el-GR" sz="2600" b="1" dirty="0" err="1" smtClean="0">
                <a:solidFill>
                  <a:schemeClr val="accent4">
                    <a:lumMod val="50000"/>
                  </a:schemeClr>
                </a:solidFill>
              </a:rPr>
              <a:t>ΜΣΑΦ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 μετεγχειρητικά γιατί σε συνδυασμό με αλκοόλ αυξάνουν την </a:t>
            </a:r>
            <a:r>
              <a:rPr lang="el-GR" sz="2600" b="1" dirty="0" err="1" smtClean="0">
                <a:solidFill>
                  <a:schemeClr val="accent4">
                    <a:lumMod val="50000"/>
                  </a:schemeClr>
                </a:solidFill>
              </a:rPr>
              <a:t>ελκογόνο</a:t>
            </a:r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 δράση των </a:t>
            </a:r>
            <a:r>
              <a:rPr lang="el-GR" sz="2600" b="1" dirty="0" err="1" smtClean="0">
                <a:solidFill>
                  <a:schemeClr val="accent4">
                    <a:lumMod val="50000"/>
                  </a:schemeClr>
                </a:solidFill>
              </a:rPr>
              <a:t>κορτικοστεροειδών</a:t>
            </a:r>
            <a:endParaRPr lang="el-GR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l-GR" sz="2600" b="1" dirty="0" smtClean="0">
                <a:solidFill>
                  <a:schemeClr val="accent4">
                    <a:lumMod val="50000"/>
                  </a:schemeClr>
                </a:solidFill>
              </a:rPr>
              <a:t>Προσοχή γιατί λόγω οστεοπόρωσης υπάρχει αυξημένη πιθανότητα κατάγματος</a:t>
            </a:r>
            <a:endParaRPr lang="en-GB" sz="2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n-GB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/>
                </a:solidFill>
              </a:rPr>
              <a:t>Ενδεικτική βιβλιογραφία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Gibson N, Ferguson JW: Steroid cover for dental patients on long-term steroid medication. Br Dent J 2004, 197(11): 681-5</a:t>
            </a:r>
          </a:p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Jabbour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SA: Steroids and the surgical patient. Med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Clin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North Am 2001, 85(5): 1311-7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Diabetes and oral health. JADA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Vol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133, 2002 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Guidelines on diabetes, pre-diabetes and cardiovascular diseases. European Society of Cardiology, 2007 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Diabetes guidelines, NICE </a:t>
            </a:r>
          </a:p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Tawil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G,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Younan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R,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Azar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P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: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pitchFamily="34" charset="0"/>
              </a:rPr>
              <a:t>Conventional and advanced implant treatment in the type II diabetic patient: surgical protocol and long-term clinical results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.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pitchFamily="34" charset="0"/>
              </a:rPr>
              <a:t>Int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pitchFamily="34" charset="0"/>
              </a:rPr>
              <a:t> J Oral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pitchFamily="34" charset="0"/>
              </a:rPr>
              <a:t>Maxillofac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pitchFamily="34" charset="0"/>
              </a:rPr>
              <a:t> Implants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</a:rPr>
              <a:t> 2008;23(4):744-52.</a:t>
            </a:r>
          </a:p>
          <a:p>
            <a:pPr fontAlgn="base"/>
            <a:endParaRPr lang="en-US" sz="2000" dirty="0" smtClean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Τίτλος"/>
          <p:cNvSpPr>
            <a:spLocks noGrp="1"/>
          </p:cNvSpPr>
          <p:nvPr>
            <p:ph type="title"/>
          </p:nvPr>
        </p:nvSpPr>
        <p:spPr bwMode="auto">
          <a:xfrm>
            <a:off x="1357313" y="8572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Τύποι Σακχαρώδη Διαβήτη</a:t>
            </a:r>
            <a:endParaRPr lang="el-GR" sz="4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19" name="2 - Θέση περιεχομένου"/>
          <p:cNvSpPr>
            <a:spLocks noGrp="1"/>
          </p:cNvSpPr>
          <p:nvPr>
            <p:ph idx="1"/>
          </p:nvPr>
        </p:nvSpPr>
        <p:spPr>
          <a:xfrm>
            <a:off x="1214438" y="2071688"/>
            <a:ext cx="6000750" cy="1482725"/>
          </a:xfrm>
        </p:spPr>
        <p:txBody>
          <a:bodyPr/>
          <a:lstStyle/>
          <a:p>
            <a:pPr algn="ctr">
              <a:defRPr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Τύπος Ι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: (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πρώην νεανικός)</a:t>
            </a:r>
          </a:p>
          <a:p>
            <a:pPr algn="ctr">
              <a:defRPr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Τύπος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ΙΙ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: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άνω των 30 ετών</a:t>
            </a:r>
          </a:p>
          <a:p>
            <a:pPr>
              <a:buFont typeface="Arial" charset="0"/>
              <a:buNone/>
              <a:defRPr/>
            </a:pPr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1357313" y="4857750"/>
            <a:ext cx="735806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chemeClr val="accent2"/>
                </a:solidFill>
                <a:latin typeface="+mj-lt"/>
              </a:rPr>
              <a:t>Οι Διαβητικοί ασθενείς αποτελούν το 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6</a:t>
            </a:r>
            <a:r>
              <a:rPr lang="el-GR" sz="3200" b="1" dirty="0" smtClean="0">
                <a:solidFill>
                  <a:schemeClr val="accent2"/>
                </a:solidFill>
                <a:latin typeface="+mj-lt"/>
              </a:rPr>
              <a:t>% </a:t>
            </a:r>
            <a:r>
              <a:rPr lang="el-GR" sz="3200" b="1" dirty="0">
                <a:solidFill>
                  <a:schemeClr val="accent2"/>
                </a:solidFill>
                <a:latin typeface="+mj-lt"/>
              </a:rPr>
              <a:t>του πληθυσμού</a:t>
            </a:r>
            <a:endParaRPr lang="en-GB" sz="32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ΣΔ Τύπου Ι</a:t>
            </a:r>
            <a:endParaRPr lang="el-GR" sz="3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1" name="2 - Θέση περιεχομένου"/>
          <p:cNvSpPr>
            <a:spLocks noGrp="1"/>
          </p:cNvSpPr>
          <p:nvPr>
            <p:ph idx="1"/>
          </p:nvPr>
        </p:nvSpPr>
        <p:spPr>
          <a:xfrm>
            <a:off x="1000100" y="1214422"/>
            <a:ext cx="7791450" cy="4929222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Νεανικός διαβήτης,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ινσουλινοεξαρτώμενος</a:t>
            </a:r>
            <a:endParaRPr lang="el-GR" sz="2800" b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Αυτοάνοσο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νόσημα με απόλυτη εξάρτηση από εξωγενώς χορηγούμενη ινσουλίνη</a:t>
            </a:r>
          </a:p>
          <a:p>
            <a:pPr>
              <a:buFont typeface="Arial" charset="0"/>
              <a:buChar char="•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Τάση για απότομες αλλαγές στα επίπεδα της γλυκόζης αίματος και 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κετοξέωση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που είναι μία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σοβαρή</a:t>
            </a:r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οξεία και σπάνια επιπλοκή </a:t>
            </a:r>
          </a:p>
          <a:p>
            <a:pPr>
              <a:buFont typeface="Arial" charset="0"/>
              <a:buChar char="•"/>
              <a:defRPr/>
            </a:pPr>
            <a:endParaRPr lang="el-GR" sz="2800" b="1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  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ΣΔ Τύπου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ΙΙ</a:t>
            </a:r>
            <a:endParaRPr lang="el-GR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Σε άτομα άνω των 30 ετών</a:t>
            </a:r>
          </a:p>
          <a:p>
            <a:pPr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Παλαιότερη ονομασία… «των ενηλίκων»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E</a:t>
            </a:r>
            <a:r>
              <a:rPr lang="el-GR" sz="2800" b="1" dirty="0" err="1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λέγχεται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Corbel" pitchFamily="34" charset="0"/>
                <a:cs typeface="Arial" charset="0"/>
              </a:rPr>
              <a:t> 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με κατάλληλη διατροφή και αντιδιαβητικά φάρμακα</a:t>
            </a:r>
          </a:p>
          <a:p>
            <a:pPr>
              <a:buFont typeface="Wingdings 2" pitchFamily="18" charset="2"/>
              <a:buNone/>
              <a:defRPr/>
            </a:pPr>
            <a:endParaRPr lang="el-GR" sz="2800" b="1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l-GR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Συχνά συμπτώματα του ΣΔ:</a:t>
            </a:r>
            <a:endParaRPr lang="el-G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57313" y="1239515"/>
            <a:ext cx="7329487" cy="25495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Συχνή ούρηση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Υπερβολική δίψα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Υπερβολική πείνα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Ασυνήθιστη απώλεια βάρους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Αυξημένη κόπωση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Θαμπή όραση</a:t>
            </a:r>
            <a:endParaRPr lang="el-GR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316" name="3 - TextBox"/>
          <p:cNvSpPr txBox="1">
            <a:spLocks noChangeArrowheads="1"/>
          </p:cNvSpPr>
          <p:nvPr/>
        </p:nvSpPr>
        <p:spPr bwMode="auto">
          <a:xfrm>
            <a:off x="1179543" y="4000504"/>
            <a:ext cx="77501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l-GR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Πως τελικά θα διαγνώσουμε τον διαβήτη;</a:t>
            </a:r>
          </a:p>
          <a:p>
            <a:pPr marL="441325" indent="-441325"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Παρουσία </a:t>
            </a:r>
            <a:r>
              <a:rPr lang="el-GR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των παραπάνω συμπτωμάτων</a:t>
            </a:r>
          </a:p>
          <a:p>
            <a:pPr marL="441325" indent="-441325">
              <a:buFont typeface="Wingdings" pitchFamily="2" charset="2"/>
              <a:buChar char="ü"/>
              <a:defRPr/>
            </a:pPr>
            <a:r>
              <a:rPr lang="el-GR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Με αιματολογικό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έλεγχο</a:t>
            </a:r>
            <a:endParaRPr lang="el-GR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98080" cy="1143000"/>
          </a:xfrm>
        </p:spPr>
        <p:txBody>
          <a:bodyPr/>
          <a:lstStyle/>
          <a:p>
            <a:pPr marL="266700" indent="-266700">
              <a:defRPr/>
            </a:pP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Συνέπειες του ΣΔ και ευρήματα </a:t>
            </a:r>
            <a:endParaRPr lang="el-GR" sz="3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7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357313"/>
            <a:ext cx="8001000" cy="4768850"/>
          </a:xfrm>
        </p:spPr>
        <p:txBody>
          <a:bodyPr/>
          <a:lstStyle/>
          <a:p>
            <a:pPr marL="266700" indent="-266700">
              <a:defRPr/>
            </a:pPr>
            <a:r>
              <a:rPr lang="el-GR" sz="2800" b="1" dirty="0" err="1" smtClean="0">
                <a:solidFill>
                  <a:schemeClr val="accent2"/>
                </a:solidFill>
                <a:cs typeface="Arial" charset="0"/>
              </a:rPr>
              <a:t>Μακροαγγειακά</a:t>
            </a:r>
            <a:r>
              <a:rPr lang="el-GR" sz="2800" b="1" dirty="0" smtClean="0">
                <a:solidFill>
                  <a:schemeClr val="accent2"/>
                </a:solidFill>
                <a:cs typeface="Arial" charset="0"/>
              </a:rPr>
              <a:t>: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Υπέρταση, Στεφανιαία νόσος, Αγγειακή εγκεφαλοπάθεια, Περιφερειακή 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αγγειοπάθεια</a:t>
            </a:r>
            <a:endParaRPr lang="el-GR" sz="2800" b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 marL="266700" indent="-266700">
              <a:defRPr/>
            </a:pPr>
            <a:r>
              <a:rPr lang="el-GR" sz="2800" b="1" dirty="0" err="1" smtClean="0">
                <a:solidFill>
                  <a:schemeClr val="accent2"/>
                </a:solidFill>
                <a:cs typeface="Arial" charset="0"/>
              </a:rPr>
              <a:t>Μικροαγγειακά</a:t>
            </a:r>
            <a:r>
              <a:rPr lang="el-GR" sz="2800" b="1" dirty="0" smtClean="0">
                <a:solidFill>
                  <a:schemeClr val="accent2"/>
                </a:solidFill>
                <a:cs typeface="Arial" charset="0"/>
              </a:rPr>
              <a:t>:</a:t>
            </a:r>
            <a:r>
              <a:rPr lang="el-GR" sz="2800" b="1" dirty="0" smtClean="0">
                <a:solidFill>
                  <a:srgbClr val="CC3416"/>
                </a:solidFill>
                <a:cs typeface="Arial" charset="0"/>
              </a:rPr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Επιπτώσεις στην Νεφρική λειτουργία (αιμορραγία), 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Αμφιβληστροειδοπάθεια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, Φλεβική διάταση, </a:t>
            </a:r>
            <a:r>
              <a:rPr lang="el-GR" sz="2400" b="1" dirty="0" err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Μικροαγγειοπάθεια</a:t>
            </a:r>
            <a:endParaRPr lang="el-GR" sz="2400" b="1" dirty="0" smtClean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 marL="266700" indent="-266700">
              <a:defRPr/>
            </a:pPr>
            <a:r>
              <a:rPr lang="el-GR" sz="2800" b="1" dirty="0" smtClean="0">
                <a:solidFill>
                  <a:schemeClr val="accent2"/>
                </a:solidFill>
                <a:cs typeface="Arial" charset="0"/>
              </a:rPr>
              <a:t>Δέρμα:</a:t>
            </a:r>
            <a:r>
              <a:rPr lang="el-GR" sz="2800" b="1" dirty="0" smtClean="0">
                <a:solidFill>
                  <a:srgbClr val="CC3416"/>
                </a:solidFill>
                <a:cs typeface="Arial" charset="0"/>
              </a:rPr>
              <a:t> </a:t>
            </a:r>
            <a:r>
              <a:rPr lang="el-GR" sz="2400" b="1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Ξάνθωμα, Εστιακή νέκρωση δέρματος κ υποδορίου, Έλκη (ιδίως στα κάτω άκρα)</a:t>
            </a:r>
          </a:p>
          <a:p>
            <a:pPr marL="266700" indent="-266700">
              <a:defRPr/>
            </a:pPr>
            <a:r>
              <a:rPr lang="el-GR" sz="2400" b="1" dirty="0" smtClean="0">
                <a:solidFill>
                  <a:schemeClr val="accent2"/>
                </a:solidFill>
                <a:cs typeface="Arial" charset="0"/>
              </a:rPr>
              <a:t>Ευρήματα από τις αρθρώσεις </a:t>
            </a:r>
          </a:p>
          <a:p>
            <a:pPr>
              <a:defRPr/>
            </a:pPr>
            <a:endParaRPr lang="el-GR" sz="12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290F5-56D7-44CE-8B36-E6946FDD48C2}" type="datetime1">
              <a:rPr lang="el-GR"/>
              <a:pPr>
                <a:defRPr/>
              </a:pPr>
              <a:t>8/6/2015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1602</TotalTime>
  <Words>2575</Words>
  <Application>Microsoft Office PowerPoint</Application>
  <PresentationFormat>On-screen Show (4:3)</PresentationFormat>
  <Paragraphs>407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Ηλιοστάσιο</vt:lpstr>
      <vt:lpstr>Ασθενείς με Ενδοκρινολογικά προβλήματα στο Οδοντιατρείο</vt:lpstr>
      <vt:lpstr>Περιεχόμενο παρουσίασης </vt:lpstr>
      <vt:lpstr>Slide 3</vt:lpstr>
      <vt:lpstr>Ασθενείς με Σακχαρώδη Διαβήτη </vt:lpstr>
      <vt:lpstr>Ο Σακχαρώδης Διαβήτης (ΣΔ)</vt:lpstr>
      <vt:lpstr>Τύποι Σακχαρώδη Διαβήτη</vt:lpstr>
      <vt:lpstr>ΣΔ Τύπου Ι</vt:lpstr>
      <vt:lpstr>Συχνά συμπτώματα του ΣΔ:</vt:lpstr>
      <vt:lpstr>Συνέπειες του ΣΔ και ευρήματα </vt:lpstr>
      <vt:lpstr>Ευρήματα στη στοματική κοιλότητα </vt:lpstr>
      <vt:lpstr>Διαγνωστικές εξετάσεις ΣΔ</vt:lpstr>
      <vt:lpstr>   Βιοχημικός έλεγχος</vt:lpstr>
      <vt:lpstr>Γλυκοζηλιωμένη αιμοσφαιρίνη (HbA1c)</vt:lpstr>
      <vt:lpstr>Καμπύλη ανοχής Γλυκόζης  (Oral GTT)</vt:lpstr>
      <vt:lpstr>Φάρμακα αντιδιαβητικά </vt:lpstr>
      <vt:lpstr>Τι μπορεί να συμβεί σε διαβητικό ασθενή: Υπογλυκαιμία ή Υπεργλυκαιμία</vt:lpstr>
      <vt:lpstr>Slide 17</vt:lpstr>
      <vt:lpstr> Τοπική αναισθησία</vt:lpstr>
      <vt:lpstr> Ασθενής με ΣΔ Τύπου Ι  </vt:lpstr>
      <vt:lpstr>   Ασθενής με ΣΔ Τύπου ΙΙ</vt:lpstr>
      <vt:lpstr>                   ΔΙΑΒΗΤΙΚΟΣ ΚΑΙ ΦΑΡΜΑΚΑ</vt:lpstr>
      <vt:lpstr>Διαβητικός  και εμφυτεύματα</vt:lpstr>
      <vt:lpstr>Slide 23</vt:lpstr>
      <vt:lpstr>Slide 24</vt:lpstr>
      <vt:lpstr>Slide 25</vt:lpstr>
      <vt:lpstr>Slide 26</vt:lpstr>
      <vt:lpstr>Σακχαρώδης Διαβήτης: Σημεία προσοχής !!!</vt:lpstr>
      <vt:lpstr>Ασθενείς με παθήσεις του θυρεοειδή αδένα</vt:lpstr>
      <vt:lpstr>Slide 29</vt:lpstr>
      <vt:lpstr>Παθήσεις του θυρεοειδή</vt:lpstr>
      <vt:lpstr>Διαγνωστικές αιματολογικές εξετάσεις- θυρεοειδής</vt:lpstr>
      <vt:lpstr>Υπερθυρεοειδισμός- κλινική εικόνα</vt:lpstr>
      <vt:lpstr>Υπερθυρεοειδισμός</vt:lpstr>
      <vt:lpstr>Υπερθυρεοειδισμός –τοπική αναισθησία </vt:lpstr>
      <vt:lpstr>Θυρεοειδική κρίση – πρόληψη, αντιμετώπιση</vt:lpstr>
      <vt:lpstr>Υποθυρεοειδισμός</vt:lpstr>
      <vt:lpstr>Υποθυρεοειδισμός</vt:lpstr>
      <vt:lpstr>Ασθενείς με ανεπάρκεια του φλοιού των επινεφριδίων -ΦΕΑ </vt:lpstr>
      <vt:lpstr>Επινεφρίδια</vt:lpstr>
      <vt:lpstr>Η ανεπάρκεια του φλοιού των επινεφριδίων και μείωση παραγωγής των ορμονών είναι:  </vt:lpstr>
      <vt:lpstr>Η χρόνια λήψη κορτικοστεροειδών έχει  και ανεπιθύμητες παρενέργειες</vt:lpstr>
      <vt:lpstr>Κορτικοστεροειδή  χορηγούνται  χρονίως για την αντιμετώπιση πολλών διαφορετικών παθήσεων </vt:lpstr>
      <vt:lpstr>Συνήθη κορτικοστεροειδή φάρμακα</vt:lpstr>
      <vt:lpstr>Διαγνωστικές εξετάσεις για ΦΕΑ</vt:lpstr>
      <vt:lpstr>Ποιο είναι το πρόβλημα που αφορά τον οδοντίατρο</vt:lpstr>
      <vt:lpstr>Ανεπάρκεια του φλοιού των επινεφριδίων -ΦΕΑ</vt:lpstr>
      <vt:lpstr>Οξεία φλοιο-επινεφριδική κρίση</vt:lpstr>
      <vt:lpstr>Πρόληψη οξείας ΦΕ κρίσης </vt:lpstr>
      <vt:lpstr>Οξεία φλοιο-επινεφριδική κρίση: αντιμετώπιση</vt:lpstr>
      <vt:lpstr>Σημεία προσοχής </vt:lpstr>
      <vt:lpstr>Ενδεικτική 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Ασθενείς με Ενδοκρινολογικά προβλήματα στο οδοντιατρείο</dc:title>
  <dc:creator>User</dc:creator>
  <cp:lastModifiedBy>user</cp:lastModifiedBy>
  <cp:revision>225</cp:revision>
  <dcterms:created xsi:type="dcterms:W3CDTF">2014-01-14T15:01:14Z</dcterms:created>
  <dcterms:modified xsi:type="dcterms:W3CDTF">2015-06-08T07:52:08Z</dcterms:modified>
</cp:coreProperties>
</file>