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3"/>
    <p:sldId id="265" r:id="rId4"/>
    <p:sldId id="266" r:id="rId5"/>
    <p:sldId id="267" r:id="rId6"/>
    <p:sldId id="268" r:id="rId7"/>
    <p:sldId id="269" r:id="rId8"/>
    <p:sldId id="270" r:id="rId9"/>
    <p:sldId id="257" r:id="rId10"/>
    <p:sldId id="258" r:id="rId11"/>
    <p:sldId id="259" r:id="rId12"/>
    <p:sldId id="260" r:id="rId13"/>
    <p:sldId id="261"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Παχυμέρης, ΙΧ.30-31, 303</a:t>
            </a:r>
            <a:r>
              <a:rPr lang="el-GR" altLang="en-US" baseline="30000"/>
              <a:t>1-12</a:t>
            </a:r>
            <a:endParaRPr lang="el-GR" altLang="en-US" baseline="30000"/>
          </a:p>
        </p:txBody>
      </p:sp>
      <p:pic>
        <p:nvPicPr>
          <p:cNvPr id="4" name="Content Placeholder 3"/>
          <p:cNvPicPr>
            <a:picLocks noChangeAspect="1"/>
          </p:cNvPicPr>
          <p:nvPr>
            <p:ph sz="quarter" idx="1"/>
          </p:nvPr>
        </p:nvPicPr>
        <p:blipFill>
          <a:blip r:embed="rId1"/>
          <a:stretch>
            <a:fillRect/>
          </a:stretch>
        </p:blipFill>
        <p:spPr>
          <a:xfrm>
            <a:off x="1828800" y="1447800"/>
            <a:ext cx="9143365"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Παχυμέρης, τ. 3, σ. 299</a:t>
            </a:r>
            <a:r>
              <a:rPr lang="en-US" baseline="30000"/>
              <a:t>27</a:t>
            </a:r>
            <a:r>
              <a:rPr lang="en-US"/>
              <a:t>-301</a:t>
            </a:r>
            <a:r>
              <a:rPr lang="en-US" baseline="30000"/>
              <a:t>7</a:t>
            </a:r>
            <a:endParaRPr lang="en-US" baseline="30000"/>
          </a:p>
        </p:txBody>
      </p:sp>
      <p:sp>
        <p:nvSpPr>
          <p:cNvPr id="100" name="Text Box 99"/>
          <p:cNvSpPr txBox="1"/>
          <p:nvPr/>
        </p:nvSpPr>
        <p:spPr>
          <a:xfrm>
            <a:off x="1130935" y="1721485"/>
            <a:ext cx="9272270" cy="3566160"/>
          </a:xfrm>
          <a:prstGeom prst="rect">
            <a:avLst/>
          </a:prstGeom>
          <a:noFill/>
          <a:ln w="9525">
            <a:noFill/>
          </a:ln>
        </p:spPr>
        <p:txBody>
          <a:bodyPr>
            <a:noAutofit/>
          </a:bodyPr>
          <a:p>
            <a:pPr indent="0" algn="just"/>
            <a:r>
              <a:rPr lang="en-US" b="0">
                <a:latin typeface="Times New Roman" panose="02020603050405020304" charset="0"/>
                <a:cs typeface="Times New Roman" panose="02020603050405020304" charset="0"/>
              </a:rPr>
              <a:t>Τὸ γοῦν σπονδὰς ἀποτεμνομένους εἰρηνεύειν καὶ βασιλεῖ καὶ τῇ περὶ αὐτὸν βουλῇ καλὸν ἐδόκει καὶ τῶν ὀνηίστων, τὸ δὲ τοῦ βαρβάρου ἦθος, εὔκολον ὄν πρὸς σπονδῶν συγχύσεις, διαλῦον αὐτίκα ἐκ τυχούσης αἰτίας ὑπώπτευον. Ὁ γοῦν βασιλεύς, κἀντεῦθεν ποιεῖν προαιρούμενος ἐξ ὧν ἀρέσειεν ἄν καὶ τῷ γε ὁμορεῖν ἔχοντι, ἠβούλετο καὶ μετ’ ἐκείνου ὡς οἷον τ’ εὐορκεῖν· μὴ μέντοι γ’ ἀρκέσειν πρὸς πίστιν τὴν τοῦ Σέρβου παλιμβολίαν ἐκ τῶν δυνατῶν ἐκρινεν ἄλλως, εἰ μὴ κήδει τῷ κατὰ γάμον συνδέοιτο.</a:t>
            </a:r>
            <a:endParaRPr lang="en-US" b="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Παχυμέρης, τ. 4, σ. 313</a:t>
            </a:r>
            <a:r>
              <a:rPr lang="en-US" baseline="30000"/>
              <a:t>27-29</a:t>
            </a:r>
            <a:r>
              <a:rPr lang="en-US"/>
              <a:t>,</a:t>
            </a:r>
            <a:r>
              <a:rPr lang="en-US">
                <a:latin typeface="Times New Roman" panose="02020603050405020304" charset="0"/>
                <a:ea typeface="SimSun" panose="02010600030101010101" pitchFamily="2" charset="-122"/>
                <a:cs typeface="Times New Roman" panose="02020603050405020304" charset="0"/>
                <a:sym typeface="+mn-ea"/>
              </a:rPr>
              <a:t>315</a:t>
            </a:r>
            <a:r>
              <a:rPr lang="en-US" baseline="30000">
                <a:latin typeface="Times New Roman" panose="02020603050405020304" charset="0"/>
                <a:ea typeface="SimSun" panose="02010600030101010101" pitchFamily="2" charset="-122"/>
                <a:cs typeface="Times New Roman" panose="02020603050405020304" charset="0"/>
                <a:sym typeface="+mn-ea"/>
              </a:rPr>
              <a:t>2-7</a:t>
            </a:r>
            <a:endParaRPr lang="en-US"/>
          </a:p>
        </p:txBody>
      </p:sp>
      <p:sp>
        <p:nvSpPr>
          <p:cNvPr id="100" name="Text Box 99"/>
          <p:cNvSpPr txBox="1"/>
          <p:nvPr/>
        </p:nvSpPr>
        <p:spPr>
          <a:xfrm>
            <a:off x="490855" y="2027555"/>
            <a:ext cx="8695690" cy="4268470"/>
          </a:xfrm>
          <a:prstGeom prst="rect">
            <a:avLst/>
          </a:prstGeom>
          <a:noFill/>
          <a:ln w="9525">
            <a:noFill/>
          </a:ln>
        </p:spPr>
        <p:txBody>
          <a:bodyPr>
            <a:noAutofit/>
          </a:bodyPr>
          <a:p>
            <a:pPr indent="0" algn="just"/>
            <a:r>
              <a:rPr lang="en-US" sz="2800" b="0" i="1">
                <a:latin typeface="Times New Roman" panose="02020603050405020304" charset="0"/>
                <a:ea typeface="SimSun" panose="02010600030101010101" pitchFamily="2" charset="-122"/>
                <a:cs typeface="Times New Roman" panose="02020603050405020304" charset="0"/>
              </a:rPr>
              <a:t>Ἀλλ’ ἐκεῖνος, δεδιὼς ἴσως μήπως καὶ παραλογισθείη τὰς ὁμολογίας καὶ δῷ μέν, οὐκ ἀμτιλάβῃ δε, ἤ καὶ αὐτὸς ἐμπέσοι γε εἰς ἀρκύστατα, ὑπὸ πιστοῖς ὁμήροις ἐζήτει τὰς πράξεις γίνεσθαι˙</a:t>
            </a:r>
            <a:r>
              <a:rPr lang="en-US" sz="2800" b="0">
                <a:latin typeface="Times New Roman" panose="02020603050405020304" charset="0"/>
                <a:ea typeface="SimSun" panose="02010600030101010101" pitchFamily="2" charset="-122"/>
                <a:cs typeface="Times New Roman" panose="02020603050405020304" charset="0"/>
              </a:rPr>
              <a:t>... </a:t>
            </a:r>
            <a:r>
              <a:rPr lang="en-US" sz="2800" b="0" i="1">
                <a:latin typeface="Times New Roman" panose="02020603050405020304" charset="0"/>
                <a:ea typeface="SimSun" panose="02010600030101010101" pitchFamily="2" charset="-122"/>
                <a:cs typeface="Times New Roman" panose="02020603050405020304" charset="0"/>
              </a:rPr>
              <a:t>Ἑνὸς γὰρ τοῦ τὴν παῖδα τοῦ βασιλέως εἶς γυναῖκα σχεῖν τὰ πάντα προϊετο. Εἰ δ’ ἀστοχοίη τούτου ἔκ τινος ἀπάτης, ὡς ὑφωρᾶτο. ἐπὶ τῷ κεφαλαίῳ ζημιοῦσθαι δικαίως ᾤετο. Ὅθεν καὶ ὡς εἶχε κατησφαλίζετο, καὶ λαμβάνειν ὁμήρους διὰ τοὺς ἑαυτοῦ, ἀντιδιδόναι δ’ ὁμήρους διὰ τὴν τοῦ βασιλέως παῖδα ἠξίου τε καὶ ἀντηξιοῦτο, βασιλέως ἐπὶ τούτοις νεύσαντος</a:t>
            </a:r>
            <a:r>
              <a:rPr lang="en-US" sz="2800" b="0">
                <a:latin typeface="Times New Roman" panose="02020603050405020304" charset="0"/>
                <a:ea typeface="SimSun" panose="02010600030101010101" pitchFamily="2" charset="-122"/>
                <a:cs typeface="Times New Roman" panose="02020603050405020304" charset="0"/>
              </a:rPr>
              <a:t>.</a:t>
            </a:r>
            <a:endParaRPr lang="en-US" sz="2800" b="0">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Παχυμέρης, τ. 3, σ. 301</a:t>
            </a:r>
            <a:r>
              <a:rPr lang="en-US" baseline="30000"/>
              <a:t>21-32</a:t>
            </a:r>
            <a:endParaRPr lang="en-US" baseline="30000"/>
          </a:p>
        </p:txBody>
      </p:sp>
      <p:sp>
        <p:nvSpPr>
          <p:cNvPr id="100" name="Text Box 99"/>
          <p:cNvSpPr txBox="1"/>
          <p:nvPr/>
        </p:nvSpPr>
        <p:spPr>
          <a:xfrm>
            <a:off x="419735" y="1974215"/>
            <a:ext cx="8216265" cy="3763645"/>
          </a:xfrm>
          <a:prstGeom prst="rect">
            <a:avLst/>
          </a:prstGeom>
          <a:noFill/>
          <a:ln w="9525">
            <a:noFill/>
          </a:ln>
        </p:spPr>
        <p:txBody>
          <a:bodyPr>
            <a:noAutofit/>
          </a:bodyPr>
          <a:p>
            <a:pPr indent="0" algn="just"/>
            <a:r>
              <a:rPr lang="en-US" sz="2400" b="0">
                <a:latin typeface="Times New Roman" panose="02020603050405020304" charset="0"/>
                <a:ea typeface="SimSun" panose="02010600030101010101" pitchFamily="2" charset="-122"/>
                <a:cs typeface="Times New Roman" panose="02020603050405020304" charset="0"/>
              </a:rPr>
              <a:t>Ὁ δὲ, μηδὲν μελλήσας, ἀλλ’ ὡς τὰ μέγιστα καὶ ληψόμενος, ἕτοιμος ἦν ἐφ’ ὁμολογίαις τε καὶ συνθήκαις τὴν τοῦ Τερτερῆ ἀποπροσποιεῖσθαι καὶ τὴν τοῦ βασιλέως δέχεσθαι ἀδελφήν˙ ἔσπευδε γὰρ τὰς παρὰ τοῦ βασιλέως ἐλπίδας καὶ, ὡς μεγάλων ἐπιτευξόμενος, ἤθελε τὸ συνάλλαγμα, ἐπεὶ καὶ πρὸς τὴν ἀρχὴν ἐκραδαίνετο, τοῦ ἀδελφοῦ Στεφάνου προήκοντος τε τῷ χρόνῳ καὶ γὲ τῷ δικαίῳ προτιμωμένου, εἰ κἀκεῖνος, ἐπίχωλος ὤν καὶ μῶμον φέρων ἐν σώματι, ἔτι δὲ καὶ ἀπραγμασύνῃ συζῆν ἐθέλων, χώραν τὴν ἱκανὴν ἀποτεμόμενος ἑαυτῷ, τὴν τῆς ἀρχῆς ἀσχολίαν πρὸς ἐκεῖνον ἠφίει, τοῖς παιςὶν ἑαυτοῦ τὴν ἀρχὴν φυλάξοντα μετὰ θάνατον, ὥστε καὶ διὰ ταῦτα παντοίως ὑπῆκτο τῷ τοῦ βασιλέως θελήματι καὶ προσελιπάρει φίλος γενέσθαι καὶ συγγενής.</a:t>
            </a:r>
            <a:endParaRPr lang="en-US" sz="2400" b="0">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Γρηγοράς, τ. 1, σ. 263</a:t>
            </a:r>
            <a:r>
              <a:rPr lang="en-US" baseline="30000"/>
              <a:t>10-13</a:t>
            </a:r>
            <a:endParaRPr lang="en-US" baseline="30000"/>
          </a:p>
        </p:txBody>
      </p:sp>
      <p:sp>
        <p:nvSpPr>
          <p:cNvPr id="100" name="Text Box 99"/>
          <p:cNvSpPr txBox="1"/>
          <p:nvPr/>
        </p:nvSpPr>
        <p:spPr>
          <a:xfrm>
            <a:off x="2446020" y="2882900"/>
            <a:ext cx="7193915" cy="2076450"/>
          </a:xfrm>
          <a:prstGeom prst="rect">
            <a:avLst/>
          </a:prstGeom>
          <a:noFill/>
          <a:ln w="9525">
            <a:noFill/>
          </a:ln>
        </p:spPr>
        <p:txBody>
          <a:bodyPr wrap="square">
            <a:noAutofit/>
          </a:bodyPr>
          <a:p>
            <a:pPr indent="0" algn="just"/>
            <a:r>
              <a:rPr lang="en-US" sz="2400" b="0" i="1">
                <a:latin typeface="Times New Roman" panose="02020603050405020304" charset="0"/>
                <a:ea typeface="SimSun" panose="02010600030101010101" pitchFamily="2" charset="-122"/>
                <a:cs typeface="Times New Roman" panose="02020603050405020304" charset="0"/>
              </a:rPr>
              <a:t>ὅμως μέντοι τῆς ἀνάγκης ἠρεμεῖν ἥκιστα συγχωρούσης πέμπει πρὸς τὸν ἐπὶ θυγατρὶ γαμβρόν, τὸν Κράλην λέγω Σερβίας, ὁ βασιλεὺς Ἀνδρόνικος συμμαχίαν μεταπεμπόμενος</a:t>
            </a:r>
            <a:r>
              <a:rPr lang="en-US" sz="2400" b="0">
                <a:latin typeface="Times New Roman" panose="02020603050405020304" charset="0"/>
                <a:ea typeface="SimSun" panose="02010600030101010101" pitchFamily="2" charset="-122"/>
                <a:cs typeface="Times New Roman" panose="02020603050405020304" charset="0"/>
              </a:rPr>
              <a:t>.</a:t>
            </a:r>
            <a:endParaRPr lang="en-US" sz="2400" b="0">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Γρηγοράς, τ. 1, σ. 243</a:t>
            </a:r>
            <a:r>
              <a:rPr lang="en-US" baseline="30000"/>
              <a:t>4-8</a:t>
            </a:r>
            <a:endParaRPr lang="en-US" baseline="30000"/>
          </a:p>
        </p:txBody>
      </p:sp>
      <p:sp>
        <p:nvSpPr>
          <p:cNvPr id="100" name="Text Box 99"/>
          <p:cNvSpPr txBox="1"/>
          <p:nvPr/>
        </p:nvSpPr>
        <p:spPr>
          <a:xfrm>
            <a:off x="713105" y="2606040"/>
            <a:ext cx="7922895" cy="1797685"/>
          </a:xfrm>
          <a:prstGeom prst="rect">
            <a:avLst/>
          </a:prstGeom>
          <a:noFill/>
          <a:ln w="9525">
            <a:noFill/>
          </a:ln>
        </p:spPr>
        <p:txBody>
          <a:bodyPr>
            <a:noAutofit/>
          </a:bodyPr>
          <a:p>
            <a:pPr indent="0" algn="just"/>
            <a:r>
              <a:rPr lang="en-US" sz="2400" b="0">
                <a:latin typeface="Times New Roman" panose="02020603050405020304" charset="0"/>
                <a:ea typeface="SimSun" panose="02010600030101010101" pitchFamily="2" charset="-122"/>
                <a:cs typeface="Times New Roman" panose="02020603050405020304" charset="0"/>
              </a:rPr>
              <a:t>ἰδοὺ γὰρ καὶ ἡ βασιλὶς αὕτη Εἰρήνη μεγάλαις ἑαυτὴν ἀναρτήσασα ταῖς περὶ τοὺς παῖδας ἐλπίσιν αὐτὴ μὲν ἀνθρωπίνως ἐχρῆτο τοῖς πράγμασιν ἄνευ θεοῦ καὶ τὰ Ῥωμαίων, ὥς εἰρήκειμεν, ἀμφοτέραις ἐξήντλει χρήματα πρὸς τοὺς τῶν Ῥωμαίων ἐχθρούς˙</a:t>
            </a:r>
            <a:endParaRPr lang="en-US" sz="2400" b="0">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sym typeface="+mn-ea"/>
              </a:rPr>
              <a:t>Παχυμέρης, ΙΧ.30-31, 303</a:t>
            </a:r>
            <a:r>
              <a:rPr lang="el-GR" altLang="en-US" baseline="30000">
                <a:sym typeface="+mn-ea"/>
              </a:rPr>
              <a:t>13-35</a:t>
            </a:r>
            <a:endParaRPr lang="en-US"/>
          </a:p>
        </p:txBody>
      </p:sp>
      <p:pic>
        <p:nvPicPr>
          <p:cNvPr id="4" name="Content Placeholder 3"/>
          <p:cNvPicPr>
            <a:picLocks noChangeAspect="1"/>
          </p:cNvPicPr>
          <p:nvPr>
            <p:ph sz="quarter" idx="1"/>
          </p:nvPr>
        </p:nvPicPr>
        <p:blipFill>
          <a:blip r:embed="rId1"/>
          <a:stretch>
            <a:fillRect/>
          </a:stretch>
        </p:blipFill>
        <p:spPr>
          <a:xfrm>
            <a:off x="3763010" y="1447800"/>
            <a:ext cx="5274310" cy="45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sym typeface="+mn-ea"/>
              </a:rPr>
              <a:t>Παχυμέρης, Χ.9, 323</a:t>
            </a:r>
            <a:r>
              <a:rPr lang="el-GR" altLang="en-US" baseline="30000">
                <a:sym typeface="+mn-ea"/>
              </a:rPr>
              <a:t>2</a:t>
            </a:r>
            <a:r>
              <a:rPr lang="el-GR" altLang="en-US" baseline="30000">
                <a:sym typeface="+mn-ea"/>
              </a:rPr>
              <a:t>3-31</a:t>
            </a:r>
            <a:endParaRPr lang="en-US"/>
          </a:p>
        </p:txBody>
      </p:sp>
      <p:pic>
        <p:nvPicPr>
          <p:cNvPr id="4" name="Content Placeholder 3"/>
          <p:cNvPicPr>
            <a:picLocks noChangeAspect="1"/>
          </p:cNvPicPr>
          <p:nvPr>
            <p:ph sz="quarter" idx="1"/>
          </p:nvPr>
        </p:nvPicPr>
        <p:blipFill>
          <a:blip r:embed="rId1"/>
          <a:stretch>
            <a:fillRect/>
          </a:stretch>
        </p:blipFill>
        <p:spPr>
          <a:xfrm>
            <a:off x="1219200" y="2136775"/>
            <a:ext cx="10363200" cy="31927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sym typeface="+mn-ea"/>
              </a:rPr>
              <a:t>Παχυμέρης, Χ.9, 325</a:t>
            </a:r>
            <a:r>
              <a:rPr lang="el-GR" altLang="en-US" baseline="30000">
                <a:sym typeface="+mn-ea"/>
              </a:rPr>
              <a:t>1</a:t>
            </a:r>
            <a:r>
              <a:rPr lang="el-GR" altLang="en-US" baseline="30000">
                <a:sym typeface="+mn-ea"/>
              </a:rPr>
              <a:t>-14</a:t>
            </a:r>
            <a:endParaRPr lang="en-US"/>
          </a:p>
        </p:txBody>
      </p:sp>
      <p:pic>
        <p:nvPicPr>
          <p:cNvPr id="4" name="Content Placeholder 3"/>
          <p:cNvPicPr>
            <a:picLocks noChangeAspect="1"/>
          </p:cNvPicPr>
          <p:nvPr>
            <p:ph sz="quarter" idx="1"/>
          </p:nvPr>
        </p:nvPicPr>
        <p:blipFill>
          <a:blip r:embed="rId1"/>
          <a:stretch>
            <a:fillRect/>
          </a:stretch>
        </p:blipFill>
        <p:spPr>
          <a:xfrm>
            <a:off x="1490980" y="1447800"/>
            <a:ext cx="9819005" cy="457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sym typeface="+mn-ea"/>
              </a:rPr>
              <a:t>Παχυμέρης, Χ.9, 325</a:t>
            </a:r>
            <a:r>
              <a:rPr lang="el-GR" altLang="en-US" baseline="30000">
                <a:sym typeface="+mn-ea"/>
              </a:rPr>
              <a:t>15-32</a:t>
            </a:r>
            <a:endParaRPr lang="en-US"/>
          </a:p>
        </p:txBody>
      </p:sp>
      <p:pic>
        <p:nvPicPr>
          <p:cNvPr id="4" name="Content Placeholder 3"/>
          <p:cNvPicPr>
            <a:picLocks noChangeAspect="1"/>
          </p:cNvPicPr>
          <p:nvPr>
            <p:ph sz="quarter" idx="1"/>
          </p:nvPr>
        </p:nvPicPr>
        <p:blipFill>
          <a:blip r:embed="rId1"/>
          <a:stretch>
            <a:fillRect/>
          </a:stretch>
        </p:blipFill>
        <p:spPr>
          <a:xfrm>
            <a:off x="2680335" y="1447800"/>
            <a:ext cx="7440295" cy="4572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sym typeface="+mn-ea"/>
              </a:rPr>
              <a:t>Παχυμέρης, Χ.9, 327</a:t>
            </a:r>
            <a:r>
              <a:rPr lang="el-GR" altLang="en-US" baseline="30000">
                <a:sym typeface="+mn-ea"/>
              </a:rPr>
              <a:t>1-6</a:t>
            </a:r>
            <a:endParaRPr lang="en-US"/>
          </a:p>
        </p:txBody>
      </p:sp>
      <p:pic>
        <p:nvPicPr>
          <p:cNvPr id="4" name="Content Placeholder 3"/>
          <p:cNvPicPr>
            <a:picLocks noChangeAspect="1"/>
          </p:cNvPicPr>
          <p:nvPr>
            <p:ph sz="quarter" idx="1"/>
          </p:nvPr>
        </p:nvPicPr>
        <p:blipFill>
          <a:blip r:embed="rId1"/>
          <a:stretch>
            <a:fillRect/>
          </a:stretch>
        </p:blipFill>
        <p:spPr>
          <a:xfrm>
            <a:off x="1219200" y="2510155"/>
            <a:ext cx="10363200" cy="2446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680"/>
            <a:ext cx="9144000" cy="904240"/>
          </a:xfrm>
        </p:spPr>
        <p:txBody>
          <a:bodyPr>
            <a:normAutofit fontScale="90000"/>
          </a:bodyPr>
          <a:lstStyle/>
          <a:p>
            <a:r>
              <a:rPr lang="el-GR" altLang="en-US" dirty="0"/>
              <a:t>Παχυμέρης, τ. 3, σ. 299</a:t>
            </a:r>
            <a:r>
              <a:rPr lang="el-GR" altLang="en-US" baseline="30000" dirty="0"/>
              <a:t>14-20</a:t>
            </a:r>
            <a:endParaRPr lang="el-GR" altLang="en-US" baseline="30000" dirty="0"/>
          </a:p>
        </p:txBody>
      </p:sp>
      <p:sp>
        <p:nvSpPr>
          <p:cNvPr id="3" name="Subtitle 2"/>
          <p:cNvSpPr>
            <a:spLocks noGrp="1"/>
          </p:cNvSpPr>
          <p:nvPr>
            <p:ph type="subTitle" idx="1"/>
          </p:nvPr>
        </p:nvSpPr>
        <p:spPr>
          <a:xfrm>
            <a:off x="1524000" y="2740660"/>
            <a:ext cx="9215120" cy="2517140"/>
          </a:xfrm>
        </p:spPr>
        <p:txBody>
          <a:bodyPr>
            <a:noAutofit/>
          </a:bodyPr>
          <a:lstStyle/>
          <a:p>
            <a:pPr algn="just"/>
            <a:r>
              <a:rPr lang="en-US">
                <a:latin typeface="Times New Roman" panose="02020603050405020304" charset="0"/>
                <a:cs typeface="Times New Roman" panose="02020603050405020304" charset="0"/>
              </a:rPr>
              <a:t>Διὰ ταῦτα καὶ ὁ βασιλεὺς πολὺς ἦν καὶ ἅπας ἐγίγνετο τὸν βάρβαρον ὑπερχόμενος νῦν μὲν πρεσβείαις, νῦν δὲ πολεμικαῖς ἐπεξελεύσεσιν, ἐπεί τοι καὶ τότε τὸν τηνικάδε μέγαν κοντόσταῦλον Γλαβᾶν συνάμα στιβαρῷ στρατεύματι ἐπ’ ἐκεῖνον ἐξέπεμπεν· ὅς δὴ πολλάκις προσβάλλων, οὐχ ὅπως ἤνυεν, ἀλλὰ καὶ προσηττᾶτο, ὅτι μηδ’ ἐκ τοῦ προφανοῦς εἰσβάλλοντες ἦσαν ἐκεῖνοι, ἀλλὰ ληστείας τρόπον ὡς τὰ πολλὰ μετεχείριζον, καὶ οὐκ ἦν ὅλως ταῖς τῶν Ῥωμαίων δυνάμεσιν εὐοδεῖν</a:t>
            </a:r>
            <a:endParaRPr lang="en-US">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Γρηγοράς, τ. 1, σ. 254</a:t>
            </a:r>
            <a:r>
              <a:rPr lang="en-US" baseline="30000"/>
              <a:t>10-17</a:t>
            </a:r>
            <a:endParaRPr lang="en-US" baseline="30000"/>
          </a:p>
        </p:txBody>
      </p:sp>
      <p:sp>
        <p:nvSpPr>
          <p:cNvPr id="3" name="Content Placeholder 2"/>
          <p:cNvSpPr>
            <a:spLocks noGrp="1"/>
          </p:cNvSpPr>
          <p:nvPr>
            <p:ph idx="1"/>
          </p:nvPr>
        </p:nvSpPr>
        <p:spPr/>
        <p:txBody>
          <a:bodyPr/>
          <a:p>
            <a:pPr marL="0" indent="0" algn="just">
              <a:buNone/>
            </a:pPr>
            <a:r>
              <a:rPr lang="en-US">
                <a:latin typeface="Times New Roman" panose="02020603050405020304" charset="0"/>
                <a:cs typeface="Times New Roman" panose="02020603050405020304" charset="0"/>
              </a:rPr>
              <a:t>ἐντεύθεν εἵλετο (ο Μελήκ, αρχηγός των τουρκικών στρατευμάτων) μᾶλλον προσιέναι καλοῦντι τῷ Κράλῃ Σερβίας, ἤ Ῥωμαίοις εἰς ὄψιν ἐλθεῖν˙ καὶ ἀπελθὼν ἅμα χιλίοις ἱππεῦσι καὶ πεντακοσίοις πεζοῖς τά τε ὅπλα ἔθεντο καὶ τὴν ἵππον πᾶσαν παρέδοσαν τῷ Κράλῃ Σερβίας κελεύσαντι, καὶ ἰδιωτικόν τινα ζῇν προσετάχθησαν βίον, πλὴν ἐν μόνῳ πολέμου καὶ χρείας τοιαύτης καιρῷ τὰ ὅπλα λαμβάνοντας, ὅσους ἄν ἐπιτάξειεν αὐτὸς, ἕπεσθαι τῷ τῶν Τριβαλλῶν στρατεύματι.</a:t>
            </a:r>
            <a:endParaRPr lang="en-US">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838200" y="-111760"/>
            <a:ext cx="10515600" cy="1325563"/>
          </a:xfrm>
        </p:spPr>
        <p:txBody>
          <a:bodyPr/>
          <a:p>
            <a:r>
              <a:rPr lang="en-US"/>
              <a:t>Καντακουζηνός, τ. 2, σ. 261</a:t>
            </a:r>
            <a:r>
              <a:rPr lang="en-US" baseline="30000"/>
              <a:t>13</a:t>
            </a:r>
            <a:r>
              <a:rPr lang="en-US"/>
              <a:t>-262</a:t>
            </a:r>
            <a:r>
              <a:rPr lang="en-US" baseline="30000"/>
              <a:t>22</a:t>
            </a:r>
            <a:endParaRPr lang="en-US" baseline="30000"/>
          </a:p>
        </p:txBody>
      </p:sp>
      <p:pic>
        <p:nvPicPr>
          <p:cNvPr id="4" name="Content Placeholder 3"/>
          <p:cNvPicPr>
            <a:picLocks noChangeAspect="1"/>
          </p:cNvPicPr>
          <p:nvPr>
            <p:ph sz="half" idx="1"/>
          </p:nvPr>
        </p:nvPicPr>
        <p:blipFill>
          <a:blip r:embed="rId1"/>
          <a:stretch>
            <a:fillRect/>
          </a:stretch>
        </p:blipFill>
        <p:spPr>
          <a:xfrm>
            <a:off x="365125" y="1376680"/>
            <a:ext cx="5181600" cy="3035300"/>
          </a:xfrm>
          <a:prstGeom prst="rect">
            <a:avLst/>
          </a:prstGeom>
        </p:spPr>
      </p:pic>
      <p:pic>
        <p:nvPicPr>
          <p:cNvPr id="5" name="Content Placeholder 4"/>
          <p:cNvPicPr>
            <a:picLocks noChangeAspect="1"/>
          </p:cNvPicPr>
          <p:nvPr>
            <p:ph sz="half" idx="2"/>
          </p:nvPr>
        </p:nvPicPr>
        <p:blipFill>
          <a:blip r:embed="rId2"/>
          <a:stretch>
            <a:fillRect/>
          </a:stretch>
        </p:blipFill>
        <p:spPr>
          <a:xfrm>
            <a:off x="6096635" y="1825625"/>
            <a:ext cx="4878705" cy="47974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3379</Words>
  <Application>WPS Presentation</Application>
  <PresentationFormat>Widescreen</PresentationFormat>
  <Paragraphs>42</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Calibri Light</vt:lpstr>
      <vt:lpstr>Calibri</vt:lpstr>
      <vt:lpstr>Microsoft YaHei</vt:lpstr>
      <vt:lpstr>Arial Unicode MS</vt:lpstr>
      <vt:lpstr>Times New Roman</vt:lpstr>
      <vt:lpstr>Palatino Linotype</vt:lpstr>
      <vt:lpstr>Noto Serif Georgian</vt:lpstr>
      <vt:lpstr>Trebuchet MS</vt:lpstr>
      <vt:lpstr>Office Theme</vt:lpstr>
      <vt:lpstr>Παχυμέρης, ΙΧ.30-31, 3031-12</vt:lpstr>
      <vt:lpstr>Παχυμέρης, ΙΧ.30-31, 30313-35</vt:lpstr>
      <vt:lpstr>Παχυμέρης, Χ.9, 32323-31</vt:lpstr>
      <vt:lpstr>Παχυμέρης, Χ.9, 3251-14</vt:lpstr>
      <vt:lpstr>Παχυμέρης, Χ.9, 32515-32</vt:lpstr>
      <vt:lpstr>Παχυμέρης, Χ.9, 3271-6</vt:lpstr>
      <vt:lpstr>Παχυμέρης, τ. 3, σ. 29914-20</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Παχυμέρης, ΙΧ.30-31, 3031-12</dc:title>
  <dc:creator/>
  <cp:lastModifiedBy>angel</cp:lastModifiedBy>
  <cp:revision>1</cp:revision>
  <dcterms:created xsi:type="dcterms:W3CDTF">2024-05-16T08:53:54Z</dcterms:created>
  <dcterms:modified xsi:type="dcterms:W3CDTF">2024-05-16T08:53:54Z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39752648EDD54D618B1660E107F0966C_11</vt:lpwstr>
  </property>
  <property fmtid="{D5CDD505-2E9C-101B-9397-08002B2CF9AE}" pid="3" name="KSOProductBuildVer">
    <vt:lpwstr>1033-12.2.0.16909</vt:lpwstr>
  </property>
</Properties>
</file>