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A86A-5443-4E45-9764-90CDF42FB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Συγγραφη</a:t>
            </a:r>
            <a:r>
              <a:rPr lang="el-GR" dirty="0"/>
              <a:t> </a:t>
            </a:r>
            <a:r>
              <a:rPr lang="el-GR" dirty="0" err="1"/>
              <a:t>ακαδημαϊκων</a:t>
            </a:r>
            <a:r>
              <a:rPr lang="el-GR" dirty="0"/>
              <a:t> </a:t>
            </a:r>
            <a:r>
              <a:rPr lang="el-GR" dirty="0" err="1"/>
              <a:t>εργασιων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FCA88-06F6-584A-8CA8-20DF7A710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Δρ</a:t>
            </a:r>
            <a:r>
              <a:rPr lang="el-GR" dirty="0"/>
              <a:t> δεσποινα χρονακη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84635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70216-5C10-E24C-8827-FC33E4D73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φυση</a:t>
            </a:r>
            <a:r>
              <a:rPr lang="el-GR" dirty="0"/>
              <a:t> της </a:t>
            </a:r>
            <a:r>
              <a:rPr lang="el-GR" dirty="0" err="1"/>
              <a:t>ακαδημαϊκης</a:t>
            </a:r>
            <a:r>
              <a:rPr lang="el-GR" dirty="0"/>
              <a:t> </a:t>
            </a:r>
            <a:r>
              <a:rPr lang="el-GR" dirty="0" err="1"/>
              <a:t>εργασιας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D5B6-440F-8A41-A777-C766F416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«Λέμε μια ιστορία με αρχή μέση και τέλος» (</a:t>
            </a:r>
            <a:r>
              <a:rPr lang="el-GR" dirty="0" err="1"/>
              <a:t>Χρονάκη</a:t>
            </a:r>
            <a:r>
              <a:rPr lang="el-GR" dirty="0"/>
              <a:t> 2020, 12)</a:t>
            </a:r>
          </a:p>
          <a:p>
            <a:r>
              <a:rPr lang="el-GR" dirty="0"/>
              <a:t>Λέμε μια επιστημονικά τεκμηριωμένη –και άρα πειστική – ιστορία</a:t>
            </a:r>
          </a:p>
          <a:p>
            <a:r>
              <a:rPr lang="el-GR" dirty="0"/>
              <a:t>Τη στηρίζουμε με δεδομένα και πληροφορίες-γνώση από τη βιβλιογραφία</a:t>
            </a:r>
          </a:p>
          <a:p>
            <a:r>
              <a:rPr lang="el-GR" dirty="0"/>
              <a:t>Αναφέρουμε τη βιβλιογραφία που χρησιμοποιήσαμε</a:t>
            </a:r>
          </a:p>
          <a:p>
            <a:r>
              <a:rPr lang="el-GR" dirty="0"/>
              <a:t>Επιλέγουμε ένα συγκεκριμένο βιβλιογραφικό σύστημα (</a:t>
            </a:r>
            <a:r>
              <a:rPr lang="en-GB" dirty="0" err="1"/>
              <a:t>harvard</a:t>
            </a:r>
            <a:r>
              <a:rPr lang="en-GB" dirty="0"/>
              <a:t>, APA, Chicago</a:t>
            </a:r>
            <a:r>
              <a:rPr lang="el-GR" dirty="0"/>
              <a:t>)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78827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9C48-80EE-174C-90EE-CAE3C3D43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Στυλ </a:t>
            </a:r>
            <a:r>
              <a:rPr lang="el-GR" dirty="0" err="1"/>
              <a:t>γραφης</a:t>
            </a:r>
            <a:r>
              <a:rPr lang="el-GR" dirty="0"/>
              <a:t> </a:t>
            </a:r>
            <a:r>
              <a:rPr lang="el-GR" dirty="0" err="1"/>
              <a:t>ακαδημαϊκων</a:t>
            </a:r>
            <a:r>
              <a:rPr lang="el-GR" dirty="0"/>
              <a:t> </a:t>
            </a:r>
            <a:r>
              <a:rPr lang="el-GR" dirty="0" err="1"/>
              <a:t>εργασιων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ECB05-0DD0-6140-991C-30C544C73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Οικονομία χώρου και χρόνου- το νόημα του ορίου λέξεων</a:t>
            </a:r>
          </a:p>
          <a:p>
            <a:r>
              <a:rPr lang="el-GR" dirty="0"/>
              <a:t>Δωρικότητα- σύντομες και περιεκτικές προτάσεις</a:t>
            </a:r>
          </a:p>
          <a:p>
            <a:r>
              <a:rPr lang="el-GR" dirty="0"/>
              <a:t>Σαφήνεια- λέμε αυτό που έχουμε να πούμε και δεν ‘</a:t>
            </a:r>
            <a:r>
              <a:rPr lang="el-GR" dirty="0" err="1"/>
              <a:t>περιστρεφόμαστε</a:t>
            </a:r>
            <a:r>
              <a:rPr lang="el-GR" dirty="0"/>
              <a:t>’ γύρω από το επιχείρημα τρώγοντας λέξεις</a:t>
            </a:r>
          </a:p>
          <a:p>
            <a:r>
              <a:rPr lang="el-GR" dirty="0"/>
              <a:t>Νόημα- γράφουμε ώστε να καταλαβαίνουμε και εμείς και οι άλλοι τι θέλουμε να πούμε- κοιμηθείτε, ξυπνήστε και ξαναδιαβάστε την εργασία σας πριν την </a:t>
            </a:r>
            <a:r>
              <a:rPr lang="el-GR" dirty="0" err="1"/>
              <a:t>παραδόσετε</a:t>
            </a:r>
            <a:endParaRPr lang="el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9505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F3562-83C6-E64B-A1BF-06805306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Δομη</a:t>
            </a:r>
            <a:r>
              <a:rPr lang="el-GR" dirty="0"/>
              <a:t> </a:t>
            </a:r>
            <a:r>
              <a:rPr lang="el-GR" dirty="0" err="1"/>
              <a:t>εργασιας</a:t>
            </a:r>
            <a:r>
              <a:rPr lang="el-GR" dirty="0"/>
              <a:t>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FDC1-A8A7-6044-9A3F-0D0A7330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Είδη εργασίας </a:t>
            </a:r>
          </a:p>
          <a:p>
            <a:pPr lvl="1"/>
            <a:r>
              <a:rPr lang="el-GR" dirty="0"/>
              <a:t>Βιβλιογραφική/βιβλιοθήκης/θεωρητική</a:t>
            </a:r>
          </a:p>
          <a:p>
            <a:pPr lvl="2"/>
            <a:r>
              <a:rPr lang="el-GR" dirty="0"/>
              <a:t>Στηριζόμαστε μόνο στη βιβλιογραφία και δεν κάνουμε πρωτογενή έρευνα</a:t>
            </a:r>
          </a:p>
          <a:p>
            <a:pPr lvl="2"/>
            <a:r>
              <a:rPr lang="el-GR" dirty="0"/>
              <a:t>Πρέπει να συζητήσουμε μεγάλο μέρος της διαθέσιμης βιβλιογραφίας γύρω από ένα θέμα</a:t>
            </a:r>
          </a:p>
          <a:p>
            <a:pPr lvl="2"/>
            <a:r>
              <a:rPr lang="el-GR" dirty="0"/>
              <a:t>Η συμβολή μας είναι η ταυτοποίηση κενών στη θεωρία και την έρευνα και προτάσεις για το που μπορεί ν κινηθεί μελλοντικά η έρευνα και η θεωρία γύρω από ένα θέμα </a:t>
            </a:r>
          </a:p>
          <a:p>
            <a:pPr lvl="1"/>
            <a:r>
              <a:rPr lang="el-GR" dirty="0"/>
              <a:t>Εμπειρική/ερευνητική</a:t>
            </a:r>
          </a:p>
          <a:p>
            <a:pPr lvl="2"/>
            <a:r>
              <a:rPr lang="el-GR" dirty="0"/>
              <a:t>Χρησιμοποιούμε τη βιβλιογραφία για να κάνουμε τη θεωρητική συζήτηση και να εξηγήσουμε γιατί κάνουμε τη συγκεκριμένη εμπειρική έρευνα</a:t>
            </a:r>
          </a:p>
          <a:p>
            <a:pPr lvl="2"/>
            <a:r>
              <a:rPr lang="el-GR" dirty="0"/>
              <a:t>Η εργασία μας εστιάζει στη θεωρητική συζήτηση της διαθέσιμης βιβλιογραφίας γύρω από το θέμα που μελετάμε και που είναι πιο κοντά στη μελέτη μας</a:t>
            </a:r>
          </a:p>
          <a:p>
            <a:pPr lvl="2"/>
            <a:r>
              <a:rPr lang="el-GR" dirty="0"/>
              <a:t>Η συμβολή μας σχετίζεται </a:t>
            </a:r>
          </a:p>
          <a:p>
            <a:pPr lvl="2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734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8258-DD94-4E49-9772-010D1A66E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10745"/>
            <a:ext cx="9905998" cy="1478570"/>
          </a:xfrm>
        </p:spPr>
        <p:txBody>
          <a:bodyPr/>
          <a:lstStyle/>
          <a:p>
            <a:r>
              <a:rPr lang="el-GR" dirty="0"/>
              <a:t>ΔΟΜΗ ΕΡΓΑΣΙΑΣ (3000)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1243A-EEC7-4C4E-A9FA-42894757F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1157"/>
            <a:ext cx="9905999" cy="464614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ΕΞΩΦΥΛΛΟ</a:t>
            </a:r>
          </a:p>
          <a:p>
            <a:r>
              <a:rPr lang="el-GR" dirty="0"/>
              <a:t>ΠΕΡΙΕΧΟΜΕΝΑ</a:t>
            </a:r>
          </a:p>
          <a:p>
            <a:r>
              <a:rPr lang="el-GR" dirty="0"/>
              <a:t>ΕΙΣΑΓΩΓΗ-200 ΛΕΞΕΙΣ (10%)</a:t>
            </a:r>
          </a:p>
          <a:p>
            <a:r>
              <a:rPr lang="el-GR" dirty="0"/>
              <a:t>ΘΕΩΡΗΤΙΚΟ ΜΕΡΟΣ (1000 ΛΕΞΕΙΣ) (30%)</a:t>
            </a:r>
          </a:p>
          <a:p>
            <a:pPr lvl="1"/>
            <a:r>
              <a:rPr lang="el-GR" dirty="0"/>
              <a:t>1-Ν ΒΙΒΛΙΟΓΡΑΦΙΚΗ ΕΠΙΣΚΟΠΗΣΗ</a:t>
            </a:r>
          </a:p>
          <a:p>
            <a:r>
              <a:rPr lang="el-GR" dirty="0"/>
              <a:t>ΜΕΘΟΔΟΛΟΓΙΑ (ΠΩΣ ΣΥΛΛΕΞΑΤΕ ΤΑ ΔΕΔΟΜΕΝΑ ΣΑΣ, ΠΟΙΑ ΕΊΝΑΙ ΤΑ ΗΘΙΚΑ ΖΗΤΗΜΑΤΑ, ΠΩΣ ΤΑ ΑΝΑΛΥΣΑΤΕ) (250) (10%)</a:t>
            </a:r>
          </a:p>
          <a:p>
            <a:r>
              <a:rPr lang="el-GR" dirty="0"/>
              <a:t>ΑΝΑΛΥΣΗ (ΑΝΑΛΥΕΤΕ ΤΑ ΔΕΔΟΜΕΝΑ ΠΟΥ ΣΥΛΛΕΞΑΤΕ) (1000) (35%-40%)</a:t>
            </a:r>
          </a:p>
          <a:p>
            <a:r>
              <a:rPr lang="el-GR" dirty="0"/>
              <a:t>ΣΥΜΠΕΡΑΣΜΑΤΑ (400) (10%-15%)</a:t>
            </a:r>
          </a:p>
          <a:p>
            <a:r>
              <a:rPr lang="el-GR" dirty="0"/>
              <a:t>ΛΙΣΤΑ ΒΙΒΛΙΟΓΡΑΦΙΚΩΝ ΠΑΡΑΠΟΜΠΩΝ (</a:t>
            </a:r>
            <a:r>
              <a:rPr lang="en-US" dirty="0"/>
              <a:t>Harvard, APA, Chicago)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77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AF8E-895E-6845-A4D6-F2AC23DA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Δομη</a:t>
            </a:r>
            <a:r>
              <a:rPr lang="el-GR" dirty="0"/>
              <a:t> </a:t>
            </a:r>
            <a:r>
              <a:rPr lang="el-GR" dirty="0" err="1"/>
              <a:t>εργασιασ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C1A78-F49D-6740-B863-51E9C0864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Θεωρητικό μέρος</a:t>
            </a:r>
          </a:p>
          <a:p>
            <a:pPr lvl="1"/>
            <a:r>
              <a:rPr lang="el-GR" dirty="0"/>
              <a:t>Εισαγωγή</a:t>
            </a:r>
          </a:p>
          <a:p>
            <a:pPr lvl="1"/>
            <a:r>
              <a:rPr lang="el-GR" dirty="0"/>
              <a:t>Βιβλιογραφική επισκόπηση (40-50%)</a:t>
            </a:r>
          </a:p>
          <a:p>
            <a:pPr lvl="1"/>
            <a:endParaRPr lang="el-GR" dirty="0"/>
          </a:p>
          <a:p>
            <a:r>
              <a:rPr lang="el-GR" dirty="0"/>
              <a:t>Ερευνητικό μέρος (50-60%)</a:t>
            </a:r>
          </a:p>
          <a:p>
            <a:pPr lvl="1"/>
            <a:r>
              <a:rPr lang="el-GR" dirty="0"/>
              <a:t>Μεθοδολογία </a:t>
            </a:r>
          </a:p>
          <a:p>
            <a:pPr lvl="1"/>
            <a:r>
              <a:rPr lang="el-GR" dirty="0"/>
              <a:t>Ανάλυση </a:t>
            </a:r>
          </a:p>
          <a:p>
            <a:pPr lvl="1"/>
            <a:r>
              <a:rPr lang="el-GR" dirty="0"/>
              <a:t>Συμπεράσματα</a:t>
            </a:r>
          </a:p>
          <a:p>
            <a:pPr lvl="1"/>
            <a:endParaRPr lang="el-GR" dirty="0"/>
          </a:p>
          <a:p>
            <a:pPr lvl="1"/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53042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334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Συγγραφη ακαδημαϊκων εργασιων</vt:lpstr>
      <vt:lpstr>Η φυση της ακαδημαϊκης εργασιας</vt:lpstr>
      <vt:lpstr>Στυλ γραφης ακαδημαϊκων εργασιων</vt:lpstr>
      <vt:lpstr>Δομη εργασιας </vt:lpstr>
      <vt:lpstr>ΔΟΜΗ ΕΡΓΑΣΙΑΣ (3000)</vt:lpstr>
      <vt:lpstr>Δομη εργασιασ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Συγγραφη ακαδημαϊκων εργασιων</dc:title>
  <dc:creator>Despina Chronaki</dc:creator>
  <cp:lastModifiedBy>Despina Chronaki</cp:lastModifiedBy>
  <cp:revision>5</cp:revision>
  <dcterms:created xsi:type="dcterms:W3CDTF">2020-12-02T08:02:21Z</dcterms:created>
  <dcterms:modified xsi:type="dcterms:W3CDTF">2020-12-10T09:50:15Z</dcterms:modified>
</cp:coreProperties>
</file>