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embeddedFontLst>
    <p:embeddedFont>
      <p:font typeface="Play"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sFMUxjkAUNX478NtRjKbUPNMS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4491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dirty="0"/>
          </a:p>
        </p:txBody>
      </p:sp>
    </p:spTree>
    <p:extLst>
      <p:ext uri="{BB962C8B-B14F-4D97-AF65-F5344CB8AC3E}">
        <p14:creationId xmlns:p14="http://schemas.microsoft.com/office/powerpoint/2010/main" val="156570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27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37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90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217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1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27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43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53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1492" y="0"/>
            <a:ext cx="12182488" cy="6858000"/>
          </a:xfrm>
          <a:prstGeom prst="rect">
            <a:avLst/>
          </a:prstGeom>
          <a:noFill/>
          <a:ln>
            <a:noFill/>
          </a:ln>
        </p:spPr>
      </p:pic>
      <p:sp>
        <p:nvSpPr>
          <p:cNvPr id="90" name="Google Shape;90;p1"/>
          <p:cNvSpPr txBox="1">
            <a:spLocks noGrp="1"/>
          </p:cNvSpPr>
          <p:nvPr>
            <p:ph type="ctrTitle"/>
          </p:nvPr>
        </p:nvSpPr>
        <p:spPr>
          <a:xfrm>
            <a:off x="1530736" y="1015636"/>
            <a:ext cx="9144000" cy="12297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l-GR"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a:ea typeface="Arial"/>
                <a:cs typeface="Arial"/>
                <a:sym typeface="Arial"/>
              </a:rPr>
              <a:t>ΜΟΡΦΕΑ</a:t>
            </a:r>
            <a:endParaRPr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a:ea typeface="Arial"/>
              <a:cs typeface="Arial"/>
              <a:sym typeface="Arial"/>
            </a:endParaRPr>
          </a:p>
        </p:txBody>
      </p:sp>
      <p:sp>
        <p:nvSpPr>
          <p:cNvPr id="91" name="Google Shape;91;p1"/>
          <p:cNvSpPr txBox="1">
            <a:spLocks noGrp="1"/>
          </p:cNvSpPr>
          <p:nvPr>
            <p:ph type="subTitle" idx="1"/>
          </p:nvPr>
        </p:nvSpPr>
        <p:spPr>
          <a:xfrm>
            <a:off x="1552191" y="3290642"/>
            <a:ext cx="9144000" cy="165576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l-GR" b="1" i="1" dirty="0"/>
              <a:t>Παπακώστα Αντριάνα</a:t>
            </a:r>
            <a:endParaRPr b="1" i="1" dirty="0"/>
          </a:p>
          <a:p>
            <a:pPr marL="0" indent="0"/>
            <a:r>
              <a:rPr lang="el-GR" b="1" i="1" dirty="0"/>
              <a:t>Τσώλας Μιλτιάδης</a:t>
            </a:r>
            <a:endParaRPr b="1" i="1" dirty="0"/>
          </a:p>
        </p:txBody>
      </p:sp>
      <p:sp>
        <p:nvSpPr>
          <p:cNvPr id="2" name="TextBox 1"/>
          <p:cNvSpPr txBox="1"/>
          <p:nvPr/>
        </p:nvSpPr>
        <p:spPr>
          <a:xfrm>
            <a:off x="53996" y="5598839"/>
            <a:ext cx="5721532" cy="923330"/>
          </a:xfrm>
          <a:prstGeom prst="rect">
            <a:avLst/>
          </a:prstGeom>
          <a:noFill/>
        </p:spPr>
        <p:txBody>
          <a:bodyPr wrap="square" rtlCol="0">
            <a:spAutoFit/>
          </a:bodyPr>
          <a:lstStyle/>
          <a:p>
            <a:pPr algn="ctr"/>
            <a:r>
              <a:rPr lang="el-GR" sz="1800" dirty="0"/>
              <a:t>Εθνικό και Καποδιστριακό Πανεπιστήμιο Αθηνών</a:t>
            </a:r>
          </a:p>
          <a:p>
            <a:pPr algn="ctr"/>
            <a:r>
              <a:rPr lang="el-GR" sz="1800" dirty="0"/>
              <a:t>Ιατρική Σχολή</a:t>
            </a:r>
          </a:p>
          <a:p>
            <a:pPr algn="ctr"/>
            <a:r>
              <a:rPr lang="el-GR" sz="1800" i="1" dirty="0"/>
              <a:t>Α’ Εργαστήριο Παθολογικής Ανατομικής</a:t>
            </a:r>
          </a:p>
        </p:txBody>
      </p:sp>
      <p:pic>
        <p:nvPicPr>
          <p:cNvPr id="2050" name="Picture 2" descr="https://lh7-us.googleusercontent.com/Bxc-BuS97vvUwTtZliplygEZ8OwNLTCBgu3-33VaibaA26JBy1bCK9x-1Mnmrt1DZR09AP67SDDqz2DlbABYueeTR5HpZ8EDlxpGp8eLmflxW7FOYq9_LXf5MmbK7X_tBn1jw7XevL8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8" y="3904240"/>
            <a:ext cx="1423071" cy="18572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DCF8"/>
        </a:solidFill>
        <a:effectLst/>
      </p:bgPr>
    </p:bg>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80060" y="64561"/>
            <a:ext cx="1137121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l-GR" sz="3600" dirty="0"/>
              <a:t>Μακροσκοπικά χαρακτηριστικά και Κλινική Εικόνα</a:t>
            </a:r>
            <a:endParaRPr sz="3600" dirty="0"/>
          </a:p>
        </p:txBody>
      </p:sp>
      <p:sp>
        <p:nvSpPr>
          <p:cNvPr id="2" name="TextBox 1"/>
          <p:cNvSpPr txBox="1"/>
          <p:nvPr/>
        </p:nvSpPr>
        <p:spPr>
          <a:xfrm>
            <a:off x="261257" y="1355902"/>
            <a:ext cx="7367453" cy="3970318"/>
          </a:xfrm>
          <a:prstGeom prst="rect">
            <a:avLst/>
          </a:prstGeom>
          <a:noFill/>
        </p:spPr>
        <p:txBody>
          <a:bodyPr wrap="square" rtlCol="0">
            <a:spAutoFit/>
          </a:bodyPr>
          <a:lstStyle/>
          <a:p>
            <a:pPr marL="285750" indent="-285750" algn="just">
              <a:buFont typeface="Arial" panose="020B0604020202020204" pitchFamily="34" charset="0"/>
              <a:buChar char="•"/>
            </a:pPr>
            <a:r>
              <a:rPr lang="el-GR" sz="1800" dirty="0"/>
              <a:t>Η </a:t>
            </a:r>
            <a:r>
              <a:rPr lang="el-GR" sz="1800" b="1" i="1" u="sng" dirty="0"/>
              <a:t>μορφέα</a:t>
            </a:r>
            <a:r>
              <a:rPr lang="el-GR" sz="1800" dirty="0"/>
              <a:t> (γνωστή και ως </a:t>
            </a:r>
            <a:r>
              <a:rPr lang="el-GR" sz="1800" i="1" dirty="0"/>
              <a:t>εντοπισμένο σκληρόδερμα</a:t>
            </a:r>
            <a:r>
              <a:rPr lang="el-GR" sz="1800" dirty="0"/>
              <a:t>) είναι μία χρόνια νόσος του δέρματος και των υποκείμενων μαλακών ιστών.</a:t>
            </a:r>
          </a:p>
          <a:p>
            <a:pPr marL="285750" indent="-285750" algn="just">
              <a:buFont typeface="Arial" panose="020B0604020202020204" pitchFamily="34" charset="0"/>
              <a:buChar char="•"/>
            </a:pPr>
            <a:endParaRPr lang="el-GR" sz="1800" dirty="0"/>
          </a:p>
          <a:p>
            <a:pPr marL="285750" indent="-285750" algn="just">
              <a:buFont typeface="Arial" panose="020B0604020202020204" pitchFamily="34" charset="0"/>
              <a:buChar char="•"/>
            </a:pPr>
            <a:r>
              <a:rPr lang="el-GR" sz="1800" dirty="0"/>
              <a:t>Εκτιμώμενη επίπτωση νόσου 0,4-2,7/100.000 άτομα.</a:t>
            </a:r>
          </a:p>
          <a:p>
            <a:pPr algn="just"/>
            <a:endParaRPr lang="el-GR" sz="1800" dirty="0"/>
          </a:p>
          <a:p>
            <a:pPr marL="285750" indent="-285750" algn="just">
              <a:buFont typeface="Arial" panose="020B0604020202020204" pitchFamily="34" charset="0"/>
              <a:buChar char="•"/>
            </a:pPr>
            <a:r>
              <a:rPr lang="el-GR" sz="1800" dirty="0"/>
              <a:t>Άγνωστη μέχρι στιγμής αιτιολογία, πιθανή συμβολή εξωγενών παραγόντων (λοίμωξη, φάρμακα, τραύμα) ή και γενετικής προδιάθεσης.</a:t>
            </a:r>
          </a:p>
          <a:p>
            <a:pPr marL="285750" indent="-285750" algn="just">
              <a:buFont typeface="Arial" panose="020B0604020202020204" pitchFamily="34" charset="0"/>
              <a:buChar char="•"/>
            </a:pPr>
            <a:endParaRPr lang="el-GR" sz="1800" dirty="0"/>
          </a:p>
          <a:p>
            <a:pPr marL="285750" indent="-285750" algn="just">
              <a:buFont typeface="Arial" panose="020B0604020202020204" pitchFamily="34" charset="0"/>
              <a:buChar char="•"/>
            </a:pPr>
            <a:r>
              <a:rPr lang="el-GR" sz="1800" dirty="0"/>
              <a:t>Υποτροπιάζουσες και υποχωρούσες περίοδοι δραστηριότητας. </a:t>
            </a:r>
          </a:p>
          <a:p>
            <a:pPr marL="285750" indent="-285750" algn="just">
              <a:buFont typeface="Arial" panose="020B0604020202020204" pitchFamily="34" charset="0"/>
              <a:buChar char="•"/>
            </a:pPr>
            <a:endParaRPr lang="el-GR" sz="1800" dirty="0"/>
          </a:p>
          <a:p>
            <a:pPr marL="285750" indent="-285750" algn="just">
              <a:buFont typeface="Arial" panose="020B0604020202020204" pitchFamily="34" charset="0"/>
              <a:buChar char="•"/>
            </a:pPr>
            <a:r>
              <a:rPr lang="el-GR" sz="1800" dirty="0"/>
              <a:t>Φλεγμονώδεις κηλίδες, πλάκες και/ή λωρίδες πεπαχυσμένου δέρματος στην περιοχή της κεφαλής και του λαιμού, στον κορμό και στα άκρα.</a:t>
            </a:r>
          </a:p>
        </p:txBody>
      </p:sp>
      <p:sp>
        <p:nvSpPr>
          <p:cNvPr id="3" name="TextBox 2"/>
          <p:cNvSpPr txBox="1"/>
          <p:nvPr/>
        </p:nvSpPr>
        <p:spPr>
          <a:xfrm>
            <a:off x="925286" y="5465638"/>
            <a:ext cx="684276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l-GR" sz="1800" i="1" dirty="0"/>
              <a:t>Ταξινόμηση ανάλογα με την έκταση και τον βαθμό της ίνωσης σε πέντε κύριους τύπους:</a:t>
            </a:r>
          </a:p>
          <a:p>
            <a:r>
              <a:rPr lang="el-GR" sz="1800" b="1" i="1" dirty="0"/>
              <a:t>περιγεγραμμένη, γενικευμένη, γραμμική, βαθιά και μεικτή.</a:t>
            </a:r>
          </a:p>
        </p:txBody>
      </p:sp>
      <p:pic>
        <p:nvPicPr>
          <p:cNvPr id="1026" name="Picture 2" descr="Μορφέα"/>
          <p:cNvPicPr>
            <a:picLocks noChangeAspect="1" noChangeArrowheads="1"/>
          </p:cNvPicPr>
          <p:nvPr/>
        </p:nvPicPr>
        <p:blipFill rotWithShape="1">
          <a:blip r:embed="rId3">
            <a:extLst>
              <a:ext uri="{28A0092B-C50C-407E-A947-70E740481C1C}">
                <a14:useLocalDpi xmlns:a14="http://schemas.microsoft.com/office/drawing/2010/main" val="0"/>
              </a:ext>
            </a:extLst>
          </a:blip>
          <a:srcRect b="3426"/>
          <a:stretch/>
        </p:blipFill>
        <p:spPr bwMode="auto">
          <a:xfrm>
            <a:off x="9360384" y="3946943"/>
            <a:ext cx="2561499" cy="24420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oogle Shape;92;p1"/>
          <p:cNvPicPr preferRelativeResize="0"/>
          <p:nvPr/>
        </p:nvPicPr>
        <p:blipFill rotWithShape="1">
          <a:blip r:embed="rId4">
            <a:alphaModFix/>
          </a:blip>
          <a:srcRect l="2122"/>
          <a:stretch/>
        </p:blipFill>
        <p:spPr>
          <a:xfrm>
            <a:off x="8146499" y="1390124"/>
            <a:ext cx="1976846" cy="30090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 name="Ομάδα 7"/>
          <p:cNvGrpSpPr/>
          <p:nvPr/>
        </p:nvGrpSpPr>
        <p:grpSpPr>
          <a:xfrm>
            <a:off x="261257" y="5465638"/>
            <a:ext cx="437606" cy="900617"/>
            <a:chOff x="446314" y="5176400"/>
            <a:chExt cx="437606" cy="900617"/>
          </a:xfrm>
        </p:grpSpPr>
        <p:sp>
          <p:nvSpPr>
            <p:cNvPr id="6" name="Ισοσκελές τρίγωνο 5"/>
            <p:cNvSpPr/>
            <p:nvPr/>
          </p:nvSpPr>
          <p:spPr>
            <a:xfrm rot="10800000">
              <a:off x="446314" y="5176400"/>
              <a:ext cx="437606" cy="696686"/>
            </a:xfrm>
            <a:prstGeom prst="triangl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l-GR" dirty="0"/>
            </a:p>
          </p:txBody>
        </p:sp>
        <p:sp>
          <p:nvSpPr>
            <p:cNvPr id="7" name="Έλλειψη 6"/>
            <p:cNvSpPr/>
            <p:nvPr/>
          </p:nvSpPr>
          <p:spPr>
            <a:xfrm>
              <a:off x="595992" y="5940914"/>
              <a:ext cx="141251" cy="13610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l-GR" dirty="0"/>
            </a:p>
          </p:txBody>
        </p:sp>
      </p:gr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3DCF8"/>
        </a:solidFill>
        <a:effectLst/>
      </p:bgPr>
    </p:bg>
    <p:spTree>
      <p:nvGrpSpPr>
        <p:cNvPr id="1" name="Shape 102"/>
        <p:cNvGrpSpPr/>
        <p:nvPr/>
      </p:nvGrpSpPr>
      <p:grpSpPr>
        <a:xfrm>
          <a:off x="0" y="0"/>
          <a:ext cx="0" cy="0"/>
          <a:chOff x="0" y="0"/>
          <a:chExt cx="0" cy="0"/>
        </a:xfrm>
      </p:grpSpPr>
      <p:sp>
        <p:nvSpPr>
          <p:cNvPr id="4" name="Ορθογώνιο 3"/>
          <p:cNvSpPr/>
          <p:nvPr/>
        </p:nvSpPr>
        <p:spPr>
          <a:xfrm>
            <a:off x="4632959" y="1576251"/>
            <a:ext cx="6844937" cy="2308324"/>
          </a:xfrm>
          <a:prstGeom prst="rect">
            <a:avLst/>
          </a:prstGeom>
        </p:spPr>
        <p:txBody>
          <a:bodyPr wrap="square">
            <a:spAutoFit/>
          </a:bodyPr>
          <a:lstStyle/>
          <a:p>
            <a:pPr algn="just">
              <a:buFont typeface="Arial" panose="020B0604020202020204" pitchFamily="34" charset="0"/>
              <a:buChar char="•"/>
            </a:pPr>
            <a:r>
              <a:rPr lang="el-GR" sz="1800" dirty="0">
                <a:solidFill>
                  <a:srgbClr val="080808"/>
                </a:solidFill>
                <a:latin typeface="Arial" panose="020B0604020202020204" pitchFamily="34" charset="0"/>
                <a:cs typeface="Arial" panose="020B0604020202020204" pitchFamily="34" charset="0"/>
              </a:rPr>
              <a:t>Κοκκινωπά ή μωβ οβάλ πλάκες του δέρματος</a:t>
            </a:r>
          </a:p>
          <a:p>
            <a:pPr algn="just"/>
            <a:endParaRPr lang="el-GR" sz="1800" dirty="0">
              <a:solidFill>
                <a:srgbClr val="080808"/>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l-GR" sz="1800" dirty="0">
                <a:solidFill>
                  <a:srgbClr val="080808"/>
                </a:solidFill>
                <a:latin typeface="Arial" panose="020B0604020202020204" pitchFamily="34" charset="0"/>
                <a:cs typeface="Arial" panose="020B0604020202020204" pitchFamily="34" charset="0"/>
              </a:rPr>
              <a:t>Μπαλώματα που σταδιακά αναπτύσσουν ένα πιο ανοιχτό ή υπόλευκο κέντρο.</a:t>
            </a:r>
          </a:p>
          <a:p>
            <a:pPr algn="just"/>
            <a:endParaRPr lang="el-GR" sz="1800" dirty="0">
              <a:solidFill>
                <a:srgbClr val="080808"/>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l-GR" sz="1800" dirty="0">
                <a:solidFill>
                  <a:srgbClr val="080808"/>
                </a:solidFill>
                <a:latin typeface="Arial" panose="020B0604020202020204" pitchFamily="34" charset="0"/>
                <a:cs typeface="Arial" panose="020B0604020202020204" pitchFamily="34" charset="0"/>
              </a:rPr>
              <a:t>Γραμμικά μπαλώματα, ειδικά στα χέρια ή τα πόδια και πιθανώς στο μέτωπο ή στο τριχωτό της κεφαλής.</a:t>
            </a:r>
          </a:p>
          <a:p>
            <a:pPr algn="just"/>
            <a:endParaRPr lang="el-GR" sz="1800" dirty="0">
              <a:solidFill>
                <a:srgbClr val="080808"/>
              </a:solidFill>
              <a:latin typeface="Arial" panose="020B0604020202020204" pitchFamily="34" charset="0"/>
              <a:cs typeface="Arial" panose="020B0604020202020204" pitchFamily="34" charset="0"/>
            </a:endParaRPr>
          </a:p>
        </p:txBody>
      </p:sp>
      <p:pic>
        <p:nvPicPr>
          <p:cNvPr id="9" name="Εικόνα 8">
            <a:extLst>
              <a:ext uri="{FF2B5EF4-FFF2-40B4-BE49-F238E27FC236}">
                <a16:creationId xmlns:a16="http://schemas.microsoft.com/office/drawing/2014/main" id="{ED7E40E9-9684-76D6-EC76-C1A8F2F387E1}"/>
              </a:ext>
            </a:extLst>
          </p:cNvPr>
          <p:cNvPicPr>
            <a:picLocks noChangeAspect="1"/>
          </p:cNvPicPr>
          <p:nvPr/>
        </p:nvPicPr>
        <p:blipFill rotWithShape="1">
          <a:blip r:embed="rId3"/>
          <a:srcRect r="798" b="-3"/>
          <a:stretch/>
        </p:blipFill>
        <p:spPr>
          <a:xfrm>
            <a:off x="8344401" y="4256228"/>
            <a:ext cx="3133495" cy="210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Θέση περιεχομένου 3">
            <a:extLst>
              <a:ext uri="{FF2B5EF4-FFF2-40B4-BE49-F238E27FC236}">
                <a16:creationId xmlns:a16="http://schemas.microsoft.com/office/drawing/2014/main" id="{8D69582B-B967-B3FC-F9F5-7B2EA10C296A}"/>
              </a:ext>
            </a:extLst>
          </p:cNvPr>
          <p:cNvPicPr>
            <a:picLocks noChangeAspect="1"/>
          </p:cNvPicPr>
          <p:nvPr/>
        </p:nvPicPr>
        <p:blipFill rotWithShape="1">
          <a:blip r:embed="rId4"/>
          <a:srcRect l="428" r="3" b="3"/>
          <a:stretch/>
        </p:blipFill>
        <p:spPr>
          <a:xfrm>
            <a:off x="738052" y="1576251"/>
            <a:ext cx="3182735" cy="2133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Google Shape;97;p2"/>
          <p:cNvSpPr txBox="1">
            <a:spLocks noGrp="1"/>
          </p:cNvSpPr>
          <p:nvPr>
            <p:ph type="title"/>
          </p:nvPr>
        </p:nvSpPr>
        <p:spPr>
          <a:xfrm>
            <a:off x="480060" y="64561"/>
            <a:ext cx="1137121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l-GR" sz="3600" dirty="0"/>
              <a:t>Μακροσκοπικά χαρακτηριστικά και Κλινική Εικόνα</a:t>
            </a:r>
            <a:endParaRPr sz="3600" dirty="0"/>
          </a:p>
        </p:txBody>
      </p:sp>
      <p:sp>
        <p:nvSpPr>
          <p:cNvPr id="12" name="Ορθογώνιο 11"/>
          <p:cNvSpPr/>
          <p:nvPr/>
        </p:nvSpPr>
        <p:spPr>
          <a:xfrm>
            <a:off x="738052" y="4429361"/>
            <a:ext cx="6096000" cy="1754326"/>
          </a:xfrm>
          <a:prstGeom prst="rect">
            <a:avLst/>
          </a:prstGeom>
        </p:spPr>
        <p:txBody>
          <a:bodyPr>
            <a:spAutoFit/>
          </a:bodyPr>
          <a:lstStyle/>
          <a:p>
            <a:pPr lvl="0" algn="just">
              <a:buFont typeface="Arial" panose="020B0604020202020204" pitchFamily="34" charset="0"/>
              <a:buChar char="•"/>
            </a:pPr>
            <a:r>
              <a:rPr lang="el-GR" sz="1800" dirty="0">
                <a:solidFill>
                  <a:srgbClr val="080808"/>
                </a:solidFill>
                <a:latin typeface="Arial" panose="020B0604020202020204" pitchFamily="34" charset="0"/>
                <a:cs typeface="Arial" panose="020B0604020202020204" pitchFamily="34" charset="0"/>
              </a:rPr>
              <a:t>Σταδιακή αλλαγή στο προσβεβλημένο δέρμα: με την πάροδο του χρόνου μπορεί να γίνει </a:t>
            </a:r>
            <a:r>
              <a:rPr lang="el-GR" sz="1800" i="1" dirty="0">
                <a:solidFill>
                  <a:srgbClr val="080808"/>
                </a:solidFill>
                <a:latin typeface="Arial" panose="020B0604020202020204" pitchFamily="34" charset="0"/>
                <a:cs typeface="Arial" panose="020B0604020202020204" pitchFamily="34" charset="0"/>
              </a:rPr>
              <a:t>σφριγηλό, πυκνό, ξηρό, λείο και λαμπερό.</a:t>
            </a:r>
          </a:p>
          <a:p>
            <a:pPr lvl="0" algn="just">
              <a:buFont typeface="Arial" panose="020B0604020202020204" pitchFamily="34" charset="0"/>
              <a:buChar char="•"/>
            </a:pPr>
            <a:endParaRPr lang="el-GR" sz="1800" dirty="0">
              <a:solidFill>
                <a:srgbClr val="080808"/>
              </a:solidFill>
              <a:latin typeface="Arial" panose="020B0604020202020204" pitchFamily="34" charset="0"/>
              <a:cs typeface="Arial" panose="020B0604020202020204" pitchFamily="34" charset="0"/>
            </a:endParaRPr>
          </a:p>
          <a:p>
            <a:pPr lvl="0" algn="just">
              <a:buFont typeface="Arial" panose="020B0604020202020204" pitchFamily="34" charset="0"/>
              <a:buChar char="•"/>
            </a:pPr>
            <a:r>
              <a:rPr lang="el-GR" sz="1800" dirty="0">
                <a:solidFill>
                  <a:srgbClr val="080808"/>
                </a:solidFill>
                <a:latin typeface="Arial" panose="020B0604020202020204" pitchFamily="34" charset="0"/>
                <a:cs typeface="Arial" panose="020B0604020202020204" pitchFamily="34" charset="0"/>
              </a:rPr>
              <a:t>Μπορεί να παρουσιάσει και εξωδερμική εκδήλωση (μύες, αρθρώσεις, ΚΝΣ, οφθαλμός.</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DCF8"/>
        </a:solidFill>
        <a:effectLst/>
      </p:bgPr>
    </p:bg>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l-GR" dirty="0"/>
              <a:t>Μικροσκοπικά χαρακτηριστικά</a:t>
            </a:r>
            <a:endParaRPr dirty="0"/>
          </a:p>
        </p:txBody>
      </p:sp>
      <p:sp>
        <p:nvSpPr>
          <p:cNvPr id="110" name="Google Shape;11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l-GR" sz="2000" u="none" strike="noStrike" dirty="0">
                <a:latin typeface="Arial"/>
                <a:ea typeface="Arial"/>
                <a:cs typeface="Arial"/>
                <a:sym typeface="Arial"/>
              </a:rPr>
              <a:t>Το εντοπισμένο σκληρόδερμα και η συστηματική σκλήρυνση ως επί το πλείστον </a:t>
            </a:r>
            <a:r>
              <a:rPr lang="el-GR" sz="2000" b="1" u="none" strike="noStrike" dirty="0"/>
              <a:t>δεν ξεχωρίζονται ιστολογικά</a:t>
            </a:r>
            <a:r>
              <a:rPr lang="el-GR" sz="2000" u="none" strike="noStrike" dirty="0">
                <a:latin typeface="Arial"/>
                <a:ea typeface="Arial"/>
                <a:cs typeface="Arial"/>
                <a:sym typeface="Arial"/>
              </a:rPr>
              <a:t>. Ορισμένοι συγγραφείς έχουν προτείνει ιστοπαθολογικές διαφορές: </a:t>
            </a:r>
            <a:endParaRPr sz="2000" u="none" strike="noStrike"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l-GR" sz="2000" u="none" strike="noStrike" dirty="0">
                <a:latin typeface="Arial"/>
                <a:ea typeface="Arial"/>
                <a:cs typeface="Arial"/>
                <a:sym typeface="Arial"/>
              </a:rPr>
              <a:t>Πυκνότητα και κατανομή του φλεγμονώδους διηθήματος (η συστηματική σκλήρυνση μπορεί να είναι λιγότερο φλεγμονώδης στη βιοψία). Επίσης, ο παχυσμένος κολλαγονοποιημένος ιστός βρίσκεται ως επί το πλείστον στο κατώτερο δικτυωτό χόριο και στο υποδόριο στη συστηματική σκλήρυνση σε σύγκριση με τη συμμετοχή όλων των επιπέδων του δέρματος στο εντοπισμένο σκληρόδερμα.</a:t>
            </a:r>
            <a:endParaRPr sz="2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l-GR" sz="2000" u="none" strike="noStrike" dirty="0">
                <a:latin typeface="Arial"/>
                <a:ea typeface="Arial"/>
                <a:cs typeface="Arial"/>
                <a:sym typeface="Arial"/>
              </a:rPr>
              <a:t>Η βιοψία πραγματοποιείται όταν τα κλινικά χαρακτηριστικά είναι ασαφή.</a:t>
            </a:r>
            <a:endParaRPr sz="2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l-GR" sz="2000" u="none" strike="noStrike" dirty="0">
                <a:latin typeface="Arial"/>
                <a:ea typeface="Arial"/>
                <a:cs typeface="Arial"/>
                <a:sym typeface="Arial"/>
              </a:rPr>
              <a:t>Το φάσμα των αλλαγών με την πάροδο του χρόνου οδηγεί σε παχυσμένο </a:t>
            </a:r>
            <a:r>
              <a:rPr lang="el-GR" sz="2000" u="none" strike="noStrike" dirty="0" err="1">
                <a:latin typeface="Arial"/>
                <a:ea typeface="Arial"/>
                <a:cs typeface="Arial"/>
                <a:sym typeface="Arial"/>
              </a:rPr>
              <a:t>κολλαγονοποιημένο</a:t>
            </a:r>
            <a:r>
              <a:rPr lang="el-GR" sz="2000" u="none" strike="noStrike" dirty="0">
                <a:latin typeface="Arial"/>
                <a:ea typeface="Arial"/>
                <a:cs typeface="Arial"/>
                <a:sym typeface="Arial"/>
              </a:rPr>
              <a:t> χόριο.</a:t>
            </a:r>
            <a:endParaRPr sz="2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l-GR" sz="2000" u="none" strike="noStrike" dirty="0">
                <a:latin typeface="Arial"/>
                <a:ea typeface="Arial"/>
                <a:cs typeface="Arial"/>
                <a:sym typeface="Arial"/>
              </a:rPr>
              <a:t>Διατήρηση ελαστικών ινών με τη χρώση van Gieson με ποικίλες μεταβολές: οι περιοχές με το παχυσμένο κολλαγόνο εμφανίζουν ευρύτερες, συμπιεσμένες και παράλληλες ισιωμένες ίνες (αντί για την κυματιστή, διακλαδισμένη κατανομή στο κανονικό δέρμα).</a:t>
            </a:r>
            <a:endParaRPr sz="2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l-GR" sz="2000" u="none" strike="noStrike" dirty="0">
                <a:latin typeface="Arial"/>
                <a:ea typeface="Arial"/>
                <a:cs typeface="Arial"/>
                <a:sym typeface="Arial"/>
              </a:rPr>
              <a:t>Η σφηνοειδής δερματική βιοψία διάτρησης δείχνει άκαμπτο, τετραγωνισμένο περίγραμμα σε χαμηλή μεγέθυνση.</a:t>
            </a:r>
            <a:endParaRPr sz="2000"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DCF8"/>
        </a:solidFill>
        <a:effectLst/>
      </p:bgPr>
    </p:bg>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1184882" y="16874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l-GR" dirty="0"/>
              <a:t>Εικόνες 🔬</a:t>
            </a:r>
            <a:endParaRPr dirty="0"/>
          </a:p>
        </p:txBody>
      </p:sp>
      <p:pic>
        <p:nvPicPr>
          <p:cNvPr id="116" name="Google Shape;116;p5"/>
          <p:cNvPicPr preferRelativeResize="0">
            <a:picLocks noGrp="1"/>
          </p:cNvPicPr>
          <p:nvPr>
            <p:ph type="body" idx="1"/>
          </p:nvPr>
        </p:nvPicPr>
        <p:blipFill rotWithShape="1">
          <a:blip r:embed="rId3">
            <a:alphaModFix/>
          </a:blip>
          <a:srcRect/>
          <a:stretch/>
        </p:blipFill>
        <p:spPr>
          <a:xfrm>
            <a:off x="373507" y="2029499"/>
            <a:ext cx="5722493" cy="3862683"/>
          </a:xfrm>
          <a:prstGeom prst="rect">
            <a:avLst/>
          </a:prstGeom>
          <a:noFill/>
          <a:ln>
            <a:noFill/>
          </a:ln>
        </p:spPr>
      </p:pic>
      <p:pic>
        <p:nvPicPr>
          <p:cNvPr id="117" name="Google Shape;117;p5"/>
          <p:cNvPicPr preferRelativeResize="0"/>
          <p:nvPr/>
        </p:nvPicPr>
        <p:blipFill rotWithShape="1">
          <a:blip r:embed="rId4">
            <a:alphaModFix/>
          </a:blip>
          <a:srcRect/>
          <a:stretch/>
        </p:blipFill>
        <p:spPr>
          <a:xfrm>
            <a:off x="6724583" y="2029499"/>
            <a:ext cx="4975899" cy="3746503"/>
          </a:xfrm>
          <a:prstGeom prst="rect">
            <a:avLst/>
          </a:prstGeom>
          <a:noFill/>
          <a:ln>
            <a:noFill/>
          </a:ln>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DCF8"/>
        </a:solidFill>
        <a:effectLst/>
      </p:bgPr>
    </p:bg>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l-GR" dirty="0"/>
              <a:t>Μικροσκοπικά χαρακτηριστικά </a:t>
            </a:r>
            <a:endParaRPr dirty="0"/>
          </a:p>
        </p:txBody>
      </p:sp>
      <p:sp>
        <p:nvSpPr>
          <p:cNvPr id="123" name="Google Shape;123;p6"/>
          <p:cNvSpPr txBox="1">
            <a:spLocks noGrp="1"/>
          </p:cNvSpPr>
          <p:nvPr>
            <p:ph type="body" idx="1"/>
          </p:nvPr>
        </p:nvSpPr>
        <p:spPr>
          <a:xfrm>
            <a:off x="989178" y="1798981"/>
            <a:ext cx="109509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l-GR" sz="2200" u="none" strike="noStrike" dirty="0">
                <a:latin typeface="Arial"/>
                <a:ea typeface="Arial"/>
                <a:cs typeface="Arial"/>
                <a:sym typeface="Arial"/>
              </a:rPr>
              <a:t>Αναλόγως του εξελικτικού σταδίου της αλλοίωσης:</a:t>
            </a:r>
            <a:endParaRPr sz="2200" dirty="0">
              <a:latin typeface="Arial"/>
              <a:ea typeface="Arial"/>
              <a:cs typeface="Arial"/>
              <a:sym typeface="Arial"/>
            </a:endParaRPr>
          </a:p>
          <a:p>
            <a:pPr marL="228600" lvl="0" indent="-228600" algn="l" rtl="0">
              <a:lnSpc>
                <a:spcPct val="90000"/>
              </a:lnSpc>
              <a:spcBef>
                <a:spcPts val="1000"/>
              </a:spcBef>
              <a:spcAft>
                <a:spcPts val="0"/>
              </a:spcAft>
              <a:buClr>
                <a:srgbClr val="0563C1"/>
              </a:buClr>
              <a:buSzPts val="2200"/>
              <a:buChar char="•"/>
            </a:pPr>
            <a:r>
              <a:rPr lang="el-GR" sz="2200" u="sng" strike="noStrike" dirty="0">
                <a:solidFill>
                  <a:srgbClr val="0563C1"/>
                </a:solidFill>
                <a:latin typeface="Arial"/>
                <a:ea typeface="Arial"/>
                <a:cs typeface="Arial"/>
                <a:sym typeface="Arial"/>
              </a:rPr>
              <a:t>Πρώιμα</a:t>
            </a:r>
            <a:r>
              <a:rPr lang="el-GR" sz="2200" u="none" strike="noStrike" dirty="0">
                <a:solidFill>
                  <a:srgbClr val="0563C1"/>
                </a:solidFill>
                <a:latin typeface="Arial"/>
                <a:ea typeface="Arial"/>
                <a:cs typeface="Arial"/>
                <a:sym typeface="Arial"/>
              </a:rPr>
              <a:t>:</a:t>
            </a:r>
            <a:r>
              <a:rPr lang="el-GR" sz="2200" dirty="0">
                <a:latin typeface="Arial"/>
                <a:ea typeface="Arial"/>
                <a:cs typeface="Arial"/>
                <a:sym typeface="Arial"/>
              </a:rPr>
              <a:t> Εντο</a:t>
            </a:r>
            <a:r>
              <a:rPr lang="el-GR" sz="2200" dirty="0"/>
              <a:t>πίζονται πυκνωμένες</a:t>
            </a:r>
            <a:r>
              <a:rPr lang="el-GR" sz="2200" u="none" strike="noStrike" dirty="0">
                <a:latin typeface="Arial"/>
                <a:ea typeface="Arial"/>
                <a:cs typeface="Arial"/>
                <a:sym typeface="Arial"/>
              </a:rPr>
              <a:t> δέσμες κολλαγόνου μέσα στο θηλώδες και το δικτυωτό χόριο</a:t>
            </a:r>
            <a:r>
              <a:rPr lang="el-GR" sz="2200" dirty="0"/>
              <a:t> και π</a:t>
            </a:r>
            <a:r>
              <a:rPr lang="el-GR" sz="2200" u="none" strike="noStrike" dirty="0">
                <a:latin typeface="Arial"/>
                <a:ea typeface="Arial"/>
                <a:cs typeface="Arial"/>
                <a:sym typeface="Arial"/>
              </a:rPr>
              <a:t>υκνό περιαγγειακό και</a:t>
            </a:r>
            <a:r>
              <a:rPr lang="el-GR" sz="2200" dirty="0"/>
              <a:t> περιεξαρτηματικό</a:t>
            </a:r>
            <a:r>
              <a:rPr lang="el-GR" sz="2200" u="none" strike="noStrike" dirty="0">
                <a:latin typeface="Arial"/>
                <a:ea typeface="Arial"/>
                <a:cs typeface="Arial"/>
                <a:sym typeface="Arial"/>
              </a:rPr>
              <a:t> φλεγμονώδες διήθημα, ( και μεταξύ των δεσμών κολλαγόνου και στο όριο του χόριου και του υποδόριο</a:t>
            </a:r>
            <a:r>
              <a:rPr lang="el-GR" sz="2200" dirty="0"/>
              <a:t>υ)</a:t>
            </a:r>
            <a:r>
              <a:rPr lang="el-GR" sz="2200" u="none" strike="noStrike" dirty="0">
                <a:latin typeface="Arial"/>
                <a:ea typeface="Arial"/>
                <a:cs typeface="Arial"/>
                <a:sym typeface="Arial"/>
              </a:rPr>
              <a:t>. Φλεγμονώδες διήθημα: κυρίως λεμφοκύτταρα. Παρατηρούνται επίσης πλασματοκύτταρα, ιστιοκύτταρα και ηωσινόφιλα.</a:t>
            </a:r>
            <a:endParaRPr sz="2200" dirty="0">
              <a:latin typeface="Arial"/>
              <a:ea typeface="Arial"/>
              <a:cs typeface="Arial"/>
              <a:sym typeface="Arial"/>
            </a:endParaRPr>
          </a:p>
          <a:p>
            <a:pPr marL="228600" lvl="0" indent="-228600" algn="l" rtl="0">
              <a:lnSpc>
                <a:spcPct val="90000"/>
              </a:lnSpc>
              <a:spcBef>
                <a:spcPts val="1000"/>
              </a:spcBef>
              <a:spcAft>
                <a:spcPts val="0"/>
              </a:spcAft>
              <a:buClr>
                <a:srgbClr val="0563C1"/>
              </a:buClr>
              <a:buSzPts val="2200"/>
              <a:buChar char="•"/>
            </a:pPr>
            <a:r>
              <a:rPr lang="el-GR" sz="2200" u="sng" strike="noStrike" dirty="0">
                <a:solidFill>
                  <a:srgbClr val="0563C1"/>
                </a:solidFill>
                <a:latin typeface="Arial"/>
                <a:ea typeface="Arial"/>
                <a:cs typeface="Arial"/>
                <a:sym typeface="Arial"/>
              </a:rPr>
              <a:t>Προχωρημένο / ινωτικό στάδιο:</a:t>
            </a:r>
            <a:r>
              <a:rPr lang="el-GR" sz="2200" u="none" strike="noStrike" dirty="0">
                <a:solidFill>
                  <a:srgbClr val="0563C1"/>
                </a:solidFill>
                <a:latin typeface="Arial"/>
                <a:ea typeface="Arial"/>
                <a:cs typeface="Arial"/>
                <a:sym typeface="Arial"/>
              </a:rPr>
              <a:t> </a:t>
            </a:r>
            <a:r>
              <a:rPr lang="el-GR" sz="2200" u="none" strike="noStrike" dirty="0">
                <a:latin typeface="Arial"/>
                <a:ea typeface="Arial"/>
                <a:cs typeface="Arial"/>
                <a:sym typeface="Arial"/>
              </a:rPr>
              <a:t>Σχετικά </a:t>
            </a:r>
            <a:r>
              <a:rPr lang="el-GR" sz="2200" u="none" strike="noStrike" dirty="0">
                <a:effectLst>
                  <a:outerShdw blurRad="38100" dist="38100" dir="2700000" algn="tl">
                    <a:srgbClr val="000000">
                      <a:alpha val="43137"/>
                    </a:srgbClr>
                  </a:outerShdw>
                </a:effectLst>
                <a:latin typeface="Arial"/>
                <a:ea typeface="Arial"/>
                <a:cs typeface="Arial"/>
                <a:sym typeface="Arial"/>
              </a:rPr>
              <a:t>αν</a:t>
            </a:r>
            <a:r>
              <a:rPr lang="el-GR" sz="2200" u="none" strike="noStrike" dirty="0">
                <a:latin typeface="Arial"/>
                <a:ea typeface="Arial"/>
                <a:cs typeface="Arial"/>
                <a:sym typeface="Arial"/>
              </a:rPr>
              <a:t>άγγειο το δέρμα. Οι δομές των εξαρτημάτων είναι ατροφικές ή απουσιάζουν. Οι παγιδευμένες ατροφικές δομές των εξαρτημάτων μπορεί να παρουσιάσουν απώλεια του περιβάλλοντός τους λιπώδους ιστού. Ελάχιστη πια φλεγμονή. Εμφανώς πακεταρισμένες ηωσινοφιλικές δέσμες κολλαγόνου. Σκλήρυνση του τοιχώματος των αιμοφόρων αγγείων.</a:t>
            </a:r>
            <a:endParaRPr sz="22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DCF8"/>
        </a:solidFill>
        <a:effectLst/>
      </p:bgPr>
    </p:bg>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l-GR" dirty="0"/>
              <a:t>Διαφορική διάγνωση</a:t>
            </a:r>
            <a:endParaRPr dirty="0"/>
          </a:p>
        </p:txBody>
      </p:sp>
      <p:cxnSp>
        <p:nvCxnSpPr>
          <p:cNvPr id="129" name="Google Shape;129;p7"/>
          <p:cNvCxnSpPr/>
          <p:nvPr/>
        </p:nvCxnSpPr>
        <p:spPr>
          <a:xfrm flipH="1">
            <a:off x="1856153" y="1351163"/>
            <a:ext cx="1727733" cy="67905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30" name="Google Shape;130;p7"/>
          <p:cNvCxnSpPr/>
          <p:nvPr/>
        </p:nvCxnSpPr>
        <p:spPr>
          <a:xfrm flipH="1">
            <a:off x="3339301" y="1721994"/>
            <a:ext cx="769992" cy="1173163"/>
          </a:xfrm>
          <a:prstGeom prst="straightConnector1">
            <a:avLst/>
          </a:prstGeom>
          <a:noFill/>
          <a:ln w="19050" cap="flat" cmpd="sng">
            <a:solidFill>
              <a:schemeClr val="accent1"/>
            </a:solidFill>
            <a:prstDash val="solid"/>
            <a:miter lim="800000"/>
            <a:headEnd type="none" w="sm" len="sm"/>
            <a:tailEnd type="triangle" w="med" len="med"/>
          </a:ln>
        </p:spPr>
      </p:cxnSp>
      <p:cxnSp>
        <p:nvCxnSpPr>
          <p:cNvPr id="131" name="Google Shape;131;p7"/>
          <p:cNvCxnSpPr/>
          <p:nvPr/>
        </p:nvCxnSpPr>
        <p:spPr>
          <a:xfrm>
            <a:off x="5124405" y="1656464"/>
            <a:ext cx="0" cy="1304224"/>
          </a:xfrm>
          <a:prstGeom prst="straightConnector1">
            <a:avLst/>
          </a:prstGeom>
          <a:noFill/>
          <a:ln w="19050" cap="flat" cmpd="sng">
            <a:solidFill>
              <a:schemeClr val="accent1"/>
            </a:solidFill>
            <a:prstDash val="solid"/>
            <a:miter lim="800000"/>
            <a:headEnd type="none" w="sm" len="sm"/>
            <a:tailEnd type="triangle" w="med" len="med"/>
          </a:ln>
        </p:spPr>
      </p:cxnSp>
      <p:cxnSp>
        <p:nvCxnSpPr>
          <p:cNvPr id="132" name="Google Shape;132;p7"/>
          <p:cNvCxnSpPr/>
          <p:nvPr/>
        </p:nvCxnSpPr>
        <p:spPr>
          <a:xfrm>
            <a:off x="6601335" y="1690688"/>
            <a:ext cx="0" cy="127000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33" name="Google Shape;133;p7"/>
          <p:cNvCxnSpPr/>
          <p:nvPr/>
        </p:nvCxnSpPr>
        <p:spPr>
          <a:xfrm>
            <a:off x="7745223" y="1656464"/>
            <a:ext cx="666084" cy="1132207"/>
          </a:xfrm>
          <a:prstGeom prst="straightConnector1">
            <a:avLst/>
          </a:prstGeom>
          <a:noFill/>
          <a:ln w="19050" cap="flat" cmpd="sng">
            <a:solidFill>
              <a:schemeClr val="accent1"/>
            </a:solidFill>
            <a:prstDash val="solid"/>
            <a:miter lim="800000"/>
            <a:headEnd type="none" w="sm" len="sm"/>
            <a:tailEnd type="triangle" w="med" len="med"/>
          </a:ln>
        </p:spPr>
      </p:cxnSp>
      <p:cxnSp>
        <p:nvCxnSpPr>
          <p:cNvPr id="134" name="Google Shape;134;p7"/>
          <p:cNvCxnSpPr/>
          <p:nvPr/>
        </p:nvCxnSpPr>
        <p:spPr>
          <a:xfrm>
            <a:off x="8700211" y="1303960"/>
            <a:ext cx="1282167" cy="1021728"/>
          </a:xfrm>
          <a:prstGeom prst="straightConnector1">
            <a:avLst/>
          </a:prstGeom>
          <a:noFill/>
          <a:ln w="19050" cap="flat" cmpd="sng">
            <a:solidFill>
              <a:schemeClr val="accent1"/>
            </a:solidFill>
            <a:prstDash val="solid"/>
            <a:miter lim="800000"/>
            <a:headEnd type="none" w="sm" len="sm"/>
            <a:tailEnd type="triangle" w="med" len="med"/>
          </a:ln>
        </p:spPr>
      </p:cxnSp>
      <p:sp>
        <p:nvSpPr>
          <p:cNvPr id="135" name="Google Shape;135;p7"/>
          <p:cNvSpPr txBox="1"/>
          <p:nvPr/>
        </p:nvSpPr>
        <p:spPr>
          <a:xfrm>
            <a:off x="616573" y="2190512"/>
            <a:ext cx="1828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0" i="0" u="none" strike="noStrike" cap="none" dirty="0">
                <a:solidFill>
                  <a:schemeClr val="dk1"/>
                </a:solidFill>
                <a:latin typeface="Arial"/>
                <a:ea typeface="Arial"/>
                <a:cs typeface="Arial"/>
                <a:sym typeface="Arial"/>
              </a:rPr>
              <a:t>Σκληροίδημα</a:t>
            </a:r>
            <a:endParaRPr sz="2000" b="0" i="0" u="none" strike="noStrike" cap="none" dirty="0">
              <a:solidFill>
                <a:schemeClr val="dk1"/>
              </a:solidFill>
              <a:latin typeface="Arial"/>
              <a:ea typeface="Arial"/>
              <a:cs typeface="Arial"/>
              <a:sym typeface="Arial"/>
            </a:endParaRPr>
          </a:p>
        </p:txBody>
      </p:sp>
      <p:sp>
        <p:nvSpPr>
          <p:cNvPr id="136" name="Google Shape;136;p7"/>
          <p:cNvSpPr txBox="1"/>
          <p:nvPr/>
        </p:nvSpPr>
        <p:spPr>
          <a:xfrm>
            <a:off x="2068325" y="3105834"/>
            <a:ext cx="18288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b="0" i="0" u="none" strike="noStrike" cap="none" dirty="0">
                <a:solidFill>
                  <a:schemeClr val="dk1"/>
                </a:solidFill>
                <a:latin typeface="Arial"/>
                <a:ea typeface="Arial"/>
                <a:cs typeface="Arial"/>
                <a:sym typeface="Arial"/>
              </a:rPr>
              <a:t>Υπερτροφική ουλή</a:t>
            </a:r>
            <a:endParaRPr dirty="0"/>
          </a:p>
        </p:txBody>
      </p:sp>
      <p:sp>
        <p:nvSpPr>
          <p:cNvPr id="137" name="Google Shape;137;p7"/>
          <p:cNvSpPr txBox="1"/>
          <p:nvPr/>
        </p:nvSpPr>
        <p:spPr>
          <a:xfrm flipH="1">
            <a:off x="4165515" y="3443383"/>
            <a:ext cx="25907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0" i="0" u="none" strike="noStrike" cap="none" dirty="0">
                <a:solidFill>
                  <a:schemeClr val="dk1"/>
                </a:solidFill>
                <a:latin typeface="Arial"/>
                <a:ea typeface="Arial"/>
                <a:cs typeface="Arial"/>
                <a:sym typeface="Arial"/>
              </a:rPr>
              <a:t>Σκληρομυξοίδημα</a:t>
            </a:r>
            <a:endParaRPr sz="2000" b="0" i="0" u="none" strike="noStrike" cap="none" dirty="0">
              <a:solidFill>
                <a:schemeClr val="dk1"/>
              </a:solidFill>
              <a:latin typeface="Arial"/>
              <a:ea typeface="Arial"/>
              <a:cs typeface="Arial"/>
              <a:sym typeface="Arial"/>
            </a:endParaRPr>
          </a:p>
        </p:txBody>
      </p:sp>
      <p:sp>
        <p:nvSpPr>
          <p:cNvPr id="138" name="Google Shape;138;p7"/>
          <p:cNvSpPr txBox="1"/>
          <p:nvPr/>
        </p:nvSpPr>
        <p:spPr>
          <a:xfrm>
            <a:off x="6373005" y="3414617"/>
            <a:ext cx="1828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dirty="0">
                <a:solidFill>
                  <a:schemeClr val="dk1"/>
                </a:solidFill>
              </a:rPr>
              <a:t>Χη</a:t>
            </a:r>
            <a:r>
              <a:rPr lang="el-GR" sz="2000" b="0" i="0" u="none" strike="noStrike" cap="none" dirty="0">
                <a:solidFill>
                  <a:schemeClr val="dk1"/>
                </a:solidFill>
                <a:latin typeface="Arial"/>
                <a:ea typeface="Arial"/>
                <a:cs typeface="Arial"/>
                <a:sym typeface="Arial"/>
              </a:rPr>
              <a:t>λοειδές</a:t>
            </a:r>
            <a:endParaRPr sz="2000" b="0" i="0" u="none" strike="noStrike" cap="none" dirty="0">
              <a:solidFill>
                <a:schemeClr val="dk1"/>
              </a:solidFill>
              <a:latin typeface="Arial"/>
              <a:ea typeface="Arial"/>
              <a:cs typeface="Arial"/>
              <a:sym typeface="Arial"/>
            </a:endParaRPr>
          </a:p>
        </p:txBody>
      </p:sp>
      <p:sp>
        <p:nvSpPr>
          <p:cNvPr id="139" name="Google Shape;139;p7"/>
          <p:cNvSpPr txBox="1"/>
          <p:nvPr/>
        </p:nvSpPr>
        <p:spPr>
          <a:xfrm>
            <a:off x="8078265" y="2998620"/>
            <a:ext cx="199317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b="0" i="0" u="none" strike="noStrike" cap="none" dirty="0">
                <a:solidFill>
                  <a:schemeClr val="dk1"/>
                </a:solidFill>
                <a:latin typeface="Arial"/>
                <a:ea typeface="Arial"/>
                <a:cs typeface="Arial"/>
                <a:sym typeface="Arial"/>
              </a:rPr>
              <a:t>Χρόνια δερματίτιδα από ακτινοβολία</a:t>
            </a:r>
            <a:endParaRPr dirty="0"/>
          </a:p>
        </p:txBody>
      </p:sp>
      <p:sp>
        <p:nvSpPr>
          <p:cNvPr id="140" name="Google Shape;140;p7"/>
          <p:cNvSpPr txBox="1"/>
          <p:nvPr/>
        </p:nvSpPr>
        <p:spPr>
          <a:xfrm>
            <a:off x="10116567" y="2360523"/>
            <a:ext cx="1993169"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b="0" i="0" u="none" strike="noStrike" cap="none">
                <a:solidFill>
                  <a:schemeClr val="dk1"/>
                </a:solidFill>
                <a:latin typeface="Arial"/>
                <a:ea typeface="Arial"/>
                <a:cs typeface="Arial"/>
                <a:sym typeface="Arial"/>
              </a:rPr>
              <a:t>Σκληρυντικός </a:t>
            </a:r>
            <a:r>
              <a:rPr lang="el-GR" sz="2000" b="0" i="0" u="none" strike="noStrike" cap="none" dirty="0">
                <a:solidFill>
                  <a:schemeClr val="dk1"/>
                </a:solidFill>
                <a:latin typeface="Arial"/>
                <a:ea typeface="Arial"/>
                <a:cs typeface="Arial"/>
                <a:sym typeface="Arial"/>
              </a:rPr>
              <a:t>ατροφικός λειχήνας</a:t>
            </a:r>
            <a:endParaRPr sz="2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DCF8"/>
        </a:solidFill>
        <a:effectLst/>
      </p:bgPr>
    </p:bg>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838200" y="24320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l-GR" dirty="0"/>
              <a:t>Βιβλιογραφία</a:t>
            </a:r>
            <a:endParaRPr dirty="0"/>
          </a:p>
        </p:txBody>
      </p:sp>
      <p:sp>
        <p:nvSpPr>
          <p:cNvPr id="2" name="Ορθογώνιο 1"/>
          <p:cNvSpPr/>
          <p:nvPr/>
        </p:nvSpPr>
        <p:spPr>
          <a:xfrm>
            <a:off x="1663337" y="1927554"/>
            <a:ext cx="6096000" cy="738664"/>
          </a:xfrm>
          <a:prstGeom prst="rect">
            <a:avLst/>
          </a:prstGeom>
        </p:spPr>
        <p:txBody>
          <a:bodyPr>
            <a:spAutoFit/>
          </a:bodyPr>
          <a:lstStyle/>
          <a:p>
            <a:r>
              <a:rPr lang="de-DE" dirty="0">
                <a:solidFill>
                  <a:srgbClr val="212121"/>
                </a:solidFill>
                <a:latin typeface="BlinkMacSystemFont"/>
              </a:rPr>
              <a:t>Abbas L, Joseph A, Kunzler E, Jacobe HT. Morphea: progress to date and the road ahead. Ann Transl Med. 2021 Mar;9(5):437. doi: 10.21037/atm-20-6222. PMID: 33842658; PMCID: PMC8033330.</a:t>
            </a:r>
            <a:endParaRPr lang="el-GR" dirty="0"/>
          </a:p>
        </p:txBody>
      </p:sp>
      <p:sp>
        <p:nvSpPr>
          <p:cNvPr id="3" name="Ορθογώνιο 2"/>
          <p:cNvSpPr/>
          <p:nvPr/>
        </p:nvSpPr>
        <p:spPr>
          <a:xfrm>
            <a:off x="1663337" y="3025004"/>
            <a:ext cx="6096000" cy="954107"/>
          </a:xfrm>
          <a:prstGeom prst="rect">
            <a:avLst/>
          </a:prstGeom>
        </p:spPr>
        <p:txBody>
          <a:bodyPr>
            <a:spAutoFit/>
          </a:bodyPr>
          <a:lstStyle/>
          <a:p>
            <a:r>
              <a:rPr lang="de-DE" dirty="0">
                <a:solidFill>
                  <a:srgbClr val="212121"/>
                </a:solidFill>
                <a:latin typeface="BlinkMacSystemFont"/>
              </a:rPr>
              <a:t>Careta MF, Romiti R. Localized scleroderma: clinical spectrum and therapeutic update. An Bras Dermatol. 2015 Jan-Feb;90(1):62-73. doi: 10.1590/abd1806-4841.20152890. PMID: 25672301; PMCID: PMC4323700.</a:t>
            </a:r>
            <a:endParaRPr lang="el-GR" dirty="0"/>
          </a:p>
        </p:txBody>
      </p:sp>
      <p:sp>
        <p:nvSpPr>
          <p:cNvPr id="4" name="Ορθογώνιο 3"/>
          <p:cNvSpPr/>
          <p:nvPr/>
        </p:nvSpPr>
        <p:spPr>
          <a:xfrm>
            <a:off x="1663337" y="4337897"/>
            <a:ext cx="6096000" cy="738664"/>
          </a:xfrm>
          <a:prstGeom prst="rect">
            <a:avLst/>
          </a:prstGeom>
        </p:spPr>
        <p:txBody>
          <a:bodyPr>
            <a:spAutoFit/>
          </a:bodyPr>
          <a:lstStyle/>
          <a:p>
            <a:r>
              <a:rPr lang="de-DE" dirty="0">
                <a:solidFill>
                  <a:srgbClr val="212121"/>
                </a:solidFill>
                <a:latin typeface="BlinkMacSystemFont"/>
              </a:rPr>
              <a:t>Papara C, De Luca DA, Bieber K, Vorobyev A, Ludwig RJ. Morphea: The 2023 update. Front Med (Lausanne). 2023 Feb 13;10:1108623. doi: 10.3389/fmed.2023.1108623. PMID: 36860340; PMCID: PMC9969991.</a:t>
            </a:r>
            <a:endParaRPr lang="el-GR" dirty="0"/>
          </a:p>
        </p:txBody>
      </p:sp>
      <p:sp>
        <p:nvSpPr>
          <p:cNvPr id="5" name="Ορθογώνιο 4"/>
          <p:cNvSpPr/>
          <p:nvPr/>
        </p:nvSpPr>
        <p:spPr>
          <a:xfrm>
            <a:off x="1663337" y="5591592"/>
            <a:ext cx="5865708" cy="307777"/>
          </a:xfrm>
          <a:prstGeom prst="rect">
            <a:avLst/>
          </a:prstGeom>
        </p:spPr>
        <p:txBody>
          <a:bodyPr wrap="none">
            <a:spAutoFit/>
          </a:bodyPr>
          <a:lstStyle/>
          <a:p>
            <a:r>
              <a:rPr lang="de-DE" dirty="0">
                <a:latin typeface="Calibri" panose="020F0502020204030204" pitchFamily="34" charset="0"/>
                <a:cs typeface="Calibri" panose="020F0502020204030204" pitchFamily="34" charset="0"/>
              </a:rPr>
              <a:t>https://www.pathologyoutlines.com/topic/skinnontumorscleroderma.html</a:t>
            </a:r>
            <a:endParaRPr lang="el-GR" dirty="0">
              <a:latin typeface="Calibri" panose="020F0502020204030204" pitchFamily="34" charset="0"/>
              <a:cs typeface="Calibri" panose="020F0502020204030204" pitchFamily="34" charset="0"/>
            </a:endParaRPr>
          </a:p>
        </p:txBody>
      </p:sp>
      <p:sp>
        <p:nvSpPr>
          <p:cNvPr id="6" name="Ορθογώνιο 5"/>
          <p:cNvSpPr/>
          <p:nvPr/>
        </p:nvSpPr>
        <p:spPr>
          <a:xfrm>
            <a:off x="1663337" y="6041219"/>
            <a:ext cx="6096000" cy="523220"/>
          </a:xfrm>
          <a:prstGeom prst="rect">
            <a:avLst/>
          </a:prstGeom>
        </p:spPr>
        <p:txBody>
          <a:bodyPr>
            <a:spAutoFit/>
          </a:bodyPr>
          <a:lstStyle/>
          <a:p>
            <a:r>
              <a:rPr lang="de-DE" dirty="0">
                <a:latin typeface="Calibri" panose="020F0502020204030204" pitchFamily="34" charset="0"/>
                <a:cs typeface="Calibri" panose="020F0502020204030204" pitchFamily="34" charset="0"/>
              </a:rPr>
              <a:t>https://www.mayoclinic.org/diseases-conditions/morphea/symptoms-causes/syc-20375283</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26030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8"/>
          <p:cNvPicPr preferRelativeResize="0"/>
          <p:nvPr/>
        </p:nvPicPr>
        <p:blipFill rotWithShape="1">
          <a:blip r:embed="rId3">
            <a:alphaModFix/>
          </a:blip>
          <a:srcRect/>
          <a:stretch/>
        </p:blipFill>
        <p:spPr>
          <a:xfrm>
            <a:off x="1" y="1"/>
            <a:ext cx="12192000" cy="6858000"/>
          </a:xfrm>
          <a:prstGeom prst="rect">
            <a:avLst/>
          </a:prstGeom>
          <a:noFill/>
          <a:ln>
            <a:noFill/>
          </a:ln>
        </p:spPr>
      </p:pic>
      <p:sp>
        <p:nvSpPr>
          <p:cNvPr id="146" name="Google Shape;146;p8"/>
          <p:cNvSpPr txBox="1">
            <a:spLocks noGrp="1"/>
          </p:cNvSpPr>
          <p:nvPr>
            <p:ph type="body" idx="1"/>
          </p:nvPr>
        </p:nvSpPr>
        <p:spPr>
          <a:xfrm>
            <a:off x="2161664" y="1167839"/>
            <a:ext cx="7868673" cy="1231961"/>
          </a:xfrm>
          <a:prstGeom prst="rect">
            <a:avLst/>
          </a:prstGeom>
          <a:noFill/>
          <a:ln w="19050" cap="flat" cmpd="sng">
            <a:noFill/>
            <a:prstDash val="solid"/>
            <a:miter lim="800000"/>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892DC"/>
              </a:buClr>
              <a:buSzPts val="7200"/>
              <a:buNone/>
            </a:pPr>
            <a:r>
              <a:rPr lang="el-GR" sz="7200" b="1" dirty="0">
                <a:solidFill>
                  <a:srgbClr val="4892DC"/>
                </a:solidFill>
                <a:latin typeface="Arial"/>
                <a:ea typeface="Arial"/>
                <a:cs typeface="Arial"/>
                <a:sym typeface="Arial"/>
              </a:rPr>
              <a:t>Ευχαριστούμε!</a:t>
            </a:r>
            <a:endParaRPr dirty="0"/>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653</Words>
  <Application>Microsoft Office PowerPoint</Application>
  <PresentationFormat>Ευρεία οθόνη</PresentationFormat>
  <Paragraphs>54</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BlinkMacSystemFont</vt:lpstr>
      <vt:lpstr>Arial</vt:lpstr>
      <vt:lpstr>Calibri</vt:lpstr>
      <vt:lpstr>Play</vt:lpstr>
      <vt:lpstr>Θέμα του Office</vt:lpstr>
      <vt:lpstr>ΜΟΡΦΕΑ</vt:lpstr>
      <vt:lpstr>Μακροσκοπικά χαρακτηριστικά και Κλινική Εικόνα</vt:lpstr>
      <vt:lpstr>Μακροσκοπικά χαρακτηριστικά και Κλινική Εικόνα</vt:lpstr>
      <vt:lpstr>Μικροσκοπικά χαρακτηριστικά</vt:lpstr>
      <vt:lpstr>Εικόνες 🔬</vt:lpstr>
      <vt:lpstr>Μικροσκοπικά χαρακτηριστικά </vt:lpstr>
      <vt:lpstr>Διαφορική διάγνωση</vt:lpstr>
      <vt:lpstr>Βιβλιογραφία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Μορφέα</dc:title>
  <dc:creator>andry.pap10@gmail.com</dc:creator>
  <cp:lastModifiedBy>user</cp:lastModifiedBy>
  <cp:revision>13</cp:revision>
  <dcterms:created xsi:type="dcterms:W3CDTF">2024-05-21T18:36:30Z</dcterms:created>
  <dcterms:modified xsi:type="dcterms:W3CDTF">2024-05-23T14:40:20Z</dcterms:modified>
</cp:coreProperties>
</file>