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CCFF"/>
    <a:srgbClr val="0F1A2F"/>
    <a:srgbClr val="182B4C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5190" autoAdjust="0"/>
  </p:normalViewPr>
  <p:slideViewPr>
    <p:cSldViewPr snapToGrid="0">
      <p:cViewPr varScale="1">
        <p:scale>
          <a:sx n="116" d="100"/>
          <a:sy n="116" d="100"/>
        </p:scale>
        <p:origin x="120" y="77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723D2-8FEB-44A2-8D2A-792C36A58F27}" type="datetimeFigureOut">
              <a:rPr lang="el-GR" smtClean="0"/>
              <a:pPr/>
              <a:t>29/4/2024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00B3A-C52F-43C3-BA25-B9963EEB6FC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0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2E24B-A733-4003-925C-BDFBF07A6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72DEE-BEC6-4FF1-BC2C-666E19D5D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CD5C-2806-4F68-B7A0-B9F994117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52C4-6D55-4F62-B59E-701898434009}" type="datetimeFigureOut">
              <a:rPr lang="el-GR" smtClean="0"/>
              <a:pPr/>
              <a:t>29/4/2024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65E4D-260D-4B03-97D5-FF2352FC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44341-9089-443E-882C-E8ED61F3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101-AEA7-4357-B2AA-93D028027F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732380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A7654-CEBC-445D-AB0B-0BEBC317F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CCD33-BC7B-4DE0-9696-5B0075713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7A5F-B66E-44AE-9E6A-6D8B8A3D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52C4-6D55-4F62-B59E-701898434009}" type="datetimeFigureOut">
              <a:rPr lang="el-GR" smtClean="0"/>
              <a:pPr/>
              <a:t>29/4/2024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FD35F-0A92-43E4-9D8D-A1CBA3E11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620BA-2ECF-41A2-930B-9CDA6BC1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101-AEA7-4357-B2AA-93D028027F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22897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44D91F-C1A8-4EA9-900C-DDEB43135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465F0-26E0-4D78-9BFD-7422F83CB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31272-BBB1-4883-8943-4E406181C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52C4-6D55-4F62-B59E-701898434009}" type="datetimeFigureOut">
              <a:rPr lang="el-GR" smtClean="0"/>
              <a:pPr/>
              <a:t>29/4/2024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8ACB1-3D74-4E32-B855-AE9F1B1A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6EB95-AEE6-49F7-AAD2-DCD868FA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101-AEA7-4357-B2AA-93D028027F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08527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8ACB-BD16-45DC-9926-18D9D741E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8275F-9A8F-4110-A84F-3ADC912EC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7E79F-EE81-4099-9081-9102C2113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52C4-6D55-4F62-B59E-701898434009}" type="datetimeFigureOut">
              <a:rPr lang="el-GR" smtClean="0"/>
              <a:pPr/>
              <a:t>29/4/2024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6A08E-635D-48A7-8C49-A42F4EB74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3A68A-B974-4221-BD40-4D32F8BEA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101-AEA7-4357-B2AA-93D028027F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8250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7CDF6-6525-4432-A139-E7B6E0F62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BAF18-79DA-4A43-9622-B99C25877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B3F19-6950-4B4E-9DF5-C2D7655D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52C4-6D55-4F62-B59E-701898434009}" type="datetimeFigureOut">
              <a:rPr lang="el-GR" smtClean="0"/>
              <a:pPr/>
              <a:t>29/4/2024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0C2E4-545C-4E08-802D-F937107D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2AEB1-0833-4E94-8039-2BC8C39C3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101-AEA7-4357-B2AA-93D028027F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50321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18F60-397E-46E6-AA99-1E3489F0A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B5601-2F43-44AA-9583-00E20E94E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12D0D-1158-453B-BBDC-F0A735CB9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1D444-584F-49D3-B63C-AE8EE6AA7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52C4-6D55-4F62-B59E-701898434009}" type="datetimeFigureOut">
              <a:rPr lang="el-GR" smtClean="0"/>
              <a:pPr/>
              <a:t>29/4/2024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E75A3-2B1B-4650-B302-4F30CFA69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974A9-CFAC-431D-ABDA-5FE89F192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101-AEA7-4357-B2AA-93D028027F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74472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EAABC-5704-427A-9848-05AE989AE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D8005-686F-480C-B078-A2EF69DDF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237DF-8F56-47DE-95E6-55A91A5A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4E473-98E0-456C-877C-DAB4F87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EA9CD-FB77-43B7-BDFD-64B60FC3F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21FB44-2FE4-431F-818A-DD956331D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52C4-6D55-4F62-B59E-701898434009}" type="datetimeFigureOut">
              <a:rPr lang="el-GR" smtClean="0"/>
              <a:pPr/>
              <a:t>29/4/2024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6A9E2B-00B3-4740-8B39-4EC5A116D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BDB5EC-B30F-4AA7-A4AF-2EE8EC8C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101-AEA7-4357-B2AA-93D028027F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6655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27498-90A2-4A44-8028-9505E5578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628AE3-365F-4F2E-956E-F649020D7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52C4-6D55-4F62-B59E-701898434009}" type="datetimeFigureOut">
              <a:rPr lang="el-GR" smtClean="0"/>
              <a:pPr/>
              <a:t>29/4/2024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46CC9D-F390-4570-A3F4-E73EA47D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5A36F-5C2C-44E8-B672-7244BE5AD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101-AEA7-4357-B2AA-93D028027F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43116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9BDC18-D6C6-45A7-80B9-29527E20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52C4-6D55-4F62-B59E-701898434009}" type="datetimeFigureOut">
              <a:rPr lang="el-GR" smtClean="0"/>
              <a:pPr/>
              <a:t>29/4/2024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DB756-C0C5-4885-BCD0-D1B51AB62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84160-6C1B-4A17-B86F-4C67CE6D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101-AEA7-4357-B2AA-93D028027F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751949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87D5E-37A6-453B-A966-5D34A32F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CBC8A-4128-4259-811C-9FABCC2C1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A14F7-6AA3-4CCB-8D9D-4D28A92D0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4C830-E9FA-422B-B22E-7C1433E0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52C4-6D55-4F62-B59E-701898434009}" type="datetimeFigureOut">
              <a:rPr lang="el-GR" smtClean="0"/>
              <a:pPr/>
              <a:t>29/4/2024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71006-6849-48B0-87A2-153284DA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F26F9-6054-4A21-BC7A-1ACC9BC6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101-AEA7-4357-B2AA-93D028027F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75829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FF77-D794-4654-A361-3D907C1B4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3E53E0-6EDB-4100-A525-3C72F5CFEF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2D88F-DB8A-431E-9EE6-F7269722A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03F4F-9AC5-4444-9DCF-EE23DCA8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52C4-6D55-4F62-B59E-701898434009}" type="datetimeFigureOut">
              <a:rPr lang="el-GR" smtClean="0"/>
              <a:pPr/>
              <a:t>29/4/2024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6933C-C797-44FD-BE8B-749A54BE0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02818-7383-4B07-B038-8F7DAA5A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101-AEA7-4357-B2AA-93D028027F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7139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91815-B65E-4A22-8737-225EC83C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C4C52-1006-4B8C-9F8D-8BA8B7B8D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159AF-514D-498C-B455-E9E7387B5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352C4-6D55-4F62-B59E-701898434009}" type="datetimeFigureOut">
              <a:rPr lang="el-GR" smtClean="0"/>
              <a:pPr/>
              <a:t>29/4/2024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9DE91-C63A-4647-8BBE-15F6FC48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0DF3B-9DF4-4E03-AD48-22540C33E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B6101-AEA7-4357-B2AA-93D028027F7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830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77479-F537-4CC5-B2EB-D6183F9B1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498" y="163630"/>
            <a:ext cx="10819002" cy="58714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RARE TARGET</a:t>
            </a:r>
            <a:endParaRPr lang="el-G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FD97A-4D1B-4480-AB78-CCAF2B4A6AC4}"/>
              </a:ext>
            </a:extLst>
          </p:cNvPr>
          <p:cNvSpPr txBox="1"/>
          <p:nvPr/>
        </p:nvSpPr>
        <p:spPr>
          <a:xfrm>
            <a:off x="763359" y="3516689"/>
            <a:ext cx="1074214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‘’Our society relies on accurate performance in visual screening tasks.’’</a:t>
            </a:r>
          </a:p>
          <a:p>
            <a:pPr algn="l"/>
            <a:r>
              <a:rPr lang="en-US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‘’Detecting rare items like weapons in luggage or tumors in mammograms leads to high error rates due to their infrequency’’</a:t>
            </a:r>
          </a:p>
        </p:txBody>
      </p:sp>
      <p:pic>
        <p:nvPicPr>
          <p:cNvPr id="9" name="Εικόνα 1">
            <a:extLst>
              <a:ext uri="{FF2B5EF4-FFF2-40B4-BE49-F238E27FC236}">
                <a16:creationId xmlns:a16="http://schemas.microsoft.com/office/drawing/2014/main" id="{17E1E2F4-1586-4978-9000-757723E7D2E0}"/>
              </a:ext>
            </a:extLst>
          </p:cNvPr>
          <p:cNvPicPr/>
          <p:nvPr/>
        </p:nvPicPr>
        <p:blipFill rotWithShape="1">
          <a:blip r:embed="rId2"/>
          <a:srcRect l="15422" t="12291" r="13982" b="51309"/>
          <a:stretch/>
        </p:blipFill>
        <p:spPr bwMode="auto">
          <a:xfrm>
            <a:off x="2905537" y="1130849"/>
            <a:ext cx="6380925" cy="22981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A0129C-16D8-4569-9D33-B9194CE56EFB}"/>
              </a:ext>
            </a:extLst>
          </p:cNvPr>
          <p:cNvSpPr txBox="1"/>
          <p:nvPr/>
        </p:nvSpPr>
        <p:spPr>
          <a:xfrm>
            <a:off x="763359" y="4723532"/>
            <a:ext cx="10742141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Experiment: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Artificial baggage-screening tasks, looking for semi-transparent objects against noisy backgrounds </a:t>
            </a:r>
            <a:b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(target prevalences: 1-10-50 %, display objects: 3- 6- 12- 18)</a:t>
            </a:r>
          </a:p>
          <a:p>
            <a:pPr algn="l"/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Errors were primarily ‘misses’. </a:t>
            </a:r>
            <a:b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 prevalence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 errors</a:t>
            </a:r>
          </a:p>
          <a:p>
            <a:pPr algn="l"/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 alarms </a:t>
            </a:r>
            <a:r>
              <a:rPr lang="en-US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extremely rare (0.03%)</a:t>
            </a:r>
          </a:p>
        </p:txBody>
      </p:sp>
    </p:spTree>
    <p:extLst>
      <p:ext uri="{BB962C8B-B14F-4D97-AF65-F5344CB8AC3E}">
        <p14:creationId xmlns:p14="http://schemas.microsoft.com/office/powerpoint/2010/main" val="355583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77479-F537-4CC5-B2EB-D6183F9B1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498" y="163630"/>
            <a:ext cx="10819002" cy="58714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RARE TARGET</a:t>
            </a:r>
            <a:endParaRPr lang="el-G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Εικόνα 2">
            <a:extLst>
              <a:ext uri="{FF2B5EF4-FFF2-40B4-BE49-F238E27FC236}">
                <a16:creationId xmlns:a16="http://schemas.microsoft.com/office/drawing/2014/main" id="{F86BE54E-9174-434F-A7B9-28BBC1FBC9C9}"/>
              </a:ext>
            </a:extLst>
          </p:cNvPr>
          <p:cNvPicPr/>
          <p:nvPr/>
        </p:nvPicPr>
        <p:blipFill rotWithShape="1">
          <a:blip r:embed="rId2"/>
          <a:srcRect l="16884" t="42546" r="31797" b="7109"/>
          <a:stretch/>
        </p:blipFill>
        <p:spPr bwMode="auto">
          <a:xfrm>
            <a:off x="447601" y="1270480"/>
            <a:ext cx="4329190" cy="2370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7A4FA9-A8C7-4A32-959C-6A3A2C904F65}"/>
              </a:ext>
            </a:extLst>
          </p:cNvPr>
          <p:cNvSpPr txBox="1"/>
          <p:nvPr/>
        </p:nvSpPr>
        <p:spPr>
          <a:xfrm>
            <a:off x="5033319" y="1270480"/>
            <a:ext cx="690722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Observers adjust their search speed based on recent errors or successes.  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absent target,        = present target</a:t>
            </a:r>
            <a:b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50% prevalence, ‘absent’ responses are slower than ‘present’ responses.</a:t>
            </a:r>
            <a:b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10% prevalence, ‘absent’ responses are faster than ‘present’ responses  </a:t>
            </a:r>
          </a:p>
          <a:p>
            <a:pPr algn="l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(driving down the quitting threshold- they abandon their search!) </a:t>
            </a:r>
            <a:b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⇒ ↑ error rates</a:t>
            </a:r>
            <a:endParaRPr lang="en-US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D4EBA9-E54E-46AF-8F7D-DD2811D26EFF}"/>
              </a:ext>
            </a:extLst>
          </p:cNvPr>
          <p:cNvSpPr/>
          <p:nvPr/>
        </p:nvSpPr>
        <p:spPr>
          <a:xfrm>
            <a:off x="6985685" y="1855532"/>
            <a:ext cx="148275" cy="16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B79E1A-532A-4D36-878D-3F9A42EBEBC3}"/>
              </a:ext>
            </a:extLst>
          </p:cNvPr>
          <p:cNvSpPr/>
          <p:nvPr/>
        </p:nvSpPr>
        <p:spPr>
          <a:xfrm>
            <a:off x="5338124" y="1847785"/>
            <a:ext cx="164756" cy="1812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6D3497-A1F0-411D-9758-5FA0A4E9C46D}"/>
              </a:ext>
            </a:extLst>
          </p:cNvPr>
          <p:cNvSpPr txBox="1"/>
          <p:nvPr/>
        </p:nvSpPr>
        <p:spPr>
          <a:xfrm>
            <a:off x="447601" y="4510302"/>
            <a:ext cx="1134898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don’t find it often, you often don’t find it.</a:t>
            </a:r>
          </a:p>
          <a:p>
            <a:pPr algn="l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Attempts to raise target prevalence by introducing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pseudotargets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check for weapons &amp;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ipod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not effective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still missing the rare/ very rare targets</a:t>
            </a:r>
          </a:p>
        </p:txBody>
      </p:sp>
      <p:pic>
        <p:nvPicPr>
          <p:cNvPr id="18" name="Εικόνα 1">
            <a:extLst>
              <a:ext uri="{FF2B5EF4-FFF2-40B4-BE49-F238E27FC236}">
                <a16:creationId xmlns:a16="http://schemas.microsoft.com/office/drawing/2014/main" id="{BA539CCC-21AC-42F1-9417-4E3F35AF052F}"/>
              </a:ext>
            </a:extLst>
          </p:cNvPr>
          <p:cNvPicPr/>
          <p:nvPr/>
        </p:nvPicPr>
        <p:blipFill rotWithShape="1">
          <a:blip r:embed="rId3"/>
          <a:srcRect l="15422" t="14503" r="13982" b="81482"/>
          <a:stretch/>
        </p:blipFill>
        <p:spPr bwMode="auto">
          <a:xfrm>
            <a:off x="5645676" y="6329938"/>
            <a:ext cx="6380925" cy="253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7844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B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77479-F537-4CC5-B2EB-D6183F9B1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498" y="163630"/>
            <a:ext cx="10819002" cy="58714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RARE TARGET</a:t>
            </a:r>
            <a:endParaRPr lang="el-G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Εικόνα 7">
            <a:extLst>
              <a:ext uri="{FF2B5EF4-FFF2-40B4-BE49-F238E27FC236}">
                <a16:creationId xmlns:a16="http://schemas.microsoft.com/office/drawing/2014/main" id="{5A631F17-EA52-409A-A98E-3E60FC83FD62}"/>
              </a:ext>
            </a:extLst>
          </p:cNvPr>
          <p:cNvPicPr/>
          <p:nvPr/>
        </p:nvPicPr>
        <p:blipFill rotWithShape="1">
          <a:blip r:embed="rId2"/>
          <a:srcRect l="20607" t="13473" r="19699" b="15856"/>
          <a:stretch/>
        </p:blipFill>
        <p:spPr bwMode="auto">
          <a:xfrm>
            <a:off x="472337" y="1029420"/>
            <a:ext cx="6686344" cy="5132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Εικόνα 8">
            <a:extLst>
              <a:ext uri="{FF2B5EF4-FFF2-40B4-BE49-F238E27FC236}">
                <a16:creationId xmlns:a16="http://schemas.microsoft.com/office/drawing/2014/main" id="{30360B76-919E-4CEC-A864-D8B1401D2CF5}"/>
              </a:ext>
            </a:extLst>
          </p:cNvPr>
          <p:cNvPicPr/>
          <p:nvPr/>
        </p:nvPicPr>
        <p:blipFill rotWithShape="1">
          <a:blip r:embed="rId3"/>
          <a:srcRect l="25127" t="64290" r="24086" b="6401"/>
          <a:stretch/>
        </p:blipFill>
        <p:spPr bwMode="auto">
          <a:xfrm>
            <a:off x="7644714" y="4110681"/>
            <a:ext cx="4357815" cy="20512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5787CE-3F09-404B-A860-8437023AEE18}"/>
              </a:ext>
            </a:extLst>
          </p:cNvPr>
          <p:cNvCxnSpPr>
            <a:cxnSpLocks/>
          </p:cNvCxnSpPr>
          <p:nvPr/>
        </p:nvCxnSpPr>
        <p:spPr>
          <a:xfrm>
            <a:off x="1021491" y="2456935"/>
            <a:ext cx="25290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7FE37B-893B-4602-9DCD-FFAA8F99DEA1}"/>
              </a:ext>
            </a:extLst>
          </p:cNvPr>
          <p:cNvCxnSpPr>
            <a:cxnSpLocks/>
          </p:cNvCxnSpPr>
          <p:nvPr/>
        </p:nvCxnSpPr>
        <p:spPr>
          <a:xfrm>
            <a:off x="5820031" y="5871519"/>
            <a:ext cx="8690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DE9603-0828-48D1-A34C-79E676FBAD23}"/>
              </a:ext>
            </a:extLst>
          </p:cNvPr>
          <p:cNvCxnSpPr>
            <a:cxnSpLocks/>
          </p:cNvCxnSpPr>
          <p:nvPr/>
        </p:nvCxnSpPr>
        <p:spPr>
          <a:xfrm>
            <a:off x="963826" y="6032157"/>
            <a:ext cx="41848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77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4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3358</TotalTime>
  <Words>211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DETECTION OF RARE TARGET</vt:lpstr>
      <vt:lpstr>DETECTION OF RARE TARGET</vt:lpstr>
      <vt:lpstr>DETECTION OF RARE TARGET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ΜΕΤΑΤΡΑΥΜΑΤΙΚΗ ΔΙΑΤΑΡΑΧΗ STRESS ΩΣ ΣΥΝΕΠΕΙΑ ΣΟΒΑΡΗΣ ΣΩΜΑΤΙΚΗΣ ΝΟΣΟΥ: ΕΛΕΦΑΝΤΑΣ ΣΤΟ ΔΩΜΑΤΙΟ;</dc:title>
  <dc:creator>Leonidas Grigoriou</dc:creator>
  <cp:lastModifiedBy>Leonidas Grigoriou</cp:lastModifiedBy>
  <cp:revision>442</cp:revision>
  <dcterms:created xsi:type="dcterms:W3CDTF">2021-06-08T20:13:40Z</dcterms:created>
  <dcterms:modified xsi:type="dcterms:W3CDTF">2024-04-29T12:03:19Z</dcterms:modified>
</cp:coreProperties>
</file>