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4" r:id="rId2"/>
    <p:sldId id="407" r:id="rId3"/>
    <p:sldId id="368" r:id="rId4"/>
    <p:sldId id="370" r:id="rId5"/>
    <p:sldId id="371" r:id="rId6"/>
    <p:sldId id="488" r:id="rId7"/>
    <p:sldId id="480" r:id="rId8"/>
    <p:sldId id="482" r:id="rId9"/>
    <p:sldId id="483" r:id="rId10"/>
    <p:sldId id="484" r:id="rId11"/>
    <p:sldId id="489" r:id="rId12"/>
    <p:sldId id="408" r:id="rId13"/>
    <p:sldId id="398" r:id="rId14"/>
    <p:sldId id="402" r:id="rId15"/>
    <p:sldId id="358" r:id="rId16"/>
    <p:sldId id="405" r:id="rId17"/>
    <p:sldId id="376" r:id="rId18"/>
    <p:sldId id="395" r:id="rId19"/>
    <p:sldId id="41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2439"/>
    <p:restoredTop sz="90909" autoAdjust="0"/>
  </p:normalViewPr>
  <p:slideViewPr>
    <p:cSldViewPr>
      <p:cViewPr varScale="1">
        <p:scale>
          <a:sx n="72" d="100"/>
          <a:sy n="72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82DF4-CAD2-7A4D-8A5D-9E2862810594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71B65-F0CE-094F-A75B-68E5B9CE89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7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AC153-18A6-4EE1-9772-16E9658BB3BE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90600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solidFill>
                  <a:srgbClr val="0070C0"/>
                </a:solidFill>
              </a:rPr>
              <a:t>3</a:t>
            </a:r>
            <a:r>
              <a:rPr lang="el-GR" baseline="30000" dirty="0">
                <a:solidFill>
                  <a:srgbClr val="0070C0"/>
                </a:solidFill>
              </a:rPr>
              <a:t>η</a:t>
            </a:r>
            <a:r>
              <a:rPr lang="el-GR" dirty="0">
                <a:solidFill>
                  <a:srgbClr val="0070C0"/>
                </a:solidFill>
              </a:rPr>
              <a:t> Ενότητα: </a:t>
            </a:r>
            <a:r>
              <a:rPr lang="el-GR" b="1" dirty="0">
                <a:solidFill>
                  <a:srgbClr val="0070C0"/>
                </a:solidFill>
              </a:rPr>
              <a:t>Μαθηματικά μοντέλα στη σχολική τάξη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40FFFFEB-0BD0-44CD-B3BB-AE9B894F6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501" y="50494"/>
            <a:ext cx="2532499" cy="26165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48200" y="152400"/>
            <a:ext cx="4476750" cy="1600200"/>
          </a:xfrm>
        </p:spPr>
        <p:txBody>
          <a:bodyPr>
            <a:noAutofit/>
          </a:bodyPr>
          <a:lstStyle/>
          <a:p>
            <a:r>
              <a:rPr lang="el-GR" sz="3600" dirty="0"/>
              <a:t>2</a:t>
            </a:r>
            <a:r>
              <a:rPr lang="el-GR" sz="3600" baseline="30000" dirty="0"/>
              <a:t>η</a:t>
            </a:r>
            <a:r>
              <a:rPr lang="el-GR" sz="3600" dirty="0"/>
              <a:t> πρόκληση για τους μαθητές:  Κύκλος ή τετράγωνο;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8600" y="342899"/>
            <a:ext cx="4495800" cy="1905001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l-GR" sz="2000" dirty="0"/>
              <a:t>Οι εκπαιδευτικοί πρότειναν το μαθηματικό μοντέλο του κύκλου</a:t>
            </a:r>
            <a:r>
              <a:rPr lang="en-US" sz="2000" dirty="0"/>
              <a:t> </a:t>
            </a:r>
            <a:r>
              <a:rPr lang="el-GR" sz="2000" dirty="0"/>
              <a:t>από το τετράγωνο </a:t>
            </a:r>
            <a:r>
              <a:rPr lang="el-GR" sz="2000" dirty="0">
                <a:solidFill>
                  <a:srgbClr val="FF0000"/>
                </a:solidFill>
              </a:rPr>
              <a:t>(γιατί άραγε;)</a:t>
            </a:r>
            <a:r>
              <a:rPr lang="el-GR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l-GR" sz="2100" dirty="0"/>
              <a:t>Οι μαθητές περιγράφουν τον προβληματισμό τους στο παραπάνω θέμα</a:t>
            </a:r>
          </a:p>
          <a:p>
            <a:pPr lvl="1"/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9F619F8-C363-432C-AEE7-601945F47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38399"/>
            <a:ext cx="7772400" cy="407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7199BF-6DCA-4174-B889-99FA3B9B9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Συζήτηση στην τάξη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A4E17E2-1EE1-49EE-8DC1-BE65ACCDB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r>
              <a:rPr lang="el-GR" dirty="0"/>
              <a:t>Τι είδους δυσκολίες συνάντησαν οι μαθητές κατά την άποψή σας; Πώς τις δικαιολογείτε;</a:t>
            </a:r>
          </a:p>
        </p:txBody>
      </p:sp>
    </p:spTree>
    <p:extLst>
      <p:ext uri="{BB962C8B-B14F-4D97-AF65-F5344CB8AC3E}">
        <p14:creationId xmlns:p14="http://schemas.microsoft.com/office/powerpoint/2010/main" val="2134384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Μαθηματικά μοντέλα &amp; κύκλοι </a:t>
            </a:r>
            <a:r>
              <a:rPr lang="el-GR" dirty="0" err="1"/>
              <a:t>μοντελοποίησης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0590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Μαθηματικό μοντέλο/ </a:t>
            </a:r>
            <a:r>
              <a:rPr lang="el-GR" dirty="0" err="1"/>
              <a:t>Μοντελοποίηση</a:t>
            </a:r>
            <a:r>
              <a:rPr lang="el-GR" dirty="0"/>
              <a:t>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Τι ορίζουμε ως «μαθηματικό μοντέλο»;</a:t>
            </a:r>
          </a:p>
          <a:p>
            <a:pPr lvl="1"/>
            <a:r>
              <a:rPr lang="el-GR" i="1" dirty="0"/>
              <a:t>Μαθηματικό μοντέλο είναι η μαθηματική περιγραφή ενός φαινομένου ή μιας πραγματικής κατάστασης.</a:t>
            </a:r>
          </a:p>
          <a:p>
            <a:r>
              <a:rPr lang="el-GR" i="1" dirty="0"/>
              <a:t>Τι είναι η </a:t>
            </a:r>
            <a:r>
              <a:rPr lang="el-GR" i="1" dirty="0" err="1"/>
              <a:t>Μοντελοποίηση</a:t>
            </a:r>
            <a:r>
              <a:rPr lang="el-GR" i="1" dirty="0"/>
              <a:t>;</a:t>
            </a:r>
          </a:p>
          <a:p>
            <a:pPr lvl="1"/>
            <a:r>
              <a:rPr lang="el-GR" i="1" dirty="0"/>
              <a:t>Η διαδικασία εύρεσης του μαθηματικού μοντέλου (ορισμός 1).</a:t>
            </a:r>
          </a:p>
          <a:p>
            <a:pPr lvl="2"/>
            <a:r>
              <a:rPr lang="el-GR" dirty="0"/>
              <a:t>Σκοπός της </a:t>
            </a:r>
            <a:r>
              <a:rPr lang="el-GR" dirty="0" err="1"/>
              <a:t>μοντελοποίησης</a:t>
            </a:r>
            <a:r>
              <a:rPr lang="el-GR" dirty="0"/>
              <a:t> είναι να προσομοιώσει με ακρίβεια </a:t>
            </a:r>
            <a:r>
              <a:rPr lang="el-GR" b="1" dirty="0"/>
              <a:t>ορισμένες </a:t>
            </a:r>
            <a:r>
              <a:rPr lang="el-GR" dirty="0"/>
              <a:t>πτυχές μιας συγκεκριμένης κατάστασης</a:t>
            </a:r>
          </a:p>
          <a:p>
            <a:pPr lvl="2"/>
            <a:r>
              <a:rPr lang="el-GR" dirty="0"/>
              <a:t>Στα προβλήματα </a:t>
            </a:r>
            <a:r>
              <a:rPr lang="el-GR" dirty="0" err="1"/>
              <a:t>μοντελοποίησης</a:t>
            </a:r>
            <a:r>
              <a:rPr lang="el-GR" dirty="0"/>
              <a:t> οι μαθητές εργάζονται με σύνθετα προβλήματα βασισμένα σε πραγματικές καταστάσεις, τις οποίες καλούνται να αναλύσουν και να ερμηνεύσουν, προτείνοντας, ελέγχοντας και βελτιώνοντας διάφορες λύσεις. </a:t>
            </a:r>
          </a:p>
        </p:txBody>
      </p:sp>
    </p:spTree>
    <p:extLst>
      <p:ext uri="{BB962C8B-B14F-4D97-AF65-F5344CB8AC3E}">
        <p14:creationId xmlns:p14="http://schemas.microsoft.com/office/powerpoint/2010/main" val="336987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μαθηματικά μοντέλα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52599"/>
            <a:ext cx="8229600" cy="3657601"/>
          </a:xfrm>
        </p:spPr>
        <p:txBody>
          <a:bodyPr>
            <a:normAutofit/>
          </a:bodyPr>
          <a:lstStyle/>
          <a:p>
            <a:endParaRPr lang="el-GR" sz="2400" i="1" dirty="0"/>
          </a:p>
          <a:p>
            <a:r>
              <a:rPr lang="el-GR" sz="2400" i="1" dirty="0"/>
              <a:t>Τα μοντέλα </a:t>
            </a:r>
            <a:r>
              <a:rPr lang="el-GR" sz="2400" i="1" dirty="0">
                <a:solidFill>
                  <a:srgbClr val="0070C0"/>
                </a:solidFill>
              </a:rPr>
              <a:t>επεξεργάζονται </a:t>
            </a:r>
            <a:r>
              <a:rPr lang="el-GR" sz="2400" b="1" i="1" u="sng" dirty="0">
                <a:solidFill>
                  <a:srgbClr val="0070C0"/>
                </a:solidFill>
              </a:rPr>
              <a:t>αντί</a:t>
            </a:r>
            <a:r>
              <a:rPr lang="el-GR" sz="2400" b="1" i="1" dirty="0">
                <a:solidFill>
                  <a:srgbClr val="0070C0"/>
                </a:solidFill>
              </a:rPr>
              <a:t> ν</a:t>
            </a:r>
            <a:r>
              <a:rPr lang="el-GR" sz="2400" i="1" dirty="0">
                <a:solidFill>
                  <a:srgbClr val="0070C0"/>
                </a:solidFill>
              </a:rPr>
              <a:t>α αντιγράφουν τον κόσμο</a:t>
            </a:r>
            <a:r>
              <a:rPr lang="el-GR" sz="2400" i="1" dirty="0"/>
              <a:t>. </a:t>
            </a:r>
          </a:p>
          <a:p>
            <a:r>
              <a:rPr lang="el-GR" sz="2400" i="1" dirty="0"/>
              <a:t>Τα μοντέλα </a:t>
            </a:r>
            <a:r>
              <a:rPr lang="el-GR" sz="2400" i="1" dirty="0">
                <a:solidFill>
                  <a:srgbClr val="0070C0"/>
                </a:solidFill>
              </a:rPr>
              <a:t>ενισχύουν τα φαινόμενα καθορίζοντας </a:t>
            </a:r>
            <a:r>
              <a:rPr lang="el-GR" sz="2400" b="1" i="1" dirty="0">
                <a:solidFill>
                  <a:srgbClr val="0070C0"/>
                </a:solidFill>
              </a:rPr>
              <a:t>τις σχέσεις τους με άλλα φαινόμενα. </a:t>
            </a:r>
          </a:p>
          <a:p>
            <a:pPr lvl="1"/>
            <a:r>
              <a:rPr lang="el-GR" sz="2400" i="1" dirty="0"/>
              <a:t>Όλοι μας πρέπει να μάθουμε να βλέπουμε μέσα από τα μοντέλα τον κόσμο γύρω μας</a:t>
            </a:r>
          </a:p>
          <a:p>
            <a:pPr marL="0" indent="0">
              <a:buNone/>
            </a:pPr>
            <a:r>
              <a:rPr lang="el-GR" sz="2400" i="1" dirty="0"/>
              <a:t> (</a:t>
            </a:r>
            <a:r>
              <a:rPr lang="en-US" sz="2400" i="1" dirty="0"/>
              <a:t>Lehrer</a:t>
            </a:r>
            <a:r>
              <a:rPr lang="el-GR" sz="2400" i="1" dirty="0"/>
              <a:t> &amp; </a:t>
            </a:r>
            <a:r>
              <a:rPr lang="en-US" sz="2400" i="1" dirty="0" err="1"/>
              <a:t>Schauble</a:t>
            </a:r>
            <a:r>
              <a:rPr lang="el-GR" sz="2400" i="1" dirty="0"/>
              <a:t>, 2007 , </a:t>
            </a:r>
            <a:r>
              <a:rPr lang="en-US" sz="2400" i="1" dirty="0"/>
              <a:t>p</a:t>
            </a:r>
            <a:r>
              <a:rPr lang="el-GR" sz="2400" i="1" dirty="0"/>
              <a:t>.159).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166725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0500" y="152400"/>
            <a:ext cx="8763000" cy="609600"/>
          </a:xfrm>
        </p:spPr>
        <p:txBody>
          <a:bodyPr>
            <a:normAutofit fontScale="90000"/>
          </a:bodyPr>
          <a:lstStyle/>
          <a:p>
            <a:r>
              <a:rPr lang="el-GR" dirty="0"/>
              <a:t>Το μαθηματικό μοντέλο …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62500" lnSpcReduction="20000"/>
          </a:bodyPr>
          <a:lstStyle/>
          <a:p>
            <a:r>
              <a:rPr lang="el-GR" sz="3800" dirty="0"/>
              <a:t>Είναι ένα εννοιολογικό εργαλείο  που χρησιμοποιεί κάποιος </a:t>
            </a:r>
            <a:r>
              <a:rPr lang="el-GR" sz="3800" b="1" dirty="0"/>
              <a:t>για να κατασκευάσει,  ερμηνεύσει, εξηγήσει  και περιγράψει μαθηματικά μια κατάσταση ή ένα φαινόμενο</a:t>
            </a:r>
            <a:r>
              <a:rPr lang="en-US" sz="3800" dirty="0"/>
              <a:t>. </a:t>
            </a:r>
          </a:p>
          <a:p>
            <a:r>
              <a:rPr lang="el-GR" sz="3800" dirty="0"/>
              <a:t>Αποτελεί </a:t>
            </a:r>
            <a:r>
              <a:rPr lang="el-GR" sz="3800" b="1" dirty="0"/>
              <a:t>ένα ολιστικό σύστημα </a:t>
            </a:r>
            <a:r>
              <a:rPr lang="el-GR" sz="3800" dirty="0"/>
              <a:t>(δηλ. δεν είναι το άθροισμα των επιμέρους στοιχείων του).</a:t>
            </a:r>
            <a:endParaRPr lang="en-US" sz="38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l-GR" sz="3800" u="sng" dirty="0"/>
              <a:t>Μπορεί να </a:t>
            </a:r>
            <a:r>
              <a:rPr lang="el-GR" sz="3800" b="1" u="sng" dirty="0"/>
              <a:t>εξελιχτεί </a:t>
            </a:r>
            <a:r>
              <a:rPr lang="el-GR" sz="3800" u="sng" dirty="0"/>
              <a:t>και να </a:t>
            </a:r>
            <a:r>
              <a:rPr lang="el-GR" sz="3800" b="1" u="sng" dirty="0"/>
              <a:t>βελτιωθεί</a:t>
            </a:r>
            <a:r>
              <a:rPr lang="el-GR" sz="3800" u="sng" dirty="0"/>
              <a:t>.</a:t>
            </a:r>
            <a:r>
              <a:rPr lang="en-US" sz="3800" u="sng" dirty="0"/>
              <a:t> </a:t>
            </a:r>
            <a:endParaRPr lang="el-GR" sz="3800" u="sng" dirty="0"/>
          </a:p>
          <a:p>
            <a:r>
              <a:rPr lang="el-GR" sz="3800" b="1" u="sng" dirty="0"/>
              <a:t>δεν αποτελεί ποτέ ένα ακριβές αντίγραφο του πραγματικού φαινομένου </a:t>
            </a:r>
            <a:r>
              <a:rPr lang="el-GR" sz="3800" dirty="0"/>
              <a:t>ή αντικειμένου, αλλά αναπαριστά κάποια ή κάποιες πτυχές της δομής, των ιδιοτήτων ή της συμπεριφοράς αυτού που μελετάται.</a:t>
            </a:r>
          </a:p>
          <a:p>
            <a:r>
              <a:rPr lang="el-GR" sz="3800" dirty="0"/>
              <a:t>συνδέει την άτυπη γνώση με την τυπική (μαθηματική) και με αυτόν τον τρόπο βοηθά τους μαθητές να </a:t>
            </a:r>
            <a:r>
              <a:rPr lang="el-GR" sz="3800" b="1" dirty="0"/>
              <a:t>δουλέψουν σε διαφορετικά επίπεδα αφαίρεσης και γενίκευσης</a:t>
            </a:r>
            <a:r>
              <a:rPr lang="el-GR" sz="3800" dirty="0"/>
              <a:t>.</a:t>
            </a:r>
          </a:p>
          <a:p>
            <a:pPr lvl="1"/>
            <a:r>
              <a:rPr lang="el-GR" sz="4100" b="1" dirty="0">
                <a:solidFill>
                  <a:srgbClr val="0070C0"/>
                </a:solidFill>
              </a:rPr>
              <a:t>Διδακτική έμφαση</a:t>
            </a:r>
            <a:r>
              <a:rPr lang="el-GR" sz="4100" b="1" dirty="0">
                <a:solidFill>
                  <a:srgbClr val="00B050"/>
                </a:solidFill>
              </a:rPr>
              <a:t>: πώς θα πρέπει να οργανώσουμε  ένα μαθησιακό περιβάλλον </a:t>
            </a:r>
            <a:r>
              <a:rPr lang="el-GR" sz="4100" dirty="0">
                <a:solidFill>
                  <a:srgbClr val="00B050"/>
                </a:solidFill>
              </a:rPr>
              <a:t>για να υποστηρίξουμε τους μαθητές μας να εμπλακούν σε δραστηριότητες </a:t>
            </a:r>
            <a:r>
              <a:rPr lang="el-GR" sz="4100" dirty="0" err="1">
                <a:solidFill>
                  <a:srgbClr val="00B050"/>
                </a:solidFill>
              </a:rPr>
              <a:t>μοντελοποίησης</a:t>
            </a:r>
            <a:r>
              <a:rPr lang="el-GR" sz="4100" dirty="0">
                <a:solidFill>
                  <a:srgbClr val="00B050"/>
                </a:solidFill>
              </a:rPr>
              <a:t>;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l-GR" dirty="0"/>
              <a:t>Μοντελοποίηση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28600" y="1295400"/>
            <a:ext cx="3276600" cy="3886200"/>
          </a:xfrm>
        </p:spPr>
        <p:txBody>
          <a:bodyPr>
            <a:noAutofit/>
          </a:bodyPr>
          <a:lstStyle/>
          <a:p>
            <a:r>
              <a:rPr lang="el-GR" sz="2000" dirty="0"/>
              <a:t>Η </a:t>
            </a:r>
            <a:r>
              <a:rPr lang="el-GR" sz="2000" b="1" dirty="0"/>
              <a:t>συνεχής (νοητική) κίνηση </a:t>
            </a:r>
            <a:r>
              <a:rPr lang="el-GR" sz="2000" dirty="0"/>
              <a:t>από το πραγματικό  στο μαθηματικό  πλαίσιο στην προσπάθεια εύρεσης του μαθηματικού μοντέλου.</a:t>
            </a:r>
          </a:p>
          <a:p>
            <a:r>
              <a:rPr lang="el-GR" sz="2000" dirty="0"/>
              <a:t>Τα μαθηματικά μοντέλα </a:t>
            </a:r>
            <a:r>
              <a:rPr lang="el-GR" sz="2000" b="1" dirty="0"/>
              <a:t>δημιουργούνται, εφαρμόζονται &amp; ελέγχονται</a:t>
            </a:r>
            <a:r>
              <a:rPr lang="el-GR" sz="2000" dirty="0"/>
              <a:t> στο συγκεκριμένο πλαίσιο του προβλήματος</a:t>
            </a:r>
          </a:p>
          <a:p>
            <a:endParaRPr lang="el-GR" sz="2000" dirty="0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6019800" y="1143000"/>
            <a:ext cx="274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 κύκλος</a:t>
            </a:r>
            <a:r>
              <a:rPr kumimoji="0" lang="el-G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μοντελοποίησης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603186F-BA19-4438-B537-175319A2BE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39" y="2100814"/>
            <a:ext cx="5029200" cy="3627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354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l-GR" sz="3200" dirty="0"/>
              <a:t>Διασχίζοντας τα σύνορα …</a:t>
            </a:r>
            <a:br>
              <a:rPr lang="el-GR" sz="3200" dirty="0"/>
            </a:br>
            <a:r>
              <a:rPr lang="el-GR" sz="3200" dirty="0"/>
              <a:t>πραγματικού κόσμου -  μαθηματικής γνώσης (</a:t>
            </a:r>
            <a:r>
              <a:rPr lang="en-US" sz="3200" dirty="0"/>
              <a:t>Wake, 201</a:t>
            </a:r>
            <a:r>
              <a:rPr lang="el-GR" sz="3200" dirty="0"/>
              <a:t>5</a:t>
            </a:r>
            <a:r>
              <a:rPr lang="en-US" sz="3200" dirty="0"/>
              <a:t>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572000"/>
          </a:xfrm>
        </p:spPr>
        <p:txBody>
          <a:bodyPr>
            <a:normAutofit/>
          </a:bodyPr>
          <a:lstStyle/>
          <a:p>
            <a:r>
              <a:rPr lang="el-GR" sz="2800" dirty="0"/>
              <a:t>Εύρεση/καθορισμός των πιο σημαντικών παραγόντων (</a:t>
            </a:r>
            <a:r>
              <a:rPr lang="el-GR" sz="2800" b="1" dirty="0"/>
              <a:t>παραγόντων – κλειδί</a:t>
            </a:r>
            <a:r>
              <a:rPr lang="el-GR" sz="2800" dirty="0"/>
              <a:t>) της πραγματικότητας στην διαμόρφωση του μαθηματικού μοντέλου.</a:t>
            </a:r>
          </a:p>
          <a:p>
            <a:r>
              <a:rPr lang="el-GR" sz="2800" dirty="0"/>
              <a:t>Ανάδειξη της </a:t>
            </a:r>
            <a:r>
              <a:rPr lang="el-GR" sz="2800" b="1" dirty="0"/>
              <a:t>αλληλεπίδρασης/σύζευξης*</a:t>
            </a:r>
            <a:r>
              <a:rPr lang="el-GR" sz="2800" dirty="0"/>
              <a:t>  πραγματικότητας – μαθηματικών. </a:t>
            </a:r>
            <a:endParaRPr lang="en-US" sz="2800" dirty="0"/>
          </a:p>
          <a:p>
            <a:pPr lvl="1"/>
            <a:r>
              <a:rPr lang="el-GR" sz="2400" dirty="0"/>
              <a:t>*</a:t>
            </a:r>
            <a:r>
              <a:rPr lang="el-GR" sz="2400" dirty="0">
                <a:solidFill>
                  <a:srgbClr val="00B050"/>
                </a:solidFill>
              </a:rPr>
              <a:t>Η λέξη </a:t>
            </a:r>
            <a:r>
              <a:rPr lang="el-GR" sz="2400" b="1" dirty="0">
                <a:solidFill>
                  <a:srgbClr val="00B050"/>
                </a:solidFill>
              </a:rPr>
              <a:t>σύζευξη </a:t>
            </a:r>
            <a:r>
              <a:rPr lang="el-GR" sz="2400" dirty="0">
                <a:solidFill>
                  <a:srgbClr val="00B050"/>
                </a:solidFill>
              </a:rPr>
              <a:t>αναφέρεται στην αμοιβαία συνύπαρξη των δύο χώρων στη σκέψη των μαθητών</a:t>
            </a:r>
            <a:r>
              <a:rPr lang="el-GR" sz="2400" dirty="0"/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F4CE1-7F5E-49BA-9BF5-1B74CF64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διαδικασία </a:t>
            </a:r>
            <a:r>
              <a:rPr lang="el-GR" dirty="0" err="1"/>
              <a:t>μοντελοποίησης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8363F-AFDB-40DB-9D3A-F313AFAD1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Απαιτεί πλήρη κατανόηση του φαινομένου  το οποίο πρόκειται να </a:t>
            </a:r>
            <a:r>
              <a:rPr lang="el-GR" dirty="0" err="1"/>
              <a:t>μοντελοποιηθεί</a:t>
            </a:r>
            <a:r>
              <a:rPr lang="el-GR" dirty="0"/>
              <a:t>.</a:t>
            </a:r>
          </a:p>
          <a:p>
            <a:r>
              <a:rPr lang="el-GR" dirty="0"/>
              <a:t>Καλλιεργεί την αφαιρετική σκέψη και την ικανότητα τυποποίησης του προβλήματος, ώστε να μπορεί να αντιμετωπισθεί με μαθηματικό τρόπο.</a:t>
            </a:r>
          </a:p>
          <a:p>
            <a:r>
              <a:rPr lang="el-GR" dirty="0"/>
              <a:t>Επιστρατεύει γνώσεις και διαδικασίες από μια ευρεία γκάμα περιοχών των μαθηματικών. </a:t>
            </a:r>
          </a:p>
          <a:p>
            <a:r>
              <a:rPr lang="el-GR" dirty="0"/>
              <a:t>Υποστηρίζει διαδικασίες </a:t>
            </a:r>
            <a:r>
              <a:rPr lang="el-GR" dirty="0" err="1"/>
              <a:t>αναστοχασμού</a:t>
            </a:r>
            <a:r>
              <a:rPr lang="el-GR" dirty="0"/>
              <a:t> μέσω του κύκλου </a:t>
            </a:r>
            <a:r>
              <a:rPr lang="el-GR" dirty="0" err="1"/>
              <a:t>μοντελοποίησης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30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14555"/>
            <a:ext cx="8229600" cy="776555"/>
          </a:xfrm>
        </p:spPr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8600" y="729867"/>
            <a:ext cx="8839200" cy="5791200"/>
          </a:xfrm>
        </p:spPr>
        <p:txBody>
          <a:bodyPr>
            <a:noAutofit/>
          </a:bodyPr>
          <a:lstStyle/>
          <a:p>
            <a:r>
              <a:rPr lang="en-US" sz="1600" dirty="0"/>
              <a:t>Doerr, H. M., &amp; English, L. D. (2003). A modelling perspective on students' mathematical reasoning about data. </a:t>
            </a:r>
            <a:r>
              <a:rPr lang="en-US" sz="1600" i="1" dirty="0"/>
              <a:t>Journal for Research in Mathematics Education, 34, 110-136. </a:t>
            </a:r>
            <a:endParaRPr lang="el-GR" sz="1600" i="1" dirty="0"/>
          </a:p>
          <a:p>
            <a:r>
              <a:rPr lang="en-US" sz="1600" dirty="0"/>
              <a:t>English, L. D. (2006). Mathematical modeling in the primary school. </a:t>
            </a:r>
            <a:r>
              <a:rPr lang="en-US" sz="1600" i="1" dirty="0"/>
              <a:t>Educational Studies in Mathematics, </a:t>
            </a:r>
            <a:r>
              <a:rPr lang="en-US" sz="1600" dirty="0"/>
              <a:t>63(3), 303–323. </a:t>
            </a:r>
          </a:p>
          <a:p>
            <a:r>
              <a:rPr lang="en-US" sz="1600" dirty="0"/>
              <a:t>Kaiser, G. (2007). Mathematical modelling at schools—how to promote modelling competencies. In</a:t>
            </a:r>
            <a:r>
              <a:rPr lang="el-GR" sz="1600" dirty="0"/>
              <a:t> </a:t>
            </a:r>
            <a:r>
              <a:rPr lang="en-US" sz="1600" dirty="0"/>
              <a:t>C. P. Haines, P. Galbraith, W. Blum, &amp; S. Khan (Eds.), </a:t>
            </a:r>
            <a:r>
              <a:rPr lang="en-US" sz="1600" i="1" dirty="0"/>
              <a:t>Mathematical modelling (ICTMA 12): education,</a:t>
            </a:r>
            <a:r>
              <a:rPr lang="el-GR" sz="1600" i="1" dirty="0"/>
              <a:t> </a:t>
            </a:r>
            <a:r>
              <a:rPr lang="en-US" sz="1600" i="1" dirty="0"/>
              <a:t>engineering and economics (pp. 110–119). </a:t>
            </a:r>
            <a:r>
              <a:rPr lang="en-US" sz="1600" i="1" dirty="0" err="1"/>
              <a:t>Chichester</a:t>
            </a:r>
            <a:r>
              <a:rPr lang="en-US" sz="1600" i="1" dirty="0"/>
              <a:t>: </a:t>
            </a:r>
            <a:r>
              <a:rPr lang="en-US" sz="1600" i="1" dirty="0" err="1"/>
              <a:t>Horwood</a:t>
            </a:r>
            <a:r>
              <a:rPr lang="en-US" sz="1600" i="1" dirty="0"/>
              <a:t>.</a:t>
            </a:r>
          </a:p>
          <a:p>
            <a:r>
              <a:rPr lang="en-US" sz="1600" dirty="0"/>
              <a:t>Kaiser, G., and </a:t>
            </a:r>
            <a:r>
              <a:rPr lang="en-US" sz="1600" dirty="0" err="1"/>
              <a:t>Sriraman</a:t>
            </a:r>
            <a:r>
              <a:rPr lang="en-US" sz="1600" dirty="0"/>
              <a:t>, B. (2006). A global survey of international perspectives on modeling in mathematics education. </a:t>
            </a:r>
            <a:r>
              <a:rPr lang="en-US" sz="1600" i="1" dirty="0" err="1"/>
              <a:t>Zentralblatt</a:t>
            </a:r>
            <a:r>
              <a:rPr lang="en-US" sz="1600" i="1" dirty="0"/>
              <a:t> </a:t>
            </a:r>
            <a:r>
              <a:rPr lang="en-US" sz="1600" i="1" dirty="0" err="1"/>
              <a:t>für</a:t>
            </a:r>
            <a:r>
              <a:rPr lang="en-US" sz="1600" i="1" dirty="0"/>
              <a:t> </a:t>
            </a:r>
            <a:r>
              <a:rPr lang="en-US" sz="1600" i="1" dirty="0" err="1"/>
              <a:t>Didaktik</a:t>
            </a:r>
            <a:r>
              <a:rPr lang="en-US" sz="1600" i="1" dirty="0"/>
              <a:t> der </a:t>
            </a:r>
            <a:r>
              <a:rPr lang="en-US" sz="1600" i="1" dirty="0" err="1"/>
              <a:t>Mathematik</a:t>
            </a:r>
            <a:r>
              <a:rPr lang="en-US" sz="1600" dirty="0"/>
              <a:t>, 38, 3, 302–312. </a:t>
            </a:r>
            <a:endParaRPr lang="el-GR" sz="1600" dirty="0"/>
          </a:p>
          <a:p>
            <a:r>
              <a:rPr lang="en-US" sz="1600" dirty="0"/>
              <a:t>Lehrer, R., &amp; </a:t>
            </a:r>
            <a:r>
              <a:rPr lang="en-US" sz="1600" dirty="0" err="1"/>
              <a:t>Schauble</a:t>
            </a:r>
            <a:r>
              <a:rPr lang="en-US" sz="1600" dirty="0"/>
              <a:t>, L. (2007). A developmental approach for supporting the epistemology of modeling. In W. Blum, P. Galbraith, H. </a:t>
            </a:r>
            <a:r>
              <a:rPr lang="en-US" sz="1600" dirty="0" err="1"/>
              <a:t>Henn</a:t>
            </a:r>
            <a:r>
              <a:rPr lang="en-US" sz="1600" dirty="0"/>
              <a:t>, &amp; M. </a:t>
            </a:r>
            <a:r>
              <a:rPr lang="en-US" sz="1600" dirty="0" err="1"/>
              <a:t>Niss</a:t>
            </a:r>
            <a:r>
              <a:rPr lang="en-US" sz="1600" dirty="0"/>
              <a:t> (Eds.), </a:t>
            </a:r>
            <a:r>
              <a:rPr lang="en-US" sz="1600" i="1" dirty="0"/>
              <a:t>Modeling and applications in mathematics education: The 14th ICMI study (pp. 185–192). Boston, MA: Springer.</a:t>
            </a:r>
          </a:p>
          <a:p>
            <a:r>
              <a:rPr lang="en-US" sz="1600" dirty="0" err="1"/>
              <a:t>Maaß</a:t>
            </a:r>
            <a:r>
              <a:rPr lang="en-US" sz="1600" dirty="0"/>
              <a:t>, K. (2006). What are modelling competencies? </a:t>
            </a:r>
            <a:r>
              <a:rPr lang="en-US" sz="1600" i="1" dirty="0" err="1"/>
              <a:t>Zentralblatt</a:t>
            </a:r>
            <a:r>
              <a:rPr lang="en-US" sz="1600" i="1" dirty="0"/>
              <a:t> </a:t>
            </a:r>
            <a:r>
              <a:rPr lang="en-US" sz="1600" i="1" dirty="0" err="1"/>
              <a:t>für</a:t>
            </a:r>
            <a:r>
              <a:rPr lang="en-US" sz="1600" i="1" dirty="0"/>
              <a:t> </a:t>
            </a:r>
            <a:r>
              <a:rPr lang="en-US" sz="1600" i="1" dirty="0" err="1"/>
              <a:t>Didaktik</a:t>
            </a:r>
            <a:r>
              <a:rPr lang="en-US" sz="1600" i="1" dirty="0"/>
              <a:t> der </a:t>
            </a:r>
            <a:r>
              <a:rPr lang="en-US" sz="1600" i="1" dirty="0" err="1"/>
              <a:t>Mathematik</a:t>
            </a:r>
            <a:r>
              <a:rPr lang="en-US" sz="1600" i="1" dirty="0"/>
              <a:t>, </a:t>
            </a:r>
            <a:r>
              <a:rPr lang="en-US" sz="1600" dirty="0"/>
              <a:t>38(2), 113-142 </a:t>
            </a:r>
            <a:endParaRPr lang="el-GR" sz="1600" dirty="0"/>
          </a:p>
          <a:p>
            <a:r>
              <a:rPr lang="en-US" sz="1600" dirty="0" err="1"/>
              <a:t>Mousoulides</a:t>
            </a:r>
            <a:r>
              <a:rPr lang="en-US" sz="1600" dirty="0"/>
              <a:t>, N., </a:t>
            </a:r>
            <a:r>
              <a:rPr lang="en-US" sz="1600" dirty="0" err="1"/>
              <a:t>Sriraman</a:t>
            </a:r>
            <a:r>
              <a:rPr lang="en-US" sz="1600" dirty="0"/>
              <a:t>, B., &amp; </a:t>
            </a:r>
            <a:r>
              <a:rPr lang="en-US" sz="1600" dirty="0" err="1"/>
              <a:t>Christou</a:t>
            </a:r>
            <a:r>
              <a:rPr lang="en-US" sz="1600" dirty="0"/>
              <a:t>, C. (2007). From problem solving to modeling– the emergence of models and modelling perspectives. </a:t>
            </a:r>
            <a:r>
              <a:rPr lang="en-US" sz="1600" i="1" dirty="0"/>
              <a:t>Nordic Studies in Mathematics Education, 12(1), 23-47. </a:t>
            </a:r>
          </a:p>
          <a:p>
            <a:r>
              <a:rPr lang="en-US" sz="1600" dirty="0"/>
              <a:t>Wake, G. (2014). Making sense of and with mathematics: the interface between academic mathematics and mathematics in practice. </a:t>
            </a:r>
            <a:r>
              <a:rPr lang="en-US" sz="1600" i="1" dirty="0"/>
              <a:t>Educational Studies in Mathematics</a:t>
            </a:r>
            <a:r>
              <a:rPr lang="en-US" sz="1600" dirty="0"/>
              <a:t>, </a:t>
            </a:r>
            <a:r>
              <a:rPr lang="en-US" sz="1600" i="1" dirty="0"/>
              <a:t>86</a:t>
            </a:r>
            <a:r>
              <a:rPr lang="en-US" sz="1600" dirty="0"/>
              <a:t>(2), 271–290.</a:t>
            </a:r>
            <a:endParaRPr lang="el-GR" sz="1600" dirty="0"/>
          </a:p>
          <a:p>
            <a:r>
              <a:rPr lang="en-US" sz="1600" dirty="0"/>
              <a:t>Wake, G. (2015). Preparing for workplace numeracy: a modelling perspective. </a:t>
            </a:r>
            <a:r>
              <a:rPr lang="en-US" sz="1600" i="1" dirty="0"/>
              <a:t>ZDM</a:t>
            </a:r>
            <a:r>
              <a:rPr lang="en-US" sz="1600" dirty="0"/>
              <a:t>, </a:t>
            </a:r>
            <a:r>
              <a:rPr lang="en-US" sz="1600" i="1" dirty="0"/>
              <a:t>47</a:t>
            </a:r>
            <a:r>
              <a:rPr lang="en-US" sz="1600" dirty="0"/>
              <a:t>(4), 675-689.</a:t>
            </a:r>
          </a:p>
          <a:p>
            <a:r>
              <a:rPr lang="en-US" sz="1600" dirty="0"/>
              <a:t>Williams, J. S., &amp; Wake, G. D. (2007). Metaphors and models in translation between college and workplace mathematics. </a:t>
            </a:r>
            <a:r>
              <a:rPr lang="en-US" sz="1600" i="1" dirty="0"/>
              <a:t>Educational Studies in Mathematics</a:t>
            </a:r>
            <a:r>
              <a:rPr lang="en-US" sz="1600" dirty="0"/>
              <a:t>, </a:t>
            </a:r>
            <a:r>
              <a:rPr lang="en-US" sz="1600" i="1" dirty="0"/>
              <a:t>64</a:t>
            </a:r>
            <a:r>
              <a:rPr lang="en-US" sz="1600" dirty="0"/>
              <a:t>(3), 345– 371.</a:t>
            </a:r>
            <a:endParaRPr lang="el-GR" sz="1600" dirty="0"/>
          </a:p>
          <a:p>
            <a:endParaRPr lang="el-GR" sz="1700" dirty="0"/>
          </a:p>
        </p:txBody>
      </p:sp>
    </p:spTree>
    <p:extLst>
      <p:ext uri="{BB962C8B-B14F-4D97-AF65-F5344CB8AC3E}">
        <p14:creationId xmlns:p14="http://schemas.microsoft.com/office/powerpoint/2010/main" val="195979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pPr lvl="1"/>
            <a:r>
              <a:rPr lang="el-GR" dirty="0"/>
              <a:t>Αναζητώντας το (κατάλληλο) μαθηματικό μοντέλο  λύσης του προβλήματος</a:t>
            </a:r>
          </a:p>
        </p:txBody>
      </p:sp>
    </p:spTree>
    <p:extLst>
      <p:ext uri="{BB962C8B-B14F-4D97-AF65-F5344CB8AC3E}">
        <p14:creationId xmlns:p14="http://schemas.microsoft.com/office/powerpoint/2010/main" val="360363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/>
              <a:t>Πρόβλημα: Ο χορός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3429000"/>
            <a:ext cx="8458200" cy="2087563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Παρακολουθήστε το </a:t>
            </a:r>
            <a:r>
              <a:rPr lang="en-US" dirty="0"/>
              <a:t>video </a:t>
            </a:r>
            <a:r>
              <a:rPr lang="el-GR" dirty="0"/>
              <a:t>ενός χορού</a:t>
            </a:r>
          </a:p>
          <a:p>
            <a:r>
              <a:rPr lang="el-GR" dirty="0"/>
              <a:t>Δημιουργήστε έναν τρόπο καταγραφής της κίνησης των χορευτών. </a:t>
            </a:r>
          </a:p>
          <a:p>
            <a:pPr lvl="1"/>
            <a:r>
              <a:rPr lang="el-GR" dirty="0"/>
              <a:t>Η εργασία σας θα επιτρέψει σε κάποιον άλλο να εκτελέσει επιτυχώς την κίνηση.</a:t>
            </a:r>
          </a:p>
          <a:p>
            <a:pPr lvl="2"/>
            <a:r>
              <a:rPr lang="el-GR" dirty="0"/>
              <a:t>Η δραστηριότητα αυτή δόθηκε σε μαθητές στην Αγγλία.</a:t>
            </a:r>
          </a:p>
        </p:txBody>
      </p:sp>
      <p:pic>
        <p:nvPicPr>
          <p:cNvPr id="4" name="3 - Εικόνα" descr="[decoration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243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4191000" y="5562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l-GR" dirty="0">
                <a:solidFill>
                  <a:srgbClr val="C00000"/>
                </a:solidFill>
              </a:rPr>
              <a:t>Τι είδους μαθηματικά μοντέλα αναμένετε να αναπτύξουν οι μαθητές;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Μοντέλα που δημιούργησαν οι μαθητές (</a:t>
            </a:r>
            <a:r>
              <a:rPr lang="en-US" sz="3200" dirty="0"/>
              <a:t>Wake, 2015)</a:t>
            </a:r>
            <a:endParaRPr lang="el-GR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36502"/>
            <a:ext cx="3733800" cy="275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95718"/>
            <a:ext cx="3276600" cy="269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4800600"/>
            <a:ext cx="3429000" cy="1066800"/>
          </a:xfrm>
        </p:spPr>
        <p:txBody>
          <a:bodyPr>
            <a:normAutofit fontScale="77500" lnSpcReduction="20000"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Με ποιο τρόπο διαφοροποιούνται τα μαθηματικά μοντέλα που διαμόρφωσαν οι μαθητές;</a:t>
            </a:r>
            <a:endParaRPr lang="el-G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b="14976"/>
          <a:stretch>
            <a:fillRect/>
          </a:stretch>
        </p:blipFill>
        <p:spPr bwMode="auto">
          <a:xfrm>
            <a:off x="4552950" y="4572000"/>
            <a:ext cx="41338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3078163"/>
          </a:xfrm>
        </p:spPr>
        <p:txBody>
          <a:bodyPr>
            <a:normAutofit fontScale="92500" lnSpcReduction="10000"/>
          </a:bodyPr>
          <a:lstStyle/>
          <a:p>
            <a:r>
              <a:rPr lang="el-GR" sz="2800" dirty="0"/>
              <a:t>Εδώ η κορυφαία γραμμή αντιπροσωπεύει το πάνω μέρος του σώματος και η κάτω γραμμή αντιπροσωπεύει το κάτω μέρος του σώματος.</a:t>
            </a:r>
          </a:p>
          <a:p>
            <a:r>
              <a:rPr lang="el-GR" sz="2800" dirty="0"/>
              <a:t>Ο χρόνος αυξάνεται από αριστερά προς τα δεξιά. </a:t>
            </a:r>
          </a:p>
          <a:p>
            <a:r>
              <a:rPr lang="el-GR" sz="2800" dirty="0"/>
              <a:t>Τα σύμβολα L και J αντιπροσωπεύουν το δεξί και το αριστερό χέρι ανυψωμένο </a:t>
            </a:r>
          </a:p>
          <a:p>
            <a:r>
              <a:rPr lang="el-GR" sz="2800" dirty="0"/>
              <a:t>Τα σύμβολα Ε σημαίνουν ότι τα δάχτυλα συνδέονται</a:t>
            </a:r>
            <a:r>
              <a:rPr lang="el-GR" dirty="0"/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14976"/>
          <a:stretch>
            <a:fillRect/>
          </a:stretch>
        </p:blipFill>
        <p:spPr bwMode="auto">
          <a:xfrm>
            <a:off x="2133600" y="0"/>
            <a:ext cx="41338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Εμπειρική μελέτη* </a:t>
            </a:r>
            <a:br>
              <a:rPr lang="el-GR" dirty="0"/>
            </a:br>
            <a:r>
              <a:rPr lang="el-GR" dirty="0"/>
              <a:t>(</a:t>
            </a:r>
            <a:r>
              <a:rPr lang="el-GR" i="1" dirty="0"/>
              <a:t>μαθητές Β’ Λυκείου, Αθήνα)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47800" y="2514600"/>
            <a:ext cx="7239000" cy="3611563"/>
          </a:xfrm>
        </p:spPr>
        <p:txBody>
          <a:bodyPr>
            <a:normAutofit/>
          </a:bodyPr>
          <a:lstStyle/>
          <a:p>
            <a:endParaRPr lang="el-GR" dirty="0"/>
          </a:p>
          <a:p>
            <a:pPr lvl="1"/>
            <a:r>
              <a:rPr lang="el-GR" dirty="0"/>
              <a:t>Μαθητές </a:t>
            </a:r>
            <a:r>
              <a:rPr lang="el-GR" dirty="0">
                <a:solidFill>
                  <a:srgbClr val="7030A0"/>
                </a:solidFill>
              </a:rPr>
              <a:t>προβληματίζονται για τον τρόπο μαθηματικής αναπαράστασης</a:t>
            </a:r>
            <a:r>
              <a:rPr lang="el-GR" dirty="0"/>
              <a:t> (</a:t>
            </a:r>
            <a:r>
              <a:rPr lang="el-GR" i="1" dirty="0"/>
              <a:t>μαθηματικό μοντέλο)</a:t>
            </a:r>
            <a:r>
              <a:rPr lang="el-GR" dirty="0"/>
              <a:t> ενός δένδρου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pPr marL="0" indent="0">
              <a:buNone/>
            </a:pPr>
            <a:r>
              <a:rPr lang="en-US" sz="1500" dirty="0"/>
              <a:t>* </a:t>
            </a:r>
            <a:r>
              <a:rPr lang="en-US" sz="1500" dirty="0" err="1"/>
              <a:t>Potari</a:t>
            </a:r>
            <a:r>
              <a:rPr lang="en-US" sz="1500" dirty="0"/>
              <a:t> D. (Ed.) (2016). Mathematics and Science for Life (</a:t>
            </a:r>
            <a:r>
              <a:rPr lang="en-US" sz="1500" dirty="0" err="1"/>
              <a:t>Mascil</a:t>
            </a:r>
            <a:r>
              <a:rPr lang="en-US" sz="1500" dirty="0"/>
              <a:t>): International report on implementation strategies and their effectiveness. FP7, Science in Society, Project </a:t>
            </a:r>
            <a:r>
              <a:rPr lang="en-GB" sz="1500" dirty="0"/>
              <a:t>Number: 320693.</a:t>
            </a:r>
            <a:endParaRPr lang="el-GR" dirty="0"/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228600" y="5333999"/>
            <a:ext cx="3276600" cy="79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62863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 txBox="1">
            <a:spLocks/>
          </p:cNvSpPr>
          <p:nvPr/>
        </p:nvSpPr>
        <p:spPr bwMode="auto">
          <a:xfrm>
            <a:off x="762000" y="188913"/>
            <a:ext cx="7239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l-GR" sz="3200" b="1" dirty="0"/>
              <a:t>Πρόβλημα: Επιλέγοντας την κατάλληλη ποικιλία πορτοκαλιάς</a:t>
            </a:r>
            <a:endParaRPr lang="en-US" sz="3200" b="1" dirty="0">
              <a:ea typeface="MS PGothic" pitchFamily="34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19201"/>
            <a:ext cx="8153400" cy="4114800"/>
          </a:xfrm>
          <a:prstGeom prst="rect">
            <a:avLst/>
          </a:prstGeom>
        </p:spPr>
        <p:txBody>
          <a:bodyPr/>
          <a:lstStyle/>
          <a:p>
            <a:pPr marL="114300" algn="just" eaLnBrk="1" hangingPunct="1">
              <a:spcBef>
                <a:spcPts val="800"/>
              </a:spcBef>
              <a:buFont typeface="Arial" charset="0"/>
              <a:buNone/>
              <a:defRPr/>
            </a:pPr>
            <a:r>
              <a:rPr lang="el-GR" sz="2000" i="1" kern="0" dirty="0">
                <a:ea typeface="MS PGothic" pitchFamily="34" charset="-128"/>
              </a:rPr>
              <a:t>Εργάζεστε ως γεωπόνος σε μια εταιρεία που </a:t>
            </a:r>
            <a:r>
              <a:rPr lang="el-GR" sz="2000" i="1" dirty="0"/>
              <a:t>αναλαμβάνει μελέτες βιώσιμων γεωργικών καλλιεργειών. Ένας πελάτης ενδιαφέρεται να δημιουργήσει  ένα σύγχρονο και βιώσιμο οπωρώνα σε περιφραγμένο κτήμα ορθογωνίου παραλληλογράμμου με διαστάσεις </a:t>
            </a:r>
            <a:r>
              <a:rPr lang="el-GR" sz="2000" b="1" i="1" dirty="0"/>
              <a:t>240 </a:t>
            </a:r>
            <a:r>
              <a:rPr lang="en-US" sz="2000" b="1" i="1" dirty="0"/>
              <a:t>x </a:t>
            </a:r>
            <a:r>
              <a:rPr lang="el-GR" sz="2000" b="1" i="1" dirty="0"/>
              <a:t>460 </a:t>
            </a:r>
            <a:r>
              <a:rPr lang="el-GR" sz="2000" i="1" dirty="0"/>
              <a:t>μέτρα.</a:t>
            </a:r>
          </a:p>
          <a:p>
            <a:pPr marL="114300" algn="just" eaLnBrk="1" hangingPunct="1">
              <a:spcBef>
                <a:spcPts val="800"/>
              </a:spcBef>
              <a:buFont typeface="Arial" charset="0"/>
              <a:buNone/>
              <a:defRPr/>
            </a:pPr>
            <a:r>
              <a:rPr lang="el-GR" sz="2000" i="1" dirty="0"/>
              <a:t>Έπειτα από μελέτες που πραγματοποιήσατε, προτείνατε τη φύτευση δύο ποικιλιών: κλασική ποικιλία πορτοκαλιάς και ποικιλία μικρής πορτοκαλιάς. Κάθε δενδρύλλιο της κλασικής ποικιλίας πορτοκαλιάς </a:t>
            </a:r>
            <a:r>
              <a:rPr lang="el-GR" sz="2000" b="1" i="1" dirty="0"/>
              <a:t>φυτεύεται σε απόσταση 4m από το διπλανό του και 2m από το φράχτη και παράγει 80kg καρπό τον χρόνο κατά μέσο όρο.</a:t>
            </a:r>
            <a:r>
              <a:rPr lang="el-GR" sz="2000" i="1" dirty="0"/>
              <a:t> Κάθε δενδρύλλιο της ποικιλίας μικρής πορτοκαλιάς φυτεύεται σε απόσταση 3m από το διπλανό του και 1.5m από το φράχτη και παράγει 50kg καρπό τον χρόνο κατά μέσο όρο. </a:t>
            </a:r>
          </a:p>
          <a:p>
            <a:pPr marL="114300" algn="just" eaLnBrk="1" hangingPunct="1">
              <a:spcBef>
                <a:spcPts val="800"/>
              </a:spcBef>
              <a:buFont typeface="Arial" charset="0"/>
              <a:buNone/>
              <a:defRPr/>
            </a:pPr>
            <a:r>
              <a:rPr lang="el-GR" sz="2000" i="1" dirty="0"/>
              <a:t>Να προτείνετε στο πελάτη σας την περισσότερο κερδοφόρα ποικιλία. </a:t>
            </a:r>
          </a:p>
          <a:p>
            <a:pPr marL="114300" eaLnBrk="1" hangingPunct="1">
              <a:spcBef>
                <a:spcPts val="800"/>
              </a:spcBef>
              <a:buFont typeface="Arial" charset="0"/>
              <a:buNone/>
              <a:defRPr/>
            </a:pPr>
            <a:endParaRPr lang="el-GR" sz="2400" kern="0" dirty="0">
              <a:latin typeface="+mn-lt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62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Μοντέλα που δημιούργησαν οι μαθητές</a:t>
            </a:r>
          </a:p>
        </p:txBody>
      </p:sp>
      <p:pic>
        <p:nvPicPr>
          <p:cNvPr id="4" name="Εικόνα 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4089" y="1946804"/>
            <a:ext cx="3092712" cy="201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ideris_tre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52842"/>
            <a:ext cx="4419600" cy="230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114800"/>
            <a:ext cx="4000464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Εικόνα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1" y="4479923"/>
            <a:ext cx="2389732" cy="202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207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1762"/>
            <a:ext cx="4787900" cy="1557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600" dirty="0">
                <a:latin typeface="Verdana" pitchFamily="34" charset="0"/>
              </a:rPr>
              <a:t>1</a:t>
            </a:r>
            <a:r>
              <a:rPr lang="el-GR" sz="3600" baseline="30000" dirty="0">
                <a:latin typeface="Verdana" pitchFamily="34" charset="0"/>
              </a:rPr>
              <a:t>η</a:t>
            </a:r>
            <a:r>
              <a:rPr lang="el-GR" sz="3600" dirty="0">
                <a:latin typeface="Verdana" pitchFamily="34" charset="0"/>
              </a:rPr>
              <a:t> πρόκληση για τους μαθητές</a:t>
            </a:r>
            <a:endParaRPr lang="el-GR" sz="3600" kern="1200" dirty="0">
              <a:latin typeface="Verdana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2121883"/>
            <a:ext cx="4787899" cy="450135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ένα θέμα που απασχόλησε πολύ τους μαθητές είναι η μαθηματική αναπαράσταση (</a:t>
            </a:r>
            <a:r>
              <a:rPr lang="el-GR" sz="2400" dirty="0">
                <a:solidFill>
                  <a:srgbClr val="0070C0"/>
                </a:solidFill>
              </a:rPr>
              <a:t>ή το μαθηματικό μοντέλο</a:t>
            </a:r>
            <a:r>
              <a:rPr lang="el-GR" sz="2400" dirty="0"/>
              <a:t>) του δένδρου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Μαθ. 1: </a:t>
            </a:r>
            <a:r>
              <a:rPr lang="el-GR" sz="2400" i="1" dirty="0"/>
              <a:t>πώς θα σχεδιάσουμε το δέντρο;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Μαθ. 2: </a:t>
            </a:r>
            <a:r>
              <a:rPr lang="el-GR" sz="2400" i="1" dirty="0"/>
              <a:t>Ο κορμός θα είναι πριν την ανάπτυξη με σημείο και μετά την ανάπτυξη με εμβαδόν</a:t>
            </a:r>
            <a:r>
              <a:rPr lang="el-GR" sz="2400" dirty="0"/>
              <a:t> [θα καλύπτει μια επιφάνεια]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Μαθ. 1: … αν είναι σημείο θα πρέπει να είναι μηδενικής διαμέτρου αλλά αυτό είναι αδύνατο.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Μαθ. 3: </a:t>
            </a:r>
            <a:r>
              <a:rPr lang="el-GR" sz="2400" i="1" dirty="0"/>
              <a:t>Πιστεύω δεν μπορεί να είναι σημείο, διότι όπως είπε και η […] δεν γίνεται να είναι μηδενικής διαμέτρου.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Μαθ. 1: …</a:t>
            </a:r>
            <a:r>
              <a:rPr lang="el-GR" sz="2400" i="1" dirty="0"/>
              <a:t>Το κάθε κουτάκι είναι 1 τ.μ., ο κορμός δεν θα μπορούσε να φτάσει το 1 τ.μ. οπότε το σημείο θα μπορούσε να δώσει μια καλύτερη ιδέα.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b="1" dirty="0" err="1"/>
              <a:t>Εκπ</a:t>
            </a:r>
            <a:r>
              <a:rPr lang="el-GR" sz="2400" b="1" dirty="0"/>
              <a:t>: </a:t>
            </a:r>
            <a:r>
              <a:rPr lang="el-GR" sz="2400" b="1" i="1" dirty="0"/>
              <a:t>Σας πείθει</a:t>
            </a:r>
            <a:r>
              <a:rPr lang="el-GR" sz="2400" b="1" dirty="0"/>
              <a:t>;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Μαθ. Ναι!</a:t>
            </a:r>
          </a:p>
          <a:p>
            <a:pPr lvl="1">
              <a:lnSpc>
                <a:spcPct val="80000"/>
              </a:lnSpc>
            </a:pPr>
            <a:endParaRPr lang="el-GR" sz="1800" b="1" dirty="0"/>
          </a:p>
        </p:txBody>
      </p:sp>
      <p:pic>
        <p:nvPicPr>
          <p:cNvPr id="43012" name="Εικόνα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876800"/>
            <a:ext cx="1943924" cy="113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BCBD185D-FFDE-43B0-A808-933B74D6C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404" y="1659100"/>
            <a:ext cx="3667125" cy="235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1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30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1342</Words>
  <Application>Microsoft Office PowerPoint</Application>
  <PresentationFormat>Προβολή στην οθόνη (4:3)</PresentationFormat>
  <Paragraphs>91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3" baseType="lpstr">
      <vt:lpstr>Arial</vt:lpstr>
      <vt:lpstr>Calibri</vt:lpstr>
      <vt:lpstr>Verdana</vt:lpstr>
      <vt:lpstr>Office Theme</vt:lpstr>
      <vt:lpstr>Παρουσίαση του PowerPoint</vt:lpstr>
      <vt:lpstr>Παρουσίαση του PowerPoint</vt:lpstr>
      <vt:lpstr>Πρόβλημα: Ο χορός </vt:lpstr>
      <vt:lpstr>Μοντέλα που δημιούργησαν οι μαθητές (Wake, 2015)</vt:lpstr>
      <vt:lpstr>Παρουσίαση του PowerPoint</vt:lpstr>
      <vt:lpstr>Εμπειρική μελέτη*  (μαθητές Β’ Λυκείου, Αθήνα)</vt:lpstr>
      <vt:lpstr>Παρουσίαση του PowerPoint</vt:lpstr>
      <vt:lpstr>Μοντέλα που δημιούργησαν οι μαθητές</vt:lpstr>
      <vt:lpstr>1η πρόκληση για τους μαθητές</vt:lpstr>
      <vt:lpstr>2η πρόκληση για τους μαθητές:  Κύκλος ή τετράγωνο;</vt:lpstr>
      <vt:lpstr>Συζήτηση στην τάξη</vt:lpstr>
      <vt:lpstr>Παρουσίαση του PowerPoint</vt:lpstr>
      <vt:lpstr>Μαθηματικό μοντέλο/ Μοντελοποίηση </vt:lpstr>
      <vt:lpstr>Τα μαθηματικά μοντέλα</vt:lpstr>
      <vt:lpstr>Το μαθηματικό μοντέλο …</vt:lpstr>
      <vt:lpstr>Μοντελοποίηση</vt:lpstr>
      <vt:lpstr>Διασχίζοντας τα σύνορα … πραγματικού κόσμου -  μαθηματικής γνώσης (Wake, 2015)</vt:lpstr>
      <vt:lpstr>Η διαδικασία μοντελοποίησης</vt:lpstr>
      <vt:lpstr>Βιβλιογραφία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 6: Pedagogical approaches to mathematics and science teaching in multicultural classrooms</dc:title>
  <dc:creator>Despoina</dc:creator>
  <cp:lastModifiedBy>KALLIORAS ATHANASIOS</cp:lastModifiedBy>
  <cp:revision>357</cp:revision>
  <dcterms:created xsi:type="dcterms:W3CDTF">2016-12-02T10:45:38Z</dcterms:created>
  <dcterms:modified xsi:type="dcterms:W3CDTF">2022-03-20T12:35:02Z</dcterms:modified>
</cp:coreProperties>
</file>