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70" r:id="rId13"/>
    <p:sldId id="372" r:id="rId14"/>
    <p:sldId id="374" r:id="rId15"/>
    <p:sldId id="376" r:id="rId16"/>
    <p:sldId id="378" r:id="rId17"/>
    <p:sldId id="285" r:id="rId18"/>
    <p:sldId id="286" r:id="rId19"/>
    <p:sldId id="257" r:id="rId20"/>
    <p:sldId id="258" r:id="rId21"/>
    <p:sldId id="262" r:id="rId22"/>
    <p:sldId id="270" r:id="rId23"/>
    <p:sldId id="271" r:id="rId24"/>
    <p:sldId id="272" r:id="rId25"/>
    <p:sldId id="273" r:id="rId26"/>
    <p:sldId id="290" r:id="rId27"/>
    <p:sldId id="288" r:id="rId28"/>
    <p:sldId id="289" r:id="rId29"/>
    <p:sldId id="284" r:id="rId30"/>
    <p:sldId id="334" r:id="rId31"/>
    <p:sldId id="335" r:id="rId32"/>
    <p:sldId id="337" r:id="rId33"/>
    <p:sldId id="351" r:id="rId34"/>
    <p:sldId id="353" r:id="rId35"/>
    <p:sldId id="355" r:id="rId36"/>
    <p:sldId id="357" r:id="rId37"/>
    <p:sldId id="359" r:id="rId38"/>
    <p:sldId id="361" r:id="rId39"/>
    <p:sldId id="363" r:id="rId40"/>
    <p:sldId id="364" r:id="rId41"/>
    <p:sldId id="366" r:id="rId42"/>
    <p:sldId id="367" r:id="rId43"/>
    <p:sldId id="36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04" autoAdjust="0"/>
  </p:normalViewPr>
  <p:slideViewPr>
    <p:cSldViewPr snapToGrid="0" snapToObjects="1">
      <p:cViewPr varScale="1">
        <p:scale>
          <a:sx n="64" d="100"/>
          <a:sy n="64" d="100"/>
        </p:scale>
        <p:origin x="14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A5C11-E694-6048-9715-2BCCCC38CA1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6C75F-D957-384D-A412-2ECC03E48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4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404CC-8CC0-674E-ACFF-0A4AC686BD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99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202D4-0356-9A48-8092-BD93DBE8F5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30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9779-8AC8-476E-9395-7E21FD9C7313}" type="datetimeFigureOut">
              <a:rPr lang="el-GR" smtClean="0"/>
              <a:pPr/>
              <a:t>8/1/2018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D913-C2C5-4066-99CD-1978C49A41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ved=0ahUKEwim_MzFl7XQAhXDkSwKHftUBx4QjRwIBw&amp;url=http://www.bjuinternational.com/case-studies/port-site-recurrence-following-laparoscopic-radical-nephrectomy-chromophobe-renal-cell-carcinoma/&amp;bvm=bv.139250283,d.bGg&amp;psig=AFQjCNFZWVkdE8UaIeZ0r_aEu6jLVvm0uA&amp;ust=147965736949889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google.gr/url?sa=i&amp;rct=j&amp;q=&amp;esrc=s&amp;source=images&amp;cd=&amp;cad=rja&amp;uact=8&amp;ved=0ahUKEwidzY7sl7XQAhUDWywKHZZpArEQjRwIBw&amp;url=https://www.researchgate.net/publication/257741294_Port-site_recurrence_in_a_patient_undergoing_robot-assisted_gynecologic_cancer_surgery_for_endometrial_cancer_-_A_case_report&amp;bvm=bv.139250283,d.bGg&amp;psig=AFQjCNFZWVkdE8UaIeZ0r_aEu6jLVvm0uA&amp;ust=1479657369498894" TargetMode="Externa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gr/url?sa=i&amp;rct=j&amp;q=&amp;esrc=s&amp;source=images&amp;cd=&amp;cad=rja&amp;uact=8&amp;ved=0ahUKEwj_qIuOmLXQAhXJ6CwKHbEcDIwQjRwIBw&amp;url=http://www.jnccn.org/content/12/2/288.figures-only&amp;bvm=bv.139250283,d.bGg&amp;psig=AFQjCNHqUcsv4W2yTmfMcP4iY4CTJhmAdg&amp;ust=1479657556099564" TargetMode="Externa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Surgery in Endometrial cancer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8"/>
            <a:ext cx="4038600" cy="748553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 err="1"/>
              <a:t>Dimitrios</a:t>
            </a:r>
            <a:r>
              <a:rPr lang="en-US" sz="2900" dirty="0"/>
              <a:t> </a:t>
            </a:r>
            <a:r>
              <a:rPr lang="en-US" sz="2900" dirty="0" err="1"/>
              <a:t>Haidopoulos</a:t>
            </a:r>
            <a:endParaRPr lang="en-US" sz="2900" dirty="0"/>
          </a:p>
          <a:p>
            <a:r>
              <a:rPr lang="en-US" sz="2300" dirty="0"/>
              <a:t>Gynecological Oncologist</a:t>
            </a:r>
          </a:p>
          <a:p>
            <a:r>
              <a:rPr lang="en-US" sz="2300" dirty="0"/>
              <a:t>Alexandra Hospital, Athens, Greece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Recommendations for LN in stage I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8474" y="1435608"/>
            <a:ext cx="7556313" cy="49469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staging purposes, tailors adjuvant therapy</a:t>
            </a:r>
            <a:endParaRPr lang="el-GR" dirty="0"/>
          </a:p>
          <a:p>
            <a:pPr>
              <a:buNone/>
            </a:pPr>
            <a:endParaRPr lang="el-GR" dirty="0"/>
          </a:p>
          <a:p>
            <a:r>
              <a:rPr lang="en-US" dirty="0"/>
              <a:t>Pts w</a:t>
            </a:r>
            <a:r>
              <a:rPr lang="el-GR" dirty="0"/>
              <a:t> </a:t>
            </a:r>
            <a:r>
              <a:rPr lang="en-US" dirty="0"/>
              <a:t>low-risk (St </a:t>
            </a:r>
            <a:r>
              <a:rPr lang="en-US" dirty="0" err="1"/>
              <a:t>Ia</a:t>
            </a:r>
            <a:r>
              <a:rPr lang="en-US" dirty="0"/>
              <a:t>, g 1-2): ↓%  (+) LN thus </a:t>
            </a:r>
            <a:r>
              <a:rPr lang="en-US" b="1" dirty="0">
                <a:solidFill>
                  <a:srgbClr val="FF0000"/>
                </a:solidFill>
              </a:rPr>
              <a:t>NO</a:t>
            </a:r>
            <a:r>
              <a:rPr lang="el-GR" dirty="0"/>
              <a:t> </a:t>
            </a:r>
            <a:r>
              <a:rPr lang="en-US" dirty="0"/>
              <a:t>LND recommended</a:t>
            </a:r>
            <a:endParaRPr lang="el-GR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Pts w</a:t>
            </a:r>
            <a:r>
              <a:rPr lang="el-GR" dirty="0"/>
              <a:t> </a:t>
            </a:r>
            <a:r>
              <a:rPr lang="en-US" dirty="0"/>
              <a:t>intermediate risk (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Ib</a:t>
            </a:r>
            <a:r>
              <a:rPr lang="en-US" dirty="0"/>
              <a:t> or </a:t>
            </a:r>
            <a:r>
              <a:rPr lang="en-US" dirty="0" err="1"/>
              <a:t>Ia</a:t>
            </a:r>
            <a:r>
              <a:rPr lang="en-US" dirty="0"/>
              <a:t> g3):  </a:t>
            </a:r>
            <a:r>
              <a:rPr lang="en-US" b="1" dirty="0">
                <a:solidFill>
                  <a:srgbClr val="FF0000"/>
                </a:solidFill>
              </a:rPr>
              <a:t>YES </a:t>
            </a:r>
            <a:r>
              <a:rPr lang="en-US" dirty="0"/>
              <a:t>for staging </a:t>
            </a:r>
            <a:endParaRPr lang="el-GR" dirty="0"/>
          </a:p>
          <a:p>
            <a:pPr>
              <a:buNone/>
            </a:pPr>
            <a:endParaRPr lang="el-GR" dirty="0"/>
          </a:p>
          <a:p>
            <a:r>
              <a:rPr lang="en-US" dirty="0"/>
              <a:t>Pts w high-risk (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Ib</a:t>
            </a:r>
            <a:r>
              <a:rPr lang="en-US" dirty="0"/>
              <a:t> g3): </a:t>
            </a:r>
            <a:r>
              <a:rPr lang="en-US" b="1" dirty="0">
                <a:solidFill>
                  <a:srgbClr val="FF0000"/>
                </a:solidFill>
              </a:rPr>
              <a:t>YES</a:t>
            </a:r>
            <a:r>
              <a:rPr lang="el-GR" dirty="0"/>
              <a:t> (</a:t>
            </a:r>
            <a:r>
              <a:rPr lang="en-US" dirty="0"/>
              <a:t>improved</a:t>
            </a:r>
            <a:r>
              <a:rPr lang="el-GR" dirty="0"/>
              <a:t> </a:t>
            </a:r>
            <a:r>
              <a:rPr lang="en-US" dirty="0"/>
              <a:t>OS)</a:t>
            </a:r>
            <a:endParaRPr lang="el-GR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Pts inadequately staged</a:t>
            </a:r>
            <a:r>
              <a:rPr lang="el-GR" dirty="0"/>
              <a:t> 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dirty="0"/>
              <a:t>undergo</a:t>
            </a:r>
            <a:r>
              <a:rPr lang="el-GR" dirty="0"/>
              <a:t> </a:t>
            </a:r>
            <a:r>
              <a:rPr lang="en-US" dirty="0"/>
              <a:t>LND for tailoring adjuvant therapy</a:t>
            </a:r>
            <a:r>
              <a:rPr lang="el-GR" dirty="0"/>
              <a:t>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Stage II – RH ??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8474" y="1197864"/>
            <a:ext cx="7556313" cy="531266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Stage </a:t>
            </a:r>
            <a:r>
              <a:rPr lang="el-GR" sz="2400" dirty="0"/>
              <a:t>ΙΙ</a:t>
            </a:r>
          </a:p>
          <a:p>
            <a:pPr>
              <a:buNone/>
            </a:pPr>
            <a:r>
              <a:rPr lang="el-GR" sz="2400" dirty="0"/>
              <a:t>		300 </a:t>
            </a:r>
            <a:r>
              <a:rPr lang="en-US" sz="2400" dirty="0"/>
              <a:t>pts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			</a:t>
            </a:r>
            <a:r>
              <a:rPr lang="el-GR" dirty="0"/>
              <a:t>74  </a:t>
            </a:r>
            <a:r>
              <a:rPr lang="en-US" dirty="0"/>
              <a:t>RH</a:t>
            </a:r>
          </a:p>
          <a:p>
            <a:pPr>
              <a:buNone/>
            </a:pPr>
            <a:r>
              <a:rPr lang="en-US" dirty="0"/>
              <a:t>			112 modified RH</a:t>
            </a:r>
          </a:p>
          <a:p>
            <a:pPr>
              <a:buNone/>
            </a:pPr>
            <a:r>
              <a:rPr lang="en-US" dirty="0"/>
              <a:t>			114 SH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n-US" dirty="0"/>
              <a:t>prognostic factors for</a:t>
            </a:r>
            <a:r>
              <a:rPr lang="el-GR" dirty="0"/>
              <a:t> </a:t>
            </a:r>
            <a:r>
              <a:rPr lang="en-US" dirty="0"/>
              <a:t>OS: age</a:t>
            </a:r>
            <a:r>
              <a:rPr lang="el-GR" dirty="0"/>
              <a:t>, </a:t>
            </a:r>
            <a:r>
              <a:rPr lang="en-US" dirty="0"/>
              <a:t>grade</a:t>
            </a:r>
            <a:r>
              <a:rPr lang="el-GR" dirty="0"/>
              <a:t>, </a:t>
            </a:r>
            <a:r>
              <a:rPr lang="en-US" dirty="0"/>
              <a:t>cytology</a:t>
            </a:r>
            <a:r>
              <a:rPr lang="el-GR" dirty="0"/>
              <a:t>, </a:t>
            </a:r>
            <a:r>
              <a:rPr lang="en-US" dirty="0"/>
              <a:t>LN (+)</a:t>
            </a: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			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Takano M et al  Br J Cancer 2013</a:t>
            </a:r>
            <a:endParaRPr lang="el-GR" b="1" dirty="0"/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Type of hysterectomy is not a prognostic factor and should be performed only for obtaining clear margins of the specimen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Classification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565904"/>
          </a:xfrm>
        </p:spPr>
        <p:txBody>
          <a:bodyPr>
            <a:normAutofit fontScale="47500" lnSpcReduction="20000"/>
          </a:bodyPr>
          <a:lstStyle/>
          <a:p>
            <a:r>
              <a:rPr lang="en-US" sz="3200" dirty="0"/>
              <a:t>Based on prognostic factors</a:t>
            </a:r>
            <a:endParaRPr lang="el-GR" sz="3200" dirty="0"/>
          </a:p>
          <a:p>
            <a:pPr>
              <a:buNone/>
            </a:pPr>
            <a:r>
              <a:rPr lang="el-GR" sz="2000" dirty="0"/>
              <a:t>		- </a:t>
            </a:r>
            <a:r>
              <a:rPr lang="en-US" sz="3800" dirty="0"/>
              <a:t>FIGO stage</a:t>
            </a:r>
          </a:p>
          <a:p>
            <a:pPr>
              <a:buNone/>
            </a:pPr>
            <a:r>
              <a:rPr lang="en-US" sz="3800" dirty="0"/>
              <a:t>		- </a:t>
            </a:r>
            <a:r>
              <a:rPr lang="en-US" sz="3800" dirty="0" err="1"/>
              <a:t>myometrial</a:t>
            </a:r>
            <a:r>
              <a:rPr lang="en-US" sz="3800" dirty="0"/>
              <a:t> invasion</a:t>
            </a:r>
            <a:endParaRPr lang="el-GR" sz="3800" dirty="0"/>
          </a:p>
          <a:p>
            <a:pPr>
              <a:buNone/>
            </a:pPr>
            <a:r>
              <a:rPr lang="el-GR" sz="3800" dirty="0"/>
              <a:t>		- </a:t>
            </a:r>
            <a:r>
              <a:rPr lang="en-US" sz="3800" dirty="0"/>
              <a:t>grade</a:t>
            </a:r>
            <a:endParaRPr lang="el-GR" sz="3800" dirty="0"/>
          </a:p>
          <a:p>
            <a:pPr>
              <a:buNone/>
            </a:pPr>
            <a:r>
              <a:rPr lang="el-GR" sz="3800" dirty="0"/>
              <a:t>		- </a:t>
            </a:r>
            <a:r>
              <a:rPr lang="en-US" sz="3800" dirty="0"/>
              <a:t>histological type</a:t>
            </a:r>
            <a:endParaRPr lang="el-GR" sz="3800" dirty="0"/>
          </a:p>
          <a:p>
            <a:pPr>
              <a:buNone/>
            </a:pPr>
            <a:r>
              <a:rPr lang="el-GR" sz="3800" dirty="0"/>
              <a:t>		- </a:t>
            </a:r>
            <a:r>
              <a:rPr lang="en-US" sz="3800" dirty="0"/>
              <a:t>LVSI</a:t>
            </a:r>
          </a:p>
          <a:p>
            <a:pPr>
              <a:buNone/>
            </a:pPr>
            <a:r>
              <a:rPr lang="en-US" sz="3800" dirty="0"/>
              <a:t>	</a:t>
            </a:r>
          </a:p>
          <a:p>
            <a:pPr algn="ctr">
              <a:buNone/>
            </a:pPr>
            <a:r>
              <a:rPr lang="en-US" sz="3800" dirty="0">
                <a:solidFill>
                  <a:srgbClr val="FF0000"/>
                </a:solidFill>
              </a:rPr>
              <a:t>(size of tumor has no clinical </a:t>
            </a:r>
            <a:r>
              <a:rPr lang="en-US" sz="4200" dirty="0">
                <a:solidFill>
                  <a:srgbClr val="FF0000"/>
                </a:solidFill>
              </a:rPr>
              <a:t>importance)</a:t>
            </a:r>
            <a:endParaRPr lang="el-GR" sz="42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l-GR" sz="20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PORTEC-1, GOG 99, ASTEC/EN5</a:t>
            </a:r>
            <a:endParaRPr lang="el-GR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500034" y="1285860"/>
            <a:ext cx="80010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Low-risk patients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Stage I </a:t>
            </a:r>
            <a:r>
              <a:rPr lang="en-US" sz="2400" dirty="0" err="1"/>
              <a:t>endometrioid</a:t>
            </a:r>
            <a:r>
              <a:rPr lang="en-US" sz="2400" dirty="0"/>
              <a:t>, grade 1-2, &lt;50% MI, LVSI (-)</a:t>
            </a:r>
          </a:p>
          <a:p>
            <a:pPr>
              <a:buNone/>
            </a:pPr>
            <a:endParaRPr lang="en-US" sz="2400" dirty="0"/>
          </a:p>
          <a:p>
            <a:r>
              <a:rPr lang="en-US" sz="2000" dirty="0">
                <a:solidFill>
                  <a:srgbClr val="FF0000"/>
                </a:solidFill>
              </a:rPr>
              <a:t>Risk of recurrence: &lt;5%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No benefit from RTX or </a:t>
            </a:r>
            <a:r>
              <a:rPr lang="en-US" sz="2000" dirty="0" err="1">
                <a:solidFill>
                  <a:srgbClr val="FF0000"/>
                </a:solidFill>
              </a:rPr>
              <a:t>brachytherapy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No adjuvant treatment</a:t>
            </a:r>
            <a:endParaRPr lang="el-GR" sz="2000" dirty="0">
              <a:solidFill>
                <a:srgbClr val="FF0000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785786" y="1285860"/>
            <a:ext cx="73581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Intermediate</a:t>
            </a:r>
            <a:r>
              <a:rPr lang="el-GR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-</a:t>
            </a:r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risk patients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Stage I </a:t>
            </a:r>
            <a:r>
              <a:rPr lang="en-US" sz="2400" dirty="0" err="1"/>
              <a:t>endometrioid</a:t>
            </a:r>
            <a:r>
              <a:rPr lang="en-US" sz="2400" dirty="0"/>
              <a:t>, grade 1-2, &gt;50% MI, LVSI (-)</a:t>
            </a:r>
          </a:p>
          <a:p>
            <a:endParaRPr lang="en-US" sz="2400" dirty="0"/>
          </a:p>
          <a:p>
            <a:pPr>
              <a:buFontTx/>
              <a:buChar char="-"/>
            </a:pPr>
            <a:r>
              <a:rPr lang="en-US" sz="2000" dirty="0"/>
              <a:t>EBRT reduced of pelvic recurrence but not OS benefit</a:t>
            </a:r>
          </a:p>
          <a:p>
            <a:pPr>
              <a:buFontTx/>
              <a:buChar char="-"/>
            </a:pPr>
            <a:r>
              <a:rPr lang="en-US" sz="2000" dirty="0"/>
              <a:t>Low-risk for regional and distant recurrence</a:t>
            </a:r>
          </a:p>
          <a:p>
            <a:pPr>
              <a:buFontTx/>
              <a:buChar char="-"/>
            </a:pPr>
            <a:r>
              <a:rPr lang="en-US" sz="2000" dirty="0"/>
              <a:t>Risk of local recurrence decreased by </a:t>
            </a:r>
            <a:r>
              <a:rPr lang="en-US" sz="2000" dirty="0" err="1"/>
              <a:t>brachy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 algn="ctr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Adjuvant </a:t>
            </a:r>
            <a:r>
              <a:rPr lang="en-US" sz="2000" b="1" dirty="0" err="1">
                <a:solidFill>
                  <a:srgbClr val="FF0000"/>
                </a:solidFill>
              </a:rPr>
              <a:t>brachytherapy</a:t>
            </a:r>
            <a:r>
              <a:rPr lang="en-US" sz="2000" b="1" dirty="0">
                <a:solidFill>
                  <a:srgbClr val="FF0000"/>
                </a:solidFill>
              </a:rPr>
              <a:t> to decrease vaginal recurrence</a:t>
            </a:r>
          </a:p>
          <a:p>
            <a:pPr algn="ctr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No adjuvant treatment is also an option</a:t>
            </a:r>
          </a:p>
          <a:p>
            <a:pPr>
              <a:buFontTx/>
              <a:buChar char="-"/>
            </a:pPr>
            <a:endParaRPr lang="en-US" sz="20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l-GR" sz="2000" dirty="0"/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428596" y="1285860"/>
            <a:ext cx="77153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High-intermediate risk patients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Stage I </a:t>
            </a:r>
            <a:r>
              <a:rPr lang="en-US" sz="2400" dirty="0" err="1"/>
              <a:t>endometrioid</a:t>
            </a:r>
            <a:r>
              <a:rPr lang="en-US" sz="2400" dirty="0"/>
              <a:t>, grade 3, &lt;50% MI, regardless of LVSI</a:t>
            </a:r>
          </a:p>
          <a:p>
            <a:r>
              <a:rPr lang="en-US" sz="2400" dirty="0"/>
              <a:t>Stage I, </a:t>
            </a:r>
            <a:r>
              <a:rPr lang="en-US" sz="2400" dirty="0" err="1"/>
              <a:t>endometrioid</a:t>
            </a:r>
            <a:r>
              <a:rPr lang="en-US" sz="2400" dirty="0"/>
              <a:t>, grade 1-2, LVSI(+), whatever MI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LND with (-) nodes – </a:t>
            </a:r>
            <a:r>
              <a:rPr lang="en-US" sz="2400" dirty="0" err="1">
                <a:solidFill>
                  <a:srgbClr val="FF0000"/>
                </a:solidFill>
              </a:rPr>
              <a:t>brachytherapy</a:t>
            </a:r>
            <a:r>
              <a:rPr lang="en-US" sz="2400" dirty="0">
                <a:solidFill>
                  <a:srgbClr val="FF0000"/>
                </a:solidFill>
              </a:rPr>
              <a:t> or nothing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No LND</a:t>
            </a:r>
          </a:p>
          <a:p>
            <a:pPr marL="457200" indent="-457200">
              <a:buNone/>
            </a:pPr>
            <a:r>
              <a:rPr lang="en-US" sz="2400" dirty="0">
                <a:solidFill>
                  <a:srgbClr val="FF0000"/>
                </a:solidFill>
              </a:rPr>
              <a:t>		</a:t>
            </a:r>
            <a:r>
              <a:rPr lang="en-US" sz="2000" dirty="0">
                <a:solidFill>
                  <a:srgbClr val="FF0000"/>
                </a:solidFill>
              </a:rPr>
              <a:t>- EBRT when LVSI (+) to decrease pelvic recurrence</a:t>
            </a:r>
          </a:p>
          <a:p>
            <a:pPr marL="457200" indent="-457200">
              <a:buNone/>
            </a:pPr>
            <a:r>
              <a:rPr lang="en-US" sz="2000" dirty="0">
                <a:solidFill>
                  <a:srgbClr val="FF0000"/>
                </a:solidFill>
              </a:rPr>
              <a:t>		- only </a:t>
            </a:r>
            <a:r>
              <a:rPr lang="en-US" sz="2000" dirty="0" err="1">
                <a:solidFill>
                  <a:srgbClr val="FF0000"/>
                </a:solidFill>
              </a:rPr>
              <a:t>brachy</a:t>
            </a:r>
            <a:r>
              <a:rPr lang="en-US" sz="2000" dirty="0">
                <a:solidFill>
                  <a:srgbClr val="FF0000"/>
                </a:solidFill>
              </a:rPr>
              <a:t> for grade 3 w LVSI (-) to decrease vaginal 		recurrence</a:t>
            </a:r>
            <a:endParaRPr lang="el-GR" sz="2400" dirty="0">
              <a:solidFill>
                <a:srgbClr val="FF0000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357158" y="1357298"/>
            <a:ext cx="80724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High-risk patients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8474" y="1981200"/>
            <a:ext cx="7931178" cy="4492752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Stage I, </a:t>
            </a:r>
            <a:r>
              <a:rPr lang="en-US" sz="2900" dirty="0" err="1"/>
              <a:t>endometrioid</a:t>
            </a:r>
            <a:r>
              <a:rPr lang="en-US" sz="2900" dirty="0"/>
              <a:t>, grade 3, MI&gt;50%</a:t>
            </a:r>
          </a:p>
          <a:p>
            <a:pPr>
              <a:buNone/>
            </a:pPr>
            <a:r>
              <a:rPr lang="en-US" sz="2900" dirty="0"/>
              <a:t>	</a:t>
            </a:r>
          </a:p>
          <a:p>
            <a:pPr>
              <a:buNone/>
            </a:pPr>
            <a:r>
              <a:rPr lang="en-US" sz="2900" dirty="0"/>
              <a:t>LND (-)</a:t>
            </a:r>
          </a:p>
          <a:p>
            <a:pPr>
              <a:buNone/>
            </a:pPr>
            <a:r>
              <a:rPr lang="en-US" sz="2900" b="1" dirty="0">
                <a:solidFill>
                  <a:srgbClr val="FF0000"/>
                </a:solidFill>
              </a:rPr>
              <a:t>EBRT + </a:t>
            </a:r>
            <a:r>
              <a:rPr lang="en-US" sz="2900" b="1" dirty="0" err="1">
                <a:solidFill>
                  <a:srgbClr val="FF0000"/>
                </a:solidFill>
              </a:rPr>
              <a:t>brachytherapy</a:t>
            </a:r>
            <a:r>
              <a:rPr lang="en-US" sz="2900" b="1" dirty="0">
                <a:solidFill>
                  <a:srgbClr val="FF0000"/>
                </a:solidFill>
              </a:rPr>
              <a:t> recommended</a:t>
            </a:r>
          </a:p>
          <a:p>
            <a:pPr>
              <a:buNone/>
            </a:pPr>
            <a:endParaRPr lang="en-US" sz="29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900" dirty="0"/>
              <a:t>No LND</a:t>
            </a:r>
          </a:p>
          <a:p>
            <a:pPr>
              <a:buFontTx/>
              <a:buChar char="-"/>
            </a:pPr>
            <a:r>
              <a:rPr lang="en-US" sz="2900" b="1" dirty="0">
                <a:solidFill>
                  <a:srgbClr val="FF0000"/>
                </a:solidFill>
              </a:rPr>
              <a:t>EBRT recommended</a:t>
            </a:r>
          </a:p>
          <a:p>
            <a:pPr>
              <a:buFontTx/>
              <a:buChar char="-"/>
            </a:pPr>
            <a:r>
              <a:rPr lang="en-US" sz="2900" b="1" dirty="0">
                <a:solidFill>
                  <a:srgbClr val="FF0000"/>
                </a:solidFill>
              </a:rPr>
              <a:t>EBRT + chemo in combination than either modality alone</a:t>
            </a:r>
          </a:p>
          <a:p>
            <a:pPr>
              <a:buFontTx/>
              <a:buChar char="-"/>
            </a:pPr>
            <a:endParaRPr lang="en-US" sz="20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(RTOG 9708, PORTEC-3, GOG 258, ENGOT-EN2-DGCG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EORTC 55102)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500034" y="1357298"/>
            <a:ext cx="79296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Considerations for laparoscopy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Technically feasible</a:t>
            </a:r>
          </a:p>
          <a:p>
            <a:r>
              <a:rPr lang="en-US" dirty="0"/>
              <a:t>Surgical safety </a:t>
            </a:r>
          </a:p>
          <a:p>
            <a:r>
              <a:rPr lang="en-US" dirty="0"/>
              <a:t>Quality of life (</a:t>
            </a:r>
            <a:r>
              <a:rPr lang="en-US" dirty="0" err="1"/>
              <a:t>QoL</a:t>
            </a:r>
            <a:r>
              <a:rPr lang="en-US" dirty="0"/>
              <a:t>)</a:t>
            </a:r>
          </a:p>
          <a:p>
            <a:r>
              <a:rPr lang="en-US" dirty="0"/>
              <a:t>Oncological safety</a:t>
            </a:r>
          </a:p>
          <a:p>
            <a:r>
              <a:rPr lang="en-US" dirty="0"/>
              <a:t>Cost effectiveness</a:t>
            </a:r>
          </a:p>
          <a:p>
            <a:r>
              <a:rPr lang="en-US" dirty="0"/>
              <a:t>Limitations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26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Procedures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Hysterectomy</a:t>
            </a:r>
          </a:p>
          <a:p>
            <a:r>
              <a:rPr lang="en-US" dirty="0" err="1"/>
              <a:t>Salpingo</a:t>
            </a:r>
            <a:r>
              <a:rPr lang="en-US" dirty="0"/>
              <a:t>-oophorectomy</a:t>
            </a:r>
          </a:p>
          <a:p>
            <a:r>
              <a:rPr lang="en-US" dirty="0"/>
              <a:t>+/- pelvic lymph node dissection</a:t>
            </a:r>
          </a:p>
          <a:p>
            <a:r>
              <a:rPr lang="en-US" dirty="0"/>
              <a:t>+/- </a:t>
            </a:r>
            <a:r>
              <a:rPr lang="en-US" dirty="0" err="1"/>
              <a:t>omentectomy</a:t>
            </a:r>
            <a:endParaRPr lang="en-US" dirty="0"/>
          </a:p>
          <a:p>
            <a:r>
              <a:rPr lang="en-US" dirty="0"/>
              <a:t>+/- </a:t>
            </a:r>
            <a:r>
              <a:rPr lang="en-US" dirty="0" err="1"/>
              <a:t>para</a:t>
            </a:r>
            <a:r>
              <a:rPr lang="en-US" dirty="0"/>
              <a:t>-aortic lymphadenectomy up to left renal vein</a:t>
            </a:r>
          </a:p>
        </p:txBody>
      </p:sp>
    </p:spTree>
    <p:extLst>
      <p:ext uri="{BB962C8B-B14F-4D97-AF65-F5344CB8AC3E}">
        <p14:creationId xmlns:p14="http://schemas.microsoft.com/office/powerpoint/2010/main" val="1382293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GOG LAP-2 trial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1019"/>
            <a:ext cx="9144000" cy="3149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09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Endometrial Ca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most common Ca in women (US)</a:t>
            </a:r>
          </a:p>
          <a:p>
            <a:r>
              <a:rPr lang="en-US" dirty="0"/>
              <a:t>61.000 new cases, 11.000 deaths (US)</a:t>
            </a:r>
          </a:p>
          <a:p>
            <a:r>
              <a:rPr lang="en-US" dirty="0"/>
              <a:t>Armenia 3d highest rate after Barbados and FYR Macedonia (26,7/100.000)</a:t>
            </a:r>
            <a:endParaRPr lang="el-GR" dirty="0"/>
          </a:p>
        </p:txBody>
      </p:sp>
      <p:pic>
        <p:nvPicPr>
          <p:cNvPr id="4" name="Picture 2" descr="Αποτέλεσμα εικόνας για morbidly obese wo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266" y="4105656"/>
            <a:ext cx="3316521" cy="220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GOG LAP-2 trial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61057" r="-61057"/>
          <a:stretch>
            <a:fillRect/>
          </a:stretch>
        </p:blipFill>
        <p:spPr>
          <a:xfrm>
            <a:off x="2409576" y="1981200"/>
            <a:ext cx="7556500" cy="4144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/>
          <a:srcRect l="-58114" r="-58114"/>
          <a:stretch>
            <a:fillRect/>
          </a:stretch>
        </p:blipFill>
        <p:spPr>
          <a:xfrm>
            <a:off x="-1368581" y="2002091"/>
            <a:ext cx="7556313" cy="4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36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GOG LAP-2 trial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0369" b="-10369"/>
          <a:stretch>
            <a:fillRect/>
          </a:stretch>
        </p:blipFill>
        <p:spPr>
          <a:solidFill>
            <a:schemeClr val="bg2">
              <a:lumMod val="75000"/>
            </a:schemeClr>
          </a:solidFill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1837944" y="2999232"/>
            <a:ext cx="609904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 flipV="1">
            <a:off x="722376" y="3310128"/>
            <a:ext cx="7214616" cy="274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722376" y="3685032"/>
            <a:ext cx="2002536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408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Dutch trial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60922" b="-160922"/>
          <a:stretch>
            <a:fillRect/>
          </a:stretch>
        </p:blipFill>
        <p:spPr>
          <a:xfrm>
            <a:off x="498474" y="1432404"/>
            <a:ext cx="7556313" cy="4144963"/>
          </a:xfr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4779" y="4457773"/>
            <a:ext cx="3403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9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Dutch trial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6728" r="-6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893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Dutch trial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8567" b="-85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2180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Dutch trial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41685" b="-41685"/>
          <a:stretch>
            <a:fillRect/>
          </a:stretch>
        </p:blipFill>
        <p:spPr>
          <a:solidFill>
            <a:srgbClr val="C0504D"/>
          </a:solidFill>
        </p:spPr>
      </p:pic>
    </p:spTree>
    <p:extLst>
      <p:ext uri="{BB962C8B-B14F-4D97-AF65-F5344CB8AC3E}">
        <p14:creationId xmlns:p14="http://schemas.microsoft.com/office/powerpoint/2010/main" val="1132100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GOG LAP-2 trial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8563" b="-37247"/>
          <a:stretch/>
        </p:blipFill>
        <p:spPr/>
      </p:pic>
    </p:spTree>
    <p:extLst>
      <p:ext uri="{BB962C8B-B14F-4D97-AF65-F5344CB8AC3E}">
        <p14:creationId xmlns:p14="http://schemas.microsoft.com/office/powerpoint/2010/main" val="1529302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GOG LAP-2 trial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8083" r="-18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4056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GOG LAP-2 trial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5140" r="-15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7808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GOG LAP-2 trial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4447" b="-4447"/>
          <a:stretch>
            <a:fillRect/>
          </a:stretch>
        </p:blipFill>
        <p:spPr>
          <a:xfrm>
            <a:off x="0" y="1371600"/>
            <a:ext cx="5750438" cy="3154363"/>
          </a:xfrm>
        </p:spPr>
      </p:pic>
      <p:pic>
        <p:nvPicPr>
          <p:cNvPr id="5" name="Picture 2" descr="Αποτέλεσμα εικόνας για port site metastases after laparoscop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583774"/>
            <a:ext cx="3071802" cy="2381101"/>
          </a:xfrm>
          <a:prstGeom prst="rect">
            <a:avLst/>
          </a:prstGeom>
          <a:noFill/>
        </p:spPr>
      </p:pic>
      <p:pic>
        <p:nvPicPr>
          <p:cNvPr id="6" name="Picture 4" descr="Αποτέλεσμα εικόνας για port site metastases after laparoscop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474" y="4964875"/>
            <a:ext cx="2428880" cy="1821661"/>
          </a:xfrm>
          <a:prstGeom prst="rect">
            <a:avLst/>
          </a:prstGeom>
          <a:noFill/>
        </p:spPr>
      </p:pic>
      <p:cxnSp>
        <p:nvCxnSpPr>
          <p:cNvPr id="8" name="7 - Ευθεία γραμμή σύνδεσης"/>
          <p:cNvCxnSpPr/>
          <p:nvPr/>
        </p:nvCxnSpPr>
        <p:spPr>
          <a:xfrm flipV="1">
            <a:off x="0" y="3328416"/>
            <a:ext cx="93268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7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Cutting-edge issues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Influence of surgery by the condition of the patient</a:t>
            </a:r>
          </a:p>
          <a:p>
            <a:r>
              <a:rPr lang="en-US" dirty="0"/>
              <a:t>Ovarian preservation in young patients ?</a:t>
            </a:r>
          </a:p>
          <a:p>
            <a:r>
              <a:rPr lang="en-US" dirty="0" err="1"/>
              <a:t>Lymphadenectomy</a:t>
            </a:r>
            <a:r>
              <a:rPr lang="en-US" dirty="0"/>
              <a:t> ??</a:t>
            </a:r>
          </a:p>
          <a:p>
            <a:r>
              <a:rPr lang="en-US" dirty="0" err="1"/>
              <a:t>Radicality</a:t>
            </a:r>
            <a:r>
              <a:rPr lang="en-US" dirty="0"/>
              <a:t> of surgery according to stage</a:t>
            </a:r>
          </a:p>
          <a:p>
            <a:r>
              <a:rPr lang="en-US" dirty="0"/>
              <a:t>Low, intermediate, high intermediate and high risk endometrial Ca</a:t>
            </a:r>
          </a:p>
          <a:p>
            <a:r>
              <a:rPr lang="en-US" dirty="0"/>
              <a:t>Adjuvant therapy</a:t>
            </a:r>
          </a:p>
          <a:p>
            <a:r>
              <a:rPr lang="en-US" dirty="0"/>
              <a:t>Laparoscopy </a:t>
            </a:r>
          </a:p>
          <a:p>
            <a:r>
              <a:rPr lang="en-US" dirty="0"/>
              <a:t>Sentinel node</a:t>
            </a:r>
          </a:p>
          <a:p>
            <a:r>
              <a:rPr lang="en-US" dirty="0"/>
              <a:t>Surgery in advanced disease</a:t>
            </a:r>
            <a:endParaRPr lang="el-GR" dirty="0"/>
          </a:p>
        </p:txBody>
      </p:sp>
      <p:cxnSp>
        <p:nvCxnSpPr>
          <p:cNvPr id="7" name="6 - Ευθεία γραμμή σύνδεσης"/>
          <p:cNvCxnSpPr/>
          <p:nvPr/>
        </p:nvCxnSpPr>
        <p:spPr>
          <a:xfrm flipV="1">
            <a:off x="813816" y="4041648"/>
            <a:ext cx="1847088" cy="9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Cost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23776" b="-23776"/>
          <a:stretch>
            <a:fillRect/>
          </a:stretch>
        </p:blipFill>
        <p:spPr>
          <a:xfrm>
            <a:off x="498474" y="1322209"/>
            <a:ext cx="7556313" cy="4144963"/>
          </a:xfrm>
        </p:spPr>
      </p:pic>
    </p:spTree>
    <p:extLst>
      <p:ext uri="{BB962C8B-B14F-4D97-AF65-F5344CB8AC3E}">
        <p14:creationId xmlns:p14="http://schemas.microsoft.com/office/powerpoint/2010/main" val="3429852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Cost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95392" b="-137763"/>
          <a:stretch/>
        </p:blipFill>
        <p:spPr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313933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BMI ???</a:t>
            </a:r>
          </a:p>
          <a:p>
            <a:r>
              <a:rPr lang="en-US" dirty="0"/>
              <a:t>Anesthetic challenges / Co-morbidities</a:t>
            </a:r>
          </a:p>
          <a:p>
            <a:r>
              <a:rPr lang="en-US" dirty="0"/>
              <a:t>Peritoneal disease</a:t>
            </a:r>
          </a:p>
          <a:p>
            <a:r>
              <a:rPr lang="en-US" dirty="0"/>
              <a:t>Size of uterus &gt; 10cm …???</a:t>
            </a:r>
          </a:p>
          <a:p>
            <a:r>
              <a:rPr lang="en-US" dirty="0"/>
              <a:t>Bulky nodes ???</a:t>
            </a:r>
          </a:p>
          <a:p>
            <a:r>
              <a:rPr lang="en-US" dirty="0"/>
              <a:t>Patient’s wish !!!</a:t>
            </a:r>
          </a:p>
        </p:txBody>
      </p:sp>
    </p:spTree>
    <p:extLst>
      <p:ext uri="{BB962C8B-B14F-4D97-AF65-F5344CB8AC3E}">
        <p14:creationId xmlns:p14="http://schemas.microsoft.com/office/powerpoint/2010/main" val="834474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en-US" sz="2000" dirty="0">
              <a:latin typeface="Calibri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000" b="1" dirty="0">
                <a:latin typeface="Rockwell" pitchFamily="18" charset="0"/>
              </a:rPr>
              <a:t>“Sentinel node is defined as the first lymph node in a chain of lymph nodes within a lymphatic basin, that receives drainage from the primary tumor. Therefore, if the SN is negative, the remainder of the LN should be free of disease as well”</a:t>
            </a:r>
            <a:r>
              <a:rPr lang="el-GR" sz="2000" b="1" dirty="0">
                <a:latin typeface="Calibri" pitchFamily="34" charset="0"/>
              </a:rPr>
              <a:t> </a:t>
            </a:r>
          </a:p>
        </p:txBody>
      </p:sp>
      <p:pic>
        <p:nvPicPr>
          <p:cNvPr id="5124" name="Picture 5" descr="melano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644900"/>
            <a:ext cx="273685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Sentinel node (SN)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42910" y="1285860"/>
            <a:ext cx="77867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8474" y="1357298"/>
            <a:ext cx="7556313" cy="4144963"/>
          </a:xfrm>
        </p:spPr>
        <p:txBody>
          <a:bodyPr/>
          <a:lstStyle/>
          <a:p>
            <a:pPr marL="0" indent="0">
              <a:buNone/>
              <a:defRPr/>
            </a:pPr>
            <a:endParaRPr lang="el-GR" sz="2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sz="2000" dirty="0">
                <a:latin typeface="Calibri" pitchFamily="34" charset="0"/>
              </a:rPr>
              <a:t>15% </a:t>
            </a:r>
            <a:r>
              <a:rPr lang="en-US" dirty="0">
                <a:latin typeface="Calibri" pitchFamily="34" charset="0"/>
              </a:rPr>
              <a:t>patients w stage</a:t>
            </a:r>
            <a:r>
              <a:rPr lang="el-GR" sz="2000" dirty="0">
                <a:latin typeface="Calibri" pitchFamily="34" charset="0"/>
              </a:rPr>
              <a:t> Ι </a:t>
            </a:r>
            <a:r>
              <a:rPr lang="en-US" dirty="0">
                <a:latin typeface="Calibri" pitchFamily="34" charset="0"/>
              </a:rPr>
              <a:t>and presumed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G1 </a:t>
            </a:r>
            <a:r>
              <a:rPr lang="en-US" dirty="0">
                <a:latin typeface="Calibri" pitchFamily="34" charset="0"/>
              </a:rPr>
              <a:t>will have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↑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G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Currently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overtreatment w LND in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St 1 G1 </a:t>
            </a:r>
            <a:r>
              <a:rPr lang="en-US" dirty="0">
                <a:latin typeface="Calibri" pitchFamily="34" charset="0"/>
              </a:rPr>
              <a:t>and </a:t>
            </a:r>
            <a:r>
              <a:rPr lang="en-US" dirty="0" err="1">
                <a:latin typeface="Calibri" pitchFamily="34" charset="0"/>
              </a:rPr>
              <a:t>subtreatment</a:t>
            </a:r>
            <a:r>
              <a:rPr lang="en-US" dirty="0">
                <a:latin typeface="Calibri" pitchFamily="34" charset="0"/>
              </a:rPr>
              <a:t> in pts w</a:t>
            </a:r>
            <a:r>
              <a:rPr lang="en-US" sz="2000" dirty="0">
                <a:latin typeface="Calibri" pitchFamily="34" charset="0"/>
              </a:rPr>
              <a:t> G1 (in </a:t>
            </a:r>
            <a:r>
              <a:rPr lang="en-US" sz="2000" dirty="0" err="1">
                <a:latin typeface="Calibri" pitchFamily="34" charset="0"/>
              </a:rPr>
              <a:t>curretings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dirty="0">
                <a:latin typeface="Calibri" pitchFamily="34" charset="0"/>
              </a:rPr>
              <a:t>which prove to be</a:t>
            </a:r>
            <a:r>
              <a:rPr lang="el-GR" sz="2000" dirty="0">
                <a:latin typeface="Calibri" pitchFamily="34" charset="0"/>
              </a:rPr>
              <a:t> &gt; </a:t>
            </a:r>
            <a:r>
              <a:rPr lang="en-US" sz="2000" dirty="0">
                <a:latin typeface="Calibri" pitchFamily="34" charset="0"/>
              </a:rPr>
              <a:t>G1</a:t>
            </a:r>
            <a:endParaRPr lang="el-GR" sz="2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l-GR" sz="2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Future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use of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SN </a:t>
            </a:r>
            <a:r>
              <a:rPr lang="en-US" dirty="0">
                <a:latin typeface="Calibri" pitchFamily="34" charset="0"/>
              </a:rPr>
              <a:t>for tailoring surgical staging and thus decreasing morbidity</a:t>
            </a:r>
            <a:r>
              <a:rPr lang="el-GR" sz="2000" dirty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0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l-GR" sz="2000" b="1" dirty="0">
              <a:latin typeface="Calibri" pitchFamily="34" charset="0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SN</a:t>
            </a:r>
            <a:r>
              <a:rPr lang="el-GR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in endometrial Ca</a:t>
            </a:r>
            <a:r>
              <a:rPr lang="el-GR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857224" y="1357298"/>
            <a:ext cx="70723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8474" y="1358886"/>
            <a:ext cx="7556313" cy="41449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blue dye</a:t>
            </a:r>
            <a:r>
              <a:rPr lang="el-GR" sz="2000" dirty="0">
                <a:latin typeface="Calibri" pitchFamily="34" charset="0"/>
              </a:rPr>
              <a:t> (</a:t>
            </a:r>
            <a:r>
              <a:rPr lang="en-US" dirty="0">
                <a:latin typeface="Calibri" pitchFamily="34" charset="0"/>
              </a:rPr>
              <a:t>cervix</a:t>
            </a:r>
            <a:r>
              <a:rPr lang="el-GR" sz="2000" dirty="0">
                <a:latin typeface="Calibri" pitchFamily="34" charset="0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Injection in anterior and posterior parts of uterus</a:t>
            </a:r>
            <a:r>
              <a:rPr lang="el-GR" sz="2000" dirty="0">
                <a:latin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</a:rPr>
              <a:t>laparoscopically</a:t>
            </a:r>
            <a:r>
              <a:rPr lang="el-GR" sz="2000" dirty="0">
                <a:latin typeface="Calibri" pitchFamily="34" charset="0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Systematic </a:t>
            </a:r>
            <a:r>
              <a:rPr lang="en-US" dirty="0" err="1">
                <a:latin typeface="Calibri" pitchFamily="34" charset="0"/>
              </a:rPr>
              <a:t>lymphadenectomy</a:t>
            </a:r>
            <a:r>
              <a:rPr lang="en-US" dirty="0">
                <a:latin typeface="Calibri" pitchFamily="34" charset="0"/>
              </a:rPr>
              <a:t> in all patients</a:t>
            </a:r>
            <a:r>
              <a:rPr lang="el-GR" sz="2000" dirty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endParaRPr lang="el-GR" sz="20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l-GR" sz="2000" b="1" dirty="0">
              <a:latin typeface="Calibri" pitchFamily="34" charset="0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30" y="3534999"/>
            <a:ext cx="34274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355" y="3534999"/>
            <a:ext cx="39147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98474" y="241192"/>
            <a:ext cx="7556313" cy="111610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SN in</a:t>
            </a:r>
            <a:r>
              <a:rPr lang="el-GR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endometrial Ca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857224" y="1357298"/>
            <a:ext cx="72152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Αποτέλεσμα εικόνας για sentinel node in endometrial canc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0"/>
            <a:ext cx="7330777" cy="6592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6523038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436" y="2692898"/>
            <a:ext cx="3411564" cy="416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486322" y="500042"/>
            <a:ext cx="6632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Topography of</a:t>
            </a:r>
            <a:r>
              <a:rPr lang="el-GR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SN</a:t>
            </a:r>
            <a:r>
              <a:rPr lang="el-GR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in endometrial Ca</a:t>
            </a:r>
            <a:r>
              <a:rPr lang="el-GR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642910" y="1214422"/>
            <a:ext cx="80010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249737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857232"/>
            <a:ext cx="47244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l-GR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Applicable mostly for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St I (low-intermediate) pts to decrease morbidity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Debate for the site of injection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Need for more trials with</a:t>
            </a:r>
            <a:r>
              <a:rPr lang="el-GR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↑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number of patients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57158" y="484094"/>
            <a:ext cx="7556313" cy="111610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Conclusions</a:t>
            </a:r>
            <a:r>
              <a:rPr lang="el-GR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SN</a:t>
            </a:r>
            <a:r>
              <a:rPr lang="el-GR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in endometrial Ca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357158" y="1428736"/>
            <a:ext cx="83582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Physical status of the patient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itchFamily="34" charset="0"/>
              </a:rPr>
              <a:t>Status of patient defines the extent of the procedure</a:t>
            </a:r>
            <a:endParaRPr lang="el-GR" sz="2400" dirty="0">
              <a:latin typeface="Calibri" pitchFamily="34" charset="0"/>
            </a:endParaRPr>
          </a:p>
          <a:p>
            <a:pPr marL="457200" indent="-457200">
              <a:buNone/>
            </a:pPr>
            <a:r>
              <a:rPr lang="el-GR" sz="2400" dirty="0">
                <a:latin typeface="Calibri" pitchFamily="34" charset="0"/>
              </a:rPr>
              <a:t>			</a:t>
            </a:r>
            <a:r>
              <a:rPr lang="el-GR" dirty="0">
                <a:latin typeface="Calibri" pitchFamily="34" charset="0"/>
              </a:rPr>
              <a:t>- </a:t>
            </a:r>
            <a:r>
              <a:rPr lang="en-US" dirty="0">
                <a:latin typeface="Calibri" pitchFamily="34" charset="0"/>
              </a:rPr>
              <a:t>obesity</a:t>
            </a:r>
            <a:endParaRPr lang="el-GR" dirty="0">
              <a:latin typeface="Calibri" pitchFamily="34" charset="0"/>
            </a:endParaRPr>
          </a:p>
          <a:p>
            <a:pPr marL="457200" indent="-457200">
              <a:buNone/>
            </a:pPr>
            <a:r>
              <a:rPr lang="el-GR" dirty="0">
                <a:latin typeface="Calibri" pitchFamily="34" charset="0"/>
              </a:rPr>
              <a:t>			- </a:t>
            </a:r>
            <a:r>
              <a:rPr lang="en-US" dirty="0">
                <a:latin typeface="Calibri" pitchFamily="34" charset="0"/>
              </a:rPr>
              <a:t>hypertension</a:t>
            </a:r>
            <a:endParaRPr lang="el-GR" dirty="0">
              <a:latin typeface="Calibri" pitchFamily="34" charset="0"/>
            </a:endParaRPr>
          </a:p>
          <a:p>
            <a:pPr marL="457200" indent="-457200">
              <a:buNone/>
            </a:pPr>
            <a:r>
              <a:rPr lang="el-GR" dirty="0">
                <a:latin typeface="Calibri" pitchFamily="34" charset="0"/>
              </a:rPr>
              <a:t>			- </a:t>
            </a:r>
            <a:r>
              <a:rPr lang="en-US" dirty="0">
                <a:latin typeface="Calibri" pitchFamily="34" charset="0"/>
              </a:rPr>
              <a:t>DM</a:t>
            </a:r>
            <a:endParaRPr lang="el-GR" dirty="0">
              <a:latin typeface="Calibri" pitchFamily="34" charset="0"/>
            </a:endParaRPr>
          </a:p>
          <a:p>
            <a:pPr marL="457200" indent="-457200">
              <a:buNone/>
            </a:pPr>
            <a:r>
              <a:rPr lang="el-GR" dirty="0">
                <a:latin typeface="Calibri" pitchFamily="34" charset="0"/>
              </a:rPr>
              <a:t>			- </a:t>
            </a:r>
            <a:r>
              <a:rPr lang="en-US" dirty="0">
                <a:latin typeface="Calibri" pitchFamily="34" charset="0"/>
              </a:rPr>
              <a:t>respiratory issues</a:t>
            </a:r>
            <a:endParaRPr lang="el-GR" dirty="0">
              <a:latin typeface="Calibri" pitchFamily="34" charset="0"/>
            </a:endParaRPr>
          </a:p>
          <a:p>
            <a:pPr marL="457200" indent="-457200">
              <a:buNone/>
            </a:pPr>
            <a:r>
              <a:rPr lang="el-GR" dirty="0">
                <a:latin typeface="Calibri" pitchFamily="34" charset="0"/>
              </a:rPr>
              <a:t>			- </a:t>
            </a:r>
            <a:r>
              <a:rPr lang="en-US" dirty="0">
                <a:latin typeface="Calibri" pitchFamily="34" charset="0"/>
              </a:rPr>
              <a:t>cardiac issues</a:t>
            </a:r>
          </a:p>
          <a:p>
            <a:pPr marL="457200" indent="-457200">
              <a:buNone/>
            </a:pPr>
            <a:r>
              <a:rPr lang="en-US" dirty="0">
                <a:latin typeface="Calibri" pitchFamily="34" charset="0"/>
              </a:rPr>
              <a:t>			- age</a:t>
            </a:r>
            <a:endParaRPr lang="el-GR" dirty="0">
              <a:latin typeface="Calibri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Surgery for stages</a:t>
            </a:r>
            <a:r>
              <a:rPr lang="el-GR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III-IV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8474" y="1481328"/>
            <a:ext cx="7556313" cy="4144963"/>
          </a:xfrm>
        </p:spPr>
        <p:txBody>
          <a:bodyPr>
            <a:noAutofit/>
          </a:bodyPr>
          <a:lstStyle/>
          <a:p>
            <a:r>
              <a:rPr lang="en-US" sz="1600" dirty="0"/>
              <a:t>No RCT’s</a:t>
            </a:r>
          </a:p>
          <a:p>
            <a:r>
              <a:rPr lang="en-US" sz="1600" dirty="0"/>
              <a:t>MSKCC  (1977-2003) 58pts</a:t>
            </a:r>
          </a:p>
          <a:p>
            <a:pPr>
              <a:buNone/>
            </a:pPr>
            <a:r>
              <a:rPr lang="en-US" sz="1600" dirty="0"/>
              <a:t>			- 9(16%) no disease after surgery (OS: 42m)</a:t>
            </a:r>
          </a:p>
          <a:p>
            <a:pPr>
              <a:buNone/>
            </a:pPr>
            <a:r>
              <a:rPr lang="en-US" sz="1600" dirty="0"/>
              <a:t>			- 11(19%) RD&lt;1cm (OS: 19m)</a:t>
            </a:r>
          </a:p>
          <a:p>
            <a:pPr>
              <a:buNone/>
            </a:pPr>
            <a:r>
              <a:rPr lang="en-US" sz="1600" dirty="0"/>
              <a:t>			- 32(55%) RD&gt;1cm (OS: 19m)</a:t>
            </a:r>
          </a:p>
          <a:p>
            <a:pPr>
              <a:buNone/>
            </a:pPr>
            <a:r>
              <a:rPr lang="en-US" sz="1600" dirty="0"/>
              <a:t>			- 6(10%) no </a:t>
            </a:r>
            <a:r>
              <a:rPr lang="en-US" sz="1600" dirty="0" err="1"/>
              <a:t>cytoreduction</a:t>
            </a:r>
            <a:r>
              <a:rPr lang="en-US" sz="1600" dirty="0"/>
              <a:t> attempted (OS: 2m)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					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Shih KK et al   </a:t>
            </a: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</a:rPr>
              <a:t>Gynecol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</a:rPr>
              <a:t>Oncol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 2011</a:t>
            </a:r>
          </a:p>
          <a:p>
            <a:pPr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In advanced stages of endometrial Ca complete </a:t>
            </a:r>
            <a:r>
              <a:rPr lang="en-US" sz="2400" dirty="0" err="1">
                <a:solidFill>
                  <a:srgbClr val="FF0000"/>
                </a:solidFill>
              </a:rPr>
              <a:t>cytoreduction</a:t>
            </a:r>
            <a:r>
              <a:rPr lang="en-US" sz="2400" dirty="0">
                <a:solidFill>
                  <a:srgbClr val="FF0000"/>
                </a:solidFill>
              </a:rPr>
              <a:t> to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R0 should be attempted</a:t>
            </a:r>
            <a:endParaRPr lang="el-GR" sz="2400" dirty="0">
              <a:solidFill>
                <a:srgbClr val="FF0000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714348" y="1285860"/>
            <a:ext cx="77867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Surgery for stages III-IV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/>
              <a:t>Cytoreduction</a:t>
            </a:r>
            <a:r>
              <a:rPr lang="en-US" sz="2400" dirty="0"/>
              <a:t>: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		</a:t>
            </a:r>
            <a:r>
              <a:rPr lang="el-GR" sz="2000" dirty="0"/>
              <a:t>- </a:t>
            </a:r>
            <a:r>
              <a:rPr lang="en-US" dirty="0"/>
              <a:t>improves performance status of the patient</a:t>
            </a:r>
            <a:endParaRPr lang="el-GR" sz="2000" dirty="0"/>
          </a:p>
          <a:p>
            <a:pPr>
              <a:buNone/>
            </a:pPr>
            <a:r>
              <a:rPr lang="el-GR" sz="2000" dirty="0"/>
              <a:t>		- </a:t>
            </a:r>
            <a:r>
              <a:rPr lang="en-US" dirty="0"/>
              <a:t>decreases the </a:t>
            </a:r>
            <a:r>
              <a:rPr lang="en-US" dirty="0" err="1"/>
              <a:t>hypermetabolic</a:t>
            </a:r>
            <a:r>
              <a:rPr lang="en-US" dirty="0"/>
              <a:t> burden of the disease</a:t>
            </a:r>
            <a:endParaRPr lang="el-GR" sz="2000" dirty="0"/>
          </a:p>
          <a:p>
            <a:pPr>
              <a:buNone/>
            </a:pPr>
            <a:r>
              <a:rPr lang="el-GR" sz="2000" dirty="0"/>
              <a:t>		- </a:t>
            </a:r>
            <a:r>
              <a:rPr lang="en-US" dirty="0"/>
              <a:t>improves </a:t>
            </a:r>
            <a:r>
              <a:rPr lang="en-US" dirty="0" err="1"/>
              <a:t>vascularization</a:t>
            </a:r>
            <a:r>
              <a:rPr lang="en-US" dirty="0"/>
              <a:t> and thus chemo effectiveness</a:t>
            </a:r>
            <a:endParaRPr lang="el-GR" sz="2000" dirty="0"/>
          </a:p>
          <a:p>
            <a:pPr>
              <a:buNone/>
            </a:pPr>
            <a:r>
              <a:rPr lang="el-GR" sz="2000" dirty="0"/>
              <a:t>		- </a:t>
            </a:r>
            <a:r>
              <a:rPr lang="en-US" sz="2000" dirty="0"/>
              <a:t>decreases the mutative potential which leads to chemo 	 	   tolerance</a:t>
            </a:r>
            <a:endParaRPr lang="el-GR" sz="2000" dirty="0"/>
          </a:p>
          <a:p>
            <a:pPr>
              <a:buNone/>
            </a:pPr>
            <a:endParaRPr lang="el-GR" sz="2000" dirty="0"/>
          </a:p>
          <a:p>
            <a:pPr>
              <a:buNone/>
            </a:pPr>
            <a:r>
              <a:rPr lang="el-GR" sz="2000" dirty="0"/>
              <a:t>						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Bristow R et al  </a:t>
            </a:r>
            <a:r>
              <a:rPr lang="en-US" sz="1300" b="1" dirty="0" err="1">
                <a:solidFill>
                  <a:schemeClr val="tx2">
                    <a:lumMod val="75000"/>
                  </a:schemeClr>
                </a:solidFill>
              </a:rPr>
              <a:t>Gynecol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tx2">
                    <a:lumMod val="75000"/>
                  </a:schemeClr>
                </a:solidFill>
              </a:rPr>
              <a:t>Oncol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 2000</a:t>
            </a:r>
            <a:endParaRPr lang="el-GR" sz="1300" dirty="0"/>
          </a:p>
          <a:p>
            <a:pPr>
              <a:buNone/>
            </a:pPr>
            <a:r>
              <a:rPr lang="el-GR" sz="1300" dirty="0"/>
              <a:t>		</a:t>
            </a: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428596" y="1357298"/>
            <a:ext cx="79296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1775" y="35717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Surgery in recurrent endometrial Ca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078992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Secondary </a:t>
            </a:r>
            <a:r>
              <a:rPr lang="en-US" sz="1800" dirty="0" err="1"/>
              <a:t>debulking</a:t>
            </a:r>
            <a:r>
              <a:rPr lang="en-US" sz="1800" dirty="0"/>
              <a:t> depends on:</a:t>
            </a:r>
            <a:endParaRPr lang="el-GR" sz="1800" dirty="0"/>
          </a:p>
          <a:p>
            <a:pPr>
              <a:buNone/>
            </a:pPr>
            <a:r>
              <a:rPr lang="el-GR" sz="1800" dirty="0"/>
              <a:t>		- </a:t>
            </a:r>
            <a:r>
              <a:rPr lang="en-US" sz="1800" dirty="0"/>
              <a:t>recurrence type</a:t>
            </a:r>
            <a:r>
              <a:rPr lang="el-GR" sz="1800" dirty="0"/>
              <a:t> (</a:t>
            </a:r>
            <a:r>
              <a:rPr lang="en-US" sz="1800" dirty="0"/>
              <a:t>single lesion</a:t>
            </a:r>
            <a:r>
              <a:rPr lang="el-GR" sz="1800" dirty="0"/>
              <a:t> </a:t>
            </a:r>
            <a:r>
              <a:rPr lang="en-US" sz="1800" dirty="0" err="1"/>
              <a:t>vs</a:t>
            </a:r>
            <a:r>
              <a:rPr lang="en-US" sz="1800" dirty="0"/>
              <a:t> diffuse disease</a:t>
            </a:r>
            <a:r>
              <a:rPr lang="el-GR" sz="1800" dirty="0"/>
              <a:t>)</a:t>
            </a:r>
          </a:p>
          <a:p>
            <a:pPr>
              <a:buNone/>
            </a:pPr>
            <a:r>
              <a:rPr lang="el-GR" sz="1800" dirty="0"/>
              <a:t>		- </a:t>
            </a:r>
            <a:r>
              <a:rPr lang="en-US" sz="1800" dirty="0"/>
              <a:t>ability to achieve</a:t>
            </a:r>
            <a:r>
              <a:rPr lang="el-GR" sz="1800" dirty="0"/>
              <a:t> </a:t>
            </a:r>
            <a:r>
              <a:rPr lang="en-US" sz="1800" dirty="0"/>
              <a:t>R0</a:t>
            </a:r>
          </a:p>
          <a:p>
            <a:pPr>
              <a:buNone/>
            </a:pPr>
            <a:r>
              <a:rPr lang="en-US" sz="1800" dirty="0"/>
              <a:t>		- time interval between primary surgery and recurrence</a:t>
            </a:r>
            <a:endParaRPr lang="el-GR" sz="1800" dirty="0"/>
          </a:p>
          <a:p>
            <a:r>
              <a:rPr lang="en-US" sz="1800" dirty="0"/>
              <a:t>OS: 39-57 m following surgery</a:t>
            </a:r>
            <a:endParaRPr lang="el-GR" sz="1800" dirty="0"/>
          </a:p>
          <a:p>
            <a:r>
              <a:rPr lang="en-US" sz="1800" dirty="0"/>
              <a:t>In pts after RTX and central pelvic disease: </a:t>
            </a:r>
            <a:r>
              <a:rPr lang="en-US" sz="1800" dirty="0" err="1"/>
              <a:t>exenteration</a:t>
            </a:r>
            <a:endParaRPr lang="el-GR" sz="1800" dirty="0"/>
          </a:p>
        </p:txBody>
      </p:sp>
      <p:pic>
        <p:nvPicPr>
          <p:cNvPr id="4" name="Picture 4" descr="C:\Documents and Settings\KOLPOSKOPISI-USER\Τα έγγραφά μου\Οι εικόνες μου\Εικόνα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526" y="4224528"/>
            <a:ext cx="3060939" cy="2441448"/>
          </a:xfrm>
          <a:prstGeom prst="rect">
            <a:avLst/>
          </a:prstGeom>
          <a:noFill/>
        </p:spPr>
      </p:pic>
      <p:pic>
        <p:nvPicPr>
          <p:cNvPr id="5" name="Picture 3" descr="C:\Documents and Settings\KOLPOSKOPISI-USER\Τα έγγραφά μου\Οι εικόνες μου\Εικόνα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653" y="4224528"/>
            <a:ext cx="3268716" cy="2441448"/>
          </a:xfrm>
          <a:prstGeom prst="rect">
            <a:avLst/>
          </a:prstGeom>
          <a:noFill/>
        </p:spPr>
      </p:pic>
      <p:cxnSp>
        <p:nvCxnSpPr>
          <p:cNvPr id="7" name="6 - Ευθεία γραμμή σύνδεσης"/>
          <p:cNvCxnSpPr/>
          <p:nvPr/>
        </p:nvCxnSpPr>
        <p:spPr>
          <a:xfrm>
            <a:off x="428596" y="928670"/>
            <a:ext cx="77867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4500" y="1104900"/>
            <a:ext cx="31623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6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Alternatively ??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cases where no </a:t>
            </a:r>
            <a:r>
              <a:rPr lang="en-US" dirty="0" err="1"/>
              <a:t>laparotomy</a:t>
            </a:r>
            <a:r>
              <a:rPr lang="en-US" dirty="0"/>
              <a:t> or laparoscopy can be performed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VH + BSO in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low-risk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patients</a:t>
            </a:r>
            <a:endParaRPr lang="el-GR" sz="2400" u="sng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EBRT + </a:t>
            </a:r>
            <a:r>
              <a:rPr lang="en-US" dirty="0" err="1">
                <a:solidFill>
                  <a:srgbClr val="FF0000"/>
                </a:solidFill>
              </a:rPr>
              <a:t>brachy</a:t>
            </a:r>
            <a:r>
              <a:rPr lang="en-US" dirty="0">
                <a:solidFill>
                  <a:srgbClr val="FF0000"/>
                </a:solidFill>
              </a:rPr>
              <a:t> or hormone treatment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Ovarian preservation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young patients, ovarian preservation has no impact on</a:t>
            </a:r>
            <a:r>
              <a:rPr lang="el-GR" sz="2400" dirty="0"/>
              <a:t> </a:t>
            </a:r>
            <a:r>
              <a:rPr lang="en-US" sz="2400" dirty="0"/>
              <a:t>OS</a:t>
            </a:r>
            <a:endParaRPr lang="el-GR" sz="2400" dirty="0"/>
          </a:p>
          <a:p>
            <a:endParaRPr lang="el-GR" sz="2400" dirty="0"/>
          </a:p>
          <a:p>
            <a:pPr>
              <a:buNone/>
            </a:pPr>
            <a:r>
              <a:rPr lang="el-GR" sz="2400" dirty="0"/>
              <a:t>	</a:t>
            </a:r>
            <a:r>
              <a:rPr lang="en-US" sz="2400" dirty="0"/>
              <a:t>-</a:t>
            </a:r>
            <a:r>
              <a:rPr lang="el-GR" dirty="0">
                <a:solidFill>
                  <a:srgbClr val="FF0000"/>
                </a:solidFill>
              </a:rPr>
              <a:t> &lt;45</a:t>
            </a:r>
            <a:r>
              <a:rPr lang="en-US" dirty="0">
                <a:solidFill>
                  <a:srgbClr val="FF0000"/>
                </a:solidFill>
              </a:rPr>
              <a:t>yrs,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MI&lt;50%, grade 1 and no ovarian disease</a:t>
            </a:r>
            <a:r>
              <a:rPr lang="el-GR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l-GR" dirty="0">
                <a:solidFill>
                  <a:srgbClr val="FF0000"/>
                </a:solidFill>
              </a:rPr>
              <a:t>	- </a:t>
            </a:r>
            <a:r>
              <a:rPr lang="en-US" dirty="0" err="1">
                <a:solidFill>
                  <a:srgbClr val="FF0000"/>
                </a:solidFill>
              </a:rPr>
              <a:t>salpingectomy</a:t>
            </a:r>
            <a:r>
              <a:rPr lang="en-US" dirty="0">
                <a:solidFill>
                  <a:srgbClr val="FF0000"/>
                </a:solidFill>
              </a:rPr>
              <a:t> should be performed</a:t>
            </a:r>
            <a:endParaRPr lang="el-G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>
                <a:solidFill>
                  <a:srgbClr val="FF0000"/>
                </a:solidFill>
              </a:rPr>
              <a:t>	- </a:t>
            </a:r>
            <a:r>
              <a:rPr lang="en-US" dirty="0">
                <a:solidFill>
                  <a:srgbClr val="FF0000"/>
                </a:solidFill>
              </a:rPr>
              <a:t>not in patients with family history(BRCA, LS)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8474" y="228600"/>
            <a:ext cx="7556313" cy="1116106"/>
          </a:xfrm>
        </p:spPr>
        <p:txBody>
          <a:bodyPr/>
          <a:lstStyle/>
          <a:p>
            <a:r>
              <a:rPr lang="en-US" sz="2800" b="1" dirty="0" err="1">
                <a:solidFill>
                  <a:schemeClr val="accent2">
                    <a:lumMod val="50000"/>
                    <a:lumOff val="50000"/>
                  </a:schemeClr>
                </a:solidFill>
              </a:rPr>
              <a:t>Lymphadenectomy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3 - Θέση περιεχομένου"/>
          <p:cNvSpPr txBox="1">
            <a:spLocks noGrp="1"/>
          </p:cNvSpPr>
          <p:nvPr>
            <p:ph idx="1"/>
          </p:nvPr>
        </p:nvSpPr>
        <p:spPr>
          <a:xfrm>
            <a:off x="429302" y="1042416"/>
            <a:ext cx="762548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Complete </a:t>
            </a:r>
            <a:r>
              <a:rPr lang="en-US" sz="2400" dirty="0" err="1">
                <a:solidFill>
                  <a:srgbClr val="FF0000"/>
                </a:solidFill>
              </a:rPr>
              <a:t>lymphadenectomy</a:t>
            </a:r>
            <a:r>
              <a:rPr lang="el-GR" sz="2400" dirty="0">
                <a:solidFill>
                  <a:srgbClr val="FF0000"/>
                </a:solidFill>
              </a:rPr>
              <a:t> &gt; 1</a:t>
            </a:r>
            <a:r>
              <a:rPr lang="en-US" sz="2400" dirty="0">
                <a:solidFill>
                  <a:srgbClr val="FF0000"/>
                </a:solidFill>
              </a:rPr>
              <a:t>5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LN</a:t>
            </a:r>
            <a:endParaRPr lang="el-GR" sz="24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/>
              <a:t> </a:t>
            </a:r>
            <a:r>
              <a:rPr lang="en-US" sz="2400" dirty="0"/>
              <a:t>Mayo clinic experience</a:t>
            </a:r>
          </a:p>
          <a:p>
            <a:r>
              <a:rPr lang="en-US" sz="2400" dirty="0"/>
              <a:t>	</a:t>
            </a:r>
            <a:r>
              <a:rPr lang="en-US" sz="2000" dirty="0"/>
              <a:t>281 </a:t>
            </a:r>
            <a:r>
              <a:rPr lang="en-US" dirty="0"/>
              <a:t>patients w</a:t>
            </a:r>
            <a:r>
              <a:rPr lang="el-GR" sz="2000" dirty="0"/>
              <a:t> </a:t>
            </a:r>
            <a:r>
              <a:rPr lang="en-US" sz="2000" dirty="0"/>
              <a:t>endometrial Ca</a:t>
            </a:r>
            <a:r>
              <a:rPr lang="el-GR" sz="2000" dirty="0"/>
              <a:t> </a:t>
            </a:r>
            <a:r>
              <a:rPr lang="en-US" sz="2000" dirty="0"/>
              <a:t>and </a:t>
            </a:r>
            <a:r>
              <a:rPr lang="en-US" sz="2000" dirty="0" err="1"/>
              <a:t>lymphadenectomy</a:t>
            </a:r>
            <a:endParaRPr lang="en-US" sz="2000" dirty="0"/>
          </a:p>
          <a:p>
            <a:pPr>
              <a:buNone/>
            </a:pPr>
            <a:r>
              <a:rPr lang="en-US" dirty="0"/>
              <a:t>			(</a:t>
            </a:r>
            <a:r>
              <a:rPr lang="el-GR" sz="2000" dirty="0"/>
              <a:t>22% </a:t>
            </a:r>
            <a:r>
              <a:rPr lang="en-US" dirty="0"/>
              <a:t>w</a:t>
            </a:r>
            <a:r>
              <a:rPr lang="el-GR" sz="2000" dirty="0"/>
              <a:t> </a:t>
            </a:r>
            <a:r>
              <a:rPr lang="en-US" sz="2000" dirty="0"/>
              <a:t>high-risk disease w LN(+)</a:t>
            </a:r>
            <a:endParaRPr lang="el-GR" sz="2000" dirty="0"/>
          </a:p>
          <a:p>
            <a:r>
              <a:rPr lang="el-GR" sz="2000" dirty="0"/>
              <a:t>		- 51% </a:t>
            </a:r>
            <a:r>
              <a:rPr lang="en-US" sz="2000" dirty="0"/>
              <a:t>PLN + PAALN</a:t>
            </a:r>
          </a:p>
          <a:p>
            <a:r>
              <a:rPr lang="en-US" sz="2000" dirty="0"/>
              <a:t>		- 33% PLN only</a:t>
            </a:r>
          </a:p>
          <a:p>
            <a:r>
              <a:rPr lang="en-US" sz="2000" dirty="0"/>
              <a:t>		- 16% PAALN only</a:t>
            </a:r>
          </a:p>
          <a:p>
            <a:pPr>
              <a:buNone/>
            </a:pPr>
            <a:r>
              <a:rPr lang="en-US" sz="2000" dirty="0"/>
              <a:t>77% </a:t>
            </a:r>
            <a:r>
              <a:rPr lang="en-US" dirty="0"/>
              <a:t>of patients with</a:t>
            </a:r>
            <a:r>
              <a:rPr lang="el-GR" sz="2000" dirty="0"/>
              <a:t> </a:t>
            </a:r>
            <a:r>
              <a:rPr lang="en-US" sz="2000" dirty="0"/>
              <a:t>(+) PAALN </a:t>
            </a:r>
            <a:r>
              <a:rPr lang="en-US" dirty="0"/>
              <a:t>had disease above the</a:t>
            </a:r>
            <a:r>
              <a:rPr lang="el-GR" sz="2000" dirty="0"/>
              <a:t> </a:t>
            </a:r>
            <a:r>
              <a:rPr lang="en-US" sz="2000" dirty="0"/>
              <a:t>IMA</a:t>
            </a:r>
            <a:endParaRPr lang="el-GR" sz="2000" dirty="0"/>
          </a:p>
          <a:p>
            <a:pPr>
              <a:buNone/>
            </a:pPr>
            <a:r>
              <a:rPr lang="en-US" dirty="0"/>
              <a:t>			</a:t>
            </a:r>
            <a:r>
              <a:rPr lang="el-GR" sz="2000" dirty="0"/>
              <a:t>    </a:t>
            </a:r>
            <a:endParaRPr lang="en-US" sz="2000" dirty="0"/>
          </a:p>
          <a:p>
            <a:pPr>
              <a:buNone/>
            </a:pPr>
            <a:r>
              <a:rPr lang="en-US" dirty="0"/>
              <a:t>			</a:t>
            </a:r>
            <a:r>
              <a:rPr lang="en-US" dirty="0" err="1"/>
              <a:t>Lymphadenectomy</a:t>
            </a:r>
            <a:r>
              <a:rPr lang="en-US" dirty="0"/>
              <a:t> up to the </a:t>
            </a:r>
            <a:r>
              <a:rPr lang="en-US" dirty="0" err="1"/>
              <a:t>renals</a:t>
            </a:r>
            <a:r>
              <a:rPr lang="el-GR" sz="2000" dirty="0"/>
              <a:t> ??</a:t>
            </a:r>
            <a:endParaRPr lang="el-GR" sz="2400" dirty="0"/>
          </a:p>
        </p:txBody>
      </p:sp>
      <p:sp>
        <p:nvSpPr>
          <p:cNvPr id="5" name="4 - Βέλος προς τα κάτω"/>
          <p:cNvSpPr/>
          <p:nvPr/>
        </p:nvSpPr>
        <p:spPr>
          <a:xfrm>
            <a:off x="4329684" y="5696712"/>
            <a:ext cx="484632" cy="548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KOLPOSKOPISI-USER\Τα έγγραφά μου\imag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786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chemeClr val="accent2">
                    <a:lumMod val="50000"/>
                    <a:lumOff val="50000"/>
                  </a:schemeClr>
                </a:solidFill>
              </a:rPr>
              <a:t>Lymphadenectomy</a:t>
            </a:r>
            <a:r>
              <a:rPr lang="en-US" sz="2800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in stage I ?</a:t>
            </a:r>
            <a:endParaRPr lang="el-GR" sz="2800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8474" y="1981200"/>
            <a:ext cx="8343774" cy="4666488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Systematic </a:t>
            </a:r>
            <a:r>
              <a:rPr lang="en-US" sz="3600" dirty="0" err="1"/>
              <a:t>lymphadenectomy</a:t>
            </a:r>
            <a:r>
              <a:rPr lang="en-US" sz="3600" dirty="0"/>
              <a:t> in low-risk stage I disease</a:t>
            </a:r>
            <a:r>
              <a:rPr lang="el-GR" sz="3600" dirty="0"/>
              <a:t> ?</a:t>
            </a:r>
          </a:p>
          <a:p>
            <a:pPr>
              <a:buNone/>
            </a:pPr>
            <a:r>
              <a:rPr lang="el-GR" sz="3600" dirty="0"/>
              <a:t>			</a:t>
            </a:r>
            <a:r>
              <a:rPr lang="en-US" sz="3600" b="1" dirty="0">
                <a:solidFill>
                  <a:srgbClr val="FF0000"/>
                </a:solidFill>
              </a:rPr>
              <a:t>Not improving</a:t>
            </a:r>
            <a:r>
              <a:rPr lang="el-GR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DFS and</a:t>
            </a:r>
            <a:r>
              <a:rPr lang="el-GR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OS</a:t>
            </a:r>
            <a:endParaRPr lang="el-GR" sz="36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b="1" dirty="0">
                <a:solidFill>
                  <a:srgbClr val="FF0000"/>
                </a:solidFill>
              </a:rPr>
              <a:t>					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Benedetti-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Panici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 J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Natl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Cancer Inst 2008</a:t>
            </a:r>
          </a:p>
          <a:p>
            <a:pPr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					Kitchener et al   Lancet 2009 </a:t>
            </a:r>
          </a:p>
          <a:p>
            <a:pPr>
              <a:buNone/>
            </a:pPr>
            <a:endParaRPr lang="en-US" sz="1200" b="1" dirty="0">
              <a:solidFill>
                <a:srgbClr val="FF00FF"/>
              </a:solidFill>
            </a:endParaRPr>
          </a:p>
          <a:p>
            <a:pPr>
              <a:buNone/>
            </a:pPr>
            <a:endParaRPr lang="en-US" sz="1200" b="1" dirty="0">
              <a:solidFill>
                <a:srgbClr val="FF00FF"/>
              </a:solidFill>
            </a:endParaRPr>
          </a:p>
          <a:p>
            <a:r>
              <a:rPr lang="en-US" sz="3600" dirty="0"/>
              <a:t>Systematic </a:t>
            </a:r>
            <a:r>
              <a:rPr lang="en-US" sz="3600" dirty="0" err="1"/>
              <a:t>lymphadenectomy</a:t>
            </a:r>
            <a:r>
              <a:rPr lang="en-US" sz="3600" dirty="0"/>
              <a:t> in</a:t>
            </a:r>
            <a:r>
              <a:rPr lang="el-GR" sz="3600" dirty="0"/>
              <a:t> </a:t>
            </a:r>
            <a:r>
              <a:rPr lang="en-US" sz="3600" dirty="0"/>
              <a:t>intermediate and</a:t>
            </a:r>
            <a:r>
              <a:rPr lang="el-GR" sz="3600" dirty="0"/>
              <a:t> </a:t>
            </a:r>
            <a:r>
              <a:rPr lang="en-US" sz="3600" dirty="0"/>
              <a:t>high-risk stage I</a:t>
            </a:r>
            <a:r>
              <a:rPr lang="el-GR" sz="3600" dirty="0"/>
              <a:t> </a:t>
            </a:r>
            <a:r>
              <a:rPr lang="en-US" sz="3600" dirty="0"/>
              <a:t>patients has a benefit in</a:t>
            </a:r>
            <a:r>
              <a:rPr lang="el-GR" sz="3600" dirty="0"/>
              <a:t> </a:t>
            </a:r>
            <a:r>
              <a:rPr lang="en-US" sz="3600" dirty="0"/>
              <a:t>OS</a:t>
            </a:r>
          </a:p>
          <a:p>
            <a:pPr>
              <a:buNone/>
            </a:pPr>
            <a:r>
              <a:rPr lang="en-US" sz="3600" dirty="0"/>
              <a:t>			</a:t>
            </a:r>
            <a:r>
              <a:rPr lang="en-US" sz="3600" b="1" dirty="0">
                <a:solidFill>
                  <a:srgbClr val="FF0000"/>
                </a:solidFill>
              </a:rPr>
              <a:t>2 RCT’s, 7 observational studies: 16995 pts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					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Kim HS et al  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Jpn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J Clin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Oncol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2012</a:t>
            </a:r>
            <a:endParaRPr lang="el-G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759</TotalTime>
  <Words>675</Words>
  <Application>Microsoft Office PowerPoint</Application>
  <PresentationFormat>Προβολή στην οθόνη (4:3)</PresentationFormat>
  <Paragraphs>206</Paragraphs>
  <Slides>43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8" baseType="lpstr">
      <vt:lpstr>Arial</vt:lpstr>
      <vt:lpstr>Calibri</vt:lpstr>
      <vt:lpstr>Rockwell</vt:lpstr>
      <vt:lpstr>Wingdings</vt:lpstr>
      <vt:lpstr>Advantage</vt:lpstr>
      <vt:lpstr>Surgery in Endometrial cancer</vt:lpstr>
      <vt:lpstr>Endometrial Ca</vt:lpstr>
      <vt:lpstr>Cutting-edge issues</vt:lpstr>
      <vt:lpstr>Physical status of the patient</vt:lpstr>
      <vt:lpstr>Alternatively ??</vt:lpstr>
      <vt:lpstr>Ovarian preservation</vt:lpstr>
      <vt:lpstr>Lymphadenectomy</vt:lpstr>
      <vt:lpstr>Παρουσίαση του PowerPoint</vt:lpstr>
      <vt:lpstr>Lymphadenectomy in stage I ?</vt:lpstr>
      <vt:lpstr>Recommendations for LN in stage I</vt:lpstr>
      <vt:lpstr>Stage II – RH ??</vt:lpstr>
      <vt:lpstr>Classification</vt:lpstr>
      <vt:lpstr>Low-risk patients</vt:lpstr>
      <vt:lpstr>Intermediate-risk patients</vt:lpstr>
      <vt:lpstr>High-intermediate risk patients</vt:lpstr>
      <vt:lpstr>High-risk patients</vt:lpstr>
      <vt:lpstr>Considerations for laparoscopy</vt:lpstr>
      <vt:lpstr>Procedures </vt:lpstr>
      <vt:lpstr>GOG LAP-2 trial</vt:lpstr>
      <vt:lpstr>GOG LAP-2 trial</vt:lpstr>
      <vt:lpstr>GOG LAP-2 trial</vt:lpstr>
      <vt:lpstr>Dutch trial</vt:lpstr>
      <vt:lpstr>Dutch trial</vt:lpstr>
      <vt:lpstr>Dutch trial</vt:lpstr>
      <vt:lpstr>Dutch trial</vt:lpstr>
      <vt:lpstr>GOG LAP-2 trial</vt:lpstr>
      <vt:lpstr>GOG LAP-2 trial</vt:lpstr>
      <vt:lpstr>GOG LAP-2 trial</vt:lpstr>
      <vt:lpstr>GOG LAP-2 trial</vt:lpstr>
      <vt:lpstr>Cost</vt:lpstr>
      <vt:lpstr>Cost</vt:lpstr>
      <vt:lpstr>Limitations</vt:lpstr>
      <vt:lpstr>Sentinel node (SN)</vt:lpstr>
      <vt:lpstr>SN in endometrial Ca  </vt:lpstr>
      <vt:lpstr>SN in endometrial Ca</vt:lpstr>
      <vt:lpstr>Παρουσίαση του PowerPoint</vt:lpstr>
      <vt:lpstr>Παρουσίαση του PowerPoint</vt:lpstr>
      <vt:lpstr>Παρουσίαση του PowerPoint</vt:lpstr>
      <vt:lpstr>Conclusions – SN in endometrial Ca</vt:lpstr>
      <vt:lpstr>Surgery for stages III-IV</vt:lpstr>
      <vt:lpstr>Surgery for stages III-IV</vt:lpstr>
      <vt:lpstr>Surgery in recurrent endometrial Ca</vt:lpstr>
      <vt:lpstr>Παρουσίαση του PowerPoint</vt:lpstr>
    </vt:vector>
  </TitlesOfParts>
  <Company>NNUH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Nikolaos Akrivos</dc:creator>
  <cp:lastModifiedBy>sophia</cp:lastModifiedBy>
  <cp:revision>75</cp:revision>
  <dcterms:created xsi:type="dcterms:W3CDTF">2015-11-05T13:40:21Z</dcterms:created>
  <dcterms:modified xsi:type="dcterms:W3CDTF">2018-01-08T07:01:51Z</dcterms:modified>
  <cp:contentStatus>Τελική έκδοση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