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56" r:id="rId3"/>
    <p:sldId id="257" r:id="rId4"/>
    <p:sldId id="258" r:id="rId5"/>
    <p:sldId id="259" r:id="rId6"/>
    <p:sldId id="260" r:id="rId7"/>
    <p:sldId id="261" r:id="rId8"/>
    <p:sldId id="262" r:id="rId9"/>
    <p:sldId id="263" r:id="rId10"/>
    <p:sldId id="270" r:id="rId11"/>
    <p:sldId id="264" r:id="rId12"/>
    <p:sldId id="265" r:id="rId13"/>
    <p:sldId id="266" r:id="rId14"/>
    <p:sldId id="267" r:id="rId15"/>
    <p:sldId id="268" r:id="rId16"/>
    <p:sldId id="269" r:id="rId17"/>
    <p:sldId id="271" r:id="rId18"/>
    <p:sldId id="272" r:id="rId19"/>
    <p:sldId id="273" r:id="rId20"/>
    <p:sldId id="274" r:id="rId21"/>
    <p:sldId id="275" r:id="rId22"/>
    <p:sldId id="276" r:id="rId23"/>
    <p:sldId id="277" r:id="rId24"/>
    <p:sldId id="278" r:id="rId2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26" y="-77"/>
      </p:cViewPr>
      <p:guideLst>
        <p:guide orient="horz" pos="2160"/>
        <p:guide pos="2880"/>
      </p:guideLst>
    </p:cSldViewPr>
  </p:slideViewPr>
  <p:notesTextViewPr>
    <p:cViewPr>
      <p:scale>
        <a:sx n="1" d="1"/>
        <a:sy n="1" d="1"/>
      </p:scale>
      <p:origin x="0" y="0"/>
    </p:cViewPr>
  </p:notesTextViewPr>
  <p:sorterViewPr>
    <p:cViewPr>
      <p:scale>
        <a:sx n="100" d="100"/>
        <a:sy n="100" d="100"/>
      </p:scale>
      <p:origin x="0" y="251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12-18T15:46:30.489"/>
    </inkml:context>
    <inkml:brush xml:id="br0">
      <inkml:brushProperty name="width" value="0.05292" units="cm"/>
      <inkml:brushProperty name="height" value="0.05292" units="cm"/>
      <inkml:brushProperty name="color" value="#FF0000"/>
    </inkml:brush>
  </inkml:definitions>
  <inkml:trace contextRef="#ctx0" brushRef="#br0">12102 11762,'-66'-98,"3"147,-69 47,4 2,-1-51,1 49,62 2,-62-2,-5 0,5-47,66 47,62-1,0 50,-133-46,5-3,128-1,0-45,0 45,-128 1,-5-47,133 47,0 3,-62-53,62 53,0-4,-128-48,128 51,0-2,-133-47,133 47,0-47,0 47,0 0,0-47,0 47,0-47,-128 47,128-1,0 100,0-149,0 53,0-53,0 53,0-4,0-45,0 45,0-48,0 51,0-2,0-47,66 47,-66 0,0-47,129 47,-129 0,128-47,-62 47,62 2,-128-51,129 51,3-2,-4 0,-61-1,-67-45,128 45,0 4,1-3,-63-50,62 53,5-4,-5 1,-128-47,128 47,-62 0,63 2,-1-51,5 51,-71-2,70 0,-4 2,1-51,-1 48,-62 4,63-99,3 0,-70 0,67 0,3 96,-70-96,70 0,63 0,-67 0,1 0,-63 0,62 0,-62 0,63 0,-1-50,-62 50,63-95,-1 95,-62 0,63-96,3 96,-4-49,-62-47,63 0,-1 96,-62-98,63 2,-1 47,4-47,-3 0,-67 1,70-4,-3 53,-1-53,4 3,-69 1,69 45,-4-45,1-1,-63-3,62-92,1 95,3 47,-4-47,-128-2,129 51,-129-51,0 2,0 47,0-47,66 0,-66 47,0-47,128 0,-128 47,129-47,-129 1,0 45,0-45,0 45,0-45,0-4,132 53,-70-50,-62-3,0 53,129-53,-129 4,0 45,0-45,0-1,0 47,0-47,0 47,132-47,-132 0,0 47,-66-47,66 1,0 45,0-45,0 45,0-45,0-4,0 53,0-50,0 47,0-47,0-3,0 53,0-53,0 53,0-53,0 4,0 48,-129-51,129 2,0 47,-66-47,66 0,0 47,-128-47,-133-145,261 143,0 51,-62-48,-70-4,132 3,-129 47,1-47,-1 1,63-4,-62 53,-4-50,3-3,67 99,-199-95,133-1,-4 96,69-98,-69 98,4 0,-67 0,67 0,-1-47,-131 47,197 0,-69 0,70 0,-70 0,3 0,63 0,-62 0,65 0,-69 0,4 0,62 0,-191 0,125 0,69 96,-65-96,-327 240,389-240,-63 0,-128 0,191 0,-62 99,-133-3,5-1,123-45,5 45,-1 100,-131-100,131 1,129 0,0-47,0 47,0-47,0 47,0 2,-66-51,66 49,0 2,0-51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02CDE1-FB71-40A0-8801-19F1B75001D2}" type="datetimeFigureOut">
              <a:rPr lang="el-GR" smtClean="0"/>
              <a:t>15/4/2021</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B3CBA7-0AF4-4CE2-AC48-6E5973E446CC}" type="slidenum">
              <a:rPr lang="el-GR" smtClean="0"/>
              <a:t>‹#›</a:t>
            </a:fld>
            <a:endParaRPr lang="el-GR"/>
          </a:p>
        </p:txBody>
      </p:sp>
    </p:spTree>
    <p:extLst>
      <p:ext uri="{BB962C8B-B14F-4D97-AF65-F5344CB8AC3E}">
        <p14:creationId xmlns:p14="http://schemas.microsoft.com/office/powerpoint/2010/main" val="769646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C0F9B3B-96FE-46B0-B037-9CB9D4342BBD}" type="slidenum">
              <a:rPr lang="el-GR" smtClean="0">
                <a:solidFill>
                  <a:prstClr val="black"/>
                </a:solidFill>
              </a:rPr>
              <a:pPr/>
              <a:t>21</a:t>
            </a:fld>
            <a:endParaRPr lang="el-GR">
              <a:solidFill>
                <a:prstClr val="black"/>
              </a:solidFill>
            </a:endParaRPr>
          </a:p>
        </p:txBody>
      </p:sp>
    </p:spTree>
    <p:extLst>
      <p:ext uri="{BB962C8B-B14F-4D97-AF65-F5344CB8AC3E}">
        <p14:creationId xmlns:p14="http://schemas.microsoft.com/office/powerpoint/2010/main" val="3399819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62C7332-0D2C-4A88-B315-5C43D33287E6}" type="datetimeFigureOut">
              <a:rPr lang="el-GR" smtClean="0"/>
              <a:t>15/4/2021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53A1B1A-7DC9-4B9F-A488-FFCF7AE0EAEE}" type="slidenum">
              <a:rPr lang="el-GR" smtClean="0"/>
              <a:t>‹#›</a:t>
            </a:fld>
            <a:endParaRPr lang="el-GR"/>
          </a:p>
        </p:txBody>
      </p:sp>
    </p:spTree>
    <p:extLst>
      <p:ext uri="{BB962C8B-B14F-4D97-AF65-F5344CB8AC3E}">
        <p14:creationId xmlns:p14="http://schemas.microsoft.com/office/powerpoint/2010/main" val="111183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62C7332-0D2C-4A88-B315-5C43D33287E6}" type="datetimeFigureOut">
              <a:rPr lang="el-GR" smtClean="0"/>
              <a:t>15/4/2021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53A1B1A-7DC9-4B9F-A488-FFCF7AE0EAEE}" type="slidenum">
              <a:rPr lang="el-GR" smtClean="0"/>
              <a:t>‹#›</a:t>
            </a:fld>
            <a:endParaRPr lang="el-GR"/>
          </a:p>
        </p:txBody>
      </p:sp>
    </p:spTree>
    <p:extLst>
      <p:ext uri="{BB962C8B-B14F-4D97-AF65-F5344CB8AC3E}">
        <p14:creationId xmlns:p14="http://schemas.microsoft.com/office/powerpoint/2010/main" val="984819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62C7332-0D2C-4A88-B315-5C43D33287E6}" type="datetimeFigureOut">
              <a:rPr lang="el-GR" smtClean="0"/>
              <a:t>15/4/2021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53A1B1A-7DC9-4B9F-A488-FFCF7AE0EAEE}" type="slidenum">
              <a:rPr lang="el-GR" smtClean="0"/>
              <a:t>‹#›</a:t>
            </a:fld>
            <a:endParaRPr lang="el-GR"/>
          </a:p>
        </p:txBody>
      </p:sp>
    </p:spTree>
    <p:extLst>
      <p:ext uri="{BB962C8B-B14F-4D97-AF65-F5344CB8AC3E}">
        <p14:creationId xmlns:p14="http://schemas.microsoft.com/office/powerpoint/2010/main" val="3589858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6CA6B338-B1DC-4C40-8DEA-6C5D0F93B156}" type="datetimeFigureOut">
              <a:rPr lang="el-GR" smtClean="0">
                <a:solidFill>
                  <a:prstClr val="black">
                    <a:tint val="75000"/>
                  </a:prstClr>
                </a:solidFill>
              </a:rPr>
              <a:pPr/>
              <a:t>15/4/2021</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1FD4F4-4AFE-49BC-B447-55756E60FC4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601339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A6B338-B1DC-4C40-8DEA-6C5D0F93B156}" type="datetimeFigureOut">
              <a:rPr lang="el-GR" smtClean="0">
                <a:solidFill>
                  <a:prstClr val="black">
                    <a:tint val="75000"/>
                  </a:prstClr>
                </a:solidFill>
              </a:rPr>
              <a:pPr/>
              <a:t>15/4/2021</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1FD4F4-4AFE-49BC-B447-55756E60FC4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568992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6CA6B338-B1DC-4C40-8DEA-6C5D0F93B156}" type="datetimeFigureOut">
              <a:rPr lang="el-GR" smtClean="0">
                <a:solidFill>
                  <a:prstClr val="black">
                    <a:tint val="75000"/>
                  </a:prstClr>
                </a:solidFill>
              </a:rPr>
              <a:pPr/>
              <a:t>15/4/2021</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1FD4F4-4AFE-49BC-B447-55756E60FC4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822830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6CA6B338-B1DC-4C40-8DEA-6C5D0F93B156}" type="datetimeFigureOut">
              <a:rPr lang="el-GR" smtClean="0">
                <a:solidFill>
                  <a:prstClr val="black">
                    <a:tint val="75000"/>
                  </a:prstClr>
                </a:solidFill>
              </a:rPr>
              <a:pPr/>
              <a:t>15/4/2021</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F1FD4F4-4AFE-49BC-B447-55756E60FC4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822125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6CA6B338-B1DC-4C40-8DEA-6C5D0F93B156}" type="datetimeFigureOut">
              <a:rPr lang="el-GR" smtClean="0">
                <a:solidFill>
                  <a:prstClr val="black">
                    <a:tint val="75000"/>
                  </a:prstClr>
                </a:solidFill>
              </a:rPr>
              <a:pPr/>
              <a:t>15/4/2021</a:t>
            </a:fld>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4F1FD4F4-4AFE-49BC-B447-55756E60FC4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401503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6CA6B338-B1DC-4C40-8DEA-6C5D0F93B156}" type="datetimeFigureOut">
              <a:rPr lang="el-GR" smtClean="0">
                <a:solidFill>
                  <a:prstClr val="black">
                    <a:tint val="75000"/>
                  </a:prstClr>
                </a:solidFill>
              </a:rPr>
              <a:pPr/>
              <a:t>15/4/2021</a:t>
            </a:fld>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4F1FD4F4-4AFE-49BC-B447-55756E60FC4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058471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CA6B338-B1DC-4C40-8DEA-6C5D0F93B156}" type="datetimeFigureOut">
              <a:rPr lang="el-GR" smtClean="0">
                <a:solidFill>
                  <a:prstClr val="black">
                    <a:tint val="75000"/>
                  </a:prstClr>
                </a:solidFill>
              </a:rPr>
              <a:pPr/>
              <a:t>15/4/2021</a:t>
            </a:fld>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4F1FD4F4-4AFE-49BC-B447-55756E60FC4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000008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A6B338-B1DC-4C40-8DEA-6C5D0F93B156}" type="datetimeFigureOut">
              <a:rPr lang="el-GR" smtClean="0">
                <a:solidFill>
                  <a:prstClr val="black">
                    <a:tint val="75000"/>
                  </a:prstClr>
                </a:solidFill>
              </a:rPr>
              <a:pPr/>
              <a:t>15/4/2021</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F1FD4F4-4AFE-49BC-B447-55756E60FC4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046945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62C7332-0D2C-4A88-B315-5C43D33287E6}" type="datetimeFigureOut">
              <a:rPr lang="el-GR" smtClean="0"/>
              <a:t>15/4/2021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53A1B1A-7DC9-4B9F-A488-FFCF7AE0EAEE}" type="slidenum">
              <a:rPr lang="el-GR" smtClean="0"/>
              <a:t>‹#›</a:t>
            </a:fld>
            <a:endParaRPr lang="el-GR"/>
          </a:p>
        </p:txBody>
      </p:sp>
    </p:spTree>
    <p:extLst>
      <p:ext uri="{BB962C8B-B14F-4D97-AF65-F5344CB8AC3E}">
        <p14:creationId xmlns:p14="http://schemas.microsoft.com/office/powerpoint/2010/main" val="10960264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A6B338-B1DC-4C40-8DEA-6C5D0F93B156}" type="datetimeFigureOut">
              <a:rPr lang="el-GR" smtClean="0">
                <a:solidFill>
                  <a:prstClr val="black">
                    <a:tint val="75000"/>
                  </a:prstClr>
                </a:solidFill>
              </a:rPr>
              <a:pPr/>
              <a:t>15/4/2021</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F1FD4F4-4AFE-49BC-B447-55756E60FC4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626511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A6B338-B1DC-4C40-8DEA-6C5D0F93B156}" type="datetimeFigureOut">
              <a:rPr lang="el-GR" smtClean="0">
                <a:solidFill>
                  <a:prstClr val="black">
                    <a:tint val="75000"/>
                  </a:prstClr>
                </a:solidFill>
              </a:rPr>
              <a:pPr/>
              <a:t>15/4/2021</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1FD4F4-4AFE-49BC-B447-55756E60FC4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893249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A6B338-B1DC-4C40-8DEA-6C5D0F93B156}" type="datetimeFigureOut">
              <a:rPr lang="el-GR" smtClean="0">
                <a:solidFill>
                  <a:prstClr val="black">
                    <a:tint val="75000"/>
                  </a:prstClr>
                </a:solidFill>
              </a:rPr>
              <a:pPr/>
              <a:t>15/4/2021</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1FD4F4-4AFE-49BC-B447-55756E60FC4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68286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62C7332-0D2C-4A88-B315-5C43D33287E6}" type="datetimeFigureOut">
              <a:rPr lang="el-GR" smtClean="0"/>
              <a:t>15/4/2021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53A1B1A-7DC9-4B9F-A488-FFCF7AE0EAEE}" type="slidenum">
              <a:rPr lang="el-GR" smtClean="0"/>
              <a:t>‹#›</a:t>
            </a:fld>
            <a:endParaRPr lang="el-GR"/>
          </a:p>
        </p:txBody>
      </p:sp>
    </p:spTree>
    <p:extLst>
      <p:ext uri="{BB962C8B-B14F-4D97-AF65-F5344CB8AC3E}">
        <p14:creationId xmlns:p14="http://schemas.microsoft.com/office/powerpoint/2010/main" val="1654542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62C7332-0D2C-4A88-B315-5C43D33287E6}" type="datetimeFigureOut">
              <a:rPr lang="el-GR" smtClean="0"/>
              <a:t>15/4/2021</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653A1B1A-7DC9-4B9F-A488-FFCF7AE0EAEE}" type="slidenum">
              <a:rPr lang="el-GR" smtClean="0"/>
              <a:t>‹#›</a:t>
            </a:fld>
            <a:endParaRPr lang="el-GR"/>
          </a:p>
        </p:txBody>
      </p:sp>
    </p:spTree>
    <p:extLst>
      <p:ext uri="{BB962C8B-B14F-4D97-AF65-F5344CB8AC3E}">
        <p14:creationId xmlns:p14="http://schemas.microsoft.com/office/powerpoint/2010/main" val="2122877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62C7332-0D2C-4A88-B315-5C43D33287E6}" type="datetimeFigureOut">
              <a:rPr lang="el-GR" smtClean="0"/>
              <a:t>15/4/2021</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653A1B1A-7DC9-4B9F-A488-FFCF7AE0EAEE}" type="slidenum">
              <a:rPr lang="el-GR" smtClean="0"/>
              <a:t>‹#›</a:t>
            </a:fld>
            <a:endParaRPr lang="el-GR"/>
          </a:p>
        </p:txBody>
      </p:sp>
    </p:spTree>
    <p:extLst>
      <p:ext uri="{BB962C8B-B14F-4D97-AF65-F5344CB8AC3E}">
        <p14:creationId xmlns:p14="http://schemas.microsoft.com/office/powerpoint/2010/main" val="2239171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62C7332-0D2C-4A88-B315-5C43D33287E6}" type="datetimeFigureOut">
              <a:rPr lang="el-GR" smtClean="0"/>
              <a:t>15/4/2021</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653A1B1A-7DC9-4B9F-A488-FFCF7AE0EAEE}" type="slidenum">
              <a:rPr lang="el-GR" smtClean="0"/>
              <a:t>‹#›</a:t>
            </a:fld>
            <a:endParaRPr lang="el-GR"/>
          </a:p>
        </p:txBody>
      </p:sp>
    </p:spTree>
    <p:extLst>
      <p:ext uri="{BB962C8B-B14F-4D97-AF65-F5344CB8AC3E}">
        <p14:creationId xmlns:p14="http://schemas.microsoft.com/office/powerpoint/2010/main" val="3008393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62C7332-0D2C-4A88-B315-5C43D33287E6}" type="datetimeFigureOut">
              <a:rPr lang="el-GR" smtClean="0"/>
              <a:t>15/4/2021</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653A1B1A-7DC9-4B9F-A488-FFCF7AE0EAEE}" type="slidenum">
              <a:rPr lang="el-GR" smtClean="0"/>
              <a:t>‹#›</a:t>
            </a:fld>
            <a:endParaRPr lang="el-GR"/>
          </a:p>
        </p:txBody>
      </p:sp>
    </p:spTree>
    <p:extLst>
      <p:ext uri="{BB962C8B-B14F-4D97-AF65-F5344CB8AC3E}">
        <p14:creationId xmlns:p14="http://schemas.microsoft.com/office/powerpoint/2010/main" val="2142824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62C7332-0D2C-4A88-B315-5C43D33287E6}" type="datetimeFigureOut">
              <a:rPr lang="el-GR" smtClean="0"/>
              <a:t>15/4/2021</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653A1B1A-7DC9-4B9F-A488-FFCF7AE0EAEE}" type="slidenum">
              <a:rPr lang="el-GR" smtClean="0"/>
              <a:t>‹#›</a:t>
            </a:fld>
            <a:endParaRPr lang="el-GR"/>
          </a:p>
        </p:txBody>
      </p:sp>
    </p:spTree>
    <p:extLst>
      <p:ext uri="{BB962C8B-B14F-4D97-AF65-F5344CB8AC3E}">
        <p14:creationId xmlns:p14="http://schemas.microsoft.com/office/powerpoint/2010/main" val="379289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62C7332-0D2C-4A88-B315-5C43D33287E6}" type="datetimeFigureOut">
              <a:rPr lang="el-GR" smtClean="0"/>
              <a:t>15/4/2021</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653A1B1A-7DC9-4B9F-A488-FFCF7AE0EAEE}" type="slidenum">
              <a:rPr lang="el-GR" smtClean="0"/>
              <a:t>‹#›</a:t>
            </a:fld>
            <a:endParaRPr lang="el-GR"/>
          </a:p>
        </p:txBody>
      </p:sp>
    </p:spTree>
    <p:extLst>
      <p:ext uri="{BB962C8B-B14F-4D97-AF65-F5344CB8AC3E}">
        <p14:creationId xmlns:p14="http://schemas.microsoft.com/office/powerpoint/2010/main" val="1268925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2C7332-0D2C-4A88-B315-5C43D33287E6}" type="datetimeFigureOut">
              <a:rPr lang="el-GR" smtClean="0"/>
              <a:t>15/4/2021</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A1B1A-7DC9-4B9F-A488-FFCF7AE0EAEE}" type="slidenum">
              <a:rPr lang="el-GR" smtClean="0"/>
              <a:t>‹#›</a:t>
            </a:fld>
            <a:endParaRPr lang="el-GR"/>
          </a:p>
        </p:txBody>
      </p:sp>
    </p:spTree>
    <p:extLst>
      <p:ext uri="{BB962C8B-B14F-4D97-AF65-F5344CB8AC3E}">
        <p14:creationId xmlns:p14="http://schemas.microsoft.com/office/powerpoint/2010/main" val="4156458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divot">
          <a:fgClr>
            <a:schemeClr val="accent1"/>
          </a:fgClr>
          <a:bgClr>
            <a:srgbClr val="99FF99"/>
          </a:bgClr>
        </a:patt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A6B338-B1DC-4C40-8DEA-6C5D0F93B156}" type="datetimeFigureOut">
              <a:rPr lang="el-GR" smtClean="0">
                <a:solidFill>
                  <a:prstClr val="black">
                    <a:tint val="75000"/>
                  </a:prstClr>
                </a:solidFill>
              </a:rPr>
              <a:pPr/>
              <a:t>15/4/2021</a:t>
            </a:fld>
            <a:endParaRPr lang="el-GR">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1FD4F4-4AFE-49BC-B447-55756E60FC4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902188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3.png"/><Relationship Id="rId1" Type="http://schemas.openxmlformats.org/officeDocument/2006/relationships/slideLayout" Target="../slideLayouts/slideLayout17.xml"/><Relationship Id="rId4" Type="http://schemas.openxmlformats.org/officeDocument/2006/relationships/image" Target="../media/image6.emf"/></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1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1340769"/>
            <a:ext cx="7772400" cy="2259682"/>
          </a:xfrm>
        </p:spPr>
        <p:txBody>
          <a:bodyPr>
            <a:normAutofit fontScale="90000"/>
          </a:bodyPr>
          <a:lstStyle/>
          <a:p>
            <a:r>
              <a:rPr lang="el-GR" sz="2200" dirty="0" smtClean="0"/>
              <a:t>ΑΚΑΔΗΜΑΪΚΟ  ΕΤΟΣ  2020-21</a:t>
            </a:r>
            <a:r>
              <a:rPr lang="el-GR" sz="2700" dirty="0" smtClean="0"/>
              <a:t/>
            </a:r>
            <a:br>
              <a:rPr lang="el-GR" sz="2700" dirty="0" smtClean="0"/>
            </a:br>
            <a:r>
              <a:rPr lang="el-GR" sz="2700" b="1" dirty="0" smtClean="0"/>
              <a:t>ΜΕΤΕΚΠΑΙΔΕΥΤΙΚΑ ΜΑΘΗΜΑΤΑ</a:t>
            </a:r>
            <a:r>
              <a:rPr lang="el-GR" sz="2700" dirty="0" smtClean="0"/>
              <a:t/>
            </a:r>
            <a:br>
              <a:rPr lang="el-GR" sz="2700" dirty="0" smtClean="0"/>
            </a:br>
            <a:r>
              <a:rPr lang="el-GR" sz="2700" dirty="0" smtClean="0"/>
              <a:t> Α’ ΕΡΓΑΣΤΗΡΙΟΥ ΠΑΘΟΛΟΓΙΚΗΣ ΑΝΑΤΟΜΙΚΗΣ  </a:t>
            </a:r>
            <a:br>
              <a:rPr lang="el-GR" sz="2700" dirty="0" smtClean="0"/>
            </a:br>
            <a:r>
              <a:rPr lang="el-GR" sz="2700" dirty="0" smtClean="0"/>
              <a:t>ΙΑΤΡΙΚΗΣ ΣΧΟΛΗΣ ΕΚΠΑ - «ΛΑΪΚΟΥ» ΓΝΑ</a:t>
            </a:r>
            <a:br>
              <a:rPr lang="el-GR" sz="2700" dirty="0" smtClean="0"/>
            </a:br>
            <a:r>
              <a:rPr lang="el-GR" sz="2700" dirty="0" smtClean="0"/>
              <a:t/>
            </a:r>
            <a:br>
              <a:rPr lang="el-GR" sz="2700" dirty="0" smtClean="0"/>
            </a:br>
            <a:r>
              <a:rPr lang="el-GR" sz="2700" b="1" dirty="0" smtClean="0"/>
              <a:t>ΑΡΧΕΣ ΔΙΑΓΝΩΣΤΙΚΗΣ ΠΡΟΣΠΕΛΑΣΗΣ</a:t>
            </a:r>
            <a:r>
              <a:rPr lang="el-GR" sz="2700" dirty="0" smtClean="0"/>
              <a:t/>
            </a:r>
            <a:br>
              <a:rPr lang="el-GR" sz="2700" dirty="0" smtClean="0"/>
            </a:br>
            <a:r>
              <a:rPr lang="el-GR" sz="2700" b="1" dirty="0" smtClean="0"/>
              <a:t> ΠΑΘΟΛΟΓΟΑΝΑΤΟΜΙΚΩΝ ΥΛΙΚΩΝ</a:t>
            </a:r>
            <a:r>
              <a:rPr lang="el-GR" dirty="0" smtClean="0"/>
              <a:t/>
            </a:r>
            <a:br>
              <a:rPr lang="el-GR" dirty="0" smtClean="0"/>
            </a:br>
            <a:r>
              <a:rPr lang="el-GR" b="1" dirty="0" smtClean="0"/>
              <a:t> </a:t>
            </a:r>
            <a:r>
              <a:rPr lang="el-GR" dirty="0"/>
              <a:t/>
            </a:r>
            <a:br>
              <a:rPr lang="el-GR" dirty="0"/>
            </a:br>
            <a:r>
              <a:rPr lang="el-GR" dirty="0" smtClean="0"/>
              <a:t>Διαγνωστική </a:t>
            </a:r>
            <a:r>
              <a:rPr lang="el-GR" dirty="0"/>
              <a:t>προσέγγιση της </a:t>
            </a:r>
            <a:r>
              <a:rPr lang="el-GR" b="1" dirty="0"/>
              <a:t>ηθμοειδούς</a:t>
            </a:r>
            <a:r>
              <a:rPr lang="el-GR" dirty="0"/>
              <a:t> μορφολογίας κατά </a:t>
            </a:r>
            <a:r>
              <a:rPr lang="el-GR" dirty="0" smtClean="0"/>
              <a:t>τη </a:t>
            </a:r>
            <a:r>
              <a:rPr lang="el-GR" dirty="0"/>
              <a:t>μικροσκόπηση του προστάτη αδένα. </a:t>
            </a:r>
          </a:p>
        </p:txBody>
      </p:sp>
      <p:sp>
        <p:nvSpPr>
          <p:cNvPr id="3" name="2 - Υπότιτλος"/>
          <p:cNvSpPr>
            <a:spLocks noGrp="1"/>
          </p:cNvSpPr>
          <p:nvPr>
            <p:ph type="subTitle" idx="1"/>
          </p:nvPr>
        </p:nvSpPr>
        <p:spPr>
          <a:xfrm>
            <a:off x="1371600" y="5661248"/>
            <a:ext cx="6400800" cy="1008112"/>
          </a:xfrm>
        </p:spPr>
        <p:txBody>
          <a:bodyPr>
            <a:normAutofit lnSpcReduction="10000"/>
          </a:bodyPr>
          <a:lstStyle/>
          <a:p>
            <a:pPr lvl="0"/>
            <a:r>
              <a:rPr lang="el-GR" dirty="0" err="1" smtClean="0">
                <a:solidFill>
                  <a:schemeClr val="tx1"/>
                </a:solidFill>
              </a:rPr>
              <a:t>Α.Χ.Λάζαρης</a:t>
            </a:r>
            <a:r>
              <a:rPr lang="el-GR" dirty="0" smtClean="0">
                <a:solidFill>
                  <a:schemeClr val="tx1"/>
                </a:solidFill>
              </a:rPr>
              <a:t>, Καθηγητής-Διευθυντής, Ιατρική Σχολή ΕΚΠΑ</a:t>
            </a:r>
          </a:p>
          <a:p>
            <a:endParaRPr lang="el-GR" dirty="0"/>
          </a:p>
        </p:txBody>
      </p:sp>
    </p:spTree>
    <p:extLst>
      <p:ext uri="{BB962C8B-B14F-4D97-AF65-F5344CB8AC3E}">
        <p14:creationId xmlns:p14="http://schemas.microsoft.com/office/powerpoint/2010/main" val="238003532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76056" y="0"/>
            <a:ext cx="4067944" cy="6858000"/>
          </a:xfrm>
        </p:spPr>
        <p:txBody>
          <a:bodyPr>
            <a:normAutofit fontScale="90000"/>
          </a:bodyPr>
          <a:lstStyle/>
          <a:p>
            <a:r>
              <a:rPr lang="el-GR" sz="2700" b="1" dirty="0" smtClean="0"/>
              <a:t>ΔΥΟ   </a:t>
            </a:r>
            <a:r>
              <a:rPr lang="el-GR" sz="2700" b="1" u="sng" dirty="0" smtClean="0"/>
              <a:t>ΣΠΑΝΙΑ</a:t>
            </a:r>
            <a:r>
              <a:rPr lang="el-GR" sz="2700" b="1" dirty="0" smtClean="0"/>
              <a:t>  </a:t>
            </a:r>
            <a:r>
              <a:rPr lang="el-GR" sz="2700" b="1" spc="600" dirty="0" smtClean="0"/>
              <a:t>ΑΜΙΓΗ</a:t>
            </a:r>
            <a:r>
              <a:rPr lang="el-GR" sz="2700" b="1" spc="300" dirty="0" smtClean="0"/>
              <a:t> </a:t>
            </a:r>
            <a:br>
              <a:rPr lang="el-GR" sz="2700" b="1" spc="300" dirty="0" smtClean="0"/>
            </a:br>
            <a:r>
              <a:rPr lang="el-GR" sz="2700" b="1" dirty="0" smtClean="0"/>
              <a:t>ΕΝΔΟΠΟΡΙΚΑ ΚΑΡΚΙΝΩΜΑΤΑ</a:t>
            </a:r>
            <a:r>
              <a:rPr lang="el-GR" sz="1800" b="1" dirty="0" smtClean="0"/>
              <a:t/>
            </a:r>
            <a:br>
              <a:rPr lang="el-GR" sz="1800" b="1" dirty="0" smtClean="0"/>
            </a:br>
            <a:r>
              <a:rPr lang="el-GR" sz="1800" b="1" dirty="0" smtClean="0"/>
              <a:t> </a:t>
            </a:r>
            <a:r>
              <a:rPr lang="el-GR" sz="1400" b="1" dirty="0" smtClean="0"/>
              <a:t/>
            </a:r>
            <a:br>
              <a:rPr lang="el-GR" sz="1400" b="1" dirty="0" smtClean="0"/>
            </a:br>
            <a:r>
              <a:rPr lang="en-US" sz="1800" b="1" dirty="0" smtClean="0"/>
              <a:t>A</a:t>
            </a:r>
            <a:r>
              <a:rPr lang="el-GR" sz="1800" dirty="0" smtClean="0"/>
              <a:t>. Αντιπροσωπευτική εικόνα περίπτωσης </a:t>
            </a:r>
            <a:r>
              <a:rPr lang="el-GR" sz="1800" b="1" dirty="0" smtClean="0"/>
              <a:t>αμιγούς</a:t>
            </a:r>
            <a:r>
              <a:rPr lang="el-GR" sz="1800" dirty="0" smtClean="0"/>
              <a:t> </a:t>
            </a:r>
            <a:r>
              <a:rPr lang="el-GR" sz="1800" b="1" dirty="0" err="1" smtClean="0"/>
              <a:t>ενδοπορικού</a:t>
            </a:r>
            <a:r>
              <a:rPr lang="el-GR" sz="1800" b="1" dirty="0" smtClean="0"/>
              <a:t> καρκινώματος </a:t>
            </a:r>
            <a:r>
              <a:rPr lang="el-GR" sz="1800" dirty="0" smtClean="0"/>
              <a:t>(ΕΠΚ) του προστάτη αδένα,  σε παρασκεύασμα ριζικής </a:t>
            </a:r>
            <a:r>
              <a:rPr lang="el-GR" sz="1800" dirty="0" err="1" smtClean="0"/>
              <a:t>προστατεκτομής</a:t>
            </a:r>
            <a:r>
              <a:rPr lang="el-GR" sz="1800" dirty="0" smtClean="0"/>
              <a:t>,  το οποίο εξετάσθηκε εξ ολοκλήρου σε ιστολογικές τομές. </a:t>
            </a:r>
            <a:br>
              <a:rPr lang="el-GR" sz="1800" dirty="0" smtClean="0"/>
            </a:br>
            <a:r>
              <a:rPr lang="en-US" sz="1800" dirty="0" smtClean="0"/>
              <a:t> </a:t>
            </a:r>
            <a:r>
              <a:rPr lang="en-US" sz="1800" b="1" dirty="0" smtClean="0"/>
              <a:t>B</a:t>
            </a:r>
            <a:r>
              <a:rPr lang="el-GR" sz="1800" dirty="0" smtClean="0"/>
              <a:t>. Το εν λόγω καρκίνωμα, </a:t>
            </a:r>
            <a:br>
              <a:rPr lang="el-GR" sz="1800" dirty="0" smtClean="0"/>
            </a:br>
            <a:r>
              <a:rPr lang="el-GR" sz="1800" dirty="0" smtClean="0"/>
              <a:t> υπό μεγαλύτερη μεγέθυνση.</a:t>
            </a:r>
            <a:r>
              <a:rPr lang="en-US" sz="1800" dirty="0" smtClean="0"/>
              <a:t> </a:t>
            </a:r>
            <a:r>
              <a:rPr lang="el-GR" sz="1800" dirty="0" smtClean="0"/>
              <a:t/>
            </a:r>
            <a:br>
              <a:rPr lang="el-GR" sz="1800" dirty="0" smtClean="0"/>
            </a:br>
            <a:r>
              <a:rPr lang="en-US" sz="1800" b="1" dirty="0" smtClean="0"/>
              <a:t>C</a:t>
            </a:r>
            <a:r>
              <a:rPr lang="el-GR" sz="1800" dirty="0" smtClean="0"/>
              <a:t>. Ο </a:t>
            </a:r>
            <a:r>
              <a:rPr lang="el-GR" sz="1800" dirty="0" err="1" smtClean="0"/>
              <a:t>ανοσοϊστοχημικός</a:t>
            </a:r>
            <a:r>
              <a:rPr lang="el-GR" sz="1800" dirty="0" smtClean="0"/>
              <a:t> έλεγχος της εν λόγω θέσης για βασικά κύτταρα ανέδειξε άθικτο τον βασικό κυτταρικό στοίχο σε κάθε ηθμοειδή αδένα του </a:t>
            </a:r>
            <a:r>
              <a:rPr lang="el-GR" sz="1800" b="1" dirty="0" smtClean="0"/>
              <a:t>ΕΠΚ</a:t>
            </a:r>
            <a:r>
              <a:rPr lang="el-GR" sz="1800" dirty="0" smtClean="0"/>
              <a:t>.</a:t>
            </a:r>
            <a:br>
              <a:rPr lang="el-GR" sz="1800" dirty="0" smtClean="0"/>
            </a:br>
            <a:r>
              <a:rPr lang="el-GR" sz="1800" dirty="0" smtClean="0"/>
              <a:t/>
            </a:r>
            <a:br>
              <a:rPr lang="el-GR" sz="1800" dirty="0" smtClean="0"/>
            </a:br>
            <a:r>
              <a:rPr lang="en-US" sz="1800" b="1" dirty="0" smtClean="0"/>
              <a:t>D</a:t>
            </a:r>
            <a:r>
              <a:rPr lang="el-GR" sz="1800" dirty="0" smtClean="0"/>
              <a:t>. Επίσης </a:t>
            </a:r>
            <a:r>
              <a:rPr lang="el-GR" sz="1800" b="1" dirty="0" smtClean="0"/>
              <a:t>αμιγές</a:t>
            </a:r>
            <a:r>
              <a:rPr lang="el-GR" sz="1800" dirty="0" smtClean="0"/>
              <a:t> και  </a:t>
            </a:r>
            <a:r>
              <a:rPr lang="el-GR" sz="1800" dirty="0" smtClean="0">
                <a:effectLst>
                  <a:outerShdw blurRad="38100" dist="38100" dir="2700000" algn="tl">
                    <a:srgbClr val="000000">
                      <a:alpha val="43137"/>
                    </a:srgbClr>
                  </a:outerShdw>
                </a:effectLst>
              </a:rPr>
              <a:t>μάλιστα εκτεταμένο   </a:t>
            </a:r>
            <a:r>
              <a:rPr lang="el-GR" sz="1800" b="1" dirty="0" smtClean="0"/>
              <a:t>ΕΠΚ</a:t>
            </a:r>
            <a:r>
              <a:rPr lang="el-GR" sz="1800" dirty="0" smtClean="0"/>
              <a:t> σε παρασκεύασμα ευρείας </a:t>
            </a:r>
            <a:r>
              <a:rPr lang="el-GR" sz="1800" dirty="0" err="1" smtClean="0"/>
              <a:t>διουρηθρικής</a:t>
            </a:r>
            <a:r>
              <a:rPr lang="el-GR" sz="1800" dirty="0" smtClean="0"/>
              <a:t> </a:t>
            </a:r>
            <a:r>
              <a:rPr lang="el-GR" sz="1800" dirty="0" err="1" smtClean="0"/>
              <a:t>εκτομής</a:t>
            </a:r>
            <a:r>
              <a:rPr lang="el-GR" sz="1800" dirty="0" smtClean="0"/>
              <a:t> προστάτη αδένα (χωρίς διηθητικό συστατικό).</a:t>
            </a:r>
            <a:r>
              <a:rPr lang="en-US" sz="1800" dirty="0" smtClean="0"/>
              <a:t>  </a:t>
            </a:r>
            <a:r>
              <a:rPr lang="el-GR" sz="1800" dirty="0" smtClean="0"/>
              <a:t/>
            </a:r>
            <a:br>
              <a:rPr lang="el-GR" sz="1800" dirty="0" smtClean="0"/>
            </a:br>
            <a:r>
              <a:rPr lang="en-US" sz="1800" b="1" dirty="0" smtClean="0"/>
              <a:t>E</a:t>
            </a:r>
            <a:r>
              <a:rPr lang="el-GR" sz="1800" dirty="0" smtClean="0"/>
              <a:t>.  Το </a:t>
            </a:r>
            <a:r>
              <a:rPr lang="el-GR" sz="1800" b="1" dirty="0" smtClean="0"/>
              <a:t>ΕΠΚ</a:t>
            </a:r>
            <a:r>
              <a:rPr lang="el-GR" sz="1800" dirty="0" smtClean="0"/>
              <a:t> της </a:t>
            </a:r>
            <a:r>
              <a:rPr lang="el-GR" sz="1800" dirty="0" err="1" smtClean="0"/>
              <a:t>εικ</a:t>
            </a:r>
            <a:r>
              <a:rPr lang="el-GR" sz="1800" dirty="0" smtClean="0"/>
              <a:t>. </a:t>
            </a:r>
            <a:r>
              <a:rPr lang="en-US" sz="1800" dirty="0" smtClean="0"/>
              <a:t>D</a:t>
            </a:r>
            <a:r>
              <a:rPr lang="el-GR" sz="1800" dirty="0" smtClean="0"/>
              <a:t>, </a:t>
            </a:r>
            <a:br>
              <a:rPr lang="el-GR" sz="1800" dirty="0" smtClean="0"/>
            </a:br>
            <a:r>
              <a:rPr lang="el-GR" sz="1800" dirty="0" smtClean="0"/>
              <a:t>υπό μεγαλύτερη μεγέθυνση.</a:t>
            </a:r>
            <a:r>
              <a:rPr lang="en-US" sz="1800" dirty="0" smtClean="0"/>
              <a:t> </a:t>
            </a:r>
            <a:r>
              <a:rPr lang="el-GR" sz="1800" dirty="0" smtClean="0"/>
              <a:t/>
            </a:r>
            <a:br>
              <a:rPr lang="el-GR" sz="1800" dirty="0" smtClean="0"/>
            </a:br>
            <a:r>
              <a:rPr lang="en-US" sz="1800" dirty="0" smtClean="0"/>
              <a:t> </a:t>
            </a:r>
            <a:r>
              <a:rPr lang="en-US" sz="1800" b="1" dirty="0" smtClean="0"/>
              <a:t>F</a:t>
            </a:r>
            <a:r>
              <a:rPr lang="el-GR" sz="1800" dirty="0" smtClean="0"/>
              <a:t>. Ο </a:t>
            </a:r>
            <a:r>
              <a:rPr lang="el-GR" sz="1800" dirty="0" err="1" smtClean="0"/>
              <a:t>ανοσοϊστοχημικός</a:t>
            </a:r>
            <a:r>
              <a:rPr lang="el-GR" sz="1800" dirty="0" smtClean="0"/>
              <a:t> έλεγχος και της εν λόγω αλλοίωσης  για βασικά κύτταρα ανέδειξε άθικτο τον βασικό κυτταρικό στοίχο </a:t>
            </a:r>
            <a:br>
              <a:rPr lang="el-GR" sz="1800" dirty="0" smtClean="0"/>
            </a:br>
            <a:r>
              <a:rPr lang="el-GR" sz="1800" dirty="0" smtClean="0"/>
              <a:t>σε κάθε ηθμοειδή αδένα του </a:t>
            </a:r>
            <a:r>
              <a:rPr lang="el-GR" sz="1800" b="1" dirty="0" smtClean="0"/>
              <a:t>ΕΠΚ</a:t>
            </a:r>
            <a:r>
              <a:rPr lang="el-GR" sz="1800" dirty="0" smtClean="0"/>
              <a:t>.</a:t>
            </a:r>
            <a:r>
              <a:rPr lang="en-US" sz="1800" dirty="0" smtClean="0"/>
              <a:t> </a:t>
            </a:r>
            <a:r>
              <a:rPr lang="el-GR" sz="1400" dirty="0" smtClean="0"/>
              <a:t/>
            </a:r>
            <a:br>
              <a:rPr lang="el-GR" sz="1400" dirty="0" smtClean="0"/>
            </a:br>
            <a:r>
              <a:rPr lang="el-GR" sz="1400" dirty="0" smtClean="0"/>
              <a:t/>
            </a:r>
            <a:br>
              <a:rPr lang="el-GR" sz="1400" dirty="0" smtClean="0"/>
            </a:br>
            <a:r>
              <a:rPr lang="en-US" sz="1400" dirty="0" err="1" smtClean="0"/>
              <a:t>Varma</a:t>
            </a:r>
            <a:r>
              <a:rPr lang="en-US" sz="1400" dirty="0" smtClean="0"/>
              <a:t> </a:t>
            </a:r>
            <a:r>
              <a:rPr lang="el-GR" sz="1400" dirty="0" smtClean="0"/>
              <a:t>Μ &amp; Ε</a:t>
            </a:r>
            <a:r>
              <a:rPr lang="en-US" sz="1400" dirty="0" err="1" smtClean="0"/>
              <a:t>pstein</a:t>
            </a:r>
            <a:r>
              <a:rPr lang="en-US" sz="1400" dirty="0" smtClean="0"/>
              <a:t> J I, Histopathology 2020</a:t>
            </a:r>
            <a:endParaRPr lang="el-GR" sz="1400" dirty="0"/>
          </a:p>
        </p:txBody>
      </p:sp>
      <p:pic>
        <p:nvPicPr>
          <p:cNvPr id="80898" name="Picture 2" descr="C:\Users\User\Desktop\his14216-fig-0003-m.jpg"/>
          <p:cNvPicPr>
            <a:picLocks noChangeAspect="1" noChangeArrowheads="1"/>
          </p:cNvPicPr>
          <p:nvPr/>
        </p:nvPicPr>
        <p:blipFill>
          <a:blip r:embed="rId2" cstate="print"/>
          <a:srcRect/>
          <a:stretch>
            <a:fillRect/>
          </a:stretch>
        </p:blipFill>
        <p:spPr bwMode="auto">
          <a:xfrm>
            <a:off x="62243" y="620688"/>
            <a:ext cx="4979412" cy="5760640"/>
          </a:xfrm>
          <a:prstGeom prst="rect">
            <a:avLst/>
          </a:prstGeom>
          <a:noFill/>
        </p:spPr>
      </p:pic>
    </p:spTree>
    <p:extLst>
      <p:ext uri="{BB962C8B-B14F-4D97-AF65-F5344CB8AC3E}">
        <p14:creationId xmlns:p14="http://schemas.microsoft.com/office/powerpoint/2010/main" val="14147358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0" y="4653136"/>
            <a:ext cx="9144000" cy="1519064"/>
          </a:xfrm>
        </p:spPr>
        <p:txBody>
          <a:bodyPr>
            <a:noAutofit/>
          </a:bodyPr>
          <a:lstStyle/>
          <a:p>
            <a:pPr marL="228600" indent="-228600" algn="just">
              <a:buAutoNum type="alphaUcPeriod"/>
            </a:pPr>
            <a:r>
              <a:rPr lang="el-GR" sz="1600" dirty="0" smtClean="0"/>
              <a:t>Παρασκεύασμα ριζικής </a:t>
            </a:r>
            <a:r>
              <a:rPr lang="el-GR" sz="1600" dirty="0" err="1" smtClean="0"/>
              <a:t>προστατεκτομής</a:t>
            </a:r>
            <a:r>
              <a:rPr lang="el-GR" sz="1600" dirty="0" smtClean="0"/>
              <a:t>  με ανίχνευση </a:t>
            </a:r>
            <a:r>
              <a:rPr lang="el-GR" sz="1600" b="1" dirty="0" smtClean="0"/>
              <a:t>μόνον ΕΠΚ</a:t>
            </a:r>
            <a:r>
              <a:rPr lang="el-GR" sz="1600" dirty="0" smtClean="0"/>
              <a:t>, μετά την </a:t>
            </a:r>
            <a:r>
              <a:rPr lang="el-GR" sz="1600" dirty="0" smtClean="0"/>
              <a:t>εξ </a:t>
            </a:r>
            <a:r>
              <a:rPr lang="el-GR" sz="1600" dirty="0" smtClean="0"/>
              <a:t>ολοκλήρου ιστολογική εξέτασή του. (Α-Η, Χ40)</a:t>
            </a:r>
            <a:r>
              <a:rPr lang="en-US" sz="1600" dirty="0" smtClean="0"/>
              <a:t>. </a:t>
            </a:r>
            <a:endParaRPr lang="el-GR" sz="1600" dirty="0" smtClean="0"/>
          </a:p>
          <a:p>
            <a:pPr marL="228600" indent="-228600" algn="just">
              <a:buAutoNum type="alphaUcPeriod"/>
            </a:pPr>
            <a:r>
              <a:rPr lang="el-GR" sz="1600" dirty="0" smtClean="0"/>
              <a:t>Πυκνοί </a:t>
            </a:r>
            <a:r>
              <a:rPr lang="en-US" sz="1600" dirty="0" smtClean="0"/>
              <a:t> </a:t>
            </a:r>
            <a:r>
              <a:rPr lang="el-GR" sz="1600" dirty="0" smtClean="0"/>
              <a:t>ηθμοειδείς αδένες ΕΠΚ  της ίδιας περίπτωσης  (Α-Η, Χ200).</a:t>
            </a:r>
            <a:endParaRPr lang="en-US" sz="1600" dirty="0"/>
          </a:p>
          <a:p>
            <a:pPr marL="228600" indent="-228600" algn="just">
              <a:buAutoNum type="alphaUcPeriod" startAt="3"/>
            </a:pPr>
            <a:r>
              <a:rPr lang="el-GR" sz="1600" dirty="0" smtClean="0"/>
              <a:t>ΕΠΚ με νέκρωση  (ίδια περίπτωση  ασθενούς) (Α-Η, Χ200).</a:t>
            </a:r>
          </a:p>
          <a:p>
            <a:pPr marL="228600" indent="-228600" algn="just">
              <a:buAutoNum type="alphaUcPeriod" startAt="3"/>
            </a:pPr>
            <a:r>
              <a:rPr lang="el-GR" sz="1600" dirty="0"/>
              <a:t> </a:t>
            </a:r>
            <a:r>
              <a:rPr lang="el-GR" sz="1600" dirty="0" smtClean="0"/>
              <a:t>Παρά τον εκτενή </a:t>
            </a:r>
            <a:r>
              <a:rPr lang="el-GR" sz="1600" dirty="0" err="1" smtClean="0"/>
              <a:t>ανοσοϊστοχημικό</a:t>
            </a:r>
            <a:r>
              <a:rPr lang="el-GR" sz="1600" dirty="0" smtClean="0"/>
              <a:t> έλεγχο  έναντι  </a:t>
            </a:r>
            <a:r>
              <a:rPr lang="el-GR" sz="1600" dirty="0" err="1" smtClean="0"/>
              <a:t>κυτταροκερατίνης</a:t>
            </a:r>
            <a:r>
              <a:rPr lang="el-GR" sz="1600" dirty="0" smtClean="0"/>
              <a:t> υψηλού ΜΒ  όλων των  μορφολογικά συμβατών με ΕΠΚ, εστιών , δεν ανευρέθηκε διηθητική συνιστώσα στο εν λόγω παρασκεύασμα. (Χ100). </a:t>
            </a:r>
            <a:endParaRPr lang="en-US" sz="1600" dirty="0"/>
          </a:p>
          <a:p>
            <a:pPr algn="just"/>
            <a:r>
              <a:rPr lang="el-GR" sz="1600" dirty="0" smtClean="0"/>
              <a:t>                                                 </a:t>
            </a:r>
            <a:r>
              <a:rPr lang="en-US" sz="1200" dirty="0" smtClean="0"/>
              <a:t>Epstein </a:t>
            </a:r>
            <a:r>
              <a:rPr lang="en-US" sz="1200" dirty="0"/>
              <a:t>JI </a:t>
            </a:r>
            <a:r>
              <a:rPr lang="el-GR" sz="1200" dirty="0"/>
              <a:t>και συν. </a:t>
            </a:r>
            <a:r>
              <a:rPr lang="en-US" sz="1200" dirty="0"/>
              <a:t> GUPS Grading of Prostate Cancer. </a:t>
            </a:r>
            <a:r>
              <a:rPr lang="el-GR" sz="1200" dirty="0"/>
              <a:t>Α</a:t>
            </a:r>
            <a:r>
              <a:rPr lang="en-US" sz="1200" dirty="0" err="1"/>
              <a:t>rch</a:t>
            </a:r>
            <a:r>
              <a:rPr lang="en-US" sz="1200" dirty="0"/>
              <a:t> </a:t>
            </a:r>
            <a:r>
              <a:rPr lang="en-US" sz="1200" dirty="0" err="1"/>
              <a:t>Pathol</a:t>
            </a:r>
            <a:r>
              <a:rPr lang="en-US" sz="1200" dirty="0"/>
              <a:t> Lab Med 2020.</a:t>
            </a:r>
            <a:endParaRPr lang="el-GR" sz="1200" dirty="0"/>
          </a:p>
          <a:p>
            <a:pPr algn="just"/>
            <a:endParaRPr lang="el-GR" sz="1600" dirty="0"/>
          </a:p>
        </p:txBody>
      </p:sp>
      <p:pic>
        <p:nvPicPr>
          <p:cNvPr id="3074" name="Picture 2"/>
          <p:cNvPicPr>
            <a:picLocks noGrp="1" noChangeAspect="1" noChangeArrowheads="1"/>
          </p:cNvPicPr>
          <p:nvPr>
            <p:ph type="pic" idx="1"/>
          </p:nvPr>
        </p:nvPicPr>
        <p:blipFill>
          <a:blip r:embed="rId2" cstate="print"/>
          <a:srcRect t="1010" b="1010"/>
          <a:stretch>
            <a:fillRect/>
          </a:stretch>
        </p:blipFill>
        <p:spPr bwMode="auto">
          <a:xfrm>
            <a:off x="1043608" y="116632"/>
            <a:ext cx="7056784" cy="4544417"/>
          </a:xfrm>
          <a:prstGeom prst="rect">
            <a:avLst/>
          </a:prstGeom>
          <a:noFill/>
          <a:ln w="9525">
            <a:noFill/>
            <a:miter lim="800000"/>
            <a:headEnd/>
            <a:tailEnd/>
          </a:ln>
        </p:spPr>
      </p:pic>
    </p:spTree>
    <p:extLst>
      <p:ext uri="{BB962C8B-B14F-4D97-AF65-F5344CB8AC3E}">
        <p14:creationId xmlns:p14="http://schemas.microsoft.com/office/powerpoint/2010/main" val="7495239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148064" y="116632"/>
            <a:ext cx="3995936" cy="6741368"/>
          </a:xfrm>
        </p:spPr>
        <p:txBody>
          <a:bodyPr>
            <a:noAutofit/>
          </a:bodyPr>
          <a:lstStyle/>
          <a:p>
            <a:r>
              <a:rPr lang="en-US" sz="1800" dirty="0" smtClean="0"/>
              <a:t>A</a:t>
            </a:r>
            <a:r>
              <a:rPr lang="el-GR" sz="1800" dirty="0"/>
              <a:t>.</a:t>
            </a:r>
            <a:r>
              <a:rPr lang="en-US" sz="1800" dirty="0" smtClean="0"/>
              <a:t> </a:t>
            </a:r>
            <a:r>
              <a:rPr lang="el-GR" sz="1800" dirty="0" smtClean="0"/>
              <a:t>ΕΠΚ υπό μορφή πυκνών ηθμοειδών αδένων σε υλικό διά βελόνης βιοψίας (Α-Η, Χ10</a:t>
            </a:r>
            <a:r>
              <a:rPr lang="en-US" sz="1800" dirty="0" smtClean="0"/>
              <a:t>0</a:t>
            </a:r>
            <a:r>
              <a:rPr lang="el-GR" sz="1800" dirty="0" smtClean="0"/>
              <a:t>)</a:t>
            </a:r>
            <a:br>
              <a:rPr lang="el-GR" sz="1800" dirty="0" smtClean="0"/>
            </a:br>
            <a:r>
              <a:rPr lang="en-US" sz="1800" dirty="0" smtClean="0"/>
              <a:t> B</a:t>
            </a:r>
            <a:r>
              <a:rPr lang="el-GR" sz="1800" dirty="0" smtClean="0"/>
              <a:t>. </a:t>
            </a:r>
            <a:r>
              <a:rPr lang="el-GR" sz="1800" dirty="0" err="1" smtClean="0"/>
              <a:t>Ανοσοϊστοθετικότητα</a:t>
            </a:r>
            <a:r>
              <a:rPr lang="el-GR" sz="1800" dirty="0" smtClean="0"/>
              <a:t> στην </a:t>
            </a:r>
            <a:r>
              <a:rPr lang="el-GR" sz="1800" dirty="0" err="1" smtClean="0"/>
              <a:t>κυτταροκερατίνη</a:t>
            </a:r>
            <a:r>
              <a:rPr lang="el-GR" sz="1800" dirty="0" smtClean="0"/>
              <a:t> υψηλού Μ.Β. και στον δείκτη </a:t>
            </a:r>
            <a:r>
              <a:rPr lang="en-US" sz="1800" dirty="0" smtClean="0"/>
              <a:t>p63, </a:t>
            </a:r>
            <a:r>
              <a:rPr lang="el-GR" sz="1800" dirty="0" smtClean="0"/>
              <a:t>επιβεβαιωτική της παρουσίας βασικού κυτταρικού στοίχου (Χ10</a:t>
            </a:r>
            <a:r>
              <a:rPr lang="en-US" sz="1800" dirty="0" smtClean="0"/>
              <a:t>0</a:t>
            </a:r>
            <a:r>
              <a:rPr lang="el-GR" sz="1800" dirty="0" smtClean="0"/>
              <a:t>)</a:t>
            </a:r>
            <a:r>
              <a:rPr lang="en-US" sz="1800" dirty="0" smtClean="0"/>
              <a:t> </a:t>
            </a:r>
            <a:r>
              <a:rPr lang="el-GR" sz="1800" dirty="0" smtClean="0"/>
              <a:t/>
            </a:r>
            <a:br>
              <a:rPr lang="el-GR" sz="1800" dirty="0" smtClean="0"/>
            </a:br>
            <a:r>
              <a:rPr lang="en-US" sz="1800" dirty="0" smtClean="0"/>
              <a:t>C</a:t>
            </a:r>
            <a:r>
              <a:rPr lang="el-GR" sz="1800" dirty="0" smtClean="0"/>
              <a:t>. ΕΠΚ με πυκνούς ηθμοειδείς αδένες σε υλικό βιοψίας. (Α-Η, Χ10</a:t>
            </a:r>
            <a:r>
              <a:rPr lang="en-US" sz="1800" dirty="0" smtClean="0"/>
              <a:t>0</a:t>
            </a:r>
            <a:r>
              <a:rPr lang="el-GR" sz="1800" dirty="0" smtClean="0"/>
              <a:t>)</a:t>
            </a:r>
            <a:r>
              <a:rPr lang="en-US" sz="1800" dirty="0" smtClean="0"/>
              <a:t>. </a:t>
            </a:r>
            <a:r>
              <a:rPr lang="el-GR" sz="1800" dirty="0" smtClean="0"/>
              <a:t/>
            </a:r>
            <a:br>
              <a:rPr lang="el-GR" sz="1800" dirty="0" smtClean="0"/>
            </a:br>
            <a:r>
              <a:rPr lang="en-US" sz="1800" dirty="0" smtClean="0"/>
              <a:t>D</a:t>
            </a:r>
            <a:r>
              <a:rPr lang="el-GR" sz="1800" dirty="0" smtClean="0"/>
              <a:t>. </a:t>
            </a:r>
            <a:r>
              <a:rPr lang="el-GR" sz="1800" dirty="0" err="1"/>
              <a:t>Ανοσοϊστοθετικότητα</a:t>
            </a:r>
            <a:r>
              <a:rPr lang="el-GR" sz="1800" dirty="0"/>
              <a:t> </a:t>
            </a:r>
            <a:r>
              <a:rPr lang="el-GR" sz="1800" dirty="0" smtClean="0"/>
              <a:t>της περίπτωσης </a:t>
            </a:r>
            <a:r>
              <a:rPr lang="en-US" sz="1800" dirty="0" smtClean="0"/>
              <a:t>C </a:t>
            </a:r>
            <a:r>
              <a:rPr lang="el-GR" sz="1800" dirty="0" smtClean="0"/>
              <a:t>με καφέ χρωμογόνο στην </a:t>
            </a:r>
            <a:r>
              <a:rPr lang="el-GR" sz="1800" dirty="0" err="1"/>
              <a:t>κυτταροκερατίνη</a:t>
            </a:r>
            <a:r>
              <a:rPr lang="el-GR" sz="1800" dirty="0"/>
              <a:t> υψηλού Μ.Β. και στον δείκτη p63, επιβεβαιωτική της παρουσίας βασικού κυτταρικού </a:t>
            </a:r>
            <a:r>
              <a:rPr lang="el-GR" sz="1800" dirty="0" smtClean="0"/>
              <a:t>στοίχου. </a:t>
            </a:r>
            <a:r>
              <a:rPr lang="el-GR" sz="1800" dirty="0" err="1" smtClean="0"/>
              <a:t>Ανοσοϊστοθετικότητα</a:t>
            </a:r>
            <a:r>
              <a:rPr lang="el-GR" sz="1800" dirty="0" smtClean="0"/>
              <a:t> της </a:t>
            </a:r>
            <a:r>
              <a:rPr lang="en-US" sz="1800" dirty="0" smtClean="0"/>
              <a:t>AMACR</a:t>
            </a:r>
            <a:r>
              <a:rPr lang="el-GR" sz="1800" dirty="0" smtClean="0"/>
              <a:t>, με κόκκινο χρωμογόνο </a:t>
            </a:r>
            <a:r>
              <a:rPr lang="el-GR" sz="1800" dirty="0"/>
              <a:t>(</a:t>
            </a:r>
            <a:r>
              <a:rPr lang="el-GR" sz="1800" dirty="0" smtClean="0"/>
              <a:t>Χ10</a:t>
            </a:r>
            <a:r>
              <a:rPr lang="en-US" sz="1800" dirty="0" smtClean="0"/>
              <a:t>0</a:t>
            </a:r>
            <a:r>
              <a:rPr lang="el-GR" sz="1800" dirty="0" smtClean="0"/>
              <a:t>). </a:t>
            </a:r>
            <a:r>
              <a:rPr lang="el-GR" sz="1800" dirty="0"/>
              <a:t/>
            </a:r>
            <a:br>
              <a:rPr lang="el-GR" sz="1800" dirty="0"/>
            </a:br>
            <a:r>
              <a:rPr lang="en-US" sz="1800" dirty="0" smtClean="0"/>
              <a:t>E</a:t>
            </a:r>
            <a:r>
              <a:rPr lang="el-GR" sz="1800" dirty="0" smtClean="0"/>
              <a:t>. ΕΠΚ με συμπαγές </a:t>
            </a:r>
            <a:r>
              <a:rPr lang="el-GR" sz="1800" dirty="0" err="1" smtClean="0"/>
              <a:t>ενδοκυψελιδικό</a:t>
            </a:r>
            <a:r>
              <a:rPr lang="el-GR" sz="1800" dirty="0" smtClean="0"/>
              <a:t> πρότυπο (Α-Η, Χ200).</a:t>
            </a:r>
            <a:br>
              <a:rPr lang="el-GR" sz="1800" dirty="0" smtClean="0"/>
            </a:br>
            <a:r>
              <a:rPr lang="en-US" sz="1800" dirty="0" smtClean="0"/>
              <a:t>F</a:t>
            </a:r>
            <a:r>
              <a:rPr lang="el-GR" sz="1800" dirty="0"/>
              <a:t>.</a:t>
            </a:r>
            <a:r>
              <a:rPr lang="en-US" sz="1800" dirty="0" smtClean="0"/>
              <a:t> </a:t>
            </a:r>
            <a:r>
              <a:rPr lang="el-GR" sz="1800" dirty="0" err="1"/>
              <a:t>Ανοσοϊστοθετικότητα</a:t>
            </a:r>
            <a:r>
              <a:rPr lang="el-GR" sz="1800" dirty="0"/>
              <a:t> </a:t>
            </a:r>
            <a:r>
              <a:rPr lang="el-GR" sz="1800" dirty="0" smtClean="0"/>
              <a:t>της περίπτωσης Ε στην </a:t>
            </a:r>
            <a:r>
              <a:rPr lang="el-GR" sz="1800" dirty="0" err="1"/>
              <a:t>κυτταροκερατίνη</a:t>
            </a:r>
            <a:r>
              <a:rPr lang="el-GR" sz="1800" dirty="0"/>
              <a:t> υψηλού Μ.Β. και στον δείκτη p63, επιβεβαιωτική της παρουσίας βασικού κυτταρικού στοίχου (</a:t>
            </a:r>
            <a:r>
              <a:rPr lang="el-GR" sz="1800" dirty="0" smtClean="0"/>
              <a:t>Χ10</a:t>
            </a:r>
            <a:r>
              <a:rPr lang="en-US" sz="1800" dirty="0" smtClean="0"/>
              <a:t>0</a:t>
            </a:r>
            <a:r>
              <a:rPr lang="el-GR" sz="1800" dirty="0" smtClean="0"/>
              <a:t>) </a:t>
            </a:r>
            <a:r>
              <a:rPr lang="el-GR" sz="1800" dirty="0"/>
              <a:t/>
            </a:r>
            <a:br>
              <a:rPr lang="el-GR" sz="1800" dirty="0"/>
            </a:br>
            <a:endParaRPr lang="el-GR" sz="1800" dirty="0"/>
          </a:p>
        </p:txBody>
      </p:sp>
      <p:pic>
        <p:nvPicPr>
          <p:cNvPr id="93186" name="Picture 2" descr="A, Intraductal carcinoma with dense cribriform glands on biopsy (hematoxylin-eosin [H&amp;E] 310). B, High-molecular-weight cytokeratin (HMWCK) and p63 immunohistochemistry verify the presence of a basal cell layer (same case as [A]) (310). C, Intraductal carcinoma with dense cribriform glands on biopsy (H&amp;E 310). D, HMWCK and p63 immunohistochemistry verify the presence of a basal cell layer (brown chromogen, same case as [C]). AMACR is also positive (red chromogen) (34). E, Intraductal carcinoma with solid intra-acinar growth (H&amp;E 320). F, HMWCK and p63 immunohistochemistry verify the presence of a basal cell layer (same case as [E]) (310)."/>
          <p:cNvPicPr>
            <a:picLocks noChangeAspect="1" noChangeArrowheads="1"/>
          </p:cNvPicPr>
          <p:nvPr/>
        </p:nvPicPr>
        <p:blipFill>
          <a:blip r:embed="rId2" cstate="print"/>
          <a:srcRect/>
          <a:stretch>
            <a:fillRect/>
          </a:stretch>
        </p:blipFill>
        <p:spPr bwMode="auto">
          <a:xfrm>
            <a:off x="107504" y="693840"/>
            <a:ext cx="5074780" cy="5904656"/>
          </a:xfrm>
          <a:prstGeom prst="rect">
            <a:avLst/>
          </a:prstGeom>
          <a:noFill/>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43408"/>
            <a:ext cx="4659213" cy="1152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6575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0648"/>
            <a:ext cx="9144000" cy="1440160"/>
          </a:xfrm>
        </p:spPr>
        <p:txBody>
          <a:bodyPr>
            <a:noAutofit/>
          </a:bodyPr>
          <a:lstStyle/>
          <a:p>
            <a:r>
              <a:rPr lang="en-US" sz="1800" dirty="0" smtClean="0"/>
              <a:t> </a:t>
            </a:r>
            <a:r>
              <a:rPr lang="en-US" sz="2000" dirty="0" smtClean="0"/>
              <a:t>A</a:t>
            </a:r>
            <a:r>
              <a:rPr lang="el-GR" sz="2000" dirty="0" smtClean="0"/>
              <a:t>. </a:t>
            </a:r>
            <a:r>
              <a:rPr lang="el-GR" sz="2000" b="1" dirty="0" smtClean="0"/>
              <a:t>ΕΠΚ</a:t>
            </a:r>
            <a:r>
              <a:rPr lang="el-GR" sz="2000" dirty="0" smtClean="0"/>
              <a:t> σε βιοψία, με νέκρωση (Α-Η, Χ100</a:t>
            </a:r>
            <a:r>
              <a:rPr lang="en-US" sz="2000" dirty="0" smtClean="0"/>
              <a:t>). </a:t>
            </a:r>
            <a:r>
              <a:rPr lang="el-GR" sz="2000" dirty="0" smtClean="0"/>
              <a:t/>
            </a:r>
            <a:br>
              <a:rPr lang="el-GR" sz="2000" dirty="0" smtClean="0"/>
            </a:br>
            <a:r>
              <a:rPr lang="el-GR" sz="2000" dirty="0" smtClean="0"/>
              <a:t>Β</a:t>
            </a:r>
            <a:r>
              <a:rPr lang="el-GR" sz="2000" dirty="0"/>
              <a:t>. </a:t>
            </a:r>
            <a:r>
              <a:rPr lang="el-GR" sz="2000" dirty="0" err="1"/>
              <a:t>Ανοσοϊστοθετικότητα</a:t>
            </a:r>
            <a:r>
              <a:rPr lang="el-GR" sz="2000" dirty="0"/>
              <a:t> στην </a:t>
            </a:r>
            <a:r>
              <a:rPr lang="el-GR" sz="2000" dirty="0" err="1"/>
              <a:t>κυτταροκερατίνη</a:t>
            </a:r>
            <a:r>
              <a:rPr lang="el-GR" sz="2000" dirty="0"/>
              <a:t> υψηλού Μ.Β. και στον δείκτη p63, επιβεβαιωτική της παρουσίας βασικού κυτταρικού στοίχου (Χ100) </a:t>
            </a:r>
            <a:br>
              <a:rPr lang="el-GR" sz="2000" dirty="0"/>
            </a:br>
            <a:r>
              <a:rPr lang="el-GR" sz="2000" dirty="0"/>
              <a:t> </a:t>
            </a:r>
            <a:r>
              <a:rPr lang="en-US" sz="2000" dirty="0" smtClean="0"/>
              <a:t>C</a:t>
            </a:r>
            <a:r>
              <a:rPr lang="el-GR" sz="2000" dirty="0" smtClean="0"/>
              <a:t>. </a:t>
            </a:r>
            <a:r>
              <a:rPr lang="el-GR" sz="2000" b="1" dirty="0" smtClean="0"/>
              <a:t>ΕΠΚ</a:t>
            </a:r>
            <a:r>
              <a:rPr lang="el-GR" sz="2000" dirty="0" smtClean="0"/>
              <a:t> με έντονο </a:t>
            </a:r>
            <a:r>
              <a:rPr lang="el-GR" sz="2000" dirty="0" err="1" smtClean="0"/>
              <a:t>πλειομορφισμό</a:t>
            </a:r>
            <a:r>
              <a:rPr lang="el-GR" sz="2000" dirty="0" smtClean="0"/>
              <a:t>. (Α-Η, Χ600). </a:t>
            </a:r>
            <a:br>
              <a:rPr lang="el-GR" sz="2000" dirty="0" smtClean="0"/>
            </a:br>
            <a:r>
              <a:rPr lang="en-US" sz="2000" dirty="0" smtClean="0"/>
              <a:t>D</a:t>
            </a:r>
            <a:r>
              <a:rPr lang="el-GR" sz="2000" dirty="0"/>
              <a:t>. </a:t>
            </a:r>
            <a:r>
              <a:rPr lang="el-GR" sz="2000" dirty="0" err="1"/>
              <a:t>Ανοσοϊστοθετικότητα</a:t>
            </a:r>
            <a:r>
              <a:rPr lang="el-GR" sz="2000" dirty="0"/>
              <a:t> στην </a:t>
            </a:r>
            <a:r>
              <a:rPr lang="el-GR" sz="2000" dirty="0" err="1"/>
              <a:t>κυτταροκερατίνη</a:t>
            </a:r>
            <a:r>
              <a:rPr lang="el-GR" sz="2000" dirty="0"/>
              <a:t> υψηλού Μ.Β</a:t>
            </a:r>
            <a:r>
              <a:rPr lang="el-GR" sz="2000" dirty="0" smtClean="0"/>
              <a:t>., </a:t>
            </a:r>
            <a:r>
              <a:rPr lang="el-GR" sz="2000" dirty="0"/>
              <a:t>επιβεβαιωτική της παρουσίας βασικού κυτταρικού </a:t>
            </a:r>
            <a:r>
              <a:rPr lang="el-GR" sz="2000" dirty="0" smtClean="0"/>
              <a:t>στοίχου. (Α-Η, Χ400).</a:t>
            </a:r>
            <a:endParaRPr lang="en-US" sz="2000" dirty="0"/>
          </a:p>
        </p:txBody>
      </p:sp>
      <p:pic>
        <p:nvPicPr>
          <p:cNvPr id="94210" name="Picture 2" descr="A, Intraductal carcinoma on biopsy with necrosis (hematoxylin-eosin [H&amp;E] 310). B, High-molecular-weight cytokeratin (HMWCK) and p63 immunohistochemistry verify the presence of a basal cell layer (same case as [A]) (310). C, Intraductal carcinoma with marked pleomorphism (H&amp;E 360). D, HMWCK immunohistochemistry verify the presence of a basal cell layer (same case as [C]) (340)."/>
          <p:cNvPicPr>
            <a:picLocks noChangeAspect="1" noChangeArrowheads="1"/>
          </p:cNvPicPr>
          <p:nvPr/>
        </p:nvPicPr>
        <p:blipFill>
          <a:blip r:embed="rId2" cstate="print"/>
          <a:srcRect/>
          <a:stretch>
            <a:fillRect/>
          </a:stretch>
        </p:blipFill>
        <p:spPr bwMode="auto">
          <a:xfrm>
            <a:off x="1591841" y="1919883"/>
            <a:ext cx="6353902" cy="4851391"/>
          </a:xfrm>
          <a:prstGeom prst="rect">
            <a:avLst/>
          </a:prstGeom>
          <a:noFill/>
        </p:spPr>
      </p:pic>
    </p:spTree>
    <p:extLst>
      <p:ext uri="{BB962C8B-B14F-4D97-AF65-F5344CB8AC3E}">
        <p14:creationId xmlns:p14="http://schemas.microsoft.com/office/powerpoint/2010/main" val="3133906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rot="10800000" flipV="1">
            <a:off x="0" y="404664"/>
            <a:ext cx="9144000" cy="2088232"/>
          </a:xfrm>
        </p:spPr>
        <p:txBody>
          <a:bodyPr>
            <a:normAutofit fontScale="90000"/>
          </a:bodyPr>
          <a:lstStyle/>
          <a:p>
            <a:r>
              <a:rPr lang="el-GR" sz="2400" b="1" dirty="0" err="1" smtClean="0"/>
              <a:t>Ενδοπορικό</a:t>
            </a:r>
            <a:r>
              <a:rPr lang="el-GR" sz="2400" b="1" dirty="0" smtClean="0"/>
              <a:t> καρκίνωμα προστάτη αδένα </a:t>
            </a:r>
            <a:r>
              <a:rPr lang="el-GR" sz="2400" dirty="0" smtClean="0"/>
              <a:t>σε υλικό δια βελόνης βιοψίας</a:t>
            </a:r>
            <a:r>
              <a:rPr lang="en-US" sz="2400" dirty="0" smtClean="0"/>
              <a:t>. </a:t>
            </a:r>
            <a:r>
              <a:rPr lang="el-GR" sz="2400" dirty="0" smtClean="0"/>
              <a:t/>
            </a:r>
            <a:br>
              <a:rPr lang="el-GR" sz="2400" dirty="0" smtClean="0"/>
            </a:br>
            <a:r>
              <a:rPr lang="el-GR" sz="2400" dirty="0" smtClean="0"/>
              <a:t>Θετική ταυτόχρονη </a:t>
            </a:r>
            <a:r>
              <a:rPr lang="el-GR" sz="2400" dirty="0" err="1" smtClean="0"/>
              <a:t>ανοσοχρώση</a:t>
            </a:r>
            <a:r>
              <a:rPr lang="el-GR" sz="2400" dirty="0" smtClean="0"/>
              <a:t> για δείκτη βασικών κυττάρων </a:t>
            </a:r>
            <a:r>
              <a:rPr lang="en-US" sz="2400" dirty="0" smtClean="0"/>
              <a:t/>
            </a:r>
            <a:br>
              <a:rPr lang="en-US" sz="2400" dirty="0" smtClean="0"/>
            </a:br>
            <a:r>
              <a:rPr lang="el-GR" sz="2400" dirty="0" smtClean="0"/>
              <a:t>και </a:t>
            </a:r>
            <a:r>
              <a:rPr lang="el-GR" sz="2400" dirty="0" err="1" smtClean="0"/>
              <a:t>υπερέκφραση</a:t>
            </a:r>
            <a:r>
              <a:rPr lang="el-GR" sz="2400" dirty="0" smtClean="0"/>
              <a:t> </a:t>
            </a:r>
            <a:r>
              <a:rPr lang="el-GR" sz="2400" dirty="0" err="1" smtClean="0"/>
              <a:t>ρακεμάσης</a:t>
            </a:r>
            <a:r>
              <a:rPr lang="el-GR" sz="2400" dirty="0" smtClean="0"/>
              <a:t>.</a:t>
            </a:r>
            <a:r>
              <a:rPr lang="en-US" sz="2400" dirty="0" smtClean="0"/>
              <a:t/>
            </a:r>
            <a:br>
              <a:rPr lang="en-US" sz="2400" dirty="0" smtClean="0"/>
            </a:br>
            <a:r>
              <a:rPr lang="el-GR" sz="2400" dirty="0" smtClean="0"/>
              <a:t/>
            </a:r>
            <a:br>
              <a:rPr lang="el-GR" sz="2400" dirty="0" smtClean="0"/>
            </a:br>
            <a:r>
              <a:rPr lang="en-US" sz="2000" dirty="0" smtClean="0"/>
              <a:t> </a:t>
            </a:r>
            <a:r>
              <a:rPr lang="en-US" sz="2000" dirty="0" err="1" smtClean="0"/>
              <a:t>Paner</a:t>
            </a:r>
            <a:r>
              <a:rPr lang="en-US" sz="2000" dirty="0" smtClean="0"/>
              <a:t> GP </a:t>
            </a:r>
            <a:r>
              <a:rPr lang="el-GR" sz="2000" dirty="0" smtClean="0"/>
              <a:t>και συν. </a:t>
            </a:r>
            <a:r>
              <a:rPr lang="en-US" sz="2000" dirty="0" smtClean="0"/>
              <a:t>Arch </a:t>
            </a:r>
            <a:r>
              <a:rPr lang="en-US" sz="2000" dirty="0" err="1" smtClean="0"/>
              <a:t>Pathol</a:t>
            </a:r>
            <a:r>
              <a:rPr lang="en-US" sz="2000" dirty="0" smtClean="0"/>
              <a:t> Lab Med 2019;143:550-64. </a:t>
            </a:r>
            <a:r>
              <a:rPr lang="el-GR" sz="2000" dirty="0" smtClean="0"/>
              <a:t/>
            </a:r>
            <a:br>
              <a:rPr lang="el-GR" sz="2000" dirty="0" smtClean="0"/>
            </a:br>
            <a:endParaRPr lang="el-GR" sz="2000" dirty="0"/>
          </a:p>
        </p:txBody>
      </p:sp>
      <p:pic>
        <p:nvPicPr>
          <p:cNvPr id="28674" name="Picture 2" descr="New architectural patterns of Gleason pattern 5. A, Small solid cylinders. B, Solid nest with rosettelike spaces (hematoxylin-eosin, original magnification 3200)."/>
          <p:cNvPicPr>
            <a:picLocks noChangeAspect="1" noChangeArrowheads="1"/>
          </p:cNvPicPr>
          <p:nvPr/>
        </p:nvPicPr>
        <p:blipFill>
          <a:blip r:embed="rId2" cstate="print"/>
          <a:srcRect/>
          <a:stretch>
            <a:fillRect/>
          </a:stretch>
        </p:blipFill>
        <p:spPr bwMode="auto">
          <a:xfrm rot="10800000">
            <a:off x="-1044624" y="2717540"/>
            <a:ext cx="11015308" cy="8280920"/>
          </a:xfrm>
          <a:prstGeom prst="rect">
            <a:avLst/>
          </a:prstGeom>
          <a:noFill/>
        </p:spPr>
      </p:pic>
    </p:spTree>
    <p:extLst>
      <p:ext uri="{BB962C8B-B14F-4D97-AF65-F5344CB8AC3E}">
        <p14:creationId xmlns:p14="http://schemas.microsoft.com/office/powerpoint/2010/main" val="6235571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3010346"/>
          </a:xfrm>
        </p:spPr>
        <p:txBody>
          <a:bodyPr>
            <a:normAutofit fontScale="90000"/>
          </a:bodyPr>
          <a:lstStyle/>
          <a:p>
            <a:r>
              <a:rPr lang="en-US" sz="2000" b="1" dirty="0" smtClean="0"/>
              <a:t>H</a:t>
            </a:r>
            <a:r>
              <a:rPr lang="el-GR" sz="2000" b="1" dirty="0" err="1" smtClean="0"/>
              <a:t>θμοειδείς</a:t>
            </a:r>
            <a:r>
              <a:rPr lang="el-GR" sz="2000" b="1" dirty="0" smtClean="0"/>
              <a:t> επιθηλιακοί πολλαπλασιασμοί </a:t>
            </a:r>
            <a:r>
              <a:rPr lang="el-GR" sz="2000" dirty="0" smtClean="0"/>
              <a:t>με αλληλεπικαλυπτόμενα χαρακτηριστικά μεταξύ </a:t>
            </a:r>
            <a:r>
              <a:rPr lang="el-GR" sz="2000" dirty="0" smtClean="0">
                <a:effectLst>
                  <a:outerShdw blurRad="38100" dist="38100" dir="2700000" algn="tl">
                    <a:srgbClr val="000000">
                      <a:alpha val="43137"/>
                    </a:srgbClr>
                  </a:outerShdw>
                </a:effectLst>
              </a:rPr>
              <a:t>ΕΠΚ</a:t>
            </a:r>
            <a:r>
              <a:rPr lang="el-GR" sz="2000" dirty="0" smtClean="0"/>
              <a:t> και </a:t>
            </a:r>
            <a:r>
              <a:rPr lang="el-GR" sz="2000" dirty="0" smtClean="0">
                <a:effectLst>
                  <a:outerShdw blurRad="38100" dist="38100" dir="2700000" algn="tl">
                    <a:srgbClr val="000000">
                      <a:alpha val="43137"/>
                    </a:srgbClr>
                  </a:outerShdw>
                </a:effectLst>
              </a:rPr>
              <a:t>διηθητικού ηθμοειδούς καρκινώματος προτύπου 4 </a:t>
            </a:r>
            <a:r>
              <a:rPr lang="el-GR" sz="2000" dirty="0" smtClean="0"/>
              <a:t>κατά </a:t>
            </a:r>
            <a:r>
              <a:rPr lang="en-US" sz="2000" dirty="0" smtClean="0"/>
              <a:t>Gleason. </a:t>
            </a:r>
            <a:r>
              <a:rPr lang="el-GR" sz="2000" dirty="0" smtClean="0"/>
              <a:t/>
            </a:r>
            <a:br>
              <a:rPr lang="el-GR" sz="2000" dirty="0" smtClean="0"/>
            </a:br>
            <a:r>
              <a:rPr lang="el-GR" sz="2000" dirty="0" smtClean="0"/>
              <a:t>(Α-Η, </a:t>
            </a:r>
            <a:r>
              <a:rPr lang="el-GR" sz="2000" dirty="0" err="1" smtClean="0"/>
              <a:t>κυτταροκερατίνη</a:t>
            </a:r>
            <a:r>
              <a:rPr lang="el-GR" sz="2000" dirty="0" smtClean="0"/>
              <a:t> υψηλού ΜΒ) </a:t>
            </a:r>
            <a:r>
              <a:rPr lang="en-US" sz="2000" dirty="0" smtClean="0"/>
              <a:t/>
            </a:r>
            <a:br>
              <a:rPr lang="en-US" sz="2000" dirty="0" smtClean="0"/>
            </a:br>
            <a:r>
              <a:rPr lang="en-US" sz="2000" dirty="0" smtClean="0"/>
              <a:t/>
            </a:r>
            <a:br>
              <a:rPr lang="en-US" sz="2000" dirty="0" smtClean="0"/>
            </a:br>
            <a:r>
              <a:rPr lang="en-US" sz="2000" dirty="0" smtClean="0"/>
              <a:t>E</a:t>
            </a:r>
            <a:r>
              <a:rPr lang="el-GR" sz="2000" dirty="0" err="1" smtClean="0"/>
              <a:t>ικ</a:t>
            </a:r>
            <a:r>
              <a:rPr lang="el-GR" sz="2000" dirty="0" smtClean="0"/>
              <a:t>. </a:t>
            </a:r>
            <a:r>
              <a:rPr lang="en-US" sz="2000" dirty="0" smtClean="0"/>
              <a:t>A </a:t>
            </a:r>
            <a:r>
              <a:rPr lang="el-GR" sz="2000" dirty="0" smtClean="0"/>
              <a:t>&amp;</a:t>
            </a:r>
            <a:r>
              <a:rPr lang="en-US" sz="2000" dirty="0" smtClean="0"/>
              <a:t> B</a:t>
            </a:r>
            <a:r>
              <a:rPr lang="el-GR" sz="2000" dirty="0" smtClean="0"/>
              <a:t>. Δύο παρακείμενοι ηθμοειδείς πολλαπλασιασμοί, ο αριστερός των οποίων διατηρεί διάσπαρτα βασικά κύτταρα, οπότε πληροί τα κριτήρια του ΕΠΚ, ενώ ο δεξιός όχι. Ο τελευταίος  είτε αντιστοιχεί σε διηθητικό ηθμοειδές καρκίνωμα είτε σε ΕΚΠ στερούμενο βασικών κυττάρων, λόγω τομής. </a:t>
            </a:r>
            <a:br>
              <a:rPr lang="el-GR" sz="2000" dirty="0" smtClean="0"/>
            </a:br>
            <a:r>
              <a:rPr lang="el-GR" sz="2000" dirty="0" smtClean="0"/>
              <a:t/>
            </a:r>
            <a:br>
              <a:rPr lang="el-GR" sz="2000" dirty="0" smtClean="0"/>
            </a:br>
            <a:r>
              <a:rPr lang="el-GR" sz="2000" dirty="0" err="1" smtClean="0"/>
              <a:t>Εικ</a:t>
            </a:r>
            <a:r>
              <a:rPr lang="el-GR" sz="2000" dirty="0" smtClean="0"/>
              <a:t>. </a:t>
            </a:r>
            <a:r>
              <a:rPr lang="en-US" sz="2000" dirty="0" smtClean="0"/>
              <a:t>C </a:t>
            </a:r>
            <a:r>
              <a:rPr lang="el-GR" sz="2000" dirty="0" smtClean="0"/>
              <a:t>&amp;</a:t>
            </a:r>
            <a:r>
              <a:rPr lang="en-US" sz="2000" dirty="0" smtClean="0"/>
              <a:t> D</a:t>
            </a:r>
            <a:r>
              <a:rPr lang="el-GR" sz="2000" dirty="0" smtClean="0"/>
              <a:t>.  Ηθμοειδής πολλαπλασιασμός με διατήρηση στοιβάδας βασικών κυττάρων, συμβατός με ΕΠΚ με ανώμαλες σωληνώδεις εκφύσεις , η </a:t>
            </a:r>
            <a:r>
              <a:rPr lang="el-GR" sz="2000" dirty="0" err="1" smtClean="0"/>
              <a:t>διαφοροδιάγνωση</a:t>
            </a:r>
            <a:r>
              <a:rPr lang="el-GR" sz="2000" dirty="0" smtClean="0"/>
              <a:t> των οποίων περιλαμβάνει</a:t>
            </a:r>
            <a:r>
              <a:rPr lang="en-US" sz="2000" dirty="0" smtClean="0"/>
              <a:t>: </a:t>
            </a:r>
            <a:r>
              <a:rPr lang="el-GR" sz="2000" dirty="0" smtClean="0"/>
              <a:t>1) τμήματα ΕΠΚ, 2) μετάπτωση του ΕΠΚ σε πρότυπο 3 κατά </a:t>
            </a:r>
            <a:r>
              <a:rPr lang="en-US" sz="2000" dirty="0" smtClean="0"/>
              <a:t>Gleason</a:t>
            </a:r>
            <a:r>
              <a:rPr lang="el-GR" sz="2000" dirty="0" smtClean="0"/>
              <a:t>  και </a:t>
            </a:r>
            <a:br>
              <a:rPr lang="el-GR" sz="2000" dirty="0" smtClean="0"/>
            </a:br>
            <a:r>
              <a:rPr lang="el-GR" sz="2000" dirty="0" smtClean="0"/>
              <a:t>3) ΕΠΚ και παρακείμενο διηθητικό ηθμοειδές καρκίνωμα.</a:t>
            </a:r>
            <a:endParaRPr lang="el-GR" dirty="0"/>
          </a:p>
        </p:txBody>
      </p:sp>
      <p:pic>
        <p:nvPicPr>
          <p:cNvPr id="55298" name="Picture 2" descr="C:\Users\User\Desktop\pas-44-e87-g004.jpg"/>
          <p:cNvPicPr>
            <a:picLocks noChangeAspect="1" noChangeArrowheads="1"/>
          </p:cNvPicPr>
          <p:nvPr/>
        </p:nvPicPr>
        <p:blipFill>
          <a:blip r:embed="rId2" cstate="print"/>
          <a:srcRect/>
          <a:stretch>
            <a:fillRect/>
          </a:stretch>
        </p:blipFill>
        <p:spPr bwMode="auto">
          <a:xfrm>
            <a:off x="2555776" y="3573016"/>
            <a:ext cx="4104456" cy="3118246"/>
          </a:xfrm>
          <a:prstGeom prst="rect">
            <a:avLst/>
          </a:prstGeom>
          <a:noFill/>
        </p:spPr>
      </p:pic>
    </p:spTree>
    <p:extLst>
      <p:ext uri="{BB962C8B-B14F-4D97-AF65-F5344CB8AC3E}">
        <p14:creationId xmlns:p14="http://schemas.microsoft.com/office/powerpoint/2010/main" val="34593210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 y="-99392"/>
            <a:ext cx="5797523" cy="7272808"/>
          </a:xfrm>
        </p:spPr>
        <p:txBody>
          <a:bodyPr>
            <a:noAutofit/>
          </a:bodyPr>
          <a:lstStyle/>
          <a:p>
            <a:r>
              <a:rPr lang="el-GR" sz="1600" dirty="0" smtClean="0"/>
              <a:t>Το </a:t>
            </a:r>
            <a:r>
              <a:rPr lang="el-GR" sz="1600" b="1" dirty="0" err="1" smtClean="0"/>
              <a:t>ενδοπορικό</a:t>
            </a:r>
            <a:r>
              <a:rPr lang="el-GR" sz="1600" b="1" dirty="0" smtClean="0"/>
              <a:t> καρκίνωμα</a:t>
            </a:r>
            <a:r>
              <a:rPr lang="el-GR" sz="1600" dirty="0" smtClean="0"/>
              <a:t> του προστάτη αδένα (</a:t>
            </a:r>
            <a:r>
              <a:rPr lang="el-GR" sz="1600" b="1" dirty="0" smtClean="0"/>
              <a:t>ΕΠΚ</a:t>
            </a:r>
            <a:r>
              <a:rPr lang="el-GR" sz="1600" dirty="0" smtClean="0"/>
              <a:t>) συνίσταται σε </a:t>
            </a:r>
            <a:r>
              <a:rPr lang="el-GR" sz="1600" dirty="0" smtClean="0">
                <a:effectLst>
                  <a:outerShdw blurRad="38100" dist="38100" dir="2700000" algn="tl">
                    <a:srgbClr val="000000">
                      <a:alpha val="43137"/>
                    </a:srgbClr>
                  </a:outerShdw>
                </a:effectLst>
              </a:rPr>
              <a:t>πυκνούς ηθμοειδείς αδένες με </a:t>
            </a:r>
            <a:r>
              <a:rPr lang="el-GR" sz="1600" dirty="0">
                <a:effectLst>
                  <a:outerShdw blurRad="38100" dist="38100" dir="2700000" algn="tl">
                    <a:srgbClr val="000000">
                      <a:alpha val="43137"/>
                    </a:srgbClr>
                  </a:outerShdw>
                </a:effectLst>
              </a:rPr>
              <a:t>ά</a:t>
            </a:r>
            <a:r>
              <a:rPr lang="el-GR" sz="1600" dirty="0" smtClean="0">
                <a:effectLst>
                  <a:outerShdw blurRad="38100" dist="38100" dir="2700000" algn="tl">
                    <a:srgbClr val="000000">
                      <a:alpha val="43137"/>
                    </a:srgbClr>
                  </a:outerShdw>
                </a:effectLst>
              </a:rPr>
              <a:t>νω του ημίσεως του καθενός να αντιστοιχεί σε επιθήλιο σχετιζόμενο με αυλούς</a:t>
            </a:r>
            <a:br>
              <a:rPr lang="el-GR" sz="1600" dirty="0" smtClean="0">
                <a:effectLst>
                  <a:outerShdw blurRad="38100" dist="38100" dir="2700000" algn="tl">
                    <a:srgbClr val="000000">
                      <a:alpha val="43137"/>
                    </a:srgbClr>
                  </a:outerShdw>
                </a:effectLst>
              </a:rPr>
            </a:br>
            <a:r>
              <a:rPr lang="el-GR" sz="1600" dirty="0" smtClean="0">
                <a:effectLst>
                  <a:outerShdw blurRad="38100" dist="38100" dir="2700000" algn="tl">
                    <a:srgbClr val="000000">
                      <a:alpha val="43137"/>
                    </a:srgbClr>
                  </a:outerShdw>
                </a:effectLst>
              </a:rPr>
              <a:t> </a:t>
            </a:r>
            <a:r>
              <a:rPr lang="el-GR" sz="1600" b="1" dirty="0" smtClean="0">
                <a:effectLst>
                  <a:outerShdw blurRad="38100" dist="38100" dir="2700000" algn="tl">
                    <a:srgbClr val="000000">
                      <a:alpha val="43137"/>
                    </a:srgbClr>
                  </a:outerShdw>
                </a:effectLst>
              </a:rPr>
              <a:t>ή / και</a:t>
            </a:r>
            <a:r>
              <a:rPr lang="el-GR" sz="1600" dirty="0" smtClean="0">
                <a:effectLst>
                  <a:outerShdw blurRad="38100" dist="38100" dir="2700000" algn="tl">
                    <a:srgbClr val="000000">
                      <a:alpha val="43137"/>
                    </a:srgbClr>
                  </a:outerShdw>
                </a:effectLst>
              </a:rPr>
              <a:t> σε συμπαγείς φωλιές </a:t>
            </a:r>
            <a:br>
              <a:rPr lang="el-GR" sz="1600" dirty="0" smtClean="0">
                <a:effectLst>
                  <a:outerShdw blurRad="38100" dist="38100" dir="2700000" algn="tl">
                    <a:srgbClr val="000000">
                      <a:alpha val="43137"/>
                    </a:srgbClr>
                  </a:outerShdw>
                </a:effectLst>
              </a:rPr>
            </a:br>
            <a:r>
              <a:rPr lang="el-GR" sz="1600" b="1" dirty="0" smtClean="0">
                <a:effectLst>
                  <a:outerShdw blurRad="38100" dist="38100" dir="2700000" algn="tl">
                    <a:srgbClr val="000000">
                      <a:alpha val="43137"/>
                    </a:srgbClr>
                  </a:outerShdw>
                </a:effectLst>
              </a:rPr>
              <a:t>ή / και</a:t>
            </a:r>
            <a:r>
              <a:rPr lang="el-GR" sz="1600" dirty="0" smtClean="0">
                <a:effectLst>
                  <a:outerShdw blurRad="38100" dist="38100" dir="2700000" algn="tl">
                    <a:srgbClr val="000000">
                      <a:alpha val="43137"/>
                    </a:srgbClr>
                  </a:outerShdw>
                </a:effectLst>
              </a:rPr>
              <a:t> σε έντονο </a:t>
            </a:r>
            <a:r>
              <a:rPr lang="el-GR" sz="1600" dirty="0" err="1" smtClean="0">
                <a:effectLst>
                  <a:outerShdw blurRad="38100" dist="38100" dir="2700000" algn="tl">
                    <a:srgbClr val="000000">
                      <a:alpha val="43137"/>
                    </a:srgbClr>
                  </a:outerShdw>
                </a:effectLst>
              </a:rPr>
              <a:t>πλειομορφισμό</a:t>
            </a:r>
            <a:r>
              <a:rPr lang="el-GR" sz="1600" dirty="0" smtClean="0">
                <a:effectLst>
                  <a:outerShdw blurRad="38100" dist="38100" dir="2700000" algn="tl">
                    <a:srgbClr val="000000">
                      <a:alpha val="43137"/>
                    </a:srgbClr>
                  </a:outerShdw>
                </a:effectLst>
              </a:rPr>
              <a:t>/νέκρωση</a:t>
            </a:r>
            <a:r>
              <a:rPr lang="en-US" sz="1600" dirty="0" smtClean="0">
                <a:effectLst>
                  <a:outerShdw blurRad="38100" dist="38100" dir="2700000" algn="tl">
                    <a:srgbClr val="000000">
                      <a:alpha val="43137"/>
                    </a:srgbClr>
                  </a:outerShdw>
                </a:effectLst>
              </a:rPr>
              <a:t> (</a:t>
            </a:r>
            <a:r>
              <a:rPr lang="el-GR" sz="1600" dirty="0" smtClean="0">
                <a:effectLst>
                  <a:outerShdw blurRad="38100" dist="38100" dir="2700000" algn="tl">
                    <a:srgbClr val="000000">
                      <a:alpha val="43137"/>
                    </a:srgbClr>
                  </a:outerShdw>
                </a:effectLst>
              </a:rPr>
              <a:t>βλ. </a:t>
            </a:r>
            <a:r>
              <a:rPr lang="el-GR" sz="1600" dirty="0" err="1" smtClean="0">
                <a:effectLst>
                  <a:outerShdw blurRad="38100" dist="38100" dir="2700000" algn="tl">
                    <a:srgbClr val="000000">
                      <a:alpha val="43137"/>
                    </a:srgbClr>
                  </a:outerShdw>
                </a:effectLst>
              </a:rPr>
              <a:t>εικ</a:t>
            </a:r>
            <a:r>
              <a:rPr lang="el-GR" sz="1600" dirty="0" smtClean="0">
                <a:effectLst>
                  <a:outerShdw blurRad="38100" dist="38100" dir="2700000" algn="tl">
                    <a:srgbClr val="000000">
                      <a:alpha val="43137"/>
                    </a:srgbClr>
                  </a:outerShdw>
                </a:effectLst>
              </a:rPr>
              <a:t>.).</a:t>
            </a:r>
            <a:r>
              <a:rPr lang="el-GR" sz="1800" dirty="0">
                <a:effectLst>
                  <a:outerShdw blurRad="38100" dist="38100" dir="2700000" algn="tl">
                    <a:srgbClr val="000000">
                      <a:alpha val="43137"/>
                    </a:srgbClr>
                  </a:outerShdw>
                </a:effectLst>
              </a:rPr>
              <a:t/>
            </a:r>
            <a:br>
              <a:rPr lang="el-GR" sz="1800" dirty="0">
                <a:effectLst>
                  <a:outerShdw blurRad="38100" dist="38100" dir="2700000" algn="tl">
                    <a:srgbClr val="000000">
                      <a:alpha val="43137"/>
                    </a:srgbClr>
                  </a:outerShdw>
                </a:effectLst>
              </a:rPr>
            </a:br>
            <a:r>
              <a:rPr lang="el-GR" sz="1600" dirty="0" smtClean="0"/>
              <a:t>Το </a:t>
            </a:r>
            <a:r>
              <a:rPr lang="el-GR" sz="1600" b="1" dirty="0" smtClean="0"/>
              <a:t>εξ ορισμού υψηλόβαθμης κακοήθειας, </a:t>
            </a:r>
            <a:r>
              <a:rPr lang="el-GR" sz="1600" b="1" dirty="0" smtClean="0">
                <a:effectLst>
                  <a:outerShdw blurRad="38100" dist="38100" dir="2700000" algn="tl">
                    <a:srgbClr val="000000">
                      <a:alpha val="43137"/>
                    </a:srgbClr>
                  </a:outerShdw>
                </a:effectLst>
              </a:rPr>
              <a:t>ΕΠΚ</a:t>
            </a:r>
            <a:r>
              <a:rPr lang="el-GR" sz="1600" dirty="0" smtClean="0"/>
              <a:t> (με τη συχνά </a:t>
            </a:r>
            <a:r>
              <a:rPr lang="el-GR" sz="1600" dirty="0" smtClean="0">
                <a:effectLst>
                  <a:outerShdw blurRad="38100" dist="38100" dir="2700000" algn="tl">
                    <a:srgbClr val="000000">
                      <a:alpha val="43137"/>
                    </a:srgbClr>
                  </a:outerShdw>
                </a:effectLst>
              </a:rPr>
              <a:t>αναγκαία</a:t>
            </a:r>
            <a:r>
              <a:rPr lang="el-GR" sz="1600" dirty="0" smtClean="0"/>
              <a:t> </a:t>
            </a:r>
            <a:r>
              <a:rPr lang="el-GR" sz="1600" dirty="0" err="1" smtClean="0"/>
              <a:t>ανοσοϊστοχημική</a:t>
            </a:r>
            <a:r>
              <a:rPr lang="el-GR" sz="1600" dirty="0" smtClean="0"/>
              <a:t> επιβεβαίωση </a:t>
            </a:r>
            <a:r>
              <a:rPr lang="el-GR" sz="1600" dirty="0" smtClean="0">
                <a:effectLst>
                  <a:outerShdw blurRad="38100" dist="38100" dir="2700000" algn="tl">
                    <a:srgbClr val="000000">
                      <a:alpha val="43137"/>
                    </a:srgbClr>
                  </a:outerShdw>
                </a:effectLst>
              </a:rPr>
              <a:t>τουλάχιστον κάποιου βαθμού παρουσίας βασικού κυτταρικού στοίχου </a:t>
            </a:r>
            <a:r>
              <a:rPr lang="el-GR" sz="1600" dirty="0" smtClean="0"/>
              <a:t>σε αυτό) </a:t>
            </a:r>
            <a:br>
              <a:rPr lang="el-GR" sz="1600" dirty="0" smtClean="0"/>
            </a:br>
            <a:r>
              <a:rPr lang="el-GR" sz="1600" dirty="0" smtClean="0"/>
              <a:t>όταν, μερικές φορές, απαντά ως  </a:t>
            </a:r>
            <a:r>
              <a:rPr lang="el-GR" sz="1600" spc="300" dirty="0" smtClean="0">
                <a:effectLst>
                  <a:outerShdw blurRad="38100" dist="38100" dir="2700000" algn="tl">
                    <a:srgbClr val="000000">
                      <a:alpha val="43137"/>
                    </a:srgbClr>
                  </a:outerShdw>
                </a:effectLst>
              </a:rPr>
              <a:t>αμιγές</a:t>
            </a:r>
            <a:r>
              <a:rPr lang="el-GR" sz="1600" dirty="0" smtClean="0"/>
              <a:t>, </a:t>
            </a:r>
            <a:r>
              <a:rPr lang="el-GR" sz="1600" i="1" u="sng" dirty="0" smtClean="0">
                <a:effectLst>
                  <a:outerShdw blurRad="38100" dist="38100" dir="2700000" algn="tl">
                    <a:srgbClr val="000000">
                      <a:alpha val="43137"/>
                    </a:srgbClr>
                  </a:outerShdw>
                </a:effectLst>
              </a:rPr>
              <a:t>δεν</a:t>
            </a:r>
            <a:r>
              <a:rPr lang="el-GR" sz="1600" dirty="0" smtClean="0"/>
              <a:t> διαβαθμίζεται κατά </a:t>
            </a:r>
            <a:r>
              <a:rPr lang="en-US" sz="1600" dirty="0" smtClean="0"/>
              <a:t>Gleason</a:t>
            </a:r>
            <a:r>
              <a:rPr lang="el-GR" sz="1600" dirty="0" smtClean="0"/>
              <a:t>, </a:t>
            </a:r>
            <a:br>
              <a:rPr lang="el-GR" sz="1600" dirty="0" smtClean="0"/>
            </a:br>
            <a:r>
              <a:rPr lang="el-GR" sz="1600" dirty="0" smtClean="0"/>
              <a:t>αλλά γίνεται κάποιο </a:t>
            </a:r>
            <a:r>
              <a:rPr lang="el-GR" sz="1600" b="1" dirty="0" smtClean="0"/>
              <a:t>σχόλιο</a:t>
            </a:r>
            <a:r>
              <a:rPr lang="en-US" sz="1600" b="1" dirty="0" smtClean="0"/>
              <a:t>, </a:t>
            </a:r>
            <a:r>
              <a:rPr lang="el-GR" sz="1600" b="1" dirty="0" smtClean="0"/>
              <a:t>όταν πρόκειται για βιοψία </a:t>
            </a:r>
            <a:r>
              <a:rPr lang="el-GR" sz="1600" dirty="0" smtClean="0"/>
              <a:t>( ή όταν δεν έχει αφαιρεθεί ολόκληρος ο προστάτης ) ότι </a:t>
            </a:r>
            <a:r>
              <a:rPr lang="el-GR" sz="1600" b="1" dirty="0" smtClean="0"/>
              <a:t>συνήθως</a:t>
            </a:r>
            <a:r>
              <a:rPr lang="el-GR" sz="1600" dirty="0" smtClean="0"/>
              <a:t> (όχι πάντοτε) το ΕΠΚ σχετίζεται με αλλαχού διηθητικό καρκίνωμα  και μάλιστα, πιθανότερα </a:t>
            </a:r>
            <a:r>
              <a:rPr lang="el-GR" sz="1600" dirty="0"/>
              <a:t>υψηλόβαθμης κακοήθειας</a:t>
            </a:r>
            <a:r>
              <a:rPr lang="el-GR" sz="1600" dirty="0" smtClean="0"/>
              <a:t>.</a:t>
            </a:r>
            <a:br>
              <a:rPr lang="el-GR" sz="1600" dirty="0" smtClean="0"/>
            </a:br>
            <a:r>
              <a:rPr lang="el-GR" sz="1600" dirty="0" smtClean="0">
                <a:effectLst>
                  <a:outerShdw blurRad="38100" dist="38100" dir="2700000" algn="tl">
                    <a:srgbClr val="000000">
                      <a:alpha val="43137"/>
                    </a:srgbClr>
                  </a:outerShdw>
                </a:effectLst>
              </a:rPr>
              <a:t>Το </a:t>
            </a:r>
            <a:r>
              <a:rPr lang="el-GR" sz="1600" b="1" dirty="0" smtClean="0">
                <a:effectLst>
                  <a:outerShdw blurRad="38100" dist="38100" dir="2700000" algn="tl">
                    <a:srgbClr val="000000">
                      <a:alpha val="43137"/>
                    </a:srgbClr>
                  </a:outerShdw>
                </a:effectLst>
              </a:rPr>
              <a:t>ΕΠΚ το σχετιζόμενο </a:t>
            </a:r>
            <a:r>
              <a:rPr lang="el-GR" sz="1600" b="1" dirty="0">
                <a:effectLst>
                  <a:outerShdw blurRad="38100" dist="38100" dir="2700000" algn="tl">
                    <a:srgbClr val="000000">
                      <a:alpha val="43137"/>
                    </a:srgbClr>
                  </a:outerShdw>
                </a:effectLst>
              </a:rPr>
              <a:t>με διηθητικό </a:t>
            </a:r>
            <a:r>
              <a:rPr lang="el-GR" sz="1600" b="1" dirty="0" err="1">
                <a:effectLst>
                  <a:outerShdw blurRad="38100" dist="38100" dir="2700000" algn="tl">
                    <a:srgbClr val="000000">
                      <a:alpha val="43137"/>
                    </a:srgbClr>
                  </a:outerShdw>
                </a:effectLst>
              </a:rPr>
              <a:t>αδενοκαρκίνωμα</a:t>
            </a:r>
            <a:r>
              <a:rPr lang="el-GR" sz="1600" b="1" dirty="0">
                <a:effectLst>
                  <a:outerShdw blurRad="38100" dist="38100" dir="2700000" algn="tl">
                    <a:srgbClr val="000000">
                      <a:alpha val="43137"/>
                    </a:srgbClr>
                  </a:outerShdw>
                </a:effectLst>
              </a:rPr>
              <a:t> </a:t>
            </a:r>
            <a:r>
              <a:rPr lang="el-GR" sz="1600" dirty="0" smtClean="0"/>
              <a:t>του προστάτη, </a:t>
            </a:r>
            <a:r>
              <a:rPr lang="el-GR" sz="1600" dirty="0"/>
              <a:t>κατά τη </a:t>
            </a:r>
            <a:r>
              <a:rPr lang="el-GR" sz="1600" dirty="0">
                <a:effectLst>
                  <a:outerShdw blurRad="38100" dist="38100" dir="2700000" algn="tl">
                    <a:srgbClr val="000000">
                      <a:alpha val="43137"/>
                    </a:srgbClr>
                  </a:outerShdw>
                </a:effectLst>
              </a:rPr>
              <a:t>Διεθνή Εταιρεία Ουρολογικής Παθολογοανατομίας </a:t>
            </a:r>
            <a:r>
              <a:rPr lang="el-GR" sz="1600" dirty="0"/>
              <a:t>(</a:t>
            </a:r>
            <a:r>
              <a:rPr lang="en-US" sz="1600" dirty="0"/>
              <a:t>ISUP)</a:t>
            </a:r>
            <a:r>
              <a:rPr lang="el-GR" sz="1600" dirty="0"/>
              <a:t>, </a:t>
            </a:r>
            <a:r>
              <a:rPr lang="el-GR" sz="1600" dirty="0" smtClean="0"/>
              <a:t>προς αποφυγή υποεκτίμησης του βαθμού κακοήθειας, </a:t>
            </a:r>
            <a:r>
              <a:rPr lang="el-GR" sz="1600" dirty="0" smtClean="0">
                <a:effectLst>
                  <a:outerShdw blurRad="38100" dist="38100" dir="2700000" algn="tl">
                    <a:srgbClr val="000000">
                      <a:alpha val="43137"/>
                    </a:srgbClr>
                  </a:outerShdw>
                </a:effectLst>
              </a:rPr>
              <a:t>συμπεριλαμβάνεται στον αθροιστικό βαθμό κατά </a:t>
            </a:r>
            <a:r>
              <a:rPr lang="en-US" sz="1600" dirty="0" smtClean="0">
                <a:effectLst>
                  <a:outerShdw blurRad="38100" dist="38100" dir="2700000" algn="tl">
                    <a:srgbClr val="000000">
                      <a:alpha val="43137"/>
                    </a:srgbClr>
                  </a:outerShdw>
                </a:effectLst>
              </a:rPr>
              <a:t>Gleason,</a:t>
            </a:r>
            <a:r>
              <a:rPr lang="el-GR" sz="1600" dirty="0" smtClean="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προσμετράται</a:t>
            </a:r>
            <a:r>
              <a:rPr lang="el-GR" sz="1600" dirty="0">
                <a:effectLst>
                  <a:outerShdw blurRad="38100" dist="38100" dir="2700000" algn="tl">
                    <a:srgbClr val="000000">
                      <a:alpha val="43137"/>
                    </a:srgbClr>
                  </a:outerShdw>
                </a:effectLst>
              </a:rPr>
              <a:t> στο ποσοστό που καταλαμβάνει το πρότυπο υψηλόβαθμης </a:t>
            </a:r>
            <a:r>
              <a:rPr lang="el-GR" sz="1600" dirty="0" smtClean="0">
                <a:effectLst>
                  <a:outerShdw blurRad="38100" dist="38100" dir="2700000" algn="tl">
                    <a:srgbClr val="000000">
                      <a:alpha val="43137"/>
                    </a:srgbClr>
                  </a:outerShdw>
                </a:effectLst>
              </a:rPr>
              <a:t>κακοήθειας</a:t>
            </a:r>
            <a:r>
              <a:rPr lang="en-US" sz="1600" dirty="0" smtClean="0"/>
              <a:t>, </a:t>
            </a:r>
            <a:r>
              <a:rPr lang="el-GR" sz="1600" dirty="0" smtClean="0"/>
              <a:t>η δε παρουσία του ΕΠΚ </a:t>
            </a:r>
            <a:r>
              <a:rPr lang="el-GR" sz="1600" b="1" dirty="0" smtClean="0"/>
              <a:t>αναφέρεται και σχολιάζεται </a:t>
            </a:r>
            <a:r>
              <a:rPr lang="el-GR" sz="1600" dirty="0" smtClean="0"/>
              <a:t>στην έκθεσή μας, </a:t>
            </a:r>
            <a:r>
              <a:rPr lang="el-GR" sz="1600" dirty="0"/>
              <a:t>λόγω της αρνητικής προγνωστικής σημασίας ορισμένων οδηγών μεταλλάξεων των εν λόγω </a:t>
            </a:r>
            <a:r>
              <a:rPr lang="el-GR" sz="1600" dirty="0" err="1"/>
              <a:t>ενδοπορικών</a:t>
            </a:r>
            <a:r>
              <a:rPr lang="el-GR" sz="1600" dirty="0"/>
              <a:t> </a:t>
            </a:r>
            <a:r>
              <a:rPr lang="el-GR" sz="1600" dirty="0" smtClean="0"/>
              <a:t>καρκινικών κυττάρων.  [Αντίθετα, </a:t>
            </a:r>
            <a:r>
              <a:rPr lang="en-US" sz="1600" dirty="0" smtClean="0"/>
              <a:t> </a:t>
            </a:r>
            <a:r>
              <a:rPr lang="el-GR" sz="1600" dirty="0" smtClean="0"/>
              <a:t>κατά την Εταιρεία Ουρογεννητικής Παθολογοανατομίας</a:t>
            </a:r>
            <a:r>
              <a:rPr lang="en-US" sz="1600" dirty="0" smtClean="0"/>
              <a:t> (</a:t>
            </a:r>
            <a:r>
              <a:rPr lang="en-GB" sz="1600" dirty="0" smtClean="0"/>
              <a:t>GUPS)</a:t>
            </a:r>
            <a:r>
              <a:rPr lang="el-GR" sz="1600" dirty="0" smtClean="0"/>
              <a:t> ο βαθμός κακοήθειας του ΕΠΚ </a:t>
            </a:r>
            <a:r>
              <a:rPr lang="el-GR" sz="1600" i="1" dirty="0" smtClean="0"/>
              <a:t>δεν</a:t>
            </a:r>
            <a:r>
              <a:rPr lang="el-GR" sz="1600" dirty="0" smtClean="0"/>
              <a:t> συμπεριλαμβάνεται στον αθροιστικό βαθμό κακοήθειας, προς αποφυγή υπερεκτίμησης του βαθμού κακοήθειας και άρα </a:t>
            </a:r>
            <a:r>
              <a:rPr lang="el-GR" sz="1600" dirty="0" err="1" smtClean="0"/>
              <a:t>υπερθεραπευτικών</a:t>
            </a:r>
            <a:r>
              <a:rPr lang="el-GR" sz="1600" dirty="0" smtClean="0"/>
              <a:t>  χειρισμών, </a:t>
            </a:r>
            <a:br>
              <a:rPr lang="el-GR" sz="1600" dirty="0" smtClean="0"/>
            </a:br>
            <a:r>
              <a:rPr lang="el-GR" sz="1600" dirty="0" smtClean="0"/>
              <a:t>αλλά φυσικά η ύπαρξή του αναφέρεται και </a:t>
            </a:r>
            <a:r>
              <a:rPr lang="el-GR" sz="1600" dirty="0" err="1" smtClean="0"/>
              <a:t>ποσοτικοποείται</a:t>
            </a:r>
            <a:r>
              <a:rPr lang="el-GR" sz="1600" dirty="0" smtClean="0"/>
              <a:t> αδρά.]</a:t>
            </a:r>
            <a:br>
              <a:rPr lang="el-GR" sz="1600" dirty="0" smtClean="0"/>
            </a:br>
            <a:r>
              <a:rPr lang="el-GR" sz="1600" dirty="0" smtClean="0"/>
              <a:t>.</a:t>
            </a:r>
            <a:endParaRPr lang="el-GR" sz="1600" dirty="0"/>
          </a:p>
        </p:txBody>
      </p:sp>
      <p:pic>
        <p:nvPicPr>
          <p:cNvPr id="192514" name="Picture 2" descr="C:\Users\KAV-AGRO\Desktop\13000_2016_478_Fig3_HTML.jpg"/>
          <p:cNvPicPr>
            <a:picLocks noChangeAspect="1" noChangeArrowheads="1"/>
          </p:cNvPicPr>
          <p:nvPr/>
        </p:nvPicPr>
        <p:blipFill>
          <a:blip r:embed="rId2" cstate="print"/>
          <a:srcRect/>
          <a:stretch>
            <a:fillRect/>
          </a:stretch>
        </p:blipFill>
        <p:spPr bwMode="auto">
          <a:xfrm>
            <a:off x="5797523" y="2204864"/>
            <a:ext cx="6692953" cy="2155359"/>
          </a:xfrm>
          <a:prstGeom prst="rect">
            <a:avLst/>
          </a:prstGeom>
          <a:noFill/>
        </p:spPr>
      </p:pic>
    </p:spTree>
    <p:extLst>
      <p:ext uri="{BB962C8B-B14F-4D97-AF65-F5344CB8AC3E}">
        <p14:creationId xmlns:p14="http://schemas.microsoft.com/office/powerpoint/2010/main" val="174140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0" y="4365104"/>
            <a:ext cx="9144000" cy="2088232"/>
          </a:xfrm>
        </p:spPr>
        <p:txBody>
          <a:bodyPr>
            <a:noAutofit/>
          </a:bodyPr>
          <a:lstStyle/>
          <a:p>
            <a:pPr algn="just"/>
            <a:r>
              <a:rPr lang="en-US" sz="1200" dirty="0" smtClean="0"/>
              <a:t>A. </a:t>
            </a:r>
            <a:r>
              <a:rPr lang="en-US" sz="1200" b="1" dirty="0" smtClean="0"/>
              <a:t>E</a:t>
            </a:r>
            <a:r>
              <a:rPr lang="el-GR" sz="1200" b="1" dirty="0" smtClean="0"/>
              <a:t>ΠΚ </a:t>
            </a:r>
            <a:r>
              <a:rPr lang="el-GR" sz="1200" dirty="0" smtClean="0"/>
              <a:t>(κεντρικά) σε </a:t>
            </a:r>
            <a:r>
              <a:rPr lang="el-GR" sz="1200" dirty="0" err="1" smtClean="0"/>
              <a:t>βιοπτικό</a:t>
            </a:r>
            <a:r>
              <a:rPr lang="el-GR" sz="1200" dirty="0" smtClean="0"/>
              <a:t> υλικό, με </a:t>
            </a:r>
            <a:r>
              <a:rPr lang="el-GR" sz="1200" b="1" dirty="0" smtClean="0"/>
              <a:t>πέριξ</a:t>
            </a:r>
            <a:r>
              <a:rPr lang="el-GR" sz="1200" dirty="0" smtClean="0"/>
              <a:t> αυτού </a:t>
            </a:r>
            <a:r>
              <a:rPr lang="el-GR" sz="1200" b="1" dirty="0" smtClean="0">
                <a:effectLst>
                  <a:outerShdw blurRad="38100" dist="38100" dir="2700000" algn="tl">
                    <a:srgbClr val="000000">
                      <a:alpha val="43137"/>
                    </a:srgbClr>
                  </a:outerShdw>
                </a:effectLst>
              </a:rPr>
              <a:t>διηθητικούς</a:t>
            </a:r>
            <a:r>
              <a:rPr lang="el-GR" sz="1200" dirty="0" smtClean="0">
                <a:effectLst>
                  <a:outerShdw blurRad="38100" dist="38100" dir="2700000" algn="tl">
                    <a:srgbClr val="000000">
                      <a:alpha val="43137"/>
                    </a:srgbClr>
                  </a:outerShdw>
                </a:effectLst>
              </a:rPr>
              <a:t> (καρκινικούς) αδένες  </a:t>
            </a:r>
            <a:r>
              <a:rPr lang="el-GR" sz="1200" dirty="0" smtClean="0"/>
              <a:t>αθροιστικού βαθμού κακοήθειας </a:t>
            </a:r>
            <a:r>
              <a:rPr lang="el-GR" sz="1200" b="1" dirty="0" smtClean="0"/>
              <a:t>4</a:t>
            </a:r>
            <a:r>
              <a:rPr lang="el-GR" sz="1200" dirty="0" smtClean="0"/>
              <a:t> + </a:t>
            </a:r>
            <a:r>
              <a:rPr lang="el-GR" sz="1200" b="1" dirty="0" smtClean="0"/>
              <a:t>4</a:t>
            </a:r>
            <a:r>
              <a:rPr lang="el-GR" sz="1200" dirty="0" smtClean="0"/>
              <a:t> = </a:t>
            </a:r>
            <a:r>
              <a:rPr lang="el-GR" sz="1200" b="1" dirty="0" smtClean="0"/>
              <a:t>8</a:t>
            </a:r>
            <a:r>
              <a:rPr lang="el-GR" sz="1200" dirty="0" smtClean="0"/>
              <a:t> κατά </a:t>
            </a:r>
            <a:r>
              <a:rPr lang="en-US" sz="1200" dirty="0" smtClean="0"/>
              <a:t>Gleason, </a:t>
            </a:r>
            <a:r>
              <a:rPr lang="el-GR" sz="1200" dirty="0" smtClean="0"/>
              <a:t>ομάδας βαθμού κακοήθειας Ι</a:t>
            </a:r>
            <a:r>
              <a:rPr lang="en-US" sz="1200" dirty="0" smtClean="0"/>
              <a:t>V</a:t>
            </a:r>
            <a:r>
              <a:rPr lang="el-GR" sz="1200" dirty="0" smtClean="0"/>
              <a:t> (Α-Η, Χ 200).</a:t>
            </a:r>
            <a:r>
              <a:rPr lang="en-US" sz="1200" dirty="0" smtClean="0"/>
              <a:t> B</a:t>
            </a:r>
            <a:r>
              <a:rPr lang="el-GR" sz="1200" dirty="0" smtClean="0"/>
              <a:t>. Οι (περιττές εν προκειμένω) </a:t>
            </a:r>
            <a:r>
              <a:rPr lang="el-GR" sz="1200" dirty="0" err="1" smtClean="0"/>
              <a:t>ανοσοϊστοχημικές</a:t>
            </a:r>
            <a:r>
              <a:rPr lang="el-GR" sz="1200" dirty="0" smtClean="0"/>
              <a:t> </a:t>
            </a:r>
            <a:r>
              <a:rPr lang="el-GR" sz="1200" dirty="0"/>
              <a:t>χρώσεις του προηγούμενου πεδίου έναντι </a:t>
            </a:r>
            <a:r>
              <a:rPr lang="el-GR" sz="1200" dirty="0" smtClean="0"/>
              <a:t>της </a:t>
            </a:r>
            <a:r>
              <a:rPr lang="el-GR" sz="1200" dirty="0" err="1" smtClean="0"/>
              <a:t>κυτταροκερατίνης</a:t>
            </a:r>
            <a:r>
              <a:rPr lang="el-GR" sz="1200" dirty="0" smtClean="0"/>
              <a:t> υψηλού Μ.Β. και του δείκτη </a:t>
            </a:r>
            <a:r>
              <a:rPr lang="en-US" sz="1200" dirty="0" smtClean="0"/>
              <a:t>p63</a:t>
            </a:r>
            <a:r>
              <a:rPr lang="el-GR" sz="1200" dirty="0" smtClean="0"/>
              <a:t> επιβεβαιώνουν την παρουσία βασικού κυτταρικού στοίχου μόνο στις </a:t>
            </a:r>
            <a:r>
              <a:rPr lang="el-GR" sz="1200" b="1" dirty="0" smtClean="0"/>
              <a:t>εστίες του ΕΠΚ</a:t>
            </a:r>
            <a:r>
              <a:rPr lang="el-GR" sz="1200" dirty="0" smtClean="0"/>
              <a:t> (καφέ χρωμογόνο), το οποίο θα μπορούσε, κάλλιστα εν προκειμένω, να συμπεριληφθεί στον </a:t>
            </a:r>
            <a:r>
              <a:rPr lang="el-GR" sz="1200" dirty="0" smtClean="0">
                <a:effectLst>
                  <a:outerShdw blurRad="38100" dist="38100" dir="2700000" algn="tl">
                    <a:srgbClr val="000000">
                      <a:alpha val="43137"/>
                    </a:srgbClr>
                  </a:outerShdw>
                </a:effectLst>
              </a:rPr>
              <a:t>ταυτόσημης</a:t>
            </a:r>
            <a:r>
              <a:rPr lang="el-GR" sz="1200" dirty="0" smtClean="0"/>
              <a:t> υψηλόβαθμης κακοήθειας, διηθητικό καρκίνο. </a:t>
            </a:r>
            <a:r>
              <a:rPr lang="el-GR" sz="1200" dirty="0"/>
              <a:t>[</a:t>
            </a:r>
            <a:r>
              <a:rPr lang="el-GR" sz="1200" dirty="0" err="1" smtClean="0"/>
              <a:t>Συμπαρατηρείται</a:t>
            </a:r>
            <a:r>
              <a:rPr lang="el-GR" sz="1200" dirty="0" smtClean="0"/>
              <a:t> ασθενής </a:t>
            </a:r>
            <a:r>
              <a:rPr lang="el-GR" sz="1200" dirty="0" err="1" smtClean="0"/>
              <a:t>ανοσοέκφραση</a:t>
            </a:r>
            <a:r>
              <a:rPr lang="el-GR" sz="1200" dirty="0" smtClean="0"/>
              <a:t> της </a:t>
            </a:r>
            <a:r>
              <a:rPr lang="el-GR" sz="1200" dirty="0" err="1" smtClean="0"/>
              <a:t>ρακεμάσης</a:t>
            </a:r>
            <a:r>
              <a:rPr lang="el-GR" sz="1200" dirty="0" smtClean="0"/>
              <a:t> (</a:t>
            </a:r>
            <a:r>
              <a:rPr lang="en-US" sz="1200" dirty="0" smtClean="0"/>
              <a:t>AMACR), </a:t>
            </a:r>
            <a:r>
              <a:rPr lang="el-GR" sz="1200" dirty="0" smtClean="0"/>
              <a:t>εν γένει (κόκκινο χρωμογόνο).]</a:t>
            </a:r>
            <a:r>
              <a:rPr lang="en-US" sz="1200" dirty="0" smtClean="0"/>
              <a:t> </a:t>
            </a:r>
            <a:r>
              <a:rPr lang="el-GR" sz="1200" dirty="0" smtClean="0"/>
              <a:t>Η </a:t>
            </a:r>
            <a:r>
              <a:rPr lang="el-GR" sz="1200" dirty="0" err="1" smtClean="0"/>
              <a:t>ανοσοϊστοχημική</a:t>
            </a:r>
            <a:r>
              <a:rPr lang="el-GR" sz="1200" dirty="0" smtClean="0"/>
              <a:t> αναζήτηση στοιχείων βασικού κυτταρικού στοίχου προς τεκμηρίωση διάγνωσης ΕΠΚ και αποκλεισμό διηθητικού καρκινώματος υψηλόβαθμης κακοήθειας </a:t>
            </a:r>
            <a:r>
              <a:rPr lang="el-GR" sz="1200" b="1" i="1" dirty="0" smtClean="0"/>
              <a:t>δεν</a:t>
            </a:r>
            <a:r>
              <a:rPr lang="el-GR" sz="1200" dirty="0" smtClean="0"/>
              <a:t> χρειάζεται, όταν δεν πρόκειται να αλλάξει   ο συνολικός υψηλότερος αθροιστικός βαθμός κακοήθειας / η ομάδα βαθμού κακοήθειας.</a:t>
            </a:r>
          </a:p>
          <a:p>
            <a:pPr algn="just"/>
            <a:r>
              <a:rPr lang="en-US" dirty="0" smtClean="0"/>
              <a:t>C</a:t>
            </a:r>
            <a:r>
              <a:rPr lang="el-GR" dirty="0" smtClean="0"/>
              <a:t>. Σε υλικό ριζικής </a:t>
            </a:r>
            <a:r>
              <a:rPr lang="el-GR" dirty="0" err="1" smtClean="0"/>
              <a:t>προστατεκτομής</a:t>
            </a:r>
            <a:r>
              <a:rPr lang="el-GR" dirty="0" smtClean="0"/>
              <a:t> με μόνο μια </a:t>
            </a:r>
            <a:r>
              <a:rPr lang="el-GR" i="1" dirty="0" smtClean="0"/>
              <a:t>μικρή εστία </a:t>
            </a:r>
            <a:r>
              <a:rPr lang="el-GR" dirty="0" smtClean="0"/>
              <a:t>(διηθητικού) </a:t>
            </a:r>
            <a:r>
              <a:rPr lang="el-GR" i="1" dirty="0" smtClean="0"/>
              <a:t>καρκινώματο</a:t>
            </a:r>
            <a:r>
              <a:rPr lang="el-GR" dirty="0" smtClean="0"/>
              <a:t>ς αθροιστικού βαθμού κακοήθειας 3+3=</a:t>
            </a:r>
            <a:r>
              <a:rPr lang="el-GR" i="1" dirty="0" smtClean="0"/>
              <a:t>6</a:t>
            </a:r>
            <a:r>
              <a:rPr lang="el-GR" dirty="0" smtClean="0"/>
              <a:t> κατά </a:t>
            </a:r>
            <a:r>
              <a:rPr lang="en-US" dirty="0" smtClean="0"/>
              <a:t>Gleason,</a:t>
            </a:r>
            <a:r>
              <a:rPr lang="el-GR" dirty="0" smtClean="0"/>
              <a:t>ομάδας βαθμού κακοήθειας Ι,  αναγνωρίζουμε </a:t>
            </a:r>
            <a:r>
              <a:rPr lang="el-GR" b="1" dirty="0" smtClean="0"/>
              <a:t>εκτεταμένο παρακείμενο ΕΠΚ </a:t>
            </a:r>
            <a:r>
              <a:rPr lang="el-GR" dirty="0" smtClean="0"/>
              <a:t>(Α-Η, Χ40)</a:t>
            </a:r>
            <a:r>
              <a:rPr lang="en-US" dirty="0" smtClean="0"/>
              <a:t> </a:t>
            </a:r>
            <a:endParaRPr lang="el-GR" dirty="0" smtClean="0"/>
          </a:p>
          <a:p>
            <a:pPr algn="just"/>
            <a:r>
              <a:rPr lang="en-US" dirty="0" smtClean="0"/>
              <a:t>D</a:t>
            </a:r>
            <a:r>
              <a:rPr lang="el-GR" dirty="0" smtClean="0"/>
              <a:t>. Η </a:t>
            </a:r>
            <a:r>
              <a:rPr lang="el-GR" b="1" dirty="0" smtClean="0"/>
              <a:t>εδώ απαραίτητη </a:t>
            </a:r>
            <a:r>
              <a:rPr lang="el-GR" dirty="0" err="1" smtClean="0"/>
              <a:t>ανοσοϊστοχημική</a:t>
            </a:r>
            <a:r>
              <a:rPr lang="el-GR" dirty="0" smtClean="0"/>
              <a:t> χρώση του προηγούμενου πεδίου έναντι της </a:t>
            </a:r>
            <a:r>
              <a:rPr lang="el-GR" dirty="0" err="1" smtClean="0"/>
              <a:t>κυτταροκερατίνης</a:t>
            </a:r>
            <a:r>
              <a:rPr lang="el-GR" dirty="0" smtClean="0"/>
              <a:t> υψηλού ΜΒ επιβεβαιώνει την ύπαρξη βασικού κυτταρικού στοίχου (καφέ χρωμογόνο)  στο </a:t>
            </a:r>
            <a:r>
              <a:rPr lang="el-GR" b="1" dirty="0" smtClean="0"/>
              <a:t>εκτεταμένο ΕΠΚ </a:t>
            </a:r>
            <a:r>
              <a:rPr lang="el-GR" dirty="0"/>
              <a:t>(</a:t>
            </a:r>
            <a:r>
              <a:rPr lang="el-GR" dirty="0" smtClean="0"/>
              <a:t>και την απουσία του στη </a:t>
            </a:r>
            <a:r>
              <a:rPr lang="el-GR" i="1" dirty="0" smtClean="0"/>
              <a:t>διηθητική συνιστώσα χαμηλόβαθμης κακοήθειας).       </a:t>
            </a:r>
            <a:r>
              <a:rPr lang="en-US" sz="1200" dirty="0" smtClean="0"/>
              <a:t>Epstein JI </a:t>
            </a:r>
            <a:r>
              <a:rPr lang="el-GR" sz="1200" dirty="0" smtClean="0"/>
              <a:t>και συν. </a:t>
            </a:r>
            <a:r>
              <a:rPr lang="en-US" sz="1200" dirty="0" smtClean="0"/>
              <a:t> GUPS Grading of Prostate Cancer. </a:t>
            </a:r>
            <a:r>
              <a:rPr lang="el-GR" sz="1200" dirty="0" smtClean="0"/>
              <a:t>Α</a:t>
            </a:r>
            <a:r>
              <a:rPr lang="en-US" sz="1200" dirty="0" err="1" smtClean="0"/>
              <a:t>rch</a:t>
            </a:r>
            <a:r>
              <a:rPr lang="en-US" sz="1200" dirty="0" smtClean="0"/>
              <a:t> </a:t>
            </a:r>
            <a:r>
              <a:rPr lang="en-US" sz="1200" dirty="0" err="1" smtClean="0"/>
              <a:t>Pathol</a:t>
            </a:r>
            <a:r>
              <a:rPr lang="en-US" sz="1200" dirty="0" smtClean="0"/>
              <a:t> Lab Med 2020.</a:t>
            </a:r>
            <a:endParaRPr lang="el-GR" sz="1200" dirty="0"/>
          </a:p>
        </p:txBody>
      </p:sp>
      <p:pic>
        <p:nvPicPr>
          <p:cNvPr id="2050" name="Picture 2"/>
          <p:cNvPicPr>
            <a:picLocks noGrp="1" noChangeAspect="1" noChangeArrowheads="1"/>
          </p:cNvPicPr>
          <p:nvPr>
            <p:ph type="pic" idx="1"/>
          </p:nvPr>
        </p:nvPicPr>
        <p:blipFill>
          <a:blip r:embed="rId2" cstate="print"/>
          <a:srcRect t="850" b="850"/>
          <a:stretch>
            <a:fillRect/>
          </a:stretch>
        </p:blipFill>
        <p:spPr bwMode="auto">
          <a:xfrm>
            <a:off x="2555776" y="116632"/>
            <a:ext cx="6480720" cy="4168801"/>
          </a:xfrm>
          <a:prstGeom prst="rect">
            <a:avLst/>
          </a:prstGeom>
          <a:noFill/>
          <a:ln w="9525">
            <a:noFill/>
            <a:miter lim="800000"/>
            <a:headEnd/>
            <a:tailEnd/>
          </a:ln>
        </p:spPr>
      </p:pic>
      <p:sp>
        <p:nvSpPr>
          <p:cNvPr id="5" name="Θέση κειμένου 3"/>
          <p:cNvSpPr txBox="1">
            <a:spLocks/>
          </p:cNvSpPr>
          <p:nvPr/>
        </p:nvSpPr>
        <p:spPr>
          <a:xfrm>
            <a:off x="1" y="0"/>
            <a:ext cx="2555776" cy="6126163"/>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just"/>
            <a:r>
              <a:rPr lang="el-GR" sz="1100" dirty="0" smtClean="0">
                <a:solidFill>
                  <a:prstClr val="black"/>
                </a:solidFill>
              </a:rPr>
              <a:t>Η </a:t>
            </a:r>
            <a:r>
              <a:rPr lang="el-GR" sz="1100" b="1" dirty="0" err="1" smtClean="0">
                <a:solidFill>
                  <a:prstClr val="black"/>
                </a:solidFill>
              </a:rPr>
              <a:t>ανοσοϊστοχημική</a:t>
            </a:r>
            <a:r>
              <a:rPr lang="el-GR" sz="1100" b="1" dirty="0" smtClean="0">
                <a:solidFill>
                  <a:prstClr val="black"/>
                </a:solidFill>
              </a:rPr>
              <a:t> διερεύνηση της ύπαρξης ΕΠΚ </a:t>
            </a:r>
            <a:r>
              <a:rPr lang="el-GR" sz="1100" dirty="0" smtClean="0">
                <a:solidFill>
                  <a:prstClr val="black"/>
                </a:solidFill>
              </a:rPr>
              <a:t>έχει νόημα </a:t>
            </a:r>
            <a:r>
              <a:rPr lang="el-GR" sz="1100" b="1" dirty="0" smtClean="0">
                <a:solidFill>
                  <a:prstClr val="black"/>
                </a:solidFill>
              </a:rPr>
              <a:t>μόνο</a:t>
            </a:r>
            <a:r>
              <a:rPr lang="el-GR" sz="1100" dirty="0" smtClean="0">
                <a:solidFill>
                  <a:prstClr val="black"/>
                </a:solidFill>
              </a:rPr>
              <a:t> όταν η διάκριση του ΕΠΚ από το πρότυπο υψηλόβαθμης κακοήθειας κατά </a:t>
            </a:r>
            <a:r>
              <a:rPr lang="en-US" sz="1100" dirty="0" smtClean="0">
                <a:solidFill>
                  <a:prstClr val="black"/>
                </a:solidFill>
              </a:rPr>
              <a:t>Gleason </a:t>
            </a:r>
            <a:r>
              <a:rPr lang="el-GR" sz="1100" b="1" dirty="0" smtClean="0">
                <a:solidFill>
                  <a:prstClr val="black"/>
                </a:solidFill>
              </a:rPr>
              <a:t>επηρεάζει τον αθροιστικό βαθμό κακοήθειας κατά </a:t>
            </a:r>
            <a:r>
              <a:rPr lang="en-US" sz="1100" b="1" dirty="0" smtClean="0">
                <a:solidFill>
                  <a:prstClr val="black"/>
                </a:solidFill>
              </a:rPr>
              <a:t>Gleason</a:t>
            </a:r>
            <a:r>
              <a:rPr lang="en-US" sz="1100" dirty="0" smtClean="0">
                <a:solidFill>
                  <a:prstClr val="black"/>
                </a:solidFill>
              </a:rPr>
              <a:t>, </a:t>
            </a:r>
            <a:endParaRPr lang="el-GR" sz="1100" dirty="0" smtClean="0">
              <a:solidFill>
                <a:prstClr val="black"/>
              </a:solidFill>
            </a:endParaRPr>
          </a:p>
          <a:p>
            <a:pPr algn="just"/>
            <a:r>
              <a:rPr lang="el-GR" sz="1100" dirty="0" smtClean="0">
                <a:solidFill>
                  <a:prstClr val="black"/>
                </a:solidFill>
              </a:rPr>
              <a:t>ήτοι στις λίγες περιπτώσεις που ανευρίσκονται </a:t>
            </a:r>
            <a:r>
              <a:rPr lang="el-GR" sz="1100" b="1" spc="300" dirty="0" smtClean="0">
                <a:solidFill>
                  <a:prstClr val="black"/>
                </a:solidFill>
              </a:rPr>
              <a:t>ηθμοειδείς</a:t>
            </a:r>
            <a:r>
              <a:rPr lang="el-GR" sz="1100" b="1" dirty="0" smtClean="0">
                <a:solidFill>
                  <a:prstClr val="black"/>
                </a:solidFill>
              </a:rPr>
              <a:t> αδένες</a:t>
            </a:r>
            <a:r>
              <a:rPr lang="en-US" sz="1100" dirty="0" smtClean="0">
                <a:solidFill>
                  <a:prstClr val="black"/>
                </a:solidFill>
              </a:rPr>
              <a:t>,</a:t>
            </a:r>
            <a:r>
              <a:rPr lang="el-GR" sz="1100" dirty="0" smtClean="0">
                <a:solidFill>
                  <a:prstClr val="black"/>
                </a:solidFill>
              </a:rPr>
              <a:t> </a:t>
            </a:r>
          </a:p>
          <a:p>
            <a:pPr algn="just"/>
            <a:r>
              <a:rPr lang="el-GR" sz="1100" dirty="0" smtClean="0">
                <a:solidFill>
                  <a:prstClr val="black"/>
                </a:solidFill>
              </a:rPr>
              <a:t>ενώ</a:t>
            </a:r>
          </a:p>
          <a:p>
            <a:pPr algn="just"/>
            <a:r>
              <a:rPr lang="el-GR" sz="1100" dirty="0" smtClean="0">
                <a:solidFill>
                  <a:prstClr val="black"/>
                </a:solidFill>
              </a:rPr>
              <a:t>είτε </a:t>
            </a:r>
            <a:r>
              <a:rPr lang="el-GR" sz="1100" b="1" dirty="0" smtClean="0">
                <a:solidFill>
                  <a:prstClr val="black"/>
                </a:solidFill>
              </a:rPr>
              <a:t>απουσιάζει σαφές διηθητικό στοιχείο</a:t>
            </a:r>
            <a:endParaRPr lang="en-US" sz="1100" b="1" dirty="0" smtClean="0">
              <a:solidFill>
                <a:prstClr val="black"/>
              </a:solidFill>
            </a:endParaRPr>
          </a:p>
          <a:p>
            <a:pPr algn="just"/>
            <a:r>
              <a:rPr lang="el-GR" sz="1100" dirty="0" smtClean="0">
                <a:solidFill>
                  <a:prstClr val="black"/>
                </a:solidFill>
              </a:rPr>
              <a:t>είτε  το σαφώς διηθητικό στοιχείο φαίνεται να έχει </a:t>
            </a:r>
          </a:p>
          <a:p>
            <a:pPr algn="just"/>
            <a:r>
              <a:rPr lang="el-GR" sz="1100" dirty="0" smtClean="0">
                <a:solidFill>
                  <a:prstClr val="black"/>
                </a:solidFill>
              </a:rPr>
              <a:t>αθροιστικό βαθμό </a:t>
            </a:r>
          </a:p>
          <a:p>
            <a:pPr algn="just"/>
            <a:r>
              <a:rPr lang="el-GR" sz="1100" b="1" dirty="0" smtClean="0">
                <a:solidFill>
                  <a:prstClr val="black"/>
                </a:solidFill>
              </a:rPr>
              <a:t>6</a:t>
            </a:r>
            <a:r>
              <a:rPr lang="el-GR" sz="1100" dirty="0" smtClean="0">
                <a:solidFill>
                  <a:prstClr val="black"/>
                </a:solidFill>
              </a:rPr>
              <a:t> κατά </a:t>
            </a:r>
            <a:r>
              <a:rPr lang="en-US" sz="1100" dirty="0" smtClean="0">
                <a:solidFill>
                  <a:prstClr val="black"/>
                </a:solidFill>
              </a:rPr>
              <a:t>Gleason </a:t>
            </a:r>
            <a:endParaRPr lang="el-GR" sz="1100" dirty="0" smtClean="0">
              <a:solidFill>
                <a:prstClr val="black"/>
              </a:solidFill>
            </a:endParaRPr>
          </a:p>
          <a:p>
            <a:pPr algn="just"/>
            <a:r>
              <a:rPr lang="el-GR" sz="1100" dirty="0" smtClean="0">
                <a:solidFill>
                  <a:prstClr val="black"/>
                </a:solidFill>
              </a:rPr>
              <a:t>ή </a:t>
            </a:r>
          </a:p>
          <a:p>
            <a:pPr algn="just"/>
            <a:r>
              <a:rPr lang="el-GR" sz="1100" dirty="0" smtClean="0">
                <a:solidFill>
                  <a:prstClr val="black"/>
                </a:solidFill>
              </a:rPr>
              <a:t>3+4=7 κατά </a:t>
            </a:r>
            <a:r>
              <a:rPr lang="en-US" sz="1100" dirty="0" smtClean="0">
                <a:solidFill>
                  <a:prstClr val="black"/>
                </a:solidFill>
              </a:rPr>
              <a:t>Gleason</a:t>
            </a:r>
            <a:r>
              <a:rPr lang="el-GR" sz="1100" dirty="0" smtClean="0">
                <a:solidFill>
                  <a:prstClr val="black"/>
                </a:solidFill>
              </a:rPr>
              <a:t>,</a:t>
            </a:r>
            <a:r>
              <a:rPr lang="en-US" sz="1100" dirty="0" smtClean="0">
                <a:solidFill>
                  <a:prstClr val="black"/>
                </a:solidFill>
              </a:rPr>
              <a:t> </a:t>
            </a:r>
            <a:r>
              <a:rPr lang="el-GR" sz="1100" dirty="0" smtClean="0">
                <a:solidFill>
                  <a:prstClr val="black"/>
                </a:solidFill>
              </a:rPr>
              <a:t>με </a:t>
            </a:r>
            <a:r>
              <a:rPr lang="el-GR" sz="1100" b="1" dirty="0" smtClean="0">
                <a:solidFill>
                  <a:prstClr val="black"/>
                </a:solidFill>
              </a:rPr>
              <a:t>κοντινά ποσοστά έκτασης</a:t>
            </a:r>
            <a:r>
              <a:rPr lang="el-GR" sz="1100" dirty="0" smtClean="0">
                <a:solidFill>
                  <a:prstClr val="black"/>
                </a:solidFill>
              </a:rPr>
              <a:t> για τα πρότυπα 3 και 4 (οπότε να μπορεί να γίνει 4+3, ανάλογα με τα </a:t>
            </a:r>
            <a:r>
              <a:rPr lang="el-GR" sz="1100" dirty="0" err="1" smtClean="0">
                <a:solidFill>
                  <a:prstClr val="black"/>
                </a:solidFill>
              </a:rPr>
              <a:t>ανοσοϊστοχημικά</a:t>
            </a:r>
            <a:r>
              <a:rPr lang="el-GR" sz="1100" dirty="0" smtClean="0">
                <a:solidFill>
                  <a:prstClr val="black"/>
                </a:solidFill>
              </a:rPr>
              <a:t> ευρήματα) ή αν στο 3+4, το πρότυπο 4 φαίνεται ελάχιστο σε επίπεδο βιοψίας, οπότε δεν αποκλείει την ενεργή </a:t>
            </a:r>
            <a:r>
              <a:rPr lang="el-GR" sz="1100" dirty="0" err="1" smtClean="0">
                <a:solidFill>
                  <a:prstClr val="black"/>
                </a:solidFill>
              </a:rPr>
              <a:t>παρακολούθηση,ως</a:t>
            </a:r>
            <a:r>
              <a:rPr lang="el-GR" sz="1100" dirty="0" smtClean="0">
                <a:solidFill>
                  <a:prstClr val="black"/>
                </a:solidFill>
              </a:rPr>
              <a:t> χειρισμό.</a:t>
            </a:r>
            <a:endParaRPr lang="en-US" sz="1100" dirty="0" smtClean="0">
              <a:solidFill>
                <a:prstClr val="black"/>
              </a:solidFill>
            </a:endParaRPr>
          </a:p>
          <a:p>
            <a:endParaRPr lang="el-GR" dirty="0">
              <a:solidFill>
                <a:prstClr val="black"/>
              </a:solidFill>
            </a:endParaRPr>
          </a:p>
        </p:txBody>
      </p:sp>
    </p:spTree>
    <p:extLst>
      <p:ext uri="{BB962C8B-B14F-4D97-AF65-F5344CB8AC3E}">
        <p14:creationId xmlns:p14="http://schemas.microsoft.com/office/powerpoint/2010/main" val="282418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2541360"/>
          </a:xfrm>
        </p:spPr>
        <p:txBody>
          <a:bodyPr>
            <a:noAutofit/>
          </a:bodyPr>
          <a:lstStyle/>
          <a:p>
            <a:r>
              <a:rPr lang="en-US" sz="1400" b="1" dirty="0" smtClean="0"/>
              <a:t>A</a:t>
            </a:r>
            <a:r>
              <a:rPr lang="el-GR" sz="1400" dirty="0" smtClean="0"/>
              <a:t>. Υπό χαμηλή μεγέθυνση, </a:t>
            </a:r>
            <a:r>
              <a:rPr lang="el-GR" sz="1400" b="1" dirty="0" smtClean="0"/>
              <a:t>εκτενές ΕΠΚ </a:t>
            </a:r>
            <a:r>
              <a:rPr lang="el-GR" sz="1400" dirty="0" smtClean="0"/>
              <a:t>του προστάτη αδένα σχετιζόμενο με μια </a:t>
            </a:r>
            <a:r>
              <a:rPr lang="el-GR" sz="1400" i="1" dirty="0" smtClean="0"/>
              <a:t>μικρή εστία </a:t>
            </a:r>
            <a:r>
              <a:rPr lang="el-GR" sz="1400" dirty="0" smtClean="0"/>
              <a:t>διηθητικού καρκινώματος αθροιστικού βαθμού κακοήθειας κατά </a:t>
            </a:r>
            <a:r>
              <a:rPr lang="en-US" sz="1400" dirty="0"/>
              <a:t>G</a:t>
            </a:r>
            <a:r>
              <a:rPr lang="en-US" sz="1400" dirty="0" smtClean="0"/>
              <a:t>leason </a:t>
            </a:r>
            <a:r>
              <a:rPr lang="en-US" sz="1400" i="1" dirty="0" smtClean="0">
                <a:effectLst>
                  <a:outerShdw blurRad="38100" dist="38100" dir="2700000" algn="tl">
                    <a:srgbClr val="000000">
                      <a:alpha val="43137"/>
                    </a:srgbClr>
                  </a:outerShdw>
                </a:effectLst>
              </a:rPr>
              <a:t>6</a:t>
            </a:r>
            <a:r>
              <a:rPr lang="en-US" sz="1400" dirty="0" smtClean="0"/>
              <a:t> (=3+3)</a:t>
            </a:r>
            <a:r>
              <a:rPr lang="el-GR" sz="1400" dirty="0" smtClean="0"/>
              <a:t> σε υλικό </a:t>
            </a:r>
            <a:r>
              <a:rPr lang="el-GR" sz="1400" dirty="0" smtClean="0">
                <a:effectLst>
                  <a:outerShdw blurRad="38100" dist="38100" dir="2700000" algn="tl">
                    <a:srgbClr val="000000">
                      <a:alpha val="43137"/>
                    </a:srgbClr>
                  </a:outerShdw>
                </a:effectLst>
              </a:rPr>
              <a:t>ριζικής </a:t>
            </a:r>
            <a:r>
              <a:rPr lang="el-GR" sz="1400" dirty="0" err="1" smtClean="0">
                <a:effectLst>
                  <a:outerShdw blurRad="38100" dist="38100" dir="2700000" algn="tl">
                    <a:srgbClr val="000000">
                      <a:alpha val="43137"/>
                    </a:srgbClr>
                  </a:outerShdw>
                </a:effectLst>
              </a:rPr>
              <a:t>προστατεκτομής</a:t>
            </a:r>
            <a:r>
              <a:rPr lang="el-GR" sz="1400" dirty="0" smtClean="0"/>
              <a:t>, </a:t>
            </a:r>
            <a:r>
              <a:rPr lang="el-GR" sz="1400" i="1" dirty="0" err="1" smtClean="0"/>
              <a:t>εξετασθέν</a:t>
            </a:r>
            <a:r>
              <a:rPr lang="el-GR" sz="1400" i="1" dirty="0" smtClean="0"/>
              <a:t> εξ ολοκλήρου</a:t>
            </a:r>
            <a:r>
              <a:rPr lang="el-GR" sz="1400" dirty="0" smtClean="0"/>
              <a:t>.</a:t>
            </a:r>
            <a:r>
              <a:rPr lang="en-US" sz="1400" dirty="0" smtClean="0"/>
              <a:t> </a:t>
            </a:r>
            <a:br>
              <a:rPr lang="en-US" sz="1400" dirty="0" smtClean="0"/>
            </a:br>
            <a:r>
              <a:rPr lang="el-GR" sz="1400" dirty="0" smtClean="0"/>
              <a:t>Σπάνια περίπτωση, όπου φυσικά επιβάλλεται η </a:t>
            </a:r>
            <a:r>
              <a:rPr lang="el-GR" sz="1400" dirty="0" err="1" smtClean="0"/>
              <a:t>ανοσοϊστοχημική</a:t>
            </a:r>
            <a:r>
              <a:rPr lang="el-GR" sz="1400" dirty="0" smtClean="0"/>
              <a:t> διερεύνηση.</a:t>
            </a:r>
            <a:br>
              <a:rPr lang="el-GR" sz="1400" dirty="0" smtClean="0"/>
            </a:br>
            <a:r>
              <a:rPr lang="en-US" sz="1400" dirty="0" smtClean="0"/>
              <a:t> </a:t>
            </a:r>
            <a:r>
              <a:rPr lang="en-US" sz="1400" b="1" dirty="0" smtClean="0"/>
              <a:t>B</a:t>
            </a:r>
            <a:r>
              <a:rPr lang="el-GR" sz="1400" dirty="0" smtClean="0"/>
              <a:t>.  Υπό υψηλότερη μεγέθυνση</a:t>
            </a:r>
            <a:r>
              <a:rPr lang="en-US" sz="1400" dirty="0" smtClean="0"/>
              <a:t> </a:t>
            </a:r>
            <a:r>
              <a:rPr lang="el-GR" sz="1400" dirty="0" smtClean="0"/>
              <a:t>του πεδίου της </a:t>
            </a:r>
            <a:r>
              <a:rPr lang="el-GR" sz="1400" dirty="0" err="1" smtClean="0"/>
              <a:t>εικ</a:t>
            </a:r>
            <a:r>
              <a:rPr lang="el-GR" sz="1400" dirty="0" smtClean="0"/>
              <a:t>. Α, διακρίνουμε  ηθμοειδείς αδένες του </a:t>
            </a:r>
            <a:r>
              <a:rPr lang="el-GR" sz="1400" b="1" dirty="0" smtClean="0"/>
              <a:t>ΕΠΚ</a:t>
            </a:r>
            <a:r>
              <a:rPr lang="el-GR" sz="1400" dirty="0" smtClean="0"/>
              <a:t> με νεκρωτική δραστηριότητα, να αναμιγνύονται με </a:t>
            </a:r>
            <a:r>
              <a:rPr lang="el-GR" sz="1400" i="1" dirty="0" smtClean="0"/>
              <a:t>μικρούς, καλοσχηματισμένους, διακριτούς αδένες, </a:t>
            </a:r>
            <a:br>
              <a:rPr lang="el-GR" sz="1400" i="1" dirty="0" smtClean="0"/>
            </a:br>
            <a:r>
              <a:rPr lang="el-GR" sz="1400" i="1" dirty="0" smtClean="0"/>
              <a:t>αθροιστικού βαθμού κακοήθειας 3+3=6 κατά </a:t>
            </a:r>
            <a:r>
              <a:rPr lang="en-US" sz="1400" i="1" dirty="0" smtClean="0"/>
              <a:t>Gleason. </a:t>
            </a:r>
            <a:br>
              <a:rPr lang="en-US" sz="1400" i="1" dirty="0" smtClean="0"/>
            </a:br>
            <a:r>
              <a:rPr lang="en-US" sz="1400" dirty="0" smtClean="0"/>
              <a:t> </a:t>
            </a:r>
            <a:r>
              <a:rPr lang="en-US" sz="1400" b="1" dirty="0" smtClean="0"/>
              <a:t>C</a:t>
            </a:r>
            <a:r>
              <a:rPr lang="el-GR" sz="1400" dirty="0" smtClean="0"/>
              <a:t>. Υπό χαμηλή μεγέθυνση, στην εν λόγω περίπτωση, παρατηρούμε την </a:t>
            </a:r>
            <a:r>
              <a:rPr lang="el-GR" sz="1400" dirty="0" err="1" smtClean="0"/>
              <a:t>ανοσοϊστοθετικότητα</a:t>
            </a:r>
            <a:r>
              <a:rPr lang="el-GR" sz="1400" dirty="0" smtClean="0"/>
              <a:t> των άθικτων βασικών κυττάρων πέριξ κάθε αδένα του εκτενούς </a:t>
            </a:r>
            <a:r>
              <a:rPr lang="el-GR" sz="1400" b="1" dirty="0" smtClean="0"/>
              <a:t>ΕΠΚ</a:t>
            </a:r>
            <a:r>
              <a:rPr lang="el-GR" sz="1400" dirty="0" smtClean="0"/>
              <a:t>.</a:t>
            </a:r>
            <a:r>
              <a:rPr lang="en-US" sz="1400" dirty="0" smtClean="0"/>
              <a:t> </a:t>
            </a:r>
            <a:r>
              <a:rPr lang="el-GR" sz="1400" dirty="0" smtClean="0"/>
              <a:t/>
            </a:r>
            <a:br>
              <a:rPr lang="el-GR" sz="1400" dirty="0" smtClean="0"/>
            </a:br>
            <a:r>
              <a:rPr lang="en-US" sz="1400" dirty="0" smtClean="0"/>
              <a:t> </a:t>
            </a:r>
            <a:r>
              <a:rPr lang="en-US" sz="1400" b="1" dirty="0" smtClean="0"/>
              <a:t>D</a:t>
            </a:r>
            <a:r>
              <a:rPr lang="el-GR" sz="1400" dirty="0" smtClean="0"/>
              <a:t>. Υπό υψηλότερη μεγέθυνση της </a:t>
            </a:r>
            <a:r>
              <a:rPr lang="el-GR" sz="1400" dirty="0" err="1" smtClean="0"/>
              <a:t>ανοσοϊστοχημικής</a:t>
            </a:r>
            <a:r>
              <a:rPr lang="el-GR" sz="1400" dirty="0" smtClean="0"/>
              <a:t> χρώσης βασικών </a:t>
            </a:r>
            <a:r>
              <a:rPr lang="el-GR" sz="1400" dirty="0" err="1" smtClean="0"/>
              <a:t>κυττάτων</a:t>
            </a:r>
            <a:r>
              <a:rPr lang="el-GR" sz="1400" dirty="0" smtClean="0"/>
              <a:t>,  αντιπαραβάλλουμε </a:t>
            </a:r>
            <a:r>
              <a:rPr lang="en-US" sz="1400" dirty="0" smtClean="0"/>
              <a:t> </a:t>
            </a:r>
            <a:r>
              <a:rPr lang="el-GR" sz="1400" dirty="0" smtClean="0"/>
              <a:t>τους αδένες του </a:t>
            </a:r>
            <a:r>
              <a:rPr lang="el-GR" sz="1400" b="1" dirty="0" smtClean="0"/>
              <a:t>ΕΠΚ</a:t>
            </a:r>
            <a:r>
              <a:rPr lang="el-GR" sz="1400" dirty="0" smtClean="0"/>
              <a:t> με τα άθικτα βασικά τους κύτταρα με τους </a:t>
            </a:r>
            <a:r>
              <a:rPr lang="el-GR" sz="1400" dirty="0" err="1" smtClean="0"/>
              <a:t>ανοσοϊστοαρνητικούς</a:t>
            </a:r>
            <a:r>
              <a:rPr lang="el-GR" sz="1400" dirty="0" smtClean="0"/>
              <a:t> </a:t>
            </a:r>
            <a:r>
              <a:rPr lang="el-GR" sz="1400" i="1" dirty="0" smtClean="0"/>
              <a:t>μικρούς, μη ηθμοειδείς καρκινικούς αδένες αθροιστικού βαθμού κακοήθειας 3+3=6 κατά</a:t>
            </a:r>
            <a:r>
              <a:rPr lang="en-US" sz="1400" i="1" dirty="0" smtClean="0"/>
              <a:t> Gleason.</a:t>
            </a:r>
            <a:r>
              <a:rPr lang="en-US" sz="1200" i="1" dirty="0" smtClean="0"/>
              <a:t/>
            </a:r>
            <a:br>
              <a:rPr lang="en-US" sz="1200" i="1" dirty="0" smtClean="0"/>
            </a:br>
            <a:r>
              <a:rPr lang="el-GR" sz="1600" dirty="0"/>
              <a:t> </a:t>
            </a:r>
            <a:r>
              <a:rPr lang="en-US" sz="1200" dirty="0" err="1"/>
              <a:t>Varma</a:t>
            </a:r>
            <a:r>
              <a:rPr lang="en-US" sz="1200" dirty="0"/>
              <a:t> </a:t>
            </a:r>
            <a:r>
              <a:rPr lang="el-GR" sz="1200" dirty="0"/>
              <a:t>Μ &amp; Ε</a:t>
            </a:r>
            <a:r>
              <a:rPr lang="en-US" sz="1200" dirty="0" err="1"/>
              <a:t>pstein</a:t>
            </a:r>
            <a:r>
              <a:rPr lang="en-US" sz="1200" dirty="0"/>
              <a:t> J I, Histopathology</a:t>
            </a:r>
            <a:r>
              <a:rPr lang="el-GR" sz="1200" dirty="0"/>
              <a:t>,</a:t>
            </a:r>
            <a:r>
              <a:rPr lang="en-US" sz="1200" dirty="0"/>
              <a:t> 2020</a:t>
            </a:r>
            <a:r>
              <a:rPr lang="el-GR" sz="1200" dirty="0"/>
              <a:t>.</a:t>
            </a:r>
          </a:p>
        </p:txBody>
      </p:sp>
      <p:pic>
        <p:nvPicPr>
          <p:cNvPr id="81922" name="Picture 2" descr="C:\Users\User\Desktop\his14216-fig-0004-m.jpg"/>
          <p:cNvPicPr>
            <a:picLocks noChangeAspect="1" noChangeArrowheads="1"/>
          </p:cNvPicPr>
          <p:nvPr/>
        </p:nvPicPr>
        <p:blipFill>
          <a:blip r:embed="rId2" cstate="print"/>
          <a:srcRect/>
          <a:stretch>
            <a:fillRect/>
          </a:stretch>
        </p:blipFill>
        <p:spPr bwMode="auto">
          <a:xfrm>
            <a:off x="1979712" y="2541360"/>
            <a:ext cx="5446529" cy="4152779"/>
          </a:xfrm>
          <a:prstGeom prst="rect">
            <a:avLst/>
          </a:prstGeom>
          <a:noFill/>
        </p:spPr>
      </p:pic>
    </p:spTree>
    <p:extLst>
      <p:ext uri="{BB962C8B-B14F-4D97-AF65-F5344CB8AC3E}">
        <p14:creationId xmlns:p14="http://schemas.microsoft.com/office/powerpoint/2010/main" val="28114903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2348880"/>
          </a:xfrm>
        </p:spPr>
        <p:txBody>
          <a:bodyPr>
            <a:normAutofit fontScale="90000"/>
          </a:bodyPr>
          <a:lstStyle/>
          <a:p>
            <a:pPr algn="just"/>
            <a:r>
              <a:rPr lang="el-GR" sz="1800" i="1" dirty="0" err="1" smtClean="0">
                <a:effectLst>
                  <a:outerShdw blurRad="38100" dist="38100" dir="2700000" algn="tl">
                    <a:srgbClr val="000000">
                      <a:alpha val="43137"/>
                    </a:srgbClr>
                  </a:outerShdw>
                </a:effectLst>
              </a:rPr>
              <a:t>Αδενοκαρκίνωμα</a:t>
            </a:r>
            <a:r>
              <a:rPr lang="el-GR" sz="1800" i="1" dirty="0" smtClean="0">
                <a:effectLst>
                  <a:outerShdw blurRad="38100" dist="38100" dir="2700000" algn="tl">
                    <a:srgbClr val="000000">
                      <a:alpha val="43137"/>
                    </a:srgbClr>
                  </a:outerShdw>
                </a:effectLst>
              </a:rPr>
              <a:t> προτύπου 3 κατά </a:t>
            </a:r>
            <a:r>
              <a:rPr lang="en-US" sz="1800" i="1" dirty="0" smtClean="0">
                <a:effectLst>
                  <a:outerShdw blurRad="38100" dist="38100" dir="2700000" algn="tl">
                    <a:srgbClr val="000000">
                      <a:alpha val="43137"/>
                    </a:srgbClr>
                  </a:outerShdw>
                </a:effectLst>
              </a:rPr>
              <a:t>Gleason</a:t>
            </a:r>
            <a:r>
              <a:rPr lang="el-GR" sz="1800" i="1" dirty="0" smtClean="0">
                <a:effectLst>
                  <a:outerShdw blurRad="38100" dist="38100" dir="2700000" algn="tl">
                    <a:srgbClr val="000000">
                      <a:alpha val="43137"/>
                    </a:srgbClr>
                  </a:outerShdw>
                </a:effectLst>
              </a:rPr>
              <a:t> </a:t>
            </a:r>
            <a:r>
              <a:rPr lang="el-GR" sz="1800" dirty="0" smtClean="0"/>
              <a:t>με </a:t>
            </a:r>
            <a:r>
              <a:rPr lang="el-GR" sz="1800" b="1" dirty="0" smtClean="0"/>
              <a:t>συν</a:t>
            </a:r>
            <a:r>
              <a:rPr lang="el-GR" sz="1800" dirty="0" smtClean="0"/>
              <a:t>υπάρχοντα </a:t>
            </a:r>
            <a:r>
              <a:rPr lang="el-GR" sz="1800" b="1" dirty="0" smtClean="0"/>
              <a:t>πολλαπλασιασμό</a:t>
            </a:r>
            <a:r>
              <a:rPr lang="en-US" sz="1800" b="1" dirty="0" smtClean="0"/>
              <a:t> </a:t>
            </a:r>
            <a:r>
              <a:rPr lang="el-GR" sz="1800" b="1" dirty="0" smtClean="0"/>
              <a:t> ηθμοειδών αδένων</a:t>
            </a:r>
            <a:r>
              <a:rPr lang="el-GR" sz="1800" dirty="0" smtClean="0"/>
              <a:t>,  με κάποια εστιακή </a:t>
            </a:r>
            <a:r>
              <a:rPr lang="el-GR" sz="1800" dirty="0" err="1" smtClean="0"/>
              <a:t>ανοσοϊστοθετικότητα</a:t>
            </a:r>
            <a:r>
              <a:rPr lang="el-GR" sz="1800" dirty="0" smtClean="0"/>
              <a:t> δείκτη βασικών κυττάρων  και μορφολογικούς χαρακτήρες ως επί </a:t>
            </a:r>
            <a:r>
              <a:rPr lang="el-GR" sz="1800" dirty="0" err="1" smtClean="0">
                <a:effectLst>
                  <a:outerShdw blurRad="38100" dist="38100" dir="2700000" algn="tl">
                    <a:srgbClr val="000000">
                      <a:alpha val="43137"/>
                    </a:srgbClr>
                  </a:outerShdw>
                </a:effectLst>
              </a:rPr>
              <a:t>ενδοπορικού</a:t>
            </a:r>
            <a:r>
              <a:rPr lang="el-GR" sz="1800" dirty="0" smtClean="0">
                <a:effectLst>
                  <a:outerShdw blurRad="38100" dist="38100" dir="2700000" algn="tl">
                    <a:srgbClr val="000000">
                      <a:alpha val="43137"/>
                    </a:srgbClr>
                  </a:outerShdw>
                </a:effectLst>
              </a:rPr>
              <a:t> καρκινώματος (ΕΠΚ) </a:t>
            </a:r>
            <a:r>
              <a:rPr lang="el-GR" sz="1800" dirty="0" smtClean="0"/>
              <a:t>του προστάτη αδένα. Οι λιγοστοί ηθμοειδείς αδένες  που στερούνται της εν λόγω </a:t>
            </a:r>
            <a:r>
              <a:rPr lang="el-GR" sz="1800" dirty="0" err="1" smtClean="0"/>
              <a:t>ανοσοϊστοθετικότητας</a:t>
            </a:r>
            <a:r>
              <a:rPr lang="el-GR" sz="1800" dirty="0" smtClean="0"/>
              <a:t> (βλ. βέλη) μορφολογικώς ταυτίζονται με τους παρακείμενους τους ηθμοειδείς αδένες  οι οποίοι επιδεικνύουν κάποια </a:t>
            </a:r>
            <a:r>
              <a:rPr lang="el-GR" sz="1800" dirty="0" err="1" smtClean="0"/>
              <a:t>ανοσοϊστοθετικότητα</a:t>
            </a:r>
            <a:r>
              <a:rPr lang="el-GR" sz="1800" dirty="0" smtClean="0"/>
              <a:t> σε βασικά </a:t>
            </a:r>
            <a:r>
              <a:rPr lang="el-GR" sz="1800" dirty="0" err="1" smtClean="0"/>
              <a:t>κύτταρα∙</a:t>
            </a:r>
            <a:r>
              <a:rPr lang="el-GR" sz="1800" dirty="0" smtClean="0"/>
              <a:t> άρα φαίνεται κι αυτοί να αντιστοιχούν μάλλον σε </a:t>
            </a:r>
            <a:r>
              <a:rPr lang="el-GR" sz="1800" dirty="0" err="1" smtClean="0"/>
              <a:t>ενδοπορικά</a:t>
            </a:r>
            <a:r>
              <a:rPr lang="el-GR" sz="1800" dirty="0" smtClean="0"/>
              <a:t> καρκινώματα, παρά σε διηθητικές δομές. Αυτό βέβαια </a:t>
            </a:r>
            <a:r>
              <a:rPr lang="el-GR" sz="1800" b="1" dirty="0" smtClean="0"/>
              <a:t>μόνο</a:t>
            </a:r>
            <a:r>
              <a:rPr lang="el-GR" sz="1800" dirty="0" smtClean="0"/>
              <a:t> σε μια τέτοια περίπτωση </a:t>
            </a:r>
            <a:r>
              <a:rPr lang="el-GR" sz="1800" b="1" u="sng" dirty="0" smtClean="0">
                <a:effectLst>
                  <a:outerShdw blurRad="38100" dist="38100" dir="2700000" algn="tl">
                    <a:srgbClr val="000000">
                      <a:alpha val="43137"/>
                    </a:srgbClr>
                  </a:outerShdw>
                </a:effectLst>
              </a:rPr>
              <a:t>συν</a:t>
            </a:r>
            <a:r>
              <a:rPr lang="el-GR" sz="1800" dirty="0" smtClean="0"/>
              <a:t>ύπαρξης μπορεί να πιθανολογηθεί. Η </a:t>
            </a:r>
            <a:r>
              <a:rPr lang="el-GR" sz="1800" i="1" dirty="0" smtClean="0">
                <a:effectLst>
                  <a:outerShdw blurRad="38100" dist="38100" dir="2700000" algn="tl">
                    <a:srgbClr val="000000">
                      <a:alpha val="43137"/>
                    </a:srgbClr>
                  </a:outerShdw>
                </a:effectLst>
              </a:rPr>
              <a:t>ομάδα βαθμού κακοήθειας</a:t>
            </a:r>
            <a:r>
              <a:rPr lang="el-GR" sz="1800" dirty="0" smtClean="0"/>
              <a:t> </a:t>
            </a:r>
            <a:r>
              <a:rPr lang="el-GR" sz="1800" i="1" dirty="0" smtClean="0">
                <a:effectLst>
                  <a:outerShdw blurRad="38100" dist="38100" dir="2700000" algn="tl">
                    <a:srgbClr val="000000">
                      <a:alpha val="43137"/>
                    </a:srgbClr>
                  </a:outerShdw>
                </a:effectLst>
              </a:rPr>
              <a:t>1</a:t>
            </a:r>
            <a:r>
              <a:rPr lang="el-GR" sz="1800" dirty="0" smtClean="0"/>
              <a:t> με </a:t>
            </a:r>
            <a:r>
              <a:rPr lang="el-GR" sz="1800" dirty="0" smtClean="0">
                <a:effectLst>
                  <a:outerShdw blurRad="38100" dist="38100" dir="2700000" algn="tl">
                    <a:srgbClr val="000000">
                      <a:alpha val="43137"/>
                    </a:srgbClr>
                  </a:outerShdw>
                </a:effectLst>
              </a:rPr>
              <a:t>συνύπαρξη ΕΠΚ</a:t>
            </a:r>
            <a:r>
              <a:rPr lang="el-GR" sz="1800" dirty="0" smtClean="0"/>
              <a:t> αποτελεί </a:t>
            </a:r>
            <a:r>
              <a:rPr lang="el-GR" sz="1800" dirty="0" smtClean="0">
                <a:effectLst>
                  <a:outerShdw blurRad="38100" dist="38100" dir="2700000" algn="tl">
                    <a:srgbClr val="000000">
                      <a:alpha val="43137"/>
                    </a:srgbClr>
                  </a:outerShdw>
                </a:effectLst>
              </a:rPr>
              <a:t>αντ</a:t>
            </a:r>
            <a:r>
              <a:rPr lang="el-GR" sz="1800" dirty="0" smtClean="0"/>
              <a:t>ένδειξη για ενεργό παρακολούθηση του ασθενούς, </a:t>
            </a:r>
            <a:r>
              <a:rPr lang="el-GR" sz="1800" i="1" dirty="0" smtClean="0"/>
              <a:t>παρά τον ευμενή αθροιστικό βαθμό κακοήθειας</a:t>
            </a:r>
            <a:r>
              <a:rPr lang="en-US" sz="1800" i="1" dirty="0"/>
              <a:t> </a:t>
            </a:r>
            <a:r>
              <a:rPr lang="en-US" sz="1800" i="1" dirty="0" smtClean="0"/>
              <a:t>6</a:t>
            </a:r>
            <a:r>
              <a:rPr lang="el-GR" sz="1800" i="1" dirty="0" smtClean="0"/>
              <a:t> κατά </a:t>
            </a:r>
            <a:r>
              <a:rPr lang="en-US" sz="1800" i="1" dirty="0" smtClean="0"/>
              <a:t>Gleason·</a:t>
            </a:r>
            <a:r>
              <a:rPr lang="el-GR" sz="1800" i="1" dirty="0" smtClean="0"/>
              <a:t> </a:t>
            </a:r>
            <a:r>
              <a:rPr lang="el-GR" sz="1800" dirty="0" smtClean="0"/>
              <a:t>άρα, κατά το σκεπτικό της </a:t>
            </a:r>
            <a:r>
              <a:rPr lang="en-US" sz="1800" dirty="0" smtClean="0"/>
              <a:t>ISUP</a:t>
            </a:r>
            <a:r>
              <a:rPr lang="el-GR" sz="1800" dirty="0" smtClean="0"/>
              <a:t>,</a:t>
            </a:r>
            <a:r>
              <a:rPr lang="en-US" sz="1800" dirty="0" smtClean="0"/>
              <a:t> </a:t>
            </a:r>
            <a:r>
              <a:rPr lang="el-GR" sz="1800" dirty="0" smtClean="0"/>
              <a:t> ο αθροιστικός βαθμός είναι </a:t>
            </a:r>
            <a:r>
              <a:rPr lang="el-GR" sz="1800" b="1" dirty="0" smtClean="0"/>
              <a:t>7</a:t>
            </a:r>
            <a:r>
              <a:rPr lang="en-US" sz="1800" dirty="0" smtClean="0"/>
              <a:t> .</a:t>
            </a:r>
            <a:r>
              <a:rPr lang="el-GR" sz="1800" dirty="0" smtClean="0"/>
              <a:t>    </a:t>
            </a:r>
            <a:r>
              <a:rPr lang="el-GR" sz="1600" dirty="0"/>
              <a:t> </a:t>
            </a:r>
            <a:r>
              <a:rPr lang="el-GR" sz="1600" dirty="0" smtClean="0"/>
              <a:t>                                                          </a:t>
            </a:r>
            <a:r>
              <a:rPr lang="en-US" sz="1600" dirty="0" err="1" smtClean="0"/>
              <a:t>Varma</a:t>
            </a:r>
            <a:r>
              <a:rPr lang="en-US" sz="1600" dirty="0" smtClean="0"/>
              <a:t> </a:t>
            </a:r>
            <a:r>
              <a:rPr lang="el-GR" sz="1600" dirty="0" smtClean="0"/>
              <a:t>Μ &amp; Ε</a:t>
            </a:r>
            <a:r>
              <a:rPr lang="en-US" sz="1600" dirty="0" err="1" smtClean="0"/>
              <a:t>pstein</a:t>
            </a:r>
            <a:r>
              <a:rPr lang="en-US" sz="1600" dirty="0" smtClean="0"/>
              <a:t> J I, Histopathology 2020</a:t>
            </a:r>
            <a:endParaRPr lang="el-GR" sz="1600" dirty="0"/>
          </a:p>
        </p:txBody>
      </p:sp>
      <p:pic>
        <p:nvPicPr>
          <p:cNvPr id="3" name="Picture 4"/>
          <p:cNvPicPr>
            <a:picLocks noChangeAspect="1" noChangeArrowheads="1"/>
          </p:cNvPicPr>
          <p:nvPr/>
        </p:nvPicPr>
        <p:blipFill>
          <a:blip r:embed="rId2" cstate="print"/>
          <a:srcRect/>
          <a:stretch>
            <a:fillRect/>
          </a:stretch>
        </p:blipFill>
        <p:spPr bwMode="auto">
          <a:xfrm>
            <a:off x="-9896" y="2420888"/>
            <a:ext cx="9153896" cy="4176464"/>
          </a:xfrm>
          <a:prstGeom prst="rect">
            <a:avLst/>
          </a:prstGeom>
          <a:noFill/>
          <a:ln w="9525" cap="flat">
            <a:noFill/>
            <a:round/>
            <a:headEnd/>
            <a:tailEnd/>
          </a:ln>
          <a:effectLst/>
        </p:spPr>
      </p:pic>
      <p:sp>
        <p:nvSpPr>
          <p:cNvPr id="4" name="3 - Ορθογώνιο"/>
          <p:cNvSpPr/>
          <p:nvPr/>
        </p:nvSpPr>
        <p:spPr>
          <a:xfrm>
            <a:off x="2339753" y="2492896"/>
            <a:ext cx="648072" cy="369332"/>
          </a:xfrm>
          <a:prstGeom prst="rect">
            <a:avLst/>
          </a:prstGeom>
        </p:spPr>
        <p:txBody>
          <a:bodyPr wrap="square">
            <a:spAutoFit/>
          </a:bodyPr>
          <a:lstStyle/>
          <a:p>
            <a:r>
              <a:rPr lang="en-US" dirty="0" smtClean="0">
                <a:solidFill>
                  <a:prstClr val="black"/>
                </a:solidFill>
              </a:rPr>
              <a:t>A-H</a:t>
            </a:r>
            <a:endParaRPr lang="el-GR" dirty="0">
              <a:solidFill>
                <a:prstClr val="black"/>
              </a:solidFill>
            </a:endParaRPr>
          </a:p>
        </p:txBody>
      </p:sp>
      <p:sp>
        <p:nvSpPr>
          <p:cNvPr id="5" name="4 - Ορθογώνιο"/>
          <p:cNvSpPr/>
          <p:nvPr/>
        </p:nvSpPr>
        <p:spPr>
          <a:xfrm>
            <a:off x="5652120" y="2564904"/>
            <a:ext cx="2448272" cy="369332"/>
          </a:xfrm>
          <a:prstGeom prst="rect">
            <a:avLst/>
          </a:prstGeom>
        </p:spPr>
        <p:txBody>
          <a:bodyPr wrap="square">
            <a:spAutoFit/>
          </a:bodyPr>
          <a:lstStyle/>
          <a:p>
            <a:r>
              <a:rPr lang="el-GR" dirty="0" err="1" smtClean="0">
                <a:solidFill>
                  <a:prstClr val="black"/>
                </a:solidFill>
              </a:rPr>
              <a:t>κυτταροκερατίνη</a:t>
            </a:r>
            <a:r>
              <a:rPr lang="el-GR" dirty="0" smtClean="0">
                <a:solidFill>
                  <a:prstClr val="black"/>
                </a:solidFill>
              </a:rPr>
              <a:t> </a:t>
            </a:r>
            <a:r>
              <a:rPr lang="en-US" dirty="0" smtClean="0">
                <a:solidFill>
                  <a:prstClr val="black"/>
                </a:solidFill>
              </a:rPr>
              <a:t>5/6</a:t>
            </a:r>
            <a:endParaRPr lang="el-GR" dirty="0">
              <a:solidFill>
                <a:prstClr val="black"/>
              </a:solidFill>
            </a:endParaRPr>
          </a:p>
        </p:txBody>
      </p:sp>
      <p:sp>
        <p:nvSpPr>
          <p:cNvPr id="6" name="Τίτλος 1"/>
          <p:cNvSpPr txBox="1">
            <a:spLocks/>
          </p:cNvSpPr>
          <p:nvPr/>
        </p:nvSpPr>
        <p:spPr>
          <a:xfrm>
            <a:off x="4932040" y="4797152"/>
            <a:ext cx="2808312" cy="1440160"/>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l-GR" dirty="0" smtClean="0">
                <a:solidFill>
                  <a:prstClr val="black"/>
                </a:solidFill>
              </a:rPr>
              <a:t>Παρότι οι </a:t>
            </a:r>
            <a:r>
              <a:rPr lang="el-GR" dirty="0" err="1" smtClean="0">
                <a:solidFill>
                  <a:prstClr val="black"/>
                </a:solidFill>
              </a:rPr>
              <a:t>ανοσοϊστοθετικοί</a:t>
            </a:r>
            <a:r>
              <a:rPr lang="el-GR" dirty="0" smtClean="0">
                <a:solidFill>
                  <a:prstClr val="black"/>
                </a:solidFill>
              </a:rPr>
              <a:t> δείκτες βασικών κυττάρων στηρίζουν τη διάγνωση ΕΠΚ, η απουσία τους </a:t>
            </a:r>
            <a:r>
              <a:rPr lang="el-GR" i="1" dirty="0" smtClean="0">
                <a:solidFill>
                  <a:prstClr val="black"/>
                </a:solidFill>
              </a:rPr>
              <a:t>δεν</a:t>
            </a:r>
            <a:r>
              <a:rPr lang="el-GR" dirty="0" smtClean="0">
                <a:solidFill>
                  <a:prstClr val="black"/>
                </a:solidFill>
              </a:rPr>
              <a:t> την αποκλείει απολύτως, καθώς σε διεσταλμένους αδένες με ΕΠΚ, ο βασικός κυτταρικός στοίχος τους συχνά κατακερματίζεται σε τέτοιο βαθμό που να απουσιάζει στο επίπεδο τομής που ελέγχεται  </a:t>
            </a:r>
            <a:r>
              <a:rPr lang="el-GR" dirty="0" err="1" smtClean="0">
                <a:solidFill>
                  <a:prstClr val="black"/>
                </a:solidFill>
              </a:rPr>
              <a:t>ανοσοϊστοχημικά</a:t>
            </a:r>
            <a:r>
              <a:rPr lang="el-GR" dirty="0" smtClean="0">
                <a:solidFill>
                  <a:prstClr val="black"/>
                </a:solidFill>
              </a:rPr>
              <a:t>.</a:t>
            </a:r>
            <a:endParaRPr lang="el-GR" dirty="0">
              <a:solidFill>
                <a:prstClr val="black"/>
              </a:solidFill>
            </a:endParaRPr>
          </a:p>
        </p:txBody>
      </p:sp>
    </p:spTree>
    <p:extLst>
      <p:ext uri="{BB962C8B-B14F-4D97-AF65-F5344CB8AC3E}">
        <p14:creationId xmlns:p14="http://schemas.microsoft.com/office/powerpoint/2010/main" val="199619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p:cNvGraphicFramePr>
            <a:graphicFrameLocks noGrp="1"/>
          </p:cNvGraphicFramePr>
          <p:nvPr>
            <p:extLst>
              <p:ext uri="{D42A27DB-BD31-4B8C-83A1-F6EECF244321}">
                <p14:modId xmlns:p14="http://schemas.microsoft.com/office/powerpoint/2010/main" val="2197271"/>
              </p:ext>
            </p:extLst>
          </p:nvPr>
        </p:nvGraphicFramePr>
        <p:xfrm>
          <a:off x="-2" y="1700808"/>
          <a:ext cx="9144000" cy="5049728"/>
        </p:xfrm>
        <a:graphic>
          <a:graphicData uri="http://schemas.openxmlformats.org/drawingml/2006/table">
            <a:tbl>
              <a:tblPr firstRow="1" bandRow="1">
                <a:tableStyleId>{5C22544A-7EE6-4342-B048-85BDC9FD1C3A}</a:tableStyleId>
              </a:tblPr>
              <a:tblGrid>
                <a:gridCol w="1524000"/>
                <a:gridCol w="1524000"/>
                <a:gridCol w="1524000"/>
                <a:gridCol w="1524000"/>
                <a:gridCol w="1524000"/>
                <a:gridCol w="1524000"/>
              </a:tblGrid>
              <a:tr h="1867664">
                <a:tc>
                  <a:txBody>
                    <a:bodyPr/>
                    <a:lstStyle/>
                    <a:p>
                      <a:r>
                        <a:rPr lang="el-GR" dirty="0" smtClean="0"/>
                        <a:t>Κλινική σημασία</a:t>
                      </a:r>
                      <a:endParaRPr lang="el-GR" dirty="0"/>
                    </a:p>
                  </a:txBody>
                  <a:tcPr/>
                </a:tc>
                <a:tc>
                  <a:txBody>
                    <a:bodyPr/>
                    <a:lstStyle/>
                    <a:p>
                      <a:r>
                        <a:rPr lang="el-GR" dirty="0" smtClean="0"/>
                        <a:t>Πρόδρομη               </a:t>
                      </a:r>
                      <a:r>
                        <a:rPr lang="en-US" dirty="0" smtClean="0"/>
                        <a:t>    </a:t>
                      </a:r>
                      <a:r>
                        <a:rPr lang="el-GR" dirty="0" smtClean="0"/>
                        <a:t>αλλοίωση    καρκίνου</a:t>
                      </a:r>
                      <a:endParaRPr lang="el-GR" dirty="0"/>
                    </a:p>
                  </a:txBody>
                  <a:tcPr/>
                </a:tc>
                <a:tc>
                  <a:txBody>
                    <a:bodyPr/>
                    <a:lstStyle/>
                    <a:p>
                      <a:r>
                        <a:rPr lang="el-GR" dirty="0" smtClean="0"/>
                        <a:t>   Διηθητικός </a:t>
                      </a:r>
                    </a:p>
                    <a:p>
                      <a:r>
                        <a:rPr lang="el-GR" dirty="0" smtClean="0"/>
                        <a:t>    καρκίνος</a:t>
                      </a:r>
                      <a:endParaRPr lang="el-GR" dirty="0"/>
                    </a:p>
                  </a:txBody>
                  <a:tcPr/>
                </a:tc>
                <a:tc>
                  <a:txBody>
                    <a:bodyPr/>
                    <a:lstStyle/>
                    <a:p>
                      <a:r>
                        <a:rPr lang="el-GR" dirty="0" smtClean="0"/>
                        <a:t>   Διηθητικός </a:t>
                      </a:r>
                    </a:p>
                    <a:p>
                      <a:r>
                        <a:rPr lang="el-GR" dirty="0" smtClean="0"/>
                        <a:t>    καρκίνος</a:t>
                      </a:r>
                      <a:endParaRPr lang="el-GR" dirty="0"/>
                    </a:p>
                  </a:txBody>
                  <a:tcPr/>
                </a:tc>
                <a:tc>
                  <a:txBody>
                    <a:bodyPr/>
                    <a:lstStyle/>
                    <a:p>
                      <a:r>
                        <a:rPr lang="el-GR" dirty="0" smtClean="0"/>
                        <a:t>  Διηθητικός </a:t>
                      </a:r>
                    </a:p>
                    <a:p>
                      <a:r>
                        <a:rPr lang="el-GR" dirty="0" smtClean="0"/>
                        <a:t>   Καρκίνος</a:t>
                      </a:r>
                      <a:endParaRPr lang="el-GR" dirty="0"/>
                    </a:p>
                  </a:txBody>
                  <a:tcPr/>
                </a:tc>
                <a:tc>
                  <a:txBody>
                    <a:bodyPr/>
                    <a:lstStyle/>
                    <a:p>
                      <a:r>
                        <a:rPr lang="el-GR" dirty="0" smtClean="0"/>
                        <a:t>Κατά κανόνα, όψιμη διασπορά προστατικού καρκίνου εντός πόρων &amp; κυψελών</a:t>
                      </a:r>
                      <a:endParaRPr lang="el-GR" dirty="0"/>
                    </a:p>
                  </a:txBody>
                  <a:tcPr/>
                </a:tc>
              </a:tr>
              <a:tr h="1300688">
                <a:tc>
                  <a:txBody>
                    <a:bodyPr/>
                    <a:lstStyle/>
                    <a:p>
                      <a:r>
                        <a:rPr lang="el-GR" b="1" dirty="0" smtClean="0"/>
                        <a:t>Διαβάθμιση κακοήθειας κατά </a:t>
                      </a:r>
                      <a:r>
                        <a:rPr lang="en-US" b="1" dirty="0" smtClean="0"/>
                        <a:t>Gleason</a:t>
                      </a:r>
                      <a:endParaRPr lang="el-GR" b="1" dirty="0"/>
                    </a:p>
                  </a:txBody>
                  <a:tcPr/>
                </a:tc>
                <a:tc>
                  <a:txBody>
                    <a:bodyPr/>
                    <a:lstStyle/>
                    <a:p>
                      <a:r>
                        <a:rPr lang="el-GR" dirty="0" smtClean="0"/>
                        <a:t> Δεν</a:t>
                      </a:r>
                      <a:r>
                        <a:rPr lang="el-GR" baseline="0" dirty="0" smtClean="0"/>
                        <a:t> εφαρμόζεται</a:t>
                      </a:r>
                      <a:endParaRPr lang="el-GR" dirty="0"/>
                    </a:p>
                  </a:txBody>
                  <a:tcPr/>
                </a:tc>
                <a:tc>
                  <a:txBody>
                    <a:bodyPr/>
                    <a:lstStyle/>
                    <a:p>
                      <a:r>
                        <a:rPr lang="el-GR" dirty="0" smtClean="0"/>
                        <a:t>Πρότυπο </a:t>
                      </a:r>
                      <a:r>
                        <a:rPr lang="el-GR" b="1" dirty="0" smtClean="0"/>
                        <a:t>4</a:t>
                      </a:r>
                      <a:r>
                        <a:rPr lang="el-GR" dirty="0" smtClean="0"/>
                        <a:t> </a:t>
                      </a:r>
                      <a:endParaRPr lang="el-GR" dirty="0"/>
                    </a:p>
                  </a:txBody>
                  <a:tcPr/>
                </a:tc>
                <a:tc>
                  <a:txBody>
                    <a:bodyPr/>
                    <a:lstStyle/>
                    <a:p>
                      <a:r>
                        <a:rPr lang="el-GR" dirty="0" smtClean="0"/>
                        <a:t>Πρότυπο </a:t>
                      </a:r>
                      <a:r>
                        <a:rPr lang="el-GR" b="1" dirty="0" smtClean="0"/>
                        <a:t>3</a:t>
                      </a:r>
                      <a:endParaRPr lang="el-GR" b="1" dirty="0"/>
                    </a:p>
                  </a:txBody>
                  <a:tcPr/>
                </a:tc>
                <a:tc>
                  <a:txBody>
                    <a:bodyPr/>
                    <a:lstStyle/>
                    <a:p>
                      <a:r>
                        <a:rPr lang="el-GR" dirty="0" smtClean="0"/>
                        <a:t>Κατά κανόνα πρότυπο </a:t>
                      </a:r>
                      <a:r>
                        <a:rPr lang="el-GR" b="1" dirty="0" smtClean="0"/>
                        <a:t>4</a:t>
                      </a:r>
                      <a:r>
                        <a:rPr lang="el-GR" dirty="0" smtClean="0"/>
                        <a:t> ή </a:t>
                      </a:r>
                      <a:r>
                        <a:rPr lang="el-GR" b="1" dirty="0" smtClean="0"/>
                        <a:t>5</a:t>
                      </a:r>
                      <a:r>
                        <a:rPr lang="el-GR" dirty="0" smtClean="0"/>
                        <a:t> </a:t>
                      </a:r>
                      <a:endParaRPr lang="el-GR" dirty="0"/>
                    </a:p>
                  </a:txBody>
                  <a:tcPr/>
                </a:tc>
                <a:tc>
                  <a:txBody>
                    <a:bodyPr/>
                    <a:lstStyle/>
                    <a:p>
                      <a:r>
                        <a:rPr lang="el-GR" sz="1400" i="1" dirty="0" smtClean="0">
                          <a:effectLst>
                            <a:outerShdw blurRad="38100" dist="38100" dir="2700000" algn="tl">
                              <a:srgbClr val="000000">
                                <a:alpha val="43137"/>
                              </a:srgbClr>
                            </a:outerShdw>
                          </a:effectLst>
                        </a:rPr>
                        <a:t>Δεν</a:t>
                      </a:r>
                      <a:r>
                        <a:rPr lang="el-GR" sz="1400" i="1" dirty="0" smtClean="0"/>
                        <a:t> </a:t>
                      </a:r>
                      <a:r>
                        <a:rPr lang="el-GR" sz="1400" dirty="0" smtClean="0"/>
                        <a:t>εφαρμόζεται, τουλάχιστον όταν απαντά ως αμιγής βλάβη σε </a:t>
                      </a:r>
                      <a:r>
                        <a:rPr lang="el-GR" sz="1400" dirty="0" err="1" smtClean="0"/>
                        <a:t>βιοπτικό</a:t>
                      </a:r>
                      <a:r>
                        <a:rPr lang="el-GR" sz="1400" dirty="0" smtClean="0"/>
                        <a:t> υλικό.</a:t>
                      </a:r>
                      <a:endParaRPr lang="el-GR" sz="1400" dirty="0"/>
                    </a:p>
                  </a:txBody>
                  <a:tcPr/>
                </a:tc>
              </a:tr>
              <a:tr h="1728192">
                <a:tc>
                  <a:txBody>
                    <a:bodyPr/>
                    <a:lstStyle/>
                    <a:p>
                      <a:r>
                        <a:rPr lang="en-US" dirty="0" smtClean="0"/>
                        <a:t>A</a:t>
                      </a:r>
                      <a:r>
                        <a:rPr lang="el-GR" dirty="0" err="1" smtClean="0"/>
                        <a:t>ντιμετώπιση</a:t>
                      </a:r>
                      <a:endParaRPr lang="el-GR" dirty="0"/>
                    </a:p>
                  </a:txBody>
                  <a:tcPr/>
                </a:tc>
                <a:tc>
                  <a:txBody>
                    <a:bodyPr/>
                    <a:lstStyle/>
                    <a:p>
                      <a:r>
                        <a:rPr lang="el-GR" sz="1100" dirty="0" smtClean="0"/>
                        <a:t>Όχι θεραπεία·</a:t>
                      </a:r>
                    </a:p>
                    <a:p>
                      <a:r>
                        <a:rPr lang="el-GR" sz="1100" dirty="0" smtClean="0"/>
                        <a:t>επανάληψη της βιοψίας, με εκτενή </a:t>
                      </a:r>
                      <a:r>
                        <a:rPr lang="el-GR" sz="1100" dirty="0" err="1" smtClean="0"/>
                        <a:t>ιστοληψία</a:t>
                      </a:r>
                      <a:r>
                        <a:rPr lang="el-GR" sz="1100" dirty="0" smtClean="0"/>
                        <a:t>  εντός 6μήνου, εφόσον η </a:t>
                      </a:r>
                      <a:r>
                        <a:rPr lang="en-US" sz="1100" dirty="0" smtClean="0"/>
                        <a:t>HGPIN</a:t>
                      </a:r>
                      <a:r>
                        <a:rPr lang="el-GR" sz="1100" baseline="0" dirty="0" smtClean="0"/>
                        <a:t> αφορά σε &gt;1 </a:t>
                      </a:r>
                      <a:r>
                        <a:rPr lang="el-GR" sz="1100" baseline="0" dirty="0" err="1" smtClean="0"/>
                        <a:t>βιοπτικά</a:t>
                      </a:r>
                      <a:r>
                        <a:rPr lang="el-GR" sz="1100" baseline="0" dirty="0" smtClean="0"/>
                        <a:t> </a:t>
                      </a:r>
                      <a:r>
                        <a:rPr lang="el-GR" sz="1100" baseline="0" dirty="0" err="1" smtClean="0"/>
                        <a:t>ιστοτεμάχια</a:t>
                      </a:r>
                      <a:r>
                        <a:rPr lang="el-GR" sz="1100" baseline="0" dirty="0" smtClean="0"/>
                        <a:t> ή θέσεις.</a:t>
                      </a:r>
                      <a:r>
                        <a:rPr lang="el-GR" sz="1100" dirty="0" smtClean="0"/>
                        <a:t> </a:t>
                      </a:r>
                      <a:endParaRPr lang="el-GR" sz="1100" dirty="0"/>
                    </a:p>
                  </a:txBody>
                  <a:tcPr/>
                </a:tc>
                <a:tc>
                  <a:txBody>
                    <a:bodyPr/>
                    <a:lstStyle/>
                    <a:p>
                      <a:r>
                        <a:rPr lang="el-GR" dirty="0" smtClean="0"/>
                        <a:t>Ως επί καρκίνου υψηλής κακοήθειας  </a:t>
                      </a:r>
                      <a:endParaRPr lang="el-GR" dirty="0"/>
                    </a:p>
                  </a:txBody>
                  <a:tcPr/>
                </a:tc>
                <a:tc>
                  <a:txBody>
                    <a:bodyPr/>
                    <a:lstStyle/>
                    <a:p>
                      <a:r>
                        <a:rPr lang="el-GR" dirty="0" smtClean="0"/>
                        <a:t>Ως επί καρκίνου μέσης κακοήθειας</a:t>
                      </a:r>
                      <a:endParaRPr lang="el-GR" dirty="0"/>
                    </a:p>
                  </a:txBody>
                  <a:tcPr/>
                </a:tc>
                <a:tc>
                  <a:txBody>
                    <a:bodyPr/>
                    <a:lstStyle/>
                    <a:p>
                      <a:r>
                        <a:rPr lang="el-GR" dirty="0" smtClean="0"/>
                        <a:t>Ως επί καρκίνου υψηλής κακοήθειας </a:t>
                      </a:r>
                      <a:endParaRPr lang="el-GR" dirty="0"/>
                    </a:p>
                  </a:txBody>
                  <a:tcPr/>
                </a:tc>
                <a:tc>
                  <a:txBody>
                    <a:bodyPr/>
                    <a:lstStyle/>
                    <a:p>
                      <a:r>
                        <a:rPr lang="el-GR" sz="1200" dirty="0" smtClean="0"/>
                        <a:t>Σε υλικό βιοψίας με </a:t>
                      </a:r>
                      <a:r>
                        <a:rPr lang="el-GR" sz="1200" dirty="0" err="1" smtClean="0"/>
                        <a:t>ενδοπορικό</a:t>
                      </a:r>
                      <a:r>
                        <a:rPr lang="el-GR" sz="1200" dirty="0" smtClean="0"/>
                        <a:t> καρκίνωμα χωρίς συνυπάρχον διηθητικό</a:t>
                      </a:r>
                      <a:r>
                        <a:rPr lang="el-GR" sz="1200" baseline="0" dirty="0" smtClean="0"/>
                        <a:t> συστατικό, είτε ως επί καρκίνου είτε άμεση επανάληψη της βιοψίας </a:t>
                      </a:r>
                      <a:endParaRPr lang="el-GR" sz="1200" dirty="0"/>
                    </a:p>
                  </a:txBody>
                  <a:tcPr/>
                </a:tc>
              </a:tr>
            </a:tbl>
          </a:graphicData>
        </a:graphic>
      </p:graphicFrame>
      <p:sp>
        <p:nvSpPr>
          <p:cNvPr id="3" name="Τίτλος 1"/>
          <p:cNvSpPr txBox="1">
            <a:spLocks/>
          </p:cNvSpPr>
          <p:nvPr/>
        </p:nvSpPr>
        <p:spPr>
          <a:xfrm>
            <a:off x="1403648" y="1171910"/>
            <a:ext cx="1656183" cy="31287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prstClr val="black"/>
                </a:solidFill>
              </a:rPr>
              <a:t>HGPIN</a:t>
            </a:r>
            <a:endParaRPr lang="el-GR" sz="2400" b="1" dirty="0">
              <a:solidFill>
                <a:prstClr val="black"/>
              </a:solidFill>
            </a:endParaRPr>
          </a:p>
        </p:txBody>
      </p:sp>
      <p:sp>
        <p:nvSpPr>
          <p:cNvPr id="4" name="Τίτλος 1"/>
          <p:cNvSpPr txBox="1">
            <a:spLocks/>
          </p:cNvSpPr>
          <p:nvPr/>
        </p:nvSpPr>
        <p:spPr>
          <a:xfrm>
            <a:off x="3059831" y="980728"/>
            <a:ext cx="1512170" cy="7200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800" b="1" dirty="0" smtClean="0">
                <a:solidFill>
                  <a:prstClr val="black"/>
                </a:solidFill>
              </a:rPr>
              <a:t>Ηθμοειδές καρκίνωμα </a:t>
            </a:r>
            <a:endParaRPr lang="el-GR" sz="1800" b="1" dirty="0">
              <a:solidFill>
                <a:prstClr val="black"/>
              </a:solidFill>
            </a:endParaRPr>
          </a:p>
        </p:txBody>
      </p:sp>
      <p:sp>
        <p:nvSpPr>
          <p:cNvPr id="5" name="Τίτλος 1"/>
          <p:cNvSpPr txBox="1">
            <a:spLocks/>
          </p:cNvSpPr>
          <p:nvPr/>
        </p:nvSpPr>
        <p:spPr>
          <a:xfrm>
            <a:off x="4572000" y="980728"/>
            <a:ext cx="1512167" cy="4543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800" b="1" dirty="0" smtClean="0">
                <a:solidFill>
                  <a:prstClr val="black"/>
                </a:solidFill>
              </a:rPr>
              <a:t>Δίκην </a:t>
            </a:r>
            <a:r>
              <a:rPr lang="en-US" sz="1800" b="1" dirty="0" smtClean="0">
                <a:solidFill>
                  <a:prstClr val="black"/>
                </a:solidFill>
              </a:rPr>
              <a:t>PIN</a:t>
            </a:r>
            <a:endParaRPr lang="el-GR" sz="1800" b="1" dirty="0">
              <a:solidFill>
                <a:prstClr val="black"/>
              </a:solidFill>
            </a:endParaRPr>
          </a:p>
          <a:p>
            <a:r>
              <a:rPr lang="el-GR" sz="1800" b="1" dirty="0" smtClean="0">
                <a:solidFill>
                  <a:prstClr val="black"/>
                </a:solidFill>
              </a:rPr>
              <a:t>καρκίνωμα </a:t>
            </a:r>
            <a:endParaRPr lang="el-GR" sz="1800" b="1" dirty="0">
              <a:solidFill>
                <a:prstClr val="black"/>
              </a:solidFill>
            </a:endParaRPr>
          </a:p>
        </p:txBody>
      </p:sp>
      <p:sp>
        <p:nvSpPr>
          <p:cNvPr id="6" name="Τίτλος 1"/>
          <p:cNvSpPr txBox="1">
            <a:spLocks/>
          </p:cNvSpPr>
          <p:nvPr/>
        </p:nvSpPr>
        <p:spPr>
          <a:xfrm>
            <a:off x="6084166" y="723900"/>
            <a:ext cx="1512169" cy="112092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800" b="1" dirty="0" err="1" smtClean="0">
                <a:solidFill>
                  <a:prstClr val="black"/>
                </a:solidFill>
              </a:rPr>
              <a:t>Πορογενές</a:t>
            </a:r>
            <a:r>
              <a:rPr lang="el-GR" sz="1800" b="1" dirty="0" smtClean="0">
                <a:solidFill>
                  <a:prstClr val="black"/>
                </a:solidFill>
              </a:rPr>
              <a:t> </a:t>
            </a:r>
            <a:r>
              <a:rPr lang="el-GR" sz="1800" b="1" dirty="0" err="1" smtClean="0">
                <a:solidFill>
                  <a:prstClr val="black"/>
                </a:solidFill>
              </a:rPr>
              <a:t>αδενοκαρκί</a:t>
            </a:r>
            <a:r>
              <a:rPr lang="el-GR" sz="1800" b="1" dirty="0" smtClean="0">
                <a:solidFill>
                  <a:prstClr val="black"/>
                </a:solidFill>
              </a:rPr>
              <a:t>-</a:t>
            </a:r>
          </a:p>
          <a:p>
            <a:r>
              <a:rPr lang="el-GR" sz="1800" b="1" dirty="0" err="1" smtClean="0">
                <a:solidFill>
                  <a:prstClr val="black"/>
                </a:solidFill>
              </a:rPr>
              <a:t>νωμα</a:t>
            </a:r>
            <a:endParaRPr lang="el-GR" sz="1800" b="1" dirty="0">
              <a:solidFill>
                <a:prstClr val="black"/>
              </a:solidFill>
            </a:endParaRPr>
          </a:p>
        </p:txBody>
      </p:sp>
      <p:sp>
        <p:nvSpPr>
          <p:cNvPr id="7" name="Τίτλος 1"/>
          <p:cNvSpPr txBox="1">
            <a:spLocks/>
          </p:cNvSpPr>
          <p:nvPr/>
        </p:nvSpPr>
        <p:spPr>
          <a:xfrm>
            <a:off x="7596334" y="908720"/>
            <a:ext cx="1547665" cy="5263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b="1" dirty="0" err="1" smtClean="0">
                <a:solidFill>
                  <a:prstClr val="black"/>
                </a:solidFill>
              </a:rPr>
              <a:t>Ενδοπορικό</a:t>
            </a:r>
            <a:r>
              <a:rPr lang="el-GR" sz="2000" b="1" dirty="0" smtClean="0">
                <a:solidFill>
                  <a:prstClr val="black"/>
                </a:solidFill>
              </a:rPr>
              <a:t> καρκίνωμα</a:t>
            </a:r>
            <a:endParaRPr lang="el-GR" sz="2000" b="1" dirty="0">
              <a:solidFill>
                <a:prstClr val="black"/>
              </a:solidFill>
            </a:endParaRPr>
          </a:p>
        </p:txBody>
      </p:sp>
      <p:sp>
        <p:nvSpPr>
          <p:cNvPr id="8" name="Τίτλος 1"/>
          <p:cNvSpPr txBox="1">
            <a:spLocks/>
          </p:cNvSpPr>
          <p:nvPr/>
        </p:nvSpPr>
        <p:spPr>
          <a:xfrm>
            <a:off x="-1" y="-99392"/>
            <a:ext cx="9143999" cy="130730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prstClr val="black"/>
                </a:solidFill>
              </a:rPr>
              <a:t>H </a:t>
            </a:r>
            <a:r>
              <a:rPr lang="el-GR" sz="2800" dirty="0" smtClean="0">
                <a:solidFill>
                  <a:prstClr val="black"/>
                </a:solidFill>
              </a:rPr>
              <a:t>ΣΗΜΑΣΙΑ ΤΗΣ ΣΩΣΤΗΣ ΤΑΥΤΟΠΟΙΗΣΗΣ </a:t>
            </a:r>
          </a:p>
          <a:p>
            <a:r>
              <a:rPr lang="el-GR" sz="2800" dirty="0" smtClean="0">
                <a:solidFill>
                  <a:prstClr val="black"/>
                </a:solidFill>
              </a:rPr>
              <a:t>ΟΡΙΣΜΕΝΩΝ ΔΥΣΔΙΑΓΝΩΣΤΩΝ ΟΝΤΟΤΗΤΩΝ</a:t>
            </a:r>
            <a:endParaRPr lang="el-GR" sz="2800" dirty="0">
              <a:solidFill>
                <a:prstClr val="black"/>
              </a:solidFill>
            </a:endParaRPr>
          </a:p>
        </p:txBody>
      </p:sp>
    </p:spTree>
    <p:extLst>
      <p:ext uri="{BB962C8B-B14F-4D97-AF65-F5344CB8AC3E}">
        <p14:creationId xmlns:p14="http://schemas.microsoft.com/office/powerpoint/2010/main" val="29123194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836712"/>
            <a:ext cx="9144000" cy="1440160"/>
          </a:xfrm>
        </p:spPr>
        <p:txBody>
          <a:bodyPr>
            <a:normAutofit fontScale="90000"/>
          </a:bodyPr>
          <a:lstStyle/>
          <a:p>
            <a:r>
              <a:rPr lang="el-GR" sz="1600" dirty="0" smtClean="0"/>
              <a:t/>
            </a:r>
            <a:br>
              <a:rPr lang="el-GR" sz="1600" dirty="0" smtClean="0"/>
            </a:br>
            <a:r>
              <a:rPr lang="en-US" sz="1600" dirty="0" smtClean="0"/>
              <a:t/>
            </a:r>
            <a:br>
              <a:rPr lang="en-US" sz="1600" dirty="0" smtClean="0"/>
            </a:br>
            <a:r>
              <a:rPr lang="el-GR" sz="1800" dirty="0" smtClean="0"/>
              <a:t>Οι</a:t>
            </a:r>
            <a:r>
              <a:rPr lang="en-US" sz="1800" dirty="0" smtClean="0"/>
              <a:t> </a:t>
            </a:r>
            <a:r>
              <a:rPr lang="el-GR" sz="1800" dirty="0" smtClean="0"/>
              <a:t> σύνθετες δομές της </a:t>
            </a:r>
            <a:r>
              <a:rPr lang="el-GR" sz="1800" dirty="0" err="1" smtClean="0"/>
              <a:t>Εικ</a:t>
            </a:r>
            <a:r>
              <a:rPr lang="el-GR" sz="1800" dirty="0" smtClean="0"/>
              <a:t>. Α,  με αλλαχού, στην εν λόγω βιοψία, συνυπάρχον διηθητικό καρκίνωμα προτύπου </a:t>
            </a:r>
            <a:r>
              <a:rPr lang="el-GR" sz="1800" i="1" dirty="0" smtClean="0"/>
              <a:t>3</a:t>
            </a:r>
            <a:r>
              <a:rPr lang="el-GR" sz="1800" dirty="0" smtClean="0"/>
              <a:t> κατά </a:t>
            </a:r>
            <a:r>
              <a:rPr lang="en-US" sz="1800" dirty="0" smtClean="0"/>
              <a:t>Gleason</a:t>
            </a:r>
            <a:r>
              <a:rPr lang="el-GR" sz="1800" dirty="0" smtClean="0"/>
              <a:t>, </a:t>
            </a:r>
            <a:r>
              <a:rPr lang="el-GR" sz="1800" b="1" dirty="0" smtClean="0"/>
              <a:t>μορφολογικώς </a:t>
            </a:r>
            <a:r>
              <a:rPr lang="el-GR" sz="1800" dirty="0" smtClean="0"/>
              <a:t>παραπέμπουν σε ηθμοειδείς αδένες προτύπου 4∙ πλην όμως, ανευρίσκεται σε αυτούς κάποιου βαθμού </a:t>
            </a:r>
            <a:r>
              <a:rPr lang="el-GR" sz="1800" dirty="0" err="1" smtClean="0"/>
              <a:t>ανοσοϊστοθετικότητα</a:t>
            </a:r>
            <a:r>
              <a:rPr lang="el-GR" sz="1800" dirty="0" smtClean="0"/>
              <a:t> στον δείκτη </a:t>
            </a:r>
            <a:r>
              <a:rPr lang="en-US" sz="1800" dirty="0" smtClean="0"/>
              <a:t>p63 </a:t>
            </a:r>
            <a:r>
              <a:rPr lang="el-GR" sz="1800" dirty="0" smtClean="0"/>
              <a:t>των βασικών κυττάρων (</a:t>
            </a:r>
            <a:r>
              <a:rPr lang="el-GR" sz="1800" dirty="0" err="1" smtClean="0"/>
              <a:t>Εικ</a:t>
            </a:r>
            <a:r>
              <a:rPr lang="el-GR" sz="1800" dirty="0" smtClean="0"/>
              <a:t>. Β). </a:t>
            </a:r>
            <a:r>
              <a:rPr lang="en-US" sz="1800" dirty="0" smtClean="0"/>
              <a:t>(</a:t>
            </a:r>
            <a:r>
              <a:rPr lang="el-GR" sz="1800" dirty="0" smtClean="0"/>
              <a:t>Η απουσία </a:t>
            </a:r>
            <a:r>
              <a:rPr lang="el-GR" sz="1800" dirty="0" err="1" smtClean="0"/>
              <a:t>φαγεσωρικής</a:t>
            </a:r>
            <a:r>
              <a:rPr lang="el-GR" sz="1800" dirty="0" smtClean="0"/>
              <a:t> νέκρωσης και έντονης πυρηνικής διόγκωσης</a:t>
            </a:r>
            <a:r>
              <a:rPr lang="en-US" sz="1800" dirty="0" smtClean="0"/>
              <a:t> </a:t>
            </a:r>
            <a:r>
              <a:rPr lang="el-GR" sz="1800" dirty="0" smtClean="0"/>
              <a:t>στους εν λόγω </a:t>
            </a:r>
            <a:r>
              <a:rPr lang="el-GR" sz="1800" i="1" dirty="0" smtClean="0"/>
              <a:t>χαλαρά δομημένους,</a:t>
            </a:r>
            <a:r>
              <a:rPr lang="el-GR" sz="1800" dirty="0" smtClean="0"/>
              <a:t> ηθμοειδείς σχηματισμούς αντιβαίνει στην ασφαλή διάγνωση </a:t>
            </a:r>
            <a:r>
              <a:rPr lang="el-GR" sz="1800" dirty="0" err="1" smtClean="0"/>
              <a:t>ενδοπορικού</a:t>
            </a:r>
            <a:r>
              <a:rPr lang="el-GR" sz="1800" dirty="0" smtClean="0"/>
              <a:t> καρκινώματος του προστάτη αδένα</a:t>
            </a:r>
            <a:r>
              <a:rPr lang="en-US" sz="1800" dirty="0" smtClean="0"/>
              <a:t>.)</a:t>
            </a:r>
            <a:r>
              <a:rPr lang="el-GR" sz="1800" dirty="0" smtClean="0"/>
              <a:t> Εάν η διαβάθμιση της κακοήθειας δεν στηριζόταν μόνο στη μορφολογία, αλλά λαμβανόταν </a:t>
            </a:r>
            <a:r>
              <a:rPr lang="el-GR" sz="1800" dirty="0" err="1" smtClean="0"/>
              <a:t>υπόψιν</a:t>
            </a:r>
            <a:r>
              <a:rPr lang="el-GR" sz="1800" dirty="0" smtClean="0"/>
              <a:t> και το </a:t>
            </a:r>
            <a:r>
              <a:rPr lang="el-GR" sz="1800" dirty="0" err="1" smtClean="0"/>
              <a:t>ανοσοϊστοθετικό</a:t>
            </a:r>
            <a:r>
              <a:rPr lang="el-GR" sz="1800" dirty="0" smtClean="0"/>
              <a:t> εύρημα, στην παρούσα περίπτωση θα αποδιδόταν  ο αθροιστικός βαθμός 3+3 = </a:t>
            </a:r>
            <a:r>
              <a:rPr lang="el-GR" sz="1800" i="1" dirty="0" smtClean="0"/>
              <a:t>6</a:t>
            </a:r>
            <a:r>
              <a:rPr lang="el-GR" sz="1800" dirty="0" smtClean="0"/>
              <a:t> κατά </a:t>
            </a:r>
            <a:r>
              <a:rPr lang="en-US" sz="1800" dirty="0" smtClean="0"/>
              <a:t>Gleason</a:t>
            </a:r>
            <a:r>
              <a:rPr lang="el-GR" sz="1800" dirty="0" smtClean="0"/>
              <a:t>,</a:t>
            </a:r>
            <a:r>
              <a:rPr lang="en-US" sz="1800" dirty="0" smtClean="0"/>
              <a:t> </a:t>
            </a:r>
            <a:r>
              <a:rPr lang="el-GR" sz="1800" dirty="0" smtClean="0">
                <a:effectLst>
                  <a:outerShdw blurRad="38100" dist="38100" dir="2700000" algn="tl">
                    <a:srgbClr val="000000">
                      <a:alpha val="43137"/>
                    </a:srgbClr>
                  </a:outerShdw>
                </a:effectLst>
              </a:rPr>
              <a:t>με σχετιζόμενους άτυπους </a:t>
            </a:r>
            <a:r>
              <a:rPr lang="el-GR" sz="1800" dirty="0" err="1" smtClean="0">
                <a:effectLst>
                  <a:outerShdw blurRad="38100" dist="38100" dir="2700000" algn="tl">
                    <a:srgbClr val="000000">
                      <a:alpha val="43137"/>
                    </a:srgbClr>
                  </a:outerShdw>
                </a:effectLst>
              </a:rPr>
              <a:t>ενδοπορικούς</a:t>
            </a:r>
            <a:r>
              <a:rPr lang="el-GR" sz="1800" dirty="0" smtClean="0">
                <a:effectLst>
                  <a:outerShdw blurRad="38100" dist="38100" dir="2700000" algn="tl">
                    <a:srgbClr val="000000">
                      <a:alpha val="43137"/>
                    </a:srgbClr>
                  </a:outerShdw>
                </a:effectLst>
              </a:rPr>
              <a:t> πολλαπλασιασμούς υπό τη μορφή ηθμοειδών σχηματισμών</a:t>
            </a:r>
            <a:r>
              <a:rPr lang="el-GR" sz="1800" dirty="0" smtClean="0"/>
              <a:t>, κάτι που θα μπορούσε να οδηγήσει σε πλημμελή αντιμετώπιση του ασθενούς</a:t>
            </a:r>
            <a:r>
              <a:rPr lang="en-US" sz="1800" dirty="0" smtClean="0"/>
              <a:t>.</a:t>
            </a:r>
            <a:r>
              <a:rPr lang="el-GR" sz="1800" dirty="0" smtClean="0"/>
              <a:t> Εφόσον</a:t>
            </a:r>
            <a:r>
              <a:rPr lang="en-US" sz="1800" dirty="0" smtClean="0"/>
              <a:t> </a:t>
            </a:r>
            <a:r>
              <a:rPr lang="el-GR" sz="1800" dirty="0" smtClean="0"/>
              <a:t>όμως η διαβάθμιση της κακοήθειας στηριζόταν αποκλειστικά στη μορφολογία και </a:t>
            </a:r>
            <a:r>
              <a:rPr lang="el-GR" sz="1800" i="1" dirty="0" smtClean="0"/>
              <a:t>δεν</a:t>
            </a:r>
            <a:r>
              <a:rPr lang="el-GR" sz="1800" dirty="0" smtClean="0"/>
              <a:t> διενεργείτο </a:t>
            </a:r>
            <a:r>
              <a:rPr lang="el-GR" sz="1800" dirty="0" err="1" smtClean="0"/>
              <a:t>ανοσοϊστοχημική</a:t>
            </a:r>
            <a:r>
              <a:rPr lang="el-GR" sz="1800" dirty="0" smtClean="0"/>
              <a:t> χρώση, </a:t>
            </a:r>
            <a:br>
              <a:rPr lang="el-GR" sz="1800" dirty="0" smtClean="0"/>
            </a:br>
            <a:r>
              <a:rPr lang="el-GR" sz="1800" dirty="0" smtClean="0"/>
              <a:t>θα αποδιδόταν στην εν λόγω εστία ο αθροιστικός βαθμός 7 (=3+4) κατά </a:t>
            </a:r>
            <a:r>
              <a:rPr lang="en-US" sz="1800" dirty="0" smtClean="0"/>
              <a:t>Gleason.</a:t>
            </a:r>
            <a:r>
              <a:rPr lang="el-GR" sz="1800" dirty="0" smtClean="0"/>
              <a:t> </a:t>
            </a:r>
            <a:r>
              <a:rPr lang="en-US" sz="1800" dirty="0" smtClean="0"/>
              <a:t/>
            </a:r>
            <a:br>
              <a:rPr lang="en-US" sz="1800" dirty="0" smtClean="0"/>
            </a:br>
            <a:r>
              <a:rPr lang="el-GR" sz="2000" dirty="0" smtClean="0"/>
              <a:t>     </a:t>
            </a:r>
            <a:r>
              <a:rPr lang="en-US" sz="1800" dirty="0" err="1" smtClean="0"/>
              <a:t>Varma</a:t>
            </a:r>
            <a:r>
              <a:rPr lang="en-US" sz="1800" dirty="0" smtClean="0"/>
              <a:t> </a:t>
            </a:r>
            <a:r>
              <a:rPr lang="el-GR" sz="1800" dirty="0" smtClean="0"/>
              <a:t>Μ &amp; Ε</a:t>
            </a:r>
            <a:r>
              <a:rPr lang="en-US" sz="1800" dirty="0" err="1" smtClean="0"/>
              <a:t>pstein</a:t>
            </a:r>
            <a:r>
              <a:rPr lang="en-US" sz="1800" dirty="0" smtClean="0"/>
              <a:t> J I, Histopathology</a:t>
            </a:r>
            <a:r>
              <a:rPr lang="el-GR" sz="1800" dirty="0" smtClean="0"/>
              <a:t>,</a:t>
            </a:r>
            <a:r>
              <a:rPr lang="en-US" sz="1800" dirty="0" smtClean="0"/>
              <a:t> 2020</a:t>
            </a:r>
            <a:r>
              <a:rPr lang="el-GR" sz="1800" dirty="0" smtClean="0"/>
              <a:t>.</a:t>
            </a:r>
            <a:endParaRPr lang="el-GR" sz="1800" dirty="0"/>
          </a:p>
        </p:txBody>
      </p:sp>
      <p:pic>
        <p:nvPicPr>
          <p:cNvPr id="79874" name="Picture 2" descr="C:\Users\User\Desktop\his14216-fig-0001-m.png"/>
          <p:cNvPicPr>
            <a:picLocks noChangeAspect="1" noChangeArrowheads="1"/>
          </p:cNvPicPr>
          <p:nvPr/>
        </p:nvPicPr>
        <p:blipFill>
          <a:blip r:embed="rId2" cstate="print"/>
          <a:srcRect/>
          <a:stretch>
            <a:fillRect/>
          </a:stretch>
        </p:blipFill>
        <p:spPr bwMode="auto">
          <a:xfrm>
            <a:off x="1259632" y="3475076"/>
            <a:ext cx="6840760" cy="3121102"/>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3" name="Μελάνι 2"/>
              <p14:cNvContentPartPr/>
              <p14:nvPr/>
            </p14:nvContentPartPr>
            <p14:xfrm>
              <a:off x="1259632" y="3573016"/>
              <a:ext cx="3240360" cy="3023162"/>
            </p14:xfrm>
          </p:contentPart>
        </mc:Choice>
        <mc:Fallback xmlns="">
          <p:pic>
            <p:nvPicPr>
              <p:cNvPr id="3" name="Μελάνι 2"/>
              <p:cNvPicPr/>
              <p:nvPr/>
            </p:nvPicPr>
            <p:blipFill>
              <a:blip r:embed="rId4" cstate="print"/>
              <a:stretch>
                <a:fillRect/>
              </a:stretch>
            </p:blipFill>
            <p:spPr>
              <a:xfrm>
                <a:off x="1250271" y="3563655"/>
                <a:ext cx="3259082" cy="3041883"/>
              </a:xfrm>
              <a:prstGeom prst="rect">
                <a:avLst/>
              </a:prstGeom>
            </p:spPr>
          </p:pic>
        </mc:Fallback>
      </mc:AlternateContent>
      <p:sp>
        <p:nvSpPr>
          <p:cNvPr id="5" name="4 - Ορθογώνιο"/>
          <p:cNvSpPr/>
          <p:nvPr/>
        </p:nvSpPr>
        <p:spPr>
          <a:xfrm>
            <a:off x="1979713" y="3717032"/>
            <a:ext cx="576064" cy="369332"/>
          </a:xfrm>
          <a:prstGeom prst="rect">
            <a:avLst/>
          </a:prstGeom>
        </p:spPr>
        <p:txBody>
          <a:bodyPr wrap="square">
            <a:spAutoFit/>
          </a:bodyPr>
          <a:lstStyle/>
          <a:p>
            <a:r>
              <a:rPr lang="el-GR" dirty="0" smtClean="0">
                <a:solidFill>
                  <a:prstClr val="black"/>
                </a:solidFill>
              </a:rPr>
              <a:t>Α-Η</a:t>
            </a:r>
            <a:endParaRPr lang="el-GR" dirty="0">
              <a:solidFill>
                <a:prstClr val="black"/>
              </a:solidFill>
            </a:endParaRPr>
          </a:p>
        </p:txBody>
      </p:sp>
      <p:sp>
        <p:nvSpPr>
          <p:cNvPr id="6" name="5 - Ορθογώνιο"/>
          <p:cNvSpPr/>
          <p:nvPr/>
        </p:nvSpPr>
        <p:spPr>
          <a:xfrm>
            <a:off x="4716016" y="4221088"/>
            <a:ext cx="1440160" cy="369332"/>
          </a:xfrm>
          <a:prstGeom prst="rect">
            <a:avLst/>
          </a:prstGeom>
        </p:spPr>
        <p:txBody>
          <a:bodyPr wrap="square">
            <a:spAutoFit/>
          </a:bodyPr>
          <a:lstStyle/>
          <a:p>
            <a:r>
              <a:rPr lang="en-US" dirty="0" smtClean="0">
                <a:solidFill>
                  <a:prstClr val="black"/>
                </a:solidFill>
              </a:rPr>
              <a:t>p63</a:t>
            </a:r>
            <a:endParaRPr lang="el-GR" dirty="0">
              <a:solidFill>
                <a:prstClr val="black"/>
              </a:solidFill>
            </a:endParaRPr>
          </a:p>
        </p:txBody>
      </p:sp>
    </p:spTree>
    <p:extLst>
      <p:ext uri="{BB962C8B-B14F-4D97-AF65-F5344CB8AC3E}">
        <p14:creationId xmlns:p14="http://schemas.microsoft.com/office/powerpoint/2010/main" val="74015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620688"/>
          </a:xfrm>
        </p:spPr>
        <p:txBody>
          <a:bodyPr>
            <a:normAutofit/>
          </a:bodyPr>
          <a:lstStyle/>
          <a:p>
            <a:r>
              <a:rPr lang="el-GR" sz="1600" b="1" dirty="0" smtClean="0"/>
              <a:t>Υψηλόβαθμης κακοήθειας</a:t>
            </a:r>
            <a:r>
              <a:rPr lang="el-GR" sz="1600" dirty="0" smtClean="0"/>
              <a:t> (διηθητικό, συμβατικό-κυψελιδικό) </a:t>
            </a:r>
            <a:r>
              <a:rPr lang="el-GR" sz="1600" b="1" dirty="0" smtClean="0"/>
              <a:t>ηθμοειδές</a:t>
            </a:r>
            <a:r>
              <a:rPr lang="el-GR" sz="1600" dirty="0" smtClean="0"/>
              <a:t> κυψελιδικό </a:t>
            </a:r>
            <a:r>
              <a:rPr lang="el-GR" sz="1600" dirty="0" err="1" smtClean="0"/>
              <a:t>αδενοκαρκίνωμα</a:t>
            </a:r>
            <a:r>
              <a:rPr lang="en-US" sz="1600" dirty="0" smtClean="0"/>
              <a:t>,</a:t>
            </a:r>
            <a:r>
              <a:rPr lang="el-GR" sz="1600" dirty="0" smtClean="0"/>
              <a:t> </a:t>
            </a:r>
            <a:br>
              <a:rPr lang="el-GR" sz="1600" dirty="0" smtClean="0"/>
            </a:br>
            <a:r>
              <a:rPr lang="el-GR" sz="1600" dirty="0" smtClean="0"/>
              <a:t>αθροιστικού βαθμού </a:t>
            </a:r>
            <a:r>
              <a:rPr lang="el-GR" sz="1600" b="1" dirty="0" smtClean="0"/>
              <a:t>4</a:t>
            </a:r>
            <a:r>
              <a:rPr lang="el-GR" sz="1600" dirty="0" smtClean="0"/>
              <a:t>+</a:t>
            </a:r>
            <a:r>
              <a:rPr lang="el-GR" sz="1600" i="1" dirty="0" smtClean="0">
                <a:effectLst>
                  <a:outerShdw blurRad="38100" dist="38100" dir="2700000" algn="tl">
                    <a:srgbClr val="000000">
                      <a:alpha val="43137"/>
                    </a:srgbClr>
                  </a:outerShdw>
                </a:effectLst>
              </a:rPr>
              <a:t>5 </a:t>
            </a:r>
            <a:r>
              <a:rPr lang="el-GR" sz="1600" dirty="0" smtClean="0"/>
              <a:t>(λόγω της </a:t>
            </a:r>
            <a:r>
              <a:rPr lang="el-GR" sz="1600" i="1" dirty="0" err="1" smtClean="0">
                <a:effectLst>
                  <a:outerShdw blurRad="38100" dist="38100" dir="2700000" algn="tl">
                    <a:srgbClr val="000000">
                      <a:alpha val="43137"/>
                    </a:srgbClr>
                  </a:outerShdw>
                </a:effectLst>
              </a:rPr>
              <a:t>φαγεσωρικής</a:t>
            </a:r>
            <a:r>
              <a:rPr lang="el-GR" sz="1600" i="1" dirty="0" smtClean="0">
                <a:effectLst>
                  <a:outerShdw blurRad="38100" dist="38100" dir="2700000" algn="tl">
                    <a:srgbClr val="000000">
                      <a:alpha val="43137"/>
                    </a:srgbClr>
                  </a:outerShdw>
                </a:effectLst>
              </a:rPr>
              <a:t> νέκρωσης</a:t>
            </a:r>
            <a:r>
              <a:rPr lang="el-GR" sz="1600" dirty="0" smtClean="0"/>
              <a:t>) </a:t>
            </a:r>
            <a:r>
              <a:rPr lang="en-US" sz="1600" dirty="0" smtClean="0"/>
              <a:t>=</a:t>
            </a:r>
            <a:r>
              <a:rPr lang="el-GR" sz="1600" dirty="0" smtClean="0"/>
              <a:t> </a:t>
            </a:r>
            <a:r>
              <a:rPr lang="en-US" sz="1600" dirty="0" smtClean="0"/>
              <a:t>9 </a:t>
            </a:r>
            <a:r>
              <a:rPr lang="el-GR" sz="1600" dirty="0" smtClean="0"/>
              <a:t>κατά </a:t>
            </a:r>
            <a:r>
              <a:rPr lang="en-US" sz="1600" dirty="0" smtClean="0"/>
              <a:t>Gleason</a:t>
            </a:r>
            <a:r>
              <a:rPr lang="el-GR" sz="1600" dirty="0" smtClean="0"/>
              <a:t>.</a:t>
            </a:r>
            <a:r>
              <a:rPr lang="en-US" sz="1600" dirty="0" smtClean="0"/>
              <a:t> </a:t>
            </a:r>
            <a:r>
              <a:rPr lang="el-GR" sz="1600" dirty="0" smtClean="0"/>
              <a:t> </a:t>
            </a:r>
            <a:endParaRPr lang="el-GR" sz="1600" dirty="0"/>
          </a:p>
        </p:txBody>
      </p:sp>
      <p:pic>
        <p:nvPicPr>
          <p:cNvPr id="5122" name="Picture 2" descr="C:\Users\Νεφέλη\Desktop\14.6.19 -2.6\ΧΑΜΗΛΑ ΔΙΑΦ ΚΥΨΕΛΙΔΙΚΟ ΑΔΕΝΟΚΑΡΚ\Prostate_CaP_Grading_4plus4_8AResiz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40087" y="1467881"/>
            <a:ext cx="6087670" cy="439248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Νεφέλη\Desktop\14.6.19 -2.6\ΧΑΜΗΛΑ ΔΙΑΦ ΚΥΨΕΛΙΔΙΚΟ ΑΔΕΝΟΚΑΡΚ\Prostate_CaP_Grading_5plus5_9BResiz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766346" y="1462430"/>
            <a:ext cx="6087670" cy="4401853"/>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1090623"/>
            <a:ext cx="1872208" cy="1042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117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95936" y="0"/>
            <a:ext cx="5148064" cy="332656"/>
          </a:xfrm>
        </p:spPr>
        <p:txBody>
          <a:bodyPr>
            <a:noAutofit/>
          </a:bodyPr>
          <a:lstStyle/>
          <a:p>
            <a:r>
              <a:rPr lang="el-GR" sz="1600" dirty="0" smtClean="0"/>
              <a:t>(Διηθητικό) </a:t>
            </a:r>
            <a:r>
              <a:rPr lang="el-GR" sz="1600" dirty="0" err="1" smtClean="0"/>
              <a:t>πορογενές</a:t>
            </a:r>
            <a:r>
              <a:rPr lang="el-GR" sz="1600" dirty="0" smtClean="0"/>
              <a:t> </a:t>
            </a:r>
            <a:r>
              <a:rPr lang="el-GR" sz="1600" dirty="0" err="1" smtClean="0"/>
              <a:t>αδενοκαρκίνωμα</a:t>
            </a:r>
            <a:r>
              <a:rPr lang="el-GR" sz="1600" dirty="0" smtClean="0"/>
              <a:t> </a:t>
            </a:r>
            <a:br>
              <a:rPr lang="el-GR" sz="1600" dirty="0" smtClean="0"/>
            </a:br>
            <a:r>
              <a:rPr lang="el-GR" sz="1600" dirty="0" smtClean="0"/>
              <a:t>(με συνυπάρχον κυψελιδικό)</a:t>
            </a:r>
            <a:endParaRPr lang="el-GR" sz="1600" dirty="0"/>
          </a:p>
        </p:txBody>
      </p:sp>
      <p:pic>
        <p:nvPicPr>
          <p:cNvPr id="6146" name="Picture 2" descr="C:\Users\Νεφέλη\Desktop\14.6.19 -2.6\ΠΟΡΟΓΕΝΕΣ ΑΔΕΝΟΚΑΡΚΙΝΩΜΑ\Prostate_CaP_Variants_Ductal7B_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337150" y="1362698"/>
            <a:ext cx="6839800" cy="411440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Νεφέλη\Desktop\14.6.19 -2.6\ΠΟΡΟΓΕΝΕΣ ΑΔΕΝΟΚΑΡΚΙΝΩΜΑ\Prostate_CaP_Variants_Ductal1B_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551631" y="1137000"/>
            <a:ext cx="2688809" cy="1944216"/>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Νεφέλη\Desktop\14.6.19 -2.6\ΠΟΡΟΓΕΝΕΣ ΑΔΕΝΟΚΑΡΚΙΝΩΜΑ\3-Figure8-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072976" y="3969197"/>
            <a:ext cx="3203089" cy="238724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Νεφέλη\Desktop\14.6.19 -2.6\ΠΟΡΟΓΕΝΕΣ ΑΔΕΝΟΚΑΡΚΙΝΩΜΑ\fig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3359" y="2646953"/>
            <a:ext cx="2952328" cy="2211918"/>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2160" y="404664"/>
            <a:ext cx="2952328" cy="214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descr="C:\Users\Νεφέλη\Desktop\14.6.19 -2.6\ΠΟΡΟΓΕΝΕΣ ΑΔΕΝΟΚΑΡΚΙΝΩΜΑ\Prostate_CaP_Variants_Ductal1E_HMWCK_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00210" y="4909894"/>
            <a:ext cx="2598626" cy="1875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899592" y="116631"/>
            <a:ext cx="7344816" cy="5411045"/>
          </a:xfrm>
          <a:prstGeom prst="rect">
            <a:avLst/>
          </a:prstGeom>
          <a:noFill/>
          <a:ln w="9525">
            <a:noFill/>
            <a:miter lim="800000"/>
            <a:headEnd/>
            <a:tailEnd/>
          </a:ln>
        </p:spPr>
      </p:pic>
      <p:sp>
        <p:nvSpPr>
          <p:cNvPr id="7" name="6 - Θέση κειμένου"/>
          <p:cNvSpPr>
            <a:spLocks noGrp="1"/>
          </p:cNvSpPr>
          <p:nvPr>
            <p:ph type="body" sz="half" idx="2"/>
          </p:nvPr>
        </p:nvSpPr>
        <p:spPr>
          <a:xfrm>
            <a:off x="0" y="5527676"/>
            <a:ext cx="9144000" cy="1213692"/>
          </a:xfrm>
        </p:spPr>
        <p:txBody>
          <a:bodyPr>
            <a:noAutofit/>
          </a:bodyPr>
          <a:lstStyle/>
          <a:p>
            <a:r>
              <a:rPr lang="el-GR" sz="1100" dirty="0" smtClean="0"/>
              <a:t>Α. </a:t>
            </a:r>
            <a:r>
              <a:rPr lang="el-GR" sz="1100" dirty="0" err="1" smtClean="0"/>
              <a:t>Θηλώδες</a:t>
            </a:r>
            <a:r>
              <a:rPr lang="el-GR" sz="1100" dirty="0" smtClean="0"/>
              <a:t> ΕΠΚ με </a:t>
            </a:r>
            <a:r>
              <a:rPr lang="el-GR" sz="1100" dirty="0" err="1" smtClean="0"/>
              <a:t>πορογενή</a:t>
            </a:r>
            <a:r>
              <a:rPr lang="el-GR" sz="1100" dirty="0" smtClean="0"/>
              <a:t> κυτταρική μορφολογία σε </a:t>
            </a:r>
            <a:r>
              <a:rPr lang="el-GR" sz="1100" dirty="0" smtClean="0"/>
              <a:t>δείγμα </a:t>
            </a:r>
            <a:r>
              <a:rPr lang="el-GR" sz="1100" dirty="0" smtClean="0"/>
              <a:t>διά βελόνης βιοψίας. Τα </a:t>
            </a:r>
            <a:r>
              <a:rPr lang="el-GR" sz="1100" dirty="0" err="1" smtClean="0"/>
              <a:t>θηλώδη</a:t>
            </a:r>
            <a:r>
              <a:rPr lang="el-GR" sz="1100" dirty="0" smtClean="0"/>
              <a:t> φυλλώματα επενδύονται από </a:t>
            </a:r>
            <a:r>
              <a:rPr lang="el-GR" sz="1100" dirty="0" err="1" smtClean="0"/>
              <a:t>ψευδοπολύστοιβο</a:t>
            </a:r>
            <a:r>
              <a:rPr lang="el-GR" sz="1100" dirty="0" smtClean="0"/>
              <a:t> κιονοειδές επιθήλιο (Α-Η, Χ40). </a:t>
            </a:r>
          </a:p>
          <a:p>
            <a:r>
              <a:rPr lang="en-US" sz="1100" dirty="0" smtClean="0"/>
              <a:t>B</a:t>
            </a:r>
            <a:r>
              <a:rPr lang="el-GR" sz="1100" dirty="0"/>
              <a:t>.</a:t>
            </a:r>
            <a:r>
              <a:rPr lang="en-US" sz="1100" dirty="0" smtClean="0"/>
              <a:t> </a:t>
            </a:r>
            <a:r>
              <a:rPr lang="el-GR" sz="1100" dirty="0" err="1"/>
              <a:t>Ανοσοϊστοθετικότητα</a:t>
            </a:r>
            <a:r>
              <a:rPr lang="el-GR" sz="1100" dirty="0"/>
              <a:t> στην </a:t>
            </a:r>
            <a:r>
              <a:rPr lang="el-GR" sz="1100" dirty="0" err="1"/>
              <a:t>κυτταροκερατίνη</a:t>
            </a:r>
            <a:r>
              <a:rPr lang="el-GR" sz="1100" dirty="0"/>
              <a:t> υψηλού Μ.Β. και στον δείκτη p63, επιβεβαιωτική της παρουσίας βασικού κυτταρικού στοίχου </a:t>
            </a:r>
            <a:r>
              <a:rPr lang="el-GR" sz="1100" dirty="0" err="1"/>
              <a:t>Ανοσοϊστοθετικότητα</a:t>
            </a:r>
            <a:r>
              <a:rPr lang="el-GR" sz="1100" dirty="0"/>
              <a:t> της AMACR, με κόκκινο χρωμογόνο </a:t>
            </a:r>
            <a:r>
              <a:rPr lang="el-GR" sz="1100" dirty="0" smtClean="0"/>
              <a:t>(Χ40).</a:t>
            </a:r>
            <a:r>
              <a:rPr lang="el-GR" sz="1100" dirty="0"/>
              <a:t/>
            </a:r>
            <a:br>
              <a:rPr lang="el-GR" sz="1100" dirty="0"/>
            </a:br>
            <a:r>
              <a:rPr lang="en-US" sz="1100" dirty="0" smtClean="0"/>
              <a:t>C</a:t>
            </a:r>
            <a:r>
              <a:rPr lang="el-GR" sz="1100" dirty="0" smtClean="0"/>
              <a:t>. Σε υλικό </a:t>
            </a:r>
            <a:r>
              <a:rPr lang="el-GR" sz="1100" dirty="0" err="1" smtClean="0"/>
              <a:t>διουρηθρικής</a:t>
            </a:r>
            <a:r>
              <a:rPr lang="el-GR" sz="1100" dirty="0" smtClean="0"/>
              <a:t> </a:t>
            </a:r>
            <a:r>
              <a:rPr lang="el-GR" sz="1100" dirty="0" err="1" smtClean="0"/>
              <a:t>εκτομής</a:t>
            </a:r>
            <a:r>
              <a:rPr lang="el-GR" sz="1100" dirty="0" smtClean="0"/>
              <a:t>, </a:t>
            </a:r>
            <a:r>
              <a:rPr lang="el-GR" sz="1100" dirty="0" err="1" smtClean="0"/>
              <a:t>θηλώδες</a:t>
            </a:r>
            <a:r>
              <a:rPr lang="el-GR" sz="1100" dirty="0" smtClean="0"/>
              <a:t> και ηθμοειδές ΕΠΚ με </a:t>
            </a:r>
            <a:r>
              <a:rPr lang="el-GR" sz="1100" dirty="0" err="1" smtClean="0"/>
              <a:t>πορογενή</a:t>
            </a:r>
            <a:r>
              <a:rPr lang="el-GR" sz="1100" dirty="0" smtClean="0"/>
              <a:t> κυτταρολογικά χαρακτηριστικά (Α-Η, Χ40)</a:t>
            </a:r>
            <a:r>
              <a:rPr lang="en-US" sz="1100" dirty="0" smtClean="0"/>
              <a:t>. </a:t>
            </a:r>
            <a:endParaRPr lang="el-GR" sz="1100" dirty="0" smtClean="0"/>
          </a:p>
          <a:p>
            <a:r>
              <a:rPr lang="en-US" sz="1100" dirty="0" smtClean="0"/>
              <a:t>B </a:t>
            </a:r>
            <a:r>
              <a:rPr lang="el-GR" sz="1100" dirty="0" smtClean="0"/>
              <a:t>&amp;</a:t>
            </a:r>
            <a:r>
              <a:rPr lang="en-US" sz="1100" dirty="0" smtClean="0"/>
              <a:t> D</a:t>
            </a:r>
            <a:r>
              <a:rPr lang="el-GR" sz="1100" dirty="0" smtClean="0"/>
              <a:t>.  </a:t>
            </a:r>
            <a:r>
              <a:rPr lang="el-GR" sz="1100" dirty="0" err="1"/>
              <a:t>Ανοσοϊστοθετικότητα</a:t>
            </a:r>
            <a:r>
              <a:rPr lang="el-GR" sz="1100" dirty="0"/>
              <a:t> στην </a:t>
            </a:r>
            <a:r>
              <a:rPr lang="el-GR" sz="1100" dirty="0" err="1"/>
              <a:t>κυτταροκερατίνη</a:t>
            </a:r>
            <a:r>
              <a:rPr lang="el-GR" sz="1100" dirty="0"/>
              <a:t> υψηλού Μ.Β. και στον δείκτη p63, επιβεβαιωτική της παρουσίας βασικού κυτταρικού </a:t>
            </a:r>
            <a:r>
              <a:rPr lang="el-GR" sz="1100" dirty="0" smtClean="0"/>
              <a:t>στοίχου. </a:t>
            </a:r>
            <a:r>
              <a:rPr lang="el-GR" sz="1100" dirty="0" err="1" smtClean="0"/>
              <a:t>Ανοσοϊστοθετικότητα</a:t>
            </a:r>
            <a:r>
              <a:rPr lang="el-GR" sz="1100" dirty="0" smtClean="0"/>
              <a:t> </a:t>
            </a:r>
            <a:r>
              <a:rPr lang="el-GR" sz="1100" dirty="0"/>
              <a:t>της AMACR, με κόκκινο χρωμογόνο (Χ40).</a:t>
            </a:r>
            <a:r>
              <a:rPr lang="en-US" sz="1100" dirty="0" smtClean="0"/>
              <a:t> </a:t>
            </a:r>
            <a:r>
              <a:rPr lang="el-GR" sz="1100" dirty="0" smtClean="0"/>
              <a:t>Απουσία διηθητικής συνιστώσας στα εν λόγω δείγματα.</a:t>
            </a:r>
            <a:endParaRPr lang="el-GR" sz="1100" dirty="0"/>
          </a:p>
        </p:txBody>
      </p:sp>
    </p:spTree>
    <p:extLst>
      <p:ext uri="{BB962C8B-B14F-4D97-AF65-F5344CB8AC3E}">
        <p14:creationId xmlns:p14="http://schemas.microsoft.com/office/powerpoint/2010/main" val="37066788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548680"/>
          </a:xfrm>
        </p:spPr>
        <p:txBody>
          <a:bodyPr>
            <a:normAutofit fontScale="90000"/>
          </a:bodyPr>
          <a:lstStyle/>
          <a:p>
            <a:r>
              <a:rPr lang="el-GR" sz="3200" dirty="0" smtClean="0"/>
              <a:t>ΣΥΣΤΑΣΕΙΣ ΓΙΑ ΑΝΑΦΟΡΑ </a:t>
            </a:r>
            <a:r>
              <a:rPr lang="el-GR" sz="3200" dirty="0" smtClean="0">
                <a:effectLst>
                  <a:outerShdw blurRad="38100" dist="38100" dir="2700000" algn="tl">
                    <a:srgbClr val="000000">
                      <a:alpha val="43137"/>
                    </a:srgbClr>
                  </a:outerShdw>
                </a:effectLst>
              </a:rPr>
              <a:t>ΗΘΜΟΕΙΔΩΝ</a:t>
            </a:r>
            <a:r>
              <a:rPr lang="el-GR" sz="3200" dirty="0" smtClean="0"/>
              <a:t> ΑΛΛΟΙΩΣΕΩΝ  </a:t>
            </a:r>
            <a:endParaRPr lang="el-GR" sz="3200" dirty="0"/>
          </a:p>
        </p:txBody>
      </p:sp>
      <p:sp>
        <p:nvSpPr>
          <p:cNvPr id="4" name="Θέση περιεχομένου 3"/>
          <p:cNvSpPr>
            <a:spLocks noGrp="1"/>
          </p:cNvSpPr>
          <p:nvPr>
            <p:ph sz="half" idx="2"/>
          </p:nvPr>
        </p:nvSpPr>
        <p:spPr>
          <a:xfrm>
            <a:off x="0" y="620688"/>
            <a:ext cx="4497388" cy="6480720"/>
          </a:xfrm>
        </p:spPr>
        <p:txBody>
          <a:bodyPr>
            <a:normAutofit lnSpcReduction="10000"/>
          </a:bodyPr>
          <a:lstStyle/>
          <a:p>
            <a:r>
              <a:rPr lang="el-GR" sz="2000" dirty="0" smtClean="0"/>
              <a:t>Ηθμοειδής </a:t>
            </a:r>
            <a:r>
              <a:rPr lang="en-US" sz="2000" dirty="0" smtClean="0"/>
              <a:t>HG PIN </a:t>
            </a:r>
            <a:endParaRPr lang="el-GR" sz="2000" dirty="0" smtClean="0"/>
          </a:p>
          <a:p>
            <a:pPr marL="0" indent="0">
              <a:buNone/>
            </a:pPr>
            <a:endParaRPr lang="el-GR" sz="2000" dirty="0" smtClean="0"/>
          </a:p>
          <a:p>
            <a:r>
              <a:rPr lang="el-GR" sz="2000" dirty="0" err="1" smtClean="0">
                <a:effectLst>
                  <a:outerShdw blurRad="38100" dist="38100" dir="2700000" algn="tl">
                    <a:srgbClr val="000000">
                      <a:alpha val="43137"/>
                    </a:srgbClr>
                  </a:outerShdw>
                </a:effectLst>
              </a:rPr>
              <a:t>Ενδοπορικό</a:t>
            </a:r>
            <a:r>
              <a:rPr lang="el-GR" sz="2000" dirty="0" smtClean="0">
                <a:effectLst>
                  <a:outerShdw blurRad="38100" dist="38100" dir="2700000" algn="tl">
                    <a:srgbClr val="000000">
                      <a:alpha val="43137"/>
                    </a:srgbClr>
                  </a:outerShdw>
                </a:effectLst>
              </a:rPr>
              <a:t> καρκίνωμα (ΕΠΚ) σχετιζόμενο, ως συνήθως, με διηθητικό, υψηλόβαθμης κακοήθειας καρκίνωμα</a:t>
            </a:r>
          </a:p>
          <a:p>
            <a:endParaRPr lang="el-GR" sz="2000" dirty="0"/>
          </a:p>
          <a:p>
            <a:r>
              <a:rPr lang="el-GR" sz="2000" dirty="0" smtClean="0">
                <a:effectLst>
                  <a:outerShdw blurRad="38100" dist="38100" dir="2700000" algn="tl">
                    <a:srgbClr val="000000">
                      <a:alpha val="43137"/>
                    </a:srgbClr>
                  </a:outerShdw>
                </a:effectLst>
              </a:rPr>
              <a:t>ΕΠΚ σχετιζόμενο με καρκίνωμα προτύπου 3 κατά </a:t>
            </a:r>
            <a:r>
              <a:rPr lang="en-US" sz="2000" dirty="0" smtClean="0">
                <a:effectLst>
                  <a:outerShdw blurRad="38100" dist="38100" dir="2700000" algn="tl">
                    <a:srgbClr val="000000">
                      <a:alpha val="43137"/>
                    </a:srgbClr>
                  </a:outerShdw>
                </a:effectLst>
              </a:rPr>
              <a:t>Gleason</a:t>
            </a:r>
            <a:endParaRPr lang="el-GR" sz="2000" dirty="0" smtClean="0">
              <a:effectLst>
                <a:outerShdw blurRad="38100" dist="38100" dir="2700000" algn="tl">
                  <a:srgbClr val="000000">
                    <a:alpha val="43137"/>
                  </a:srgbClr>
                </a:outerShdw>
              </a:effectLst>
            </a:endParaRPr>
          </a:p>
          <a:p>
            <a:endParaRPr lang="el-GR" sz="2000" dirty="0" smtClean="0"/>
          </a:p>
          <a:p>
            <a:r>
              <a:rPr lang="el-GR" sz="2000" dirty="0" smtClean="0">
                <a:effectLst>
                  <a:outerShdw blurRad="38100" dist="38100" dir="2700000" algn="tl">
                    <a:srgbClr val="000000">
                      <a:alpha val="43137"/>
                    </a:srgbClr>
                  </a:outerShdw>
                </a:effectLst>
              </a:rPr>
              <a:t>ΕΠΚ, εν τη απουσία διηθητικού καρκινώματος </a:t>
            </a:r>
          </a:p>
          <a:p>
            <a:endParaRPr lang="el-GR" sz="2000" dirty="0"/>
          </a:p>
          <a:p>
            <a:endParaRPr lang="el-GR" sz="2000" dirty="0" smtClean="0"/>
          </a:p>
          <a:p>
            <a:endParaRPr lang="el-GR" sz="2000" dirty="0"/>
          </a:p>
          <a:p>
            <a:endParaRPr lang="el-GR" sz="2000" dirty="0" smtClean="0"/>
          </a:p>
          <a:p>
            <a:endParaRPr lang="el-GR" sz="2000" dirty="0" smtClean="0"/>
          </a:p>
          <a:p>
            <a:r>
              <a:rPr lang="el-GR" sz="2000" dirty="0" smtClean="0">
                <a:effectLst>
                  <a:outerShdw blurRad="38100" dist="38100" dir="2700000" algn="tl">
                    <a:srgbClr val="000000">
                      <a:alpha val="43137"/>
                    </a:srgbClr>
                  </a:outerShdw>
                </a:effectLst>
              </a:rPr>
              <a:t>Άτυπος </a:t>
            </a:r>
            <a:r>
              <a:rPr lang="el-GR" sz="2000" dirty="0" err="1" smtClean="0">
                <a:effectLst>
                  <a:outerShdw blurRad="38100" dist="38100" dir="2700000" algn="tl">
                    <a:srgbClr val="000000">
                      <a:alpha val="43137"/>
                    </a:srgbClr>
                  </a:outerShdw>
                </a:effectLst>
              </a:rPr>
              <a:t>ενδοπορικός</a:t>
            </a:r>
            <a:r>
              <a:rPr lang="el-GR" sz="2000" dirty="0" smtClean="0">
                <a:effectLst>
                  <a:outerShdw blurRad="38100" dist="38100" dir="2700000" algn="tl">
                    <a:srgbClr val="000000">
                      <a:alpha val="43137"/>
                    </a:srgbClr>
                  </a:outerShdw>
                </a:effectLst>
              </a:rPr>
              <a:t> πολλαπλασιασμός (ΑΕΠΠ), υπαινικτικός ΕΠΚ</a:t>
            </a:r>
          </a:p>
          <a:p>
            <a:endParaRPr lang="el-GR" sz="2000" dirty="0"/>
          </a:p>
          <a:p>
            <a:endParaRPr lang="el-GR" sz="2000" dirty="0" smtClean="0"/>
          </a:p>
          <a:p>
            <a:endParaRPr lang="el-GR" sz="2000" dirty="0"/>
          </a:p>
          <a:p>
            <a:endParaRPr lang="el-GR" sz="2000" dirty="0"/>
          </a:p>
        </p:txBody>
      </p:sp>
      <p:sp>
        <p:nvSpPr>
          <p:cNvPr id="6" name="Θέση περιεχομένου 5"/>
          <p:cNvSpPr>
            <a:spLocks noGrp="1"/>
          </p:cNvSpPr>
          <p:nvPr>
            <p:ph sz="quarter" idx="4"/>
          </p:nvPr>
        </p:nvSpPr>
        <p:spPr>
          <a:xfrm>
            <a:off x="4499993" y="620688"/>
            <a:ext cx="4644008" cy="6408712"/>
          </a:xfrm>
        </p:spPr>
        <p:txBody>
          <a:bodyPr>
            <a:normAutofit fontScale="92500" lnSpcReduction="10000"/>
          </a:bodyPr>
          <a:lstStyle/>
          <a:p>
            <a:r>
              <a:rPr lang="en-US" sz="2000" dirty="0" smtClean="0"/>
              <a:t>A</a:t>
            </a:r>
            <a:r>
              <a:rPr lang="el-GR" sz="2000" dirty="0" err="1" smtClean="0"/>
              <a:t>ναφορά</a:t>
            </a:r>
            <a:r>
              <a:rPr lang="el-GR" sz="2000" dirty="0" smtClean="0"/>
              <a:t> αριθμού προσβεβλημένων κυλίνδρων βιοψίας, όπως σε κάθε </a:t>
            </a:r>
            <a:r>
              <a:rPr lang="en-US" sz="2000" dirty="0" smtClean="0"/>
              <a:t>HG PIN</a:t>
            </a:r>
            <a:endParaRPr lang="el-GR" sz="2000" dirty="0" smtClean="0"/>
          </a:p>
          <a:p>
            <a:endParaRPr lang="el-GR" sz="2000" dirty="0"/>
          </a:p>
          <a:p>
            <a:r>
              <a:rPr lang="el-GR" sz="2000" i="1" dirty="0" smtClean="0"/>
              <a:t>Πιθανώς</a:t>
            </a:r>
            <a:r>
              <a:rPr lang="el-GR" sz="2000" dirty="0" smtClean="0"/>
              <a:t> επιπρόσθετη προγνωστική αξία</a:t>
            </a:r>
            <a:endParaRPr lang="en-US" sz="2000" dirty="0" smtClean="0"/>
          </a:p>
          <a:p>
            <a:endParaRPr lang="el-GR" sz="2000" dirty="0" smtClean="0"/>
          </a:p>
          <a:p>
            <a:endParaRPr lang="el-GR" sz="2000" dirty="0" smtClean="0"/>
          </a:p>
          <a:p>
            <a:endParaRPr lang="en-US" sz="2000" dirty="0"/>
          </a:p>
          <a:p>
            <a:r>
              <a:rPr lang="el-GR" sz="2000" dirty="0" smtClean="0"/>
              <a:t>Δυσμενής  η πρόγνωση</a:t>
            </a:r>
          </a:p>
          <a:p>
            <a:endParaRPr lang="el-GR" dirty="0" smtClean="0"/>
          </a:p>
          <a:p>
            <a:pPr marL="0" indent="0">
              <a:buNone/>
            </a:pPr>
            <a:endParaRPr lang="el-GR" dirty="0" smtClean="0"/>
          </a:p>
          <a:p>
            <a:r>
              <a:rPr lang="el-GR" sz="2000" dirty="0" smtClean="0"/>
              <a:t>Καθώς το </a:t>
            </a:r>
            <a:r>
              <a:rPr lang="el-GR" sz="2000" dirty="0" err="1" smtClean="0"/>
              <a:t>ενδοπορικό</a:t>
            </a:r>
            <a:r>
              <a:rPr lang="el-GR" sz="2000" dirty="0" smtClean="0"/>
              <a:t> καρκίνωμα συνήθως σχετίζεται με υψηλόβαθμης κακοήθειας καρκίνωμα του προστάτη, συνιστάται άμεσος επανέλεγχος με βιοψία ή κανονική θεραπεία ως επί διηθητικού καρκίνου.</a:t>
            </a:r>
          </a:p>
          <a:p>
            <a:endParaRPr lang="el-GR" sz="2000" dirty="0" smtClean="0"/>
          </a:p>
          <a:p>
            <a:endParaRPr lang="el-GR" sz="2000" dirty="0"/>
          </a:p>
          <a:p>
            <a:r>
              <a:rPr lang="el-GR" sz="2000" dirty="0" smtClean="0"/>
              <a:t>Συνιστάται </a:t>
            </a:r>
            <a:r>
              <a:rPr lang="el-GR" sz="2000" dirty="0"/>
              <a:t>άμεσος επανέλεγχος με βιοψία</a:t>
            </a:r>
          </a:p>
        </p:txBody>
      </p:sp>
    </p:spTree>
    <p:extLst>
      <p:ext uri="{BB962C8B-B14F-4D97-AF65-F5344CB8AC3E}">
        <p14:creationId xmlns:p14="http://schemas.microsoft.com/office/powerpoint/2010/main" val="34856685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0"/>
            <a:ext cx="8229600" cy="764704"/>
          </a:xfrm>
        </p:spPr>
        <p:txBody>
          <a:bodyPr/>
          <a:lstStyle/>
          <a:p>
            <a:r>
              <a:rPr lang="en-US" dirty="0" smtClean="0"/>
              <a:t>H</a:t>
            </a:r>
            <a:r>
              <a:rPr lang="el-GR" dirty="0" err="1" smtClean="0"/>
              <a:t>θμοειδής</a:t>
            </a:r>
            <a:r>
              <a:rPr lang="el-GR" dirty="0" smtClean="0"/>
              <a:t> </a:t>
            </a:r>
            <a:r>
              <a:rPr lang="en-US" dirty="0" smtClean="0"/>
              <a:t>HGPIN</a:t>
            </a:r>
            <a:endParaRPr lang="el-GR" dirty="0"/>
          </a:p>
        </p:txBody>
      </p:sp>
      <p:pic>
        <p:nvPicPr>
          <p:cNvPr id="2051" name="Picture 3" descr="C:\Users\Νεφέλη\Desktop\image00328.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27501" y="1471717"/>
            <a:ext cx="5688632" cy="44186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Νεφέλη\Desktop\image00329.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096786" y="1580513"/>
            <a:ext cx="5636068" cy="4253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6742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220072" y="404664"/>
            <a:ext cx="3923928" cy="6453336"/>
          </a:xfrm>
        </p:spPr>
        <p:txBody>
          <a:bodyPr>
            <a:noAutofit/>
          </a:bodyPr>
          <a:lstStyle/>
          <a:p>
            <a:r>
              <a:rPr lang="en-US" sz="1400" dirty="0" smtClean="0"/>
              <a:t>A</a:t>
            </a:r>
            <a:r>
              <a:rPr lang="el-GR" sz="1400" dirty="0" smtClean="0"/>
              <a:t>. </a:t>
            </a:r>
            <a:r>
              <a:rPr lang="el-GR" sz="1400" b="1" dirty="0" smtClean="0"/>
              <a:t>Άτυπος </a:t>
            </a:r>
            <a:r>
              <a:rPr lang="el-GR" sz="1400" b="1" dirty="0" err="1" smtClean="0"/>
              <a:t>ενδοπορικός</a:t>
            </a:r>
            <a:r>
              <a:rPr lang="el-GR" sz="1400" b="1" dirty="0" smtClean="0"/>
              <a:t> πολλαπλασιασμός </a:t>
            </a:r>
            <a:r>
              <a:rPr lang="el-GR" sz="1400" dirty="0" smtClean="0"/>
              <a:t>(</a:t>
            </a:r>
            <a:r>
              <a:rPr lang="el-GR" sz="1400" b="1" dirty="0" smtClean="0"/>
              <a:t>ΑΕΠΠ</a:t>
            </a:r>
            <a:r>
              <a:rPr lang="el-GR" sz="1400" dirty="0" smtClean="0"/>
              <a:t>) με τη μορφή </a:t>
            </a:r>
            <a:r>
              <a:rPr lang="el-GR" sz="1400" i="1" dirty="0" smtClean="0"/>
              <a:t>χαλαρών, </a:t>
            </a:r>
            <a:r>
              <a:rPr lang="el-GR" sz="1400" dirty="0" smtClean="0"/>
              <a:t>κυτταρολογικά άτυπων ηθμοειδών αδένων (Α-Η, Χ10).</a:t>
            </a:r>
            <a:br>
              <a:rPr lang="el-GR" sz="1400" dirty="0" smtClean="0"/>
            </a:br>
            <a:r>
              <a:rPr lang="el-GR" sz="1400" dirty="0" smtClean="0"/>
              <a:t/>
            </a:r>
            <a:br>
              <a:rPr lang="el-GR" sz="1400" dirty="0" smtClean="0"/>
            </a:br>
            <a:r>
              <a:rPr lang="el-GR" sz="1400" dirty="0" smtClean="0"/>
              <a:t> Β. </a:t>
            </a:r>
            <a:r>
              <a:rPr lang="el-GR" sz="1400" dirty="0" err="1" smtClean="0"/>
              <a:t>Ανοσοϊστοχημική</a:t>
            </a:r>
            <a:r>
              <a:rPr lang="el-GR" sz="1400" dirty="0" smtClean="0"/>
              <a:t> ανίχνευση βασικού κυτταρικού στοίχου</a:t>
            </a:r>
            <a:r>
              <a:rPr lang="el-GR" sz="1400" dirty="0" smtClean="0"/>
              <a:t>.</a:t>
            </a:r>
            <a:br>
              <a:rPr lang="el-GR" sz="1400" dirty="0" smtClean="0"/>
            </a:br>
            <a:r>
              <a:rPr lang="el-GR" sz="1400" dirty="0"/>
              <a:t/>
            </a:r>
            <a:br>
              <a:rPr lang="el-GR" sz="1400" dirty="0"/>
            </a:br>
            <a:r>
              <a:rPr lang="el-GR" sz="1400" dirty="0" smtClean="0"/>
              <a:t/>
            </a:r>
            <a:br>
              <a:rPr lang="el-GR" sz="1400" dirty="0" smtClean="0"/>
            </a:br>
            <a:r>
              <a:rPr lang="el-GR" sz="1400" dirty="0"/>
              <a:t/>
            </a:r>
            <a:br>
              <a:rPr lang="el-GR" sz="1400" dirty="0"/>
            </a:br>
            <a:r>
              <a:rPr lang="en-US" sz="1400" dirty="0" smtClean="0"/>
              <a:t>C</a:t>
            </a:r>
            <a:r>
              <a:rPr lang="el-GR" sz="1400" dirty="0" smtClean="0"/>
              <a:t>.</a:t>
            </a:r>
            <a:r>
              <a:rPr lang="en-US" sz="1400" dirty="0" smtClean="0"/>
              <a:t> </a:t>
            </a:r>
            <a:r>
              <a:rPr lang="el-GR" sz="1400" dirty="0" smtClean="0">
                <a:effectLst>
                  <a:outerShdw blurRad="38100" dist="38100" dir="2700000" algn="tl">
                    <a:srgbClr val="000000">
                      <a:alpha val="43137"/>
                    </a:srgbClr>
                  </a:outerShdw>
                </a:effectLst>
              </a:rPr>
              <a:t>ΑΕΠΠ</a:t>
            </a:r>
            <a:r>
              <a:rPr lang="el-GR" sz="1400" dirty="0" smtClean="0"/>
              <a:t> </a:t>
            </a:r>
            <a:r>
              <a:rPr lang="en-US" sz="1400" dirty="0" smtClean="0"/>
              <a:t> </a:t>
            </a:r>
            <a:r>
              <a:rPr lang="el-GR" sz="1400" dirty="0" smtClean="0"/>
              <a:t>σε  βιοψία με χαλαρά διατασσόμενο, </a:t>
            </a:r>
            <a:r>
              <a:rPr lang="el-GR" sz="1400" dirty="0" err="1" smtClean="0"/>
              <a:t>κυτταρολογικώς</a:t>
            </a:r>
            <a:r>
              <a:rPr lang="el-GR" sz="1400" dirty="0" smtClean="0"/>
              <a:t> ήπιο ηθμοειδή αδένα.  Αναδείχθηκε άθικτος βασικός κυτταρικός στοίχος, </a:t>
            </a:r>
            <a:r>
              <a:rPr lang="el-GR" sz="1400" dirty="0" err="1" smtClean="0"/>
              <a:t>ανοσοϊστοχημικά</a:t>
            </a:r>
            <a:r>
              <a:rPr lang="el-GR" sz="1400" dirty="0" smtClean="0"/>
              <a:t>. </a:t>
            </a:r>
            <a:r>
              <a:rPr lang="en-US" sz="1400" dirty="0" smtClean="0"/>
              <a:t>(</a:t>
            </a:r>
            <a:r>
              <a:rPr lang="el-GR" sz="1400" dirty="0" smtClean="0"/>
              <a:t>Α-Η,</a:t>
            </a:r>
            <a:r>
              <a:rPr lang="en-US" sz="1400" dirty="0" smtClean="0"/>
              <a:t> </a:t>
            </a:r>
            <a:r>
              <a:rPr lang="el-GR" sz="1400" dirty="0" smtClean="0"/>
              <a:t>Χ</a:t>
            </a:r>
            <a:r>
              <a:rPr lang="en-US" sz="1400" dirty="0" smtClean="0"/>
              <a:t>10). </a:t>
            </a:r>
            <a:r>
              <a:rPr lang="el-GR" sz="1400" dirty="0" smtClean="0"/>
              <a:t/>
            </a:r>
            <a:br>
              <a:rPr lang="el-GR" sz="1400" dirty="0" smtClean="0"/>
            </a:br>
            <a:r>
              <a:rPr lang="el-GR" sz="1400" dirty="0" smtClean="0"/>
              <a:t/>
            </a:r>
            <a:br>
              <a:rPr lang="el-GR" sz="1400" dirty="0" smtClean="0"/>
            </a:br>
            <a:r>
              <a:rPr lang="en-US" sz="1400" dirty="0" smtClean="0"/>
              <a:t>D</a:t>
            </a:r>
            <a:r>
              <a:rPr lang="el-GR" sz="1400" dirty="0" smtClean="0"/>
              <a:t>. </a:t>
            </a:r>
            <a:r>
              <a:rPr lang="el-GR" sz="1400" dirty="0" smtClean="0">
                <a:effectLst>
                  <a:outerShdw blurRad="38100" dist="38100" dir="2700000" algn="tl">
                    <a:srgbClr val="000000">
                      <a:alpha val="43137"/>
                    </a:srgbClr>
                  </a:outerShdw>
                </a:effectLst>
              </a:rPr>
              <a:t>ΑΕΠΠ</a:t>
            </a:r>
            <a:r>
              <a:rPr lang="el-GR" sz="1400" dirty="0" smtClean="0"/>
              <a:t> σε ριζική </a:t>
            </a:r>
            <a:r>
              <a:rPr lang="el-GR" sz="1400" dirty="0" err="1" smtClean="0"/>
              <a:t>προστατεκτομή</a:t>
            </a:r>
            <a:r>
              <a:rPr lang="el-GR" sz="1400" dirty="0" smtClean="0"/>
              <a:t> με  χαλαρό ηθμοειδή αδένα, παρακείμενο αδένων με </a:t>
            </a:r>
            <a:r>
              <a:rPr lang="el-GR" sz="1400" dirty="0" err="1" smtClean="0"/>
              <a:t>μικροθηλώδες</a:t>
            </a:r>
            <a:r>
              <a:rPr lang="el-GR" sz="1400" dirty="0" smtClean="0"/>
              <a:t> πρότυπο. </a:t>
            </a:r>
            <a:r>
              <a:rPr lang="en-US" sz="1400" dirty="0" smtClean="0"/>
              <a:t>(</a:t>
            </a:r>
            <a:r>
              <a:rPr lang="el-GR" sz="1400" dirty="0" smtClean="0"/>
              <a:t>Α-Η, </a:t>
            </a:r>
            <a:r>
              <a:rPr lang="en-US" sz="1400" dirty="0" smtClean="0"/>
              <a:t> </a:t>
            </a:r>
            <a:r>
              <a:rPr lang="el-GR" sz="1400" dirty="0" smtClean="0"/>
              <a:t>Χ</a:t>
            </a:r>
            <a:r>
              <a:rPr lang="en-US" sz="1400" dirty="0" smtClean="0"/>
              <a:t>10).</a:t>
            </a:r>
            <a:r>
              <a:rPr lang="el-GR" sz="1400" dirty="0" smtClean="0"/>
              <a:t/>
            </a:r>
            <a:br>
              <a:rPr lang="el-GR" sz="1400" dirty="0" smtClean="0"/>
            </a:br>
            <a:r>
              <a:rPr lang="el-GR" sz="1400" dirty="0" smtClean="0"/>
              <a:t/>
            </a:r>
            <a:br>
              <a:rPr lang="el-GR" sz="1400" dirty="0" smtClean="0"/>
            </a:br>
            <a:r>
              <a:rPr lang="el-GR" sz="1400" dirty="0" smtClean="0"/>
              <a:t/>
            </a:r>
            <a:br>
              <a:rPr lang="el-GR" sz="1400" dirty="0" smtClean="0"/>
            </a:br>
            <a:r>
              <a:rPr lang="en-US" sz="1400" dirty="0" smtClean="0"/>
              <a:t> E</a:t>
            </a:r>
            <a:r>
              <a:rPr lang="el-GR" sz="1400" dirty="0" smtClean="0"/>
              <a:t>. </a:t>
            </a:r>
            <a:r>
              <a:rPr lang="el-GR" sz="1400" dirty="0" smtClean="0">
                <a:effectLst>
                  <a:outerShdw blurRad="38100" dist="38100" dir="2700000" algn="tl">
                    <a:srgbClr val="000000">
                      <a:alpha val="43137"/>
                    </a:srgbClr>
                  </a:outerShdw>
                </a:effectLst>
              </a:rPr>
              <a:t>ΑΕΠΠ</a:t>
            </a:r>
            <a:r>
              <a:rPr lang="el-GR" sz="1400" dirty="0" smtClean="0"/>
              <a:t> σε βιοψία  με χαλαρούς, </a:t>
            </a:r>
            <a:r>
              <a:rPr lang="el-GR" sz="1400" dirty="0" err="1" smtClean="0"/>
              <a:t>κυτταρολογικώς</a:t>
            </a:r>
            <a:r>
              <a:rPr lang="el-GR" sz="1400" dirty="0" smtClean="0"/>
              <a:t> </a:t>
            </a:r>
            <a:r>
              <a:rPr lang="el-GR" sz="1400" dirty="0" err="1" smtClean="0"/>
              <a:t>ατύπους</a:t>
            </a:r>
            <a:r>
              <a:rPr lang="el-GR" sz="1400" dirty="0" smtClean="0"/>
              <a:t> ηθμοειδείς αδένες, παρακείμενους αδένων με </a:t>
            </a:r>
            <a:r>
              <a:rPr lang="el-GR" sz="1400" dirty="0" err="1" smtClean="0"/>
              <a:t>μικροθηλώδες</a:t>
            </a:r>
            <a:r>
              <a:rPr lang="el-GR" sz="1400" dirty="0" smtClean="0"/>
              <a:t> πρότυπο. </a:t>
            </a:r>
            <a:r>
              <a:rPr lang="en-US" sz="1400" dirty="0" smtClean="0"/>
              <a:t>(</a:t>
            </a:r>
            <a:r>
              <a:rPr lang="el-GR" sz="1400" dirty="0" smtClean="0"/>
              <a:t>Α-Η, Χ</a:t>
            </a:r>
            <a:r>
              <a:rPr lang="en-US" sz="1400" dirty="0" smtClean="0"/>
              <a:t> 20).</a:t>
            </a:r>
            <a:r>
              <a:rPr lang="el-GR" sz="1400" dirty="0" smtClean="0"/>
              <a:t/>
            </a:r>
            <a:br>
              <a:rPr lang="el-GR" sz="1400" dirty="0" smtClean="0"/>
            </a:br>
            <a:r>
              <a:rPr lang="el-GR" sz="1400" dirty="0" smtClean="0"/>
              <a:t/>
            </a:r>
            <a:br>
              <a:rPr lang="el-GR" sz="1400" dirty="0" smtClean="0"/>
            </a:br>
            <a:r>
              <a:rPr lang="en-US" sz="1400" dirty="0" smtClean="0"/>
              <a:t> F</a:t>
            </a:r>
            <a:r>
              <a:rPr lang="el-GR" sz="1400" dirty="0" smtClean="0"/>
              <a:t>. Η </a:t>
            </a:r>
            <a:r>
              <a:rPr lang="el-GR" sz="1400" dirty="0" err="1" smtClean="0"/>
              <a:t>ανοσοϊστοθετικότητα</a:t>
            </a:r>
            <a:r>
              <a:rPr lang="el-GR" sz="1400" dirty="0" smtClean="0"/>
              <a:t> στην </a:t>
            </a:r>
            <a:r>
              <a:rPr lang="el-GR" sz="1400" dirty="0" err="1" smtClean="0"/>
              <a:t>κυτταροκερατίνη</a:t>
            </a:r>
            <a:r>
              <a:rPr lang="el-GR" sz="1400" dirty="0" smtClean="0"/>
              <a:t> υψηλού Μ.Β. επιβεβαιώνει την παρουσία βασικού κυτταρικού στοίχου. </a:t>
            </a:r>
            <a:r>
              <a:rPr lang="en-US" sz="1400" dirty="0" smtClean="0"/>
              <a:t>(</a:t>
            </a:r>
            <a:r>
              <a:rPr lang="el-GR" sz="1400" dirty="0" smtClean="0"/>
              <a:t>Χ</a:t>
            </a:r>
            <a:r>
              <a:rPr lang="en-US" sz="1400" dirty="0" smtClean="0"/>
              <a:t>10).</a:t>
            </a:r>
            <a:br>
              <a:rPr lang="en-US" sz="1400" dirty="0" smtClean="0"/>
            </a:br>
            <a:endParaRPr lang="el-GR" sz="1400" dirty="0"/>
          </a:p>
        </p:txBody>
      </p:sp>
      <p:pic>
        <p:nvPicPr>
          <p:cNvPr id="95234" name="Picture 2" descr="A, Atypical intraductal proliferation (AIP) with loose cytologically atypical cribriform glands (hematoxylin-eosin [H&amp;E] 310). B, Highmolecular-weight cytokeratin (HMWCK) immunohistochemistry verify the presence of a basal cell layer (brown chromogen, same case as [A]) (310). C, AIP on biopsy with loose cytologically bland cribriform gland. Basal cell layer was intact (not shown) (H&amp;E 310). D, AIP on radical prostatectomy with loose cribriform gland adjacent to glands with micropapillary pattern (H&amp;E 310). E, AIP on biopsy with loose cytologically atypical cribriform glands adjacent to glands with micropapillary pattern (H&amp;E 320). F, HMWCK immunohistochemistry verify the presence of a basal cell layer (brown chromogen, same case as [E]) (310)."/>
          <p:cNvPicPr>
            <a:picLocks noChangeAspect="1" noChangeArrowheads="1"/>
          </p:cNvPicPr>
          <p:nvPr/>
        </p:nvPicPr>
        <p:blipFill>
          <a:blip r:embed="rId2" cstate="print"/>
          <a:srcRect/>
          <a:stretch>
            <a:fillRect/>
          </a:stretch>
        </p:blipFill>
        <p:spPr bwMode="auto">
          <a:xfrm>
            <a:off x="179512" y="620688"/>
            <a:ext cx="5014709" cy="5805264"/>
          </a:xfrm>
          <a:prstGeom prst="rect">
            <a:avLst/>
          </a:prstGeom>
          <a:noFill/>
        </p:spPr>
      </p:pic>
    </p:spTree>
    <p:extLst>
      <p:ext uri="{BB962C8B-B14F-4D97-AF65-F5344CB8AC3E}">
        <p14:creationId xmlns:p14="http://schemas.microsoft.com/office/powerpoint/2010/main" val="18707623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2189646"/>
          </a:xfrm>
        </p:spPr>
        <p:txBody>
          <a:bodyPr>
            <a:normAutofit fontScale="90000"/>
          </a:bodyPr>
          <a:lstStyle/>
          <a:p>
            <a:pPr algn="just"/>
            <a:r>
              <a:rPr lang="el-GR" sz="1800" dirty="0" smtClean="0"/>
              <a:t> </a:t>
            </a:r>
            <a:r>
              <a:rPr lang="el-GR" sz="1600" dirty="0"/>
              <a:t>Ά</a:t>
            </a:r>
            <a:r>
              <a:rPr lang="el-GR" sz="1600" dirty="0" smtClean="0"/>
              <a:t>τυποι αδένες δίκην </a:t>
            </a:r>
            <a:r>
              <a:rPr lang="en-US" sz="1600" dirty="0" smtClean="0"/>
              <a:t>PIN</a:t>
            </a:r>
            <a:r>
              <a:rPr lang="el-GR" sz="1600" dirty="0" smtClean="0"/>
              <a:t>,  παρακείμενοι διηθητικών κυψελιδικών καρκινωμάτων πιθανώς να αντιστοιχούν σε </a:t>
            </a:r>
            <a:r>
              <a:rPr lang="el-GR" sz="1600" dirty="0" err="1" smtClean="0"/>
              <a:t>ενδοπορικά</a:t>
            </a:r>
            <a:r>
              <a:rPr lang="el-GR" sz="1600" dirty="0" smtClean="0"/>
              <a:t> καρκινώματα «χαμηλόβαθμης μορφολογικής κακοήθειας». Ο  σχετικός όρος, «</a:t>
            </a:r>
            <a:r>
              <a:rPr lang="el-GR" sz="1600" dirty="0" smtClean="0">
                <a:effectLst>
                  <a:outerShdw blurRad="38100" dist="38100" dir="2700000" algn="tl">
                    <a:srgbClr val="000000">
                      <a:alpha val="43137"/>
                    </a:srgbClr>
                  </a:outerShdw>
                </a:effectLst>
              </a:rPr>
              <a:t>άτυπος </a:t>
            </a:r>
            <a:r>
              <a:rPr lang="el-GR" sz="1600" dirty="0" err="1" smtClean="0">
                <a:effectLst>
                  <a:outerShdw blurRad="38100" dist="38100" dir="2700000" algn="tl">
                    <a:srgbClr val="000000">
                      <a:alpha val="43137"/>
                    </a:srgbClr>
                  </a:outerShdw>
                </a:effectLst>
              </a:rPr>
              <a:t>ενδοπορικός</a:t>
            </a:r>
            <a:r>
              <a:rPr lang="el-GR" sz="1600" dirty="0" smtClean="0">
                <a:effectLst>
                  <a:outerShdw blurRad="38100" dist="38100" dir="2700000" algn="tl">
                    <a:srgbClr val="000000">
                      <a:alpha val="43137"/>
                    </a:srgbClr>
                  </a:outerShdw>
                </a:effectLst>
              </a:rPr>
              <a:t> πολλαπλασιασμός» , αν και </a:t>
            </a:r>
            <a:r>
              <a:rPr lang="el-GR" sz="1600" dirty="0" err="1" smtClean="0">
                <a:effectLst>
                  <a:outerShdw blurRad="38100" dist="38100" dir="2700000" algn="tl">
                    <a:srgbClr val="000000">
                      <a:alpha val="43137"/>
                    </a:srgbClr>
                  </a:outerShdw>
                </a:effectLst>
              </a:rPr>
              <a:t>κυτταρολογικώς</a:t>
            </a:r>
            <a:r>
              <a:rPr lang="el-GR" sz="1600" dirty="0" smtClean="0">
                <a:effectLst>
                  <a:outerShdw blurRad="38100" dist="38100" dir="2700000" algn="tl">
                    <a:srgbClr val="000000">
                      <a:alpha val="43137"/>
                    </a:srgbClr>
                  </a:outerShdw>
                </a:effectLst>
              </a:rPr>
              <a:t> υπολείπεται σε </a:t>
            </a:r>
            <a:r>
              <a:rPr lang="el-GR" sz="1600" dirty="0" err="1" smtClean="0">
                <a:effectLst>
                  <a:outerShdw blurRad="38100" dist="38100" dir="2700000" algn="tl">
                    <a:srgbClr val="000000">
                      <a:alpha val="43137"/>
                    </a:srgbClr>
                  </a:outerShdw>
                </a:effectLst>
              </a:rPr>
              <a:t>ατυπία</a:t>
            </a:r>
            <a:r>
              <a:rPr lang="el-GR" sz="1600" dirty="0" smtClean="0">
                <a:effectLst>
                  <a:outerShdw blurRad="38100" dist="38100" dir="2700000" algn="tl">
                    <a:srgbClr val="000000">
                      <a:alpha val="43137"/>
                    </a:srgbClr>
                  </a:outerShdw>
                </a:effectLst>
              </a:rPr>
              <a:t> από το </a:t>
            </a:r>
            <a:r>
              <a:rPr lang="el-GR" sz="1600" dirty="0" err="1" smtClean="0">
                <a:effectLst>
                  <a:outerShdw blurRad="38100" dist="38100" dir="2700000" algn="tl">
                    <a:srgbClr val="000000">
                      <a:alpha val="43137"/>
                    </a:srgbClr>
                  </a:outerShdw>
                </a:effectLst>
              </a:rPr>
              <a:t>ενδοπορικό</a:t>
            </a:r>
            <a:r>
              <a:rPr lang="el-GR" sz="1600" dirty="0" smtClean="0">
                <a:effectLst>
                  <a:outerShdw blurRad="38100" dist="38100" dir="2700000" algn="tl">
                    <a:srgbClr val="000000">
                      <a:alpha val="43137"/>
                    </a:srgbClr>
                  </a:outerShdw>
                </a:effectLst>
              </a:rPr>
              <a:t> καρκίνωμα, </a:t>
            </a:r>
            <a:r>
              <a:rPr lang="el-GR" sz="1600" dirty="0" smtClean="0"/>
              <a:t>μορφολογικώς μάλλον υπερτερεί σε </a:t>
            </a:r>
            <a:r>
              <a:rPr lang="el-GR" sz="1600" dirty="0" err="1" smtClean="0"/>
              <a:t>ατυπία</a:t>
            </a:r>
            <a:r>
              <a:rPr lang="el-GR" sz="1600" dirty="0" smtClean="0"/>
              <a:t> από τη </a:t>
            </a:r>
            <a:r>
              <a:rPr lang="en-US" sz="1600" dirty="0" smtClean="0"/>
              <a:t>HGPIN</a:t>
            </a:r>
            <a:r>
              <a:rPr lang="el-GR" sz="1600" dirty="0" smtClean="0"/>
              <a:t>· αντιστοιχεί δε, σε ορισμένους μεγάλους, </a:t>
            </a:r>
            <a:r>
              <a:rPr lang="el-GR" sz="1600" i="1" dirty="0" smtClean="0"/>
              <a:t>χαλαρά</a:t>
            </a:r>
            <a:r>
              <a:rPr lang="el-GR" sz="1600" dirty="0" smtClean="0"/>
              <a:t> </a:t>
            </a:r>
            <a:r>
              <a:rPr lang="el-GR" sz="1600" i="1" dirty="0" smtClean="0"/>
              <a:t>δομημένους (όχι άκαμπτους)</a:t>
            </a:r>
            <a:r>
              <a:rPr lang="el-GR" sz="1600" dirty="0" smtClean="0"/>
              <a:t> ηθμοειδείς αδένες οι οποίοι μορφολογικώς </a:t>
            </a:r>
            <a:r>
              <a:rPr lang="el-GR" sz="1600" i="1" dirty="0" smtClean="0">
                <a:effectLst>
                  <a:outerShdw blurRad="38100" dist="38100" dir="2700000" algn="tl">
                    <a:srgbClr val="000000">
                      <a:alpha val="43137"/>
                    </a:srgbClr>
                  </a:outerShdw>
                </a:effectLst>
              </a:rPr>
              <a:t>δεν</a:t>
            </a:r>
            <a:r>
              <a:rPr lang="el-GR" sz="1600" dirty="0" smtClean="0"/>
              <a:t> επαρκούν για τη διάγνωση </a:t>
            </a:r>
            <a:r>
              <a:rPr lang="el-GR" sz="1600" dirty="0" err="1" smtClean="0"/>
              <a:t>ενδοπορικού</a:t>
            </a:r>
            <a:r>
              <a:rPr lang="el-GR" sz="1600" dirty="0" smtClean="0"/>
              <a:t> καρκινώματος· πλην </a:t>
            </a:r>
            <a:r>
              <a:rPr lang="el-GR" sz="1600" dirty="0" smtClean="0"/>
              <a:t>όμως, </a:t>
            </a:r>
            <a:r>
              <a:rPr lang="el-GR" sz="1600" dirty="0" smtClean="0"/>
              <a:t>σε επίπεδο μοριακών μεταβολών ( κατάσταση των γονιδίων </a:t>
            </a:r>
            <a:r>
              <a:rPr lang="en-US" sz="1600" dirty="0" smtClean="0"/>
              <a:t>ERG &amp; PTEN)</a:t>
            </a:r>
            <a:r>
              <a:rPr lang="el-GR" sz="1600" dirty="0" smtClean="0"/>
              <a:t> και κλινικής συμπεριφοράς, προσομοιάζουν με το </a:t>
            </a:r>
            <a:r>
              <a:rPr lang="el-GR" sz="1600" dirty="0" err="1" smtClean="0"/>
              <a:t>ενδοπορικό</a:t>
            </a:r>
            <a:r>
              <a:rPr lang="el-GR" sz="1600" dirty="0" smtClean="0"/>
              <a:t> καρκίνωμα. Στις περιπτώσεις που ο «άτυπος </a:t>
            </a:r>
            <a:r>
              <a:rPr lang="el-GR" sz="1600" dirty="0" err="1" smtClean="0"/>
              <a:t>ενδοπορικός</a:t>
            </a:r>
            <a:r>
              <a:rPr lang="el-GR" sz="1600" dirty="0" smtClean="0"/>
              <a:t> πολλαπλασιασμός» αποτελεί το μόνο εύρημα στο </a:t>
            </a:r>
            <a:r>
              <a:rPr lang="el-GR" sz="1600" dirty="0" err="1" smtClean="0"/>
              <a:t>βιοπτικό</a:t>
            </a:r>
            <a:r>
              <a:rPr lang="el-GR" sz="1600" dirty="0" smtClean="0"/>
              <a:t> μας υλικό, χρειάζεται, αντίθετα με τη διάγνωση της </a:t>
            </a:r>
            <a:r>
              <a:rPr lang="en-US" sz="1600" dirty="0" smtClean="0"/>
              <a:t>HG PIN, </a:t>
            </a:r>
            <a:r>
              <a:rPr lang="el-GR" sz="1600" dirty="0" smtClean="0"/>
              <a:t> άμεση επανάληψη της βιοψίας , ώστε να μην ξεφύγει πιθανό διηθητικό καρκίνωμα αλλαχού.                                                            </a:t>
            </a:r>
            <a:r>
              <a:rPr lang="en-US" sz="1600" dirty="0" smtClean="0"/>
              <a:t>M Zhou.</a:t>
            </a:r>
            <a:r>
              <a:rPr lang="el-GR" sz="1600" dirty="0" smtClean="0"/>
              <a:t> </a:t>
            </a:r>
            <a:r>
              <a:rPr lang="en-US" sz="1600" dirty="0" smtClean="0"/>
              <a:t> Modern </a:t>
            </a:r>
            <a:r>
              <a:rPr lang="en-US" sz="1600" dirty="0" err="1" smtClean="0"/>
              <a:t>Pathol</a:t>
            </a:r>
            <a:r>
              <a:rPr lang="en-US" sz="1600" dirty="0" smtClean="0"/>
              <a:t> (2018) 31, S71-9</a:t>
            </a:r>
            <a:endParaRPr lang="el-GR" sz="1600" dirty="0"/>
          </a:p>
        </p:txBody>
      </p:sp>
      <p:pic>
        <p:nvPicPr>
          <p:cNvPr id="7170" name="Picture 2" descr="C:\Users\Νεφέλη\Desktop\8-Figure8-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2189646"/>
            <a:ext cx="6912818" cy="4565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9134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3501008"/>
          </a:xfrm>
        </p:spPr>
        <p:txBody>
          <a:bodyPr>
            <a:normAutofit fontScale="90000"/>
          </a:bodyPr>
          <a:lstStyle/>
          <a:p>
            <a:r>
              <a:rPr lang="el-GR" sz="1600" dirty="0" smtClean="0">
                <a:latin typeface="Arial" charset="0"/>
                <a:ea typeface="Baekmuk Gulim" charset="0"/>
                <a:cs typeface="Baekmuk Gulim" charset="0"/>
              </a:rPr>
              <a:t>Τα </a:t>
            </a:r>
            <a:r>
              <a:rPr lang="el-GR" sz="1600" b="1" dirty="0" err="1" smtClean="0">
                <a:latin typeface="Arial" charset="0"/>
                <a:ea typeface="Baekmuk Gulim" charset="0"/>
                <a:cs typeface="Baekmuk Gulim" charset="0"/>
              </a:rPr>
              <a:t>ανοσοϊστοχημικά</a:t>
            </a:r>
            <a:r>
              <a:rPr lang="el-GR" sz="1600" b="1" dirty="0" smtClean="0">
                <a:latin typeface="Arial" charset="0"/>
                <a:ea typeface="Baekmuk Gulim" charset="0"/>
                <a:cs typeface="Baekmuk Gulim" charset="0"/>
              </a:rPr>
              <a:t> πρότυπα έκφρασης</a:t>
            </a:r>
            <a:r>
              <a:rPr lang="el-GR" sz="1600" dirty="0" smtClean="0">
                <a:latin typeface="Arial" charset="0"/>
                <a:ea typeface="Baekmuk Gulim" charset="0"/>
                <a:cs typeface="Baekmuk Gulim" charset="0"/>
              </a:rPr>
              <a:t> </a:t>
            </a:r>
            <a:br>
              <a:rPr lang="el-GR" sz="1600" dirty="0" smtClean="0">
                <a:latin typeface="Arial" charset="0"/>
                <a:ea typeface="Baekmuk Gulim" charset="0"/>
                <a:cs typeface="Baekmuk Gulim" charset="0"/>
              </a:rPr>
            </a:br>
            <a:r>
              <a:rPr lang="el-GR" sz="1600" dirty="0" smtClean="0">
                <a:latin typeface="Arial" charset="0"/>
                <a:ea typeface="Baekmuk Gulim" charset="0"/>
                <a:cs typeface="Baekmuk Gulim" charset="0"/>
              </a:rPr>
              <a:t>του ομολόγου </a:t>
            </a:r>
            <a:r>
              <a:rPr lang="el-GR" sz="1600" dirty="0" err="1" smtClean="0">
                <a:latin typeface="Arial" charset="0"/>
                <a:ea typeface="Baekmuk Gulim" charset="0"/>
                <a:cs typeface="Baekmuk Gulim" charset="0"/>
              </a:rPr>
              <a:t>φωσφατάσης</a:t>
            </a:r>
            <a:r>
              <a:rPr lang="el-GR" sz="1600" dirty="0" smtClean="0">
                <a:latin typeface="Arial" charset="0"/>
                <a:ea typeface="Baekmuk Gulim" charset="0"/>
                <a:cs typeface="Baekmuk Gulim" charset="0"/>
              </a:rPr>
              <a:t> και </a:t>
            </a:r>
            <a:r>
              <a:rPr lang="el-GR" sz="1600" dirty="0" err="1" smtClean="0">
                <a:latin typeface="Arial" charset="0"/>
                <a:ea typeface="Baekmuk Gulim" charset="0"/>
                <a:cs typeface="Baekmuk Gulim" charset="0"/>
              </a:rPr>
              <a:t>τενσίνης</a:t>
            </a:r>
            <a:r>
              <a:rPr lang="el-GR" sz="1600" dirty="0" smtClean="0">
                <a:latin typeface="Arial" charset="0"/>
                <a:ea typeface="Baekmuk Gulim" charset="0"/>
                <a:cs typeface="Baekmuk Gulim" charset="0"/>
              </a:rPr>
              <a:t> (</a:t>
            </a:r>
            <a:r>
              <a:rPr lang="en-US" sz="1600" dirty="0" smtClean="0">
                <a:latin typeface="Arial" charset="0"/>
                <a:ea typeface="Baekmuk Gulim" charset="0"/>
                <a:cs typeface="Baekmuk Gulim" charset="0"/>
              </a:rPr>
              <a:t>PTEN) </a:t>
            </a:r>
            <a:r>
              <a:rPr lang="el-GR" sz="1600" dirty="0" smtClean="0">
                <a:latin typeface="Arial" charset="0"/>
                <a:ea typeface="Baekmuk Gulim" charset="0"/>
                <a:cs typeface="Baekmuk Gulim" charset="0"/>
              </a:rPr>
              <a:t>στον καρκίνο του προστάτη αδένα. </a:t>
            </a:r>
            <a:br>
              <a:rPr lang="el-GR" sz="1600" dirty="0" smtClean="0">
                <a:latin typeface="Arial" charset="0"/>
                <a:ea typeface="Baekmuk Gulim" charset="0"/>
                <a:cs typeface="Baekmuk Gulim" charset="0"/>
              </a:rPr>
            </a:br>
            <a:r>
              <a:rPr lang="en-US" sz="1600" dirty="0" smtClean="0">
                <a:latin typeface="Arial" charset="0"/>
                <a:ea typeface="Baekmuk Gulim" charset="0"/>
                <a:cs typeface="Baekmuk Gulim" charset="0"/>
              </a:rPr>
              <a:t>P=</a:t>
            </a:r>
            <a:r>
              <a:rPr lang="el-GR" sz="1600" dirty="0" smtClean="0">
                <a:latin typeface="Arial" charset="0"/>
                <a:ea typeface="Baekmuk Gulim" charset="0"/>
                <a:cs typeface="Baekmuk Gulim" charset="0"/>
              </a:rPr>
              <a:t>θετική χρώση, </a:t>
            </a:r>
            <a:r>
              <a:rPr lang="el-GR" sz="1600" dirty="0" err="1" smtClean="0">
                <a:latin typeface="Arial" charset="0"/>
                <a:ea typeface="Baekmuk Gulim" charset="0"/>
                <a:cs typeface="Baekmuk Gulim" charset="0"/>
              </a:rPr>
              <a:t>Ν=αρνητική</a:t>
            </a:r>
            <a:r>
              <a:rPr lang="el-GR" sz="1600" dirty="0" smtClean="0">
                <a:latin typeface="Arial" charset="0"/>
                <a:ea typeface="Baekmuk Gulim" charset="0"/>
                <a:cs typeface="Baekmuk Gulim" charset="0"/>
              </a:rPr>
              <a:t> χρώση.</a:t>
            </a:r>
            <a:br>
              <a:rPr lang="el-GR" sz="1600" dirty="0" smtClean="0">
                <a:latin typeface="Arial" charset="0"/>
                <a:ea typeface="Baekmuk Gulim" charset="0"/>
                <a:cs typeface="Baekmuk Gulim" charset="0"/>
              </a:rPr>
            </a:br>
            <a:r>
              <a:rPr lang="el-GR" sz="1600" dirty="0" smtClean="0">
                <a:latin typeface="Arial" charset="0"/>
                <a:ea typeface="Baekmuk Gulim" charset="0"/>
                <a:cs typeface="Baekmuk Gulim" charset="0"/>
              </a:rPr>
              <a:t/>
            </a:r>
            <a:br>
              <a:rPr lang="el-GR" sz="1600" dirty="0" smtClean="0">
                <a:latin typeface="Arial" charset="0"/>
                <a:ea typeface="Baekmuk Gulim" charset="0"/>
                <a:cs typeface="Baekmuk Gulim" charset="0"/>
              </a:rPr>
            </a:br>
            <a:r>
              <a:rPr lang="en-US" sz="1600" dirty="0" smtClean="0">
                <a:latin typeface="Arial" charset="0"/>
                <a:ea typeface="Baekmuk Gulim" charset="0"/>
                <a:cs typeface="Baekmuk Gulim" charset="0"/>
              </a:rPr>
              <a:t>(A) </a:t>
            </a:r>
            <a:r>
              <a:rPr lang="el-GR" sz="1600" dirty="0" smtClean="0">
                <a:latin typeface="Arial" charset="0"/>
                <a:ea typeface="Baekmuk Gulim" charset="0"/>
                <a:cs typeface="Baekmuk Gulim" charset="0"/>
              </a:rPr>
              <a:t>Άθικτη η έκφραση τόσο στα καρκινικά (Τ) όσο και σε κύτταρα παρακείμενων, </a:t>
            </a:r>
            <a:r>
              <a:rPr lang="el-GR" sz="1600" dirty="0" err="1" smtClean="0">
                <a:latin typeface="Arial" charset="0"/>
                <a:ea typeface="Baekmuk Gulim" charset="0"/>
                <a:cs typeface="Baekmuk Gulim" charset="0"/>
              </a:rPr>
              <a:t>καλοήθων</a:t>
            </a:r>
            <a:r>
              <a:rPr lang="el-GR" sz="1600" dirty="0" smtClean="0">
                <a:latin typeface="Arial" charset="0"/>
                <a:ea typeface="Baekmuk Gulim" charset="0"/>
                <a:cs typeface="Baekmuk Gulim" charset="0"/>
              </a:rPr>
              <a:t> αδένων </a:t>
            </a:r>
            <a:r>
              <a:rPr lang="el-GR" sz="1600" dirty="0" smtClean="0">
                <a:latin typeface="Arial" charset="0"/>
                <a:ea typeface="Baekmuk Gulim" charset="0"/>
                <a:cs typeface="Baekmuk Gulim" charset="0"/>
              </a:rPr>
              <a:t/>
            </a:r>
            <a:br>
              <a:rPr lang="el-GR" sz="1600" dirty="0" smtClean="0">
                <a:latin typeface="Arial" charset="0"/>
                <a:ea typeface="Baekmuk Gulim" charset="0"/>
                <a:cs typeface="Baekmuk Gulim" charset="0"/>
              </a:rPr>
            </a:br>
            <a:r>
              <a:rPr lang="el-GR" sz="1600" dirty="0" smtClean="0">
                <a:latin typeface="Arial" charset="0"/>
                <a:ea typeface="Baekmuk Gulim" charset="0"/>
                <a:cs typeface="Baekmuk Gulim" charset="0"/>
              </a:rPr>
              <a:t>(</a:t>
            </a:r>
            <a:r>
              <a:rPr lang="el-GR" sz="1600" dirty="0" smtClean="0">
                <a:latin typeface="Arial" charset="0"/>
                <a:ea typeface="Baekmuk Gulim" charset="0"/>
                <a:cs typeface="Baekmuk Gulim" charset="0"/>
              </a:rPr>
              <a:t>Β, εσωτερικοί θετικοί μάρτυρες). </a:t>
            </a:r>
            <a:r>
              <a:rPr lang="en-US" sz="1600" dirty="0" smtClean="0">
                <a:latin typeface="Arial" charset="0"/>
                <a:ea typeface="Baekmuk Gulim" charset="0"/>
                <a:cs typeface="Baekmuk Gulim" charset="0"/>
              </a:rPr>
              <a:t> </a:t>
            </a:r>
            <a:r>
              <a:rPr lang="el-GR" sz="1600" dirty="0" smtClean="0">
                <a:latin typeface="Arial" charset="0"/>
                <a:ea typeface="Baekmuk Gulim" charset="0"/>
                <a:cs typeface="Baekmuk Gulim" charset="0"/>
              </a:rPr>
              <a:t/>
            </a:r>
            <a:br>
              <a:rPr lang="el-GR" sz="1600" dirty="0" smtClean="0">
                <a:latin typeface="Arial" charset="0"/>
                <a:ea typeface="Baekmuk Gulim" charset="0"/>
                <a:cs typeface="Baekmuk Gulim" charset="0"/>
              </a:rPr>
            </a:br>
            <a:r>
              <a:rPr lang="en-US" sz="1600" dirty="0" smtClean="0">
                <a:latin typeface="Arial" charset="0"/>
                <a:ea typeface="Baekmuk Gulim" charset="0"/>
                <a:cs typeface="Baekmuk Gulim" charset="0"/>
              </a:rPr>
              <a:t>(B) </a:t>
            </a:r>
            <a:r>
              <a:rPr lang="el-GR" sz="1600" dirty="0" smtClean="0">
                <a:latin typeface="Arial" charset="0"/>
                <a:ea typeface="Baekmuk Gulim" charset="0"/>
                <a:cs typeface="Baekmuk Gulim" charset="0"/>
              </a:rPr>
              <a:t>Ομοιογενής απώλεια της έκφρασης του </a:t>
            </a:r>
            <a:r>
              <a:rPr lang="en-US" sz="1600" dirty="0" smtClean="0">
                <a:latin typeface="Arial" charset="0"/>
                <a:ea typeface="Baekmuk Gulim" charset="0"/>
                <a:cs typeface="Baekmuk Gulim" charset="0"/>
              </a:rPr>
              <a:t>PTEN </a:t>
            </a:r>
            <a:r>
              <a:rPr lang="el-GR" sz="1600" dirty="0" smtClean="0">
                <a:latin typeface="Arial" charset="0"/>
                <a:ea typeface="Baekmuk Gulim" charset="0"/>
                <a:cs typeface="Baekmuk Gulim" charset="0"/>
              </a:rPr>
              <a:t>στους καρκινικούς </a:t>
            </a:r>
            <a:r>
              <a:rPr lang="el-GR" sz="1600" dirty="0" smtClean="0">
                <a:latin typeface="Arial" charset="0"/>
                <a:ea typeface="Baekmuk Gulim" charset="0"/>
                <a:cs typeface="Baekmuk Gulim" charset="0"/>
              </a:rPr>
              <a:t>αδένες (</a:t>
            </a:r>
            <a:r>
              <a:rPr lang="el-GR" sz="1600" dirty="0" smtClean="0">
                <a:latin typeface="Arial" charset="0"/>
                <a:ea typeface="Baekmuk Gulim" charset="0"/>
                <a:cs typeface="Baekmuk Gulim" charset="0"/>
              </a:rPr>
              <a:t>Τ) και διατήρησή της σε παρακείμενους καλοήθεις αδένες (Β) και στο υπόστρωμα. </a:t>
            </a:r>
            <a:br>
              <a:rPr lang="el-GR" sz="1600" dirty="0" smtClean="0">
                <a:latin typeface="Arial" charset="0"/>
                <a:ea typeface="Baekmuk Gulim" charset="0"/>
                <a:cs typeface="Baekmuk Gulim" charset="0"/>
              </a:rPr>
            </a:br>
            <a:r>
              <a:rPr lang="en-US" sz="1600" dirty="0" smtClean="0">
                <a:latin typeface="Arial" charset="0"/>
                <a:ea typeface="Baekmuk Gulim" charset="0"/>
                <a:cs typeface="Baekmuk Gulim" charset="0"/>
              </a:rPr>
              <a:t>(C) </a:t>
            </a:r>
            <a:r>
              <a:rPr lang="el-GR" sz="1600" dirty="0" smtClean="0">
                <a:latin typeface="Arial" charset="0"/>
                <a:ea typeface="Baekmuk Gulim" charset="0"/>
                <a:cs typeface="Baekmuk Gulim" charset="0"/>
              </a:rPr>
              <a:t>Ετερογενής απώλεια της έκφρασης του </a:t>
            </a:r>
            <a:r>
              <a:rPr lang="en-US" sz="1600" dirty="0" smtClean="0">
                <a:latin typeface="Arial" charset="0"/>
                <a:ea typeface="Baekmuk Gulim" charset="0"/>
                <a:cs typeface="Baekmuk Gulim" charset="0"/>
              </a:rPr>
              <a:t>PTEN</a:t>
            </a:r>
            <a:r>
              <a:rPr lang="el-GR" sz="1600" dirty="0" smtClean="0">
                <a:latin typeface="Arial" charset="0"/>
                <a:ea typeface="Baekmuk Gulim" charset="0"/>
                <a:cs typeface="Baekmuk Gulim" charset="0"/>
              </a:rPr>
              <a:t> σε ορισμένα, αλλά όχι σε όλα τα καρκινικά κύτταρα.</a:t>
            </a:r>
            <a:r>
              <a:rPr lang="en-US" sz="1600" dirty="0" smtClean="0">
                <a:latin typeface="Arial" charset="0"/>
                <a:ea typeface="Baekmuk Gulim" charset="0"/>
                <a:cs typeface="Baekmuk Gulim" charset="0"/>
              </a:rPr>
              <a:t>  </a:t>
            </a:r>
            <a:r>
              <a:rPr lang="el-GR" sz="1600" dirty="0" smtClean="0">
                <a:latin typeface="Arial" charset="0"/>
                <a:ea typeface="Baekmuk Gulim" charset="0"/>
                <a:cs typeface="Baekmuk Gulim" charset="0"/>
              </a:rPr>
              <a:t/>
            </a:r>
            <a:br>
              <a:rPr lang="el-GR" sz="1600" dirty="0" smtClean="0">
                <a:latin typeface="Arial" charset="0"/>
                <a:ea typeface="Baekmuk Gulim" charset="0"/>
                <a:cs typeface="Baekmuk Gulim" charset="0"/>
              </a:rPr>
            </a:br>
            <a:r>
              <a:rPr lang="en-US" sz="1600" dirty="0" smtClean="0">
                <a:latin typeface="Arial" charset="0"/>
                <a:ea typeface="Baekmuk Gulim" charset="0"/>
                <a:cs typeface="Baekmuk Gulim" charset="0"/>
              </a:rPr>
              <a:t>(D) </a:t>
            </a:r>
            <a:r>
              <a:rPr lang="el-GR" sz="1600" dirty="0" smtClean="0">
                <a:latin typeface="Arial" charset="0"/>
                <a:ea typeface="Baekmuk Gulim" charset="0"/>
                <a:cs typeface="Baekmuk Gulim" charset="0"/>
              </a:rPr>
              <a:t>Ακαθόριστη έκφραση του </a:t>
            </a:r>
            <a:r>
              <a:rPr lang="en-US" sz="1600" dirty="0" smtClean="0">
                <a:latin typeface="Arial" charset="0"/>
                <a:ea typeface="Baekmuk Gulim" charset="0"/>
                <a:cs typeface="Baekmuk Gulim" charset="0"/>
              </a:rPr>
              <a:t>PTEN: </a:t>
            </a:r>
            <a:r>
              <a:rPr lang="el-GR" sz="1600" dirty="0" smtClean="0">
                <a:latin typeface="Arial" charset="0"/>
                <a:ea typeface="Baekmuk Gulim" charset="0"/>
                <a:cs typeface="Baekmuk Gulim" charset="0"/>
              </a:rPr>
              <a:t>εξασθενημένη, αλλά όχι απούσα στους καρκινικούς αδένες, χωρίς να υπάρχει το μέτρο σύγκρισης, δηλ. καλοήθεις αδένες, ως εσωτερικοί θετικοί μάρτυρες.</a:t>
            </a:r>
            <a:r>
              <a:rPr lang="en-US" sz="1600" dirty="0" smtClean="0">
                <a:latin typeface="Arial" charset="0"/>
                <a:ea typeface="Baekmuk Gulim" charset="0"/>
                <a:cs typeface="Baekmuk Gulim" charset="0"/>
              </a:rPr>
              <a:t> </a:t>
            </a:r>
            <a:r>
              <a:rPr lang="el-GR" sz="1600" dirty="0" smtClean="0">
                <a:latin typeface="Arial" charset="0"/>
                <a:ea typeface="Baekmuk Gulim" charset="0"/>
                <a:cs typeface="Baekmuk Gulim" charset="0"/>
              </a:rPr>
              <a:t/>
            </a:r>
            <a:br>
              <a:rPr lang="el-GR" sz="1600" dirty="0" smtClean="0">
                <a:latin typeface="Arial" charset="0"/>
                <a:ea typeface="Baekmuk Gulim" charset="0"/>
                <a:cs typeface="Baekmuk Gulim" charset="0"/>
              </a:rPr>
            </a:br>
            <a:r>
              <a:rPr lang="el-GR" sz="1600" dirty="0" smtClean="0">
                <a:latin typeface="Arial" charset="0"/>
                <a:ea typeface="Baekmuk Gulim" charset="0"/>
                <a:cs typeface="Baekmuk Gulim" charset="0"/>
              </a:rPr>
              <a:t/>
            </a:r>
            <a:br>
              <a:rPr lang="el-GR" sz="1600" dirty="0" smtClean="0">
                <a:latin typeface="Arial" charset="0"/>
                <a:ea typeface="Baekmuk Gulim" charset="0"/>
                <a:cs typeface="Baekmuk Gulim" charset="0"/>
              </a:rPr>
            </a:br>
            <a:r>
              <a:rPr lang="en-US" sz="1400" dirty="0" err="1" smtClean="0">
                <a:latin typeface="Arial" charset="0"/>
                <a:ea typeface="Baekmuk Gulim" charset="0"/>
                <a:cs typeface="Baekmuk Gulim" charset="0"/>
              </a:rPr>
              <a:t>Lotan</a:t>
            </a:r>
            <a:r>
              <a:rPr lang="en-US" sz="1400" dirty="0" smtClean="0">
                <a:latin typeface="Arial" charset="0"/>
                <a:ea typeface="Baekmuk Gulim" charset="0"/>
                <a:cs typeface="Baekmuk Gulim" charset="0"/>
              </a:rPr>
              <a:t> et al .</a:t>
            </a:r>
            <a:r>
              <a:rPr lang="el-GR" sz="1400" dirty="0" smtClean="0">
                <a:latin typeface="Arial" charset="0"/>
                <a:ea typeface="Baekmuk Gulim" charset="0"/>
                <a:cs typeface="Baekmuk Gulim" charset="0"/>
              </a:rPr>
              <a:t>- </a:t>
            </a:r>
            <a:r>
              <a:rPr lang="en-US" sz="1400" dirty="0" err="1" smtClean="0">
                <a:latin typeface="Arial" charset="0"/>
                <a:ea typeface="Baekmuk Gulim" charset="0"/>
                <a:cs typeface="Baekmuk Gulim" charset="0"/>
              </a:rPr>
              <a:t>Netto</a:t>
            </a:r>
            <a:r>
              <a:rPr lang="en-US" sz="1400" dirty="0" smtClean="0">
                <a:latin typeface="Arial" charset="0"/>
                <a:ea typeface="Baekmuk Gulim" charset="0"/>
                <a:cs typeface="Baekmuk Gulim" charset="0"/>
              </a:rPr>
              <a:t> GJ, </a:t>
            </a:r>
            <a:r>
              <a:rPr lang="en-US" sz="1400" dirty="0" err="1" smtClean="0">
                <a:latin typeface="Arial" charset="0"/>
                <a:ea typeface="Baekmuk Gulim" charset="0"/>
                <a:cs typeface="Baekmuk Gulim" charset="0"/>
              </a:rPr>
              <a:t>Eich</a:t>
            </a:r>
            <a:r>
              <a:rPr lang="en-US" sz="1400" dirty="0" smtClean="0">
                <a:latin typeface="Arial" charset="0"/>
                <a:ea typeface="Baekmuk Gulim" charset="0"/>
                <a:cs typeface="Baekmuk Gulim" charset="0"/>
              </a:rPr>
              <a:t> M-L, </a:t>
            </a:r>
            <a:r>
              <a:rPr lang="en-US" sz="1400" dirty="0" err="1" smtClean="0">
                <a:latin typeface="Arial" charset="0"/>
                <a:ea typeface="Baekmuk Gulim" charset="0"/>
                <a:cs typeface="Baekmuk Gulim" charset="0"/>
              </a:rPr>
              <a:t>Varambally</a:t>
            </a:r>
            <a:r>
              <a:rPr lang="en-US" sz="1400" dirty="0" smtClean="0">
                <a:latin typeface="Arial" charset="0"/>
                <a:ea typeface="Baekmuk Gulim" charset="0"/>
                <a:cs typeface="Baekmuk Gulim" charset="0"/>
              </a:rPr>
              <a:t> S </a:t>
            </a:r>
            <a:r>
              <a:rPr lang="en-US" sz="1400" dirty="0" err="1" smtClean="0">
                <a:latin typeface="Arial" charset="0"/>
                <a:ea typeface="Baekmuk Gulim" charset="0"/>
                <a:cs typeface="Baekmuk Gulim" charset="0"/>
              </a:rPr>
              <a:t>Eur</a:t>
            </a:r>
            <a:r>
              <a:rPr lang="en-US" sz="1400" dirty="0" smtClean="0">
                <a:latin typeface="Arial" charset="0"/>
                <a:ea typeface="Baekmuk Gulim" charset="0"/>
                <a:cs typeface="Baekmuk Gulim" charset="0"/>
              </a:rPr>
              <a:t> </a:t>
            </a:r>
            <a:r>
              <a:rPr lang="en-US" sz="1400" dirty="0" err="1" smtClean="0">
                <a:latin typeface="Arial" charset="0"/>
                <a:ea typeface="Baekmuk Gulim" charset="0"/>
                <a:cs typeface="Baekmuk Gulim" charset="0"/>
              </a:rPr>
              <a:t>Urol</a:t>
            </a:r>
            <a:r>
              <a:rPr lang="en-US" sz="1400" dirty="0" smtClean="0">
                <a:latin typeface="Arial" charset="0"/>
                <a:ea typeface="Baekmuk Gulim" charset="0"/>
                <a:cs typeface="Baekmuk Gulim" charset="0"/>
              </a:rPr>
              <a:t> Suppl. </a:t>
            </a:r>
            <a:br>
              <a:rPr lang="en-US" sz="1400" dirty="0" smtClean="0">
                <a:latin typeface="Arial" charset="0"/>
                <a:ea typeface="Baekmuk Gulim" charset="0"/>
                <a:cs typeface="Baekmuk Gulim" charset="0"/>
              </a:rPr>
            </a:br>
            <a:r>
              <a:rPr lang="en-US" sz="1400" dirty="0" smtClean="0">
                <a:latin typeface="Arial" charset="0"/>
                <a:ea typeface="Baekmuk Gulim" charset="0"/>
                <a:cs typeface="Baekmuk Gulim" charset="0"/>
              </a:rPr>
              <a:t/>
            </a:r>
            <a:br>
              <a:rPr lang="en-US" sz="1400" dirty="0" smtClean="0">
                <a:latin typeface="Arial" charset="0"/>
                <a:ea typeface="Baekmuk Gulim" charset="0"/>
                <a:cs typeface="Baekmuk Gulim" charset="0"/>
              </a:rPr>
            </a:br>
            <a:endParaRPr lang="el-GR" sz="1400" dirty="0"/>
          </a:p>
        </p:txBody>
      </p:sp>
      <p:pic>
        <p:nvPicPr>
          <p:cNvPr id="3" name="Picture 2"/>
          <p:cNvPicPr>
            <a:picLocks noChangeAspect="1" noChangeArrowheads="1"/>
          </p:cNvPicPr>
          <p:nvPr/>
        </p:nvPicPr>
        <p:blipFill>
          <a:blip r:embed="rId2" cstate="print"/>
          <a:srcRect/>
          <a:stretch>
            <a:fillRect/>
          </a:stretch>
        </p:blipFill>
        <p:spPr bwMode="auto">
          <a:xfrm>
            <a:off x="971600" y="3068960"/>
            <a:ext cx="7393018" cy="3600400"/>
          </a:xfrm>
          <a:prstGeom prst="rect">
            <a:avLst/>
          </a:prstGeom>
          <a:noFill/>
          <a:ln w="9525" cap="flat">
            <a:noFill/>
            <a:round/>
            <a:headEnd/>
            <a:tailEnd/>
          </a:ln>
          <a:effectLst/>
        </p:spPr>
      </p:pic>
    </p:spTree>
    <p:extLst>
      <p:ext uri="{BB962C8B-B14F-4D97-AF65-F5344CB8AC3E}">
        <p14:creationId xmlns:p14="http://schemas.microsoft.com/office/powerpoint/2010/main" val="3395334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E</a:t>
            </a:r>
            <a:r>
              <a:rPr lang="el-GR" dirty="0" smtClean="0"/>
              <a:t>ΠΚ με πυκνό ηθμοειδές πρότυπο</a:t>
            </a:r>
            <a:endParaRPr lang="el-GR" dirty="0"/>
          </a:p>
        </p:txBody>
      </p:sp>
      <p:pic>
        <p:nvPicPr>
          <p:cNvPr id="3074" name="Picture 2" descr="C:\Users\Νεφέλη\Desktop\image00357.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844824"/>
            <a:ext cx="5616624" cy="4202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7622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4572000" cy="836711"/>
          </a:xfrm>
        </p:spPr>
        <p:txBody>
          <a:bodyPr>
            <a:normAutofit/>
          </a:bodyPr>
          <a:lstStyle/>
          <a:p>
            <a:r>
              <a:rPr lang="el-GR" sz="2400" dirty="0" err="1" smtClean="0"/>
              <a:t>Ενδοπορικό</a:t>
            </a:r>
            <a:r>
              <a:rPr lang="el-GR" sz="2400" dirty="0" smtClean="0"/>
              <a:t> καρκίνωμα </a:t>
            </a:r>
            <a:br>
              <a:rPr lang="el-GR" sz="2400" dirty="0" smtClean="0"/>
            </a:br>
            <a:r>
              <a:rPr lang="el-GR" sz="2400" dirty="0" smtClean="0"/>
              <a:t>του προστάτη αδένα </a:t>
            </a:r>
            <a:endParaRPr lang="el-GR" sz="2400" dirty="0"/>
          </a:p>
        </p:txBody>
      </p:sp>
      <p:pic>
        <p:nvPicPr>
          <p:cNvPr id="3074" name="Picture 2" descr="C:\Users\Νεφέλη\Desktop\14.6.19 -2.6\INTRADUCTAL CA\case286imag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23667" y="1567882"/>
            <a:ext cx="5926837" cy="44644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Νεφέλη\Desktop\14.6.19 -2.6\INTRADUCTAL CA\DOszmyHXcAAosM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6973" y="116632"/>
            <a:ext cx="4320480" cy="338797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Νεφέλη\Desktop\14.6.19 -2.6\INTRADUCTAL CA\AMACR p63.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9789" y="5296301"/>
            <a:ext cx="4181524" cy="146149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Νεφέλη\Desktop\14.6.19 -2.6\INTRADUCTAL CA\Intraductal_carcinoma_of_prostate_--_high_ma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9788" y="3573016"/>
            <a:ext cx="2435485" cy="1623023"/>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0312" y="4653136"/>
            <a:ext cx="1617140" cy="643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861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TotalTime>
  <Words>1278</Words>
  <Application>Microsoft Office PowerPoint</Application>
  <PresentationFormat>Προβολή στην οθόνη (4:3)</PresentationFormat>
  <Paragraphs>105</Paragraphs>
  <Slides>23</Slides>
  <Notes>1</Notes>
  <HiddenSlides>0</HiddenSlides>
  <MMClips>0</MMClips>
  <ScaleCrop>false</ScaleCrop>
  <HeadingPairs>
    <vt:vector size="4" baseType="variant">
      <vt:variant>
        <vt:lpstr>Θέμα</vt:lpstr>
      </vt:variant>
      <vt:variant>
        <vt:i4>2</vt:i4>
      </vt:variant>
      <vt:variant>
        <vt:lpstr>Τίτλοι διαφανειών</vt:lpstr>
      </vt:variant>
      <vt:variant>
        <vt:i4>23</vt:i4>
      </vt:variant>
    </vt:vector>
  </HeadingPairs>
  <TitlesOfParts>
    <vt:vector size="25" baseType="lpstr">
      <vt:lpstr>Θέμα του Office</vt:lpstr>
      <vt:lpstr>1_Θέμα του Office</vt:lpstr>
      <vt:lpstr>ΑΚΑΔΗΜΑΪΚΟ  ΕΤΟΣ  2020-21 ΜΕΤΕΚΠΑΙΔΕΥΤΙΚΑ ΜΑΘΗΜΑΤΑ  Α’ ΕΡΓΑΣΤΗΡΙΟΥ ΠΑΘΟΛΟΓΙΚΗΣ ΑΝΑΤΟΜΙΚΗΣ   ΙΑΤΡΙΚΗΣ ΣΧΟΛΗΣ ΕΚΠΑ - «ΛΑΪΚΟΥ» ΓΝΑ  ΑΡΧΕΣ ΔΙΑΓΝΩΣΤΙΚΗΣ ΠΡΟΣΠΕΛΑΣΗΣ  ΠΑΘΟΛΟΓΟΑΝΑΤΟΜΙΚΩΝ ΥΛΙΚΩΝ   Διαγνωστική προσέγγιση της ηθμοειδούς μορφολογίας κατά τη μικροσκόπηση του προστάτη αδένα. </vt:lpstr>
      <vt:lpstr>Παρουσίαση του PowerPoint</vt:lpstr>
      <vt:lpstr>ΣΥΣΤΑΣΕΙΣ ΓΙΑ ΑΝΑΦΟΡΑ ΗΘΜΟΕΙΔΩΝ ΑΛΛΟΙΩΣΕΩΝ  </vt:lpstr>
      <vt:lpstr>Hθμοειδής HGPIN</vt:lpstr>
      <vt:lpstr>A. Άτυπος ενδοπορικός πολλαπλασιασμός (ΑΕΠΠ) με τη μορφή χαλαρών, κυτταρολογικά άτυπων ηθμοειδών αδένων (Α-Η, Χ10).   Β. Ανοσοϊστοχημική ανίχνευση βασικού κυτταρικού στοίχου.    C. ΑΕΠΠ  σε  βιοψία με χαλαρά διατασσόμενο, κυτταρολογικώς ήπιο ηθμοειδή αδένα.  Αναδείχθηκε άθικτος βασικός κυτταρικός στοίχος, ανοσοϊστοχημικά. (Α-Η, Χ10).   D. ΑΕΠΠ σε ριζική προστατεκτομή με  χαλαρό ηθμοειδή αδένα, παρακείμενο αδένων με μικροθηλώδες πρότυπο. (Α-Η,  Χ10).    E. ΑΕΠΠ σε βιοψία  με χαλαρούς, κυτταρολογικώς ατύπους ηθμοειδείς αδένες, παρακείμενους αδένων με μικροθηλώδες πρότυπο. (Α-Η, Χ 20).   F. Η ανοσοϊστοθετικότητα στην κυτταροκερατίνη υψηλού Μ.Β. επιβεβαιώνει την παρουσία βασικού κυτταρικού στοίχου. (Χ10). </vt:lpstr>
      <vt:lpstr> Άτυποι αδένες δίκην PIN,  παρακείμενοι διηθητικών κυψελιδικών καρκινωμάτων πιθανώς να αντιστοιχούν σε ενδοπορικά καρκινώματα «χαμηλόβαθμης μορφολογικής κακοήθειας». Ο  σχετικός όρος, «άτυπος ενδοπορικός πολλαπλασιασμός» , αν και κυτταρολογικώς υπολείπεται σε ατυπία από το ενδοπορικό καρκίνωμα, μορφολογικώς μάλλον υπερτερεί σε ατυπία από τη HGPIN· αντιστοιχεί δε, σε ορισμένους μεγάλους, χαλαρά δομημένους (όχι άκαμπτους) ηθμοειδείς αδένες οι οποίοι μορφολογικώς δεν επαρκούν για τη διάγνωση ενδοπορικού καρκινώματος· πλην όμως, σε επίπεδο μοριακών μεταβολών ( κατάσταση των γονιδίων ERG &amp; PTEN) και κλινικής συμπεριφοράς, προσομοιάζουν με το ενδοπορικό καρκίνωμα. Στις περιπτώσεις που ο «άτυπος ενδοπορικός πολλαπλασιασμός» αποτελεί το μόνο εύρημα στο βιοπτικό μας υλικό, χρειάζεται, αντίθετα με τη διάγνωση της HG PIN,  άμεση επανάληψη της βιοψίας , ώστε να μην ξεφύγει πιθανό διηθητικό καρκίνωμα αλλαχού.                                                            M Zhou.  Modern Pathol (2018) 31, S71-9</vt:lpstr>
      <vt:lpstr>Τα ανοσοϊστοχημικά πρότυπα έκφρασης  του ομολόγου φωσφατάσης και τενσίνης (PTEN) στον καρκίνο του προστάτη αδένα.  P=θετική χρώση, Ν=αρνητική χρώση.  (A) Άθικτη η έκφραση τόσο στα καρκινικά (Τ) όσο και σε κύτταρα παρακείμενων, καλοήθων αδένων  (Β, εσωτερικοί θετικοί μάρτυρες).   (B) Ομοιογενής απώλεια της έκφρασης του PTEN στους καρκινικούς αδένες (Τ) και διατήρησή της σε παρακείμενους καλοήθεις αδένες (Β) και στο υπόστρωμα.  (C) Ετερογενής απώλεια της έκφρασης του PTEN σε ορισμένα, αλλά όχι σε όλα τα καρκινικά κύτταρα.   (D) Ακαθόριστη έκφραση του PTEN: εξασθενημένη, αλλά όχι απούσα στους καρκινικούς αδένες, χωρίς να υπάρχει το μέτρο σύγκρισης, δηλ. καλοήθεις αδένες, ως εσωτερικοί θετικοί μάρτυρες.   Lotan et al .- Netto GJ, Eich M-L, Varambally S Eur Urol Suppl.   </vt:lpstr>
      <vt:lpstr>EΠΚ με πυκνό ηθμοειδές πρότυπο</vt:lpstr>
      <vt:lpstr>Ενδοπορικό καρκίνωμα  του προστάτη αδένα </vt:lpstr>
      <vt:lpstr>ΔΥΟ   ΣΠΑΝΙΑ  ΑΜΙΓΗ  ΕΝΔΟΠΟΡΙΚΑ ΚΑΡΚΙΝΩΜΑΤΑ   A. Αντιπροσωπευτική εικόνα περίπτωσης αμιγούς ενδοπορικού καρκινώματος (ΕΠΚ) του προστάτη αδένα,  σε παρασκεύασμα ριζικής προστατεκτομής,  το οποίο εξετάσθηκε εξ ολοκλήρου σε ιστολογικές τομές.   B. Το εν λόγω καρκίνωμα,   υπό μεγαλύτερη μεγέθυνση.  C. Ο ανοσοϊστοχημικός έλεγχος της εν λόγω θέσης για βασικά κύτταρα ανέδειξε άθικτο τον βασικό κυτταρικό στοίχο σε κάθε ηθμοειδή αδένα του ΕΠΚ.  D. Επίσης αμιγές και  μάλιστα εκτεταμένο   ΕΠΚ σε παρασκεύασμα ευρείας διουρηθρικής εκτομής προστάτη αδένα (χωρίς διηθητικό συστατικό).   E.  Το ΕΠΚ της εικ. D,  υπό μεγαλύτερη μεγέθυνση.   F. Ο ανοσοϊστοχημικός έλεγχος και της εν λόγω αλλοίωσης  για βασικά κύτταρα ανέδειξε άθικτο τον βασικό κυτταρικό στοίχο  σε κάθε ηθμοειδή αδένα του ΕΠΚ.   Varma Μ &amp; Εpstein J I, Histopathology 2020</vt:lpstr>
      <vt:lpstr>Παρουσίαση του PowerPoint</vt:lpstr>
      <vt:lpstr>A. ΕΠΚ υπό μορφή πυκνών ηθμοειδών αδένων σε υλικό διά βελόνης βιοψίας (Α-Η, Χ100)  B. Ανοσοϊστοθετικότητα στην κυτταροκερατίνη υψηλού Μ.Β. και στον δείκτη p63, επιβεβαιωτική της παρουσίας βασικού κυτταρικού στοίχου (Χ100)  C. ΕΠΚ με πυκνούς ηθμοειδείς αδένες σε υλικό βιοψίας. (Α-Η, Χ100).  D. Ανοσοϊστοθετικότητα της περίπτωσης C με καφέ χρωμογόνο στην κυτταροκερατίνη υψηλού Μ.Β. και στον δείκτη p63, επιβεβαιωτική της παρουσίας βασικού κυτταρικού στοίχου. Ανοσοϊστοθετικότητα της AMACR, με κόκκινο χρωμογόνο (Χ100).  E. ΕΠΚ με συμπαγές ενδοκυψελιδικό πρότυπο (Α-Η, Χ200). F. Ανοσοϊστοθετικότητα της περίπτωσης Ε στην κυτταροκερατίνη υψηλού Μ.Β. και στον δείκτη p63, επιβεβαιωτική της παρουσίας βασικού κυτταρικού στοίχου (Χ100)  </vt:lpstr>
      <vt:lpstr> A. ΕΠΚ σε βιοψία, με νέκρωση (Α-Η, Χ100).  Β. Ανοσοϊστοθετικότητα στην κυτταροκερατίνη υψηλού Μ.Β. και στον δείκτη p63, επιβεβαιωτική της παρουσίας βασικού κυτταρικού στοίχου (Χ100)   C. ΕΠΚ με έντονο πλειομορφισμό. (Α-Η, Χ600).  D. Ανοσοϊστοθετικότητα στην κυτταροκερατίνη υψηλού Μ.Β., επιβεβαιωτική της παρουσίας βασικού κυτταρικού στοίχου. (Α-Η, Χ400).</vt:lpstr>
      <vt:lpstr>Ενδοπορικό καρκίνωμα προστάτη αδένα σε υλικό δια βελόνης βιοψίας.  Θετική ταυτόχρονη ανοσοχρώση για δείκτη βασικών κυττάρων  και υπερέκφραση ρακεμάσης.   Paner GP και συν. Arch Pathol Lab Med 2019;143:550-64.  </vt:lpstr>
      <vt:lpstr>Hθμοειδείς επιθηλιακοί πολλαπλασιασμοί με αλληλεπικαλυπτόμενα χαρακτηριστικά μεταξύ ΕΠΚ και διηθητικού ηθμοειδούς καρκινώματος προτύπου 4 κατά Gleason.  (Α-Η, κυτταροκερατίνη υψηλού ΜΒ)   Eικ. A &amp; B. Δύο παρακείμενοι ηθμοειδείς πολλαπλασιασμοί, ο αριστερός των οποίων διατηρεί διάσπαρτα βασικά κύτταρα, οπότε πληροί τα κριτήρια του ΕΠΚ, ενώ ο δεξιός όχι. Ο τελευταίος  είτε αντιστοιχεί σε διηθητικό ηθμοειδές καρκίνωμα είτε σε ΕΚΠ στερούμενο βασικών κυττάρων, λόγω τομής.   Εικ. C &amp; D.  Ηθμοειδής πολλαπλασιασμός με διατήρηση στοιβάδας βασικών κυττάρων, συμβατός με ΕΠΚ με ανώμαλες σωληνώδεις εκφύσεις , η διαφοροδιάγνωση των οποίων περιλαμβάνει: 1) τμήματα ΕΠΚ, 2) μετάπτωση του ΕΠΚ σε πρότυπο 3 κατά Gleason  και  3) ΕΠΚ και παρακείμενο διηθητικό ηθμοειδές καρκίνωμα.</vt:lpstr>
      <vt:lpstr>Το ενδοπορικό καρκίνωμα του προστάτη αδένα (ΕΠΚ) συνίσταται σε πυκνούς ηθμοειδείς αδένες με άνω του ημίσεως του καθενός να αντιστοιχεί σε επιθήλιο σχετιζόμενο με αυλούς  ή / και σε συμπαγείς φωλιές  ή / και σε έντονο πλειομορφισμό/νέκρωση (βλ. εικ.). Το εξ ορισμού υψηλόβαθμης κακοήθειας, ΕΠΚ (με τη συχνά αναγκαία ανοσοϊστοχημική επιβεβαίωση τουλάχιστον κάποιου βαθμού παρουσίας βασικού κυτταρικού στοίχου σε αυτό)  όταν, μερικές φορές, απαντά ως  αμιγές, δεν διαβαθμίζεται κατά Gleason,  αλλά γίνεται κάποιο σχόλιο, όταν πρόκειται για βιοψία ( ή όταν δεν έχει αφαιρεθεί ολόκληρος ο προστάτης ) ότι συνήθως (όχι πάντοτε) το ΕΠΚ σχετίζεται με αλλαχού διηθητικό καρκίνωμα  και μάλιστα, πιθανότερα υψηλόβαθμης κακοήθειας. Το ΕΠΚ το σχετιζόμενο με διηθητικό αδενοκαρκίνωμα του προστάτη, κατά τη Διεθνή Εταιρεία Ουρολογικής Παθολογοανατομίας (ISUP), προς αποφυγή υποεκτίμησης του βαθμού κακοήθειας, συμπεριλαμβάνεται στον αθροιστικό βαθμό κατά Gleason, προσμετράται στο ποσοστό που καταλαμβάνει το πρότυπο υψηλόβαθμης κακοήθειας, η δε παρουσία του ΕΠΚ αναφέρεται και σχολιάζεται στην έκθεσή μας, λόγω της αρνητικής προγνωστικής σημασίας ορισμένων οδηγών μεταλλάξεων των εν λόγω ενδοπορικών καρκινικών κυττάρων.  [Αντίθετα,  κατά την Εταιρεία Ουρογεννητικής Παθολογοανατομίας (GUPS) ο βαθμός κακοήθειας του ΕΠΚ δεν συμπεριλαμβάνεται στον αθροιστικό βαθμό κακοήθειας, προς αποφυγή υπερεκτίμησης του βαθμού κακοήθειας και άρα υπερθεραπευτικών  χειρισμών,  αλλά φυσικά η ύπαρξή του αναφέρεται και ποσοτικοποείται αδρά.] .</vt:lpstr>
      <vt:lpstr>Παρουσίαση του PowerPoint</vt:lpstr>
      <vt:lpstr>A. Υπό χαμηλή μεγέθυνση, εκτενές ΕΠΚ του προστάτη αδένα σχετιζόμενο με μια μικρή εστία διηθητικού καρκινώματος αθροιστικού βαθμού κακοήθειας κατά Gleason 6 (=3+3) σε υλικό ριζικής προστατεκτομής, εξετασθέν εξ ολοκλήρου.  Σπάνια περίπτωση, όπου φυσικά επιβάλλεται η ανοσοϊστοχημική διερεύνηση.  B.  Υπό υψηλότερη μεγέθυνση του πεδίου της εικ. Α, διακρίνουμε  ηθμοειδείς αδένες του ΕΠΚ με νεκρωτική δραστηριότητα, να αναμιγνύονται με μικρούς, καλοσχηματισμένους, διακριτούς αδένες,  αθροιστικού βαθμού κακοήθειας 3+3=6 κατά Gleason.   C. Υπό χαμηλή μεγέθυνση, στην εν λόγω περίπτωση, παρατηρούμε την ανοσοϊστοθετικότητα των άθικτων βασικών κυττάρων πέριξ κάθε αδένα του εκτενούς ΕΠΚ.   D. Υπό υψηλότερη μεγέθυνση της ανοσοϊστοχημικής χρώσης βασικών κυττάτων,  αντιπαραβάλλουμε  τους αδένες του ΕΠΚ με τα άθικτα βασικά τους κύτταρα με τους ανοσοϊστοαρνητικούς μικρούς, μη ηθμοειδείς καρκινικούς αδένες αθροιστικού βαθμού κακοήθειας 3+3=6 κατά Gleason.  Varma Μ &amp; Εpstein J I, Histopathology, 2020.</vt:lpstr>
      <vt:lpstr>Αδενοκαρκίνωμα προτύπου 3 κατά Gleason με συνυπάρχοντα πολλαπλασιασμό  ηθμοειδών αδένων,  με κάποια εστιακή ανοσοϊστοθετικότητα δείκτη βασικών κυττάρων  και μορφολογικούς χαρακτήρες ως επί ενδοπορικού καρκινώματος (ΕΠΚ) του προστάτη αδένα. Οι λιγοστοί ηθμοειδείς αδένες  που στερούνται της εν λόγω ανοσοϊστοθετικότητας (βλ. βέλη) μορφολογικώς ταυτίζονται με τους παρακείμενους τους ηθμοειδείς αδένες  οι οποίοι επιδεικνύουν κάποια ανοσοϊστοθετικότητα σε βασικά κύτταρα∙ άρα φαίνεται κι αυτοί να αντιστοιχούν μάλλον σε ενδοπορικά καρκινώματα, παρά σε διηθητικές δομές. Αυτό βέβαια μόνο σε μια τέτοια περίπτωση συνύπαρξης μπορεί να πιθανολογηθεί. Η ομάδα βαθμού κακοήθειας 1 με συνύπαρξη ΕΠΚ αποτελεί αντένδειξη για ενεργό παρακολούθηση του ασθενούς, παρά τον ευμενή αθροιστικό βαθμό κακοήθειας 6 κατά Gleason· άρα, κατά το σκεπτικό της ISUP,  ο αθροιστικός βαθμός είναι 7 .                                                               Varma Μ &amp; Εpstein J I, Histopathology 2020</vt:lpstr>
      <vt:lpstr>  Οι  σύνθετες δομές της Εικ. Α,  με αλλαχού, στην εν λόγω βιοψία, συνυπάρχον διηθητικό καρκίνωμα προτύπου 3 κατά Gleason, μορφολογικώς παραπέμπουν σε ηθμοειδείς αδένες προτύπου 4∙ πλην όμως, ανευρίσκεται σε αυτούς κάποιου βαθμού ανοσοϊστοθετικότητα στον δείκτη p63 των βασικών κυττάρων (Εικ. Β). (Η απουσία φαγεσωρικής νέκρωσης και έντονης πυρηνικής διόγκωσης στους εν λόγω χαλαρά δομημένους, ηθμοειδείς σχηματισμούς αντιβαίνει στην ασφαλή διάγνωση ενδοπορικού καρκινώματος του προστάτη αδένα.) Εάν η διαβάθμιση της κακοήθειας δεν στηριζόταν μόνο στη μορφολογία, αλλά λαμβανόταν υπόψιν και το ανοσοϊστοθετικό εύρημα, στην παρούσα περίπτωση θα αποδιδόταν  ο αθροιστικός βαθμός 3+3 = 6 κατά Gleason, με σχετιζόμενους άτυπους ενδοπορικούς πολλαπλασιασμούς υπό τη μορφή ηθμοειδών σχηματισμών, κάτι που θα μπορούσε να οδηγήσει σε πλημμελή αντιμετώπιση του ασθενούς. Εφόσον όμως η διαβάθμιση της κακοήθειας στηριζόταν αποκλειστικά στη μορφολογία και δεν διενεργείτο ανοσοϊστοχημική χρώση,  θα αποδιδόταν στην εν λόγω εστία ο αθροιστικός βαθμός 7 (=3+4) κατά Gleason.       Varma Μ &amp; Εpstein J I, Histopathology, 2020.</vt:lpstr>
      <vt:lpstr>Υψηλόβαθμης κακοήθειας (διηθητικό, συμβατικό-κυψελιδικό) ηθμοειδές κυψελιδικό αδενοκαρκίνωμα,  αθροιστικού βαθμού 4+5 (λόγω της φαγεσωρικής νέκρωσης) = 9 κατά Gleason.  </vt:lpstr>
      <vt:lpstr>(Διηθητικό) πορογενές αδενοκαρκίνωμα  (με συνυπάρχον κυψελιδικό)</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Νεφέλη</dc:creator>
  <cp:lastModifiedBy>Νεφέλη</cp:lastModifiedBy>
  <cp:revision>12</cp:revision>
  <dcterms:created xsi:type="dcterms:W3CDTF">2021-04-12T15:33:00Z</dcterms:created>
  <dcterms:modified xsi:type="dcterms:W3CDTF">2021-04-15T15:43:16Z</dcterms:modified>
</cp:coreProperties>
</file>