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71" r:id="rId5"/>
    <p:sldId id="259" r:id="rId6"/>
    <p:sldId id="261" r:id="rId7"/>
    <p:sldId id="262" r:id="rId8"/>
    <p:sldId id="264" r:id="rId9"/>
    <p:sldId id="266" r:id="rId10"/>
    <p:sldId id="263" r:id="rId11"/>
    <p:sldId id="273" r:id="rId12"/>
    <p:sldId id="274" r:id="rId13"/>
    <p:sldId id="267" r:id="rId14"/>
    <p:sldId id="269" r:id="rId15"/>
    <p:sldId id="277" r:id="rId16"/>
    <p:sldId id="278" r:id="rId17"/>
    <p:sldId id="309" r:id="rId18"/>
    <p:sldId id="279" r:id="rId19"/>
    <p:sldId id="281" r:id="rId20"/>
    <p:sldId id="276" r:id="rId21"/>
    <p:sldId id="280" r:id="rId22"/>
    <p:sldId id="285" r:id="rId23"/>
    <p:sldId id="302" r:id="rId24"/>
    <p:sldId id="283" r:id="rId25"/>
    <p:sldId id="287" r:id="rId26"/>
    <p:sldId id="284" r:id="rId27"/>
    <p:sldId id="304" r:id="rId28"/>
    <p:sldId id="306" r:id="rId29"/>
    <p:sldId id="307" r:id="rId30"/>
    <p:sldId id="308" r:id="rId31"/>
    <p:sldId id="301" r:id="rId32"/>
    <p:sldId id="298" r:id="rId33"/>
    <p:sldId id="299" r:id="rId34"/>
    <p:sldId id="293" r:id="rId35"/>
    <p:sldId id="294" r:id="rId36"/>
    <p:sldId id="300" r:id="rId37"/>
    <p:sldId id="310" r:id="rId38"/>
    <p:sldId id="288" r:id="rId39"/>
    <p:sldId id="289" r:id="rId40"/>
    <p:sldId id="305" r:id="rId4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274"/>
    <a:srgbClr val="AA2A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p:scale>
          <a:sx n="70" d="100"/>
          <a:sy n="70" d="100"/>
        </p:scale>
        <p:origin x="-828"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pPr/>
              <a:t>17/4/2018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pPr/>
              <a:t>17/4/2018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pPr/>
              <a:t>17/4/2018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pPr/>
              <a:t>17/4/2018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C19732-D71B-4C51-865F-6CE44E33C9DE}" type="datetimeFigureOut">
              <a:rPr lang="el-GR" smtClean="0"/>
              <a:pPr/>
              <a:t>17/4/2018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5C19732-D71B-4C51-865F-6CE44E33C9DE}" type="datetimeFigureOut">
              <a:rPr lang="el-GR" smtClean="0"/>
              <a:pPr/>
              <a:t>17/4/2018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15C19732-D71B-4C51-865F-6CE44E33C9DE}" type="datetimeFigureOut">
              <a:rPr lang="el-GR" smtClean="0"/>
              <a:pPr/>
              <a:t>17/4/2018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15C19732-D71B-4C51-865F-6CE44E33C9DE}" type="datetimeFigureOut">
              <a:rPr lang="el-GR" smtClean="0"/>
              <a:pPr/>
              <a:t>17/4/2018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19732-D71B-4C51-865F-6CE44E33C9DE}" type="datetimeFigureOut">
              <a:rPr lang="el-GR" smtClean="0"/>
              <a:pPr/>
              <a:t>17/4/2018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19732-D71B-4C51-865F-6CE44E33C9DE}" type="datetimeFigureOut">
              <a:rPr lang="el-GR" smtClean="0"/>
              <a:pPr/>
              <a:t>17/4/2018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19732-D71B-4C51-865F-6CE44E33C9DE}" type="datetimeFigureOut">
              <a:rPr lang="el-GR" smtClean="0"/>
              <a:pPr/>
              <a:t>17/4/2018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5C609E-776A-4313-A9ED-4D5DD177AA19}"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CC3274">
                <a:alpha val="66667"/>
              </a:srgbClr>
            </a:gs>
            <a:gs pos="50000">
              <a:schemeClr val="accent1">
                <a:tint val="44500"/>
                <a:satMod val="160000"/>
              </a:schemeClr>
            </a:gs>
            <a:gs pos="100000">
              <a:schemeClr val="accent1">
                <a:tint val="23500"/>
                <a:satMod val="160000"/>
              </a:schemeClr>
            </a:gs>
          </a:gsLst>
          <a:lin ang="15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19732-D71B-4C51-865F-6CE44E33C9DE}" type="datetimeFigureOut">
              <a:rPr lang="el-GR" smtClean="0"/>
              <a:pPr/>
              <a:t>17/4/2018</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C609E-776A-4313-A9ED-4D5DD177AA1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tiff"/></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f"/><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6.xml"/><Relationship Id="rId4" Type="http://schemas.openxmlformats.org/officeDocument/2006/relationships/image" Target="../media/image63.tiff"/></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16" y="3000372"/>
            <a:ext cx="5857884" cy="1285884"/>
          </a:xfrm>
        </p:spPr>
        <p:txBody>
          <a:bodyPr>
            <a:noAutofit/>
            <a:scene3d>
              <a:camera prst="orthographicFront"/>
              <a:lightRig rig="sunset" dir="t"/>
            </a:scene3d>
          </a:bodyPr>
          <a:lstStyle/>
          <a:p>
            <a:r>
              <a:rPr lang="en-US" sz="3600" dirty="0" smtClean="0">
                <a:effectLst>
                  <a:outerShdw blurRad="38100" dist="38100" dir="2700000" algn="tl">
                    <a:srgbClr val="000000">
                      <a:alpha val="43137"/>
                    </a:srgbClr>
                  </a:outerShdw>
                </a:effectLst>
              </a:rPr>
              <a:t>Identification</a:t>
            </a:r>
            <a:r>
              <a:rPr lang="en-US" sz="3600" dirty="0" smtClean="0"/>
              <a:t> of </a:t>
            </a:r>
            <a:br>
              <a:rPr lang="en-US" sz="3600" dirty="0" smtClean="0"/>
            </a:br>
            <a:r>
              <a:rPr lang="en-US" sz="3600" dirty="0" smtClean="0"/>
              <a:t> </a:t>
            </a:r>
            <a:r>
              <a:rPr lang="en-US" sz="3600" spc="300" dirty="0" smtClean="0"/>
              <a:t>tumor </a:t>
            </a:r>
            <a:r>
              <a:rPr lang="en-US" sz="3600" b="1" spc="300" dirty="0" smtClean="0">
                <a:effectLst>
                  <a:outerShdw blurRad="38100" dist="38100" dir="2700000" algn="tl">
                    <a:srgbClr val="000000">
                      <a:alpha val="43137"/>
                    </a:srgbClr>
                  </a:outerShdw>
                </a:effectLst>
              </a:rPr>
              <a:t>subtypes</a:t>
            </a:r>
            <a:r>
              <a:rPr lang="en-US" sz="3600" spc="300" dirty="0" smtClean="0"/>
              <a:t> </a:t>
            </a:r>
            <a:r>
              <a:rPr lang="en-US" sz="3600" dirty="0" smtClean="0"/>
              <a:t>with </a:t>
            </a:r>
            <a:r>
              <a:rPr lang="en-US" sz="3600" u="sng" spc="300" dirty="0" smtClean="0">
                <a:effectLst>
                  <a:outerShdw blurRad="38100" dist="38100" dir="2700000" algn="tl">
                    <a:srgbClr val="000000">
                      <a:alpha val="43137"/>
                    </a:srgbClr>
                  </a:outerShdw>
                </a:effectLst>
              </a:rPr>
              <a:t>prognostic/predictive </a:t>
            </a:r>
            <a:r>
              <a:rPr lang="en-US" sz="3600" u="sng" dirty="0" smtClean="0">
                <a:effectLst>
                  <a:outerShdw blurRad="38100" dist="38100" dir="2700000" algn="tl">
                    <a:srgbClr val="000000">
                      <a:alpha val="43137"/>
                    </a:srgbClr>
                  </a:outerShdw>
                </a:effectLst>
              </a:rPr>
              <a:t> significance</a:t>
            </a:r>
            <a:r>
              <a:rPr lang="en-US" sz="3600" dirty="0" smtClean="0">
                <a:effectLst>
                  <a:outerShdw blurRad="38100" dist="38100" dir="2700000" algn="tl">
                    <a:srgbClr val="000000">
                      <a:alpha val="43137"/>
                    </a:srgbClr>
                  </a:outerShdw>
                </a:effectLst>
              </a:rPr>
              <a:t> </a:t>
            </a:r>
            <a:br>
              <a:rPr lang="en-US" sz="3600" dirty="0" smtClean="0">
                <a:effectLst>
                  <a:outerShdw blurRad="38100" dist="38100" dir="2700000" algn="tl">
                    <a:srgbClr val="000000">
                      <a:alpha val="43137"/>
                    </a:srgbClr>
                  </a:outerShdw>
                </a:effectLst>
              </a:rPr>
            </a:br>
            <a:r>
              <a:rPr lang="en-US" sz="3600" dirty="0" smtClean="0"/>
              <a:t>in  genitourinary pathology</a:t>
            </a:r>
            <a:endParaRPr lang="el-GR" sz="3600" dirty="0"/>
          </a:p>
        </p:txBody>
      </p:sp>
      <p:sp>
        <p:nvSpPr>
          <p:cNvPr id="3" name="Subtitle 2"/>
          <p:cNvSpPr>
            <a:spLocks noGrp="1"/>
          </p:cNvSpPr>
          <p:nvPr>
            <p:ph type="subTitle" idx="1"/>
          </p:nvPr>
        </p:nvSpPr>
        <p:spPr>
          <a:xfrm>
            <a:off x="0" y="5786454"/>
            <a:ext cx="9144000" cy="1071546"/>
          </a:xfrm>
        </p:spPr>
        <p:txBody>
          <a:bodyPr>
            <a:noAutofit/>
          </a:bodyPr>
          <a:lstStyle/>
          <a:p>
            <a:r>
              <a:rPr lang="en-US" sz="2000" dirty="0" smtClean="0">
                <a:solidFill>
                  <a:schemeClr val="tx1"/>
                </a:solidFill>
              </a:rPr>
              <a:t>Prof.  Dr med.   </a:t>
            </a:r>
            <a:r>
              <a:rPr lang="en-US" sz="2000" dirty="0" smtClean="0">
                <a:solidFill>
                  <a:schemeClr val="tx1"/>
                </a:solidFill>
                <a:effectLst>
                  <a:outerShdw blurRad="38100" dist="38100" dir="2700000" algn="tl">
                    <a:srgbClr val="000000">
                      <a:alpha val="43137"/>
                    </a:srgbClr>
                  </a:outerShdw>
                </a:effectLst>
              </a:rPr>
              <a:t>Andreas C. </a:t>
            </a:r>
            <a:r>
              <a:rPr lang="en-US" sz="2000" dirty="0" err="1" smtClean="0">
                <a:solidFill>
                  <a:schemeClr val="tx1"/>
                </a:solidFill>
                <a:effectLst>
                  <a:outerShdw blurRad="38100" dist="38100" dir="2700000" algn="tl">
                    <a:srgbClr val="000000">
                      <a:alpha val="43137"/>
                    </a:srgbClr>
                  </a:outerShdw>
                </a:effectLst>
              </a:rPr>
              <a:t>Lazaris</a:t>
            </a:r>
            <a:r>
              <a:rPr lang="en-US" sz="2000" dirty="0" smtClean="0">
                <a:solidFill>
                  <a:schemeClr val="tx1"/>
                </a:solidFill>
              </a:rPr>
              <a:t>,  </a:t>
            </a:r>
            <a:r>
              <a:rPr lang="en-US" sz="2000" dirty="0" err="1" smtClean="0">
                <a:solidFill>
                  <a:schemeClr val="tx1"/>
                </a:solidFill>
              </a:rPr>
              <a:t>Histopathologist</a:t>
            </a:r>
            <a:endParaRPr lang="en-US" sz="2000" dirty="0" smtClean="0">
              <a:solidFill>
                <a:schemeClr val="tx1"/>
              </a:solidFill>
            </a:endParaRPr>
          </a:p>
          <a:p>
            <a:r>
              <a:rPr lang="en-US" sz="2000" dirty="0" smtClean="0">
                <a:solidFill>
                  <a:schemeClr val="tx1"/>
                </a:solidFill>
              </a:rPr>
              <a:t>First Department of Pathology, School of Medicine, </a:t>
            </a:r>
          </a:p>
          <a:p>
            <a:r>
              <a:rPr lang="en-US" sz="2000" dirty="0" smtClean="0">
                <a:solidFill>
                  <a:schemeClr val="tx1"/>
                </a:solidFill>
              </a:rPr>
              <a:t>The National and </a:t>
            </a:r>
            <a:r>
              <a:rPr lang="en-US" sz="2000" dirty="0" err="1" smtClean="0">
                <a:solidFill>
                  <a:schemeClr val="tx1"/>
                </a:solidFill>
              </a:rPr>
              <a:t>Kapodistrian</a:t>
            </a:r>
            <a:r>
              <a:rPr lang="en-US" sz="2000" dirty="0" smtClean="0">
                <a:solidFill>
                  <a:schemeClr val="tx1"/>
                </a:solidFill>
              </a:rPr>
              <a:t> University of Athens, Greece.</a:t>
            </a:r>
            <a:endParaRPr lang="el-GR" sz="2000" dirty="0">
              <a:solidFill>
                <a:schemeClr val="tx1"/>
              </a:solidFill>
            </a:endParaRPr>
          </a:p>
        </p:txBody>
      </p:sp>
      <p:graphicFrame>
        <p:nvGraphicFramePr>
          <p:cNvPr id="4" name="Table 3"/>
          <p:cNvGraphicFramePr>
            <a:graphicFrameLocks noGrp="1"/>
          </p:cNvGraphicFramePr>
          <p:nvPr/>
        </p:nvGraphicFramePr>
        <p:xfrm>
          <a:off x="714348" y="357166"/>
          <a:ext cx="7643866" cy="1143008"/>
        </p:xfrm>
        <a:graphic>
          <a:graphicData uri="http://schemas.openxmlformats.org/drawingml/2006/table">
            <a:tbl>
              <a:tblPr/>
              <a:tblGrid>
                <a:gridCol w="7643866"/>
              </a:tblGrid>
              <a:tr h="1143008">
                <a:tc>
                  <a:txBody>
                    <a:bodyPr/>
                    <a:lstStyle/>
                    <a:p>
                      <a:pPr algn="ctr" fontAlgn="ctr"/>
                      <a:r>
                        <a:rPr lang="en-US" sz="2000" b="1" i="0" u="none" strike="noStrike" spc="300" dirty="0" smtClean="0">
                          <a:solidFill>
                            <a:srgbClr val="FF0000"/>
                          </a:solidFill>
                          <a:effectLst>
                            <a:outerShdw blurRad="38100" dist="38100" dir="2700000" algn="tl">
                              <a:srgbClr val="000000">
                                <a:alpha val="43137"/>
                              </a:srgbClr>
                            </a:outerShdw>
                          </a:effectLst>
                          <a:latin typeface="Calibri"/>
                        </a:rPr>
                        <a:t>SYMPOSIUM - Saturday 21.4.2018</a:t>
                      </a:r>
                    </a:p>
                    <a:p>
                      <a:pPr algn="ctr" fontAlgn="ctr"/>
                      <a:r>
                        <a:rPr lang="en-US" sz="2000" b="1" i="1" u="none" strike="noStrike" spc="300" dirty="0" smtClean="0">
                          <a:solidFill>
                            <a:srgbClr val="FF0000"/>
                          </a:solidFill>
                          <a:effectLst>
                            <a:outerShdw blurRad="38100" dist="38100" dir="2700000" algn="tl">
                              <a:srgbClr val="000000">
                                <a:alpha val="43137"/>
                              </a:srgbClr>
                            </a:outerShdw>
                          </a:effectLst>
                          <a:latin typeface="Calibri"/>
                        </a:rPr>
                        <a:t>Histology-based </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 </a:t>
                      </a:r>
                      <a:r>
                        <a:rPr lang="en-US" sz="2000" b="1" i="0" u="none" strike="noStrike" spc="300" dirty="0">
                          <a:solidFill>
                            <a:srgbClr val="FF0000"/>
                          </a:solidFill>
                          <a:effectLst>
                            <a:outerShdw blurRad="38100" dist="38100" dir="2700000" algn="tl">
                              <a:srgbClr val="000000">
                                <a:alpha val="43137"/>
                              </a:srgbClr>
                            </a:outerShdw>
                          </a:effectLst>
                          <a:latin typeface="Calibri"/>
                        </a:rPr>
                        <a:t>P</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rognostic </a:t>
                      </a:r>
                      <a:r>
                        <a:rPr lang="en-US" sz="2000" b="1" i="0" u="none" strike="noStrike" spc="300" dirty="0">
                          <a:solidFill>
                            <a:srgbClr val="FF0000"/>
                          </a:solidFill>
                          <a:effectLst>
                            <a:outerShdw blurRad="38100" dist="38100" dir="2700000" algn="tl">
                              <a:srgbClr val="000000">
                                <a:alpha val="43137"/>
                              </a:srgbClr>
                            </a:outerShdw>
                          </a:effectLst>
                          <a:latin typeface="Calibri"/>
                        </a:rPr>
                        <a:t>M</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arkers </a:t>
                      </a:r>
                    </a:p>
                    <a:p>
                      <a:pPr algn="ctr" fontAlgn="ctr"/>
                      <a:r>
                        <a:rPr lang="en-US" sz="2000" b="1" i="0" u="none" strike="noStrike" spc="600" dirty="0" smtClean="0">
                          <a:solidFill>
                            <a:srgbClr val="FF0000"/>
                          </a:solidFill>
                          <a:effectLst>
                            <a:outerShdw blurRad="38100" dist="38100" dir="2700000" algn="tl">
                              <a:srgbClr val="000000">
                                <a:alpha val="43137"/>
                              </a:srgbClr>
                            </a:outerShdw>
                          </a:effectLst>
                          <a:latin typeface="Calibri"/>
                        </a:rPr>
                        <a:t>Besides</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  Tumors </a:t>
                      </a:r>
                      <a:r>
                        <a:rPr lang="el-GR" sz="2000" b="1" i="0" u="none" strike="noStrike" spc="300" dirty="0" smtClean="0">
                          <a:solidFill>
                            <a:srgbClr val="FF0000"/>
                          </a:solidFill>
                          <a:effectLst>
                            <a:outerShdw blurRad="38100" dist="38100" dir="2700000" algn="tl">
                              <a:srgbClr val="000000">
                                <a:alpha val="43137"/>
                              </a:srgbClr>
                            </a:outerShdw>
                          </a:effectLst>
                          <a:latin typeface="Calibri"/>
                        </a:rPr>
                        <a:t> </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Grade </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 and </a:t>
                      </a:r>
                      <a:r>
                        <a:rPr lang="en-US" sz="2000" b="1" i="0" u="none" strike="noStrike" spc="300" dirty="0" smtClean="0">
                          <a:solidFill>
                            <a:srgbClr val="FF0000"/>
                          </a:solidFill>
                          <a:effectLst>
                            <a:outerShdw blurRad="38100" dist="38100" dir="2700000" algn="tl">
                              <a:srgbClr val="000000">
                                <a:alpha val="43137"/>
                              </a:srgbClr>
                            </a:outerShdw>
                          </a:effectLst>
                          <a:latin typeface="Calibri"/>
                        </a:rPr>
                        <a:t>Stage</a:t>
                      </a:r>
                      <a:endParaRPr lang="en-US" sz="2000" b="1" i="0" u="none" strike="noStrike" spc="300" dirty="0">
                        <a:solidFill>
                          <a:srgbClr val="FF0000"/>
                        </a:solidFill>
                        <a:effectLst>
                          <a:outerShdw blurRad="38100" dist="38100" dir="2700000" algn="tl">
                            <a:srgbClr val="000000">
                              <a:alpha val="43137"/>
                            </a:srgbClr>
                          </a:outerShdw>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6 - Ορθογώνιο"/>
          <p:cNvSpPr/>
          <p:nvPr/>
        </p:nvSpPr>
        <p:spPr>
          <a:xfrm>
            <a:off x="0" y="-642965"/>
            <a:ext cx="9144000" cy="1015663"/>
          </a:xfrm>
          <a:prstGeom prst="rect">
            <a:avLst/>
          </a:prstGeom>
        </p:spPr>
        <p:txBody>
          <a:bodyPr wrap="square">
            <a:spAutoFit/>
          </a:bodyPr>
          <a:lstStyle/>
          <a:p>
            <a:endParaRPr lang="el-GR" dirty="0" smtClean="0"/>
          </a:p>
          <a:p>
            <a:endParaRPr lang="el-GR" dirty="0" smtClean="0"/>
          </a:p>
          <a:p>
            <a:pPr algn="ctr"/>
            <a:r>
              <a:rPr lang="en-US" b="1" dirty="0" smtClean="0">
                <a:effectLst>
                  <a:outerShdw blurRad="38100" dist="38100" dir="2700000" algn="tl">
                    <a:srgbClr val="000000">
                      <a:alpha val="43137"/>
                    </a:srgbClr>
                  </a:outerShdw>
                </a:effectLst>
              </a:rPr>
              <a:t> </a:t>
            </a:r>
            <a:r>
              <a:rPr lang="en-US" sz="2400" b="1" dirty="0" smtClean="0">
                <a:ln>
                  <a:solidFill>
                    <a:schemeClr val="tx1"/>
                  </a:solidFill>
                </a:ln>
                <a:solidFill>
                  <a:srgbClr val="FF0000"/>
                </a:solidFill>
                <a:effectLst>
                  <a:outerShdw blurRad="38100" dist="38100" dir="2700000" algn="tl">
                    <a:srgbClr val="000000">
                      <a:alpha val="43137"/>
                    </a:srgbClr>
                  </a:outerShdw>
                </a:effectLst>
              </a:rPr>
              <a:t>2nd International SPCA Congress </a:t>
            </a:r>
            <a:r>
              <a:rPr lang="en-US" sz="2400" b="1" dirty="0" smtClean="0">
                <a:ln>
                  <a:solidFill>
                    <a:schemeClr val="tx1"/>
                  </a:solidFill>
                </a:ln>
                <a:solidFill>
                  <a:srgbClr val="FF0000"/>
                </a:solidFill>
              </a:rPr>
              <a:t>and 16th National Congress of SPCA </a:t>
            </a:r>
            <a:endParaRPr lang="el-GR" sz="2400" dirty="0">
              <a:ln>
                <a:solidFill>
                  <a:schemeClr val="tx1"/>
                </a:solidFill>
              </a:ln>
              <a:solidFill>
                <a:srgbClr val="FF0000"/>
              </a:solidFill>
            </a:endParaRPr>
          </a:p>
        </p:txBody>
      </p:sp>
      <p:pic>
        <p:nvPicPr>
          <p:cNvPr id="66561" name="Picture 1" descr="C:\Users\αγαπουλακι\Desktop\CongressApril18final.jpg"/>
          <p:cNvPicPr>
            <a:picLocks noChangeAspect="1" noChangeArrowheads="1"/>
          </p:cNvPicPr>
          <p:nvPr/>
        </p:nvPicPr>
        <p:blipFill>
          <a:blip r:embed="rId3"/>
          <a:srcRect/>
          <a:stretch>
            <a:fillRect/>
          </a:stretch>
        </p:blipFill>
        <p:spPr bwMode="auto">
          <a:xfrm>
            <a:off x="500034" y="1643050"/>
            <a:ext cx="3044016" cy="41434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inkTgt spid="_x0000_s66562"/>
                                        </p:tgtEl>
                                        <p:attrNameLst>
                                          <p:attrName>style.visibility</p:attrName>
                                        </p:attrNameLst>
                                      </p:cBhvr>
                                      <p:to>
                                        <p:strVal val="visible"/>
                                      </p:to>
                                    </p:set>
                                    <p:animEffect transition="in" filter="fade">
                                      <p:cBhvr>
                                        <p:cTn id="7" dur="500"/>
                                        <p:tgtEl>
                                          <p:inkTgt spid="_x0000_s66562"/>
                                        </p:tgtEl>
                                      </p:cBhvr>
                                    </p:animEffect>
                                  </p:childTnLst>
                                </p:cTn>
                              </p:par>
                              <p:par>
                                <p:cTn id="8" presetID="10" presetClass="entr" presetSubtype="0" fill="hold" nodeType="withEffect">
                                  <p:stCondLst>
                                    <p:cond delay="0"/>
                                  </p:stCondLst>
                                  <p:childTnLst>
                                    <p:set>
                                      <p:cBhvr>
                                        <p:cTn id="9" dur="1" fill="hold">
                                          <p:stCondLst>
                                            <p:cond delay="0"/>
                                          </p:stCondLst>
                                        </p:cTn>
                                        <p:tgtEl>
                                          <p:inkTgt spid="_x0000_s66563"/>
                                        </p:tgtEl>
                                        <p:attrNameLst>
                                          <p:attrName>style.visibility</p:attrName>
                                        </p:attrNameLst>
                                      </p:cBhvr>
                                      <p:to>
                                        <p:strVal val="visible"/>
                                      </p:to>
                                    </p:set>
                                    <p:animEffect transition="in" filter="fade">
                                      <p:cBhvr>
                                        <p:cTn id="10" dur="500"/>
                                        <p:tgtEl>
                                          <p:inkTgt spid="_x0000_s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p:spPr>
        <p:txBody>
          <a:bodyPr>
            <a:noAutofit/>
          </a:bodyPr>
          <a:lstStyle/>
          <a:p>
            <a:pPr algn="just"/>
            <a:r>
              <a:rPr lang="en-US" sz="2400" b="1" dirty="0" err="1" smtClean="0"/>
              <a:t>Mucinous</a:t>
            </a:r>
            <a:r>
              <a:rPr lang="en-US" sz="2400" b="1" dirty="0" smtClean="0"/>
              <a:t> tubular and spindle cell carcinoma. </a:t>
            </a:r>
            <a:r>
              <a:rPr lang="en-US" sz="2400" dirty="0" smtClean="0"/>
              <a:t/>
            </a:r>
            <a:br>
              <a:rPr lang="en-US" sz="2400" dirty="0" smtClean="0"/>
            </a:br>
            <a:r>
              <a:rPr lang="en-US" sz="2400" dirty="0" smtClean="0"/>
              <a:t/>
            </a:r>
            <a:br>
              <a:rPr lang="en-US" sz="2400" dirty="0" smtClean="0"/>
            </a:br>
            <a:r>
              <a:rPr lang="en-US" sz="1800" dirty="0" smtClean="0"/>
              <a:t>Most such tumors have an </a:t>
            </a:r>
            <a:r>
              <a:rPr lang="en-US" sz="1800" b="1" u="sng" dirty="0" smtClean="0"/>
              <a:t>indolent course</a:t>
            </a:r>
            <a:r>
              <a:rPr lang="en-US" sz="1800" dirty="0" smtClean="0"/>
              <a:t>. </a:t>
            </a:r>
            <a:r>
              <a:rPr lang="en-US" sz="1800" dirty="0" err="1" smtClean="0"/>
              <a:t>Anastomosing</a:t>
            </a:r>
            <a:r>
              <a:rPr lang="en-US" sz="1800" dirty="0" smtClean="0"/>
              <a:t> tubular or cord-like formations merging with bland spindle cells. Regular and smooth luminal surfaces, irregular luminal outlines. </a:t>
            </a:r>
            <a:r>
              <a:rPr lang="en-US" sz="1800" b="1" dirty="0" err="1" smtClean="0"/>
              <a:t>Myxoid</a:t>
            </a:r>
            <a:r>
              <a:rPr lang="en-US" sz="1800" b="1" dirty="0" smtClean="0"/>
              <a:t> or </a:t>
            </a:r>
            <a:r>
              <a:rPr lang="en-US" sz="1800" b="1" dirty="0" err="1" smtClean="0"/>
              <a:t>mucinous</a:t>
            </a:r>
            <a:r>
              <a:rPr lang="en-US" sz="1800" b="1" dirty="0" smtClean="0"/>
              <a:t> </a:t>
            </a:r>
            <a:r>
              <a:rPr lang="en-US" sz="1800" b="1" dirty="0" err="1" smtClean="0"/>
              <a:t>stroma</a:t>
            </a:r>
            <a:r>
              <a:rPr lang="en-US" sz="1800" dirty="0" smtClean="0"/>
              <a:t> with a bubbly appearance (arrows). </a:t>
            </a:r>
            <a:endParaRPr lang="el-GR" sz="1800" dirty="0"/>
          </a:p>
        </p:txBody>
      </p:sp>
      <p:pic>
        <p:nvPicPr>
          <p:cNvPr id="7170" name="Picture 2" descr="C:\Users\αγαπουλακι\Desktop\SPRINGER BOOK\LAZARIS CHAP1 MATERIAL\CASE 1.2\CASE 1.2. FIGURES TIF\FIG 1.2.19..tif"/>
          <p:cNvPicPr>
            <a:picLocks noChangeAspect="1" noChangeArrowheads="1"/>
          </p:cNvPicPr>
          <p:nvPr/>
        </p:nvPicPr>
        <p:blipFill>
          <a:blip r:embed="rId2" cstate="print"/>
          <a:srcRect/>
          <a:stretch>
            <a:fillRect/>
          </a:stretch>
        </p:blipFill>
        <p:spPr bwMode="auto">
          <a:xfrm>
            <a:off x="1331640" y="1700808"/>
            <a:ext cx="6552728" cy="4913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rmAutofit/>
          </a:bodyPr>
          <a:lstStyle/>
          <a:p>
            <a:r>
              <a:rPr lang="en-US" sz="2400" b="1" dirty="0" smtClean="0"/>
              <a:t>Collecting duct carcinoma, </a:t>
            </a:r>
            <a:r>
              <a:rPr lang="en-US" sz="2400" dirty="0" smtClean="0"/>
              <a:t>an </a:t>
            </a:r>
            <a:r>
              <a:rPr lang="en-US" sz="2400" u="sng" dirty="0" smtClean="0"/>
              <a:t>adverse prognostic factor</a:t>
            </a:r>
            <a:r>
              <a:rPr lang="en-US" sz="2400" dirty="0" smtClean="0"/>
              <a:t> in itself.</a:t>
            </a:r>
            <a:endParaRPr lang="el-GR" sz="2400" b="1" dirty="0"/>
          </a:p>
        </p:txBody>
      </p:sp>
      <p:pic>
        <p:nvPicPr>
          <p:cNvPr id="29698" name="Picture 2" descr="C:\Users\αγαπουλακι\Desktop\Kidney_RCC_CollectingDuct15.jpg"/>
          <p:cNvPicPr>
            <a:picLocks noChangeAspect="1" noChangeArrowheads="1"/>
          </p:cNvPicPr>
          <p:nvPr/>
        </p:nvPicPr>
        <p:blipFill>
          <a:blip r:embed="rId2" cstate="print"/>
          <a:srcRect/>
          <a:stretch>
            <a:fillRect/>
          </a:stretch>
        </p:blipFill>
        <p:spPr bwMode="auto">
          <a:xfrm>
            <a:off x="323528" y="2780928"/>
            <a:ext cx="2710492" cy="3744416"/>
          </a:xfrm>
          <a:prstGeom prst="rect">
            <a:avLst/>
          </a:prstGeom>
          <a:noFill/>
        </p:spPr>
      </p:pic>
      <p:pic>
        <p:nvPicPr>
          <p:cNvPr id="29699" name="Picture 3" descr="C:\Users\αγαπουλακι\Desktop\Kidney_RCC_CollectingDuct19.jpg"/>
          <p:cNvPicPr>
            <a:picLocks noChangeAspect="1" noChangeArrowheads="1"/>
          </p:cNvPicPr>
          <p:nvPr/>
        </p:nvPicPr>
        <p:blipFill>
          <a:blip r:embed="rId3" cstate="print"/>
          <a:srcRect/>
          <a:stretch>
            <a:fillRect/>
          </a:stretch>
        </p:blipFill>
        <p:spPr bwMode="auto">
          <a:xfrm>
            <a:off x="3203848" y="2780928"/>
            <a:ext cx="2695979" cy="3744416"/>
          </a:xfrm>
          <a:prstGeom prst="rect">
            <a:avLst/>
          </a:prstGeom>
          <a:noFill/>
        </p:spPr>
      </p:pic>
      <p:pic>
        <p:nvPicPr>
          <p:cNvPr id="29700" name="Picture 4" descr="C:\Users\αγαπουλακι\Desktop\Kidney_RCC_CollectingDuct14.jpg"/>
          <p:cNvPicPr>
            <a:picLocks noChangeAspect="1" noChangeArrowheads="1"/>
          </p:cNvPicPr>
          <p:nvPr/>
        </p:nvPicPr>
        <p:blipFill>
          <a:blip r:embed="rId4" cstate="print"/>
          <a:srcRect/>
          <a:stretch>
            <a:fillRect/>
          </a:stretch>
        </p:blipFill>
        <p:spPr bwMode="auto">
          <a:xfrm>
            <a:off x="6084168" y="2780929"/>
            <a:ext cx="2664296" cy="3752126"/>
          </a:xfrm>
          <a:prstGeom prst="rect">
            <a:avLst/>
          </a:prstGeom>
          <a:noFill/>
        </p:spPr>
      </p:pic>
      <p:sp>
        <p:nvSpPr>
          <p:cNvPr id="29701" name="Rectangle 5"/>
          <p:cNvSpPr>
            <a:spLocks noChangeArrowheads="1"/>
          </p:cNvSpPr>
          <p:nvPr/>
        </p:nvSpPr>
        <p:spPr bwMode="auto">
          <a:xfrm>
            <a:off x="0" y="820516"/>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Calibri" pitchFamily="34" charset="0"/>
                <a:cs typeface="Times New Roman" pitchFamily="18" charset="0"/>
              </a:rPr>
              <a:t>Collecting duct carcinoma with </a:t>
            </a:r>
            <a:r>
              <a:rPr kumimoji="0" lang="en-US" i="0" u="none" strike="noStrike" cap="none" normalizeH="0" baseline="0" dirty="0" smtClean="0">
                <a:ln>
                  <a:noFill/>
                </a:ln>
                <a:solidFill>
                  <a:schemeClr val="tx1"/>
                </a:solidFill>
                <a:effectLst/>
                <a:ea typeface="Calibri" pitchFamily="34" charset="0"/>
                <a:cs typeface="Times New Roman" pitchFamily="18" charset="0"/>
              </a:rPr>
              <a:t>papillary</a:t>
            </a:r>
            <a:r>
              <a:rPr kumimoji="0" lang="en-US" b="1" i="0" u="none" strike="noStrike" cap="none" normalizeH="0" baseline="0" dirty="0" smtClean="0">
                <a:ln>
                  <a:noFill/>
                </a:ln>
                <a:solidFill>
                  <a:schemeClr val="tx1"/>
                </a:solidFill>
                <a:effectLst/>
                <a:ea typeface="Calibri" pitchFamily="34" charset="0"/>
                <a:cs typeface="Times New Roman" pitchFamily="18" charset="0"/>
              </a:rPr>
              <a:t> </a:t>
            </a:r>
            <a:r>
              <a:rPr kumimoji="0" lang="en-US" b="0" i="0" u="none" strike="noStrike" cap="none" normalizeH="0" baseline="0" dirty="0" smtClean="0">
                <a:ln>
                  <a:noFill/>
                </a:ln>
                <a:solidFill>
                  <a:schemeClr val="tx1"/>
                </a:solidFill>
                <a:effectLst/>
                <a:ea typeface="Calibri" pitchFamily="34" charset="0"/>
                <a:cs typeface="Times New Roman" pitchFamily="18" charset="0"/>
              </a:rPr>
              <a:t>features can be distinguished from papillary RCC by the central,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medullary</a:t>
            </a:r>
            <a:r>
              <a:rPr kumimoji="0" lang="en-US" b="0" i="0" u="none" strike="noStrike" cap="none" normalizeH="0" baseline="0" dirty="0" smtClean="0">
                <a:ln>
                  <a:noFill/>
                </a:ln>
                <a:solidFill>
                  <a:schemeClr val="tx1"/>
                </a:solidFill>
                <a:effectLst/>
                <a:ea typeface="Calibri" pitchFamily="34" charset="0"/>
                <a:cs typeface="Times New Roman" pitchFamily="18" charset="0"/>
              </a:rPr>
              <a:t> location in the kidney of the main portion of the tumor, prominent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multinodular</a:t>
            </a:r>
            <a:r>
              <a:rPr kumimoji="0" lang="en-US" b="0" i="0" u="none" strike="noStrike" cap="none" normalizeH="0" baseline="0" dirty="0" smtClean="0">
                <a:ln>
                  <a:noFill/>
                </a:ln>
                <a:solidFill>
                  <a:schemeClr val="tx1"/>
                </a:solidFill>
                <a:effectLst/>
                <a:ea typeface="Calibri" pitchFamily="34" charset="0"/>
                <a:cs typeface="Times New Roman" pitchFamily="18" charset="0"/>
              </a:rPr>
              <a:t> growth pattern, sheet-like areas, </a:t>
            </a:r>
            <a:r>
              <a:rPr kumimoji="0" lang="en-US" b="1" i="0" u="sng" strike="noStrike" cap="none" normalizeH="0" baseline="0" dirty="0" smtClean="0">
                <a:ln>
                  <a:noFill/>
                </a:ln>
                <a:solidFill>
                  <a:schemeClr val="tx1"/>
                </a:solidFill>
                <a:effectLst/>
                <a:ea typeface="Calibri" pitchFamily="34" charset="0"/>
                <a:cs typeface="Times New Roman" pitchFamily="18" charset="0"/>
              </a:rPr>
              <a:t>infiltrating tubules and border</a:t>
            </a:r>
            <a:r>
              <a:rPr kumimoji="0" lang="en-US" b="0" i="0" u="none" strike="noStrike" cap="none" normalizeH="0" baseline="0" dirty="0" smtClean="0">
                <a:ln>
                  <a:noFill/>
                </a:ln>
                <a:solidFill>
                  <a:schemeClr val="tx1"/>
                </a:solidFill>
                <a:effectLst/>
                <a:ea typeface="Calibri" pitchFamily="34" charset="0"/>
                <a:cs typeface="Times New Roman" pitchFamily="18" charset="0"/>
              </a:rPr>
              <a:t>, high-grade, typically hobnail features,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intracytoplasmic</a:t>
            </a:r>
            <a:r>
              <a:rPr kumimoji="0" lang="en-US" b="0" i="0" u="none" strike="noStrike" cap="none" normalizeH="0" baseline="0" dirty="0" smtClean="0">
                <a:ln>
                  <a:noFill/>
                </a:ln>
                <a:solidFill>
                  <a:schemeClr val="tx1"/>
                </a:solidFill>
                <a:effectLst/>
                <a:ea typeface="Calibri" pitchFamily="34" charset="0"/>
                <a:cs typeface="Times New Roman" pitchFamily="18" charset="0"/>
              </a:rPr>
              <a:t> and luminal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mucin</a:t>
            </a:r>
            <a:r>
              <a:rPr kumimoji="0" lang="en-US" b="0" i="0" u="none" strike="noStrike" cap="none" normalizeH="0" baseline="0" dirty="0" smtClean="0">
                <a:ln>
                  <a:noFill/>
                </a:ln>
                <a:solidFill>
                  <a:schemeClr val="tx1"/>
                </a:solidFill>
                <a:effectLst/>
                <a:ea typeface="Calibri" pitchFamily="34" charset="0"/>
                <a:cs typeface="Times New Roman" pitchFamily="18" charset="0"/>
              </a:rPr>
              <a:t>, </a:t>
            </a:r>
            <a:r>
              <a:rPr kumimoji="0" lang="en-US" b="1" i="0" u="none" strike="noStrike" cap="none" normalizeH="0" baseline="0" dirty="0" smtClean="0">
                <a:ln>
                  <a:noFill/>
                </a:ln>
                <a:solidFill>
                  <a:schemeClr val="tx1"/>
                </a:solidFill>
                <a:effectLst/>
                <a:ea typeface="Calibri" pitchFamily="34" charset="0"/>
                <a:cs typeface="Times New Roman" pitchFamily="18" charset="0"/>
              </a:rPr>
              <a:t>pronounced </a:t>
            </a:r>
            <a:r>
              <a:rPr kumimoji="0" lang="en-US" b="1" i="0" u="none" strike="noStrike" cap="none" normalizeH="0" baseline="0" dirty="0" err="1" smtClean="0">
                <a:ln>
                  <a:noFill/>
                </a:ln>
                <a:solidFill>
                  <a:schemeClr val="tx1"/>
                </a:solidFill>
                <a:effectLst/>
                <a:ea typeface="Calibri" pitchFamily="34" charset="0"/>
                <a:cs typeface="Times New Roman" pitchFamily="18" charset="0"/>
              </a:rPr>
              <a:t>desmoplastic</a:t>
            </a:r>
            <a:r>
              <a:rPr kumimoji="0" lang="en-US" b="1" i="0" u="none" strike="noStrike" cap="none" normalizeH="0" baseline="0" dirty="0" smtClean="0">
                <a:ln>
                  <a:noFill/>
                </a:ln>
                <a:solidFill>
                  <a:schemeClr val="tx1"/>
                </a:solidFill>
                <a:effectLst/>
                <a:ea typeface="Calibri" pitchFamily="34" charset="0"/>
                <a:cs typeface="Times New Roman" pitchFamily="18" charset="0"/>
              </a:rPr>
              <a:t> and inflammatory </a:t>
            </a:r>
            <a:r>
              <a:rPr kumimoji="0" lang="en-US" b="1" i="0" u="none" strike="noStrike" cap="none" normalizeH="0" baseline="0" dirty="0" err="1" smtClean="0">
                <a:ln>
                  <a:noFill/>
                </a:ln>
                <a:solidFill>
                  <a:schemeClr val="tx1"/>
                </a:solidFill>
                <a:effectLst/>
                <a:ea typeface="Calibri" pitchFamily="34" charset="0"/>
                <a:cs typeface="Times New Roman" pitchFamily="18" charset="0"/>
              </a:rPr>
              <a:t>stroma</a:t>
            </a:r>
            <a:r>
              <a:rPr kumimoji="0" lang="en-US" b="0" i="0" u="none" strike="noStrike" cap="none" normalizeH="0" baseline="0" dirty="0" smtClean="0">
                <a:ln>
                  <a:noFill/>
                </a:ln>
                <a:solidFill>
                  <a:schemeClr val="tx1"/>
                </a:solidFill>
                <a:effectLst/>
                <a:ea typeface="Calibri" pitchFamily="34" charset="0"/>
                <a:cs typeface="Times New Roman" pitchFamily="18" charset="0"/>
              </a:rPr>
              <a:t>, associated epithelial dysplasia in collecting ducts adjacent to the tumor, and CEA and HMWCK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immunoreactivity</a:t>
            </a:r>
            <a:r>
              <a:rPr kumimoji="0" lang="en-US" b="0" i="0" u="none" strike="noStrike" cap="none" normalizeH="0" baseline="0" dirty="0" smtClean="0">
                <a:ln>
                  <a:noFill/>
                </a:ln>
                <a:solidFill>
                  <a:schemeClr val="tx1"/>
                </a:solidFill>
                <a:effectLst/>
                <a:ea typeface="Calibri" pitchFamily="34" charset="0"/>
                <a:cs typeface="Times New Roman" pitchFamily="18" charset="0"/>
              </a:rPr>
              <a:t>.</a:t>
            </a:r>
            <a:endParaRPr kumimoji="0" lang="en-US"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ssolve">
                                      <p:cBhvr>
                                        <p:cTn id="7" dur="500"/>
                                        <p:tgtEl>
                                          <p:spTgt spid="2970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70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28868"/>
          </a:xfrm>
        </p:spPr>
        <p:txBody>
          <a:bodyPr>
            <a:normAutofit fontScale="90000"/>
          </a:bodyPr>
          <a:lstStyle/>
          <a:p>
            <a:pPr algn="just"/>
            <a:r>
              <a:rPr lang="en-US" sz="3100" b="1" dirty="0" smtClean="0"/>
              <a:t>RCC associated with </a:t>
            </a:r>
            <a:r>
              <a:rPr lang="en-US" sz="3100" b="1" dirty="0" err="1" smtClean="0"/>
              <a:t>MiT</a:t>
            </a:r>
            <a:r>
              <a:rPr lang="en-US" sz="3100" b="1" dirty="0" smtClean="0"/>
              <a:t> family translocation. </a:t>
            </a:r>
            <a:br>
              <a:rPr lang="en-US" sz="3100" b="1" dirty="0" smtClean="0"/>
            </a:br>
            <a:r>
              <a:rPr lang="en-US" sz="2000" dirty="0" smtClean="0"/>
              <a:t>This tumor often affects </a:t>
            </a:r>
            <a:r>
              <a:rPr lang="en-US" sz="2000" i="1" dirty="0" smtClean="0"/>
              <a:t>children and young adults</a:t>
            </a:r>
            <a:r>
              <a:rPr lang="en-US" sz="2000" dirty="0" smtClean="0"/>
              <a:t>. Often </a:t>
            </a:r>
            <a:r>
              <a:rPr lang="en-US" sz="2000" b="1" dirty="0" smtClean="0"/>
              <a:t>papillary</a:t>
            </a:r>
            <a:r>
              <a:rPr lang="en-US" sz="2000" dirty="0" smtClean="0"/>
              <a:t> architecture with intermingled solid or nested areas; both clear and </a:t>
            </a:r>
            <a:r>
              <a:rPr lang="en-US" sz="2000" dirty="0" err="1" smtClean="0"/>
              <a:t>eosinophilic</a:t>
            </a:r>
            <a:r>
              <a:rPr lang="en-US" sz="2000" dirty="0" smtClean="0"/>
              <a:t> cells showing voluminous cytoplasm. Unlike most RCCs, </a:t>
            </a:r>
            <a:r>
              <a:rPr lang="en-US" sz="2000" dirty="0" err="1" smtClean="0"/>
              <a:t>MiT</a:t>
            </a:r>
            <a:r>
              <a:rPr lang="en-US" sz="2000" dirty="0" smtClean="0"/>
              <a:t> family translocation RCCs </a:t>
            </a:r>
            <a:r>
              <a:rPr lang="en-US" sz="2000" b="1" i="1" dirty="0" smtClean="0"/>
              <a:t>lack or </a:t>
            </a:r>
            <a:r>
              <a:rPr lang="en-US" sz="2000" b="1" i="1" dirty="0" err="1" smtClean="0"/>
              <a:t>underexpress</a:t>
            </a:r>
            <a:r>
              <a:rPr lang="en-US" sz="2000" b="1" i="1" dirty="0" smtClean="0"/>
              <a:t> </a:t>
            </a:r>
            <a:r>
              <a:rPr lang="en-US" sz="2000" b="1" dirty="0" smtClean="0"/>
              <a:t>epithelial </a:t>
            </a:r>
            <a:r>
              <a:rPr lang="en-US" sz="2000" b="1" dirty="0" err="1" smtClean="0"/>
              <a:t>immunohistochemical</a:t>
            </a:r>
            <a:r>
              <a:rPr lang="en-US" sz="2000" b="1" dirty="0" smtClean="0"/>
              <a:t> markers</a:t>
            </a:r>
            <a:r>
              <a:rPr lang="en-US" sz="2000" dirty="0" smtClean="0"/>
              <a:t> such as </a:t>
            </a:r>
            <a:r>
              <a:rPr lang="en-US" sz="2000" dirty="0" err="1" smtClean="0"/>
              <a:t>pancytokeratin</a:t>
            </a:r>
            <a:r>
              <a:rPr lang="en-US" sz="2000" dirty="0" smtClean="0"/>
              <a:t>; </a:t>
            </a:r>
            <a:r>
              <a:rPr lang="en-US" sz="2000" dirty="0" smtClean="0">
                <a:effectLst>
                  <a:outerShdw blurRad="38100" dist="38100" dir="2700000" algn="tl">
                    <a:srgbClr val="000000">
                      <a:alpha val="43137"/>
                    </a:srgbClr>
                  </a:outerShdw>
                </a:effectLst>
              </a:rPr>
              <a:t>antibodies for specific gene fusions are necessary for the diagnosis of </a:t>
            </a:r>
            <a:r>
              <a:rPr lang="en-US" sz="2000" dirty="0" err="1" smtClean="0">
                <a:effectLst>
                  <a:outerShdw blurRad="38100" dist="38100" dir="2700000" algn="tl">
                    <a:srgbClr val="000000">
                      <a:alpha val="43137"/>
                    </a:srgbClr>
                  </a:outerShdw>
                </a:effectLst>
              </a:rPr>
              <a:t>MiT</a:t>
            </a:r>
            <a:r>
              <a:rPr lang="en-US" sz="2000" dirty="0" smtClean="0">
                <a:effectLst>
                  <a:outerShdw blurRad="38100" dist="38100" dir="2700000" algn="tl">
                    <a:srgbClr val="000000">
                      <a:alpha val="43137"/>
                    </a:srgbClr>
                  </a:outerShdw>
                </a:effectLst>
              </a:rPr>
              <a:t> family translocation RCCs.</a:t>
            </a:r>
            <a:r>
              <a:rPr lang="en-US" sz="2000" dirty="0" smtClean="0"/>
              <a:t/>
            </a:r>
            <a:br>
              <a:rPr lang="en-US" sz="2000" dirty="0" smtClean="0"/>
            </a:br>
            <a:r>
              <a:rPr lang="en-US" sz="2000" u="sng" dirty="0" smtClean="0"/>
              <a:t>Survival</a:t>
            </a:r>
            <a:r>
              <a:rPr lang="en-US" sz="2000" dirty="0" smtClean="0"/>
              <a:t> for patients with Xp11 translocation RCCs is similar to that for patients with CC RCC and significantly </a:t>
            </a:r>
            <a:r>
              <a:rPr lang="en-US" sz="2000" b="1" u="sng" dirty="0" smtClean="0"/>
              <a:t>worse</a:t>
            </a:r>
            <a:r>
              <a:rPr lang="en-US" sz="2000" u="sng" dirty="0" smtClean="0"/>
              <a:t> than that  for patients with </a:t>
            </a:r>
            <a:r>
              <a:rPr lang="en-US" sz="2000" i="1" u="sng" dirty="0" smtClean="0"/>
              <a:t>papillary RCCS</a:t>
            </a:r>
            <a:r>
              <a:rPr lang="en-US" sz="2000" dirty="0" smtClean="0"/>
              <a:t>.</a:t>
            </a:r>
            <a:r>
              <a:rPr lang="el-GR" sz="2000" dirty="0" smtClean="0"/>
              <a:t/>
            </a:r>
            <a:br>
              <a:rPr lang="el-GR" sz="2000" dirty="0" smtClean="0"/>
            </a:br>
            <a:endParaRPr lang="el-GR" sz="2000" dirty="0"/>
          </a:p>
        </p:txBody>
      </p:sp>
      <p:pic>
        <p:nvPicPr>
          <p:cNvPr id="31746" name="Picture 2" descr="C:\Users\αγαπουλακι\Desktop\slide1.jpg"/>
          <p:cNvPicPr>
            <a:picLocks noChangeAspect="1" noChangeArrowheads="1"/>
          </p:cNvPicPr>
          <p:nvPr/>
        </p:nvPicPr>
        <p:blipFill>
          <a:blip r:embed="rId2" cstate="print"/>
          <a:srcRect/>
          <a:stretch>
            <a:fillRect/>
          </a:stretch>
        </p:blipFill>
        <p:spPr bwMode="auto">
          <a:xfrm>
            <a:off x="179512" y="2420888"/>
            <a:ext cx="5048253" cy="3786190"/>
          </a:xfrm>
          <a:prstGeom prst="rect">
            <a:avLst/>
          </a:prstGeom>
          <a:noFill/>
        </p:spPr>
      </p:pic>
      <p:pic>
        <p:nvPicPr>
          <p:cNvPr id="31747" name="Picture 3" descr="C:\Users\αγαπουλακι\Desktop\RenalASPSCR1Fig1.jpg"/>
          <p:cNvPicPr>
            <a:picLocks noChangeAspect="1" noChangeArrowheads="1"/>
          </p:cNvPicPr>
          <p:nvPr/>
        </p:nvPicPr>
        <p:blipFill>
          <a:blip r:embed="rId3" cstate="print"/>
          <a:srcRect/>
          <a:stretch>
            <a:fillRect/>
          </a:stretch>
        </p:blipFill>
        <p:spPr bwMode="auto">
          <a:xfrm>
            <a:off x="5364088" y="2312812"/>
            <a:ext cx="3240360" cy="2428841"/>
          </a:xfrm>
          <a:prstGeom prst="rect">
            <a:avLst/>
          </a:prstGeom>
          <a:noFill/>
        </p:spPr>
      </p:pic>
      <p:pic>
        <p:nvPicPr>
          <p:cNvPr id="31748" name="Picture 4" descr="C:\Users\αγαπουλακι\Desktop\slide4.jpg"/>
          <p:cNvPicPr>
            <a:picLocks noChangeAspect="1" noChangeArrowheads="1"/>
          </p:cNvPicPr>
          <p:nvPr/>
        </p:nvPicPr>
        <p:blipFill>
          <a:blip r:embed="rId4" cstate="print"/>
          <a:srcRect/>
          <a:stretch>
            <a:fillRect/>
          </a:stretch>
        </p:blipFill>
        <p:spPr bwMode="auto">
          <a:xfrm>
            <a:off x="5652120" y="4869160"/>
            <a:ext cx="2808312" cy="18122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794"/>
          </a:xfrm>
        </p:spPr>
        <p:txBody>
          <a:bodyPr>
            <a:normAutofit/>
          </a:bodyPr>
          <a:lstStyle/>
          <a:p>
            <a:r>
              <a:rPr lang="en-US" sz="3600" b="1" dirty="0" err="1" smtClean="0"/>
              <a:t>Chromophobe</a:t>
            </a:r>
            <a:r>
              <a:rPr lang="en-US" sz="3600" b="1" dirty="0" smtClean="0"/>
              <a:t> RCC</a:t>
            </a:r>
            <a:endParaRPr lang="el-GR" sz="3600" b="1" dirty="0"/>
          </a:p>
        </p:txBody>
      </p:sp>
      <p:pic>
        <p:nvPicPr>
          <p:cNvPr id="11267" name="Picture 3" descr="C:\Users\αγαπουλακι\Desktop\SPRINGER BOOK\LAZARIS CHAP1 MATERIAL\CASE 1.5\CASE 1.5. IMAGES TIF\FIG 1.5.09..tif"/>
          <p:cNvPicPr>
            <a:picLocks noChangeAspect="1" noChangeArrowheads="1"/>
          </p:cNvPicPr>
          <p:nvPr/>
        </p:nvPicPr>
        <p:blipFill>
          <a:blip r:embed="rId2" cstate="print"/>
          <a:srcRect/>
          <a:stretch>
            <a:fillRect/>
          </a:stretch>
        </p:blipFill>
        <p:spPr bwMode="auto">
          <a:xfrm>
            <a:off x="4572000" y="3573016"/>
            <a:ext cx="4176464" cy="3131499"/>
          </a:xfrm>
          <a:prstGeom prst="rect">
            <a:avLst/>
          </a:prstGeom>
          <a:noFill/>
        </p:spPr>
      </p:pic>
      <p:pic>
        <p:nvPicPr>
          <p:cNvPr id="11268" name="Picture 4" descr="C:\Users\αγαπουλακι\Desktop\SPRINGER BOOK\LAZARIS CHAP1 MATERIAL\CASE 1.5\CASE 1.5. IMAGES TIF\FIG 1.5.03..tif"/>
          <p:cNvPicPr>
            <a:picLocks noChangeAspect="1" noChangeArrowheads="1"/>
          </p:cNvPicPr>
          <p:nvPr/>
        </p:nvPicPr>
        <p:blipFill>
          <a:blip r:embed="rId3" cstate="print"/>
          <a:srcRect/>
          <a:stretch>
            <a:fillRect/>
          </a:stretch>
        </p:blipFill>
        <p:spPr bwMode="auto">
          <a:xfrm>
            <a:off x="251520" y="760152"/>
            <a:ext cx="3960440" cy="2951406"/>
          </a:xfrm>
          <a:prstGeom prst="rect">
            <a:avLst/>
          </a:prstGeom>
          <a:noFill/>
        </p:spPr>
      </p:pic>
      <p:pic>
        <p:nvPicPr>
          <p:cNvPr id="11269" name="Picture 5" descr="C:\Users\αγαπουλακι\Desktop\SPRINGER BOOK\LAZARIS CHAP1 MATERIAL\CASE 1.5\CASE 1.5. IMAGES TIF\FIG 1.5.06..tif"/>
          <p:cNvPicPr>
            <a:picLocks noChangeAspect="1" noChangeArrowheads="1"/>
          </p:cNvPicPr>
          <p:nvPr/>
        </p:nvPicPr>
        <p:blipFill>
          <a:blip r:embed="rId4" cstate="print"/>
          <a:srcRect/>
          <a:stretch>
            <a:fillRect/>
          </a:stretch>
        </p:blipFill>
        <p:spPr bwMode="auto">
          <a:xfrm>
            <a:off x="251520" y="3789040"/>
            <a:ext cx="3974083" cy="2925763"/>
          </a:xfrm>
          <a:prstGeom prst="rect">
            <a:avLst/>
          </a:prstGeom>
          <a:noFill/>
        </p:spPr>
      </p:pic>
      <p:sp>
        <p:nvSpPr>
          <p:cNvPr id="8" name="Rectangle 1"/>
          <p:cNvSpPr>
            <a:spLocks noChangeArrowheads="1"/>
          </p:cNvSpPr>
          <p:nvPr/>
        </p:nvSpPr>
        <p:spPr bwMode="auto">
          <a:xfrm>
            <a:off x="4283968" y="643429"/>
            <a:ext cx="486003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Seperation</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between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chromophobe</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and clear cell RCC is essential because of </a:t>
            </a:r>
            <a:r>
              <a:rPr kumimoji="0" lang="en-US" sz="1400" b="0" i="0" u="sng" strike="noStrike" cap="none" normalizeH="0" baseline="0" dirty="0" smtClean="0">
                <a:ln>
                  <a:noFill/>
                </a:ln>
                <a:solidFill>
                  <a:schemeClr val="tx1"/>
                </a:solidFill>
                <a:effectLst/>
                <a:ea typeface="Calibri" pitchFamily="34" charset="0"/>
                <a:cs typeface="Times New Roman" pitchFamily="18" charset="0"/>
              </a:rPr>
              <a:t>relatively </a:t>
            </a:r>
            <a:r>
              <a:rPr kumimoji="0" lang="en-US" sz="1400" b="1" i="0" u="sng" strike="noStrike" cap="none" normalizeH="0" baseline="0" dirty="0" smtClean="0">
                <a:ln>
                  <a:noFill/>
                </a:ln>
                <a:solidFill>
                  <a:schemeClr val="tx1"/>
                </a:solidFill>
                <a:effectLst/>
                <a:ea typeface="Calibri" pitchFamily="34" charset="0"/>
                <a:cs typeface="Times New Roman" pitchFamily="18" charset="0"/>
              </a:rPr>
              <a:t>indolent clinical behavior </a:t>
            </a:r>
            <a:r>
              <a:rPr kumimoji="0" lang="en-US" sz="1400" b="0" i="0" u="sng" strike="noStrike" cap="none" normalizeH="0" baseline="0" dirty="0" smtClean="0">
                <a:ln>
                  <a:noFill/>
                </a:ln>
                <a:solidFill>
                  <a:schemeClr val="tx1"/>
                </a:solidFill>
                <a:effectLst/>
                <a:ea typeface="Calibri" pitchFamily="34" charset="0"/>
                <a:cs typeface="Times New Roman" pitchFamily="18" charset="0"/>
              </a:rPr>
              <a:t>and significantly better prognosis</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of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chromophobe</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RCC.</a:t>
            </a:r>
            <a:endParaRPr kumimoji="0" lang="el-GR" sz="1400" b="0" i="0" u="none" strike="noStrike" cap="none" normalizeH="0" baseline="0" dirty="0" smtClean="0">
              <a:ln>
                <a:noFill/>
              </a:ln>
              <a:solidFill>
                <a:schemeClr val="tx1"/>
              </a:solidFill>
              <a:effectLst/>
              <a:cs typeface="Arial" pitchFamily="34" charset="0"/>
            </a:endParaRPr>
          </a:p>
          <a:p>
            <a:pPr algn="just" eaLnBrk="0" fontAlgn="base" hangingPunct="0">
              <a:spcBef>
                <a:spcPct val="0"/>
              </a:spcBef>
              <a:spcAft>
                <a:spcPct val="0"/>
              </a:spcAft>
            </a:pPr>
            <a:endParaRPr lang="en-US" sz="1400" dirty="0" smtClean="0"/>
          </a:p>
          <a:p>
            <a:pPr algn="just" eaLnBrk="0" fontAlgn="base" hangingPunct="0">
              <a:spcBef>
                <a:spcPct val="0"/>
              </a:spcBef>
              <a:spcAft>
                <a:spcPct val="0"/>
              </a:spcAft>
              <a:buFontTx/>
              <a:buChar char="-"/>
            </a:pPr>
            <a:r>
              <a:rPr lang="en-US" sz="1400" dirty="0" smtClean="0"/>
              <a:t>Sharply outlined plant-like cell membranes, voluminous, reticular, translucent to pale acidophilic cytoplasm and </a:t>
            </a:r>
            <a:r>
              <a:rPr lang="en-US" sz="1400" b="1" spc="300" dirty="0" smtClean="0"/>
              <a:t>‘</a:t>
            </a:r>
            <a:r>
              <a:rPr lang="en-US" sz="1400" b="1" spc="300" dirty="0" err="1" smtClean="0"/>
              <a:t>raisinoid</a:t>
            </a:r>
            <a:r>
              <a:rPr lang="en-US" sz="1400" b="1" spc="300" dirty="0" smtClean="0"/>
              <a:t>’ nuclei with </a:t>
            </a:r>
            <a:r>
              <a:rPr lang="en-US" sz="1400" b="1" spc="300" dirty="0" err="1" smtClean="0"/>
              <a:t>perinuclear</a:t>
            </a:r>
            <a:r>
              <a:rPr lang="en-US" sz="1400" b="1" spc="300" dirty="0" smtClean="0"/>
              <a:t> haloes </a:t>
            </a:r>
            <a:r>
              <a:rPr lang="en-US" sz="1400" dirty="0" smtClean="0"/>
              <a:t>favor the diagnosis of </a:t>
            </a:r>
            <a:r>
              <a:rPr lang="en-US" sz="1400" dirty="0" err="1" smtClean="0"/>
              <a:t>chromophobe</a:t>
            </a:r>
            <a:r>
              <a:rPr lang="en-US" sz="1400" dirty="0" smtClean="0"/>
              <a:t> RCC. The nuclei of both classic and </a:t>
            </a:r>
            <a:r>
              <a:rPr lang="en-US" sz="1400" dirty="0" err="1" smtClean="0"/>
              <a:t>eosinophilic</a:t>
            </a:r>
            <a:r>
              <a:rPr lang="en-US" sz="1400" dirty="0" smtClean="0"/>
              <a:t> types of </a:t>
            </a:r>
            <a:r>
              <a:rPr lang="en-US" sz="1400" dirty="0" err="1" smtClean="0"/>
              <a:t>chromophobe</a:t>
            </a:r>
            <a:r>
              <a:rPr lang="en-US" sz="1400" dirty="0" smtClean="0"/>
              <a:t> RCC tend to be similar.</a:t>
            </a:r>
          </a:p>
          <a:p>
            <a:pPr algn="just" eaLnBrk="0" fontAlgn="base" hangingPunct="0">
              <a:spcBef>
                <a:spcPct val="0"/>
              </a:spcBef>
              <a:spcAft>
                <a:spcPct val="0"/>
              </a:spcAft>
              <a:buFontTx/>
              <a:buChar char="-"/>
            </a:pPr>
            <a:endParaRPr lang="en-US" sz="1400" dirty="0" smtClean="0"/>
          </a:p>
          <a:p>
            <a:pPr algn="just" eaLnBrk="0" fontAlgn="base" hangingPunct="0">
              <a:spcBef>
                <a:spcPct val="0"/>
              </a:spcBef>
              <a:spcAft>
                <a:spcPct val="0"/>
              </a:spcAft>
              <a:buFontTx/>
              <a:buChar char="-"/>
            </a:pPr>
            <a:r>
              <a:rPr lang="en-US" sz="1400" dirty="0" smtClean="0"/>
              <a:t>The WHO/ISUP nuclear/</a:t>
            </a:r>
            <a:r>
              <a:rPr lang="en-US" sz="1400" dirty="0" err="1" smtClean="0"/>
              <a:t>nucleolar</a:t>
            </a:r>
            <a:r>
              <a:rPr lang="en-US" sz="1400" dirty="0" smtClean="0"/>
              <a:t> grading is </a:t>
            </a:r>
            <a:r>
              <a:rPr lang="en-US" sz="1400" i="1" dirty="0" smtClean="0"/>
              <a:t>not</a:t>
            </a:r>
            <a:r>
              <a:rPr lang="en-US" sz="1400" dirty="0" smtClean="0"/>
              <a:t> appropriate for </a:t>
            </a:r>
            <a:r>
              <a:rPr lang="en-US" sz="1400" dirty="0" err="1" smtClean="0"/>
              <a:t>chromophobe</a:t>
            </a:r>
            <a:r>
              <a:rPr lang="en-US" sz="1400" dirty="0" smtClean="0"/>
              <a:t> RCC. </a:t>
            </a:r>
          </a:p>
          <a:p>
            <a:pPr algn="just" eaLnBrk="0" fontAlgn="base" hangingPunct="0">
              <a:spcBef>
                <a:spcPct val="0"/>
              </a:spcBef>
              <a:spcAft>
                <a:spcPct val="0"/>
              </a:spcAft>
              <a:buFontTx/>
              <a:buChar char="-"/>
            </a:pPr>
            <a:endParaRPr lang="el-GR" dirty="0" smtClean="0"/>
          </a:p>
          <a:p>
            <a:pPr algn="just" eaLnBrk="0" fontAlgn="base" hangingPunct="0">
              <a:spcBef>
                <a:spcPct val="0"/>
              </a:spcBef>
              <a:spcAft>
                <a:spcPct val="0"/>
              </a:spcAft>
              <a:buFontTx/>
              <a:buChar char="-"/>
            </a:pPr>
            <a:endParaRPr lang="el-GR" dirty="0" smtClean="0"/>
          </a:p>
          <a:p>
            <a:pPr lvl="0" algn="just" eaLnBrk="0" fontAlgn="base" hangingPunct="0">
              <a:spcBef>
                <a:spcPct val="0"/>
              </a:spcBef>
              <a:spcAft>
                <a:spcPct val="0"/>
              </a:spcAft>
              <a:buFontTx/>
              <a:buChar char="-"/>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28802"/>
          </a:xfrm>
        </p:spPr>
        <p:txBody>
          <a:bodyPr>
            <a:normAutofit fontScale="90000"/>
          </a:bodyPr>
          <a:lstStyle/>
          <a:p>
            <a:r>
              <a:rPr lang="en-US" sz="2000" dirty="0" err="1" smtClean="0"/>
              <a:t>Chromophobe</a:t>
            </a:r>
            <a:r>
              <a:rPr lang="en-US" sz="2000" dirty="0" smtClean="0"/>
              <a:t> RCC should be distinguished from </a:t>
            </a:r>
            <a:r>
              <a:rPr lang="en-US" sz="2000" dirty="0" err="1" smtClean="0">
                <a:effectLst>
                  <a:outerShdw blurRad="38100" dist="38100" dir="2700000" algn="tl">
                    <a:srgbClr val="000000">
                      <a:alpha val="43137"/>
                    </a:srgbClr>
                  </a:outerShdw>
                </a:effectLst>
              </a:rPr>
              <a:t>succinate</a:t>
            </a:r>
            <a:r>
              <a:rPr lang="en-US" sz="2000" dirty="0" smtClean="0">
                <a:effectLst>
                  <a:outerShdw blurRad="38100" dist="38100" dir="2700000" algn="tl">
                    <a:srgbClr val="000000">
                      <a:alpha val="43137"/>
                    </a:srgbClr>
                  </a:outerShdw>
                </a:effectLst>
              </a:rPr>
              <a:t> </a:t>
            </a:r>
            <a:r>
              <a:rPr lang="en-US" sz="2000" dirty="0" err="1" smtClean="0">
                <a:effectLst>
                  <a:outerShdw blurRad="38100" dist="38100" dir="2700000" algn="tl">
                    <a:srgbClr val="000000">
                      <a:alpha val="43137"/>
                    </a:srgbClr>
                  </a:outerShdw>
                </a:effectLst>
              </a:rPr>
              <a:t>dehydrogenase</a:t>
            </a:r>
            <a:r>
              <a:rPr lang="en-US" sz="2000" dirty="0" smtClean="0">
                <a:effectLst>
                  <a:outerShdw blurRad="38100" dist="38100" dir="2700000" algn="tl">
                    <a:srgbClr val="000000">
                      <a:alpha val="43137"/>
                    </a:srgbClr>
                  </a:outerShdw>
                </a:effectLst>
              </a:rPr>
              <a:t>-deficient RCC</a:t>
            </a:r>
            <a:r>
              <a:rPr lang="en-US" sz="2000" dirty="0" smtClean="0"/>
              <a:t>, </a:t>
            </a:r>
            <a:br>
              <a:rPr lang="en-US" sz="2000" dirty="0" smtClean="0"/>
            </a:br>
            <a:r>
              <a:rPr lang="en-US" sz="2000" dirty="0" smtClean="0"/>
              <a:t>a rare tumor composed of </a:t>
            </a:r>
            <a:r>
              <a:rPr lang="en-US" sz="2000" dirty="0" smtClean="0">
                <a:effectLst>
                  <a:outerShdw blurRad="38100" dist="38100" dir="2700000" algn="tl">
                    <a:srgbClr val="000000">
                      <a:alpha val="43137"/>
                    </a:srgbClr>
                  </a:outerShdw>
                </a:effectLst>
              </a:rPr>
              <a:t>vacuolated </a:t>
            </a:r>
            <a:r>
              <a:rPr lang="en-US" sz="2000" dirty="0" err="1" smtClean="0">
                <a:effectLst>
                  <a:outerShdw blurRad="38100" dist="38100" dir="2700000" algn="tl">
                    <a:srgbClr val="000000">
                      <a:alpha val="43137"/>
                    </a:srgbClr>
                  </a:outerShdw>
                </a:effectLst>
              </a:rPr>
              <a:t>eosinophilic</a:t>
            </a:r>
            <a:r>
              <a:rPr lang="en-US" sz="2000" dirty="0" smtClean="0">
                <a:effectLst>
                  <a:outerShdw blurRad="38100" dist="38100" dir="2700000" algn="tl">
                    <a:srgbClr val="000000">
                      <a:alpha val="43137"/>
                    </a:srgbClr>
                  </a:outerShdw>
                </a:effectLst>
              </a:rPr>
              <a:t> to clear cells with </a:t>
            </a:r>
            <a:r>
              <a:rPr lang="en-US" sz="2000" b="1" dirty="0" err="1" smtClean="0">
                <a:effectLst>
                  <a:outerShdw blurRad="38100" dist="38100" dir="2700000" algn="tl">
                    <a:srgbClr val="000000">
                      <a:alpha val="43137"/>
                    </a:srgbClr>
                  </a:outerShdw>
                </a:effectLst>
              </a:rPr>
              <a:t>cytoplasmic</a:t>
            </a:r>
            <a:r>
              <a:rPr lang="en-US" sz="2000" b="1" dirty="0" smtClean="0">
                <a:effectLst>
                  <a:outerShdw blurRad="38100" dist="38100" dir="2700000" algn="tl">
                    <a:srgbClr val="000000">
                      <a:alpha val="43137"/>
                    </a:srgbClr>
                  </a:outerShdw>
                </a:effectLst>
              </a:rPr>
              <a:t> vacuoles </a:t>
            </a:r>
            <a:r>
              <a:rPr lang="en-US" sz="2000" dirty="0" smtClean="0">
                <a:effectLst>
                  <a:outerShdw blurRad="38100" dist="38100" dir="2700000" algn="tl">
                    <a:srgbClr val="000000">
                      <a:alpha val="43137"/>
                    </a:srgbClr>
                  </a:outerShdw>
                </a:effectLst>
              </a:rPr>
              <a:t>or </a:t>
            </a:r>
            <a:r>
              <a:rPr lang="en-US" sz="2000" b="1" dirty="0" smtClean="0">
                <a:effectLst>
                  <a:outerShdw blurRad="38100" dist="38100" dir="2700000" algn="tl">
                    <a:srgbClr val="000000">
                      <a:alpha val="43137"/>
                    </a:srgbClr>
                  </a:outerShdw>
                </a:effectLst>
              </a:rPr>
              <a:t>flocculent inclusions</a:t>
            </a:r>
            <a:r>
              <a:rPr lang="en-US" sz="2000" dirty="0" smtClean="0"/>
              <a:t>, and defined by the </a:t>
            </a:r>
            <a:r>
              <a:rPr lang="en-US" sz="2000" b="1" i="1" dirty="0" smtClean="0"/>
              <a:t>loss</a:t>
            </a:r>
            <a:r>
              <a:rPr lang="en-US" sz="2000" b="1" dirty="0" smtClean="0"/>
              <a:t> of </a:t>
            </a:r>
            <a:r>
              <a:rPr lang="en-US" sz="2000" b="1" dirty="0" err="1" smtClean="0"/>
              <a:t>immunohistochemical</a:t>
            </a:r>
            <a:r>
              <a:rPr lang="en-US" sz="2000" b="1" dirty="0" smtClean="0"/>
              <a:t> expression of SDHB</a:t>
            </a:r>
            <a:r>
              <a:rPr lang="en-US" sz="2000" dirty="0" smtClean="0"/>
              <a:t>-a marker of dysfunction of mitochondrial complex II</a:t>
            </a:r>
            <a:r>
              <a:rPr lang="it-IT" sz="2000" dirty="0" smtClean="0"/>
              <a:t>. Seventy five per cent of cases are uniformly low-grade, lack coagulative necrosis and have a  </a:t>
            </a:r>
            <a:r>
              <a:rPr lang="it-IT" sz="2000" b="1" u="sng" spc="600" dirty="0" smtClean="0">
                <a:effectLst>
                  <a:outerShdw blurRad="38100" dist="38100" dir="2700000" algn="tl">
                    <a:srgbClr val="000000">
                      <a:alpha val="43137"/>
                    </a:srgbClr>
                  </a:outerShdw>
                </a:effectLst>
              </a:rPr>
              <a:t>favorable</a:t>
            </a:r>
            <a:r>
              <a:rPr lang="it-IT" sz="2000" u="sng" dirty="0" smtClean="0"/>
              <a:t> prognosis</a:t>
            </a:r>
            <a:r>
              <a:rPr lang="it-IT" sz="2000" dirty="0" smtClean="0"/>
              <a:t>.</a:t>
            </a:r>
            <a:endParaRPr lang="el-GR" sz="2000" dirty="0"/>
          </a:p>
        </p:txBody>
      </p:sp>
      <p:pic>
        <p:nvPicPr>
          <p:cNvPr id="1027" name="Picture 3" descr="C:\Users\αγαπουλακι\Desktop\SPECIFIC SUBTYPES\succinate dehydrogenase deficient RCC Χ20 (2).tif"/>
          <p:cNvPicPr>
            <a:picLocks noChangeAspect="1" noChangeArrowheads="1"/>
          </p:cNvPicPr>
          <p:nvPr/>
        </p:nvPicPr>
        <p:blipFill>
          <a:blip r:embed="rId2" cstate="print"/>
          <a:srcRect/>
          <a:stretch>
            <a:fillRect/>
          </a:stretch>
        </p:blipFill>
        <p:spPr bwMode="auto">
          <a:xfrm rot="5400000">
            <a:off x="-542803" y="3185952"/>
            <a:ext cx="4317012" cy="2517091"/>
          </a:xfrm>
          <a:prstGeom prst="rect">
            <a:avLst/>
          </a:prstGeom>
          <a:noFill/>
        </p:spPr>
      </p:pic>
      <p:pic>
        <p:nvPicPr>
          <p:cNvPr id="3" name="Picture 2" descr="C:\Users\αγαπουλακι\Downloads\17-9559A8 Anti SDHB Χ20.jpg"/>
          <p:cNvPicPr>
            <a:picLocks noChangeAspect="1" noChangeArrowheads="1"/>
          </p:cNvPicPr>
          <p:nvPr/>
        </p:nvPicPr>
        <p:blipFill>
          <a:blip r:embed="rId3" cstate="print"/>
          <a:srcRect/>
          <a:stretch>
            <a:fillRect/>
          </a:stretch>
        </p:blipFill>
        <p:spPr bwMode="auto">
          <a:xfrm rot="5400000">
            <a:off x="5291836" y="3209230"/>
            <a:ext cx="4275368" cy="2428892"/>
          </a:xfrm>
          <a:prstGeom prst="rect">
            <a:avLst/>
          </a:prstGeom>
          <a:noFill/>
        </p:spPr>
      </p:pic>
      <p:sp>
        <p:nvSpPr>
          <p:cNvPr id="6" name="Rectangle 5"/>
          <p:cNvSpPr/>
          <p:nvPr/>
        </p:nvSpPr>
        <p:spPr>
          <a:xfrm>
            <a:off x="6215074" y="3286124"/>
            <a:ext cx="1143008" cy="369332"/>
          </a:xfrm>
          <a:prstGeom prst="rect">
            <a:avLst/>
          </a:prstGeom>
        </p:spPr>
        <p:txBody>
          <a:bodyPr wrap="square">
            <a:spAutoFit/>
          </a:bodyPr>
          <a:lstStyle/>
          <a:p>
            <a:r>
              <a:rPr lang="en-GB" dirty="0" smtClean="0"/>
              <a:t>SDHB</a:t>
            </a:r>
            <a:endParaRPr lang="el-GR" dirty="0"/>
          </a:p>
        </p:txBody>
      </p:sp>
      <p:pic>
        <p:nvPicPr>
          <p:cNvPr id="90113" name="Picture 1" descr="C:\Users\αγαπουλακι\Desktop\800px-SDH-deficient_renal_cell_carcinoma_-2-_very_high_mag.jpg"/>
          <p:cNvPicPr>
            <a:picLocks noChangeAspect="1" noChangeArrowheads="1"/>
          </p:cNvPicPr>
          <p:nvPr/>
        </p:nvPicPr>
        <p:blipFill>
          <a:blip r:embed="rId4"/>
          <a:srcRect/>
          <a:stretch>
            <a:fillRect/>
          </a:stretch>
        </p:blipFill>
        <p:spPr bwMode="auto">
          <a:xfrm rot="5400000">
            <a:off x="2356528" y="3001266"/>
            <a:ext cx="4286281" cy="285573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00306"/>
          </a:xfrm>
        </p:spPr>
        <p:txBody>
          <a:bodyPr>
            <a:normAutofit/>
          </a:bodyPr>
          <a:lstStyle/>
          <a:p>
            <a:r>
              <a:rPr lang="en-US" sz="1800" b="1" spc="600" dirty="0" err="1" smtClean="0"/>
              <a:t>Urothelial</a:t>
            </a:r>
            <a:r>
              <a:rPr lang="en-US" sz="1800" b="1" spc="300" dirty="0" smtClean="0"/>
              <a:t> carcinoma  </a:t>
            </a:r>
            <a:r>
              <a:rPr lang="en-US" sz="1800" b="1" dirty="0" smtClean="0"/>
              <a:t>with an invasive  </a:t>
            </a:r>
            <a:r>
              <a:rPr lang="en-US" sz="1800" b="1" spc="300" dirty="0" smtClean="0"/>
              <a:t>nested type </a:t>
            </a:r>
            <a:r>
              <a:rPr lang="en-US" sz="1800" b="1" dirty="0" smtClean="0"/>
              <a:t>component. </a:t>
            </a:r>
            <a:r>
              <a:rPr lang="en-US" sz="1600" dirty="0" smtClean="0"/>
              <a:t/>
            </a:r>
            <a:br>
              <a:rPr lang="en-US" sz="1600" dirty="0" smtClean="0"/>
            </a:br>
            <a:r>
              <a:rPr lang="en-US" sz="1600" dirty="0" smtClean="0"/>
              <a:t>The nested type is a rare </a:t>
            </a:r>
            <a:r>
              <a:rPr lang="en-US" sz="1600" b="1" dirty="0" smtClean="0"/>
              <a:t>bladder</a:t>
            </a:r>
            <a:r>
              <a:rPr lang="en-US" sz="1600" dirty="0" smtClean="0"/>
              <a:t> tumor in which </a:t>
            </a:r>
            <a:r>
              <a:rPr lang="en-US" sz="1600" dirty="0" err="1" smtClean="0"/>
              <a:t>neoplastic</a:t>
            </a:r>
            <a:r>
              <a:rPr lang="en-US" sz="1600" dirty="0" smtClean="0"/>
              <a:t> </a:t>
            </a:r>
            <a:r>
              <a:rPr lang="en-US" sz="1600" dirty="0" err="1" smtClean="0"/>
              <a:t>urothelial</a:t>
            </a:r>
            <a:r>
              <a:rPr lang="en-US" sz="1600" dirty="0" smtClean="0"/>
              <a:t> cells are arranged in </a:t>
            </a:r>
            <a:r>
              <a:rPr lang="en-US" sz="1600" b="1" dirty="0" smtClean="0"/>
              <a:t>irregular and confluent </a:t>
            </a:r>
            <a:r>
              <a:rPr lang="en-US" sz="1600" dirty="0" smtClean="0">
                <a:effectLst>
                  <a:outerShdw blurRad="38100" dist="38100" dir="2700000" algn="tl">
                    <a:srgbClr val="000000">
                      <a:alpha val="43137"/>
                    </a:srgbClr>
                  </a:outerShdw>
                </a:effectLst>
              </a:rPr>
              <a:t>small</a:t>
            </a:r>
            <a:r>
              <a:rPr lang="en-US" sz="1600" dirty="0" smtClean="0"/>
              <a:t> nests (ellipse) and abortive tubules composed of </a:t>
            </a:r>
            <a:r>
              <a:rPr lang="en-US" sz="1600" dirty="0" err="1" smtClean="0"/>
              <a:t>urothelial</a:t>
            </a:r>
            <a:r>
              <a:rPr lang="en-US" sz="1600" dirty="0" smtClean="0"/>
              <a:t> cells </a:t>
            </a:r>
            <a:r>
              <a:rPr lang="en-US" sz="1600" b="1" dirty="0" smtClean="0"/>
              <a:t>infiltrating</a:t>
            </a:r>
            <a:r>
              <a:rPr lang="en-US" sz="1600" dirty="0" smtClean="0"/>
              <a:t> the lamina </a:t>
            </a:r>
            <a:r>
              <a:rPr lang="en-US" sz="1600" dirty="0" err="1" smtClean="0"/>
              <a:t>propria</a:t>
            </a:r>
            <a:r>
              <a:rPr lang="en-US" sz="1600" dirty="0" smtClean="0"/>
              <a:t> or </a:t>
            </a:r>
            <a:r>
              <a:rPr lang="en-US" sz="1600" dirty="0" err="1" smtClean="0"/>
              <a:t>muscularis</a:t>
            </a:r>
            <a:r>
              <a:rPr lang="en-US" sz="1600" dirty="0" smtClean="0"/>
              <a:t> </a:t>
            </a:r>
            <a:r>
              <a:rPr lang="en-US" sz="1600" dirty="0" err="1" smtClean="0"/>
              <a:t>propria</a:t>
            </a:r>
            <a:r>
              <a:rPr lang="en-US" sz="1600" dirty="0" smtClean="0"/>
              <a:t>, usually without surface involvement. Tumor nests often have some degree of complex </a:t>
            </a:r>
            <a:r>
              <a:rPr lang="en-US" sz="1600" dirty="0" err="1" smtClean="0"/>
              <a:t>anastomosis</a:t>
            </a:r>
            <a:r>
              <a:rPr lang="en-US" sz="1600" dirty="0" smtClean="0"/>
              <a:t>, at least focally (ellipse). Most of the </a:t>
            </a:r>
            <a:r>
              <a:rPr lang="en-US" sz="1600" dirty="0" err="1" smtClean="0"/>
              <a:t>neoplastic</a:t>
            </a:r>
            <a:r>
              <a:rPr lang="en-US" sz="1600" dirty="0" smtClean="0"/>
              <a:t> cells are only slightly atypical but </a:t>
            </a:r>
            <a:r>
              <a:rPr lang="en-US" sz="1600" i="1" dirty="0" smtClean="0"/>
              <a:t>scattered </a:t>
            </a:r>
            <a:r>
              <a:rPr lang="en-US" sz="1600" i="1" dirty="0" err="1" smtClean="0"/>
              <a:t>anaplastic</a:t>
            </a:r>
            <a:r>
              <a:rPr lang="en-US" sz="1600" i="1" dirty="0" smtClean="0"/>
              <a:t> elements</a:t>
            </a:r>
            <a:r>
              <a:rPr lang="en-US" sz="1600" dirty="0" smtClean="0"/>
              <a:t> are found in every case (square frame). </a:t>
            </a:r>
            <a:r>
              <a:rPr lang="en-US" sz="1600" dirty="0" smtClean="0">
                <a:effectLst>
                  <a:outerShdw blurRad="38100" dist="38100" dir="2700000" algn="tl">
                    <a:srgbClr val="000000">
                      <a:alpha val="43137"/>
                    </a:srgbClr>
                  </a:outerShdw>
                </a:effectLst>
              </a:rPr>
              <a:t>There is often more </a:t>
            </a:r>
            <a:r>
              <a:rPr lang="en-US" sz="1600" dirty="0" err="1" smtClean="0">
                <a:effectLst>
                  <a:outerShdw blurRad="38100" dist="38100" dir="2700000" algn="tl">
                    <a:srgbClr val="000000">
                      <a:alpha val="43137"/>
                    </a:srgbClr>
                  </a:outerShdw>
                </a:effectLst>
              </a:rPr>
              <a:t>atypia</a:t>
            </a:r>
            <a:r>
              <a:rPr lang="en-US" sz="1600" dirty="0" smtClean="0">
                <a:effectLst>
                  <a:outerShdw blurRad="38100" dist="38100" dir="2700000" algn="tl">
                    <a:srgbClr val="000000">
                      <a:alpha val="43137"/>
                    </a:srgbClr>
                  </a:outerShdw>
                </a:effectLst>
              </a:rPr>
              <a:t> and focal </a:t>
            </a:r>
            <a:r>
              <a:rPr lang="en-US" sz="1600" dirty="0" err="1" smtClean="0">
                <a:effectLst>
                  <a:outerShdw blurRad="38100" dist="38100" dir="2700000" algn="tl">
                    <a:srgbClr val="000000">
                      <a:alpha val="43137"/>
                    </a:srgbClr>
                  </a:outerShdw>
                </a:effectLst>
              </a:rPr>
              <a:t>anaplasia</a:t>
            </a:r>
            <a:r>
              <a:rPr lang="en-US" sz="1600" dirty="0" smtClean="0">
                <a:effectLst>
                  <a:outerShdw blurRad="38100" dist="38100" dir="2700000" algn="tl">
                    <a:srgbClr val="000000">
                      <a:alpha val="43137"/>
                    </a:srgbClr>
                  </a:outerShdw>
                </a:effectLst>
              </a:rPr>
              <a:t> with increasing depth of invasion.</a:t>
            </a:r>
            <a:r>
              <a:rPr lang="en-US" sz="1600" dirty="0" smtClean="0"/>
              <a:t> They tend to present with  </a:t>
            </a:r>
            <a:r>
              <a:rPr lang="en-US" sz="1600" b="1" u="sng" spc="300" dirty="0" smtClean="0"/>
              <a:t>high-stage disease</a:t>
            </a:r>
            <a:r>
              <a:rPr lang="en-US" sz="1600" dirty="0" smtClean="0"/>
              <a:t>. </a:t>
            </a:r>
            <a:r>
              <a:rPr lang="el-GR" sz="1600" dirty="0" smtClean="0"/>
              <a:t/>
            </a:r>
            <a:br>
              <a:rPr lang="el-GR" sz="1600" dirty="0" smtClean="0"/>
            </a:br>
            <a:r>
              <a:rPr lang="el-GR" sz="1600" dirty="0" smtClean="0"/>
              <a:t/>
            </a:r>
            <a:br>
              <a:rPr lang="el-GR" sz="1600" dirty="0" smtClean="0"/>
            </a:br>
            <a:endParaRPr lang="el-GR" sz="1600" dirty="0"/>
          </a:p>
        </p:txBody>
      </p:sp>
      <p:pic>
        <p:nvPicPr>
          <p:cNvPr id="34818" name="Picture 2" descr="C:\Users\αγαπουλακι\Desktop\SPRINGER BOOK\LAZARIS CHAP2 MATERIAL\CASE 2.4\CASE 2.4. IMGs TIF\FIG 2.4.17..tif"/>
          <p:cNvPicPr>
            <a:picLocks noChangeAspect="1" noChangeArrowheads="1"/>
          </p:cNvPicPr>
          <p:nvPr/>
        </p:nvPicPr>
        <p:blipFill>
          <a:blip r:embed="rId2" cstate="print"/>
          <a:srcRect/>
          <a:stretch>
            <a:fillRect/>
          </a:stretch>
        </p:blipFill>
        <p:spPr bwMode="auto">
          <a:xfrm rot="16200000">
            <a:off x="-349197" y="2517551"/>
            <a:ext cx="4801835" cy="3600400"/>
          </a:xfrm>
          <a:prstGeom prst="rect">
            <a:avLst/>
          </a:prstGeom>
          <a:noFill/>
        </p:spPr>
      </p:pic>
      <p:pic>
        <p:nvPicPr>
          <p:cNvPr id="34819" name="Picture 3" descr="C:\Users\αγαπουλακι\Desktop\SPRINGER BOOK\LAZARIS CHAP2 MATERIAL\CASE 2.4\CASE 2.4. IMGs TIF\FIG 2.4.18..tif"/>
          <p:cNvPicPr>
            <a:picLocks noChangeAspect="1" noChangeArrowheads="1"/>
          </p:cNvPicPr>
          <p:nvPr/>
        </p:nvPicPr>
        <p:blipFill>
          <a:blip r:embed="rId3" cstate="print"/>
          <a:srcRect/>
          <a:stretch>
            <a:fillRect/>
          </a:stretch>
        </p:blipFill>
        <p:spPr bwMode="auto">
          <a:xfrm>
            <a:off x="3995936" y="2420888"/>
            <a:ext cx="4993908" cy="37444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71744"/>
          </a:xfrm>
        </p:spPr>
        <p:txBody>
          <a:bodyPr>
            <a:normAutofit fontScale="90000"/>
          </a:bodyPr>
          <a:lstStyle/>
          <a:p>
            <a:r>
              <a:rPr lang="en-US" sz="2700" b="1" dirty="0" err="1" smtClean="0"/>
              <a:t>Micropapillary</a:t>
            </a:r>
            <a:r>
              <a:rPr lang="en-US" sz="2700" b="1" dirty="0" smtClean="0"/>
              <a:t> variant </a:t>
            </a:r>
            <a:r>
              <a:rPr lang="en-US" sz="2700" dirty="0" smtClean="0"/>
              <a:t>of bladder </a:t>
            </a:r>
            <a:r>
              <a:rPr lang="en-US" sz="2700" dirty="0" err="1" smtClean="0"/>
              <a:t>urothelial</a:t>
            </a:r>
            <a:r>
              <a:rPr lang="en-US" sz="2700" dirty="0" smtClean="0"/>
              <a:t> carcinoma</a:t>
            </a:r>
            <a:r>
              <a:rPr lang="en-US" sz="2700" b="1" dirty="0" smtClean="0"/>
              <a:t>,</a:t>
            </a:r>
            <a:br>
              <a:rPr lang="en-US" sz="2700" b="1" dirty="0" smtClean="0"/>
            </a:br>
            <a:r>
              <a:rPr lang="en-US" sz="2700" b="1" dirty="0" smtClean="0"/>
              <a:t> </a:t>
            </a:r>
            <a:r>
              <a:rPr lang="en-US" sz="2700" dirty="0" smtClean="0"/>
              <a:t>associated with </a:t>
            </a:r>
            <a:r>
              <a:rPr lang="en-US" sz="2700" b="1" u="sng" dirty="0" smtClean="0"/>
              <a:t>increased risk of mortality</a:t>
            </a:r>
            <a:r>
              <a:rPr lang="en-US" sz="2700" b="1" dirty="0" smtClean="0"/>
              <a:t>.</a:t>
            </a:r>
            <a:r>
              <a:rPr lang="en-US" sz="1800" b="1" dirty="0" smtClean="0"/>
              <a:t/>
            </a:r>
            <a:br>
              <a:rPr lang="en-US" sz="1800" b="1" dirty="0" smtClean="0"/>
            </a:br>
            <a:r>
              <a:rPr lang="en-US" sz="1800" dirty="0" smtClean="0"/>
              <a:t>Delicate papillae, 1-4 cell layers thick, sometimes with thin </a:t>
            </a:r>
            <a:r>
              <a:rPr lang="en-US" sz="1800" dirty="0" err="1" smtClean="0"/>
              <a:t>stromal</a:t>
            </a:r>
            <a:r>
              <a:rPr lang="en-US" sz="1800" dirty="0" smtClean="0"/>
              <a:t> cores and numerous secondary </a:t>
            </a:r>
            <a:r>
              <a:rPr lang="en-US" sz="1800" dirty="0" err="1" smtClean="0"/>
              <a:t>micropapillae</a:t>
            </a:r>
            <a:r>
              <a:rPr lang="en-US" sz="1800" dirty="0" smtClean="0"/>
              <a:t> (hierarchical branching). There is a high association of the </a:t>
            </a:r>
            <a:r>
              <a:rPr lang="en-US" sz="1800" dirty="0" err="1" smtClean="0"/>
              <a:t>micropapillary</a:t>
            </a:r>
            <a:r>
              <a:rPr lang="en-US" sz="1800" dirty="0" smtClean="0"/>
              <a:t> variant of </a:t>
            </a:r>
            <a:r>
              <a:rPr lang="en-US" sz="1800" dirty="0" err="1" smtClean="0"/>
              <a:t>urothelial</a:t>
            </a:r>
            <a:r>
              <a:rPr lang="en-US" sz="1800" dirty="0" smtClean="0"/>
              <a:t> carcinoma with muscle invasive disease. Surrounding retraction artifact is prominent in this site of </a:t>
            </a:r>
            <a:r>
              <a:rPr lang="en-US" sz="1800" dirty="0" err="1" smtClean="0"/>
              <a:t>detrusor</a:t>
            </a:r>
            <a:r>
              <a:rPr lang="en-US" sz="1800" dirty="0" smtClean="0"/>
              <a:t> muscle invasion by small nests and </a:t>
            </a:r>
            <a:r>
              <a:rPr lang="en-US" sz="1800" dirty="0" err="1" smtClean="0"/>
              <a:t>micropapillae</a:t>
            </a:r>
            <a:r>
              <a:rPr lang="en-US" sz="1800" dirty="0" smtClean="0"/>
              <a:t> of malignant </a:t>
            </a:r>
            <a:r>
              <a:rPr lang="en-US" sz="1800" dirty="0" err="1" smtClean="0"/>
              <a:t>urothelial</a:t>
            </a:r>
            <a:r>
              <a:rPr lang="en-US" sz="1800" dirty="0" smtClean="0"/>
              <a:t> cells and should not be over-interpreted as vascular invasion; of course, this </a:t>
            </a:r>
            <a:r>
              <a:rPr lang="en-US" sz="1800" dirty="0" err="1" smtClean="0"/>
              <a:t>stromal</a:t>
            </a:r>
            <a:r>
              <a:rPr lang="en-US" sz="1800" dirty="0" smtClean="0"/>
              <a:t> retraction is </a:t>
            </a:r>
            <a:r>
              <a:rPr lang="en-US" sz="1800" dirty="0" err="1" smtClean="0"/>
              <a:t>immunohistochemically</a:t>
            </a:r>
            <a:r>
              <a:rPr lang="en-US" sz="1800" dirty="0" smtClean="0"/>
              <a:t> negative for CD31, CD34, and for D2-40.</a:t>
            </a:r>
            <a:endParaRPr lang="el-GR" sz="1800" dirty="0"/>
          </a:p>
        </p:txBody>
      </p:sp>
      <p:pic>
        <p:nvPicPr>
          <p:cNvPr id="35842" name="Picture 2" descr="C:\Users\αγαπουλακι\Desktop\SPRINGER BOOK\LAZARIS CHAP2 MATERIAL\CASE 2.4\CASE 2.4. IMGs TIF\FIG 2.4.28..tif"/>
          <p:cNvPicPr>
            <a:picLocks noChangeAspect="1" noChangeArrowheads="1"/>
          </p:cNvPicPr>
          <p:nvPr/>
        </p:nvPicPr>
        <p:blipFill>
          <a:blip r:embed="rId2" cstate="print"/>
          <a:srcRect/>
          <a:stretch>
            <a:fillRect/>
          </a:stretch>
        </p:blipFill>
        <p:spPr bwMode="auto">
          <a:xfrm>
            <a:off x="251519" y="2564904"/>
            <a:ext cx="5089945" cy="3816424"/>
          </a:xfrm>
          <a:prstGeom prst="rect">
            <a:avLst/>
          </a:prstGeom>
          <a:noFill/>
        </p:spPr>
      </p:pic>
      <p:pic>
        <p:nvPicPr>
          <p:cNvPr id="1026" name="Picture 2" descr="C:\Users\αγαπουλακι\Desktop\SPRINGER BOOK\LAZARIS CHAP2 MATERIAL\CASE 2.4\CASE 2.4. IMGs TIF\FIG 2.4.14..tif"/>
          <p:cNvPicPr>
            <a:picLocks noChangeAspect="1" noChangeArrowheads="1"/>
          </p:cNvPicPr>
          <p:nvPr/>
        </p:nvPicPr>
        <p:blipFill>
          <a:blip r:embed="rId3" cstate="print"/>
          <a:srcRect/>
          <a:stretch>
            <a:fillRect/>
          </a:stretch>
        </p:blipFill>
        <p:spPr bwMode="auto">
          <a:xfrm>
            <a:off x="5634102" y="2348880"/>
            <a:ext cx="3258377" cy="4345680"/>
          </a:xfrm>
          <a:prstGeom prst="rect">
            <a:avLst/>
          </a:prstGeom>
          <a:noFill/>
        </p:spPr>
      </p:pic>
      <p:sp>
        <p:nvSpPr>
          <p:cNvPr id="5" name="1 - Τίτλος"/>
          <p:cNvSpPr txBox="1">
            <a:spLocks/>
          </p:cNvSpPr>
          <p:nvPr/>
        </p:nvSpPr>
        <p:spPr>
          <a:xfrm>
            <a:off x="1475655" y="3212976"/>
            <a:ext cx="1368153" cy="11521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mj-lt"/>
                <a:ea typeface="+mj-ea"/>
                <a:cs typeface="+mj-cs"/>
              </a:rPr>
              <a:t>Superficial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200" b="1" dirty="0" smtClean="0">
                <a:latin typeface="+mj-lt"/>
                <a:ea typeface="+mj-ea"/>
                <a:cs typeface="+mj-cs"/>
              </a:rPr>
              <a:t>c</a:t>
            </a:r>
            <a:r>
              <a:rPr kumimoji="0" lang="en-US" sz="1200" b="1" i="0" u="none" strike="noStrike" kern="1200" cap="none" spc="0" normalizeH="0" baseline="0" noProof="0" dirty="0" err="1" smtClean="0">
                <a:ln>
                  <a:noFill/>
                </a:ln>
                <a:solidFill>
                  <a:schemeClr val="tx1"/>
                </a:solidFill>
                <a:effectLst/>
                <a:uLnTx/>
                <a:uFillTx/>
                <a:latin typeface="+mj-lt"/>
                <a:ea typeface="+mj-ea"/>
                <a:cs typeface="+mj-cs"/>
              </a:rPr>
              <a:t>omponent</a:t>
            </a:r>
            <a:endParaRPr kumimoji="0" lang="en-US" sz="12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200" b="1" dirty="0" smtClean="0">
                <a:latin typeface="+mj-lt"/>
                <a:ea typeface="+mj-ea"/>
                <a:cs typeface="+mj-cs"/>
              </a:rPr>
              <a:t>is not enough for the diagnosis of this variant </a:t>
            </a:r>
            <a:endParaRPr kumimoji="0" lang="el-GR"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1 - Τίτλος"/>
          <p:cNvSpPr txBox="1">
            <a:spLocks/>
          </p:cNvSpPr>
          <p:nvPr/>
        </p:nvSpPr>
        <p:spPr>
          <a:xfrm>
            <a:off x="5940152" y="3365376"/>
            <a:ext cx="1296144" cy="10081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mj-lt"/>
                <a:ea typeface="+mj-ea"/>
                <a:cs typeface="+mj-cs"/>
              </a:rPr>
              <a:t>Invasive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mj-lt"/>
                <a:ea typeface="+mj-ea"/>
                <a:cs typeface="+mj-cs"/>
              </a:rPr>
              <a:t>component</a:t>
            </a:r>
            <a:endParaRPr kumimoji="0" lang="el-GR"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836712"/>
            <a:ext cx="9144000" cy="1080120"/>
          </a:xfrm>
        </p:spPr>
        <p:txBody>
          <a:bodyPr>
            <a:normAutofit fontScale="90000"/>
          </a:bodyPr>
          <a:lstStyle/>
          <a:p>
            <a:r>
              <a:rPr lang="en-US" sz="2200" b="1" dirty="0" err="1" smtClean="0">
                <a:effectLst>
                  <a:outerShdw blurRad="38100" dist="38100" dir="2700000" algn="tl">
                    <a:srgbClr val="000000">
                      <a:alpha val="43137"/>
                    </a:srgbClr>
                  </a:outerShdw>
                </a:effectLst>
              </a:rPr>
              <a:t>Plasmacytoid</a:t>
            </a:r>
            <a:r>
              <a:rPr lang="en-US" sz="2200" b="1" dirty="0" smtClean="0">
                <a:effectLst>
                  <a:outerShdw blurRad="38100" dist="38100" dir="2700000" algn="tl">
                    <a:srgbClr val="000000">
                      <a:alpha val="43137"/>
                    </a:srgbClr>
                  </a:outerShdw>
                </a:effectLst>
              </a:rPr>
              <a:t> variant </a:t>
            </a:r>
            <a:r>
              <a:rPr lang="en-US" sz="2200" dirty="0" smtClean="0"/>
              <a:t>of </a:t>
            </a:r>
            <a:r>
              <a:rPr lang="en-US" sz="2200" dirty="0" err="1" smtClean="0"/>
              <a:t>urothelial</a:t>
            </a:r>
            <a:r>
              <a:rPr lang="en-US" sz="2200" dirty="0" smtClean="0"/>
              <a:t> carcinoma, composed of </a:t>
            </a:r>
            <a:r>
              <a:rPr lang="en-US" sz="2200" b="1" dirty="0" err="1" smtClean="0"/>
              <a:t>discohesive</a:t>
            </a:r>
            <a:r>
              <a:rPr lang="en-US" sz="2200" dirty="0" smtClean="0"/>
              <a:t> cells </a:t>
            </a:r>
            <a:br>
              <a:rPr lang="en-US" sz="2200" dirty="0" smtClean="0"/>
            </a:br>
            <a:r>
              <a:rPr lang="en-US" sz="2200" dirty="0" smtClean="0"/>
              <a:t>(frequently E-</a:t>
            </a:r>
            <a:r>
              <a:rPr lang="en-US" sz="2200" dirty="0" err="1" smtClean="0"/>
              <a:t>cadherin</a:t>
            </a:r>
            <a:r>
              <a:rPr lang="en-US" sz="2200" dirty="0" smtClean="0"/>
              <a:t>-</a:t>
            </a:r>
            <a:r>
              <a:rPr lang="en-US" sz="2200" dirty="0" err="1" smtClean="0"/>
              <a:t>immunonegative</a:t>
            </a:r>
            <a:r>
              <a:rPr lang="en-US" sz="2200" dirty="0" smtClean="0"/>
              <a:t>) that resemble plasma cells and/or </a:t>
            </a:r>
            <a:r>
              <a:rPr lang="en-US" sz="2200" dirty="0" err="1" smtClean="0"/>
              <a:t>monocytes</a:t>
            </a:r>
            <a:r>
              <a:rPr lang="en-US" sz="2200" dirty="0" smtClean="0"/>
              <a:t> and express </a:t>
            </a:r>
            <a:r>
              <a:rPr lang="en-US" sz="2200" dirty="0" err="1" smtClean="0"/>
              <a:t>cytokeratins</a:t>
            </a:r>
            <a:r>
              <a:rPr lang="en-US" sz="2200" dirty="0" smtClean="0"/>
              <a:t>, </a:t>
            </a:r>
            <a:r>
              <a:rPr lang="en-US" sz="2200" dirty="0" err="1" smtClean="0"/>
              <a:t>urothelial</a:t>
            </a:r>
            <a:r>
              <a:rPr lang="en-US" sz="2200" dirty="0" smtClean="0"/>
              <a:t> markers, and, apart from CD138(!), no other lymphoid markers. Advanced stage, high risk for peritoneal spread and positive margins at </a:t>
            </a:r>
            <a:r>
              <a:rPr lang="en-US" sz="2200" dirty="0" err="1" smtClean="0"/>
              <a:t>cystectomy</a:t>
            </a:r>
            <a:r>
              <a:rPr lang="en-US" sz="2200" dirty="0" smtClean="0"/>
              <a:t>, </a:t>
            </a:r>
            <a:r>
              <a:rPr lang="en-US" sz="2200" u="sng" dirty="0" smtClean="0">
                <a:effectLst>
                  <a:outerShdw blurRad="38100" dist="38100" dir="2700000" algn="tl">
                    <a:srgbClr val="000000">
                      <a:alpha val="43137"/>
                    </a:srgbClr>
                  </a:outerShdw>
                </a:effectLst>
              </a:rPr>
              <a:t>higher rates of recurrence and death</a:t>
            </a:r>
            <a:r>
              <a:rPr lang="en-US" sz="2200" dirty="0" smtClean="0">
                <a:effectLst>
                  <a:outerShdw blurRad="38100" dist="38100" dir="2700000" algn="tl">
                    <a:srgbClr val="000000">
                      <a:alpha val="43137"/>
                    </a:srgbClr>
                  </a:outerShdw>
                </a:effectLst>
              </a:rPr>
              <a:t> </a:t>
            </a:r>
            <a:r>
              <a:rPr lang="en-US" sz="2200" dirty="0" smtClean="0"/>
              <a:t>by comparison to usual </a:t>
            </a:r>
            <a:r>
              <a:rPr lang="en-US" sz="2200" dirty="0" err="1" smtClean="0"/>
              <a:t>urothelial</a:t>
            </a:r>
            <a:r>
              <a:rPr lang="en-US" sz="2200" dirty="0" smtClean="0"/>
              <a:t> carcinoma.</a:t>
            </a:r>
            <a:r>
              <a:rPr lang="en-US" sz="2800" dirty="0" smtClean="0"/>
              <a:t/>
            </a:r>
            <a:br>
              <a:rPr lang="en-US" sz="2800" dirty="0" smtClean="0"/>
            </a:br>
            <a:r>
              <a:rPr lang="en-US" sz="2800" dirty="0" smtClean="0"/>
              <a:t/>
            </a:r>
            <a:br>
              <a:rPr lang="en-US" sz="2800" dirty="0" smtClean="0"/>
            </a:br>
            <a:endParaRPr lang="el-GR" sz="2800" dirty="0"/>
          </a:p>
        </p:txBody>
      </p:sp>
      <p:pic>
        <p:nvPicPr>
          <p:cNvPr id="78850" name="Picture 2" descr="C:\Users\KAV-AGRO\Desktop\UrinaryBladder_Variants_Plasmacytoid3.jpg"/>
          <p:cNvPicPr>
            <a:picLocks noChangeAspect="1" noChangeArrowheads="1"/>
          </p:cNvPicPr>
          <p:nvPr/>
        </p:nvPicPr>
        <p:blipFill>
          <a:blip r:embed="rId2" cstate="print"/>
          <a:srcRect/>
          <a:stretch>
            <a:fillRect/>
          </a:stretch>
        </p:blipFill>
        <p:spPr bwMode="auto">
          <a:xfrm>
            <a:off x="251520" y="2132856"/>
            <a:ext cx="6191250" cy="4486275"/>
          </a:xfrm>
          <a:prstGeom prst="rect">
            <a:avLst/>
          </a:prstGeom>
          <a:noFill/>
        </p:spPr>
      </p:pic>
      <p:pic>
        <p:nvPicPr>
          <p:cNvPr id="78852" name="Picture 4" descr="ÎÏÎ¿ÏÎ­Î»ÎµÏÎ¼Î± ÎµÎ¹ÎºÏÎ½Î±Ï Î³Î¹Î± plasmacytoid urothelial carcinoma"/>
          <p:cNvPicPr>
            <a:picLocks noChangeAspect="1" noChangeArrowheads="1"/>
          </p:cNvPicPr>
          <p:nvPr/>
        </p:nvPicPr>
        <p:blipFill>
          <a:blip r:embed="rId3" cstate="print"/>
          <a:srcRect/>
          <a:stretch>
            <a:fillRect/>
          </a:stretch>
        </p:blipFill>
        <p:spPr bwMode="auto">
          <a:xfrm rot="5400000">
            <a:off x="6012159" y="3284984"/>
            <a:ext cx="3456384" cy="23042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08920"/>
          </a:xfrm>
        </p:spPr>
        <p:txBody>
          <a:bodyPr>
            <a:normAutofit fontScale="90000"/>
          </a:bodyPr>
          <a:lstStyle/>
          <a:p>
            <a:pPr algn="just"/>
            <a:r>
              <a:rPr lang="en-US" sz="3100" b="1" dirty="0" err="1" smtClean="0"/>
              <a:t>Lymphoepithelioma</a:t>
            </a:r>
            <a:r>
              <a:rPr lang="en-US" sz="3100" b="1" dirty="0" smtClean="0"/>
              <a:t>-like carcinoma of the bladder </a:t>
            </a:r>
            <a:r>
              <a:rPr lang="en-US" sz="2200" b="1" dirty="0" smtClean="0"/>
              <a:t/>
            </a:r>
            <a:br>
              <a:rPr lang="en-US" sz="2200" b="1" dirty="0" smtClean="0"/>
            </a:br>
            <a:r>
              <a:rPr lang="en-US" sz="1600" dirty="0" smtClean="0"/>
              <a:t>Undifferentiated tumor cells with indistinct, poorly defined  </a:t>
            </a:r>
            <a:r>
              <a:rPr lang="en-US" sz="1600" dirty="0" err="1" smtClean="0"/>
              <a:t>cytoplasmic</a:t>
            </a:r>
            <a:r>
              <a:rPr lang="en-US" sz="1600" dirty="0" smtClean="0"/>
              <a:t> borders,  in </a:t>
            </a:r>
            <a:r>
              <a:rPr lang="en-US" sz="1600" b="1" dirty="0" err="1" smtClean="0"/>
              <a:t>syncytial</a:t>
            </a:r>
            <a:r>
              <a:rPr lang="en-US" sz="1600" b="1" dirty="0" smtClean="0"/>
              <a:t> sheets </a:t>
            </a:r>
            <a:r>
              <a:rPr lang="en-US" sz="1600" dirty="0" smtClean="0"/>
              <a:t>(blob), nests or cords, often with minimal cytoplasm, large </a:t>
            </a:r>
            <a:r>
              <a:rPr lang="en-US" sz="1600" dirty="0" err="1" smtClean="0"/>
              <a:t>pleomorphic</a:t>
            </a:r>
            <a:r>
              <a:rPr lang="en-US" sz="1600" dirty="0" smtClean="0"/>
              <a:t> nuclei with prominent nucleoli, numerous mitoses, and the background consisting of a </a:t>
            </a:r>
            <a:r>
              <a:rPr lang="en-US" sz="1600" b="1" dirty="0" smtClean="0"/>
              <a:t>prominent lymphoid infiltrate</a:t>
            </a:r>
            <a:r>
              <a:rPr lang="en-US" sz="1600" dirty="0" smtClean="0"/>
              <a:t>. </a:t>
            </a:r>
            <a:r>
              <a:rPr lang="en-US" sz="1600" u="sng" dirty="0" smtClean="0">
                <a:effectLst>
                  <a:outerShdw blurRad="38100" dist="38100" dir="2700000" algn="tl">
                    <a:srgbClr val="000000">
                      <a:alpha val="43137"/>
                    </a:srgbClr>
                  </a:outerShdw>
                </a:effectLst>
              </a:rPr>
              <a:t>When </a:t>
            </a:r>
            <a:r>
              <a:rPr lang="en-US" sz="1600" u="sng" dirty="0" err="1" smtClean="0">
                <a:effectLst>
                  <a:outerShdw blurRad="38100" dist="38100" dir="2700000" algn="tl">
                    <a:srgbClr val="000000">
                      <a:alpha val="43137"/>
                    </a:srgbClr>
                  </a:outerShdw>
                </a:effectLst>
              </a:rPr>
              <a:t>lymphoepithelioma</a:t>
            </a:r>
            <a:r>
              <a:rPr lang="en-US" sz="1600" u="sng" dirty="0" smtClean="0">
                <a:effectLst>
                  <a:outerShdw blurRad="38100" dist="38100" dir="2700000" algn="tl">
                    <a:srgbClr val="000000">
                      <a:alpha val="43137"/>
                    </a:srgbClr>
                  </a:outerShdw>
                </a:effectLst>
              </a:rPr>
              <a:t>-like carcinomas occur in a  </a:t>
            </a:r>
            <a:r>
              <a:rPr lang="en-US" sz="1600" b="1" i="1" u="sng" spc="600" dirty="0" smtClean="0">
                <a:effectLst>
                  <a:outerShdw blurRad="38100" dist="38100" dir="2700000" algn="tl">
                    <a:srgbClr val="000000">
                      <a:alpha val="43137"/>
                    </a:srgbClr>
                  </a:outerShdw>
                </a:effectLst>
              </a:rPr>
              <a:t>pure</a:t>
            </a:r>
            <a:r>
              <a:rPr lang="en-US" sz="1600" b="1" u="sng" dirty="0" smtClean="0">
                <a:effectLst>
                  <a:outerShdw blurRad="38100" dist="38100" dir="2700000" algn="tl">
                    <a:srgbClr val="000000">
                      <a:alpha val="43137"/>
                    </a:srgbClr>
                  </a:outerShdw>
                </a:effectLst>
              </a:rPr>
              <a:t> </a:t>
            </a:r>
            <a:r>
              <a:rPr lang="en-US" sz="1600" u="sng" dirty="0" smtClean="0">
                <a:effectLst>
                  <a:outerShdw blurRad="38100" dist="38100" dir="2700000" algn="tl">
                    <a:srgbClr val="000000">
                      <a:alpha val="43137"/>
                    </a:srgbClr>
                  </a:outerShdw>
                </a:effectLst>
              </a:rPr>
              <a:t>form, they are more responsive to systemic chemotherapy</a:t>
            </a:r>
            <a:r>
              <a:rPr lang="en-US" sz="1600" dirty="0" smtClean="0"/>
              <a:t> than typical </a:t>
            </a:r>
            <a:r>
              <a:rPr lang="en-US" sz="1600" dirty="0" err="1" smtClean="0"/>
              <a:t>urothelial</a:t>
            </a:r>
            <a:r>
              <a:rPr lang="en-US" sz="1600" dirty="0" smtClean="0"/>
              <a:t> carcinoma, providing the potential to salvage bladder function. The </a:t>
            </a:r>
            <a:r>
              <a:rPr lang="en-US" sz="1600" dirty="0" err="1" smtClean="0"/>
              <a:t>lymphoepithelioma</a:t>
            </a:r>
            <a:r>
              <a:rPr lang="en-US" sz="1600" dirty="0" smtClean="0"/>
              <a:t>-like component should be &gt;50% for the diagnosis of </a:t>
            </a:r>
            <a:r>
              <a:rPr lang="en-US" sz="1600" dirty="0" err="1" smtClean="0"/>
              <a:t>lymphoepithelioma</a:t>
            </a:r>
            <a:r>
              <a:rPr lang="en-US" sz="1600" dirty="0" smtClean="0"/>
              <a:t>-like carcinoma; however, the often co-existing </a:t>
            </a:r>
            <a:r>
              <a:rPr lang="en-US" sz="1600" dirty="0" err="1" smtClean="0"/>
              <a:t>urothelial</a:t>
            </a:r>
            <a:r>
              <a:rPr lang="en-US" sz="1600" dirty="0" smtClean="0"/>
              <a:t> carcinoma and </a:t>
            </a:r>
            <a:r>
              <a:rPr lang="en-US" sz="1600" dirty="0" err="1" smtClean="0"/>
              <a:t>urothelial</a:t>
            </a:r>
            <a:r>
              <a:rPr lang="en-US" sz="1600" dirty="0" smtClean="0"/>
              <a:t> carcinoma in situ makes the outcome similar to that of conventional </a:t>
            </a:r>
            <a:r>
              <a:rPr lang="en-US" sz="1600" dirty="0" err="1" smtClean="0"/>
              <a:t>urothelial</a:t>
            </a:r>
            <a:r>
              <a:rPr lang="en-US" sz="1600" dirty="0" smtClean="0"/>
              <a:t> carcinoma. </a:t>
            </a:r>
            <a:r>
              <a:rPr lang="el-GR" sz="1600" dirty="0" smtClean="0"/>
              <a:t/>
            </a:r>
            <a:br>
              <a:rPr lang="el-GR" sz="1600" dirty="0" smtClean="0"/>
            </a:br>
            <a:r>
              <a:rPr lang="el-GR" sz="1600" dirty="0" smtClean="0"/>
              <a:t/>
            </a:r>
            <a:br>
              <a:rPr lang="el-GR" sz="1600" dirty="0" smtClean="0"/>
            </a:br>
            <a:endParaRPr lang="el-GR" sz="1600" dirty="0"/>
          </a:p>
        </p:txBody>
      </p:sp>
      <p:pic>
        <p:nvPicPr>
          <p:cNvPr id="36866" name="Picture 2" descr="C:\Users\αγαπουλακι\Desktop\SPRINGER BOOK\LAZARIS CHAP2 MATERIAL\CASE 2.4\CASE 2.4. IMGs TIF\FIG 2.4.29..tif"/>
          <p:cNvPicPr>
            <a:picLocks noChangeAspect="1" noChangeArrowheads="1"/>
          </p:cNvPicPr>
          <p:nvPr/>
        </p:nvPicPr>
        <p:blipFill>
          <a:blip r:embed="rId2" cstate="print"/>
          <a:srcRect/>
          <a:stretch>
            <a:fillRect/>
          </a:stretch>
        </p:blipFill>
        <p:spPr bwMode="auto">
          <a:xfrm>
            <a:off x="179512" y="2204864"/>
            <a:ext cx="5762202" cy="4320480"/>
          </a:xfrm>
          <a:prstGeom prst="rect">
            <a:avLst/>
          </a:prstGeom>
          <a:noFill/>
        </p:spPr>
      </p:pic>
      <p:pic>
        <p:nvPicPr>
          <p:cNvPr id="36867" name="Picture 3" descr="C:\Users\αγαπουλακι\Desktop\SPRINGER BOOK\LAZARIS CHAP2 MATERIAL\CASE 2.4\CASE 2.4. IMGs TIF\FIG 2.4.30..tif"/>
          <p:cNvPicPr>
            <a:picLocks noChangeAspect="1" noChangeArrowheads="1"/>
          </p:cNvPicPr>
          <p:nvPr/>
        </p:nvPicPr>
        <p:blipFill>
          <a:blip r:embed="rId3" cstate="print"/>
          <a:srcRect/>
          <a:stretch>
            <a:fillRect/>
          </a:stretch>
        </p:blipFill>
        <p:spPr bwMode="auto">
          <a:xfrm rot="5400000">
            <a:off x="5615700" y="2961364"/>
            <a:ext cx="3744701" cy="28077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84784"/>
          </a:xfrm>
        </p:spPr>
        <p:txBody>
          <a:bodyPr>
            <a:normAutofit fontScale="90000"/>
          </a:bodyPr>
          <a:lstStyle/>
          <a:p>
            <a:r>
              <a:rPr lang="en-US" sz="2000" dirty="0" err="1" smtClean="0"/>
              <a:t>Osteosarcomas</a:t>
            </a:r>
            <a:r>
              <a:rPr lang="en-US" sz="2000" dirty="0" smtClean="0"/>
              <a:t> and </a:t>
            </a:r>
            <a:r>
              <a:rPr lang="en-US" sz="2000" dirty="0" err="1" smtClean="0"/>
              <a:t>chondrosarcomas</a:t>
            </a:r>
            <a:r>
              <a:rPr lang="en-US" sz="2000" dirty="0" smtClean="0"/>
              <a:t> are rare in the bladder and, when present, should prompt search for a </a:t>
            </a:r>
            <a:r>
              <a:rPr lang="en-US" sz="2000" dirty="0" err="1" smtClean="0"/>
              <a:t>carcinomatous</a:t>
            </a:r>
            <a:r>
              <a:rPr lang="en-US" sz="2000" dirty="0" smtClean="0"/>
              <a:t> component so that the diagnosis of </a:t>
            </a:r>
            <a:r>
              <a:rPr lang="en-US" sz="2000" b="1" dirty="0" err="1" smtClean="0"/>
              <a:t>sarcomatoid</a:t>
            </a:r>
            <a:r>
              <a:rPr lang="en-US" sz="2000" b="1" dirty="0" smtClean="0"/>
              <a:t> </a:t>
            </a:r>
            <a:r>
              <a:rPr lang="en-US" sz="2000" b="1" dirty="0" err="1" smtClean="0"/>
              <a:t>urothelial</a:t>
            </a:r>
            <a:r>
              <a:rPr lang="en-US" sz="2000" b="1" dirty="0" smtClean="0"/>
              <a:t> carcinoma </a:t>
            </a:r>
            <a:r>
              <a:rPr lang="en-US" sz="2000" dirty="0" smtClean="0"/>
              <a:t>is established. </a:t>
            </a:r>
            <a:r>
              <a:rPr lang="en-US" sz="2000" b="1" u="sng" dirty="0" smtClean="0"/>
              <a:t>Nodal and visceral metastases </a:t>
            </a:r>
            <a:r>
              <a:rPr lang="en-US" sz="2000" dirty="0" smtClean="0"/>
              <a:t>are often present at diagnosis.</a:t>
            </a:r>
            <a:r>
              <a:rPr lang="el-GR" sz="2000" dirty="0" smtClean="0"/>
              <a:t/>
            </a:r>
            <a:br>
              <a:rPr lang="el-GR" sz="2000" dirty="0" smtClean="0"/>
            </a:br>
            <a:endParaRPr lang="el-GR" sz="2000" dirty="0"/>
          </a:p>
        </p:txBody>
      </p:sp>
      <p:pic>
        <p:nvPicPr>
          <p:cNvPr id="38914" name="Picture 2" descr="C:\Users\αγαπουλακι\Desktop\SPRINGER BOOK\LAZARIS CHAP2 MATERIAL\CASES 2.5\CASES 2.5. IMGs TIF\FIG 2.5.06..tif"/>
          <p:cNvPicPr>
            <a:picLocks noChangeAspect="1" noChangeArrowheads="1"/>
          </p:cNvPicPr>
          <p:nvPr/>
        </p:nvPicPr>
        <p:blipFill>
          <a:blip r:embed="rId2" cstate="print"/>
          <a:srcRect/>
          <a:stretch>
            <a:fillRect/>
          </a:stretch>
        </p:blipFill>
        <p:spPr bwMode="auto">
          <a:xfrm rot="5400000">
            <a:off x="-445313" y="1821576"/>
            <a:ext cx="5570128" cy="4176464"/>
          </a:xfrm>
          <a:prstGeom prst="rect">
            <a:avLst/>
          </a:prstGeom>
          <a:noFill/>
        </p:spPr>
      </p:pic>
      <p:pic>
        <p:nvPicPr>
          <p:cNvPr id="38915" name="Picture 3" descr="C:\Users\αγαπουλακι\Desktop\SPRINGER BOOK\LAZARIS CHAP2 MATERIAL\CASES 2.5\CASES 2.5. IMGs TIF\FIG 2.5.07..tif"/>
          <p:cNvPicPr>
            <a:picLocks noChangeAspect="1" noChangeArrowheads="1"/>
          </p:cNvPicPr>
          <p:nvPr/>
        </p:nvPicPr>
        <p:blipFill>
          <a:blip r:embed="rId3" cstate="print"/>
          <a:srcRect/>
          <a:stretch>
            <a:fillRect/>
          </a:stretch>
        </p:blipFill>
        <p:spPr bwMode="auto">
          <a:xfrm rot="5400000">
            <a:off x="3935737" y="1761007"/>
            <a:ext cx="5665014"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248" y="0"/>
            <a:ext cx="2339752" cy="6858000"/>
          </a:xfrm>
        </p:spPr>
        <p:txBody>
          <a:bodyPr>
            <a:normAutofit/>
          </a:bodyPr>
          <a:lstStyle/>
          <a:p>
            <a:r>
              <a:rPr lang="en-US" sz="2000" dirty="0" smtClean="0"/>
              <a:t>A </a:t>
            </a:r>
            <a:r>
              <a:rPr lang="en-US" sz="2000" b="1" dirty="0" err="1" smtClean="0"/>
              <a:t>multilocular</a:t>
            </a:r>
            <a:r>
              <a:rPr lang="en-US" sz="2000" b="1" dirty="0" smtClean="0"/>
              <a:t> cystic renal  </a:t>
            </a:r>
            <a:r>
              <a:rPr lang="en-US" sz="2000" b="1" i="1" u="sng" spc="300" dirty="0" smtClean="0"/>
              <a:t>neoplasm</a:t>
            </a:r>
            <a:r>
              <a:rPr lang="en-US" sz="2000" b="1" u="sng" dirty="0" smtClean="0"/>
              <a:t> of low malignant potential </a:t>
            </a:r>
            <a:r>
              <a:rPr lang="en-US" sz="2000" b="1" dirty="0" smtClean="0"/>
              <a:t/>
            </a:r>
            <a:br>
              <a:rPr lang="en-US" sz="2000" b="1" dirty="0" smtClean="0"/>
            </a:br>
            <a:r>
              <a:rPr lang="en-US" sz="2000" dirty="0" smtClean="0"/>
              <a:t>is defined as a neoplasm </a:t>
            </a:r>
            <a:br>
              <a:rPr lang="en-US" sz="2000" dirty="0" smtClean="0"/>
            </a:br>
            <a:r>
              <a:rPr lang="en-US" sz="2000" dirty="0" smtClean="0"/>
              <a:t>with a fibrous </a:t>
            </a:r>
            <a:r>
              <a:rPr lang="en-US" sz="2000" dirty="0" err="1" smtClean="0"/>
              <a:t>pseudocapsule</a:t>
            </a:r>
            <a:r>
              <a:rPr lang="en-US" sz="2000" dirty="0" smtClean="0"/>
              <a:t> and composed </a:t>
            </a:r>
            <a:r>
              <a:rPr lang="en-US" sz="2000" b="1" dirty="0" smtClean="0"/>
              <a:t>entirely</a:t>
            </a:r>
            <a:r>
              <a:rPr lang="en-US" sz="2000" dirty="0" smtClean="0"/>
              <a:t> of numerous cysts, the septa of which are thin and contain individual or groups of clear cells </a:t>
            </a:r>
            <a:r>
              <a:rPr lang="en-US" sz="2000" i="1" u="sng" dirty="0" smtClean="0"/>
              <a:t>without</a:t>
            </a:r>
            <a:r>
              <a:rPr lang="en-US" sz="2000" u="sng" dirty="0" smtClean="0"/>
              <a:t> </a:t>
            </a:r>
            <a:r>
              <a:rPr lang="en-US" sz="2000" u="sng" dirty="0" err="1" smtClean="0"/>
              <a:t>expansile</a:t>
            </a:r>
            <a:r>
              <a:rPr lang="en-US" sz="2000" u="sng" dirty="0" smtClean="0"/>
              <a:t> growth</a:t>
            </a:r>
            <a:r>
              <a:rPr lang="en-US" sz="2000" dirty="0" smtClean="0"/>
              <a:t>; clear cells have </a:t>
            </a:r>
            <a:r>
              <a:rPr lang="en-US" sz="2000" i="1" dirty="0" smtClean="0"/>
              <a:t>low grade </a:t>
            </a:r>
            <a:r>
              <a:rPr lang="en-US" sz="2000" dirty="0" smtClean="0"/>
              <a:t>nuclei; briefly, a </a:t>
            </a:r>
            <a:r>
              <a:rPr lang="en-US" sz="2000" b="1" dirty="0" err="1" smtClean="0">
                <a:effectLst>
                  <a:outerShdw blurRad="38100" dist="38100" dir="2700000" algn="tl">
                    <a:srgbClr val="000000">
                      <a:alpha val="43137"/>
                    </a:srgbClr>
                  </a:outerShdw>
                </a:effectLst>
              </a:rPr>
              <a:t>multicystic</a:t>
            </a:r>
            <a:r>
              <a:rPr lang="en-US" sz="2000" b="1" dirty="0" smtClean="0">
                <a:effectLst>
                  <a:outerShdw blurRad="38100" dist="38100" dir="2700000" algn="tl">
                    <a:srgbClr val="000000">
                      <a:alpha val="43137"/>
                    </a:srgbClr>
                  </a:outerShdw>
                </a:effectLst>
              </a:rPr>
              <a:t> growth with </a:t>
            </a:r>
            <a:r>
              <a:rPr lang="en-US" sz="2000" b="1" i="1" u="sng" dirty="0" smtClean="0">
                <a:effectLst>
                  <a:outerShdw blurRad="38100" dist="38100" dir="2700000" algn="tl">
                    <a:srgbClr val="000000">
                      <a:alpha val="43137"/>
                    </a:srgbClr>
                  </a:outerShdw>
                </a:effectLst>
              </a:rPr>
              <a:t>no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expansile</a:t>
            </a:r>
            <a:r>
              <a:rPr lang="en-US" sz="2000" b="1" dirty="0" smtClean="0">
                <a:effectLst>
                  <a:outerShdw blurRad="38100" dist="38100" dir="2700000" algn="tl">
                    <a:srgbClr val="000000">
                      <a:alpha val="43137"/>
                    </a:srgbClr>
                  </a:outerShdw>
                </a:effectLst>
              </a:rPr>
              <a:t> growth/solid nodules</a:t>
            </a:r>
            <a:r>
              <a:rPr lang="en-US" sz="2000" b="1" dirty="0" smtClean="0"/>
              <a:t>.</a:t>
            </a:r>
            <a:r>
              <a:rPr lang="el-GR" sz="2000" dirty="0" smtClean="0"/>
              <a:t/>
            </a:r>
            <a:br>
              <a:rPr lang="el-GR" sz="2000" dirty="0" smtClean="0"/>
            </a:br>
            <a:endParaRPr lang="el-GR" sz="2000" dirty="0"/>
          </a:p>
        </p:txBody>
      </p:sp>
      <p:pic>
        <p:nvPicPr>
          <p:cNvPr id="12290" name="Picture 2" descr="C:\Users\αγαπουλακι\Desktop\MultiLocLMP-02.jpg"/>
          <p:cNvPicPr>
            <a:picLocks noChangeAspect="1" noChangeArrowheads="1"/>
          </p:cNvPicPr>
          <p:nvPr/>
        </p:nvPicPr>
        <p:blipFill>
          <a:blip r:embed="rId2" cstate="print"/>
          <a:srcRect/>
          <a:stretch>
            <a:fillRect/>
          </a:stretch>
        </p:blipFill>
        <p:spPr bwMode="auto">
          <a:xfrm>
            <a:off x="251519" y="836712"/>
            <a:ext cx="3263643" cy="2448272"/>
          </a:xfrm>
          <a:prstGeom prst="rect">
            <a:avLst/>
          </a:prstGeom>
          <a:noFill/>
        </p:spPr>
      </p:pic>
      <p:pic>
        <p:nvPicPr>
          <p:cNvPr id="12291" name="Picture 3" descr="C:\Users\αγαπουλακι\Desktop\multilocular_cystic-figureC_Big.jpg"/>
          <p:cNvPicPr>
            <a:picLocks noChangeAspect="1" noChangeArrowheads="1"/>
          </p:cNvPicPr>
          <p:nvPr/>
        </p:nvPicPr>
        <p:blipFill>
          <a:blip r:embed="rId3" cstate="print"/>
          <a:srcRect/>
          <a:stretch>
            <a:fillRect/>
          </a:stretch>
        </p:blipFill>
        <p:spPr bwMode="auto">
          <a:xfrm>
            <a:off x="3635896" y="3761581"/>
            <a:ext cx="3168352" cy="2560723"/>
          </a:xfrm>
          <a:prstGeom prst="rect">
            <a:avLst/>
          </a:prstGeom>
          <a:noFill/>
        </p:spPr>
      </p:pic>
      <p:pic>
        <p:nvPicPr>
          <p:cNvPr id="12292" name="Picture 4" descr="C:\Users\αγαπουλακι\Desktop\MultiLocLMP-05.jpg"/>
          <p:cNvPicPr>
            <a:picLocks noChangeAspect="1" noChangeArrowheads="1"/>
          </p:cNvPicPr>
          <p:nvPr/>
        </p:nvPicPr>
        <p:blipFill>
          <a:blip r:embed="rId4" cstate="print"/>
          <a:srcRect/>
          <a:stretch>
            <a:fillRect/>
          </a:stretch>
        </p:blipFill>
        <p:spPr bwMode="auto">
          <a:xfrm>
            <a:off x="251520" y="3789040"/>
            <a:ext cx="3253667" cy="2512795"/>
          </a:xfrm>
          <a:prstGeom prst="rect">
            <a:avLst/>
          </a:prstGeom>
          <a:noFill/>
        </p:spPr>
      </p:pic>
      <p:pic>
        <p:nvPicPr>
          <p:cNvPr id="12293" name="Picture 5" descr="C:\Users\αγαπουλακι\Desktop\280-18647.jpg"/>
          <p:cNvPicPr>
            <a:picLocks noChangeAspect="1" noChangeArrowheads="1"/>
          </p:cNvPicPr>
          <p:nvPr/>
        </p:nvPicPr>
        <p:blipFill>
          <a:blip r:embed="rId5" cstate="print"/>
          <a:srcRect/>
          <a:stretch>
            <a:fillRect/>
          </a:stretch>
        </p:blipFill>
        <p:spPr bwMode="auto">
          <a:xfrm>
            <a:off x="3635896" y="836712"/>
            <a:ext cx="3151498" cy="2448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92480" cy="1700808"/>
          </a:xfrm>
        </p:spPr>
        <p:txBody>
          <a:bodyPr>
            <a:normAutofit fontScale="90000"/>
          </a:bodyPr>
          <a:lstStyle/>
          <a:p>
            <a:r>
              <a:rPr lang="en-US" sz="2000" b="1" dirty="0" smtClean="0"/>
              <a:t>Clear cell carcinoma of the urinary bladder  </a:t>
            </a:r>
            <a:r>
              <a:rPr lang="en-US" sz="2000" dirty="0" smtClean="0"/>
              <a:t>here with a </a:t>
            </a:r>
            <a:r>
              <a:rPr lang="en-US" sz="2000" dirty="0" err="1" smtClean="0"/>
              <a:t>tubulocystic</a:t>
            </a:r>
            <a:r>
              <a:rPr lang="en-US" sz="2000" dirty="0" smtClean="0"/>
              <a:t> pattern. </a:t>
            </a:r>
            <a:r>
              <a:rPr lang="en-US" sz="2000" dirty="0" smtClean="0">
                <a:effectLst>
                  <a:outerShdw blurRad="38100" dist="38100" dir="2700000" algn="tl">
                    <a:srgbClr val="000000">
                      <a:alpha val="43137"/>
                    </a:srgbClr>
                  </a:outerShdw>
                </a:effectLst>
              </a:rPr>
              <a:t>Admixture </a:t>
            </a:r>
            <a:r>
              <a:rPr lang="en-US" sz="2000" dirty="0" smtClean="0"/>
              <a:t>of cells with clear or </a:t>
            </a:r>
            <a:r>
              <a:rPr lang="en-US" sz="2000" dirty="0" err="1" smtClean="0"/>
              <a:t>eosinophilic</a:t>
            </a:r>
            <a:r>
              <a:rPr lang="en-US" sz="2000" dirty="0" smtClean="0"/>
              <a:t> cytoplasm. Mixture of architectural patterns is common. </a:t>
            </a:r>
            <a:br>
              <a:rPr lang="en-US" sz="2000" dirty="0" smtClean="0"/>
            </a:br>
            <a:r>
              <a:rPr lang="en-US" sz="2000" b="1" u="sng" dirty="0" smtClean="0"/>
              <a:t>High-stage</a:t>
            </a:r>
            <a:r>
              <a:rPr lang="en-US" sz="2000" dirty="0" smtClean="0"/>
              <a:t> such tumors are typically associated with a </a:t>
            </a:r>
            <a:r>
              <a:rPr lang="en-US" sz="2000" b="1" u="sng" dirty="0" smtClean="0"/>
              <a:t>poor</a:t>
            </a:r>
            <a:r>
              <a:rPr lang="en-US" sz="2000" u="sng" dirty="0" smtClean="0"/>
              <a:t> outcome</a:t>
            </a:r>
            <a:r>
              <a:rPr lang="en-US" sz="2000" dirty="0" smtClean="0"/>
              <a:t>;</a:t>
            </a:r>
            <a:br>
              <a:rPr lang="en-US" sz="2000" dirty="0" smtClean="0"/>
            </a:br>
            <a:r>
              <a:rPr lang="en-US" sz="2000" u="sng" dirty="0" smtClean="0"/>
              <a:t> </a:t>
            </a:r>
            <a:r>
              <a:rPr lang="en-US" sz="2000" i="1" u="sng" dirty="0" smtClean="0">
                <a:effectLst>
                  <a:outerShdw blurRad="38100" dist="38100" dir="2700000" algn="tl">
                    <a:srgbClr val="000000">
                      <a:alpha val="43137"/>
                    </a:srgbClr>
                  </a:outerShdw>
                </a:effectLst>
              </a:rPr>
              <a:t>low</a:t>
            </a:r>
            <a:r>
              <a:rPr lang="en-US" sz="2000" u="sng" dirty="0" smtClean="0"/>
              <a:t>-stage</a:t>
            </a:r>
            <a:r>
              <a:rPr lang="en-US" sz="2000" dirty="0" smtClean="0"/>
              <a:t> clear cell carcinomas, particularly with </a:t>
            </a:r>
            <a:r>
              <a:rPr lang="en-US" sz="2000" dirty="0" err="1" smtClean="0"/>
              <a:t>exophytic</a:t>
            </a:r>
            <a:r>
              <a:rPr lang="en-US" sz="2000" dirty="0" smtClean="0"/>
              <a:t> growth,</a:t>
            </a:r>
            <a:br>
              <a:rPr lang="en-US" sz="2000" dirty="0" smtClean="0"/>
            </a:br>
            <a:r>
              <a:rPr lang="en-US" sz="2000" dirty="0" smtClean="0"/>
              <a:t> may have a </a:t>
            </a:r>
            <a:r>
              <a:rPr lang="en-US" sz="2000" i="1" dirty="0" smtClean="0">
                <a:effectLst>
                  <a:outerShdw blurRad="38100" dist="38100" dir="2700000" algn="tl">
                    <a:srgbClr val="000000">
                      <a:alpha val="43137"/>
                    </a:srgbClr>
                  </a:outerShdw>
                </a:effectLst>
              </a:rPr>
              <a:t>favorable</a:t>
            </a:r>
            <a:r>
              <a:rPr lang="en-US" sz="2000" dirty="0" smtClean="0"/>
              <a:t> outcome, if </a:t>
            </a:r>
            <a:r>
              <a:rPr lang="en-US" sz="2000" i="1" u="sng" dirty="0" smtClean="0">
                <a:effectLst>
                  <a:outerShdw blurRad="38100" dist="38100" dir="2700000" algn="tl">
                    <a:srgbClr val="000000">
                      <a:alpha val="43137"/>
                    </a:srgbClr>
                  </a:outerShdw>
                </a:effectLst>
              </a:rPr>
              <a:t>treated aggressively</a:t>
            </a:r>
            <a:r>
              <a:rPr lang="en-US" sz="2000" i="1" dirty="0" smtClean="0">
                <a:effectLst>
                  <a:outerShdw blurRad="38100" dist="38100" dir="2700000" algn="tl">
                    <a:srgbClr val="000000">
                      <a:alpha val="43137"/>
                    </a:srgbClr>
                  </a:outerShdw>
                </a:effectLst>
              </a:rPr>
              <a:t>.</a:t>
            </a:r>
            <a:r>
              <a:rPr lang="el-GR" sz="1800" dirty="0" smtClean="0"/>
              <a:t/>
            </a:r>
            <a:br>
              <a:rPr lang="el-GR" sz="1800" dirty="0" smtClean="0"/>
            </a:br>
            <a:endParaRPr lang="el-GR" sz="1800" dirty="0"/>
          </a:p>
        </p:txBody>
      </p:sp>
      <p:pic>
        <p:nvPicPr>
          <p:cNvPr id="33794" name="Picture 2" descr="C:\Users\αγαπουλακι\Desktop\SPRINGER BOOK\LAZARIS CHAP2 MATERIAL\CASE 2.1\CASE 2.1. IMGs TIF\FIG 2.1.17..tif"/>
          <p:cNvPicPr>
            <a:picLocks noChangeAspect="1" noChangeArrowheads="1"/>
          </p:cNvPicPr>
          <p:nvPr/>
        </p:nvPicPr>
        <p:blipFill>
          <a:blip r:embed="rId2" cstate="print"/>
          <a:srcRect/>
          <a:stretch>
            <a:fillRect/>
          </a:stretch>
        </p:blipFill>
        <p:spPr bwMode="auto">
          <a:xfrm rot="5400000">
            <a:off x="-313234" y="2193552"/>
            <a:ext cx="5089946" cy="3816425"/>
          </a:xfrm>
          <a:prstGeom prst="rect">
            <a:avLst/>
          </a:prstGeom>
          <a:noFill/>
        </p:spPr>
      </p:pic>
      <p:pic>
        <p:nvPicPr>
          <p:cNvPr id="33795" name="Picture 3" descr="C:\Users\αγαπουλακι\Desktop\SPRINGER BOOK\LAZARIS CHAP2 MATERIAL\CASE 2.1\CASE 2.1. IMGs TIF\FIG 2.1.18..tif"/>
          <p:cNvPicPr>
            <a:picLocks noChangeAspect="1" noChangeArrowheads="1"/>
          </p:cNvPicPr>
          <p:nvPr/>
        </p:nvPicPr>
        <p:blipFill>
          <a:blip r:embed="rId3" cstate="print"/>
          <a:srcRect/>
          <a:stretch>
            <a:fillRect/>
          </a:stretch>
        </p:blipFill>
        <p:spPr bwMode="auto">
          <a:xfrm rot="5400000">
            <a:off x="4223271" y="2193552"/>
            <a:ext cx="5089945" cy="3816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54162"/>
          </a:xfrm>
        </p:spPr>
        <p:txBody>
          <a:bodyPr>
            <a:noAutofit/>
          </a:bodyPr>
          <a:lstStyle/>
          <a:p>
            <a:pPr algn="just"/>
            <a:r>
              <a:rPr lang="en-US" sz="2000" dirty="0" smtClean="0"/>
              <a:t>This </a:t>
            </a:r>
            <a:r>
              <a:rPr lang="en-US" sz="2000" b="1" u="sng" dirty="0" smtClean="0"/>
              <a:t>highly aggressive</a:t>
            </a:r>
            <a:r>
              <a:rPr lang="en-US" sz="2000" dirty="0" smtClean="0"/>
              <a:t>, small-cell carcinoma is a </a:t>
            </a:r>
            <a:r>
              <a:rPr lang="en-US" sz="2000" b="1" dirty="0" smtClean="0"/>
              <a:t>malignant </a:t>
            </a:r>
            <a:r>
              <a:rPr lang="en-US" sz="2000" b="1" dirty="0" err="1" smtClean="0"/>
              <a:t>neuroendocrine</a:t>
            </a:r>
            <a:r>
              <a:rPr lang="en-US" sz="2000" b="1" dirty="0" smtClean="0"/>
              <a:t> neoplasm derived from the </a:t>
            </a:r>
            <a:r>
              <a:rPr lang="en-US" sz="2000" b="1" dirty="0" err="1" smtClean="0"/>
              <a:t>urothelium</a:t>
            </a:r>
            <a:r>
              <a:rPr lang="en-US" sz="2000" dirty="0" smtClean="0"/>
              <a:t> that mimics its pulmonary counterpart. Even a focal small cell component within a conventional </a:t>
            </a:r>
            <a:r>
              <a:rPr lang="en-US" sz="2000" dirty="0" err="1" smtClean="0"/>
              <a:t>urothelial</a:t>
            </a:r>
            <a:r>
              <a:rPr lang="en-US" sz="2000" dirty="0" smtClean="0"/>
              <a:t> carcinoma, should be reported. </a:t>
            </a:r>
            <a:r>
              <a:rPr lang="el-GR" sz="2000" dirty="0" smtClean="0"/>
              <a:t/>
            </a:r>
            <a:br>
              <a:rPr lang="el-GR" sz="2000" dirty="0" smtClean="0"/>
            </a:br>
            <a:endParaRPr lang="el-GR" sz="2000" dirty="0"/>
          </a:p>
        </p:txBody>
      </p:sp>
      <p:pic>
        <p:nvPicPr>
          <p:cNvPr id="37890" name="Picture 2" descr="C:\Users\αγαπουλακι\Desktop\SPRINGER BOOK\LAZARIS CHAP2 MATERIAL\CASE 2.4\CASE 2.4. IMGs TIF\FIG 2.4.34..tif"/>
          <p:cNvPicPr>
            <a:picLocks noChangeAspect="1" noChangeArrowheads="1"/>
          </p:cNvPicPr>
          <p:nvPr/>
        </p:nvPicPr>
        <p:blipFill>
          <a:blip r:embed="rId2" cstate="print"/>
          <a:srcRect/>
          <a:stretch>
            <a:fillRect/>
          </a:stretch>
        </p:blipFill>
        <p:spPr bwMode="auto">
          <a:xfrm>
            <a:off x="1043608" y="1412775"/>
            <a:ext cx="7056784" cy="52911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KAV-AGRO\Desktop\ajceu0002-0273-f5.jpg"/>
          <p:cNvPicPr>
            <a:picLocks noChangeAspect="1" noChangeArrowheads="1"/>
          </p:cNvPicPr>
          <p:nvPr/>
        </p:nvPicPr>
        <p:blipFill>
          <a:blip r:embed="rId2" cstate="print"/>
          <a:srcRect/>
          <a:stretch>
            <a:fillRect/>
          </a:stretch>
        </p:blipFill>
        <p:spPr bwMode="auto">
          <a:xfrm>
            <a:off x="683568" y="1484784"/>
            <a:ext cx="7620000" cy="2743200"/>
          </a:xfrm>
          <a:prstGeom prst="rect">
            <a:avLst/>
          </a:prstGeom>
          <a:noFill/>
        </p:spPr>
      </p:pic>
      <p:pic>
        <p:nvPicPr>
          <p:cNvPr id="156675" name="Picture 3" descr="C:\Users\KAV-AGRO\Desktop\ajceu0002-0273-f2.jpg"/>
          <p:cNvPicPr>
            <a:picLocks noChangeAspect="1" noChangeArrowheads="1"/>
          </p:cNvPicPr>
          <p:nvPr/>
        </p:nvPicPr>
        <p:blipFill>
          <a:blip r:embed="rId3" cstate="print"/>
          <a:srcRect/>
          <a:stretch>
            <a:fillRect/>
          </a:stretch>
        </p:blipFill>
        <p:spPr bwMode="auto">
          <a:xfrm>
            <a:off x="251520" y="4437112"/>
            <a:ext cx="5400600" cy="2040451"/>
          </a:xfrm>
          <a:prstGeom prst="rect">
            <a:avLst/>
          </a:prstGeom>
          <a:noFill/>
        </p:spPr>
      </p:pic>
      <p:pic>
        <p:nvPicPr>
          <p:cNvPr id="156676" name="Picture 4" descr="C:\Users\KAV-AGRO\Desktop\ajceu0002-0273-f3.jpg"/>
          <p:cNvPicPr>
            <a:picLocks noChangeAspect="1" noChangeArrowheads="1"/>
          </p:cNvPicPr>
          <p:nvPr/>
        </p:nvPicPr>
        <p:blipFill>
          <a:blip r:embed="rId4" cstate="print"/>
          <a:srcRect/>
          <a:stretch>
            <a:fillRect/>
          </a:stretch>
        </p:blipFill>
        <p:spPr bwMode="auto">
          <a:xfrm>
            <a:off x="5796136" y="4293096"/>
            <a:ext cx="2880320" cy="2333918"/>
          </a:xfrm>
          <a:prstGeom prst="rect">
            <a:avLst/>
          </a:prstGeom>
          <a:noFill/>
        </p:spPr>
      </p:pic>
      <p:sp>
        <p:nvSpPr>
          <p:cNvPr id="7" name="Title 1"/>
          <p:cNvSpPr>
            <a:spLocks noGrp="1"/>
          </p:cNvSpPr>
          <p:nvPr>
            <p:ph type="title"/>
          </p:nvPr>
        </p:nvSpPr>
        <p:spPr>
          <a:xfrm>
            <a:off x="0" y="0"/>
            <a:ext cx="9144000" cy="1484784"/>
          </a:xfrm>
        </p:spPr>
        <p:txBody>
          <a:bodyPr>
            <a:normAutofit fontScale="90000"/>
          </a:bodyPr>
          <a:lstStyle/>
          <a:p>
            <a:r>
              <a:rPr lang="en-US" sz="1800" dirty="0" smtClean="0"/>
              <a:t>Basophilic  </a:t>
            </a:r>
            <a:r>
              <a:rPr lang="en-US" sz="1800" b="1" spc="600" dirty="0" smtClean="0"/>
              <a:t>areas</a:t>
            </a:r>
            <a:r>
              <a:rPr lang="en-US" sz="1800" dirty="0" smtClean="0"/>
              <a:t> of </a:t>
            </a:r>
            <a:r>
              <a:rPr lang="en-US" sz="1800" b="1" dirty="0" err="1" smtClean="0"/>
              <a:t>neuroendocrine</a:t>
            </a:r>
            <a:r>
              <a:rPr lang="en-US" sz="1800" b="1" dirty="0" smtClean="0"/>
              <a:t> differentiation </a:t>
            </a:r>
            <a:r>
              <a:rPr lang="en-US" sz="1800" dirty="0" smtClean="0"/>
              <a:t>within the  </a:t>
            </a:r>
            <a:r>
              <a:rPr lang="en-US" sz="1800" b="1" spc="600" dirty="0" smtClean="0"/>
              <a:t>prostatic</a:t>
            </a:r>
            <a:r>
              <a:rPr lang="en-US" sz="1800" dirty="0" smtClean="0"/>
              <a:t> </a:t>
            </a:r>
            <a:r>
              <a:rPr lang="en-US" sz="1800" dirty="0" err="1" smtClean="0"/>
              <a:t>acinar</a:t>
            </a:r>
            <a:r>
              <a:rPr lang="en-US" sz="1800" dirty="0" smtClean="0"/>
              <a:t> </a:t>
            </a:r>
            <a:r>
              <a:rPr lang="en-US" sz="1800" dirty="0" err="1" smtClean="0"/>
              <a:t>adenocarcinoma</a:t>
            </a:r>
            <a:r>
              <a:rPr lang="en-US" sz="1800" dirty="0" smtClean="0"/>
              <a:t>. Their presence is </a:t>
            </a:r>
            <a:r>
              <a:rPr lang="en-US" sz="1800" dirty="0" smtClean="0">
                <a:effectLst>
                  <a:outerShdw blurRad="38100" dist="38100" dir="2700000" algn="tl">
                    <a:srgbClr val="000000">
                      <a:alpha val="43137"/>
                    </a:srgbClr>
                  </a:outerShdw>
                </a:effectLst>
              </a:rPr>
              <a:t>clinically evaluated </a:t>
            </a:r>
            <a:r>
              <a:rPr lang="en-US" sz="1800" dirty="0" smtClean="0"/>
              <a:t>by the oncologist </a:t>
            </a:r>
            <a:r>
              <a:rPr lang="en-US" sz="1800" u="sng" dirty="0" smtClean="0">
                <a:effectLst>
                  <a:outerShdw blurRad="38100" dist="38100" dir="2700000" algn="tl">
                    <a:srgbClr val="000000">
                      <a:alpha val="43137"/>
                    </a:srgbClr>
                  </a:outerShdw>
                </a:effectLst>
              </a:rPr>
              <a:t>for the patients’ treatment</a:t>
            </a:r>
            <a:r>
              <a:rPr lang="en-US" sz="1800" dirty="0" smtClean="0"/>
              <a:t>.</a:t>
            </a:r>
            <a:r>
              <a:rPr lang="el-GR" sz="1800" dirty="0" smtClean="0"/>
              <a:t/>
            </a:r>
            <a:br>
              <a:rPr lang="el-GR" sz="1800" dirty="0" smtClean="0"/>
            </a:br>
            <a:r>
              <a:rPr lang="en-US" sz="1800" dirty="0" smtClean="0"/>
              <a:t>Such areas can range from “</a:t>
            </a:r>
            <a:r>
              <a:rPr lang="en-US" sz="1800" dirty="0" err="1" smtClean="0"/>
              <a:t>carcinoid</a:t>
            </a:r>
            <a:r>
              <a:rPr lang="en-US" sz="1800" dirty="0" smtClean="0"/>
              <a:t> (when well-differentiated) to small cell or large cell (when poorly differentiated, lower images)” appearance, as </a:t>
            </a:r>
            <a:r>
              <a:rPr lang="en-US" sz="1800" spc="300" dirty="0" smtClean="0">
                <a:effectLst>
                  <a:outerShdw blurRad="38100" dist="38100" dir="2700000" algn="tl">
                    <a:srgbClr val="000000">
                      <a:alpha val="43137"/>
                    </a:srgbClr>
                  </a:outerShdw>
                </a:effectLst>
              </a:rPr>
              <a:t>distinct</a:t>
            </a:r>
            <a:r>
              <a:rPr lang="en-US" sz="1800" dirty="0" smtClean="0">
                <a:effectLst>
                  <a:outerShdw blurRad="38100" dist="38100" dir="2700000" algn="tl">
                    <a:srgbClr val="000000">
                      <a:alpha val="43137"/>
                    </a:srgbClr>
                  </a:outerShdw>
                </a:effectLst>
              </a:rPr>
              <a:t> components </a:t>
            </a:r>
            <a:r>
              <a:rPr lang="en-US" sz="1800" dirty="0" smtClean="0"/>
              <a:t>(not just scattered cells) usually within  an associated,  conventional,  intermediate  to high grade, prostate </a:t>
            </a:r>
            <a:r>
              <a:rPr lang="en-US" sz="1800" dirty="0" err="1" smtClean="0"/>
              <a:t>acinar</a:t>
            </a:r>
            <a:r>
              <a:rPr lang="en-US" sz="1800" dirty="0" smtClean="0"/>
              <a:t> </a:t>
            </a:r>
            <a:r>
              <a:rPr lang="en-US" sz="1800" dirty="0" err="1" smtClean="0"/>
              <a:t>adenocarcinoma</a:t>
            </a:r>
            <a:r>
              <a:rPr lang="en-US" sz="1800" dirty="0" smtClean="0"/>
              <a:t> (upper images).</a:t>
            </a:r>
            <a:endParaRPr lang="el-GR"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068960"/>
          </a:xfrm>
        </p:spPr>
        <p:txBody>
          <a:bodyPr>
            <a:noAutofit/>
          </a:bodyPr>
          <a:lstStyle/>
          <a:p>
            <a:r>
              <a:rPr lang="en-US" sz="2400" b="1" dirty="0" smtClean="0"/>
              <a:t>Signet ring-cell type carcinoma </a:t>
            </a:r>
            <a:r>
              <a:rPr lang="en-US" sz="2000" dirty="0" smtClean="0"/>
              <a:t>is a rare variant of prostatic </a:t>
            </a:r>
            <a:r>
              <a:rPr lang="en-US" sz="2000" dirty="0" err="1" smtClean="0"/>
              <a:t>adenocarcinoma</a:t>
            </a:r>
            <a:r>
              <a:rPr lang="en-US" sz="2000" dirty="0" smtClean="0"/>
              <a:t> , as a rule of high grade (Gleason scores 9 or 10) , with </a:t>
            </a:r>
            <a:r>
              <a:rPr lang="en-US" sz="2000" u="sng" dirty="0" smtClean="0"/>
              <a:t>grim prognosis</a:t>
            </a:r>
            <a:r>
              <a:rPr lang="en-US" sz="2000" dirty="0" smtClean="0"/>
              <a:t>. It is generally agreed that at least </a:t>
            </a:r>
            <a:r>
              <a:rPr lang="en-US" sz="2000" dirty="0" smtClean="0">
                <a:effectLst>
                  <a:outerShdw blurRad="38100" dist="38100" dir="2700000" algn="tl">
                    <a:srgbClr val="000000">
                      <a:alpha val="43137"/>
                    </a:srgbClr>
                  </a:outerShdw>
                </a:effectLst>
              </a:rPr>
              <a:t>25%</a:t>
            </a:r>
            <a:r>
              <a:rPr lang="en-US" sz="2000" dirty="0" smtClean="0"/>
              <a:t> of the tumor should be composed of signet-ring cells for this classification. Most patients present at </a:t>
            </a:r>
            <a:r>
              <a:rPr lang="en-US" sz="2000" dirty="0" smtClean="0">
                <a:effectLst>
                  <a:outerShdw blurRad="38100" dist="38100" dir="2700000" algn="tl">
                    <a:srgbClr val="000000">
                      <a:alpha val="43137"/>
                    </a:srgbClr>
                  </a:outerShdw>
                </a:effectLst>
              </a:rPr>
              <a:t>advanced clinical stages</a:t>
            </a:r>
            <a:r>
              <a:rPr lang="en-US" sz="2000" dirty="0" smtClean="0"/>
              <a:t>. Intracellular </a:t>
            </a:r>
            <a:r>
              <a:rPr lang="en-US" sz="2000" dirty="0" err="1" smtClean="0"/>
              <a:t>mucin</a:t>
            </a:r>
            <a:r>
              <a:rPr lang="en-US" sz="2000" dirty="0" smtClean="0"/>
              <a:t> is found only in rare cases in small quantities. For grading purposes, signet ring-like cells should </a:t>
            </a:r>
            <a:r>
              <a:rPr lang="en-US" sz="2000" u="sng" dirty="0" smtClean="0">
                <a:effectLst>
                  <a:outerShdw blurRad="38100" dist="38100" dir="2700000" algn="tl">
                    <a:srgbClr val="000000">
                      <a:alpha val="43137"/>
                    </a:srgbClr>
                  </a:outerShdw>
                </a:effectLst>
              </a:rPr>
              <a:t>not</a:t>
            </a:r>
            <a:r>
              <a:rPr lang="en-US" sz="2000" dirty="0" smtClean="0"/>
              <a:t> be confused with  luminal /glandular differentiation of Gleason pattern 4. </a:t>
            </a:r>
            <a:endParaRPr lang="el-GR" sz="2000" dirty="0"/>
          </a:p>
        </p:txBody>
      </p:sp>
      <p:pic>
        <p:nvPicPr>
          <p:cNvPr id="3074" name="Picture 2" descr="Αποτέλεσμα εικόνας για signet ring prostatic adenocarcinoma"/>
          <p:cNvPicPr>
            <a:picLocks noChangeAspect="1" noChangeArrowheads="1"/>
          </p:cNvPicPr>
          <p:nvPr/>
        </p:nvPicPr>
        <p:blipFill>
          <a:blip r:embed="rId2" cstate="print"/>
          <a:srcRect/>
          <a:stretch>
            <a:fillRect/>
          </a:stretch>
        </p:blipFill>
        <p:spPr bwMode="auto">
          <a:xfrm rot="5400000">
            <a:off x="5773824" y="3235290"/>
            <a:ext cx="4149080" cy="3096344"/>
          </a:xfrm>
          <a:prstGeom prst="rect">
            <a:avLst/>
          </a:prstGeom>
          <a:noFill/>
        </p:spPr>
      </p:pic>
      <p:pic>
        <p:nvPicPr>
          <p:cNvPr id="3076" name="Picture 4" descr="Αποτέλεσμα εικόνας για signet ring prostatic adenocarcinoma"/>
          <p:cNvPicPr>
            <a:picLocks noChangeAspect="1" noChangeArrowheads="1"/>
          </p:cNvPicPr>
          <p:nvPr/>
        </p:nvPicPr>
        <p:blipFill>
          <a:blip r:embed="rId3" cstate="print"/>
          <a:srcRect/>
          <a:stretch>
            <a:fillRect/>
          </a:stretch>
        </p:blipFill>
        <p:spPr bwMode="auto">
          <a:xfrm rot="16200000">
            <a:off x="-766477" y="3247713"/>
            <a:ext cx="4124228" cy="3096345"/>
          </a:xfrm>
          <a:prstGeom prst="rect">
            <a:avLst/>
          </a:prstGeom>
          <a:noFill/>
        </p:spPr>
      </p:pic>
      <p:pic>
        <p:nvPicPr>
          <p:cNvPr id="5" name="Picture 2" descr="p34g5"/>
          <p:cNvPicPr>
            <a:picLocks noChangeAspect="1" noChangeArrowheads="1"/>
          </p:cNvPicPr>
          <p:nvPr/>
        </p:nvPicPr>
        <p:blipFill>
          <a:blip r:embed="rId4" cstate="print"/>
          <a:srcRect/>
          <a:stretch>
            <a:fillRect/>
          </a:stretch>
        </p:blipFill>
        <p:spPr bwMode="auto">
          <a:xfrm rot="5400000">
            <a:off x="2497460" y="3415308"/>
            <a:ext cx="4149080" cy="27363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p:spPr>
        <p:txBody>
          <a:bodyPr>
            <a:noAutofit/>
          </a:bodyPr>
          <a:lstStyle/>
          <a:p>
            <a:r>
              <a:rPr lang="en-US" sz="1800" dirty="0" smtClean="0"/>
              <a:t>Focal </a:t>
            </a:r>
            <a:r>
              <a:rPr lang="en-US" sz="1800" dirty="0" err="1" smtClean="0"/>
              <a:t>mucinous</a:t>
            </a:r>
            <a:r>
              <a:rPr lang="en-US" sz="1800" dirty="0" smtClean="0"/>
              <a:t> areas within a prostate </a:t>
            </a:r>
            <a:r>
              <a:rPr lang="en-US" sz="1800" dirty="0" err="1" smtClean="0"/>
              <a:t>acinar</a:t>
            </a:r>
            <a:r>
              <a:rPr lang="en-US" sz="1800" dirty="0" smtClean="0"/>
              <a:t> </a:t>
            </a:r>
            <a:r>
              <a:rPr lang="en-US" sz="1800" dirty="0" err="1" smtClean="0"/>
              <a:t>adenocarcinoma</a:t>
            </a:r>
            <a:r>
              <a:rPr lang="en-US" sz="1800" dirty="0" smtClean="0"/>
              <a:t>. </a:t>
            </a:r>
            <a:r>
              <a:rPr lang="en-US" sz="1800" dirty="0" smtClean="0">
                <a:effectLst>
                  <a:outerShdw blurRad="38100" dist="38100" dir="2700000" algn="tl">
                    <a:srgbClr val="000000">
                      <a:alpha val="43137"/>
                    </a:srgbClr>
                  </a:outerShdw>
                </a:effectLst>
              </a:rPr>
              <a:t>Extracellular </a:t>
            </a:r>
            <a:r>
              <a:rPr lang="en-US" sz="1800" dirty="0" err="1" smtClean="0">
                <a:effectLst>
                  <a:outerShdw blurRad="38100" dist="38100" dir="2700000" algn="tl">
                    <a:srgbClr val="000000">
                      <a:alpha val="43137"/>
                    </a:srgbClr>
                  </a:outerShdw>
                </a:effectLst>
              </a:rPr>
              <a:t>mucin</a:t>
            </a:r>
            <a:r>
              <a:rPr lang="en-US" sz="1800" dirty="0" smtClean="0">
                <a:effectLst>
                  <a:outerShdw blurRad="38100" dist="38100" dir="2700000" algn="tl">
                    <a:srgbClr val="000000">
                      <a:alpha val="43137"/>
                    </a:srgbClr>
                  </a:outerShdw>
                </a:effectLst>
              </a:rPr>
              <a:t> </a:t>
            </a:r>
            <a:r>
              <a:rPr lang="en-US" sz="1800" dirty="0" smtClean="0"/>
              <a:t>is secreted in sufficient quantity to result in lakes. In prostate, the cut-off point of </a:t>
            </a:r>
            <a:r>
              <a:rPr lang="en-US" sz="1800" dirty="0" smtClean="0">
                <a:effectLst>
                  <a:outerShdw blurRad="38100" dist="38100" dir="2700000" algn="tl">
                    <a:srgbClr val="000000">
                      <a:alpha val="43137"/>
                    </a:srgbClr>
                  </a:outerShdw>
                </a:effectLst>
              </a:rPr>
              <a:t>25%</a:t>
            </a:r>
            <a:r>
              <a:rPr lang="en-US" sz="1800" dirty="0" smtClean="0"/>
              <a:t> has been used for the diagnosis </a:t>
            </a:r>
            <a:r>
              <a:rPr lang="en-US" sz="1800" b="1" dirty="0" smtClean="0"/>
              <a:t>of </a:t>
            </a:r>
            <a:r>
              <a:rPr lang="en-US" sz="1800" b="1" dirty="0" err="1" smtClean="0"/>
              <a:t>mucinous</a:t>
            </a:r>
            <a:r>
              <a:rPr lang="en-US" sz="1800" b="1" dirty="0" smtClean="0"/>
              <a:t> (colloid) prostatic </a:t>
            </a:r>
            <a:r>
              <a:rPr lang="en-US" sz="1800" b="1" dirty="0" err="1" smtClean="0"/>
              <a:t>adenocarcinoma</a:t>
            </a:r>
            <a:r>
              <a:rPr lang="en-US" sz="1800" dirty="0" smtClean="0"/>
              <a:t>; of course, this diagnosis can be made reliably only on radical prostatectomy specimens. This variant of prostate </a:t>
            </a:r>
            <a:r>
              <a:rPr lang="en-US" sz="1800" dirty="0" err="1" smtClean="0"/>
              <a:t>adenocarcinoma</a:t>
            </a:r>
            <a:r>
              <a:rPr lang="en-US" sz="1800" dirty="0" smtClean="0"/>
              <a:t> is associated with </a:t>
            </a:r>
            <a:r>
              <a:rPr lang="en-US" sz="1800" u="sng" dirty="0" smtClean="0">
                <a:effectLst>
                  <a:outerShdw blurRad="38100" dist="38100" dir="2700000" algn="tl">
                    <a:srgbClr val="000000">
                      <a:alpha val="43137"/>
                    </a:srgbClr>
                  </a:outerShdw>
                </a:effectLst>
              </a:rPr>
              <a:t>aggressive</a:t>
            </a:r>
            <a:r>
              <a:rPr lang="en-US" sz="1800" u="sng" dirty="0" smtClean="0"/>
              <a:t> biologic behavior</a:t>
            </a:r>
            <a:r>
              <a:rPr lang="en-US" sz="1800" dirty="0" smtClean="0"/>
              <a:t>.</a:t>
            </a:r>
            <a:endParaRPr lang="el-GR" sz="1800" dirty="0"/>
          </a:p>
        </p:txBody>
      </p:sp>
      <p:pic>
        <p:nvPicPr>
          <p:cNvPr id="3074" name="Picture 2" descr="C:\Users\αγαπουλακι\Desktop\SPRINGER BOOK\LAZARIS CHAP3 MATERIAL\CASE 3.4. RADICAL PROSTATECTOMY\CASE 3.4. IMGs TIF\FIG 3.4.11..tif"/>
          <p:cNvPicPr>
            <a:picLocks noChangeAspect="1" noChangeArrowheads="1"/>
          </p:cNvPicPr>
          <p:nvPr/>
        </p:nvPicPr>
        <p:blipFill>
          <a:blip r:embed="rId2" cstate="print"/>
          <a:srcRect/>
          <a:stretch>
            <a:fillRect/>
          </a:stretch>
        </p:blipFill>
        <p:spPr bwMode="auto">
          <a:xfrm>
            <a:off x="1115616" y="1628800"/>
            <a:ext cx="6768752" cy="50837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3" cstate="print"/>
          <a:srcRect/>
          <a:stretch>
            <a:fillRect/>
          </a:stretch>
        </p:blipFill>
        <p:spPr bwMode="auto">
          <a:xfrm>
            <a:off x="-252536" y="-531440"/>
            <a:ext cx="5976664" cy="4774307"/>
          </a:xfrm>
          <a:prstGeom prst="rect">
            <a:avLst/>
          </a:prstGeom>
          <a:noFill/>
          <a:ln w="9525">
            <a:noFill/>
            <a:miter lim="800000"/>
            <a:headEnd/>
            <a:tailEnd/>
          </a:ln>
        </p:spPr>
      </p:pic>
      <p:pic>
        <p:nvPicPr>
          <p:cNvPr id="3" name="2 - Εικόνα"/>
          <p:cNvPicPr/>
          <p:nvPr/>
        </p:nvPicPr>
        <p:blipFill>
          <a:blip r:embed="rId4" cstate="print"/>
          <a:srcRect/>
          <a:stretch>
            <a:fillRect/>
          </a:stretch>
        </p:blipFill>
        <p:spPr bwMode="auto">
          <a:xfrm>
            <a:off x="-252536" y="3212976"/>
            <a:ext cx="5976664" cy="4248472"/>
          </a:xfrm>
          <a:prstGeom prst="rect">
            <a:avLst/>
          </a:prstGeom>
          <a:noFill/>
          <a:ln w="9525">
            <a:noFill/>
            <a:miter lim="800000"/>
            <a:headEnd/>
            <a:tailEnd/>
          </a:ln>
        </p:spPr>
      </p:pic>
      <p:sp>
        <p:nvSpPr>
          <p:cNvPr id="4" name="3 - Θέση κειμένου"/>
          <p:cNvSpPr txBox="1">
            <a:spLocks/>
          </p:cNvSpPr>
          <p:nvPr/>
        </p:nvSpPr>
        <p:spPr>
          <a:xfrm>
            <a:off x="5500694" y="571480"/>
            <a:ext cx="3643306" cy="555468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600" b="0" i="0" u="none" strike="noStrike" kern="1200" cap="none" spc="0" normalizeH="0" baseline="0" noProof="0" dirty="0" smtClean="0">
                <a:ln>
                  <a:noFill/>
                </a:ln>
                <a:solidFill>
                  <a:schemeClr val="bg1"/>
                </a:solidFill>
                <a:effectLst/>
                <a:uLnTx/>
                <a:uFillTx/>
                <a:latin typeface="+mn-lt"/>
                <a:ea typeface="+mn-ea"/>
                <a:cs typeface="+mn-cs"/>
              </a:rPr>
              <a:t>   </a:t>
            </a:r>
            <a:r>
              <a:rPr kumimoji="0" lang="en-US" sz="2800" b="0"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Mucinous</a:t>
            </a:r>
            <a:r>
              <a:rPr kumimoji="0" lang="en-US" sz="2800" b="0"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 variant </a:t>
            </a:r>
            <a:r>
              <a:rPr kumimoji="0" lang="en-US" sz="2800" b="0" i="0" u="none" strike="noStrike" kern="1200" cap="none" spc="0" normalizeH="0" noProof="0" dirty="0" smtClean="0">
                <a:ln>
                  <a:noFill/>
                </a:ln>
                <a:effectLst/>
                <a:uLnTx/>
                <a:uFillTx/>
                <a:latin typeface="+mn-lt"/>
                <a:ea typeface="+mn-ea"/>
                <a:cs typeface="+mn-cs"/>
              </a:rPr>
              <a:t>of prostatic </a:t>
            </a:r>
            <a:r>
              <a:rPr kumimoji="0" lang="en-US" sz="2800" b="0" i="0" u="none" strike="noStrike" kern="1200" cap="none" spc="0" normalizeH="0" noProof="0" dirty="0" err="1" smtClean="0">
                <a:ln>
                  <a:noFill/>
                </a:ln>
                <a:effectLst/>
                <a:uLnTx/>
                <a:uFillTx/>
                <a:latin typeface="+mn-lt"/>
                <a:ea typeface="+mn-ea"/>
                <a:cs typeface="+mn-cs"/>
              </a:rPr>
              <a:t>adenocarcinoma</a:t>
            </a:r>
            <a:r>
              <a:rPr kumimoji="0" lang="en-US" sz="2800" b="0" i="0" u="none" strike="noStrike" kern="1200" cap="none" spc="0" normalizeH="0" noProof="0" dirty="0" smtClean="0">
                <a:ln>
                  <a:noFill/>
                </a:ln>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r>
              <a:rPr lang="en-US" sz="2800" dirty="0" smtClean="0"/>
              <a:t>    malignant glands </a:t>
            </a:r>
            <a:r>
              <a:rPr kumimoji="0" lang="en-US" sz="2800" b="0" i="0" u="none" strike="noStrike" kern="1200" cap="none" spc="0" normalizeH="0" noProof="0" dirty="0" smtClean="0">
                <a:ln>
                  <a:noFill/>
                </a:ln>
                <a:effectLst/>
                <a:uLnTx/>
                <a:uFillTx/>
                <a:latin typeface="+mn-lt"/>
                <a:ea typeface="+mn-ea"/>
                <a:cs typeface="+mn-cs"/>
              </a:rPr>
              <a:t> within abundant extracellular </a:t>
            </a:r>
            <a:r>
              <a:rPr kumimoji="0" lang="en-US" sz="2800" b="0" i="0" u="none" strike="noStrike" kern="1200" cap="none" spc="0" normalizeH="0" noProof="0" dirty="0" err="1" smtClean="0">
                <a:ln>
                  <a:noFill/>
                </a:ln>
                <a:effectLst/>
                <a:uLnTx/>
                <a:uFillTx/>
                <a:latin typeface="+mn-lt"/>
                <a:ea typeface="+mn-ea"/>
                <a:cs typeface="+mn-cs"/>
              </a:rPr>
              <a:t>mucin</a:t>
            </a:r>
            <a:r>
              <a:rPr kumimoji="0" lang="en-US" sz="2800" b="0" i="0" u="none" strike="noStrike" kern="1200" cap="none" spc="0" normalizeH="0" noProof="0" dirty="0" smtClean="0">
                <a:ln>
                  <a:noFill/>
                </a:ln>
                <a:effectLst/>
                <a:uLnTx/>
                <a:uFillTx/>
                <a:latin typeface="+mn-lt"/>
                <a:ea typeface="+mn-ea"/>
                <a:cs typeface="+mn-cs"/>
              </a:rPr>
              <a:t>. For </a:t>
            </a:r>
            <a:r>
              <a:rPr kumimoji="0" lang="en-US" sz="2800" b="0"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grading</a:t>
            </a:r>
            <a:r>
              <a:rPr kumimoji="0" lang="en-US" sz="2800" b="0" i="0" u="none" strike="noStrike" kern="1200" cap="none" spc="0" normalizeH="0" noProof="0" dirty="0" smtClean="0">
                <a:ln>
                  <a:noFill/>
                </a:ln>
                <a:effectLst/>
                <a:uLnTx/>
                <a:uFillTx/>
                <a:latin typeface="+mn-lt"/>
                <a:ea typeface="+mn-ea"/>
                <a:cs typeface="+mn-cs"/>
              </a:rPr>
              <a:t> purposes, </a:t>
            </a:r>
            <a:r>
              <a:rPr kumimoji="0" lang="en-US" sz="2800" b="0"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glandular configuration </a:t>
            </a:r>
            <a:r>
              <a:rPr kumimoji="0" lang="en-US" sz="2800" b="0" i="0" u="none" strike="noStrike" kern="1200" cap="none" spc="0" normalizeH="0" noProof="0" dirty="0" smtClean="0">
                <a:ln>
                  <a:noFill/>
                </a:ln>
                <a:effectLst/>
                <a:uLnTx/>
                <a:uFillTx/>
                <a:latin typeface="+mn-lt"/>
                <a:ea typeface="+mn-ea"/>
                <a:cs typeface="+mn-cs"/>
              </a:rPr>
              <a:t>should be taken into account, disregarding  the extracellular </a:t>
            </a:r>
            <a:r>
              <a:rPr kumimoji="0" lang="en-US" sz="2800" b="0" i="0" u="none" strike="noStrike" kern="1200" cap="none" spc="0" normalizeH="0" noProof="0" dirty="0" err="1" smtClean="0">
                <a:ln>
                  <a:noFill/>
                </a:ln>
                <a:effectLst/>
                <a:uLnTx/>
                <a:uFillTx/>
                <a:latin typeface="+mn-lt"/>
                <a:ea typeface="+mn-ea"/>
                <a:cs typeface="+mn-cs"/>
              </a:rPr>
              <a:t>mucin</a:t>
            </a:r>
            <a:r>
              <a:rPr kumimoji="0" lang="en-US" sz="2800" b="0" i="0" u="none" strike="noStrike" kern="1200" cap="none" spc="0" normalizeH="0" noProof="0" dirty="0" smtClean="0">
                <a:ln>
                  <a:noFill/>
                </a:ln>
                <a:effectLst/>
                <a:uLnTx/>
                <a:uFillTx/>
                <a:latin typeface="+mn-lt"/>
                <a:ea typeface="+mn-ea"/>
                <a:cs typeface="+mn-cs"/>
              </a:rPr>
              <a:t>.</a:t>
            </a:r>
            <a:endParaRPr kumimoji="0" lang="el-GR" sz="2800" b="0"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9144000" cy="1008112"/>
          </a:xfrm>
        </p:spPr>
        <p:txBody>
          <a:bodyPr>
            <a:normAutofit fontScale="90000"/>
          </a:bodyPr>
          <a:lstStyle/>
          <a:p>
            <a:r>
              <a:rPr lang="en-US" sz="1600" dirty="0" smtClean="0"/>
              <a:t/>
            </a:r>
            <a:br>
              <a:rPr lang="en-US" sz="1600" dirty="0" smtClean="0"/>
            </a:br>
            <a:r>
              <a:rPr lang="en-US" sz="1600" dirty="0" smtClean="0"/>
              <a:t/>
            </a:r>
            <a:br>
              <a:rPr lang="en-US" sz="1600" dirty="0" smtClean="0"/>
            </a:br>
            <a:r>
              <a:rPr lang="en-US" sz="2000" b="1" dirty="0" smtClean="0"/>
              <a:t>Atypical </a:t>
            </a:r>
            <a:r>
              <a:rPr lang="en-US" sz="2000" b="1" dirty="0" err="1" smtClean="0"/>
              <a:t>intraductal</a:t>
            </a:r>
            <a:r>
              <a:rPr lang="en-US" sz="2000" b="1" dirty="0" smtClean="0"/>
              <a:t> proliferation / </a:t>
            </a:r>
            <a:r>
              <a:rPr lang="en-US" sz="2000" b="1" dirty="0" err="1" smtClean="0"/>
              <a:t>Intraductal</a:t>
            </a:r>
            <a:r>
              <a:rPr lang="en-US" sz="2000" b="1" dirty="0" smtClean="0"/>
              <a:t> carcinoma of the  prostate  gland</a:t>
            </a:r>
            <a:r>
              <a:rPr lang="en-US" sz="1600" dirty="0" smtClean="0"/>
              <a:t/>
            </a:r>
            <a:br>
              <a:rPr lang="en-US" sz="1600" dirty="0" smtClean="0"/>
            </a:br>
            <a:r>
              <a:rPr lang="en-US" sz="1800" u="sng" dirty="0" smtClean="0">
                <a:effectLst>
                  <a:outerShdw blurRad="38100" dist="38100" dir="2700000" algn="tl">
                    <a:srgbClr val="000000">
                      <a:alpha val="43137"/>
                    </a:srgbClr>
                  </a:outerShdw>
                </a:effectLst>
              </a:rPr>
              <a:t>Confluent, extensive, complex, </a:t>
            </a:r>
            <a:r>
              <a:rPr lang="en-US" sz="1800" u="sng" dirty="0" err="1" smtClean="0">
                <a:effectLst>
                  <a:outerShdw blurRad="38100" dist="38100" dir="2700000" algn="tl">
                    <a:srgbClr val="000000">
                      <a:alpha val="43137"/>
                    </a:srgbClr>
                  </a:outerShdw>
                </a:effectLst>
              </a:rPr>
              <a:t>cribriform</a:t>
            </a:r>
            <a:r>
              <a:rPr lang="en-US" sz="1800" u="sng" dirty="0" smtClean="0">
                <a:effectLst>
                  <a:outerShdw blurRad="38100" dist="38100" dir="2700000" algn="tl">
                    <a:srgbClr val="000000">
                      <a:alpha val="43137"/>
                    </a:srgbClr>
                  </a:outerShdw>
                </a:effectLst>
              </a:rPr>
              <a:t> structures </a:t>
            </a:r>
            <a:r>
              <a:rPr lang="en-US" sz="1800" dirty="0" smtClean="0"/>
              <a:t>of an </a:t>
            </a:r>
            <a:r>
              <a:rPr lang="en-US" sz="1800" dirty="0" err="1" smtClean="0"/>
              <a:t>intraductal</a:t>
            </a:r>
            <a:r>
              <a:rPr lang="en-US" sz="1800" dirty="0" smtClean="0"/>
              <a:t> carcinoma of the prostate gland. </a:t>
            </a:r>
            <a:r>
              <a:rPr lang="el-GR" sz="1800" dirty="0" smtClean="0"/>
              <a:t/>
            </a:r>
            <a:br>
              <a:rPr lang="el-GR" sz="1800" dirty="0" smtClean="0"/>
            </a:br>
            <a:r>
              <a:rPr lang="en-US" sz="1800" dirty="0" err="1" smtClean="0"/>
              <a:t>Intraductal</a:t>
            </a:r>
            <a:r>
              <a:rPr lang="en-US" sz="1800" dirty="0" smtClean="0"/>
              <a:t> carcinoma of the prostate is defined as a proliferation of prostate  </a:t>
            </a:r>
            <a:r>
              <a:rPr lang="en-US" sz="1800" dirty="0" err="1" smtClean="0">
                <a:effectLst>
                  <a:outerShdw blurRad="38100" dist="38100" dir="2700000" algn="tl">
                    <a:srgbClr val="000000">
                      <a:alpha val="43137"/>
                    </a:srgbClr>
                  </a:outerShdw>
                </a:effectLst>
              </a:rPr>
              <a:t>noncolumnar</a:t>
            </a:r>
            <a:r>
              <a:rPr lang="en-US" sz="1800" dirty="0" smtClean="0"/>
              <a:t> </a:t>
            </a:r>
            <a:r>
              <a:rPr lang="en-US" sz="1800" b="1" u="sng" dirty="0" err="1" smtClean="0"/>
              <a:t>acinar</a:t>
            </a:r>
            <a:r>
              <a:rPr lang="en-US" sz="1800" b="1" u="sng" dirty="0" smtClean="0"/>
              <a:t>/</a:t>
            </a:r>
            <a:r>
              <a:rPr lang="en-US" sz="1800" b="1" u="sng" dirty="0" err="1" smtClean="0"/>
              <a:t>secretory</a:t>
            </a:r>
            <a:r>
              <a:rPr lang="en-US" sz="1800" b="1" u="sng" dirty="0" smtClean="0"/>
              <a:t> carcinoma cells  with round nuclei</a:t>
            </a:r>
            <a:r>
              <a:rPr lang="en-US" sz="1800" b="1" dirty="0" smtClean="0"/>
              <a:t>, </a:t>
            </a:r>
            <a:r>
              <a:rPr lang="en-US" sz="1800" dirty="0" smtClean="0"/>
              <a:t>which are </a:t>
            </a:r>
            <a:r>
              <a:rPr lang="en-US" sz="1800" dirty="0" smtClean="0">
                <a:effectLst>
                  <a:outerShdw blurRad="38100" dist="38100" dir="2700000" algn="tl">
                    <a:srgbClr val="000000">
                      <a:alpha val="43137"/>
                    </a:srgbClr>
                  </a:outerShdw>
                </a:effectLst>
              </a:rPr>
              <a:t>already invasive elsewhere  </a:t>
            </a:r>
            <a:r>
              <a:rPr lang="en-US" sz="1800" dirty="0" smtClean="0"/>
              <a:t>but here  are within and may significantly expand the native prostatic ducts and </a:t>
            </a:r>
            <a:r>
              <a:rPr lang="en-US" sz="1800" dirty="0" err="1" smtClean="0"/>
              <a:t>acini</a:t>
            </a:r>
            <a:r>
              <a:rPr lang="en-US" sz="1800" dirty="0" smtClean="0"/>
              <a:t>, with the </a:t>
            </a:r>
            <a:r>
              <a:rPr lang="en-US" sz="1800" dirty="0" err="1" smtClean="0"/>
              <a:t>latters</a:t>
            </a:r>
            <a:r>
              <a:rPr lang="en-US" sz="1800" dirty="0" smtClean="0"/>
              <a:t>’ </a:t>
            </a:r>
            <a:r>
              <a:rPr lang="en-US" sz="1800" b="1" dirty="0" smtClean="0"/>
              <a:t>basal cell layer at least partially preserved; so, high grade Gleason pattern of </a:t>
            </a:r>
            <a:r>
              <a:rPr lang="en-US" sz="1800" b="1" dirty="0" err="1" smtClean="0"/>
              <a:t>acinar</a:t>
            </a:r>
            <a:r>
              <a:rPr lang="en-US" sz="1800" b="1" dirty="0" smtClean="0"/>
              <a:t> </a:t>
            </a:r>
            <a:r>
              <a:rPr lang="en-US" sz="1800" b="1" dirty="0" err="1" smtClean="0"/>
              <a:t>adenocarcinoma</a:t>
            </a:r>
            <a:r>
              <a:rPr lang="en-US" sz="1800" b="1" dirty="0" smtClean="0"/>
              <a:t> is excluded</a:t>
            </a:r>
            <a:r>
              <a:rPr lang="en-US" sz="1800" dirty="0" smtClean="0"/>
              <a:t>. We can understand the critical importance of </a:t>
            </a:r>
            <a:r>
              <a:rPr lang="en-US" sz="1800" dirty="0" err="1" smtClean="0"/>
              <a:t>seperating</a:t>
            </a:r>
            <a:r>
              <a:rPr lang="en-US" sz="1800" dirty="0" smtClean="0"/>
              <a:t> </a:t>
            </a:r>
            <a:r>
              <a:rPr lang="en-US" sz="1800" i="1" dirty="0" smtClean="0"/>
              <a:t>HG PIN </a:t>
            </a:r>
            <a:r>
              <a:rPr lang="en-US" sz="1800" dirty="0" smtClean="0"/>
              <a:t>from </a:t>
            </a:r>
            <a:r>
              <a:rPr lang="en-US" sz="1800" dirty="0" err="1" smtClean="0"/>
              <a:t>intraductal</a:t>
            </a:r>
            <a:r>
              <a:rPr lang="en-US" sz="1800" dirty="0" smtClean="0"/>
              <a:t> carcinoma of the prostate</a:t>
            </a:r>
            <a:r>
              <a:rPr lang="en-US" sz="1800" b="1" dirty="0" smtClean="0"/>
              <a:t> </a:t>
            </a:r>
            <a:r>
              <a:rPr lang="en-US" sz="1800" dirty="0" smtClean="0"/>
              <a:t>in needle biopsy. </a:t>
            </a:r>
            <a:r>
              <a:rPr lang="en-US" sz="1800" i="1" u="sng" dirty="0" smtClean="0"/>
              <a:t>High grade PIN    </a:t>
            </a:r>
            <a:r>
              <a:rPr lang="en-US" sz="1800" u="sng" dirty="0" smtClean="0"/>
              <a:t>is less often associated with invasive disease, and by itself, of course has a better prognosis, since it constitutes an </a:t>
            </a:r>
            <a:r>
              <a:rPr lang="en-US" sz="1800" i="1" u="sng" dirty="0" smtClean="0"/>
              <a:t>early</a:t>
            </a:r>
            <a:r>
              <a:rPr lang="en-US" sz="1800" u="sng" dirty="0" smtClean="0"/>
              <a:t> event in prostate cancer natural history in contrast to </a:t>
            </a:r>
            <a:r>
              <a:rPr lang="en-US" sz="1800" u="sng" dirty="0" err="1" smtClean="0"/>
              <a:t>intraductal</a:t>
            </a:r>
            <a:r>
              <a:rPr lang="en-US" sz="1800" u="sng" dirty="0" smtClean="0"/>
              <a:t> carcinoma which constitutes a </a:t>
            </a:r>
            <a:r>
              <a:rPr lang="en-US" sz="1800" b="1" u="sng" dirty="0" smtClean="0">
                <a:effectLst>
                  <a:outerShdw blurRad="38100" dist="38100" dir="2700000" algn="tl">
                    <a:srgbClr val="000000">
                      <a:alpha val="43137"/>
                    </a:srgbClr>
                  </a:outerShdw>
                </a:effectLst>
              </a:rPr>
              <a:t>late</a:t>
            </a:r>
            <a:r>
              <a:rPr lang="en-US" sz="1800" u="sng" dirty="0" smtClean="0"/>
              <a:t> event</a:t>
            </a:r>
            <a:r>
              <a:rPr lang="en-US" sz="1800" dirty="0" smtClean="0"/>
              <a:t>. </a:t>
            </a:r>
            <a:r>
              <a:rPr lang="el-GR" sz="1800" dirty="0" smtClean="0"/>
              <a:t/>
            </a:r>
            <a:br>
              <a:rPr lang="el-GR" sz="1800" dirty="0" smtClean="0"/>
            </a:br>
            <a:endParaRPr lang="el-GR" sz="1800" dirty="0"/>
          </a:p>
        </p:txBody>
      </p:sp>
      <p:pic>
        <p:nvPicPr>
          <p:cNvPr id="4098" name="Picture 2" descr="C:\Users\αγαπουλακι\Desktop\SPRINGER BOOK\LAZARIS CHAP3 MATERIAL\CASE 3.4. RADICAL PROSTATECTOMY\CASE 3.4. IMGs TIF\FIG 3.4.12..tif"/>
          <p:cNvPicPr>
            <a:picLocks noChangeAspect="1" noChangeArrowheads="1"/>
          </p:cNvPicPr>
          <p:nvPr/>
        </p:nvPicPr>
        <p:blipFill>
          <a:blip r:embed="rId2" cstate="print"/>
          <a:srcRect/>
          <a:stretch>
            <a:fillRect/>
          </a:stretch>
        </p:blipFill>
        <p:spPr bwMode="auto">
          <a:xfrm rot="5400000">
            <a:off x="-308644" y="2981052"/>
            <a:ext cx="3902075" cy="2925763"/>
          </a:xfrm>
          <a:prstGeom prst="rect">
            <a:avLst/>
          </a:prstGeom>
          <a:noFill/>
        </p:spPr>
      </p:pic>
      <p:pic>
        <p:nvPicPr>
          <p:cNvPr id="4099" name="Picture 3" descr="C:\Users\αγαπουλακι\Desktop\SPRINGER BOOK\LAZARIS CHAP3 MATERIAL\CASE 3.4. RADICAL PROSTATECTOMY\CASE 3.4. IMGs TIF\FIG 3.4.13..tif"/>
          <p:cNvPicPr>
            <a:picLocks noChangeAspect="1" noChangeArrowheads="1"/>
          </p:cNvPicPr>
          <p:nvPr/>
        </p:nvPicPr>
        <p:blipFill>
          <a:blip r:embed="rId3" cstate="print"/>
          <a:srcRect/>
          <a:stretch>
            <a:fillRect/>
          </a:stretch>
        </p:blipFill>
        <p:spPr bwMode="auto">
          <a:xfrm rot="5400000">
            <a:off x="2715692" y="2981052"/>
            <a:ext cx="3902075" cy="2925763"/>
          </a:xfrm>
          <a:prstGeom prst="rect">
            <a:avLst/>
          </a:prstGeom>
          <a:noFill/>
        </p:spPr>
      </p:pic>
      <p:pic>
        <p:nvPicPr>
          <p:cNvPr id="4100" name="Picture 4" descr="C:\Users\αγαπουλακι\Desktop\SPRINGER BOOK\LAZARIS CHAP3 MATERIAL\CASE 3.4. RADICAL PROSTATECTOMY\CASE 3.4. IMGs TIF\FIG 3.4.14..tif"/>
          <p:cNvPicPr>
            <a:picLocks noChangeAspect="1" noChangeArrowheads="1"/>
          </p:cNvPicPr>
          <p:nvPr/>
        </p:nvPicPr>
        <p:blipFill>
          <a:blip r:embed="rId4" cstate="print"/>
          <a:srcRect/>
          <a:stretch>
            <a:fillRect/>
          </a:stretch>
        </p:blipFill>
        <p:spPr bwMode="auto">
          <a:xfrm rot="5400000">
            <a:off x="5640324" y="3070808"/>
            <a:ext cx="3902075" cy="27462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5004048" cy="1772816"/>
          </a:xfrm>
        </p:spPr>
        <p:txBody>
          <a:bodyPr>
            <a:normAutofit fontScale="90000"/>
          </a:bodyPr>
          <a:lstStyle/>
          <a:p>
            <a:r>
              <a:rPr lang="en-US" sz="3600" b="1" dirty="0" smtClean="0"/>
              <a:t>HG PIN</a:t>
            </a:r>
            <a:r>
              <a:rPr lang="en-US" dirty="0" smtClean="0"/>
              <a:t/>
            </a:r>
            <a:br>
              <a:rPr lang="en-US" dirty="0" smtClean="0"/>
            </a:br>
            <a:r>
              <a:rPr lang="en-US" sz="1800" i="1" dirty="0" smtClean="0"/>
              <a:t>Considerable</a:t>
            </a:r>
            <a:r>
              <a:rPr lang="en-US" sz="1800" dirty="0" smtClean="0"/>
              <a:t> amount of  </a:t>
            </a:r>
            <a:r>
              <a:rPr lang="en-US" sz="1800" dirty="0" err="1" smtClean="0"/>
              <a:t>stroma</a:t>
            </a:r>
            <a:r>
              <a:rPr lang="en-US" sz="1800" dirty="0" smtClean="0"/>
              <a:t>, </a:t>
            </a:r>
            <a:r>
              <a:rPr lang="en-US" sz="1800" dirty="0" err="1" smtClean="0"/>
              <a:t>seperating</a:t>
            </a:r>
            <a:r>
              <a:rPr lang="en-US" sz="1800" dirty="0" smtClean="0"/>
              <a:t>  glands  of </a:t>
            </a:r>
            <a:r>
              <a:rPr lang="en-US" sz="1800" b="1" dirty="0" smtClean="0"/>
              <a:t>relatively simple architecture</a:t>
            </a:r>
            <a:r>
              <a:rPr lang="en-US" sz="1800" dirty="0" smtClean="0"/>
              <a:t>, with </a:t>
            </a:r>
            <a:r>
              <a:rPr lang="en-US" sz="1800" u="sng" dirty="0" smtClean="0">
                <a:effectLst>
                  <a:outerShdw blurRad="38100" dist="38100" dir="2700000" algn="tl">
                    <a:srgbClr val="000000">
                      <a:alpha val="43137"/>
                    </a:srgbClr>
                  </a:outerShdw>
                </a:effectLst>
              </a:rPr>
              <a:t>atypical </a:t>
            </a:r>
            <a:r>
              <a:rPr lang="en-US" sz="1800" u="sng" dirty="0" err="1" smtClean="0">
                <a:effectLst>
                  <a:outerShdw blurRad="38100" dist="38100" dir="2700000" algn="tl">
                    <a:srgbClr val="000000">
                      <a:alpha val="43137"/>
                    </a:srgbClr>
                  </a:outerShdw>
                </a:effectLst>
              </a:rPr>
              <a:t>acinar</a:t>
            </a:r>
            <a:r>
              <a:rPr lang="en-US" sz="1800" u="sng" dirty="0" smtClean="0">
                <a:effectLst>
                  <a:outerShdw blurRad="38100" dist="38100" dir="2700000" algn="tl">
                    <a:srgbClr val="000000">
                      <a:alpha val="43137"/>
                    </a:srgbClr>
                  </a:outerShdw>
                </a:effectLst>
              </a:rPr>
              <a:t>/</a:t>
            </a:r>
            <a:r>
              <a:rPr lang="en-US" sz="1800" u="sng" dirty="0" err="1" smtClean="0">
                <a:effectLst>
                  <a:outerShdw blurRad="38100" dist="38100" dir="2700000" algn="tl">
                    <a:srgbClr val="000000">
                      <a:alpha val="43137"/>
                    </a:srgbClr>
                  </a:outerShdw>
                </a:effectLst>
              </a:rPr>
              <a:t>secretory</a:t>
            </a:r>
            <a:r>
              <a:rPr lang="en-US" sz="1800" u="sng" dirty="0" smtClean="0">
                <a:effectLst>
                  <a:outerShdw blurRad="38100" dist="38100" dir="2700000" algn="tl">
                    <a:srgbClr val="000000">
                      <a:alpha val="43137"/>
                    </a:srgbClr>
                  </a:outerShdw>
                </a:effectLst>
              </a:rPr>
              <a:t> cells with round nuclei</a:t>
            </a:r>
            <a:r>
              <a:rPr lang="en-US" sz="1800" dirty="0" smtClean="0"/>
              <a:t>. </a:t>
            </a:r>
            <a:r>
              <a:rPr lang="en-US" sz="1800" b="1" dirty="0" smtClean="0"/>
              <a:t>Basal cells present </a:t>
            </a:r>
            <a:r>
              <a:rPr lang="en-US" sz="1800" dirty="0" smtClean="0"/>
              <a:t>(could be absent in </a:t>
            </a:r>
            <a:r>
              <a:rPr lang="en-US" sz="1800" i="1" dirty="0" smtClean="0"/>
              <a:t>small </a:t>
            </a:r>
            <a:r>
              <a:rPr lang="en-US" sz="1800" dirty="0" smtClean="0"/>
              <a:t>focus, though). Segmental glandular involvement and maturation phenomenon, possibly observed in HGPIN.</a:t>
            </a:r>
            <a:endParaRPr lang="el-GR" dirty="0"/>
          </a:p>
        </p:txBody>
      </p:sp>
      <p:pic>
        <p:nvPicPr>
          <p:cNvPr id="3" name="Picture 3" descr="E:\figures\640x480\1\68.jpg"/>
          <p:cNvPicPr>
            <a:picLocks noChangeAspect="1" noChangeArrowheads="1"/>
          </p:cNvPicPr>
          <p:nvPr/>
        </p:nvPicPr>
        <p:blipFill>
          <a:blip r:embed="rId2" cstate="print"/>
          <a:srcRect/>
          <a:stretch>
            <a:fillRect/>
          </a:stretch>
        </p:blipFill>
        <p:spPr bwMode="auto">
          <a:xfrm rot="5400000">
            <a:off x="-48018" y="2504402"/>
            <a:ext cx="4703531" cy="3528392"/>
          </a:xfrm>
          <a:prstGeom prst="rect">
            <a:avLst/>
          </a:prstGeom>
          <a:noFill/>
          <a:ln w="9525">
            <a:noFill/>
            <a:miter lim="800000"/>
            <a:headEnd/>
            <a:tailEnd/>
          </a:ln>
        </p:spPr>
      </p:pic>
      <p:sp>
        <p:nvSpPr>
          <p:cNvPr id="45058" name="AutoShape 2" descr="FIG 3.2.03..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5059" name="Picture 3" descr="C:\Users\KAV-AGRO\Desktop\FIG 3.2.01._preview.jpeg"/>
          <p:cNvPicPr>
            <a:picLocks noChangeAspect="1" noChangeArrowheads="1"/>
          </p:cNvPicPr>
          <p:nvPr/>
        </p:nvPicPr>
        <p:blipFill>
          <a:blip r:embed="rId3" cstate="print"/>
          <a:srcRect/>
          <a:stretch>
            <a:fillRect/>
          </a:stretch>
        </p:blipFill>
        <p:spPr bwMode="auto">
          <a:xfrm rot="5400000">
            <a:off x="5029027" y="163661"/>
            <a:ext cx="3055527" cy="3249502"/>
          </a:xfrm>
          <a:prstGeom prst="rect">
            <a:avLst/>
          </a:prstGeom>
          <a:noFill/>
        </p:spPr>
      </p:pic>
      <p:pic>
        <p:nvPicPr>
          <p:cNvPr id="45060" name="Picture 4" descr="C:\Users\KAV-AGRO\Desktop\FIG 3.2.03._preview.jpeg"/>
          <p:cNvPicPr>
            <a:picLocks noChangeAspect="1" noChangeArrowheads="1"/>
          </p:cNvPicPr>
          <p:nvPr/>
        </p:nvPicPr>
        <p:blipFill>
          <a:blip r:embed="rId4" cstate="print"/>
          <a:srcRect/>
          <a:stretch>
            <a:fillRect/>
          </a:stretch>
        </p:blipFill>
        <p:spPr bwMode="auto">
          <a:xfrm>
            <a:off x="4319464" y="3645024"/>
            <a:ext cx="4573016" cy="282956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noAutofit/>
          </a:bodyPr>
          <a:lstStyle/>
          <a:p>
            <a:r>
              <a:rPr lang="en-US" sz="1800" b="1" dirty="0" smtClean="0"/>
              <a:t>PIN-like prostate </a:t>
            </a:r>
            <a:r>
              <a:rPr lang="en-US" sz="1800" b="1" dirty="0" err="1" smtClean="0"/>
              <a:t>adenocarcinoma</a:t>
            </a:r>
            <a:r>
              <a:rPr lang="en-US" sz="1800" b="1" dirty="0" smtClean="0"/>
              <a:t> </a:t>
            </a:r>
            <a:r>
              <a:rPr lang="en-US" sz="1800" dirty="0" smtClean="0"/>
              <a:t>with </a:t>
            </a:r>
            <a:r>
              <a:rPr lang="en-US" sz="1800" dirty="0" err="1" smtClean="0"/>
              <a:t>acinar</a:t>
            </a:r>
            <a:r>
              <a:rPr lang="en-US" sz="1800" dirty="0" smtClean="0"/>
              <a:t> or </a:t>
            </a:r>
            <a:r>
              <a:rPr lang="en-US" sz="1800" dirty="0" err="1" smtClean="0"/>
              <a:t>ductal</a:t>
            </a:r>
            <a:r>
              <a:rPr lang="en-US" sz="1800" dirty="0" smtClean="0"/>
              <a:t> features, </a:t>
            </a:r>
            <a:br>
              <a:rPr lang="en-US" sz="1800" dirty="0" smtClean="0"/>
            </a:br>
            <a:r>
              <a:rPr lang="en-US" sz="1800" dirty="0" smtClean="0"/>
              <a:t>uncommonly present in pure form. The one with </a:t>
            </a:r>
            <a:r>
              <a:rPr lang="en-US" sz="1800" dirty="0" err="1" smtClean="0"/>
              <a:t>ductal</a:t>
            </a:r>
            <a:r>
              <a:rPr lang="en-US" sz="1800" dirty="0" smtClean="0"/>
              <a:t> morphology</a:t>
            </a:r>
            <a:br>
              <a:rPr lang="en-US" sz="1800" dirty="0" smtClean="0"/>
            </a:br>
            <a:r>
              <a:rPr lang="en-US" sz="1800" dirty="0" smtClean="0"/>
              <a:t> should be differentiated from traditional </a:t>
            </a:r>
            <a:r>
              <a:rPr lang="en-US" sz="1800" dirty="0" err="1" smtClean="0"/>
              <a:t>ductal</a:t>
            </a:r>
            <a:r>
              <a:rPr lang="en-US" sz="1800" dirty="0" smtClean="0"/>
              <a:t> </a:t>
            </a:r>
            <a:r>
              <a:rPr lang="en-US" sz="1800" dirty="0" err="1" smtClean="0"/>
              <a:t>adenocarcinoma</a:t>
            </a:r>
            <a:r>
              <a:rPr lang="en-US" sz="1800" dirty="0" smtClean="0"/>
              <a:t> due to </a:t>
            </a:r>
            <a:r>
              <a:rPr lang="en-US" sz="1800" dirty="0" smtClean="0">
                <a:effectLst>
                  <a:outerShdw blurRad="38100" dist="38100" dir="2700000" algn="tl">
                    <a:srgbClr val="000000">
                      <a:alpha val="43137"/>
                    </a:srgbClr>
                  </a:outerShdw>
                </a:effectLst>
              </a:rPr>
              <a:t>differences in grade</a:t>
            </a:r>
            <a:r>
              <a:rPr lang="en-US" sz="1800" dirty="0" smtClean="0"/>
              <a:t>; </a:t>
            </a:r>
            <a:br>
              <a:rPr lang="en-US" sz="1800" dirty="0" smtClean="0"/>
            </a:br>
            <a:r>
              <a:rPr lang="en-US" sz="1800" dirty="0" smtClean="0"/>
              <a:t>it is assigned Gleason pattern </a:t>
            </a:r>
            <a:r>
              <a:rPr lang="en-US" sz="1800" b="1" dirty="0" smtClean="0"/>
              <a:t>3</a:t>
            </a:r>
            <a:r>
              <a:rPr lang="en-US" sz="1800" dirty="0" smtClean="0"/>
              <a:t> and has behavior akin to Gleason pattern </a:t>
            </a:r>
            <a:r>
              <a:rPr lang="en-US" sz="1800" b="1" dirty="0" smtClean="0"/>
              <a:t>3</a:t>
            </a:r>
            <a:r>
              <a:rPr lang="en-US" sz="1800" dirty="0" smtClean="0"/>
              <a:t> </a:t>
            </a:r>
            <a:r>
              <a:rPr lang="en-US" sz="1800" dirty="0" err="1" smtClean="0"/>
              <a:t>acinar</a:t>
            </a:r>
            <a:r>
              <a:rPr lang="en-US" sz="1800" dirty="0" smtClean="0"/>
              <a:t> </a:t>
            </a:r>
            <a:r>
              <a:rPr lang="en-US" sz="1800" dirty="0" err="1" smtClean="0"/>
              <a:t>adenocarcinoma</a:t>
            </a:r>
            <a:r>
              <a:rPr lang="en-US" sz="1800" dirty="0" smtClean="0"/>
              <a:t> .</a:t>
            </a:r>
            <a:endParaRPr lang="el-GR" sz="1800" dirty="0"/>
          </a:p>
        </p:txBody>
      </p:sp>
      <p:pic>
        <p:nvPicPr>
          <p:cNvPr id="78850" name="Picture 2" descr="C:\Users\KAV-AGRO\Desktop\13.6.18\PIN-like prostate cancer\02geni0402.jpg"/>
          <p:cNvPicPr>
            <a:picLocks noChangeAspect="1" noChangeArrowheads="1"/>
          </p:cNvPicPr>
          <p:nvPr/>
        </p:nvPicPr>
        <p:blipFill>
          <a:blip r:embed="rId2" cstate="print"/>
          <a:srcRect/>
          <a:stretch>
            <a:fillRect/>
          </a:stretch>
        </p:blipFill>
        <p:spPr bwMode="auto">
          <a:xfrm rot="5400000">
            <a:off x="-817859" y="2554163"/>
            <a:ext cx="5112568" cy="2973810"/>
          </a:xfrm>
          <a:prstGeom prst="rect">
            <a:avLst/>
          </a:prstGeom>
          <a:noFill/>
        </p:spPr>
      </p:pic>
      <p:pic>
        <p:nvPicPr>
          <p:cNvPr id="78851" name="Picture 3" descr="C:\Users\KAV-AGRO\Desktop\13.6.18\PIN-like prostate cancer\04geni0404.jpg"/>
          <p:cNvPicPr>
            <a:picLocks noChangeAspect="1" noChangeArrowheads="1"/>
          </p:cNvPicPr>
          <p:nvPr/>
        </p:nvPicPr>
        <p:blipFill>
          <a:blip r:embed="rId3" cstate="print"/>
          <a:srcRect/>
          <a:stretch>
            <a:fillRect/>
          </a:stretch>
        </p:blipFill>
        <p:spPr bwMode="auto">
          <a:xfrm>
            <a:off x="4572000" y="1556792"/>
            <a:ext cx="3264363" cy="2448272"/>
          </a:xfrm>
          <a:prstGeom prst="rect">
            <a:avLst/>
          </a:prstGeom>
          <a:noFill/>
        </p:spPr>
      </p:pic>
      <p:pic>
        <p:nvPicPr>
          <p:cNvPr id="3" name="Picture 2" descr="C:\Users\KAV-AGRO\Desktop\13.6.18\PIN-like prostate cancer\erg2geni0408.jpg"/>
          <p:cNvPicPr>
            <a:picLocks noChangeAspect="1" noChangeArrowheads="1"/>
          </p:cNvPicPr>
          <p:nvPr/>
        </p:nvPicPr>
        <p:blipFill>
          <a:blip r:embed="rId4" cstate="print"/>
          <a:srcRect/>
          <a:stretch>
            <a:fillRect/>
          </a:stretch>
        </p:blipFill>
        <p:spPr bwMode="auto">
          <a:xfrm>
            <a:off x="4355975" y="4221088"/>
            <a:ext cx="3776843" cy="2376264"/>
          </a:xfrm>
          <a:prstGeom prst="rect">
            <a:avLst/>
          </a:prstGeom>
          <a:noFill/>
        </p:spPr>
      </p:pic>
      <p:sp>
        <p:nvSpPr>
          <p:cNvPr id="6" name="1 - Τίτλος"/>
          <p:cNvSpPr txBox="1">
            <a:spLocks/>
          </p:cNvSpPr>
          <p:nvPr/>
        </p:nvSpPr>
        <p:spPr>
          <a:xfrm>
            <a:off x="6948264" y="5949280"/>
            <a:ext cx="1152128" cy="504056"/>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Double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immunostain</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ERG-Ker34</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β</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E12</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0" y="0"/>
            <a:ext cx="9144000" cy="1412776"/>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Simple, non-</a:t>
            </a:r>
            <a:r>
              <a:rPr kumimoji="0" lang="en-US" sz="2800" b="0" i="0" u="none" strike="noStrike" kern="1200" cap="none" spc="0" normalizeH="0" baseline="0" noProof="0" dirty="0" err="1" smtClean="0">
                <a:ln>
                  <a:noFill/>
                </a:ln>
                <a:solidFill>
                  <a:schemeClr val="tx1"/>
                </a:solidFill>
                <a:effectLst/>
                <a:uLnTx/>
                <a:uFillTx/>
                <a:latin typeface="+mj-lt"/>
                <a:ea typeface="+mj-ea"/>
                <a:cs typeface="+mj-cs"/>
              </a:rPr>
              <a:t>cribriform</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/non-papillary, proliferation of  many large infiltrating glands, often back to back,  with flat, tufted or </a:t>
            </a:r>
            <a:r>
              <a:rPr kumimoji="0" lang="en-US" sz="2800" b="0" i="0" u="none" strike="noStrike" kern="1200" cap="none" spc="0" normalizeH="0" baseline="0" noProof="0" dirty="0" err="1" smtClean="0">
                <a:ln>
                  <a:noFill/>
                </a:ln>
                <a:solidFill>
                  <a:schemeClr val="tx1"/>
                </a:solidFill>
                <a:effectLst/>
                <a:uLnTx/>
                <a:uFillTx/>
                <a:latin typeface="+mj-lt"/>
                <a:ea typeface="+mj-ea"/>
                <a:cs typeface="+mj-cs"/>
              </a:rPr>
              <a:t>micropapillary</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architecture and nuclear stratification that closely mimics HGPIN. </a:t>
            </a:r>
            <a:r>
              <a:rPr kumimoji="0" lang="en-US" sz="2800" b="1" i="1" u="none" strike="noStrike" kern="1200" cap="none" spc="0" normalizeH="0" baseline="0" noProof="0" dirty="0" smtClean="0">
                <a:ln>
                  <a:noFill/>
                </a:ln>
                <a:solidFill>
                  <a:schemeClr val="tx1"/>
                </a:solidFill>
                <a:effectLst/>
                <a:uLnTx/>
                <a:uFillTx/>
                <a:latin typeface="+mj-lt"/>
                <a:ea typeface="+mj-ea"/>
                <a:cs typeface="+mj-cs"/>
              </a:rPr>
              <a:t>Lack</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of basal cells and frequent AMCR or ERG expression.</a:t>
            </a: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C:\Users\KAV-AGRO\Desktop\13.6.18\PIN-like prostate cancer\fig9 01 geni0409.jpg"/>
          <p:cNvPicPr>
            <a:picLocks noChangeAspect="1" noChangeArrowheads="1"/>
          </p:cNvPicPr>
          <p:nvPr/>
        </p:nvPicPr>
        <p:blipFill>
          <a:blip r:embed="rId5" cstate="print"/>
          <a:srcRect/>
          <a:stretch>
            <a:fillRect/>
          </a:stretch>
        </p:blipFill>
        <p:spPr bwMode="auto">
          <a:xfrm rot="5400000">
            <a:off x="-922827" y="2947162"/>
            <a:ext cx="5501641" cy="1856804"/>
          </a:xfrm>
          <a:prstGeom prst="rect">
            <a:avLst/>
          </a:prstGeom>
          <a:noFill/>
        </p:spPr>
      </p:pic>
      <p:pic>
        <p:nvPicPr>
          <p:cNvPr id="78852" name="Picture 4" descr="C:\Users\KAV-AGRO\Desktop\13.6.18\PIN-like prostate cancer\fig10geni0410.jpg"/>
          <p:cNvPicPr>
            <a:picLocks noChangeAspect="1" noChangeArrowheads="1"/>
          </p:cNvPicPr>
          <p:nvPr/>
        </p:nvPicPr>
        <p:blipFill>
          <a:blip r:embed="rId6" cstate="print"/>
          <a:srcRect/>
          <a:stretch>
            <a:fillRect/>
          </a:stretch>
        </p:blipFill>
        <p:spPr bwMode="auto">
          <a:xfrm>
            <a:off x="3923928" y="1556792"/>
            <a:ext cx="4576961" cy="2432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8850"/>
                                        </p:tgtEl>
                                      </p:cBhvr>
                                    </p:animEffect>
                                    <p:set>
                                      <p:cBhvr>
                                        <p:cTn id="12" dur="1" fill="hold">
                                          <p:stCondLst>
                                            <p:cond delay="499"/>
                                          </p:stCondLst>
                                        </p:cTn>
                                        <p:tgtEl>
                                          <p:spTgt spid="78850"/>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78851"/>
                                        </p:tgtEl>
                                      </p:cBhvr>
                                    </p:animEffect>
                                    <p:set>
                                      <p:cBhvr>
                                        <p:cTn id="15" dur="1" fill="hold">
                                          <p:stCondLst>
                                            <p:cond delay="499"/>
                                          </p:stCondLst>
                                        </p:cTn>
                                        <p:tgtEl>
                                          <p:spTgt spid="788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nodeType="withEffect">
                                  <p:stCondLst>
                                    <p:cond delay="0"/>
                                  </p:stCondLst>
                                  <p:childTnLst>
                                    <p:set>
                                      <p:cBhvr>
                                        <p:cTn id="22" dur="1" fill="hold">
                                          <p:stCondLst>
                                            <p:cond delay="0"/>
                                          </p:stCondLst>
                                        </p:cTn>
                                        <p:tgtEl>
                                          <p:spTgt spid="78852"/>
                                        </p:tgtEl>
                                        <p:attrNameLst>
                                          <p:attrName>style.visibility</p:attrName>
                                        </p:attrNameLst>
                                      </p:cBhvr>
                                      <p:to>
                                        <p:strVal val="visible"/>
                                      </p:to>
                                    </p:set>
                                    <p:animEffect transition="in" filter="dissolve">
                                      <p:cBhvr>
                                        <p:cTn id="23" dur="500"/>
                                        <p:tgtEl>
                                          <p:spTgt spid="7885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n-US" sz="2800" dirty="0" smtClean="0"/>
              <a:t>Traditional </a:t>
            </a:r>
            <a:r>
              <a:rPr lang="en-US" sz="2800" b="1" dirty="0" err="1" smtClean="0"/>
              <a:t>ductal</a:t>
            </a:r>
            <a:r>
              <a:rPr lang="en-US" sz="2800" b="1" dirty="0" smtClean="0"/>
              <a:t> </a:t>
            </a:r>
            <a:r>
              <a:rPr lang="en-US" sz="2800" b="1" dirty="0" err="1" smtClean="0"/>
              <a:t>adenocarcinoma</a:t>
            </a:r>
            <a:r>
              <a:rPr lang="en-US" sz="2800" b="1" dirty="0" smtClean="0"/>
              <a:t> of the prostate gland</a:t>
            </a:r>
            <a:r>
              <a:rPr lang="en-US" sz="2800" dirty="0" smtClean="0"/>
              <a:t>.</a:t>
            </a:r>
            <a:br>
              <a:rPr lang="en-US" sz="2800" dirty="0" smtClean="0"/>
            </a:br>
            <a:r>
              <a:rPr lang="en-US" sz="2200" b="1" dirty="0" smtClean="0"/>
              <a:t>Complex</a:t>
            </a:r>
            <a:r>
              <a:rPr lang="en-US" sz="2200" dirty="0" smtClean="0"/>
              <a:t>, </a:t>
            </a:r>
            <a:r>
              <a:rPr lang="en-US" sz="2200" dirty="0" err="1" smtClean="0"/>
              <a:t>cribriform</a:t>
            </a:r>
            <a:r>
              <a:rPr lang="en-US" sz="2200" dirty="0" smtClean="0"/>
              <a:t>, papillary and solid architecture. Columnar cells with cylindrical, ovoid nuclei (</a:t>
            </a:r>
            <a:r>
              <a:rPr lang="en-US" sz="2200" dirty="0" err="1" smtClean="0"/>
              <a:t>ductal</a:t>
            </a:r>
            <a:r>
              <a:rPr lang="en-US" sz="2200" dirty="0" smtClean="0"/>
              <a:t> morphology). Basal cells </a:t>
            </a:r>
            <a:r>
              <a:rPr lang="en-US" sz="2200" i="1" dirty="0" smtClean="0"/>
              <a:t>may</a:t>
            </a:r>
            <a:r>
              <a:rPr lang="en-US" sz="2200" dirty="0" smtClean="0"/>
              <a:t> be focally preserved without changing the diagnosis. </a:t>
            </a:r>
            <a:r>
              <a:rPr lang="en-US" sz="2200" b="1" dirty="0" smtClean="0"/>
              <a:t>Gleason pattern 4 or 5 </a:t>
            </a:r>
            <a:r>
              <a:rPr lang="en-US" sz="2200" dirty="0" smtClean="0"/>
              <a:t>(the </a:t>
            </a:r>
            <a:r>
              <a:rPr lang="en-US" sz="2200" dirty="0" err="1" smtClean="0"/>
              <a:t>latter,lower</a:t>
            </a:r>
            <a:r>
              <a:rPr lang="en-US" sz="2200" dirty="0" smtClean="0"/>
              <a:t> right image)</a:t>
            </a:r>
            <a:endParaRPr lang="el-GR" sz="2200" dirty="0"/>
          </a:p>
        </p:txBody>
      </p:sp>
      <p:pic>
        <p:nvPicPr>
          <p:cNvPr id="79874" name="Picture 2" descr="C:\Users\KAV-AGRO\Desktop\FIG 3.6.01._preview.jpeg"/>
          <p:cNvPicPr>
            <a:picLocks noChangeAspect="1" noChangeArrowheads="1"/>
          </p:cNvPicPr>
          <p:nvPr/>
        </p:nvPicPr>
        <p:blipFill>
          <a:blip r:embed="rId2" cstate="print"/>
          <a:srcRect/>
          <a:stretch>
            <a:fillRect/>
          </a:stretch>
        </p:blipFill>
        <p:spPr bwMode="auto">
          <a:xfrm>
            <a:off x="539552" y="1484784"/>
            <a:ext cx="3384376" cy="2541730"/>
          </a:xfrm>
          <a:prstGeom prst="rect">
            <a:avLst/>
          </a:prstGeom>
          <a:noFill/>
        </p:spPr>
      </p:pic>
      <p:pic>
        <p:nvPicPr>
          <p:cNvPr id="79876" name="Picture 4" descr="C:\Users\KAV-AGRO\Desktop\FIG 3.6.04._preview.jpeg"/>
          <p:cNvPicPr>
            <a:picLocks noChangeAspect="1" noChangeArrowheads="1"/>
          </p:cNvPicPr>
          <p:nvPr/>
        </p:nvPicPr>
        <p:blipFill>
          <a:blip r:embed="rId3" cstate="print"/>
          <a:srcRect/>
          <a:stretch>
            <a:fillRect/>
          </a:stretch>
        </p:blipFill>
        <p:spPr bwMode="auto">
          <a:xfrm>
            <a:off x="539552" y="4149080"/>
            <a:ext cx="3384376" cy="2537594"/>
          </a:xfrm>
          <a:prstGeom prst="rect">
            <a:avLst/>
          </a:prstGeom>
          <a:noFill/>
        </p:spPr>
      </p:pic>
      <p:pic>
        <p:nvPicPr>
          <p:cNvPr id="79877" name="Picture 5" descr="C:\Users\KAV-AGRO\Desktop\FIG 3.6.02._preview.jpeg"/>
          <p:cNvPicPr>
            <a:picLocks noChangeAspect="1" noChangeArrowheads="1"/>
          </p:cNvPicPr>
          <p:nvPr/>
        </p:nvPicPr>
        <p:blipFill>
          <a:blip r:embed="rId4" cstate="print"/>
          <a:srcRect/>
          <a:stretch>
            <a:fillRect/>
          </a:stretch>
        </p:blipFill>
        <p:spPr bwMode="auto">
          <a:xfrm>
            <a:off x="5292080" y="1484784"/>
            <a:ext cx="3384376" cy="2537594"/>
          </a:xfrm>
          <a:prstGeom prst="rect">
            <a:avLst/>
          </a:prstGeom>
          <a:noFill/>
        </p:spPr>
      </p:pic>
      <p:pic>
        <p:nvPicPr>
          <p:cNvPr id="79878" name="Picture 6" descr="C:\Users\KAV-AGRO\Desktop\FIG 3.6.05._preview.jpeg"/>
          <p:cNvPicPr>
            <a:picLocks noChangeAspect="1" noChangeArrowheads="1"/>
          </p:cNvPicPr>
          <p:nvPr/>
        </p:nvPicPr>
        <p:blipFill>
          <a:blip r:embed="rId5" cstate="print"/>
          <a:srcRect/>
          <a:stretch>
            <a:fillRect/>
          </a:stretch>
        </p:blipFill>
        <p:spPr bwMode="auto">
          <a:xfrm>
            <a:off x="5292080" y="4149080"/>
            <a:ext cx="3384376" cy="248360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a:bodyPr>
          <a:lstStyle/>
          <a:p>
            <a:r>
              <a:rPr lang="en-US" sz="2400" b="1" dirty="0" smtClean="0"/>
              <a:t>Clear cell Renal Cell Carcinoma (CC RCC)  with extensive cystic changes</a:t>
            </a:r>
            <a:endParaRPr lang="el-GR" sz="2400" b="1" dirty="0"/>
          </a:p>
        </p:txBody>
      </p:sp>
      <p:pic>
        <p:nvPicPr>
          <p:cNvPr id="1026" name="Picture 2" descr="C:\Users\αγαπουλακι\Desktop\SPRINGER BOOK\LAZARIS CHAP1 MATERIAL\CASE 1.1\CASE 1.1. FIGURES TIF\FIG 1.1.06..tif"/>
          <p:cNvPicPr>
            <a:picLocks noChangeAspect="1" noChangeArrowheads="1"/>
          </p:cNvPicPr>
          <p:nvPr/>
        </p:nvPicPr>
        <p:blipFill>
          <a:blip r:embed="rId2" cstate="print"/>
          <a:srcRect/>
          <a:stretch>
            <a:fillRect/>
          </a:stretch>
        </p:blipFill>
        <p:spPr bwMode="auto">
          <a:xfrm rot="5400000">
            <a:off x="-229211" y="2253546"/>
            <a:ext cx="4993908" cy="3744416"/>
          </a:xfrm>
          <a:prstGeom prst="rect">
            <a:avLst/>
          </a:prstGeom>
          <a:noFill/>
        </p:spPr>
      </p:pic>
      <p:pic>
        <p:nvPicPr>
          <p:cNvPr id="1027" name="Picture 3" descr="C:\Users\αγαπουλακι\Desktop\SPRINGER BOOK\LAZARIS CHAP1 MATERIAL\CASE 1.1\CASE 1.1. FIGURES TIF\FIG 1.1.07..tif"/>
          <p:cNvPicPr>
            <a:picLocks noChangeAspect="1" noChangeArrowheads="1"/>
          </p:cNvPicPr>
          <p:nvPr/>
        </p:nvPicPr>
        <p:blipFill>
          <a:blip r:embed="rId3" cstate="print"/>
          <a:srcRect/>
          <a:stretch>
            <a:fillRect/>
          </a:stretch>
        </p:blipFill>
        <p:spPr bwMode="auto">
          <a:xfrm rot="5400000">
            <a:off x="4271290" y="2217542"/>
            <a:ext cx="4993908" cy="3816424"/>
          </a:xfrm>
          <a:prstGeom prst="rect">
            <a:avLst/>
          </a:prstGeom>
          <a:noFill/>
        </p:spPr>
      </p:pic>
      <p:sp>
        <p:nvSpPr>
          <p:cNvPr id="6" name="Rectangle 5"/>
          <p:cNvSpPr/>
          <p:nvPr/>
        </p:nvSpPr>
        <p:spPr>
          <a:xfrm>
            <a:off x="179512" y="404664"/>
            <a:ext cx="8750206" cy="1200329"/>
          </a:xfrm>
          <a:prstGeom prst="rect">
            <a:avLst/>
          </a:prstGeom>
        </p:spPr>
        <p:txBody>
          <a:bodyPr wrap="square">
            <a:spAutoFit/>
          </a:bodyPr>
          <a:lstStyle/>
          <a:p>
            <a:pPr algn="just"/>
            <a:r>
              <a:rPr lang="en-US" dirty="0" smtClean="0">
                <a:effectLst>
                  <a:outerShdw blurRad="38100" dist="38100" dir="2700000" algn="tl">
                    <a:srgbClr val="000000">
                      <a:alpha val="43137"/>
                    </a:srgbClr>
                  </a:outerShdw>
                </a:effectLst>
              </a:rPr>
              <a:t>RCCs with cystic change have </a:t>
            </a:r>
            <a:r>
              <a:rPr lang="en-US" b="1" dirty="0" err="1" smtClean="0">
                <a:effectLst>
                  <a:outerShdw blurRad="38100" dist="38100" dir="2700000" algn="tl">
                    <a:srgbClr val="000000">
                      <a:alpha val="43137"/>
                    </a:srgbClr>
                  </a:outerShdw>
                </a:effectLst>
              </a:rPr>
              <a:t>expansile</a:t>
            </a:r>
            <a:r>
              <a:rPr lang="en-US" b="1" dirty="0" smtClean="0">
                <a:effectLst>
                  <a:outerShdw blurRad="38100" dist="38100" dir="2700000" algn="tl">
                    <a:srgbClr val="000000">
                      <a:alpha val="43137"/>
                    </a:srgbClr>
                  </a:outerShdw>
                </a:effectLst>
              </a:rPr>
              <a:t> clear cell nodules</a:t>
            </a:r>
            <a:r>
              <a:rPr lang="en-US" dirty="0" smtClean="0">
                <a:effectLst>
                  <a:outerShdw blurRad="38100" dist="38100" dir="2700000" algn="tl">
                    <a:srgbClr val="000000">
                      <a:alpha val="43137"/>
                    </a:srgbClr>
                  </a:outerShdw>
                </a:effectLst>
              </a:rPr>
              <a:t> in their cyst walls or </a:t>
            </a:r>
            <a:r>
              <a:rPr lang="en-US" b="1" dirty="0" smtClean="0">
                <a:effectLst>
                  <a:outerShdw blurRad="38100" dist="38100" dir="2700000" algn="tl">
                    <a:srgbClr val="000000">
                      <a:alpha val="43137"/>
                    </a:srgbClr>
                  </a:outerShdw>
                </a:effectLst>
              </a:rPr>
              <a:t>papillary excrescences</a:t>
            </a:r>
            <a:r>
              <a:rPr lang="en-US" dirty="0" smtClean="0">
                <a:effectLst>
                  <a:outerShdw blurRad="38100" dist="38100" dir="2700000" algn="tl">
                    <a:srgbClr val="000000">
                      <a:alpha val="43137"/>
                    </a:srgbClr>
                  </a:outerShdw>
                </a:effectLst>
              </a:rPr>
              <a:t> covered by clear cells, no matter how extensive the cystic change. </a:t>
            </a:r>
            <a:r>
              <a:rPr lang="en-US" u="sng" dirty="0" smtClean="0">
                <a:effectLst>
                  <a:outerShdw blurRad="38100" dist="38100" dir="2700000" algn="tl">
                    <a:srgbClr val="000000">
                      <a:alpha val="43137"/>
                    </a:srgbClr>
                  </a:outerShdw>
                </a:effectLst>
              </a:rPr>
              <a:t>No prognostic advantage</a:t>
            </a:r>
            <a:r>
              <a:rPr lang="en-US" dirty="0" smtClean="0">
                <a:effectLst>
                  <a:outerShdw blurRad="38100" dist="38100" dir="2700000" algn="tl">
                    <a:srgbClr val="000000">
                      <a:alpha val="43137"/>
                    </a:srgbClr>
                  </a:outerShdw>
                </a:effectLst>
              </a:rPr>
              <a:t> of such tumors, </a:t>
            </a:r>
            <a:r>
              <a:rPr lang="en-US" i="1" u="sng" dirty="0" smtClean="0">
                <a:effectLst>
                  <a:outerShdw blurRad="38100" dist="38100" dir="2700000" algn="tl">
                    <a:srgbClr val="000000">
                      <a:alpha val="43137"/>
                    </a:srgbClr>
                  </a:outerShdw>
                </a:effectLst>
              </a:rPr>
              <a:t>in contrast to</a:t>
            </a:r>
            <a:r>
              <a:rPr lang="en-US" i="1" dirty="0" smtClean="0">
                <a:effectLst>
                  <a:outerShdw blurRad="38100" dist="38100" dir="2700000" algn="tl">
                    <a:srgbClr val="000000">
                      <a:alpha val="43137"/>
                    </a:srgbClr>
                  </a:outerShdw>
                </a:effectLst>
              </a:rPr>
              <a:t> </a:t>
            </a:r>
            <a:r>
              <a:rPr lang="en-US" b="1" dirty="0" err="1" smtClean="0"/>
              <a:t>multilocular</a:t>
            </a:r>
            <a:r>
              <a:rPr lang="en-US" b="1" dirty="0" smtClean="0"/>
              <a:t> cystic renal  </a:t>
            </a:r>
            <a:r>
              <a:rPr lang="en-US" b="1" i="1" spc="300" dirty="0" smtClean="0"/>
              <a:t>neoplasm</a:t>
            </a:r>
            <a:r>
              <a:rPr lang="en-US" b="1" dirty="0" smtClean="0"/>
              <a:t> of low malignant potential</a:t>
            </a:r>
            <a:r>
              <a:rPr lang="en-US" dirty="0" smtClean="0">
                <a:effectLst>
                  <a:outerShdw blurRad="38100" dist="38100" dir="2700000" algn="tl">
                    <a:srgbClr val="000000">
                      <a:alpha val="43137"/>
                    </a:srgbClr>
                  </a:outerShdw>
                </a:effectLst>
              </a:rPr>
              <a:t>.</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56792"/>
          </a:xfrm>
        </p:spPr>
        <p:txBody>
          <a:bodyPr>
            <a:normAutofit fontScale="90000"/>
          </a:bodyPr>
          <a:lstStyle/>
          <a:p>
            <a:r>
              <a:rPr lang="en-US" dirty="0" smtClean="0"/>
              <a:t>Large glands with </a:t>
            </a:r>
            <a:r>
              <a:rPr lang="en-US" dirty="0" err="1" smtClean="0">
                <a:effectLst>
                  <a:outerShdw blurRad="38100" dist="38100" dir="2700000" algn="tl">
                    <a:srgbClr val="000000">
                      <a:alpha val="43137"/>
                    </a:srgbClr>
                  </a:outerShdw>
                </a:effectLst>
              </a:rPr>
              <a:t>ductal</a:t>
            </a:r>
            <a:r>
              <a:rPr lang="en-US" dirty="0" smtClean="0">
                <a:effectLst>
                  <a:outerShdw blurRad="38100" dist="38100" dir="2700000" algn="tl">
                    <a:srgbClr val="000000">
                      <a:alpha val="43137"/>
                    </a:srgbClr>
                  </a:outerShdw>
                </a:effectLst>
              </a:rPr>
              <a:t> </a:t>
            </a:r>
            <a:r>
              <a:rPr lang="en-US" dirty="0" smtClean="0"/>
              <a:t>epithelium.</a:t>
            </a:r>
            <a:br>
              <a:rPr lang="en-US" dirty="0" smtClean="0"/>
            </a:br>
            <a:r>
              <a:rPr lang="en-US" sz="2200" dirty="0" smtClean="0"/>
              <a:t>Pay careful attention to architectural details to differentiate the relatively simple architecture of PIN-like </a:t>
            </a:r>
            <a:r>
              <a:rPr lang="en-US" sz="2200" dirty="0" err="1" smtClean="0"/>
              <a:t>ductal</a:t>
            </a:r>
            <a:r>
              <a:rPr lang="en-US" sz="2200" dirty="0" smtClean="0"/>
              <a:t> </a:t>
            </a:r>
            <a:r>
              <a:rPr lang="en-US" sz="2200" dirty="0" err="1" smtClean="0"/>
              <a:t>adenocarcinoma</a:t>
            </a:r>
            <a:r>
              <a:rPr lang="en-US" sz="2200" dirty="0" smtClean="0"/>
              <a:t>, Gleason score 3+3=</a:t>
            </a:r>
            <a:r>
              <a:rPr lang="en-US" sz="2200" u="sng" dirty="0" smtClean="0"/>
              <a:t>6</a:t>
            </a:r>
            <a:r>
              <a:rPr lang="en-US" sz="2200" dirty="0" smtClean="0"/>
              <a:t> (left image) from  the more complex papillary architecture of traditional </a:t>
            </a:r>
            <a:r>
              <a:rPr lang="en-US" sz="2200" dirty="0" err="1" smtClean="0"/>
              <a:t>ductal</a:t>
            </a:r>
            <a:r>
              <a:rPr lang="en-US" sz="2200" dirty="0" smtClean="0"/>
              <a:t> </a:t>
            </a:r>
            <a:r>
              <a:rPr lang="en-US" sz="2200" dirty="0" err="1" smtClean="0"/>
              <a:t>adenocarcinoma</a:t>
            </a:r>
            <a:r>
              <a:rPr lang="en-US" sz="2200" dirty="0" smtClean="0"/>
              <a:t> of Gleason score 4+4=</a:t>
            </a:r>
            <a:r>
              <a:rPr lang="en-US" sz="2200" u="sng" dirty="0" smtClean="0"/>
              <a:t>8</a:t>
            </a:r>
            <a:r>
              <a:rPr lang="en-US" sz="2200" dirty="0" smtClean="0"/>
              <a:t> (right image).</a:t>
            </a:r>
            <a:endParaRPr lang="el-GR" sz="2200" dirty="0"/>
          </a:p>
        </p:txBody>
      </p:sp>
      <p:pic>
        <p:nvPicPr>
          <p:cNvPr id="80898" name="Picture 2" descr="C:\Users\KAV-AGRO\Desktop\13.6.18\PIN-like prostate cancer\fig11geni0411.jpg"/>
          <p:cNvPicPr>
            <a:picLocks noChangeAspect="1" noChangeArrowheads="1"/>
          </p:cNvPicPr>
          <p:nvPr/>
        </p:nvPicPr>
        <p:blipFill>
          <a:blip r:embed="rId2" cstate="print"/>
          <a:srcRect/>
          <a:stretch>
            <a:fillRect/>
          </a:stretch>
        </p:blipFill>
        <p:spPr bwMode="auto">
          <a:xfrm rot="16200000">
            <a:off x="-236706" y="2621082"/>
            <a:ext cx="4864884" cy="3024336"/>
          </a:xfrm>
          <a:prstGeom prst="rect">
            <a:avLst/>
          </a:prstGeom>
          <a:noFill/>
        </p:spPr>
      </p:pic>
      <p:pic>
        <p:nvPicPr>
          <p:cNvPr id="80899" name="Picture 3" descr="C:\Users\KAV-AGRO\Desktop\13.6.18\PIN-like prostate cancer\fig12geni0412.jpg"/>
          <p:cNvPicPr>
            <a:picLocks noChangeAspect="1" noChangeArrowheads="1"/>
          </p:cNvPicPr>
          <p:nvPr/>
        </p:nvPicPr>
        <p:blipFill>
          <a:blip r:embed="rId3" cstate="print"/>
          <a:srcRect/>
          <a:stretch>
            <a:fillRect/>
          </a:stretch>
        </p:blipFill>
        <p:spPr bwMode="auto">
          <a:xfrm rot="16200000">
            <a:off x="4525567" y="2611339"/>
            <a:ext cx="4845397" cy="302433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pPr eaLnBrk="1" fontAlgn="auto" hangingPunct="1">
              <a:spcAft>
                <a:spcPts val="0"/>
              </a:spcAft>
              <a:defRPr/>
            </a:pPr>
            <a:r>
              <a:rPr lang="en-US" sz="2800" dirty="0" err="1" smtClean="0">
                <a:effectLst>
                  <a:outerShdw blurRad="38100" dist="38100" dir="2700000" algn="tl">
                    <a:srgbClr val="000000">
                      <a:alpha val="43137"/>
                    </a:srgbClr>
                  </a:outerShdw>
                </a:effectLst>
              </a:rPr>
              <a:t>Spermatocytic</a:t>
            </a:r>
            <a:r>
              <a:rPr lang="en-US" sz="2800" dirty="0" smtClean="0">
                <a:effectLst>
                  <a:outerShdw blurRad="38100" dist="38100" dir="2700000" algn="tl">
                    <a:srgbClr val="000000">
                      <a:alpha val="43137"/>
                    </a:srgbClr>
                  </a:outerShdw>
                </a:effectLst>
              </a:rPr>
              <a:t> tumor of the testis</a:t>
            </a:r>
            <a:r>
              <a:rPr lang="el-GR" sz="2800" dirty="0" smtClean="0"/>
              <a:t/>
            </a:r>
            <a:br>
              <a:rPr lang="el-GR" sz="2800" dirty="0" smtClean="0"/>
            </a:br>
            <a:r>
              <a:rPr lang="el-GR" sz="2800" dirty="0" smtClean="0"/>
              <a:t> (</a:t>
            </a:r>
            <a:r>
              <a:rPr lang="en-US" sz="2800" dirty="0" smtClean="0"/>
              <a:t>formerly known as </a:t>
            </a:r>
            <a:r>
              <a:rPr lang="en-US" sz="2800" dirty="0" err="1" smtClean="0"/>
              <a:t>spermatocytic</a:t>
            </a:r>
            <a:r>
              <a:rPr lang="en-US" sz="2800" dirty="0" smtClean="0"/>
              <a:t> </a:t>
            </a:r>
            <a:r>
              <a:rPr lang="en-US" sz="2800" dirty="0" err="1" smtClean="0"/>
              <a:t>seminoma</a:t>
            </a:r>
            <a:r>
              <a:rPr lang="el-GR" sz="2800" dirty="0" smtClean="0"/>
              <a:t>)</a:t>
            </a:r>
            <a:endParaRPr lang="el-GR" sz="2800" dirty="0"/>
          </a:p>
        </p:txBody>
      </p:sp>
      <p:sp>
        <p:nvSpPr>
          <p:cNvPr id="26627" name="2 - Θέση περιεχομένου"/>
          <p:cNvSpPr>
            <a:spLocks noGrp="1"/>
          </p:cNvSpPr>
          <p:nvPr>
            <p:ph idx="1"/>
          </p:nvPr>
        </p:nvSpPr>
        <p:spPr>
          <a:xfrm>
            <a:off x="457200" y="908720"/>
            <a:ext cx="8229600" cy="2664297"/>
          </a:xfrm>
        </p:spPr>
        <p:txBody>
          <a:bodyPr>
            <a:normAutofit lnSpcReduction="10000"/>
          </a:bodyPr>
          <a:lstStyle/>
          <a:p>
            <a:pPr algn="just" eaLnBrk="1" hangingPunct="1"/>
            <a:r>
              <a:rPr lang="el-GR" sz="2400" dirty="0" smtClean="0"/>
              <a:t>Μ</a:t>
            </a:r>
            <a:r>
              <a:rPr lang="en-US" sz="2400" dirty="0" err="1" smtClean="0"/>
              <a:t>ean</a:t>
            </a:r>
            <a:r>
              <a:rPr lang="en-US" sz="2400" dirty="0" smtClean="0"/>
              <a:t> age at diagnosis</a:t>
            </a:r>
            <a:r>
              <a:rPr lang="el-GR" sz="2400" dirty="0" smtClean="0"/>
              <a:t> </a:t>
            </a:r>
            <a:r>
              <a:rPr lang="en-US" sz="2400" dirty="0" smtClean="0"/>
              <a:t>: </a:t>
            </a:r>
            <a:r>
              <a:rPr lang="el-GR" sz="2400" dirty="0" smtClean="0"/>
              <a:t>55</a:t>
            </a:r>
            <a:r>
              <a:rPr lang="en-US" sz="2400" baseline="30000" dirty="0" smtClean="0"/>
              <a:t> </a:t>
            </a:r>
            <a:r>
              <a:rPr lang="en-US" sz="2400" dirty="0" smtClean="0"/>
              <a:t> years </a:t>
            </a:r>
            <a:endParaRPr lang="el-GR" sz="2400" dirty="0" smtClean="0"/>
          </a:p>
          <a:p>
            <a:pPr algn="just" eaLnBrk="1" hangingPunct="1"/>
            <a:r>
              <a:rPr lang="en-US" sz="2400" b="1" u="sng" dirty="0" smtClean="0"/>
              <a:t>Excellent prognosis</a:t>
            </a:r>
            <a:r>
              <a:rPr lang="en-US" sz="2400" b="1" dirty="0" smtClean="0"/>
              <a:t> </a:t>
            </a:r>
            <a:r>
              <a:rPr lang="en-US" sz="2400" dirty="0" smtClean="0"/>
              <a:t>after surgical excision (unless a </a:t>
            </a:r>
            <a:r>
              <a:rPr lang="en-US" sz="2400" dirty="0" err="1" smtClean="0"/>
              <a:t>sarcomatous</a:t>
            </a:r>
            <a:r>
              <a:rPr lang="en-US" sz="2400" dirty="0" smtClean="0"/>
              <a:t> component  co-exists). </a:t>
            </a:r>
            <a:r>
              <a:rPr lang="en-US" sz="2400" b="1" dirty="0" smtClean="0"/>
              <a:t> </a:t>
            </a:r>
            <a:endParaRPr lang="el-GR" sz="2400" dirty="0" smtClean="0"/>
          </a:p>
          <a:p>
            <a:pPr algn="just" eaLnBrk="1" hangingPunct="1"/>
            <a:r>
              <a:rPr lang="en-US" sz="2400" dirty="0" smtClean="0"/>
              <a:t>Evident diversity of </a:t>
            </a:r>
            <a:r>
              <a:rPr lang="en-US" sz="2400" dirty="0" err="1" smtClean="0"/>
              <a:t>neoplastic</a:t>
            </a:r>
            <a:r>
              <a:rPr lang="en-US" sz="2400" dirty="0" smtClean="0"/>
              <a:t> cells under microscopy. </a:t>
            </a:r>
            <a:r>
              <a:rPr lang="en-US" sz="2400" i="1" dirty="0" smtClean="0"/>
              <a:t>Three </a:t>
            </a:r>
            <a:r>
              <a:rPr lang="en-US" sz="2400" dirty="0" smtClean="0"/>
              <a:t>types of </a:t>
            </a:r>
            <a:r>
              <a:rPr lang="en-US" sz="2400" dirty="0" err="1" smtClean="0"/>
              <a:t>neoplastic</a:t>
            </a:r>
            <a:r>
              <a:rPr lang="en-US" sz="2400" dirty="0" smtClean="0"/>
              <a:t> cells. </a:t>
            </a:r>
            <a:endParaRPr lang="el-GR" sz="2400" dirty="0" smtClean="0"/>
          </a:p>
          <a:p>
            <a:pPr algn="just" eaLnBrk="1" hangingPunct="1"/>
            <a:r>
              <a:rPr lang="en-US" sz="2400" b="1" dirty="0" smtClean="0"/>
              <a:t>No</a:t>
            </a:r>
            <a:r>
              <a:rPr lang="en-US" sz="2400" dirty="0" smtClean="0"/>
              <a:t> adjacent Germ Cell </a:t>
            </a:r>
            <a:r>
              <a:rPr lang="en-US" sz="2400" dirty="0" err="1" smtClean="0"/>
              <a:t>Neoplasia</a:t>
            </a:r>
            <a:r>
              <a:rPr lang="en-US" sz="2400" dirty="0" smtClean="0"/>
              <a:t> In Situ, </a:t>
            </a:r>
            <a:r>
              <a:rPr lang="en-US" sz="2400" b="1" dirty="0" smtClean="0"/>
              <a:t>not </a:t>
            </a:r>
            <a:r>
              <a:rPr lang="en-US" sz="2400" dirty="0" smtClean="0"/>
              <a:t>combined with any other germ cell </a:t>
            </a:r>
            <a:r>
              <a:rPr lang="en-US" sz="2400" dirty="0" err="1" smtClean="0"/>
              <a:t>tumour</a:t>
            </a:r>
            <a:r>
              <a:rPr lang="en-US" sz="2400" dirty="0" smtClean="0"/>
              <a:t>.</a:t>
            </a:r>
            <a:endParaRPr lang="el-GR" sz="2400" dirty="0" smtClean="0"/>
          </a:p>
        </p:txBody>
      </p:sp>
      <p:pic>
        <p:nvPicPr>
          <p:cNvPr id="4" name="Picture 2"/>
          <p:cNvPicPr>
            <a:picLocks noChangeAspect="1" noChangeArrowheads="1"/>
          </p:cNvPicPr>
          <p:nvPr/>
        </p:nvPicPr>
        <p:blipFill>
          <a:blip r:embed="rId2" cstate="print"/>
          <a:srcRect/>
          <a:stretch>
            <a:fillRect/>
          </a:stretch>
        </p:blipFill>
        <p:spPr bwMode="auto">
          <a:xfrm>
            <a:off x="323528" y="3645024"/>
            <a:ext cx="3960440" cy="3069614"/>
          </a:xfrm>
          <a:prstGeom prst="rect">
            <a:avLst/>
          </a:prstGeom>
          <a:noFill/>
          <a:ln w="9525">
            <a:noFill/>
            <a:miter lim="800000"/>
            <a:headEnd/>
            <a:tailEnd/>
          </a:ln>
        </p:spPr>
      </p:pic>
      <p:pic>
        <p:nvPicPr>
          <p:cNvPr id="5" name="Picture 6" descr="Testes_GCT_SpermatocyticSeminoma3"/>
          <p:cNvPicPr>
            <a:picLocks noChangeAspect="1" noChangeArrowheads="1"/>
          </p:cNvPicPr>
          <p:nvPr/>
        </p:nvPicPr>
        <p:blipFill>
          <a:blip r:embed="rId3" cstate="print"/>
          <a:srcRect/>
          <a:stretch>
            <a:fillRect/>
          </a:stretch>
        </p:blipFill>
        <p:spPr>
          <a:xfrm>
            <a:off x="4427983" y="3501008"/>
            <a:ext cx="5172769" cy="3528392"/>
          </a:xfrm>
          <a:prstGeom prst="rect">
            <a:avLst/>
          </a:prstGeom>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0" y="0"/>
            <a:ext cx="9144000" cy="1268760"/>
          </a:xfrm>
        </p:spPr>
        <p:txBody>
          <a:bodyPr>
            <a:normAutofit fontScale="90000"/>
          </a:bodyPr>
          <a:lstStyle/>
          <a:p>
            <a:pPr eaLnBrk="1" hangingPunct="1">
              <a:defRPr/>
            </a:pPr>
            <a:r>
              <a:rPr lang="en-US" sz="3600" b="1" dirty="0" err="1" smtClean="0"/>
              <a:t>Basaloid</a:t>
            </a:r>
            <a:r>
              <a:rPr lang="en-US" sz="3600" b="1" dirty="0" smtClean="0"/>
              <a:t>  </a:t>
            </a:r>
            <a:r>
              <a:rPr lang="en-US" sz="3600" b="1" i="1" dirty="0" err="1" smtClean="0"/>
              <a:t>squamous</a:t>
            </a:r>
            <a:r>
              <a:rPr lang="en-US" sz="3600" b="1" dirty="0" smtClean="0"/>
              <a:t> cell carcinoma of the penis.</a:t>
            </a:r>
            <a:br>
              <a:rPr lang="en-US" sz="3600" b="1" dirty="0" smtClean="0"/>
            </a:br>
            <a:r>
              <a:rPr lang="en-US" sz="2800" b="1" u="sng" dirty="0" smtClean="0"/>
              <a:t>Increased metastatic potential</a:t>
            </a:r>
            <a:r>
              <a:rPr lang="en-US" sz="2800" b="1" dirty="0" smtClean="0"/>
              <a:t>. </a:t>
            </a:r>
            <a:br>
              <a:rPr lang="en-US" sz="2800" b="1" dirty="0" smtClean="0"/>
            </a:br>
            <a:r>
              <a:rPr lang="en-US" sz="2800" b="1" dirty="0" smtClean="0"/>
              <a:t>p16 </a:t>
            </a:r>
            <a:r>
              <a:rPr lang="en-US" sz="2800" b="1" dirty="0" err="1" smtClean="0"/>
              <a:t>immunohistochemical</a:t>
            </a:r>
            <a:r>
              <a:rPr lang="en-US" sz="2800" b="1" dirty="0" smtClean="0"/>
              <a:t> overexpression.HPV related lesion.</a:t>
            </a:r>
            <a:endParaRPr lang="el-GR" sz="2800" b="1" dirty="0" smtClean="0"/>
          </a:p>
        </p:txBody>
      </p:sp>
      <p:pic>
        <p:nvPicPr>
          <p:cNvPr id="79876" name="Picture 4" descr="24c 14FF203"/>
          <p:cNvPicPr>
            <a:picLocks noChangeAspect="1" noChangeArrowheads="1"/>
          </p:cNvPicPr>
          <p:nvPr/>
        </p:nvPicPr>
        <p:blipFill>
          <a:blip r:embed="rId2" cstate="print"/>
          <a:srcRect/>
          <a:stretch>
            <a:fillRect/>
          </a:stretch>
        </p:blipFill>
        <p:spPr bwMode="auto">
          <a:xfrm rot="5400000">
            <a:off x="-1151414" y="2211567"/>
            <a:ext cx="5545311" cy="3747554"/>
          </a:xfrm>
          <a:prstGeom prst="rect">
            <a:avLst/>
          </a:prstGeom>
          <a:noFill/>
          <a:ln w="9525">
            <a:noFill/>
            <a:miter lim="800000"/>
            <a:headEnd/>
            <a:tailEnd/>
          </a:ln>
        </p:spPr>
      </p:pic>
      <p:pic>
        <p:nvPicPr>
          <p:cNvPr id="5" name="Picture 4" descr="ereno_Fig4_HTML"/>
          <p:cNvPicPr>
            <a:picLocks noChangeAspect="1" noChangeArrowheads="1"/>
          </p:cNvPicPr>
          <p:nvPr/>
        </p:nvPicPr>
        <p:blipFill>
          <a:blip r:embed="rId3" cstate="print"/>
          <a:srcRect/>
          <a:stretch>
            <a:fillRect/>
          </a:stretch>
        </p:blipFill>
        <p:spPr bwMode="auto">
          <a:xfrm>
            <a:off x="4211960" y="1268760"/>
            <a:ext cx="3960440" cy="2862030"/>
          </a:xfrm>
          <a:prstGeom prst="rect">
            <a:avLst/>
          </a:prstGeom>
          <a:noFill/>
          <a:ln w="9525">
            <a:noFill/>
            <a:miter lim="800000"/>
            <a:headEnd/>
            <a:tailEnd/>
          </a:ln>
        </p:spPr>
      </p:pic>
      <p:pic>
        <p:nvPicPr>
          <p:cNvPr id="6" name="Picture 6" descr="ereno_Fig5_HTML"/>
          <p:cNvPicPr>
            <a:picLocks noChangeAspect="1" noChangeArrowheads="1"/>
          </p:cNvPicPr>
          <p:nvPr/>
        </p:nvPicPr>
        <p:blipFill>
          <a:blip r:embed="rId4" cstate="print"/>
          <a:srcRect/>
          <a:stretch>
            <a:fillRect/>
          </a:stretch>
        </p:blipFill>
        <p:spPr bwMode="auto">
          <a:xfrm>
            <a:off x="4211960" y="4293095"/>
            <a:ext cx="3960440" cy="28600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dissolve">
                                      <p:cBhvr>
                                        <p:cTn id="7" dur="5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0"/>
            <a:ext cx="9144000" cy="1417638"/>
          </a:xfrm>
        </p:spPr>
        <p:txBody>
          <a:bodyPr>
            <a:normAutofit/>
          </a:bodyPr>
          <a:lstStyle/>
          <a:p>
            <a:pPr eaLnBrk="1" hangingPunct="1">
              <a:defRPr/>
            </a:pPr>
            <a:r>
              <a:rPr lang="en-US" sz="3100" dirty="0" smtClean="0"/>
              <a:t>Basal cell carcinoma of the penile </a:t>
            </a:r>
            <a:r>
              <a:rPr lang="en-US" sz="3100" dirty="0" smtClean="0">
                <a:effectLst>
                  <a:outerShdw blurRad="38100" dist="38100" dir="2700000" algn="tl">
                    <a:srgbClr val="000000">
                      <a:alpha val="43137"/>
                    </a:srgbClr>
                  </a:outerShdw>
                </a:effectLst>
              </a:rPr>
              <a:t>skin</a:t>
            </a:r>
            <a:r>
              <a:rPr lang="en-US" sz="3100" dirty="0" smtClean="0"/>
              <a:t>. A rare lesion.</a:t>
            </a:r>
            <a:br>
              <a:rPr lang="en-US" sz="3100" dirty="0" smtClean="0"/>
            </a:br>
            <a:r>
              <a:rPr lang="en-US" sz="3100" i="1" u="sng" dirty="0" smtClean="0"/>
              <a:t>Lack</a:t>
            </a:r>
            <a:r>
              <a:rPr lang="en-US" sz="3100" u="sng" dirty="0" smtClean="0"/>
              <a:t> of metastatic potential</a:t>
            </a:r>
            <a:r>
              <a:rPr lang="en-US" sz="3100" dirty="0" smtClean="0"/>
              <a:t>.</a:t>
            </a:r>
            <a:endParaRPr lang="el-GR" sz="3100" dirty="0" smtClean="0"/>
          </a:p>
        </p:txBody>
      </p:sp>
      <p:sp>
        <p:nvSpPr>
          <p:cNvPr id="111619" name="Rectangle 3"/>
          <p:cNvSpPr>
            <a:spLocks noGrp="1" noRot="1" noChangeArrowheads="1"/>
          </p:cNvSpPr>
          <p:nvPr>
            <p:ph type="body" idx="1"/>
          </p:nvPr>
        </p:nvSpPr>
        <p:spPr/>
        <p:txBody>
          <a:bodyPr/>
          <a:lstStyle/>
          <a:p>
            <a:pPr eaLnBrk="1" hangingPunct="1">
              <a:defRPr/>
            </a:pPr>
            <a:endParaRPr lang="el-GR" smtClean="0"/>
          </a:p>
        </p:txBody>
      </p:sp>
      <p:pic>
        <p:nvPicPr>
          <p:cNvPr id="81924" name="Picture 4" descr="24d 14FF206"/>
          <p:cNvPicPr>
            <a:picLocks noChangeAspect="1" noChangeArrowheads="1"/>
          </p:cNvPicPr>
          <p:nvPr/>
        </p:nvPicPr>
        <p:blipFill>
          <a:blip r:embed="rId2" cstate="print"/>
          <a:srcRect/>
          <a:stretch>
            <a:fillRect/>
          </a:stretch>
        </p:blipFill>
        <p:spPr bwMode="auto">
          <a:xfrm>
            <a:off x="285720" y="1500174"/>
            <a:ext cx="8497888"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0" y="0"/>
            <a:ext cx="9144000" cy="1124744"/>
          </a:xfrm>
        </p:spPr>
        <p:txBody>
          <a:bodyPr>
            <a:normAutofit fontScale="90000"/>
          </a:bodyPr>
          <a:lstStyle/>
          <a:p>
            <a:pPr lvl="0">
              <a:defRPr/>
            </a:pPr>
            <a:r>
              <a:rPr lang="en-US" sz="2800" dirty="0" smtClean="0">
                <a:effectLst>
                  <a:outerShdw blurRad="38100" dist="38100" dir="2700000" algn="tl">
                    <a:srgbClr val="000000">
                      <a:alpha val="43137"/>
                    </a:srgbClr>
                  </a:outerShdw>
                </a:effectLst>
              </a:rPr>
              <a:t>Warty – </a:t>
            </a:r>
            <a:r>
              <a:rPr lang="en-US" sz="2800" dirty="0" err="1" smtClean="0">
                <a:effectLst>
                  <a:outerShdw blurRad="38100" dist="38100" dir="2700000" algn="tl">
                    <a:srgbClr val="000000">
                      <a:alpha val="43137"/>
                    </a:srgbClr>
                  </a:outerShdw>
                </a:effectLst>
              </a:rPr>
              <a:t>condylomatous</a:t>
            </a:r>
            <a:r>
              <a:rPr lang="en-US" sz="2800" dirty="0" smtClean="0">
                <a:effectLst>
                  <a:outerShdw blurRad="38100" dist="38100" dir="2700000" algn="tl">
                    <a:srgbClr val="000000">
                      <a:alpha val="43137"/>
                    </a:srgbClr>
                  </a:outerShdw>
                </a:effectLst>
              </a:rPr>
              <a:t> </a:t>
            </a:r>
            <a:r>
              <a:rPr lang="en-US" sz="2800" dirty="0" smtClean="0"/>
              <a:t>carcinoma of the penis.</a:t>
            </a:r>
            <a:br>
              <a:rPr lang="en-US" sz="2800" dirty="0" smtClean="0"/>
            </a:br>
            <a:r>
              <a:rPr lang="en-US" sz="2000" dirty="0" err="1" smtClean="0"/>
              <a:t>Exophytic</a:t>
            </a:r>
            <a:r>
              <a:rPr lang="en-US" sz="2000" dirty="0" smtClean="0"/>
              <a:t> and </a:t>
            </a:r>
            <a:r>
              <a:rPr lang="en-US" sz="2000" dirty="0" err="1" smtClean="0"/>
              <a:t>papillomatous</a:t>
            </a:r>
            <a:r>
              <a:rPr lang="en-US" sz="2000" dirty="0" smtClean="0"/>
              <a:t> </a:t>
            </a:r>
            <a:r>
              <a:rPr lang="en-US" sz="2000" dirty="0" smtClean="0">
                <a:effectLst>
                  <a:outerShdw blurRad="38100" dist="38100" dir="2700000" algn="tl">
                    <a:srgbClr val="000000">
                      <a:alpha val="43137"/>
                    </a:srgbClr>
                  </a:outerShdw>
                </a:effectLst>
              </a:rPr>
              <a:t>HPV-related</a:t>
            </a:r>
            <a:r>
              <a:rPr lang="en-US" sz="2000" dirty="0" smtClean="0"/>
              <a:t> tumor resembling typical </a:t>
            </a:r>
            <a:r>
              <a:rPr lang="en-US" sz="2000" dirty="0" err="1" smtClean="0"/>
              <a:t>condylomas</a:t>
            </a:r>
            <a:r>
              <a:rPr lang="en-US" sz="2000" dirty="0" smtClean="0"/>
              <a:t>  with </a:t>
            </a:r>
            <a:r>
              <a:rPr lang="en-US" sz="2000" dirty="0" err="1" smtClean="0">
                <a:effectLst>
                  <a:outerShdw blurRad="38100" dist="38100" dir="2700000" algn="tl">
                    <a:srgbClr val="000000">
                      <a:alpha val="43137"/>
                    </a:srgbClr>
                  </a:outerShdw>
                </a:effectLst>
              </a:rPr>
              <a:t>koilocytic</a:t>
            </a:r>
            <a:r>
              <a:rPr lang="en-US" sz="2000" dirty="0" smtClean="0">
                <a:effectLst>
                  <a:outerShdw blurRad="38100" dist="38100" dir="2700000" algn="tl">
                    <a:srgbClr val="000000">
                      <a:alpha val="43137"/>
                    </a:srgbClr>
                  </a:outerShdw>
                </a:effectLst>
              </a:rPr>
              <a:t> </a:t>
            </a:r>
            <a:r>
              <a:rPr lang="en-US" sz="2000" dirty="0" err="1" smtClean="0">
                <a:effectLst>
                  <a:outerShdw blurRad="38100" dist="38100" dir="2700000" algn="tl">
                    <a:srgbClr val="000000">
                      <a:alpha val="43137"/>
                    </a:srgbClr>
                  </a:outerShdw>
                </a:effectLst>
              </a:rPr>
              <a:t>atypia</a:t>
            </a:r>
            <a:r>
              <a:rPr lang="en-US" sz="2000" dirty="0" smtClean="0">
                <a:effectLst>
                  <a:outerShdw blurRad="38100" dist="38100" dir="2700000" algn="tl">
                    <a:srgbClr val="000000">
                      <a:alpha val="43137"/>
                    </a:srgbClr>
                  </a:outerShdw>
                </a:effectLst>
              </a:rPr>
              <a:t>, </a:t>
            </a:r>
            <a:r>
              <a:rPr lang="en-US" sz="2000" dirty="0" smtClean="0"/>
              <a:t>but with </a:t>
            </a:r>
            <a:r>
              <a:rPr lang="en-US" sz="2000" dirty="0" smtClean="0">
                <a:effectLst>
                  <a:outerShdw blurRad="38100" dist="38100" dir="2700000" algn="tl">
                    <a:srgbClr val="000000">
                      <a:alpha val="43137"/>
                    </a:srgbClr>
                  </a:outerShdw>
                </a:effectLst>
              </a:rPr>
              <a:t>clearly invasive</a:t>
            </a:r>
            <a:r>
              <a:rPr lang="el-GR" sz="2000" dirty="0" smtClean="0">
                <a:effectLst>
                  <a:outerShdw blurRad="38100" dist="38100" dir="2700000" algn="tl">
                    <a:srgbClr val="000000">
                      <a:alpha val="43137"/>
                    </a:srgbClr>
                  </a:outerShdw>
                </a:effectLst>
              </a:rPr>
              <a:t> </a:t>
            </a:r>
            <a:r>
              <a:rPr lang="en-US" sz="2000" dirty="0" smtClean="0"/>
              <a:t>features. </a:t>
            </a:r>
            <a:r>
              <a:rPr lang="en-US" sz="2000" u="sng" dirty="0" smtClean="0"/>
              <a:t>Nodal metastasis </a:t>
            </a:r>
            <a:r>
              <a:rPr lang="en-US" sz="2000" u="sng" dirty="0" smtClean="0">
                <a:effectLst>
                  <a:outerShdw blurRad="38100" dist="38100" dir="2700000" algn="tl">
                    <a:srgbClr val="000000">
                      <a:alpha val="43137"/>
                    </a:srgbClr>
                  </a:outerShdw>
                </a:effectLst>
              </a:rPr>
              <a:t>is</a:t>
            </a:r>
            <a:r>
              <a:rPr lang="en-US" sz="2000" u="sng" dirty="0" smtClean="0"/>
              <a:t> present in about 17-18% of cases</a:t>
            </a:r>
            <a:r>
              <a:rPr lang="en-US" sz="2000" dirty="0" smtClean="0"/>
              <a:t>.</a:t>
            </a:r>
            <a:r>
              <a:rPr lang="en-US" sz="2800" dirty="0" smtClean="0"/>
              <a:t> </a:t>
            </a:r>
            <a:endParaRPr lang="el-GR" sz="2800" dirty="0" smtClean="0"/>
          </a:p>
        </p:txBody>
      </p:sp>
      <p:pic>
        <p:nvPicPr>
          <p:cNvPr id="76804" name="Picture 4" descr="24b 14FF202B"/>
          <p:cNvPicPr>
            <a:picLocks noChangeAspect="1" noChangeArrowheads="1"/>
          </p:cNvPicPr>
          <p:nvPr/>
        </p:nvPicPr>
        <p:blipFill>
          <a:blip r:embed="rId2" cstate="print"/>
          <a:srcRect/>
          <a:stretch>
            <a:fillRect/>
          </a:stretch>
        </p:blipFill>
        <p:spPr bwMode="auto">
          <a:xfrm rot="5400000">
            <a:off x="-1708488" y="2292664"/>
            <a:ext cx="7088272" cy="4896447"/>
          </a:xfrm>
          <a:prstGeom prst="rect">
            <a:avLst/>
          </a:prstGeom>
          <a:noFill/>
          <a:ln w="9525">
            <a:noFill/>
            <a:miter lim="800000"/>
            <a:headEnd/>
            <a:tailEnd/>
          </a:ln>
        </p:spPr>
      </p:pic>
      <p:pic>
        <p:nvPicPr>
          <p:cNvPr id="5" name="Picture 4" descr="24a 14FF202A"/>
          <p:cNvPicPr>
            <a:picLocks noChangeAspect="1" noChangeArrowheads="1"/>
          </p:cNvPicPr>
          <p:nvPr/>
        </p:nvPicPr>
        <p:blipFill>
          <a:blip r:embed="rId3" cstate="print"/>
          <a:srcRect/>
          <a:stretch>
            <a:fillRect/>
          </a:stretch>
        </p:blipFill>
        <p:spPr bwMode="auto">
          <a:xfrm>
            <a:off x="4283968" y="1196752"/>
            <a:ext cx="7692686" cy="66247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dissolve">
                                      <p:cBhvr>
                                        <p:cTn id="7" dur="5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22 ExtGenitalia_PenisVerrucousCA1"/>
          <p:cNvPicPr>
            <a:picLocks noChangeAspect="1" noChangeArrowheads="1"/>
          </p:cNvPicPr>
          <p:nvPr/>
        </p:nvPicPr>
        <p:blipFill>
          <a:blip r:embed="rId2" cstate="print"/>
          <a:srcRect/>
          <a:stretch>
            <a:fillRect/>
          </a:stretch>
        </p:blipFill>
        <p:spPr bwMode="auto">
          <a:xfrm>
            <a:off x="0" y="-243408"/>
            <a:ext cx="4464174" cy="3730989"/>
          </a:xfrm>
          <a:prstGeom prst="rect">
            <a:avLst/>
          </a:prstGeom>
          <a:noFill/>
          <a:ln w="9525">
            <a:noFill/>
            <a:miter lim="800000"/>
            <a:headEnd/>
            <a:tailEnd/>
          </a:ln>
        </p:spPr>
      </p:pic>
      <p:pic>
        <p:nvPicPr>
          <p:cNvPr id="5" name="Picture 4" descr="23 ExtGenitalia_PenisVerrucousCA2"/>
          <p:cNvPicPr>
            <a:picLocks noChangeAspect="1" noChangeArrowheads="1"/>
          </p:cNvPicPr>
          <p:nvPr/>
        </p:nvPicPr>
        <p:blipFill>
          <a:blip r:embed="rId3" cstate="print"/>
          <a:srcRect/>
          <a:stretch>
            <a:fillRect/>
          </a:stretch>
        </p:blipFill>
        <p:spPr bwMode="auto">
          <a:xfrm>
            <a:off x="4644008" y="-243409"/>
            <a:ext cx="4499992" cy="3728875"/>
          </a:xfrm>
          <a:prstGeom prst="rect">
            <a:avLst/>
          </a:prstGeom>
          <a:noFill/>
          <a:ln w="9525">
            <a:noFill/>
            <a:miter lim="800000"/>
            <a:headEnd/>
            <a:tailEnd/>
          </a:ln>
        </p:spPr>
      </p:pic>
      <p:pic>
        <p:nvPicPr>
          <p:cNvPr id="6" name="Picture 4" descr="24 ExtGenitalia_PenisVerrucousCA3"/>
          <p:cNvPicPr>
            <a:picLocks noChangeAspect="1" noChangeArrowheads="1"/>
          </p:cNvPicPr>
          <p:nvPr/>
        </p:nvPicPr>
        <p:blipFill>
          <a:blip r:embed="rId4" cstate="print"/>
          <a:srcRect/>
          <a:stretch>
            <a:fillRect/>
          </a:stretch>
        </p:blipFill>
        <p:spPr bwMode="auto">
          <a:xfrm rot="10800000">
            <a:off x="4644008" y="3645023"/>
            <a:ext cx="4499992" cy="3760923"/>
          </a:xfrm>
          <a:prstGeom prst="rect">
            <a:avLst/>
          </a:prstGeom>
          <a:noFill/>
          <a:ln w="9525">
            <a:noFill/>
            <a:miter lim="800000"/>
            <a:headEnd/>
            <a:tailEnd/>
          </a:ln>
        </p:spPr>
      </p:pic>
      <p:pic>
        <p:nvPicPr>
          <p:cNvPr id="7" name="Picture 4" descr="21c 14FF200"/>
          <p:cNvPicPr>
            <a:picLocks noChangeAspect="1" noChangeArrowheads="1"/>
          </p:cNvPicPr>
          <p:nvPr/>
        </p:nvPicPr>
        <p:blipFill>
          <a:blip r:embed="rId5" cstate="print"/>
          <a:srcRect/>
          <a:stretch>
            <a:fillRect/>
          </a:stretch>
        </p:blipFill>
        <p:spPr bwMode="auto">
          <a:xfrm>
            <a:off x="-180528" y="3645024"/>
            <a:ext cx="4680520" cy="3930136"/>
          </a:xfrm>
          <a:prstGeom prst="rect">
            <a:avLst/>
          </a:prstGeom>
          <a:noFill/>
          <a:ln w="9525">
            <a:noFill/>
            <a:miter lim="800000"/>
            <a:headEnd/>
            <a:tailEnd/>
          </a:ln>
        </p:spPr>
      </p:pic>
      <p:sp>
        <p:nvSpPr>
          <p:cNvPr id="8" name="Rectangle 2"/>
          <p:cNvSpPr>
            <a:spLocks noGrp="1" noRot="1" noChangeArrowheads="1"/>
          </p:cNvSpPr>
          <p:nvPr>
            <p:ph type="title"/>
          </p:nvPr>
        </p:nvSpPr>
        <p:spPr>
          <a:xfrm>
            <a:off x="0" y="1643050"/>
            <a:ext cx="9144000" cy="857256"/>
          </a:xfrm>
        </p:spPr>
        <p:txBody>
          <a:bodyPr>
            <a:normAutofit fontScale="90000"/>
          </a:bodyPr>
          <a:lstStyle/>
          <a:p>
            <a:pPr>
              <a:defRPr/>
            </a:pPr>
            <a:r>
              <a:rPr lang="en-US" sz="2200" b="1" spc="600" dirty="0" err="1" smtClean="0">
                <a:effectLst>
                  <a:outerShdw blurRad="38100" dist="38100" dir="2700000" algn="tl">
                    <a:srgbClr val="000000">
                      <a:alpha val="43137"/>
                    </a:srgbClr>
                  </a:outerShdw>
                </a:effectLst>
              </a:rPr>
              <a:t>Verrucous</a:t>
            </a:r>
            <a:r>
              <a:rPr lang="en-US" sz="2200" b="1" spc="600" dirty="0" smtClean="0">
                <a:effectLst>
                  <a:outerShdw blurRad="38100" dist="38100" dir="2700000" algn="tl">
                    <a:srgbClr val="000000">
                      <a:alpha val="43137"/>
                    </a:srgbClr>
                  </a:outerShdw>
                </a:effectLst>
              </a:rPr>
              <a:t> carcinoma of the penis </a:t>
            </a:r>
            <a:br>
              <a:rPr lang="en-US" sz="2200" b="1" spc="600" dirty="0" smtClean="0">
                <a:effectLst>
                  <a:outerShdw blurRad="38100" dist="38100" dir="2700000" algn="tl">
                    <a:srgbClr val="000000">
                      <a:alpha val="43137"/>
                    </a:srgbClr>
                  </a:outerShdw>
                </a:effectLst>
              </a:rPr>
            </a:br>
            <a:r>
              <a:rPr lang="en-US" sz="2200" dirty="0" smtClean="0">
                <a:effectLst>
                  <a:outerShdw blurRad="38100" dist="38100" dir="2700000" algn="tl">
                    <a:srgbClr val="000000">
                      <a:alpha val="43137"/>
                    </a:srgbClr>
                  </a:outerShdw>
                </a:effectLst>
              </a:rPr>
              <a:t>Extremely differentiated keratinizing </a:t>
            </a:r>
            <a:r>
              <a:rPr lang="en-US" sz="2200" dirty="0" err="1" smtClean="0">
                <a:effectLst>
                  <a:outerShdw blurRad="38100" dist="38100" dir="2700000" algn="tl">
                    <a:srgbClr val="000000">
                      <a:alpha val="43137"/>
                    </a:srgbClr>
                  </a:outerShdw>
                </a:effectLst>
              </a:rPr>
              <a:t>papillomatous</a:t>
            </a:r>
            <a:r>
              <a:rPr lang="en-US" sz="2200" dirty="0" smtClean="0">
                <a:effectLst>
                  <a:outerShdw blurRad="38100" dist="38100" dir="2700000" algn="tl">
                    <a:srgbClr val="000000">
                      <a:alpha val="43137"/>
                    </a:srgbClr>
                  </a:outerShdw>
                </a:effectLst>
              </a:rPr>
              <a:t> and </a:t>
            </a:r>
            <a:r>
              <a:rPr lang="en-US" sz="2200" dirty="0" err="1" smtClean="0">
                <a:effectLst>
                  <a:outerShdw blurRad="38100" dist="38100" dir="2700000" algn="tl">
                    <a:srgbClr val="000000">
                      <a:alpha val="43137"/>
                    </a:srgbClr>
                  </a:outerShdw>
                </a:effectLst>
              </a:rPr>
              <a:t>acanthotic</a:t>
            </a:r>
            <a:r>
              <a:rPr lang="en-US" sz="2200" dirty="0" smtClean="0">
                <a:effectLst>
                  <a:outerShdw blurRad="38100" dist="38100" dir="2700000" algn="tl">
                    <a:srgbClr val="000000">
                      <a:alpha val="43137"/>
                    </a:srgbClr>
                  </a:outerShdw>
                </a:effectLst>
              </a:rPr>
              <a:t> neoplasm characterized by a broadly based pushing interface of </a:t>
            </a:r>
            <a:r>
              <a:rPr lang="en-US" sz="2200" dirty="0" err="1" smtClean="0">
                <a:effectLst>
                  <a:outerShdw blurRad="38100" dist="38100" dir="2700000" algn="tl">
                    <a:srgbClr val="000000">
                      <a:alpha val="43137"/>
                    </a:srgbClr>
                  </a:outerShdw>
                </a:effectLst>
              </a:rPr>
              <a:t>tumour</a:t>
            </a:r>
            <a:r>
              <a:rPr lang="en-US" sz="2200" dirty="0" smtClean="0">
                <a:effectLst>
                  <a:outerShdw blurRad="38100" dist="38100" dir="2700000" algn="tl">
                    <a:srgbClr val="000000">
                      <a:alpha val="43137"/>
                    </a:srgbClr>
                  </a:outerShdw>
                </a:effectLst>
              </a:rPr>
              <a:t> and </a:t>
            </a:r>
            <a:r>
              <a:rPr lang="en-US" sz="2200" dirty="0" err="1" smtClean="0">
                <a:effectLst>
                  <a:outerShdw blurRad="38100" dist="38100" dir="2700000" algn="tl">
                    <a:srgbClr val="000000">
                      <a:alpha val="43137"/>
                    </a:srgbClr>
                  </a:outerShdw>
                </a:effectLst>
              </a:rPr>
              <a:t>stroma</a:t>
            </a:r>
            <a:r>
              <a:rPr lang="en-US" sz="2200" dirty="0" smtClean="0">
                <a:effectLst>
                  <a:outerShdw blurRad="38100" dist="38100" dir="2700000" algn="tl">
                    <a:srgbClr val="000000">
                      <a:alpha val="43137"/>
                    </a:srgbClr>
                  </a:outerShdw>
                </a:effectLst>
              </a:rPr>
              <a:t>.</a:t>
            </a:r>
            <a:br>
              <a:rPr lang="en-US" sz="2200" dirty="0" smtClean="0">
                <a:effectLst>
                  <a:outerShdw blurRad="38100" dist="38100" dir="2700000" algn="tl">
                    <a:srgbClr val="000000">
                      <a:alpha val="43137"/>
                    </a:srgbClr>
                  </a:outerShdw>
                </a:effectLst>
              </a:rPr>
            </a:br>
            <a:r>
              <a:rPr lang="en-US" sz="2200" b="1" dirty="0" smtClean="0">
                <a:effectLst>
                  <a:outerShdw blurRad="38100" dist="38100" dir="2700000" algn="tl">
                    <a:srgbClr val="000000">
                      <a:alpha val="43137"/>
                    </a:srgbClr>
                  </a:outerShdw>
                </a:effectLst>
              </a:rPr>
              <a:t>No</a:t>
            </a:r>
            <a:r>
              <a:rPr lang="en-US" sz="2200" dirty="0" smtClean="0">
                <a:effectLst>
                  <a:outerShdw blurRad="38100" dist="38100" dir="2700000" algn="tl">
                    <a:srgbClr val="000000">
                      <a:alpha val="43137"/>
                    </a:srgbClr>
                  </a:outerShdw>
                </a:effectLst>
              </a:rPr>
              <a:t> morphological or </a:t>
            </a:r>
            <a:r>
              <a:rPr lang="en-US" sz="2200" dirty="0" err="1" smtClean="0">
                <a:effectLst>
                  <a:outerShdw blurRad="38100" dist="38100" dir="2700000" algn="tl">
                    <a:srgbClr val="000000">
                      <a:alpha val="43137"/>
                    </a:srgbClr>
                  </a:outerShdw>
                </a:effectLst>
              </a:rPr>
              <a:t>immunohistochemical</a:t>
            </a:r>
            <a:r>
              <a:rPr lang="en-US" sz="2200" dirty="0" smtClean="0">
                <a:effectLst>
                  <a:outerShdw blurRad="38100" dist="38100" dir="2700000" algn="tl">
                    <a:srgbClr val="000000">
                      <a:alpha val="43137"/>
                    </a:srgbClr>
                  </a:outerShdw>
                </a:effectLst>
              </a:rPr>
              <a:t> evidence of HPV presence.</a:t>
            </a:r>
            <a:r>
              <a:rPr lang="en-US" sz="2200" spc="600" dirty="0" smtClean="0">
                <a:effectLst>
                  <a:outerShdw blurRad="38100" dist="38100" dir="2700000" algn="tl">
                    <a:srgbClr val="000000">
                      <a:alpha val="43137"/>
                    </a:srgbClr>
                  </a:outerShdw>
                </a:effectLst>
              </a:rPr>
              <a:t/>
            </a:r>
            <a:br>
              <a:rPr lang="en-US" sz="2200" spc="600" dirty="0" smtClean="0">
                <a:effectLst>
                  <a:outerShdw blurRad="38100" dist="38100" dir="2700000" algn="tl">
                    <a:srgbClr val="000000">
                      <a:alpha val="43137"/>
                    </a:srgbClr>
                  </a:outerShdw>
                </a:effectLst>
              </a:rPr>
            </a:br>
            <a:r>
              <a:rPr lang="en-US" sz="2200" u="sng" spc="600" dirty="0" smtClean="0">
                <a:effectLst>
                  <a:outerShdw blurRad="38100" dist="38100" dir="2700000" algn="tl">
                    <a:srgbClr val="000000">
                      <a:alpha val="43137"/>
                    </a:srgbClr>
                  </a:outerShdw>
                </a:effectLst>
              </a:rPr>
              <a:t>METASTASIS DOES </a:t>
            </a:r>
            <a:r>
              <a:rPr lang="en-US" sz="2200" b="1" u="sng" spc="600" dirty="0" smtClean="0">
                <a:effectLst>
                  <a:outerShdw blurRad="38100" dist="38100" dir="2700000" algn="tl">
                    <a:srgbClr val="000000">
                      <a:alpha val="43137"/>
                    </a:srgbClr>
                  </a:outerShdw>
                </a:effectLst>
              </a:rPr>
              <a:t>NOT</a:t>
            </a:r>
            <a:r>
              <a:rPr lang="en-US" sz="2200" u="sng" spc="600" dirty="0" smtClean="0">
                <a:effectLst>
                  <a:outerShdw blurRad="38100" dist="38100" dir="2700000" algn="tl">
                    <a:srgbClr val="000000">
                      <a:alpha val="43137"/>
                    </a:srgbClr>
                  </a:outerShdw>
                </a:effectLst>
              </a:rPr>
              <a:t> OCCUR IN TYPICAL CASES</a:t>
            </a:r>
            <a:r>
              <a:rPr lang="en-US" sz="2200" spc="600" dirty="0" smtClean="0">
                <a:effectLst>
                  <a:outerShdw blurRad="38100" dist="38100" dir="2700000" algn="tl">
                    <a:srgbClr val="000000">
                      <a:alpha val="43137"/>
                    </a:srgbClr>
                  </a:outerShdw>
                </a:effectLst>
              </a:rPr>
              <a:t>. </a:t>
            </a: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endParaRPr lang="el-GR" sz="22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660"/>
                                        </p:tgtEl>
                                      </p:cBhvr>
                                    </p:animEffect>
                                    <p:set>
                                      <p:cBhvr>
                                        <p:cTn id="7" dur="1" fill="hold">
                                          <p:stCondLst>
                                            <p:cond delay="499"/>
                                          </p:stCondLst>
                                        </p:cTn>
                                        <p:tgtEl>
                                          <p:spTgt spid="7066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0" y="0"/>
            <a:ext cx="9144000" cy="1988840"/>
          </a:xfrm>
        </p:spPr>
        <p:txBody>
          <a:bodyPr>
            <a:normAutofit fontScale="90000"/>
          </a:bodyPr>
          <a:lstStyle/>
          <a:p>
            <a:pPr eaLnBrk="1" hangingPunct="1">
              <a:defRPr/>
            </a:pPr>
            <a:r>
              <a:rPr lang="en-US" sz="3100" b="1" dirty="0" smtClean="0"/>
              <a:t>Spindle-cell /</a:t>
            </a:r>
            <a:r>
              <a:rPr lang="en-US" sz="3100" b="1" dirty="0" err="1" smtClean="0"/>
              <a:t>Sarcomatoid</a:t>
            </a:r>
            <a:r>
              <a:rPr lang="en-US" sz="3100" b="1" dirty="0" smtClean="0"/>
              <a:t> </a:t>
            </a:r>
            <a:r>
              <a:rPr lang="en-US" sz="3100" b="1" dirty="0" err="1" smtClean="0"/>
              <a:t>squamous</a:t>
            </a:r>
            <a:r>
              <a:rPr lang="en-US" sz="3100" b="1" dirty="0" smtClean="0"/>
              <a:t> cell penile carcinoma. </a:t>
            </a:r>
            <a:r>
              <a:rPr lang="en-US" sz="3600" b="1" dirty="0" smtClean="0"/>
              <a:t/>
            </a:r>
            <a:br>
              <a:rPr lang="en-US" sz="3600" b="1" dirty="0" smtClean="0"/>
            </a:br>
            <a:r>
              <a:rPr lang="en-US" sz="3100" dirty="0" smtClean="0">
                <a:effectLst>
                  <a:outerShdw blurRad="38100" dist="38100" dir="2700000" algn="tl">
                    <a:srgbClr val="000000">
                      <a:alpha val="43137"/>
                    </a:srgbClr>
                  </a:outerShdw>
                </a:effectLst>
              </a:rPr>
              <a:t>Biphasic tumor : </a:t>
            </a:r>
            <a:r>
              <a:rPr lang="en-US" sz="2700" dirty="0" smtClean="0"/>
              <a:t>spindle cell/</a:t>
            </a:r>
            <a:r>
              <a:rPr lang="en-US" sz="2700" dirty="0" err="1" smtClean="0"/>
              <a:t>sarcomatoid</a:t>
            </a:r>
            <a:r>
              <a:rPr lang="en-US" sz="2700" dirty="0" smtClean="0"/>
              <a:t> elements with marked nuclear </a:t>
            </a:r>
            <a:r>
              <a:rPr lang="en-US" sz="2700" dirty="0" err="1" smtClean="0"/>
              <a:t>pleomorphism</a:t>
            </a:r>
            <a:r>
              <a:rPr lang="en-US" sz="2700" dirty="0" smtClean="0"/>
              <a:t> and foci of </a:t>
            </a:r>
            <a:r>
              <a:rPr lang="en-US" sz="2700" dirty="0" err="1" smtClean="0"/>
              <a:t>squamous</a:t>
            </a:r>
            <a:r>
              <a:rPr lang="en-US" sz="2700" dirty="0" smtClean="0"/>
              <a:t> differentiation. </a:t>
            </a:r>
            <a:r>
              <a:rPr lang="en-US" sz="3600" b="1" dirty="0" smtClean="0"/>
              <a:t/>
            </a:r>
            <a:br>
              <a:rPr lang="en-US" sz="3600" b="1" dirty="0" smtClean="0"/>
            </a:br>
            <a:r>
              <a:rPr lang="en-US" sz="2700" u="sng" dirty="0" smtClean="0">
                <a:effectLst>
                  <a:outerShdw blurRad="38100" dist="38100" dir="2700000" algn="tl">
                    <a:srgbClr val="000000">
                      <a:alpha val="43137"/>
                    </a:srgbClr>
                  </a:outerShdw>
                </a:effectLst>
              </a:rPr>
              <a:t>Unfavorable</a:t>
            </a:r>
            <a:r>
              <a:rPr lang="en-US" sz="2700" dirty="0" smtClean="0">
                <a:effectLst>
                  <a:outerShdw blurRad="38100" dist="38100" dir="2700000" algn="tl">
                    <a:srgbClr val="000000">
                      <a:alpha val="43137"/>
                    </a:srgbClr>
                  </a:outerShdw>
                </a:effectLst>
              </a:rPr>
              <a:t> prognosis.</a:t>
            </a:r>
            <a:r>
              <a:rPr lang="el-GR" sz="4000" b="1" dirty="0" smtClean="0"/>
              <a:t/>
            </a:r>
            <a:br>
              <a:rPr lang="el-GR" sz="4000" b="1" dirty="0" smtClean="0"/>
            </a:br>
            <a:endParaRPr lang="el-GR" sz="2200" b="1" dirty="0" smtClean="0"/>
          </a:p>
        </p:txBody>
      </p:sp>
      <p:pic>
        <p:nvPicPr>
          <p:cNvPr id="83971" name="Picture 3" descr="25c 14FF205"/>
          <p:cNvPicPr>
            <a:picLocks noChangeAspect="1" noChangeArrowheads="1"/>
          </p:cNvPicPr>
          <p:nvPr/>
        </p:nvPicPr>
        <p:blipFill>
          <a:blip r:embed="rId2" cstate="print"/>
          <a:srcRect/>
          <a:stretch>
            <a:fillRect/>
          </a:stretch>
        </p:blipFill>
        <p:spPr bwMode="auto">
          <a:xfrm>
            <a:off x="395536" y="1700808"/>
            <a:ext cx="8355012"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dissolve">
                                      <p:cBhvr>
                                        <p:cTn id="7" dur="5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79512" y="1268760"/>
            <a:ext cx="3483447" cy="4896544"/>
          </a:xfrm>
          <a:prstGeom prst="rect">
            <a:avLst/>
          </a:prstGeom>
          <a:noFill/>
          <a:ln w="9525">
            <a:noFill/>
            <a:miter lim="800000"/>
            <a:headEnd/>
            <a:tailEnd/>
          </a:ln>
        </p:spPr>
      </p:pic>
      <p:sp>
        <p:nvSpPr>
          <p:cNvPr id="4" name="3 - Ορθογώνιο"/>
          <p:cNvSpPr/>
          <p:nvPr/>
        </p:nvSpPr>
        <p:spPr>
          <a:xfrm>
            <a:off x="1259632" y="0"/>
            <a:ext cx="6480720" cy="769441"/>
          </a:xfrm>
          <a:prstGeom prst="rect">
            <a:avLst/>
          </a:prstGeom>
        </p:spPr>
        <p:txBody>
          <a:bodyPr wrap="square">
            <a:spAutoFit/>
          </a:bodyPr>
          <a:lstStyle/>
          <a:p>
            <a:pPr algn="ctr"/>
            <a:r>
              <a:rPr lang="en-US" sz="4400" dirty="0" smtClean="0">
                <a:solidFill>
                  <a:srgbClr val="FF0000"/>
                </a:solidFill>
                <a:effectLst>
                  <a:outerShdw blurRad="38100" dist="38100" dir="2700000" algn="tl">
                    <a:srgbClr val="000000">
                      <a:alpha val="43137"/>
                    </a:srgbClr>
                  </a:outerShdw>
                </a:effectLst>
              </a:rPr>
              <a:t>www.</a:t>
            </a:r>
            <a:r>
              <a:rPr lang="en-US" sz="4400" b="1" dirty="0" smtClean="0">
                <a:solidFill>
                  <a:srgbClr val="FF0000"/>
                </a:solidFill>
                <a:effectLst>
                  <a:outerShdw blurRad="38100" dist="38100" dir="2700000" algn="tl">
                    <a:srgbClr val="000000">
                      <a:alpha val="43137"/>
                    </a:srgbClr>
                  </a:outerShdw>
                </a:effectLst>
              </a:rPr>
              <a:t>hiponproject.eu</a:t>
            </a:r>
            <a:endParaRPr lang="el-GR" sz="4400" dirty="0"/>
          </a:p>
        </p:txBody>
      </p:sp>
      <p:sp>
        <p:nvSpPr>
          <p:cNvPr id="6" name="5 - Ορθογώνιο"/>
          <p:cNvSpPr/>
          <p:nvPr/>
        </p:nvSpPr>
        <p:spPr>
          <a:xfrm>
            <a:off x="3707904" y="764704"/>
            <a:ext cx="5436096" cy="3785652"/>
          </a:xfrm>
          <a:prstGeom prst="rect">
            <a:avLst/>
          </a:prstGeom>
        </p:spPr>
        <p:txBody>
          <a:bodyPr wrap="square">
            <a:spAutoFit/>
          </a:bodyPr>
          <a:lstStyle/>
          <a:p>
            <a:pPr algn="ctr"/>
            <a:r>
              <a:rPr lang="en-US" sz="2000" b="1" dirty="0" smtClean="0"/>
              <a:t>“ ICT e-modules on </a:t>
            </a:r>
            <a:r>
              <a:rPr lang="en-US" sz="2000" b="1" dirty="0" err="1" smtClean="0"/>
              <a:t>HistoPathology</a:t>
            </a:r>
            <a:r>
              <a:rPr lang="en-US" sz="2000" b="1" dirty="0" smtClean="0"/>
              <a:t>: a valuable online tool for students, researchers and professionals – </a:t>
            </a:r>
            <a:r>
              <a:rPr lang="en-US" sz="2000" b="1" spc="600" dirty="0" smtClean="0">
                <a:solidFill>
                  <a:srgbClr val="FF0000"/>
                </a:solidFill>
                <a:effectLst>
                  <a:outerShdw blurRad="38100" dist="38100" dir="2700000" algn="tl">
                    <a:srgbClr val="000000">
                      <a:alpha val="43137"/>
                    </a:srgbClr>
                  </a:outerShdw>
                </a:effectLst>
              </a:rPr>
              <a:t>HIPON</a:t>
            </a:r>
            <a:r>
              <a:rPr lang="en-US" sz="2000" b="1" dirty="0" smtClean="0">
                <a:solidFill>
                  <a:srgbClr val="FF0000"/>
                </a:solidFill>
              </a:rPr>
              <a:t> </a:t>
            </a:r>
            <a:r>
              <a:rPr lang="en-US" sz="2000" b="1" dirty="0" smtClean="0"/>
              <a:t>” </a:t>
            </a:r>
          </a:p>
          <a:p>
            <a:pPr algn="ctr"/>
            <a:r>
              <a:rPr lang="en-US" sz="2000" dirty="0" smtClean="0"/>
              <a:t>is a 3-year </a:t>
            </a:r>
            <a:r>
              <a:rPr lang="en-US" sz="2000" dirty="0" smtClean="0">
                <a:effectLst>
                  <a:outerShdw blurRad="38100" dist="38100" dir="2700000" algn="tl">
                    <a:srgbClr val="000000">
                      <a:alpha val="43137"/>
                    </a:srgbClr>
                  </a:outerShdw>
                </a:effectLst>
              </a:rPr>
              <a:t>project</a:t>
            </a:r>
            <a:r>
              <a:rPr lang="en-US" sz="2000" dirty="0" smtClean="0"/>
              <a:t> supported and co-funded by the </a:t>
            </a:r>
          </a:p>
          <a:p>
            <a:pPr algn="ctr"/>
            <a:r>
              <a:rPr lang="en-US" sz="2000" b="1" spc="300" dirty="0" smtClean="0"/>
              <a:t>Lifelong  Learning  Program </a:t>
            </a:r>
          </a:p>
          <a:p>
            <a:pPr algn="ctr"/>
            <a:r>
              <a:rPr lang="en-US" sz="2000" b="1" dirty="0" smtClean="0"/>
              <a:t>of the Education, Audiovisual and Culture Executive Agency, </a:t>
            </a:r>
          </a:p>
          <a:p>
            <a:pPr algn="ctr"/>
            <a:r>
              <a:rPr lang="en-US" sz="2000" b="1" spc="600" dirty="0" smtClean="0">
                <a:effectLst>
                  <a:outerShdw blurRad="38100" dist="38100" dir="2700000" algn="tl">
                    <a:srgbClr val="000000">
                      <a:alpha val="43137"/>
                    </a:srgbClr>
                  </a:outerShdw>
                </a:effectLst>
              </a:rPr>
              <a:t>The Commission of the European Union </a:t>
            </a:r>
          </a:p>
          <a:p>
            <a:pPr algn="ctr"/>
            <a:r>
              <a:rPr lang="en-US" sz="2000" dirty="0" smtClean="0"/>
              <a:t>(project reference number: </a:t>
            </a:r>
            <a:r>
              <a:rPr lang="en-US" sz="2000" b="1" dirty="0" smtClean="0"/>
              <a:t>531203-LLP-1-2012-1-GR-KA3-KA3MP, </a:t>
            </a:r>
            <a:r>
              <a:rPr lang="en-US" sz="2000" dirty="0" smtClean="0"/>
              <a:t>Grant Agreement: 2012 – 4909 / 001 – 001, Key Activity 3- </a:t>
            </a:r>
            <a:r>
              <a:rPr lang="en-US" sz="2000" dirty="0" smtClean="0">
                <a:solidFill>
                  <a:srgbClr val="FF0000"/>
                </a:solidFill>
                <a:effectLst>
                  <a:outerShdw blurRad="38100" dist="38100" dir="2700000" algn="tl">
                    <a:srgbClr val="000000">
                      <a:alpha val="43137"/>
                    </a:srgbClr>
                  </a:outerShdw>
                </a:effectLst>
              </a:rPr>
              <a:t>ICT</a:t>
            </a:r>
            <a:r>
              <a:rPr lang="en-US" sz="2000" dirty="0" smtClean="0"/>
              <a:t> Multilateral Projects)</a:t>
            </a:r>
            <a:endParaRPr lang="el-GR" sz="2000" dirty="0"/>
          </a:p>
        </p:txBody>
      </p:sp>
      <p:sp>
        <p:nvSpPr>
          <p:cNvPr id="7" name="1 - Τίτλος"/>
          <p:cNvSpPr txBox="1">
            <a:spLocks/>
          </p:cNvSpPr>
          <p:nvPr/>
        </p:nvSpPr>
        <p:spPr>
          <a:xfrm>
            <a:off x="3923928" y="4653136"/>
            <a:ext cx="4824536" cy="64807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mj-lt"/>
                <a:ea typeface="+mj-ea"/>
                <a:cs typeface="+mj-cs"/>
              </a:rPr>
              <a:t>HIPON’s</a:t>
            </a:r>
            <a:r>
              <a:rPr kumimoji="0" lang="en-US" sz="3200" b="1" i="0" u="none" strike="noStrike" kern="1200" cap="none" spc="0" normalizeH="0" baseline="0" noProof="0" smtClean="0">
                <a:ln>
                  <a:noFill/>
                </a:ln>
                <a:solidFill>
                  <a:schemeClr val="tx1"/>
                </a:solidFill>
                <a:effectLst/>
                <a:uLnTx/>
                <a:uFillTx/>
                <a:latin typeface="+mj-lt"/>
                <a:ea typeface="+mj-ea"/>
                <a:cs typeface="+mj-cs"/>
              </a:rPr>
              <a:t> principal aim:</a:t>
            </a: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2 - Θέση περιεχομένου"/>
          <p:cNvSpPr txBox="1">
            <a:spLocks/>
          </p:cNvSpPr>
          <p:nvPr/>
        </p:nvSpPr>
        <p:spPr>
          <a:xfrm>
            <a:off x="3707904" y="5229200"/>
            <a:ext cx="5436096" cy="1628800"/>
          </a:xfrm>
          <a:prstGeom prst="rect">
            <a:avLst/>
          </a:prstGeom>
        </p:spPr>
        <p:txBody>
          <a:bodyPr>
            <a:normAutofit fontScale="5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Application of </a:t>
            </a:r>
            <a:r>
              <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experiential learning principles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in the field of</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Pathology</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namely, the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integration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 </a:t>
            </a:r>
            <a:r>
              <a:rPr kumimoji="0" lang="en-US" sz="3200" b="1"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theory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sz="3200" b="1" i="0" u="none" strike="noStrike" kern="1200" cap="none" spc="30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practice</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in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Pathology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through  </a:t>
            </a:r>
            <a:r>
              <a:rPr kumimoji="0" lang="en-US" sz="3200" b="1" i="0" u="none" strike="noStrike" kern="1200" cap="none" spc="60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experience-based</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ICT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learning activities.</a:t>
            </a: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1764704" y="-1107503"/>
            <a:ext cx="13609512" cy="8424935"/>
          </a:xfrm>
          <a:prstGeom prst="rect">
            <a:avLst/>
          </a:prstGeom>
          <a:noFill/>
          <a:ln w="9525">
            <a:noFill/>
            <a:miter lim="800000"/>
            <a:headEnd/>
            <a:tailEnd/>
          </a:ln>
          <a:effectLst/>
        </p:spPr>
      </p:pic>
      <p:pic>
        <p:nvPicPr>
          <p:cNvPr id="79874" name="Picture 2"/>
          <p:cNvPicPr>
            <a:picLocks noChangeAspect="1" noChangeArrowheads="1"/>
          </p:cNvPicPr>
          <p:nvPr/>
        </p:nvPicPr>
        <p:blipFill>
          <a:blip r:embed="rId3" cstate="print"/>
          <a:srcRect/>
          <a:stretch>
            <a:fillRect/>
          </a:stretch>
        </p:blipFill>
        <p:spPr bwMode="auto">
          <a:xfrm>
            <a:off x="971600" y="476672"/>
            <a:ext cx="7416824" cy="59334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9874"/>
                                        </p:tgtEl>
                                      </p:cBhvr>
                                    </p:animEffect>
                                    <p:set>
                                      <p:cBhvr>
                                        <p:cTn id="7" dur="1" fill="hold">
                                          <p:stCondLst>
                                            <p:cond delay="499"/>
                                          </p:stCondLst>
                                        </p:cTn>
                                        <p:tgtEl>
                                          <p:spTgt spid="798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674"/>
                                        </p:tgtEl>
                                        <p:attrNameLst>
                                          <p:attrName>style.visibility</p:attrName>
                                        </p:attrNameLst>
                                      </p:cBhvr>
                                      <p:to>
                                        <p:strVal val="visible"/>
                                      </p:to>
                                    </p:set>
                                    <p:animEffect transition="in" filter="dissolve">
                                      <p:cBhvr>
                                        <p:cTn id="12" dur="500"/>
                                        <p:tgtEl>
                                          <p:spTgt spid="156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4422"/>
          </a:xfrm>
        </p:spPr>
        <p:txBody>
          <a:bodyPr>
            <a:noAutofit/>
          </a:bodyPr>
          <a:lstStyle/>
          <a:p>
            <a:r>
              <a:rPr lang="en-US" sz="2400" dirty="0" smtClean="0"/>
              <a:t>The assimilation of </a:t>
            </a:r>
            <a:r>
              <a:rPr lang="en-US" sz="2400" dirty="0" smtClean="0">
                <a:effectLst>
                  <a:outerShdw blurRad="38100" dist="38100" dir="2700000" algn="tl">
                    <a:srgbClr val="000000">
                      <a:alpha val="43137"/>
                    </a:srgbClr>
                  </a:outerShdw>
                </a:effectLst>
              </a:rPr>
              <a:t>theory</a:t>
            </a:r>
            <a:r>
              <a:rPr lang="en-US" sz="2400" dirty="0" smtClean="0"/>
              <a:t> through </a:t>
            </a:r>
            <a:r>
              <a:rPr lang="en-US" sz="2400" dirty="0" smtClean="0">
                <a:effectLst>
                  <a:outerShdw blurRad="38100" dist="38100" dir="2700000" algn="tl">
                    <a:srgbClr val="000000">
                      <a:alpha val="43137"/>
                    </a:srgbClr>
                  </a:outerShdw>
                </a:effectLst>
              </a:rPr>
              <a:t>case studies </a:t>
            </a:r>
            <a:r>
              <a:rPr lang="en-US" sz="2400" dirty="0" smtClean="0"/>
              <a:t>in medical literature. </a:t>
            </a:r>
            <a:r>
              <a:rPr lang="el-GR" sz="2400" dirty="0" smtClean="0"/>
              <a:t/>
            </a:r>
            <a:br>
              <a:rPr lang="el-GR" sz="2400" dirty="0" smtClean="0"/>
            </a:br>
            <a:r>
              <a:rPr lang="en-US" sz="2000" spc="300" dirty="0" smtClean="0"/>
              <a:t>A. C. </a:t>
            </a:r>
            <a:r>
              <a:rPr lang="en-US" sz="2000" spc="300" dirty="0" err="1" smtClean="0"/>
              <a:t>Lazaris</a:t>
            </a:r>
            <a:r>
              <a:rPr lang="en-US" sz="2000" spc="300" dirty="0" smtClean="0"/>
              <a:t> (ed.) </a:t>
            </a:r>
            <a:r>
              <a:rPr lang="en-US" sz="2000" spc="300" dirty="0" smtClean="0">
                <a:effectLst>
                  <a:outerShdw blurRad="38100" dist="38100" dir="2700000" algn="tl">
                    <a:srgbClr val="000000">
                      <a:alpha val="43137"/>
                    </a:srgbClr>
                  </a:outerShdw>
                </a:effectLst>
              </a:rPr>
              <a:t>CLINICAL GENITOURINARY PATHOLOGY: </a:t>
            </a:r>
            <a:br>
              <a:rPr lang="en-US" sz="2000" spc="300" dirty="0" smtClean="0">
                <a:effectLst>
                  <a:outerShdw blurRad="38100" dist="38100" dir="2700000" algn="tl">
                    <a:srgbClr val="000000">
                      <a:alpha val="43137"/>
                    </a:srgbClr>
                  </a:outerShdw>
                </a:effectLst>
              </a:rPr>
            </a:br>
            <a:r>
              <a:rPr lang="en-US" sz="2000" spc="300" dirty="0" smtClean="0">
                <a:effectLst>
                  <a:outerShdw blurRad="38100" dist="38100" dir="2700000" algn="tl">
                    <a:srgbClr val="000000">
                      <a:alpha val="43137"/>
                    </a:srgbClr>
                  </a:outerShdw>
                </a:effectLst>
              </a:rPr>
              <a:t>A Case-based Learning Approach. SPRINGER, Berlin 2018.</a:t>
            </a:r>
            <a:endParaRPr lang="el-GR" sz="2000" spc="3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1315332"/>
            <a:ext cx="9858445" cy="55426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85784" y="1268760"/>
            <a:ext cx="10037927" cy="5589240"/>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612576" y="1268760"/>
            <a:ext cx="11054473" cy="621510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7"/>
                                        </p:tgtEl>
                                      </p:cBhvr>
                                    </p:animEffect>
                                    <p:set>
                                      <p:cBhvr>
                                        <p:cTn id="17" dur="1" fill="hold">
                                          <p:stCondLst>
                                            <p:cond delay="499"/>
                                          </p:stCondLst>
                                        </p:cTn>
                                        <p:tgtEl>
                                          <p:spTgt spid="10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084982"/>
          </a:xfrm>
        </p:spPr>
        <p:txBody>
          <a:bodyPr>
            <a:noAutofit/>
          </a:bodyPr>
          <a:lstStyle/>
          <a:p>
            <a:r>
              <a:rPr lang="en-US" sz="2400" b="1" dirty="0" err="1" smtClean="0"/>
              <a:t>Tubulocystic</a:t>
            </a:r>
            <a:r>
              <a:rPr lang="en-US" sz="2400" b="1" dirty="0" smtClean="0"/>
              <a:t> RCC.</a:t>
            </a:r>
            <a:r>
              <a:rPr lang="en-US" sz="2400" dirty="0" smtClean="0"/>
              <a:t/>
            </a:r>
            <a:br>
              <a:rPr lang="en-US" sz="2400" dirty="0" smtClean="0"/>
            </a:br>
            <a:r>
              <a:rPr lang="en-US" sz="1800" dirty="0" err="1" smtClean="0"/>
              <a:t>Tubulocystic</a:t>
            </a:r>
            <a:r>
              <a:rPr lang="en-US" sz="1800" dirty="0" smtClean="0"/>
              <a:t> RCC is an uncommon cystic renal epithelial malignancy of </a:t>
            </a:r>
            <a:r>
              <a:rPr lang="en-US" sz="1800" i="1" dirty="0" smtClean="0"/>
              <a:t>WHO / ISUP grade  not higher than 3</a:t>
            </a:r>
            <a:r>
              <a:rPr lang="en-US" sz="1800" dirty="0" smtClean="0"/>
              <a:t> and </a:t>
            </a:r>
            <a:r>
              <a:rPr lang="en-US" sz="1800" b="1" i="1" u="sng" dirty="0" smtClean="0"/>
              <a:t>indolent</a:t>
            </a:r>
            <a:r>
              <a:rPr lang="en-US" sz="1800" u="sng" dirty="0" smtClean="0"/>
              <a:t> behavior</a:t>
            </a:r>
            <a:r>
              <a:rPr lang="en-US" sz="1800" dirty="0" smtClean="0"/>
              <a:t>, composed of small to intermediate-sized </a:t>
            </a:r>
            <a:r>
              <a:rPr lang="en-US" sz="1800" i="1" dirty="0" smtClean="0">
                <a:effectLst>
                  <a:outerShdw blurRad="38100" dist="38100" dir="2700000" algn="tl">
                    <a:srgbClr val="000000">
                      <a:alpha val="43137"/>
                    </a:srgbClr>
                  </a:outerShdw>
                </a:effectLst>
              </a:rPr>
              <a:t>tubules</a:t>
            </a:r>
            <a:r>
              <a:rPr lang="en-US" sz="1800" dirty="0" smtClean="0"/>
              <a:t> admixed with </a:t>
            </a:r>
            <a:r>
              <a:rPr lang="en-US" sz="1800" dirty="0" smtClean="0">
                <a:effectLst>
                  <a:outerShdw blurRad="38100" dist="38100" dir="2700000" algn="tl">
                    <a:srgbClr val="000000">
                      <a:alpha val="43137"/>
                    </a:srgbClr>
                  </a:outerShdw>
                </a:effectLst>
              </a:rPr>
              <a:t>larger cysts</a:t>
            </a:r>
            <a:r>
              <a:rPr lang="en-US" sz="1800" dirty="0" smtClean="0"/>
              <a:t>; its </a:t>
            </a:r>
            <a:r>
              <a:rPr lang="en-US" sz="1800" dirty="0" err="1" smtClean="0"/>
              <a:t>cytoplasmic</a:t>
            </a:r>
            <a:r>
              <a:rPr lang="en-US" sz="1800" dirty="0" smtClean="0"/>
              <a:t> features include abundant, </a:t>
            </a:r>
            <a:r>
              <a:rPr lang="en-US" sz="1800" dirty="0" err="1" smtClean="0"/>
              <a:t>oncocytoma</a:t>
            </a:r>
            <a:r>
              <a:rPr lang="en-US" sz="1800" dirty="0" smtClean="0"/>
              <a:t>-like aspects. </a:t>
            </a:r>
            <a:r>
              <a:rPr lang="el-GR" sz="1800" dirty="0" smtClean="0"/>
              <a:t/>
            </a:r>
            <a:br>
              <a:rPr lang="el-GR" sz="1800" dirty="0" smtClean="0"/>
            </a:br>
            <a:endParaRPr lang="el-GR" sz="1800" dirty="0"/>
          </a:p>
        </p:txBody>
      </p:sp>
      <p:pic>
        <p:nvPicPr>
          <p:cNvPr id="28675" name="Picture 3" descr="C:\Users\αγαπουλακι\Desktop\case200651image8.jpg"/>
          <p:cNvPicPr>
            <a:picLocks noChangeAspect="1" noChangeArrowheads="1"/>
          </p:cNvPicPr>
          <p:nvPr/>
        </p:nvPicPr>
        <p:blipFill>
          <a:blip r:embed="rId2" cstate="print"/>
          <a:srcRect/>
          <a:stretch>
            <a:fillRect/>
          </a:stretch>
        </p:blipFill>
        <p:spPr bwMode="auto">
          <a:xfrm rot="5400000">
            <a:off x="-130501" y="2154837"/>
            <a:ext cx="5228538" cy="3888432"/>
          </a:xfrm>
          <a:prstGeom prst="rect">
            <a:avLst/>
          </a:prstGeom>
          <a:noFill/>
        </p:spPr>
      </p:pic>
      <p:pic>
        <p:nvPicPr>
          <p:cNvPr id="25601" name="Picture 1" descr="C:\Users\KAV-AGRO\Desktop\kidneytumormalignanttubulocysticSopha02.jpg"/>
          <p:cNvPicPr>
            <a:picLocks noChangeAspect="1" noChangeArrowheads="1"/>
          </p:cNvPicPr>
          <p:nvPr/>
        </p:nvPicPr>
        <p:blipFill>
          <a:blip r:embed="rId3" cstate="print"/>
          <a:srcRect/>
          <a:stretch>
            <a:fillRect/>
          </a:stretch>
        </p:blipFill>
        <p:spPr bwMode="auto">
          <a:xfrm rot="5400000">
            <a:off x="4068664" y="2132135"/>
            <a:ext cx="5183134" cy="3888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15082"/>
            <a:ext cx="9144000" cy="642918"/>
          </a:xfrm>
        </p:spPr>
        <p:txBody>
          <a:bodyPr>
            <a:normAutofit/>
          </a:bodyPr>
          <a:lstStyle/>
          <a:p>
            <a:r>
              <a:rPr lang="en-GB" sz="2800" cap="all" dirty="0" smtClean="0"/>
              <a:t>NEMANJA VUČKOVIĆ </a:t>
            </a:r>
            <a:r>
              <a:rPr lang="en-GB" sz="2800" dirty="0" smtClean="0"/>
              <a:t>: </a:t>
            </a:r>
            <a:r>
              <a:rPr lang="en-GB" sz="2800" dirty="0" err="1" smtClean="0"/>
              <a:t>Beskonačnost</a:t>
            </a:r>
            <a:r>
              <a:rPr lang="en-GB" sz="2800" smtClean="0"/>
              <a:t>, 2017.</a:t>
            </a:r>
            <a:endParaRPr lang="el-GR" sz="2800" dirty="0"/>
          </a:p>
        </p:txBody>
      </p:sp>
      <p:pic>
        <p:nvPicPr>
          <p:cNvPr id="90114" name="Picture 2" descr="C:\Users\αγαπουλακι\Desktop\infinity-oil-on-canvas-100x80-cm-2017-400-eura.jpg!Large.jpg"/>
          <p:cNvPicPr>
            <a:picLocks noChangeAspect="1" noChangeArrowheads="1"/>
          </p:cNvPicPr>
          <p:nvPr/>
        </p:nvPicPr>
        <p:blipFill>
          <a:blip r:embed="rId2" cstate="print"/>
          <a:srcRect/>
          <a:stretch>
            <a:fillRect/>
          </a:stretch>
        </p:blipFill>
        <p:spPr bwMode="auto">
          <a:xfrm>
            <a:off x="1071538" y="500042"/>
            <a:ext cx="7143750" cy="5715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16"/>
            <a:ext cx="9144000" cy="1244086"/>
          </a:xfrm>
        </p:spPr>
        <p:txBody>
          <a:bodyPr>
            <a:noAutofit/>
          </a:bodyPr>
          <a:lstStyle/>
          <a:p>
            <a:r>
              <a:rPr lang="el-GR" sz="1800" b="1" i="1" spc="300" dirty="0" smtClean="0"/>
              <a:t>(</a:t>
            </a:r>
            <a:r>
              <a:rPr lang="en-US" sz="1800" b="1" i="1" spc="300" dirty="0" smtClean="0"/>
              <a:t>Conventional</a:t>
            </a:r>
            <a:r>
              <a:rPr lang="el-GR" sz="1800" b="1" i="1" spc="300" dirty="0" smtClean="0"/>
              <a:t>)</a:t>
            </a:r>
            <a:r>
              <a:rPr lang="en-US" sz="1800" b="1" dirty="0" smtClean="0"/>
              <a:t> </a:t>
            </a:r>
            <a:r>
              <a:rPr lang="en-US" sz="1800" b="1" u="sng" dirty="0" smtClean="0"/>
              <a:t>CC</a:t>
            </a:r>
            <a:r>
              <a:rPr lang="en-US" sz="1800" b="1" dirty="0" smtClean="0"/>
              <a:t> RCC with granular cytoplasm and/or </a:t>
            </a:r>
            <a:r>
              <a:rPr lang="en-US" sz="1800" b="1" i="1" dirty="0" smtClean="0"/>
              <a:t>focal</a:t>
            </a:r>
            <a:r>
              <a:rPr lang="en-US" sz="1800" b="1" dirty="0" smtClean="0"/>
              <a:t> papillary architecture</a:t>
            </a:r>
            <a:endParaRPr lang="el-GR" sz="1800" b="1" dirty="0"/>
          </a:p>
        </p:txBody>
      </p:sp>
      <p:pic>
        <p:nvPicPr>
          <p:cNvPr id="3074" name="Picture 2" descr="C:\Users\αγαπουλακι\Desktop\SPRINGER BOOK\LAZARIS CHAP1 MATERIAL\CASE 1.1\CASE 1.1. FIGURES TIF\FIG 1.1.13..tif"/>
          <p:cNvPicPr>
            <a:picLocks noChangeAspect="1" noChangeArrowheads="1"/>
          </p:cNvPicPr>
          <p:nvPr/>
        </p:nvPicPr>
        <p:blipFill>
          <a:blip r:embed="rId2" cstate="print"/>
          <a:srcRect/>
          <a:stretch>
            <a:fillRect/>
          </a:stretch>
        </p:blipFill>
        <p:spPr bwMode="auto">
          <a:xfrm>
            <a:off x="179511" y="2924944"/>
            <a:ext cx="4801835" cy="3600400"/>
          </a:xfrm>
          <a:prstGeom prst="rect">
            <a:avLst/>
          </a:prstGeom>
          <a:noFill/>
        </p:spPr>
      </p:pic>
      <p:pic>
        <p:nvPicPr>
          <p:cNvPr id="3075" name="Picture 3" descr="C:\Users\αγαπουλακι\Desktop\SPRINGER BOOK\LAZARIS CHAP1 MATERIAL\CASE 1.1\CASE 1.1. FIGURES TIF\FIG 1.1.17..tif"/>
          <p:cNvPicPr>
            <a:picLocks noChangeAspect="1" noChangeArrowheads="1"/>
          </p:cNvPicPr>
          <p:nvPr/>
        </p:nvPicPr>
        <p:blipFill>
          <a:blip r:embed="rId3" cstate="print"/>
          <a:srcRect/>
          <a:stretch>
            <a:fillRect/>
          </a:stretch>
        </p:blipFill>
        <p:spPr bwMode="auto">
          <a:xfrm rot="5400000">
            <a:off x="4985621" y="2943371"/>
            <a:ext cx="4176464" cy="3131498"/>
          </a:xfrm>
          <a:prstGeom prst="rect">
            <a:avLst/>
          </a:prstGeom>
          <a:noFill/>
        </p:spPr>
      </p:pic>
      <p:sp>
        <p:nvSpPr>
          <p:cNvPr id="10241" name="Rectangle 1"/>
          <p:cNvSpPr>
            <a:spLocks noChangeArrowheads="1"/>
          </p:cNvSpPr>
          <p:nvPr/>
        </p:nvSpPr>
        <p:spPr bwMode="auto">
          <a:xfrm>
            <a:off x="179512" y="456159"/>
            <a:ext cx="468052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sz="1600" i="0" u="none" strike="noStrike" cap="none" normalizeH="0" baseline="0" dirty="0" smtClean="0">
                <a:ln>
                  <a:noFill/>
                </a:ln>
                <a:solidFill>
                  <a:schemeClr val="tx1"/>
                </a:solidFill>
                <a:effectLst/>
                <a:ea typeface="Calibri" pitchFamily="34" charset="0"/>
                <a:cs typeface="Times New Roman" pitchFamily="18" charset="0"/>
              </a:rPr>
              <a:t>Clear cell cytology is not absolutely necessary for the diagnosis of a clear cell RCC. </a:t>
            </a:r>
            <a:r>
              <a:rPr lang="en-US" sz="1600" u="sng" dirty="0" smtClean="0">
                <a:effectLst>
                  <a:outerShdw blurRad="38100" dist="38100" dir="2700000" algn="tl">
                    <a:srgbClr val="000000">
                      <a:alpha val="43137"/>
                    </a:srgbClr>
                  </a:outerShdw>
                </a:effectLst>
              </a:rPr>
              <a:t>More than 50% granular </a:t>
            </a:r>
            <a:r>
              <a:rPr lang="en-US" sz="1600" u="sng" dirty="0" err="1" smtClean="0">
                <a:effectLst>
                  <a:outerShdw blurRad="38100" dist="38100" dir="2700000" algn="tl">
                    <a:srgbClr val="000000">
                      <a:alpha val="43137"/>
                    </a:srgbClr>
                  </a:outerShdw>
                </a:effectLst>
              </a:rPr>
              <a:t>eosinophilic</a:t>
            </a:r>
            <a:r>
              <a:rPr lang="en-US" sz="1600" u="sng" dirty="0" smtClean="0">
                <a:effectLst>
                  <a:outerShdw blurRad="38100" dist="38100" dir="2700000" algn="tl">
                    <a:srgbClr val="000000">
                      <a:alpha val="43137"/>
                    </a:srgbClr>
                  </a:outerShdw>
                </a:effectLst>
              </a:rPr>
              <a:t> features</a:t>
            </a:r>
            <a:r>
              <a:rPr lang="en-US" sz="1600" u="sng" dirty="0" smtClean="0"/>
              <a:t> may predict poor response to IL-2 therapy. Clear cell RCCs with </a:t>
            </a:r>
            <a:r>
              <a:rPr lang="en-US" sz="1600" u="sng" dirty="0" smtClean="0">
                <a:effectLst>
                  <a:outerShdw blurRad="38100" dist="38100" dir="2700000" algn="tl">
                    <a:srgbClr val="000000">
                      <a:alpha val="43137"/>
                    </a:srgbClr>
                  </a:outerShdw>
                </a:effectLst>
              </a:rPr>
              <a:t>&gt; 40% </a:t>
            </a:r>
            <a:r>
              <a:rPr lang="en-US" sz="1600" u="sng" dirty="0" err="1" smtClean="0">
                <a:effectLst>
                  <a:outerShdw blurRad="38100" dist="38100" dir="2700000" algn="tl">
                    <a:srgbClr val="000000">
                      <a:alpha val="43137"/>
                    </a:srgbClr>
                  </a:outerShdw>
                </a:effectLst>
              </a:rPr>
              <a:t>eosinophilic</a:t>
            </a:r>
            <a:r>
              <a:rPr lang="en-US" sz="1600" u="sng" dirty="0" smtClean="0">
                <a:effectLst>
                  <a:outerShdw blurRad="38100" dist="38100" dir="2700000" algn="tl">
                    <a:srgbClr val="000000">
                      <a:alpha val="43137"/>
                    </a:srgbClr>
                  </a:outerShdw>
                </a:effectLst>
              </a:rPr>
              <a:t> component</a:t>
            </a:r>
            <a:r>
              <a:rPr lang="en-US" sz="1600" u="sng" dirty="0" smtClean="0"/>
              <a:t> may have worse clinical outcome</a:t>
            </a:r>
            <a:r>
              <a:rPr lang="en-US" sz="1600" dirty="0" smtClean="0"/>
              <a:t>.</a:t>
            </a:r>
            <a:endParaRPr lang="el-GR" sz="1600" dirty="0" smtClean="0"/>
          </a:p>
          <a:p>
            <a:pPr algn="just"/>
            <a:r>
              <a:rPr lang="en-US" sz="1600" dirty="0" smtClean="0"/>
              <a:t>      In contrast to the </a:t>
            </a:r>
            <a:r>
              <a:rPr lang="en-US" sz="1600" dirty="0" err="1" smtClean="0"/>
              <a:t>eosinophilic</a:t>
            </a:r>
            <a:r>
              <a:rPr lang="en-US" sz="1600" dirty="0" smtClean="0"/>
              <a:t> variant of </a:t>
            </a:r>
            <a:r>
              <a:rPr lang="en-US" sz="1600" dirty="0" err="1" smtClean="0"/>
              <a:t>chromophobe</a:t>
            </a:r>
            <a:r>
              <a:rPr lang="en-US" sz="1600" dirty="0" smtClean="0"/>
              <a:t> subtype of RCC, the   </a:t>
            </a:r>
            <a:r>
              <a:rPr lang="en-US" sz="1600" dirty="0" err="1" smtClean="0"/>
              <a:t>eosinophilic</a:t>
            </a:r>
            <a:r>
              <a:rPr lang="en-US" sz="1600" dirty="0" smtClean="0"/>
              <a:t> component of conventional “clear cell” subtype of RCC lacks KIT (CD117) </a:t>
            </a:r>
            <a:r>
              <a:rPr lang="en-US" sz="1600" dirty="0" err="1" smtClean="0"/>
              <a:t>immunoreactivity</a:t>
            </a:r>
            <a:r>
              <a:rPr lang="en-US" sz="1600" dirty="0" smtClean="0"/>
              <a:t>. </a:t>
            </a:r>
            <a:endParaRPr lang="el-GR" sz="1600" dirty="0" smtClean="0"/>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i="0" u="none" strike="noStrike" cap="none" normalizeH="0" baseline="0" dirty="0" smtClean="0">
              <a:ln>
                <a:noFill/>
              </a:ln>
              <a:solidFill>
                <a:schemeClr val="tx1"/>
              </a:solidFill>
              <a:effectLst/>
              <a:latin typeface="Arial" pitchFamily="34" charset="0"/>
              <a:cs typeface="Arial" pitchFamily="34" charset="0"/>
            </a:endParaRPr>
          </a:p>
        </p:txBody>
      </p:sp>
      <p:sp>
        <p:nvSpPr>
          <p:cNvPr id="10242" name="Rectangle 2"/>
          <p:cNvSpPr>
            <a:spLocks noChangeArrowheads="1"/>
          </p:cNvSpPr>
          <p:nvPr/>
        </p:nvSpPr>
        <p:spPr bwMode="auto">
          <a:xfrm>
            <a:off x="5004048" y="489338"/>
            <a:ext cx="413995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A </a:t>
            </a:r>
            <a:r>
              <a:rPr kumimoji="0" lang="en-US" sz="1600" b="0" i="0" u="none" strike="noStrike" cap="none" normalizeH="0" baseline="0" dirty="0" err="1" smtClean="0">
                <a:ln>
                  <a:noFill/>
                </a:ln>
                <a:solidFill>
                  <a:schemeClr val="tx1"/>
                </a:solidFill>
                <a:effectLst/>
                <a:ea typeface="Calibri" pitchFamily="34" charset="0"/>
                <a:cs typeface="Times New Roman" pitchFamily="18" charset="0"/>
              </a:rPr>
              <a:t>pseudopapillary</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 (ellipse) and tubular (square frame) pattern of tumor cells growth is possible in clear cell RCCs. Papillary structures should be small and account for an insignificant proportion of the overall architecture of a </a:t>
            </a:r>
            <a:r>
              <a:rPr kumimoji="0" lang="en-US" sz="1600" b="1" i="0" u="none" strike="noStrike" cap="none" normalizeH="0" baseline="0" dirty="0" smtClean="0">
                <a:ln>
                  <a:noFill/>
                </a:ln>
                <a:solidFill>
                  <a:schemeClr val="tx1"/>
                </a:solidFill>
                <a:effectLst/>
                <a:ea typeface="Calibri" pitchFamily="34" charset="0"/>
                <a:cs typeface="Times New Roman" pitchFamily="18" charset="0"/>
              </a:rPr>
              <a:t>clear cell RCC</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600" b="0" i="0" u="none" strike="noStrike" cap="none" normalizeH="0" baseline="0" dirty="0" smtClean="0">
              <a:ln>
                <a:noFill/>
              </a:ln>
              <a:solidFill>
                <a:schemeClr val="tx1"/>
              </a:solidFill>
              <a:effectLst/>
              <a:cs typeface="Arial" pitchFamily="34" charset="0"/>
            </a:endParaRPr>
          </a:p>
        </p:txBody>
      </p:sp>
      <p:pic>
        <p:nvPicPr>
          <p:cNvPr id="61441" name="Picture 1" descr="C:\Users\KAV-AGRO\Desktop\FIG 1.1.19._preview.jpeg"/>
          <p:cNvPicPr>
            <a:picLocks noChangeAspect="1" noChangeArrowheads="1"/>
          </p:cNvPicPr>
          <p:nvPr/>
        </p:nvPicPr>
        <p:blipFill>
          <a:blip r:embed="rId4" cstate="print"/>
          <a:srcRect/>
          <a:stretch>
            <a:fillRect/>
          </a:stretch>
        </p:blipFill>
        <p:spPr bwMode="auto">
          <a:xfrm>
            <a:off x="1043608" y="2780928"/>
            <a:ext cx="5086417" cy="3816424"/>
          </a:xfrm>
          <a:prstGeom prst="rect">
            <a:avLst/>
          </a:prstGeom>
          <a:noFill/>
        </p:spPr>
      </p:pic>
      <p:sp>
        <p:nvSpPr>
          <p:cNvPr id="8" name="1 - Τίτλος"/>
          <p:cNvSpPr txBox="1">
            <a:spLocks/>
          </p:cNvSpPr>
          <p:nvPr/>
        </p:nvSpPr>
        <p:spPr>
          <a:xfrm>
            <a:off x="6228184" y="2996952"/>
            <a:ext cx="2520280" cy="3312368"/>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Complete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cytoplasmic</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membrane </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CAIX </a:t>
            </a:r>
            <a:br>
              <a:rPr kumimoji="0" lang="en-US" sz="4400" b="1" i="0" u="none" strike="noStrike" kern="1200" cap="none" spc="0" normalizeH="0" baseline="0" noProof="0" dirty="0" smtClean="0">
                <a:ln>
                  <a:noFill/>
                </a:ln>
                <a:solidFill>
                  <a:schemeClr val="tx1"/>
                </a:solidFill>
                <a:effectLst/>
                <a:uLnTx/>
                <a:uFillTx/>
                <a:latin typeface="+mj-lt"/>
                <a:ea typeface="+mj-ea"/>
                <a:cs typeface="+mj-cs"/>
              </a:rPr>
            </a:b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immunostaining</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pattern confirms that this is a (pure) clear cell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RCC.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075"/>
                                        </p:tgtEl>
                                      </p:cBhvr>
                                    </p:animEffect>
                                    <p:set>
                                      <p:cBhvr>
                                        <p:cTn id="10" dur="1" fill="hold">
                                          <p:stCondLst>
                                            <p:cond delay="499"/>
                                          </p:stCondLst>
                                        </p:cTn>
                                        <p:tgtEl>
                                          <p:spTgt spid="30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441"/>
                                        </p:tgtEl>
                                        <p:attrNameLst>
                                          <p:attrName>style.visibility</p:attrName>
                                        </p:attrNameLst>
                                      </p:cBhvr>
                                      <p:to>
                                        <p:strVal val="visible"/>
                                      </p:to>
                                    </p:set>
                                    <p:animEffect transition="in" filter="dissolve">
                                      <p:cBhvr>
                                        <p:cTn id="15" dur="500"/>
                                        <p:tgtEl>
                                          <p:spTgt spid="6144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2304256"/>
          </a:xfrm>
        </p:spPr>
        <p:txBody>
          <a:bodyPr>
            <a:noAutofit/>
          </a:bodyPr>
          <a:lstStyle/>
          <a:p>
            <a:r>
              <a:rPr lang="en-US" sz="1800" b="1" dirty="0" err="1" smtClean="0">
                <a:latin typeface="+mn-lt"/>
              </a:rPr>
              <a:t>Sarcomatoid</a:t>
            </a:r>
            <a:r>
              <a:rPr lang="en-US" sz="1800" dirty="0" smtClean="0">
                <a:latin typeface="+mn-lt"/>
              </a:rPr>
              <a:t> and </a:t>
            </a:r>
            <a:r>
              <a:rPr lang="en-US" sz="1800" b="1" dirty="0" err="1" smtClean="0">
                <a:latin typeface="+mn-lt"/>
              </a:rPr>
              <a:t>rhabdoid</a:t>
            </a:r>
            <a:r>
              <a:rPr lang="en-US" sz="1800" dirty="0" smtClean="0">
                <a:latin typeface="+mn-lt"/>
              </a:rPr>
              <a:t> (de)differentiation has </a:t>
            </a:r>
            <a:r>
              <a:rPr lang="en-US" sz="1800" b="1" u="sng" dirty="0" smtClean="0">
                <a:latin typeface="+mn-lt"/>
              </a:rPr>
              <a:t>higher rates of tumor recurrence and metastasis</a:t>
            </a:r>
            <a:r>
              <a:rPr lang="en-US" sz="1800" dirty="0" smtClean="0">
                <a:latin typeface="+mn-lt"/>
              </a:rPr>
              <a:t> and should be reported when observed within a RCC parenchyma. </a:t>
            </a:r>
            <a:br>
              <a:rPr lang="en-US" sz="1800" dirty="0" smtClean="0">
                <a:latin typeface="+mn-lt"/>
              </a:rPr>
            </a:br>
            <a:r>
              <a:rPr lang="en-US" sz="1800" dirty="0" smtClean="0">
                <a:latin typeface="+mn-lt"/>
              </a:rPr>
              <a:t> </a:t>
            </a:r>
            <a:r>
              <a:rPr lang="en-US" sz="1800" dirty="0" err="1" smtClean="0">
                <a:latin typeface="+mn-lt"/>
              </a:rPr>
              <a:t>Sarcomatoid</a:t>
            </a:r>
            <a:r>
              <a:rPr lang="en-US" sz="1800" dirty="0" smtClean="0">
                <a:latin typeface="+mn-lt"/>
              </a:rPr>
              <a:t> RCC is </a:t>
            </a:r>
            <a:r>
              <a:rPr lang="en-US" sz="1800" i="1" dirty="0" smtClean="0">
                <a:effectLst>
                  <a:outerShdw blurRad="38100" dist="38100" dir="2700000" algn="tl">
                    <a:srgbClr val="000000">
                      <a:alpha val="43137"/>
                    </a:srgbClr>
                  </a:outerShdw>
                </a:effectLst>
                <a:latin typeface="+mn-lt"/>
              </a:rPr>
              <a:t>not </a:t>
            </a:r>
            <a:r>
              <a:rPr lang="en-US" sz="1800" dirty="0" smtClean="0">
                <a:latin typeface="+mn-lt"/>
              </a:rPr>
              <a:t>recognized as a distinct </a:t>
            </a:r>
            <a:r>
              <a:rPr lang="en-US" sz="1800" dirty="0" err="1" smtClean="0">
                <a:latin typeface="+mn-lt"/>
              </a:rPr>
              <a:t>histologic</a:t>
            </a:r>
            <a:r>
              <a:rPr lang="en-US" sz="1800" dirty="0" smtClean="0">
                <a:latin typeface="+mn-lt"/>
              </a:rPr>
              <a:t> subtype, but the common pathway of transformation of all different subtypes of renal cell carcinoma. Irregular, high grade nuclei, mitotic activity (thin arrow) and focal </a:t>
            </a:r>
            <a:r>
              <a:rPr lang="en-US" sz="1800" dirty="0" err="1" smtClean="0">
                <a:latin typeface="+mn-lt"/>
              </a:rPr>
              <a:t>rhabdoid</a:t>
            </a:r>
            <a:r>
              <a:rPr lang="en-US" sz="1800" dirty="0" smtClean="0">
                <a:latin typeface="+mn-lt"/>
              </a:rPr>
              <a:t> cytology (thick arrows) in the tumor area on the right.</a:t>
            </a:r>
            <a:r>
              <a:rPr lang="en-US" sz="1800" b="1" dirty="0" smtClean="0">
                <a:latin typeface="+mn-lt"/>
              </a:rPr>
              <a:t>  </a:t>
            </a:r>
            <a:r>
              <a:rPr lang="en-US" sz="1800" dirty="0" err="1" smtClean="0">
                <a:latin typeface="+mn-lt"/>
              </a:rPr>
              <a:t>Discohesive</a:t>
            </a:r>
            <a:r>
              <a:rPr lang="en-US" sz="1800" dirty="0" smtClean="0">
                <a:latin typeface="+mn-lt"/>
              </a:rPr>
              <a:t> </a:t>
            </a:r>
            <a:r>
              <a:rPr lang="en-US" sz="1800" dirty="0" err="1" smtClean="0">
                <a:latin typeface="+mn-lt"/>
              </a:rPr>
              <a:t>rhabdoid</a:t>
            </a:r>
            <a:r>
              <a:rPr lang="en-US" sz="1800" dirty="0" smtClean="0">
                <a:latin typeface="+mn-lt"/>
              </a:rPr>
              <a:t> cells with densely acidophilic, globular cytoplasm (thick arrows), </a:t>
            </a:r>
            <a:r>
              <a:rPr lang="en-US" sz="1800" i="1" dirty="0" smtClean="0">
                <a:effectLst>
                  <a:outerShdw blurRad="38100" dist="38100" dir="2700000" algn="tl">
                    <a:srgbClr val="000000">
                      <a:alpha val="43137"/>
                    </a:srgbClr>
                  </a:outerShdw>
                </a:effectLst>
                <a:latin typeface="+mn-lt"/>
              </a:rPr>
              <a:t>not</a:t>
            </a:r>
            <a:r>
              <a:rPr lang="en-US" sz="1800" dirty="0" smtClean="0">
                <a:latin typeface="+mn-lt"/>
              </a:rPr>
              <a:t> to be confused with </a:t>
            </a:r>
            <a:r>
              <a:rPr lang="en-US" sz="1800" dirty="0" err="1" smtClean="0">
                <a:latin typeface="+mn-lt"/>
              </a:rPr>
              <a:t>rhabdoid</a:t>
            </a:r>
            <a:r>
              <a:rPr lang="en-US" sz="1800" dirty="0" smtClean="0">
                <a:latin typeface="+mn-lt"/>
              </a:rPr>
              <a:t> tumors of the kidney. </a:t>
            </a:r>
            <a:r>
              <a:rPr lang="en-US" sz="1800" b="1" dirty="0" smtClean="0">
                <a:latin typeface="+mn-lt"/>
              </a:rPr>
              <a:t>CAIX </a:t>
            </a:r>
            <a:r>
              <a:rPr lang="en-US" sz="1800" dirty="0" smtClean="0">
                <a:latin typeface="+mn-lt"/>
              </a:rPr>
              <a:t>, Pax8, RCC marker and CD10 </a:t>
            </a:r>
            <a:r>
              <a:rPr lang="en-US" sz="1800" dirty="0" err="1" smtClean="0">
                <a:latin typeface="+mn-lt"/>
              </a:rPr>
              <a:t>immunopositivity</a:t>
            </a:r>
            <a:r>
              <a:rPr lang="en-US" sz="1800" dirty="0" smtClean="0">
                <a:latin typeface="+mn-lt"/>
              </a:rPr>
              <a:t> in the </a:t>
            </a:r>
            <a:r>
              <a:rPr lang="en-US" sz="1800" dirty="0" err="1" smtClean="0">
                <a:latin typeface="+mn-lt"/>
              </a:rPr>
              <a:t>sarcomatoid</a:t>
            </a:r>
            <a:r>
              <a:rPr lang="en-US" sz="1800" dirty="0" smtClean="0">
                <a:latin typeface="+mn-lt"/>
              </a:rPr>
              <a:t> component confirms the renal cell origin.</a:t>
            </a:r>
            <a:r>
              <a:rPr lang="el-GR" sz="1800" dirty="0" smtClean="0">
                <a:latin typeface="+mn-lt"/>
              </a:rPr>
              <a:t/>
            </a:r>
            <a:br>
              <a:rPr lang="el-GR" sz="1800" dirty="0" smtClean="0">
                <a:latin typeface="+mn-lt"/>
              </a:rPr>
            </a:br>
            <a:endParaRPr lang="el-GR" sz="1800" dirty="0">
              <a:latin typeface="+mn-lt"/>
            </a:endParaRPr>
          </a:p>
        </p:txBody>
      </p:sp>
      <p:pic>
        <p:nvPicPr>
          <p:cNvPr id="5122" name="Picture 2" descr="C:\Users\αγαπουλακι\Desktop\SPRINGER BOOK\LAZARIS CHAP1 MATERIAL\CASE 1.1\CASE 1.1. FIGURES TIF\FIG 1.1.21..tif"/>
          <p:cNvPicPr>
            <a:picLocks noChangeAspect="1" noChangeArrowheads="1"/>
          </p:cNvPicPr>
          <p:nvPr/>
        </p:nvPicPr>
        <p:blipFill>
          <a:blip r:embed="rId2" cstate="print"/>
          <a:srcRect/>
          <a:stretch>
            <a:fillRect/>
          </a:stretch>
        </p:blipFill>
        <p:spPr bwMode="auto">
          <a:xfrm rot="5400000">
            <a:off x="5679017" y="3132370"/>
            <a:ext cx="3960440" cy="2969525"/>
          </a:xfrm>
          <a:prstGeom prst="rect">
            <a:avLst/>
          </a:prstGeom>
          <a:noFill/>
        </p:spPr>
      </p:pic>
      <p:pic>
        <p:nvPicPr>
          <p:cNvPr id="5123" name="Picture 3" descr="C:\Users\αγαπουλακι\Desktop\SPRINGER BOOK\LAZARIS CHAP1 MATERIAL\CASE 1.1\CASE 1.1. FIGURES TIF\FIG 1.1.23..tif"/>
          <p:cNvPicPr>
            <a:picLocks noChangeAspect="1" noChangeArrowheads="1"/>
          </p:cNvPicPr>
          <p:nvPr/>
        </p:nvPicPr>
        <p:blipFill>
          <a:blip r:embed="rId3" cstate="print"/>
          <a:srcRect/>
          <a:stretch>
            <a:fillRect/>
          </a:stretch>
        </p:blipFill>
        <p:spPr bwMode="auto">
          <a:xfrm rot="16200000">
            <a:off x="-492588" y="3129502"/>
            <a:ext cx="3937506" cy="2952329"/>
          </a:xfrm>
          <a:prstGeom prst="rect">
            <a:avLst/>
          </a:prstGeom>
          <a:noFill/>
        </p:spPr>
      </p:pic>
      <p:sp>
        <p:nvSpPr>
          <p:cNvPr id="22530" name="AutoShape 2" descr="FIG 1.5.10..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2532" name="AutoShape 4" descr="FIG 1.5.10..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 name="Picture 1" descr="C:\Users\KAV-AGRO\Desktop\FIG 1.5.10._preview.jpeg"/>
          <p:cNvPicPr>
            <a:picLocks noChangeAspect="1" noChangeArrowheads="1"/>
          </p:cNvPicPr>
          <p:nvPr/>
        </p:nvPicPr>
        <p:blipFill>
          <a:blip r:embed="rId4" cstate="print"/>
          <a:srcRect/>
          <a:stretch>
            <a:fillRect/>
          </a:stretch>
        </p:blipFill>
        <p:spPr bwMode="auto">
          <a:xfrm rot="5400000">
            <a:off x="2564777" y="3131967"/>
            <a:ext cx="3960440" cy="2970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p:spPr>
        <p:txBody>
          <a:bodyPr>
            <a:noAutofit/>
          </a:bodyPr>
          <a:lstStyle/>
          <a:p>
            <a:r>
              <a:rPr lang="en-US" sz="1600" b="1" spc="600" dirty="0" smtClean="0"/>
              <a:t>Papillary (P) </a:t>
            </a:r>
            <a:r>
              <a:rPr lang="en-US" sz="1600" b="1" spc="600" dirty="0" err="1" smtClean="0"/>
              <a:t>RCC</a:t>
            </a:r>
            <a:r>
              <a:rPr lang="en-US" sz="1600" spc="600" dirty="0" err="1" smtClean="0"/>
              <a:t>,type</a:t>
            </a:r>
            <a:r>
              <a:rPr lang="en-US" sz="1600" spc="600" dirty="0" smtClean="0"/>
              <a:t> 1 in </a:t>
            </a:r>
            <a:r>
              <a:rPr lang="en-US" sz="1600" spc="600" dirty="0" err="1" smtClean="0"/>
              <a:t>particular</a:t>
            </a:r>
            <a:r>
              <a:rPr lang="en-US" sz="1600" b="1" spc="600" dirty="0" err="1" smtClean="0"/>
              <a:t>,</a:t>
            </a:r>
            <a:r>
              <a:rPr lang="en-US" sz="1600" dirty="0" err="1" smtClean="0"/>
              <a:t>is</a:t>
            </a:r>
            <a:r>
              <a:rPr lang="en-US" sz="1600" dirty="0" smtClean="0"/>
              <a:t> associated with </a:t>
            </a:r>
            <a:r>
              <a:rPr lang="en-US" sz="1600" u="sng" dirty="0" smtClean="0"/>
              <a:t>a more </a:t>
            </a:r>
            <a:r>
              <a:rPr lang="en-US" sz="1600" b="1" u="sng" dirty="0" smtClean="0"/>
              <a:t>favorable</a:t>
            </a:r>
            <a:r>
              <a:rPr lang="en-US" sz="1600" u="sng" dirty="0" smtClean="0"/>
              <a:t> outcome </a:t>
            </a:r>
            <a:r>
              <a:rPr lang="en-US" sz="1600" dirty="0" smtClean="0"/>
              <a:t>than are CC RCC, collecting duct carcinoma and hereditary </a:t>
            </a:r>
            <a:r>
              <a:rPr lang="en-US" sz="1600" dirty="0" err="1" smtClean="0"/>
              <a:t>leiomyomatosis</a:t>
            </a:r>
            <a:r>
              <a:rPr lang="en-US" sz="1600" dirty="0" smtClean="0"/>
              <a:t> and RCC .</a:t>
            </a:r>
            <a:r>
              <a:rPr lang="en-US" sz="2400" dirty="0" smtClean="0"/>
              <a:t/>
            </a:r>
            <a:br>
              <a:rPr lang="en-US" sz="2400" dirty="0" smtClean="0"/>
            </a:br>
            <a:r>
              <a:rPr lang="en-US" sz="1200" dirty="0" smtClean="0"/>
              <a:t> Identification of </a:t>
            </a:r>
            <a:r>
              <a:rPr lang="en-US" sz="1200" i="1" dirty="0" smtClean="0"/>
              <a:t>true</a:t>
            </a:r>
            <a:r>
              <a:rPr lang="en-US" sz="1200" dirty="0" smtClean="0"/>
              <a:t> </a:t>
            </a:r>
            <a:r>
              <a:rPr lang="en-US" sz="1200" dirty="0" err="1" smtClean="0"/>
              <a:t>fibrovascular</a:t>
            </a:r>
            <a:r>
              <a:rPr lang="en-US" sz="1200" dirty="0" smtClean="0"/>
              <a:t> cores is the key to the diagnosis of a papillary RCC . Clear-appearing cells usually exhibit variable granularity and often fine </a:t>
            </a:r>
            <a:r>
              <a:rPr lang="en-US" sz="1200" dirty="0" err="1" smtClean="0"/>
              <a:t>hemosiderin</a:t>
            </a:r>
            <a:r>
              <a:rPr lang="en-US" sz="1200" dirty="0" smtClean="0"/>
              <a:t>. A solid pattern due to tightly compact growth of papillae is possible. Type </a:t>
            </a:r>
            <a:r>
              <a:rPr lang="en-US" sz="1200" b="1" dirty="0" smtClean="0"/>
              <a:t>2</a:t>
            </a:r>
            <a:r>
              <a:rPr lang="en-US" sz="1200" dirty="0" smtClean="0"/>
              <a:t> papillary RCCs characteristically exhibit </a:t>
            </a:r>
            <a:r>
              <a:rPr lang="en-US" sz="1200" b="1" dirty="0" smtClean="0"/>
              <a:t>nuclear </a:t>
            </a:r>
            <a:r>
              <a:rPr lang="en-US" sz="1200" b="1" dirty="0" err="1" smtClean="0"/>
              <a:t>pseudostratification</a:t>
            </a:r>
            <a:r>
              <a:rPr lang="en-US" sz="1200" b="1" dirty="0" smtClean="0"/>
              <a:t> </a:t>
            </a:r>
            <a:r>
              <a:rPr lang="en-US" sz="1200" dirty="0" smtClean="0"/>
              <a:t>in the single layers covering the papillae; cells are larger and contain abundant, </a:t>
            </a:r>
            <a:r>
              <a:rPr lang="en-US" sz="1200" dirty="0" err="1" smtClean="0"/>
              <a:t>eosinophilic</a:t>
            </a:r>
            <a:r>
              <a:rPr lang="en-US" sz="1200" dirty="0" smtClean="0"/>
              <a:t> cytoplasm. </a:t>
            </a:r>
            <a:r>
              <a:rPr lang="en-US" sz="1200" dirty="0" err="1" smtClean="0"/>
              <a:t>Oncocytic</a:t>
            </a:r>
            <a:r>
              <a:rPr lang="en-US" sz="1200" dirty="0" smtClean="0"/>
              <a:t> P RCCs  are supposed to behave like type 1 PRCCs. Luminal membranous CD10  </a:t>
            </a:r>
            <a:r>
              <a:rPr lang="en-US" sz="1200" dirty="0" err="1" smtClean="0"/>
              <a:t>immunostaining</a:t>
            </a:r>
            <a:r>
              <a:rPr lang="en-US" sz="1200" dirty="0" smtClean="0"/>
              <a:t> is often observed.</a:t>
            </a:r>
            <a:endParaRPr lang="el-GR" sz="1200" dirty="0"/>
          </a:p>
        </p:txBody>
      </p:sp>
      <p:pic>
        <p:nvPicPr>
          <p:cNvPr id="6146" name="Picture 2" descr="C:\Users\αγαπουλακι\Desktop\SPRINGER BOOK\LAZARIS CHAP1 MATERIAL\CASE 1.2\CASE 1.2. FIGURES TIF\FIG 1.2.12..tif"/>
          <p:cNvPicPr>
            <a:picLocks noChangeAspect="1" noChangeArrowheads="1"/>
          </p:cNvPicPr>
          <p:nvPr/>
        </p:nvPicPr>
        <p:blipFill>
          <a:blip r:embed="rId2" cstate="print"/>
          <a:srcRect/>
          <a:stretch>
            <a:fillRect/>
          </a:stretch>
        </p:blipFill>
        <p:spPr bwMode="auto">
          <a:xfrm>
            <a:off x="827584" y="3933056"/>
            <a:ext cx="3384376" cy="2774861"/>
          </a:xfrm>
          <a:prstGeom prst="rect">
            <a:avLst/>
          </a:prstGeom>
          <a:noFill/>
        </p:spPr>
      </p:pic>
      <p:pic>
        <p:nvPicPr>
          <p:cNvPr id="6147" name="Picture 3" descr="C:\Users\αγαπουλακι\Desktop\SPRINGER BOOK\LAZARIS CHAP1 MATERIAL\CASE 1.2\CASE 1.2. FIGURES TIF\FIG 1.2.14..tif"/>
          <p:cNvPicPr>
            <a:picLocks noChangeAspect="1" noChangeArrowheads="1"/>
          </p:cNvPicPr>
          <p:nvPr/>
        </p:nvPicPr>
        <p:blipFill>
          <a:blip r:embed="rId3" cstate="print"/>
          <a:srcRect/>
          <a:stretch>
            <a:fillRect/>
          </a:stretch>
        </p:blipFill>
        <p:spPr bwMode="auto">
          <a:xfrm>
            <a:off x="4860032" y="1340768"/>
            <a:ext cx="3649394" cy="2520280"/>
          </a:xfrm>
          <a:prstGeom prst="rect">
            <a:avLst/>
          </a:prstGeom>
          <a:noFill/>
        </p:spPr>
      </p:pic>
      <p:pic>
        <p:nvPicPr>
          <p:cNvPr id="6149" name="Picture 5" descr="C:\Users\αγαπουλακι\Desktop\SPRINGER BOOK\LAZARIS CHAP1 MATERIAL\CASE 1.2\CASE 1.2. FIGURES TIF\FIG 1.2.09..tif"/>
          <p:cNvPicPr>
            <a:picLocks noChangeAspect="1" noChangeArrowheads="1"/>
          </p:cNvPicPr>
          <p:nvPr/>
        </p:nvPicPr>
        <p:blipFill>
          <a:blip r:embed="rId4" cstate="print"/>
          <a:srcRect/>
          <a:stretch>
            <a:fillRect/>
          </a:stretch>
        </p:blipFill>
        <p:spPr bwMode="auto">
          <a:xfrm>
            <a:off x="4860032" y="3933056"/>
            <a:ext cx="3649394" cy="2736304"/>
          </a:xfrm>
          <a:prstGeom prst="rect">
            <a:avLst/>
          </a:prstGeom>
          <a:noFill/>
        </p:spPr>
      </p:pic>
      <p:pic>
        <p:nvPicPr>
          <p:cNvPr id="6150" name="Picture 6" descr="C:\Users\αγαπουλακι\Desktop\SPRINGER BOOK\LAZARIS CHAP1 MATERIAL\CASE 1.2\CASE 1.2. FIGURES TIF\FIG 1.2.07..tif"/>
          <p:cNvPicPr>
            <a:picLocks noChangeAspect="1" noChangeArrowheads="1"/>
          </p:cNvPicPr>
          <p:nvPr/>
        </p:nvPicPr>
        <p:blipFill>
          <a:blip r:embed="rId5" cstate="print"/>
          <a:srcRect/>
          <a:stretch>
            <a:fillRect/>
          </a:stretch>
        </p:blipFill>
        <p:spPr bwMode="auto">
          <a:xfrm>
            <a:off x="827584" y="1340768"/>
            <a:ext cx="3384376" cy="2537594"/>
          </a:xfrm>
          <a:prstGeom prst="rect">
            <a:avLst/>
          </a:prstGeom>
          <a:noFill/>
        </p:spPr>
      </p:pic>
      <p:pic>
        <p:nvPicPr>
          <p:cNvPr id="7" name="Picture 4" descr="C:\Users\αγαπουλακι\Desktop\SPRINGER BOOK\LAZARIS CHAP1 MATERIAL\CASE 1.2\CASE 1.2. FIGURES TIF\FIG 1.2.17..tif"/>
          <p:cNvPicPr>
            <a:picLocks noChangeAspect="1" noChangeArrowheads="1"/>
          </p:cNvPicPr>
          <p:nvPr/>
        </p:nvPicPr>
        <p:blipFill>
          <a:blip r:embed="rId6" cstate="print"/>
          <a:srcRect/>
          <a:stretch>
            <a:fillRect/>
          </a:stretch>
        </p:blipFill>
        <p:spPr bwMode="auto">
          <a:xfrm>
            <a:off x="2411760" y="2420888"/>
            <a:ext cx="3902075" cy="2925763"/>
          </a:xfrm>
          <a:prstGeom prst="rect">
            <a:avLst/>
          </a:prstGeom>
          <a:noFill/>
        </p:spPr>
      </p:pic>
      <p:sp>
        <p:nvSpPr>
          <p:cNvPr id="8" name="Title 1"/>
          <p:cNvSpPr txBox="1">
            <a:spLocks/>
          </p:cNvSpPr>
          <p:nvPr/>
        </p:nvSpPr>
        <p:spPr>
          <a:xfrm>
            <a:off x="2987824" y="3068960"/>
            <a:ext cx="1584176" cy="10801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CD10</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150"/>
                                        </p:tgtEl>
                                      </p:cBhvr>
                                    </p:animEffect>
                                    <p:set>
                                      <p:cBhvr>
                                        <p:cTn id="7" dur="1" fill="hold">
                                          <p:stCondLst>
                                            <p:cond delay="499"/>
                                          </p:stCondLst>
                                        </p:cTn>
                                        <p:tgtEl>
                                          <p:spTgt spid="615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6147"/>
                                        </p:tgtEl>
                                      </p:cBhvr>
                                    </p:animEffect>
                                    <p:set>
                                      <p:cBhvr>
                                        <p:cTn id="10" dur="1" fill="hold">
                                          <p:stCondLst>
                                            <p:cond delay="499"/>
                                          </p:stCondLst>
                                        </p:cTn>
                                        <p:tgtEl>
                                          <p:spTgt spid="6147"/>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6146"/>
                                        </p:tgtEl>
                                      </p:cBhvr>
                                    </p:animEffect>
                                    <p:set>
                                      <p:cBhvr>
                                        <p:cTn id="13" dur="1" fill="hold">
                                          <p:stCondLst>
                                            <p:cond delay="499"/>
                                          </p:stCondLst>
                                        </p:cTn>
                                        <p:tgtEl>
                                          <p:spTgt spid="6146"/>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6149"/>
                                        </p:tgtEl>
                                      </p:cBhvr>
                                    </p:animEffect>
                                    <p:set>
                                      <p:cBhvr>
                                        <p:cTn id="16" dur="1" fill="hold">
                                          <p:stCondLst>
                                            <p:cond delay="499"/>
                                          </p:stCondLst>
                                        </p:cTn>
                                        <p:tgtEl>
                                          <p:spTgt spid="614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αγαπουλακι\Desktop\SPRINGER BOOK\LAZARIS CHAP1 MATERIAL\CASE 1.2\CASE 1.2. FIGURES TIF\FIG 1.2.20..tif"/>
          <p:cNvPicPr>
            <a:picLocks noChangeAspect="1" noChangeArrowheads="1"/>
          </p:cNvPicPr>
          <p:nvPr/>
        </p:nvPicPr>
        <p:blipFill>
          <a:blip r:embed="rId2" cstate="print"/>
          <a:srcRect/>
          <a:stretch>
            <a:fillRect/>
          </a:stretch>
        </p:blipFill>
        <p:spPr bwMode="auto">
          <a:xfrm>
            <a:off x="251520" y="2492896"/>
            <a:ext cx="5282017" cy="3960440"/>
          </a:xfrm>
          <a:prstGeom prst="rect">
            <a:avLst/>
          </a:prstGeom>
          <a:noFill/>
        </p:spPr>
      </p:pic>
      <p:pic>
        <p:nvPicPr>
          <p:cNvPr id="8195" name="Picture 3" descr="C:\Users\αγαπουλακι\Desktop\SPRINGER BOOK\LAZARIS CHAP1 MATERIAL\CASE 1.2\CASE 1.2. FIGURES TIF\FIG 1.2.21..tif"/>
          <p:cNvPicPr>
            <a:picLocks noChangeAspect="1" noChangeArrowheads="1"/>
          </p:cNvPicPr>
          <p:nvPr/>
        </p:nvPicPr>
        <p:blipFill>
          <a:blip r:embed="rId3" cstate="print"/>
          <a:srcRect/>
          <a:stretch>
            <a:fillRect/>
          </a:stretch>
        </p:blipFill>
        <p:spPr bwMode="auto">
          <a:xfrm rot="5400000">
            <a:off x="5267504" y="2949520"/>
            <a:ext cx="4225615" cy="3168352"/>
          </a:xfrm>
          <a:prstGeom prst="rect">
            <a:avLst/>
          </a:prstGeom>
          <a:noFill/>
        </p:spPr>
      </p:pic>
      <p:sp>
        <p:nvSpPr>
          <p:cNvPr id="4097" name="Rectangle 1"/>
          <p:cNvSpPr>
            <a:spLocks noChangeArrowheads="1"/>
          </p:cNvSpPr>
          <p:nvPr/>
        </p:nvSpPr>
        <p:spPr bwMode="auto">
          <a:xfrm>
            <a:off x="0" y="88170"/>
            <a:ext cx="9144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Hereditary </a:t>
            </a:r>
            <a:r>
              <a:rPr kumimoji="0" lang="en-US" sz="2400" b="1" i="0" u="none" strike="noStrike" cap="none" normalizeH="0" baseline="0" dirty="0" err="1" smtClean="0">
                <a:ln>
                  <a:noFill/>
                </a:ln>
                <a:solidFill>
                  <a:schemeClr val="tx1"/>
                </a:solidFill>
                <a:effectLst/>
                <a:ea typeface="Calibri" pitchFamily="34" charset="0"/>
                <a:cs typeface="Times New Roman" pitchFamily="18" charset="0"/>
              </a:rPr>
              <a:t>leiomyomatosis</a:t>
            </a:r>
            <a:r>
              <a:rPr kumimoji="0" lang="en-US" sz="2400" b="1" i="0" u="none" strike="noStrike" cap="none" normalizeH="0" baseline="0" dirty="0" smtClean="0">
                <a:ln>
                  <a:noFill/>
                </a:ln>
                <a:solidFill>
                  <a:schemeClr val="tx1"/>
                </a:solidFill>
                <a:effectLst/>
                <a:ea typeface="Calibri" pitchFamily="34" charset="0"/>
                <a:cs typeface="Times New Roman" pitchFamily="18" charset="0"/>
              </a:rPr>
              <a:t> and renal cell carcinoma-associated </a:t>
            </a:r>
          </a:p>
          <a:p>
            <a:pPr algn="ctr" fontAlgn="base">
              <a:spcBef>
                <a:spcPct val="0"/>
              </a:spcBef>
              <a:spcAft>
                <a:spcPct val="0"/>
              </a:spcAf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renal cell carcinoma with papillary features. </a:t>
            </a:r>
            <a:endParaRPr kumimoji="0" lang="en-US" b="0" i="0" u="none" strike="noStrike" cap="none" normalizeH="0" baseline="0" dirty="0" smtClean="0">
              <a:ln>
                <a:noFill/>
              </a:ln>
              <a:solidFill>
                <a:schemeClr val="tx1"/>
              </a:solidFill>
              <a:effectLst/>
              <a:ea typeface="Calibri" pitchFamily="34" charset="0"/>
              <a:cs typeface="Times New Roman" pitchFamily="18" charset="0"/>
            </a:endParaRPr>
          </a:p>
          <a:p>
            <a:pPr algn="just" fontAlgn="base">
              <a:spcBef>
                <a:spcPct val="0"/>
              </a:spcBef>
              <a:spcAft>
                <a:spcPct val="0"/>
              </a:spcAft>
            </a:pPr>
            <a:r>
              <a:rPr kumimoji="0" lang="en-US" b="0" i="0" u="none" strike="noStrike" cap="none" normalizeH="0" baseline="0" dirty="0" smtClean="0">
                <a:ln>
                  <a:noFill/>
                </a:ln>
                <a:solidFill>
                  <a:schemeClr val="tx1"/>
                </a:solidFill>
                <a:effectLst/>
                <a:ea typeface="Calibri" pitchFamily="34" charset="0"/>
                <a:cs typeface="Times New Roman" pitchFamily="18" charset="0"/>
              </a:rPr>
              <a:t>Often prominent papillary architecture. Rare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multifocality</a:t>
            </a:r>
            <a:r>
              <a:rPr kumimoji="0" lang="en-US" b="0" i="0" u="none" strike="noStrike" cap="none" normalizeH="0" baseline="0" dirty="0" smtClean="0">
                <a:ln>
                  <a:noFill/>
                </a:ln>
                <a:solidFill>
                  <a:schemeClr val="tx1"/>
                </a:solidFill>
                <a:effectLst/>
                <a:ea typeface="Calibri" pitchFamily="34" charset="0"/>
                <a:cs typeface="Times New Roman" pitchFamily="18" charset="0"/>
              </a:rPr>
              <a:t>. Thick papillae covered by large cells with </a:t>
            </a:r>
            <a:r>
              <a:rPr kumimoji="0" lang="en-US" b="0" i="0" u="none" strike="noStrike" cap="none" normalizeH="0" baseline="0" dirty="0" err="1" smtClean="0">
                <a:ln>
                  <a:noFill/>
                </a:ln>
                <a:solidFill>
                  <a:schemeClr val="tx1"/>
                </a:solidFill>
                <a:effectLst/>
                <a:ea typeface="Calibri" pitchFamily="34" charset="0"/>
                <a:cs typeface="Times New Roman" pitchFamily="18" charset="0"/>
              </a:rPr>
              <a:t>eosinophilic</a:t>
            </a:r>
            <a:r>
              <a:rPr kumimoji="0" lang="en-US" b="0" i="0" u="none" strike="noStrike" cap="none" normalizeH="0" baseline="0" dirty="0" smtClean="0">
                <a:ln>
                  <a:noFill/>
                </a:ln>
                <a:solidFill>
                  <a:schemeClr val="tx1"/>
                </a:solidFill>
                <a:effectLst/>
                <a:ea typeface="Calibri" pitchFamily="34" charset="0"/>
                <a:cs typeface="Times New Roman" pitchFamily="18" charset="0"/>
              </a:rPr>
              <a:t> cytoplasm in a single unilateral cystic renal mass with solid enhancing components.</a:t>
            </a:r>
            <a:r>
              <a:rPr lang="en-US" dirty="0" smtClean="0"/>
              <a:t> Abundant </a:t>
            </a:r>
            <a:r>
              <a:rPr lang="en-US" dirty="0" err="1" smtClean="0"/>
              <a:t>eosinophilic</a:t>
            </a:r>
            <a:r>
              <a:rPr lang="en-US" dirty="0" smtClean="0"/>
              <a:t> cytoplasm. </a:t>
            </a:r>
            <a:r>
              <a:rPr lang="en-US" b="1" dirty="0" smtClean="0"/>
              <a:t>Nuclei contain prominent inclusion-like nucleoli with characteristic </a:t>
            </a:r>
            <a:r>
              <a:rPr lang="en-US" b="1" dirty="0" err="1" smtClean="0"/>
              <a:t>perinucleolar</a:t>
            </a:r>
            <a:r>
              <a:rPr lang="en-US" b="1" dirty="0" smtClean="0"/>
              <a:t> clearing. </a:t>
            </a:r>
            <a:r>
              <a:rPr lang="en-US" i="1" dirty="0" smtClean="0">
                <a:effectLst>
                  <a:outerShdw blurRad="38100" dist="38100" dir="2700000" algn="tl">
                    <a:srgbClr val="000000">
                      <a:alpha val="43137"/>
                    </a:srgbClr>
                  </a:outerShdw>
                </a:effectLst>
              </a:rPr>
              <a:t>Clinical correlation </a:t>
            </a:r>
            <a:r>
              <a:rPr lang="en-US" dirty="0" smtClean="0"/>
              <a:t>with </a:t>
            </a:r>
            <a:r>
              <a:rPr lang="en-US" dirty="0" err="1" smtClean="0"/>
              <a:t>leiomyomas</a:t>
            </a:r>
            <a:r>
              <a:rPr lang="en-US" dirty="0" smtClean="0"/>
              <a:t> of the skin and uterus is also important. </a:t>
            </a:r>
            <a:r>
              <a:rPr lang="en-US" b="1" u="sng" dirty="0" smtClean="0"/>
              <a:t>Poor</a:t>
            </a:r>
            <a:r>
              <a:rPr lang="en-US" u="sng" dirty="0" smtClean="0"/>
              <a:t> prognosis </a:t>
            </a:r>
            <a:r>
              <a:rPr lang="en-US" dirty="0" smtClean="0"/>
              <a:t>with a tendency to early widespread dissemination.</a:t>
            </a:r>
            <a:endParaRPr lang="el-GR" dirty="0" smtClean="0"/>
          </a:p>
          <a:p>
            <a:pPr lvl="0" algn="just" fontAlgn="base">
              <a:spcBef>
                <a:spcPct val="0"/>
              </a:spcBef>
              <a:spcAft>
                <a:spcPct val="0"/>
              </a:spcAf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dissolve">
                                      <p:cBhvr>
                                        <p:cTn id="7" dur="5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Autofit/>
          </a:bodyPr>
          <a:lstStyle/>
          <a:p>
            <a:r>
              <a:rPr lang="en-US" sz="2000" b="1" dirty="0" smtClean="0"/>
              <a:t>Clear Cell Papillary Renal Cell Carcinoma CC P RCC. </a:t>
            </a:r>
            <a:br>
              <a:rPr lang="en-US" sz="2000" b="1" dirty="0" smtClean="0"/>
            </a:br>
            <a:r>
              <a:rPr lang="en-US" sz="2000" b="1" dirty="0" smtClean="0"/>
              <a:t>Linear nuclei arrangement  </a:t>
            </a:r>
            <a:r>
              <a:rPr lang="en-US" sz="2000" b="1" i="1" dirty="0" smtClean="0"/>
              <a:t>away from the basal aspect</a:t>
            </a:r>
            <a:r>
              <a:rPr lang="en-US" sz="2000" b="1" dirty="0" smtClean="0"/>
              <a:t>.</a:t>
            </a:r>
            <a:br>
              <a:rPr lang="en-US" sz="2000" b="1" dirty="0" smtClean="0"/>
            </a:br>
            <a:r>
              <a:rPr lang="en-US" sz="2000" u="sng" dirty="0" smtClean="0"/>
              <a:t>No local recurrence or metastasis </a:t>
            </a:r>
            <a:r>
              <a:rPr lang="en-US" sz="2000" dirty="0" smtClean="0"/>
              <a:t>has been documented for such cases.</a:t>
            </a:r>
            <a:endParaRPr lang="el-GR" sz="2000" dirty="0"/>
          </a:p>
        </p:txBody>
      </p:sp>
      <p:pic>
        <p:nvPicPr>
          <p:cNvPr id="10242" name="Picture 2" descr="C:\Users\αγαπουλακι\Desktop\SPRINGER BOOK\LAZARIS CHAP1 MATERIAL\CASE 1.3\CASE 1.3. FIGURES TIF\FIG 1.3.02..tif"/>
          <p:cNvPicPr>
            <a:picLocks noChangeAspect="1" noChangeArrowheads="1"/>
          </p:cNvPicPr>
          <p:nvPr/>
        </p:nvPicPr>
        <p:blipFill>
          <a:blip r:embed="rId2" cstate="print"/>
          <a:srcRect/>
          <a:stretch>
            <a:fillRect/>
          </a:stretch>
        </p:blipFill>
        <p:spPr bwMode="auto">
          <a:xfrm>
            <a:off x="323528" y="908720"/>
            <a:ext cx="3745431" cy="2808312"/>
          </a:xfrm>
          <a:prstGeom prst="rect">
            <a:avLst/>
          </a:prstGeom>
          <a:noFill/>
        </p:spPr>
      </p:pic>
      <p:pic>
        <p:nvPicPr>
          <p:cNvPr id="10243" name="Picture 3" descr="C:\Users\αγαπουλακι\Desktop\SPRINGER BOOK\LAZARIS CHAP1 MATERIAL\CASE 1.3\CASE 1.3. FIGURES TIF\FIG 1.3.05..tif"/>
          <p:cNvPicPr>
            <a:picLocks noChangeAspect="1" noChangeArrowheads="1"/>
          </p:cNvPicPr>
          <p:nvPr/>
        </p:nvPicPr>
        <p:blipFill>
          <a:blip r:embed="rId3" cstate="print"/>
          <a:srcRect/>
          <a:stretch>
            <a:fillRect/>
          </a:stretch>
        </p:blipFill>
        <p:spPr bwMode="auto">
          <a:xfrm rot="5400000">
            <a:off x="3761368" y="1629389"/>
            <a:ext cx="5760639" cy="4319307"/>
          </a:xfrm>
          <a:prstGeom prst="rect">
            <a:avLst/>
          </a:prstGeom>
          <a:noFill/>
        </p:spPr>
      </p:pic>
      <p:pic>
        <p:nvPicPr>
          <p:cNvPr id="10244" name="Picture 4" descr="C:\Users\αγαπουλακι\Desktop\SPRINGER BOOK\LAZARIS CHAP1 MATERIAL\CASE 1.3\CASE 1.3. FIGURES TIF\FIG 1.3.06..tif"/>
          <p:cNvPicPr>
            <a:picLocks noChangeAspect="1" noChangeArrowheads="1"/>
          </p:cNvPicPr>
          <p:nvPr/>
        </p:nvPicPr>
        <p:blipFill>
          <a:blip r:embed="rId4" cstate="print"/>
          <a:srcRect/>
          <a:stretch>
            <a:fillRect/>
          </a:stretch>
        </p:blipFill>
        <p:spPr bwMode="auto">
          <a:xfrm>
            <a:off x="323528" y="3861048"/>
            <a:ext cx="3744416" cy="28075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1585</TotalTime>
  <Words>1233</Words>
  <Application>Microsoft Office PowerPoint</Application>
  <PresentationFormat>On-screen Show (4:3)</PresentationFormat>
  <Paragraphs>88</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Identification of   tumor subtypes with prognostic/predictive  significance  in  genitourinary pathology</vt:lpstr>
      <vt:lpstr>A multilocular cystic renal  neoplasm of low malignant potential  is defined as a neoplasm  with a fibrous pseudocapsule and composed entirely of numerous cysts, the septa of which are thin and contain individual or groups of clear cells without expansile growth; clear cells have low grade nuclei; briefly, a multicystic growth with no expansile growth/solid nodules. </vt:lpstr>
      <vt:lpstr>Clear cell Renal Cell Carcinoma (CC RCC)  with extensive cystic changes</vt:lpstr>
      <vt:lpstr>Tubulocystic RCC. Tubulocystic RCC is an uncommon cystic renal epithelial malignancy of WHO / ISUP grade  not higher than 3 and indolent behavior, composed of small to intermediate-sized tubules admixed with larger cysts; its cytoplasmic features include abundant, oncocytoma-like aspects.  </vt:lpstr>
      <vt:lpstr>(Conventional) CC RCC with granular cytoplasm and/or focal papillary architecture</vt:lpstr>
      <vt:lpstr>Sarcomatoid and rhabdoid (de)differentiation has higher rates of tumor recurrence and metastasis and should be reported when observed within a RCC parenchyma.   Sarcomatoid RCC is not recognized as a distinct histologic subtype, but the common pathway of transformation of all different subtypes of renal cell carcinoma. Irregular, high grade nuclei, mitotic activity (thin arrow) and focal rhabdoid cytology (thick arrows) in the tumor area on the right.  Discohesive rhabdoid cells with densely acidophilic, globular cytoplasm (thick arrows), not to be confused with rhabdoid tumors of the kidney. CAIX , Pax8, RCC marker and CD10 immunopositivity in the sarcomatoid component confirms the renal cell origin. </vt:lpstr>
      <vt:lpstr>Papillary (P) RCC,type 1 in particular,is associated with a more favorable outcome than are CC RCC, collecting duct carcinoma and hereditary leiomyomatosis and RCC .  Identification of true fibrovascular cores is the key to the diagnosis of a papillary RCC . Clear-appearing cells usually exhibit variable granularity and often fine hemosiderin. A solid pattern due to tightly compact growth of papillae is possible. Type 2 papillary RCCs characteristically exhibit nuclear pseudostratification in the single layers covering the papillae; cells are larger and contain abundant, eosinophilic cytoplasm. Oncocytic P RCCs  are supposed to behave like type 1 PRCCs. Luminal membranous CD10  immunostaining is often observed.</vt:lpstr>
      <vt:lpstr>Slide 8</vt:lpstr>
      <vt:lpstr>Clear Cell Papillary Renal Cell Carcinoma CC P RCC.  Linear nuclei arrangement  away from the basal aspect. No local recurrence or metastasis has been documented for such cases.</vt:lpstr>
      <vt:lpstr>Mucinous tubular and spindle cell carcinoma.   Most such tumors have an indolent course. Anastomosing tubular or cord-like formations merging with bland spindle cells. Regular and smooth luminal surfaces, irregular luminal outlines. Myxoid or mucinous stroma with a bubbly appearance (arrows). </vt:lpstr>
      <vt:lpstr>Collecting duct carcinoma, an adverse prognostic factor in itself.</vt:lpstr>
      <vt:lpstr>RCC associated with MiT family translocation.  This tumor often affects children and young adults. Often papillary architecture with intermingled solid or nested areas; both clear and eosinophilic cells showing voluminous cytoplasm. Unlike most RCCs, MiT family translocation RCCs lack or underexpress epithelial immunohistochemical markers such as pancytokeratin; antibodies for specific gene fusions are necessary for the diagnosis of MiT family translocation RCCs. Survival for patients with Xp11 translocation RCCs is similar to that for patients with CC RCC and significantly worse than that  for patients with papillary RCCS. </vt:lpstr>
      <vt:lpstr>Chromophobe RCC</vt:lpstr>
      <vt:lpstr>Chromophobe RCC should be distinguished from succinate dehydrogenase-deficient RCC,  a rare tumor composed of vacuolated eosinophilic to clear cells with cytoplasmic vacuoles or flocculent inclusions, and defined by the loss of immunohistochemical expression of SDHB-a marker of dysfunction of mitochondrial complex II. Seventy five per cent of cases are uniformly low-grade, lack coagulative necrosis and have a  favorable prognosis.</vt:lpstr>
      <vt:lpstr>Urothelial carcinoma  with an invasive  nested type component.  The nested type is a rare bladder tumor in which neoplastic urothelial cells are arranged in irregular and confluent small nests (ellipse) and abortive tubules composed of urothelial cells infiltrating the lamina propria or muscularis propria, usually without surface involvement. Tumor nests often have some degree of complex anastomosis, at least focally (ellipse). Most of the neoplastic cells are only slightly atypical but scattered anaplastic elements are found in every case (square frame). There is often more atypia and focal anaplasia with increasing depth of invasion. They tend to present with  high-stage disease.   </vt:lpstr>
      <vt:lpstr>Micropapillary variant of bladder urothelial carcinoma,  associated with increased risk of mortality. Delicate papillae, 1-4 cell layers thick, sometimes with thin stromal cores and numerous secondary micropapillae (hierarchical branching). There is a high association of the micropapillary variant of urothelial carcinoma with muscle invasive disease. Surrounding retraction artifact is prominent in this site of detrusor muscle invasion by small nests and micropapillae of malignant urothelial cells and should not be over-interpreted as vascular invasion; of course, this stromal retraction is immunohistochemically negative for CD31, CD34, and for D2-40.</vt:lpstr>
      <vt:lpstr>Plasmacytoid variant of urothelial carcinoma, composed of discohesive cells  (frequently E-cadherin-immunonegative) that resemble plasma cells and/or monocytes and express cytokeratins, urothelial markers, and, apart from CD138(!), no other lymphoid markers. Advanced stage, high risk for peritoneal spread and positive margins at cystectomy, higher rates of recurrence and death by comparison to usual urothelial carcinoma.  </vt:lpstr>
      <vt:lpstr>Lymphoepithelioma-like carcinoma of the bladder  Undifferentiated tumor cells with indistinct, poorly defined  cytoplasmic borders,  in syncytial sheets (blob), nests or cords, often with minimal cytoplasm, large pleomorphic nuclei with prominent nucleoli, numerous mitoses, and the background consisting of a prominent lymphoid infiltrate. When lymphoepithelioma-like carcinomas occur in a  pure form, they are more responsive to systemic chemotherapy than typical urothelial carcinoma, providing the potential to salvage bladder function. The lymphoepithelioma-like component should be &gt;50% for the diagnosis of lymphoepithelioma-like carcinoma; however, the often co-existing urothelial carcinoma and urothelial carcinoma in situ makes the outcome similar to that of conventional urothelial carcinoma.   </vt:lpstr>
      <vt:lpstr>Osteosarcomas and chondrosarcomas are rare in the bladder and, when present, should prompt search for a carcinomatous component so that the diagnosis of sarcomatoid urothelial carcinoma is established. Nodal and visceral metastases are often present at diagnosis. </vt:lpstr>
      <vt:lpstr>Clear cell carcinoma of the urinary bladder  here with a tubulocystic pattern. Admixture of cells with clear or eosinophilic cytoplasm. Mixture of architectural patterns is common.  High-stage such tumors are typically associated with a poor outcome;  low-stage clear cell carcinomas, particularly with exophytic growth,  may have a favorable outcome, if treated aggressively. </vt:lpstr>
      <vt:lpstr>This highly aggressive, small-cell carcinoma is a malignant neuroendocrine neoplasm derived from the urothelium that mimics its pulmonary counterpart. Even a focal small cell component within a conventional urothelial carcinoma, should be reported.  </vt:lpstr>
      <vt:lpstr>Basophilic  areas of neuroendocrine differentiation within the  prostatic acinar adenocarcinoma. Their presence is clinically evaluated by the oncologist for the patients’ treatment. Such areas can range from “carcinoid (when well-differentiated) to small cell or large cell (when poorly differentiated, lower images)” appearance, as distinct components (not just scattered cells) usually within  an associated,  conventional,  intermediate  to high grade, prostate acinar adenocarcinoma (upper images).</vt:lpstr>
      <vt:lpstr>Signet ring-cell type carcinoma is a rare variant of prostatic adenocarcinoma , as a rule of high grade (Gleason scores 9 or 10) , with grim prognosis. It is generally agreed that at least 25% of the tumor should be composed of signet-ring cells for this classification. Most patients present at advanced clinical stages. Intracellular mucin is found only in rare cases in small quantities. For grading purposes, signet ring-like cells should not be confused with  luminal /glandular differentiation of Gleason pattern 4. </vt:lpstr>
      <vt:lpstr>Focal mucinous areas within a prostate acinar adenocarcinoma. Extracellular mucin is secreted in sufficient quantity to result in lakes. In prostate, the cut-off point of 25% has been used for the diagnosis of mucinous (colloid) prostatic adenocarcinoma; of course, this diagnosis can be made reliably only on radical prostatectomy specimens. This variant of prostate adenocarcinoma is associated with aggressive biologic behavior.</vt:lpstr>
      <vt:lpstr>Slide 25</vt:lpstr>
      <vt:lpstr>  Atypical intraductal proliferation / Intraductal carcinoma of the  prostate  gland Confluent, extensive, complex, cribriform structures of an intraductal carcinoma of the prostate gland.  Intraductal carcinoma of the prostate is defined as a proliferation of prostate  noncolumnar acinar/secretory carcinoma cells  with round nuclei, which are already invasive elsewhere  but here  are within and may significantly expand the native prostatic ducts and acini, with the latters’ basal cell layer at least partially preserved; so, high grade Gleason pattern of acinar adenocarcinoma is excluded. We can understand the critical importance of seperating HG PIN from intraductal carcinoma of the prostate in needle biopsy. High grade PIN    is less often associated with invasive disease, and by itself, of course has a better prognosis, since it constitutes an early event in prostate cancer natural history in contrast to intraductal carcinoma which constitutes a late event.  </vt:lpstr>
      <vt:lpstr>HG PIN Considerable amount of  stroma, seperating  glands  of relatively simple architecture, with atypical acinar/secretory cells with round nuclei. Basal cells present (could be absent in small focus, though). Segmental glandular involvement and maturation phenomenon, possibly observed in HGPIN.</vt:lpstr>
      <vt:lpstr>PIN-like prostate adenocarcinoma with acinar or ductal features,  uncommonly present in pure form. The one with ductal morphology  should be differentiated from traditional ductal adenocarcinoma due to differences in grade;  it is assigned Gleason pattern 3 and has behavior akin to Gleason pattern 3 acinar adenocarcinoma .</vt:lpstr>
      <vt:lpstr>Traditional ductal adenocarcinoma of the prostate gland. Complex, cribriform, papillary and solid architecture. Columnar cells with cylindrical, ovoid nuclei (ductal morphology). Basal cells may be focally preserved without changing the diagnosis. Gleason pattern 4 or 5 (the latter,lower right image)</vt:lpstr>
      <vt:lpstr>Large glands with ductal epithelium. Pay careful attention to architectural details to differentiate the relatively simple architecture of PIN-like ductal adenocarcinoma, Gleason score 3+3=6 (left image) from  the more complex papillary architecture of traditional ductal adenocarcinoma of Gleason score 4+4=8 (right image).</vt:lpstr>
      <vt:lpstr>Spermatocytic tumor of the testis  (formerly known as spermatocytic seminoma)</vt:lpstr>
      <vt:lpstr>Basaloid  squamous cell carcinoma of the penis. Increased metastatic potential.  p16 immunohistochemical overexpression.HPV related lesion.</vt:lpstr>
      <vt:lpstr>Basal cell carcinoma of the penile skin. A rare lesion. Lack of metastatic potential.</vt:lpstr>
      <vt:lpstr>Warty – condylomatous carcinoma of the penis. Exophytic and papillomatous HPV-related tumor resembling typical condylomas  with koilocytic atypia, but with clearly invasive features. Nodal metastasis is present in about 17-18% of cases. </vt:lpstr>
      <vt:lpstr>Verrucous carcinoma of the penis  Extremely differentiated keratinizing papillomatous and acanthotic neoplasm characterized by a broadly based pushing interface of tumour and stroma. No morphological or immunohistochemical evidence of HPV presence. METASTASIS DOES NOT OCCUR IN TYPICAL CASES.  </vt:lpstr>
      <vt:lpstr>Spindle-cell /Sarcomatoid squamous cell penile carcinoma.  Biphasic tumor : spindle cell/sarcomatoid elements with marked nuclear pleomorphism and foci of squamous differentiation.  Unfavorable prognosis. </vt:lpstr>
      <vt:lpstr>Slide 37</vt:lpstr>
      <vt:lpstr>Slide 38</vt:lpstr>
      <vt:lpstr>The assimilation of theory through case studies in medical literature.  A. C. Lazaris (ed.) CLINICAL GENITOURINARY PATHOLOGY:  A Case-based Learning Approach. SPRINGER, Berlin 2018.</vt:lpstr>
      <vt:lpstr>NEMANJA VUČKOVIĆ : Beskonačnost, 2017.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αγαπουλακι</cp:lastModifiedBy>
  <cp:revision>203</cp:revision>
  <dcterms:created xsi:type="dcterms:W3CDTF">2017-11-06T08:32:12Z</dcterms:created>
  <dcterms:modified xsi:type="dcterms:W3CDTF">2018-04-17T07:36:59Z</dcterms:modified>
</cp:coreProperties>
</file>