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9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5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3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1ED3C9-6EE6-461D-B7C6-9B30F89803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99CD27C-BEF7-4275-BA23-2123F64B8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F4A0AB7-6A92-41D2-8909-D95F2983F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317-95A8-4CEC-A3B6-06257B2DB493}" type="datetimeFigureOut">
              <a:rPr lang="el-GR" smtClean="0"/>
              <a:t>21/3/2022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4A98AF4-4CBE-4A9F-8A61-39D9E455D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A102D55-4381-4BE2-97CE-BED863D1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EA99-A3D2-488F-BAD3-1E98C5A7E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1484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2F0454-B359-463D-8D5D-8E24D0E8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64C0687-875E-4818-995F-0841587D0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9E9B8A5-FF61-4009-ADA8-BAE014587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317-95A8-4CEC-A3B6-06257B2DB493}" type="datetimeFigureOut">
              <a:rPr lang="el-GR" smtClean="0"/>
              <a:t>21/3/2022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CD9A824-20FB-43C9-A09C-7451B1AC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B2FEB70-7632-40F7-AAE9-00BFE5788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EA99-A3D2-488F-BAD3-1E98C5A7E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472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5DD0BFA-6AA1-4676-AD7D-C976341F13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C3555E9-2D8F-432A-92B0-4C89F45342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43B39D9-6C4D-41A3-9DD7-585513F9E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317-95A8-4CEC-A3B6-06257B2DB493}" type="datetimeFigureOut">
              <a:rPr lang="el-GR" smtClean="0"/>
              <a:t>21/3/2022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F756939-FFD2-4A2D-8EC9-4129CC59E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A635F5D-684E-459C-93EE-1EFF9D026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EA99-A3D2-488F-BAD3-1E98C5A7E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642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16D7B0-63C0-4053-BA83-3AF2C7E9D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93048C-24FF-4065-A765-F454B2059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AFD1D7F-6485-4BE4-A82B-011776954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317-95A8-4CEC-A3B6-06257B2DB493}" type="datetimeFigureOut">
              <a:rPr lang="el-GR" smtClean="0"/>
              <a:t>21/3/2022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38020C5-B38E-4B61-909F-8FDEAC4B7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3F368CF-AAAD-4D14-9436-A5540DD1F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EA99-A3D2-488F-BAD3-1E98C5A7E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949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AFC2F1-17BE-4AC2-BED9-CC15F30EA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907748B-D5EE-4BEF-853C-87E01D0F0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09E4739-105E-441A-9EE9-2DD6AB7EA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317-95A8-4CEC-A3B6-06257B2DB493}" type="datetimeFigureOut">
              <a:rPr lang="el-GR" smtClean="0"/>
              <a:t>21/3/2022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E0A9056-B2D1-4D80-B95E-8D2E1A938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D618C90-E7EB-40E0-AF05-940BC05C9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EA99-A3D2-488F-BAD3-1E98C5A7E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34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4C4B23-CBDB-421B-9CA1-BAE301C2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24E87D-2046-4284-AB21-9156896287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E32CC41-658F-47C8-911A-60AD72C3C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B6BC5E8-1254-4B66-BB9F-2C56299EC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317-95A8-4CEC-A3B6-06257B2DB493}" type="datetimeFigureOut">
              <a:rPr lang="el-GR" smtClean="0"/>
              <a:t>21/3/2022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77A649B-7615-4FBA-8A4C-1A8433C96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EAA2866-ED39-4A22-9F62-0E0A32F25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EA99-A3D2-488F-BAD3-1E98C5A7E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258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0B0946-FFA2-4E51-958F-DCFE748DE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D27C00B-7BD0-4AD8-8922-68E310AF4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EF607DC-15CD-486F-90CC-5B0E985E6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0508DD1-546E-49E0-91D7-A97126B0E7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C041EEA-F761-46B8-B601-F092B25D12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72CB557-1E8D-457D-9742-B9804A211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317-95A8-4CEC-A3B6-06257B2DB493}" type="datetimeFigureOut">
              <a:rPr lang="el-GR" smtClean="0"/>
              <a:t>21/3/2022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4753763-0ECE-421F-BBB6-EA26764B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647D2BF-FDC2-429C-A3BA-EFA2C7B12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EA99-A3D2-488F-BAD3-1E98C5A7E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037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AA1953-BB57-4AB9-A11E-E5B3F56C9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CDACB73-F9E6-4D4A-A5DF-8ED69FA93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317-95A8-4CEC-A3B6-06257B2DB493}" type="datetimeFigureOut">
              <a:rPr lang="el-GR" smtClean="0"/>
              <a:t>21/3/2022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D7B1EF2-C81A-4FA0-BA5C-20E1FA3E6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66282FC-8A36-4583-8EB1-74C71AEAB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EA99-A3D2-488F-BAD3-1E98C5A7E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308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D078A737-E99F-4BF4-8FB3-B318E42A9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317-95A8-4CEC-A3B6-06257B2DB493}" type="datetimeFigureOut">
              <a:rPr lang="el-GR" smtClean="0"/>
              <a:t>21/3/2022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CB77EC1-77FA-4BCE-9EB9-48C04CAC7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1E5DEF6-ECBC-419F-BBC8-2B98319B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EA99-A3D2-488F-BAD3-1E98C5A7E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42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E4D066-FB48-4597-BC7D-C25F13950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9E6BAA6-E548-4E26-9DA1-54D10BA28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C92AB02-7733-47B3-91F3-E40BCE4EB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EE8D5FD-E5BC-4D2B-B1A0-31EBD873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317-95A8-4CEC-A3B6-06257B2DB493}" type="datetimeFigureOut">
              <a:rPr lang="el-GR" smtClean="0"/>
              <a:t>21/3/2022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C1FA938-469E-46FF-9B51-88BB5A76D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0FEE894-FFB9-4948-BDAF-E1118A6D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EA99-A3D2-488F-BAD3-1E98C5A7E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943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F3A0C4-CAED-476F-A473-1A6BB9B1E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555B13C-5B6C-413E-AE66-E0C3C118C3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980B9DC-075A-4568-9909-08736D973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CAF8E5C-B227-49CC-9E8F-D1E25EC63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5E317-95A8-4CEC-A3B6-06257B2DB493}" type="datetimeFigureOut">
              <a:rPr lang="el-GR" smtClean="0"/>
              <a:t>21/3/2022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FED66F2-3F28-44FD-B78D-A944B62EB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B48A8C8-AA4A-4687-8E57-8F074683C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6EA99-A3D2-488F-BAD3-1E98C5A7E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675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2B8EDE9-B31F-4073-9011-63D2BAF6D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9570C40-9338-4BC9-BC92-6B2EEC359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EADE680-66F1-41E7-B4B1-19FAA01D7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5E317-95A8-4CEC-A3B6-06257B2DB493}" type="datetimeFigureOut">
              <a:rPr lang="el-GR" smtClean="0"/>
              <a:t>21/3/2022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2B5A78A-7958-4B0B-816C-7C914D34A7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C1D58D-530C-43A2-83F4-298B0E90FF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6EA99-A3D2-488F-BAD3-1E98C5A7EED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81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1q77odO7D40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bMd33HVABo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CQ1DwD5MYBc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hyperlink" Target="http://www.karolszymanowski.pl/filmy-i-muzyka/wideo/king-roger-op-46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CDC5E9-D90B-43D6-8709-176EE533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spc="1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Karol Szymanowski</a:t>
            </a:r>
            <a:br>
              <a:rPr lang="pl-PL" b="1" spc="1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</a:br>
            <a:r>
              <a:rPr lang="pl-PL" sz="3600" b="1" spc="1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(1882 – 1937)</a:t>
            </a:r>
            <a:br>
              <a:rPr lang="pl-PL" sz="3600" b="1" spc="1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</a:br>
            <a:r>
              <a:rPr lang="pl-PL" sz="3600" b="1" spc="1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rPr>
              <a:t>pianista i kompozytor</a:t>
            </a:r>
            <a:endParaRPr lang="el-GR" b="1" spc="17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2A28D4A-282E-4844-A6D6-8C0894F41F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87914" y="1690688"/>
            <a:ext cx="4015915" cy="401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79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150670-ACCA-4117-8239-6BD7D5338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530225"/>
          </a:xfrm>
        </p:spPr>
        <p:txBody>
          <a:bodyPr>
            <a:normAutofit fontScale="90000"/>
          </a:bodyPr>
          <a:lstStyle/>
          <a:p>
            <a:r>
              <a:rPr lang="el-GR" sz="3200" b="1" spc="1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Πρώτα χρόνια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2C1013C-3E35-4FF2-A62B-3F021F778A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074656"/>
            <a:ext cx="3932237" cy="4794332"/>
          </a:xfrm>
        </p:spPr>
        <p:txBody>
          <a:bodyPr>
            <a:normAutofit/>
          </a:bodyPr>
          <a:lstStyle/>
          <a:p>
            <a:r>
              <a:rPr lang="el-GR" sz="1800" dirty="0"/>
              <a:t>Γεννήθηκε στην </a:t>
            </a:r>
            <a:r>
              <a:rPr lang="pl-PL" sz="1800" dirty="0" err="1"/>
              <a:t>Tymoszówka</a:t>
            </a:r>
            <a:r>
              <a:rPr lang="pl-PL" sz="1800" dirty="0"/>
              <a:t> (</a:t>
            </a:r>
            <a:r>
              <a:rPr lang="el-GR" sz="1800" dirty="0" err="1"/>
              <a:t>Τιμοσίφκα</a:t>
            </a:r>
            <a:r>
              <a:rPr lang="el-GR" sz="1800" dirty="0"/>
              <a:t> στην Ουκρανία)</a:t>
            </a:r>
            <a:endParaRPr lang="pl-PL" sz="1800" dirty="0"/>
          </a:p>
          <a:p>
            <a:r>
              <a:rPr lang="el-GR" sz="1800" b="1" dirty="0"/>
              <a:t>1901-1905 </a:t>
            </a:r>
            <a:r>
              <a:rPr lang="el-GR" sz="1800" dirty="0"/>
              <a:t>μουσικές σπουδές στη Βαρσοβία</a:t>
            </a:r>
          </a:p>
          <a:p>
            <a:pPr marL="0" indent="0">
              <a:buNone/>
            </a:pPr>
            <a:r>
              <a:rPr lang="el-GR" sz="1800" dirty="0"/>
              <a:t>Γνωριμία με σπουδαίους καλλιτέχνες και λογοτέχνες της εποχής:</a:t>
            </a:r>
            <a:r>
              <a:rPr lang="pl-PL" sz="1800" dirty="0"/>
              <a:t> Artur Rubinstein, </a:t>
            </a:r>
            <a:r>
              <a:rPr lang="de-DE" sz="1800" dirty="0" err="1"/>
              <a:t>Witkacy</a:t>
            </a:r>
            <a:r>
              <a:rPr lang="de-DE" sz="1800" dirty="0"/>
              <a:t>, Stefan </a:t>
            </a:r>
            <a:r>
              <a:rPr lang="pl-PL" sz="1800" dirty="0"/>
              <a:t>Żeromski </a:t>
            </a:r>
            <a:endParaRPr lang="el-GR" sz="1800" dirty="0"/>
          </a:p>
          <a:p>
            <a:r>
              <a:rPr lang="pl-PL" sz="1800" b="1" dirty="0"/>
              <a:t>1905</a:t>
            </a:r>
            <a:r>
              <a:rPr lang="el-GR" sz="1800" b="1" dirty="0"/>
              <a:t> </a:t>
            </a:r>
            <a:r>
              <a:rPr lang="pl-PL" sz="1800" dirty="0"/>
              <a:t>Spółka Nakładowa Młodych Kompozytorów Polski „Młoda Polska” (</a:t>
            </a:r>
            <a:r>
              <a:rPr lang="el-GR" sz="1800" dirty="0"/>
              <a:t>δισκογραφική εταιρία μαζί με </a:t>
            </a:r>
            <a:r>
              <a:rPr lang="pl-PL" sz="1800" dirty="0"/>
              <a:t>Lubomir Różycki, Apolinary Szeluto, </a:t>
            </a:r>
            <a:r>
              <a:rPr lang="el-GR" sz="1800" dirty="0"/>
              <a:t>Βερολίνο</a:t>
            </a:r>
            <a:r>
              <a:rPr lang="pl-PL" sz="1800" dirty="0"/>
              <a:t>)</a:t>
            </a:r>
            <a:r>
              <a:rPr lang="el-GR" sz="1800" dirty="0"/>
              <a:t>. Κοντσέρτα με έργα των συνθετών.</a:t>
            </a:r>
          </a:p>
          <a:p>
            <a:r>
              <a:rPr lang="el-GR" sz="1800" b="1" dirty="0"/>
              <a:t>1912 Βιέννη </a:t>
            </a:r>
            <a:r>
              <a:rPr lang="el-GR" sz="1800" dirty="0"/>
              <a:t>εγκατάσταση και ηχογραφήσεις. Ταξίδια στη νότια Ευρώπη.</a:t>
            </a:r>
          </a:p>
        </p:txBody>
      </p:sp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24C39294-72AA-4B03-A8D4-EF3538E29B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2921" y="1074656"/>
            <a:ext cx="6914496" cy="4580853"/>
          </a:xfrm>
        </p:spPr>
      </p:pic>
    </p:spTree>
    <p:extLst>
      <p:ext uri="{BB962C8B-B14F-4D97-AF65-F5344CB8AC3E}">
        <p14:creationId xmlns:p14="http://schemas.microsoft.com/office/powerpoint/2010/main" val="188163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9B2743-67A6-43B0-8825-2AA00A405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b="1" spc="100" dirty="0">
                <a:solidFill>
                  <a:schemeClr val="accent1">
                    <a:lumMod val="75000"/>
                  </a:schemeClr>
                </a:solidFill>
              </a:rPr>
              <a:t>Πρώιμη περίοδος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1390C8-B50C-4B59-A630-12807FAC7E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Ως το 1913</a:t>
            </a:r>
          </a:p>
          <a:p>
            <a:pPr marL="0" indent="0">
              <a:buNone/>
            </a:pPr>
            <a:r>
              <a:rPr lang="el-GR" b="1" dirty="0"/>
              <a:t>Επιρροές </a:t>
            </a:r>
          </a:p>
          <a:p>
            <a:r>
              <a:rPr lang="el-GR" dirty="0"/>
              <a:t>γερμανικός νεορομαντισμός (Ρίχαρντ Στράους) </a:t>
            </a:r>
          </a:p>
          <a:p>
            <a:r>
              <a:rPr lang="el-GR" dirty="0"/>
              <a:t>Αλεξάντερ </a:t>
            </a:r>
            <a:r>
              <a:rPr lang="el-GR" dirty="0" err="1"/>
              <a:t>Σκριάμπιν</a:t>
            </a:r>
            <a:endParaRPr lang="el-GR" dirty="0"/>
          </a:p>
          <a:p>
            <a:r>
              <a:rPr lang="el-GR" dirty="0" err="1"/>
              <a:t>Κλωντ</a:t>
            </a:r>
            <a:r>
              <a:rPr lang="el-GR" dirty="0"/>
              <a:t> </a:t>
            </a:r>
            <a:r>
              <a:rPr lang="el-GR" dirty="0" err="1"/>
              <a:t>Ντεμπυσσύ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l-GR" dirty="0"/>
              <a:t>Επιρροή Ρ. Στράους στα πρώτα έργα για πιάνο, π.χ. «</a:t>
            </a:r>
            <a:r>
              <a:rPr lang="pl-PL" dirty="0"/>
              <a:t>Fantazja op. 14</a:t>
            </a:r>
            <a:r>
              <a:rPr lang="el-GR" dirty="0"/>
              <a:t>» και συμφωνικά έργα.</a:t>
            </a:r>
          </a:p>
          <a:p>
            <a:pPr marL="0" indent="0">
              <a:buNone/>
            </a:pPr>
            <a:r>
              <a:rPr lang="el-GR" b="1" dirty="0"/>
              <a:t>ΑΤΟΝΙΚΟΤΗΤΑ</a:t>
            </a:r>
            <a:r>
              <a:rPr lang="el-GR" dirty="0"/>
              <a:t> έλλειψη λειτουργικής αρμονίας ως δομικό στοιχείο της σύνθεσης</a:t>
            </a:r>
          </a:p>
          <a:p>
            <a:endParaRPr lang="el-GR" dirty="0"/>
          </a:p>
        </p:txBody>
      </p:sp>
      <p:pic>
        <p:nvPicPr>
          <p:cNvPr id="5" name="Ηλεκτρονικά πολυμέσα 4" title="Szymanowski  : Fantasy op 14">
            <a:hlinkClick r:id="" action="ppaction://media"/>
            <a:extLst>
              <a:ext uri="{FF2B5EF4-FFF2-40B4-BE49-F238E27FC236}">
                <a16:creationId xmlns:a16="http://schemas.microsoft.com/office/drawing/2014/main" id="{80190F41-FE33-4C35-BEFB-0929373231AA}"/>
              </a:ext>
            </a:extLst>
          </p:cNvPr>
          <p:cNvPicPr>
            <a:picLocks noGrp="1" noRot="1" noChangeAspect="1"/>
          </p:cNvPicPr>
          <p:nvPr>
            <p:ph sz="half" idx="2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172200" y="2538413"/>
            <a:ext cx="5181600" cy="29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27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819C59-5E34-40C2-928C-6408F9817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399880"/>
          </a:xfrm>
        </p:spPr>
        <p:txBody>
          <a:bodyPr>
            <a:normAutofit/>
          </a:bodyPr>
          <a:lstStyle/>
          <a:p>
            <a:r>
              <a:rPr lang="el-GR" sz="31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Δεύτερη περίοδος </a:t>
            </a:r>
            <a:br>
              <a:rPr lang="el-GR" sz="31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l-GR" sz="31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(1914-μέσα δεκαετίας 1920)</a:t>
            </a:r>
            <a:endParaRPr lang="el-GR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4E3A9AF6-3FE1-40AA-9477-4CFDE853DC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202" y="457200"/>
            <a:ext cx="3836709" cy="5899166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27417B7-3D18-47F3-B271-B2FE05379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960775"/>
            <a:ext cx="5099099" cy="3908213"/>
          </a:xfrm>
        </p:spPr>
        <p:txBody>
          <a:bodyPr>
            <a:normAutofit lnSpcReduction="10000"/>
          </a:bodyPr>
          <a:lstStyle/>
          <a:p>
            <a:r>
              <a:rPr lang="el-GR" sz="2000" b="1" dirty="0"/>
              <a:t>1914</a:t>
            </a:r>
            <a:r>
              <a:rPr lang="el-GR" sz="2000" dirty="0"/>
              <a:t> Ταξίδια σε Ιταλία, Σικελία, Βόρεια Αφρική, Παρίσι, Λονδίνο, Μ. Ανατολή.</a:t>
            </a:r>
          </a:p>
          <a:p>
            <a:r>
              <a:rPr lang="el-GR" sz="2000" dirty="0"/>
              <a:t>Επιστροφή στην </a:t>
            </a:r>
            <a:r>
              <a:rPr lang="el-GR" sz="2000" dirty="0" err="1"/>
              <a:t>Τιμοσούφκα</a:t>
            </a:r>
            <a:r>
              <a:rPr lang="el-GR" sz="2000" dirty="0"/>
              <a:t>.</a:t>
            </a:r>
          </a:p>
          <a:p>
            <a:r>
              <a:rPr lang="el-GR" sz="2000" dirty="0"/>
              <a:t>Μεταξύ Μόσχας, Κιέβου και Πετρούπολης</a:t>
            </a:r>
          </a:p>
          <a:p>
            <a:r>
              <a:rPr lang="el-GR" sz="2000" b="1" dirty="0"/>
              <a:t>1918 </a:t>
            </a:r>
            <a:r>
              <a:rPr lang="el-GR" sz="2000" dirty="0"/>
              <a:t>Μετακόμιση στη Βαρσοβία</a:t>
            </a:r>
          </a:p>
          <a:p>
            <a:r>
              <a:rPr lang="el-GR" sz="2000" b="1" dirty="0"/>
              <a:t>Δεκαετία 1920 </a:t>
            </a:r>
            <a:r>
              <a:rPr lang="el-GR" sz="2000" dirty="0"/>
              <a:t>συνθέσεις, ταξίδια σε Ευρώπη και ΗΠΑ</a:t>
            </a:r>
            <a:endParaRPr lang="el-GR" sz="2000" b="1" dirty="0"/>
          </a:p>
          <a:p>
            <a:r>
              <a:rPr lang="el-GR" sz="2000" dirty="0"/>
              <a:t>Ευρυμάθεια: ισλαμική κουλτούρα, αρχαίο ελληνικό δράμα, φιλοσοφία, παραδοσιακή μουσική άλλων λαών</a:t>
            </a:r>
            <a:r>
              <a:rPr lang="de-DE" sz="2000" dirty="0"/>
              <a:t> </a:t>
            </a:r>
            <a:r>
              <a:rPr lang="el-GR" sz="2000" dirty="0"/>
              <a:t>→ εξωτισμός</a:t>
            </a:r>
          </a:p>
          <a:p>
            <a:r>
              <a:rPr lang="de-DE" sz="2000" b="0" i="0" dirty="0">
                <a:solidFill>
                  <a:srgbClr val="5A5A5A"/>
                </a:solidFill>
                <a:effectLst/>
                <a:latin typeface="MoreCompPro-Book"/>
                <a:hlinkClick r:id="rId3"/>
              </a:rPr>
              <a:t>"Nokturn i </a:t>
            </a:r>
            <a:r>
              <a:rPr lang="de-DE" sz="2000" b="0" i="0" dirty="0" err="1">
                <a:solidFill>
                  <a:srgbClr val="5A5A5A"/>
                </a:solidFill>
                <a:effectLst/>
                <a:latin typeface="MoreCompPro-Book"/>
                <a:hlinkClick r:id="rId3"/>
              </a:rPr>
              <a:t>Tarantela</a:t>
            </a:r>
            <a:r>
              <a:rPr lang="de-DE" sz="2000" b="0" i="0" dirty="0">
                <a:solidFill>
                  <a:srgbClr val="5A5A5A"/>
                </a:solidFill>
                <a:effectLst/>
                <a:latin typeface="MoreCompPro-Book"/>
                <a:hlinkClick r:id="rId3"/>
              </a:rPr>
              <a:t>" op. 28 na </a:t>
            </a:r>
            <a:r>
              <a:rPr lang="de-DE" sz="2000" b="0" i="0" dirty="0" err="1">
                <a:solidFill>
                  <a:srgbClr val="5A5A5A"/>
                </a:solidFill>
                <a:effectLst/>
                <a:latin typeface="MoreCompPro-Book"/>
                <a:hlinkClick r:id="rId3"/>
              </a:rPr>
              <a:t>skrzypce</a:t>
            </a:r>
            <a:r>
              <a:rPr lang="de-DE" sz="2000" b="0" i="0" dirty="0">
                <a:solidFill>
                  <a:srgbClr val="5A5A5A"/>
                </a:solidFill>
                <a:effectLst/>
                <a:latin typeface="MoreCompPro-Book"/>
                <a:hlinkClick r:id="rId3"/>
              </a:rPr>
              <a:t> i </a:t>
            </a:r>
            <a:r>
              <a:rPr lang="de-DE" sz="2000" b="0" i="0" dirty="0" err="1">
                <a:solidFill>
                  <a:srgbClr val="5A5A5A"/>
                </a:solidFill>
                <a:effectLst/>
                <a:latin typeface="MoreCompPro-Book"/>
                <a:hlinkClick r:id="rId3"/>
              </a:rPr>
              <a:t>fortepian</a:t>
            </a:r>
            <a:r>
              <a:rPr lang="de-DE" sz="2000" b="0" i="0" dirty="0">
                <a:solidFill>
                  <a:srgbClr val="5A5A5A"/>
                </a:solidFill>
                <a:effectLst/>
                <a:latin typeface="MoreCompPro-Book"/>
                <a:hlinkClick r:id="rId3"/>
              </a:rPr>
              <a:t> (1915)</a:t>
            </a:r>
            <a:endParaRPr lang="el-GR" sz="2000" b="0" i="0" dirty="0">
              <a:solidFill>
                <a:srgbClr val="5A5A5A"/>
              </a:solidFill>
              <a:effectLst/>
              <a:latin typeface="MoreCompPro-Book"/>
            </a:endParaRPr>
          </a:p>
          <a:p>
            <a:endParaRPr lang="de-DE" sz="2400" b="0" i="0" dirty="0">
              <a:solidFill>
                <a:srgbClr val="5A5A5A"/>
              </a:solidFill>
              <a:effectLst/>
              <a:latin typeface="MoreCompPro-Book"/>
            </a:endParaRPr>
          </a:p>
          <a:p>
            <a:endParaRPr lang="pl-PL" sz="2000" dirty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4755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AEF12B-AFAD-43FD-8ACF-525DC0933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68285"/>
          </a:xfrm>
        </p:spPr>
        <p:txBody>
          <a:bodyPr>
            <a:normAutofit/>
          </a:bodyPr>
          <a:lstStyle/>
          <a:p>
            <a:r>
              <a:rPr lang="el-GR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Όψιμη περίοδος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45E76B5-4F1A-4F15-B339-15B8551C5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310326"/>
            <a:ext cx="4165845" cy="4558662"/>
          </a:xfrm>
        </p:spPr>
        <p:txBody>
          <a:bodyPr>
            <a:normAutofit/>
          </a:bodyPr>
          <a:lstStyle/>
          <a:p>
            <a:r>
              <a:rPr lang="pl-PL" sz="2000" b="1" dirty="0"/>
              <a:t>1927 </a:t>
            </a:r>
            <a:r>
              <a:rPr lang="el-GR" sz="2000" dirty="0"/>
              <a:t>Διευθυντής του </a:t>
            </a:r>
            <a:r>
              <a:rPr lang="el-GR" sz="2000" dirty="0" err="1"/>
              <a:t>Κονσερβατορίου</a:t>
            </a:r>
            <a:r>
              <a:rPr lang="el-GR" sz="2000" dirty="0"/>
              <a:t> της Βαρσοβίας</a:t>
            </a:r>
          </a:p>
          <a:p>
            <a:r>
              <a:rPr lang="el-GR" sz="2000" b="1" dirty="0"/>
              <a:t>1929 </a:t>
            </a:r>
            <a:r>
              <a:rPr lang="el-GR" sz="2000" dirty="0"/>
              <a:t>Λόγω της φυματίωσης, παραιτείται από τη θέση </a:t>
            </a:r>
          </a:p>
          <a:p>
            <a:r>
              <a:rPr lang="el-GR" sz="2000" b="1" dirty="0"/>
              <a:t>1930</a:t>
            </a:r>
            <a:r>
              <a:rPr lang="el-GR" sz="2000" dirty="0"/>
              <a:t> Εγκαθίσταται στο Ζακοπάνε → Γνωριμία με την παραδοσιακή μουσική της Πολωνίας</a:t>
            </a:r>
          </a:p>
          <a:p>
            <a:r>
              <a:rPr lang="el-GR" sz="2000" dirty="0"/>
              <a:t>Συνεχή ταξίδια και μεγάλη αναγνώριση εντός και εκτός Πολωνίας.</a:t>
            </a:r>
            <a:endParaRPr lang="pl-PL" sz="2000" dirty="0"/>
          </a:p>
          <a:p>
            <a:r>
              <a:rPr lang="pl-PL" sz="2000" b="1" dirty="0"/>
              <a:t>1937 </a:t>
            </a:r>
            <a:r>
              <a:rPr lang="el-GR" sz="2000" dirty="0"/>
              <a:t>θάνατος στη Λοζάνη</a:t>
            </a:r>
            <a:endParaRPr lang="pl-PL" sz="2000" dirty="0"/>
          </a:p>
        </p:txBody>
      </p:sp>
      <p:pic>
        <p:nvPicPr>
          <p:cNvPr id="9" name="Ηλεκτρονικά πολυμέσα 8" title="Karol Szymanowski: Symphony No. 4, Op. 60 &quot;Symphonie Concertante&quot; (1932)">
            <a:hlinkClick r:id="" action="ppaction://media"/>
            <a:extLst>
              <a:ext uri="{FF2B5EF4-FFF2-40B4-BE49-F238E27FC236}">
                <a16:creationId xmlns:a16="http://schemas.microsoft.com/office/drawing/2014/main" id="{EE91D7F0-645D-4359-AE5D-6F91C21CA50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83188" y="1109663"/>
            <a:ext cx="617220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9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9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1422084-32EA-42D9-B111-46B733EDC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spc="2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Έργα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1A630B-44BA-404D-85EA-7BA8F4738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964024" cy="4351338"/>
          </a:xfrm>
        </p:spPr>
        <p:txBody>
          <a:bodyPr>
            <a:normAutofit lnSpcReduction="10000"/>
          </a:bodyPr>
          <a:lstStyle/>
          <a:p>
            <a:r>
              <a:rPr lang="el-GR" sz="2800" spc="200" dirty="0"/>
              <a:t>Συμφωνικά</a:t>
            </a:r>
            <a:endParaRPr lang="pl-PL" spc="200" dirty="0"/>
          </a:p>
          <a:p>
            <a:r>
              <a:rPr lang="el-GR" sz="2800" spc="200" dirty="0"/>
              <a:t>για πιάνο</a:t>
            </a:r>
            <a:r>
              <a:rPr lang="pl-PL" sz="2800" spc="200" dirty="0"/>
              <a:t>, </a:t>
            </a:r>
            <a:r>
              <a:rPr lang="el-GR" spc="200" dirty="0"/>
              <a:t>βιολί και πιάνο</a:t>
            </a:r>
            <a:endParaRPr lang="el-GR" sz="2800" spc="200" dirty="0"/>
          </a:p>
          <a:p>
            <a:r>
              <a:rPr lang="el-GR" sz="2800" spc="200" dirty="0"/>
              <a:t>Όπερα (</a:t>
            </a:r>
            <a:r>
              <a:rPr lang="pl-PL" sz="2800" spc="200" dirty="0">
                <a:hlinkClick r:id="rId2"/>
              </a:rPr>
              <a:t>Król Roger </a:t>
            </a:r>
            <a:r>
              <a:rPr lang="el-GR" sz="2800" spc="200" dirty="0"/>
              <a:t>βασισμένο σε λιμπρέτο του</a:t>
            </a:r>
            <a:r>
              <a:rPr lang="pl-PL" sz="2800" spc="200" dirty="0"/>
              <a:t> Jarosław </a:t>
            </a:r>
            <a:r>
              <a:rPr lang="el-GR" sz="2800" spc="200" dirty="0"/>
              <a:t>Ι</a:t>
            </a:r>
            <a:r>
              <a:rPr lang="pl-PL" sz="2800" spc="200" dirty="0" err="1"/>
              <a:t>waszkiewicz</a:t>
            </a:r>
            <a:r>
              <a:rPr lang="pl-PL" sz="2800" spc="200" dirty="0"/>
              <a:t>)</a:t>
            </a:r>
            <a:endParaRPr lang="el-GR" sz="2800" spc="200" dirty="0"/>
          </a:p>
          <a:p>
            <a:r>
              <a:rPr lang="el-GR" sz="2800" spc="200" dirty="0"/>
              <a:t>Μπαλέτο (</a:t>
            </a:r>
            <a:r>
              <a:rPr lang="pl-PL" sz="2800" spc="200" dirty="0"/>
              <a:t>Harnasie) </a:t>
            </a:r>
          </a:p>
          <a:p>
            <a:r>
              <a:rPr lang="el-GR" sz="2800" spc="200" dirty="0"/>
              <a:t>Άσματα με στίχους ποιητών της </a:t>
            </a:r>
            <a:r>
              <a:rPr lang="pl-PL" sz="2800" spc="200" dirty="0"/>
              <a:t>Młoda Polska </a:t>
            </a:r>
            <a:r>
              <a:rPr lang="de-DE" sz="2800" spc="200" dirty="0"/>
              <a:t>(</a:t>
            </a:r>
            <a:r>
              <a:rPr lang="de-DE" sz="2800" spc="200" dirty="0" err="1"/>
              <a:t>Tetmajer</a:t>
            </a:r>
            <a:r>
              <a:rPr lang="de-DE" sz="2800" spc="200" dirty="0"/>
              <a:t>, </a:t>
            </a:r>
            <a:r>
              <a:rPr lang="de-DE" sz="2800" spc="200" dirty="0" err="1"/>
              <a:t>Mici</a:t>
            </a:r>
            <a:r>
              <a:rPr lang="pl-PL" sz="2800" spc="200" dirty="0" err="1"/>
              <a:t>ński</a:t>
            </a:r>
            <a:r>
              <a:rPr lang="pl-PL" sz="2800" spc="200" dirty="0"/>
              <a:t>, Kasprowicz, Wyspiański, Tuwim)</a:t>
            </a:r>
            <a:endParaRPr lang="el-GR" spc="200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E42FF425-477C-4FBF-A857-BA370FB8604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212" y="962938"/>
            <a:ext cx="3657600" cy="5214025"/>
          </a:xfrm>
        </p:spPr>
      </p:pic>
    </p:spTree>
    <p:extLst>
      <p:ext uri="{BB962C8B-B14F-4D97-AF65-F5344CB8AC3E}">
        <p14:creationId xmlns:p14="http://schemas.microsoft.com/office/powerpoint/2010/main" val="266510042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300</Words>
  <Application>Microsoft Office PowerPoint</Application>
  <PresentationFormat>Ευρεία οθόνη</PresentationFormat>
  <Paragraphs>38</Paragraphs>
  <Slides>6</Slides>
  <Notes>0</Notes>
  <HiddenSlides>0</HiddenSlides>
  <MMClips>2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Arial</vt:lpstr>
      <vt:lpstr>Broadway</vt:lpstr>
      <vt:lpstr>Calibri</vt:lpstr>
      <vt:lpstr>Calibri Light</vt:lpstr>
      <vt:lpstr>MoreCompPro-Book</vt:lpstr>
      <vt:lpstr>Θέμα του Office</vt:lpstr>
      <vt:lpstr>Karol Szymanowski (1882 – 1937) pianista i kompozytor</vt:lpstr>
      <vt:lpstr>Πρώτα χρόνια</vt:lpstr>
      <vt:lpstr>Πρώιμη περίοδος</vt:lpstr>
      <vt:lpstr>Δεύτερη περίοδος  (1914-μέσα δεκαετίας 1920)</vt:lpstr>
      <vt:lpstr>Όψιμη περίοδος</vt:lpstr>
      <vt:lpstr>Έργα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Aναστασία Χατζηγιαννίδη</dc:creator>
  <cp:lastModifiedBy>Aναστασία Χατζηγιαννίδη</cp:lastModifiedBy>
  <cp:revision>21</cp:revision>
  <dcterms:created xsi:type="dcterms:W3CDTF">2021-03-23T05:25:14Z</dcterms:created>
  <dcterms:modified xsi:type="dcterms:W3CDTF">2022-03-21T21:14:23Z</dcterms:modified>
</cp:coreProperties>
</file>