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62" r:id="rId4"/>
    <p:sldId id="263" r:id="rId5"/>
    <p:sldId id="264" r:id="rId6"/>
    <p:sldId id="265" r:id="rId7"/>
    <p:sldId id="266" r:id="rId8"/>
    <p:sldId id="285" r:id="rId9"/>
    <p:sldId id="274" r:id="rId10"/>
    <p:sldId id="271" r:id="rId11"/>
    <p:sldId id="272" r:id="rId12"/>
    <p:sldId id="273" r:id="rId13"/>
    <p:sldId id="295" r:id="rId14"/>
    <p:sldId id="313" r:id="rId15"/>
    <p:sldId id="296" r:id="rId16"/>
    <p:sldId id="300" r:id="rId17"/>
    <p:sldId id="277" r:id="rId18"/>
    <p:sldId id="275" r:id="rId19"/>
    <p:sldId id="297" r:id="rId20"/>
    <p:sldId id="314" r:id="rId21"/>
    <p:sldId id="294" r:id="rId22"/>
    <p:sldId id="299" r:id="rId23"/>
    <p:sldId id="281" r:id="rId24"/>
    <p:sldId id="320" r:id="rId25"/>
    <p:sldId id="286" r:id="rId26"/>
    <p:sldId id="287" r:id="rId27"/>
    <p:sldId id="315" r:id="rId28"/>
    <p:sldId id="288" r:id="rId29"/>
    <p:sldId id="289" r:id="rId30"/>
    <p:sldId id="283" r:id="rId31"/>
    <p:sldId id="279" r:id="rId32"/>
    <p:sldId id="280" r:id="rId33"/>
    <p:sldId id="316" r:id="rId34"/>
    <p:sldId id="317" r:id="rId35"/>
    <p:sldId id="318" r:id="rId36"/>
    <p:sldId id="282" r:id="rId37"/>
    <p:sldId id="319" r:id="rId38"/>
    <p:sldId id="267" r:id="rId39"/>
    <p:sldId id="268" r:id="rId40"/>
    <p:sldId id="269"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3" d="100"/>
          <a:sy n="83" d="100"/>
        </p:scale>
        <p:origin x="-104" y="-4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fr-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smtClean="0"/>
              <a:t>Click to edit Master subtitle style</a:t>
            </a:r>
            <a:endParaRPr lang="en-US"/>
          </a:p>
        </p:txBody>
      </p:sp>
      <p:sp>
        <p:nvSpPr>
          <p:cNvPr id="4" name="Date Placeholder 3"/>
          <p:cNvSpPr>
            <a:spLocks noGrp="1"/>
          </p:cNvSpPr>
          <p:nvPr>
            <p:ph type="dt" sz="half" idx="10"/>
          </p:nvPr>
        </p:nvSpPr>
        <p:spPr/>
        <p:txBody>
          <a:bodyPr/>
          <a:lstStyle/>
          <a:p>
            <a:fld id="{AD500C72-8EB7-5647-9CDA-AD5410F951E6}" type="datetimeFigureOut">
              <a:rPr lang="en-US" smtClean="0"/>
              <a:t>12/1/17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1F39E-8CE6-C943-B84D-70F9DABAD2C2}" type="slidenum">
              <a:rPr lang="en-US" smtClean="0"/>
              <a:t>‹#›</a:t>
            </a:fld>
            <a:endParaRPr lang="en-US"/>
          </a:p>
        </p:txBody>
      </p:sp>
    </p:spTree>
    <p:extLst>
      <p:ext uri="{BB962C8B-B14F-4D97-AF65-F5344CB8AC3E}">
        <p14:creationId xmlns:p14="http://schemas.microsoft.com/office/powerpoint/2010/main" val="58644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AD500C72-8EB7-5647-9CDA-AD5410F951E6}" type="datetimeFigureOut">
              <a:rPr lang="en-US" smtClean="0"/>
              <a:t>12/1/17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1F39E-8CE6-C943-B84D-70F9DABAD2C2}" type="slidenum">
              <a:rPr lang="en-US" smtClean="0"/>
              <a:t>‹#›</a:t>
            </a:fld>
            <a:endParaRPr lang="en-US"/>
          </a:p>
        </p:txBody>
      </p:sp>
    </p:spTree>
    <p:extLst>
      <p:ext uri="{BB962C8B-B14F-4D97-AF65-F5344CB8AC3E}">
        <p14:creationId xmlns:p14="http://schemas.microsoft.com/office/powerpoint/2010/main" val="2733712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AD500C72-8EB7-5647-9CDA-AD5410F951E6}" type="datetimeFigureOut">
              <a:rPr lang="en-US" smtClean="0"/>
              <a:t>12/1/17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1F39E-8CE6-C943-B84D-70F9DABAD2C2}" type="slidenum">
              <a:rPr lang="en-US" smtClean="0"/>
              <a:t>‹#›</a:t>
            </a:fld>
            <a:endParaRPr lang="en-US"/>
          </a:p>
        </p:txBody>
      </p:sp>
    </p:spTree>
    <p:extLst>
      <p:ext uri="{BB962C8B-B14F-4D97-AF65-F5344CB8AC3E}">
        <p14:creationId xmlns:p14="http://schemas.microsoft.com/office/powerpoint/2010/main" val="1718061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Content Placeholder 2"/>
          <p:cNvSpPr>
            <a:spLocks noGrp="1"/>
          </p:cNvSpPr>
          <p:nvPr>
            <p:ph idx="1"/>
          </p:nvPr>
        </p:nvSpPr>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AD500C72-8EB7-5647-9CDA-AD5410F951E6}" type="datetimeFigureOut">
              <a:rPr lang="en-US" smtClean="0"/>
              <a:t>12/1/17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1F39E-8CE6-C943-B84D-70F9DABAD2C2}" type="slidenum">
              <a:rPr lang="en-US" smtClean="0"/>
              <a:t>‹#›</a:t>
            </a:fld>
            <a:endParaRPr lang="en-US"/>
          </a:p>
        </p:txBody>
      </p:sp>
    </p:spTree>
    <p:extLst>
      <p:ext uri="{BB962C8B-B14F-4D97-AF65-F5344CB8AC3E}">
        <p14:creationId xmlns:p14="http://schemas.microsoft.com/office/powerpoint/2010/main" val="4029682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l-G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Click to edit Master text styles</a:t>
            </a:r>
          </a:p>
        </p:txBody>
      </p:sp>
      <p:sp>
        <p:nvSpPr>
          <p:cNvPr id="4" name="Date Placeholder 3"/>
          <p:cNvSpPr>
            <a:spLocks noGrp="1"/>
          </p:cNvSpPr>
          <p:nvPr>
            <p:ph type="dt" sz="half" idx="10"/>
          </p:nvPr>
        </p:nvSpPr>
        <p:spPr/>
        <p:txBody>
          <a:bodyPr/>
          <a:lstStyle/>
          <a:p>
            <a:fld id="{AD500C72-8EB7-5647-9CDA-AD5410F951E6}" type="datetimeFigureOut">
              <a:rPr lang="en-US" smtClean="0"/>
              <a:t>12/1/17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1F39E-8CE6-C943-B84D-70F9DABAD2C2}" type="slidenum">
              <a:rPr lang="en-US" smtClean="0"/>
              <a:t>‹#›</a:t>
            </a:fld>
            <a:endParaRPr lang="en-US"/>
          </a:p>
        </p:txBody>
      </p:sp>
    </p:spTree>
    <p:extLst>
      <p:ext uri="{BB962C8B-B14F-4D97-AF65-F5344CB8AC3E}">
        <p14:creationId xmlns:p14="http://schemas.microsoft.com/office/powerpoint/2010/main" val="1544230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5" name="Date Placeholder 4"/>
          <p:cNvSpPr>
            <a:spLocks noGrp="1"/>
          </p:cNvSpPr>
          <p:nvPr>
            <p:ph type="dt" sz="half" idx="10"/>
          </p:nvPr>
        </p:nvSpPr>
        <p:spPr/>
        <p:txBody>
          <a:bodyPr/>
          <a:lstStyle/>
          <a:p>
            <a:fld id="{AD500C72-8EB7-5647-9CDA-AD5410F951E6}" type="datetimeFigureOut">
              <a:rPr lang="en-US" smtClean="0"/>
              <a:t>12/1/17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01F39E-8CE6-C943-B84D-70F9DABAD2C2}" type="slidenum">
              <a:rPr lang="en-US" smtClean="0"/>
              <a:t>‹#›</a:t>
            </a:fld>
            <a:endParaRPr lang="en-US"/>
          </a:p>
        </p:txBody>
      </p:sp>
    </p:spTree>
    <p:extLst>
      <p:ext uri="{BB962C8B-B14F-4D97-AF65-F5344CB8AC3E}">
        <p14:creationId xmlns:p14="http://schemas.microsoft.com/office/powerpoint/2010/main" val="344783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7" name="Date Placeholder 6"/>
          <p:cNvSpPr>
            <a:spLocks noGrp="1"/>
          </p:cNvSpPr>
          <p:nvPr>
            <p:ph type="dt" sz="half" idx="10"/>
          </p:nvPr>
        </p:nvSpPr>
        <p:spPr/>
        <p:txBody>
          <a:bodyPr/>
          <a:lstStyle/>
          <a:p>
            <a:fld id="{AD500C72-8EB7-5647-9CDA-AD5410F951E6}" type="datetimeFigureOut">
              <a:rPr lang="en-US" smtClean="0"/>
              <a:t>12/1/17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01F39E-8CE6-C943-B84D-70F9DABAD2C2}" type="slidenum">
              <a:rPr lang="en-US" smtClean="0"/>
              <a:t>‹#›</a:t>
            </a:fld>
            <a:endParaRPr lang="en-US"/>
          </a:p>
        </p:txBody>
      </p:sp>
    </p:spTree>
    <p:extLst>
      <p:ext uri="{BB962C8B-B14F-4D97-AF65-F5344CB8AC3E}">
        <p14:creationId xmlns:p14="http://schemas.microsoft.com/office/powerpoint/2010/main" val="3210256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Date Placeholder 2"/>
          <p:cNvSpPr>
            <a:spLocks noGrp="1"/>
          </p:cNvSpPr>
          <p:nvPr>
            <p:ph type="dt" sz="half" idx="10"/>
          </p:nvPr>
        </p:nvSpPr>
        <p:spPr/>
        <p:txBody>
          <a:bodyPr/>
          <a:lstStyle/>
          <a:p>
            <a:fld id="{AD500C72-8EB7-5647-9CDA-AD5410F951E6}" type="datetimeFigureOut">
              <a:rPr lang="en-US" smtClean="0"/>
              <a:t>12/1/17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01F39E-8CE6-C943-B84D-70F9DABAD2C2}" type="slidenum">
              <a:rPr lang="en-US" smtClean="0"/>
              <a:t>‹#›</a:t>
            </a:fld>
            <a:endParaRPr lang="en-US"/>
          </a:p>
        </p:txBody>
      </p:sp>
    </p:spTree>
    <p:extLst>
      <p:ext uri="{BB962C8B-B14F-4D97-AF65-F5344CB8AC3E}">
        <p14:creationId xmlns:p14="http://schemas.microsoft.com/office/powerpoint/2010/main" val="1281130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500C72-8EB7-5647-9CDA-AD5410F951E6}" type="datetimeFigureOut">
              <a:rPr lang="en-US" smtClean="0"/>
              <a:t>12/1/17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01F39E-8CE6-C943-B84D-70F9DABAD2C2}" type="slidenum">
              <a:rPr lang="en-US" smtClean="0"/>
              <a:t>‹#›</a:t>
            </a:fld>
            <a:endParaRPr lang="en-US"/>
          </a:p>
        </p:txBody>
      </p:sp>
    </p:spTree>
    <p:extLst>
      <p:ext uri="{BB962C8B-B14F-4D97-AF65-F5344CB8AC3E}">
        <p14:creationId xmlns:p14="http://schemas.microsoft.com/office/powerpoint/2010/main" val="3344642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p:txBody>
          <a:bodyPr/>
          <a:lstStyle/>
          <a:p>
            <a:fld id="{AD500C72-8EB7-5647-9CDA-AD5410F951E6}" type="datetimeFigureOut">
              <a:rPr lang="en-US" smtClean="0"/>
              <a:t>12/1/17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01F39E-8CE6-C943-B84D-70F9DABAD2C2}" type="slidenum">
              <a:rPr lang="en-US" smtClean="0"/>
              <a:t>‹#›</a:t>
            </a:fld>
            <a:endParaRPr lang="en-US"/>
          </a:p>
        </p:txBody>
      </p:sp>
    </p:spTree>
    <p:extLst>
      <p:ext uri="{BB962C8B-B14F-4D97-AF65-F5344CB8AC3E}">
        <p14:creationId xmlns:p14="http://schemas.microsoft.com/office/powerpoint/2010/main" val="2065139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p:txBody>
          <a:bodyPr/>
          <a:lstStyle/>
          <a:p>
            <a:fld id="{AD500C72-8EB7-5647-9CDA-AD5410F951E6}" type="datetimeFigureOut">
              <a:rPr lang="en-US" smtClean="0"/>
              <a:t>12/1/17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01F39E-8CE6-C943-B84D-70F9DABAD2C2}" type="slidenum">
              <a:rPr lang="en-US" smtClean="0"/>
              <a:t>‹#›</a:t>
            </a:fld>
            <a:endParaRPr lang="en-US"/>
          </a:p>
        </p:txBody>
      </p:sp>
    </p:spTree>
    <p:extLst>
      <p:ext uri="{BB962C8B-B14F-4D97-AF65-F5344CB8AC3E}">
        <p14:creationId xmlns:p14="http://schemas.microsoft.com/office/powerpoint/2010/main" val="309197648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500C72-8EB7-5647-9CDA-AD5410F951E6}" type="datetimeFigureOut">
              <a:rPr lang="en-US" smtClean="0"/>
              <a:t>12/1/17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01F39E-8CE6-C943-B84D-70F9DABAD2C2}" type="slidenum">
              <a:rPr lang="en-US" smtClean="0"/>
              <a:t>‹#›</a:t>
            </a:fld>
            <a:endParaRPr lang="en-US"/>
          </a:p>
        </p:txBody>
      </p:sp>
    </p:spTree>
    <p:extLst>
      <p:ext uri="{BB962C8B-B14F-4D97-AF65-F5344CB8AC3E}">
        <p14:creationId xmlns:p14="http://schemas.microsoft.com/office/powerpoint/2010/main" val="1001736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google.gr/imgres?imgurl=http://romanumismatics.com/uploaded/thumbnails/db_file_img_94117_690x0.jpg&amp;imgrefurl=http://romanumismatics.com/articles/article/roman-republic-q.-cassius-longinus-vesta/&amp;h=371&amp;w=690&amp;tbnid=DZiphYrCQBlvxM:&amp;docid=ei9X7C6AoT6jfM&amp;ei=2uXJVuznBemB6ATvnL6ADA&amp;tbm=isch&amp;ved=0ahUKEwjsvIy8o4nLAhXpAJoKHW-OD8AQMwgfKAMwAw" TargetMode="Externa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hyperlink" Target="https://en.wikipedia.org/wiki/Nones_(calendar)%23Months" TargetMode="External"/><Relationship Id="rId4" Type="http://schemas.openxmlformats.org/officeDocument/2006/relationships/hyperlink" Target="https://en.wikipedia.org/wiki/Praetor_urbanus" TargetMode="External"/><Relationship Id="rId5" Type="http://schemas.openxmlformats.org/officeDocument/2006/relationships/hyperlink" Target="https://en.wikipedia.org/wiki/Roman_citizen" TargetMode="External"/><Relationship Id="rId6" Type="http://schemas.openxmlformats.org/officeDocument/2006/relationships/hyperlink" Target="https://en.wikipedia.org/wiki/Ius_Latinum" TargetMode="External"/><Relationship Id="rId7" Type="http://schemas.openxmlformats.org/officeDocument/2006/relationships/hyperlink" Target="https://en.wikipedia.org/wiki/Socii" TargetMode="External"/><Relationship Id="rId8" Type="http://schemas.openxmlformats.org/officeDocument/2006/relationships/hyperlink" Target="https://en.wikipedia.org/wiki/Roman_assemblies" TargetMode="External"/><Relationship Id="rId9" Type="http://schemas.openxmlformats.org/officeDocument/2006/relationships/hyperlink" Target="https://en.wikipedia.org/wiki/Brass" TargetMode="External"/><Relationship Id="rId1" Type="http://schemas.openxmlformats.org/officeDocument/2006/relationships/slideLayout" Target="../slideLayouts/slideLayout2.xml"/><Relationship Id="rId2" Type="http://schemas.openxmlformats.org/officeDocument/2006/relationships/hyperlink" Target="https://en.wikipedia.org/wiki/Roman_senate"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ΡΩΜΗ</a:t>
            </a:r>
            <a:br>
              <a:rPr lang="el-GR" dirty="0" smtClean="0"/>
            </a:br>
            <a:r>
              <a:rPr lang="el-GR" dirty="0" smtClean="0"/>
              <a:t>Ποινικ</a:t>
            </a:r>
            <a:r>
              <a:rPr lang="el-GR" dirty="0" smtClean="0"/>
              <a:t>ά δικαστήρια</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285023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Δικαστικό </a:t>
            </a:r>
            <a:r>
              <a:rPr lang="en-GB" b="1" dirty="0" smtClean="0"/>
              <a:t>Album</a:t>
            </a:r>
            <a:endParaRPr lang="en-US" dirty="0"/>
          </a:p>
        </p:txBody>
      </p:sp>
      <p:sp>
        <p:nvSpPr>
          <p:cNvPr id="3" name="Content Placeholder 2"/>
          <p:cNvSpPr>
            <a:spLocks noGrp="1"/>
          </p:cNvSpPr>
          <p:nvPr>
            <p:ph idx="1"/>
          </p:nvPr>
        </p:nvSpPr>
        <p:spPr/>
        <p:txBody>
          <a:bodyPr>
            <a:normAutofit fontScale="92500"/>
          </a:bodyPr>
          <a:lstStyle/>
          <a:p>
            <a:r>
              <a:rPr lang="en-US" dirty="0"/>
              <a:t>Οι </a:t>
            </a:r>
            <a:r>
              <a:rPr lang="en-US" dirty="0" err="1"/>
              <a:t>δικ</a:t>
            </a:r>
            <a:r>
              <a:rPr lang="en-US" dirty="0"/>
              <a:t>α</a:t>
            </a:r>
            <a:r>
              <a:rPr lang="en-US" dirty="0" err="1"/>
              <a:t>στές</a:t>
            </a:r>
            <a:r>
              <a:rPr lang="en-US" dirty="0"/>
              <a:t>, τόσο των ποινικών όσο και π</a:t>
            </a:r>
            <a:r>
              <a:rPr lang="en-US" dirty="0" err="1"/>
              <a:t>ιθ</a:t>
            </a:r>
            <a:r>
              <a:rPr lang="en-US" dirty="0"/>
              <a:t>α</a:t>
            </a:r>
            <a:r>
              <a:rPr lang="en-US" dirty="0" err="1"/>
              <a:t>νότ</a:t>
            </a:r>
            <a:r>
              <a:rPr lang="en-US" dirty="0"/>
              <a:t>ατα των ιδιωτικών </a:t>
            </a:r>
            <a:r>
              <a:rPr lang="en-US" dirty="0" err="1"/>
              <a:t>δι</a:t>
            </a:r>
            <a:r>
              <a:rPr lang="en-US" dirty="0"/>
              <a:t>αφορών, </a:t>
            </a:r>
            <a:r>
              <a:rPr lang="en-US" dirty="0" err="1"/>
              <a:t>κληρώνοντ</a:t>
            </a:r>
            <a:r>
              <a:rPr lang="en-US" dirty="0"/>
              <a:t>αν απ</a:t>
            </a:r>
            <a:r>
              <a:rPr lang="en-US" dirty="0" err="1"/>
              <a:t>ό</a:t>
            </a:r>
            <a:r>
              <a:rPr lang="en-US" dirty="0"/>
              <a:t> </a:t>
            </a:r>
            <a:r>
              <a:rPr lang="en-US" dirty="0" err="1"/>
              <a:t>έν</a:t>
            </a:r>
            <a:r>
              <a:rPr lang="en-US" dirty="0"/>
              <a:t>α κα</a:t>
            </a:r>
            <a:r>
              <a:rPr lang="en-US" dirty="0" err="1"/>
              <a:t>τάλογο</a:t>
            </a:r>
            <a:r>
              <a:rPr lang="en-US" dirty="0"/>
              <a:t>, το </a:t>
            </a:r>
            <a:r>
              <a:rPr lang="en-US" i="1" dirty="0"/>
              <a:t>album</a:t>
            </a:r>
            <a:r>
              <a:rPr lang="en-US" dirty="0"/>
              <a:t>, που </a:t>
            </a:r>
            <a:r>
              <a:rPr lang="en-US" dirty="0" err="1"/>
              <a:t>συγκροτούντ</a:t>
            </a:r>
            <a:r>
              <a:rPr lang="en-US" dirty="0"/>
              <a:t>αν κάθε χρόνο απ</a:t>
            </a:r>
            <a:r>
              <a:rPr lang="en-US" dirty="0" err="1"/>
              <a:t>ό</a:t>
            </a:r>
            <a:r>
              <a:rPr lang="en-US" dirty="0"/>
              <a:t> τους π</a:t>
            </a:r>
            <a:r>
              <a:rPr lang="en-US" dirty="0" err="1"/>
              <a:t>ρ</a:t>
            </a:r>
            <a:r>
              <a:rPr lang="en-US" dirty="0"/>
              <a:t>α</a:t>
            </a:r>
            <a:r>
              <a:rPr lang="en-US" dirty="0" err="1"/>
              <a:t>ίτορες</a:t>
            </a:r>
            <a:r>
              <a:rPr lang="en-US" dirty="0"/>
              <a:t> </a:t>
            </a:r>
            <a:endParaRPr lang="el-GR" dirty="0" smtClean="0"/>
          </a:p>
          <a:p>
            <a:r>
              <a:rPr lang="en-US" dirty="0" smtClean="0"/>
              <a:t> </a:t>
            </a:r>
            <a:r>
              <a:rPr lang="en-US" dirty="0"/>
              <a:t>Για να </a:t>
            </a:r>
            <a:r>
              <a:rPr lang="en-US" dirty="0" err="1"/>
              <a:t>εγγρ</a:t>
            </a:r>
            <a:r>
              <a:rPr lang="en-US" dirty="0"/>
              <a:t>α</a:t>
            </a:r>
            <a:r>
              <a:rPr lang="en-US" dirty="0" err="1"/>
              <a:t>φούν</a:t>
            </a:r>
            <a:r>
              <a:rPr lang="en-US" dirty="0"/>
              <a:t> στο </a:t>
            </a:r>
            <a:r>
              <a:rPr lang="en-US" i="1" dirty="0"/>
              <a:t>album</a:t>
            </a:r>
            <a:r>
              <a:rPr lang="en-US" dirty="0"/>
              <a:t>, που α</a:t>
            </a:r>
            <a:r>
              <a:rPr lang="en-US" dirty="0" err="1"/>
              <a:t>ριθμούσε</a:t>
            </a:r>
            <a:r>
              <a:rPr lang="en-US" dirty="0"/>
              <a:t> π</a:t>
            </a:r>
            <a:r>
              <a:rPr lang="en-US" dirty="0" err="1"/>
              <a:t>ερί</a:t>
            </a:r>
            <a:r>
              <a:rPr lang="en-US" dirty="0"/>
              <a:t> τα 350 </a:t>
            </a:r>
            <a:r>
              <a:rPr lang="en-US" dirty="0" err="1"/>
              <a:t>άτομ</a:t>
            </a:r>
            <a:r>
              <a:rPr lang="en-US" dirty="0"/>
              <a:t>α, οι </a:t>
            </a:r>
            <a:r>
              <a:rPr lang="en-US" dirty="0" err="1"/>
              <a:t>υ</a:t>
            </a:r>
            <a:r>
              <a:rPr lang="en-US" dirty="0"/>
              <a:t>π</a:t>
            </a:r>
            <a:r>
              <a:rPr lang="en-US" dirty="0" err="1"/>
              <a:t>οψήφιοι</a:t>
            </a:r>
            <a:r>
              <a:rPr lang="en-US" dirty="0"/>
              <a:t> </a:t>
            </a:r>
            <a:r>
              <a:rPr lang="en-US" dirty="0" err="1"/>
              <a:t>δικ</a:t>
            </a:r>
            <a:r>
              <a:rPr lang="en-US" dirty="0"/>
              <a:t>α</a:t>
            </a:r>
            <a:r>
              <a:rPr lang="en-US" dirty="0" err="1"/>
              <a:t>στές</a:t>
            </a:r>
            <a:r>
              <a:rPr lang="en-US" dirty="0"/>
              <a:t> </a:t>
            </a:r>
            <a:r>
              <a:rPr lang="en-US" dirty="0" err="1"/>
              <a:t>έ</a:t>
            </a:r>
            <a:r>
              <a:rPr lang="en-US" dirty="0"/>
              <a:t>πρεπε να συγκεντρώνουν στο π</a:t>
            </a:r>
            <a:r>
              <a:rPr lang="en-US" dirty="0" err="1"/>
              <a:t>ρόσω</a:t>
            </a:r>
            <a:r>
              <a:rPr lang="en-US" dirty="0"/>
              <a:t>π</a:t>
            </a:r>
            <a:r>
              <a:rPr lang="en-US" dirty="0" err="1"/>
              <a:t>ό</a:t>
            </a:r>
            <a:r>
              <a:rPr lang="en-US" dirty="0"/>
              <a:t> τους </a:t>
            </a:r>
            <a:r>
              <a:rPr lang="en-US" dirty="0" err="1"/>
              <a:t>κά</a:t>
            </a:r>
            <a:r>
              <a:rPr lang="en-US" dirty="0"/>
              <a:t>ποια </a:t>
            </a:r>
            <a:r>
              <a:rPr lang="en-US" dirty="0" err="1"/>
              <a:t>εχέγγυ</a:t>
            </a:r>
            <a:r>
              <a:rPr lang="en-US" dirty="0"/>
              <a:t>α ήθους και να έχουν π</a:t>
            </a:r>
            <a:r>
              <a:rPr lang="en-US" dirty="0" err="1"/>
              <a:t>εριουσί</a:t>
            </a:r>
            <a:r>
              <a:rPr lang="en-US" dirty="0"/>
              <a:t>α ορισμένου ύψους. </a:t>
            </a:r>
          </a:p>
        </p:txBody>
      </p:sp>
    </p:spTree>
    <p:extLst>
      <p:ext uri="{BB962C8B-B14F-4D97-AF65-F5344CB8AC3E}">
        <p14:creationId xmlns:p14="http://schemas.microsoft.com/office/powerpoint/2010/main" val="2226374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07844"/>
          </a:xfrm>
        </p:spPr>
        <p:txBody>
          <a:bodyPr>
            <a:normAutofit fontScale="90000"/>
          </a:bodyPr>
          <a:lstStyle/>
          <a:p>
            <a:r>
              <a:rPr lang="el-GR" dirty="0"/>
              <a:t> </a:t>
            </a:r>
            <a:r>
              <a:rPr lang="en-GB" dirty="0" err="1" smtClean="0"/>
              <a:t>Rejectio</a:t>
            </a:r>
            <a:endParaRPr lang="en-US" dirty="0"/>
          </a:p>
        </p:txBody>
      </p:sp>
      <p:sp>
        <p:nvSpPr>
          <p:cNvPr id="3" name="Content Placeholder 2"/>
          <p:cNvSpPr>
            <a:spLocks noGrp="1"/>
          </p:cNvSpPr>
          <p:nvPr>
            <p:ph idx="1"/>
          </p:nvPr>
        </p:nvSpPr>
        <p:spPr>
          <a:xfrm>
            <a:off x="208518" y="682483"/>
            <a:ext cx="8935482" cy="6175518"/>
          </a:xfrm>
        </p:spPr>
        <p:txBody>
          <a:bodyPr>
            <a:noAutofit/>
          </a:bodyPr>
          <a:lstStyle/>
          <a:p>
            <a:r>
              <a:rPr lang="en-US" sz="2300" dirty="0"/>
              <a:t>Σε </a:t>
            </a:r>
            <a:r>
              <a:rPr lang="en-US" sz="2300" dirty="0" err="1"/>
              <a:t>μί</a:t>
            </a:r>
            <a:r>
              <a:rPr lang="en-US" sz="2300" dirty="0"/>
              <a:t>α συνήθη ποινική δίκη, η </a:t>
            </a:r>
            <a:r>
              <a:rPr lang="en-US" sz="2300" dirty="0" err="1"/>
              <a:t>υ</a:t>
            </a:r>
            <a:r>
              <a:rPr lang="en-US" sz="2300" dirty="0"/>
              <a:t>π</a:t>
            </a:r>
            <a:r>
              <a:rPr lang="en-US" sz="2300" dirty="0" err="1"/>
              <a:t>όθεση</a:t>
            </a:r>
            <a:r>
              <a:rPr lang="en-US" sz="2300" dirty="0"/>
              <a:t> </a:t>
            </a:r>
            <a:r>
              <a:rPr lang="en-US" sz="2300" dirty="0" err="1"/>
              <a:t>κρινότ</a:t>
            </a:r>
            <a:r>
              <a:rPr lang="en-US" sz="2300" dirty="0"/>
              <a:t>αν απ</a:t>
            </a:r>
            <a:r>
              <a:rPr lang="en-US" sz="2300" dirty="0" err="1"/>
              <a:t>ό</a:t>
            </a:r>
            <a:r>
              <a:rPr lang="en-US" sz="2300" dirty="0"/>
              <a:t> 50-75 </a:t>
            </a:r>
            <a:r>
              <a:rPr lang="en-US" sz="2300" dirty="0" err="1"/>
              <a:t>δικ</a:t>
            </a:r>
            <a:r>
              <a:rPr lang="en-US" sz="2300" dirty="0"/>
              <a:t>α</a:t>
            </a:r>
            <a:r>
              <a:rPr lang="en-US" sz="2300" dirty="0" err="1"/>
              <a:t>στές</a:t>
            </a:r>
            <a:r>
              <a:rPr lang="en-US" sz="2300" dirty="0"/>
              <a:t>. </a:t>
            </a:r>
            <a:endParaRPr lang="el-GR" sz="2300" dirty="0" smtClean="0"/>
          </a:p>
          <a:p>
            <a:r>
              <a:rPr lang="en-US" sz="2300" dirty="0" smtClean="0"/>
              <a:t>Τόσο </a:t>
            </a:r>
            <a:r>
              <a:rPr lang="en-US" sz="2300" dirty="0"/>
              <a:t>ο κα</a:t>
            </a:r>
            <a:r>
              <a:rPr lang="en-US" sz="2300" dirty="0" err="1"/>
              <a:t>τήγορος</a:t>
            </a:r>
            <a:r>
              <a:rPr lang="en-US" sz="2300" dirty="0"/>
              <a:t> (που </a:t>
            </a:r>
            <a:r>
              <a:rPr lang="en-US" sz="2300" dirty="0" err="1"/>
              <a:t>ήτ</a:t>
            </a:r>
            <a:r>
              <a:rPr lang="en-US" sz="2300" dirty="0"/>
              <a:t>αν ιδιώτης και όχι δημόσιος λειτουργός), όσο και ο κα</a:t>
            </a:r>
            <a:r>
              <a:rPr lang="en-US" sz="2300" dirty="0" err="1"/>
              <a:t>τηγορούμενος</a:t>
            </a:r>
            <a:r>
              <a:rPr lang="en-US" sz="2300" dirty="0"/>
              <a:t> (</a:t>
            </a:r>
            <a:r>
              <a:rPr lang="en-US" sz="2300" i="1" dirty="0" err="1"/>
              <a:t>reus</a:t>
            </a:r>
            <a:r>
              <a:rPr lang="en-US" sz="2300" dirty="0"/>
              <a:t>) </a:t>
            </a:r>
            <a:r>
              <a:rPr lang="en-US" sz="2300" dirty="0" err="1"/>
              <a:t>είχ</a:t>
            </a:r>
            <a:r>
              <a:rPr lang="en-US" sz="2300" dirty="0"/>
              <a:t>αν το </a:t>
            </a:r>
            <a:r>
              <a:rPr lang="en-US" sz="2300" dirty="0" err="1"/>
              <a:t>δικ</a:t>
            </a:r>
            <a:r>
              <a:rPr lang="en-US" sz="2300" dirty="0"/>
              <a:t>α</a:t>
            </a:r>
            <a:r>
              <a:rPr lang="en-US" sz="2300" dirty="0" err="1"/>
              <a:t>ίωμ</a:t>
            </a:r>
            <a:r>
              <a:rPr lang="en-US" sz="2300" dirty="0"/>
              <a:t>α να απ</a:t>
            </a:r>
            <a:r>
              <a:rPr lang="en-US" sz="2300" dirty="0" err="1"/>
              <a:t>ορρίψουν</a:t>
            </a:r>
            <a:r>
              <a:rPr lang="en-US" sz="2300" dirty="0"/>
              <a:t> </a:t>
            </a:r>
            <a:r>
              <a:rPr lang="en-US" sz="2300" dirty="0" err="1"/>
              <a:t>έν</a:t>
            </a:r>
            <a:r>
              <a:rPr lang="en-US" sz="2300" dirty="0"/>
              <a:t>αν συγκεκριμένο α</a:t>
            </a:r>
            <a:r>
              <a:rPr lang="en-US" sz="2300" dirty="0" err="1"/>
              <a:t>ριθμό</a:t>
            </a:r>
            <a:r>
              <a:rPr lang="en-US" sz="2300" dirty="0"/>
              <a:t> </a:t>
            </a:r>
            <a:r>
              <a:rPr lang="en-US" sz="2300" dirty="0" err="1"/>
              <a:t>δικ</a:t>
            </a:r>
            <a:r>
              <a:rPr lang="en-US" sz="2300" dirty="0"/>
              <a:t>α</a:t>
            </a:r>
            <a:r>
              <a:rPr lang="en-US" sz="2300" dirty="0" err="1"/>
              <a:t>στών</a:t>
            </a:r>
            <a:r>
              <a:rPr lang="en-US" sz="2300" dirty="0"/>
              <a:t>, για τους οπ</a:t>
            </a:r>
            <a:r>
              <a:rPr lang="en-US" sz="2300" dirty="0" err="1"/>
              <a:t>οίους</a:t>
            </a:r>
            <a:r>
              <a:rPr lang="en-US" sz="2300" dirty="0"/>
              <a:t> </a:t>
            </a:r>
            <a:r>
              <a:rPr lang="en-US" sz="2300" dirty="0" err="1"/>
              <a:t>είχ</a:t>
            </a:r>
            <a:r>
              <a:rPr lang="en-US" sz="2300" dirty="0"/>
              <a:t>αν επ</a:t>
            </a:r>
            <a:r>
              <a:rPr lang="en-US" sz="2300" dirty="0" err="1"/>
              <a:t>ιφυλάξεις</a:t>
            </a:r>
            <a:r>
              <a:rPr lang="en-US" sz="2300" dirty="0" smtClean="0"/>
              <a:t>.</a:t>
            </a:r>
          </a:p>
          <a:p>
            <a:r>
              <a:rPr lang="en-US" sz="2300" dirty="0" smtClean="0"/>
              <a:t> </a:t>
            </a:r>
            <a:r>
              <a:rPr lang="en-US" sz="2300" dirty="0"/>
              <a:t>Η </a:t>
            </a:r>
            <a:r>
              <a:rPr lang="en-US" sz="2300" dirty="0" err="1"/>
              <a:t>δι</a:t>
            </a:r>
            <a:r>
              <a:rPr lang="en-US" sz="2300" dirty="0"/>
              <a:t>α</a:t>
            </a:r>
            <a:r>
              <a:rPr lang="en-US" sz="2300" dirty="0" err="1"/>
              <a:t>δικ</a:t>
            </a:r>
            <a:r>
              <a:rPr lang="en-US" sz="2300" dirty="0"/>
              <a:t>α</a:t>
            </a:r>
            <a:r>
              <a:rPr lang="en-US" sz="2300" dirty="0" err="1"/>
              <a:t>σί</a:t>
            </a:r>
            <a:r>
              <a:rPr lang="en-US" sz="2300" dirty="0"/>
              <a:t>α α</a:t>
            </a:r>
            <a:r>
              <a:rPr lang="en-US" sz="2300" dirty="0" err="1"/>
              <a:t>υτή</a:t>
            </a:r>
            <a:r>
              <a:rPr lang="en-US" sz="2300" dirty="0"/>
              <a:t>, σε κρίσιμες </a:t>
            </a:r>
            <a:r>
              <a:rPr lang="en-US" sz="2300" dirty="0" err="1"/>
              <a:t>υ</a:t>
            </a:r>
            <a:r>
              <a:rPr lang="en-US" sz="2300" dirty="0"/>
              <a:t>π</a:t>
            </a:r>
            <a:r>
              <a:rPr lang="en-US" sz="2300" dirty="0" err="1"/>
              <a:t>οθέσεις</a:t>
            </a:r>
            <a:r>
              <a:rPr lang="en-US" sz="2300" dirty="0"/>
              <a:t>, πα</a:t>
            </a:r>
            <a:r>
              <a:rPr lang="en-US" sz="2300" dirty="0" err="1"/>
              <a:t>ρείχε</a:t>
            </a:r>
            <a:r>
              <a:rPr lang="en-US" sz="2300" dirty="0"/>
              <a:t> π</a:t>
            </a:r>
            <a:r>
              <a:rPr lang="en-US" sz="2300" dirty="0" err="1"/>
              <a:t>εριθώρι</a:t>
            </a:r>
            <a:r>
              <a:rPr lang="en-US" sz="2300" dirty="0"/>
              <a:t>α π</a:t>
            </a:r>
            <a:r>
              <a:rPr lang="en-US" sz="2300" dirty="0" err="1"/>
              <a:t>ολιτικών</a:t>
            </a:r>
            <a:r>
              <a:rPr lang="en-US" sz="2300" dirty="0"/>
              <a:t> χειρισμών και για το λόγο α</a:t>
            </a:r>
            <a:r>
              <a:rPr lang="en-US" sz="2300" dirty="0" err="1"/>
              <a:t>υτό</a:t>
            </a:r>
            <a:r>
              <a:rPr lang="en-US" sz="2300" dirty="0"/>
              <a:t> επ</a:t>
            </a:r>
            <a:r>
              <a:rPr lang="en-US" sz="2300" dirty="0" err="1"/>
              <a:t>ιχειρήθηκε</a:t>
            </a:r>
            <a:r>
              <a:rPr lang="en-US" sz="2300" dirty="0"/>
              <a:t> να τεθούν νομοθετικοί π</a:t>
            </a:r>
            <a:r>
              <a:rPr lang="en-US" sz="2300" dirty="0" err="1"/>
              <a:t>εριορισμοί</a:t>
            </a:r>
            <a:r>
              <a:rPr lang="en-US" sz="2300" dirty="0"/>
              <a:t>. </a:t>
            </a:r>
          </a:p>
        </p:txBody>
      </p:sp>
    </p:spTree>
    <p:extLst>
      <p:ext uri="{BB962C8B-B14F-4D97-AF65-F5344CB8AC3E}">
        <p14:creationId xmlns:p14="http://schemas.microsoft.com/office/powerpoint/2010/main" val="2547345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l-GR" dirty="0"/>
              <a:t>Ο Αύγουστος αύξησε τον αριθμό των δικαστών του </a:t>
            </a:r>
            <a:r>
              <a:rPr lang="en-US" i="1" dirty="0"/>
              <a:t>album</a:t>
            </a:r>
            <a:r>
              <a:rPr lang="el-GR" dirty="0"/>
              <a:t> και μείωσε τον μέσο αριθμό δικαστών ανά σύνθεση, ώστε να είναι δυνατή η παράλληλη διεξαγωγή πολλών δικών από περισσότερες συνθέσεις, έτσι ώστε να </a:t>
            </a:r>
            <a:r>
              <a:rPr lang="el-GR" dirty="0" smtClean="0"/>
              <a:t>αντιμετωπισθεί </a:t>
            </a:r>
            <a:r>
              <a:rPr lang="el-GR" dirty="0"/>
              <a:t>η συνεχώς αυξανόμενη δικαστική ύλη. </a:t>
            </a:r>
            <a:endParaRPr lang="en-GB" dirty="0" smtClean="0"/>
          </a:p>
          <a:p>
            <a:r>
              <a:rPr lang="el-GR" dirty="0" smtClean="0"/>
              <a:t>Η </a:t>
            </a:r>
            <a:r>
              <a:rPr lang="el-GR" dirty="0"/>
              <a:t>ολομέλεια των 180 δικαστών συνεδρίαζε για πολύ σοβαρές υποθέσεις</a:t>
            </a:r>
            <a:r>
              <a:rPr lang="el-GR" dirty="0" smtClean="0"/>
              <a:t>.</a:t>
            </a:r>
            <a:endParaRPr lang="en-GB" dirty="0" smtClean="0"/>
          </a:p>
          <a:p>
            <a:r>
              <a:rPr lang="el-GR" dirty="0" smtClean="0"/>
              <a:t> </a:t>
            </a:r>
            <a:r>
              <a:rPr lang="el-GR" dirty="0"/>
              <a:t>Οι δικαστές την ίδια περίοδο προέρχονται όχι μόνον από την Ρώμη, αλλά και απομακρυσμένες περιοχές της Αυτοκρατορίας. </a:t>
            </a:r>
          </a:p>
          <a:p>
            <a:endParaRPr lang="en-US" dirty="0"/>
          </a:p>
        </p:txBody>
      </p:sp>
    </p:spTree>
    <p:extLst>
      <p:ext uri="{BB962C8B-B14F-4D97-AF65-F5344CB8AC3E}">
        <p14:creationId xmlns:p14="http://schemas.microsoft.com/office/powerpoint/2010/main" val="3376884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48690"/>
          </a:xfrm>
        </p:spPr>
        <p:txBody>
          <a:bodyPr>
            <a:normAutofit fontScale="90000"/>
          </a:bodyPr>
          <a:lstStyle/>
          <a:p>
            <a:r>
              <a:rPr lang="el-GR" dirty="0" smtClean="0"/>
              <a:t>Προδικασία</a:t>
            </a:r>
            <a:br>
              <a:rPr lang="el-GR" dirty="0" smtClean="0"/>
            </a:br>
            <a:endParaRPr lang="en-US" dirty="0"/>
          </a:p>
        </p:txBody>
      </p:sp>
      <p:sp>
        <p:nvSpPr>
          <p:cNvPr id="3" name="Content Placeholder 2"/>
          <p:cNvSpPr>
            <a:spLocks noGrp="1"/>
          </p:cNvSpPr>
          <p:nvPr>
            <p:ph idx="1"/>
          </p:nvPr>
        </p:nvSpPr>
        <p:spPr>
          <a:xfrm>
            <a:off x="457200" y="586085"/>
            <a:ext cx="8229600" cy="6739968"/>
          </a:xfrm>
        </p:spPr>
        <p:txBody>
          <a:bodyPr>
            <a:normAutofit fontScale="92500" lnSpcReduction="20000"/>
          </a:bodyPr>
          <a:lstStyle/>
          <a:p>
            <a:r>
              <a:rPr lang="el-GR" dirty="0"/>
              <a:t>Ισχύει το συζητητικό σύστημα, την πρωτοβουλία για την κατηγορία πρέπει να λάβει κάποιος ιδιώτης, υποβάλλοντας μία </a:t>
            </a:r>
            <a:r>
              <a:rPr lang="en-GB" dirty="0" err="1" smtClean="0"/>
              <a:t>postulatio</a:t>
            </a:r>
            <a:r>
              <a:rPr lang="el-GR" dirty="0" smtClean="0"/>
              <a:t>, με την οποία ζητά την διερεύνηση μίας υπόθεσης από συγκεκριμένη </a:t>
            </a:r>
            <a:r>
              <a:rPr lang="en-GB" dirty="0" err="1" smtClean="0"/>
              <a:t>quaestio</a:t>
            </a:r>
            <a:r>
              <a:rPr lang="en-GB" dirty="0" smtClean="0"/>
              <a:t>. </a:t>
            </a:r>
          </a:p>
          <a:p>
            <a:r>
              <a:rPr lang="el-GR" dirty="0"/>
              <a:t>Η απονομή της δικαιοσύνης γινόταν σε συγκεκριμένες περιόδους του χρόνου, καθώς προβλεπόταν περίοδος </a:t>
            </a:r>
            <a:r>
              <a:rPr lang="el-GR" i="1" dirty="0"/>
              <a:t>δικαστικών διακοπών</a:t>
            </a:r>
            <a:r>
              <a:rPr lang="el-GR" dirty="0"/>
              <a:t> και σε συγκεκριμένες ημέρες, αφού ορισμένες, ονομαζόμενες </a:t>
            </a:r>
            <a:r>
              <a:rPr lang="el-GR" i="1" dirty="0"/>
              <a:t>αποφράδες</a:t>
            </a:r>
            <a:r>
              <a:rPr lang="el-GR" dirty="0"/>
              <a:t>, θεωρούνταν για θρησκευτικούς λόγους δυσοίωνες για την απονομή της δικαιοσύνης.</a:t>
            </a:r>
          </a:p>
          <a:p>
            <a:r>
              <a:rPr lang="el-GR" dirty="0" smtClean="0"/>
              <a:t>Αφού ερευνηθεί το παραδεκτό της προσφυγής (π.χ. μπορεί να απαγορεύεται κατά συγκεκριμένου προσώπου), χορηγείται άδεια για την κατηγορία. </a:t>
            </a:r>
          </a:p>
          <a:p>
            <a:pPr marL="0" indent="0">
              <a:buNone/>
            </a:pPr>
            <a:endParaRPr lang="en-GB" dirty="0"/>
          </a:p>
          <a:p>
            <a:endParaRPr lang="en-US" dirty="0"/>
          </a:p>
        </p:txBody>
      </p:sp>
    </p:spTree>
    <p:extLst>
      <p:ext uri="{BB962C8B-B14F-4D97-AF65-F5344CB8AC3E}">
        <p14:creationId xmlns:p14="http://schemas.microsoft.com/office/powerpoint/2010/main" val="441753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l-GR" dirty="0"/>
              <a:t>Ο κατήγορος καταθέτει εγγράφως το όνομα και αδίκημα του κατηγορούμενου – </a:t>
            </a:r>
            <a:r>
              <a:rPr lang="en-GB" dirty="0" err="1"/>
              <a:t>nominis</a:t>
            </a:r>
            <a:r>
              <a:rPr lang="en-GB" dirty="0"/>
              <a:t> et </a:t>
            </a:r>
            <a:r>
              <a:rPr lang="en-GB" dirty="0" err="1"/>
              <a:t>criminis</a:t>
            </a:r>
            <a:r>
              <a:rPr lang="en-GB" dirty="0"/>
              <a:t> </a:t>
            </a:r>
            <a:r>
              <a:rPr lang="en-GB" dirty="0" err="1"/>
              <a:t>delatio</a:t>
            </a:r>
            <a:r>
              <a:rPr lang="en-GB" dirty="0"/>
              <a:t>,  </a:t>
            </a:r>
            <a:r>
              <a:rPr lang="el-GR" dirty="0"/>
              <a:t>παρουσία του. </a:t>
            </a:r>
          </a:p>
          <a:p>
            <a:r>
              <a:rPr lang="el-GR" dirty="0"/>
              <a:t>Το έγγραφο -  </a:t>
            </a:r>
            <a:r>
              <a:rPr lang="en-GB" dirty="0" err="1"/>
              <a:t>Inscriptio</a:t>
            </a:r>
            <a:r>
              <a:rPr lang="en-GB" dirty="0"/>
              <a:t> – </a:t>
            </a:r>
            <a:r>
              <a:rPr lang="el-GR" dirty="0"/>
              <a:t>υπογράφεται από τον κατήγορο και όσους υποστηρίζουν την κατηγορία – </a:t>
            </a:r>
            <a:r>
              <a:rPr lang="en-GB" dirty="0" err="1"/>
              <a:t>subscriptores</a:t>
            </a:r>
            <a:r>
              <a:rPr lang="en-GB" dirty="0"/>
              <a:t>. </a:t>
            </a:r>
            <a:endParaRPr lang="el-GR" dirty="0"/>
          </a:p>
          <a:p>
            <a:r>
              <a:rPr lang="el-GR" dirty="0"/>
              <a:t>Ο κατήγορος πρέπει να ορκισθεί ότι δεν υποβάλλει ψευδή κατηγορία – </a:t>
            </a:r>
            <a:r>
              <a:rPr lang="en-GB" dirty="0" err="1"/>
              <a:t>calumnia</a:t>
            </a:r>
            <a:r>
              <a:rPr lang="en-GB" dirty="0"/>
              <a:t>, </a:t>
            </a:r>
            <a:r>
              <a:rPr lang="el-GR" dirty="0"/>
              <a:t>ή δεν ενεργεί σε συμπαιγνία με τον </a:t>
            </a:r>
            <a:r>
              <a:rPr lang="el-GR" dirty="0" err="1"/>
              <a:t>κατηγοροούμενο</a:t>
            </a:r>
            <a:r>
              <a:rPr lang="el-GR" dirty="0"/>
              <a:t> –</a:t>
            </a:r>
            <a:r>
              <a:rPr lang="en-GB" dirty="0"/>
              <a:t> </a:t>
            </a:r>
            <a:r>
              <a:rPr lang="en-GB" dirty="0" err="1"/>
              <a:t>praevaricatio</a:t>
            </a:r>
            <a:r>
              <a:rPr lang="en-GB" dirty="0"/>
              <a:t>. </a:t>
            </a:r>
          </a:p>
          <a:p>
            <a:r>
              <a:rPr lang="el-GR" dirty="0"/>
              <a:t>Αφού ο αξιωματούχους κάνει δεκτή την καταγγελία – </a:t>
            </a:r>
            <a:r>
              <a:rPr lang="en-GB" dirty="0" err="1"/>
              <a:t>nominis</a:t>
            </a:r>
            <a:r>
              <a:rPr lang="en-GB" dirty="0"/>
              <a:t> </a:t>
            </a:r>
            <a:r>
              <a:rPr lang="en-GB" dirty="0" err="1"/>
              <a:t>receptio</a:t>
            </a:r>
            <a:r>
              <a:rPr lang="en-GB" dirty="0"/>
              <a:t>, </a:t>
            </a:r>
            <a:r>
              <a:rPr lang="el-GR" dirty="0"/>
              <a:t>ο κατηγορούμενος καθίσταται </a:t>
            </a:r>
            <a:r>
              <a:rPr lang="en-GB" dirty="0" err="1"/>
              <a:t>reus</a:t>
            </a:r>
            <a:r>
              <a:rPr lang="en-GB" dirty="0"/>
              <a:t>  </a:t>
            </a:r>
            <a:r>
              <a:rPr lang="el-GR" dirty="0"/>
              <a:t>ορίζεται ημερομηνία δίκης. </a:t>
            </a:r>
          </a:p>
          <a:p>
            <a:r>
              <a:rPr lang="el-GR" dirty="0"/>
              <a:t>Παρέχεται χρόνος για την προετοιμασία, 10 ημέρες συνήθως ή </a:t>
            </a:r>
            <a:r>
              <a:rPr lang="el-GR" dirty="0" smtClean="0"/>
              <a:t>περισσότερο </a:t>
            </a:r>
            <a:r>
              <a:rPr lang="el-GR" dirty="0"/>
              <a:t>αν πρέπει να προσαχθούν μάρτυρες και έγγραφα από μακριά. </a:t>
            </a:r>
          </a:p>
          <a:p>
            <a:endParaRPr lang="en-US" dirty="0"/>
          </a:p>
        </p:txBody>
      </p:sp>
    </p:spTree>
    <p:extLst>
      <p:ext uri="{BB962C8B-B14F-4D97-AF65-F5344CB8AC3E}">
        <p14:creationId xmlns:p14="http://schemas.microsoft.com/office/powerpoint/2010/main" val="29209575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Επ’ ακροατηρίω διαδικασία</a:t>
            </a:r>
            <a:endParaRPr lang="en-US" dirty="0"/>
          </a:p>
        </p:txBody>
      </p:sp>
      <p:sp>
        <p:nvSpPr>
          <p:cNvPr id="3" name="Content Placeholder 2"/>
          <p:cNvSpPr>
            <a:spLocks noGrp="1"/>
          </p:cNvSpPr>
          <p:nvPr>
            <p:ph idx="1"/>
          </p:nvPr>
        </p:nvSpPr>
        <p:spPr/>
        <p:txBody>
          <a:bodyPr>
            <a:normAutofit fontScale="92500" lnSpcReduction="20000"/>
          </a:bodyPr>
          <a:lstStyle/>
          <a:p>
            <a:r>
              <a:rPr lang="el-GR" dirty="0" smtClean="0"/>
              <a:t>Οι δικηγόροι των μερών εξετάζουν τους μάρτυρες που εξετάζονται ενόρκως πρώτα από την πλευρά που τους επικαλείται, μετά από την άλλη. </a:t>
            </a:r>
          </a:p>
          <a:p>
            <a:r>
              <a:rPr lang="el-GR" dirty="0" smtClean="0"/>
              <a:t>Οι δικαστές παρακολουθούν χωρίς να υποβάλλουν ερωτήσεις. </a:t>
            </a:r>
          </a:p>
          <a:p>
            <a:r>
              <a:rPr lang="el-GR" dirty="0" smtClean="0"/>
              <a:t>Ο αξιωματούχος διευθύνει τη διαδικασία – τηρεί την τάξη. </a:t>
            </a:r>
          </a:p>
          <a:p>
            <a:r>
              <a:rPr lang="el-GR" dirty="0" smtClean="0"/>
              <a:t>Παρουσιάζονται τα έγγραφα.</a:t>
            </a:r>
          </a:p>
          <a:p>
            <a:r>
              <a:rPr lang="el-GR" dirty="0" smtClean="0"/>
              <a:t>Οι δικηγόροι εκφωνούν τις τελικές αγορεύσεις. </a:t>
            </a:r>
          </a:p>
        </p:txBody>
      </p:sp>
    </p:spTree>
    <p:extLst>
      <p:ext uri="{BB962C8B-B14F-4D97-AF65-F5344CB8AC3E}">
        <p14:creationId xmlns:p14="http://schemas.microsoft.com/office/powerpoint/2010/main" val="2972169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Μάρτυρες</a:t>
            </a:r>
            <a:endParaRPr lang="en-US" dirty="0"/>
          </a:p>
        </p:txBody>
      </p:sp>
      <p:sp>
        <p:nvSpPr>
          <p:cNvPr id="3" name="Content Placeholder 2"/>
          <p:cNvSpPr>
            <a:spLocks noGrp="1"/>
          </p:cNvSpPr>
          <p:nvPr>
            <p:ph idx="1"/>
          </p:nvPr>
        </p:nvSpPr>
        <p:spPr/>
        <p:txBody>
          <a:bodyPr/>
          <a:lstStyle/>
          <a:p>
            <a:r>
              <a:rPr lang="el-GR" dirty="0"/>
              <a:t>Οι απόντες μπορούσαν να εξεταστούν με έγγραφη κατάθεση, για την οποία έδιναν όρκο. </a:t>
            </a:r>
          </a:p>
          <a:p>
            <a:r>
              <a:rPr lang="el-GR" dirty="0"/>
              <a:t>Ο κατήγορος μπορεί να καλέσει μάρτυρες, έως 48 άτομα. </a:t>
            </a:r>
          </a:p>
          <a:p>
            <a:r>
              <a:rPr lang="el-GR" dirty="0"/>
              <a:t>Ο </a:t>
            </a:r>
            <a:r>
              <a:rPr lang="el-GR" dirty="0" smtClean="0"/>
              <a:t>αξιωματούχος να </a:t>
            </a:r>
            <a:r>
              <a:rPr lang="el-GR" dirty="0"/>
              <a:t>περιορίσει τον αριθμό σε όσους κρίνει σκόπιμο (</a:t>
            </a:r>
            <a:r>
              <a:rPr lang="en-GB" dirty="0" err="1"/>
              <a:t>testimonium</a:t>
            </a:r>
            <a:r>
              <a:rPr lang="en-GB" dirty="0"/>
              <a:t> </a:t>
            </a:r>
            <a:r>
              <a:rPr lang="en-GB" dirty="0" err="1" smtClean="0"/>
              <a:t>denuntiare</a:t>
            </a:r>
            <a:r>
              <a:rPr lang="el-GR" dirty="0" smtClean="0"/>
              <a:t>).</a:t>
            </a:r>
            <a:endParaRPr lang="en-US" dirty="0"/>
          </a:p>
        </p:txBody>
      </p:sp>
    </p:spTree>
    <p:extLst>
      <p:ext uri="{BB962C8B-B14F-4D97-AF65-F5344CB8AC3E}">
        <p14:creationId xmlns:p14="http://schemas.microsoft.com/office/powerpoint/2010/main" val="39997647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Δικηγόροι</a:t>
            </a:r>
            <a:endParaRPr lang="en-US" dirty="0"/>
          </a:p>
        </p:txBody>
      </p:sp>
      <p:sp>
        <p:nvSpPr>
          <p:cNvPr id="3" name="Content Placeholder 2"/>
          <p:cNvSpPr>
            <a:spLocks noGrp="1"/>
          </p:cNvSpPr>
          <p:nvPr>
            <p:ph idx="1"/>
          </p:nvPr>
        </p:nvSpPr>
        <p:spPr/>
        <p:txBody>
          <a:bodyPr>
            <a:normAutofit fontScale="77500" lnSpcReduction="20000"/>
          </a:bodyPr>
          <a:lstStyle/>
          <a:p>
            <a:r>
              <a:rPr lang="el-GR" dirty="0"/>
              <a:t>Οι </a:t>
            </a:r>
            <a:r>
              <a:rPr lang="el-GR" i="1" dirty="0"/>
              <a:t>διάδικοι</a:t>
            </a:r>
            <a:r>
              <a:rPr lang="el-GR" dirty="0"/>
              <a:t> στις ρωμαϊκές δίκες παρίστανται συνοδεία </a:t>
            </a:r>
            <a:r>
              <a:rPr lang="el-GR" i="1" dirty="0"/>
              <a:t>δικηγόρων</a:t>
            </a:r>
            <a:r>
              <a:rPr lang="el-GR" dirty="0"/>
              <a:t>. </a:t>
            </a:r>
            <a:endParaRPr lang="el-GR" dirty="0" smtClean="0"/>
          </a:p>
          <a:p>
            <a:r>
              <a:rPr lang="el-GR" dirty="0" smtClean="0"/>
              <a:t>Οι </a:t>
            </a:r>
            <a:r>
              <a:rPr lang="el-GR" dirty="0"/>
              <a:t>δικηγόροι δεν έχουν κατά κανόνα ειδικές νομικές γνώσεις, αλλά είναι κυρίως ρήτορες εξοικειωμένοι με τα δικαστήρια, που αναλαμβάνουν την υπεράσπιση υποθέσεων συμπολιτών τους, εκφωνώντας έναν λόγο υπεράσπισης ή κατηγορίας για λογαριασμό τους στο δικαστήριο. </a:t>
            </a:r>
            <a:endParaRPr lang="el-GR" dirty="0" smtClean="0"/>
          </a:p>
          <a:p>
            <a:r>
              <a:rPr lang="el-GR" dirty="0" smtClean="0"/>
              <a:t>Για </a:t>
            </a:r>
            <a:r>
              <a:rPr lang="el-GR" dirty="0"/>
              <a:t>την αποσαφήνιση των νομικών ζητημάτων της υπόθεσης, οι δικηγόροι απευθύνονται στους </a:t>
            </a:r>
            <a:r>
              <a:rPr lang="el-GR" i="1" dirty="0"/>
              <a:t>νομομαθείς</a:t>
            </a:r>
            <a:r>
              <a:rPr lang="el-GR" dirty="0"/>
              <a:t> (</a:t>
            </a:r>
            <a:r>
              <a:rPr lang="fr-FR" i="1" dirty="0" err="1"/>
              <a:t>juriscosulti</a:t>
            </a:r>
            <a:r>
              <a:rPr lang="el-GR" dirty="0"/>
              <a:t>), λαμβάνοντας σχετικές </a:t>
            </a:r>
            <a:r>
              <a:rPr lang="el-GR" i="1" dirty="0"/>
              <a:t>γνωμοδοτήσεις</a:t>
            </a:r>
            <a:r>
              <a:rPr lang="el-GR" dirty="0"/>
              <a:t> (</a:t>
            </a:r>
            <a:r>
              <a:rPr lang="fr-FR" i="1" dirty="0" err="1"/>
              <a:t>responsa</a:t>
            </a:r>
            <a:r>
              <a:rPr lang="el-GR" dirty="0"/>
              <a:t>) που επικαλούνται στο δικαστήριο. </a:t>
            </a:r>
          </a:p>
          <a:p>
            <a:endParaRPr lang="en-US" dirty="0"/>
          </a:p>
        </p:txBody>
      </p:sp>
    </p:spTree>
    <p:extLst>
      <p:ext uri="{BB962C8B-B14F-4D97-AF65-F5344CB8AC3E}">
        <p14:creationId xmlns:p14="http://schemas.microsoft.com/office/powerpoint/2010/main" val="283149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Η δικαστική απόφαση</a:t>
            </a:r>
            <a:r>
              <a:rPr lang="el-GR" dirty="0" smtClean="0">
                <a:effectLst/>
              </a:rPr>
              <a:t> </a:t>
            </a:r>
            <a:endParaRPr lang="en-US" dirty="0"/>
          </a:p>
        </p:txBody>
      </p:sp>
      <p:sp>
        <p:nvSpPr>
          <p:cNvPr id="3" name="Content Placeholder 2"/>
          <p:cNvSpPr>
            <a:spLocks noGrp="1"/>
          </p:cNvSpPr>
          <p:nvPr>
            <p:ph idx="1"/>
          </p:nvPr>
        </p:nvSpPr>
        <p:spPr/>
        <p:txBody>
          <a:bodyPr>
            <a:normAutofit fontScale="85000" lnSpcReduction="20000"/>
          </a:bodyPr>
          <a:lstStyle/>
          <a:p>
            <a:r>
              <a:rPr lang="el-GR" dirty="0"/>
              <a:t>Το δικαιοδοτικό καθήκον των δικαστών ολοκληρωνόταν με την ψήφο, που λάμβανε χώρα στο τέλος των αγορεύσεων των συνηγόρων των διαδίκων στο ακροατήριο, χωρίς να προηγηθεί διάσκεψη μεταξύ τους</a:t>
            </a:r>
            <a:r>
              <a:rPr lang="el-GR" dirty="0" smtClean="0"/>
              <a:t>.</a:t>
            </a:r>
          </a:p>
          <a:p>
            <a:r>
              <a:rPr lang="el-GR" dirty="0" smtClean="0"/>
              <a:t> </a:t>
            </a:r>
            <a:r>
              <a:rPr lang="el-GR" dirty="0"/>
              <a:t>Η ψήφος ήταν μυστική και η απόφαση λαμβανόταν κατά πλειοψηφία. Σε κάθε δικαστή δίνονταν τρεις πινακίδες (</a:t>
            </a:r>
            <a:r>
              <a:rPr lang="el-GR" i="1" dirty="0"/>
              <a:t>tabulae</a:t>
            </a:r>
            <a:r>
              <a:rPr lang="el-GR" dirty="0"/>
              <a:t>) με τα γράμματα «Α» (</a:t>
            </a:r>
            <a:r>
              <a:rPr lang="en-US" i="1" dirty="0"/>
              <a:t>a</a:t>
            </a:r>
            <a:r>
              <a:rPr lang="el-GR" i="1" dirty="0"/>
              <a:t>bsolvo</a:t>
            </a:r>
            <a:r>
              <a:rPr lang="el-GR" dirty="0"/>
              <a:t>, </a:t>
            </a:r>
            <a:r>
              <a:rPr lang="el-GR" i="1" dirty="0"/>
              <a:t>αθωώνω</a:t>
            </a:r>
            <a:r>
              <a:rPr lang="el-GR" dirty="0"/>
              <a:t>), «C» (</a:t>
            </a:r>
            <a:r>
              <a:rPr lang="en-US" i="1" dirty="0"/>
              <a:t>c</a:t>
            </a:r>
            <a:r>
              <a:rPr lang="el-GR" i="1" dirty="0"/>
              <a:t>ondemno, καταδικάζω</a:t>
            </a:r>
            <a:r>
              <a:rPr lang="el-GR" dirty="0"/>
              <a:t>) και «N.L.» (</a:t>
            </a:r>
            <a:r>
              <a:rPr lang="en-US" i="1" dirty="0"/>
              <a:t>n</a:t>
            </a:r>
            <a:r>
              <a:rPr lang="el-GR" i="1" dirty="0"/>
              <a:t>on </a:t>
            </a:r>
            <a:r>
              <a:rPr lang="en-US" i="1" dirty="0"/>
              <a:t>l</a:t>
            </a:r>
            <a:r>
              <a:rPr lang="el-GR" i="1" dirty="0"/>
              <a:t>iquet, Ασαφές</a:t>
            </a:r>
            <a:r>
              <a:rPr lang="el-GR" dirty="0"/>
              <a:t>). Η τελευταία αφορούσε την περίπτωση, που ο δικαστής διατηρούσε αμφιβολίες επί της ενοχής ή αθωότητας του κατηγορουμένου και δεν μπορούσε να αχθεί σε κρίση</a:t>
            </a:r>
            <a:r>
              <a:rPr lang="el-GR" dirty="0" smtClean="0"/>
              <a:t>.</a:t>
            </a:r>
          </a:p>
          <a:p>
            <a:endParaRPr lang="el-GR" dirty="0" smtClean="0"/>
          </a:p>
        </p:txBody>
      </p:sp>
    </p:spTree>
    <p:extLst>
      <p:ext uri="{BB962C8B-B14F-4D97-AF65-F5344CB8AC3E}">
        <p14:creationId xmlns:p14="http://schemas.microsoft.com/office/powerpoint/2010/main" val="6914865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hlinkClick r:id="rId2"/>
            </a:endParaRPr>
          </a:p>
          <a:p>
            <a:endParaRPr lang="en-US" dirty="0"/>
          </a:p>
          <a:p>
            <a:endParaRPr lang="en-US" dirty="0"/>
          </a:p>
        </p:txBody>
      </p:sp>
      <p:pic>
        <p:nvPicPr>
          <p:cNvPr id="4" name="Picture 3"/>
          <p:cNvPicPr>
            <a:picLocks noChangeAspect="1"/>
          </p:cNvPicPr>
          <p:nvPr/>
        </p:nvPicPr>
        <p:blipFill>
          <a:blip r:embed="rId3"/>
          <a:stretch>
            <a:fillRect/>
          </a:stretch>
        </p:blipFill>
        <p:spPr>
          <a:xfrm>
            <a:off x="190500" y="1066800"/>
            <a:ext cx="8763000" cy="4711700"/>
          </a:xfrm>
          <a:prstGeom prst="rect">
            <a:avLst/>
          </a:prstGeom>
        </p:spPr>
      </p:pic>
    </p:spTree>
    <p:extLst>
      <p:ext uri="{BB962C8B-B14F-4D97-AF65-F5344CB8AC3E}">
        <p14:creationId xmlns:p14="http://schemas.microsoft.com/office/powerpoint/2010/main" val="425944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Judicia</a:t>
            </a:r>
            <a:r>
              <a:rPr lang="en-GB" dirty="0" smtClean="0"/>
              <a:t> </a:t>
            </a:r>
            <a:r>
              <a:rPr lang="en-GB" dirty="0" err="1" smtClean="0"/>
              <a:t>publica</a:t>
            </a:r>
            <a:r>
              <a:rPr lang="en-GB" dirty="0" smtClean="0"/>
              <a:t> – </a:t>
            </a:r>
            <a:r>
              <a:rPr lang="en-GB" dirty="0" err="1" smtClean="0"/>
              <a:t>judicia</a:t>
            </a:r>
            <a:r>
              <a:rPr lang="en-GB" dirty="0" smtClean="0"/>
              <a:t> </a:t>
            </a:r>
            <a:r>
              <a:rPr lang="en-GB" dirty="0" err="1" smtClean="0"/>
              <a:t>privata</a:t>
            </a:r>
            <a:endParaRPr lang="en-US" dirty="0"/>
          </a:p>
        </p:txBody>
      </p:sp>
      <p:sp>
        <p:nvSpPr>
          <p:cNvPr id="3" name="Content Placeholder 2"/>
          <p:cNvSpPr>
            <a:spLocks noGrp="1"/>
          </p:cNvSpPr>
          <p:nvPr>
            <p:ph idx="1"/>
          </p:nvPr>
        </p:nvSpPr>
        <p:spPr>
          <a:xfrm>
            <a:off x="457200" y="1600200"/>
            <a:ext cx="8229600" cy="5072961"/>
          </a:xfrm>
        </p:spPr>
        <p:txBody>
          <a:bodyPr>
            <a:normAutofit fontScale="77500" lnSpcReduction="20000"/>
          </a:bodyPr>
          <a:lstStyle/>
          <a:p>
            <a:r>
              <a:rPr lang="el-GR" dirty="0"/>
              <a:t>Η πρόσβαση στην απονομή δικαιοσύνης από τα ρωμαϊκά δικαστήρια αποτελεί δικαίωμα συνυφασμένο με την ιδιότητα του Ρωμαίου πολίτη. </a:t>
            </a:r>
            <a:endParaRPr lang="el-GR" dirty="0" smtClean="0"/>
          </a:p>
          <a:p>
            <a:r>
              <a:rPr lang="el-GR" dirty="0" smtClean="0"/>
              <a:t>Υπό </a:t>
            </a:r>
            <a:r>
              <a:rPr lang="el-GR" dirty="0"/>
              <a:t>ομαλές πολιτικές συνθήκες, κανένας δεν επιτρέπεται να τιμωρηθεί ή να στερηθεί την περιουσία του χωρίς δίκη. </a:t>
            </a:r>
            <a:endParaRPr lang="el-GR" dirty="0" smtClean="0"/>
          </a:p>
          <a:p>
            <a:r>
              <a:rPr lang="el-GR" dirty="0" smtClean="0"/>
              <a:t>Την </a:t>
            </a:r>
            <a:r>
              <a:rPr lang="el-GR" dirty="0"/>
              <a:t>εποχή της </a:t>
            </a:r>
            <a:r>
              <a:rPr lang="el-GR" i="1" dirty="0"/>
              <a:t>Respublica</a:t>
            </a:r>
            <a:r>
              <a:rPr lang="el-GR" dirty="0"/>
              <a:t> η απονομή της δικαιοσύνης σε γενικές γραμμές διακρίνεται σε αστική και ποινική. </a:t>
            </a:r>
            <a:endParaRPr lang="el-GR" dirty="0" smtClean="0"/>
          </a:p>
          <a:p>
            <a:r>
              <a:rPr lang="el-GR" dirty="0" smtClean="0"/>
              <a:t>Όλες </a:t>
            </a:r>
            <a:r>
              <a:rPr lang="el-GR" dirty="0"/>
              <a:t>οι δίκες, όπως αναφέρει ο Κικέρων, </a:t>
            </a:r>
            <a:r>
              <a:rPr lang="el-GR" dirty="0" smtClean="0"/>
              <a:t>έχουν </a:t>
            </a:r>
            <a:r>
              <a:rPr lang="el-GR" dirty="0"/>
              <a:t>ως αντικείμενο είτε την επίλυση διαφορών μεταξύ ιδιωτών είτε την τιμωρία εγκλημάτων</a:t>
            </a:r>
            <a:r>
              <a:rPr lang="el-GR" dirty="0" smtClean="0"/>
              <a:t>.</a:t>
            </a:r>
          </a:p>
          <a:p>
            <a:r>
              <a:rPr lang="el-GR" dirty="0" smtClean="0"/>
              <a:t> </a:t>
            </a:r>
            <a:r>
              <a:rPr lang="el-GR" dirty="0"/>
              <a:t>Συνακόλουθα, τα δικαστήρια διακρίνονται σε </a:t>
            </a:r>
            <a:r>
              <a:rPr lang="fr-FR" i="1" dirty="0" err="1"/>
              <a:t>judicia</a:t>
            </a:r>
            <a:r>
              <a:rPr lang="fr-FR" i="1" dirty="0"/>
              <a:t> </a:t>
            </a:r>
            <a:r>
              <a:rPr lang="fr-FR" i="1" dirty="0" err="1"/>
              <a:t>privata</a:t>
            </a:r>
            <a:r>
              <a:rPr lang="el-GR" dirty="0"/>
              <a:t> και </a:t>
            </a:r>
            <a:r>
              <a:rPr lang="fr-FR" i="1" dirty="0" err="1"/>
              <a:t>judicia</a:t>
            </a:r>
            <a:r>
              <a:rPr lang="fr-FR" i="1" dirty="0"/>
              <a:t> </a:t>
            </a:r>
            <a:r>
              <a:rPr lang="fr-FR" i="1" dirty="0" err="1"/>
              <a:t>publica</a:t>
            </a:r>
            <a:r>
              <a:rPr lang="el-GR" dirty="0"/>
              <a:t>, αναλόγως του αν οι δίκες ενώπιόν τους άπτονται του ιδιωτικού ή του δημόσιου συμφέροντος. </a:t>
            </a:r>
          </a:p>
          <a:p>
            <a:endParaRPr lang="en-US" dirty="0"/>
          </a:p>
        </p:txBody>
      </p:sp>
    </p:spTree>
    <p:extLst>
      <p:ext uri="{BB962C8B-B14F-4D97-AF65-F5344CB8AC3E}">
        <p14:creationId xmlns:p14="http://schemas.microsoft.com/office/powerpoint/2010/main" val="27884639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l-GR" dirty="0"/>
              <a:t>Οι δικαστές ψήφιζαν τοποθετώντας την κατάλληλη πινακίδα στην ψηφοδόχο. Σε περίπτωση ισοψηφίας, αυτή μετρούσε υπέρ της αθώωσης του κατηγορουμένου. </a:t>
            </a:r>
          </a:p>
          <a:p>
            <a:r>
              <a:rPr lang="el-GR" dirty="0"/>
              <a:t>Τόσο στις ποινικές όσο και στις αστικές υποθέσεις, δεν εκδιδόταν αιτιολογημένη, έγγραφη δικαστική απόφαση, όπως σήμερα, τουλάχιστον έως την εισαγωγή της δικονομικής διαδικασίας </a:t>
            </a:r>
            <a:r>
              <a:rPr lang="en-US" i="1" dirty="0"/>
              <a:t>extra ordinem</a:t>
            </a:r>
            <a:r>
              <a:rPr lang="el-GR" dirty="0"/>
              <a:t>.</a:t>
            </a:r>
          </a:p>
          <a:p>
            <a:endParaRPr lang="el-GR" dirty="0"/>
          </a:p>
          <a:p>
            <a:r>
              <a:rPr lang="el-GR" dirty="0"/>
              <a:t>Μετά την απόφαση του δικαστηρίου επί της ενοχής, η ποινή που επιβαλλόταν προσδιοριζόταν από τον πραίτορα.</a:t>
            </a:r>
          </a:p>
          <a:p>
            <a:endParaRPr lang="en-US" dirty="0"/>
          </a:p>
        </p:txBody>
      </p:sp>
    </p:spTree>
    <p:extLst>
      <p:ext uri="{BB962C8B-B14F-4D97-AF65-F5344CB8AC3E}">
        <p14:creationId xmlns:p14="http://schemas.microsoft.com/office/powerpoint/2010/main" val="33426721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a:t>
            </a:r>
            <a:r>
              <a:rPr lang="el-GR" dirty="0" smtClean="0"/>
              <a:t>οινές</a:t>
            </a:r>
            <a:endParaRPr lang="en-US" dirty="0"/>
          </a:p>
        </p:txBody>
      </p:sp>
      <p:sp>
        <p:nvSpPr>
          <p:cNvPr id="3" name="Content Placeholder 2"/>
          <p:cNvSpPr>
            <a:spLocks noGrp="1"/>
          </p:cNvSpPr>
          <p:nvPr>
            <p:ph idx="1"/>
          </p:nvPr>
        </p:nvSpPr>
        <p:spPr/>
        <p:txBody>
          <a:bodyPr>
            <a:normAutofit fontScale="62500" lnSpcReduction="20000"/>
          </a:bodyPr>
          <a:lstStyle/>
          <a:p>
            <a:r>
              <a:rPr lang="el-GR" dirty="0" smtClean="0"/>
              <a:t>Το είδος της ποινής για κάθε δικαστήριο ορίζεται στον ιδρυτικό του νόμο. </a:t>
            </a:r>
          </a:p>
          <a:p>
            <a:r>
              <a:rPr lang="el-GR" dirty="0" smtClean="0"/>
              <a:t>Το Δικαστήριο επιβάλλει </a:t>
            </a:r>
            <a:r>
              <a:rPr lang="el-GR" dirty="0"/>
              <a:t>χρηματικές </a:t>
            </a:r>
            <a:r>
              <a:rPr lang="el-GR" dirty="0" smtClean="0"/>
              <a:t>ποινές</a:t>
            </a:r>
            <a:r>
              <a:rPr lang="en-GB" dirty="0" smtClean="0"/>
              <a:t>. </a:t>
            </a:r>
            <a:r>
              <a:rPr lang="el-GR" dirty="0" smtClean="0"/>
              <a:t>Πρακτικά, η ποινή του θανάτου δεν επιβάλλεται ποτέ. </a:t>
            </a:r>
            <a:endParaRPr lang="en-GB" dirty="0" smtClean="0"/>
          </a:p>
          <a:p>
            <a:r>
              <a:rPr lang="el-GR" dirty="0" smtClean="0"/>
              <a:t>Ο κατηγορούμενος που καταδικάζεται οφείλει να επιστρέψει τα χρήματα σε ζημιωθέντα (= προσομοιάζει με αστική δίκη). </a:t>
            </a:r>
            <a:endParaRPr lang="el-GR" dirty="0"/>
          </a:p>
          <a:p>
            <a:r>
              <a:rPr lang="el-GR" dirty="0"/>
              <a:t>Η καταδίκη επιφέρει μεγάλη ζημιά στη δημόσια εικόνα του καταδικασθέντος = τέλος της πολιτικής του καριέρας. </a:t>
            </a:r>
            <a:endParaRPr lang="el-GR" dirty="0" smtClean="0"/>
          </a:p>
          <a:p>
            <a:r>
              <a:rPr lang="el-GR" dirty="0" smtClean="0"/>
              <a:t>Πλην περιπτώσεων πολιτικών ταραχών, στον κατηγορούμενο επιτρέπεται να αυτο-εξορισθεί πριν το πέρας της δίκης. </a:t>
            </a:r>
          </a:p>
          <a:p>
            <a:r>
              <a:rPr lang="el-GR" dirty="0" smtClean="0"/>
              <a:t>Μετά, η Σύγκλητος έπαιρνε απόφαση περί </a:t>
            </a:r>
            <a:r>
              <a:rPr lang="en-GB" dirty="0" err="1" smtClean="0"/>
              <a:t>aquae</a:t>
            </a:r>
            <a:r>
              <a:rPr lang="en-GB" dirty="0" smtClean="0"/>
              <a:t> et </a:t>
            </a:r>
            <a:r>
              <a:rPr lang="en-GB" dirty="0" err="1" smtClean="0"/>
              <a:t>ignis</a:t>
            </a:r>
            <a:r>
              <a:rPr lang="en-GB" dirty="0" smtClean="0"/>
              <a:t> </a:t>
            </a:r>
            <a:r>
              <a:rPr lang="en-GB" dirty="0" err="1" smtClean="0"/>
              <a:t>interdictio</a:t>
            </a:r>
            <a:r>
              <a:rPr lang="en-GB" dirty="0" smtClean="0"/>
              <a:t>, </a:t>
            </a:r>
            <a:r>
              <a:rPr lang="el-GR" dirty="0" smtClean="0"/>
              <a:t>που καθιστούσε παράνομη την επιστροφή τους στην Ιταλική χερσόνησο, και καθένας μπορούσε να τον εκτελέσει.   </a:t>
            </a:r>
          </a:p>
          <a:p>
            <a:r>
              <a:rPr lang="el-GR" dirty="0" smtClean="0"/>
              <a:t>Δεν χωρεί «έφεση» ενώπιον της λαϊκής συνέλευσης. </a:t>
            </a:r>
          </a:p>
          <a:p>
            <a:r>
              <a:rPr lang="el-GR" dirty="0" smtClean="0"/>
              <a:t>Δεν χωρεί </a:t>
            </a:r>
            <a:r>
              <a:rPr lang="en-GB" dirty="0" smtClean="0"/>
              <a:t>veto </a:t>
            </a:r>
            <a:r>
              <a:rPr lang="el-GR" dirty="0" smtClean="0"/>
              <a:t>των Δημάρχων επί των αποφάσεων των </a:t>
            </a:r>
            <a:r>
              <a:rPr lang="en-GB" dirty="0" err="1" smtClean="0"/>
              <a:t>qu</a:t>
            </a:r>
            <a:r>
              <a:rPr lang="fr-CA" dirty="0" smtClean="0"/>
              <a:t>a</a:t>
            </a:r>
            <a:r>
              <a:rPr lang="en-GB" dirty="0" err="1" smtClean="0"/>
              <a:t>estiones</a:t>
            </a:r>
            <a:r>
              <a:rPr lang="en-GB" dirty="0" smtClean="0"/>
              <a:t>. </a:t>
            </a:r>
            <a:endParaRPr lang="en-US" dirty="0"/>
          </a:p>
          <a:p>
            <a:endParaRPr lang="en-US" dirty="0"/>
          </a:p>
        </p:txBody>
      </p:sp>
    </p:spTree>
    <p:extLst>
      <p:ext uri="{BB962C8B-B14F-4D97-AF65-F5344CB8AC3E}">
        <p14:creationId xmlns:p14="http://schemas.microsoft.com/office/powerpoint/2010/main" val="37518326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229600" cy="5110877"/>
          </a:xfrm>
        </p:spPr>
        <p:txBody>
          <a:bodyPr>
            <a:normAutofit fontScale="92500" lnSpcReduction="20000"/>
          </a:bodyPr>
          <a:lstStyle/>
          <a:p>
            <a:r>
              <a:rPr lang="el-GR" dirty="0" smtClean="0"/>
              <a:t>Για ορισμένες αδικοπραξίες προβλεπόταν </a:t>
            </a:r>
            <a:r>
              <a:rPr lang="el-GR" dirty="0"/>
              <a:t>η καταδίκη σε ποσό πολλαπλάσιο της ζημίας του παθόντος (</a:t>
            </a:r>
            <a:r>
              <a:rPr lang="fr-FR" i="1" dirty="0" err="1"/>
              <a:t>duplum</a:t>
            </a:r>
            <a:r>
              <a:rPr lang="el-GR" dirty="0"/>
              <a:t>, </a:t>
            </a:r>
            <a:r>
              <a:rPr lang="fr-FR" i="1" dirty="0" err="1"/>
              <a:t>triplum</a:t>
            </a:r>
            <a:r>
              <a:rPr lang="el-GR" dirty="0"/>
              <a:t>), ως ένα είδος </a:t>
            </a:r>
            <a:r>
              <a:rPr lang="el-GR" i="1" dirty="0"/>
              <a:t>ποινικής ρήτρας</a:t>
            </a:r>
            <a:r>
              <a:rPr lang="el-GR" dirty="0"/>
              <a:t> για πράξεις που ενείχαν ηθική απαξία. </a:t>
            </a:r>
            <a:endParaRPr lang="el-GR" dirty="0" smtClean="0"/>
          </a:p>
          <a:p>
            <a:r>
              <a:rPr lang="el-GR" dirty="0" smtClean="0"/>
              <a:t>Ο </a:t>
            </a:r>
            <a:r>
              <a:rPr lang="el-GR" dirty="0"/>
              <a:t>εναγόμενος είχε, όμως, τη δυνατότητα να ικανοποιήσει (πληρώσει) τον ενάγοντα πριν την έκδοση της απόφασης, αποφεύγοντας την καταδίκη του στο μεγαλύτερο αυτό ποσό. </a:t>
            </a:r>
            <a:endParaRPr lang="el-GR" dirty="0" smtClean="0"/>
          </a:p>
          <a:p>
            <a:r>
              <a:rPr lang="el-GR" dirty="0" smtClean="0"/>
              <a:t>Η </a:t>
            </a:r>
            <a:r>
              <a:rPr lang="el-GR" i="1" dirty="0"/>
              <a:t>εκτέλεση</a:t>
            </a:r>
            <a:r>
              <a:rPr lang="el-GR" dirty="0"/>
              <a:t> της απόφασης γινόταν χωρίς τη συνδρομή του κράτους, με ενέργειες του διαδίκου, που είχε νικήσει. </a:t>
            </a:r>
          </a:p>
          <a:p>
            <a:endParaRPr lang="en-US" dirty="0"/>
          </a:p>
        </p:txBody>
      </p:sp>
    </p:spTree>
    <p:extLst>
      <p:ext uri="{BB962C8B-B14F-4D97-AF65-F5344CB8AC3E}">
        <p14:creationId xmlns:p14="http://schemas.microsoft.com/office/powerpoint/2010/main" val="881777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smtClean="0"/>
              <a:t>Quaestio</a:t>
            </a:r>
            <a:r>
              <a:rPr lang="en-GB" dirty="0" smtClean="0"/>
              <a:t> </a:t>
            </a:r>
            <a:r>
              <a:rPr lang="en-GB" dirty="0" err="1" smtClean="0"/>
              <a:t>pererpetua</a:t>
            </a:r>
            <a:r>
              <a:rPr lang="en-GB" dirty="0" smtClean="0"/>
              <a:t> de </a:t>
            </a:r>
            <a:r>
              <a:rPr lang="en-GB" dirty="0" err="1" smtClean="0"/>
              <a:t>Repetundis</a:t>
            </a:r>
            <a:endParaRPr lang="en-US" dirty="0"/>
          </a:p>
        </p:txBody>
      </p:sp>
      <p:sp>
        <p:nvSpPr>
          <p:cNvPr id="3" name="Content Placeholder 2"/>
          <p:cNvSpPr>
            <a:spLocks noGrp="1"/>
          </p:cNvSpPr>
          <p:nvPr>
            <p:ph idx="1"/>
          </p:nvPr>
        </p:nvSpPr>
        <p:spPr/>
        <p:txBody>
          <a:bodyPr>
            <a:normAutofit fontScale="55000" lnSpcReduction="20000"/>
          </a:bodyPr>
          <a:lstStyle/>
          <a:p>
            <a:r>
              <a:rPr lang="en-US" dirty="0" err="1" smtClean="0"/>
              <a:t>Questio</a:t>
            </a:r>
            <a:r>
              <a:rPr lang="en-US" dirty="0" smtClean="0"/>
              <a:t>=</a:t>
            </a:r>
            <a:r>
              <a:rPr lang="el-GR" dirty="0" smtClean="0"/>
              <a:t>εξεταστική επιτροπή, </a:t>
            </a:r>
            <a:r>
              <a:rPr lang="en-US" dirty="0" err="1" smtClean="0"/>
              <a:t>Repetundis</a:t>
            </a:r>
            <a:r>
              <a:rPr lang="en-US" dirty="0" smtClean="0"/>
              <a:t> = </a:t>
            </a:r>
            <a:r>
              <a:rPr lang="el-GR" dirty="0"/>
              <a:t>επανόρθωση. </a:t>
            </a:r>
          </a:p>
          <a:p>
            <a:r>
              <a:rPr lang="el-GR" dirty="0" smtClean="0"/>
              <a:t>Το πρώτο «ειδικό δικαστήριο», ιδρύεται το 149  π.Χ από το Δήμαρχο </a:t>
            </a:r>
            <a:r>
              <a:rPr lang="en-GB" dirty="0" smtClean="0"/>
              <a:t>L. </a:t>
            </a:r>
            <a:r>
              <a:rPr lang="en-GB" dirty="0" err="1" smtClean="0"/>
              <a:t>Calpurniu</a:t>
            </a:r>
            <a:r>
              <a:rPr lang="fr-CA" dirty="0" smtClean="0"/>
              <a:t>s</a:t>
            </a:r>
            <a:r>
              <a:rPr lang="en-GB" dirty="0" smtClean="0"/>
              <a:t> </a:t>
            </a:r>
            <a:r>
              <a:rPr lang="en-GB" dirty="0" err="1" smtClean="0"/>
              <a:t>Piso</a:t>
            </a:r>
            <a:r>
              <a:rPr lang="en-GB" dirty="0" smtClean="0"/>
              <a:t>, </a:t>
            </a:r>
            <a:r>
              <a:rPr lang="el-GR" dirty="0" smtClean="0"/>
              <a:t>με τη </a:t>
            </a:r>
            <a:r>
              <a:rPr lang="en-GB" dirty="0" smtClean="0"/>
              <a:t>lex Calpurnia </a:t>
            </a:r>
            <a:r>
              <a:rPr lang="en-GB" dirty="0" err="1" smtClean="0"/>
              <a:t>repetudanum</a:t>
            </a:r>
            <a:r>
              <a:rPr lang="en-GB" dirty="0" smtClean="0"/>
              <a:t> (</a:t>
            </a:r>
            <a:r>
              <a:rPr lang="en-GB" dirty="0" err="1" smtClean="0"/>
              <a:t>plebiscitum</a:t>
            </a:r>
            <a:r>
              <a:rPr lang="en-GB" dirty="0" smtClean="0"/>
              <a:t>). </a:t>
            </a:r>
            <a:endParaRPr lang="el-GR" dirty="0" smtClean="0"/>
          </a:p>
          <a:p>
            <a:r>
              <a:rPr lang="el-GR" dirty="0" smtClean="0"/>
              <a:t>Κριτές = μόνο συγκλητικοί αρχικά.</a:t>
            </a:r>
          </a:p>
          <a:p>
            <a:r>
              <a:rPr lang="el-GR" dirty="0" smtClean="0"/>
              <a:t>Θα αποτελέσει το πρότυπο για τα υπόλοιπα</a:t>
            </a:r>
            <a:r>
              <a:rPr lang="en-GB" dirty="0" smtClean="0"/>
              <a:t>, </a:t>
            </a:r>
            <a:r>
              <a:rPr lang="el-GR" dirty="0" smtClean="0"/>
              <a:t>ορισμένα εκ των οποίων ιδρύονται και μετά το έγκλημα, για να το δικάσουν, με αναδρομική </a:t>
            </a:r>
            <a:r>
              <a:rPr lang="el-GR" dirty="0" err="1" smtClean="0"/>
              <a:t>ισχ</a:t>
            </a:r>
            <a:r>
              <a:rPr lang="fr-CA" dirty="0" smtClean="0"/>
              <a:t>;y</a:t>
            </a:r>
            <a:r>
              <a:rPr lang="el-GR" dirty="0" smtClean="0"/>
              <a:t>. </a:t>
            </a:r>
            <a:endParaRPr lang="en-GB" dirty="0" smtClean="0"/>
          </a:p>
          <a:p>
            <a:r>
              <a:rPr lang="el-GR" dirty="0" smtClean="0"/>
              <a:t>Προεδρεύει ο </a:t>
            </a:r>
            <a:r>
              <a:rPr lang="en-GB" dirty="0" smtClean="0"/>
              <a:t>Praetor </a:t>
            </a:r>
            <a:r>
              <a:rPr lang="en-GB" dirty="0" err="1" smtClean="0"/>
              <a:t>Peregrinus</a:t>
            </a:r>
            <a:r>
              <a:rPr lang="en-GB" dirty="0" smtClean="0"/>
              <a:t>. </a:t>
            </a:r>
            <a:endParaRPr lang="el-GR" dirty="0" smtClean="0"/>
          </a:p>
          <a:p>
            <a:r>
              <a:rPr lang="el-GR" dirty="0" smtClean="0"/>
              <a:t>Στόχος</a:t>
            </a:r>
            <a:r>
              <a:rPr lang="el-GR" dirty="0"/>
              <a:t>, η αποκατάσταση περιουσίας που έχει αφαιρεθεί παρανόμως από </a:t>
            </a:r>
            <a:r>
              <a:rPr lang="el-GR" dirty="0" smtClean="0"/>
              <a:t>άρχοντα ή ιδίωτη και </a:t>
            </a:r>
            <a:r>
              <a:rPr lang="el-GR" dirty="0"/>
              <a:t>η τιμωρία του.</a:t>
            </a:r>
            <a:endParaRPr lang="en-US" dirty="0"/>
          </a:p>
          <a:p>
            <a:r>
              <a:rPr lang="el-GR" dirty="0" smtClean="0"/>
              <a:t>Κατηγορούμενοι: </a:t>
            </a:r>
          </a:p>
          <a:p>
            <a:pPr lvl="1"/>
            <a:r>
              <a:rPr lang="el-GR" dirty="0" smtClean="0"/>
              <a:t>Συγκλητικοί, τέως διοικητές επαρχιών</a:t>
            </a:r>
            <a:r>
              <a:rPr lang="en-GB" dirty="0" smtClean="0"/>
              <a:t>. </a:t>
            </a:r>
          </a:p>
          <a:p>
            <a:pPr lvl="1"/>
            <a:r>
              <a:rPr lang="el-GR" dirty="0" smtClean="0"/>
              <a:t>Στρατιωτικοί κατά την εκτέλεση καθηκόντων τους. </a:t>
            </a:r>
          </a:p>
          <a:p>
            <a:pPr lvl="1"/>
            <a:r>
              <a:rPr lang="el-GR" dirty="0" smtClean="0"/>
              <a:t>Ιδιώτες, </a:t>
            </a:r>
            <a:r>
              <a:rPr lang="en-GB" dirty="0" err="1" smtClean="0"/>
              <a:t>publicani</a:t>
            </a:r>
            <a:r>
              <a:rPr lang="en-GB" dirty="0" smtClean="0"/>
              <a:t>, </a:t>
            </a:r>
            <a:r>
              <a:rPr lang="el-GR" dirty="0" smtClean="0"/>
              <a:t>για την είσπραξη φόρων από επαρχίες. </a:t>
            </a:r>
            <a:endParaRPr lang="el-GR" dirty="0"/>
          </a:p>
          <a:p>
            <a:pPr lvl="1"/>
            <a:r>
              <a:rPr lang="el-GR" dirty="0" smtClean="0"/>
              <a:t>Για υπεξαίρεση από δημόσιο ταμείο</a:t>
            </a:r>
            <a:endParaRPr lang="fr-CA" dirty="0" smtClean="0"/>
          </a:p>
          <a:p>
            <a:r>
              <a:rPr lang="el-GR" dirty="0" smtClean="0"/>
              <a:t>Αναδιοργανώνεται με την </a:t>
            </a:r>
            <a:r>
              <a:rPr lang="fr-CA" dirty="0" smtClean="0"/>
              <a:t>Lex Cornelia de </a:t>
            </a:r>
            <a:r>
              <a:rPr lang="fr-CA" dirty="0" err="1" smtClean="0"/>
              <a:t>repetundis</a:t>
            </a:r>
            <a:r>
              <a:rPr lang="fr-CA" dirty="0" smtClean="0"/>
              <a:t> (103 </a:t>
            </a:r>
            <a:r>
              <a:rPr lang="el-GR" dirty="0" smtClean="0"/>
              <a:t>π.Χ.)</a:t>
            </a:r>
          </a:p>
          <a:p>
            <a:r>
              <a:rPr lang="el-GR" dirty="0" smtClean="0"/>
              <a:t>Τα δικαστήρια αυτά υποκαθιστούν προοδευτικά τη λαϊκή δικαιοδοσία.</a:t>
            </a:r>
          </a:p>
          <a:p>
            <a:r>
              <a:rPr lang="el-GR" dirty="0" smtClean="0"/>
              <a:t>Οι καταδικασμένοι σε αυτά δεν μπορούν να προσφύγουν ενώπιον του λαού. </a:t>
            </a:r>
          </a:p>
        </p:txBody>
      </p:sp>
    </p:spTree>
    <p:extLst>
      <p:ext uri="{BB962C8B-B14F-4D97-AF65-F5344CB8AC3E}">
        <p14:creationId xmlns:p14="http://schemas.microsoft.com/office/powerpoint/2010/main" val="15915140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Η σύνθεση του album απ</a:t>
            </a:r>
            <a:r>
              <a:rPr lang="en-US" dirty="0" err="1"/>
              <a:t>ό</a:t>
            </a:r>
            <a:r>
              <a:rPr lang="en-US" dirty="0"/>
              <a:t> μέλη </a:t>
            </a:r>
            <a:r>
              <a:rPr lang="en-US" dirty="0" err="1"/>
              <a:t>μί</a:t>
            </a:r>
            <a:r>
              <a:rPr lang="en-US" dirty="0"/>
              <a:t>ας ή π</a:t>
            </a:r>
            <a:r>
              <a:rPr lang="en-US" dirty="0" err="1"/>
              <a:t>ερισσότερων</a:t>
            </a:r>
            <a:r>
              <a:rPr lang="en-US" dirty="0"/>
              <a:t> τάξεων (</a:t>
            </a:r>
            <a:r>
              <a:rPr lang="en-US" i="1" dirty="0"/>
              <a:t>πα</a:t>
            </a:r>
            <a:r>
              <a:rPr lang="en-US" i="1" dirty="0" err="1"/>
              <a:t>τρικίων</a:t>
            </a:r>
            <a:r>
              <a:rPr lang="en-US" dirty="0"/>
              <a:t>, </a:t>
            </a:r>
            <a:r>
              <a:rPr lang="en-US" i="1" dirty="0"/>
              <a:t>ιππ</a:t>
            </a:r>
            <a:r>
              <a:rPr lang="en-US" i="1" dirty="0" err="1"/>
              <a:t>έων</a:t>
            </a:r>
            <a:r>
              <a:rPr lang="en-US" dirty="0"/>
              <a:t> ή </a:t>
            </a:r>
            <a:r>
              <a:rPr lang="en-US" i="1" dirty="0"/>
              <a:t>π</a:t>
            </a:r>
            <a:r>
              <a:rPr lang="en-US" i="1" dirty="0" err="1"/>
              <a:t>λη</a:t>
            </a:r>
            <a:r>
              <a:rPr lang="en-US" i="1" dirty="0"/>
              <a:t>β</a:t>
            </a:r>
            <a:r>
              <a:rPr lang="en-US" i="1" dirty="0" err="1"/>
              <a:t>είων</a:t>
            </a:r>
            <a:r>
              <a:rPr lang="en-US" dirty="0"/>
              <a:t>) είχε άμεσο α</a:t>
            </a:r>
            <a:r>
              <a:rPr lang="en-US" dirty="0" err="1"/>
              <a:t>ντίκτυ</a:t>
            </a:r>
            <a:r>
              <a:rPr lang="en-US" dirty="0"/>
              <a:t>πο στην α</a:t>
            </a:r>
            <a:r>
              <a:rPr lang="en-US" dirty="0" err="1"/>
              <a:t>νεξ</a:t>
            </a:r>
            <a:r>
              <a:rPr lang="en-US" dirty="0"/>
              <a:t>α</a:t>
            </a:r>
            <a:r>
              <a:rPr lang="en-US" dirty="0" err="1"/>
              <a:t>ρτησί</a:t>
            </a:r>
            <a:r>
              <a:rPr lang="en-US" dirty="0"/>
              <a:t>α της </a:t>
            </a:r>
            <a:r>
              <a:rPr lang="en-US" dirty="0" err="1"/>
              <a:t>δικ</a:t>
            </a:r>
            <a:r>
              <a:rPr lang="en-US" dirty="0"/>
              <a:t>α</a:t>
            </a:r>
            <a:r>
              <a:rPr lang="en-US" dirty="0" err="1"/>
              <a:t>ιοσύνης</a:t>
            </a:r>
            <a:r>
              <a:rPr lang="en-US" dirty="0"/>
              <a:t>, κα</a:t>
            </a:r>
            <a:r>
              <a:rPr lang="en-US" dirty="0" err="1"/>
              <a:t>θώς</a:t>
            </a:r>
            <a:r>
              <a:rPr lang="en-US" dirty="0"/>
              <a:t> τα μέλη </a:t>
            </a:r>
            <a:r>
              <a:rPr lang="en-US" dirty="0" err="1"/>
              <a:t>μί</a:t>
            </a:r>
            <a:r>
              <a:rPr lang="en-US" dirty="0"/>
              <a:t>ας τάξης </a:t>
            </a:r>
            <a:r>
              <a:rPr lang="en-US" dirty="0" err="1"/>
              <a:t>έτειν</a:t>
            </a:r>
            <a:r>
              <a:rPr lang="en-US" dirty="0"/>
              <a:t>αν να </a:t>
            </a:r>
            <a:r>
              <a:rPr lang="en-US" dirty="0" err="1"/>
              <a:t>είν</a:t>
            </a:r>
            <a:r>
              <a:rPr lang="en-US" dirty="0"/>
              <a:t>αι ευνοϊκά </a:t>
            </a:r>
            <a:r>
              <a:rPr lang="en-US" dirty="0" err="1"/>
              <a:t>δι</a:t>
            </a:r>
            <a:r>
              <a:rPr lang="en-US" dirty="0"/>
              <a:t>α</a:t>
            </a:r>
            <a:r>
              <a:rPr lang="en-US" dirty="0" err="1"/>
              <a:t>κείμεν</a:t>
            </a:r>
            <a:r>
              <a:rPr lang="en-US" dirty="0"/>
              <a:t>α π</a:t>
            </a:r>
            <a:r>
              <a:rPr lang="en-US" dirty="0" err="1"/>
              <a:t>ρος</a:t>
            </a:r>
            <a:r>
              <a:rPr lang="en-US" dirty="0"/>
              <a:t> τους όμοιούς τους.</a:t>
            </a:r>
          </a:p>
          <a:p>
            <a:r>
              <a:rPr lang="en-US" dirty="0"/>
              <a:t> Η σύνθεση του album των </a:t>
            </a:r>
            <a:r>
              <a:rPr lang="en-US" dirty="0" err="1"/>
              <a:t>δικ</a:t>
            </a:r>
            <a:r>
              <a:rPr lang="en-US" dirty="0"/>
              <a:t>α</a:t>
            </a:r>
            <a:r>
              <a:rPr lang="en-US" dirty="0" err="1"/>
              <a:t>στών</a:t>
            </a:r>
            <a:r>
              <a:rPr lang="en-US" dirty="0"/>
              <a:t> απ</a:t>
            </a:r>
            <a:r>
              <a:rPr lang="en-US" dirty="0" err="1"/>
              <a:t>οτέλεσε</a:t>
            </a:r>
            <a:r>
              <a:rPr lang="en-US" dirty="0"/>
              <a:t>, για τον λόγο α</a:t>
            </a:r>
            <a:r>
              <a:rPr lang="en-US" dirty="0" err="1"/>
              <a:t>υτόν</a:t>
            </a:r>
            <a:r>
              <a:rPr lang="en-US" dirty="0"/>
              <a:t>, α</a:t>
            </a:r>
            <a:r>
              <a:rPr lang="en-US" dirty="0" err="1"/>
              <a:t>ντικείμενο</a:t>
            </a:r>
            <a:r>
              <a:rPr lang="en-US" dirty="0"/>
              <a:t> έντονων π</a:t>
            </a:r>
            <a:r>
              <a:rPr lang="en-US" dirty="0" err="1"/>
              <a:t>ολιτικών</a:t>
            </a:r>
            <a:r>
              <a:rPr lang="en-US" dirty="0"/>
              <a:t> α</a:t>
            </a:r>
            <a:r>
              <a:rPr lang="en-US" dirty="0" err="1"/>
              <a:t>ντι</a:t>
            </a:r>
            <a:r>
              <a:rPr lang="en-US" dirty="0"/>
              <a:t>πα</a:t>
            </a:r>
            <a:r>
              <a:rPr lang="en-US" dirty="0" err="1"/>
              <a:t>ρ</a:t>
            </a:r>
            <a:r>
              <a:rPr lang="en-US" dirty="0"/>
              <a:t>αθέσεων μετα</a:t>
            </a:r>
            <a:r>
              <a:rPr lang="en-US" dirty="0" err="1"/>
              <a:t>ξύ</a:t>
            </a:r>
            <a:r>
              <a:rPr lang="en-US" dirty="0"/>
              <a:t> των δύο π</a:t>
            </a:r>
            <a:r>
              <a:rPr lang="en-US" dirty="0" err="1"/>
              <a:t>ολιτικών</a:t>
            </a:r>
            <a:r>
              <a:rPr lang="en-US" dirty="0"/>
              <a:t> ρευμάτων της Ρώμης, των </a:t>
            </a:r>
            <a:r>
              <a:rPr lang="en-US" i="1" dirty="0" err="1"/>
              <a:t>optimates</a:t>
            </a:r>
            <a:r>
              <a:rPr lang="en-US" dirty="0"/>
              <a:t> (</a:t>
            </a:r>
            <a:r>
              <a:rPr lang="en-US" i="1" dirty="0"/>
              <a:t>α</a:t>
            </a:r>
            <a:r>
              <a:rPr lang="en-US" i="1" dirty="0" err="1"/>
              <a:t>ριστοκρ</a:t>
            </a:r>
            <a:r>
              <a:rPr lang="en-US" i="1" dirty="0"/>
              <a:t>α</a:t>
            </a:r>
            <a:r>
              <a:rPr lang="en-US" i="1" dirty="0" err="1"/>
              <a:t>τών</a:t>
            </a:r>
            <a:r>
              <a:rPr lang="en-US" dirty="0"/>
              <a:t>) και των </a:t>
            </a:r>
            <a:r>
              <a:rPr lang="en-US" i="1" dirty="0" err="1"/>
              <a:t>populares</a:t>
            </a:r>
            <a:r>
              <a:rPr lang="en-US" dirty="0"/>
              <a:t> (</a:t>
            </a:r>
            <a:r>
              <a:rPr lang="en-US" i="1" dirty="0"/>
              <a:t>λα</a:t>
            </a:r>
            <a:r>
              <a:rPr lang="en-US" i="1" dirty="0" err="1"/>
              <a:t>ϊκών</a:t>
            </a:r>
            <a:r>
              <a:rPr lang="en-US" dirty="0"/>
              <a:t>).</a:t>
            </a:r>
            <a:r>
              <a:rPr lang="el-GR" dirty="0"/>
              <a:t> </a:t>
            </a:r>
            <a:endParaRPr lang="en-US" dirty="0"/>
          </a:p>
          <a:p>
            <a:r>
              <a:rPr lang="el-GR" dirty="0" smtClean="0"/>
              <a:t>Το </a:t>
            </a:r>
            <a:r>
              <a:rPr lang="el-GR" dirty="0" smtClean="0"/>
              <a:t>122 π.Χ. Ο Τιβέριος </a:t>
            </a:r>
            <a:r>
              <a:rPr lang="el-GR" dirty="0" err="1" smtClean="0"/>
              <a:t>Γράκχος</a:t>
            </a:r>
            <a:r>
              <a:rPr lang="el-GR" dirty="0" smtClean="0"/>
              <a:t> θα μεταφέρει τη δικαιοδοσία των έκτακτων ποινικών δικαστηρίων στους Ιππείς για να ελέγξει την </a:t>
            </a:r>
            <a:r>
              <a:rPr lang="el-GR" dirty="0" err="1" smtClean="0"/>
              <a:t>ατιμωρισία</a:t>
            </a:r>
            <a:r>
              <a:rPr lang="el-GR" dirty="0" smtClean="0"/>
              <a:t> των Συγκλητικών από τους ομοίους τους. </a:t>
            </a:r>
          </a:p>
          <a:p>
            <a:r>
              <a:rPr lang="el-GR" dirty="0" smtClean="0"/>
              <a:t>Τελικά, και οι Ιππείς μετέχουν στη δικαστική διαφθορά. </a:t>
            </a:r>
          </a:p>
          <a:p>
            <a:r>
              <a:rPr lang="el-GR" dirty="0" smtClean="0"/>
              <a:t>70 π.Χ. </a:t>
            </a:r>
            <a:r>
              <a:rPr lang="en-US" dirty="0" smtClean="0"/>
              <a:t>L</a:t>
            </a:r>
            <a:r>
              <a:rPr lang="fr-CA" dirty="0" smtClean="0"/>
              <a:t>ex </a:t>
            </a:r>
            <a:r>
              <a:rPr lang="fr-CA" dirty="0" err="1" smtClean="0"/>
              <a:t>Aurelia</a:t>
            </a:r>
            <a:r>
              <a:rPr lang="fr-CA" dirty="0" smtClean="0"/>
              <a:t>: </a:t>
            </a:r>
            <a:r>
              <a:rPr lang="el-GR" dirty="0" smtClean="0"/>
              <a:t>οι </a:t>
            </a:r>
            <a:r>
              <a:rPr lang="fr-CA" dirty="0" smtClean="0"/>
              <a:t>quaestiones perpetuae </a:t>
            </a:r>
            <a:r>
              <a:rPr lang="el-GR" dirty="0" smtClean="0"/>
              <a:t>συγκροτούνται κατά το 1/3 από συγκλητικούς, κατά το 1/3 από ιππείς, κατά το 1/3 από </a:t>
            </a:r>
            <a:r>
              <a:rPr lang="fr-CA" dirty="0" err="1" smtClean="0"/>
              <a:t>tribuni</a:t>
            </a:r>
            <a:r>
              <a:rPr lang="fr-CA" dirty="0" smtClean="0"/>
              <a:t> </a:t>
            </a:r>
            <a:r>
              <a:rPr lang="fr-CA" dirty="0" err="1" smtClean="0"/>
              <a:t>aerarii</a:t>
            </a:r>
            <a:r>
              <a:rPr lang="fr-CA" dirty="0" smtClean="0"/>
              <a:t> (</a:t>
            </a:r>
            <a:r>
              <a:rPr lang="el-GR" dirty="0" smtClean="0"/>
              <a:t>ιππείς με μικρότερη περιουσία). </a:t>
            </a:r>
          </a:p>
          <a:p>
            <a:pPr marL="0" indent="0">
              <a:buNone/>
            </a:pPr>
            <a:endParaRPr lang="en-US" dirty="0"/>
          </a:p>
        </p:txBody>
      </p:sp>
    </p:spTree>
    <p:extLst>
      <p:ext uri="{BB962C8B-B14F-4D97-AF65-F5344CB8AC3E}">
        <p14:creationId xmlns:p14="http://schemas.microsoft.com/office/powerpoint/2010/main" val="41082589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Publicani</a:t>
            </a:r>
            <a:r>
              <a:rPr lang="el-GR" dirty="0" smtClean="0"/>
              <a:t> = δημοσιώνες</a:t>
            </a:r>
            <a:endParaRPr lang="en-US" dirty="0"/>
          </a:p>
        </p:txBody>
      </p:sp>
      <p:sp>
        <p:nvSpPr>
          <p:cNvPr id="3" name="Content Placeholder 2"/>
          <p:cNvSpPr>
            <a:spLocks noGrp="1"/>
          </p:cNvSpPr>
          <p:nvPr>
            <p:ph idx="1"/>
          </p:nvPr>
        </p:nvSpPr>
        <p:spPr/>
        <p:txBody>
          <a:bodyPr>
            <a:normAutofit fontScale="62500" lnSpcReduction="20000"/>
          </a:bodyPr>
          <a:lstStyle/>
          <a:p>
            <a:r>
              <a:rPr lang="fr-CA" i="1" dirty="0" err="1" smtClean="0"/>
              <a:t>publicani</a:t>
            </a:r>
            <a:r>
              <a:rPr lang="en-GB" dirty="0"/>
              <a:t> </a:t>
            </a:r>
            <a:r>
              <a:rPr lang="en-GB" dirty="0" smtClean="0"/>
              <a:t>= </a:t>
            </a:r>
            <a:r>
              <a:rPr lang="el-GR" dirty="0" smtClean="0"/>
              <a:t>Ρωμαί</a:t>
            </a:r>
            <a:r>
              <a:rPr lang="en-GB" dirty="0" smtClean="0"/>
              <a:t>o</a:t>
            </a:r>
            <a:r>
              <a:rPr lang="el-GR" dirty="0" smtClean="0"/>
              <a:t>ι εκμισθωτές </a:t>
            </a:r>
            <a:r>
              <a:rPr lang="el-GR" dirty="0"/>
              <a:t>των φόρων του ρωμαϊκού </a:t>
            </a:r>
            <a:r>
              <a:rPr lang="el-GR" dirty="0" smtClean="0"/>
              <a:t>δημοσίου. </a:t>
            </a:r>
          </a:p>
          <a:p>
            <a:r>
              <a:rPr lang="el-GR" dirty="0" smtClean="0"/>
              <a:t>Ρωμαίοι </a:t>
            </a:r>
            <a:r>
              <a:rPr lang="el-GR" dirty="0"/>
              <a:t>ιππείς (η μόνη ρωμαϊκή τάξη που δικαιούται να ασχολείται επισήμως με το εμπόριο και την </a:t>
            </a:r>
            <a:r>
              <a:rPr lang="el-GR" dirty="0" smtClean="0"/>
              <a:t>κερδοσκοπία).</a:t>
            </a:r>
          </a:p>
          <a:p>
            <a:r>
              <a:rPr lang="el-GR" dirty="0"/>
              <a:t>Σ</a:t>
            </a:r>
            <a:r>
              <a:rPr lang="el-GR" dirty="0" smtClean="0"/>
              <a:t>υνεταιριζόμενοι </a:t>
            </a:r>
            <a:r>
              <a:rPr lang="el-GR" dirty="0"/>
              <a:t>σε εταιρείες, τις «</a:t>
            </a:r>
            <a:r>
              <a:rPr lang="en-US" i="1" dirty="0" err="1"/>
              <a:t>societates</a:t>
            </a:r>
            <a:r>
              <a:rPr lang="en-US" i="1" dirty="0"/>
              <a:t> </a:t>
            </a:r>
            <a:r>
              <a:rPr lang="en-US" i="1" dirty="0" err="1"/>
              <a:t>vectigalium</a:t>
            </a:r>
            <a:r>
              <a:rPr lang="en-US" i="1" dirty="0"/>
              <a:t> </a:t>
            </a:r>
            <a:r>
              <a:rPr lang="en-US" i="1" dirty="0" err="1"/>
              <a:t>publicorum</a:t>
            </a:r>
            <a:r>
              <a:rPr lang="el-GR" dirty="0"/>
              <a:t>» που συγκεντρώνουν την αναγκαία ρευστότητα, εκμισθώνουν μετά από πλειστηριασμό το δικαίωμα να εισπράξουν, με το </a:t>
            </a:r>
            <a:r>
              <a:rPr lang="el-GR" dirty="0" smtClean="0"/>
              <a:t>αζημίωτο, </a:t>
            </a:r>
            <a:r>
              <a:rPr lang="el-GR" dirty="0"/>
              <a:t>τους φόρους από τους τοπικούς πληθυσμούς, αναλαμβάνοντας να τους προκαταβάλουν οι ίδιοι στο ρωμαϊκό κράτος. </a:t>
            </a:r>
            <a:r>
              <a:rPr lang="el-GR" dirty="0" smtClean="0"/>
              <a:t> </a:t>
            </a:r>
          </a:p>
          <a:p>
            <a:r>
              <a:rPr lang="el-GR" dirty="0"/>
              <a:t>Οι εταιρείες των δημοσιώνων υπερθεματίζουν σε πλειστηριασμό για την κατακύρωση του δικαιώματος είσπραξης των φόρων, σε όποιον προσφέρει το υψηλότερο τίμημα σε σχέση με το εικαζόμενο ποσό των φόρων που μπορούσε να εξασφαλισθεί από μία περιοχή. </a:t>
            </a:r>
            <a:endParaRPr lang="el-GR" dirty="0" smtClean="0"/>
          </a:p>
          <a:p>
            <a:r>
              <a:rPr lang="el-GR" dirty="0"/>
              <a:t>Διέτρεχαν τον κίνδυνο να μην καταφέρουν τελικά να εισπράξουν τα προκαταβληθέντα, κάθε όμως πλεόνασμα που θα συγκεντρώσουν αποτελούσε κέρδος τους. </a:t>
            </a:r>
            <a:endParaRPr lang="en-US" dirty="0"/>
          </a:p>
        </p:txBody>
      </p:sp>
    </p:spTree>
    <p:extLst>
      <p:ext uri="{BB962C8B-B14F-4D97-AF65-F5344CB8AC3E}">
        <p14:creationId xmlns:p14="http://schemas.microsoft.com/office/powerpoint/2010/main" val="38261809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Καταχρήσεις δημοσιώνων</a:t>
            </a:r>
            <a:endParaRPr lang="en-US" dirty="0"/>
          </a:p>
        </p:txBody>
      </p:sp>
      <p:sp>
        <p:nvSpPr>
          <p:cNvPr id="3" name="Content Placeholder 2"/>
          <p:cNvSpPr>
            <a:spLocks noGrp="1"/>
          </p:cNvSpPr>
          <p:nvPr>
            <p:ph idx="1"/>
          </p:nvPr>
        </p:nvSpPr>
        <p:spPr>
          <a:xfrm>
            <a:off x="457200" y="1600200"/>
            <a:ext cx="8229600" cy="5110877"/>
          </a:xfrm>
        </p:spPr>
        <p:txBody>
          <a:bodyPr>
            <a:normAutofit fontScale="85000" lnSpcReduction="10000"/>
          </a:bodyPr>
          <a:lstStyle/>
          <a:p>
            <a:r>
              <a:rPr lang="el-GR" dirty="0" smtClean="0"/>
              <a:t>Οι </a:t>
            </a:r>
            <a:r>
              <a:rPr lang="el-GR" dirty="0"/>
              <a:t>φοροεισπρακτικές πρακτικές των </a:t>
            </a:r>
            <a:r>
              <a:rPr lang="fr-CA" i="1" dirty="0" err="1"/>
              <a:t>publicani</a:t>
            </a:r>
            <a:r>
              <a:rPr lang="el-GR" dirty="0"/>
              <a:t> σε βάρος των φορολογούμενων, με στόχο την μεγιστοποίηση των κερδών τους, ήταν αμείλικτες. </a:t>
            </a:r>
            <a:endParaRPr lang="el-GR" dirty="0" smtClean="0"/>
          </a:p>
          <a:p>
            <a:r>
              <a:rPr lang="el-GR" dirty="0" smtClean="0"/>
              <a:t>Οι </a:t>
            </a:r>
            <a:r>
              <a:rPr lang="el-GR" dirty="0"/>
              <a:t>πολίτες των </a:t>
            </a:r>
            <a:r>
              <a:rPr lang="el-GR" dirty="0" smtClean="0"/>
              <a:t>ελληνικών πόλεων αναγκάζονται </a:t>
            </a:r>
            <a:r>
              <a:rPr lang="el-GR" dirty="0"/>
              <a:t>να ξεπουλούν ό,τι είχαν και δεν είχαν, ακόμα και τα παιδιά τους, για να πληρώσουν τους φόρους, χάνοντας ενίοτε στην προσπάθεια να προστατεύσουν το βιός τους την ελευθερία τους ή και την ίδια τους τη ζωή. </a:t>
            </a:r>
            <a:endParaRPr lang="el-GR" dirty="0" smtClean="0"/>
          </a:p>
          <a:p>
            <a:r>
              <a:rPr lang="el-GR" dirty="0" smtClean="0"/>
              <a:t>Λόγω </a:t>
            </a:r>
            <a:r>
              <a:rPr lang="el-GR" dirty="0"/>
              <a:t>της ρευστότητας που αντιπροσωπεύουν, η οποία τους επιτρέπει επίσης να δανείζουν τους συχνά κατάχρεους αριστοκράτες της Ρώμης, οι δημοσιώνες ασκούν μεγάλη επιρροή και στα πολιτικά πράγματα. </a:t>
            </a:r>
          </a:p>
          <a:p>
            <a:endParaRPr lang="en-US" dirty="0"/>
          </a:p>
        </p:txBody>
      </p:sp>
    </p:spTree>
    <p:extLst>
      <p:ext uri="{BB962C8B-B14F-4D97-AF65-F5344CB8AC3E}">
        <p14:creationId xmlns:p14="http://schemas.microsoft.com/office/powerpoint/2010/main" val="15115551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Πλούταρχος, Βίος Λούκουλλου</a:t>
            </a:r>
            <a:endParaRPr lang="en-US" dirty="0"/>
          </a:p>
        </p:txBody>
      </p:sp>
      <p:sp>
        <p:nvSpPr>
          <p:cNvPr id="3" name="Content Placeholder 2"/>
          <p:cNvSpPr>
            <a:spLocks noGrp="1"/>
          </p:cNvSpPr>
          <p:nvPr>
            <p:ph idx="1"/>
          </p:nvPr>
        </p:nvSpPr>
        <p:spPr/>
        <p:txBody>
          <a:bodyPr>
            <a:normAutofit fontScale="92500" lnSpcReduction="10000"/>
          </a:bodyPr>
          <a:lstStyle/>
          <a:p>
            <a:r>
              <a:rPr lang="el-GR" dirty="0" err="1"/>
              <a:t>Πλουτ</a:t>
            </a:r>
            <a:r>
              <a:rPr lang="el-GR" dirty="0"/>
              <a:t>. </a:t>
            </a:r>
            <a:r>
              <a:rPr lang="el-GR" i="1" dirty="0" err="1"/>
              <a:t>Λούκ</a:t>
            </a:r>
            <a:r>
              <a:rPr lang="el-GR" i="1" dirty="0"/>
              <a:t>. </a:t>
            </a:r>
            <a:r>
              <a:rPr lang="el-GR" dirty="0"/>
              <a:t>20.1-2: «</a:t>
            </a:r>
            <a:r>
              <a:rPr lang="el-GR" dirty="0" err="1"/>
              <a:t>Λεύκολλος</a:t>
            </a:r>
            <a:r>
              <a:rPr lang="el-GR" dirty="0"/>
              <a:t> </a:t>
            </a:r>
            <a:r>
              <a:rPr lang="el-GR" dirty="0" err="1"/>
              <a:t>δὲ</a:t>
            </a:r>
            <a:r>
              <a:rPr lang="el-GR" dirty="0"/>
              <a:t> </a:t>
            </a:r>
            <a:r>
              <a:rPr lang="el-GR" dirty="0" err="1"/>
              <a:t>τρέπεται</a:t>
            </a:r>
            <a:r>
              <a:rPr lang="el-GR" dirty="0"/>
              <a:t> </a:t>
            </a:r>
            <a:r>
              <a:rPr lang="el-GR" dirty="0" err="1"/>
              <a:t>πρὸς</a:t>
            </a:r>
            <a:r>
              <a:rPr lang="el-GR" dirty="0"/>
              <a:t> </a:t>
            </a:r>
            <a:r>
              <a:rPr lang="el-GR" dirty="0" err="1"/>
              <a:t>τὰς</a:t>
            </a:r>
            <a:r>
              <a:rPr lang="el-GR" dirty="0"/>
              <a:t> </a:t>
            </a:r>
            <a:r>
              <a:rPr lang="el-GR" dirty="0" err="1"/>
              <a:t>ἐν</a:t>
            </a:r>
            <a:r>
              <a:rPr lang="el-GR" dirty="0"/>
              <a:t> </a:t>
            </a:r>
            <a:r>
              <a:rPr lang="el-GR" dirty="0" err="1"/>
              <a:t>Ἀσίᾳ</a:t>
            </a:r>
            <a:r>
              <a:rPr lang="el-GR" dirty="0"/>
              <a:t> </a:t>
            </a:r>
            <a:r>
              <a:rPr lang="el-GR" dirty="0" err="1"/>
              <a:t>πόλεις</a:t>
            </a:r>
            <a:r>
              <a:rPr lang="el-GR" dirty="0"/>
              <a:t>͵ </a:t>
            </a:r>
            <a:r>
              <a:rPr lang="el-GR" dirty="0" err="1"/>
              <a:t>ὅπως</a:t>
            </a:r>
            <a:r>
              <a:rPr lang="el-GR" dirty="0"/>
              <a:t>͵ </a:t>
            </a:r>
            <a:r>
              <a:rPr lang="el-GR" dirty="0" err="1"/>
              <a:t>τῶν</a:t>
            </a:r>
            <a:r>
              <a:rPr lang="el-GR" dirty="0"/>
              <a:t> </a:t>
            </a:r>
            <a:r>
              <a:rPr lang="el-GR" dirty="0" err="1"/>
              <a:t>πολεμικῶν</a:t>
            </a:r>
            <a:r>
              <a:rPr lang="el-GR" dirty="0"/>
              <a:t> </a:t>
            </a:r>
            <a:r>
              <a:rPr lang="el-GR" dirty="0" err="1"/>
              <a:t>ἔργων</a:t>
            </a:r>
            <a:r>
              <a:rPr lang="el-GR" dirty="0"/>
              <a:t> </a:t>
            </a:r>
            <a:r>
              <a:rPr lang="el-GR" dirty="0" err="1"/>
              <a:t>σχολάζοντος</a:t>
            </a:r>
            <a:r>
              <a:rPr lang="el-GR" dirty="0"/>
              <a:t> </a:t>
            </a:r>
            <a:r>
              <a:rPr lang="el-GR" dirty="0" err="1"/>
              <a:t>αὐτοῦ</a:t>
            </a:r>
            <a:r>
              <a:rPr lang="el-GR" dirty="0"/>
              <a:t>͵ </a:t>
            </a:r>
            <a:r>
              <a:rPr lang="el-GR" dirty="0" err="1"/>
              <a:t>καὶ</a:t>
            </a:r>
            <a:r>
              <a:rPr lang="el-GR" dirty="0"/>
              <a:t> </a:t>
            </a:r>
            <a:r>
              <a:rPr lang="el-GR" dirty="0" err="1"/>
              <a:t>δίκης</a:t>
            </a:r>
            <a:r>
              <a:rPr lang="el-GR" dirty="0"/>
              <a:t> </a:t>
            </a:r>
            <a:r>
              <a:rPr lang="el-GR" dirty="0" err="1"/>
              <a:t>τινὸς</a:t>
            </a:r>
            <a:r>
              <a:rPr lang="el-GR" dirty="0"/>
              <a:t> </a:t>
            </a:r>
            <a:r>
              <a:rPr lang="el-GR" dirty="0" err="1"/>
              <a:t>μετάσχῃ</a:t>
            </a:r>
            <a:r>
              <a:rPr lang="el-GR" dirty="0"/>
              <a:t> </a:t>
            </a:r>
            <a:r>
              <a:rPr lang="el-GR" dirty="0" err="1"/>
              <a:t>καὶ</a:t>
            </a:r>
            <a:r>
              <a:rPr lang="el-GR" dirty="0"/>
              <a:t> </a:t>
            </a:r>
            <a:r>
              <a:rPr lang="el-GR" dirty="0" err="1"/>
              <a:t>θεσμῶν</a:t>
            </a:r>
            <a:r>
              <a:rPr lang="el-GR" dirty="0"/>
              <a:t>͵ </a:t>
            </a:r>
            <a:r>
              <a:rPr lang="el-GR" dirty="0" err="1"/>
              <a:t>ὧν</a:t>
            </a:r>
            <a:r>
              <a:rPr lang="el-GR" dirty="0"/>
              <a:t> </a:t>
            </a:r>
            <a:r>
              <a:rPr lang="el-GR" dirty="0" err="1"/>
              <a:t>ἐπὶ</a:t>
            </a:r>
            <a:r>
              <a:rPr lang="el-GR" dirty="0"/>
              <a:t> </a:t>
            </a:r>
            <a:r>
              <a:rPr lang="el-GR" dirty="0" err="1"/>
              <a:t>πολὺν</a:t>
            </a:r>
            <a:r>
              <a:rPr lang="el-GR" dirty="0"/>
              <a:t> </a:t>
            </a:r>
            <a:r>
              <a:rPr lang="el-GR" dirty="0" err="1"/>
              <a:t>χρόνον</a:t>
            </a:r>
            <a:r>
              <a:rPr lang="el-GR" dirty="0"/>
              <a:t> </a:t>
            </a:r>
            <a:r>
              <a:rPr lang="el-GR" dirty="0" err="1"/>
              <a:t>ἐνδεῆ</a:t>
            </a:r>
            <a:r>
              <a:rPr lang="el-GR" dirty="0"/>
              <a:t> </a:t>
            </a:r>
            <a:r>
              <a:rPr lang="el-GR" dirty="0" err="1"/>
              <a:t>τὴν</a:t>
            </a:r>
            <a:r>
              <a:rPr lang="el-GR" dirty="0"/>
              <a:t> </a:t>
            </a:r>
            <a:r>
              <a:rPr lang="el-GR" dirty="0" err="1"/>
              <a:t>ἐπαρχίαν</a:t>
            </a:r>
            <a:r>
              <a:rPr lang="el-GR" dirty="0"/>
              <a:t> </a:t>
            </a:r>
            <a:r>
              <a:rPr lang="el-GR" dirty="0" err="1"/>
              <a:t>οὖσαν</a:t>
            </a:r>
            <a:r>
              <a:rPr lang="el-GR" dirty="0"/>
              <a:t> </a:t>
            </a:r>
            <a:r>
              <a:rPr lang="el-GR" dirty="0" err="1"/>
              <a:t>ἄρρητοι</a:t>
            </a:r>
            <a:r>
              <a:rPr lang="el-GR" dirty="0"/>
              <a:t> </a:t>
            </a:r>
            <a:r>
              <a:rPr lang="el-GR" dirty="0" err="1"/>
              <a:t>καὶ</a:t>
            </a:r>
            <a:r>
              <a:rPr lang="el-GR" dirty="0"/>
              <a:t> </a:t>
            </a:r>
            <a:r>
              <a:rPr lang="el-GR" dirty="0" err="1"/>
              <a:t>ἄπιστοι</a:t>
            </a:r>
            <a:r>
              <a:rPr lang="el-GR" dirty="0"/>
              <a:t> </a:t>
            </a:r>
            <a:r>
              <a:rPr lang="el-GR" dirty="0" err="1"/>
              <a:t>δυστυχίαι</a:t>
            </a:r>
            <a:r>
              <a:rPr lang="el-GR" dirty="0"/>
              <a:t> </a:t>
            </a:r>
            <a:r>
              <a:rPr lang="el-GR" dirty="0" err="1"/>
              <a:t>κατεῖχον</a:t>
            </a:r>
            <a:r>
              <a:rPr lang="el-GR" dirty="0"/>
              <a:t>͵ </a:t>
            </a:r>
            <a:r>
              <a:rPr lang="el-GR" dirty="0" err="1">
                <a:solidFill>
                  <a:srgbClr val="FF0000"/>
                </a:solidFill>
              </a:rPr>
              <a:t>ὑπὸ</a:t>
            </a:r>
            <a:r>
              <a:rPr lang="el-GR" dirty="0">
                <a:solidFill>
                  <a:srgbClr val="FF0000"/>
                </a:solidFill>
              </a:rPr>
              <a:t> </a:t>
            </a:r>
            <a:r>
              <a:rPr lang="el-GR" dirty="0" err="1">
                <a:solidFill>
                  <a:srgbClr val="FF0000"/>
                </a:solidFill>
              </a:rPr>
              <a:t>τῶν</a:t>
            </a:r>
            <a:r>
              <a:rPr lang="el-GR" dirty="0">
                <a:solidFill>
                  <a:srgbClr val="FF0000"/>
                </a:solidFill>
              </a:rPr>
              <a:t> </a:t>
            </a:r>
            <a:r>
              <a:rPr lang="el-GR" dirty="0" err="1">
                <a:solidFill>
                  <a:srgbClr val="FF0000"/>
                </a:solidFill>
              </a:rPr>
              <a:t>τελωνῶν</a:t>
            </a:r>
            <a:r>
              <a:rPr lang="el-GR" dirty="0">
                <a:solidFill>
                  <a:srgbClr val="FF0000"/>
                </a:solidFill>
              </a:rPr>
              <a:t> </a:t>
            </a:r>
            <a:r>
              <a:rPr lang="el-GR" dirty="0" err="1">
                <a:solidFill>
                  <a:srgbClr val="FF0000"/>
                </a:solidFill>
              </a:rPr>
              <a:t>καὶ</a:t>
            </a:r>
            <a:r>
              <a:rPr lang="el-GR" dirty="0">
                <a:solidFill>
                  <a:srgbClr val="FF0000"/>
                </a:solidFill>
              </a:rPr>
              <a:t> </a:t>
            </a:r>
            <a:r>
              <a:rPr lang="el-GR" dirty="0" err="1">
                <a:solidFill>
                  <a:srgbClr val="FF0000"/>
                </a:solidFill>
              </a:rPr>
              <a:t>τῶν</a:t>
            </a:r>
            <a:r>
              <a:rPr lang="el-GR" dirty="0">
                <a:solidFill>
                  <a:srgbClr val="FF0000"/>
                </a:solidFill>
              </a:rPr>
              <a:t> </a:t>
            </a:r>
            <a:r>
              <a:rPr lang="el-GR" dirty="0" err="1">
                <a:solidFill>
                  <a:srgbClr val="FF0000"/>
                </a:solidFill>
              </a:rPr>
              <a:t>δανειστῶν</a:t>
            </a:r>
            <a:r>
              <a:rPr lang="el-GR" dirty="0">
                <a:solidFill>
                  <a:srgbClr val="FF0000"/>
                </a:solidFill>
              </a:rPr>
              <a:t> </a:t>
            </a:r>
            <a:r>
              <a:rPr lang="el-GR" dirty="0" err="1">
                <a:solidFill>
                  <a:srgbClr val="FF0000"/>
                </a:solidFill>
              </a:rPr>
              <a:t>πορθουμένην</a:t>
            </a:r>
            <a:r>
              <a:rPr lang="el-GR" dirty="0">
                <a:solidFill>
                  <a:srgbClr val="FF0000"/>
                </a:solidFill>
              </a:rPr>
              <a:t> </a:t>
            </a:r>
            <a:r>
              <a:rPr lang="el-GR" dirty="0" err="1">
                <a:solidFill>
                  <a:srgbClr val="FF0000"/>
                </a:solidFill>
              </a:rPr>
              <a:t>καὶ</a:t>
            </a:r>
            <a:r>
              <a:rPr lang="el-GR" dirty="0">
                <a:solidFill>
                  <a:srgbClr val="FF0000"/>
                </a:solidFill>
              </a:rPr>
              <a:t> </a:t>
            </a:r>
            <a:r>
              <a:rPr lang="el-GR" dirty="0" err="1">
                <a:solidFill>
                  <a:srgbClr val="FF0000"/>
                </a:solidFill>
              </a:rPr>
              <a:t>ἀνδραποδιζομένην</a:t>
            </a:r>
            <a:r>
              <a:rPr lang="el-GR" dirty="0"/>
              <a:t>͵ </a:t>
            </a:r>
            <a:r>
              <a:rPr lang="el-GR" dirty="0" err="1"/>
              <a:t>πιπράσκειν</a:t>
            </a:r>
            <a:r>
              <a:rPr lang="el-GR" dirty="0"/>
              <a:t> </a:t>
            </a:r>
            <a:r>
              <a:rPr lang="el-GR" dirty="0" err="1"/>
              <a:t>ἰδίᾳ</a:t>
            </a:r>
            <a:r>
              <a:rPr lang="el-GR" dirty="0"/>
              <a:t> </a:t>
            </a:r>
            <a:r>
              <a:rPr lang="el-GR" dirty="0" err="1"/>
              <a:t>μὲν</a:t>
            </a:r>
            <a:r>
              <a:rPr lang="el-GR" dirty="0"/>
              <a:t> </a:t>
            </a:r>
            <a:r>
              <a:rPr lang="el-GR" dirty="0" err="1"/>
              <a:t>υἱοὺς</a:t>
            </a:r>
            <a:r>
              <a:rPr lang="el-GR" dirty="0"/>
              <a:t> </a:t>
            </a:r>
            <a:r>
              <a:rPr lang="el-GR" dirty="0" err="1"/>
              <a:t>εὐπρεπεῖς</a:t>
            </a:r>
            <a:r>
              <a:rPr lang="el-GR" dirty="0"/>
              <a:t> </a:t>
            </a:r>
            <a:r>
              <a:rPr lang="el-GR" dirty="0" err="1"/>
              <a:t>θυγατέρας</a:t>
            </a:r>
            <a:r>
              <a:rPr lang="el-GR" dirty="0"/>
              <a:t> τε </a:t>
            </a:r>
            <a:r>
              <a:rPr lang="el-GR" dirty="0" err="1"/>
              <a:t>παρθένους</a:t>
            </a:r>
            <a:r>
              <a:rPr lang="el-GR" dirty="0"/>
              <a:t>͵ </a:t>
            </a:r>
            <a:r>
              <a:rPr lang="el-GR" dirty="0" err="1"/>
              <a:t>δημοσίᾳ</a:t>
            </a:r>
            <a:r>
              <a:rPr lang="el-GR" dirty="0"/>
              <a:t> δ΄ </a:t>
            </a:r>
            <a:r>
              <a:rPr lang="el-GR" dirty="0" err="1"/>
              <a:t>ἀναθήματα</a:t>
            </a:r>
            <a:r>
              <a:rPr lang="el-GR" dirty="0"/>
              <a:t>͵ </a:t>
            </a:r>
            <a:r>
              <a:rPr lang="el-GR" dirty="0" err="1"/>
              <a:t>γραφάς</a:t>
            </a:r>
            <a:r>
              <a:rPr lang="el-GR" dirty="0"/>
              <a:t>͵ </a:t>
            </a:r>
            <a:r>
              <a:rPr lang="el-GR" dirty="0" err="1"/>
              <a:t>ἱεροὺς</a:t>
            </a:r>
            <a:r>
              <a:rPr lang="el-GR" dirty="0"/>
              <a:t> </a:t>
            </a:r>
            <a:r>
              <a:rPr lang="el-GR" dirty="0" err="1"/>
              <a:t>ἀνδριάντας</a:t>
            </a:r>
            <a:r>
              <a:rPr lang="el-GR" dirty="0"/>
              <a:t> </a:t>
            </a:r>
            <a:r>
              <a:rPr lang="el-GR" dirty="0" err="1"/>
              <a:t>ἀναγκαζομένων</a:t>
            </a:r>
            <a:r>
              <a:rPr lang="el-GR" dirty="0" smtClean="0"/>
              <a:t>.»</a:t>
            </a:r>
            <a:r>
              <a:rPr lang="el-GR" dirty="0"/>
              <a:t>. </a:t>
            </a:r>
          </a:p>
          <a:p>
            <a:endParaRPr lang="en-US" dirty="0"/>
          </a:p>
        </p:txBody>
      </p:sp>
    </p:spTree>
    <p:extLst>
      <p:ext uri="{BB962C8B-B14F-4D97-AF65-F5344CB8AC3E}">
        <p14:creationId xmlns:p14="http://schemas.microsoft.com/office/powerpoint/2010/main" val="30145140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Η περίπτωση του </a:t>
            </a:r>
            <a:r>
              <a:rPr lang="fr-CA" dirty="0"/>
              <a:t>Q</a:t>
            </a:r>
            <a:r>
              <a:rPr lang="el-GR" dirty="0"/>
              <a:t>. </a:t>
            </a:r>
            <a:r>
              <a:rPr lang="fr-CA" dirty="0" err="1"/>
              <a:t>Mucius</a:t>
            </a:r>
            <a:r>
              <a:rPr lang="fr-CA" dirty="0"/>
              <a:t> </a:t>
            </a:r>
            <a:r>
              <a:rPr lang="fr-CA" dirty="0" err="1"/>
              <a:t>Scaevola</a:t>
            </a:r>
            <a:endParaRPr lang="en-US" dirty="0"/>
          </a:p>
        </p:txBody>
      </p:sp>
      <p:sp>
        <p:nvSpPr>
          <p:cNvPr id="3" name="Content Placeholder 2"/>
          <p:cNvSpPr>
            <a:spLocks noGrp="1"/>
          </p:cNvSpPr>
          <p:nvPr>
            <p:ph idx="1"/>
          </p:nvPr>
        </p:nvSpPr>
        <p:spPr>
          <a:xfrm>
            <a:off x="457200" y="1600200"/>
            <a:ext cx="8229600" cy="5257800"/>
          </a:xfrm>
        </p:spPr>
        <p:txBody>
          <a:bodyPr>
            <a:normAutofit fontScale="62500" lnSpcReduction="20000"/>
          </a:bodyPr>
          <a:lstStyle/>
          <a:p>
            <a:r>
              <a:rPr lang="el-GR" dirty="0"/>
              <a:t>Όταν </a:t>
            </a:r>
            <a:r>
              <a:rPr lang="el-GR" dirty="0" smtClean="0"/>
              <a:t>ο </a:t>
            </a:r>
            <a:r>
              <a:rPr lang="fr-CA" dirty="0"/>
              <a:t>Q</a:t>
            </a:r>
            <a:r>
              <a:rPr lang="el-GR" dirty="0"/>
              <a:t>. </a:t>
            </a:r>
            <a:r>
              <a:rPr lang="fr-CA" dirty="0" err="1"/>
              <a:t>Mucius</a:t>
            </a:r>
            <a:r>
              <a:rPr lang="fr-CA" dirty="0"/>
              <a:t> </a:t>
            </a:r>
            <a:r>
              <a:rPr lang="fr-CA" dirty="0" err="1"/>
              <a:t>Scaevola</a:t>
            </a:r>
            <a:r>
              <a:rPr lang="el-GR" dirty="0"/>
              <a:t>, υποδειγματικός Ρωμαίος διοικητής της επαρχίας της Ασίας, προσπάθησε με τη βοήθεια του </a:t>
            </a:r>
            <a:r>
              <a:rPr lang="fr-CA" i="1" dirty="0" err="1"/>
              <a:t>legatus</a:t>
            </a:r>
            <a:r>
              <a:rPr lang="el-GR" dirty="0"/>
              <a:t> του </a:t>
            </a:r>
            <a:r>
              <a:rPr lang="fr-CA" dirty="0"/>
              <a:t>P</a:t>
            </a:r>
            <a:r>
              <a:rPr lang="el-GR" dirty="0"/>
              <a:t>. </a:t>
            </a:r>
            <a:r>
              <a:rPr lang="fr-CA" dirty="0" err="1"/>
              <a:t>Rutilius</a:t>
            </a:r>
            <a:r>
              <a:rPr lang="fr-CA" dirty="0"/>
              <a:t> </a:t>
            </a:r>
            <a:r>
              <a:rPr lang="fr-CA" dirty="0" err="1"/>
              <a:t>Rufus</a:t>
            </a:r>
            <a:r>
              <a:rPr lang="el-GR" dirty="0"/>
              <a:t> (94 π.Χ.) να ελέγξει τη δράση των </a:t>
            </a:r>
            <a:r>
              <a:rPr lang="fr-CA" i="1" dirty="0" err="1"/>
              <a:t>publicani</a:t>
            </a:r>
            <a:r>
              <a:rPr lang="el-GR" dirty="0"/>
              <a:t>, παρέχοντας άμεση δικαστική προστασία στα θύματά τους, με την επιβολή της εσχάτης των ποινών όταν ως αποτέλεσμα των αφόρητων πιέσεών τους ήταν να χαθούν ανθρώπινες ζωές, κατηγορήθηκε από Ρωμαίους συμπολίτες του για </a:t>
            </a:r>
            <a:r>
              <a:rPr lang="el-GR" dirty="0" smtClean="0"/>
              <a:t>διαφθορά. </a:t>
            </a:r>
          </a:p>
          <a:p>
            <a:r>
              <a:rPr lang="el-GR" dirty="0" smtClean="0"/>
              <a:t>Δικάστηκε </a:t>
            </a:r>
            <a:r>
              <a:rPr lang="el-GR" dirty="0"/>
              <a:t>από </a:t>
            </a:r>
            <a:r>
              <a:rPr lang="el-GR" dirty="0" smtClean="0"/>
              <a:t>το δικαστήριο </a:t>
            </a:r>
            <a:r>
              <a:rPr lang="en-US" i="1" dirty="0" err="1" smtClean="0"/>
              <a:t>repetundaru</a:t>
            </a:r>
            <a:r>
              <a:rPr lang="el-GR" dirty="0" smtClean="0"/>
              <a:t> </a:t>
            </a:r>
            <a:r>
              <a:rPr lang="el-GR" dirty="0"/>
              <a:t>για τις κατηγορίες αυτές που είχαν ιδρυθεί στη Ρώμη στα τέλη της </a:t>
            </a:r>
            <a:r>
              <a:rPr lang="en-US" dirty="0" err="1"/>
              <a:t>Respublica</a:t>
            </a:r>
            <a:r>
              <a:rPr lang="el-GR" dirty="0"/>
              <a:t>. Το δικαστήριο απαρτιζόταν –κατά τραγική ειρωνεία, ύστερα από τις μεταρρυθμίσεις του Γάιου Γράκχου που είχε προσπαθήσει με τον τρόπο αυτό να πατάξει τη διαφθορά των ρωμαίων διοικητών επαρχιών– από ιππείς, την τάξη προέλευσης των </a:t>
            </a:r>
            <a:r>
              <a:rPr lang="fr-CA" i="1" dirty="0" err="1"/>
              <a:t>publicani</a:t>
            </a:r>
            <a:r>
              <a:rPr lang="el-GR" dirty="0"/>
              <a:t>. </a:t>
            </a:r>
            <a:endParaRPr lang="en-GB" dirty="0" smtClean="0"/>
          </a:p>
          <a:p>
            <a:r>
              <a:rPr lang="el-GR" dirty="0" smtClean="0"/>
              <a:t>Ο </a:t>
            </a:r>
            <a:r>
              <a:rPr lang="fr-CA" dirty="0" err="1"/>
              <a:t>Scaevola</a:t>
            </a:r>
            <a:r>
              <a:rPr lang="el-GR" dirty="0"/>
              <a:t> καταδικάστηκε από τους ομοίους των κατηγόρων, σε μία στημένη δίκη, σε πρόστιμο μεγαλύτερο από όλη του την περιουσία και αναγκάσθηκε να φύγει από τη Ρώμη, αρνούμενος να παραμείνει σε μια πόλη που θεωρούσε τόσο άδικη. Για την αυτοεξορία του, διάλεξε, ειρωνικά, τη Μυτιλήνη, που την εποχή αυτή αποτελούσε μέρος της επαρχίας της Ασίας, για την κακοδιαχείριση της οποίας είχε καταδικαστεί. </a:t>
            </a:r>
            <a:endParaRPr lang="en-US" dirty="0"/>
          </a:p>
        </p:txBody>
      </p:sp>
    </p:spTree>
    <p:extLst>
      <p:ext uri="{BB962C8B-B14F-4D97-AF65-F5344CB8AC3E}">
        <p14:creationId xmlns:p14="http://schemas.microsoft.com/office/powerpoint/2010/main" val="12181579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Η περίπτωση του </a:t>
            </a:r>
            <a:r>
              <a:rPr lang="en-GB" dirty="0" err="1" smtClean="0"/>
              <a:t>Verres</a:t>
            </a:r>
            <a:endParaRPr lang="en-US" dirty="0"/>
          </a:p>
        </p:txBody>
      </p:sp>
      <p:sp>
        <p:nvSpPr>
          <p:cNvPr id="3" name="Content Placeholder 2"/>
          <p:cNvSpPr>
            <a:spLocks noGrp="1"/>
          </p:cNvSpPr>
          <p:nvPr>
            <p:ph idx="1"/>
          </p:nvPr>
        </p:nvSpPr>
        <p:spPr/>
        <p:txBody>
          <a:bodyPr/>
          <a:lstStyle/>
          <a:p>
            <a:r>
              <a:rPr lang="el-GR" dirty="0" smtClean="0"/>
              <a:t>71 π.Χ., διεφθαρμένος διοικητής (</a:t>
            </a:r>
            <a:r>
              <a:rPr lang="en-GB" dirty="0" err="1" smtClean="0"/>
              <a:t>propretor</a:t>
            </a:r>
            <a:r>
              <a:rPr lang="en-GB" dirty="0" smtClean="0"/>
              <a:t>)  </a:t>
            </a:r>
            <a:r>
              <a:rPr lang="el-GR" dirty="0" smtClean="0"/>
              <a:t>της Σικελίας. </a:t>
            </a:r>
          </a:p>
          <a:p>
            <a:r>
              <a:rPr lang="el-GR" dirty="0" smtClean="0"/>
              <a:t>Κατηγορείτα </a:t>
            </a:r>
            <a:r>
              <a:rPr lang="en-GB" dirty="0" smtClean="0"/>
              <a:t>de </a:t>
            </a:r>
            <a:r>
              <a:rPr lang="en-GB" dirty="0" err="1" smtClean="0"/>
              <a:t>repetundis</a:t>
            </a:r>
            <a:r>
              <a:rPr lang="en-GB" dirty="0" smtClean="0"/>
              <a:t>.</a:t>
            </a:r>
            <a:endParaRPr lang="el-GR" dirty="0" smtClean="0"/>
          </a:p>
          <a:p>
            <a:r>
              <a:rPr lang="el-GR" dirty="0" smtClean="0"/>
              <a:t>Κικέρων – υπερασπίζεται τους Σικελούς ως δικηγόρος των κατηγόρων, εκφωνεί της </a:t>
            </a:r>
            <a:r>
              <a:rPr lang="en-GB" dirty="0" err="1" smtClean="0"/>
              <a:t>Verrines</a:t>
            </a:r>
            <a:r>
              <a:rPr lang="en-GB" dirty="0" smtClean="0"/>
              <a:t>. </a:t>
            </a:r>
          </a:p>
          <a:p>
            <a:r>
              <a:rPr lang="el-GR" dirty="0" smtClean="0"/>
              <a:t>Ο </a:t>
            </a:r>
            <a:r>
              <a:rPr lang="en-GB" dirty="0" err="1" smtClean="0"/>
              <a:t>Verres</a:t>
            </a:r>
            <a:r>
              <a:rPr lang="en-GB" dirty="0" smtClean="0"/>
              <a:t> </a:t>
            </a:r>
            <a:r>
              <a:rPr lang="el-GR" dirty="0" smtClean="0"/>
              <a:t>αυτοεξορίζεται πριν το τέλος της δίκης. </a:t>
            </a:r>
            <a:endParaRPr lang="en-US" dirty="0"/>
          </a:p>
        </p:txBody>
      </p:sp>
    </p:spTree>
    <p:extLst>
      <p:ext uri="{BB962C8B-B14F-4D97-AF65-F5344CB8AC3E}">
        <p14:creationId xmlns:p14="http://schemas.microsoft.com/office/powerpoint/2010/main" val="336437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Τι </a:t>
            </a:r>
            <a:r>
              <a:rPr lang="en-US" b="1" dirty="0" err="1"/>
              <a:t>θεωρείτ</a:t>
            </a:r>
            <a:r>
              <a:rPr lang="en-US" b="1" dirty="0"/>
              <a:t>αι «</a:t>
            </a:r>
            <a:r>
              <a:rPr lang="en-US" b="1" dirty="0" err="1"/>
              <a:t>έγκλημ</a:t>
            </a:r>
            <a:r>
              <a:rPr lang="en-US" b="1" dirty="0"/>
              <a:t>α»</a:t>
            </a:r>
            <a:r>
              <a:rPr lang="el-GR" dirty="0" smtClean="0">
                <a:effectLst/>
              </a:rPr>
              <a:t> </a:t>
            </a:r>
            <a:endParaRPr lang="en-US" dirty="0"/>
          </a:p>
        </p:txBody>
      </p:sp>
      <p:sp>
        <p:nvSpPr>
          <p:cNvPr id="3" name="Content Placeholder 2"/>
          <p:cNvSpPr>
            <a:spLocks noGrp="1"/>
          </p:cNvSpPr>
          <p:nvPr>
            <p:ph idx="1"/>
          </p:nvPr>
        </p:nvSpPr>
        <p:spPr/>
        <p:txBody>
          <a:bodyPr>
            <a:normAutofit fontScale="70000" lnSpcReduction="20000"/>
          </a:bodyPr>
          <a:lstStyle/>
          <a:p>
            <a:r>
              <a:rPr lang="el-GR" sz="3400" dirty="0"/>
              <a:t>Οι Ρωμαίοι θεωρούν </a:t>
            </a:r>
            <a:r>
              <a:rPr lang="el-GR" sz="3400" i="1" dirty="0"/>
              <a:t>εγκλήματα</a:t>
            </a:r>
            <a:r>
              <a:rPr lang="el-GR" sz="3400" dirty="0"/>
              <a:t> όσες πράξεις στρέφονται κατά της δημόσιας τάξης</a:t>
            </a:r>
            <a:r>
              <a:rPr lang="el-GR" sz="3400" dirty="0" smtClean="0"/>
              <a:t>.</a:t>
            </a:r>
            <a:endParaRPr lang="en-GB" sz="3400" dirty="0" smtClean="0"/>
          </a:p>
          <a:p>
            <a:r>
              <a:rPr lang="el-GR" sz="3400" dirty="0" smtClean="0"/>
              <a:t> </a:t>
            </a:r>
            <a:r>
              <a:rPr lang="el-GR" sz="3400" dirty="0"/>
              <a:t>Η καταστολή τους είχε κυρίως ως προστατευόμενο έννομο αγαθό την </a:t>
            </a:r>
            <a:r>
              <a:rPr lang="el-GR" sz="3400" i="1" dirty="0"/>
              <a:t>κοινωνική συνοχή</a:t>
            </a:r>
            <a:r>
              <a:rPr lang="el-GR" sz="3400" dirty="0"/>
              <a:t> και όχι τα ατομικά δικαιώματα. </a:t>
            </a:r>
            <a:endParaRPr lang="en-GB" sz="3400" dirty="0" smtClean="0"/>
          </a:p>
          <a:p>
            <a:r>
              <a:rPr lang="el-GR" sz="3400" dirty="0" smtClean="0"/>
              <a:t>Παραδοσιακά</a:t>
            </a:r>
            <a:r>
              <a:rPr lang="el-GR" sz="3400" dirty="0"/>
              <a:t>, το άτομο θεωρείται ότι έπρεπε να μεριμνά για την αυτοπροστασία του, εντός των νόμιμων πάντα ορίων. </a:t>
            </a:r>
            <a:endParaRPr lang="en-GB" sz="3400" dirty="0" smtClean="0"/>
          </a:p>
          <a:p>
            <a:r>
              <a:rPr lang="el-GR" sz="3400" dirty="0" smtClean="0"/>
              <a:t>Η </a:t>
            </a:r>
            <a:r>
              <a:rPr lang="el-GR" sz="3400" dirty="0"/>
              <a:t>συντριπτική πλειονότητα των ιδιωτικών διαφορών, που ενδιέφεραν μόνον τα αντίδικα μέρη, δικάζονται από μονομελές δικαστήριο, τον </a:t>
            </a:r>
            <a:r>
              <a:rPr lang="el-GR" sz="3400" i="1" dirty="0"/>
              <a:t>judex unus</a:t>
            </a:r>
            <a:r>
              <a:rPr lang="el-GR" sz="3400" dirty="0"/>
              <a:t>, τον οποίο προτείνει η πολιτεία, αλλά στο πρόσωπο του οποίου συμφωνούν τα αντίδικα μέρη</a:t>
            </a:r>
            <a:r>
              <a:rPr lang="el-GR" sz="3400" dirty="0" smtClean="0"/>
              <a:t>.</a:t>
            </a:r>
            <a:endParaRPr lang="en-GB" sz="3400" dirty="0" smtClean="0"/>
          </a:p>
          <a:p>
            <a:r>
              <a:rPr lang="el-GR" sz="3400" dirty="0" smtClean="0"/>
              <a:t> </a:t>
            </a:r>
            <a:r>
              <a:rPr lang="el-GR" sz="3400" dirty="0"/>
              <a:t>Ιδιωτικές διαφορές επιλύονται από πολυάριθμα δικαστήρια μόνον σε αντιδικίες με μεγάλο οικονομικό αντικείμενο, όπως ζητήματα κύρους διαθηκών. </a:t>
            </a:r>
          </a:p>
          <a:p>
            <a:endParaRPr lang="en-US" dirty="0"/>
          </a:p>
        </p:txBody>
      </p:sp>
    </p:spTree>
    <p:extLst>
      <p:ext uri="{BB962C8B-B14F-4D97-AF65-F5344CB8AC3E}">
        <p14:creationId xmlns:p14="http://schemas.microsoft.com/office/powerpoint/2010/main" val="29023608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Quaestio</a:t>
            </a:r>
            <a:r>
              <a:rPr lang="en-US" dirty="0" smtClean="0"/>
              <a:t> de </a:t>
            </a:r>
            <a:r>
              <a:rPr lang="en-US" dirty="0" err="1" smtClean="0"/>
              <a:t>Peculatu</a:t>
            </a:r>
            <a:endParaRPr lang="en-US" dirty="0"/>
          </a:p>
        </p:txBody>
      </p:sp>
      <p:sp>
        <p:nvSpPr>
          <p:cNvPr id="3" name="Content Placeholder 2"/>
          <p:cNvSpPr>
            <a:spLocks noGrp="1"/>
          </p:cNvSpPr>
          <p:nvPr>
            <p:ph idx="1"/>
          </p:nvPr>
        </p:nvSpPr>
        <p:spPr/>
        <p:txBody>
          <a:bodyPr/>
          <a:lstStyle/>
          <a:p>
            <a:r>
              <a:rPr lang="en-US" dirty="0" err="1" smtClean="0"/>
              <a:t>Peculatus</a:t>
            </a:r>
            <a:r>
              <a:rPr lang="en-US" dirty="0" smtClean="0"/>
              <a:t> = </a:t>
            </a:r>
            <a:r>
              <a:rPr lang="el-GR" dirty="0" smtClean="0"/>
              <a:t>δημόσιο χρήμα</a:t>
            </a:r>
            <a:r>
              <a:rPr lang="en-GB" dirty="0" smtClean="0"/>
              <a:t>.</a:t>
            </a:r>
          </a:p>
          <a:p>
            <a:r>
              <a:rPr lang="el-GR" dirty="0" smtClean="0"/>
              <a:t>Διαφορετικό αδίκημα από την κλοπή ιδιωτικής περιουσίας ( = </a:t>
            </a:r>
            <a:r>
              <a:rPr lang="en-GB" dirty="0" err="1" smtClean="0"/>
              <a:t>furtum</a:t>
            </a:r>
            <a:r>
              <a:rPr lang="en-GB" dirty="0" smtClean="0"/>
              <a:t>). </a:t>
            </a:r>
            <a:endParaRPr lang="el-GR" dirty="0" smtClean="0"/>
          </a:p>
          <a:p>
            <a:r>
              <a:rPr lang="el-GR" dirty="0" smtClean="0"/>
              <a:t>Υποθέσεις υπεξαίρεσης δημοσίου χρήματος.</a:t>
            </a:r>
            <a:endParaRPr lang="en-GB" dirty="0" smtClean="0"/>
          </a:p>
          <a:p>
            <a:r>
              <a:rPr lang="en-GB" dirty="0" smtClean="0"/>
              <a:t>H </a:t>
            </a:r>
            <a:r>
              <a:rPr lang="el-GR" dirty="0" smtClean="0"/>
              <a:t>ποινή = χρηματική, το τετραπλάσιο του ποσού της υπεξαίρεσης. </a:t>
            </a:r>
            <a:endParaRPr lang="en-GB" dirty="0" smtClean="0"/>
          </a:p>
          <a:p>
            <a:r>
              <a:rPr lang="en-GB" dirty="0" smtClean="0"/>
              <a:t>De </a:t>
            </a:r>
            <a:r>
              <a:rPr lang="en-GB" dirty="0" err="1" smtClean="0"/>
              <a:t>residuis</a:t>
            </a:r>
            <a:r>
              <a:rPr lang="en-GB" dirty="0" smtClean="0"/>
              <a:t> =  </a:t>
            </a:r>
            <a:r>
              <a:rPr lang="el-GR" dirty="0" smtClean="0"/>
              <a:t>αδυναμία να αποδώσει λογαριασμό για διαχειριθέντα χρήματα. </a:t>
            </a:r>
            <a:endParaRPr lang="en-US" dirty="0"/>
          </a:p>
        </p:txBody>
      </p:sp>
    </p:spTree>
    <p:extLst>
      <p:ext uri="{BB962C8B-B14F-4D97-AF65-F5344CB8AC3E}">
        <p14:creationId xmlns:p14="http://schemas.microsoft.com/office/powerpoint/2010/main" val="4644867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Quaestio</a:t>
            </a:r>
            <a:r>
              <a:rPr lang="en-US" dirty="0" smtClean="0"/>
              <a:t> de </a:t>
            </a:r>
            <a:r>
              <a:rPr lang="en-US" dirty="0" err="1" smtClean="0"/>
              <a:t>Ambitu</a:t>
            </a:r>
            <a:endParaRPr lang="en-US" dirty="0"/>
          </a:p>
        </p:txBody>
      </p:sp>
      <p:sp>
        <p:nvSpPr>
          <p:cNvPr id="3" name="Content Placeholder 2"/>
          <p:cNvSpPr>
            <a:spLocks noGrp="1"/>
          </p:cNvSpPr>
          <p:nvPr>
            <p:ph idx="1"/>
          </p:nvPr>
        </p:nvSpPr>
        <p:spPr/>
        <p:txBody>
          <a:bodyPr/>
          <a:lstStyle/>
          <a:p>
            <a:r>
              <a:rPr lang="en-GB" dirty="0" err="1" smtClean="0"/>
              <a:t>Ambitus</a:t>
            </a:r>
            <a:r>
              <a:rPr lang="en-GB" dirty="0" smtClean="0"/>
              <a:t> </a:t>
            </a:r>
            <a:r>
              <a:rPr lang="el-GR" dirty="0" smtClean="0"/>
              <a:t>= προεκλογική εκστρατεία</a:t>
            </a:r>
          </a:p>
          <a:p>
            <a:r>
              <a:rPr lang="el-GR" dirty="0" smtClean="0"/>
              <a:t>Εκλογική νοθεία, εξαγορά ψηφοφόρων.</a:t>
            </a:r>
          </a:p>
          <a:p>
            <a:r>
              <a:rPr lang="el-GR" dirty="0" smtClean="0"/>
              <a:t>Μη αυστηρά προσδιορισμένο αδίκημα. Ό,τιδήποτε ξεπερνά τα θεμιτά όρια για την προσέλκυση ψηφορόρων.  </a:t>
            </a:r>
            <a:endParaRPr lang="en-US" dirty="0"/>
          </a:p>
        </p:txBody>
      </p:sp>
    </p:spTree>
    <p:extLst>
      <p:ext uri="{BB962C8B-B14F-4D97-AF65-F5344CB8AC3E}">
        <p14:creationId xmlns:p14="http://schemas.microsoft.com/office/powerpoint/2010/main" val="30561992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Quaestio</a:t>
            </a:r>
            <a:r>
              <a:rPr lang="en-US" dirty="0" smtClean="0"/>
              <a:t> de </a:t>
            </a:r>
            <a:r>
              <a:rPr lang="en-US" dirty="0" err="1" smtClean="0"/>
              <a:t>Maiestatis</a:t>
            </a:r>
            <a:endParaRPr lang="en-US" dirty="0"/>
          </a:p>
        </p:txBody>
      </p:sp>
      <p:sp>
        <p:nvSpPr>
          <p:cNvPr id="3" name="Content Placeholder 2"/>
          <p:cNvSpPr>
            <a:spLocks noGrp="1"/>
          </p:cNvSpPr>
          <p:nvPr>
            <p:ph idx="1"/>
          </p:nvPr>
        </p:nvSpPr>
        <p:spPr/>
        <p:txBody>
          <a:bodyPr>
            <a:normAutofit lnSpcReduction="10000"/>
          </a:bodyPr>
          <a:lstStyle/>
          <a:p>
            <a:r>
              <a:rPr lang="en-US" dirty="0" err="1" smtClean="0"/>
              <a:t>Majestas</a:t>
            </a:r>
            <a:r>
              <a:rPr lang="en-US" dirty="0" smtClean="0"/>
              <a:t> =  </a:t>
            </a:r>
            <a:r>
              <a:rPr lang="el-GR" dirty="0" smtClean="0"/>
              <a:t>η υπεροχή του ρωμαϊκού λαού</a:t>
            </a:r>
          </a:p>
          <a:p>
            <a:r>
              <a:rPr lang="el-GR" dirty="0" smtClean="0"/>
              <a:t>Εγκλήματα που στρέφονται εναντίον της</a:t>
            </a:r>
          </a:p>
          <a:p>
            <a:r>
              <a:rPr lang="el-GR" dirty="0" smtClean="0"/>
              <a:t>= εσχάτη προδοσία.</a:t>
            </a:r>
          </a:p>
          <a:p>
            <a:r>
              <a:rPr lang="el-GR" dirty="0" smtClean="0"/>
              <a:t>Π.χ. ο σχεδιασμός φόνου αξιωματούχου. </a:t>
            </a:r>
          </a:p>
          <a:p>
            <a:r>
              <a:rPr lang="el-GR" dirty="0" smtClean="0"/>
              <a:t>Η διεξαγωγή πολέμου σε επαρχία από διοικητή της, χωρίς εξουσιοδότηση. </a:t>
            </a:r>
          </a:p>
          <a:p>
            <a:r>
              <a:rPr lang="el-GR" dirty="0" smtClean="0"/>
              <a:t>Η αναχώρηση από την επαρχία, χωρίς άδεια. </a:t>
            </a:r>
          </a:p>
          <a:p>
            <a:r>
              <a:rPr lang="el-GR" dirty="0" smtClean="0"/>
              <a:t>Το πεδίο διευρύνεται επί Ηγεμονίας. </a:t>
            </a:r>
            <a:endParaRPr lang="en-US" dirty="0"/>
          </a:p>
        </p:txBody>
      </p:sp>
    </p:spTree>
    <p:extLst>
      <p:ext uri="{BB962C8B-B14F-4D97-AF65-F5344CB8AC3E}">
        <p14:creationId xmlns:p14="http://schemas.microsoft.com/office/powerpoint/2010/main" val="2064907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a:t>Quaestio</a:t>
            </a:r>
            <a:r>
              <a:rPr lang="en-GB" dirty="0"/>
              <a:t> de </a:t>
            </a:r>
            <a:r>
              <a:rPr lang="en-GB" dirty="0" err="1"/>
              <a:t>sodaliciis</a:t>
            </a:r>
            <a:r>
              <a:rPr lang="el-GR" dirty="0"/>
              <a:t> </a:t>
            </a:r>
            <a:br>
              <a:rPr lang="el-GR" dirty="0"/>
            </a:br>
            <a:endParaRPr lang="en-US" dirty="0"/>
          </a:p>
        </p:txBody>
      </p:sp>
      <p:sp>
        <p:nvSpPr>
          <p:cNvPr id="3" name="Content Placeholder 2"/>
          <p:cNvSpPr>
            <a:spLocks noGrp="1"/>
          </p:cNvSpPr>
          <p:nvPr>
            <p:ph idx="1"/>
          </p:nvPr>
        </p:nvSpPr>
        <p:spPr/>
        <p:txBody>
          <a:bodyPr/>
          <a:lstStyle/>
          <a:p>
            <a:r>
              <a:rPr lang="el-GR" dirty="0" smtClean="0"/>
              <a:t>Για αδικήματα </a:t>
            </a:r>
            <a:r>
              <a:rPr lang="el-GR" dirty="0"/>
              <a:t>σχετικά με την παράνομη δράση σωματείων. </a:t>
            </a:r>
            <a:endParaRPr lang="el-GR" dirty="0" smtClean="0"/>
          </a:p>
          <a:p>
            <a:r>
              <a:rPr lang="el-GR" dirty="0" smtClean="0"/>
              <a:t>Συνδέεται με την απαγόρευση των σωματείων του Διονύσου, με το </a:t>
            </a:r>
            <a:r>
              <a:rPr lang="fr-CA" dirty="0" smtClean="0"/>
              <a:t>senatus consultum de </a:t>
            </a:r>
            <a:r>
              <a:rPr lang="fr-CA" dirty="0" err="1" smtClean="0"/>
              <a:t>Bacchanalibus</a:t>
            </a:r>
            <a:r>
              <a:rPr lang="fr-CA" dirty="0" smtClean="0"/>
              <a:t>. </a:t>
            </a:r>
            <a:endParaRPr lang="en-US" dirty="0"/>
          </a:p>
        </p:txBody>
      </p:sp>
    </p:spTree>
    <p:extLst>
      <p:ext uri="{BB962C8B-B14F-4D97-AF65-F5344CB8AC3E}">
        <p14:creationId xmlns:p14="http://schemas.microsoft.com/office/powerpoint/2010/main" val="29203418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Senatus Consultum de </a:t>
            </a:r>
            <a:r>
              <a:rPr lang="en-US" dirty="0" err="1" smtClean="0"/>
              <a:t>Bacchanalibus</a:t>
            </a:r>
            <a:r>
              <a:rPr lang="en-US" dirty="0" smtClean="0"/>
              <a:t>, 186 </a:t>
            </a:r>
            <a:r>
              <a:rPr lang="el-GR" dirty="0" smtClean="0"/>
              <a:t>π.Χ.</a:t>
            </a:r>
            <a:endParaRPr lang="en-US" dirty="0"/>
          </a:p>
        </p:txBody>
      </p:sp>
      <p:pic>
        <p:nvPicPr>
          <p:cNvPr id="4" name="Picture 3"/>
          <p:cNvPicPr>
            <a:picLocks noChangeAspect="1"/>
          </p:cNvPicPr>
          <p:nvPr/>
        </p:nvPicPr>
        <p:blipFill>
          <a:blip r:embed="rId2"/>
          <a:stretch>
            <a:fillRect/>
          </a:stretch>
        </p:blipFill>
        <p:spPr>
          <a:xfrm>
            <a:off x="2032000" y="1683978"/>
            <a:ext cx="5080000" cy="4762500"/>
          </a:xfrm>
          <a:prstGeom prst="rect">
            <a:avLst/>
          </a:prstGeom>
        </p:spPr>
      </p:pic>
    </p:spTree>
    <p:extLst>
      <p:ext uri="{BB962C8B-B14F-4D97-AF65-F5344CB8AC3E}">
        <p14:creationId xmlns:p14="http://schemas.microsoft.com/office/powerpoint/2010/main" val="36520302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08" y="367188"/>
            <a:ext cx="8901008" cy="6490812"/>
          </a:xfrm>
        </p:spPr>
        <p:txBody>
          <a:bodyPr>
            <a:normAutofit fontScale="32500" lnSpcReduction="20000"/>
          </a:bodyPr>
          <a:lstStyle/>
          <a:p>
            <a:r>
              <a:rPr lang="en-US" sz="4900" dirty="0" smtClean="0"/>
              <a:t>"Quintus </a:t>
            </a:r>
            <a:r>
              <a:rPr lang="en-US" sz="4900" dirty="0" err="1" smtClean="0"/>
              <a:t>Marcius</a:t>
            </a:r>
            <a:r>
              <a:rPr lang="en-US" sz="4900" dirty="0" smtClean="0"/>
              <a:t> the son of Lucius, and </a:t>
            </a:r>
            <a:r>
              <a:rPr lang="en-US" sz="4900" dirty="0" err="1" smtClean="0"/>
              <a:t>Spurius</a:t>
            </a:r>
            <a:r>
              <a:rPr lang="en-US" sz="4900" dirty="0" smtClean="0"/>
              <a:t> </a:t>
            </a:r>
            <a:r>
              <a:rPr lang="en-US" sz="4900" dirty="0" err="1" smtClean="0"/>
              <a:t>Postumius</a:t>
            </a:r>
            <a:r>
              <a:rPr lang="en-US" sz="4900" dirty="0" smtClean="0"/>
              <a:t>, consulted the </a:t>
            </a:r>
            <a:r>
              <a:rPr lang="en-US" sz="4900" dirty="0" smtClean="0">
                <a:hlinkClick r:id="rId2" tooltip="Roman senate"/>
              </a:rPr>
              <a:t>senate</a:t>
            </a:r>
            <a:r>
              <a:rPr lang="en-US" sz="4900" dirty="0" smtClean="0"/>
              <a:t> on the </a:t>
            </a:r>
            <a:r>
              <a:rPr lang="en-US" sz="4900" dirty="0" smtClean="0">
                <a:hlinkClick r:id="rId3" tooltip="Nones (calendar)"/>
              </a:rPr>
              <a:t>nones</a:t>
            </a:r>
            <a:r>
              <a:rPr lang="en-US" sz="4900" dirty="0" smtClean="0"/>
              <a:t> of October </a:t>
            </a:r>
            <a:r>
              <a:rPr lang="en-US" sz="4900" i="1" dirty="0" smtClean="0"/>
              <a:t>(7th)</a:t>
            </a:r>
            <a:r>
              <a:rPr lang="en-US" sz="4900" dirty="0" smtClean="0"/>
              <a:t>, at the temple of the </a:t>
            </a:r>
            <a:r>
              <a:rPr lang="en-US" sz="4900" dirty="0" err="1" smtClean="0"/>
              <a:t>Bellonae</a:t>
            </a:r>
            <a:r>
              <a:rPr lang="en-US" sz="4900" dirty="0" smtClean="0"/>
              <a:t>. Marcus Claudius, son of Marcus, Lucius </a:t>
            </a:r>
            <a:r>
              <a:rPr lang="en-US" sz="4900" dirty="0" err="1" smtClean="0"/>
              <a:t>Valerius</a:t>
            </a:r>
            <a:r>
              <a:rPr lang="en-US" sz="4900" dirty="0" smtClean="0"/>
              <a:t>, son of </a:t>
            </a:r>
            <a:r>
              <a:rPr lang="en-US" sz="4900" dirty="0" err="1" smtClean="0"/>
              <a:t>Publius</a:t>
            </a:r>
            <a:r>
              <a:rPr lang="en-US" sz="4900" dirty="0" smtClean="0"/>
              <a:t>, and Quintus </a:t>
            </a:r>
            <a:r>
              <a:rPr lang="en-US" sz="4900" dirty="0" err="1" smtClean="0"/>
              <a:t>Minucius</a:t>
            </a:r>
            <a:r>
              <a:rPr lang="en-US" sz="4900" dirty="0" smtClean="0"/>
              <a:t>, son of Gaius, were the committee for drawing up the report.</a:t>
            </a:r>
          </a:p>
          <a:p>
            <a:r>
              <a:rPr lang="en-US" sz="4900" dirty="0" smtClean="0"/>
              <a:t>Regarding the Bacchanalia it was resolved to give the following directions to those who are in alliance with us.</a:t>
            </a:r>
          </a:p>
          <a:p>
            <a:r>
              <a:rPr lang="en-US" sz="4900" dirty="0" smtClean="0"/>
              <a:t>None of them is to possess a place where the festivals of Bacchus are celebrated: if there are any who claim that it is necessary for them to have such a place, they are to come to Rome to the </a:t>
            </a:r>
            <a:r>
              <a:rPr lang="en-US" sz="4900" dirty="0" smtClean="0">
                <a:hlinkClick r:id="rId4" tooltip="Praetor urbanus"/>
              </a:rPr>
              <a:t>urban praetor</a:t>
            </a:r>
            <a:r>
              <a:rPr lang="en-US" sz="4900" dirty="0" smtClean="0"/>
              <a:t>, and the senate is to decide on those matters, when their claims have been heard, provided that not less than 100 senators are present when the affair is discussed. No woman is to be a </a:t>
            </a:r>
            <a:r>
              <a:rPr lang="en-US" sz="4900" dirty="0" err="1" smtClean="0"/>
              <a:t>Bacchantian</a:t>
            </a:r>
            <a:r>
              <a:rPr lang="en-US" sz="4900" dirty="0" smtClean="0"/>
              <a:t>, neither a </a:t>
            </a:r>
            <a:r>
              <a:rPr lang="en-US" sz="4900" dirty="0" smtClean="0">
                <a:hlinkClick r:id="rId5" tooltip="Roman citizen"/>
              </a:rPr>
              <a:t>Roman citizen</a:t>
            </a:r>
            <a:r>
              <a:rPr lang="en-US" sz="4900" dirty="0" smtClean="0"/>
              <a:t>, nor one of the </a:t>
            </a:r>
            <a:r>
              <a:rPr lang="en-US" sz="4900" dirty="0" smtClean="0">
                <a:hlinkClick r:id="rId6" tooltip="Ius Latinum"/>
              </a:rPr>
              <a:t>Latin name</a:t>
            </a:r>
            <a:r>
              <a:rPr lang="en-US" sz="4900" dirty="0" smtClean="0"/>
              <a:t>, nor any of our </a:t>
            </a:r>
            <a:r>
              <a:rPr lang="en-US" sz="4900" dirty="0" smtClean="0">
                <a:hlinkClick r:id="rId7" tooltip="Socii"/>
              </a:rPr>
              <a:t>allies</a:t>
            </a:r>
            <a:r>
              <a:rPr lang="en-US" sz="4900" dirty="0" smtClean="0"/>
              <a:t> unless they come to the praetor </a:t>
            </a:r>
            <a:r>
              <a:rPr lang="en-US" sz="4900" dirty="0" err="1" smtClean="0"/>
              <a:t>urbanus</a:t>
            </a:r>
            <a:r>
              <a:rPr lang="en-US" sz="4900" dirty="0" smtClean="0"/>
              <a:t>, and he in accordance with the opinion of the senate expressed when not less than 100 senators are present at the discussion, shall have given leave. Carried.</a:t>
            </a:r>
          </a:p>
          <a:p>
            <a:r>
              <a:rPr lang="en-US" sz="4900" dirty="0" smtClean="0"/>
              <a:t>No man is to be a priest; no one, either man or woman, is to be an officer (to manage the temporal affairs of the organization); nor is anyone of them to have charge of a common treasury; no one shall appoint either man or woman to be master or to act as master; henceforth they shall not form conspiracies among themselves, stir up any disorder, make mutual promises or agreements, or interchange pledges; no one shall observe the sacred rites either in public or private or outside the city, unless he comes to the praetor </a:t>
            </a:r>
            <a:r>
              <a:rPr lang="en-US" sz="4900" dirty="0" err="1" smtClean="0"/>
              <a:t>urbanus</a:t>
            </a:r>
            <a:r>
              <a:rPr lang="en-US" sz="4900" dirty="0" smtClean="0"/>
              <a:t>, and he, in accordance with the opinion of the senate, expressed when no less than 100 senators are present at the discussion, shall have given leave. Carried.</a:t>
            </a:r>
          </a:p>
          <a:p>
            <a:r>
              <a:rPr lang="en-US" sz="4900" dirty="0" smtClean="0"/>
              <a:t>No one in a company of more than five persons altogether, men and women, shall observe the sacred rites, nor in that company shall there be present more than 2 men or 3 women, unless in accordance with the opinion of the praetor </a:t>
            </a:r>
            <a:r>
              <a:rPr lang="en-US" sz="4900" dirty="0" err="1" smtClean="0"/>
              <a:t>urbanus</a:t>
            </a:r>
            <a:r>
              <a:rPr lang="en-US" sz="4900" dirty="0" smtClean="0"/>
              <a:t> and the senate as written above.</a:t>
            </a:r>
          </a:p>
          <a:p>
            <a:r>
              <a:rPr lang="en-US" sz="4900" dirty="0" smtClean="0"/>
              <a:t>See that you declare it in the </a:t>
            </a:r>
            <a:r>
              <a:rPr lang="en-US" sz="4900" dirty="0" smtClean="0">
                <a:hlinkClick r:id="rId8" tooltip="Roman assemblies"/>
              </a:rPr>
              <a:t>assembly (</a:t>
            </a:r>
            <a:r>
              <a:rPr lang="en-US" sz="4900" i="1" dirty="0" smtClean="0">
                <a:hlinkClick r:id="rId8" tooltip="Roman assemblies"/>
              </a:rPr>
              <a:t>contio</a:t>
            </a:r>
            <a:r>
              <a:rPr lang="en-US" sz="4900" dirty="0" smtClean="0">
                <a:hlinkClick r:id="rId8" tooltip="Roman assemblies"/>
              </a:rPr>
              <a:t>)</a:t>
            </a:r>
            <a:r>
              <a:rPr lang="en-US" sz="4900" dirty="0" smtClean="0"/>
              <a:t> for not less than three market days; that you may know the opinion of the senate this was their judgment: </a:t>
            </a:r>
            <a:r>
              <a:rPr lang="en-US" sz="4900" b="1" dirty="0" smtClean="0">
                <a:solidFill>
                  <a:srgbClr val="FF0000"/>
                </a:solidFill>
              </a:rPr>
              <a:t>if there are any who have acted contrary to what was written above, they have decided that a proceeding for a capital offense should be instituted against them; </a:t>
            </a:r>
            <a:r>
              <a:rPr lang="en-US" sz="4900" dirty="0" smtClean="0"/>
              <a:t>the senate has justly decreed that you should inscribe this on a </a:t>
            </a:r>
            <a:r>
              <a:rPr lang="en-US" sz="4900" dirty="0" smtClean="0">
                <a:hlinkClick r:id="rId9" tooltip="Brass"/>
              </a:rPr>
              <a:t>brazen</a:t>
            </a:r>
            <a:r>
              <a:rPr lang="en-US" sz="4900" dirty="0" smtClean="0"/>
              <a:t> tablet, and that you should order it to be placed where it can be easiest read; see to it that the revelries of Bacchus, if there be any, except in case there be concerned in the matter something sacred, as was written above, be disbanded within ten days after this letter shall be delivered to you.</a:t>
            </a:r>
          </a:p>
          <a:p>
            <a:r>
              <a:rPr lang="en-US" sz="4900" dirty="0" smtClean="0"/>
              <a:t>In the </a:t>
            </a:r>
            <a:r>
              <a:rPr lang="en-US" sz="4900" dirty="0" err="1" smtClean="0"/>
              <a:t>Teuranian</a:t>
            </a:r>
            <a:r>
              <a:rPr lang="en-US" sz="4900" dirty="0" smtClean="0"/>
              <a:t> field."</a:t>
            </a:r>
          </a:p>
          <a:p>
            <a:endParaRPr lang="en-US" dirty="0"/>
          </a:p>
        </p:txBody>
      </p:sp>
    </p:spTree>
    <p:extLst>
      <p:ext uri="{BB962C8B-B14F-4D97-AF65-F5344CB8AC3E}">
        <p14:creationId xmlns:p14="http://schemas.microsoft.com/office/powerpoint/2010/main" val="9148103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Άλλα δικαστήρια</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a:t>Quaestio</a:t>
            </a:r>
            <a:r>
              <a:rPr lang="en-US" dirty="0"/>
              <a:t> de </a:t>
            </a:r>
            <a:r>
              <a:rPr lang="en-US" dirty="0" err="1" smtClean="0"/>
              <a:t>Falsis</a:t>
            </a:r>
            <a:r>
              <a:rPr lang="en-GB" dirty="0" smtClean="0"/>
              <a:t> = </a:t>
            </a:r>
            <a:r>
              <a:rPr lang="el-GR" dirty="0" smtClean="0"/>
              <a:t>πλαστογραφία.</a:t>
            </a:r>
          </a:p>
          <a:p>
            <a:r>
              <a:rPr lang="en-GB" dirty="0" err="1" smtClean="0"/>
              <a:t>Questio</a:t>
            </a:r>
            <a:r>
              <a:rPr lang="en-GB" dirty="0" smtClean="0"/>
              <a:t> </a:t>
            </a:r>
            <a:r>
              <a:rPr lang="en-GB" dirty="0"/>
              <a:t>de </a:t>
            </a:r>
            <a:r>
              <a:rPr lang="en-GB" dirty="0" err="1"/>
              <a:t>plagiariis</a:t>
            </a:r>
            <a:r>
              <a:rPr lang="el-GR" dirty="0"/>
              <a:t>= πώληση ελευθέρων ως </a:t>
            </a:r>
            <a:r>
              <a:rPr lang="el-GR" dirty="0" smtClean="0"/>
              <a:t>δούλων, προτροπή δούλου να εγκαταλείψει τον κύριο, απαγωγή. </a:t>
            </a:r>
          </a:p>
          <a:p>
            <a:r>
              <a:rPr lang="en-GB" dirty="0" err="1"/>
              <a:t>Quaestio</a:t>
            </a:r>
            <a:r>
              <a:rPr lang="en-GB" dirty="0"/>
              <a:t> de vi</a:t>
            </a:r>
            <a:r>
              <a:rPr lang="el-GR" dirty="0"/>
              <a:t> </a:t>
            </a:r>
            <a:r>
              <a:rPr lang="en-US" dirty="0"/>
              <a:t>= </a:t>
            </a:r>
            <a:r>
              <a:rPr lang="el-GR" dirty="0"/>
              <a:t>περί ένοπλης βίας. Αφορά συμπεριφορά αξιωματούχου που καταχράται εξουσία του έναντι ευυπόληπτου πολίτη. </a:t>
            </a:r>
            <a:endParaRPr lang="el-GR" dirty="0" smtClean="0"/>
          </a:p>
          <a:p>
            <a:r>
              <a:rPr lang="en-GB" dirty="0" err="1"/>
              <a:t>Quaestio</a:t>
            </a:r>
            <a:r>
              <a:rPr lang="en-GB" dirty="0"/>
              <a:t> de </a:t>
            </a:r>
            <a:r>
              <a:rPr lang="en-GB" dirty="0" err="1"/>
              <a:t>iniuriis</a:t>
            </a:r>
            <a:r>
              <a:rPr lang="el-GR" dirty="0"/>
              <a:t> </a:t>
            </a:r>
            <a:r>
              <a:rPr lang="en-US" dirty="0"/>
              <a:t>=</a:t>
            </a:r>
            <a:r>
              <a:rPr lang="el-GR" dirty="0"/>
              <a:t> Επίθεση &amp; εισβολή σε οίκο</a:t>
            </a:r>
            <a:r>
              <a:rPr lang="el-GR" dirty="0" smtClean="0"/>
              <a:t>.</a:t>
            </a:r>
          </a:p>
          <a:p>
            <a:r>
              <a:rPr lang="fr-CA" dirty="0" err="1" smtClean="0"/>
              <a:t>Quaestio</a:t>
            </a:r>
            <a:r>
              <a:rPr lang="fr-CA" dirty="0" smtClean="0"/>
              <a:t> de </a:t>
            </a:r>
            <a:r>
              <a:rPr lang="fr-CA" dirty="0" err="1" smtClean="0"/>
              <a:t>adulteriis</a:t>
            </a:r>
            <a:r>
              <a:rPr lang="fr-CA" dirty="0" smtClean="0"/>
              <a:t> = </a:t>
            </a:r>
            <a:r>
              <a:rPr lang="el-GR" dirty="0" smtClean="0"/>
              <a:t>μοιχεία, σχέσεις με άγαμη γυναίκα.</a:t>
            </a:r>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6256679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GB" dirty="0" err="1"/>
              <a:t>Quaestio</a:t>
            </a:r>
            <a:r>
              <a:rPr lang="en-GB" dirty="0"/>
              <a:t> de </a:t>
            </a:r>
            <a:r>
              <a:rPr lang="en-GB" dirty="0" err="1"/>
              <a:t>Sicariis</a:t>
            </a:r>
            <a:r>
              <a:rPr lang="en-GB" dirty="0"/>
              <a:t> et </a:t>
            </a:r>
            <a:r>
              <a:rPr lang="en-GB" dirty="0" err="1"/>
              <a:t>Veneficiis</a:t>
            </a:r>
            <a:r>
              <a:rPr lang="el-GR" dirty="0"/>
              <a:t> </a:t>
            </a:r>
            <a:r>
              <a:rPr lang="en-US" dirty="0"/>
              <a:t>= </a:t>
            </a:r>
            <a:r>
              <a:rPr lang="el-GR" dirty="0"/>
              <a:t>για δολοφόνους με ξίφος και </a:t>
            </a:r>
            <a:r>
              <a:rPr lang="el-GR" dirty="0" smtClean="0"/>
              <a:t>δηλητήριο</a:t>
            </a:r>
            <a:r>
              <a:rPr lang="fr-CA" dirty="0" smtClean="0"/>
              <a:t>.</a:t>
            </a:r>
          </a:p>
          <a:p>
            <a:r>
              <a:rPr lang="el-GR" dirty="0" smtClean="0"/>
              <a:t>Ιδρύεται από το Σύλλα με ειδικό νόμο (81π.Χ.)</a:t>
            </a:r>
          </a:p>
          <a:p>
            <a:r>
              <a:rPr lang="el-GR" dirty="0" smtClean="0"/>
              <a:t>(πριν υπάρχουν δύο αυτόνομα δικαστήρια)</a:t>
            </a:r>
          </a:p>
          <a:p>
            <a:r>
              <a:rPr lang="el-GR" dirty="0" smtClean="0"/>
              <a:t>Δικάζει την ανθρωποκτονία εκ προθέσεως, </a:t>
            </a:r>
          </a:p>
          <a:p>
            <a:r>
              <a:rPr lang="el-GR" dirty="0" smtClean="0"/>
              <a:t>Ποινή : θανατική (και στην αρένα) &amp; εξορία</a:t>
            </a:r>
          </a:p>
          <a:p>
            <a:r>
              <a:rPr lang="el-GR" dirty="0" smtClean="0"/>
              <a:t>Δικάζει επίσης τον εμπρησμό, την δικαστική διαφθορά («δικαστικό </a:t>
            </a:r>
            <a:r>
              <a:rPr lang="el-GR" dirty="0" err="1" smtClean="0"/>
              <a:t>φονο</a:t>
            </a:r>
            <a:r>
              <a:rPr lang="el-GR" dirty="0" smtClean="0"/>
              <a:t>»), την χρήση όπλων εντός της πόλης.</a:t>
            </a:r>
          </a:p>
          <a:p>
            <a:r>
              <a:rPr lang="el-GR" dirty="0" smtClean="0"/>
              <a:t>Προεδρεύει ο </a:t>
            </a:r>
            <a:r>
              <a:rPr lang="el-GR" dirty="0" err="1" smtClean="0"/>
              <a:t>Πραίτωρ</a:t>
            </a:r>
            <a:r>
              <a:rPr lang="el-GR" dirty="0" smtClean="0"/>
              <a:t>. </a:t>
            </a:r>
          </a:p>
          <a:p>
            <a:r>
              <a:rPr lang="el-GR" dirty="0" smtClean="0"/>
              <a:t>Αντίστοιχα δικαστήρια υπάρχουν στις επαρχιακές Ιταλικές πόλεις. </a:t>
            </a:r>
            <a:endParaRPr lang="en-US" dirty="0"/>
          </a:p>
        </p:txBody>
      </p:sp>
    </p:spTree>
    <p:extLst>
      <p:ext uri="{BB962C8B-B14F-4D97-AF65-F5344CB8AC3E}">
        <p14:creationId xmlns:p14="http://schemas.microsoft.com/office/powerpoint/2010/main" val="28653950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Η δικαιοδοσία του </a:t>
            </a:r>
            <a:r>
              <a:rPr lang="en-US" b="1" i="1" dirty="0"/>
              <a:t>p</a:t>
            </a:r>
            <a:r>
              <a:rPr lang="el-GR" b="1" i="1" dirty="0"/>
              <a:t>raefectus </a:t>
            </a:r>
            <a:r>
              <a:rPr lang="en-US" b="1" i="1" dirty="0"/>
              <a:t>u</a:t>
            </a:r>
            <a:r>
              <a:rPr lang="el-GR" b="1" i="1" dirty="0"/>
              <a:t>rbanus</a:t>
            </a:r>
            <a:r>
              <a:rPr lang="el-GR" dirty="0"/>
              <a:t/>
            </a:r>
            <a:br>
              <a:rPr lang="el-GR" dirty="0"/>
            </a:br>
            <a:endParaRPr lang="en-US" dirty="0"/>
          </a:p>
        </p:txBody>
      </p:sp>
      <p:sp>
        <p:nvSpPr>
          <p:cNvPr id="3" name="Content Placeholder 2"/>
          <p:cNvSpPr>
            <a:spLocks noGrp="1"/>
          </p:cNvSpPr>
          <p:nvPr>
            <p:ph idx="1"/>
          </p:nvPr>
        </p:nvSpPr>
        <p:spPr/>
        <p:txBody>
          <a:bodyPr>
            <a:normAutofit fontScale="77500" lnSpcReduction="20000"/>
          </a:bodyPr>
          <a:lstStyle/>
          <a:p>
            <a:r>
              <a:rPr lang="el-GR" dirty="0"/>
              <a:t>Ο Αύγουστος αναμορφώνει το αξίωμα του </a:t>
            </a:r>
            <a:r>
              <a:rPr lang="en-US" i="1" dirty="0"/>
              <a:t>p</a:t>
            </a:r>
            <a:r>
              <a:rPr lang="fr-FR" i="1" dirty="0" err="1"/>
              <a:t>raefectus</a:t>
            </a:r>
            <a:r>
              <a:rPr lang="fr-FR" i="1" dirty="0"/>
              <a:t> </a:t>
            </a:r>
            <a:r>
              <a:rPr lang="fr-FR" i="1" dirty="0" err="1"/>
              <a:t>urbanus</a:t>
            </a:r>
            <a:r>
              <a:rPr lang="el-GR" dirty="0"/>
              <a:t> της </a:t>
            </a:r>
            <a:r>
              <a:rPr lang="el-GR" dirty="0" smtClean="0"/>
              <a:t>Ρώμης) </a:t>
            </a:r>
            <a:r>
              <a:rPr lang="el-GR" dirty="0"/>
              <a:t>στον οποίο ανατίθενται καθήκοντα, που προσομοιάζουν με αυτά ενός σημερινού δημάρχου. </a:t>
            </a:r>
            <a:endParaRPr lang="en-GB" dirty="0" smtClean="0"/>
          </a:p>
          <a:p>
            <a:r>
              <a:rPr lang="el-GR" dirty="0" smtClean="0"/>
              <a:t>Ο </a:t>
            </a:r>
            <a:r>
              <a:rPr lang="fr-FR" dirty="0" err="1"/>
              <a:t>praefectus</a:t>
            </a:r>
            <a:r>
              <a:rPr lang="fr-FR" dirty="0"/>
              <a:t> </a:t>
            </a:r>
            <a:r>
              <a:rPr lang="en-US" dirty="0"/>
              <a:t>u</a:t>
            </a:r>
            <a:r>
              <a:rPr lang="fr-FR" dirty="0" err="1"/>
              <a:t>rbanus</a:t>
            </a:r>
            <a:r>
              <a:rPr lang="fr-FR" dirty="0"/>
              <a:t> </a:t>
            </a:r>
            <a:r>
              <a:rPr lang="el-GR" dirty="0"/>
              <a:t>ήταν, όμως, επίσης αρμόδιος για τη δημοσίευση των νόμων που εξέδιδε ο ηγεμόνας και για την τήρηση της τάξης και αστυνόμευση της Ρώμης από ειδικά αστυνομικά σώματα. </a:t>
            </a:r>
            <a:endParaRPr lang="en-GB" dirty="0" smtClean="0"/>
          </a:p>
          <a:p>
            <a:r>
              <a:rPr lang="el-GR" dirty="0" smtClean="0"/>
              <a:t>Προοδευτικά </a:t>
            </a:r>
            <a:r>
              <a:rPr lang="el-GR" dirty="0"/>
              <a:t>αποκτά και δικαστικά καθήκοντα, όντας αρμόδιος για την εκδίκαση διαφορών μεταξύ προσώπων με στενούς δεσμούς (κύριοι και δούλοι, </a:t>
            </a:r>
            <a:r>
              <a:rPr lang="el-GR" i="1" dirty="0"/>
              <a:t>πάτρωνες</a:t>
            </a:r>
            <a:r>
              <a:rPr lang="el-GR" dirty="0"/>
              <a:t> και </a:t>
            </a:r>
            <a:r>
              <a:rPr lang="el-GR" i="1" dirty="0"/>
              <a:t>απελεύθεροι</a:t>
            </a:r>
            <a:r>
              <a:rPr lang="el-GR" dirty="0"/>
              <a:t>, πατέρες και γιοι) αλλά και γενική δικαιοδοσία επί των ποινικών υποθέσεων, με τις αποφάσεις του να μην υπόκεινται σε έφεση παρά μόνον ενώπιον του ηγεμόνα. </a:t>
            </a:r>
          </a:p>
          <a:p>
            <a:endParaRPr lang="en-US" dirty="0"/>
          </a:p>
        </p:txBody>
      </p:sp>
    </p:spTree>
    <p:extLst>
      <p:ext uri="{BB962C8B-B14F-4D97-AF65-F5344CB8AC3E}">
        <p14:creationId xmlns:p14="http://schemas.microsoft.com/office/powerpoint/2010/main" val="17801438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Δικ</a:t>
            </a:r>
            <a:r>
              <a:rPr lang="en-US" b="1" dirty="0"/>
              <a:t>α</a:t>
            </a:r>
            <a:r>
              <a:rPr lang="en-US" b="1" dirty="0" err="1"/>
              <a:t>στικές</a:t>
            </a:r>
            <a:r>
              <a:rPr lang="en-US" b="1" dirty="0"/>
              <a:t> εξουσίες του </a:t>
            </a:r>
            <a:r>
              <a:rPr lang="en-US" b="1" i="1" dirty="0" err="1"/>
              <a:t>ηγεμόν</a:t>
            </a:r>
            <a:r>
              <a:rPr lang="en-US" b="1" i="1" dirty="0"/>
              <a:t>α</a:t>
            </a:r>
            <a:r>
              <a:rPr lang="el-GR" dirty="0" smtClean="0">
                <a:effectLst/>
              </a:rPr>
              <a:t> </a:t>
            </a:r>
            <a:endParaRPr lang="en-US" dirty="0"/>
          </a:p>
        </p:txBody>
      </p:sp>
      <p:sp>
        <p:nvSpPr>
          <p:cNvPr id="3" name="Content Placeholder 2"/>
          <p:cNvSpPr>
            <a:spLocks noGrp="1"/>
          </p:cNvSpPr>
          <p:nvPr>
            <p:ph idx="1"/>
          </p:nvPr>
        </p:nvSpPr>
        <p:spPr/>
        <p:txBody>
          <a:bodyPr>
            <a:normAutofit fontScale="70000" lnSpcReduction="20000"/>
          </a:bodyPr>
          <a:lstStyle/>
          <a:p>
            <a:r>
              <a:rPr lang="el-GR" dirty="0" smtClean="0"/>
              <a:t>Από τον Αύγουστο και μετά, ο </a:t>
            </a:r>
            <a:r>
              <a:rPr lang="el-GR" i="1" dirty="0"/>
              <a:t>ηγεμών</a:t>
            </a:r>
            <a:r>
              <a:rPr lang="el-GR" dirty="0"/>
              <a:t> καθίσταται, μεταξύ άλλων, και ανώτατη δικαστική αρχή, δικάζοντας ο ίδιος ή μέσω εκπροσώπων του ορισμένες σοβαρές υποθέσεις, αν και στην πράξη αυτό δεν συνέβαινε συχνά. </a:t>
            </a:r>
            <a:endParaRPr lang="el-GR" dirty="0" smtClean="0"/>
          </a:p>
          <a:p>
            <a:r>
              <a:rPr lang="el-GR" dirty="0" smtClean="0"/>
              <a:t>Κατά </a:t>
            </a:r>
            <a:r>
              <a:rPr lang="el-GR" dirty="0"/>
              <a:t>τη δίκη ενώπιον του ηγεμόνα δεν ίσχυαν οι συνήθεις δικονομικοί κανόνες. </a:t>
            </a:r>
            <a:endParaRPr lang="el-GR" dirty="0" smtClean="0"/>
          </a:p>
          <a:p>
            <a:r>
              <a:rPr lang="el-GR" dirty="0" smtClean="0"/>
              <a:t>Οι </a:t>
            </a:r>
            <a:r>
              <a:rPr lang="el-GR" dirty="0"/>
              <a:t>δικαστικές αποφάσεις του (</a:t>
            </a:r>
            <a:r>
              <a:rPr lang="fr-FR" i="1" dirty="0" err="1"/>
              <a:t>decreta</a:t>
            </a:r>
            <a:r>
              <a:rPr lang="el-GR" dirty="0"/>
              <a:t>), λόγω του κύρους του ηγεμόνα, αποκτούν δεσμευτική ισχύ ως νομολογιακά προηγούμενα</a:t>
            </a:r>
            <a:r>
              <a:rPr lang="el-GR" dirty="0" smtClean="0"/>
              <a:t>.</a:t>
            </a:r>
          </a:p>
          <a:p>
            <a:r>
              <a:rPr lang="el-GR" dirty="0" smtClean="0"/>
              <a:t> </a:t>
            </a:r>
            <a:r>
              <a:rPr lang="el-GR" dirty="0"/>
              <a:t>Σημαντικό ρόλο στην εκτέλεση των δικαστικών αρμοδιοτήτων του ηγεμόνα διαδραμάτιζε το </a:t>
            </a:r>
            <a:r>
              <a:rPr lang="fr-FR" i="1" dirty="0" err="1"/>
              <a:t>consilium</a:t>
            </a:r>
            <a:r>
              <a:rPr lang="fr-FR" dirty="0"/>
              <a:t>, </a:t>
            </a:r>
            <a:r>
              <a:rPr lang="el-GR" dirty="0"/>
              <a:t>το συμβούλιο που τον υποβοηθούσε το έργο του, στο οποίο μετείχαν </a:t>
            </a:r>
            <a:r>
              <a:rPr lang="el-GR" dirty="0" smtClean="0"/>
              <a:t>νομικοί. </a:t>
            </a:r>
          </a:p>
          <a:p>
            <a:r>
              <a:rPr lang="el-GR" dirty="0" smtClean="0"/>
              <a:t>Το </a:t>
            </a:r>
            <a:r>
              <a:rPr lang="el-GR" dirty="0"/>
              <a:t>δικαίωμα </a:t>
            </a:r>
            <a:r>
              <a:rPr lang="el-GR" i="1" dirty="0"/>
              <a:t>εφέσεως</a:t>
            </a:r>
            <a:r>
              <a:rPr lang="el-GR" dirty="0"/>
              <a:t> (</a:t>
            </a:r>
            <a:r>
              <a:rPr lang="fr-FR" i="1" dirty="0" err="1"/>
              <a:t>apellatio</a:t>
            </a:r>
            <a:r>
              <a:rPr lang="fr-FR" dirty="0"/>
              <a:t>) </a:t>
            </a:r>
            <a:r>
              <a:rPr lang="el-GR" dirty="0"/>
              <a:t>ενώπιον του ηγεμόνα επί αποφάσεων άλλων αρχόντων θεωρείται απόρροια της δημαρχικής του εξουσίας (</a:t>
            </a:r>
            <a:r>
              <a:rPr lang="fr-FR" i="1" dirty="0" err="1"/>
              <a:t>intercessio</a:t>
            </a:r>
            <a:r>
              <a:rPr lang="fr-FR" dirty="0"/>
              <a:t>). </a:t>
            </a:r>
            <a:endParaRPr lang="el-GR" dirty="0"/>
          </a:p>
          <a:p>
            <a:endParaRPr lang="en-US" dirty="0"/>
          </a:p>
        </p:txBody>
      </p:sp>
    </p:spTree>
    <p:extLst>
      <p:ext uri="{BB962C8B-B14F-4D97-AF65-F5344CB8AC3E}">
        <p14:creationId xmlns:p14="http://schemas.microsoft.com/office/powerpoint/2010/main" val="1397563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Λαϊκά δικαστήρια</a:t>
            </a:r>
            <a:r>
              <a:rPr lang="el-GR" dirty="0"/>
              <a:t/>
            </a:r>
            <a:br>
              <a:rPr lang="el-GR" dirty="0"/>
            </a:br>
            <a:endParaRPr lang="en-US" dirty="0"/>
          </a:p>
        </p:txBody>
      </p:sp>
      <p:sp>
        <p:nvSpPr>
          <p:cNvPr id="3" name="Content Placeholder 2"/>
          <p:cNvSpPr>
            <a:spLocks noGrp="1"/>
          </p:cNvSpPr>
          <p:nvPr>
            <p:ph idx="1"/>
          </p:nvPr>
        </p:nvSpPr>
        <p:spPr/>
        <p:txBody>
          <a:bodyPr>
            <a:normAutofit/>
          </a:bodyPr>
          <a:lstStyle/>
          <a:p>
            <a:r>
              <a:rPr lang="el-GR" dirty="0"/>
              <a:t>Αρχικά, ο ρωμαϊκός λαός ενεργούσε ως </a:t>
            </a:r>
            <a:r>
              <a:rPr lang="el-GR" dirty="0" smtClean="0"/>
              <a:t>δικαστής </a:t>
            </a:r>
            <a:r>
              <a:rPr lang="el-GR" dirty="0"/>
              <a:t>στα </a:t>
            </a:r>
            <a:r>
              <a:rPr lang="fr-FR" i="1" dirty="0" err="1"/>
              <a:t>judicia</a:t>
            </a:r>
            <a:r>
              <a:rPr lang="fr-FR" i="1" dirty="0"/>
              <a:t> populi</a:t>
            </a:r>
            <a:r>
              <a:rPr lang="el-GR" dirty="0"/>
              <a:t>, τις </a:t>
            </a:r>
            <a:r>
              <a:rPr lang="el-GR" i="1" dirty="0"/>
              <a:t>λαϊκές συνελεύσεις</a:t>
            </a:r>
            <a:r>
              <a:rPr lang="el-GR" dirty="0"/>
              <a:t>. </a:t>
            </a:r>
            <a:endParaRPr lang="en-GB" dirty="0" smtClean="0"/>
          </a:p>
          <a:p>
            <a:r>
              <a:rPr lang="en-GB" dirty="0" err="1" smtClean="0"/>
              <a:t>Provocatio</a:t>
            </a:r>
            <a:r>
              <a:rPr lang="en-GB" dirty="0" smtClean="0"/>
              <a:t> ad </a:t>
            </a:r>
            <a:r>
              <a:rPr lang="en-GB" dirty="0" err="1" smtClean="0"/>
              <a:t>populum</a:t>
            </a:r>
            <a:r>
              <a:rPr lang="en-GB" dirty="0" smtClean="0"/>
              <a:t>.</a:t>
            </a:r>
          </a:p>
          <a:p>
            <a:r>
              <a:rPr lang="el-GR" dirty="0" smtClean="0"/>
              <a:t>Η </a:t>
            </a:r>
            <a:r>
              <a:rPr lang="el-GR" i="1" dirty="0"/>
              <a:t>λαϊκή συνέλευση</a:t>
            </a:r>
            <a:r>
              <a:rPr lang="el-GR" dirty="0"/>
              <a:t> (</a:t>
            </a:r>
            <a:r>
              <a:rPr lang="fr-FR" i="1" dirty="0" err="1"/>
              <a:t>comitia</a:t>
            </a:r>
            <a:r>
              <a:rPr lang="fr-FR" i="1" dirty="0"/>
              <a:t> </a:t>
            </a:r>
            <a:r>
              <a:rPr lang="fr-FR" i="1" dirty="0" err="1" smtClean="0"/>
              <a:t>centuriata</a:t>
            </a:r>
            <a:r>
              <a:rPr lang="fr-FR" dirty="0" smtClean="0"/>
              <a:t>) </a:t>
            </a:r>
            <a:r>
              <a:rPr lang="fr-FR" dirty="0" err="1"/>
              <a:t>δίκ</a:t>
            </a:r>
            <a:r>
              <a:rPr lang="fr-FR" dirty="0"/>
              <a:t>α</a:t>
            </a:r>
            <a:r>
              <a:rPr lang="fr-FR" dirty="0" err="1"/>
              <a:t>ζε</a:t>
            </a:r>
            <a:r>
              <a:rPr lang="fr-FR" dirty="0"/>
              <a:t> σε δεύτερο βα</a:t>
            </a:r>
            <a:r>
              <a:rPr lang="fr-FR" dirty="0" err="1"/>
              <a:t>θμό</a:t>
            </a:r>
            <a:r>
              <a:rPr lang="fr-FR" dirty="0"/>
              <a:t> </a:t>
            </a:r>
            <a:r>
              <a:rPr lang="el-GR" dirty="0"/>
              <a:t>καταδίκες για το έγκλημα της εσχάτης προδοσίας (</a:t>
            </a:r>
            <a:r>
              <a:rPr lang="fr-FR" i="1" dirty="0" err="1"/>
              <a:t>perduellio</a:t>
            </a:r>
            <a:r>
              <a:rPr lang="fr-FR" dirty="0"/>
              <a:t>). </a:t>
            </a:r>
            <a:endParaRPr lang="el-GR" dirty="0"/>
          </a:p>
          <a:p>
            <a:endParaRPr lang="en-US" dirty="0"/>
          </a:p>
        </p:txBody>
      </p:sp>
    </p:spTree>
    <p:extLst>
      <p:ext uri="{BB962C8B-B14F-4D97-AF65-F5344CB8AC3E}">
        <p14:creationId xmlns:p14="http://schemas.microsoft.com/office/powerpoint/2010/main" val="37777434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Σύγκλητος</a:t>
            </a:r>
            <a:r>
              <a:rPr lang="el-GR" dirty="0" smtClean="0">
                <a:effectLst/>
              </a:rPr>
              <a:t> </a:t>
            </a:r>
            <a:endParaRPr lang="en-US" dirty="0"/>
          </a:p>
        </p:txBody>
      </p:sp>
      <p:sp>
        <p:nvSpPr>
          <p:cNvPr id="3" name="Content Placeholder 2"/>
          <p:cNvSpPr>
            <a:spLocks noGrp="1"/>
          </p:cNvSpPr>
          <p:nvPr>
            <p:ph idx="1"/>
          </p:nvPr>
        </p:nvSpPr>
        <p:spPr/>
        <p:txBody>
          <a:bodyPr>
            <a:normAutofit fontScale="77500" lnSpcReduction="20000"/>
          </a:bodyPr>
          <a:lstStyle/>
          <a:p>
            <a:r>
              <a:rPr lang="el-GR" dirty="0"/>
              <a:t>Η Σύγκλητος, που, κατά τα λοιπά, από τον Αύγουστο και εφεξής, αποψιλώνεται σταδιακά από την ουσιαστική πολιτική της εξουσία </a:t>
            </a:r>
            <a:r>
              <a:rPr lang="el-GR" dirty="0" smtClean="0"/>
              <a:t>αναλαμβάνει </a:t>
            </a:r>
            <a:r>
              <a:rPr lang="el-GR" dirty="0"/>
              <a:t>την εκδίκαση ορισμένων ποινικών υποθέσεων, κυρίως πολιτικής φύσεως, όπως αυτών της προσβολής του προσώπου </a:t>
            </a:r>
            <a:r>
              <a:rPr lang="el-GR" i="1" dirty="0"/>
              <a:t>ηγεμόνα</a:t>
            </a:r>
            <a:r>
              <a:rPr lang="el-GR" dirty="0"/>
              <a:t> ή του ρωμαϊκού λαού και της διαφθοράς εκ μέρους των </a:t>
            </a:r>
            <a:r>
              <a:rPr lang="el-GR" i="1" dirty="0"/>
              <a:t>διοικητών επαρχιών</a:t>
            </a:r>
            <a:r>
              <a:rPr lang="el-GR" dirty="0" smtClean="0"/>
              <a:t>.</a:t>
            </a:r>
          </a:p>
          <a:p>
            <a:r>
              <a:rPr lang="el-GR" dirty="0" smtClean="0"/>
              <a:t> </a:t>
            </a:r>
            <a:r>
              <a:rPr lang="el-GR" dirty="0"/>
              <a:t>Ο Τιβέριος επεκτείνει τη δικαιοδοσία της Συγκλήτου σε πάσης φύσεως αδικήματα, ιδίως όταν κατηγορούμενοι είναι μέλη της, όμως παρόμοιες δίκες συχνά αποτελούν αφορμές </a:t>
            </a:r>
            <a:r>
              <a:rPr lang="el-GR" i="1" dirty="0"/>
              <a:t>πολιτικών διώξεων</a:t>
            </a:r>
            <a:r>
              <a:rPr lang="el-GR" dirty="0"/>
              <a:t>. </a:t>
            </a:r>
            <a:endParaRPr lang="el-GR" dirty="0" smtClean="0"/>
          </a:p>
          <a:p>
            <a:r>
              <a:rPr lang="el-GR" dirty="0" smtClean="0"/>
              <a:t>Οι </a:t>
            </a:r>
            <a:r>
              <a:rPr lang="el-GR" dirty="0"/>
              <a:t>δικαστικές αποφάσεις της Συγκλήτου δεν υπόκεινται σε έφεση. </a:t>
            </a:r>
          </a:p>
          <a:p>
            <a:endParaRPr lang="en-US" dirty="0"/>
          </a:p>
        </p:txBody>
      </p:sp>
    </p:spTree>
    <p:extLst>
      <p:ext uri="{BB962C8B-B14F-4D97-AF65-F5344CB8AC3E}">
        <p14:creationId xmlns:p14="http://schemas.microsoft.com/office/powerpoint/2010/main" val="2606168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Ποινική </a:t>
            </a:r>
            <a:r>
              <a:rPr lang="en-US" b="1" dirty="0" err="1"/>
              <a:t>δικ</a:t>
            </a:r>
            <a:r>
              <a:rPr lang="en-US" b="1" dirty="0"/>
              <a:t>α</a:t>
            </a:r>
            <a:r>
              <a:rPr lang="en-US" b="1" dirty="0" err="1"/>
              <a:t>ιοσύνη</a:t>
            </a:r>
            <a:r>
              <a:rPr lang="el-GR" dirty="0" smtClean="0">
                <a:effectLst/>
              </a:rPr>
              <a:t> </a:t>
            </a:r>
            <a:endParaRPr lang="en-US" dirty="0"/>
          </a:p>
        </p:txBody>
      </p:sp>
      <p:sp>
        <p:nvSpPr>
          <p:cNvPr id="3" name="Content Placeholder 2"/>
          <p:cNvSpPr>
            <a:spLocks noGrp="1"/>
          </p:cNvSpPr>
          <p:nvPr>
            <p:ph idx="1"/>
          </p:nvPr>
        </p:nvSpPr>
        <p:spPr>
          <a:xfrm>
            <a:off x="457200" y="1080598"/>
            <a:ext cx="8229600" cy="5045566"/>
          </a:xfrm>
        </p:spPr>
        <p:txBody>
          <a:bodyPr>
            <a:noAutofit/>
          </a:bodyPr>
          <a:lstStyle/>
          <a:p>
            <a:r>
              <a:rPr lang="en-US" sz="2600" dirty="0" smtClean="0"/>
              <a:t>Στο </a:t>
            </a:r>
            <a:r>
              <a:rPr lang="en-US" sz="2600" dirty="0"/>
              <a:t>τέλος της </a:t>
            </a:r>
            <a:r>
              <a:rPr lang="en-US" sz="2600" i="1" dirty="0" err="1"/>
              <a:t>Respublica</a:t>
            </a:r>
            <a:r>
              <a:rPr lang="en-US" sz="2600" dirty="0"/>
              <a:t> δύο </a:t>
            </a:r>
            <a:r>
              <a:rPr lang="en-US" sz="2600" dirty="0" err="1"/>
              <a:t>δι</a:t>
            </a:r>
            <a:r>
              <a:rPr lang="en-US" sz="2600" dirty="0"/>
              <a:t>α</a:t>
            </a:r>
            <a:r>
              <a:rPr lang="en-US" sz="2600" dirty="0" err="1"/>
              <a:t>δικ</a:t>
            </a:r>
            <a:r>
              <a:rPr lang="en-US" sz="2600" dirty="0"/>
              <a:t>α</a:t>
            </a:r>
            <a:r>
              <a:rPr lang="en-US" sz="2600" dirty="0" err="1"/>
              <a:t>σίες</a:t>
            </a:r>
            <a:r>
              <a:rPr lang="en-US" sz="2600" dirty="0"/>
              <a:t> προβ</a:t>
            </a:r>
            <a:r>
              <a:rPr lang="en-US" sz="2600" dirty="0" err="1"/>
              <a:t>λέ</a:t>
            </a:r>
            <a:r>
              <a:rPr lang="en-US" sz="2600" dirty="0"/>
              <a:t>π</a:t>
            </a:r>
            <a:r>
              <a:rPr lang="en-US" sz="2600" dirty="0" err="1"/>
              <a:t>οντ</a:t>
            </a:r>
            <a:r>
              <a:rPr lang="en-US" sz="2600" dirty="0"/>
              <a:t>αι για τις ποινικές </a:t>
            </a:r>
            <a:r>
              <a:rPr lang="en-US" sz="2600" dirty="0" err="1"/>
              <a:t>υ</a:t>
            </a:r>
            <a:r>
              <a:rPr lang="en-US" sz="2600" dirty="0"/>
              <a:t>π</a:t>
            </a:r>
            <a:r>
              <a:rPr lang="en-US" sz="2600" dirty="0" err="1"/>
              <a:t>οθέσεις</a:t>
            </a:r>
            <a:r>
              <a:rPr lang="en-US" sz="2600" dirty="0"/>
              <a:t>. </a:t>
            </a:r>
            <a:endParaRPr lang="en-US" sz="2600" dirty="0" smtClean="0"/>
          </a:p>
          <a:p>
            <a:r>
              <a:rPr lang="en-US" sz="2600" dirty="0" smtClean="0"/>
              <a:t>Τα </a:t>
            </a:r>
            <a:r>
              <a:rPr lang="en-US" sz="2600" dirty="0"/>
              <a:t>ήσσονος </a:t>
            </a:r>
            <a:r>
              <a:rPr lang="en-US" sz="2600" dirty="0" err="1"/>
              <a:t>σημ</a:t>
            </a:r>
            <a:r>
              <a:rPr lang="en-US" sz="2600" dirty="0"/>
              <a:t>α</a:t>
            </a:r>
            <a:r>
              <a:rPr lang="en-US" sz="2600" dirty="0" err="1"/>
              <a:t>σί</a:t>
            </a:r>
            <a:r>
              <a:rPr lang="en-US" sz="2600" dirty="0"/>
              <a:t>α α</a:t>
            </a:r>
            <a:r>
              <a:rPr lang="en-US" sz="2600" dirty="0" err="1"/>
              <a:t>δικήμ</a:t>
            </a:r>
            <a:r>
              <a:rPr lang="en-US" sz="2600" dirty="0"/>
              <a:t>ατα </a:t>
            </a:r>
            <a:r>
              <a:rPr lang="en-US" sz="2600" dirty="0" err="1"/>
              <a:t>δικάζοντ</a:t>
            </a:r>
            <a:r>
              <a:rPr lang="en-US" sz="2600" dirty="0"/>
              <a:t>αι απ</a:t>
            </a:r>
            <a:r>
              <a:rPr lang="en-US" sz="2600" dirty="0" err="1"/>
              <a:t>ό</a:t>
            </a:r>
            <a:r>
              <a:rPr lang="en-US" sz="2600" dirty="0"/>
              <a:t> χα</a:t>
            </a:r>
            <a:r>
              <a:rPr lang="en-US" sz="2600" dirty="0" err="1"/>
              <a:t>μηλό</a:t>
            </a:r>
            <a:r>
              <a:rPr lang="en-US" sz="2600" dirty="0"/>
              <a:t>βα</a:t>
            </a:r>
            <a:r>
              <a:rPr lang="en-US" sz="2600" dirty="0" err="1"/>
              <a:t>θμους</a:t>
            </a:r>
            <a:r>
              <a:rPr lang="en-US" sz="2600" dirty="0"/>
              <a:t> άρχοντες σε τριμελή σύνθεση. </a:t>
            </a:r>
            <a:endParaRPr lang="en-US" sz="2600" dirty="0" smtClean="0"/>
          </a:p>
          <a:p>
            <a:r>
              <a:rPr lang="en-US" sz="2600" dirty="0" smtClean="0"/>
              <a:t>Τα </a:t>
            </a:r>
            <a:r>
              <a:rPr lang="en-US" sz="2600" dirty="0" err="1"/>
              <a:t>σο</a:t>
            </a:r>
            <a:r>
              <a:rPr lang="en-US" sz="2600" dirty="0"/>
              <a:t>βα</a:t>
            </a:r>
            <a:r>
              <a:rPr lang="en-US" sz="2600" dirty="0" err="1"/>
              <a:t>ρά</a:t>
            </a:r>
            <a:r>
              <a:rPr lang="en-US" sz="2600" dirty="0"/>
              <a:t> α</a:t>
            </a:r>
            <a:r>
              <a:rPr lang="en-US" sz="2600" dirty="0" err="1"/>
              <a:t>δικήμ</a:t>
            </a:r>
            <a:r>
              <a:rPr lang="en-US" sz="2600" dirty="0"/>
              <a:t>ατα </a:t>
            </a:r>
            <a:r>
              <a:rPr lang="en-US" sz="2600" dirty="0" err="1"/>
              <a:t>δικάζοντ</a:t>
            </a:r>
            <a:r>
              <a:rPr lang="en-US" sz="2600" dirty="0"/>
              <a:t>αι απ</a:t>
            </a:r>
            <a:r>
              <a:rPr lang="en-US" sz="2600" dirty="0" err="1"/>
              <a:t>ό</a:t>
            </a:r>
            <a:r>
              <a:rPr lang="en-US" sz="2600" dirty="0"/>
              <a:t> π</a:t>
            </a:r>
            <a:r>
              <a:rPr lang="en-US" sz="2600" dirty="0" err="1"/>
              <a:t>ολυάριθμ</a:t>
            </a:r>
            <a:r>
              <a:rPr lang="en-US" sz="2600" dirty="0"/>
              <a:t>α </a:t>
            </a:r>
            <a:r>
              <a:rPr lang="en-US" sz="2600" dirty="0" err="1"/>
              <a:t>δικ</a:t>
            </a:r>
            <a:r>
              <a:rPr lang="en-US" sz="2600" dirty="0"/>
              <a:t>α</a:t>
            </a:r>
            <a:r>
              <a:rPr lang="en-US" sz="2600" dirty="0" err="1"/>
              <a:t>στήρι</a:t>
            </a:r>
            <a:r>
              <a:rPr lang="en-US" sz="2600" dirty="0"/>
              <a:t>α ενόρκων, τις </a:t>
            </a:r>
            <a:r>
              <a:rPr lang="en-US" sz="2600" i="1" dirty="0" err="1"/>
              <a:t>quaestiones</a:t>
            </a:r>
            <a:r>
              <a:rPr lang="en-US" sz="2600" i="1" dirty="0"/>
              <a:t> </a:t>
            </a:r>
            <a:r>
              <a:rPr lang="en-US" sz="2600" i="1" dirty="0" err="1"/>
              <a:t>perpetuae</a:t>
            </a:r>
            <a:r>
              <a:rPr lang="en-US" sz="2600" dirty="0"/>
              <a:t>, τα </a:t>
            </a:r>
            <a:r>
              <a:rPr lang="en-US" sz="2600" i="1" dirty="0" err="1"/>
              <a:t>μόνιμ</a:t>
            </a:r>
            <a:r>
              <a:rPr lang="en-US" sz="2600" i="1" dirty="0"/>
              <a:t>α ποινικά </a:t>
            </a:r>
            <a:r>
              <a:rPr lang="en-US" sz="2600" i="1" dirty="0" err="1"/>
              <a:t>δικ</a:t>
            </a:r>
            <a:r>
              <a:rPr lang="en-US" sz="2600" i="1" dirty="0"/>
              <a:t>α</a:t>
            </a:r>
            <a:r>
              <a:rPr lang="en-US" sz="2600" i="1" dirty="0" err="1"/>
              <a:t>στήρι</a:t>
            </a:r>
            <a:r>
              <a:rPr lang="en-US" sz="2600" i="1" dirty="0"/>
              <a:t>α</a:t>
            </a:r>
            <a:r>
              <a:rPr lang="en-US" sz="2600" dirty="0"/>
              <a:t>, τα οπ</a:t>
            </a:r>
            <a:r>
              <a:rPr lang="en-US" sz="2600" dirty="0" err="1"/>
              <a:t>οί</a:t>
            </a:r>
            <a:r>
              <a:rPr lang="en-US" sz="2600" dirty="0"/>
              <a:t>α </a:t>
            </a:r>
            <a:r>
              <a:rPr lang="en-US" sz="2600" dirty="0" err="1"/>
              <a:t>στ</a:t>
            </a:r>
            <a:r>
              <a:rPr lang="en-US" sz="2600" dirty="0"/>
              <a:t>α</a:t>
            </a:r>
            <a:r>
              <a:rPr lang="en-US" sz="2600" dirty="0" err="1"/>
              <a:t>δι</a:t>
            </a:r>
            <a:r>
              <a:rPr lang="en-US" sz="2600" dirty="0"/>
              <a:t>α</a:t>
            </a:r>
            <a:r>
              <a:rPr lang="en-US" sz="2600" dirty="0" err="1"/>
              <a:t>κά</a:t>
            </a:r>
            <a:r>
              <a:rPr lang="en-US" sz="2600" dirty="0"/>
              <a:t> α</a:t>
            </a:r>
            <a:r>
              <a:rPr lang="en-US" sz="2600" dirty="0" err="1"/>
              <a:t>ντικ</a:t>
            </a:r>
            <a:r>
              <a:rPr lang="en-US" sz="2600" dirty="0"/>
              <a:t>α</a:t>
            </a:r>
            <a:r>
              <a:rPr lang="en-US" sz="2600" dirty="0" err="1"/>
              <a:t>θιστούν</a:t>
            </a:r>
            <a:r>
              <a:rPr lang="en-US" sz="2600" dirty="0"/>
              <a:t> την α</a:t>
            </a:r>
            <a:r>
              <a:rPr lang="en-US" sz="2600" dirty="0" err="1"/>
              <a:t>ρμοδιότητ</a:t>
            </a:r>
            <a:r>
              <a:rPr lang="en-US" sz="2600" dirty="0"/>
              <a:t>α των λα</a:t>
            </a:r>
            <a:r>
              <a:rPr lang="en-US" sz="2600" dirty="0" err="1"/>
              <a:t>ϊκών</a:t>
            </a:r>
            <a:r>
              <a:rPr lang="en-US" sz="2600" dirty="0"/>
              <a:t> συνελεύσεων. </a:t>
            </a:r>
          </a:p>
        </p:txBody>
      </p:sp>
    </p:spTree>
    <p:extLst>
      <p:ext uri="{BB962C8B-B14F-4D97-AF65-F5344CB8AC3E}">
        <p14:creationId xmlns:p14="http://schemas.microsoft.com/office/powerpoint/2010/main" val="3247000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err="1" smtClean="0"/>
              <a:t>Quaestiones</a:t>
            </a:r>
            <a:r>
              <a:rPr lang="en-GB" b="1" dirty="0" smtClean="0"/>
              <a:t> </a:t>
            </a:r>
            <a:r>
              <a:rPr lang="en-GB" b="1" dirty="0" err="1" smtClean="0"/>
              <a:t>perpetuae</a:t>
            </a:r>
            <a:endParaRPr lang="en-US" b="1" dirty="0"/>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r>
              <a:rPr lang="el-GR" i="1" dirty="0"/>
              <a:t>Quaestio</a:t>
            </a:r>
            <a:r>
              <a:rPr lang="el-GR" dirty="0"/>
              <a:t> σημαίνει κατά κυριολεξία «έρευνα» ή «εξεταστική επιτροπή» για ένα έγκλημα. </a:t>
            </a:r>
            <a:endParaRPr lang="en-GB" dirty="0" smtClean="0"/>
          </a:p>
          <a:p>
            <a:r>
              <a:rPr lang="el-GR" dirty="0" smtClean="0"/>
              <a:t>Οι </a:t>
            </a:r>
            <a:r>
              <a:rPr lang="el-GR" dirty="0"/>
              <a:t>επιτροπές αυτές γίνονται μόνιμες</a:t>
            </a:r>
            <a:r>
              <a:rPr lang="el-GR" i="1" dirty="0"/>
              <a:t> </a:t>
            </a:r>
            <a:r>
              <a:rPr lang="el-GR" dirty="0"/>
              <a:t>(</a:t>
            </a:r>
            <a:r>
              <a:rPr lang="el-GR" i="1" dirty="0"/>
              <a:t>perpetuae</a:t>
            </a:r>
            <a:r>
              <a:rPr lang="el-GR" dirty="0"/>
              <a:t>), όταν ορίζεται ότι θα προεδρεύονται από έναν από τους </a:t>
            </a:r>
            <a:r>
              <a:rPr lang="el-GR" i="1" dirty="0"/>
              <a:t>πραίτορες</a:t>
            </a:r>
            <a:r>
              <a:rPr lang="el-GR" dirty="0" smtClean="0"/>
              <a:t>.</a:t>
            </a:r>
            <a:endParaRPr lang="en-GB" dirty="0" smtClean="0"/>
          </a:p>
          <a:p>
            <a:r>
              <a:rPr lang="el-GR" dirty="0" smtClean="0"/>
              <a:t>Δικάζει σώμα ενόρκων, υπό την προεδρία ενός Πραίτορα ή ειδικού αξιωματούχου που ορίζεται </a:t>
            </a:r>
            <a:r>
              <a:rPr lang="en-GB" dirty="0" smtClean="0"/>
              <a:t>ad hoc</a:t>
            </a:r>
            <a:r>
              <a:rPr lang="el-GR" dirty="0" smtClean="0"/>
              <a:t>: </a:t>
            </a:r>
            <a:r>
              <a:rPr lang="en-GB" dirty="0" err="1" smtClean="0"/>
              <a:t>quaesitor</a:t>
            </a:r>
            <a:r>
              <a:rPr lang="en-GB" dirty="0" smtClean="0"/>
              <a:t>. </a:t>
            </a:r>
          </a:p>
          <a:p>
            <a:r>
              <a:rPr lang="el-GR" dirty="0" smtClean="0"/>
              <a:t> </a:t>
            </a:r>
            <a:r>
              <a:rPr lang="el-GR" dirty="0"/>
              <a:t>Η δημιουργία τους συνδέεται με αδικήματα τα οποία, λόγω των εμπλεκομένων προσώπων ή της φύσης τους αποτελούσαν απειλή για την δημόσια ασφάλεια, καθώς έθιγαν το Ρωμαϊκό Κράτος είτε άμεσα, όπως η οικονομική ή εκλογική διαφθορά, είτε έμμεσα, απειλώντας την κοινωνική σταθερότητα και συνοχή, όπως οι υποθέσεις φόνου ή απάτης. </a:t>
            </a:r>
            <a:endParaRPr lang="en-US" dirty="0"/>
          </a:p>
        </p:txBody>
      </p:sp>
    </p:spTree>
    <p:extLst>
      <p:ext uri="{BB962C8B-B14F-4D97-AF65-F5344CB8AC3E}">
        <p14:creationId xmlns:p14="http://schemas.microsoft.com/office/powerpoint/2010/main" val="1394542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l-GR" dirty="0" smtClean="0"/>
              <a:t>Η ιδιαιτερότητα των δικαστηρίων αυτών έγκειται στο ότι ήταν καθ’ ύλην αρμόδια μόνον για την εκδίκαση ενός συγκεκριμένου εγκλήματος δημοσίου ενδιαφέροντος (</a:t>
            </a:r>
            <a:r>
              <a:rPr lang="el-GR" i="1" dirty="0" smtClean="0"/>
              <a:t>crimina publica</a:t>
            </a:r>
            <a:r>
              <a:rPr lang="el-GR" dirty="0" smtClean="0"/>
              <a:t>), το οποίο προβλεπόταν από ειδικό νόμο. </a:t>
            </a:r>
            <a:endParaRPr lang="en-GB" dirty="0" smtClean="0"/>
          </a:p>
          <a:p>
            <a:r>
              <a:rPr lang="el-GR" dirty="0" smtClean="0"/>
              <a:t>Κάθε δικαστήριο ήταν, επομένως, αρμόδιο για διαφορετικό έγκλημα και έφερε αντίστοιχο όνομα, όπως για διαφθορά δημόσιων αξιωματούχων (ιδίως διοικητών επαρχιών), εσχάτη προδοσία, πλαστογραφία διαθηκών, φόνο, εμπρησμό, δημόσια βία, κ.ά.</a:t>
            </a:r>
          </a:p>
          <a:p>
            <a:endParaRPr lang="en-US" dirty="0"/>
          </a:p>
        </p:txBody>
      </p:sp>
    </p:spTree>
    <p:extLst>
      <p:ext uri="{BB962C8B-B14F-4D97-AF65-F5344CB8AC3E}">
        <p14:creationId xmlns:p14="http://schemas.microsoft.com/office/powerpoint/2010/main" val="1574814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Σύνθεση</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a:t>Quaestiones</a:t>
            </a:r>
            <a:r>
              <a:rPr lang="en-US" dirty="0"/>
              <a:t> </a:t>
            </a:r>
            <a:r>
              <a:rPr lang="en-US" dirty="0" err="1"/>
              <a:t>perpetuae</a:t>
            </a:r>
            <a:r>
              <a:rPr lang="el-GR" dirty="0"/>
              <a:t> = </a:t>
            </a:r>
            <a:r>
              <a:rPr lang="en-GB" dirty="0" err="1"/>
              <a:t>crimina</a:t>
            </a:r>
            <a:r>
              <a:rPr lang="en-GB" dirty="0"/>
              <a:t> </a:t>
            </a:r>
            <a:r>
              <a:rPr lang="en-GB" dirty="0" err="1" smtClean="0"/>
              <a:t>publica</a:t>
            </a:r>
            <a:endParaRPr lang="el-GR" dirty="0" smtClean="0"/>
          </a:p>
          <a:p>
            <a:r>
              <a:rPr lang="el-GR" dirty="0" smtClean="0"/>
              <a:t>Η σύνθεση των δικαστηρίων είναι, από την εποχή των Γράκχων, μείζον πολιτικό ζήτημα. </a:t>
            </a:r>
          </a:p>
          <a:p>
            <a:r>
              <a:rPr lang="el-GR" dirty="0" smtClean="0"/>
              <a:t>Απαρτίζεται από Συγκλητικούς ή Ιππείς, ανάλογα με την εποχή:</a:t>
            </a:r>
          </a:p>
          <a:p>
            <a:pPr lvl="1"/>
            <a:r>
              <a:rPr lang="el-GR" dirty="0" smtClean="0"/>
              <a:t>Αρχικά από Ιππείς</a:t>
            </a:r>
          </a:p>
          <a:p>
            <a:pPr lvl="1"/>
            <a:r>
              <a:rPr lang="el-GR" dirty="0" smtClean="0"/>
              <a:t>Ο Σύλλας ορίζει τη σύνθεση απο Συγκλητικούς</a:t>
            </a:r>
          </a:p>
          <a:p>
            <a:pPr lvl="1"/>
            <a:r>
              <a:rPr lang="el-GR" dirty="0" smtClean="0"/>
              <a:t>Ο Καίσαρας τους απομακρύνει (</a:t>
            </a:r>
            <a:r>
              <a:rPr lang="en-GB" dirty="0" err="1" smtClean="0"/>
              <a:t>lex</a:t>
            </a:r>
            <a:r>
              <a:rPr lang="en-GB" dirty="0" smtClean="0"/>
              <a:t> Iulia </a:t>
            </a:r>
            <a:r>
              <a:rPr lang="en-GB" dirty="0" err="1" smtClean="0"/>
              <a:t>iudiciaria</a:t>
            </a:r>
            <a:r>
              <a:rPr lang="en-GB" dirty="0" smtClean="0"/>
              <a:t>). </a:t>
            </a:r>
            <a:endParaRPr lang="el-GR" dirty="0" smtClean="0"/>
          </a:p>
          <a:p>
            <a:pPr lvl="1"/>
            <a:r>
              <a:rPr lang="el-GR" dirty="0" smtClean="0"/>
              <a:t>Αποτελεί συχνά πεδίο σύγκρουσης Συγκλητικών-Ιππέων. </a:t>
            </a:r>
          </a:p>
          <a:p>
            <a:r>
              <a:rPr lang="el-GR" dirty="0" smtClean="0"/>
              <a:t>Διαρκεί μέχρι το 205 μ. Χ. Και την εισαγωγή της διαδικασίας </a:t>
            </a:r>
            <a:r>
              <a:rPr lang="en-GB" dirty="0" smtClean="0"/>
              <a:t>extra </a:t>
            </a:r>
            <a:r>
              <a:rPr lang="en-GB" dirty="0" err="1" smtClean="0"/>
              <a:t>ordinem</a:t>
            </a:r>
            <a:r>
              <a:rPr lang="en-GB" dirty="0" smtClean="0"/>
              <a:t>, </a:t>
            </a:r>
            <a:r>
              <a:rPr lang="el-GR" dirty="0" smtClean="0"/>
              <a:t>οπότε αρμοδιότητές της απορροφά ο </a:t>
            </a:r>
            <a:r>
              <a:rPr lang="en-GB" dirty="0" err="1" smtClean="0"/>
              <a:t>praefectus</a:t>
            </a:r>
            <a:r>
              <a:rPr lang="en-GB" dirty="0" smtClean="0"/>
              <a:t> </a:t>
            </a:r>
            <a:r>
              <a:rPr lang="en-GB" dirty="0" err="1" smtClean="0"/>
              <a:t>Urbi</a:t>
            </a:r>
            <a:r>
              <a:rPr lang="en-GB" dirty="0" smtClean="0"/>
              <a:t>. </a:t>
            </a:r>
          </a:p>
        </p:txBody>
      </p:sp>
    </p:spTree>
    <p:extLst>
      <p:ext uri="{BB962C8B-B14F-4D97-AF65-F5344CB8AC3E}">
        <p14:creationId xmlns:p14="http://schemas.microsoft.com/office/powerpoint/2010/main" val="956948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Δικαστές-ένορκοι</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Οι </a:t>
            </a:r>
            <a:r>
              <a:rPr lang="en-US" dirty="0" err="1"/>
              <a:t>δικ</a:t>
            </a:r>
            <a:r>
              <a:rPr lang="en-US" dirty="0"/>
              <a:t>α</a:t>
            </a:r>
            <a:r>
              <a:rPr lang="en-US" dirty="0" err="1"/>
              <a:t>στές</a:t>
            </a:r>
            <a:r>
              <a:rPr lang="en-US" dirty="0"/>
              <a:t> των </a:t>
            </a:r>
            <a:r>
              <a:rPr lang="en-US" dirty="0" err="1"/>
              <a:t>ρωμ</a:t>
            </a:r>
            <a:r>
              <a:rPr lang="en-US" dirty="0"/>
              <a:t>α</a:t>
            </a:r>
            <a:r>
              <a:rPr lang="en-US" dirty="0" err="1"/>
              <a:t>ϊκών</a:t>
            </a:r>
            <a:r>
              <a:rPr lang="en-US" dirty="0"/>
              <a:t> </a:t>
            </a:r>
            <a:r>
              <a:rPr lang="en-US" dirty="0" err="1"/>
              <a:t>δικ</a:t>
            </a:r>
            <a:r>
              <a:rPr lang="en-US" dirty="0"/>
              <a:t>α</a:t>
            </a:r>
            <a:r>
              <a:rPr lang="en-US" dirty="0" err="1"/>
              <a:t>στηρίων</a:t>
            </a:r>
            <a:r>
              <a:rPr lang="en-US" dirty="0"/>
              <a:t> π</a:t>
            </a:r>
            <a:r>
              <a:rPr lang="en-US" dirty="0" err="1"/>
              <a:t>ροσομοί</a:t>
            </a:r>
            <a:r>
              <a:rPr lang="en-US" dirty="0"/>
              <a:t>αζαν με τους σύγχρονους </a:t>
            </a:r>
            <a:r>
              <a:rPr lang="en-US" i="1" dirty="0"/>
              <a:t>ενόρκους</a:t>
            </a:r>
            <a:r>
              <a:rPr lang="en-US" dirty="0"/>
              <a:t>: δεν α</a:t>
            </a:r>
            <a:r>
              <a:rPr lang="en-US" dirty="0" err="1"/>
              <a:t>σχολούντ</a:t>
            </a:r>
            <a:r>
              <a:rPr lang="en-US" dirty="0"/>
              <a:t>αν επα</a:t>
            </a:r>
            <a:r>
              <a:rPr lang="en-US" dirty="0" err="1"/>
              <a:t>γγελμ</a:t>
            </a:r>
            <a:r>
              <a:rPr lang="en-US" dirty="0"/>
              <a:t>α</a:t>
            </a:r>
            <a:r>
              <a:rPr lang="en-US" dirty="0" err="1"/>
              <a:t>τικά</a:t>
            </a:r>
            <a:r>
              <a:rPr lang="en-US" dirty="0"/>
              <a:t> με την απ</a:t>
            </a:r>
            <a:r>
              <a:rPr lang="en-US" dirty="0" err="1"/>
              <a:t>ονομή</a:t>
            </a:r>
            <a:r>
              <a:rPr lang="en-US" dirty="0"/>
              <a:t> της </a:t>
            </a:r>
            <a:r>
              <a:rPr lang="en-US" dirty="0" err="1"/>
              <a:t>δικ</a:t>
            </a:r>
            <a:r>
              <a:rPr lang="en-US" dirty="0"/>
              <a:t>α</a:t>
            </a:r>
            <a:r>
              <a:rPr lang="en-US" dirty="0" err="1"/>
              <a:t>ιοσύνης</a:t>
            </a:r>
            <a:r>
              <a:rPr lang="en-US" dirty="0"/>
              <a:t>, ούτε </a:t>
            </a:r>
            <a:r>
              <a:rPr lang="en-US" dirty="0" err="1"/>
              <a:t>διέθετ</a:t>
            </a:r>
            <a:r>
              <a:rPr lang="en-US" dirty="0"/>
              <a:t>αν απα</a:t>
            </a:r>
            <a:r>
              <a:rPr lang="en-US" dirty="0" err="1"/>
              <a:t>ρ</a:t>
            </a:r>
            <a:r>
              <a:rPr lang="en-US" dirty="0"/>
              <a:t>α</a:t>
            </a:r>
            <a:r>
              <a:rPr lang="en-US" dirty="0" err="1"/>
              <a:t>ιτήτως</a:t>
            </a:r>
            <a:r>
              <a:rPr lang="en-US" dirty="0"/>
              <a:t> νομική κα</a:t>
            </a:r>
            <a:r>
              <a:rPr lang="en-US" dirty="0" err="1"/>
              <a:t>τάρτιση</a:t>
            </a:r>
            <a:r>
              <a:rPr lang="en-US" dirty="0"/>
              <a:t>, αν και π</a:t>
            </a:r>
            <a:r>
              <a:rPr lang="en-US" dirty="0" err="1"/>
              <a:t>ολλά</a:t>
            </a:r>
            <a:r>
              <a:rPr lang="en-US" dirty="0"/>
              <a:t> μέλη των α</a:t>
            </a:r>
            <a:r>
              <a:rPr lang="en-US" dirty="0" err="1"/>
              <a:t>νώτερων</a:t>
            </a:r>
            <a:r>
              <a:rPr lang="en-US" dirty="0"/>
              <a:t> τάξεων, χάρη στην πα</a:t>
            </a:r>
            <a:r>
              <a:rPr lang="en-US" dirty="0" err="1"/>
              <a:t>ιδεί</a:t>
            </a:r>
            <a:r>
              <a:rPr lang="en-US" dirty="0"/>
              <a:t>α τους, </a:t>
            </a:r>
            <a:r>
              <a:rPr lang="en-US" dirty="0" err="1"/>
              <a:t>ήτ</a:t>
            </a:r>
            <a:r>
              <a:rPr lang="en-US" dirty="0"/>
              <a:t>αν εξοικειωμένοι με τα νομικά</a:t>
            </a:r>
            <a:r>
              <a:rPr lang="en-US" dirty="0" smtClean="0"/>
              <a:t>.</a:t>
            </a:r>
          </a:p>
          <a:p>
            <a:r>
              <a:rPr lang="en-US" dirty="0" smtClean="0"/>
              <a:t> </a:t>
            </a:r>
            <a:r>
              <a:rPr lang="en-US" dirty="0" err="1"/>
              <a:t>Ό</a:t>
            </a:r>
            <a:r>
              <a:rPr lang="en-US" dirty="0"/>
              <a:t>π</a:t>
            </a:r>
            <a:r>
              <a:rPr lang="en-US" dirty="0" err="1"/>
              <a:t>οιος</a:t>
            </a:r>
            <a:r>
              <a:rPr lang="en-US" dirty="0"/>
              <a:t> </a:t>
            </a:r>
            <a:r>
              <a:rPr lang="en-US" dirty="0" err="1"/>
              <a:t>οριζότ</a:t>
            </a:r>
            <a:r>
              <a:rPr lang="en-US" dirty="0"/>
              <a:t>αν </a:t>
            </a:r>
            <a:r>
              <a:rPr lang="en-US" dirty="0" err="1"/>
              <a:t>δικ</a:t>
            </a:r>
            <a:r>
              <a:rPr lang="en-US" dirty="0"/>
              <a:t>α</a:t>
            </a:r>
            <a:r>
              <a:rPr lang="en-US" dirty="0" err="1"/>
              <a:t>στής</a:t>
            </a:r>
            <a:r>
              <a:rPr lang="en-US" dirty="0"/>
              <a:t>, δεν μπ</a:t>
            </a:r>
            <a:r>
              <a:rPr lang="en-US" dirty="0" err="1"/>
              <a:t>ορούσε</a:t>
            </a:r>
            <a:r>
              <a:rPr lang="en-US" dirty="0"/>
              <a:t> να απέχει των κα</a:t>
            </a:r>
            <a:r>
              <a:rPr lang="en-US" dirty="0" err="1"/>
              <a:t>θηκόντων</a:t>
            </a:r>
            <a:r>
              <a:rPr lang="en-US" dirty="0"/>
              <a:t> του, αν δεν είχε </a:t>
            </a:r>
            <a:r>
              <a:rPr lang="en-US" dirty="0" err="1"/>
              <a:t>κά</a:t>
            </a:r>
            <a:r>
              <a:rPr lang="en-US" dirty="0"/>
              <a:t>π</a:t>
            </a:r>
            <a:r>
              <a:rPr lang="en-US" dirty="0" err="1"/>
              <a:t>οιο</a:t>
            </a:r>
            <a:r>
              <a:rPr lang="en-US" dirty="0"/>
              <a:t> νόμιμο λόγο (</a:t>
            </a:r>
            <a:r>
              <a:rPr lang="fr-FR" i="1" dirty="0" err="1"/>
              <a:t>excusatio</a:t>
            </a:r>
            <a:r>
              <a:rPr lang="en-US" dirty="0"/>
              <a:t>) και, αν δεν </a:t>
            </a:r>
            <a:r>
              <a:rPr lang="en-US" dirty="0" err="1"/>
              <a:t>εμφ</a:t>
            </a:r>
            <a:r>
              <a:rPr lang="en-US" dirty="0"/>
              <a:t>α</a:t>
            </a:r>
            <a:r>
              <a:rPr lang="en-US" dirty="0" err="1"/>
              <a:t>νιζότ</a:t>
            </a:r>
            <a:r>
              <a:rPr lang="en-US" dirty="0"/>
              <a:t>αν στο </a:t>
            </a:r>
            <a:r>
              <a:rPr lang="en-US" dirty="0" err="1"/>
              <a:t>δικ</a:t>
            </a:r>
            <a:r>
              <a:rPr lang="en-US" dirty="0"/>
              <a:t>α</a:t>
            </a:r>
            <a:r>
              <a:rPr lang="en-US" dirty="0" err="1"/>
              <a:t>στήριο</a:t>
            </a:r>
            <a:r>
              <a:rPr lang="en-US" dirty="0"/>
              <a:t>, ενώ δεν είχε τέτοιο λόγο, μπ</a:t>
            </a:r>
            <a:r>
              <a:rPr lang="en-US" dirty="0" err="1"/>
              <a:t>ορούσε</a:t>
            </a:r>
            <a:r>
              <a:rPr lang="en-US" dirty="0"/>
              <a:t> να του επιβ</a:t>
            </a:r>
            <a:r>
              <a:rPr lang="en-US" dirty="0" err="1"/>
              <a:t>ληθεί</a:t>
            </a:r>
            <a:r>
              <a:rPr lang="en-US" dirty="0"/>
              <a:t> π</a:t>
            </a:r>
            <a:r>
              <a:rPr lang="en-US" dirty="0" err="1"/>
              <a:t>ρόστιμο</a:t>
            </a:r>
            <a:r>
              <a:rPr lang="en-US" dirty="0" smtClean="0"/>
              <a:t>.</a:t>
            </a:r>
          </a:p>
          <a:p>
            <a:r>
              <a:rPr lang="en-US" dirty="0" smtClean="0"/>
              <a:t> </a:t>
            </a:r>
            <a:r>
              <a:rPr lang="en-US" dirty="0"/>
              <a:t>Ο </a:t>
            </a:r>
            <a:r>
              <a:rPr lang="en-US" dirty="0" err="1"/>
              <a:t>δικ</a:t>
            </a:r>
            <a:r>
              <a:rPr lang="en-US" dirty="0"/>
              <a:t>α</a:t>
            </a:r>
            <a:r>
              <a:rPr lang="en-US" dirty="0" err="1"/>
              <a:t>στής</a:t>
            </a:r>
            <a:r>
              <a:rPr lang="en-US" dirty="0"/>
              <a:t> έδινε όρκο κα</a:t>
            </a:r>
            <a:r>
              <a:rPr lang="en-US" dirty="0" err="1"/>
              <a:t>τά</a:t>
            </a:r>
            <a:r>
              <a:rPr lang="en-US" dirty="0"/>
              <a:t> την α</a:t>
            </a:r>
            <a:r>
              <a:rPr lang="en-US" dirty="0" err="1"/>
              <a:t>νάληψη</a:t>
            </a:r>
            <a:r>
              <a:rPr lang="en-US" dirty="0"/>
              <a:t> των κα</a:t>
            </a:r>
            <a:r>
              <a:rPr lang="en-US" dirty="0" err="1"/>
              <a:t>θηκόντων</a:t>
            </a:r>
            <a:r>
              <a:rPr lang="en-US" dirty="0"/>
              <a:t> του, για την ευσυνείδητη τέλεσή τους. </a:t>
            </a:r>
            <a:endParaRPr lang="en-US" dirty="0" smtClean="0"/>
          </a:p>
          <a:p>
            <a:r>
              <a:rPr lang="en-US" dirty="0" smtClean="0"/>
              <a:t>Το </a:t>
            </a:r>
            <a:r>
              <a:rPr lang="en-US" dirty="0"/>
              <a:t>να </a:t>
            </a:r>
            <a:r>
              <a:rPr lang="en-US" dirty="0" err="1"/>
              <a:t>υ</a:t>
            </a:r>
            <a:r>
              <a:rPr lang="en-US" dirty="0"/>
              <a:t>π</a:t>
            </a:r>
            <a:r>
              <a:rPr lang="en-US" dirty="0" err="1"/>
              <a:t>ηρετήσει</a:t>
            </a:r>
            <a:r>
              <a:rPr lang="en-US" dirty="0"/>
              <a:t> κα</a:t>
            </a:r>
            <a:r>
              <a:rPr lang="en-US" dirty="0" err="1"/>
              <a:t>νείς</a:t>
            </a:r>
            <a:r>
              <a:rPr lang="en-US" dirty="0"/>
              <a:t> ως </a:t>
            </a:r>
            <a:r>
              <a:rPr lang="en-US" dirty="0" err="1"/>
              <a:t>δικ</a:t>
            </a:r>
            <a:r>
              <a:rPr lang="en-US" dirty="0"/>
              <a:t>α</a:t>
            </a:r>
            <a:r>
              <a:rPr lang="en-US" dirty="0" err="1"/>
              <a:t>στής</a:t>
            </a:r>
            <a:r>
              <a:rPr lang="en-US" dirty="0"/>
              <a:t> απ</a:t>
            </a:r>
            <a:r>
              <a:rPr lang="en-US" dirty="0" err="1"/>
              <a:t>οτελούσε</a:t>
            </a:r>
            <a:r>
              <a:rPr lang="en-US" dirty="0"/>
              <a:t> κα</a:t>
            </a:r>
            <a:r>
              <a:rPr lang="en-US" dirty="0" err="1"/>
              <a:t>θήκον</a:t>
            </a:r>
            <a:r>
              <a:rPr lang="en-US" dirty="0"/>
              <a:t> </a:t>
            </a:r>
            <a:r>
              <a:rPr lang="en-US" dirty="0" err="1"/>
              <a:t>συνυφ</a:t>
            </a:r>
            <a:r>
              <a:rPr lang="en-US" dirty="0"/>
              <a:t>α</a:t>
            </a:r>
            <a:r>
              <a:rPr lang="en-US" dirty="0" err="1"/>
              <a:t>σμένο</a:t>
            </a:r>
            <a:r>
              <a:rPr lang="en-US" dirty="0"/>
              <a:t> με την </a:t>
            </a:r>
            <a:r>
              <a:rPr lang="en-US" dirty="0" err="1"/>
              <a:t>ιδιότητ</a:t>
            </a:r>
            <a:r>
              <a:rPr lang="en-US" dirty="0"/>
              <a:t>α του </a:t>
            </a:r>
            <a:r>
              <a:rPr lang="en-US" dirty="0" err="1"/>
              <a:t>Ρωμ</a:t>
            </a:r>
            <a:r>
              <a:rPr lang="en-US" dirty="0"/>
              <a:t>αίου π</a:t>
            </a:r>
            <a:r>
              <a:rPr lang="en-US" dirty="0" err="1"/>
              <a:t>ολίτη</a:t>
            </a:r>
            <a:r>
              <a:rPr lang="en-US" dirty="0"/>
              <a:t> και </a:t>
            </a:r>
            <a:r>
              <a:rPr lang="en-US" dirty="0" err="1"/>
              <a:t>θεωρούντ</a:t>
            </a:r>
            <a:r>
              <a:rPr lang="en-US" dirty="0"/>
              <a:t>αν τιμητικό. </a:t>
            </a:r>
            <a:endParaRPr lang="en-US" dirty="0" smtClean="0"/>
          </a:p>
          <a:p>
            <a:r>
              <a:rPr lang="en-US" dirty="0" smtClean="0"/>
              <a:t>Αν </a:t>
            </a:r>
            <a:r>
              <a:rPr lang="en-US" dirty="0"/>
              <a:t>και νόμος απα</a:t>
            </a:r>
            <a:r>
              <a:rPr lang="en-US" dirty="0" err="1"/>
              <a:t>γόρευε</a:t>
            </a:r>
            <a:r>
              <a:rPr lang="en-US" dirty="0"/>
              <a:t> στους </a:t>
            </a:r>
            <a:r>
              <a:rPr lang="en-US" dirty="0" err="1"/>
              <a:t>δικ</a:t>
            </a:r>
            <a:r>
              <a:rPr lang="en-US" dirty="0"/>
              <a:t>α</a:t>
            </a:r>
            <a:r>
              <a:rPr lang="en-US" dirty="0" err="1"/>
              <a:t>στές</a:t>
            </a:r>
            <a:r>
              <a:rPr lang="en-US" dirty="0"/>
              <a:t> οποια</a:t>
            </a:r>
            <a:r>
              <a:rPr lang="en-US" dirty="0" err="1"/>
              <a:t>σδή</a:t>
            </a:r>
            <a:r>
              <a:rPr lang="en-US" dirty="0"/>
              <a:t>π</a:t>
            </a:r>
            <a:r>
              <a:rPr lang="en-US" dirty="0" err="1"/>
              <a:t>οτε</a:t>
            </a:r>
            <a:r>
              <a:rPr lang="en-US" dirty="0"/>
              <a:t> μορφής α</a:t>
            </a:r>
            <a:r>
              <a:rPr lang="en-US" dirty="0" err="1"/>
              <a:t>ντάλλ</a:t>
            </a:r>
            <a:r>
              <a:rPr lang="en-US" dirty="0"/>
              <a:t>α</a:t>
            </a:r>
            <a:r>
              <a:rPr lang="en-US" dirty="0" err="1"/>
              <a:t>γμ</a:t>
            </a:r>
            <a:r>
              <a:rPr lang="en-US" dirty="0"/>
              <a:t>α ή α</a:t>
            </a:r>
            <a:r>
              <a:rPr lang="en-US" dirty="0" err="1"/>
              <a:t>μοι</a:t>
            </a:r>
            <a:r>
              <a:rPr lang="en-US" dirty="0"/>
              <a:t>βή, δεν </a:t>
            </a:r>
            <a:r>
              <a:rPr lang="en-US" dirty="0" err="1"/>
              <a:t>λεί</a:t>
            </a:r>
            <a:r>
              <a:rPr lang="en-US" dirty="0"/>
              <a:t>π</a:t>
            </a:r>
            <a:r>
              <a:rPr lang="en-US" dirty="0" err="1"/>
              <a:t>ουν</a:t>
            </a:r>
            <a:r>
              <a:rPr lang="en-US" dirty="0"/>
              <a:t> αναφορές στις π</a:t>
            </a:r>
            <a:r>
              <a:rPr lang="en-US" dirty="0" err="1"/>
              <a:t>ηγές</a:t>
            </a:r>
            <a:r>
              <a:rPr lang="en-US" dirty="0"/>
              <a:t> για π</a:t>
            </a:r>
            <a:r>
              <a:rPr lang="en-US" dirty="0" err="1"/>
              <a:t>ερι</a:t>
            </a:r>
            <a:r>
              <a:rPr lang="en-US" dirty="0"/>
              <a:t>π</a:t>
            </a:r>
            <a:r>
              <a:rPr lang="en-US" dirty="0" err="1"/>
              <a:t>τώσεις</a:t>
            </a:r>
            <a:r>
              <a:rPr lang="en-US" dirty="0"/>
              <a:t> </a:t>
            </a:r>
            <a:r>
              <a:rPr lang="en-US" dirty="0" err="1"/>
              <a:t>χρημ</a:t>
            </a:r>
            <a:r>
              <a:rPr lang="en-US" dirty="0"/>
              <a:t>α</a:t>
            </a:r>
            <a:r>
              <a:rPr lang="en-US" dirty="0" err="1"/>
              <a:t>τισμού</a:t>
            </a:r>
            <a:r>
              <a:rPr lang="en-US" dirty="0"/>
              <a:t> </a:t>
            </a:r>
            <a:r>
              <a:rPr lang="en-US" dirty="0" err="1"/>
              <a:t>δικ</a:t>
            </a:r>
            <a:r>
              <a:rPr lang="en-US" dirty="0"/>
              <a:t>α</a:t>
            </a:r>
            <a:r>
              <a:rPr lang="en-US" dirty="0" err="1"/>
              <a:t>στών</a:t>
            </a:r>
            <a:r>
              <a:rPr lang="en-US" dirty="0"/>
              <a:t>.</a:t>
            </a:r>
            <a:r>
              <a:rPr lang="el-GR" dirty="0" smtClean="0">
                <a:effectLst/>
              </a:rPr>
              <a:t> </a:t>
            </a:r>
            <a:endParaRPr lang="en-US" dirty="0"/>
          </a:p>
        </p:txBody>
      </p:sp>
    </p:spTree>
    <p:extLst>
      <p:ext uri="{BB962C8B-B14F-4D97-AF65-F5344CB8AC3E}">
        <p14:creationId xmlns:p14="http://schemas.microsoft.com/office/powerpoint/2010/main" val="32929450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312</TotalTime>
  <Words>3843</Words>
  <Application>Microsoft Macintosh PowerPoint</Application>
  <PresentationFormat>On-screen Show (4:3)</PresentationFormat>
  <Paragraphs>197</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ΡΩΜΗ Ποινικά δικαστήρια</vt:lpstr>
      <vt:lpstr>Judicia publica – judicia privata</vt:lpstr>
      <vt:lpstr>Τι θεωρείται «έγκλημα» </vt:lpstr>
      <vt:lpstr>Λαϊκά δικαστήρια </vt:lpstr>
      <vt:lpstr>Ποινική δικαιοσύνη </vt:lpstr>
      <vt:lpstr>Quaestiones perpetuae</vt:lpstr>
      <vt:lpstr>PowerPoint Presentation</vt:lpstr>
      <vt:lpstr>Σύνθεση</vt:lpstr>
      <vt:lpstr>Δικαστές-ένορκοι</vt:lpstr>
      <vt:lpstr>Δικαστικό Album</vt:lpstr>
      <vt:lpstr> Rejectio</vt:lpstr>
      <vt:lpstr>PowerPoint Presentation</vt:lpstr>
      <vt:lpstr>Προδικασία </vt:lpstr>
      <vt:lpstr>PowerPoint Presentation</vt:lpstr>
      <vt:lpstr>Επ’ ακροατηρίω διαδικασία</vt:lpstr>
      <vt:lpstr>Μάρτυρες</vt:lpstr>
      <vt:lpstr>Δικηγόροι</vt:lpstr>
      <vt:lpstr>Η δικαστική απόφαση </vt:lpstr>
      <vt:lpstr>PowerPoint Presentation</vt:lpstr>
      <vt:lpstr>PowerPoint Presentation</vt:lpstr>
      <vt:lpstr>Ποινές</vt:lpstr>
      <vt:lpstr>PowerPoint Presentation</vt:lpstr>
      <vt:lpstr>Quaestio pererpetua de Repetundis</vt:lpstr>
      <vt:lpstr>PowerPoint Presentation</vt:lpstr>
      <vt:lpstr>Publicani = δημοσιώνες</vt:lpstr>
      <vt:lpstr>Καταχρήσεις δημοσιώνων</vt:lpstr>
      <vt:lpstr>Πλούταρχος, Βίος Λούκουλλου</vt:lpstr>
      <vt:lpstr>Η περίπτωση του Q. Mucius Scaevola</vt:lpstr>
      <vt:lpstr>Η περίπτωση του Verres</vt:lpstr>
      <vt:lpstr>Quaestio de Peculatu</vt:lpstr>
      <vt:lpstr>Quaestio de Ambitu</vt:lpstr>
      <vt:lpstr>Quaestio de Maiestatis</vt:lpstr>
      <vt:lpstr>Quaestio de sodaliciis  </vt:lpstr>
      <vt:lpstr>Senatus Consultum de Bacchanalibus, 186 π.Χ.</vt:lpstr>
      <vt:lpstr>PowerPoint Presentation</vt:lpstr>
      <vt:lpstr>Άλλα δικαστήρια</vt:lpstr>
      <vt:lpstr>PowerPoint Presentation</vt:lpstr>
      <vt:lpstr>Η δικαιοδοσία του praefectus urbanus </vt:lpstr>
      <vt:lpstr>Δικαστικές εξουσίες του ηγεμόνα </vt:lpstr>
      <vt:lpstr>Σύγκλητος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Όργανα απονομής δικαιοσύνης</dc:title>
  <dc:creator>Αθηνά Δημοπούλου</dc:creator>
  <cp:lastModifiedBy>Αθηνά Δημοπούλου</cp:lastModifiedBy>
  <cp:revision>27</cp:revision>
  <dcterms:created xsi:type="dcterms:W3CDTF">2016-02-10T12:52:28Z</dcterms:created>
  <dcterms:modified xsi:type="dcterms:W3CDTF">2017-01-12T15:09:51Z</dcterms:modified>
</cp:coreProperties>
</file>