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ink/ink2.xml" ContentType="application/inkml+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ink/ink10.xml" ContentType="application/inkml+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ink/ink9.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ink/ink7.xml" ContentType="application/inkml+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ink/ink3.xml" ContentType="application/inkml+xml"/>
  <Override PartName="/ppt/ink/ink5.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ink/ink1.xml" ContentType="application/inkml+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ink/ink8.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ink/ink4.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sldIdLst>
    <p:sldId id="258" r:id="rId3"/>
    <p:sldId id="259" r:id="rId4"/>
    <p:sldId id="325" r:id="rId5"/>
    <p:sldId id="260" r:id="rId6"/>
    <p:sldId id="261" r:id="rId7"/>
    <p:sldId id="262" r:id="rId8"/>
    <p:sldId id="263" r:id="rId9"/>
    <p:sldId id="265" r:id="rId10"/>
    <p:sldId id="264" r:id="rId11"/>
    <p:sldId id="324" r:id="rId12"/>
    <p:sldId id="266" r:id="rId13"/>
    <p:sldId id="326" r:id="rId14"/>
    <p:sldId id="267" r:id="rId15"/>
    <p:sldId id="268" r:id="rId16"/>
    <p:sldId id="269" r:id="rId17"/>
    <p:sldId id="271" r:id="rId18"/>
    <p:sldId id="272" r:id="rId19"/>
    <p:sldId id="270" r:id="rId20"/>
    <p:sldId id="274" r:id="rId21"/>
    <p:sldId id="275" r:id="rId22"/>
    <p:sldId id="273" r:id="rId23"/>
    <p:sldId id="279" r:id="rId24"/>
    <p:sldId id="280" r:id="rId25"/>
    <p:sldId id="281" r:id="rId26"/>
    <p:sldId id="282" r:id="rId27"/>
    <p:sldId id="283" r:id="rId28"/>
    <p:sldId id="287" r:id="rId29"/>
    <p:sldId id="288" r:id="rId30"/>
    <p:sldId id="289" r:id="rId31"/>
    <p:sldId id="290" r:id="rId32"/>
    <p:sldId id="294" r:id="rId33"/>
    <p:sldId id="295" r:id="rId34"/>
    <p:sldId id="296" r:id="rId35"/>
    <p:sldId id="299" r:id="rId36"/>
    <p:sldId id="300" r:id="rId37"/>
    <p:sldId id="301" r:id="rId38"/>
    <p:sldId id="302" r:id="rId39"/>
    <p:sldId id="303" r:id="rId40"/>
    <p:sldId id="304" r:id="rId41"/>
    <p:sldId id="305" r:id="rId42"/>
    <p:sldId id="306" r:id="rId43"/>
    <p:sldId id="307" r:id="rId44"/>
    <p:sldId id="308"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Νεφέλη" initials="Ν"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E5CEEA"/>
    <a:srgbClr val="CCD0E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80" d="100"/>
          <a:sy n="80" d="100"/>
        </p:scale>
        <p:origin x="-1674" y="-2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6:15:17.09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633 577,'-19'0,"-20"0,20 0,-19 0,19 0,-1 0,1 0,0 0,-20 0,20 20,0-20,0 0,0 0,-1 0,-18 40,19-40,-1 0,20 20,-38-20,-1 41,20-21,19 20,-19-40,0 20,0 0,19 0,0 0,0 1,0-1,-20 0,20 0,0 0,-19 0,0-20,19 20,0 0,0 21,0-21,0 20,0-20,0 0,0 0,0 0,0 1,0-1,0 20,0-20,0 0,0 0,0 0,0 0,0 1,0-1,0 0,0 0,0 0,0 0,0 0,0 0,0 0,0 1,0-1,0 0,0 0,0 0,0 20,19-40,-19 40,0-19,0-1,0 0,19 0,-19 0,20 0,-20 20,19 1,-19-21,19 0,-19 0,19 0,0 0,-19 0,20 21,-20-21,38 20,-38-20,19 0,1 0,-20 20,19-40,-19 21,38 19,-18-20,-1 0,0 0,-19 0,38 20,-18-40,-1 21,-19-1,0 0,19 0,0-20,-19 20,39 0,-39 0,19-20,-19 20,19 0,0 1,1-1,-1 0,0 0,0 0,1-20,-1 20,0 0,0-20,1 0,-1 0,-19 20,19-20,19 0,-18 0,-20 21,38-1,1-20,-1 20,-19-20,20 20,-1-20,-19 0,1 0,18 20,1-20,-20 0,19 0,-19 0,1 0,-1 0,0 0,0 0,1 0,18 0,-19 0,1 0,-1 0,19 0,1 0,-20 0,0 0,20 0,-20 0,19 0,-18 0,37 0,-38 0,20 0,-1 0,-18 0,18 0,-19 0,20 20,-1-20,-19 0,1 0,-1 0,19 0,-18 0,56 0,-37 0,-20 0,0 0,20 0,-20 0,39 0,-20 0,1 0,-1 0,1 0,-1 0,1 0,18 0,1 20,0-20,-1 0,-18 0,18 0,-18 0,-1 0,20 0,0 0,19 0,-39 0,39 0,-39 0,1 0,19 0,-20 0,0 0,39 0,-57 0,37 0,1 0,-20 0,39 0,-38 0,38 0,-39 0,39 0,-38 0,-1 0,0 0,1 0,-20 0,0 0,39 0,-19 0,-20 0,19 0,20 0,0 0,-1 0,-18 0,38 0,-39 0,1 0,37 0,-56 0,76 0,-38 0,-1 0,-18 0,-1 0,1 0,-20 0,0 0,0 0,1 0,18 0,0-20,-18 20,-1-20,39 20,-20-40,-19 40,20-20,18 0,-18-1,19 21,-39-20,38 0,-18 0,-20 20,20-20,18 0,-37 20,37 0,-18-20,-1 0,-19 20,20-21,-1-19,39 20,0-20,-58-20,20 60,-1-41,-19 21,39 20,-39-40,20 20,-1 0,-18 0,-1-21,38 21,20-60,0 20,-58 19,39-19,0-20,-20 59,-18-39,18 40,-19 0,0-20,-19-21,20 41,-1-20,-19 20,0 0,0 0,0-41,0 41,0-40,0 40,0 0,0-21,0 1,0 20,0 0,0-20,0-1,0 21,0-20,0-20,0 40,0-21,0 21,-19 0,19 0,-39 0,39 0,-19 0,0 0,0 20,-39-41,19 21,20-20,0 40,19-20,-39 0,20 0,0 20,0-20,-58-21,77 21,-19 20,-20-20,39 0,-38 0,19 0,-20 20,20 0,-20-20,20 0,-19 20,18 0,-37 0,38-21,-20 21,-19-20,39 20,-19-20,-1 20,1 0,-1-20,-18 0,18 20,1 0,-20 0,20 0,-1 0,-19-20,20 0,19 20,-39 0,20 0,-39-20,77-1,-39 21,1 0,-1 0,20-20,-19 20,-1 0,20 0,0 0,-20 0,20-20,-19 20,-1 0,1 0,18-20,-37 20,38 0,-20 0,-19 0,20 0,19-20,-39 20,39 0,-20 0,-38-20,58 0,-19 20,-20 0,39 0,-39 0,20 0,-1 0,1-20,19 20,-20-20,1 20,18 0,-37 0,-1 0,39 0,-20 0,1 0,19 0,-58-21,38 21,20 0,-19 0,-20 0,39 0,19-20,-39 20,-18 0,37 0,-37 0,37 0,-18 0,-20 0,20 0,-1-40,-38 40,39 0,-20 0,1 0,18 0,1 0,-1 0,1 0,-20 0,39 0,0 0,-20 0,-19 0,39 0,-19 0,-20 0,20 0,-20 0,39 0,0 0,-1 0,-37 0,37 0,-37 0,18 0,1 0,19 0,-58 0,38 0,1 0,-20 0,0 0,1 0,18 0,1 0,-1 0,1 0,19 0,-20 0,-19 0,39 0,-38 0,18 0,1 0,18 0,1 0,0 0,0 0,-1 0,1 0,0 0,-19 0,18 0,1 0,-19 20,38 0,-20-20,1 0,0 20,0-20,-1 0,1 0,19 21,-38-1,19-20,-20 20,20-20,0 20,-1-20,1 0,-19 0,19 0,-20 20,20-20,0 20,-20 0,20 0,0-20,-20 0,20 0,19 20,-19-20,0 0,19 21,-39-1,20-20,0 0,19 20,-20-20,-18 20,19-20,-1 20,1 0,0-20,0 0,-20 20,20 0,0 1,0-1,-1-20,1 20,0-20,0 20,19 0,-39-20,39 20,-19-20,0 20,0-20,19 20,-20 0,1 1,0-1,0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9:01:49.377"/>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6318 229,'0'-20,"19"1,21-1,-20 0,59 1,19-20,22-1,-42 40,1 0,1 0,18 0,-58 0,39 0,20 0,-20 0,20 0,-40 0,40 0,20 0,38 0,-77 0,18 0,21 0,-20 0,19 0,-78 0,0 20,-1 0,0 0,1-1,-20 0,19 1,-39 0,20-20,20 19,-40 1,39 0,-19 18,0-38,-20 0,0 0,19 20,-19-20,0 20,40-20,-40 19,39-19,-39 0,20 20,0-20,20 0,-20 0,39 0,-20 0,20 0,-39 0,0 0,0 0,-20 20,40-20,38 19,41 0,19 1,-59 0,21 0,-61-20,-39 19,0-19,39 19,-39 1,0 19,40 39,-1-38,-39 19,40-20,-20 20,-20-21,0-18,0 20,0 19,0-21,0 21,0 0,0-20,0 20,0 0,20 38,-1-37,-19 18,20-39,0-19,-20 18,0-18,0 0,0 0,0 38,0 1,-20-1,20-38,0 20,0-1,0-19,0 38,0-38,0 19,0-20,0 1,0-20,0 39,0-19,20 0,0 18,-20 21,0 0,19-20,-19-19,20 19,0-39,-20 20,0-1,0-19,0 39,0-19,0 20,0 18,0-19,19 0,-19-19,0-1,0 21,0-21,0 1,20-1,-20 20,0-19,0 0,0 18,0 2,0-20,0 19,0 0,0 20,0-1,0 1,0 0,0-20,0 20,0-20,0-19,0 19,0-19,0 18,0 2,0-1,0 1,0 18,0 1,0-1,0-18,0-2,0-18,0 20,0-21,-20 21,1-2,-1-18,0 58,-19 21,-20 18,19-59,0-18,1 18,-20-18,39-21,0 21,-39-20,19-20,-19 18,19-18,-38 20,-2-20,-38 0,39 0,-1 0,-18 0,39 0,19 0,20 0,-39 0,19 0,-19 0,-20-20,-40 2,-39-2,0 20,0 0,-20-20,59-19,41 39,18-20,1 20,39 0,-20 0,-38 0,18-20,1 20,-1 0,-18 0,38 0,-59 0,-19 0,38 0,-77 0,-2 0,61 0,-21 0,59-19,1 19,20 0,-41 0,21-19,-79 19,59 0,39 0,1 0,-20 0,19 0,-39 0,39 0,-58 0,38 0,-59 0,-39 0,59 0,21 0,-41 0,40 0,0 0,-20 0,59 0,1 0,-20 0,19 0,-19 0,-1 0,-18 0,38 0,-79 0,-39 0,-19-20,-41-20,60 21,40 19,38 0,1 0,19 0,2 0,-2 0,1 0,-1 0,21 0,-20 0,19 0,1 0,-21 0,20 0,-18 0,18 0,-19-19,-1 19,-38 0,-1 0,39 0,-78 0,-39 0,-2 0,41 0,59 0,-1 0,42 0,-42 0,21 0,-21 0,-38-20,-59-19,-2-1,121 21,-22 0,-19-1,39 20,42-20,-2-19,20 39,-20-39,20 20,-20-21,0 20,20-18,-20-2,20-19,0-19,0 19,0 1,0 18,0-18,20 18,0 21,20-40,-2 20,81-20,-79 40,40-20,-42-1,42 20,19-18,-41 38,22-20,-41 20,21 0,0 0,-22 0,2 0,19 0,41 0,18 0,1 0,19 0,-59 0,-39 0,-20 0,-1 0,-19 0,19 0,41 0,-21 0,41 0,-40 0,18 0,-18 0,-20 0,-1 0,1 0,0 0,-20 0,20-39,0 19,20-19,-2 39,-38-39,0 19,20 20,0-39,-20 19,0 1,0-20,20 39,-20-20,0 0,20 0,-20-18,19 18,-19 20,0-39,0 39,0-20,0 1,0-1,0-19,0 19,20 20,-20-39,20 20,-20-1,0 1,0 19,0-20,20 20,-20-20,0 0,0 20,20 0,-20-18,0 18,0-20,20 20,-1 0,-19-20,0 20</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6:15:35.150"/>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2176 47,'-21'0,"0"0,-21 0,1 0,-1 0,-42 0,42 0,-21 0,0 0,42 0,0 0,-21 0,22 0,-1 0,0 0,0 0,-21 0,21 0,0 0,0 0,0 0,-42 0,42 0,-21 0,0 0,21 0,-20 0,20 0,-21 0,0 0,21 0,-21 0,0 0,21 0,0 0,-21 0,0 0,21 0,-20 0,20 0,0 0,0 0,0 0,0 0,0 0,-21 21,21 0,0-21,21 20,-42-20,0 21,21 0,0-21,-41 21,41 0,-21-21,42 21,-21-21,-21 21,21 0,0 0,0 0,-21 21,21-21,0 0,21 21,-21-1,21-20,0 0,0 21,-21-21,0 0,0 0,21 0,0 0,0 0,-20-21,20 21,0 0,0 0,0 21,-21-22,21 22,0-21,0 0,-21 0,21 0,0 0,0 0,0 21,0-21,0 21,0-21,0 21,0-22,0 43,0-42,0 0,0 0,0 0,0 0,0 0,0 0,0 0,0 0,0 0,0 0,21 0,20-1,-41 1,21 0,0 0,0 0,0-21,21 21,0 0,21 21,-21-42,-21 0,0 21,21 0,-21-21,-1 0,1 0,0 0,42 21,-42-21,0 0,0 21,21-21,0 0,-21 0,0 0,0 0,0 0,0 0,0 0,-1 0,1 0,21 0,-21 0,0 0,0 0,0 21,0-21,0 0,21 0,0 0,-21 21,21-21,0 0,-22 0,1 0,42 0,0 0,-42 0,63 0,-63 0,21 0,0 0,-1 0,-20 21,21-21,0 0,-21 0,21 0,-21 0,42 0,-21 0,-21 0,62 0,-41 21,21-21,-42 0,0 0,21 0,21 0,-42 0,21 0,21 0,-43 0,22 0,0 0,0 0,21 0,-21 0,0 0,-21 0,0 0,42 0,-43 0,1 0,0 0,21 0,-21 0,0 0,0 0,42 0,-21 0,-21-21,42 21,-42-21,20 21,1 0,0 0,-21-21,21 0,-21 21,21 0,21-42,-21 21,0-21,-21 42,20-21,1 0,0 21,-21-21,0 0,0 0,21 0,-42 0,21 21,21-20,-42-1,42 0,-21 21,0-42,0 42,-1-21,1 0,21-21,-21 21,0 0,0 21,0 0,0-21,0-21,0 42,-21-21,0-20,0 20,0-21,0 21,0 0,0-21,0 0,0 21,0-21,0 21,0 0,0 0,0 0,0-20,0 20,0-21,0 21,0 0,0 0,0-21,0 21,0-21,-21 21,21 0,-42-20,42-1,-21 21,0-21,0 0,21 21,0 0,-21 0,0 21,0-21,21 0,0 0,-21 21,1 0,-1 0,-21 0,21 0,0-21,0 21,0 0,-21 0,0 0,42-21,-21 21,-21 0,21-21,-21 21,21 0,-20 0,20 0,0 0,0 0,-21 0,21 0,0 0,0 0,0 0,-21 0,21 0,0 0,0 0,-21 0,1 0,20 0,0 0,0 0,0 0,0 0,0 0,0 0,0 0,0 0,-21 0,21 0,0 0,-21 0,21 0,0 0,0-41,-20 41,-1 0,21 0,0 0,0 0,0 0,0 0,0 0,0-21,-21 21,21 0,0 0,0 0,0-21,-21 21,22 0,20-21,-21 21,0 0,-21 0,21 0,0 0,0 0,0 0,0 0,0 0,0 0,0 0,0 0,-21 0,21 0,0 0,0 0,1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21.20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0,'19'0,"-19"20,20 20,0-20,0 19,-20 1,40-20,-40 0,39 19,-39-39,0 40,20-20,0 0,0 19,0-19,0 19,-1-39,-19 20,0 19,40-19,-20 0,0 0,0 0,-1-20,1 20,0 19,0-39,20 40,-20-20,-1 0,-19 0,20-1,-20-19,20 20,0-20,-20 40,20-40,0 20,19 20,-39-40,20 39,0-39,0 20,0 0,0 20,-1-40,1 19,0 1,20-20,-40 0,39 0,-19 20,0-20,0 0,-20 0,40 0,-1 0,21 0,-20 0,-1 0,1 0,-20 0,0 0,-20 0,19 0,-19-20,20 20,0-20,-20 20,0 0,20-19,-20 19,40-20,-40 0,0 20,19 0,1 0,-20-20,20 20,0 0,-20 20,40 0,-1 19,1-19,0 20,-1 0,-19-20,0-1,-20-19,0 19,20 1,-20-20,0 20,0-20,0 20,0 0,0-1,0 1,20-20,0 40,-20-40,0 40,0-40,39 19,-39 1,0 0,20 0,0-20,0 40,-20-40,20 39,0-39,-20 20,0-20,19 0,-19 20,0-20,20 0,0 0,20 0,0 0,-21 20,21-20,-20 0,0 0,-20 0,20 0,-1 0,1 0,0-20,0 20,-1 0,1 0,-1 0,21 0,0 0,-20 0,0 0,-1 0,-19 0,20-20,-20 20,20 0,0 0,0 0,0-20,19 1,-39 19,20 0,-20 0,20-20,-20 20,0-40,0 40,40-20,-40-20,19 40,1-39,-20 39,0-20,0 0,20 20,-20-20,20 20,-20 0,0 0,20-20,0 20,-20 0,0 0,0-19,20 19,-1 0,-19 0,20 0,40 19,-21-19,1 20,0-20,-20 0,-20 0,20 40,-1-20,-19 0,20 19,0 1,-20 0,0-20,0 19,20-19,-20 0,0 0,20 0,-20 19,20 1,-20 0,39-40,-19 59,0-39,-20 0,20-20,0 0,-20 20,0-20,0 20,0-1,0-19,20 19,-20-19,0 40,0-20,19 0,1 19,-20-19,0 0,20 0,-20 0,20 0,-20 19,0 1,0-20,0 0,0 19,20-19,0 0,-20 20,39-40,-19 0,0 39,-20-19,20 20,0-20,-20 0,39 19,-39-19,0 0,20 0,0 0,-20-1,20-19,-20 0,40 39,-21-19,1 0,0 0,0 0,-20 19,40-39,-40 20,39-20,-39 20,20 0,20 0,-20-1,19 21,-39-20,40-20,-40 20,20-20,-20 0,20 0,-20 0,20 0,-1 0,1 39,20-39,-20 0,39 0,-19 0,-20 0,0 0,0 0,-20-19,19-1,1 0,0 0,20-59,-1 59,1-20,0-19,0 19,-21 0,21 2,-20-22,-20 20,0 1,0-1,0 20,0-19,-20-21,0 60,20-40,-20 20,20 1,-19-1,-1 20,20-20,-20 0,20 0,-20-19,20 39,-20-20,20 0,0 20,0-20,-20 20,20-20,0 20,0-20,-20 0,20 1,0-1,0-20,0 20,0 20,0-38,0 38,0-20,0 20,20-20,-20 20,20 0,0-20,0 20,20-20,-1 0,-19 20,0-20,-20 20,20 0,-20 0,0 0,20 0,-1 0,-19-19,20 19,0 0,40 0,-21 0,1 0,0 0,-20 0,-20 0,0 19,19-19,-19 20,20-20,0 20,0 0,0 0,0 20,-20-40,19 19,21 20,-40-39,20 20,0-20,0 20,-20 0,39-20,-39 39,20-39,-20 0,20 20,0 0,-20-20,0 0,20 20,-20-20,0 0,20 0,-20 0,19 20,1-20,-20 0,20 20,0-1,0-19,-20 0,20 0,-20 20,19-20,-19 0,20 0,0 20,-20-20,20 0,0 20,0-20,0 0,-20 0,19 0,1 0,-20 0,20 0,0 0,-20 0,20 0,0 0,-20 0,19 0,21-20,0 20,-40 0,20 0,0 0,-20 0,19 20,-19 0,20-20,0 39,-20-39,20 40,0-20,-20-20,20 40,-20-40,0 0,0 20,19-20,-19 19,0 1,0-20,20 20,0 0,-20-20,20 20,0 0,0-1,-20 1,19-20,1 40,0-40,0 20,0-20,20 39,-40-39,19 0,-19 0,20 0,-20 0,20 0,0-19,0 19,0-20,19 20,1-20,19 0,-39 0,20 20,-40 0,40-39,-20 19,-1 0,21-20,0 1,-1-1,-19 0,19 20,-19 0,0-19,0 19,-1-20,1 1,-20 19,20-20,-20 0,0 1,0 19,0 0,0-20,0 21,0-20,0 19,0 0,0-20,0 1,0 19,0 0,0-20,0 20,0 1,0-21,0 20,0 0,-20 0,20-19,-20 19,20 0,0 20,0-40,-19 20,-1 20,20-19,0-1,0 20,-20-20,20 20,0-20,0 20,0-20,-20 0,20 1,0 19,0-40,0 40,0-20,0 20,0 0,20-20,-20 20,20 0,-20 0,20 0,19 0,-19 0,0 0,0 0,0 0,-20 0,0 20,19-20,-19 0,0 0,20 20,0 0,20 0,-40-20,20 19,0 1,-1 0,-19-20,20 20,-20 0,0-20,0 20,20-1,0 1,-20 20,0-40,0 20,20 20,-20-40,0 19,0 21,20-40,-1 40,-19-1,20-39,0 40,-20 0,20-40,-20 39,0-19,0-20,0 20,0 0,20 0,-20 0,0 0,0 18,20-38,-20 20,0 20,0-40,0 39,19-39,-19 0,0 20,0-20,20 20,-20-20,0 20,20-20,-20 0,0 20,0 0,0-20,0 20,0-20,0 19,20-19,-20 20,0 0,0-20,0 0,0 20,20-20,-20 0,0 20,20-20,-20 20,20-1,-20-19,0 0,0 20,19-20,-19 0,0 0,0 20,20-20,-20 0,0 0,20 0,-20 20,20-20,-20 20,20-20,-20 20,20-20,-20 20,39-20,-39 0,20 19,-20 1,40-20,-40 0,20 20,-20-20,19 0,-19 0,20 20,0 0,-20 0,0-20,20 19,-20-19,20 20,0-20,0 20,-20-20,0 20,19-20,-19 0,20 0,0 0,-20 0,20 0,-20 20,20-20,-20 0,20 20,-1-1,1-19,-20 0,0 0,20 19,0-19,-20 20,0 0,20-20,-20 0,20 0,0 20,-1-20,-19 0,40 0,0 0,-20 0,-1 0,1 0,-20 0,20 0,-20 0,20 0,0-20,20 0,-21 20,-19 0,40 0,-40 0,20 0,-20 0,20-20,0 20,-20-19,19 19,1 0,-20-19,20 19,0-20,0 20,-20 0,20-20,-1 0,1 20,0 0,0-20,-20 20,20 0,0 0,0-20,-1 1,-19 19,20 0,0-20,0 20,-20-20,20 0,-20 20,20 0,-1 0,-19-20,20 20,-20 0,20-20,-20 20,20 0,-20 0,20 0,-20 0,20 0,-20-19,19 19</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38.22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3432 46,'0'0,"-20"0,0 0,1 0,19 0,-20 0,20 0,-20 0,0 0,-20 0,1 0,19 0,-20 19,20-19,20 0,-20 20,20-20,-19 0,-1 20,20-20,-20 20,20-20,-20 20,0-20,20 20,-20-20,1 0,19 19,0-19,-20 0,0 0,20 20,0-20,0 19,-20-19,20 20,0-20,0 20,0-20,0 40,0-40,0 19,0-19,0 20,0-20,0 20,0 0,0-20,0 20,20-20,-20 0,20 20,-20 19,0-19,20 0,-20 20,19-20,1-1,0 1,-20 0,0 0,0 0,20-1,-20-19,0 19,20 1,0 0,-20 0,19-20,-19 0,0 20,20 0,0-20,-20 19,20-19,-20 20,0 0,20-20,-20 20,0-20,20 20,0-20,-20 20,0-20,0 20,0-1,19-19,-19 20,0-20,0 20,-19-20,19 0,-20 0,20 20,0 0,0 0,0-20,0 19,0 1,0-20,0 19,0-19,0 20,0-20,0 20,0-20,0 20,0-1,0-19,0 20,0-20,0 20,0-20,0 20,0 0,0-20,0 20,20-20,-20 20,0-20,0 19,19 1,-19-20,20 0,-20 0,20 0,0 20,-20-20,20 0,-20 0,20 20,-20-20,19 0,-19 20,20-20,-20 0,0 20,20-20,-20 19,20-19,0 20,-20 0,20-20,-20 0,39 20,1-20,-20 0,0 0,0 0,-20 20,19-20,21 0,-40 0,39 19,0-19,-19 0,-20 0,20 0,0 0,0 20,-20-1,0-19,0 0,20 20,0-20,-1 0,-19 0,20 20,0-20,20 0,-1 0,-39 20,20-20,0 0,0 20,0-20,-20 0,40 0,-40 0,19 20,-19-20,20 19,0-19,0 0,0 20,0-20,19 20,-19-20,0 20,-20-20,20 0,-20 0,20 20,-20-20,19 0,-19 0,20 20,0-20,-20 20,20-20,0 0,-20 0,20 0,-20 0,0 0,20 0,-1 0,1 0,20 0,0 19,-21-19,21 0,0 0,-20 0,-20 0,19 0,1 0,-20-19,20 19,20-20,-40 20,20 0,-20 0,0-20,20 20,-1 0,-19-20,0 0,0 20,20-20,-20 20,0-20,0 20,0-39,0 39,0-20,0-20,0 20,0 1,0-20,0 19,0 20,0-40,0 20,0 20,-20-19,20-1,0 0,0 20,-19-20,19 0,-20 20,20-20,0 1,0 19,-20-20,0 0,20 0,0 20,0-20,0 0,0 20,0-20,-20 20,20-19,0 19,0-20,-20 0,20 20,0 0,-20 0,20-20,-19 20,19 0,0 0,-20-19,20 19,-20-20,20 20,-20-19,0-1,20 20,0-20,0 20,-20-20,20 0,-19 20,19-20,-20 20,20-19,0 19,0 0,0-20,0 0,-20 20,20-20,0 20,-20 0,20-20,0 20,0-20,-20 20,20-20,-20 20,20 0,0-19,0 19,0-20,-19 20,19-20,0 0,0 20,-20 0,20-20,-20 20,20-20,-20 20,20-19,0 19,0-19,-20 19,20 0,0-20,-20 0,20 20,-20-20,20 0,-19 20,19-19,-20 19,0-20,0 20,0-20,20 0,-20 0,20 20,0 0,0-20,-19 20,19 0,0-20,-20 20,20 0,0-19,-40-1,40 20,-40-20,40 20,-39 0,19-40,0 20,-20 1,1-1,19 0,0 0,20 20,-20-20,20 20,-20-19,0 19,20 0,0-20,-19 20,19-19,-20 19,20 0,-20-20,0 20,20-20,-20 20,20 0,0 0,-20 0,20-20,-20 20,1-20,-1 20,0 0,1-20,-1 20,0 0,20 0,-19 0,19 0,-20 0,20 0,-40 0,40 0,-20 0,0 0,0 0,20 0,-19 0,-1 0,20 0,-20 0,0 0</inkml:trace>
  <inkml:trace contextRef="#ctx0" brushRef="#br0" timeOffset="8222">1249 243,'20'0,"-20"-20,20 1,20-20,-40 39,39-20,-19 0,0-20,40 40,-21-20,-19 1,40-1,-21 20,-19 0,-20 0,20-20,0 20,-20 0,20 0,19 0,-19 0,20 0,0 0,-1 0,1 0,-20 0,0 0,0 0,-20 0,19 0,-19 20,20-20,0 39,20-19,-40 0,20 0,-1 0,1 0,-20-20,0 19,0-19,0 39,20-19,-20 0,0 20,0-40,0 19,0 1,0 0,0 0,0-20,0 20,0 0,0-1,0-19,0 20,0 20,0-40,0 20,0 20,0-40,0 19,0 1,0 0,0 0,0 0,0-1,0-19,-20 19,0-19,20 40,0-20,-39 0,39 19,0-39,-40 40,40-40,-40 20,40 20,-39-40,39 20,-20-1,0 1,0 0,-20 20,21-20,-21 19,40-39,-40 19,1-19,19 40,-20-20,0-1,21 1,-21 0,0 20,40-40,-40 20,21 0,-1-20,0 19,20-19,-40 20,40 0,-20-20,-19 20,19 0,-20 0,20-1,1 1,-20 0,39 0,-40 0,0-1,21-19,-21 20,40-20,-20 19,0 1,20-20,0 0,-20 20,0-20,20 0,-19 20,19-20,0 0,0 20,-20 0,20-20,0 19,0-19,0 0,-20 20,0-20,0 20,20-20,-39 20,19 20,0-40,-20 20,20-1,1-19,-1 0,20 20,-20 0,0-20,20 0,0 0,-20 0,20 20,0-20,-20 0,20 0,-20 20,1-20,-1 20,20-1,-20-19,0 19,0 1,20-20,-20 20,20-20,-19 0,19 0,0 20,-20-20,20 0,-20 0,20 20,-20-1,0-19,0 20,1 0,-1 0,20-20,-20 20,20-20,-20 0,20 20,0-20,-20 0,0 0,20 0,-20 0,20 0,-19 0,19 0,0 20,-20-20,0 0,20 0,-20 0,20-20,-20 20,20 0,-20 0,20-20,-19 20,19 0,0-20,-20 20,20 0,0 0,0-20,-20 20,20-20,0 0,0 20,-20 0,20 0,0-19,0 19,0-20,0 20,0-20,-20 0,20 20,0-20,0 20,0-19,0 19,0-19,20-1,-20 20,0-20,0 20,20 0,-20 0,0-20,20 20,-20-20,0 20,0-20,20 20,-20 0,19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54.71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724 0,'-20'0,"20"0,-20 20,-39-20,20 0,0 0,-1 0,20 0,-18 0,18 0,0 20,0-20,-18 0,18 0,0 20,-20-1,40 1,-39 0,20 0,-1-20,-20 40,40-40,-39 39,39-39,-19 19,-1-19,20 40,-20-40,20 40,0-21,-19 1,19 20,0 0,0 19,0-19,0-20,0 19,0-19,-20 39,20-20,0-19,0 20,0-20,0 39,0 1,0-20,0-21,0 1,0 0,0-20,20 40,-1-40,1 20,-20-20,0 38,20-18,-1 0,20 0,-19 0,20-1,-21 21,20-20,21-20,-2 40,21-60,-60 20,21 0,-1 0,0 0,20 20,1-20,-2 0,2 0,-3 0,-17 0,-2 0,2 0,19 0,-39 0,19 0,-20 0,-19 0,40-20,-20 20,19-20,0 0,1 20,-20-20,-2 0,42 1,-40-1,-1 20,0-20,1 0,20 0,-1-18,-19 18,-1 0,1-20,-20 40,19-39,-19-1,20 20,-20 0,0-20,0 21,0-1,0 0,0-20,0 20,0 1,0-20,0-1,0 20,0 1,0-1,0-40,0 40,0 20,0-39,0 39,0-20,0-20,-20 20,20 0,0 1,0-1,0 0,-19 20,19-40,0 40,0-19,-20-1,20 1,-19 19,19-20,0 20,-20 0,20-20,-20 20,1-20,19 20,-20 0,20-20,-40 20,21 0,19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10.16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1312 847,'0'-25,"-25"1,0-1,0 0,1 25,24-25,-25 25,0 0,25-25,-25 1,25-1,0 0,-25 25,25-50,-24 26,24 0,-25 24,25-25,-25 25,25-50,-25 25,25 1,-24 24,24-25,-24 25,-1-25,25 0,-25 0,25 1,-25-1,-24 0,-1 0,25 1,0 0,1 24,24-25,-25 25,25-25,-25 25,0 0,0 0,2 0,-77-50,51 26,24 24,-25 0,1-25,24 25,-25 0,2 0,-27 0,26 0,24 0,0 0,0 0,25 49,0-24,0 0,0 0,0 0,0-1,0 0,0 1,0 0,25-25,-25 25,0-1,25-24,-25 25,0 0,0 0,25 0,-25-1,24-24,-24 25,0 0,0 0,25-25,-25 25,0-1,25-24,-25 24,25-24,-25 25,25-25,-25 25,24-25,-24 25,24 0,-24-1,25-24,-25 25,25-25,-25 25,0 0,25 0,0-25,-25 24,24-24,-24 25,25-25,-25 25,0 0,25-25,-25 25,0-2,25-23,0 0,-25 25,0 0,24-25,-24 25,0 0,25-25,-25 24,0 1,0 0,25-25,-25 25,0 0,0-1,25-24,-25 25,25 0,-2 25,2-50,-25 23,25-23,-25 25,0 0,50 25,-26-26,1 1,0 0,0 25,-25-26,25-24,-25 25,24-25,-24 25,0 0,25 0,50 23,-51-23,50 25,0-1,-49-24,0 0,0-25,-25 25,24 0,1-1,0 26,0-25,0-1,-25 0,0 1,0 0,0 0,0 0,0-1,0 1,-25-25,0 25,0-25,0 0,1 0,24 25,-25-25,0 0,0 0,0 25,1-25,-1 0,0 0,0 0,25 24,-24-24,24 25,-24-25,-1 0,25 25,-25-25,0 25,0-25,1 0,-1 0,25 24,0 0,-25 1,25 0,-25-25,25 25,0 0,0-1,-25-24,25 50,-24-50,24 25,0 0,0 0,0-1,0 26,0-26,0 1,0-1,0 1,0 0,0 0,0 0,24-25,-24 24,25-24,-25 25,25-25,-25 25,25-25,-25 25,0 0,25-25,-1 24,1 1,-25 0,50-1,-50 1,49-1,-25 1,1 0,0-25,0 25,-1-25,-24 25,50-25,-25 0,0 0,-25 24,49-24,-24 0,0 0,0 0,24 0,-24 0,24 0,-24 0,-1 0,26 0,-25 0,0 0,24 0,-24-24,25 24,-1-25,0 25,0 0,1 0,-25-25,-25 0,25 25,-1-25,1 25,-25-24,25 24,0 0,0-25,24 1,-24 24,0-50,0 50,-2-24,2 24,-25-25,25 25,0-25,-25 0,25 25,-25-25,0 1,25 24,-1-25,-24 0,0 0,0 0,25 25,-25-24,0-1,0 1,0-26,0 26,0-1,0 0,0 0,0 0,0 0,0 1,0-1,0 0,-25 0,1 0,24 1,0 0,-25-1,25 0,-25 0,25 1,0-1,-25 0,0 25,25-25,-25 25,25-25,-23 25,-2-24,25-1,-25 25,0-25,0 25,25-25,-24 25,-1-49,0 25,0-1,25 0,-25 25,25-25,-24 25,-1-24,-25-1,50 0,-49 25,49-25,-25 25,25-25,-24 1,-1-26,0 25,1 0,24 1,-50 0,50-1,-25 0,25 0,-25 0,1 25,24-24,0-1,0 0,-25-25,0 26,0-26,25 25,-25 0,1 2,-1-2,0-25,25 1,0 24,-24 25,24-25,0-25,-25 50,25-24,0-1,0 0,0 0,0 0,0-23,0 23</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20.57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0 127,'0'-24,"50"24,-25-24,-25 0,49 24,-24 0,0 0,1 0,-1-24,-1 24,1 0,0 0,0 0,24 0,26 0,-50 0,74 0,-24 0,-50 0,50 0,-51 0,26 0,-25 0,24 0,1 24,-25-24,0 48,50-48,-25 24,-26-1,1-23,0 0,-25 24,0 0,0 0,0-1,0 24,0-23,-25-24,0 24,25 0,0-1,-24-23,24 24,-25 0,0 0,0 0,0-1,0-23,-25 0,50 24,-25-24,-24 0,24 0,0 0,0 0,0 0,1 0,-1 24,0-24,-25 24,26-24,-2 24,1-24,-25 0,1 23,-1 25,25-48,0 0,1 24,-1 0,0-24,0 23,0-23,1 0,-27 24,26 0,0-24,1 0,-26 0,25 0</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44.256"/>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2057 575,'25'-24,"0"24,-25-25,25 25,-25-25,0 1,25 24,-1-25,-24 1,25 24,-25-25,50 0,-25 0,-1 0,26 25,0-24,24-1,-49 25,24-25,-24 0,0 25,25-25,24 1,-24 0,-25 24,24-25,-24 0,0 25,0 0,24 0,-49-25,25 25,25 0,-1-24,1 24,24 0,-49 0,25 0,-1-25,-24 25,25 0,-26 0,1 0,0-25,0 25,0 0,-1 0,1 0,25 0,-25 0,0 0,-1 0,1 0,25 0,-1 0,1 0,-25 0,24 25,1 0,-25-25,0 0,-1 0,1 0,-25 49,124 1,-25 23,-24-48,49 25,-99-26,74 26,-25-50,-24 50,-25-26,24-24,1 25,-50-1,50 26,-26-50,26 49,49 1,0 49,-74-74,50 0,-26-1,26 0,-51-24,51 50,-50-25,24-25,-24 0,-25 25,50-1,-26-24,51 0,-75 25,50-25,-1 25,-24-25,25 0,-26 25,51-25,-51 0,0 0,1 0,0 0,25 0,-26 0,76 25,-51-25,75 24,-74 1,123-1,-98 1,49-25,25 25,-124-25,24 0,-24 0,-25 24,50-24,-26 25,1-25,50 25,-26 0,26 0,49-25,-100 0,51 24,-50-24,-1 0,-24 25,25-25,0 0,-25 50,25-50,-25 25,25-25,-1 24,-24 0,25 1,-25 0,25-25,-25 25,0-1,25-24,0 25,-25 0,0 0,0 0,25-1,-1 26,1-1,-25-24,0-1,25 1,-25 0,25-25,-25 25,0 0,0-1,0 1,0 0,0 0,0 0,0-1,0 0,0 1,0 0,-25-25,25 25,0-1,0 1,0 0,-25-25,25 25,0 0,-25-25,25 24,-24 1,-1-25,0 25,0 0,-25-25,26 0,-1 0,-50 24,26-24,-1 0,25 0,1 24,-1-24,-25 0,25 0,1 0,-26 0,25 0,0 25,1-25,-51 0,26 25,24-25,-25 0,1 0,24 0,-25 25,1-25,-1 0,50 25,-50-25,25 0,-24 0,-26 0,51 0,-51 0,50 0,-49 0,49 0,-49 0,-1 0,26 0,24 0,-25 24,26-24,-1 0,-25 0,-23 0,-2 0,51 0,-51 0,26 0,-26 0,25 0,-49 0,74 0,-74-24,25 24,24 0,1 0,24 0,-25 0,1 0,-1 0,25 0,0 0,1 0,-1 0,0 0,0 0,-49 0,-1 0,51 0,-76 0,51 0,-51 0,1-25,25 25,-50-50,49 50,-98-25,98 1,-24 0,74 24,-49 0,24 0,26 0,-1 0,0 0,0 0,0 0,-24 0,24 0,0 0,-25 0,-24 0,0 0,49 0,-50 0,1 0,24 0,1 0,-1 0,-24 0,-1 0,51 0,-26 0,-24 0,49 0,0 0,0 0,-25 0,26 0,-26 0,0 0,26 0,-1 0,-25 0,25 0,-24 0,24 0,0 0,0 0,1 0,-1 0,0 0,0 0,0 0,-23 0,23 0,0 0,-24 0,-1-25,-24 25,24 0,0 0,26-25,-1 25,0 0,0 0,0 0,0 0,1 0,-1-25,0 25,-25 0,26 0,-1 0,0-24,-25 24,26 0,-1 0,0 0,0 0,-24 0,-1 0,-74-25,74 25,-74-25,50 25,-25-25,-25 0,74 25,0 0,26 0,-1 0,0 0,-49-24,-1-1,50 25,1 0,-1 0,0 0,0 0,0 0,1 0</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50.97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2010 0,'-25'0,"1"0,-1 25,-25 25,25-50,25 26,-24-26,-1 0,25 25,-25-25,25 24,-25-24,25 25,-25-25,1 25,-1-25,25 25,-25-25,25 25,-25-25,0 0,25 24,-24-24,24 25,-50-25,0 26,25-26,-24 25,24-25,25 25,-50-1,26-24,24 25,-25-25,0 0,-25 25,26-25,-51 0,1 0,49 0,-26 0,2 0,24 25,0-25,0 0,25 25,-74 0,24-25,1 0,24 0,-25 0,50 25,-24-25,-1 0,0 0,0 0,-74 0,49 0,-24 0,49 0,-25 0,26 0,-1 0,0 0,0 0,0 0,1 0,24 25,-25-25,25 25,-25-25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D795C7-86C7-41C1-A241-8375180E6548}" type="datetimeFigureOut">
              <a:rPr lang="el-GR" smtClean="0"/>
              <a:pPr/>
              <a:t>17/9/2021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CC82C5-DD9A-40CD-8E67-1A9F9B9E35EA}" type="slidenum">
              <a:rPr lang="el-GR" smtClean="0"/>
              <a:pPr/>
              <a:t>‹#›</a:t>
            </a:fld>
            <a:endParaRPr lang="el-GR"/>
          </a:p>
        </p:txBody>
      </p:sp>
    </p:spTree>
    <p:extLst>
      <p:ext uri="{BB962C8B-B14F-4D97-AF65-F5344CB8AC3E}">
        <p14:creationId xmlns:p14="http://schemas.microsoft.com/office/powerpoint/2010/main" xmlns="" val="102224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36ABCC2-48C9-4E01-AFF9-552A5547293C}" type="slidenum">
              <a:rPr lang="el-GR" smtClean="0"/>
              <a:pPr/>
              <a:t>4</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a:ln/>
        </p:spPr>
      </p:sp>
      <p:sp>
        <p:nvSpPr>
          <p:cNvPr id="97283" name="Rectangle 3"/>
          <p:cNvSpPr>
            <a:spLocks noGrp="1"/>
          </p:cNvSpPr>
          <p:nvPr>
            <p:ph type="body" idx="1"/>
          </p:nvPr>
        </p:nvSpPr>
        <p:spPr>
          <a:noFill/>
          <a:ln/>
        </p:spPr>
        <p:txBody>
          <a:bodyPr/>
          <a:lstStyle/>
          <a:p>
            <a:pPr eaLnBrk="1" hangingPunct="1">
              <a:spcBef>
                <a:spcPct val="0"/>
              </a:spcBef>
            </a:pPr>
            <a:r>
              <a:rPr lang="en-US" smtClean="0"/>
              <a:t>Infiltrating tumor cells permeate the thick muscularis propria wall. (</a:t>
            </a:r>
            <a:r>
              <a:rPr lang="en-US" b="1" smtClean="0"/>
              <a:t>b</a:t>
            </a:r>
            <a:r>
              <a:rPr lang="en-US" smtClean="0"/>
              <a:t>) Sometimes it is difficult to ascertain the presence of muscularis propria invasion when columns and nests of tumor cells widely separate bundles of detrusor muscle. (</a:t>
            </a:r>
            <a:r>
              <a:rPr lang="en-US" b="1" smtClean="0"/>
              <a:t>c</a:t>
            </a:r>
            <a:r>
              <a:rPr lang="en-US" smtClean="0"/>
              <a:t> and </a:t>
            </a:r>
            <a:r>
              <a:rPr lang="en-US" b="1" smtClean="0"/>
              <a:t>d</a:t>
            </a:r>
            <a:r>
              <a:rPr lang="en-US" smtClean="0"/>
              <a:t>) Extensive destruction of muscularis propria may result in fragmentations of detrusor muscle, mimicking muscularis mucosae invasion. (</a:t>
            </a:r>
            <a:r>
              <a:rPr lang="en-US" b="1" smtClean="0"/>
              <a:t>e</a:t>
            </a:r>
            <a:r>
              <a:rPr lang="en-US" smtClean="0"/>
              <a:t>) It is not uncommon for tumor cells to abut, but not penetrate bundles of mucularis propria. The muscle–tumor interface may even have a smooth contour. (</a:t>
            </a:r>
            <a:r>
              <a:rPr lang="en-US" b="1" smtClean="0"/>
              <a:t>f</a:t>
            </a:r>
            <a:r>
              <a:rPr lang="en-US" smtClean="0"/>
              <a:t>) Even without direct invading into muscularis propria wall, tumor cells immediately adjacent to broad smooth muscle fibers should be categorized as pT2 carcinoma.</a:t>
            </a:r>
            <a:endParaRPr lang="el-GR" smtClean="0"/>
          </a:p>
          <a:p>
            <a:pPr eaLnBrk="1" hangingPunct="1">
              <a:spcBef>
                <a:spcPct val="0"/>
              </a:spcBef>
            </a:pPr>
            <a:r>
              <a:rPr lang="en-US" smtClean="0"/>
              <a:t>Infiltrating tumor cells permeate the thick muscularis propria wall. (</a:t>
            </a:r>
            <a:r>
              <a:rPr lang="en-US" b="1" smtClean="0"/>
              <a:t>b</a:t>
            </a:r>
            <a:r>
              <a:rPr lang="en-US" smtClean="0"/>
              <a:t>) Sometimes it is difficult to ascertain the presence of muscularis propria invasion when columns and nests of tumor cells widely separate bundles of detrusor muscle. (</a:t>
            </a:r>
            <a:r>
              <a:rPr lang="en-US" b="1" smtClean="0"/>
              <a:t>c</a:t>
            </a:r>
            <a:r>
              <a:rPr lang="en-US" smtClean="0"/>
              <a:t> and </a:t>
            </a:r>
            <a:r>
              <a:rPr lang="en-US" b="1" smtClean="0"/>
              <a:t>d</a:t>
            </a:r>
            <a:r>
              <a:rPr lang="en-US" smtClean="0"/>
              <a:t>) Extensive destruction of muscularis propria may result in fragmentations of detrusor muscle, mimicking muscularis mucosae invasion. (</a:t>
            </a:r>
            <a:r>
              <a:rPr lang="en-US" b="1" smtClean="0"/>
              <a:t>e</a:t>
            </a:r>
            <a:r>
              <a:rPr lang="en-US" smtClean="0"/>
              <a:t>) It is not uncommon for tumor cells to abut, but not penetrate bundles of mucularis propria. The muscle–tumor interface may even have a smooth contour. (</a:t>
            </a:r>
            <a:r>
              <a:rPr lang="en-US" b="1" smtClean="0"/>
              <a:t>f</a:t>
            </a:r>
            <a:r>
              <a:rPr lang="en-US" smtClean="0"/>
              <a:t>) Even without direct invading into muscularis propria wall, tumor cells immediately adjacent to broad smooth muscle fibers should be categorized as pT2 carcinoma.</a:t>
            </a:r>
            <a:endParaRPr lang="el-GR" smtClean="0"/>
          </a:p>
          <a:p>
            <a:r>
              <a:rPr lang="en-US" smtClean="0"/>
              <a:t>difficult to ascertain the presence of muscularis propria invasion when columns and nests of tumor cells widely separate bundles of detrusor muscle.</a:t>
            </a:r>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ln/>
        </p:spPr>
      </p:sp>
      <p:sp>
        <p:nvSpPr>
          <p:cNvPr id="98307" name="Rectangle 3"/>
          <p:cNvSpPr>
            <a:spLocks noGrp="1"/>
          </p:cNvSpPr>
          <p:nvPr>
            <p:ph type="body" idx="1"/>
          </p:nvPr>
        </p:nvSpPr>
        <p:spPr>
          <a:noFill/>
          <a:ln/>
        </p:spPr>
        <p:txBody>
          <a:bodyPr/>
          <a:lstStyle/>
          <a:p>
            <a:r>
              <a:rPr lang="en-US" smtClean="0"/>
              <a:t>Adipose tissue may be present in both the lamina propria and muscularis propria. Thus, the presence of fat in a biopsy or TUR specimen does not necessarily indicate extravesical extension (pT3</a:t>
            </a:r>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Illustration of a cystoprostatectomy specimen. Sections should be taken from tumor, bladder neck, trigone, anterior wall, posterior wall, lateral walls, dome, ureteral orifices (including intramural portion), margins (ureteral, urethral, and perivesical soft tissue), and any abnormal appearing bladder mucosa. The prostate should be sampled using the standard protocol for radical prostatectomy specimens.</a:t>
            </a:r>
            <a:endParaRPr lang="el-GR" smtClean="0"/>
          </a:p>
          <a:p>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p:spPr>
      </p:sp>
      <p:sp>
        <p:nvSpPr>
          <p:cNvPr id="1198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Positive soft tumor margins. Tumor cells are present at the inked perivesical soft tissue margin.</a:t>
            </a:r>
            <a:endParaRPr lang="el-GR" smtClean="0"/>
          </a:p>
          <a:p>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30051"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b="1" smtClean="0"/>
              <a:t>Positive stains</a:t>
            </a:r>
            <a:endParaRPr lang="en-US" smtClean="0"/>
          </a:p>
          <a:p>
            <a:r>
              <a:rPr lang="en-US" smtClean="0"/>
              <a:t>=========================================================================</a:t>
            </a:r>
          </a:p>
          <a:p>
            <a:r>
              <a:rPr lang="en-US" smtClean="0"/>
              <a:t>● CK7, CK20</a:t>
            </a:r>
          </a:p>
          <a:p>
            <a:r>
              <a:rPr lang="en-US" b="1" smtClean="0"/>
              <a:t> </a:t>
            </a:r>
            <a:endParaRPr lang="en-US" smtClean="0"/>
          </a:p>
          <a:p>
            <a:r>
              <a:rPr lang="en-US" b="1" smtClean="0"/>
              <a:t>Negative stains</a:t>
            </a:r>
            <a:endParaRPr lang="en-US" smtClean="0"/>
          </a:p>
          <a:p>
            <a:r>
              <a:rPr lang="en-US" smtClean="0"/>
              <a:t>=========================================================================</a:t>
            </a:r>
          </a:p>
          <a:p>
            <a:r>
              <a:rPr lang="en-US" smtClean="0"/>
              <a:t>● Villin</a:t>
            </a:r>
          </a:p>
          <a:p>
            <a:endParaRPr lang="el-GR" smtClean="0"/>
          </a:p>
        </p:txBody>
      </p:sp>
      <p:sp>
        <p:nvSpPr>
          <p:cNvPr id="4" name="3 - Θέση αριθμού διαφάνειας"/>
          <p:cNvSpPr>
            <a:spLocks noGrp="1"/>
          </p:cNvSpPr>
          <p:nvPr>
            <p:ph type="sldNum" sz="quarter" idx="5"/>
          </p:nvPr>
        </p:nvSpPr>
        <p:spPr/>
        <p:txBody>
          <a:bodyPr/>
          <a:lstStyle/>
          <a:p>
            <a:pPr>
              <a:defRPr/>
            </a:pPr>
            <a:fld id="{F668FAE5-4F70-43C9-81E2-0D02254FDE54}" type="slidenum">
              <a:rPr lang="el-GR" smtClean="0">
                <a:solidFill>
                  <a:prstClr val="black"/>
                </a:solidFill>
              </a:rPr>
              <a:pPr>
                <a:defRPr/>
              </a:pPr>
              <a:t>56</a:t>
            </a:fld>
            <a:endParaRPr lang="el-GR">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4E83017-1C68-4BB5-B48A-E6E608E8118E}" type="slidenum">
              <a:rPr lang="el-GR"/>
              <a:pPr/>
              <a:t>5</a:t>
            </a:fld>
            <a:endParaRPr lang="el-GR"/>
          </a:p>
        </p:txBody>
      </p:sp>
      <p:sp>
        <p:nvSpPr>
          <p:cNvPr id="59395" name="Text Box 2"/>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5939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38A985-EC9C-4D31-97D2-6F8F661A3A48}" type="slidenum">
              <a:rPr lang="el-GR" smtClean="0"/>
              <a:pPr/>
              <a:t>6</a:t>
            </a:fld>
            <a:endParaRPr lang="el-GR" smtClean="0"/>
          </a:p>
        </p:txBody>
      </p:sp>
      <p:sp>
        <p:nvSpPr>
          <p:cNvPr id="64515"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451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0BBE60F-ABED-460D-AD1E-5A9EFC196D20}" type="slidenum">
              <a:rPr lang="el-GR"/>
              <a:pPr/>
              <a:t>8</a:t>
            </a:fld>
            <a:endParaRPr lang="el-GR"/>
          </a:p>
        </p:txBody>
      </p:sp>
      <p:sp>
        <p:nvSpPr>
          <p:cNvPr id="60419"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0420"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85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Urothelial carcinoma may involve von Brunn's nests. The smooth regular contour of basement membrane, however, is preserved. Definite stromal invasion is not seen.</a:t>
            </a:r>
            <a:endParaRPr lang="el-GR" smtClean="0"/>
          </a:p>
        </p:txBody>
      </p:sp>
      <p:sp>
        <p:nvSpPr>
          <p:cNvPr id="4" name="3 - Θέση αριθμού διαφάνειας"/>
          <p:cNvSpPr>
            <a:spLocks noGrp="1"/>
          </p:cNvSpPr>
          <p:nvPr>
            <p:ph type="sldNum" sz="quarter" idx="5"/>
          </p:nvPr>
        </p:nvSpPr>
        <p:spPr/>
        <p:txBody>
          <a:bodyPr/>
          <a:lstStyle/>
          <a:p>
            <a:pPr>
              <a:defRPr/>
            </a:pPr>
            <a:fld id="{C1CFEC5A-F91B-4C06-9F96-082D4769E40C}" type="slidenum">
              <a:rPr lang="el-GR" smtClean="0"/>
              <a:pPr>
                <a:defRPr/>
              </a:pPr>
              <a:t>35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6499"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smtClean="0"/>
              <a:t>Microinvasive carcinoma arising from urothelial carcinoma </a:t>
            </a:r>
            <a:r>
              <a:rPr lang="en-US" i="1" smtClean="0"/>
              <a:t>in situ</a:t>
            </a:r>
            <a:r>
              <a:rPr lang="en-US" smtClean="0"/>
              <a:t>. (</a:t>
            </a:r>
            <a:r>
              <a:rPr lang="en-US" b="1" smtClean="0"/>
              <a:t>a</a:t>
            </a:r>
            <a:r>
              <a:rPr lang="en-US" smtClean="0"/>
              <a:t>) Individual single cells permeate the stroma adjacent to von Brunn's nests containing carcinoma </a:t>
            </a:r>
            <a:r>
              <a:rPr lang="en-US" i="1" smtClean="0"/>
              <a:t>in situ</a:t>
            </a:r>
            <a:r>
              <a:rPr lang="en-US" smtClean="0"/>
              <a:t>. (</a:t>
            </a:r>
            <a:r>
              <a:rPr lang="en-US" b="1" smtClean="0"/>
              <a:t>b</a:t>
            </a:r>
            <a:r>
              <a:rPr lang="en-US" smtClean="0"/>
              <a:t>) Prominent stromal inflammatory response may obscure the presence of individual tumor cells. Retraction artifact is a useful clue for the diagnosis of invasion.</a:t>
            </a:r>
            <a:endParaRPr lang="el-GR" smtClean="0"/>
          </a:p>
          <a:p>
            <a:endParaRPr lang="el-GR" smtClean="0"/>
          </a:p>
        </p:txBody>
      </p:sp>
      <p:sp>
        <p:nvSpPr>
          <p:cNvPr id="4" name="3 - Θέση αριθμού διαφάνειας"/>
          <p:cNvSpPr>
            <a:spLocks noGrp="1"/>
          </p:cNvSpPr>
          <p:nvPr>
            <p:ph type="sldNum" sz="quarter" idx="5"/>
          </p:nvPr>
        </p:nvSpPr>
        <p:spPr/>
        <p:txBody>
          <a:bodyPr/>
          <a:lstStyle/>
          <a:p>
            <a:pPr>
              <a:defRPr/>
            </a:pPr>
            <a:fld id="{ED8CA6B8-1B5F-4655-99EE-AA0EC669B237}" type="slidenum">
              <a:rPr lang="el-GR" smtClean="0"/>
              <a:pPr>
                <a:defRPr/>
              </a:pPr>
              <a:t>37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p:spPr>
      </p:sp>
      <p:sp>
        <p:nvSpPr>
          <p:cNvPr id="104451" name="Rectangle 3"/>
          <p:cNvSpPr>
            <a:spLocks noGrp="1"/>
          </p:cNvSpPr>
          <p:nvPr>
            <p:ph type="body" idx="1"/>
          </p:nvPr>
        </p:nvSpPr>
        <p:spPr bwMode="auto">
          <a:noFill/>
        </p:spPr>
        <p:txBody>
          <a:bodyPr wrap="square" numCol="1" anchor="t" anchorCtr="0" compatLnSpc="1">
            <a:prstTxWarp prst="textNoShape">
              <a:avLst/>
            </a:prstTxWarp>
          </a:bodyPr>
          <a:lstStyle/>
          <a:p>
            <a:r>
              <a:rPr lang="en-US" sz="1400" smtClean="0">
                <a:solidFill>
                  <a:srgbClr val="898989"/>
                </a:solidFill>
              </a:rPr>
              <a:t>pT1 urothelial carcinoma invading into the lamina propria. Wisps of muscularis mucosae, thin-walled vessels, and inflammatory infiltrate are present at the deepest penetration of the tumor.</a:t>
            </a:r>
            <a:endParaRPr lang="el-GR" sz="1400" smtClean="0">
              <a:solidFill>
                <a:srgbClr val="898989"/>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p:spPr>
        <p:txBody>
          <a:bodyPr/>
          <a:lstStyle/>
          <a:p>
            <a:pPr eaLnBrk="1" hangingPunct="1"/>
            <a:r>
              <a:rPr lang="en-US" smtClean="0"/>
              <a:t>pT1 urothelial carcinoma with different invasive patterns. (</a:t>
            </a:r>
            <a:r>
              <a:rPr lang="en-US" b="1" smtClean="0"/>
              <a:t>a</a:t>
            </a:r>
            <a:r>
              <a:rPr lang="en-US" smtClean="0"/>
              <a:t>) The smooth contour of basement membrane is disrupted in infiltrating tumor cells. (</a:t>
            </a:r>
            <a:r>
              <a:rPr lang="en-US" b="1" smtClean="0"/>
              <a:t>b</a:t>
            </a:r>
            <a:r>
              <a:rPr lang="en-US" smtClean="0"/>
              <a:t> and </a:t>
            </a:r>
            <a:r>
              <a:rPr lang="en-US" b="1" smtClean="0"/>
              <a:t>c</a:t>
            </a:r>
            <a:r>
              <a:rPr lang="en-US" smtClean="0"/>
              <a:t>) Irregular small clusters of tumor cells invading the stroma. (</a:t>
            </a:r>
            <a:r>
              <a:rPr lang="en-US" b="1" smtClean="0"/>
              <a:t>d</a:t>
            </a:r>
            <a:r>
              <a:rPr lang="en-US" smtClean="0"/>
              <a:t>) Variably sized nests with single cells and irregular clusters of invading cells.</a:t>
            </a:r>
            <a:endParaRPr lang="el-GR" smtClean="0"/>
          </a:p>
          <a:p>
            <a:pPr eaLnBrk="1" hangingPunct="1"/>
            <a:endParaRPr lang="el-GR" smtClean="0"/>
          </a:p>
        </p:txBody>
      </p:sp>
      <p:sp>
        <p:nvSpPr>
          <p:cNvPr id="96260" name="3 - Θέση αριθμού διαφάνειας"/>
          <p:cNvSpPr>
            <a:spLocks noGrp="1"/>
          </p:cNvSpPr>
          <p:nvPr>
            <p:ph type="sldNum" sz="quarter" idx="5"/>
          </p:nvPr>
        </p:nvSpPr>
        <p:spPr>
          <a:noFill/>
        </p:spPr>
        <p:txBody>
          <a:bodyPr/>
          <a:lstStyle/>
          <a:p>
            <a:fld id="{9F6B64A2-AFEF-4636-9C30-C839A389781E}" type="slidenum">
              <a:rPr lang="el-GR" smtClean="0"/>
              <a:pPr/>
              <a:t>39</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75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Paradoxical differentiation in pT1 urothelial carcinoma. The invasive tumor cells often acquire abundant eosinophilic cytoplasm and appear to be more differentiated than overlying noninvasive tumor cells.</a:t>
            </a:r>
            <a:endParaRPr lang="el-GR" smtClean="0"/>
          </a:p>
        </p:txBody>
      </p:sp>
      <p:sp>
        <p:nvSpPr>
          <p:cNvPr id="4" name="3 - Θέση αριθμού διαφάνειας"/>
          <p:cNvSpPr>
            <a:spLocks noGrp="1"/>
          </p:cNvSpPr>
          <p:nvPr>
            <p:ph type="sldNum" sz="quarter" idx="5"/>
          </p:nvPr>
        </p:nvSpPr>
        <p:spPr/>
        <p:txBody>
          <a:bodyPr/>
          <a:lstStyle/>
          <a:p>
            <a:pPr>
              <a:defRPr/>
            </a:pPr>
            <a:fld id="{81392755-B3A6-4333-979A-99ABDDC1AA2E}" type="slidenum">
              <a:rPr lang="el-GR" smtClean="0"/>
              <a:pPr>
                <a:defRPr/>
              </a:pPr>
              <a:t>41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490187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3790525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410111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135485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462820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792655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87330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150932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433516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917063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2094670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600200"/>
            <a:ext cx="8229600" cy="4525963"/>
          </a:xfrm>
        </p:spPr>
        <p:txBody>
          <a:bodyPr/>
          <a:lstStyle/>
          <a:p>
            <a:pPr lvl="0"/>
            <a:endParaRPr lang="el-GR" noProof="0"/>
          </a:p>
        </p:txBody>
      </p:sp>
      <p:sp>
        <p:nvSpPr>
          <p:cNvPr id="4" name="3 - Θέση ημερομηνίας"/>
          <p:cNvSpPr>
            <a:spLocks noGrp="1"/>
          </p:cNvSpPr>
          <p:nvPr>
            <p:ph type="dt" sz="half" idx="10"/>
          </p:nvPr>
        </p:nvSpPr>
        <p:spPr/>
        <p:txBody>
          <a:bodyPr/>
          <a:lstStyle>
            <a:lvl1pPr>
              <a:defRPr/>
            </a:lvl1pPr>
          </a:lstStyle>
          <a:p>
            <a:pPr>
              <a:defRPr/>
            </a:pPr>
            <a:fld id="{C423BE6B-F987-4C61-A05D-B4EDA1AADB5B}" type="datetimeFigureOut">
              <a:rPr lang="el-GR">
                <a:solidFill>
                  <a:prstClr val="black">
                    <a:tint val="75000"/>
                  </a:prstClr>
                </a:solidFill>
              </a:rPr>
              <a:pPr>
                <a:defRPr/>
              </a:pPr>
              <a:t>17/9/2021</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F4CBEEBD-BEB0-4738-881B-D76AA26926DA}"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345523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2E0D72E-C70C-44D0-90A5-8ACE752FDCC9}" type="datetimeFigureOut">
              <a:rPr lang="el-GR" smtClean="0"/>
              <a:pPr/>
              <a:t>17/9/2021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ED70AF0-A1B5-4F8C-9D77-E864C486986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rgbClr val="E5CEEA">
                <a:alpha val="90588"/>
              </a:srgbClr>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0D72E-C70C-44D0-90A5-8ACE752FDCC9}" type="datetimeFigureOut">
              <a:rPr lang="el-GR" smtClean="0"/>
              <a:pPr/>
              <a:t>17/9/2021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70AF0-A1B5-4F8C-9D77-E864C486986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5E261-81B2-45FF-BC5F-2128583AEC76}" type="datetimeFigureOut">
              <a:rPr lang="el-GR" smtClean="0">
                <a:solidFill>
                  <a:prstClr val="black">
                    <a:tint val="75000"/>
                  </a:prstClr>
                </a:solidFill>
              </a:rPr>
              <a:pPr/>
              <a:t>17/9/2021</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616C5-29A4-411C-B458-294F3A003EE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xmlns="" val="4227219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customXml" Target="../ink/ink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38.png"/><Relationship Id="rId7"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39.emf"/><Relationship Id="rId4" Type="http://schemas.openxmlformats.org/officeDocument/2006/relationships/customXml" Target="../ink/ink3.xml"/><Relationship Id="rId9" Type="http://schemas.openxmlformats.org/officeDocument/2006/relationships/image" Target="../media/image41.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48.jpeg"/><Relationship Id="rId7" Type="http://schemas.openxmlformats.org/officeDocument/2006/relationships/image" Target="../media/image50.emf"/><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customXml" Target="../ink/ink7.xml"/><Relationship Id="rId11" Type="http://schemas.openxmlformats.org/officeDocument/2006/relationships/image" Target="../media/image52.emf"/><Relationship Id="rId5" Type="http://schemas.openxmlformats.org/officeDocument/2006/relationships/image" Target="../media/image49.emf"/><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5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customXml" Target="../ink/ink10.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ndtplus.oxfordjournals.org/content/2/3/246/F2.large.jpg" TargetMode="Externa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ncbi.nlm.nih.gov/pubmed/12204054"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3356992"/>
            <a:ext cx="9144000" cy="2185214"/>
          </a:xfrm>
          <a:prstGeom prst="rect">
            <a:avLst/>
          </a:prstGeom>
          <a:noFill/>
          <a:effectLst>
            <a:innerShdw blurRad="393700" dist="736600" dir="11340000">
              <a:schemeClr val="tx2">
                <a:lumMod val="20000"/>
                <a:lumOff val="80000"/>
                <a:alpha val="50000"/>
              </a:schemeClr>
            </a:innerShdw>
          </a:effectLst>
        </p:spPr>
        <p:txBody>
          <a:bodyPr wrap="square">
            <a:spAutoFit/>
          </a:bodyPr>
          <a:lstStyle/>
          <a:p>
            <a:pPr lvl="0">
              <a:spcBef>
                <a:spcPct val="0"/>
              </a:spcBef>
              <a:defRPr/>
            </a:pPr>
            <a:r>
              <a:rPr lang="el-GR" sz="2800" b="1" spc="600" dirty="0" err="1"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Παθολογοανατομική</a:t>
            </a:r>
            <a:r>
              <a:rPr lang="el-GR" sz="2800" b="1" spc="600"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 διάγνωση νεοπλασμάτων αποχετευτικής μοίρας ουροποιητικού</a:t>
            </a:r>
            <a:r>
              <a:rPr lang="en-US" sz="28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a:t>
            </a:r>
            <a:endParaRPr lang="el-GR" sz="28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endParaRPr>
          </a:p>
          <a:p>
            <a:pPr lvl="0">
              <a:spcBef>
                <a:spcPct val="0"/>
              </a:spcBef>
              <a:defRPr/>
            </a:pPr>
            <a:endParaRPr lang="en-US" sz="28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endParaRPr>
          </a:p>
          <a:p>
            <a:pPr lvl="0">
              <a:spcBef>
                <a:spcPct val="0"/>
              </a:spcBef>
              <a:defRPr/>
            </a:pPr>
            <a:r>
              <a:rPr lang="el-GR" sz="2400" b="1" spc="300"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Σχόλια</a:t>
            </a:r>
            <a:r>
              <a:rPr lang="el-GR" sz="24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  πάνω  σε  μικροσκοπικές  εικόνες</a:t>
            </a:r>
            <a:r>
              <a:rPr lang="en-US" sz="2400" b="1" dirty="0" smtClean="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rPr>
              <a:t>.</a:t>
            </a:r>
            <a:endParaRPr lang="el-GR" sz="2400" b="1" dirty="0">
              <a:ln>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ln>
              <a:solidFill>
                <a:schemeClr val="tx2">
                  <a:lumMod val="75000"/>
                </a:schemeClr>
              </a:solidFill>
              <a:effectLst>
                <a:outerShdw blurRad="38100" dist="38100" dir="2700000" algn="tl">
                  <a:srgbClr val="000000">
                    <a:alpha val="43137"/>
                  </a:srgbClr>
                </a:outerShdw>
              </a:effectLst>
            </a:endParaRPr>
          </a:p>
        </p:txBody>
      </p:sp>
      <p:sp>
        <p:nvSpPr>
          <p:cNvPr id="3" name="2 - Ορθογώνιο"/>
          <p:cNvSpPr/>
          <p:nvPr/>
        </p:nvSpPr>
        <p:spPr>
          <a:xfrm rot="10800000" flipV="1">
            <a:off x="3203848" y="5917023"/>
            <a:ext cx="5400600" cy="769441"/>
          </a:xfrm>
          <a:prstGeom prst="rect">
            <a:avLst/>
          </a:prstGeom>
        </p:spPr>
        <p:txBody>
          <a:bodyPr wrap="square">
            <a:spAutoFit/>
          </a:bodyPr>
          <a:lstStyle/>
          <a:p>
            <a:pPr marL="342900" lvl="0" indent="-342900" algn="r">
              <a:spcBef>
                <a:spcPct val="20000"/>
              </a:spcBef>
              <a:defRPr/>
            </a:pPr>
            <a:r>
              <a:rPr lang="el-GR" sz="2000" spc="300" dirty="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Ανδρέας </a:t>
            </a:r>
            <a:r>
              <a:rPr lang="en-US" sz="2000" spc="300" dirty="0" smtClean="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  </a:t>
            </a:r>
            <a:r>
              <a:rPr lang="el-GR" sz="2000" spc="300" dirty="0" smtClean="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Χ</a:t>
            </a:r>
            <a:r>
              <a:rPr lang="el-GR" sz="2000" spc="300" dirty="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 </a:t>
            </a:r>
            <a:r>
              <a:rPr lang="en-US" sz="2000" spc="300" dirty="0" smtClean="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 </a:t>
            </a:r>
            <a:r>
              <a:rPr lang="el-GR" sz="2000" spc="300" dirty="0" err="1" smtClean="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Λάζαρης</a:t>
            </a:r>
            <a:endParaRPr lang="el-GR" sz="2000" spc="300" dirty="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endParaRPr>
          </a:p>
          <a:p>
            <a:pPr marL="342900" lvl="0" indent="-342900" algn="r">
              <a:spcBef>
                <a:spcPct val="20000"/>
              </a:spcBef>
              <a:defRPr/>
            </a:pPr>
            <a:r>
              <a:rPr lang="el-GR" sz="2000" dirty="0">
                <a:ln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prstDash val="sysDash"/>
                  <a:bevel/>
                </a:ln>
                <a:solidFill>
                  <a:schemeClr val="tx2">
                    <a:lumMod val="75000"/>
                  </a:schemeClr>
                </a:solidFill>
                <a:effectLst>
                  <a:outerShdw dir="2580000" sx="96000" sy="96000" algn="ctr" rotWithShape="0">
                    <a:schemeClr val="tx2">
                      <a:lumMod val="20000"/>
                      <a:lumOff val="80000"/>
                    </a:schemeClr>
                  </a:outerShdw>
                </a:effectLst>
              </a:rPr>
              <a:t>   Ιατρός - Παθολογοανατόμος</a:t>
            </a:r>
          </a:p>
        </p:txBody>
      </p:sp>
      <p:sp>
        <p:nvSpPr>
          <p:cNvPr id="4" name="1 - Τίτλος"/>
          <p:cNvSpPr txBox="1">
            <a:spLocks/>
          </p:cNvSpPr>
          <p:nvPr/>
        </p:nvSpPr>
        <p:spPr>
          <a:xfrm>
            <a:off x="0" y="274638"/>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rgbClr val="002060"/>
                </a:solidFill>
                <a:effectLst/>
                <a:uLnTx/>
                <a:uFillTx/>
                <a:latin typeface="+mj-lt"/>
                <a:ea typeface="+mj-ea"/>
                <a:cs typeface="+mj-cs"/>
              </a:rPr>
              <a:t>11</a:t>
            </a:r>
            <a:r>
              <a:rPr kumimoji="0" lang="el-GR" sz="2800" b="1" i="0" u="none" strike="noStrike" kern="1200" cap="none" spc="0" normalizeH="0" baseline="30000" noProof="0" dirty="0" smtClean="0">
                <a:ln>
                  <a:noFill/>
                </a:ln>
                <a:solidFill>
                  <a:srgbClr val="002060"/>
                </a:solidFill>
                <a:effectLst/>
                <a:uLnTx/>
                <a:uFillTx/>
                <a:latin typeface="+mj-lt"/>
                <a:ea typeface="+mj-ea"/>
                <a:cs typeface="+mj-cs"/>
              </a:rPr>
              <a:t>ο</a:t>
            </a:r>
            <a:r>
              <a:rPr kumimoji="0" lang="el-GR" sz="2800" b="1" i="0" u="none" strike="noStrike" kern="1200" cap="none" spc="0" normalizeH="0" baseline="0" noProof="0" dirty="0" smtClean="0">
                <a:ln>
                  <a:noFill/>
                </a:ln>
                <a:solidFill>
                  <a:srgbClr val="002060"/>
                </a:solidFill>
                <a:effectLst/>
                <a:uLnTx/>
                <a:uFillTx/>
                <a:latin typeface="+mj-lt"/>
                <a:ea typeface="+mj-ea"/>
                <a:cs typeface="+mj-cs"/>
              </a:rPr>
              <a:t> Πανελλήνιο Συνέδριο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rgbClr val="002060"/>
                </a:solidFill>
                <a:effectLst/>
                <a:uLnTx/>
                <a:uFillTx/>
                <a:latin typeface="+mj-lt"/>
                <a:ea typeface="+mj-ea"/>
                <a:cs typeface="+mj-cs"/>
              </a:rPr>
              <a:t>της Ελληνικής Εταιρείας Κλινικής Κυτταρολογίας</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rgbClr val="002060"/>
                </a:solidFill>
                <a:effectLst/>
                <a:uLnTx/>
                <a:uFillTx/>
                <a:latin typeface="+mj-lt"/>
                <a:ea typeface="+mj-ea"/>
                <a:cs typeface="+mj-cs"/>
              </a:rPr>
              <a:t/>
            </a:r>
            <a:br>
              <a:rPr kumimoji="0" lang="el-GR" sz="2800" b="0" i="0" u="none" strike="noStrike" kern="1200" cap="none" spc="0" normalizeH="0" baseline="0" noProof="0" dirty="0" smtClean="0">
                <a:ln>
                  <a:noFill/>
                </a:ln>
                <a:solidFill>
                  <a:srgbClr val="002060"/>
                </a:solidFill>
                <a:effectLst/>
                <a:uLnTx/>
                <a:uFillTx/>
                <a:latin typeface="+mj-lt"/>
                <a:ea typeface="+mj-ea"/>
                <a:cs typeface="+mj-cs"/>
              </a:rPr>
            </a:br>
            <a:r>
              <a:rPr kumimoji="0" lang="el-GR" sz="2800" b="1" i="0" u="none" strike="noStrike" kern="1200" cap="none" spc="0" normalizeH="0" baseline="0" noProof="0" dirty="0" smtClean="0">
                <a:ln>
                  <a:noFill/>
                </a:ln>
                <a:solidFill>
                  <a:srgbClr val="002060"/>
                </a:solidFill>
                <a:effectLst/>
                <a:uLnTx/>
                <a:uFillTx/>
                <a:latin typeface="+mj-lt"/>
                <a:ea typeface="+mj-ea"/>
                <a:cs typeface="+mj-cs"/>
              </a:rPr>
              <a:t>ΣΥΝΕΔΡΙΑ VΧ: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rgbClr val="002060"/>
                </a:solidFill>
                <a:effectLst/>
                <a:uLnTx/>
                <a:uFillTx/>
                <a:latin typeface="+mj-lt"/>
                <a:ea typeface="+mj-ea"/>
                <a:cs typeface="+mj-cs"/>
              </a:rPr>
              <a:t>Μορφολογική Διάγνωση Και Κλινική Διαχείριση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rgbClr val="002060"/>
                </a:solidFill>
                <a:effectLst/>
                <a:uLnTx/>
                <a:uFillTx/>
                <a:latin typeface="+mj-lt"/>
                <a:ea typeface="+mj-ea"/>
                <a:cs typeface="+mj-cs"/>
              </a:rPr>
              <a:t>Νεοπλασμάτων</a:t>
            </a:r>
            <a:r>
              <a:rPr kumimoji="0" lang="el-GR" sz="2800" b="1" i="0" u="none" strike="noStrike" kern="1200" cap="none" spc="0" normalizeH="0" noProof="0" dirty="0" smtClean="0">
                <a:ln>
                  <a:noFill/>
                </a:ln>
                <a:solidFill>
                  <a:srgbClr val="002060"/>
                </a:solidFill>
                <a:effectLst/>
                <a:uLnTx/>
                <a:uFillTx/>
                <a:latin typeface="+mj-lt"/>
                <a:ea typeface="+mj-ea"/>
                <a:cs typeface="+mj-cs"/>
              </a:rPr>
              <a:t> </a:t>
            </a:r>
            <a:r>
              <a:rPr kumimoji="0" lang="el-GR" sz="2800" b="1" i="0" u="none" strike="noStrike" kern="1200" cap="none" spc="0" normalizeH="0" baseline="0" noProof="0" dirty="0" smtClean="0">
                <a:ln>
                  <a:noFill/>
                </a:ln>
                <a:solidFill>
                  <a:srgbClr val="002060"/>
                </a:solidFill>
                <a:effectLst/>
                <a:uLnTx/>
                <a:uFillTx/>
                <a:latin typeface="+mj-lt"/>
                <a:ea typeface="+mj-ea"/>
                <a:cs typeface="+mj-cs"/>
              </a:rPr>
              <a:t>Ουροποιητικού</a:t>
            </a:r>
            <a:endParaRPr kumimoji="0" lang="el-GR" sz="2800" b="0"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9144000" cy="1143000"/>
          </a:xfrm>
        </p:spPr>
        <p:txBody>
          <a:bodyPr>
            <a:normAutofit fontScale="90000"/>
          </a:bodyPr>
          <a:lstStyle/>
          <a:p>
            <a:pPr eaLnBrk="1" hangingPunct="1"/>
            <a:r>
              <a:rPr lang="el-GR" sz="2800" dirty="0" err="1" smtClean="0">
                <a:solidFill>
                  <a:schemeClr val="tx2">
                    <a:lumMod val="75000"/>
                  </a:schemeClr>
                </a:solidFill>
                <a:effectLst>
                  <a:outerShdw blurRad="38100" dist="38100" dir="2700000" algn="tl">
                    <a:srgbClr val="000000">
                      <a:alpha val="43137"/>
                    </a:srgbClr>
                  </a:outerShdw>
                </a:effectLst>
              </a:rPr>
              <a:t>Ουροθηλιακό</a:t>
            </a:r>
            <a:r>
              <a:rPr lang="el-GR" sz="2800" dirty="0" smtClean="0">
                <a:solidFill>
                  <a:schemeClr val="tx2">
                    <a:lumMod val="75000"/>
                  </a:schemeClr>
                </a:solidFill>
                <a:effectLst>
                  <a:outerShdw blurRad="38100" dist="38100" dir="2700000" algn="tl">
                    <a:srgbClr val="000000">
                      <a:alpha val="43137"/>
                    </a:srgbClr>
                  </a:outerShdw>
                </a:effectLst>
              </a:rPr>
              <a:t> καρκίνωμα </a:t>
            </a:r>
            <a:r>
              <a:rPr lang="en-US" sz="2800" b="1" dirty="0" smtClean="0">
                <a:solidFill>
                  <a:schemeClr val="tx2">
                    <a:lumMod val="75000"/>
                  </a:schemeClr>
                </a:solidFill>
                <a:effectLst>
                  <a:outerShdw blurRad="38100" dist="38100" dir="2700000" algn="tl">
                    <a:srgbClr val="000000">
                      <a:alpha val="43137"/>
                    </a:srgbClr>
                  </a:outerShdw>
                </a:effectLst>
              </a:rPr>
              <a:t>in situ</a:t>
            </a:r>
            <a:r>
              <a:rPr lang="el-GR" sz="2800" b="1" dirty="0" smtClean="0">
                <a:solidFill>
                  <a:schemeClr val="tx2">
                    <a:lumMod val="75000"/>
                  </a:schemeClr>
                </a:solidFill>
                <a:effectLst>
                  <a:outerShdw blurRad="38100" dist="38100" dir="2700000" algn="tl">
                    <a:srgbClr val="000000">
                      <a:alpha val="43137"/>
                    </a:srgbClr>
                  </a:outerShdw>
                </a:effectLst>
              </a:rPr>
              <a:t> </a:t>
            </a:r>
            <a:r>
              <a:rPr lang="en-US" sz="2800" dirty="0" smtClean="0">
                <a:solidFill>
                  <a:schemeClr val="tx2">
                    <a:lumMod val="75000"/>
                  </a:schemeClr>
                </a:solidFill>
                <a:effectLst>
                  <a:outerShdw blurRad="38100" dist="38100" dir="2700000" algn="tl">
                    <a:srgbClr val="000000">
                      <a:alpha val="43137"/>
                    </a:srgbClr>
                  </a:outerShdw>
                </a:effectLst>
              </a:rPr>
              <a:t>(CIS)</a:t>
            </a:r>
            <a:r>
              <a:rPr lang="el-GR" sz="2800" dirty="0" smtClean="0">
                <a:solidFill>
                  <a:schemeClr val="tx2">
                    <a:lumMod val="75000"/>
                  </a:schemeClr>
                </a:solidFill>
                <a:effectLst>
                  <a:outerShdw blurRad="38100" dist="38100" dir="2700000" algn="tl">
                    <a:srgbClr val="000000">
                      <a:alpha val="43137"/>
                    </a:srgbClr>
                  </a:outerShdw>
                </a:effectLst>
              </a:rPr>
              <a:t> σε φωλεά του </a:t>
            </a:r>
            <a:r>
              <a:rPr lang="en-US" sz="2800" dirty="0" err="1" smtClean="0">
                <a:solidFill>
                  <a:schemeClr val="tx2">
                    <a:lumMod val="75000"/>
                  </a:schemeClr>
                </a:solidFill>
                <a:effectLst>
                  <a:outerShdw blurRad="38100" dist="38100" dir="2700000" algn="tl">
                    <a:srgbClr val="000000">
                      <a:alpha val="43137"/>
                    </a:srgbClr>
                  </a:outerShdw>
                </a:effectLst>
              </a:rPr>
              <a:t>Brunn</a:t>
            </a:r>
            <a:r>
              <a:rPr lang="el-GR" sz="2800" dirty="0" smtClean="0">
                <a:solidFill>
                  <a:schemeClr val="tx2">
                    <a:lumMod val="75000"/>
                  </a:schemeClr>
                </a:solidFill>
                <a:effectLst>
                  <a:outerShdw blurRad="38100" dist="38100" dir="2700000" algn="tl">
                    <a:srgbClr val="000000">
                      <a:alpha val="43137"/>
                    </a:srgbClr>
                  </a:outerShdw>
                </a:effectLst>
              </a:rPr>
              <a:t>.</a:t>
            </a:r>
            <a:br>
              <a:rPr lang="el-GR" sz="2800" dirty="0" smtClean="0">
                <a:solidFill>
                  <a:schemeClr val="tx2">
                    <a:lumMod val="75000"/>
                  </a:schemeClr>
                </a:solidFill>
                <a:effectLst>
                  <a:outerShdw blurRad="38100" dist="38100" dir="2700000" algn="tl">
                    <a:srgbClr val="000000">
                      <a:alpha val="43137"/>
                    </a:srgbClr>
                  </a:outerShdw>
                </a:effectLst>
              </a:rPr>
            </a:br>
            <a:r>
              <a:rPr lang="el-GR" sz="2800" dirty="0" smtClean="0">
                <a:solidFill>
                  <a:schemeClr val="tx2">
                    <a:lumMod val="75000"/>
                  </a:schemeClr>
                </a:solidFill>
                <a:effectLst>
                  <a:outerShdw blurRad="38100" dist="38100" dir="2700000" algn="tl">
                    <a:srgbClr val="000000">
                      <a:alpha val="43137"/>
                    </a:srgbClr>
                  </a:outerShdw>
                </a:effectLst>
              </a:rPr>
              <a:t> Χρήσιμο διαγνωστικό εύρημα σε βαθύτερες τομές </a:t>
            </a:r>
            <a:br>
              <a:rPr lang="el-GR" sz="2800" dirty="0" smtClean="0">
                <a:solidFill>
                  <a:schemeClr val="tx2">
                    <a:lumMod val="75000"/>
                  </a:schemeClr>
                </a:solidFill>
                <a:effectLst>
                  <a:outerShdw blurRad="38100" dist="38100" dir="2700000" algn="tl">
                    <a:srgbClr val="000000">
                      <a:alpha val="43137"/>
                    </a:srgbClr>
                  </a:outerShdw>
                </a:effectLst>
              </a:rPr>
            </a:br>
            <a:r>
              <a:rPr lang="el-GR" sz="2800" dirty="0" smtClean="0">
                <a:solidFill>
                  <a:schemeClr val="tx2">
                    <a:lumMod val="75000"/>
                  </a:schemeClr>
                </a:solidFill>
                <a:effectLst>
                  <a:outerShdw blurRad="38100" dist="38100" dir="2700000" algn="tl">
                    <a:srgbClr val="000000">
                      <a:alpha val="43137"/>
                    </a:srgbClr>
                  </a:outerShdw>
                </a:effectLst>
              </a:rPr>
              <a:t>πλήρως απογυμνωμένων τεμαχίων. </a:t>
            </a:r>
          </a:p>
        </p:txBody>
      </p:sp>
      <p:pic>
        <p:nvPicPr>
          <p:cNvPr id="88067" name="Picture 3" descr="9,4 Urothelial Carcinoma-in-situ involving Brunns Nests"/>
          <p:cNvPicPr>
            <a:picLocks noChangeAspect="1" noChangeArrowheads="1"/>
          </p:cNvPicPr>
          <p:nvPr/>
        </p:nvPicPr>
        <p:blipFill>
          <a:blip r:embed="rId2" cstate="print"/>
          <a:srcRect t="3749"/>
          <a:stretch>
            <a:fillRect/>
          </a:stretch>
        </p:blipFill>
        <p:spPr bwMode="auto">
          <a:xfrm>
            <a:off x="468313" y="1409700"/>
            <a:ext cx="8207375" cy="5043488"/>
          </a:xfrm>
          <a:prstGeom prst="rect">
            <a:avLst/>
          </a:prstGeom>
          <a:noFill/>
          <a:ln w="9525">
            <a:noFill/>
            <a:miter lim="800000"/>
            <a:headEnd/>
            <a:tailEnd/>
          </a:ln>
        </p:spPr>
      </p:pic>
      <p:sp>
        <p:nvSpPr>
          <p:cNvPr id="4" name="5-Point Star 3"/>
          <p:cNvSpPr/>
          <p:nvPr/>
        </p:nvSpPr>
        <p:spPr>
          <a:xfrm>
            <a:off x="2786050" y="4572008"/>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737064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04"/>
          <p:cNvPicPr>
            <a:picLocks noChangeAspect="1" noChangeArrowheads="1"/>
          </p:cNvPicPr>
          <p:nvPr/>
        </p:nvPicPr>
        <p:blipFill>
          <a:blip r:embed="rId2" cstate="print"/>
          <a:srcRect/>
          <a:stretch>
            <a:fillRect/>
          </a:stretch>
        </p:blipFill>
        <p:spPr bwMode="auto">
          <a:xfrm>
            <a:off x="1115616" y="1249332"/>
            <a:ext cx="7050200" cy="5346402"/>
          </a:xfrm>
          <a:prstGeom prst="rect">
            <a:avLst/>
          </a:prstGeom>
          <a:noFill/>
          <a:ln w="9525">
            <a:noFill/>
            <a:miter lim="800000"/>
            <a:headEnd/>
            <a:tailEnd/>
          </a:ln>
        </p:spPr>
      </p:pic>
      <p:sp>
        <p:nvSpPr>
          <p:cNvPr id="3" name="Τίτλος 1"/>
          <p:cNvSpPr txBox="1">
            <a:spLocks/>
          </p:cNvSpPr>
          <p:nvPr/>
        </p:nvSpPr>
        <p:spPr>
          <a:xfrm>
            <a:off x="-108520" y="0"/>
            <a:ext cx="9361040" cy="1556792"/>
          </a:xfrm>
          <a:prstGeom prst="rect">
            <a:avLst/>
          </a:prstGeom>
        </p:spPr>
        <p:txBody>
          <a:bodyP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7500" dirty="0" err="1" smtClean="0"/>
              <a:t>Θηλώδης</a:t>
            </a:r>
            <a:r>
              <a:rPr lang="el-GR" sz="7500" dirty="0" smtClean="0"/>
              <a:t> υπερπλασία</a:t>
            </a:r>
          </a:p>
          <a:p>
            <a:endParaRPr lang="el-GR" dirty="0" smtClean="0"/>
          </a:p>
          <a:p>
            <a:r>
              <a:rPr lang="el-GR" dirty="0" smtClean="0"/>
              <a:t>Η </a:t>
            </a:r>
            <a:r>
              <a:rPr lang="el-GR" b="1" dirty="0" smtClean="0"/>
              <a:t>απουσία</a:t>
            </a:r>
            <a:r>
              <a:rPr lang="el-GR" dirty="0" smtClean="0"/>
              <a:t> γνήσιων </a:t>
            </a:r>
            <a:r>
              <a:rPr lang="el-GR" dirty="0" err="1" smtClean="0"/>
              <a:t>ινοαγγειακών</a:t>
            </a:r>
            <a:r>
              <a:rPr lang="el-GR" dirty="0" smtClean="0"/>
              <a:t> αξόνων </a:t>
            </a:r>
            <a:r>
              <a:rPr lang="el-GR" i="1" u="sng" dirty="0" smtClean="0">
                <a:effectLst>
                  <a:outerShdw blurRad="38100" dist="38100" dir="2700000" algn="tl">
                    <a:srgbClr val="000000">
                      <a:alpha val="43137"/>
                    </a:srgbClr>
                  </a:outerShdw>
                </a:effectLst>
              </a:rPr>
              <a:t>αντιβαίνει</a:t>
            </a:r>
            <a:r>
              <a:rPr lang="el-GR" dirty="0" smtClean="0"/>
              <a:t> στη </a:t>
            </a:r>
            <a:r>
              <a:rPr lang="el-GR" dirty="0" smtClean="0"/>
              <a:t>διάγνωση</a:t>
            </a:r>
          </a:p>
          <a:p>
            <a:r>
              <a:rPr lang="el-GR" dirty="0" smtClean="0"/>
              <a:t> </a:t>
            </a:r>
            <a:r>
              <a:rPr lang="el-GR" dirty="0" smtClean="0"/>
              <a:t>μη διηθητικού </a:t>
            </a:r>
            <a:r>
              <a:rPr lang="el-GR" dirty="0" err="1" smtClean="0"/>
              <a:t>θηλώδους</a:t>
            </a:r>
            <a:r>
              <a:rPr lang="el-GR" dirty="0" smtClean="0"/>
              <a:t> </a:t>
            </a:r>
            <a:r>
              <a:rPr lang="el-GR" dirty="0" smtClean="0"/>
              <a:t>καρκινώματος χαμηλόβαθμης κακοήθειας.</a:t>
            </a:r>
          </a:p>
          <a:p>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556792"/>
          </a:xfrm>
        </p:spPr>
        <p:txBody>
          <a:bodyPr>
            <a:normAutofit fontScale="90000"/>
          </a:bodyPr>
          <a:lstStyle/>
          <a:p>
            <a:r>
              <a:rPr lang="el-GR" sz="2700" b="1" dirty="0" err="1" smtClean="0"/>
              <a:t>Ουροθηλιακός</a:t>
            </a:r>
            <a:r>
              <a:rPr lang="el-GR" sz="2700" b="1" dirty="0" smtClean="0"/>
              <a:t> πολλαπλασιασμός αβέβαιου κακοήθους δυναμικού</a:t>
            </a:r>
            <a:r>
              <a:rPr lang="el-GR" sz="2700" dirty="0" smtClean="0"/>
              <a:t>, </a:t>
            </a:r>
            <a:r>
              <a:rPr lang="el-GR" sz="1800" dirty="0" smtClean="0"/>
              <a:t>συνηθέστατα παρακείμενα άλλης </a:t>
            </a:r>
            <a:r>
              <a:rPr lang="el-GR" sz="1800" dirty="0" err="1" smtClean="0"/>
              <a:t>θηλώδους</a:t>
            </a:r>
            <a:r>
              <a:rPr lang="el-GR" sz="1800" dirty="0" smtClean="0"/>
              <a:t> αλλοίωσης</a:t>
            </a:r>
            <a:r>
              <a:rPr lang="en-US" sz="1800" dirty="0" smtClean="0"/>
              <a:t>, </a:t>
            </a:r>
            <a:r>
              <a:rPr lang="el-GR" sz="1800" dirty="0" smtClean="0"/>
              <a:t>πλαγίως προεκτεινόμενης, ή αρχόμενη </a:t>
            </a:r>
            <a:r>
              <a:rPr lang="el-GR" sz="1800" dirty="0" err="1" smtClean="0"/>
              <a:t>θηλώδης</a:t>
            </a:r>
            <a:r>
              <a:rPr lang="el-GR" sz="1800" dirty="0" smtClean="0"/>
              <a:t> </a:t>
            </a:r>
            <a:r>
              <a:rPr lang="el-GR" sz="1800" dirty="0" err="1" smtClean="0"/>
              <a:t>ουροθηλιακή</a:t>
            </a:r>
            <a:r>
              <a:rPr lang="el-GR" sz="1800" dirty="0" smtClean="0"/>
              <a:t> νεοπλασία στο πλαίσιο παρακολούθησης καρκινοπαθών ουροδόχου, </a:t>
            </a:r>
            <a:r>
              <a:rPr lang="el-GR" sz="1800" dirty="0" smtClean="0"/>
              <a:t/>
            </a:r>
            <a:br>
              <a:rPr lang="el-GR" sz="1800" dirty="0" smtClean="0"/>
            </a:br>
            <a:r>
              <a:rPr lang="el-GR" sz="1800" dirty="0" smtClean="0"/>
              <a:t>οπότε </a:t>
            </a:r>
            <a:r>
              <a:rPr lang="el-GR" sz="1800" dirty="0" smtClean="0"/>
              <a:t>αυξάνεται κατά 40% ο κίνδυνος  ανάπτυξης σαφούς νεοπλασίας σε διάστημα 5 ετών. </a:t>
            </a:r>
            <a:br>
              <a:rPr lang="el-GR" sz="1800" dirty="0" smtClean="0"/>
            </a:br>
            <a:r>
              <a:rPr lang="el-GR" sz="1800" dirty="0" err="1" smtClean="0"/>
              <a:t>Κυστεοσκοπικώς</a:t>
            </a:r>
            <a:r>
              <a:rPr lang="el-GR" sz="1800" dirty="0" smtClean="0"/>
              <a:t>,  περιγράφεται ως εστιακή </a:t>
            </a:r>
            <a:r>
              <a:rPr lang="el-GR" sz="1800" dirty="0" err="1" smtClean="0"/>
              <a:t>υπέγερση</a:t>
            </a:r>
            <a:r>
              <a:rPr lang="el-GR" sz="1800" dirty="0" smtClean="0"/>
              <a:t>.</a:t>
            </a:r>
            <a:r>
              <a:rPr lang="el-GR" sz="1400" dirty="0" smtClean="0"/>
              <a:t/>
            </a:r>
            <a:br>
              <a:rPr lang="el-GR" sz="1400" dirty="0" smtClean="0"/>
            </a:br>
            <a:endParaRPr lang="el-GR" sz="1400" dirty="0"/>
          </a:p>
        </p:txBody>
      </p:sp>
      <p:pic>
        <p:nvPicPr>
          <p:cNvPr id="1026" name="Picture 2" descr="C:\Users\Νεφέλη\Desktop\his13762-fig-0003-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209" y="1472200"/>
            <a:ext cx="8859581" cy="440507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Ορθογώνιο 2"/>
          <p:cNvSpPr/>
          <p:nvPr/>
        </p:nvSpPr>
        <p:spPr>
          <a:xfrm>
            <a:off x="0" y="5877273"/>
            <a:ext cx="9144000" cy="1077218"/>
          </a:xfrm>
          <a:prstGeom prst="rect">
            <a:avLst/>
          </a:prstGeom>
        </p:spPr>
        <p:txBody>
          <a:bodyPr wrap="square">
            <a:spAutoFit/>
          </a:bodyPr>
          <a:lstStyle/>
          <a:p>
            <a:pPr algn="just"/>
            <a:r>
              <a:rPr lang="el-GR" sz="1600" dirty="0" smtClean="0"/>
              <a:t>Πρόκειται για </a:t>
            </a:r>
            <a:r>
              <a:rPr lang="el-GR" sz="1600" i="1" dirty="0" smtClean="0">
                <a:effectLst>
                  <a:outerShdw blurRad="38100" dist="38100" dir="2700000" algn="tl">
                    <a:srgbClr val="000000">
                      <a:alpha val="43137"/>
                    </a:srgbClr>
                  </a:outerShdw>
                </a:effectLst>
              </a:rPr>
              <a:t>αλλοιώσεις</a:t>
            </a:r>
            <a:r>
              <a:rPr lang="el-GR" sz="1600" dirty="0" smtClean="0"/>
              <a:t> με  αυξημένες κυτταρικές στοιβάδες και κάποιου βαθμού πτύχωση-κυματισμό, ποικίλου ύψους, </a:t>
            </a:r>
            <a:r>
              <a:rPr lang="el-GR" sz="1600" i="1" dirty="0" smtClean="0"/>
              <a:t>χωρίς</a:t>
            </a:r>
            <a:r>
              <a:rPr lang="el-GR" sz="1600" dirty="0" smtClean="0"/>
              <a:t> όμως καλοσχηματισμένες, με άξονες ή ιεραρχικώς (δευτερογενώς) </a:t>
            </a:r>
            <a:r>
              <a:rPr lang="el-GR" sz="1600" dirty="0" err="1" smtClean="0"/>
              <a:t>διακλαδούμενες</a:t>
            </a:r>
            <a:r>
              <a:rPr lang="el-GR" sz="1600" dirty="0" smtClean="0"/>
              <a:t>  θηλές</a:t>
            </a:r>
            <a:r>
              <a:rPr lang="el-GR" sz="1600" dirty="0"/>
              <a:t>. Απούσα ή ελάχιστη κυτταρική </a:t>
            </a:r>
            <a:r>
              <a:rPr lang="el-GR" sz="1600" dirty="0" err="1"/>
              <a:t>ατυπία</a:t>
            </a:r>
            <a:r>
              <a:rPr lang="el-GR" sz="1600" dirty="0"/>
              <a:t>.</a:t>
            </a:r>
          </a:p>
          <a:p>
            <a:pPr algn="just"/>
            <a:r>
              <a:rPr lang="el-GR" sz="1600" dirty="0" smtClean="0"/>
              <a:t>             Οι εν λόγω αλλοιώσεις ήταν  </a:t>
            </a:r>
            <a:r>
              <a:rPr lang="el-GR" sz="1600" i="1" dirty="0" smtClean="0"/>
              <a:t>παλαιότερα γνωστές ως «</a:t>
            </a:r>
            <a:r>
              <a:rPr lang="el-GR" sz="1600" i="1" dirty="0" err="1" smtClean="0"/>
              <a:t>θηλώδεις</a:t>
            </a:r>
            <a:r>
              <a:rPr lang="el-GR" sz="1600" i="1" dirty="0" smtClean="0"/>
              <a:t> υπερπλασίες» του </a:t>
            </a:r>
            <a:r>
              <a:rPr lang="el-GR" sz="1600" i="1" dirty="0" err="1" smtClean="0"/>
              <a:t>ουροθηλίου</a:t>
            </a:r>
            <a:r>
              <a:rPr lang="el-GR" sz="1600" dirty="0" smtClean="0"/>
              <a:t>. </a:t>
            </a:r>
            <a:endParaRPr lang="el-GR" sz="1600" dirty="0"/>
          </a:p>
        </p:txBody>
      </p:sp>
    </p:spTree>
    <p:extLst>
      <p:ext uri="{BB962C8B-B14F-4D97-AF65-F5344CB8AC3E}">
        <p14:creationId xmlns:p14="http://schemas.microsoft.com/office/powerpoint/2010/main" xmlns="" val="1915031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0" y="0"/>
            <a:ext cx="3786188" cy="857250"/>
          </a:xfrm>
          <a:solidFill>
            <a:srgbClr val="FFCCFF"/>
          </a:solidFill>
        </p:spPr>
        <p:txBody>
          <a:bodyPr/>
          <a:lstStyle/>
          <a:p>
            <a:r>
              <a:rPr lang="el-GR" sz="2800" smtClean="0"/>
              <a:t>Νεφρογενές αδένωμα </a:t>
            </a:r>
          </a:p>
        </p:txBody>
      </p:sp>
      <p:sp>
        <p:nvSpPr>
          <p:cNvPr id="4" name="3 - Θέση κειμένου"/>
          <p:cNvSpPr>
            <a:spLocks noGrp="1"/>
          </p:cNvSpPr>
          <p:nvPr>
            <p:ph type="body" sz="half" idx="2"/>
          </p:nvPr>
        </p:nvSpPr>
        <p:spPr>
          <a:xfrm>
            <a:off x="0" y="1000125"/>
            <a:ext cx="3465513" cy="5643563"/>
          </a:xfrm>
          <a:solidFill>
            <a:srgbClr val="FFCCFF"/>
          </a:solidFill>
        </p:spPr>
        <p:txBody>
          <a:bodyPr>
            <a:normAutofit fontScale="85000" lnSpcReduction="20000"/>
          </a:bodyPr>
          <a:lstStyle/>
          <a:p>
            <a:pPr>
              <a:defRPr/>
            </a:pPr>
            <a:r>
              <a:rPr lang="el-GR" sz="2000" b="1" dirty="0" smtClean="0"/>
              <a:t>Ιστορικό καθετηριασμού ή άλλου ερεθισμού του βλεννογόνου.</a:t>
            </a:r>
          </a:p>
          <a:p>
            <a:pPr>
              <a:defRPr/>
            </a:pPr>
            <a:r>
              <a:rPr lang="el-GR" sz="2000" b="1" dirty="0" smtClean="0"/>
              <a:t>Μονή στοιβάδα κυβοειδών κυττάρων που επενδύουν τις θηλές. Σπάνια πυρηνική </a:t>
            </a:r>
            <a:r>
              <a:rPr lang="el-GR" sz="2000" b="1" dirty="0" err="1" smtClean="0"/>
              <a:t>ατυπία</a:t>
            </a:r>
            <a:r>
              <a:rPr lang="el-GR" sz="2000" b="1" dirty="0" smtClean="0"/>
              <a:t>. Παρόντα και άλλα πρότυπα εκτός του </a:t>
            </a:r>
            <a:r>
              <a:rPr lang="el-GR" sz="2000" b="1" dirty="0" err="1" smtClean="0"/>
              <a:t>θηλώδους</a:t>
            </a:r>
            <a:r>
              <a:rPr lang="el-GR" sz="2000" b="1" dirty="0" smtClean="0"/>
              <a:t>. </a:t>
            </a:r>
          </a:p>
          <a:p>
            <a:pPr>
              <a:defRPr/>
            </a:pPr>
            <a:endParaRPr lang="el-GR" sz="2000" b="1" dirty="0" smtClean="0"/>
          </a:p>
          <a:p>
            <a:pPr>
              <a:defRPr/>
            </a:pPr>
            <a:r>
              <a:rPr lang="en-US" sz="2000" b="1" dirty="0" smtClean="0"/>
              <a:t>CK7</a:t>
            </a:r>
            <a:r>
              <a:rPr lang="en-US" sz="2000" dirty="0" smtClean="0"/>
              <a:t> &amp; </a:t>
            </a:r>
            <a:r>
              <a:rPr lang="en-US" sz="2000" b="1" dirty="0" smtClean="0"/>
              <a:t>PAX2 </a:t>
            </a:r>
            <a:r>
              <a:rPr lang="el-GR" sz="2000" b="1" dirty="0" smtClean="0"/>
              <a:t>&amp;</a:t>
            </a:r>
            <a:r>
              <a:rPr lang="en-US" sz="2000" b="1" dirty="0" smtClean="0"/>
              <a:t> PAX8</a:t>
            </a:r>
            <a:r>
              <a:rPr lang="el-GR" sz="2000" b="1" dirty="0" smtClean="0"/>
              <a:t> </a:t>
            </a:r>
            <a:r>
              <a:rPr lang="en-US" sz="2000" b="1" dirty="0" smtClean="0"/>
              <a:t>(+) </a:t>
            </a:r>
            <a:r>
              <a:rPr lang="el-GR" sz="2000" dirty="0" smtClean="0"/>
              <a:t>στα κύτταρα που επενδύουν τις  σωληνώδεις δομές.</a:t>
            </a:r>
          </a:p>
          <a:p>
            <a:pPr>
              <a:defRPr/>
            </a:pPr>
            <a:endParaRPr lang="el-GR" sz="2000" dirty="0" smtClean="0"/>
          </a:p>
          <a:p>
            <a:pPr>
              <a:defRPr/>
            </a:pPr>
            <a:r>
              <a:rPr lang="el-GR" sz="2000" dirty="0" smtClean="0"/>
              <a:t>Σε μερικές περιπτώσεις εστιακή &amp; ασθενής έκφραση </a:t>
            </a:r>
            <a:r>
              <a:rPr lang="en-US" sz="2000" dirty="0" smtClean="0"/>
              <a:t>PSA &amp;PAP!</a:t>
            </a:r>
          </a:p>
          <a:p>
            <a:pPr>
              <a:defRPr/>
            </a:pPr>
            <a:endParaRPr lang="en-US" sz="2000" dirty="0" smtClean="0"/>
          </a:p>
          <a:p>
            <a:pPr>
              <a:defRPr/>
            </a:pPr>
            <a:r>
              <a:rPr lang="en-US" sz="2000" dirty="0" smtClean="0"/>
              <a:t>H </a:t>
            </a:r>
            <a:r>
              <a:rPr lang="el-GR" sz="2000" dirty="0" smtClean="0"/>
              <a:t>πλειονότητα </a:t>
            </a:r>
            <a:r>
              <a:rPr lang="en-US" sz="2000" dirty="0" smtClean="0"/>
              <a:t>: </a:t>
            </a:r>
            <a:r>
              <a:rPr lang="en-US" sz="2000" b="1" dirty="0" smtClean="0"/>
              <a:t>AMACR (+) </a:t>
            </a:r>
            <a:r>
              <a:rPr lang="en-US" sz="2000" dirty="0" smtClean="0"/>
              <a:t>&amp; 34</a:t>
            </a:r>
            <a:r>
              <a:rPr lang="el-GR" sz="2000" dirty="0" smtClean="0"/>
              <a:t>βΕ12 (-) !</a:t>
            </a:r>
          </a:p>
          <a:p>
            <a:pPr>
              <a:defRPr/>
            </a:pPr>
            <a:endParaRPr lang="el-GR" sz="2000" dirty="0" smtClean="0"/>
          </a:p>
          <a:p>
            <a:pPr>
              <a:defRPr/>
            </a:pPr>
            <a:r>
              <a:rPr lang="el-GR" sz="2000" b="1" dirty="0" smtClean="0"/>
              <a:t>ΔΔ κλειδιά </a:t>
            </a:r>
          </a:p>
          <a:p>
            <a:pPr>
              <a:defRPr/>
            </a:pPr>
            <a:endParaRPr lang="el-GR" sz="2000" dirty="0" smtClean="0"/>
          </a:p>
          <a:p>
            <a:pPr>
              <a:defRPr/>
            </a:pPr>
            <a:r>
              <a:rPr lang="el-GR" sz="2000" dirty="0" smtClean="0"/>
              <a:t>Στο τριχοειδικό αιμαγγείωμα</a:t>
            </a:r>
            <a:r>
              <a:rPr lang="en-US" sz="2000" dirty="0" smtClean="0"/>
              <a:t>:</a:t>
            </a:r>
            <a:r>
              <a:rPr lang="el-GR" sz="2000" dirty="0" smtClean="0"/>
              <a:t> </a:t>
            </a:r>
            <a:r>
              <a:rPr lang="en-US" sz="2000" dirty="0" smtClean="0"/>
              <a:t>CK7(-)</a:t>
            </a:r>
            <a:r>
              <a:rPr lang="el-GR" sz="2000" dirty="0" smtClean="0"/>
              <a:t>,</a:t>
            </a:r>
            <a:r>
              <a:rPr lang="en-US" sz="2000" dirty="0" smtClean="0"/>
              <a:t> CD31</a:t>
            </a:r>
            <a:r>
              <a:rPr lang="el-GR" sz="2000" dirty="0" smtClean="0"/>
              <a:t> και άλλοι </a:t>
            </a:r>
            <a:r>
              <a:rPr lang="el-GR" sz="2000" dirty="0" smtClean="0">
                <a:effectLst>
                  <a:outerShdw blurRad="38100" dist="38100" dir="2700000" algn="tl">
                    <a:srgbClr val="000000">
                      <a:alpha val="43137"/>
                    </a:srgbClr>
                  </a:outerShdw>
                </a:effectLst>
              </a:rPr>
              <a:t>ενδοθηλιακοί</a:t>
            </a:r>
            <a:r>
              <a:rPr lang="el-GR" sz="2000" dirty="0" smtClean="0"/>
              <a:t> δείκτες (+) </a:t>
            </a:r>
            <a:endParaRPr lang="el-GR" sz="2000" dirty="0"/>
          </a:p>
        </p:txBody>
      </p:sp>
      <p:pic>
        <p:nvPicPr>
          <p:cNvPr id="25604" name="Picture 2" descr="http://www.webpathology.com/slides/slides/NephrogenicMetaplasia3.jpg"/>
          <p:cNvPicPr>
            <a:picLocks noChangeAspect="1" noChangeArrowheads="1"/>
          </p:cNvPicPr>
          <p:nvPr/>
        </p:nvPicPr>
        <p:blipFill>
          <a:blip r:embed="rId2" cstate="print"/>
          <a:srcRect/>
          <a:stretch>
            <a:fillRect/>
          </a:stretch>
        </p:blipFill>
        <p:spPr bwMode="auto">
          <a:xfrm>
            <a:off x="3491880" y="-579445"/>
            <a:ext cx="5976664" cy="7968885"/>
          </a:xfrm>
          <a:prstGeom prst="rect">
            <a:avLst/>
          </a:prstGeom>
          <a:noFill/>
          <a:ln w="9525">
            <a:noFill/>
            <a:miter lim="800000"/>
            <a:headEnd/>
            <a:tailEnd/>
          </a:ln>
        </p:spPr>
      </p:pic>
      <p:sp>
        <p:nvSpPr>
          <p:cNvPr id="5" name="4 - Βέλος προς τα επάνω"/>
          <p:cNvSpPr/>
          <p:nvPr/>
        </p:nvSpPr>
        <p:spPr>
          <a:xfrm rot="16892445">
            <a:off x="5404523" y="1741115"/>
            <a:ext cx="367959" cy="5299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6012160" y="908720"/>
            <a:ext cx="3131840" cy="1569660"/>
          </a:xfrm>
          <a:prstGeom prst="rect">
            <a:avLst/>
          </a:prstGeom>
        </p:spPr>
        <p:txBody>
          <a:bodyPr wrap="square">
            <a:spAutoFit/>
          </a:bodyPr>
          <a:lstStyle/>
          <a:p>
            <a:r>
              <a:rPr lang="en-US" sz="2400" b="1" dirty="0" smtClean="0">
                <a:solidFill>
                  <a:schemeClr val="tx2">
                    <a:lumMod val="75000"/>
                  </a:schemeClr>
                </a:solidFill>
              </a:rPr>
              <a:t>M</a:t>
            </a:r>
            <a:r>
              <a:rPr lang="el-GR" sz="2400" b="1" dirty="0" err="1" smtClean="0">
                <a:solidFill>
                  <a:schemeClr val="tx2">
                    <a:lumMod val="75000"/>
                  </a:schemeClr>
                </a:solidFill>
              </a:rPr>
              <a:t>ορφολογία</a:t>
            </a:r>
            <a:r>
              <a:rPr lang="el-GR" sz="2400" b="1" dirty="0" smtClean="0">
                <a:solidFill>
                  <a:schemeClr val="tx2">
                    <a:lumMod val="75000"/>
                  </a:schemeClr>
                </a:solidFill>
              </a:rPr>
              <a:t> «πλατυκέφαλου καρφιού-</a:t>
            </a:r>
            <a:r>
              <a:rPr lang="el-GR" sz="2400" b="1" dirty="0" err="1" smtClean="0">
                <a:solidFill>
                  <a:schemeClr val="tx2">
                    <a:lumMod val="75000"/>
                  </a:schemeClr>
                </a:solidFill>
              </a:rPr>
              <a:t>παπουτσόπροκας</a:t>
            </a:r>
            <a:r>
              <a:rPr lang="el-GR" sz="2400" b="1" dirty="0" smtClean="0">
                <a:solidFill>
                  <a:schemeClr val="tx2">
                    <a:lumMod val="75000"/>
                  </a:schemeClr>
                </a:solidFill>
              </a:rPr>
              <a:t>».</a:t>
            </a:r>
            <a:endParaRPr lang="el-GR"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3,1 Bladder_PapillaryCystitis1"/>
          <p:cNvPicPr>
            <a:picLocks noChangeAspect="1" noChangeArrowheads="1"/>
          </p:cNvPicPr>
          <p:nvPr/>
        </p:nvPicPr>
        <p:blipFill>
          <a:blip r:embed="rId2" cstate="print"/>
          <a:srcRect t="3749"/>
          <a:stretch>
            <a:fillRect/>
          </a:stretch>
        </p:blipFill>
        <p:spPr bwMode="auto">
          <a:xfrm>
            <a:off x="0" y="642918"/>
            <a:ext cx="9144975" cy="56436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537" y="0"/>
            <a:ext cx="9144000" cy="2708920"/>
          </a:xfrm>
        </p:spPr>
        <p:txBody>
          <a:bodyPr>
            <a:normAutofit fontScale="90000"/>
          </a:bodyPr>
          <a:lstStyle/>
          <a:p>
            <a:pPr eaLnBrk="1" hangingPunct="1"/>
            <a:r>
              <a:rPr lang="el-GR" dirty="0" err="1" smtClean="0">
                <a:solidFill>
                  <a:schemeClr val="tx2">
                    <a:lumMod val="75000"/>
                  </a:schemeClr>
                </a:solidFill>
              </a:rPr>
              <a:t>Πολυποειδής</a:t>
            </a:r>
            <a:r>
              <a:rPr lang="el-GR" dirty="0" smtClean="0">
                <a:solidFill>
                  <a:schemeClr val="tx2">
                    <a:lumMod val="75000"/>
                  </a:schemeClr>
                </a:solidFill>
              </a:rPr>
              <a:t> / </a:t>
            </a:r>
            <a:r>
              <a:rPr lang="el-GR" dirty="0" err="1" smtClean="0">
                <a:solidFill>
                  <a:schemeClr val="tx2">
                    <a:lumMod val="75000"/>
                  </a:schemeClr>
                </a:solidFill>
              </a:rPr>
              <a:t>θηλώδης</a:t>
            </a:r>
            <a:r>
              <a:rPr lang="el-GR" dirty="0" smtClean="0">
                <a:solidFill>
                  <a:schemeClr val="tx2">
                    <a:lumMod val="75000"/>
                  </a:schemeClr>
                </a:solidFill>
              </a:rPr>
              <a:t> κυστίτιδα</a:t>
            </a:r>
            <a:br>
              <a:rPr lang="el-GR" dirty="0" smtClean="0">
                <a:solidFill>
                  <a:schemeClr val="tx2">
                    <a:lumMod val="75000"/>
                  </a:schemeClr>
                </a:solidFill>
              </a:rPr>
            </a:br>
            <a:r>
              <a:rPr lang="el-GR" sz="2000" b="1" dirty="0" smtClean="0">
                <a:solidFill>
                  <a:schemeClr val="tx2">
                    <a:lumMod val="75000"/>
                  </a:schemeClr>
                </a:solidFill>
              </a:rPr>
              <a:t>Ιστορικό</a:t>
            </a:r>
            <a:r>
              <a:rPr lang="el-GR" sz="2000" dirty="0" smtClean="0">
                <a:solidFill>
                  <a:schemeClr val="tx2">
                    <a:lumMod val="75000"/>
                  </a:schemeClr>
                </a:solidFill>
              </a:rPr>
              <a:t> επίδρασης ερεθιστικού παράγοντα. Όπως και στην κυστική/αδενική κυστίτιδα, </a:t>
            </a:r>
            <a:r>
              <a:rPr lang="el-GR" sz="2000" dirty="0" smtClean="0">
                <a:solidFill>
                  <a:schemeClr val="tx2">
                    <a:lumMod val="75000"/>
                  </a:schemeClr>
                </a:solidFill>
                <a:effectLst>
                  <a:outerShdw blurRad="38100" dist="38100" dir="2700000" algn="tl">
                    <a:srgbClr val="000000">
                      <a:alpha val="43137"/>
                    </a:srgbClr>
                  </a:outerShdw>
                </a:effectLst>
              </a:rPr>
              <a:t>απουσία</a:t>
            </a:r>
            <a:r>
              <a:rPr lang="el-GR" sz="2000" dirty="0" smtClean="0">
                <a:solidFill>
                  <a:schemeClr val="tx2">
                    <a:lumMod val="75000"/>
                  </a:schemeClr>
                </a:solidFill>
              </a:rPr>
              <a:t> αληθούς κυτταρολογικής </a:t>
            </a:r>
            <a:r>
              <a:rPr lang="el-GR" sz="2000" dirty="0" err="1" smtClean="0">
                <a:solidFill>
                  <a:schemeClr val="tx2">
                    <a:lumMod val="75000"/>
                  </a:schemeClr>
                </a:solidFill>
              </a:rPr>
              <a:t>ατυπίας</a:t>
            </a:r>
            <a:r>
              <a:rPr lang="el-GR" sz="2000" dirty="0" smtClean="0">
                <a:solidFill>
                  <a:schemeClr val="tx2">
                    <a:lumMod val="75000"/>
                  </a:schemeClr>
                </a:solidFill>
              </a:rPr>
              <a:t> </a:t>
            </a:r>
            <a:r>
              <a:rPr lang="el-GR" sz="2000" dirty="0" smtClean="0">
                <a:solidFill>
                  <a:schemeClr val="tx2">
                    <a:lumMod val="75000"/>
                  </a:schemeClr>
                </a:solidFill>
              </a:rPr>
              <a:t>της</a:t>
            </a:r>
            <a:r>
              <a:rPr lang="el-GR" sz="2000" dirty="0" smtClean="0">
                <a:solidFill>
                  <a:schemeClr val="tx2">
                    <a:lumMod val="75000"/>
                  </a:schemeClr>
                </a:solidFill>
              </a:rPr>
              <a:t> </a:t>
            </a:r>
            <a:r>
              <a:rPr lang="el-GR" sz="2000" dirty="0" smtClean="0">
                <a:solidFill>
                  <a:schemeClr val="tx2">
                    <a:lumMod val="75000"/>
                  </a:schemeClr>
                </a:solidFill>
              </a:rPr>
              <a:t>κακοήθειας, νέκρωσης, </a:t>
            </a:r>
            <a:r>
              <a:rPr lang="el-GR" sz="2000" dirty="0" err="1" smtClean="0">
                <a:solidFill>
                  <a:schemeClr val="tx2">
                    <a:lumMod val="75000"/>
                  </a:schemeClr>
                </a:solidFill>
              </a:rPr>
              <a:t>σκιρρώδους</a:t>
            </a:r>
            <a:r>
              <a:rPr lang="el-GR" sz="2000" dirty="0" smtClean="0">
                <a:solidFill>
                  <a:schemeClr val="tx2">
                    <a:lumMod val="75000"/>
                  </a:schemeClr>
                </a:solidFill>
              </a:rPr>
              <a:t> </a:t>
            </a:r>
            <a:r>
              <a:rPr lang="el-GR" sz="2000" dirty="0" err="1" smtClean="0">
                <a:solidFill>
                  <a:schemeClr val="tx2">
                    <a:lumMod val="75000"/>
                  </a:schemeClr>
                </a:solidFill>
              </a:rPr>
              <a:t>στρωματικής</a:t>
            </a:r>
            <a:r>
              <a:rPr lang="el-GR" sz="2000" dirty="0" smtClean="0">
                <a:solidFill>
                  <a:schemeClr val="tx2">
                    <a:lumMod val="75000"/>
                  </a:schemeClr>
                </a:solidFill>
              </a:rPr>
              <a:t> αντίδρασης και διήθησης. Φλεγμονώδες, οιδηματώδες ή πυκνό ινώδες υπόστρωμα. </a:t>
            </a:r>
            <a:r>
              <a:rPr lang="el-GR" sz="2000" b="1" dirty="0" smtClean="0">
                <a:solidFill>
                  <a:schemeClr val="tx2">
                    <a:lumMod val="75000"/>
                  </a:schemeClr>
                </a:solidFill>
              </a:rPr>
              <a:t>Μη</a:t>
            </a:r>
            <a:r>
              <a:rPr lang="el-GR" sz="2000" dirty="0" smtClean="0">
                <a:solidFill>
                  <a:schemeClr val="tx2">
                    <a:lumMod val="75000"/>
                  </a:schemeClr>
                </a:solidFill>
              </a:rPr>
              <a:t> διακλαδιζόμενες, ευρείας βάσης παραφυάδες, </a:t>
            </a:r>
            <a:r>
              <a:rPr lang="el-GR" sz="2000" dirty="0" smtClean="0">
                <a:solidFill>
                  <a:schemeClr val="tx2">
                    <a:lumMod val="75000"/>
                  </a:schemeClr>
                </a:solidFill>
                <a:effectLst>
                  <a:outerShdw blurRad="38100" dist="38100" dir="2700000" algn="tl">
                    <a:srgbClr val="000000">
                      <a:alpha val="43137"/>
                    </a:srgbClr>
                  </a:outerShdw>
                </a:effectLst>
              </a:rPr>
              <a:t>απλής αρχιτεκτονικής</a:t>
            </a:r>
            <a:r>
              <a:rPr lang="el-GR" sz="2000" dirty="0" smtClean="0">
                <a:solidFill>
                  <a:schemeClr val="tx2">
                    <a:lumMod val="75000"/>
                  </a:schemeClr>
                </a:solidFill>
              </a:rPr>
              <a:t>. Αντιδραστική </a:t>
            </a:r>
            <a:r>
              <a:rPr lang="el-GR" sz="2000" dirty="0" err="1" smtClean="0">
                <a:solidFill>
                  <a:schemeClr val="tx2">
                    <a:lumMod val="75000"/>
                  </a:schemeClr>
                </a:solidFill>
              </a:rPr>
              <a:t>ατυπία</a:t>
            </a:r>
            <a:r>
              <a:rPr lang="el-GR" sz="2000" dirty="0" smtClean="0">
                <a:solidFill>
                  <a:schemeClr val="tx2">
                    <a:lumMod val="75000"/>
                  </a:schemeClr>
                </a:solidFill>
              </a:rPr>
              <a:t> </a:t>
            </a:r>
            <a:r>
              <a:rPr lang="el-GR" sz="2000" dirty="0" err="1" smtClean="0">
                <a:solidFill>
                  <a:schemeClr val="tx2">
                    <a:lumMod val="75000"/>
                  </a:schemeClr>
                </a:solidFill>
              </a:rPr>
              <a:t>καλυπτηρίου</a:t>
            </a:r>
            <a:r>
              <a:rPr lang="el-GR" sz="2000" dirty="0" smtClean="0">
                <a:solidFill>
                  <a:schemeClr val="tx2">
                    <a:lumMod val="75000"/>
                  </a:schemeClr>
                </a:solidFill>
              </a:rPr>
              <a:t> </a:t>
            </a:r>
            <a:r>
              <a:rPr lang="el-GR" sz="2000" dirty="0" err="1" smtClean="0">
                <a:solidFill>
                  <a:schemeClr val="tx2">
                    <a:lumMod val="75000"/>
                  </a:schemeClr>
                </a:solidFill>
              </a:rPr>
              <a:t>ουροθηλίου</a:t>
            </a:r>
            <a:r>
              <a:rPr lang="el-GR" sz="2000" dirty="0" smtClean="0">
                <a:solidFill>
                  <a:schemeClr val="tx2">
                    <a:lumMod val="75000"/>
                  </a:schemeClr>
                </a:solidFill>
              </a:rPr>
              <a:t>. Απουσία προβάλλουσας </a:t>
            </a:r>
            <a:r>
              <a:rPr lang="el-GR" sz="2000" dirty="0" err="1" smtClean="0">
                <a:solidFill>
                  <a:schemeClr val="tx2">
                    <a:lumMod val="75000"/>
                  </a:schemeClr>
                </a:solidFill>
              </a:rPr>
              <a:t>ομπρελοειδούς</a:t>
            </a:r>
            <a:r>
              <a:rPr lang="el-GR" sz="2000" dirty="0" smtClean="0">
                <a:solidFill>
                  <a:schemeClr val="tx2">
                    <a:lumMod val="75000"/>
                  </a:schemeClr>
                </a:solidFill>
              </a:rPr>
              <a:t> στοιβάδας. Ανάλογες αλλοιώσεις</a:t>
            </a:r>
            <a:r>
              <a:rPr lang="en-US" sz="2000" dirty="0" smtClean="0">
                <a:solidFill>
                  <a:schemeClr val="tx2">
                    <a:lumMod val="75000"/>
                  </a:schemeClr>
                </a:solidFill>
              </a:rPr>
              <a:t>:</a:t>
            </a:r>
            <a:r>
              <a:rPr lang="el-GR" sz="2000" dirty="0" smtClean="0">
                <a:solidFill>
                  <a:schemeClr val="tx2">
                    <a:lumMod val="75000"/>
                  </a:schemeClr>
                </a:solidFill>
              </a:rPr>
              <a:t> </a:t>
            </a:r>
            <a:r>
              <a:rPr lang="el-GR" sz="2000" dirty="0" err="1" smtClean="0">
                <a:solidFill>
                  <a:schemeClr val="tx2">
                    <a:lumMod val="75000"/>
                  </a:schemeClr>
                </a:solidFill>
              </a:rPr>
              <a:t>ινοεπιθηλιακός</a:t>
            </a:r>
            <a:r>
              <a:rPr lang="el-GR" sz="2000" dirty="0" smtClean="0">
                <a:solidFill>
                  <a:schemeClr val="tx2">
                    <a:lumMod val="75000"/>
                  </a:schemeClr>
                </a:solidFill>
              </a:rPr>
              <a:t> </a:t>
            </a:r>
            <a:r>
              <a:rPr lang="el-GR" sz="2000" dirty="0" err="1" smtClean="0">
                <a:solidFill>
                  <a:schemeClr val="tx2">
                    <a:lumMod val="75000"/>
                  </a:schemeClr>
                </a:solidFill>
              </a:rPr>
              <a:t>πολύπους</a:t>
            </a:r>
            <a:r>
              <a:rPr lang="el-GR" sz="2000" dirty="0" smtClean="0">
                <a:solidFill>
                  <a:schemeClr val="tx2">
                    <a:lumMod val="75000"/>
                  </a:schemeClr>
                </a:solidFill>
              </a:rPr>
              <a:t>, </a:t>
            </a:r>
            <a:r>
              <a:rPr lang="el-GR" sz="2000" dirty="0" err="1" smtClean="0">
                <a:solidFill>
                  <a:schemeClr val="tx2">
                    <a:lumMod val="75000"/>
                  </a:schemeClr>
                </a:solidFill>
              </a:rPr>
              <a:t>πολύπους</a:t>
            </a:r>
            <a:r>
              <a:rPr lang="el-GR" sz="2000" dirty="0" smtClean="0">
                <a:solidFill>
                  <a:schemeClr val="tx2">
                    <a:lumMod val="75000"/>
                  </a:schemeClr>
                </a:solidFill>
              </a:rPr>
              <a:t> προστατικής ποικιλίας.</a:t>
            </a:r>
            <a:br>
              <a:rPr lang="el-GR" sz="2000" dirty="0" smtClean="0">
                <a:solidFill>
                  <a:schemeClr val="tx2">
                    <a:lumMod val="75000"/>
                  </a:schemeClr>
                </a:solidFill>
              </a:rPr>
            </a:br>
            <a:r>
              <a:rPr lang="el-GR" sz="2000" dirty="0">
                <a:solidFill>
                  <a:schemeClr val="tx2">
                    <a:lumMod val="75000"/>
                  </a:schemeClr>
                </a:solidFill>
              </a:rPr>
              <a:t/>
            </a:r>
            <a:br>
              <a:rPr lang="el-GR" sz="2000" dirty="0">
                <a:solidFill>
                  <a:schemeClr val="tx2">
                    <a:lumMod val="75000"/>
                  </a:schemeClr>
                </a:solidFill>
              </a:rPr>
            </a:br>
            <a:endParaRPr lang="el-GR" sz="2000" dirty="0" smtClean="0">
              <a:solidFill>
                <a:schemeClr val="tx2">
                  <a:lumMod val="75000"/>
                </a:schemeClr>
              </a:solidFill>
            </a:endParaRPr>
          </a:p>
        </p:txBody>
      </p:sp>
      <p:pic>
        <p:nvPicPr>
          <p:cNvPr id="29699" name="Picture 3" descr="3,4 Bladder_PolypoidCystitis2"/>
          <p:cNvPicPr>
            <a:picLocks noChangeAspect="1" noChangeArrowheads="1"/>
          </p:cNvPicPr>
          <p:nvPr/>
        </p:nvPicPr>
        <p:blipFill>
          <a:blip r:embed="rId2" cstate="print"/>
          <a:srcRect t="3749"/>
          <a:stretch>
            <a:fillRect/>
          </a:stretch>
        </p:blipFill>
        <p:spPr bwMode="auto">
          <a:xfrm>
            <a:off x="1043608" y="2348880"/>
            <a:ext cx="7344816" cy="43638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55" name="Group 67"/>
          <p:cNvGraphicFramePr>
            <a:graphicFrameLocks noGrp="1"/>
          </p:cNvGraphicFramePr>
          <p:nvPr/>
        </p:nvGraphicFramePr>
        <p:xfrm>
          <a:off x="468313" y="1916113"/>
          <a:ext cx="8351837" cy="3462211"/>
        </p:xfrm>
        <a:graphic>
          <a:graphicData uri="http://schemas.openxmlformats.org/drawingml/2006/table">
            <a:tbl>
              <a:tblPr/>
              <a:tblGrid>
                <a:gridCol w="1439862"/>
                <a:gridCol w="1295400"/>
                <a:gridCol w="1728788"/>
                <a:gridCol w="1800225"/>
                <a:gridCol w="2087562"/>
              </a:tblGrid>
              <a:tr h="523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Θήλωμα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PUNLMP</a:t>
                      </a:r>
                      <a:endPar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Χαμηλόβαθμης κακοήθειας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Υψηλόβαθμης κακοήθειας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6450">
                <a:tc>
                  <a:txBody>
                    <a:bodyPr/>
                    <a:lstStyle/>
                    <a:p>
                      <a:pPr marL="0" marR="0" lvl="0" indent="0" algn="ctr" defTabSz="914400" rtl="0" eaLnBrk="1" fontAlgn="base" latinLnBrk="0" hangingPunct="1">
                        <a:lnSpc>
                          <a:spcPct val="100000"/>
                        </a:lnSpc>
                        <a:spcBef>
                          <a:spcPct val="20000"/>
                        </a:spcBef>
                        <a:spcAft>
                          <a:spcPct val="0"/>
                        </a:spcAft>
                        <a:buClr>
                          <a:srgbClr val="E16BB1"/>
                        </a:buClr>
                        <a:buSzTx/>
                        <a:buFontTx/>
                        <a:buChar char="•"/>
                        <a:tabLst/>
                      </a:pPr>
                      <a:r>
                        <a:rPr kumimoji="0" lang="el-GR" sz="2000" b="1" i="0" u="none" strike="noStrike" cap="none" normalizeH="0" baseline="0" smtClean="0">
                          <a:ln>
                            <a:noFill/>
                          </a:ln>
                          <a:solidFill>
                            <a:schemeClr val="tx1"/>
                          </a:solidFill>
                          <a:effectLst/>
                          <a:latin typeface="Comic Sans MS" pitchFamily="66" charset="0"/>
                        </a:rPr>
                        <a:t>Θηλές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latin typeface="Comic Sans MS" pitchFamily="66" charset="0"/>
                        </a:rPr>
                        <a:t>Λεπτές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Λεπτές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Καμμιά φορά συγχωνευμένες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Συγχωνευμένες, διακλαδιζόμενες και λεπτές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Συγχωνευμένες, διακλαδιζόμενες και λεπτές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13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Κυτταρική</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latin typeface="Comic Sans MS" pitchFamily="66" charset="0"/>
                        </a:rPr>
                        <a:t>οργάνωση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Ταυτόσημη με τη φυσιολογική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Πολικότητα φυσιολογική.</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Οποιοδήποτε πάχος.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Προσκολλητικό-τητα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Κυριαρχεί η τάξη με ελάχιστο συ-νωστισμό κι ελά-χιστη απώλεια πολικότητας.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Οποιοδήποτε πάχος.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Προσκολλητικότητα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Κυριαρχεί η αταξία με συχνή απώλεια πολικότητας και προσκολλητικότητας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48" name="Text Box 68"/>
          <p:cNvSpPr txBox="1">
            <a:spLocks noChangeArrowheads="1"/>
          </p:cNvSpPr>
          <p:nvPr/>
        </p:nvSpPr>
        <p:spPr bwMode="auto">
          <a:xfrm>
            <a:off x="4932363" y="1412875"/>
            <a:ext cx="3887787" cy="366713"/>
          </a:xfrm>
          <a:prstGeom prst="rect">
            <a:avLst/>
          </a:prstGeom>
          <a:noFill/>
          <a:ln w="9525">
            <a:noFill/>
            <a:miter lim="800000"/>
            <a:headEnd/>
            <a:tailEnd/>
          </a:ln>
        </p:spPr>
        <p:txBody>
          <a:bodyPr>
            <a:spAutoFit/>
          </a:bodyPr>
          <a:lstStyle/>
          <a:p>
            <a:pPr algn="ctr"/>
            <a:r>
              <a:rPr lang="el-GR" b="1" dirty="0" err="1">
                <a:effectLst>
                  <a:outerShdw blurRad="38100" dist="38100" dir="2700000" algn="tl">
                    <a:srgbClr val="000000">
                      <a:alpha val="43137"/>
                    </a:srgbClr>
                  </a:outerShdw>
                </a:effectLst>
                <a:latin typeface="Comic Sans MS" pitchFamily="66" charset="0"/>
              </a:rPr>
              <a:t>Θηλώδες</a:t>
            </a:r>
            <a:r>
              <a:rPr lang="el-GR" b="1" dirty="0">
                <a:effectLst>
                  <a:outerShdw blurRad="38100" dist="38100" dir="2700000" algn="tl">
                    <a:srgbClr val="000000">
                      <a:alpha val="43137"/>
                    </a:srgbClr>
                  </a:outerShdw>
                </a:effectLst>
                <a:latin typeface="Comic Sans MS" pitchFamily="66" charset="0"/>
              </a:rPr>
              <a:t> </a:t>
            </a:r>
            <a:r>
              <a:rPr lang="el-GR" b="1" dirty="0" err="1">
                <a:effectLst>
                  <a:outerShdw blurRad="38100" dist="38100" dir="2700000" algn="tl">
                    <a:srgbClr val="000000">
                      <a:alpha val="43137"/>
                    </a:srgbClr>
                  </a:outerShdw>
                </a:effectLst>
                <a:latin typeface="Comic Sans MS" pitchFamily="66" charset="0"/>
              </a:rPr>
              <a:t>ουροθηλιακό</a:t>
            </a:r>
            <a:r>
              <a:rPr lang="el-GR" b="1" dirty="0">
                <a:effectLst>
                  <a:outerShdw blurRad="38100" dist="38100" dir="2700000" algn="tl">
                    <a:srgbClr val="000000">
                      <a:alpha val="43137"/>
                    </a:srgbClr>
                  </a:outerShdw>
                </a:effectLst>
                <a:latin typeface="Comic Sans MS" pitchFamily="66" charset="0"/>
              </a:rPr>
              <a:t> καρκίνωμα</a:t>
            </a:r>
          </a:p>
        </p:txBody>
      </p:sp>
      <p:sp>
        <p:nvSpPr>
          <p:cNvPr id="5149" name="Text Box 69"/>
          <p:cNvSpPr txBox="1">
            <a:spLocks noChangeArrowheads="1"/>
          </p:cNvSpPr>
          <p:nvPr/>
        </p:nvSpPr>
        <p:spPr bwMode="auto">
          <a:xfrm>
            <a:off x="1619672" y="214291"/>
            <a:ext cx="5897009" cy="1077218"/>
          </a:xfrm>
          <a:prstGeom prst="rect">
            <a:avLst/>
          </a:prstGeom>
          <a:noFill/>
          <a:ln w="9525">
            <a:noFill/>
            <a:miter lim="800000"/>
            <a:headEnd/>
            <a:tailEnd/>
          </a:ln>
        </p:spPr>
        <p:txBody>
          <a:bodyPr wrap="square">
            <a:spAutoFit/>
          </a:bodyPr>
          <a:lstStyle/>
          <a:p>
            <a:pPr algn="ctr"/>
            <a:r>
              <a:rPr lang="el-GR" sz="3200" b="1" dirty="0" smtClean="0">
                <a:effectLst>
                  <a:outerShdw blurRad="38100" dist="38100" dir="2700000" algn="tl">
                    <a:srgbClr val="000000">
                      <a:alpha val="43137"/>
                    </a:srgbClr>
                  </a:outerShdw>
                </a:effectLst>
                <a:latin typeface="Comic Sans MS" pitchFamily="66" charset="0"/>
              </a:rPr>
              <a:t>ΙΣΤΟΛΟΓΙΚΗ ΔΙΑΓΝΩΣΗ Αρχιτεκτονικά </a:t>
            </a:r>
            <a:r>
              <a:rPr lang="el-GR" sz="3200" b="1" dirty="0">
                <a:effectLst>
                  <a:outerShdw blurRad="38100" dist="38100" dir="2700000" algn="tl">
                    <a:srgbClr val="000000">
                      <a:alpha val="43137"/>
                    </a:srgbClr>
                  </a:outerShdw>
                </a:effectLst>
                <a:latin typeface="Comic Sans MS" pitchFamily="66" charset="0"/>
              </a:rPr>
              <a:t>κριτήρια</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247" name="Group 111"/>
          <p:cNvGraphicFramePr>
            <a:graphicFrameLocks noGrp="1"/>
          </p:cNvGraphicFramePr>
          <p:nvPr/>
        </p:nvGraphicFramePr>
        <p:xfrm>
          <a:off x="468313" y="1027113"/>
          <a:ext cx="8351837" cy="5711952"/>
        </p:xfrm>
        <a:graphic>
          <a:graphicData uri="http://schemas.openxmlformats.org/drawingml/2006/table">
            <a:tbl>
              <a:tblPr/>
              <a:tblGrid>
                <a:gridCol w="1439862"/>
                <a:gridCol w="1295400"/>
                <a:gridCol w="1655763"/>
                <a:gridCol w="1873250"/>
                <a:gridCol w="2087562"/>
              </a:tblGrid>
              <a:tr h="5048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Θήλωμα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PUNLMP</a:t>
                      </a:r>
                      <a:endPar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Χαμηλόβαθμης κακοήθειας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Υψηλόβαθμης κακοήθειας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7550">
                <a:tc>
                  <a:txBody>
                    <a:bodyPr/>
                    <a:lstStyle/>
                    <a:p>
                      <a:pPr marL="0" marR="0" lvl="0" indent="0" algn="ctr" defTabSz="914400" rtl="0" eaLnBrk="1" fontAlgn="base" latinLnBrk="0" hangingPunct="1">
                        <a:lnSpc>
                          <a:spcPct val="100000"/>
                        </a:lnSpc>
                        <a:spcBef>
                          <a:spcPct val="20000"/>
                        </a:spcBef>
                        <a:spcAft>
                          <a:spcPct val="0"/>
                        </a:spcAft>
                        <a:buClr>
                          <a:srgbClr val="E16BB1"/>
                        </a:buClr>
                        <a:buSzTx/>
                        <a:buFontTx/>
                        <a:buChar char="•"/>
                        <a:tabLst/>
                      </a:pPr>
                      <a:r>
                        <a:rPr kumimoji="0" lang="el-GR" sz="2000" b="1" i="0" u="none" strike="noStrike" cap="none" normalizeH="0" baseline="0" smtClean="0">
                          <a:ln>
                            <a:noFill/>
                          </a:ln>
                          <a:solidFill>
                            <a:schemeClr val="tx1"/>
                          </a:solidFill>
                          <a:effectLst/>
                          <a:latin typeface="Comic Sans MS" pitchFamily="66" charset="0"/>
                        </a:rPr>
                        <a:t>Πυρηνικό μέγεθος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Ταυτόσημο του φυσιολογικού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Πιθανώς ομοιόμορφα διογκωμένο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Διογκωμένο με ποικιλία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Διογκωμένο με ποικιλία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3925">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Πυρηνικό σχήμα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Ταυτόσημο του φυσιολογικού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Επιμηκυσμένο, στρογγυλό-ωοειδές, ομοιόμορφο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Στρογγυλό-ωοειδές. Ελαφρά ποικιλία σχήματος και περιγράμματος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Μέτριος έως έντονος πλειομορφισμός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77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Πυρηνική χρωματίνη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Λεπτή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Λεπτή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Ελαφρά ποικιλία μέσα στο ίδιο κύτταρο και μεταξύ κυττάρων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Μέτρια έως έντονη ποικιλία μέσα στο ίδιο κύτταρο ή μεταξύ κυττάρων με υπερχρωμασία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900">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Πυρήνια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Απόντα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Απόντα ή δυσδιάκριτα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Συνήθως δυσδιάκριτα. Όταν</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διακρίνονται, μικρά και ομαλά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Πιθανώς πολλαπλά και προβάλλοντα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3900">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Μιτώσεις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Απούσες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Σπάνιες, με βασική κατανομή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dirty="0" err="1" smtClean="0">
                          <a:ln>
                            <a:noFill/>
                          </a:ln>
                          <a:solidFill>
                            <a:schemeClr val="tx1"/>
                          </a:solidFill>
                          <a:effectLst/>
                          <a:latin typeface="Comic Sans MS" pitchFamily="66" charset="0"/>
                        </a:rPr>
                        <a:t>Καμμιά</a:t>
                      </a:r>
                      <a:r>
                        <a:rPr kumimoji="0" lang="el-GR" sz="1400" b="1" i="0" u="none" strike="noStrike" cap="none" normalizeH="0" baseline="0" dirty="0" smtClean="0">
                          <a:ln>
                            <a:noFill/>
                          </a:ln>
                          <a:solidFill>
                            <a:schemeClr val="tx1"/>
                          </a:solidFill>
                          <a:effectLst/>
                          <a:latin typeface="Comic Sans MS" pitchFamily="66" charset="0"/>
                        </a:rPr>
                        <a:t> φορά, σε οποιοδήποτε επίπεδο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Συνήθως συχνές, σε οποιοδήποτε επίπεδο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1600" b="1" i="0" u="none" strike="noStrike" cap="none" normalizeH="0" baseline="0" smtClean="0">
                          <a:ln>
                            <a:noFill/>
                          </a:ln>
                          <a:solidFill>
                            <a:schemeClr val="tx1"/>
                          </a:solidFill>
                          <a:effectLst/>
                          <a:latin typeface="Comic Sans MS" pitchFamily="66" charset="0"/>
                        </a:rPr>
                        <a:t>Ομπρελοειδή κύτταρα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Ομοιόμορφα 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Συνήθως 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Πιθανώς απόντα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96" name="Text Box 28"/>
          <p:cNvSpPr txBox="1">
            <a:spLocks noChangeArrowheads="1"/>
          </p:cNvSpPr>
          <p:nvPr/>
        </p:nvSpPr>
        <p:spPr bwMode="auto">
          <a:xfrm>
            <a:off x="4932363" y="620713"/>
            <a:ext cx="3887787" cy="366712"/>
          </a:xfrm>
          <a:prstGeom prst="rect">
            <a:avLst/>
          </a:prstGeom>
          <a:noFill/>
          <a:ln w="9525">
            <a:noFill/>
            <a:miter lim="800000"/>
            <a:headEnd/>
            <a:tailEnd/>
          </a:ln>
        </p:spPr>
        <p:txBody>
          <a:bodyPr>
            <a:spAutoFit/>
          </a:bodyPr>
          <a:lstStyle/>
          <a:p>
            <a:pPr algn="ctr"/>
            <a:r>
              <a:rPr lang="el-GR" b="1" dirty="0" err="1">
                <a:effectLst>
                  <a:outerShdw blurRad="38100" dist="38100" dir="2700000" algn="tl">
                    <a:srgbClr val="000000">
                      <a:alpha val="43137"/>
                    </a:srgbClr>
                  </a:outerShdw>
                </a:effectLst>
                <a:latin typeface="Comic Sans MS" pitchFamily="66" charset="0"/>
              </a:rPr>
              <a:t>Θηλώδες</a:t>
            </a:r>
            <a:r>
              <a:rPr lang="el-GR" b="1" dirty="0">
                <a:effectLst>
                  <a:outerShdw blurRad="38100" dist="38100" dir="2700000" algn="tl">
                    <a:srgbClr val="000000">
                      <a:alpha val="43137"/>
                    </a:srgbClr>
                  </a:outerShdw>
                </a:effectLst>
                <a:latin typeface="Comic Sans MS" pitchFamily="66" charset="0"/>
              </a:rPr>
              <a:t> </a:t>
            </a:r>
            <a:r>
              <a:rPr lang="el-GR" b="1" dirty="0" err="1">
                <a:effectLst>
                  <a:outerShdw blurRad="38100" dist="38100" dir="2700000" algn="tl">
                    <a:srgbClr val="000000">
                      <a:alpha val="43137"/>
                    </a:srgbClr>
                  </a:outerShdw>
                </a:effectLst>
                <a:latin typeface="Comic Sans MS" pitchFamily="66" charset="0"/>
              </a:rPr>
              <a:t>ουροθηλιακό</a:t>
            </a:r>
            <a:r>
              <a:rPr lang="el-GR" b="1" dirty="0">
                <a:effectLst>
                  <a:outerShdw blurRad="38100" dist="38100" dir="2700000" algn="tl">
                    <a:srgbClr val="000000">
                      <a:alpha val="43137"/>
                    </a:srgbClr>
                  </a:outerShdw>
                </a:effectLst>
                <a:latin typeface="Comic Sans MS" pitchFamily="66" charset="0"/>
              </a:rPr>
              <a:t> καρκίνωμα</a:t>
            </a:r>
          </a:p>
        </p:txBody>
      </p:sp>
      <p:sp>
        <p:nvSpPr>
          <p:cNvPr id="6197" name="Text Box 29"/>
          <p:cNvSpPr txBox="1">
            <a:spLocks noChangeArrowheads="1"/>
          </p:cNvSpPr>
          <p:nvPr/>
        </p:nvSpPr>
        <p:spPr bwMode="auto">
          <a:xfrm>
            <a:off x="683568" y="188913"/>
            <a:ext cx="8136904" cy="461665"/>
          </a:xfrm>
          <a:prstGeom prst="rect">
            <a:avLst/>
          </a:prstGeom>
          <a:noFill/>
          <a:ln w="9525">
            <a:noFill/>
            <a:miter lim="800000"/>
            <a:headEnd/>
            <a:tailEnd/>
          </a:ln>
        </p:spPr>
        <p:txBody>
          <a:bodyPr wrap="square">
            <a:spAutoFit/>
          </a:bodyPr>
          <a:lstStyle/>
          <a:p>
            <a:r>
              <a:rPr lang="el-GR" sz="2400" b="1" dirty="0" smtClean="0">
                <a:latin typeface="Comic Sans MS" pitchFamily="66" charset="0"/>
              </a:rPr>
              <a:t>ΙΣΤΟΛΟΓΙΚΗ ΔΙΑΓΝΩΣΗ</a:t>
            </a:r>
            <a:r>
              <a:rPr lang="en-US" sz="2400" b="1" dirty="0" smtClean="0">
                <a:latin typeface="Comic Sans MS" pitchFamily="66" charset="0"/>
              </a:rPr>
              <a:t>: </a:t>
            </a:r>
            <a:r>
              <a:rPr lang="el-GR" sz="2400" b="1" dirty="0" smtClean="0">
                <a:latin typeface="Comic Sans MS" pitchFamily="66" charset="0"/>
              </a:rPr>
              <a:t>Κυτταρολογικά </a:t>
            </a:r>
            <a:r>
              <a:rPr lang="el-GR" sz="2400" b="1" dirty="0">
                <a:latin typeface="Comic Sans MS" pitchFamily="66" charset="0"/>
              </a:rPr>
              <a:t>κριτήρια</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8520" y="188640"/>
            <a:ext cx="9252520" cy="792088"/>
          </a:xfrm>
        </p:spPr>
        <p:txBody>
          <a:bodyPr>
            <a:normAutofit fontScale="90000"/>
          </a:bodyPr>
          <a:lstStyle/>
          <a:p>
            <a:pPr eaLnBrk="1" hangingPunct="1"/>
            <a:r>
              <a:rPr lang="el-GR" sz="3600" b="1" dirty="0" smtClean="0"/>
              <a:t>Θήλωμα </a:t>
            </a:r>
            <a:r>
              <a:rPr lang="el-GR" sz="3600" dirty="0" smtClean="0"/>
              <a:t>(συμβατικής ποικιλίας)</a:t>
            </a:r>
            <a:r>
              <a:rPr lang="el-GR" dirty="0" smtClean="0"/>
              <a:t/>
            </a:r>
            <a:br>
              <a:rPr lang="el-GR" dirty="0" smtClean="0"/>
            </a:br>
            <a:r>
              <a:rPr lang="el-GR" sz="2800" dirty="0" smtClean="0">
                <a:effectLst>
                  <a:outerShdw blurRad="38100" dist="38100" dir="2700000" algn="tl">
                    <a:srgbClr val="000000">
                      <a:alpha val="43137"/>
                    </a:srgbClr>
                  </a:outerShdw>
                </a:effectLst>
              </a:rPr>
              <a:t>Φυσιολογικού πάχους</a:t>
            </a:r>
            <a:r>
              <a:rPr lang="el-GR" sz="2800" dirty="0" smtClean="0"/>
              <a:t> </a:t>
            </a:r>
            <a:r>
              <a:rPr lang="el-GR" sz="2800" dirty="0" err="1" smtClean="0"/>
              <a:t>ουροθήλιο</a:t>
            </a:r>
            <a:r>
              <a:rPr lang="el-GR" sz="2800" dirty="0" smtClean="0"/>
              <a:t> επενδύει τις θηλές. </a:t>
            </a:r>
            <a:r>
              <a:rPr lang="el-GR" sz="2800" i="1" dirty="0" smtClean="0"/>
              <a:t>Απουσία </a:t>
            </a:r>
            <a:r>
              <a:rPr lang="el-GR" sz="2800" dirty="0" err="1" smtClean="0"/>
              <a:t>ατυπίας</a:t>
            </a:r>
            <a:r>
              <a:rPr lang="el-GR" sz="2800" dirty="0" smtClean="0"/>
              <a:t>.  Συχνά προβάλλοντα τα </a:t>
            </a:r>
            <a:r>
              <a:rPr lang="el-GR" sz="2800" dirty="0" err="1" smtClean="0"/>
              <a:t>ομπρελοειδή</a:t>
            </a:r>
            <a:r>
              <a:rPr lang="el-GR" sz="2800" dirty="0" smtClean="0"/>
              <a:t> κύτταρα</a:t>
            </a:r>
            <a:endParaRPr lang="el-GR" dirty="0" smtClean="0"/>
          </a:p>
        </p:txBody>
      </p:sp>
      <p:pic>
        <p:nvPicPr>
          <p:cNvPr id="27651" name="Picture 3" descr="5,1 Bladder_Papilloma1"/>
          <p:cNvPicPr>
            <a:picLocks noChangeAspect="1" noChangeArrowheads="1"/>
          </p:cNvPicPr>
          <p:nvPr/>
        </p:nvPicPr>
        <p:blipFill>
          <a:blip r:embed="rId2" cstate="print"/>
          <a:srcRect t="3740"/>
          <a:stretch>
            <a:fillRect/>
          </a:stretch>
        </p:blipFill>
        <p:spPr bwMode="auto">
          <a:xfrm>
            <a:off x="-321593" y="1196752"/>
            <a:ext cx="9465593" cy="57864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1417638"/>
          </a:xfrm>
        </p:spPr>
        <p:txBody>
          <a:bodyPr>
            <a:noAutofit/>
          </a:bodyPr>
          <a:lstStyle/>
          <a:p>
            <a:pPr eaLnBrk="1" hangingPunct="1"/>
            <a:r>
              <a:rPr lang="el-GR" sz="2000" dirty="0" smtClean="0">
                <a:solidFill>
                  <a:srgbClr val="002060"/>
                </a:solidFill>
              </a:rPr>
              <a:t>Εξωφυτική μεν αλλοίωση (μη </a:t>
            </a:r>
            <a:r>
              <a:rPr lang="el-GR" sz="2000" dirty="0" err="1" smtClean="0">
                <a:solidFill>
                  <a:srgbClr val="002060"/>
                </a:solidFill>
              </a:rPr>
              <a:t>θηλώδης</a:t>
            </a:r>
            <a:r>
              <a:rPr lang="el-GR" sz="2000" dirty="0" smtClean="0">
                <a:solidFill>
                  <a:srgbClr val="002060"/>
                </a:solidFill>
              </a:rPr>
              <a:t>) αλλά και ανεστραμμένη. Λεία ή θολωτή επιφάνεια. </a:t>
            </a:r>
            <a:r>
              <a:rPr lang="el-GR" sz="2000" dirty="0" err="1" smtClean="0">
                <a:solidFill>
                  <a:srgbClr val="002060"/>
                </a:solidFill>
                <a:effectLst>
                  <a:outerShdw blurRad="38100" dist="38100" dir="2700000" algn="tl">
                    <a:srgbClr val="000000">
                      <a:alpha val="43137"/>
                    </a:srgbClr>
                  </a:outerShdw>
                </a:effectLst>
              </a:rPr>
              <a:t>Ενδοφυτική</a:t>
            </a:r>
            <a:r>
              <a:rPr lang="el-GR" sz="2000" dirty="0" smtClean="0">
                <a:solidFill>
                  <a:srgbClr val="002060"/>
                </a:solidFill>
              </a:rPr>
              <a:t> ανάπτυξη εντός του χορίου, </a:t>
            </a:r>
            <a:r>
              <a:rPr lang="el-GR" sz="2000" i="1" dirty="0" smtClean="0">
                <a:solidFill>
                  <a:srgbClr val="002060"/>
                </a:solidFill>
              </a:rPr>
              <a:t>χωρίς</a:t>
            </a:r>
            <a:r>
              <a:rPr lang="el-GR" sz="2000" dirty="0" smtClean="0">
                <a:solidFill>
                  <a:srgbClr val="002060"/>
                </a:solidFill>
              </a:rPr>
              <a:t> διήθηση αυτού. Ένα ανεστραμμένης ανάπτυξης </a:t>
            </a:r>
            <a:r>
              <a:rPr lang="el-GR" sz="2000" dirty="0" err="1" smtClean="0">
                <a:solidFill>
                  <a:srgbClr val="002060"/>
                </a:solidFill>
              </a:rPr>
              <a:t>ουροθηλιακό</a:t>
            </a:r>
            <a:r>
              <a:rPr lang="el-GR" sz="2000" dirty="0" smtClean="0">
                <a:solidFill>
                  <a:srgbClr val="002060"/>
                </a:solidFill>
              </a:rPr>
              <a:t> καρκίνωμα που εμπλέκει </a:t>
            </a:r>
            <a:r>
              <a:rPr lang="el-GR" sz="2000" dirty="0" err="1" smtClean="0">
                <a:solidFill>
                  <a:srgbClr val="002060"/>
                </a:solidFill>
              </a:rPr>
              <a:t>φωλεές</a:t>
            </a:r>
            <a:r>
              <a:rPr lang="el-GR" sz="2000" dirty="0" smtClean="0">
                <a:solidFill>
                  <a:srgbClr val="002060"/>
                </a:solidFill>
              </a:rPr>
              <a:t> του </a:t>
            </a:r>
            <a:r>
              <a:rPr lang="en-US" sz="2000" dirty="0" err="1" smtClean="0">
                <a:solidFill>
                  <a:srgbClr val="002060"/>
                </a:solidFill>
              </a:rPr>
              <a:t>Brunn</a:t>
            </a:r>
            <a:r>
              <a:rPr lang="en-US" sz="2000" dirty="0" smtClean="0">
                <a:solidFill>
                  <a:srgbClr val="002060"/>
                </a:solidFill>
              </a:rPr>
              <a:t> </a:t>
            </a:r>
            <a:r>
              <a:rPr lang="el-GR" sz="2000" dirty="0" smtClean="0">
                <a:solidFill>
                  <a:srgbClr val="002060"/>
                </a:solidFill>
              </a:rPr>
              <a:t>οφείλει να επιδεικνύει αρκετές μιτώσεις και </a:t>
            </a:r>
            <a:r>
              <a:rPr lang="el-GR" sz="2000" dirty="0" err="1" smtClean="0">
                <a:solidFill>
                  <a:srgbClr val="002060"/>
                </a:solidFill>
              </a:rPr>
              <a:t>ατυπία</a:t>
            </a:r>
            <a:r>
              <a:rPr lang="el-GR" sz="2000" dirty="0" smtClean="0">
                <a:solidFill>
                  <a:srgbClr val="002060"/>
                </a:solidFill>
              </a:rPr>
              <a:t> </a:t>
            </a:r>
            <a:br>
              <a:rPr lang="el-GR" sz="2000" dirty="0" smtClean="0">
                <a:solidFill>
                  <a:srgbClr val="002060"/>
                </a:solidFill>
              </a:rPr>
            </a:br>
            <a:r>
              <a:rPr lang="el-GR" sz="2000" dirty="0" smtClean="0">
                <a:solidFill>
                  <a:srgbClr val="002060"/>
                </a:solidFill>
              </a:rPr>
              <a:t>και συνήθως διαθέτει και </a:t>
            </a:r>
            <a:r>
              <a:rPr lang="el-GR" sz="2000" dirty="0" err="1" smtClean="0">
                <a:solidFill>
                  <a:srgbClr val="002060"/>
                </a:solidFill>
              </a:rPr>
              <a:t>θηλώδη</a:t>
            </a:r>
            <a:r>
              <a:rPr lang="el-GR" sz="2000" dirty="0" smtClean="0">
                <a:solidFill>
                  <a:srgbClr val="002060"/>
                </a:solidFill>
              </a:rPr>
              <a:t> συνιστώσα</a:t>
            </a:r>
            <a:r>
              <a:rPr lang="el-GR" sz="2000" dirty="0" smtClean="0">
                <a:solidFill>
                  <a:srgbClr val="002060"/>
                </a:solidFill>
              </a:rPr>
              <a:t>.</a:t>
            </a:r>
            <a:r>
              <a:rPr lang="en-US" sz="2000" dirty="0" smtClean="0">
                <a:solidFill>
                  <a:srgbClr val="002060"/>
                </a:solidFill>
              </a:rPr>
              <a:t> </a:t>
            </a:r>
            <a:r>
              <a:rPr lang="el-GR" sz="2000" dirty="0" smtClean="0">
                <a:solidFill>
                  <a:srgbClr val="002060"/>
                </a:solidFill>
              </a:rPr>
              <a:t> Άρα</a:t>
            </a:r>
            <a:r>
              <a:rPr lang="en-US" sz="2000" dirty="0" smtClean="0">
                <a:solidFill>
                  <a:srgbClr val="002060"/>
                </a:solidFill>
              </a:rPr>
              <a:t> </a:t>
            </a:r>
            <a:r>
              <a:rPr lang="el-GR" sz="2000" dirty="0" smtClean="0">
                <a:solidFill>
                  <a:srgbClr val="002060"/>
                </a:solidFill>
              </a:rPr>
              <a:t>πρόκειται για</a:t>
            </a:r>
            <a:r>
              <a:rPr lang="en-US" sz="2000" dirty="0" smtClean="0">
                <a:solidFill>
                  <a:srgbClr val="002060"/>
                </a:solidFill>
              </a:rPr>
              <a:t>:</a:t>
            </a:r>
            <a:endParaRPr lang="el-GR" sz="2000" dirty="0" smtClean="0">
              <a:solidFill>
                <a:srgbClr val="002060"/>
              </a:solidFill>
            </a:endParaRPr>
          </a:p>
        </p:txBody>
      </p:sp>
      <p:pic>
        <p:nvPicPr>
          <p:cNvPr id="33795" name="Picture 3" descr="6,6 Bladder_Inv_Papilloma6"/>
          <p:cNvPicPr>
            <a:picLocks noChangeAspect="1" noChangeArrowheads="1"/>
          </p:cNvPicPr>
          <p:nvPr/>
        </p:nvPicPr>
        <p:blipFill>
          <a:blip r:embed="rId2" cstate="print"/>
          <a:srcRect t="3749"/>
          <a:stretch>
            <a:fillRect/>
          </a:stretch>
        </p:blipFill>
        <p:spPr bwMode="auto">
          <a:xfrm>
            <a:off x="539750" y="1409700"/>
            <a:ext cx="8135938" cy="4972050"/>
          </a:xfrm>
          <a:prstGeom prst="rect">
            <a:avLst/>
          </a:prstGeom>
          <a:noFill/>
          <a:ln w="9525">
            <a:noFill/>
            <a:miter lim="800000"/>
            <a:headEnd/>
            <a:tailEnd/>
          </a:ln>
        </p:spPr>
      </p:pic>
      <p:sp>
        <p:nvSpPr>
          <p:cNvPr id="2" name="Ορθογώνιο 1"/>
          <p:cNvSpPr/>
          <p:nvPr/>
        </p:nvSpPr>
        <p:spPr>
          <a:xfrm rot="10800000" flipV="1">
            <a:off x="1763688" y="6337346"/>
            <a:ext cx="7380312" cy="523220"/>
          </a:xfrm>
          <a:prstGeom prst="rect">
            <a:avLst/>
          </a:prstGeom>
        </p:spPr>
        <p:txBody>
          <a:bodyPr wrap="square">
            <a:spAutoFit/>
          </a:bodyPr>
          <a:lstStyle/>
          <a:p>
            <a:r>
              <a:rPr lang="el-GR" sz="2800" dirty="0"/>
              <a:t>α</a:t>
            </a:r>
            <a:r>
              <a:rPr lang="el-GR" sz="2800" dirty="0" smtClean="0"/>
              <a:t>νεστραμμένο </a:t>
            </a:r>
            <a:r>
              <a:rPr lang="el-GR" sz="2800" dirty="0" err="1"/>
              <a:t>ουροθηλιακό</a:t>
            </a:r>
            <a:r>
              <a:rPr lang="el-GR" sz="2800" dirty="0"/>
              <a:t> θήλωμα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01"/>
          <p:cNvPicPr>
            <a:picLocks noChangeAspect="1" noChangeArrowheads="1"/>
          </p:cNvPicPr>
          <p:nvPr/>
        </p:nvPicPr>
        <p:blipFill>
          <a:blip r:embed="rId2" cstate="print"/>
          <a:srcRect/>
          <a:stretch>
            <a:fillRect/>
          </a:stretch>
        </p:blipFill>
        <p:spPr bwMode="auto">
          <a:xfrm rot="5400000">
            <a:off x="-2612233" y="959650"/>
            <a:ext cx="6867477" cy="4929222"/>
          </a:xfrm>
          <a:prstGeom prst="rect">
            <a:avLst/>
          </a:prstGeom>
          <a:noFill/>
          <a:ln w="9525">
            <a:noFill/>
            <a:miter lim="800000"/>
            <a:headEnd/>
            <a:tailEnd/>
          </a:ln>
        </p:spPr>
      </p:pic>
      <p:sp>
        <p:nvSpPr>
          <p:cNvPr id="7171" name="Text Box 5"/>
          <p:cNvSpPr txBox="1">
            <a:spLocks noChangeArrowheads="1"/>
          </p:cNvSpPr>
          <p:nvPr/>
        </p:nvSpPr>
        <p:spPr bwMode="auto">
          <a:xfrm rot="10800000" flipV="1">
            <a:off x="2771773" y="6101277"/>
            <a:ext cx="5372126" cy="584775"/>
          </a:xfrm>
          <a:prstGeom prst="rect">
            <a:avLst/>
          </a:prstGeom>
          <a:noFill/>
          <a:ln w="9525">
            <a:noFill/>
            <a:miter lim="800000"/>
            <a:headEnd/>
            <a:tailEnd/>
          </a:ln>
        </p:spPr>
        <p:txBody>
          <a:bodyPr wrap="square">
            <a:spAutoFit/>
          </a:bodyPr>
          <a:lstStyle/>
          <a:p>
            <a:r>
              <a:rPr lang="el-GR" sz="3200" b="1" spc="300" dirty="0" smtClean="0">
                <a:solidFill>
                  <a:schemeClr val="accent1">
                    <a:lumMod val="75000"/>
                  </a:schemeClr>
                </a:solidFill>
                <a:latin typeface="Calibri" pitchFamily="34" charset="0"/>
              </a:rPr>
              <a:t>Φυσιολογικό  </a:t>
            </a:r>
            <a:r>
              <a:rPr lang="el-GR" sz="3200" b="1" dirty="0" err="1" smtClean="0">
                <a:solidFill>
                  <a:schemeClr val="accent1">
                    <a:lumMod val="75000"/>
                  </a:schemeClr>
                </a:solidFill>
                <a:latin typeface="Calibri" pitchFamily="34" charset="0"/>
              </a:rPr>
              <a:t>ουροθήλιο</a:t>
            </a:r>
            <a:endParaRPr lang="el-GR" sz="3200" b="1" dirty="0">
              <a:solidFill>
                <a:schemeClr val="accent1">
                  <a:lumMod val="75000"/>
                </a:schemeClr>
              </a:solidFill>
              <a:latin typeface="Calibri" pitchFamily="34" charset="0"/>
            </a:endParaRPr>
          </a:p>
        </p:txBody>
      </p:sp>
      <p:pic>
        <p:nvPicPr>
          <p:cNvPr id="4" name="Picture 4" descr="02"/>
          <p:cNvPicPr>
            <a:picLocks noChangeAspect="1" noChangeArrowheads="1"/>
          </p:cNvPicPr>
          <p:nvPr/>
        </p:nvPicPr>
        <p:blipFill>
          <a:blip r:embed="rId3" cstate="print"/>
          <a:srcRect/>
          <a:stretch>
            <a:fillRect/>
          </a:stretch>
        </p:blipFill>
        <p:spPr bwMode="auto">
          <a:xfrm>
            <a:off x="2285984" y="928670"/>
            <a:ext cx="6770490" cy="50006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9392"/>
            <a:ext cx="9144000" cy="1368152"/>
          </a:xfrm>
        </p:spPr>
        <p:txBody>
          <a:bodyPr>
            <a:normAutofit fontScale="90000"/>
          </a:bodyPr>
          <a:lstStyle/>
          <a:p>
            <a:r>
              <a:rPr lang="el-GR" sz="2200" b="1" dirty="0" smtClean="0">
                <a:solidFill>
                  <a:schemeClr val="accent1">
                    <a:lumMod val="75000"/>
                  </a:schemeClr>
                </a:solidFill>
              </a:rPr>
              <a:t>Ανεστραμμένο </a:t>
            </a:r>
            <a:r>
              <a:rPr lang="el-GR" sz="2200" b="1" dirty="0" err="1" smtClean="0">
                <a:solidFill>
                  <a:schemeClr val="accent1">
                    <a:lumMod val="75000"/>
                  </a:schemeClr>
                </a:solidFill>
              </a:rPr>
              <a:t>ουροθηλιακό</a:t>
            </a:r>
            <a:r>
              <a:rPr lang="el-GR" sz="2200" b="1" dirty="0" smtClean="0">
                <a:solidFill>
                  <a:schemeClr val="accent1">
                    <a:lumMod val="75000"/>
                  </a:schemeClr>
                </a:solidFill>
              </a:rPr>
              <a:t> </a:t>
            </a:r>
            <a:r>
              <a:rPr lang="el-GR" sz="2200" b="1" dirty="0" smtClean="0">
                <a:solidFill>
                  <a:schemeClr val="accent1">
                    <a:lumMod val="75000"/>
                  </a:schemeClr>
                </a:solidFill>
                <a:effectLst>
                  <a:outerShdw blurRad="38100" dist="38100" dir="2700000" algn="tl">
                    <a:srgbClr val="000000">
                      <a:alpha val="43137"/>
                    </a:srgbClr>
                  </a:outerShdw>
                </a:effectLst>
              </a:rPr>
              <a:t>θήλωμα</a:t>
            </a:r>
            <a:r>
              <a:rPr lang="el-GR" sz="2200" b="1" dirty="0" smtClean="0">
                <a:solidFill>
                  <a:schemeClr val="accent1">
                    <a:lumMod val="75000"/>
                  </a:schemeClr>
                </a:solidFill>
              </a:rPr>
              <a:t> </a:t>
            </a:r>
            <a:r>
              <a:rPr lang="el-GR" sz="2800" b="1" dirty="0" smtClean="0">
                <a:solidFill>
                  <a:schemeClr val="accent1">
                    <a:lumMod val="75000"/>
                  </a:schemeClr>
                </a:solidFill>
              </a:rPr>
              <a:t/>
            </a:r>
            <a:br>
              <a:rPr lang="el-GR" sz="2800" b="1" dirty="0" smtClean="0">
                <a:solidFill>
                  <a:schemeClr val="accent1">
                    <a:lumMod val="75000"/>
                  </a:schemeClr>
                </a:solidFill>
              </a:rPr>
            </a:br>
            <a:r>
              <a:rPr lang="el-GR" sz="1800" dirty="0" smtClean="0">
                <a:solidFill>
                  <a:schemeClr val="accent1">
                    <a:lumMod val="75000"/>
                  </a:schemeClr>
                </a:solidFill>
              </a:rPr>
              <a:t>Μονότονα, «ήπια» κύτταρα. </a:t>
            </a:r>
            <a:r>
              <a:rPr lang="el-GR" sz="1800" dirty="0" err="1" smtClean="0">
                <a:solidFill>
                  <a:schemeClr val="accent1">
                    <a:lumMod val="75000"/>
                  </a:schemeClr>
                </a:solidFill>
              </a:rPr>
              <a:t>Θηλώδες</a:t>
            </a:r>
            <a:r>
              <a:rPr lang="el-GR" sz="1800" dirty="0" smtClean="0">
                <a:solidFill>
                  <a:schemeClr val="accent1">
                    <a:lumMod val="75000"/>
                  </a:schemeClr>
                </a:solidFill>
              </a:rPr>
              <a:t> πρότυπο απόν ή ελάχιστο. </a:t>
            </a:r>
            <a:r>
              <a:rPr lang="el-GR" sz="1800" dirty="0" err="1" smtClean="0">
                <a:solidFill>
                  <a:schemeClr val="accent1">
                    <a:lumMod val="75000"/>
                  </a:schemeClr>
                </a:solidFill>
              </a:rPr>
              <a:t>Ομπρελοειδή</a:t>
            </a:r>
            <a:r>
              <a:rPr lang="el-GR" sz="1800" dirty="0" smtClean="0">
                <a:solidFill>
                  <a:schemeClr val="accent1">
                    <a:lumMod val="75000"/>
                  </a:schemeClr>
                </a:solidFill>
              </a:rPr>
              <a:t> κύτταρα μόνο περιστασιακά ανιχνευόμενα.  </a:t>
            </a:r>
            <a:r>
              <a:rPr lang="el-GR" sz="1800" dirty="0">
                <a:solidFill>
                  <a:schemeClr val="accent1">
                    <a:lumMod val="75000"/>
                  </a:schemeClr>
                </a:solidFill>
              </a:rPr>
              <a:t>Ε</a:t>
            </a:r>
            <a:r>
              <a:rPr lang="el-GR" sz="1800" dirty="0" smtClean="0">
                <a:solidFill>
                  <a:schemeClr val="accent1">
                    <a:lumMod val="75000"/>
                  </a:schemeClr>
                </a:solidFill>
              </a:rPr>
              <a:t>λάχιστες ανιχνευόμενες μιτώσεις ως επί </a:t>
            </a:r>
            <a:r>
              <a:rPr lang="el-GR" sz="1800" dirty="0" err="1" smtClean="0">
                <a:solidFill>
                  <a:schemeClr val="accent1">
                    <a:lumMod val="75000"/>
                  </a:schemeClr>
                </a:solidFill>
              </a:rPr>
              <a:t>ατυπίας</a:t>
            </a:r>
            <a:r>
              <a:rPr lang="el-GR" sz="1800" dirty="0" smtClean="0">
                <a:solidFill>
                  <a:schemeClr val="accent1">
                    <a:lumMod val="75000"/>
                  </a:schemeClr>
                </a:solidFill>
              </a:rPr>
              <a:t> (η οποία πιθανώς να είναι, σε άλλες περιπτώσεις, εκφυλιστική) αλλά </a:t>
            </a:r>
            <a:r>
              <a:rPr lang="el-GR" sz="1800" b="1" dirty="0" smtClean="0">
                <a:solidFill>
                  <a:schemeClr val="accent1">
                    <a:lumMod val="75000"/>
                  </a:schemeClr>
                </a:solidFill>
              </a:rPr>
              <a:t>πάντοτε</a:t>
            </a:r>
            <a:r>
              <a:rPr lang="el-GR" sz="1800" dirty="0" smtClean="0">
                <a:solidFill>
                  <a:schemeClr val="accent1">
                    <a:lumMod val="75000"/>
                  </a:schemeClr>
                </a:solidFill>
              </a:rPr>
              <a:t> </a:t>
            </a:r>
            <a:r>
              <a:rPr lang="el-GR" sz="1800" u="sng" dirty="0" smtClean="0">
                <a:solidFill>
                  <a:schemeClr val="accent1">
                    <a:lumMod val="75000"/>
                  </a:schemeClr>
                </a:solidFill>
              </a:rPr>
              <a:t>ελάχιστη</a:t>
            </a:r>
            <a:r>
              <a:rPr lang="el-GR" sz="1800" dirty="0" smtClean="0">
                <a:solidFill>
                  <a:schemeClr val="accent1">
                    <a:lumMod val="75000"/>
                  </a:schemeClr>
                </a:solidFill>
              </a:rPr>
              <a:t> </a:t>
            </a:r>
            <a:r>
              <a:rPr lang="el-GR" sz="1800" dirty="0" err="1" smtClean="0">
                <a:solidFill>
                  <a:schemeClr val="accent1">
                    <a:lumMod val="75000"/>
                  </a:schemeClr>
                </a:solidFill>
              </a:rPr>
              <a:t>ανοσοέκφραση</a:t>
            </a:r>
            <a:r>
              <a:rPr lang="el-GR" sz="1800" dirty="0" smtClean="0">
                <a:solidFill>
                  <a:schemeClr val="accent1">
                    <a:lumMod val="75000"/>
                  </a:schemeClr>
                </a:solidFill>
              </a:rPr>
              <a:t> δείκτη και </a:t>
            </a:r>
            <a:r>
              <a:rPr lang="en-US" sz="1800" dirty="0" smtClean="0">
                <a:solidFill>
                  <a:schemeClr val="accent1">
                    <a:lumMod val="75000"/>
                  </a:schemeClr>
                </a:solidFill>
                <a:effectLst>
                  <a:outerShdw blurRad="38100" dist="38100" dir="2700000" algn="tl">
                    <a:srgbClr val="000000">
                      <a:alpha val="43137"/>
                    </a:srgbClr>
                  </a:outerShdw>
                </a:effectLst>
              </a:rPr>
              <a:t>ki67 </a:t>
            </a:r>
            <a:r>
              <a:rPr lang="el-GR" sz="1800" dirty="0" smtClean="0">
                <a:solidFill>
                  <a:schemeClr val="accent1">
                    <a:lumMod val="75000"/>
                  </a:schemeClr>
                </a:solidFill>
              </a:rPr>
              <a:t/>
            </a:r>
            <a:br>
              <a:rPr lang="el-GR" sz="1800" dirty="0" smtClean="0">
                <a:solidFill>
                  <a:schemeClr val="accent1">
                    <a:lumMod val="75000"/>
                  </a:schemeClr>
                </a:solidFill>
              </a:rPr>
            </a:br>
            <a:r>
              <a:rPr lang="el-GR" sz="1800" dirty="0" smtClean="0">
                <a:solidFill>
                  <a:schemeClr val="accent1">
                    <a:lumMod val="75000"/>
                  </a:schemeClr>
                </a:solidFill>
              </a:rPr>
              <a:t>και </a:t>
            </a:r>
            <a:r>
              <a:rPr lang="el-GR" sz="1800" dirty="0" smtClean="0">
                <a:solidFill>
                  <a:schemeClr val="accent1">
                    <a:lumMod val="75000"/>
                  </a:schemeClr>
                </a:solidFill>
              </a:rPr>
              <a:t>αρνητικές οι </a:t>
            </a:r>
            <a:r>
              <a:rPr lang="el-GR" sz="1800" dirty="0" err="1" smtClean="0">
                <a:solidFill>
                  <a:schemeClr val="accent1">
                    <a:lumMod val="75000"/>
                  </a:schemeClr>
                </a:solidFill>
              </a:rPr>
              <a:t>ανοσοχρώσεις</a:t>
            </a:r>
            <a:r>
              <a:rPr lang="el-GR" sz="1800" dirty="0" smtClean="0">
                <a:solidFill>
                  <a:schemeClr val="accent1">
                    <a:lumMod val="75000"/>
                  </a:schemeClr>
                </a:solidFill>
              </a:rPr>
              <a:t> για </a:t>
            </a:r>
            <a:r>
              <a:rPr lang="en-US" sz="1800" dirty="0" smtClean="0">
                <a:solidFill>
                  <a:schemeClr val="accent1">
                    <a:lumMod val="75000"/>
                  </a:schemeClr>
                </a:solidFill>
              </a:rPr>
              <a:t>CK20 &amp; p53.</a:t>
            </a:r>
            <a:endParaRPr lang="el-GR" sz="1800" dirty="0">
              <a:solidFill>
                <a:schemeClr val="accent1">
                  <a:lumMod val="75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456104" y="1340768"/>
            <a:ext cx="8100392" cy="60651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p:cNvPicPr>
            <a:picLocks noChangeAspect="1" noChangeArrowheads="1"/>
          </p:cNvPicPr>
          <p:nvPr/>
        </p:nvPicPr>
        <p:blipFill>
          <a:blip r:embed="rId2" cstate="print"/>
          <a:srcRect/>
          <a:stretch>
            <a:fillRect/>
          </a:stretch>
        </p:blipFill>
        <p:spPr bwMode="auto">
          <a:xfrm>
            <a:off x="179388" y="404813"/>
            <a:ext cx="8785225"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34"/>
          <p:cNvPicPr>
            <a:picLocks noChangeAspect="1" noChangeArrowheads="1"/>
          </p:cNvPicPr>
          <p:nvPr/>
        </p:nvPicPr>
        <p:blipFill>
          <a:blip r:embed="rId2" cstate="print"/>
          <a:srcRect/>
          <a:stretch>
            <a:fillRect/>
          </a:stretch>
        </p:blipFill>
        <p:spPr bwMode="auto">
          <a:xfrm>
            <a:off x="214281" y="214290"/>
            <a:ext cx="8488175" cy="6429420"/>
          </a:xfrm>
          <a:prstGeom prst="rect">
            <a:avLst/>
          </a:prstGeom>
          <a:noFill/>
          <a:ln w="9525">
            <a:noFill/>
            <a:miter lim="800000"/>
            <a:headEnd/>
            <a:tailEnd/>
          </a:ln>
        </p:spPr>
      </p:pic>
      <p:sp>
        <p:nvSpPr>
          <p:cNvPr id="35843" name="Text Box 3"/>
          <p:cNvSpPr txBox="1">
            <a:spLocks noChangeArrowheads="1"/>
          </p:cNvSpPr>
          <p:nvPr/>
        </p:nvSpPr>
        <p:spPr bwMode="auto">
          <a:xfrm>
            <a:off x="3563938" y="6165850"/>
            <a:ext cx="3121025" cy="457200"/>
          </a:xfrm>
          <a:prstGeom prst="rect">
            <a:avLst/>
          </a:prstGeom>
          <a:noFill/>
          <a:ln w="9525">
            <a:noFill/>
            <a:miter lim="800000"/>
            <a:headEnd/>
            <a:tailEnd/>
          </a:ln>
        </p:spPr>
        <p:txBody>
          <a:bodyPr>
            <a:spAutoFit/>
          </a:bodyPr>
          <a:lstStyle/>
          <a:p>
            <a:r>
              <a:rPr lang="en-US" sz="2400" b="1" dirty="0" smtClean="0">
                <a:solidFill>
                  <a:schemeClr val="bg1"/>
                </a:solidFill>
                <a:latin typeface="Comic Sans MS" pitchFamily="66" charset="0"/>
              </a:rPr>
              <a:t> </a:t>
            </a:r>
            <a:endParaRPr lang="el-GR" sz="24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35"/>
          <p:cNvPicPr>
            <a:picLocks noChangeAspect="1" noChangeArrowheads="1"/>
          </p:cNvPicPr>
          <p:nvPr/>
        </p:nvPicPr>
        <p:blipFill>
          <a:blip r:embed="rId2" cstate="print"/>
          <a:srcRect/>
          <a:stretch>
            <a:fillRect/>
          </a:stretch>
        </p:blipFill>
        <p:spPr bwMode="auto">
          <a:xfrm>
            <a:off x="-1" y="0"/>
            <a:ext cx="9162753" cy="6858000"/>
          </a:xfrm>
          <a:prstGeom prst="rect">
            <a:avLst/>
          </a:prstGeom>
          <a:noFill/>
          <a:ln w="9525">
            <a:noFill/>
            <a:miter lim="800000"/>
            <a:headEnd/>
            <a:tailEnd/>
          </a:ln>
        </p:spPr>
      </p:pic>
      <p:sp>
        <p:nvSpPr>
          <p:cNvPr id="36867" name="Text Box 3"/>
          <p:cNvSpPr txBox="1">
            <a:spLocks noChangeArrowheads="1"/>
          </p:cNvSpPr>
          <p:nvPr/>
        </p:nvSpPr>
        <p:spPr bwMode="auto">
          <a:xfrm>
            <a:off x="3779838" y="6165850"/>
            <a:ext cx="3097212" cy="400110"/>
          </a:xfrm>
          <a:prstGeom prst="rect">
            <a:avLst/>
          </a:prstGeom>
          <a:noFill/>
          <a:ln w="9525">
            <a:noFill/>
            <a:miter lim="800000"/>
            <a:headEnd/>
            <a:tailEnd/>
          </a:ln>
        </p:spPr>
        <p:txBody>
          <a:bodyPr>
            <a:spAutoFit/>
          </a:bodyPr>
          <a:lstStyle/>
          <a:p>
            <a:r>
              <a:rPr lang="en-US" sz="2000" b="1" dirty="0" smtClean="0">
                <a:solidFill>
                  <a:schemeClr val="bg1"/>
                </a:solidFill>
                <a:latin typeface="Comic Sans MS" pitchFamily="66" charset="0"/>
              </a:rPr>
              <a:t> </a:t>
            </a:r>
            <a:endParaRPr lang="el-GR" sz="20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36"/>
          <p:cNvPicPr>
            <a:picLocks noChangeAspect="1" noChangeArrowheads="1"/>
          </p:cNvPicPr>
          <p:nvPr/>
        </p:nvPicPr>
        <p:blipFill>
          <a:blip r:embed="rId2" cstate="print"/>
          <a:srcRect/>
          <a:stretch>
            <a:fillRect/>
          </a:stretch>
        </p:blipFill>
        <p:spPr bwMode="auto">
          <a:xfrm>
            <a:off x="1835696" y="188640"/>
            <a:ext cx="5792292" cy="4392488"/>
          </a:xfrm>
          <a:prstGeom prst="rect">
            <a:avLst/>
          </a:prstGeom>
          <a:noFill/>
          <a:ln w="9525">
            <a:noFill/>
            <a:miter lim="800000"/>
            <a:headEnd/>
            <a:tailEnd/>
          </a:ln>
        </p:spPr>
      </p:pic>
      <p:sp>
        <p:nvSpPr>
          <p:cNvPr id="37891" name="Text Box 3"/>
          <p:cNvSpPr txBox="1">
            <a:spLocks noChangeArrowheads="1"/>
          </p:cNvSpPr>
          <p:nvPr/>
        </p:nvSpPr>
        <p:spPr bwMode="auto">
          <a:xfrm>
            <a:off x="0" y="4581129"/>
            <a:ext cx="9144000" cy="3416320"/>
          </a:xfrm>
          <a:prstGeom prst="rect">
            <a:avLst/>
          </a:prstGeom>
          <a:noFill/>
          <a:ln w="9525">
            <a:noFill/>
            <a:miter lim="800000"/>
            <a:headEnd/>
            <a:tailEnd/>
          </a:ln>
        </p:spPr>
        <p:txBody>
          <a:bodyPr wrap="square">
            <a:spAutoFit/>
          </a:bodyPr>
          <a:lstStyle/>
          <a:p>
            <a:r>
              <a:rPr lang="en-US" sz="2400" b="1" spc="300" dirty="0" smtClean="0">
                <a:solidFill>
                  <a:schemeClr val="accent1">
                    <a:lumMod val="75000"/>
                  </a:schemeClr>
                </a:solidFill>
                <a:effectLst>
                  <a:outerShdw blurRad="38100" dist="38100" dir="2700000" algn="tl">
                    <a:srgbClr val="000000">
                      <a:alpha val="43137"/>
                    </a:srgbClr>
                  </a:outerShdw>
                </a:effectLst>
                <a:latin typeface="Calibri" pitchFamily="34" charset="0"/>
              </a:rPr>
              <a:t>PUNLMP</a:t>
            </a: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 - </a:t>
            </a:r>
            <a:r>
              <a:rPr lang="el-GR" sz="2400" b="1" dirty="0" err="1" smtClean="0">
                <a:solidFill>
                  <a:schemeClr val="accent1">
                    <a:lumMod val="75000"/>
                  </a:schemeClr>
                </a:solidFill>
                <a:effectLst>
                  <a:outerShdw blurRad="38100" dist="38100" dir="2700000" algn="tl">
                    <a:srgbClr val="000000">
                      <a:alpha val="43137"/>
                    </a:srgbClr>
                  </a:outerShdw>
                </a:effectLst>
                <a:latin typeface="Calibri" pitchFamily="34" charset="0"/>
              </a:rPr>
              <a:t>Θηλώδες</a:t>
            </a: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 </a:t>
            </a:r>
            <a:r>
              <a:rPr lang="el-GR" sz="2400" b="1" dirty="0" err="1" smtClean="0">
                <a:solidFill>
                  <a:schemeClr val="accent1">
                    <a:lumMod val="75000"/>
                  </a:schemeClr>
                </a:solidFill>
                <a:effectLst>
                  <a:outerShdw blurRad="38100" dist="38100" dir="2700000" algn="tl">
                    <a:srgbClr val="000000">
                      <a:alpha val="43137"/>
                    </a:srgbClr>
                  </a:outerShdw>
                </a:effectLst>
                <a:latin typeface="Calibri" pitchFamily="34" charset="0"/>
              </a:rPr>
              <a:t>ουροθηλιακό</a:t>
            </a: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 καρκίνωμα βαθμού κακοήθειας  1</a:t>
            </a:r>
            <a:endParaRPr lang="el-GR" sz="2400" b="1" dirty="0">
              <a:solidFill>
                <a:schemeClr val="accent1">
                  <a:lumMod val="75000"/>
                </a:schemeClr>
              </a:solidFill>
              <a:effectLst>
                <a:outerShdw blurRad="38100" dist="38100" dir="2700000" algn="tl">
                  <a:srgbClr val="000000">
                    <a:alpha val="43137"/>
                  </a:srgbClr>
                </a:outerShdw>
              </a:effectLst>
              <a:latin typeface="Calibri" pitchFamily="34" charset="0"/>
            </a:endParaRPr>
          </a:p>
          <a:p>
            <a:pPr algn="just"/>
            <a:r>
              <a:rPr lang="el-GR" sz="2400" dirty="0" smtClean="0">
                <a:solidFill>
                  <a:schemeClr val="accent1">
                    <a:lumMod val="75000"/>
                  </a:schemeClr>
                </a:solidFill>
                <a:effectLst>
                  <a:outerShdw blurRad="38100" dist="38100" dir="2700000" algn="tl">
                    <a:srgbClr val="000000">
                      <a:alpha val="43137"/>
                    </a:srgbClr>
                  </a:outerShdw>
                </a:effectLst>
                <a:latin typeface="Calibri" pitchFamily="34" charset="0"/>
              </a:rPr>
              <a:t>Αυξημένου πάχους </a:t>
            </a:r>
            <a:r>
              <a:rPr lang="el-GR" sz="2400" dirty="0" err="1" smtClean="0">
                <a:solidFill>
                  <a:schemeClr val="accent1">
                    <a:lumMod val="75000"/>
                  </a:schemeClr>
                </a:solidFill>
                <a:effectLst>
                  <a:outerShdw blurRad="38100" dist="38100" dir="2700000" algn="tl">
                    <a:srgbClr val="000000">
                      <a:alpha val="43137"/>
                    </a:srgbClr>
                  </a:outerShdw>
                </a:effectLst>
                <a:latin typeface="Calibri" pitchFamily="34" charset="0"/>
              </a:rPr>
              <a:t>ουροθήλιο</a:t>
            </a:r>
            <a:r>
              <a:rPr lang="el-GR" sz="2400" dirty="0" smtClean="0">
                <a:solidFill>
                  <a:schemeClr val="accent1">
                    <a:lumMod val="75000"/>
                  </a:schemeClr>
                </a:solidFill>
                <a:effectLst>
                  <a:outerShdw blurRad="38100" dist="38100" dir="2700000" algn="tl">
                    <a:srgbClr val="000000">
                      <a:alpha val="43137"/>
                    </a:srgbClr>
                  </a:outerShdw>
                </a:effectLst>
                <a:latin typeface="Calibri" pitchFamily="34" charset="0"/>
              </a:rPr>
              <a:t> </a:t>
            </a:r>
            <a:r>
              <a:rPr lang="el-GR" sz="2400" dirty="0" smtClean="0">
                <a:solidFill>
                  <a:schemeClr val="accent1">
                    <a:lumMod val="75000"/>
                  </a:schemeClr>
                </a:solidFill>
                <a:latin typeface="Calibri" pitchFamily="34" charset="0"/>
              </a:rPr>
              <a:t>επενδύει πιθανώς σύνθετες </a:t>
            </a:r>
            <a:r>
              <a:rPr lang="el-GR" sz="2400" dirty="0" err="1" smtClean="0">
                <a:solidFill>
                  <a:schemeClr val="accent1">
                    <a:lumMod val="75000"/>
                  </a:schemeClr>
                </a:solidFill>
                <a:latin typeface="Calibri" pitchFamily="34" charset="0"/>
              </a:rPr>
              <a:t>θηλώδεις</a:t>
            </a:r>
            <a:r>
              <a:rPr lang="el-GR" sz="2400" dirty="0" smtClean="0">
                <a:solidFill>
                  <a:schemeClr val="accent1">
                    <a:lumMod val="75000"/>
                  </a:schemeClr>
                </a:solidFill>
                <a:latin typeface="Calibri" pitchFamily="34" charset="0"/>
              </a:rPr>
              <a:t> δομές, διακλαδιζόμενες ακόμα </a:t>
            </a:r>
            <a:r>
              <a:rPr lang="el-GR" sz="2400" dirty="0" smtClean="0">
                <a:solidFill>
                  <a:schemeClr val="accent1">
                    <a:lumMod val="75000"/>
                  </a:schemeClr>
                </a:solidFill>
                <a:latin typeface="Calibri" pitchFamily="34" charset="0"/>
              </a:rPr>
              <a:t>και, ενίοτε, </a:t>
            </a:r>
            <a:r>
              <a:rPr lang="el-GR" sz="2400" dirty="0" smtClean="0">
                <a:solidFill>
                  <a:schemeClr val="accent1">
                    <a:lumMod val="75000"/>
                  </a:schemeClr>
                </a:solidFill>
                <a:latin typeface="Calibri" pitchFamily="34" charset="0"/>
              </a:rPr>
              <a:t>συγχωνευόμενες, με διατήρηση της πολικότητάς του, απουσία ποικιλίας στο πυρηνικό μέγεθος και σχήμα. </a:t>
            </a:r>
            <a:r>
              <a:rPr lang="el-GR" sz="2400" i="1" dirty="0" smtClean="0">
                <a:solidFill>
                  <a:schemeClr val="accent1">
                    <a:lumMod val="75000"/>
                  </a:schemeClr>
                </a:solidFill>
                <a:latin typeface="Calibri" pitchFamily="34" charset="0"/>
              </a:rPr>
              <a:t>Απουσία</a:t>
            </a:r>
            <a:r>
              <a:rPr lang="el-GR" sz="2400" dirty="0" smtClean="0">
                <a:solidFill>
                  <a:schemeClr val="accent1">
                    <a:lumMod val="75000"/>
                  </a:schemeClr>
                </a:solidFill>
                <a:latin typeface="Calibri" pitchFamily="34" charset="0"/>
              </a:rPr>
              <a:t> προβάλλουσας </a:t>
            </a:r>
            <a:r>
              <a:rPr lang="el-GR" sz="2400" dirty="0" err="1" smtClean="0">
                <a:solidFill>
                  <a:schemeClr val="accent1">
                    <a:lumMod val="75000"/>
                  </a:schemeClr>
                </a:solidFill>
                <a:latin typeface="Calibri" pitchFamily="34" charset="0"/>
              </a:rPr>
              <a:t>ομπρελοειδούς</a:t>
            </a:r>
            <a:r>
              <a:rPr lang="el-GR" sz="2400" dirty="0" smtClean="0">
                <a:solidFill>
                  <a:schemeClr val="accent1">
                    <a:lumMod val="75000"/>
                  </a:schemeClr>
                </a:solidFill>
                <a:latin typeface="Calibri" pitchFamily="34" charset="0"/>
              </a:rPr>
              <a:t> στοιβάδας.</a:t>
            </a:r>
          </a:p>
          <a:p>
            <a:endParaRPr lang="el-GR" sz="2400" b="1" dirty="0">
              <a:solidFill>
                <a:schemeClr val="accent1">
                  <a:lumMod val="75000"/>
                </a:schemeClr>
              </a:solidFill>
              <a:effectLst>
                <a:outerShdw blurRad="38100" dist="38100" dir="2700000" algn="tl">
                  <a:srgbClr val="000000">
                    <a:alpha val="43137"/>
                  </a:srgbClr>
                </a:outerShdw>
              </a:effectLst>
              <a:latin typeface="Calibri" pitchFamily="34" charset="0"/>
            </a:endParaRPr>
          </a:p>
          <a:p>
            <a:endPar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endParaRPr>
          </a:p>
          <a:p>
            <a:r>
              <a:rPr lang="en-US"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 </a:t>
            </a:r>
            <a:endParaRPr lang="el-GR" sz="2400" b="1" dirty="0">
              <a:solidFill>
                <a:schemeClr val="accent1">
                  <a:lumMod val="75000"/>
                </a:schemeClr>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p:cTn id="7" dur="500" fill="hold"/>
                                        <p:tgtEl>
                                          <p:spTgt spid="37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8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7891">
                                            <p:txEl>
                                              <p:pRg st="1" end="1"/>
                                            </p:txEl>
                                          </p:spTgt>
                                        </p:tgtEl>
                                        <p:attrNameLst>
                                          <p:attrName>style.visibility</p:attrName>
                                        </p:attrNameLst>
                                      </p:cBhvr>
                                      <p:to>
                                        <p:strVal val="visible"/>
                                      </p:to>
                                    </p:set>
                                    <p:anim calcmode="lin" valueType="num">
                                      <p:cBhvr>
                                        <p:cTn id="14" dur="500" fill="hold"/>
                                        <p:tgtEl>
                                          <p:spTgt spid="3789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789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789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7891">
                                            <p:txEl>
                                              <p:pRg st="4" end="4"/>
                                            </p:txEl>
                                          </p:spTgt>
                                        </p:tgtEl>
                                        <p:attrNameLst>
                                          <p:attrName>style.visibility</p:attrName>
                                        </p:attrNameLst>
                                      </p:cBhvr>
                                      <p:to>
                                        <p:strVal val="visible"/>
                                      </p:to>
                                    </p:set>
                                    <p:anim calcmode="lin" valueType="num">
                                      <p:cBhvr>
                                        <p:cTn id="21" dur="500" fill="hold"/>
                                        <p:tgtEl>
                                          <p:spTgt spid="37891">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7891">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78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68313" y="0"/>
            <a:ext cx="8229600" cy="1143000"/>
          </a:xfrm>
        </p:spPr>
        <p:txBody>
          <a:bodyPr>
            <a:normAutofit/>
          </a:bodyPr>
          <a:lstStyle/>
          <a:p>
            <a:pPr eaLnBrk="1" hangingPunct="1"/>
            <a:endParaRPr lang="el-GR" sz="4000" dirty="0" smtClean="0">
              <a:solidFill>
                <a:schemeClr val="bg1"/>
              </a:solidFill>
            </a:endParaRPr>
          </a:p>
        </p:txBody>
      </p:sp>
      <p:pic>
        <p:nvPicPr>
          <p:cNvPr id="38915" name="Picture 3" descr="8,3 Papillary Urothelial Carcinoma"/>
          <p:cNvPicPr>
            <a:picLocks noChangeAspect="1" noChangeArrowheads="1"/>
          </p:cNvPicPr>
          <p:nvPr/>
        </p:nvPicPr>
        <p:blipFill>
          <a:blip r:embed="rId2" cstate="print"/>
          <a:srcRect t="3749"/>
          <a:stretch>
            <a:fillRect/>
          </a:stretch>
        </p:blipFill>
        <p:spPr bwMode="auto">
          <a:xfrm>
            <a:off x="-1116632" y="0"/>
            <a:ext cx="1105261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8,4 Papillary Urothelial Carcinoma, Grade 1"/>
          <p:cNvPicPr>
            <a:picLocks noChangeAspect="1" noChangeArrowheads="1"/>
          </p:cNvPicPr>
          <p:nvPr/>
        </p:nvPicPr>
        <p:blipFill>
          <a:blip r:embed="rId2" cstate="print"/>
          <a:srcRect t="3749"/>
          <a:stretch>
            <a:fillRect/>
          </a:stretch>
        </p:blipFill>
        <p:spPr bwMode="auto">
          <a:xfrm>
            <a:off x="395536" y="1484784"/>
            <a:ext cx="8207375" cy="5114925"/>
          </a:xfrm>
          <a:prstGeom prst="rect">
            <a:avLst/>
          </a:prstGeom>
          <a:noFill/>
          <a:ln w="9525">
            <a:noFill/>
            <a:miter lim="800000"/>
            <a:headEnd/>
            <a:tailEnd/>
          </a:ln>
        </p:spPr>
      </p:pic>
      <p:sp>
        <p:nvSpPr>
          <p:cNvPr id="39939" name="Rectangle 4"/>
          <p:cNvSpPr>
            <a:spLocks noChangeArrowheads="1"/>
          </p:cNvSpPr>
          <p:nvPr/>
        </p:nvSpPr>
        <p:spPr bwMode="auto">
          <a:xfrm>
            <a:off x="468313" y="0"/>
            <a:ext cx="8229600" cy="1143000"/>
          </a:xfrm>
          <a:prstGeom prst="rect">
            <a:avLst/>
          </a:prstGeom>
          <a:noFill/>
          <a:ln w="9525">
            <a:noFill/>
            <a:miter lim="800000"/>
            <a:headEnd/>
            <a:tailEnd/>
          </a:ln>
        </p:spPr>
        <p:txBody>
          <a:bodyPr anchor="ctr"/>
          <a:lstStyle/>
          <a:p>
            <a:pPr algn="ctr"/>
            <a:endParaRPr lang="el-GR" sz="3200" dirty="0">
              <a:solidFill>
                <a:schemeClr val="bg1"/>
              </a:solidFill>
            </a:endParaRPr>
          </a:p>
        </p:txBody>
      </p:sp>
      <p:sp>
        <p:nvSpPr>
          <p:cNvPr id="4" name="3 - Ορθογώνιο"/>
          <p:cNvSpPr/>
          <p:nvPr/>
        </p:nvSpPr>
        <p:spPr>
          <a:xfrm>
            <a:off x="0" y="0"/>
            <a:ext cx="9144000" cy="1938992"/>
          </a:xfrm>
          <a:prstGeom prst="rect">
            <a:avLst/>
          </a:prstGeom>
        </p:spPr>
        <p:txBody>
          <a:bodyPr wrap="square">
            <a:spAutoFit/>
          </a:bodyPr>
          <a:lstStyle/>
          <a:p>
            <a:r>
              <a:rPr lang="el-GR" sz="2000" b="1" dirty="0" err="1" smtClean="0">
                <a:solidFill>
                  <a:schemeClr val="accent1">
                    <a:lumMod val="75000"/>
                  </a:schemeClr>
                </a:solidFill>
              </a:rPr>
              <a:t>Θηλώδες</a:t>
            </a:r>
            <a:r>
              <a:rPr lang="el-GR" sz="2000" b="1" dirty="0" smtClean="0">
                <a:solidFill>
                  <a:schemeClr val="accent1">
                    <a:lumMod val="75000"/>
                  </a:schemeClr>
                </a:solidFill>
              </a:rPr>
              <a:t> </a:t>
            </a:r>
            <a:r>
              <a:rPr lang="el-GR" sz="2000" b="1" dirty="0" err="1" smtClean="0">
                <a:solidFill>
                  <a:schemeClr val="accent1">
                    <a:lumMod val="75000"/>
                  </a:schemeClr>
                </a:solidFill>
              </a:rPr>
              <a:t>ουροθηλιακό</a:t>
            </a:r>
            <a:r>
              <a:rPr lang="el-GR" sz="2000" b="1" dirty="0" smtClean="0">
                <a:solidFill>
                  <a:schemeClr val="accent1">
                    <a:lumMod val="75000"/>
                  </a:schemeClr>
                </a:solidFill>
              </a:rPr>
              <a:t> καρκίνωμα </a:t>
            </a:r>
            <a:r>
              <a:rPr lang="el-GR" sz="2000" b="1" spc="300" dirty="0" smtClean="0">
                <a:solidFill>
                  <a:schemeClr val="accent1">
                    <a:lumMod val="75000"/>
                  </a:schemeClr>
                </a:solidFill>
                <a:effectLst>
                  <a:outerShdw blurRad="38100" dist="38100" dir="2700000" algn="tl">
                    <a:srgbClr val="000000">
                      <a:alpha val="43137"/>
                    </a:srgbClr>
                  </a:outerShdw>
                </a:effectLst>
              </a:rPr>
              <a:t>χαμηλόβαθμης</a:t>
            </a:r>
            <a:r>
              <a:rPr lang="el-GR" sz="2000" b="1" spc="300" dirty="0" smtClean="0">
                <a:solidFill>
                  <a:schemeClr val="accent1">
                    <a:lumMod val="75000"/>
                  </a:schemeClr>
                </a:solidFill>
              </a:rPr>
              <a:t> </a:t>
            </a:r>
            <a:r>
              <a:rPr lang="el-GR" sz="2000" b="1" dirty="0" smtClean="0">
                <a:solidFill>
                  <a:schemeClr val="accent1">
                    <a:lumMod val="75000"/>
                  </a:schemeClr>
                </a:solidFill>
              </a:rPr>
              <a:t>κακοήθειας - βαθμού κακοηθείας </a:t>
            </a:r>
            <a:r>
              <a:rPr lang="el-GR" sz="2000" b="1" dirty="0" smtClean="0">
                <a:solidFill>
                  <a:schemeClr val="accent1">
                    <a:lumMod val="75000"/>
                  </a:schemeClr>
                </a:solidFill>
                <a:effectLst>
                  <a:outerShdw blurRad="38100" dist="38100" dir="2700000" algn="tl">
                    <a:srgbClr val="000000">
                      <a:alpha val="43137"/>
                    </a:srgbClr>
                  </a:outerShdw>
                </a:effectLst>
              </a:rPr>
              <a:t>1.  Ομαλή η κατανομή της χρωματίνης. Μιτώσεις πιθανώς να αναγνωρίζονται, αλλά στο κατώτερο 1/3 του </a:t>
            </a:r>
            <a:r>
              <a:rPr lang="el-GR" sz="2000" b="1" dirty="0" err="1" smtClean="0">
                <a:solidFill>
                  <a:schemeClr val="accent1">
                    <a:lumMod val="75000"/>
                  </a:schemeClr>
                </a:solidFill>
                <a:effectLst>
                  <a:outerShdw blurRad="38100" dist="38100" dir="2700000" algn="tl">
                    <a:srgbClr val="000000">
                      <a:alpha val="43137"/>
                    </a:srgbClr>
                  </a:outerShdw>
                </a:effectLst>
              </a:rPr>
              <a:t>ουροθηλίου</a:t>
            </a:r>
            <a:r>
              <a:rPr lang="el-GR" sz="2000" b="1" dirty="0" smtClean="0">
                <a:solidFill>
                  <a:schemeClr val="accent1">
                    <a:lumMod val="75000"/>
                  </a:schemeClr>
                </a:solidFill>
                <a:effectLst>
                  <a:outerShdw blurRad="38100" dist="38100" dir="2700000" algn="tl">
                    <a:srgbClr val="000000">
                      <a:alpha val="43137"/>
                    </a:srgbClr>
                  </a:outerShdw>
                </a:effectLst>
              </a:rPr>
              <a:t>.</a:t>
            </a:r>
          </a:p>
          <a:p>
            <a:r>
              <a:rPr lang="el-GR" dirty="0" smtClean="0">
                <a:solidFill>
                  <a:schemeClr val="accent1">
                    <a:lumMod val="75000"/>
                  </a:schemeClr>
                </a:solidFill>
                <a:effectLst>
                  <a:outerShdw blurRad="38100" dist="38100" dir="2700000" algn="tl">
                    <a:srgbClr val="000000">
                      <a:alpha val="43137"/>
                    </a:srgbClr>
                  </a:outerShdw>
                </a:effectLst>
              </a:rPr>
              <a:t>Συγκριτικά με το </a:t>
            </a:r>
            <a:r>
              <a:rPr lang="en-US" dirty="0" smtClean="0">
                <a:solidFill>
                  <a:schemeClr val="accent1">
                    <a:lumMod val="75000"/>
                  </a:schemeClr>
                </a:solidFill>
                <a:effectLst>
                  <a:outerShdw blurRad="38100" dist="38100" dir="2700000" algn="tl">
                    <a:srgbClr val="000000">
                      <a:alpha val="43137"/>
                    </a:srgbClr>
                  </a:outerShdw>
                </a:effectLst>
              </a:rPr>
              <a:t>PUNLMP,</a:t>
            </a:r>
            <a:r>
              <a:rPr lang="el-GR" dirty="0" smtClean="0">
                <a:solidFill>
                  <a:schemeClr val="accent1">
                    <a:lumMod val="75000"/>
                  </a:schemeClr>
                </a:solidFill>
                <a:effectLst>
                  <a:outerShdw blurRad="38100" dist="38100" dir="2700000" algn="tl">
                    <a:srgbClr val="000000">
                      <a:alpha val="43137"/>
                    </a:srgbClr>
                  </a:outerShdw>
                </a:effectLst>
              </a:rPr>
              <a:t> </a:t>
            </a:r>
            <a:r>
              <a:rPr lang="el-GR" u="sng" dirty="0" smtClean="0">
                <a:solidFill>
                  <a:schemeClr val="accent1">
                    <a:lumMod val="75000"/>
                  </a:schemeClr>
                </a:solidFill>
                <a:effectLst>
                  <a:outerShdw blurRad="38100" dist="38100" dir="2700000" algn="tl">
                    <a:srgbClr val="000000">
                      <a:alpha val="43137"/>
                    </a:srgbClr>
                  </a:outerShdw>
                </a:effectLst>
              </a:rPr>
              <a:t>πυκνότερη </a:t>
            </a:r>
            <a:r>
              <a:rPr lang="el-GR" dirty="0" smtClean="0">
                <a:solidFill>
                  <a:schemeClr val="accent1">
                    <a:lumMod val="75000"/>
                  </a:schemeClr>
                </a:solidFill>
                <a:effectLst>
                  <a:outerShdw blurRad="38100" dist="38100" dir="2700000" algn="tl">
                    <a:srgbClr val="000000">
                      <a:alpha val="43137"/>
                    </a:srgbClr>
                  </a:outerShdw>
                </a:effectLst>
              </a:rPr>
              <a:t>η διάταξη των μικρών κυττάρων με στρογγυλότερους πυρήνες και περισσότερο </a:t>
            </a:r>
            <a:r>
              <a:rPr lang="el-GR" dirty="0" err="1" smtClean="0">
                <a:solidFill>
                  <a:schemeClr val="accent1">
                    <a:lumMod val="75000"/>
                  </a:schemeClr>
                </a:solidFill>
                <a:effectLst>
                  <a:outerShdw blurRad="38100" dist="38100" dir="2700000" algn="tl">
                    <a:srgbClr val="000000">
                      <a:alpha val="43137"/>
                    </a:srgbClr>
                  </a:outerShdw>
                </a:effectLst>
              </a:rPr>
              <a:t>πλειομορφισμό</a:t>
            </a:r>
            <a:r>
              <a:rPr lang="el-GR" dirty="0" smtClean="0">
                <a:solidFill>
                  <a:schemeClr val="accent1">
                    <a:lumMod val="75000"/>
                  </a:schemeClr>
                </a:solidFill>
                <a:effectLst>
                  <a:outerShdw blurRad="38100" dist="38100" dir="2700000" algn="tl">
                    <a:srgbClr val="000000">
                      <a:alpha val="43137"/>
                    </a:srgbClr>
                  </a:outerShdw>
                </a:effectLst>
              </a:rPr>
              <a:t>. </a:t>
            </a:r>
            <a:endParaRPr lang="el-GR" dirty="0" smtClean="0">
              <a:solidFill>
                <a:schemeClr val="accent1">
                  <a:lumMod val="75000"/>
                </a:schemeClr>
              </a:solidFill>
            </a:endParaRPr>
          </a:p>
          <a:p>
            <a:endParaRPr lang="el-GR" sz="2400" b="1" dirty="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8,6 Papillary Urothelial Carcinoma, Grade 2"/>
          <p:cNvPicPr>
            <a:picLocks noChangeAspect="1" noChangeArrowheads="1"/>
          </p:cNvPicPr>
          <p:nvPr/>
        </p:nvPicPr>
        <p:blipFill>
          <a:blip r:embed="rId2" cstate="print"/>
          <a:srcRect t="3749"/>
          <a:stretch>
            <a:fillRect/>
          </a:stretch>
        </p:blipFill>
        <p:spPr bwMode="auto">
          <a:xfrm>
            <a:off x="-91619" y="1285836"/>
            <a:ext cx="9229060" cy="5572164"/>
          </a:xfrm>
          <a:prstGeom prst="rect">
            <a:avLst/>
          </a:prstGeom>
          <a:noFill/>
          <a:ln w="9525">
            <a:noFill/>
            <a:miter lim="800000"/>
            <a:headEnd/>
            <a:tailEnd/>
          </a:ln>
        </p:spPr>
      </p:pic>
      <p:sp>
        <p:nvSpPr>
          <p:cNvPr id="3" name="Τίτλος 1"/>
          <p:cNvSpPr>
            <a:spLocks noGrp="1"/>
          </p:cNvSpPr>
          <p:nvPr>
            <p:ph type="title"/>
          </p:nvPr>
        </p:nvSpPr>
        <p:spPr>
          <a:xfrm>
            <a:off x="28465" y="-11495"/>
            <a:ext cx="9144000" cy="1143000"/>
          </a:xfrm>
        </p:spPr>
        <p:txBody>
          <a:bodyPr>
            <a:noAutofit/>
          </a:bodyPr>
          <a:lstStyle/>
          <a:p>
            <a:pPr algn="just"/>
            <a:r>
              <a:rPr lang="el-GR" sz="2000" dirty="0" smtClean="0"/>
              <a:t>Σύνθετες </a:t>
            </a:r>
            <a:r>
              <a:rPr lang="el-GR" sz="2000" dirty="0" err="1" smtClean="0"/>
              <a:t>θηλώδεις</a:t>
            </a:r>
            <a:r>
              <a:rPr lang="el-GR" sz="2000" dirty="0" smtClean="0"/>
              <a:t> δομές, διακλαδιζόμενες και συγχωνευόμενες. Συνήθως αυξημένου πάχους το </a:t>
            </a:r>
            <a:r>
              <a:rPr lang="el-GR" sz="2000" dirty="0" err="1" smtClean="0"/>
              <a:t>ουροθήλιο</a:t>
            </a:r>
            <a:r>
              <a:rPr lang="el-GR" sz="2000" dirty="0" smtClean="0"/>
              <a:t>. Αρχιτεκτονική και κυτταρική </a:t>
            </a:r>
            <a:r>
              <a:rPr lang="el-GR" sz="2000" dirty="0" err="1" smtClean="0"/>
              <a:t>ατυπία</a:t>
            </a:r>
            <a:r>
              <a:rPr lang="el-GR" sz="2000" dirty="0" smtClean="0"/>
              <a:t>. Αναγνωριζόμενα </a:t>
            </a:r>
            <a:r>
              <a:rPr lang="el-GR" sz="2000" dirty="0" err="1" smtClean="0"/>
              <a:t>ομπρελοειδή</a:t>
            </a:r>
            <a:r>
              <a:rPr lang="el-GR" sz="2000" dirty="0" smtClean="0"/>
              <a:t> κύτταρα, αλλά όχι προβάλλοντα.</a:t>
            </a:r>
            <a:endParaRPr lang="el-GR"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8,7 Papillary Urothelial Carcinoma, Grade 2"/>
          <p:cNvPicPr>
            <a:picLocks noChangeAspect="1" noChangeArrowheads="1"/>
          </p:cNvPicPr>
          <p:nvPr/>
        </p:nvPicPr>
        <p:blipFill>
          <a:blip r:embed="rId2" cstate="print"/>
          <a:srcRect t="7500"/>
          <a:stretch>
            <a:fillRect/>
          </a:stretch>
        </p:blipFill>
        <p:spPr bwMode="auto">
          <a:xfrm>
            <a:off x="468313" y="1287463"/>
            <a:ext cx="8207375" cy="5237162"/>
          </a:xfrm>
          <a:prstGeom prst="rect">
            <a:avLst/>
          </a:prstGeom>
          <a:noFill/>
          <a:ln w="9525">
            <a:noFill/>
            <a:miter lim="800000"/>
            <a:headEnd/>
            <a:tailEnd/>
          </a:ln>
        </p:spPr>
      </p:pic>
      <p:sp>
        <p:nvSpPr>
          <p:cNvPr id="41987" name="Rectangle 4"/>
          <p:cNvSpPr>
            <a:spLocks noGrp="1" noChangeArrowheads="1"/>
          </p:cNvSpPr>
          <p:nvPr>
            <p:ph type="title"/>
          </p:nvPr>
        </p:nvSpPr>
        <p:spPr>
          <a:xfrm>
            <a:off x="-857288" y="0"/>
            <a:ext cx="10515616" cy="1143000"/>
          </a:xfrm>
          <a:noFill/>
        </p:spPr>
        <p:txBody>
          <a:bodyPr>
            <a:noAutofit/>
          </a:bodyPr>
          <a:lstStyle/>
          <a:p>
            <a:pPr eaLnBrk="1" hangingPunct="1"/>
            <a:r>
              <a:rPr lang="el-GR" sz="2800" b="1" dirty="0" err="1" smtClean="0">
                <a:solidFill>
                  <a:schemeClr val="accent1">
                    <a:lumMod val="50000"/>
                  </a:schemeClr>
                </a:solidFill>
              </a:rPr>
              <a:t>Θηλώδες</a:t>
            </a:r>
            <a:r>
              <a:rPr lang="el-GR" sz="2800" b="1" dirty="0" smtClean="0">
                <a:solidFill>
                  <a:schemeClr val="accent1">
                    <a:lumMod val="50000"/>
                  </a:schemeClr>
                </a:solidFill>
              </a:rPr>
              <a:t> </a:t>
            </a:r>
            <a:r>
              <a:rPr lang="el-GR" sz="2800" b="1" dirty="0" err="1" smtClean="0">
                <a:solidFill>
                  <a:schemeClr val="accent1">
                    <a:lumMod val="50000"/>
                  </a:schemeClr>
                </a:solidFill>
              </a:rPr>
              <a:t>ουροθηλιακό</a:t>
            </a:r>
            <a:r>
              <a:rPr lang="el-GR" sz="2800" b="1" dirty="0" smtClean="0">
                <a:solidFill>
                  <a:schemeClr val="accent1">
                    <a:lumMod val="50000"/>
                  </a:schemeClr>
                </a:solidFill>
              </a:rPr>
              <a:t> καρκίνωμα</a:t>
            </a:r>
            <a:br>
              <a:rPr lang="el-GR" sz="2800" b="1" dirty="0" smtClean="0">
                <a:solidFill>
                  <a:schemeClr val="accent1">
                    <a:lumMod val="50000"/>
                  </a:schemeClr>
                </a:solidFill>
              </a:rPr>
            </a:br>
            <a:r>
              <a:rPr lang="el-GR" sz="2800" b="1" spc="300" dirty="0" smtClean="0">
                <a:solidFill>
                  <a:schemeClr val="accent1">
                    <a:lumMod val="50000"/>
                  </a:schemeClr>
                </a:solidFill>
              </a:rPr>
              <a:t>χαμηλόβαθμης</a:t>
            </a:r>
            <a:r>
              <a:rPr lang="el-GR" sz="2800" b="1" dirty="0" smtClean="0">
                <a:solidFill>
                  <a:schemeClr val="accent1">
                    <a:lumMod val="50000"/>
                  </a:schemeClr>
                </a:solidFill>
              </a:rPr>
              <a:t> κακοήθειας - βαθμού κακοηθείας </a:t>
            </a:r>
            <a:r>
              <a:rPr lang="el-GR" sz="2800" b="1" dirty="0" smtClean="0">
                <a:solidFill>
                  <a:schemeClr val="accent1">
                    <a:lumMod val="50000"/>
                  </a:schemeClr>
                </a:solidFill>
                <a:effectLst>
                  <a:outerShdw blurRad="38100" dist="38100" dir="2700000" algn="tl">
                    <a:srgbClr val="000000">
                      <a:alpha val="43137"/>
                    </a:srgbClr>
                  </a:outerShdw>
                </a:effectLst>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p:cTn id="7" dur="500" fill="hold"/>
                                        <p:tgtEl>
                                          <p:spTgt spid="41987"/>
                                        </p:tgtEl>
                                        <p:attrNameLst>
                                          <p:attrName>ppt_w</p:attrName>
                                        </p:attrNameLst>
                                      </p:cBhvr>
                                      <p:tavLst>
                                        <p:tav tm="0">
                                          <p:val>
                                            <p:fltVal val="0"/>
                                          </p:val>
                                        </p:tav>
                                        <p:tav tm="100000">
                                          <p:val>
                                            <p:strVal val="#ppt_w"/>
                                          </p:val>
                                        </p:tav>
                                      </p:tavLst>
                                    </p:anim>
                                    <p:anim calcmode="lin" valueType="num">
                                      <p:cBhvr>
                                        <p:cTn id="8" dur="500" fill="hold"/>
                                        <p:tgtEl>
                                          <p:spTgt spid="41987"/>
                                        </p:tgtEl>
                                        <p:attrNameLst>
                                          <p:attrName>ppt_h</p:attrName>
                                        </p:attrNameLst>
                                      </p:cBhvr>
                                      <p:tavLst>
                                        <p:tav tm="0">
                                          <p:val>
                                            <p:fltVal val="0"/>
                                          </p:val>
                                        </p:tav>
                                        <p:tav tm="100000">
                                          <p:val>
                                            <p:strVal val="#ppt_h"/>
                                          </p:val>
                                        </p:tav>
                                      </p:tavLst>
                                    </p:anim>
                                    <p:animEffect transition="in" filter="fade">
                                      <p:cBhvr>
                                        <p:cTn id="9"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71"/>
          <p:cNvPicPr>
            <a:picLocks noChangeAspect="1" noChangeArrowheads="1"/>
          </p:cNvPicPr>
          <p:nvPr/>
        </p:nvPicPr>
        <p:blipFill>
          <a:blip r:embed="rId2" cstate="print"/>
          <a:srcRect/>
          <a:stretch>
            <a:fillRect/>
          </a:stretch>
        </p:blipFill>
        <p:spPr bwMode="auto">
          <a:xfrm>
            <a:off x="357158" y="357166"/>
            <a:ext cx="8299549" cy="628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2074242"/>
          </a:xfrm>
        </p:spPr>
        <p:txBody>
          <a:bodyPr>
            <a:normAutofit fontScale="90000"/>
          </a:bodyPr>
          <a:lstStyle/>
          <a:p>
            <a:r>
              <a:rPr lang="el-GR" dirty="0" smtClean="0"/>
              <a:t>Οι στοιβάδες των επιθηλιακών κυττάρων του φυσιολογικού </a:t>
            </a:r>
            <a:r>
              <a:rPr lang="el-GR" dirty="0" err="1" smtClean="0"/>
              <a:t>ουροθηλίου</a:t>
            </a:r>
            <a:r>
              <a:rPr lang="el-GR" dirty="0" smtClean="0"/>
              <a:t/>
            </a:r>
            <a:br>
              <a:rPr lang="el-GR" dirty="0" smtClean="0"/>
            </a:br>
            <a:r>
              <a:rPr lang="en-US" sz="2000" dirty="0" err="1" smtClean="0"/>
              <a:t>Akhtar</a:t>
            </a:r>
            <a:r>
              <a:rPr lang="en-US" sz="2000" dirty="0" smtClean="0"/>
              <a:t> M </a:t>
            </a:r>
            <a:r>
              <a:rPr lang="el-GR" sz="2000" dirty="0" smtClean="0"/>
              <a:t>και συν.  </a:t>
            </a:r>
            <a:r>
              <a:rPr lang="en-US" sz="2000" dirty="0" smtClean="0"/>
              <a:t>Advances in Anatomic Pathology</a:t>
            </a:r>
            <a:r>
              <a:rPr lang="el-GR" sz="2000" dirty="0" smtClean="0"/>
              <a:t> </a:t>
            </a:r>
            <a:r>
              <a:rPr lang="en-US" sz="2000" dirty="0" smtClean="0"/>
              <a:t>26(5):313-319, September 2019.</a:t>
            </a:r>
            <a:br>
              <a:rPr lang="en-US" sz="2000" dirty="0" smtClean="0"/>
            </a:br>
            <a:endParaRPr lang="el-GR" sz="2000" dirty="0"/>
          </a:p>
        </p:txBody>
      </p:sp>
      <p:pic>
        <p:nvPicPr>
          <p:cNvPr id="1026" name="Picture 2" descr="C:\Users\User\Desktop\Original.00125480-201909000-00003.F2-3.jpeg"/>
          <p:cNvPicPr>
            <a:picLocks noChangeAspect="1" noChangeArrowheads="1"/>
          </p:cNvPicPr>
          <p:nvPr/>
        </p:nvPicPr>
        <p:blipFill>
          <a:blip r:embed="rId2" cstate="print"/>
          <a:srcRect/>
          <a:stretch>
            <a:fillRect/>
          </a:stretch>
        </p:blipFill>
        <p:spPr bwMode="auto">
          <a:xfrm>
            <a:off x="611560" y="2132856"/>
            <a:ext cx="8109009" cy="1800200"/>
          </a:xfrm>
          <a:prstGeom prst="rect">
            <a:avLst/>
          </a:prstGeom>
          <a:noFill/>
        </p:spPr>
      </p:pic>
      <p:sp>
        <p:nvSpPr>
          <p:cNvPr id="4" name="3 - Ορθογώνιο"/>
          <p:cNvSpPr/>
          <p:nvPr/>
        </p:nvSpPr>
        <p:spPr>
          <a:xfrm>
            <a:off x="0" y="3861048"/>
            <a:ext cx="9144000" cy="3247043"/>
          </a:xfrm>
          <a:prstGeom prst="rect">
            <a:avLst/>
          </a:prstGeom>
        </p:spPr>
        <p:txBody>
          <a:bodyPr wrap="square">
            <a:spAutoFit/>
          </a:bodyPr>
          <a:lstStyle/>
          <a:p>
            <a:pPr algn="just"/>
            <a:r>
              <a:rPr lang="el-GR" sz="1600" dirty="0" smtClean="0"/>
              <a:t>Η  βασική στοιβάδα αποτελείται από  αρχέγονα κύτταρα του </a:t>
            </a:r>
            <a:r>
              <a:rPr lang="el-GR" sz="1600" dirty="0" err="1" smtClean="0"/>
              <a:t>ουροθηλίου</a:t>
            </a:r>
            <a:r>
              <a:rPr lang="el-GR" sz="1600" dirty="0" smtClean="0"/>
              <a:t> τα οποία καλύπτονται από μια στοιβάδα  </a:t>
            </a:r>
            <a:r>
              <a:rPr lang="el-GR" sz="1600" dirty="0" err="1" smtClean="0"/>
              <a:t>περιβασικών</a:t>
            </a:r>
            <a:r>
              <a:rPr lang="el-GR" sz="1600" dirty="0" smtClean="0"/>
              <a:t> κυττάρων. Ακολουθούν τα  ενδιάμεσα κύτταρα. Η πιο εσωτερική επιφάνεια του </a:t>
            </a:r>
            <a:r>
              <a:rPr lang="el-GR" sz="1600" dirty="0" err="1" smtClean="0"/>
              <a:t>ουροθηλίου</a:t>
            </a:r>
            <a:r>
              <a:rPr lang="el-GR" sz="1600" dirty="0" smtClean="0"/>
              <a:t>, που «βλέπει» στην κοιλότητα της ουροδόχου, καλύπτεται από μια πεπλατυσμένη στοιβάδα  κυττάρων, τα κύτταρα ομπρέλας - </a:t>
            </a:r>
            <a:r>
              <a:rPr lang="el-GR" sz="1600" dirty="0" err="1" smtClean="0"/>
              <a:t>ομπρελοειδή</a:t>
            </a:r>
            <a:r>
              <a:rPr lang="el-GR" sz="1600" dirty="0" smtClean="0"/>
              <a:t>. Στο φυσιολογικό </a:t>
            </a:r>
            <a:r>
              <a:rPr lang="el-GR" sz="1600" dirty="0" err="1" smtClean="0"/>
              <a:t>ουροθήλιο</a:t>
            </a:r>
            <a:r>
              <a:rPr lang="el-GR" sz="1600" dirty="0" smtClean="0"/>
              <a:t>, τα βασικά κύτταρα είναι </a:t>
            </a:r>
            <a:r>
              <a:rPr lang="el-GR" sz="1600" dirty="0" err="1" smtClean="0"/>
              <a:t>ανοσοθετικά</a:t>
            </a:r>
            <a:r>
              <a:rPr lang="el-GR" sz="1600" dirty="0" smtClean="0"/>
              <a:t> στους δείκτες  CK5/6, CK14 και CD44. Τα ενδιάμεσα κύτταρα εκδηλώνουν συνήθως </a:t>
            </a:r>
            <a:r>
              <a:rPr lang="el-GR" sz="1600" dirty="0" err="1" smtClean="0"/>
              <a:t>ανοσοϊστοθετικότητα</a:t>
            </a:r>
            <a:r>
              <a:rPr lang="el-GR" sz="1600" dirty="0" smtClean="0"/>
              <a:t> στον δείκτη  GATA-3, ενώ τα  </a:t>
            </a:r>
            <a:r>
              <a:rPr lang="el-GR" sz="1600" dirty="0" err="1" smtClean="0"/>
              <a:t>ομπρελοειδή</a:t>
            </a:r>
            <a:r>
              <a:rPr lang="el-GR" sz="1600" dirty="0" smtClean="0"/>
              <a:t>  στους δείκτες  CK20, GATA3 και  </a:t>
            </a:r>
            <a:r>
              <a:rPr lang="el-GR" sz="1600" dirty="0" err="1" smtClean="0"/>
              <a:t>ουροπλακίνη</a:t>
            </a:r>
            <a:r>
              <a:rPr lang="el-GR" sz="1600" dirty="0" smtClean="0"/>
              <a:t>. Ο </a:t>
            </a:r>
            <a:r>
              <a:rPr lang="el-GR" sz="1600" dirty="0" err="1" smtClean="0"/>
              <a:t>ανοσοφαινότυπος</a:t>
            </a:r>
            <a:r>
              <a:rPr lang="el-GR" sz="1600" dirty="0" smtClean="0"/>
              <a:t> των  </a:t>
            </a:r>
            <a:r>
              <a:rPr lang="el-GR" sz="1600" b="1" dirty="0" smtClean="0">
                <a:solidFill>
                  <a:srgbClr val="00B050"/>
                </a:solidFill>
                <a:effectLst>
                  <a:outerShdw blurRad="38100" dist="38100" dir="2700000" algn="tl">
                    <a:srgbClr val="000000">
                      <a:alpha val="43137"/>
                    </a:srgbClr>
                  </a:outerShdw>
                </a:effectLst>
              </a:rPr>
              <a:t>αυλικών</a:t>
            </a:r>
            <a:r>
              <a:rPr lang="el-GR" sz="1600" dirty="0" smtClean="0"/>
              <a:t> όγκων περιλαμβάνει δείκτες της διαφοροποιούμενης  στοιβάδας του </a:t>
            </a:r>
            <a:r>
              <a:rPr lang="el-GR" sz="1600" dirty="0" err="1" smtClean="0"/>
              <a:t>ουροθηλίου</a:t>
            </a:r>
            <a:r>
              <a:rPr lang="el-GR" sz="1600" dirty="0" smtClean="0"/>
              <a:t> , ενώ των </a:t>
            </a:r>
            <a:r>
              <a:rPr lang="el-GR" sz="1600" b="1" dirty="0" smtClean="0">
                <a:solidFill>
                  <a:srgbClr val="7030A0"/>
                </a:solidFill>
              </a:rPr>
              <a:t>βασικών</a:t>
            </a:r>
            <a:r>
              <a:rPr lang="el-GR" sz="1600" dirty="0" smtClean="0"/>
              <a:t> όγκων δείκτες των αδιαφοροποίητων βασικών κυττάρων. Οι ασθενείς με διηθητικούς </a:t>
            </a:r>
            <a:r>
              <a:rPr lang="el-GR" sz="1600" dirty="0" smtClean="0">
                <a:solidFill>
                  <a:srgbClr val="7030A0"/>
                </a:solidFill>
                <a:effectLst>
                  <a:outerShdw blurRad="38100" dist="38100" dir="2700000" algn="tl">
                    <a:srgbClr val="000000">
                      <a:alpha val="43137"/>
                    </a:srgbClr>
                  </a:outerShdw>
                </a:effectLst>
              </a:rPr>
              <a:t>βασικούς</a:t>
            </a:r>
            <a:r>
              <a:rPr lang="el-GR" sz="1600" dirty="0" smtClean="0"/>
              <a:t> καρκίνους ανταποκρίνονται στην εισαγωγική χημειοθεραπεία, ενώ, αντίθετα, ορισμένοι ασθενείς με </a:t>
            </a:r>
            <a:r>
              <a:rPr lang="el-GR" sz="1600" dirty="0" smtClean="0">
                <a:solidFill>
                  <a:srgbClr val="00B050"/>
                </a:solidFill>
                <a:effectLst>
                  <a:outerShdw blurRad="38100" dist="38100" dir="2700000" algn="tl">
                    <a:srgbClr val="000000">
                      <a:alpha val="43137"/>
                    </a:srgbClr>
                  </a:outerShdw>
                </a:effectLst>
              </a:rPr>
              <a:t>αυλικούς</a:t>
            </a:r>
            <a:r>
              <a:rPr lang="el-GR" sz="1600" dirty="0" smtClean="0"/>
              <a:t> καρκίνους ανταποκρίνονται σε θεραπείες με αναστολείς σημείων ελέγχου του ανοσοποιητικού.  </a:t>
            </a:r>
            <a:r>
              <a:rPr lang="el-GR" sz="1100" dirty="0" smtClean="0"/>
              <a:t>(Σημειωτέον, παρεμπιπτόντως, ότι ο δείκτης </a:t>
            </a:r>
            <a:r>
              <a:rPr lang="en-US" sz="1100" dirty="0" smtClean="0"/>
              <a:t>GATA3 </a:t>
            </a:r>
            <a:r>
              <a:rPr lang="el-GR" sz="1100" dirty="0" smtClean="0"/>
              <a:t>εκφράζεται  σε πλήθος </a:t>
            </a:r>
            <a:r>
              <a:rPr lang="el-GR" sz="1100" dirty="0" err="1" smtClean="0"/>
              <a:t>καλοήθων</a:t>
            </a:r>
            <a:r>
              <a:rPr lang="el-GR" sz="1100" dirty="0" smtClean="0"/>
              <a:t> και κακοήθων ιστών, οπότε χρειάζεται μεγάλη επιφυλακτικότητα στην εκτίμησή του κατά τη διερεύνηση καρκινωμάτων αγνώστου πρωτοπαθούς εστίας.)</a:t>
            </a:r>
            <a:endParaRPr lang="en-US" sz="1100" dirty="0" smtClean="0"/>
          </a:p>
          <a:p>
            <a:pPr algn="just"/>
            <a:endParaRPr lang="en-US" b="1" dirty="0" smtClean="0"/>
          </a:p>
        </p:txBody>
      </p:sp>
      <mc:AlternateContent xmlns:mc="http://schemas.openxmlformats.org/markup-compatibility/2006">
        <mc:Choice xmlns:p14="http://schemas.microsoft.com/office/powerpoint/2010/main" xmlns="" Requires="p14">
          <p:contentPart p14:bwMode="auto" r:id="rId3">
            <p14:nvContentPartPr>
              <p14:cNvPr id="3" name="Ink 2"/>
              <p14:cNvContentPartPr>
                <a14:cpLocks xmlns:a14="http://schemas.microsoft.com/office/drawing/2010/main" noRot="1" noChangeAspect="1" noEditPoints="1" noChangeArrowheads="1" noChangeShapeType="1"/>
              </p14:cNvContentPartPr>
              <p14:nvPr/>
            </p14:nvContentPartPr>
            <p14:xfrm>
              <a:off x="6308725" y="1916113"/>
              <a:ext cx="2584450" cy="1074737"/>
            </p14:xfrm>
          </p:contentPart>
        </mc:Choice>
        <mc:Fallback>
          <p:pic>
            <p:nvPicPr>
              <p:cNvPr id="3" name="Ink 2"/>
              <p:cNvPicPr>
                <a:picLocks noRot="1" noChangeAspect="1" noEditPoints="1" noChangeArrowheads="1" noChangeShapeType="1"/>
              </p:cNvPicPr>
              <p:nvPr/>
            </p:nvPicPr>
            <p:blipFill>
              <a:blip r:embed="rId4" cstate="print"/>
              <a:stretch>
                <a:fillRect/>
              </a:stretch>
            </p:blipFill>
            <p:spPr>
              <a:xfrm>
                <a:off x="6299365" y="1906752"/>
                <a:ext cx="2603170" cy="1093459"/>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1027" name="Ink 3"/>
              <p14:cNvContentPartPr>
                <a14:cpLocks xmlns:a14="http://schemas.microsoft.com/office/drawing/2010/main" noRot="1" noChangeAspect="1" noEditPoints="1" noChangeArrowheads="1" noChangeShapeType="1"/>
              </p14:cNvContentPartPr>
              <p14:nvPr/>
            </p14:nvContentPartPr>
            <p14:xfrm>
              <a:off x="6877050" y="3141663"/>
              <a:ext cx="1547813" cy="663575"/>
            </p14:xfrm>
          </p:contentPart>
        </mc:Choice>
        <mc:Fallback>
          <p:pic>
            <p:nvPicPr>
              <p:cNvPr id="1027" name="Ink 3"/>
              <p:cNvPicPr>
                <a:picLocks noRot="1" noChangeAspect="1" noEditPoints="1" noChangeArrowheads="1" noChangeShapeType="1"/>
              </p:cNvPicPr>
              <p:nvPr/>
            </p:nvPicPr>
            <p:blipFill>
              <a:blip r:embed="rId6" cstate="print"/>
              <a:stretch>
                <a:fillRect/>
              </a:stretch>
            </p:blipFill>
            <p:spPr>
              <a:xfrm>
                <a:off x="6867691" y="3132307"/>
                <a:ext cx="1566531" cy="682288"/>
              </a:xfrm>
              <a:prstGeom prst="rect">
                <a:avLst/>
              </a:prstGeom>
            </p:spPr>
          </p:pic>
        </mc:Fallback>
      </mc:AlternateContent>
    </p:spTree>
    <p:extLst>
      <p:ext uri="{BB962C8B-B14F-4D97-AF65-F5344CB8AC3E}">
        <p14:creationId xmlns:p14="http://schemas.microsoft.com/office/powerpoint/2010/main" xmlns="" val="280075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ssolve">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72"/>
          <p:cNvPicPr>
            <a:picLocks noChangeAspect="1" noChangeArrowheads="1"/>
          </p:cNvPicPr>
          <p:nvPr/>
        </p:nvPicPr>
        <p:blipFill>
          <a:blip r:embed="rId2" cstate="print"/>
          <a:srcRect/>
          <a:stretch>
            <a:fillRect/>
          </a:stretch>
        </p:blipFill>
        <p:spPr bwMode="auto">
          <a:xfrm>
            <a:off x="952500" y="622300"/>
            <a:ext cx="7239000" cy="5470525"/>
          </a:xfrm>
          <a:prstGeom prst="rect">
            <a:avLst/>
          </a:prstGeom>
          <a:noFill/>
          <a:ln w="9525">
            <a:noFill/>
            <a:miter lim="800000"/>
            <a:headEnd/>
            <a:tailEnd/>
          </a:ln>
        </p:spPr>
      </p:pic>
      <p:sp>
        <p:nvSpPr>
          <p:cNvPr id="79875" name="Text Box 5"/>
          <p:cNvSpPr txBox="1">
            <a:spLocks noChangeArrowheads="1"/>
          </p:cNvSpPr>
          <p:nvPr/>
        </p:nvSpPr>
        <p:spPr bwMode="auto">
          <a:xfrm>
            <a:off x="-428660" y="6021388"/>
            <a:ext cx="10429948" cy="830997"/>
          </a:xfrm>
          <a:prstGeom prst="rect">
            <a:avLst/>
          </a:prstGeom>
          <a:noFill/>
          <a:ln w="9525">
            <a:noFill/>
            <a:miter lim="800000"/>
            <a:headEnd/>
            <a:tailEnd/>
          </a:ln>
        </p:spPr>
        <p:txBody>
          <a:bodyPr wrap="square">
            <a:spAutoFit/>
          </a:bodyPr>
          <a:lstStyle/>
          <a:p>
            <a:pPr algn="ctr"/>
            <a:r>
              <a:rPr lang="el-GR" sz="2400" b="1" dirty="0" smtClean="0">
                <a:solidFill>
                  <a:schemeClr val="accent1">
                    <a:lumMod val="75000"/>
                  </a:schemeClr>
                </a:solidFill>
                <a:latin typeface="Calibri" pitchFamily="34" charset="0"/>
              </a:rPr>
              <a:t>Μη διηθητικό (εν προκειμένω) </a:t>
            </a:r>
            <a:r>
              <a:rPr lang="el-GR" sz="2400" b="1" dirty="0" err="1" smtClean="0">
                <a:solidFill>
                  <a:schemeClr val="accent1">
                    <a:lumMod val="75000"/>
                  </a:schemeClr>
                </a:solidFill>
                <a:latin typeface="Calibri" pitchFamily="34" charset="0"/>
              </a:rPr>
              <a:t>θηλώδες</a:t>
            </a:r>
            <a:r>
              <a:rPr lang="el-GR" sz="2400" b="1" dirty="0" smtClean="0">
                <a:solidFill>
                  <a:schemeClr val="accent1">
                    <a:lumMod val="75000"/>
                  </a:schemeClr>
                </a:solidFill>
                <a:latin typeface="Calibri" pitchFamily="34" charset="0"/>
              </a:rPr>
              <a:t> </a:t>
            </a:r>
            <a:r>
              <a:rPr lang="el-GR" sz="2400" b="1" dirty="0" err="1">
                <a:solidFill>
                  <a:schemeClr val="accent1">
                    <a:lumMod val="75000"/>
                  </a:schemeClr>
                </a:solidFill>
                <a:latin typeface="Calibri" pitchFamily="34" charset="0"/>
              </a:rPr>
              <a:t>ουροθηλιακό</a:t>
            </a:r>
            <a:r>
              <a:rPr lang="el-GR" sz="2400" b="1" dirty="0">
                <a:solidFill>
                  <a:schemeClr val="accent1">
                    <a:lumMod val="75000"/>
                  </a:schemeClr>
                </a:solidFill>
                <a:latin typeface="Calibri" pitchFamily="34" charset="0"/>
              </a:rPr>
              <a:t> καρκίνωμα </a:t>
            </a:r>
            <a:endParaRPr lang="el-GR" sz="2400" b="1" dirty="0" smtClean="0">
              <a:solidFill>
                <a:schemeClr val="accent1">
                  <a:lumMod val="75000"/>
                </a:schemeClr>
              </a:solidFill>
              <a:latin typeface="Calibri" pitchFamily="34" charset="0"/>
            </a:endParaRPr>
          </a:p>
          <a:p>
            <a:pPr algn="ct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υψηλόβαθμης</a:t>
            </a:r>
            <a:r>
              <a:rPr lang="el-GR" sz="2400" b="1" dirty="0" smtClean="0">
                <a:solidFill>
                  <a:schemeClr val="accent1">
                    <a:lumMod val="75000"/>
                  </a:schemeClr>
                </a:solidFill>
                <a:latin typeface="Calibri" pitchFamily="34" charset="0"/>
              </a:rPr>
              <a:t> κακοήθειας-βαθμού κακοήθειας </a:t>
            </a:r>
            <a:r>
              <a:rPr lang="el-GR" sz="2400" b="1" dirty="0" smtClean="0">
                <a:solidFill>
                  <a:schemeClr val="accent1">
                    <a:lumMod val="75000"/>
                  </a:schemeClr>
                </a:solidFill>
                <a:effectLst>
                  <a:outerShdw blurRad="38100" dist="38100" dir="2700000" algn="tl">
                    <a:srgbClr val="000000">
                      <a:alpha val="43137"/>
                    </a:srgbClr>
                  </a:outerShdw>
                </a:effectLst>
                <a:latin typeface="Calibri" pitchFamily="34" charset="0"/>
              </a:rPr>
              <a:t>2</a:t>
            </a:r>
            <a:endParaRPr lang="el-GR" sz="2400" b="1" dirty="0">
              <a:solidFill>
                <a:schemeClr val="accent1">
                  <a:lumMod val="75000"/>
                </a:schemeClr>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p:cTn id="7" dur="5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98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9875">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 calcmode="lin" valueType="num">
                                      <p:cBhvr>
                                        <p:cTn id="12" dur="500" fill="hold"/>
                                        <p:tgtEl>
                                          <p:spTgt spid="7987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987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98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60"/>
          <p:cNvPicPr>
            <a:picLocks noChangeAspect="1" noChangeArrowheads="1"/>
          </p:cNvPicPr>
          <p:nvPr/>
        </p:nvPicPr>
        <p:blipFill>
          <a:blip r:embed="rId2" cstate="print"/>
          <a:srcRect/>
          <a:stretch>
            <a:fillRect/>
          </a:stretch>
        </p:blipFill>
        <p:spPr bwMode="auto">
          <a:xfrm>
            <a:off x="827088" y="1181100"/>
            <a:ext cx="7705725" cy="5676900"/>
          </a:xfrm>
          <a:prstGeom prst="rect">
            <a:avLst/>
          </a:prstGeom>
          <a:noFill/>
          <a:ln w="9525">
            <a:noFill/>
            <a:miter lim="800000"/>
            <a:headEnd/>
            <a:tailEnd/>
          </a:ln>
        </p:spPr>
      </p:pic>
      <p:sp>
        <p:nvSpPr>
          <p:cNvPr id="3" name="Rectangle 2"/>
          <p:cNvSpPr txBox="1">
            <a:spLocks noChangeArrowheads="1"/>
          </p:cNvSpPr>
          <p:nvPr/>
        </p:nvSpPr>
        <p:spPr>
          <a:xfrm>
            <a:off x="468313" y="0"/>
            <a:ext cx="8229600" cy="1143000"/>
          </a:xfrm>
          <a:prstGeom prst="rect">
            <a:avLst/>
          </a:prstGeom>
        </p:spPr>
        <p:txBody>
          <a:bodyPr/>
          <a:lstStyle/>
          <a:p>
            <a:pPr algn="ctr">
              <a:defRPr/>
            </a:pPr>
            <a:r>
              <a:rPr lang="el-GR" sz="3200" kern="0" dirty="0" err="1">
                <a:solidFill>
                  <a:schemeClr val="tx2">
                    <a:lumMod val="75000"/>
                  </a:schemeClr>
                </a:solidFill>
                <a:latin typeface="+mj-lt"/>
                <a:ea typeface="+mj-ea"/>
                <a:cs typeface="+mj-cs"/>
              </a:rPr>
              <a:t>Θηλώδες</a:t>
            </a:r>
            <a:r>
              <a:rPr lang="el-GR" sz="3200" kern="0" dirty="0">
                <a:solidFill>
                  <a:schemeClr val="tx2">
                    <a:lumMod val="75000"/>
                  </a:schemeClr>
                </a:solidFill>
                <a:latin typeface="+mj-lt"/>
                <a:ea typeface="+mj-ea"/>
                <a:cs typeface="+mj-cs"/>
              </a:rPr>
              <a:t> </a:t>
            </a:r>
            <a:r>
              <a:rPr lang="el-GR" sz="3200" kern="0" dirty="0" err="1">
                <a:solidFill>
                  <a:schemeClr val="tx2">
                    <a:lumMod val="75000"/>
                  </a:schemeClr>
                </a:solidFill>
                <a:latin typeface="+mj-lt"/>
                <a:ea typeface="+mj-ea"/>
                <a:cs typeface="+mj-cs"/>
              </a:rPr>
              <a:t>ουροθηλιακό</a:t>
            </a:r>
            <a:r>
              <a:rPr lang="el-GR" sz="3200" kern="0" dirty="0">
                <a:solidFill>
                  <a:schemeClr val="tx2">
                    <a:lumMod val="75000"/>
                  </a:schemeClr>
                </a:solidFill>
                <a:latin typeface="+mj-lt"/>
                <a:ea typeface="+mj-ea"/>
                <a:cs typeface="+mj-cs"/>
              </a:rPr>
              <a:t> καρκίνωμα βαθμού κακοηθείας 3 </a:t>
            </a:r>
            <a:r>
              <a:rPr lang="en-US" sz="3200" kern="0" dirty="0">
                <a:solidFill>
                  <a:schemeClr val="tx2">
                    <a:lumMod val="75000"/>
                  </a:schemeClr>
                </a:solidFill>
                <a:latin typeface="+mj-lt"/>
                <a:ea typeface="+mj-ea"/>
                <a:cs typeface="+mj-cs"/>
              </a:rPr>
              <a:t>- N</a:t>
            </a:r>
            <a:r>
              <a:rPr lang="el-GR" sz="3200" kern="0" dirty="0" err="1">
                <a:solidFill>
                  <a:schemeClr val="tx2">
                    <a:lumMod val="75000"/>
                  </a:schemeClr>
                </a:solidFill>
                <a:latin typeface="+mj-lt"/>
                <a:ea typeface="+mj-ea"/>
                <a:cs typeface="+mj-cs"/>
              </a:rPr>
              <a:t>εκρωτική</a:t>
            </a:r>
            <a:r>
              <a:rPr lang="el-GR" sz="3200" kern="0" dirty="0">
                <a:solidFill>
                  <a:schemeClr val="tx2">
                    <a:lumMod val="75000"/>
                  </a:schemeClr>
                </a:solidFill>
                <a:latin typeface="+mj-lt"/>
                <a:ea typeface="+mj-ea"/>
                <a:cs typeface="+mj-cs"/>
              </a:rPr>
              <a:t> δραστηριότητα</a:t>
            </a:r>
          </a:p>
        </p:txBody>
      </p:sp>
      <p:sp>
        <p:nvSpPr>
          <p:cNvPr id="4" name="3 - Αστέρι 5 ακτινών"/>
          <p:cNvSpPr/>
          <p:nvPr/>
        </p:nvSpPr>
        <p:spPr>
          <a:xfrm>
            <a:off x="7452320" y="2420888"/>
            <a:ext cx="648072" cy="6480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61"/>
          <p:cNvPicPr>
            <a:picLocks noChangeAspect="1" noChangeArrowheads="1"/>
          </p:cNvPicPr>
          <p:nvPr/>
        </p:nvPicPr>
        <p:blipFill>
          <a:blip r:embed="rId2" cstate="print"/>
          <a:srcRect/>
          <a:stretch>
            <a:fillRect/>
          </a:stretch>
        </p:blipFill>
        <p:spPr bwMode="auto">
          <a:xfrm>
            <a:off x="285720" y="285728"/>
            <a:ext cx="8504663" cy="6357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62"/>
          <p:cNvPicPr>
            <a:picLocks noChangeAspect="1" noChangeArrowheads="1"/>
          </p:cNvPicPr>
          <p:nvPr/>
        </p:nvPicPr>
        <p:blipFill>
          <a:blip r:embed="rId2" cstate="print"/>
          <a:srcRect/>
          <a:stretch>
            <a:fillRect/>
          </a:stretch>
        </p:blipFill>
        <p:spPr bwMode="auto">
          <a:xfrm>
            <a:off x="597542" y="87221"/>
            <a:ext cx="7948917" cy="5928568"/>
          </a:xfrm>
          <a:prstGeom prst="rect">
            <a:avLst/>
          </a:prstGeom>
          <a:noFill/>
          <a:ln w="9525">
            <a:noFill/>
            <a:miter lim="800000"/>
            <a:headEnd/>
            <a:tailEnd/>
          </a:ln>
        </p:spPr>
      </p:pic>
      <p:sp>
        <p:nvSpPr>
          <p:cNvPr id="69635" name="Text Box 5"/>
          <p:cNvSpPr txBox="1">
            <a:spLocks noChangeArrowheads="1"/>
          </p:cNvSpPr>
          <p:nvPr/>
        </p:nvSpPr>
        <p:spPr bwMode="auto">
          <a:xfrm>
            <a:off x="1" y="6045200"/>
            <a:ext cx="9144000" cy="1200329"/>
          </a:xfrm>
          <a:prstGeom prst="rect">
            <a:avLst/>
          </a:prstGeom>
          <a:noFill/>
          <a:ln w="9525">
            <a:noFill/>
            <a:miter lim="800000"/>
            <a:headEnd/>
            <a:tailEnd/>
          </a:ln>
        </p:spPr>
        <p:txBody>
          <a:bodyPr wrap="square">
            <a:spAutoFit/>
          </a:bodyPr>
          <a:lstStyle/>
          <a:p>
            <a:pPr algn="just"/>
            <a:r>
              <a:rPr lang="el-GR" sz="1600" b="1" dirty="0" err="1">
                <a:solidFill>
                  <a:schemeClr val="accent1">
                    <a:lumMod val="50000"/>
                  </a:schemeClr>
                </a:solidFill>
                <a:latin typeface="Calibri" pitchFamily="34" charset="0"/>
              </a:rPr>
              <a:t>Θηλώδες</a:t>
            </a:r>
            <a:r>
              <a:rPr lang="el-GR" sz="1600" b="1" dirty="0">
                <a:solidFill>
                  <a:schemeClr val="accent1">
                    <a:lumMod val="50000"/>
                  </a:schemeClr>
                </a:solidFill>
                <a:latin typeface="Calibri" pitchFamily="34" charset="0"/>
              </a:rPr>
              <a:t> </a:t>
            </a:r>
            <a:r>
              <a:rPr lang="el-GR" sz="1600" b="1" dirty="0" err="1">
                <a:solidFill>
                  <a:schemeClr val="accent1">
                    <a:lumMod val="50000"/>
                  </a:schemeClr>
                </a:solidFill>
                <a:latin typeface="Calibri" pitchFamily="34" charset="0"/>
              </a:rPr>
              <a:t>ουροθηλιακό</a:t>
            </a:r>
            <a:r>
              <a:rPr lang="el-GR" sz="1600" b="1" dirty="0">
                <a:solidFill>
                  <a:schemeClr val="accent1">
                    <a:lumMod val="50000"/>
                  </a:schemeClr>
                </a:solidFill>
                <a:latin typeface="Calibri" pitchFamily="34" charset="0"/>
              </a:rPr>
              <a:t> </a:t>
            </a:r>
            <a:r>
              <a:rPr lang="el-GR" sz="1600" b="1" dirty="0" smtClean="0">
                <a:solidFill>
                  <a:schemeClr val="accent1">
                    <a:lumMod val="50000"/>
                  </a:schemeClr>
                </a:solidFill>
                <a:latin typeface="Calibri" pitchFamily="34" charset="0"/>
              </a:rPr>
              <a:t>καρκίνωμα </a:t>
            </a:r>
            <a:r>
              <a:rPr lang="el-GR" sz="1600" b="1" dirty="0" smtClean="0">
                <a:solidFill>
                  <a:schemeClr val="accent1">
                    <a:lumMod val="50000"/>
                  </a:schemeClr>
                </a:solidFill>
                <a:effectLst>
                  <a:outerShdw blurRad="38100" dist="38100" dir="2700000" algn="tl">
                    <a:srgbClr val="000000">
                      <a:alpha val="43137"/>
                    </a:srgbClr>
                  </a:outerShdw>
                </a:effectLst>
                <a:latin typeface="Calibri" pitchFamily="34" charset="0"/>
              </a:rPr>
              <a:t>υψηλόβαθμης</a:t>
            </a:r>
            <a:r>
              <a:rPr lang="el-GR" sz="1600" b="1" dirty="0" smtClean="0">
                <a:solidFill>
                  <a:schemeClr val="accent1">
                    <a:lumMod val="50000"/>
                  </a:schemeClr>
                </a:solidFill>
                <a:latin typeface="Calibri" pitchFamily="34" charset="0"/>
              </a:rPr>
              <a:t> κακοήθειας - βαθμού κακοήθειας </a:t>
            </a:r>
            <a:r>
              <a:rPr lang="el-GR" sz="1600" b="1" dirty="0" smtClean="0">
                <a:solidFill>
                  <a:schemeClr val="accent1">
                    <a:lumMod val="50000"/>
                  </a:schemeClr>
                </a:solidFill>
                <a:effectLst>
                  <a:outerShdw blurRad="38100" dist="38100" dir="2700000" algn="tl">
                    <a:srgbClr val="000000">
                      <a:alpha val="43137"/>
                    </a:srgbClr>
                  </a:outerShdw>
                </a:effectLst>
                <a:latin typeface="Calibri" pitchFamily="34" charset="0"/>
              </a:rPr>
              <a:t>3</a:t>
            </a:r>
          </a:p>
          <a:p>
            <a:pPr algn="just"/>
            <a:r>
              <a:rPr lang="el-GR" sz="1600" b="1" dirty="0" smtClean="0">
                <a:solidFill>
                  <a:schemeClr val="accent1">
                    <a:lumMod val="50000"/>
                  </a:schemeClr>
                </a:solidFill>
                <a:effectLst>
                  <a:outerShdw blurRad="38100" dist="38100" dir="2700000" algn="tl">
                    <a:srgbClr val="000000">
                      <a:alpha val="43137"/>
                    </a:srgbClr>
                  </a:outerShdw>
                </a:effectLst>
                <a:latin typeface="Calibri" pitchFamily="34" charset="0"/>
              </a:rPr>
              <a:t>Κυτταρική </a:t>
            </a:r>
            <a:r>
              <a:rPr lang="el-GR" sz="1600" b="1" dirty="0" err="1" smtClean="0">
                <a:solidFill>
                  <a:schemeClr val="accent1">
                    <a:lumMod val="50000"/>
                  </a:schemeClr>
                </a:solidFill>
                <a:effectLst>
                  <a:outerShdw blurRad="38100" dist="38100" dir="2700000" algn="tl">
                    <a:srgbClr val="000000">
                      <a:alpha val="43137"/>
                    </a:srgbClr>
                  </a:outerShdw>
                </a:effectLst>
                <a:latin typeface="Calibri" pitchFamily="34" charset="0"/>
              </a:rPr>
              <a:t>ατυπία</a:t>
            </a:r>
            <a:r>
              <a:rPr lang="el-GR" sz="1600" b="1" dirty="0" smtClean="0">
                <a:solidFill>
                  <a:schemeClr val="accent1">
                    <a:lumMod val="50000"/>
                  </a:schemeClr>
                </a:solidFill>
                <a:effectLst>
                  <a:outerShdw blurRad="38100" dist="38100" dir="2700000" algn="tl">
                    <a:srgbClr val="000000">
                      <a:alpha val="43137"/>
                    </a:srgbClr>
                  </a:outerShdw>
                </a:effectLst>
                <a:latin typeface="Calibri" pitchFamily="34" charset="0"/>
              </a:rPr>
              <a:t>, πυρηνικός </a:t>
            </a:r>
            <a:r>
              <a:rPr lang="el-GR" sz="1600" b="1" dirty="0" err="1" smtClean="0">
                <a:solidFill>
                  <a:schemeClr val="accent1">
                    <a:lumMod val="50000"/>
                  </a:schemeClr>
                </a:solidFill>
                <a:effectLst>
                  <a:outerShdw blurRad="38100" dist="38100" dir="2700000" algn="tl">
                    <a:srgbClr val="000000">
                      <a:alpha val="43137"/>
                    </a:srgbClr>
                  </a:outerShdw>
                </a:effectLst>
                <a:latin typeface="Calibri" pitchFamily="34" charset="0"/>
              </a:rPr>
              <a:t>πλειομορφισμός</a:t>
            </a:r>
            <a:r>
              <a:rPr lang="el-GR" sz="1600" b="1" dirty="0" smtClean="0">
                <a:solidFill>
                  <a:schemeClr val="accent1">
                    <a:lumMod val="50000"/>
                  </a:schemeClr>
                </a:solidFill>
                <a:effectLst>
                  <a:outerShdw blurRad="38100" dist="38100" dir="2700000" algn="tl">
                    <a:srgbClr val="000000">
                      <a:alpha val="43137"/>
                    </a:srgbClr>
                  </a:outerShdw>
                </a:effectLst>
                <a:latin typeface="Calibri" pitchFamily="34" charset="0"/>
              </a:rPr>
              <a:t>, απώλεια πολικότητας (τουλάχιστον </a:t>
            </a:r>
            <a:r>
              <a:rPr lang="el-GR" sz="1600" b="1" dirty="0" err="1" smtClean="0">
                <a:solidFill>
                  <a:schemeClr val="accent1">
                    <a:lumMod val="50000"/>
                  </a:schemeClr>
                </a:solidFill>
                <a:effectLst>
                  <a:outerShdw blurRad="38100" dist="38100" dir="2700000" algn="tl">
                    <a:srgbClr val="000000">
                      <a:alpha val="43137"/>
                    </a:srgbClr>
                  </a:outerShdw>
                </a:effectLst>
                <a:latin typeface="Calibri" pitchFamily="34" charset="0"/>
              </a:rPr>
              <a:t>εστιακώς</a:t>
            </a:r>
            <a:r>
              <a:rPr lang="el-GR" sz="1600" b="1" dirty="0" smtClean="0">
                <a:solidFill>
                  <a:schemeClr val="accent1">
                    <a:lumMod val="50000"/>
                  </a:schemeClr>
                </a:solidFill>
                <a:effectLst>
                  <a:outerShdw blurRad="38100" dist="38100" dir="2700000" algn="tl">
                    <a:srgbClr val="000000">
                      <a:alpha val="43137"/>
                    </a:srgbClr>
                  </a:outerShdw>
                </a:effectLst>
                <a:latin typeface="Calibri" pitchFamily="34" charset="0"/>
              </a:rPr>
              <a:t>). Εύκολα αναγνωρίσιμες μιτώσεις. </a:t>
            </a:r>
            <a:r>
              <a:rPr lang="el-GR" sz="1600" b="1" dirty="0" err="1" smtClean="0">
                <a:solidFill>
                  <a:schemeClr val="accent1">
                    <a:lumMod val="50000"/>
                  </a:schemeClr>
                </a:solidFill>
                <a:effectLst>
                  <a:outerShdw blurRad="38100" dist="38100" dir="2700000" algn="tl">
                    <a:srgbClr val="000000">
                      <a:alpha val="43137"/>
                    </a:srgbClr>
                  </a:outerShdw>
                </a:effectLst>
                <a:latin typeface="Calibri" pitchFamily="34" charset="0"/>
              </a:rPr>
              <a:t>Πυρηνομεγαλία</a:t>
            </a:r>
            <a:r>
              <a:rPr lang="el-GR" sz="1600" b="1" dirty="0" smtClean="0">
                <a:solidFill>
                  <a:schemeClr val="accent1">
                    <a:lumMod val="50000"/>
                  </a:schemeClr>
                </a:solidFill>
                <a:effectLst>
                  <a:outerShdw blurRad="38100" dist="38100" dir="2700000" algn="tl">
                    <a:srgbClr val="000000">
                      <a:alpha val="43137"/>
                    </a:srgbClr>
                  </a:outerShdw>
                </a:effectLst>
                <a:latin typeface="Calibri" pitchFamily="34" charset="0"/>
              </a:rPr>
              <a:t>, ανώμαλες πυρηνικές παρυφές και συσσωρευμένη χρωματίνη.</a:t>
            </a:r>
            <a:endParaRPr lang="el-GR" sz="1600" b="1" dirty="0">
              <a:solidFill>
                <a:schemeClr val="accent1">
                  <a:lumMod val="50000"/>
                </a:schemeClr>
              </a:solidFill>
              <a:effectLst>
                <a:outerShdw blurRad="38100" dist="38100" dir="2700000" algn="tl">
                  <a:srgbClr val="000000">
                    <a:alpha val="43137"/>
                  </a:srgbClr>
                </a:outerShdw>
              </a:effectLst>
              <a:latin typeface="Calibri" pitchFamily="34" charset="0"/>
            </a:endParaRPr>
          </a:p>
          <a:p>
            <a:pPr algn="ctr"/>
            <a:endParaRPr lang="el-GR" sz="2400" b="1" dirty="0">
              <a:solidFill>
                <a:schemeClr val="accent1">
                  <a:lumMod val="50000"/>
                </a:schemeClr>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5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6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9635">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69635">
                                            <p:txEl>
                                              <p:pRg st="1" end="1"/>
                                            </p:txEl>
                                          </p:spTgt>
                                        </p:tgtEl>
                                        <p:attrNameLst>
                                          <p:attrName>style.visibility</p:attrName>
                                        </p:attrNameLst>
                                      </p:cBhvr>
                                      <p:to>
                                        <p:strVal val="visible"/>
                                      </p:to>
                                    </p:set>
                                    <p:anim calcmode="lin" valueType="num">
                                      <p:cBhvr>
                                        <p:cTn id="12" dur="500" fill="hold"/>
                                        <p:tgtEl>
                                          <p:spTgt spid="6963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963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96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a:xfrm>
            <a:off x="0" y="0"/>
            <a:ext cx="9144000" cy="1417638"/>
          </a:xfrm>
        </p:spPr>
        <p:txBody>
          <a:bodyPr>
            <a:normAutofit/>
          </a:bodyPr>
          <a:lstStyle/>
          <a:p>
            <a:r>
              <a:rPr lang="el-GR" sz="3600" b="1" dirty="0" smtClean="0">
                <a:solidFill>
                  <a:srgbClr val="800000"/>
                </a:solidFill>
              </a:rPr>
              <a:t>ΑΝΑΓΝΩΡΙΣΗ ΔΙΗΘΗΣΗΣ  ΣΤΟ ΟΥΡΟΘΗΛΙΑΚΟ ΚΑΡΚΙΝΩΜΑ</a:t>
            </a:r>
          </a:p>
        </p:txBody>
      </p:sp>
      <p:sp>
        <p:nvSpPr>
          <p:cNvPr id="66563" name="Rectangle 3"/>
          <p:cNvSpPr>
            <a:spLocks noGrp="1"/>
          </p:cNvSpPr>
          <p:nvPr>
            <p:ph type="body" idx="1"/>
          </p:nvPr>
        </p:nvSpPr>
        <p:spPr>
          <a:xfrm>
            <a:off x="457200" y="1071546"/>
            <a:ext cx="8229600" cy="5054617"/>
          </a:xfrm>
        </p:spPr>
        <p:txBody>
          <a:bodyPr>
            <a:noAutofit/>
          </a:bodyPr>
          <a:lstStyle/>
          <a:p>
            <a:r>
              <a:rPr lang="el-GR" altLang="ko-KR" b="1" i="1" dirty="0" smtClean="0">
                <a:solidFill>
                  <a:srgbClr val="800000"/>
                </a:solidFill>
              </a:rPr>
              <a:t>Ορισμός:</a:t>
            </a:r>
            <a:r>
              <a:rPr lang="el-GR" altLang="ko-KR" dirty="0" smtClean="0"/>
              <a:t> </a:t>
            </a:r>
            <a:r>
              <a:rPr lang="el-GR" altLang="ko-KR" dirty="0" smtClean="0">
                <a:solidFill>
                  <a:schemeClr val="tx2"/>
                </a:solidFill>
              </a:rPr>
              <a:t>Σύμφωνα με την </a:t>
            </a:r>
            <a:r>
              <a:rPr lang="en-US" altLang="ko-KR" dirty="0" smtClean="0">
                <a:solidFill>
                  <a:schemeClr val="tx2"/>
                </a:solidFill>
                <a:ea typeface="굴림" charset="-127"/>
              </a:rPr>
              <a:t>TNM</a:t>
            </a:r>
            <a:r>
              <a:rPr lang="el-GR" altLang="ko-KR" dirty="0" smtClean="0">
                <a:solidFill>
                  <a:schemeClr val="tx2"/>
                </a:solidFill>
              </a:rPr>
              <a:t>/</a:t>
            </a:r>
            <a:r>
              <a:rPr lang="en-US" altLang="ko-KR" dirty="0" smtClean="0">
                <a:solidFill>
                  <a:schemeClr val="tx2"/>
                </a:solidFill>
                <a:ea typeface="굴림" charset="-127"/>
              </a:rPr>
              <a:t>UICC </a:t>
            </a:r>
            <a:r>
              <a:rPr lang="el-GR" altLang="ko-KR" dirty="0" smtClean="0">
                <a:solidFill>
                  <a:schemeClr val="tx2"/>
                </a:solidFill>
              </a:rPr>
              <a:t>σταδιοποίηση (2009) και την Παγκόσμια Οργάνωση Υγείας (ΠΟΥ 2004), ένα ουροθηλιακό καρκίνωμα χαρακτηρίζεται ως </a:t>
            </a:r>
            <a:r>
              <a:rPr lang="el-GR" altLang="ko-KR" b="1" dirty="0" smtClean="0">
                <a:solidFill>
                  <a:schemeClr val="tx2"/>
                </a:solidFill>
              </a:rPr>
              <a:t>διηθητικό</a:t>
            </a:r>
            <a:r>
              <a:rPr lang="el-GR" altLang="ko-KR" dirty="0" smtClean="0">
                <a:solidFill>
                  <a:schemeClr val="tx2"/>
                </a:solidFill>
              </a:rPr>
              <a:t> από τη στιγμή που αρχίζει να διηθεί :</a:t>
            </a:r>
          </a:p>
          <a:p>
            <a:r>
              <a:rPr lang="el-GR" altLang="ko-KR" dirty="0" smtClean="0">
                <a:solidFill>
                  <a:schemeClr val="tx2"/>
                </a:solidFill>
              </a:rPr>
              <a:t>είτε τον </a:t>
            </a:r>
            <a:r>
              <a:rPr lang="el-GR" altLang="ko-KR" b="1" dirty="0" smtClean="0">
                <a:solidFill>
                  <a:schemeClr val="tx2"/>
                </a:solidFill>
              </a:rPr>
              <a:t>υποεπιθηλιακό συνδετικό ιστό (χαλαρό υπό</a:t>
            </a:r>
            <a:r>
              <a:rPr lang="el-GR" altLang="ko-KR" b="1" u="sng" dirty="0" smtClean="0">
                <a:solidFill>
                  <a:schemeClr val="tx2"/>
                </a:solidFill>
                <a:effectLst>
                  <a:outerShdw blurRad="38100" dist="38100" dir="2700000" algn="tl">
                    <a:srgbClr val="000000">
                      <a:alpha val="43137"/>
                    </a:srgbClr>
                  </a:outerShdw>
                </a:effectLst>
              </a:rPr>
              <a:t>στρωμα</a:t>
            </a:r>
            <a:r>
              <a:rPr lang="el-GR" altLang="ko-KR" b="1" dirty="0" smtClean="0">
                <a:solidFill>
                  <a:schemeClr val="tx2"/>
                </a:solidFill>
                <a:effectLst>
                  <a:outerShdw blurRad="38100" dist="38100" dir="2700000" algn="tl">
                    <a:srgbClr val="000000">
                      <a:alpha val="43137"/>
                    </a:srgbClr>
                  </a:outerShdw>
                </a:effectLst>
              </a:rPr>
              <a:t> </a:t>
            </a:r>
            <a:r>
              <a:rPr lang="en-US" altLang="ko-KR" b="1" dirty="0" smtClean="0">
                <a:solidFill>
                  <a:schemeClr val="tx2"/>
                </a:solidFill>
              </a:rPr>
              <a:t>/</a:t>
            </a:r>
            <a:r>
              <a:rPr lang="el-GR" altLang="ko-KR" b="1" dirty="0" smtClean="0">
                <a:solidFill>
                  <a:schemeClr val="tx2"/>
                </a:solidFill>
              </a:rPr>
              <a:t> χόριο / </a:t>
            </a:r>
            <a:r>
              <a:rPr lang="en-US" altLang="ko-KR" b="1" dirty="0" smtClean="0">
                <a:solidFill>
                  <a:schemeClr val="tx2"/>
                </a:solidFill>
                <a:ea typeface="굴림" charset="-127"/>
              </a:rPr>
              <a:t>lamina </a:t>
            </a:r>
            <a:r>
              <a:rPr lang="en-US" altLang="ko-KR" b="1" dirty="0" err="1" smtClean="0">
                <a:solidFill>
                  <a:schemeClr val="tx2"/>
                </a:solidFill>
                <a:ea typeface="굴림" charset="-127"/>
              </a:rPr>
              <a:t>propria</a:t>
            </a:r>
            <a:r>
              <a:rPr lang="el-GR" altLang="ko-KR" b="1" dirty="0" smtClean="0">
                <a:solidFill>
                  <a:schemeClr val="tx2"/>
                </a:solidFill>
              </a:rPr>
              <a:t>) (</a:t>
            </a:r>
            <a:r>
              <a:rPr lang="en-US" altLang="ko-KR" b="1" dirty="0" smtClean="0">
                <a:solidFill>
                  <a:schemeClr val="tx2"/>
                </a:solidFill>
                <a:ea typeface="굴림" charset="-127"/>
              </a:rPr>
              <a:t>T</a:t>
            </a:r>
            <a:r>
              <a:rPr lang="el-GR" altLang="ko-KR" b="1" dirty="0" smtClean="0">
                <a:solidFill>
                  <a:schemeClr val="tx2"/>
                </a:solidFill>
              </a:rPr>
              <a:t>1)</a:t>
            </a:r>
          </a:p>
          <a:p>
            <a:r>
              <a:rPr lang="el-GR" altLang="ko-KR" dirty="0" smtClean="0">
                <a:solidFill>
                  <a:schemeClr val="tx2"/>
                </a:solidFill>
              </a:rPr>
              <a:t> είτε τον </a:t>
            </a:r>
            <a:r>
              <a:rPr lang="el-GR" altLang="ko-KR" b="1" dirty="0" err="1" smtClean="0">
                <a:solidFill>
                  <a:schemeClr val="tx2"/>
                </a:solidFill>
              </a:rPr>
              <a:t>αγγειοσυνδετικό</a:t>
            </a:r>
            <a:r>
              <a:rPr lang="el-GR" altLang="ko-KR" b="1" dirty="0" smtClean="0">
                <a:solidFill>
                  <a:schemeClr val="tx2"/>
                </a:solidFill>
              </a:rPr>
              <a:t> άξονα </a:t>
            </a:r>
            <a:r>
              <a:rPr lang="el-GR" altLang="ko-KR" b="1" dirty="0" err="1" smtClean="0">
                <a:solidFill>
                  <a:schemeClr val="tx2"/>
                </a:solidFill>
              </a:rPr>
              <a:t>θηλώδους</a:t>
            </a:r>
            <a:r>
              <a:rPr lang="el-GR" altLang="ko-KR" b="1" dirty="0" smtClean="0">
                <a:solidFill>
                  <a:schemeClr val="tx2"/>
                </a:solidFill>
              </a:rPr>
              <a:t> σχηματισμού (</a:t>
            </a:r>
            <a:r>
              <a:rPr lang="en-US" altLang="ko-KR" b="1" dirty="0" smtClean="0">
                <a:solidFill>
                  <a:schemeClr val="tx2"/>
                </a:solidFill>
                <a:ea typeface="굴림" charset="-127"/>
              </a:rPr>
              <a:t>T</a:t>
            </a:r>
            <a:r>
              <a:rPr lang="el-GR" altLang="ko-KR" b="1" dirty="0" smtClean="0">
                <a:solidFill>
                  <a:schemeClr val="tx2"/>
                </a:solidFill>
              </a:rPr>
              <a:t>1). </a:t>
            </a:r>
            <a:endParaRPr lang="el-GR" b="1" dirty="0" smtClean="0">
              <a:solidFill>
                <a:schemeClr val="tx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4294967295"/>
          </p:nvPr>
        </p:nvPicPr>
        <p:blipFill>
          <a:blip r:embed="rId3" cstate="print"/>
          <a:srcRect/>
          <a:stretch>
            <a:fillRect/>
          </a:stretch>
        </p:blipFill>
        <p:spPr>
          <a:xfrm>
            <a:off x="684213" y="188913"/>
            <a:ext cx="7277100" cy="5445125"/>
          </a:xfrm>
          <a:noFill/>
        </p:spPr>
      </p:pic>
      <p:sp>
        <p:nvSpPr>
          <p:cNvPr id="12291" name="4 - Ορθογώνιο"/>
          <p:cNvSpPr>
            <a:spLocks noChangeArrowheads="1"/>
          </p:cNvSpPr>
          <p:nvPr/>
        </p:nvSpPr>
        <p:spPr bwMode="auto">
          <a:xfrm>
            <a:off x="0" y="5732463"/>
            <a:ext cx="9144000" cy="1200329"/>
          </a:xfrm>
          <a:prstGeom prst="rect">
            <a:avLst/>
          </a:prstGeom>
          <a:solidFill>
            <a:srgbClr val="FFCC99"/>
          </a:solidFill>
          <a:ln w="9525">
            <a:noFill/>
            <a:miter lim="800000"/>
            <a:headEnd/>
            <a:tailEnd/>
          </a:ln>
        </p:spPr>
        <p:txBody>
          <a:bodyPr wrap="square">
            <a:spAutoFit/>
          </a:bodyPr>
          <a:lstStyle/>
          <a:p>
            <a:pPr algn="ctr"/>
            <a:r>
              <a:rPr lang="el-GR" sz="2400" dirty="0" err="1">
                <a:solidFill>
                  <a:srgbClr val="800000"/>
                </a:solidFill>
                <a:latin typeface="Calibri" pitchFamily="34" charset="0"/>
              </a:rPr>
              <a:t>Ουροθηλιακό</a:t>
            </a:r>
            <a:r>
              <a:rPr lang="el-GR" sz="2400" dirty="0">
                <a:solidFill>
                  <a:srgbClr val="800000"/>
                </a:solidFill>
                <a:latin typeface="Calibri" pitchFamily="34" charset="0"/>
              </a:rPr>
              <a:t> καρκίνωμα σε </a:t>
            </a:r>
            <a:r>
              <a:rPr lang="el-GR" sz="2400" dirty="0" err="1">
                <a:solidFill>
                  <a:srgbClr val="800000"/>
                </a:solidFill>
                <a:latin typeface="Calibri" pitchFamily="34" charset="0"/>
              </a:rPr>
              <a:t>φωλεές</a:t>
            </a:r>
            <a:r>
              <a:rPr lang="el-GR" sz="2400" dirty="0">
                <a:solidFill>
                  <a:srgbClr val="800000"/>
                </a:solidFill>
                <a:latin typeface="Calibri" pitchFamily="34" charset="0"/>
              </a:rPr>
              <a:t> του </a:t>
            </a:r>
            <a:r>
              <a:rPr lang="en-US" sz="2400" dirty="0">
                <a:solidFill>
                  <a:srgbClr val="800000"/>
                </a:solidFill>
                <a:latin typeface="Calibri" pitchFamily="34" charset="0"/>
              </a:rPr>
              <a:t>von </a:t>
            </a:r>
            <a:r>
              <a:rPr lang="en-US" sz="2400" dirty="0" err="1" smtClean="0">
                <a:solidFill>
                  <a:srgbClr val="800000"/>
                </a:solidFill>
                <a:latin typeface="Calibri" pitchFamily="34" charset="0"/>
              </a:rPr>
              <a:t>Brunn</a:t>
            </a:r>
            <a:r>
              <a:rPr lang="en-US" sz="2400" dirty="0" smtClean="0">
                <a:solidFill>
                  <a:srgbClr val="800000"/>
                </a:solidFill>
                <a:latin typeface="Calibri" pitchFamily="34" charset="0"/>
              </a:rPr>
              <a:t>.</a:t>
            </a:r>
            <a:r>
              <a:rPr lang="en-US" sz="2400" dirty="0" smtClean="0">
                <a:solidFill>
                  <a:schemeClr val="tx2"/>
                </a:solidFill>
                <a:latin typeface="Calibri" pitchFamily="34" charset="0"/>
              </a:rPr>
              <a:t> </a:t>
            </a:r>
            <a:r>
              <a:rPr lang="el-GR" sz="2400" dirty="0" smtClean="0">
                <a:solidFill>
                  <a:schemeClr val="tx2"/>
                </a:solidFill>
                <a:latin typeface="Calibri" pitchFamily="34" charset="0"/>
              </a:rPr>
              <a:t> ΠΡΟΣΟΧΗ!</a:t>
            </a:r>
            <a:endParaRPr lang="el-GR" sz="2400" dirty="0">
              <a:solidFill>
                <a:schemeClr val="tx2"/>
              </a:solidFill>
              <a:latin typeface="Calibri" pitchFamily="34" charset="0"/>
            </a:endParaRPr>
          </a:p>
          <a:p>
            <a:pPr algn="ctr"/>
            <a:r>
              <a:rPr lang="el-GR" sz="2400" dirty="0">
                <a:solidFill>
                  <a:schemeClr val="tx2"/>
                </a:solidFill>
                <a:latin typeface="Calibri" pitchFamily="34" charset="0"/>
              </a:rPr>
              <a:t>Το ομαλό, κανονικό περίγραμμα  της βασικής μεμβράνης  διατηρείται. Στρωματική διήθηση </a:t>
            </a:r>
            <a:r>
              <a:rPr lang="el-GR" sz="2400" b="1" dirty="0">
                <a:solidFill>
                  <a:schemeClr val="tx2"/>
                </a:solidFill>
                <a:latin typeface="Calibri" pitchFamily="34" charset="0"/>
              </a:rPr>
              <a:t>δεν</a:t>
            </a:r>
            <a:r>
              <a:rPr lang="el-GR" sz="2400" dirty="0">
                <a:solidFill>
                  <a:schemeClr val="tx2"/>
                </a:solidFill>
                <a:latin typeface="Calibri" pitchFamily="34" charset="0"/>
              </a:rPr>
              <a:t> </a:t>
            </a:r>
            <a:r>
              <a:rPr lang="el-GR" sz="2400" dirty="0" smtClean="0">
                <a:solidFill>
                  <a:schemeClr val="tx2"/>
                </a:solidFill>
                <a:latin typeface="Calibri" pitchFamily="34" charset="0"/>
              </a:rPr>
              <a:t>τεκμηριώνεται ( </a:t>
            </a:r>
            <a:r>
              <a:rPr lang="el-GR" sz="2400" b="1" spc="600" dirty="0" smtClean="0">
                <a:solidFill>
                  <a:schemeClr val="tx2"/>
                </a:solidFill>
                <a:latin typeface="Calibri" pitchFamily="34" charset="0"/>
              </a:rPr>
              <a:t>άρα </a:t>
            </a:r>
            <a:r>
              <a:rPr lang="en-US" sz="2400" b="1" spc="600" dirty="0" err="1" smtClean="0">
                <a:solidFill>
                  <a:schemeClr val="tx2"/>
                </a:solidFill>
                <a:latin typeface="Calibri" pitchFamily="34" charset="0"/>
              </a:rPr>
              <a:t>pTa</a:t>
            </a:r>
            <a:r>
              <a:rPr lang="el-GR" sz="2400" b="1" spc="600" dirty="0" smtClean="0">
                <a:solidFill>
                  <a:schemeClr val="tx2"/>
                </a:solidFill>
                <a:latin typeface="Calibri" pitchFamily="34" charset="0"/>
              </a:rPr>
              <a:t> </a:t>
            </a:r>
            <a:r>
              <a:rPr lang="el-GR" sz="2400" dirty="0" smtClean="0">
                <a:solidFill>
                  <a:schemeClr val="tx2"/>
                </a:solidFill>
                <a:latin typeface="Calibri" pitchFamily="34" charset="0"/>
              </a:rPr>
              <a:t>κι όχι </a:t>
            </a:r>
            <a:r>
              <a:rPr lang="en-US" sz="2400" dirty="0" smtClean="0">
                <a:solidFill>
                  <a:schemeClr val="tx2"/>
                </a:solidFill>
                <a:latin typeface="Calibri" pitchFamily="34" charset="0"/>
              </a:rPr>
              <a:t>pT1!)</a:t>
            </a:r>
            <a:r>
              <a:rPr lang="el-GR" sz="2400" dirty="0" smtClean="0">
                <a:solidFill>
                  <a:schemeClr val="tx2"/>
                </a:solidFill>
                <a:latin typeface="Calibri" pitchFamily="34" charset="0"/>
              </a:rPr>
              <a:t>.</a:t>
            </a:r>
            <a:endParaRPr lang="el-GR" sz="24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457200" y="0"/>
            <a:ext cx="8229600" cy="1268760"/>
          </a:xfrm>
        </p:spPr>
        <p:txBody>
          <a:bodyPr>
            <a:normAutofit/>
          </a:bodyPr>
          <a:lstStyle/>
          <a:p>
            <a:r>
              <a:rPr lang="el-GR" altLang="ko-KR" sz="2800" b="1" i="1" dirty="0" smtClean="0">
                <a:solidFill>
                  <a:srgbClr val="800000"/>
                </a:solidFill>
              </a:rPr>
              <a:t>Ιστολογικά γνωρίσματα χρήσιμα για τη διάγνωση του </a:t>
            </a:r>
            <a:r>
              <a:rPr lang="en-US" altLang="ko-KR" sz="2800" b="1" i="1" dirty="0" smtClean="0">
                <a:solidFill>
                  <a:srgbClr val="800000"/>
                </a:solidFill>
              </a:rPr>
              <a:t>pT1 </a:t>
            </a:r>
            <a:r>
              <a:rPr lang="el-GR" altLang="ko-KR" sz="2800" b="1" i="1" dirty="0" smtClean="0">
                <a:solidFill>
                  <a:srgbClr val="800000"/>
                </a:solidFill>
              </a:rPr>
              <a:t> υπό την έννοια της </a:t>
            </a:r>
            <a:r>
              <a:rPr lang="el-GR" altLang="ko-KR" sz="2800" b="1" i="1" spc="600" dirty="0" smtClean="0">
                <a:solidFill>
                  <a:srgbClr val="800000"/>
                </a:solidFill>
              </a:rPr>
              <a:t>στρωματικής</a:t>
            </a:r>
            <a:r>
              <a:rPr lang="el-GR" altLang="ko-KR" sz="2800" b="1" i="1" dirty="0" smtClean="0">
                <a:solidFill>
                  <a:srgbClr val="800000"/>
                </a:solidFill>
              </a:rPr>
              <a:t> διήθησης</a:t>
            </a:r>
            <a:r>
              <a:rPr lang="el-GR" altLang="ko-KR" sz="4000" dirty="0" smtClean="0"/>
              <a:t> </a:t>
            </a:r>
            <a:endParaRPr lang="el-GR" sz="4000" dirty="0" smtClean="0"/>
          </a:p>
        </p:txBody>
      </p:sp>
      <p:sp>
        <p:nvSpPr>
          <p:cNvPr id="68611" name="Rectangle 3"/>
          <p:cNvSpPr>
            <a:spLocks noGrp="1"/>
          </p:cNvSpPr>
          <p:nvPr>
            <p:ph type="body" idx="1"/>
          </p:nvPr>
        </p:nvSpPr>
        <p:spPr>
          <a:xfrm>
            <a:off x="457200" y="1052736"/>
            <a:ext cx="8229600" cy="5073427"/>
          </a:xfrm>
        </p:spPr>
        <p:txBody>
          <a:bodyPr>
            <a:noAutofit/>
          </a:bodyPr>
          <a:lstStyle/>
          <a:p>
            <a:pPr>
              <a:lnSpc>
                <a:spcPct val="80000"/>
              </a:lnSpc>
            </a:pPr>
            <a:r>
              <a:rPr lang="el-GR" sz="2400" b="1" i="1" dirty="0" smtClean="0">
                <a:solidFill>
                  <a:schemeClr val="tx2"/>
                </a:solidFill>
              </a:rPr>
              <a:t>Α. Ιστολογικός βαθμός κακοήθειας</a:t>
            </a:r>
            <a:endParaRPr lang="el-GR" sz="2400" dirty="0" smtClean="0">
              <a:solidFill>
                <a:schemeClr val="tx2"/>
              </a:solidFill>
            </a:endParaRPr>
          </a:p>
          <a:p>
            <a:pPr>
              <a:lnSpc>
                <a:spcPct val="80000"/>
              </a:lnSpc>
            </a:pPr>
            <a:r>
              <a:rPr lang="el-GR" sz="2400" dirty="0" smtClean="0">
                <a:solidFill>
                  <a:schemeClr val="tx2"/>
                </a:solidFill>
              </a:rPr>
              <a:t>    Τα </a:t>
            </a:r>
            <a:r>
              <a:rPr lang="el-GR" sz="2400" b="1" dirty="0" smtClean="0">
                <a:solidFill>
                  <a:schemeClr val="tx2"/>
                </a:solidFill>
              </a:rPr>
              <a:t>διηθητικά</a:t>
            </a:r>
            <a:r>
              <a:rPr lang="el-GR" sz="2400" dirty="0" smtClean="0">
                <a:solidFill>
                  <a:schemeClr val="tx2"/>
                </a:solidFill>
              </a:rPr>
              <a:t> κύτταρα είναι </a:t>
            </a:r>
            <a:r>
              <a:rPr lang="el-GR" sz="2400" u="sng" dirty="0" smtClean="0">
                <a:solidFill>
                  <a:schemeClr val="tx2"/>
                </a:solidFill>
              </a:rPr>
              <a:t>συνήθως</a:t>
            </a:r>
            <a:r>
              <a:rPr lang="el-GR" sz="2400" dirty="0" smtClean="0">
                <a:solidFill>
                  <a:schemeClr val="tx2"/>
                </a:solidFill>
              </a:rPr>
              <a:t> </a:t>
            </a:r>
            <a:r>
              <a:rPr lang="el-GR" sz="2400" b="1" dirty="0" smtClean="0">
                <a:solidFill>
                  <a:schemeClr val="tx2"/>
                </a:solidFill>
              </a:rPr>
              <a:t>υψηλότερου βαθμού κακοήθειας.</a:t>
            </a:r>
            <a:endParaRPr lang="el-GR" sz="2400" b="1" i="1" dirty="0" smtClean="0">
              <a:solidFill>
                <a:schemeClr val="tx2"/>
              </a:solidFill>
            </a:endParaRPr>
          </a:p>
          <a:p>
            <a:pPr>
              <a:lnSpc>
                <a:spcPct val="80000"/>
              </a:lnSpc>
            </a:pPr>
            <a:r>
              <a:rPr lang="el-GR" sz="2400" b="1" i="1" dirty="0" smtClean="0">
                <a:solidFill>
                  <a:schemeClr val="tx2"/>
                </a:solidFill>
              </a:rPr>
              <a:t>Β. </a:t>
            </a:r>
            <a:r>
              <a:rPr lang="en-US" sz="2400" b="1" i="1" dirty="0" smtClean="0">
                <a:solidFill>
                  <a:schemeClr val="tx2"/>
                </a:solidFill>
              </a:rPr>
              <a:t>A</a:t>
            </a:r>
            <a:r>
              <a:rPr lang="el-GR" sz="2400" b="1" i="1" dirty="0" err="1" smtClean="0">
                <a:solidFill>
                  <a:schemeClr val="tx2"/>
                </a:solidFill>
              </a:rPr>
              <a:t>ρχιτεκτονικά</a:t>
            </a:r>
            <a:r>
              <a:rPr lang="el-GR" sz="2400" b="1" i="1" dirty="0" smtClean="0">
                <a:solidFill>
                  <a:schemeClr val="tx2"/>
                </a:solidFill>
              </a:rPr>
              <a:t> πρότυπα του διηθητικού επιθηλίου</a:t>
            </a:r>
            <a:endParaRPr lang="el-GR" sz="2400" dirty="0" smtClean="0">
              <a:solidFill>
                <a:schemeClr val="tx2"/>
              </a:solidFill>
            </a:endParaRPr>
          </a:p>
          <a:p>
            <a:pPr>
              <a:lnSpc>
                <a:spcPct val="80000"/>
              </a:lnSpc>
            </a:pPr>
            <a:r>
              <a:rPr lang="el-GR" sz="2400" dirty="0" smtClean="0">
                <a:solidFill>
                  <a:schemeClr val="tx2"/>
                </a:solidFill>
              </a:rPr>
              <a:t>     1.Φωλεές ανώμαλου σχήματος</a:t>
            </a:r>
          </a:p>
          <a:p>
            <a:pPr>
              <a:lnSpc>
                <a:spcPct val="80000"/>
              </a:lnSpc>
            </a:pPr>
            <a:r>
              <a:rPr lang="el-GR" sz="2400" dirty="0" smtClean="0">
                <a:solidFill>
                  <a:schemeClr val="tx2"/>
                </a:solidFill>
              </a:rPr>
              <a:t>     2. Διήθηση από μεμονωμένα κύτταρα</a:t>
            </a:r>
          </a:p>
          <a:p>
            <a:pPr>
              <a:lnSpc>
                <a:spcPct val="80000"/>
              </a:lnSpc>
            </a:pPr>
            <a:r>
              <a:rPr lang="el-GR" sz="2400" dirty="0" smtClean="0">
                <a:solidFill>
                  <a:schemeClr val="tx2"/>
                </a:solidFill>
              </a:rPr>
              <a:t>     3. Ανώμαλη ή απούσα βασική μεμβράνη</a:t>
            </a:r>
          </a:p>
          <a:p>
            <a:pPr>
              <a:lnSpc>
                <a:spcPct val="80000"/>
              </a:lnSpc>
            </a:pPr>
            <a:r>
              <a:rPr lang="el-GR" sz="2400" dirty="0" smtClean="0">
                <a:solidFill>
                  <a:schemeClr val="tx2"/>
                </a:solidFill>
              </a:rPr>
              <a:t>     4. </a:t>
            </a:r>
            <a:r>
              <a:rPr lang="el-GR" sz="2400" dirty="0" err="1" smtClean="0">
                <a:solidFill>
                  <a:schemeClr val="tx2"/>
                </a:solidFill>
              </a:rPr>
              <a:t>Δακτυλοειδείς</a:t>
            </a:r>
            <a:r>
              <a:rPr lang="el-GR" sz="2400" dirty="0" smtClean="0">
                <a:solidFill>
                  <a:schemeClr val="tx2"/>
                </a:solidFill>
              </a:rPr>
              <a:t> </a:t>
            </a:r>
            <a:r>
              <a:rPr lang="el-GR" sz="2400" dirty="0" err="1" smtClean="0">
                <a:solidFill>
                  <a:schemeClr val="tx2"/>
                </a:solidFill>
              </a:rPr>
              <a:t>προσεκβολές</a:t>
            </a:r>
            <a:endParaRPr lang="el-GR" sz="2400" dirty="0" smtClean="0">
              <a:solidFill>
                <a:schemeClr val="tx2"/>
              </a:solidFill>
            </a:endParaRPr>
          </a:p>
          <a:p>
            <a:pPr>
              <a:lnSpc>
                <a:spcPct val="80000"/>
              </a:lnSpc>
            </a:pPr>
            <a:r>
              <a:rPr lang="el-GR" sz="2400" dirty="0" smtClean="0">
                <a:solidFill>
                  <a:schemeClr val="tx2"/>
                </a:solidFill>
              </a:rPr>
              <a:t>     5. Παράδοξη διαφοροποίηση</a:t>
            </a:r>
            <a:endParaRPr lang="el-GR" sz="2400" b="1" i="1" dirty="0" smtClean="0">
              <a:solidFill>
                <a:schemeClr val="tx2"/>
              </a:solidFill>
            </a:endParaRPr>
          </a:p>
          <a:p>
            <a:pPr>
              <a:lnSpc>
                <a:spcPct val="80000"/>
              </a:lnSpc>
            </a:pPr>
            <a:r>
              <a:rPr lang="el-GR" sz="2400" b="1" i="1" dirty="0" smtClean="0">
                <a:solidFill>
                  <a:schemeClr val="tx2"/>
                </a:solidFill>
              </a:rPr>
              <a:t>Γ. Διήθηση Αγγείων/λεμφαγγείων</a:t>
            </a:r>
          </a:p>
          <a:p>
            <a:pPr>
              <a:lnSpc>
                <a:spcPct val="80000"/>
              </a:lnSpc>
            </a:pPr>
            <a:r>
              <a:rPr lang="el-GR" sz="2400" b="1" i="1" dirty="0" smtClean="0">
                <a:solidFill>
                  <a:schemeClr val="tx2"/>
                </a:solidFill>
              </a:rPr>
              <a:t>Δ. </a:t>
            </a:r>
            <a:r>
              <a:rPr lang="el-GR" sz="2400" b="1" i="1" dirty="0" err="1" smtClean="0">
                <a:solidFill>
                  <a:schemeClr val="tx2"/>
                </a:solidFill>
              </a:rPr>
              <a:t>Στρωματική</a:t>
            </a:r>
            <a:r>
              <a:rPr lang="el-GR" sz="2400" b="1" i="1" dirty="0" smtClean="0">
                <a:solidFill>
                  <a:schemeClr val="tx2"/>
                </a:solidFill>
              </a:rPr>
              <a:t> αντίδραση</a:t>
            </a:r>
            <a:endParaRPr lang="el-GR" sz="2400" dirty="0" smtClean="0">
              <a:solidFill>
                <a:schemeClr val="tx2"/>
              </a:solidFill>
            </a:endParaRPr>
          </a:p>
          <a:p>
            <a:pPr>
              <a:lnSpc>
                <a:spcPct val="80000"/>
              </a:lnSpc>
            </a:pPr>
            <a:r>
              <a:rPr lang="el-GR" sz="2400" dirty="0" smtClean="0">
                <a:solidFill>
                  <a:schemeClr val="tx2"/>
                </a:solidFill>
              </a:rPr>
              <a:t>    1.  </a:t>
            </a:r>
            <a:r>
              <a:rPr lang="el-GR" sz="2400" dirty="0" err="1" smtClean="0">
                <a:solidFill>
                  <a:schemeClr val="tx2"/>
                </a:solidFill>
              </a:rPr>
              <a:t>Δεσμοπλασία</a:t>
            </a:r>
            <a:endParaRPr lang="el-GR" sz="2400" dirty="0" smtClean="0">
              <a:solidFill>
                <a:schemeClr val="tx2"/>
              </a:solidFill>
            </a:endParaRPr>
          </a:p>
          <a:p>
            <a:pPr>
              <a:lnSpc>
                <a:spcPct val="80000"/>
              </a:lnSpc>
            </a:pPr>
            <a:r>
              <a:rPr lang="el-GR" sz="2400" dirty="0" smtClean="0">
                <a:solidFill>
                  <a:schemeClr val="tx2"/>
                </a:solidFill>
              </a:rPr>
              <a:t>    2. Τεχνητή συρρίκνωση (</a:t>
            </a:r>
            <a:r>
              <a:rPr lang="en-US" sz="2400" dirty="0" smtClean="0">
                <a:solidFill>
                  <a:schemeClr val="tx2"/>
                </a:solidFill>
              </a:rPr>
              <a:t>Retraction artifact</a:t>
            </a:r>
            <a:r>
              <a:rPr lang="el-GR" sz="2400" dirty="0" smtClean="0">
                <a:solidFill>
                  <a:schemeClr val="tx2"/>
                </a:solidFill>
              </a:rPr>
              <a:t>)</a:t>
            </a:r>
          </a:p>
          <a:p>
            <a:pPr>
              <a:lnSpc>
                <a:spcPct val="80000"/>
              </a:lnSpc>
            </a:pPr>
            <a:r>
              <a:rPr lang="el-GR" sz="2400" dirty="0" smtClean="0">
                <a:solidFill>
                  <a:schemeClr val="tx2"/>
                </a:solidFill>
              </a:rPr>
              <a:t>    3.  Φλεγμονή</a:t>
            </a:r>
          </a:p>
          <a:p>
            <a:pPr>
              <a:lnSpc>
                <a:spcPct val="80000"/>
              </a:lnSpc>
            </a:pPr>
            <a:r>
              <a:rPr lang="el-GR" sz="2400" dirty="0" smtClean="0">
                <a:solidFill>
                  <a:schemeClr val="tx2"/>
                </a:solidFill>
              </a:rPr>
              <a:t>    4.  </a:t>
            </a:r>
            <a:r>
              <a:rPr lang="el-GR" sz="2400" dirty="0" err="1" smtClean="0">
                <a:solidFill>
                  <a:schemeClr val="tx2"/>
                </a:solidFill>
              </a:rPr>
              <a:t>Μυξοειδές</a:t>
            </a:r>
            <a:r>
              <a:rPr lang="el-GR" sz="2400" dirty="0" smtClean="0">
                <a:solidFill>
                  <a:schemeClr val="tx2"/>
                </a:solidFill>
              </a:rPr>
              <a:t> στρώμα</a:t>
            </a:r>
          </a:p>
          <a:p>
            <a:pPr>
              <a:lnSpc>
                <a:spcPct val="80000"/>
              </a:lnSpc>
            </a:pPr>
            <a:r>
              <a:rPr lang="el-GR" sz="2400" dirty="0" smtClean="0">
                <a:solidFill>
                  <a:schemeClr val="tx2"/>
                </a:solidFill>
              </a:rPr>
              <a:t>    5.   </a:t>
            </a:r>
            <a:r>
              <a:rPr lang="el-GR" sz="2400" dirty="0" err="1" smtClean="0">
                <a:solidFill>
                  <a:schemeClr val="tx2"/>
                </a:solidFill>
              </a:rPr>
              <a:t>Ψευδοσαρκωματώδες</a:t>
            </a:r>
            <a:r>
              <a:rPr lang="el-GR" sz="2400" dirty="0" smtClean="0">
                <a:solidFill>
                  <a:schemeClr val="tx2"/>
                </a:solidFill>
              </a:rPr>
              <a:t>  στρώμα</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Grp="1" noChangeAspect="1" noChangeArrowheads="1"/>
          </p:cNvPicPr>
          <p:nvPr>
            <p:ph idx="1"/>
          </p:nvPr>
        </p:nvPicPr>
        <p:blipFill>
          <a:blip r:embed="rId3" cstate="print"/>
          <a:srcRect/>
          <a:stretch>
            <a:fillRect/>
          </a:stretch>
        </p:blipFill>
        <p:spPr>
          <a:xfrm>
            <a:off x="179388" y="476250"/>
            <a:ext cx="4057650" cy="6192838"/>
          </a:xfrm>
          <a:noFill/>
        </p:spPr>
      </p:pic>
      <p:sp>
        <p:nvSpPr>
          <p:cNvPr id="10244" name="4 - Ορθογώνιο"/>
          <p:cNvSpPr>
            <a:spLocks noChangeArrowheads="1"/>
          </p:cNvSpPr>
          <p:nvPr/>
        </p:nvSpPr>
        <p:spPr bwMode="auto">
          <a:xfrm>
            <a:off x="4286248" y="0"/>
            <a:ext cx="4857752" cy="6986528"/>
          </a:xfrm>
          <a:prstGeom prst="rect">
            <a:avLst/>
          </a:prstGeom>
          <a:solidFill>
            <a:srgbClr val="FFCC99"/>
          </a:solidFill>
          <a:ln w="9525">
            <a:noFill/>
            <a:miter lim="800000"/>
            <a:headEnd/>
            <a:tailEnd/>
          </a:ln>
        </p:spPr>
        <p:txBody>
          <a:bodyPr wrap="square">
            <a:spAutoFit/>
          </a:bodyPr>
          <a:lstStyle/>
          <a:p>
            <a:pPr algn="ctr"/>
            <a:r>
              <a:rPr lang="el-GR" sz="2800" b="1" spc="300" dirty="0">
                <a:solidFill>
                  <a:schemeClr val="tx2"/>
                </a:solidFill>
                <a:latin typeface="Calibri" pitchFamily="34" charset="0"/>
              </a:rPr>
              <a:t>Μικρο</a:t>
            </a:r>
            <a:r>
              <a:rPr lang="el-GR" sz="2800" b="1" dirty="0">
                <a:solidFill>
                  <a:schemeClr val="tx2"/>
                </a:solidFill>
                <a:latin typeface="Calibri" pitchFamily="34" charset="0"/>
              </a:rPr>
              <a:t>διηθητικό</a:t>
            </a:r>
            <a:r>
              <a:rPr lang="el-GR" sz="2800" dirty="0">
                <a:solidFill>
                  <a:schemeClr val="tx2"/>
                </a:solidFill>
                <a:latin typeface="Calibri" pitchFamily="34" charset="0"/>
              </a:rPr>
              <a:t> καρκίνωμα </a:t>
            </a:r>
            <a:r>
              <a:rPr lang="el-GR" sz="2800" dirty="0" smtClean="0">
                <a:solidFill>
                  <a:schemeClr val="tx2"/>
                </a:solidFill>
                <a:latin typeface="Calibri" pitchFamily="34" charset="0"/>
              </a:rPr>
              <a:t>εν προκειμένω σε </a:t>
            </a:r>
            <a:r>
              <a:rPr lang="el-GR" sz="2800" dirty="0">
                <a:solidFill>
                  <a:schemeClr val="tx2"/>
                </a:solidFill>
                <a:latin typeface="Calibri" pitchFamily="34" charset="0"/>
              </a:rPr>
              <a:t>έδαφος </a:t>
            </a:r>
            <a:r>
              <a:rPr lang="en-US" sz="2800" b="1" dirty="0">
                <a:solidFill>
                  <a:schemeClr val="tx2"/>
                </a:solidFill>
                <a:latin typeface="Calibri" pitchFamily="34" charset="0"/>
              </a:rPr>
              <a:t>in situ </a:t>
            </a:r>
            <a:r>
              <a:rPr lang="el-GR" sz="2800" dirty="0" err="1">
                <a:solidFill>
                  <a:schemeClr val="tx2"/>
                </a:solidFill>
                <a:latin typeface="Calibri" pitchFamily="34" charset="0"/>
              </a:rPr>
              <a:t>ουροθηλιακού</a:t>
            </a:r>
            <a:r>
              <a:rPr lang="el-GR" sz="2800" dirty="0">
                <a:solidFill>
                  <a:schemeClr val="tx2"/>
                </a:solidFill>
                <a:latin typeface="Calibri" pitchFamily="34" charset="0"/>
              </a:rPr>
              <a:t> καρκινώματος</a:t>
            </a:r>
            <a:r>
              <a:rPr lang="en-US" sz="2800" dirty="0">
                <a:solidFill>
                  <a:schemeClr val="tx2"/>
                </a:solidFill>
                <a:latin typeface="Calibri" pitchFamily="34" charset="0"/>
              </a:rPr>
              <a:t>.</a:t>
            </a:r>
            <a:endParaRPr lang="el-GR" sz="2800" dirty="0">
              <a:solidFill>
                <a:schemeClr val="tx2"/>
              </a:solidFill>
              <a:latin typeface="Calibri" pitchFamily="34" charset="0"/>
            </a:endParaRPr>
          </a:p>
          <a:p>
            <a:pPr algn="ctr"/>
            <a:r>
              <a:rPr lang="en-US" sz="2800" dirty="0" smtClean="0">
                <a:solidFill>
                  <a:schemeClr val="tx2"/>
                </a:solidFill>
                <a:latin typeface="Calibri" pitchFamily="34" charset="0"/>
              </a:rPr>
              <a:t>(</a:t>
            </a:r>
            <a:r>
              <a:rPr lang="en-US" sz="2800" b="1" dirty="0">
                <a:solidFill>
                  <a:schemeClr val="tx2"/>
                </a:solidFill>
                <a:latin typeface="Calibri" pitchFamily="34" charset="0"/>
              </a:rPr>
              <a:t>a</a:t>
            </a:r>
            <a:r>
              <a:rPr lang="en-US" sz="2800" dirty="0">
                <a:solidFill>
                  <a:schemeClr val="tx2"/>
                </a:solidFill>
                <a:latin typeface="Calibri" pitchFamily="34" charset="0"/>
              </a:rPr>
              <a:t>) </a:t>
            </a:r>
            <a:r>
              <a:rPr lang="el-GR" sz="2800" dirty="0">
                <a:solidFill>
                  <a:schemeClr val="tx2"/>
                </a:solidFill>
                <a:latin typeface="Calibri" pitchFamily="34" charset="0"/>
              </a:rPr>
              <a:t>Μεμονωμένα κύτταρα διεισδύουν στο στρώμα παρακείμενα σε </a:t>
            </a:r>
            <a:r>
              <a:rPr lang="el-GR" sz="2800" dirty="0" err="1">
                <a:solidFill>
                  <a:schemeClr val="tx2"/>
                </a:solidFill>
                <a:latin typeface="Calibri" pitchFamily="34" charset="0"/>
              </a:rPr>
              <a:t>φωλεές</a:t>
            </a:r>
            <a:r>
              <a:rPr lang="el-GR" sz="2800" dirty="0">
                <a:solidFill>
                  <a:schemeClr val="tx2"/>
                </a:solidFill>
                <a:latin typeface="Calibri" pitchFamily="34" charset="0"/>
              </a:rPr>
              <a:t> </a:t>
            </a:r>
            <a:r>
              <a:rPr lang="el-GR" sz="2800" dirty="0" smtClean="0">
                <a:solidFill>
                  <a:schemeClr val="tx2"/>
                </a:solidFill>
                <a:latin typeface="Calibri" pitchFamily="34" charset="0"/>
              </a:rPr>
              <a:t> του </a:t>
            </a:r>
            <a:r>
              <a:rPr lang="en-US" sz="2800" dirty="0" smtClean="0">
                <a:solidFill>
                  <a:schemeClr val="tx2"/>
                </a:solidFill>
                <a:latin typeface="Calibri" pitchFamily="34" charset="0"/>
              </a:rPr>
              <a:t>von </a:t>
            </a:r>
            <a:r>
              <a:rPr lang="en-US" sz="2800" dirty="0" err="1" smtClean="0">
                <a:solidFill>
                  <a:schemeClr val="tx2"/>
                </a:solidFill>
                <a:latin typeface="Calibri" pitchFamily="34" charset="0"/>
              </a:rPr>
              <a:t>Brunn</a:t>
            </a:r>
            <a:r>
              <a:rPr lang="en-US" sz="2800" dirty="0" smtClean="0">
                <a:solidFill>
                  <a:schemeClr val="tx2"/>
                </a:solidFill>
                <a:latin typeface="Calibri" pitchFamily="34" charset="0"/>
              </a:rPr>
              <a:t> </a:t>
            </a:r>
            <a:r>
              <a:rPr lang="el-GR" sz="2800" dirty="0">
                <a:solidFill>
                  <a:schemeClr val="tx2"/>
                </a:solidFill>
                <a:latin typeface="Calibri" pitchFamily="34" charset="0"/>
              </a:rPr>
              <a:t>που περιέχουν </a:t>
            </a:r>
            <a:r>
              <a:rPr lang="en-US" sz="2800" i="1" dirty="0">
                <a:solidFill>
                  <a:schemeClr val="tx2"/>
                </a:solidFill>
                <a:latin typeface="Calibri" pitchFamily="34" charset="0"/>
              </a:rPr>
              <a:t>in situ</a:t>
            </a:r>
            <a:r>
              <a:rPr lang="el-GR" sz="2800" i="1" dirty="0">
                <a:solidFill>
                  <a:schemeClr val="tx2"/>
                </a:solidFill>
                <a:latin typeface="Calibri" pitchFamily="34" charset="0"/>
              </a:rPr>
              <a:t> καρκίνωμα</a:t>
            </a:r>
            <a:r>
              <a:rPr lang="en-US" sz="2800" dirty="0">
                <a:solidFill>
                  <a:schemeClr val="tx2"/>
                </a:solidFill>
                <a:latin typeface="Calibri" pitchFamily="34" charset="0"/>
              </a:rPr>
              <a:t>. </a:t>
            </a:r>
            <a:endParaRPr lang="el-GR" sz="2800" dirty="0">
              <a:solidFill>
                <a:schemeClr val="tx2"/>
              </a:solidFill>
              <a:latin typeface="Calibri" pitchFamily="34" charset="0"/>
            </a:endParaRPr>
          </a:p>
          <a:p>
            <a:pPr algn="ctr"/>
            <a:r>
              <a:rPr lang="en-US" sz="2800" dirty="0">
                <a:solidFill>
                  <a:schemeClr val="tx2"/>
                </a:solidFill>
                <a:latin typeface="Calibri" pitchFamily="34" charset="0"/>
              </a:rPr>
              <a:t>(</a:t>
            </a:r>
            <a:r>
              <a:rPr lang="en-US" sz="2800" b="1" dirty="0">
                <a:solidFill>
                  <a:schemeClr val="tx2"/>
                </a:solidFill>
                <a:latin typeface="Calibri" pitchFamily="34" charset="0"/>
              </a:rPr>
              <a:t>b</a:t>
            </a:r>
            <a:r>
              <a:rPr lang="en-US" sz="2800" dirty="0">
                <a:solidFill>
                  <a:schemeClr val="tx2"/>
                </a:solidFill>
                <a:latin typeface="Calibri" pitchFamily="34" charset="0"/>
              </a:rPr>
              <a:t>) </a:t>
            </a:r>
            <a:r>
              <a:rPr lang="el-GR" sz="2800" dirty="0">
                <a:solidFill>
                  <a:schemeClr val="tx2"/>
                </a:solidFill>
                <a:latin typeface="Calibri" pitchFamily="34" charset="0"/>
              </a:rPr>
              <a:t>Προέχουσα </a:t>
            </a:r>
            <a:r>
              <a:rPr lang="el-GR" sz="2800" dirty="0" err="1">
                <a:solidFill>
                  <a:schemeClr val="tx2"/>
                </a:solidFill>
                <a:latin typeface="Calibri" pitchFamily="34" charset="0"/>
              </a:rPr>
              <a:t>στρωματική</a:t>
            </a:r>
            <a:r>
              <a:rPr lang="el-GR" sz="2800" dirty="0">
                <a:solidFill>
                  <a:schemeClr val="tx2"/>
                </a:solidFill>
                <a:latin typeface="Calibri" pitchFamily="34" charset="0"/>
              </a:rPr>
              <a:t> φλεγμονώδης αντίδραση που συσκοτίζει την παρουσία μεμονωμένων </a:t>
            </a:r>
            <a:r>
              <a:rPr lang="en-US" sz="2800" dirty="0">
                <a:solidFill>
                  <a:schemeClr val="tx2"/>
                </a:solidFill>
                <a:latin typeface="Calibri" pitchFamily="34" charset="0"/>
              </a:rPr>
              <a:t> </a:t>
            </a:r>
            <a:r>
              <a:rPr lang="el-GR" sz="2800" dirty="0">
                <a:solidFill>
                  <a:schemeClr val="tx2"/>
                </a:solidFill>
                <a:latin typeface="Calibri" pitchFamily="34" charset="0"/>
              </a:rPr>
              <a:t>διηθητικών καρκινικών κυττάρων</a:t>
            </a:r>
            <a:r>
              <a:rPr lang="en-US" sz="2800" dirty="0">
                <a:solidFill>
                  <a:schemeClr val="tx2"/>
                </a:solidFill>
                <a:latin typeface="Calibri" pitchFamily="34" charset="0"/>
              </a:rPr>
              <a:t>. </a:t>
            </a:r>
            <a:r>
              <a:rPr lang="el-GR" sz="2800" dirty="0">
                <a:solidFill>
                  <a:schemeClr val="tx2"/>
                </a:solidFill>
                <a:latin typeface="Calibri" pitchFamily="34" charset="0"/>
              </a:rPr>
              <a:t>Η τεχνητή συρρίκνωση αποτελεί χρήσιμο διαγνωστικό εργαλείο</a:t>
            </a:r>
            <a:r>
              <a:rPr lang="en-US" sz="2800" dirty="0">
                <a:solidFill>
                  <a:schemeClr val="tx2"/>
                </a:solidFill>
                <a:latin typeface="Calibri" pitchFamily="34" charset="0"/>
              </a:rPr>
              <a:t>.</a:t>
            </a:r>
            <a:endParaRPr lang="el-GR" sz="28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Grp="1" noChangeAspect="1" noChangeArrowheads="1"/>
          </p:cNvPicPr>
          <p:nvPr>
            <p:ph idx="1"/>
          </p:nvPr>
        </p:nvPicPr>
        <p:blipFill>
          <a:blip r:embed="rId3" cstate="print"/>
          <a:srcRect/>
          <a:stretch>
            <a:fillRect/>
          </a:stretch>
        </p:blipFill>
        <p:spPr>
          <a:xfrm>
            <a:off x="395288" y="404813"/>
            <a:ext cx="7848600" cy="5343525"/>
          </a:xfrm>
          <a:noFill/>
        </p:spPr>
      </p:pic>
      <p:sp>
        <p:nvSpPr>
          <p:cNvPr id="6148" name="Rectangle 5"/>
          <p:cNvSpPr>
            <a:spLocks noChangeArrowheads="1"/>
          </p:cNvSpPr>
          <p:nvPr/>
        </p:nvSpPr>
        <p:spPr bwMode="auto">
          <a:xfrm>
            <a:off x="755650" y="6021388"/>
            <a:ext cx="7345363" cy="503237"/>
          </a:xfrm>
          <a:prstGeom prst="rect">
            <a:avLst/>
          </a:prstGeom>
          <a:solidFill>
            <a:srgbClr val="FFCC99"/>
          </a:solidFill>
          <a:ln w="9525">
            <a:solidFill>
              <a:schemeClr val="tx1"/>
            </a:solidFill>
            <a:miter lim="800000"/>
            <a:headEnd/>
            <a:tailEnd/>
          </a:ln>
        </p:spPr>
        <p:txBody>
          <a:bodyPr wrap="none" anchor="ctr"/>
          <a:lstStyle/>
          <a:p>
            <a:pPr algn="ctr"/>
            <a:r>
              <a:rPr lang="el-GR" b="1" dirty="0">
                <a:solidFill>
                  <a:schemeClr val="tx2"/>
                </a:solidFill>
              </a:rPr>
              <a:t>Διήθηση υποεπιθηλιακού συνδετικού </a:t>
            </a:r>
            <a:r>
              <a:rPr lang="el-GR" b="1" dirty="0" smtClean="0">
                <a:solidFill>
                  <a:schemeClr val="tx2"/>
                </a:solidFill>
              </a:rPr>
              <a:t>ιστού (χορίου)</a:t>
            </a:r>
            <a:r>
              <a:rPr lang="en-US" b="1" dirty="0" smtClean="0">
                <a:solidFill>
                  <a:schemeClr val="tx2"/>
                </a:solidFill>
              </a:rPr>
              <a:t>. </a:t>
            </a:r>
            <a:r>
              <a:rPr lang="el-GR" b="1" dirty="0" smtClean="0">
                <a:solidFill>
                  <a:schemeClr val="tx2"/>
                </a:solidFill>
              </a:rPr>
              <a:t>Στάδιο </a:t>
            </a:r>
            <a:r>
              <a:rPr lang="en-US" b="1" dirty="0" smtClean="0">
                <a:solidFill>
                  <a:schemeClr val="tx2"/>
                </a:solidFill>
              </a:rPr>
              <a:t>pT1.</a:t>
            </a:r>
            <a:endParaRPr lang="el-GR" b="1" dirty="0">
              <a:solidFill>
                <a:schemeClr val="tx2"/>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3" cstate="print"/>
          <a:srcRect/>
          <a:stretch>
            <a:fillRect/>
          </a:stretch>
        </p:blipFill>
        <p:spPr>
          <a:xfrm>
            <a:off x="827584" y="116632"/>
            <a:ext cx="7448474" cy="5623761"/>
          </a:xfrm>
          <a:noFill/>
        </p:spPr>
      </p:pic>
      <p:sp>
        <p:nvSpPr>
          <p:cNvPr id="69635" name="4 - Ορθογώνιο"/>
          <p:cNvSpPr>
            <a:spLocks noChangeArrowheads="1"/>
          </p:cNvSpPr>
          <p:nvPr/>
        </p:nvSpPr>
        <p:spPr bwMode="auto">
          <a:xfrm>
            <a:off x="0" y="5786453"/>
            <a:ext cx="9144000" cy="1077218"/>
          </a:xfrm>
          <a:prstGeom prst="rect">
            <a:avLst/>
          </a:prstGeom>
          <a:solidFill>
            <a:srgbClr val="FFCC99"/>
          </a:solidFill>
          <a:ln w="9525">
            <a:noFill/>
            <a:miter lim="800000"/>
            <a:headEnd/>
            <a:tailEnd/>
          </a:ln>
        </p:spPr>
        <p:txBody>
          <a:bodyPr wrap="square">
            <a:spAutoFit/>
          </a:bodyPr>
          <a:lstStyle/>
          <a:p>
            <a:pPr algn="ctr"/>
            <a:r>
              <a:rPr lang="en-US" sz="1600" b="1" dirty="0">
                <a:solidFill>
                  <a:schemeClr val="bg2">
                    <a:lumMod val="25000"/>
                  </a:schemeClr>
                </a:solidFill>
                <a:effectLst>
                  <a:outerShdw blurRad="38100" dist="38100" dir="2700000" algn="tl">
                    <a:srgbClr val="000000">
                      <a:alpha val="43137"/>
                    </a:srgbClr>
                  </a:outerShdw>
                </a:effectLst>
                <a:latin typeface="Calibri" pitchFamily="34" charset="0"/>
              </a:rPr>
              <a:t>pT1 </a:t>
            </a:r>
            <a:r>
              <a:rPr lang="el-GR" sz="1600" b="1" dirty="0">
                <a:solidFill>
                  <a:schemeClr val="tx2"/>
                </a:solidFill>
                <a:latin typeface="Calibri" pitchFamily="34" charset="0"/>
              </a:rPr>
              <a:t>ουροθηλιακό καρκίνωμα:  </a:t>
            </a:r>
            <a:r>
              <a:rPr lang="el-GR" sz="1600" b="1" spc="600" dirty="0">
                <a:solidFill>
                  <a:schemeClr val="tx2"/>
                </a:solidFill>
                <a:latin typeface="Calibri" pitchFamily="34" charset="0"/>
              </a:rPr>
              <a:t>διηθητικά </a:t>
            </a:r>
            <a:r>
              <a:rPr lang="el-GR" sz="1600" b="1" dirty="0">
                <a:solidFill>
                  <a:schemeClr val="tx2"/>
                </a:solidFill>
                <a:latin typeface="Calibri" pitchFamily="34" charset="0"/>
              </a:rPr>
              <a:t>πρότυπα </a:t>
            </a:r>
            <a:r>
              <a:rPr lang="en-US" sz="1600" b="1" dirty="0" smtClean="0">
                <a:solidFill>
                  <a:schemeClr val="tx2"/>
                </a:solidFill>
                <a:latin typeface="Calibri" pitchFamily="34" charset="0"/>
              </a:rPr>
              <a:t> </a:t>
            </a:r>
            <a:r>
              <a:rPr lang="el-GR" sz="1600" b="1" dirty="0" smtClean="0">
                <a:solidFill>
                  <a:schemeClr val="tx2"/>
                </a:solidFill>
                <a:latin typeface="Calibri" pitchFamily="34" charset="0"/>
              </a:rPr>
              <a:t>εντός του χορίου.</a:t>
            </a:r>
          </a:p>
          <a:p>
            <a:pPr algn="ctr"/>
            <a:r>
              <a:rPr lang="el-GR" sz="1600" b="1" dirty="0" smtClean="0">
                <a:solidFill>
                  <a:schemeClr val="tx2"/>
                </a:solidFill>
                <a:latin typeface="Calibri" pitchFamily="34" charset="0"/>
              </a:rPr>
              <a:t> </a:t>
            </a:r>
            <a:r>
              <a:rPr lang="en-US" sz="1600" b="1" dirty="0">
                <a:solidFill>
                  <a:schemeClr val="bg2">
                    <a:lumMod val="25000"/>
                  </a:schemeClr>
                </a:solidFill>
                <a:latin typeface="Calibri" pitchFamily="34" charset="0"/>
              </a:rPr>
              <a:t>(a)</a:t>
            </a:r>
            <a:r>
              <a:rPr lang="en-US" sz="1600" b="1" dirty="0">
                <a:solidFill>
                  <a:schemeClr val="tx2"/>
                </a:solidFill>
                <a:latin typeface="Calibri" pitchFamily="34" charset="0"/>
              </a:rPr>
              <a:t> </a:t>
            </a:r>
            <a:r>
              <a:rPr lang="el-GR" sz="1600" b="1" dirty="0">
                <a:solidFill>
                  <a:schemeClr val="tx2"/>
                </a:solidFill>
                <a:latin typeface="Calibri" pitchFamily="34" charset="0"/>
              </a:rPr>
              <a:t>Το ομαλό περίγραμμα της βασικής μεμβράνης διαταράσσεται </a:t>
            </a:r>
            <a:r>
              <a:rPr lang="el-GR" sz="1600" b="1" dirty="0" smtClean="0">
                <a:solidFill>
                  <a:schemeClr val="tx2"/>
                </a:solidFill>
                <a:latin typeface="Calibri" pitchFamily="34" charset="0"/>
              </a:rPr>
              <a:t>από τα </a:t>
            </a:r>
            <a:r>
              <a:rPr lang="el-GR" sz="1600" b="1" dirty="0">
                <a:solidFill>
                  <a:schemeClr val="tx2"/>
                </a:solidFill>
                <a:latin typeface="Calibri" pitchFamily="34" charset="0"/>
              </a:rPr>
              <a:t>διηθητικά </a:t>
            </a:r>
            <a:r>
              <a:rPr lang="el-GR" sz="1600" b="1" dirty="0" smtClean="0">
                <a:solidFill>
                  <a:schemeClr val="tx2"/>
                </a:solidFill>
                <a:latin typeface="Calibri" pitchFamily="34" charset="0"/>
              </a:rPr>
              <a:t>κύτταρα.</a:t>
            </a:r>
            <a:r>
              <a:rPr lang="en-US" sz="1600" b="1" dirty="0" smtClean="0">
                <a:solidFill>
                  <a:schemeClr val="tx2"/>
                </a:solidFill>
                <a:latin typeface="Calibri" pitchFamily="34" charset="0"/>
              </a:rPr>
              <a:t> </a:t>
            </a:r>
            <a:endParaRPr lang="el-GR" sz="1600" b="1" dirty="0" smtClean="0">
              <a:solidFill>
                <a:schemeClr val="tx2"/>
              </a:solidFill>
              <a:latin typeface="Calibri" pitchFamily="34" charset="0"/>
            </a:endParaRPr>
          </a:p>
          <a:p>
            <a:pPr algn="ctr"/>
            <a:r>
              <a:rPr lang="en-US" sz="1600" b="1" dirty="0" smtClean="0">
                <a:solidFill>
                  <a:schemeClr val="bg2">
                    <a:lumMod val="25000"/>
                  </a:schemeClr>
                </a:solidFill>
                <a:latin typeface="Calibri" pitchFamily="34" charset="0"/>
              </a:rPr>
              <a:t>(</a:t>
            </a:r>
            <a:r>
              <a:rPr lang="en-US" sz="1600" b="1" dirty="0">
                <a:solidFill>
                  <a:schemeClr val="bg2">
                    <a:lumMod val="25000"/>
                  </a:schemeClr>
                </a:solidFill>
                <a:latin typeface="Calibri" pitchFamily="34" charset="0"/>
              </a:rPr>
              <a:t>b </a:t>
            </a:r>
            <a:r>
              <a:rPr lang="el-GR" sz="1600" b="1" dirty="0">
                <a:solidFill>
                  <a:schemeClr val="bg2">
                    <a:lumMod val="25000"/>
                  </a:schemeClr>
                </a:solidFill>
                <a:latin typeface="Calibri" pitchFamily="34" charset="0"/>
              </a:rPr>
              <a:t>και </a:t>
            </a:r>
            <a:r>
              <a:rPr lang="en-US" sz="1600" b="1" dirty="0">
                <a:solidFill>
                  <a:schemeClr val="bg2">
                    <a:lumMod val="25000"/>
                  </a:schemeClr>
                </a:solidFill>
                <a:latin typeface="Calibri" pitchFamily="34" charset="0"/>
              </a:rPr>
              <a:t>c) </a:t>
            </a:r>
            <a:r>
              <a:rPr lang="el-GR" sz="1600" b="1" dirty="0">
                <a:solidFill>
                  <a:schemeClr val="tx2"/>
                </a:solidFill>
                <a:latin typeface="Calibri" pitchFamily="34" charset="0"/>
              </a:rPr>
              <a:t>Ακανόνιστες μικρές αθροίσεις νεοπλασματικών κυττάρων που διηθούν το </a:t>
            </a:r>
            <a:r>
              <a:rPr lang="el-GR" sz="1600" b="1" dirty="0" smtClean="0">
                <a:solidFill>
                  <a:schemeClr val="tx2"/>
                </a:solidFill>
                <a:latin typeface="Calibri" pitchFamily="34" charset="0"/>
              </a:rPr>
              <a:t>στρώμα.</a:t>
            </a:r>
            <a:r>
              <a:rPr lang="en-US" sz="1600" b="1" dirty="0" smtClean="0">
                <a:solidFill>
                  <a:schemeClr val="tx2"/>
                </a:solidFill>
                <a:latin typeface="Calibri" pitchFamily="34" charset="0"/>
              </a:rPr>
              <a:t> </a:t>
            </a:r>
            <a:r>
              <a:rPr lang="en-US" sz="1600" b="1" dirty="0">
                <a:solidFill>
                  <a:schemeClr val="bg2">
                    <a:lumMod val="25000"/>
                  </a:schemeClr>
                </a:solidFill>
                <a:latin typeface="Calibri" pitchFamily="34" charset="0"/>
              </a:rPr>
              <a:t>(d)</a:t>
            </a:r>
            <a:r>
              <a:rPr lang="en-US" sz="1600" b="1" dirty="0">
                <a:solidFill>
                  <a:schemeClr val="tx2"/>
                </a:solidFill>
                <a:latin typeface="Calibri" pitchFamily="34" charset="0"/>
              </a:rPr>
              <a:t> </a:t>
            </a:r>
            <a:r>
              <a:rPr lang="el-GR" sz="1600" b="1" dirty="0">
                <a:solidFill>
                  <a:schemeClr val="tx2"/>
                </a:solidFill>
                <a:latin typeface="Calibri" pitchFamily="34" charset="0"/>
              </a:rPr>
              <a:t>Ποικίλου μεγέθους φωλεές με μεμονωμένα κύτταρα και ακανόνιστες μικρές αθροίσεις διηθητικών </a:t>
            </a:r>
            <a:r>
              <a:rPr lang="el-GR" sz="1600" b="1" dirty="0" smtClean="0">
                <a:solidFill>
                  <a:schemeClr val="tx2"/>
                </a:solidFill>
                <a:latin typeface="Calibri" pitchFamily="34" charset="0"/>
              </a:rPr>
              <a:t>κυττάρων.</a:t>
            </a:r>
            <a:endParaRPr lang="el-GR" sz="1600" b="1" dirty="0">
              <a:solidFill>
                <a:schemeClr val="tx2"/>
              </a:solidFill>
              <a:latin typeface="Calibri" pitchFamily="34" charset="0"/>
            </a:endParaRPr>
          </a:p>
        </p:txBody>
      </p:sp>
      <mc:AlternateContent xmlns:mc="http://schemas.openxmlformats.org/markup-compatibility/2006">
        <mc:Choice xmlns:p14="http://schemas.microsoft.com/office/powerpoint/2010/main" xmlns=""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1208088" y="857250"/>
              <a:ext cx="3249612" cy="1085850"/>
            </p14:xfrm>
          </p:contentPart>
        </mc:Choice>
        <mc:Fallback>
          <p:pic>
            <p:nvPicPr>
              <p:cNvPr id="1026" name="Ink 2"/>
              <p:cNvPicPr>
                <a:picLocks noRot="1" noChangeAspect="1" noEditPoints="1" noChangeArrowheads="1" noChangeShapeType="1"/>
              </p:cNvPicPr>
              <p:nvPr/>
            </p:nvPicPr>
            <p:blipFill>
              <a:blip r:embed="rId5" cstate="print"/>
              <a:stretch>
                <a:fillRect/>
              </a:stretch>
            </p:blipFill>
            <p:spPr>
              <a:xfrm>
                <a:off x="1201610" y="850778"/>
                <a:ext cx="3262569" cy="1098794"/>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1027" name="Ink 3"/>
              <p14:cNvContentPartPr>
                <a14:cpLocks xmlns:a14="http://schemas.microsoft.com/office/drawing/2010/main" noRot="1" noChangeAspect="1" noEditPoints="1" noChangeArrowheads="1" noChangeShapeType="1"/>
              </p14:cNvContentPartPr>
              <p14:nvPr/>
            </p14:nvContentPartPr>
            <p14:xfrm>
              <a:off x="5021263" y="1514475"/>
              <a:ext cx="1779587" cy="793750"/>
            </p14:xfrm>
          </p:contentPart>
        </mc:Choice>
        <mc:Fallback>
          <p:pic>
            <p:nvPicPr>
              <p:cNvPr id="1027" name="Ink 3"/>
              <p:cNvPicPr>
                <a:picLocks noRot="1" noChangeAspect="1" noEditPoints="1" noChangeArrowheads="1" noChangeShapeType="1"/>
              </p:cNvPicPr>
              <p:nvPr/>
            </p:nvPicPr>
            <p:blipFill>
              <a:blip r:embed="rId7" cstate="print"/>
              <a:stretch>
                <a:fillRect/>
              </a:stretch>
            </p:blipFill>
            <p:spPr>
              <a:xfrm>
                <a:off x="5014783" y="1508010"/>
                <a:ext cx="1792548" cy="8066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1028" name="Ink 4"/>
              <p14:cNvContentPartPr>
                <a14:cpLocks xmlns:a14="http://schemas.microsoft.com/office/drawing/2010/main" noRot="1" noChangeAspect="1" noEditPoints="1" noChangeArrowheads="1" noChangeShapeType="1"/>
              </p14:cNvContentPartPr>
              <p14:nvPr/>
            </p14:nvContentPartPr>
            <p14:xfrm>
              <a:off x="2506663" y="4021138"/>
              <a:ext cx="608012" cy="473075"/>
            </p14:xfrm>
          </p:contentPart>
        </mc:Choice>
        <mc:Fallback>
          <p:pic>
            <p:nvPicPr>
              <p:cNvPr id="1028" name="Ink 4"/>
              <p:cNvPicPr>
                <a:picLocks noRot="1" noChangeAspect="1" noEditPoints="1" noChangeArrowheads="1" noChangeShapeType="1"/>
              </p:cNvPicPr>
              <p:nvPr/>
            </p:nvPicPr>
            <p:blipFill>
              <a:blip r:embed="rId9" cstate="print"/>
              <a:stretch>
                <a:fillRect/>
              </a:stretch>
            </p:blipFill>
            <p:spPr>
              <a:xfrm>
                <a:off x="2500282" y="4014662"/>
                <a:ext cx="620775" cy="486026"/>
              </a:xfrm>
              <a:prstGeom prst="rect">
                <a:avLst/>
              </a:prstGeom>
            </p:spPr>
          </p:pic>
        </mc:Fallback>
      </mc:AlternateContent>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43000"/>
          </a:xfrm>
        </p:spPr>
        <p:txBody>
          <a:bodyPr>
            <a:normAutofit fontScale="90000"/>
          </a:bodyPr>
          <a:lstStyle/>
          <a:p>
            <a:pPr eaLnBrk="1" hangingPunct="1"/>
            <a:r>
              <a:rPr lang="el-GR" dirty="0" err="1" smtClean="0">
                <a:solidFill>
                  <a:schemeClr val="tx2">
                    <a:lumMod val="75000"/>
                  </a:schemeClr>
                </a:solidFill>
              </a:rPr>
              <a:t>Καλόηθες</a:t>
            </a:r>
            <a:r>
              <a:rPr lang="el-GR" dirty="0" smtClean="0">
                <a:solidFill>
                  <a:schemeClr val="tx2">
                    <a:lumMod val="75000"/>
                  </a:schemeClr>
                </a:solidFill>
              </a:rPr>
              <a:t> </a:t>
            </a:r>
            <a:r>
              <a:rPr lang="el-GR" dirty="0" err="1" smtClean="0">
                <a:solidFill>
                  <a:schemeClr val="tx2">
                    <a:lumMod val="75000"/>
                  </a:schemeClr>
                </a:solidFill>
              </a:rPr>
              <a:t>ουροθήλιο</a:t>
            </a:r>
            <a:r>
              <a:rPr lang="en-US" dirty="0" smtClean="0">
                <a:solidFill>
                  <a:schemeClr val="tx2">
                    <a:lumMod val="75000"/>
                  </a:schemeClr>
                </a:solidFill>
              </a:rPr>
              <a:t>. </a:t>
            </a:r>
            <a:r>
              <a:rPr lang="el-GR" dirty="0" smtClean="0">
                <a:solidFill>
                  <a:schemeClr val="tx2">
                    <a:lumMod val="75000"/>
                  </a:schemeClr>
                </a:solidFill>
              </a:rPr>
              <a:t/>
            </a:r>
            <a:br>
              <a:rPr lang="el-GR" dirty="0" smtClean="0">
                <a:solidFill>
                  <a:schemeClr val="tx2">
                    <a:lumMod val="75000"/>
                  </a:schemeClr>
                </a:solidFill>
              </a:rPr>
            </a:br>
            <a:r>
              <a:rPr lang="el-GR" sz="3600" dirty="0" err="1" smtClean="0">
                <a:solidFill>
                  <a:schemeClr val="tx2">
                    <a:lumMod val="75000"/>
                  </a:schemeClr>
                </a:solidFill>
              </a:rPr>
              <a:t>Υποσημαινόμενη</a:t>
            </a:r>
            <a:r>
              <a:rPr lang="el-GR" sz="3600" dirty="0" smtClean="0">
                <a:solidFill>
                  <a:schemeClr val="tx2">
                    <a:lumMod val="75000"/>
                  </a:schemeClr>
                </a:solidFill>
              </a:rPr>
              <a:t> υπερπλασία επίπεδου </a:t>
            </a:r>
            <a:r>
              <a:rPr lang="el-GR" sz="3600" dirty="0" err="1" smtClean="0">
                <a:solidFill>
                  <a:schemeClr val="tx2">
                    <a:lumMod val="75000"/>
                  </a:schemeClr>
                </a:solidFill>
              </a:rPr>
              <a:t>ουροθηλίου</a:t>
            </a:r>
            <a:r>
              <a:rPr lang="el-GR" sz="3600" dirty="0" smtClean="0">
                <a:solidFill>
                  <a:schemeClr val="tx2">
                    <a:lumMod val="75000"/>
                  </a:schemeClr>
                </a:solidFill>
              </a:rPr>
              <a:t>.</a:t>
            </a:r>
          </a:p>
        </p:txBody>
      </p:sp>
      <p:pic>
        <p:nvPicPr>
          <p:cNvPr id="6147" name="Picture 3" descr="1,2"/>
          <p:cNvPicPr>
            <a:picLocks noChangeAspect="1" noChangeArrowheads="1"/>
          </p:cNvPicPr>
          <p:nvPr/>
        </p:nvPicPr>
        <p:blipFill>
          <a:blip r:embed="rId3" cstate="print"/>
          <a:srcRect t="3749"/>
          <a:stretch>
            <a:fillRect/>
          </a:stretch>
        </p:blipFill>
        <p:spPr bwMode="auto">
          <a:xfrm>
            <a:off x="468313" y="1195388"/>
            <a:ext cx="8207375"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274638"/>
            <a:ext cx="9144000" cy="1143000"/>
          </a:xfrm>
        </p:spPr>
        <p:txBody>
          <a:bodyPr>
            <a:normAutofit fontScale="90000"/>
          </a:bodyPr>
          <a:lstStyle/>
          <a:p>
            <a:pPr eaLnBrk="1" hangingPunct="1"/>
            <a:r>
              <a:rPr lang="el-GR" sz="3200" dirty="0" smtClean="0">
                <a:solidFill>
                  <a:schemeClr val="bg2">
                    <a:lumMod val="25000"/>
                  </a:schemeClr>
                </a:solidFill>
              </a:rPr>
              <a:t>Θηλώδες ουροθηλιακό καρκίνωμα (</a:t>
            </a:r>
            <a:r>
              <a:rPr lang="el-GR" sz="3200" dirty="0" smtClean="0">
                <a:solidFill>
                  <a:schemeClr val="bg2">
                    <a:lumMod val="25000"/>
                  </a:schemeClr>
                </a:solidFill>
                <a:effectLst>
                  <a:outerShdw blurRad="38100" dist="38100" dir="2700000" algn="tl">
                    <a:srgbClr val="000000">
                      <a:alpha val="43137"/>
                    </a:srgbClr>
                  </a:outerShdw>
                </a:effectLst>
              </a:rPr>
              <a:t>χαμηλό</a:t>
            </a:r>
            <a:r>
              <a:rPr lang="el-GR" sz="3200" dirty="0" smtClean="0">
                <a:solidFill>
                  <a:schemeClr val="bg2">
                    <a:lumMod val="25000"/>
                  </a:schemeClr>
                </a:solidFill>
              </a:rPr>
              <a:t>βαθμης μεν  κακοήθειας βάσει της Π.Ο.Υ. 2004-βαθμού κακοηθείας 2 βάσει της Π.Ο.Υ. 1973 αλλά) με εστιακή </a:t>
            </a:r>
            <a:r>
              <a:rPr lang="el-GR" sz="3200" b="1" dirty="0" smtClean="0">
                <a:solidFill>
                  <a:schemeClr val="bg2">
                    <a:lumMod val="25000"/>
                  </a:schemeClr>
                </a:solidFill>
              </a:rPr>
              <a:t>διήθηση του χορίου/συνδετικού υποστρώματος</a:t>
            </a:r>
            <a:r>
              <a:rPr lang="en-US" sz="3200" b="1" dirty="0" smtClean="0">
                <a:solidFill>
                  <a:schemeClr val="bg2">
                    <a:lumMod val="25000"/>
                  </a:schemeClr>
                </a:solidFill>
              </a:rPr>
              <a:t> (pT1)</a:t>
            </a:r>
            <a:r>
              <a:rPr lang="el-GR" sz="3200" dirty="0" smtClean="0">
                <a:solidFill>
                  <a:schemeClr val="bg2">
                    <a:lumMod val="25000"/>
                  </a:schemeClr>
                </a:solidFill>
              </a:rPr>
              <a:t>.</a:t>
            </a:r>
          </a:p>
        </p:txBody>
      </p:sp>
      <p:pic>
        <p:nvPicPr>
          <p:cNvPr id="70659" name="Picture 3" descr="8,15 Papillary Urothelial Carcinoma, Grade 2, with focal lamina propria invasion"/>
          <p:cNvPicPr>
            <a:picLocks noChangeAspect="1" noChangeArrowheads="1"/>
          </p:cNvPicPr>
          <p:nvPr/>
        </p:nvPicPr>
        <p:blipFill>
          <a:blip r:embed="rId2" cstate="print"/>
          <a:srcRect t="3749"/>
          <a:stretch>
            <a:fillRect/>
          </a:stretch>
        </p:blipFill>
        <p:spPr bwMode="auto">
          <a:xfrm>
            <a:off x="468313" y="1700213"/>
            <a:ext cx="8280400" cy="482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Grp="1" noChangeAspect="1" noChangeArrowheads="1"/>
          </p:cNvPicPr>
          <p:nvPr>
            <p:ph idx="1"/>
          </p:nvPr>
        </p:nvPicPr>
        <p:blipFill>
          <a:blip r:embed="rId3" cstate="print"/>
          <a:srcRect/>
          <a:stretch>
            <a:fillRect/>
          </a:stretch>
        </p:blipFill>
        <p:spPr>
          <a:xfrm>
            <a:off x="1116013" y="188913"/>
            <a:ext cx="6985000" cy="5238750"/>
          </a:xfrm>
          <a:noFill/>
        </p:spPr>
      </p:pic>
      <p:sp>
        <p:nvSpPr>
          <p:cNvPr id="11268" name="4 - Ορθογώνιο"/>
          <p:cNvSpPr>
            <a:spLocks noChangeArrowheads="1"/>
          </p:cNvSpPr>
          <p:nvPr/>
        </p:nvSpPr>
        <p:spPr bwMode="auto">
          <a:xfrm>
            <a:off x="0" y="5445224"/>
            <a:ext cx="9144000" cy="1569660"/>
          </a:xfrm>
          <a:prstGeom prst="rect">
            <a:avLst/>
          </a:prstGeom>
          <a:solidFill>
            <a:srgbClr val="FFCC99"/>
          </a:solidFill>
          <a:ln w="9525">
            <a:noFill/>
            <a:miter lim="800000"/>
            <a:headEnd/>
            <a:tailEnd/>
          </a:ln>
        </p:spPr>
        <p:txBody>
          <a:bodyPr wrap="square">
            <a:spAutoFit/>
          </a:bodyPr>
          <a:lstStyle/>
          <a:p>
            <a:pPr algn="ctr"/>
            <a:r>
              <a:rPr lang="el-GR" sz="2400" b="1" dirty="0">
                <a:solidFill>
                  <a:srgbClr val="800000"/>
                </a:solidFill>
                <a:latin typeface="Calibri" pitchFamily="34" charset="0"/>
              </a:rPr>
              <a:t>Παράδοξη διαφοροποίηση </a:t>
            </a:r>
            <a:r>
              <a:rPr lang="el-GR" sz="2400" dirty="0">
                <a:solidFill>
                  <a:srgbClr val="800000"/>
                </a:solidFill>
                <a:latin typeface="Calibri" pitchFamily="34" charset="0"/>
              </a:rPr>
              <a:t>σε </a:t>
            </a:r>
            <a:r>
              <a:rPr lang="en-US" sz="2400" dirty="0">
                <a:solidFill>
                  <a:srgbClr val="800000"/>
                </a:solidFill>
                <a:latin typeface="Calibri" pitchFamily="34" charset="0"/>
              </a:rPr>
              <a:t>p T1 </a:t>
            </a:r>
            <a:r>
              <a:rPr lang="el-GR" sz="2400" dirty="0" err="1">
                <a:solidFill>
                  <a:srgbClr val="800000"/>
                </a:solidFill>
                <a:latin typeface="Calibri" pitchFamily="34" charset="0"/>
              </a:rPr>
              <a:t>ουροθηλιακό</a:t>
            </a:r>
            <a:r>
              <a:rPr lang="el-GR" sz="2400" dirty="0">
                <a:solidFill>
                  <a:srgbClr val="800000"/>
                </a:solidFill>
                <a:latin typeface="Calibri" pitchFamily="34" charset="0"/>
              </a:rPr>
              <a:t> καρκίνωμα:</a:t>
            </a:r>
            <a:r>
              <a:rPr lang="el-GR" sz="2400" dirty="0">
                <a:latin typeface="Calibri" pitchFamily="34" charset="0"/>
              </a:rPr>
              <a:t> </a:t>
            </a:r>
            <a:endParaRPr lang="el-GR" sz="2400" dirty="0" smtClean="0">
              <a:latin typeface="Calibri" pitchFamily="34" charset="0"/>
            </a:endParaRPr>
          </a:p>
          <a:p>
            <a:pPr algn="ctr"/>
            <a:r>
              <a:rPr lang="el-GR" sz="2400" dirty="0" smtClean="0">
                <a:solidFill>
                  <a:schemeClr val="tx2"/>
                </a:solidFill>
                <a:latin typeface="Calibri" pitchFamily="34" charset="0"/>
              </a:rPr>
              <a:t>τα </a:t>
            </a:r>
            <a:r>
              <a:rPr lang="el-GR" sz="2400" dirty="0">
                <a:solidFill>
                  <a:schemeClr val="tx2"/>
                </a:solidFill>
                <a:latin typeface="Calibri" pitchFamily="34" charset="0"/>
              </a:rPr>
              <a:t>διηθητικά καρκινικά κύτταρα αποκτούν άφθονο </a:t>
            </a:r>
            <a:r>
              <a:rPr lang="el-GR" sz="2400" dirty="0" err="1">
                <a:solidFill>
                  <a:schemeClr val="tx2"/>
                </a:solidFill>
                <a:latin typeface="Calibri" pitchFamily="34" charset="0"/>
              </a:rPr>
              <a:t>ηωσινόφιλο</a:t>
            </a:r>
            <a:r>
              <a:rPr lang="el-GR" sz="2400" dirty="0">
                <a:solidFill>
                  <a:schemeClr val="tx2"/>
                </a:solidFill>
                <a:latin typeface="Calibri" pitchFamily="34" charset="0"/>
              </a:rPr>
              <a:t> κυτταρόπλασμα και φαίνονται πιο διαφοροποιημένα από τα </a:t>
            </a:r>
            <a:r>
              <a:rPr lang="el-GR" sz="2400" dirty="0" smtClean="0">
                <a:solidFill>
                  <a:schemeClr val="tx2"/>
                </a:solidFill>
                <a:latin typeface="Calibri" pitchFamily="34" charset="0"/>
              </a:rPr>
              <a:t>υπερκείμενα, </a:t>
            </a:r>
            <a:r>
              <a:rPr lang="el-GR" sz="2400" dirty="0">
                <a:solidFill>
                  <a:schemeClr val="tx2"/>
                </a:solidFill>
                <a:latin typeface="Calibri" pitchFamily="34" charset="0"/>
              </a:rPr>
              <a:t>μη διηθητικά καρκινικά </a:t>
            </a:r>
            <a:r>
              <a:rPr lang="el-GR" sz="2400" dirty="0" smtClean="0">
                <a:solidFill>
                  <a:schemeClr val="tx2"/>
                </a:solidFill>
                <a:latin typeface="Calibri" pitchFamily="34" charset="0"/>
              </a:rPr>
              <a:t>κύτταρα! </a:t>
            </a:r>
            <a:endParaRPr lang="el-GR" sz="2400" dirty="0">
              <a:solidFill>
                <a:schemeClr val="tx2"/>
              </a:solidFill>
              <a:latin typeface="Calibri" pitchFamily="34" charset="0"/>
            </a:endParaRPr>
          </a:p>
        </p:txBody>
      </p:sp>
      <p:sp>
        <p:nvSpPr>
          <p:cNvPr id="5" name="4 - Αριστερό βέλος"/>
          <p:cNvSpPr/>
          <p:nvPr/>
        </p:nvSpPr>
        <p:spPr>
          <a:xfrm rot="3151827">
            <a:off x="3320769" y="4350018"/>
            <a:ext cx="503310" cy="3615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Grp="1" noChangeAspect="1" noChangeArrowheads="1"/>
          </p:cNvPicPr>
          <p:nvPr>
            <p:ph idx="1"/>
          </p:nvPr>
        </p:nvPicPr>
        <p:blipFill>
          <a:blip r:embed="rId2" cstate="print"/>
          <a:srcRect/>
          <a:stretch>
            <a:fillRect/>
          </a:stretch>
        </p:blipFill>
        <p:spPr>
          <a:xfrm>
            <a:off x="323850" y="188913"/>
            <a:ext cx="4176713" cy="6421437"/>
          </a:xfrm>
          <a:noFill/>
        </p:spPr>
      </p:pic>
      <p:sp>
        <p:nvSpPr>
          <p:cNvPr id="8196" name="4 - Ορθογώνιο"/>
          <p:cNvSpPr>
            <a:spLocks noChangeArrowheads="1"/>
          </p:cNvSpPr>
          <p:nvPr/>
        </p:nvSpPr>
        <p:spPr bwMode="auto">
          <a:xfrm>
            <a:off x="4572000" y="332656"/>
            <a:ext cx="4572000" cy="5693866"/>
          </a:xfrm>
          <a:prstGeom prst="rect">
            <a:avLst/>
          </a:prstGeom>
          <a:solidFill>
            <a:srgbClr val="FFCC99"/>
          </a:solidFill>
          <a:ln w="9525">
            <a:noFill/>
            <a:miter lim="800000"/>
            <a:headEnd/>
            <a:tailEnd/>
          </a:ln>
        </p:spPr>
        <p:txBody>
          <a:bodyPr wrap="square">
            <a:spAutoFit/>
          </a:bodyPr>
          <a:lstStyle/>
          <a:p>
            <a:r>
              <a:rPr lang="en-US" sz="2800" dirty="0" smtClean="0">
                <a:solidFill>
                  <a:srgbClr val="800000"/>
                </a:solidFill>
                <a:latin typeface="Calibri" pitchFamily="34" charset="0"/>
              </a:rPr>
              <a:t>pT</a:t>
            </a:r>
            <a:r>
              <a:rPr lang="en-US" sz="2800" b="1" dirty="0" smtClean="0">
                <a:solidFill>
                  <a:srgbClr val="800000"/>
                </a:solidFill>
                <a:latin typeface="Calibri" pitchFamily="34" charset="0"/>
              </a:rPr>
              <a:t>1</a:t>
            </a:r>
            <a:r>
              <a:rPr lang="el-GR" sz="2800" dirty="0" smtClean="0">
                <a:solidFill>
                  <a:srgbClr val="800000"/>
                </a:solidFill>
                <a:latin typeface="Calibri" pitchFamily="34" charset="0"/>
              </a:rPr>
              <a:t> </a:t>
            </a:r>
            <a:r>
              <a:rPr lang="el-GR" sz="2800" dirty="0" err="1" smtClean="0">
                <a:solidFill>
                  <a:srgbClr val="800000"/>
                </a:solidFill>
                <a:latin typeface="Calibri" pitchFamily="34" charset="0"/>
              </a:rPr>
              <a:t>ουροθηλιακό</a:t>
            </a:r>
            <a:r>
              <a:rPr lang="el-GR" sz="2800" dirty="0" smtClean="0">
                <a:solidFill>
                  <a:srgbClr val="800000"/>
                </a:solidFill>
                <a:latin typeface="Calibri" pitchFamily="34" charset="0"/>
              </a:rPr>
              <a:t> καρκίνωμα</a:t>
            </a:r>
          </a:p>
          <a:p>
            <a:endParaRPr lang="el-GR" sz="2800" dirty="0" smtClean="0">
              <a:solidFill>
                <a:srgbClr val="800000"/>
              </a:solidFill>
              <a:latin typeface="Calibri" pitchFamily="34" charset="0"/>
            </a:endParaRPr>
          </a:p>
          <a:p>
            <a:r>
              <a:rPr lang="en-US" sz="2800" dirty="0" smtClean="0">
                <a:latin typeface="Calibri" pitchFamily="34" charset="0"/>
              </a:rPr>
              <a:t> </a:t>
            </a:r>
            <a:r>
              <a:rPr lang="en-US" sz="2800" dirty="0">
                <a:solidFill>
                  <a:schemeClr val="tx2"/>
                </a:solidFill>
                <a:latin typeface="Calibri" pitchFamily="34" charset="0"/>
              </a:rPr>
              <a:t>(</a:t>
            </a:r>
            <a:r>
              <a:rPr lang="en-US" sz="2800" b="1" dirty="0">
                <a:solidFill>
                  <a:schemeClr val="tx2"/>
                </a:solidFill>
                <a:latin typeface="Calibri" pitchFamily="34" charset="0"/>
              </a:rPr>
              <a:t>a</a:t>
            </a:r>
            <a:r>
              <a:rPr lang="en-US" sz="2800" dirty="0">
                <a:solidFill>
                  <a:schemeClr val="tx2"/>
                </a:solidFill>
                <a:latin typeface="Calibri" pitchFamily="34" charset="0"/>
              </a:rPr>
              <a:t>) </a:t>
            </a:r>
            <a:r>
              <a:rPr lang="el-GR" sz="2800" dirty="0">
                <a:solidFill>
                  <a:schemeClr val="tx2"/>
                </a:solidFill>
                <a:latin typeface="Calibri" pitchFamily="34" charset="0"/>
              </a:rPr>
              <a:t>Διηθητικές καταδύσεις με </a:t>
            </a:r>
            <a:r>
              <a:rPr lang="el-GR" sz="2800" dirty="0" err="1">
                <a:solidFill>
                  <a:schemeClr val="tx2"/>
                </a:solidFill>
                <a:latin typeface="Calibri" pitchFamily="34" charset="0"/>
              </a:rPr>
              <a:t>δακτυλοειδή</a:t>
            </a:r>
            <a:r>
              <a:rPr lang="el-GR" sz="2800" dirty="0">
                <a:solidFill>
                  <a:schemeClr val="tx2"/>
                </a:solidFill>
                <a:latin typeface="Calibri" pitchFamily="34" charset="0"/>
              </a:rPr>
              <a:t> </a:t>
            </a:r>
            <a:r>
              <a:rPr lang="el-GR" sz="2800" dirty="0" smtClean="0">
                <a:solidFill>
                  <a:schemeClr val="tx2"/>
                </a:solidFill>
                <a:latin typeface="Calibri" pitchFamily="34" charset="0"/>
              </a:rPr>
              <a:t>μορφολογία  </a:t>
            </a:r>
            <a:r>
              <a:rPr lang="el-GR" sz="2800" dirty="0">
                <a:solidFill>
                  <a:schemeClr val="tx2"/>
                </a:solidFill>
                <a:latin typeface="Calibri" pitchFamily="34" charset="0"/>
              </a:rPr>
              <a:t>και </a:t>
            </a:r>
            <a:r>
              <a:rPr lang="el-GR" sz="2800" dirty="0" err="1">
                <a:solidFill>
                  <a:schemeClr val="tx2"/>
                </a:solidFill>
                <a:latin typeface="Calibri" pitchFamily="34" charset="0"/>
              </a:rPr>
              <a:t>μυξοειδή</a:t>
            </a:r>
            <a:r>
              <a:rPr lang="el-GR" sz="2800" dirty="0">
                <a:solidFill>
                  <a:schemeClr val="tx2"/>
                </a:solidFill>
                <a:latin typeface="Calibri" pitchFamily="34" charset="0"/>
              </a:rPr>
              <a:t> αντίδραση του </a:t>
            </a:r>
            <a:r>
              <a:rPr lang="el-GR" sz="2800" dirty="0" smtClean="0">
                <a:solidFill>
                  <a:schemeClr val="tx2"/>
                </a:solidFill>
                <a:latin typeface="Calibri" pitchFamily="34" charset="0"/>
              </a:rPr>
              <a:t>υποστρώματος.</a:t>
            </a:r>
          </a:p>
          <a:p>
            <a:endParaRPr lang="el-GR" sz="2800" dirty="0" smtClean="0">
              <a:solidFill>
                <a:schemeClr val="tx2"/>
              </a:solidFill>
              <a:latin typeface="Calibri" pitchFamily="34" charset="0"/>
            </a:endParaRPr>
          </a:p>
          <a:p>
            <a:r>
              <a:rPr lang="en-US" sz="2800" dirty="0" smtClean="0">
                <a:solidFill>
                  <a:schemeClr val="tx2"/>
                </a:solidFill>
                <a:latin typeface="Calibri" pitchFamily="34" charset="0"/>
              </a:rPr>
              <a:t> (</a:t>
            </a:r>
            <a:r>
              <a:rPr lang="en-US" sz="2800" b="1" dirty="0">
                <a:solidFill>
                  <a:schemeClr val="tx2"/>
                </a:solidFill>
                <a:latin typeface="Calibri" pitchFamily="34" charset="0"/>
              </a:rPr>
              <a:t>b</a:t>
            </a:r>
            <a:r>
              <a:rPr lang="en-US" sz="2800" dirty="0">
                <a:solidFill>
                  <a:schemeClr val="tx2"/>
                </a:solidFill>
                <a:latin typeface="Calibri" pitchFamily="34" charset="0"/>
              </a:rPr>
              <a:t>) </a:t>
            </a:r>
            <a:r>
              <a:rPr lang="el-GR" sz="2800" dirty="0">
                <a:solidFill>
                  <a:schemeClr val="tx2"/>
                </a:solidFill>
                <a:latin typeface="Calibri" pitchFamily="34" charset="0"/>
              </a:rPr>
              <a:t>Απώλεια ομαλού περιγράμματος της βασικής μεμβράνης και παρουσία ανώμαλων αθροίσεων ή μεμονωμένων κυττάρων στο χαλαρό </a:t>
            </a:r>
            <a:r>
              <a:rPr lang="el-GR" sz="2800" dirty="0" smtClean="0">
                <a:solidFill>
                  <a:schemeClr val="tx2"/>
                </a:solidFill>
                <a:latin typeface="Calibri" pitchFamily="34" charset="0"/>
              </a:rPr>
              <a:t>υπόστρωμα.</a:t>
            </a:r>
            <a:endParaRPr lang="el-GR" sz="28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Grp="1" noChangeAspect="1" noChangeArrowheads="1"/>
          </p:cNvPicPr>
          <p:nvPr>
            <p:ph idx="1"/>
          </p:nvPr>
        </p:nvPicPr>
        <p:blipFill>
          <a:blip r:embed="rId2" cstate="print"/>
          <a:srcRect/>
          <a:stretch>
            <a:fillRect/>
          </a:stretch>
        </p:blipFill>
        <p:spPr>
          <a:xfrm>
            <a:off x="179388" y="112713"/>
            <a:ext cx="4392612" cy="6710362"/>
          </a:xfrm>
          <a:noFill/>
        </p:spPr>
      </p:pic>
      <p:sp>
        <p:nvSpPr>
          <p:cNvPr id="9220" name="4 - Ορθογώνιο"/>
          <p:cNvSpPr>
            <a:spLocks noChangeArrowheads="1"/>
          </p:cNvSpPr>
          <p:nvPr/>
        </p:nvSpPr>
        <p:spPr bwMode="auto">
          <a:xfrm>
            <a:off x="4572000" y="260648"/>
            <a:ext cx="4572000" cy="6494085"/>
          </a:xfrm>
          <a:prstGeom prst="rect">
            <a:avLst/>
          </a:prstGeom>
          <a:solidFill>
            <a:srgbClr val="FFCC99"/>
          </a:solidFill>
          <a:ln w="9525">
            <a:noFill/>
            <a:miter lim="800000"/>
            <a:headEnd/>
            <a:tailEnd/>
          </a:ln>
        </p:spPr>
        <p:txBody>
          <a:bodyPr wrap="square">
            <a:spAutoFit/>
          </a:bodyPr>
          <a:lstStyle/>
          <a:p>
            <a:r>
              <a:rPr lang="en-US" sz="3200" dirty="0">
                <a:solidFill>
                  <a:srgbClr val="800000"/>
                </a:solidFill>
                <a:latin typeface="Calibri" pitchFamily="34" charset="0"/>
              </a:rPr>
              <a:t>pT1 </a:t>
            </a:r>
            <a:r>
              <a:rPr lang="el-GR" sz="3200" dirty="0" err="1">
                <a:solidFill>
                  <a:srgbClr val="800000"/>
                </a:solidFill>
                <a:latin typeface="Calibri" pitchFamily="34" charset="0"/>
              </a:rPr>
              <a:t>ουροθηλιακό</a:t>
            </a:r>
            <a:r>
              <a:rPr lang="el-GR" sz="3200" dirty="0">
                <a:solidFill>
                  <a:srgbClr val="800000"/>
                </a:solidFill>
                <a:latin typeface="Calibri" pitchFamily="34" charset="0"/>
              </a:rPr>
              <a:t> καρκίνωμα: τεχνητή συρρίκνωση</a:t>
            </a:r>
            <a:r>
              <a:rPr lang="en-US" sz="3200" dirty="0">
                <a:solidFill>
                  <a:srgbClr val="800000"/>
                </a:solidFill>
                <a:latin typeface="Calibri" pitchFamily="34" charset="0"/>
              </a:rPr>
              <a:t> </a:t>
            </a:r>
            <a:r>
              <a:rPr lang="el-GR" sz="3200" dirty="0">
                <a:solidFill>
                  <a:srgbClr val="800000"/>
                </a:solidFill>
                <a:latin typeface="Calibri" pitchFamily="34" charset="0"/>
              </a:rPr>
              <a:t>(</a:t>
            </a:r>
            <a:r>
              <a:rPr lang="en-US" sz="3200" dirty="0">
                <a:solidFill>
                  <a:srgbClr val="800000"/>
                </a:solidFill>
                <a:latin typeface="Calibri" pitchFamily="34" charset="0"/>
              </a:rPr>
              <a:t>retraction artifact).</a:t>
            </a:r>
            <a:endParaRPr lang="el-GR" sz="3200" dirty="0">
              <a:solidFill>
                <a:srgbClr val="800000"/>
              </a:solidFill>
              <a:latin typeface="Calibri" pitchFamily="34" charset="0"/>
            </a:endParaRPr>
          </a:p>
          <a:p>
            <a:r>
              <a:rPr lang="en-US" sz="3200" dirty="0">
                <a:solidFill>
                  <a:schemeClr val="tx2"/>
                </a:solidFill>
                <a:latin typeface="Calibri" pitchFamily="34" charset="0"/>
              </a:rPr>
              <a:t> (</a:t>
            </a:r>
            <a:r>
              <a:rPr lang="en-US" sz="3200" b="1" dirty="0">
                <a:solidFill>
                  <a:schemeClr val="tx2"/>
                </a:solidFill>
                <a:latin typeface="Calibri" pitchFamily="34" charset="0"/>
              </a:rPr>
              <a:t>a</a:t>
            </a:r>
            <a:r>
              <a:rPr lang="en-US" sz="3200" dirty="0">
                <a:solidFill>
                  <a:schemeClr val="tx2"/>
                </a:solidFill>
                <a:latin typeface="Calibri" pitchFamily="34" charset="0"/>
              </a:rPr>
              <a:t>) </a:t>
            </a:r>
            <a:r>
              <a:rPr lang="el-GR" sz="3200" dirty="0">
                <a:solidFill>
                  <a:schemeClr val="tx2"/>
                </a:solidFill>
                <a:latin typeface="Calibri" pitchFamily="34" charset="0"/>
              </a:rPr>
              <a:t>Τεχνητή συρρίκνωση</a:t>
            </a:r>
            <a:r>
              <a:rPr lang="en-US" sz="3200" dirty="0">
                <a:solidFill>
                  <a:schemeClr val="tx2"/>
                </a:solidFill>
                <a:latin typeface="Calibri" pitchFamily="34" charset="0"/>
              </a:rPr>
              <a:t> </a:t>
            </a:r>
            <a:r>
              <a:rPr lang="el-GR" sz="3200" dirty="0">
                <a:solidFill>
                  <a:schemeClr val="tx2"/>
                </a:solidFill>
                <a:latin typeface="Calibri" pitchFamily="34" charset="0"/>
              </a:rPr>
              <a:t>πέριξ διηθητικών αθροίσεων (χρήσιμη για τη διάγνωση </a:t>
            </a:r>
            <a:r>
              <a:rPr lang="el-GR" sz="3200" dirty="0" err="1">
                <a:solidFill>
                  <a:schemeClr val="tx2"/>
                </a:solidFill>
                <a:latin typeface="Calibri" pitchFamily="34" charset="0"/>
              </a:rPr>
              <a:t>στρωματικής</a:t>
            </a:r>
            <a:r>
              <a:rPr lang="el-GR" sz="3200" dirty="0">
                <a:solidFill>
                  <a:schemeClr val="tx2"/>
                </a:solidFill>
                <a:latin typeface="Calibri" pitchFamily="34" charset="0"/>
              </a:rPr>
              <a:t> διήθησης)</a:t>
            </a:r>
            <a:r>
              <a:rPr lang="en-US" sz="3200" dirty="0">
                <a:solidFill>
                  <a:schemeClr val="tx2"/>
                </a:solidFill>
                <a:latin typeface="Calibri" pitchFamily="34" charset="0"/>
              </a:rPr>
              <a:t>.</a:t>
            </a:r>
            <a:endParaRPr lang="el-GR" sz="3200" dirty="0">
              <a:solidFill>
                <a:schemeClr val="tx2"/>
              </a:solidFill>
              <a:latin typeface="Calibri" pitchFamily="34" charset="0"/>
            </a:endParaRPr>
          </a:p>
          <a:p>
            <a:r>
              <a:rPr lang="en-US" sz="3200" dirty="0">
                <a:solidFill>
                  <a:schemeClr val="tx2"/>
                </a:solidFill>
                <a:latin typeface="Calibri" pitchFamily="34" charset="0"/>
              </a:rPr>
              <a:t> (</a:t>
            </a:r>
            <a:r>
              <a:rPr lang="en-US" sz="3200" b="1" dirty="0">
                <a:solidFill>
                  <a:schemeClr val="tx2"/>
                </a:solidFill>
                <a:latin typeface="Calibri" pitchFamily="34" charset="0"/>
              </a:rPr>
              <a:t>b</a:t>
            </a:r>
            <a:r>
              <a:rPr lang="en-US" sz="3200" dirty="0">
                <a:solidFill>
                  <a:schemeClr val="tx2"/>
                </a:solidFill>
                <a:latin typeface="Calibri" pitchFamily="34" charset="0"/>
              </a:rPr>
              <a:t>) </a:t>
            </a:r>
            <a:r>
              <a:rPr lang="el-GR" sz="3200" dirty="0">
                <a:solidFill>
                  <a:schemeClr val="tx2"/>
                </a:solidFill>
                <a:latin typeface="Calibri" pitchFamily="34" charset="0"/>
              </a:rPr>
              <a:t>Η τεχνητή συρρίκνωση δεν πρέπει </a:t>
            </a:r>
            <a:r>
              <a:rPr lang="el-GR" sz="3200" dirty="0" smtClean="0">
                <a:solidFill>
                  <a:schemeClr val="tx2"/>
                </a:solidFill>
                <a:latin typeface="Calibri" pitchFamily="34" charset="0"/>
              </a:rPr>
              <a:t>βέβαια να </a:t>
            </a:r>
            <a:r>
              <a:rPr lang="el-GR" sz="3200" dirty="0">
                <a:solidFill>
                  <a:schemeClr val="tx2"/>
                </a:solidFill>
                <a:latin typeface="Calibri" pitchFamily="34" charset="0"/>
              </a:rPr>
              <a:t>συγχέεται με λεμφαγγειακή διήθηση</a:t>
            </a:r>
            <a:r>
              <a:rPr lang="en-US" sz="3200" dirty="0">
                <a:solidFill>
                  <a:schemeClr val="tx2"/>
                </a:solidFill>
                <a:latin typeface="Calibri" pitchFamily="34" charset="0"/>
              </a:rPr>
              <a:t>.</a:t>
            </a:r>
            <a:endParaRPr lang="el-GR" sz="3200"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0"/>
            <a:ext cx="9144000" cy="1143000"/>
          </a:xfrm>
        </p:spPr>
        <p:txBody>
          <a:bodyPr>
            <a:normAutofit/>
          </a:bodyPr>
          <a:lstStyle/>
          <a:p>
            <a:pPr eaLnBrk="1" hangingPunct="1"/>
            <a:r>
              <a:rPr lang="el-GR" dirty="0" smtClean="0">
                <a:solidFill>
                  <a:schemeClr val="bg2">
                    <a:lumMod val="25000"/>
                  </a:schemeClr>
                </a:solidFill>
                <a:effectLst>
                  <a:outerShdw blurRad="38100" dist="38100" dir="2700000" algn="tl">
                    <a:srgbClr val="000000">
                      <a:alpha val="43137"/>
                    </a:srgbClr>
                  </a:outerShdw>
                </a:effectLst>
              </a:rPr>
              <a:t>(Αληθής)</a:t>
            </a:r>
            <a:r>
              <a:rPr lang="el-GR" dirty="0" smtClean="0">
                <a:solidFill>
                  <a:schemeClr val="bg2">
                    <a:lumMod val="25000"/>
                  </a:schemeClr>
                </a:solidFill>
              </a:rPr>
              <a:t> διήθηση αγγείων του χορίου.</a:t>
            </a:r>
          </a:p>
        </p:txBody>
      </p:sp>
      <p:pic>
        <p:nvPicPr>
          <p:cNvPr id="72707" name="Picture 3" descr="8,20 Urothelial Carcinoma - Vascular invasion"/>
          <p:cNvPicPr>
            <a:picLocks noChangeAspect="1" noChangeArrowheads="1"/>
          </p:cNvPicPr>
          <p:nvPr/>
        </p:nvPicPr>
        <p:blipFill>
          <a:blip r:embed="rId2" cstate="print"/>
          <a:srcRect t="3749"/>
          <a:stretch>
            <a:fillRect/>
          </a:stretch>
        </p:blipFill>
        <p:spPr bwMode="auto">
          <a:xfrm>
            <a:off x="684213" y="1201738"/>
            <a:ext cx="7920037" cy="5251450"/>
          </a:xfrm>
          <a:prstGeom prst="rect">
            <a:avLst/>
          </a:prstGeom>
          <a:noFill/>
          <a:ln w="9525">
            <a:noFill/>
            <a:miter lim="800000"/>
            <a:headEnd/>
            <a:tailEnd/>
          </a:ln>
        </p:spPr>
      </p:pic>
      <p:sp>
        <p:nvSpPr>
          <p:cNvPr id="4" name="3 - Βέλος προς τα κάτω"/>
          <p:cNvSpPr/>
          <p:nvPr/>
        </p:nvSpPr>
        <p:spPr>
          <a:xfrm>
            <a:off x="2339752" y="1844824"/>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κάτω"/>
          <p:cNvSpPr/>
          <p:nvPr/>
        </p:nvSpPr>
        <p:spPr>
          <a:xfrm>
            <a:off x="6588224" y="5589240"/>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16632"/>
            <a:ext cx="8712968" cy="1440160"/>
          </a:xfrm>
        </p:spPr>
        <p:txBody>
          <a:bodyPr>
            <a:normAutofit fontScale="90000"/>
          </a:bodyPr>
          <a:lstStyle/>
          <a:p>
            <a:r>
              <a:rPr lang="el-GR" dirty="0" smtClean="0"/>
              <a:t>Διήθηση βλεννογόνιας μυϊκής στοιβάδας τοιχώματος ουροδόχου κύστης ( στάδιο </a:t>
            </a:r>
            <a:r>
              <a:rPr lang="en-US" dirty="0" smtClean="0"/>
              <a:t>pT</a:t>
            </a:r>
            <a:r>
              <a:rPr lang="en-US" dirty="0" smtClean="0">
                <a:effectLst>
                  <a:outerShdw blurRad="38100" dist="38100" dir="2700000" algn="tl">
                    <a:srgbClr val="000000">
                      <a:alpha val="43137"/>
                    </a:srgbClr>
                  </a:outerShdw>
                </a:effectLst>
              </a:rPr>
              <a:t>1</a:t>
            </a:r>
            <a:r>
              <a:rPr lang="el-GR" dirty="0" smtClean="0">
                <a:effectLst>
                  <a:outerShdw blurRad="38100" dist="38100" dir="2700000" algn="tl">
                    <a:srgbClr val="000000">
                      <a:alpha val="43137"/>
                    </a:srgbClr>
                  </a:outerShdw>
                </a:effectLst>
              </a:rPr>
              <a:t>, όχι </a:t>
            </a:r>
            <a:r>
              <a:rPr lang="en-US" dirty="0" smtClean="0">
                <a:effectLst>
                  <a:outerShdw blurRad="38100" dist="38100" dir="2700000" algn="tl">
                    <a:srgbClr val="000000">
                      <a:alpha val="43137"/>
                    </a:srgbClr>
                  </a:outerShdw>
                </a:effectLst>
              </a:rPr>
              <a:t>pT2!</a:t>
            </a:r>
            <a:r>
              <a:rPr lang="en-US" dirty="0" smtClean="0"/>
              <a:t>) </a:t>
            </a:r>
            <a:endParaRPr lang="el-GR" dirty="0"/>
          </a:p>
        </p:txBody>
      </p:sp>
      <p:pic>
        <p:nvPicPr>
          <p:cNvPr id="7170" name="Picture 2" descr="https://www.auanet.org/education/modules/pathology/normal-histology/images/muscularis_propria-figureA.jpg"/>
          <p:cNvPicPr>
            <a:picLocks noChangeAspect="1" noChangeArrowheads="1"/>
          </p:cNvPicPr>
          <p:nvPr/>
        </p:nvPicPr>
        <p:blipFill>
          <a:blip r:embed="rId2" cstate="print"/>
          <a:srcRect/>
          <a:stretch>
            <a:fillRect/>
          </a:stretch>
        </p:blipFill>
        <p:spPr bwMode="auto">
          <a:xfrm>
            <a:off x="0" y="1772816"/>
            <a:ext cx="3059832" cy="2294874"/>
          </a:xfrm>
          <a:prstGeom prst="rect">
            <a:avLst/>
          </a:prstGeom>
          <a:noFill/>
        </p:spPr>
      </p:pic>
      <p:pic>
        <p:nvPicPr>
          <p:cNvPr id="7172"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2915816" y="1772816"/>
            <a:ext cx="6228184" cy="4689808"/>
          </a:xfrm>
          <a:prstGeom prst="rect">
            <a:avLst/>
          </a:prstGeom>
          <a:noFill/>
        </p:spPr>
      </p:pic>
      <p:sp>
        <p:nvSpPr>
          <p:cNvPr id="5" name="Title 1"/>
          <p:cNvSpPr txBox="1">
            <a:spLocks/>
          </p:cNvSpPr>
          <p:nvPr/>
        </p:nvSpPr>
        <p:spPr>
          <a:xfrm>
            <a:off x="1" y="4143380"/>
            <a:ext cx="2928926" cy="2714620"/>
          </a:xfrm>
          <a:prstGeom prst="rect">
            <a:avLst/>
          </a:prstGeom>
        </p:spPr>
        <p:txBody>
          <a:bodyPr vert="horz" lIns="91440" tIns="45720" rIns="91440" bIns="45720" rtlCol="0" anchor="ct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chemeClr val="tx1"/>
                </a:solidFill>
                <a:effectLst/>
                <a:uLnTx/>
                <a:uFillTx/>
                <a:latin typeface="+mj-lt"/>
                <a:ea typeface="+mj-ea"/>
                <a:cs typeface="+mj-cs"/>
              </a:rPr>
              <a:t>Στο στάδιο </a:t>
            </a:r>
            <a:r>
              <a:rPr kumimoji="0" lang="en-US" sz="4400" b="0" i="0" u="none" strike="noStrike" kern="1200" cap="none" spc="0" normalizeH="0" baseline="0" noProof="0" smtClean="0">
                <a:ln>
                  <a:noFill/>
                </a:ln>
                <a:solidFill>
                  <a:schemeClr val="tx1"/>
                </a:solidFill>
                <a:effectLst/>
                <a:uLnTx/>
                <a:uFillTx/>
                <a:latin typeface="+mj-lt"/>
                <a:ea typeface="+mj-ea"/>
                <a:cs typeface="+mj-cs"/>
              </a:rPr>
              <a:t>pT1 </a:t>
            </a:r>
            <a:r>
              <a:rPr kumimoji="0" lang="el-GR" sz="4400" b="0" i="0" u="none" strike="noStrike" kern="1200" cap="none" spc="0" normalizeH="0" baseline="0" noProof="0" smtClean="0">
                <a:ln>
                  <a:noFill/>
                </a:ln>
                <a:solidFill>
                  <a:schemeClr val="tx1"/>
                </a:solidFill>
                <a:effectLst/>
                <a:uLnTx/>
                <a:uFillTx/>
                <a:latin typeface="+mj-lt"/>
                <a:ea typeface="+mj-ea"/>
                <a:cs typeface="+mj-cs"/>
              </a:rPr>
              <a:t> γίνονται ενδοκυστικές εγχύσεις χημειοθεραπευτικών σκευασμάτων και φυσικά παρακολούθηση και επανέλεγχος των ασθενών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mc:AlternateContent xmlns:mc="http://schemas.openxmlformats.org/markup-compatibility/2006">
        <mc:Choice xmlns:p14="http://schemas.microsoft.com/office/powerpoint/2010/main" xmlns="" Requires="p14">
          <p:contentPart p14:bwMode="auto" r:id="rId4">
            <p14:nvContentPartPr>
              <p14:cNvPr id="2050" name="Ink 2"/>
              <p14:cNvContentPartPr>
                <a14:cpLocks xmlns:a14="http://schemas.microsoft.com/office/drawing/2010/main" noRot="1" noChangeAspect="1" noEditPoints="1" noChangeArrowheads="1" noChangeShapeType="1"/>
              </p14:cNvContentPartPr>
              <p14:nvPr/>
            </p14:nvContentPartPr>
            <p14:xfrm>
              <a:off x="7348538" y="4170363"/>
              <a:ext cx="876300" cy="1204912"/>
            </p14:xfrm>
          </p:contentPart>
        </mc:Choice>
        <mc:Fallback>
          <p:pic>
            <p:nvPicPr>
              <p:cNvPr id="2050" name="Ink 2"/>
              <p:cNvPicPr>
                <a:picLocks noRot="1" noChangeAspect="1" noEditPoints="1" noChangeArrowheads="1" noChangeShapeType="1"/>
              </p:cNvPicPr>
              <p:nvPr/>
            </p:nvPicPr>
            <p:blipFill>
              <a:blip r:embed="rId5" cstate="print"/>
              <a:stretch>
                <a:fillRect/>
              </a:stretch>
            </p:blipFill>
            <p:spPr>
              <a:xfrm>
                <a:off x="7342073" y="4163900"/>
                <a:ext cx="889229" cy="1217837"/>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2051" name="Ink 3"/>
              <p14:cNvContentPartPr>
                <a14:cpLocks xmlns:a14="http://schemas.microsoft.com/office/drawing/2010/main" noRot="1" noChangeAspect="1" noEditPoints="1" noChangeArrowheads="1" noChangeShapeType="1"/>
              </p14:cNvContentPartPr>
              <p14:nvPr/>
            </p14:nvContentPartPr>
            <p14:xfrm>
              <a:off x="6107113" y="4741863"/>
              <a:ext cx="430212" cy="285750"/>
            </p14:xfrm>
          </p:contentPart>
        </mc:Choice>
        <mc:Fallback>
          <p:pic>
            <p:nvPicPr>
              <p:cNvPr id="2051" name="Ink 3"/>
              <p:cNvPicPr>
                <a:picLocks noRot="1" noChangeAspect="1" noEditPoints="1" noChangeArrowheads="1" noChangeShapeType="1"/>
              </p:cNvPicPr>
              <p:nvPr/>
            </p:nvPicPr>
            <p:blipFill>
              <a:blip r:embed="rId7" cstate="print"/>
              <a:stretch>
                <a:fillRect/>
              </a:stretch>
            </p:blipFill>
            <p:spPr>
              <a:xfrm>
                <a:off x="6100617" y="4735644"/>
                <a:ext cx="443205" cy="298189"/>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2052" name="Ink 4"/>
              <p14:cNvContentPartPr>
                <a14:cpLocks xmlns:a14="http://schemas.microsoft.com/office/drawing/2010/main" noRot="1" noChangeAspect="1" noEditPoints="1" noChangeArrowheads="1" noChangeShapeType="1"/>
              </p14:cNvContentPartPr>
              <p14:nvPr/>
            </p14:nvContentPartPr>
            <p14:xfrm>
              <a:off x="6099175" y="2241550"/>
              <a:ext cx="2921000" cy="938213"/>
            </p14:xfrm>
          </p:contentPart>
        </mc:Choice>
        <mc:Fallback>
          <p:pic>
            <p:nvPicPr>
              <p:cNvPr id="2052" name="Ink 4"/>
              <p:cNvPicPr>
                <a:picLocks noRot="1" noChangeAspect="1" noEditPoints="1" noChangeArrowheads="1" noChangeShapeType="1"/>
              </p:cNvPicPr>
              <p:nvPr/>
            </p:nvPicPr>
            <p:blipFill>
              <a:blip r:embed="rId9" cstate="print"/>
              <a:stretch>
                <a:fillRect/>
              </a:stretch>
            </p:blipFill>
            <p:spPr>
              <a:xfrm>
                <a:off x="6092697" y="2235089"/>
                <a:ext cx="2933957" cy="951134"/>
              </a:xfrm>
              <a:prstGeom prst="rect">
                <a:avLst/>
              </a:prstGeom>
            </p:spPr>
          </p:pic>
        </mc:Fallback>
      </mc:AlternateContent>
      <mc:AlternateContent xmlns:mc="http://schemas.openxmlformats.org/markup-compatibility/2006">
        <mc:Choice xmlns:p14="http://schemas.microsoft.com/office/powerpoint/2010/main" xmlns="" Requires="p14">
          <p:contentPart p14:bwMode="auto" r:id="rId10">
            <p14:nvContentPartPr>
              <p14:cNvPr id="2053" name="Ink 5"/>
              <p14:cNvContentPartPr>
                <a14:cpLocks xmlns:a14="http://schemas.microsoft.com/office/drawing/2010/main" noRot="1" noChangeAspect="1" noEditPoints="1" noChangeArrowheads="1" noChangeShapeType="1"/>
              </p14:cNvContentPartPr>
              <p14:nvPr/>
            </p14:nvContentPartPr>
            <p14:xfrm>
              <a:off x="6126163" y="2446338"/>
              <a:ext cx="723900" cy="215900"/>
            </p14:xfrm>
          </p:contentPart>
        </mc:Choice>
        <mc:Fallback>
          <p:pic>
            <p:nvPicPr>
              <p:cNvPr id="2053" name="Ink 5"/>
              <p:cNvPicPr>
                <a:picLocks noRot="1" noChangeAspect="1" noEditPoints="1" noChangeArrowheads="1" noChangeShapeType="1"/>
              </p:cNvPicPr>
              <p:nvPr/>
            </p:nvPicPr>
            <p:blipFill>
              <a:blip r:embed="rId11" cstate="print"/>
              <a:stretch>
                <a:fillRect/>
              </a:stretch>
            </p:blipFill>
            <p:spPr>
              <a:xfrm>
                <a:off x="6119680" y="2439828"/>
                <a:ext cx="736865" cy="228919"/>
              </a:xfrm>
              <a:prstGeom prst="rect">
                <a:avLst/>
              </a:prstGeom>
            </p:spPr>
          </p:pic>
        </mc:Fallback>
      </mc:AlternateContent>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Τίτλος"/>
          <p:cNvSpPr>
            <a:spLocks noGrp="1"/>
          </p:cNvSpPr>
          <p:nvPr>
            <p:ph type="title" idx="4294967295"/>
          </p:nvPr>
        </p:nvSpPr>
        <p:spPr>
          <a:xfrm>
            <a:off x="468313" y="0"/>
            <a:ext cx="8229600" cy="1196752"/>
          </a:xfrm>
        </p:spPr>
        <p:txBody>
          <a:bodyPr>
            <a:normAutofit fontScale="90000"/>
          </a:bodyPr>
          <a:lstStyle/>
          <a:p>
            <a:pPr eaLnBrk="1" hangingPunct="1"/>
            <a:r>
              <a:rPr lang="en-US" dirty="0" smtClean="0">
                <a:solidFill>
                  <a:srgbClr val="800000"/>
                </a:solidFill>
              </a:rPr>
              <a:t>p T 1   O</a:t>
            </a:r>
            <a:r>
              <a:rPr lang="el-GR" dirty="0" smtClean="0">
                <a:solidFill>
                  <a:srgbClr val="800000"/>
                </a:solidFill>
              </a:rPr>
              <a:t>υροθηλιακό καρκίνωμα</a:t>
            </a:r>
            <a:br>
              <a:rPr lang="el-GR" dirty="0" smtClean="0">
                <a:solidFill>
                  <a:srgbClr val="800000"/>
                </a:solidFill>
              </a:rPr>
            </a:br>
            <a:r>
              <a:rPr lang="el-GR" spc="300" dirty="0" smtClean="0">
                <a:solidFill>
                  <a:srgbClr val="800000"/>
                </a:solidFill>
                <a:effectLst>
                  <a:outerShdw blurRad="38100" dist="38100" dir="2700000" algn="tl">
                    <a:srgbClr val="000000">
                      <a:alpha val="43137"/>
                    </a:srgbClr>
                  </a:outerShdw>
                </a:effectLst>
              </a:rPr>
              <a:t>Προτεινόμενη</a:t>
            </a:r>
            <a:r>
              <a:rPr lang="el-GR" dirty="0" smtClean="0">
                <a:solidFill>
                  <a:srgbClr val="800000"/>
                </a:solidFill>
              </a:rPr>
              <a:t> υποσταδιοποίηση</a:t>
            </a:r>
            <a:endParaRPr lang="el-GR" dirty="0" smtClean="0"/>
          </a:p>
        </p:txBody>
      </p:sp>
      <p:sp>
        <p:nvSpPr>
          <p:cNvPr id="74755" name="2 - Θέση περιεχομένου"/>
          <p:cNvSpPr>
            <a:spLocks noGrp="1"/>
          </p:cNvSpPr>
          <p:nvPr>
            <p:ph idx="4294967295"/>
          </p:nvPr>
        </p:nvSpPr>
        <p:spPr>
          <a:xfrm>
            <a:off x="0" y="1124744"/>
            <a:ext cx="9144000" cy="5544345"/>
          </a:xfrm>
          <a:solidFill>
            <a:srgbClr val="FF99CC"/>
          </a:solidFill>
        </p:spPr>
        <p:txBody>
          <a:bodyPr>
            <a:normAutofit/>
          </a:bodyPr>
          <a:lstStyle/>
          <a:p>
            <a:pPr eaLnBrk="1" hangingPunct="1"/>
            <a:r>
              <a:rPr lang="el-GR" sz="2800" i="1" dirty="0" smtClean="0">
                <a:solidFill>
                  <a:schemeClr val="tx2"/>
                </a:solidFill>
              </a:rPr>
              <a:t>Α. Με σημείο αναφοράς τη </a:t>
            </a:r>
            <a:r>
              <a:rPr lang="el-GR" sz="2800" i="1" dirty="0" err="1" smtClean="0">
                <a:solidFill>
                  <a:schemeClr val="tx2"/>
                </a:solidFill>
              </a:rPr>
              <a:t>βλεννογόνιο</a:t>
            </a:r>
            <a:r>
              <a:rPr lang="el-GR" sz="2800" i="1" dirty="0" smtClean="0">
                <a:solidFill>
                  <a:schemeClr val="tx2"/>
                </a:solidFill>
              </a:rPr>
              <a:t> </a:t>
            </a:r>
            <a:r>
              <a:rPr lang="el-GR" sz="2800" i="1" dirty="0" smtClean="0">
                <a:solidFill>
                  <a:schemeClr val="tx2"/>
                </a:solidFill>
              </a:rPr>
              <a:t>μυϊκή </a:t>
            </a:r>
            <a:r>
              <a:rPr lang="el-GR" sz="2800" i="1" dirty="0" smtClean="0">
                <a:solidFill>
                  <a:schemeClr val="tx2"/>
                </a:solidFill>
              </a:rPr>
              <a:t>στιβάδα</a:t>
            </a:r>
          </a:p>
          <a:p>
            <a:pPr eaLnBrk="1" hangingPunct="1"/>
            <a:r>
              <a:rPr lang="el-GR" altLang="ko-KR" sz="1800" i="1" dirty="0" smtClean="0">
                <a:effectLst>
                  <a:outerShdw blurRad="38100" dist="38100" dir="2700000" algn="tl">
                    <a:srgbClr val="000000">
                      <a:alpha val="43137"/>
                    </a:srgbClr>
                  </a:outerShdw>
                </a:effectLst>
              </a:rPr>
              <a:t>λεπτές κυματοειδείς δεσμίδες λείων </a:t>
            </a:r>
            <a:r>
              <a:rPr lang="el-GR" altLang="ko-KR" sz="1800" i="1" dirty="0" err="1" smtClean="0">
                <a:effectLst>
                  <a:outerShdw blurRad="38100" dist="38100" dir="2700000" algn="tl">
                    <a:srgbClr val="000000">
                      <a:alpha val="43137"/>
                    </a:srgbClr>
                  </a:outerShdw>
                </a:effectLst>
              </a:rPr>
              <a:t>μυικών</a:t>
            </a:r>
            <a:r>
              <a:rPr lang="el-GR" altLang="ko-KR" sz="1800" i="1" dirty="0" smtClean="0">
                <a:effectLst>
                  <a:outerShdw blurRad="38100" dist="38100" dir="2700000" algn="tl">
                    <a:srgbClr val="000000">
                      <a:alpha val="43137"/>
                    </a:srgbClr>
                  </a:outerShdw>
                </a:effectLst>
              </a:rPr>
              <a:t> κυττάρων κοντά στις οποίες ανευρίσκονται μεγάλα </a:t>
            </a:r>
            <a:r>
              <a:rPr lang="el-GR" altLang="ko-KR" sz="1800" i="1" dirty="0" err="1" smtClean="0">
                <a:effectLst>
                  <a:outerShdw blurRad="38100" dist="38100" dir="2700000" algn="tl">
                    <a:srgbClr val="000000">
                      <a:alpha val="43137"/>
                    </a:srgbClr>
                  </a:outerShdw>
                </a:effectLst>
              </a:rPr>
              <a:t>λεπτοτοιχωματικά</a:t>
            </a:r>
            <a:r>
              <a:rPr lang="el-GR" altLang="ko-KR" sz="1800" i="1" dirty="0" smtClean="0">
                <a:effectLst>
                  <a:outerShdw blurRad="38100" dist="38100" dir="2700000" algn="tl">
                    <a:srgbClr val="000000">
                      <a:alpha val="43137"/>
                    </a:srgbClr>
                  </a:outerShdw>
                </a:effectLst>
              </a:rPr>
              <a:t> αιμοφόρα αγγεία</a:t>
            </a:r>
            <a:r>
              <a:rPr lang="el-GR" altLang="ko-KR" sz="1800" dirty="0" smtClean="0">
                <a:effectLst>
                  <a:outerShdw blurRad="38100" dist="38100" dir="2700000" algn="tl">
                    <a:srgbClr val="000000">
                      <a:alpha val="43137"/>
                    </a:srgbClr>
                  </a:outerShdw>
                </a:effectLst>
              </a:rPr>
              <a:t> </a:t>
            </a:r>
            <a:r>
              <a:rPr lang="en-US" altLang="ko-KR" sz="1800" dirty="0" smtClean="0">
                <a:effectLst>
                  <a:outerShdw blurRad="38100" dist="38100" dir="2700000" algn="tl">
                    <a:srgbClr val="000000">
                      <a:alpha val="43137"/>
                    </a:srgbClr>
                  </a:outerShdw>
                </a:effectLst>
              </a:rPr>
              <a:t>.</a:t>
            </a:r>
            <a:endParaRPr lang="el-GR" sz="1800" i="1" dirty="0" smtClean="0">
              <a:effectLst>
                <a:outerShdw blurRad="38100" dist="38100" dir="2700000" algn="tl">
                  <a:srgbClr val="000000">
                    <a:alpha val="43137"/>
                  </a:srgbClr>
                </a:outerShdw>
              </a:effectLst>
            </a:endParaRPr>
          </a:p>
          <a:p>
            <a:pPr eaLnBrk="1" hangingPunct="1"/>
            <a:r>
              <a:rPr lang="el-GR" altLang="ko-KR" sz="1800" i="1" dirty="0" err="1" smtClean="0">
                <a:effectLst>
                  <a:outerShdw blurRad="38100" dist="38100" dir="2700000" algn="tl">
                    <a:srgbClr val="000000">
                      <a:alpha val="43137"/>
                    </a:srgbClr>
                  </a:outerShdw>
                </a:effectLst>
              </a:rPr>
              <a:t>βλεννογόνιος</a:t>
            </a:r>
            <a:r>
              <a:rPr lang="el-GR" altLang="ko-KR" sz="1800" i="1" dirty="0" smtClean="0">
                <a:effectLst>
                  <a:outerShdw blurRad="38100" dist="38100" dir="2700000" algn="tl">
                    <a:srgbClr val="000000">
                      <a:alpha val="43137"/>
                    </a:srgbClr>
                  </a:outerShdw>
                </a:effectLst>
              </a:rPr>
              <a:t> </a:t>
            </a:r>
            <a:r>
              <a:rPr lang="el-GR" altLang="ko-KR" sz="1800" i="1" dirty="0" err="1" smtClean="0">
                <a:effectLst>
                  <a:outerShdw blurRad="38100" dist="38100" dir="2700000" algn="tl">
                    <a:srgbClr val="000000">
                      <a:alpha val="43137"/>
                    </a:srgbClr>
                  </a:outerShdw>
                </a:effectLst>
              </a:rPr>
              <a:t>μυική</a:t>
            </a:r>
            <a:r>
              <a:rPr lang="el-GR" altLang="ko-KR" sz="1800" i="1" dirty="0" smtClean="0">
                <a:effectLst>
                  <a:outerShdw blurRad="38100" dist="38100" dir="2700000" algn="tl">
                    <a:srgbClr val="000000">
                      <a:alpha val="43137"/>
                    </a:srgbClr>
                  </a:outerShdw>
                </a:effectLst>
              </a:rPr>
              <a:t> στιβάδα αναγνωρίζεται στο 15-83% των </a:t>
            </a:r>
            <a:r>
              <a:rPr lang="el-GR" altLang="ko-KR" sz="1800" i="1" dirty="0" err="1" smtClean="0">
                <a:effectLst>
                  <a:outerShdw blurRad="38100" dist="38100" dir="2700000" algn="tl">
                    <a:srgbClr val="000000">
                      <a:alpha val="43137"/>
                    </a:srgbClr>
                  </a:outerShdw>
                </a:effectLst>
              </a:rPr>
              <a:t>βιοπτικών</a:t>
            </a:r>
            <a:r>
              <a:rPr lang="el-GR" altLang="ko-KR" sz="1800" i="1" dirty="0" smtClean="0">
                <a:effectLst>
                  <a:outerShdw blurRad="38100" dist="38100" dir="2700000" algn="tl">
                    <a:srgbClr val="000000">
                      <a:alpha val="43137"/>
                    </a:srgbClr>
                  </a:outerShdw>
                </a:effectLst>
              </a:rPr>
              <a:t> υλικών ενώ σε ποσοστό ~6% των ριζικών κυστεκτομών δεν επιτυγχάνεται η αναγνώρισή της.</a:t>
            </a:r>
            <a:r>
              <a:rPr lang="el-GR" altLang="ko-KR" sz="1800" dirty="0" smtClean="0">
                <a:effectLst>
                  <a:outerShdw blurRad="38100" dist="38100" dir="2700000" algn="tl">
                    <a:srgbClr val="000000">
                      <a:alpha val="43137"/>
                    </a:srgbClr>
                  </a:outerShdw>
                </a:effectLst>
              </a:rPr>
              <a:t> </a:t>
            </a:r>
          </a:p>
          <a:p>
            <a:pPr eaLnBrk="1" hangingPunct="1"/>
            <a:r>
              <a:rPr lang="el-GR" altLang="ko-KR" sz="1800" dirty="0" smtClean="0">
                <a:effectLst>
                  <a:outerShdw blurRad="38100" dist="38100" dir="2700000" algn="tl">
                    <a:srgbClr val="000000">
                      <a:alpha val="43137"/>
                    </a:srgbClr>
                  </a:outerShdw>
                </a:effectLst>
              </a:rPr>
              <a:t>τα «μεγάλα» αγγεία  χρησιμοποιούνται ως  σημείο αναφοράς για τον καθορισμό του επιπέδου της </a:t>
            </a:r>
            <a:r>
              <a:rPr lang="el-GR" altLang="ko-KR" sz="1800" dirty="0" err="1" smtClean="0">
                <a:effectLst>
                  <a:outerShdw blurRad="38100" dist="38100" dir="2700000" algn="tl">
                    <a:srgbClr val="000000">
                      <a:alpha val="43137"/>
                    </a:srgbClr>
                  </a:outerShdw>
                </a:effectLst>
              </a:rPr>
              <a:t>βλεννογονίου</a:t>
            </a:r>
            <a:r>
              <a:rPr lang="el-GR" altLang="ko-KR" sz="1800" dirty="0" smtClean="0">
                <a:effectLst>
                  <a:outerShdw blurRad="38100" dist="38100" dir="2700000" algn="tl">
                    <a:srgbClr val="000000">
                      <a:alpha val="43137"/>
                    </a:srgbClr>
                  </a:outerShdw>
                </a:effectLst>
              </a:rPr>
              <a:t> </a:t>
            </a:r>
            <a:r>
              <a:rPr lang="el-GR" altLang="ko-KR" sz="1800" dirty="0" err="1" smtClean="0">
                <a:effectLst>
                  <a:outerShdw blurRad="38100" dist="38100" dir="2700000" algn="tl">
                    <a:srgbClr val="000000">
                      <a:alpha val="43137"/>
                    </a:srgbClr>
                  </a:outerShdw>
                </a:effectLst>
              </a:rPr>
              <a:t>μυικής</a:t>
            </a:r>
            <a:r>
              <a:rPr lang="el-GR" altLang="ko-KR" sz="1800" dirty="0" smtClean="0">
                <a:effectLst>
                  <a:outerShdw blurRad="38100" dist="38100" dir="2700000" algn="tl">
                    <a:srgbClr val="000000">
                      <a:alpha val="43137"/>
                    </a:srgbClr>
                  </a:outerShdw>
                </a:effectLst>
              </a:rPr>
              <a:t> στιβάδας </a:t>
            </a:r>
            <a:r>
              <a:rPr lang="en-US" altLang="ko-KR" sz="1800" dirty="0" smtClean="0">
                <a:effectLst>
                  <a:outerShdw blurRad="38100" dist="38100" dir="2700000" algn="tl">
                    <a:srgbClr val="000000">
                      <a:alpha val="43137"/>
                    </a:srgbClr>
                  </a:outerShdw>
                </a:effectLst>
              </a:rPr>
              <a:t>.</a:t>
            </a:r>
            <a:endParaRPr lang="el-GR" altLang="ko-KR" sz="1800" dirty="0" smtClean="0">
              <a:effectLst>
                <a:outerShdw blurRad="38100" dist="38100" dir="2700000" algn="tl">
                  <a:srgbClr val="000000">
                    <a:alpha val="43137"/>
                  </a:srgbClr>
                </a:outerShdw>
              </a:effectLst>
            </a:endParaRPr>
          </a:p>
          <a:p>
            <a:pPr eaLnBrk="1" hangingPunct="1"/>
            <a:r>
              <a:rPr lang="el-GR" altLang="ko-KR" sz="1800" dirty="0" smtClean="0">
                <a:effectLst>
                  <a:outerShdw blurRad="38100" dist="38100" dir="2700000" algn="tl">
                    <a:srgbClr val="000000">
                      <a:alpha val="43137"/>
                    </a:srgbClr>
                  </a:outerShdw>
                </a:effectLst>
              </a:rPr>
              <a:t>Σε ένα σημαντικό ποσοστό περιπτώσεων (~35%) δεν αναγνωρίζεται ούτε </a:t>
            </a:r>
            <a:r>
              <a:rPr lang="el-GR" altLang="ko-KR" sz="1800" dirty="0" err="1" smtClean="0">
                <a:effectLst>
                  <a:outerShdw blurRad="38100" dist="38100" dir="2700000" algn="tl">
                    <a:srgbClr val="000000">
                      <a:alpha val="43137"/>
                    </a:srgbClr>
                  </a:outerShdw>
                </a:effectLst>
              </a:rPr>
              <a:t>βλεννογόνιος</a:t>
            </a:r>
            <a:r>
              <a:rPr lang="el-GR" altLang="ko-KR" sz="1800" dirty="0" smtClean="0">
                <a:effectLst>
                  <a:outerShdw blurRad="38100" dist="38100" dir="2700000" algn="tl">
                    <a:srgbClr val="000000">
                      <a:alpha val="43137"/>
                    </a:srgbClr>
                  </a:outerShdw>
                </a:effectLst>
              </a:rPr>
              <a:t> </a:t>
            </a:r>
            <a:r>
              <a:rPr lang="el-GR" altLang="ko-KR" sz="1800" dirty="0" err="1" smtClean="0">
                <a:effectLst>
                  <a:outerShdw blurRad="38100" dist="38100" dir="2700000" algn="tl">
                    <a:srgbClr val="000000">
                      <a:alpha val="43137"/>
                    </a:srgbClr>
                  </a:outerShdw>
                </a:effectLst>
              </a:rPr>
              <a:t>μυική</a:t>
            </a:r>
            <a:r>
              <a:rPr lang="el-GR" altLang="ko-KR" sz="1800" dirty="0" smtClean="0">
                <a:effectLst>
                  <a:outerShdw blurRad="38100" dist="38100" dir="2700000" algn="tl">
                    <a:srgbClr val="000000">
                      <a:alpha val="43137"/>
                    </a:srgbClr>
                  </a:outerShdw>
                </a:effectLst>
              </a:rPr>
              <a:t> στιβάδα ούτε μεγάλα αγγεία καθιστώντας την περαιτέρω </a:t>
            </a:r>
            <a:r>
              <a:rPr lang="el-GR" altLang="ko-KR" sz="1800" dirty="0" err="1" smtClean="0">
                <a:effectLst>
                  <a:outerShdw blurRad="38100" dist="38100" dir="2700000" algn="tl">
                    <a:srgbClr val="000000">
                      <a:alpha val="43137"/>
                    </a:srgbClr>
                  </a:outerShdw>
                </a:effectLst>
              </a:rPr>
              <a:t>σταδιοποίηση</a:t>
            </a:r>
            <a:r>
              <a:rPr lang="el-GR" altLang="ko-KR" sz="1800" dirty="0" smtClean="0">
                <a:effectLst>
                  <a:outerShdw blurRad="38100" dist="38100" dir="2700000" algn="tl">
                    <a:srgbClr val="000000">
                      <a:alpha val="43137"/>
                    </a:srgbClr>
                  </a:outerShdw>
                </a:effectLst>
              </a:rPr>
              <a:t> των </a:t>
            </a:r>
            <a:r>
              <a:rPr lang="en-US" altLang="ko-KR" sz="1800" dirty="0" err="1" smtClean="0">
                <a:effectLst>
                  <a:outerShdw blurRad="38100" dist="38100" dir="2700000" algn="tl">
                    <a:srgbClr val="000000">
                      <a:alpha val="43137"/>
                    </a:srgbClr>
                  </a:outerShdw>
                </a:effectLst>
                <a:ea typeface="굴림" charset="-127"/>
              </a:rPr>
              <a:t>pT</a:t>
            </a:r>
            <a:r>
              <a:rPr lang="el-GR" altLang="ko-KR" sz="1800" dirty="0" smtClean="0">
                <a:effectLst>
                  <a:outerShdw blurRad="38100" dist="38100" dir="2700000" algn="tl">
                    <a:srgbClr val="000000">
                      <a:alpha val="43137"/>
                    </a:srgbClr>
                  </a:outerShdw>
                </a:effectLst>
              </a:rPr>
              <a:t>1 όγκων αδύνατη</a:t>
            </a:r>
            <a:r>
              <a:rPr lang="en-US" altLang="ko-KR" sz="1800" dirty="0" smtClean="0">
                <a:effectLst>
                  <a:outerShdw blurRad="38100" dist="38100" dir="2700000" algn="tl">
                    <a:srgbClr val="000000">
                      <a:alpha val="43137"/>
                    </a:srgbClr>
                  </a:outerShdw>
                </a:effectLst>
              </a:rPr>
              <a:t>.</a:t>
            </a:r>
            <a:r>
              <a:rPr lang="el-GR" altLang="ko-KR" sz="1800" dirty="0" smtClean="0">
                <a:effectLst>
                  <a:outerShdw blurRad="38100" dist="38100" dir="2700000" algn="tl">
                    <a:srgbClr val="000000">
                      <a:alpha val="43137"/>
                    </a:srgbClr>
                  </a:outerShdw>
                </a:effectLst>
              </a:rPr>
              <a:t> </a:t>
            </a:r>
          </a:p>
          <a:p>
            <a:pPr eaLnBrk="1" hangingPunct="1"/>
            <a:endParaRPr lang="el-GR" altLang="ko-KR" sz="1800" dirty="0" smtClean="0">
              <a:ln>
                <a:solidFill>
                  <a:srgbClr val="FF0000"/>
                </a:solidFill>
              </a:ln>
              <a:solidFill>
                <a:schemeClr val="bg1"/>
              </a:solidFill>
              <a:effectLst>
                <a:outerShdw blurRad="38100" dist="38100" dir="2700000" algn="tl">
                  <a:srgbClr val="000000">
                    <a:alpha val="43137"/>
                  </a:srgbClr>
                </a:outerShdw>
              </a:effectLst>
            </a:endParaRPr>
          </a:p>
          <a:p>
            <a:pPr eaLnBrk="1" hangingPunct="1"/>
            <a:r>
              <a:rPr lang="el-GR" altLang="ko-KR" sz="1800" dirty="0" smtClean="0">
                <a:effectLst>
                  <a:outerShdw blurRad="38100" dist="38100" dir="2700000" algn="tl">
                    <a:srgbClr val="000000">
                      <a:alpha val="43137"/>
                    </a:srgbClr>
                  </a:outerShdw>
                </a:effectLst>
              </a:rPr>
              <a:t>η προγνωστική σημασία της κατάδειξης της διήθησης άνωθεν, επί ή κάτωθεν του επιπέδου της </a:t>
            </a:r>
            <a:r>
              <a:rPr lang="el-GR" altLang="ko-KR" sz="1800" dirty="0" err="1" smtClean="0">
                <a:effectLst>
                  <a:outerShdw blurRad="38100" dist="38100" dir="2700000" algn="tl">
                    <a:srgbClr val="000000">
                      <a:alpha val="43137"/>
                    </a:srgbClr>
                  </a:outerShdw>
                </a:effectLst>
              </a:rPr>
              <a:t>βλεννογονίου</a:t>
            </a:r>
            <a:r>
              <a:rPr lang="el-GR" altLang="ko-KR" sz="1800" dirty="0" smtClean="0">
                <a:effectLst>
                  <a:outerShdw blurRad="38100" dist="38100" dir="2700000" algn="tl">
                    <a:srgbClr val="000000">
                      <a:alpha val="43137"/>
                    </a:srgbClr>
                  </a:outerShdw>
                </a:effectLst>
              </a:rPr>
              <a:t> </a:t>
            </a:r>
            <a:r>
              <a:rPr lang="el-GR" altLang="ko-KR" sz="1800" dirty="0" err="1" smtClean="0">
                <a:effectLst>
                  <a:outerShdw blurRad="38100" dist="38100" dir="2700000" algn="tl">
                    <a:srgbClr val="000000">
                      <a:alpha val="43137"/>
                    </a:srgbClr>
                  </a:outerShdw>
                </a:effectLst>
              </a:rPr>
              <a:t>μυικής</a:t>
            </a:r>
            <a:r>
              <a:rPr lang="el-GR" altLang="ko-KR" sz="1800" dirty="0" smtClean="0">
                <a:effectLst>
                  <a:outerShdw blurRad="38100" dist="38100" dir="2700000" algn="tl">
                    <a:srgbClr val="000000">
                      <a:alpha val="43137"/>
                    </a:srgbClr>
                  </a:outerShdw>
                </a:effectLst>
              </a:rPr>
              <a:t> στιβάδας δεν έχει επιβεβαιωθεί σε όλες τις μελέτες. </a:t>
            </a:r>
          </a:p>
          <a:p>
            <a:pPr eaLnBrk="1" hangingPunct="1"/>
            <a:endParaRPr lang="el-GR" altLang="ko-KR" sz="1800" dirty="0" smtClean="0">
              <a:effectLst>
                <a:outerShdw blurRad="38100" dist="38100" dir="2700000" algn="tl">
                  <a:srgbClr val="000000">
                    <a:alpha val="43137"/>
                  </a:srgbClr>
                </a:outerShdw>
              </a:effectLst>
            </a:endParaRPr>
          </a:p>
          <a:p>
            <a:pPr eaLnBrk="1" hangingPunct="1"/>
            <a:r>
              <a:rPr lang="el-GR" altLang="ko-KR" sz="1800" dirty="0" smtClean="0">
                <a:effectLst>
                  <a:outerShdw blurRad="38100" dist="38100" dir="2700000" algn="tl">
                    <a:srgbClr val="000000">
                      <a:alpha val="43137"/>
                    </a:srgbClr>
                  </a:outerShdw>
                </a:effectLst>
              </a:rPr>
              <a:t>όταν αυτό είναι εφικτό, ο παθολογοανατόμος είναι σκόπιμο να προσδιορίζει το βάθος διήθησης του χαλαρού υποστρώματος  ή την έκταση της νόσου</a:t>
            </a:r>
            <a:r>
              <a:rPr lang="en-US" altLang="ko-KR" sz="1800" dirty="0" smtClean="0">
                <a:effectLst>
                  <a:outerShdw blurRad="38100" dist="38100" dir="2700000" algn="tl">
                    <a:srgbClr val="000000">
                      <a:alpha val="43137"/>
                    </a:srgbClr>
                  </a:outerShdw>
                </a:effectLst>
              </a:rPr>
              <a:t>.</a:t>
            </a:r>
            <a:r>
              <a:rPr lang="el-GR" altLang="ko-KR" sz="1800" dirty="0" smtClean="0">
                <a:effectLst>
                  <a:outerShdw blurRad="38100" dist="38100" dir="2700000" algn="tl">
                    <a:srgbClr val="000000">
                      <a:alpha val="43137"/>
                    </a:srgbClr>
                  </a:outerShdw>
                </a:effectLst>
              </a:rPr>
              <a:t> </a:t>
            </a:r>
            <a:endParaRPr lang="el-GR" sz="18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p:txBody>
          <a:bodyPr>
            <a:normAutofit fontScale="90000"/>
          </a:bodyPr>
          <a:lstStyle/>
          <a:p>
            <a:r>
              <a:rPr lang="el-GR" sz="3600" i="1" dirty="0" smtClean="0">
                <a:solidFill>
                  <a:srgbClr val="800000"/>
                </a:solidFill>
              </a:rPr>
              <a:t>Β. </a:t>
            </a:r>
            <a:r>
              <a:rPr lang="el-GR" sz="2800" i="1" dirty="0" smtClean="0">
                <a:solidFill>
                  <a:srgbClr val="800000"/>
                </a:solidFill>
              </a:rPr>
              <a:t>Με μέτρηση του βάθους διήθησης  του υπ</a:t>
            </a:r>
            <a:r>
              <a:rPr lang="en-US" sz="2800" i="1" dirty="0" smtClean="0">
                <a:solidFill>
                  <a:srgbClr val="800000"/>
                </a:solidFill>
              </a:rPr>
              <a:t>o</a:t>
            </a:r>
            <a:r>
              <a:rPr lang="el-GR" sz="2800" i="1" dirty="0" smtClean="0">
                <a:solidFill>
                  <a:srgbClr val="800000"/>
                </a:solidFill>
              </a:rPr>
              <a:t>επιθηλιακού  χαλαρού συνδετικού ιστού</a:t>
            </a:r>
            <a:r>
              <a:rPr lang="el-GR" sz="3600" dirty="0" smtClean="0"/>
              <a:t/>
            </a:r>
            <a:br>
              <a:rPr lang="el-GR" sz="3600" dirty="0" smtClean="0"/>
            </a:br>
            <a:endParaRPr lang="el-GR" sz="3600" dirty="0" smtClean="0"/>
          </a:p>
        </p:txBody>
      </p:sp>
      <p:sp>
        <p:nvSpPr>
          <p:cNvPr id="75779" name="Rectangle 3"/>
          <p:cNvSpPr>
            <a:spLocks noGrp="1"/>
          </p:cNvSpPr>
          <p:nvPr>
            <p:ph type="body" idx="1"/>
          </p:nvPr>
        </p:nvSpPr>
        <p:spPr/>
        <p:txBody>
          <a:bodyPr>
            <a:noAutofit/>
          </a:bodyPr>
          <a:lstStyle/>
          <a:p>
            <a:pPr>
              <a:lnSpc>
                <a:spcPct val="90000"/>
              </a:lnSpc>
            </a:pPr>
            <a:r>
              <a:rPr lang="el-GR" sz="2800" dirty="0" smtClean="0">
                <a:solidFill>
                  <a:schemeClr val="tx2"/>
                </a:solidFill>
              </a:rPr>
              <a:t>Βάθος διήθησης </a:t>
            </a:r>
            <a:r>
              <a:rPr lang="el-GR" sz="2800" b="1" dirty="0" smtClean="0">
                <a:solidFill>
                  <a:schemeClr val="tx2"/>
                </a:solidFill>
              </a:rPr>
              <a:t>1</a:t>
            </a:r>
            <a:r>
              <a:rPr lang="en-US" sz="2800" b="1" dirty="0" smtClean="0">
                <a:solidFill>
                  <a:schemeClr val="tx2"/>
                </a:solidFill>
              </a:rPr>
              <a:t>,</a:t>
            </a:r>
            <a:r>
              <a:rPr lang="el-GR" sz="2800" b="1" dirty="0" smtClean="0">
                <a:solidFill>
                  <a:schemeClr val="tx2"/>
                </a:solidFill>
              </a:rPr>
              <a:t>5</a:t>
            </a:r>
            <a:r>
              <a:rPr lang="en-US" sz="2800" b="1" dirty="0" smtClean="0">
                <a:solidFill>
                  <a:schemeClr val="tx2"/>
                </a:solidFill>
              </a:rPr>
              <a:t> </a:t>
            </a:r>
            <a:r>
              <a:rPr lang="el-GR" sz="2800" b="1" dirty="0" smtClean="0">
                <a:solidFill>
                  <a:schemeClr val="tx2"/>
                </a:solidFill>
              </a:rPr>
              <a:t>χιλ</a:t>
            </a:r>
            <a:r>
              <a:rPr lang="el-GR" sz="2800" dirty="0" smtClean="0">
                <a:solidFill>
                  <a:schemeClr val="tx2"/>
                </a:solidFill>
              </a:rPr>
              <a:t>.</a:t>
            </a:r>
            <a:r>
              <a:rPr lang="en-US" sz="2800" dirty="0" smtClean="0">
                <a:solidFill>
                  <a:schemeClr val="tx2"/>
                </a:solidFill>
              </a:rPr>
              <a:t> </a:t>
            </a:r>
            <a:r>
              <a:rPr lang="el-GR" sz="2800" dirty="0" smtClean="0">
                <a:solidFill>
                  <a:schemeClr val="tx2"/>
                </a:solidFill>
              </a:rPr>
              <a:t>προδικάζει νόσο προχωρημένου σταδίου στην κυστεκτομή με ευαισθησία της τάξης του 81%, ειδικότητα της τάξης του 83%, θετική και αρνητική προβλεπτική αξία της τάξης του 95% και 56% αντίστοιχα. </a:t>
            </a:r>
          </a:p>
          <a:p>
            <a:pPr>
              <a:lnSpc>
                <a:spcPct val="90000"/>
              </a:lnSpc>
            </a:pPr>
            <a:endParaRPr lang="el-GR" sz="2800" dirty="0" smtClean="0">
              <a:solidFill>
                <a:schemeClr val="tx2"/>
              </a:solidFill>
            </a:endParaRPr>
          </a:p>
          <a:p>
            <a:pPr>
              <a:lnSpc>
                <a:spcPct val="90000"/>
              </a:lnSpc>
            </a:pPr>
            <a:endParaRPr lang="el-GR" sz="2800" dirty="0" smtClean="0">
              <a:solidFill>
                <a:schemeClr val="tx2"/>
              </a:solidFill>
            </a:endParaRPr>
          </a:p>
          <a:p>
            <a:pPr>
              <a:lnSpc>
                <a:spcPct val="90000"/>
              </a:lnSpc>
            </a:pPr>
            <a:r>
              <a:rPr lang="el-GR" sz="2800" dirty="0" smtClean="0">
                <a:solidFill>
                  <a:schemeClr val="tx2"/>
                </a:solidFill>
              </a:rPr>
              <a:t>Επιπλέον, επί βάθους διήθησης μεγαλύτερου από 1</a:t>
            </a:r>
            <a:r>
              <a:rPr lang="en-US" sz="2800" dirty="0" smtClean="0">
                <a:solidFill>
                  <a:schemeClr val="tx2"/>
                </a:solidFill>
              </a:rPr>
              <a:t>,</a:t>
            </a:r>
            <a:r>
              <a:rPr lang="el-GR" sz="2800" dirty="0" smtClean="0">
                <a:solidFill>
                  <a:schemeClr val="tx2"/>
                </a:solidFill>
              </a:rPr>
              <a:t>5 χιλ., η  πενταετής ελευθέρα εξέλιξης επιβίωση των ασθενών  είναι 67% σε σύγκριση με 97% των ασθενών με μικρότερο βάθος διήθησης.</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p:nvPr>
        </p:nvSpPr>
        <p:spPr>
          <a:xfrm>
            <a:off x="428596" y="142852"/>
            <a:ext cx="8229600" cy="704851"/>
          </a:xfrm>
          <a:solidFill>
            <a:srgbClr val="FFCCFF"/>
          </a:solidFill>
        </p:spPr>
        <p:txBody>
          <a:bodyPr>
            <a:normAutofit fontScale="90000"/>
          </a:bodyPr>
          <a:lstStyle/>
          <a:p>
            <a:pPr eaLnBrk="1" hangingPunct="1"/>
            <a:r>
              <a:rPr lang="el-GR" sz="2800" b="1" dirty="0" smtClean="0">
                <a:solidFill>
                  <a:srgbClr val="800000"/>
                </a:solidFill>
              </a:rPr>
              <a:t>Πρότυπα διήθησης  μυϊκού χιτώνα/εξωστήρα μυ. </a:t>
            </a:r>
            <a:br>
              <a:rPr lang="el-GR" sz="2800" b="1" dirty="0" smtClean="0">
                <a:solidFill>
                  <a:srgbClr val="800000"/>
                </a:solidFill>
              </a:rPr>
            </a:br>
            <a:r>
              <a:rPr lang="en-US" sz="2800" b="1" dirty="0" smtClean="0">
                <a:solidFill>
                  <a:srgbClr val="800000"/>
                </a:solidFill>
              </a:rPr>
              <a:t>pT</a:t>
            </a:r>
            <a:r>
              <a:rPr lang="en-US" sz="2800" b="1" dirty="0" smtClean="0">
                <a:solidFill>
                  <a:srgbClr val="800000"/>
                </a:solidFill>
                <a:effectLst>
                  <a:outerShdw blurRad="38100" dist="38100" dir="2700000" algn="tl">
                    <a:srgbClr val="000000">
                      <a:alpha val="43137"/>
                    </a:srgbClr>
                  </a:outerShdw>
                </a:effectLst>
              </a:rPr>
              <a:t>2</a:t>
            </a:r>
            <a:r>
              <a:rPr lang="en-US" sz="2800" b="1" dirty="0" smtClean="0">
                <a:solidFill>
                  <a:srgbClr val="800000"/>
                </a:solidFill>
              </a:rPr>
              <a:t> </a:t>
            </a:r>
            <a:r>
              <a:rPr lang="el-GR" sz="2800" b="1" dirty="0" smtClean="0">
                <a:solidFill>
                  <a:srgbClr val="800000"/>
                </a:solidFill>
              </a:rPr>
              <a:t>ουροθηλιακό καρκίνωμα. Ένδειξη </a:t>
            </a:r>
            <a:r>
              <a:rPr lang="el-GR" sz="2800" b="1" spc="600" dirty="0" smtClean="0">
                <a:solidFill>
                  <a:srgbClr val="800000"/>
                </a:solidFill>
                <a:effectLst>
                  <a:outerShdw blurRad="38100" dist="38100" dir="2700000" algn="tl">
                    <a:srgbClr val="000000">
                      <a:alpha val="43137"/>
                    </a:srgbClr>
                  </a:outerShdw>
                </a:effectLst>
              </a:rPr>
              <a:t>κυστεκτομής</a:t>
            </a:r>
            <a:r>
              <a:rPr lang="el-GR" sz="2800" b="1" dirty="0" smtClean="0">
                <a:solidFill>
                  <a:srgbClr val="800000"/>
                </a:solidFill>
              </a:rPr>
              <a:t>.</a:t>
            </a:r>
          </a:p>
        </p:txBody>
      </p:sp>
      <p:pic>
        <p:nvPicPr>
          <p:cNvPr id="76803" name="Picture 2"/>
          <p:cNvPicPr>
            <a:picLocks noGrp="1" noChangeAspect="1" noChangeArrowheads="1"/>
          </p:cNvPicPr>
          <p:nvPr>
            <p:ph idx="1"/>
          </p:nvPr>
        </p:nvPicPr>
        <p:blipFill>
          <a:blip r:embed="rId3" cstate="print">
            <a:lum bright="-18000" contrast="48000"/>
          </a:blip>
          <a:srcRect/>
          <a:stretch>
            <a:fillRect/>
          </a:stretch>
        </p:blipFill>
        <p:spPr>
          <a:xfrm>
            <a:off x="1835150" y="981075"/>
            <a:ext cx="4906963" cy="5649913"/>
          </a:xfrm>
          <a:noFill/>
        </p:spPr>
      </p:pic>
      <p:sp>
        <p:nvSpPr>
          <p:cNvPr id="76804" name="Rectangle 6"/>
          <p:cNvSpPr>
            <a:spLocks noChangeArrowheads="1"/>
          </p:cNvSpPr>
          <p:nvPr/>
        </p:nvSpPr>
        <p:spPr bwMode="auto">
          <a:xfrm>
            <a:off x="0" y="1484313"/>
            <a:ext cx="1662122" cy="615553"/>
          </a:xfrm>
          <a:prstGeom prst="rect">
            <a:avLst/>
          </a:prstGeom>
          <a:solidFill>
            <a:srgbClr val="FFCC99"/>
          </a:solidFill>
          <a:ln w="9525">
            <a:noFill/>
            <a:miter lim="800000"/>
            <a:headEnd/>
            <a:tailEnd/>
          </a:ln>
        </p:spPr>
        <p:txBody>
          <a:bodyPr wrap="none">
            <a:spAutoFit/>
          </a:bodyPr>
          <a:lstStyle/>
          <a:p>
            <a:r>
              <a:rPr lang="en-US" dirty="0"/>
              <a:t> </a:t>
            </a:r>
            <a:r>
              <a:rPr lang="el-GR" sz="1600" b="1" dirty="0">
                <a:solidFill>
                  <a:schemeClr val="tx2"/>
                </a:solidFill>
              </a:rPr>
              <a:t>διήθηση </a:t>
            </a:r>
            <a:r>
              <a:rPr lang="el-GR" sz="1600" b="1" dirty="0" smtClean="0">
                <a:solidFill>
                  <a:schemeClr val="tx2"/>
                </a:solidFill>
              </a:rPr>
              <a:t>μυϊκού </a:t>
            </a:r>
            <a:endParaRPr lang="el-GR" sz="1600" b="1" dirty="0">
              <a:solidFill>
                <a:schemeClr val="tx2"/>
              </a:solidFill>
            </a:endParaRPr>
          </a:p>
          <a:p>
            <a:r>
              <a:rPr lang="el-GR" sz="1600" b="1" dirty="0">
                <a:solidFill>
                  <a:schemeClr val="tx2"/>
                </a:solidFill>
              </a:rPr>
              <a:t>τοιχώματος</a:t>
            </a:r>
          </a:p>
        </p:txBody>
      </p:sp>
      <p:sp>
        <p:nvSpPr>
          <p:cNvPr id="76805" name="Rectangle 8"/>
          <p:cNvSpPr>
            <a:spLocks noChangeArrowheads="1"/>
          </p:cNvSpPr>
          <p:nvPr/>
        </p:nvSpPr>
        <p:spPr bwMode="auto">
          <a:xfrm>
            <a:off x="0" y="2997200"/>
            <a:ext cx="1763713" cy="1600438"/>
          </a:xfrm>
          <a:prstGeom prst="rect">
            <a:avLst/>
          </a:prstGeom>
          <a:solidFill>
            <a:srgbClr val="FFCC99"/>
          </a:solidFill>
          <a:ln w="9525">
            <a:noFill/>
            <a:miter lim="800000"/>
            <a:headEnd/>
            <a:tailEnd/>
          </a:ln>
        </p:spPr>
        <p:txBody>
          <a:bodyPr>
            <a:spAutoFit/>
          </a:bodyPr>
          <a:lstStyle/>
          <a:p>
            <a:r>
              <a:rPr lang="el-GR" sz="1400" b="1" dirty="0">
                <a:solidFill>
                  <a:schemeClr val="tx2"/>
                </a:solidFill>
              </a:rPr>
              <a:t>Καταστροφή </a:t>
            </a:r>
            <a:r>
              <a:rPr lang="el-GR" sz="1400" b="1" dirty="0" smtClean="0">
                <a:solidFill>
                  <a:schemeClr val="tx2"/>
                </a:solidFill>
              </a:rPr>
              <a:t>μυϊκού </a:t>
            </a:r>
            <a:endParaRPr lang="el-GR" sz="1400" b="1" dirty="0">
              <a:solidFill>
                <a:schemeClr val="tx2"/>
              </a:solidFill>
            </a:endParaRPr>
          </a:p>
          <a:p>
            <a:r>
              <a:rPr lang="el-GR" sz="1400" b="1" dirty="0">
                <a:solidFill>
                  <a:schemeClr val="tx2"/>
                </a:solidFill>
              </a:rPr>
              <a:t>τοιχώματος</a:t>
            </a:r>
          </a:p>
          <a:p>
            <a:r>
              <a:rPr lang="el-GR" sz="1400" b="1" dirty="0">
                <a:solidFill>
                  <a:schemeClr val="tx2"/>
                </a:solidFill>
              </a:rPr>
              <a:t>και διάσπαση </a:t>
            </a:r>
          </a:p>
          <a:p>
            <a:r>
              <a:rPr lang="el-GR" sz="1400" b="1" dirty="0" smtClean="0">
                <a:solidFill>
                  <a:schemeClr val="tx2"/>
                </a:solidFill>
              </a:rPr>
              <a:t>μυϊκών </a:t>
            </a:r>
            <a:r>
              <a:rPr lang="el-GR" sz="1400" b="1" dirty="0">
                <a:solidFill>
                  <a:schemeClr val="tx2"/>
                </a:solidFill>
              </a:rPr>
              <a:t>δεσμίδων</a:t>
            </a:r>
          </a:p>
          <a:p>
            <a:r>
              <a:rPr lang="el-GR" sz="1400" b="1" dirty="0">
                <a:solidFill>
                  <a:schemeClr val="tx2"/>
                </a:solidFill>
              </a:rPr>
              <a:t> μιμούμενη διήθηση</a:t>
            </a:r>
          </a:p>
          <a:p>
            <a:r>
              <a:rPr lang="el-GR" sz="1400" b="1" dirty="0">
                <a:solidFill>
                  <a:schemeClr val="tx2"/>
                </a:solidFill>
              </a:rPr>
              <a:t> βλεννογόνιας</a:t>
            </a:r>
          </a:p>
          <a:p>
            <a:r>
              <a:rPr lang="el-GR" sz="1400" b="1" dirty="0">
                <a:solidFill>
                  <a:schemeClr val="tx2"/>
                </a:solidFill>
              </a:rPr>
              <a:t> μυικής στιβάδας</a:t>
            </a:r>
          </a:p>
        </p:txBody>
      </p:sp>
      <p:sp>
        <p:nvSpPr>
          <p:cNvPr id="76806" name="Rectangle 9"/>
          <p:cNvSpPr>
            <a:spLocks noChangeArrowheads="1"/>
          </p:cNvSpPr>
          <p:nvPr/>
        </p:nvSpPr>
        <p:spPr bwMode="auto">
          <a:xfrm>
            <a:off x="0" y="4851400"/>
            <a:ext cx="1763713" cy="1754326"/>
          </a:xfrm>
          <a:prstGeom prst="rect">
            <a:avLst/>
          </a:prstGeom>
          <a:solidFill>
            <a:srgbClr val="FFCC99"/>
          </a:solidFill>
          <a:ln w="9525">
            <a:noFill/>
            <a:miter lim="800000"/>
            <a:headEnd/>
            <a:tailEnd/>
          </a:ln>
        </p:spPr>
        <p:txBody>
          <a:bodyPr>
            <a:spAutoFit/>
          </a:bodyPr>
          <a:lstStyle/>
          <a:p>
            <a:r>
              <a:rPr lang="el-GR" sz="1200" b="1" dirty="0">
                <a:solidFill>
                  <a:schemeClr val="tx2"/>
                </a:solidFill>
                <a:effectLst>
                  <a:outerShdw blurRad="38100" dist="38100" dir="2700000" algn="tl">
                    <a:srgbClr val="000000">
                      <a:alpha val="43137"/>
                    </a:srgbClr>
                  </a:outerShdw>
                </a:effectLst>
              </a:rPr>
              <a:t>συχνά τα καρκινικά κύτταρα</a:t>
            </a:r>
          </a:p>
          <a:p>
            <a:r>
              <a:rPr lang="en-US" sz="1200" b="1" dirty="0">
                <a:solidFill>
                  <a:schemeClr val="tx2"/>
                </a:solidFill>
                <a:effectLst>
                  <a:outerShdw blurRad="38100" dist="38100" dir="2700000" algn="tl">
                    <a:srgbClr val="000000">
                      <a:alpha val="43137"/>
                    </a:srgbClr>
                  </a:outerShdw>
                </a:effectLst>
              </a:rPr>
              <a:t> </a:t>
            </a:r>
            <a:r>
              <a:rPr lang="el-GR" sz="1200" b="1" dirty="0">
                <a:solidFill>
                  <a:schemeClr val="tx2"/>
                </a:solidFill>
                <a:effectLst>
                  <a:outerShdw blurRad="38100" dist="38100" dir="2700000" algn="tl">
                    <a:srgbClr val="000000">
                      <a:alpha val="43137"/>
                    </a:srgbClr>
                  </a:outerShdw>
                </a:effectLst>
              </a:rPr>
              <a:t>επαλείφουν χωρίς</a:t>
            </a:r>
          </a:p>
          <a:p>
            <a:r>
              <a:rPr lang="el-GR" sz="1200" b="1" dirty="0">
                <a:solidFill>
                  <a:schemeClr val="tx2"/>
                </a:solidFill>
                <a:effectLst>
                  <a:outerShdw blurRad="38100" dist="38100" dir="2700000" algn="tl">
                    <a:srgbClr val="000000">
                      <a:alpha val="43137"/>
                    </a:srgbClr>
                  </a:outerShdw>
                </a:effectLst>
              </a:rPr>
              <a:t> να διεισδύουν </a:t>
            </a:r>
          </a:p>
          <a:p>
            <a:r>
              <a:rPr lang="el-GR" sz="1200" b="1" dirty="0">
                <a:solidFill>
                  <a:schemeClr val="tx2"/>
                </a:solidFill>
                <a:effectLst>
                  <a:outerShdw blurRad="38100" dist="38100" dir="2700000" algn="tl">
                    <a:srgbClr val="000000">
                      <a:alpha val="43137"/>
                    </a:srgbClr>
                  </a:outerShdw>
                </a:effectLst>
              </a:rPr>
              <a:t>στις </a:t>
            </a:r>
            <a:r>
              <a:rPr lang="el-GR" sz="1200" b="1" dirty="0" smtClean="0">
                <a:solidFill>
                  <a:schemeClr val="tx2"/>
                </a:solidFill>
                <a:effectLst>
                  <a:outerShdw blurRad="38100" dist="38100" dir="2700000" algn="tl">
                    <a:srgbClr val="000000">
                      <a:alpha val="43137"/>
                    </a:srgbClr>
                  </a:outerShdw>
                </a:effectLst>
              </a:rPr>
              <a:t>μυϊκές </a:t>
            </a:r>
            <a:r>
              <a:rPr lang="el-GR" sz="1200" b="1" dirty="0">
                <a:solidFill>
                  <a:schemeClr val="tx2"/>
                </a:solidFill>
                <a:effectLst>
                  <a:outerShdw blurRad="38100" dist="38100" dir="2700000" algn="tl">
                    <a:srgbClr val="000000">
                      <a:alpha val="43137"/>
                    </a:srgbClr>
                  </a:outerShdw>
                </a:effectLst>
              </a:rPr>
              <a:t>δεσμίδες</a:t>
            </a:r>
            <a:r>
              <a:rPr lang="en-US" sz="1200" b="1" dirty="0">
                <a:solidFill>
                  <a:schemeClr val="tx2"/>
                </a:solidFill>
                <a:effectLst>
                  <a:outerShdw blurRad="38100" dist="38100" dir="2700000" algn="tl">
                    <a:srgbClr val="000000">
                      <a:alpha val="43137"/>
                    </a:srgbClr>
                  </a:outerShdw>
                </a:effectLst>
              </a:rPr>
              <a:t>. </a:t>
            </a:r>
            <a:endParaRPr lang="el-GR" sz="1200" b="1" dirty="0">
              <a:solidFill>
                <a:schemeClr val="tx2"/>
              </a:solidFill>
              <a:effectLst>
                <a:outerShdw blurRad="38100" dist="38100" dir="2700000" algn="tl">
                  <a:srgbClr val="000000">
                    <a:alpha val="43137"/>
                  </a:srgbClr>
                </a:outerShdw>
              </a:effectLst>
            </a:endParaRPr>
          </a:p>
          <a:p>
            <a:r>
              <a:rPr lang="el-GR" sz="1200" b="1" dirty="0">
                <a:solidFill>
                  <a:schemeClr val="tx2"/>
                </a:solidFill>
                <a:effectLst>
                  <a:outerShdw blurRad="38100" dist="38100" dir="2700000" algn="tl">
                    <a:srgbClr val="000000">
                      <a:alpha val="43137"/>
                    </a:srgbClr>
                  </a:outerShdw>
                </a:effectLst>
              </a:rPr>
              <a:t>Το όριο μυ-όγκου μπορεί </a:t>
            </a:r>
          </a:p>
          <a:p>
            <a:r>
              <a:rPr lang="el-GR" sz="1200" b="1" dirty="0">
                <a:solidFill>
                  <a:schemeClr val="tx2"/>
                </a:solidFill>
                <a:effectLst>
                  <a:outerShdw blurRad="38100" dist="38100" dir="2700000" algn="tl">
                    <a:srgbClr val="000000">
                      <a:alpha val="43137"/>
                    </a:srgbClr>
                  </a:outerShdw>
                </a:effectLst>
              </a:rPr>
              <a:t>να έχει ομαλό </a:t>
            </a:r>
            <a:r>
              <a:rPr lang="el-GR" sz="1200" b="1" dirty="0" smtClean="0">
                <a:solidFill>
                  <a:schemeClr val="tx2"/>
                </a:solidFill>
                <a:effectLst>
                  <a:outerShdw blurRad="38100" dist="38100" dir="2700000" algn="tl">
                    <a:srgbClr val="000000">
                      <a:alpha val="43137"/>
                    </a:srgbClr>
                  </a:outerShdw>
                </a:effectLst>
              </a:rPr>
              <a:t>περίγραμμα</a:t>
            </a:r>
            <a:r>
              <a:rPr lang="en-US" sz="1200" b="1" dirty="0" smtClean="0">
                <a:solidFill>
                  <a:schemeClr val="tx2"/>
                </a:solidFill>
                <a:effectLst>
                  <a:outerShdw blurRad="38100" dist="38100" dir="2700000" algn="tl">
                    <a:srgbClr val="000000">
                      <a:alpha val="43137"/>
                    </a:srgbClr>
                  </a:outerShdw>
                </a:effectLst>
              </a:rPr>
              <a:t>.</a:t>
            </a:r>
            <a:endParaRPr lang="el-GR" sz="1200" b="1" dirty="0">
              <a:solidFill>
                <a:schemeClr val="tx2"/>
              </a:solidFill>
              <a:effectLst>
                <a:outerShdw blurRad="38100" dist="38100" dir="2700000" algn="tl">
                  <a:srgbClr val="000000">
                    <a:alpha val="43137"/>
                  </a:srgbClr>
                </a:outerShdw>
              </a:effectLst>
            </a:endParaRPr>
          </a:p>
        </p:txBody>
      </p:sp>
      <p:sp>
        <p:nvSpPr>
          <p:cNvPr id="76807" name="Rectangle 10"/>
          <p:cNvSpPr>
            <a:spLocks noChangeArrowheads="1"/>
          </p:cNvSpPr>
          <p:nvPr/>
        </p:nvSpPr>
        <p:spPr bwMode="auto">
          <a:xfrm>
            <a:off x="6786578" y="4851400"/>
            <a:ext cx="2357422" cy="2031325"/>
          </a:xfrm>
          <a:prstGeom prst="rect">
            <a:avLst/>
          </a:prstGeom>
          <a:solidFill>
            <a:srgbClr val="FFCC99"/>
          </a:solidFill>
          <a:ln w="9525">
            <a:noFill/>
            <a:miter lim="800000"/>
            <a:headEnd/>
            <a:tailEnd/>
          </a:ln>
        </p:spPr>
        <p:txBody>
          <a:bodyPr wrap="square">
            <a:spAutoFit/>
          </a:bodyPr>
          <a:lstStyle/>
          <a:p>
            <a:pPr algn="ctr"/>
            <a:r>
              <a:rPr lang="el-GR" sz="1400" b="1" dirty="0">
                <a:solidFill>
                  <a:schemeClr val="tx2"/>
                </a:solidFill>
              </a:rPr>
              <a:t>Ακόμη και χωρίς άμεση</a:t>
            </a:r>
          </a:p>
          <a:p>
            <a:pPr algn="ctr"/>
            <a:r>
              <a:rPr lang="el-GR" sz="1400" b="1" dirty="0">
                <a:solidFill>
                  <a:schemeClr val="tx2"/>
                </a:solidFill>
              </a:rPr>
              <a:t> διήθηση εντός του </a:t>
            </a:r>
            <a:r>
              <a:rPr lang="el-GR" sz="1400" b="1" dirty="0" smtClean="0">
                <a:solidFill>
                  <a:schemeClr val="tx2"/>
                </a:solidFill>
              </a:rPr>
              <a:t>μυϊκού </a:t>
            </a:r>
            <a:endParaRPr lang="el-GR" sz="1400" b="1" dirty="0">
              <a:solidFill>
                <a:schemeClr val="tx2"/>
              </a:solidFill>
            </a:endParaRPr>
          </a:p>
          <a:p>
            <a:pPr algn="ctr"/>
            <a:r>
              <a:rPr lang="el-GR" sz="1400" b="1" dirty="0">
                <a:solidFill>
                  <a:schemeClr val="tx2"/>
                </a:solidFill>
              </a:rPr>
              <a:t>χιτώνα</a:t>
            </a:r>
            <a:r>
              <a:rPr lang="en-US" sz="1400" b="1" dirty="0">
                <a:solidFill>
                  <a:schemeClr val="tx2"/>
                </a:solidFill>
              </a:rPr>
              <a:t>,</a:t>
            </a:r>
            <a:r>
              <a:rPr lang="el-GR" sz="1400" b="1" dirty="0">
                <a:solidFill>
                  <a:schemeClr val="tx2"/>
                </a:solidFill>
              </a:rPr>
              <a:t> η παρουσία</a:t>
            </a:r>
          </a:p>
          <a:p>
            <a:pPr algn="ctr"/>
            <a:r>
              <a:rPr lang="el-GR" sz="1400" b="1" dirty="0">
                <a:solidFill>
                  <a:schemeClr val="tx2"/>
                </a:solidFill>
              </a:rPr>
              <a:t> καρκινικών κυττάρων</a:t>
            </a:r>
          </a:p>
          <a:p>
            <a:pPr algn="ctr"/>
            <a:r>
              <a:rPr lang="el-GR" sz="1400" b="1" dirty="0">
                <a:solidFill>
                  <a:schemeClr val="tx2"/>
                </a:solidFill>
              </a:rPr>
              <a:t> παρακείμενα σε ευρείες</a:t>
            </a:r>
          </a:p>
          <a:p>
            <a:pPr algn="ctr"/>
            <a:r>
              <a:rPr lang="el-GR" sz="1400" b="1" dirty="0">
                <a:solidFill>
                  <a:schemeClr val="tx2"/>
                </a:solidFill>
              </a:rPr>
              <a:t> δεσμίδες</a:t>
            </a:r>
          </a:p>
          <a:p>
            <a:pPr algn="ctr"/>
            <a:r>
              <a:rPr lang="el-GR" sz="1400" b="1" dirty="0">
                <a:solidFill>
                  <a:schemeClr val="tx2"/>
                </a:solidFill>
              </a:rPr>
              <a:t> λείων </a:t>
            </a:r>
            <a:r>
              <a:rPr lang="el-GR" sz="1400" b="1" dirty="0" smtClean="0">
                <a:solidFill>
                  <a:schemeClr val="tx2"/>
                </a:solidFill>
              </a:rPr>
              <a:t>μυϊκών </a:t>
            </a:r>
            <a:r>
              <a:rPr lang="el-GR" sz="1400" b="1" dirty="0">
                <a:solidFill>
                  <a:schemeClr val="tx2"/>
                </a:solidFill>
              </a:rPr>
              <a:t>κυττάρων</a:t>
            </a:r>
          </a:p>
          <a:p>
            <a:pPr algn="ctr"/>
            <a:r>
              <a:rPr lang="el-GR" sz="1400" b="1" dirty="0">
                <a:solidFill>
                  <a:schemeClr val="tx2"/>
                </a:solidFill>
              </a:rPr>
              <a:t> κατηγοριοποιείται ως </a:t>
            </a:r>
            <a:r>
              <a:rPr lang="en-US" sz="1400" b="1" dirty="0">
                <a:solidFill>
                  <a:schemeClr val="tx2"/>
                </a:solidFill>
              </a:rPr>
              <a:t> </a:t>
            </a:r>
            <a:endParaRPr lang="el-GR" sz="1400" b="1" dirty="0">
              <a:solidFill>
                <a:schemeClr val="tx2"/>
              </a:solidFill>
            </a:endParaRPr>
          </a:p>
          <a:p>
            <a:pPr algn="ctr"/>
            <a:r>
              <a:rPr lang="en-US" sz="1400" b="1" dirty="0">
                <a:solidFill>
                  <a:schemeClr val="bg2">
                    <a:lumMod val="25000"/>
                  </a:schemeClr>
                </a:solidFill>
              </a:rPr>
              <a:t>pT2</a:t>
            </a:r>
            <a:r>
              <a:rPr lang="el-GR" sz="1400" b="1" dirty="0">
                <a:solidFill>
                  <a:schemeClr val="tx2"/>
                </a:solidFill>
              </a:rPr>
              <a:t> καρκίνωμα</a:t>
            </a:r>
            <a:r>
              <a:rPr lang="en-US" sz="1400" b="1" dirty="0">
                <a:solidFill>
                  <a:schemeClr val="tx2"/>
                </a:solidFill>
              </a:rPr>
              <a:t>.</a:t>
            </a:r>
            <a:endParaRPr lang="el-GR" sz="1400" b="1" dirty="0">
              <a:solidFill>
                <a:schemeClr val="tx2"/>
              </a:solidFill>
            </a:endParaRPr>
          </a:p>
        </p:txBody>
      </p:sp>
      <p:sp>
        <p:nvSpPr>
          <p:cNvPr id="76808" name="7 - Ορθογώνιο"/>
          <p:cNvSpPr>
            <a:spLocks noChangeArrowheads="1"/>
          </p:cNvSpPr>
          <p:nvPr/>
        </p:nvSpPr>
        <p:spPr bwMode="auto">
          <a:xfrm>
            <a:off x="7019925" y="1052513"/>
            <a:ext cx="1908175" cy="1223962"/>
          </a:xfrm>
          <a:prstGeom prst="rect">
            <a:avLst/>
          </a:prstGeom>
          <a:solidFill>
            <a:srgbClr val="FFCC99"/>
          </a:solidFill>
          <a:ln w="25400" algn="ctr">
            <a:solidFill>
              <a:srgbClr val="385D8A"/>
            </a:solidFill>
            <a:miter lim="800000"/>
            <a:headEnd/>
            <a:tailEnd/>
          </a:ln>
        </p:spPr>
        <p:txBody>
          <a:bodyPr anchor="ctr"/>
          <a:lstStyle/>
          <a:p>
            <a:r>
              <a:rPr lang="el-GR" sz="1400" b="1" dirty="0">
                <a:solidFill>
                  <a:schemeClr val="tx2"/>
                </a:solidFill>
              </a:rPr>
              <a:t>νησίδες ή φωλεές καρκινικών κυττάρων </a:t>
            </a:r>
            <a:r>
              <a:rPr lang="el-GR" sz="1400" b="1" u="sng" dirty="0">
                <a:solidFill>
                  <a:schemeClr val="tx2"/>
                </a:solidFill>
              </a:rPr>
              <a:t>διαχωρίζουν</a:t>
            </a:r>
            <a:r>
              <a:rPr lang="el-GR" sz="1400" b="1" dirty="0">
                <a:solidFill>
                  <a:schemeClr val="tx2"/>
                </a:solidFill>
              </a:rPr>
              <a:t> </a:t>
            </a:r>
            <a:r>
              <a:rPr lang="el-GR" sz="1400" b="1" dirty="0" smtClean="0">
                <a:solidFill>
                  <a:schemeClr val="tx2"/>
                </a:solidFill>
              </a:rPr>
              <a:t>μυϊκές </a:t>
            </a:r>
            <a:r>
              <a:rPr lang="el-GR" sz="1400" b="1" dirty="0">
                <a:solidFill>
                  <a:schemeClr val="tx2"/>
                </a:solidFill>
              </a:rPr>
              <a:t>δεσμίδες</a:t>
            </a:r>
          </a:p>
          <a:p>
            <a:pPr algn="ctr"/>
            <a:endParaRPr lang="el-GR" sz="1400" b="1"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116632"/>
            <a:ext cx="8784976" cy="1800200"/>
          </a:xfrm>
          <a:solidFill>
            <a:srgbClr val="FFCCFF"/>
          </a:solidFill>
        </p:spPr>
        <p:txBody>
          <a:bodyPr>
            <a:noAutofit/>
          </a:bodyPr>
          <a:lstStyle/>
          <a:p>
            <a:pPr>
              <a:defRPr/>
            </a:pPr>
            <a:r>
              <a:rPr lang="el-GR" sz="2000" dirty="0" smtClean="0"/>
              <a:t>Διήθηση διάσπαρτων, </a:t>
            </a:r>
            <a:r>
              <a:rPr lang="el-GR" sz="2000" dirty="0" smtClean="0">
                <a:effectLst>
                  <a:outerShdw blurRad="38100" dist="38100" dir="2700000" algn="tl">
                    <a:srgbClr val="000000">
                      <a:alpha val="43137"/>
                    </a:srgbClr>
                  </a:outerShdw>
                </a:effectLst>
              </a:rPr>
              <a:t>απ’ άκρη σ’ άκρη </a:t>
            </a:r>
            <a:r>
              <a:rPr lang="el-GR" sz="2000" dirty="0" smtClean="0"/>
              <a:t>του ιστοτεμαχίου, λεπτών μεν  λείων μυϊκών στοιχείων του τοιχώματος της ουροδόχου κύστης, αλλά με </a:t>
            </a:r>
            <a:r>
              <a:rPr lang="el-GR" sz="2000" b="1" dirty="0" smtClean="0"/>
              <a:t>έντονη</a:t>
            </a:r>
            <a:r>
              <a:rPr lang="el-GR" sz="2000" dirty="0" smtClean="0"/>
              <a:t> </a:t>
            </a:r>
            <a:r>
              <a:rPr lang="el-GR" sz="2000" dirty="0" smtClean="0">
                <a:solidFill>
                  <a:schemeClr val="accent6">
                    <a:lumMod val="50000"/>
                  </a:schemeClr>
                </a:solidFill>
              </a:rPr>
              <a:t>ανοσοδραστικότητα αυτών έναντι της «</a:t>
            </a:r>
            <a:r>
              <a:rPr lang="en-US" sz="2000" dirty="0" err="1" smtClean="0">
                <a:solidFill>
                  <a:schemeClr val="accent6">
                    <a:lumMod val="50000"/>
                  </a:schemeClr>
                </a:solidFill>
              </a:rPr>
              <a:t>smoothelin</a:t>
            </a:r>
            <a:r>
              <a:rPr lang="el-GR" sz="2000" dirty="0" smtClean="0">
                <a:solidFill>
                  <a:schemeClr val="accent6">
                    <a:lumMod val="50000"/>
                  </a:schemeClr>
                </a:solidFill>
              </a:rPr>
              <a:t>» (ανάλογη εκείνης του χρησιμοποιούμενου </a:t>
            </a:r>
            <a:r>
              <a:rPr lang="el-GR" sz="2000" dirty="0" smtClean="0">
                <a:solidFill>
                  <a:schemeClr val="accent6">
                    <a:lumMod val="50000"/>
                  </a:schemeClr>
                </a:solidFill>
              </a:rPr>
              <a:t>ως </a:t>
            </a:r>
            <a:r>
              <a:rPr lang="el-GR" sz="2000" dirty="0" smtClean="0">
                <a:solidFill>
                  <a:schemeClr val="accent6">
                    <a:lumMod val="50000"/>
                  </a:schemeClr>
                </a:solidFill>
              </a:rPr>
              <a:t>θετικού μάρτυρα, </a:t>
            </a:r>
            <a:r>
              <a:rPr lang="el-GR" sz="2000" dirty="0" err="1" smtClean="0">
                <a:solidFill>
                  <a:schemeClr val="accent6">
                    <a:lumMod val="50000"/>
                  </a:schemeClr>
                </a:solidFill>
              </a:rPr>
              <a:t>εξωστήρα</a:t>
            </a:r>
            <a:r>
              <a:rPr lang="el-GR" sz="2000" dirty="0" smtClean="0">
                <a:solidFill>
                  <a:schemeClr val="accent6">
                    <a:lumMod val="50000"/>
                  </a:schemeClr>
                </a:solidFill>
              </a:rPr>
              <a:t> μυός)</a:t>
            </a:r>
            <a:r>
              <a:rPr lang="el-GR" sz="2000" b="1" dirty="0" smtClean="0"/>
              <a:t>· </a:t>
            </a:r>
            <a:r>
              <a:rPr lang="el-GR" sz="2000" dirty="0" smtClean="0"/>
              <a:t>άρα</a:t>
            </a:r>
            <a:r>
              <a:rPr lang="el-GR" sz="2000" dirty="0" smtClean="0">
                <a:solidFill>
                  <a:schemeClr val="accent6">
                    <a:lumMod val="50000"/>
                  </a:schemeClr>
                </a:solidFill>
              </a:rPr>
              <a:t> </a:t>
            </a:r>
            <a:r>
              <a:rPr lang="el-GR" sz="2000" dirty="0" smtClean="0"/>
              <a:t> </a:t>
            </a:r>
            <a:r>
              <a:rPr lang="el-GR" sz="2000" b="1" dirty="0" smtClean="0"/>
              <a:t>διήθηση</a:t>
            </a:r>
            <a:r>
              <a:rPr lang="el-GR" sz="2000" dirty="0" smtClean="0"/>
              <a:t> του μυϊκού χιτώνα και όχι της </a:t>
            </a:r>
            <a:r>
              <a:rPr lang="el-GR" sz="2000" dirty="0" err="1" smtClean="0"/>
              <a:t>βλεννογόνιας</a:t>
            </a:r>
            <a:r>
              <a:rPr lang="el-GR" sz="2000" dirty="0" smtClean="0"/>
              <a:t> μυϊκής στοιβάδας ( στάδιο </a:t>
            </a:r>
            <a:r>
              <a:rPr lang="en-US" sz="2000" dirty="0" err="1" smtClean="0"/>
              <a:t>pT</a:t>
            </a:r>
            <a:r>
              <a:rPr lang="el-GR" sz="2000" dirty="0" smtClean="0">
                <a:effectLst>
                  <a:outerShdw blurRad="38100" dist="38100" dir="2700000" algn="tl">
                    <a:srgbClr val="000000">
                      <a:alpha val="43137"/>
                    </a:srgbClr>
                  </a:outerShdw>
                </a:effectLst>
              </a:rPr>
              <a:t>2 </a:t>
            </a:r>
            <a:r>
              <a:rPr lang="el-GR" sz="2000" dirty="0" smtClean="0"/>
              <a:t>κι όχι </a:t>
            </a:r>
            <a:r>
              <a:rPr lang="en-US" sz="2000" dirty="0" smtClean="0"/>
              <a:t>pT1</a:t>
            </a:r>
            <a:r>
              <a:rPr lang="el-GR" sz="2000" dirty="0" smtClean="0"/>
              <a:t> </a:t>
            </a:r>
            <a:r>
              <a:rPr lang="en-US" sz="2000" dirty="0" smtClean="0"/>
              <a:t>)</a:t>
            </a:r>
            <a:r>
              <a:rPr lang="el-GR" sz="2000" dirty="0" smtClean="0"/>
              <a:t>.</a:t>
            </a:r>
            <a:endParaRPr lang="el-GR" sz="2000" dirty="0"/>
          </a:p>
        </p:txBody>
      </p:sp>
      <p:pic>
        <p:nvPicPr>
          <p:cNvPr id="73731" name="Picture 2" descr="D:\SCANS\2011-06-07 9e\9e 001.jpg"/>
          <p:cNvPicPr>
            <a:picLocks noGrp="1" noChangeAspect="1" noChangeArrowheads="1"/>
          </p:cNvPicPr>
          <p:nvPr>
            <p:ph idx="1"/>
          </p:nvPr>
        </p:nvPicPr>
        <p:blipFill>
          <a:blip r:embed="rId2" cstate="print"/>
          <a:srcRect/>
          <a:stretch>
            <a:fillRect/>
          </a:stretch>
        </p:blipFill>
        <p:spPr>
          <a:xfrm>
            <a:off x="-146050" y="2132856"/>
            <a:ext cx="9290050" cy="4537075"/>
          </a:xfr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900113" y="188913"/>
            <a:ext cx="4032250" cy="6480175"/>
          </a:xfrm>
          <a:prstGeom prst="rect">
            <a:avLst/>
          </a:prstGeom>
          <a:noFill/>
          <a:ln w="9525">
            <a:noFill/>
            <a:round/>
            <a:headEnd/>
            <a:tailEnd/>
          </a:ln>
        </p:spPr>
      </p:pic>
      <p:sp>
        <p:nvSpPr>
          <p:cNvPr id="49155" name="Text Box 3"/>
          <p:cNvSpPr txBox="1">
            <a:spLocks noChangeArrowheads="1"/>
          </p:cNvSpPr>
          <p:nvPr/>
        </p:nvSpPr>
        <p:spPr bwMode="auto">
          <a:xfrm>
            <a:off x="5076825" y="2973275"/>
            <a:ext cx="3816350" cy="1071513"/>
          </a:xfrm>
          <a:prstGeom prst="rect">
            <a:avLst/>
          </a:prstGeom>
          <a:noFill/>
          <a:ln w="9525">
            <a:noFill/>
            <a:round/>
            <a:headEnd/>
            <a:tailEnd/>
          </a:ln>
        </p:spPr>
        <p:txBody>
          <a:bodyPr wrap="square" lIns="90000" tIns="46800" rIns="90000" bIns="46800">
            <a:spAutoFit/>
          </a:bodyPr>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smtClean="0">
                <a:solidFill>
                  <a:schemeClr val="accent1">
                    <a:lumMod val="50000"/>
                  </a:schemeClr>
                </a:solidFill>
                <a:latin typeface="+mj-lt"/>
                <a:cs typeface="Lucida Sans Unicode" pitchFamily="34" charset="0"/>
              </a:rPr>
              <a:t>Ατυπία</a:t>
            </a:r>
            <a:r>
              <a:rPr lang="en-GB" sz="2800" b="1" dirty="0" smtClean="0">
                <a:solidFill>
                  <a:schemeClr val="accent1">
                    <a:lumMod val="50000"/>
                  </a:schemeClr>
                </a:solidFill>
                <a:latin typeface="+mj-lt"/>
                <a:cs typeface="Lucida Sans Unicode" pitchFamily="34" charset="0"/>
              </a:rPr>
              <a:t> </a:t>
            </a:r>
            <a:r>
              <a:rPr lang="en-GB" sz="2800" b="1" dirty="0" err="1">
                <a:solidFill>
                  <a:schemeClr val="accent1">
                    <a:lumMod val="50000"/>
                  </a:schemeClr>
                </a:solidFill>
                <a:latin typeface="+mj-lt"/>
                <a:cs typeface="Lucida Sans Unicode" pitchFamily="34" charset="0"/>
              </a:rPr>
              <a:t>αγνώστου</a:t>
            </a:r>
            <a:r>
              <a:rPr lang="en-GB" sz="2800" b="1" dirty="0">
                <a:solidFill>
                  <a:schemeClr val="accent1">
                    <a:lumMod val="50000"/>
                  </a:schemeClr>
                </a:solidFill>
                <a:latin typeface="+mj-lt"/>
                <a:cs typeface="Lucida Sans Unicode" pitchFamily="34" charset="0"/>
              </a:rPr>
              <a:t> </a:t>
            </a:r>
            <a:r>
              <a:rPr lang="en-GB" sz="2800" b="1" dirty="0" err="1">
                <a:solidFill>
                  <a:schemeClr val="accent1">
                    <a:lumMod val="50000"/>
                  </a:schemeClr>
                </a:solidFill>
                <a:latin typeface="+mj-lt"/>
                <a:cs typeface="Lucida Sans Unicode" pitchFamily="34" charset="0"/>
              </a:rPr>
              <a:t>σημασίας</a:t>
            </a:r>
            <a:endParaRPr lang="en-GB" sz="2800" b="1" dirty="0">
              <a:solidFill>
                <a:schemeClr val="accent1">
                  <a:lumMod val="50000"/>
                </a:schemeClr>
              </a:solidFill>
              <a:latin typeface="+mj-lt"/>
              <a:cs typeface="Lucida Sans Unicode" pitchFamily="34" charset="0"/>
            </a:endParaRPr>
          </a:p>
        </p:txBody>
      </p:sp>
      <p:sp>
        <p:nvSpPr>
          <p:cNvPr id="49156" name="Text Box 4"/>
          <p:cNvSpPr txBox="1">
            <a:spLocks noChangeArrowheads="1"/>
          </p:cNvSpPr>
          <p:nvPr/>
        </p:nvSpPr>
        <p:spPr bwMode="auto">
          <a:xfrm>
            <a:off x="5435600" y="836613"/>
            <a:ext cx="3116263" cy="1071513"/>
          </a:xfrm>
          <a:prstGeom prst="rect">
            <a:avLst/>
          </a:prstGeom>
          <a:noFill/>
          <a:ln w="9525">
            <a:noFill/>
            <a:round/>
            <a:headEnd/>
            <a:tailEnd/>
          </a:ln>
        </p:spPr>
        <p:txBody>
          <a:bodyPr lIns="90000" tIns="46800" rIns="90000" bIns="46800">
            <a:spAutoFit/>
          </a:bodyPr>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solidFill>
                  <a:schemeClr val="accent1">
                    <a:lumMod val="50000"/>
                  </a:schemeClr>
                </a:solidFill>
                <a:latin typeface="Calibri" pitchFamily="34" charset="0"/>
                <a:cs typeface="Lucida Sans Unicode" pitchFamily="34" charset="0"/>
              </a:rPr>
              <a:t>Αντιδραστική</a:t>
            </a:r>
            <a:r>
              <a:rPr lang="en-GB" sz="2800" b="1" dirty="0">
                <a:solidFill>
                  <a:schemeClr val="accent1">
                    <a:lumMod val="50000"/>
                  </a:schemeClr>
                </a:solidFill>
                <a:latin typeface="Calibri" pitchFamily="34" charset="0"/>
                <a:cs typeface="Lucida Sans Unicode" pitchFamily="34" charset="0"/>
              </a:rPr>
              <a:t> </a:t>
            </a:r>
            <a:r>
              <a:rPr lang="en-GB" sz="2800" b="1" dirty="0" err="1">
                <a:solidFill>
                  <a:schemeClr val="accent1">
                    <a:lumMod val="50000"/>
                  </a:schemeClr>
                </a:solidFill>
                <a:latin typeface="Calibri" pitchFamily="34" charset="0"/>
                <a:cs typeface="Lucida Sans Unicode" pitchFamily="34" charset="0"/>
              </a:rPr>
              <a:t>ατυπία</a:t>
            </a:r>
            <a:endParaRPr lang="en-GB" sz="2800" b="1" dirty="0">
              <a:solidFill>
                <a:schemeClr val="accent1">
                  <a:lumMod val="50000"/>
                </a:schemeClr>
              </a:solidFill>
              <a:latin typeface="Calibri" pitchFamily="34" charset="0"/>
              <a:cs typeface="Lucida Sans Unicode" pitchFamily="34" charset="0"/>
            </a:endParaRPr>
          </a:p>
        </p:txBody>
      </p:sp>
      <p:sp>
        <p:nvSpPr>
          <p:cNvPr id="49157" name="Text Box 5"/>
          <p:cNvSpPr txBox="1">
            <a:spLocks noChangeArrowheads="1"/>
          </p:cNvSpPr>
          <p:nvPr/>
        </p:nvSpPr>
        <p:spPr bwMode="auto">
          <a:xfrm>
            <a:off x="5929322" y="5429264"/>
            <a:ext cx="2227266" cy="598626"/>
          </a:xfrm>
          <a:prstGeom prst="rect">
            <a:avLst/>
          </a:prstGeom>
          <a:noFill/>
          <a:ln w="9525">
            <a:noFill/>
            <a:round/>
            <a:headEnd/>
            <a:tailEnd/>
          </a:ln>
        </p:spPr>
        <p:txBody>
          <a:bodyPr wrap="square" lIns="90000" tIns="46800" rIns="90000" bIns="46800">
            <a:spAutoFit/>
          </a:bodyPr>
          <a:lstStyle/>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solidFill>
                  <a:schemeClr val="accent1">
                    <a:lumMod val="50000"/>
                  </a:schemeClr>
                </a:solidFill>
                <a:latin typeface="Calibri" pitchFamily="34" charset="0"/>
                <a:cs typeface="Lucida Sans Unicode" pitchFamily="34" charset="0"/>
              </a:rPr>
              <a:t>Δυσπλασία</a:t>
            </a:r>
            <a:endParaRPr lang="en-GB" sz="2800" b="1" dirty="0">
              <a:solidFill>
                <a:schemeClr val="accent1">
                  <a:lumMod val="50000"/>
                </a:schemeClr>
              </a:solidFill>
              <a:latin typeface="Calibri" pitchFamily="34" charset="0"/>
              <a:cs typeface="Lucida Sans Unicode" pitchFamily="34" charset="0"/>
            </a:endParaRPr>
          </a:p>
        </p:txBody>
      </p:sp>
      <p:sp>
        <p:nvSpPr>
          <p:cNvPr id="6" name="1 - Τίτλος"/>
          <p:cNvSpPr>
            <a:spLocks noGrp="1"/>
          </p:cNvSpPr>
          <p:nvPr>
            <p:ph type="title"/>
          </p:nvPr>
        </p:nvSpPr>
        <p:spPr>
          <a:xfrm>
            <a:off x="4932040" y="0"/>
            <a:ext cx="4211960" cy="620688"/>
          </a:xfrm>
        </p:spPr>
        <p:txBody>
          <a:bodyPr>
            <a:normAutofit/>
          </a:bodyPr>
          <a:lstStyle/>
          <a:p>
            <a:r>
              <a:rPr lang="el-GR" sz="3200" dirty="0" smtClean="0"/>
              <a:t>ΕΠΙΠΕΔΕΣ ΑΛΛΟΙΩΣΕΙΣ</a:t>
            </a:r>
            <a:endParaRPr lang="el-GR" sz="32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Grp="1" noChangeAspect="1" noChangeArrowheads="1"/>
          </p:cNvPicPr>
          <p:nvPr>
            <p:ph idx="1"/>
          </p:nvPr>
        </p:nvPicPr>
        <p:blipFill>
          <a:blip r:embed="rId3" cstate="print">
            <a:lum bright="-12000" contrast="36000"/>
          </a:blip>
          <a:srcRect/>
          <a:stretch>
            <a:fillRect/>
          </a:stretch>
        </p:blipFill>
        <p:spPr>
          <a:xfrm>
            <a:off x="1142976" y="214290"/>
            <a:ext cx="6481762" cy="4849813"/>
          </a:xfrm>
          <a:noFill/>
        </p:spPr>
      </p:pic>
      <p:sp>
        <p:nvSpPr>
          <p:cNvPr id="77828" name="4 - Ορθογώνιο"/>
          <p:cNvSpPr>
            <a:spLocks noChangeArrowheads="1"/>
          </p:cNvSpPr>
          <p:nvPr/>
        </p:nvSpPr>
        <p:spPr bwMode="auto">
          <a:xfrm>
            <a:off x="0" y="5445125"/>
            <a:ext cx="9143999" cy="1200329"/>
          </a:xfrm>
          <a:prstGeom prst="rect">
            <a:avLst/>
          </a:prstGeom>
          <a:solidFill>
            <a:srgbClr val="FFCC99"/>
          </a:solidFill>
          <a:ln w="9525">
            <a:noFill/>
            <a:miter lim="800000"/>
            <a:headEnd/>
            <a:tailEnd/>
          </a:ln>
        </p:spPr>
        <p:txBody>
          <a:bodyPr wrap="square">
            <a:spAutoFit/>
          </a:bodyPr>
          <a:lstStyle/>
          <a:p>
            <a:pPr algn="ctr"/>
            <a:r>
              <a:rPr lang="en-US" b="1" dirty="0" err="1" smtClean="0">
                <a:solidFill>
                  <a:schemeClr val="tx2"/>
                </a:solidFill>
                <a:latin typeface="Calibri" pitchFamily="34" charset="0"/>
              </a:rPr>
              <a:t>pT</a:t>
            </a:r>
            <a:r>
              <a:rPr lang="el-GR" b="1" dirty="0" smtClean="0">
                <a:solidFill>
                  <a:schemeClr val="tx2"/>
                </a:solidFill>
                <a:latin typeface="Calibri" pitchFamily="34" charset="0"/>
              </a:rPr>
              <a:t>2 καρκίνωμα</a:t>
            </a:r>
            <a:r>
              <a:rPr lang="el-GR" dirty="0" smtClean="0">
                <a:solidFill>
                  <a:schemeClr val="tx2"/>
                </a:solidFill>
                <a:latin typeface="Calibri" pitchFamily="34" charset="0"/>
              </a:rPr>
              <a:t>. Διήθηση εξωστήρα μυός. </a:t>
            </a:r>
          </a:p>
          <a:p>
            <a:pPr algn="ctr"/>
            <a:r>
              <a:rPr lang="el-GR" dirty="0" smtClean="0">
                <a:solidFill>
                  <a:schemeClr val="tx2"/>
                </a:solidFill>
                <a:latin typeface="Calibri" pitchFamily="34" charset="0"/>
              </a:rPr>
              <a:t>Λιπώδης </a:t>
            </a:r>
            <a:r>
              <a:rPr lang="el-GR" dirty="0">
                <a:solidFill>
                  <a:schemeClr val="tx2"/>
                </a:solidFill>
                <a:latin typeface="Calibri" pitchFamily="34" charset="0"/>
              </a:rPr>
              <a:t>ιστός μπορεί να υπάρχει τόσο στον υποεπιθηλιακό συνδετικό ιστό όσο </a:t>
            </a:r>
            <a:r>
              <a:rPr lang="el-GR" dirty="0">
                <a:solidFill>
                  <a:schemeClr val="tx2"/>
                </a:solidFill>
                <a:effectLst>
                  <a:outerShdw blurRad="38100" dist="38100" dir="2700000" algn="tl">
                    <a:srgbClr val="000000">
                      <a:alpha val="43137"/>
                    </a:srgbClr>
                  </a:outerShdw>
                </a:effectLst>
                <a:latin typeface="Calibri" pitchFamily="34" charset="0"/>
              </a:rPr>
              <a:t>και</a:t>
            </a:r>
            <a:r>
              <a:rPr lang="el-GR" dirty="0">
                <a:solidFill>
                  <a:schemeClr val="tx2"/>
                </a:solidFill>
                <a:latin typeface="Calibri" pitchFamily="34" charset="0"/>
              </a:rPr>
              <a:t> στο </a:t>
            </a:r>
            <a:r>
              <a:rPr lang="el-GR" dirty="0" smtClean="0">
                <a:solidFill>
                  <a:schemeClr val="tx2"/>
                </a:solidFill>
                <a:latin typeface="Calibri" pitchFamily="34" charset="0"/>
              </a:rPr>
              <a:t>μυϊκό </a:t>
            </a:r>
            <a:r>
              <a:rPr lang="el-GR" dirty="0">
                <a:solidFill>
                  <a:schemeClr val="tx2"/>
                </a:solidFill>
                <a:latin typeface="Calibri" pitchFamily="34" charset="0"/>
              </a:rPr>
              <a:t>χιτώνα. </a:t>
            </a:r>
            <a:r>
              <a:rPr lang="el-GR" dirty="0" smtClean="0">
                <a:solidFill>
                  <a:schemeClr val="tx2"/>
                </a:solidFill>
                <a:latin typeface="Calibri" pitchFamily="34" charset="0"/>
              </a:rPr>
              <a:t>Συνεπώς, </a:t>
            </a:r>
            <a:r>
              <a:rPr lang="el-GR" dirty="0">
                <a:solidFill>
                  <a:schemeClr val="tx2"/>
                </a:solidFill>
                <a:latin typeface="Calibri" pitchFamily="34" charset="0"/>
              </a:rPr>
              <a:t>η διήθηση λίπους σε βιοπτικό υλικό </a:t>
            </a:r>
            <a:r>
              <a:rPr lang="en-US" dirty="0">
                <a:solidFill>
                  <a:schemeClr val="tx2"/>
                </a:solidFill>
                <a:latin typeface="Calibri" pitchFamily="34" charset="0"/>
              </a:rPr>
              <a:t> </a:t>
            </a:r>
            <a:r>
              <a:rPr lang="el-GR" dirty="0">
                <a:solidFill>
                  <a:schemeClr val="tx2"/>
                </a:solidFill>
                <a:latin typeface="Calibri" pitchFamily="34" charset="0"/>
              </a:rPr>
              <a:t>ή </a:t>
            </a:r>
            <a:r>
              <a:rPr lang="el-GR" dirty="0" smtClean="0">
                <a:solidFill>
                  <a:schemeClr val="tx2"/>
                </a:solidFill>
                <a:latin typeface="Calibri" pitchFamily="34" charset="0"/>
              </a:rPr>
              <a:t>υλικό </a:t>
            </a:r>
            <a:r>
              <a:rPr lang="en-US" dirty="0" smtClean="0">
                <a:solidFill>
                  <a:schemeClr val="tx2"/>
                </a:solidFill>
                <a:latin typeface="Calibri" pitchFamily="34" charset="0"/>
              </a:rPr>
              <a:t>TUR </a:t>
            </a:r>
            <a:r>
              <a:rPr lang="el-GR" b="1" dirty="0">
                <a:solidFill>
                  <a:schemeClr val="tx2"/>
                </a:solidFill>
                <a:latin typeface="Calibri" pitchFamily="34" charset="0"/>
              </a:rPr>
              <a:t>δεν </a:t>
            </a:r>
            <a:r>
              <a:rPr lang="el-GR" dirty="0">
                <a:solidFill>
                  <a:schemeClr val="tx2"/>
                </a:solidFill>
                <a:latin typeface="Calibri" pitchFamily="34" charset="0"/>
              </a:rPr>
              <a:t>εξυπακούεται ότι σημαίνει εξωκυστική επέκταση</a:t>
            </a:r>
            <a:r>
              <a:rPr lang="en-US" dirty="0">
                <a:solidFill>
                  <a:schemeClr val="tx2"/>
                </a:solidFill>
                <a:latin typeface="Calibri" pitchFamily="34" charset="0"/>
              </a:rPr>
              <a:t> (pT3</a:t>
            </a:r>
            <a:r>
              <a:rPr lang="el-GR" dirty="0">
                <a:solidFill>
                  <a:schemeClr val="tx2"/>
                </a:solidFill>
                <a:latin typeface="Calibri" pitchFamily="34" charset="0"/>
              </a:rPr>
              <a:t> καρκίνωμα</a:t>
            </a:r>
            <a:r>
              <a:rPr lang="en-US" dirty="0">
                <a:solidFill>
                  <a:schemeClr val="tx2"/>
                </a:solidFill>
                <a:latin typeface="Calibri" pitchFamily="34" charset="0"/>
              </a:rPr>
              <a:t>).</a:t>
            </a:r>
            <a:endParaRPr lang="el-GR" dirty="0">
              <a:solidFill>
                <a:schemeClr val="tx2"/>
              </a:solidFill>
              <a:latin typeface="Calibri" pitchFamily="34" charset="0"/>
            </a:endParaRPr>
          </a:p>
        </p:txBody>
      </p:sp>
      <mc:AlternateContent xmlns:mc="http://schemas.openxmlformats.org/markup-compatibility/2006">
        <mc:Choice xmlns:p14="http://schemas.microsoft.com/office/powerpoint/2010/main" xmlns="" Requires="p14">
          <p:contentPart p14:bwMode="auto" r:id="rId4">
            <p14:nvContentPartPr>
              <p14:cNvPr id="4098" name="Ink 2"/>
              <p14:cNvContentPartPr>
                <a14:cpLocks xmlns:a14="http://schemas.microsoft.com/office/drawing/2010/main" noRot="1" noChangeAspect="1" noEditPoints="1" noChangeArrowheads="1" noChangeShapeType="1"/>
              </p14:cNvContentPartPr>
              <p14:nvPr/>
            </p14:nvContentPartPr>
            <p14:xfrm>
              <a:off x="3914775" y="3328988"/>
              <a:ext cx="3665538" cy="1736725"/>
            </p14:xfrm>
          </p:contentPart>
        </mc:Choice>
        <mc:Fallback>
          <p:pic>
            <p:nvPicPr>
              <p:cNvPr id="4098" name="Ink 2"/>
              <p:cNvPicPr>
                <a:picLocks noRot="1" noChangeAspect="1" noEditPoints="1" noChangeArrowheads="1" noChangeShapeType="1"/>
              </p:cNvPicPr>
              <p:nvPr/>
            </p:nvPicPr>
            <p:blipFill>
              <a:blip r:embed="rId5" cstate="print"/>
              <a:stretch>
                <a:fillRect/>
              </a:stretch>
            </p:blipFill>
            <p:spPr>
              <a:xfrm>
                <a:off x="3908321" y="3322591"/>
                <a:ext cx="3678446" cy="1749519"/>
              </a:xfrm>
              <a:prstGeom prst="rect">
                <a:avLst/>
              </a:prstGeom>
            </p:spPr>
          </p:pic>
        </mc:Fallback>
      </mc:AlternateContent>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Τίτλος"/>
          <p:cNvSpPr>
            <a:spLocks noGrp="1"/>
          </p:cNvSpPr>
          <p:nvPr>
            <p:ph type="title"/>
          </p:nvPr>
        </p:nvSpPr>
        <p:spPr>
          <a:xfrm>
            <a:off x="899592" y="0"/>
            <a:ext cx="7344816" cy="1125538"/>
          </a:xfrm>
          <a:solidFill>
            <a:srgbClr val="FFCCFF"/>
          </a:solidFill>
        </p:spPr>
        <p:txBody>
          <a:bodyPr>
            <a:normAutofit/>
          </a:bodyPr>
          <a:lstStyle/>
          <a:p>
            <a:r>
              <a:rPr lang="el-GR" sz="3200" dirty="0" smtClean="0"/>
              <a:t>Διηθητικό </a:t>
            </a:r>
            <a:r>
              <a:rPr lang="el-GR" sz="3200" dirty="0" err="1" smtClean="0"/>
              <a:t>ουροθηλιακό</a:t>
            </a:r>
            <a:r>
              <a:rPr lang="el-GR" sz="3200" dirty="0" smtClean="0"/>
              <a:t> καρκίνωμα  </a:t>
            </a:r>
            <a:r>
              <a:rPr lang="en-US" sz="3200" dirty="0" smtClean="0"/>
              <a:t>pT3</a:t>
            </a:r>
            <a:endParaRPr lang="el-GR" sz="3200" dirty="0" smtClean="0"/>
          </a:p>
        </p:txBody>
      </p:sp>
      <p:pic>
        <p:nvPicPr>
          <p:cNvPr id="78852" name="Picture 2" descr="Fig. 2">
            <a:hlinkClick r:id="rId2"/>
          </p:cNvPr>
          <p:cNvPicPr>
            <a:picLocks noChangeAspect="1" noChangeArrowheads="1"/>
          </p:cNvPicPr>
          <p:nvPr/>
        </p:nvPicPr>
        <p:blipFill>
          <a:blip r:embed="rId3" cstate="print"/>
          <a:srcRect/>
          <a:stretch>
            <a:fillRect/>
          </a:stretch>
        </p:blipFill>
        <p:spPr bwMode="auto">
          <a:xfrm>
            <a:off x="1547664" y="1628800"/>
            <a:ext cx="5857875" cy="4686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0" y="0"/>
            <a:ext cx="9144000" cy="1412875"/>
          </a:xfrm>
        </p:spPr>
        <p:txBody>
          <a:bodyPr>
            <a:normAutofit fontScale="90000"/>
          </a:bodyPr>
          <a:lstStyle/>
          <a:p>
            <a:pPr eaLnBrk="1" hangingPunct="1"/>
            <a:r>
              <a:rPr lang="en-US" sz="3200" dirty="0" smtClean="0">
                <a:solidFill>
                  <a:srgbClr val="800000"/>
                </a:solidFill>
              </a:rPr>
              <a:t>p T3 &amp; p T4 </a:t>
            </a:r>
            <a:r>
              <a:rPr lang="el-GR" sz="3200" dirty="0" smtClean="0">
                <a:solidFill>
                  <a:srgbClr val="800000"/>
                </a:solidFill>
              </a:rPr>
              <a:t>ουροθηλιακά καρκινώματα</a:t>
            </a:r>
            <a:br>
              <a:rPr lang="el-GR" sz="3200" dirty="0" smtClean="0">
                <a:solidFill>
                  <a:srgbClr val="800000"/>
                </a:solidFill>
              </a:rPr>
            </a:br>
            <a:r>
              <a:rPr lang="el-GR" sz="3200" dirty="0" smtClean="0">
                <a:solidFill>
                  <a:srgbClr val="800000"/>
                </a:solidFill>
              </a:rPr>
              <a:t>Διάγνωση</a:t>
            </a:r>
            <a:r>
              <a:rPr lang="en-US" sz="3200" dirty="0" smtClean="0">
                <a:solidFill>
                  <a:srgbClr val="800000"/>
                </a:solidFill>
              </a:rPr>
              <a:t> </a:t>
            </a:r>
            <a:r>
              <a:rPr lang="el-GR" sz="3200" dirty="0" smtClean="0">
                <a:solidFill>
                  <a:srgbClr val="800000"/>
                </a:solidFill>
              </a:rPr>
              <a:t>δυνατή  μόνο  σε παρασκεύασμα κυστεκτομής</a:t>
            </a:r>
          </a:p>
        </p:txBody>
      </p:sp>
      <p:pic>
        <p:nvPicPr>
          <p:cNvPr id="25603" name="Picture 2"/>
          <p:cNvPicPr>
            <a:picLocks noGrp="1" noChangeAspect="1" noChangeArrowheads="1"/>
          </p:cNvPicPr>
          <p:nvPr>
            <p:ph idx="1"/>
          </p:nvPr>
        </p:nvPicPr>
        <p:blipFill>
          <a:blip r:embed="rId3" cstate="print"/>
          <a:srcRect/>
          <a:stretch>
            <a:fillRect/>
          </a:stretch>
        </p:blipFill>
        <p:spPr>
          <a:xfrm>
            <a:off x="1692275" y="1431925"/>
            <a:ext cx="5260975" cy="5426075"/>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Grp="1" noChangeAspect="1" noChangeArrowheads="1"/>
          </p:cNvPicPr>
          <p:nvPr>
            <p:ph idx="1"/>
          </p:nvPr>
        </p:nvPicPr>
        <p:blipFill>
          <a:blip r:embed="rId2" cstate="print"/>
          <a:srcRect/>
          <a:stretch>
            <a:fillRect/>
          </a:stretch>
        </p:blipFill>
        <p:spPr>
          <a:xfrm>
            <a:off x="611188" y="215900"/>
            <a:ext cx="4340225" cy="6642100"/>
          </a:xfrm>
          <a:noFill/>
        </p:spPr>
      </p:pic>
      <p:sp>
        <p:nvSpPr>
          <p:cNvPr id="28676" name="Rectangle 6"/>
          <p:cNvSpPr>
            <a:spLocks noChangeArrowheads="1"/>
          </p:cNvSpPr>
          <p:nvPr/>
        </p:nvSpPr>
        <p:spPr bwMode="auto">
          <a:xfrm>
            <a:off x="5219700" y="1628775"/>
            <a:ext cx="3384550" cy="1079500"/>
          </a:xfrm>
          <a:prstGeom prst="rect">
            <a:avLst/>
          </a:prstGeom>
          <a:solidFill>
            <a:srgbClr val="FFCC99"/>
          </a:solidFill>
          <a:ln w="9525">
            <a:solidFill>
              <a:schemeClr val="tx1"/>
            </a:solidFill>
            <a:miter lim="800000"/>
            <a:headEnd/>
            <a:tailEnd/>
          </a:ln>
        </p:spPr>
        <p:txBody>
          <a:bodyPr wrap="none" anchor="ctr"/>
          <a:lstStyle/>
          <a:p>
            <a:pPr algn="ctr"/>
            <a:r>
              <a:rPr lang="el-GR" dirty="0">
                <a:solidFill>
                  <a:schemeClr val="tx2"/>
                </a:solidFill>
              </a:rPr>
              <a:t>Διήθηση </a:t>
            </a:r>
            <a:r>
              <a:rPr lang="el-GR" dirty="0" err="1">
                <a:solidFill>
                  <a:schemeClr val="tx2"/>
                </a:solidFill>
              </a:rPr>
              <a:t>περικυστικού</a:t>
            </a:r>
            <a:endParaRPr lang="el-GR" dirty="0">
              <a:solidFill>
                <a:schemeClr val="tx2"/>
              </a:solidFill>
            </a:endParaRPr>
          </a:p>
          <a:p>
            <a:pPr algn="ctr"/>
            <a:r>
              <a:rPr lang="el-GR" dirty="0">
                <a:solidFill>
                  <a:schemeClr val="tx2"/>
                </a:solidFill>
              </a:rPr>
              <a:t> λιπώδους </a:t>
            </a:r>
            <a:r>
              <a:rPr lang="el-GR" dirty="0" smtClean="0">
                <a:solidFill>
                  <a:schemeClr val="tx2"/>
                </a:solidFill>
              </a:rPr>
              <a:t>ιστού (</a:t>
            </a:r>
            <a:r>
              <a:rPr lang="en-US" dirty="0" smtClean="0">
                <a:solidFill>
                  <a:schemeClr val="tx2"/>
                </a:solidFill>
              </a:rPr>
              <a:t>pT3).</a:t>
            </a:r>
            <a:endParaRPr lang="el-GR" dirty="0">
              <a:solidFill>
                <a:schemeClr val="tx2"/>
              </a:solidFill>
            </a:endParaRPr>
          </a:p>
        </p:txBody>
      </p:sp>
      <p:sp>
        <p:nvSpPr>
          <p:cNvPr id="28677" name="Rectangle 7"/>
          <p:cNvSpPr>
            <a:spLocks noChangeArrowheads="1"/>
          </p:cNvSpPr>
          <p:nvPr/>
        </p:nvSpPr>
        <p:spPr bwMode="auto">
          <a:xfrm>
            <a:off x="5000628" y="4076700"/>
            <a:ext cx="3929090" cy="2066944"/>
          </a:xfrm>
          <a:prstGeom prst="rect">
            <a:avLst/>
          </a:prstGeom>
          <a:solidFill>
            <a:srgbClr val="FFCC99"/>
          </a:solidFill>
          <a:ln w="9525">
            <a:solidFill>
              <a:schemeClr val="tx1"/>
            </a:solidFill>
            <a:miter lim="800000"/>
            <a:headEnd/>
            <a:tailEnd/>
          </a:ln>
        </p:spPr>
        <p:txBody>
          <a:bodyPr wrap="none" anchor="ctr"/>
          <a:lstStyle/>
          <a:p>
            <a:pPr algn="ctr"/>
            <a:r>
              <a:rPr lang="el-GR" dirty="0" err="1">
                <a:solidFill>
                  <a:schemeClr val="tx2"/>
                </a:solidFill>
              </a:rPr>
              <a:t>Περινευριδιακή</a:t>
            </a:r>
            <a:r>
              <a:rPr lang="el-GR" dirty="0">
                <a:solidFill>
                  <a:schemeClr val="tx2"/>
                </a:solidFill>
              </a:rPr>
              <a:t> </a:t>
            </a:r>
            <a:r>
              <a:rPr lang="el-GR" dirty="0" smtClean="0">
                <a:solidFill>
                  <a:schemeClr val="tx2"/>
                </a:solidFill>
              </a:rPr>
              <a:t>διήθηση</a:t>
            </a:r>
            <a:r>
              <a:rPr lang="en-US" dirty="0" smtClean="0">
                <a:solidFill>
                  <a:schemeClr val="tx2"/>
                </a:solidFill>
              </a:rPr>
              <a:t>.</a:t>
            </a:r>
            <a:endParaRPr lang="el-GR" dirty="0">
              <a:solidFill>
                <a:schemeClr val="tx2"/>
              </a:solidFill>
            </a:endParaRPr>
          </a:p>
          <a:p>
            <a:pPr algn="ctr"/>
            <a:r>
              <a:rPr lang="el-GR" dirty="0">
                <a:solidFill>
                  <a:schemeClr val="tx2"/>
                </a:solidFill>
              </a:rPr>
              <a:t>Η </a:t>
            </a:r>
            <a:r>
              <a:rPr lang="el-GR" dirty="0" smtClean="0">
                <a:solidFill>
                  <a:schemeClr val="tx2"/>
                </a:solidFill>
              </a:rPr>
              <a:t> δυσμενής προγνωστική </a:t>
            </a:r>
            <a:r>
              <a:rPr lang="el-GR" dirty="0">
                <a:solidFill>
                  <a:schemeClr val="tx2"/>
                </a:solidFill>
              </a:rPr>
              <a:t>της σημασία</a:t>
            </a:r>
          </a:p>
          <a:p>
            <a:pPr algn="ctr"/>
            <a:r>
              <a:rPr lang="el-GR" dirty="0">
                <a:solidFill>
                  <a:schemeClr val="tx2"/>
                </a:solidFill>
              </a:rPr>
              <a:t> δεν είναι </a:t>
            </a:r>
            <a:r>
              <a:rPr lang="el-GR" dirty="0" smtClean="0">
                <a:solidFill>
                  <a:schemeClr val="tx2"/>
                </a:solidFill>
              </a:rPr>
              <a:t>σαφής</a:t>
            </a:r>
          </a:p>
          <a:p>
            <a:pPr algn="ctr"/>
            <a:r>
              <a:rPr lang="el-GR" dirty="0" smtClean="0">
                <a:solidFill>
                  <a:schemeClr val="tx2"/>
                </a:solidFill>
              </a:rPr>
              <a:t> αναφορικά με τον </a:t>
            </a:r>
            <a:r>
              <a:rPr lang="el-GR" dirty="0" err="1" smtClean="0">
                <a:solidFill>
                  <a:schemeClr val="tx2"/>
                </a:solidFill>
              </a:rPr>
              <a:t>ουροθηλιακό</a:t>
            </a:r>
            <a:r>
              <a:rPr lang="el-GR" dirty="0" smtClean="0">
                <a:solidFill>
                  <a:schemeClr val="tx2"/>
                </a:solidFill>
              </a:rPr>
              <a:t> καρκίνο</a:t>
            </a:r>
            <a:r>
              <a:rPr lang="en-US" dirty="0" smtClean="0">
                <a:solidFill>
                  <a:schemeClr val="tx2"/>
                </a:solidFill>
              </a:rPr>
              <a:t>.</a:t>
            </a:r>
            <a:endParaRPr lang="el-GR" dirty="0">
              <a:solidFill>
                <a:schemeClr val="tx2"/>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Grp="1" noChangeAspect="1" noChangeArrowheads="1"/>
          </p:cNvPicPr>
          <p:nvPr>
            <p:ph idx="1"/>
          </p:nvPr>
        </p:nvPicPr>
        <p:blipFill>
          <a:blip r:embed="rId3" cstate="print"/>
          <a:srcRect/>
          <a:stretch>
            <a:fillRect/>
          </a:stretch>
        </p:blipFill>
        <p:spPr>
          <a:xfrm>
            <a:off x="1187624" y="260648"/>
            <a:ext cx="6769100" cy="5095875"/>
          </a:xfrm>
          <a:noFill/>
        </p:spPr>
      </p:pic>
      <p:sp>
        <p:nvSpPr>
          <p:cNvPr id="29700" name="4 - Ορθογώνιο"/>
          <p:cNvSpPr>
            <a:spLocks noChangeArrowheads="1"/>
          </p:cNvSpPr>
          <p:nvPr/>
        </p:nvSpPr>
        <p:spPr bwMode="auto">
          <a:xfrm>
            <a:off x="0" y="5301208"/>
            <a:ext cx="9144000" cy="1569660"/>
          </a:xfrm>
          <a:prstGeom prst="rect">
            <a:avLst/>
          </a:prstGeom>
          <a:solidFill>
            <a:srgbClr val="FFCC99"/>
          </a:solidFill>
          <a:ln w="9525">
            <a:noFill/>
            <a:miter lim="800000"/>
            <a:headEnd/>
            <a:tailEnd/>
          </a:ln>
        </p:spPr>
        <p:txBody>
          <a:bodyPr wrap="square">
            <a:spAutoFit/>
          </a:bodyPr>
          <a:lstStyle/>
          <a:p>
            <a:pPr algn="ctr"/>
            <a:r>
              <a:rPr lang="el-GR" sz="3200" dirty="0">
                <a:solidFill>
                  <a:schemeClr val="tx2"/>
                </a:solidFill>
                <a:latin typeface="Calibri" pitchFamily="34" charset="0"/>
              </a:rPr>
              <a:t>Θετικά χειρουργικά όρια. </a:t>
            </a:r>
          </a:p>
          <a:p>
            <a:pPr algn="ctr"/>
            <a:r>
              <a:rPr lang="el-GR" sz="3200" dirty="0">
                <a:solidFill>
                  <a:schemeClr val="tx2"/>
                </a:solidFill>
                <a:latin typeface="Calibri" pitchFamily="34" charset="0"/>
              </a:rPr>
              <a:t>Καρκινικά κύτταρα ανευρίσκονται επί των </a:t>
            </a:r>
            <a:r>
              <a:rPr lang="el-GR" sz="3200" dirty="0" err="1">
                <a:solidFill>
                  <a:schemeClr val="tx2"/>
                </a:solidFill>
                <a:latin typeface="Calibri" pitchFamily="34" charset="0"/>
              </a:rPr>
              <a:t>σημασμένων</a:t>
            </a:r>
            <a:r>
              <a:rPr lang="el-GR" sz="3200" dirty="0">
                <a:solidFill>
                  <a:schemeClr val="tx2"/>
                </a:solidFill>
                <a:latin typeface="Calibri" pitchFamily="34" charset="0"/>
              </a:rPr>
              <a:t> με </a:t>
            </a:r>
            <a:r>
              <a:rPr lang="el-GR" sz="3200" dirty="0" smtClean="0">
                <a:solidFill>
                  <a:schemeClr val="tx2"/>
                </a:solidFill>
                <a:latin typeface="Calibri" pitchFamily="34" charset="0"/>
              </a:rPr>
              <a:t>μελάνη, </a:t>
            </a:r>
            <a:r>
              <a:rPr lang="el-GR" sz="3200" dirty="0">
                <a:solidFill>
                  <a:schemeClr val="tx2"/>
                </a:solidFill>
                <a:latin typeface="Calibri" pitchFamily="34" charset="0"/>
              </a:rPr>
              <a:t>ορίων </a:t>
            </a:r>
            <a:r>
              <a:rPr lang="el-GR" sz="3200" dirty="0" err="1">
                <a:solidFill>
                  <a:schemeClr val="tx2"/>
                </a:solidFill>
                <a:latin typeface="Calibri" pitchFamily="34" charset="0"/>
              </a:rPr>
              <a:t>εκτομής</a:t>
            </a:r>
            <a:r>
              <a:rPr lang="el-GR" sz="3200" dirty="0">
                <a:solidFill>
                  <a:schemeClr val="tx2"/>
                </a:solidFill>
                <a:latin typeface="Calibri" pitchFamily="34" charset="0"/>
              </a:rPr>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 Θέση κειμένου"/>
          <p:cNvSpPr txBox="1">
            <a:spLocks/>
          </p:cNvSpPr>
          <p:nvPr/>
        </p:nvSpPr>
        <p:spPr>
          <a:xfrm>
            <a:off x="0" y="0"/>
            <a:ext cx="9144000" cy="6858001"/>
          </a:xfrm>
          <a:prstGeom prst="rect">
            <a:avLst/>
          </a:prstGeom>
          <a:solidFill>
            <a:srgbClr val="FFCCFF"/>
          </a:solidFill>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2400" b="1" i="0" u="none" strike="noStrike" kern="1200" cap="none" spc="300" normalizeH="0" baseline="0" noProof="0" dirty="0" smtClean="0">
                <a:ln>
                  <a:noFill/>
                </a:ln>
                <a:solidFill>
                  <a:schemeClr val="tx1"/>
                </a:solidFill>
                <a:effectLst/>
                <a:uLnTx/>
                <a:uFillTx/>
                <a:latin typeface="+mn-lt"/>
                <a:ea typeface="+mn-ea"/>
                <a:cs typeface="+mn-cs"/>
              </a:rPr>
              <a:t>ΑΝΟΣΟΦΑΙΝΟΤΥΠΟΣ</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 ΟΥΡΟΘΗΛΙΑΚΟΥ ΚΑΡΚΙΝΟΥ –</a:t>
            </a: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 ΔΔ</a:t>
            </a:r>
            <a:r>
              <a:rPr lang="en-US" sz="2400" b="1" dirty="0"/>
              <a:t> </a:t>
            </a:r>
            <a:r>
              <a:rPr lang="el-GR" sz="2400" dirty="0" smtClean="0"/>
              <a:t>αφού μετά από μικροσκοπικό έλεγχο, </a:t>
            </a:r>
            <a:r>
              <a:rPr lang="el-GR" sz="2400" dirty="0" smtClean="0">
                <a:effectLst>
                  <a:outerShdw blurRad="38100" dist="38100" dir="2700000" algn="tl">
                    <a:srgbClr val="000000">
                      <a:alpha val="43137"/>
                    </a:srgbClr>
                  </a:outerShdw>
                </a:effectLst>
              </a:rPr>
              <a:t>απουσιάζει </a:t>
            </a:r>
            <a:r>
              <a:rPr lang="el-GR" sz="2400" dirty="0" smtClean="0"/>
              <a:t>επιφανειακό συστατικό </a:t>
            </a:r>
            <a:r>
              <a:rPr lang="el-GR" sz="2400" dirty="0" err="1" smtClean="0"/>
              <a:t>ουροθηλιακού</a:t>
            </a:r>
            <a:r>
              <a:rPr lang="el-GR" sz="2400" dirty="0" smtClean="0"/>
              <a:t> καρκινώματος, </a:t>
            </a:r>
            <a:r>
              <a:rPr lang="el-GR" sz="2400" dirty="0" err="1" smtClean="0"/>
              <a:t>θηλώδους</a:t>
            </a:r>
            <a:r>
              <a:rPr lang="el-GR" sz="2400" dirty="0" smtClean="0"/>
              <a:t> ή επίπεδου.</a:t>
            </a:r>
            <a:endParaRPr kumimoji="0" lang="el-GR"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2800" b="1" i="0" u="none" strike="noStrike" kern="1200" cap="none" spc="0" normalizeH="0" baseline="0" noProof="0" dirty="0" smtClean="0">
                <a:ln>
                  <a:noFill/>
                </a:ln>
                <a:solidFill>
                  <a:schemeClr val="tx1"/>
                </a:solidFill>
                <a:effectLst/>
                <a:uLnTx/>
                <a:uFillTx/>
                <a:latin typeface="+mn-lt"/>
                <a:ea typeface="+mn-ea"/>
                <a:cs typeface="+mn-cs"/>
              </a:rPr>
              <a:t>Υψηλού Μ.Β.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CK, CK7 </a:t>
            </a:r>
            <a:r>
              <a:rPr kumimoji="0" lang="el-GR" sz="28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&amp;  CK20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GATA3, P63</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&amp;  Leu-M1(CD15): (</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CEA (+),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κυρίως σε όγκους υψηλόβαθμης κακοήθειας.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000" b="1" i="0" u="none" strike="noStrike" kern="1200" cap="none" spc="0" normalizeH="0" baseline="0" noProof="0" dirty="0" smtClean="0">
                <a:ln>
                  <a:noFill/>
                </a:ln>
                <a:solidFill>
                  <a:schemeClr val="tx1"/>
                </a:solidFill>
                <a:effectLst/>
                <a:uLnTx/>
                <a:uFillTx/>
              </a:rPr>
              <a:t>ΔΔ κλειδιά  σε μορφολογικώς </a:t>
            </a:r>
            <a:r>
              <a:rPr kumimoji="0" lang="el-GR" sz="2000" b="1" i="0" u="none" strike="noStrike" kern="1200" cap="none" spc="0" normalizeH="0" baseline="0" noProof="0" dirty="0" err="1" smtClean="0">
                <a:ln>
                  <a:noFill/>
                </a:ln>
                <a:solidFill>
                  <a:schemeClr val="tx1"/>
                </a:solidFill>
                <a:effectLst/>
                <a:uLnTx/>
                <a:uFillTx/>
              </a:rPr>
              <a:t>δυσδιάγνωστες</a:t>
            </a:r>
            <a:r>
              <a:rPr kumimoji="0" lang="el-GR" sz="2000" b="1" i="0" u="none" strike="noStrike" kern="1200" cap="none" spc="0" normalizeH="0" baseline="0" noProof="0" dirty="0" smtClean="0">
                <a:ln>
                  <a:noFill/>
                </a:ln>
                <a:solidFill>
                  <a:schemeClr val="tx1"/>
                </a:solidFill>
                <a:effectLst/>
                <a:uLnTx/>
                <a:uFillTx/>
              </a:rPr>
              <a:t> περιπτώσεις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000" b="0" i="0" u="none" strike="noStrike" kern="1200" cap="none" spc="0" normalizeH="0" baseline="0" noProof="0" dirty="0" smtClean="0">
                <a:ln>
                  <a:noFill/>
                </a:ln>
                <a:solidFill>
                  <a:schemeClr val="tx1"/>
                </a:solidFill>
                <a:effectLst/>
                <a:uLnTx/>
                <a:uFillTx/>
              </a:rPr>
              <a:t>Στο </a:t>
            </a:r>
            <a:r>
              <a:rPr kumimoji="0" lang="el-GR" sz="2000" b="0" i="0" u="none" strike="noStrike" kern="1200" cap="none" spc="300" normalizeH="0" baseline="0" noProof="0" dirty="0" smtClean="0">
                <a:ln>
                  <a:noFill/>
                </a:ln>
                <a:solidFill>
                  <a:schemeClr val="tx1"/>
                </a:solidFill>
                <a:effectLst/>
                <a:uLnTx/>
                <a:uFillTx/>
              </a:rPr>
              <a:t>λέμφωμα</a:t>
            </a:r>
            <a:r>
              <a:rPr kumimoji="0" lang="el-GR" sz="2000" b="0" i="0" u="none" strike="noStrike" kern="1200" cap="none" spc="0" normalizeH="0" baseline="0" noProof="0" dirty="0" smtClean="0">
                <a:ln>
                  <a:noFill/>
                </a:ln>
                <a:solidFill>
                  <a:schemeClr val="tx1"/>
                </a:solidFill>
                <a:effectLst/>
                <a:uLnTx/>
                <a:uFillTx/>
              </a:rPr>
              <a:t>( αντίθετα με το καρκίνωμα    δίκην</a:t>
            </a:r>
            <a:endParaRPr kumimoji="0" lang="en-US" sz="2000" b="0" i="0" u="none" strike="noStrike" kern="1200" cap="none" spc="0" normalizeH="0" baseline="0" noProof="0" dirty="0" smtClean="0">
              <a:ln>
                <a:noFill/>
              </a:ln>
              <a:solidFill>
                <a:schemeClr val="tx1"/>
              </a:solidFill>
              <a:effectLst/>
              <a:uLnTx/>
              <a:uFillTx/>
            </a:endParaRPr>
          </a:p>
          <a:p>
            <a:pPr marR="0" lvl="0" algn="l" defTabSz="914400" rtl="0" eaLnBrk="1" fontAlgn="auto" latinLnBrk="0" hangingPunct="1">
              <a:lnSpc>
                <a:spcPct val="100000"/>
              </a:lnSpc>
              <a:spcBef>
                <a:spcPct val="20000"/>
              </a:spcBef>
              <a:spcAft>
                <a:spcPts val="0"/>
              </a:spcAft>
              <a:buClrTx/>
              <a:buSzTx/>
              <a:tabLst/>
              <a:defRPr/>
            </a:pPr>
            <a:r>
              <a:rPr kumimoji="0" lang="el-GR" sz="2000" b="0" i="0" u="none" strike="noStrike" kern="1200" cap="none" spc="0" normalizeH="0" baseline="0" noProof="0" dirty="0" smtClean="0">
                <a:ln>
                  <a:noFill/>
                </a:ln>
                <a:solidFill>
                  <a:schemeClr val="tx1"/>
                </a:solidFill>
                <a:effectLst/>
                <a:uLnTx/>
                <a:uFillTx/>
              </a:rPr>
              <a:t>     </a:t>
            </a:r>
            <a:r>
              <a:rPr kumimoji="0" lang="el-GR" sz="2000" b="0" i="0" u="none" strike="noStrike" kern="1200" cap="none" spc="0" normalizeH="0" baseline="0" noProof="0" dirty="0" err="1" smtClean="0">
                <a:ln>
                  <a:noFill/>
                </a:ln>
                <a:solidFill>
                  <a:schemeClr val="tx1"/>
                </a:solidFill>
                <a:effectLst/>
                <a:uLnTx/>
                <a:uFillTx/>
              </a:rPr>
              <a:t>λεμφοεπιθηλιώματος</a:t>
            </a:r>
            <a:r>
              <a:rPr kumimoji="0" lang="el-GR" sz="2000" b="0" i="0" u="none" strike="noStrike" kern="1200" cap="none" spc="0" normalizeH="0" baseline="0" noProof="0" dirty="0" smtClean="0">
                <a:ln>
                  <a:noFill/>
                </a:ln>
                <a:solidFill>
                  <a:schemeClr val="tx1"/>
                </a:solidFill>
                <a:effectLst/>
                <a:uLnTx/>
                <a:uFillTx/>
              </a:rPr>
              <a:t>) η </a:t>
            </a:r>
            <a:r>
              <a:rPr kumimoji="0" lang="en-US" sz="2000" b="0" i="0" u="none" strike="noStrike" kern="1200" cap="none" spc="0" normalizeH="0" baseline="0" noProof="0" dirty="0" smtClean="0">
                <a:ln>
                  <a:noFill/>
                </a:ln>
                <a:solidFill>
                  <a:schemeClr val="tx1"/>
                </a:solidFill>
                <a:effectLst/>
                <a:uLnTx/>
                <a:uFillTx/>
              </a:rPr>
              <a:t>CK </a:t>
            </a:r>
            <a:r>
              <a:rPr kumimoji="0" lang="el-GR" sz="2000" b="0" i="0" u="none" strike="noStrike" kern="1200" cap="none" spc="0" normalizeH="0" baseline="0" noProof="0" dirty="0" smtClean="0">
                <a:ln>
                  <a:noFill/>
                </a:ln>
                <a:solidFill>
                  <a:schemeClr val="tx1"/>
                </a:solidFill>
                <a:effectLst/>
                <a:uLnTx/>
                <a:uFillTx/>
              </a:rPr>
              <a:t>είναι διάχυτα (-) ενώ το </a:t>
            </a:r>
            <a:r>
              <a:rPr kumimoji="0" lang="en-US"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rPr>
              <a:t>LCA</a:t>
            </a:r>
            <a:r>
              <a:rPr kumimoji="0" lang="en-US" sz="2000" b="0" i="0" u="none" strike="noStrike" kern="1200" cap="none" spc="0" normalizeH="0" baseline="0" noProof="0" dirty="0" smtClean="0">
                <a:ln>
                  <a:noFill/>
                </a:ln>
                <a:solidFill>
                  <a:schemeClr val="tx1"/>
                </a:solidFill>
                <a:effectLst/>
                <a:uLnTx/>
                <a:uFillTx/>
              </a:rPr>
              <a:t> </a:t>
            </a:r>
            <a:r>
              <a:rPr kumimoji="0" lang="el-GR" sz="2000" b="0" i="0" u="none" strike="noStrike" kern="1200" cap="none" spc="0" normalizeH="0" baseline="0" noProof="0" dirty="0" smtClean="0">
                <a:ln>
                  <a:noFill/>
                </a:ln>
                <a:solidFill>
                  <a:schemeClr val="tx1"/>
                </a:solidFill>
                <a:effectLst/>
                <a:uLnTx/>
                <a:uFillTx/>
              </a:rPr>
              <a:t>διάχυτα (+).</a:t>
            </a:r>
          </a:p>
          <a:p>
            <a:pPr marR="0" lvl="0" algn="l" defTabSz="914400" rtl="0" eaLnBrk="1" fontAlgn="auto" latinLnBrk="0" hangingPunct="1">
              <a:lnSpc>
                <a:spcPct val="100000"/>
              </a:lnSpc>
              <a:spcBef>
                <a:spcPct val="20000"/>
              </a:spcBef>
              <a:spcAft>
                <a:spcPts val="0"/>
              </a:spcAft>
              <a:buClrTx/>
              <a:buSzTx/>
              <a:tabLst/>
              <a:defRPr/>
            </a:pPr>
            <a:r>
              <a:rPr lang="el-GR" sz="2000" dirty="0"/>
              <a:t> </a:t>
            </a:r>
            <a:r>
              <a:rPr lang="el-GR" sz="2000" dirty="0" smtClean="0"/>
              <a:t>     Στο </a:t>
            </a:r>
            <a:r>
              <a:rPr lang="el-GR" sz="2000" spc="300" dirty="0" err="1" smtClean="0"/>
              <a:t>παραγαγγλίωμα</a:t>
            </a:r>
            <a:r>
              <a:rPr lang="el-GR" sz="2000" dirty="0" smtClean="0"/>
              <a:t> αναγνωρίζεται ανάλογη καρκινώματος, </a:t>
            </a:r>
            <a:r>
              <a:rPr lang="el-GR" sz="2000" dirty="0" err="1" smtClean="0"/>
              <a:t>εμφωλεασμένη</a:t>
            </a:r>
            <a:r>
              <a:rPr lang="el-GR" sz="2000" dirty="0" smtClean="0"/>
              <a:t> αρχιτεκτονική. Το αγγειακό δίκτυο είναι προβάλλον. Θετικές </a:t>
            </a:r>
            <a:r>
              <a:rPr lang="el-GR" sz="2000" dirty="0" err="1" smtClean="0"/>
              <a:t>ανοσοχρώσεις</a:t>
            </a:r>
            <a:r>
              <a:rPr lang="en-US" sz="2000" dirty="0" smtClean="0"/>
              <a:t>: S100, </a:t>
            </a:r>
            <a:r>
              <a:rPr lang="el-GR" sz="2000" dirty="0" err="1" smtClean="0"/>
              <a:t>συναπτοφυσίνη</a:t>
            </a:r>
            <a:r>
              <a:rPr lang="el-GR" sz="2000" dirty="0" smtClean="0"/>
              <a:t>, </a:t>
            </a:r>
            <a:r>
              <a:rPr lang="el-GR" sz="2000" dirty="0" err="1" smtClean="0"/>
              <a:t>χρωμογρανίνη</a:t>
            </a:r>
            <a:r>
              <a:rPr lang="el-GR" sz="2000" dirty="0" smtClean="0"/>
              <a:t> αλλά και </a:t>
            </a:r>
            <a:r>
              <a:rPr lang="en-US" sz="2000" dirty="0" smtClean="0"/>
              <a:t>GATA3 (!!!!) – </a:t>
            </a:r>
            <a:r>
              <a:rPr lang="el-GR" sz="2000" dirty="0" smtClean="0"/>
              <a:t>αρνητικές</a:t>
            </a:r>
            <a:r>
              <a:rPr lang="en-US" sz="2000" dirty="0" smtClean="0"/>
              <a:t>: AE</a:t>
            </a:r>
            <a:r>
              <a:rPr lang="el-GR" sz="2000" dirty="0" smtClean="0"/>
              <a:t>1</a:t>
            </a:r>
            <a:r>
              <a:rPr lang="en-US" sz="2000" dirty="0" smtClean="0"/>
              <a:t>/AE3 &amp; CK7.</a:t>
            </a:r>
            <a:r>
              <a:rPr lang="el-GR" sz="2000" dirty="0" smtClean="0"/>
              <a:t> </a:t>
            </a:r>
            <a:endParaRPr kumimoji="0" lang="el-GR" sz="2000" b="0" i="0" u="none" strike="noStrike" kern="1200" cap="none" spc="0" normalizeH="0" baseline="0" noProof="0" dirty="0" smtClean="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000" b="0" i="0" u="none" strike="noStrike" kern="1200" cap="none" spc="0" normalizeH="0" baseline="0" noProof="0" dirty="0" smtClean="0">
                <a:ln>
                  <a:noFill/>
                </a:ln>
                <a:solidFill>
                  <a:schemeClr val="tx1"/>
                </a:solidFill>
                <a:effectLst/>
                <a:uLnTx/>
                <a:uFillTx/>
              </a:rPr>
              <a:t>Στο  </a:t>
            </a:r>
            <a:r>
              <a:rPr kumimoji="0" lang="el-GR" sz="2000" b="0" i="0" u="none" strike="noStrike" kern="1200" cap="none" spc="300" normalizeH="0" baseline="0" noProof="0" dirty="0" err="1" smtClean="0">
                <a:ln>
                  <a:noFill/>
                </a:ln>
                <a:solidFill>
                  <a:schemeClr val="tx1"/>
                </a:solidFill>
                <a:effectLst/>
                <a:uLnTx/>
                <a:uFillTx/>
              </a:rPr>
              <a:t>αδενοκαρκίνωμα</a:t>
            </a:r>
            <a:r>
              <a:rPr kumimoji="0" lang="el-GR" sz="2000" b="0" i="0" u="none" strike="noStrike" kern="1200" cap="none" spc="300" normalizeH="0" baseline="0" noProof="0" dirty="0" smtClean="0">
                <a:ln>
                  <a:noFill/>
                </a:ln>
                <a:solidFill>
                  <a:schemeClr val="tx1"/>
                </a:solidFill>
                <a:effectLst/>
                <a:uLnTx/>
                <a:uFillTx/>
              </a:rPr>
              <a:t> του προστάτη </a:t>
            </a:r>
            <a:r>
              <a:rPr kumimoji="0" lang="el-GR" sz="2000" b="0" i="0" u="none" strike="noStrike" kern="1200" cap="none" spc="0" normalizeH="0" baseline="0" noProof="0" dirty="0" smtClean="0">
                <a:ln>
                  <a:noFill/>
                </a:ln>
                <a:solidFill>
                  <a:schemeClr val="tx1"/>
                </a:solidFill>
                <a:effectLst/>
                <a:uLnTx/>
                <a:uFillTx/>
              </a:rPr>
              <a:t>(αντίθετα με το  υψηλόβαθμης κακοήθειας </a:t>
            </a:r>
            <a:r>
              <a:rPr kumimoji="0" lang="el-GR" sz="2000" b="0" i="0" u="none" strike="noStrike" kern="1200" cap="none" spc="0" normalizeH="0" baseline="0" noProof="0" dirty="0" err="1" smtClean="0">
                <a:ln>
                  <a:noFill/>
                </a:ln>
                <a:solidFill>
                  <a:schemeClr val="tx1"/>
                </a:solidFill>
                <a:effectLst/>
                <a:uLnTx/>
                <a:uFillTx/>
              </a:rPr>
              <a:t>ουροθηλιακό</a:t>
            </a:r>
            <a:r>
              <a:rPr kumimoji="0" lang="el-GR" sz="2000" b="0" i="0" u="none" strike="noStrike" kern="1200" cap="none" spc="0" normalizeH="0" baseline="0" noProof="0" dirty="0" smtClean="0">
                <a:ln>
                  <a:noFill/>
                </a:ln>
                <a:solidFill>
                  <a:schemeClr val="tx1"/>
                </a:solidFill>
                <a:effectLst/>
                <a:uLnTx/>
                <a:uFillTx/>
              </a:rPr>
              <a:t> καρκίνωμα)  συνήθως </a:t>
            </a:r>
            <a:r>
              <a:rPr kumimoji="0" lang="el-GR" sz="2000" b="0" i="0" u="none" strike="noStrike" kern="1200" cap="none" spc="0" normalizeH="0" baseline="0" noProof="0" dirty="0" err="1" smtClean="0">
                <a:ln>
                  <a:noFill/>
                </a:ln>
                <a:solidFill>
                  <a:schemeClr val="tx1"/>
                </a:solidFill>
                <a:effectLst/>
                <a:uLnTx/>
                <a:uFillTx/>
              </a:rPr>
              <a:t>μονόμορφα</a:t>
            </a:r>
            <a:r>
              <a:rPr kumimoji="0" lang="el-GR" sz="2000" b="0" i="0" u="none" strike="noStrike" kern="1200" cap="none" spc="0" normalizeH="0" baseline="0" noProof="0" dirty="0" smtClean="0">
                <a:ln>
                  <a:noFill/>
                </a:ln>
                <a:solidFill>
                  <a:schemeClr val="tx1"/>
                </a:solidFill>
                <a:effectLst/>
                <a:uLnTx/>
                <a:uFillTx/>
              </a:rPr>
              <a:t> τα καρκινικά κύτταρα με προβάλλοντα </a:t>
            </a:r>
            <a:r>
              <a:rPr kumimoji="0" lang="el-GR" sz="2000" b="0" i="0" u="none" strike="noStrike" kern="1200" cap="none" spc="0" normalizeH="0" baseline="0" noProof="0" dirty="0" err="1" smtClean="0">
                <a:ln>
                  <a:noFill/>
                </a:ln>
                <a:solidFill>
                  <a:schemeClr val="tx1"/>
                </a:solidFill>
                <a:effectLst/>
                <a:uLnTx/>
                <a:uFillTx/>
              </a:rPr>
              <a:t>πυρήνια</a:t>
            </a:r>
            <a:r>
              <a:rPr kumimoji="0" lang="en-US" sz="2000" b="0" i="0" u="none" strike="noStrike" kern="1200" cap="none" spc="0" normalizeH="0" baseline="0" noProof="0" dirty="0" smtClean="0">
                <a:ln>
                  <a:noFill/>
                </a:ln>
                <a:solidFill>
                  <a:schemeClr val="tx1"/>
                </a:solidFill>
                <a:effectLst/>
                <a:uLnTx/>
                <a:uFillTx/>
              </a:rPr>
              <a:t>:</a:t>
            </a:r>
            <a:r>
              <a:rPr lang="el-GR" sz="2000" dirty="0"/>
              <a:t> </a:t>
            </a:r>
            <a:r>
              <a:rPr kumimoji="0" lang="en-US" sz="2000" b="0" i="0" u="none" strike="noStrike" kern="1200" cap="none" spc="0" normalizeH="0" baseline="0" noProof="0" dirty="0" smtClean="0">
                <a:ln>
                  <a:noFill/>
                </a:ln>
                <a:solidFill>
                  <a:schemeClr val="tx1"/>
                </a:solidFill>
                <a:effectLst/>
                <a:uLnTx/>
                <a:uFillTx/>
              </a:rPr>
              <a:t>P63(-) , </a:t>
            </a:r>
            <a:r>
              <a:rPr kumimoji="0" lang="el-GR" sz="2000" b="0" i="0" u="none" strike="noStrike" kern="1200" cap="none" spc="0" normalizeH="0" baseline="0" noProof="0" dirty="0" err="1" smtClean="0">
                <a:ln>
                  <a:noFill/>
                </a:ln>
                <a:solidFill>
                  <a:schemeClr val="tx1"/>
                </a:solidFill>
                <a:effectLst/>
                <a:uLnTx/>
                <a:uFillTx/>
              </a:rPr>
              <a:t>θρομβομοντουλίνη</a:t>
            </a:r>
            <a:r>
              <a:rPr kumimoji="0" lang="el-GR" sz="2000" b="0" i="0" u="none" strike="noStrike" kern="1200" cap="none" spc="0" normalizeH="0" baseline="0" noProof="0" dirty="0" smtClean="0">
                <a:ln>
                  <a:noFill/>
                </a:ln>
                <a:solidFill>
                  <a:schemeClr val="tx1"/>
                </a:solidFill>
                <a:effectLst/>
                <a:uLnTx/>
                <a:uFillTx/>
              </a:rPr>
              <a:t> (-)</a:t>
            </a:r>
            <a:r>
              <a:rPr kumimoji="0" lang="el-GR" sz="2000" b="0" i="0" u="none" strike="noStrike" kern="1200" cap="none" spc="0" normalizeH="0" noProof="0" dirty="0" smtClean="0">
                <a:ln>
                  <a:noFill/>
                </a:ln>
                <a:solidFill>
                  <a:schemeClr val="tx1"/>
                </a:solidFill>
                <a:effectLst/>
                <a:uLnTx/>
                <a:uFillTx/>
              </a:rPr>
              <a:t>  </a:t>
            </a:r>
          </a:p>
          <a:p>
            <a:pPr marR="0" lvl="0" algn="l" defTabSz="914400" rtl="0" eaLnBrk="1" fontAlgn="auto" latinLnBrk="0" hangingPunct="1">
              <a:lnSpc>
                <a:spcPct val="100000"/>
              </a:lnSpc>
              <a:spcBef>
                <a:spcPct val="20000"/>
              </a:spcBef>
              <a:spcAft>
                <a:spcPts val="0"/>
              </a:spcAft>
              <a:buClrTx/>
              <a:buSzTx/>
              <a:tabLst/>
              <a:defRPr/>
            </a:pPr>
            <a:r>
              <a:rPr lang="el-GR" sz="2000" baseline="0" dirty="0"/>
              <a:t> </a:t>
            </a:r>
            <a:r>
              <a:rPr lang="el-GR" sz="2000" baseline="0" dirty="0" smtClean="0"/>
              <a:t>     </a:t>
            </a:r>
            <a:r>
              <a:rPr kumimoji="0" lang="en-US"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rPr>
              <a:t>PSA , PAP</a:t>
            </a:r>
            <a:r>
              <a:rPr kumimoji="0" lang="el-GR"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rPr>
              <a:t>, ΝΚΧ3.1</a:t>
            </a:r>
            <a:r>
              <a:rPr kumimoji="0" lang="en-US"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rPr>
              <a:t>  </a:t>
            </a:r>
            <a:r>
              <a:rPr kumimoji="0" lang="en-US" sz="2000" b="0" i="0" u="none" strike="noStrike" kern="1200" cap="none" spc="0" normalizeH="0" baseline="0" noProof="0" dirty="0" smtClean="0">
                <a:ln>
                  <a:noFill/>
                </a:ln>
                <a:solidFill>
                  <a:schemeClr val="tx1"/>
                </a:solidFill>
                <a:effectLst/>
                <a:uLnTx/>
                <a:uFillTx/>
              </a:rPr>
              <a:t>(&amp; </a:t>
            </a:r>
            <a:r>
              <a:rPr kumimoji="0" lang="el-GR" sz="2000" b="0" i="0" u="none" strike="noStrike" kern="1200" cap="none" spc="0" normalizeH="0" baseline="0" noProof="0" dirty="0" err="1" smtClean="0">
                <a:ln>
                  <a:noFill/>
                </a:ln>
                <a:solidFill>
                  <a:schemeClr val="tx1"/>
                </a:solidFill>
                <a:effectLst/>
                <a:uLnTx/>
                <a:uFillTx/>
              </a:rPr>
              <a:t>ρακεμάση</a:t>
            </a:r>
            <a:r>
              <a:rPr kumimoji="0" lang="el-GR" sz="2000" b="0" i="0" u="none" strike="noStrike" kern="1200" cap="none" spc="0" normalizeH="0" baseline="0" noProof="0" dirty="0" smtClean="0">
                <a:ln>
                  <a:noFill/>
                </a:ln>
                <a:solidFill>
                  <a:schemeClr val="tx1"/>
                </a:solidFill>
                <a:effectLst/>
                <a:uLnTx/>
                <a:uFillTx/>
              </a:rPr>
              <a:t>    </a:t>
            </a:r>
            <a:r>
              <a:rPr kumimoji="0" lang="en-US" sz="2000" b="0" i="0" u="none" strike="noStrike" kern="1200" cap="none" spc="0" normalizeH="0" baseline="0" noProof="0" dirty="0" smtClean="0">
                <a:ln>
                  <a:noFill/>
                </a:ln>
                <a:solidFill>
                  <a:schemeClr val="tx1"/>
                </a:solidFill>
                <a:effectLst/>
                <a:uLnTx/>
                <a:uFillTx/>
              </a:rPr>
              <a:t>P504S): (+)</a:t>
            </a:r>
            <a:r>
              <a:rPr kumimoji="0" lang="el-GR" sz="2000" b="0" i="0" u="none" strike="noStrike" kern="1200" cap="none" spc="0" normalizeH="0" baseline="0" noProof="0" dirty="0" smtClean="0">
                <a:ln>
                  <a:noFill/>
                </a:ln>
                <a:solidFill>
                  <a:schemeClr val="tx1"/>
                </a:solidFill>
                <a:effectLst/>
                <a:uLnTx/>
                <a:uFillTx/>
              </a:rPr>
              <a:t>.</a:t>
            </a:r>
          </a:p>
          <a:p>
            <a:pPr marR="0" lvl="0" algn="l" defTabSz="914400" rtl="0" eaLnBrk="1" fontAlgn="auto" latinLnBrk="0" hangingPunct="1">
              <a:lnSpc>
                <a:spcPct val="100000"/>
              </a:lnSpc>
              <a:spcBef>
                <a:spcPct val="20000"/>
              </a:spcBef>
              <a:spcAft>
                <a:spcPts val="0"/>
              </a:spcAft>
              <a:buClrTx/>
              <a:buSzTx/>
              <a:tabLst/>
              <a:defRPr/>
            </a:pPr>
            <a:r>
              <a:rPr lang="el-GR" sz="2000" dirty="0" smtClean="0"/>
              <a:t>      Στο  </a:t>
            </a:r>
            <a:r>
              <a:rPr lang="el-GR" sz="2000" spc="300" dirty="0" err="1" smtClean="0"/>
              <a:t>νεφροκυτταρικό</a:t>
            </a:r>
            <a:r>
              <a:rPr lang="el-GR" sz="2000" spc="300" dirty="0" smtClean="0"/>
              <a:t> καρκίνωμα</a:t>
            </a:r>
            <a:r>
              <a:rPr lang="en-US" sz="2000" dirty="0" smtClean="0"/>
              <a:t>: PAX8 (+), p63(-), GATA3(-) </a:t>
            </a:r>
            <a:r>
              <a:rPr lang="el-GR" sz="2000" dirty="0" err="1" smtClean="0"/>
              <a:t>συνηγορητικά</a:t>
            </a:r>
            <a:r>
              <a:rPr lang="el-GR" sz="2000" dirty="0" smtClean="0"/>
              <a:t>.</a:t>
            </a:r>
            <a:r>
              <a:rPr kumimoji="0" lang="en-US" sz="2000" b="0" i="0" u="none" strike="noStrike" kern="1200" cap="none" spc="0" normalizeH="0" baseline="0" noProof="0" dirty="0" smtClean="0">
                <a:ln>
                  <a:noFill/>
                </a:ln>
                <a:solidFill>
                  <a:schemeClr val="tx1"/>
                </a:solidFill>
                <a:effectLst/>
                <a:uLnTx/>
                <a:uFillTx/>
              </a:rPr>
              <a:t> </a:t>
            </a:r>
            <a:endParaRPr kumimoji="0" lang="el-GR" sz="2000" b="0" i="0" u="none" strike="noStrike" kern="1200" cap="none" spc="0" normalizeH="0" baseline="0" noProof="0" dirty="0" smtClean="0">
              <a:ln>
                <a:noFill/>
              </a:ln>
              <a:solidFill>
                <a:schemeClr val="tx1"/>
              </a:solidFill>
              <a:effectLst/>
              <a:uLnTx/>
              <a:uFillTx/>
            </a:endParaRPr>
          </a:p>
          <a:p>
            <a:pPr marR="0" lvl="0" algn="l" defTabSz="914400" rtl="0" eaLnBrk="1" fontAlgn="auto" latinLnBrk="0" hangingPunct="1">
              <a:lnSpc>
                <a:spcPct val="100000"/>
              </a:lnSpc>
              <a:spcBef>
                <a:spcPct val="20000"/>
              </a:spcBef>
              <a:spcAft>
                <a:spcPts val="0"/>
              </a:spcAft>
              <a:buClrTx/>
              <a:buSzTx/>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R="0" lvl="0" algn="l" defTabSz="914400" rtl="0" eaLnBrk="1" fontAlgn="auto" latinLnBrk="0" hangingPunct="1">
              <a:lnSpc>
                <a:spcPct val="100000"/>
              </a:lnSpc>
              <a:spcBef>
                <a:spcPct val="20000"/>
              </a:spcBef>
              <a:spcAft>
                <a:spcPts val="0"/>
              </a:spcAft>
              <a:buClrTx/>
              <a:buSzTx/>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p:nvPr>
        </p:nvSpPr>
        <p:spPr>
          <a:xfrm>
            <a:off x="179388" y="1"/>
            <a:ext cx="8856662" cy="980728"/>
          </a:xfrm>
        </p:spPr>
        <p:txBody>
          <a:bodyPr>
            <a:normAutofit fontScale="90000"/>
          </a:bodyPr>
          <a:lstStyle/>
          <a:p>
            <a:r>
              <a:rPr lang="el-GR" sz="3200" b="1" u="sng" spc="300" dirty="0" err="1" smtClean="0">
                <a:solidFill>
                  <a:srgbClr val="C00000"/>
                </a:solidFill>
              </a:rPr>
              <a:t>Ουροθηλιακό</a:t>
            </a:r>
            <a:r>
              <a:rPr lang="el-GR" sz="3200" b="1" dirty="0" smtClean="0">
                <a:solidFill>
                  <a:srgbClr val="C00000"/>
                </a:solidFill>
              </a:rPr>
              <a:t> </a:t>
            </a:r>
            <a:r>
              <a:rPr lang="el-GR" sz="3200" dirty="0" smtClean="0">
                <a:solidFill>
                  <a:srgbClr val="C00000"/>
                </a:solidFill>
              </a:rPr>
              <a:t>καρκίνωμα με αδενική διαφοροποίηση</a:t>
            </a:r>
            <a:endParaRPr lang="el-GR" sz="3200" dirty="0" smtClean="0"/>
          </a:p>
        </p:txBody>
      </p:sp>
      <p:sp>
        <p:nvSpPr>
          <p:cNvPr id="44035" name="2 - Θέση περιεχομένου"/>
          <p:cNvSpPr>
            <a:spLocks noGrp="1"/>
          </p:cNvSpPr>
          <p:nvPr>
            <p:ph idx="1"/>
          </p:nvPr>
        </p:nvSpPr>
        <p:spPr>
          <a:xfrm>
            <a:off x="457200" y="764704"/>
            <a:ext cx="8229600" cy="6093296"/>
          </a:xfrm>
        </p:spPr>
        <p:txBody>
          <a:bodyPr>
            <a:normAutofit/>
          </a:bodyPr>
          <a:lstStyle/>
          <a:p>
            <a:pPr algn="ctr">
              <a:buFont typeface="Arial" charset="0"/>
              <a:buNone/>
            </a:pPr>
            <a:r>
              <a:rPr lang="el-GR" sz="2400" b="1" dirty="0" smtClean="0">
                <a:solidFill>
                  <a:schemeClr val="tx2"/>
                </a:solidFill>
              </a:rPr>
              <a:t>Διαφορική  Διάγνωση</a:t>
            </a:r>
          </a:p>
          <a:p>
            <a:endParaRPr lang="el-GR" sz="1400" b="1" dirty="0" smtClean="0">
              <a:solidFill>
                <a:schemeClr val="tx2"/>
              </a:solidFill>
            </a:endParaRPr>
          </a:p>
          <a:p>
            <a:pPr>
              <a:buSzPct val="145000"/>
              <a:buFontTx/>
              <a:buChar char="•"/>
            </a:pPr>
            <a:r>
              <a:rPr lang="el-GR" sz="1800" b="1" dirty="0" smtClean="0">
                <a:solidFill>
                  <a:srgbClr val="800000"/>
                </a:solidFill>
              </a:rPr>
              <a:t>Πρωτοπαθές </a:t>
            </a:r>
            <a:r>
              <a:rPr lang="el-GR" sz="1800" b="1" dirty="0" err="1" smtClean="0">
                <a:solidFill>
                  <a:srgbClr val="800000"/>
                </a:solidFill>
              </a:rPr>
              <a:t>α</a:t>
            </a:r>
            <a:r>
              <a:rPr lang="el-GR" sz="1800" b="1" dirty="0" err="1" smtClean="0">
                <a:solidFill>
                  <a:srgbClr val="800000"/>
                </a:solidFill>
              </a:rPr>
              <a:t>δενοκαρκίνωμα</a:t>
            </a:r>
            <a:r>
              <a:rPr lang="el-GR" sz="1800" b="1" dirty="0" smtClean="0">
                <a:solidFill>
                  <a:srgbClr val="800000"/>
                </a:solidFill>
              </a:rPr>
              <a:t>  </a:t>
            </a:r>
            <a:r>
              <a:rPr lang="el-GR" sz="1800" b="1" dirty="0" smtClean="0">
                <a:solidFill>
                  <a:srgbClr val="800000"/>
                </a:solidFill>
              </a:rPr>
              <a:t>ουροδόχου : </a:t>
            </a:r>
            <a:r>
              <a:rPr lang="el-GR" sz="1800" b="1" dirty="0" smtClean="0">
                <a:solidFill>
                  <a:schemeClr val="tx2"/>
                </a:solidFill>
              </a:rPr>
              <a:t>απουσία </a:t>
            </a:r>
            <a:r>
              <a:rPr lang="el-GR" sz="1800" b="1" dirty="0" err="1" smtClean="0">
                <a:solidFill>
                  <a:schemeClr val="tx2"/>
                </a:solidFill>
              </a:rPr>
              <a:t>ουροθηλιακού</a:t>
            </a:r>
            <a:r>
              <a:rPr lang="el-GR" sz="1800" b="1" dirty="0" smtClean="0">
                <a:solidFill>
                  <a:schemeClr val="tx2"/>
                </a:solidFill>
              </a:rPr>
              <a:t> στοιχείου, αληθείς αδένες με καλυκοειδή κύτταρα</a:t>
            </a:r>
            <a:r>
              <a:rPr lang="en-US" sz="1800" b="1" dirty="0" smtClean="0">
                <a:solidFill>
                  <a:schemeClr val="tx2"/>
                </a:solidFill>
              </a:rPr>
              <a:t> </a:t>
            </a:r>
            <a:r>
              <a:rPr lang="el-GR" sz="1800" b="1" dirty="0" smtClean="0">
                <a:solidFill>
                  <a:schemeClr val="tx2"/>
                </a:solidFill>
              </a:rPr>
              <a:t>(</a:t>
            </a:r>
            <a:r>
              <a:rPr lang="en-US" sz="1800" b="1" dirty="0" smtClean="0">
                <a:solidFill>
                  <a:schemeClr val="tx2"/>
                </a:solidFill>
              </a:rPr>
              <a:t>goblet cells</a:t>
            </a:r>
            <a:r>
              <a:rPr lang="el-GR" sz="1800" b="1" dirty="0" smtClean="0">
                <a:solidFill>
                  <a:schemeClr val="tx2"/>
                </a:solidFill>
              </a:rPr>
              <a:t>)</a:t>
            </a:r>
            <a:r>
              <a:rPr lang="en-US" sz="1800" b="1" dirty="0" smtClean="0">
                <a:solidFill>
                  <a:schemeClr val="tx2"/>
                </a:solidFill>
              </a:rPr>
              <a:t> </a:t>
            </a:r>
            <a:r>
              <a:rPr lang="el-GR" sz="1800" b="1" dirty="0" smtClean="0">
                <a:solidFill>
                  <a:schemeClr val="tx2"/>
                </a:solidFill>
              </a:rPr>
              <a:t>ή εντερικά κύτταρα</a:t>
            </a:r>
            <a:r>
              <a:rPr lang="en-US" sz="1800" b="1" dirty="0" smtClean="0">
                <a:solidFill>
                  <a:schemeClr val="tx2"/>
                </a:solidFill>
              </a:rPr>
              <a:t>,</a:t>
            </a:r>
            <a:r>
              <a:rPr lang="el-GR" sz="1800" b="1" dirty="0" smtClean="0">
                <a:solidFill>
                  <a:schemeClr val="tx2"/>
                </a:solidFill>
              </a:rPr>
              <a:t> συνήθως διηθητικό και υψηλής κακοηθείας</a:t>
            </a:r>
            <a:endParaRPr lang="en-US" sz="1800" b="1" dirty="0" smtClean="0">
              <a:solidFill>
                <a:schemeClr val="tx2"/>
              </a:solidFill>
            </a:endParaRPr>
          </a:p>
          <a:p>
            <a:pPr>
              <a:buFont typeface="Arial" charset="0"/>
              <a:buNone/>
            </a:pPr>
            <a:r>
              <a:rPr lang="en-US" sz="1800" b="1" dirty="0" smtClean="0"/>
              <a:t>● </a:t>
            </a:r>
            <a:r>
              <a:rPr lang="el-GR" sz="1800" b="1" dirty="0" smtClean="0"/>
              <a:t>     </a:t>
            </a:r>
            <a:r>
              <a:rPr lang="el-GR" sz="1800" b="1" dirty="0" err="1" smtClean="0">
                <a:solidFill>
                  <a:srgbClr val="800000"/>
                </a:solidFill>
              </a:rPr>
              <a:t>Αδενοκαρκίνωμα</a:t>
            </a:r>
            <a:r>
              <a:rPr lang="el-GR" sz="1800" b="1" dirty="0" smtClean="0">
                <a:solidFill>
                  <a:srgbClr val="800000"/>
                </a:solidFill>
              </a:rPr>
              <a:t> </a:t>
            </a:r>
            <a:r>
              <a:rPr lang="el-GR" sz="1800" b="1" dirty="0" err="1" smtClean="0">
                <a:solidFill>
                  <a:srgbClr val="800000"/>
                </a:solidFill>
              </a:rPr>
              <a:t>παχέος</a:t>
            </a:r>
            <a:r>
              <a:rPr lang="el-GR" sz="1800" b="1" dirty="0" smtClean="0">
                <a:solidFill>
                  <a:srgbClr val="800000"/>
                </a:solidFill>
              </a:rPr>
              <a:t> εντέρου</a:t>
            </a:r>
            <a:r>
              <a:rPr lang="en-US" sz="1800" b="1" dirty="0" smtClean="0">
                <a:solidFill>
                  <a:srgbClr val="800000"/>
                </a:solidFill>
              </a:rPr>
              <a:t>:</a:t>
            </a:r>
            <a:r>
              <a:rPr lang="en-US" sz="1800" b="1" dirty="0" smtClean="0"/>
              <a:t> </a:t>
            </a:r>
            <a:r>
              <a:rPr lang="en-US" sz="1800" b="1" dirty="0" smtClean="0">
                <a:solidFill>
                  <a:schemeClr val="tx2"/>
                </a:solidFill>
              </a:rPr>
              <a:t>CK7-, </a:t>
            </a:r>
            <a:r>
              <a:rPr lang="en-US" sz="1800" b="1" dirty="0" err="1" smtClean="0">
                <a:solidFill>
                  <a:schemeClr val="tx2"/>
                </a:solidFill>
              </a:rPr>
              <a:t>villin</a:t>
            </a:r>
            <a:r>
              <a:rPr lang="en-US" sz="1800" b="1" dirty="0" smtClean="0">
                <a:solidFill>
                  <a:schemeClr val="tx2"/>
                </a:solidFill>
              </a:rPr>
              <a:t>+</a:t>
            </a:r>
            <a:r>
              <a:rPr lang="en-US" sz="1800" b="1" dirty="0" smtClean="0"/>
              <a:t> (</a:t>
            </a:r>
            <a:r>
              <a:rPr lang="en-US" sz="1800" b="1" dirty="0" smtClean="0">
                <a:hlinkClick r:id="rId3" tooltip="Archives of pathology &amp; laboratory medicine."/>
              </a:rPr>
              <a:t>Arch </a:t>
            </a:r>
            <a:r>
              <a:rPr lang="en-US" sz="1800" b="1" dirty="0" err="1" smtClean="0">
                <a:hlinkClick r:id="rId3" tooltip="Archives of pathology &amp; laboratory medicine."/>
              </a:rPr>
              <a:t>Pathol</a:t>
            </a:r>
            <a:r>
              <a:rPr lang="en-US" sz="1800" b="1" dirty="0" smtClean="0">
                <a:hlinkClick r:id="rId3" tooltip="Archives of pathology &amp; laboratory medicine."/>
              </a:rPr>
              <a:t> Lab Med 2002;126:1057</a:t>
            </a:r>
            <a:r>
              <a:rPr lang="en-US" sz="1800" b="1" dirty="0" smtClean="0"/>
              <a:t>)</a:t>
            </a:r>
            <a:r>
              <a:rPr lang="el-GR" sz="1800" b="1" dirty="0" smtClean="0"/>
              <a:t>, θετική πυρηνική έκφραση β </a:t>
            </a:r>
            <a:r>
              <a:rPr lang="el-GR" sz="1800" b="1" dirty="0" err="1" smtClean="0"/>
              <a:t>κατενίνης</a:t>
            </a:r>
            <a:r>
              <a:rPr lang="el-GR" sz="1800" b="1" dirty="0" smtClean="0"/>
              <a:t>.</a:t>
            </a:r>
            <a:endParaRPr lang="en-US" sz="1800" b="1" dirty="0" smtClean="0"/>
          </a:p>
          <a:p>
            <a:pPr>
              <a:buFont typeface="Arial" charset="0"/>
              <a:buNone/>
            </a:pPr>
            <a:r>
              <a:rPr lang="en-US" sz="1800" b="1" dirty="0" smtClean="0"/>
              <a:t>● </a:t>
            </a:r>
            <a:r>
              <a:rPr lang="el-GR" sz="1800" b="1" dirty="0" smtClean="0"/>
              <a:t>    </a:t>
            </a:r>
            <a:r>
              <a:rPr lang="el-GR" sz="1800" b="1" dirty="0" smtClean="0">
                <a:solidFill>
                  <a:srgbClr val="800000"/>
                </a:solidFill>
              </a:rPr>
              <a:t>Κυστική &amp; αδενική κυστίτιδα</a:t>
            </a:r>
            <a:r>
              <a:rPr lang="en-US" sz="1800" b="1" dirty="0" smtClean="0">
                <a:solidFill>
                  <a:srgbClr val="800000"/>
                </a:solidFill>
              </a:rPr>
              <a:t>:</a:t>
            </a:r>
            <a:r>
              <a:rPr lang="en-US" sz="1800" b="1" dirty="0" smtClean="0"/>
              <a:t> </a:t>
            </a:r>
            <a:r>
              <a:rPr lang="el-GR" sz="1800" b="1" dirty="0" smtClean="0">
                <a:solidFill>
                  <a:schemeClr val="tx2"/>
                </a:solidFill>
              </a:rPr>
              <a:t>αδένες στο χαλαρό υπόστρωμα επενδυόμενοι από κυλινδρικό, κυβοειδές ή εντερικό επιθήλιο, χωρίς </a:t>
            </a:r>
            <a:r>
              <a:rPr lang="el-GR" sz="1800" b="1" dirty="0" err="1" smtClean="0">
                <a:solidFill>
                  <a:schemeClr val="tx2"/>
                </a:solidFill>
              </a:rPr>
              <a:t>ατυπία</a:t>
            </a:r>
            <a:r>
              <a:rPr lang="el-GR" sz="1800" b="1" dirty="0" smtClean="0">
                <a:solidFill>
                  <a:schemeClr val="tx2"/>
                </a:solidFill>
              </a:rPr>
              <a:t>, μιτώσεις, νέκρωση</a:t>
            </a:r>
            <a:endParaRPr lang="en-US" sz="1800" b="1" dirty="0" smtClean="0">
              <a:solidFill>
                <a:schemeClr val="tx2"/>
              </a:solidFill>
            </a:endParaRPr>
          </a:p>
          <a:p>
            <a:pPr>
              <a:buFont typeface="Arial" charset="0"/>
              <a:buNone/>
            </a:pPr>
            <a:r>
              <a:rPr lang="en-US" sz="1800" b="1" dirty="0" smtClean="0"/>
              <a:t>● </a:t>
            </a:r>
            <a:r>
              <a:rPr lang="el-GR" sz="1800" b="1" dirty="0" smtClean="0"/>
              <a:t>    </a:t>
            </a:r>
            <a:r>
              <a:rPr lang="el-GR" sz="1800" b="1" dirty="0" err="1" smtClean="0">
                <a:solidFill>
                  <a:srgbClr val="800000"/>
                </a:solidFill>
              </a:rPr>
              <a:t>Μιλεριάνωση</a:t>
            </a:r>
            <a:r>
              <a:rPr lang="en-US" sz="1800" b="1" dirty="0" smtClean="0">
                <a:solidFill>
                  <a:srgbClr val="800000"/>
                </a:solidFill>
              </a:rPr>
              <a:t>:</a:t>
            </a:r>
            <a:r>
              <a:rPr lang="el-GR" sz="1800" b="1" dirty="0" smtClean="0"/>
              <a:t> παρουσία 2 από τα 3:</a:t>
            </a:r>
            <a:r>
              <a:rPr lang="en-US" sz="1800" b="1" dirty="0" smtClean="0"/>
              <a:t> </a:t>
            </a:r>
            <a:r>
              <a:rPr lang="el-GR" sz="1800" b="1" dirty="0" err="1" smtClean="0">
                <a:solidFill>
                  <a:schemeClr val="tx2"/>
                </a:solidFill>
              </a:rPr>
              <a:t>ενδοσαλπιγγίτιδα</a:t>
            </a:r>
            <a:r>
              <a:rPr lang="el-GR" sz="1800" b="1" dirty="0" smtClean="0">
                <a:solidFill>
                  <a:schemeClr val="tx2"/>
                </a:solidFill>
              </a:rPr>
              <a:t>, </a:t>
            </a:r>
            <a:r>
              <a:rPr lang="el-GR" sz="1800" b="1" dirty="0" err="1" smtClean="0">
                <a:solidFill>
                  <a:schemeClr val="tx2"/>
                </a:solidFill>
              </a:rPr>
              <a:t>ενδομητρίωση</a:t>
            </a:r>
            <a:r>
              <a:rPr lang="el-GR" sz="1800" b="1" dirty="0" smtClean="0">
                <a:solidFill>
                  <a:schemeClr val="tx2"/>
                </a:solidFill>
              </a:rPr>
              <a:t>, </a:t>
            </a:r>
            <a:r>
              <a:rPr lang="el-GR" sz="1800" b="1" dirty="0" err="1" smtClean="0">
                <a:solidFill>
                  <a:schemeClr val="tx2"/>
                </a:solidFill>
              </a:rPr>
              <a:t>ενδοτραχηλίτιδα</a:t>
            </a:r>
            <a:r>
              <a:rPr lang="el-GR" sz="1800" b="1" dirty="0" smtClean="0">
                <a:solidFill>
                  <a:schemeClr val="tx2"/>
                </a:solidFill>
              </a:rPr>
              <a:t>, χωρίς </a:t>
            </a:r>
            <a:r>
              <a:rPr lang="el-GR" sz="1800" b="1" dirty="0" err="1" smtClean="0">
                <a:solidFill>
                  <a:schemeClr val="tx2"/>
                </a:solidFill>
              </a:rPr>
              <a:t>ατυπία</a:t>
            </a:r>
            <a:r>
              <a:rPr lang="el-GR" sz="1800" b="1" dirty="0" smtClean="0">
                <a:solidFill>
                  <a:schemeClr val="tx2"/>
                </a:solidFill>
              </a:rPr>
              <a:t>, χωρίς μιτώσεις.</a:t>
            </a:r>
            <a:endParaRPr lang="en-US" sz="1800" b="1" dirty="0" smtClean="0">
              <a:solidFill>
                <a:schemeClr val="tx2"/>
              </a:solidFill>
            </a:endParaRPr>
          </a:p>
          <a:p>
            <a:pPr>
              <a:buFont typeface="Arial" charset="0"/>
              <a:buNone/>
            </a:pPr>
            <a:r>
              <a:rPr lang="en-US" sz="1800" b="1" dirty="0" smtClean="0"/>
              <a:t>●</a:t>
            </a:r>
            <a:r>
              <a:rPr lang="el-GR" sz="1800" b="1" dirty="0" smtClean="0"/>
              <a:t>   </a:t>
            </a:r>
            <a:r>
              <a:rPr lang="en-US" sz="1800" b="1" dirty="0" smtClean="0"/>
              <a:t> </a:t>
            </a:r>
            <a:r>
              <a:rPr lang="el-GR" sz="1800" b="1" dirty="0" err="1" smtClean="0">
                <a:solidFill>
                  <a:srgbClr val="800000"/>
                </a:solidFill>
              </a:rPr>
              <a:t>Νεφρογενής</a:t>
            </a:r>
            <a:r>
              <a:rPr lang="el-GR" sz="1800" b="1" dirty="0" smtClean="0">
                <a:solidFill>
                  <a:srgbClr val="800000"/>
                </a:solidFill>
              </a:rPr>
              <a:t> </a:t>
            </a:r>
            <a:r>
              <a:rPr lang="el-GR" sz="1800" b="1" dirty="0" err="1" smtClean="0">
                <a:solidFill>
                  <a:srgbClr val="800000"/>
                </a:solidFill>
              </a:rPr>
              <a:t>μεταπλασία</a:t>
            </a:r>
            <a:r>
              <a:rPr lang="el-GR" sz="1800" b="1" dirty="0" smtClean="0">
                <a:solidFill>
                  <a:srgbClr val="800000"/>
                </a:solidFill>
              </a:rPr>
              <a:t>/αδένωμα</a:t>
            </a:r>
            <a:r>
              <a:rPr lang="en-US" sz="1800" b="1" dirty="0" smtClean="0">
                <a:solidFill>
                  <a:srgbClr val="800000"/>
                </a:solidFill>
              </a:rPr>
              <a:t>:</a:t>
            </a:r>
            <a:r>
              <a:rPr lang="en-US" sz="1800" b="1" dirty="0" smtClean="0"/>
              <a:t> </a:t>
            </a:r>
            <a:r>
              <a:rPr lang="el-GR" sz="1800" b="1" dirty="0" smtClean="0">
                <a:solidFill>
                  <a:schemeClr val="tx2"/>
                </a:solidFill>
              </a:rPr>
              <a:t>μικροί σωλήνες παρόμοιοι με τους </a:t>
            </a:r>
            <a:r>
              <a:rPr lang="el-GR" sz="1800" b="1" dirty="0" err="1" smtClean="0">
                <a:solidFill>
                  <a:schemeClr val="tx2"/>
                </a:solidFill>
              </a:rPr>
              <a:t>μεσονεφρικούς</a:t>
            </a:r>
            <a:r>
              <a:rPr lang="en-US" sz="1800" b="1" dirty="0" smtClean="0">
                <a:solidFill>
                  <a:schemeClr val="tx2"/>
                </a:solidFill>
              </a:rPr>
              <a:t>,</a:t>
            </a:r>
            <a:r>
              <a:rPr lang="el-GR" sz="1800" b="1" dirty="0" smtClean="0">
                <a:solidFill>
                  <a:schemeClr val="tx2"/>
                </a:solidFill>
              </a:rPr>
              <a:t> επενδυόμενοι από μονό στίχο κυβοειδών ή</a:t>
            </a:r>
            <a:r>
              <a:rPr lang="en-US" sz="1800" b="1" dirty="0" smtClean="0">
                <a:solidFill>
                  <a:schemeClr val="tx2"/>
                </a:solidFill>
              </a:rPr>
              <a:t> </a:t>
            </a:r>
            <a:r>
              <a:rPr lang="el-GR" sz="1800" b="1" dirty="0" smtClean="0">
                <a:solidFill>
                  <a:schemeClr val="tx2"/>
                </a:solidFill>
              </a:rPr>
              <a:t>κυττάρων «σαν </a:t>
            </a:r>
            <a:r>
              <a:rPr lang="el-GR" sz="1800" b="1" dirty="0" err="1" smtClean="0">
                <a:solidFill>
                  <a:schemeClr val="tx2"/>
                </a:solidFill>
              </a:rPr>
              <a:t>παπουτσόπροκα</a:t>
            </a:r>
            <a:r>
              <a:rPr lang="el-GR" sz="1800" b="1" dirty="0" smtClean="0">
                <a:solidFill>
                  <a:schemeClr val="tx2"/>
                </a:solidFill>
              </a:rPr>
              <a:t>» </a:t>
            </a:r>
            <a:r>
              <a:rPr lang="en-US" sz="1800" b="1" dirty="0" smtClean="0">
                <a:solidFill>
                  <a:schemeClr val="tx2"/>
                </a:solidFill>
              </a:rPr>
              <a:t>, </a:t>
            </a:r>
            <a:r>
              <a:rPr lang="el-GR" sz="1800" b="1" dirty="0" smtClean="0">
                <a:solidFill>
                  <a:schemeClr val="tx2"/>
                </a:solidFill>
              </a:rPr>
              <a:t>με </a:t>
            </a:r>
            <a:r>
              <a:rPr lang="el-GR" sz="1800" b="1" dirty="0" err="1" smtClean="0">
                <a:solidFill>
                  <a:schemeClr val="tx2"/>
                </a:solidFill>
              </a:rPr>
              <a:t>ηωσινόφιλη</a:t>
            </a:r>
            <a:r>
              <a:rPr lang="el-GR" sz="1800" b="1" dirty="0" smtClean="0">
                <a:solidFill>
                  <a:schemeClr val="tx2"/>
                </a:solidFill>
              </a:rPr>
              <a:t> ή </a:t>
            </a:r>
            <a:r>
              <a:rPr lang="el-GR" sz="1800" b="1" dirty="0" err="1" smtClean="0">
                <a:solidFill>
                  <a:schemeClr val="tx2"/>
                </a:solidFill>
              </a:rPr>
              <a:t>βασεόφιλη</a:t>
            </a:r>
            <a:r>
              <a:rPr lang="el-GR" sz="1800" b="1" dirty="0" smtClean="0">
                <a:solidFill>
                  <a:schemeClr val="tx2"/>
                </a:solidFill>
              </a:rPr>
              <a:t> έκκριση, καθόλου ή ελάχιστη </a:t>
            </a:r>
            <a:r>
              <a:rPr lang="el-GR" sz="1800" b="1" dirty="0" err="1" smtClean="0">
                <a:solidFill>
                  <a:schemeClr val="tx2"/>
                </a:solidFill>
              </a:rPr>
              <a:t>ατυπία</a:t>
            </a:r>
            <a:r>
              <a:rPr lang="el-GR" sz="1800" b="1" dirty="0" smtClean="0">
                <a:solidFill>
                  <a:schemeClr val="tx2"/>
                </a:solidFill>
              </a:rPr>
              <a:t>, απουσία μιτώσεων, απουσία αληθούς διήθησης.</a:t>
            </a:r>
          </a:p>
          <a:p>
            <a:pPr>
              <a:buFont typeface="Arial" charset="0"/>
              <a:buNone/>
            </a:pPr>
            <a:r>
              <a:rPr lang="en-US" sz="1800" b="1" dirty="0" smtClean="0"/>
              <a:t>● </a:t>
            </a:r>
            <a:r>
              <a:rPr lang="el-GR" sz="1800" b="1" dirty="0" smtClean="0"/>
              <a:t>   </a:t>
            </a:r>
            <a:r>
              <a:rPr lang="el-GR" sz="1800" b="1" dirty="0" err="1" smtClean="0">
                <a:solidFill>
                  <a:srgbClr val="800000"/>
                </a:solidFill>
              </a:rPr>
              <a:t>Ουροθηλιακό</a:t>
            </a:r>
            <a:r>
              <a:rPr lang="el-GR" sz="1800" b="1" dirty="0" smtClean="0">
                <a:solidFill>
                  <a:srgbClr val="800000"/>
                </a:solidFill>
              </a:rPr>
              <a:t> καρκίνωμα </a:t>
            </a:r>
            <a:r>
              <a:rPr lang="el-GR" sz="1800" b="1" dirty="0" err="1" smtClean="0">
                <a:solidFill>
                  <a:srgbClr val="800000"/>
                </a:solidFill>
              </a:rPr>
              <a:t>μικροκυστικός</a:t>
            </a:r>
            <a:r>
              <a:rPr lang="el-GR" sz="1800" b="1" dirty="0" smtClean="0">
                <a:solidFill>
                  <a:srgbClr val="800000"/>
                </a:solidFill>
              </a:rPr>
              <a:t> τύπος:</a:t>
            </a:r>
            <a:r>
              <a:rPr lang="el-GR" sz="1800" b="1" dirty="0" smtClean="0"/>
              <a:t> </a:t>
            </a:r>
            <a:r>
              <a:rPr lang="el-GR" sz="1800" b="1" dirty="0" smtClean="0">
                <a:solidFill>
                  <a:schemeClr val="tx2"/>
                </a:solidFill>
              </a:rPr>
              <a:t>απουσία αληθών αδένων</a:t>
            </a:r>
            <a:r>
              <a:rPr lang="en-US" sz="1800" b="1" dirty="0" smtClean="0">
                <a:solidFill>
                  <a:schemeClr val="tx2"/>
                </a:solidFill>
              </a:rPr>
              <a:t>,</a:t>
            </a:r>
            <a:r>
              <a:rPr lang="el-GR" sz="1800" b="1" dirty="0" smtClean="0">
                <a:solidFill>
                  <a:schemeClr val="tx2"/>
                </a:solidFill>
              </a:rPr>
              <a:t> αυλοί επενδυόμενοι από επίπεδα ή κυλινδρικά κύτταρα</a:t>
            </a:r>
            <a:r>
              <a:rPr lang="en-US" sz="1800" b="1" dirty="0" smtClean="0">
                <a:solidFill>
                  <a:schemeClr val="tx2"/>
                </a:solidFill>
              </a:rPr>
              <a:t>,</a:t>
            </a:r>
            <a:r>
              <a:rPr lang="el-GR" sz="1800" b="1" dirty="0" smtClean="0">
                <a:solidFill>
                  <a:schemeClr val="tx2"/>
                </a:solidFill>
              </a:rPr>
              <a:t> απουσία καλυκοειδών κυττάρων</a:t>
            </a:r>
            <a:r>
              <a:rPr lang="en-US" sz="1800" b="1" dirty="0" smtClean="0">
                <a:solidFill>
                  <a:schemeClr val="tx2"/>
                </a:solidFill>
              </a:rPr>
              <a:t> </a:t>
            </a:r>
            <a:r>
              <a:rPr lang="el-GR" sz="1800" b="1" dirty="0" smtClean="0">
                <a:solidFill>
                  <a:schemeClr val="tx2"/>
                </a:solidFill>
              </a:rPr>
              <a:t>(</a:t>
            </a:r>
            <a:r>
              <a:rPr lang="en-US" sz="1800" b="1" dirty="0" smtClean="0">
                <a:solidFill>
                  <a:schemeClr val="tx2"/>
                </a:solidFill>
              </a:rPr>
              <a:t>goblet</a:t>
            </a:r>
            <a:r>
              <a:rPr lang="el-GR" sz="1800" b="1" dirty="0" smtClean="0">
                <a:solidFill>
                  <a:schemeClr val="tx2"/>
                </a:solidFill>
              </a:rPr>
              <a:t>)</a:t>
            </a:r>
            <a:r>
              <a:rPr lang="en-US" sz="1800" b="1" dirty="0" smtClean="0">
                <a:solidFill>
                  <a:schemeClr val="tx2"/>
                </a:solidFill>
              </a:rPr>
              <a:t> </a:t>
            </a:r>
            <a:r>
              <a:rPr lang="el-GR" sz="1800" b="1" dirty="0" smtClean="0">
                <a:solidFill>
                  <a:schemeClr val="tx2"/>
                </a:solidFill>
              </a:rPr>
              <a:t>ή επιθηλίου τύπου </a:t>
            </a:r>
            <a:r>
              <a:rPr lang="el-GR" sz="1800" b="1" dirty="0" err="1" smtClean="0">
                <a:solidFill>
                  <a:schemeClr val="tx2"/>
                </a:solidFill>
              </a:rPr>
              <a:t>παχέος</a:t>
            </a:r>
            <a:r>
              <a:rPr lang="el-GR" sz="1800" b="1" dirty="0" smtClean="0">
                <a:solidFill>
                  <a:schemeClr val="tx2"/>
                </a:solidFill>
              </a:rPr>
              <a:t> εντέρου, αυλοί με κοκκώδη αποτρίμματα ή νεκρωτικά κύτταρα, σε λίγες περιπτώσεις και </a:t>
            </a:r>
            <a:r>
              <a:rPr lang="el-GR" sz="1800" b="1" dirty="0" err="1" smtClean="0">
                <a:solidFill>
                  <a:schemeClr val="tx2"/>
                </a:solidFill>
              </a:rPr>
              <a:t>βλέννη</a:t>
            </a:r>
            <a:r>
              <a:rPr lang="el-GR" sz="1800" b="1" dirty="0" smtClean="0">
                <a:solidFill>
                  <a:schemeClr val="tx2"/>
                </a:solidFill>
              </a:rPr>
              <a:t>.</a:t>
            </a:r>
            <a:endParaRPr lang="en-US" sz="1800" b="1" dirty="0" smtClean="0">
              <a:solidFill>
                <a:schemeClr val="tx2"/>
              </a:solidFill>
            </a:endParaRPr>
          </a:p>
          <a:p>
            <a:endParaRPr lang="el-GR" sz="1600" dirty="0" smtClean="0">
              <a:solidFill>
                <a:schemeClr val="tx2"/>
              </a:solidFill>
            </a:endParaRPr>
          </a:p>
        </p:txBody>
      </p:sp>
    </p:spTree>
    <p:extLst>
      <p:ext uri="{BB962C8B-B14F-4D97-AF65-F5344CB8AC3E}">
        <p14:creationId xmlns:p14="http://schemas.microsoft.com/office/powerpoint/2010/main" xmlns="" val="5594950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a:xfrm>
            <a:off x="-228600" y="274638"/>
            <a:ext cx="9525000" cy="1143000"/>
          </a:xfrm>
          <a:gradFill rotWithShape="1">
            <a:gsLst>
              <a:gs pos="0">
                <a:srgbClr val="0099FF"/>
              </a:gs>
              <a:gs pos="100000">
                <a:srgbClr val="00FFFF"/>
              </a:gs>
            </a:gsLst>
            <a:lin ang="5400000" scaled="1"/>
          </a:gradFill>
          <a:ln w="50800">
            <a:solidFill>
              <a:srgbClr val="FF3300"/>
            </a:solidFill>
          </a:ln>
        </p:spPr>
        <p:txBody>
          <a:bodyPr>
            <a:normAutofit fontScale="90000"/>
          </a:bodyPr>
          <a:lstStyle/>
          <a:p>
            <a:pPr>
              <a:defRPr/>
            </a:pPr>
            <a:r>
              <a:rPr lang="el-GR" sz="4000" b="1" dirty="0" smtClean="0">
                <a:solidFill>
                  <a:srgbClr val="FFFF00"/>
                </a:solidFill>
                <a:effectLst>
                  <a:outerShdw blurRad="38100" dist="38100" dir="2700000" algn="tl">
                    <a:srgbClr val="000000"/>
                  </a:outerShdw>
                </a:effectLst>
              </a:rPr>
              <a:t>Ειδικές ιστολογικές ποικιλίες </a:t>
            </a:r>
            <a:br>
              <a:rPr lang="el-GR" sz="4000" b="1" dirty="0" smtClean="0">
                <a:solidFill>
                  <a:srgbClr val="FFFF00"/>
                </a:solidFill>
                <a:effectLst>
                  <a:outerShdw blurRad="38100" dist="38100" dir="2700000" algn="tl">
                    <a:srgbClr val="000000"/>
                  </a:outerShdw>
                </a:effectLst>
              </a:rPr>
            </a:br>
            <a:r>
              <a:rPr lang="el-GR" sz="4000" b="1" dirty="0" smtClean="0">
                <a:solidFill>
                  <a:srgbClr val="FFFF00"/>
                </a:solidFill>
                <a:effectLst>
                  <a:outerShdw blurRad="38100" dist="38100" dir="2700000" algn="tl">
                    <a:srgbClr val="000000"/>
                  </a:outerShdw>
                </a:effectLst>
              </a:rPr>
              <a:t> διηθητικών  </a:t>
            </a:r>
            <a:r>
              <a:rPr lang="el-GR" sz="4000" b="1" dirty="0" err="1" smtClean="0">
                <a:solidFill>
                  <a:srgbClr val="FFFF00"/>
                </a:solidFill>
                <a:effectLst>
                  <a:outerShdw blurRad="38100" dist="38100" dir="2700000" algn="tl">
                    <a:srgbClr val="000000"/>
                  </a:outerShdw>
                </a:effectLst>
              </a:rPr>
              <a:t>ουροθηλιακών</a:t>
            </a:r>
            <a:r>
              <a:rPr lang="el-GR" sz="4000" b="1" dirty="0" smtClean="0">
                <a:solidFill>
                  <a:srgbClr val="FFFF00"/>
                </a:solidFill>
                <a:effectLst>
                  <a:outerShdw blurRad="38100" dist="38100" dir="2700000" algn="tl">
                    <a:srgbClr val="000000"/>
                  </a:outerShdw>
                </a:effectLst>
              </a:rPr>
              <a:t>  καρκινωμάτων </a:t>
            </a:r>
          </a:p>
        </p:txBody>
      </p:sp>
      <p:sp>
        <p:nvSpPr>
          <p:cNvPr id="57347" name="Rectangle 3"/>
          <p:cNvSpPr>
            <a:spLocks noGrp="1"/>
          </p:cNvSpPr>
          <p:nvPr>
            <p:ph type="body" idx="1"/>
          </p:nvPr>
        </p:nvSpPr>
        <p:spPr>
          <a:xfrm>
            <a:off x="457200" y="1600200"/>
            <a:ext cx="8229600" cy="5029200"/>
          </a:xfrm>
        </p:spPr>
        <p:txBody>
          <a:bodyPr>
            <a:normAutofit fontScale="92500"/>
          </a:bodyPr>
          <a:lstStyle/>
          <a:p>
            <a:pPr>
              <a:lnSpc>
                <a:spcPct val="90000"/>
              </a:lnSpc>
              <a:buClr>
                <a:srgbClr val="FF3300"/>
              </a:buClr>
              <a:buSzPct val="120000"/>
            </a:pPr>
            <a:r>
              <a:rPr lang="el-GR" b="1" dirty="0" err="1" smtClean="0">
                <a:solidFill>
                  <a:schemeClr val="tx2">
                    <a:lumMod val="75000"/>
                  </a:schemeClr>
                </a:solidFill>
              </a:rPr>
              <a:t>Εμφωλεασμένο</a:t>
            </a:r>
            <a:r>
              <a:rPr lang="el-GR" b="1" dirty="0" smtClean="0">
                <a:solidFill>
                  <a:schemeClr val="tx2">
                    <a:lumMod val="75000"/>
                  </a:schemeClr>
                </a:solidFill>
              </a:rPr>
              <a:t> </a:t>
            </a:r>
            <a:r>
              <a:rPr lang="el-GR" b="1" dirty="0" err="1">
                <a:solidFill>
                  <a:schemeClr val="tx2">
                    <a:lumMod val="75000"/>
                  </a:schemeClr>
                </a:solidFill>
              </a:rPr>
              <a:t>ο</a:t>
            </a:r>
            <a:r>
              <a:rPr lang="el-GR" b="1" dirty="0" err="1" smtClean="0">
                <a:solidFill>
                  <a:schemeClr val="tx2">
                    <a:lumMod val="75000"/>
                  </a:schemeClr>
                </a:solidFill>
              </a:rPr>
              <a:t>υροθηλιακό</a:t>
            </a:r>
            <a:r>
              <a:rPr lang="el-GR" b="1" dirty="0" smtClean="0">
                <a:solidFill>
                  <a:schemeClr val="tx2">
                    <a:lumMod val="75000"/>
                  </a:schemeClr>
                </a:solidFill>
              </a:rPr>
              <a:t> καρκίνωμα (</a:t>
            </a:r>
            <a:r>
              <a:rPr lang="en-US" b="1" dirty="0" smtClean="0">
                <a:solidFill>
                  <a:schemeClr val="tx2">
                    <a:lumMod val="75000"/>
                  </a:schemeClr>
                </a:solidFill>
              </a:rPr>
              <a:t>nested variant)</a:t>
            </a:r>
            <a:endParaRPr lang="el-GR" b="1" dirty="0" smtClean="0">
              <a:solidFill>
                <a:schemeClr val="tx2">
                  <a:lumMod val="75000"/>
                </a:schemeClr>
              </a:solidFill>
            </a:endParaRPr>
          </a:p>
          <a:p>
            <a:pPr>
              <a:lnSpc>
                <a:spcPct val="90000"/>
              </a:lnSpc>
              <a:buClr>
                <a:srgbClr val="FF3300"/>
              </a:buClr>
              <a:buSzPct val="120000"/>
            </a:pPr>
            <a:r>
              <a:rPr lang="el-GR" b="1" dirty="0" err="1" smtClean="0">
                <a:solidFill>
                  <a:schemeClr val="tx2">
                    <a:lumMod val="75000"/>
                  </a:schemeClr>
                </a:solidFill>
              </a:rPr>
              <a:t>Μικροκυστικός</a:t>
            </a:r>
            <a:r>
              <a:rPr lang="el-GR" b="1" dirty="0" smtClean="0">
                <a:solidFill>
                  <a:schemeClr val="tx2">
                    <a:lumMod val="75000"/>
                  </a:schemeClr>
                </a:solidFill>
              </a:rPr>
              <a:t> τύπος (</a:t>
            </a:r>
            <a:r>
              <a:rPr lang="en-US" b="1" dirty="0" err="1" smtClean="0">
                <a:solidFill>
                  <a:schemeClr val="tx2">
                    <a:lumMod val="75000"/>
                  </a:schemeClr>
                </a:solidFill>
              </a:rPr>
              <a:t>microcystic</a:t>
            </a:r>
            <a:r>
              <a:rPr lang="en-US" b="1" dirty="0" smtClean="0">
                <a:solidFill>
                  <a:schemeClr val="tx2">
                    <a:lumMod val="75000"/>
                  </a:schemeClr>
                </a:solidFill>
              </a:rPr>
              <a:t> variant</a:t>
            </a:r>
            <a:r>
              <a:rPr lang="el-GR" b="1" dirty="0" smtClean="0">
                <a:solidFill>
                  <a:schemeClr val="tx2">
                    <a:lumMod val="75000"/>
                  </a:schemeClr>
                </a:solidFill>
              </a:rPr>
              <a:t>)</a:t>
            </a:r>
          </a:p>
          <a:p>
            <a:pPr>
              <a:lnSpc>
                <a:spcPct val="90000"/>
              </a:lnSpc>
              <a:buClr>
                <a:srgbClr val="FF3300"/>
              </a:buClr>
              <a:buSzPct val="120000"/>
            </a:pPr>
            <a:r>
              <a:rPr lang="el-GR" b="1" dirty="0" err="1" smtClean="0">
                <a:solidFill>
                  <a:schemeClr val="tx2">
                    <a:lumMod val="75000"/>
                  </a:schemeClr>
                </a:solidFill>
              </a:rPr>
              <a:t>Μικροθηλώδης</a:t>
            </a:r>
            <a:endParaRPr lang="el-GR" b="1" dirty="0" smtClean="0">
              <a:solidFill>
                <a:schemeClr val="tx2">
                  <a:lumMod val="75000"/>
                </a:schemeClr>
              </a:solidFill>
            </a:endParaRPr>
          </a:p>
          <a:p>
            <a:pPr>
              <a:lnSpc>
                <a:spcPct val="90000"/>
              </a:lnSpc>
              <a:buClr>
                <a:srgbClr val="FF3300"/>
              </a:buClr>
              <a:buSzPct val="120000"/>
            </a:pPr>
            <a:r>
              <a:rPr lang="el-GR" b="1" spc="600" dirty="0" err="1" smtClean="0">
                <a:solidFill>
                  <a:schemeClr val="tx2">
                    <a:lumMod val="75000"/>
                  </a:schemeClr>
                </a:solidFill>
              </a:rPr>
              <a:t>Μικροκυτταρικός</a:t>
            </a:r>
            <a:endParaRPr lang="el-GR" b="1" spc="600" dirty="0" smtClean="0">
              <a:solidFill>
                <a:schemeClr val="tx2">
                  <a:lumMod val="75000"/>
                </a:schemeClr>
              </a:solidFill>
            </a:endParaRPr>
          </a:p>
          <a:p>
            <a:pPr>
              <a:lnSpc>
                <a:spcPct val="90000"/>
              </a:lnSpc>
              <a:buClr>
                <a:srgbClr val="FF3300"/>
              </a:buClr>
              <a:buSzPct val="120000"/>
            </a:pPr>
            <a:r>
              <a:rPr lang="el-GR" b="1" dirty="0" err="1" smtClean="0">
                <a:solidFill>
                  <a:schemeClr val="tx2">
                    <a:lumMod val="75000"/>
                  </a:schemeClr>
                </a:solidFill>
              </a:rPr>
              <a:t>Λεμφοεπιθηλιακό</a:t>
            </a:r>
            <a:r>
              <a:rPr lang="el-GR" b="1" dirty="0" smtClean="0">
                <a:solidFill>
                  <a:schemeClr val="tx2">
                    <a:lumMod val="75000"/>
                  </a:schemeClr>
                </a:solidFill>
              </a:rPr>
              <a:t> καρκίνωμα</a:t>
            </a:r>
          </a:p>
          <a:p>
            <a:pPr>
              <a:lnSpc>
                <a:spcPct val="90000"/>
              </a:lnSpc>
              <a:buClr>
                <a:srgbClr val="FF3300"/>
              </a:buClr>
              <a:buSzPct val="120000"/>
            </a:pPr>
            <a:r>
              <a:rPr lang="el-GR" b="1" dirty="0" err="1" smtClean="0">
                <a:solidFill>
                  <a:schemeClr val="tx2">
                    <a:lumMod val="75000"/>
                  </a:schemeClr>
                </a:solidFill>
              </a:rPr>
              <a:t>Σαρκωματοειδές</a:t>
            </a:r>
            <a:r>
              <a:rPr lang="el-GR" b="1" dirty="0" smtClean="0">
                <a:solidFill>
                  <a:schemeClr val="tx2">
                    <a:lumMod val="75000"/>
                  </a:schemeClr>
                </a:solidFill>
              </a:rPr>
              <a:t> </a:t>
            </a:r>
          </a:p>
          <a:p>
            <a:pPr>
              <a:lnSpc>
                <a:spcPct val="90000"/>
              </a:lnSpc>
              <a:buClr>
                <a:srgbClr val="FF3300"/>
              </a:buClr>
              <a:buSzPct val="120000"/>
              <a:buNone/>
            </a:pPr>
            <a:r>
              <a:rPr lang="el-GR" b="1" dirty="0" smtClean="0">
                <a:solidFill>
                  <a:schemeClr val="tx2">
                    <a:lumMod val="75000"/>
                  </a:schemeClr>
                </a:solidFill>
              </a:rPr>
              <a:t>    κ.ά.</a:t>
            </a:r>
          </a:p>
          <a:p>
            <a:pPr>
              <a:lnSpc>
                <a:spcPct val="90000"/>
              </a:lnSpc>
              <a:buClr>
                <a:srgbClr val="FF3300"/>
              </a:buClr>
              <a:buSzPct val="120000"/>
              <a:buNone/>
            </a:pPr>
            <a:endParaRPr lang="el-GR" b="1" dirty="0" smtClean="0">
              <a:solidFill>
                <a:schemeClr val="tx2">
                  <a:lumMod val="75000"/>
                </a:schemeClr>
              </a:solidFill>
            </a:endParaRPr>
          </a:p>
          <a:p>
            <a:pPr>
              <a:lnSpc>
                <a:spcPct val="90000"/>
              </a:lnSpc>
              <a:buFont typeface="Arial" charset="0"/>
              <a:buNone/>
            </a:pPr>
            <a:r>
              <a:rPr lang="el-GR" b="1" dirty="0" smtClean="0">
                <a:solidFill>
                  <a:schemeClr val="tx2">
                    <a:lumMod val="75000"/>
                  </a:schemeClr>
                </a:solidFill>
              </a:rPr>
              <a:t> </a:t>
            </a:r>
            <a:r>
              <a:rPr lang="el-GR" b="1" dirty="0" smtClean="0"/>
              <a:t>Σχεδόν όλες </a:t>
            </a:r>
            <a:r>
              <a:rPr lang="el-GR" b="1" dirty="0" smtClean="0">
                <a:solidFill>
                  <a:schemeClr val="tx2">
                    <a:lumMod val="75000"/>
                  </a:schemeClr>
                </a:solidFill>
              </a:rPr>
              <a:t> συνοδεύονται από </a:t>
            </a:r>
            <a:r>
              <a:rPr lang="el-GR" b="1" u="sng" dirty="0" smtClean="0">
                <a:solidFill>
                  <a:schemeClr val="tx2">
                    <a:lumMod val="75000"/>
                  </a:schemeClr>
                </a:solidFill>
              </a:rPr>
              <a:t>κακή</a:t>
            </a:r>
            <a:r>
              <a:rPr lang="el-GR" b="1" dirty="0" smtClean="0">
                <a:solidFill>
                  <a:schemeClr val="tx2">
                    <a:lumMod val="75000"/>
                  </a:schemeClr>
                </a:solidFill>
              </a:rPr>
              <a:t> πρόγνωση.</a:t>
            </a:r>
          </a:p>
        </p:txBody>
      </p:sp>
    </p:spTree>
    <p:extLst>
      <p:ext uri="{BB962C8B-B14F-4D97-AF65-F5344CB8AC3E}">
        <p14:creationId xmlns:p14="http://schemas.microsoft.com/office/powerpoint/2010/main" xmlns="" val="3188913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0" y="0"/>
            <a:ext cx="9144000" cy="5114925"/>
          </a:xfrm>
          <a:prstGeom prst="rect">
            <a:avLst/>
          </a:prstGeom>
          <a:noFill/>
          <a:ln w="9525">
            <a:noFill/>
            <a:round/>
            <a:headEnd/>
            <a:tailEnd/>
          </a:ln>
        </p:spPr>
      </p:pic>
      <p:sp>
        <p:nvSpPr>
          <p:cNvPr id="52227" name="Text Box 3"/>
          <p:cNvSpPr txBox="1">
            <a:spLocks noChangeArrowheads="1"/>
          </p:cNvSpPr>
          <p:nvPr/>
        </p:nvSpPr>
        <p:spPr bwMode="auto">
          <a:xfrm>
            <a:off x="0" y="5000636"/>
            <a:ext cx="9144000" cy="1714512"/>
          </a:xfrm>
          <a:prstGeom prst="rect">
            <a:avLst/>
          </a:prstGeom>
          <a:noFill/>
          <a:ln w="9525">
            <a:noFill/>
            <a:round/>
            <a:headEnd/>
            <a:tailEnd/>
          </a:ln>
        </p:spPr>
        <p:txBody>
          <a:bodyPr wrap="none" lIns="90000" tIns="45000" rIns="90000" bIns="45000"/>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u="sng" spc="600" dirty="0" smtClean="0">
                <a:solidFill>
                  <a:srgbClr val="FF0000"/>
                </a:solidFill>
                <a:effectLst>
                  <a:outerShdw blurRad="38100" dist="38100" dir="2700000" algn="tl">
                    <a:srgbClr val="000000">
                      <a:alpha val="43137"/>
                    </a:srgbClr>
                  </a:outerShdw>
                </a:effectLst>
              </a:rPr>
              <a:t>Επίπεδη</a:t>
            </a:r>
            <a:r>
              <a:rPr lang="el-GR" sz="2000" b="1" dirty="0" smtClean="0">
                <a:solidFill>
                  <a:srgbClr val="FF0000"/>
                </a:solidFill>
              </a:rPr>
              <a:t> ενδοουροθηλιακή νεοπλασία.</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err="1" smtClean="0">
                <a:solidFill>
                  <a:schemeClr val="bg2">
                    <a:lumMod val="50000"/>
                  </a:schemeClr>
                </a:solidFill>
              </a:rPr>
              <a:t>Ουροθηλιακή</a:t>
            </a:r>
            <a:r>
              <a:rPr lang="en-GB" sz="2000" b="1" dirty="0" smtClean="0">
                <a:solidFill>
                  <a:schemeClr val="bg2">
                    <a:lumMod val="50000"/>
                  </a:schemeClr>
                </a:solidFill>
              </a:rPr>
              <a:t> </a:t>
            </a:r>
            <a:r>
              <a:rPr lang="en-GB" sz="2000" b="1" dirty="0" err="1" smtClean="0">
                <a:solidFill>
                  <a:srgbClr val="0070C0"/>
                </a:solidFill>
              </a:rPr>
              <a:t>δυσπλασία</a:t>
            </a:r>
            <a:r>
              <a:rPr lang="el-GR" sz="2000" b="1" dirty="0" smtClean="0">
                <a:solidFill>
                  <a:schemeClr val="bg2">
                    <a:lumMod val="50000"/>
                  </a:schemeClr>
                </a:solidFill>
              </a:rPr>
              <a:t>.  Μη  περαιτέρω διαβαθμιζόμενη αλλοίωση ,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ταυτόσημη της </a:t>
            </a:r>
            <a:r>
              <a:rPr lang="el-GR" sz="2000" b="1" dirty="0" smtClean="0">
                <a:solidFill>
                  <a:srgbClr val="0070C0"/>
                </a:solidFill>
              </a:rPr>
              <a:t>χαμηλόβαθμης</a:t>
            </a:r>
            <a:r>
              <a:rPr lang="el-GR" sz="2000" b="1" dirty="0" smtClean="0">
                <a:solidFill>
                  <a:schemeClr val="bg2">
                    <a:lumMod val="50000"/>
                  </a:schemeClr>
                </a:solidFill>
              </a:rPr>
              <a:t> ενδοουροθηλιακής νεοπλασίας,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σε αντιδιαστολή με το </a:t>
            </a:r>
            <a:r>
              <a:rPr lang="en-US" sz="2000" b="1" dirty="0" smtClean="0">
                <a:solidFill>
                  <a:schemeClr val="tx1">
                    <a:lumMod val="85000"/>
                    <a:lumOff val="15000"/>
                  </a:schemeClr>
                </a:solidFill>
              </a:rPr>
              <a:t>in situ </a:t>
            </a:r>
            <a:r>
              <a:rPr lang="el-GR" sz="2000" b="1" dirty="0" smtClean="0">
                <a:solidFill>
                  <a:schemeClr val="bg2">
                    <a:lumMod val="50000"/>
                  </a:schemeClr>
                </a:solidFill>
              </a:rPr>
              <a:t>καρκίνωμα∙ το τελευταίο,</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bg2">
                    <a:lumMod val="50000"/>
                  </a:schemeClr>
                </a:solidFill>
              </a:rPr>
              <a:t> εξορισμού, αντιστοιχεί στην   </a:t>
            </a:r>
            <a:r>
              <a:rPr lang="el-GR" sz="2000" b="1" dirty="0" smtClean="0">
                <a:solidFill>
                  <a:schemeClr val="tx1">
                    <a:lumMod val="85000"/>
                    <a:lumOff val="15000"/>
                  </a:schemeClr>
                </a:solidFill>
              </a:rPr>
              <a:t>υψηλόβαθμη</a:t>
            </a:r>
            <a:r>
              <a:rPr lang="el-GR" sz="2000" b="1" dirty="0" smtClean="0">
                <a:solidFill>
                  <a:schemeClr val="bg2">
                    <a:lumMod val="50000"/>
                  </a:schemeClr>
                </a:solidFill>
              </a:rPr>
              <a:t> ενδοουροθηλιακή νεοπλασία.  </a:t>
            </a:r>
            <a:endParaRPr lang="en-GB" sz="2000" b="1" dirty="0">
              <a:solidFill>
                <a:schemeClr val="bg2">
                  <a:lumMod val="50000"/>
                </a:schemeClr>
              </a:solidFill>
            </a:endParaRPr>
          </a:p>
        </p:txBody>
      </p:sp>
      <p:sp>
        <p:nvSpPr>
          <p:cNvPr id="4" name="Title 1"/>
          <p:cNvSpPr txBox="1">
            <a:spLocks/>
          </p:cNvSpPr>
          <p:nvPr/>
        </p:nvSpPr>
        <p:spPr>
          <a:xfrm>
            <a:off x="0" y="0"/>
            <a:ext cx="9144000" cy="714356"/>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ΑΠΟΧΕΤΕΥΤΙΚΗ ΜΟΙΡΑ </a:t>
            </a:r>
            <a:r>
              <a:rPr kumimoji="0" lang="el-GR" sz="2800" b="0"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ΟΥΡΟΠΟΙΗΤΙΚΟΥ - </a:t>
            </a:r>
            <a:r>
              <a:rPr kumimoji="0" lang="el-GR" sz="28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ΟΥΡΟΔΟΧΟΣ ΚΥΣΤΗ </a:t>
            </a:r>
            <a:endParaRPr kumimoji="0" lang="el-GR" sz="2800" b="1" i="0" u="sng"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785794"/>
            <a:ext cx="9144000" cy="357206"/>
          </a:xfrm>
        </p:spPr>
        <p:txBody>
          <a:bodyPr>
            <a:normAutofit fontScale="90000"/>
          </a:bodyPr>
          <a:lstStyle/>
          <a:p>
            <a:pPr eaLnBrk="1" hangingPunct="1"/>
            <a:r>
              <a:rPr lang="el-GR" sz="3100" b="1" dirty="0" err="1" smtClean="0">
                <a:solidFill>
                  <a:schemeClr val="tx2">
                    <a:lumMod val="75000"/>
                  </a:schemeClr>
                </a:solidFill>
              </a:rPr>
              <a:t>Ουροθηλιακό</a:t>
            </a:r>
            <a:r>
              <a:rPr lang="el-GR" sz="3100" b="1" dirty="0" smtClean="0">
                <a:solidFill>
                  <a:schemeClr val="tx2">
                    <a:lumMod val="75000"/>
                  </a:schemeClr>
                </a:solidFill>
              </a:rPr>
              <a:t> καρκίνωμα </a:t>
            </a:r>
            <a:r>
              <a:rPr lang="en-US" sz="3100" b="1" dirty="0" smtClean="0">
                <a:solidFill>
                  <a:schemeClr val="tx2">
                    <a:lumMod val="75000"/>
                  </a:schemeClr>
                </a:solidFill>
              </a:rPr>
              <a:t>in situ (CIS)</a:t>
            </a:r>
            <a:r>
              <a:rPr lang="el-GR" sz="3100" dirty="0" smtClean="0">
                <a:solidFill>
                  <a:schemeClr val="tx2">
                    <a:lumMod val="75000"/>
                  </a:schemeClr>
                </a:solidFill>
              </a:rPr>
              <a:t/>
            </a:r>
            <a:br>
              <a:rPr lang="el-GR" sz="3100" dirty="0" smtClean="0">
                <a:solidFill>
                  <a:schemeClr val="tx2">
                    <a:lumMod val="75000"/>
                  </a:schemeClr>
                </a:solidFill>
              </a:rPr>
            </a:br>
            <a:r>
              <a:rPr lang="el-GR" sz="1800" dirty="0" smtClean="0">
                <a:solidFill>
                  <a:schemeClr val="tx2">
                    <a:lumMod val="75000"/>
                  </a:schemeClr>
                </a:solidFill>
              </a:rPr>
              <a:t>Η διάγνωση του, από μόνη της, επιβάλλει θεραπεία </a:t>
            </a:r>
            <a:r>
              <a:rPr lang="en-US" sz="1800" dirty="0" smtClean="0">
                <a:solidFill>
                  <a:schemeClr val="tx2">
                    <a:lumMod val="75000"/>
                  </a:schemeClr>
                </a:solidFill>
              </a:rPr>
              <a:t> </a:t>
            </a:r>
            <a:r>
              <a:rPr lang="el-GR" sz="1800" dirty="0" smtClean="0">
                <a:solidFill>
                  <a:schemeClr val="tx2">
                    <a:lumMod val="75000"/>
                  </a:schemeClr>
                </a:solidFill>
              </a:rPr>
              <a:t>και στενή παρακολούθηση, αλλά δεν αποτελεί, από μόνη της, ένδειξη κυστεκτομής.</a:t>
            </a:r>
            <a:r>
              <a:rPr lang="en-US" sz="1800" dirty="0" smtClean="0">
                <a:solidFill>
                  <a:schemeClr val="tx2">
                    <a:lumMod val="75000"/>
                  </a:schemeClr>
                </a:solidFill>
              </a:rPr>
              <a:t> </a:t>
            </a:r>
            <a:r>
              <a:rPr lang="en-US" sz="1800" dirty="0" smtClean="0">
                <a:solidFill>
                  <a:schemeClr val="tx2">
                    <a:lumMod val="75000"/>
                  </a:schemeClr>
                </a:solidFill>
                <a:effectLst>
                  <a:outerShdw blurRad="38100" dist="38100" dir="2700000" algn="tl">
                    <a:srgbClr val="000000">
                      <a:alpha val="43137"/>
                    </a:srgbClr>
                  </a:outerShdw>
                </a:effectLst>
              </a:rPr>
              <a:t>A</a:t>
            </a:r>
            <a:r>
              <a:rPr lang="el-GR" sz="1800" dirty="0" err="1" smtClean="0">
                <a:solidFill>
                  <a:schemeClr val="tx2">
                    <a:lumMod val="75000"/>
                  </a:schemeClr>
                </a:solidFill>
                <a:effectLst>
                  <a:outerShdw blurRad="38100" dist="38100" dir="2700000" algn="tl">
                    <a:srgbClr val="000000">
                      <a:alpha val="43137"/>
                    </a:srgbClr>
                  </a:outerShdw>
                </a:effectLst>
              </a:rPr>
              <a:t>υξημένη</a:t>
            </a:r>
            <a:r>
              <a:rPr lang="el-GR" sz="1800" dirty="0" smtClean="0">
                <a:solidFill>
                  <a:schemeClr val="tx2">
                    <a:lumMod val="75000"/>
                  </a:schemeClr>
                </a:solidFill>
                <a:effectLst>
                  <a:outerShdw blurRad="38100" dist="38100" dir="2700000" algn="tl">
                    <a:srgbClr val="000000">
                      <a:alpha val="43137"/>
                    </a:srgbClr>
                  </a:outerShdw>
                </a:effectLst>
              </a:rPr>
              <a:t> </a:t>
            </a:r>
            <a:r>
              <a:rPr lang="el-GR" sz="1800" dirty="0" err="1" smtClean="0">
                <a:solidFill>
                  <a:schemeClr val="tx2">
                    <a:lumMod val="75000"/>
                  </a:schemeClr>
                </a:solidFill>
                <a:effectLst>
                  <a:outerShdw blurRad="38100" dist="38100" dir="2700000" algn="tl">
                    <a:srgbClr val="000000">
                      <a:alpha val="43137"/>
                    </a:srgbClr>
                  </a:outerShdw>
                </a:effectLst>
              </a:rPr>
              <a:t>αποφολίδωση</a:t>
            </a:r>
            <a:r>
              <a:rPr lang="el-GR" sz="1800" dirty="0" smtClean="0">
                <a:solidFill>
                  <a:schemeClr val="tx2">
                    <a:lumMod val="75000"/>
                  </a:schemeClr>
                </a:solidFill>
                <a:effectLst>
                  <a:outerShdw blurRad="38100" dist="38100" dir="2700000" algn="tl">
                    <a:srgbClr val="000000">
                      <a:alpha val="43137"/>
                    </a:srgbClr>
                  </a:outerShdw>
                </a:effectLst>
              </a:rPr>
              <a:t> </a:t>
            </a:r>
            <a:r>
              <a:rPr lang="el-GR" sz="1800" dirty="0" smtClean="0">
                <a:solidFill>
                  <a:schemeClr val="tx2">
                    <a:lumMod val="75000"/>
                  </a:schemeClr>
                </a:solidFill>
              </a:rPr>
              <a:t>κυττάρων </a:t>
            </a:r>
            <a:r>
              <a:rPr lang="el-GR" sz="1800" b="1" dirty="0" smtClean="0">
                <a:solidFill>
                  <a:schemeClr val="tx2">
                    <a:lumMod val="75000"/>
                  </a:schemeClr>
                </a:solidFill>
              </a:rPr>
              <a:t>υψηλόβαθμης κακοήθειας</a:t>
            </a:r>
            <a:r>
              <a:rPr lang="el-GR" sz="1800" dirty="0" smtClean="0">
                <a:solidFill>
                  <a:schemeClr val="tx2">
                    <a:lumMod val="75000"/>
                  </a:schemeClr>
                </a:solidFill>
              </a:rPr>
              <a:t>.</a:t>
            </a:r>
            <a:r>
              <a:rPr lang="en-US" sz="1800" dirty="0" smtClean="0">
                <a:solidFill>
                  <a:schemeClr val="tx2">
                    <a:lumMod val="75000"/>
                  </a:schemeClr>
                </a:solidFill>
              </a:rPr>
              <a:t> </a:t>
            </a:r>
            <a:r>
              <a:rPr lang="el-GR" sz="1800" dirty="0" smtClean="0">
                <a:solidFill>
                  <a:schemeClr val="tx2">
                    <a:lumMod val="75000"/>
                  </a:schemeClr>
                </a:solidFill>
              </a:rPr>
              <a:t>Πρόκειται για επίπεδη βλάβη, εξορισμού από υψηλόβαθμης κακοήθειας κύτταρα στο μέσο έως και το ανώτερο </a:t>
            </a:r>
            <a:r>
              <a:rPr lang="el-GR" sz="1800" dirty="0" err="1" smtClean="0">
                <a:solidFill>
                  <a:schemeClr val="tx2">
                    <a:lumMod val="75000"/>
                  </a:schemeClr>
                </a:solidFill>
              </a:rPr>
              <a:t>ουροθήλιο</a:t>
            </a:r>
            <a:r>
              <a:rPr lang="el-GR" sz="1800" dirty="0" smtClean="0">
                <a:solidFill>
                  <a:schemeClr val="tx2">
                    <a:lumMod val="75000"/>
                  </a:schemeClr>
                </a:solidFill>
              </a:rPr>
              <a:t>.</a:t>
            </a:r>
            <a:r>
              <a:rPr lang="en-US" sz="1800" dirty="0" smtClean="0">
                <a:solidFill>
                  <a:schemeClr val="tx2">
                    <a:lumMod val="75000"/>
                  </a:schemeClr>
                </a:solidFill>
              </a:rPr>
              <a:t> </a:t>
            </a:r>
            <a:r>
              <a:rPr lang="el-GR" sz="1800" dirty="0" smtClean="0">
                <a:solidFill>
                  <a:schemeClr val="tx2">
                    <a:lumMod val="75000"/>
                  </a:schemeClr>
                </a:solidFill>
              </a:rPr>
              <a:t>Αντίθετα  με την αντιδραστική </a:t>
            </a:r>
            <a:r>
              <a:rPr lang="el-GR" sz="1800" dirty="0" err="1" smtClean="0">
                <a:solidFill>
                  <a:schemeClr val="tx2">
                    <a:lumMod val="75000"/>
                  </a:schemeClr>
                </a:solidFill>
              </a:rPr>
              <a:t>ατυπία</a:t>
            </a:r>
            <a:r>
              <a:rPr lang="el-GR" sz="1800" dirty="0" smtClean="0">
                <a:solidFill>
                  <a:schemeClr val="tx2">
                    <a:lumMod val="75000"/>
                  </a:schemeClr>
                </a:solidFill>
              </a:rPr>
              <a:t> του </a:t>
            </a:r>
            <a:r>
              <a:rPr lang="el-GR" sz="1800" dirty="0" err="1" smtClean="0">
                <a:solidFill>
                  <a:schemeClr val="tx2">
                    <a:lumMod val="75000"/>
                  </a:schemeClr>
                </a:solidFill>
              </a:rPr>
              <a:t>ουροθηλίου</a:t>
            </a:r>
            <a:r>
              <a:rPr lang="el-GR" sz="1800" dirty="0" smtClean="0">
                <a:solidFill>
                  <a:schemeClr val="tx2">
                    <a:lumMod val="75000"/>
                  </a:schemeClr>
                </a:solidFill>
              </a:rPr>
              <a:t>, </a:t>
            </a:r>
            <a:r>
              <a:rPr lang="el-GR" sz="1800" dirty="0" smtClean="0">
                <a:solidFill>
                  <a:schemeClr val="tx2">
                    <a:lumMod val="75000"/>
                  </a:schemeClr>
                </a:solidFill>
              </a:rPr>
              <a:t>το </a:t>
            </a:r>
            <a:r>
              <a:rPr lang="en-US" sz="1800" dirty="0" smtClean="0">
                <a:solidFill>
                  <a:schemeClr val="tx2">
                    <a:lumMod val="75000"/>
                  </a:schemeClr>
                </a:solidFill>
              </a:rPr>
              <a:t>CIS </a:t>
            </a:r>
            <a:r>
              <a:rPr lang="el-GR" sz="1800" dirty="0" smtClean="0">
                <a:solidFill>
                  <a:schemeClr val="tx2">
                    <a:lumMod val="75000"/>
                  </a:schemeClr>
                </a:solidFill>
              </a:rPr>
              <a:t>εμφανίζει </a:t>
            </a:r>
            <a:r>
              <a:rPr lang="el-GR" sz="1800" i="1" dirty="0" smtClean="0">
                <a:solidFill>
                  <a:schemeClr val="tx2">
                    <a:lumMod val="75000"/>
                  </a:schemeClr>
                </a:solidFill>
              </a:rPr>
              <a:t>κατά κανόνα </a:t>
            </a:r>
            <a:r>
              <a:rPr lang="el-GR" sz="1800" dirty="0" smtClean="0">
                <a:solidFill>
                  <a:schemeClr val="tx2">
                    <a:lumMod val="75000"/>
                  </a:schemeClr>
                </a:solidFill>
              </a:rPr>
              <a:t/>
            </a:r>
            <a:br>
              <a:rPr lang="el-GR" sz="1800" dirty="0" smtClean="0">
                <a:solidFill>
                  <a:schemeClr val="tx2">
                    <a:lumMod val="75000"/>
                  </a:schemeClr>
                </a:solidFill>
              </a:rPr>
            </a:br>
            <a:r>
              <a:rPr lang="el-GR" sz="1800" dirty="0" smtClean="0">
                <a:solidFill>
                  <a:schemeClr val="tx2">
                    <a:lumMod val="75000"/>
                  </a:schemeClr>
                </a:solidFill>
              </a:rPr>
              <a:t>τον εξής </a:t>
            </a:r>
            <a:r>
              <a:rPr lang="el-GR" sz="1800" dirty="0" err="1" smtClean="0">
                <a:solidFill>
                  <a:schemeClr val="tx2">
                    <a:lumMod val="75000"/>
                  </a:schemeClr>
                </a:solidFill>
              </a:rPr>
              <a:t>ανοσοφαινότυπο</a:t>
            </a:r>
            <a:r>
              <a:rPr lang="en-US" sz="1800" dirty="0" smtClean="0">
                <a:solidFill>
                  <a:schemeClr val="tx2">
                    <a:lumMod val="75000"/>
                  </a:schemeClr>
                </a:solidFill>
              </a:rPr>
              <a:t>: CK20 (+)</a:t>
            </a:r>
            <a:r>
              <a:rPr lang="el-GR" sz="1800" dirty="0" smtClean="0">
                <a:solidFill>
                  <a:schemeClr val="tx2">
                    <a:lumMod val="75000"/>
                  </a:schemeClr>
                </a:solidFill>
              </a:rPr>
              <a:t>, </a:t>
            </a:r>
            <a:r>
              <a:rPr lang="en-US" sz="1800" dirty="0" smtClean="0">
                <a:solidFill>
                  <a:schemeClr val="tx2">
                    <a:lumMod val="75000"/>
                  </a:schemeClr>
                </a:solidFill>
              </a:rPr>
              <a:t>p</a:t>
            </a:r>
            <a:r>
              <a:rPr lang="el-GR" sz="1800" dirty="0" smtClean="0">
                <a:solidFill>
                  <a:schemeClr val="tx2">
                    <a:lumMod val="75000"/>
                  </a:schemeClr>
                </a:solidFill>
              </a:rPr>
              <a:t>53(+)</a:t>
            </a:r>
            <a:r>
              <a:rPr lang="en-US" sz="1800" dirty="0" smtClean="0">
                <a:solidFill>
                  <a:schemeClr val="tx2">
                    <a:lumMod val="75000"/>
                  </a:schemeClr>
                </a:solidFill>
              </a:rPr>
              <a:t>, CD44(-).</a:t>
            </a:r>
            <a:endParaRPr lang="el-GR" sz="1800" dirty="0" smtClean="0">
              <a:solidFill>
                <a:schemeClr val="tx2">
                  <a:lumMod val="75000"/>
                </a:schemeClr>
              </a:solidFill>
            </a:endParaRPr>
          </a:p>
        </p:txBody>
      </p:sp>
      <p:pic>
        <p:nvPicPr>
          <p:cNvPr id="89091" name="Picture 3" descr="9,5 Urothelial Carcinoma-in-situ"/>
          <p:cNvPicPr>
            <a:picLocks noChangeAspect="1" noChangeArrowheads="1"/>
          </p:cNvPicPr>
          <p:nvPr/>
        </p:nvPicPr>
        <p:blipFill>
          <a:blip r:embed="rId2" cstate="print"/>
          <a:srcRect t="3749"/>
          <a:stretch>
            <a:fillRect/>
          </a:stretch>
        </p:blipFill>
        <p:spPr bwMode="auto">
          <a:xfrm>
            <a:off x="642910" y="1814512"/>
            <a:ext cx="8064500" cy="5043488"/>
          </a:xfrm>
          <a:prstGeom prst="rect">
            <a:avLst/>
          </a:prstGeom>
          <a:noFill/>
          <a:ln w="9525">
            <a:noFill/>
            <a:miter lim="800000"/>
            <a:headEnd/>
            <a:tailEnd/>
          </a:ln>
        </p:spPr>
      </p:pic>
      <p:sp>
        <p:nvSpPr>
          <p:cNvPr id="4" name="3 - Βέλος προς τα κάτω"/>
          <p:cNvSpPr/>
          <p:nvPr/>
        </p:nvSpPr>
        <p:spPr>
          <a:xfrm rot="1759953">
            <a:off x="4618582" y="2337251"/>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9090"/>
                                        </p:tgtEl>
                                        <p:attrNameLst>
                                          <p:attrName>style.visibility</p:attrName>
                                        </p:attrNameLst>
                                      </p:cBhvr>
                                      <p:to>
                                        <p:strVal val="visible"/>
                                      </p:to>
                                    </p:set>
                                    <p:anim calcmode="lin" valueType="num">
                                      <p:cBhvr>
                                        <p:cTn id="14" dur="500" fill="hold"/>
                                        <p:tgtEl>
                                          <p:spTgt spid="89090"/>
                                        </p:tgtEl>
                                        <p:attrNameLst>
                                          <p:attrName>ppt_w</p:attrName>
                                        </p:attrNameLst>
                                      </p:cBhvr>
                                      <p:tavLst>
                                        <p:tav tm="0">
                                          <p:val>
                                            <p:fltVal val="0"/>
                                          </p:val>
                                        </p:tav>
                                        <p:tav tm="100000">
                                          <p:val>
                                            <p:strVal val="#ppt_w"/>
                                          </p:val>
                                        </p:tav>
                                      </p:tavLst>
                                    </p:anim>
                                    <p:anim calcmode="lin" valueType="num">
                                      <p:cBhvr>
                                        <p:cTn id="15" dur="500" fill="hold"/>
                                        <p:tgtEl>
                                          <p:spTgt spid="89090"/>
                                        </p:tgtEl>
                                        <p:attrNameLst>
                                          <p:attrName>ppt_h</p:attrName>
                                        </p:attrNameLst>
                                      </p:cBhvr>
                                      <p:tavLst>
                                        <p:tav tm="0">
                                          <p:val>
                                            <p:fltVal val="0"/>
                                          </p:val>
                                        </p:tav>
                                        <p:tav tm="100000">
                                          <p:val>
                                            <p:strVal val="#ppt_h"/>
                                          </p:val>
                                        </p:tav>
                                      </p:tavLst>
                                    </p:anim>
                                    <p:animEffect transition="in" filter="fade">
                                      <p:cBhvr>
                                        <p:cTn id="16" dur="5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395536" y="404664"/>
            <a:ext cx="8350250" cy="4991100"/>
          </a:xfrm>
          <a:prstGeom prst="rect">
            <a:avLst/>
          </a:prstGeom>
          <a:noFill/>
          <a:ln w="9525">
            <a:noFill/>
            <a:round/>
            <a:headEnd/>
            <a:tailEnd/>
          </a:ln>
        </p:spPr>
      </p:pic>
      <p:sp>
        <p:nvSpPr>
          <p:cNvPr id="50179" name="Text Box 3"/>
          <p:cNvSpPr txBox="1">
            <a:spLocks noChangeArrowheads="1"/>
          </p:cNvSpPr>
          <p:nvPr/>
        </p:nvSpPr>
        <p:spPr bwMode="auto">
          <a:xfrm>
            <a:off x="0" y="5229200"/>
            <a:ext cx="9144000" cy="1090638"/>
          </a:xfrm>
          <a:prstGeom prst="rect">
            <a:avLst/>
          </a:prstGeom>
          <a:noFill/>
          <a:ln w="9525">
            <a:noFill/>
            <a:round/>
            <a:headEnd/>
            <a:tailEnd/>
          </a:ln>
        </p:spPr>
        <p:txBody>
          <a:bodyPr wrap="none" lIns="90000" tIns="45000" rIns="90000" bIns="45000"/>
          <a:lstStyle/>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800" b="1" dirty="0" smtClean="0">
                <a:solidFill>
                  <a:schemeClr val="accent1">
                    <a:lumMod val="75000"/>
                  </a:schemeClr>
                </a:solidFill>
                <a:latin typeface="Calibri" pitchFamily="34" charset="0"/>
                <a:cs typeface="Lucida Sans Unicode" pitchFamily="34" charset="0"/>
              </a:rPr>
              <a:t>   </a:t>
            </a:r>
            <a:r>
              <a:rPr lang="el-GR" sz="2000" b="1" dirty="0" smtClean="0">
                <a:solidFill>
                  <a:schemeClr val="accent1">
                    <a:lumMod val="75000"/>
                  </a:schemeClr>
                </a:solidFill>
                <a:latin typeface="Calibri" pitchFamily="34" charset="0"/>
                <a:cs typeface="Lucida Sans Unicode" pitchFamily="34" charset="0"/>
              </a:rPr>
              <a:t>Ακραία περίπτωση </a:t>
            </a:r>
            <a:r>
              <a:rPr lang="el-GR" sz="2000" b="1" dirty="0">
                <a:solidFill>
                  <a:schemeClr val="accent1">
                    <a:lumMod val="75000"/>
                  </a:schemeClr>
                </a:solidFill>
                <a:latin typeface="Calibri" pitchFamily="34" charset="0"/>
                <a:cs typeface="Lucida Sans Unicode" pitchFamily="34" charset="0"/>
              </a:rPr>
              <a:t>α</a:t>
            </a:r>
            <a:r>
              <a:rPr lang="en-GB" sz="2000" b="1" dirty="0" err="1" smtClean="0">
                <a:solidFill>
                  <a:schemeClr val="accent1">
                    <a:lumMod val="75000"/>
                  </a:schemeClr>
                </a:solidFill>
                <a:latin typeface="Calibri" pitchFamily="34" charset="0"/>
                <a:cs typeface="Lucida Sans Unicode" pitchFamily="34" charset="0"/>
              </a:rPr>
              <a:t>ντιδρ</a:t>
            </a:r>
            <a:r>
              <a:rPr lang="en-GB" sz="2000" b="1" dirty="0" smtClean="0">
                <a:solidFill>
                  <a:schemeClr val="accent1">
                    <a:lumMod val="75000"/>
                  </a:schemeClr>
                </a:solidFill>
                <a:latin typeface="Calibri" pitchFamily="34" charset="0"/>
                <a:cs typeface="Lucida Sans Unicode" pitchFamily="34" charset="0"/>
              </a:rPr>
              <a:t>αστικ</a:t>
            </a:r>
            <a:r>
              <a:rPr lang="el-GR" sz="2000" b="1" dirty="0" err="1" smtClean="0">
                <a:solidFill>
                  <a:schemeClr val="accent1">
                    <a:lumMod val="75000"/>
                  </a:schemeClr>
                </a:solidFill>
                <a:latin typeface="Calibri" pitchFamily="34" charset="0"/>
                <a:cs typeface="Lucida Sans Unicode" pitchFamily="34" charset="0"/>
              </a:rPr>
              <a:t>ού</a:t>
            </a:r>
            <a:r>
              <a:rPr lang="en-GB" sz="2000" b="1" dirty="0" smtClean="0">
                <a:solidFill>
                  <a:schemeClr val="accent1">
                    <a:lumMod val="75000"/>
                  </a:schemeClr>
                </a:solidFill>
                <a:latin typeface="Calibri" pitchFamily="34" charset="0"/>
                <a:cs typeface="Lucida Sans Unicode" pitchFamily="34" charset="0"/>
              </a:rPr>
              <a:t> </a:t>
            </a:r>
            <a:r>
              <a:rPr lang="en-GB" sz="2000" b="1" dirty="0" err="1" smtClean="0">
                <a:solidFill>
                  <a:schemeClr val="accent1">
                    <a:lumMod val="75000"/>
                  </a:schemeClr>
                </a:solidFill>
                <a:latin typeface="Calibri" pitchFamily="34" charset="0"/>
                <a:cs typeface="Lucida Sans Unicode" pitchFamily="34" charset="0"/>
              </a:rPr>
              <a:t>ουροθ</a:t>
            </a:r>
            <a:r>
              <a:rPr lang="el-GR" sz="2000" b="1" dirty="0" smtClean="0">
                <a:solidFill>
                  <a:schemeClr val="accent1">
                    <a:lumMod val="75000"/>
                  </a:schemeClr>
                </a:solidFill>
                <a:latin typeface="Calibri" pitchFamily="34" charset="0"/>
                <a:cs typeface="Lucida Sans Unicode" pitchFamily="34" charset="0"/>
              </a:rPr>
              <a:t>ηλίου</a:t>
            </a:r>
            <a:r>
              <a:rPr lang="en-GB" sz="2000" b="1" dirty="0" smtClean="0">
                <a:solidFill>
                  <a:schemeClr val="accent1">
                    <a:lumMod val="75000"/>
                  </a:schemeClr>
                </a:solidFill>
                <a:latin typeface="Calibri" pitchFamily="34" charset="0"/>
                <a:cs typeface="Lucida Sans Unicode" pitchFamily="34" charset="0"/>
              </a:rPr>
              <a:t> </a:t>
            </a:r>
            <a:endParaRPr lang="el-GR" sz="2000" b="1" dirty="0" smtClean="0">
              <a:solidFill>
                <a:schemeClr val="accent1">
                  <a:lumMod val="75000"/>
                </a:schemeClr>
              </a:solidFill>
              <a:latin typeface="Calibri" pitchFamily="34" charset="0"/>
              <a:cs typeface="Lucida Sans Unicode" pitchFamily="34" charset="0"/>
            </a:endParaRPr>
          </a:p>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err="1" smtClean="0">
                <a:solidFill>
                  <a:schemeClr val="accent1">
                    <a:lumMod val="75000"/>
                  </a:schemeClr>
                </a:solidFill>
                <a:latin typeface="Calibri" pitchFamily="34" charset="0"/>
                <a:cs typeface="Lucida Sans Unicode" pitchFamily="34" charset="0"/>
              </a:rPr>
              <a:t>μετά</a:t>
            </a:r>
            <a:r>
              <a:rPr lang="en-GB" sz="2000" b="1" dirty="0" smtClean="0">
                <a:solidFill>
                  <a:schemeClr val="accent1">
                    <a:lumMod val="75000"/>
                  </a:schemeClr>
                </a:solidFill>
                <a:latin typeface="Calibri" pitchFamily="34" charset="0"/>
                <a:cs typeface="Lucida Sans Unicode" pitchFamily="34" charset="0"/>
              </a:rPr>
              <a:t> </a:t>
            </a:r>
            <a:r>
              <a:rPr lang="en-GB" sz="2000" b="1" dirty="0">
                <a:solidFill>
                  <a:schemeClr val="accent1">
                    <a:lumMod val="75000"/>
                  </a:schemeClr>
                </a:solidFill>
                <a:latin typeface="Calibri" pitchFamily="34" charset="0"/>
                <a:cs typeface="Lucida Sans Unicode" pitchFamily="34" charset="0"/>
              </a:rPr>
              <a:t>από </a:t>
            </a:r>
            <a:r>
              <a:rPr lang="en-GB" sz="2000" b="1" dirty="0" smtClean="0">
                <a:solidFill>
                  <a:schemeClr val="accent1">
                    <a:lumMod val="75000"/>
                  </a:schemeClr>
                </a:solidFill>
                <a:latin typeface="Calibri" pitchFamily="34" charset="0"/>
                <a:cs typeface="Lucida Sans Unicode" pitchFamily="34" charset="0"/>
              </a:rPr>
              <a:t>ακτινοθεραπεία</a:t>
            </a:r>
            <a:r>
              <a:rPr lang="el-GR" sz="2000" b="1" dirty="0" smtClean="0">
                <a:solidFill>
                  <a:schemeClr val="accent1">
                    <a:lumMod val="75000"/>
                  </a:schemeClr>
                </a:solidFill>
                <a:latin typeface="Calibri" pitchFamily="34" charset="0"/>
                <a:cs typeface="Lucida Sans Unicode" pitchFamily="34" charset="0"/>
              </a:rPr>
              <a:t>, </a:t>
            </a:r>
            <a:r>
              <a:rPr lang="el-GR" sz="2000" b="1" dirty="0" err="1" smtClean="0">
                <a:solidFill>
                  <a:schemeClr val="accent1">
                    <a:lumMod val="75000"/>
                  </a:schemeClr>
                </a:solidFill>
                <a:latin typeface="Calibri" pitchFamily="34" charset="0"/>
                <a:cs typeface="Lucida Sans Unicode" pitchFamily="34" charset="0"/>
              </a:rPr>
              <a:t>προσομοιάζοντος</a:t>
            </a:r>
            <a:r>
              <a:rPr lang="el-GR" sz="2000" b="1" dirty="0">
                <a:solidFill>
                  <a:schemeClr val="accent1">
                    <a:lumMod val="75000"/>
                  </a:schemeClr>
                </a:solidFill>
                <a:latin typeface="Calibri" pitchFamily="34" charset="0"/>
                <a:cs typeface="Lucida Sans Unicode" pitchFamily="34" charset="0"/>
              </a:rPr>
              <a:t> </a:t>
            </a:r>
            <a:r>
              <a:rPr lang="el-GR" sz="2000" b="1" dirty="0" smtClean="0">
                <a:solidFill>
                  <a:schemeClr val="accent1">
                    <a:lumMod val="75000"/>
                  </a:schemeClr>
                </a:solidFill>
                <a:latin typeface="Calibri" pitchFamily="34" charset="0"/>
                <a:cs typeface="Lucida Sans Unicode" pitchFamily="34" charset="0"/>
              </a:rPr>
              <a:t>με </a:t>
            </a:r>
            <a:r>
              <a:rPr lang="el-GR" sz="2000" b="1" dirty="0" err="1" smtClean="0">
                <a:solidFill>
                  <a:schemeClr val="accent1">
                    <a:lumMod val="75000"/>
                  </a:schemeClr>
                </a:solidFill>
                <a:latin typeface="Calibri" pitchFamily="34" charset="0"/>
                <a:cs typeface="Lucida Sans Unicode" pitchFamily="34" charset="0"/>
              </a:rPr>
              <a:t>παζετοειδή</a:t>
            </a:r>
            <a:r>
              <a:rPr lang="el-GR" sz="2000" b="1" dirty="0" smtClean="0">
                <a:solidFill>
                  <a:schemeClr val="accent1">
                    <a:lumMod val="75000"/>
                  </a:schemeClr>
                </a:solidFill>
                <a:latin typeface="Calibri" pitchFamily="34" charset="0"/>
                <a:cs typeface="Lucida Sans Unicode" pitchFamily="34" charset="0"/>
              </a:rPr>
              <a:t> ποικιλία </a:t>
            </a:r>
            <a:r>
              <a:rPr lang="en-US" sz="2000" b="1" dirty="0" smtClean="0">
                <a:solidFill>
                  <a:schemeClr val="accent1">
                    <a:lumMod val="75000"/>
                  </a:schemeClr>
                </a:solidFill>
                <a:latin typeface="Calibri" pitchFamily="34" charset="0"/>
                <a:cs typeface="Lucida Sans Unicode" pitchFamily="34" charset="0"/>
              </a:rPr>
              <a:t>CIS</a:t>
            </a:r>
            <a:r>
              <a:rPr lang="el-GR" sz="2000" b="1" dirty="0" smtClean="0">
                <a:solidFill>
                  <a:schemeClr val="accent1">
                    <a:lumMod val="75000"/>
                  </a:schemeClr>
                </a:solidFill>
                <a:latin typeface="Calibri" pitchFamily="34" charset="0"/>
                <a:cs typeface="Lucida Sans Unicode" pitchFamily="34" charset="0"/>
              </a:rPr>
              <a:t>.</a:t>
            </a:r>
          </a:p>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smtClean="0">
                <a:solidFill>
                  <a:schemeClr val="accent1">
                    <a:lumMod val="75000"/>
                  </a:schemeClr>
                </a:solidFill>
                <a:latin typeface="Calibri" pitchFamily="34" charset="0"/>
                <a:cs typeface="Lucida Sans Unicode" pitchFamily="34" charset="0"/>
              </a:rPr>
              <a:t>ΔΔ από σύνηθες </a:t>
            </a:r>
            <a:r>
              <a:rPr lang="en-US" sz="2000" b="1" dirty="0" smtClean="0">
                <a:solidFill>
                  <a:schemeClr val="accent1">
                    <a:lumMod val="75000"/>
                  </a:schemeClr>
                </a:solidFill>
                <a:latin typeface="Calibri" pitchFamily="34" charset="0"/>
                <a:cs typeface="Lucida Sans Unicode" pitchFamily="34" charset="0"/>
              </a:rPr>
              <a:t>CIS: </a:t>
            </a:r>
            <a:r>
              <a:rPr lang="el-GR" sz="2000" b="1" dirty="0" smtClean="0">
                <a:solidFill>
                  <a:schemeClr val="accent1">
                    <a:lumMod val="75000"/>
                  </a:schemeClr>
                </a:solidFill>
                <a:latin typeface="Calibri" pitchFamily="34" charset="0"/>
                <a:cs typeface="Lucida Sans Unicode" pitchFamily="34" charset="0"/>
              </a:rPr>
              <a:t>Στο αντιδραστικό </a:t>
            </a:r>
            <a:r>
              <a:rPr lang="el-GR" sz="2000" b="1" dirty="0" err="1" smtClean="0">
                <a:solidFill>
                  <a:schemeClr val="accent1">
                    <a:lumMod val="75000"/>
                  </a:schemeClr>
                </a:solidFill>
                <a:latin typeface="Calibri" pitchFamily="34" charset="0"/>
                <a:cs typeface="Lucida Sans Unicode" pitchFamily="34" charset="0"/>
              </a:rPr>
              <a:t>ουροθήλιο</a:t>
            </a:r>
            <a:r>
              <a:rPr lang="el-GR" sz="2000" b="1" dirty="0" smtClean="0">
                <a:solidFill>
                  <a:schemeClr val="accent1">
                    <a:lumMod val="75000"/>
                  </a:schemeClr>
                </a:solidFill>
                <a:latin typeface="Calibri" pitchFamily="34" charset="0"/>
                <a:cs typeface="Lucida Sans Unicode" pitchFamily="34" charset="0"/>
              </a:rPr>
              <a:t>, διατήρηση κυτταρικής </a:t>
            </a:r>
          </a:p>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dirty="0" err="1">
                <a:solidFill>
                  <a:schemeClr val="accent1">
                    <a:lumMod val="75000"/>
                  </a:schemeClr>
                </a:solidFill>
                <a:latin typeface="Calibri" pitchFamily="34" charset="0"/>
                <a:cs typeface="Lucida Sans Unicode" pitchFamily="34" charset="0"/>
              </a:rPr>
              <a:t>π</a:t>
            </a:r>
            <a:r>
              <a:rPr lang="el-GR" sz="2000" b="1" dirty="0" err="1" smtClean="0">
                <a:solidFill>
                  <a:schemeClr val="accent1">
                    <a:lumMod val="75000"/>
                  </a:schemeClr>
                </a:solidFill>
                <a:latin typeface="Calibri" pitchFamily="34" charset="0"/>
                <a:cs typeface="Lucida Sans Unicode" pitchFamily="34" charset="0"/>
              </a:rPr>
              <a:t>ροσκολλητικότητας</a:t>
            </a:r>
            <a:r>
              <a:rPr lang="el-GR" sz="2000" b="1" dirty="0" smtClean="0">
                <a:solidFill>
                  <a:schemeClr val="accent1">
                    <a:lumMod val="75000"/>
                  </a:schemeClr>
                </a:solidFill>
                <a:latin typeface="Calibri" pitchFamily="34" charset="0"/>
                <a:cs typeface="Lucida Sans Unicode" pitchFamily="34" charset="0"/>
              </a:rPr>
              <a:t> &amp; </a:t>
            </a:r>
            <a:r>
              <a:rPr lang="el-GR" sz="2000" b="1" dirty="0">
                <a:solidFill>
                  <a:schemeClr val="accent1">
                    <a:lumMod val="75000"/>
                  </a:schemeClr>
                </a:solidFill>
                <a:latin typeface="Calibri" pitchFamily="34" charset="0"/>
                <a:cs typeface="Lucida Sans Unicode" pitchFamily="34" charset="0"/>
              </a:rPr>
              <a:t>π</a:t>
            </a:r>
            <a:r>
              <a:rPr lang="el-GR" sz="2000" b="1" dirty="0" smtClean="0">
                <a:solidFill>
                  <a:schemeClr val="accent1">
                    <a:lumMod val="75000"/>
                  </a:schemeClr>
                </a:solidFill>
                <a:latin typeface="Calibri" pitchFamily="34" charset="0"/>
                <a:cs typeface="Lucida Sans Unicode" pitchFamily="34" charset="0"/>
              </a:rPr>
              <a:t>ιθανώς ομαλές οι παρυφές των πυρήνων.</a:t>
            </a:r>
            <a:endParaRPr lang="en-GB" sz="2000" b="1" dirty="0">
              <a:solidFill>
                <a:schemeClr val="accent1">
                  <a:lumMod val="75000"/>
                </a:schemeClr>
              </a:solidFill>
              <a:latin typeface="Calibri" pitchFamily="34" charset="0"/>
              <a:cs typeface="Lucida Sans Unicode"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0179">
                                            <p:txEl>
                                              <p:pRg st="1" end="1"/>
                                            </p:txEl>
                                          </p:spTgt>
                                        </p:tgtEl>
                                        <p:attrNameLst>
                                          <p:attrName>style.visibility</p:attrName>
                                        </p:attrNameLst>
                                      </p:cBhvr>
                                      <p:to>
                                        <p:strVal val="visible"/>
                                      </p:to>
                                    </p:set>
                                    <p:anim calcmode="lin" valueType="num">
                                      <p:cBhvr>
                                        <p:cTn id="14"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017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017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0179">
                                            <p:txEl>
                                              <p:pRg st="2" end="2"/>
                                            </p:txEl>
                                          </p:spTgt>
                                        </p:tgtEl>
                                        <p:attrNameLst>
                                          <p:attrName>style.visibility</p:attrName>
                                        </p:attrNameLst>
                                      </p:cBhvr>
                                      <p:to>
                                        <p:strVal val="visible"/>
                                      </p:to>
                                    </p:set>
                                    <p:anim calcmode="lin" valueType="num">
                                      <p:cBhvr>
                                        <p:cTn id="21" dur="5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017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017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0179">
                                            <p:txEl>
                                              <p:pRg st="3" end="3"/>
                                            </p:txEl>
                                          </p:spTgt>
                                        </p:tgtEl>
                                        <p:attrNameLst>
                                          <p:attrName>style.visibility</p:attrName>
                                        </p:attrNameLst>
                                      </p:cBhvr>
                                      <p:to>
                                        <p:strVal val="visible"/>
                                      </p:to>
                                    </p:set>
                                    <p:anim calcmode="lin" valueType="num">
                                      <p:cBhvr>
                                        <p:cTn id="28" dur="500" fill="hold"/>
                                        <p:tgtEl>
                                          <p:spTgt spid="5017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017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1143000"/>
          </a:xfrm>
        </p:spPr>
        <p:txBody>
          <a:bodyPr>
            <a:noAutofit/>
          </a:bodyPr>
          <a:lstStyle/>
          <a:p>
            <a:pPr eaLnBrk="1" hangingPunct="1"/>
            <a:r>
              <a:rPr lang="el-GR" sz="2400" dirty="0" err="1" smtClean="0">
                <a:solidFill>
                  <a:schemeClr val="tx2">
                    <a:lumMod val="75000"/>
                  </a:schemeClr>
                </a:solidFill>
              </a:rPr>
              <a:t>Ουροθηλιακό</a:t>
            </a:r>
            <a:r>
              <a:rPr lang="el-GR" sz="2400" dirty="0" smtClean="0">
                <a:solidFill>
                  <a:schemeClr val="tx2">
                    <a:lumMod val="75000"/>
                  </a:schemeClr>
                </a:solidFill>
              </a:rPr>
              <a:t> καρκίνωμα </a:t>
            </a:r>
            <a:r>
              <a:rPr lang="en-US" sz="2400" b="1" dirty="0" smtClean="0">
                <a:solidFill>
                  <a:schemeClr val="tx2">
                    <a:lumMod val="75000"/>
                  </a:schemeClr>
                </a:solidFill>
              </a:rPr>
              <a:t>in situ</a:t>
            </a:r>
            <a:r>
              <a:rPr lang="el-GR" sz="2400" b="1" dirty="0" smtClean="0">
                <a:solidFill>
                  <a:schemeClr val="tx2">
                    <a:lumMod val="75000"/>
                  </a:schemeClr>
                </a:solidFill>
              </a:rPr>
              <a:t> </a:t>
            </a:r>
            <a:r>
              <a:rPr lang="el-GR" sz="2400" dirty="0" smtClean="0">
                <a:solidFill>
                  <a:schemeClr val="tx2">
                    <a:lumMod val="75000"/>
                  </a:schemeClr>
                </a:solidFill>
              </a:rPr>
              <a:t>(</a:t>
            </a:r>
            <a:r>
              <a:rPr lang="en-US" sz="2400" dirty="0" smtClean="0">
                <a:solidFill>
                  <a:schemeClr val="tx2">
                    <a:lumMod val="75000"/>
                  </a:schemeClr>
                </a:solidFill>
              </a:rPr>
              <a:t>CIS) </a:t>
            </a:r>
            <a:r>
              <a:rPr lang="el-GR" sz="2400" dirty="0" smtClean="0">
                <a:solidFill>
                  <a:schemeClr val="tx2">
                    <a:lumMod val="75000"/>
                  </a:schemeClr>
                </a:solidFill>
              </a:rPr>
              <a:t/>
            </a:r>
            <a:br>
              <a:rPr lang="el-GR" sz="2400" dirty="0" smtClean="0">
                <a:solidFill>
                  <a:schemeClr val="tx2">
                    <a:lumMod val="75000"/>
                  </a:schemeClr>
                </a:solidFill>
              </a:rPr>
            </a:br>
            <a:r>
              <a:rPr lang="el-GR" sz="2400" dirty="0" smtClean="0">
                <a:solidFill>
                  <a:schemeClr val="tx2">
                    <a:lumMod val="75000"/>
                  </a:schemeClr>
                </a:solidFill>
              </a:rPr>
              <a:t>του τύπου της «</a:t>
            </a:r>
            <a:r>
              <a:rPr lang="el-GR" sz="2400" dirty="0" err="1" smtClean="0">
                <a:solidFill>
                  <a:schemeClr val="tx2">
                    <a:lumMod val="75000"/>
                  </a:schemeClr>
                </a:solidFill>
              </a:rPr>
              <a:t>απογυμνωτικής</a:t>
            </a:r>
            <a:r>
              <a:rPr lang="el-GR" sz="2400" dirty="0" smtClean="0">
                <a:solidFill>
                  <a:schemeClr val="tx2">
                    <a:lumMod val="75000"/>
                  </a:schemeClr>
                </a:solidFill>
              </a:rPr>
              <a:t> κυστίτιδας». </a:t>
            </a:r>
            <a:br>
              <a:rPr lang="el-GR" sz="2400" dirty="0" smtClean="0">
                <a:solidFill>
                  <a:schemeClr val="tx2">
                    <a:lumMod val="75000"/>
                  </a:schemeClr>
                </a:solidFill>
              </a:rPr>
            </a:br>
            <a:r>
              <a:rPr lang="el-GR" sz="2400" dirty="0" smtClean="0">
                <a:solidFill>
                  <a:schemeClr val="tx2">
                    <a:lumMod val="75000"/>
                  </a:schemeClr>
                </a:solidFill>
              </a:rPr>
              <a:t>Χρησιμότατη, εν προκειμένω,  η κυτταρολογική εξέταση των ούρων.</a:t>
            </a:r>
          </a:p>
        </p:txBody>
      </p:sp>
      <p:pic>
        <p:nvPicPr>
          <p:cNvPr id="91139" name="Picture 3" descr="9,7 Urothelial Carcinoma-in-situ - Denuding Cystitis"/>
          <p:cNvPicPr>
            <a:picLocks noChangeAspect="1" noChangeArrowheads="1"/>
          </p:cNvPicPr>
          <p:nvPr/>
        </p:nvPicPr>
        <p:blipFill>
          <a:blip r:embed="rId2" cstate="print"/>
          <a:srcRect t="3749"/>
          <a:stretch>
            <a:fillRect/>
          </a:stretch>
        </p:blipFill>
        <p:spPr bwMode="auto">
          <a:xfrm>
            <a:off x="468313" y="1268413"/>
            <a:ext cx="8280400" cy="525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2917</Words>
  <Application>Microsoft Office PowerPoint</Application>
  <PresentationFormat>Προβολή στην οθόνη (4:3)</PresentationFormat>
  <Paragraphs>289</Paragraphs>
  <Slides>57</Slides>
  <Notes>15</Notes>
  <HiddenSlides>0</HiddenSlides>
  <MMClips>0</MMClips>
  <ScaleCrop>false</ScaleCrop>
  <HeadingPairs>
    <vt:vector size="4" baseType="variant">
      <vt:variant>
        <vt:lpstr>Θέμα</vt:lpstr>
      </vt:variant>
      <vt:variant>
        <vt:i4>2</vt:i4>
      </vt:variant>
      <vt:variant>
        <vt:lpstr>Τίτλοι διαφανειών</vt:lpstr>
      </vt:variant>
      <vt:variant>
        <vt:i4>57</vt:i4>
      </vt:variant>
    </vt:vector>
  </HeadingPairs>
  <TitlesOfParts>
    <vt:vector size="59" baseType="lpstr">
      <vt:lpstr>Θέμα του Office</vt:lpstr>
      <vt:lpstr>1_Θέμα του Office</vt:lpstr>
      <vt:lpstr>Διαφάνεια 1</vt:lpstr>
      <vt:lpstr>Διαφάνεια 2</vt:lpstr>
      <vt:lpstr>Οι στοιβάδες των επιθηλιακών κυττάρων του φυσιολογικού ουροθηλίου Akhtar M και συν.  Advances in Anatomic Pathology 26(5):313-319, September 2019. </vt:lpstr>
      <vt:lpstr>Καλόηθες ουροθήλιο.  Υποσημαινόμενη υπερπλασία επίπεδου ουροθηλίου.</vt:lpstr>
      <vt:lpstr>ΕΠΙΠΕΔΕΣ ΑΛΛΟΙΩΣΕΙΣ</vt:lpstr>
      <vt:lpstr>Διαφάνεια 6</vt:lpstr>
      <vt:lpstr>Ουροθηλιακό καρκίνωμα in situ (CIS) Η διάγνωση του, από μόνη της, επιβάλλει θεραπεία  και στενή παρακολούθηση, αλλά δεν αποτελεί, από μόνη της, ένδειξη κυστεκτομής. Aυξημένη αποφολίδωση κυττάρων υψηλόβαθμης κακοήθειας. Πρόκειται για επίπεδη βλάβη, εξορισμού από υψηλόβαθμης κακοήθειας κύτταρα στο μέσο έως και το ανώτερο ουροθήλιο. Αντίθετα  με την αντιδραστική ατυπία του ουροθηλίου, το CIS εμφανίζει κατά κανόνα  τον εξής ανοσοφαινότυπο: CK20 (+), p53(+), CD44(-).</vt:lpstr>
      <vt:lpstr>Διαφάνεια 8</vt:lpstr>
      <vt:lpstr>Ουροθηλιακό καρκίνωμα in situ (CIS)  του τύπου της «απογυμνωτικής κυστίτιδας».  Χρησιμότατη, εν προκειμένω,  η κυτταρολογική εξέταση των ούρων.</vt:lpstr>
      <vt:lpstr>Ουροθηλιακό καρκίνωμα in situ (CIS) σε φωλεά του Brunn.  Χρήσιμο διαγνωστικό εύρημα σε βαθύτερες τομές  πλήρως απογυμνωμένων τεμαχίων. </vt:lpstr>
      <vt:lpstr>Διαφάνεια 11</vt:lpstr>
      <vt:lpstr>Ουροθηλιακός πολλαπλασιασμός αβέβαιου κακοήθους δυναμικού, συνηθέστατα παρακείμενα άλλης θηλώδους αλλοίωσης, πλαγίως προεκτεινόμενης, ή αρχόμενη θηλώδης ουροθηλιακή νεοπλασία στο πλαίσιο παρακολούθησης καρκινοπαθών ουροδόχου,  οπότε αυξάνεται κατά 40% ο κίνδυνος  ανάπτυξης σαφούς νεοπλασίας σε διάστημα 5 ετών.  Κυστεοσκοπικώς,  περιγράφεται ως εστιακή υπέγερση. </vt:lpstr>
      <vt:lpstr>Νεφρογενές αδένωμα </vt:lpstr>
      <vt:lpstr>Διαφάνεια 14</vt:lpstr>
      <vt:lpstr>Πολυποειδής / θηλώδης κυστίτιδα Ιστορικό επίδρασης ερεθιστικού παράγοντα. Όπως και στην κυστική/αδενική κυστίτιδα, απουσία αληθούς κυτταρολογικής ατυπίας της κακοήθειας, νέκρωσης, σκιρρώδους στρωματικής αντίδρασης και διήθησης. Φλεγμονώδες, οιδηματώδες ή πυκνό ινώδες υπόστρωμα. Μη διακλαδιζόμενες, ευρείας βάσης παραφυάδες, απλής αρχιτεκτονικής. Αντιδραστική ατυπία καλυπτηρίου ουροθηλίου. Απουσία προβάλλουσας ομπρελοειδούς στοιβάδας. Ανάλογες αλλοιώσεις: ινοεπιθηλιακός πολύπους, πολύπους προστατικής ποικιλίας.  </vt:lpstr>
      <vt:lpstr>Διαφάνεια 16</vt:lpstr>
      <vt:lpstr>Διαφάνεια 17</vt:lpstr>
      <vt:lpstr>Θήλωμα (συμβατικής ποικιλίας) Φυσιολογικού πάχους ουροθήλιο επενδύει τις θηλές. Απουσία ατυπίας.  Συχνά προβάλλοντα τα ομπρελοειδή κύτταρα</vt:lpstr>
      <vt:lpstr>Εξωφυτική μεν αλλοίωση (μη θηλώδης) αλλά και ανεστραμμένη. Λεία ή θολωτή επιφάνεια. Ενδοφυτική ανάπτυξη εντός του χορίου, χωρίς διήθηση αυτού. Ένα ανεστραμμένης ανάπτυξης ουροθηλιακό καρκίνωμα που εμπλέκει φωλεές του Brunn οφείλει να επιδεικνύει αρκετές μιτώσεις και ατυπία  και συνήθως διαθέτει και θηλώδη συνιστώσα.  Άρα πρόκειται για:</vt:lpstr>
      <vt:lpstr>Ανεστραμμένο ουροθηλιακό θήλωμα  Μονότονα, «ήπια» κύτταρα. Θηλώδες πρότυπο απόν ή ελάχιστο. Ομπρελοειδή κύτταρα μόνο περιστασιακά ανιχνευόμενα.  Ελάχιστες ανιχνευόμενες μιτώσεις ως επί ατυπίας (η οποία πιθανώς να είναι, σε άλλες περιπτώσεις, εκφυλιστική) αλλά πάντοτε ελάχιστη ανοσοέκφραση δείκτη και ki67  και αρνητικές οι ανοσοχρώσεις για CK20 &amp; p53.</vt:lpstr>
      <vt:lpstr>Διαφάνεια 21</vt:lpstr>
      <vt:lpstr>Διαφάνεια 22</vt:lpstr>
      <vt:lpstr>Διαφάνεια 23</vt:lpstr>
      <vt:lpstr>Διαφάνεια 24</vt:lpstr>
      <vt:lpstr>Διαφάνεια 25</vt:lpstr>
      <vt:lpstr>Διαφάνεια 26</vt:lpstr>
      <vt:lpstr>Σύνθετες θηλώδεις δομές, διακλαδιζόμενες και συγχωνευόμενες. Συνήθως αυξημένου πάχους το ουροθήλιο. Αρχιτεκτονική και κυτταρική ατυπία. Αναγνωριζόμενα ομπρελοειδή κύτταρα, αλλά όχι προβάλλοντα.</vt:lpstr>
      <vt:lpstr>Θηλώδες ουροθηλιακό καρκίνωμα χαμηλόβαθμης κακοήθειας - βαθμού κακοηθείας 2</vt:lpstr>
      <vt:lpstr>Διαφάνεια 29</vt:lpstr>
      <vt:lpstr>Διαφάνεια 30</vt:lpstr>
      <vt:lpstr>Διαφάνεια 31</vt:lpstr>
      <vt:lpstr>Διαφάνεια 32</vt:lpstr>
      <vt:lpstr>Διαφάνεια 33</vt:lpstr>
      <vt:lpstr>ΑΝΑΓΝΩΡΙΣΗ ΔΙΗΘΗΣΗΣ  ΣΤΟ ΟΥΡΟΘΗΛΙΑΚΟ ΚΑΡΚΙΝΩΜΑ</vt:lpstr>
      <vt:lpstr>Διαφάνεια 35</vt:lpstr>
      <vt:lpstr>Ιστολογικά γνωρίσματα χρήσιμα για τη διάγνωση του pT1  υπό την έννοια της στρωματικής διήθησης </vt:lpstr>
      <vt:lpstr>Διαφάνεια 37</vt:lpstr>
      <vt:lpstr>Διαφάνεια 38</vt:lpstr>
      <vt:lpstr>Διαφάνεια 39</vt:lpstr>
      <vt:lpstr>Θηλώδες ουροθηλιακό καρκίνωμα (χαμηλόβαθμης μεν  κακοήθειας βάσει της Π.Ο.Υ. 2004-βαθμού κακοηθείας 2 βάσει της Π.Ο.Υ. 1973 αλλά) με εστιακή διήθηση του χορίου/συνδετικού υποστρώματος (pT1).</vt:lpstr>
      <vt:lpstr>Διαφάνεια 41</vt:lpstr>
      <vt:lpstr>Διαφάνεια 42</vt:lpstr>
      <vt:lpstr>Διαφάνεια 43</vt:lpstr>
      <vt:lpstr>(Αληθής) διήθηση αγγείων του χορίου.</vt:lpstr>
      <vt:lpstr>Διήθηση βλεννογόνιας μυϊκής στοιβάδας τοιχώματος ουροδόχου κύστης ( στάδιο pT1, όχι pT2!) </vt:lpstr>
      <vt:lpstr>p T 1   Oυροθηλιακό καρκίνωμα Προτεινόμενη υποσταδιοποίηση</vt:lpstr>
      <vt:lpstr>Β. Με μέτρηση του βάθους διήθησης  του υπoεπιθηλιακού  χαλαρού συνδετικού ιστού </vt:lpstr>
      <vt:lpstr>Πρότυπα διήθησης  μυϊκού χιτώνα/εξωστήρα μυ.  pT2 ουροθηλιακό καρκίνωμα. Ένδειξη κυστεκτομής.</vt:lpstr>
      <vt:lpstr>Διήθηση διάσπαρτων, απ’ άκρη σ’ άκρη του ιστοτεμαχίου, λεπτών μεν  λείων μυϊκών στοιχείων του τοιχώματος της ουροδόχου κύστης, αλλά με έντονη ανοσοδραστικότητα αυτών έναντι της «smoothelin» (ανάλογη εκείνης του χρησιμοποιούμενου ως θετικού μάρτυρα, εξωστήρα μυός)· άρα  διήθηση του μυϊκού χιτώνα και όχι της βλεννογόνιας μυϊκής στοιβάδας ( στάδιο pT2 κι όχι pT1 ).</vt:lpstr>
      <vt:lpstr>Διαφάνεια 50</vt:lpstr>
      <vt:lpstr>Διηθητικό ουροθηλιακό καρκίνωμα  pT3</vt:lpstr>
      <vt:lpstr>p T3 &amp; p T4 ουροθηλιακά καρκινώματα Διάγνωση δυνατή  μόνο  σε παρασκεύασμα κυστεκτομής</vt:lpstr>
      <vt:lpstr>Διαφάνεια 53</vt:lpstr>
      <vt:lpstr>Διαφάνεια 54</vt:lpstr>
      <vt:lpstr>Διαφάνεια 55</vt:lpstr>
      <vt:lpstr>Ουροθηλιακό καρκίνωμα με αδενική διαφοροποίηση</vt:lpstr>
      <vt:lpstr>Ειδικές ιστολογικές ποικιλίες   διηθητικών  ουροθηλιακών  καρκινωμάτων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28</cp:revision>
  <dcterms:created xsi:type="dcterms:W3CDTF">2021-09-15T10:07:17Z</dcterms:created>
  <dcterms:modified xsi:type="dcterms:W3CDTF">2021-09-17T09:17:00Z</dcterms:modified>
</cp:coreProperties>
</file>