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04_FAC8B508.xml" ContentType="application/vnd.ms-powerpoint.comments+xml"/>
  <Override PartName="/ppt/comments/modernComment_106_6468AD21.xml" ContentType="application/vnd.ms-powerpoint.comments+xml"/>
  <Override PartName="/ppt/comments/modernComment_112_1DCFE613.xml" ContentType="application/vnd.ms-powerpoint.comments+xml"/>
  <Override PartName="/ppt/comments/modernComment_110_D4157B2A.xml" ContentType="application/vnd.ms-powerpoint.comments+xml"/>
  <Override PartName="/ppt/comments/modernComment_108_DF4FC555.xml" ContentType="application/vnd.ms-powerpoint.comments+xml"/>
  <Override PartName="/ppt/comments/modernComment_10A_CD45A865.xml" ContentType="application/vnd.ms-powerpoint.comments+xml"/>
  <Override PartName="/ppt/comments/modernComment_10B_259793C9.xml" ContentType="application/vnd.ms-powerpoint.comments+xml"/>
  <Override PartName="/ppt/comments/modernComment_10C_8A7F70D7.xml" ContentType="application/vnd.ms-powerpoint.comments+xml"/>
  <Override PartName="/ppt/comments/modernComment_10D_545FC9E6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0" r:id="rId2"/>
    <p:sldId id="258" r:id="rId3"/>
    <p:sldId id="262" r:id="rId4"/>
    <p:sldId id="274" r:id="rId5"/>
    <p:sldId id="27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5" r:id="rId15"/>
    <p:sldId id="273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2F3182-686D-FD0A-CD48-F5B3D6FC9283}" name="Burzacchini, Laura" initials="BL" userId="S::lburzacc@uni-mainz.de::ab8ac77c-6112-4fd0-83d5-596abcf31fa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00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4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modernComment_104_FAC8B50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1DA2EFC-0FC9-4581-BF5C-F3E9F93661F2}" authorId="{8B2F3182-686D-FD0A-CD48-F5B3D6FC9283}" created="2023-12-12T13:43:13.05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07457544" sldId="260"/>
      <ac:picMk id="6" creationId="{F71C21E6-7D4F-E1A1-2754-504BBF0FE6BA}"/>
    </ac:deMkLst>
    <p188:replyLst>
      <p188:reply id="{DA74B171-498B-4F7B-875D-4D0D8CF6D7B1}" authorId="{8B2F3182-686D-FD0A-CD48-F5B3D6FC9283}" created="2024-01-04T19:37:05.084">
        <p188:txBody>
          <a:bodyPr/>
          <a:lstStyle/>
          <a:p>
            <a:r>
              <a:rPr lang="en-GB"/>
              <a:t>Showed how strong opposition was</a:t>
            </a:r>
          </a:p>
        </p188:txBody>
      </p188:reply>
    </p188:replyLst>
    <p188:txBody>
      <a:bodyPr/>
      <a:lstStyle/>
      <a:p>
        <a:r>
          <a:rPr lang="en-GB"/>
          <a:t>Million Hearts March, 1. october in Warsaw</a:t>
        </a:r>
      </a:p>
    </p188:txBody>
  </p188:cm>
</p188:cmLst>
</file>

<file path=ppt/comments/modernComment_106_6468AD2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F655E70-4683-4C41-8225-3E02D7A79F57}" authorId="{8B2F3182-686D-FD0A-CD48-F5B3D6FC9283}" created="2023-12-11T14:08:09.05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684581665" sldId="262"/>
      <ac:spMk id="3" creationId="{8E56E58F-9677-4C1F-4628-3B40E8991F47}"/>
      <ac:txMk cp="51" len="9">
        <ac:context len="311" hash="1966046574"/>
      </ac:txMk>
    </ac:txMkLst>
    <p188:pos x="3584713" y="669097"/>
    <p188:txBody>
      <a:bodyPr/>
      <a:lstStyle/>
      <a:p>
        <a:r>
          <a:rPr lang="de-DE"/>
          <a:t>Between Russia, Prussia and Habsburg</a:t>
        </a:r>
      </a:p>
    </p188:txBody>
  </p188:cm>
  <p188:cm id="{BE1E13BB-FFCE-48AC-A410-12B0B559A636}" authorId="{8B2F3182-686D-FD0A-CD48-F5B3D6FC9283}" created="2023-12-12T20:27:24.76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684581665" sldId="262"/>
      <ac:spMk id="3" creationId="{8E56E58F-9677-4C1F-4628-3B40E8991F47}"/>
      <ac:txMk cp="184" len="8">
        <ac:context len="311" hash="1966046574"/>
      </ac:txMk>
    </ac:txMkLst>
    <p188:pos x="1864360" y="2746375"/>
    <p188:txBody>
      <a:bodyPr/>
      <a:lstStyle/>
      <a:p>
        <a:r>
          <a:rPr lang="en-GB"/>
          <a:t>Divisions: sensivity about sovereignity, example in class</a:t>
        </a:r>
      </a:p>
    </p188:txBody>
  </p188:cm>
  <p188:cm id="{0D40B8EC-D29D-4B6C-AC46-6ABC8AF1AE57}" authorId="{8B2F3182-686D-FD0A-CD48-F5B3D6FC9283}" created="2024-01-03T10:56:19.80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684581665" sldId="262"/>
      <ac:spMk id="3" creationId="{8E56E58F-9677-4C1F-4628-3B40E8991F47}"/>
      <ac:txMk cp="263" len="12">
        <ac:context len="311" hash="1966046574"/>
      </ac:txMk>
    </ac:txMkLst>
    <p188:pos x="3594652" y="4038462"/>
    <p188:txBody>
      <a:bodyPr/>
      <a:lstStyle/>
      <a:p>
        <a:r>
          <a:rPr lang="en-GB"/>
          <a:t>First trade union in warsaw pact</a:t>
        </a:r>
      </a:p>
    </p188:txBody>
  </p188:cm>
</p188:cmLst>
</file>

<file path=ppt/comments/modernComment_108_DF4FC55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7C32237-5260-482C-9461-C67B08573AB1}" authorId="{8B2F3182-686D-FD0A-CD48-F5B3D6FC9283}" created="2024-01-04T18:18:17.44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46547029" sldId="264"/>
      <ac:spMk id="3" creationId="{8E56E58F-9677-4C1F-4628-3B40E8991F47}"/>
      <ac:txMk cp="127" len="5">
        <ac:context len="141" hash="4195483759"/>
      </ac:txMk>
    </ac:txMkLst>
    <p188:pos x="3286539" y="3263210"/>
    <p188:txBody>
      <a:bodyPr/>
      <a:lstStyle/>
      <a:p>
        <a:r>
          <a:rPr lang="en-GB"/>
          <a:t>In general economis miracle since joining the EU</a:t>
        </a:r>
      </a:p>
    </p188:txBody>
  </p188:cm>
</p188:cmLst>
</file>

<file path=ppt/comments/modernComment_10A_CD45A86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9DA06A8-D26D-4B5D-9951-6F26DEE9770C}" authorId="{8B2F3182-686D-FD0A-CD48-F5B3D6FC9283}" created="2024-01-03T08:09:41.77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443894373" sldId="266"/>
      <ac:spMk id="3" creationId="{8E56E58F-9677-4C1F-4628-3B40E8991F47}"/>
      <ac:txMk cp="119" len="6">
        <ac:context len="290" hash="704987075"/>
      </ac:txMk>
    </ac:txMkLst>
    <p188:pos x="4119880" y="2990215"/>
    <p188:txBody>
      <a:bodyPr/>
      <a:lstStyle/>
      <a:p>
        <a:r>
          <a:rPr lang="en-GB"/>
          <a:t>Coal important for country, 100.000 people working in industry</a:t>
        </a:r>
      </a:p>
    </p188:txBody>
  </p188:cm>
  <p188:cm id="{9E3A9032-6EC3-4AB6-95B3-2BA2E57A8725}" authorId="{8B2F3182-686D-FD0A-CD48-F5B3D6FC9283}" created="2024-01-03T08:49:24.70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443894373" sldId="266"/>
      <ac:spMk id="3" creationId="{8E56E58F-9677-4C1F-4628-3B40E8991F47}"/>
      <ac:txMk cp="152" len="11">
        <ac:context len="290" hash="704987075"/>
      </ac:txMk>
    </ac:txMkLst>
    <p188:pos x="5349240" y="3386455"/>
    <p188:txBody>
      <a:bodyPr/>
      <a:lstStyle/>
      <a:p>
        <a:r>
          <a:rPr lang="en-GB"/>
          <a:t>11.9 billion</a:t>
        </a:r>
      </a:p>
    </p188:txBody>
  </p188:cm>
  <p188:cm id="{0C895899-D44D-4929-944C-10E93D9F8809}" authorId="{8B2F3182-686D-FD0A-CD48-F5B3D6FC9283}" created="2024-01-03T11:23:56.24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443894373" sldId="266"/>
      <ac:spMk id="3" creationId="{8E56E58F-9677-4C1F-4628-3B40E8991F47}"/>
      <ac:txMk cp="186" len="8">
        <ac:context len="290" hash="704987075"/>
      </ac:txMk>
    </ac:txMkLst>
    <p188:pos x="1825487" y="3770105"/>
    <p188:txBody>
      <a:bodyPr/>
      <a:lstStyle/>
      <a:p>
        <a:r>
          <a:rPr lang="en-GB"/>
          <a:t>Especially since russia ukraine war</a:t>
        </a:r>
      </a:p>
    </p188:txBody>
  </p188:cm>
  <p188:cm id="{13D1E0E6-EB37-432A-99C0-F4466F343F81}" authorId="{8B2F3182-686D-FD0A-CD48-F5B3D6FC9283}" created="2024-01-04T18:22:20.30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443894373" sldId="266"/>
      <ac:spMk id="3" creationId="{8E56E58F-9677-4C1F-4628-3B40E8991F47}"/>
      <ac:txMk cp="205" len="20">
        <ac:context len="290" hash="704987075"/>
      </ac:txMk>
    </ac:txMkLst>
    <p188:pos x="3544957" y="3770105"/>
    <p188:txBody>
      <a:bodyPr/>
      <a:lstStyle/>
      <a:p>
        <a:r>
          <a:rPr lang="en-GB"/>
          <a:t>Ex prime minister morawiecki</a:t>
        </a:r>
      </a:p>
    </p188:txBody>
  </p188:cm>
  <p188:cm id="{8076B105-AFFE-40E3-954E-E6C424227621}" authorId="{8B2F3182-686D-FD0A-CD48-F5B3D6FC9283}" created="2024-01-04T18:24:12.94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443894373" sldId="266"/>
      <ac:spMk id="3" creationId="{8E56E58F-9677-4C1F-4628-3B40E8991F47}"/>
      <ac:txMk cp="261" len="12">
        <ac:context len="290" hash="704987075"/>
      </ac:txMk>
    </ac:txMkLst>
    <p188:pos x="2342322" y="3929132"/>
    <p188:txBody>
      <a:bodyPr/>
      <a:lstStyle/>
      <a:p>
        <a:r>
          <a:rPr lang="en-GB"/>
          <a:t>superficial attachment to institutions</a:t>
        </a:r>
      </a:p>
    </p188:txBody>
  </p188:cm>
</p188:cmLst>
</file>

<file path=ppt/comments/modernComment_10B_259793C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D82C412-5340-45F5-85E7-B755D9DF2397}" authorId="{8B2F3182-686D-FD0A-CD48-F5B3D6FC9283}" created="2023-12-12T10:08:22.53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630690761" sldId="267"/>
      <ac:spMk id="3" creationId="{8E56E58F-9677-4C1F-4628-3B40E8991F47}"/>
      <ac:txMk cp="50" len="10">
        <ac:context len="350" hash="1983404076"/>
      </ac:txMk>
    </ac:txMkLst>
    <p188:pos x="3674165" y="669097"/>
    <p188:txBody>
      <a:bodyPr/>
      <a:lstStyle/>
      <a:p>
        <a:r>
          <a:rPr lang="en-GB"/>
          <a:t>Highly critisised by experts and opposition, wording and information</a:t>
        </a:r>
      </a:p>
    </p188:txBody>
  </p188:cm>
  <p188:cm id="{CC353579-E40C-49B1-9C1E-25F9955BA9B8}" authorId="{8B2F3182-686D-FD0A-CD48-F5B3D6FC9283}" created="2023-12-12T10:22:26.65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630690761" sldId="267"/>
      <ac:spMk id="3" creationId="{8E56E58F-9677-4C1F-4628-3B40E8991F47}"/>
      <ac:txMk cp="50" len="10">
        <ac:context len="350" hash="1983404076"/>
      </ac:txMk>
    </ac:txMkLst>
    <p188:pos x="3683000" y="673735"/>
    <p188:txBody>
      <a:bodyPr/>
      <a:lstStyle/>
      <a:p>
        <a:r>
          <a:rPr lang="en-GB"/>
          <a:t>Turnout referendum under 50%</a:t>
        </a:r>
      </a:p>
    </p188:txBody>
  </p188:cm>
  <p188:cm id="{349B822B-4C28-481B-8BF9-B657529A2F1E}" authorId="{8B2F3182-686D-FD0A-CD48-F5B3D6FC9283}" created="2023-12-12T13:45:11.95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630690761" sldId="267"/>
      <ac:spMk id="3" creationId="{8E56E58F-9677-4C1F-4628-3B40E8991F47}"/>
      <ac:txMk cp="88" len="6">
        <ac:context len="350" hash="1983404076"/>
      </ac:txMk>
    </ac:txMkLst>
    <p188:pos x="2769704" y="1056723"/>
    <p188:txBody>
      <a:bodyPr/>
      <a:lstStyle/>
      <a:p>
        <a:r>
          <a:rPr lang="en-GB"/>
          <a:t>Political apathy was expected by some, millions hearts march shows opposit</a:t>
        </a:r>
      </a:p>
    </p188:txBody>
  </p188:cm>
  <p188:cm id="{D03ABBC9-3037-4ED6-9BB5-62C2A67E5636}" authorId="{8B2F3182-686D-FD0A-CD48-F5B3D6FC9283}" created="2023-12-31T10:35:45.29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630690761" sldId="267"/>
      <ac:spMk id="3" creationId="{8E56E58F-9677-4C1F-4628-3B40E8991F47}"/>
      <ac:txMk cp="50" len="10">
        <ac:context len="350" hash="1983404076"/>
      </ac:txMk>
    </ac:txMkLst>
    <p188:pos x="3835400" y="673735"/>
    <p188:txBody>
      <a:bodyPr/>
      <a:lstStyle/>
      <a:p>
        <a:r>
          <a:rPr lang="en-GB"/>
          <a:t>Only referendum enough participants was EU 2003</a:t>
        </a:r>
      </a:p>
    </p188:txBody>
  </p188:cm>
</p188:cmLst>
</file>

<file path=ppt/comments/modernComment_10C_8A7F70D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593329A-AC5B-434B-AE11-F909355D67E5}" authorId="{8B2F3182-686D-FD0A-CD48-F5B3D6FC9283}" created="2023-12-12T20:32:24.94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23607767" sldId="268"/>
      <ac:spMk id="3" creationId="{8E56E58F-9677-4C1F-4628-3B40E8991F47}"/>
      <ac:txMk cp="183" len="11">
        <ac:context len="266" hash="3266448065"/>
      </ac:txMk>
    </ac:txMkLst>
    <p188:pos x="3317240" y="1181735"/>
    <p188:txBody>
      <a:bodyPr/>
      <a:lstStyle/>
      <a:p>
        <a:r>
          <a:rPr lang="en-GB"/>
          <a:t>Examples: protections of investment, child custody disputes,...</a:t>
        </a:r>
      </a:p>
    </p188:txBody>
  </p188:cm>
  <p188:cm id="{DBEFD86B-6BC8-46AA-A7AE-55FCC7D3209E}" authorId="{8B2F3182-686D-FD0A-CD48-F5B3D6FC9283}" created="2024-01-03T08:33:11.89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23607767" sldId="268"/>
      <ac:spMk id="3" creationId="{8E56E58F-9677-4C1F-4628-3B40E8991F47}"/>
      <ac:txMk cp="260" len="5">
        <ac:context len="266" hash="3266448065"/>
      </ac:txMk>
    </ac:txMkLst>
    <p188:pos x="3246120" y="4138295"/>
    <p188:txBody>
      <a:bodyPr/>
      <a:lstStyle/>
      <a:p>
        <a:r>
          <a:rPr lang="en-GB"/>
          <a:t>New government wants to recive it</a:t>
        </a:r>
      </a:p>
    </p188:txBody>
  </p188:cm>
</p188:cmLst>
</file>

<file path=ppt/comments/modernComment_10D_545FC9E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6D95AB1-4368-4F80-A7C7-DA7903DE0412}" authorId="{8B2F3182-686D-FD0A-CD48-F5B3D6FC9283}" created="2024-01-04T18:26:58.52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415563750" sldId="269"/>
      <ac:spMk id="3" creationId="{8E56E58F-9677-4C1F-4628-3B40E8991F47}"/>
      <ac:txMk cp="140" len="6">
        <ac:context len="328" hash="2338514111"/>
      </ac:txMk>
    </ac:txMkLst>
    <p188:pos x="5353878" y="669097"/>
    <p188:txBody>
      <a:bodyPr/>
      <a:lstStyle/>
      <a:p>
        <a:r>
          <a:rPr lang="en-GB"/>
          <a:t>Neighbour country</a:t>
        </a:r>
      </a:p>
    </p188:txBody>
  </p188:cm>
  <p188:cm id="{6F338D2E-809B-428D-93C9-441530A0F8E2}" authorId="{8B2F3182-686D-FD0A-CD48-F5B3D6FC9283}" created="2024-01-04T19:37:38.78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415563750" sldId="269"/>
      <ac:spMk id="3" creationId="{8E56E58F-9677-4C1F-4628-3B40E8991F47}"/>
      <ac:txMk cp="215" len="30">
        <ac:context len="328" hash="2338514111"/>
      </ac:txMk>
    </ac:txMkLst>
    <p188:pos x="4932680" y="2482215"/>
    <p188:txBody>
      <a:bodyPr/>
      <a:lstStyle/>
      <a:p>
        <a:r>
          <a:rPr lang="en-GB"/>
          <a:t>Summer 2023</a:t>
        </a:r>
      </a:p>
    </p188:txBody>
  </p188:cm>
  <p188:cm id="{581BB5DE-60E2-4C82-BB0F-A27863709450}" authorId="{8B2F3182-686D-FD0A-CD48-F5B3D6FC9283}" created="2024-01-05T10:13:25.40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415563750" sldId="269"/>
      <ac:spMk id="3" creationId="{8E56E58F-9677-4C1F-4628-3B40E8991F47}"/>
      <ac:txMk cp="279" len="10">
        <ac:context len="328" hash="2338514111"/>
      </ac:txMk>
    </ac:txMkLst>
    <p188:pos x="1755913" y="3770105"/>
    <p188:replyLst>
      <p188:reply id="{1C8BB426-8DF3-4633-9079-CA0AEAD8E1D1}" authorId="{8B2F3182-686D-FD0A-CD48-F5B3D6FC9283}" created="2024-01-05T10:14:06.791">
        <p188:txBody>
          <a:bodyPr/>
          <a:lstStyle/>
          <a:p>
            <a:r>
              <a:rPr lang="en-GB"/>
              <a:t>Russio-polish war 1919-1921</a:t>
            </a:r>
          </a:p>
        </p188:txBody>
      </p188:reply>
    </p188:replyLst>
    <p188:txBody>
      <a:bodyPr/>
      <a:lstStyle/>
      <a:p>
        <a:r>
          <a:rPr lang="en-GB"/>
          <a:t>Poland complicated history with russia</a:t>
        </a:r>
      </a:p>
    </p188:txBody>
  </p188:cm>
</p188:cmLst>
</file>

<file path=ppt/comments/modernComment_110_D4157B2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564380D-DE94-4CE6-8C3A-D15561BBD4ED}" authorId="{8B2F3182-686D-FD0A-CD48-F5B3D6FC9283}" created="2023-12-11T09:08:35.96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558177578" sldId="272"/>
      <ac:spMk id="3" creationId="{8E56E58F-9677-4C1F-4628-3B40E8991F47}"/>
      <ac:txMk cp="63" len="21">
        <ac:context len="184" hash="2088117974"/>
      </ac:txMk>
    </ac:txMkLst>
    <p188:pos x="3674165" y="669097"/>
    <p188:replyLst>
      <p188:reply id="{B84A105D-D2AA-45D5-A0AC-3BFFCD4BE947}" authorId="{8B2F3182-686D-FD0A-CD48-F5B3D6FC9283}" created="2024-01-04T18:16:14.487">
        <p188:txBody>
          <a:bodyPr/>
          <a:lstStyle/>
          <a:p>
            <a:r>
              <a:rPr lang="en-GB"/>
              <a:t>Ukraine more abput later</a:t>
            </a:r>
          </a:p>
        </p188:txBody>
      </p188:reply>
    </p188:replyLst>
    <p188:txBody>
      <a:bodyPr/>
      <a:lstStyle/>
      <a:p>
        <a:r>
          <a:rPr lang="de-DE"/>
          <a:t>7 states, germany always comploicates history, Kaliningrad (russian Province)</a:t>
        </a:r>
      </a:p>
    </p188:txBody>
  </p188:cm>
  <p188:cm id="{FDE2BECE-3B3E-4F30-89FB-170A30294EB5}" authorId="{8B2F3182-686D-FD0A-CD48-F5B3D6FC9283}" created="2024-01-04T19:09:36.55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558177578" sldId="272"/>
      <ac:spMk id="3" creationId="{8E56E58F-9677-4C1F-4628-3B40E8991F47}"/>
      <ac:txMk cp="155" len="7">
        <ac:context len="184" hash="2088117974"/>
      </ac:txMk>
    </ac:txMkLst>
    <p188:pos x="1447800" y="3386455"/>
    <p188:txBody>
      <a:bodyPr/>
      <a:lstStyle/>
      <a:p>
        <a:r>
          <a:rPr lang="en-GB"/>
          <a:t>Neafrly half</a:t>
        </a:r>
      </a:p>
    </p188:txBody>
  </p188:cm>
</p188:cmLst>
</file>

<file path=ppt/comments/modernComment_112_1DCFE61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B605439-0CC5-47CC-AB4F-D6467421995E}" authorId="{8B2F3182-686D-FD0A-CD48-F5B3D6FC9283}" created="2024-01-05T10:09:52.96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00164115" sldId="274"/>
      <ac:spMk id="3" creationId="{8E56E58F-9677-4C1F-4628-3B40E8991F47}"/>
      <ac:txMk cp="239" len="7">
        <ac:context len="275" hash="3597236623"/>
      </ac:txMk>
    </ac:txMkLst>
    <p188:pos x="3922643" y="3302966"/>
    <p188:txBody>
      <a:bodyPr/>
      <a:lstStyle/>
      <a:p>
        <a:r>
          <a:rPr lang="en-GB"/>
          <a:t>Freedom of movement, possibility to work in other eu countries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2FE3907B-1E60-D19B-5355-CD44C45273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F861C32-2F07-7BF3-9992-EF9A99EF62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FB7CE-0896-4057-96ED-583B53F1BCE5}" type="datetimeFigureOut">
              <a:rPr lang="de-DE" smtClean="0"/>
              <a:t>05.01.2024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9EB523B-E52F-E825-9EAF-E3DF054ACF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03142B1-9A16-0E5D-73B7-037BFEDF3E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2057C-2E12-44A8-8C6B-11818A5B778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1180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2C748-62B2-4531-8765-44C65AE87FC7}" type="datetimeFigureOut">
              <a:rPr lang="de-DE" smtClean="0"/>
              <a:t>05.01.2024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4C856-2C83-47C5-84DE-73EAC1AD089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05932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89A07-DF1C-77B5-60A5-0693E0A35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007F2E-C3D2-46D8-F521-207059896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14EFE6-630A-598A-E86A-1694968EE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D5D8-AEC7-452B-A90F-B89BA550BE16}" type="datetime1">
              <a:rPr lang="de-DE" smtClean="0"/>
              <a:t>05.01.2024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EC9EA3-3C2D-0A7A-7871-27DD5655B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F7C719-2EE5-CAA4-0B2E-F32DA18CB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1661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50BAAC-3FDE-F0ED-E71F-FA2CD5CA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3BBAA5-5545-49E4-4C6D-72E1AEBCF4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05EBE4-AB93-7560-2172-F5F27ACAE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D897-5E73-4933-B120-22A37DABD4AE}" type="datetime1">
              <a:rPr lang="de-DE" smtClean="0"/>
              <a:t>05.01.2024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E63C70-34C3-D112-052B-1E9EDC075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9DD2EF-C863-11A1-D11B-776DEBAC4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563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BED067F-A995-D7D5-4544-A7BCF206A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6D3723-3D4A-E4CB-AC83-22979E024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F23C06-00DE-A48D-83B4-0C09BCBB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06E0-858B-4205-A6BF-125496CDF9F0}" type="datetime1">
              <a:rPr lang="de-DE" smtClean="0"/>
              <a:t>05.01.2024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692FC-4C8D-D0C0-A706-F15F5AA5F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2DD9DA-4270-4244-9365-05A2A331E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185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1E80C2-76AB-128F-A69A-AEF8FA35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16DB52-C8AA-7FC4-07FE-FDC724B31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601E3D-B0EB-0246-2026-C9DDBDC28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A063-F973-45C7-8B37-EE1CCA7C78F4}" type="datetime1">
              <a:rPr lang="de-DE" smtClean="0"/>
              <a:t>05.01.2024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ABBC09-5015-4237-1276-330B60CD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F4BAD9-C7A2-5417-F03F-F7D32A09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1131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62E993-6E8F-758C-6332-19EEEF9B8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34F34A-4796-E29B-934E-CF243BC49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08DD1-CF54-6196-DE4C-FA308EB44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1F5F-760B-4689-BC42-2C90496373F5}" type="datetime1">
              <a:rPr lang="de-DE" smtClean="0"/>
              <a:t>05.01.2024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0935B5-25EB-679D-6010-8D28EE3A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47D3F3-2E0D-0605-3DB9-C18BAA6A0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306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DF6316-FAF8-C4EA-E803-A97D8242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5A0925-9B9C-8C64-AE3B-6D2E6DEB4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14E645-3227-5D31-9E89-4CE6E71C2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B2904D-7F2F-B5AD-42DB-51D1A475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D39E-DABE-4A31-BD2B-7B4432EA6963}" type="datetime1">
              <a:rPr lang="de-DE" smtClean="0"/>
              <a:t>05.01.2024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0CCF21-4A00-E19F-E3B3-D19F5B83D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4BA575-C794-4545-D5A9-36D119F31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9093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9EF94C-944E-09F0-088A-8544EFEB2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16AB87-9C11-A34F-7559-074B4B2DE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A97078F-618E-174C-74DA-D6269A939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303CDA7-569A-1CD6-EC34-3CB952E3F7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B5B17B1-D2DB-D9DD-147C-583464A13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1303695-7711-92DC-9929-8B90E324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BD315-09FD-4699-A2A6-BD86130E1DFA}" type="datetime1">
              <a:rPr lang="de-DE" smtClean="0"/>
              <a:t>05.01.2024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8ADE99-C3DF-A640-00AA-915FCDB2E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810F2BE-5E40-A7EF-6871-F0EA5F320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2757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F02C54-74C9-9E45-7971-CBD79FE1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848B397-7D6E-CFC1-8379-1BAD9A4CF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E4950-5214-42CC-BFAE-8F42559D2687}" type="datetime1">
              <a:rPr lang="de-DE" smtClean="0"/>
              <a:t>05.01.2024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0BF7288-F005-B733-090F-66744BA6E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9A0126E-6B45-CBB2-D7FE-3A6074DDC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8404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7E41436-3951-4FE3-9FFD-94313498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F795C-E693-40DB-ACA0-CE8FC878FADD}" type="datetime1">
              <a:rPr lang="de-DE" smtClean="0"/>
              <a:t>05.01.2024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509B5D2-03BD-7AA9-F2C0-CAAC7CCF5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383E6C9-FAA0-13A8-28C3-2D160826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3203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3F43AB-0EA5-1464-9C55-F16F09225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B45485-CBA9-38BD-A483-CE8CC169C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B6955ED-71FA-31D4-C2BE-55DFDA33A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07B817-3DD1-71F5-B84D-349E7602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83736-5D50-4D3F-89F2-F848D30D57F6}" type="datetime1">
              <a:rPr lang="de-DE" smtClean="0"/>
              <a:t>05.01.2024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E48B94-4029-76C5-530F-9C57F9E9F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884BD61-3C57-1152-468E-32BA38EA2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8677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AEC0F4-63A5-BF20-99FD-D6CC309D3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23F0D5-604B-58CF-3334-DA68779578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47BB9B-A826-F68D-DF06-E385966DB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F7B55E-BCD8-2392-7271-F354DABE6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451A-3A69-4F2B-B16A-1DCBD1D81B0C}" type="datetime1">
              <a:rPr lang="de-DE" smtClean="0"/>
              <a:t>05.01.2024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6FA0A02-38A2-26F2-21E3-5DADDEA64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8BA5B0-F2FC-CA24-7332-FB21BBB1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4014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964B0D8-E801-82CD-8D48-7EF6D7FDE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0EDB741-78A6-8C61-29BE-F729E254C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4F0155-3F48-4A4C-36D4-FBC364E98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C5352-65F7-4285-9CE3-0C9A90041060}" type="datetime1">
              <a:rPr lang="de-DE" smtClean="0"/>
              <a:t>05.01.2024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66D437-6A35-8EC6-A51A-51874F175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3FC2CC-F3D9-3F26-4065-4CFC5AD6F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D3B9-A9AF-4990-A713-BBE1BCA533F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761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4_FAC8B50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18/10/relationships/comments" Target="../comments/modernComment_10C_8A7F70D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18/10/relationships/comments" Target="../comments/modernComment_10D_545FC9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uronews.com/business/2023/10/24/what-will-polands-new-government-mean-for-the-eu-economy" TargetMode="External"/><Relationship Id="rId13" Type="http://schemas.openxmlformats.org/officeDocument/2006/relationships/hyperlink" Target="https://ukandeu.ac.uk/what-next-for-the-new-pro-eu-coalition-in-poland/" TargetMode="External"/><Relationship Id="rId18" Type="http://schemas.openxmlformats.org/officeDocument/2006/relationships/hyperlink" Target="https://de.euronews.com/2024/01/02/so-will-donald-tusk-polen-wieder-auf-europaischen-kurs-bringen" TargetMode="External"/><Relationship Id="rId26" Type="http://schemas.openxmlformats.org/officeDocument/2006/relationships/hyperlink" Target="https://www.pewresearch.org/global/2022/06/22/spotlight-on-poland-negative-views-of-russia-surge-but-ratings-for-u-s-nato-eu-improve/" TargetMode="External"/><Relationship Id="rId3" Type="http://schemas.openxmlformats.org/officeDocument/2006/relationships/hyperlink" Target="https://www.deutschlandfunkkultur.de/250-jahre-teilung-polens-100.html#:~:text=Polen%20wurde%20im%2018.,Nachbarn%20Russland%2C%20Preu%C3%9Fen%20und%20%C3%96sterreich" TargetMode="External"/><Relationship Id="rId21" Type="http://schemas.openxmlformats.org/officeDocument/2006/relationships/hyperlink" Target="https://www.deutschlandfunk.de/polen-umstrittene-justizreformen-102.html" TargetMode="External"/><Relationship Id="rId7" Type="http://schemas.openxmlformats.org/officeDocument/2006/relationships/hyperlink" Target="https://www.csis.org/analysis/polands-election-could-transform-european-union" TargetMode="External"/><Relationship Id="rId12" Type="http://schemas.openxmlformats.org/officeDocument/2006/relationships/hyperlink" Target="https://www.deutsches-polen-institut.de/blogpodcast/blog/parlamentswahlen-und-landesweites-referendum-an-einem-tag-warum-ist-das-problematisch/" TargetMode="External"/><Relationship Id="rId17" Type="http://schemas.openxmlformats.org/officeDocument/2006/relationships/hyperlink" Target="https://www.sueddeutsche.de/politik/polen-tusk-stellt-kabinett-vor-1.6317997" TargetMode="External"/><Relationship Id="rId25" Type="http://schemas.openxmlformats.org/officeDocument/2006/relationships/hyperlink" Target="https://europa.eu/eurobarometer/surveys/detail/2971" TargetMode="External"/><Relationship Id="rId33" Type="http://schemas.openxmlformats.org/officeDocument/2006/relationships/image" Target="../media/image2.png"/><Relationship Id="rId2" Type="http://schemas.openxmlformats.org/officeDocument/2006/relationships/hyperlink" Target="https://www.academia.edu/44073256/Baptism_of_Poland_in_966_introduced_the_country_into_a_new_cultural_reality_Maciej_Replewicz_PAP_rozmowa_z_prof_A_M_Wyrwa_Chrzest_Polski_2016_rozmowa_http" TargetMode="External"/><Relationship Id="rId16" Type="http://schemas.openxmlformats.org/officeDocument/2006/relationships/hyperlink" Target="https://de.euronews.com/my-europe/2023/10/16/polens-liberale-opposition-vor-regierungsubernahme" TargetMode="External"/><Relationship Id="rId20" Type="http://schemas.openxmlformats.org/officeDocument/2006/relationships/hyperlink" Target="https://judicature.duke.edu/articles/the-collapse-of-judicial-independence-in-poland-a-cautionary-tale/" TargetMode="External"/><Relationship Id="rId29" Type="http://schemas.openxmlformats.org/officeDocument/2006/relationships/hyperlink" Target="https://www.bpb.de/kurz-knapp/hintergrund-aktuell/332227/10-jahre-arbeitnehmerfreizuegigkeit-fuer-die-eu-beitrittsstaaten-von-2004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litico.eu/article/poland-bye-to-pis-and-hello-to-donald-tusk/" TargetMode="External"/><Relationship Id="rId11" Type="http://schemas.openxmlformats.org/officeDocument/2006/relationships/hyperlink" Target="https://www.tagesschau.de/ausland/europa/polen-regierungswechsel-102.html" TargetMode="External"/><Relationship Id="rId24" Type="http://schemas.openxmlformats.org/officeDocument/2006/relationships/hyperlink" Target="https://www.euronews.com/2019/12/17/time-is-fast-running-out-for-judicial-independence-in-pis-ruled-poland-view" TargetMode="External"/><Relationship Id="rId32" Type="http://schemas.openxmlformats.org/officeDocument/2006/relationships/hyperlink" Target="https://osteuropa.lpb-bw.de/beziehungen-zur-eu-polen#c7489" TargetMode="External"/><Relationship Id="rId5" Type="http://schemas.openxmlformats.org/officeDocument/2006/relationships/hyperlink" Target="https://www.youtube.com/watch?v=VjKdtZiRSXg" TargetMode="External"/><Relationship Id="rId15" Type="http://schemas.openxmlformats.org/officeDocument/2006/relationships/hyperlink" Target="https://www.euractiv.de/section/europa-kompakt/news/neue-polnische-regierung-unter-tusk-koennte-eingefrorene-eu-gelder-freischalten/" TargetMode="External"/><Relationship Id="rId23" Type="http://schemas.openxmlformats.org/officeDocument/2006/relationships/hyperlink" Target="https://ec.europa.eu/commission/presscorner/detail/en/ip_17_5367" TargetMode="External"/><Relationship Id="rId28" Type="http://schemas.openxmlformats.org/officeDocument/2006/relationships/hyperlink" Target="https://www.ardmediathek.de/video/onthisday/onthisday-eu-osterweiterung-01-05-2004/phoenix/Y3JpZDovL3Bob2VuaXguZGUvMzEyMzMwMw" TargetMode="External"/><Relationship Id="rId10" Type="http://schemas.openxmlformats.org/officeDocument/2006/relationships/hyperlink" Target="https://visegradpost.com/de/2023/10/22/polen-die-gruende-fuer-die-wahlniederlage-der-pis/" TargetMode="External"/><Relationship Id="rId19" Type="http://schemas.openxmlformats.org/officeDocument/2006/relationships/hyperlink" Target="https://www.theguardian.com/world/2020/jan/12/poland-march-judges-europe-protest-lawyers" TargetMode="External"/><Relationship Id="rId31" Type="http://schemas.openxmlformats.org/officeDocument/2006/relationships/hyperlink" Target="https://www.bpb.de/themen/europa/polen-analysen/257431/analyse-polen-in-der-europaeischen-union-konflikte-und-falsche-ansaetze/" TargetMode="External"/><Relationship Id="rId4" Type="http://schemas.openxmlformats.org/officeDocument/2006/relationships/hyperlink" Target="https://www.visegradgroup.eu/basic-facts-about/poland/brief-history-of-poland" TargetMode="External"/><Relationship Id="rId9" Type="http://schemas.openxmlformats.org/officeDocument/2006/relationships/hyperlink" Target="https://www.deutschlandfunk.de/polens-parlament-beauftragt-tusk-mit-regierungsbildung-morawiecki-verliert-vertrauensabstimmung-100.html" TargetMode="External"/><Relationship Id="rId14" Type="http://schemas.openxmlformats.org/officeDocument/2006/relationships/hyperlink" Target="https://www.lemonde.fr/en/europe/article/2023/10/01/polish-opposition-rally-draws-a-million-protesters-to-warsaw_6142279_143.html" TargetMode="External"/><Relationship Id="rId22" Type="http://schemas.openxmlformats.org/officeDocument/2006/relationships/hyperlink" Target="https://www.bpb.de/themen/europa/polen-analysen/255589/analyse-das-polnische-justizwesen/" TargetMode="External"/><Relationship Id="rId27" Type="http://schemas.openxmlformats.org/officeDocument/2006/relationships/hyperlink" Target="https://tvthek.orf.at/history/EU-Entwicklung-Erweiterung/7735380/Das-neue-Europa-Polen/7717812" TargetMode="External"/><Relationship Id="rId30" Type="http://schemas.openxmlformats.org/officeDocument/2006/relationships/hyperlink" Target="https://www.jstor.org/stable/25779367?seq=1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user\Downloads\9781616353810-ch012.pdf" TargetMode="External"/><Relationship Id="rId13" Type="http://schemas.openxmlformats.org/officeDocument/2006/relationships/hyperlink" Target="https://www.climatechangenews.com/2023/10/18/polish-election-result-improves-prospects-for-eu-climate-ambition/" TargetMode="External"/><Relationship Id="rId18" Type="http://schemas.openxmlformats.org/officeDocument/2006/relationships/hyperlink" Target="https://www.jstor.org/stable/pdf/10.5406/polishreview.62.1.0093.pdf?refreqid=fastly-default:6217673e7960a48911abbef4b608089c&amp;ab_segments=0/basic_search_gsv2/control&amp;origin=&amp;initiator=&amp;acceptTC=1" TargetMode="External"/><Relationship Id="rId26" Type="http://schemas.openxmlformats.org/officeDocument/2006/relationships/image" Target="../media/image2.png"/><Relationship Id="rId3" Type="http://schemas.openxmlformats.org/officeDocument/2006/relationships/hyperlink" Target="https://europa.eu/eurobarometer/surveys/detail/2662" TargetMode="External"/><Relationship Id="rId21" Type="http://schemas.openxmlformats.org/officeDocument/2006/relationships/hyperlink" Target="file:///C:\Users\user\Downloads\VoRKoniecznaSaamatinSawickaEUintheeyesofcatholicnationalistcircles05.pdf" TargetMode="External"/><Relationship Id="rId7" Type="http://schemas.openxmlformats.org/officeDocument/2006/relationships/hyperlink" Target="https://ideas.repec.org/a/wsd/irgpim/v86y2011i2p39-66.html" TargetMode="External"/><Relationship Id="rId12" Type="http://schemas.openxmlformats.org/officeDocument/2006/relationships/hyperlink" Target="https://www.deutsches-polen-institut.de/" TargetMode="External"/><Relationship Id="rId17" Type="http://schemas.openxmlformats.org/officeDocument/2006/relationships/hyperlink" Target="https://www.visegradgroup.eu/about/history" TargetMode="External"/><Relationship Id="rId25" Type="http://schemas.openxmlformats.org/officeDocument/2006/relationships/hyperlink" Target="https://www.dw.com/en/why-is-poland-no-longer-sending-arms-to-ukraine/a-66889180" TargetMode="External"/><Relationship Id="rId2" Type="http://schemas.openxmlformats.org/officeDocument/2006/relationships/hyperlink" Target="https://economy-finance.ec.europa.eu/euro/eu-countries-and-euro/poland-and-euro_en#adoption" TargetMode="External"/><Relationship Id="rId16" Type="http://schemas.openxmlformats.org/officeDocument/2006/relationships/hyperlink" Target="https://www.energiezukunft.eu/politik/warum-sich-osteuropa-gegen-eine-klimaneutrale-eu-stemmt/" TargetMode="External"/><Relationship Id="rId20" Type="http://schemas.openxmlformats.org/officeDocument/2006/relationships/hyperlink" Target="https://journals.sagepub.com/doi/full/10.1177/146511651663114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segradpost.com/de/2023/01/14/der-euro-ist-fuer-polen-immer-noch-nicht-attraktiv/" TargetMode="External"/><Relationship Id="rId11" Type="http://schemas.openxmlformats.org/officeDocument/2006/relationships/hyperlink" Target="https://freedomhouse.org/country/poland/freedom-world/2022" TargetMode="External"/><Relationship Id="rId24" Type="http://schemas.openxmlformats.org/officeDocument/2006/relationships/hyperlink" Target="https://www.ifw-kiel.de/fileadmin/Dateiverwaltung/IfW-Publications/fis-import/87bb7b0f-ed26-4240-8979-5e6601aea9e8-KWP_2218_Trebesch_et_al_Ukraine_Support_Tracker.pdf" TargetMode="External"/><Relationship Id="rId5" Type="http://schemas.openxmlformats.org/officeDocument/2006/relationships/hyperlink" Target="file:///C:\Users\user\Downloads\Introduction%20of%20the%20euro%20in%20the%20Member%20States%20that%20have%20not%20yet%20adopted%20the%20common%20currency%20-%20Spring%202022_fact_PL_en.pdf" TargetMode="External"/><Relationship Id="rId15" Type="http://schemas.openxmlformats.org/officeDocument/2006/relationships/hyperlink" Target="https://www.energymonitor.ai/green-deals/can-poland-dismantle-the-eu-green-deal-with-legal-challenges/?cf-view" TargetMode="External"/><Relationship Id="rId23" Type="http://schemas.openxmlformats.org/officeDocument/2006/relationships/hyperlink" Target="https://www.bpb.de/themen/europa/polen-analysen/nr-292/508365/analyse-die-folgen-des-russischen-angriffskrieges-gegen-die-ukraine-fuer-polen/" TargetMode="External"/><Relationship Id="rId10" Type="http://schemas.openxmlformats.org/officeDocument/2006/relationships/hyperlink" Target="https://www.bpb.de/kurz-knapp/zahlen-und-fakten/europa/70580/nettozahler-und-nettoempfaenger-in-der-eu/" TargetMode="External"/><Relationship Id="rId19" Type="http://schemas.openxmlformats.org/officeDocument/2006/relationships/hyperlink" Target="file:///C:\Users\user\Downloads\ceka-sojka-2016-loving-it-but-not-feeling-it-yet-the-state-of-european-identity-after-the-eastern-enlargement.pdf" TargetMode="External"/><Relationship Id="rId4" Type="http://schemas.openxmlformats.org/officeDocument/2006/relationships/hyperlink" Target="file:///C:\Users\user\Downloads\Introduction_euro_in_MS_not_yet_adopted_common_currency_FL_508_summary_en.pdf" TargetMode="External"/><Relationship Id="rId9" Type="http://schemas.openxmlformats.org/officeDocument/2006/relationships/hyperlink" Target="https://www.polskieradio.pl/400/7764/artykul/3262743,polen-hat-seit-dem-eubeitritt-238-mrd-eur-erhalten" TargetMode="External"/><Relationship Id="rId14" Type="http://schemas.openxmlformats.org/officeDocument/2006/relationships/hyperlink" Target="https://www.politico.eu/article/poland-challenge-eu-climate-laws-fit-for-55-before-european-union-court-justice-minister-anna-moskwa/" TargetMode="External"/><Relationship Id="rId22" Type="http://schemas.openxmlformats.org/officeDocument/2006/relationships/hyperlink" Target="https://apnews.com/article/ukraine-russia-war-grain-exports-poland-lithuania-7f522211115d06aab93359c5d963a996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18/10/relationships/comments" Target="../comments/modernComment_106_6468AD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18/10/relationships/comments" Target="../comments/modernComment_112_1DCFE6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18/10/relationships/comments" Target="../comments/modernComment_110_D4157B2A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18/10/relationships/comments" Target="../comments/modernComment_108_DF4FC5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18/10/relationships/comments" Target="../comments/modernComment_10A_CD45A86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18/10/relationships/comments" Target="../comments/modernComment_10B_259793C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32E62931-8EB4-42BB-BAAB-D8757BE66D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CE99E1-98A7-191B-909F-5BAA7C10B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461" y="728664"/>
            <a:ext cx="4984813" cy="3157080"/>
          </a:xfrm>
          <a:solidFill>
            <a:srgbClr val="D60000"/>
          </a:solidFill>
        </p:spPr>
        <p:txBody>
          <a:bodyPr>
            <a:normAutofit/>
          </a:bodyPr>
          <a:lstStyle/>
          <a:p>
            <a:pPr algn="l"/>
            <a:r>
              <a:rPr lang="de-DE" sz="5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POLAND-      EU Member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2D1C2A-4086-02D8-0695-C066D26BB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7461" y="4072045"/>
            <a:ext cx="4984813" cy="2057289"/>
          </a:xfrm>
          <a:solidFill>
            <a:srgbClr val="D60000"/>
          </a:solidFill>
        </p:spPr>
        <p:txBody>
          <a:bodyPr>
            <a:normAutofit/>
          </a:bodyPr>
          <a:lstStyle/>
          <a:p>
            <a:pPr algn="l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Laura Burzacchini</a:t>
            </a:r>
          </a:p>
          <a:p>
            <a:pPr algn="l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Johannes Gutenberg-Universität Mainz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71C21E6-7D4F-E1A1-2754-504BBF0FE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51" r="15108" b="1"/>
          <a:stretch/>
        </p:blipFill>
        <p:spPr>
          <a:xfrm>
            <a:off x="790109" y="728664"/>
            <a:ext cx="4740675" cy="541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57544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975911-D015-7966-13FA-A498FF17D42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D60000"/>
          </a:solidFill>
        </p:spPr>
        <p:txBody>
          <a:bodyPr/>
          <a:lstStyle/>
          <a:p>
            <a:pPr algn="ctr"/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Rule of Law Crisis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56E58F-9677-4C1F-4628-3B40E899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8440" cy="4351338"/>
          </a:xfrm>
        </p:spPr>
        <p:txBody>
          <a:bodyPr>
            <a:normAutofit/>
          </a:bodyPr>
          <a:lstStyle/>
          <a:p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2015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trying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assert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power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judiciary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Changed procedural rules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Government-friendly judges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Absence of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judicial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independence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seperation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power</a:t>
            </a:r>
          </a:p>
          <a:p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Effective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EU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law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complicated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commission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blocked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EU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money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Uoa">
            <a:extLst>
              <a:ext uri="{FF2B5EF4-FFF2-40B4-BE49-F238E27FC236}">
                <a16:creationId xmlns:a16="http://schemas.microsoft.com/office/drawing/2014/main" xmlns="" id="{CDCB89D5-2EA4-D1F6-2A5D-FEEEA578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15870" y="5630628"/>
            <a:ext cx="1075860" cy="109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527CA2A-3F57-026B-0EB2-F135309A1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10</a:t>
            </a:fld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367E84-0F81-2800-B1F7-DCFDD1C64B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" t="30536" r="9366" b="30779"/>
          <a:stretch/>
        </p:blipFill>
        <p:spPr>
          <a:xfrm>
            <a:off x="7263075" y="2179824"/>
            <a:ext cx="4476751" cy="11179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70B7D7-DFA4-E3B0-DAA7-04417F474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849" y="3429000"/>
            <a:ext cx="2737202" cy="1825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711702-BE98-5873-9FB4-AB17CAB52F79}"/>
              </a:ext>
            </a:extLst>
          </p:cNvPr>
          <p:cNvSpPr txBox="1"/>
          <p:nvPr/>
        </p:nvSpPr>
        <p:spPr>
          <a:xfrm>
            <a:off x="8132850" y="5289971"/>
            <a:ext cx="2737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Judges in Warszawa, 2020</a:t>
            </a:r>
          </a:p>
        </p:txBody>
      </p:sp>
    </p:spTree>
    <p:extLst>
      <p:ext uri="{BB962C8B-B14F-4D97-AF65-F5344CB8AC3E}">
        <p14:creationId xmlns:p14="http://schemas.microsoft.com/office/powerpoint/2010/main" val="2323607767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5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975911-D015-7966-13FA-A498FF17D42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D60000"/>
          </a:solidFill>
        </p:spPr>
        <p:txBody>
          <a:bodyPr/>
          <a:lstStyle/>
          <a:p>
            <a:pPr algn="ctr"/>
            <a:r>
              <a:rPr lang="de-DE" b="1">
                <a:latin typeface="Times New Roman" panose="02020603050405020304" pitchFamily="18" charset="0"/>
                <a:cs typeface="Times New Roman" panose="02020603050405020304" pitchFamily="18" charset="0"/>
              </a:rPr>
              <a:t>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56E58F-9677-4C1F-4628-3B40E899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43850" cy="4351338"/>
          </a:xfrm>
        </p:spPr>
        <p:txBody>
          <a:bodyPr/>
          <a:lstStyle/>
          <a:p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Poland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biggest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supporters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Ukraine</a:t>
            </a:r>
          </a:p>
          <a:p>
            <a:pPr lvl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humanitarian, financial, and military support</a:t>
            </a:r>
          </a:p>
          <a:p>
            <a:pPr lvl="1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Civic support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number of refugees in Poland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Economic impact</a:t>
            </a:r>
          </a:p>
          <a:p>
            <a:pPr lvl="1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Russian energy – Poland taped down Russian supplies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 bans on Ukrainian grain</a:t>
            </a:r>
          </a:p>
          <a:p>
            <a:pPr lvl="1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Protection of polish agriculture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Historical, geopolitical and current interests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Uoa">
            <a:extLst>
              <a:ext uri="{FF2B5EF4-FFF2-40B4-BE49-F238E27FC236}">
                <a16:creationId xmlns:a16="http://schemas.microsoft.com/office/drawing/2014/main" xmlns="" id="{CDCB89D5-2EA4-D1F6-2A5D-FEEEA578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15870" y="5630628"/>
            <a:ext cx="1075860" cy="109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A3F9B8B-4F07-D595-0ADA-E7642A431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11</a:t>
            </a:fld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1E27C8-99FF-3384-EFD3-DF6DD3B118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56"/>
          <a:stretch/>
        </p:blipFill>
        <p:spPr>
          <a:xfrm>
            <a:off x="9711696" y="1975948"/>
            <a:ext cx="1675126" cy="24672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9D49C88-928F-87DC-1B27-09E72695DD5B}"/>
              </a:ext>
            </a:extLst>
          </p:cNvPr>
          <p:cNvSpPr txBox="1"/>
          <p:nvPr/>
        </p:nvSpPr>
        <p:spPr>
          <a:xfrm>
            <a:off x="9678674" y="4497668"/>
            <a:ext cx="1741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>
                <a:latin typeface="Times New Roman" panose="02020603050405020304" pitchFamily="18" charset="0"/>
                <a:cs typeface="Times New Roman" panose="02020603050405020304" pitchFamily="18" charset="0"/>
              </a:rPr>
              <a:t>Refugees from Ukraine recorded across Europe as of January 31, 2023, in millions</a:t>
            </a:r>
          </a:p>
        </p:txBody>
      </p:sp>
    </p:spTree>
    <p:extLst>
      <p:ext uri="{BB962C8B-B14F-4D97-AF65-F5344CB8AC3E}">
        <p14:creationId xmlns:p14="http://schemas.microsoft.com/office/powerpoint/2010/main" val="1415563750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4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975911-D015-7966-13FA-A498FF17D42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D60000"/>
          </a:solidFill>
        </p:spPr>
        <p:txBody>
          <a:bodyPr/>
          <a:lstStyle/>
          <a:p>
            <a:pPr algn="ctr"/>
            <a:r>
              <a:rPr lang="de-DE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Euroscepticism</a:t>
            </a:r>
            <a:endParaRPr lang="de-DE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56E58F-9677-4C1F-4628-3B40E8991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euroscepticism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marL="0" indent="0">
              <a:buNone/>
            </a:pP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‘Our country could better face the future outside the EU’</a:t>
            </a:r>
            <a:endParaRPr lang="de-DE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45%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agree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disagree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highest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EU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euroscepticism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‘At the present time, things are going in the wrong direction in the EU’</a:t>
            </a:r>
          </a:p>
          <a:p>
            <a:pPr lvl="1"/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35%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wrong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direction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direction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soft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eurosceptist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party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pro-EU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D3047BD-7499-E8A3-5317-FD3DA91C1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12</a:t>
            </a:fld>
            <a:endParaRPr lang="de-DE"/>
          </a:p>
        </p:txBody>
      </p:sp>
      <p:pic>
        <p:nvPicPr>
          <p:cNvPr id="5" name="Picture 4" descr="Uoa">
            <a:extLst>
              <a:ext uri="{FF2B5EF4-FFF2-40B4-BE49-F238E27FC236}">
                <a16:creationId xmlns:a16="http://schemas.microsoft.com/office/drawing/2014/main" xmlns="" id="{CDCB89D5-2EA4-D1F6-2A5D-FEEEA578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15870" y="5630628"/>
            <a:ext cx="1075860" cy="109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36B644-8E0F-2DDA-0952-C875B90BC21B}"/>
              </a:ext>
            </a:extLst>
          </p:cNvPr>
          <p:cNvSpPr txBox="1"/>
          <p:nvPr/>
        </p:nvSpPr>
        <p:spPr>
          <a:xfrm>
            <a:off x="8082379" y="4414420"/>
            <a:ext cx="32714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Poland for the Poles - Poles for Poland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Eurosceptist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demonstration in Warszawa, 2019 </a:t>
            </a:r>
          </a:p>
        </p:txBody>
      </p:sp>
      <p:pic>
        <p:nvPicPr>
          <p:cNvPr id="1026" name="Picture 2" descr="Poland's Eurosceptic Leaders to Hold Joint March With Far Right Groups">
            <a:extLst>
              <a:ext uri="{FF2B5EF4-FFF2-40B4-BE49-F238E27FC236}">
                <a16:creationId xmlns:a16="http://schemas.microsoft.com/office/drawing/2014/main" xmlns="" id="{56B1683F-4DE3-3100-B6A5-62F4B042E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379" y="2183724"/>
            <a:ext cx="3271421" cy="216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659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975911-D015-7966-13FA-A498FF17D42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D60000"/>
          </a:solidFill>
        </p:spPr>
        <p:txBody>
          <a:bodyPr/>
          <a:lstStyle/>
          <a:p>
            <a:pPr algn="ctr"/>
            <a:r>
              <a:rPr lang="de-DE" b="1">
                <a:latin typeface="Times New Roman" panose="02020603050405020304" pitchFamily="18" charset="0"/>
                <a:cs typeface="Times New Roman" panose="02020603050405020304" pitchFamily="18" charset="0"/>
              </a:rPr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56E58F-9677-4C1F-4628-3B40E899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3653"/>
          </a:xfrm>
        </p:spPr>
        <p:txBody>
          <a:bodyPr numCol="2">
            <a:normAutofit fontScale="32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History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https://www.academia.edu/44073256/Baptism_of_Poland_in_966_introduced_the_country_into_a_new_cultural_reality_Maciej_Replewicz_PAP_rozmowa_z_prof_A_M_Wyrwa_Chrzest_Polski_2016_rozmowa_http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https://www.deutschlandfunkkultur.de/250-jahre-teilung-polens-100.html#:~:text=Polen%20wurde%20im%2018.,Nachbarn%20Russland%2C%20Preu%C3%9Fen%20und%20%C3%96sterreich</a:t>
            </a:r>
            <a:r>
              <a:rPr lang="en-GB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https://www.visegradgroup.eu/basic-facts-about/poland/brief-history-of-poland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https://www.youtube.com/watch?v=VjKdtZiRSXg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 Government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https://www.politico.eu/article/poland-bye-to-pis-and-hello-to-donald-tusk/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https://www.csis.org/analysis/polands-election-could-transform-european-union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https://www.euronews.com/business/2023/10/24/what-will-polands-new-government-mean-for-the-eu-economy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https://www.deutschlandfunk.de/polens-parlament-beauftragt-tusk-mit-regierungsbildung-morawiecki-verliert-vertrauensabstimmung-100.html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https://visegradpost.com/de/2023/10/22/polen-die-gruende-fuer-die-wahlniederlage-der-pis/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https://www.tagesschau.de/ausland/europa/polen-regierungswechsel-102.html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https://www.deutsches-polen-institut.de/blogpodcast/blog/parlamentswahlen-und-landesweites-referendum-an-einem-tag-warum-ist-das-problematisch/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https://ukandeu.ac.uk/what-next-for-the-new-pro-eu-coalition-in-poland/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https://www.lemonde.fr/en/europe/article/2023/10/01/polish-opposition-rally-draws-a-million-protesters-to-warsaw_6142279_143.html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5"/>
              </a:rPr>
              <a:t>https://www.euractiv.de/section/europa-kompakt/news/neue-polnische-regierung-unter-tusk-koennte-eingefrorene-eu-gelder-freischalten/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https://de.euronews.com/my-europe/2023/10/16/polens-liberale-opposition-vor-regierungsubernahme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7"/>
              </a:rPr>
              <a:t>https://www.sueddeutsche.de/politik/polen-tusk-stellt-kabinett-vor-1.6317997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8"/>
              </a:rPr>
              <a:t>https://de.euronews.com/2024/01/02/so-will-donald-tusk-polen-wieder-auf-europaischen-kurs-bringen</a:t>
            </a:r>
            <a:endParaRPr lang="en-GB" sz="1800" u="sng" kern="100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Rule of Law crisis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9"/>
              </a:rPr>
              <a:t>https://www.theguardian.com/world/2020/jan/12/poland-march-judges-europe-protest-lawyers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0"/>
              </a:rPr>
              <a:t>https://judicature.duke.edu/articles/the-collapse-of-judicial-independence-in-poland-a-cautionary-tale/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1"/>
              </a:rPr>
              <a:t>https://www.deutschlandfunk.de/polen-umstrittene-justizreformen-102.html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2"/>
              </a:rPr>
              <a:t>https://www.bpb.de/themen/europa/polen-analysen/255589/analyse-das-polnische-justizwesen/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3"/>
              </a:rPr>
              <a:t>https://ec.europa.eu/commission/presscorner/detail/en/ip_17_5367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4"/>
              </a:rPr>
              <a:t>https://www.euronews.com/2019/12/17/time-is-fast-running-out-for-judicial-independence-in-pis-ruled-poland-view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5"/>
              </a:rPr>
              <a:t>https://europa.eu/eurobarometer/surveys/detail/2971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6"/>
              </a:rPr>
              <a:t>https://www.pewresearch.org/global/2022/06/22/spotlight-on-poland-negative-views-of-russia-surge-but-ratings-for-u-s-nato-eu-improve/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7"/>
              </a:rPr>
              <a:t>https://tvthek.orf.at/history/EU-Entwicklung-Erweiterung/7735380/Das-neue-Europa-Polen/7717812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8"/>
              </a:rPr>
              <a:t>https://www.ardmediathek.de/video/onthisday/onthisday-eu-osterweiterung-01-05-2004/phoenix/Y3JpZDovL3Bob2VuaXguZGUvMzEyMzMwMw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9"/>
              </a:rPr>
              <a:t>https://www.bpb.de/kurz-knapp/hintergrund-aktuell/332227/10-jahre-arbeitnehmerfreizuegigkeit-fuer-die-eu-beitrittsstaaten-von-2004/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0"/>
              </a:rPr>
              <a:t>https://www.jstor.org/stable/25779367?seq=1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1"/>
              </a:rPr>
              <a:t>https://www.bpb.de/themen/europa/polen-analysen/257431/analyse-polen-in-der-europaeischen-union-konflikte-und-falsche-ansaetze/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2"/>
              </a:rPr>
              <a:t>https://osteuropa.lpb-bw.de/beziehungen-zur-eu-polen#c7489</a:t>
            </a:r>
            <a:endParaRPr lang="en-GB" sz="1800" u="sng" kern="100" dirty="0">
              <a:solidFill>
                <a:srgbClr val="0563C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de-DE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Uoa">
            <a:extLst>
              <a:ext uri="{FF2B5EF4-FFF2-40B4-BE49-F238E27FC236}">
                <a16:creationId xmlns:a16="http://schemas.microsoft.com/office/drawing/2014/main" xmlns="" id="{CDCB89D5-2EA4-D1F6-2A5D-FEEEA578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15870" y="5630628"/>
            <a:ext cx="1075860" cy="109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4B5D4AD-3E2F-00CD-31FB-466EA254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727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975911-D015-7966-13FA-A498FF17D42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D60000"/>
          </a:solidFill>
        </p:spPr>
        <p:txBody>
          <a:bodyPr/>
          <a:lstStyle/>
          <a:p>
            <a:pPr algn="ctr"/>
            <a:r>
              <a:rPr lang="de-DE" b="1">
                <a:latin typeface="Times New Roman" panose="02020603050405020304" pitchFamily="18" charset="0"/>
                <a:cs typeface="Times New Roman" panose="02020603050405020304" pitchFamily="18" charset="0"/>
              </a:rPr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56E58F-9677-4C1F-4628-3B40E899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 numCol="2">
            <a:normAutofit fontScale="32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Economy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https://economy-finance.ec.europa.eu/euro/eu-countries-and-euro/poland-and-euro_en#adoption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https://www.macrotrends.net/countries/POL/poland/unemployment-rate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https://europa.eu/eurobarometer/surveys/detail/2662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file:///C:/Users/user/Downloads/Introduction_euro_in_MS_not_yet_adopted_common_currency_FL_508_summary_en.pdf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file:///C:/Users/user/Downloads/Introduction%20of%20the%20euro%20in%20the%20Member%20States%20that%20have%20not%20yet%20adopted%20the%20common%20currency%20-%20Spring%202022_fact_PL_en.pdf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https://visegradpost.com/de/2023/01/14/der-euro-ist-fuer-polen-immer-noch-nicht-attraktiv/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https://ideas.repec.org/a/wsd/irgpim/v86y2011i2p39-66.html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file:///C:/Users/user/Downloads/9781616353810-ch012.pdf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https://www.polskieradio.pl/400/7764/artykul/3262743,polen-hat-seit-dem-eubeitritt-238-mrd-eur-erhalten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https://www.bpb.de/kurz-knapp/zahlen-und-fakten/europa/70580/nettozahler-und-nettoempfaenger-in-der-eu/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General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https://freedomhouse.org/country/poland/freedom-world/2022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https://www.deutsches-polen-institut.de/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https://shop.kohlhammer.de/politik-in-polen-34547.html#147=9</a:t>
            </a:r>
            <a:endParaRPr lang="en-GB" sz="1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1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18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1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18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Climate Policy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https://www.climatechangenews.com/2023/10/18/polish-election-result-improves-prospects-for-eu-climate-ambition/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https://www.politico.eu/article/poland-challenge-eu-climate-laws-fit-for-55-before-european-union-court-justice-minister-anna-moskwa/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5"/>
              </a:rPr>
              <a:t>https://www.energymonitor.ai/green-deals/can-poland-dismantle-the-eu-green-deal-with-legal-challenges/?cf-view</a:t>
            </a:r>
            <a:endParaRPr lang="en-GB" sz="1800" u="sng" kern="100" dirty="0">
              <a:solidFill>
                <a:srgbClr val="0563C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16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https://www.energiezukunft.eu/politik/warum-sich-osteuropa-gegen-eine-klimaneutrale-eu-stemmt/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7"/>
              </a:rPr>
              <a:t>https://www.visegradgroup.eu/about/history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8"/>
              </a:rPr>
              <a:t>https://www.jstor.org/stable/pdf/10.5406/polishreview.62.1.0093.pdf?refreqid=fastly-default%3A6217673e7960a48911abbef4b608089c&amp;ab_segments=0%2Fbasic_search_gsv2%2Fcontrol&amp;origin=&amp;initiator=&amp;acceptTC=1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9"/>
              </a:rPr>
              <a:t>file:///C:/Users/user/Downloads/ceka-sojka-2016-loving-it-but-not-feeling-it-yet-the-state-of-european-identity-after-the-eastern-enlargement.pdf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0"/>
              </a:rPr>
              <a:t>https://journals.sagepub.com/doi/full/10.1177/1465116516631142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1" action="ppaction://hlinkfile"/>
              </a:rPr>
              <a:t>file:///C:/Users/user/Downloads/VoRKoniecznaSaamatinSawickaEUintheeyesofcatholicnationalistcircles05.pdf</a:t>
            </a:r>
            <a:endParaRPr lang="en-GB" sz="1800" u="sng" kern="100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Ukraine Russia War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2"/>
              </a:rPr>
              <a:t>https://apnews.com/article/ukraine-russia-war-grain-exports-poland-lithuania-7f522211115d06aab93359c5d963a996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3"/>
              </a:rPr>
              <a:t>https://www.bpb.de/themen/europa/polen-analysen/nr-292/508365/analyse-die-folgen-des-russischen-angriffskrieges-gegen-die-ukraine-fuer-polen/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4"/>
              </a:rPr>
              <a:t>https://www.ifw-kiel.de/fileadmin/Dateiverwaltung/IfW-Publications/fis-import/87bb7b0f-ed26-4240-8979-5e6601aea9e8-KWP_2218_Trebesch_et_al_Ukraine_Support_Tracker.pdf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5"/>
              </a:rPr>
              <a:t>https://www.dw.com/en/why-is-poland-no-longer-sending-arms-to-ukraine/a-66889180</a:t>
            </a: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de-DE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Uoa">
            <a:extLst>
              <a:ext uri="{FF2B5EF4-FFF2-40B4-BE49-F238E27FC236}">
                <a16:creationId xmlns:a16="http://schemas.microsoft.com/office/drawing/2014/main" xmlns="" id="{CDCB89D5-2EA4-D1F6-2A5D-FEEEA578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15870" y="5630628"/>
            <a:ext cx="1075860" cy="109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4B5D4AD-3E2F-00CD-31FB-466EA254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73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975911-D015-7966-13FA-A498FF17D42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D60000"/>
          </a:solidFill>
        </p:spPr>
        <p:txBody>
          <a:bodyPr/>
          <a:lstStyle/>
          <a:p>
            <a:pPr algn="ctr"/>
            <a:r>
              <a:rPr lang="de-DE" b="1">
                <a:latin typeface="Times New Roman" panose="02020603050405020304" pitchFamily="18" charset="0"/>
                <a:cs typeface="Times New Roman" panose="02020603050405020304" pitchFamily="18" charset="0"/>
              </a:rPr>
              <a:t>Sources - Pictures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56E58F-9677-4C1F-4628-3B40E8991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url?sa=i&amp;url=https%3A%2F%2Ftime.com%2F4870632%2Fpolands-president-vetoes-controversial-judicial-laws%2F&amp;psig=AOvVaw1wtnw7ifkxJLBuQTeug3pu&amp;ust=1702391882470000&amp;source=images&amp;cd=vfe&amp;opi=89978449&amp;ved=0CBEQjRxqFwoTCMi41pbOh4MDFQAAAAAdAAAAABAI</a:t>
            </a:r>
          </a:p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https://en.wikipedia.org/wiki/File:Map_of_Poland_(1945)_corr.png</a:t>
            </a:r>
          </a:p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https://de.wikipedia.org/wiki/Parlamentswahl_in_Polen_2023#Gleichzeitige_Volksabstimmung</a:t>
            </a:r>
          </a:p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url?sa=i&amp;url=https%3A%2F%2Fwww.spiegel.de%2Fausland%2Fpolen-massenproteste-gegen-rechte-pis-regierung-a-29849a7b-f00f-4383-9140-a2cf928b2188&amp;psig=AOvVaw1C-wU4OPiiOsJxNZjXQeo0&amp;ust=1702470038252000&amp;source=images&amp;cd=vfe&amp;opi=89978449&amp;ved=0CBEQjRxqFwoTCIicgKPxiYMDFQAAAAAdAAAAABAG</a:t>
            </a:r>
          </a:p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url?sa=i&amp;url=https%3A%2F%2Fen.m.wikipedia.org%2Fwiki%2FFile%3APoland_in_European_Union_%2528-rivers_-mini_map%2529.svg&amp;psig=AOvVaw3d0iW_yFSGYAlNztTkK90B&amp;ust=1702470174472000&amp;source=images&amp;cd=vfe&amp;ved=0CBEQjRxqFwoTCJC26-LxiYMDFQAAAAAdAAAAABAE</a:t>
            </a:r>
          </a:p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https://www.ifw-kiel.de/fileadmin/Dateiverwaltung/IfW-Publications/fis-import/87bb7b0f-ed26-4240-8979-5e6601aea9e8-KWP_2218_Trebesch_et_al_Ukraine_Support_Tracker.pdf</a:t>
            </a:r>
          </a:p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https://www.pewresearch.org/global/2022/06/22/spotlight-on-poland-negative-views-of-russia-surge-but-ratings-for-u-s-nato-eu-improve/ </a:t>
            </a:r>
          </a:p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url?sa=i&amp;url=https%3A%2F%2Findex.hu%2Fenglish%2F2020%2F01%2F29%2Fpolish_judiciary_interview_monika_frackowiak_dariusz_mazur_polish_judges_muzzle_law%2F&amp;psig=AOvVaw3kIU2qnRwdUCcm9EgRat1a&amp;ust=1702499616196000&amp;source=images&amp;cd=vfe&amp;opi=89978449&amp;ved=0CBEQjRxqFwoTCLDfvbzfioMDFQAAAAAdAAAAABAu</a:t>
            </a:r>
          </a:p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https://emerging-europe.com/wp-content/uploads/2017/09/bigstock-196660984-e1504879882346.jpg</a:t>
            </a:r>
          </a:p>
          <a:p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https://www.insider.com/r-polands-eurosceptic-leaders-to-hold-joint-march-with-far-right-groups-2018-11</a:t>
            </a:r>
          </a:p>
          <a:p>
            <a:endParaRPr 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Uoa">
            <a:extLst>
              <a:ext uri="{FF2B5EF4-FFF2-40B4-BE49-F238E27FC236}">
                <a16:creationId xmlns:a16="http://schemas.microsoft.com/office/drawing/2014/main" xmlns="" id="{CDCB89D5-2EA4-D1F6-2A5D-FEEEA578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15870" y="5630628"/>
            <a:ext cx="1075860" cy="109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9340364-419F-2BDA-7F5D-5883E8406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3061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975911-D015-7966-13FA-A498FF17D42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D60000"/>
          </a:solidFill>
        </p:spPr>
        <p:txBody>
          <a:bodyPr/>
          <a:lstStyle/>
          <a:p>
            <a:pPr algn="ctr"/>
            <a:r>
              <a:rPr lang="de-D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endParaRPr lang="de-DE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56E58F-9677-4C1F-4628-3B40E8991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 on the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Size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Politics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Crises</a:t>
            </a:r>
          </a:p>
          <a:p>
            <a:pPr lvl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Rule of Law Crisis</a:t>
            </a:r>
          </a:p>
          <a:p>
            <a:pPr lvl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Russia-Ukraine War</a:t>
            </a:r>
          </a:p>
          <a:p>
            <a:pPr lvl="1"/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Euroscepticism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Sources</a:t>
            </a:r>
          </a:p>
        </p:txBody>
      </p:sp>
      <p:pic>
        <p:nvPicPr>
          <p:cNvPr id="5" name="Picture 4" descr="Uoa">
            <a:extLst>
              <a:ext uri="{FF2B5EF4-FFF2-40B4-BE49-F238E27FC236}">
                <a16:creationId xmlns:a16="http://schemas.microsoft.com/office/drawing/2014/main" xmlns="" id="{CDCB89D5-2EA4-D1F6-2A5D-FEEEA578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15870" y="5630628"/>
            <a:ext cx="1075860" cy="109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D2638AC-4470-10A5-2115-A5F2D9BD3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0420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975911-D015-7966-13FA-A498FF17D42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D60000"/>
          </a:solidFill>
        </p:spPr>
        <p:txBody>
          <a:bodyPr/>
          <a:lstStyle/>
          <a:p>
            <a:pPr algn="ctr"/>
            <a:r>
              <a:rPr lang="de-DE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endParaRPr lang="de-DE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56E58F-9677-4C1F-4628-3B40E899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71522" cy="4351338"/>
          </a:xfrm>
        </p:spPr>
        <p:txBody>
          <a:bodyPr>
            <a:normAutofit fontScale="92500"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966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babtism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Poland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87.2%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catholic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18th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partitions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Poland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123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sovereign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polish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1918: Second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Polish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Republic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Józef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Piłsudski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Suffering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World War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Division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borders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Polish people's Republic</a:t>
            </a:r>
          </a:p>
          <a:p>
            <a:pPr lvl="1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Communist regime</a:t>
            </a:r>
          </a:p>
          <a:p>
            <a:pPr lvl="1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Independent trade union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Solidarność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founded after strikes</a:t>
            </a:r>
          </a:p>
          <a:p>
            <a:pPr marL="0" indent="0">
              <a:buNone/>
            </a:pP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Uoa">
            <a:extLst>
              <a:ext uri="{FF2B5EF4-FFF2-40B4-BE49-F238E27FC236}">
                <a16:creationId xmlns:a16="http://schemas.microsoft.com/office/drawing/2014/main" xmlns="" id="{CDCB89D5-2EA4-D1F6-2A5D-FEEEA578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15870" y="5630628"/>
            <a:ext cx="1075860" cy="109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75F617-8280-5E24-5BBF-AFE94332A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722" y="2045018"/>
            <a:ext cx="3144078" cy="303927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A197E7-804E-54F3-C24C-E5ED0E14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4581665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4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975911-D015-7966-13FA-A498FF17D42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D60000"/>
          </a:solidFill>
        </p:spPr>
        <p:txBody>
          <a:bodyPr/>
          <a:lstStyle/>
          <a:p>
            <a:pPr algn="ctr"/>
            <a:r>
              <a:rPr lang="de-DE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endParaRPr lang="de-DE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56E58F-9677-4C1F-4628-3B40E899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83400" cy="4351338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989: Third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Polish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Republic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1991: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warsaw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pact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ended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1994: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Association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agreement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relations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EU and US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biggest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foreign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policy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Integration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western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political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military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economic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structures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2004: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joined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EU</a:t>
            </a:r>
          </a:p>
          <a:p>
            <a:pPr lvl="1"/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Mostly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economic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reasons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Leaving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soviet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behind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Uoa">
            <a:extLst>
              <a:ext uri="{FF2B5EF4-FFF2-40B4-BE49-F238E27FC236}">
                <a16:creationId xmlns:a16="http://schemas.microsoft.com/office/drawing/2014/main" xmlns="" id="{CDCB89D5-2EA4-D1F6-2A5D-FEEEA578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15870" y="5630628"/>
            <a:ext cx="1075860" cy="109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A197E7-804E-54F3-C24C-E5ED0E14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4</a:t>
            </a:fld>
            <a:endParaRPr lang="de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0241006-3E2A-C052-C3E9-5CB1CECFA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0" y="2519045"/>
            <a:ext cx="3225800" cy="214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64115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4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975911-D015-7966-13FA-A498FF17D42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D60000"/>
          </a:solidFill>
        </p:spPr>
        <p:txBody>
          <a:bodyPr/>
          <a:lstStyle/>
          <a:p>
            <a:pPr algn="ctr"/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 on the </a:t>
            </a:r>
            <a:r>
              <a:rPr lang="de-D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de-D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de-D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endParaRPr 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56E58F-9677-4C1F-4628-3B40E8991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Capital: Warszawa</a:t>
            </a:r>
          </a:p>
          <a:p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east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and „west“</a:t>
            </a:r>
          </a:p>
          <a:p>
            <a:pPr lvl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External EU-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border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neighbour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states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Smallest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big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5“ </a:t>
            </a:r>
          </a:p>
          <a:p>
            <a:pPr lvl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Population: 36.7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Mio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8.2% of European Population</a:t>
            </a:r>
          </a:p>
          <a:p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Biggest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members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2004</a:t>
            </a: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Uoa">
            <a:extLst>
              <a:ext uri="{FF2B5EF4-FFF2-40B4-BE49-F238E27FC236}">
                <a16:creationId xmlns:a16="http://schemas.microsoft.com/office/drawing/2014/main" xmlns="" id="{CDCB89D5-2EA4-D1F6-2A5D-FEEEA578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15870" y="5630628"/>
            <a:ext cx="1075860" cy="109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xmlns="" id="{463C4D77-860B-714B-F78C-681079A2E6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609" t="311" r="643" b="-311"/>
          <a:stretch/>
        </p:blipFill>
        <p:spPr>
          <a:xfrm>
            <a:off x="7464287" y="1885157"/>
            <a:ext cx="3889513" cy="319913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600CFE-4392-B693-4889-141E67564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8177578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4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975911-D015-7966-13FA-A498FF17D42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D60000"/>
          </a:solidFill>
        </p:spPr>
        <p:txBody>
          <a:bodyPr/>
          <a:lstStyle/>
          <a:p>
            <a:pPr algn="ctr"/>
            <a:r>
              <a:rPr lang="de-DE" b="1"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56E58F-9677-4C1F-4628-3B40E8991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GDP per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capita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PPS: 80 </a:t>
            </a:r>
          </a:p>
          <a:p>
            <a:pPr lvl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EU: 100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partners</a:t>
            </a:r>
          </a:p>
          <a:p>
            <a:pPr lvl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Exports: 75.3% EU</a:t>
            </a:r>
          </a:p>
          <a:p>
            <a:pPr lvl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Imports: 66.9% EU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Unemployment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2.9%</a:t>
            </a:r>
          </a:p>
          <a:p>
            <a:pPr lvl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EU: 6.8%</a:t>
            </a:r>
          </a:p>
          <a:p>
            <a:pPr lvl="1"/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Poland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2004: 19.1%</a:t>
            </a:r>
          </a:p>
          <a:p>
            <a:pPr marL="0" indent="0">
              <a:buNone/>
            </a:pP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Uoa">
            <a:extLst>
              <a:ext uri="{FF2B5EF4-FFF2-40B4-BE49-F238E27FC236}">
                <a16:creationId xmlns:a16="http://schemas.microsoft.com/office/drawing/2014/main" xmlns="" id="{CDCB89D5-2EA4-D1F6-2A5D-FEEEA578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15870" y="5630628"/>
            <a:ext cx="1075860" cy="109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13848D-0384-52A1-8B1F-FF5280342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5764" y="1983729"/>
            <a:ext cx="1518036" cy="317629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89F5A4-7620-7F2C-E63B-D63F79F6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6547029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4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975911-D015-7966-13FA-A498FF17D42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D60000"/>
          </a:solidFill>
        </p:spPr>
        <p:txBody>
          <a:bodyPr/>
          <a:lstStyle/>
          <a:p>
            <a:pPr algn="ctr"/>
            <a:r>
              <a:rPr lang="de-DE" b="1">
                <a:latin typeface="Times New Roman" panose="02020603050405020304" pitchFamily="18" charset="0"/>
                <a:cs typeface="Times New Roman" panose="02020603050405020304" pitchFamily="18" charset="0"/>
              </a:rPr>
              <a:t>Economy – Euro?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56E58F-9677-4C1F-4628-3B40E899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15075" cy="4351338"/>
          </a:xfrm>
        </p:spPr>
        <p:txBody>
          <a:bodyPr/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Currency: Złoty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Adoption of Euro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officially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soon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possible </a:t>
            </a:r>
          </a:p>
          <a:p>
            <a:pPr lvl="1"/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against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Euro</a:t>
            </a:r>
          </a:p>
          <a:p>
            <a:pPr lvl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positions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Nearly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impact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economic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crisis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2008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Poland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Złoty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popular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Uoa">
            <a:extLst>
              <a:ext uri="{FF2B5EF4-FFF2-40B4-BE49-F238E27FC236}">
                <a16:creationId xmlns:a16="http://schemas.microsoft.com/office/drawing/2014/main" xmlns="" id="{CDCB89D5-2EA4-D1F6-2A5D-FEEEA578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15870" y="5630628"/>
            <a:ext cx="1075860" cy="109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6644C5D-5735-3E75-CCD6-67C8A8C88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749" y="1892310"/>
            <a:ext cx="3997051" cy="3536697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A183CFD-3981-2361-B4CF-FF284CC9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7</a:t>
            </a:fld>
            <a:endParaRPr lang="de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31FC2F-7E56-8C16-70F3-83CA7BD3E928}"/>
              </a:ext>
            </a:extLst>
          </p:cNvPr>
          <p:cNvSpPr txBox="1"/>
          <p:nvPr/>
        </p:nvSpPr>
        <p:spPr>
          <a:xfrm>
            <a:off x="9601200" y="5424148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Union, 2022.</a:t>
            </a:r>
          </a:p>
        </p:txBody>
      </p:sp>
    </p:spTree>
    <p:extLst>
      <p:ext uri="{BB962C8B-B14F-4D97-AF65-F5344CB8AC3E}">
        <p14:creationId xmlns:p14="http://schemas.microsoft.com/office/powerpoint/2010/main" val="3438997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975911-D015-7966-13FA-A498FF17D42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D60000"/>
          </a:solidFill>
        </p:spPr>
        <p:txBody>
          <a:bodyPr/>
          <a:lstStyle/>
          <a:p>
            <a:pPr algn="ctr"/>
            <a:r>
              <a:rPr lang="de-DE" b="1">
                <a:latin typeface="Times New Roman" panose="02020603050405020304" pitchFamily="18" charset="0"/>
                <a:cs typeface="Times New Roman" panose="02020603050405020304" pitchFamily="18" charset="0"/>
              </a:rPr>
              <a:t>Politics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56E58F-9677-4C1F-4628-3B40E8991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Parlamentary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Republic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Senate and Sejm</a:t>
            </a:r>
          </a:p>
          <a:p>
            <a:pPr lvl="1"/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President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Adrzej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Duda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Politics</a:t>
            </a:r>
          </a:p>
          <a:p>
            <a:pPr lvl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complicated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member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lvl="1"/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Blocked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EU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climate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policy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2022: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receipt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getting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money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EU (11.9 Billion)</a:t>
            </a:r>
          </a:p>
          <a:p>
            <a:pPr lvl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Security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interests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 of Homelands -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rejection of modelling role of EU</a:t>
            </a:r>
          </a:p>
          <a:p>
            <a:pPr lvl="1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Instrumental approach to EU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Uoa">
            <a:extLst>
              <a:ext uri="{FF2B5EF4-FFF2-40B4-BE49-F238E27FC236}">
                <a16:creationId xmlns:a16="http://schemas.microsoft.com/office/drawing/2014/main" xmlns="" id="{CDCB89D5-2EA4-D1F6-2A5D-FEEEA578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15870" y="5630628"/>
            <a:ext cx="1075860" cy="109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375FEB-6700-852F-3F66-42099ED931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02" r="5912" b="13161"/>
          <a:stretch/>
        </p:blipFill>
        <p:spPr>
          <a:xfrm>
            <a:off x="9154654" y="2369632"/>
            <a:ext cx="2199146" cy="220236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D39A1D-B8E7-853F-4934-6FED6491E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8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97081A-00E7-E244-8508-CF52528C2FBA}"/>
              </a:ext>
            </a:extLst>
          </p:cNvPr>
          <p:cNvSpPr txBox="1"/>
          <p:nvPr/>
        </p:nvSpPr>
        <p:spPr>
          <a:xfrm>
            <a:off x="10008974" y="4706937"/>
            <a:ext cx="2040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Adrzej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Duda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94373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4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975911-D015-7966-13FA-A498FF17D42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D60000"/>
          </a:solidFill>
        </p:spPr>
        <p:txBody>
          <a:bodyPr/>
          <a:lstStyle/>
          <a:p>
            <a:pPr algn="ctr"/>
            <a:r>
              <a:rPr lang="de-DE" b="1">
                <a:latin typeface="Times New Roman" panose="02020603050405020304" pitchFamily="18" charset="0"/>
                <a:cs typeface="Times New Roman" panose="02020603050405020304" pitchFamily="18" charset="0"/>
              </a:rPr>
              <a:t>Politics – </a:t>
            </a:r>
            <a:r>
              <a:rPr lang="de-DE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Recent</a:t>
            </a:r>
            <a:r>
              <a:rPr lang="de-DE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Elections</a:t>
            </a:r>
            <a:endParaRPr lang="de-DE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56E58F-9677-4C1F-4628-3B40E899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83287" cy="4351338"/>
          </a:xfrm>
        </p:spPr>
        <p:txBody>
          <a:bodyPr>
            <a:normAutofit lnSpcReduction="10000"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elections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parliament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Additionally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referendum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Turnout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74,38%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Prime Minister Donald Tusk (KO)</a:t>
            </a:r>
          </a:p>
          <a:p>
            <a:pPr lvl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December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sworn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</a:p>
          <a:p>
            <a:pPr lvl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Ex-Prime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minister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Mateusz Morawiecki lost vote of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confidence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Coalition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KO, TD and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Lewica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Goals</a:t>
            </a:r>
          </a:p>
          <a:p>
            <a:pPr lvl="1"/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Reciving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blocked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EU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money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imrove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EU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relations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abortion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law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Uoa">
            <a:extLst>
              <a:ext uri="{FF2B5EF4-FFF2-40B4-BE49-F238E27FC236}">
                <a16:creationId xmlns:a16="http://schemas.microsoft.com/office/drawing/2014/main" xmlns="" id="{CDCB89D5-2EA4-D1F6-2A5D-FEEEA578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15870" y="5630628"/>
            <a:ext cx="1075860" cy="109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5A470C3-3C25-B4F7-2E90-C4C029821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D3B9-A9AF-4990-A713-BBE1BCA533F3}" type="slidenum">
              <a:rPr lang="de-DE" smtClean="0"/>
              <a:t>9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D074EC-D9EF-FFAC-457F-3F0C7A519B12}"/>
              </a:ext>
            </a:extLst>
          </p:cNvPr>
          <p:cNvSpPr txBox="1"/>
          <p:nvPr/>
        </p:nvSpPr>
        <p:spPr>
          <a:xfrm>
            <a:off x="7611276" y="4192716"/>
            <a:ext cx="5050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 and Justice (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Prawo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Sprawiedliwość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PiS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Civic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Coalition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Koalicja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Obywatelska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KO)</a:t>
            </a:r>
          </a:p>
          <a:p>
            <a:pPr lvl="1"/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Third Way (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Trzecia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Droga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TD)</a:t>
            </a:r>
          </a:p>
          <a:p>
            <a:pPr lvl="1"/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Lewica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Confederation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Konfederacja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AA07FA1-28D3-5A0C-BD11-2D645CD43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662" y="1924791"/>
            <a:ext cx="3386138" cy="20924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08BBA9C-7B8F-4007-AC03-B2EBB5522C41}"/>
              </a:ext>
            </a:extLst>
          </p:cNvPr>
          <p:cNvSpPr txBox="1"/>
          <p:nvPr/>
        </p:nvSpPr>
        <p:spPr>
          <a:xfrm>
            <a:off x="10284348" y="3924491"/>
            <a:ext cx="2519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Statista, 2024.</a:t>
            </a:r>
          </a:p>
        </p:txBody>
      </p:sp>
    </p:spTree>
    <p:extLst>
      <p:ext uri="{BB962C8B-B14F-4D97-AF65-F5344CB8AC3E}">
        <p14:creationId xmlns:p14="http://schemas.microsoft.com/office/powerpoint/2010/main" val="630690761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4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710</Words>
  <Application>Microsoft Office PowerPoint</Application>
  <PresentationFormat>Widescreen</PresentationFormat>
  <Paragraphs>224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POLAND-      EU Member</vt:lpstr>
      <vt:lpstr>Structure</vt:lpstr>
      <vt:lpstr>History</vt:lpstr>
      <vt:lpstr>History</vt:lpstr>
      <vt:lpstr>Place on the map &amp; Factor of size</vt:lpstr>
      <vt:lpstr>Economy</vt:lpstr>
      <vt:lpstr>Economy – Euro?</vt:lpstr>
      <vt:lpstr>Politics</vt:lpstr>
      <vt:lpstr>Politics – Recent Elections</vt:lpstr>
      <vt:lpstr>Rule of Law Crisis</vt:lpstr>
      <vt:lpstr>Russia-Ukraine War</vt:lpstr>
      <vt:lpstr>Euroscepticism</vt:lpstr>
      <vt:lpstr>Sources</vt:lpstr>
      <vt:lpstr>Sources</vt:lpstr>
      <vt:lpstr>Sources - Pictures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Burzacchini, Laura</dc:creator>
  <cp:lastModifiedBy>Susa</cp:lastModifiedBy>
  <cp:revision>29</cp:revision>
  <dcterms:created xsi:type="dcterms:W3CDTF">2023-12-11T08:09:09Z</dcterms:created>
  <dcterms:modified xsi:type="dcterms:W3CDTF">2024-01-05T13:18:46Z</dcterms:modified>
</cp:coreProperties>
</file>