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20" r:id="rId1"/>
  </p:sldMasterIdLst>
  <p:notesMasterIdLst>
    <p:notesMasterId r:id="rId13"/>
  </p:notesMasterIdLst>
  <p:sldIdLst>
    <p:sldId id="293" r:id="rId2"/>
    <p:sldId id="357" r:id="rId3"/>
    <p:sldId id="358" r:id="rId4"/>
    <p:sldId id="395" r:id="rId5"/>
    <p:sldId id="360" r:id="rId6"/>
    <p:sldId id="351" r:id="rId7"/>
    <p:sldId id="352" r:id="rId8"/>
    <p:sldId id="353" r:id="rId9"/>
    <p:sldId id="354" r:id="rId10"/>
    <p:sldId id="355" r:id="rId11"/>
    <p:sldId id="41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1280" autoAdjust="0"/>
  </p:normalViewPr>
  <p:slideViewPr>
    <p:cSldViewPr snapToGrid="0">
      <p:cViewPr varScale="1">
        <p:scale>
          <a:sx n="105" d="100"/>
          <a:sy n="105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C5208-FDD1-2A40-81A2-97C0613B3D2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B8204-25B5-DC42-BD96-01055B395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7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D0BA-DA26-764B-A038-FC3AFB1F43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3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BE9EA12-4AEA-4B0E-8BF2-8FBF8D5B8AA4}" type="slidenum">
              <a:rPr lang="en-US">
                <a:latin typeface="Calibri" charset="0"/>
              </a:rPr>
              <a:pPr eaLnBrk="1" hangingPunct="1"/>
              <a:t>4</a:t>
            </a:fld>
            <a:endParaRPr lang="en-US">
              <a:latin typeface="Calibri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D0BA-DA26-764B-A038-FC3AFB1F43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30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5D0BA-DA26-764B-A038-FC3AFB1F43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3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22" r:id="rId2"/>
    <p:sldLayoutId id="2147484723" r:id="rId3"/>
    <p:sldLayoutId id="2147484724" r:id="rId4"/>
    <p:sldLayoutId id="2147484725" r:id="rId5"/>
    <p:sldLayoutId id="2147484726" r:id="rId6"/>
    <p:sldLayoutId id="2147484727" r:id="rId7"/>
    <p:sldLayoutId id="2147484728" r:id="rId8"/>
    <p:sldLayoutId id="2147484729" r:id="rId9"/>
    <p:sldLayoutId id="2147484730" r:id="rId10"/>
    <p:sldLayoutId id="2147484731" r:id="rId11"/>
    <p:sldLayoutId id="2147484732" r:id="rId12"/>
    <p:sldLayoutId id="2147484733" r:id="rId13"/>
    <p:sldLayoutId id="2147484734" r:id="rId14"/>
    <p:sldLayoutId id="2147484735" r:id="rId15"/>
    <p:sldLayoutId id="214748473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DQHJUn2LyU" TargetMode="External"/><Relationship Id="rId2" Type="http://schemas.openxmlformats.org/officeDocument/2006/relationships/hyperlink" Target="https://www.youtube.com/watch?v=QO93ECZAFL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A8f6k2rST4" TargetMode="External"/><Relationship Id="rId5" Type="http://schemas.openxmlformats.org/officeDocument/2006/relationships/hyperlink" Target="https://www.youtube.com/watch?v=Rt2kUq5Hyr4&amp;list=PLcKDPPOF93EvvBrgR852MU13zvS2ihTpR&amp;index=31" TargetMode="External"/><Relationship Id="rId4" Type="http://schemas.openxmlformats.org/officeDocument/2006/relationships/hyperlink" Target="https://www.youtube.com/watch?v=x_RuZzu-0L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103" y="2032000"/>
            <a:ext cx="7076747" cy="3992563"/>
          </a:xfrm>
        </p:spPr>
        <p:txBody>
          <a:bodyPr/>
          <a:lstStyle/>
          <a:p>
            <a:r>
              <a:rPr lang="en-US" dirty="0" smtClean="0"/>
              <a:t>Element-wise operators:</a:t>
            </a:r>
            <a:br>
              <a:rPr lang="en-US" dirty="0" smtClean="0"/>
            </a:br>
            <a:r>
              <a:rPr lang="en-US" dirty="0" smtClean="0"/>
              <a:t>	.*	multiplication</a:t>
            </a:r>
            <a:br>
              <a:rPr lang="en-US" dirty="0" smtClean="0"/>
            </a:br>
            <a:r>
              <a:rPr lang="en-US" dirty="0" smtClean="0"/>
              <a:t>	./ 	division</a:t>
            </a:r>
            <a:br>
              <a:rPr lang="en-US" dirty="0" smtClean="0"/>
            </a:br>
            <a:r>
              <a:rPr lang="en-US" dirty="0" smtClean="0"/>
              <a:t>	.^	exponentiation</a:t>
            </a:r>
          </a:p>
          <a:p>
            <a:r>
              <a:rPr lang="en-US" dirty="0" smtClean="0"/>
              <a:t>Many other functions work element-wise, e.g.: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7880" y="4380290"/>
            <a:ext cx="6686452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a = [1 4 9]</a:t>
            </a:r>
          </a:p>
          <a:p>
            <a:r>
              <a:rPr lang="fr-FR" sz="1600" dirty="0">
                <a:latin typeface="Courier"/>
                <a:cs typeface="Courier"/>
              </a:rPr>
              <a:t>a =</a:t>
            </a:r>
          </a:p>
          <a:p>
            <a:r>
              <a:rPr lang="fr-FR" sz="1600" dirty="0">
                <a:latin typeface="Courier"/>
                <a:cs typeface="Courier"/>
              </a:rPr>
              <a:t>     1     4     9</a:t>
            </a:r>
          </a:p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sqrt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(a)</a:t>
            </a:r>
          </a:p>
          <a:p>
            <a:r>
              <a:rPr lang="fr-FR" sz="1600" dirty="0">
                <a:latin typeface="Courier"/>
                <a:cs typeface="Courier"/>
              </a:rPr>
              <a:t>ans =</a:t>
            </a:r>
          </a:p>
          <a:p>
            <a:r>
              <a:rPr lang="fr-FR" sz="1600" dirty="0">
                <a:latin typeface="Courier"/>
                <a:cs typeface="Courier"/>
              </a:rPr>
              <a:t>     1     2     3</a:t>
            </a:r>
            <a:endParaRPr lang="en-US" sz="16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2233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Finding &amp; changing values of a Matrix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3129" y="1784136"/>
            <a:ext cx="8574087" cy="36009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en-US" sz="1200" dirty="0" smtClean="0">
                <a:solidFill>
                  <a:srgbClr val="0070C0"/>
                </a:solidFill>
                <a:latin typeface="Courier"/>
                <a:cs typeface="Courier"/>
              </a:rPr>
              <a:t>x = [1:100];</a:t>
            </a:r>
          </a:p>
          <a:p>
            <a:r>
              <a:rPr lang="en-US" sz="1200" dirty="0" smtClean="0">
                <a:latin typeface="Courier"/>
                <a:cs typeface="Courier"/>
              </a:rPr>
              <a:t>&gt;&gt; </a:t>
            </a:r>
            <a:r>
              <a:rPr lang="en-US" sz="1200" dirty="0" smtClean="0">
                <a:solidFill>
                  <a:srgbClr val="0070C0"/>
                </a:solidFill>
                <a:latin typeface="Courier"/>
                <a:cs typeface="Courier"/>
              </a:rPr>
              <a:t>x(x&lt;=23)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err="1" smtClean="0">
                <a:latin typeface="Courier"/>
                <a:cs typeface="Courier"/>
              </a:rPr>
              <a:t>ans</a:t>
            </a:r>
            <a:r>
              <a:rPr lang="en-US" sz="1200" dirty="0" smtClean="0">
                <a:latin typeface="Courier"/>
                <a:cs typeface="Courier"/>
              </a:rPr>
              <a:t> =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  Columns 1 through 14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     1     2     3     4     5     6     7     8     9    10    11    12    13    14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  Columns 15 through 23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    15    16    17    18    19    20    21    22    23</a:t>
            </a:r>
          </a:p>
          <a:p>
            <a:endParaRPr lang="en-US" sz="1200" dirty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x = [1:10];</a:t>
            </a:r>
          </a:p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x(x&lt;5) = 0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x =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     0     0     0     0     5     6     7     8     9    10</a:t>
            </a:r>
            <a:endParaRPr lang="fr-FR" sz="1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0315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4163" y="191067"/>
            <a:ext cx="8574087" cy="9416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Useful videos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467519" y="1599916"/>
            <a:ext cx="10077450" cy="5124734"/>
          </a:xfrm>
        </p:spPr>
        <p:txBody>
          <a:bodyPr>
            <a:normAutofit/>
          </a:bodyPr>
          <a:lstStyle/>
          <a:p>
            <a:endParaRPr lang="en-US" sz="1600" dirty="0" smtClean="0">
              <a:hlinkClick r:id="rId2"/>
            </a:endParaRPr>
          </a:p>
          <a:p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www.youtube.com/watch?v=QO93ECZAFLg</a:t>
            </a:r>
            <a:r>
              <a:rPr lang="en-US" sz="1600" dirty="0" smtClean="0"/>
              <a:t> (Arithmetic Part 1 18min)</a:t>
            </a:r>
          </a:p>
          <a:p>
            <a:r>
              <a:rPr lang="en-US" sz="1600" dirty="0" smtClean="0">
                <a:hlinkClick r:id="rId3"/>
              </a:rPr>
              <a:t>https://www.youtube.com/watch?v=vDQHJUn2LyU</a:t>
            </a:r>
            <a:r>
              <a:rPr lang="en-US" sz="1600" dirty="0" smtClean="0"/>
              <a:t> (Arithmetic Part 2 11min)</a:t>
            </a:r>
          </a:p>
          <a:p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www.youtube.com/watch?v=x_RuZzu-0L8</a:t>
            </a:r>
            <a:r>
              <a:rPr lang="en-US" sz="1600" dirty="0" smtClean="0"/>
              <a:t> (Operator Precedence 13min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GB" sz="1600" dirty="0" smtClean="0">
                <a:hlinkClick r:id="rId5"/>
              </a:rPr>
              <a:t>https://www.youtube.com/watch?v=Rt2kUq5Hyr4&amp;list=PLcKDPPOF93EvvBrgR852MU13zvS2ihTpR&amp;index=31</a:t>
            </a:r>
            <a:r>
              <a:rPr lang="en-GB" sz="1600" dirty="0" smtClean="0"/>
              <a:t>                                              (Logical  &amp; Relational Operators </a:t>
            </a:r>
            <a:r>
              <a:rPr lang="en-GB" sz="1600" smtClean="0"/>
              <a:t>35 </a:t>
            </a:r>
            <a:r>
              <a:rPr lang="en-GB" sz="1600" smtClean="0"/>
              <a:t>min)</a:t>
            </a:r>
          </a:p>
          <a:p>
            <a:r>
              <a:rPr lang="en-GB" sz="1600" smtClean="0">
                <a:hlinkClick r:id="rId6"/>
              </a:rPr>
              <a:t>https</a:t>
            </a:r>
            <a:r>
              <a:rPr lang="en-GB" sz="1600" dirty="0">
                <a:hlinkClick r:id="rId6"/>
              </a:rPr>
              <a:t>://</a:t>
            </a:r>
            <a:r>
              <a:rPr lang="en-GB" sz="1600" dirty="0" smtClean="0">
                <a:hlinkClick r:id="rId6"/>
              </a:rPr>
              <a:t>www.youtube.com/watch?v=wA8f6k2rST4</a:t>
            </a:r>
            <a:r>
              <a:rPr lang="en-GB" sz="1600" dirty="0" smtClean="0"/>
              <a:t> </a:t>
            </a:r>
            <a:r>
              <a:rPr lang="en-US" sz="1600" dirty="0">
                <a:ea typeface="ＭＳ Ｐゴシック" pitchFamily="34"/>
              </a:rPr>
              <a:t>(Logical indexing in MATLAB – 37min)</a:t>
            </a:r>
          </a:p>
          <a:p>
            <a:endParaRPr lang="en-GB" sz="1600" dirty="0" smtClean="0"/>
          </a:p>
          <a:p>
            <a:r>
              <a:rPr lang="en-US" sz="1600" dirty="0"/>
              <a:t> 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5722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==  equal to  (distinguish from = which sets a value)</a:t>
            </a:r>
          </a:p>
          <a:p>
            <a:r>
              <a:rPr lang="en-US" dirty="0" smtClean="0"/>
              <a:t>~= not equal to</a:t>
            </a:r>
          </a:p>
          <a:p>
            <a:r>
              <a:rPr lang="en-US" dirty="0" smtClean="0"/>
              <a:t>&gt; 	greater than</a:t>
            </a:r>
          </a:p>
          <a:p>
            <a:r>
              <a:rPr lang="en-US" dirty="0" smtClean="0"/>
              <a:t>&lt;	less than</a:t>
            </a:r>
          </a:p>
          <a:p>
            <a:r>
              <a:rPr lang="en-US" dirty="0" smtClean="0"/>
              <a:t>&gt;=	greater than or equal to</a:t>
            </a:r>
          </a:p>
          <a:p>
            <a:r>
              <a:rPr lang="en-US" dirty="0" smtClean="0"/>
              <a:t>&lt;= 	less than or equal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1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152" y="769816"/>
            <a:ext cx="8574087" cy="45243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1 == 2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ans =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     0</a:t>
            </a:r>
          </a:p>
          <a:p>
            <a:endParaRPr lang="fr-FR" sz="1200" dirty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1 &lt; 2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ans =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     1</a:t>
            </a:r>
          </a:p>
          <a:p>
            <a:endParaRPr lang="fr-FR" sz="1200" dirty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1 = 2</a:t>
            </a:r>
          </a:p>
          <a:p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1 = 2</a:t>
            </a:r>
          </a:p>
          <a:p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  |</a:t>
            </a:r>
          </a:p>
          <a:p>
            <a:r>
              <a:rPr lang="fr-FR" sz="1200" dirty="0" err="1" smtClean="0">
                <a:solidFill>
                  <a:srgbClr val="FF0000"/>
                </a:solidFill>
                <a:latin typeface="Courier"/>
                <a:cs typeface="Courier"/>
              </a:rPr>
              <a:t>Error</a:t>
            </a:r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: The expression to the </a:t>
            </a:r>
            <a:r>
              <a:rPr lang="fr-FR" sz="1200" dirty="0" err="1" smtClean="0">
                <a:solidFill>
                  <a:srgbClr val="FF0000"/>
                </a:solidFill>
                <a:latin typeface="Courier"/>
                <a:cs typeface="Courier"/>
              </a:rPr>
              <a:t>left</a:t>
            </a:r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 of the </a:t>
            </a:r>
            <a:r>
              <a:rPr lang="fr-FR" sz="1200" dirty="0" err="1" smtClean="0">
                <a:solidFill>
                  <a:srgbClr val="FF0000"/>
                </a:solidFill>
                <a:latin typeface="Courier"/>
                <a:cs typeface="Courier"/>
              </a:rPr>
              <a:t>equals</a:t>
            </a:r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sz="1200" dirty="0" err="1" smtClean="0">
                <a:solidFill>
                  <a:srgbClr val="FF0000"/>
                </a:solidFill>
                <a:latin typeface="Courier"/>
                <a:cs typeface="Courier"/>
              </a:rPr>
              <a:t>sign</a:t>
            </a:r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sz="1200" dirty="0" err="1" smtClean="0">
                <a:solidFill>
                  <a:srgbClr val="FF0000"/>
                </a:solidFill>
                <a:latin typeface="Courier"/>
                <a:cs typeface="Courier"/>
              </a:rPr>
              <a:t>is</a:t>
            </a:r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 not a </a:t>
            </a:r>
            <a:r>
              <a:rPr lang="fr-FR" sz="1200" dirty="0" err="1" smtClean="0">
                <a:solidFill>
                  <a:srgbClr val="FF0000"/>
                </a:solidFill>
                <a:latin typeface="Courier"/>
                <a:cs typeface="Courier"/>
              </a:rPr>
              <a:t>valid</a:t>
            </a:r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sz="1200" dirty="0" err="1" smtClean="0">
                <a:solidFill>
                  <a:srgbClr val="FF0000"/>
                </a:solidFill>
                <a:latin typeface="Courier"/>
                <a:cs typeface="Courier"/>
              </a:rPr>
              <a:t>target</a:t>
            </a:r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 for an</a:t>
            </a:r>
          </a:p>
          <a:p>
            <a:r>
              <a:rPr lang="fr-FR" sz="1200" dirty="0" err="1" smtClean="0">
                <a:solidFill>
                  <a:srgbClr val="FF0000"/>
                </a:solidFill>
                <a:latin typeface="Courier"/>
                <a:cs typeface="Courier"/>
              </a:rPr>
              <a:t>assignment</a:t>
            </a:r>
            <a:r>
              <a:rPr lang="fr-FR" sz="1200" dirty="0" smtClean="0">
                <a:solidFill>
                  <a:srgbClr val="FF0000"/>
                </a:solidFill>
                <a:latin typeface="Courier"/>
                <a:cs typeface="Courier"/>
              </a:rPr>
              <a:t>.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x = 5;</a:t>
            </a:r>
          </a:p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x &lt; 100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ans =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     1 </a:t>
            </a:r>
            <a:endParaRPr lang="fr-FR" sz="1200" dirty="0">
              <a:latin typeface="Courier"/>
              <a:cs typeface="Courier"/>
            </a:endParaRPr>
          </a:p>
        </p:txBody>
      </p:sp>
      <p:sp>
        <p:nvSpPr>
          <p:cNvPr id="3" name="Oval 2"/>
          <p:cNvSpPr/>
          <p:nvPr/>
        </p:nvSpPr>
        <p:spPr>
          <a:xfrm>
            <a:off x="745017" y="1480905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54022" y="2581215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1091" y="1472658"/>
            <a:ext cx="249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0 means FALSE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091" y="2589458"/>
            <a:ext cx="249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1</a:t>
            </a:r>
            <a:r>
              <a:rPr lang="en-US" dirty="0" smtClean="0">
                <a:solidFill>
                  <a:srgbClr val="FF6600"/>
                </a:solidFill>
              </a:rPr>
              <a:t> means TRUE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3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1562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Logical operations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89184"/>
            <a:ext cx="8534400" cy="4968815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spcBef>
                <a:spcPts val="800"/>
              </a:spcBef>
            </a:pPr>
            <a:r>
              <a:rPr lang="en-GB" sz="2400" dirty="0" smtClean="0">
                <a:solidFill>
                  <a:srgbClr val="FF0000"/>
                </a:solidFill>
              </a:rPr>
              <a:t>&amp; </a:t>
            </a:r>
            <a:r>
              <a:rPr lang="en-GB" sz="2400" dirty="0" smtClean="0"/>
              <a:t>  logical AND operation </a:t>
            </a:r>
          </a:p>
          <a:p>
            <a:pPr eaLnBrk="1" hangingPunct="1">
              <a:spcBef>
                <a:spcPts val="800"/>
              </a:spcBef>
            </a:pPr>
            <a:r>
              <a:rPr lang="en-GB" sz="2400" dirty="0" smtClean="0">
                <a:solidFill>
                  <a:srgbClr val="FF0000"/>
                </a:solidFill>
              </a:rPr>
              <a:t>|</a:t>
            </a:r>
            <a:r>
              <a:rPr lang="en-GB" sz="2400" dirty="0" smtClean="0"/>
              <a:t>    logical OR operation (what about XOR?)</a:t>
            </a:r>
          </a:p>
          <a:p>
            <a:pPr eaLnBrk="1" hangingPunct="1">
              <a:spcBef>
                <a:spcPts val="800"/>
              </a:spcBef>
            </a:pPr>
            <a:r>
              <a:rPr lang="en-GB" sz="2400" dirty="0" smtClean="0">
                <a:solidFill>
                  <a:srgbClr val="FF0000"/>
                </a:solidFill>
              </a:rPr>
              <a:t>~</a:t>
            </a:r>
            <a:r>
              <a:rPr lang="en-GB" sz="2400" dirty="0" smtClean="0"/>
              <a:t>    logical NOT operation</a:t>
            </a:r>
          </a:p>
          <a:p>
            <a:pPr>
              <a:spcBef>
                <a:spcPts val="800"/>
              </a:spcBef>
            </a:pPr>
            <a:r>
              <a:rPr lang="en-GB" sz="2400" dirty="0" smtClean="0">
                <a:solidFill>
                  <a:srgbClr val="FF0000"/>
                </a:solidFill>
              </a:rPr>
              <a:t>== </a:t>
            </a:r>
            <a:r>
              <a:rPr lang="en-GB" sz="2400" dirty="0" smtClean="0"/>
              <a:t>  logical equality (unlike </a:t>
            </a:r>
            <a:r>
              <a:rPr lang="en-GB" dirty="0"/>
              <a:t>“</a:t>
            </a:r>
            <a:r>
              <a:rPr lang="en-GB" dirty="0">
                <a:solidFill>
                  <a:srgbClr val="5F0EAA"/>
                </a:solidFill>
              </a:rPr>
              <a:t>=</a:t>
            </a:r>
            <a:r>
              <a:rPr lang="en-GB" dirty="0"/>
              <a:t>“ </a:t>
            </a:r>
            <a:r>
              <a:rPr lang="en-GB" dirty="0" smtClean="0"/>
              <a:t>, which means </a:t>
            </a:r>
            <a:r>
              <a:rPr lang="en-GB" dirty="0"/>
              <a:t>assign the result of the </a:t>
            </a:r>
            <a:r>
              <a:rPr lang="en-GB" u="sng" dirty="0"/>
              <a:t>expression</a:t>
            </a:r>
            <a:r>
              <a:rPr lang="en-GB" dirty="0"/>
              <a:t> on the right to the </a:t>
            </a:r>
            <a:r>
              <a:rPr lang="en-GB" u="sng" dirty="0"/>
              <a:t>variable</a:t>
            </a:r>
            <a:r>
              <a:rPr lang="en-GB" dirty="0"/>
              <a:t> on the </a:t>
            </a:r>
            <a:r>
              <a:rPr lang="en-GB" dirty="0" smtClean="0"/>
              <a:t>left</a:t>
            </a:r>
            <a:endParaRPr lang="en-GB" dirty="0"/>
          </a:p>
          <a:p>
            <a:pPr eaLnBrk="1" hangingPunct="1">
              <a:spcBef>
                <a:spcPts val="800"/>
              </a:spcBef>
            </a:pPr>
            <a:endParaRPr lang="en-GB" sz="2400" dirty="0" smtClean="0"/>
          </a:p>
          <a:p>
            <a:pPr eaLnBrk="1" hangingPunct="1">
              <a:spcBef>
                <a:spcPts val="800"/>
              </a:spcBef>
              <a:buFont typeface="Wingdings" charset="2"/>
              <a:buNone/>
            </a:pPr>
            <a:r>
              <a:rPr lang="en-GB" sz="2400" dirty="0" smtClean="0"/>
              <a:t>Examples: </a:t>
            </a:r>
            <a:r>
              <a:rPr lang="en-GB" sz="2400" dirty="0" smtClean="0">
                <a:solidFill>
                  <a:srgbClr val="5F0EAA"/>
                </a:solidFill>
              </a:rPr>
              <a:t>a=1; b=-2;</a:t>
            </a:r>
          </a:p>
          <a:p>
            <a:pPr eaLnBrk="1" hangingPunct="1">
              <a:spcBef>
                <a:spcPts val="800"/>
              </a:spcBef>
            </a:pPr>
            <a:r>
              <a:rPr lang="en-GB" sz="2400" dirty="0" smtClean="0">
                <a:solidFill>
                  <a:srgbClr val="5F0EAA"/>
                </a:solidFill>
              </a:rPr>
              <a:t>Logic1 = (a==0 &amp; b==0);</a:t>
            </a:r>
          </a:p>
          <a:p>
            <a:pPr eaLnBrk="1" hangingPunct="1">
              <a:spcBef>
                <a:spcPts val="800"/>
              </a:spcBef>
            </a:pPr>
            <a:r>
              <a:rPr lang="en-GB" sz="2400" dirty="0" smtClean="0">
                <a:solidFill>
                  <a:srgbClr val="5F0EAA"/>
                </a:solidFill>
              </a:rPr>
              <a:t>Logic2 = (a==0 | b==0);</a:t>
            </a:r>
          </a:p>
          <a:p>
            <a:pPr eaLnBrk="1" hangingPunct="1">
              <a:spcBef>
                <a:spcPts val="800"/>
              </a:spcBef>
            </a:pPr>
            <a:r>
              <a:rPr lang="en-GB" sz="2400" dirty="0" smtClean="0">
                <a:solidFill>
                  <a:srgbClr val="5F0EAA"/>
                </a:solidFill>
              </a:rPr>
              <a:t>Logic3 = (a==1 | b==0);</a:t>
            </a:r>
          </a:p>
          <a:p>
            <a:pPr eaLnBrk="1" hangingPunct="1">
              <a:spcBef>
                <a:spcPts val="800"/>
              </a:spcBef>
            </a:pPr>
            <a:r>
              <a:rPr lang="en-GB" sz="2400" dirty="0" smtClean="0">
                <a:solidFill>
                  <a:srgbClr val="5F0EAA"/>
                </a:solidFill>
              </a:rPr>
              <a:t>Logic4 = (a==1 &amp; b==-2);</a:t>
            </a:r>
            <a:r>
              <a:rPr lang="en-GB" sz="2400" dirty="0" smtClean="0"/>
              <a:t>	</a:t>
            </a:r>
          </a:p>
          <a:p>
            <a:pPr>
              <a:spcBef>
                <a:spcPts val="1400"/>
              </a:spcBef>
            </a:pPr>
            <a:r>
              <a:rPr lang="en-GB" dirty="0" smtClean="0"/>
              <a:t>All </a:t>
            </a:r>
            <a:r>
              <a:rPr lang="en-GB" dirty="0"/>
              <a:t>logical operations work in “vector” mode as well, so for example if a and b are row or column vectors of equal size then</a:t>
            </a:r>
          </a:p>
          <a:p>
            <a:pPr>
              <a:spcBef>
                <a:spcPts val="800"/>
              </a:spcBef>
              <a:buNone/>
            </a:pPr>
            <a:r>
              <a:rPr lang="en-GB" dirty="0">
                <a:solidFill>
                  <a:srgbClr val="5F0EAA"/>
                </a:solidFill>
              </a:rPr>
              <a:t>       (a==b</a:t>
            </a:r>
            <a:r>
              <a:rPr lang="en-GB" dirty="0" smtClean="0">
                <a:solidFill>
                  <a:srgbClr val="5F0EAA"/>
                </a:solidFill>
              </a:rPr>
              <a:t>)</a:t>
            </a:r>
            <a:r>
              <a:rPr lang="en-GB" dirty="0" smtClean="0"/>
              <a:t>    </a:t>
            </a:r>
            <a:r>
              <a:rPr lang="en-GB" dirty="0"/>
              <a:t>evaluates to a vector of the same size as a and b, whose value is 1 if the corresponding elements of a and b are equal, and 0 otherwise.</a:t>
            </a:r>
          </a:p>
          <a:p>
            <a:pPr>
              <a:buNone/>
            </a:pPr>
            <a:r>
              <a:rPr lang="en-GB" dirty="0"/>
              <a:t>     </a:t>
            </a:r>
            <a:r>
              <a:rPr lang="en-GB" sz="2800" dirty="0"/>
              <a:t>e.g. </a:t>
            </a:r>
          </a:p>
          <a:p>
            <a:pPr>
              <a:spcBef>
                <a:spcPts val="800"/>
              </a:spcBef>
              <a:buNone/>
            </a:pPr>
            <a:r>
              <a:rPr lang="en-GB" sz="2800" dirty="0">
                <a:solidFill>
                  <a:srgbClr val="5F0EAA"/>
                </a:solidFill>
              </a:rPr>
              <a:t>    a = [1 2 3 4 5]; </a:t>
            </a:r>
            <a:endParaRPr lang="en-GB" sz="2800" dirty="0" smtClean="0">
              <a:solidFill>
                <a:srgbClr val="5F0EAA"/>
              </a:solidFill>
            </a:endParaRPr>
          </a:p>
          <a:p>
            <a:pPr>
              <a:spcBef>
                <a:spcPts val="800"/>
              </a:spcBef>
              <a:buNone/>
            </a:pPr>
            <a:r>
              <a:rPr lang="en-GB" sz="2800" smtClean="0">
                <a:solidFill>
                  <a:srgbClr val="5F0EAA"/>
                </a:solidFill>
              </a:rPr>
              <a:t>    b </a:t>
            </a:r>
            <a:r>
              <a:rPr lang="en-GB" sz="2800" dirty="0">
                <a:solidFill>
                  <a:srgbClr val="5F0EAA"/>
                </a:solidFill>
              </a:rPr>
              <a:t>= [5 4 3 2 1</a:t>
            </a:r>
            <a:r>
              <a:rPr lang="en-GB" sz="2800">
                <a:solidFill>
                  <a:srgbClr val="5F0EAA"/>
                </a:solidFill>
              </a:rPr>
              <a:t>]; </a:t>
            </a:r>
            <a:endParaRPr lang="en-GB" sz="2800" smtClean="0">
              <a:solidFill>
                <a:srgbClr val="5F0EAA"/>
              </a:solidFill>
            </a:endParaRPr>
          </a:p>
          <a:p>
            <a:pPr>
              <a:spcBef>
                <a:spcPts val="800"/>
              </a:spcBef>
              <a:buNone/>
            </a:pPr>
            <a:r>
              <a:rPr lang="en-GB" sz="2800" smtClean="0">
                <a:solidFill>
                  <a:srgbClr val="5F0EAA"/>
                </a:solidFill>
              </a:rPr>
              <a:t>c </a:t>
            </a:r>
            <a:r>
              <a:rPr lang="en-GB" sz="2800" dirty="0">
                <a:solidFill>
                  <a:srgbClr val="5F0EAA"/>
                </a:solidFill>
              </a:rPr>
              <a:t>= (a==b)</a:t>
            </a:r>
            <a:br>
              <a:rPr lang="en-GB" sz="2800" dirty="0">
                <a:solidFill>
                  <a:srgbClr val="5F0EAA"/>
                </a:solidFill>
              </a:rPr>
            </a:br>
            <a:r>
              <a:rPr lang="en-GB" sz="2800" dirty="0" err="1">
                <a:solidFill>
                  <a:srgbClr val="5F0EAA"/>
                </a:solidFill>
              </a:rPr>
              <a:t>whos</a:t>
            </a:r>
            <a:endParaRPr lang="en-GB" sz="2800" dirty="0">
              <a:solidFill>
                <a:srgbClr val="5F0E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4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152" y="769816"/>
            <a:ext cx="8574087" cy="58169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x = 5; y = 1;</a:t>
            </a:r>
          </a:p>
          <a:p>
            <a:r>
              <a:rPr lang="es-ES_tradnl" sz="1200" dirty="0" smtClean="0">
                <a:latin typeface="Courier"/>
                <a:cs typeface="Courier"/>
              </a:rPr>
              <a:t>&gt;&gt; </a:t>
            </a:r>
            <a:r>
              <a:rPr lang="es-ES_tradnl" sz="1200" dirty="0" smtClean="0">
                <a:solidFill>
                  <a:srgbClr val="0070C0"/>
                </a:solidFill>
                <a:latin typeface="Courier"/>
                <a:cs typeface="Courier"/>
              </a:rPr>
              <a:t>x &gt; 4 &amp; y &gt; 4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err="1" smtClean="0">
                <a:latin typeface="Courier"/>
                <a:cs typeface="Courier"/>
              </a:rPr>
              <a:t>ans</a:t>
            </a:r>
            <a:r>
              <a:rPr lang="es-ES_tradnl" sz="1200" dirty="0" smtClean="0">
                <a:latin typeface="Courier"/>
                <a:cs typeface="Courier"/>
              </a:rPr>
              <a:t> =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     0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&gt;&gt; </a:t>
            </a:r>
            <a:r>
              <a:rPr lang="es-ES_tradnl" sz="1200" dirty="0" smtClean="0">
                <a:solidFill>
                  <a:srgbClr val="0070C0"/>
                </a:solidFill>
                <a:latin typeface="Courier"/>
                <a:cs typeface="Courier"/>
              </a:rPr>
              <a:t>(x&gt;4) &amp; (y&gt;4)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err="1" smtClean="0">
                <a:latin typeface="Courier"/>
                <a:cs typeface="Courier"/>
              </a:rPr>
              <a:t>ans</a:t>
            </a:r>
            <a:r>
              <a:rPr lang="es-ES_tradnl" sz="1200" dirty="0" smtClean="0">
                <a:latin typeface="Courier"/>
                <a:cs typeface="Courier"/>
              </a:rPr>
              <a:t> =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     0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&gt;&gt; </a:t>
            </a:r>
            <a:r>
              <a:rPr lang="es-ES_tradnl" sz="1200" dirty="0" smtClean="0">
                <a:solidFill>
                  <a:srgbClr val="0070C0"/>
                </a:solidFill>
                <a:latin typeface="Courier"/>
                <a:cs typeface="Courier"/>
              </a:rPr>
              <a:t>(x&gt;4) | (y&gt;4)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err="1" smtClean="0">
                <a:latin typeface="Courier"/>
                <a:cs typeface="Courier"/>
              </a:rPr>
              <a:t>ans</a:t>
            </a:r>
            <a:r>
              <a:rPr lang="es-ES_tradnl" sz="1200" dirty="0" smtClean="0">
                <a:latin typeface="Courier"/>
                <a:cs typeface="Courier"/>
              </a:rPr>
              <a:t> =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     1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&gt;&gt; </a:t>
            </a:r>
            <a:r>
              <a:rPr lang="es-ES_tradnl" sz="1200" dirty="0" smtClean="0">
                <a:solidFill>
                  <a:srgbClr val="0070C0"/>
                </a:solidFill>
                <a:latin typeface="Courier"/>
                <a:cs typeface="Courier"/>
              </a:rPr>
              <a:t>(y&gt;4)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err="1" smtClean="0">
                <a:latin typeface="Courier"/>
                <a:cs typeface="Courier"/>
              </a:rPr>
              <a:t>ans</a:t>
            </a:r>
            <a:r>
              <a:rPr lang="es-ES_tradnl" sz="1200" dirty="0" smtClean="0">
                <a:latin typeface="Courier"/>
                <a:cs typeface="Courier"/>
              </a:rPr>
              <a:t> =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     0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&gt;&gt; </a:t>
            </a:r>
            <a:r>
              <a:rPr lang="es-ES_tradnl" sz="1200" dirty="0" smtClean="0">
                <a:solidFill>
                  <a:srgbClr val="0070C0"/>
                </a:solidFill>
                <a:latin typeface="Courier"/>
                <a:cs typeface="Courier"/>
              </a:rPr>
              <a:t>~(y&gt;4)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err="1" smtClean="0">
                <a:latin typeface="Courier"/>
                <a:cs typeface="Courier"/>
              </a:rPr>
              <a:t>ans</a:t>
            </a:r>
            <a:r>
              <a:rPr lang="es-ES_tradnl" sz="1200" dirty="0" smtClean="0">
                <a:latin typeface="Courier"/>
                <a:cs typeface="Courier"/>
              </a:rPr>
              <a:t> =</a:t>
            </a:r>
          </a:p>
          <a:p>
            <a:endParaRPr lang="es-ES_tradnl" sz="1200" dirty="0" smtClean="0">
              <a:latin typeface="Courier"/>
              <a:cs typeface="Courier"/>
            </a:endParaRPr>
          </a:p>
          <a:p>
            <a:r>
              <a:rPr lang="es-ES_tradnl" sz="1200" dirty="0" smtClean="0">
                <a:latin typeface="Courier"/>
                <a:cs typeface="Courier"/>
              </a:rPr>
              <a:t>     1</a:t>
            </a:r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help </a:t>
            </a:r>
            <a:r>
              <a:rPr lang="fr-FR" sz="1200" dirty="0" err="1" smtClean="0">
                <a:solidFill>
                  <a:srgbClr val="0070C0"/>
                </a:solidFill>
                <a:latin typeface="Courier"/>
                <a:cs typeface="Courier"/>
              </a:rPr>
              <a:t>any</a:t>
            </a:r>
            <a:endParaRPr lang="fr-FR" sz="1200" dirty="0" smtClean="0">
              <a:solidFill>
                <a:srgbClr val="0070C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5216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values within a matrix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163" y="1924326"/>
            <a:ext cx="8574087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&gt;</a:t>
            </a:r>
            <a:r>
              <a:rPr lang="en-US" sz="1200" dirty="0" smtClean="0">
                <a:latin typeface="Courier"/>
                <a:cs typeface="Courier"/>
              </a:rPr>
              <a:t>&gt; </a:t>
            </a:r>
            <a:r>
              <a:rPr lang="en-US" sz="1200" dirty="0" smtClean="0">
                <a:solidFill>
                  <a:srgbClr val="0070C0"/>
                </a:solidFill>
                <a:latin typeface="Courier"/>
                <a:cs typeface="Courier"/>
              </a:rPr>
              <a:t>x = rand(1,10)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x =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  Columns 1 through 8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    0.7060    0.0318    0.2769    0.0462    0.0971    0.8235    0.6948    0.3171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  Columns 9 through 10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    0.9502    0.0344</a:t>
            </a:r>
            <a:endParaRPr lang="fr-FR" sz="1200" dirty="0" smtClean="0">
              <a:latin typeface="Courier"/>
              <a:cs typeface="Courier"/>
            </a:endParaRPr>
          </a:p>
          <a:p>
            <a:endParaRPr lang="en-US" sz="1200" dirty="0" smtClean="0">
              <a:latin typeface="Courier"/>
              <a:cs typeface="Courier"/>
            </a:endParaRP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err="1" smtClean="0">
                <a:solidFill>
                  <a:srgbClr val="0070C0"/>
                </a:solidFill>
                <a:latin typeface="Courier"/>
                <a:cs typeface="Courier"/>
              </a:rPr>
              <a:t>find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(x&gt;.5)</a:t>
            </a:r>
          </a:p>
          <a:p>
            <a:endParaRPr lang="fr-FR" sz="1200" dirty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ans =</a:t>
            </a:r>
          </a:p>
          <a:p>
            <a:endParaRPr lang="fr-FR" sz="1200" dirty="0" smtClean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     1     6     7     9 </a:t>
            </a:r>
          </a:p>
          <a:p>
            <a:endParaRPr lang="fr-FR" sz="1200" dirty="0">
              <a:latin typeface="Courier"/>
              <a:cs typeface="Courier"/>
            </a:endParaRPr>
          </a:p>
          <a:p>
            <a:r>
              <a:rPr lang="fr-FR" sz="1200" dirty="0" smtClean="0">
                <a:latin typeface="Courier"/>
                <a:cs typeface="Courier"/>
              </a:rPr>
              <a:t>&gt;&gt; 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[</a:t>
            </a:r>
            <a:r>
              <a:rPr lang="fr-FR" sz="1200" dirty="0" err="1" smtClean="0">
                <a:solidFill>
                  <a:srgbClr val="0070C0"/>
                </a:solidFill>
                <a:latin typeface="Courier"/>
                <a:cs typeface="Courier"/>
              </a:rPr>
              <a:t>a,b</a:t>
            </a:r>
            <a:r>
              <a:rPr lang="fr-FR" sz="1200" dirty="0" smtClean="0">
                <a:solidFill>
                  <a:srgbClr val="0070C0"/>
                </a:solidFill>
                <a:latin typeface="Courier"/>
                <a:cs typeface="Courier"/>
              </a:rPr>
              <a:t>]=max(x) </a:t>
            </a:r>
            <a:r>
              <a:rPr lang="fr-FR" sz="1200" dirty="0" smtClean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% </a:t>
            </a:r>
            <a:r>
              <a:rPr lang="fr-FR" sz="1200" dirty="0" err="1" smtClean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also</a:t>
            </a:r>
            <a:r>
              <a:rPr lang="fr-FR" sz="1200" dirty="0" smtClean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 </a:t>
            </a:r>
            <a:r>
              <a:rPr lang="fr-FR" sz="1200" dirty="0" err="1" smtClean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gives</a:t>
            </a:r>
            <a:r>
              <a:rPr lang="fr-FR" sz="1200" dirty="0" smtClean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 position</a:t>
            </a:r>
          </a:p>
        </p:txBody>
      </p:sp>
    </p:spTree>
    <p:extLst>
      <p:ext uri="{BB962C8B-B14F-4D97-AF65-F5344CB8AC3E}">
        <p14:creationId xmlns:p14="http://schemas.microsoft.com/office/powerpoint/2010/main" val="151810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values within a matrix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163" y="1924326"/>
            <a:ext cx="8574087" cy="37548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&gt;</a:t>
            </a:r>
            <a:r>
              <a:rPr lang="en-US" sz="1400" dirty="0" smtClean="0">
                <a:latin typeface="Courier"/>
                <a:cs typeface="Courier"/>
              </a:rPr>
              <a:t>&gt; </a:t>
            </a:r>
            <a:r>
              <a:rPr lang="en-US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indicesWhereBig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 = find(x&gt;.5)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 smtClean="0">
                <a:latin typeface="Courier"/>
                <a:cs typeface="Courier"/>
              </a:rPr>
              <a:t>indicesWhereBig</a:t>
            </a:r>
            <a:r>
              <a:rPr lang="en-US" sz="1400" dirty="0" smtClean="0">
                <a:latin typeface="Courier"/>
                <a:cs typeface="Courier"/>
              </a:rPr>
              <a:t> =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 1     6     7     9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&gt;&gt; 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x(</a:t>
            </a:r>
            <a:r>
              <a:rPr lang="en-US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indicesWhereBig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)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 smtClean="0">
                <a:latin typeface="Courier"/>
                <a:cs typeface="Courier"/>
              </a:rPr>
              <a:t>ans</a:t>
            </a:r>
            <a:r>
              <a:rPr lang="en-US" sz="1400" dirty="0" smtClean="0">
                <a:latin typeface="Courier"/>
                <a:cs typeface="Courier"/>
              </a:rPr>
              <a:t> =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0.7060    0.8235    0.6948    0.9502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&gt;&gt; 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x(find(x&gt;.5))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 smtClean="0">
                <a:latin typeface="Courier"/>
                <a:cs typeface="Courier"/>
              </a:rPr>
              <a:t>ans</a:t>
            </a:r>
            <a:r>
              <a:rPr lang="en-US" sz="1400" dirty="0" smtClean="0">
                <a:latin typeface="Courier"/>
                <a:cs typeface="Courier"/>
              </a:rPr>
              <a:t> =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0.7060    0.8235    0.6948    0.9502</a:t>
            </a:r>
            <a:endParaRPr lang="sv-SE" sz="1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9631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indexing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129" y="1784136"/>
            <a:ext cx="8574087" cy="46166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&gt;</a:t>
            </a:r>
            <a:r>
              <a:rPr lang="en-US" sz="1400" dirty="0" smtClean="0">
                <a:latin typeface="Courier"/>
                <a:cs typeface="Courier"/>
              </a:rPr>
              <a:t>&gt; 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x&gt;.5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err="1" smtClean="0">
                <a:latin typeface="Courier"/>
                <a:cs typeface="Courier"/>
              </a:rPr>
              <a:t>ans</a:t>
            </a:r>
            <a:r>
              <a:rPr lang="en-US" sz="1400" dirty="0" smtClean="0">
                <a:latin typeface="Courier"/>
                <a:cs typeface="Courier"/>
              </a:rPr>
              <a:t> =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 1     0     0     0     0     1     1     0     1     0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&gt;&gt; </a:t>
            </a:r>
            <a:r>
              <a:rPr lang="en-US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vec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ans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400" dirty="0" smtClean="0">
                <a:latin typeface="Courier"/>
                <a:cs typeface="Courier"/>
              </a:rPr>
              <a:t>&gt;&gt; </a:t>
            </a:r>
            <a:r>
              <a:rPr lang="en-US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whos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vec</a:t>
            </a:r>
            <a:endParaRPr lang="en-US" sz="14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Name      Size            Bytes  Class      Attributes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</a:t>
            </a:r>
            <a:r>
              <a:rPr lang="en-US" sz="1400" dirty="0" err="1" smtClean="0">
                <a:latin typeface="Courier"/>
                <a:cs typeface="Courier"/>
              </a:rPr>
              <a:t>vec</a:t>
            </a:r>
            <a:r>
              <a:rPr lang="en-US" sz="1400" dirty="0" smtClean="0">
                <a:latin typeface="Courier"/>
                <a:cs typeface="Courier"/>
              </a:rPr>
              <a:t>       1x10               10  logical 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&gt;&gt; 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x(</a:t>
            </a:r>
            <a:r>
              <a:rPr lang="en-US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vec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400" dirty="0" err="1" smtClean="0">
                <a:latin typeface="Courier"/>
                <a:cs typeface="Courier"/>
              </a:rPr>
              <a:t>ans</a:t>
            </a:r>
            <a:r>
              <a:rPr lang="en-US" sz="1400" dirty="0" smtClean="0">
                <a:latin typeface="Courier"/>
                <a:cs typeface="Courier"/>
              </a:rPr>
              <a:t> =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0.7060    0.8235    0.6948    0.9502</a:t>
            </a:r>
          </a:p>
          <a:p>
            <a:r>
              <a:rPr lang="en-US" sz="1400" dirty="0" smtClean="0">
                <a:latin typeface="Courier"/>
                <a:cs typeface="Courier"/>
              </a:rPr>
              <a:t>&gt;&gt; </a:t>
            </a:r>
            <a:r>
              <a:rPr lang="en-US" sz="1400" dirty="0" smtClean="0">
                <a:solidFill>
                  <a:srgbClr val="0070C0"/>
                </a:solidFill>
                <a:latin typeface="Courier"/>
                <a:cs typeface="Courier"/>
              </a:rPr>
              <a:t>x(x&gt;.5)</a:t>
            </a:r>
          </a:p>
          <a:p>
            <a:r>
              <a:rPr lang="en-US" sz="1400" dirty="0" err="1" smtClean="0">
                <a:latin typeface="Courier"/>
                <a:cs typeface="Courier"/>
              </a:rPr>
              <a:t>ans</a:t>
            </a:r>
            <a:r>
              <a:rPr lang="en-US" sz="1400" dirty="0" smtClean="0">
                <a:latin typeface="Courier"/>
                <a:cs typeface="Courier"/>
              </a:rPr>
              <a:t> =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0.7060    0.8235    0.6948    0.9502</a:t>
            </a:r>
          </a:p>
          <a:p>
            <a:endParaRPr lang="sv-SE" sz="1400" dirty="0"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2862" y="5236704"/>
            <a:ext cx="881194" cy="24810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643064" y="5365748"/>
            <a:ext cx="3421061" cy="23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64125" y="5081784"/>
            <a:ext cx="24606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equivalent to</a:t>
            </a:r>
          </a:p>
          <a:p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x(find(x&gt;.5))</a:t>
            </a:r>
            <a:endParaRPr lang="en-US" sz="1600" dirty="0">
              <a:solidFill>
                <a:srgbClr val="FF66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13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indexing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129" y="1784136"/>
            <a:ext cx="8574087" cy="46166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ourier"/>
                <a:cs typeface="Courier"/>
              </a:rPr>
              <a:t>&gt;&gt; </a:t>
            </a:r>
            <a:r>
              <a:rPr lang="fr-FR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numvec</a:t>
            </a:r>
            <a:r>
              <a:rPr lang="fr-FR" sz="1400" dirty="0" smtClean="0">
                <a:solidFill>
                  <a:srgbClr val="0070C0"/>
                </a:solidFill>
                <a:latin typeface="Courier"/>
                <a:cs typeface="Courier"/>
              </a:rPr>
              <a:t> = [1 0 0 0 0 1 1 0 1 0]</a:t>
            </a:r>
          </a:p>
          <a:p>
            <a:endParaRPr lang="fr-FR" sz="1400" dirty="0" smtClean="0">
              <a:latin typeface="Courier"/>
              <a:cs typeface="Courier"/>
            </a:endParaRPr>
          </a:p>
          <a:p>
            <a:r>
              <a:rPr lang="fr-FR" sz="1400" dirty="0" err="1" smtClean="0">
                <a:latin typeface="Courier"/>
                <a:cs typeface="Courier"/>
              </a:rPr>
              <a:t>numvec</a:t>
            </a:r>
            <a:r>
              <a:rPr lang="fr-FR" sz="1400" dirty="0" smtClean="0">
                <a:latin typeface="Courier"/>
                <a:cs typeface="Courier"/>
              </a:rPr>
              <a:t> =</a:t>
            </a:r>
          </a:p>
          <a:p>
            <a:endParaRPr lang="fr-FR" sz="1400" dirty="0" smtClean="0">
              <a:latin typeface="Courier"/>
              <a:cs typeface="Courier"/>
            </a:endParaRPr>
          </a:p>
          <a:p>
            <a:r>
              <a:rPr lang="fr-FR" sz="1400" dirty="0" smtClean="0">
                <a:latin typeface="Courier"/>
                <a:cs typeface="Courier"/>
              </a:rPr>
              <a:t>     1     0     0     0     0     1     1     0     1     0</a:t>
            </a:r>
          </a:p>
          <a:p>
            <a:endParaRPr lang="fr-FR" sz="1400" dirty="0" smtClean="0">
              <a:latin typeface="Courier"/>
              <a:cs typeface="Courier"/>
            </a:endParaRPr>
          </a:p>
          <a:p>
            <a:r>
              <a:rPr lang="sv-SE" sz="1400" dirty="0" smtClean="0">
                <a:latin typeface="Courier"/>
                <a:cs typeface="Courier"/>
              </a:rPr>
              <a:t>&gt;&gt; </a:t>
            </a:r>
            <a:r>
              <a:rPr lang="sv-SE" sz="1400" dirty="0" smtClean="0">
                <a:solidFill>
                  <a:srgbClr val="0070C0"/>
                </a:solidFill>
                <a:latin typeface="Courier"/>
                <a:cs typeface="Courier"/>
              </a:rPr>
              <a:t>whos numvec</a:t>
            </a:r>
            <a:endParaRPr lang="sv-SE" sz="1400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fr-FR" sz="1400" dirty="0" smtClean="0">
                <a:latin typeface="Courier"/>
                <a:cs typeface="Courier"/>
              </a:rPr>
              <a:t> Name        Size            Bytes  Class     </a:t>
            </a:r>
            <a:r>
              <a:rPr lang="fr-FR" sz="1400" dirty="0" err="1" smtClean="0">
                <a:latin typeface="Courier"/>
                <a:cs typeface="Courier"/>
              </a:rPr>
              <a:t>Attributes</a:t>
            </a:r>
            <a:endParaRPr lang="fr-FR" sz="1400" dirty="0" smtClean="0">
              <a:latin typeface="Courier"/>
              <a:cs typeface="Courier"/>
            </a:endParaRPr>
          </a:p>
          <a:p>
            <a:endParaRPr lang="fr-FR" sz="1400" dirty="0" smtClean="0">
              <a:latin typeface="Courier"/>
              <a:cs typeface="Courier"/>
            </a:endParaRPr>
          </a:p>
          <a:p>
            <a:r>
              <a:rPr lang="fr-FR" sz="1400" dirty="0" smtClean="0">
                <a:latin typeface="Courier"/>
                <a:cs typeface="Courier"/>
              </a:rPr>
              <a:t>  </a:t>
            </a:r>
            <a:r>
              <a:rPr lang="fr-FR" sz="1400" dirty="0" err="1" smtClean="0">
                <a:latin typeface="Courier"/>
                <a:cs typeface="Courier"/>
              </a:rPr>
              <a:t>newvec</a:t>
            </a:r>
            <a:r>
              <a:rPr lang="fr-FR" sz="1400" dirty="0" smtClean="0">
                <a:latin typeface="Courier"/>
                <a:cs typeface="Courier"/>
              </a:rPr>
              <a:t>      1x10               80  double </a:t>
            </a:r>
          </a:p>
          <a:p>
            <a:endParaRPr lang="fr-FR" sz="1400" dirty="0" smtClean="0">
              <a:latin typeface="Courier"/>
              <a:cs typeface="Courier"/>
            </a:endParaRPr>
          </a:p>
          <a:p>
            <a:r>
              <a:rPr lang="fr-FR" sz="1400" dirty="0" smtClean="0">
                <a:latin typeface="Courier"/>
                <a:cs typeface="Courier"/>
              </a:rPr>
              <a:t>&gt;&gt; </a:t>
            </a:r>
            <a:r>
              <a:rPr lang="fr-FR" sz="1400" dirty="0" smtClean="0">
                <a:solidFill>
                  <a:srgbClr val="0070C0"/>
                </a:solidFill>
                <a:latin typeface="Courier"/>
                <a:cs typeface="Courier"/>
              </a:rPr>
              <a:t>x(</a:t>
            </a:r>
            <a:r>
              <a:rPr lang="fr-FR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numvec</a:t>
            </a:r>
            <a:r>
              <a:rPr lang="fr-FR" sz="1400" dirty="0" smtClean="0">
                <a:solidFill>
                  <a:srgbClr val="0070C0"/>
                </a:solidFill>
                <a:latin typeface="Courier"/>
                <a:cs typeface="Courier"/>
              </a:rPr>
              <a:t>)</a:t>
            </a:r>
          </a:p>
          <a:p>
            <a:r>
              <a:rPr lang="fr-FR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Subscript</a:t>
            </a:r>
            <a:r>
              <a:rPr lang="fr-FR" sz="1400" dirty="0" smtClean="0">
                <a:solidFill>
                  <a:srgbClr val="FF0000"/>
                </a:solidFill>
                <a:latin typeface="Courier"/>
                <a:cs typeface="Courier"/>
              </a:rPr>
              <a:t> indices must </a:t>
            </a:r>
            <a:r>
              <a:rPr lang="fr-FR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either</a:t>
            </a:r>
            <a:r>
              <a:rPr lang="fr-FR" sz="14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be</a:t>
            </a:r>
            <a:r>
              <a:rPr lang="fr-FR" sz="1400" dirty="0" smtClean="0">
                <a:solidFill>
                  <a:srgbClr val="FF0000"/>
                </a:solidFill>
                <a:latin typeface="Courier"/>
                <a:cs typeface="Courier"/>
              </a:rPr>
              <a:t> real positive </a:t>
            </a:r>
            <a:r>
              <a:rPr lang="fr-FR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integers</a:t>
            </a:r>
            <a:r>
              <a:rPr lang="fr-FR" sz="1400" dirty="0" smtClean="0">
                <a:solidFill>
                  <a:srgbClr val="FF0000"/>
                </a:solidFill>
                <a:latin typeface="Courier"/>
                <a:cs typeface="Courier"/>
              </a:rPr>
              <a:t> or </a:t>
            </a:r>
            <a:r>
              <a:rPr lang="fr-FR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logicals</a:t>
            </a:r>
            <a:r>
              <a:rPr lang="fr-FR" sz="1400" dirty="0" smtClean="0">
                <a:solidFill>
                  <a:srgbClr val="FF0000"/>
                </a:solidFill>
                <a:latin typeface="Courier"/>
                <a:cs typeface="Courier"/>
              </a:rPr>
              <a:t>.</a:t>
            </a:r>
          </a:p>
          <a:p>
            <a:endParaRPr lang="fr-FR" sz="1400" dirty="0">
              <a:latin typeface="Courier"/>
              <a:cs typeface="Courier"/>
            </a:endParaRPr>
          </a:p>
          <a:p>
            <a:r>
              <a:rPr lang="fr-FR" sz="1400" dirty="0" smtClean="0">
                <a:latin typeface="Courier"/>
                <a:cs typeface="Courier"/>
              </a:rPr>
              <a:t>&gt;&gt; </a:t>
            </a:r>
            <a:r>
              <a:rPr lang="fr-FR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numvec</a:t>
            </a:r>
            <a:r>
              <a:rPr lang="fr-FR" sz="1400" dirty="0" smtClean="0">
                <a:solidFill>
                  <a:srgbClr val="0070C0"/>
                </a:solidFill>
                <a:latin typeface="Courier"/>
                <a:cs typeface="Courier"/>
              </a:rPr>
              <a:t> = </a:t>
            </a:r>
            <a:r>
              <a:rPr lang="fr-FR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logical</a:t>
            </a:r>
            <a:r>
              <a:rPr lang="fr-FR" sz="1400" dirty="0" smtClean="0">
                <a:solidFill>
                  <a:srgbClr val="0070C0"/>
                </a:solidFill>
                <a:latin typeface="Courier"/>
                <a:cs typeface="Courier"/>
              </a:rPr>
              <a:t>(</a:t>
            </a:r>
            <a:r>
              <a:rPr lang="fr-FR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numvec</a:t>
            </a:r>
            <a:r>
              <a:rPr lang="fr-FR" sz="1400" dirty="0" smtClean="0">
                <a:solidFill>
                  <a:srgbClr val="0070C0"/>
                </a:solidFill>
                <a:latin typeface="Courier"/>
                <a:cs typeface="Courier"/>
              </a:rPr>
              <a:t>);</a:t>
            </a:r>
          </a:p>
          <a:p>
            <a:r>
              <a:rPr lang="fr-FR" sz="1400" dirty="0" smtClean="0">
                <a:latin typeface="Courier"/>
                <a:cs typeface="Courier"/>
              </a:rPr>
              <a:t>&gt;&gt; </a:t>
            </a:r>
            <a:r>
              <a:rPr lang="fr-FR" sz="1400" dirty="0" smtClean="0">
                <a:solidFill>
                  <a:srgbClr val="0070C0"/>
                </a:solidFill>
                <a:latin typeface="Courier"/>
                <a:cs typeface="Courier"/>
              </a:rPr>
              <a:t>x(</a:t>
            </a:r>
            <a:r>
              <a:rPr lang="fr-FR" sz="1400" dirty="0" err="1" smtClean="0">
                <a:solidFill>
                  <a:srgbClr val="0070C0"/>
                </a:solidFill>
                <a:latin typeface="Courier"/>
                <a:cs typeface="Courier"/>
              </a:rPr>
              <a:t>numvec</a:t>
            </a:r>
            <a:r>
              <a:rPr lang="fr-FR" sz="1400" dirty="0" smtClean="0">
                <a:solidFill>
                  <a:srgbClr val="0070C0"/>
                </a:solidFill>
                <a:latin typeface="Courier"/>
                <a:cs typeface="Courier"/>
              </a:rPr>
              <a:t>)</a:t>
            </a:r>
          </a:p>
          <a:p>
            <a:endParaRPr lang="fr-FR" sz="1400" dirty="0">
              <a:latin typeface="Courier"/>
              <a:cs typeface="Courier"/>
            </a:endParaRPr>
          </a:p>
          <a:p>
            <a:r>
              <a:rPr lang="fr-FR" sz="1400" dirty="0" smtClean="0">
                <a:latin typeface="Courier"/>
                <a:cs typeface="Courier"/>
              </a:rPr>
              <a:t>ans =</a:t>
            </a:r>
          </a:p>
          <a:p>
            <a:endParaRPr lang="fr-FR" sz="1400" dirty="0" smtClean="0">
              <a:latin typeface="Courier"/>
              <a:cs typeface="Courier"/>
            </a:endParaRPr>
          </a:p>
          <a:p>
            <a:r>
              <a:rPr lang="fr-FR" sz="1400" dirty="0" smtClean="0">
                <a:latin typeface="Courier"/>
                <a:cs typeface="Courier"/>
              </a:rPr>
              <a:t>    0.7060    0.8235    0.6948    0.9502</a:t>
            </a:r>
          </a:p>
          <a:p>
            <a:endParaRPr lang="fr-FR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2408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21106</TotalTime>
  <Words>639</Words>
  <Application>Microsoft Office PowerPoint</Application>
  <PresentationFormat>Προβολή στην οθόνη (4:3)</PresentationFormat>
  <Paragraphs>207</Paragraphs>
  <Slides>11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ＭＳ Ｐゴシック</vt:lpstr>
      <vt:lpstr>Calibri</vt:lpstr>
      <vt:lpstr>Corbel</vt:lpstr>
      <vt:lpstr>Courier</vt:lpstr>
      <vt:lpstr>Wingdings</vt:lpstr>
      <vt:lpstr>Spectrum</vt:lpstr>
      <vt:lpstr>Operators</vt:lpstr>
      <vt:lpstr>relational operators</vt:lpstr>
      <vt:lpstr>Παρουσίαση του PowerPoint</vt:lpstr>
      <vt:lpstr>Logical operations</vt:lpstr>
      <vt:lpstr>Παρουσίαση του PowerPoint</vt:lpstr>
      <vt:lpstr>Finding values within a matrix</vt:lpstr>
      <vt:lpstr>Finding values within a matrix</vt:lpstr>
      <vt:lpstr>Logical indexing</vt:lpstr>
      <vt:lpstr>Logical indexing</vt:lpstr>
      <vt:lpstr>Finding &amp; changing values of a Matrix</vt:lpstr>
      <vt:lpstr>Useful 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PsychToolbox in MATLAB</dc:title>
  <dc:creator>Jonas Kaplan</dc:creator>
  <cp:lastModifiedBy>Konstantinos</cp:lastModifiedBy>
  <cp:revision>252</cp:revision>
  <dcterms:created xsi:type="dcterms:W3CDTF">2013-06-19T20:13:15Z</dcterms:created>
  <dcterms:modified xsi:type="dcterms:W3CDTF">2021-11-04T09:30:28Z</dcterms:modified>
</cp:coreProperties>
</file>