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63" r:id="rId6"/>
    <p:sldId id="262"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19" autoAdjust="0"/>
  </p:normalViewPr>
  <p:slideViewPr>
    <p:cSldViewPr snapToGrid="0">
      <p:cViewPr varScale="1">
        <p:scale>
          <a:sx n="121" d="100"/>
          <a:sy n="121" d="100"/>
        </p:scale>
        <p:origin x="184"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10/31/23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10/31/23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10/31/23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10/31/23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10/31/23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10/31/23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10/31/23</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10/31/23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10/31/23</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5935718" y="2435089"/>
            <a:ext cx="5045932" cy="1348636"/>
          </a:xfrm>
        </p:spPr>
        <p:txBody>
          <a:bodyPr>
            <a:normAutofit fontScale="90000"/>
          </a:bodyPr>
          <a:lstStyle/>
          <a:p>
            <a:r>
              <a:rPr lang="el-GR" sz="3600" dirty="0" err="1">
                <a:solidFill>
                  <a:schemeClr val="tx1"/>
                </a:solidFill>
              </a:rPr>
              <a:t>Σχετικα</a:t>
            </a:r>
            <a:r>
              <a:rPr lang="el-GR" sz="3600" dirty="0">
                <a:solidFill>
                  <a:schemeClr val="tx1"/>
                </a:solidFill>
              </a:rPr>
              <a:t> με την </a:t>
            </a:r>
            <a:r>
              <a:rPr lang="el-GR" sz="3600" dirty="0" err="1">
                <a:solidFill>
                  <a:schemeClr val="tx1"/>
                </a:solidFill>
              </a:rPr>
              <a:t>Εφηβεια</a:t>
            </a:r>
            <a:r>
              <a:rPr lang="en-GB" sz="3600" dirty="0">
                <a:solidFill>
                  <a:schemeClr val="tx1"/>
                </a:solidFill>
              </a:rPr>
              <a:t>:</a:t>
            </a:r>
            <a:br>
              <a:rPr lang="en-GB" sz="3600" dirty="0">
                <a:solidFill>
                  <a:schemeClr val="tx1"/>
                </a:solidFill>
              </a:rPr>
            </a:br>
            <a:r>
              <a:rPr lang="el-GR" sz="3600" dirty="0" err="1">
                <a:solidFill>
                  <a:schemeClr val="tx1"/>
                </a:solidFill>
              </a:rPr>
              <a:t>αναμεσα</a:t>
            </a:r>
            <a:r>
              <a:rPr lang="el-GR" sz="3600" dirty="0">
                <a:solidFill>
                  <a:schemeClr val="tx1"/>
                </a:solidFill>
              </a:rPr>
              <a:t> στο </a:t>
            </a:r>
            <a:r>
              <a:rPr lang="el-GR" sz="3600" dirty="0" err="1">
                <a:solidFill>
                  <a:schemeClr val="tx1"/>
                </a:solidFill>
              </a:rPr>
              <a:t>παιδι</a:t>
            </a:r>
            <a:r>
              <a:rPr lang="el-GR" sz="3600" dirty="0">
                <a:solidFill>
                  <a:schemeClr val="tx1"/>
                </a:solidFill>
              </a:rPr>
              <a:t> και τον </a:t>
            </a:r>
            <a:r>
              <a:rPr lang="el-GR" sz="3600" dirty="0" err="1">
                <a:solidFill>
                  <a:schemeClr val="tx1"/>
                </a:solidFill>
              </a:rPr>
              <a:t>ενηλικα</a:t>
            </a:r>
            <a:br>
              <a:rPr lang="el-GR" sz="4400" dirty="0">
                <a:solidFill>
                  <a:schemeClr val="tx1"/>
                </a:solidFill>
              </a:rPr>
            </a:br>
            <a:endParaRPr lang="en-US" sz="4400" dirty="0">
              <a:solidFill>
                <a:schemeClr val="tx1"/>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4461082"/>
            <a:ext cx="4775075" cy="378937"/>
          </a:xfrm>
        </p:spPr>
        <p:txBody>
          <a:bodyPr>
            <a:normAutofit/>
          </a:bodyPr>
          <a:lstStyle/>
          <a:p>
            <a:pPr>
              <a:spcAft>
                <a:spcPts val="600"/>
              </a:spcAft>
            </a:pPr>
            <a:r>
              <a:rPr lang="el-GR" dirty="0">
                <a:solidFill>
                  <a:schemeClr val="tx1"/>
                </a:solidFill>
              </a:rPr>
              <a:t>ΝΙΚΟΛΑΟΣ ΤΑΚΗΣ, </a:t>
            </a:r>
            <a:r>
              <a:rPr lang="en-GB" dirty="0" err="1">
                <a:solidFill>
                  <a:schemeClr val="tx1"/>
                </a:solidFill>
              </a:rPr>
              <a:t>Ph.d.</a:t>
            </a:r>
            <a:endParaRPr lang="en-US" dirty="0">
              <a:solidFill>
                <a:schemeClr val="tx1"/>
              </a:solidFill>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AF574-6602-4753-87C3-86E61DEF4D0F}"/>
              </a:ext>
            </a:extLst>
          </p:cNvPr>
          <p:cNvSpPr>
            <a:spLocks noGrp="1"/>
          </p:cNvSpPr>
          <p:nvPr>
            <p:ph type="title"/>
          </p:nvPr>
        </p:nvSpPr>
        <p:spPr/>
        <p:txBody>
          <a:bodyPr/>
          <a:lstStyle/>
          <a:p>
            <a:r>
              <a:rPr lang="el-GR" dirty="0"/>
              <a:t>Η εφηβεία μέσα από το πρίσμα της ψυχανάλυσης</a:t>
            </a:r>
            <a:endParaRPr lang="en-GB" dirty="0"/>
          </a:p>
        </p:txBody>
      </p:sp>
      <p:sp>
        <p:nvSpPr>
          <p:cNvPr id="3" name="Content Placeholder 2">
            <a:extLst>
              <a:ext uri="{FF2B5EF4-FFF2-40B4-BE49-F238E27FC236}">
                <a16:creationId xmlns:a16="http://schemas.microsoft.com/office/drawing/2014/main" id="{00ED9077-0701-4FFD-B62C-35DB2CD4C32A}"/>
              </a:ext>
            </a:extLst>
          </p:cNvPr>
          <p:cNvSpPr>
            <a:spLocks noGrp="1"/>
          </p:cNvSpPr>
          <p:nvPr>
            <p:ph idx="1"/>
          </p:nvPr>
        </p:nvSpPr>
        <p:spPr/>
        <p:txBody>
          <a:bodyPr/>
          <a:lstStyle/>
          <a:p>
            <a:r>
              <a:rPr lang="el-GR" dirty="0"/>
              <a:t>Αρχικά εκδηλώθηκε ενδιαφέρον για την ήβη ως </a:t>
            </a:r>
            <a:r>
              <a:rPr lang="el-GR" b="1" dirty="0"/>
              <a:t>δεύτερο χρόνο της σεξουαλικής ωρίμανσης</a:t>
            </a:r>
            <a:r>
              <a:rPr lang="el-GR" dirty="0"/>
              <a:t>, προτού αναγνωριστεί ως </a:t>
            </a:r>
            <a:r>
              <a:rPr lang="el-GR" dirty="0" err="1"/>
              <a:t>ως</a:t>
            </a:r>
            <a:r>
              <a:rPr lang="el-GR" dirty="0"/>
              <a:t> ενεργός ψυχική διαδικασία.</a:t>
            </a:r>
          </a:p>
          <a:p>
            <a:r>
              <a:rPr lang="el-GR" dirty="0"/>
              <a:t>Σήμερα με τον όρο εφηβεία εννοούμε το </a:t>
            </a:r>
            <a:r>
              <a:rPr lang="el-GR" b="1" dirty="0"/>
              <a:t>σύνολο των ψυχικών διεργασιών που επιτελούνται επί της ήβης </a:t>
            </a:r>
            <a:r>
              <a:rPr lang="el-GR" dirty="0"/>
              <a:t>(</a:t>
            </a:r>
            <a:r>
              <a:rPr lang="el-GR" dirty="0" err="1"/>
              <a:t>εφ-ηβεία</a:t>
            </a:r>
            <a:r>
              <a:rPr lang="el-GR" dirty="0"/>
              <a:t>= επί ήβης)</a:t>
            </a:r>
          </a:p>
          <a:p>
            <a:r>
              <a:rPr lang="en-GB" dirty="0"/>
              <a:t>Annie </a:t>
            </a:r>
            <a:r>
              <a:rPr lang="en-GB" dirty="0" err="1"/>
              <a:t>Birraux</a:t>
            </a:r>
            <a:r>
              <a:rPr lang="en-GB" dirty="0"/>
              <a:t> (1996): </a:t>
            </a:r>
            <a:r>
              <a:rPr lang="el-GR" dirty="0"/>
              <a:t>Η εφηβεία δεν αποτελεί απλώς ηλικιακή φάση αλλά </a:t>
            </a:r>
            <a:r>
              <a:rPr lang="el-GR" b="1" dirty="0"/>
              <a:t>ψυχική διαδικασία </a:t>
            </a:r>
            <a:r>
              <a:rPr lang="el-GR" dirty="0"/>
              <a:t>που επιτρέπει την ενσωμάτωση των αλλαγών της ήβης.</a:t>
            </a:r>
          </a:p>
          <a:p>
            <a:r>
              <a:rPr lang="el-GR" dirty="0"/>
              <a:t>Ο τρόπος με τον οποίο θα βιωθούν και θα εγγραφούν οι σωματικές μεταβολές, καθώς και οι ψυχικές κινήσεις που θα ενεργοποιήσουν είναι μοναδικός για το κάθε υποκείμενο, εγγράφονται σε μια ατομική και οικογενειακή ιστορία και υπάγονται σε ασυνείδητες ψυχικές αιτιότητες (</a:t>
            </a:r>
            <a:r>
              <a:rPr lang="el-GR" dirty="0" err="1"/>
              <a:t>Στεφανάτος</a:t>
            </a:r>
            <a:r>
              <a:rPr lang="el-GR" dirty="0"/>
              <a:t>, 2013).</a:t>
            </a:r>
          </a:p>
          <a:p>
            <a:endParaRPr lang="en-GB" dirty="0"/>
          </a:p>
        </p:txBody>
      </p:sp>
    </p:spTree>
    <p:extLst>
      <p:ext uri="{BB962C8B-B14F-4D97-AF65-F5344CB8AC3E}">
        <p14:creationId xmlns:p14="http://schemas.microsoft.com/office/powerpoint/2010/main" val="3913473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4C89A-7B54-4B47-8571-F5ECC28D415F}"/>
              </a:ext>
            </a:extLst>
          </p:cNvPr>
          <p:cNvSpPr>
            <a:spLocks noGrp="1"/>
          </p:cNvSpPr>
          <p:nvPr>
            <p:ph type="title"/>
          </p:nvPr>
        </p:nvSpPr>
        <p:spPr/>
        <p:txBody>
          <a:bodyPr/>
          <a:lstStyle/>
          <a:p>
            <a:r>
              <a:rPr lang="el-GR" dirty="0"/>
              <a:t>Βασικές ψυχικές διεργασίες</a:t>
            </a:r>
            <a:endParaRPr lang="en-GB" dirty="0"/>
          </a:p>
        </p:txBody>
      </p:sp>
      <p:sp>
        <p:nvSpPr>
          <p:cNvPr id="3" name="Content Placeholder 2">
            <a:extLst>
              <a:ext uri="{FF2B5EF4-FFF2-40B4-BE49-F238E27FC236}">
                <a16:creationId xmlns:a16="http://schemas.microsoft.com/office/drawing/2014/main" id="{29BF1427-0681-4436-B4E4-00C6C7A638B9}"/>
              </a:ext>
            </a:extLst>
          </p:cNvPr>
          <p:cNvSpPr>
            <a:spLocks noGrp="1"/>
          </p:cNvSpPr>
          <p:nvPr>
            <p:ph idx="1"/>
          </p:nvPr>
        </p:nvSpPr>
        <p:spPr/>
        <p:txBody>
          <a:bodyPr/>
          <a:lstStyle/>
          <a:p>
            <a:r>
              <a:rPr lang="el-GR" dirty="0"/>
              <a:t>Διαδρομές μεταξύ εξάρτησης και ανεξαρτησίας.</a:t>
            </a:r>
          </a:p>
          <a:p>
            <a:r>
              <a:rPr lang="el-GR" dirty="0"/>
              <a:t>Εξοικείωση με τις </a:t>
            </a:r>
            <a:r>
              <a:rPr lang="el-GR" dirty="0" err="1"/>
              <a:t>επισυμβαίνουσες</a:t>
            </a:r>
            <a:r>
              <a:rPr lang="el-GR" dirty="0"/>
              <a:t> σωματικές και ορμονικές μεταβολές της ήβης.</a:t>
            </a:r>
          </a:p>
          <a:p>
            <a:r>
              <a:rPr lang="el-GR" dirty="0"/>
              <a:t>Τίθενται οι βάσεις για τις ετεροφυλικές σχέσεις.</a:t>
            </a:r>
          </a:p>
          <a:p>
            <a:r>
              <a:rPr lang="el-GR" dirty="0"/>
              <a:t>Δόμηση της ταυτότητας και συγκρότηση της αίσθησης του εαυτού.</a:t>
            </a:r>
          </a:p>
          <a:p>
            <a:r>
              <a:rPr lang="el-GR" dirty="0"/>
              <a:t>Τροποποίηση της σχέσης με τους συνομηλίκους.</a:t>
            </a:r>
          </a:p>
          <a:p>
            <a:r>
              <a:rPr lang="el-GR" dirty="0"/>
              <a:t>Αναθεώρηση της ηθικής και του συστήματος αξιών.</a:t>
            </a:r>
          </a:p>
          <a:p>
            <a:r>
              <a:rPr lang="el-GR" dirty="0"/>
              <a:t>Προβληματισμοί για μελλοντική επαγγελματική απασχόληση, στόχους, εκπαίδευση και τρόπο ζωής.</a:t>
            </a:r>
          </a:p>
          <a:p>
            <a:endParaRPr lang="en-GB" dirty="0"/>
          </a:p>
        </p:txBody>
      </p:sp>
    </p:spTree>
    <p:extLst>
      <p:ext uri="{BB962C8B-B14F-4D97-AF65-F5344CB8AC3E}">
        <p14:creationId xmlns:p14="http://schemas.microsoft.com/office/powerpoint/2010/main" val="3827613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74B2B-A5AB-4707-8657-BD8810A7FBF2}"/>
              </a:ext>
            </a:extLst>
          </p:cNvPr>
          <p:cNvSpPr>
            <a:spLocks noGrp="1"/>
          </p:cNvSpPr>
          <p:nvPr>
            <p:ph type="title"/>
          </p:nvPr>
        </p:nvSpPr>
        <p:spPr/>
        <p:txBody>
          <a:bodyPr/>
          <a:lstStyle/>
          <a:p>
            <a:r>
              <a:rPr lang="en-GB" dirty="0"/>
              <a:t>Freud (1905): </a:t>
            </a:r>
            <a:r>
              <a:rPr lang="el-GR" dirty="0"/>
              <a:t>Οι μετασχηματισμοί της ήβης</a:t>
            </a:r>
            <a:endParaRPr lang="en-GB" dirty="0"/>
          </a:p>
        </p:txBody>
      </p:sp>
      <p:sp>
        <p:nvSpPr>
          <p:cNvPr id="3" name="Content Placeholder 2">
            <a:extLst>
              <a:ext uri="{FF2B5EF4-FFF2-40B4-BE49-F238E27FC236}">
                <a16:creationId xmlns:a16="http://schemas.microsoft.com/office/drawing/2014/main" id="{E7E348AA-EB5F-4F87-939B-63FB13DFB67B}"/>
              </a:ext>
            </a:extLst>
          </p:cNvPr>
          <p:cNvSpPr>
            <a:spLocks noGrp="1"/>
          </p:cNvSpPr>
          <p:nvPr>
            <p:ph idx="1"/>
          </p:nvPr>
        </p:nvSpPr>
        <p:spPr/>
        <p:txBody>
          <a:bodyPr>
            <a:normAutofit lnSpcReduction="10000"/>
          </a:bodyPr>
          <a:lstStyle/>
          <a:p>
            <a:r>
              <a:rPr lang="el-GR" dirty="0"/>
              <a:t>Η ήβη εντάσσεται σε ένα αναπτυξιακό συνεχές και μια </a:t>
            </a:r>
            <a:r>
              <a:rPr lang="el-GR" b="1" dirty="0"/>
              <a:t>προοπτική ωρίμανσης της παιδικής σεξουαλικής ζωής: </a:t>
            </a:r>
            <a:r>
              <a:rPr lang="el-GR" i="1" dirty="0"/>
              <a:t>«Η μέχρι τότε αυτό-ερωτική κυρίως ενόρμηση βρίσκει τώρα το σεξουαλικό της αντικείμενο […] υπό την πρωτοκαθεδρία της γεννητικής ζώνης».</a:t>
            </a:r>
            <a:endParaRPr lang="el-GR" dirty="0"/>
          </a:p>
          <a:p>
            <a:r>
              <a:rPr lang="el-GR" dirty="0"/>
              <a:t>Πολλές από τις πρώτες αναλυόμενες του </a:t>
            </a:r>
            <a:r>
              <a:rPr lang="el-GR" dirty="0" err="1"/>
              <a:t>Φρόυντ</a:t>
            </a:r>
            <a:r>
              <a:rPr lang="el-GR" dirty="0"/>
              <a:t> ήταν </a:t>
            </a:r>
            <a:r>
              <a:rPr lang="el-GR" dirty="0" err="1"/>
              <a:t>έφηβες</a:t>
            </a:r>
            <a:r>
              <a:rPr lang="el-GR" dirty="0"/>
              <a:t>, γύρω στα 18, με έντονα στοιχεία εφηβικής προβληματικής: </a:t>
            </a:r>
            <a:r>
              <a:rPr lang="el-GR" i="1" dirty="0" err="1"/>
              <a:t>Καταρίνα</a:t>
            </a:r>
            <a:r>
              <a:rPr lang="el-GR" i="1" dirty="0"/>
              <a:t> (Μελέτες για την υστερία, 1895), Ντόρα (1905), Ψυχογένεση μιας περίπτωσης γυναικείας ομοφυλοφιλίας (1920).</a:t>
            </a:r>
          </a:p>
          <a:p>
            <a:r>
              <a:rPr lang="el-GR" dirty="0"/>
              <a:t>Το σεξουαλικό αντικείμενο παίρνει τη θέση του </a:t>
            </a:r>
            <a:r>
              <a:rPr lang="el-GR" b="1" dirty="0"/>
              <a:t>χαμένου αντικειμένου της παιδικής ηλικίας</a:t>
            </a:r>
            <a:r>
              <a:rPr lang="el-GR" dirty="0"/>
              <a:t>, με πρώτο εκπρόσωπο το </a:t>
            </a:r>
            <a:r>
              <a:rPr lang="el-GR" b="1" dirty="0"/>
              <a:t>μητρικό στήθος</a:t>
            </a:r>
            <a:r>
              <a:rPr lang="el-GR" dirty="0"/>
              <a:t>.</a:t>
            </a:r>
          </a:p>
          <a:p>
            <a:r>
              <a:rPr lang="el-GR" dirty="0"/>
              <a:t>Η επιλογή σεξουαλικού αντικειμένου ακολουθεί τη </a:t>
            </a:r>
            <a:r>
              <a:rPr lang="el-GR" b="1" dirty="0"/>
              <a:t>λογική της φαντασίωσης.</a:t>
            </a:r>
          </a:p>
          <a:p>
            <a:r>
              <a:rPr lang="el-GR" dirty="0"/>
              <a:t>Οι παιδικές αναμνήσεις παίρνουν την τελική τους μορφή μέσα από την </a:t>
            </a:r>
            <a:r>
              <a:rPr lang="el-GR" b="1" dirty="0" err="1"/>
              <a:t>μεθύστερη</a:t>
            </a:r>
            <a:r>
              <a:rPr lang="el-GR" b="1" dirty="0"/>
              <a:t> </a:t>
            </a:r>
            <a:r>
              <a:rPr lang="el-GR" b="1" dirty="0" err="1"/>
              <a:t>επανα</a:t>
            </a:r>
            <a:r>
              <a:rPr lang="el-GR" b="1" dirty="0"/>
              <a:t>-επεξεργασία τους.</a:t>
            </a:r>
          </a:p>
          <a:p>
            <a:r>
              <a:rPr lang="el-GR" dirty="0"/>
              <a:t>Διαταράσσεται και τελικά επανακαθορίζεται η ισορροπία μεταξύ της </a:t>
            </a:r>
            <a:r>
              <a:rPr lang="el-GR" b="1" dirty="0"/>
              <a:t>ναρκισσιστικής λίμπιντο και αυτής του αντικειμένου.  </a:t>
            </a:r>
          </a:p>
          <a:p>
            <a:endParaRPr lang="en-GB" i="1" dirty="0"/>
          </a:p>
        </p:txBody>
      </p:sp>
    </p:spTree>
    <p:extLst>
      <p:ext uri="{BB962C8B-B14F-4D97-AF65-F5344CB8AC3E}">
        <p14:creationId xmlns:p14="http://schemas.microsoft.com/office/powerpoint/2010/main" val="2723634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F1D2D-3E62-424D-AE0D-E6A7762A88EE}"/>
              </a:ext>
            </a:extLst>
          </p:cNvPr>
          <p:cNvSpPr>
            <a:spLocks noGrp="1"/>
          </p:cNvSpPr>
          <p:nvPr>
            <p:ph type="title"/>
          </p:nvPr>
        </p:nvSpPr>
        <p:spPr/>
        <p:txBody>
          <a:bodyPr/>
          <a:lstStyle/>
          <a:p>
            <a:r>
              <a:rPr lang="en-US" dirty="0"/>
              <a:t>H </a:t>
            </a:r>
            <a:r>
              <a:rPr lang="el-GR" dirty="0"/>
              <a:t>οπτική της </a:t>
            </a:r>
            <a:r>
              <a:rPr lang="en-GB" dirty="0"/>
              <a:t>Melanie Klein (1932)</a:t>
            </a:r>
          </a:p>
        </p:txBody>
      </p:sp>
      <p:sp>
        <p:nvSpPr>
          <p:cNvPr id="3" name="Content Placeholder 2">
            <a:extLst>
              <a:ext uri="{FF2B5EF4-FFF2-40B4-BE49-F238E27FC236}">
                <a16:creationId xmlns:a16="http://schemas.microsoft.com/office/drawing/2014/main" id="{08294B76-0646-43FD-9013-251D14D3BAE9}"/>
              </a:ext>
            </a:extLst>
          </p:cNvPr>
          <p:cNvSpPr>
            <a:spLocks noGrp="1"/>
          </p:cNvSpPr>
          <p:nvPr>
            <p:ph idx="1"/>
          </p:nvPr>
        </p:nvSpPr>
        <p:spPr/>
        <p:txBody>
          <a:bodyPr>
            <a:normAutofit lnSpcReduction="10000"/>
          </a:bodyPr>
          <a:lstStyle/>
          <a:p>
            <a:r>
              <a:rPr lang="el-GR" dirty="0"/>
              <a:t>Θεωρεί τις διεργασίες της εφηβείας ως απλή επανάληψη της οιδιπόδειας παιδικής προβληματικής χωρίς καμία σημαντική ιδιαιτερότητα, εκτός από την αντικατάσταση του παιχνιδιού από τους ελεύθερους συνειρμούς.</a:t>
            </a:r>
          </a:p>
          <a:p>
            <a:r>
              <a:rPr lang="el-GR" dirty="0"/>
              <a:t>Ενδιαφέρεται για την αναζήτηση και αναβίωση του αρχαϊκού στις σωματικές μεταβολές.</a:t>
            </a:r>
          </a:p>
          <a:p>
            <a:r>
              <a:rPr lang="el-GR" dirty="0"/>
              <a:t>Αναδεικνύει το ρόλο της ενόρμησης θανάτου και του σαδισμού στους ψυχικούς μηχανισμούς άμυνας που διαχωρίζει στα δυο ΄φύλα.</a:t>
            </a:r>
          </a:p>
          <a:p>
            <a:r>
              <a:rPr lang="el-GR" dirty="0"/>
              <a:t>Αναβίωση της πρώιμης ψυχικής </a:t>
            </a:r>
            <a:r>
              <a:rPr lang="el-GR" dirty="0" err="1"/>
              <a:t>αμφισεξουαλικότητας</a:t>
            </a:r>
            <a:r>
              <a:rPr lang="el-GR" dirty="0"/>
              <a:t>, μέσα από το ζεύγος αρσενικού θηλυκού, το πρότυπο στήθος/ στοματική κοιλότητα και την φαντασίωση των «συνδυασμένων γονέων».</a:t>
            </a:r>
          </a:p>
          <a:p>
            <a:r>
              <a:rPr lang="el-GR" dirty="0"/>
              <a:t>Επαναδιαπραγμάτευση της καταθλιπτικής θέσης μέσα από τα </a:t>
            </a:r>
            <a:r>
              <a:rPr lang="el-GR" dirty="0" err="1"/>
              <a:t>φαντασιωσικά</a:t>
            </a:r>
            <a:r>
              <a:rPr lang="el-GR" dirty="0"/>
              <a:t> πένθη και απώλειες.</a:t>
            </a:r>
          </a:p>
          <a:p>
            <a:r>
              <a:rPr lang="el-GR" dirty="0"/>
              <a:t>Αποδίδεται μεγάλη σημασία στην </a:t>
            </a:r>
            <a:r>
              <a:rPr lang="el-GR" dirty="0" err="1"/>
              <a:t>προβλητική</a:t>
            </a:r>
            <a:r>
              <a:rPr lang="el-GR" dirty="0"/>
              <a:t> ταύτιση και την </a:t>
            </a:r>
            <a:r>
              <a:rPr lang="el-GR" dirty="0" err="1"/>
              <a:t>αντιμεταβίβαση</a:t>
            </a:r>
            <a:r>
              <a:rPr lang="el-GR" dirty="0"/>
              <a:t> από τους </a:t>
            </a:r>
            <a:r>
              <a:rPr lang="el-GR" dirty="0" err="1"/>
              <a:t>νεώτερους</a:t>
            </a:r>
            <a:r>
              <a:rPr lang="el-GR" dirty="0"/>
              <a:t> </a:t>
            </a:r>
            <a:r>
              <a:rPr lang="el-GR" dirty="0" err="1"/>
              <a:t>κλαϊνικούς</a:t>
            </a:r>
            <a:r>
              <a:rPr lang="el-GR" dirty="0"/>
              <a:t> </a:t>
            </a:r>
          </a:p>
          <a:p>
            <a:r>
              <a:rPr lang="en-GB" dirty="0"/>
              <a:t>H. Segal: </a:t>
            </a:r>
            <a:r>
              <a:rPr lang="el-GR" dirty="0"/>
              <a:t>Ευελιξία του θεραπευτή ανάμεσα στην ΄βρεφική πλευρά και την </a:t>
            </a:r>
            <a:r>
              <a:rPr lang="el-GR" dirty="0" err="1"/>
              <a:t>έμφυλη</a:t>
            </a:r>
            <a:r>
              <a:rPr lang="el-GR" dirty="0"/>
              <a:t> ενήλικη εικόνα του εφήβου </a:t>
            </a:r>
            <a:endParaRPr lang="en-GB" dirty="0"/>
          </a:p>
        </p:txBody>
      </p:sp>
    </p:spTree>
    <p:extLst>
      <p:ext uri="{BB962C8B-B14F-4D97-AF65-F5344CB8AC3E}">
        <p14:creationId xmlns:p14="http://schemas.microsoft.com/office/powerpoint/2010/main" val="1623407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E08C8-DD9E-4F2D-8495-BDB31F648743}"/>
              </a:ext>
            </a:extLst>
          </p:cNvPr>
          <p:cNvSpPr>
            <a:spLocks noGrp="1"/>
          </p:cNvSpPr>
          <p:nvPr>
            <p:ph type="title"/>
          </p:nvPr>
        </p:nvSpPr>
        <p:spPr/>
        <p:txBody>
          <a:bodyPr/>
          <a:lstStyle/>
          <a:p>
            <a:r>
              <a:rPr lang="en-GB" dirty="0"/>
              <a:t>Anna Freud (1958): </a:t>
            </a:r>
            <a:r>
              <a:rPr lang="el-GR" dirty="0"/>
              <a:t>Για την εφηβεία</a:t>
            </a:r>
            <a:endParaRPr lang="en-GB" dirty="0"/>
          </a:p>
        </p:txBody>
      </p:sp>
      <p:sp>
        <p:nvSpPr>
          <p:cNvPr id="3" name="Content Placeholder 2">
            <a:extLst>
              <a:ext uri="{FF2B5EF4-FFF2-40B4-BE49-F238E27FC236}">
                <a16:creationId xmlns:a16="http://schemas.microsoft.com/office/drawing/2014/main" id="{1A095292-A080-4548-8D9F-79185176CB83}"/>
              </a:ext>
            </a:extLst>
          </p:cNvPr>
          <p:cNvSpPr>
            <a:spLocks noGrp="1"/>
          </p:cNvSpPr>
          <p:nvPr>
            <p:ph idx="1"/>
          </p:nvPr>
        </p:nvSpPr>
        <p:spPr/>
        <p:txBody>
          <a:bodyPr>
            <a:normAutofit lnSpcReduction="10000"/>
          </a:bodyPr>
          <a:lstStyle/>
          <a:p>
            <a:r>
              <a:rPr lang="el-GR" dirty="0"/>
              <a:t>Η αναταραχή αναγκαία προϋπόθεση της φυσιολογικής και ομαλής εξέλιξης της </a:t>
            </a:r>
            <a:r>
              <a:rPr lang="el-GR" dirty="0" err="1"/>
              <a:t>προσωπικότητας.Η</a:t>
            </a:r>
            <a:r>
              <a:rPr lang="el-GR" dirty="0"/>
              <a:t> σταθερότητα της λανθάνουσας </a:t>
            </a:r>
            <a:r>
              <a:rPr lang="el-GR" dirty="0" err="1"/>
              <a:t>περίοδου</a:t>
            </a:r>
            <a:r>
              <a:rPr lang="el-GR" dirty="0"/>
              <a:t> ανατρέπεται, κυριαρχεί μια ρευστότητα στη δομή της προσωπικότητα.</a:t>
            </a:r>
          </a:p>
          <a:p>
            <a:r>
              <a:rPr lang="el-GR" dirty="0"/>
              <a:t>Οι </a:t>
            </a:r>
            <a:r>
              <a:rPr lang="el-GR" dirty="0" err="1"/>
              <a:t>ενδοψυχικές</a:t>
            </a:r>
            <a:r>
              <a:rPr lang="el-GR" dirty="0"/>
              <a:t> συγκρούσεις των προηγούμενων σταδίων </a:t>
            </a:r>
            <a:r>
              <a:rPr lang="el-GR" dirty="0" err="1"/>
              <a:t>επαναπυροδοτούνται</a:t>
            </a:r>
            <a:r>
              <a:rPr lang="el-GR" dirty="0"/>
              <a:t> και επέρχεται μια «αυτόματη θεραπεία» με τη λήξη τους, με κυριότερες αυτές της παιδικής σεξουαλικότητας και του </a:t>
            </a:r>
            <a:r>
              <a:rPr lang="el-GR" dirty="0" err="1"/>
              <a:t>οιδιποδείου</a:t>
            </a:r>
            <a:r>
              <a:rPr lang="el-GR" dirty="0"/>
              <a:t> συμπλέγματος.</a:t>
            </a:r>
          </a:p>
          <a:p>
            <a:r>
              <a:rPr lang="el-GR" dirty="0"/>
              <a:t>Το Εγώ πρέπει να αντιμετωπίσει τις ποσοτικές και ποιοτικές αλλαγές των </a:t>
            </a:r>
            <a:r>
              <a:rPr lang="el-GR" dirty="0" err="1"/>
              <a:t>ενορμήσεων</a:t>
            </a:r>
            <a:r>
              <a:rPr lang="el-GR" dirty="0"/>
              <a:t> που τροφοδοτούνται από τις βιολογικές μεταβολές της ήβης, και κυρίως το άγχος που προκύπτει από το ότι ο έφηβος είναι πλέον σε θέση να κάνει πράξη τις φαντασιώσεις </a:t>
            </a:r>
            <a:r>
              <a:rPr lang="el-GR" dirty="0" err="1"/>
              <a:t>αιμομειξίας</a:t>
            </a:r>
            <a:r>
              <a:rPr lang="el-GR" dirty="0"/>
              <a:t> και φόνου.</a:t>
            </a:r>
          </a:p>
          <a:p>
            <a:r>
              <a:rPr lang="el-GR" dirty="0"/>
              <a:t>Υπάρχει λοιπόν επιτακτική η ανάγκη απομάκρυνσης από τα </a:t>
            </a:r>
            <a:r>
              <a:rPr lang="el-GR" dirty="0" err="1"/>
              <a:t>προοιδιπόδεια</a:t>
            </a:r>
            <a:r>
              <a:rPr lang="el-GR" dirty="0"/>
              <a:t> και οιδιπόδεια αντικείμενα επιθυμίας, τους γονείς. </a:t>
            </a:r>
          </a:p>
          <a:p>
            <a:r>
              <a:rPr lang="el-GR" dirty="0"/>
              <a:t>Μελέτη αμυντικών μηχανισμών: αναστροφή συναισθήματος, αντιδραστικός σχηματισμός, </a:t>
            </a:r>
            <a:r>
              <a:rPr lang="el-GR" dirty="0" err="1"/>
              <a:t>εκδραματίσεις</a:t>
            </a:r>
            <a:r>
              <a:rPr lang="el-GR" dirty="0"/>
              <a:t>, παλινδρόμηση, ασκητισμός, </a:t>
            </a:r>
            <a:r>
              <a:rPr lang="el-GR" dirty="0" err="1"/>
              <a:t>διανοητικοποίηση</a:t>
            </a:r>
            <a:r>
              <a:rPr lang="el-GR" dirty="0"/>
              <a:t>, φαντασιώσεις παντοδυναμίας μέσα από τη ναρκισσιστική επένδυση στο 	σώμα.</a:t>
            </a:r>
            <a:endParaRPr lang="en-GB" dirty="0"/>
          </a:p>
        </p:txBody>
      </p:sp>
    </p:spTree>
    <p:extLst>
      <p:ext uri="{BB962C8B-B14F-4D97-AF65-F5344CB8AC3E}">
        <p14:creationId xmlns:p14="http://schemas.microsoft.com/office/powerpoint/2010/main" val="192047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4E0CB-66D1-4D7E-83F8-BE0BEB7CDB3F}"/>
              </a:ext>
            </a:extLst>
          </p:cNvPr>
          <p:cNvSpPr>
            <a:spLocks noGrp="1"/>
          </p:cNvSpPr>
          <p:nvPr>
            <p:ph type="title"/>
          </p:nvPr>
        </p:nvSpPr>
        <p:spPr/>
        <p:txBody>
          <a:bodyPr/>
          <a:lstStyle/>
          <a:p>
            <a:r>
              <a:rPr lang="en-US" dirty="0"/>
              <a:t>Peter </a:t>
            </a:r>
            <a:r>
              <a:rPr lang="en-US" dirty="0" err="1"/>
              <a:t>Blos</a:t>
            </a:r>
            <a:r>
              <a:rPr lang="en-US" dirty="0"/>
              <a:t> (1967/74): H </a:t>
            </a:r>
            <a:r>
              <a:rPr lang="el-GR" dirty="0"/>
              <a:t>2</a:t>
            </a:r>
            <a:r>
              <a:rPr lang="el-GR" baseline="30000" dirty="0"/>
              <a:t>η</a:t>
            </a:r>
            <a:r>
              <a:rPr lang="el-GR" dirty="0"/>
              <a:t> διεργασία αποχωρισμού-εξατομίκευσης</a:t>
            </a:r>
            <a:endParaRPr lang="en-GB" dirty="0"/>
          </a:p>
        </p:txBody>
      </p:sp>
      <p:sp>
        <p:nvSpPr>
          <p:cNvPr id="3" name="Content Placeholder 2">
            <a:extLst>
              <a:ext uri="{FF2B5EF4-FFF2-40B4-BE49-F238E27FC236}">
                <a16:creationId xmlns:a16="http://schemas.microsoft.com/office/drawing/2014/main" id="{A7ED76A0-6896-46A9-996B-AF81397C7739}"/>
              </a:ext>
            </a:extLst>
          </p:cNvPr>
          <p:cNvSpPr>
            <a:spLocks noGrp="1"/>
          </p:cNvSpPr>
          <p:nvPr>
            <p:ph idx="1"/>
          </p:nvPr>
        </p:nvSpPr>
        <p:spPr/>
        <p:txBody>
          <a:bodyPr>
            <a:normAutofit fontScale="85000" lnSpcReduction="20000"/>
          </a:bodyPr>
          <a:lstStyle/>
          <a:p>
            <a:r>
              <a:rPr lang="el-GR" dirty="0"/>
              <a:t>Σε αντιστοιχία με την διεργασία αποχωρισμού και εξατομίκευσης που είχε περιγράψει η </a:t>
            </a:r>
            <a:r>
              <a:rPr lang="en-GB" dirty="0"/>
              <a:t>Margaret Mahler, </a:t>
            </a:r>
            <a:r>
              <a:rPr lang="el-GR" dirty="0"/>
              <a:t>που λαμβάνει χώρα στο τρίτο έτος της ζωής και ολοκληρώνεται με την εδραίωση της αίσθησης της μονιμότητας του αντικειμένου.</a:t>
            </a:r>
          </a:p>
          <a:p>
            <a:r>
              <a:rPr lang="el-GR" dirty="0"/>
              <a:t>Κατά την εφηβεία, διενεργείται η ψυχολογική απομάκρυνση του εφήβου από τα </a:t>
            </a:r>
            <a:r>
              <a:rPr lang="el-GR" dirty="0" err="1"/>
              <a:t>εσωτερικευμένα</a:t>
            </a:r>
            <a:r>
              <a:rPr lang="el-GR" dirty="0"/>
              <a:t> </a:t>
            </a:r>
            <a:r>
              <a:rPr lang="el-GR" dirty="0" err="1"/>
              <a:t>γονεϊκά</a:t>
            </a:r>
            <a:r>
              <a:rPr lang="el-GR" dirty="0"/>
              <a:t> αντικείμενα. Η επίτευξη αυτού του στόχου είναι προϋπόθεση για την δημιουργία σεξουαλικών σχέσεων εκτός της οικογένειας, τη διαφοροποίηση των αναπαραστάσεων του εαυτού του εφήβου από αυτές των γονέων, τη σταθεροποίηση  των ορίων μεταξύ εσωτερικής ψυχικής και εξωτερικής πραγματικότητας και τη συνειδητοποίηση πως η ζωή και οι επιλογές του/της ανήκουν σε αυτόν/-ή.</a:t>
            </a:r>
          </a:p>
          <a:p>
            <a:r>
              <a:rPr lang="el-GR" dirty="0"/>
              <a:t>Έως τώρα ο έφηβος βασιζόταν στο </a:t>
            </a:r>
            <a:r>
              <a:rPr lang="el-GR" dirty="0" err="1"/>
              <a:t>γονεϊκό</a:t>
            </a:r>
            <a:r>
              <a:rPr lang="el-GR" dirty="0"/>
              <a:t> εγώ για την </a:t>
            </a:r>
            <a:r>
              <a:rPr lang="el-GR" dirty="0" err="1"/>
              <a:t>αυτορύθμιση</a:t>
            </a:r>
            <a:r>
              <a:rPr lang="el-GR" dirty="0"/>
              <a:t> και τον έλεγχο του άγχους, αλλά τώρα απομακρύνεται από αυτό. Έτσι, ο ελλειμματικός έλεγχος των </a:t>
            </a:r>
            <a:r>
              <a:rPr lang="el-GR" dirty="0" err="1"/>
              <a:t>ενορμήσεων</a:t>
            </a:r>
            <a:r>
              <a:rPr lang="el-GR" dirty="0"/>
              <a:t> δεν οφείλεται μόνο στην αυξημένη ποσότητα και έντασή τους αλλά και στην ανεπάρκεια των μηχανισμών διαχείρισής τους. </a:t>
            </a:r>
          </a:p>
          <a:p>
            <a:r>
              <a:rPr lang="el-GR" dirty="0"/>
              <a:t>Συμβαίνει επίσης από-</a:t>
            </a:r>
            <a:r>
              <a:rPr lang="el-GR" dirty="0" err="1"/>
              <a:t>ιδανικοποίηση</a:t>
            </a:r>
            <a:r>
              <a:rPr lang="el-GR" dirty="0"/>
              <a:t> (</a:t>
            </a:r>
            <a:r>
              <a:rPr lang="en-GB" dirty="0"/>
              <a:t>de-idealization) </a:t>
            </a:r>
            <a:r>
              <a:rPr lang="el-GR" dirty="0"/>
              <a:t>παιδικού Ιδεώδους του Εγώ ή/και Υπερεγώ. Είναι επώδυνη και δημιουργεί στον έφηβο αίσθηση απώλειας της ναρκισσιστικής του παντοδυναμίας, πένθους, και ενοχής για την απαξίωση των αντικειμένων που είχε ως πρόσφατα τοποθετήσει τόσο υψηλά μέσα τους.</a:t>
            </a:r>
          </a:p>
          <a:p>
            <a:r>
              <a:rPr lang="el-GR" dirty="0"/>
              <a:t>Στην ουσία, διαπράττεται </a:t>
            </a:r>
            <a:r>
              <a:rPr lang="el-GR" dirty="0" err="1"/>
              <a:t>έναςσυμβολικός</a:t>
            </a:r>
            <a:r>
              <a:rPr lang="el-GR" dirty="0"/>
              <a:t> «φόνος». Ποιος όμως είναι το θύμα; Οι </a:t>
            </a:r>
            <a:r>
              <a:rPr lang="el-GR" dirty="0" err="1"/>
              <a:t>εσωτερικευμένοι</a:t>
            </a:r>
            <a:r>
              <a:rPr lang="el-GR" dirty="0"/>
              <a:t> γονείς ή το παιδί;</a:t>
            </a:r>
          </a:p>
          <a:p>
            <a:r>
              <a:rPr lang="el-GR" dirty="0"/>
              <a:t>Πολλοί έφηβοι επιχειρούν να αναπληρώσουν το κενό με ινδάλματα, που συχνά εναντιώνονται στην επικρατούσα ηθική και τα καθιερωμένα συστήματα αξιών. Αυτά παρέχουν την </a:t>
            </a:r>
            <a:r>
              <a:rPr lang="el-GR" dirty="0" err="1"/>
              <a:t>ψευδαίσηση</a:t>
            </a:r>
            <a:r>
              <a:rPr lang="el-GR" dirty="0"/>
              <a:t> ναρκισσιστικής ικανοποίησης και την αίσθηση συνοχής του εαυτού.</a:t>
            </a:r>
            <a:endParaRPr lang="en-GB" dirty="0"/>
          </a:p>
        </p:txBody>
      </p:sp>
    </p:spTree>
    <p:extLst>
      <p:ext uri="{BB962C8B-B14F-4D97-AF65-F5344CB8AC3E}">
        <p14:creationId xmlns:p14="http://schemas.microsoft.com/office/powerpoint/2010/main" val="3082515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AB19-90E2-4EAA-928F-FFE156BC6E6D}"/>
              </a:ext>
            </a:extLst>
          </p:cNvPr>
          <p:cNvSpPr>
            <a:spLocks noGrp="1"/>
          </p:cNvSpPr>
          <p:nvPr>
            <p:ph type="title"/>
          </p:nvPr>
        </p:nvSpPr>
        <p:spPr/>
        <p:txBody>
          <a:bodyPr/>
          <a:lstStyle/>
          <a:p>
            <a:r>
              <a:rPr lang="en-GB" dirty="0"/>
              <a:t>Moses Laufer (1976): </a:t>
            </a:r>
            <a:r>
              <a:rPr lang="el-GR" dirty="0"/>
              <a:t>Η κεντρική αυνανιστική φαντασίωση</a:t>
            </a:r>
            <a:endParaRPr lang="en-GB" dirty="0"/>
          </a:p>
        </p:txBody>
      </p:sp>
      <p:sp>
        <p:nvSpPr>
          <p:cNvPr id="3" name="Content Placeholder 2">
            <a:extLst>
              <a:ext uri="{FF2B5EF4-FFF2-40B4-BE49-F238E27FC236}">
                <a16:creationId xmlns:a16="http://schemas.microsoft.com/office/drawing/2014/main" id="{1AE2B3F9-0A53-4F82-A9EF-892D270B8B61}"/>
              </a:ext>
            </a:extLst>
          </p:cNvPr>
          <p:cNvSpPr>
            <a:spLocks noGrp="1"/>
          </p:cNvSpPr>
          <p:nvPr>
            <p:ph idx="1"/>
          </p:nvPr>
        </p:nvSpPr>
        <p:spPr/>
        <p:txBody>
          <a:bodyPr>
            <a:normAutofit fontScale="77500" lnSpcReduction="20000"/>
          </a:bodyPr>
          <a:lstStyle/>
          <a:p>
            <a:r>
              <a:rPr lang="el-GR" dirty="0"/>
              <a:t>Η </a:t>
            </a:r>
            <a:r>
              <a:rPr lang="en-GB" dirty="0"/>
              <a:t>Anna Freud </a:t>
            </a:r>
            <a:r>
              <a:rPr lang="en-US" dirty="0"/>
              <a:t> </a:t>
            </a:r>
            <a:r>
              <a:rPr lang="el-GR" dirty="0"/>
              <a:t>στηρίζει τη δημιουργία του </a:t>
            </a:r>
            <a:r>
              <a:rPr lang="en-GB" dirty="0" err="1"/>
              <a:t>Center</a:t>
            </a:r>
            <a:r>
              <a:rPr lang="en-GB" dirty="0"/>
              <a:t> for Research into Adolescent Breakdown</a:t>
            </a:r>
            <a:r>
              <a:rPr lang="el-GR" dirty="0"/>
              <a:t> υπό τους </a:t>
            </a:r>
            <a:r>
              <a:rPr lang="en-GB" dirty="0"/>
              <a:t>Moses </a:t>
            </a:r>
            <a:r>
              <a:rPr lang="el-GR" dirty="0"/>
              <a:t>και </a:t>
            </a:r>
            <a:r>
              <a:rPr lang="en-GB" dirty="0" err="1"/>
              <a:t>Egle</a:t>
            </a:r>
            <a:r>
              <a:rPr lang="en-GB" dirty="0"/>
              <a:t> Laufer</a:t>
            </a:r>
            <a:r>
              <a:rPr lang="el-GR" dirty="0"/>
              <a:t>.</a:t>
            </a:r>
          </a:p>
          <a:p>
            <a:r>
              <a:rPr lang="el-GR" dirty="0" err="1"/>
              <a:t>Καταγγέλουν</a:t>
            </a:r>
            <a:r>
              <a:rPr lang="el-GR" dirty="0"/>
              <a:t> την ψυχολογία του Εγώ και την </a:t>
            </a:r>
            <a:r>
              <a:rPr lang="el-GR" dirty="0" err="1"/>
              <a:t>αντικειμενότροπη</a:t>
            </a:r>
            <a:r>
              <a:rPr lang="el-GR" dirty="0"/>
              <a:t> οπτική ότι έχουν απομακρυνθεί από τη φροϋδική οπτική, καθώς επικεντρωνόμενες στις λειτουργίες του εγώ</a:t>
            </a:r>
            <a:r>
              <a:rPr lang="en-GB" dirty="0"/>
              <a:t> </a:t>
            </a:r>
            <a:r>
              <a:rPr lang="el-GR" dirty="0"/>
              <a:t>και τις φαντασιώσεις για το αντικείμενο παραβλέπουν το βασικό γνώρισμα της εφηβείας, δηλαδή το σεξουαλικά ώριμο σώμα.</a:t>
            </a:r>
          </a:p>
          <a:p>
            <a:r>
              <a:rPr lang="el-GR" dirty="0"/>
              <a:t>Ανατρέχοντας στα </a:t>
            </a:r>
            <a:r>
              <a:rPr lang="el-GR" b="1" i="1" dirty="0"/>
              <a:t>Τρία δοκίμια για τη σεξουαλικότητα</a:t>
            </a:r>
            <a:r>
              <a:rPr lang="el-GR" dirty="0"/>
              <a:t>, θεωρούν την τελική σεξουαλική οργάνωση ως το κύριο στόχο της εφηβείας. Μόνο υπό αυτό το πρίσμα είναι δυνατόν να κατανοηθούν οι βασικές παθολογικές καταρρεύσεις της εφηβείας, όπως η ανορεξία, η χρήση ουσιών, η αυτοκτονία και οι αυτοτραυματισμοί.</a:t>
            </a:r>
          </a:p>
          <a:p>
            <a:r>
              <a:rPr lang="el-GR" dirty="0"/>
              <a:t>Ο αυνανισμός καθίσταται μια δοκιμασία που θα καθορίσει ποιες σεξουαλικές φαντασιώσεις, συναισθήματα και μορφές ικανοποίησης θα είναι αποδεκτές από το Εγώ και το Υπερεγώ.</a:t>
            </a:r>
            <a:r>
              <a:rPr lang="en-GB" dirty="0"/>
              <a:t> </a:t>
            </a:r>
            <a:r>
              <a:rPr lang="el-GR" dirty="0"/>
              <a:t>Αυτή η εσωτερική λειτουργία επιτελείται από την </a:t>
            </a:r>
            <a:r>
              <a:rPr lang="el-GR" b="1" dirty="0"/>
              <a:t>Κεντρική</a:t>
            </a:r>
            <a:r>
              <a:rPr lang="el-GR" dirty="0"/>
              <a:t> </a:t>
            </a:r>
            <a:r>
              <a:rPr lang="el-GR" b="1" dirty="0"/>
              <a:t>αυνανιστική φαντασίωση</a:t>
            </a:r>
            <a:r>
              <a:rPr lang="el-GR" dirty="0"/>
              <a:t>. Εκδηλώνεται επίσης στην ονειροπόληση, τις σεξουαλικές δραστηριότητες και σε διάφορες </a:t>
            </a:r>
            <a:r>
              <a:rPr lang="el-GR" dirty="0" err="1"/>
              <a:t>αντικειμενότροπες</a:t>
            </a:r>
            <a:r>
              <a:rPr lang="el-GR" dirty="0"/>
              <a:t> σχέσεις. Η εσωτερική τους διαπραγμάτευση λειτουργεί ως διαδικασία ψυχικής απαρτίωση, που καταλήγει, έως την ηλικία των 21 ετών στην εγκαθίδρυση μιας </a:t>
            </a:r>
            <a:r>
              <a:rPr lang="el-GR" b="1" dirty="0"/>
              <a:t>«μη αναστρέψιμης σεξουαλικής ταυτότητας»</a:t>
            </a:r>
            <a:r>
              <a:rPr lang="en-GB" dirty="0"/>
              <a:t>. </a:t>
            </a:r>
          </a:p>
          <a:p>
            <a:r>
              <a:rPr lang="el-GR" dirty="0"/>
              <a:t>Αυτή είναι πάντοτε ένας συμβιβασμός. Η αναπτυξιακή κατάρρευση συμβαίνει όταν οι σεξουαλικές </a:t>
            </a:r>
            <a:r>
              <a:rPr lang="el-GR" dirty="0" err="1"/>
              <a:t>επιθμίες</a:t>
            </a:r>
            <a:r>
              <a:rPr lang="el-GR" dirty="0"/>
              <a:t> ανασύρουν </a:t>
            </a:r>
            <a:r>
              <a:rPr lang="el-GR" dirty="0" err="1"/>
              <a:t>προγενετήσιες</a:t>
            </a:r>
            <a:r>
              <a:rPr lang="el-GR" dirty="0"/>
              <a:t> επιθυμίες για εξάρτηση και φροντίδα, που απειλούν την ψυχική ισορροπία.  Οι έφηβοι τότε εγκαταλείπουν την κυριαρχία της γεννητικότητας, παλινδρομούν σε πρώιμες συνθήκες και εκδηλώνουν ψυχοπαθολογία, η οποία ωστόσο μπορεί να αποτελεί ένδειξη για κλασική ψυχαναλυτική θεραπεία. </a:t>
            </a:r>
          </a:p>
          <a:p>
            <a:r>
              <a:rPr lang="el-GR" dirty="0"/>
              <a:t>Οι </a:t>
            </a:r>
            <a:r>
              <a:rPr lang="en-GB" dirty="0"/>
              <a:t>Laufer, </a:t>
            </a:r>
            <a:r>
              <a:rPr lang="el-GR" dirty="0"/>
              <a:t>αν και επαναφέρουν την σεξουαλικότητα στο προσκήνιο, παραγκωνίζουν στη θεώρησή τους τη σημασία του περιβάλλοντος και των κοινωνικών παραγόντων,</a:t>
            </a:r>
            <a:endParaRPr lang="en-GB" dirty="0"/>
          </a:p>
        </p:txBody>
      </p:sp>
    </p:spTree>
    <p:extLst>
      <p:ext uri="{BB962C8B-B14F-4D97-AF65-F5344CB8AC3E}">
        <p14:creationId xmlns:p14="http://schemas.microsoft.com/office/powerpoint/2010/main" val="24449524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CDB58277-F8DF-46FF-84EC-EF41B835E6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{7CA4F361-02C6-4756-9446-E6CE7CEE19F4}tf78438558_win32</Template>
  <TotalTime>285</TotalTime>
  <Words>1199</Words>
  <Application>Microsoft Macintosh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Garamond</vt:lpstr>
      <vt:lpstr>SavonVTI</vt:lpstr>
      <vt:lpstr>Σχετικα με την Εφηβεια: αναμεσα στο παιδι και τον ενηλικα </vt:lpstr>
      <vt:lpstr>Η εφηβεία μέσα από το πρίσμα της ψυχανάλυσης</vt:lpstr>
      <vt:lpstr>Βασικές ψυχικές διεργασίες</vt:lpstr>
      <vt:lpstr>Freud (1905): Οι μετασχηματισμοί της ήβης</vt:lpstr>
      <vt:lpstr>H οπτική της Melanie Klein (1932)</vt:lpstr>
      <vt:lpstr>Anna Freud (1958): Για την εφηβεία</vt:lpstr>
      <vt:lpstr>Peter Blos (1967/74): H 2η διεργασία αποχωρισμού-εξατομίκευσης</vt:lpstr>
      <vt:lpstr>Moses Laufer (1976): Η κεντρική αυνανιστική φαντασίωση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Σχετικα με την Εφηβεια: αναμεσα στο παιδι και τον ενηλικα</dc:title>
  <dc:creator>Nikolaos Takis</dc:creator>
  <cp:lastModifiedBy>Lida Anagnostaki</cp:lastModifiedBy>
  <cp:revision>9</cp:revision>
  <dcterms:created xsi:type="dcterms:W3CDTF">2021-10-28T17:10:38Z</dcterms:created>
  <dcterms:modified xsi:type="dcterms:W3CDTF">2023-10-31T15:56:07Z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