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354" r:id="rId3"/>
    <p:sldId id="305" r:id="rId4"/>
    <p:sldId id="320" r:id="rId5"/>
    <p:sldId id="355" r:id="rId6"/>
    <p:sldId id="259" r:id="rId7"/>
    <p:sldId id="263" r:id="rId8"/>
    <p:sldId id="257" r:id="rId9"/>
    <p:sldId id="258" r:id="rId10"/>
    <p:sldId id="260" r:id="rId11"/>
    <p:sldId id="646" r:id="rId12"/>
    <p:sldId id="261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A4A54B8-46A2-44B0-AD5B-C302739EDE79}" type="doc">
      <dgm:prSet loTypeId="urn:microsoft.com/office/officeart/2005/8/layout/process4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fr-BE"/>
        </a:p>
      </dgm:t>
    </dgm:pt>
    <dgm:pt modelId="{37E9BF1D-04F2-4E26-BEA2-A660BDEA2902}">
      <dgm:prSet custT="1"/>
      <dgm:spPr/>
      <dgm:t>
        <a:bodyPr/>
        <a:lstStyle/>
        <a:p>
          <a:r>
            <a:rPr lang="el-GR" sz="2200" dirty="0"/>
            <a:t>Ψ</a:t>
          </a:r>
          <a:r>
            <a:rPr lang="en-US" sz="2200" dirty="0" err="1"/>
            <a:t>ηφι</a:t>
          </a:r>
          <a:r>
            <a:rPr lang="en-US" sz="2200" dirty="0"/>
            <a:t>ακή αποτύπωση των Προγραμμάτων Σπουδών</a:t>
          </a:r>
          <a:r>
            <a:rPr lang="el-GR" sz="2200" dirty="0"/>
            <a:t>, ώστε να είναι άμεσα </a:t>
          </a:r>
          <a:r>
            <a:rPr lang="el-GR" sz="2200" dirty="0" err="1"/>
            <a:t>προσβάσιμα</a:t>
          </a:r>
          <a:r>
            <a:rPr lang="el-GR" sz="2200" dirty="0"/>
            <a:t> από εκπαιδευτικούς, μαθητές, γονείς </a:t>
          </a:r>
          <a:endParaRPr lang="fr-BE" sz="2200" dirty="0"/>
        </a:p>
      </dgm:t>
    </dgm:pt>
    <dgm:pt modelId="{375ADE28-CC68-46BA-82B9-D5214088D0F0}" type="parTrans" cxnId="{28312CE5-0828-4607-AA1E-D230F52A165B}">
      <dgm:prSet/>
      <dgm:spPr/>
      <dgm:t>
        <a:bodyPr/>
        <a:lstStyle/>
        <a:p>
          <a:endParaRPr lang="fr-BE"/>
        </a:p>
      </dgm:t>
    </dgm:pt>
    <dgm:pt modelId="{17A1D23C-232A-42CC-9EFF-A860550D9AC1}" type="sibTrans" cxnId="{28312CE5-0828-4607-AA1E-D230F52A165B}">
      <dgm:prSet/>
      <dgm:spPr/>
      <dgm:t>
        <a:bodyPr/>
        <a:lstStyle/>
        <a:p>
          <a:endParaRPr lang="fr-BE"/>
        </a:p>
      </dgm:t>
    </dgm:pt>
    <dgm:pt modelId="{0AF79F9B-FDD5-4CCE-8177-1260D445C11F}">
      <dgm:prSet custT="1"/>
      <dgm:spPr/>
      <dgm:t>
        <a:bodyPr/>
        <a:lstStyle/>
        <a:p>
          <a:r>
            <a:rPr lang="el-GR" sz="2200" dirty="0"/>
            <a:t>Σύνδεση με ψηφιακά αποθετήρια </a:t>
          </a:r>
        </a:p>
        <a:p>
          <a:r>
            <a:rPr lang="el-GR" sz="2200" dirty="0"/>
            <a:t>(Αποθετήριο μαθησιακών αντικειμένων – Αποθετήριο διδακτικών σεναρίων)</a:t>
          </a:r>
          <a:endParaRPr lang="fr-BE" sz="2200" dirty="0"/>
        </a:p>
      </dgm:t>
    </dgm:pt>
    <dgm:pt modelId="{9D82B15D-BA32-48A8-B97B-78080000E8BB}" type="parTrans" cxnId="{A8B32172-3C77-49C6-8744-6A67C148C263}">
      <dgm:prSet/>
      <dgm:spPr/>
      <dgm:t>
        <a:bodyPr/>
        <a:lstStyle/>
        <a:p>
          <a:endParaRPr lang="fr-BE"/>
        </a:p>
      </dgm:t>
    </dgm:pt>
    <dgm:pt modelId="{F073AD70-0C0D-41F8-A371-838C122A747F}" type="sibTrans" cxnId="{A8B32172-3C77-49C6-8744-6A67C148C263}">
      <dgm:prSet/>
      <dgm:spPr/>
      <dgm:t>
        <a:bodyPr/>
        <a:lstStyle/>
        <a:p>
          <a:endParaRPr lang="fr-BE"/>
        </a:p>
      </dgm:t>
    </dgm:pt>
    <dgm:pt modelId="{948A3397-6A60-4104-907F-CEF753F6B6EF}">
      <dgm:prSet custT="1"/>
      <dgm:spPr/>
      <dgm:t>
        <a:bodyPr/>
        <a:lstStyle/>
        <a:p>
          <a:r>
            <a:rPr lang="el-GR" sz="2200" dirty="0"/>
            <a:t>Συστηματική επιμόρφωση στα νέα Προγράμματα Σπουδών </a:t>
          </a:r>
          <a:endParaRPr lang="fr-BE" sz="2200" dirty="0"/>
        </a:p>
      </dgm:t>
    </dgm:pt>
    <dgm:pt modelId="{E061DED5-E207-4457-8763-0E64E7EA1F88}" type="parTrans" cxnId="{2E4962C6-2A5F-4119-9D9A-BCB71165EFDA}">
      <dgm:prSet/>
      <dgm:spPr/>
      <dgm:t>
        <a:bodyPr/>
        <a:lstStyle/>
        <a:p>
          <a:endParaRPr lang="fr-BE"/>
        </a:p>
      </dgm:t>
    </dgm:pt>
    <dgm:pt modelId="{65B37C7F-E9EE-4071-83BF-DCB3223E0894}" type="sibTrans" cxnId="{2E4962C6-2A5F-4119-9D9A-BCB71165EFDA}">
      <dgm:prSet/>
      <dgm:spPr/>
      <dgm:t>
        <a:bodyPr/>
        <a:lstStyle/>
        <a:p>
          <a:endParaRPr lang="fr-BE"/>
        </a:p>
      </dgm:t>
    </dgm:pt>
    <dgm:pt modelId="{B5DB7229-C914-4593-82E8-17C3B19A5519}">
      <dgm:prSet custT="1"/>
      <dgm:spPr/>
      <dgm:t>
        <a:bodyPr/>
        <a:lstStyle/>
        <a:p>
          <a:r>
            <a:rPr lang="el-GR" sz="2200" dirty="0"/>
            <a:t>Πιλοτική εφαρμογή στα Πρότυπα και Πειραματικά Σχολεία</a:t>
          </a:r>
          <a:endParaRPr lang="fr-BE" sz="2200" dirty="0"/>
        </a:p>
      </dgm:t>
    </dgm:pt>
    <dgm:pt modelId="{E18BA238-5574-4197-AD10-65DF2D0CB673}" type="parTrans" cxnId="{AD4272F7-8889-4B12-86E1-08A23C610DBF}">
      <dgm:prSet/>
      <dgm:spPr/>
      <dgm:t>
        <a:bodyPr/>
        <a:lstStyle/>
        <a:p>
          <a:endParaRPr lang="fr-BE"/>
        </a:p>
      </dgm:t>
    </dgm:pt>
    <dgm:pt modelId="{1511A433-1BDB-4C0E-AC79-AF9ACEBF5415}" type="sibTrans" cxnId="{AD4272F7-8889-4B12-86E1-08A23C610DBF}">
      <dgm:prSet/>
      <dgm:spPr/>
      <dgm:t>
        <a:bodyPr/>
        <a:lstStyle/>
        <a:p>
          <a:endParaRPr lang="fr-BE"/>
        </a:p>
      </dgm:t>
    </dgm:pt>
    <dgm:pt modelId="{50C10491-2171-458A-B9EF-219855E0DAF6}" type="pres">
      <dgm:prSet presAssocID="{0A4A54B8-46A2-44B0-AD5B-C302739EDE79}" presName="Name0" presStyleCnt="0">
        <dgm:presLayoutVars>
          <dgm:dir/>
          <dgm:animLvl val="lvl"/>
          <dgm:resizeHandles val="exact"/>
        </dgm:presLayoutVars>
      </dgm:prSet>
      <dgm:spPr/>
    </dgm:pt>
    <dgm:pt modelId="{DA054CEF-2856-420B-AB96-F29F3519FFE8}" type="pres">
      <dgm:prSet presAssocID="{B5DB7229-C914-4593-82E8-17C3B19A5519}" presName="boxAndChildren" presStyleCnt="0"/>
      <dgm:spPr/>
    </dgm:pt>
    <dgm:pt modelId="{59383AC3-F185-4892-BFCE-EC6DE795E44E}" type="pres">
      <dgm:prSet presAssocID="{B5DB7229-C914-4593-82E8-17C3B19A5519}" presName="parentTextBox" presStyleLbl="node1" presStyleIdx="0" presStyleCnt="4"/>
      <dgm:spPr/>
    </dgm:pt>
    <dgm:pt modelId="{728CDA4B-737B-4EDE-9A19-26B79EE6C921}" type="pres">
      <dgm:prSet presAssocID="{65B37C7F-E9EE-4071-83BF-DCB3223E0894}" presName="sp" presStyleCnt="0"/>
      <dgm:spPr/>
    </dgm:pt>
    <dgm:pt modelId="{4A0D7F7E-0F4F-4D40-9C53-CFC264980518}" type="pres">
      <dgm:prSet presAssocID="{948A3397-6A60-4104-907F-CEF753F6B6EF}" presName="arrowAndChildren" presStyleCnt="0"/>
      <dgm:spPr/>
    </dgm:pt>
    <dgm:pt modelId="{CD6938BB-5ABF-479E-9683-2C572443356C}" type="pres">
      <dgm:prSet presAssocID="{948A3397-6A60-4104-907F-CEF753F6B6EF}" presName="parentTextArrow" presStyleLbl="node1" presStyleIdx="1" presStyleCnt="4"/>
      <dgm:spPr/>
    </dgm:pt>
    <dgm:pt modelId="{F2C1DB25-FD31-4221-8F7D-9654A5005367}" type="pres">
      <dgm:prSet presAssocID="{F073AD70-0C0D-41F8-A371-838C122A747F}" presName="sp" presStyleCnt="0"/>
      <dgm:spPr/>
    </dgm:pt>
    <dgm:pt modelId="{3BC99A1A-DB4D-4466-B449-B891EA1607E0}" type="pres">
      <dgm:prSet presAssocID="{0AF79F9B-FDD5-4CCE-8177-1260D445C11F}" presName="arrowAndChildren" presStyleCnt="0"/>
      <dgm:spPr/>
    </dgm:pt>
    <dgm:pt modelId="{AB3902E9-D68E-42E9-BA2F-F2E02B2989A3}" type="pres">
      <dgm:prSet presAssocID="{0AF79F9B-FDD5-4CCE-8177-1260D445C11F}" presName="parentTextArrow" presStyleLbl="node1" presStyleIdx="2" presStyleCnt="4" custLinFactNeighborX="-719" custLinFactNeighborY="-1348"/>
      <dgm:spPr/>
    </dgm:pt>
    <dgm:pt modelId="{8FFA1775-27A4-4571-AA05-E42251DBCB00}" type="pres">
      <dgm:prSet presAssocID="{17A1D23C-232A-42CC-9EFF-A860550D9AC1}" presName="sp" presStyleCnt="0"/>
      <dgm:spPr/>
    </dgm:pt>
    <dgm:pt modelId="{4FBF8CD9-4F49-4117-88AB-7E3F864A3CDD}" type="pres">
      <dgm:prSet presAssocID="{37E9BF1D-04F2-4E26-BEA2-A660BDEA2902}" presName="arrowAndChildren" presStyleCnt="0"/>
      <dgm:spPr/>
    </dgm:pt>
    <dgm:pt modelId="{D11FD752-3F5D-4E40-89FA-8304579753C5}" type="pres">
      <dgm:prSet presAssocID="{37E9BF1D-04F2-4E26-BEA2-A660BDEA2902}" presName="parentTextArrow" presStyleLbl="node1" presStyleIdx="3" presStyleCnt="4"/>
      <dgm:spPr/>
    </dgm:pt>
  </dgm:ptLst>
  <dgm:cxnLst>
    <dgm:cxn modelId="{3FB25E0A-8AD9-4219-B2E8-F9B1E3B7698D}" type="presOf" srcId="{37E9BF1D-04F2-4E26-BEA2-A660BDEA2902}" destId="{D11FD752-3F5D-4E40-89FA-8304579753C5}" srcOrd="0" destOrd="0" presId="urn:microsoft.com/office/officeart/2005/8/layout/process4"/>
    <dgm:cxn modelId="{A8B32172-3C77-49C6-8744-6A67C148C263}" srcId="{0A4A54B8-46A2-44B0-AD5B-C302739EDE79}" destId="{0AF79F9B-FDD5-4CCE-8177-1260D445C11F}" srcOrd="1" destOrd="0" parTransId="{9D82B15D-BA32-48A8-B97B-78080000E8BB}" sibTransId="{F073AD70-0C0D-41F8-A371-838C122A747F}"/>
    <dgm:cxn modelId="{28D281C0-649F-496E-9530-437629FB5032}" type="presOf" srcId="{948A3397-6A60-4104-907F-CEF753F6B6EF}" destId="{CD6938BB-5ABF-479E-9683-2C572443356C}" srcOrd="0" destOrd="0" presId="urn:microsoft.com/office/officeart/2005/8/layout/process4"/>
    <dgm:cxn modelId="{294298C1-3F6F-4776-A7BC-E443858B7451}" type="presOf" srcId="{0A4A54B8-46A2-44B0-AD5B-C302739EDE79}" destId="{50C10491-2171-458A-B9EF-219855E0DAF6}" srcOrd="0" destOrd="0" presId="urn:microsoft.com/office/officeart/2005/8/layout/process4"/>
    <dgm:cxn modelId="{E171D9C5-7642-44D0-90F2-AFCDC66D383E}" type="presOf" srcId="{B5DB7229-C914-4593-82E8-17C3B19A5519}" destId="{59383AC3-F185-4892-BFCE-EC6DE795E44E}" srcOrd="0" destOrd="0" presId="urn:microsoft.com/office/officeart/2005/8/layout/process4"/>
    <dgm:cxn modelId="{2E4962C6-2A5F-4119-9D9A-BCB71165EFDA}" srcId="{0A4A54B8-46A2-44B0-AD5B-C302739EDE79}" destId="{948A3397-6A60-4104-907F-CEF753F6B6EF}" srcOrd="2" destOrd="0" parTransId="{E061DED5-E207-4457-8763-0E64E7EA1F88}" sibTransId="{65B37C7F-E9EE-4071-83BF-DCB3223E0894}"/>
    <dgm:cxn modelId="{28312CE5-0828-4607-AA1E-D230F52A165B}" srcId="{0A4A54B8-46A2-44B0-AD5B-C302739EDE79}" destId="{37E9BF1D-04F2-4E26-BEA2-A660BDEA2902}" srcOrd="0" destOrd="0" parTransId="{375ADE28-CC68-46BA-82B9-D5214088D0F0}" sibTransId="{17A1D23C-232A-42CC-9EFF-A860550D9AC1}"/>
    <dgm:cxn modelId="{AD4272F7-8889-4B12-86E1-08A23C610DBF}" srcId="{0A4A54B8-46A2-44B0-AD5B-C302739EDE79}" destId="{B5DB7229-C914-4593-82E8-17C3B19A5519}" srcOrd="3" destOrd="0" parTransId="{E18BA238-5574-4197-AD10-65DF2D0CB673}" sibTransId="{1511A433-1BDB-4C0E-AC79-AF9ACEBF5415}"/>
    <dgm:cxn modelId="{D16E06FE-4F2F-4DA8-BEB3-C63F0CC26820}" type="presOf" srcId="{0AF79F9B-FDD5-4CCE-8177-1260D445C11F}" destId="{AB3902E9-D68E-42E9-BA2F-F2E02B2989A3}" srcOrd="0" destOrd="0" presId="urn:microsoft.com/office/officeart/2005/8/layout/process4"/>
    <dgm:cxn modelId="{907953DE-5986-4A66-BC0B-9D03C3829BC0}" type="presParOf" srcId="{50C10491-2171-458A-B9EF-219855E0DAF6}" destId="{DA054CEF-2856-420B-AB96-F29F3519FFE8}" srcOrd="0" destOrd="0" presId="urn:microsoft.com/office/officeart/2005/8/layout/process4"/>
    <dgm:cxn modelId="{D6AA39A7-E9A2-47A8-AB75-AEF5D7A89DCE}" type="presParOf" srcId="{DA054CEF-2856-420B-AB96-F29F3519FFE8}" destId="{59383AC3-F185-4892-BFCE-EC6DE795E44E}" srcOrd="0" destOrd="0" presId="urn:microsoft.com/office/officeart/2005/8/layout/process4"/>
    <dgm:cxn modelId="{B97A88F2-DAFA-4509-97DC-A02B6B7C30D2}" type="presParOf" srcId="{50C10491-2171-458A-B9EF-219855E0DAF6}" destId="{728CDA4B-737B-4EDE-9A19-26B79EE6C921}" srcOrd="1" destOrd="0" presId="urn:microsoft.com/office/officeart/2005/8/layout/process4"/>
    <dgm:cxn modelId="{09ECB994-0C3E-4C59-901E-6C7FEFEB0F5C}" type="presParOf" srcId="{50C10491-2171-458A-B9EF-219855E0DAF6}" destId="{4A0D7F7E-0F4F-4D40-9C53-CFC264980518}" srcOrd="2" destOrd="0" presId="urn:microsoft.com/office/officeart/2005/8/layout/process4"/>
    <dgm:cxn modelId="{E2CFDA61-0154-4C6D-9DEE-BEB871A814FE}" type="presParOf" srcId="{4A0D7F7E-0F4F-4D40-9C53-CFC264980518}" destId="{CD6938BB-5ABF-479E-9683-2C572443356C}" srcOrd="0" destOrd="0" presId="urn:microsoft.com/office/officeart/2005/8/layout/process4"/>
    <dgm:cxn modelId="{1A1DF19A-E45E-4765-8557-99D6D7EC0052}" type="presParOf" srcId="{50C10491-2171-458A-B9EF-219855E0DAF6}" destId="{F2C1DB25-FD31-4221-8F7D-9654A5005367}" srcOrd="3" destOrd="0" presId="urn:microsoft.com/office/officeart/2005/8/layout/process4"/>
    <dgm:cxn modelId="{090803FB-40E1-4DCC-8C58-B8BF036E42D5}" type="presParOf" srcId="{50C10491-2171-458A-B9EF-219855E0DAF6}" destId="{3BC99A1A-DB4D-4466-B449-B891EA1607E0}" srcOrd="4" destOrd="0" presId="urn:microsoft.com/office/officeart/2005/8/layout/process4"/>
    <dgm:cxn modelId="{732622C9-BA37-4DE7-91FA-ACE3DF178873}" type="presParOf" srcId="{3BC99A1A-DB4D-4466-B449-B891EA1607E0}" destId="{AB3902E9-D68E-42E9-BA2F-F2E02B2989A3}" srcOrd="0" destOrd="0" presId="urn:microsoft.com/office/officeart/2005/8/layout/process4"/>
    <dgm:cxn modelId="{F387B045-D471-413D-B96B-8F77D4E87717}" type="presParOf" srcId="{50C10491-2171-458A-B9EF-219855E0DAF6}" destId="{8FFA1775-27A4-4571-AA05-E42251DBCB00}" srcOrd="5" destOrd="0" presId="urn:microsoft.com/office/officeart/2005/8/layout/process4"/>
    <dgm:cxn modelId="{922513BD-7013-4789-B49E-7A78CB2F5130}" type="presParOf" srcId="{50C10491-2171-458A-B9EF-219855E0DAF6}" destId="{4FBF8CD9-4F49-4117-88AB-7E3F864A3CDD}" srcOrd="6" destOrd="0" presId="urn:microsoft.com/office/officeart/2005/8/layout/process4"/>
    <dgm:cxn modelId="{9EF9E3F2-6CF8-4652-A081-E8507BC2581D}" type="presParOf" srcId="{4FBF8CD9-4F49-4117-88AB-7E3F864A3CDD}" destId="{D11FD752-3F5D-4E40-89FA-8304579753C5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383AC3-F185-4892-BFCE-EC6DE795E44E}">
      <dsp:nvSpPr>
        <dsp:cNvPr id="0" name=""/>
        <dsp:cNvSpPr/>
      </dsp:nvSpPr>
      <dsp:spPr>
        <a:xfrm>
          <a:off x="0" y="3803096"/>
          <a:ext cx="11191334" cy="83202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200" kern="1200" dirty="0"/>
            <a:t>Πιλοτική εφαρμογή στα Πρότυπα και Πειραματικά Σχολεία</a:t>
          </a:r>
          <a:endParaRPr lang="fr-BE" sz="2200" kern="1200" dirty="0"/>
        </a:p>
      </dsp:txBody>
      <dsp:txXfrm>
        <a:off x="0" y="3803096"/>
        <a:ext cx="11191334" cy="832024"/>
      </dsp:txXfrm>
    </dsp:sp>
    <dsp:sp modelId="{CD6938BB-5ABF-479E-9683-2C572443356C}">
      <dsp:nvSpPr>
        <dsp:cNvPr id="0" name=""/>
        <dsp:cNvSpPr/>
      </dsp:nvSpPr>
      <dsp:spPr>
        <a:xfrm rot="10800000">
          <a:off x="0" y="2535922"/>
          <a:ext cx="11191334" cy="1279653"/>
        </a:xfrm>
        <a:prstGeom prst="upArrowCallout">
          <a:avLst/>
        </a:prstGeom>
        <a:solidFill>
          <a:schemeClr val="accent3">
            <a:hueOff val="903533"/>
            <a:satOff val="33333"/>
            <a:lumOff val="-490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200" kern="1200" dirty="0"/>
            <a:t>Συστηματική επιμόρφωση στα νέα Προγράμματα Σπουδών </a:t>
          </a:r>
          <a:endParaRPr lang="fr-BE" sz="2200" kern="1200" dirty="0"/>
        </a:p>
      </dsp:txBody>
      <dsp:txXfrm rot="10800000">
        <a:off x="0" y="2535922"/>
        <a:ext cx="11191334" cy="831480"/>
      </dsp:txXfrm>
    </dsp:sp>
    <dsp:sp modelId="{AB3902E9-D68E-42E9-BA2F-F2E02B2989A3}">
      <dsp:nvSpPr>
        <dsp:cNvPr id="0" name=""/>
        <dsp:cNvSpPr/>
      </dsp:nvSpPr>
      <dsp:spPr>
        <a:xfrm rot="10800000">
          <a:off x="0" y="1251499"/>
          <a:ext cx="11191334" cy="1279653"/>
        </a:xfrm>
        <a:prstGeom prst="upArrowCallout">
          <a:avLst/>
        </a:prstGeom>
        <a:solidFill>
          <a:schemeClr val="accent3">
            <a:hueOff val="1807066"/>
            <a:satOff val="66667"/>
            <a:lumOff val="-980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200" kern="1200" dirty="0"/>
            <a:t>Σύνδεση με ψηφιακά αποθετήρια </a:t>
          </a:r>
        </a:p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200" kern="1200" dirty="0"/>
            <a:t>(Αποθετήριο μαθησιακών αντικειμένων – Αποθετήριο διδακτικών σεναρίων)</a:t>
          </a:r>
          <a:endParaRPr lang="fr-BE" sz="2200" kern="1200" dirty="0"/>
        </a:p>
      </dsp:txBody>
      <dsp:txXfrm rot="10800000">
        <a:off x="0" y="1251499"/>
        <a:ext cx="11191334" cy="831480"/>
      </dsp:txXfrm>
    </dsp:sp>
    <dsp:sp modelId="{D11FD752-3F5D-4E40-89FA-8304579753C5}">
      <dsp:nvSpPr>
        <dsp:cNvPr id="0" name=""/>
        <dsp:cNvSpPr/>
      </dsp:nvSpPr>
      <dsp:spPr>
        <a:xfrm rot="10800000">
          <a:off x="0" y="1576"/>
          <a:ext cx="11191334" cy="1279653"/>
        </a:xfrm>
        <a:prstGeom prst="upArrowCallout">
          <a:avLst/>
        </a:prstGeom>
        <a:solidFill>
          <a:schemeClr val="accent3">
            <a:hueOff val="2710599"/>
            <a:satOff val="100000"/>
            <a:lumOff val="-1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200" kern="1200" dirty="0"/>
            <a:t>Ψ</a:t>
          </a:r>
          <a:r>
            <a:rPr lang="en-US" sz="2200" kern="1200" dirty="0" err="1"/>
            <a:t>ηφι</a:t>
          </a:r>
          <a:r>
            <a:rPr lang="en-US" sz="2200" kern="1200" dirty="0"/>
            <a:t>ακή αποτύπωση των Προγραμμάτων Σπουδών</a:t>
          </a:r>
          <a:r>
            <a:rPr lang="el-GR" sz="2200" kern="1200" dirty="0"/>
            <a:t>, ώστε να είναι άμεσα </a:t>
          </a:r>
          <a:r>
            <a:rPr lang="el-GR" sz="2200" kern="1200" dirty="0" err="1"/>
            <a:t>προσβάσιμα</a:t>
          </a:r>
          <a:r>
            <a:rPr lang="el-GR" sz="2200" kern="1200" dirty="0"/>
            <a:t> από εκπαιδευτικούς, μαθητές, γονείς </a:t>
          </a:r>
          <a:endParaRPr lang="fr-BE" sz="2200" kern="1200" dirty="0"/>
        </a:p>
      </dsp:txBody>
      <dsp:txXfrm rot="10800000">
        <a:off x="0" y="1576"/>
        <a:ext cx="11191334" cy="8314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E185F3-BFC9-4CFA-AD9D-3C1402E5A96B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54A8BF-955D-423D-8D37-FF01CAFE60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884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1B6AD9-FC17-441C-9D19-31668FC10F01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334954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err="1"/>
              <a:t>φελυγει</a:t>
            </a:r>
            <a:endParaRPr lang="fr-BE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4F509D-4B33-473D-94FD-E8E50B58A54D}" type="slidenum">
              <a:rPr lang="fr-BE" smtClean="0"/>
              <a:t>4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4882440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4F509D-4B33-473D-94FD-E8E50B58A54D}" type="slidenum">
              <a:rPr lang="fr-BE" smtClean="0"/>
              <a:t>5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0512422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A602948-EC9F-4E14-97C6-2FE0C2DF2D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F4706D4E-8FA8-4C1C-A25D-65506860ED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/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3B3E7165-491F-4DC8-AA85-57404DE26E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033AA-ABE3-4800-8C98-2DFA51B4E3AA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8D167679-FAA6-4B9D-9B12-609544AADF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322A8404-4330-4E33-A038-30E1539D5A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372F4-D5C0-49C6-AD5E-706C74F355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992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A4ED0DD-03DA-422B-89C6-DAF082E653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FBCC877E-D02F-4BCA-BF6E-2FC0D2AEFB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CAB548CD-7FB4-4C30-BD39-B13868E59A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033AA-ABE3-4800-8C98-2DFA51B4E3AA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F6EE4755-4F0E-4BFC-8739-698CFA148A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750DAAA3-CAD7-4E17-AE55-B79879803E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372F4-D5C0-49C6-AD5E-706C74F355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76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11BFC3DC-4C43-4A60-98C3-B7DD04A7BA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4384D6CD-29F7-458C-AF03-E605CA049F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AF814EA8-D064-47C8-AEB5-F7DDB0751A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033AA-ABE3-4800-8C98-2DFA51B4E3AA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2678DF2A-E37D-4D0B-92E4-C580310F1D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9FA38288-9B17-45B4-991B-DCD1140B0F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372F4-D5C0-49C6-AD5E-706C74F355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4780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Ενότητα_Τίτλος Παρουσίασης">
    <p:bg>
      <p:bgPr>
        <a:blipFill dpi="0" rotWithShape="1">
          <a:blip r:embed="rId2" cstate="print">
            <a:alphaModFix amt="1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 hasCustomPrompt="1"/>
          </p:nvPr>
        </p:nvSpPr>
        <p:spPr>
          <a:xfrm>
            <a:off x="815413" y="2780928"/>
            <a:ext cx="10431896" cy="864096"/>
          </a:xfrm>
        </p:spPr>
        <p:txBody>
          <a:bodyPr>
            <a:normAutofit/>
          </a:bodyPr>
          <a:lstStyle>
            <a:lvl1pPr marL="0" indent="0">
              <a:defRPr sz="4000" b="1"/>
            </a:lvl1pPr>
          </a:lstStyle>
          <a:p>
            <a:pPr marL="0" indent="0"/>
            <a:r>
              <a:rPr lang="el-GR" dirty="0"/>
              <a:t>ΤΙΤΛΟΣ ΠΑΡΟΥΣΙΑΣΗΣ</a:t>
            </a:r>
          </a:p>
        </p:txBody>
      </p:sp>
      <p:grpSp>
        <p:nvGrpSpPr>
          <p:cNvPr id="4" name="Ομάδα 3"/>
          <p:cNvGrpSpPr/>
          <p:nvPr userDrawn="1"/>
        </p:nvGrpSpPr>
        <p:grpSpPr>
          <a:xfrm>
            <a:off x="527382" y="6060844"/>
            <a:ext cx="11248653" cy="635977"/>
            <a:chOff x="395536" y="6060843"/>
            <a:chExt cx="8436490" cy="635977"/>
          </a:xfrm>
        </p:grpSpPr>
        <p:pic>
          <p:nvPicPr>
            <p:cNvPr id="7" name="Εικόνα 6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5536" y="6179941"/>
              <a:ext cx="1512168" cy="397783"/>
            </a:xfrm>
            <a:prstGeom prst="rect">
              <a:avLst/>
            </a:prstGeom>
          </p:spPr>
        </p:pic>
        <p:pic>
          <p:nvPicPr>
            <p:cNvPr id="9" name="Εικόνα 8"/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64088" y="6100633"/>
              <a:ext cx="3467938" cy="477092"/>
            </a:xfrm>
            <a:prstGeom prst="rect">
              <a:avLst/>
            </a:prstGeom>
          </p:spPr>
        </p:pic>
        <p:pic>
          <p:nvPicPr>
            <p:cNvPr id="11" name="Εικόνα 10"/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51850" y="6060843"/>
              <a:ext cx="2171794" cy="635977"/>
            </a:xfrm>
            <a:prstGeom prst="rect">
              <a:avLst/>
            </a:prstGeom>
          </p:spPr>
        </p:pic>
      </p:grpSp>
      <p:cxnSp>
        <p:nvCxnSpPr>
          <p:cNvPr id="8" name="Ευθεία γραμμή σύνδεσης 7"/>
          <p:cNvCxnSpPr/>
          <p:nvPr userDrawn="1"/>
        </p:nvCxnSpPr>
        <p:spPr>
          <a:xfrm>
            <a:off x="527381" y="6060843"/>
            <a:ext cx="1121429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73593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Διαφάνεια απλή">
    <p:bg>
      <p:bgPr>
        <a:blipFill dpi="0" rotWithShape="1">
          <a:blip r:embed="rId2">
            <a:alphaModFix amt="1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 hasCustomPrompt="1"/>
          </p:nvPr>
        </p:nvSpPr>
        <p:spPr>
          <a:xfrm>
            <a:off x="531979" y="260648"/>
            <a:ext cx="5216112" cy="618976"/>
          </a:xfrm>
        </p:spPr>
        <p:txBody>
          <a:bodyPr>
            <a:normAutofit/>
          </a:bodyPr>
          <a:lstStyle>
            <a:lvl1pPr marL="0" indent="0" algn="l">
              <a:defRPr sz="12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marL="0" indent="0"/>
            <a:r>
              <a:rPr lang="el-GR" dirty="0"/>
              <a:t>ΤΙΤΛΟΣ ΠΑΡΟΥΣΙΑΣΗΣ</a:t>
            </a:r>
          </a:p>
        </p:txBody>
      </p:sp>
      <p:grpSp>
        <p:nvGrpSpPr>
          <p:cNvPr id="4" name="Ομάδα 3"/>
          <p:cNvGrpSpPr/>
          <p:nvPr userDrawn="1"/>
        </p:nvGrpSpPr>
        <p:grpSpPr>
          <a:xfrm>
            <a:off x="527382" y="6060844"/>
            <a:ext cx="11248653" cy="635977"/>
            <a:chOff x="395536" y="6060843"/>
            <a:chExt cx="8436490" cy="635977"/>
          </a:xfrm>
        </p:grpSpPr>
        <p:pic>
          <p:nvPicPr>
            <p:cNvPr id="7" name="Εικόνα 6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5536" y="6179941"/>
              <a:ext cx="1512168" cy="397783"/>
            </a:xfrm>
            <a:prstGeom prst="rect">
              <a:avLst/>
            </a:prstGeom>
          </p:spPr>
        </p:pic>
        <p:pic>
          <p:nvPicPr>
            <p:cNvPr id="9" name="Εικόνα 8"/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64088" y="6100633"/>
              <a:ext cx="3467938" cy="477092"/>
            </a:xfrm>
            <a:prstGeom prst="rect">
              <a:avLst/>
            </a:prstGeom>
          </p:spPr>
        </p:pic>
        <p:pic>
          <p:nvPicPr>
            <p:cNvPr id="11" name="Εικόνα 10"/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51850" y="6060843"/>
              <a:ext cx="2171794" cy="635977"/>
            </a:xfrm>
            <a:prstGeom prst="rect">
              <a:avLst/>
            </a:prstGeom>
          </p:spPr>
        </p:pic>
      </p:grpSp>
      <p:cxnSp>
        <p:nvCxnSpPr>
          <p:cNvPr id="5" name="Ευθεία γραμμή σύνδεσης 4"/>
          <p:cNvCxnSpPr/>
          <p:nvPr userDrawn="1"/>
        </p:nvCxnSpPr>
        <p:spPr>
          <a:xfrm>
            <a:off x="527381" y="6060843"/>
            <a:ext cx="1121429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Ευθεία γραμμή σύνδεσης 11"/>
          <p:cNvCxnSpPr/>
          <p:nvPr userDrawn="1"/>
        </p:nvCxnSpPr>
        <p:spPr>
          <a:xfrm>
            <a:off x="527381" y="752243"/>
            <a:ext cx="1121429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Θέση κειμένου 5"/>
          <p:cNvSpPr>
            <a:spLocks noGrp="1"/>
          </p:cNvSpPr>
          <p:nvPr>
            <p:ph type="body" sz="quarter" idx="10" hasCustomPrompt="1"/>
          </p:nvPr>
        </p:nvSpPr>
        <p:spPr>
          <a:xfrm>
            <a:off x="8879418" y="404664"/>
            <a:ext cx="2861733" cy="347810"/>
          </a:xfrm>
        </p:spPr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1200" b="1" dirty="0">
                <a:solidFill>
                  <a:schemeClr val="bg1">
                    <a:lumMod val="50000"/>
                  </a:schemeClr>
                </a:solidFill>
              </a:rPr>
              <a:t>ΕΝΟΤΗΤΑ 1</a:t>
            </a:r>
          </a:p>
        </p:txBody>
      </p:sp>
    </p:spTree>
    <p:extLst>
      <p:ext uri="{BB962C8B-B14F-4D97-AF65-F5344CB8AC3E}">
        <p14:creationId xmlns:p14="http://schemas.microsoft.com/office/powerpoint/2010/main" val="16143851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Διαφάνεια κειμένου">
    <p:bg>
      <p:bgPr>
        <a:blipFill dpi="0" rotWithShape="1">
          <a:blip r:embed="rId2">
            <a:alphaModFix amt="1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 hasCustomPrompt="1"/>
          </p:nvPr>
        </p:nvSpPr>
        <p:spPr>
          <a:xfrm>
            <a:off x="531979" y="260648"/>
            <a:ext cx="5216112" cy="618976"/>
          </a:xfrm>
        </p:spPr>
        <p:txBody>
          <a:bodyPr>
            <a:normAutofit/>
          </a:bodyPr>
          <a:lstStyle>
            <a:lvl1pPr marL="0" indent="0" algn="l">
              <a:defRPr sz="12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marL="0" indent="0"/>
            <a:r>
              <a:rPr lang="el-GR" dirty="0"/>
              <a:t>ΤΙΤΛΟΣ ΠΑΡΟΥΣΙΑΣΗΣ</a:t>
            </a:r>
          </a:p>
        </p:txBody>
      </p:sp>
      <p:grpSp>
        <p:nvGrpSpPr>
          <p:cNvPr id="4" name="Ομάδα 3"/>
          <p:cNvGrpSpPr/>
          <p:nvPr userDrawn="1"/>
        </p:nvGrpSpPr>
        <p:grpSpPr>
          <a:xfrm>
            <a:off x="527382" y="6060844"/>
            <a:ext cx="11248653" cy="635977"/>
            <a:chOff x="395536" y="6060843"/>
            <a:chExt cx="8436490" cy="635977"/>
          </a:xfrm>
        </p:grpSpPr>
        <p:pic>
          <p:nvPicPr>
            <p:cNvPr id="7" name="Εικόνα 6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5536" y="6179941"/>
              <a:ext cx="1512168" cy="397783"/>
            </a:xfrm>
            <a:prstGeom prst="rect">
              <a:avLst/>
            </a:prstGeom>
          </p:spPr>
        </p:pic>
        <p:pic>
          <p:nvPicPr>
            <p:cNvPr id="9" name="Εικόνα 8"/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64088" y="6100633"/>
              <a:ext cx="3467938" cy="477092"/>
            </a:xfrm>
            <a:prstGeom prst="rect">
              <a:avLst/>
            </a:prstGeom>
          </p:spPr>
        </p:pic>
        <p:pic>
          <p:nvPicPr>
            <p:cNvPr id="11" name="Εικόνα 10"/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51850" y="6060843"/>
              <a:ext cx="2171794" cy="635977"/>
            </a:xfrm>
            <a:prstGeom prst="rect">
              <a:avLst/>
            </a:prstGeom>
          </p:spPr>
        </p:pic>
      </p:grpSp>
      <p:cxnSp>
        <p:nvCxnSpPr>
          <p:cNvPr id="5" name="Ευθεία γραμμή σύνδεσης 4"/>
          <p:cNvCxnSpPr/>
          <p:nvPr userDrawn="1"/>
        </p:nvCxnSpPr>
        <p:spPr>
          <a:xfrm>
            <a:off x="527381" y="6060843"/>
            <a:ext cx="1121429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Ευθεία γραμμή σύνδεσης 11"/>
          <p:cNvCxnSpPr/>
          <p:nvPr userDrawn="1"/>
        </p:nvCxnSpPr>
        <p:spPr>
          <a:xfrm>
            <a:off x="527381" y="752243"/>
            <a:ext cx="1121429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Θέση περιεχομένου 2"/>
          <p:cNvSpPr>
            <a:spLocks noGrp="1"/>
          </p:cNvSpPr>
          <p:nvPr>
            <p:ph idx="1"/>
          </p:nvPr>
        </p:nvSpPr>
        <p:spPr>
          <a:xfrm>
            <a:off x="648127" y="1268761"/>
            <a:ext cx="10972800" cy="4525963"/>
          </a:xfrm>
        </p:spPr>
        <p:txBody>
          <a:bodyPr/>
          <a:lstStyle/>
          <a:p>
            <a:pPr lvl="0"/>
            <a:r>
              <a:rPr lang="el-GR" dirty="0"/>
              <a:t>Στυλ υποδείγματος κειμένου</a:t>
            </a:r>
          </a:p>
          <a:p>
            <a:pPr lvl="1"/>
            <a:r>
              <a:rPr lang="el-GR" dirty="0"/>
              <a:t>Δεύτερου επιπέδου</a:t>
            </a:r>
          </a:p>
          <a:p>
            <a:pPr lvl="2"/>
            <a:r>
              <a:rPr lang="el-GR" dirty="0"/>
              <a:t>Τρίτου επιπέδου</a:t>
            </a:r>
          </a:p>
          <a:p>
            <a:pPr lvl="3"/>
            <a:r>
              <a:rPr lang="el-GR" dirty="0"/>
              <a:t>Τέταρτου επιπέδου</a:t>
            </a:r>
          </a:p>
          <a:p>
            <a:pPr lvl="4"/>
            <a:r>
              <a:rPr lang="el-GR" dirty="0"/>
              <a:t>Πέμπτου επιπέδου</a:t>
            </a:r>
          </a:p>
        </p:txBody>
      </p:sp>
      <p:sp>
        <p:nvSpPr>
          <p:cNvPr id="15" name="Θέση κειμένου 5"/>
          <p:cNvSpPr>
            <a:spLocks noGrp="1"/>
          </p:cNvSpPr>
          <p:nvPr>
            <p:ph type="body" sz="quarter" idx="11" hasCustomPrompt="1"/>
          </p:nvPr>
        </p:nvSpPr>
        <p:spPr>
          <a:xfrm>
            <a:off x="8879418" y="404664"/>
            <a:ext cx="2861733" cy="347810"/>
          </a:xfrm>
        </p:spPr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1200" b="1" dirty="0">
                <a:solidFill>
                  <a:schemeClr val="bg1">
                    <a:lumMod val="50000"/>
                  </a:schemeClr>
                </a:solidFill>
              </a:rPr>
              <a:t>ΕΝΟΤΗΤΑ 1</a:t>
            </a:r>
          </a:p>
        </p:txBody>
      </p:sp>
    </p:spTree>
    <p:extLst>
      <p:ext uri="{BB962C8B-B14F-4D97-AF65-F5344CB8AC3E}">
        <p14:creationId xmlns:p14="http://schemas.microsoft.com/office/powerpoint/2010/main" val="16719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7E5517E-E7BA-4F60-B714-040FA60C35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FB62586-481B-412D-8EA1-EABC401066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A7239493-07D5-4DC7-A822-DBCF0B6B65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033AA-ABE3-4800-8C98-2DFA51B4E3AA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5A4591D5-43A9-4C15-8634-92266BE947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0DB296BD-DEC7-40C3-9F96-364F78106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372F4-D5C0-49C6-AD5E-706C74F355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708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F14BE1A-5919-465E-AFEA-34B3BCC993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D8EE27DD-9BF4-4B0C-9468-4D000BD633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CC1AF417-F951-4F3E-8F72-A13629EA4B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033AA-ABE3-4800-8C98-2DFA51B4E3AA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1E585DBB-9454-4C7E-9EB3-9980BE18DC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B89D883B-DDD2-4172-9A5C-BE34FAF032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372F4-D5C0-49C6-AD5E-706C74F355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634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039B826-5EBC-4A27-8AD5-170DA56078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4118AB0-F40A-40C2-9732-53394F1B9A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EC345534-FC94-4D96-8415-2E67784A9F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73837B02-4C29-4B02-8636-93299002E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033AA-ABE3-4800-8C98-2DFA51B4E3AA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076A3019-CD28-4EA6-A358-31D0D0E605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DDFEB206-CD61-41A7-82CC-4727B272CC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372F4-D5C0-49C6-AD5E-706C74F355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623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813EEF5-18F1-4CA2-A856-523ADA3369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828405A1-E2C2-437D-A6CA-7AC0E99662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DBDD19FE-ABE1-4943-B8D6-419387CFEC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97B2F3F1-63EA-4B73-BFBF-F8641D7477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48AFE279-2738-4B21-893E-0B23431C9EA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6A415CB4-D311-4AAC-BCFA-56C12052A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033AA-ABE3-4800-8C98-2DFA51B4E3AA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C27B18B9-3746-497B-BD8F-67B39FB795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A14E7371-2F98-4743-84EA-56E6B83C30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372F4-D5C0-49C6-AD5E-706C74F355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778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6FAAEBB-6EDB-4802-871F-0E46BB965B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998A596B-1844-4BE8-8B64-A65699B953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033AA-ABE3-4800-8C98-2DFA51B4E3AA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5C3D79A6-2159-4DD9-849B-6EB4C823D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D450FA68-2D8D-4181-91C3-3A05D81F31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372F4-D5C0-49C6-AD5E-706C74F355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891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95E4EDF3-6FD5-4192-A4C8-175BD6B7A8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033AA-ABE3-4800-8C98-2DFA51B4E3AA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ADF4BA89-0D4C-4B2E-BF1F-A69DFBA5DE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167D281D-3D3F-4463-835E-F47510DF5C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372F4-D5C0-49C6-AD5E-706C74F355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769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DE7637D-58B0-452F-9E25-0AAD5933A9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DE994CC-1D3C-4116-A2E2-3A082ECE80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60AF3818-2EF5-4624-9252-0A1F904E27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DCBCCB31-32D8-4B54-9EDA-4B92FF1FF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033AA-ABE3-4800-8C98-2DFA51B4E3AA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FBF3A86A-C200-493E-A2D7-BA97865CB0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CD80AD01-960A-4086-B280-BAE90D079B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372F4-D5C0-49C6-AD5E-706C74F355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613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3F13B58-A518-4195-B211-4BDAC3CF03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1E5ADAB4-1B02-478C-9ADB-14FBB373A5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32CFEBE5-3787-44E4-A380-8EA6643FC6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ED86100E-D573-4452-AA0E-76046241F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033AA-ABE3-4800-8C98-2DFA51B4E3AA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18C00C8C-A0AD-4273-A40F-7153101236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16B760EA-E704-41F4-A743-62F6C00736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372F4-D5C0-49C6-AD5E-706C74F355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437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DFE65803-422B-4437-B017-167716521E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D069044C-4396-42FC-8455-2E28D0C5C1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C9B56713-F8EB-41B0-BDF5-6E23FB41C8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2033AA-ABE3-4800-8C98-2DFA51B4E3AA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3069353B-3548-4950-BDD1-9D7F109AF0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B4D2BB85-6189-4FB8-927B-2738E112F0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9372F4-D5C0-49C6-AD5E-706C74F355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887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sz="4400" dirty="0"/>
              <a:t>Η διαδικασία Επιμόρφωσης και Πιλοτικής Εφαρμογής των νέων Προγραμμάτων Σπουδών </a:t>
            </a:r>
            <a:endParaRPr lang="en-US" sz="4400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578076"/>
          </a:xfrm>
        </p:spPr>
        <p:txBody>
          <a:bodyPr/>
          <a:lstStyle/>
          <a:p>
            <a:r>
              <a:rPr lang="en-US" dirty="0"/>
              <a:t>A’ </a:t>
            </a:r>
            <a:r>
              <a:rPr lang="el-GR" dirty="0" err="1"/>
              <a:t>Μερος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73053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D6CA916-EEDC-4B33-A44E-7048F3ABB4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3600" b="1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Πιστοποίηση επιτυχούς ολοκλήρωσης του Επιμορφωτικού Προγράμματος στο πλαίσιο της Πράξης με 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MIS</a:t>
            </a:r>
            <a:r>
              <a:rPr lang="el-GR" sz="3600" b="1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5035543</a:t>
            </a:r>
            <a:b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7435C4E-AC80-4ED1-9849-ADAF6E9381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7086"/>
            <a:ext cx="10515600" cy="5209657"/>
          </a:xfrm>
          <a:ln w="50800">
            <a:solidFill>
              <a:schemeClr val="accent1"/>
            </a:solidFill>
          </a:ln>
        </p:spPr>
        <p:txBody>
          <a:bodyPr>
            <a:normAutofit fontScale="92500" lnSpcReduction="20000"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l-GR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Προκειμένου να θεωρηθεί επιτυχής η συμμετοχή ενός </a:t>
            </a:r>
            <a:r>
              <a:rPr lang="el-GR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επιμορφούμενου</a:t>
            </a:r>
            <a:r>
              <a:rPr lang="el-GR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στο πρόγραμμα, ώστε να λάβει</a:t>
            </a:r>
            <a:r>
              <a:rPr lang="el-GR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l-GR" sz="2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βεβαίωση πιστοποιημένης ολοκλήρωσής </a:t>
            </a:r>
            <a:r>
              <a:rPr lang="el-GR" sz="1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του</a:t>
            </a:r>
            <a:r>
              <a:rPr lang="el-GR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l-GR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απαιτείται: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10000"/>
              </a:lnSpc>
              <a:spcBef>
                <a:spcPts val="0"/>
              </a:spcBef>
              <a:spcAft>
                <a:spcPts val="1000"/>
              </a:spcAft>
              <a:buFont typeface="Calibri" panose="020F0502020204030204" pitchFamily="34" charset="0"/>
              <a:buChar char="-"/>
              <a:tabLst>
                <a:tab pos="359410" algn="l"/>
              </a:tabLst>
            </a:pPr>
            <a:r>
              <a:rPr lang="el-GR" sz="16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Η επιτυχής παρακολούθηση της σύγχρονης εξ αποστάσεως επιμόρφωσης </a:t>
            </a:r>
            <a:r>
              <a:rPr lang="el-GR" sz="1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l-GR" sz="16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παρκαολούθησγ</a:t>
            </a:r>
            <a:r>
              <a:rPr lang="el-GR" sz="1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80% κατ’ ελάχιστον των διδακτικών ωρών του προγράμματος, δηλαδή 7 από τις 8 ώρες </a:t>
            </a:r>
            <a:r>
              <a:rPr lang="el-GR" sz="16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σύγχρονης εξ αποστάσεως επιμόρφωσης</a:t>
            </a:r>
          </a:p>
          <a:p>
            <a:pPr marL="342900" marR="0" lvl="0" indent="-342900" algn="just">
              <a:lnSpc>
                <a:spcPct val="110000"/>
              </a:lnSpc>
              <a:spcBef>
                <a:spcPts val="0"/>
              </a:spcBef>
              <a:spcAft>
                <a:spcPts val="1000"/>
              </a:spcAft>
              <a:buFont typeface="Calibri" panose="020F0502020204030204" pitchFamily="34" charset="0"/>
              <a:buChar char="-"/>
              <a:tabLst>
                <a:tab pos="359410" algn="l"/>
              </a:tabLst>
            </a:pPr>
            <a:endParaRPr lang="en-US" sz="1600" dirty="0">
              <a:effectLst/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  <a:tabLst>
                <a:tab pos="351790" algn="l"/>
              </a:tabLst>
            </a:pPr>
            <a:r>
              <a:rPr lang="el-GR" sz="16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Η επιτυχής παρακολούθηση της ασύγχρονης εξ αποστάσεως επιμόρφωσης </a:t>
            </a:r>
            <a:r>
              <a:rPr lang="el-GR" sz="1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η οποία</a:t>
            </a:r>
            <a:r>
              <a:rPr lang="el-GR" sz="16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l-GR" sz="1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βασίζεται: </a:t>
            </a:r>
            <a:endParaRPr lang="en-US" sz="16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R="0" indent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351790" algn="l"/>
              </a:tabLst>
            </a:pPr>
            <a:r>
              <a:rPr lang="el-GR" sz="16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α)</a:t>
            </a:r>
            <a:r>
              <a:rPr lang="el-GR" sz="1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Στην εκπόνηση από τον επιμορφούμενο των εβδομαδιαίων δραστηριοτήτων (εργασιών) όλων των επιμορφωτικών ενοτήτων τις οποίες θα παρακολουθεί και συστηματικά ανατροφοδοτεί ο επιμορφωτής.</a:t>
            </a:r>
          </a:p>
          <a:p>
            <a:pPr marL="457200" marR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tabLst>
                <a:tab pos="351790" algn="l"/>
              </a:tabLst>
            </a:pP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0" indent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351790" algn="l"/>
              </a:tabLst>
            </a:pPr>
            <a:r>
              <a:rPr lang="el-GR" sz="16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β)</a:t>
            </a:r>
            <a:r>
              <a:rPr lang="el-GR" sz="1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Στην επιτυχή ολοκλήρωση των ερωτήσεων </a:t>
            </a:r>
            <a:r>
              <a:rPr lang="el-GR" sz="16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αυτοαξιολόγησης</a:t>
            </a:r>
            <a:r>
              <a:rPr lang="el-GR" sz="1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κάθε επιμορφωτικής ενότητας. </a:t>
            </a:r>
          </a:p>
          <a:p>
            <a:pPr marL="457200" marR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tabLst>
                <a:tab pos="351790" algn="l"/>
              </a:tabLst>
            </a:pP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l-GR" sz="16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γ)</a:t>
            </a:r>
            <a:r>
              <a:rPr lang="el-GR" sz="1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Στην εκπόνηση διδακτικού σεναρίου με βάση συγκεκριμένα κριτήρια. Το κάθε διδακτικό σενάριο  θα αξιολογηθεί  και θα ανατροφοδοτηθεί από τον επιμορφωτή.  </a:t>
            </a:r>
          </a:p>
          <a:p>
            <a:pPr marR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l-GR" sz="1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Σε περίπτωση αξιολόγησης διδακτικού σεναρίου ως μη επαρκούς, ο </a:t>
            </a:r>
            <a:r>
              <a:rPr lang="el-GR" sz="16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επιμορφούμενος</a:t>
            </a:r>
            <a:r>
              <a:rPr lang="el-GR" sz="1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l-GR" sz="16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επανυποβάλλει</a:t>
            </a:r>
            <a:r>
              <a:rPr lang="el-GR" sz="1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το </a:t>
            </a:r>
            <a:r>
              <a:rPr lang="el-GR" sz="16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επικαιροποιημένο</a:t>
            </a:r>
            <a:r>
              <a:rPr lang="el-GR" sz="1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διδακτικό σενάριο και, εφόσον αξιολογηθεί εκ νέου ως μη επαρκές, δεν κατοχυρώνεται.  Εφόσον ο </a:t>
            </a:r>
            <a:r>
              <a:rPr lang="el-GR" sz="16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επιμορφούμενος</a:t>
            </a:r>
            <a:r>
              <a:rPr lang="el-GR" sz="1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υποβάλει σχετικό αίτημα, η διαδικασία εκπόνησης του διδακτικού σεναρίου δύναται να επαναληφθεί.</a:t>
            </a:r>
            <a:endParaRPr lang="en-US" sz="1600" dirty="0">
              <a:effectLst/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l-GR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l-GR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Επιμορφούμενος</a:t>
            </a:r>
            <a:r>
              <a:rPr lang="el-GR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ο οποίος συμμετέχει με επάρκεια στη σύγχρονη εξ αποστάσεως επιμόρφωση και επίσης ολοκληρώνει επιτυχώς τις προϋποθέσεις α και β της ασύγχρονης εξ αποστάσεως επιμόρφωσης, λαμβάνει </a:t>
            </a:r>
            <a:r>
              <a:rPr lang="el-GR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βεβαίωση παρακολούθησης της επιμόρφωσης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831772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Εικόνα 4">
            <a:extLst>
              <a:ext uri="{FF2B5EF4-FFF2-40B4-BE49-F238E27FC236}">
                <a16:creationId xmlns:a16="http://schemas.microsoft.com/office/drawing/2014/main" id="{CEB34EB5-DDF6-4808-90C3-FC040485F1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2620" y="66675"/>
            <a:ext cx="10114615" cy="6677025"/>
          </a:xfrm>
          <a:prstGeom prst="rect">
            <a:avLst/>
          </a:prstGeom>
        </p:spPr>
      </p:pic>
      <p:sp>
        <p:nvSpPr>
          <p:cNvPr id="6" name="Οβάλ 5">
            <a:extLst>
              <a:ext uri="{FF2B5EF4-FFF2-40B4-BE49-F238E27FC236}">
                <a16:creationId xmlns:a16="http://schemas.microsoft.com/office/drawing/2014/main" id="{38C1E407-0879-4E98-9C53-B250FEA930D8}"/>
              </a:ext>
            </a:extLst>
          </p:cNvPr>
          <p:cNvSpPr/>
          <p:nvPr/>
        </p:nvSpPr>
        <p:spPr>
          <a:xfrm rot="1423547">
            <a:off x="7705725" y="609600"/>
            <a:ext cx="4048125" cy="17907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/>
              <a:t>Τελική διαμόρφωση Επιμορφωτικών Προγραμμάτων</a:t>
            </a:r>
            <a:endParaRPr lang="en-US" dirty="0"/>
          </a:p>
        </p:txBody>
      </p:sp>
      <p:cxnSp>
        <p:nvCxnSpPr>
          <p:cNvPr id="7" name="Ευθύγραμμο βέλος σύνδεσης 6">
            <a:extLst>
              <a:ext uri="{FF2B5EF4-FFF2-40B4-BE49-F238E27FC236}">
                <a16:creationId xmlns:a16="http://schemas.microsoft.com/office/drawing/2014/main" id="{AB3A2D5A-2969-43EE-9145-DE375E42DD48}"/>
              </a:ext>
            </a:extLst>
          </p:cNvPr>
          <p:cNvCxnSpPr>
            <a:cxnSpLocks/>
          </p:cNvCxnSpPr>
          <p:nvPr/>
        </p:nvCxnSpPr>
        <p:spPr>
          <a:xfrm>
            <a:off x="619125" y="1571625"/>
            <a:ext cx="552450" cy="590550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Ευθύγραμμο βέλος σύνδεσης 7">
            <a:extLst>
              <a:ext uri="{FF2B5EF4-FFF2-40B4-BE49-F238E27FC236}">
                <a16:creationId xmlns:a16="http://schemas.microsoft.com/office/drawing/2014/main" id="{3148122D-C399-411A-BA64-4628D145986F}"/>
              </a:ext>
            </a:extLst>
          </p:cNvPr>
          <p:cNvCxnSpPr>
            <a:cxnSpLocks/>
          </p:cNvCxnSpPr>
          <p:nvPr/>
        </p:nvCxnSpPr>
        <p:spPr>
          <a:xfrm>
            <a:off x="534648" y="2962275"/>
            <a:ext cx="552450" cy="590550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45151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0E705E4-96F4-45A6-8CC0-316285C0A7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D14DDDC-200B-408C-B4F4-117A8869BE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Εικόνα 4">
            <a:extLst>
              <a:ext uri="{FF2B5EF4-FFF2-40B4-BE49-F238E27FC236}">
                <a16:creationId xmlns:a16="http://schemas.microsoft.com/office/drawing/2014/main" id="{546D953A-B378-4E98-94C8-691CA773E0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7420" y="133350"/>
            <a:ext cx="10889794" cy="6515100"/>
          </a:xfrm>
          <a:prstGeom prst="rect">
            <a:avLst/>
          </a:prstGeom>
        </p:spPr>
      </p:pic>
      <p:cxnSp>
        <p:nvCxnSpPr>
          <p:cNvPr id="7" name="Ευθύγραμμο βέλος σύνδεσης 6">
            <a:extLst>
              <a:ext uri="{FF2B5EF4-FFF2-40B4-BE49-F238E27FC236}">
                <a16:creationId xmlns:a16="http://schemas.microsoft.com/office/drawing/2014/main" id="{ED79B26D-46A9-4951-AE0E-B443A6D03A9C}"/>
              </a:ext>
            </a:extLst>
          </p:cNvPr>
          <p:cNvCxnSpPr>
            <a:cxnSpLocks/>
          </p:cNvCxnSpPr>
          <p:nvPr/>
        </p:nvCxnSpPr>
        <p:spPr>
          <a:xfrm>
            <a:off x="285750" y="4895850"/>
            <a:ext cx="552450" cy="590550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Οβάλ 8">
            <a:extLst>
              <a:ext uri="{FF2B5EF4-FFF2-40B4-BE49-F238E27FC236}">
                <a16:creationId xmlns:a16="http://schemas.microsoft.com/office/drawing/2014/main" id="{918FC2BB-D9BA-438A-933E-86A512E27D80}"/>
              </a:ext>
            </a:extLst>
          </p:cNvPr>
          <p:cNvSpPr/>
          <p:nvPr/>
        </p:nvSpPr>
        <p:spPr>
          <a:xfrm rot="1423547">
            <a:off x="8143875" y="1295401"/>
            <a:ext cx="4048125" cy="17907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/>
              <a:t>Τελική διαμόρφωση Επιμορφωτικών Προγραμμάτων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42419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717AD64-DAC7-4E57-812D-8C25155672E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Εικόνα 3">
            <a:extLst>
              <a:ext uri="{FF2B5EF4-FFF2-40B4-BE49-F238E27FC236}">
                <a16:creationId xmlns:a16="http://schemas.microsoft.com/office/drawing/2014/main" id="{AF8276A2-3469-4CA3-A1EE-5A6971BFE5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6607" y="186232"/>
            <a:ext cx="11370799" cy="5833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74600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511832" y="260648"/>
            <a:ext cx="11237343" cy="618976"/>
          </a:xfrm>
          <a:solidFill>
            <a:schemeClr val="tx2"/>
          </a:solidFill>
        </p:spPr>
        <p:txBody>
          <a:bodyPr>
            <a:normAutofit/>
          </a:bodyPr>
          <a:lstStyle/>
          <a:p>
            <a:pPr algn="ctr"/>
            <a:r>
              <a:rPr lang="el-GR" sz="2800" dirty="0">
                <a:solidFill>
                  <a:schemeClr val="bg1"/>
                </a:solidFill>
                <a:latin typeface="+mn-lt"/>
              </a:rPr>
              <a:t>ΝΕΑ </a:t>
            </a:r>
            <a:r>
              <a:rPr lang="en-US" sz="2800" dirty="0">
                <a:solidFill>
                  <a:schemeClr val="bg1"/>
                </a:solidFill>
                <a:latin typeface="+mn-lt"/>
              </a:rPr>
              <a:t>&amp; </a:t>
            </a:r>
            <a:r>
              <a:rPr lang="el-GR" sz="2800" dirty="0">
                <a:solidFill>
                  <a:schemeClr val="bg1"/>
                </a:solidFill>
                <a:latin typeface="+mn-lt"/>
              </a:rPr>
              <a:t>ΕΠΙΚΑΙΡΟΠΟΙΗΜΕΝΑ ΠΡΟΓΡΑΜΜΑΤΑ ΣΠΟΥΔΩΝ</a:t>
            </a:r>
          </a:p>
        </p:txBody>
      </p:sp>
      <p:graphicFrame>
        <p:nvGraphicFramePr>
          <p:cNvPr id="7" name="Πίνακας 6">
            <a:extLst>
              <a:ext uri="{FF2B5EF4-FFF2-40B4-BE49-F238E27FC236}">
                <a16:creationId xmlns:a16="http://schemas.microsoft.com/office/drawing/2014/main" id="{F7F05DD9-FE25-42D9-9639-EE9CDCC14B85}"/>
              </a:ext>
            </a:extLst>
          </p:cNvPr>
          <p:cNvGraphicFramePr>
            <a:graphicFrameLocks noGrp="1"/>
          </p:cNvGraphicFramePr>
          <p:nvPr/>
        </p:nvGraphicFramePr>
        <p:xfrm>
          <a:off x="511832" y="1012167"/>
          <a:ext cx="11237345" cy="495037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62243">
                  <a:extLst>
                    <a:ext uri="{9D8B030D-6E8A-4147-A177-3AD203B41FA5}">
                      <a16:colId xmlns:a16="http://schemas.microsoft.com/office/drawing/2014/main" val="2125755626"/>
                    </a:ext>
                  </a:extLst>
                </a:gridCol>
                <a:gridCol w="3562243">
                  <a:extLst>
                    <a:ext uri="{9D8B030D-6E8A-4147-A177-3AD203B41FA5}">
                      <a16:colId xmlns:a16="http://schemas.microsoft.com/office/drawing/2014/main" val="3896977474"/>
                    </a:ext>
                  </a:extLst>
                </a:gridCol>
                <a:gridCol w="4112859">
                  <a:extLst>
                    <a:ext uri="{9D8B030D-6E8A-4147-A177-3AD203B41FA5}">
                      <a16:colId xmlns:a16="http://schemas.microsoft.com/office/drawing/2014/main" val="4121143329"/>
                    </a:ext>
                  </a:extLst>
                </a:gridCol>
              </a:tblGrid>
              <a:tr h="44665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2000" dirty="0">
                          <a:effectLst/>
                        </a:rPr>
                        <a:t>ΓΝΩΣΤΙΚΟ ΠΕΔΙΟ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2000" dirty="0">
                          <a:effectLst/>
                        </a:rPr>
                        <a:t>ΠΡΟΓΡΑΜΜΑΤΑ ΣΠΟΥΔΩΝ ΑΝΑ ΒΑΘΜΙΔΑ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9138720"/>
                  </a:ext>
                </a:extLst>
              </a:tr>
              <a:tr h="136224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800" dirty="0">
                          <a:effectLst/>
                        </a:rPr>
                        <a:t>ΝΕΑ ΠΡΟΓΡΑΜΜΑΤΑ ΣΠΟΥΔΩΝ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800" dirty="0">
                          <a:effectLst/>
                        </a:rPr>
                        <a:t>ΕΠΙΚΑΙΡΟΠΟΙΗΜΕΝΑ ΠΡΟΓΡΑΜΜΑΤΑ ΣΠΟΥΔΩΝ /</a:t>
                      </a:r>
                      <a:endParaRPr lang="en-US" sz="18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«ΝΕΟ ΣΧΟΛΕΙΟ»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31069525"/>
                  </a:ext>
                </a:extLst>
              </a:tr>
              <a:tr h="53173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Κοινωνικές Επιστήμες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800" b="0" dirty="0">
                          <a:effectLst/>
                        </a:rPr>
                        <a:t>10</a:t>
                      </a:r>
                      <a:endParaRPr lang="en-US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800" b="0">
                          <a:effectLst/>
                        </a:rPr>
                        <a:t>4</a:t>
                      </a:r>
                      <a:endParaRPr lang="en-US" sz="1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1319338"/>
                  </a:ext>
                </a:extLst>
              </a:tr>
              <a:tr h="103283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800" dirty="0">
                          <a:effectLst/>
                        </a:rPr>
                        <a:t>Φυσικές Επιστήμες, Τεχνολογία και Μαθηματικά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800" b="0" dirty="0">
                          <a:effectLst/>
                        </a:rPr>
                        <a:t>13</a:t>
                      </a:r>
                      <a:endParaRPr lang="en-US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800" b="0" dirty="0">
                          <a:effectLst/>
                        </a:rPr>
                        <a:t>6</a:t>
                      </a:r>
                      <a:endParaRPr lang="en-US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87621098"/>
                  </a:ext>
                </a:extLst>
              </a:tr>
              <a:tr h="68359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Ανθρωπιστικές Επιστήμες, Πρώτη σχολική ηλικία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800" b="0" dirty="0">
                          <a:effectLst/>
                        </a:rPr>
                        <a:t>10</a:t>
                      </a:r>
                      <a:endParaRPr lang="en-US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800" b="0" dirty="0">
                          <a:effectLst/>
                        </a:rPr>
                        <a:t>1</a:t>
                      </a:r>
                      <a:endParaRPr lang="en-US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55308187"/>
                  </a:ext>
                </a:extLst>
              </a:tr>
              <a:tr h="44665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Τέχνες - Πολιτισμός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800" b="0">
                          <a:effectLst/>
                        </a:rPr>
                        <a:t>2</a:t>
                      </a:r>
                      <a:endParaRPr lang="en-US" sz="1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800" b="0" dirty="0">
                          <a:effectLst/>
                        </a:rPr>
                        <a:t>4</a:t>
                      </a:r>
                      <a:endParaRPr lang="en-US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97740083"/>
                  </a:ext>
                </a:extLst>
              </a:tr>
              <a:tr h="446657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800" b="0" i="1" dirty="0">
                          <a:effectLst/>
                        </a:rPr>
                        <a:t>Σύνολο</a:t>
                      </a:r>
                      <a:endParaRPr lang="en-US" sz="1800" b="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800" b="1" dirty="0">
                          <a:effectLst/>
                        </a:rPr>
                        <a:t>35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800" b="1" dirty="0">
                          <a:effectLst/>
                        </a:rPr>
                        <a:t>15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21561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85323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500332" y="180135"/>
            <a:ext cx="11191336" cy="618976"/>
          </a:xfrm>
          <a:solidFill>
            <a:schemeClr val="tx2"/>
          </a:solidFill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</a:pPr>
            <a:r>
              <a:rPr lang="el-GR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ΔΙΑΧΥΣΗ ΤΩΝ ΝΕΩΝ ΠΡΟΓΡΑΜΜΑΤΩΝ ΣΠΟΥΔΩΝ (1) </a:t>
            </a:r>
            <a:endParaRPr lang="en-US" sz="2800" dirty="0">
              <a:solidFill>
                <a:srgbClr val="002060"/>
              </a:solidFill>
              <a:uFill>
                <a:solidFill>
                  <a:srgbClr val="000000"/>
                </a:solidFill>
              </a:u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7" name="Διάγραμμα 6">
            <a:extLst>
              <a:ext uri="{FF2B5EF4-FFF2-40B4-BE49-F238E27FC236}">
                <a16:creationId xmlns:a16="http://schemas.microsoft.com/office/drawing/2014/main" id="{B199E7DE-72E6-43C3-B705-90B738F54AA6}"/>
              </a:ext>
            </a:extLst>
          </p:cNvPr>
          <p:cNvGraphicFramePr/>
          <p:nvPr/>
        </p:nvGraphicFramePr>
        <p:xfrm>
          <a:off x="500332" y="1150189"/>
          <a:ext cx="11191335" cy="46366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7172436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>
            <a:extLst>
              <a:ext uri="{FF2B5EF4-FFF2-40B4-BE49-F238E27FC236}">
                <a16:creationId xmlns:a16="http://schemas.microsoft.com/office/drawing/2014/main" id="{FA50EA05-88D4-4E9D-93D1-987F0E04BAD6}"/>
              </a:ext>
            </a:extLst>
          </p:cNvPr>
          <p:cNvSpPr txBox="1"/>
          <p:nvPr/>
        </p:nvSpPr>
        <p:spPr>
          <a:xfrm>
            <a:off x="1569833" y="4108121"/>
            <a:ext cx="6018708" cy="461665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algn="just" defTabSz="685800">
              <a:defRPr/>
            </a:pPr>
            <a:endParaRPr lang="el-GR" sz="600" b="1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14313" indent="-214313" algn="just" defTabSz="685800">
              <a:buFontTx/>
              <a:buChar char="-"/>
              <a:defRPr/>
            </a:pPr>
            <a:r>
              <a:rPr lang="el-GR" sz="135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Επιμόρφωση εκπαιδευτικών</a:t>
            </a:r>
          </a:p>
          <a:p>
            <a:pPr marL="214313" indent="-214313" algn="just" defTabSz="685800">
              <a:buFontTx/>
              <a:buChar char="-"/>
              <a:defRPr/>
            </a:pPr>
            <a:endParaRPr lang="el-GR" sz="450" b="1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518845" y="153263"/>
            <a:ext cx="11054993" cy="610593"/>
          </a:xfrm>
          <a:solidFill>
            <a:schemeClr val="tx2"/>
          </a:solidFill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  <a:spcBef>
                <a:spcPts val="0"/>
              </a:spcBef>
            </a:pPr>
            <a:br>
              <a:rPr lang="el-GR" sz="2000" dirty="0">
                <a:solidFill>
                  <a:schemeClr val="bg1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l-GR" sz="2000" dirty="0">
                <a:solidFill>
                  <a:schemeClr val="bg1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l-GR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ΔΙΑΧΥΣΗ ΤΩΝ ΝΕΩΝ ΠΡΟΓΡΑΜΜΑΤΩΝ ΣΠΟΥΔΩΝ (2)</a:t>
            </a:r>
            <a:br>
              <a:rPr lang="el-GR" sz="2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2000" dirty="0">
              <a:solidFill>
                <a:schemeClr val="bg1"/>
              </a:solidFill>
              <a:uFill>
                <a:solidFill>
                  <a:srgbClr val="000000"/>
                </a:solidFill>
              </a:uFill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A6753F8-A230-4844-86E5-ADD7E2301B1B}"/>
              </a:ext>
            </a:extLst>
          </p:cNvPr>
          <p:cNvSpPr txBox="1"/>
          <p:nvPr/>
        </p:nvSpPr>
        <p:spPr>
          <a:xfrm>
            <a:off x="1579371" y="2769598"/>
            <a:ext cx="6018708" cy="507831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  <p:txBody>
          <a:bodyPr wrap="square">
            <a:spAutoFit/>
          </a:bodyPr>
          <a:lstStyle>
            <a:defPPr>
              <a:defRPr lang="en-US"/>
            </a:defPPr>
            <a:lvl1pPr>
              <a:defRPr b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pPr marL="214313" indent="-214313" algn="just" defTabSz="685800">
              <a:buFontTx/>
              <a:buChar char="-"/>
              <a:defRPr/>
            </a:pPr>
            <a:r>
              <a:rPr lang="el-GR" sz="1350" dirty="0">
                <a:solidFill>
                  <a:prstClr val="black"/>
                </a:solidFill>
              </a:rPr>
              <a:t>Επιμόρφωση </a:t>
            </a:r>
            <a:r>
              <a:rPr lang="el-GR" sz="1350" dirty="0" err="1">
                <a:solidFill>
                  <a:prstClr val="black"/>
                </a:solidFill>
              </a:rPr>
              <a:t>επιμορφωτών</a:t>
            </a:r>
            <a:r>
              <a:rPr lang="el-GR" sz="1350" dirty="0">
                <a:solidFill>
                  <a:prstClr val="black"/>
                </a:solidFill>
              </a:rPr>
              <a:t> Β΄</a:t>
            </a:r>
          </a:p>
          <a:p>
            <a:pPr marL="214313" indent="-214313" algn="just" defTabSz="685800">
              <a:buFontTx/>
              <a:buChar char="-"/>
              <a:defRPr/>
            </a:pPr>
            <a:endParaRPr lang="el-GR" sz="1350" dirty="0">
              <a:solidFill>
                <a:prstClr val="black"/>
              </a:solidFill>
            </a:endParaRPr>
          </a:p>
        </p:txBody>
      </p:sp>
      <p:sp>
        <p:nvSpPr>
          <p:cNvPr id="10" name="Ορθογώνιο: Στρογγύλεμα γωνιών 5">
            <a:extLst>
              <a:ext uri="{FF2B5EF4-FFF2-40B4-BE49-F238E27FC236}">
                <a16:creationId xmlns:a16="http://schemas.microsoft.com/office/drawing/2014/main" id="{BB4E9A0F-8AC6-4153-B720-ADE747B92081}"/>
              </a:ext>
            </a:extLst>
          </p:cNvPr>
          <p:cNvSpPr/>
          <p:nvPr/>
        </p:nvSpPr>
        <p:spPr>
          <a:xfrm>
            <a:off x="5712889" y="2771781"/>
            <a:ext cx="1849557" cy="484748"/>
          </a:xfrm>
          <a:prstGeom prst="roundRect">
            <a:avLst/>
          </a:prstGeom>
          <a:noFill/>
          <a:ln w="254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r>
              <a:rPr lang="el-GR" sz="1350" i="1" dirty="0">
                <a:solidFill>
                  <a:srgbClr val="0070C0"/>
                </a:solidFill>
                <a:latin typeface="Calibri" panose="020F0502020204030204"/>
                <a:cs typeface="Times New Roman" panose="02020603050405020304" pitchFamily="18" charset="0"/>
              </a:rPr>
              <a:t>ομάδα στόχος 2.000 εκπαιδευτικοί</a:t>
            </a:r>
            <a:endParaRPr lang="en-US" sz="1350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1" name="Στρογγυλεμένο ορθογώνιο 26">
            <a:extLst>
              <a:ext uri="{FF2B5EF4-FFF2-40B4-BE49-F238E27FC236}">
                <a16:creationId xmlns:a16="http://schemas.microsoft.com/office/drawing/2014/main" id="{614A5351-6D3B-47D4-9D0A-3535FDA05A1F}"/>
              </a:ext>
            </a:extLst>
          </p:cNvPr>
          <p:cNvSpPr/>
          <p:nvPr/>
        </p:nvSpPr>
        <p:spPr>
          <a:xfrm>
            <a:off x="956580" y="2808678"/>
            <a:ext cx="330568" cy="2598885"/>
          </a:xfrm>
          <a:prstGeom prst="round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r>
              <a:rPr lang="el-GR" sz="1200" b="1" dirty="0">
                <a:solidFill>
                  <a:prstClr val="white"/>
                </a:solidFill>
                <a:latin typeface="Calibri" panose="020F0502020204030204"/>
              </a:rPr>
              <a:t>ΕΚΠΑΙΔΕΥΣΗ</a:t>
            </a:r>
          </a:p>
          <a:p>
            <a:pPr algn="ctr" defTabSz="685800">
              <a:defRPr/>
            </a:pPr>
            <a:r>
              <a:rPr lang="el-GR" sz="1050" dirty="0">
                <a:solidFill>
                  <a:prstClr val="white"/>
                </a:solidFill>
                <a:latin typeface="Calibri" panose="020F0502020204030204"/>
              </a:rPr>
              <a:t>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42BDE26-5A44-42BE-9FE6-B827C43E5D79}"/>
              </a:ext>
            </a:extLst>
          </p:cNvPr>
          <p:cNvSpPr txBox="1"/>
          <p:nvPr/>
        </p:nvSpPr>
        <p:spPr>
          <a:xfrm>
            <a:off x="1579371" y="3392012"/>
            <a:ext cx="6007290" cy="507831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marL="214313" indent="-214313" defTabSz="685800">
              <a:buFontTx/>
              <a:buChar char="-"/>
              <a:defRPr/>
            </a:pPr>
            <a:r>
              <a:rPr lang="el-GR" sz="135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Επιμόρφωση στελεχών εκπαίδευσης</a:t>
            </a:r>
          </a:p>
          <a:p>
            <a:pPr defTabSz="685800">
              <a:defRPr/>
            </a:pPr>
            <a:r>
              <a:rPr lang="el-GR" sz="135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(εφόσον έχουν επιλεγεί)</a:t>
            </a:r>
          </a:p>
        </p:txBody>
      </p:sp>
      <p:sp>
        <p:nvSpPr>
          <p:cNvPr id="14" name="Ορθογώνιο: Στρογγύλεμα γωνιών 13">
            <a:extLst>
              <a:ext uri="{FF2B5EF4-FFF2-40B4-BE49-F238E27FC236}">
                <a16:creationId xmlns:a16="http://schemas.microsoft.com/office/drawing/2014/main" id="{B08E6CA8-C6A3-4D3E-83F4-1832811DF432}"/>
              </a:ext>
            </a:extLst>
          </p:cNvPr>
          <p:cNvSpPr/>
          <p:nvPr/>
        </p:nvSpPr>
        <p:spPr>
          <a:xfrm>
            <a:off x="5742420" y="4114027"/>
            <a:ext cx="1827686" cy="424786"/>
          </a:xfrm>
          <a:prstGeom prst="roundRect">
            <a:avLst/>
          </a:prstGeom>
          <a:noFill/>
          <a:ln w="254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r>
              <a:rPr lang="el-GR" sz="1350" i="1" dirty="0">
                <a:solidFill>
                  <a:srgbClr val="0070C0"/>
                </a:solidFill>
                <a:latin typeface="Calibri" panose="020F0502020204030204"/>
                <a:cs typeface="Times New Roman" panose="02020603050405020304" pitchFamily="18" charset="0"/>
              </a:rPr>
              <a:t>ομάδα στόχος 30.000 εκπαιδευτικοί</a:t>
            </a:r>
            <a:endParaRPr lang="en-US" sz="1350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F94E67A-A4EA-4AF8-8851-78E82C2E8DE2}"/>
              </a:ext>
            </a:extLst>
          </p:cNvPr>
          <p:cNvSpPr txBox="1"/>
          <p:nvPr/>
        </p:nvSpPr>
        <p:spPr>
          <a:xfrm>
            <a:off x="1551398" y="2126349"/>
            <a:ext cx="6018708" cy="507831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el-GR" sz="135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Επιμόρφωση εκπαιδευτικών των Πιλοτικών </a:t>
            </a:r>
          </a:p>
          <a:p>
            <a:pPr defTabSz="685800">
              <a:defRPr/>
            </a:pPr>
            <a:r>
              <a:rPr lang="el-GR" sz="135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Σχολείων</a:t>
            </a:r>
            <a:endParaRPr lang="el-GR" sz="825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7A5EC02-EAE5-46F4-9678-E75B0AD328B9}"/>
              </a:ext>
            </a:extLst>
          </p:cNvPr>
          <p:cNvSpPr txBox="1"/>
          <p:nvPr/>
        </p:nvSpPr>
        <p:spPr>
          <a:xfrm>
            <a:off x="323063" y="1298559"/>
            <a:ext cx="8302092" cy="73866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 defTabSz="685800">
              <a:defRPr/>
            </a:pPr>
            <a:r>
              <a:rPr lang="el-GR" sz="1400" b="1" i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51 Επιμορφωτικά Προγράμματα, ανά γνωστικό αντικείμενο και βαθμίδα</a:t>
            </a:r>
            <a:endParaRPr lang="el-GR" sz="1100" i="1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ctr" defTabSz="685800">
              <a:buFont typeface="Wingdings" panose="05000000000000000000" pitchFamily="2" charset="2"/>
              <a:buChar char="ü"/>
              <a:defRPr/>
            </a:pPr>
            <a:r>
              <a:rPr lang="el-GR" sz="1400" i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Μεικτό μοντέλο επιμόρφωσης 36 ωρών (8 σύγχρονης και 28 ασύγχρονης)</a:t>
            </a:r>
          </a:p>
          <a:p>
            <a:pPr marL="285750" indent="-285750" algn="ctr" defTabSz="685800">
              <a:buFont typeface="Wingdings" panose="05000000000000000000" pitchFamily="2" charset="2"/>
              <a:buChar char="ü"/>
              <a:defRPr/>
            </a:pPr>
            <a:r>
              <a:rPr lang="el-GR" sz="1400" i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Ασύγχρονη επιμόρφωση 28 ωρών (στη μορφή αυτόνομης μάθησης) - </a:t>
            </a:r>
            <a:r>
              <a:rPr lang="en-US" sz="1400" i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MOOCS</a:t>
            </a:r>
          </a:p>
        </p:txBody>
      </p:sp>
      <p:sp>
        <p:nvSpPr>
          <p:cNvPr id="17" name="Ορθογώνιο: Στρογγύλεμα γωνιών 22">
            <a:extLst>
              <a:ext uri="{FF2B5EF4-FFF2-40B4-BE49-F238E27FC236}">
                <a16:creationId xmlns:a16="http://schemas.microsoft.com/office/drawing/2014/main" id="{588BAA22-C39F-45B4-AD33-5FE8F1D3A7A5}"/>
              </a:ext>
            </a:extLst>
          </p:cNvPr>
          <p:cNvSpPr/>
          <p:nvPr/>
        </p:nvSpPr>
        <p:spPr>
          <a:xfrm>
            <a:off x="7863994" y="1545024"/>
            <a:ext cx="2559271" cy="432851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l-GR" sz="1200" u="sng" dirty="0">
              <a:solidFill>
                <a:prstClr val="white"/>
              </a:solidFill>
              <a:latin typeface="Calibri" panose="020F0502020204030204"/>
            </a:endParaRPr>
          </a:p>
          <a:p>
            <a:pPr algn="ctr" defTabSz="685800">
              <a:defRPr/>
            </a:pPr>
            <a:r>
              <a:rPr lang="el-GR" sz="1400" u="sng" dirty="0">
                <a:solidFill>
                  <a:prstClr val="white"/>
                </a:solidFill>
                <a:latin typeface="Calibri" panose="020F0502020204030204"/>
              </a:rPr>
              <a:t>Χρονοδιάγραμμα</a:t>
            </a:r>
          </a:p>
          <a:p>
            <a:pPr algn="ctr" defTabSz="685800">
              <a:defRPr/>
            </a:pPr>
            <a:endParaRPr lang="el-GR" sz="1350" b="1" dirty="0">
              <a:solidFill>
                <a:srgbClr val="FFFF00"/>
              </a:solidFill>
              <a:latin typeface="Calibri" panose="020F0502020204030204"/>
            </a:endParaRPr>
          </a:p>
        </p:txBody>
      </p:sp>
      <p:sp>
        <p:nvSpPr>
          <p:cNvPr id="18" name="Ορθογώνιο: Στρογγύλεμα γωνιών 22">
            <a:extLst>
              <a:ext uri="{FF2B5EF4-FFF2-40B4-BE49-F238E27FC236}">
                <a16:creationId xmlns:a16="http://schemas.microsoft.com/office/drawing/2014/main" id="{995E4CC8-0857-468A-B537-D0AD296EC0F5}"/>
              </a:ext>
            </a:extLst>
          </p:cNvPr>
          <p:cNvSpPr/>
          <p:nvPr/>
        </p:nvSpPr>
        <p:spPr>
          <a:xfrm>
            <a:off x="7863993" y="2157304"/>
            <a:ext cx="2559271" cy="521468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l-GR" sz="1200" u="sng" dirty="0">
              <a:solidFill>
                <a:prstClr val="white"/>
              </a:solidFill>
              <a:latin typeface="Calibri" panose="020F0502020204030204"/>
            </a:endParaRPr>
          </a:p>
          <a:p>
            <a:pPr algn="ctr" defTabSz="685800">
              <a:defRPr/>
            </a:pPr>
            <a:r>
              <a:rPr lang="el-GR" sz="1200" b="1" dirty="0">
                <a:solidFill>
                  <a:prstClr val="white"/>
                </a:solidFill>
                <a:latin typeface="Calibri" panose="020F0502020204030204"/>
              </a:rPr>
              <a:t>Διάρκεια Επιμόρφωσης</a:t>
            </a:r>
          </a:p>
          <a:p>
            <a:pPr algn="ctr" defTabSz="685800">
              <a:defRPr/>
            </a:pPr>
            <a:r>
              <a:rPr lang="el-GR" sz="1350" b="1" dirty="0">
                <a:solidFill>
                  <a:srgbClr val="FFFF00"/>
                </a:solidFill>
                <a:latin typeface="Calibri" panose="020F0502020204030204"/>
              </a:rPr>
              <a:t>Νοέμβριος - Δεκέμβριος 2021</a:t>
            </a:r>
          </a:p>
          <a:p>
            <a:pPr algn="ctr" defTabSz="685800">
              <a:defRPr/>
            </a:pPr>
            <a:endParaRPr lang="el-GR" sz="1350" b="1" dirty="0">
              <a:solidFill>
                <a:srgbClr val="FFFF00"/>
              </a:solidFill>
              <a:latin typeface="Calibri" panose="020F0502020204030204"/>
            </a:endParaRPr>
          </a:p>
        </p:txBody>
      </p:sp>
      <p:sp>
        <p:nvSpPr>
          <p:cNvPr id="19" name="Ορθογώνιο: Στρογγύλεμα γωνιών 22">
            <a:extLst>
              <a:ext uri="{FF2B5EF4-FFF2-40B4-BE49-F238E27FC236}">
                <a16:creationId xmlns:a16="http://schemas.microsoft.com/office/drawing/2014/main" id="{30A42584-5EF2-4BEA-AEA9-CE9734E24B13}"/>
              </a:ext>
            </a:extLst>
          </p:cNvPr>
          <p:cNvSpPr/>
          <p:nvPr/>
        </p:nvSpPr>
        <p:spPr>
          <a:xfrm>
            <a:off x="7863991" y="2782122"/>
            <a:ext cx="2559271" cy="482782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l-GR" sz="1200" b="1" dirty="0">
              <a:solidFill>
                <a:prstClr val="white"/>
              </a:solidFill>
              <a:latin typeface="Calibri" panose="020F0502020204030204"/>
            </a:endParaRPr>
          </a:p>
          <a:p>
            <a:pPr algn="ctr" defTabSz="685800">
              <a:defRPr/>
            </a:pPr>
            <a:r>
              <a:rPr lang="el-GR" sz="1200" b="1" dirty="0">
                <a:solidFill>
                  <a:prstClr val="white"/>
                </a:solidFill>
                <a:latin typeface="Calibri" panose="020F0502020204030204"/>
              </a:rPr>
              <a:t>Διάρκεια Επιμόρφωσης</a:t>
            </a:r>
          </a:p>
          <a:p>
            <a:pPr algn="ctr" defTabSz="685800">
              <a:defRPr/>
            </a:pPr>
            <a:r>
              <a:rPr lang="el-GR" sz="1350" b="1" dirty="0">
                <a:solidFill>
                  <a:srgbClr val="FFFF00"/>
                </a:solidFill>
                <a:latin typeface="Calibri" panose="020F0502020204030204"/>
              </a:rPr>
              <a:t>Δεκέμβριος-Ιανουάριος 2021</a:t>
            </a:r>
          </a:p>
          <a:p>
            <a:pPr algn="ctr" defTabSz="685800">
              <a:defRPr/>
            </a:pPr>
            <a:endParaRPr lang="el-GR" sz="1350" b="1" dirty="0">
              <a:solidFill>
                <a:srgbClr val="FFFF00"/>
              </a:solidFill>
              <a:latin typeface="Calibri" panose="020F0502020204030204"/>
            </a:endParaRPr>
          </a:p>
        </p:txBody>
      </p:sp>
      <p:sp>
        <p:nvSpPr>
          <p:cNvPr id="20" name="Ορθογώνιο: Στρογγύλεμα γωνιών 22">
            <a:extLst>
              <a:ext uri="{FF2B5EF4-FFF2-40B4-BE49-F238E27FC236}">
                <a16:creationId xmlns:a16="http://schemas.microsoft.com/office/drawing/2014/main" id="{1847CDBA-4D1A-49ED-AEB2-1ECA552E472B}"/>
              </a:ext>
            </a:extLst>
          </p:cNvPr>
          <p:cNvSpPr/>
          <p:nvPr/>
        </p:nvSpPr>
        <p:spPr>
          <a:xfrm>
            <a:off x="7871226" y="4019635"/>
            <a:ext cx="2559271" cy="578232"/>
          </a:xfrm>
          <a:prstGeom prst="roundRect">
            <a:avLst>
              <a:gd name="adj" fmla="val 17753"/>
            </a:avLst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l-GR" sz="1200" u="sng" dirty="0">
              <a:solidFill>
                <a:prstClr val="white"/>
              </a:solidFill>
              <a:latin typeface="Calibri" panose="020F0502020204030204"/>
            </a:endParaRPr>
          </a:p>
          <a:p>
            <a:pPr algn="ctr" defTabSz="685800">
              <a:defRPr/>
            </a:pPr>
            <a:r>
              <a:rPr lang="el-GR" sz="1200" b="1" dirty="0">
                <a:solidFill>
                  <a:prstClr val="white"/>
                </a:solidFill>
                <a:latin typeface="Calibri" panose="020F0502020204030204"/>
              </a:rPr>
              <a:t>Διάρκεια Επιμόρφωσης</a:t>
            </a:r>
          </a:p>
          <a:p>
            <a:pPr algn="ctr" defTabSz="685800">
              <a:defRPr/>
            </a:pPr>
            <a:r>
              <a:rPr lang="el-GR" sz="1200" b="1" dirty="0">
                <a:solidFill>
                  <a:prstClr val="white"/>
                </a:solidFill>
                <a:latin typeface="Calibri" panose="020F0502020204030204"/>
              </a:rPr>
              <a:t> </a:t>
            </a:r>
            <a:r>
              <a:rPr lang="el-GR" sz="1350" b="1" dirty="0">
                <a:solidFill>
                  <a:srgbClr val="FFFF00"/>
                </a:solidFill>
                <a:latin typeface="Calibri" panose="020F0502020204030204"/>
              </a:rPr>
              <a:t>Φεβρουάριος 2022- Ιούνιος 2023</a:t>
            </a:r>
          </a:p>
          <a:p>
            <a:pPr algn="ctr" defTabSz="685800">
              <a:defRPr/>
            </a:pPr>
            <a:endParaRPr lang="el-GR" sz="1350" b="1" dirty="0">
              <a:solidFill>
                <a:srgbClr val="FFFF00"/>
              </a:solidFill>
              <a:latin typeface="Calibri" panose="020F0502020204030204"/>
            </a:endParaRPr>
          </a:p>
        </p:txBody>
      </p:sp>
      <p:sp>
        <p:nvSpPr>
          <p:cNvPr id="21" name="Στρογγυλεμένο ορθογώνιο 14">
            <a:extLst>
              <a:ext uri="{FF2B5EF4-FFF2-40B4-BE49-F238E27FC236}">
                <a16:creationId xmlns:a16="http://schemas.microsoft.com/office/drawing/2014/main" id="{AA953F6A-0950-40A0-97DF-190A62501861}"/>
              </a:ext>
            </a:extLst>
          </p:cNvPr>
          <p:cNvSpPr/>
          <p:nvPr/>
        </p:nvSpPr>
        <p:spPr>
          <a:xfrm>
            <a:off x="549612" y="1467174"/>
            <a:ext cx="282111" cy="2617909"/>
          </a:xfrm>
          <a:prstGeom prst="round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r>
              <a:rPr lang="el-GR" sz="1200" b="1" dirty="0">
                <a:solidFill>
                  <a:prstClr val="white"/>
                </a:solidFill>
                <a:latin typeface="Calibri" panose="020F0502020204030204"/>
              </a:rPr>
              <a:t>Γ</a:t>
            </a:r>
          </a:p>
          <a:p>
            <a:pPr algn="ctr" defTabSz="685800">
              <a:defRPr/>
            </a:pPr>
            <a:r>
              <a:rPr lang="el-GR" sz="1200" b="1" dirty="0">
                <a:solidFill>
                  <a:prstClr val="white"/>
                </a:solidFill>
                <a:latin typeface="Calibri" panose="020F0502020204030204"/>
              </a:rPr>
              <a:t>ΕΝΙΚΗ</a:t>
            </a:r>
          </a:p>
          <a:p>
            <a:pPr algn="ctr" defTabSz="685800">
              <a:defRPr/>
            </a:pPr>
            <a:r>
              <a:rPr lang="el-GR" sz="1050" dirty="0">
                <a:solidFill>
                  <a:prstClr val="white"/>
                </a:solidFill>
                <a:latin typeface="Calibri" panose="020F0502020204030204"/>
              </a:rPr>
              <a:t> </a:t>
            </a:r>
          </a:p>
        </p:txBody>
      </p:sp>
      <p:sp>
        <p:nvSpPr>
          <p:cNvPr id="22" name="Θέση περιεχομένου 2">
            <a:extLst>
              <a:ext uri="{FF2B5EF4-FFF2-40B4-BE49-F238E27FC236}">
                <a16:creationId xmlns:a16="http://schemas.microsoft.com/office/drawing/2014/main" id="{D88A9ED3-EF9A-4CF4-A789-6B1B61EE7BE9}"/>
              </a:ext>
            </a:extLst>
          </p:cNvPr>
          <p:cNvSpPr txBox="1">
            <a:spLocks/>
          </p:cNvSpPr>
          <p:nvPr/>
        </p:nvSpPr>
        <p:spPr>
          <a:xfrm>
            <a:off x="1607857" y="4819838"/>
            <a:ext cx="5980684" cy="507831"/>
          </a:xfrm>
          <a:prstGeom prst="rect">
            <a:avLst/>
          </a:prstGeom>
          <a:ln w="25400">
            <a:solidFill>
              <a:srgbClr val="0070C0"/>
            </a:solidFill>
          </a:ln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defTabSz="685800">
              <a:spcBef>
                <a:spcPts val="0"/>
              </a:spcBef>
              <a:buNone/>
              <a:defRPr/>
            </a:pPr>
            <a:r>
              <a:rPr lang="el-GR" sz="135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Ασύγχρονη επιμόρφωση (στη μορφή</a:t>
            </a:r>
          </a:p>
          <a:p>
            <a:pPr marL="0" indent="0" algn="just" defTabSz="685800">
              <a:spcBef>
                <a:spcPts val="0"/>
              </a:spcBef>
              <a:buNone/>
              <a:defRPr/>
            </a:pPr>
            <a:r>
              <a:rPr lang="el-GR" sz="135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αυτόνομης μάθησης)</a:t>
            </a:r>
            <a:r>
              <a:rPr lang="en-US" sz="135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350" b="1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MOOCS</a:t>
            </a:r>
            <a:endParaRPr lang="el-GR" sz="1350" b="1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 defTabSz="685800">
              <a:spcBef>
                <a:spcPts val="0"/>
              </a:spcBef>
              <a:buNone/>
              <a:defRPr/>
            </a:pPr>
            <a:endParaRPr lang="el-GR" sz="2100" b="1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628775" lvl="4" indent="-257175" algn="just" defTabSz="685800">
              <a:spcBef>
                <a:spcPts val="0"/>
              </a:spcBef>
              <a:buFont typeface="Symbol" panose="05050102010706020507" pitchFamily="18" charset="2"/>
              <a:buChar char=""/>
              <a:defRPr/>
            </a:pPr>
            <a:endParaRPr lang="el-GR" sz="135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 defTabSz="685800">
              <a:spcBef>
                <a:spcPts val="0"/>
              </a:spcBef>
              <a:buNone/>
              <a:defRPr/>
            </a:pPr>
            <a:endParaRPr lang="el-GR" sz="1050" i="1" dirty="0">
              <a:solidFill>
                <a:srgbClr val="0070C0"/>
              </a:solidFill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 defTabSz="685800">
              <a:spcBef>
                <a:spcPts val="0"/>
              </a:spcBef>
              <a:buNone/>
              <a:defRPr/>
            </a:pPr>
            <a:endParaRPr lang="el-GR" sz="1575" i="1" dirty="0">
              <a:solidFill>
                <a:srgbClr val="0070C0"/>
              </a:solidFill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 defTabSz="685800">
              <a:spcBef>
                <a:spcPts val="0"/>
              </a:spcBef>
              <a:buNone/>
              <a:defRPr/>
            </a:pPr>
            <a:endParaRPr lang="en-US" sz="18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3" name="Ορθογώνιο: Στρογγύλεμα γωνιών 22">
            <a:extLst>
              <a:ext uri="{FF2B5EF4-FFF2-40B4-BE49-F238E27FC236}">
                <a16:creationId xmlns:a16="http://schemas.microsoft.com/office/drawing/2014/main" id="{D669EDFA-4646-41DE-AF8E-91E47CDA5332}"/>
              </a:ext>
            </a:extLst>
          </p:cNvPr>
          <p:cNvSpPr/>
          <p:nvPr/>
        </p:nvSpPr>
        <p:spPr>
          <a:xfrm>
            <a:off x="7863990" y="4813443"/>
            <a:ext cx="2559271" cy="580017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r>
              <a:rPr lang="el-GR" sz="1350" b="1" dirty="0">
                <a:solidFill>
                  <a:prstClr val="white"/>
                </a:solidFill>
                <a:latin typeface="Calibri" panose="020F0502020204030204"/>
              </a:rPr>
              <a:t>Διάρκεια Επιμόρφωσης</a:t>
            </a:r>
          </a:p>
          <a:p>
            <a:pPr algn="ctr" defTabSz="685800">
              <a:defRPr/>
            </a:pPr>
            <a:r>
              <a:rPr lang="el-GR" sz="1350" b="1" dirty="0">
                <a:solidFill>
                  <a:srgbClr val="FFFF00"/>
                </a:solidFill>
                <a:latin typeface="Calibri" panose="020F0502020204030204"/>
              </a:rPr>
              <a:t>Μάρτιος 2022 </a:t>
            </a:r>
            <a:r>
              <a:rPr lang="el-GR" sz="1350" b="1" dirty="0" err="1">
                <a:solidFill>
                  <a:srgbClr val="FFFF00"/>
                </a:solidFill>
                <a:latin typeface="Calibri" panose="020F0502020204030204"/>
              </a:rPr>
              <a:t>κ.εξ</a:t>
            </a:r>
            <a:r>
              <a:rPr lang="el-GR" sz="1350" b="1" dirty="0">
                <a:solidFill>
                  <a:srgbClr val="FFFF00"/>
                </a:solidFill>
                <a:latin typeface="Calibri" panose="020F0502020204030204"/>
              </a:rPr>
              <a:t>.</a:t>
            </a:r>
            <a:endParaRPr lang="el-GR" sz="1350" b="1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4" name="Ορθογώνιο: Στρογγύλεμα γωνιών 5">
            <a:extLst>
              <a:ext uri="{FF2B5EF4-FFF2-40B4-BE49-F238E27FC236}">
                <a16:creationId xmlns:a16="http://schemas.microsoft.com/office/drawing/2014/main" id="{D7557D66-F7E2-46C1-AA0A-965D4C198942}"/>
              </a:ext>
            </a:extLst>
          </p:cNvPr>
          <p:cNvSpPr/>
          <p:nvPr/>
        </p:nvSpPr>
        <p:spPr>
          <a:xfrm>
            <a:off x="5640790" y="4858276"/>
            <a:ext cx="1929316" cy="442932"/>
          </a:xfrm>
          <a:prstGeom prst="roundRect">
            <a:avLst/>
          </a:prstGeom>
          <a:noFill/>
          <a:ln w="254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r>
              <a:rPr lang="el-GR" sz="1350" i="1" dirty="0">
                <a:solidFill>
                  <a:srgbClr val="0070C0"/>
                </a:solidFill>
                <a:latin typeface="Calibri" panose="020F0502020204030204"/>
                <a:cs typeface="Times New Roman" panose="02020603050405020304" pitchFamily="18" charset="0"/>
              </a:rPr>
              <a:t>Το σύνολο των εκπαιδευτικών</a:t>
            </a:r>
            <a:endParaRPr lang="en-US" sz="1350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6" name="Ορθογώνιο: Στρογγύλεμα γωνιών 22">
            <a:extLst>
              <a:ext uri="{FF2B5EF4-FFF2-40B4-BE49-F238E27FC236}">
                <a16:creationId xmlns:a16="http://schemas.microsoft.com/office/drawing/2014/main" id="{5B43B985-AC0D-4854-8699-6B7307D5D0AD}"/>
              </a:ext>
            </a:extLst>
          </p:cNvPr>
          <p:cNvSpPr/>
          <p:nvPr/>
        </p:nvSpPr>
        <p:spPr>
          <a:xfrm>
            <a:off x="7863992" y="3392012"/>
            <a:ext cx="2559271" cy="482783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l-GR" sz="1200" u="sng" dirty="0">
              <a:solidFill>
                <a:prstClr val="white"/>
              </a:solidFill>
              <a:latin typeface="Calibri" panose="020F0502020204030204"/>
            </a:endParaRPr>
          </a:p>
          <a:p>
            <a:pPr algn="ctr" defTabSz="685800">
              <a:defRPr/>
            </a:pPr>
            <a:r>
              <a:rPr lang="el-GR" sz="1200" b="1" dirty="0">
                <a:solidFill>
                  <a:prstClr val="white"/>
                </a:solidFill>
                <a:latin typeface="Calibri" panose="020F0502020204030204"/>
              </a:rPr>
              <a:t>Διάρκεια Επιμόρφωσης</a:t>
            </a:r>
          </a:p>
          <a:p>
            <a:pPr algn="ctr" defTabSz="685800">
              <a:defRPr/>
            </a:pPr>
            <a:r>
              <a:rPr lang="el-GR" sz="1350" b="1" dirty="0">
                <a:solidFill>
                  <a:srgbClr val="FFFF00"/>
                </a:solidFill>
                <a:latin typeface="Calibri" panose="020F0502020204030204"/>
              </a:rPr>
              <a:t>Φεβρουάριος - Μάιος 2022</a:t>
            </a:r>
          </a:p>
          <a:p>
            <a:pPr algn="ctr" defTabSz="685800">
              <a:defRPr/>
            </a:pPr>
            <a:endParaRPr lang="el-GR" sz="1350" b="1" dirty="0">
              <a:solidFill>
                <a:srgbClr val="FFFF00"/>
              </a:solidFill>
              <a:latin typeface="Calibri" panose="020F0502020204030204"/>
            </a:endParaRPr>
          </a:p>
        </p:txBody>
      </p:sp>
      <p:sp>
        <p:nvSpPr>
          <p:cNvPr id="27" name="Ορθογώνιο: Στρογγύλεμα γωνιών 5">
            <a:extLst>
              <a:ext uri="{FF2B5EF4-FFF2-40B4-BE49-F238E27FC236}">
                <a16:creationId xmlns:a16="http://schemas.microsoft.com/office/drawing/2014/main" id="{771A891F-5219-4B96-BC12-4A10FCA4A0F1}"/>
              </a:ext>
            </a:extLst>
          </p:cNvPr>
          <p:cNvSpPr/>
          <p:nvPr/>
        </p:nvSpPr>
        <p:spPr>
          <a:xfrm>
            <a:off x="5712890" y="3435900"/>
            <a:ext cx="1849557" cy="438895"/>
          </a:xfrm>
          <a:prstGeom prst="roundRect">
            <a:avLst/>
          </a:prstGeom>
          <a:noFill/>
          <a:ln w="254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r>
              <a:rPr lang="el-GR" sz="1350" i="1" dirty="0">
                <a:solidFill>
                  <a:srgbClr val="0070C0"/>
                </a:solidFill>
                <a:latin typeface="Calibri" panose="020F0502020204030204"/>
                <a:cs typeface="Times New Roman" panose="02020603050405020304" pitchFamily="18" charset="0"/>
              </a:rPr>
              <a:t>ομάδα στόχος 1.000 εκπαιδευτικοί</a:t>
            </a:r>
            <a:endParaRPr lang="en-US" sz="1350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9" name="Ορθογώνιο: Στρογγύλεμα γωνιών 5">
            <a:extLst>
              <a:ext uri="{FF2B5EF4-FFF2-40B4-BE49-F238E27FC236}">
                <a16:creationId xmlns:a16="http://schemas.microsoft.com/office/drawing/2014/main" id="{754E069A-787C-47D6-A086-E5485B9010CD}"/>
              </a:ext>
            </a:extLst>
          </p:cNvPr>
          <p:cNvSpPr/>
          <p:nvPr/>
        </p:nvSpPr>
        <p:spPr>
          <a:xfrm>
            <a:off x="5738985" y="2128134"/>
            <a:ext cx="1849557" cy="484748"/>
          </a:xfrm>
          <a:prstGeom prst="roundRect">
            <a:avLst/>
          </a:prstGeom>
          <a:noFill/>
          <a:ln w="254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r>
              <a:rPr lang="el-GR" sz="1350" i="1" dirty="0">
                <a:solidFill>
                  <a:srgbClr val="0070C0"/>
                </a:solidFill>
                <a:latin typeface="Calibri" panose="020F0502020204030204"/>
                <a:cs typeface="Times New Roman" panose="02020603050405020304" pitchFamily="18" charset="0"/>
              </a:rPr>
              <a:t>ομάδα στόχος 2.</a:t>
            </a:r>
            <a:r>
              <a:rPr lang="en-US" sz="1350" i="1" dirty="0">
                <a:solidFill>
                  <a:srgbClr val="0070C0"/>
                </a:solidFill>
                <a:latin typeface="Calibri" panose="020F0502020204030204"/>
                <a:cs typeface="Times New Roman" panose="02020603050405020304" pitchFamily="18" charset="0"/>
              </a:rPr>
              <a:t>0</a:t>
            </a:r>
            <a:r>
              <a:rPr lang="el-GR" sz="1350" i="1" dirty="0">
                <a:solidFill>
                  <a:srgbClr val="0070C0"/>
                </a:solidFill>
                <a:latin typeface="Calibri" panose="020F0502020204030204"/>
                <a:cs typeface="Times New Roman" panose="02020603050405020304" pitchFamily="18" charset="0"/>
              </a:rPr>
              <a:t>00 εκπαιδευτικοί</a:t>
            </a:r>
            <a:endParaRPr lang="en-US" sz="1350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Ορθογώνιο 2">
            <a:extLst>
              <a:ext uri="{FF2B5EF4-FFF2-40B4-BE49-F238E27FC236}">
                <a16:creationId xmlns:a16="http://schemas.microsoft.com/office/drawing/2014/main" id="{6C86664C-ED0B-429E-AC1E-CEFFFA5DC6F4}"/>
              </a:ext>
            </a:extLst>
          </p:cNvPr>
          <p:cNvSpPr/>
          <p:nvPr/>
        </p:nvSpPr>
        <p:spPr>
          <a:xfrm>
            <a:off x="577881" y="5491395"/>
            <a:ext cx="10662047" cy="4770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600" dirty="0"/>
              <a:t>Ολοκληρωμένο Πληροφοριακό Σύστημα Επιμόρφωσης, </a:t>
            </a:r>
            <a:r>
              <a:rPr lang="en-US" sz="1600" dirty="0"/>
              <a:t>Moodle</a:t>
            </a:r>
            <a:r>
              <a:rPr lang="el-GR" sz="1600" dirty="0"/>
              <a:t>, </a:t>
            </a:r>
            <a:r>
              <a:rPr lang="en-US" sz="1600" dirty="0"/>
              <a:t>Teams, </a:t>
            </a:r>
            <a:r>
              <a:rPr lang="el-GR" sz="1600" dirty="0"/>
              <a:t>ψηφιακό αποθετήριο διδακτικών σεναρίων</a:t>
            </a:r>
            <a:endParaRPr lang="en-US" sz="1600" dirty="0"/>
          </a:p>
        </p:txBody>
      </p:sp>
      <p:sp>
        <p:nvSpPr>
          <p:cNvPr id="28" name="Στρογγυλεμένο ορθογώνιο 26">
            <a:extLst>
              <a:ext uri="{FF2B5EF4-FFF2-40B4-BE49-F238E27FC236}">
                <a16:creationId xmlns:a16="http://schemas.microsoft.com/office/drawing/2014/main" id="{6C363AB9-2CB4-4C3E-9EF1-958AD55D5FB9}"/>
              </a:ext>
            </a:extLst>
          </p:cNvPr>
          <p:cNvSpPr/>
          <p:nvPr/>
        </p:nvSpPr>
        <p:spPr>
          <a:xfrm>
            <a:off x="11243270" y="1300849"/>
            <a:ext cx="330568" cy="4404684"/>
          </a:xfrm>
          <a:prstGeom prst="roundRect">
            <a:avLst>
              <a:gd name="adj" fmla="val 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r>
              <a:rPr lang="el-GR" sz="1200" b="1" dirty="0">
                <a:solidFill>
                  <a:prstClr val="white"/>
                </a:solidFill>
                <a:latin typeface="Calibri" panose="020F0502020204030204"/>
              </a:rPr>
              <a:t>ΕΝΔΟΣΧΟΛ</a:t>
            </a:r>
          </a:p>
          <a:p>
            <a:pPr algn="ctr" defTabSz="685800">
              <a:defRPr/>
            </a:pPr>
            <a:r>
              <a:rPr lang="el-GR" sz="1200" b="1" dirty="0">
                <a:solidFill>
                  <a:prstClr val="white"/>
                </a:solidFill>
                <a:latin typeface="Calibri" panose="020F0502020204030204"/>
              </a:rPr>
              <a:t>Ι</a:t>
            </a:r>
          </a:p>
          <a:p>
            <a:pPr algn="ctr" defTabSz="685800">
              <a:defRPr/>
            </a:pPr>
            <a:r>
              <a:rPr lang="el-GR" sz="1200" b="1" dirty="0">
                <a:solidFill>
                  <a:prstClr val="white"/>
                </a:solidFill>
                <a:latin typeface="Calibri" panose="020F0502020204030204"/>
              </a:rPr>
              <a:t>ΚΗ</a:t>
            </a:r>
          </a:p>
          <a:p>
            <a:pPr algn="ctr" defTabSz="685800">
              <a:defRPr/>
            </a:pPr>
            <a:endParaRPr lang="el-GR" sz="1200" b="1" dirty="0">
              <a:solidFill>
                <a:prstClr val="white"/>
              </a:solidFill>
              <a:latin typeface="Calibri" panose="020F0502020204030204"/>
            </a:endParaRPr>
          </a:p>
          <a:p>
            <a:pPr algn="ctr" defTabSz="685800">
              <a:defRPr/>
            </a:pPr>
            <a:r>
              <a:rPr lang="el-GR" sz="1200" b="1" dirty="0">
                <a:solidFill>
                  <a:prstClr val="white"/>
                </a:solidFill>
                <a:latin typeface="Calibri" panose="020F0502020204030204"/>
              </a:rPr>
              <a:t>ΕΠ</a:t>
            </a:r>
          </a:p>
          <a:p>
            <a:pPr algn="ctr" defTabSz="685800">
              <a:defRPr/>
            </a:pPr>
            <a:r>
              <a:rPr lang="el-GR" sz="1200" b="1" dirty="0">
                <a:solidFill>
                  <a:prstClr val="white"/>
                </a:solidFill>
                <a:latin typeface="Calibri" panose="020F0502020204030204"/>
              </a:rPr>
              <a:t>ΙΜΟΡΦΩΣΗ</a:t>
            </a:r>
            <a:endParaRPr lang="el-GR" sz="1050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E16A9896-FD75-43A7-B342-2147592DC04D}"/>
              </a:ext>
            </a:extLst>
          </p:cNvPr>
          <p:cNvSpPr txBox="1"/>
          <p:nvPr/>
        </p:nvSpPr>
        <p:spPr>
          <a:xfrm>
            <a:off x="554805" y="793568"/>
            <a:ext cx="11019033" cy="50629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 cmpd="thickThin">
            <a:solidFill>
              <a:srgbClr val="002060"/>
            </a:solidFill>
            <a:prstDash val="solid"/>
          </a:ln>
        </p:spPr>
        <p:txBody>
          <a:bodyPr wrap="square">
            <a:spAutoFit/>
          </a:bodyPr>
          <a:lstStyle/>
          <a:p>
            <a:pPr marL="285750" indent="-28575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l-GR" sz="2000" b="1" dirty="0">
                <a:latin typeface="Calibri" panose="020F0502020204030204" pitchFamily="34" charset="0"/>
              </a:rPr>
              <a:t>Επιμόρφωση στα νέα Προγράμματα Σπουδών</a:t>
            </a:r>
          </a:p>
        </p:txBody>
      </p:sp>
    </p:spTree>
    <p:extLst>
      <p:ext uri="{BB962C8B-B14F-4D97-AF65-F5344CB8AC3E}">
        <p14:creationId xmlns:p14="http://schemas.microsoft.com/office/powerpoint/2010/main" val="32264370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B24436B-2F7F-4315-BDAC-2DCF16AC33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/>
              <a:t>Πράξεις </a:t>
            </a:r>
            <a:r>
              <a:rPr lang="en-US" dirty="0"/>
              <a:t>MIS </a:t>
            </a:r>
            <a:r>
              <a:rPr lang="el-GR" dirty="0"/>
              <a:t>5035542</a:t>
            </a:r>
            <a:r>
              <a:rPr lang="en-US" dirty="0"/>
              <a:t> &amp;</a:t>
            </a:r>
            <a:r>
              <a:rPr lang="el-GR" dirty="0"/>
              <a:t>  </a:t>
            </a:r>
            <a:r>
              <a:rPr lang="en-US" dirty="0"/>
              <a:t>5035543</a:t>
            </a:r>
            <a:br>
              <a:rPr lang="en-US" dirty="0"/>
            </a:br>
            <a:r>
              <a:rPr lang="el-GR" dirty="0"/>
              <a:t>Που βρισκόμαστε;</a:t>
            </a:r>
            <a:endParaRPr lang="en-US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2590AF2-DAA3-4031-A2CA-0904A6BF8D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91478"/>
            <a:ext cx="10515600" cy="4385485"/>
          </a:xfrm>
          <a:ln w="25400">
            <a:solidFill>
              <a:schemeClr val="accent1"/>
            </a:solidFill>
          </a:ln>
        </p:spPr>
        <p:txBody>
          <a:bodyPr/>
          <a:lstStyle/>
          <a:p>
            <a:r>
              <a:rPr lang="el-GR" dirty="0"/>
              <a:t>Προγράμματα Σπουδών</a:t>
            </a:r>
          </a:p>
          <a:p>
            <a:r>
              <a:rPr lang="el-GR" dirty="0"/>
              <a:t>Οδηγοί Εκπαιδευτικού</a:t>
            </a:r>
          </a:p>
          <a:p>
            <a:r>
              <a:rPr lang="el-GR" dirty="0"/>
              <a:t>Προδιαγραφές</a:t>
            </a:r>
          </a:p>
          <a:p>
            <a:endParaRPr lang="el-GR" dirty="0"/>
          </a:p>
          <a:p>
            <a:r>
              <a:rPr lang="el-GR" dirty="0"/>
              <a:t>51 Επιμορφωτικά Προγράμματα</a:t>
            </a:r>
          </a:p>
          <a:p>
            <a:endParaRPr lang="el-GR" dirty="0"/>
          </a:p>
          <a:p>
            <a:r>
              <a:rPr lang="el-GR" dirty="0"/>
              <a:t>Ψηφιακό αποθετήριο ΔΣ</a:t>
            </a:r>
          </a:p>
          <a:p>
            <a:r>
              <a:rPr lang="el-GR" dirty="0"/>
              <a:t>Ψηφιακή αποτύπωση ΠΣ</a:t>
            </a:r>
            <a:endParaRPr lang="en-US" dirty="0"/>
          </a:p>
        </p:txBody>
      </p:sp>
      <p:sp>
        <p:nvSpPr>
          <p:cNvPr id="4" name="Οβάλ 3">
            <a:extLst>
              <a:ext uri="{FF2B5EF4-FFF2-40B4-BE49-F238E27FC236}">
                <a16:creationId xmlns:a16="http://schemas.microsoft.com/office/drawing/2014/main" id="{988CF6BB-31BC-44FC-AD73-12931D4567EA}"/>
              </a:ext>
            </a:extLst>
          </p:cNvPr>
          <p:cNvSpPr/>
          <p:nvPr/>
        </p:nvSpPr>
        <p:spPr>
          <a:xfrm>
            <a:off x="7800392" y="2166549"/>
            <a:ext cx="2472612" cy="98904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/>
              <a:t>Προκήρυξη συγγραφής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53406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F076F41-C819-444F-B3A3-8C481D3132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Εικόνα 4">
            <a:extLst>
              <a:ext uri="{FF2B5EF4-FFF2-40B4-BE49-F238E27FC236}">
                <a16:creationId xmlns:a16="http://schemas.microsoft.com/office/drawing/2014/main" id="{1F6A1C97-8EC4-4D8B-807C-261FFC4E03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60445"/>
            <a:ext cx="12204313" cy="5337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24430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F91196F-93F5-4B7F-8FBC-A7D55860FB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A1226F7-A466-4E1B-9BA7-33F66F47BF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Εικόνα 6">
            <a:extLst>
              <a:ext uri="{FF2B5EF4-FFF2-40B4-BE49-F238E27FC236}">
                <a16:creationId xmlns:a16="http://schemas.microsoft.com/office/drawing/2014/main" id="{6AC67366-5BFC-4B6B-80F1-BF686BE831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91084" y="0"/>
            <a:ext cx="12192888" cy="6737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03044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Εικόνα 4">
            <a:extLst>
              <a:ext uri="{FF2B5EF4-FFF2-40B4-BE49-F238E27FC236}">
                <a16:creationId xmlns:a16="http://schemas.microsoft.com/office/drawing/2014/main" id="{A82D0760-F4AC-4C1E-B2B0-BD5D13C9EF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722" y="2164702"/>
            <a:ext cx="11826036" cy="2537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7485860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541</TotalTime>
  <Words>532</Words>
  <Application>Microsoft Office PowerPoint</Application>
  <PresentationFormat>Ευρεία οθόνη</PresentationFormat>
  <Paragraphs>110</Paragraphs>
  <Slides>12</Slides>
  <Notes>3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7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12</vt:i4>
      </vt:variant>
    </vt:vector>
  </HeadingPairs>
  <TitlesOfParts>
    <vt:vector size="20" baseType="lpstr">
      <vt:lpstr>Arial</vt:lpstr>
      <vt:lpstr>Calibri</vt:lpstr>
      <vt:lpstr>Calibri Light</vt:lpstr>
      <vt:lpstr>Cambria</vt:lpstr>
      <vt:lpstr>Symbol</vt:lpstr>
      <vt:lpstr>Times New Roman</vt:lpstr>
      <vt:lpstr>Wingdings</vt:lpstr>
      <vt:lpstr>Θέμα του Office</vt:lpstr>
      <vt:lpstr>Η διαδικασία Επιμόρφωσης και Πιλοτικής Εφαρμογής των νέων Προγραμμάτων Σπουδών </vt:lpstr>
      <vt:lpstr>Παρουσίαση του PowerPoint</vt:lpstr>
      <vt:lpstr>ΝΕΑ &amp; ΕΠΙΚΑΙΡΟΠΟΙΗΜΕΝΑ ΠΡΟΓΡΑΜΜΑΤΑ ΣΠΟΥΔΩΝ</vt:lpstr>
      <vt:lpstr>ΔΙΑΧΥΣΗ ΤΩΝ ΝΕΩΝ ΠΡΟΓΡΑΜΜΑΤΩΝ ΣΠΟΥΔΩΝ (1) </vt:lpstr>
      <vt:lpstr>  ΔΙΑΧΥΣΗ ΤΩΝ ΝΕΩΝ ΠΡΟΓΡΑΜΜΑΤΩΝ ΣΠΟΥΔΩΝ (2)  </vt:lpstr>
      <vt:lpstr>Πράξεις MIS 5035542 &amp;  5035543 Που βρισκόμαστε;</vt:lpstr>
      <vt:lpstr>Παρουσίαση του PowerPoint</vt:lpstr>
      <vt:lpstr>Παρουσίαση του PowerPoint</vt:lpstr>
      <vt:lpstr>Παρουσίαση του PowerPoint</vt:lpstr>
      <vt:lpstr>Πιστοποίηση επιτυχούς ολοκλήρωσης του Επιμορφωτικού Προγράμματος στο πλαίσιο της Πράξης με MIS 5035543 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Panagiotis Piliouras</dc:creator>
  <cp:lastModifiedBy>Panagiotis Piliouras</cp:lastModifiedBy>
  <cp:revision>11</cp:revision>
  <dcterms:created xsi:type="dcterms:W3CDTF">2021-11-15T09:14:26Z</dcterms:created>
  <dcterms:modified xsi:type="dcterms:W3CDTF">2021-11-16T08:14:45Z</dcterms:modified>
</cp:coreProperties>
</file>