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1" r:id="rId2"/>
    <p:sldId id="301" r:id="rId3"/>
    <p:sldId id="302" r:id="rId4"/>
    <p:sldId id="322" r:id="rId5"/>
    <p:sldId id="323" r:id="rId6"/>
    <p:sldId id="324" r:id="rId7"/>
    <p:sldId id="304" r:id="rId8"/>
    <p:sldId id="311" r:id="rId9"/>
    <p:sldId id="312" r:id="rId10"/>
    <p:sldId id="314" r:id="rId11"/>
    <p:sldId id="313" r:id="rId12"/>
    <p:sldId id="303" r:id="rId13"/>
    <p:sldId id="305" r:id="rId14"/>
    <p:sldId id="307" r:id="rId15"/>
    <p:sldId id="306" r:id="rId16"/>
    <p:sldId id="308" r:id="rId17"/>
    <p:sldId id="288" r:id="rId18"/>
    <p:sldId id="309" r:id="rId19"/>
    <p:sldId id="291" r:id="rId20"/>
    <p:sldId id="289" r:id="rId21"/>
    <p:sldId id="294" r:id="rId22"/>
    <p:sldId id="325" r:id="rId23"/>
    <p:sldId id="326" r:id="rId24"/>
    <p:sldId id="327" r:id="rId25"/>
    <p:sldId id="286" r:id="rId26"/>
    <p:sldId id="287" r:id="rId27"/>
    <p:sldId id="299" r:id="rId28"/>
    <p:sldId id="285" r:id="rId29"/>
    <p:sldId id="295" r:id="rId30"/>
    <p:sldId id="296" r:id="rId31"/>
    <p:sldId id="298" r:id="rId32"/>
    <p:sldId id="284" r:id="rId33"/>
    <p:sldId id="319" r:id="rId34"/>
    <p:sldId id="321" r:id="rId35"/>
    <p:sldId id="277" r:id="rId36"/>
    <p:sldId id="300" r:id="rId37"/>
    <p:sldId id="278" r:id="rId38"/>
    <p:sldId id="279" r:id="rId39"/>
    <p:sldId id="280" r:id="rId40"/>
    <p:sldId id="281" r:id="rId41"/>
    <p:sldId id="282" r:id="rId42"/>
    <p:sldId id="333" r:id="rId43"/>
    <p:sldId id="334" r:id="rId44"/>
    <p:sldId id="348" r:id="rId45"/>
    <p:sldId id="363" r:id="rId46"/>
    <p:sldId id="347" r:id="rId47"/>
    <p:sldId id="335" r:id="rId48"/>
    <p:sldId id="336" r:id="rId49"/>
    <p:sldId id="349" r:id="rId50"/>
    <p:sldId id="352" r:id="rId51"/>
    <p:sldId id="350" r:id="rId52"/>
    <p:sldId id="338" r:id="rId53"/>
    <p:sldId id="344" r:id="rId54"/>
    <p:sldId id="345" r:id="rId55"/>
    <p:sldId id="346" r:id="rId56"/>
    <p:sldId id="337" r:id="rId57"/>
    <p:sldId id="343" r:id="rId58"/>
    <p:sldId id="339" r:id="rId59"/>
    <p:sldId id="340" r:id="rId60"/>
    <p:sldId id="341" r:id="rId61"/>
    <p:sldId id="342" r:id="rId62"/>
    <p:sldId id="354" r:id="rId63"/>
    <p:sldId id="355" r:id="rId64"/>
    <p:sldId id="356" r:id="rId65"/>
    <p:sldId id="357" r:id="rId66"/>
    <p:sldId id="358" r:id="rId67"/>
    <p:sldId id="359" r:id="rId68"/>
    <p:sldId id="360" r:id="rId69"/>
    <p:sldId id="362" r:id="rId7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374"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1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7B11389-D129-4586-914B-AB69AD14D49C}" type="datetimeFigureOut">
              <a:rPr lang="el-GR" smtClean="0"/>
              <a:pPr/>
              <a:t>2/11/2017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8BC1FC9-88C5-494E-B7F8-85A1E9E4842E}"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1000">
              <a:schemeClr val="accent4">
                <a:lumMod val="60000"/>
                <a:lumOff val="40000"/>
                <a:alpha val="85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11389-D129-4586-914B-AB69AD14D49C}" type="datetimeFigureOut">
              <a:rPr lang="el-GR" smtClean="0"/>
              <a:pPr/>
              <a:t>2/11/2017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C1FC9-88C5-494E-B7F8-85A1E9E4842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vmlDrawing" Target="../drawings/vmlDrawing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285860"/>
            <a:ext cx="8229600" cy="5572140"/>
          </a:xfrm>
        </p:spPr>
        <p:txBody>
          <a:bodyPr>
            <a:normAutofit/>
          </a:bodyPr>
          <a:lstStyle/>
          <a:p>
            <a:r>
              <a:rPr lang="el-GR" dirty="0" smtClean="0"/>
              <a:t>ΠΑΘΟΛΟΓΟΑΝΑΤΟΜΙΚΗ ΣΤΑΔΙΟΠΟΙΗΣΗ </a:t>
            </a:r>
            <a:br>
              <a:rPr lang="el-GR" dirty="0" smtClean="0"/>
            </a:br>
            <a:r>
              <a:rPr lang="el-GR" dirty="0" smtClean="0"/>
              <a:t>ΚΑΡΚΙΝΩΜΑΤΩΝ ΣΠΛΑΓΧΝΩΝ ΚΟΙΛΙΑΣ </a:t>
            </a:r>
            <a:br>
              <a:rPr lang="el-GR" dirty="0" smtClean="0"/>
            </a:br>
            <a:r>
              <a:rPr lang="el-GR" dirty="0" smtClean="0"/>
              <a:t/>
            </a:r>
            <a:br>
              <a:rPr lang="el-GR" dirty="0" smtClean="0"/>
            </a:br>
            <a:r>
              <a:rPr lang="el-GR" sz="2400" dirty="0" smtClean="0"/>
              <a:t>Καθ.  Ανδρέας Χ. Λάζαρης</a:t>
            </a:r>
            <a:br>
              <a:rPr lang="el-GR" sz="2400" dirty="0" smtClean="0"/>
            </a:br>
            <a:r>
              <a:rPr lang="el-GR" sz="2400" dirty="0" smtClean="0"/>
              <a:t>Ιατρός-Ιστοπαθολόγος</a:t>
            </a:r>
            <a:br>
              <a:rPr lang="el-GR" sz="2400" dirty="0" smtClean="0"/>
            </a:br>
            <a:r>
              <a:rPr lang="el-GR" sz="2400" dirty="0" smtClean="0"/>
              <a:t>Α’ Εργαστήριο Παθολογικής Ανατομικής </a:t>
            </a:r>
            <a:br>
              <a:rPr lang="el-GR" sz="2400" dirty="0" smtClean="0"/>
            </a:br>
            <a:r>
              <a:rPr lang="el-GR" sz="2400" dirty="0" smtClean="0"/>
              <a:t>Ιατρική Σχολή ΕΚΠΑ</a:t>
            </a:r>
            <a:endParaRPr lang="el-GR" sz="2400" dirty="0"/>
          </a:p>
        </p:txBody>
      </p:sp>
      <p:sp>
        <p:nvSpPr>
          <p:cNvPr id="3" name="Rectangle 2"/>
          <p:cNvSpPr/>
          <p:nvPr/>
        </p:nvSpPr>
        <p:spPr>
          <a:xfrm>
            <a:off x="0" y="357166"/>
            <a:ext cx="9144000" cy="830997"/>
          </a:xfrm>
          <a:prstGeom prst="rect">
            <a:avLst/>
          </a:prstGeom>
        </p:spPr>
        <p:txBody>
          <a:bodyPr wrap="square">
            <a:spAutoFit/>
          </a:bodyPr>
          <a:lstStyle/>
          <a:p>
            <a:pPr algn="ctr"/>
            <a:r>
              <a:rPr lang="el-GR" sz="2400" dirty="0" smtClean="0"/>
              <a:t>Μετεκπαιδευτικά Μαθήματα Α' Προπαιδευτικής Χειρουργικής Κλινικής,  «Ιπποκράτειο» Γ.Ν.Α. , Ιατρική Σχολή ΕΚΠΑ, Ακαδημαϊκό έτος 2017-18</a:t>
            </a:r>
            <a:endParaRPr lang="el-G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836712"/>
            <a:ext cx="8229600" cy="580926"/>
          </a:xfrm>
        </p:spPr>
        <p:txBody>
          <a:bodyPr>
            <a:noAutofit/>
          </a:bodyPr>
          <a:lstStyle/>
          <a:p>
            <a:r>
              <a:rPr lang="en-US" sz="2400" dirty="0" smtClean="0"/>
              <a:t>A. </a:t>
            </a:r>
            <a:r>
              <a:rPr lang="el-GR" sz="2400" dirty="0" smtClean="0"/>
              <a:t> Μικροσκοπικώς η βιοψία αντιστοιχεί σε ανώτερης διαφοροποίησης θηλώδες αδενοκαρκίνωμα </a:t>
            </a:r>
            <a:br>
              <a:rPr lang="el-GR" sz="2400" dirty="0" smtClean="0"/>
            </a:br>
            <a:r>
              <a:rPr lang="el-GR" sz="2400" dirty="0" smtClean="0"/>
              <a:t>με διήθηση εντός του </a:t>
            </a:r>
            <a:r>
              <a:rPr lang="el-GR" sz="2400" dirty="0" smtClean="0"/>
              <a:t>χορίου</a:t>
            </a:r>
            <a:r>
              <a:rPr lang="en-US" sz="2400" dirty="0" smtClean="0"/>
              <a:t> (pT1a)</a:t>
            </a:r>
            <a:r>
              <a:rPr lang="el-GR" sz="2400" dirty="0" smtClean="0"/>
              <a:t>. </a:t>
            </a:r>
            <a:r>
              <a:rPr lang="el-GR" sz="2400" dirty="0" smtClean="0"/>
              <a:t/>
            </a:r>
            <a:br>
              <a:rPr lang="el-GR" sz="2400" dirty="0" smtClean="0"/>
            </a:br>
            <a:r>
              <a:rPr lang="el-GR" sz="2400" dirty="0" smtClean="0"/>
              <a:t/>
            </a:r>
            <a:br>
              <a:rPr lang="el-GR" sz="2400" dirty="0" smtClean="0"/>
            </a:br>
            <a:r>
              <a:rPr lang="en-US" sz="2400" dirty="0" smtClean="0"/>
              <a:t>B.</a:t>
            </a:r>
            <a:r>
              <a:rPr lang="el-GR" sz="2400" dirty="0" smtClean="0"/>
              <a:t> Βαθύτερη ενδοσκοπική βιοψία αναδεικνύει τη διήθηση του υποβλεννογόνιου </a:t>
            </a:r>
            <a:r>
              <a:rPr lang="el-GR" sz="2400" dirty="0" smtClean="0"/>
              <a:t>χιτώνα</a:t>
            </a:r>
            <a:r>
              <a:rPr lang="en-US" sz="2400" dirty="0" smtClean="0"/>
              <a:t> (pT1b)</a:t>
            </a:r>
            <a:r>
              <a:rPr lang="el-GR" sz="2400" dirty="0" smtClean="0"/>
              <a:t>.</a:t>
            </a:r>
            <a:r>
              <a:rPr lang="en-US" sz="2400" dirty="0" smtClean="0"/>
              <a:t> </a:t>
            </a:r>
            <a:endParaRPr lang="el-GR" sz="2400" dirty="0"/>
          </a:p>
        </p:txBody>
      </p:sp>
      <p:pic>
        <p:nvPicPr>
          <p:cNvPr id="16386" name="Picture 2" descr="C:\Users\KAV-AGRO\Desktop\fig7.jpg"/>
          <p:cNvPicPr>
            <a:picLocks noChangeAspect="1" noChangeArrowheads="1"/>
          </p:cNvPicPr>
          <p:nvPr/>
        </p:nvPicPr>
        <p:blipFill>
          <a:blip r:embed="rId2" cstate="print"/>
          <a:srcRect/>
          <a:stretch>
            <a:fillRect/>
          </a:stretch>
        </p:blipFill>
        <p:spPr bwMode="auto">
          <a:xfrm>
            <a:off x="179512" y="2492896"/>
            <a:ext cx="8784976" cy="421492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8229600" cy="868958"/>
          </a:xfrm>
        </p:spPr>
        <p:txBody>
          <a:bodyPr>
            <a:noAutofit/>
          </a:bodyPr>
          <a:lstStyle/>
          <a:p>
            <a:r>
              <a:rPr lang="en-US" sz="2400" dirty="0" smtClean="0"/>
              <a:t>A. </a:t>
            </a:r>
            <a:r>
              <a:rPr lang="el-GR" sz="2400" dirty="0" smtClean="0"/>
              <a:t>Ενδοβλεννογονικό </a:t>
            </a:r>
            <a:r>
              <a:rPr lang="en-US" sz="2400" dirty="0" smtClean="0"/>
              <a:t>(pT1a) </a:t>
            </a:r>
            <a:r>
              <a:rPr lang="el-GR" sz="2400" dirty="0" smtClean="0"/>
              <a:t>καρκίνωμα </a:t>
            </a:r>
            <a:r>
              <a:rPr lang="el-GR" sz="2400" dirty="0" smtClean="0"/>
              <a:t>από σφραγιδοκύτταρα </a:t>
            </a:r>
            <a:br>
              <a:rPr lang="el-GR" sz="2400" dirty="0" smtClean="0"/>
            </a:br>
            <a:r>
              <a:rPr lang="el-GR" sz="2400" dirty="0" smtClean="0"/>
              <a:t>(</a:t>
            </a:r>
            <a:r>
              <a:rPr lang="en-US" sz="2400" dirty="0" smtClean="0"/>
              <a:t>signet ring cells</a:t>
            </a:r>
            <a:r>
              <a:rPr lang="el-GR" sz="2400" dirty="0" smtClean="0"/>
              <a:t>)</a:t>
            </a:r>
            <a:r>
              <a:rPr lang="en-US" sz="2400" dirty="0" smtClean="0"/>
              <a:t> </a:t>
            </a:r>
            <a:r>
              <a:rPr lang="el-GR" sz="2400" dirty="0" smtClean="0"/>
              <a:t>, εδώ με </a:t>
            </a:r>
            <a:r>
              <a:rPr lang="el-GR" sz="2400" dirty="0" err="1" smtClean="0"/>
              <a:t>ηωσινόφιλο</a:t>
            </a:r>
            <a:r>
              <a:rPr lang="el-GR" sz="2400" dirty="0" smtClean="0"/>
              <a:t> κυτταρόπλασμα.</a:t>
            </a:r>
            <a:r>
              <a:rPr lang="en-US" sz="2400" dirty="0" smtClean="0"/>
              <a:t> </a:t>
            </a:r>
            <a:r>
              <a:rPr lang="el-GR" sz="2400" dirty="0" smtClean="0"/>
              <a:t/>
            </a:r>
            <a:br>
              <a:rPr lang="el-GR" sz="2400" dirty="0" smtClean="0"/>
            </a:br>
            <a:r>
              <a:rPr lang="el-GR" sz="2400" dirty="0" smtClean="0"/>
              <a:t/>
            </a:r>
            <a:br>
              <a:rPr lang="el-GR" sz="2400" dirty="0" smtClean="0"/>
            </a:br>
            <a:r>
              <a:rPr lang="en-US" sz="2400" dirty="0" smtClean="0"/>
              <a:t>B. </a:t>
            </a:r>
            <a:r>
              <a:rPr lang="el-GR" sz="2400" dirty="0" smtClean="0"/>
              <a:t>Καλυκοειδή κύτταρα μιμούμενα καρκινικά </a:t>
            </a:r>
            <a:r>
              <a:rPr lang="el-GR" sz="2400" dirty="0" err="1" smtClean="0"/>
              <a:t>σφραγιδοκύτταρα</a:t>
            </a:r>
            <a:r>
              <a:rPr lang="el-GR" sz="2400" dirty="0" smtClean="0"/>
              <a:t> ανευρίσκονται στο ίδιο παρασκεύασμα γαστρεκτομής.</a:t>
            </a:r>
            <a:endParaRPr lang="el-GR" sz="2400" dirty="0"/>
          </a:p>
        </p:txBody>
      </p:sp>
      <p:pic>
        <p:nvPicPr>
          <p:cNvPr id="17410" name="Picture 2" descr="C:\Users\KAV-AGRO\Desktop\fig8.jpg"/>
          <p:cNvPicPr>
            <a:picLocks noChangeAspect="1" noChangeArrowheads="1"/>
          </p:cNvPicPr>
          <p:nvPr/>
        </p:nvPicPr>
        <p:blipFill>
          <a:blip r:embed="rId2" cstate="print"/>
          <a:srcRect/>
          <a:stretch>
            <a:fillRect/>
          </a:stretch>
        </p:blipFill>
        <p:spPr bwMode="auto">
          <a:xfrm>
            <a:off x="107504" y="2348880"/>
            <a:ext cx="8918974" cy="381642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pT1a</a:t>
            </a:r>
            <a:endParaRPr lang="el-GR" dirty="0"/>
          </a:p>
        </p:txBody>
      </p:sp>
      <p:pic>
        <p:nvPicPr>
          <p:cNvPr id="5122" name="Picture 2" descr="C:\Users\KAV-AGRO\Desktop\300px-Signet_ring_cell_carcinoma_-_very_high_mag.jpg"/>
          <p:cNvPicPr>
            <a:picLocks noChangeAspect="1" noChangeArrowheads="1"/>
          </p:cNvPicPr>
          <p:nvPr/>
        </p:nvPicPr>
        <p:blipFill>
          <a:blip r:embed="rId2" cstate="print"/>
          <a:srcRect/>
          <a:stretch>
            <a:fillRect/>
          </a:stretch>
        </p:blipFill>
        <p:spPr bwMode="auto">
          <a:xfrm>
            <a:off x="5652120" y="1556792"/>
            <a:ext cx="3201144" cy="4801716"/>
          </a:xfrm>
          <a:prstGeom prst="rect">
            <a:avLst/>
          </a:prstGeom>
          <a:noFill/>
        </p:spPr>
      </p:pic>
      <p:pic>
        <p:nvPicPr>
          <p:cNvPr id="5123" name="Picture 3" descr="C:\Users\KAV-AGRO\Desktop\early-stage-dgc.jpg"/>
          <p:cNvPicPr>
            <a:picLocks noChangeAspect="1" noChangeArrowheads="1"/>
          </p:cNvPicPr>
          <p:nvPr/>
        </p:nvPicPr>
        <p:blipFill>
          <a:blip r:embed="rId3" cstate="print"/>
          <a:srcRect/>
          <a:stretch>
            <a:fillRect/>
          </a:stretch>
        </p:blipFill>
        <p:spPr bwMode="auto">
          <a:xfrm>
            <a:off x="323528" y="1556792"/>
            <a:ext cx="5184717" cy="482453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42918"/>
            <a:ext cx="9144000" cy="774720"/>
          </a:xfrm>
        </p:spPr>
        <p:txBody>
          <a:bodyPr>
            <a:noAutofit/>
          </a:bodyPr>
          <a:lstStyle/>
          <a:p>
            <a:r>
              <a:rPr lang="el-GR" sz="2000" b="1" dirty="0" smtClean="0"/>
              <a:t>Πρώιμος</a:t>
            </a:r>
            <a:r>
              <a:rPr lang="el-GR" sz="2000" dirty="0" smtClean="0"/>
              <a:t> γαστρικός καρκίνος περιοριζόμενος στον βλεννογόνο / υποβλεννογόνιο χιτώνα , </a:t>
            </a:r>
            <a:r>
              <a:rPr lang="en-US" sz="2000" dirty="0" smtClean="0"/>
              <a:t> </a:t>
            </a:r>
            <a:r>
              <a:rPr lang="el-GR" sz="2000" dirty="0" smtClean="0"/>
              <a:t>με </a:t>
            </a:r>
            <a:r>
              <a:rPr lang="el-GR" sz="2000" dirty="0" smtClean="0"/>
              <a:t>λεμφαδενικές μεταστάσεις ή όχι.</a:t>
            </a:r>
            <a:r>
              <a:rPr lang="en-US" sz="2000" dirty="0" smtClean="0"/>
              <a:t> </a:t>
            </a:r>
            <a:r>
              <a:rPr lang="el-GR" sz="2000" dirty="0" smtClean="0"/>
              <a:t/>
            </a:r>
            <a:br>
              <a:rPr lang="el-GR" sz="2000" dirty="0" smtClean="0"/>
            </a:br>
            <a:r>
              <a:rPr lang="en-US" sz="2000" dirty="0" smtClean="0"/>
              <a:t/>
            </a:r>
            <a:br>
              <a:rPr lang="en-US" sz="2000" dirty="0" smtClean="0"/>
            </a:br>
            <a:r>
              <a:rPr lang="el-GR" sz="2000" b="1" dirty="0" smtClean="0"/>
              <a:t>Προχωρημένο</a:t>
            </a:r>
            <a:r>
              <a:rPr lang="el-GR" sz="2000" dirty="0" smtClean="0"/>
              <a:t>ς γαστρικός καρκίνος διηθών πέραν του </a:t>
            </a:r>
            <a:r>
              <a:rPr lang="el-GR" sz="2000" dirty="0" err="1" smtClean="0"/>
              <a:t>υποβλεννογονίου</a:t>
            </a:r>
            <a:r>
              <a:rPr lang="el-GR" sz="2000" dirty="0" smtClean="0"/>
              <a:t> χιτώνα.</a:t>
            </a:r>
            <a:br>
              <a:rPr lang="el-GR" sz="2000" dirty="0" smtClean="0"/>
            </a:br>
            <a:endParaRPr lang="el-GR" sz="2000" dirty="0"/>
          </a:p>
        </p:txBody>
      </p:sp>
      <p:pic>
        <p:nvPicPr>
          <p:cNvPr id="8194" name="Picture 2" descr="C:\Users\KAV-AGRO\Desktop\JGDT-2-119-F4.gif"/>
          <p:cNvPicPr>
            <a:picLocks noChangeAspect="1" noChangeArrowheads="1"/>
          </p:cNvPicPr>
          <p:nvPr/>
        </p:nvPicPr>
        <p:blipFill>
          <a:blip r:embed="rId2" cstate="print"/>
          <a:srcRect/>
          <a:stretch>
            <a:fillRect/>
          </a:stretch>
        </p:blipFill>
        <p:spPr bwMode="auto">
          <a:xfrm rot="16200000">
            <a:off x="-199503" y="2583878"/>
            <a:ext cx="4934496" cy="3168353"/>
          </a:xfrm>
          <a:prstGeom prst="rect">
            <a:avLst/>
          </a:prstGeom>
          <a:noFill/>
        </p:spPr>
      </p:pic>
      <p:pic>
        <p:nvPicPr>
          <p:cNvPr id="8195" name="Picture 3" descr="C:\Users\KAV-AGRO\Desktop\JGDT-2-119-F5.gif"/>
          <p:cNvPicPr>
            <a:picLocks noChangeAspect="1" noChangeArrowheads="1"/>
          </p:cNvPicPr>
          <p:nvPr/>
        </p:nvPicPr>
        <p:blipFill>
          <a:blip r:embed="rId3" cstate="print"/>
          <a:srcRect/>
          <a:stretch>
            <a:fillRect/>
          </a:stretch>
        </p:blipFill>
        <p:spPr bwMode="auto">
          <a:xfrm rot="16200000">
            <a:off x="4547240" y="2373640"/>
            <a:ext cx="4874056" cy="352839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2000" dirty="0" smtClean="0"/>
              <a:t>Προχωρημένα γαστρικά καρκινώματα.</a:t>
            </a:r>
            <a:br>
              <a:rPr lang="el-GR" sz="2000" dirty="0" smtClean="0"/>
            </a:br>
            <a:r>
              <a:rPr lang="el-GR" sz="2000" dirty="0" smtClean="0"/>
              <a:t/>
            </a:r>
            <a:br>
              <a:rPr lang="el-GR" sz="2000" dirty="0" smtClean="0"/>
            </a:br>
            <a:r>
              <a:rPr lang="el-GR" sz="2000" dirty="0" smtClean="0"/>
              <a:t>Τύπος </a:t>
            </a:r>
            <a:r>
              <a:rPr lang="el-GR" sz="2000" b="1" dirty="0" smtClean="0"/>
              <a:t>1</a:t>
            </a:r>
            <a:r>
              <a:rPr lang="el-GR" sz="2000" dirty="0" smtClean="0"/>
              <a:t> κατά </a:t>
            </a:r>
            <a:r>
              <a:rPr lang="en-US" sz="2000" dirty="0" smtClean="0"/>
              <a:t>Bormann. </a:t>
            </a:r>
            <a:r>
              <a:rPr lang="el-GR" sz="2000" dirty="0" smtClean="0"/>
              <a:t/>
            </a:r>
            <a:br>
              <a:rPr lang="el-GR" sz="2000" dirty="0" smtClean="0"/>
            </a:br>
            <a:r>
              <a:rPr lang="el-GR" sz="2000" b="1" dirty="0" err="1" smtClean="0"/>
              <a:t>Πολυποειδές</a:t>
            </a:r>
            <a:r>
              <a:rPr lang="el-GR" sz="2000" dirty="0" smtClean="0"/>
              <a:t> καρκίνωμα του στομάχου εντοπιζόμενο στο άντρο κατά το έλασσον τόξο. Η εν λόγω </a:t>
            </a:r>
            <a:r>
              <a:rPr lang="el-GR" sz="2000" dirty="0" smtClean="0"/>
              <a:t>υπ</a:t>
            </a:r>
            <a:r>
              <a:rPr lang="el-GR" sz="2000" dirty="0" smtClean="0"/>
              <a:t>ε</a:t>
            </a:r>
            <a:r>
              <a:rPr lang="el-GR" sz="2000" dirty="0" smtClean="0"/>
              <a:t>γηρμένη </a:t>
            </a:r>
            <a:r>
              <a:rPr lang="el-GR" sz="2000" dirty="0" smtClean="0"/>
              <a:t>συμπαγής μάζα εμφανίζει εστιακή επιπολής αιμορραγία.</a:t>
            </a:r>
            <a:endParaRPr lang="el-GR" sz="2000" dirty="0"/>
          </a:p>
        </p:txBody>
      </p:sp>
      <p:pic>
        <p:nvPicPr>
          <p:cNvPr id="10242" name="Picture 2" descr="C:\Users\KAV-AGRO\Desktop\image9.jpeg"/>
          <p:cNvPicPr>
            <a:picLocks noChangeAspect="1" noChangeArrowheads="1"/>
          </p:cNvPicPr>
          <p:nvPr/>
        </p:nvPicPr>
        <p:blipFill>
          <a:blip r:embed="rId2" cstate="print"/>
          <a:srcRect/>
          <a:stretch>
            <a:fillRect/>
          </a:stretch>
        </p:blipFill>
        <p:spPr bwMode="auto">
          <a:xfrm>
            <a:off x="1691680" y="1705093"/>
            <a:ext cx="6071540" cy="5152907"/>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72816"/>
          </a:xfrm>
        </p:spPr>
        <p:txBody>
          <a:bodyPr>
            <a:normAutofit/>
          </a:bodyPr>
          <a:lstStyle/>
          <a:p>
            <a:r>
              <a:rPr lang="el-GR" sz="2800" dirty="0" smtClean="0"/>
              <a:t>Τύπος </a:t>
            </a:r>
            <a:r>
              <a:rPr lang="el-GR" sz="2800" b="1" dirty="0" smtClean="0"/>
              <a:t>2</a:t>
            </a:r>
            <a:r>
              <a:rPr lang="el-GR" sz="2800" dirty="0" smtClean="0"/>
              <a:t> κατά </a:t>
            </a:r>
            <a:r>
              <a:rPr lang="en-US" sz="2800" dirty="0" smtClean="0"/>
              <a:t>Bormann</a:t>
            </a:r>
            <a:r>
              <a:rPr lang="el-GR" sz="2800" dirty="0" smtClean="0"/>
              <a:t>.</a:t>
            </a:r>
            <a:br>
              <a:rPr lang="el-GR" sz="2800" dirty="0" smtClean="0"/>
            </a:br>
            <a:r>
              <a:rPr lang="el-GR" sz="2800" dirty="0" err="1" smtClean="0"/>
              <a:t>Ανθοκραμβοειδές</a:t>
            </a:r>
            <a:r>
              <a:rPr lang="el-GR" sz="2800" dirty="0" smtClean="0"/>
              <a:t> καρκίνωμα του άντρου του στομάχου </a:t>
            </a:r>
            <a:br>
              <a:rPr lang="el-GR" sz="2800" dirty="0" smtClean="0"/>
            </a:br>
            <a:r>
              <a:rPr lang="el-GR" sz="2800" dirty="0" smtClean="0"/>
              <a:t>με εκτενή κεντρική εξέλκωση.   </a:t>
            </a:r>
            <a:endParaRPr lang="el-GR" sz="2800" dirty="0"/>
          </a:p>
        </p:txBody>
      </p:sp>
      <p:pic>
        <p:nvPicPr>
          <p:cNvPr id="9218" name="Picture 2" descr="C:\Users\KAV-AGRO\Desktop\image10.jpeg"/>
          <p:cNvPicPr>
            <a:picLocks noChangeAspect="1" noChangeArrowheads="1"/>
          </p:cNvPicPr>
          <p:nvPr/>
        </p:nvPicPr>
        <p:blipFill>
          <a:blip r:embed="rId2" cstate="print"/>
          <a:srcRect/>
          <a:stretch>
            <a:fillRect/>
          </a:stretch>
        </p:blipFill>
        <p:spPr bwMode="auto">
          <a:xfrm>
            <a:off x="1259632" y="1844824"/>
            <a:ext cx="6552728" cy="489383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Autofit/>
          </a:bodyPr>
          <a:lstStyle/>
          <a:p>
            <a:r>
              <a:rPr lang="el-GR" sz="2000" dirty="0" smtClean="0"/>
              <a:t>Τύπος </a:t>
            </a:r>
            <a:r>
              <a:rPr lang="el-GR" sz="2000" b="1" dirty="0" smtClean="0"/>
              <a:t>3</a:t>
            </a:r>
            <a:r>
              <a:rPr lang="el-GR" sz="2000" dirty="0" smtClean="0"/>
              <a:t> κατά </a:t>
            </a:r>
            <a:r>
              <a:rPr lang="en-US" sz="2000" dirty="0" smtClean="0"/>
              <a:t>Bormann. </a:t>
            </a:r>
            <a:r>
              <a:rPr lang="el-GR" sz="2000" dirty="0" smtClean="0"/>
              <a:t> </a:t>
            </a:r>
            <a:br>
              <a:rPr lang="el-GR" sz="2000" dirty="0" smtClean="0"/>
            </a:br>
            <a:r>
              <a:rPr lang="el-GR" sz="2000" dirty="0" smtClean="0"/>
              <a:t/>
            </a:r>
            <a:br>
              <a:rPr lang="el-GR" sz="2000" dirty="0" smtClean="0"/>
            </a:br>
            <a:r>
              <a:rPr lang="el-GR" sz="2000" dirty="0" smtClean="0"/>
              <a:t>Ελκωτικό καρκίνωμα του στομάχου με διηθητικά και </a:t>
            </a:r>
            <a:r>
              <a:rPr lang="el-GR" sz="2000" dirty="0" smtClean="0"/>
              <a:t>υπεγηρμένα </a:t>
            </a:r>
            <a:r>
              <a:rPr lang="el-GR" sz="2000" dirty="0" smtClean="0"/>
              <a:t>χείλη , </a:t>
            </a:r>
            <a:br>
              <a:rPr lang="el-GR" sz="2000" dirty="0" smtClean="0"/>
            </a:br>
            <a:r>
              <a:rPr lang="el-GR" sz="2000" dirty="0" smtClean="0"/>
              <a:t>εξορμώμενο από το κατώτερο </a:t>
            </a:r>
            <a:r>
              <a:rPr lang="el-GR" sz="2000" dirty="0" smtClean="0"/>
              <a:t>σώμα, </a:t>
            </a:r>
            <a:r>
              <a:rPr lang="el-GR" sz="2000" dirty="0" smtClean="0"/>
              <a:t>κατά το έλασσον τόξο. </a:t>
            </a:r>
            <a:endParaRPr lang="el-GR" sz="2000" dirty="0"/>
          </a:p>
        </p:txBody>
      </p:sp>
      <p:pic>
        <p:nvPicPr>
          <p:cNvPr id="11266" name="Picture 2" descr="C:\Users\KAV-AGRO\Desktop\image11.jpeg"/>
          <p:cNvPicPr>
            <a:picLocks noChangeAspect="1" noChangeArrowheads="1"/>
          </p:cNvPicPr>
          <p:nvPr/>
        </p:nvPicPr>
        <p:blipFill>
          <a:blip r:embed="rId2" cstate="print"/>
          <a:srcRect/>
          <a:stretch>
            <a:fillRect/>
          </a:stretch>
        </p:blipFill>
        <p:spPr bwMode="auto">
          <a:xfrm>
            <a:off x="1187624" y="1484784"/>
            <a:ext cx="7167593" cy="525658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l"/>
            <a:r>
              <a:rPr lang="en-US" dirty="0" smtClean="0"/>
              <a:t>K</a:t>
            </a:r>
            <a:r>
              <a:rPr lang="el-GR" dirty="0" smtClean="0"/>
              <a:t>ακόηθες </a:t>
            </a:r>
            <a:r>
              <a:rPr lang="el-GR" dirty="0" smtClean="0"/>
              <a:t>έλκος - </a:t>
            </a:r>
            <a:r>
              <a:rPr lang="el-GR" dirty="0" smtClean="0"/>
              <a:t/>
            </a:r>
            <a:br>
              <a:rPr lang="el-GR" dirty="0" smtClean="0"/>
            </a:br>
            <a:r>
              <a:rPr lang="el-GR" dirty="0" smtClean="0"/>
              <a:t> </a:t>
            </a:r>
            <a:r>
              <a:rPr lang="el-GR" dirty="0" smtClean="0"/>
              <a:t>ελκωτικό καρκίνωμα </a:t>
            </a:r>
            <a:endParaRPr lang="el-GR" dirty="0"/>
          </a:p>
        </p:txBody>
      </p:sp>
      <p:pic>
        <p:nvPicPr>
          <p:cNvPr id="64514" name="Picture 2" descr="adenocarcinoma of stomach"/>
          <p:cNvPicPr>
            <a:picLocks noChangeAspect="1" noChangeArrowheads="1"/>
          </p:cNvPicPr>
          <p:nvPr/>
        </p:nvPicPr>
        <p:blipFill>
          <a:blip r:embed="rId2" cstate="print"/>
          <a:srcRect/>
          <a:stretch>
            <a:fillRect/>
          </a:stretch>
        </p:blipFill>
        <p:spPr bwMode="auto">
          <a:xfrm>
            <a:off x="-1" y="2143116"/>
            <a:ext cx="5962541" cy="3786214"/>
          </a:xfrm>
          <a:prstGeom prst="rect">
            <a:avLst/>
          </a:prstGeom>
          <a:noFill/>
        </p:spPr>
      </p:pic>
      <p:pic>
        <p:nvPicPr>
          <p:cNvPr id="64516" name="Picture 4" descr="adenocarcinoma of stomach"/>
          <p:cNvPicPr>
            <a:picLocks noChangeAspect="1" noChangeArrowheads="1"/>
          </p:cNvPicPr>
          <p:nvPr/>
        </p:nvPicPr>
        <p:blipFill>
          <a:blip r:embed="rId3" cstate="print"/>
          <a:srcRect/>
          <a:stretch>
            <a:fillRect/>
          </a:stretch>
        </p:blipFill>
        <p:spPr bwMode="auto">
          <a:xfrm rot="16200000">
            <a:off x="4192503" y="1906503"/>
            <a:ext cx="6759722" cy="3143272"/>
          </a:xfrm>
          <a:prstGeom prst="rect">
            <a:avLst/>
          </a:prstGeom>
          <a:noFill/>
        </p:spPr>
      </p:pic>
      <p:sp>
        <p:nvSpPr>
          <p:cNvPr id="5" name="Text Placeholder 2"/>
          <p:cNvSpPr txBox="1">
            <a:spLocks/>
          </p:cNvSpPr>
          <p:nvPr/>
        </p:nvSpPr>
        <p:spPr>
          <a:xfrm>
            <a:off x="7286644" y="4643446"/>
            <a:ext cx="2071702" cy="2214553"/>
          </a:xfrm>
          <a:prstGeom prst="rect">
            <a:avLst/>
          </a:prstGeom>
        </p:spPr>
        <p:txBody>
          <a:bodyPr>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3200" b="0" i="0" u="none" strike="noStrike" kern="1200" cap="none" spc="0" normalizeH="0" baseline="0" noProof="0" dirty="0" smtClean="0">
                <a:ln>
                  <a:noFill/>
                </a:ln>
                <a:solidFill>
                  <a:schemeClr val="bg1">
                    <a:lumMod val="60000"/>
                    <a:lumOff val="40000"/>
                  </a:schemeClr>
                </a:solidFill>
                <a:effectLst/>
                <a:uLnTx/>
                <a:uFillTx/>
                <a:latin typeface="+mn-lt"/>
                <a:ea typeface="+mn-ea"/>
                <a:cs typeface="+mn-cs"/>
              </a:rPr>
              <a:t>Διογκωμέ-νοι επιχώριοι λεμφαδέ-νες</a:t>
            </a:r>
            <a:endParaRPr kumimoji="0" lang="el-GR" sz="3200" b="0" i="0" u="none" strike="noStrike" kern="1200" cap="none" spc="0" normalizeH="0" baseline="0" noProof="0" dirty="0">
              <a:ln>
                <a:noFill/>
              </a:ln>
              <a:solidFill>
                <a:schemeClr val="bg1">
                  <a:lumMod val="60000"/>
                  <a:lumOff val="40000"/>
                </a:schemeClr>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64704"/>
            <a:ext cx="8229600" cy="652934"/>
          </a:xfrm>
        </p:spPr>
        <p:txBody>
          <a:bodyPr>
            <a:noAutofit/>
          </a:bodyPr>
          <a:lstStyle/>
          <a:p>
            <a:r>
              <a:rPr lang="el-GR" sz="2400" dirty="0" smtClean="0"/>
              <a:t>Τύπος </a:t>
            </a:r>
            <a:r>
              <a:rPr lang="el-GR" sz="2400" b="1" dirty="0" smtClean="0"/>
              <a:t>4</a:t>
            </a:r>
            <a:r>
              <a:rPr lang="el-GR" sz="2400" dirty="0" smtClean="0"/>
              <a:t> κατά </a:t>
            </a:r>
            <a:r>
              <a:rPr lang="en-US" sz="2400" dirty="0" smtClean="0"/>
              <a:t>Bormann</a:t>
            </a:r>
            <a:r>
              <a:rPr lang="el-GR" sz="2400" dirty="0" smtClean="0"/>
              <a:t>. </a:t>
            </a:r>
            <a:br>
              <a:rPr lang="el-GR" sz="2400" dirty="0" smtClean="0"/>
            </a:br>
            <a:r>
              <a:rPr lang="el-GR" sz="2400" dirty="0" smtClean="0"/>
              <a:t>Πλαστική </a:t>
            </a:r>
            <a:r>
              <a:rPr lang="el-GR" sz="2400" dirty="0" err="1" smtClean="0"/>
              <a:t>λινίτιδα</a:t>
            </a:r>
            <a:r>
              <a:rPr lang="el-GR" sz="2400" dirty="0" smtClean="0"/>
              <a:t>.</a:t>
            </a:r>
            <a:br>
              <a:rPr lang="el-GR" sz="2400" dirty="0" smtClean="0"/>
            </a:br>
            <a:r>
              <a:rPr lang="el-GR" sz="2400" dirty="0" smtClean="0"/>
              <a:t> </a:t>
            </a:r>
            <a:r>
              <a:rPr lang="el-GR" sz="2400" dirty="0" err="1" smtClean="0"/>
              <a:t>Διαχύτως</a:t>
            </a:r>
            <a:r>
              <a:rPr lang="el-GR" sz="2400" dirty="0" smtClean="0"/>
              <a:t> διηθητικό καρκίνωμα του στομάχου </a:t>
            </a:r>
            <a:br>
              <a:rPr lang="el-GR" sz="2400" dirty="0" smtClean="0"/>
            </a:br>
            <a:r>
              <a:rPr lang="el-GR" sz="2400" dirty="0" smtClean="0"/>
              <a:t>με πάχυνση των γαστρικών πτυχών </a:t>
            </a:r>
            <a:br>
              <a:rPr lang="el-GR" sz="2400" dirty="0" smtClean="0"/>
            </a:br>
            <a:r>
              <a:rPr lang="el-GR" sz="2400" dirty="0" err="1" smtClean="0"/>
              <a:t>καθόλη</a:t>
            </a:r>
            <a:r>
              <a:rPr lang="el-GR" sz="2400" dirty="0" smtClean="0"/>
              <a:t> την έκταση του στομάχου.</a:t>
            </a:r>
            <a:br>
              <a:rPr lang="el-GR" sz="2400" dirty="0" smtClean="0"/>
            </a:br>
            <a:endParaRPr lang="el-GR" sz="2400" dirty="0"/>
          </a:p>
        </p:txBody>
      </p:sp>
      <p:pic>
        <p:nvPicPr>
          <p:cNvPr id="12290" name="Picture 2" descr="C:\Users\KAV-AGRO\Desktop\image12.jpeg"/>
          <p:cNvPicPr>
            <a:picLocks noChangeAspect="1" noChangeArrowheads="1"/>
          </p:cNvPicPr>
          <p:nvPr/>
        </p:nvPicPr>
        <p:blipFill>
          <a:blip r:embed="rId2" cstate="print"/>
          <a:srcRect/>
          <a:stretch>
            <a:fillRect/>
          </a:stretch>
        </p:blipFill>
        <p:spPr bwMode="auto">
          <a:xfrm>
            <a:off x="1619672" y="1810401"/>
            <a:ext cx="5976664" cy="504759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images.radiopaedia.org/images/27440/d5227ae43c882c4a877176a3cc4675.jpg"/>
          <p:cNvPicPr>
            <a:picLocks noChangeAspect="1" noChangeArrowheads="1"/>
          </p:cNvPicPr>
          <p:nvPr/>
        </p:nvPicPr>
        <p:blipFill>
          <a:blip r:embed="rId3" cstate="print"/>
          <a:srcRect/>
          <a:stretch>
            <a:fillRect/>
          </a:stretch>
        </p:blipFill>
        <p:spPr bwMode="auto">
          <a:xfrm>
            <a:off x="179512" y="188640"/>
            <a:ext cx="4351448" cy="4077581"/>
          </a:xfrm>
          <a:prstGeom prst="rect">
            <a:avLst/>
          </a:prstGeom>
          <a:noFill/>
        </p:spPr>
      </p:pic>
      <p:pic>
        <p:nvPicPr>
          <p:cNvPr id="3" name="Picture 2" descr="http://www.ckaralis.gr/gi/images/stories/linitisplastica.jpg"/>
          <p:cNvPicPr>
            <a:picLocks noChangeAspect="1" noChangeArrowheads="1"/>
          </p:cNvPicPr>
          <p:nvPr/>
        </p:nvPicPr>
        <p:blipFill>
          <a:blip r:embed="rId4" cstate="print"/>
          <a:srcRect/>
          <a:stretch>
            <a:fillRect/>
          </a:stretch>
        </p:blipFill>
        <p:spPr bwMode="auto">
          <a:xfrm>
            <a:off x="4644008" y="3717032"/>
            <a:ext cx="4416241" cy="2952328"/>
          </a:xfrm>
          <a:prstGeom prst="rect">
            <a:avLst/>
          </a:prstGeom>
          <a:noFill/>
        </p:spPr>
      </p:pic>
      <p:sp>
        <p:nvSpPr>
          <p:cNvPr id="4" name="1 - Τίτλος"/>
          <p:cNvSpPr txBox="1">
            <a:spLocks/>
          </p:cNvSpPr>
          <p:nvPr/>
        </p:nvSpPr>
        <p:spPr>
          <a:xfrm>
            <a:off x="5004048" y="1124744"/>
            <a:ext cx="3888432" cy="208823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chemeClr val="tx1"/>
                </a:solidFill>
                <a:effectLst/>
                <a:uLnTx/>
                <a:uFillTx/>
                <a:latin typeface="+mj-lt"/>
                <a:ea typeface="+mj-ea"/>
                <a:cs typeface="+mj-cs"/>
              </a:rPr>
              <a:t>Πλαστική λινίτιδα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AV-AGRO\Desktop\d983552df25f4737757b965ccf6f2cc8--staging-cancer-awareness.jpg"/>
          <p:cNvPicPr>
            <a:picLocks noChangeAspect="1" noChangeArrowheads="1"/>
          </p:cNvPicPr>
          <p:nvPr/>
        </p:nvPicPr>
        <p:blipFill>
          <a:blip r:embed="rId2" cstate="print"/>
          <a:srcRect/>
          <a:stretch>
            <a:fillRect/>
          </a:stretch>
        </p:blipFill>
        <p:spPr bwMode="auto">
          <a:xfrm>
            <a:off x="0" y="0"/>
            <a:ext cx="6667500" cy="5000625"/>
          </a:xfrm>
          <a:prstGeom prst="rect">
            <a:avLst/>
          </a:prstGeom>
          <a:noFill/>
        </p:spPr>
      </p:pic>
      <p:pic>
        <p:nvPicPr>
          <p:cNvPr id="3" name="Picture 2" descr="stomach tnm"/>
          <p:cNvPicPr/>
          <p:nvPr/>
        </p:nvPicPr>
        <p:blipFill>
          <a:blip r:embed="rId3" cstate="print"/>
          <a:stretch>
            <a:fillRect/>
          </a:stretch>
        </p:blipFill>
        <p:spPr>
          <a:xfrm>
            <a:off x="5148064" y="4437112"/>
            <a:ext cx="3456384" cy="23042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582726"/>
          </a:xfrm>
        </p:spPr>
        <p:txBody>
          <a:bodyPr>
            <a:noAutofit/>
          </a:bodyPr>
          <a:lstStyle/>
          <a:p>
            <a:r>
              <a:rPr lang="el-GR" sz="2400" dirty="0" smtClean="0"/>
              <a:t>Γαστρικό καρκίνωμα. Όριο 12δακτύλου (αριστερά).</a:t>
            </a:r>
            <a:br>
              <a:rPr lang="el-GR" sz="2400" dirty="0" smtClean="0"/>
            </a:br>
            <a:r>
              <a:rPr lang="el-GR" sz="2400" dirty="0" smtClean="0"/>
              <a:t>Εφόσον ο όγκος απέχει &gt; 2εκ. από το όριο, λαμβάνουμε αντιπροσωπευτικές κάθετες τομές από το εγγύς και από το άπω όριο. </a:t>
            </a:r>
            <a:r>
              <a:rPr lang="en-US" sz="2400" dirty="0" smtClean="0"/>
              <a:t> E</a:t>
            </a:r>
            <a:r>
              <a:rPr lang="el-GR" sz="2400" dirty="0" smtClean="0"/>
              <a:t>πί μικρότερης απόστασης, ελέγχεται και το περιφερικό (περιμετρικό) όριο. </a:t>
            </a:r>
            <a:br>
              <a:rPr lang="el-GR" sz="2400" dirty="0" smtClean="0"/>
            </a:br>
            <a:endParaRPr lang="el-GR" sz="2400" dirty="0"/>
          </a:p>
        </p:txBody>
      </p:sp>
      <p:pic>
        <p:nvPicPr>
          <p:cNvPr id="1028" name="Picture 4" descr="http://www.webpathology.com/slides/slides/Stomach_AdenoCA_Gross2.jpg"/>
          <p:cNvPicPr>
            <a:picLocks noChangeAspect="1" noChangeArrowheads="1"/>
          </p:cNvPicPr>
          <p:nvPr/>
        </p:nvPicPr>
        <p:blipFill>
          <a:blip r:embed="rId2" cstate="print"/>
          <a:srcRect/>
          <a:stretch>
            <a:fillRect/>
          </a:stretch>
        </p:blipFill>
        <p:spPr bwMode="auto">
          <a:xfrm>
            <a:off x="214282" y="1857364"/>
            <a:ext cx="8664936" cy="4786346"/>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428596" y="1071546"/>
            <a:ext cx="8266915" cy="5429264"/>
          </a:xfrm>
          <a:prstGeom prst="rect">
            <a:avLst/>
          </a:prstGeom>
          <a:noFill/>
          <a:ln w="9525">
            <a:noFill/>
            <a:miter lim="800000"/>
            <a:headEnd/>
            <a:tailEnd/>
          </a:ln>
        </p:spPr>
      </p:pic>
      <p:sp>
        <p:nvSpPr>
          <p:cNvPr id="3" name="2 - Ορθογώνιο"/>
          <p:cNvSpPr/>
          <p:nvPr/>
        </p:nvSpPr>
        <p:spPr>
          <a:xfrm>
            <a:off x="0" y="0"/>
            <a:ext cx="9144000" cy="1015663"/>
          </a:xfrm>
          <a:prstGeom prst="rect">
            <a:avLst/>
          </a:prstGeom>
        </p:spPr>
        <p:txBody>
          <a:bodyPr wrap="square">
            <a:spAutoFit/>
          </a:bodyPr>
          <a:lstStyle/>
          <a:p>
            <a:pPr algn="ctr"/>
            <a:r>
              <a:rPr lang="el-GR" sz="2000" dirty="0" err="1" smtClean="0"/>
              <a:t>Ανοσοϊστοχημική</a:t>
            </a:r>
            <a:r>
              <a:rPr lang="el-GR" sz="2000" dirty="0" smtClean="0"/>
              <a:t> </a:t>
            </a:r>
            <a:r>
              <a:rPr lang="el-GR" sz="2000" b="1" dirty="0" smtClean="0"/>
              <a:t>ανάδειξη</a:t>
            </a:r>
            <a:r>
              <a:rPr lang="el-GR" sz="2000" dirty="0" smtClean="0"/>
              <a:t> χαμηλά διαφοροποιημένων καρκινικών στοιχείων </a:t>
            </a:r>
          </a:p>
          <a:p>
            <a:pPr algn="ctr"/>
            <a:r>
              <a:rPr lang="el-GR" sz="2000" dirty="0" smtClean="0"/>
              <a:t>με </a:t>
            </a:r>
            <a:r>
              <a:rPr lang="el-GR" sz="2000" b="1" dirty="0" smtClean="0"/>
              <a:t>χρώση έναντι πανκυτταροκερατίνης. </a:t>
            </a:r>
          </a:p>
          <a:p>
            <a:pPr algn="ctr"/>
            <a:r>
              <a:rPr lang="el-GR" sz="2000" b="1" dirty="0" smtClean="0"/>
              <a:t>Χρήσιμη στην ανίχνευση λεμφαδενικών μικρομεταστάσεων.</a:t>
            </a:r>
            <a:endParaRPr lang="el-GR" sz="2000" b="1"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0" y="-153336"/>
            <a:ext cx="9144000" cy="75405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32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Κόλον και Ορθό</a:t>
            </a:r>
            <a:endParaRPr kumimoji="0" lang="el-GR" altLang="zh-CN"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 - Πρωτοπαθής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όγκος</a:t>
            </a:r>
            <a:r>
              <a:rPr lang="el-GR" altLang="zh-CN" dirty="0" smtClean="0">
                <a:latin typeface="Arial" pitchFamily="34" charset="0"/>
                <a:ea typeface="SimSun" pitchFamily="2" charset="-122"/>
                <a:cs typeface="Arial" pitchFamily="34" charset="0"/>
              </a:rPr>
              <a:t>   </a:t>
            </a:r>
            <a:r>
              <a:rPr kumimoji="0" lang="en-GB"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Tx</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Ο πρωτοπαθής όγκος δεν μπορεί να αξιολογηθεί</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Τ0   Απουσία στοιχείων πρωτοπαθούς όγκου</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Tis</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Καρκίνωμα </a:t>
            </a:r>
            <a:r>
              <a:rPr kumimoji="0" lang="en-GB"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in situ</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Διήθηση του χορίου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του βλεννογόνου</a:t>
            </a:r>
            <a:r>
              <a:rPr kumimoji="0" lang="en-GB"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a</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που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διηθεί τον </a:t>
            </a:r>
            <a:r>
              <a:rPr kumimoji="0" lang="el-GR" altLang="zh-CN" b="1"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υποβλεννογόνιο</a:t>
            </a:r>
            <a:endParaRPr kumimoji="0" lang="el-GR" altLang="zh-CN"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Τ2 Όγκος που διηθεί το μυϊκό χιτώνα</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Τ3 Όγκος που διηθεί τον υποορογόνιο ή μη καλυπτόμενους από περιτόναιο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περιορθικούς ιστούς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Τ4 Όγκος που διηθεί κατά συνέχεια ιστού άλλα όργανα ή δομές</a:t>
            </a:r>
            <a:r>
              <a:rPr kumimoji="0" lang="en-GB"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b</a:t>
            </a:r>
            <a:r>
              <a:rPr kumimoji="0" lang="el-GR"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a:t>
            </a:r>
            <a:r>
              <a:rPr kumimoji="0" lang="en-GB"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c</a:t>
            </a:r>
            <a:r>
              <a:rPr kumimoji="0" lang="el-GR"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a:t>
            </a:r>
            <a:r>
              <a:rPr kumimoji="0" lang="en-GB"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d</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και/ ή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διατιτραίνει</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το σπλαγχνικό περιτόναιο</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Τ4</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Όγκος που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διατιτραίνει</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το σπλαγχνικό περιτόναιο</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T</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4</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Όγκος που διηθεί κατά συνέχεια ιστού άλλα όργανα ή δομές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Το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ορθοκολικό καρκίνωμα </a:t>
            </a:r>
            <a:r>
              <a:rPr kumimoji="0" lang="en-GB"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in situ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περιλαμβάνει καρκινικά κύτταρα που περιορίζονται </a:t>
            </a: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εντός του χορίου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του βλεννογόνου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(ενδοβλεννογονικό καρκίνωμα) </a:t>
            </a:r>
            <a:r>
              <a:rPr kumimoji="0" lang="el-GR" altLang="zh-CN" b="0" i="0" u="sng" strike="noStrike" cap="none" normalizeH="0" baseline="0" dirty="0" smtClean="0">
                <a:ln>
                  <a:noFill/>
                </a:ln>
                <a:solidFill>
                  <a:schemeClr val="tx1"/>
                </a:solidFill>
                <a:effectLst/>
                <a:latin typeface="Calibri" pitchFamily="34" charset="0"/>
                <a:ea typeface="SimSun" pitchFamily="2" charset="-122"/>
                <a:cs typeface="Times New Roman" pitchFamily="18" charset="0"/>
              </a:rPr>
              <a:t>χωρίς </a:t>
            </a:r>
            <a:r>
              <a:rPr kumimoji="0" lang="el-GR" altLang="zh-CN" b="0" i="0" u="sng"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επέκταση στον υποβλεννογόνιο μέσω της βλεννογονίου μυικής στιβάδας</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B </a:t>
            </a:r>
            <a:r>
              <a:rPr kumimoji="0" lang="el-GR"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dirty="0" smtClean="0">
                <a:ln>
                  <a:noFill/>
                </a:ln>
                <a:solidFill>
                  <a:schemeClr val="tx1"/>
                </a:solidFill>
                <a:effectLst/>
                <a:latin typeface="Calibri" pitchFamily="34" charset="0"/>
                <a:ea typeface="SimSun" pitchFamily="2" charset="-122"/>
                <a:cs typeface="Times New Roman" pitchFamily="18" charset="0"/>
              </a:rPr>
              <a:t> Ο όγκος διασπά το </a:t>
            </a:r>
            <a:r>
              <a:rPr kumimoji="0" lang="el-GR" altLang="zh-CN" b="0" i="0" u="none" strike="noStrike" cap="none" normalizeH="0" dirty="0" err="1" smtClean="0">
                <a:ln>
                  <a:noFill/>
                </a:ln>
                <a:solidFill>
                  <a:schemeClr val="tx1"/>
                </a:solidFill>
                <a:effectLst/>
                <a:latin typeface="Calibri" pitchFamily="34" charset="0"/>
                <a:ea typeface="SimSun" pitchFamily="2" charset="-122"/>
                <a:cs typeface="Times New Roman" pitchFamily="18" charset="0"/>
              </a:rPr>
              <a:t>περισπλάγχνιο</a:t>
            </a:r>
            <a:r>
              <a:rPr kumimoji="0" lang="el-GR" altLang="zh-CN" b="0" i="0" u="none" strike="noStrike" cap="none" normalizeH="0" dirty="0" smtClean="0">
                <a:ln>
                  <a:noFill/>
                </a:ln>
                <a:solidFill>
                  <a:schemeClr val="tx1"/>
                </a:solidFill>
                <a:effectLst/>
                <a:latin typeface="Calibri" pitchFamily="34" charset="0"/>
                <a:ea typeface="SimSun" pitchFamily="2" charset="-122"/>
                <a:cs typeface="Times New Roman" pitchFamily="18" charset="0"/>
              </a:rPr>
              <a:t> περιτ</a:t>
            </a:r>
            <a:r>
              <a:rPr lang="el-GR" altLang="zh-CN" dirty="0" smtClean="0">
                <a:latin typeface="Calibri" pitchFamily="34" charset="0"/>
                <a:ea typeface="SimSun" pitchFamily="2" charset="-122"/>
                <a:cs typeface="Times New Roman" pitchFamily="18" charset="0"/>
              </a:rPr>
              <a:t>όναιο , εμπλέκοντας τη </a:t>
            </a:r>
            <a:r>
              <a:rPr lang="el-GR" altLang="zh-CN" dirty="0" err="1" smtClean="0">
                <a:latin typeface="Calibri" pitchFamily="34" charset="0"/>
                <a:ea typeface="SimSun" pitchFamily="2" charset="-122"/>
                <a:cs typeface="Times New Roman" pitchFamily="18" charset="0"/>
              </a:rPr>
              <a:t>μεσοθηλιακή</a:t>
            </a:r>
            <a:r>
              <a:rPr lang="el-GR" altLang="zh-CN" dirty="0" smtClean="0">
                <a:latin typeface="Calibri" pitchFamily="34" charset="0"/>
                <a:ea typeface="SimSun" pitchFamily="2" charset="-122"/>
                <a:cs typeface="Times New Roman" pitchFamily="18" charset="0"/>
              </a:rPr>
              <a:t> του επένδυση.</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C</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Η κατά συνέχεια ιστού στο στάδιο </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T</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4</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περιλαμβάνει τη διήθηση άλλων οργάνων ή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ορθοκολικών</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τμημάτων  μέσω του ορογόνου, όπως αυτή επιβεβαιώνεται κατά τη μικροσκοπική εξέταση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ή</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,για όγκους με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οπισθοπεριτοναϊκή</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ή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υποπεριτοναϊκή</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εντόπιση , περιλαμβάνει την κατά συνέχεια ιστού διήθηση άλλων οργάνων ή δομών. </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D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Ένας όγκος που μακροσκοπικά φαίνεται να συμφύεται σε άλλα όργανα ή δομές ταξινομείται ως </a:t>
            </a:r>
            <a:r>
              <a:rPr lang="el-GR" altLang="zh-CN" dirty="0" smtClean="0">
                <a:latin typeface="Calibri" pitchFamily="34" charset="0"/>
                <a:ea typeface="SimSun" pitchFamily="2" charset="-122"/>
                <a:cs typeface="Times New Roman" pitchFamily="18" charset="0"/>
              </a:rPr>
              <a:t> </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T</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4</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Όμως, εάν στις τομές από τη θέση σύμφυσης μικροσκοπικά δεν αναγνωρίζονται στοιχεία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νεοπλασματικής</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διήθησης, ο όγκος ταξινομείται ως </a:t>
            </a:r>
            <a:r>
              <a:rPr kumimoji="0" lang="en-GB"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pT</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n-GB"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pT</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3, ανάλογα με το μεγαλύτερο βάθος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διήθησής του. </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99870"/>
            <a:ext cx="9144000" cy="7017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Ν - Επιχώριοι λεμφαδένες . </a:t>
            </a:r>
            <a:r>
              <a:rPr kumimoji="0" lang="el-GR" altLang="zh-CN" b="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Τουλάχιστον </a:t>
            </a:r>
            <a:r>
              <a:rPr kumimoji="0" lang="el-GR" altLang="zh-CN" b="1"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14 </a:t>
            </a:r>
            <a:r>
              <a:rPr kumimoji="0" lang="el-GR" altLang="zh-CN" b="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λεμφαδένες</a:t>
            </a: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 πρέπει να ελεγχθούν.</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Nx</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Οι επιχώριοι λεμφαδένες δεν μπορούν να αξιολογηθούν</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Ν0 Απουσία μετάστασης στους 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 έως 3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Ν1</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Μετάσταση σε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έναν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 λεμφαδένα</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Ν1</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Μετάσταση σε 2 έως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3</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Ν1</a:t>
            </a:r>
            <a:r>
              <a:rPr kumimoji="0" lang="en-GB" altLang="zh-CN"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c</a:t>
            </a:r>
            <a:r>
              <a:rPr kumimoji="0" lang="en-GB" altLang="zh-CN"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 </a:t>
            </a:r>
            <a:r>
              <a:rPr kumimoji="0" lang="el-GR" altLang="zh-CN"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Νεοπλασματικές εναποθέσεις π.χ. δορυφόρες εστίες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στον υποορογόνιο ή σε μη καλυπτόμενους από περιτόναιο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περιορθικούς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ιστούς, </a:t>
            </a:r>
            <a:r>
              <a:rPr kumimoji="0" lang="el-GR" altLang="zh-CN" b="0" i="1"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χωρίς</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4 ή περισσότερους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Ν2</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Μετάσταση σε </a:t>
            </a:r>
            <a:r>
              <a:rPr kumimoji="0" lang="el-GR" altLang="zh-CN"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4-6</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Ν2</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7 ή περισσότερους</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Οι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νεοπλασματικές εναποθέσεις (δορυφόρα οζία)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είναι μακροσκοπικά ή μικροσκοπικά διακριτά καρκινικά οζία στον περικολικό λιπώδη ιστό ενός πρωτοπαθούς καρκινώματος που </a:t>
            </a: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δεν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συνέχεται με την πρωτοπαθή εστία, </a:t>
            </a:r>
            <a:r>
              <a:rPr kumimoji="0" lang="el-GR" altLang="zh-CN" b="0" i="1"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χωρίς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να αναγνωρίζονται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σε αυτά υπολειμματικά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λεμφικά στοιχεία, αγγειακές δομές ή νευρωνικές δομές.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Μ - Απομακρυσμένες μεταστάσεις</a:t>
            </a:r>
            <a:endPar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Μ0 Απουσία απομακρυσμένων μεταστάσεων</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Μ1 Παρουσία απομακρυσμένων μεταστάσεων</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Μ1</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Μετάσταση σε ένα όργανο (ήπαρ, πνεύμονας, ωοθήκη, μη επιχώριοι λεμφαδένες χωρίς περιτοναϊκές μεταστάσεις) </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Μ1</a:t>
            </a:r>
            <a:r>
              <a:rPr kumimoji="0" lang="en-GB"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περισσότερα από ένα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όργανα</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Μ1</a:t>
            </a:r>
            <a:r>
              <a:rPr kumimoji="0" lang="en-GB" altLang="zh-CN"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c</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στο περιτόναιο με ή χωρίς συμμετοχή άλλου οργάνου</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35496" y="-6"/>
          <a:ext cx="9108504" cy="6858012"/>
        </p:xfrm>
        <a:graphic>
          <a:graphicData uri="http://schemas.openxmlformats.org/drawingml/2006/table">
            <a:tbl>
              <a:tblPr/>
              <a:tblGrid>
                <a:gridCol w="2249969"/>
                <a:gridCol w="2285465"/>
                <a:gridCol w="2286535"/>
                <a:gridCol w="2286535"/>
              </a:tblGrid>
              <a:tr h="360948">
                <a:tc>
                  <a:txBody>
                    <a:bodyPr/>
                    <a:lstStyle/>
                    <a:p>
                      <a:pPr algn="just">
                        <a:lnSpc>
                          <a:spcPct val="115000"/>
                        </a:lnSpc>
                        <a:spcAft>
                          <a:spcPts val="1000"/>
                        </a:spcAft>
                      </a:pPr>
                      <a:r>
                        <a:rPr lang="el-GR" sz="1800" dirty="0">
                          <a:latin typeface="Calibri"/>
                          <a:ea typeface="SimSun"/>
                          <a:cs typeface="Times New Roman"/>
                        </a:rPr>
                        <a:t>Στάδιο 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Tis</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dirty="0">
                          <a:latin typeface="Calibri"/>
                          <a:ea typeface="SimSun"/>
                          <a:cs typeface="Times New Roman"/>
                        </a:rPr>
                        <a:t>Στάδιο 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T1, T2</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dirty="0">
                          <a:latin typeface="Calibri"/>
                          <a:ea typeface="SimSun"/>
                          <a:cs typeface="Times New Roman"/>
                        </a:rPr>
                        <a:t>Στάδιο ΙΙ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T3, T4</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dirty="0">
                          <a:latin typeface="Calibri"/>
                          <a:ea typeface="SimSun"/>
                          <a:cs typeface="Times New Roman"/>
                        </a:rPr>
                        <a:t>Στάδιο ΙΙΑ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T3</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ΙΙΒ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T4a</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IIC</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T4b</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ΙΙΙ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Κάθε 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Ν1, Ν2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ΙΙΙΑ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Τ1, Τ2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Ν1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Ν2</a:t>
                      </a:r>
                      <a:r>
                        <a:rPr lang="en-GB" sz="1800" dirty="0">
                          <a:latin typeface="Calibri"/>
                          <a:ea typeface="SimSun"/>
                          <a:cs typeface="Times New Roman"/>
                        </a:rPr>
                        <a:t>a</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ΙΙΙΒ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Τ1, Τ2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N2b</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Τ2, Τ3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N2a</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Τ3, τ4</a:t>
                      </a:r>
                      <a:r>
                        <a:rPr lang="en-GB" sz="1800">
                          <a:latin typeface="Calibri"/>
                          <a:ea typeface="SimSun"/>
                          <a:cs typeface="Times New Roman"/>
                        </a:rPr>
                        <a:t>a</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N1</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M0</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IIIC</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Τ3, Τ4</a:t>
                      </a:r>
                      <a:r>
                        <a:rPr lang="en-GB" sz="1800">
                          <a:latin typeface="Calibri"/>
                          <a:ea typeface="SimSun"/>
                          <a:cs typeface="Times New Roman"/>
                        </a:rPr>
                        <a:t>a</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N2b</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M0</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T4a</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N2a</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M0</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T4b</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N1, N2</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M0</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IV</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M1</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IVA</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M1a</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IVB</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M1b</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IVC</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M1c</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396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0"/>
            <a:ext cx="8229600" cy="692150"/>
          </a:xfrm>
        </p:spPr>
        <p:txBody>
          <a:bodyPr/>
          <a:lstStyle/>
          <a:p>
            <a:pPr eaLnBrk="1" hangingPunct="1">
              <a:defRPr/>
            </a:pPr>
            <a:r>
              <a:rPr lang="el-GR" sz="1800" b="1" spc="300" dirty="0" smtClean="0">
                <a:effectLst>
                  <a:outerShdw blurRad="38100" dist="38100" dir="2700000" algn="tl">
                    <a:srgbClr val="000000">
                      <a:alpha val="43137"/>
                    </a:srgbClr>
                  </a:outerShdw>
                </a:effectLst>
              </a:rPr>
              <a:t>ΣΥΝΗΘΕΙΣ</a:t>
            </a:r>
            <a:r>
              <a:rPr lang="el-GR" sz="1800" b="1" dirty="0" smtClean="0">
                <a:effectLst>
                  <a:outerShdw blurRad="38100" dist="38100" dir="2700000" algn="tl">
                    <a:srgbClr val="000000">
                      <a:alpha val="43137"/>
                    </a:srgbClr>
                  </a:outerShdw>
                </a:effectLst>
              </a:rPr>
              <a:t> / ΣΥΜΒΑΤΙΚΟΙ  </a:t>
            </a:r>
            <a:r>
              <a:rPr lang="el-GR" sz="1800" b="1" dirty="0" smtClean="0"/>
              <a:t>ΕΜΜΙΣΧΟΙ ΑΔΕΝΩΜΑΤΩΔΕΙΣ ΠΟΛΥΠΟΔΕΣ-</a:t>
            </a:r>
            <a:br>
              <a:rPr lang="el-GR" sz="1800" b="1" dirty="0" smtClean="0"/>
            </a:br>
            <a:r>
              <a:rPr lang="el-GR" sz="1800" b="1" spc="300" dirty="0" smtClean="0">
                <a:effectLst>
                  <a:outerShdw blurRad="38100" dist="38100" dir="2700000" algn="tl">
                    <a:srgbClr val="000000">
                      <a:alpha val="43137"/>
                    </a:srgbClr>
                  </a:outerShdw>
                </a:effectLst>
              </a:rPr>
              <a:t>ΣΥΝΗΘΗ / ΣΥΜΒΑΤΙΚΑ  </a:t>
            </a:r>
            <a:r>
              <a:rPr lang="el-GR" sz="1800" b="1" dirty="0" smtClean="0"/>
              <a:t>ΕΜΜΙΣΧΑ  ΟΡΘΟΚΟΛΙΚΑ ΑΔΕΝΩΜΑΤΑ</a:t>
            </a:r>
          </a:p>
        </p:txBody>
      </p:sp>
      <p:pic>
        <p:nvPicPr>
          <p:cNvPr id="192515" name="Picture 5" descr="gas610"/>
          <p:cNvPicPr>
            <a:picLocks noChangeAspect="1" noChangeArrowheads="1"/>
          </p:cNvPicPr>
          <p:nvPr/>
        </p:nvPicPr>
        <p:blipFill>
          <a:blip r:embed="rId2" cstate="print"/>
          <a:srcRect/>
          <a:stretch>
            <a:fillRect/>
          </a:stretch>
        </p:blipFill>
        <p:spPr bwMode="auto">
          <a:xfrm>
            <a:off x="250825" y="765175"/>
            <a:ext cx="4356100" cy="5870575"/>
          </a:xfrm>
          <a:prstGeom prst="rect">
            <a:avLst/>
          </a:prstGeom>
          <a:noFill/>
          <a:ln w="9525">
            <a:noFill/>
            <a:miter lim="800000"/>
            <a:headEnd/>
            <a:tailEnd/>
          </a:ln>
        </p:spPr>
      </p:pic>
      <p:pic>
        <p:nvPicPr>
          <p:cNvPr id="192516" name="Picture 5" descr="gas620"/>
          <p:cNvPicPr>
            <a:picLocks noChangeAspect="1" noChangeArrowheads="1"/>
          </p:cNvPicPr>
          <p:nvPr/>
        </p:nvPicPr>
        <p:blipFill>
          <a:blip r:embed="rId3" cstate="print"/>
          <a:srcRect/>
          <a:stretch>
            <a:fillRect/>
          </a:stretch>
        </p:blipFill>
        <p:spPr bwMode="auto">
          <a:xfrm>
            <a:off x="4716463" y="765175"/>
            <a:ext cx="4243387" cy="2989263"/>
          </a:xfrm>
          <a:prstGeom prst="rect">
            <a:avLst/>
          </a:prstGeom>
          <a:noFill/>
          <a:ln w="9525">
            <a:noFill/>
            <a:miter lim="800000"/>
            <a:headEnd/>
            <a:tailEnd/>
          </a:ln>
        </p:spPr>
      </p:pic>
      <p:pic>
        <p:nvPicPr>
          <p:cNvPr id="192517" name="Picture 5" descr="gas640"/>
          <p:cNvPicPr>
            <a:picLocks noChangeAspect="1" noChangeArrowheads="1"/>
          </p:cNvPicPr>
          <p:nvPr/>
        </p:nvPicPr>
        <p:blipFill>
          <a:blip r:embed="rId4" cstate="print"/>
          <a:srcRect/>
          <a:stretch>
            <a:fillRect/>
          </a:stretch>
        </p:blipFill>
        <p:spPr bwMode="auto">
          <a:xfrm>
            <a:off x="4706938" y="3789363"/>
            <a:ext cx="4257675" cy="3240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0" y="0"/>
            <a:ext cx="9144000" cy="1196975"/>
          </a:xfrm>
        </p:spPr>
        <p:txBody>
          <a:bodyPr/>
          <a:lstStyle/>
          <a:p>
            <a:pPr eaLnBrk="1" hangingPunct="1">
              <a:defRPr/>
            </a:pPr>
            <a:r>
              <a:rPr lang="el-GR" sz="2000" b="1" spc="300" dirty="0" smtClean="0">
                <a:effectLst>
                  <a:outerShdw blurRad="38100" dist="38100" dir="2700000" algn="tl">
                    <a:srgbClr val="000000">
                      <a:alpha val="43137"/>
                    </a:srgbClr>
                  </a:outerShdw>
                </a:effectLst>
              </a:rPr>
              <a:t>ΣΥΝΗΘΕΙΣ / ΣΥΜΒΑΤΙΚΟΙ  </a:t>
            </a:r>
            <a:r>
              <a:rPr lang="el-GR" sz="2000" b="1" dirty="0" smtClean="0"/>
              <a:t>ΑΜΙΣΧΟΙ ΑΔΕΝΩΜΑΤΩΔΕΙΣ ΠΟΛΥΠΟΔΕΣ-</a:t>
            </a:r>
            <a:br>
              <a:rPr lang="el-GR" sz="2000" b="1" dirty="0" smtClean="0"/>
            </a:br>
            <a:r>
              <a:rPr lang="el-GR" sz="2000" b="1" spc="300" dirty="0" smtClean="0">
                <a:effectLst>
                  <a:outerShdw blurRad="38100" dist="38100" dir="2700000" algn="tl">
                    <a:srgbClr val="000000">
                      <a:alpha val="43137"/>
                    </a:srgbClr>
                  </a:outerShdw>
                </a:effectLst>
              </a:rPr>
              <a:t>ΣΥΝΗΘΗ / ΣΥΜΒΑΤΙΚΑ </a:t>
            </a:r>
            <a:r>
              <a:rPr lang="el-GR" sz="2000" b="1" dirty="0" smtClean="0"/>
              <a:t>ΑΜΙΣΧΑ  ΟΡΘΟΚΟΛΙΚΑ ΑΔΕΝΩΜΑΤΑ</a:t>
            </a:r>
          </a:p>
        </p:txBody>
      </p:sp>
      <p:pic>
        <p:nvPicPr>
          <p:cNvPr id="22533" name="Picture 5" descr="polyp"/>
          <p:cNvPicPr>
            <a:picLocks noChangeAspect="1" noChangeArrowheads="1"/>
          </p:cNvPicPr>
          <p:nvPr/>
        </p:nvPicPr>
        <p:blipFill>
          <a:blip r:embed="rId3" cstate="print"/>
          <a:srcRect/>
          <a:stretch>
            <a:fillRect/>
          </a:stretch>
        </p:blipFill>
        <p:spPr bwMode="auto">
          <a:xfrm>
            <a:off x="4787900" y="1268413"/>
            <a:ext cx="3903663" cy="5400675"/>
          </a:xfrm>
          <a:prstGeom prst="rect">
            <a:avLst/>
          </a:prstGeom>
          <a:noFill/>
          <a:ln w="9525">
            <a:noFill/>
            <a:miter lim="800000"/>
            <a:headEnd/>
            <a:tailEnd/>
          </a:ln>
        </p:spPr>
      </p:pic>
      <p:pic>
        <p:nvPicPr>
          <p:cNvPr id="5" name="Picture 5" descr="gas630"/>
          <p:cNvPicPr>
            <a:picLocks noChangeAspect="1" noChangeArrowheads="1"/>
          </p:cNvPicPr>
          <p:nvPr/>
        </p:nvPicPr>
        <p:blipFill>
          <a:blip r:embed="rId4" cstate="print"/>
          <a:srcRect/>
          <a:stretch>
            <a:fillRect/>
          </a:stretch>
        </p:blipFill>
        <p:spPr bwMode="auto">
          <a:xfrm rot="5400000">
            <a:off x="-459579" y="1985317"/>
            <a:ext cx="5328592" cy="389547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Εικόνα 7" descr="C:\Documents and Settings\Administrator\Επιφάνεια εργασίας\e learning pics\e learning ΠΟΛΥΠΟΔΕΣ-καρκίνοι\F562\IMAGE002.JPG"/>
          <p:cNvPicPr>
            <a:picLocks noChangeAspect="1" noChangeArrowheads="1"/>
          </p:cNvPicPr>
          <p:nvPr/>
        </p:nvPicPr>
        <p:blipFill>
          <a:blip r:embed="rId2" cstate="print"/>
          <a:srcRect/>
          <a:stretch>
            <a:fillRect/>
          </a:stretch>
        </p:blipFill>
        <p:spPr bwMode="auto">
          <a:xfrm>
            <a:off x="611560" y="548680"/>
            <a:ext cx="7930439" cy="5952748"/>
          </a:xfrm>
          <a:prstGeom prst="rect">
            <a:avLst/>
          </a:prstGeom>
          <a:noFill/>
          <a:ln w="9525">
            <a:noFill/>
            <a:miter lim="800000"/>
            <a:headEnd/>
            <a:tailEnd/>
          </a:ln>
        </p:spPr>
      </p:pic>
      <p:sp>
        <p:nvSpPr>
          <p:cNvPr id="3" name="Text Placeholder 2"/>
          <p:cNvSpPr txBox="1">
            <a:spLocks/>
          </p:cNvSpPr>
          <p:nvPr/>
        </p:nvSpPr>
        <p:spPr>
          <a:xfrm>
            <a:off x="0" y="0"/>
            <a:ext cx="9144000" cy="2174875"/>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2000" b="1" i="0" u="none" strike="noStrike" kern="1200" cap="none" spc="0" normalizeH="0" baseline="0" noProof="0" dirty="0" smtClean="0">
                <a:ln>
                  <a:noFill/>
                </a:ln>
                <a:solidFill>
                  <a:schemeClr val="tx1"/>
                </a:solidFill>
                <a:effectLst/>
                <a:uLnTx/>
                <a:uFillTx/>
                <a:latin typeface="+mn-lt"/>
                <a:ea typeface="+mn-ea"/>
                <a:cs typeface="+mn-cs"/>
              </a:rPr>
              <a:t>ΔΙΑΒΑΘΜΙΣΗ ΕΠΙΘΗΛΙΑΚΗΣ ΔΥΣΠΛΑΣΙΑΣ ΑΔΕΝΩΜΑΤΩΔΟΥΣ ΕΠΙΘΗΛΙΟΥ  </a:t>
            </a:r>
            <a:endParaRPr kumimoji="0" lang="el-GR"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ww.robbinspathology.com/content/pathology/neo2/neo210.jpg"/>
          <p:cNvPicPr>
            <a:picLocks noChangeAspect="1" noChangeArrowheads="1"/>
          </p:cNvPicPr>
          <p:nvPr/>
        </p:nvPicPr>
        <p:blipFill>
          <a:blip r:embed="rId2" cstate="print"/>
          <a:srcRect/>
          <a:stretch>
            <a:fillRect/>
          </a:stretch>
        </p:blipFill>
        <p:spPr bwMode="auto">
          <a:xfrm>
            <a:off x="827088" y="476250"/>
            <a:ext cx="2232025" cy="1871663"/>
          </a:xfrm>
          <a:prstGeom prst="rect">
            <a:avLst/>
          </a:prstGeom>
          <a:noFill/>
          <a:ln w="9525">
            <a:noFill/>
            <a:miter lim="800000"/>
            <a:headEnd/>
            <a:tailEnd/>
          </a:ln>
        </p:spPr>
      </p:pic>
      <p:pic>
        <p:nvPicPr>
          <p:cNvPr id="191491" name="Εικόνα 7" descr="C:\Documents and Settings\Administrator\Επιφάνεια εργασίας\e learning pics\e learning ΠΟΛΥΠΟΔΕΣ-καρκίνοι\F562\IMAGE002.JPG"/>
          <p:cNvPicPr>
            <a:picLocks noChangeAspect="1" noChangeArrowheads="1"/>
          </p:cNvPicPr>
          <p:nvPr/>
        </p:nvPicPr>
        <p:blipFill>
          <a:blip r:embed="rId3" cstate="print"/>
          <a:srcRect/>
          <a:stretch>
            <a:fillRect/>
          </a:stretch>
        </p:blipFill>
        <p:spPr bwMode="auto">
          <a:xfrm>
            <a:off x="3924300" y="0"/>
            <a:ext cx="5148263" cy="6858000"/>
          </a:xfrm>
          <a:prstGeom prst="rect">
            <a:avLst/>
          </a:prstGeom>
          <a:noFill/>
          <a:ln w="9525">
            <a:noFill/>
            <a:miter lim="800000"/>
            <a:headEnd/>
            <a:tailEnd/>
          </a:ln>
        </p:spPr>
      </p:pic>
      <p:sp>
        <p:nvSpPr>
          <p:cNvPr id="5" name="3 - Θέση κειμένου"/>
          <p:cNvSpPr txBox="1">
            <a:spLocks/>
          </p:cNvSpPr>
          <p:nvPr/>
        </p:nvSpPr>
        <p:spPr>
          <a:xfrm>
            <a:off x="0" y="2636838"/>
            <a:ext cx="3929058" cy="4032250"/>
          </a:xfrm>
          <a:prstGeom prst="rect">
            <a:avLst/>
          </a:prstGeom>
        </p:spPr>
        <p:txBody>
          <a:bodyPr/>
          <a:lstStyle/>
          <a:p>
            <a:pPr marL="342900" indent="-342900" eaLnBrk="0" hangingPunct="0">
              <a:spcBef>
                <a:spcPct val="20000"/>
              </a:spcBef>
              <a:buFontTx/>
              <a:buChar char="•"/>
              <a:defRPr/>
            </a:pPr>
            <a:r>
              <a:rPr lang="el-GR" sz="2800" kern="0" dirty="0">
                <a:effectLst>
                  <a:outerShdw blurRad="38100" dist="38100" dir="2700000" algn="tl">
                    <a:srgbClr val="000000">
                      <a:alpha val="43137"/>
                    </a:srgbClr>
                  </a:outerShdw>
                </a:effectLst>
                <a:latin typeface="+mn-lt"/>
                <a:cs typeface="+mn-cs"/>
              </a:rPr>
              <a:t>ΠΟΙΚΙΛΟΙ</a:t>
            </a:r>
            <a:r>
              <a:rPr lang="el-GR" sz="2800" kern="0" dirty="0">
                <a:latin typeface="+mn-lt"/>
                <a:cs typeface="+mn-cs"/>
              </a:rPr>
              <a:t> ΒΑΘΜΟΙ ΚΥΤΤΑΡΙΚΗΣ ΔΥΣΠΛΑΣΙΑΣ </a:t>
            </a:r>
          </a:p>
          <a:p>
            <a:pPr marL="342900" indent="-342900" eaLnBrk="0" hangingPunct="0">
              <a:spcBef>
                <a:spcPct val="20000"/>
              </a:spcBef>
              <a:buFontTx/>
              <a:buChar char="•"/>
              <a:defRPr/>
            </a:pPr>
            <a:endParaRPr lang="el-GR" sz="2800" kern="0" dirty="0">
              <a:latin typeface="+mn-lt"/>
              <a:cs typeface="+mn-cs"/>
            </a:endParaRPr>
          </a:p>
          <a:p>
            <a:pPr marL="342900" indent="-342900" eaLnBrk="0" hangingPunct="0">
              <a:spcBef>
                <a:spcPct val="20000"/>
              </a:spcBef>
              <a:buFontTx/>
              <a:buChar char="•"/>
              <a:defRPr/>
            </a:pPr>
            <a:r>
              <a:rPr lang="el-GR" sz="2400" kern="0" dirty="0">
                <a:latin typeface="+mn-lt"/>
                <a:cs typeface="+mn-cs"/>
              </a:rPr>
              <a:t>ΕΝΔΟΒΛΕΝΝΟΓΟΝΙΚΟ ΟΡΘΟΚΟΛΙΚΟ ΚΑΡΚΙΝΩΜΑ </a:t>
            </a:r>
            <a:endParaRPr lang="en-US" sz="2400" kern="0" dirty="0">
              <a:latin typeface="+mn-lt"/>
              <a:cs typeface="+mn-cs"/>
            </a:endParaRPr>
          </a:p>
          <a:p>
            <a:pPr marL="342900" indent="-342900" eaLnBrk="0" hangingPunct="0">
              <a:spcBef>
                <a:spcPct val="20000"/>
              </a:spcBef>
              <a:defRPr/>
            </a:pPr>
            <a:r>
              <a:rPr lang="el-GR" sz="2800" kern="0" dirty="0">
                <a:latin typeface="+mn-lt"/>
                <a:cs typeface="+mn-cs"/>
              </a:rPr>
              <a:t>       </a:t>
            </a:r>
            <a:r>
              <a:rPr lang="en-US" sz="2800" kern="0" dirty="0" err="1">
                <a:latin typeface="+mn-lt"/>
                <a:cs typeface="+mn-cs"/>
              </a:rPr>
              <a:t>pTis</a:t>
            </a:r>
            <a:r>
              <a:rPr lang="en-US" sz="2800" kern="0" dirty="0">
                <a:latin typeface="+mn-lt"/>
                <a:cs typeface="+mn-cs"/>
              </a:rPr>
              <a:t> ( ! )</a:t>
            </a:r>
            <a:endParaRPr lang="el-GR" sz="2800" kern="0" dirty="0">
              <a:latin typeface="+mn-lt"/>
              <a:cs typeface="+mn-cs"/>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79512" y="476672"/>
            <a:ext cx="5123646" cy="2664296"/>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107504" y="3356992"/>
            <a:ext cx="5153249" cy="3384376"/>
          </a:xfrm>
          <a:prstGeom prst="rect">
            <a:avLst/>
          </a:prstGeom>
          <a:noFill/>
          <a:ln w="9525">
            <a:noFill/>
            <a:miter lim="800000"/>
            <a:headEnd/>
            <a:tailEnd/>
          </a:ln>
        </p:spPr>
      </p:pic>
      <p:sp>
        <p:nvSpPr>
          <p:cNvPr id="4" name="1 - Τίτλος"/>
          <p:cNvSpPr txBox="1">
            <a:spLocks/>
          </p:cNvSpPr>
          <p:nvPr/>
        </p:nvSpPr>
        <p:spPr>
          <a:xfrm>
            <a:off x="5580112" y="1700808"/>
            <a:ext cx="3312368" cy="4104456"/>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ΕΝΔΟΣΚΟΠΙΚΕΣ &amp; ΜΑΚΡΟΣΚΟΠΙΚΕΣ ΕΙΚΟΝΕΣ ΚΑΡΚΙΝΩΜΑΤΩΝ ΠΑΧΕΟΣ ΕΝΤΕΡΟΥ </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C:\Users\KAV-AGRO\Desktop\radiation-for-gastric-cancer-19-638.jpg"/>
          <p:cNvPicPr>
            <a:picLocks noChangeAspect="1" noChangeArrowheads="1"/>
          </p:cNvPicPr>
          <p:nvPr/>
        </p:nvPicPr>
        <p:blipFill>
          <a:blip r:embed="rId2" cstate="print"/>
          <a:srcRect/>
          <a:stretch>
            <a:fillRect/>
          </a:stretch>
        </p:blipFill>
        <p:spPr bwMode="auto">
          <a:xfrm>
            <a:off x="467544" y="260648"/>
            <a:ext cx="8152388" cy="612068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79512" y="260648"/>
            <a:ext cx="4400489" cy="2304256"/>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0" y="3356992"/>
            <a:ext cx="4498536" cy="294547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4712737" y="260648"/>
            <a:ext cx="4431263" cy="2304256"/>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4716015" y="3356992"/>
            <a:ext cx="4522715" cy="295232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rot="16200000">
            <a:off x="-855103" y="1655303"/>
            <a:ext cx="5544617" cy="3619403"/>
          </a:xfrm>
          <a:prstGeom prst="rect">
            <a:avLst/>
          </a:prstGeom>
          <a:noFill/>
          <a:ln w="9525">
            <a:noFill/>
            <a:miter lim="800000"/>
            <a:headEnd/>
            <a:tailEnd/>
          </a:ln>
        </p:spPr>
      </p:pic>
      <p:pic>
        <p:nvPicPr>
          <p:cNvPr id="40962" name="Picture 2"/>
          <p:cNvPicPr>
            <a:picLocks noChangeAspect="1" noChangeArrowheads="1"/>
          </p:cNvPicPr>
          <p:nvPr/>
        </p:nvPicPr>
        <p:blipFill>
          <a:blip r:embed="rId3" cstate="print"/>
          <a:srcRect/>
          <a:stretch>
            <a:fillRect/>
          </a:stretch>
        </p:blipFill>
        <p:spPr bwMode="auto">
          <a:xfrm>
            <a:off x="3786182" y="2857496"/>
            <a:ext cx="5168865" cy="3384376"/>
          </a:xfrm>
          <a:prstGeom prst="rect">
            <a:avLst/>
          </a:prstGeom>
          <a:noFill/>
          <a:ln w="9525">
            <a:noFill/>
            <a:miter lim="800000"/>
            <a:headEnd/>
            <a:tailEnd/>
          </a:ln>
        </p:spPr>
      </p:pic>
      <p:sp>
        <p:nvSpPr>
          <p:cNvPr id="4" name="3 - Ορθογώνιο"/>
          <p:cNvSpPr/>
          <p:nvPr/>
        </p:nvSpPr>
        <p:spPr>
          <a:xfrm>
            <a:off x="3995936" y="188640"/>
            <a:ext cx="4896544" cy="2062103"/>
          </a:xfrm>
          <a:prstGeom prst="rect">
            <a:avLst/>
          </a:prstGeom>
        </p:spPr>
        <p:txBody>
          <a:bodyPr wrap="square">
            <a:spAutoFit/>
          </a:bodyPr>
          <a:lstStyle/>
          <a:p>
            <a:pPr algn="ctr"/>
            <a:r>
              <a:rPr lang="el-GR" sz="3200" b="1" dirty="0" smtClean="0"/>
              <a:t>Καρκίνωμα παχέος εντέρου </a:t>
            </a:r>
          </a:p>
          <a:p>
            <a:pPr algn="ctr"/>
            <a:r>
              <a:rPr lang="el-GR" sz="3200" b="1" dirty="0" smtClean="0"/>
              <a:t>με </a:t>
            </a:r>
            <a:r>
              <a:rPr lang="el-GR" sz="3200" b="1" dirty="0" smtClean="0">
                <a:effectLst>
                  <a:outerShdw blurRad="38100" dist="38100" dir="2700000" algn="tl">
                    <a:srgbClr val="000000">
                      <a:alpha val="43137"/>
                    </a:srgbClr>
                  </a:outerShdw>
                </a:effectLst>
              </a:rPr>
              <a:t>εξωφυτική</a:t>
            </a:r>
            <a:r>
              <a:rPr lang="el-GR" sz="3200" b="1" dirty="0" smtClean="0"/>
              <a:t> συνιστώσα, </a:t>
            </a:r>
          </a:p>
          <a:p>
            <a:pPr algn="ctr"/>
            <a:r>
              <a:rPr lang="el-GR" sz="3200" b="1" dirty="0" smtClean="0"/>
              <a:t>επί πλέον της </a:t>
            </a:r>
            <a:r>
              <a:rPr lang="el-GR" sz="3200" b="1" dirty="0" smtClean="0">
                <a:effectLst>
                  <a:outerShdw blurRad="38100" dist="38100" dir="2700000" algn="tl">
                    <a:srgbClr val="000000">
                      <a:alpha val="43137"/>
                    </a:srgbClr>
                  </a:outerShdw>
                </a:effectLst>
              </a:rPr>
              <a:t>διηθητικής</a:t>
            </a:r>
            <a:r>
              <a:rPr lang="el-GR" sz="3200" b="1" dirty="0" smtClean="0"/>
              <a:t>. </a:t>
            </a:r>
            <a:endParaRPr lang="el-GR"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lide(fromBottom)">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lide(fromBottom)">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1 - Τίτλος"/>
          <p:cNvSpPr>
            <a:spLocks noGrp="1"/>
          </p:cNvSpPr>
          <p:nvPr>
            <p:ph type="title"/>
          </p:nvPr>
        </p:nvSpPr>
        <p:spPr>
          <a:xfrm>
            <a:off x="0" y="0"/>
            <a:ext cx="9144000" cy="1124744"/>
          </a:xfrm>
        </p:spPr>
        <p:txBody>
          <a:bodyPr>
            <a:normAutofit fontScale="90000"/>
          </a:bodyPr>
          <a:lstStyle/>
          <a:p>
            <a:r>
              <a:rPr lang="el-GR" sz="2800" dirty="0" smtClean="0"/>
              <a:t/>
            </a:r>
            <a:br>
              <a:rPr lang="el-GR" sz="2800" dirty="0" smtClean="0"/>
            </a:br>
            <a:r>
              <a:rPr lang="el-GR" sz="2800" b="1" dirty="0" smtClean="0"/>
              <a:t>Βλεννώδες</a:t>
            </a:r>
            <a:r>
              <a:rPr lang="el-GR" sz="2800" dirty="0" smtClean="0"/>
              <a:t> καρκίνωμα </a:t>
            </a:r>
            <a:r>
              <a:rPr lang="el-GR" sz="2800" dirty="0" err="1" smtClean="0"/>
              <a:t>παχέος</a:t>
            </a:r>
            <a:r>
              <a:rPr lang="el-GR" sz="2800" dirty="0" smtClean="0"/>
              <a:t> εντέρου</a:t>
            </a:r>
            <a:r>
              <a:rPr lang="en-US" sz="2800" dirty="0" smtClean="0"/>
              <a:t> </a:t>
            </a:r>
            <a:r>
              <a:rPr lang="el-GR" sz="2800" dirty="0" smtClean="0"/>
              <a:t/>
            </a:r>
            <a:br>
              <a:rPr lang="el-GR" sz="2800" dirty="0" smtClean="0"/>
            </a:br>
            <a:r>
              <a:rPr lang="el-GR" sz="2800" dirty="0" smtClean="0"/>
              <a:t>επί εδάφους </a:t>
            </a:r>
            <a:r>
              <a:rPr lang="el-GR" sz="2800" dirty="0" err="1" smtClean="0"/>
              <a:t>λαχνωτού</a:t>
            </a:r>
            <a:r>
              <a:rPr lang="el-GR" sz="2800" dirty="0" smtClean="0"/>
              <a:t> αδενώματος.</a:t>
            </a:r>
          </a:p>
        </p:txBody>
      </p:sp>
      <p:pic>
        <p:nvPicPr>
          <p:cNvPr id="242691" name="Picture 2" descr="http://www.webpathology.com/slides/slides/Colon_AdenoCA2.jpg"/>
          <p:cNvPicPr>
            <a:picLocks noChangeAspect="1" noChangeArrowheads="1"/>
          </p:cNvPicPr>
          <p:nvPr/>
        </p:nvPicPr>
        <p:blipFill>
          <a:blip r:embed="rId2" cstate="print"/>
          <a:srcRect/>
          <a:stretch>
            <a:fillRect/>
          </a:stretch>
        </p:blipFill>
        <p:spPr bwMode="auto">
          <a:xfrm>
            <a:off x="1116013" y="1412875"/>
            <a:ext cx="7021512" cy="5260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7874"/>
                                        </p:tgtEl>
                                        <p:attrNameLst>
                                          <p:attrName>style.visibility</p:attrName>
                                        </p:attrNameLst>
                                      </p:cBhvr>
                                      <p:to>
                                        <p:strVal val="visible"/>
                                      </p:to>
                                    </p:set>
                                    <p:animEffect transition="in" filter="slide(fromBottom)">
                                      <p:cBhvr>
                                        <p:cTn id="7" dur="500"/>
                                        <p:tgtEl>
                                          <p:spTgt spid="20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24744"/>
            <a:ext cx="3059832" cy="1224136"/>
          </a:xfrm>
        </p:spPr>
        <p:txBody>
          <a:bodyPr>
            <a:noAutofit/>
          </a:bodyPr>
          <a:lstStyle/>
          <a:p>
            <a:r>
              <a:rPr lang="el-GR" sz="3200" dirty="0" err="1" smtClean="0"/>
              <a:t>Νεοπλασματικός</a:t>
            </a:r>
            <a:r>
              <a:rPr lang="el-GR" sz="3200" dirty="0" smtClean="0"/>
              <a:t> όγκος στο κόλον. Εικόνα από το βλεννογόνο </a:t>
            </a:r>
            <a:br>
              <a:rPr lang="el-GR" sz="3200" dirty="0" smtClean="0"/>
            </a:br>
            <a:r>
              <a:rPr lang="el-GR" sz="3200" dirty="0" smtClean="0"/>
              <a:t>και επιμήκης διατομή.</a:t>
            </a:r>
            <a:br>
              <a:rPr lang="el-GR" sz="3200" dirty="0" smtClean="0"/>
            </a:br>
            <a:endParaRPr lang="el-GR" sz="3200" dirty="0"/>
          </a:p>
        </p:txBody>
      </p:sp>
      <p:pic>
        <p:nvPicPr>
          <p:cNvPr id="62466" name="Picture 2" descr="C:\Users\KAV-AGRO\Desktop\Colon.jpg"/>
          <p:cNvPicPr>
            <a:picLocks noChangeAspect="1" noChangeArrowheads="1"/>
          </p:cNvPicPr>
          <p:nvPr/>
        </p:nvPicPr>
        <p:blipFill>
          <a:blip r:embed="rId3" cstate="print"/>
          <a:srcRect/>
          <a:stretch>
            <a:fillRect/>
          </a:stretch>
        </p:blipFill>
        <p:spPr bwMode="auto">
          <a:xfrm>
            <a:off x="251520" y="2996952"/>
            <a:ext cx="2857500" cy="3324225"/>
          </a:xfrm>
          <a:prstGeom prst="rect">
            <a:avLst/>
          </a:prstGeom>
          <a:noFill/>
        </p:spPr>
      </p:pic>
      <p:sp>
        <p:nvSpPr>
          <p:cNvPr id="4" name="1 - Τίτλος"/>
          <p:cNvSpPr txBox="1">
            <a:spLocks/>
          </p:cNvSpPr>
          <p:nvPr/>
        </p:nvSpPr>
        <p:spPr>
          <a:xfrm>
            <a:off x="3995936" y="0"/>
            <a:ext cx="4690864" cy="220486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err="1" smtClean="0">
                <a:ln>
                  <a:noFill/>
                </a:ln>
                <a:solidFill>
                  <a:schemeClr val="tx1"/>
                </a:solidFill>
                <a:effectLst/>
                <a:uLnTx/>
                <a:uFillTx/>
                <a:latin typeface="+mj-lt"/>
                <a:ea typeface="+mj-ea"/>
                <a:cs typeface="+mj-cs"/>
              </a:rPr>
              <a:t>Χειρουργηθέν</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καρκίνωμα ορθού.</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 Όψη του βλεννογόνου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και επιμήκης διατομή.</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descr="C:\Users\KAV-AGRO\Desktop\Rectal-Carcinoma-Edit.jpg"/>
          <p:cNvPicPr>
            <a:picLocks noChangeAspect="1" noChangeArrowheads="1"/>
          </p:cNvPicPr>
          <p:nvPr/>
        </p:nvPicPr>
        <p:blipFill>
          <a:blip r:embed="rId4" cstate="print"/>
          <a:srcRect/>
          <a:stretch>
            <a:fillRect/>
          </a:stretch>
        </p:blipFill>
        <p:spPr bwMode="auto">
          <a:xfrm>
            <a:off x="4427984" y="2276872"/>
            <a:ext cx="3943656" cy="4403749"/>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a:bodyPr>
          <a:lstStyle/>
          <a:p>
            <a:r>
              <a:rPr lang="el-GR" sz="3200" dirty="0" smtClean="0"/>
              <a:t>Άθικτη η ανάκαμψη του </a:t>
            </a:r>
            <a:r>
              <a:rPr lang="el-GR" sz="3200" dirty="0" smtClean="0"/>
              <a:t>περιτοναίου, εν προκειμένω.</a:t>
            </a:r>
            <a:endParaRPr lang="el-GR" sz="3200" dirty="0"/>
          </a:p>
        </p:txBody>
      </p:sp>
      <p:pic>
        <p:nvPicPr>
          <p:cNvPr id="64514" name="Picture 2" descr="C:\Users\KAV-AGRO\Desktop\Mesorectal-Envelope-Edit.jpg"/>
          <p:cNvPicPr>
            <a:picLocks noChangeAspect="1" noChangeArrowheads="1"/>
          </p:cNvPicPr>
          <p:nvPr/>
        </p:nvPicPr>
        <p:blipFill>
          <a:blip r:embed="rId2" cstate="print"/>
          <a:srcRect/>
          <a:stretch>
            <a:fillRect/>
          </a:stretch>
        </p:blipFill>
        <p:spPr bwMode="auto">
          <a:xfrm>
            <a:off x="3131840" y="1196752"/>
            <a:ext cx="2952328" cy="5363396"/>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http://www.robbinspathology.com/content/pathology/neo2/neo260.jpg"/>
          <p:cNvPicPr>
            <a:picLocks noChangeAspect="1" noChangeArrowheads="1"/>
          </p:cNvPicPr>
          <p:nvPr/>
        </p:nvPicPr>
        <p:blipFill>
          <a:blip r:embed="rId2" cstate="print"/>
          <a:srcRect/>
          <a:stretch>
            <a:fillRect/>
          </a:stretch>
        </p:blipFill>
        <p:spPr bwMode="auto">
          <a:xfrm>
            <a:off x="4356100" y="3286125"/>
            <a:ext cx="4632325" cy="3571875"/>
          </a:xfrm>
          <a:prstGeom prst="rect">
            <a:avLst/>
          </a:prstGeom>
          <a:noFill/>
          <a:ln w="9525">
            <a:noFill/>
            <a:miter lim="800000"/>
            <a:headEnd/>
            <a:tailEnd/>
          </a:ln>
        </p:spPr>
      </p:pic>
      <p:sp>
        <p:nvSpPr>
          <p:cNvPr id="4" name="1 - Τίτλος"/>
          <p:cNvSpPr txBox="1">
            <a:spLocks/>
          </p:cNvSpPr>
          <p:nvPr/>
        </p:nvSpPr>
        <p:spPr>
          <a:xfrm>
            <a:off x="179388" y="0"/>
            <a:ext cx="3816350" cy="2840038"/>
          </a:xfrm>
          <a:prstGeom prst="rect">
            <a:avLst/>
          </a:prstGeom>
        </p:spPr>
        <p:txBody>
          <a:bodyPr/>
          <a:lstStyle/>
          <a:p>
            <a:pPr algn="ctr" eaLnBrk="0" hangingPunct="0">
              <a:defRPr/>
            </a:pPr>
            <a:r>
              <a:rPr lang="el-GR" sz="2000" b="1" kern="0" dirty="0">
                <a:latin typeface="+mj-lt"/>
                <a:ea typeface="+mj-ea"/>
                <a:cs typeface="+mj-cs"/>
              </a:rPr>
              <a:t>ΣΤΑΔΙΟΠΟΙΗΣΗ </a:t>
            </a:r>
            <a:r>
              <a:rPr lang="el-GR" sz="2000" kern="0" dirty="0">
                <a:latin typeface="+mj-lt"/>
                <a:ea typeface="+mj-ea"/>
                <a:cs typeface="+mj-cs"/>
              </a:rPr>
              <a:t>ΟΡΘΟΚΟΛΙΚΟΥ ΚΑΡΚΙΝΟΥ</a:t>
            </a:r>
          </a:p>
          <a:p>
            <a:pPr algn="ctr" eaLnBrk="0" hangingPunct="0">
              <a:defRPr/>
            </a:pPr>
            <a:r>
              <a:rPr lang="el-GR" sz="2000" kern="0" dirty="0">
                <a:latin typeface="+mj-lt"/>
                <a:ea typeface="+mj-ea"/>
                <a:cs typeface="+mj-cs"/>
              </a:rPr>
              <a:t>Βάθος διήθησης εντερικού τοιχώματος</a:t>
            </a:r>
            <a:r>
              <a:rPr lang="el-GR" sz="2000" kern="0" dirty="0" smtClean="0">
                <a:latin typeface="+mj-lt"/>
                <a:ea typeface="+mj-ea"/>
                <a:cs typeface="+mj-cs"/>
              </a:rPr>
              <a:t>, </a:t>
            </a:r>
            <a:r>
              <a:rPr lang="el-GR" sz="2000" kern="0" dirty="0" err="1" smtClean="0">
                <a:latin typeface="+mj-lt"/>
                <a:ea typeface="+mj-ea"/>
                <a:cs typeface="+mj-cs"/>
              </a:rPr>
              <a:t>λεμφογενείς</a:t>
            </a:r>
            <a:r>
              <a:rPr lang="el-GR" sz="2000" kern="0" dirty="0" smtClean="0">
                <a:latin typeface="+mj-lt"/>
                <a:ea typeface="+mj-ea"/>
                <a:cs typeface="+mj-cs"/>
              </a:rPr>
              <a:t> </a:t>
            </a:r>
            <a:r>
              <a:rPr lang="el-GR" sz="2000" kern="0" dirty="0">
                <a:latin typeface="+mj-lt"/>
                <a:ea typeface="+mj-ea"/>
                <a:cs typeface="+mj-cs"/>
              </a:rPr>
              <a:t>και </a:t>
            </a:r>
            <a:r>
              <a:rPr lang="el-GR" sz="2000" kern="0" dirty="0" err="1">
                <a:latin typeface="+mj-lt"/>
                <a:ea typeface="+mj-ea"/>
                <a:cs typeface="+mj-cs"/>
              </a:rPr>
              <a:t>αιματογενείς</a:t>
            </a:r>
            <a:r>
              <a:rPr lang="el-GR" sz="2000" kern="0" dirty="0">
                <a:latin typeface="+mj-lt"/>
                <a:ea typeface="+mj-ea"/>
                <a:cs typeface="+mj-cs"/>
              </a:rPr>
              <a:t> μεταστάσεις</a:t>
            </a:r>
          </a:p>
          <a:p>
            <a:pPr algn="ctr" eaLnBrk="0" hangingPunct="0">
              <a:defRPr/>
            </a:pPr>
            <a:r>
              <a:rPr lang="el-GR" sz="3200" kern="0" dirty="0">
                <a:latin typeface="+mj-lt"/>
                <a:ea typeface="+mj-ea"/>
                <a:cs typeface="+mj-cs"/>
              </a:rPr>
              <a:t> </a:t>
            </a:r>
          </a:p>
        </p:txBody>
      </p:sp>
      <p:pic>
        <p:nvPicPr>
          <p:cNvPr id="235524" name="Picture 2" descr="http://www.robbinspathology.com/content/pathology/neo2/neo250.jpg"/>
          <p:cNvPicPr>
            <a:picLocks noChangeAspect="1" noChangeArrowheads="1"/>
          </p:cNvPicPr>
          <p:nvPr/>
        </p:nvPicPr>
        <p:blipFill>
          <a:blip r:embed="rId3" cstate="print"/>
          <a:srcRect/>
          <a:stretch>
            <a:fillRect/>
          </a:stretch>
        </p:blipFill>
        <p:spPr bwMode="auto">
          <a:xfrm>
            <a:off x="4427538" y="0"/>
            <a:ext cx="4451350" cy="3384550"/>
          </a:xfrm>
          <a:prstGeom prst="rect">
            <a:avLst/>
          </a:prstGeom>
          <a:noFill/>
          <a:ln w="9525">
            <a:noFill/>
            <a:miter lim="800000"/>
            <a:headEnd/>
            <a:tailEnd/>
          </a:ln>
        </p:spPr>
      </p:pic>
      <p:pic>
        <p:nvPicPr>
          <p:cNvPr id="235525" name="Picture 2" descr="http://c431376.r76.cf2.rackcdn.com/22402/fonc-02-00022-HTML/image_m/fonc-02-00022-g001.jpg"/>
          <p:cNvPicPr>
            <a:picLocks noChangeAspect="1" noChangeArrowheads="1"/>
          </p:cNvPicPr>
          <p:nvPr/>
        </p:nvPicPr>
        <p:blipFill>
          <a:blip r:embed="rId4" cstate="print"/>
          <a:srcRect/>
          <a:stretch>
            <a:fillRect/>
          </a:stretch>
        </p:blipFill>
        <p:spPr bwMode="auto">
          <a:xfrm>
            <a:off x="250825" y="1773238"/>
            <a:ext cx="3889375" cy="4910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gas670"/>
          <p:cNvPicPr>
            <a:picLocks noChangeAspect="1" noChangeArrowheads="1"/>
          </p:cNvPicPr>
          <p:nvPr/>
        </p:nvPicPr>
        <p:blipFill>
          <a:blip r:embed="rId2" cstate="print"/>
          <a:srcRect/>
          <a:stretch>
            <a:fillRect/>
          </a:stretch>
        </p:blipFill>
        <p:spPr bwMode="auto">
          <a:xfrm>
            <a:off x="0" y="-928688"/>
            <a:ext cx="3929063" cy="5391151"/>
          </a:xfrm>
          <a:prstGeom prst="rect">
            <a:avLst/>
          </a:prstGeom>
          <a:noFill/>
          <a:ln w="9525">
            <a:noFill/>
            <a:miter lim="800000"/>
            <a:headEnd/>
            <a:tailEnd/>
          </a:ln>
        </p:spPr>
      </p:pic>
      <p:pic>
        <p:nvPicPr>
          <p:cNvPr id="48131" name="Picture 5" descr="gas690"/>
          <p:cNvPicPr>
            <a:picLocks noChangeAspect="1" noChangeArrowheads="1"/>
          </p:cNvPicPr>
          <p:nvPr/>
        </p:nvPicPr>
        <p:blipFill>
          <a:blip r:embed="rId3" cstate="print"/>
          <a:srcRect/>
          <a:stretch>
            <a:fillRect/>
          </a:stretch>
        </p:blipFill>
        <p:spPr bwMode="auto">
          <a:xfrm rot="5400000">
            <a:off x="4616802" y="-1478146"/>
            <a:ext cx="3906332" cy="5148065"/>
          </a:xfrm>
          <a:prstGeom prst="rect">
            <a:avLst/>
          </a:prstGeom>
          <a:noFill/>
          <a:ln w="9525">
            <a:noFill/>
            <a:miter lim="800000"/>
            <a:headEnd/>
            <a:tailEnd/>
          </a:ln>
        </p:spPr>
      </p:pic>
      <p:pic>
        <p:nvPicPr>
          <p:cNvPr id="48132" name="Picture 2" descr="http://www.robbinspathology.com/content/pathology/neo2/neo2100.jpg"/>
          <p:cNvPicPr>
            <a:picLocks noChangeAspect="1" noChangeArrowheads="1"/>
          </p:cNvPicPr>
          <p:nvPr/>
        </p:nvPicPr>
        <p:blipFill>
          <a:blip r:embed="rId4" cstate="print"/>
          <a:srcRect/>
          <a:stretch>
            <a:fillRect/>
          </a:stretch>
        </p:blipFill>
        <p:spPr bwMode="auto">
          <a:xfrm>
            <a:off x="0" y="3929063"/>
            <a:ext cx="3938588" cy="2928937"/>
          </a:xfrm>
          <a:prstGeom prst="rect">
            <a:avLst/>
          </a:prstGeom>
          <a:noFill/>
          <a:ln w="9525">
            <a:noFill/>
            <a:miter lim="800000"/>
            <a:headEnd/>
            <a:tailEnd/>
          </a:ln>
        </p:spPr>
      </p:pic>
      <p:sp>
        <p:nvSpPr>
          <p:cNvPr id="5" name="4 - Ορθογώνιο"/>
          <p:cNvSpPr/>
          <p:nvPr/>
        </p:nvSpPr>
        <p:spPr>
          <a:xfrm>
            <a:off x="3929058" y="3071811"/>
            <a:ext cx="5214942" cy="461665"/>
          </a:xfrm>
          <a:prstGeom prst="rect">
            <a:avLst/>
          </a:prstGeom>
        </p:spPr>
        <p:txBody>
          <a:bodyPr wrap="square">
            <a:spAutoFit/>
          </a:bodyPr>
          <a:lstStyle/>
          <a:p>
            <a:r>
              <a:rPr lang="el-GR" sz="2400" b="1" dirty="0" err="1" smtClean="0"/>
              <a:t>Σταδιοποίηση</a:t>
            </a:r>
            <a:r>
              <a:rPr lang="el-GR" sz="2400" b="1" dirty="0" smtClean="0"/>
              <a:t> </a:t>
            </a:r>
            <a:r>
              <a:rPr lang="el-GR" sz="2400" b="1" dirty="0" err="1" smtClean="0"/>
              <a:t>ορθοκολικού</a:t>
            </a:r>
            <a:r>
              <a:rPr lang="el-GR" sz="2400" b="1" dirty="0" smtClean="0"/>
              <a:t> καρκίνου </a:t>
            </a:r>
            <a:endParaRPr lang="el-GR" sz="2400" b="1" dirty="0"/>
          </a:p>
        </p:txBody>
      </p:sp>
      <p:pic>
        <p:nvPicPr>
          <p:cNvPr id="2050" name="Picture 2" descr="http://matchbin-assets.s3.amazonaws.com/public/sites/31/assets/AAY_colorectol_cancer.jpg"/>
          <p:cNvPicPr>
            <a:picLocks noChangeAspect="1" noChangeArrowheads="1"/>
          </p:cNvPicPr>
          <p:nvPr/>
        </p:nvPicPr>
        <p:blipFill>
          <a:blip r:embed="rId5" cstate="print"/>
          <a:srcRect/>
          <a:stretch>
            <a:fillRect/>
          </a:stretch>
        </p:blipFill>
        <p:spPr bwMode="auto">
          <a:xfrm>
            <a:off x="4857751" y="3484131"/>
            <a:ext cx="3357587" cy="3373869"/>
          </a:xfrm>
          <a:prstGeom prst="rect">
            <a:avLst/>
          </a:prstGeom>
          <a:noFill/>
        </p:spPr>
      </p:pic>
      <p:sp>
        <p:nvSpPr>
          <p:cNvPr id="8" name="7 - Ορθογώνιο"/>
          <p:cNvSpPr/>
          <p:nvPr/>
        </p:nvSpPr>
        <p:spPr>
          <a:xfrm>
            <a:off x="4857752" y="4857760"/>
            <a:ext cx="3786214" cy="923330"/>
          </a:xfrm>
          <a:prstGeom prst="rect">
            <a:avLst/>
          </a:prstGeom>
        </p:spPr>
        <p:txBody>
          <a:bodyPr wrap="square">
            <a:spAutoFit/>
          </a:bodyPr>
          <a:lstStyle/>
          <a:p>
            <a:pPr>
              <a:buNone/>
            </a:pPr>
            <a:r>
              <a:rPr lang="el-GR" b="1" dirty="0" err="1" smtClean="0">
                <a:effectLst>
                  <a:outerShdw blurRad="38100" dist="38100" dir="2700000" algn="tl">
                    <a:srgbClr val="000000">
                      <a:alpha val="43137"/>
                    </a:srgbClr>
                  </a:outerShdw>
                </a:effectLst>
              </a:rPr>
              <a:t>Λεμφαδενικές</a:t>
            </a:r>
            <a:r>
              <a:rPr lang="el-GR" b="1" dirty="0" smtClean="0"/>
              <a:t> μεταστάσεις</a:t>
            </a:r>
          </a:p>
          <a:p>
            <a:pPr>
              <a:buNone/>
            </a:pPr>
            <a:r>
              <a:rPr lang="el-GR" b="1" dirty="0" smtClean="0"/>
              <a:t>      (0, 1-3, 4 και πλέον </a:t>
            </a:r>
          </a:p>
          <a:p>
            <a:pPr>
              <a:buNone/>
            </a:pPr>
            <a:r>
              <a:rPr lang="el-GR" b="1" dirty="0" smtClean="0"/>
              <a:t>διηθημένοι λεμφαδένες) </a:t>
            </a:r>
          </a:p>
        </p:txBody>
      </p:sp>
      <p:sp>
        <p:nvSpPr>
          <p:cNvPr id="9" name="8 - Ορθογώνιο"/>
          <p:cNvSpPr/>
          <p:nvPr/>
        </p:nvSpPr>
        <p:spPr>
          <a:xfrm>
            <a:off x="1571605" y="4536995"/>
            <a:ext cx="2071702" cy="1323439"/>
          </a:xfrm>
          <a:prstGeom prst="rect">
            <a:avLst/>
          </a:prstGeom>
        </p:spPr>
        <p:txBody>
          <a:bodyPr wrap="square">
            <a:spAutoFit/>
          </a:bodyPr>
          <a:lstStyle/>
          <a:p>
            <a:pPr>
              <a:buNone/>
            </a:pPr>
            <a:r>
              <a:rPr lang="el-GR" sz="2000" b="1" spc="300" dirty="0" smtClean="0">
                <a:solidFill>
                  <a:srgbClr val="FF0000"/>
                </a:solidFill>
                <a:effectLst>
                  <a:outerShdw blurRad="38100" dist="38100" dir="2700000" algn="tl">
                    <a:srgbClr val="000000">
                      <a:alpha val="43137"/>
                    </a:srgbClr>
                  </a:outerShdw>
                </a:effectLst>
              </a:rPr>
              <a:t>Αιματογενείς</a:t>
            </a:r>
            <a:r>
              <a:rPr lang="el-GR" sz="2000" b="1" spc="300" dirty="0" smtClean="0">
                <a:solidFill>
                  <a:srgbClr val="FF0000"/>
                </a:solidFill>
              </a:rPr>
              <a:t> μεταστάσεις</a:t>
            </a:r>
          </a:p>
          <a:p>
            <a:pPr>
              <a:buNone/>
            </a:pPr>
            <a:r>
              <a:rPr lang="el-GR" sz="2000" b="1" spc="300" dirty="0" smtClean="0">
                <a:solidFill>
                  <a:srgbClr val="FF0000"/>
                </a:solidFill>
              </a:rPr>
              <a:t>Στο ήπαρ (Μ1)</a:t>
            </a:r>
            <a:endParaRPr lang="el-GR" sz="2000" b="1" spc="300" dirty="0">
              <a:solidFill>
                <a:srgbClr val="FF0000"/>
              </a:solidFill>
            </a:endParaRPr>
          </a:p>
        </p:txBody>
      </p:sp>
      <p:sp>
        <p:nvSpPr>
          <p:cNvPr id="11" name="10 - Ορθογώνιο"/>
          <p:cNvSpPr/>
          <p:nvPr/>
        </p:nvSpPr>
        <p:spPr>
          <a:xfrm>
            <a:off x="4143372" y="714356"/>
            <a:ext cx="2857520" cy="1200329"/>
          </a:xfrm>
          <a:prstGeom prst="rect">
            <a:avLst/>
          </a:prstGeom>
        </p:spPr>
        <p:txBody>
          <a:bodyPr wrap="square">
            <a:spAutoFit/>
          </a:bodyPr>
          <a:lstStyle/>
          <a:p>
            <a:pPr>
              <a:buNone/>
            </a:pPr>
            <a:r>
              <a:rPr lang="el-GR" b="1" spc="300" dirty="0" smtClean="0"/>
              <a:t>Κατά βάθος του εντερικού τοιχώματος </a:t>
            </a:r>
          </a:p>
          <a:p>
            <a:pPr>
              <a:buNone/>
            </a:pPr>
            <a:r>
              <a:rPr lang="el-GR" b="1" spc="300" dirty="0" smtClean="0"/>
              <a:t>διήθηση , εδώ </a:t>
            </a:r>
            <a:r>
              <a:rPr lang="en-US" b="1" spc="300" dirty="0" smtClean="0"/>
              <a:t>pT2</a:t>
            </a:r>
            <a:endParaRPr lang="el-GR" b="1" spc="3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 Τίτλος"/>
          <p:cNvSpPr>
            <a:spLocks noGrp="1"/>
          </p:cNvSpPr>
          <p:nvPr>
            <p:ph type="title" idx="4294967295"/>
          </p:nvPr>
        </p:nvSpPr>
        <p:spPr>
          <a:xfrm>
            <a:off x="457200" y="274638"/>
            <a:ext cx="8229600" cy="922114"/>
          </a:xfrm>
        </p:spPr>
        <p:txBody>
          <a:bodyPr>
            <a:normAutofit fontScale="90000"/>
          </a:bodyPr>
          <a:lstStyle/>
          <a:p>
            <a:pPr eaLnBrk="1" hangingPunct="1"/>
            <a:r>
              <a:rPr lang="el-GR" dirty="0" smtClean="0"/>
              <a:t>Στάδιο </a:t>
            </a:r>
            <a:r>
              <a:rPr lang="en-US" dirty="0" smtClean="0"/>
              <a:t>pT2</a:t>
            </a:r>
            <a:r>
              <a:rPr lang="el-GR" dirty="0" smtClean="0"/>
              <a:t>. Διήθηση μυϊκού χιτώνα, όχι </a:t>
            </a:r>
            <a:r>
              <a:rPr lang="el-GR" dirty="0" err="1" smtClean="0"/>
              <a:t>υποορογόνια</a:t>
            </a:r>
            <a:r>
              <a:rPr lang="el-GR" dirty="0" smtClean="0"/>
              <a:t> επέκταση.</a:t>
            </a:r>
          </a:p>
        </p:txBody>
      </p:sp>
      <p:pic>
        <p:nvPicPr>
          <p:cNvPr id="236547" name="Picture 2" descr="http://www.robbinspathology.com/content/pathology/neo2/neo270.jpg"/>
          <p:cNvPicPr>
            <a:picLocks noChangeAspect="1" noChangeArrowheads="1"/>
          </p:cNvPicPr>
          <p:nvPr/>
        </p:nvPicPr>
        <p:blipFill>
          <a:blip r:embed="rId2" cstate="print"/>
          <a:srcRect/>
          <a:stretch>
            <a:fillRect/>
          </a:stretch>
        </p:blipFill>
        <p:spPr bwMode="auto">
          <a:xfrm>
            <a:off x="971600" y="1340768"/>
            <a:ext cx="7344816" cy="540001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5" descr="gas670"/>
          <p:cNvPicPr>
            <a:picLocks noChangeAspect="1" noChangeArrowheads="1"/>
          </p:cNvPicPr>
          <p:nvPr/>
        </p:nvPicPr>
        <p:blipFill>
          <a:blip r:embed="rId2" cstate="print"/>
          <a:srcRect/>
          <a:stretch>
            <a:fillRect/>
          </a:stretch>
        </p:blipFill>
        <p:spPr bwMode="auto">
          <a:xfrm>
            <a:off x="0" y="357188"/>
            <a:ext cx="4454525" cy="6111875"/>
          </a:xfrm>
          <a:prstGeom prst="rect">
            <a:avLst/>
          </a:prstGeom>
          <a:noFill/>
          <a:ln w="9525">
            <a:noFill/>
            <a:miter lim="800000"/>
            <a:headEnd/>
            <a:tailEnd/>
          </a:ln>
        </p:spPr>
      </p:pic>
      <p:pic>
        <p:nvPicPr>
          <p:cNvPr id="237571" name="Picture 5" descr="gas680"/>
          <p:cNvPicPr>
            <a:picLocks noChangeAspect="1" noChangeArrowheads="1"/>
          </p:cNvPicPr>
          <p:nvPr/>
        </p:nvPicPr>
        <p:blipFill>
          <a:blip r:embed="rId3" cstate="print"/>
          <a:srcRect/>
          <a:stretch>
            <a:fillRect/>
          </a:stretch>
        </p:blipFill>
        <p:spPr bwMode="auto">
          <a:xfrm>
            <a:off x="4648200" y="2708275"/>
            <a:ext cx="4495800" cy="3371850"/>
          </a:xfrm>
          <a:prstGeom prst="rect">
            <a:avLst/>
          </a:prstGeom>
          <a:noFill/>
          <a:ln w="9525">
            <a:noFill/>
            <a:miter lim="800000"/>
            <a:headEnd/>
            <a:tailEnd/>
          </a:ln>
        </p:spPr>
      </p:pic>
      <p:sp>
        <p:nvSpPr>
          <p:cNvPr id="237572" name="1 - Τίτλος"/>
          <p:cNvSpPr>
            <a:spLocks noGrp="1"/>
          </p:cNvSpPr>
          <p:nvPr>
            <p:ph type="title"/>
          </p:nvPr>
        </p:nvSpPr>
        <p:spPr>
          <a:xfrm>
            <a:off x="4859338" y="273050"/>
            <a:ext cx="3960812" cy="2651125"/>
          </a:xfrm>
        </p:spPr>
        <p:txBody>
          <a:bodyPr/>
          <a:lstStyle/>
          <a:p>
            <a:r>
              <a:rPr lang="el-GR" sz="3200" b="1" smtClean="0"/>
              <a:t>ΣΤΑΔΙΟΠΟΙΗΣΗ </a:t>
            </a:r>
            <a:r>
              <a:rPr lang="el-GR" sz="3200" smtClean="0"/>
              <a:t>ΟΡΘΟΚΟΛΙΚΟΥ ΚΑΡΚΙΝΟΥ </a:t>
            </a:r>
            <a:r>
              <a:rPr lang="en-US" sz="3200" smtClean="0"/>
              <a:t/>
            </a:r>
            <a:br>
              <a:rPr lang="en-US" sz="3200" smtClean="0"/>
            </a:br>
            <a:r>
              <a:rPr lang="el-GR" sz="3200" smtClean="0"/>
              <a:t>Στάδιο </a:t>
            </a:r>
            <a:r>
              <a:rPr lang="en-US" sz="3200" smtClean="0"/>
              <a:t>pT3</a:t>
            </a:r>
            <a:endParaRPr lang="el-GR" sz="3200"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Εικόνα 1"/>
          <p:cNvPicPr>
            <a:picLocks noChangeAspect="1" noChangeArrowheads="1"/>
          </p:cNvPicPr>
          <p:nvPr/>
        </p:nvPicPr>
        <p:blipFill>
          <a:blip r:embed="rId2" cstate="print"/>
          <a:srcRect/>
          <a:stretch>
            <a:fillRect/>
          </a:stretch>
        </p:blipFill>
        <p:spPr bwMode="auto">
          <a:xfrm>
            <a:off x="251520" y="188640"/>
            <a:ext cx="8644160" cy="6480720"/>
          </a:xfrm>
          <a:prstGeom prst="rect">
            <a:avLst/>
          </a:prstGeom>
          <a:noFill/>
          <a:ln w="9525">
            <a:noFill/>
            <a:miter lim="800000"/>
            <a:headEnd/>
            <a:tailEnd/>
          </a:ln>
        </p:spPr>
      </p:pic>
      <p:sp>
        <p:nvSpPr>
          <p:cNvPr id="238595" name="2 - Ορθογώνιο"/>
          <p:cNvSpPr>
            <a:spLocks noChangeArrowheads="1"/>
          </p:cNvSpPr>
          <p:nvPr/>
        </p:nvSpPr>
        <p:spPr bwMode="auto">
          <a:xfrm>
            <a:off x="1259632" y="765175"/>
            <a:ext cx="6984776" cy="461665"/>
          </a:xfrm>
          <a:prstGeom prst="rect">
            <a:avLst/>
          </a:prstGeom>
          <a:noFill/>
          <a:ln w="9525">
            <a:noFill/>
            <a:miter lim="800000"/>
            <a:headEnd/>
            <a:tailEnd/>
          </a:ln>
        </p:spPr>
        <p:txBody>
          <a:bodyPr wrap="square">
            <a:spAutoFit/>
          </a:bodyPr>
          <a:lstStyle/>
          <a:p>
            <a:r>
              <a:rPr lang="el-GR" sz="2400" b="1" dirty="0"/>
              <a:t>Στάδιο </a:t>
            </a:r>
            <a:r>
              <a:rPr lang="en-US" sz="2400" b="1" dirty="0" smtClean="0"/>
              <a:t>pT3</a:t>
            </a:r>
            <a:r>
              <a:rPr lang="el-GR" sz="2400" b="1" dirty="0" smtClean="0"/>
              <a:t>. Διήθηση </a:t>
            </a:r>
            <a:r>
              <a:rPr lang="el-GR" sz="2400" b="1" dirty="0" err="1" smtClean="0"/>
              <a:t>υποορογόνιου</a:t>
            </a:r>
            <a:r>
              <a:rPr lang="el-GR" sz="2400" b="1" dirty="0" smtClean="0"/>
              <a:t> λιπώδους ιστού.</a:t>
            </a:r>
            <a:endParaRPr lang="el-GR" sz="2400" b="1"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0" y="-329090"/>
            <a:ext cx="9144000" cy="75713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 - Πρωτοπαθής όγκος  </a:t>
            </a:r>
            <a:r>
              <a:rPr kumimoji="0" lang="el-GR" altLang="zh-CN" b="1" i="0" u="sng" strike="noStrike" cap="none" spc="600" normalizeH="0" baseline="0" dirty="0" smtClean="0">
                <a:ln>
                  <a:noFill/>
                </a:ln>
                <a:solidFill>
                  <a:schemeClr val="tx1"/>
                </a:solidFill>
                <a:effectLst/>
                <a:latin typeface="Calibri" pitchFamily="34" charset="0"/>
                <a:ea typeface="SimSun" pitchFamily="2" charset="-122"/>
                <a:cs typeface="Times New Roman" pitchFamily="18" charset="0"/>
              </a:rPr>
              <a:t>στομάχου</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Tx</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Ο πρωτοπαθής όγκος δεν μπορεί να αξιολογηθεί</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Τ0 </a:t>
            </a: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Απουσία στοιχείων πρωτοπαθούς όγκου</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Tis</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Καρκίνωμα </a:t>
            </a:r>
            <a:r>
              <a:rPr kumimoji="0" lang="en-GB"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in situ</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Ενδοεπιθηλιακό ν</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εόπλασμα χωρίς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διάσπαση</a:t>
            </a:r>
            <a:r>
              <a:rPr kumimoji="0" lang="el-GR" altLang="zh-CN" b="0" i="0" u="none" strike="noStrike" cap="none" normalizeH="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της </a:t>
            </a:r>
            <a:r>
              <a:rPr lang="el-GR" altLang="zh-CN" dirty="0" smtClean="0">
                <a:latin typeface="Calibri" pitchFamily="34" charset="0"/>
                <a:ea typeface="SimSun" pitchFamily="2" charset="-122"/>
                <a:cs typeface="Times New Roman" pitchFamily="18" charset="0"/>
              </a:rPr>
              <a:t> βασικής μεμβράνης του  γαστρικού επιθηλίου</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άρα χωρίς διήθηση του χορίου, συνώνυμο</a:t>
            </a: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υψηλόβαθμη δυσπλασία</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που διηθεί το χόριο του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γαστρικού βλεννογόνου</a:t>
            </a: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ενδοβλεννογονικό</a:t>
            </a:r>
            <a:r>
              <a:rPr kumimoji="0" lang="el-GR" altLang="zh-CN" b="0" i="0" u="none" strike="noStrike" cap="none" normalizeH="0" dirty="0" smtClean="0">
                <a:ln>
                  <a:noFill/>
                </a:ln>
                <a:solidFill>
                  <a:schemeClr val="tx1"/>
                </a:solidFill>
                <a:effectLst/>
                <a:latin typeface="Calibri" pitchFamily="34" charset="0"/>
                <a:ea typeface="SimSun" pitchFamily="2" charset="-122"/>
                <a:cs typeface="Times New Roman" pitchFamily="18" charset="0"/>
              </a:rPr>
              <a:t> καρκίνωμα)</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τη βλεννογόνιο μυϊκή στιβάδα ή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και τον υποβλεννογόνιο χιτώνα</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T</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που διηθεί το χόριο ή τη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βλεννογόνιο</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μυϊκή στιβάδα</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T</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που διηθεί τον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υποβλεννογόνιο</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Όγκος που διηθεί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το</a:t>
            </a:r>
            <a:r>
              <a:rPr kumimoji="0" lang="el-GR" altLang="zh-CN" b="0" i="0" u="none" strike="noStrike" cap="none" normalizeH="0" dirty="0" smtClean="0">
                <a:ln>
                  <a:noFill/>
                </a:ln>
                <a:solidFill>
                  <a:schemeClr val="tx1"/>
                </a:solidFill>
                <a:effectLst/>
                <a:latin typeface="Calibri" pitchFamily="34" charset="0"/>
                <a:ea typeface="SimSun" pitchFamily="2" charset="-122"/>
                <a:cs typeface="Times New Roman" pitchFamily="18" charset="0"/>
              </a:rPr>
              <a:t> μυϊκό χιτώνα (προχωρημένο γαστρικό καρκίνωμα)</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Τ3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Όγκος που διηθεί τον υποορογόνιο</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Τ4   Όγκος που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διατιτραίνει</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τον </a:t>
            </a: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ορογόνο (σπλαγχνικό περιτόναιο)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ή διηθεί παρακείμενες δομές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Τ4</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Όγκος που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διατιτραίνει</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τον ορογόνο</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Τ4</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που διηθεί παρακείμενες δομές</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l-GR" altLang="zh-CN" baseline="30000" dirty="0" smtClean="0">
                <a:latin typeface="Calibri" pitchFamily="34" charset="0"/>
                <a:ea typeface="SimSun" pitchFamily="2" charset="-122"/>
                <a:cs typeface="Times New Roman" pitchFamily="18" charset="0"/>
              </a:rPr>
              <a:t>-</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Οι παρακείμενες δομές του στομάχου είναι ο σπλήνας, το εγκάρσιο κόλον, το ήπαρ, το διάφραγμα, το πάγκρεας, το κοιλιακό τοίχωμα, το επινεφρίδιο, ο νεφρός, το λεπτό έντερο και το οπισθοπεριτόναιο. </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l-GR" altLang="zh-CN" baseline="30000" dirty="0" smtClean="0">
                <a:latin typeface="Calibri" pitchFamily="34" charset="0"/>
                <a:ea typeface="SimSun" pitchFamily="2" charset="-122"/>
                <a:cs typeface="Times New Roman" pitchFamily="18" charset="0"/>
              </a:rPr>
              <a:t>-</a:t>
            </a:r>
            <a:r>
              <a:rPr lang="el-GR" altLang="zh-CN" dirty="0" smtClean="0">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Η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διατοιχωματική επέκταση στο δωδεκαδάκτυλο και τον οισοφάγο σταδιοποιείται σύμφωνα με το βάθος στη θέση μεγαλύτερης διήθησης σε οποιαδήποτε εντόπιση, συμπεριλαμβανομένου  του στομάχου.</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l-GR" altLang="zh-CN" baseline="30000" dirty="0" smtClean="0">
                <a:latin typeface="Calibri" pitchFamily="34" charset="0"/>
                <a:ea typeface="SimSun" pitchFamily="2" charset="-122"/>
                <a:cs typeface="Times New Roman" pitchFamily="18" charset="0"/>
              </a:rPr>
              <a:t>-</a:t>
            </a:r>
            <a:r>
              <a:rPr lang="el-GR" altLang="zh-CN" dirty="0" smtClean="0">
                <a:latin typeface="Calibri" pitchFamily="34" charset="0"/>
                <a:ea typeface="SimSun" pitchFamily="2" charset="-122"/>
                <a:cs typeface="Times New Roman" pitchFamily="18" charset="0"/>
              </a:rPr>
              <a:t> </a:t>
            </a:r>
            <a:r>
              <a:rPr kumimoji="0" lang="en-GB" altLang="zh-CN"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Όγκος που διηθεί το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γαστροκολικό</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ή το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γαστροηπατικό</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σύνδεσμο ή το μείζον ή το έλασσον επίπλουν,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χωρίς</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διάτρηση του σπλαγχνικού περιτοναίου, </a:t>
            </a:r>
            <a:r>
              <a:rPr kumimoji="0" lang="el-GR"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σταδιοποιείται</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ως Τ</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3</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1 - Τίτλος"/>
          <p:cNvSpPr>
            <a:spLocks noGrp="1"/>
          </p:cNvSpPr>
          <p:nvPr>
            <p:ph type="title"/>
          </p:nvPr>
        </p:nvSpPr>
        <p:spPr/>
        <p:txBody>
          <a:bodyPr/>
          <a:lstStyle/>
          <a:p>
            <a:r>
              <a:rPr lang="el-GR" smtClean="0"/>
              <a:t>Λεμφογενείς μεταστάσεις</a:t>
            </a:r>
          </a:p>
        </p:txBody>
      </p:sp>
      <p:pic>
        <p:nvPicPr>
          <p:cNvPr id="239619" name="Picture 2" descr="http://upload.wikimedia.org/wikipedia/commons/thumb/d/d2/Crc_met_to_node1.jpg/300px-Crc_met_to_node1.jpg"/>
          <p:cNvPicPr>
            <a:picLocks noChangeAspect="1" noChangeArrowheads="1"/>
          </p:cNvPicPr>
          <p:nvPr/>
        </p:nvPicPr>
        <p:blipFill>
          <a:blip r:embed="rId2" cstate="print"/>
          <a:srcRect/>
          <a:stretch>
            <a:fillRect/>
          </a:stretch>
        </p:blipFill>
        <p:spPr bwMode="auto">
          <a:xfrm>
            <a:off x="323527" y="1700808"/>
            <a:ext cx="3564842" cy="4752528"/>
          </a:xfrm>
          <a:prstGeom prst="rect">
            <a:avLst/>
          </a:prstGeom>
          <a:noFill/>
          <a:ln w="9525">
            <a:noFill/>
            <a:miter lim="800000"/>
            <a:headEnd/>
            <a:tailEnd/>
          </a:ln>
        </p:spPr>
      </p:pic>
      <p:pic>
        <p:nvPicPr>
          <p:cNvPr id="239620" name="Picture 4" descr="http://matchbin-assets.s3.amazonaws.com/public/sites/31/assets/AAY_colorectol_cancer.jpg"/>
          <p:cNvPicPr>
            <a:picLocks noChangeAspect="1" noChangeArrowheads="1"/>
          </p:cNvPicPr>
          <p:nvPr/>
        </p:nvPicPr>
        <p:blipFill>
          <a:blip r:embed="rId3" cstate="print"/>
          <a:srcRect/>
          <a:stretch>
            <a:fillRect/>
          </a:stretch>
        </p:blipFill>
        <p:spPr bwMode="auto">
          <a:xfrm>
            <a:off x="3924300" y="1700213"/>
            <a:ext cx="4638675" cy="4762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wipe(down)">
                                      <p:cBhvr>
                                        <p:cTn id="7" dur="500"/>
                                        <p:tgtEl>
                                          <p:spTgt spid="239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1 - Τίτλος"/>
          <p:cNvSpPr>
            <a:spLocks noGrp="1"/>
          </p:cNvSpPr>
          <p:nvPr>
            <p:ph type="title" idx="4294967295"/>
          </p:nvPr>
        </p:nvSpPr>
        <p:spPr>
          <a:xfrm>
            <a:off x="5651500" y="274638"/>
            <a:ext cx="3492500" cy="1425575"/>
          </a:xfrm>
        </p:spPr>
        <p:txBody>
          <a:bodyPr>
            <a:normAutofit fontScale="90000"/>
          </a:bodyPr>
          <a:lstStyle/>
          <a:p>
            <a:pPr eaLnBrk="1" hangingPunct="1"/>
            <a:r>
              <a:rPr lang="el-GR" sz="3600" smtClean="0"/>
              <a:t>Ηπατικές μεταστάσεις.</a:t>
            </a:r>
            <a:br>
              <a:rPr lang="el-GR" sz="3600" smtClean="0"/>
            </a:br>
            <a:r>
              <a:rPr lang="el-GR" sz="3600" smtClean="0"/>
              <a:t>Νόσος </a:t>
            </a:r>
            <a:br>
              <a:rPr lang="el-GR" sz="3600" smtClean="0"/>
            </a:br>
            <a:r>
              <a:rPr lang="el-GR" sz="3600" smtClean="0"/>
              <a:t>σταδίου Μ1.</a:t>
            </a:r>
          </a:p>
        </p:txBody>
      </p:sp>
      <p:pic>
        <p:nvPicPr>
          <p:cNvPr id="240643" name="Picture 2" descr="http://www.robbinspathology.com/content/pathology/neo2/neo2100.jpg"/>
          <p:cNvPicPr>
            <a:picLocks noChangeAspect="1" noChangeArrowheads="1"/>
          </p:cNvPicPr>
          <p:nvPr/>
        </p:nvPicPr>
        <p:blipFill>
          <a:blip r:embed="rId2" cstate="print"/>
          <a:srcRect/>
          <a:stretch>
            <a:fillRect/>
          </a:stretch>
        </p:blipFill>
        <p:spPr bwMode="auto">
          <a:xfrm>
            <a:off x="214313" y="500063"/>
            <a:ext cx="5357812" cy="3984625"/>
          </a:xfrm>
          <a:prstGeom prst="rect">
            <a:avLst/>
          </a:prstGeom>
          <a:noFill/>
          <a:ln w="9525">
            <a:noFill/>
            <a:miter lim="800000"/>
            <a:headEnd/>
            <a:tailEnd/>
          </a:ln>
        </p:spPr>
      </p:pic>
      <p:pic>
        <p:nvPicPr>
          <p:cNvPr id="240644" name="Picture 2" descr="http://www.robbinspathology.com/content/pathology/neo2/neo2110.jpg"/>
          <p:cNvPicPr>
            <a:picLocks noChangeAspect="1" noChangeArrowheads="1"/>
          </p:cNvPicPr>
          <p:nvPr/>
        </p:nvPicPr>
        <p:blipFill>
          <a:blip r:embed="rId3" cstate="print"/>
          <a:srcRect/>
          <a:stretch>
            <a:fillRect/>
          </a:stretch>
        </p:blipFill>
        <p:spPr bwMode="auto">
          <a:xfrm>
            <a:off x="5643563" y="2138363"/>
            <a:ext cx="3500437" cy="47196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0642"/>
                                        </p:tgtEl>
                                        <p:attrNameLst>
                                          <p:attrName>style.visibility</p:attrName>
                                        </p:attrNameLst>
                                      </p:cBhvr>
                                      <p:to>
                                        <p:strVal val="visible"/>
                                      </p:to>
                                    </p:set>
                                    <p:animEffect transition="in" filter="wipe(down)">
                                      <p:cBhvr>
                                        <p:cTn id="7" dur="500"/>
                                        <p:tgtEl>
                                          <p:spTgt spid="240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ChangeArrowheads="1"/>
          </p:cNvSpPr>
          <p:nvPr/>
        </p:nvSpPr>
        <p:spPr bwMode="auto">
          <a:xfrm>
            <a:off x="1" y="-37544"/>
            <a:ext cx="9144000"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 - Πρωτοπαθής όγκος   </a:t>
            </a:r>
            <a:r>
              <a:rPr kumimoji="0" lang="el-GR" altLang="zh-CN" sz="2000" b="1" i="0" u="none" strike="noStrike" cap="none" spc="600" normalizeH="0" baseline="0" dirty="0" smtClean="0">
                <a:ln>
                  <a:noFill/>
                </a:ln>
                <a:solidFill>
                  <a:schemeClr val="tx1"/>
                </a:solidFill>
                <a:effectLst/>
                <a:latin typeface="Calibri" pitchFamily="34" charset="0"/>
                <a:ea typeface="SimSun" pitchFamily="2" charset="-122"/>
                <a:cs typeface="Times New Roman" pitchFamily="18" charset="0"/>
              </a:rPr>
              <a:t>παγκρέατος</a:t>
            </a:r>
            <a:endParaRPr kumimoji="0" lang="el-GR" altLang="zh-CN" sz="2000" b="1" i="0" u="none" strike="noStrike" cap="none" spc="600"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Tx</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Ο πρωτοπαθής όγκος δεν μπορεί να αξιολογηθεί</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Τ0 Απουσία στοιχείων πρωτοπαθούς όγκου</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Tis</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Καρκίνωμα </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in situ</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(περιλαμβάνει και τις αλλοιώσεις </a:t>
            </a:r>
            <a:r>
              <a:rPr kumimoji="0" lang="en-GB"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PanIN</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I</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III</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 εκ. ή λιγότερο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κατά τη μεγαλύτερη διάμετρό του</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Τ1</a:t>
            </a:r>
            <a:r>
              <a:rPr kumimoji="0" lang="en-GB"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a</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a:t>
            </a:r>
            <a:r>
              <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0,5 εκ. ή λιγότερο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κατά τη μεγαλύτερη διάμετρό του </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Τ1</a:t>
            </a:r>
            <a:r>
              <a:rPr kumimoji="0" lang="en-GB"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b</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μεγαλύτερης διαμέτρου </a:t>
            </a:r>
            <a:r>
              <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&gt; 0,5 εκ. </a:t>
            </a:r>
            <a:r>
              <a:rPr lang="el-GR" altLang="zh-CN" sz="2000" dirty="0" smtClean="0">
                <a:effectLst>
                  <a:outerShdw blurRad="38100" dist="38100" dir="2700000" algn="tl">
                    <a:srgbClr val="000000">
                      <a:alpha val="43137"/>
                    </a:srgbClr>
                  </a:outerShdw>
                </a:effectLst>
                <a:latin typeface="Calibri" pitchFamily="34" charset="0"/>
                <a:ea typeface="SimSun" pitchFamily="2" charset="-122"/>
                <a:cs typeface="Times New Roman" pitchFamily="18" charset="0"/>
              </a:rPr>
              <a:t> α</a:t>
            </a:r>
            <a:r>
              <a:rPr lang="el-GR" altLang="zh-CN" sz="2000" dirty="0" smtClean="0">
                <a:effectLst>
                  <a:outerShdw blurRad="38100" dist="38100" dir="2700000" algn="tl">
                    <a:srgbClr val="000000">
                      <a:alpha val="43137"/>
                    </a:srgbClr>
                  </a:outerShdw>
                </a:effectLst>
                <a:latin typeface="Calibri" pitchFamily="34" charset="0"/>
                <a:ea typeface="SimSun" pitchFamily="2" charset="-122"/>
                <a:cs typeface="Times New Roman" pitchFamily="18" charset="0"/>
              </a:rPr>
              <a:t>λλά </a:t>
            </a:r>
            <a:r>
              <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όχι </a:t>
            </a:r>
            <a:r>
              <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&gt; 1 εκ.</a:t>
            </a:r>
            <a:endPar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Τ1</a:t>
            </a:r>
            <a:r>
              <a:rPr kumimoji="0" lang="en-GB"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c</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a:t>
            </a:r>
            <a:r>
              <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&gt; 1 εκ. και &lt; 2 εκ</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κατά τη μεγαλύτερη διάμετρό του</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a:t>
            </a:r>
            <a:r>
              <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&gt; 2 εκ. </a:t>
            </a:r>
            <a:r>
              <a:rPr lang="el-GR" altLang="zh-CN" sz="2000" dirty="0" smtClean="0">
                <a:effectLst>
                  <a:outerShdw blurRad="38100" dist="38100" dir="2700000" algn="tl">
                    <a:srgbClr val="000000">
                      <a:alpha val="43137"/>
                    </a:srgbClr>
                  </a:outerShdw>
                </a:effectLst>
                <a:latin typeface="Calibri" pitchFamily="34" charset="0"/>
                <a:ea typeface="SimSun" pitchFamily="2" charset="-122"/>
                <a:cs typeface="Times New Roman" pitchFamily="18" charset="0"/>
              </a:rPr>
              <a:t> α</a:t>
            </a:r>
            <a:r>
              <a:rPr lang="el-GR" altLang="zh-CN" sz="2000" dirty="0" smtClean="0">
                <a:effectLst>
                  <a:outerShdw blurRad="38100" dist="38100" dir="2700000" algn="tl">
                    <a:srgbClr val="000000">
                      <a:alpha val="43137"/>
                    </a:srgbClr>
                  </a:outerShdw>
                </a:effectLst>
                <a:latin typeface="Calibri" pitchFamily="34" charset="0"/>
                <a:ea typeface="SimSun" pitchFamily="2" charset="-122"/>
                <a:cs typeface="Times New Roman" pitchFamily="18" charset="0"/>
              </a:rPr>
              <a:t>λλά </a:t>
            </a:r>
            <a:r>
              <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 </a:t>
            </a:r>
            <a:r>
              <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&lt; 4 εκ.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κατά τη μεγαλύτερη διάμετρό του</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a:t>
            </a:r>
            <a:r>
              <a:rPr kumimoji="0" lang="el-GR" altLang="zh-CN"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3</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a:t>
            </a:r>
            <a:r>
              <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&gt; 4 εκ.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κατά τη μεγαλύτερη διάμετρό του </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4</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που διηθεί την κοιλιακή αρτηρία, την άνω </a:t>
            </a:r>
            <a:r>
              <a:rPr kumimoji="0" lang="el-GR"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μεσεντέρια</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αρτηρία και/ή την κοινή ηπατική αρτηρία.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 - Επιχώριοι λεμφαδένες</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Nx</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Οι επιχώριοι λεμφαδένες δεν μπορούν να αξιολογηθούν</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Ν0 Απουσία μετάστασης στους επιχώριους λεμφαδένες</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 έως 3</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επιχώριους λεμφαδένες</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N</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4 ή περισσότερους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 - Απομακρυσμένες μεταστάσεις</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Μ0 Απουσία απομακρυσμένων μεταστάσεων</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Μ1 Παρουσία απομακρυσμένων μεταστάσεων</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0" y="0"/>
          <a:ext cx="9144000" cy="6858000"/>
        </p:xfrm>
        <a:graphic>
          <a:graphicData uri="http://schemas.openxmlformats.org/drawingml/2006/table">
            <a:tbl>
              <a:tblPr/>
              <a:tblGrid>
                <a:gridCol w="2285465"/>
                <a:gridCol w="2285465"/>
                <a:gridCol w="2286535"/>
                <a:gridCol w="2286535"/>
              </a:tblGrid>
              <a:tr h="857250">
                <a:tc>
                  <a:txBody>
                    <a:bodyPr/>
                    <a:lstStyle/>
                    <a:p>
                      <a:pPr algn="just">
                        <a:lnSpc>
                          <a:spcPct val="115000"/>
                        </a:lnSpc>
                        <a:spcAft>
                          <a:spcPts val="1000"/>
                        </a:spcAft>
                      </a:pPr>
                      <a:r>
                        <a:rPr lang="el-GR" sz="4000" dirty="0">
                          <a:latin typeface="Calibri"/>
                          <a:ea typeface="SimSun"/>
                          <a:cs typeface="Times New Roman"/>
                        </a:rPr>
                        <a:t>Στάδιο 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4000">
                          <a:latin typeface="Calibri"/>
                          <a:ea typeface="SimSun"/>
                          <a:cs typeface="Times New Roman"/>
                        </a:rPr>
                        <a:t>Tis</a:t>
                      </a:r>
                      <a:endParaRPr lang="el-GR" sz="40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7250">
                <a:tc>
                  <a:txBody>
                    <a:bodyPr/>
                    <a:lstStyle/>
                    <a:p>
                      <a:pPr algn="just">
                        <a:lnSpc>
                          <a:spcPct val="115000"/>
                        </a:lnSpc>
                        <a:spcAft>
                          <a:spcPts val="1000"/>
                        </a:spcAft>
                      </a:pPr>
                      <a:r>
                        <a:rPr lang="el-GR" sz="4000">
                          <a:latin typeface="Calibri"/>
                          <a:ea typeface="SimSun"/>
                          <a:cs typeface="Times New Roman"/>
                        </a:rPr>
                        <a:t>Στάδιο 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4000" dirty="0">
                          <a:latin typeface="Calibri"/>
                          <a:ea typeface="SimSun"/>
                          <a:cs typeface="Times New Roman"/>
                        </a:rPr>
                        <a:t>T11</a:t>
                      </a:r>
                      <a:endParaRPr lang="el-GR" sz="40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7250">
                <a:tc>
                  <a:txBody>
                    <a:bodyPr/>
                    <a:lstStyle/>
                    <a:p>
                      <a:pPr algn="just">
                        <a:lnSpc>
                          <a:spcPct val="115000"/>
                        </a:lnSpc>
                        <a:spcAft>
                          <a:spcPts val="1000"/>
                        </a:spcAft>
                      </a:pPr>
                      <a:r>
                        <a:rPr lang="el-GR" sz="4000">
                          <a:latin typeface="Calibri"/>
                          <a:ea typeface="SimSun"/>
                          <a:cs typeface="Times New Roman"/>
                        </a:rPr>
                        <a:t>Στάδιο ΙΒ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4000" dirty="0">
                          <a:latin typeface="Calibri"/>
                          <a:ea typeface="SimSun"/>
                          <a:cs typeface="Times New Roman"/>
                        </a:rPr>
                        <a:t>T2</a:t>
                      </a:r>
                      <a:endParaRPr lang="el-GR" sz="40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dirty="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7250">
                <a:tc>
                  <a:txBody>
                    <a:bodyPr/>
                    <a:lstStyle/>
                    <a:p>
                      <a:pPr algn="just">
                        <a:lnSpc>
                          <a:spcPct val="115000"/>
                        </a:lnSpc>
                        <a:spcAft>
                          <a:spcPts val="1000"/>
                        </a:spcAft>
                      </a:pPr>
                      <a:r>
                        <a:rPr lang="el-GR" sz="4000" dirty="0" smtClean="0">
                          <a:latin typeface="Calibri"/>
                          <a:ea typeface="SimSun"/>
                          <a:cs typeface="Times New Roman"/>
                        </a:rPr>
                        <a:t>Στάδιο </a:t>
                      </a:r>
                      <a:r>
                        <a:rPr lang="el-GR" sz="4000" dirty="0">
                          <a:latin typeface="Calibri"/>
                          <a:ea typeface="SimSun"/>
                          <a:cs typeface="Times New Roman"/>
                        </a:rPr>
                        <a:t>ΙΙΑ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4000">
                          <a:latin typeface="Calibri"/>
                          <a:ea typeface="SimSun"/>
                          <a:cs typeface="Times New Roman"/>
                        </a:rPr>
                        <a:t>T3</a:t>
                      </a:r>
                      <a:endParaRPr lang="el-GR" sz="40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dirty="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7250">
                <a:tc>
                  <a:txBody>
                    <a:bodyPr/>
                    <a:lstStyle/>
                    <a:p>
                      <a:pPr algn="just">
                        <a:lnSpc>
                          <a:spcPct val="115000"/>
                        </a:lnSpc>
                        <a:spcAft>
                          <a:spcPts val="1000"/>
                        </a:spcAft>
                      </a:pPr>
                      <a:r>
                        <a:rPr lang="el-GR" sz="4000">
                          <a:latin typeface="Calibri"/>
                          <a:ea typeface="SimSun"/>
                          <a:cs typeface="Times New Roman"/>
                        </a:rPr>
                        <a:t>Στάδιο ΙΙΒ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4000">
                          <a:latin typeface="Calibri"/>
                          <a:ea typeface="SimSun"/>
                          <a:cs typeface="Times New Roman"/>
                        </a:rPr>
                        <a:t>T1, T2, T3</a:t>
                      </a:r>
                      <a:endParaRPr lang="el-GR" sz="40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dirty="0">
                          <a:latin typeface="Calibri"/>
                          <a:ea typeface="SimSun"/>
                          <a:cs typeface="Times New Roman"/>
                        </a:rPr>
                        <a:t>Ν1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dirty="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7250">
                <a:tc>
                  <a:txBody>
                    <a:bodyPr/>
                    <a:lstStyle/>
                    <a:p>
                      <a:pPr algn="just">
                        <a:lnSpc>
                          <a:spcPct val="115000"/>
                        </a:lnSpc>
                        <a:spcAft>
                          <a:spcPts val="1000"/>
                        </a:spcAft>
                      </a:pPr>
                      <a:r>
                        <a:rPr lang="el-GR" sz="4000">
                          <a:latin typeface="Calibri"/>
                          <a:ea typeface="SimSun"/>
                          <a:cs typeface="Times New Roman"/>
                        </a:rPr>
                        <a:t>Στάδιο ΙΙΙ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4000">
                          <a:latin typeface="Calibri"/>
                          <a:ea typeface="SimSun"/>
                          <a:cs typeface="Times New Roman"/>
                        </a:rPr>
                        <a:t>T1, T2, T3</a:t>
                      </a:r>
                      <a:endParaRPr lang="el-GR" sz="40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a:latin typeface="Calibri"/>
                          <a:ea typeface="SimSun"/>
                          <a:cs typeface="Times New Roman"/>
                        </a:rPr>
                        <a:t>Ν2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dirty="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7250">
                <a:tc>
                  <a:txBody>
                    <a:bodyPr/>
                    <a:lstStyle/>
                    <a:p>
                      <a:pPr algn="just">
                        <a:lnSpc>
                          <a:spcPct val="115000"/>
                        </a:lnSpc>
                        <a:spcAft>
                          <a:spcPts val="1000"/>
                        </a:spcAft>
                      </a:pPr>
                      <a:endParaRPr lang="el-GR" sz="40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4000">
                          <a:latin typeface="Calibri"/>
                          <a:ea typeface="SimSun"/>
                          <a:cs typeface="Times New Roman"/>
                        </a:rPr>
                        <a:t>T4</a:t>
                      </a:r>
                      <a:endParaRPr lang="el-GR" sz="40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a:latin typeface="Calibri"/>
                          <a:ea typeface="SimSun"/>
                          <a:cs typeface="Times New Roman"/>
                        </a:rPr>
                        <a:t>Κάθε 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dirty="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7250">
                <a:tc>
                  <a:txBody>
                    <a:bodyPr/>
                    <a:lstStyle/>
                    <a:p>
                      <a:pPr algn="just">
                        <a:lnSpc>
                          <a:spcPct val="115000"/>
                        </a:lnSpc>
                        <a:spcAft>
                          <a:spcPts val="1000"/>
                        </a:spcAft>
                      </a:pPr>
                      <a:r>
                        <a:rPr lang="el-GR" sz="4000">
                          <a:latin typeface="Calibri"/>
                          <a:ea typeface="SimSun"/>
                          <a:cs typeface="Times New Roman"/>
                        </a:rPr>
                        <a:t>Στάδιο </a:t>
                      </a:r>
                      <a:r>
                        <a:rPr lang="en-GB" sz="4000">
                          <a:latin typeface="Calibri"/>
                          <a:ea typeface="SimSun"/>
                          <a:cs typeface="Times New Roman"/>
                        </a:rPr>
                        <a:t>IV</a:t>
                      </a:r>
                      <a:endParaRPr lang="el-GR" sz="40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a:latin typeface="Calibri"/>
                          <a:ea typeface="SimSun"/>
                          <a:cs typeface="Times New Roman"/>
                        </a:rPr>
                        <a:t>Κάθε 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a:latin typeface="Calibri"/>
                          <a:ea typeface="SimSun"/>
                          <a:cs typeface="Times New Roman"/>
                        </a:rPr>
                        <a:t>Κάθε 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4000" dirty="0">
                          <a:latin typeface="Calibri"/>
                          <a:ea typeface="SimSun"/>
                          <a:cs typeface="Times New Roman"/>
                        </a:rPr>
                        <a:t>Μ1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grosspathology-sites.uchicago.edu/sites/grosspathology.uchicago.edu/files/styles/galleryimage/public/uploads/images/Whipple2_0.jpg?itok=08PChW6U"/>
          <p:cNvPicPr>
            <a:picLocks noChangeAspect="1" noChangeArrowheads="1"/>
          </p:cNvPicPr>
          <p:nvPr/>
        </p:nvPicPr>
        <p:blipFill>
          <a:blip r:embed="rId2" cstate="print"/>
          <a:srcRect/>
          <a:stretch>
            <a:fillRect/>
          </a:stretch>
        </p:blipFill>
        <p:spPr bwMode="auto">
          <a:xfrm>
            <a:off x="899592" y="836712"/>
            <a:ext cx="6858000" cy="5495926"/>
          </a:xfrm>
          <a:prstGeom prst="rect">
            <a:avLst/>
          </a:prstGeom>
          <a:noFill/>
        </p:spPr>
      </p:pic>
      <p:sp>
        <p:nvSpPr>
          <p:cNvPr id="3" name="2 - Ορθογώνιο"/>
          <p:cNvSpPr/>
          <p:nvPr/>
        </p:nvSpPr>
        <p:spPr>
          <a:xfrm>
            <a:off x="0" y="260648"/>
            <a:ext cx="9144000" cy="369332"/>
          </a:xfrm>
          <a:prstGeom prst="rect">
            <a:avLst/>
          </a:prstGeom>
        </p:spPr>
        <p:txBody>
          <a:bodyPr wrap="square">
            <a:spAutoFit/>
          </a:bodyPr>
          <a:lstStyle/>
          <a:p>
            <a:r>
              <a:rPr lang="el-GR" dirty="0" smtClean="0"/>
              <a:t>     </a:t>
            </a:r>
            <a:r>
              <a:rPr lang="el-GR" dirty="0" smtClean="0">
                <a:effectLst>
                  <a:outerShdw blurRad="38100" dist="38100" dir="2700000" algn="tl">
                    <a:srgbClr val="000000">
                      <a:alpha val="43137"/>
                    </a:srgbClr>
                  </a:outerShdw>
                </a:effectLst>
              </a:rPr>
              <a:t>Εγχειρητικό παρασκεύασμα </a:t>
            </a:r>
            <a:r>
              <a:rPr lang="en-US" dirty="0" smtClean="0">
                <a:effectLst>
                  <a:outerShdw blurRad="38100" dist="38100" dir="2700000" algn="tl">
                    <a:srgbClr val="000000">
                      <a:alpha val="43137"/>
                    </a:srgbClr>
                  </a:outerShdw>
                </a:effectLst>
              </a:rPr>
              <a:t>Whipple </a:t>
            </a:r>
            <a:r>
              <a:rPr lang="el-GR" dirty="0" smtClean="0">
                <a:effectLst>
                  <a:outerShdw blurRad="38100" dist="38100" dir="2700000" algn="tl">
                    <a:srgbClr val="000000">
                      <a:alpha val="43137"/>
                    </a:srgbClr>
                  </a:outerShdw>
                </a:effectLst>
              </a:rPr>
              <a:t> με διανοιγμένα τα κοίλα σπλάγχνα και τους πόρους.</a:t>
            </a: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1" name="Text Box 7"/>
          <p:cNvSpPr txBox="1">
            <a:spLocks noChangeArrowheads="1"/>
          </p:cNvSpPr>
          <p:nvPr/>
        </p:nvSpPr>
        <p:spPr bwMode="auto">
          <a:xfrm>
            <a:off x="971550" y="908050"/>
            <a:ext cx="7345363" cy="579438"/>
          </a:xfrm>
          <a:prstGeom prst="rect">
            <a:avLst/>
          </a:prstGeom>
          <a:noFill/>
          <a:ln w="9525">
            <a:noFill/>
            <a:miter lim="800000"/>
            <a:headEnd/>
            <a:tailEnd/>
          </a:ln>
          <a:effectLst/>
        </p:spPr>
        <p:txBody>
          <a:bodyPr>
            <a:spAutoFit/>
          </a:bodyPr>
          <a:lstStyle/>
          <a:p>
            <a:pPr algn="ctr">
              <a:spcBef>
                <a:spcPct val="50000"/>
              </a:spcBef>
            </a:pPr>
            <a:r>
              <a:rPr lang="el-GR" sz="3200" dirty="0"/>
              <a:t>Χειρουργικές Εκτομές</a:t>
            </a:r>
            <a:endParaRPr lang="en-US" sz="3200" dirty="0"/>
          </a:p>
        </p:txBody>
      </p:sp>
      <p:sp>
        <p:nvSpPr>
          <p:cNvPr id="246792" name="Text Box 8"/>
          <p:cNvSpPr txBox="1">
            <a:spLocks noChangeArrowheads="1"/>
          </p:cNvSpPr>
          <p:nvPr/>
        </p:nvSpPr>
        <p:spPr bwMode="auto">
          <a:xfrm>
            <a:off x="0" y="2420938"/>
            <a:ext cx="9144000" cy="954107"/>
          </a:xfrm>
          <a:prstGeom prst="rect">
            <a:avLst/>
          </a:prstGeom>
          <a:noFill/>
          <a:ln w="9525">
            <a:noFill/>
            <a:miter lim="800000"/>
            <a:headEnd/>
            <a:tailEnd/>
          </a:ln>
          <a:effectLst/>
        </p:spPr>
        <p:txBody>
          <a:bodyPr wrap="square">
            <a:spAutoFit/>
          </a:bodyPr>
          <a:lstStyle/>
          <a:p>
            <a:pPr algn="ctr">
              <a:spcBef>
                <a:spcPct val="50000"/>
              </a:spcBef>
            </a:pPr>
            <a:r>
              <a:rPr lang="fr-FR" sz="2800" dirty="0"/>
              <a:t>* R</a:t>
            </a:r>
            <a:r>
              <a:rPr lang="en-US" sz="2800" dirty="0"/>
              <a:t>0: </a:t>
            </a:r>
            <a:r>
              <a:rPr lang="el-GR" sz="2800" dirty="0"/>
              <a:t>Καθαρά </a:t>
            </a:r>
            <a:r>
              <a:rPr lang="el-GR" sz="2800" dirty="0" smtClean="0"/>
              <a:t>όρια, </a:t>
            </a:r>
            <a:r>
              <a:rPr lang="el-GR" sz="2800" dirty="0"/>
              <a:t>Μακροσκοπικά &amp; </a:t>
            </a:r>
            <a:r>
              <a:rPr lang="el-GR" sz="2800" dirty="0" smtClean="0"/>
              <a:t>Μικροσκοπικά</a:t>
            </a:r>
            <a:r>
              <a:rPr lang="en-US" sz="2800" dirty="0" smtClean="0"/>
              <a:t>, </a:t>
            </a:r>
            <a:r>
              <a:rPr lang="el-GR" sz="2800" dirty="0" smtClean="0"/>
              <a:t>   </a:t>
            </a:r>
            <a:r>
              <a:rPr lang="el-GR" sz="2800" b="1" dirty="0" smtClean="0"/>
              <a:t>ανεξάρτητος</a:t>
            </a:r>
            <a:r>
              <a:rPr lang="el-GR" sz="2800" dirty="0" smtClean="0"/>
              <a:t> ευμενής προγνωστικός παράγων</a:t>
            </a:r>
            <a:r>
              <a:rPr lang="el-GR" sz="2400" dirty="0" smtClean="0"/>
              <a:t>.</a:t>
            </a:r>
            <a:endParaRPr lang="en-US" sz="2400" dirty="0"/>
          </a:p>
        </p:txBody>
      </p:sp>
      <p:sp>
        <p:nvSpPr>
          <p:cNvPr id="246794" name="Text Box 10"/>
          <p:cNvSpPr txBox="1">
            <a:spLocks noChangeArrowheads="1"/>
          </p:cNvSpPr>
          <p:nvPr/>
        </p:nvSpPr>
        <p:spPr bwMode="auto">
          <a:xfrm>
            <a:off x="971550" y="3716338"/>
            <a:ext cx="7632700" cy="523220"/>
          </a:xfrm>
          <a:prstGeom prst="rect">
            <a:avLst/>
          </a:prstGeom>
          <a:noFill/>
          <a:ln w="9525">
            <a:noFill/>
            <a:miter lim="800000"/>
            <a:headEnd/>
            <a:tailEnd/>
          </a:ln>
          <a:effectLst/>
        </p:spPr>
        <p:txBody>
          <a:bodyPr>
            <a:spAutoFit/>
          </a:bodyPr>
          <a:lstStyle/>
          <a:p>
            <a:pPr>
              <a:spcBef>
                <a:spcPct val="50000"/>
              </a:spcBef>
            </a:pPr>
            <a:r>
              <a:rPr lang="en-US" sz="2400" dirty="0"/>
              <a:t>* </a:t>
            </a:r>
            <a:r>
              <a:rPr lang="en-US" sz="2800" dirty="0"/>
              <a:t>R1</a:t>
            </a:r>
            <a:r>
              <a:rPr lang="en-US" sz="2800" dirty="0">
                <a:solidFill>
                  <a:srgbClr val="FFCC66"/>
                </a:solidFill>
              </a:rPr>
              <a:t>:</a:t>
            </a:r>
            <a:r>
              <a:rPr lang="el-GR" sz="2800" dirty="0"/>
              <a:t> Όρια Μικροσκοπικά διηθημένα</a:t>
            </a:r>
            <a:endParaRPr lang="en-US" sz="2800" dirty="0"/>
          </a:p>
        </p:txBody>
      </p:sp>
      <p:sp>
        <p:nvSpPr>
          <p:cNvPr id="246795" name="Text Box 11"/>
          <p:cNvSpPr txBox="1">
            <a:spLocks noChangeArrowheads="1"/>
          </p:cNvSpPr>
          <p:nvPr/>
        </p:nvSpPr>
        <p:spPr bwMode="auto">
          <a:xfrm>
            <a:off x="971550" y="4941888"/>
            <a:ext cx="7632700" cy="523220"/>
          </a:xfrm>
          <a:prstGeom prst="rect">
            <a:avLst/>
          </a:prstGeom>
          <a:noFill/>
          <a:ln w="9525">
            <a:noFill/>
            <a:miter lim="800000"/>
            <a:headEnd/>
            <a:tailEnd/>
          </a:ln>
          <a:effectLst/>
        </p:spPr>
        <p:txBody>
          <a:bodyPr>
            <a:spAutoFit/>
          </a:bodyPr>
          <a:lstStyle/>
          <a:p>
            <a:pPr>
              <a:spcBef>
                <a:spcPct val="50000"/>
              </a:spcBef>
            </a:pPr>
            <a:r>
              <a:rPr lang="en-US" sz="2800" dirty="0"/>
              <a:t>* R2</a:t>
            </a:r>
            <a:r>
              <a:rPr lang="en-US" sz="2800" dirty="0">
                <a:solidFill>
                  <a:srgbClr val="FFCC66"/>
                </a:solidFill>
              </a:rPr>
              <a:t>:</a:t>
            </a:r>
            <a:r>
              <a:rPr lang="el-GR" sz="2800" dirty="0"/>
              <a:t> Όρια Μακροσκοπικά διηθημένα</a:t>
            </a:r>
            <a:endParaRPr lang="en-US" sz="2800"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3600400" cy="2348880"/>
          </a:xfrm>
        </p:spPr>
        <p:txBody>
          <a:bodyPr>
            <a:noAutofit/>
          </a:bodyPr>
          <a:lstStyle/>
          <a:p>
            <a:r>
              <a:rPr lang="el-GR" sz="2400" dirty="0" smtClean="0">
                <a:effectLst>
                  <a:outerShdw blurRad="38100" dist="38100" dir="2700000" algn="tl">
                    <a:srgbClr val="000000">
                      <a:alpha val="43137"/>
                    </a:srgbClr>
                  </a:outerShdw>
                </a:effectLst>
              </a:rPr>
              <a:t>Πρόσθια  και οπίσθια </a:t>
            </a:r>
            <a:r>
              <a:rPr lang="el-GR" sz="2400" dirty="0" smtClean="0"/>
              <a:t>όψη </a:t>
            </a:r>
            <a:br>
              <a:rPr lang="el-GR" sz="2400" dirty="0" smtClean="0"/>
            </a:br>
            <a:r>
              <a:rPr lang="el-GR" sz="2400" dirty="0" smtClean="0"/>
              <a:t>πολλαπλώς σεσημασμένου εγχειρητικού παρασκευάσματος. </a:t>
            </a:r>
            <a:endParaRPr lang="el-GR" sz="2400" dirty="0"/>
          </a:p>
        </p:txBody>
      </p:sp>
      <p:pic>
        <p:nvPicPr>
          <p:cNvPr id="26627" name="Picture 3" descr="C:\Users\KAV-AGRO\Desktop\soa120029f1.png"/>
          <p:cNvPicPr>
            <a:picLocks noChangeAspect="1" noChangeArrowheads="1"/>
          </p:cNvPicPr>
          <p:nvPr/>
        </p:nvPicPr>
        <p:blipFill>
          <a:blip r:embed="rId3" cstate="print"/>
          <a:srcRect/>
          <a:stretch>
            <a:fillRect/>
          </a:stretch>
        </p:blipFill>
        <p:spPr bwMode="auto">
          <a:xfrm>
            <a:off x="0" y="2071678"/>
            <a:ext cx="4735662" cy="3384376"/>
          </a:xfrm>
          <a:prstGeom prst="rect">
            <a:avLst/>
          </a:prstGeom>
          <a:noFill/>
        </p:spPr>
      </p:pic>
      <p:pic>
        <p:nvPicPr>
          <p:cNvPr id="27650" name="Picture 2" descr="https://grosspathology-sites.uchicago.edu/sites/grosspathology.uchicago.edu/files/styles/galleryimage/public/uploads/images/Whipple1_0.jpg?itok=QEVongxK"/>
          <p:cNvPicPr>
            <a:picLocks noChangeAspect="1" noChangeArrowheads="1"/>
          </p:cNvPicPr>
          <p:nvPr/>
        </p:nvPicPr>
        <p:blipFill>
          <a:blip r:embed="rId4" cstate="print"/>
          <a:srcRect/>
          <a:stretch>
            <a:fillRect/>
          </a:stretch>
        </p:blipFill>
        <p:spPr bwMode="auto">
          <a:xfrm>
            <a:off x="4858802" y="836712"/>
            <a:ext cx="4285198" cy="4850607"/>
          </a:xfrm>
          <a:prstGeom prst="rect">
            <a:avLst/>
          </a:prstGeom>
          <a:noFill/>
        </p:spPr>
      </p:pic>
      <p:sp>
        <p:nvSpPr>
          <p:cNvPr id="5" name="Rectangle 4"/>
          <p:cNvSpPr/>
          <p:nvPr/>
        </p:nvSpPr>
        <p:spPr>
          <a:xfrm>
            <a:off x="0" y="5715016"/>
            <a:ext cx="9144000" cy="1200329"/>
          </a:xfrm>
          <a:prstGeom prst="rect">
            <a:avLst/>
          </a:prstGeom>
        </p:spPr>
        <p:txBody>
          <a:bodyPr wrap="square">
            <a:spAutoFit/>
          </a:bodyPr>
          <a:lstStyle/>
          <a:p>
            <a:pPr algn="ctr"/>
            <a:r>
              <a:rPr lang="el-GR" sz="2400" dirty="0" smtClean="0"/>
              <a:t>Τα θετικά </a:t>
            </a:r>
            <a:r>
              <a:rPr lang="el-GR" sz="2400" b="1" dirty="0" smtClean="0"/>
              <a:t>οπίσθια</a:t>
            </a:r>
            <a:r>
              <a:rPr lang="el-GR" sz="2400" dirty="0" smtClean="0"/>
              <a:t> όρια και η λεμφογενής μετάσταση </a:t>
            </a:r>
          </a:p>
          <a:p>
            <a:pPr algn="ctr"/>
            <a:r>
              <a:rPr lang="el-GR" sz="2400" dirty="0" smtClean="0"/>
              <a:t>συνδέονται με την </a:t>
            </a:r>
            <a:r>
              <a:rPr lang="el-GR" sz="2400" dirty="0" smtClean="0">
                <a:effectLst>
                  <a:outerShdw blurRad="38100" dist="38100" dir="2700000" algn="tl">
                    <a:srgbClr val="000000">
                      <a:alpha val="43137"/>
                    </a:srgbClr>
                  </a:outerShdw>
                </a:effectLst>
              </a:rPr>
              <a:t>τοπική υποτροπή</a:t>
            </a:r>
            <a:r>
              <a:rPr lang="el-GR" sz="2400" dirty="0" smtClean="0"/>
              <a:t>, </a:t>
            </a:r>
          </a:p>
          <a:p>
            <a:pPr algn="ctr"/>
            <a:r>
              <a:rPr lang="el-GR" sz="2400" dirty="0" smtClean="0"/>
              <a:t>ως ανεξάρτητοι παράγοντες.</a:t>
            </a:r>
            <a:endParaRPr lang="el-GR"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400" dirty="0" smtClean="0"/>
              <a:t>Εγχειρητικό παρασκεύασμα παγκρεατο12δακτυλεκτομής.</a:t>
            </a:r>
            <a:br>
              <a:rPr lang="el-GR" sz="2400" dirty="0" smtClean="0"/>
            </a:br>
            <a:r>
              <a:rPr lang="el-GR" sz="2400" dirty="0" smtClean="0"/>
              <a:t> Έλεγχος ορίων</a:t>
            </a:r>
            <a:r>
              <a:rPr lang="en-US" sz="2400" dirty="0" smtClean="0"/>
              <a:t>: </a:t>
            </a:r>
            <a:r>
              <a:rPr lang="el-GR" sz="2400" dirty="0" err="1" smtClean="0"/>
              <a:t>οπισθοπεριτοναϊκό</a:t>
            </a:r>
            <a:r>
              <a:rPr lang="el-GR" sz="2400" dirty="0" smtClean="0"/>
              <a:t> όριο </a:t>
            </a:r>
            <a:r>
              <a:rPr lang="el-GR" sz="2400" dirty="0" err="1" smtClean="0"/>
              <a:t>εκτομής</a:t>
            </a:r>
            <a:r>
              <a:rPr lang="el-GR" sz="2400" dirty="0" smtClean="0"/>
              <a:t> </a:t>
            </a:r>
            <a:r>
              <a:rPr lang="el-GR" sz="2400" dirty="0" err="1" smtClean="0"/>
              <a:t>σημασμένο</a:t>
            </a:r>
            <a:r>
              <a:rPr lang="el-GR" sz="2400" dirty="0" smtClean="0"/>
              <a:t> με μαύρη μελάνη, </a:t>
            </a:r>
            <a:br>
              <a:rPr lang="el-GR" sz="2400" dirty="0" smtClean="0"/>
            </a:br>
            <a:r>
              <a:rPr lang="el-GR" sz="2400" dirty="0" smtClean="0"/>
              <a:t>πρόσθιο όριο με κόκκινη μελάνη , </a:t>
            </a:r>
            <a:br>
              <a:rPr lang="el-GR" sz="2400" dirty="0" smtClean="0"/>
            </a:br>
            <a:r>
              <a:rPr lang="el-GR" sz="2400" dirty="0" smtClean="0"/>
              <a:t>όριο </a:t>
            </a:r>
            <a:r>
              <a:rPr lang="el-GR" sz="2400" dirty="0" err="1" smtClean="0"/>
              <a:t>παγκρεατεκτομής</a:t>
            </a:r>
            <a:r>
              <a:rPr lang="el-GR" sz="2400" dirty="0" smtClean="0"/>
              <a:t> άβαφο.</a:t>
            </a:r>
            <a:endParaRPr lang="el-GR" sz="2400" dirty="0"/>
          </a:p>
        </p:txBody>
      </p:sp>
      <p:pic>
        <p:nvPicPr>
          <p:cNvPr id="1026" name="Picture 2" descr="C:\Users\KAV-AGRO\Desktop\spe_02_f1.jpg"/>
          <p:cNvPicPr>
            <a:picLocks noChangeAspect="1" noChangeArrowheads="1"/>
          </p:cNvPicPr>
          <p:nvPr/>
        </p:nvPicPr>
        <p:blipFill>
          <a:blip r:embed="rId2" cstate="print"/>
          <a:srcRect/>
          <a:stretch>
            <a:fillRect/>
          </a:stretch>
        </p:blipFill>
        <p:spPr bwMode="auto">
          <a:xfrm>
            <a:off x="1259632" y="1844824"/>
            <a:ext cx="6912768" cy="4797532"/>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372200" y="404664"/>
            <a:ext cx="2592288" cy="6120680"/>
          </a:xfrm>
        </p:spPr>
        <p:txBody>
          <a:bodyPr>
            <a:normAutofit/>
          </a:bodyPr>
          <a:lstStyle/>
          <a:p>
            <a:r>
              <a:rPr lang="el-GR" sz="2800" b="1" dirty="0" smtClean="0"/>
              <a:t>Οπισθοπεριτο-ναϊκό όριο</a:t>
            </a:r>
            <a:r>
              <a:rPr lang="el-GR" sz="2800" b="1" dirty="0" smtClean="0"/>
              <a:t>.</a:t>
            </a:r>
            <a:br>
              <a:rPr lang="el-GR" sz="2800" b="1" dirty="0" smtClean="0"/>
            </a:br>
            <a:r>
              <a:rPr lang="el-GR" sz="2800" dirty="0" smtClean="0"/>
              <a:t/>
            </a:r>
            <a:br>
              <a:rPr lang="el-GR" sz="2800" dirty="0" smtClean="0"/>
            </a:br>
            <a:r>
              <a:rPr lang="el-GR" sz="2800" dirty="0" err="1" smtClean="0"/>
              <a:t>Ιστοληψία</a:t>
            </a:r>
            <a:r>
              <a:rPr lang="el-GR" sz="2800" dirty="0" smtClean="0"/>
              <a:t> από το </a:t>
            </a:r>
            <a:r>
              <a:rPr lang="el-GR" sz="2800" b="1" spc="600" dirty="0" smtClean="0"/>
              <a:t>οπίσθιο</a:t>
            </a:r>
            <a:r>
              <a:rPr lang="el-GR" sz="2800" dirty="0" smtClean="0"/>
              <a:t> όριο.</a:t>
            </a:r>
            <a:br>
              <a:rPr lang="el-GR" sz="2800" dirty="0" smtClean="0"/>
            </a:br>
            <a:r>
              <a:rPr lang="el-GR" sz="2800" dirty="0" smtClean="0"/>
              <a:t> Διήθηση στην τομή Α. </a:t>
            </a:r>
            <a:br>
              <a:rPr lang="el-GR" sz="2800" dirty="0" smtClean="0"/>
            </a:br>
            <a:r>
              <a:rPr lang="el-GR" sz="2800" dirty="0" smtClean="0"/>
              <a:t/>
            </a:r>
            <a:br>
              <a:rPr lang="el-GR" sz="2800" dirty="0" smtClean="0"/>
            </a:br>
            <a:r>
              <a:rPr lang="el-GR" sz="2800" dirty="0" smtClean="0"/>
              <a:t>Η τομή Β ελεύθερη. </a:t>
            </a:r>
            <a:br>
              <a:rPr lang="el-GR" sz="2800" dirty="0" smtClean="0"/>
            </a:br>
            <a:r>
              <a:rPr lang="el-GR" sz="2800" dirty="0" smtClean="0"/>
              <a:t>(Α-Η) .</a:t>
            </a:r>
            <a:br>
              <a:rPr lang="el-GR" sz="2800" dirty="0" smtClean="0"/>
            </a:br>
            <a:endParaRPr lang="el-GR" sz="2800" dirty="0"/>
          </a:p>
        </p:txBody>
      </p:sp>
      <p:pic>
        <p:nvPicPr>
          <p:cNvPr id="2050" name="Picture 2" descr="C:\Users\KAV-AGRO\Desktop\spe_02_f2.jpg"/>
          <p:cNvPicPr>
            <a:picLocks noChangeAspect="1" noChangeArrowheads="1"/>
          </p:cNvPicPr>
          <p:nvPr/>
        </p:nvPicPr>
        <p:blipFill>
          <a:blip r:embed="rId2" cstate="print"/>
          <a:srcRect/>
          <a:stretch>
            <a:fillRect/>
          </a:stretch>
        </p:blipFill>
        <p:spPr bwMode="auto">
          <a:xfrm>
            <a:off x="0" y="332656"/>
            <a:ext cx="6350000" cy="61849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rcpa.edu.au/getattachment/d846874d-570f-4f5a-92de-b2bda79d02db/Pan-6.aspx"/>
          <p:cNvPicPr>
            <a:picLocks noChangeAspect="1" noChangeArrowheads="1"/>
          </p:cNvPicPr>
          <p:nvPr/>
        </p:nvPicPr>
        <p:blipFill>
          <a:blip r:embed="rId2" cstate="print"/>
          <a:srcRect/>
          <a:stretch>
            <a:fillRect/>
          </a:stretch>
        </p:blipFill>
        <p:spPr bwMode="auto">
          <a:xfrm>
            <a:off x="1763688" y="2204864"/>
            <a:ext cx="7128792" cy="4673320"/>
          </a:xfrm>
          <a:prstGeom prst="rect">
            <a:avLst/>
          </a:prstGeom>
          <a:noFill/>
        </p:spPr>
      </p:pic>
      <p:pic>
        <p:nvPicPr>
          <p:cNvPr id="72708" name="Picture 4" descr="http://www.rcpa.edu.au/getattachment/358afcb0-4205-439b-992a-ec8de1cccdbc/Pan-5.aspx"/>
          <p:cNvPicPr>
            <a:picLocks noChangeAspect="1" noChangeArrowheads="1"/>
          </p:cNvPicPr>
          <p:nvPr/>
        </p:nvPicPr>
        <p:blipFill>
          <a:blip r:embed="rId3" cstate="print"/>
          <a:srcRect/>
          <a:stretch>
            <a:fillRect/>
          </a:stretch>
        </p:blipFill>
        <p:spPr bwMode="auto">
          <a:xfrm>
            <a:off x="0" y="0"/>
            <a:ext cx="3672408" cy="2407468"/>
          </a:xfrm>
          <a:prstGeom prst="rect">
            <a:avLst/>
          </a:prstGeom>
          <a:noFill/>
        </p:spPr>
      </p:pic>
      <p:sp>
        <p:nvSpPr>
          <p:cNvPr id="4" name="1 - Τίτλος"/>
          <p:cNvSpPr txBox="1">
            <a:spLocks/>
          </p:cNvSpPr>
          <p:nvPr/>
        </p:nvSpPr>
        <p:spPr>
          <a:xfrm>
            <a:off x="3995936" y="332656"/>
            <a:ext cx="4968552" cy="110244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chemeClr val="tx1"/>
                </a:solidFill>
                <a:effectLst/>
                <a:uLnTx/>
                <a:uFillTx/>
                <a:latin typeface="+mj-lt"/>
                <a:ea typeface="+mj-ea"/>
                <a:cs typeface="+mj-cs"/>
              </a:rPr>
              <a:t>Ιστική δειγματοληψία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ChangeArrowheads="1"/>
          </p:cNvSpPr>
          <p:nvPr/>
        </p:nvSpPr>
        <p:spPr bwMode="auto">
          <a:xfrm>
            <a:off x="0" y="6413"/>
            <a:ext cx="9144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 - Επιχώριοι λεμφαδένες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8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Nx</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Οι επιχώριοι λεμφαδένες δεν μπορούν να αξιολογηθούν</a:t>
            </a: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Ν0 Απουσία μετάστασης στους επιχώριους λεμφαδένες</a:t>
            </a: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a:t>
            </a:r>
            <a:r>
              <a:rPr kumimoji="0" lang="el-GR" altLang="zh-CN" sz="28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sz="28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 έως 2 </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a:t>
            </a:r>
            <a:r>
              <a:rPr kumimoji="0" lang="el-GR" altLang="zh-CN" sz="28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sz="28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3 έως 6 </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a:t>
            </a:r>
            <a:r>
              <a:rPr kumimoji="0" lang="el-GR" altLang="zh-CN" sz="28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3</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sz="28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7 ή περισσότερους </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Ν3</a:t>
            </a:r>
            <a:r>
              <a:rPr kumimoji="0" lang="en-GB"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Μετάσταση σε </a:t>
            </a:r>
            <a:r>
              <a:rPr kumimoji="0" lang="el-GR" altLang="zh-CN" sz="28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7 έως 15 </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λεμφαδένες</a:t>
            </a: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Ν3</a:t>
            </a:r>
            <a:r>
              <a:rPr kumimoji="0" lang="en-GB"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 </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Μετάσταση σε </a:t>
            </a:r>
            <a:r>
              <a:rPr kumimoji="0" lang="el-GR" altLang="zh-CN" sz="28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16 ή περισσότερους </a:t>
            </a: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 - Απομακρυσμένες μεταστάσεις</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Μ0 Απουσία απομακρυσμένων μεταστάσεων</a:t>
            </a: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8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Μ1 Παρουσία απομακρυσμένων μεταστάσεων</a:t>
            </a:r>
            <a:endParaRPr kumimoji="0" lang="el-GR" altLang="zh-CN"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94122"/>
          </a:xfrm>
        </p:spPr>
        <p:txBody>
          <a:bodyPr/>
          <a:lstStyle/>
          <a:p>
            <a:r>
              <a:rPr lang="el-GR" dirty="0" err="1" smtClean="0"/>
              <a:t>Υφολική</a:t>
            </a:r>
            <a:r>
              <a:rPr lang="el-GR" dirty="0" smtClean="0"/>
              <a:t> </a:t>
            </a:r>
            <a:r>
              <a:rPr lang="el-GR" dirty="0" err="1" smtClean="0"/>
              <a:t>παγκρεατεκτομή</a:t>
            </a:r>
            <a:r>
              <a:rPr lang="el-GR" dirty="0" smtClean="0"/>
              <a:t> </a:t>
            </a:r>
            <a:endParaRPr lang="el-GR" dirty="0"/>
          </a:p>
        </p:txBody>
      </p:sp>
      <p:pic>
        <p:nvPicPr>
          <p:cNvPr id="75778" name="Picture 2" descr="http://www.rcpa.edu.au/getattachment/9efd75a2-b039-4576-9338-617a78b38562/Pan-7.aspx"/>
          <p:cNvPicPr>
            <a:picLocks noChangeAspect="1" noChangeArrowheads="1"/>
          </p:cNvPicPr>
          <p:nvPr/>
        </p:nvPicPr>
        <p:blipFill>
          <a:blip r:embed="rId2" cstate="print"/>
          <a:srcRect/>
          <a:stretch>
            <a:fillRect/>
          </a:stretch>
        </p:blipFill>
        <p:spPr bwMode="auto">
          <a:xfrm>
            <a:off x="0" y="1268760"/>
            <a:ext cx="4942921" cy="3240360"/>
          </a:xfrm>
          <a:prstGeom prst="rect">
            <a:avLst/>
          </a:prstGeom>
          <a:noFill/>
        </p:spPr>
      </p:pic>
      <p:pic>
        <p:nvPicPr>
          <p:cNvPr id="75780" name="Picture 4" descr="http://www.rcpa.edu.au/getattachment/cf0ebfd3-15cf-410c-9864-1c3143824a08/Pan-8.aspx"/>
          <p:cNvPicPr>
            <a:picLocks noChangeAspect="1" noChangeArrowheads="1"/>
          </p:cNvPicPr>
          <p:nvPr/>
        </p:nvPicPr>
        <p:blipFill>
          <a:blip r:embed="rId3" cstate="print"/>
          <a:srcRect/>
          <a:stretch>
            <a:fillRect/>
          </a:stretch>
        </p:blipFill>
        <p:spPr bwMode="auto">
          <a:xfrm>
            <a:off x="5004048" y="3861048"/>
            <a:ext cx="3923928" cy="2572353"/>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14356"/>
          </a:xfrm>
        </p:spPr>
        <p:txBody>
          <a:bodyPr>
            <a:normAutofit/>
          </a:bodyPr>
          <a:lstStyle/>
          <a:p>
            <a:r>
              <a:rPr lang="el-GR" sz="3600" dirty="0" smtClean="0"/>
              <a:t>Πρόσθια, διάμεση  όψη</a:t>
            </a:r>
            <a:endParaRPr lang="el-GR" sz="3600" dirty="0"/>
          </a:p>
        </p:txBody>
      </p:sp>
      <p:pic>
        <p:nvPicPr>
          <p:cNvPr id="73730" name="Picture 2" descr="http://www.rcpa.edu.au/getattachment/373a2ad4-9f17-429f-8701-2d6121b8994d/Pan-1.aspx"/>
          <p:cNvPicPr>
            <a:picLocks noChangeAspect="1" noChangeArrowheads="1"/>
          </p:cNvPicPr>
          <p:nvPr/>
        </p:nvPicPr>
        <p:blipFill>
          <a:blip r:embed="rId2" cstate="print"/>
          <a:srcRect/>
          <a:stretch>
            <a:fillRect/>
          </a:stretch>
        </p:blipFill>
        <p:spPr bwMode="auto">
          <a:xfrm>
            <a:off x="285720" y="642918"/>
            <a:ext cx="4064179" cy="2664296"/>
          </a:xfrm>
          <a:prstGeom prst="rect">
            <a:avLst/>
          </a:prstGeom>
          <a:noFill/>
        </p:spPr>
      </p:pic>
      <p:pic>
        <p:nvPicPr>
          <p:cNvPr id="73732" name="Picture 4" descr="http://www.rcpa.edu.au/getattachment/75929488-7061-4c66-acd2-60a0e468f0f8/Pan-2.aspx"/>
          <p:cNvPicPr>
            <a:picLocks noChangeAspect="1" noChangeArrowheads="1"/>
          </p:cNvPicPr>
          <p:nvPr/>
        </p:nvPicPr>
        <p:blipFill>
          <a:blip r:embed="rId3" cstate="print"/>
          <a:srcRect/>
          <a:stretch>
            <a:fillRect/>
          </a:stretch>
        </p:blipFill>
        <p:spPr bwMode="auto">
          <a:xfrm>
            <a:off x="4714876" y="642918"/>
            <a:ext cx="4064181" cy="2664296"/>
          </a:xfrm>
          <a:prstGeom prst="rect">
            <a:avLst/>
          </a:prstGeom>
          <a:noFill/>
        </p:spPr>
      </p:pic>
      <p:pic>
        <p:nvPicPr>
          <p:cNvPr id="5" name="Picture 2" descr="http://www.rcpa.edu.au/getattachment/4691a279-0ccb-4442-bda9-76a6d1fbb16d/Pan-3.aspx"/>
          <p:cNvPicPr>
            <a:picLocks noChangeAspect="1" noChangeArrowheads="1"/>
          </p:cNvPicPr>
          <p:nvPr/>
        </p:nvPicPr>
        <p:blipFill>
          <a:blip r:embed="rId4" cstate="print"/>
          <a:srcRect/>
          <a:stretch>
            <a:fillRect/>
          </a:stretch>
        </p:blipFill>
        <p:spPr bwMode="auto">
          <a:xfrm>
            <a:off x="357158" y="3929066"/>
            <a:ext cx="4064179" cy="2664296"/>
          </a:xfrm>
          <a:prstGeom prst="rect">
            <a:avLst/>
          </a:prstGeom>
          <a:noFill/>
        </p:spPr>
      </p:pic>
      <p:pic>
        <p:nvPicPr>
          <p:cNvPr id="6" name="Picture 4" descr="http://www.rcpa.edu.au/getattachment/6baddc3a-179c-4b8f-98b0-38bf91893680/Pan-4.aspx"/>
          <p:cNvPicPr>
            <a:picLocks noChangeAspect="1" noChangeArrowheads="1"/>
          </p:cNvPicPr>
          <p:nvPr/>
        </p:nvPicPr>
        <p:blipFill>
          <a:blip r:embed="rId5" cstate="print"/>
          <a:srcRect/>
          <a:stretch>
            <a:fillRect/>
          </a:stretch>
        </p:blipFill>
        <p:spPr bwMode="auto">
          <a:xfrm>
            <a:off x="4786314" y="3929066"/>
            <a:ext cx="4038095" cy="2647196"/>
          </a:xfrm>
          <a:prstGeom prst="rect">
            <a:avLst/>
          </a:prstGeom>
          <a:noFill/>
        </p:spPr>
      </p:pic>
      <p:sp>
        <p:nvSpPr>
          <p:cNvPr id="7" name="1 - Τίτλος"/>
          <p:cNvSpPr txBox="1">
            <a:spLocks/>
          </p:cNvSpPr>
          <p:nvPr/>
        </p:nvSpPr>
        <p:spPr>
          <a:xfrm>
            <a:off x="457200" y="3429000"/>
            <a:ext cx="8229600" cy="500066"/>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chemeClr val="tx1"/>
                </a:solidFill>
                <a:effectLst/>
                <a:uLnTx/>
                <a:uFillTx/>
                <a:latin typeface="+mj-lt"/>
                <a:ea typeface="+mj-ea"/>
                <a:cs typeface="+mj-cs"/>
              </a:rPr>
              <a:t>Σεσημασμένο παρασκεύασμα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6672"/>
            <a:ext cx="9144000" cy="1368152"/>
          </a:xfrm>
        </p:spPr>
        <p:txBody>
          <a:bodyPr>
            <a:normAutofit fontScale="90000"/>
          </a:bodyPr>
          <a:lstStyle/>
          <a:p>
            <a:r>
              <a:rPr lang="el-GR" dirty="0" smtClean="0"/>
              <a:t>Διηθητικό </a:t>
            </a:r>
            <a:r>
              <a:rPr lang="el-GR" dirty="0" err="1" smtClean="0"/>
              <a:t>αδενοκαρκίνωμα</a:t>
            </a:r>
            <a:r>
              <a:rPr lang="el-GR" dirty="0" smtClean="0"/>
              <a:t> </a:t>
            </a:r>
            <a:br>
              <a:rPr lang="el-GR" dirty="0" smtClean="0"/>
            </a:br>
            <a:r>
              <a:rPr lang="el-GR" dirty="0" smtClean="0"/>
              <a:t>μεγίστης διαμέτρου </a:t>
            </a:r>
            <a:r>
              <a:rPr lang="en-US" dirty="0" smtClean="0"/>
              <a:t>1</a:t>
            </a:r>
            <a:r>
              <a:rPr lang="el-GR" dirty="0" smtClean="0"/>
              <a:t>,</a:t>
            </a:r>
            <a:r>
              <a:rPr lang="en-US" dirty="0" smtClean="0"/>
              <a:t>5 </a:t>
            </a:r>
            <a:r>
              <a:rPr lang="el-GR" dirty="0" smtClean="0"/>
              <a:t>εκ. </a:t>
            </a:r>
            <a:br>
              <a:rPr lang="el-GR" dirty="0" smtClean="0"/>
            </a:br>
            <a:r>
              <a:rPr lang="el-GR" dirty="0" smtClean="0"/>
              <a:t>στην κεφαλή του παγκρέατος.</a:t>
            </a:r>
            <a:br>
              <a:rPr lang="el-GR" dirty="0" smtClean="0"/>
            </a:br>
            <a:endParaRPr lang="el-GR" dirty="0"/>
          </a:p>
        </p:txBody>
      </p:sp>
      <p:pic>
        <p:nvPicPr>
          <p:cNvPr id="4098" name="Picture 2" descr="C:\Users\KAV-AGRO\Desktop\31.jpg"/>
          <p:cNvPicPr>
            <a:picLocks noChangeAspect="1" noChangeArrowheads="1"/>
          </p:cNvPicPr>
          <p:nvPr/>
        </p:nvPicPr>
        <p:blipFill>
          <a:blip r:embed="rId2" cstate="print"/>
          <a:srcRect/>
          <a:stretch>
            <a:fillRect/>
          </a:stretch>
        </p:blipFill>
        <p:spPr bwMode="auto">
          <a:xfrm>
            <a:off x="1187624" y="1844824"/>
            <a:ext cx="6624736" cy="4617831"/>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714202"/>
          </a:xfrm>
        </p:spPr>
        <p:txBody>
          <a:bodyPr>
            <a:normAutofit fontScale="90000"/>
          </a:bodyPr>
          <a:lstStyle/>
          <a:p>
            <a:r>
              <a:rPr lang="el-GR" sz="2700" dirty="0" smtClean="0"/>
              <a:t>Μακροσκοπική εικόνα </a:t>
            </a:r>
            <a:r>
              <a:rPr lang="el-GR" sz="2700" dirty="0" err="1" smtClean="0"/>
              <a:t>αδενοκαρκινώματος</a:t>
            </a:r>
            <a:r>
              <a:rPr lang="el-GR" sz="2700" dirty="0" smtClean="0"/>
              <a:t> παγκρέατος εκτάσεως 5Χ6 εκ. αναπτυσσόμενου στο σώμα και την ουρά του παγκρέατος. Παρά την πλήρη εξαίρεση του όγκου και την απουσία </a:t>
            </a:r>
            <a:r>
              <a:rPr lang="el-GR" sz="2700" dirty="0" err="1" smtClean="0"/>
              <a:t>λεμφογενούς</a:t>
            </a:r>
            <a:r>
              <a:rPr lang="el-GR" sz="2700" dirty="0" smtClean="0"/>
              <a:t> διασποράς, ο ασθενής κατέληξε εντός ενός έτους λόγω υποτροπής του καρκίνου.</a:t>
            </a:r>
            <a:endParaRPr lang="el-GR" dirty="0"/>
          </a:p>
        </p:txBody>
      </p:sp>
      <p:pic>
        <p:nvPicPr>
          <p:cNvPr id="23554" name="Picture 2" descr="C:\Users\KAV-AGRO\Desktop\38357tn.jpg"/>
          <p:cNvPicPr>
            <a:picLocks noChangeAspect="1" noChangeArrowheads="1"/>
          </p:cNvPicPr>
          <p:nvPr/>
        </p:nvPicPr>
        <p:blipFill>
          <a:blip r:embed="rId2" cstate="print"/>
          <a:srcRect/>
          <a:stretch>
            <a:fillRect/>
          </a:stretch>
        </p:blipFill>
        <p:spPr bwMode="auto">
          <a:xfrm>
            <a:off x="1043608" y="1988840"/>
            <a:ext cx="6924524" cy="4464496"/>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786210"/>
          </a:xfrm>
        </p:spPr>
        <p:txBody>
          <a:bodyPr>
            <a:noAutofit/>
          </a:bodyPr>
          <a:lstStyle/>
          <a:p>
            <a:r>
              <a:rPr lang="el-GR" sz="3600" dirty="0" smtClean="0"/>
              <a:t>Διατομή παγκρέατος κατά τον επιμήκη </a:t>
            </a:r>
            <a:r>
              <a:rPr lang="el-GR" sz="3600" dirty="0" smtClean="0"/>
              <a:t>άξονα, </a:t>
            </a:r>
            <a:r>
              <a:rPr lang="el-GR" sz="3600" dirty="0" smtClean="0"/>
              <a:t>αποκαλύπτουσα ένα ευμέγεθες αδενοκαρκίνωμα της κεφαλής (Β).</a:t>
            </a:r>
            <a:br>
              <a:rPr lang="el-GR" sz="3600" dirty="0" smtClean="0"/>
            </a:br>
            <a:r>
              <a:rPr lang="el-GR" sz="3600" dirty="0" smtClean="0"/>
              <a:t> Η ουρά(Α)  παραμένει φυσιολογική. </a:t>
            </a:r>
            <a:endParaRPr lang="el-GR" sz="3600" dirty="0"/>
          </a:p>
        </p:txBody>
      </p:sp>
      <p:pic>
        <p:nvPicPr>
          <p:cNvPr id="24578" name="Picture 2" descr="C:\Users\KAV-AGRO\Desktop\Ca_pancreas.jpg"/>
          <p:cNvPicPr>
            <a:picLocks noChangeAspect="1" noChangeArrowheads="1"/>
          </p:cNvPicPr>
          <p:nvPr/>
        </p:nvPicPr>
        <p:blipFill>
          <a:blip r:embed="rId2" cstate="print"/>
          <a:srcRect/>
          <a:stretch>
            <a:fillRect/>
          </a:stretch>
        </p:blipFill>
        <p:spPr bwMode="auto">
          <a:xfrm>
            <a:off x="1331640" y="2348880"/>
            <a:ext cx="6624736" cy="4297126"/>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420888"/>
          </a:xfrm>
        </p:spPr>
        <p:txBody>
          <a:bodyPr>
            <a:noAutofit/>
          </a:bodyPr>
          <a:lstStyle/>
          <a:p>
            <a:r>
              <a:rPr lang="el-GR" sz="2800" dirty="0" smtClean="0"/>
              <a:t>Μακροσκοπική εικόνα </a:t>
            </a:r>
            <a:r>
              <a:rPr lang="el-GR" sz="2800" dirty="0" err="1" smtClean="0"/>
              <a:t>αδενοκαρκινώματος</a:t>
            </a:r>
            <a:r>
              <a:rPr lang="el-GR" sz="2800" dirty="0" smtClean="0"/>
              <a:t> </a:t>
            </a:r>
            <a:br>
              <a:rPr lang="el-GR" sz="2800" dirty="0" smtClean="0"/>
            </a:br>
            <a:r>
              <a:rPr lang="el-GR" sz="2800" dirty="0" smtClean="0"/>
              <a:t>εξ εκφορητικών πόρων παγκρέατος. </a:t>
            </a:r>
            <a:br>
              <a:rPr lang="el-GR" sz="2800" dirty="0" smtClean="0"/>
            </a:br>
            <a:r>
              <a:rPr lang="el-GR" sz="2000" dirty="0" smtClean="0"/>
              <a:t/>
            </a:r>
            <a:br>
              <a:rPr lang="el-GR" sz="2000" dirty="0" smtClean="0"/>
            </a:br>
            <a:r>
              <a:rPr lang="el-GR" sz="2400" dirty="0" smtClean="0"/>
              <a:t>Όγκος ασαφώς </a:t>
            </a:r>
            <a:r>
              <a:rPr lang="el-GR" sz="2400" dirty="0" err="1" smtClean="0"/>
              <a:t>αφοριζόμενος</a:t>
            </a:r>
            <a:r>
              <a:rPr lang="el-GR" sz="2400" dirty="0" smtClean="0"/>
              <a:t>, συμπαγής, </a:t>
            </a:r>
            <a:r>
              <a:rPr lang="el-GR" sz="2400" dirty="0" err="1" smtClean="0"/>
              <a:t>σκληράς</a:t>
            </a:r>
            <a:r>
              <a:rPr lang="el-GR" sz="2400" dirty="0" smtClean="0"/>
              <a:t> σύστασης, </a:t>
            </a:r>
            <a:br>
              <a:rPr lang="el-GR" sz="2400" dirty="0" smtClean="0"/>
            </a:br>
            <a:r>
              <a:rPr lang="el-GR" sz="2400" dirty="0" err="1" smtClean="0"/>
              <a:t>συμπιέζων</a:t>
            </a:r>
            <a:r>
              <a:rPr lang="el-GR" sz="2400" dirty="0" smtClean="0"/>
              <a:t> το χοληδόχο πόρο (</a:t>
            </a:r>
            <a:r>
              <a:rPr lang="en-US" sz="2400" dirty="0" smtClean="0"/>
              <a:t>BD) </a:t>
            </a:r>
            <a:r>
              <a:rPr lang="el-GR" sz="2400" dirty="0" smtClean="0"/>
              <a:t>και τον παγκρεατικό πόρο (</a:t>
            </a:r>
            <a:r>
              <a:rPr lang="en-US" sz="2400" dirty="0" smtClean="0"/>
              <a:t>PD). </a:t>
            </a:r>
            <a:r>
              <a:rPr lang="el-GR" sz="2400" dirty="0" smtClean="0"/>
              <a:t/>
            </a:r>
            <a:br>
              <a:rPr lang="el-GR" sz="2400" dirty="0" smtClean="0"/>
            </a:br>
            <a:r>
              <a:rPr lang="el-GR" sz="2400" dirty="0" smtClean="0"/>
              <a:t>Παγκρεατικό παρέγχυμα με </a:t>
            </a:r>
            <a:r>
              <a:rPr lang="el-GR" sz="2400" dirty="0" err="1" smtClean="0"/>
              <a:t>λοβιώδη</a:t>
            </a:r>
            <a:r>
              <a:rPr lang="el-GR" sz="2400" dirty="0" smtClean="0"/>
              <a:t> διαμόρφωση αναγνωρίζεται αλλά μικροσκοπικώς είναι διηθημένο από το καρκίνωμα. </a:t>
            </a:r>
            <a:endParaRPr lang="el-GR" sz="2400" dirty="0"/>
          </a:p>
        </p:txBody>
      </p:sp>
      <p:pic>
        <p:nvPicPr>
          <p:cNvPr id="25602" name="Picture 2" descr="C:\Users\KAV-AGRO\Desktop\DA4C27FF1.gif"/>
          <p:cNvPicPr>
            <a:picLocks noChangeAspect="1" noChangeArrowheads="1"/>
          </p:cNvPicPr>
          <p:nvPr/>
        </p:nvPicPr>
        <p:blipFill>
          <a:blip r:embed="rId2" cstate="print"/>
          <a:srcRect/>
          <a:stretch>
            <a:fillRect/>
          </a:stretch>
        </p:blipFill>
        <p:spPr bwMode="auto">
          <a:xfrm>
            <a:off x="1763688" y="2708920"/>
            <a:ext cx="5970772" cy="3952651"/>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44208" y="476672"/>
            <a:ext cx="2699792" cy="5184576"/>
          </a:xfrm>
        </p:spPr>
        <p:txBody>
          <a:bodyPr>
            <a:noAutofit/>
          </a:bodyPr>
          <a:lstStyle/>
          <a:p>
            <a:r>
              <a:rPr lang="el-GR" sz="2000" dirty="0" smtClean="0">
                <a:effectLst>
                  <a:outerShdw blurRad="38100" dist="38100" dir="2700000" algn="tl">
                    <a:srgbClr val="000000">
                      <a:alpha val="43137"/>
                    </a:srgbClr>
                  </a:outerShdw>
                </a:effectLst>
              </a:rPr>
              <a:t>Καρκίνος κεφαλής παγκρέατος </a:t>
            </a:r>
            <a:r>
              <a:rPr lang="en-US" sz="2000" dirty="0" smtClean="0">
                <a:effectLst>
                  <a:outerShdw blurRad="38100" dist="38100" dir="2700000" algn="tl">
                    <a:srgbClr val="000000">
                      <a:alpha val="43137"/>
                    </a:srgbClr>
                  </a:outerShdw>
                </a:effectLst>
              </a:rPr>
              <a:t>(</a:t>
            </a:r>
            <a:r>
              <a:rPr lang="en-US" sz="2000" dirty="0">
                <a:effectLst>
                  <a:outerShdw blurRad="38100" dist="38100" dir="2700000" algn="tl">
                    <a:srgbClr val="000000">
                      <a:alpha val="43137"/>
                    </a:srgbClr>
                  </a:outerShdw>
                </a:effectLst>
              </a:rPr>
              <a:t>HPC</a:t>
            </a:r>
            <a:r>
              <a:rPr lang="en-US" sz="2000" dirty="0" smtClean="0">
                <a:effectLst>
                  <a:outerShdw blurRad="38100" dist="38100" dir="2700000" algn="tl">
                    <a:srgbClr val="000000">
                      <a:alpha val="43137"/>
                    </a:srgbClr>
                  </a:outerShdw>
                </a:effectLst>
              </a:rPr>
              <a:t>):</a:t>
            </a:r>
            <a:r>
              <a:rPr lang="el-GR" sz="2000" dirty="0" smtClean="0">
                <a:effectLst>
                  <a:outerShdw blurRad="38100" dist="38100" dir="2700000" algn="tl">
                    <a:srgbClr val="000000">
                      <a:alpha val="43137"/>
                    </a:srgbClr>
                  </a:outerShdw>
                </a:effectLst>
              </a:rPr>
              <a:t/>
            </a:r>
            <a:br>
              <a:rPr lang="el-GR" sz="2000" dirty="0" smtClean="0">
                <a:effectLst>
                  <a:outerShdw blurRad="38100" dist="38100" dir="2700000" algn="tl">
                    <a:srgbClr val="000000">
                      <a:alpha val="43137"/>
                    </a:srgbClr>
                  </a:outerShdw>
                </a:effectLst>
              </a:rPr>
            </a:br>
            <a:r>
              <a:rPr lang="el-GR" sz="2000" dirty="0" smtClean="0">
                <a:effectLst>
                  <a:outerShdw blurRad="38100" dist="38100" dir="2700000" algn="tl">
                    <a:srgbClr val="000000">
                      <a:alpha val="43137"/>
                    </a:srgbClr>
                  </a:outerShdw>
                </a:effectLst>
              </a:rPr>
              <a:t/>
            </a:r>
            <a:br>
              <a:rPr lang="el-GR" sz="2000" dirty="0" smtClean="0">
                <a:effectLst>
                  <a:outerShdw blurRad="38100" dist="38100" dir="2700000" algn="tl">
                    <a:srgbClr val="000000">
                      <a:alpha val="43137"/>
                    </a:srgbClr>
                  </a:outerShdw>
                </a:effectLst>
              </a:rPr>
            </a:br>
            <a:r>
              <a:rPr lang="el-GR" sz="2000" dirty="0" smtClean="0">
                <a:effectLst>
                  <a:outerShdw blurRad="38100" dist="38100" dir="2700000" algn="tl">
                    <a:srgbClr val="000000">
                      <a:alpha val="43137"/>
                    </a:srgbClr>
                  </a:outerShdw>
                </a:effectLst>
              </a:rPr>
              <a:t>Ευρεία τομή που αναδεικνύει συμπαγή καρκινωματώδη περιοχή</a:t>
            </a:r>
            <a:r>
              <a:rPr lang="en-US"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στην κεφαλή του παγκρέατος</a:t>
            </a:r>
            <a:r>
              <a:rPr lang="en-US" sz="2000" dirty="0" smtClean="0">
                <a:effectLst>
                  <a:outerShdw blurRad="38100" dist="38100" dir="2700000" algn="tl">
                    <a:srgbClr val="000000">
                      <a:alpha val="43137"/>
                    </a:srgbClr>
                  </a:outerShdw>
                </a:effectLst>
              </a:rPr>
              <a:t> (HPC)</a:t>
            </a:r>
            <a:r>
              <a:rPr lang="el-GR" sz="2000" dirty="0" smtClean="0">
                <a:effectLst>
                  <a:outerShdw blurRad="38100" dist="38100" dir="2700000" algn="tl">
                    <a:srgbClr val="000000">
                      <a:alpha val="43137"/>
                    </a:srgbClr>
                  </a:outerShdw>
                </a:effectLst>
              </a:rPr>
              <a:t>.</a:t>
            </a:r>
            <a:br>
              <a:rPr lang="el-GR" sz="2000" dirty="0" smtClean="0">
                <a:effectLst>
                  <a:outerShdw blurRad="38100" dist="38100" dir="2700000" algn="tl">
                    <a:srgbClr val="000000">
                      <a:alpha val="43137"/>
                    </a:srgbClr>
                  </a:outerShdw>
                </a:effectLst>
              </a:rPr>
            </a:br>
            <a:r>
              <a:rPr lang="el-GR" sz="2000" dirty="0" smtClean="0">
                <a:effectLst>
                  <a:outerShdw blurRad="38100" dist="38100" dir="2700000" algn="tl">
                    <a:srgbClr val="000000">
                      <a:alpha val="43137"/>
                    </a:srgbClr>
                  </a:outerShdw>
                </a:effectLst>
              </a:rPr>
              <a:t>Ο χοληδόχος πόρος (</a:t>
            </a:r>
            <a:r>
              <a:rPr lang="en-US" sz="2000" dirty="0" smtClean="0">
                <a:effectLst>
                  <a:outerShdw blurRad="38100" dist="38100" dir="2700000" algn="tl">
                    <a:srgbClr val="000000">
                      <a:alpha val="43137"/>
                    </a:srgbClr>
                  </a:outerShdw>
                </a:effectLst>
              </a:rPr>
              <a:t>BD), o </a:t>
            </a:r>
            <a:r>
              <a:rPr lang="el-GR" sz="2000" dirty="0" smtClean="0">
                <a:effectLst>
                  <a:outerShdw blurRad="38100" dist="38100" dir="2700000" algn="tl">
                    <a:srgbClr val="000000">
                      <a:alpha val="43137"/>
                    </a:srgbClr>
                  </a:outerShdw>
                </a:effectLst>
              </a:rPr>
              <a:t>πόρος του </a:t>
            </a:r>
            <a:r>
              <a:rPr lang="en-US" sz="2000" dirty="0" err="1" smtClean="0">
                <a:effectLst>
                  <a:outerShdw blurRad="38100" dist="38100" dir="2700000" algn="tl">
                    <a:srgbClr val="000000">
                      <a:alpha val="43137"/>
                    </a:srgbClr>
                  </a:outerShdw>
                </a:effectLst>
              </a:rPr>
              <a:t>Wirsung</a:t>
            </a:r>
            <a:r>
              <a:rPr lang="en-US"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WD) </a:t>
            </a:r>
            <a:r>
              <a:rPr lang="el-GR" sz="2000" dirty="0" smtClean="0">
                <a:effectLst>
                  <a:outerShdw blurRad="38100" dist="38100" dir="2700000" algn="tl">
                    <a:srgbClr val="000000">
                      <a:alpha val="43137"/>
                    </a:srgbClr>
                  </a:outerShdw>
                </a:effectLst>
              </a:rPr>
              <a:t>και το φύμα </a:t>
            </a:r>
            <a:r>
              <a:rPr lang="en-US" sz="2000" dirty="0" smtClean="0">
                <a:effectLst>
                  <a:outerShdw blurRad="38100" dist="38100" dir="2700000" algn="tl">
                    <a:srgbClr val="000000">
                      <a:alpha val="43137"/>
                    </a:srgbClr>
                  </a:outerShdw>
                </a:effectLst>
              </a:rPr>
              <a:t>(A) </a:t>
            </a:r>
            <a:r>
              <a:rPr lang="el-GR" sz="2000" dirty="0" smtClean="0">
                <a:effectLst>
                  <a:outerShdw blurRad="38100" dist="38100" dir="2700000" algn="tl">
                    <a:srgbClr val="000000">
                      <a:alpha val="43137"/>
                    </a:srgbClr>
                  </a:outerShdw>
                </a:effectLst>
              </a:rPr>
              <a:t>είναι ελεύθερα διήθησης.</a:t>
            </a:r>
            <a:r>
              <a:rPr lang="en-US" sz="2000" dirty="0" smtClean="0">
                <a:effectLst>
                  <a:outerShdw blurRad="38100" dist="38100" dir="2700000" algn="tl">
                    <a:srgbClr val="000000">
                      <a:alpha val="43137"/>
                    </a:srgbClr>
                  </a:outerShdw>
                </a:effectLst>
              </a:rPr>
              <a:t> </a:t>
            </a:r>
            <a:endParaRPr lang="el-GR" sz="2000" dirty="0">
              <a:effectLst>
                <a:outerShdw blurRad="38100" dist="38100" dir="2700000" algn="tl">
                  <a:srgbClr val="000000">
                    <a:alpha val="43137"/>
                  </a:srgbClr>
                </a:outerShdw>
              </a:effectLst>
            </a:endParaRPr>
          </a:p>
        </p:txBody>
      </p:sp>
      <p:pic>
        <p:nvPicPr>
          <p:cNvPr id="3074" name="Picture 2" descr="C:\Users\KAV-AGRO\Desktop\spe_02_f5.jpg"/>
          <p:cNvPicPr>
            <a:picLocks noChangeAspect="1" noChangeArrowheads="1"/>
          </p:cNvPicPr>
          <p:nvPr/>
        </p:nvPicPr>
        <p:blipFill>
          <a:blip r:embed="rId2" cstate="print"/>
          <a:srcRect/>
          <a:stretch>
            <a:fillRect/>
          </a:stretch>
        </p:blipFill>
        <p:spPr bwMode="auto">
          <a:xfrm>
            <a:off x="179512" y="548680"/>
            <a:ext cx="6350000" cy="59563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548680"/>
            <a:ext cx="8964488" cy="868958"/>
          </a:xfrm>
        </p:spPr>
        <p:txBody>
          <a:bodyPr>
            <a:noAutofit/>
          </a:bodyPr>
          <a:lstStyle/>
          <a:p>
            <a:r>
              <a:rPr lang="el-GR" sz="2000" dirty="0" smtClean="0"/>
              <a:t>Τυπική εμφάνιση </a:t>
            </a:r>
            <a:r>
              <a:rPr lang="el-GR" sz="2000" dirty="0" err="1" smtClean="0"/>
              <a:t>αδενοκαρκινώματος</a:t>
            </a:r>
            <a:r>
              <a:rPr lang="el-GR" sz="2000" dirty="0" smtClean="0"/>
              <a:t> εξ εκφορητικών πόρων παγκρέατος</a:t>
            </a:r>
            <a:r>
              <a:rPr lang="en-US" sz="2000" dirty="0" smtClean="0"/>
              <a:t>: </a:t>
            </a:r>
            <a:r>
              <a:rPr lang="el-GR" sz="2000" dirty="0" smtClean="0"/>
              <a:t/>
            </a:r>
            <a:br>
              <a:rPr lang="el-GR" sz="2000" dirty="0" smtClean="0"/>
            </a:br>
            <a:r>
              <a:rPr lang="el-GR" sz="2000" dirty="0" smtClean="0"/>
              <a:t>ακανόνιστοι καρκινικοί αδένες εντός αφθόνου </a:t>
            </a:r>
            <a:r>
              <a:rPr lang="el-GR" sz="2000" dirty="0" err="1" smtClean="0"/>
              <a:t>δεσμοπλαστικού</a:t>
            </a:r>
            <a:r>
              <a:rPr lang="el-GR" sz="2000" dirty="0" smtClean="0"/>
              <a:t> υποστρώματος. </a:t>
            </a:r>
            <a:br>
              <a:rPr lang="el-GR" sz="2000" dirty="0" smtClean="0"/>
            </a:br>
            <a:r>
              <a:rPr lang="el-GR" sz="2000" dirty="0" smtClean="0"/>
              <a:t/>
            </a:r>
            <a:br>
              <a:rPr lang="el-GR" sz="2000" dirty="0" smtClean="0"/>
            </a:br>
            <a:r>
              <a:rPr lang="el-GR" sz="2000" dirty="0" err="1" smtClean="0"/>
              <a:t>Υπολλειμματικές</a:t>
            </a:r>
            <a:r>
              <a:rPr lang="el-GR" sz="2000" dirty="0" smtClean="0"/>
              <a:t> παρακείμενες φυσιολογικές παγκρεατικές κυψέλες (μπλε βέλος). Τάση </a:t>
            </a:r>
            <a:r>
              <a:rPr lang="el-GR" sz="2000" dirty="0" err="1" smtClean="0"/>
              <a:t>περινευριδιακής</a:t>
            </a:r>
            <a:r>
              <a:rPr lang="el-GR" sz="2000" dirty="0" smtClean="0"/>
              <a:t> καρκινικής διήθησης. </a:t>
            </a:r>
            <a:br>
              <a:rPr lang="el-GR" sz="2000" dirty="0" smtClean="0"/>
            </a:br>
            <a:endParaRPr lang="el-GR" sz="2000" dirty="0"/>
          </a:p>
        </p:txBody>
      </p:sp>
      <p:pic>
        <p:nvPicPr>
          <p:cNvPr id="22530" name="Picture 2" descr="C:\Users\KAV-AGRO\Desktop\panc_ca_help.jpg"/>
          <p:cNvPicPr>
            <a:picLocks noChangeAspect="1" noChangeArrowheads="1"/>
          </p:cNvPicPr>
          <p:nvPr/>
        </p:nvPicPr>
        <p:blipFill>
          <a:blip r:embed="rId2" cstate="print"/>
          <a:srcRect/>
          <a:stretch>
            <a:fillRect/>
          </a:stretch>
        </p:blipFill>
        <p:spPr bwMode="auto">
          <a:xfrm rot="5400000">
            <a:off x="-353461" y="2593821"/>
            <a:ext cx="4696197" cy="3486236"/>
          </a:xfrm>
          <a:prstGeom prst="rect">
            <a:avLst/>
          </a:prstGeom>
          <a:noFill/>
        </p:spPr>
      </p:pic>
      <p:pic>
        <p:nvPicPr>
          <p:cNvPr id="22531" name="Picture 3" descr="C:\Users\KAV-AGRO\Desktop\panc_ca_hehp.jpg"/>
          <p:cNvPicPr>
            <a:picLocks noChangeAspect="1" noChangeArrowheads="1"/>
          </p:cNvPicPr>
          <p:nvPr/>
        </p:nvPicPr>
        <p:blipFill>
          <a:blip r:embed="rId3" cstate="print"/>
          <a:srcRect/>
          <a:stretch>
            <a:fillRect/>
          </a:stretch>
        </p:blipFill>
        <p:spPr bwMode="auto">
          <a:xfrm>
            <a:off x="3923928" y="2492896"/>
            <a:ext cx="4840213" cy="3593146"/>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Μετάσταση </a:t>
            </a:r>
            <a:br>
              <a:rPr lang="el-GR" dirty="0" smtClean="0"/>
            </a:br>
            <a:r>
              <a:rPr lang="el-GR" dirty="0" smtClean="0"/>
              <a:t>σε </a:t>
            </a:r>
            <a:r>
              <a:rPr lang="el-GR" dirty="0" err="1" smtClean="0"/>
              <a:t>περιπαγκρεατικό</a:t>
            </a:r>
            <a:r>
              <a:rPr lang="el-GR" dirty="0" smtClean="0"/>
              <a:t> λεμφαδένα.</a:t>
            </a:r>
            <a:endParaRPr lang="el-GR" dirty="0"/>
          </a:p>
        </p:txBody>
      </p:sp>
      <p:pic>
        <p:nvPicPr>
          <p:cNvPr id="5122" name="Picture 2" descr="C:\Users\KAV-AGRO\Desktop\29.jpg"/>
          <p:cNvPicPr>
            <a:picLocks noChangeAspect="1" noChangeArrowheads="1"/>
          </p:cNvPicPr>
          <p:nvPr/>
        </p:nvPicPr>
        <p:blipFill>
          <a:blip r:embed="rId2" cstate="print"/>
          <a:srcRect/>
          <a:stretch>
            <a:fillRect/>
          </a:stretch>
        </p:blipFill>
        <p:spPr bwMode="auto">
          <a:xfrm>
            <a:off x="642910" y="1571612"/>
            <a:ext cx="7865489" cy="5112568"/>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KAV-AGRO\Desktop\Pancreas-Stage- 0.jpg"/>
          <p:cNvPicPr>
            <a:picLocks noChangeAspect="1" noChangeArrowheads="1"/>
          </p:cNvPicPr>
          <p:nvPr/>
        </p:nvPicPr>
        <p:blipFill>
          <a:blip r:embed="rId2" cstate="print"/>
          <a:srcRect/>
          <a:stretch>
            <a:fillRect/>
          </a:stretch>
        </p:blipFill>
        <p:spPr bwMode="auto">
          <a:xfrm>
            <a:off x="2143108" y="0"/>
            <a:ext cx="4762500" cy="3190875"/>
          </a:xfrm>
          <a:prstGeom prst="rect">
            <a:avLst/>
          </a:prstGeom>
          <a:noFill/>
        </p:spPr>
      </p:pic>
      <p:pic>
        <p:nvPicPr>
          <p:cNvPr id="19459" name="Picture 3" descr="C:\Users\KAV-AGRO\Desktop\Pancreas-Stage- IA.jpg"/>
          <p:cNvPicPr>
            <a:picLocks noChangeAspect="1" noChangeArrowheads="1"/>
          </p:cNvPicPr>
          <p:nvPr/>
        </p:nvPicPr>
        <p:blipFill>
          <a:blip r:embed="rId3" cstate="print"/>
          <a:srcRect/>
          <a:stretch>
            <a:fillRect/>
          </a:stretch>
        </p:blipFill>
        <p:spPr bwMode="auto">
          <a:xfrm>
            <a:off x="-324544" y="3284984"/>
            <a:ext cx="5332859" cy="3573016"/>
          </a:xfrm>
          <a:prstGeom prst="rect">
            <a:avLst/>
          </a:prstGeom>
          <a:noFill/>
        </p:spPr>
      </p:pic>
      <p:pic>
        <p:nvPicPr>
          <p:cNvPr id="19460" name="Picture 4" descr="C:\Users\KAV-AGRO\Desktop\Pancreas-Stage- IB.jpg"/>
          <p:cNvPicPr>
            <a:picLocks noChangeAspect="1" noChangeArrowheads="1"/>
          </p:cNvPicPr>
          <p:nvPr/>
        </p:nvPicPr>
        <p:blipFill>
          <a:blip r:embed="rId4" cstate="print"/>
          <a:srcRect/>
          <a:stretch>
            <a:fillRect/>
          </a:stretch>
        </p:blipFill>
        <p:spPr bwMode="auto">
          <a:xfrm>
            <a:off x="4214810" y="3286124"/>
            <a:ext cx="5219487" cy="357187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35496" y="-6"/>
          <a:ext cx="9108504" cy="6858012"/>
        </p:xfrm>
        <a:graphic>
          <a:graphicData uri="http://schemas.openxmlformats.org/drawingml/2006/table">
            <a:tbl>
              <a:tblPr/>
              <a:tblGrid>
                <a:gridCol w="2249969"/>
                <a:gridCol w="2285465"/>
                <a:gridCol w="2286535"/>
                <a:gridCol w="2286535"/>
              </a:tblGrid>
              <a:tr h="326572">
                <a:tc>
                  <a:txBody>
                    <a:bodyPr/>
                    <a:lstStyle/>
                    <a:p>
                      <a:pPr algn="just">
                        <a:lnSpc>
                          <a:spcPct val="115000"/>
                        </a:lnSpc>
                        <a:spcAft>
                          <a:spcPts val="1000"/>
                        </a:spcAft>
                      </a:pPr>
                      <a:r>
                        <a:rPr lang="el-GR" sz="1800" dirty="0">
                          <a:latin typeface="Calibri"/>
                          <a:ea typeface="SimSun"/>
                          <a:cs typeface="Times New Roman"/>
                        </a:rPr>
                        <a:t>Στάδιο 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Tis</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r>
                        <a:rPr lang="el-GR" sz="1800" dirty="0">
                          <a:latin typeface="Calibri"/>
                          <a:ea typeface="SimSun"/>
                          <a:cs typeface="Times New Roman"/>
                        </a:rPr>
                        <a:t>Στάδιο 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T1</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r>
                        <a:rPr lang="el-GR" sz="1800" dirty="0">
                          <a:latin typeface="Calibri"/>
                          <a:ea typeface="SimSun"/>
                          <a:cs typeface="Times New Roman"/>
                        </a:rPr>
                        <a:t>Στάδιο ΙΒ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T1</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T2</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r>
                        <a:rPr lang="el-GR" sz="1800" dirty="0">
                          <a:latin typeface="Calibri"/>
                          <a:ea typeface="SimSun"/>
                          <a:cs typeface="Times New Roman"/>
                        </a:rPr>
                        <a:t>Στάδιο ΙΙΑ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T1</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T2</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T3</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r>
                        <a:rPr lang="el-GR" sz="1800">
                          <a:latin typeface="Calibri"/>
                          <a:ea typeface="SimSun"/>
                          <a:cs typeface="Times New Roman"/>
                        </a:rPr>
                        <a:t>Στάδιο ΙΙΒ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T1</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Ν3</a:t>
                      </a:r>
                      <a:r>
                        <a:rPr lang="en-GB" sz="1800">
                          <a:latin typeface="Calibri"/>
                          <a:ea typeface="SimSun"/>
                          <a:cs typeface="Times New Roman"/>
                        </a:rPr>
                        <a:t>a</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T2</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T3</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T4a</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r>
                        <a:rPr lang="el-GR" sz="1800">
                          <a:latin typeface="Calibri"/>
                          <a:ea typeface="SimSun"/>
                          <a:cs typeface="Times New Roman"/>
                        </a:rPr>
                        <a:t>Στάδιο ΙΙΙΑ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T2</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N3a</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T3</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N2</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T4a</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N1, N2</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T4b</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N0</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r>
                        <a:rPr lang="el-GR" sz="1800">
                          <a:latin typeface="Calibri"/>
                          <a:ea typeface="SimSun"/>
                          <a:cs typeface="Times New Roman"/>
                        </a:rPr>
                        <a:t>Στάδιο ΙΙΙΒ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T1, T2</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N3b</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T3, T4a</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N3a</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T4b</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N1, N2</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r>
                        <a:rPr lang="el-GR" sz="1800">
                          <a:latin typeface="Calibri"/>
                          <a:ea typeface="SimSun"/>
                          <a:cs typeface="Times New Roman"/>
                        </a:rPr>
                        <a:t>Στάδιο ΙΙΙ</a:t>
                      </a:r>
                      <a:r>
                        <a:rPr lang="en-GB" sz="1800">
                          <a:latin typeface="Calibri"/>
                          <a:ea typeface="SimSun"/>
                          <a:cs typeface="Times New Roman"/>
                        </a:rPr>
                        <a:t>C</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T3, T4a</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N3b</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endParaRPr lang="en-GB"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T4b</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N3a, N3b</a:t>
                      </a:r>
                      <a:endParaRPr lang="el-GR" sz="18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2">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IV</a:t>
                      </a:r>
                      <a:endParaRPr lang="el-GR" sz="18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Κάθε 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Μ1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089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KAV-AGRO\Desktop\Pancreas-Stage- IIA.jpg"/>
          <p:cNvPicPr>
            <a:picLocks noChangeAspect="1" noChangeArrowheads="1"/>
          </p:cNvPicPr>
          <p:nvPr/>
        </p:nvPicPr>
        <p:blipFill>
          <a:blip r:embed="rId2" cstate="print"/>
          <a:srcRect/>
          <a:stretch>
            <a:fillRect/>
          </a:stretch>
        </p:blipFill>
        <p:spPr bwMode="auto">
          <a:xfrm>
            <a:off x="0" y="0"/>
            <a:ext cx="4366618" cy="3816424"/>
          </a:xfrm>
          <a:prstGeom prst="rect">
            <a:avLst/>
          </a:prstGeom>
          <a:noFill/>
        </p:spPr>
      </p:pic>
      <p:pic>
        <p:nvPicPr>
          <p:cNvPr id="20483" name="Picture 3" descr="C:\Users\KAV-AGRO\Desktop\Pancreas-Stage- IIB.jpg"/>
          <p:cNvPicPr>
            <a:picLocks noChangeAspect="1" noChangeArrowheads="1"/>
          </p:cNvPicPr>
          <p:nvPr/>
        </p:nvPicPr>
        <p:blipFill>
          <a:blip r:embed="rId3" cstate="print"/>
          <a:srcRect/>
          <a:stretch>
            <a:fillRect/>
          </a:stretch>
        </p:blipFill>
        <p:spPr bwMode="auto">
          <a:xfrm>
            <a:off x="4381500" y="2638425"/>
            <a:ext cx="4762500" cy="421957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KAV-AGRO\Desktop\Pancreas-Stage- III.jpg"/>
          <p:cNvPicPr>
            <a:picLocks noChangeAspect="1" noChangeArrowheads="1"/>
          </p:cNvPicPr>
          <p:nvPr/>
        </p:nvPicPr>
        <p:blipFill>
          <a:blip r:embed="rId2" cstate="print"/>
          <a:srcRect/>
          <a:stretch>
            <a:fillRect/>
          </a:stretch>
        </p:blipFill>
        <p:spPr bwMode="auto">
          <a:xfrm>
            <a:off x="0" y="0"/>
            <a:ext cx="4530080" cy="4077072"/>
          </a:xfrm>
          <a:prstGeom prst="rect">
            <a:avLst/>
          </a:prstGeom>
          <a:noFill/>
        </p:spPr>
      </p:pic>
      <p:pic>
        <p:nvPicPr>
          <p:cNvPr id="21507" name="Picture 3" descr="C:\Users\KAV-AGRO\Desktop\Pancreas-Stage- IV.jpg"/>
          <p:cNvPicPr>
            <a:picLocks noChangeAspect="1" noChangeArrowheads="1"/>
          </p:cNvPicPr>
          <p:nvPr/>
        </p:nvPicPr>
        <p:blipFill>
          <a:blip r:embed="rId3" cstate="print"/>
          <a:srcRect/>
          <a:stretch>
            <a:fillRect/>
          </a:stretch>
        </p:blipFill>
        <p:spPr bwMode="auto">
          <a:xfrm>
            <a:off x="4381500" y="2562225"/>
            <a:ext cx="4762500" cy="4295775"/>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0" y="-82780"/>
            <a:ext cx="9144000"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 - Πρωτοπαθής όγκος   </a:t>
            </a:r>
            <a:r>
              <a:rPr kumimoji="0" lang="el-GR" altLang="zh-CN" sz="2000" b="1" i="0" u="none" strike="noStrike" cap="none" spc="600" normalizeH="0" baseline="0" dirty="0" smtClean="0">
                <a:ln>
                  <a:noFill/>
                </a:ln>
                <a:solidFill>
                  <a:schemeClr val="tx1"/>
                </a:solidFill>
                <a:effectLst/>
                <a:latin typeface="Calibri" pitchFamily="34" charset="0"/>
                <a:ea typeface="SimSun" pitchFamily="2" charset="-122"/>
                <a:cs typeface="Times New Roman" pitchFamily="18" charset="0"/>
              </a:rPr>
              <a:t>ήπατος</a:t>
            </a:r>
            <a:endParaRPr kumimoji="0" lang="el-GR" altLang="zh-CN" sz="2000" b="1" i="0" u="none" strike="noStrike" cap="none" spc="600"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Tx</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Ο πρωτοπαθής όγκος δεν μπορεί να αξιολογηθεί</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Τ0  Απουσία στοιχείων πρωτοπαθούς όγκου</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Τ1</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Μονήρης όγκος </a:t>
            </a:r>
            <a:r>
              <a:rPr kumimoji="0" lang="el-GR" altLang="zh-CN" sz="2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 εκ. κατά τη μεγαλύτερη διάμετρό του με ή χωρίς διήθηση αγγείων</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Τ1</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Μονήρης όγκος &gt; 2εκ. κατά τη μεγαλύτερη διάμετρό του χωρίς αγγειακή διήθηση</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Τ2  Μονήρης όγκος με αγγειακή διήθηση &gt; 2 εκ. κατά τη μεγαλύτερη διάμετρό του </a:t>
            </a:r>
            <a:r>
              <a:rPr kumimoji="0" lang="el-GR" altLang="zh-CN" sz="2000" b="0" i="1"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ή</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πολλαπλοί όγκοι κανένας εκ των οποίων δεν έχει διάμετρο &gt; 5 εκ.</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Τ3  Πολλαπλοί όγκοι, τουλάχιστον ένας εκ των οποίων με μεγαλύτερη διάμετρο &gt; 5 εκ.</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Τ4  Μία ή περισσότερες νεοπλασματικές εστίες που περιλαμβάνουν έναν μείζονα κλάδο της πυλαίας ή της ηπατικής φλέβας με διήθηση παρακείμενων οργάνων (συμπεριλαμβανομένου του διαφράγματος) κατά συνέχεια ιστού, εκτός από τη χοληδόχο κύστη </a:t>
            </a:r>
            <a:r>
              <a:rPr kumimoji="0" lang="el-GR" altLang="zh-CN" sz="2000" b="0" i="1"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ή </a:t>
            </a:r>
            <a:r>
              <a:rPr kumimoji="0" lang="el-GR"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διατιτραίνουν</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το σπλαγχνικό περιτόναιο.</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 - Επιχώριοι λεμφαδένες</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Nx</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Οι επιχώριοι λεμφαδένες δεν μπορούν να αξιολογηθούν</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Ν0 Απουσία μετάστασης στους επιχώριους λεμφαδένες</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Ν1 Μετάσταση σε επιχώριους λεμφαδένες</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 - Απομακρυσμένες μεταστάσεις</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Μ0 Απουσία απομακρυσμένων μεταστάσεων</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Μ1 Παρουσία απομακρυσμένων μεταστάσεων</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0" y="0"/>
          <a:ext cx="9144000" cy="6857999"/>
        </p:xfrm>
        <a:graphic>
          <a:graphicData uri="http://schemas.openxmlformats.org/drawingml/2006/table">
            <a:tbl>
              <a:tblPr/>
              <a:tblGrid>
                <a:gridCol w="2285465"/>
                <a:gridCol w="2285465"/>
                <a:gridCol w="2286535"/>
                <a:gridCol w="2286535"/>
              </a:tblGrid>
              <a:tr h="680045">
                <a:tc>
                  <a:txBody>
                    <a:bodyPr/>
                    <a:lstStyle/>
                    <a:p>
                      <a:pPr algn="just">
                        <a:lnSpc>
                          <a:spcPct val="115000"/>
                        </a:lnSpc>
                        <a:spcAft>
                          <a:spcPts val="1000"/>
                        </a:spcAft>
                      </a:pPr>
                      <a:r>
                        <a:rPr lang="el-GR" sz="3600" dirty="0">
                          <a:latin typeface="Calibri"/>
                          <a:ea typeface="SimSun"/>
                          <a:cs typeface="Times New Roman"/>
                        </a:rPr>
                        <a:t>Στάδιο 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3600">
                          <a:latin typeface="Calibri"/>
                          <a:ea typeface="SimSun"/>
                          <a:cs typeface="Times New Roman"/>
                        </a:rPr>
                        <a:t>T1a</a:t>
                      </a:r>
                      <a:endParaRPr lang="el-GR" sz="36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9659">
                <a:tc>
                  <a:txBody>
                    <a:bodyPr/>
                    <a:lstStyle/>
                    <a:p>
                      <a:pPr algn="just">
                        <a:lnSpc>
                          <a:spcPct val="115000"/>
                        </a:lnSpc>
                        <a:spcAft>
                          <a:spcPts val="1000"/>
                        </a:spcAft>
                      </a:pPr>
                      <a:r>
                        <a:rPr lang="el-GR" sz="3600" dirty="0">
                          <a:latin typeface="Calibri"/>
                          <a:ea typeface="SimSun"/>
                          <a:cs typeface="Times New Roman"/>
                        </a:rPr>
                        <a:t>Στάδιο ΙΒ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3600" dirty="0">
                          <a:latin typeface="Calibri"/>
                          <a:ea typeface="SimSun"/>
                          <a:cs typeface="Times New Roman"/>
                        </a:rPr>
                        <a:t>T1b</a:t>
                      </a:r>
                      <a:endParaRPr lang="el-GR" sz="36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9659">
                <a:tc>
                  <a:txBody>
                    <a:bodyPr/>
                    <a:lstStyle/>
                    <a:p>
                      <a:pPr algn="just">
                        <a:lnSpc>
                          <a:spcPct val="115000"/>
                        </a:lnSpc>
                        <a:spcAft>
                          <a:spcPts val="1000"/>
                        </a:spcAft>
                      </a:pPr>
                      <a:r>
                        <a:rPr lang="el-GR" sz="3600">
                          <a:latin typeface="Calibri"/>
                          <a:ea typeface="SimSun"/>
                          <a:cs typeface="Times New Roman"/>
                        </a:rPr>
                        <a:t>Στάδιο ΙΙ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3600" dirty="0">
                          <a:latin typeface="Calibri"/>
                          <a:ea typeface="SimSun"/>
                          <a:cs typeface="Times New Roman"/>
                        </a:rPr>
                        <a:t>T2</a:t>
                      </a:r>
                      <a:endParaRPr lang="el-GR" sz="36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9659">
                <a:tc>
                  <a:txBody>
                    <a:bodyPr/>
                    <a:lstStyle/>
                    <a:p>
                      <a:pPr algn="just">
                        <a:lnSpc>
                          <a:spcPct val="115000"/>
                        </a:lnSpc>
                        <a:spcAft>
                          <a:spcPts val="1000"/>
                        </a:spcAft>
                      </a:pPr>
                      <a:r>
                        <a:rPr lang="el-GR" sz="3600">
                          <a:latin typeface="Calibri"/>
                          <a:ea typeface="SimSun"/>
                          <a:cs typeface="Times New Roman"/>
                        </a:rPr>
                        <a:t>Στάδιο ΙΙΙΑ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3600" dirty="0">
                          <a:latin typeface="Calibri"/>
                          <a:ea typeface="SimSun"/>
                          <a:cs typeface="Times New Roman"/>
                        </a:rPr>
                        <a:t>T3</a:t>
                      </a:r>
                      <a:endParaRPr lang="el-GR" sz="3600" dirty="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dirty="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9659">
                <a:tc>
                  <a:txBody>
                    <a:bodyPr/>
                    <a:lstStyle/>
                    <a:p>
                      <a:pPr algn="just">
                        <a:lnSpc>
                          <a:spcPct val="115000"/>
                        </a:lnSpc>
                        <a:spcAft>
                          <a:spcPts val="1000"/>
                        </a:spcAft>
                      </a:pPr>
                      <a:r>
                        <a:rPr lang="el-GR" sz="3600">
                          <a:latin typeface="Calibri"/>
                          <a:ea typeface="SimSun"/>
                          <a:cs typeface="Times New Roman"/>
                        </a:rPr>
                        <a:t>Στάδιο ΙΙΙΒ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3600">
                          <a:latin typeface="Calibri"/>
                          <a:ea typeface="SimSun"/>
                          <a:cs typeface="Times New Roman"/>
                        </a:rPr>
                        <a:t>T4</a:t>
                      </a:r>
                      <a:endParaRPr lang="el-GR" sz="36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dirty="0">
                          <a:latin typeface="Calibri"/>
                          <a:ea typeface="SimSun"/>
                          <a:cs typeface="Times New Roman"/>
                        </a:rPr>
                        <a:t>Ν0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dirty="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9659">
                <a:tc>
                  <a:txBody>
                    <a:bodyPr/>
                    <a:lstStyle/>
                    <a:p>
                      <a:pPr algn="just">
                        <a:lnSpc>
                          <a:spcPct val="115000"/>
                        </a:lnSpc>
                        <a:spcAft>
                          <a:spcPts val="1000"/>
                        </a:spcAft>
                      </a:pPr>
                      <a:r>
                        <a:rPr lang="el-GR" sz="3600">
                          <a:latin typeface="Calibri"/>
                          <a:ea typeface="SimSun"/>
                          <a:cs typeface="Times New Roman"/>
                        </a:rPr>
                        <a:t>Στάδιο </a:t>
                      </a:r>
                      <a:r>
                        <a:rPr lang="en-GB" sz="3600">
                          <a:latin typeface="Calibri"/>
                          <a:ea typeface="SimSun"/>
                          <a:cs typeface="Times New Roman"/>
                        </a:rPr>
                        <a:t>IVA</a:t>
                      </a:r>
                      <a:endParaRPr lang="el-GR" sz="36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Κάθε 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Ν1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dirty="0">
                          <a:latin typeface="Calibri"/>
                          <a:ea typeface="SimSun"/>
                          <a:cs typeface="Times New Roman"/>
                        </a:rPr>
                        <a:t>Μ0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9659">
                <a:tc>
                  <a:txBody>
                    <a:bodyPr/>
                    <a:lstStyle/>
                    <a:p>
                      <a:pPr algn="just">
                        <a:lnSpc>
                          <a:spcPct val="115000"/>
                        </a:lnSpc>
                        <a:spcAft>
                          <a:spcPts val="1000"/>
                        </a:spcAft>
                      </a:pPr>
                      <a:r>
                        <a:rPr lang="el-GR" sz="3600">
                          <a:latin typeface="Calibri"/>
                          <a:ea typeface="SimSun"/>
                          <a:cs typeface="Times New Roman"/>
                        </a:rPr>
                        <a:t>Στάδιο </a:t>
                      </a:r>
                      <a:r>
                        <a:rPr lang="en-GB" sz="3600">
                          <a:latin typeface="Calibri"/>
                          <a:ea typeface="SimSun"/>
                          <a:cs typeface="Times New Roman"/>
                        </a:rPr>
                        <a:t>IVB</a:t>
                      </a:r>
                      <a:endParaRPr lang="el-GR" sz="3600">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Κάθε 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a:latin typeface="Calibri"/>
                          <a:ea typeface="SimSun"/>
                          <a:cs typeface="Times New Roman"/>
                        </a:rPr>
                        <a:t>Κάθε 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3600" dirty="0">
                          <a:latin typeface="Calibri"/>
                          <a:ea typeface="SimSun"/>
                          <a:cs typeface="Times New Roman"/>
                        </a:rPr>
                        <a:t>Μ1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476672"/>
            <a:ext cx="8003232" cy="940966"/>
          </a:xfrm>
        </p:spPr>
        <p:txBody>
          <a:bodyPr>
            <a:normAutofit fontScale="90000"/>
          </a:bodyPr>
          <a:lstStyle/>
          <a:p>
            <a:r>
              <a:rPr lang="el-GR" dirty="0" smtClean="0"/>
              <a:t>Εντοπίσεις</a:t>
            </a:r>
            <a:br>
              <a:rPr lang="el-GR" dirty="0" smtClean="0"/>
            </a:br>
            <a:r>
              <a:rPr lang="el-GR" dirty="0" smtClean="0"/>
              <a:t> </a:t>
            </a:r>
            <a:r>
              <a:rPr lang="el-GR" dirty="0" err="1" smtClean="0"/>
              <a:t>ηπατοκυτταρικού</a:t>
            </a:r>
            <a:r>
              <a:rPr lang="el-GR" dirty="0" smtClean="0"/>
              <a:t> καρκινώματος</a:t>
            </a:r>
            <a:endParaRPr lang="el-GR" dirty="0"/>
          </a:p>
        </p:txBody>
      </p:sp>
      <p:pic>
        <p:nvPicPr>
          <p:cNvPr id="4098" name="Picture 2" descr="https://www.cancer.gov/images/cdr/live/CDR671194.jpg"/>
          <p:cNvPicPr>
            <a:picLocks noChangeAspect="1" noChangeArrowheads="1"/>
          </p:cNvPicPr>
          <p:nvPr/>
        </p:nvPicPr>
        <p:blipFill>
          <a:blip r:embed="rId2" cstate="print"/>
          <a:srcRect/>
          <a:stretch>
            <a:fillRect/>
          </a:stretch>
        </p:blipFill>
        <p:spPr bwMode="auto">
          <a:xfrm>
            <a:off x="395536" y="1844824"/>
            <a:ext cx="8548790" cy="4032448"/>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V-AGRO\Desktop\CDR671195.jpg"/>
          <p:cNvPicPr>
            <a:picLocks noChangeAspect="1" noChangeArrowheads="1"/>
          </p:cNvPicPr>
          <p:nvPr/>
        </p:nvPicPr>
        <p:blipFill>
          <a:blip r:embed="rId2" cstate="print"/>
          <a:srcRect/>
          <a:stretch>
            <a:fillRect/>
          </a:stretch>
        </p:blipFill>
        <p:spPr bwMode="auto">
          <a:xfrm>
            <a:off x="1691680" y="188640"/>
            <a:ext cx="5940659" cy="6336704"/>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V-AGRO\Desktop\CDR671196-750.jpg"/>
          <p:cNvPicPr>
            <a:picLocks noChangeAspect="1" noChangeArrowheads="1"/>
          </p:cNvPicPr>
          <p:nvPr/>
        </p:nvPicPr>
        <p:blipFill>
          <a:blip r:embed="rId2" cstate="print"/>
          <a:srcRect/>
          <a:stretch>
            <a:fillRect/>
          </a:stretch>
        </p:blipFill>
        <p:spPr bwMode="auto">
          <a:xfrm>
            <a:off x="899592" y="260648"/>
            <a:ext cx="7217018" cy="6408712"/>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AV-AGRO\Desktop\Stage-4-liver-cancer.jpg"/>
          <p:cNvPicPr>
            <a:picLocks noChangeAspect="1" noChangeArrowheads="1"/>
          </p:cNvPicPr>
          <p:nvPr/>
        </p:nvPicPr>
        <p:blipFill>
          <a:blip r:embed="rId2" cstate="print"/>
          <a:srcRect/>
          <a:stretch>
            <a:fillRect/>
          </a:stretch>
        </p:blipFill>
        <p:spPr bwMode="auto">
          <a:xfrm>
            <a:off x="179512" y="1844824"/>
            <a:ext cx="8712968" cy="326411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2940048"/>
          </a:xfrm>
        </p:spPr>
        <p:txBody>
          <a:bodyPr>
            <a:noAutofit/>
          </a:bodyPr>
          <a:lstStyle/>
          <a:p>
            <a:r>
              <a:rPr lang="el-GR" sz="2400" dirty="0" smtClean="0"/>
              <a:t>Για το </a:t>
            </a:r>
            <a:r>
              <a:rPr lang="el-GR" sz="2400" dirty="0" err="1" smtClean="0"/>
              <a:t>ηπατοκυτταρικό</a:t>
            </a:r>
            <a:r>
              <a:rPr lang="el-GR" sz="2400" dirty="0" smtClean="0"/>
              <a:t> καρκίνωμα οι παράγοντες </a:t>
            </a:r>
            <a:r>
              <a:rPr lang="el-GR" sz="2400" dirty="0" smtClean="0">
                <a:effectLst>
                  <a:outerShdw blurRad="38100" dist="38100" dir="2700000" algn="tl">
                    <a:srgbClr val="000000">
                      <a:alpha val="43137"/>
                    </a:srgbClr>
                  </a:outerShdw>
                </a:effectLst>
              </a:rPr>
              <a:t>ευμενού</a:t>
            </a:r>
            <a:r>
              <a:rPr lang="el-GR" sz="2400" dirty="0" smtClean="0"/>
              <a:t>ς πρόγνωσης περιλαμβάνουν το </a:t>
            </a:r>
            <a:r>
              <a:rPr lang="el-GR" sz="2400" b="1" dirty="0" smtClean="0"/>
              <a:t>πρώιμο στάδιο</a:t>
            </a:r>
            <a:r>
              <a:rPr lang="el-GR" sz="2400" dirty="0" smtClean="0"/>
              <a:t>, την παρουσία πλήρους κάψας του όγκου, τη μονήρη ανάπτυξη, </a:t>
            </a:r>
            <a:r>
              <a:rPr lang="el-GR" sz="2400" dirty="0" err="1" smtClean="0"/>
              <a:t>μ.δ</a:t>
            </a:r>
            <a:r>
              <a:rPr lang="el-GR" sz="2400" dirty="0" smtClean="0"/>
              <a:t>. του όγκου &lt; 5 εκ., την ινοπεταλιώδη ιστολογική ποικιλία, την απουσία υποκείμενης κίρρωσης, </a:t>
            </a:r>
            <a:br>
              <a:rPr lang="el-GR" sz="2400" dirty="0" smtClean="0"/>
            </a:br>
            <a:r>
              <a:rPr lang="el-GR" sz="2400" dirty="0" smtClean="0"/>
              <a:t>την απουσία αγγειακής διήθησης </a:t>
            </a:r>
            <a:br>
              <a:rPr lang="el-GR" sz="2400" dirty="0" smtClean="0"/>
            </a:br>
            <a:r>
              <a:rPr lang="el-GR" sz="2400" dirty="0" smtClean="0"/>
              <a:t>και τη </a:t>
            </a:r>
            <a:r>
              <a:rPr lang="el-GR" sz="2400" b="1" dirty="0" smtClean="0"/>
              <a:t>χειρουργική εξαιρεσιμότητα επί υγιών ορίων</a:t>
            </a:r>
            <a:r>
              <a:rPr lang="el-GR" sz="2400" dirty="0" smtClean="0"/>
              <a:t>. </a:t>
            </a:r>
            <a:br>
              <a:rPr lang="el-GR" sz="2400" dirty="0" smtClean="0"/>
            </a:br>
            <a:r>
              <a:rPr lang="el-GR" sz="2400" dirty="0" smtClean="0"/>
              <a:t>Η </a:t>
            </a:r>
            <a:r>
              <a:rPr lang="el-GR" sz="2400" dirty="0" smtClean="0">
                <a:effectLst>
                  <a:outerShdw blurRad="38100" dist="38100" dir="2700000" algn="tl">
                    <a:srgbClr val="000000">
                      <a:alpha val="43137"/>
                    </a:srgbClr>
                  </a:outerShdw>
                </a:effectLst>
              </a:rPr>
              <a:t>καυτηριασμένη</a:t>
            </a:r>
            <a:r>
              <a:rPr lang="el-GR" sz="2400" dirty="0" smtClean="0"/>
              <a:t> επιφάνεια</a:t>
            </a:r>
            <a:br>
              <a:rPr lang="el-GR" sz="2400" dirty="0" smtClean="0"/>
            </a:br>
            <a:r>
              <a:rPr lang="el-GR" sz="2400" dirty="0" smtClean="0"/>
              <a:t> αντιπροσωπεύει το εγχειρητικό όριο και </a:t>
            </a:r>
            <a:r>
              <a:rPr lang="el-GR" sz="2400" dirty="0" smtClean="0">
                <a:effectLst>
                  <a:outerShdw blurRad="38100" dist="38100" dir="2700000" algn="tl">
                    <a:srgbClr val="000000">
                      <a:alpha val="43137"/>
                    </a:srgbClr>
                  </a:outerShdw>
                </a:effectLst>
              </a:rPr>
              <a:t>σημαίνεται</a:t>
            </a:r>
            <a:r>
              <a:rPr lang="el-GR" sz="2400" dirty="0" smtClean="0"/>
              <a:t>, </a:t>
            </a:r>
            <a:br>
              <a:rPr lang="el-GR" sz="2400" dirty="0" smtClean="0"/>
            </a:br>
            <a:r>
              <a:rPr lang="el-GR" sz="2400" dirty="0" smtClean="0"/>
              <a:t>σε αντίθεση με την ομαλή επιφάνεια της ηπατικής κάψας.</a:t>
            </a:r>
            <a:endParaRPr lang="el-GR" sz="2400" dirty="0"/>
          </a:p>
        </p:txBody>
      </p:sp>
      <p:pic>
        <p:nvPicPr>
          <p:cNvPr id="31746" name="Picture 2" descr="http://trialx.com/curetalk/wp-content/blogs.dir/7/files/2011/11/Hepatocellular-Carcinoma-HCC-is-the-most-common-form-of-liver-cancer-in-adults.png"/>
          <p:cNvPicPr>
            <a:picLocks noChangeAspect="1" noChangeArrowheads="1"/>
          </p:cNvPicPr>
          <p:nvPr/>
        </p:nvPicPr>
        <p:blipFill>
          <a:blip r:embed="rId2" cstate="print"/>
          <a:srcRect/>
          <a:stretch>
            <a:fillRect/>
          </a:stretch>
        </p:blipFill>
        <p:spPr bwMode="auto">
          <a:xfrm>
            <a:off x="285720" y="3357562"/>
            <a:ext cx="4286250" cy="3114676"/>
          </a:xfrm>
          <a:prstGeom prst="rect">
            <a:avLst/>
          </a:prstGeom>
          <a:noFill/>
        </p:spPr>
      </p:pic>
      <p:pic>
        <p:nvPicPr>
          <p:cNvPr id="31748" name="Picture 4" descr="http://img.medscapestatic.com/pi/features/slideshow-slide/hepatic-tumors/fig4.jpg?resize=645:439"/>
          <p:cNvPicPr>
            <a:picLocks noChangeAspect="1" noChangeArrowheads="1"/>
          </p:cNvPicPr>
          <p:nvPr/>
        </p:nvPicPr>
        <p:blipFill>
          <a:blip r:embed="rId3" cstate="print"/>
          <a:srcRect/>
          <a:stretch>
            <a:fillRect/>
          </a:stretch>
        </p:blipFill>
        <p:spPr bwMode="auto">
          <a:xfrm>
            <a:off x="4286248" y="3357562"/>
            <a:ext cx="4549298" cy="3096344"/>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i.pinimg.com/736x/41/1e/ba/411eba6782162c5c6c0c4923ffec44c5--australian-art-military-art.jpg"/>
          <p:cNvPicPr>
            <a:picLocks noChangeAspect="1" noChangeArrowheads="1"/>
          </p:cNvPicPr>
          <p:nvPr/>
        </p:nvPicPr>
        <p:blipFill>
          <a:blip r:embed="rId2" cstate="print"/>
          <a:srcRect/>
          <a:stretch>
            <a:fillRect/>
          </a:stretch>
        </p:blipFill>
        <p:spPr bwMode="auto">
          <a:xfrm>
            <a:off x="4572000" y="836712"/>
            <a:ext cx="4299559" cy="5112568"/>
          </a:xfrm>
          <a:prstGeom prst="rect">
            <a:avLst/>
          </a:prstGeom>
          <a:noFill/>
        </p:spPr>
      </p:pic>
      <p:pic>
        <p:nvPicPr>
          <p:cNvPr id="43012" name="Picture 4" descr="https://i.pinimg.com/originals/f1/5c/fe/f15cfecd36f1807e3a28135b9de04604.jpg"/>
          <p:cNvPicPr>
            <a:picLocks noChangeAspect="1" noChangeArrowheads="1"/>
          </p:cNvPicPr>
          <p:nvPr/>
        </p:nvPicPr>
        <p:blipFill>
          <a:blip r:embed="rId3" cstate="print"/>
          <a:srcRect/>
          <a:stretch>
            <a:fillRect/>
          </a:stretch>
        </p:blipFill>
        <p:spPr bwMode="auto">
          <a:xfrm>
            <a:off x="179512" y="404664"/>
            <a:ext cx="4283968" cy="595455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284984"/>
          </a:xfrm>
        </p:spPr>
        <p:txBody>
          <a:bodyPr>
            <a:noAutofit/>
          </a:bodyPr>
          <a:lstStyle/>
          <a:p>
            <a:r>
              <a:rPr lang="el-GR" sz="2000" b="1" spc="600" dirty="0" smtClean="0"/>
              <a:t>Γαστρική</a:t>
            </a:r>
            <a:r>
              <a:rPr lang="el-GR" sz="2000" b="1" dirty="0" smtClean="0"/>
              <a:t>  δυσπλασία (</a:t>
            </a:r>
            <a:r>
              <a:rPr lang="el-GR" sz="2000" b="1" dirty="0" err="1" smtClean="0"/>
              <a:t>ενδοεπιθηλιακή</a:t>
            </a:r>
            <a:r>
              <a:rPr lang="el-GR" sz="2000" b="1" dirty="0" smtClean="0"/>
              <a:t> νεοπλασία) </a:t>
            </a:r>
            <a:br>
              <a:rPr lang="el-GR" sz="2000" b="1" dirty="0" smtClean="0"/>
            </a:br>
            <a:r>
              <a:rPr lang="el-GR" sz="1400" dirty="0" smtClean="0"/>
              <a:t/>
            </a:r>
            <a:br>
              <a:rPr lang="el-GR" sz="1400" dirty="0" smtClean="0"/>
            </a:br>
            <a:r>
              <a:rPr lang="en-US" sz="1800" dirty="0" smtClean="0"/>
              <a:t>( A ) </a:t>
            </a:r>
            <a:r>
              <a:rPr lang="el-GR" sz="1800" dirty="0" smtClean="0"/>
              <a:t>Χαμηλόβαθμη δυσπλασία με περιορισμένη διαταραχή της αρχιτεκτονικής και </a:t>
            </a:r>
            <a:r>
              <a:rPr lang="el-GR" sz="1800" dirty="0" err="1" smtClean="0"/>
              <a:t>υπερχρωμικούς</a:t>
            </a:r>
            <a:r>
              <a:rPr lang="el-GR" sz="1800" dirty="0" smtClean="0"/>
              <a:t> , </a:t>
            </a:r>
            <a:r>
              <a:rPr lang="el-GR" sz="1800" dirty="0" err="1" smtClean="0"/>
              <a:t>επιμηκυσμένους</a:t>
            </a:r>
            <a:r>
              <a:rPr lang="el-GR" sz="1800" dirty="0" smtClean="0"/>
              <a:t>, </a:t>
            </a:r>
            <a:r>
              <a:rPr lang="el-GR" sz="1800" dirty="0" err="1" smtClean="0"/>
              <a:t>ψευδοστοιβαδούμενους</a:t>
            </a:r>
            <a:r>
              <a:rPr lang="el-GR" sz="1800" dirty="0" smtClean="0"/>
              <a:t> πυρήνες (Α-Η, Χ200) .</a:t>
            </a:r>
            <a:br>
              <a:rPr lang="el-GR" sz="1800" dirty="0" smtClean="0"/>
            </a:br>
            <a:r>
              <a:rPr lang="el-GR" sz="1800" dirty="0" smtClean="0"/>
              <a:t/>
            </a:r>
            <a:br>
              <a:rPr lang="el-GR" sz="1800" dirty="0" smtClean="0"/>
            </a:br>
            <a:r>
              <a:rPr lang="en-US" sz="1800" dirty="0" smtClean="0"/>
              <a:t>( B ) </a:t>
            </a:r>
            <a:r>
              <a:rPr lang="el-GR" sz="1800" dirty="0" smtClean="0"/>
              <a:t>Υψηλόβαθμη δυσπλασία </a:t>
            </a:r>
            <a:r>
              <a:rPr lang="el-GR" sz="1800" dirty="0" smtClean="0"/>
              <a:t>( συν.</a:t>
            </a:r>
            <a:r>
              <a:rPr lang="en-US" sz="1800" dirty="0" smtClean="0"/>
              <a:t>: in situ </a:t>
            </a:r>
            <a:r>
              <a:rPr lang="el-GR" sz="1800" dirty="0" smtClean="0"/>
              <a:t>καρκίνωμα) </a:t>
            </a:r>
            <a:r>
              <a:rPr lang="el-GR" sz="1800" b="1" spc="600" dirty="0" smtClean="0">
                <a:effectLst>
                  <a:outerShdw blurRad="38100" dist="38100" dir="2700000" algn="tl">
                    <a:srgbClr val="000000">
                      <a:alpha val="43137"/>
                    </a:srgbClr>
                  </a:outerShdw>
                </a:effectLst>
              </a:rPr>
              <a:t>στομάχου</a:t>
            </a:r>
            <a:r>
              <a:rPr lang="el-GR" sz="1800" dirty="0" smtClean="0"/>
              <a:t> χαρακτηριζόμενη </a:t>
            </a:r>
            <a:r>
              <a:rPr lang="el-GR" sz="1800" dirty="0" smtClean="0"/>
              <a:t>από διαταραχές της αρχιτεκτονικής  με συνωστισμό αδένων , απώλεια πολικότητας και σοβαρή κυτταρική ατυπία με αποστρογγυλωμένους υπερχρωμικούς πυρήνες , υψηλή πυρηνο/κυτταροπλασματική αναλογία, προβάλλοντα πυρήνια  και υψηλή μιτωτική δραστηριότητα. Πάνω δεξιά διακρίνεται μη </a:t>
            </a:r>
            <a:r>
              <a:rPr lang="el-GR" sz="1800" dirty="0" err="1" smtClean="0"/>
              <a:t>δυσπλαστικό</a:t>
            </a:r>
            <a:r>
              <a:rPr lang="el-GR" sz="1800" dirty="0" smtClean="0"/>
              <a:t> επιθήλιο των γαστρικών </a:t>
            </a:r>
            <a:r>
              <a:rPr lang="el-GR" sz="1800" dirty="0" err="1" smtClean="0"/>
              <a:t>βοθρίων</a:t>
            </a:r>
            <a:r>
              <a:rPr lang="el-GR" sz="1800" dirty="0" smtClean="0"/>
              <a:t> (Α-Η, Χ200).</a:t>
            </a:r>
            <a:br>
              <a:rPr lang="el-GR" sz="1800" dirty="0" smtClean="0"/>
            </a:br>
            <a:endParaRPr lang="el-GR" sz="1800" dirty="0"/>
          </a:p>
        </p:txBody>
      </p:sp>
      <p:pic>
        <p:nvPicPr>
          <p:cNvPr id="6146" name="Picture 2" descr="C:\Users\KAV-AGRO\Desktop\Fig-4-Gastric-dysplasia-intraepithelial-neoplasia-A-Low-grade-dysplasia-with.png"/>
          <p:cNvPicPr>
            <a:picLocks noChangeAspect="1" noChangeArrowheads="1"/>
          </p:cNvPicPr>
          <p:nvPr/>
        </p:nvPicPr>
        <p:blipFill>
          <a:blip r:embed="rId2" cstate="print"/>
          <a:srcRect/>
          <a:stretch>
            <a:fillRect/>
          </a:stretch>
        </p:blipFill>
        <p:spPr bwMode="auto">
          <a:xfrm>
            <a:off x="0" y="3473624"/>
            <a:ext cx="9144000" cy="3357217"/>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92696"/>
            <a:ext cx="9144000" cy="724942"/>
          </a:xfrm>
        </p:spPr>
        <p:txBody>
          <a:bodyPr>
            <a:noAutofit/>
          </a:bodyPr>
          <a:lstStyle/>
          <a:p>
            <a:r>
              <a:rPr lang="el-GR" sz="2800" spc="600" dirty="0" smtClean="0"/>
              <a:t>Πρώιμο γαστρικό </a:t>
            </a:r>
            <a:r>
              <a:rPr lang="el-GR" sz="2800" spc="600" dirty="0" smtClean="0"/>
              <a:t>καρκίνωμα(</a:t>
            </a:r>
            <a:r>
              <a:rPr lang="en-US" sz="2800" spc="600" dirty="0" smtClean="0"/>
              <a:t>p</a:t>
            </a:r>
            <a:r>
              <a:rPr lang="en-US" sz="2800" spc="600" dirty="0" smtClean="0"/>
              <a:t>T1): </a:t>
            </a:r>
            <a:r>
              <a:rPr lang="en-US" sz="2000" dirty="0" smtClean="0"/>
              <a:t/>
            </a:r>
            <a:br>
              <a:rPr lang="en-US" sz="2000" dirty="0" smtClean="0"/>
            </a:br>
            <a:r>
              <a:rPr lang="el-GR" sz="2000" dirty="0" smtClean="0"/>
              <a:t>Α. </a:t>
            </a:r>
            <a:r>
              <a:rPr lang="en-US" sz="2000" dirty="0" smtClean="0"/>
              <a:t>T</a:t>
            </a:r>
            <a:r>
              <a:rPr lang="el-GR" sz="2000" dirty="0" err="1" smtClean="0"/>
              <a:t>ύπου</a:t>
            </a:r>
            <a:r>
              <a:rPr lang="el-GR" sz="2000" dirty="0" smtClean="0"/>
              <a:t> Ι Προβάλλουσα αλλοίωση ύψους &gt; 2,5 χιλ.</a:t>
            </a:r>
            <a:r>
              <a:rPr lang="en-US" sz="2000" dirty="0" smtClean="0"/>
              <a:t> </a:t>
            </a:r>
            <a:r>
              <a:rPr lang="el-GR" sz="2000" dirty="0" smtClean="0"/>
              <a:t/>
            </a:r>
            <a:br>
              <a:rPr lang="el-GR" sz="2000" dirty="0" smtClean="0"/>
            </a:br>
            <a:r>
              <a:rPr lang="en-US" sz="2000" dirty="0" smtClean="0"/>
              <a:t>B: </a:t>
            </a:r>
            <a:r>
              <a:rPr lang="el-GR" sz="2000" dirty="0" smtClean="0"/>
              <a:t>Τύπου</a:t>
            </a:r>
            <a:r>
              <a:rPr lang="en-US" sz="2000" dirty="0" smtClean="0"/>
              <a:t> </a:t>
            </a:r>
            <a:r>
              <a:rPr lang="en-US" sz="2000" dirty="0" err="1" smtClean="0"/>
              <a:t>IIa</a:t>
            </a:r>
            <a:r>
              <a:rPr lang="en-US" sz="2000" dirty="0" smtClean="0"/>
              <a:t>. </a:t>
            </a:r>
            <a:r>
              <a:rPr lang="el-GR" sz="2000" dirty="0" smtClean="0"/>
              <a:t>Ελαφρώς </a:t>
            </a:r>
            <a:r>
              <a:rPr lang="el-GR" sz="2000" dirty="0" err="1" smtClean="0"/>
              <a:t>υπεγερμένη</a:t>
            </a:r>
            <a:r>
              <a:rPr lang="el-GR" sz="2000" dirty="0" smtClean="0"/>
              <a:t> αλλοίωση, δίκην πλάκας.</a:t>
            </a:r>
            <a:br>
              <a:rPr lang="el-GR" sz="2000" dirty="0" smtClean="0"/>
            </a:br>
            <a:r>
              <a:rPr lang="en-US" sz="2000" dirty="0" smtClean="0"/>
              <a:t> C: </a:t>
            </a:r>
            <a:r>
              <a:rPr lang="el-GR" sz="2000" dirty="0" smtClean="0"/>
              <a:t>Τύπου</a:t>
            </a:r>
            <a:r>
              <a:rPr lang="en-US" sz="2000" dirty="0" smtClean="0"/>
              <a:t> </a:t>
            </a:r>
            <a:r>
              <a:rPr lang="en-US" sz="2000" dirty="0" err="1" smtClean="0"/>
              <a:t>IIc</a:t>
            </a:r>
            <a:r>
              <a:rPr lang="en-US" sz="2000" dirty="0" smtClean="0"/>
              <a:t>. </a:t>
            </a:r>
            <a:r>
              <a:rPr lang="el-GR" sz="2000" dirty="0" smtClean="0"/>
              <a:t>Ελαφρώς συμπιεσμένη αλλοίωση με ανώμαλη βάση έλκους, </a:t>
            </a:r>
            <a:br>
              <a:rPr lang="el-GR" sz="2000" dirty="0" smtClean="0"/>
            </a:br>
            <a:r>
              <a:rPr lang="el-GR" sz="2000" dirty="0" smtClean="0"/>
              <a:t>μιμούμενη </a:t>
            </a:r>
            <a:r>
              <a:rPr lang="el-GR" sz="2000" dirty="0" err="1" smtClean="0"/>
              <a:t>καλόηθες</a:t>
            </a:r>
            <a:r>
              <a:rPr lang="el-GR" sz="2000" dirty="0" smtClean="0"/>
              <a:t> έλκος.</a:t>
            </a:r>
            <a:br>
              <a:rPr lang="el-GR" sz="2000" dirty="0" smtClean="0"/>
            </a:br>
            <a:r>
              <a:rPr lang="en-US" sz="2000" dirty="0" smtClean="0"/>
              <a:t> D: </a:t>
            </a:r>
            <a:r>
              <a:rPr lang="el-GR" sz="2000" dirty="0" smtClean="0"/>
              <a:t>Τύπου </a:t>
            </a:r>
            <a:r>
              <a:rPr lang="en-US" sz="2000" dirty="0" err="1" smtClean="0"/>
              <a:t>IIb+IIc</a:t>
            </a:r>
            <a:r>
              <a:rPr lang="en-US" sz="2000" dirty="0" smtClean="0"/>
              <a:t>. </a:t>
            </a:r>
            <a:r>
              <a:rPr lang="el-GR" sz="2000" dirty="0" smtClean="0"/>
              <a:t>Συνδυασμένη επίπεδη και συμπιεσμένη αλλοίωση </a:t>
            </a:r>
            <a:br>
              <a:rPr lang="el-GR" sz="2000" dirty="0" smtClean="0"/>
            </a:br>
            <a:r>
              <a:rPr lang="el-GR" sz="2000" dirty="0" smtClean="0"/>
              <a:t>με συνοδό οζώδη διαμόρφωση του παρακείμενου γαστρικού βλεννογόνου.</a:t>
            </a:r>
            <a:endParaRPr lang="el-GR" sz="2000" dirty="0"/>
          </a:p>
        </p:txBody>
      </p:sp>
      <p:pic>
        <p:nvPicPr>
          <p:cNvPr id="14338" name="Picture 2" descr="C:\Users\KAV-AGRO\Desktop\fig5.jpg"/>
          <p:cNvPicPr>
            <a:picLocks noChangeAspect="1" noChangeArrowheads="1"/>
          </p:cNvPicPr>
          <p:nvPr/>
        </p:nvPicPr>
        <p:blipFill>
          <a:blip r:embed="rId3" cstate="print"/>
          <a:srcRect/>
          <a:stretch>
            <a:fillRect/>
          </a:stretch>
        </p:blipFill>
        <p:spPr bwMode="auto">
          <a:xfrm>
            <a:off x="4644008" y="2204864"/>
            <a:ext cx="4392488" cy="4392488"/>
          </a:xfrm>
          <a:prstGeom prst="rect">
            <a:avLst/>
          </a:prstGeom>
          <a:noFill/>
        </p:spPr>
      </p:pic>
      <p:pic>
        <p:nvPicPr>
          <p:cNvPr id="4" name="Picture 2" descr="C:\Users\KAV-AGRO\Desktop\fig4.png"/>
          <p:cNvPicPr>
            <a:picLocks noChangeAspect="1" noChangeArrowheads="1"/>
          </p:cNvPicPr>
          <p:nvPr/>
        </p:nvPicPr>
        <p:blipFill>
          <a:blip r:embed="rId4" cstate="print"/>
          <a:srcRect/>
          <a:stretch>
            <a:fillRect/>
          </a:stretch>
        </p:blipFill>
        <p:spPr bwMode="auto">
          <a:xfrm>
            <a:off x="827584" y="2204864"/>
            <a:ext cx="2847753" cy="443711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851920" cy="6669360"/>
          </a:xfrm>
        </p:spPr>
        <p:txBody>
          <a:bodyPr>
            <a:normAutofit/>
          </a:bodyPr>
          <a:lstStyle/>
          <a:p>
            <a:r>
              <a:rPr lang="el-GR" sz="2700" dirty="0" smtClean="0"/>
              <a:t>Πρώιμο γαστρικό καρκίνωμα τύπου ΙΙΙ.</a:t>
            </a:r>
            <a:br>
              <a:rPr lang="el-GR" sz="2700" dirty="0" smtClean="0"/>
            </a:br>
            <a:r>
              <a:rPr lang="el-GR" sz="2700" dirty="0" smtClean="0"/>
              <a:t/>
            </a:r>
            <a:br>
              <a:rPr lang="el-GR" sz="2700" dirty="0" smtClean="0"/>
            </a:br>
            <a:r>
              <a:rPr lang="el-GR" sz="2700" dirty="0" smtClean="0"/>
              <a:t>Εσκαμμένη, </a:t>
            </a:r>
            <a:r>
              <a:rPr lang="el-GR" sz="2700" dirty="0" smtClean="0">
                <a:effectLst>
                  <a:outerShdw blurRad="38100" dist="38100" dir="2700000" algn="tl">
                    <a:srgbClr val="000000">
                      <a:alpha val="43137"/>
                    </a:srgbClr>
                  </a:outerShdw>
                </a:effectLst>
              </a:rPr>
              <a:t>δίκην έλκους </a:t>
            </a:r>
            <a:r>
              <a:rPr lang="el-GR" sz="2700" dirty="0" smtClean="0"/>
              <a:t>αλλοίωση </a:t>
            </a:r>
            <a:br>
              <a:rPr lang="el-GR" sz="2700" dirty="0" smtClean="0"/>
            </a:br>
            <a:r>
              <a:rPr lang="el-GR" sz="2700" dirty="0" smtClean="0"/>
              <a:t>με προβάλλουσα </a:t>
            </a:r>
            <a:r>
              <a:rPr lang="el-GR" sz="2700" dirty="0" smtClean="0">
                <a:effectLst>
                  <a:outerShdw blurRad="38100" dist="38100" dir="2700000" algn="tl">
                    <a:srgbClr val="000000">
                      <a:alpha val="43137"/>
                    </a:srgbClr>
                  </a:outerShdw>
                </a:effectLst>
              </a:rPr>
              <a:t>συμπίεση </a:t>
            </a:r>
            <a:r>
              <a:rPr lang="el-GR" sz="2700" dirty="0" smtClean="0"/>
              <a:t/>
            </a:r>
            <a:br>
              <a:rPr lang="el-GR" sz="2700" dirty="0" smtClean="0"/>
            </a:br>
            <a:r>
              <a:rPr lang="el-GR" sz="2700" dirty="0" smtClean="0"/>
              <a:t>παρατηρείται στο σώμα του στομάχου κατά το έλασσον τόξο.   </a:t>
            </a:r>
            <a:endParaRPr lang="el-GR" dirty="0"/>
          </a:p>
        </p:txBody>
      </p:sp>
      <p:pic>
        <p:nvPicPr>
          <p:cNvPr id="15362" name="Picture 2" descr="C:\Users\KAV-AGRO\Desktop\image6.jpeg"/>
          <p:cNvPicPr>
            <a:picLocks noChangeAspect="1" noChangeArrowheads="1"/>
          </p:cNvPicPr>
          <p:nvPr/>
        </p:nvPicPr>
        <p:blipFill>
          <a:blip r:embed="rId3" cstate="print"/>
          <a:srcRect/>
          <a:stretch>
            <a:fillRect/>
          </a:stretch>
        </p:blipFill>
        <p:spPr bwMode="auto">
          <a:xfrm>
            <a:off x="3779912" y="908720"/>
            <a:ext cx="4751224" cy="482453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TotalTime>
  <Words>1894</Words>
  <Application>Microsoft Office PowerPoint</Application>
  <PresentationFormat>On-screen Show (4:3)</PresentationFormat>
  <Paragraphs>383</Paragraphs>
  <Slides>69</Slides>
  <Notes>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Θέμα του Office</vt:lpstr>
      <vt:lpstr>ΠΑΘΟΛΟΓΟΑΝΑΤΟΜΙΚΗ ΣΤΑΔΙΟΠΟΙΗΣΗ  ΚΑΡΚΙΝΩΜΑΤΩΝ ΣΠΛΑΓΧΝΩΝ ΚΟΙΛΙΑΣ   Καθ.  Ανδρέας Χ. Λάζαρης Ιατρός-Ιστοπαθολόγος Α’ Εργαστήριο Παθολογικής Ανατομικής  Ιατρική Σχολή ΕΚΠΑ</vt:lpstr>
      <vt:lpstr>Slide 2</vt:lpstr>
      <vt:lpstr>Slide 3</vt:lpstr>
      <vt:lpstr>Slide 4</vt:lpstr>
      <vt:lpstr>Slide 5</vt:lpstr>
      <vt:lpstr>Slide 6</vt:lpstr>
      <vt:lpstr>Γαστρική  δυσπλασία (ενδοεπιθηλιακή νεοπλασία)   ( A ) Χαμηλόβαθμη δυσπλασία με περιορισμένη διαταραχή της αρχιτεκτονικής και υπερχρωμικούς , επιμηκυσμένους, ψευδοστοιβαδούμενους πυρήνες (Α-Η, Χ200) .  ( B ) Υψηλόβαθμη δυσπλασία ( συν.: in situ καρκίνωμα) στομάχου χαρακτηριζόμενη από διαταραχές της αρχιτεκτονικής  με συνωστισμό αδένων , απώλεια πολικότητας και σοβαρή κυτταρική ατυπία με αποστρογγυλωμένους υπερχρωμικούς πυρήνες , υψηλή πυρηνο/κυτταροπλασματική αναλογία, προβάλλοντα πυρήνια  και υψηλή μιτωτική δραστηριότητα. Πάνω δεξιά διακρίνεται μη δυσπλαστικό επιθήλιο των γαστρικών βοθρίων (Α-Η, Χ200). </vt:lpstr>
      <vt:lpstr>Πρώιμο γαστρικό καρκίνωμα(pT1):  Α. Tύπου Ι Προβάλλουσα αλλοίωση ύψους &gt; 2,5 χιλ.  B: Τύπου IIa. Ελαφρώς υπεγερμένη αλλοίωση, δίκην πλάκας.  C: Τύπου IIc. Ελαφρώς συμπιεσμένη αλλοίωση με ανώμαλη βάση έλκους,  μιμούμενη καλόηθες έλκος.  D: Τύπου IIb+IIc. Συνδυασμένη επίπεδη και συμπιεσμένη αλλοίωση  με συνοδό οζώδη διαμόρφωση του παρακείμενου γαστρικού βλεννογόνου.</vt:lpstr>
      <vt:lpstr>Πρώιμο γαστρικό καρκίνωμα τύπου ΙΙΙ.  Εσκαμμένη, δίκην έλκους αλλοίωση  με προβάλλουσα συμπίεση  παρατηρείται στο σώμα του στομάχου κατά το έλασσον τόξο.   </vt:lpstr>
      <vt:lpstr>A.  Μικροσκοπικώς η βιοψία αντιστοιχεί σε ανώτερης διαφοροποίησης θηλώδες αδενοκαρκίνωμα  με διήθηση εντός του χορίου (pT1a).   B. Βαθύτερη ενδοσκοπική βιοψία αναδεικνύει τη διήθηση του υποβλεννογόνιου χιτώνα (pT1b). </vt:lpstr>
      <vt:lpstr>A. Ενδοβλεννογονικό (pT1a) καρκίνωμα από σφραγιδοκύτταρα  (signet ring cells) , εδώ με ηωσινόφιλο κυτταρόπλασμα.   B. Καλυκοειδή κύτταρα μιμούμενα καρκινικά σφραγιδοκύτταρα ανευρίσκονται στο ίδιο παρασκεύασμα γαστρεκτομής.</vt:lpstr>
      <vt:lpstr>pT1a</vt:lpstr>
      <vt:lpstr>Πρώιμος γαστρικός καρκίνος περιοριζόμενος στον βλεννογόνο / υποβλεννογόνιο χιτώνα ,  με λεμφαδενικές μεταστάσεις ή όχι.   Προχωρημένος γαστρικός καρκίνος διηθών πέραν του υποβλεννογονίου χιτώνα. </vt:lpstr>
      <vt:lpstr>Προχωρημένα γαστρικά καρκινώματα.  Τύπος 1 κατά Bormann.  Πολυποειδές καρκίνωμα του στομάχου εντοπιζόμενο στο άντρο κατά το έλασσον τόξο. Η εν λόγω υπεγηρμένη συμπαγής μάζα εμφανίζει εστιακή επιπολής αιμορραγία.</vt:lpstr>
      <vt:lpstr>Τύπος 2 κατά Bormann. Ανθοκραμβοειδές καρκίνωμα του άντρου του στομάχου  με εκτενή κεντρική εξέλκωση.   </vt:lpstr>
      <vt:lpstr>Τύπος 3 κατά Bormann.    Ελκωτικό καρκίνωμα του στομάχου με διηθητικά και υπεγηρμένα χείλη ,  εξορμώμενο από το κατώτερο σώμα, κατά το έλασσον τόξο. </vt:lpstr>
      <vt:lpstr>Kακόηθες έλκος -   ελκωτικό καρκίνωμα </vt:lpstr>
      <vt:lpstr>Τύπος 4 κατά Bormann.  Πλαστική λινίτιδα.  Διαχύτως διηθητικό καρκίνωμα του στομάχου  με πάχυνση των γαστρικών πτυχών  καθόλη την έκταση του στομάχου. </vt:lpstr>
      <vt:lpstr>Slide 19</vt:lpstr>
      <vt:lpstr>Γαστρικό καρκίνωμα. Όριο 12δακτύλου (αριστερά). Εφόσον ο όγκος απέχει &gt; 2εκ. από το όριο, λαμβάνουμε αντιπροσωπευτικές κάθετες τομές από το εγγύς και από το άπω όριο.  Eπί μικρότερης απόστασης, ελέγχεται και το περιφερικό (περιμετρικό) όριο.  </vt:lpstr>
      <vt:lpstr>Slide 21</vt:lpstr>
      <vt:lpstr>Slide 22</vt:lpstr>
      <vt:lpstr>Slide 23</vt:lpstr>
      <vt:lpstr>Slide 24</vt:lpstr>
      <vt:lpstr>ΣΥΝΗΘΕΙΣ / ΣΥΜΒΑΤΙΚΟΙ  ΕΜΜΙΣΧΟΙ ΑΔΕΝΩΜΑΤΩΔΕΙΣ ΠΟΛΥΠΟΔΕΣ- ΣΥΝΗΘΗ / ΣΥΜΒΑΤΙΚΑ  ΕΜΜΙΣΧΑ  ΟΡΘΟΚΟΛΙΚΑ ΑΔΕΝΩΜΑΤΑ</vt:lpstr>
      <vt:lpstr>ΣΥΝΗΘΕΙΣ / ΣΥΜΒΑΤΙΚΟΙ  ΑΜΙΣΧΟΙ ΑΔΕΝΩΜΑΤΩΔΕΙΣ ΠΟΛΥΠΟΔΕΣ- ΣΥΝΗΘΗ / ΣΥΜΒΑΤΙΚΑ ΑΜΙΣΧΑ  ΟΡΘΟΚΟΛΙΚΑ ΑΔΕΝΩΜΑΤΑ</vt:lpstr>
      <vt:lpstr>Slide 27</vt:lpstr>
      <vt:lpstr>Slide 28</vt:lpstr>
      <vt:lpstr>Slide 29</vt:lpstr>
      <vt:lpstr>Slide 30</vt:lpstr>
      <vt:lpstr>Slide 31</vt:lpstr>
      <vt:lpstr> Βλεννώδες καρκίνωμα παχέος εντέρου  επί εδάφους λαχνωτού αδενώματος.</vt:lpstr>
      <vt:lpstr>Νεοπλασματικός όγκος στο κόλον. Εικόνα από το βλεννογόνο  και επιμήκης διατομή. </vt:lpstr>
      <vt:lpstr>Άθικτη η ανάκαμψη του περιτοναίου, εν προκειμένω.</vt:lpstr>
      <vt:lpstr>Slide 35</vt:lpstr>
      <vt:lpstr>Slide 36</vt:lpstr>
      <vt:lpstr>Στάδιο pT2. Διήθηση μυϊκού χιτώνα, όχι υποορογόνια επέκταση.</vt:lpstr>
      <vt:lpstr>ΣΤΑΔΙΟΠΟΙΗΣΗ ΟΡΘΟΚΟΛΙΚΟΥ ΚΑΡΚΙΝΟΥ  Στάδιο pT3</vt:lpstr>
      <vt:lpstr>Slide 39</vt:lpstr>
      <vt:lpstr>Λεμφογενείς μεταστάσεις</vt:lpstr>
      <vt:lpstr>Ηπατικές μεταστάσεις. Νόσος  σταδίου Μ1.</vt:lpstr>
      <vt:lpstr>Slide 42</vt:lpstr>
      <vt:lpstr>Slide 43</vt:lpstr>
      <vt:lpstr>Slide 44</vt:lpstr>
      <vt:lpstr>Slide 45</vt:lpstr>
      <vt:lpstr>Πρόσθια  και οπίσθια όψη  πολλαπλώς σεσημασμένου εγχειρητικού παρασκευάσματος. </vt:lpstr>
      <vt:lpstr>Εγχειρητικό παρασκεύασμα παγκρεατο12δακτυλεκτομής.  Έλεγχος ορίων: οπισθοπεριτοναϊκό όριο εκτομής σημασμένο με μαύρη μελάνη,  πρόσθιο όριο με κόκκινη μελάνη ,  όριο παγκρεατεκτομής άβαφο.</vt:lpstr>
      <vt:lpstr>Οπισθοπεριτο-ναϊκό όριο.  Ιστοληψία από το οπίσθιο όριο.  Διήθηση στην τομή Α.   Η τομή Β ελεύθερη.  (Α-Η) . </vt:lpstr>
      <vt:lpstr>Slide 49</vt:lpstr>
      <vt:lpstr>Υφολική παγκρεατεκτομή </vt:lpstr>
      <vt:lpstr>Πρόσθια, διάμεση  όψη</vt:lpstr>
      <vt:lpstr>Διηθητικό αδενοκαρκίνωμα  μεγίστης διαμέτρου 1,5 εκ.  στην κεφαλή του παγκρέατος. </vt:lpstr>
      <vt:lpstr>Μακροσκοπική εικόνα αδενοκαρκινώματος παγκρέατος εκτάσεως 5Χ6 εκ. αναπτυσσόμενου στο σώμα και την ουρά του παγκρέατος. Παρά την πλήρη εξαίρεση του όγκου και την απουσία λεμφογενούς διασποράς, ο ασθενής κατέληξε εντός ενός έτους λόγω υποτροπής του καρκίνου.</vt:lpstr>
      <vt:lpstr>Διατομή παγκρέατος κατά τον επιμήκη άξονα, αποκαλύπτουσα ένα ευμέγεθες αδενοκαρκίνωμα της κεφαλής (Β).  Η ουρά(Α)  παραμένει φυσιολογική. </vt:lpstr>
      <vt:lpstr>Μακροσκοπική εικόνα αδενοκαρκινώματος  εξ εκφορητικών πόρων παγκρέατος.   Όγκος ασαφώς αφοριζόμενος, συμπαγής, σκληράς σύστασης,  συμπιέζων το χοληδόχο πόρο (BD) και τον παγκρεατικό πόρο (PD).  Παγκρεατικό παρέγχυμα με λοβιώδη διαμόρφωση αναγνωρίζεται αλλά μικροσκοπικώς είναι διηθημένο από το καρκίνωμα. </vt:lpstr>
      <vt:lpstr>Καρκίνος κεφαλής παγκρέατος (HPC):  Ευρεία τομή που αναδεικνύει συμπαγή καρκινωματώδη περιοχή στην κεφαλή του παγκρέατος (HPC). Ο χοληδόχος πόρος (BD), o πόρος του Wirsung  (WD) και το φύμα (A) είναι ελεύθερα διήθησης. </vt:lpstr>
      <vt:lpstr>Τυπική εμφάνιση αδενοκαρκινώματος εξ εκφορητικών πόρων παγκρέατος:  ακανόνιστοι καρκινικοί αδένες εντός αφθόνου δεσμοπλαστικού υποστρώματος.   Υπολλειμματικές παρακείμενες φυσιολογικές παγκρεατικές κυψέλες (μπλε βέλος). Τάση περινευριδιακής καρκινικής διήθησης.  </vt:lpstr>
      <vt:lpstr>Μετάσταση  σε περιπαγκρεατικό λεμφαδένα.</vt:lpstr>
      <vt:lpstr>Slide 59</vt:lpstr>
      <vt:lpstr>Slide 60</vt:lpstr>
      <vt:lpstr>Slide 61</vt:lpstr>
      <vt:lpstr>Slide 62</vt:lpstr>
      <vt:lpstr>Slide 63</vt:lpstr>
      <vt:lpstr>Εντοπίσεις  ηπατοκυτταρικού καρκινώματος</vt:lpstr>
      <vt:lpstr>Slide 65</vt:lpstr>
      <vt:lpstr>Slide 66</vt:lpstr>
      <vt:lpstr>Slide 67</vt:lpstr>
      <vt:lpstr>Για το ηπατοκυτταρικό καρκίνωμα οι παράγοντες ευμενούς πρόγνωσης περιλαμβάνουν το πρώιμο στάδιο, την παρουσία πλήρους κάψας του όγκου, τη μονήρη ανάπτυξη, μ.δ. του όγκου &lt; 5 εκ., την ινοπεταλιώδη ιστολογική ποικιλία, την απουσία υποκείμενης κίρρωσης,  την απουσία αγγειακής διήθησης  και τη χειρουργική εξαιρεσιμότητα επί υγιών ορίων.  Η καυτηριασμένη επιφάνεια  αντιπροσωπεύει το εγχειρητικό όριο και σημαίνεται,  σε αντίθεση με την ομαλή επιφάνεια της ηπατικής κάψας.</vt:lpstr>
      <vt:lpstr>Slide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KAV-AGRO</dc:creator>
  <cp:lastModifiedBy>αγαπουλακι</cp:lastModifiedBy>
  <cp:revision>114</cp:revision>
  <dcterms:created xsi:type="dcterms:W3CDTF">2017-09-27T07:38:17Z</dcterms:created>
  <dcterms:modified xsi:type="dcterms:W3CDTF">2017-11-02T07:43:07Z</dcterms:modified>
</cp:coreProperties>
</file>