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0"/>
  </p:notesMasterIdLst>
  <p:sldIdLst>
    <p:sldId id="256" r:id="rId2"/>
    <p:sldId id="258" r:id="rId3"/>
    <p:sldId id="259" r:id="rId4"/>
    <p:sldId id="472" r:id="rId5"/>
    <p:sldId id="473" r:id="rId6"/>
    <p:sldId id="260" r:id="rId7"/>
    <p:sldId id="261" r:id="rId8"/>
    <p:sldId id="278" r:id="rId9"/>
    <p:sldId id="262"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470" r:id="rId25"/>
    <p:sldId id="281" r:id="rId26"/>
    <p:sldId id="282" r:id="rId27"/>
    <p:sldId id="283" r:id="rId28"/>
    <p:sldId id="284" r:id="rId29"/>
    <p:sldId id="285" r:id="rId30"/>
    <p:sldId id="471" r:id="rId31"/>
    <p:sldId id="447" r:id="rId32"/>
    <p:sldId id="448" r:id="rId33"/>
    <p:sldId id="449" r:id="rId34"/>
    <p:sldId id="450" r:id="rId35"/>
    <p:sldId id="445" r:id="rId36"/>
    <p:sldId id="446" r:id="rId37"/>
    <p:sldId id="451" r:id="rId38"/>
    <p:sldId id="452"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p:restoredTop sz="94605"/>
  </p:normalViewPr>
  <p:slideViewPr>
    <p:cSldViewPr>
      <p:cViewPr varScale="1">
        <p:scale>
          <a:sx n="96" d="100"/>
          <a:sy n="96" d="100"/>
        </p:scale>
        <p:origin x="171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36.85221" units="1/cm"/>
          <inkml:channelProperty channel="Y" name="resolution" value="36.86007" units="1/cm"/>
        </inkml:channelProperties>
      </inkml:inkSource>
      <inkml:timestamp xml:id="ts0" timeString="2021-02-22T15:52:10.366"/>
    </inkml:context>
    <inkml:brush xml:id="br0">
      <inkml:brushProperty name="width" value="0.05292" units="cm"/>
      <inkml:brushProperty name="height" value="0.05292" units="cm"/>
      <inkml:brushProperty name="color" value="#FF0000"/>
    </inkml:brush>
  </inkml:definitions>
  <inkml:trace contextRef="#ctx0" brushRef="#br0">8537 12929,'18'0,"0"0,17 0,18-17,17-1,71 18,-17 0,17 0,-18 0,19 0,-54 0,18 0,-18 0,-35 0,17 18,-17-18,0 17,-35-17,-1 0</inkml:trace>
  <inkml:trace contextRef="#ctx0" brushRef="#br0" timeOffset="1831.72">10231 11977,'52'0,"19"0,53 0,34 0,1 0,17 0,-34 0,-54 0,-35 0,-18 0,-35-18</inkml:trace>
  <inkml:trace contextRef="#ctx0" brushRef="#br0" timeOffset="3464.71">11430 10883,'18'0,"52"0,71 0,53 0,36 0,34 0,89 0,-88 0,-36 0,-53 0,18 0,-53 0,-17 0,-71 0,0 0,-71 0</inkml:trace>
  <inkml:trace contextRef="#ctx0" brushRef="#br0" timeOffset="4208.46">11571 11342,'0'0,"53"0,35 0,18 0,35 0,0 0,36 0,17 0,35 0,-35 0,-35 0,-36 0,-52 0,-54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77DD2-CDCE-4ECE-BCDC-82506A872272}" type="datetimeFigureOut">
              <a:rPr lang="el-GR" smtClean="0"/>
              <a:t>27/3/23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EC2F5-188A-41F4-85FE-651EE1AA144A}" type="slidenum">
              <a:rPr lang="el-GR" smtClean="0"/>
              <a:t>‹#›</a:t>
            </a:fld>
            <a:endParaRPr lang="el-GR"/>
          </a:p>
        </p:txBody>
      </p:sp>
    </p:spTree>
    <p:extLst>
      <p:ext uri="{BB962C8B-B14F-4D97-AF65-F5344CB8AC3E}">
        <p14:creationId xmlns:p14="http://schemas.microsoft.com/office/powerpoint/2010/main" val="236401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24774A-9EB4-4DE9-9100-5C02D1873EEE}" type="datetimeFigureOut">
              <a:rPr lang="el-GR" smtClean="0"/>
              <a:t>27/3/23</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27/3/23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24774A-9EB4-4DE9-9100-5C02D1873EEE}" type="datetimeFigureOut">
              <a:rPr lang="el-GR" smtClean="0"/>
              <a:t>27/3/23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24774A-9EB4-4DE9-9100-5C02D1873EEE}" type="datetimeFigureOut">
              <a:rPr lang="el-GR" smtClean="0"/>
              <a:t>27/3/23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4774A-9EB4-4DE9-9100-5C02D1873EEE}" type="datetimeFigureOut">
              <a:rPr lang="el-GR" smtClean="0"/>
              <a:t>27/3/23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27/3/23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24774A-9EB4-4DE9-9100-5C02D1873EEE}" type="datetimeFigureOut">
              <a:rPr lang="el-GR" smtClean="0"/>
              <a:t>27/3/23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F3CB1989-85CB-4898-8484-5F2F92C2BBE9}"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24774A-9EB4-4DE9-9100-5C02D1873EEE}" type="datetimeFigureOut">
              <a:rPr lang="el-GR" smtClean="0"/>
              <a:t>27/3/23</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B1989-85CB-4898-8484-5F2F92C2BBE9}"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Signal_processing" TargetMode="External"/><Relationship Id="rId3" Type="http://schemas.openxmlformats.org/officeDocument/2006/relationships/hyperlink" Target="https://en.wikipedia.org/wiki/Light" TargetMode="External"/><Relationship Id="rId7" Type="http://schemas.openxmlformats.org/officeDocument/2006/relationships/hyperlink" Target="https://en.wikipedia.org/wiki/Modulation" TargetMode="External"/><Relationship Id="rId2" Type="http://schemas.openxmlformats.org/officeDocument/2006/relationships/hyperlink" Target="https://en.wikipedia.org/wiki/Optics" TargetMode="External"/><Relationship Id="rId1" Type="http://schemas.openxmlformats.org/officeDocument/2006/relationships/slideLayout" Target="../slideLayouts/slideLayout1.xml"/><Relationship Id="rId6" Type="http://schemas.openxmlformats.org/officeDocument/2006/relationships/hyperlink" Target="https://en.wikipedia.org/wiki/Transmission_(telecommunications)" TargetMode="External"/><Relationship Id="rId5" Type="http://schemas.openxmlformats.org/officeDocument/2006/relationships/hyperlink" Target="https://en.wikipedia.org/wiki/Emission_(electromagnetic_radiation)" TargetMode="External"/><Relationship Id="rId10" Type="http://schemas.openxmlformats.org/officeDocument/2006/relationships/hyperlink" Target="https://en.wikipedia.org/wiki/Photodetector" TargetMode="External"/><Relationship Id="rId4" Type="http://schemas.openxmlformats.org/officeDocument/2006/relationships/hyperlink" Target="https://en.wikipedia.org/wiki/Photon" TargetMode="External"/><Relationship Id="rId9" Type="http://schemas.openxmlformats.org/officeDocument/2006/relationships/hyperlink" Target="https://en.wikipedia.org/wiki/Optical_amplifi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341167"/>
            <a:ext cx="7200800" cy="707886"/>
          </a:xfrm>
          <a:prstGeom prst="rect">
            <a:avLst/>
          </a:prstGeom>
          <a:noFill/>
        </p:spPr>
        <p:txBody>
          <a:bodyPr wrap="square" rtlCol="0">
            <a:spAutoFit/>
          </a:bodyPr>
          <a:lstStyle/>
          <a:p>
            <a:pPr algn="ctr"/>
            <a:r>
              <a:rPr lang="el-GR" sz="4000" b="1" dirty="0"/>
              <a:t>ΦΩΤΟΝΙΚΗ</a:t>
            </a:r>
          </a:p>
        </p:txBody>
      </p:sp>
      <p:sp>
        <p:nvSpPr>
          <p:cNvPr id="5" name="Rectangle 4"/>
          <p:cNvSpPr/>
          <p:nvPr/>
        </p:nvSpPr>
        <p:spPr>
          <a:xfrm>
            <a:off x="179512" y="1628800"/>
            <a:ext cx="8568952" cy="4524315"/>
          </a:xfrm>
          <a:prstGeom prst="rect">
            <a:avLst/>
          </a:prstGeom>
        </p:spPr>
        <p:txBody>
          <a:bodyPr wrap="square">
            <a:spAutoFit/>
          </a:bodyPr>
          <a:lstStyle/>
          <a:p>
            <a:r>
              <a:rPr lang="en-GB" sz="2400" b="0" i="0" dirty="0">
                <a:effectLst/>
                <a:latin typeface="+mj-lt"/>
              </a:rPr>
              <a:t>Synopsys:</a:t>
            </a:r>
          </a:p>
          <a:p>
            <a:r>
              <a:rPr lang="en-GB" sz="2400" b="0" i="0" dirty="0">
                <a:effectLst/>
                <a:latin typeface="+mj-lt"/>
              </a:rPr>
              <a:t>Definition. </a:t>
            </a:r>
            <a:r>
              <a:rPr lang="en-GB" sz="2400" b="1" i="0" dirty="0">
                <a:effectLst/>
                <a:latin typeface="+mj-lt"/>
              </a:rPr>
              <a:t>Photonics</a:t>
            </a:r>
            <a:r>
              <a:rPr lang="en-GB" sz="2400" b="0" i="0" dirty="0">
                <a:effectLst/>
                <a:latin typeface="+mj-lt"/>
              </a:rPr>
              <a:t> is the physical science of light waves. It deals with the science behind the generation, detection and manipulation of light. Light has a dual nature known as the wave-particle duality. That is to say that light has characteristics of both a continuous electromagnetic wave and a particle (photon).</a:t>
            </a:r>
          </a:p>
          <a:p>
            <a:endParaRPr lang="en-GB" sz="2400" dirty="0">
              <a:latin typeface="+mj-lt"/>
            </a:endParaRPr>
          </a:p>
          <a:p>
            <a:r>
              <a:rPr lang="en-GB" sz="2400" dirty="0">
                <a:latin typeface="+mj-lt"/>
              </a:rPr>
              <a:t>Wiki:</a:t>
            </a:r>
          </a:p>
          <a:p>
            <a:r>
              <a:rPr lang="en-GB" sz="2400" b="1" i="0" dirty="0">
                <a:effectLst/>
                <a:latin typeface="+mj-lt"/>
              </a:rPr>
              <a:t>Photonics</a:t>
            </a:r>
            <a:r>
              <a:rPr lang="en-GB" sz="2400" i="0" dirty="0">
                <a:effectLst/>
                <a:latin typeface="+mj-lt"/>
              </a:rPr>
              <a:t> is a branch of </a:t>
            </a:r>
            <a:r>
              <a:rPr lang="en-GB" sz="2400" i="0" strike="noStrike" dirty="0">
                <a:effectLst/>
                <a:latin typeface="+mj-lt"/>
                <a:hlinkClick r:id="rId2" tooltip="Optics">
                  <a:extLst>
                    <a:ext uri="{A12FA001-AC4F-418D-AE19-62706E023703}">
                      <ahyp:hlinkClr xmlns:ahyp="http://schemas.microsoft.com/office/drawing/2018/hyperlinkcolor" val="tx"/>
                    </a:ext>
                  </a:extLst>
                </a:hlinkClick>
              </a:rPr>
              <a:t>optics</a:t>
            </a:r>
            <a:r>
              <a:rPr lang="en-GB" sz="2400" i="0" dirty="0">
                <a:effectLst/>
                <a:latin typeface="+mj-lt"/>
              </a:rPr>
              <a:t> that involves the application of generation, detection, and manipulation of </a:t>
            </a:r>
            <a:r>
              <a:rPr lang="en-GB" sz="2400" i="0" strike="noStrike" dirty="0">
                <a:effectLst/>
                <a:latin typeface="+mj-lt"/>
                <a:hlinkClick r:id="rId3" tooltip="Light">
                  <a:extLst>
                    <a:ext uri="{A12FA001-AC4F-418D-AE19-62706E023703}">
                      <ahyp:hlinkClr xmlns:ahyp="http://schemas.microsoft.com/office/drawing/2018/hyperlinkcolor" val="tx"/>
                    </a:ext>
                  </a:extLst>
                </a:hlinkClick>
              </a:rPr>
              <a:t>light</a:t>
            </a:r>
            <a:r>
              <a:rPr lang="en-GB" sz="2400" i="0" dirty="0">
                <a:effectLst/>
                <a:latin typeface="+mj-lt"/>
              </a:rPr>
              <a:t> in form of </a:t>
            </a:r>
            <a:r>
              <a:rPr lang="en-GB" sz="2400" i="0" strike="noStrike" dirty="0">
                <a:effectLst/>
                <a:latin typeface="+mj-lt"/>
                <a:hlinkClick r:id="rId4" tooltip="Photon">
                  <a:extLst>
                    <a:ext uri="{A12FA001-AC4F-418D-AE19-62706E023703}">
                      <ahyp:hlinkClr xmlns:ahyp="http://schemas.microsoft.com/office/drawing/2018/hyperlinkcolor" val="tx"/>
                    </a:ext>
                  </a:extLst>
                </a:hlinkClick>
              </a:rPr>
              <a:t>photons</a:t>
            </a:r>
            <a:r>
              <a:rPr lang="en-GB" sz="2400" i="0" dirty="0">
                <a:effectLst/>
                <a:latin typeface="+mj-lt"/>
              </a:rPr>
              <a:t> through </a:t>
            </a:r>
            <a:r>
              <a:rPr lang="en-GB" sz="2400" i="0" strike="noStrike" dirty="0">
                <a:effectLst/>
                <a:latin typeface="+mj-lt"/>
                <a:hlinkClick r:id="rId5" tooltip="Emission (electromagnetic radiation)">
                  <a:extLst>
                    <a:ext uri="{A12FA001-AC4F-418D-AE19-62706E023703}">
                      <ahyp:hlinkClr xmlns:ahyp="http://schemas.microsoft.com/office/drawing/2018/hyperlinkcolor" val="tx"/>
                    </a:ext>
                  </a:extLst>
                </a:hlinkClick>
              </a:rPr>
              <a:t>emission</a:t>
            </a:r>
            <a:r>
              <a:rPr lang="en-GB" sz="2400" i="0" dirty="0">
                <a:effectLst/>
                <a:latin typeface="+mj-lt"/>
              </a:rPr>
              <a:t>, </a:t>
            </a:r>
            <a:r>
              <a:rPr lang="en-GB" sz="2400" i="0" strike="noStrike" dirty="0">
                <a:effectLst/>
                <a:latin typeface="+mj-lt"/>
                <a:hlinkClick r:id="rId6" tooltip="Transmission (telecommunications)">
                  <a:extLst>
                    <a:ext uri="{A12FA001-AC4F-418D-AE19-62706E023703}">
                      <ahyp:hlinkClr xmlns:ahyp="http://schemas.microsoft.com/office/drawing/2018/hyperlinkcolor" val="tx"/>
                    </a:ext>
                  </a:extLst>
                </a:hlinkClick>
              </a:rPr>
              <a:t>transmission</a:t>
            </a:r>
            <a:r>
              <a:rPr lang="en-GB" sz="2400" i="0" dirty="0">
                <a:effectLst/>
                <a:latin typeface="+mj-lt"/>
              </a:rPr>
              <a:t>, </a:t>
            </a:r>
            <a:r>
              <a:rPr lang="en-GB" sz="2400" i="0" strike="noStrike" dirty="0">
                <a:effectLst/>
                <a:latin typeface="+mj-lt"/>
                <a:hlinkClick r:id="rId7" tooltip="Modulation">
                  <a:extLst>
                    <a:ext uri="{A12FA001-AC4F-418D-AE19-62706E023703}">
                      <ahyp:hlinkClr xmlns:ahyp="http://schemas.microsoft.com/office/drawing/2018/hyperlinkcolor" val="tx"/>
                    </a:ext>
                  </a:extLst>
                </a:hlinkClick>
              </a:rPr>
              <a:t>modulation</a:t>
            </a:r>
            <a:r>
              <a:rPr lang="en-GB" sz="2400" i="0" dirty="0">
                <a:effectLst/>
                <a:latin typeface="+mj-lt"/>
              </a:rPr>
              <a:t>, </a:t>
            </a:r>
            <a:r>
              <a:rPr lang="en-GB" sz="2400" i="0" strike="noStrike" dirty="0">
                <a:effectLst/>
                <a:latin typeface="+mj-lt"/>
                <a:hlinkClick r:id="rId8" tooltip="Signal processing">
                  <a:extLst>
                    <a:ext uri="{A12FA001-AC4F-418D-AE19-62706E023703}">
                      <ahyp:hlinkClr xmlns:ahyp="http://schemas.microsoft.com/office/drawing/2018/hyperlinkcolor" val="tx"/>
                    </a:ext>
                  </a:extLst>
                </a:hlinkClick>
              </a:rPr>
              <a:t>signal processing</a:t>
            </a:r>
            <a:r>
              <a:rPr lang="en-GB" sz="2400" i="0" dirty="0">
                <a:effectLst/>
                <a:latin typeface="+mj-lt"/>
              </a:rPr>
              <a:t>, switching, </a:t>
            </a:r>
            <a:r>
              <a:rPr lang="en-GB" sz="2400" i="0" strike="noStrike" dirty="0">
                <a:effectLst/>
                <a:latin typeface="+mj-lt"/>
                <a:hlinkClick r:id="rId9" tooltip="Optical amplifier">
                  <a:extLst>
                    <a:ext uri="{A12FA001-AC4F-418D-AE19-62706E023703}">
                      <ahyp:hlinkClr xmlns:ahyp="http://schemas.microsoft.com/office/drawing/2018/hyperlinkcolor" val="tx"/>
                    </a:ext>
                  </a:extLst>
                </a:hlinkClick>
              </a:rPr>
              <a:t>amplification</a:t>
            </a:r>
            <a:r>
              <a:rPr lang="en-GB" sz="2400" i="0" dirty="0">
                <a:effectLst/>
                <a:latin typeface="+mj-lt"/>
              </a:rPr>
              <a:t>, and </a:t>
            </a:r>
            <a:r>
              <a:rPr lang="en-GB" sz="2400" i="0" strike="noStrike" dirty="0">
                <a:effectLst/>
                <a:latin typeface="+mj-lt"/>
                <a:hlinkClick r:id="rId10" tooltip="Photodetector">
                  <a:extLst>
                    <a:ext uri="{A12FA001-AC4F-418D-AE19-62706E023703}">
                      <ahyp:hlinkClr xmlns:ahyp="http://schemas.microsoft.com/office/drawing/2018/hyperlinkcolor" val="tx"/>
                    </a:ext>
                  </a:extLst>
                </a:hlinkClick>
              </a:rPr>
              <a:t>sensing</a:t>
            </a:r>
            <a:endParaRPr lang="el-GR" sz="2400" dirty="0">
              <a:latin typeface="+mj-lt"/>
            </a:endParaRPr>
          </a:p>
        </p:txBody>
      </p:sp>
    </p:spTree>
    <p:extLst>
      <p:ext uri="{BB962C8B-B14F-4D97-AF65-F5344CB8AC3E}">
        <p14:creationId xmlns:p14="http://schemas.microsoft.com/office/powerpoint/2010/main" val="263047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258"/>
            <a:ext cx="8229600" cy="853970"/>
          </a:xfrm>
        </p:spPr>
        <p:txBody>
          <a:bodyPr/>
          <a:lstStyle/>
          <a:p>
            <a:pPr algn="ctr"/>
            <a:r>
              <a:rPr lang="el-GR" dirty="0"/>
              <a:t> ΕΞΕΛΙΞΗ ΤΗΛΕΠΙΚΟΙΝΩΝΙΩΝ</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91001"/>
            <a:ext cx="4417658" cy="342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66850"/>
            <a:ext cx="559117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43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9"/>
            <a:ext cx="8229600" cy="890991"/>
          </a:xfrm>
        </p:spPr>
        <p:txBody>
          <a:bodyPr/>
          <a:lstStyle/>
          <a:p>
            <a:pPr algn="ctr"/>
            <a:r>
              <a:rPr lang="en-GB" dirty="0"/>
              <a:t>TO </a:t>
            </a:r>
            <a:r>
              <a:rPr lang="el-GR" dirty="0"/>
              <a:t>Η/Μ ΦΑΣΜΑ</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662" y="836713"/>
            <a:ext cx="496175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83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b="1" dirty="0"/>
              <a:t>H φύση του φωτός Ι</a:t>
            </a:r>
            <a:endParaRPr lang="el-GR" dirty="0"/>
          </a:p>
        </p:txBody>
      </p:sp>
      <p:sp>
        <p:nvSpPr>
          <p:cNvPr id="3" name="Content Placeholder 2"/>
          <p:cNvSpPr>
            <a:spLocks noGrp="1"/>
          </p:cNvSpPr>
          <p:nvPr>
            <p:ph idx="1"/>
          </p:nvPr>
        </p:nvSpPr>
        <p:spPr>
          <a:xfrm>
            <a:off x="457200" y="980728"/>
            <a:ext cx="8229600" cy="5688632"/>
          </a:xfrm>
        </p:spPr>
        <p:txBody>
          <a:bodyPr>
            <a:normAutofit fontScale="92500" lnSpcReduction="20000"/>
          </a:bodyPr>
          <a:lstStyle/>
          <a:p>
            <a:r>
              <a:rPr lang="el-GR" sz="2800" dirty="0"/>
              <a:t>Το φως είναι κύμα (</a:t>
            </a:r>
            <a:r>
              <a:rPr lang="el-GR" sz="2800" dirty="0" err="1"/>
              <a:t>Maxwell</a:t>
            </a:r>
            <a:r>
              <a:rPr lang="el-GR" sz="2800" dirty="0"/>
              <a:t> 1864) με ταχύτητα  διάδοσης στο κενό:</a:t>
            </a:r>
          </a:p>
          <a:p>
            <a:endParaRPr lang="el-GR" sz="2800" dirty="0"/>
          </a:p>
          <a:p>
            <a:r>
              <a:rPr lang="el-GR" sz="2800" dirty="0"/>
              <a:t>Και σε άλλο μέσο:</a:t>
            </a:r>
          </a:p>
          <a:p>
            <a:endParaRPr lang="el-GR" sz="2800" dirty="0"/>
          </a:p>
          <a:p>
            <a:pPr marL="0" indent="0">
              <a:buNone/>
            </a:pPr>
            <a:endParaRPr lang="el-GR" sz="2800" dirty="0"/>
          </a:p>
          <a:p>
            <a:r>
              <a:rPr lang="el-GR" sz="2800" dirty="0"/>
              <a:t>Κυματική εξίσωση:</a:t>
            </a:r>
          </a:p>
          <a:p>
            <a:endParaRPr lang="el-GR" sz="2800" dirty="0"/>
          </a:p>
          <a:p>
            <a:r>
              <a:rPr lang="el-GR" sz="2800" dirty="0"/>
              <a:t>Κυματικά φαινόμενα:</a:t>
            </a:r>
          </a:p>
          <a:p>
            <a:pPr lvl="1"/>
            <a:r>
              <a:rPr lang="el-GR" sz="2400" dirty="0"/>
              <a:t>Πόλωση</a:t>
            </a:r>
          </a:p>
          <a:p>
            <a:pPr lvl="1"/>
            <a:r>
              <a:rPr lang="el-GR" sz="2400" dirty="0"/>
              <a:t>Ανάκλαση</a:t>
            </a:r>
          </a:p>
          <a:p>
            <a:pPr lvl="1"/>
            <a:r>
              <a:rPr lang="el-GR" sz="2400" dirty="0"/>
              <a:t>Διάθλαση</a:t>
            </a:r>
          </a:p>
          <a:p>
            <a:pPr lvl="1"/>
            <a:r>
              <a:rPr lang="el-GR" sz="2400" dirty="0"/>
              <a:t>Συμβολή</a:t>
            </a:r>
          </a:p>
          <a:p>
            <a:pPr lvl="1"/>
            <a:r>
              <a:rPr lang="el-GR" sz="2400" dirty="0"/>
              <a:t>Περίθλαση</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61375"/>
            <a:ext cx="1337463" cy="86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40" y="2463512"/>
            <a:ext cx="8089156" cy="6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553371" y="3068960"/>
            <a:ext cx="3538909" cy="695038"/>
            <a:chOff x="3923928" y="2877978"/>
            <a:chExt cx="3754933" cy="754698"/>
          </a:xfrm>
        </p:grpSpPr>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877978"/>
              <a:ext cx="3754933" cy="75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46" y="3051030"/>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2634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b="1" dirty="0"/>
              <a:t>H φύση </a:t>
            </a:r>
            <a:r>
              <a:rPr lang="el-GR" sz="4000" b="1" dirty="0"/>
              <a:t>του</a:t>
            </a:r>
            <a:r>
              <a:rPr lang="el-GR" b="1" dirty="0"/>
              <a:t> φωτός ΙΙ</a:t>
            </a:r>
            <a:endParaRPr lang="el-GR" dirty="0"/>
          </a:p>
        </p:txBody>
      </p:sp>
      <p:sp>
        <p:nvSpPr>
          <p:cNvPr id="3" name="Content Placeholder 2"/>
          <p:cNvSpPr>
            <a:spLocks noGrp="1"/>
          </p:cNvSpPr>
          <p:nvPr>
            <p:ph idx="1"/>
          </p:nvPr>
        </p:nvSpPr>
        <p:spPr>
          <a:xfrm>
            <a:off x="457200" y="1052736"/>
            <a:ext cx="8229600" cy="5544616"/>
          </a:xfrm>
        </p:spPr>
        <p:txBody>
          <a:bodyPr>
            <a:normAutofit/>
          </a:bodyPr>
          <a:lstStyle/>
          <a:p>
            <a:r>
              <a:rPr lang="el-GR" dirty="0"/>
              <a:t>Το φώς είναι σωματίδια – Κβάντα (</a:t>
            </a:r>
            <a:r>
              <a:rPr lang="el-GR" dirty="0" err="1"/>
              <a:t>Einstein</a:t>
            </a:r>
            <a:r>
              <a:rPr lang="el-GR" dirty="0"/>
              <a:t>- </a:t>
            </a:r>
            <a:r>
              <a:rPr lang="en-GB" dirty="0"/>
              <a:t>Plank 1905)</a:t>
            </a:r>
          </a:p>
          <a:p>
            <a:r>
              <a:rPr lang="el-GR" dirty="0"/>
              <a:t>H φωτεινή ενέργεια εκπέμπεται σε πολλαπλάσια μιας ελάχιστης ποσότητας ενεργείας που λέγεται κβάντο κι εξαρτάται από τη συχνότητα της ακτινοβολίας: 		</a:t>
            </a:r>
            <a:r>
              <a:rPr lang="el-GR" b="1" i="1" dirty="0"/>
              <a:t>Ε=</a:t>
            </a:r>
            <a:r>
              <a:rPr lang="en-GB" b="1" i="1" dirty="0"/>
              <a:t>h f</a:t>
            </a:r>
          </a:p>
          <a:p>
            <a:r>
              <a:rPr lang="el-GR" dirty="0"/>
              <a:t>Οι δυο θεωρίες είναι συμπληρωματικές</a:t>
            </a:r>
          </a:p>
          <a:p>
            <a:r>
              <a:rPr lang="el-GR" dirty="0"/>
              <a:t>Αλληλεπίδραση φως με φως, διάδοση: επικρατεί η κυματική φύση</a:t>
            </a:r>
          </a:p>
          <a:p>
            <a:r>
              <a:rPr lang="el-GR" dirty="0"/>
              <a:t>Αλληλεπίδραση φως με ύλη: επικρατεί η σωματιδιακή φύση</a:t>
            </a:r>
          </a:p>
        </p:txBody>
      </p:sp>
    </p:spTree>
    <p:extLst>
      <p:ext uri="{BB962C8B-B14F-4D97-AF65-F5344CB8AC3E}">
        <p14:creationId xmlns:p14="http://schemas.microsoft.com/office/powerpoint/2010/main" val="410490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73" y="404664"/>
            <a:ext cx="8229600" cy="850106"/>
          </a:xfrm>
        </p:spPr>
        <p:txBody>
          <a:bodyPr>
            <a:normAutofit fontScale="90000"/>
          </a:bodyPr>
          <a:lstStyle/>
          <a:p>
            <a:r>
              <a:rPr lang="en-GB" dirty="0"/>
              <a:t>TO </a:t>
            </a:r>
            <a:r>
              <a:rPr lang="el-GR" dirty="0"/>
              <a:t>ΟΠΤΙΚΟ ΦΑΣΜΑ στις</a:t>
            </a:r>
            <a:br>
              <a:rPr lang="el-GR" dirty="0"/>
            </a:br>
            <a:r>
              <a:rPr lang="el-GR" dirty="0"/>
              <a:t>τηλεπικοινωνίες</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30"/>
          <a:stretch/>
        </p:blipFill>
        <p:spPr bwMode="auto">
          <a:xfrm>
            <a:off x="44825" y="1401491"/>
            <a:ext cx="9036496" cy="469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6096000"/>
            <a:ext cx="5128558" cy="461665"/>
          </a:xfrm>
          <a:prstGeom prst="rect">
            <a:avLst/>
          </a:prstGeom>
        </p:spPr>
        <p:txBody>
          <a:bodyPr wrap="square">
            <a:spAutoFit/>
          </a:bodyPr>
          <a:lstStyle/>
          <a:p>
            <a:pPr algn="ctr"/>
            <a:r>
              <a:rPr lang="el-GR" sz="2400" b="1" dirty="0">
                <a:solidFill>
                  <a:srgbClr val="FF0000"/>
                </a:solidFill>
              </a:rPr>
              <a:t>Οπτικό φάσμα: 0.1 </a:t>
            </a:r>
            <a:r>
              <a:rPr lang="el-GR" sz="2400" b="1" dirty="0" err="1">
                <a:solidFill>
                  <a:srgbClr val="FF0000"/>
                </a:solidFill>
              </a:rPr>
              <a:t>μm</a:t>
            </a:r>
            <a:r>
              <a:rPr lang="el-GR" sz="2400" b="1" dirty="0">
                <a:solidFill>
                  <a:srgbClr val="FF0000"/>
                </a:solidFill>
              </a:rPr>
              <a:t> – 20 </a:t>
            </a:r>
            <a:r>
              <a:rPr lang="el-GR" sz="2400" b="1" dirty="0" err="1">
                <a:solidFill>
                  <a:srgbClr val="FF0000"/>
                </a:solidFill>
              </a:rPr>
              <a:t>μm</a:t>
            </a:r>
            <a:endParaRPr lang="el-GR" sz="2400" dirty="0">
              <a:solidFill>
                <a:srgbClr val="FF0000"/>
              </a:solidFill>
            </a:endParaRPr>
          </a:p>
        </p:txBody>
      </p:sp>
    </p:spTree>
    <p:extLst>
      <p:ext uri="{BB962C8B-B14F-4D97-AF65-F5344CB8AC3E}">
        <p14:creationId xmlns:p14="http://schemas.microsoft.com/office/powerpoint/2010/main" val="44297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dirty="0"/>
              <a:t>ΤΟ</a:t>
            </a:r>
            <a:r>
              <a:rPr lang="el-GR" b="1" dirty="0"/>
              <a:t> </a:t>
            </a:r>
            <a:r>
              <a:rPr lang="el-GR" dirty="0"/>
              <a:t>ΒΑΣΙΚΟ ΟΠΤΙΚΟ ΣΥΣΤΗΜΑ Ι</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36" y="1340281"/>
            <a:ext cx="7311156" cy="493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10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66" y="0"/>
            <a:ext cx="8229600" cy="1143000"/>
          </a:xfrm>
        </p:spPr>
        <p:txBody>
          <a:bodyPr>
            <a:normAutofit/>
          </a:bodyPr>
          <a:lstStyle/>
          <a:p>
            <a:r>
              <a:rPr lang="el-GR" dirty="0"/>
              <a:t>ΤΟ</a:t>
            </a:r>
            <a:r>
              <a:rPr lang="el-GR" b="1" dirty="0"/>
              <a:t> </a:t>
            </a:r>
            <a:r>
              <a:rPr lang="el-GR" dirty="0"/>
              <a:t>ΒΑΣΙΚΟ ΟΠΤΙΚΟ ΣΥΣΤΗΜΑ ΙΙ</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772" y="1124744"/>
            <a:ext cx="6516588" cy="560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34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2490"/>
            <a:ext cx="8229600" cy="1143000"/>
          </a:xfrm>
        </p:spPr>
        <p:txBody>
          <a:bodyPr>
            <a:normAutofit fontScale="90000"/>
          </a:bodyPr>
          <a:lstStyle/>
          <a:p>
            <a:r>
              <a:rPr lang="el-GR" dirty="0"/>
              <a:t>ΔΟΜΙΚΑ ΣΤΟΙΧΕΙΑ ΟΠΤΙΚΟΥ ΣΥΣΤΗΜΑΤΟΣ </a:t>
            </a:r>
          </a:p>
        </p:txBody>
      </p:sp>
      <p:sp>
        <p:nvSpPr>
          <p:cNvPr id="3" name="Content Placeholder 2"/>
          <p:cNvSpPr>
            <a:spLocks noGrp="1"/>
          </p:cNvSpPr>
          <p:nvPr>
            <p:ph idx="1"/>
          </p:nvPr>
        </p:nvSpPr>
        <p:spPr>
          <a:xfrm>
            <a:off x="457200" y="1124744"/>
            <a:ext cx="8229600" cy="5544616"/>
          </a:xfrm>
        </p:spPr>
        <p:txBody>
          <a:bodyPr>
            <a:normAutofit fontScale="92500"/>
          </a:bodyPr>
          <a:lstStyle/>
          <a:p>
            <a:r>
              <a:rPr lang="el-GR" b="1" dirty="0"/>
              <a:t>Δομικά στοιχεία -</a:t>
            </a:r>
            <a:r>
              <a:rPr lang="en-GB" b="1" dirty="0"/>
              <a:t>components</a:t>
            </a:r>
          </a:p>
          <a:p>
            <a:pPr marL="457200" lvl="1" indent="0">
              <a:buNone/>
            </a:pPr>
            <a:r>
              <a:rPr lang="el-GR" dirty="0"/>
              <a:t>– </a:t>
            </a:r>
            <a:r>
              <a:rPr lang="el-GR" b="1" dirty="0"/>
              <a:t>Οπτικές ίνες</a:t>
            </a:r>
          </a:p>
          <a:p>
            <a:pPr marL="457200" lvl="1" indent="0">
              <a:buNone/>
            </a:pPr>
            <a:r>
              <a:rPr lang="el-GR" dirty="0"/>
              <a:t>– </a:t>
            </a:r>
            <a:r>
              <a:rPr lang="el-GR" b="1" dirty="0"/>
              <a:t>Οπτικές πηγές : </a:t>
            </a:r>
            <a:r>
              <a:rPr lang="en-GB" b="1" dirty="0"/>
              <a:t>Laser 1060 nm-1600nm, 2mW-10mW,</a:t>
            </a:r>
            <a:endParaRPr lang="el-GR" b="1" dirty="0"/>
          </a:p>
          <a:p>
            <a:pPr marL="457200" lvl="1" indent="0">
              <a:buNone/>
            </a:pPr>
            <a:r>
              <a:rPr lang="el-GR" dirty="0"/>
              <a:t>– </a:t>
            </a:r>
            <a:r>
              <a:rPr lang="el-GR" b="1" dirty="0"/>
              <a:t>Φωτοφωρατές </a:t>
            </a:r>
            <a:r>
              <a:rPr lang="en-GB" b="1" dirty="0"/>
              <a:t>PIN, APD</a:t>
            </a:r>
          </a:p>
          <a:p>
            <a:pPr marL="457200" lvl="1" indent="0">
              <a:buNone/>
            </a:pPr>
            <a:r>
              <a:rPr lang="el-GR" dirty="0"/>
              <a:t>– </a:t>
            </a:r>
            <a:r>
              <a:rPr lang="el-GR" b="1" dirty="0"/>
              <a:t>Ενισχυτές (</a:t>
            </a:r>
            <a:r>
              <a:rPr lang="en-GB" b="1" dirty="0"/>
              <a:t>SOA, EDFA) – </a:t>
            </a:r>
            <a:r>
              <a:rPr lang="el-GR" b="1" dirty="0"/>
              <a:t>Αναγεννητές (</a:t>
            </a:r>
            <a:r>
              <a:rPr lang="en-GB" b="1" dirty="0"/>
              <a:t>OE-EO)</a:t>
            </a:r>
          </a:p>
          <a:p>
            <a:pPr marL="457200" lvl="1" indent="0">
              <a:buNone/>
            </a:pPr>
            <a:r>
              <a:rPr lang="el-GR" dirty="0"/>
              <a:t>– </a:t>
            </a:r>
            <a:r>
              <a:rPr lang="el-GR" b="1" dirty="0"/>
              <a:t>Παθητικά στοιχεία (φίλτρα, συζεύκτες, οπτικοί διαμορφωτές)</a:t>
            </a:r>
          </a:p>
          <a:p>
            <a:r>
              <a:rPr lang="el-GR" b="1" dirty="0"/>
              <a:t>Σηματοδοσία</a:t>
            </a:r>
          </a:p>
          <a:p>
            <a:pPr marL="400050" lvl="1" indent="0">
              <a:buNone/>
            </a:pPr>
            <a:r>
              <a:rPr lang="el-GR" dirty="0"/>
              <a:t>– </a:t>
            </a:r>
            <a:r>
              <a:rPr lang="el-GR" b="1" dirty="0"/>
              <a:t>Ψηφιακή διαμόρφωση (ΟΟΚ</a:t>
            </a:r>
            <a:r>
              <a:rPr lang="en-GB" b="1" dirty="0"/>
              <a:t>), bit rate: 2.5 </a:t>
            </a:r>
            <a:r>
              <a:rPr lang="en-GB" b="1" dirty="0" err="1"/>
              <a:t>Gbps</a:t>
            </a:r>
            <a:r>
              <a:rPr lang="en-GB" b="1" dirty="0"/>
              <a:t> – 40 </a:t>
            </a:r>
            <a:r>
              <a:rPr lang="en-GB" b="1" dirty="0" err="1"/>
              <a:t>Gbps</a:t>
            </a:r>
            <a:endParaRPr lang="en-GB" b="1" dirty="0"/>
          </a:p>
          <a:p>
            <a:pPr marL="800100" lvl="2" indent="0">
              <a:buNone/>
            </a:pPr>
            <a:r>
              <a:rPr lang="en-GB" dirty="0"/>
              <a:t>– </a:t>
            </a:r>
            <a:r>
              <a:rPr lang="en-GB" b="1" dirty="0"/>
              <a:t>BER 10</a:t>
            </a:r>
            <a:r>
              <a:rPr lang="en-GB" b="1" baseline="30000" dirty="0"/>
              <a:t>-9</a:t>
            </a:r>
            <a:r>
              <a:rPr lang="en-GB" b="1" dirty="0"/>
              <a:t> </a:t>
            </a:r>
            <a:r>
              <a:rPr lang="el-GR" b="1" dirty="0"/>
              <a:t>ή 10</a:t>
            </a:r>
            <a:r>
              <a:rPr lang="el-GR" b="1" baseline="30000" dirty="0"/>
              <a:t>-12</a:t>
            </a:r>
          </a:p>
          <a:p>
            <a:pPr marL="800100" lvl="2" indent="0">
              <a:buNone/>
            </a:pPr>
            <a:r>
              <a:rPr lang="el-GR" dirty="0"/>
              <a:t>– </a:t>
            </a:r>
            <a:r>
              <a:rPr lang="el-GR" b="1" dirty="0"/>
              <a:t>Με πολυπλεξία είναι εφικτοί ρυθμοί της τάξεως των </a:t>
            </a:r>
            <a:r>
              <a:rPr lang="el-GR" b="1" dirty="0" err="1"/>
              <a:t>Tbps</a:t>
            </a:r>
            <a:endParaRPr lang="el-GR" b="1" dirty="0"/>
          </a:p>
          <a:p>
            <a:pPr marL="857250" lvl="1" indent="-457200"/>
            <a:r>
              <a:rPr lang="el-GR" b="1" dirty="0"/>
              <a:t>4 </a:t>
            </a:r>
            <a:r>
              <a:rPr lang="en-US" b="1" dirty="0"/>
              <a:t>PAM – DD</a:t>
            </a:r>
            <a:r>
              <a:rPr lang="el-GR" b="1" dirty="0"/>
              <a:t> → 100 </a:t>
            </a:r>
            <a:r>
              <a:rPr lang="en-US" b="1" dirty="0" err="1"/>
              <a:t>Gbps</a:t>
            </a:r>
            <a:endParaRPr lang="el-GR" b="1" dirty="0"/>
          </a:p>
          <a:p>
            <a:pPr marL="857250" lvl="1" indent="-457200"/>
            <a:r>
              <a:rPr lang="en-US" b="1" dirty="0"/>
              <a:t>M-QAM </a:t>
            </a:r>
            <a:r>
              <a:rPr lang="el-GR" b="1" dirty="0"/>
              <a:t>– Σύμφωνη φώραση</a:t>
            </a:r>
            <a:r>
              <a:rPr lang="en-US" b="1" dirty="0"/>
              <a:t> </a:t>
            </a:r>
            <a:r>
              <a:rPr lang="el-GR" b="1" dirty="0"/>
              <a:t>→</a:t>
            </a:r>
            <a:r>
              <a:rPr lang="en-US" b="1" dirty="0"/>
              <a:t> </a:t>
            </a:r>
            <a:r>
              <a:rPr lang="el-GR" b="1" dirty="0"/>
              <a:t>400 </a:t>
            </a:r>
            <a:r>
              <a:rPr lang="en-US" b="1" dirty="0" err="1"/>
              <a:t>Gbps</a:t>
            </a:r>
            <a:endParaRPr lang="el-GR" b="1" dirty="0"/>
          </a:p>
          <a:p>
            <a:pPr marL="857250" lvl="1" indent="-457200"/>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54" y="503279"/>
            <a:ext cx="231651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15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46" y="116632"/>
            <a:ext cx="8229600" cy="1143000"/>
          </a:xfrm>
        </p:spPr>
        <p:txBody>
          <a:bodyPr>
            <a:normAutofit fontScale="90000"/>
          </a:bodyPr>
          <a:lstStyle/>
          <a:p>
            <a:r>
              <a:rPr lang="el-GR" b="1" dirty="0"/>
              <a:t>Οπτική ίνα </a:t>
            </a:r>
            <a:r>
              <a:rPr lang="en-US" b="1" u="sng" dirty="0"/>
              <a:t>VS</a:t>
            </a:r>
            <a:r>
              <a:rPr lang="en-US" b="1" dirty="0"/>
              <a:t> </a:t>
            </a:r>
            <a:r>
              <a:rPr lang="el-GR" b="1" dirty="0"/>
              <a:t>συμβατικά μέσα</a:t>
            </a:r>
            <a:br>
              <a:rPr lang="el-GR" b="1" dirty="0"/>
            </a:br>
            <a:r>
              <a:rPr lang="el-GR" b="1" dirty="0"/>
              <a:t>μετάδοσης</a:t>
            </a:r>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5" y="1196752"/>
            <a:ext cx="9013163"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99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a:t>ΣΥΓΚΡΙΤΙΚΗ ΘΕΩΡΗΣΗ</a:t>
            </a:r>
          </a:p>
        </p:txBody>
      </p:sp>
      <p:sp>
        <p:nvSpPr>
          <p:cNvPr id="3" name="Content Placeholder 2"/>
          <p:cNvSpPr>
            <a:spLocks noGrp="1"/>
          </p:cNvSpPr>
          <p:nvPr>
            <p:ph idx="1"/>
          </p:nvPr>
        </p:nvSpPr>
        <p:spPr>
          <a:xfrm>
            <a:off x="457200" y="1052736"/>
            <a:ext cx="8229600" cy="5073427"/>
          </a:xfrm>
        </p:spPr>
        <p:txBody>
          <a:bodyPr>
            <a:normAutofit fontScale="85000" lnSpcReduction="20000"/>
          </a:bodyPr>
          <a:lstStyle/>
          <a:p>
            <a:pPr marL="0" indent="0">
              <a:buNone/>
            </a:pPr>
            <a:r>
              <a:rPr lang="el-GR" b="1" dirty="0"/>
              <a:t>ΠΛΕΟΝΕΚΤΗΜΑΤΑ ΟΠΤΙΚΩΝ ΙΝΩΝ</a:t>
            </a:r>
          </a:p>
          <a:p>
            <a:r>
              <a:rPr lang="el-GR" dirty="0"/>
              <a:t>Μεγάλη χωρητικότητα πληροφορίας</a:t>
            </a:r>
          </a:p>
          <a:p>
            <a:r>
              <a:rPr lang="el-GR" dirty="0"/>
              <a:t>Χαμηλή εξασθένηση &lt;1 dB/</a:t>
            </a:r>
            <a:r>
              <a:rPr lang="el-GR" dirty="0" err="1"/>
              <a:t>Km</a:t>
            </a:r>
            <a:endParaRPr lang="el-GR" dirty="0"/>
          </a:p>
          <a:p>
            <a:r>
              <a:rPr lang="el-GR" dirty="0"/>
              <a:t>Μικρό κόστος και άφθονη πρώτη ύλη</a:t>
            </a:r>
          </a:p>
          <a:p>
            <a:r>
              <a:rPr lang="el-GR" dirty="0"/>
              <a:t>Χαμηλό βάρος και μικρό μέγεθος της οπτικής ίνας</a:t>
            </a:r>
          </a:p>
          <a:p>
            <a:r>
              <a:rPr lang="el-GR" dirty="0"/>
              <a:t>Αναισθησία στις ηλεκτρομαγνητικές παρεμβολές</a:t>
            </a:r>
          </a:p>
          <a:p>
            <a:r>
              <a:rPr lang="el-GR" dirty="0"/>
              <a:t>Αναισθησία σε παρεμβολές μεταξύ ινών σε γειτονικά οπτικά</a:t>
            </a:r>
          </a:p>
          <a:p>
            <a:r>
              <a:rPr lang="el-GR" dirty="0"/>
              <a:t>κανάλι</a:t>
            </a:r>
          </a:p>
          <a:p>
            <a:r>
              <a:rPr lang="el-GR" dirty="0"/>
              <a:t>Δεν χρειάζεται γείωση</a:t>
            </a:r>
          </a:p>
          <a:p>
            <a:r>
              <a:rPr lang="el-GR" dirty="0"/>
              <a:t>Ευκολία αναβάθμισης</a:t>
            </a:r>
          </a:p>
          <a:p>
            <a:r>
              <a:rPr lang="el-GR" dirty="0"/>
              <a:t>Ασφάλεια … στρατιωτικές χρήσεις</a:t>
            </a:r>
          </a:p>
          <a:p>
            <a:pPr marL="0" indent="0">
              <a:buNone/>
            </a:pPr>
            <a:r>
              <a:rPr lang="el-GR" b="1" dirty="0"/>
              <a:t>ΜΕΙΟΝΕΚΤΗΜΑΤΑ</a:t>
            </a:r>
          </a:p>
          <a:p>
            <a:r>
              <a:rPr lang="el-GR" dirty="0"/>
              <a:t>Ακριβός τερματικός εξοπλισμός</a:t>
            </a:r>
          </a:p>
          <a:p>
            <a:r>
              <a:rPr lang="el-GR" dirty="0"/>
              <a:t>Δύσκολες προσθήκες</a:t>
            </a:r>
          </a:p>
          <a:p>
            <a:r>
              <a:rPr lang="el-GR" dirty="0"/>
              <a:t>Ακριβότερο από το χαλκό</a:t>
            </a:r>
          </a:p>
        </p:txBody>
      </p:sp>
    </p:spTree>
    <p:extLst>
      <p:ext uri="{BB962C8B-B14F-4D97-AF65-F5344CB8AC3E}">
        <p14:creationId xmlns:p14="http://schemas.microsoft.com/office/powerpoint/2010/main" val="206927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490066"/>
          </a:xfrm>
        </p:spPr>
        <p:txBody>
          <a:bodyPr>
            <a:normAutofit fontScale="90000"/>
          </a:bodyPr>
          <a:lstStyle/>
          <a:p>
            <a:r>
              <a:rPr lang="el-GR" b="1" dirty="0"/>
              <a:t> Ύλη μαθήματος</a:t>
            </a:r>
            <a:r>
              <a:rPr lang="en-US" b="1" dirty="0"/>
              <a:t> I</a:t>
            </a:r>
            <a:r>
              <a:rPr lang="el-GR" dirty="0"/>
              <a:t> </a:t>
            </a:r>
          </a:p>
        </p:txBody>
      </p:sp>
      <p:sp>
        <p:nvSpPr>
          <p:cNvPr id="3" name="Content Placeholder 2"/>
          <p:cNvSpPr>
            <a:spLocks noGrp="1"/>
          </p:cNvSpPr>
          <p:nvPr>
            <p:ph idx="1"/>
          </p:nvPr>
        </p:nvSpPr>
        <p:spPr>
          <a:xfrm>
            <a:off x="323528" y="620688"/>
            <a:ext cx="8579296" cy="5688632"/>
          </a:xfrm>
        </p:spPr>
        <p:txBody>
          <a:bodyPr>
            <a:noAutofit/>
          </a:bodyPr>
          <a:lstStyle/>
          <a:p>
            <a:r>
              <a:rPr lang="en-GB" sz="2200" dirty="0"/>
              <a:t>1. </a:t>
            </a:r>
            <a:r>
              <a:rPr lang="el-GR" sz="2200" dirty="0"/>
              <a:t>Εισαγωγή στις οπτικές τηλεπικοινωνίες. </a:t>
            </a:r>
            <a:r>
              <a:rPr lang="el-GR" sz="2200" dirty="0" err="1"/>
              <a:t>Οπτικοηλεκτρονικές</a:t>
            </a:r>
            <a:r>
              <a:rPr lang="el-GR" sz="2200" dirty="0"/>
              <a:t> διατάξεις, βασικά χαρακτηριστικά και παράμετροι.</a:t>
            </a:r>
          </a:p>
          <a:p>
            <a:r>
              <a:rPr lang="en-GB" sz="2200" dirty="0"/>
              <a:t>2. </a:t>
            </a:r>
            <a:r>
              <a:rPr lang="el-GR" sz="2200" dirty="0" err="1"/>
              <a:t>Φωτοπηγές</a:t>
            </a:r>
            <a:r>
              <a:rPr lang="el-GR" sz="2200" dirty="0"/>
              <a:t> LED. Αρχή λειτουργίας και παράμετροι </a:t>
            </a:r>
            <a:r>
              <a:rPr lang="en-US" sz="2200" dirty="0"/>
              <a:t>LED</a:t>
            </a:r>
            <a:r>
              <a:rPr lang="el-GR" sz="2200" dirty="0"/>
              <a:t>, άμεση διαμόρφωση. </a:t>
            </a:r>
          </a:p>
          <a:p>
            <a:r>
              <a:rPr lang="en-GB" sz="2200" dirty="0"/>
              <a:t>3. </a:t>
            </a:r>
            <a:r>
              <a:rPr lang="el-GR" sz="2200" dirty="0" err="1"/>
              <a:t>Φωτοπηγές</a:t>
            </a:r>
            <a:r>
              <a:rPr lang="el-GR" sz="2200" dirty="0"/>
              <a:t> Laser. Αρχή λειτουργίας, είδη και παράμετροι τηλεπικοινωνιακών </a:t>
            </a:r>
            <a:r>
              <a:rPr lang="en-US" sz="2200" dirty="0"/>
              <a:t>Lasers</a:t>
            </a:r>
            <a:r>
              <a:rPr lang="el-GR" sz="2200" dirty="0"/>
              <a:t>, άμεση διαμόρφωση και </a:t>
            </a:r>
            <a:r>
              <a:rPr lang="en-US" sz="2200" dirty="0"/>
              <a:t>chirp</a:t>
            </a:r>
            <a:r>
              <a:rPr lang="el-GR" sz="2200" dirty="0"/>
              <a:t>. </a:t>
            </a:r>
          </a:p>
          <a:p>
            <a:r>
              <a:rPr lang="en-GB" sz="2200" dirty="0"/>
              <a:t>4. </a:t>
            </a:r>
            <a:r>
              <a:rPr lang="el-GR" sz="2200" dirty="0"/>
              <a:t>Διαμόρφωση του φωτός. Είδη (</a:t>
            </a:r>
            <a:r>
              <a:rPr lang="en-US" sz="2200" dirty="0"/>
              <a:t>EAM</a:t>
            </a:r>
            <a:r>
              <a:rPr lang="el-GR" sz="2200" dirty="0"/>
              <a:t>, </a:t>
            </a:r>
            <a:r>
              <a:rPr lang="en-US" sz="2200" dirty="0"/>
              <a:t>MZM</a:t>
            </a:r>
            <a:r>
              <a:rPr lang="el-GR" sz="2200" dirty="0"/>
              <a:t>, </a:t>
            </a:r>
            <a:r>
              <a:rPr lang="en-US" sz="2200" dirty="0"/>
              <a:t>PM</a:t>
            </a:r>
            <a:r>
              <a:rPr lang="el-GR" sz="2200" dirty="0"/>
              <a:t>, </a:t>
            </a:r>
            <a:r>
              <a:rPr lang="en-US" sz="2200" dirty="0"/>
              <a:t>AOM</a:t>
            </a:r>
            <a:r>
              <a:rPr lang="el-GR" sz="2200" dirty="0"/>
              <a:t>) και τεχνολογίες κατασκευής ηλεκτροπτικών διαμορφωτών (</a:t>
            </a:r>
            <a:r>
              <a:rPr lang="en-US" sz="2200" dirty="0"/>
              <a:t>LiNbO</a:t>
            </a:r>
            <a:r>
              <a:rPr lang="el-GR" sz="2200" baseline="-25000" dirty="0"/>
              <a:t>3</a:t>
            </a:r>
            <a:r>
              <a:rPr lang="el-GR" sz="2200" dirty="0"/>
              <a:t>, </a:t>
            </a:r>
            <a:r>
              <a:rPr lang="en-US" sz="2200" dirty="0"/>
              <a:t>SiP</a:t>
            </a:r>
            <a:r>
              <a:rPr lang="el-GR" sz="2200" dirty="0"/>
              <a:t>, </a:t>
            </a:r>
            <a:r>
              <a:rPr lang="en-US" sz="2200" dirty="0"/>
              <a:t>InP</a:t>
            </a:r>
            <a:r>
              <a:rPr lang="el-GR" sz="2200" dirty="0"/>
              <a:t>, </a:t>
            </a:r>
            <a:r>
              <a:rPr lang="en-US" sz="2200" dirty="0"/>
              <a:t>plasmonics </a:t>
            </a:r>
            <a:r>
              <a:rPr lang="el-GR" sz="2200" dirty="0"/>
              <a:t>κλπ.). Τα συμβολόμετρα </a:t>
            </a:r>
            <a:r>
              <a:rPr lang="en-US" sz="2200" dirty="0"/>
              <a:t>Mach</a:t>
            </a:r>
            <a:r>
              <a:rPr lang="el-GR" sz="2200" dirty="0"/>
              <a:t> – </a:t>
            </a:r>
            <a:r>
              <a:rPr lang="en-US" sz="2200" dirty="0"/>
              <a:t>Zehnder </a:t>
            </a:r>
            <a:r>
              <a:rPr lang="el-GR" sz="2200" dirty="0"/>
              <a:t>ως ηλεκτροπτικοί διαμορφωτές πλάτους και φάσης και ως στοιχεία οπτικής επεξεργασίας σήματος. </a:t>
            </a:r>
          </a:p>
          <a:p>
            <a:r>
              <a:rPr lang="en-GB" sz="2200" dirty="0"/>
              <a:t>5. </a:t>
            </a:r>
            <a:r>
              <a:rPr lang="el-GR" sz="2200" dirty="0" err="1"/>
              <a:t>Φωτοφωρατές</a:t>
            </a:r>
            <a:r>
              <a:rPr lang="el-GR" sz="2200" dirty="0"/>
              <a:t> και συνοδευτικά κυκλώματα. Είδη και χαρακτηριστικά φωτοφωρατών (εύρος ζώνης, </a:t>
            </a:r>
            <a:r>
              <a:rPr lang="en-US" sz="2200" dirty="0"/>
              <a:t>NEP</a:t>
            </a:r>
            <a:r>
              <a:rPr lang="el-GR" sz="2200" dirty="0"/>
              <a:t>, ρεύμα σκότους, αποκρισιμότητα κλπ.) και τεχνολογίες ευρυζωνικών ενισχυτών διαντίστασης. </a:t>
            </a:r>
          </a:p>
          <a:p>
            <a:endParaRPr lang="el-GR" sz="2200" dirty="0"/>
          </a:p>
        </p:txBody>
      </p:sp>
    </p:spTree>
    <p:extLst>
      <p:ext uri="{BB962C8B-B14F-4D97-AF65-F5344CB8AC3E}">
        <p14:creationId xmlns:p14="http://schemas.microsoft.com/office/powerpoint/2010/main" val="757283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l-GR" b="1" dirty="0"/>
              <a:t>Η εξασθένιση στις οπτικές ίνες</a:t>
            </a:r>
            <a:endParaRPr lang="el-GR" dirty="0"/>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740" r="3357"/>
          <a:stretch/>
        </p:blipFill>
        <p:spPr bwMode="auto">
          <a:xfrm>
            <a:off x="4427984" y="962474"/>
            <a:ext cx="4707127" cy="264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2627034"/>
            <a:ext cx="4968552" cy="3970318"/>
          </a:xfrm>
          <a:prstGeom prst="rect">
            <a:avLst/>
          </a:prstGeom>
        </p:spPr>
        <p:txBody>
          <a:bodyPr wrap="square">
            <a:spAutoFit/>
          </a:bodyPr>
          <a:lstStyle/>
          <a:p>
            <a:r>
              <a:rPr lang="el-GR" b="1" dirty="0"/>
              <a:t>Αιτίες Εξασθένισης:</a:t>
            </a:r>
          </a:p>
          <a:p>
            <a:r>
              <a:rPr lang="el-GR" b="1" dirty="0"/>
              <a:t>A. </a:t>
            </a:r>
            <a:r>
              <a:rPr lang="el-GR" dirty="0"/>
              <a:t>Απορρόφηση (</a:t>
            </a:r>
            <a:r>
              <a:rPr lang="el-GR" dirty="0" err="1"/>
              <a:t>Absorption</a:t>
            </a:r>
            <a:r>
              <a:rPr lang="el-GR" dirty="0"/>
              <a:t>) που οφείλεται σε ξένες προσμίξεις και κυρίως σε ιόντα</a:t>
            </a:r>
          </a:p>
          <a:p>
            <a:r>
              <a:rPr lang="el-GR" dirty="0"/>
              <a:t>ΟΗ με</a:t>
            </a:r>
            <a:r>
              <a:rPr lang="en-US" dirty="0"/>
              <a:t> </a:t>
            </a:r>
            <a:r>
              <a:rPr lang="el-GR" dirty="0"/>
              <a:t>ζώνες απορρόφησης στα 2700 nm και 1370, 950, 725 που προκαλούσαν 1000</a:t>
            </a:r>
          </a:p>
          <a:p>
            <a:r>
              <a:rPr lang="en-GB" dirty="0"/>
              <a:t>dB/Km!!</a:t>
            </a:r>
          </a:p>
          <a:p>
            <a:r>
              <a:rPr lang="el-GR" b="1" dirty="0"/>
              <a:t>B. </a:t>
            </a:r>
            <a:r>
              <a:rPr lang="el-GR" dirty="0"/>
              <a:t>Σκέδαση (</a:t>
            </a:r>
            <a:r>
              <a:rPr lang="el-GR" dirty="0" err="1"/>
              <a:t>Scattering</a:t>
            </a:r>
            <a:r>
              <a:rPr lang="el-GR" dirty="0"/>
              <a:t>) προς το περίβλημα και προς τα πίσω (</a:t>
            </a:r>
            <a:r>
              <a:rPr lang="el-GR" dirty="0" err="1"/>
              <a:t>Back</a:t>
            </a:r>
            <a:r>
              <a:rPr lang="el-GR" dirty="0"/>
              <a:t> </a:t>
            </a:r>
            <a:r>
              <a:rPr lang="el-GR" dirty="0" err="1"/>
              <a:t>Scattering</a:t>
            </a:r>
            <a:r>
              <a:rPr lang="el-GR" dirty="0"/>
              <a:t>):</a:t>
            </a:r>
          </a:p>
          <a:p>
            <a:pPr marL="742950" lvl="1" indent="-285750">
              <a:buFont typeface="Arial" panose="020B0604020202020204" pitchFamily="34" charset="0"/>
              <a:buChar char="•"/>
            </a:pPr>
            <a:r>
              <a:rPr lang="el-GR" dirty="0"/>
              <a:t>Σκέδαση </a:t>
            </a:r>
            <a:r>
              <a:rPr lang="el-GR" dirty="0" err="1"/>
              <a:t>Rayleigh</a:t>
            </a:r>
            <a:r>
              <a:rPr lang="el-GR" dirty="0"/>
              <a:t> από ανωμαλίες &lt; λ.</a:t>
            </a:r>
            <a:r>
              <a:rPr lang="en-US" dirty="0"/>
              <a:t> </a:t>
            </a:r>
            <a:r>
              <a:rPr lang="el-GR" dirty="0"/>
              <a:t>Σκεδάσεις αντιστρόφως ανάλογες της</a:t>
            </a:r>
            <a:r>
              <a:rPr lang="en-US" dirty="0"/>
              <a:t> </a:t>
            </a:r>
            <a:r>
              <a:rPr lang="el-GR" dirty="0"/>
              <a:t>τέταρτης δύναμης του λ</a:t>
            </a:r>
          </a:p>
          <a:p>
            <a:pPr marL="742950" lvl="1" indent="-285750">
              <a:buFont typeface="Arial" panose="020B0604020202020204" pitchFamily="34" charset="0"/>
              <a:buChar char="•"/>
            </a:pPr>
            <a:r>
              <a:rPr lang="el-GR" dirty="0"/>
              <a:t>Μη γραμμικές σκεδάσεις (</a:t>
            </a:r>
            <a:r>
              <a:rPr lang="el-GR" dirty="0" err="1"/>
              <a:t>Raman</a:t>
            </a:r>
            <a:r>
              <a:rPr lang="el-GR" dirty="0"/>
              <a:t>,</a:t>
            </a:r>
            <a:r>
              <a:rPr lang="en-US" dirty="0"/>
              <a:t> </a:t>
            </a:r>
            <a:r>
              <a:rPr lang="el-GR" dirty="0" err="1"/>
              <a:t>Brillouin</a:t>
            </a:r>
            <a:r>
              <a:rPr lang="el-GR" dirty="0"/>
              <a:t>) για σημαντική ισχύ σε</a:t>
            </a:r>
            <a:r>
              <a:rPr lang="en-US" dirty="0"/>
              <a:t> </a:t>
            </a:r>
            <a:r>
              <a:rPr lang="el-GR" dirty="0"/>
              <a:t>μονότροπη</a:t>
            </a:r>
            <a:r>
              <a:rPr lang="en-US" dirty="0"/>
              <a:t> </a:t>
            </a:r>
            <a:r>
              <a:rPr lang="el-GR" dirty="0"/>
              <a:t>κυρίως ίνα.</a:t>
            </a:r>
          </a:p>
        </p:txBody>
      </p:sp>
    </p:spTree>
    <p:extLst>
      <p:ext uri="{BB962C8B-B14F-4D97-AF65-F5344CB8AC3E}">
        <p14:creationId xmlns:p14="http://schemas.microsoft.com/office/powerpoint/2010/main" val="132229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0937"/>
            <a:ext cx="8229600" cy="1143000"/>
          </a:xfrm>
        </p:spPr>
        <p:txBody>
          <a:bodyPr>
            <a:normAutofit fontScale="90000"/>
          </a:bodyPr>
          <a:lstStyle/>
          <a:p>
            <a:r>
              <a:rPr lang="en-US" dirty="0"/>
              <a:t> </a:t>
            </a:r>
            <a:r>
              <a:rPr lang="el-GR" dirty="0"/>
              <a:t>Δομή σύγχρονου δικτύου οπτικών επικοινωνιών</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1"/>
          <a:stretch/>
        </p:blipFill>
        <p:spPr bwMode="auto">
          <a:xfrm>
            <a:off x="467544" y="1268760"/>
            <a:ext cx="8307716"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55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672428"/>
            <a:ext cx="8229600" cy="778098"/>
          </a:xfrm>
        </p:spPr>
        <p:txBody>
          <a:bodyPr>
            <a:normAutofit fontScale="90000"/>
          </a:bodyPr>
          <a:lstStyle/>
          <a:p>
            <a:r>
              <a:rPr lang="el-GR" dirty="0"/>
              <a:t>Η εξέλιξη των οπτικών επικοινωνιών</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06" y="1450526"/>
            <a:ext cx="8401550" cy="478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073320" y="3917880"/>
              <a:ext cx="1943640" cy="736920"/>
            </p14:xfrm>
          </p:contentPart>
        </mc:Choice>
        <mc:Fallback xmlns="">
          <p:pic>
            <p:nvPicPr>
              <p:cNvPr id="3" name="Ink 2"/>
              <p:cNvPicPr/>
              <p:nvPr/>
            </p:nvPicPr>
            <p:blipFill>
              <a:blip r:embed="rId4"/>
              <a:stretch>
                <a:fillRect/>
              </a:stretch>
            </p:blipFill>
            <p:spPr>
              <a:xfrm>
                <a:off x="3063960" y="3908520"/>
                <a:ext cx="1962360" cy="755640"/>
              </a:xfrm>
              <a:prstGeom prst="rect">
                <a:avLst/>
              </a:prstGeom>
            </p:spPr>
          </p:pic>
        </mc:Fallback>
      </mc:AlternateContent>
    </p:spTree>
    <p:extLst>
      <p:ext uri="{BB962C8B-B14F-4D97-AF65-F5344CB8AC3E}">
        <p14:creationId xmlns:p14="http://schemas.microsoft.com/office/powerpoint/2010/main" val="422537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857"/>
            <a:ext cx="8229600" cy="634082"/>
          </a:xfrm>
        </p:spPr>
        <p:txBody>
          <a:bodyPr>
            <a:normAutofit fontScale="90000"/>
          </a:bodyPr>
          <a:lstStyle/>
          <a:p>
            <a:r>
              <a:rPr lang="el-GR" b="1" dirty="0"/>
              <a:t>Ολοκληρωμένες οπτικές διατάξεις</a:t>
            </a:r>
            <a:endParaRPr lang="el-GR" dirty="0"/>
          </a:p>
        </p:txBody>
      </p:sp>
      <p:sp>
        <p:nvSpPr>
          <p:cNvPr id="3" name="Content Placeholder 2"/>
          <p:cNvSpPr>
            <a:spLocks noGrp="1"/>
          </p:cNvSpPr>
          <p:nvPr>
            <p:ph idx="1"/>
          </p:nvPr>
        </p:nvSpPr>
        <p:spPr>
          <a:xfrm>
            <a:off x="467544" y="620688"/>
            <a:ext cx="8003232" cy="6009531"/>
          </a:xfrm>
        </p:spPr>
        <p:txBody>
          <a:bodyPr>
            <a:noAutofit/>
          </a:bodyPr>
          <a:lstStyle/>
          <a:p>
            <a:r>
              <a:rPr lang="el-GR" sz="2000" dirty="0"/>
              <a:t>Δεκαετία του 1960: </a:t>
            </a:r>
            <a:r>
              <a:rPr lang="el-GR" sz="2000" dirty="0" err="1"/>
              <a:t>Κυματοδήγηση</a:t>
            </a:r>
            <a:r>
              <a:rPr lang="el-GR" sz="2000" dirty="0"/>
              <a:t> της ΗΛΜ ενέργειας στις οπτικές</a:t>
            </a:r>
            <a:r>
              <a:rPr lang="en-US" sz="2000" dirty="0"/>
              <a:t> </a:t>
            </a:r>
            <a:r>
              <a:rPr lang="el-GR" sz="2000" dirty="0"/>
              <a:t>συχνότητες με τη βοήθεια λεπτών στρωμάτων διηλεκτρικών υλικών</a:t>
            </a:r>
          </a:p>
          <a:p>
            <a:r>
              <a:rPr lang="el-GR" sz="2000" dirty="0"/>
              <a:t>Υλοποίηση παθητικών κυρίως οπτικών δομικών στοιχείων σε ένα μόνο</a:t>
            </a:r>
            <a:r>
              <a:rPr lang="en-US" sz="2000" dirty="0"/>
              <a:t> </a:t>
            </a:r>
            <a:r>
              <a:rPr lang="el-GR" sz="2000" dirty="0"/>
              <a:t>υπόστρωμα με τεχνικές ανάλογες της μικροηλεκτρονικής, που γρήγορα</a:t>
            </a:r>
            <a:r>
              <a:rPr lang="en-US" sz="2000" dirty="0"/>
              <a:t> </a:t>
            </a:r>
            <a:r>
              <a:rPr lang="el-GR" sz="2000" dirty="0"/>
              <a:t>επεκτάθηκαν σε </a:t>
            </a:r>
            <a:r>
              <a:rPr lang="el-GR" sz="2000" dirty="0" err="1"/>
              <a:t>ημιαγωγικά</a:t>
            </a:r>
            <a:r>
              <a:rPr lang="el-GR" sz="2000" dirty="0"/>
              <a:t> υλικά για την πραγματοποίηση ενεργών</a:t>
            </a:r>
            <a:r>
              <a:rPr lang="en-US" sz="2000" dirty="0"/>
              <a:t> </a:t>
            </a:r>
            <a:r>
              <a:rPr lang="el-GR" sz="2000" dirty="0"/>
              <a:t>στοιχείων.</a:t>
            </a:r>
          </a:p>
          <a:p>
            <a:r>
              <a:rPr lang="el-GR" sz="2000" dirty="0"/>
              <a:t>Τα οπτικά αυτά δομικά στοιχεία ενεργά η μη, που χαρακτηρίζονται από την</a:t>
            </a:r>
            <a:r>
              <a:rPr lang="en-US" sz="2000" dirty="0"/>
              <a:t> </a:t>
            </a:r>
            <a:r>
              <a:rPr lang="el-GR" sz="2000" dirty="0"/>
              <a:t>“</a:t>
            </a:r>
            <a:r>
              <a:rPr lang="el-GR" sz="2000" dirty="0" err="1"/>
              <a:t>επιπεδική</a:t>
            </a:r>
            <a:r>
              <a:rPr lang="el-GR" sz="2000" dirty="0"/>
              <a:t>” (</a:t>
            </a:r>
            <a:r>
              <a:rPr lang="el-GR" sz="2000" dirty="0" err="1"/>
              <a:t>planar</a:t>
            </a:r>
            <a:r>
              <a:rPr lang="el-GR" sz="2000" dirty="0"/>
              <a:t>) τεχνολογία αποτελούν τα: </a:t>
            </a:r>
            <a:r>
              <a:rPr lang="el-GR" sz="2000" b="1" dirty="0"/>
              <a:t>φωτονικά ολοκληρωμένα</a:t>
            </a:r>
            <a:r>
              <a:rPr lang="en-US" sz="2000" b="1" dirty="0"/>
              <a:t> </a:t>
            </a:r>
            <a:r>
              <a:rPr lang="en-US" sz="2000" b="1" dirty="0" err="1"/>
              <a:t>κυκλώμ</a:t>
            </a:r>
            <a:r>
              <a:rPr lang="en-US" sz="2000" b="1" dirty="0"/>
              <a:t>ατα (PIC - Photonic Integrated Circuits)</a:t>
            </a:r>
            <a:r>
              <a:rPr lang="en-US" sz="2000" i="1" dirty="0"/>
              <a:t>.΄</a:t>
            </a:r>
          </a:p>
          <a:p>
            <a:r>
              <a:rPr lang="el-GR" sz="2000" dirty="0"/>
              <a:t>Στόχος της ολοκληρωμένης οπτικής είναι η ανάπτυξη ολοκληρωμένων</a:t>
            </a:r>
            <a:r>
              <a:rPr lang="en-US" sz="2000" dirty="0"/>
              <a:t> </a:t>
            </a:r>
            <a:r>
              <a:rPr lang="el-GR" sz="2000" dirty="0"/>
              <a:t>οπτικών διατάξεων σε ένα μόνο υπόστρωμα για τον έλεγχο και την</a:t>
            </a:r>
            <a:r>
              <a:rPr lang="en-US" sz="2000" dirty="0"/>
              <a:t> </a:t>
            </a:r>
            <a:r>
              <a:rPr lang="el-GR" sz="2000" dirty="0"/>
              <a:t>επεξεργασία σημάτων σε οπτική μορφή</a:t>
            </a:r>
          </a:p>
          <a:p>
            <a:r>
              <a:rPr lang="en-US" sz="2000" b="1" dirty="0"/>
              <a:t>P</a:t>
            </a:r>
            <a:r>
              <a:rPr lang="el-GR" sz="2000" b="1" dirty="0"/>
              <a:t>IC</a:t>
            </a:r>
            <a:r>
              <a:rPr lang="el-GR" sz="2000" dirty="0"/>
              <a:t>: ανάλογα με τη λειτουργία τους, απαιτούν συνδυασμούς πηγών για τη</a:t>
            </a:r>
            <a:r>
              <a:rPr lang="en-US" sz="2000" dirty="0"/>
              <a:t> </a:t>
            </a:r>
            <a:r>
              <a:rPr lang="el-GR" sz="2000" dirty="0"/>
              <a:t>δημιουργία οπτικής ισχύος, διαμορφωτών για την εισαγωγή του μηνύματος,</a:t>
            </a:r>
            <a:r>
              <a:rPr lang="en-US" sz="2000" dirty="0"/>
              <a:t> </a:t>
            </a:r>
            <a:r>
              <a:rPr lang="el-GR" sz="2000" dirty="0"/>
              <a:t>μεταγωγών για τη δρομολόγηση αυτής της ισχύος, οπτικών κυματοδηγών</a:t>
            </a:r>
            <a:r>
              <a:rPr lang="en-US" sz="2000" dirty="0"/>
              <a:t> </a:t>
            </a:r>
            <a:r>
              <a:rPr lang="el-GR" sz="2000" dirty="0"/>
              <a:t>για τη σύνδεση των διαφόρων δομικών στοιχείων του και φωτοφωρατών</a:t>
            </a:r>
            <a:r>
              <a:rPr lang="en-US" sz="2000" dirty="0"/>
              <a:t> </a:t>
            </a:r>
            <a:r>
              <a:rPr lang="el-GR" sz="2000" dirty="0"/>
              <a:t>για</a:t>
            </a:r>
            <a:r>
              <a:rPr lang="en-US" sz="2000" dirty="0"/>
              <a:t> </a:t>
            </a:r>
            <a:r>
              <a:rPr lang="el-GR" sz="2000" dirty="0"/>
              <a:t>τη λήψη των οπτικών σημάτων</a:t>
            </a:r>
          </a:p>
        </p:txBody>
      </p:sp>
    </p:spTree>
    <p:extLst>
      <p:ext uri="{BB962C8B-B14F-4D97-AF65-F5344CB8AC3E}">
        <p14:creationId xmlns:p14="http://schemas.microsoft.com/office/powerpoint/2010/main" val="319996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801D-4C40-A4CB-CEFC-BE377618C169}"/>
              </a:ext>
            </a:extLst>
          </p:cNvPr>
          <p:cNvSpPr>
            <a:spLocks noGrp="1"/>
          </p:cNvSpPr>
          <p:nvPr>
            <p:ph type="title"/>
          </p:nvPr>
        </p:nvSpPr>
        <p:spPr/>
        <p:txBody>
          <a:bodyPr>
            <a:normAutofit fontScale="90000"/>
          </a:bodyPr>
          <a:lstStyle/>
          <a:p>
            <a:r>
              <a:rPr lang="el-GR" b="1" dirty="0"/>
              <a:t>Ολοκληρωμένες οπτικές διατάξεις</a:t>
            </a:r>
            <a:endParaRPr lang="en-US" dirty="0"/>
          </a:p>
        </p:txBody>
      </p:sp>
      <p:pic>
        <p:nvPicPr>
          <p:cNvPr id="41986" name="Picture 2" descr="Photonic ICs, Silicon Photonics &amp; Programmable Photonics - HandheldOCT  webinar - YouTube">
            <a:extLst>
              <a:ext uri="{FF2B5EF4-FFF2-40B4-BE49-F238E27FC236}">
                <a16:creationId xmlns:a16="http://schemas.microsoft.com/office/drawing/2014/main" id="{ECE017F7-AD46-E6AD-E916-F9216B399E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12"/>
          <a:stretch/>
        </p:blipFill>
        <p:spPr bwMode="auto">
          <a:xfrm>
            <a:off x="-34260" y="1988840"/>
            <a:ext cx="9144000" cy="498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1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50106"/>
          </a:xfrm>
        </p:spPr>
        <p:txBody>
          <a:bodyPr>
            <a:normAutofit fontScale="90000"/>
          </a:bodyPr>
          <a:lstStyle/>
          <a:p>
            <a:r>
              <a:rPr lang="el-GR" b="1" dirty="0"/>
              <a:t>Υλικά της ολοκληρωμένης</a:t>
            </a:r>
            <a:br>
              <a:rPr lang="el-GR" b="1" dirty="0"/>
            </a:br>
            <a:r>
              <a:rPr lang="el-GR" b="1" dirty="0" err="1"/>
              <a:t>οπτικοηλεκτρονικής</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6252"/>
            <a:ext cx="8244408" cy="441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229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fontScale="90000"/>
          </a:bodyPr>
          <a:lstStyle/>
          <a:p>
            <a:r>
              <a:rPr lang="el-GR" b="1" dirty="0" err="1"/>
              <a:t>Ημιαγωγικά</a:t>
            </a:r>
            <a:r>
              <a:rPr lang="el-GR" b="1" dirty="0"/>
              <a:t> υλικά - Ομάδα ΙΙΙ-</a:t>
            </a:r>
            <a:r>
              <a:rPr lang="en-GB" b="1" dirty="0"/>
              <a:t>V</a:t>
            </a:r>
            <a:endParaRPr lang="el-GR" dirty="0"/>
          </a:p>
        </p:txBody>
      </p:sp>
      <p:sp>
        <p:nvSpPr>
          <p:cNvPr id="3" name="Content Placeholder 2"/>
          <p:cNvSpPr>
            <a:spLocks noGrp="1"/>
          </p:cNvSpPr>
          <p:nvPr>
            <p:ph idx="1"/>
          </p:nvPr>
        </p:nvSpPr>
        <p:spPr>
          <a:xfrm>
            <a:off x="25549" y="870247"/>
            <a:ext cx="4968552" cy="5987753"/>
          </a:xfrm>
        </p:spPr>
        <p:txBody>
          <a:bodyPr>
            <a:noAutofit/>
          </a:bodyPr>
          <a:lstStyle/>
          <a:p>
            <a:pPr algn="just"/>
            <a:r>
              <a:rPr lang="el-GR" sz="1800" dirty="0"/>
              <a:t>Οι σύνθετοι ημιαγωγοί III-V προκύπτουν από συνδυασμούς των στοιχείων της ομάδας ΙΙΙ (δηλαδή Al, </a:t>
            </a:r>
            <a:r>
              <a:rPr lang="el-GR" sz="1800" dirty="0" err="1"/>
              <a:t>Ga</a:t>
            </a:r>
            <a:r>
              <a:rPr lang="el-GR" sz="1800" dirty="0"/>
              <a:t>, </a:t>
            </a:r>
            <a:r>
              <a:rPr lang="el-GR" sz="1800" dirty="0" err="1"/>
              <a:t>In</a:t>
            </a:r>
            <a:r>
              <a:rPr lang="el-GR" sz="1800" dirty="0"/>
              <a:t>) με τα στοιχεία της ομάδας V (δηλαδή P, </a:t>
            </a:r>
            <a:r>
              <a:rPr lang="el-GR" sz="1800" dirty="0" err="1"/>
              <a:t>As</a:t>
            </a:r>
            <a:r>
              <a:rPr lang="el-GR" sz="1800" dirty="0"/>
              <a:t>, </a:t>
            </a:r>
            <a:r>
              <a:rPr lang="el-GR" sz="1800" dirty="0" err="1"/>
              <a:t>Sb</a:t>
            </a:r>
            <a:r>
              <a:rPr lang="el-GR" sz="1800" dirty="0"/>
              <a:t>). Τα υλικά αυτά και κυρίως το </a:t>
            </a:r>
            <a:r>
              <a:rPr lang="el-GR" sz="1800" dirty="0" err="1"/>
              <a:t>GaAs</a:t>
            </a:r>
            <a:r>
              <a:rPr lang="el-GR" sz="1800" dirty="0"/>
              <a:t>, χρησιμοποιούνται για την κατασκευή φωτοφωρατών και </a:t>
            </a:r>
            <a:r>
              <a:rPr lang="el-GR" sz="1800" dirty="0" err="1"/>
              <a:t>φωτοπηγών</a:t>
            </a:r>
            <a:r>
              <a:rPr lang="el-GR" sz="1800" dirty="0"/>
              <a:t> (</a:t>
            </a:r>
            <a:r>
              <a:rPr lang="en-GB" sz="1800" dirty="0"/>
              <a:t>LED, Laser)</a:t>
            </a:r>
          </a:p>
          <a:p>
            <a:pPr algn="just"/>
            <a:r>
              <a:rPr lang="el-GR" sz="1800" dirty="0"/>
              <a:t>Σύνθετοι τριαδικοί ημιαγωγοί που προκύπτουν από δύο στοιχεία της ομάδας ΙΙΙ και ένα της ομάδας V παρουσιάζουν ιδιότητες, που εξαρτώνται από την ποσοστιαία σύσταση των προσμίξεων (</a:t>
            </a:r>
            <a:r>
              <a:rPr lang="en-GB" sz="1800" dirty="0"/>
              <a:t>Al</a:t>
            </a:r>
            <a:r>
              <a:rPr lang="en-GB" sz="1800" baseline="-25000" dirty="0"/>
              <a:t>x</a:t>
            </a:r>
            <a:r>
              <a:rPr lang="en-GB" sz="1800" dirty="0"/>
              <a:t>Ga</a:t>
            </a:r>
            <a:r>
              <a:rPr lang="en-GB" sz="1800" baseline="-25000" dirty="0"/>
              <a:t>1-x</a:t>
            </a:r>
            <a:r>
              <a:rPr lang="en-GB" sz="1800" dirty="0"/>
              <a:t>As/GaAs )</a:t>
            </a:r>
          </a:p>
          <a:p>
            <a:pPr algn="just"/>
            <a:r>
              <a:rPr lang="el-GR" sz="1800" dirty="0"/>
              <a:t>Σύνθετοι ημιαγωγοί προκύπτουν ακόμη συνδυάζοντας δύο στοιχεία της ομάδας ΙΙΙ και δύο της ομάδας V. Οι τετραδικοί αυτοί ημιαγωγοί παρουσιάζουν μεγαλύτερη ευελιξία όσον αφορά τη σύνθεση υλικών με επιθυμητές ιδιότητες σε σχέση με τα τριαδικά, λόγω του επιπλέον βαθμού ελευθερίας. O πλέον χρησιμοποιούμενος τετραδικός ημιαγωγός είναι το </a:t>
            </a:r>
            <a:r>
              <a:rPr lang="en-GB" sz="1800" dirty="0"/>
              <a:t>In</a:t>
            </a:r>
            <a:r>
              <a:rPr lang="en-GB" sz="1800" baseline="-25000" dirty="0"/>
              <a:t>1-x</a:t>
            </a:r>
            <a:r>
              <a:rPr lang="en-GB" sz="1800" dirty="0"/>
              <a:t>Ga</a:t>
            </a:r>
            <a:r>
              <a:rPr lang="en-GB" sz="1800" baseline="-25000" dirty="0"/>
              <a:t>x</a:t>
            </a:r>
            <a:r>
              <a:rPr lang="en-GB" sz="1800" dirty="0"/>
              <a:t>As</a:t>
            </a:r>
            <a:r>
              <a:rPr lang="en-GB" sz="1800" baseline="-25000" dirty="0"/>
              <a:t>1-y</a:t>
            </a:r>
            <a:r>
              <a:rPr lang="en-GB" sz="1800" dirty="0"/>
              <a:t>P</a:t>
            </a:r>
            <a:r>
              <a:rPr lang="en-GB" sz="1800" baseline="-25000" dirty="0"/>
              <a:t>y</a:t>
            </a:r>
            <a:endParaRPr lang="el-GR" sz="1800" baseline="-25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 t="70302"/>
          <a:stretch/>
        </p:blipFill>
        <p:spPr bwMode="auto">
          <a:xfrm>
            <a:off x="4925850" y="4437112"/>
            <a:ext cx="4177048" cy="19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60" t="5385" r="3368"/>
          <a:stretch/>
        </p:blipFill>
        <p:spPr bwMode="auto">
          <a:xfrm>
            <a:off x="4925850" y="1124744"/>
            <a:ext cx="420955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139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fontScale="90000"/>
          </a:bodyPr>
          <a:lstStyle/>
          <a:p>
            <a:r>
              <a:rPr lang="el-GR" b="1" dirty="0"/>
              <a:t>Τυπικοί διηλεκτρικοί κυματοδηγοί</a:t>
            </a:r>
            <a:endParaRPr lang="el-GR" dirty="0"/>
          </a:p>
        </p:txBody>
      </p:sp>
      <p:sp>
        <p:nvSpPr>
          <p:cNvPr id="3" name="Content Placeholder 2"/>
          <p:cNvSpPr>
            <a:spLocks noGrp="1"/>
          </p:cNvSpPr>
          <p:nvPr>
            <p:ph idx="1"/>
          </p:nvPr>
        </p:nvSpPr>
        <p:spPr>
          <a:xfrm>
            <a:off x="457200" y="764704"/>
            <a:ext cx="8229600" cy="1440160"/>
          </a:xfrm>
        </p:spPr>
        <p:txBody>
          <a:bodyPr>
            <a:normAutofit/>
          </a:bodyPr>
          <a:lstStyle/>
          <a:p>
            <a:pPr algn="just"/>
            <a:r>
              <a:rPr lang="el-GR" sz="2000" dirty="0"/>
              <a:t>Οι οπτικοί κυματοδηγοί της ολοκληρωμένης οπτικής, συγκεντρώνουν και οδηγούν τη φωτεινή ισχύ συνδέοντας τα δομικά στοιχεία ενός ολοκληρωμένου οπτικού κυκλώματος. Έτσι δίκαια θεωρούνται ως νευραλγικής σημασίας τμήμα ενός </a:t>
            </a:r>
            <a:r>
              <a:rPr lang="en-US" sz="2000" dirty="0"/>
              <a:t>P</a:t>
            </a:r>
            <a:r>
              <a:rPr lang="el-GR" sz="2000" dirty="0"/>
              <a:t>IC</a:t>
            </a:r>
            <a:r>
              <a:rPr lang="en-US" sz="2000" dirty="0"/>
              <a:t>.</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85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14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a:t>Τύποι κυματοδηγών</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560840" cy="575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598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normAutofit fontScale="90000"/>
          </a:bodyPr>
          <a:lstStyle/>
          <a:p>
            <a:r>
              <a:rPr lang="el-GR" b="1" dirty="0"/>
              <a:t>Καμπύλοι κυματοδηγοί</a:t>
            </a:r>
            <a:endParaRPr lang="el-GR" dirty="0"/>
          </a:p>
        </p:txBody>
      </p:sp>
      <p:sp>
        <p:nvSpPr>
          <p:cNvPr id="3" name="Content Placeholder 2"/>
          <p:cNvSpPr>
            <a:spLocks noGrp="1"/>
          </p:cNvSpPr>
          <p:nvPr>
            <p:ph idx="1"/>
          </p:nvPr>
        </p:nvSpPr>
        <p:spPr>
          <a:xfrm>
            <a:off x="4283968" y="966738"/>
            <a:ext cx="4186808" cy="3484983"/>
          </a:xfrm>
        </p:spPr>
        <p:txBody>
          <a:bodyPr>
            <a:normAutofit fontScale="70000" lnSpcReduction="20000"/>
          </a:bodyPr>
          <a:lstStyle/>
          <a:p>
            <a:r>
              <a:rPr lang="el-GR" dirty="0" err="1"/>
              <a:t>Oι</a:t>
            </a:r>
            <a:r>
              <a:rPr lang="el-GR" dirty="0"/>
              <a:t> καμπύλοι κυματοδηγοί χρησιμοποιούνται για την αλλαγή της διεύθυνσης διάδοσης της οπτικής ισχύος και την διασύνδεση των διαφόρων δομικών στοιχείων ενός ΡIC. Οι παράμετροι που τους χαρακτηρίζουν είναι κυρίως η ακτίνα καμπυλότητάς τους R και οι απώλειες οπτικής ισχύος, που συνεπάγεται η παρεμβολή τους.</a:t>
            </a:r>
          </a:p>
          <a:p>
            <a:r>
              <a:rPr lang="el-GR" dirty="0"/>
              <a:t>Οι απώλειες οπτικής ισχύος λόγω καμπυλότητας του κυματοδηγού αυξάνονται με τη μείωση της ακτίνας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2" y="1081202"/>
            <a:ext cx="4040015"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2" name="Picture 2">
            <a:extLst>
              <a:ext uri="{FF2B5EF4-FFF2-40B4-BE49-F238E27FC236}">
                <a16:creationId xmlns:a16="http://schemas.microsoft.com/office/drawing/2014/main" id="{B650B01F-9940-1752-21B8-C6115CFAE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876728"/>
            <a:ext cx="3318735" cy="298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2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l-GR" b="1" dirty="0"/>
              <a:t> Ύλη μαθήματος</a:t>
            </a:r>
            <a:r>
              <a:rPr lang="en-US" b="1" dirty="0"/>
              <a:t> II</a:t>
            </a:r>
            <a:endParaRPr lang="el-GR" dirty="0"/>
          </a:p>
        </p:txBody>
      </p:sp>
      <p:sp>
        <p:nvSpPr>
          <p:cNvPr id="3" name="Content Placeholder 2"/>
          <p:cNvSpPr>
            <a:spLocks noGrp="1"/>
          </p:cNvSpPr>
          <p:nvPr>
            <p:ph idx="1"/>
          </p:nvPr>
        </p:nvSpPr>
        <p:spPr>
          <a:xfrm>
            <a:off x="457200" y="836712"/>
            <a:ext cx="8229600" cy="5616624"/>
          </a:xfrm>
        </p:spPr>
        <p:txBody>
          <a:bodyPr>
            <a:noAutofit/>
          </a:bodyPr>
          <a:lstStyle/>
          <a:p>
            <a:r>
              <a:rPr lang="en-GB" sz="2200" dirty="0"/>
              <a:t>6. </a:t>
            </a:r>
            <a:r>
              <a:rPr lang="el-GR" sz="2200" dirty="0"/>
              <a:t>Στοιχεία ολοκληρωμένης οπτικής. Τεχνολογίες κατασκευής ολοκληρωμένων φωτονικών κυκλωμάτων (</a:t>
            </a:r>
            <a:r>
              <a:rPr lang="en-US" sz="2200" dirty="0"/>
              <a:t>InP</a:t>
            </a:r>
            <a:r>
              <a:rPr lang="el-GR" sz="2200" dirty="0"/>
              <a:t>, </a:t>
            </a:r>
            <a:r>
              <a:rPr lang="en-US" sz="2200" dirty="0"/>
              <a:t>Si</a:t>
            </a:r>
            <a:r>
              <a:rPr lang="el-GR" sz="2200" baseline="-25000" dirty="0"/>
              <a:t>3</a:t>
            </a:r>
            <a:r>
              <a:rPr lang="en-US" sz="2200" dirty="0"/>
              <a:t>N</a:t>
            </a:r>
            <a:r>
              <a:rPr lang="el-GR" sz="2200" baseline="-25000" dirty="0"/>
              <a:t>4</a:t>
            </a:r>
            <a:r>
              <a:rPr lang="el-GR" sz="2200" dirty="0"/>
              <a:t>, </a:t>
            </a:r>
            <a:r>
              <a:rPr lang="en-US" sz="2200" dirty="0"/>
              <a:t>SOI</a:t>
            </a:r>
            <a:r>
              <a:rPr lang="el-GR" sz="2200" dirty="0"/>
              <a:t>, κλπ.), χαρακτηριστικά και αντιπροσωπευτικές εφαρμογές.</a:t>
            </a:r>
          </a:p>
          <a:p>
            <a:r>
              <a:rPr lang="en-GB" sz="2200" dirty="0"/>
              <a:t>7. </a:t>
            </a:r>
            <a:r>
              <a:rPr lang="el-GR" sz="2200" dirty="0"/>
              <a:t>Οπτική κυματοδήγηση σε οπτικές ίνες (απόσβεση, χρωματική διασπορά, διασπορά πολωτικής κατάστασης κλπ.). </a:t>
            </a:r>
          </a:p>
          <a:p>
            <a:r>
              <a:rPr lang="en-GB" sz="2200" dirty="0"/>
              <a:t>8. </a:t>
            </a:r>
            <a:r>
              <a:rPr lang="el-GR" sz="2200" dirty="0"/>
              <a:t>Οπτική κυματοδήγηση σε φωτονικά ολοκληρωμένα κυκλώματα (τεχνικές </a:t>
            </a:r>
            <a:r>
              <a:rPr lang="en-US" sz="2200" dirty="0"/>
              <a:t>thick SOI</a:t>
            </a:r>
            <a:r>
              <a:rPr lang="el-GR" sz="2200" dirty="0"/>
              <a:t>, </a:t>
            </a:r>
            <a:r>
              <a:rPr lang="en-US" sz="2200" dirty="0"/>
              <a:t>thin SOI</a:t>
            </a:r>
            <a:r>
              <a:rPr lang="el-GR" sz="2200" dirty="0"/>
              <a:t>, </a:t>
            </a:r>
            <a:r>
              <a:rPr lang="en-US" sz="2200" dirty="0"/>
              <a:t>plasmonics</a:t>
            </a:r>
            <a:r>
              <a:rPr lang="el-GR" sz="2200" dirty="0"/>
              <a:t>, τεχνικές διασύνδεσης τεχνολογιών, κλπ.). </a:t>
            </a:r>
          </a:p>
          <a:p>
            <a:r>
              <a:rPr lang="en-GB" sz="2200" dirty="0"/>
              <a:t>9. </a:t>
            </a:r>
            <a:r>
              <a:rPr lang="el-GR" sz="2200" dirty="0"/>
              <a:t>Παθητικές διατάξεις επεξεργασίας του οπτικού σήματος. Οπτικά φίλτρα και φράγματα περίθλασης. </a:t>
            </a:r>
          </a:p>
          <a:p>
            <a:r>
              <a:rPr lang="en-GB" sz="2200" dirty="0"/>
              <a:t>10. </a:t>
            </a:r>
            <a:r>
              <a:rPr lang="el-GR" sz="2200" dirty="0"/>
              <a:t>Ενεργές διατάξεις επεξεργασίας του οπτικού σήματος. Ημιαγωγικοί ενισχυτές, μη γραμμικά φαινόμενα και οπτική παραμετρική ενίσχυση. </a:t>
            </a:r>
            <a:endParaRPr lang="en-GB" sz="2200" dirty="0"/>
          </a:p>
          <a:p>
            <a:r>
              <a:rPr lang="en-GB" sz="2200" dirty="0"/>
              <a:t>11. </a:t>
            </a:r>
            <a:r>
              <a:rPr lang="el-GR" sz="2200" dirty="0" err="1"/>
              <a:t>Ειδικ</a:t>
            </a:r>
            <a:r>
              <a:rPr lang="en-GB" sz="2200" dirty="0" err="1"/>
              <a:t>ά</a:t>
            </a:r>
            <a:r>
              <a:rPr lang="el-GR" sz="2200" dirty="0"/>
              <a:t> Θέματα (Κβαντικές Επικοινωνίες)</a:t>
            </a:r>
            <a:endParaRPr lang="en-GB" sz="2200" dirty="0"/>
          </a:p>
          <a:p>
            <a:r>
              <a:rPr lang="en-GB" sz="2200" dirty="0"/>
              <a:t>12. sensing - LIDAR </a:t>
            </a:r>
            <a:endParaRPr lang="el-GR" sz="2200" dirty="0"/>
          </a:p>
        </p:txBody>
      </p:sp>
    </p:spTree>
    <p:extLst>
      <p:ext uri="{BB962C8B-B14F-4D97-AF65-F5344CB8AC3E}">
        <p14:creationId xmlns:p14="http://schemas.microsoft.com/office/powerpoint/2010/main" val="95824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CD36-18DF-7665-81B1-E53C169307A5}"/>
              </a:ext>
            </a:extLst>
          </p:cNvPr>
          <p:cNvSpPr>
            <a:spLocks noGrp="1"/>
          </p:cNvSpPr>
          <p:nvPr>
            <p:ph type="title"/>
          </p:nvPr>
        </p:nvSpPr>
        <p:spPr/>
        <p:txBody>
          <a:bodyPr/>
          <a:lstStyle/>
          <a:p>
            <a:r>
              <a:rPr lang="el-GR" dirty="0" err="1"/>
              <a:t>Επ</a:t>
            </a:r>
            <a:r>
              <a:rPr lang="en-US" dirty="0" err="1"/>
              <a:t>ί</a:t>
            </a:r>
            <a:r>
              <a:rPr lang="el-GR" dirty="0" err="1"/>
              <a:t>λυση</a:t>
            </a:r>
            <a:r>
              <a:rPr lang="el-GR" dirty="0"/>
              <a:t> </a:t>
            </a:r>
            <a:r>
              <a:rPr lang="el-GR" dirty="0" err="1"/>
              <a:t>κυματοδήγησης</a:t>
            </a:r>
            <a:endParaRPr lang="en-US" dirty="0"/>
          </a:p>
        </p:txBody>
      </p:sp>
      <p:pic>
        <p:nvPicPr>
          <p:cNvPr id="4" name="Picture 3">
            <a:extLst>
              <a:ext uri="{FF2B5EF4-FFF2-40B4-BE49-F238E27FC236}">
                <a16:creationId xmlns:a16="http://schemas.microsoft.com/office/drawing/2014/main" id="{990F7F5A-B254-F689-BB3D-5BB480151C96}"/>
              </a:ext>
            </a:extLst>
          </p:cNvPr>
          <p:cNvPicPr>
            <a:picLocks noChangeAspect="1"/>
          </p:cNvPicPr>
          <p:nvPr/>
        </p:nvPicPr>
        <p:blipFill>
          <a:blip r:embed="rId2"/>
          <a:stretch>
            <a:fillRect/>
          </a:stretch>
        </p:blipFill>
        <p:spPr>
          <a:xfrm>
            <a:off x="611560" y="2132856"/>
            <a:ext cx="7772400" cy="4246693"/>
          </a:xfrm>
          <a:prstGeom prst="rect">
            <a:avLst/>
          </a:prstGeom>
        </p:spPr>
      </p:pic>
    </p:spTree>
    <p:extLst>
      <p:ext uri="{BB962C8B-B14F-4D97-AF65-F5344CB8AC3E}">
        <p14:creationId xmlns:p14="http://schemas.microsoft.com/office/powerpoint/2010/main" val="3657068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lang="el-GR" b="1" dirty="0"/>
              <a:t>Ημιαγωγοί – Ηλεκτρόνια &amp; Οπές</a:t>
            </a:r>
            <a:endParaRPr lang="el-G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7236296" cy="387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5108991"/>
            <a:ext cx="7704855" cy="1200329"/>
          </a:xfrm>
          <a:prstGeom prst="rect">
            <a:avLst/>
          </a:prstGeom>
          <a:noFill/>
        </p:spPr>
        <p:txBody>
          <a:bodyPr wrap="square" rtlCol="0">
            <a:spAutoFit/>
          </a:bodyPr>
          <a:lstStyle/>
          <a:p>
            <a:pPr algn="just"/>
            <a:r>
              <a:rPr lang="el-GR" dirty="0"/>
              <a:t>Σε µερικούς ημιαγωγούς, όπως GaAs και InP, το πλεονάζον ποσό ενέργειας του ηλεκτρονίου, που πέφτει από τη ζώνη αγωγιµότητας στη ζώνη σθένους, εκπέµπεται ως φωτόνιο. Στους ηµιαγωγούς Si και Ge διαφεύγει υπό τη µορφή θερµότητας.</a:t>
            </a:r>
            <a:endParaRPr lang="en-US" dirty="0"/>
          </a:p>
        </p:txBody>
      </p:sp>
    </p:spTree>
    <p:extLst>
      <p:ext uri="{BB962C8B-B14F-4D97-AF65-F5344CB8AC3E}">
        <p14:creationId xmlns:p14="http://schemas.microsoft.com/office/powerpoint/2010/main" val="1346572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lang="el-GR" b="1" dirty="0"/>
              <a:t>Ημιαγωγοί – Διάγραμμα (Ε-</a:t>
            </a:r>
            <a:r>
              <a:rPr lang="en-US" b="1" dirty="0"/>
              <a:t>k)</a:t>
            </a:r>
            <a:endParaRPr lang="el-GR"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268760"/>
            <a:ext cx="83629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1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lang="el-GR" b="1" dirty="0"/>
              <a:t>Ημιαγωγοί – Διάγραμμα (Ε-</a:t>
            </a:r>
            <a:r>
              <a:rPr lang="en-US" b="1" dirty="0"/>
              <a:t>k)</a:t>
            </a:r>
            <a:endParaRPr lang="el-G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1124744"/>
            <a:ext cx="9036496" cy="391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437112"/>
            <a:ext cx="1620954" cy="66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34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lang="el-GR" b="1" dirty="0"/>
              <a:t>Ημιαγωγοί – Διάγραμμα (Ε-</a:t>
            </a:r>
            <a:r>
              <a:rPr lang="en-US" b="1" dirty="0"/>
              <a:t>k)</a:t>
            </a:r>
            <a:endParaRPr lang="el-G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028384" cy="504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44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fontScale="90000"/>
          </a:bodyPr>
          <a:lstStyle/>
          <a:p>
            <a:r>
              <a:rPr lang="el-GR" b="1" dirty="0"/>
              <a:t>Ημιαγωγοί - Ζώνες</a:t>
            </a:r>
            <a:endParaRPr lang="el-G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662" y="764704"/>
            <a:ext cx="5131618" cy="319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647" y="3861049"/>
            <a:ext cx="472262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29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lang="el-GR" b="1" dirty="0"/>
              <a:t>Ημιαγωγοί - Ζώνες</a:t>
            </a:r>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468339"/>
            <a:ext cx="8892480" cy="460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824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lang="el-GR" b="1" dirty="0"/>
              <a:t>Ημιαγωγοί – Διάγραμμα (Ε-</a:t>
            </a:r>
            <a:r>
              <a:rPr lang="en-US" b="1" dirty="0"/>
              <a:t>k)</a:t>
            </a:r>
            <a:endParaRPr lang="el-G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668344" cy="545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567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41" y="116632"/>
            <a:ext cx="8928992" cy="634082"/>
          </a:xfrm>
        </p:spPr>
        <p:txBody>
          <a:bodyPr>
            <a:noAutofit/>
          </a:bodyPr>
          <a:lstStyle/>
          <a:p>
            <a:r>
              <a:rPr lang="el-GR" sz="3600" b="1" dirty="0"/>
              <a:t>Ημιαγωγοί – Ακτινοβόλες επανασυνδέσεις</a:t>
            </a:r>
            <a:endParaRPr lang="el-GR" sz="3600" dirty="0"/>
          </a:p>
        </p:txBody>
      </p:sp>
      <p:sp>
        <p:nvSpPr>
          <p:cNvPr id="3" name="TextBox 2"/>
          <p:cNvSpPr txBox="1"/>
          <p:nvPr/>
        </p:nvSpPr>
        <p:spPr>
          <a:xfrm>
            <a:off x="0" y="836712"/>
            <a:ext cx="8892480" cy="5755422"/>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Μια βασική παράµετρος σε ένα ενεργειακό διάγραµµα, είναι αν ο πυθµένας της ζώνης αγωγιµότητας και η κορυφή της ζώνης σθένους εµφανίζονται στην ίδια τιµή του κυµατικού ανύσµατος k. Αν συµβαίνει αυτό, το ενεργειακό χάσµα είναι άµεσο και ο ηµιαγωγός καλείται ηµιαγωγός άµεσου χάσµατος. </a:t>
            </a:r>
          </a:p>
          <a:p>
            <a:pPr marL="285750" indent="-285750" algn="just">
              <a:buFont typeface="Arial" panose="020B0604020202020204" pitchFamily="34" charset="0"/>
              <a:buChar char="•"/>
            </a:pPr>
            <a:r>
              <a:rPr lang="el-GR" sz="1600" dirty="0"/>
              <a:t>Αν δεν εµφανίζονται στην ίδια τιµή, τότε το ενεργειακό χάσµα είναι έµµεσο και ο ηµιαγωγός καλείται ηµιαγωγός έµµεσου χάσµατος. Στο σχήµα φαίνονται λεπτοµερώς τα ενεργειακά διαγράµµατα του Ge, Si και GaAs. Παρατηρούµε ότι οι κρύσταλλοι Ge και Si παρουσιάζουν ελάχιστο της ζώνης σθένους σε διαφορετική τιµή του k, απ’ αυτήν που παρουσιάζει ελάχιστο η ζώνη αγωγιµότητας και εποµένως είναι ηµιαγωγοί έµµεσου χάσµατος. Ένα ηλεκτρόνιο, εποµένως, που βρίσκεται στον πυθµένα της ζώνης αγωγιµότητας δεν µπορεί να επανασυνδεθεί άµεσα µε µια οπή στην κορυφή της ζώνης σθένους, γιατί θα πρέπει να µεταβάλλει την ορµή του (δηλαδή το k), πράγµα που δεν ευνοείται από το νόµο διατήρησης της ορµής. Έτσι στους ηµιαγωγούς Ge και Si δεν παρατηρούνται άµεσες επανασυνδέσεις ηλεκτρονίου – οπής. </a:t>
            </a:r>
          </a:p>
          <a:p>
            <a:pPr marL="285750" indent="-285750" algn="just">
              <a:buFont typeface="Arial" panose="020B0604020202020204" pitchFamily="34" charset="0"/>
              <a:buChar char="•"/>
            </a:pPr>
            <a:r>
              <a:rPr lang="el-GR" sz="1600" dirty="0"/>
              <a:t>Η διαδικασία επανασυνδέσεων σ’ αυτούς τους ηµιαγωγούς πραγµατοποιείται µέσω ενός κέντρου επανασύνδεσης, σε µια ενεργειακή στάθµη Εr εντός της ζώνης απογύµνωσης. Αυτά τα κέντρα επανασύνδεσης µπορεί να δηµιουργηθούν από πλεγµατικές ατέλειες Σε πρώτη φάση το ηλεκτρόνιο χάνει ένα µέρος της ενέργειάς του και δεσµεύεται από το κέντρο επανασύνδεσης, µε ταυτόχρονη µεταβολή της ορµής του και σε δεύτερη φάση µεταπίπτει στη ζώνη σθένους και επανασυνδέεται µε µια οπή. Οι µεταβολή της ενέργειας και της ορµής του κατά τη διαδικασία δέσµευσης από το κέντρο επανασύνδεσης, µεταβιβάζεται σε πλεγµατικές ταλαντώσεις. Εποµένως στους ηµιαγωγούς έµµεσου ενεργειακού χάσµατος η πιθανότητα εκποµπής φωτονίων (ακτινοβολούσες επανασυνδέσεις) είναι µικρή. Σε µερικούς όµως ηµιαγωγούς έµµεσου χάσµατος, όπως για παράδειγµα GaP, η επανασύνδεση ηλεκτρονίου – οπής έχει ως αποτέλεσµα την εκποµπή φωτονίου. </a:t>
            </a:r>
            <a:endParaRPr lang="en-US" sz="1600" dirty="0"/>
          </a:p>
        </p:txBody>
      </p:sp>
    </p:spTree>
    <p:extLst>
      <p:ext uri="{BB962C8B-B14F-4D97-AF65-F5344CB8AC3E}">
        <p14:creationId xmlns:p14="http://schemas.microsoft.com/office/powerpoint/2010/main" val="284277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6BA9-0D3B-CA10-B7F6-F7F1CBB87995}"/>
              </a:ext>
            </a:extLst>
          </p:cNvPr>
          <p:cNvSpPr>
            <a:spLocks noGrp="1"/>
          </p:cNvSpPr>
          <p:nvPr>
            <p:ph type="title"/>
          </p:nvPr>
        </p:nvSpPr>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206852FA-B025-F221-2CD8-824D0FDF6BC7}"/>
              </a:ext>
            </a:extLst>
          </p:cNvPr>
          <p:cNvSpPr>
            <a:spLocks noGrp="1"/>
          </p:cNvSpPr>
          <p:nvPr>
            <p:ph idx="1"/>
          </p:nvPr>
        </p:nvSpPr>
        <p:spPr/>
        <p:txBody>
          <a:bodyPr>
            <a:normAutofit fontScale="85000" lnSpcReduction="20000"/>
          </a:bodyPr>
          <a:lstStyle/>
          <a:p>
            <a:r>
              <a:rPr lang="en-GB" dirty="0"/>
              <a:t>N. </a:t>
            </a:r>
            <a:r>
              <a:rPr lang="el-GR" dirty="0"/>
              <a:t>Θεοφάνους «</a:t>
            </a:r>
            <a:r>
              <a:rPr lang="el-GR" dirty="0" err="1"/>
              <a:t>Οπτρονική</a:t>
            </a:r>
            <a:r>
              <a:rPr lang="el-GR" dirty="0"/>
              <a:t>» Εκδόσεις Γ.Β. Βασδέκης </a:t>
            </a:r>
            <a:endParaRPr lang="en-GB" dirty="0"/>
          </a:p>
          <a:p>
            <a:r>
              <a:rPr lang="en-GB" dirty="0"/>
              <a:t>Paul E. Green «</a:t>
            </a:r>
            <a:r>
              <a:rPr lang="el-GR" dirty="0"/>
              <a:t>Δίκτυα Οπτικών Ινών» </a:t>
            </a:r>
            <a:r>
              <a:rPr lang="en-GB" dirty="0"/>
              <a:t>ISNB: 960-7510-00-3</a:t>
            </a:r>
          </a:p>
          <a:p>
            <a:r>
              <a:rPr lang="en-GB" dirty="0"/>
              <a:t>J. </a:t>
            </a:r>
            <a:r>
              <a:rPr lang="en-GB" dirty="0" err="1"/>
              <a:t>Ohstubo</a:t>
            </a:r>
            <a:r>
              <a:rPr lang="en-GB" dirty="0"/>
              <a:t>, “Semiconductor Lasers Stability-Instability and Chaos” ISNB:3-540-23675-9 </a:t>
            </a:r>
          </a:p>
          <a:p>
            <a:r>
              <a:rPr lang="en-GB" dirty="0"/>
              <a:t>K. </a:t>
            </a:r>
            <a:r>
              <a:rPr lang="en-GB" dirty="0" err="1"/>
              <a:t>Pettermann</a:t>
            </a:r>
            <a:r>
              <a:rPr lang="en-GB" dirty="0"/>
              <a:t> “Laser Diode Modulation and Noise” ISNB:0-7923-1204-X </a:t>
            </a:r>
          </a:p>
          <a:p>
            <a:r>
              <a:rPr lang="el-GR" dirty="0" err="1"/>
              <a:t>Ζευγώλης</a:t>
            </a:r>
            <a:r>
              <a:rPr lang="el-GR" dirty="0"/>
              <a:t> </a:t>
            </a:r>
            <a:r>
              <a:rPr lang="el-GR" dirty="0" err="1"/>
              <a:t>Δηµήτριος</a:t>
            </a:r>
            <a:r>
              <a:rPr lang="el-GR" dirty="0"/>
              <a:t>, «</a:t>
            </a:r>
            <a:r>
              <a:rPr lang="el-GR" dirty="0" err="1"/>
              <a:t>Εφαρµοσµένη</a:t>
            </a:r>
            <a:r>
              <a:rPr lang="el-GR" dirty="0"/>
              <a:t> οπτική µε </a:t>
            </a:r>
            <a:r>
              <a:rPr lang="el-GR" dirty="0" err="1"/>
              <a:t>θέµατα</a:t>
            </a:r>
            <a:r>
              <a:rPr lang="el-GR" dirty="0"/>
              <a:t> </a:t>
            </a:r>
            <a:r>
              <a:rPr lang="el-GR" dirty="0" err="1"/>
              <a:t>οπτικοηλεκτρονικής</a:t>
            </a:r>
            <a:r>
              <a:rPr lang="el-GR" dirty="0"/>
              <a:t> και </a:t>
            </a:r>
            <a:r>
              <a:rPr lang="en-GB" dirty="0"/>
              <a:t>Laser» ISNB: 978-960-418-140-7 • </a:t>
            </a:r>
          </a:p>
          <a:p>
            <a:r>
              <a:rPr lang="en-GB" dirty="0"/>
              <a:t>J. Wilson, J. Hawkes «</a:t>
            </a:r>
            <a:r>
              <a:rPr lang="el-GR" dirty="0"/>
              <a:t>ΟΠΤΟΗΛΕΚΤΡΟΝΙΚΗ: Μια Εισαγωγή» Εκδόσεις ΕΜΠ</a:t>
            </a:r>
            <a:endParaRPr lang="en-GB" dirty="0"/>
          </a:p>
          <a:p>
            <a:endParaRPr lang="en-GB" b="0" i="0" dirty="0">
              <a:solidFill>
                <a:srgbClr val="000000"/>
              </a:solidFill>
              <a:effectLst/>
              <a:latin typeface="Arial" panose="020B0604020202020204" pitchFamily="34" charset="0"/>
            </a:endParaRPr>
          </a:p>
          <a:p>
            <a:r>
              <a:rPr lang="en-GB" b="0" i="0" dirty="0">
                <a:solidFill>
                  <a:srgbClr val="000000"/>
                </a:solidFill>
                <a:effectLst/>
                <a:latin typeface="Arial" panose="020B0604020202020204" pitchFamily="34" charset="0"/>
              </a:rPr>
              <a:t>Saleh, M. </a:t>
            </a:r>
            <a:r>
              <a:rPr lang="en-GB" b="0" i="0" dirty="0" err="1">
                <a:solidFill>
                  <a:srgbClr val="000000"/>
                </a:solidFill>
                <a:effectLst/>
                <a:latin typeface="Arial" panose="020B0604020202020204" pitchFamily="34" charset="0"/>
              </a:rPr>
              <a:t>Teich</a:t>
            </a:r>
            <a:r>
              <a:rPr lang="en-GB" b="0" i="0" dirty="0">
                <a:solidFill>
                  <a:srgbClr val="000000"/>
                </a:solidFill>
                <a:effectLst/>
                <a:latin typeface="Arial" panose="020B0604020202020204" pitchFamily="34" charset="0"/>
              </a:rPr>
              <a:t>, Fundamentals of Photonics, Wiley-</a:t>
            </a:r>
            <a:r>
              <a:rPr lang="en-GB" b="0" i="0" dirty="0" err="1">
                <a:solidFill>
                  <a:srgbClr val="000000"/>
                </a:solidFill>
                <a:effectLst/>
                <a:latin typeface="Arial" panose="020B0604020202020204" pitchFamily="34" charset="0"/>
              </a:rPr>
              <a:t>Interscience</a:t>
            </a:r>
            <a:r>
              <a:rPr lang="en-GB" b="0" i="0" dirty="0">
                <a:solidFill>
                  <a:srgbClr val="000000"/>
                </a:solidFill>
                <a:effectLst/>
                <a:latin typeface="Arial" panose="020B0604020202020204" pitchFamily="34" charset="0"/>
              </a:rPr>
              <a:t>, 2nd edition, 2007</a:t>
            </a:r>
            <a:endParaRPr lang="en-US" dirty="0"/>
          </a:p>
        </p:txBody>
      </p:sp>
    </p:spTree>
    <p:extLst>
      <p:ext uri="{BB962C8B-B14F-4D97-AF65-F5344CB8AC3E}">
        <p14:creationId xmlns:p14="http://schemas.microsoft.com/office/powerpoint/2010/main" val="13934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E9CD-9D8E-00FF-1416-06E2190BD171}"/>
              </a:ext>
            </a:extLst>
          </p:cNvPr>
          <p:cNvSpPr>
            <a:spLocks noGrp="1"/>
          </p:cNvSpPr>
          <p:nvPr>
            <p:ph type="title"/>
          </p:nvPr>
        </p:nvSpPr>
        <p:spPr/>
        <p:txBody>
          <a:bodyPr/>
          <a:lstStyle/>
          <a:p>
            <a:r>
              <a:rPr lang="el-GR" dirty="0"/>
              <a:t>Εξ</a:t>
            </a:r>
            <a:r>
              <a:rPr lang="en-US" dirty="0" err="1"/>
              <a:t>έ</a:t>
            </a:r>
            <a:r>
              <a:rPr lang="el-GR" dirty="0" err="1"/>
              <a:t>ταση</a:t>
            </a:r>
            <a:endParaRPr lang="en-US" dirty="0"/>
          </a:p>
        </p:txBody>
      </p:sp>
      <p:sp>
        <p:nvSpPr>
          <p:cNvPr id="3" name="Content Placeholder 2">
            <a:extLst>
              <a:ext uri="{FF2B5EF4-FFF2-40B4-BE49-F238E27FC236}">
                <a16:creationId xmlns:a16="http://schemas.microsoft.com/office/drawing/2014/main" id="{4B045956-8D7F-482D-8FEE-139494D174A5}"/>
              </a:ext>
            </a:extLst>
          </p:cNvPr>
          <p:cNvSpPr>
            <a:spLocks noGrp="1"/>
          </p:cNvSpPr>
          <p:nvPr>
            <p:ph idx="1"/>
          </p:nvPr>
        </p:nvSpPr>
        <p:spPr/>
        <p:txBody>
          <a:bodyPr/>
          <a:lstStyle/>
          <a:p>
            <a:r>
              <a:rPr lang="el-GR" dirty="0"/>
              <a:t>Βιβλιογραφική εργασία (~20 σελίδες)</a:t>
            </a:r>
          </a:p>
          <a:p>
            <a:endParaRPr lang="el-GR" dirty="0"/>
          </a:p>
          <a:p>
            <a:r>
              <a:rPr lang="el-GR" dirty="0"/>
              <a:t>Ενδεικτικά θέματα:</a:t>
            </a:r>
          </a:p>
          <a:p>
            <a:r>
              <a:rPr lang="el-GR" sz="1800" dirty="0">
                <a:effectLst/>
                <a:latin typeface="Times New Roman" panose="02020603050405020304" pitchFamily="18" charset="0"/>
                <a:ea typeface="Times New Roman" panose="02020603050405020304" pitchFamily="18" charset="0"/>
              </a:rPr>
              <a:t>Πλατφόρμες Φωτονικών Ολοκληρωμένων Κυκλωμάτων (</a:t>
            </a:r>
            <a:r>
              <a:rPr lang="en-US" sz="1800" dirty="0">
                <a:effectLst/>
                <a:latin typeface="Times New Roman" panose="02020603050405020304" pitchFamily="18" charset="0"/>
                <a:ea typeface="Times New Roman" panose="02020603050405020304" pitchFamily="18" charset="0"/>
              </a:rPr>
              <a:t>PIC</a:t>
            </a:r>
            <a:r>
              <a:rPr lang="el-GR" sz="1800" dirty="0">
                <a:effectLst/>
                <a:latin typeface="Times New Roman" panose="02020603050405020304" pitchFamily="18" charset="0"/>
                <a:ea typeface="Times New Roman" panose="02020603050405020304" pitchFamily="18" charset="0"/>
              </a:rPr>
              <a:t>)</a:t>
            </a:r>
            <a:r>
              <a:rPr lang="en-GB" dirty="0">
                <a:effectLst/>
              </a:rPr>
              <a:t> </a:t>
            </a:r>
            <a:endParaRPr lang="el-GR" dirty="0">
              <a:effectLst/>
            </a:endParaRPr>
          </a:p>
          <a:p>
            <a:r>
              <a:rPr lang="el-GR" sz="1800" dirty="0">
                <a:effectLst/>
                <a:latin typeface="Times New Roman" panose="02020603050405020304" pitchFamily="18" charset="0"/>
                <a:ea typeface="Times New Roman" panose="02020603050405020304" pitchFamily="18" charset="0"/>
              </a:rPr>
              <a:t>Οπτικά δικτυώματα στην κατασκευή </a:t>
            </a:r>
            <a:r>
              <a:rPr lang="el-GR" sz="1800" dirty="0" err="1">
                <a:effectLst/>
                <a:latin typeface="Times New Roman" panose="02020603050405020304" pitchFamily="18" charset="0"/>
                <a:ea typeface="Times New Roman" panose="02020603050405020304" pitchFamily="18" charset="0"/>
              </a:rPr>
              <a:t>κατευθυντικών</a:t>
            </a:r>
            <a:r>
              <a:rPr lang="el-GR" sz="1800" dirty="0">
                <a:effectLst/>
                <a:latin typeface="Times New Roman" panose="02020603050405020304" pitchFamily="18" charset="0"/>
                <a:ea typeface="Times New Roman" panose="02020603050405020304" pitchFamily="18" charset="0"/>
              </a:rPr>
              <a:t> συστοιχιών κεραιών εκπομπής &amp; λήψης </a:t>
            </a:r>
            <a:endParaRPr lang="el-GR" sz="1800" dirty="0">
              <a:latin typeface="Times New Roman" panose="02020603050405020304" pitchFamily="18" charset="0"/>
              <a:ea typeface="Times New Roman" panose="02020603050405020304" pitchFamily="18" charset="0"/>
            </a:endParaRPr>
          </a:p>
          <a:p>
            <a:r>
              <a:rPr lang="el-GR" sz="1800" dirty="0">
                <a:effectLst/>
                <a:latin typeface="Times New Roman" panose="02020603050405020304" pitchFamily="18" charset="0"/>
                <a:ea typeface="Times New Roman" panose="02020603050405020304" pitchFamily="18" charset="0"/>
              </a:rPr>
              <a:t>Διανομή κβαντικών κρυπτογραφικών κλειδιών </a:t>
            </a:r>
          </a:p>
          <a:p>
            <a:r>
              <a:rPr lang="el-GR" sz="1800" dirty="0">
                <a:latin typeface="Times New Roman" panose="02020603050405020304" pitchFamily="18" charset="0"/>
              </a:rPr>
              <a:t>Στοιχεία και συστήματα μονού φωτονίου</a:t>
            </a:r>
          </a:p>
          <a:p>
            <a:r>
              <a:rPr lang="el-GR" sz="1800" dirty="0">
                <a:latin typeface="Times New Roman" panose="02020603050405020304" pitchFamily="18" charset="0"/>
              </a:rPr>
              <a:t>Οπτικές επικοινωνίες στο Διάστημα</a:t>
            </a:r>
            <a:endParaRPr lang="en-US" dirty="0"/>
          </a:p>
        </p:txBody>
      </p:sp>
    </p:spTree>
    <p:extLst>
      <p:ext uri="{BB962C8B-B14F-4D97-AF65-F5344CB8AC3E}">
        <p14:creationId xmlns:p14="http://schemas.microsoft.com/office/powerpoint/2010/main" val="86275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936104"/>
          </a:xfrm>
        </p:spPr>
        <p:txBody>
          <a:bodyPr>
            <a:normAutofit/>
          </a:bodyPr>
          <a:lstStyle/>
          <a:p>
            <a:r>
              <a:rPr lang="el-GR" b="1" dirty="0"/>
              <a:t>Οπτικοηλεκτρονική Ι</a:t>
            </a:r>
            <a:endParaRPr lang="el-GR" dirty="0"/>
          </a:p>
        </p:txBody>
      </p:sp>
      <p:sp>
        <p:nvSpPr>
          <p:cNvPr id="3" name="Content Placeholder 2"/>
          <p:cNvSpPr>
            <a:spLocks noGrp="1"/>
          </p:cNvSpPr>
          <p:nvPr>
            <p:ph idx="1"/>
          </p:nvPr>
        </p:nvSpPr>
        <p:spPr>
          <a:xfrm>
            <a:off x="457200" y="620688"/>
            <a:ext cx="8229600" cy="6192688"/>
          </a:xfrm>
        </p:spPr>
        <p:txBody>
          <a:bodyPr>
            <a:noAutofit/>
          </a:bodyPr>
          <a:lstStyle/>
          <a:p>
            <a:r>
              <a:rPr lang="en-GB" sz="2000" b="1" dirty="0" err="1"/>
              <a:t>Opto</a:t>
            </a:r>
            <a:r>
              <a:rPr lang="en-GB" sz="2000" b="1" dirty="0"/>
              <a:t>-electronics </a:t>
            </a:r>
            <a:r>
              <a:rPr lang="el-GR" sz="2000" dirty="0"/>
              <a:t>ή </a:t>
            </a:r>
            <a:r>
              <a:rPr lang="en-GB" sz="2000" b="1" dirty="0"/>
              <a:t>optical electronics: </a:t>
            </a:r>
            <a:r>
              <a:rPr lang="el-GR" sz="2000" dirty="0"/>
              <a:t>είναι ο κλάδος της φυσικής και της ηλεκτρονικής που ασχολείται με διατάξεις στερεάς κατάστασης για την παραγωγή, διαμόρφωση, εκπομπή και ανίχνευση ηλεκτρομαγνητικής ακτινοβολίας στο υπεριώδες, υπέρυθρο και ορατό τμήμα του φάσματος (0.1 </a:t>
            </a:r>
            <a:r>
              <a:rPr lang="el-GR" sz="2000" dirty="0" err="1"/>
              <a:t>μm</a:t>
            </a:r>
            <a:r>
              <a:rPr lang="el-GR" sz="2000" dirty="0"/>
              <a:t> έως 20 </a:t>
            </a:r>
            <a:r>
              <a:rPr lang="el-GR" sz="2000" dirty="0" err="1"/>
              <a:t>μm</a:t>
            </a:r>
            <a:r>
              <a:rPr lang="el-GR" sz="2000" dirty="0"/>
              <a:t>)</a:t>
            </a:r>
          </a:p>
          <a:p>
            <a:pPr lvl="1"/>
            <a:r>
              <a:rPr lang="el-GR" sz="2000" dirty="0"/>
              <a:t>Επομένως, το αντικείμενο της </a:t>
            </a:r>
            <a:r>
              <a:rPr lang="el-GR" sz="2000" dirty="0" err="1"/>
              <a:t>Οπτικοηλεκτρονικής</a:t>
            </a:r>
            <a:r>
              <a:rPr lang="el-GR" sz="2000" dirty="0"/>
              <a:t> είναι η μελέτη διατάξεων που αλληλεπιδρούν με το φως. Ο όρος "φως", εκτός από το ορατό περιλαμβάνει και τις αόρατες μορφές ακτινοβολίας όπως οι ακτίνες γ, οι ακτίνες Χ, την υπεριώδη και την υπέρυθρη.</a:t>
            </a:r>
          </a:p>
          <a:p>
            <a:r>
              <a:rPr lang="el-GR" sz="2000" dirty="0"/>
              <a:t>Οι </a:t>
            </a:r>
            <a:r>
              <a:rPr lang="el-GR" sz="2000" dirty="0" err="1"/>
              <a:t>οπτικοηλεκτρονικές</a:t>
            </a:r>
            <a:r>
              <a:rPr lang="el-GR" sz="2000" dirty="0"/>
              <a:t> διατάξεις είναι ουσιαστικά </a:t>
            </a:r>
            <a:r>
              <a:rPr lang="el-GR" sz="2000" dirty="0" err="1"/>
              <a:t>οπτο</a:t>
            </a:r>
            <a:r>
              <a:rPr lang="el-GR" sz="2000" dirty="0"/>
              <a:t>-ηλεκτρικοί ή ηλεκτρο-οπτικοί μετατροπείς (</a:t>
            </a:r>
            <a:r>
              <a:rPr lang="el-GR" sz="2000" dirty="0" err="1"/>
              <a:t>transducers</a:t>
            </a:r>
            <a:r>
              <a:rPr lang="el-GR" sz="2000" dirty="0"/>
              <a:t>) που μετατρέπουν την οπτική ακτινοβολία σε ηλεκτρικό σήμα και το αντίστροφο.</a:t>
            </a:r>
          </a:p>
          <a:p>
            <a:pPr marL="457200" lvl="1" indent="0">
              <a:buNone/>
            </a:pPr>
            <a:r>
              <a:rPr lang="el-GR" sz="2000" dirty="0"/>
              <a:t>– Η </a:t>
            </a:r>
            <a:r>
              <a:rPr lang="el-GR" sz="2000" dirty="0" err="1"/>
              <a:t>οπτοηλεκτρονική</a:t>
            </a:r>
            <a:r>
              <a:rPr lang="el-GR" sz="2000" dirty="0"/>
              <a:t> βασίζεται στην κβαντική μηχανική, και συγκεκριμένα στα φαινόμενα που συνοδεύουν την πρόσπτωση του φωτός πάνω σε </a:t>
            </a:r>
            <a:r>
              <a:rPr lang="el-GR" sz="2000" dirty="0" err="1"/>
              <a:t>ημιαγωγικά</a:t>
            </a:r>
            <a:r>
              <a:rPr lang="el-GR" sz="2000" dirty="0"/>
              <a:t> υλικά, μερικές φορές υπό την επίδραση ηλεκτρικού πεδίου.</a:t>
            </a:r>
          </a:p>
          <a:p>
            <a:r>
              <a:rPr lang="el-GR" sz="2000" dirty="0"/>
              <a:t>Το τμήμα της </a:t>
            </a:r>
            <a:r>
              <a:rPr lang="el-GR" sz="2000" dirty="0" err="1"/>
              <a:t>οπτικοηλεκτρονικής</a:t>
            </a:r>
            <a:r>
              <a:rPr lang="el-GR" sz="2000" dirty="0"/>
              <a:t> που ασχολείται με τη μετάδοση σημάτων μέσω του φωτός, και συγκεκριμένα με τις οπτικές ίνες, διηλεκτρικούς κυματοδηγούς, κτλ, είναι γνωστό και ως </a:t>
            </a:r>
            <a:r>
              <a:rPr lang="el-GR" sz="2000" b="1" u="sng" dirty="0"/>
              <a:t>φωτονική</a:t>
            </a:r>
          </a:p>
        </p:txBody>
      </p:sp>
    </p:spTree>
    <p:extLst>
      <p:ext uri="{BB962C8B-B14F-4D97-AF65-F5344CB8AC3E}">
        <p14:creationId xmlns:p14="http://schemas.microsoft.com/office/powerpoint/2010/main" val="9143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b="1" dirty="0"/>
              <a:t>Οπτικοηλεκτρονική ΙΙ</a:t>
            </a:r>
            <a:endParaRPr lang="el-GR" dirty="0"/>
          </a:p>
        </p:txBody>
      </p:sp>
      <p:sp>
        <p:nvSpPr>
          <p:cNvPr id="3" name="Content Placeholder 2"/>
          <p:cNvSpPr>
            <a:spLocks noGrp="1"/>
          </p:cNvSpPr>
          <p:nvPr>
            <p:ph idx="1"/>
          </p:nvPr>
        </p:nvSpPr>
        <p:spPr>
          <a:xfrm>
            <a:off x="457200" y="980728"/>
            <a:ext cx="8229600" cy="5145435"/>
          </a:xfrm>
        </p:spPr>
        <p:txBody>
          <a:bodyPr/>
          <a:lstStyle/>
          <a:p>
            <a:r>
              <a:rPr lang="el-GR" b="1" dirty="0"/>
              <a:t>Οπτικοηλεκτρονική ολοκλήρωση: </a:t>
            </a:r>
            <a:r>
              <a:rPr lang="el-GR" dirty="0"/>
              <a:t>ταυτόχρονη ανάπτυξη οπτικών, ηλεκτροοπτικών και ηλεκτρονικών διατάξεων στον ίδιο μονοκρύσταλλο.</a:t>
            </a:r>
          </a:p>
          <a:p>
            <a:r>
              <a:rPr lang="el-GR" dirty="0"/>
              <a:t>Νέες δυνατότητες και εφαρμογές</a:t>
            </a:r>
          </a:p>
          <a:p>
            <a:r>
              <a:rPr lang="el-GR" dirty="0"/>
              <a:t>Η οπτικοηλεκτρονική τεχνολογία είναι κεφαλαιώδους σημασίας στη νέα κοινωνία της πληροφορίας</a:t>
            </a:r>
          </a:p>
        </p:txBody>
      </p:sp>
    </p:spTree>
    <p:extLst>
      <p:ext uri="{BB962C8B-B14F-4D97-AF65-F5344CB8AC3E}">
        <p14:creationId xmlns:p14="http://schemas.microsoft.com/office/powerpoint/2010/main" val="354697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54968"/>
          </a:xfrm>
        </p:spPr>
        <p:txBody>
          <a:bodyPr>
            <a:noAutofit/>
          </a:bodyPr>
          <a:lstStyle/>
          <a:p>
            <a:r>
              <a:rPr lang="el-GR" sz="3200" dirty="0"/>
              <a:t>Τεχνολογίες αιχμής για την ανάπτυξη των οπτικών συστημάτων</a:t>
            </a:r>
            <a:br>
              <a:rPr lang="en-US" sz="3200" dirty="0"/>
            </a:br>
            <a:endParaRPr lang="el-GR" sz="3200" dirty="0"/>
          </a:p>
        </p:txBody>
      </p:sp>
      <p:sp>
        <p:nvSpPr>
          <p:cNvPr id="3" name="Content Placeholder 2"/>
          <p:cNvSpPr>
            <a:spLocks noGrp="1"/>
          </p:cNvSpPr>
          <p:nvPr>
            <p:ph idx="1"/>
          </p:nvPr>
        </p:nvSpPr>
        <p:spPr>
          <a:xfrm>
            <a:off x="457200" y="908720"/>
            <a:ext cx="8229600" cy="5904656"/>
          </a:xfrm>
        </p:spPr>
        <p:txBody>
          <a:bodyPr>
            <a:noAutofit/>
          </a:bodyPr>
          <a:lstStyle/>
          <a:p>
            <a:r>
              <a:rPr lang="en-US" sz="1050" b="1" dirty="0"/>
              <a:t>PLC (Planar Lightwave Circuit)</a:t>
            </a:r>
            <a:br>
              <a:rPr lang="en-US" sz="1050" b="1" dirty="0"/>
            </a:br>
            <a:r>
              <a:rPr lang="en-US" sz="1050" dirty="0"/>
              <a:t>A PLC is a device in which an integrated optical waveguide is fabricated onto a flat substrate using photolithographic processes similar to methods established by the LSI industry. The optical waveguides have similar transmission characteristics as optical fibers. Transmission in an optical fiber is based upon differences in the refractive index. In the1980s, the fundamental technologies were researched, and by the 1990s practical PLC devices such as an AWG (Arrayed Waveguide Grating) were developed.</a:t>
            </a:r>
          </a:p>
          <a:p>
            <a:r>
              <a:rPr lang="en-US" sz="1050" b="1" dirty="0"/>
              <a:t>Optical Amplifier / EDFA (Erbium-doped Fiber Amplifier)</a:t>
            </a:r>
            <a:br>
              <a:rPr lang="en-US" sz="1050" b="1" dirty="0"/>
            </a:br>
            <a:r>
              <a:rPr lang="en-US" sz="1050" dirty="0"/>
              <a:t>Though transmission losses in optical fibers are very low, since they cannot be avoided, relays need to be installed in long-distance transmissions. An optical amplifier is a device for boosting optical signal levels without the need to perform optical to electrical conversions. The optical amplifier uses a special optical fiber containing the element of erbium (</a:t>
            </a:r>
            <a:r>
              <a:rPr lang="en-US" sz="1050" dirty="0" err="1"/>
              <a:t>Er</a:t>
            </a:r>
            <a:r>
              <a:rPr lang="en-US" sz="1050" dirty="0"/>
              <a:t>), is referred to as an EDFA (Erbium-doped fiber amplifier). The EDFA is critical to realize long distance transmission such as the transoceanic optical cables.</a:t>
            </a:r>
          </a:p>
          <a:p>
            <a:r>
              <a:rPr lang="en-US" sz="1050" b="1" dirty="0"/>
              <a:t>WDM (Wavelength Division Multiplexing) Technology</a:t>
            </a:r>
            <a:br>
              <a:rPr lang="en-US" sz="1050" dirty="0"/>
            </a:br>
            <a:r>
              <a:rPr lang="en-US" sz="1050" dirty="0"/>
              <a:t>WDM is a technology that combines signals of multiple wavelengths onto a single optical fiber for long distance transmission. DWDM (Dense WDM: Dense Wavelength Division Multiplexing) technology further improves upon WDM technology by allowing an extremely large numbers of wavelength (and therefore an extremely large amount of data) to be transmitted by a single optical fiber.</a:t>
            </a:r>
          </a:p>
          <a:p>
            <a:r>
              <a:rPr lang="en-US" sz="1050" b="1" dirty="0"/>
              <a:t>AWG (Arrayed Waveguide Grating)</a:t>
            </a:r>
            <a:br>
              <a:rPr lang="en-US" sz="1050" b="1" dirty="0"/>
            </a:br>
            <a:r>
              <a:rPr lang="en-US" sz="1050" dirty="0"/>
              <a:t>A signal multiplexed by WDM/DWDM technology has to be separated (branched) into individual channels having the original plurality of wavelengths at the receiving side of an optical terminal. The AWG is an optical device that plays a role as an optical multiplexer/</a:t>
            </a:r>
            <a:r>
              <a:rPr lang="en-US" sz="1050" dirty="0" err="1"/>
              <a:t>demultiplexer</a:t>
            </a:r>
            <a:r>
              <a:rPr lang="en-US" sz="1050" dirty="0"/>
              <a:t>. The AWG was developed on PLC technology platform in 1990s.</a:t>
            </a:r>
          </a:p>
          <a:p>
            <a:r>
              <a:rPr lang="en-US" sz="1050" b="1" dirty="0"/>
              <a:t>ROADM (Reconfigurable Optical Add-Drop Multiplexer)</a:t>
            </a:r>
            <a:br>
              <a:rPr lang="en-US" sz="1050" b="1" dirty="0"/>
            </a:br>
            <a:r>
              <a:rPr lang="en-US" sz="1050" dirty="0"/>
              <a:t>A ROADM is a device that instantly and flexibly creates optical paths for optical signals of certain wavelength in an optical fiber communication network by software. With ROADM, flexible and efficient network operation that enables high-speed transmission of large-capacity data is feasible by controlling the drop, add, and through conditions of optical paths remotely to form virtual detours and new networks.</a:t>
            </a:r>
          </a:p>
          <a:p>
            <a:r>
              <a:rPr lang="en-US" sz="1050" b="1" dirty="0"/>
              <a:t>OXC (Optical Cross Connect)</a:t>
            </a:r>
            <a:br>
              <a:rPr lang="en-US" sz="1050" b="1" dirty="0"/>
            </a:br>
            <a:r>
              <a:rPr lang="en-US" sz="1050" dirty="0"/>
              <a:t>OXC is a network connection technology evolved from ROADM. By employing large-scale optical switches, OXC devices used for branch or other sections in </a:t>
            </a:r>
            <a:r>
              <a:rPr lang="en-US" sz="1000" dirty="0"/>
              <a:t>mesh</a:t>
            </a:r>
            <a:r>
              <a:rPr lang="en-US" sz="1050" dirty="0"/>
              <a:t> core networks can cross-connect large-capacity signals without converting them.</a:t>
            </a:r>
          </a:p>
          <a:p>
            <a:r>
              <a:rPr lang="en-US" sz="1050" b="1" dirty="0"/>
              <a:t>Digital Coherent Optical Transmission technology</a:t>
            </a:r>
            <a:br>
              <a:rPr lang="en-US" sz="1050" b="1" dirty="0"/>
            </a:br>
            <a:r>
              <a:rPr lang="en-US" sz="1050" dirty="0"/>
              <a:t>Digital Coherent Optical Transmission is a technology which allows highly reliable long-distance transmission of extremely large data capacity within a single optical fiber. It is achieved by introducing advanced digital signal processing (DSP) technology into the optical communication scheme. It is one of the key technologies for realizing near-future optical communication networks.</a:t>
            </a:r>
          </a:p>
          <a:p>
            <a:r>
              <a:rPr lang="en-US" sz="1050" b="1" dirty="0"/>
              <a:t>WSS (Wavelength Selective Switch)</a:t>
            </a:r>
            <a:br>
              <a:rPr lang="en-US" sz="1050" b="1" dirty="0"/>
            </a:br>
            <a:r>
              <a:rPr lang="en-US" sz="1050" dirty="0"/>
              <a:t>A WSS is an optical device that switches and sorts a wavelength multiplexed optical signals. It allows network operators to direct discrete wavelengths to specific output ports on the order of milliseconds. Key components of the WSS are optical multiplexer/</a:t>
            </a:r>
            <a:r>
              <a:rPr lang="en-US" sz="1050" dirty="0" err="1"/>
              <a:t>demultiplexer</a:t>
            </a:r>
            <a:r>
              <a:rPr lang="en-US" sz="1050" dirty="0"/>
              <a:t>, an MEMS mirror, input/output fibers, etc. It is an advanced technology commonly used for sophisticated ROADM systems.</a:t>
            </a:r>
          </a:p>
        </p:txBody>
      </p:sp>
    </p:spTree>
    <p:extLst>
      <p:ext uri="{BB962C8B-B14F-4D97-AF65-F5344CB8AC3E}">
        <p14:creationId xmlns:p14="http://schemas.microsoft.com/office/powerpoint/2010/main" val="341195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337190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24" y="3573016"/>
            <a:ext cx="3054093"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188640"/>
            <a:ext cx="3816968" cy="635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E2A52612-38D6-23E2-9911-490348EACDD0}"/>
              </a:ext>
            </a:extLst>
          </p:cNvPr>
          <p:cNvSpPr txBox="1"/>
          <p:nvPr/>
        </p:nvSpPr>
        <p:spPr>
          <a:xfrm>
            <a:off x="323528" y="2691712"/>
            <a:ext cx="2160240" cy="646331"/>
          </a:xfrm>
          <a:prstGeom prst="rect">
            <a:avLst/>
          </a:prstGeom>
          <a:noFill/>
        </p:spPr>
        <p:txBody>
          <a:bodyPr wrap="square" rtlCol="0">
            <a:spAutoFit/>
          </a:bodyPr>
          <a:lstStyle/>
          <a:p>
            <a:r>
              <a:rPr lang="el-GR" dirty="0" err="1"/>
              <a:t>Οπτοηλεκτρονικές</a:t>
            </a:r>
            <a:r>
              <a:rPr lang="el-GR" dirty="0"/>
              <a:t> διατάξεις</a:t>
            </a:r>
            <a:endParaRPr lang="en-US" dirty="0"/>
          </a:p>
        </p:txBody>
      </p:sp>
      <p:sp>
        <p:nvSpPr>
          <p:cNvPr id="3" name="TextBox 2">
            <a:extLst>
              <a:ext uri="{FF2B5EF4-FFF2-40B4-BE49-F238E27FC236}">
                <a16:creationId xmlns:a16="http://schemas.microsoft.com/office/drawing/2014/main" id="{6CD9EACC-A100-17E0-B612-BCAFCB347E44}"/>
              </a:ext>
            </a:extLst>
          </p:cNvPr>
          <p:cNvSpPr txBox="1"/>
          <p:nvPr/>
        </p:nvSpPr>
        <p:spPr>
          <a:xfrm>
            <a:off x="5652120" y="2926685"/>
            <a:ext cx="2160240" cy="923330"/>
          </a:xfrm>
          <a:prstGeom prst="rect">
            <a:avLst/>
          </a:prstGeom>
          <a:noFill/>
        </p:spPr>
        <p:txBody>
          <a:bodyPr wrap="square" rtlCol="0">
            <a:spAutoFit/>
          </a:bodyPr>
          <a:lstStyle/>
          <a:p>
            <a:r>
              <a:rPr lang="el-GR" dirty="0"/>
              <a:t>Ν</a:t>
            </a:r>
            <a:r>
              <a:rPr lang="en-GB" dirty="0" err="1"/>
              <a:t>έ</a:t>
            </a:r>
            <a:r>
              <a:rPr lang="el-GR" dirty="0" err="1"/>
              <a:t>ες</a:t>
            </a:r>
            <a:r>
              <a:rPr lang="el-GR" dirty="0"/>
              <a:t> </a:t>
            </a:r>
            <a:r>
              <a:rPr lang="el-GR" dirty="0" err="1"/>
              <a:t>Οπτοηλεκτρονικές</a:t>
            </a:r>
            <a:r>
              <a:rPr lang="el-GR" dirty="0"/>
              <a:t> διατάξεις</a:t>
            </a:r>
            <a:endParaRPr lang="en-US" dirty="0"/>
          </a:p>
        </p:txBody>
      </p:sp>
    </p:spTree>
    <p:extLst>
      <p:ext uri="{BB962C8B-B14F-4D97-AF65-F5344CB8AC3E}">
        <p14:creationId xmlns:p14="http://schemas.microsoft.com/office/powerpoint/2010/main" val="3581119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4753</TotalTime>
  <Words>2517</Words>
  <Application>Microsoft Macintosh PowerPoint</Application>
  <PresentationFormat>On-screen Show (4:3)</PresentationFormat>
  <Paragraphs>156</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Constantia</vt:lpstr>
      <vt:lpstr>Times New Roman</vt:lpstr>
      <vt:lpstr>Wingdings 2</vt:lpstr>
      <vt:lpstr>Flow</vt:lpstr>
      <vt:lpstr>PowerPoint Presentation</vt:lpstr>
      <vt:lpstr> Ύλη μαθήματος I </vt:lpstr>
      <vt:lpstr> Ύλη μαθήματος II</vt:lpstr>
      <vt:lpstr>Βιβλιογραφία</vt:lpstr>
      <vt:lpstr>Εξέταση</vt:lpstr>
      <vt:lpstr>Οπτικοηλεκτρονική Ι</vt:lpstr>
      <vt:lpstr>Οπτικοηλεκτρονική ΙΙ</vt:lpstr>
      <vt:lpstr>Τεχνολογίες αιχμής για την ανάπτυξη των οπτικών συστημάτων </vt:lpstr>
      <vt:lpstr>PowerPoint Presentation</vt:lpstr>
      <vt:lpstr> ΕΞΕΛΙΞΗ ΤΗΛΕΠΙΚΟΙΝΩΝΙΩΝ</vt:lpstr>
      <vt:lpstr>TO Η/Μ ΦΑΣΜΑ</vt:lpstr>
      <vt:lpstr>H φύση του φωτός Ι</vt:lpstr>
      <vt:lpstr>H φύση του φωτός ΙΙ</vt:lpstr>
      <vt:lpstr>TO ΟΠΤΙΚΟ ΦΑΣΜΑ στις τηλεπικοινωνίες</vt:lpstr>
      <vt:lpstr>ΤΟ ΒΑΣΙΚΟ ΟΠΤΙΚΟ ΣΥΣΤΗΜΑ Ι</vt:lpstr>
      <vt:lpstr>ΤΟ ΒΑΣΙΚΟ ΟΠΤΙΚΟ ΣΥΣΤΗΜΑ ΙΙ</vt:lpstr>
      <vt:lpstr>ΔΟΜΙΚΑ ΣΤΟΙΧΕΙΑ ΟΠΤΙΚΟΥ ΣΥΣΤΗΜΑΤΟΣ </vt:lpstr>
      <vt:lpstr>Οπτική ίνα VS συμβατικά μέσα μετάδοσης</vt:lpstr>
      <vt:lpstr>ΣΥΓΚΡΙΤΙΚΗ ΘΕΩΡΗΣΗ</vt:lpstr>
      <vt:lpstr>Η εξασθένιση στις οπτικές ίνες</vt:lpstr>
      <vt:lpstr> Δομή σύγχρονου δικτύου οπτικών επικοινωνιών</vt:lpstr>
      <vt:lpstr>Η εξέλιξη των οπτικών επικοινωνιών</vt:lpstr>
      <vt:lpstr>Ολοκληρωμένες οπτικές διατάξεις</vt:lpstr>
      <vt:lpstr>Ολοκληρωμένες οπτικές διατάξεις</vt:lpstr>
      <vt:lpstr>Υλικά της ολοκληρωμένης οπτικοηλεκτρονικής</vt:lpstr>
      <vt:lpstr>Ημιαγωγικά υλικά - Ομάδα ΙΙΙ-V</vt:lpstr>
      <vt:lpstr>Τυπικοί διηλεκτρικοί κυματοδηγοί</vt:lpstr>
      <vt:lpstr>Τύποι κυματοδηγών</vt:lpstr>
      <vt:lpstr>Καμπύλοι κυματοδηγοί</vt:lpstr>
      <vt:lpstr>Επίλυση κυματοδήγησης</vt:lpstr>
      <vt:lpstr>Ημιαγωγοί – Ηλεκτρόνια &amp; Οπές</vt:lpstr>
      <vt:lpstr>Ημιαγωγοί – Διάγραμμα (Ε-k)</vt:lpstr>
      <vt:lpstr>Ημιαγωγοί – Διάγραμμα (Ε-k)</vt:lpstr>
      <vt:lpstr>Ημιαγωγοί – Διάγραμμα (Ε-k)</vt:lpstr>
      <vt:lpstr>Ημιαγωγοί - Ζώνες</vt:lpstr>
      <vt:lpstr>Ημιαγωγοί - Ζώνες</vt:lpstr>
      <vt:lpstr>Ημιαγωγοί – Διάγραμμα (Ε-k)</vt:lpstr>
      <vt:lpstr>Ημιαγωγοί – Ακτινοβόλες επανασυνδέσεις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George Kanellos</cp:lastModifiedBy>
  <cp:revision>300</cp:revision>
  <dcterms:created xsi:type="dcterms:W3CDTF">2020-02-16T14:05:14Z</dcterms:created>
  <dcterms:modified xsi:type="dcterms:W3CDTF">2023-03-27T06:48:53Z</dcterms:modified>
</cp:coreProperties>
</file>