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318" r:id="rId2"/>
    <p:sldId id="319" r:id="rId3"/>
    <p:sldId id="320" r:id="rId4"/>
    <p:sldId id="317" r:id="rId5"/>
    <p:sldId id="259" r:id="rId6"/>
    <p:sldId id="342" r:id="rId7"/>
    <p:sldId id="260" r:id="rId8"/>
    <p:sldId id="267" r:id="rId9"/>
    <p:sldId id="286" r:id="rId10"/>
    <p:sldId id="352" r:id="rId11"/>
    <p:sldId id="324" r:id="rId12"/>
    <p:sldId id="343" r:id="rId13"/>
    <p:sldId id="325" r:id="rId14"/>
    <p:sldId id="326" r:id="rId15"/>
    <p:sldId id="327" r:id="rId16"/>
    <p:sldId id="270" r:id="rId17"/>
    <p:sldId id="272" r:id="rId18"/>
    <p:sldId id="341" r:id="rId19"/>
    <p:sldId id="276" r:id="rId20"/>
    <p:sldId id="306" r:id="rId21"/>
    <p:sldId id="303" r:id="rId22"/>
    <p:sldId id="304" r:id="rId23"/>
    <p:sldId id="350" r:id="rId24"/>
    <p:sldId id="344" r:id="rId25"/>
    <p:sldId id="345" r:id="rId26"/>
    <p:sldId id="329" r:id="rId27"/>
    <p:sldId id="330" r:id="rId28"/>
    <p:sldId id="331" r:id="rId29"/>
    <p:sldId id="351" r:id="rId30"/>
    <p:sldId id="293" r:id="rId31"/>
    <p:sldId id="294" r:id="rId32"/>
    <p:sldId id="300" r:id="rId33"/>
    <p:sldId id="301" r:id="rId34"/>
    <p:sldId id="359" r:id="rId35"/>
    <p:sldId id="295" r:id="rId36"/>
    <p:sldId id="296" r:id="rId37"/>
    <p:sldId id="297" r:id="rId38"/>
    <p:sldId id="355" r:id="rId39"/>
    <p:sldId id="335" r:id="rId40"/>
    <p:sldId id="336" r:id="rId41"/>
    <p:sldId id="360" r:id="rId42"/>
    <p:sldId id="354" r:id="rId43"/>
    <p:sldId id="315" r:id="rId44"/>
    <p:sldId id="322" r:id="rId45"/>
    <p:sldId id="346" r:id="rId46"/>
    <p:sldId id="332" r:id="rId47"/>
    <p:sldId id="333" r:id="rId48"/>
    <p:sldId id="298" r:id="rId49"/>
    <p:sldId id="353" r:id="rId50"/>
    <p:sldId id="356" r:id="rId51"/>
    <p:sldId id="347" r:id="rId52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02" autoAdjust="0"/>
    <p:restoredTop sz="94286" autoAdjust="0"/>
  </p:normalViewPr>
  <p:slideViewPr>
    <p:cSldViewPr>
      <p:cViewPr varScale="1">
        <p:scale>
          <a:sx n="98" d="100"/>
          <a:sy n="98" d="100"/>
        </p:scale>
        <p:origin x="-58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41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2040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AD6A941-B69D-4575-84A1-09EC6E437878}" type="datetimeFigureOut">
              <a:rPr lang="el-GR"/>
              <a:pPr>
                <a:defRPr/>
              </a:pPr>
              <a:t>7/5/2018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noProof="0"/>
              <a:t>Kλικ για επεξεργασία των στυλ του υποδείγματος</a:t>
            </a:r>
          </a:p>
          <a:p>
            <a:pPr lvl="1"/>
            <a:r>
              <a:rPr lang="el-GR" noProof="0"/>
              <a:t>Δεύτερου επιπέδου</a:t>
            </a:r>
          </a:p>
          <a:p>
            <a:pPr lvl="2"/>
            <a:r>
              <a:rPr lang="el-GR" noProof="0"/>
              <a:t>Τρίτου επιπέδου</a:t>
            </a:r>
          </a:p>
          <a:p>
            <a:pPr lvl="3"/>
            <a:r>
              <a:rPr lang="el-GR" noProof="0"/>
              <a:t>Τέταρτου επιπέδου</a:t>
            </a:r>
          </a:p>
          <a:p>
            <a:pPr lvl="4"/>
            <a:r>
              <a:rPr lang="el-GR" noProof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A660605-EB98-4B35-9EE3-AF0100664AA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58372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216CDAB-B335-472D-8666-9BA4EB70D8AF}" type="slidenum">
              <a:rPr lang="el-GR" smtClean="0"/>
              <a:pPr/>
              <a:t>2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60420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FFD8353-987A-43A7-9AEE-7B537A8753AF}" type="slidenum">
              <a:rPr lang="el-GR" smtClean="0"/>
              <a:pPr/>
              <a:t>9</a:t>
            </a:fld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61444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9A1046-5A03-40C6-9992-27EB11035BFD}" type="slidenum">
              <a:rPr lang="el-GR" smtClean="0"/>
              <a:pPr/>
              <a:t>11</a:t>
            </a:fld>
            <a:endParaRPr 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/>
          </a:p>
        </p:txBody>
      </p:sp>
      <p:sp>
        <p:nvSpPr>
          <p:cNvPr id="62468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B4BB2D6-2A46-483A-A094-95084FD70285}" type="slidenum">
              <a:rPr lang="el-GR" smtClean="0"/>
              <a:pPr/>
              <a:t>13</a:t>
            </a:fld>
            <a:endParaRPr lang="el-G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63492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F0714BA-8465-4C9B-8066-58238B10EB1B}" type="slidenum">
              <a:rPr lang="el-GR" smtClean="0"/>
              <a:pPr/>
              <a:t>23</a:t>
            </a:fld>
            <a:endParaRPr lang="el-G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660605-EB98-4B35-9EE3-AF0100664AAC}" type="slidenum">
              <a:rPr lang="el-GR" smtClean="0"/>
              <a:pPr>
                <a:defRPr/>
              </a:pPr>
              <a:t>29</a:t>
            </a:fld>
            <a:endParaRPr lang="el-G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660605-EB98-4B35-9EE3-AF0100664AAC}" type="slidenum">
              <a:rPr lang="el-GR" smtClean="0"/>
              <a:pPr>
                <a:defRPr/>
              </a:pPr>
              <a:t>34</a:t>
            </a:fld>
            <a:endParaRPr lang="el-G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65540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98CA1BB-402F-4C72-BEBD-0AF5FDC76865}" type="slidenum">
              <a:rPr lang="el-GR" smtClean="0"/>
              <a:pPr/>
              <a:t>42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85398-3AF5-4CDD-8883-99FBA5283C4A}" type="datetimeFigureOut">
              <a:rPr lang="el-GR"/>
              <a:pPr>
                <a:defRPr/>
              </a:pPr>
              <a:t>7/5/2018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30B09-A1DC-4914-A5FD-72BC6D14C7F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3D237-7572-4DB1-9916-11674041E1A5}" type="datetimeFigureOut">
              <a:rPr lang="el-GR"/>
              <a:pPr>
                <a:defRPr/>
              </a:pPr>
              <a:t>7/5/2018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9FC84-527C-4BDA-BBA5-A7059A063DD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4A5C3-E4F7-4C79-A612-79470916ED93}" type="datetimeFigureOut">
              <a:rPr lang="el-GR"/>
              <a:pPr>
                <a:defRPr/>
              </a:pPr>
              <a:t>7/5/2018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2B9F9-8ACD-4BF2-ADE4-16A7756106E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9CC11-35C9-4ABD-86B6-85E9BC3D551C}" type="datetimeFigureOut">
              <a:rPr lang="el-GR"/>
              <a:pPr>
                <a:defRPr/>
              </a:pPr>
              <a:t>7/5/2018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906BD-84E8-43B1-A9F7-DE1B29041E8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D586D-145A-4F97-B59B-8B360FD30A6E}" type="datetimeFigureOut">
              <a:rPr lang="el-GR"/>
              <a:pPr>
                <a:defRPr/>
              </a:pPr>
              <a:t>7/5/2018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564E9-C2D0-4C09-947D-F60991BA310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E0232-0BF1-46C4-AFF4-ABD885606B19}" type="datetimeFigureOut">
              <a:rPr lang="el-GR"/>
              <a:pPr>
                <a:defRPr/>
              </a:pPr>
              <a:t>7/5/2018</a:t>
            </a:fld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2EC27-8B8D-4DD5-A328-AD9CC4D7D2D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7305F-6D27-4B7B-82B5-D1DC6D1053F3}" type="datetimeFigureOut">
              <a:rPr lang="el-GR"/>
              <a:pPr>
                <a:defRPr/>
              </a:pPr>
              <a:t>7/5/2018</a:t>
            </a:fld>
            <a:endParaRPr lang="el-GR"/>
          </a:p>
        </p:txBody>
      </p:sp>
      <p:sp>
        <p:nvSpPr>
          <p:cNvPr id="8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3E9F7-75DE-4FD0-B537-AEEBF4DD1E4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BFC7E-295E-45F0-996E-AAC1F175351A}" type="datetimeFigureOut">
              <a:rPr lang="el-GR"/>
              <a:pPr>
                <a:defRPr/>
              </a:pPr>
              <a:t>7/5/2018</a:t>
            </a:fld>
            <a:endParaRPr lang="el-GR"/>
          </a:p>
        </p:txBody>
      </p:sp>
      <p:sp>
        <p:nvSpPr>
          <p:cNvPr id="4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83E0E-2D5C-4DCB-BE16-264504D4638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DBB90-9D30-4095-A882-244524E8D4E0}" type="datetimeFigureOut">
              <a:rPr lang="el-GR"/>
              <a:pPr>
                <a:defRPr/>
              </a:pPr>
              <a:t>7/5/2018</a:t>
            </a:fld>
            <a:endParaRPr lang="el-GR"/>
          </a:p>
        </p:txBody>
      </p:sp>
      <p:sp>
        <p:nvSpPr>
          <p:cNvPr id="3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6E3F3-4F4E-4A98-966C-C9092E2F009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D99BB-032C-4ED0-AA7F-FEA525BD4A27}" type="datetimeFigureOut">
              <a:rPr lang="el-GR"/>
              <a:pPr>
                <a:defRPr/>
              </a:pPr>
              <a:t>7/5/2018</a:t>
            </a:fld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9F840-ACF4-4845-B63A-A8FCF4B83DA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63834-55C0-4081-B879-DBF9E124745D}" type="datetimeFigureOut">
              <a:rPr lang="el-GR"/>
              <a:pPr>
                <a:defRPr/>
              </a:pPr>
              <a:t>7/5/2018</a:t>
            </a:fld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CEAA6-5120-410B-808D-21B512E427B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- Θέση τίτλου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/>
              <a:t>Kλικ για επεξεργασία του τίτλου</a:t>
            </a:r>
          </a:p>
        </p:txBody>
      </p:sp>
      <p:sp>
        <p:nvSpPr>
          <p:cNvPr id="1027" name="2 - Θέση κειμένου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FE34099-EB24-49F1-9B05-C19FB4ECE16C}" type="datetimeFigureOut">
              <a:rPr lang="el-GR"/>
              <a:pPr>
                <a:defRPr/>
              </a:pPr>
              <a:t>7/5/2018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562E060-B51F-4DCB-9ED5-CB0FB58F431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- Τίτλος"/>
          <p:cNvSpPr>
            <a:spLocks noGrp="1"/>
          </p:cNvSpPr>
          <p:nvPr>
            <p:ph type="title"/>
          </p:nvPr>
        </p:nvSpPr>
        <p:spPr>
          <a:xfrm>
            <a:off x="428625" y="285750"/>
            <a:ext cx="8229600" cy="796925"/>
          </a:xfrm>
        </p:spPr>
        <p:txBody>
          <a:bodyPr/>
          <a:lstStyle/>
          <a:p>
            <a:r>
              <a:rPr lang="el-GR" sz="3600"/>
              <a:t>Εργαστηριακός</a:t>
            </a:r>
            <a:r>
              <a:rPr lang="en-US" sz="3600"/>
              <a:t> </a:t>
            </a:r>
            <a:r>
              <a:rPr lang="el-GR" sz="3600"/>
              <a:t> έλεγχος</a:t>
            </a:r>
            <a:r>
              <a:rPr lang="en-US" sz="3600"/>
              <a:t> </a:t>
            </a:r>
            <a:r>
              <a:rPr lang="el-GR" sz="3600"/>
              <a:t> ήπατος   </a:t>
            </a:r>
          </a:p>
        </p:txBody>
      </p:sp>
      <p:sp>
        <p:nvSpPr>
          <p:cNvPr id="2051" name="2 - Θέση περιεχομένου"/>
          <p:cNvSpPr>
            <a:spLocks noGrp="1"/>
          </p:cNvSpPr>
          <p:nvPr>
            <p:ph idx="1"/>
          </p:nvPr>
        </p:nvSpPr>
        <p:spPr>
          <a:xfrm>
            <a:off x="500063" y="1714500"/>
            <a:ext cx="8472487" cy="45720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z="2400"/>
              <a:t>   </a:t>
            </a:r>
            <a:r>
              <a:rPr lang="el-GR" sz="2400" b="1">
                <a:solidFill>
                  <a:srgbClr val="0070C0"/>
                </a:solidFill>
              </a:rPr>
              <a:t>Τιμές Τρανσαμινασών </a:t>
            </a:r>
            <a:r>
              <a:rPr lang="el-GR" sz="2400" b="1"/>
              <a:t>: ένδειξη ηπατοκυτταρικών νεκρώσεων</a:t>
            </a:r>
          </a:p>
          <a:p>
            <a:pPr>
              <a:buFont typeface="Arial" charset="0"/>
              <a:buNone/>
            </a:pPr>
            <a:endParaRPr lang="el-GR" sz="2400"/>
          </a:p>
          <a:p>
            <a:r>
              <a:rPr lang="en-US" sz="2400">
                <a:solidFill>
                  <a:srgbClr val="0070C0"/>
                </a:solidFill>
              </a:rPr>
              <a:t>AST</a:t>
            </a:r>
            <a:r>
              <a:rPr lang="en-US" sz="2400"/>
              <a:t>   (Aspartate </a:t>
            </a:r>
            <a:r>
              <a:rPr lang="el-GR" sz="2400"/>
              <a:t> </a:t>
            </a:r>
            <a:r>
              <a:rPr lang="en-US" sz="2400"/>
              <a:t>aminotransferase)</a:t>
            </a:r>
          </a:p>
          <a:p>
            <a:r>
              <a:rPr lang="en-US" sz="2400">
                <a:solidFill>
                  <a:srgbClr val="0070C0"/>
                </a:solidFill>
              </a:rPr>
              <a:t>ALT</a:t>
            </a:r>
            <a:r>
              <a:rPr lang="en-US" sz="2400"/>
              <a:t>    (Alanine</a:t>
            </a:r>
            <a:r>
              <a:rPr lang="el-GR" sz="2400"/>
              <a:t> </a:t>
            </a:r>
            <a:r>
              <a:rPr lang="en-US" sz="2400"/>
              <a:t> transaminase)</a:t>
            </a:r>
          </a:p>
          <a:p>
            <a:pPr>
              <a:buFont typeface="Arial" charset="0"/>
              <a:buNone/>
            </a:pPr>
            <a:r>
              <a:rPr lang="el-GR" sz="2400"/>
              <a:t>   Ισοένζυμα  ήπατος, καρδιάς, σκελετικού μυός, νεφρού κ.α.</a:t>
            </a:r>
          </a:p>
          <a:p>
            <a:pPr>
              <a:buFont typeface="Arial" charset="0"/>
              <a:buNone/>
            </a:pPr>
            <a:endParaRPr lang="el-GR" sz="2400"/>
          </a:p>
          <a:p>
            <a:pPr>
              <a:buFont typeface="Arial" charset="0"/>
              <a:buNone/>
            </a:pPr>
            <a:r>
              <a:rPr lang="el-GR" sz="2400"/>
              <a:t>   </a:t>
            </a:r>
            <a:r>
              <a:rPr lang="el-GR" sz="2400">
                <a:solidFill>
                  <a:srgbClr val="C00000"/>
                </a:solidFill>
              </a:rPr>
              <a:t>΄Ηπαρ</a:t>
            </a:r>
            <a:r>
              <a:rPr lang="el-GR" sz="2400"/>
              <a:t>:   400 </a:t>
            </a:r>
            <a:r>
              <a:rPr lang="en-US" sz="2400"/>
              <a:t>U ALT</a:t>
            </a:r>
            <a:r>
              <a:rPr lang="el-GR" sz="2400"/>
              <a:t>   και</a:t>
            </a:r>
            <a:r>
              <a:rPr lang="en-US" sz="2400"/>
              <a:t>    500</a:t>
            </a:r>
            <a:r>
              <a:rPr lang="el-GR" sz="2400"/>
              <a:t> </a:t>
            </a:r>
            <a:r>
              <a:rPr lang="en-US" sz="2400"/>
              <a:t>U AST   </a:t>
            </a:r>
            <a:r>
              <a:rPr lang="el-GR" sz="2400"/>
              <a:t>ανά  </a:t>
            </a:r>
            <a:r>
              <a:rPr lang="en-US" sz="2400"/>
              <a:t>gr </a:t>
            </a:r>
            <a:r>
              <a:rPr lang="el-GR" sz="2400"/>
              <a:t>πρωτεινών</a:t>
            </a:r>
          </a:p>
          <a:p>
            <a:pPr>
              <a:buFont typeface="Arial" charset="0"/>
              <a:buNone/>
            </a:pPr>
            <a:r>
              <a:rPr lang="el-GR" sz="2400"/>
              <a:t>        (</a:t>
            </a:r>
            <a:r>
              <a:rPr lang="el-GR" sz="2400" i="1"/>
              <a:t>1 </a:t>
            </a:r>
            <a:r>
              <a:rPr lang="en-US" sz="2400" i="1"/>
              <a:t>gr</a:t>
            </a:r>
            <a:r>
              <a:rPr lang="el-GR" sz="2400" i="1"/>
              <a:t> ηπατικού ιστού 171 εκατομύρια κύτταρα)</a:t>
            </a:r>
            <a:r>
              <a:rPr lang="en-US" sz="2400" i="1"/>
              <a:t> </a:t>
            </a:r>
            <a:endParaRPr lang="el-GR" sz="2400" i="1"/>
          </a:p>
          <a:p>
            <a:pPr>
              <a:buFont typeface="Arial" charset="0"/>
              <a:buNone/>
            </a:pPr>
            <a:endParaRPr lang="el-GR" sz="2400" i="1"/>
          </a:p>
          <a:p>
            <a:pPr>
              <a:buFont typeface="Arial" charset="0"/>
              <a:buNone/>
            </a:pPr>
            <a:endParaRPr lang="el-GR" sz="2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2291" name="Picture 2" descr="C:\Documents and Settings\adm\Τα έγγραφά μου\Οι σαρώσεις μου\2011-03 (Μαρ)\σάρωση00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4594"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5" name="4 - Ορθογώνιο"/>
          <p:cNvSpPr/>
          <p:nvPr/>
        </p:nvSpPr>
        <p:spPr>
          <a:xfrm>
            <a:off x="6286500" y="6215063"/>
            <a:ext cx="2857500" cy="6429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l-GR" b="1" dirty="0" err="1"/>
              <a:t>Αποπτωτικό</a:t>
            </a:r>
            <a:r>
              <a:rPr lang="el-GR" b="1" dirty="0"/>
              <a:t> σωμάτιο</a:t>
            </a:r>
          </a:p>
          <a:p>
            <a:pPr algn="ctr">
              <a:defRPr/>
            </a:pPr>
            <a:r>
              <a:rPr lang="el-GR" b="1" dirty="0" err="1">
                <a:solidFill>
                  <a:schemeClr val="tx1"/>
                </a:solidFill>
              </a:rPr>
              <a:t>Μακροφάγα</a:t>
            </a:r>
            <a:r>
              <a:rPr lang="el-GR" b="1" dirty="0">
                <a:solidFill>
                  <a:schemeClr val="tx1"/>
                </a:solidFill>
              </a:rPr>
              <a:t>  με </a:t>
            </a:r>
            <a:r>
              <a:rPr lang="el-GR" b="1" dirty="0" err="1">
                <a:solidFill>
                  <a:schemeClr val="tx1"/>
                </a:solidFill>
              </a:rPr>
              <a:t>κηροειδες</a:t>
            </a:r>
            <a:endParaRPr lang="el-G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3315" name="Picture 3" descr="C:\Documents and Settings\adm\Τα έγγραφά μου\Οι σαρώσεις μου\2011-03 (Μαρ)\σάρωση000111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4" name="3 - Ορθογώνιο"/>
          <p:cNvSpPr/>
          <p:nvPr/>
        </p:nvSpPr>
        <p:spPr>
          <a:xfrm>
            <a:off x="6715125" y="6429375"/>
            <a:ext cx="2428875" cy="4286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l-GR" b="1" dirty="0"/>
              <a:t>Γεφυροποιός  </a:t>
            </a:r>
            <a:r>
              <a:rPr lang="el-GR" b="1" dirty="0" err="1"/>
              <a:t>νεκρωση</a:t>
            </a:r>
            <a:endParaRPr lang="el-GR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4339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l-GR" sz="4000" b="1">
                <a:solidFill>
                  <a:srgbClr val="C00000"/>
                </a:solidFill>
              </a:rPr>
              <a:t>    Διάγνωση</a:t>
            </a:r>
            <a:r>
              <a:rPr lang="en-US" sz="4000" b="1">
                <a:solidFill>
                  <a:srgbClr val="C00000"/>
                </a:solidFill>
              </a:rPr>
              <a:t> </a:t>
            </a:r>
            <a:endParaRPr lang="el-GR" sz="4000" b="1"/>
          </a:p>
          <a:p>
            <a:pPr>
              <a:buFont typeface="Arial" charset="0"/>
              <a:buNone/>
            </a:pPr>
            <a:r>
              <a:rPr lang="el-GR" sz="4000" b="1"/>
              <a:t>    Οξεία ηπατίτιδα  Β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Ορθογώνιο"/>
          <p:cNvSpPr/>
          <p:nvPr/>
        </p:nvSpPr>
        <p:spPr>
          <a:xfrm>
            <a:off x="285750" y="1428750"/>
            <a:ext cx="4000500" cy="3286125"/>
          </a:xfrm>
          <a:prstGeom prst="rect">
            <a:avLst/>
          </a:prstGeom>
          <a:solidFill>
            <a:srgbClr val="FFFF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642938" y="571500"/>
            <a:ext cx="8001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2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ΤΥΠΟΙ   ΝΕΚΡΩΣΗΣ  ΟΞΕΙΑΣ   ΗΠΑΤΙΤΙΔΑΣ</a:t>
            </a:r>
          </a:p>
        </p:txBody>
      </p:sp>
      <p:sp>
        <p:nvSpPr>
          <p:cNvPr id="15364" name="Text Box 3"/>
          <p:cNvSpPr txBox="1">
            <a:spLocks noChangeArrowheads="1"/>
          </p:cNvSpPr>
          <p:nvPr/>
        </p:nvSpPr>
        <p:spPr bwMode="auto">
          <a:xfrm>
            <a:off x="357188" y="1500188"/>
            <a:ext cx="8429625" cy="496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90500" indent="-190500">
              <a:buClr>
                <a:srgbClr val="FF0000"/>
              </a:buClr>
            </a:pPr>
            <a:r>
              <a:rPr lang="el-GR" sz="2800" b="1" dirty="0">
                <a:latin typeface="Times New Roman" pitchFamily="18" charset="0"/>
                <a:cs typeface="Times New Roman" pitchFamily="18" charset="0"/>
              </a:rPr>
              <a:t>Εστιακές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800" b="1" dirty="0">
                <a:latin typeface="Times New Roman" pitchFamily="18" charset="0"/>
                <a:cs typeface="Times New Roman" pitchFamily="18" charset="0"/>
              </a:rPr>
              <a:t>νεκρώσεις</a:t>
            </a:r>
          </a:p>
          <a:p>
            <a:pPr marL="190500" indent="-190500">
              <a:buClr>
                <a:srgbClr val="FF0000"/>
              </a:buClr>
            </a:pPr>
            <a:endParaRPr lang="el-GR" sz="2800" b="1" dirty="0">
              <a:latin typeface="Times New Roman" pitchFamily="18" charset="0"/>
              <a:cs typeface="Times New Roman" pitchFamily="18" charset="0"/>
            </a:endParaRPr>
          </a:p>
          <a:p>
            <a:pPr marL="190500" indent="-190500">
              <a:buClr>
                <a:srgbClr val="FF0000"/>
              </a:buClr>
            </a:pPr>
            <a:r>
              <a:rPr lang="el-GR" sz="2800" b="1" dirty="0">
                <a:latin typeface="Times New Roman" pitchFamily="18" charset="0"/>
                <a:cs typeface="Times New Roman" pitchFamily="18" charset="0"/>
              </a:rPr>
              <a:t>Αποπτωτικά σωμάτια</a:t>
            </a:r>
          </a:p>
          <a:p>
            <a:pPr marL="190500" indent="-190500">
              <a:buClr>
                <a:srgbClr val="FF0000"/>
              </a:buClr>
            </a:pPr>
            <a:endParaRPr lang="el-GR" sz="2800" b="1" dirty="0">
              <a:latin typeface="Times New Roman" pitchFamily="18" charset="0"/>
              <a:cs typeface="Times New Roman" pitchFamily="18" charset="0"/>
            </a:endParaRPr>
          </a:p>
          <a:p>
            <a:pPr marL="190500" indent="-190500">
              <a:buClr>
                <a:srgbClr val="FF0000"/>
              </a:buClr>
            </a:pPr>
            <a:r>
              <a:rPr lang="el-GR" sz="2800" b="1" dirty="0">
                <a:latin typeface="Times New Roman" pitchFamily="18" charset="0"/>
                <a:cs typeface="Times New Roman" pitchFamily="18" charset="0"/>
              </a:rPr>
              <a:t>Συρρέουσες  νεκρώσεις</a:t>
            </a:r>
          </a:p>
          <a:p>
            <a:pPr marL="190500" indent="-190500">
              <a:spcBef>
                <a:spcPct val="30000"/>
              </a:spcBef>
              <a:buClr>
                <a:srgbClr val="FF0000"/>
              </a:buClr>
              <a:buFontTx/>
              <a:buChar char="-"/>
            </a:pPr>
            <a:r>
              <a:rPr lang="el-GR" sz="2800" dirty="0">
                <a:latin typeface="Times New Roman" pitchFamily="18" charset="0"/>
                <a:cs typeface="Times New Roman" pitchFamily="18" charset="0"/>
              </a:rPr>
              <a:t>Κεντρολοβιακές</a:t>
            </a:r>
          </a:p>
          <a:p>
            <a:pPr marL="190500" indent="-190500">
              <a:buClr>
                <a:srgbClr val="FF0000"/>
              </a:buClr>
              <a:buFontTx/>
              <a:buChar char="-"/>
            </a:pPr>
            <a:r>
              <a:rPr lang="el-GR" sz="2800" dirty="0">
                <a:latin typeface="Times New Roman" pitchFamily="18" charset="0"/>
                <a:cs typeface="Times New Roman" pitchFamily="18" charset="0"/>
              </a:rPr>
              <a:t>Γεφυροποιές</a:t>
            </a:r>
            <a:endParaRPr lang="el-GR" sz="2800" b="1" dirty="0">
              <a:latin typeface="Times New Roman" pitchFamily="18" charset="0"/>
              <a:cs typeface="Times New Roman" pitchFamily="18" charset="0"/>
            </a:endParaRPr>
          </a:p>
          <a:p>
            <a:pPr marL="190500" indent="-190500">
              <a:buClr>
                <a:srgbClr val="FF0000"/>
              </a:buClr>
              <a:buFontTx/>
              <a:buChar char="-"/>
            </a:pPr>
            <a:r>
              <a:rPr lang="el-GR" sz="2800" dirty="0">
                <a:latin typeface="Times New Roman" pitchFamily="18" charset="0"/>
                <a:cs typeface="Times New Roman" pitchFamily="18" charset="0"/>
              </a:rPr>
              <a:t>Πανλοβιακές</a:t>
            </a:r>
          </a:p>
          <a:p>
            <a:pPr marL="190500" indent="-190500">
              <a:buClr>
                <a:srgbClr val="FF0000"/>
              </a:buClr>
              <a:buFontTx/>
              <a:buChar char="-"/>
            </a:pPr>
            <a:r>
              <a:rPr lang="el-GR" sz="2800" dirty="0">
                <a:latin typeface="Times New Roman" pitchFamily="18" charset="0"/>
                <a:cs typeface="Times New Roman" pitchFamily="18" charset="0"/>
              </a:rPr>
              <a:t>Υπομαζική (</a:t>
            </a:r>
            <a:r>
              <a:rPr lang="el-GR" sz="2800" i="1" dirty="0">
                <a:latin typeface="Times New Roman" pitchFamily="18" charset="0"/>
                <a:cs typeface="Times New Roman" pitchFamily="18" charset="0"/>
              </a:rPr>
              <a:t>αφορά μέρος του ήπατος</a:t>
            </a:r>
            <a:r>
              <a:rPr lang="el-GR" sz="28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190500" indent="-190500">
              <a:buClr>
                <a:srgbClr val="FF0000"/>
              </a:buClr>
              <a:buFontTx/>
              <a:buChar char="-"/>
            </a:pPr>
            <a:r>
              <a:rPr lang="el-GR" sz="2800" dirty="0">
                <a:latin typeface="Times New Roman" pitchFamily="18" charset="0"/>
                <a:cs typeface="Times New Roman" pitchFamily="18" charset="0"/>
              </a:rPr>
              <a:t>Μαζική (</a:t>
            </a:r>
            <a:r>
              <a:rPr lang="el-GR" sz="2800" i="1" dirty="0">
                <a:latin typeface="Times New Roman" pitchFamily="18" charset="0"/>
                <a:cs typeface="Times New Roman" pitchFamily="18" charset="0"/>
              </a:rPr>
              <a:t>πανλοβιακές νεκρώσεις σε όλη 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  <a:p>
            <a:pPr marL="190500" indent="-190500">
              <a:buClr>
                <a:srgbClr val="FF0000"/>
              </a:buClr>
            </a:pP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l-GR" sz="2800" i="1" dirty="0">
                <a:latin typeface="Times New Roman" pitchFamily="18" charset="0"/>
                <a:cs typeface="Times New Roman" pitchFamily="18" charset="0"/>
              </a:rPr>
              <a:t>την έκταση του ήπατος)</a:t>
            </a:r>
          </a:p>
        </p:txBody>
      </p:sp>
      <p:sp>
        <p:nvSpPr>
          <p:cNvPr id="4" name="3 - Δεξιό άγκιστρο"/>
          <p:cNvSpPr/>
          <p:nvPr/>
        </p:nvSpPr>
        <p:spPr>
          <a:xfrm>
            <a:off x="6500813" y="5286375"/>
            <a:ext cx="214312" cy="642938"/>
          </a:xfrm>
          <a:prstGeom prst="rightBrac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5" name="4 - Ορθογώνιο"/>
          <p:cNvSpPr/>
          <p:nvPr/>
        </p:nvSpPr>
        <p:spPr>
          <a:xfrm>
            <a:off x="6715125" y="5357813"/>
            <a:ext cx="2428875" cy="571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Κεραυνοβόλος ηπατίτιδα</a:t>
            </a:r>
          </a:p>
        </p:txBody>
      </p:sp>
      <p:sp>
        <p:nvSpPr>
          <p:cNvPr id="10" name="9 - Ορθογώνιο"/>
          <p:cNvSpPr/>
          <p:nvPr/>
        </p:nvSpPr>
        <p:spPr>
          <a:xfrm>
            <a:off x="6429375" y="2071688"/>
            <a:ext cx="2286000" cy="1571625"/>
          </a:xfrm>
          <a:prstGeom prst="rect">
            <a:avLst/>
          </a:prstGeom>
          <a:solidFill>
            <a:srgbClr val="FFFF00">
              <a:alpha val="19000"/>
            </a:srgb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2400" dirty="0">
                <a:solidFill>
                  <a:schemeClr val="tx1"/>
                </a:solidFill>
              </a:rPr>
              <a:t>Ευρήματα περιστατικού </a:t>
            </a:r>
          </a:p>
        </p:txBody>
      </p:sp>
      <p:cxnSp>
        <p:nvCxnSpPr>
          <p:cNvPr id="12" name="11 - Ευθεία γραμμή σύνδεσης"/>
          <p:cNvCxnSpPr/>
          <p:nvPr/>
        </p:nvCxnSpPr>
        <p:spPr>
          <a:xfrm>
            <a:off x="4929188" y="2857500"/>
            <a:ext cx="11430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23528" y="1412776"/>
            <a:ext cx="4104456" cy="33123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1187450" y="1052513"/>
            <a:ext cx="6985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ΑΛΛΑ ΙΣΤΟΛΟΓΙΚΑ ΧΑΡΑΚΤΗΡΙΣΤΙΚΑ ΟΞΕΙΑΣ ΗΠΑΤΙΤΙΔΑΣ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2051050" y="2276475"/>
            <a:ext cx="53340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90500" indent="-190500">
              <a:buClr>
                <a:srgbClr val="FF0000"/>
              </a:buClr>
              <a:buFontTx/>
              <a:buChar char="•"/>
            </a:pPr>
            <a:r>
              <a:rPr lang="el-GR" sz="2800" b="1">
                <a:latin typeface="Times New Roman" pitchFamily="18" charset="0"/>
                <a:cs typeface="Times New Roman" pitchFamily="18" charset="0"/>
              </a:rPr>
              <a:t>Φλεγμονώδης διήθηση πυλαίων διαστημάτων και παρεγχύματος</a:t>
            </a:r>
          </a:p>
          <a:p>
            <a:pPr marL="190500" indent="-190500">
              <a:spcBef>
                <a:spcPct val="50000"/>
              </a:spcBef>
              <a:buClr>
                <a:srgbClr val="FF0000"/>
              </a:buClr>
              <a:buFontTx/>
              <a:buChar char="•"/>
            </a:pPr>
            <a:r>
              <a:rPr lang="el-GR" sz="2800" b="1">
                <a:latin typeface="Times New Roman" pitchFamily="18" charset="0"/>
                <a:cs typeface="Times New Roman" pitchFamily="18" charset="0"/>
              </a:rPr>
              <a:t>Θολερά εξοίδηση ηπατικών κυττάρων</a:t>
            </a:r>
          </a:p>
          <a:p>
            <a:pPr marL="190500" indent="-190500">
              <a:spcBef>
                <a:spcPct val="50000"/>
              </a:spcBef>
              <a:buClr>
                <a:srgbClr val="FF0000"/>
              </a:buClr>
              <a:buFontTx/>
              <a:buChar char="•"/>
            </a:pPr>
            <a:r>
              <a:rPr lang="el-GR" sz="2800" b="1">
                <a:latin typeface="Times New Roman" pitchFamily="18" charset="0"/>
                <a:cs typeface="Times New Roman" pitchFamily="18" charset="0"/>
              </a:rPr>
              <a:t>Αθροίσεις μακροφάγων με κηροειδές</a:t>
            </a:r>
          </a:p>
          <a:p>
            <a:pPr marL="190500" indent="-190500">
              <a:spcBef>
                <a:spcPct val="50000"/>
              </a:spcBef>
              <a:buClr>
                <a:srgbClr val="FF0000"/>
              </a:buClr>
              <a:buFontTx/>
              <a:buChar char="•"/>
            </a:pPr>
            <a:r>
              <a:rPr lang="el-GR" sz="2800" b="1">
                <a:latin typeface="Times New Roman" pitchFamily="18" charset="0"/>
                <a:cs typeface="Times New Roman" pitchFamily="18" charset="0"/>
              </a:rPr>
              <a:t>Αναγέννηση</a:t>
            </a:r>
          </a:p>
          <a:p>
            <a:pPr marL="190500" indent="-190500">
              <a:spcBef>
                <a:spcPct val="50000"/>
              </a:spcBef>
              <a:buClr>
                <a:srgbClr val="FF0000"/>
              </a:buClr>
              <a:buFontTx/>
              <a:buChar char="•"/>
            </a:pPr>
            <a:r>
              <a:rPr lang="el-GR" sz="2800" b="1">
                <a:latin typeface="Times New Roman" pitchFamily="18" charset="0"/>
                <a:cs typeface="Times New Roman" pitchFamily="18" charset="0"/>
              </a:rPr>
              <a:t>Χολόσταση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716" name="Group 20"/>
          <p:cNvGraphicFramePr>
            <a:graphicFrameLocks noGrp="1"/>
          </p:cNvGraphicFramePr>
          <p:nvPr/>
        </p:nvGraphicFramePr>
        <p:xfrm>
          <a:off x="684213" y="1125538"/>
          <a:ext cx="7596187" cy="4645152"/>
        </p:xfrm>
        <a:graphic>
          <a:graphicData uri="http://schemas.openxmlformats.org/drawingml/2006/table">
            <a:tbl>
              <a:tblPr/>
              <a:tblGrid>
                <a:gridCol w="20240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5721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Ιός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Χαρακτηριστικά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3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Ηπατίτιδα 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DNA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hepadna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  <a:r>
                        <a:rPr kumimoji="0" 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ιός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Σεξουαλική, παρεντερική</a:t>
                      </a:r>
                      <a:r>
                        <a:rPr kumimoji="0" 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,</a:t>
                      </a:r>
                      <a:r>
                        <a:rPr kumimoji="0" lang="el-GR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περιγεννητική</a:t>
                      </a:r>
                      <a:r>
                        <a:rPr kumimoji="0" lang="el-G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μετάδοση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Μετάπτωση σε χρόνια νόσο στο 5% των ενηλίκων και </a:t>
                      </a:r>
                      <a:r>
                        <a:rPr kumimoji="0" lang="el-GR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εως</a:t>
                      </a:r>
                      <a:r>
                        <a:rPr kumimoji="0" lang="el-G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90% των νεογνών και των </a:t>
                      </a:r>
                      <a:r>
                        <a:rPr kumimoji="0" lang="el-GR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ανοσοκατεσταλμένων</a:t>
                      </a:r>
                      <a:endParaRPr kumimoji="0" lang="el-G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Χρόνια  ΗΒ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 </a:t>
                      </a:r>
                      <a:r>
                        <a:rPr kumimoji="0" lang="el-G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λοίμωξη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70-90% </a:t>
                      </a:r>
                      <a:r>
                        <a:rPr kumimoji="0" lang="el-GR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ασυμπτωματικοί</a:t>
                      </a:r>
                      <a:r>
                        <a:rPr kumimoji="0" lang="el-G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φορείς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10-20%  χρόνια</a:t>
                      </a:r>
                      <a:r>
                        <a:rPr kumimoji="0" 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l-G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εξελισσόμενη ηπατίτιδα</a:t>
                      </a:r>
                      <a:r>
                        <a:rPr kumimoji="0" 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  <a:r>
                        <a:rPr kumimoji="0" 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</a:t>
                      </a:r>
                      <a:r>
                        <a:rPr kumimoji="0" lang="el-GR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ινωση</a:t>
                      </a:r>
                      <a:r>
                        <a:rPr kumimoji="0" lang="el-G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-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l-G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κίρρωση -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l-G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ΗΚΚ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2,5% </a:t>
                      </a:r>
                      <a:r>
                        <a:rPr kumimoji="0" lang="el-G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ανά έτος</a:t>
                      </a:r>
                      <a:r>
                        <a:rPr kumimoji="0" lang="el-G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l-GR" b="1"/>
              <a:t>2</a:t>
            </a:r>
            <a:r>
              <a:rPr lang="el-GR" b="1" baseline="30000"/>
              <a:t>η</a:t>
            </a:r>
            <a:r>
              <a:rPr lang="el-GR" b="1"/>
              <a:t> περίπτωση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/>
              <a:t>Γυναίκα  40  ετών  παραπονούμενη  για προοδευτικά  επιδεινούμενο  κνησμό και αίσθημα  κόπωσης</a:t>
            </a:r>
          </a:p>
          <a:p>
            <a:endParaRPr lang="el-GR"/>
          </a:p>
          <a:p>
            <a:r>
              <a:rPr lang="el-GR"/>
              <a:t>Ατομικό  αναμνηστικό  ελεύθερο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Κλινικά ευρήματα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57375"/>
            <a:ext cx="8229600" cy="4268788"/>
          </a:xfrm>
        </p:spPr>
        <p:txBody>
          <a:bodyPr/>
          <a:lstStyle/>
          <a:p>
            <a:r>
              <a:rPr lang="el-GR"/>
              <a:t>Ήπαρ  ψηλαφητό 2 εκ. κάτωθεν  του  δεξιού πλευρικού  τόξου,  υπόσκληρο</a:t>
            </a:r>
          </a:p>
          <a:p>
            <a:r>
              <a:rPr lang="el-GR"/>
              <a:t>Σπλήνας  μη  ψηλαφητός</a:t>
            </a:r>
          </a:p>
          <a:p>
            <a:r>
              <a:rPr lang="el-GR"/>
              <a:t>Ξανθώματα  στο  δέρμα</a:t>
            </a:r>
          </a:p>
          <a:p>
            <a:r>
              <a:rPr lang="el-GR"/>
              <a:t>Όχι  ασκίτης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- Τίτλος"/>
          <p:cNvSpPr>
            <a:spLocks noGrp="1"/>
          </p:cNvSpPr>
          <p:nvPr>
            <p:ph type="title"/>
          </p:nvPr>
        </p:nvSpPr>
        <p:spPr>
          <a:xfrm>
            <a:off x="-214313" y="1714500"/>
            <a:ext cx="3328988" cy="1143000"/>
          </a:xfrm>
        </p:spPr>
        <p:txBody>
          <a:bodyPr/>
          <a:lstStyle/>
          <a:p>
            <a:r>
              <a:rPr lang="el-GR"/>
              <a:t>Ξανθώματα </a:t>
            </a:r>
          </a:p>
        </p:txBody>
      </p:sp>
      <p:pic>
        <p:nvPicPr>
          <p:cNvPr id="22531" name="Picture 2" descr="C:\Documents and Settings\adm\Τα έγγραφά μου\Οι σαρώσεις μου\2011-03 (Μαρ)\σάρωση00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14688" y="428625"/>
            <a:ext cx="4143375" cy="5715000"/>
          </a:xfr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2550"/>
          </a:xfrm>
        </p:spPr>
        <p:txBody>
          <a:bodyPr/>
          <a:lstStyle/>
          <a:p>
            <a:endParaRPr lang="el-GR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14375"/>
            <a:ext cx="8229600" cy="5786438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sz="2000"/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l-GR" sz="2000" b="1"/>
              <a:t>  Βιοχημικός έλεγχος</a:t>
            </a:r>
            <a:endParaRPr lang="en-US" sz="2000" b="1"/>
          </a:p>
          <a:p>
            <a:pPr>
              <a:lnSpc>
                <a:spcPct val="80000"/>
              </a:lnSpc>
            </a:pPr>
            <a:endParaRPr lang="en-US" sz="2000"/>
          </a:p>
          <a:p>
            <a:pPr>
              <a:lnSpc>
                <a:spcPct val="80000"/>
              </a:lnSpc>
            </a:pPr>
            <a:r>
              <a:rPr lang="en-US" sz="2000"/>
              <a:t>ALT  </a:t>
            </a:r>
            <a:r>
              <a:rPr lang="el-GR" sz="2000"/>
              <a:t>  </a:t>
            </a:r>
            <a:r>
              <a:rPr lang="en-US" sz="2000"/>
              <a:t>118 U/L</a:t>
            </a:r>
          </a:p>
          <a:p>
            <a:pPr>
              <a:lnSpc>
                <a:spcPct val="80000"/>
              </a:lnSpc>
            </a:pPr>
            <a:r>
              <a:rPr lang="en-US" sz="2000"/>
              <a:t>AST  </a:t>
            </a:r>
            <a:r>
              <a:rPr lang="el-GR" sz="2000"/>
              <a:t> </a:t>
            </a:r>
            <a:r>
              <a:rPr lang="en-US" sz="2000"/>
              <a:t> </a:t>
            </a:r>
            <a:r>
              <a:rPr lang="el-GR" sz="2000"/>
              <a:t> </a:t>
            </a:r>
            <a:r>
              <a:rPr lang="en-US" sz="2000"/>
              <a:t>74 U/L</a:t>
            </a:r>
          </a:p>
          <a:p>
            <a:pPr>
              <a:lnSpc>
                <a:spcPct val="80000"/>
              </a:lnSpc>
            </a:pPr>
            <a:r>
              <a:rPr lang="en-US" sz="2000" b="1"/>
              <a:t>ALP  </a:t>
            </a:r>
            <a:r>
              <a:rPr lang="el-GR" sz="2000" b="1"/>
              <a:t> </a:t>
            </a:r>
            <a:r>
              <a:rPr lang="en-US" sz="2000" b="1"/>
              <a:t> </a:t>
            </a:r>
            <a:r>
              <a:rPr lang="el-GR" sz="2000" b="1"/>
              <a:t>8</a:t>
            </a:r>
            <a:r>
              <a:rPr lang="en-US" sz="2000" b="1"/>
              <a:t>78 U/L</a:t>
            </a:r>
            <a:r>
              <a:rPr lang="el-GR" sz="2000" b="1"/>
              <a:t>                                             </a:t>
            </a:r>
            <a:r>
              <a:rPr lang="el-GR" sz="2000"/>
              <a:t>( ΦΤ &lt; 280 )</a:t>
            </a:r>
            <a:endParaRPr lang="en-US" sz="2000"/>
          </a:p>
          <a:p>
            <a:pPr>
              <a:lnSpc>
                <a:spcPct val="80000"/>
              </a:lnSpc>
            </a:pPr>
            <a:r>
              <a:rPr lang="el-GR" sz="2000" b="1"/>
              <a:t>γ</a:t>
            </a:r>
            <a:r>
              <a:rPr lang="en-US" sz="2000" b="1"/>
              <a:t>GT</a:t>
            </a:r>
            <a:r>
              <a:rPr lang="el-GR" sz="2000" b="1"/>
              <a:t>    320                                                     </a:t>
            </a:r>
            <a:r>
              <a:rPr lang="el-GR" sz="2000"/>
              <a:t>( ΦΤ &lt;32 )      </a:t>
            </a:r>
            <a:endParaRPr lang="en-US" sz="2000"/>
          </a:p>
          <a:p>
            <a:pPr>
              <a:lnSpc>
                <a:spcPct val="80000"/>
              </a:lnSpc>
            </a:pPr>
            <a:r>
              <a:rPr lang="el-GR" sz="2000"/>
              <a:t>Ολική  χολερυθρίνη </a:t>
            </a:r>
            <a:r>
              <a:rPr lang="en-US" sz="2000"/>
              <a:t>  </a:t>
            </a:r>
            <a:r>
              <a:rPr lang="el-GR" sz="2000"/>
              <a:t>   </a:t>
            </a:r>
            <a:r>
              <a:rPr lang="en-US" sz="2000"/>
              <a:t> 1,</a:t>
            </a:r>
            <a:r>
              <a:rPr lang="el-GR" sz="2000"/>
              <a:t>5</a:t>
            </a:r>
            <a:r>
              <a:rPr lang="en-US" sz="2000"/>
              <a:t> mg/dl</a:t>
            </a:r>
            <a:r>
              <a:rPr lang="el-GR" sz="2000"/>
              <a:t>           ( ΦΤ &lt;1,3)</a:t>
            </a:r>
          </a:p>
          <a:p>
            <a:pPr>
              <a:lnSpc>
                <a:spcPct val="80000"/>
              </a:lnSpc>
            </a:pPr>
            <a:r>
              <a:rPr lang="el-GR" sz="2000" b="1"/>
              <a:t>Χοληστερόλη  </a:t>
            </a:r>
            <a:r>
              <a:rPr lang="en-US" sz="2000" b="1"/>
              <a:t>            </a:t>
            </a:r>
            <a:r>
              <a:rPr lang="el-GR" sz="2000" b="1"/>
              <a:t> 710 </a:t>
            </a:r>
            <a:r>
              <a:rPr lang="en-US" sz="2000" b="1"/>
              <a:t>mg/dl</a:t>
            </a:r>
            <a:r>
              <a:rPr lang="el-GR" sz="2000" b="1"/>
              <a:t> </a:t>
            </a:r>
          </a:p>
          <a:p>
            <a:pPr>
              <a:lnSpc>
                <a:spcPct val="80000"/>
              </a:lnSpc>
            </a:pPr>
            <a:r>
              <a:rPr lang="el-GR" sz="2000"/>
              <a:t>Αλβουμίνη </a:t>
            </a:r>
            <a:r>
              <a:rPr lang="en-US" sz="2000"/>
              <a:t>                  </a:t>
            </a:r>
            <a:r>
              <a:rPr lang="el-GR" sz="2000"/>
              <a:t>   </a:t>
            </a:r>
            <a:r>
              <a:rPr lang="en-US" sz="2000"/>
              <a:t> </a:t>
            </a:r>
            <a:r>
              <a:rPr lang="el-GR" sz="2000"/>
              <a:t>3,5 </a:t>
            </a:r>
            <a:r>
              <a:rPr lang="en-US" sz="2000"/>
              <a:t>mg/dl</a:t>
            </a:r>
            <a:r>
              <a:rPr lang="el-GR" sz="2000"/>
              <a:t>            ( ΦΤ   3,5-5,5 )</a:t>
            </a:r>
            <a:endParaRPr lang="en-US" sz="2000"/>
          </a:p>
          <a:p>
            <a:pPr>
              <a:lnSpc>
                <a:spcPct val="80000"/>
              </a:lnSpc>
            </a:pPr>
            <a:endParaRPr lang="el-GR" sz="2000"/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l-GR" sz="2000" b="1"/>
              <a:t>  Ιολογικός έλεγχος </a:t>
            </a:r>
            <a:r>
              <a:rPr lang="el-GR" sz="2000"/>
              <a:t>για </a:t>
            </a:r>
            <a:r>
              <a:rPr lang="en-US" sz="2000"/>
              <a:t> HCV</a:t>
            </a:r>
            <a:r>
              <a:rPr lang="el-GR" sz="2000"/>
              <a:t>, </a:t>
            </a:r>
            <a:r>
              <a:rPr lang="en-US" sz="2000"/>
              <a:t>HBV  </a:t>
            </a:r>
            <a:r>
              <a:rPr lang="el-GR" sz="2000"/>
              <a:t> αρνητικός</a:t>
            </a:r>
            <a:endParaRPr lang="en-US" sz="2000"/>
          </a:p>
          <a:p>
            <a:pPr>
              <a:lnSpc>
                <a:spcPct val="80000"/>
              </a:lnSpc>
            </a:pPr>
            <a:endParaRPr lang="el-GR" sz="2000"/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l-GR" sz="2000" b="1"/>
              <a:t>  Ανοσολογικός έλεγχος</a:t>
            </a:r>
            <a:endParaRPr lang="en-US" sz="2000" b="1"/>
          </a:p>
          <a:p>
            <a:pPr>
              <a:lnSpc>
                <a:spcPct val="80000"/>
              </a:lnSpc>
            </a:pPr>
            <a:r>
              <a:rPr lang="en-US" sz="2000" b="1"/>
              <a:t>AMA </a:t>
            </a:r>
            <a:r>
              <a:rPr lang="el-GR" sz="2000" b="1"/>
              <a:t>   ( αντιμιτοχονδριακά αντισώματα </a:t>
            </a:r>
            <a:r>
              <a:rPr lang="en-US" sz="2000" b="1"/>
              <a:t>)  </a:t>
            </a:r>
            <a:r>
              <a:rPr lang="el-GR" sz="2000" b="1"/>
              <a:t> 1:1280</a:t>
            </a:r>
            <a:endParaRPr lang="en-US" sz="2000" b="1"/>
          </a:p>
          <a:p>
            <a:pPr>
              <a:lnSpc>
                <a:spcPct val="80000"/>
              </a:lnSpc>
            </a:pPr>
            <a:r>
              <a:rPr lang="en-US" sz="2000"/>
              <a:t>ASMA</a:t>
            </a:r>
            <a:r>
              <a:rPr lang="el-GR" sz="2000"/>
              <a:t> </a:t>
            </a:r>
            <a:r>
              <a:rPr lang="en-US" sz="2000"/>
              <a:t> </a:t>
            </a:r>
            <a:r>
              <a:rPr lang="el-GR" sz="2000"/>
              <a:t>(αντιλειομυικά αντισώματα )  (-)</a:t>
            </a:r>
            <a:endParaRPr lang="en-US" sz="2000"/>
          </a:p>
          <a:p>
            <a:pPr>
              <a:lnSpc>
                <a:spcPct val="80000"/>
              </a:lnSpc>
            </a:pPr>
            <a:r>
              <a:rPr lang="en-US" sz="2000"/>
              <a:t>ANA </a:t>
            </a:r>
            <a:r>
              <a:rPr lang="el-GR" sz="2000"/>
              <a:t>   (αντιπυρηνικά) </a:t>
            </a:r>
            <a:r>
              <a:rPr lang="en-US" sz="2000"/>
              <a:t>    </a:t>
            </a:r>
            <a:r>
              <a:rPr lang="el-GR" sz="2000"/>
              <a:t> (-)</a:t>
            </a:r>
            <a:endParaRPr lang="en-US" sz="2000"/>
          </a:p>
          <a:p>
            <a:pPr>
              <a:lnSpc>
                <a:spcPct val="80000"/>
              </a:lnSpc>
            </a:pPr>
            <a:r>
              <a:rPr lang="el-GR" sz="2000"/>
              <a:t>Αντι-ηπατονεφρικά μικροσωμιακά αντισώματα</a:t>
            </a:r>
            <a:r>
              <a:rPr lang="en-US" sz="2000"/>
              <a:t>   </a:t>
            </a:r>
            <a:r>
              <a:rPr lang="el-GR" sz="2000"/>
              <a:t> (-)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- Τίτλος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285875"/>
          </a:xfrm>
        </p:spPr>
        <p:txBody>
          <a:bodyPr/>
          <a:lstStyle/>
          <a:p>
            <a:r>
              <a:rPr lang="el-GR" sz="3600"/>
              <a:t>Εργαστηριακός   έλεγχος   ήπατος </a:t>
            </a:r>
          </a:p>
        </p:txBody>
      </p:sp>
      <p:sp>
        <p:nvSpPr>
          <p:cNvPr id="3075" name="2 - Θέση περιεχομένου"/>
          <p:cNvSpPr>
            <a:spLocks noGrp="1"/>
          </p:cNvSpPr>
          <p:nvPr>
            <p:ph idx="1"/>
          </p:nvPr>
        </p:nvSpPr>
        <p:spPr>
          <a:xfrm>
            <a:off x="285750" y="1285875"/>
            <a:ext cx="8858250" cy="531177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l-GR" sz="2400" dirty="0">
                <a:solidFill>
                  <a:srgbClr val="0070C0"/>
                </a:solidFill>
              </a:rPr>
              <a:t> </a:t>
            </a:r>
            <a:r>
              <a:rPr lang="el-GR" sz="2400" b="1" dirty="0"/>
              <a:t>Αυξημένες </a:t>
            </a:r>
            <a:r>
              <a:rPr lang="el-GR" sz="2400" dirty="0">
                <a:solidFill>
                  <a:srgbClr val="0070C0"/>
                </a:solidFill>
              </a:rPr>
              <a:t>  </a:t>
            </a:r>
            <a:r>
              <a:rPr lang="el-GR" sz="2400" b="1" dirty="0"/>
              <a:t>τιμές </a:t>
            </a:r>
            <a:r>
              <a:rPr lang="en-US" sz="2400" b="1" dirty="0"/>
              <a:t>  ALP </a:t>
            </a:r>
            <a:r>
              <a:rPr lang="el-GR" sz="2400" b="1" dirty="0"/>
              <a:t>και</a:t>
            </a:r>
            <a:r>
              <a:rPr lang="en-US" sz="2400" b="1" dirty="0"/>
              <a:t>   </a:t>
            </a:r>
            <a:r>
              <a:rPr lang="el-GR" sz="2400" b="1" dirty="0"/>
              <a:t>γ</a:t>
            </a:r>
            <a:r>
              <a:rPr lang="en-US" sz="2400" b="1" dirty="0"/>
              <a:t>GT</a:t>
            </a:r>
            <a:r>
              <a:rPr lang="el-GR" sz="2400" b="1" dirty="0"/>
              <a:t> </a:t>
            </a:r>
            <a:r>
              <a:rPr lang="el-GR" sz="2400" b="1" dirty="0">
                <a:solidFill>
                  <a:srgbClr val="0070C0"/>
                </a:solidFill>
              </a:rPr>
              <a:t>:  </a:t>
            </a:r>
            <a:r>
              <a:rPr lang="el-GR" sz="2400" b="1" dirty="0" err="1"/>
              <a:t>ενδειξη</a:t>
            </a:r>
            <a:r>
              <a:rPr lang="el-GR" sz="2400" b="1" dirty="0"/>
              <a:t>  χολόστασης</a:t>
            </a:r>
          </a:p>
          <a:p>
            <a:pPr>
              <a:buFont typeface="Arial" charset="0"/>
              <a:buNone/>
            </a:pPr>
            <a:endParaRPr lang="el-GR" sz="2400" dirty="0"/>
          </a:p>
          <a:p>
            <a:pPr>
              <a:buFont typeface="Arial" charset="0"/>
              <a:buNone/>
            </a:pPr>
            <a:r>
              <a:rPr lang="en-US" sz="2400" dirty="0"/>
              <a:t> 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rgbClr val="0070C0"/>
                </a:solidFill>
              </a:rPr>
              <a:t>ALP</a:t>
            </a:r>
            <a:r>
              <a:rPr lang="el-GR" sz="2400" b="1" dirty="0">
                <a:solidFill>
                  <a:srgbClr val="0070C0"/>
                </a:solidFill>
              </a:rPr>
              <a:t> </a:t>
            </a:r>
            <a:r>
              <a:rPr lang="el-GR" sz="2400" b="1" dirty="0"/>
              <a:t> </a:t>
            </a:r>
            <a:r>
              <a:rPr lang="en-US" sz="2400" b="1" dirty="0">
                <a:solidFill>
                  <a:srgbClr val="0070C0"/>
                </a:solidFill>
              </a:rPr>
              <a:t>(</a:t>
            </a:r>
            <a:r>
              <a:rPr lang="el-GR" sz="2400" b="1" dirty="0">
                <a:solidFill>
                  <a:srgbClr val="0070C0"/>
                </a:solidFill>
              </a:rPr>
              <a:t>αλκαλική  </a:t>
            </a:r>
            <a:r>
              <a:rPr lang="el-GR" sz="2400" b="1" dirty="0" err="1">
                <a:solidFill>
                  <a:srgbClr val="0070C0"/>
                </a:solidFill>
              </a:rPr>
              <a:t>φωσφατάση</a:t>
            </a:r>
            <a:r>
              <a:rPr lang="en-US" sz="2400" b="1" dirty="0">
                <a:solidFill>
                  <a:srgbClr val="0070C0"/>
                </a:solidFill>
              </a:rPr>
              <a:t>)</a:t>
            </a:r>
          </a:p>
          <a:p>
            <a:pPr>
              <a:buFont typeface="Arial" charset="0"/>
              <a:buNone/>
            </a:pPr>
            <a:r>
              <a:rPr lang="en-US" sz="2400" dirty="0"/>
              <a:t> </a:t>
            </a:r>
            <a:r>
              <a:rPr lang="el-GR" sz="2400" dirty="0"/>
              <a:t>   Χολικός πόλος </a:t>
            </a:r>
            <a:r>
              <a:rPr lang="el-GR" sz="2400" dirty="0" err="1"/>
              <a:t>ηπατοκυττάρων</a:t>
            </a:r>
            <a:r>
              <a:rPr lang="el-GR" sz="2400" dirty="0"/>
              <a:t>,   </a:t>
            </a:r>
            <a:r>
              <a:rPr lang="el-GR" sz="2400" dirty="0" err="1"/>
              <a:t>χολαγγειοκύτταρα</a:t>
            </a:r>
            <a:r>
              <a:rPr lang="el-GR" sz="2400" dirty="0"/>
              <a:t>,   </a:t>
            </a:r>
            <a:r>
              <a:rPr lang="el-GR" sz="2400" dirty="0" err="1"/>
              <a:t>οστεοκλάστες</a:t>
            </a:r>
            <a:r>
              <a:rPr lang="el-GR" sz="2400" dirty="0"/>
              <a:t>,  πλακούντας,   </a:t>
            </a:r>
            <a:r>
              <a:rPr lang="el-GR" sz="2400" dirty="0" err="1"/>
              <a:t>εντεροκύτταρα</a:t>
            </a:r>
            <a:r>
              <a:rPr lang="el-GR" sz="2400" dirty="0"/>
              <a:t>    (</a:t>
            </a:r>
            <a:r>
              <a:rPr lang="el-GR" sz="2400" dirty="0" err="1">
                <a:solidFill>
                  <a:srgbClr val="0070C0"/>
                </a:solidFill>
              </a:rPr>
              <a:t>ισοένζυμα</a:t>
            </a:r>
            <a:r>
              <a:rPr lang="el-GR" sz="2400" dirty="0"/>
              <a:t>)</a:t>
            </a:r>
          </a:p>
          <a:p>
            <a:pPr>
              <a:buFont typeface="Arial" charset="0"/>
              <a:buNone/>
            </a:pPr>
            <a:r>
              <a:rPr lang="el-GR" sz="2400" dirty="0"/>
              <a:t>     Η σύνθεση στο ήπαρ επάγεται από τα χολικά οξέα.</a:t>
            </a:r>
          </a:p>
          <a:p>
            <a:pPr>
              <a:buFont typeface="Arial" charset="0"/>
              <a:buNone/>
            </a:pPr>
            <a:r>
              <a:rPr lang="el-GR" sz="2400" dirty="0"/>
              <a:t> </a:t>
            </a:r>
            <a:endParaRPr lang="en-US" sz="2400" dirty="0"/>
          </a:p>
          <a:p>
            <a:pPr>
              <a:buFont typeface="Arial" charset="0"/>
              <a:buNone/>
            </a:pPr>
            <a:r>
              <a:rPr lang="en-US" sz="2400" b="1" dirty="0"/>
              <a:t>  </a:t>
            </a:r>
            <a:r>
              <a:rPr lang="el-GR" sz="2400" b="1" dirty="0"/>
              <a:t> </a:t>
            </a:r>
            <a:r>
              <a:rPr lang="el-GR" sz="2400" b="1" dirty="0">
                <a:solidFill>
                  <a:srgbClr val="0070C0"/>
                </a:solidFill>
              </a:rPr>
              <a:t>γ</a:t>
            </a:r>
            <a:r>
              <a:rPr lang="en-US" sz="2400" b="1" dirty="0">
                <a:solidFill>
                  <a:srgbClr val="0070C0"/>
                </a:solidFill>
              </a:rPr>
              <a:t>GT </a:t>
            </a:r>
            <a:r>
              <a:rPr lang="el-GR" sz="2400" b="1" dirty="0">
                <a:solidFill>
                  <a:srgbClr val="0070C0"/>
                </a:solidFill>
              </a:rPr>
              <a:t>  </a:t>
            </a:r>
            <a:r>
              <a:rPr lang="en-US" sz="2400" b="1" dirty="0">
                <a:solidFill>
                  <a:srgbClr val="0070C0"/>
                </a:solidFill>
              </a:rPr>
              <a:t>(</a:t>
            </a:r>
            <a:r>
              <a:rPr lang="el-GR" sz="2400" b="1" dirty="0">
                <a:solidFill>
                  <a:srgbClr val="0070C0"/>
                </a:solidFill>
              </a:rPr>
              <a:t>γ</a:t>
            </a:r>
            <a:r>
              <a:rPr lang="en-US" sz="2400" b="1" dirty="0">
                <a:solidFill>
                  <a:srgbClr val="0070C0"/>
                </a:solidFill>
              </a:rPr>
              <a:t>- </a:t>
            </a:r>
            <a:r>
              <a:rPr lang="en-US" sz="2400" b="1" dirty="0" err="1">
                <a:solidFill>
                  <a:srgbClr val="0070C0"/>
                </a:solidFill>
              </a:rPr>
              <a:t>Glutamyltranspeptidase</a:t>
            </a:r>
            <a:r>
              <a:rPr lang="en-US" sz="2400" b="1" dirty="0">
                <a:solidFill>
                  <a:srgbClr val="0070C0"/>
                </a:solidFill>
              </a:rPr>
              <a:t>)</a:t>
            </a:r>
          </a:p>
          <a:p>
            <a:pPr>
              <a:buFont typeface="Arial" charset="0"/>
              <a:buNone/>
            </a:pPr>
            <a:r>
              <a:rPr lang="en-US" sz="2400" dirty="0"/>
              <a:t>       </a:t>
            </a:r>
            <a:r>
              <a:rPr lang="el-GR" sz="2400" dirty="0"/>
              <a:t>Χολική μεμβράνη </a:t>
            </a:r>
            <a:r>
              <a:rPr lang="el-GR" sz="2400" dirty="0" err="1"/>
              <a:t>ηπατοκυττάρων</a:t>
            </a:r>
            <a:r>
              <a:rPr lang="el-GR" sz="2400" dirty="0"/>
              <a:t>, </a:t>
            </a:r>
            <a:r>
              <a:rPr lang="el-GR" sz="2400" dirty="0" err="1"/>
              <a:t>χολαγγειοκύτταρα</a:t>
            </a:r>
            <a:r>
              <a:rPr lang="el-GR" sz="2400" dirty="0"/>
              <a:t>,</a:t>
            </a:r>
          </a:p>
          <a:p>
            <a:pPr>
              <a:buFont typeface="Arial" charset="0"/>
              <a:buNone/>
            </a:pPr>
            <a:r>
              <a:rPr lang="el-GR" sz="2400" dirty="0"/>
              <a:t>       έντερο, πάγκρεας κ.α.</a:t>
            </a:r>
          </a:p>
          <a:p>
            <a:pPr>
              <a:buFont typeface="Arial" charset="0"/>
              <a:buNone/>
            </a:pPr>
            <a:r>
              <a:rPr lang="el-GR" sz="2400" dirty="0"/>
              <a:t>       Αύξηση τιμών μετά από καταστροφή κυτταρικής μεμβράνης ή</a:t>
            </a:r>
          </a:p>
          <a:p>
            <a:pPr>
              <a:buFont typeface="Arial" charset="0"/>
              <a:buNone/>
            </a:pPr>
            <a:r>
              <a:rPr lang="el-GR" sz="2400" dirty="0"/>
              <a:t>       επαγωγή σύνθεσης από χολικά οξέα, αλκοόλ, αντιεπιληπτικά.</a:t>
            </a:r>
          </a:p>
          <a:p>
            <a:pPr>
              <a:buFont typeface="Arial" charset="0"/>
              <a:buNone/>
            </a:pPr>
            <a:endParaRPr lang="el-GR" sz="2400" dirty="0"/>
          </a:p>
          <a:p>
            <a:pPr>
              <a:buFont typeface="Arial" charset="0"/>
              <a:buNone/>
            </a:pPr>
            <a:endParaRPr lang="el-GR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43125"/>
            <a:ext cx="8229600" cy="398303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l-GR"/>
              <a:t>   Υπερηχογραφικός  έλεγχος:   μικρού βαθμού ηπατοσπληνομεγαλία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5603" name="2 - Θέση περιεχομένου"/>
          <p:cNvSpPr>
            <a:spLocks noGrp="1"/>
          </p:cNvSpPr>
          <p:nvPr>
            <p:ph idx="1"/>
          </p:nvPr>
        </p:nvSpPr>
        <p:spPr>
          <a:xfrm>
            <a:off x="285750" y="1571625"/>
            <a:ext cx="8229600" cy="4525963"/>
          </a:xfrm>
        </p:spPr>
        <p:txBody>
          <a:bodyPr/>
          <a:lstStyle/>
          <a:p>
            <a:endParaRPr lang="el-GR"/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285750"/>
            <a:ext cx="8715375" cy="621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6627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85750"/>
            <a:ext cx="8429625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2 - Εικόνα" descr="autoimmune cholangitis-ed"/>
          <p:cNvPicPr>
            <a:picLocks noChangeAspect="1" noChangeArrowheads="1"/>
          </p:cNvPicPr>
          <p:nvPr/>
        </p:nvPicPr>
        <p:blipFill>
          <a:blip r:embed="rId3" cstate="print">
            <a:lum bright="6000" contrast="1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- Βέλος προς τα κάτω"/>
          <p:cNvSpPr/>
          <p:nvPr/>
        </p:nvSpPr>
        <p:spPr>
          <a:xfrm rot="2667118">
            <a:off x="5232246" y="3034660"/>
            <a:ext cx="382587" cy="808037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5" name="4 - Ορθογώνιο"/>
          <p:cNvSpPr/>
          <p:nvPr/>
        </p:nvSpPr>
        <p:spPr>
          <a:xfrm>
            <a:off x="7143750" y="6357938"/>
            <a:ext cx="2000250" cy="5000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l-GR" dirty="0"/>
              <a:t>Κοκκίωμα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8675" name="2 - Θέση περιεχομένου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4525963"/>
          </a:xfrm>
        </p:spPr>
        <p:txBody>
          <a:bodyPr/>
          <a:lstStyle/>
          <a:p>
            <a:endParaRPr lang="el-GR" dirty="0"/>
          </a:p>
          <a:p>
            <a:endParaRPr lang="el-GR" dirty="0"/>
          </a:p>
          <a:p>
            <a:pPr>
              <a:buFont typeface="Arial" charset="0"/>
              <a:buNone/>
            </a:pPr>
            <a:r>
              <a:rPr lang="el-GR" sz="3600" b="1" dirty="0">
                <a:solidFill>
                  <a:srgbClr val="C00000"/>
                </a:solidFill>
              </a:rPr>
              <a:t>    Διάγνωση</a:t>
            </a:r>
            <a:r>
              <a:rPr lang="el-GR" sz="3600" dirty="0"/>
              <a:t>  </a:t>
            </a:r>
          </a:p>
          <a:p>
            <a:pPr>
              <a:buFont typeface="Arial" charset="0"/>
              <a:buNone/>
            </a:pPr>
            <a:r>
              <a:rPr lang="el-GR" sz="3600" b="1" dirty="0"/>
              <a:t>    Πρωτοπαθής  χολική χολαγγειίτιδα </a:t>
            </a:r>
            <a:r>
              <a:rPr lang="el-GR" sz="3600" dirty="0"/>
              <a:t>(πρωτοπαθής χολική κίρρωση) </a:t>
            </a:r>
            <a:r>
              <a:rPr lang="el-GR" sz="3600" b="1" dirty="0"/>
              <a:t>σταδίου 3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l-GR"/>
              <a:t>    Η ασθενής έλαβε </a:t>
            </a:r>
            <a:r>
              <a:rPr lang="en-US"/>
              <a:t>URSO </a:t>
            </a:r>
            <a:r>
              <a:rPr lang="el-GR"/>
              <a:t>(</a:t>
            </a:r>
            <a:r>
              <a:rPr lang="en-US" sz="2800"/>
              <a:t>urso </a:t>
            </a:r>
            <a:r>
              <a:rPr lang="el-GR" sz="2800"/>
              <a:t>δεοξυχολικό</a:t>
            </a:r>
            <a:r>
              <a:rPr lang="el-GR"/>
              <a:t> </a:t>
            </a:r>
            <a:r>
              <a:rPr lang="el-GR" sz="2800"/>
              <a:t>οξύ</a:t>
            </a:r>
            <a:r>
              <a:rPr lang="el-GR"/>
              <a:t>) για τα επόμενα 6 χρόνια χωρίς να ανασταλεί η εξέλιξη της νόσου σε κίρρωση.</a:t>
            </a:r>
          </a:p>
          <a:p>
            <a:pPr>
              <a:buFont typeface="Arial" charset="0"/>
              <a:buNone/>
            </a:pPr>
            <a:r>
              <a:rPr lang="el-GR"/>
              <a:t>    Εν συνεχεία μεταμοσχεύθηκε.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 eaLnBrk="1" hangingPunct="1"/>
            <a:r>
              <a:rPr lang="el-GR" sz="3600" b="1" dirty="0">
                <a:solidFill>
                  <a:srgbClr val="C00000"/>
                </a:solidFill>
              </a:rPr>
              <a:t>Πρωτοπαθής χολική χολαγγειίτιδα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285751" y="1580014"/>
            <a:ext cx="8318698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sz="2400" b="1" dirty="0">
                <a:latin typeface="Times New Roman" pitchFamily="18" charset="0"/>
              </a:rPr>
              <a:t>K</a:t>
            </a:r>
            <a:r>
              <a:rPr lang="el-GR" sz="2400" b="1" dirty="0">
                <a:latin typeface="Times New Roman" pitchFamily="18" charset="0"/>
              </a:rPr>
              <a:t>αταστροφή ενδοηπατικών μεσολοβίων χοληφόρων      (</a:t>
            </a:r>
            <a:r>
              <a:rPr lang="el-GR" sz="2400" b="1" i="1" dirty="0">
                <a:latin typeface="Times New Roman" pitchFamily="18" charset="0"/>
              </a:rPr>
              <a:t>κοκκιωματώδης</a:t>
            </a:r>
            <a:r>
              <a:rPr lang="el-GR" sz="2400" i="1" dirty="0">
                <a:latin typeface="Times New Roman" pitchFamily="18" charset="0"/>
              </a:rPr>
              <a:t> </a:t>
            </a:r>
            <a:r>
              <a:rPr lang="el-GR" sz="2400" b="1" i="1" dirty="0">
                <a:latin typeface="Times New Roman" pitchFamily="18" charset="0"/>
              </a:rPr>
              <a:t>χρόνια χολοστατική ηπατοπάθεια</a:t>
            </a:r>
            <a:r>
              <a:rPr lang="el-GR" sz="2400" b="1" dirty="0">
                <a:latin typeface="Times New Roman" pitchFamily="18" charset="0"/>
              </a:rPr>
              <a:t>)</a:t>
            </a:r>
          </a:p>
          <a:p>
            <a:pPr>
              <a:buFontTx/>
              <a:buChar char="•"/>
            </a:pPr>
            <a:endParaRPr lang="el-GR" sz="2400" b="1" dirty="0">
              <a:latin typeface="Times New Roman" pitchFamily="18" charset="0"/>
            </a:endParaRPr>
          </a:p>
          <a:p>
            <a:pPr>
              <a:lnSpc>
                <a:spcPct val="130000"/>
              </a:lnSpc>
              <a:buFont typeface="Arial" charset="0"/>
              <a:buChar char="•"/>
            </a:pPr>
            <a:r>
              <a:rPr lang="en-US" sz="2400" dirty="0">
                <a:latin typeface="Times New Roman" pitchFamily="18" charset="0"/>
              </a:rPr>
              <a:t>A</a:t>
            </a:r>
            <a:r>
              <a:rPr lang="el-GR" sz="2400" dirty="0">
                <a:latin typeface="Times New Roman" pitchFamily="18" charset="0"/>
              </a:rPr>
              <a:t>γνώστου αιτιολογίας, σχετίζεται με διαταραχές του ανοσολογικού συστήματος (85%)	</a:t>
            </a:r>
            <a:r>
              <a:rPr lang="el-GR" sz="2400" b="1" dirty="0">
                <a:latin typeface="Times New Roman" pitchFamily="18" charset="0"/>
              </a:rPr>
              <a:t>	</a:t>
            </a:r>
          </a:p>
          <a:p>
            <a:pPr>
              <a:lnSpc>
                <a:spcPct val="140000"/>
              </a:lnSpc>
            </a:pPr>
            <a:r>
              <a:rPr lang="el-GR" sz="2400" b="1" i="1" dirty="0">
                <a:latin typeface="Times New Roman" pitchFamily="18" charset="0"/>
              </a:rPr>
              <a:t>                                    </a:t>
            </a:r>
            <a:r>
              <a:rPr lang="el-GR" sz="2400" i="1" dirty="0">
                <a:latin typeface="Times New Roman" pitchFamily="18" charset="0"/>
              </a:rPr>
              <a:t>χρόνια θυρεοειδίτιδα</a:t>
            </a:r>
          </a:p>
          <a:p>
            <a:r>
              <a:rPr lang="el-GR" sz="2400" i="1" dirty="0">
                <a:latin typeface="Times New Roman" pitchFamily="18" charset="0"/>
              </a:rPr>
              <a:t>			ρευματοειδής αρθρίτιδα</a:t>
            </a:r>
          </a:p>
          <a:p>
            <a:r>
              <a:rPr lang="el-GR" sz="2400" i="1" dirty="0">
                <a:latin typeface="Times New Roman" pitchFamily="18" charset="0"/>
              </a:rPr>
              <a:t>			σύνδρομο </a:t>
            </a:r>
            <a:r>
              <a:rPr lang="en-US" sz="2400" i="1" dirty="0" err="1">
                <a:latin typeface="Times New Roman" pitchFamily="18" charset="0"/>
              </a:rPr>
              <a:t>Sjogren</a:t>
            </a:r>
            <a:endParaRPr lang="el-GR" sz="2400" i="1" dirty="0">
              <a:latin typeface="Times New Roman" pitchFamily="18" charset="0"/>
            </a:endParaRPr>
          </a:p>
          <a:p>
            <a:r>
              <a:rPr lang="el-GR" sz="2400" i="1" dirty="0">
                <a:latin typeface="Times New Roman" pitchFamily="18" charset="0"/>
              </a:rPr>
              <a:t>			σκληρόδερμα</a:t>
            </a:r>
          </a:p>
          <a:p>
            <a:r>
              <a:rPr lang="el-GR" sz="2400" i="1" dirty="0">
                <a:latin typeface="Times New Roman" pitchFamily="18" charset="0"/>
              </a:rPr>
              <a:t>			συστηματικός ερυθηματώδης λύκος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el-GR" sz="2800" b="1" dirty="0">
                <a:latin typeface="Times New Roman" pitchFamily="18" charset="0"/>
              </a:rPr>
              <a:t>    </a:t>
            </a:r>
            <a:r>
              <a:rPr lang="el-GR" sz="2800" dirty="0">
                <a:latin typeface="Times New Roman" pitchFamily="18" charset="0"/>
              </a:rPr>
              <a:t>Θεωρείται  </a:t>
            </a:r>
            <a:r>
              <a:rPr lang="el-GR" sz="2800" dirty="0">
                <a:solidFill>
                  <a:schemeClr val="tx2"/>
                </a:solidFill>
                <a:latin typeface="Times New Roman" pitchFamily="18" charset="0"/>
              </a:rPr>
              <a:t>αυτοάνοσο νόσημα</a:t>
            </a:r>
            <a:endParaRPr lang="el-GR" sz="28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785813" y="125760"/>
            <a:ext cx="7772400" cy="1143000"/>
          </a:xfrm>
        </p:spPr>
        <p:txBody>
          <a:bodyPr/>
          <a:lstStyle/>
          <a:p>
            <a:pPr eaLnBrk="1" hangingPunct="1"/>
            <a:r>
              <a:rPr lang="el-GR" sz="3600" b="1" dirty="0">
                <a:solidFill>
                  <a:srgbClr val="C00000"/>
                </a:solidFill>
              </a:rPr>
              <a:t>Πρωτοπαθής χολική χολαγγειίτιδα</a:t>
            </a: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441325" y="1357313"/>
            <a:ext cx="8307139" cy="5045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70000"/>
              </a:lnSpc>
              <a:buFontTx/>
              <a:buChar char="•"/>
            </a:pPr>
            <a:r>
              <a:rPr lang="el-GR" sz="2400" dirty="0">
                <a:latin typeface="Times New Roman" pitchFamily="18" charset="0"/>
              </a:rPr>
              <a:t>  </a:t>
            </a:r>
            <a:r>
              <a:rPr lang="el-GR" sz="2800" dirty="0">
                <a:latin typeface="Times New Roman" pitchFamily="18" charset="0"/>
              </a:rPr>
              <a:t>γυναίκες μέσης ηλικίας</a:t>
            </a:r>
          </a:p>
          <a:p>
            <a:pPr>
              <a:lnSpc>
                <a:spcPct val="170000"/>
              </a:lnSpc>
              <a:buFontTx/>
              <a:buChar char="•"/>
            </a:pPr>
            <a:r>
              <a:rPr lang="el-GR" sz="2800" dirty="0">
                <a:latin typeface="Times New Roman" pitchFamily="18" charset="0"/>
              </a:rPr>
              <a:t>  προϊούσα χολόσταση (χρόνιο χολοστατικό σύνδρομο)</a:t>
            </a:r>
          </a:p>
          <a:p>
            <a:pPr>
              <a:lnSpc>
                <a:spcPct val="170000"/>
              </a:lnSpc>
              <a:buFontTx/>
              <a:buChar char="•"/>
            </a:pPr>
            <a:r>
              <a:rPr lang="el-GR" sz="2800" dirty="0">
                <a:latin typeface="Times New Roman" pitchFamily="18" charset="0"/>
              </a:rPr>
              <a:t>  καταβολή, κνησμός, ίκτερος, ξανθώματα</a:t>
            </a:r>
          </a:p>
          <a:p>
            <a:pPr>
              <a:lnSpc>
                <a:spcPct val="170000"/>
              </a:lnSpc>
              <a:buFontTx/>
              <a:buChar char="•"/>
            </a:pPr>
            <a:r>
              <a:rPr lang="el-GR" sz="2800" dirty="0">
                <a:solidFill>
                  <a:schemeClr val="tx2"/>
                </a:solidFill>
                <a:latin typeface="Times New Roman" pitchFamily="18" charset="0"/>
              </a:rPr>
              <a:t>  αντιμιτοχονδριακά αντισώματα στον ορό (95%)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l-GR" sz="2800" dirty="0">
                <a:latin typeface="Times New Roman" pitchFamily="18" charset="0"/>
              </a:rPr>
              <a:t>  άλλα αυτοαντισώματα ορού: 	     </a:t>
            </a:r>
          </a:p>
          <a:p>
            <a:pPr>
              <a:lnSpc>
                <a:spcPct val="120000"/>
              </a:lnSpc>
            </a:pPr>
            <a:r>
              <a:rPr lang="el-GR" sz="2800" dirty="0">
                <a:latin typeface="Times New Roman" pitchFamily="18" charset="0"/>
              </a:rPr>
              <a:t>                                                   αντιθυρεοειδικά</a:t>
            </a:r>
          </a:p>
          <a:p>
            <a:pPr>
              <a:lnSpc>
                <a:spcPct val="120000"/>
              </a:lnSpc>
            </a:pPr>
            <a:r>
              <a:rPr lang="el-GR" sz="2800" dirty="0">
                <a:latin typeface="Times New Roman" pitchFamily="18" charset="0"/>
              </a:rPr>
              <a:t>					αντιπυρηνικά</a:t>
            </a:r>
          </a:p>
          <a:p>
            <a:pPr>
              <a:lnSpc>
                <a:spcPct val="120000"/>
              </a:lnSpc>
            </a:pPr>
            <a:r>
              <a:rPr lang="el-GR" sz="2800" dirty="0">
                <a:latin typeface="Times New Roman" pitchFamily="18" charset="0"/>
              </a:rPr>
              <a:t>					αντιαιμοπεταλιακά </a:t>
            </a:r>
            <a:endParaRPr lang="el-GR" sz="2800" dirty="0">
              <a:solidFill>
                <a:schemeClr val="tx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620688"/>
            <a:ext cx="7554416" cy="1008112"/>
          </a:xfrm>
        </p:spPr>
        <p:txBody>
          <a:bodyPr/>
          <a:lstStyle/>
          <a:p>
            <a:pPr eaLnBrk="1" hangingPunct="1"/>
            <a:r>
              <a:rPr lang="el-GR" sz="3600" b="1" dirty="0">
                <a:solidFill>
                  <a:srgbClr val="C00000"/>
                </a:solidFill>
              </a:rPr>
              <a:t>Πρωτοπαθής χολική χολαγγειίτιδα</a:t>
            </a:r>
            <a:r>
              <a:rPr lang="el-GR" sz="3600" b="1" dirty="0">
                <a:solidFill>
                  <a:srgbClr val="FF0000"/>
                </a:solidFill>
              </a:rPr>
              <a:t/>
            </a:r>
            <a:br>
              <a:rPr lang="el-GR" sz="3600" b="1" dirty="0">
                <a:solidFill>
                  <a:srgbClr val="FF0000"/>
                </a:solidFill>
              </a:rPr>
            </a:br>
            <a:endParaRPr lang="el-GR" sz="3200" b="1" dirty="0">
              <a:solidFill>
                <a:srgbClr val="FF0000"/>
              </a:solidFill>
            </a:endParaRPr>
          </a:p>
        </p:txBody>
      </p:sp>
      <p:sp>
        <p:nvSpPr>
          <p:cNvPr id="101379" name="Text Box 3"/>
          <p:cNvSpPr txBox="1">
            <a:spLocks noChangeArrowheads="1"/>
          </p:cNvSpPr>
          <p:nvPr/>
        </p:nvSpPr>
        <p:spPr bwMode="auto">
          <a:xfrm>
            <a:off x="239713" y="1916831"/>
            <a:ext cx="8904287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Tx/>
              <a:buChar char="•"/>
              <a:defRPr/>
            </a:pPr>
            <a:r>
              <a:rPr lang="el-GR" sz="2400" dirty="0">
                <a:latin typeface="+mj-lt"/>
              </a:rPr>
              <a:t>  </a:t>
            </a:r>
            <a:r>
              <a:rPr lang="el-GR" sz="2800" dirty="0">
                <a:latin typeface="+mj-lt"/>
              </a:rPr>
              <a:t>Βραδεία εξέλιξη</a:t>
            </a:r>
            <a:r>
              <a:rPr lang="en-US" sz="2800" dirty="0">
                <a:latin typeface="+mj-lt"/>
              </a:rPr>
              <a:t> </a:t>
            </a:r>
            <a:r>
              <a:rPr lang="el-GR" sz="2800" dirty="0">
                <a:latin typeface="+mj-lt"/>
              </a:rPr>
              <a:t>σε κιρρωση</a:t>
            </a:r>
          </a:p>
          <a:p>
            <a:pPr>
              <a:lnSpc>
                <a:spcPct val="150000"/>
              </a:lnSpc>
              <a:buFontTx/>
              <a:buChar char="•"/>
              <a:defRPr/>
            </a:pPr>
            <a:r>
              <a:rPr lang="el-GR" sz="2800" dirty="0">
                <a:latin typeface="+mj-lt"/>
              </a:rPr>
              <a:t>  Θεραπεία με </a:t>
            </a:r>
            <a:r>
              <a:rPr lang="en-US" sz="2800" dirty="0">
                <a:solidFill>
                  <a:schemeClr val="tx2"/>
                </a:solidFill>
                <a:latin typeface="+mj-lt"/>
              </a:rPr>
              <a:t>UDCA</a:t>
            </a:r>
            <a:r>
              <a:rPr lang="en-US" sz="2800" dirty="0">
                <a:latin typeface="+mj-lt"/>
              </a:rPr>
              <a:t> </a:t>
            </a:r>
            <a:r>
              <a:rPr lang="el-GR" sz="2800" dirty="0">
                <a:latin typeface="+mj-lt"/>
              </a:rPr>
              <a:t>(</a:t>
            </a:r>
            <a:r>
              <a:rPr lang="el-GR" sz="2800" dirty="0" err="1">
                <a:latin typeface="+mj-lt"/>
              </a:rPr>
              <a:t>αρκτοδεοξυχολικό</a:t>
            </a:r>
            <a:r>
              <a:rPr lang="el-GR" sz="2800" dirty="0">
                <a:latin typeface="+mj-lt"/>
              </a:rPr>
              <a:t> οξύ) </a:t>
            </a:r>
          </a:p>
          <a:p>
            <a:pPr>
              <a:defRPr/>
            </a:pPr>
            <a:r>
              <a:rPr lang="el-GR" sz="2800" dirty="0">
                <a:latin typeface="+mj-lt"/>
              </a:rPr>
              <a:t>    φαίνεται να επιβραδύνει την εξέλιξη της νόσου</a:t>
            </a:r>
          </a:p>
          <a:p>
            <a:pPr>
              <a:defRPr/>
            </a:pPr>
            <a:endParaRPr lang="el-GR" sz="2800" dirty="0">
              <a:latin typeface="+mj-lt"/>
            </a:endParaRPr>
          </a:p>
          <a:p>
            <a:pPr>
              <a:buFontTx/>
              <a:buChar char="•"/>
              <a:defRPr/>
            </a:pPr>
            <a:r>
              <a:rPr lang="el-GR" sz="2800" dirty="0">
                <a:latin typeface="+mj-lt"/>
              </a:rPr>
              <a:t>  Ασθενείς τελικού σταδίου: </a:t>
            </a:r>
            <a:r>
              <a:rPr lang="el-GR" sz="2800" dirty="0">
                <a:solidFill>
                  <a:schemeClr val="tx2"/>
                </a:solidFill>
                <a:latin typeface="+mj-lt"/>
              </a:rPr>
              <a:t>μεταμόσχευση ήπατος</a:t>
            </a:r>
          </a:p>
          <a:p>
            <a:pPr>
              <a:buFontTx/>
              <a:buChar char="•"/>
              <a:defRPr/>
            </a:pPr>
            <a:endParaRPr lang="el-GR" sz="2800" dirty="0">
              <a:latin typeface="+mj-lt"/>
            </a:endParaRPr>
          </a:p>
          <a:p>
            <a:pPr>
              <a:defRPr/>
            </a:pPr>
            <a:r>
              <a:rPr lang="el-GR" sz="2800" dirty="0">
                <a:latin typeface="+mj-lt"/>
              </a:rPr>
              <a:t>					</a:t>
            </a:r>
          </a:p>
          <a:p>
            <a:pPr>
              <a:defRPr/>
            </a:pPr>
            <a:r>
              <a:rPr lang="el-GR" sz="2800" dirty="0">
                <a:latin typeface="+mj-lt"/>
              </a:rPr>
              <a:t>				         &gt;65% 5ετής επιβίωση</a:t>
            </a:r>
          </a:p>
        </p:txBody>
      </p:sp>
      <p:sp>
        <p:nvSpPr>
          <p:cNvPr id="32772" name="Line 4"/>
          <p:cNvSpPr>
            <a:spLocks noChangeShapeType="1"/>
          </p:cNvSpPr>
          <p:nvPr/>
        </p:nvSpPr>
        <p:spPr bwMode="auto">
          <a:xfrm>
            <a:off x="6643688" y="4539208"/>
            <a:ext cx="0" cy="762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0"/>
            <a:ext cx="7416824" cy="908720"/>
          </a:xfrm>
        </p:spPr>
        <p:txBody>
          <a:bodyPr/>
          <a:lstStyle/>
          <a:p>
            <a:r>
              <a:rPr lang="el-GR" sz="2800" b="1" dirty="0">
                <a:solidFill>
                  <a:srgbClr val="C00000"/>
                </a:solidFill>
              </a:rPr>
              <a:t>Ιστολογικά   χαρακτηριστικά</a:t>
            </a:r>
            <a:r>
              <a:rPr lang="en-US" sz="2800" b="1" dirty="0">
                <a:solidFill>
                  <a:srgbClr val="C00000"/>
                </a:solidFill>
              </a:rPr>
              <a:t>  </a:t>
            </a:r>
            <a:r>
              <a:rPr lang="el-GR" sz="2800" b="1" dirty="0">
                <a:solidFill>
                  <a:srgbClr val="C00000"/>
                </a:solidFill>
              </a:rPr>
              <a:t> ΠΧΧ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9" y="1124744"/>
            <a:ext cx="8424936" cy="5040560"/>
          </a:xfrm>
        </p:spPr>
        <p:txBody>
          <a:bodyPr/>
          <a:lstStyle/>
          <a:p>
            <a:pPr>
              <a:lnSpc>
                <a:spcPct val="110000"/>
              </a:lnSpc>
              <a:spcAft>
                <a:spcPct val="70000"/>
              </a:spcAft>
            </a:pPr>
            <a:r>
              <a:rPr lang="el-GR" sz="2000" dirty="0"/>
              <a:t>Εστιακή, τμηματική καταστροφή μεσολοβίων χολαγγείων (40-</a:t>
            </a:r>
            <a:r>
              <a:rPr lang="en-US" sz="2000" dirty="0"/>
              <a:t>10</a:t>
            </a:r>
            <a:r>
              <a:rPr lang="el-GR" sz="2000" dirty="0"/>
              <a:t>0μ</a:t>
            </a:r>
            <a:r>
              <a:rPr lang="en-US" sz="2000" dirty="0"/>
              <a:t>m)</a:t>
            </a:r>
            <a:r>
              <a:rPr lang="el-GR" sz="2000" dirty="0"/>
              <a:t> </a:t>
            </a:r>
            <a:r>
              <a:rPr lang="en-US" sz="2000" dirty="0"/>
              <a:t> </a:t>
            </a:r>
            <a:r>
              <a:rPr lang="el-GR" sz="2000" dirty="0"/>
              <a:t>με συνοδό</a:t>
            </a:r>
            <a:r>
              <a:rPr lang="en-US" sz="2000" dirty="0"/>
              <a:t> </a:t>
            </a:r>
            <a:r>
              <a:rPr lang="el-GR" sz="2000" dirty="0"/>
              <a:t>κοκκιωματώδη </a:t>
            </a:r>
            <a:r>
              <a:rPr lang="en-US" sz="2000" dirty="0"/>
              <a:t> </a:t>
            </a:r>
            <a:r>
              <a:rPr lang="el-GR" sz="2000" dirty="0"/>
              <a:t>αντίδραση</a:t>
            </a:r>
            <a:endParaRPr lang="en-US" sz="2000" dirty="0"/>
          </a:p>
          <a:p>
            <a:pPr>
              <a:lnSpc>
                <a:spcPct val="110000"/>
              </a:lnSpc>
              <a:spcAft>
                <a:spcPct val="70000"/>
              </a:spcAft>
            </a:pPr>
            <a:r>
              <a:rPr lang="el-GR" sz="2000" dirty="0"/>
              <a:t>Κοκκιώματα στα πυλαία διαστήματα και στο παρέγχυμα</a:t>
            </a:r>
          </a:p>
          <a:p>
            <a:pPr>
              <a:lnSpc>
                <a:spcPct val="110000"/>
              </a:lnSpc>
              <a:spcAft>
                <a:spcPct val="70000"/>
              </a:spcAft>
            </a:pPr>
            <a:r>
              <a:rPr lang="el-GR" sz="2000" dirty="0"/>
              <a:t>Πυκνή πυλαία φλεγμονή με υπεροχή των λεμφοκυττάρων</a:t>
            </a:r>
          </a:p>
          <a:p>
            <a:pPr>
              <a:lnSpc>
                <a:spcPct val="110000"/>
              </a:lnSpc>
              <a:spcAft>
                <a:spcPct val="70000"/>
              </a:spcAft>
            </a:pPr>
            <a:r>
              <a:rPr lang="el-GR" sz="2000" dirty="0"/>
              <a:t>Περιπυλαία δραστηριότητα/διαβρωτικές νεκρώσεις  </a:t>
            </a:r>
            <a:r>
              <a:rPr lang="el-GR" sz="2000" i="1" dirty="0"/>
              <a:t>(συνήθως περιορισμένη)</a:t>
            </a:r>
          </a:p>
          <a:p>
            <a:pPr>
              <a:lnSpc>
                <a:spcPct val="110000"/>
              </a:lnSpc>
              <a:spcAft>
                <a:spcPct val="70000"/>
              </a:spcAft>
            </a:pPr>
            <a:r>
              <a:rPr lang="el-GR" sz="2000" dirty="0"/>
              <a:t>Αλλοιώσεις χρόνιας χολόστασης                                               </a:t>
            </a:r>
          </a:p>
          <a:p>
            <a:pPr>
              <a:lnSpc>
                <a:spcPct val="110000"/>
              </a:lnSpc>
              <a:spcAft>
                <a:spcPct val="70000"/>
              </a:spcAft>
            </a:pPr>
            <a:r>
              <a:rPr lang="el-GR" sz="2000" dirty="0"/>
              <a:t>Ινωση  (</a:t>
            </a:r>
            <a:r>
              <a:rPr lang="el-GR" sz="2000" i="1" dirty="0"/>
              <a:t>περιπυλαια, γεφυροποιός</a:t>
            </a:r>
            <a:r>
              <a:rPr lang="el-GR" sz="2000" dirty="0"/>
              <a:t>)  -  κίρρωση</a:t>
            </a:r>
          </a:p>
          <a:p>
            <a:pPr>
              <a:lnSpc>
                <a:spcPct val="110000"/>
              </a:lnSpc>
              <a:spcAft>
                <a:spcPct val="70000"/>
              </a:spcAft>
            </a:pPr>
            <a:r>
              <a:rPr lang="el-GR" sz="2000" dirty="0"/>
              <a:t>Χολαγγειοπενία  σε προχωρημένα στάδια</a:t>
            </a:r>
          </a:p>
          <a:p>
            <a:pPr>
              <a:lnSpc>
                <a:spcPct val="110000"/>
              </a:lnSpc>
              <a:spcAft>
                <a:spcPct val="70000"/>
              </a:spcAft>
            </a:pP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/>
              <a:t>Εργαστηριακός   έλεγχος   ήπατος </a:t>
            </a:r>
          </a:p>
        </p:txBody>
      </p:sp>
      <p:sp>
        <p:nvSpPr>
          <p:cNvPr id="4099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857375"/>
            <a:ext cx="8229600" cy="4268788"/>
          </a:xfrm>
        </p:spPr>
        <p:txBody>
          <a:bodyPr/>
          <a:lstStyle/>
          <a:p>
            <a:r>
              <a:rPr lang="el-GR"/>
              <a:t> </a:t>
            </a:r>
            <a:r>
              <a:rPr lang="el-GR">
                <a:solidFill>
                  <a:srgbClr val="0070C0"/>
                </a:solidFill>
              </a:rPr>
              <a:t>Αλβουμίνη (λευκωματίνη) ορού</a:t>
            </a:r>
          </a:p>
          <a:p>
            <a:r>
              <a:rPr lang="el-GR"/>
              <a:t> </a:t>
            </a:r>
            <a:r>
              <a:rPr lang="el-GR">
                <a:solidFill>
                  <a:srgbClr val="0070C0"/>
                </a:solidFill>
              </a:rPr>
              <a:t>Χρόνος  προθρομβίνης</a:t>
            </a:r>
          </a:p>
          <a:p>
            <a:endParaRPr lang="el-GR">
              <a:solidFill>
                <a:srgbClr val="0070C0"/>
              </a:solidFill>
            </a:endParaRPr>
          </a:p>
          <a:p>
            <a:pPr>
              <a:buFont typeface="Arial" charset="0"/>
              <a:buNone/>
            </a:pPr>
            <a:r>
              <a:rPr lang="el-GR"/>
              <a:t>   Συνθετική  ικανότητα του ήπατος</a:t>
            </a:r>
          </a:p>
          <a:p>
            <a:endParaRPr lang="el-GR">
              <a:solidFill>
                <a:srgbClr val="0070C0"/>
              </a:solidFill>
            </a:endParaRPr>
          </a:p>
          <a:p>
            <a:endParaRPr lang="el-GR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1 - Τίτλος"/>
          <p:cNvSpPr>
            <a:spLocks noGrp="1"/>
          </p:cNvSpPr>
          <p:nvPr>
            <p:ph type="ctrTitle"/>
          </p:nvPr>
        </p:nvSpPr>
        <p:spPr>
          <a:xfrm>
            <a:off x="685800" y="357188"/>
            <a:ext cx="7772400" cy="857250"/>
          </a:xfrm>
        </p:spPr>
        <p:txBody>
          <a:bodyPr/>
          <a:lstStyle/>
          <a:p>
            <a:pPr algn="l"/>
            <a:r>
              <a:rPr lang="el-GR" b="1"/>
              <a:t>3</a:t>
            </a:r>
            <a:r>
              <a:rPr lang="el-GR" b="1" baseline="30000"/>
              <a:t>η</a:t>
            </a:r>
            <a:r>
              <a:rPr lang="el-GR" b="1"/>
              <a:t>  περίπτωση</a:t>
            </a:r>
          </a:p>
        </p:txBody>
      </p:sp>
      <p:sp>
        <p:nvSpPr>
          <p:cNvPr id="34819" name="2 - Υπότιτλος"/>
          <p:cNvSpPr>
            <a:spLocks noGrp="1"/>
          </p:cNvSpPr>
          <p:nvPr>
            <p:ph type="subTitle" idx="1"/>
          </p:nvPr>
        </p:nvSpPr>
        <p:spPr>
          <a:xfrm>
            <a:off x="571500" y="1357313"/>
            <a:ext cx="7786688" cy="4929187"/>
          </a:xfrm>
        </p:spPr>
        <p:txBody>
          <a:bodyPr/>
          <a:lstStyle/>
          <a:p>
            <a:pPr algn="l" eaLnBrk="1" hangingPunct="1"/>
            <a:r>
              <a:rPr lang="el-GR" sz="2800">
                <a:solidFill>
                  <a:schemeClr val="tx1"/>
                </a:solidFill>
              </a:rPr>
              <a:t>Άνδρας 57 ετών</a:t>
            </a:r>
          </a:p>
          <a:p>
            <a:pPr algn="l" eaLnBrk="1" hangingPunct="1"/>
            <a:r>
              <a:rPr lang="el-GR" sz="2800" b="1">
                <a:solidFill>
                  <a:schemeClr val="tx1"/>
                </a:solidFill>
              </a:rPr>
              <a:t> </a:t>
            </a:r>
          </a:p>
          <a:p>
            <a:pPr algn="l" eaLnBrk="1" hangingPunct="1"/>
            <a:r>
              <a:rPr lang="el-GR" sz="2800" b="1">
                <a:solidFill>
                  <a:schemeClr val="tx1"/>
                </a:solidFill>
              </a:rPr>
              <a:t>Κλινικό  Ιστορικό</a:t>
            </a:r>
          </a:p>
          <a:p>
            <a:pPr algn="l" eaLnBrk="1" hangingPunct="1"/>
            <a:r>
              <a:rPr lang="el-GR" sz="2800" i="1">
                <a:solidFill>
                  <a:schemeClr val="tx1"/>
                </a:solidFill>
              </a:rPr>
              <a:t>Αιματέμεση</a:t>
            </a:r>
          </a:p>
          <a:p>
            <a:pPr algn="l" eaLnBrk="1" hangingPunct="1"/>
            <a:r>
              <a:rPr lang="el-GR" sz="2800" i="1">
                <a:solidFill>
                  <a:schemeClr val="tx1"/>
                </a:solidFill>
              </a:rPr>
              <a:t>Προοδευτική  διόγκωση  κοιλίας  από 2μηνου</a:t>
            </a:r>
          </a:p>
          <a:p>
            <a:pPr algn="l" eaLnBrk="1" hangingPunct="1"/>
            <a:r>
              <a:rPr lang="el-GR" sz="2800" i="1">
                <a:solidFill>
                  <a:schemeClr val="tx1"/>
                </a:solidFill>
              </a:rPr>
              <a:t>Υπνηλία  τις  τελευταίες  ημέρες</a:t>
            </a:r>
          </a:p>
          <a:p>
            <a:pPr algn="l" eaLnBrk="1" hangingPunct="1"/>
            <a:r>
              <a:rPr lang="el-GR" sz="2800" i="1">
                <a:solidFill>
                  <a:schemeClr val="tx1"/>
                </a:solidFill>
              </a:rPr>
              <a:t>Κατάχρηση  αλκοόλ (</a:t>
            </a:r>
            <a:r>
              <a:rPr lang="en-US" sz="2800" i="1">
                <a:solidFill>
                  <a:schemeClr val="tx1"/>
                </a:solidFill>
              </a:rPr>
              <a:t>1lt  </a:t>
            </a:r>
            <a:r>
              <a:rPr lang="el-GR" sz="2800" i="1">
                <a:solidFill>
                  <a:schemeClr val="tx1"/>
                </a:solidFill>
              </a:rPr>
              <a:t>ημερησίως)  τα  τελευταία  χρόνια</a:t>
            </a:r>
            <a:endParaRPr lang="en-US" sz="2800" i="1">
              <a:solidFill>
                <a:schemeClr val="tx1"/>
              </a:solidFill>
            </a:endParaRPr>
          </a:p>
          <a:p>
            <a:pPr algn="l" eaLnBrk="1" hangingPunct="1"/>
            <a:endParaRPr lang="el-GR" sz="2800" i="1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- Τίτλος"/>
          <p:cNvSpPr>
            <a:spLocks noGrp="1"/>
          </p:cNvSpPr>
          <p:nvPr>
            <p:ph type="ctrTitle"/>
          </p:nvPr>
        </p:nvSpPr>
        <p:spPr>
          <a:xfrm>
            <a:off x="685800" y="285750"/>
            <a:ext cx="7772400" cy="1000125"/>
          </a:xfrm>
        </p:spPr>
        <p:txBody>
          <a:bodyPr/>
          <a:lstStyle/>
          <a:p>
            <a:r>
              <a:rPr lang="el-GR"/>
              <a:t>Κλινικά  ευρήματα</a:t>
            </a:r>
          </a:p>
        </p:txBody>
      </p:sp>
      <p:sp>
        <p:nvSpPr>
          <p:cNvPr id="35843" name="2 - Υπότιτλος"/>
          <p:cNvSpPr>
            <a:spLocks noGrp="1"/>
          </p:cNvSpPr>
          <p:nvPr>
            <p:ph type="subTitle" idx="1"/>
          </p:nvPr>
        </p:nvSpPr>
        <p:spPr>
          <a:xfrm>
            <a:off x="428625" y="1295400"/>
            <a:ext cx="8143875" cy="5205413"/>
          </a:xfrm>
        </p:spPr>
        <p:txBody>
          <a:bodyPr/>
          <a:lstStyle/>
          <a:p>
            <a:pPr algn="l">
              <a:buFont typeface="Arial" charset="0"/>
              <a:buChar char="•"/>
            </a:pPr>
            <a:r>
              <a:rPr lang="el-GR" dirty="0">
                <a:solidFill>
                  <a:srgbClr val="898989"/>
                </a:solidFill>
              </a:rPr>
              <a:t> </a:t>
            </a:r>
            <a:r>
              <a:rPr lang="el-GR" sz="2400" dirty="0">
                <a:solidFill>
                  <a:schemeClr val="tx1"/>
                </a:solidFill>
              </a:rPr>
              <a:t>Καχεξία</a:t>
            </a:r>
          </a:p>
          <a:p>
            <a:pPr algn="l">
              <a:buFont typeface="Arial" charset="0"/>
              <a:buChar char="•"/>
            </a:pPr>
            <a:r>
              <a:rPr lang="el-GR" sz="2400" dirty="0">
                <a:solidFill>
                  <a:schemeClr val="tx1"/>
                </a:solidFill>
              </a:rPr>
              <a:t> Ικτερική  χροιά</a:t>
            </a:r>
            <a:endParaRPr lang="el-GR" sz="2400" dirty="0">
              <a:solidFill>
                <a:schemeClr val="tx1"/>
              </a:solidFill>
              <a:latin typeface="Times New Roman" pitchFamily="18" charset="0"/>
            </a:endParaRPr>
          </a:p>
          <a:p>
            <a:pPr algn="l">
              <a:buFont typeface="Arial" charset="0"/>
              <a:buChar char="•"/>
            </a:pPr>
            <a:r>
              <a:rPr lang="el-GR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l-GR" sz="2400" dirty="0">
                <a:solidFill>
                  <a:schemeClr val="tx1"/>
                </a:solidFill>
              </a:rPr>
              <a:t>Ήπαρ  ψηλαφητό  10εκ.  κάτωθεν  του  πλευρικού  τόξου</a:t>
            </a:r>
          </a:p>
          <a:p>
            <a:pPr algn="l">
              <a:buFont typeface="Arial" charset="0"/>
              <a:buChar char="•"/>
            </a:pPr>
            <a:r>
              <a:rPr lang="el-GR" sz="2400" dirty="0">
                <a:solidFill>
                  <a:schemeClr val="tx1"/>
                </a:solidFill>
              </a:rPr>
              <a:t> Σπλήνας  ψηλαφητός</a:t>
            </a:r>
            <a:endParaRPr lang="el-GR" sz="2400" dirty="0">
              <a:solidFill>
                <a:schemeClr val="tx1"/>
              </a:solidFill>
              <a:latin typeface="Times New Roman" pitchFamily="18" charset="0"/>
            </a:endParaRPr>
          </a:p>
          <a:p>
            <a:pPr algn="l">
              <a:buFont typeface="Arial" charset="0"/>
              <a:buChar char="•"/>
            </a:pPr>
            <a:r>
              <a:rPr lang="el-GR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l-GR" sz="2400" dirty="0">
                <a:solidFill>
                  <a:schemeClr val="tx1"/>
                </a:solidFill>
              </a:rPr>
              <a:t>Αρτηριακή  πίεση  90/60 </a:t>
            </a:r>
            <a:r>
              <a:rPr lang="en-US" sz="2400" dirty="0">
                <a:solidFill>
                  <a:schemeClr val="tx1"/>
                </a:solidFill>
              </a:rPr>
              <a:t>mmHg</a:t>
            </a:r>
          </a:p>
          <a:p>
            <a:pPr algn="l">
              <a:buFont typeface="Arial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l-GR" sz="2400" dirty="0">
                <a:solidFill>
                  <a:schemeClr val="tx1"/>
                </a:solidFill>
              </a:rPr>
              <a:t>Σφυγμοί 120/</a:t>
            </a:r>
            <a:r>
              <a:rPr lang="en-US" sz="2400" dirty="0">
                <a:solidFill>
                  <a:schemeClr val="tx1"/>
                </a:solidFill>
              </a:rPr>
              <a:t>min</a:t>
            </a:r>
            <a:endParaRPr lang="el-GR" sz="2400" dirty="0">
              <a:solidFill>
                <a:schemeClr val="tx1"/>
              </a:solidFill>
              <a:latin typeface="Times New Roman" pitchFamily="18" charset="0"/>
            </a:endParaRPr>
          </a:p>
          <a:p>
            <a:pPr algn="l"/>
            <a:endParaRPr lang="el-GR" sz="2400" dirty="0">
              <a:solidFill>
                <a:schemeClr val="tx1"/>
              </a:solidFill>
              <a:latin typeface="Times New Roman" pitchFamily="18" charset="0"/>
            </a:endParaRPr>
          </a:p>
          <a:p>
            <a:pPr algn="l">
              <a:buFont typeface="Arial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l-GR" sz="2400" dirty="0">
                <a:solidFill>
                  <a:schemeClr val="tx1"/>
                </a:solidFill>
              </a:rPr>
              <a:t>Ασκιτική  συλλογή</a:t>
            </a:r>
            <a:endParaRPr lang="el-GR" sz="2400" dirty="0">
              <a:solidFill>
                <a:schemeClr val="tx1"/>
              </a:solidFill>
              <a:latin typeface="Times New Roman" pitchFamily="18" charset="0"/>
            </a:endParaRPr>
          </a:p>
          <a:p>
            <a:pPr algn="l">
              <a:buFont typeface="Arial" charset="0"/>
              <a:buChar char="•"/>
            </a:pPr>
            <a:r>
              <a:rPr lang="el-GR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l-GR" sz="2400" dirty="0">
                <a:solidFill>
                  <a:schemeClr val="tx1"/>
                </a:solidFill>
              </a:rPr>
              <a:t>Διαγραφόμενες  φλέβες  </a:t>
            </a:r>
            <a:r>
              <a:rPr lang="el-GR" sz="2400" dirty="0">
                <a:solidFill>
                  <a:schemeClr val="tx1"/>
                </a:solidFill>
                <a:latin typeface="Times New Roman" pitchFamily="18" charset="0"/>
              </a:rPr>
              <a:t>                  </a:t>
            </a:r>
          </a:p>
          <a:p>
            <a:pPr algn="l"/>
            <a:r>
              <a:rPr lang="el-GR" sz="2400" dirty="0">
                <a:solidFill>
                  <a:schemeClr val="tx1"/>
                </a:solidFill>
                <a:latin typeface="Times New Roman" pitchFamily="18" charset="0"/>
              </a:rPr>
              <a:t>  </a:t>
            </a:r>
            <a:r>
              <a:rPr lang="el-GR" sz="2400" dirty="0">
                <a:solidFill>
                  <a:schemeClr val="tx1"/>
                </a:solidFill>
              </a:rPr>
              <a:t>στην  περιομφαλική</a:t>
            </a:r>
            <a:r>
              <a:rPr lang="el-GR" sz="2800" dirty="0">
                <a:solidFill>
                  <a:schemeClr val="tx1"/>
                </a:solidFill>
              </a:rPr>
              <a:t>  </a:t>
            </a:r>
            <a:r>
              <a:rPr lang="el-GR" sz="2400" dirty="0">
                <a:solidFill>
                  <a:schemeClr val="tx1"/>
                </a:solidFill>
              </a:rPr>
              <a:t>περιοχή</a:t>
            </a:r>
            <a:endParaRPr lang="el-GR" sz="2400" dirty="0">
              <a:solidFill>
                <a:schemeClr val="tx1"/>
              </a:solidFill>
              <a:latin typeface="Times New Roman" pitchFamily="18" charset="0"/>
            </a:endParaRPr>
          </a:p>
          <a:p>
            <a:pPr algn="l">
              <a:buFont typeface="Arial" charset="0"/>
              <a:buChar char="•"/>
            </a:pPr>
            <a:r>
              <a:rPr lang="el-GR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l-GR" sz="2400" dirty="0">
                <a:solidFill>
                  <a:schemeClr val="tx1"/>
                </a:solidFill>
              </a:rPr>
              <a:t>Ελαφρά  γυναικομαστία</a:t>
            </a:r>
          </a:p>
          <a:p>
            <a:pPr algn="l"/>
            <a:endParaRPr lang="el-GR" sz="2400" dirty="0">
              <a:solidFill>
                <a:schemeClr val="tx1"/>
              </a:solidFill>
              <a:latin typeface="Times New Roman" pitchFamily="18" charset="0"/>
            </a:endParaRPr>
          </a:p>
          <a:p>
            <a:pPr algn="l">
              <a:buFont typeface="Arial" charset="0"/>
              <a:buChar char="•"/>
            </a:pPr>
            <a:endParaRPr lang="el-GR" sz="2400" dirty="0">
              <a:solidFill>
                <a:schemeClr val="tx1"/>
              </a:solidFill>
            </a:endParaRPr>
          </a:p>
          <a:p>
            <a:pPr algn="l"/>
            <a:endParaRPr lang="el-GR" dirty="0">
              <a:solidFill>
                <a:schemeClr val="tx1"/>
              </a:solidFill>
            </a:endParaRPr>
          </a:p>
        </p:txBody>
      </p:sp>
      <p:pic>
        <p:nvPicPr>
          <p:cNvPr id="35844" name="Picture 2" descr="C:\Documents and Settings\adm\Τα έγγραφά μου\Οι σαρώσεις μου\2011-02 (Φεβ)\σάρωση0014.jpg"/>
          <p:cNvPicPr>
            <a:picLocks noChangeAspect="1" noChangeArrowheads="1"/>
          </p:cNvPicPr>
          <p:nvPr/>
        </p:nvPicPr>
        <p:blipFill>
          <a:blip r:embed="rId2" cstate="print"/>
          <a:srcRect l="52940" t="55058"/>
          <a:stretch>
            <a:fillRect/>
          </a:stretch>
        </p:blipFill>
        <p:spPr bwMode="auto">
          <a:xfrm>
            <a:off x="5943600" y="3810000"/>
            <a:ext cx="2286000" cy="270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6867" name="Picture 2" descr="C:\Documents and Settings\adm\Τα έγγραφά μου\Οι σαρώσεις μου\2011-02 (Φεβ)\σάρωση00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32292" r="33958" b="33348"/>
          <a:stretch>
            <a:fillRect/>
          </a:stretch>
        </p:blipFill>
        <p:spPr>
          <a:xfrm>
            <a:off x="642938" y="142875"/>
            <a:ext cx="4505325" cy="4000500"/>
          </a:xfrm>
          <a:noFill/>
        </p:spPr>
      </p:pic>
      <p:sp>
        <p:nvSpPr>
          <p:cNvPr id="6" name="5 - Ορθογώνιο"/>
          <p:cNvSpPr/>
          <p:nvPr/>
        </p:nvSpPr>
        <p:spPr>
          <a:xfrm>
            <a:off x="5857875" y="2928938"/>
            <a:ext cx="1928813" cy="12858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2000" b="1">
                <a:solidFill>
                  <a:schemeClr val="tx1"/>
                </a:solidFill>
              </a:rPr>
              <a:t>Αγγειακοί αραχνοειδείς σπίλοι</a:t>
            </a:r>
            <a:endParaRPr lang="el-GR" sz="2000" b="1" dirty="0">
              <a:solidFill>
                <a:schemeClr val="tx1"/>
              </a:solidFill>
            </a:endParaRPr>
          </a:p>
        </p:txBody>
      </p:sp>
      <p:pic>
        <p:nvPicPr>
          <p:cNvPr id="36869" name="Picture 2" descr="C:\Documents and Settings\adm\Τα έγγραφά μου\Οι σαρώσεις μου\2011-02 (Φεβ)\σάρωση0020.jpg"/>
          <p:cNvPicPr>
            <a:picLocks noChangeAspect="1" noChangeArrowheads="1"/>
          </p:cNvPicPr>
          <p:nvPr/>
        </p:nvPicPr>
        <p:blipFill>
          <a:blip r:embed="rId3" cstate="print"/>
          <a:srcRect l="53172" t="77203"/>
          <a:stretch>
            <a:fillRect/>
          </a:stretch>
        </p:blipFill>
        <p:spPr bwMode="auto">
          <a:xfrm>
            <a:off x="571500" y="4224338"/>
            <a:ext cx="4643438" cy="263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7891" name="Picture 2" descr="C:\Documents and Settings\adm\Τα έγγραφά μου\Οι σαρώσεις μου\2011-02 (Φεβ)\σάρωση00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54411" b="56369"/>
          <a:stretch>
            <a:fillRect/>
          </a:stretch>
        </p:blipFill>
        <p:spPr>
          <a:xfrm>
            <a:off x="1357313" y="214313"/>
            <a:ext cx="4286250" cy="5605462"/>
          </a:xfrm>
          <a:noFill/>
        </p:spPr>
      </p:pic>
      <p:sp>
        <p:nvSpPr>
          <p:cNvPr id="4" name="3 - Ορθογώνιο"/>
          <p:cNvSpPr/>
          <p:nvPr/>
        </p:nvSpPr>
        <p:spPr>
          <a:xfrm>
            <a:off x="6429375" y="2071688"/>
            <a:ext cx="2500313" cy="7858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2000" b="1" dirty="0">
                <a:solidFill>
                  <a:schemeClr val="tx1"/>
                </a:solidFill>
              </a:rPr>
              <a:t>Ερυθρές  παλάμες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2 - Υπότιτλος"/>
          <p:cNvSpPr>
            <a:spLocks noGrp="1"/>
          </p:cNvSpPr>
          <p:nvPr>
            <p:ph type="subTitle" idx="1"/>
          </p:nvPr>
        </p:nvSpPr>
        <p:spPr>
          <a:xfrm>
            <a:off x="107505" y="116632"/>
            <a:ext cx="8856984" cy="6264696"/>
          </a:xfrm>
        </p:spPr>
        <p:txBody>
          <a:bodyPr/>
          <a:lstStyle/>
          <a:p>
            <a:pPr algn="l"/>
            <a:endParaRPr lang="el-GR" dirty="0">
              <a:solidFill>
                <a:srgbClr val="898989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l-GR" sz="2400" dirty="0">
                <a:solidFill>
                  <a:schemeClr val="tx1"/>
                </a:solidFill>
              </a:rPr>
              <a:t>  </a:t>
            </a:r>
            <a:r>
              <a:rPr lang="el-GR" sz="2000" dirty="0">
                <a:solidFill>
                  <a:schemeClr val="tx1"/>
                </a:solidFill>
              </a:rPr>
              <a:t>Καχεξία</a:t>
            </a:r>
          </a:p>
          <a:p>
            <a:pPr algn="l">
              <a:buFont typeface="Arial" charset="0"/>
              <a:buChar char="•"/>
            </a:pPr>
            <a:r>
              <a:rPr lang="el-GR" sz="2000" dirty="0">
                <a:solidFill>
                  <a:schemeClr val="tx1"/>
                </a:solidFill>
              </a:rPr>
              <a:t>  Ικτερική  χροιά</a:t>
            </a:r>
            <a:endParaRPr lang="el-GR" sz="2000" dirty="0">
              <a:solidFill>
                <a:schemeClr val="tx1"/>
              </a:solidFill>
              <a:latin typeface="Times New Roman" pitchFamily="18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l-GR" sz="2000" dirty="0">
                <a:solidFill>
                  <a:schemeClr val="tx1"/>
                </a:solidFill>
                <a:latin typeface="Times New Roman" pitchFamily="18" charset="0"/>
              </a:rPr>
              <a:t>  Η</a:t>
            </a:r>
            <a:r>
              <a:rPr lang="el-GR" sz="2000" dirty="0">
                <a:solidFill>
                  <a:schemeClr val="tx1"/>
                </a:solidFill>
              </a:rPr>
              <a:t>πατομεγαλία</a:t>
            </a:r>
          </a:p>
          <a:p>
            <a:pPr algn="l">
              <a:buFont typeface="Arial" charset="0"/>
              <a:buChar char="•"/>
            </a:pPr>
            <a:r>
              <a:rPr lang="el-GR" sz="2000" dirty="0">
                <a:solidFill>
                  <a:schemeClr val="tx1"/>
                </a:solidFill>
              </a:rPr>
              <a:t>  Ελαφρά  γυναικομαστία</a:t>
            </a:r>
          </a:p>
          <a:p>
            <a:pPr algn="l">
              <a:buFont typeface="Arial" charset="0"/>
              <a:buChar char="•"/>
            </a:pPr>
            <a:r>
              <a:rPr lang="el-GR" sz="2000" dirty="0">
                <a:solidFill>
                  <a:schemeClr val="tx1"/>
                </a:solidFill>
              </a:rPr>
              <a:t>  Αγγειακοί αραχνοειδείς σπίλοι – Ερυθρές παλάμες</a:t>
            </a:r>
          </a:p>
          <a:p>
            <a:pPr algn="l">
              <a:buFont typeface="Arial" charset="0"/>
              <a:buChar char="•"/>
            </a:pPr>
            <a:endParaRPr lang="el-GR" sz="2000" dirty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l-GR" sz="2000" dirty="0">
                <a:solidFill>
                  <a:schemeClr val="tx1"/>
                </a:solidFill>
              </a:rPr>
              <a:t>  Σπλήνας  ψηλαφητός</a:t>
            </a:r>
            <a:endParaRPr lang="el-GR" sz="2000" dirty="0">
              <a:solidFill>
                <a:schemeClr val="tx1"/>
              </a:solidFill>
              <a:latin typeface="Times New Roman" pitchFamily="18" charset="0"/>
            </a:endParaRPr>
          </a:p>
          <a:p>
            <a:pPr algn="l">
              <a:buFont typeface="Arial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l-GR" sz="2000" dirty="0">
                <a:solidFill>
                  <a:schemeClr val="tx1"/>
                </a:solidFill>
              </a:rPr>
              <a:t> Ασκιτική  συλλογή</a:t>
            </a:r>
            <a:endParaRPr lang="el-GR" sz="2000" dirty="0">
              <a:solidFill>
                <a:schemeClr val="tx1"/>
              </a:solidFill>
              <a:latin typeface="Times New Roman" pitchFamily="18" charset="0"/>
            </a:endParaRPr>
          </a:p>
          <a:p>
            <a:pPr algn="l">
              <a:buFont typeface="Arial" charset="0"/>
              <a:buChar char="•"/>
            </a:pPr>
            <a:r>
              <a:rPr lang="el-GR" sz="2000" dirty="0">
                <a:solidFill>
                  <a:schemeClr val="tx1"/>
                </a:solidFill>
                <a:latin typeface="Times New Roman" pitchFamily="18" charset="0"/>
              </a:rPr>
              <a:t>  </a:t>
            </a:r>
            <a:r>
              <a:rPr lang="el-GR" sz="2000" dirty="0">
                <a:solidFill>
                  <a:schemeClr val="tx1"/>
                </a:solidFill>
              </a:rPr>
              <a:t>Διαγραφόμενες  φλέβες  στην  περιομφα-                                                           </a:t>
            </a:r>
          </a:p>
          <a:p>
            <a:pPr algn="l"/>
            <a:r>
              <a:rPr lang="el-GR" sz="2000" dirty="0">
                <a:solidFill>
                  <a:schemeClr val="tx1"/>
                </a:solidFill>
              </a:rPr>
              <a:t>    λική  περιοχή</a:t>
            </a:r>
          </a:p>
          <a:p>
            <a:pPr algn="l"/>
            <a:r>
              <a:rPr lang="el-GR" sz="2000" dirty="0">
                <a:solidFill>
                  <a:schemeClr val="tx1"/>
                </a:solidFill>
              </a:rPr>
              <a:t> </a:t>
            </a:r>
          </a:p>
          <a:p>
            <a:pPr algn="l"/>
            <a:endParaRPr lang="el-GR" sz="2400" dirty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l-GR" sz="2400" dirty="0">
                <a:solidFill>
                  <a:schemeClr val="tx1"/>
                </a:solidFill>
              </a:rPr>
              <a:t>  </a:t>
            </a:r>
            <a:r>
              <a:rPr lang="el-GR" sz="2000" dirty="0">
                <a:solidFill>
                  <a:schemeClr val="tx1"/>
                </a:solidFill>
              </a:rPr>
              <a:t>Αρτηριακή  πίεση  90/60 </a:t>
            </a:r>
            <a:r>
              <a:rPr lang="en-US" sz="2000" dirty="0">
                <a:solidFill>
                  <a:schemeClr val="tx1"/>
                </a:solidFill>
              </a:rPr>
              <a:t>mmHg</a:t>
            </a:r>
            <a:r>
              <a:rPr lang="el-GR" sz="2000" dirty="0">
                <a:solidFill>
                  <a:schemeClr val="tx1"/>
                </a:solidFill>
              </a:rPr>
              <a:t>                                                    Απώλεια  αίματος     </a:t>
            </a:r>
            <a:endParaRPr lang="en-US" sz="2000" dirty="0">
              <a:solidFill>
                <a:schemeClr val="tx1"/>
              </a:solidFill>
            </a:endParaRPr>
          </a:p>
          <a:p>
            <a:pPr algn="l">
              <a:buFont typeface="Arial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l-GR" sz="2000" dirty="0">
                <a:solidFill>
                  <a:schemeClr val="tx1"/>
                </a:solidFill>
              </a:rPr>
              <a:t>  Σφυγμοί 120/</a:t>
            </a:r>
            <a:r>
              <a:rPr lang="en-US" sz="2000" dirty="0">
                <a:solidFill>
                  <a:schemeClr val="tx1"/>
                </a:solidFill>
              </a:rPr>
              <a:t>min</a:t>
            </a:r>
            <a:endParaRPr lang="el-GR" sz="2000" dirty="0">
              <a:solidFill>
                <a:schemeClr val="tx1"/>
              </a:solidFill>
              <a:latin typeface="Times New Roman" pitchFamily="18" charset="0"/>
            </a:endParaRPr>
          </a:p>
          <a:p>
            <a:pPr algn="l"/>
            <a:endParaRPr lang="el-GR" sz="2400" dirty="0">
              <a:solidFill>
                <a:schemeClr val="tx1"/>
              </a:solidFill>
            </a:endParaRPr>
          </a:p>
          <a:p>
            <a:pPr algn="l"/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7504" y="620688"/>
            <a:ext cx="5760640" cy="40324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Rectangle 5"/>
          <p:cNvSpPr/>
          <p:nvPr/>
        </p:nvSpPr>
        <p:spPr>
          <a:xfrm>
            <a:off x="6156176" y="1628800"/>
            <a:ext cx="2736304" cy="14401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000" dirty="0">
                <a:solidFill>
                  <a:schemeClr val="tx1"/>
                </a:solidFill>
              </a:rPr>
              <a:t>Ενδείξεις  </a:t>
            </a:r>
            <a:r>
              <a:rPr lang="el-GR" sz="2000" b="1" dirty="0">
                <a:solidFill>
                  <a:schemeClr val="tx1"/>
                </a:solidFill>
              </a:rPr>
              <a:t>κίρρωσης</a:t>
            </a:r>
            <a:r>
              <a:rPr lang="el-GR" sz="2000" dirty="0">
                <a:solidFill>
                  <a:schemeClr val="tx1"/>
                </a:solidFill>
              </a:rPr>
              <a:t>  με ευρήματα  πυλαίας υπέρτασης  και ηπατικής  ανεπάρκειας</a:t>
            </a:r>
          </a:p>
        </p:txBody>
      </p:sp>
      <p:sp>
        <p:nvSpPr>
          <p:cNvPr id="8" name="Rectangle 7"/>
          <p:cNvSpPr/>
          <p:nvPr/>
        </p:nvSpPr>
        <p:spPr>
          <a:xfrm>
            <a:off x="107504" y="5157192"/>
            <a:ext cx="5653136" cy="100811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Rectangle 9"/>
          <p:cNvSpPr/>
          <p:nvPr/>
        </p:nvSpPr>
        <p:spPr>
          <a:xfrm>
            <a:off x="6156176" y="5157192"/>
            <a:ext cx="2664296" cy="864096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tx1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Βιοχημικός  έλεγχος</a:t>
            </a:r>
          </a:p>
        </p:txBody>
      </p:sp>
      <p:sp>
        <p:nvSpPr>
          <p:cNvPr id="38915" name="Rectangle 3"/>
          <p:cNvSpPr>
            <a:spLocks noGrp="1"/>
          </p:cNvSpPr>
          <p:nvPr>
            <p:ph type="body" idx="1"/>
          </p:nvPr>
        </p:nvSpPr>
        <p:spPr>
          <a:xfrm>
            <a:off x="457200" y="1643063"/>
            <a:ext cx="8229600" cy="4483100"/>
          </a:xfrm>
        </p:spPr>
        <p:txBody>
          <a:bodyPr/>
          <a:lstStyle/>
          <a:p>
            <a:r>
              <a:rPr lang="en-US" sz="2400" b="1"/>
              <a:t>AST 190 U/L</a:t>
            </a:r>
            <a:r>
              <a:rPr lang="el-GR" sz="2400" b="1"/>
              <a:t>                                      </a:t>
            </a:r>
            <a:r>
              <a:rPr lang="en-US" sz="2400" b="1"/>
              <a:t>  </a:t>
            </a:r>
            <a:r>
              <a:rPr lang="en-US" sz="2400"/>
              <a:t>(</a:t>
            </a:r>
            <a:r>
              <a:rPr lang="el-GR" sz="2400"/>
              <a:t>ΦΤ</a:t>
            </a:r>
            <a:r>
              <a:rPr lang="en-US" sz="2400"/>
              <a:t>  &lt;40</a:t>
            </a:r>
            <a:r>
              <a:rPr lang="el-GR" sz="2400"/>
              <a:t>)</a:t>
            </a:r>
            <a:endParaRPr lang="en-US" sz="2400"/>
          </a:p>
          <a:p>
            <a:r>
              <a:rPr lang="en-US" sz="2400" b="1"/>
              <a:t>ALT 65 U/L</a:t>
            </a:r>
          </a:p>
          <a:p>
            <a:r>
              <a:rPr lang="en-US" sz="2400" b="1"/>
              <a:t>ALP 170 U/L</a:t>
            </a:r>
            <a:r>
              <a:rPr lang="el-GR" sz="2400" b="1"/>
              <a:t>                                       </a:t>
            </a:r>
            <a:r>
              <a:rPr lang="en-US" sz="2400" b="1"/>
              <a:t> </a:t>
            </a:r>
            <a:r>
              <a:rPr lang="el-GR" sz="2400" b="1"/>
              <a:t> </a:t>
            </a:r>
            <a:r>
              <a:rPr lang="en-US" sz="2400"/>
              <a:t>(</a:t>
            </a:r>
            <a:r>
              <a:rPr lang="el-GR" sz="2400"/>
              <a:t>ΦΤ &lt; 280</a:t>
            </a:r>
            <a:r>
              <a:rPr lang="en-US" sz="2400"/>
              <a:t>)</a:t>
            </a:r>
          </a:p>
          <a:p>
            <a:r>
              <a:rPr lang="el-GR" sz="2400" b="1"/>
              <a:t>γ</a:t>
            </a:r>
            <a:r>
              <a:rPr lang="en-US" sz="2400" b="1"/>
              <a:t>G</a:t>
            </a:r>
            <a:r>
              <a:rPr lang="el-GR" sz="2400" b="1"/>
              <a:t>Τ</a:t>
            </a:r>
            <a:r>
              <a:rPr lang="en-US" sz="2400" b="1"/>
              <a:t> 1210 U/L                                      </a:t>
            </a:r>
            <a:r>
              <a:rPr lang="en-US" sz="2400"/>
              <a:t> (</a:t>
            </a:r>
            <a:r>
              <a:rPr lang="el-GR" sz="2400"/>
              <a:t>ΦΤ</a:t>
            </a:r>
            <a:r>
              <a:rPr lang="en-US" sz="2400"/>
              <a:t> </a:t>
            </a:r>
            <a:r>
              <a:rPr lang="el-GR" sz="2400"/>
              <a:t>&lt;</a:t>
            </a:r>
            <a:r>
              <a:rPr lang="en-US" sz="2400"/>
              <a:t>  32)</a:t>
            </a:r>
          </a:p>
          <a:p>
            <a:r>
              <a:rPr lang="el-GR" sz="2400" b="1"/>
              <a:t>Ολική  χολερυθρίνη  7,4 </a:t>
            </a:r>
            <a:r>
              <a:rPr lang="en-US" sz="2400" b="1"/>
              <a:t>mg/dl</a:t>
            </a:r>
            <a:r>
              <a:rPr lang="el-GR" sz="2400" b="1"/>
              <a:t> </a:t>
            </a:r>
          </a:p>
          <a:p>
            <a:r>
              <a:rPr lang="el-GR" sz="2400" b="1"/>
              <a:t>Αλβουμίνη  2,8 </a:t>
            </a:r>
            <a:r>
              <a:rPr lang="en-US" sz="2400" b="1"/>
              <a:t>g/dl</a:t>
            </a:r>
          </a:p>
          <a:p>
            <a:r>
              <a:rPr lang="el-GR" sz="2400" b="1"/>
              <a:t>Αμμωνία  150 μ</a:t>
            </a:r>
            <a:r>
              <a:rPr lang="en-US" sz="2400" b="1"/>
              <a:t>m/L</a:t>
            </a:r>
          </a:p>
          <a:p>
            <a:endParaRPr lang="el-GR" sz="24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title"/>
          </p:nvPr>
        </p:nvSpPr>
        <p:spPr>
          <a:xfrm>
            <a:off x="285750" y="274638"/>
            <a:ext cx="8401050" cy="1143000"/>
          </a:xfrm>
        </p:spPr>
        <p:txBody>
          <a:bodyPr/>
          <a:lstStyle/>
          <a:p>
            <a:r>
              <a:rPr lang="el-GR"/>
              <a:t>Εργαστηριακός  έλεγχος</a:t>
            </a:r>
          </a:p>
        </p:txBody>
      </p:sp>
      <p:sp>
        <p:nvSpPr>
          <p:cNvPr id="39939" name="Rectangle 3"/>
          <p:cNvSpPr>
            <a:spLocks noGrp="1"/>
          </p:cNvSpPr>
          <p:nvPr>
            <p:ph type="body" idx="1"/>
          </p:nvPr>
        </p:nvSpPr>
        <p:spPr>
          <a:xfrm>
            <a:off x="457200" y="2362200"/>
            <a:ext cx="8229600" cy="3763963"/>
          </a:xfrm>
        </p:spPr>
        <p:txBody>
          <a:bodyPr/>
          <a:lstStyle/>
          <a:p>
            <a:r>
              <a:rPr lang="el-GR" sz="2800" b="1"/>
              <a:t>Γενική ούρων</a:t>
            </a:r>
            <a:r>
              <a:rPr lang="el-GR" sz="2800"/>
              <a:t> :  χροιά  κονιάκ, χολερυθρίνη 2+</a:t>
            </a:r>
          </a:p>
          <a:p>
            <a:pPr>
              <a:buFont typeface="Arial" charset="0"/>
              <a:buNone/>
            </a:pPr>
            <a:endParaRPr lang="el-GR" sz="2800" b="1"/>
          </a:p>
          <a:p>
            <a:r>
              <a:rPr lang="el-GR" sz="2800" b="1"/>
              <a:t>Ασκιτικό  υγρό </a:t>
            </a:r>
            <a:r>
              <a:rPr lang="el-GR" sz="2800"/>
              <a:t>: διίδρωμα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Λοιπός  έλεγχος</a:t>
            </a:r>
          </a:p>
        </p:txBody>
      </p:sp>
      <p:sp>
        <p:nvSpPr>
          <p:cNvPr id="40963" name="Rectangle 3"/>
          <p:cNvSpPr>
            <a:spLocks noGrp="1"/>
          </p:cNvSpPr>
          <p:nvPr>
            <p:ph type="body" idx="1"/>
          </p:nvPr>
        </p:nvSpPr>
        <p:spPr>
          <a:xfrm>
            <a:off x="457200" y="2133600"/>
            <a:ext cx="8229600" cy="39925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/>
              <a:t>      </a:t>
            </a:r>
            <a:r>
              <a:rPr lang="en-US">
                <a:solidFill>
                  <a:srgbClr val="0070C0"/>
                </a:solidFill>
              </a:rPr>
              <a:t> </a:t>
            </a:r>
            <a:r>
              <a:rPr lang="el-GR">
                <a:solidFill>
                  <a:srgbClr val="0070C0"/>
                </a:solidFill>
              </a:rPr>
              <a:t>Γαστροσκόπηση</a:t>
            </a:r>
          </a:p>
          <a:p>
            <a:pPr>
              <a:buFont typeface="Arial" charset="0"/>
              <a:buNone/>
            </a:pPr>
            <a:r>
              <a:rPr lang="el-GR"/>
              <a:t>        Κιρσοί  οισοφάγου - σκληροθεραπεία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427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0101" t="28412" r="57069" b="43176"/>
          <a:stretch>
            <a:fillRect/>
          </a:stretch>
        </p:blipFill>
        <p:spPr>
          <a:xfrm>
            <a:off x="-857250" y="-428625"/>
            <a:ext cx="10358438" cy="7567613"/>
          </a:xfr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S01871-018-f0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5219700" y="188913"/>
            <a:ext cx="3659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400" b="1"/>
              <a:t>ΗΠΑΤΙΚΗ ΑΝΕΠΑΡΚΕΙΑ</a:t>
            </a: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5076825" y="765175"/>
            <a:ext cx="4067175" cy="387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l-GR" sz="2400" dirty="0"/>
              <a:t>Ίκτερος </a:t>
            </a:r>
          </a:p>
          <a:p>
            <a:pPr>
              <a:buFontTx/>
              <a:buChar char="•"/>
            </a:pPr>
            <a:r>
              <a:rPr lang="el-GR" sz="2400" dirty="0"/>
              <a:t>Ηπατική εγκεφαλοπάθεια </a:t>
            </a:r>
          </a:p>
          <a:p>
            <a:pPr>
              <a:buFontTx/>
              <a:buChar char="•"/>
            </a:pPr>
            <a:r>
              <a:rPr lang="el-GR" sz="2400" dirty="0"/>
              <a:t>Διαταραχές πήξης           </a:t>
            </a:r>
          </a:p>
          <a:p>
            <a:r>
              <a:rPr lang="el-GR" sz="2400" dirty="0"/>
              <a:t> αίματος </a:t>
            </a:r>
          </a:p>
          <a:p>
            <a:pPr>
              <a:buFontTx/>
              <a:buChar char="•"/>
            </a:pPr>
            <a:r>
              <a:rPr lang="el-GR" sz="2400" dirty="0"/>
              <a:t>Ενδοκρινικές διαταραχές</a:t>
            </a:r>
          </a:p>
          <a:p>
            <a:r>
              <a:rPr lang="el-GR" dirty="0"/>
              <a:t>(ατροφια όρχεων,γυναικομαστία άγγειακοί σπίλοι)</a:t>
            </a:r>
          </a:p>
          <a:p>
            <a:pPr>
              <a:buFontTx/>
              <a:buChar char="•"/>
            </a:pPr>
            <a:r>
              <a:rPr lang="el-GR" sz="2400" dirty="0"/>
              <a:t>Υπολευκωματιναιμία </a:t>
            </a:r>
          </a:p>
          <a:p>
            <a:r>
              <a:rPr lang="el-GR" dirty="0"/>
              <a:t>  (οιδήματα)</a:t>
            </a:r>
          </a:p>
          <a:p>
            <a:pPr>
              <a:buFontTx/>
              <a:buChar char="•"/>
            </a:pPr>
            <a:r>
              <a:rPr lang="el-GR" sz="2400" dirty="0"/>
              <a:t>Καχεξία </a:t>
            </a:r>
          </a:p>
          <a:p>
            <a:pPr>
              <a:buFontTx/>
              <a:buChar char="•"/>
            </a:pPr>
            <a:r>
              <a:rPr lang="el-GR" sz="2400" dirty="0"/>
              <a:t>Σηψαιμία</a:t>
            </a:r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4827588" y="4714875"/>
            <a:ext cx="3859212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l-GR" sz="2400"/>
          </a:p>
          <a:p>
            <a:pPr>
              <a:buFontTx/>
              <a:buChar char="•"/>
            </a:pPr>
            <a:r>
              <a:rPr lang="el-GR"/>
              <a:t> Μείωση παρεγχυματικής μάζας</a:t>
            </a:r>
          </a:p>
          <a:p>
            <a:pPr>
              <a:buFontTx/>
              <a:buChar char="•"/>
            </a:pPr>
            <a:r>
              <a:rPr lang="el-GR"/>
              <a:t> Μειωμένη αιμάτωση και</a:t>
            </a:r>
          </a:p>
          <a:p>
            <a:r>
              <a:rPr lang="el-GR"/>
              <a:t>   περιορισμός ανταλλαγής ουσιών</a:t>
            </a:r>
          </a:p>
          <a:p>
            <a:pPr>
              <a:buFontTx/>
              <a:buChar char="•"/>
            </a:pPr>
            <a:r>
              <a:rPr lang="el-GR"/>
              <a:t> Παράκαμψη παρεγχύματος μέσω </a:t>
            </a:r>
          </a:p>
          <a:p>
            <a:r>
              <a:rPr lang="el-GR"/>
              <a:t>  πυλαιο-φλεβικών αναστομώσεων</a:t>
            </a:r>
          </a:p>
          <a:p>
            <a:pPr>
              <a:buFontTx/>
              <a:buChar char="•"/>
            </a:pPr>
            <a:r>
              <a:rPr lang="el-GR"/>
              <a:t> Δυσλειτουργία ηπατικών κυττάρων</a:t>
            </a:r>
          </a:p>
          <a:p>
            <a:pPr>
              <a:buFontTx/>
              <a:buChar char="•"/>
            </a:pPr>
            <a:endParaRPr lang="el-GR"/>
          </a:p>
          <a:p>
            <a:pPr>
              <a:buFontTx/>
              <a:buChar char="•"/>
            </a:pPr>
            <a:endParaRPr lang="el-GR"/>
          </a:p>
        </p:txBody>
      </p:sp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6143625" y="3857625"/>
            <a:ext cx="7810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l-GR" b="1"/>
          </a:p>
          <a:p>
            <a:endParaRPr lang="el-GR" b="1"/>
          </a:p>
          <a:p>
            <a:endParaRPr lang="el-GR" b="1"/>
          </a:p>
          <a:p>
            <a:r>
              <a:rPr lang="el-GR" b="1"/>
              <a:t>ΑΙΤΙΑ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214438"/>
          </a:xfrm>
        </p:spPr>
        <p:txBody>
          <a:bodyPr/>
          <a:lstStyle/>
          <a:p>
            <a:pPr algn="l" eaLnBrk="1" hangingPunct="1"/>
            <a:r>
              <a:rPr lang="el-GR" b="1"/>
              <a:t>    </a:t>
            </a:r>
            <a:r>
              <a:rPr lang="el-GR" sz="4000" b="1"/>
              <a:t>1</a:t>
            </a:r>
            <a:r>
              <a:rPr lang="el-GR" sz="4000" b="1" baseline="30000"/>
              <a:t>η</a:t>
            </a:r>
            <a:r>
              <a:rPr lang="el-GR" sz="4000" b="1"/>
              <a:t>  Περίπτωση</a:t>
            </a:r>
          </a:p>
        </p:txBody>
      </p:sp>
      <p:sp>
        <p:nvSpPr>
          <p:cNvPr id="512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917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l-GR" sz="2800"/>
              <a:t> Άνδρας 30 ετών ομοφυλόφιλος</a:t>
            </a:r>
          </a:p>
          <a:p>
            <a:pPr eaLnBrk="1" hangingPunct="1">
              <a:buFont typeface="Arial" charset="0"/>
              <a:buNone/>
            </a:pPr>
            <a:endParaRPr lang="el-GR" sz="2800"/>
          </a:p>
          <a:p>
            <a:pPr eaLnBrk="1" hangingPunct="1">
              <a:buFont typeface="Arial" charset="0"/>
              <a:buNone/>
            </a:pPr>
            <a:r>
              <a:rPr lang="el-GR" sz="2800" b="1"/>
              <a:t> Κλινικό  Ιστορικό</a:t>
            </a:r>
          </a:p>
          <a:p>
            <a:pPr eaLnBrk="1" hangingPunct="1">
              <a:buFont typeface="Arial" charset="0"/>
              <a:buNone/>
            </a:pPr>
            <a:r>
              <a:rPr lang="el-GR" sz="2800"/>
              <a:t> Από 7ημέρου γριππώδης συνδρομή</a:t>
            </a:r>
          </a:p>
          <a:p>
            <a:pPr eaLnBrk="1" hangingPunct="1"/>
            <a:r>
              <a:rPr lang="el-GR" sz="2800" i="1"/>
              <a:t>Ανορεξία</a:t>
            </a:r>
          </a:p>
          <a:p>
            <a:pPr eaLnBrk="1" hangingPunct="1"/>
            <a:r>
              <a:rPr lang="el-GR" sz="2800" i="1"/>
              <a:t>Ναυτία</a:t>
            </a:r>
          </a:p>
          <a:p>
            <a:pPr eaLnBrk="1" hangingPunct="1"/>
            <a:r>
              <a:rPr lang="el-GR" sz="2800" i="1"/>
              <a:t>Κακουχία</a:t>
            </a:r>
          </a:p>
          <a:p>
            <a:pPr eaLnBrk="1" hangingPunct="1"/>
            <a:r>
              <a:rPr lang="el-GR" sz="2800" i="1"/>
              <a:t>Έμετοι</a:t>
            </a:r>
          </a:p>
          <a:p>
            <a:pPr eaLnBrk="1" hangingPunct="1"/>
            <a:r>
              <a:rPr lang="el-GR" sz="2800" i="1"/>
              <a:t>Δεκατική πυρετική κίνηση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ScannedImage"/>
          <p:cNvPicPr>
            <a:picLocks noChangeAspect="1" noChangeArrowheads="1"/>
          </p:cNvPicPr>
          <p:nvPr/>
        </p:nvPicPr>
        <p:blipFill>
          <a:blip r:embed="rId2" cstate="print"/>
          <a:srcRect l="4451" t="26837" r="17274" b="2119"/>
          <a:stretch>
            <a:fillRect/>
          </a:stretch>
        </p:blipFill>
        <p:spPr bwMode="auto">
          <a:xfrm>
            <a:off x="0" y="0"/>
            <a:ext cx="6588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Rectangle 4"/>
          <p:cNvSpPr>
            <a:spLocks noChangeArrowheads="1"/>
          </p:cNvSpPr>
          <p:nvPr/>
        </p:nvSpPr>
        <p:spPr bwMode="auto">
          <a:xfrm>
            <a:off x="2411413" y="188913"/>
            <a:ext cx="4105275" cy="57626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Αιμοδυναμικές επιπλοκές  κίρρωσης</a:t>
            </a:r>
          </a:p>
          <a:p>
            <a:pPr algn="ctr"/>
            <a:endParaRPr lang="el-GR" b="1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nager\AppData\Local\Temp\NASH 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632"/>
            <a:ext cx="9612832" cy="67413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5748376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505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14523" r="13898" b="16727"/>
          <a:stretch>
            <a:fillRect/>
          </a:stretch>
        </p:blipFill>
        <p:spPr>
          <a:xfrm>
            <a:off x="0" y="142875"/>
            <a:ext cx="9144000" cy="6572250"/>
          </a:xfrm>
          <a:noFill/>
        </p:spPr>
      </p:pic>
      <p:sp>
        <p:nvSpPr>
          <p:cNvPr id="5" name="4 - Δεξιό βέλος"/>
          <p:cNvSpPr/>
          <p:nvPr/>
        </p:nvSpPr>
        <p:spPr>
          <a:xfrm rot="14934620">
            <a:off x="2812256" y="3629820"/>
            <a:ext cx="777875" cy="284162"/>
          </a:xfrm>
          <a:prstGeom prst="rightArrow">
            <a:avLst>
              <a:gd name="adj1" fmla="val 52988"/>
              <a:gd name="adj2" fmla="val 50000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 typeface="Arial" pitchFamily="34" charset="0"/>
              <a:buChar char="•"/>
              <a:defRPr/>
            </a:pPr>
            <a:endParaRPr lang="el-GR"/>
          </a:p>
        </p:txBody>
      </p:sp>
      <p:sp>
        <p:nvSpPr>
          <p:cNvPr id="6" name="5 - Δεξιό βέλος"/>
          <p:cNvSpPr/>
          <p:nvPr/>
        </p:nvSpPr>
        <p:spPr>
          <a:xfrm rot="14934620">
            <a:off x="7670006" y="1843882"/>
            <a:ext cx="777875" cy="284162"/>
          </a:xfrm>
          <a:prstGeom prst="rightArrow">
            <a:avLst>
              <a:gd name="adj1" fmla="val 52988"/>
              <a:gd name="adj2" fmla="val 50000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 typeface="Arial" pitchFamily="34" charset="0"/>
              <a:buChar char="•"/>
              <a:defRPr/>
            </a:pPr>
            <a:endParaRPr lang="el-GR"/>
          </a:p>
        </p:txBody>
      </p:sp>
      <p:sp>
        <p:nvSpPr>
          <p:cNvPr id="7" name="6 - Ορθογώνιο"/>
          <p:cNvSpPr/>
          <p:nvPr/>
        </p:nvSpPr>
        <p:spPr>
          <a:xfrm>
            <a:off x="6357938" y="6215063"/>
            <a:ext cx="2643187" cy="64293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dirty="0">
                <a:solidFill>
                  <a:schemeClr val="tx2"/>
                </a:solidFill>
              </a:rPr>
              <a:t>Εστιακές  νεκρώσεις με ουδετερόφιλα   </a:t>
            </a:r>
            <a:r>
              <a:rPr lang="el-GR" dirty="0" err="1">
                <a:solidFill>
                  <a:schemeClr val="tx2"/>
                </a:solidFill>
              </a:rPr>
              <a:t>πολ</a:t>
            </a:r>
            <a:r>
              <a:rPr lang="el-GR" dirty="0">
                <a:solidFill>
                  <a:schemeClr val="tx2"/>
                </a:solidFill>
              </a:rPr>
              <a:t>/να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7107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710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4 - Ορθογώνιο"/>
          <p:cNvSpPr/>
          <p:nvPr/>
        </p:nvSpPr>
        <p:spPr>
          <a:xfrm>
            <a:off x="6357938" y="6357938"/>
            <a:ext cx="2786062" cy="5000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l-GR" dirty="0"/>
              <a:t>Περικολποειδική  ίνωση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8131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8132" name="Picture 2"/>
          <p:cNvPicPr>
            <a:picLocks noChangeAspect="1" noChangeArrowheads="1"/>
          </p:cNvPicPr>
          <p:nvPr/>
        </p:nvPicPr>
        <p:blipFill>
          <a:blip r:embed="rId2" cstate="print"/>
          <a:srcRect l="1434" t="10600" r="37321" b="41154"/>
          <a:stretch>
            <a:fillRect/>
          </a:stretch>
        </p:blipFill>
        <p:spPr bwMode="auto">
          <a:xfrm>
            <a:off x="0" y="-142875"/>
            <a:ext cx="9144000" cy="70008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4 - Ορθογώνιο"/>
          <p:cNvSpPr/>
          <p:nvPr/>
        </p:nvSpPr>
        <p:spPr>
          <a:xfrm>
            <a:off x="7215188" y="6429375"/>
            <a:ext cx="1928812" cy="42862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l-GR" dirty="0"/>
              <a:t>Κίρρωση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9155" name="2 - Θέση περιεχομένου"/>
          <p:cNvSpPr>
            <a:spLocks noGrp="1"/>
          </p:cNvSpPr>
          <p:nvPr>
            <p:ph idx="1"/>
          </p:nvPr>
        </p:nvSpPr>
        <p:spPr>
          <a:xfrm>
            <a:off x="357188" y="1600200"/>
            <a:ext cx="8329612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l-GR" dirty="0"/>
              <a:t>   </a:t>
            </a:r>
            <a:endParaRPr lang="el-GR" dirty="0">
              <a:solidFill>
                <a:srgbClr val="C00000"/>
              </a:solidFill>
            </a:endParaRPr>
          </a:p>
          <a:p>
            <a:pPr>
              <a:buFont typeface="Arial" charset="0"/>
              <a:buNone/>
            </a:pPr>
            <a:r>
              <a:rPr lang="el-GR" dirty="0">
                <a:solidFill>
                  <a:srgbClr val="C00000"/>
                </a:solidFill>
              </a:rPr>
              <a:t>   </a:t>
            </a:r>
            <a:r>
              <a:rPr lang="el-GR" b="1" dirty="0">
                <a:solidFill>
                  <a:srgbClr val="C00000"/>
                </a:solidFill>
              </a:rPr>
              <a:t>Διάγνωση</a:t>
            </a:r>
          </a:p>
          <a:p>
            <a:pPr>
              <a:buFont typeface="Arial" charset="0"/>
              <a:buNone/>
            </a:pPr>
            <a:r>
              <a:rPr lang="el-GR" b="1" dirty="0"/>
              <a:t>  </a:t>
            </a:r>
            <a:r>
              <a:rPr lang="el-GR" dirty="0"/>
              <a:t>Κίρρωση  αλκοολικής  αιτιολογίας   με</a:t>
            </a:r>
          </a:p>
          <a:p>
            <a:pPr>
              <a:buFont typeface="Arial" charset="0"/>
              <a:buNone/>
            </a:pPr>
            <a:r>
              <a:rPr lang="el-GR" dirty="0"/>
              <a:t>  αλλοιώσεις  μέτριας  βαρύτητας αλκοολικής </a:t>
            </a:r>
          </a:p>
          <a:p>
            <a:pPr>
              <a:buFont typeface="Arial" charset="0"/>
              <a:buNone/>
            </a:pPr>
            <a:r>
              <a:rPr lang="el-GR" dirty="0"/>
              <a:t>  στεατοηπατίτιδας. </a:t>
            </a:r>
          </a:p>
          <a:p>
            <a:pPr>
              <a:buFont typeface="Arial" charset="0"/>
              <a:buNone/>
            </a:pPr>
            <a:endParaRPr lang="el-GR" dirty="0"/>
          </a:p>
          <a:p>
            <a:endParaRPr lang="el-GR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611188" y="476250"/>
            <a:ext cx="81153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800" b="1">
                <a:solidFill>
                  <a:srgbClr val="C00000"/>
                </a:solidFill>
              </a:rPr>
              <a:t>Ιστολογικά  χαρακτηριστικά  στεατοηπατίτιδας</a:t>
            </a: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755650" y="1433513"/>
            <a:ext cx="20875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800" b="1">
                <a:solidFill>
                  <a:srgbClr val="0000FF"/>
                </a:solidFill>
              </a:rPr>
              <a:t>Παρέγχυμα</a:t>
            </a: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142875" y="2205038"/>
            <a:ext cx="4929188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l-GR" sz="2200"/>
              <a:t> </a:t>
            </a:r>
            <a:r>
              <a:rPr lang="el-GR" sz="2200" b="1"/>
              <a:t>Στεάτωση</a:t>
            </a:r>
          </a:p>
          <a:p>
            <a:pPr>
              <a:buFontTx/>
              <a:buChar char="•"/>
            </a:pPr>
            <a:endParaRPr lang="el-GR" sz="800" b="1"/>
          </a:p>
          <a:p>
            <a:pPr>
              <a:buFontTx/>
              <a:buChar char="•"/>
            </a:pPr>
            <a:r>
              <a:rPr lang="el-GR" sz="2200" b="1"/>
              <a:t> Διογκωμένα ηπατοκύτταρα</a:t>
            </a:r>
          </a:p>
          <a:p>
            <a:pPr>
              <a:buFontTx/>
              <a:buChar char="•"/>
            </a:pPr>
            <a:endParaRPr lang="el-GR" sz="2200" b="1"/>
          </a:p>
          <a:p>
            <a:pPr>
              <a:buFontTx/>
              <a:buChar char="•"/>
            </a:pPr>
            <a:r>
              <a:rPr lang="el-GR" sz="2200" b="1"/>
              <a:t> Σωμάτια Μα</a:t>
            </a:r>
            <a:r>
              <a:rPr lang="en-US" sz="2200" b="1"/>
              <a:t>llory</a:t>
            </a:r>
            <a:r>
              <a:rPr lang="el-GR" sz="2200" b="1"/>
              <a:t>  (</a:t>
            </a:r>
            <a:r>
              <a:rPr lang="el-GR" sz="2000" b="1" i="1"/>
              <a:t>ενδοκυττάρια</a:t>
            </a:r>
            <a:r>
              <a:rPr lang="el-GR" sz="2200" b="1"/>
              <a:t>             </a:t>
            </a:r>
            <a:r>
              <a:rPr lang="el-GR" sz="2200" b="1" i="1"/>
              <a:t>      </a:t>
            </a:r>
          </a:p>
          <a:p>
            <a:r>
              <a:rPr lang="el-GR" sz="2200" b="1" i="1"/>
              <a:t>  </a:t>
            </a:r>
            <a:r>
              <a:rPr lang="el-GR" sz="2000" b="1" i="1"/>
              <a:t>υαλοειδή σωμάτια</a:t>
            </a:r>
            <a:r>
              <a:rPr lang="el-GR" sz="2200" b="1"/>
              <a:t>) </a:t>
            </a:r>
          </a:p>
          <a:p>
            <a:pPr>
              <a:buFontTx/>
              <a:buChar char="•"/>
            </a:pPr>
            <a:endParaRPr lang="el-GR" sz="800" b="1"/>
          </a:p>
          <a:p>
            <a:pPr>
              <a:buFontTx/>
              <a:buChar char="•"/>
            </a:pPr>
            <a:r>
              <a:rPr lang="el-GR" sz="2200" b="1"/>
              <a:t> Εστιακές νεκρώσεις </a:t>
            </a:r>
            <a:r>
              <a:rPr lang="el-GR" sz="2000" b="1" i="1"/>
              <a:t>(ουδετερόφιλα)</a:t>
            </a:r>
          </a:p>
          <a:p>
            <a:pPr>
              <a:buFontTx/>
              <a:buChar char="•"/>
            </a:pPr>
            <a:endParaRPr lang="el-GR" sz="800" b="1"/>
          </a:p>
          <a:p>
            <a:pPr>
              <a:buFontTx/>
              <a:buChar char="•"/>
            </a:pPr>
            <a:r>
              <a:rPr lang="el-GR" sz="2000" b="1"/>
              <a:t> </a:t>
            </a:r>
            <a:r>
              <a:rPr lang="el-GR" sz="2200" b="1"/>
              <a:t>Περικολποειδική ίνωση</a:t>
            </a:r>
            <a:r>
              <a:rPr lang="el-GR" sz="2000" b="1"/>
              <a:t> </a:t>
            </a:r>
          </a:p>
          <a:p>
            <a:pPr>
              <a:buFontTx/>
              <a:buChar char="•"/>
            </a:pPr>
            <a:endParaRPr lang="el-GR" sz="800" b="1"/>
          </a:p>
          <a:p>
            <a:pPr>
              <a:buFontTx/>
              <a:buChar char="•"/>
            </a:pPr>
            <a:r>
              <a:rPr lang="el-GR" sz="2200" b="1"/>
              <a:t> Κεντρική υαλοειδής σκλήρυνση</a:t>
            </a: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5076825" y="1412875"/>
            <a:ext cx="34480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800" b="1">
                <a:solidFill>
                  <a:srgbClr val="0000FF"/>
                </a:solidFill>
              </a:rPr>
              <a:t>Πυλαία διαστήματα</a:t>
            </a:r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5076825" y="2276475"/>
            <a:ext cx="337343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l-GR"/>
              <a:t> </a:t>
            </a:r>
            <a:r>
              <a:rPr lang="el-GR" sz="2200" b="1"/>
              <a:t>Ήπια-μέτρια φλεγμονή</a:t>
            </a:r>
          </a:p>
          <a:p>
            <a:pPr>
              <a:buFontTx/>
              <a:buChar char="•"/>
            </a:pPr>
            <a:endParaRPr lang="el-GR" sz="800" b="1"/>
          </a:p>
          <a:p>
            <a:pPr>
              <a:buFontTx/>
              <a:buChar char="•"/>
            </a:pPr>
            <a:r>
              <a:rPr lang="el-GR" sz="2200" b="1"/>
              <a:t> Πυλαία ίνωση</a:t>
            </a:r>
          </a:p>
          <a:p>
            <a:pPr>
              <a:buFontTx/>
              <a:buChar char="•"/>
            </a:pPr>
            <a:endParaRPr lang="el-GR" sz="800" b="1"/>
          </a:p>
          <a:p>
            <a:pPr>
              <a:buFontTx/>
              <a:buChar char="•"/>
            </a:pPr>
            <a:r>
              <a:rPr lang="el-GR" sz="2200" b="1"/>
              <a:t> Γεφυροποιός ίνωση</a:t>
            </a:r>
          </a:p>
          <a:p>
            <a:endParaRPr lang="el-GR" sz="2200" b="1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2" name="Group 14"/>
          <p:cNvGrpSpPr>
            <a:grpSpLocks/>
          </p:cNvGrpSpPr>
          <p:nvPr/>
        </p:nvGrpSpPr>
        <p:grpSpPr bwMode="auto">
          <a:xfrm>
            <a:off x="533400" y="584200"/>
            <a:ext cx="7772400" cy="5041900"/>
            <a:chOff x="336" y="664"/>
            <a:chExt cx="4896" cy="2880"/>
          </a:xfrm>
        </p:grpSpPr>
        <p:grpSp>
          <p:nvGrpSpPr>
            <p:cNvPr id="51203" name="Group 7"/>
            <p:cNvGrpSpPr>
              <a:grpSpLocks/>
            </p:cNvGrpSpPr>
            <p:nvPr/>
          </p:nvGrpSpPr>
          <p:grpSpPr bwMode="auto">
            <a:xfrm>
              <a:off x="864" y="664"/>
              <a:ext cx="4368" cy="2880"/>
              <a:chOff x="864" y="288"/>
              <a:chExt cx="4368" cy="2886"/>
            </a:xfrm>
          </p:grpSpPr>
          <p:pic>
            <p:nvPicPr>
              <p:cNvPr id="51208" name="Picture 5" descr="7FF17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b="32733"/>
              <a:stretch>
                <a:fillRect/>
              </a:stretch>
            </p:blipFill>
            <p:spPr bwMode="auto">
              <a:xfrm>
                <a:off x="864" y="288"/>
                <a:ext cx="4368" cy="26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1209" name="Text Box 6"/>
              <p:cNvSpPr txBox="1">
                <a:spLocks noChangeArrowheads="1"/>
              </p:cNvSpPr>
              <p:nvPr/>
            </p:nvSpPr>
            <p:spPr bwMode="auto">
              <a:xfrm>
                <a:off x="4406" y="2937"/>
                <a:ext cx="778" cy="237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l-GR"/>
              </a:p>
            </p:txBody>
          </p:sp>
        </p:grpSp>
        <p:sp>
          <p:nvSpPr>
            <p:cNvPr id="51204" name="Text Box 8"/>
            <p:cNvSpPr txBox="1">
              <a:spLocks noChangeArrowheads="1"/>
            </p:cNvSpPr>
            <p:nvPr/>
          </p:nvSpPr>
          <p:spPr bwMode="auto">
            <a:xfrm>
              <a:off x="2006" y="1983"/>
              <a:ext cx="68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51205" name="Text Box 9"/>
            <p:cNvSpPr txBox="1">
              <a:spLocks noChangeArrowheads="1"/>
            </p:cNvSpPr>
            <p:nvPr/>
          </p:nvSpPr>
          <p:spPr bwMode="auto">
            <a:xfrm>
              <a:off x="2294" y="1825"/>
              <a:ext cx="586" cy="2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51206" name="Rectangle 11"/>
            <p:cNvSpPr>
              <a:spLocks noChangeArrowheads="1"/>
            </p:cNvSpPr>
            <p:nvPr/>
          </p:nvSpPr>
          <p:spPr bwMode="auto">
            <a:xfrm>
              <a:off x="336" y="698"/>
              <a:ext cx="2409" cy="1183"/>
            </a:xfrm>
            <a:prstGeom prst="rect">
              <a:avLst/>
            </a:prstGeom>
            <a:solidFill>
              <a:schemeClr val="bg1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l-GR"/>
                <a:t>   </a:t>
              </a:r>
              <a:r>
                <a:rPr lang="el-GR" sz="2000" b="1"/>
                <a:t>Εξέλιξη  ίνωσης  σε κίρρωση</a:t>
              </a:r>
            </a:p>
            <a:p>
              <a:pPr algn="ctr"/>
              <a:r>
                <a:rPr lang="el-GR" sz="2000"/>
                <a:t> </a:t>
              </a:r>
              <a:r>
                <a:rPr lang="el-GR" sz="2000" b="1"/>
                <a:t>στη   στεατοηπατίτιδα</a:t>
              </a:r>
            </a:p>
            <a:p>
              <a:pPr algn="ctr"/>
              <a:r>
                <a:rPr lang="el-GR"/>
                <a:t> </a:t>
              </a:r>
              <a:endParaRPr lang="en-US"/>
            </a:p>
          </p:txBody>
        </p:sp>
        <p:sp>
          <p:nvSpPr>
            <p:cNvPr id="51207" name="Text Box 13"/>
            <p:cNvSpPr txBox="1">
              <a:spLocks noChangeArrowheads="1"/>
            </p:cNvSpPr>
            <p:nvPr/>
          </p:nvSpPr>
          <p:spPr bwMode="auto">
            <a:xfrm>
              <a:off x="4334" y="1831"/>
              <a:ext cx="730" cy="2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l-GR"/>
            </a:p>
          </p:txBody>
        </p:sp>
      </p:grp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2227" name="Rectangle 3"/>
          <p:cNvSpPr>
            <a:spLocks noGrp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r>
              <a:rPr lang="el-GR" sz="2800" dirty="0"/>
              <a:t>Μετά  από  1,5  χρόνο,  επιδείνωση των  συμπτωμά-των,  ανορεξία  και  απώλεια  βάρους</a:t>
            </a:r>
            <a:endParaRPr lang="en-US" sz="2800" dirty="0"/>
          </a:p>
          <a:p>
            <a:pPr>
              <a:buFont typeface="Arial" charset="0"/>
              <a:buNone/>
            </a:pPr>
            <a:endParaRPr lang="el-GR" sz="2800" dirty="0"/>
          </a:p>
          <a:p>
            <a:r>
              <a:rPr lang="en-US" sz="2800" dirty="0"/>
              <a:t>C/T :</a:t>
            </a:r>
            <a:r>
              <a:rPr lang="el-GR" sz="2800" dirty="0"/>
              <a:t> οζώδη</a:t>
            </a:r>
            <a:r>
              <a:rPr lang="en-US" sz="2800" dirty="0"/>
              <a:t> </a:t>
            </a:r>
            <a:r>
              <a:rPr lang="el-GR" sz="2800" dirty="0"/>
              <a:t>μορφώματα  διαμέτρου μέχρι 4 εκ.</a:t>
            </a:r>
            <a:endParaRPr lang="en-US" sz="2800" dirty="0"/>
          </a:p>
          <a:p>
            <a:pPr>
              <a:buFont typeface="Arial" charset="0"/>
              <a:buNone/>
            </a:pPr>
            <a:endParaRPr lang="el-GR" sz="2800" dirty="0"/>
          </a:p>
          <a:p>
            <a:r>
              <a:rPr lang="el-GR" sz="2800" dirty="0"/>
              <a:t>α-εμβρυική  σφαιρίνη  ορού 1000 </a:t>
            </a:r>
            <a:r>
              <a:rPr lang="en-US" sz="2800" dirty="0" err="1"/>
              <a:t>ng</a:t>
            </a:r>
            <a:r>
              <a:rPr lang="en-US" sz="2800" dirty="0"/>
              <a:t>/ml</a:t>
            </a:r>
            <a:endParaRPr lang="el-GR" sz="2800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3251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5781" t="31473" r="25781" b="22693"/>
          <a:stretch>
            <a:fillRect/>
          </a:stretch>
        </p:blipFill>
        <p:spPr>
          <a:xfrm>
            <a:off x="1428750" y="1000125"/>
            <a:ext cx="5938838" cy="4214813"/>
          </a:xfrm>
          <a:noFill/>
        </p:spPr>
      </p:pic>
      <p:sp>
        <p:nvSpPr>
          <p:cNvPr id="5" name="4 - Ορθογώνιο"/>
          <p:cNvSpPr/>
          <p:nvPr/>
        </p:nvSpPr>
        <p:spPr>
          <a:xfrm>
            <a:off x="2714625" y="5857875"/>
            <a:ext cx="3143250" cy="7143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2400" b="1" dirty="0">
                <a:solidFill>
                  <a:schemeClr val="tx2"/>
                </a:solidFill>
              </a:rPr>
              <a:t>Οζώδης τύπος ΗΚΚ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4000" b="1"/>
              <a:t>Κλινικά  ευρήματα</a:t>
            </a:r>
          </a:p>
        </p:txBody>
      </p:sp>
      <p:sp>
        <p:nvSpPr>
          <p:cNvPr id="6147" name="2 - Θέση περιεχομένου"/>
          <p:cNvSpPr>
            <a:spLocks noGrp="1"/>
          </p:cNvSpPr>
          <p:nvPr>
            <p:ph idx="1"/>
          </p:nvPr>
        </p:nvSpPr>
        <p:spPr>
          <a:xfrm>
            <a:off x="500063" y="1928813"/>
            <a:ext cx="8229600" cy="4168775"/>
          </a:xfrm>
        </p:spPr>
        <p:txBody>
          <a:bodyPr/>
          <a:lstStyle/>
          <a:p>
            <a:pPr eaLnBrk="1" hangingPunct="1"/>
            <a:r>
              <a:rPr lang="el-GR" sz="2800"/>
              <a:t>Ίκτερος</a:t>
            </a:r>
          </a:p>
          <a:p>
            <a:pPr eaLnBrk="1" hangingPunct="1"/>
            <a:r>
              <a:rPr lang="el-GR" sz="2800"/>
              <a:t>Ήπαρ</a:t>
            </a:r>
            <a:r>
              <a:rPr lang="en-US" sz="2800"/>
              <a:t> </a:t>
            </a:r>
            <a:r>
              <a:rPr lang="el-GR" sz="2800"/>
              <a:t> ψηλαφητό</a:t>
            </a:r>
            <a:r>
              <a:rPr lang="en-US" sz="2800"/>
              <a:t> </a:t>
            </a:r>
            <a:r>
              <a:rPr lang="el-GR" sz="2800"/>
              <a:t> 3 εκ.</a:t>
            </a:r>
            <a:r>
              <a:rPr lang="en-US" sz="2800"/>
              <a:t> </a:t>
            </a:r>
            <a:r>
              <a:rPr lang="el-GR" sz="2800"/>
              <a:t> κάτωθεν </a:t>
            </a:r>
            <a:r>
              <a:rPr lang="en-US" sz="2800"/>
              <a:t> </a:t>
            </a:r>
            <a:r>
              <a:rPr lang="el-GR" sz="2800"/>
              <a:t>του πλευρικού τόξου</a:t>
            </a:r>
          </a:p>
          <a:p>
            <a:pPr eaLnBrk="1" hangingPunct="1"/>
            <a:r>
              <a:rPr lang="el-GR" sz="2800"/>
              <a:t>Σπλήνας </a:t>
            </a:r>
            <a:r>
              <a:rPr lang="en-US" sz="2800"/>
              <a:t> </a:t>
            </a:r>
            <a:r>
              <a:rPr lang="el-GR" sz="2800"/>
              <a:t>μη </a:t>
            </a:r>
            <a:r>
              <a:rPr lang="en-US" sz="2800"/>
              <a:t> </a:t>
            </a:r>
            <a:r>
              <a:rPr lang="el-GR" sz="2800"/>
              <a:t>ψηλαφητός </a:t>
            </a:r>
          </a:p>
          <a:p>
            <a:pPr eaLnBrk="1" hangingPunct="1"/>
            <a:r>
              <a:rPr lang="el-GR" sz="2800"/>
              <a:t>Οχι</a:t>
            </a:r>
            <a:r>
              <a:rPr lang="en-US" sz="2800"/>
              <a:t> </a:t>
            </a:r>
            <a:r>
              <a:rPr lang="el-GR" sz="2800"/>
              <a:t> ασκίτης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127.0.0.1:1818/images/15FF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-214313"/>
            <a:ext cx="9067800" cy="692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632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  <a:p>
            <a:endParaRPr lang="el-GR"/>
          </a:p>
          <a:p>
            <a:pPr>
              <a:buFont typeface="Arial" charset="0"/>
              <a:buNone/>
            </a:pPr>
            <a:r>
              <a:rPr lang="el-GR"/>
              <a:t>    </a:t>
            </a:r>
            <a:r>
              <a:rPr lang="el-GR" b="1">
                <a:solidFill>
                  <a:srgbClr val="C00000"/>
                </a:solidFill>
              </a:rPr>
              <a:t>Διάγνωση</a:t>
            </a:r>
          </a:p>
          <a:p>
            <a:pPr>
              <a:buFont typeface="Arial" charset="0"/>
              <a:buNone/>
            </a:pPr>
            <a:r>
              <a:rPr lang="el-GR"/>
              <a:t>   </a:t>
            </a:r>
            <a:r>
              <a:rPr lang="el-GR" b="1"/>
              <a:t>Ηπατοκυτταρικό  καρκίνωμα  σε έδαφος</a:t>
            </a:r>
          </a:p>
          <a:p>
            <a:pPr>
              <a:buFont typeface="Arial" charset="0"/>
              <a:buNone/>
            </a:pPr>
            <a:r>
              <a:rPr lang="el-GR" b="1"/>
              <a:t>    αλκοολικής  κίρρωσης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7171" name="Picture 2" descr="C:\Documents and Settings\adm\Τα έγγραφά μου\Οι σαρώσεις μου\2011-02 (Φεβ)\σάρωση00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0306" t="7867" r="50841" b="85419"/>
          <a:stretch>
            <a:fillRect/>
          </a:stretch>
        </p:blipFill>
        <p:spPr>
          <a:xfrm>
            <a:off x="428625" y="2000250"/>
            <a:ext cx="5857875" cy="3071813"/>
          </a:xfr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75"/>
          </a:xfrm>
        </p:spPr>
        <p:txBody>
          <a:bodyPr/>
          <a:lstStyle/>
          <a:p>
            <a:pPr eaLnBrk="1" hangingPunct="1"/>
            <a:r>
              <a:rPr lang="el-GR" sz="3200" b="1"/>
              <a:t>Εργαστηριακά  ευρήματα</a:t>
            </a:r>
          </a:p>
        </p:txBody>
      </p:sp>
      <p:sp>
        <p:nvSpPr>
          <p:cNvPr id="8195" name="2 - Θέση περιεχομένου"/>
          <p:cNvSpPr>
            <a:spLocks noGrp="1"/>
          </p:cNvSpPr>
          <p:nvPr>
            <p:ph idx="1"/>
          </p:nvPr>
        </p:nvSpPr>
        <p:spPr>
          <a:xfrm>
            <a:off x="571500" y="785813"/>
            <a:ext cx="8229600" cy="5929312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l-GR" sz="2000"/>
              <a:t>   Γενική αίματος, ηλεκτρολύτες, κρεατινίνη</a:t>
            </a:r>
            <a:r>
              <a:rPr lang="en-US" sz="2000"/>
              <a:t>:</a:t>
            </a:r>
            <a:r>
              <a:rPr lang="el-GR" sz="2000"/>
              <a:t> </a:t>
            </a:r>
            <a:r>
              <a:rPr lang="en-US" sz="2000"/>
              <a:t> </a:t>
            </a:r>
            <a:r>
              <a:rPr lang="el-GR" sz="2000"/>
              <a:t>φυσιολογικά επίπεδα</a:t>
            </a:r>
          </a:p>
          <a:p>
            <a:pPr eaLnBrk="1" hangingPunct="1">
              <a:buFont typeface="Arial" charset="0"/>
              <a:buNone/>
            </a:pPr>
            <a:endParaRPr lang="en-US" sz="2000"/>
          </a:p>
          <a:p>
            <a:pPr eaLnBrk="1" hangingPunct="1">
              <a:buFont typeface="Arial" charset="0"/>
              <a:buNone/>
            </a:pPr>
            <a:r>
              <a:rPr lang="el-GR" sz="2000"/>
              <a:t>    Ηπατική Βιοχημεία</a:t>
            </a:r>
          </a:p>
          <a:p>
            <a:pPr eaLnBrk="1" hangingPunct="1"/>
            <a:r>
              <a:rPr lang="el-GR" sz="2000"/>
              <a:t>Α</a:t>
            </a:r>
            <a:r>
              <a:rPr lang="en-US" sz="2000"/>
              <a:t>ST          </a:t>
            </a:r>
            <a:r>
              <a:rPr lang="el-GR" sz="2000" b="1"/>
              <a:t>3</a:t>
            </a:r>
            <a:r>
              <a:rPr lang="en-US" sz="2000" b="1"/>
              <a:t>540 U/L</a:t>
            </a:r>
            <a:r>
              <a:rPr lang="el-GR" sz="2000" b="1"/>
              <a:t>        </a:t>
            </a:r>
            <a:r>
              <a:rPr lang="el-GR" sz="2000"/>
              <a:t>(ΦΤ  &lt;40)</a:t>
            </a:r>
            <a:endParaRPr lang="en-US" sz="2000"/>
          </a:p>
          <a:p>
            <a:pPr eaLnBrk="1" hangingPunct="1"/>
            <a:r>
              <a:rPr lang="en-US" sz="2000"/>
              <a:t>ALT          </a:t>
            </a:r>
            <a:r>
              <a:rPr lang="el-GR" sz="2000"/>
              <a:t> </a:t>
            </a:r>
            <a:r>
              <a:rPr lang="el-GR" sz="2000" b="1"/>
              <a:t>3</a:t>
            </a:r>
            <a:r>
              <a:rPr lang="en-US" sz="2000" b="1"/>
              <a:t>850 U/L</a:t>
            </a:r>
            <a:r>
              <a:rPr lang="el-GR" sz="2000" b="1"/>
              <a:t>        </a:t>
            </a:r>
            <a:r>
              <a:rPr lang="el-GR" sz="2000"/>
              <a:t>(ΦΤ  &lt;40)</a:t>
            </a:r>
            <a:endParaRPr lang="en-US" sz="2000"/>
          </a:p>
          <a:p>
            <a:pPr eaLnBrk="1" hangingPunct="1"/>
            <a:r>
              <a:rPr lang="el-GR" sz="2000"/>
              <a:t>Ολική χολερυθρίνη</a:t>
            </a:r>
            <a:r>
              <a:rPr lang="en-US" sz="2000"/>
              <a:t>  </a:t>
            </a:r>
            <a:r>
              <a:rPr lang="en-US" sz="2000" b="1"/>
              <a:t> </a:t>
            </a:r>
            <a:r>
              <a:rPr lang="el-GR" sz="2000" b="1"/>
              <a:t>  </a:t>
            </a:r>
            <a:r>
              <a:rPr lang="en-US" sz="2000" b="1"/>
              <a:t>12</a:t>
            </a:r>
            <a:r>
              <a:rPr lang="el-GR" sz="2000" b="1"/>
              <a:t>.0</a:t>
            </a:r>
            <a:r>
              <a:rPr lang="en-US" sz="2000" b="1"/>
              <a:t> mg/dl             </a:t>
            </a:r>
            <a:r>
              <a:rPr lang="el-GR" sz="2000"/>
              <a:t>(ΦΤ &lt; 1,3)</a:t>
            </a:r>
            <a:r>
              <a:rPr lang="en-US" sz="2000"/>
              <a:t>  </a:t>
            </a:r>
          </a:p>
          <a:p>
            <a:pPr eaLnBrk="1" hangingPunct="1">
              <a:buFont typeface="Arial" charset="0"/>
              <a:buNone/>
            </a:pPr>
            <a:r>
              <a:rPr lang="el-GR" sz="2000"/>
              <a:t>      Άμεση χολερυθρίνη      </a:t>
            </a:r>
            <a:r>
              <a:rPr lang="el-GR" sz="2000" b="1"/>
              <a:t>8.0</a:t>
            </a:r>
            <a:r>
              <a:rPr lang="en-US" sz="2000" b="1"/>
              <a:t> mg/dl</a:t>
            </a:r>
          </a:p>
          <a:p>
            <a:pPr eaLnBrk="1" hangingPunct="1"/>
            <a:endParaRPr lang="el-GR" sz="2000" b="1"/>
          </a:p>
          <a:p>
            <a:pPr eaLnBrk="1" hangingPunct="1">
              <a:buFont typeface="Arial" charset="0"/>
              <a:buNone/>
            </a:pPr>
            <a:r>
              <a:rPr lang="en-US" sz="2000" i="1"/>
              <a:t>     </a:t>
            </a:r>
            <a:r>
              <a:rPr lang="el-GR" sz="2000"/>
              <a:t>Ιολογικός έλεγχος</a:t>
            </a:r>
          </a:p>
          <a:p>
            <a:pPr eaLnBrk="1" hangingPunct="1"/>
            <a:r>
              <a:rPr lang="el-GR" sz="2000"/>
              <a:t>Α</a:t>
            </a:r>
            <a:r>
              <a:rPr lang="en-US" sz="2000"/>
              <a:t>nti-HAV   </a:t>
            </a:r>
            <a:r>
              <a:rPr lang="el-GR" sz="2000"/>
              <a:t>ολικό θετικό</a:t>
            </a:r>
            <a:r>
              <a:rPr lang="en-US" sz="2000"/>
              <a:t>, </a:t>
            </a:r>
            <a:r>
              <a:rPr lang="el-GR" sz="2000"/>
              <a:t> </a:t>
            </a:r>
            <a:r>
              <a:rPr lang="en-US" sz="2000"/>
              <a:t>IgM</a:t>
            </a:r>
            <a:r>
              <a:rPr lang="el-GR" sz="2000"/>
              <a:t> (-)</a:t>
            </a:r>
            <a:endParaRPr lang="en-US" sz="2000"/>
          </a:p>
          <a:p>
            <a:pPr eaLnBrk="1" hangingPunct="1"/>
            <a:r>
              <a:rPr lang="en-US" sz="2000"/>
              <a:t>HBsAg       </a:t>
            </a:r>
            <a:r>
              <a:rPr lang="el-GR" sz="2000" b="1"/>
              <a:t> θετικό</a:t>
            </a:r>
            <a:endParaRPr lang="en-US" sz="2000" b="1"/>
          </a:p>
          <a:p>
            <a:pPr eaLnBrk="1" hangingPunct="1"/>
            <a:r>
              <a:rPr lang="en-US" sz="2000"/>
              <a:t>Anti-HBc</a:t>
            </a:r>
            <a:r>
              <a:rPr lang="el-GR" sz="2000"/>
              <a:t> </a:t>
            </a:r>
            <a:r>
              <a:rPr lang="en-US" sz="2000"/>
              <a:t>   </a:t>
            </a:r>
            <a:r>
              <a:rPr lang="el-GR" sz="2000" b="1"/>
              <a:t>ολικό  </a:t>
            </a:r>
            <a:r>
              <a:rPr lang="en-US" sz="2000" b="1"/>
              <a:t>IgM</a:t>
            </a:r>
            <a:r>
              <a:rPr lang="el-GR" sz="2000" b="1"/>
              <a:t> (+)</a:t>
            </a:r>
            <a:endParaRPr lang="en-US" sz="2000" b="1"/>
          </a:p>
          <a:p>
            <a:pPr eaLnBrk="1" hangingPunct="1"/>
            <a:r>
              <a:rPr lang="en-US" sz="2000"/>
              <a:t>Anti-HCV  </a:t>
            </a:r>
            <a:r>
              <a:rPr lang="el-GR" sz="2000"/>
              <a:t>  αρνητικό</a:t>
            </a:r>
            <a:endParaRPr lang="en-US" sz="2000"/>
          </a:p>
          <a:p>
            <a:pPr eaLnBrk="1" hangingPunct="1"/>
            <a:r>
              <a:rPr lang="en-US" sz="2000"/>
              <a:t>Anti-D (</a:t>
            </a:r>
            <a:r>
              <a:rPr lang="el-GR" sz="2000"/>
              <a:t>δέλτα</a:t>
            </a:r>
            <a:r>
              <a:rPr lang="en-US" sz="2000"/>
              <a:t>)</a:t>
            </a:r>
            <a:r>
              <a:rPr lang="el-GR" sz="2000"/>
              <a:t>   αρνητικό</a:t>
            </a:r>
          </a:p>
          <a:p>
            <a:pPr eaLnBrk="1" hangingPunct="1"/>
            <a:endParaRPr lang="en-US" sz="2000"/>
          </a:p>
          <a:p>
            <a:pPr eaLnBrk="1" hangingPunct="1">
              <a:buFont typeface="Arial" charset="0"/>
              <a:buNone/>
            </a:pPr>
            <a:r>
              <a:rPr lang="el-GR" sz="2000"/>
              <a:t>     Γενική ούρων</a:t>
            </a:r>
            <a:r>
              <a:rPr lang="el-GR" sz="2000" b="1"/>
              <a:t>:</a:t>
            </a:r>
            <a:r>
              <a:rPr lang="en-US" sz="2000" b="1"/>
              <a:t>  </a:t>
            </a:r>
            <a:r>
              <a:rPr lang="el-GR" sz="2000" b="1"/>
              <a:t> χροιά κονιάκ, </a:t>
            </a:r>
            <a:r>
              <a:rPr lang="en-US" sz="2000" b="1"/>
              <a:t> </a:t>
            </a:r>
            <a:r>
              <a:rPr lang="el-GR" sz="2000" b="1"/>
              <a:t> χολερυθρίνη</a:t>
            </a:r>
            <a:r>
              <a:rPr lang="en-US" sz="2000" b="1"/>
              <a:t> </a:t>
            </a:r>
            <a:r>
              <a:rPr lang="el-GR" sz="2000" b="1"/>
              <a:t> (3+)</a:t>
            </a:r>
            <a:endParaRPr lang="en-US" sz="2000" b="1"/>
          </a:p>
          <a:p>
            <a:pPr eaLnBrk="1" hangingPunct="1"/>
            <a:endParaRPr lang="en-US" sz="2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9219" name="Picture 2" descr="C:\Documents and Settings\adm\Τα έγγραφά μου\Οι σαρώσεις μου\2011-02 (Φεβ)\σάρωση00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218" t="77867" r="74690"/>
          <a:stretch>
            <a:fillRect/>
          </a:stretch>
        </p:blipFill>
        <p:spPr>
          <a:xfrm>
            <a:off x="785813" y="3571875"/>
            <a:ext cx="1071562" cy="3094038"/>
          </a:xfrm>
          <a:noFill/>
        </p:spPr>
      </p:pic>
      <p:sp>
        <p:nvSpPr>
          <p:cNvPr id="5" name="4 - Ορθογώνιο"/>
          <p:cNvSpPr/>
          <p:nvPr/>
        </p:nvSpPr>
        <p:spPr>
          <a:xfrm>
            <a:off x="2786063" y="5357813"/>
            <a:ext cx="3429000" cy="10715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2000" b="1" dirty="0">
                <a:solidFill>
                  <a:schemeClr val="tx1"/>
                </a:solidFill>
              </a:rPr>
              <a:t>Ούρα με  χροιά  κονιάκ.  </a:t>
            </a:r>
          </a:p>
          <a:p>
            <a:pPr algn="ctr">
              <a:defRPr/>
            </a:pPr>
            <a:r>
              <a:rPr lang="el-GR" sz="2000" b="1">
                <a:solidFill>
                  <a:schemeClr val="tx1"/>
                </a:solidFill>
              </a:rPr>
              <a:t>Αποβολή  συζευγμένης (άμεσης)   </a:t>
            </a:r>
            <a:r>
              <a:rPr lang="el-GR" sz="2000" b="1" dirty="0" err="1">
                <a:solidFill>
                  <a:schemeClr val="tx1"/>
                </a:solidFill>
              </a:rPr>
              <a:t>χολερυθρίνης</a:t>
            </a:r>
            <a:r>
              <a:rPr lang="el-GR" sz="2000" b="1" dirty="0">
                <a:solidFill>
                  <a:schemeClr val="tx1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1267" name="Picture 2" descr="C:\Documents and Settings\adm\Τα έγγραφά μου\Οι σαρώσεις μου\2011-03 (Μαρ)\σάρωση000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b="3891"/>
          <a:stretch>
            <a:fillRect/>
          </a:stretch>
        </p:blipFill>
        <p:spPr>
          <a:xfrm>
            <a:off x="0" y="0"/>
            <a:ext cx="9144000" cy="6840538"/>
          </a:xfrm>
          <a:noFill/>
        </p:spPr>
      </p:pic>
      <p:sp>
        <p:nvSpPr>
          <p:cNvPr id="10" name="9 - Ορθογώνιο"/>
          <p:cNvSpPr/>
          <p:nvPr/>
        </p:nvSpPr>
        <p:spPr>
          <a:xfrm>
            <a:off x="5572125" y="6215063"/>
            <a:ext cx="3571875" cy="6429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l-GR" dirty="0"/>
              <a:t>Θολερά  </a:t>
            </a:r>
            <a:r>
              <a:rPr lang="el-GR" dirty="0" err="1"/>
              <a:t>εξοιδημένα</a:t>
            </a:r>
            <a:r>
              <a:rPr lang="el-GR" dirty="0"/>
              <a:t>  ηπατοκύτταρα</a:t>
            </a:r>
          </a:p>
          <a:p>
            <a:pPr algn="ctr">
              <a:defRPr/>
            </a:pPr>
            <a:r>
              <a:rPr lang="el-GR" dirty="0"/>
              <a:t>Εστιακές  νεκρώσεις  (</a:t>
            </a:r>
            <a:r>
              <a:rPr lang="el-GR" i="1" dirty="0"/>
              <a:t>βέλη</a:t>
            </a:r>
            <a:r>
              <a:rPr lang="el-GR" dirty="0"/>
              <a:t>)</a:t>
            </a:r>
          </a:p>
        </p:txBody>
      </p:sp>
      <p:sp>
        <p:nvSpPr>
          <p:cNvPr id="20" name="19 - Βέλος προς τα κάτω"/>
          <p:cNvSpPr/>
          <p:nvPr/>
        </p:nvSpPr>
        <p:spPr>
          <a:xfrm rot="18649680">
            <a:off x="2928938" y="2786063"/>
            <a:ext cx="285750" cy="622300"/>
          </a:xfrm>
          <a:prstGeom prst="down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21" name="20 - Βέλος προς τα κάτω"/>
          <p:cNvSpPr/>
          <p:nvPr/>
        </p:nvSpPr>
        <p:spPr>
          <a:xfrm rot="18057330">
            <a:off x="3225800" y="4883150"/>
            <a:ext cx="285750" cy="622300"/>
          </a:xfrm>
          <a:prstGeom prst="down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25" name="24 - Βέλος προς τα κάτω"/>
          <p:cNvSpPr/>
          <p:nvPr/>
        </p:nvSpPr>
        <p:spPr>
          <a:xfrm rot="18414615">
            <a:off x="4154488" y="6210300"/>
            <a:ext cx="285750" cy="622300"/>
          </a:xfrm>
          <a:prstGeom prst="down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883</TotalTime>
  <Words>1112</Words>
  <Application>Microsoft Office PowerPoint</Application>
  <PresentationFormat>Προβολή στην οθόνη (4:3)</PresentationFormat>
  <Paragraphs>296</Paragraphs>
  <Slides>51</Slides>
  <Notes>8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51</vt:i4>
      </vt:variant>
    </vt:vector>
  </HeadingPairs>
  <TitlesOfParts>
    <vt:vector size="52" baseType="lpstr">
      <vt:lpstr>Θέμα του Office</vt:lpstr>
      <vt:lpstr>Εργαστηριακός  έλεγχος  ήπατος   </vt:lpstr>
      <vt:lpstr>Εργαστηριακός   έλεγχος   ήπατος </vt:lpstr>
      <vt:lpstr>Εργαστηριακός   έλεγχος   ήπατος </vt:lpstr>
      <vt:lpstr>    1η  Περίπτωση</vt:lpstr>
      <vt:lpstr>Κλινικά  ευρήματα</vt:lpstr>
      <vt:lpstr>Διαφάνεια 6</vt:lpstr>
      <vt:lpstr>Εργαστηριακά  ευρήματα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2η περίπτωση</vt:lpstr>
      <vt:lpstr>Κλινικά ευρήματα</vt:lpstr>
      <vt:lpstr>Ξανθώματα </vt:lpstr>
      <vt:lpstr>Διαφάνεια 19</vt:lpstr>
      <vt:lpstr>Διαφάνεια 20</vt:lpstr>
      <vt:lpstr>Διαφάνεια 21</vt:lpstr>
      <vt:lpstr>Διαφάνεια 22</vt:lpstr>
      <vt:lpstr>Διαφάνεια 23</vt:lpstr>
      <vt:lpstr>Διαφάνεια 24</vt:lpstr>
      <vt:lpstr>Διαφάνεια 25</vt:lpstr>
      <vt:lpstr>Πρωτοπαθής χολική χολαγγειίτιδα</vt:lpstr>
      <vt:lpstr>Πρωτοπαθής χολική χολαγγειίτιδα</vt:lpstr>
      <vt:lpstr>Πρωτοπαθής χολική χολαγγειίτιδα </vt:lpstr>
      <vt:lpstr>Ιστολογικά   χαρακτηριστικά   ΠΧΧ</vt:lpstr>
      <vt:lpstr>3η  περίπτωση</vt:lpstr>
      <vt:lpstr>Κλινικά  ευρήματα</vt:lpstr>
      <vt:lpstr>Διαφάνεια 32</vt:lpstr>
      <vt:lpstr>Διαφάνεια 33</vt:lpstr>
      <vt:lpstr>Διαφάνεια 34</vt:lpstr>
      <vt:lpstr>Βιοχημικός  έλεγχος</vt:lpstr>
      <vt:lpstr>Εργαστηριακός  έλεγχος</vt:lpstr>
      <vt:lpstr>Λοιπός  έλεγχος</vt:lpstr>
      <vt:lpstr>Διαφάνεια 38</vt:lpstr>
      <vt:lpstr>Διαφάνεια 39</vt:lpstr>
      <vt:lpstr>Διαφάνεια 40</vt:lpstr>
      <vt:lpstr>Διαφάνεια 41</vt:lpstr>
      <vt:lpstr>Διαφάνεια 42</vt:lpstr>
      <vt:lpstr>Διαφάνεια 43</vt:lpstr>
      <vt:lpstr>Διαφάνεια 44</vt:lpstr>
      <vt:lpstr>Διαφάνεια 45</vt:lpstr>
      <vt:lpstr>Διαφάνεια 46</vt:lpstr>
      <vt:lpstr>Διαφάνεια 47</vt:lpstr>
      <vt:lpstr>Διαφάνεια 48</vt:lpstr>
      <vt:lpstr>Διαφάνεια 49</vt:lpstr>
      <vt:lpstr>Διαφάνεια 50</vt:lpstr>
      <vt:lpstr>Διαφάνεια 51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adm</dc:creator>
  <cp:lastModifiedBy>Ιωάννα</cp:lastModifiedBy>
  <cp:revision>229</cp:revision>
  <dcterms:created xsi:type="dcterms:W3CDTF">2011-02-15T15:39:16Z</dcterms:created>
  <dcterms:modified xsi:type="dcterms:W3CDTF">2018-05-07T07:21:58Z</dcterms:modified>
</cp:coreProperties>
</file>