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9" r:id="rId8"/>
    <p:sldId id="270" r:id="rId9"/>
    <p:sldId id="272" r:id="rId10"/>
    <p:sldId id="262" r:id="rId11"/>
    <p:sldId id="271" r:id="rId12"/>
    <p:sldId id="263" r:id="rId13"/>
    <p:sldId id="264" r:id="rId14"/>
    <p:sldId id="265"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609858-5DCF-42A2-A744-CD6450ED39AA}" type="datetimeFigureOut">
              <a:rPr lang="el-GR" smtClean="0"/>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60088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09858-5DCF-42A2-A744-CD6450ED39AA}" type="datetimeFigureOut">
              <a:rPr lang="el-GR" smtClean="0"/>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264951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09858-5DCF-42A2-A744-CD6450ED39AA}" type="datetimeFigureOut">
              <a:rPr lang="el-GR" smtClean="0"/>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67365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609858-5DCF-42A2-A744-CD6450ED39AA}" type="datetimeFigureOut">
              <a:rPr lang="el-GR" smtClean="0"/>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312353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09858-5DCF-42A2-A744-CD6450ED39AA}" type="datetimeFigureOut">
              <a:rPr lang="el-GR" smtClean="0"/>
              <a:t>16/5/2021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105122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609858-5DCF-42A2-A744-CD6450ED39AA}" type="datetimeFigureOut">
              <a:rPr lang="el-GR" smtClean="0"/>
              <a:t>16/5/2021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315323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609858-5DCF-42A2-A744-CD6450ED39AA}" type="datetimeFigureOut">
              <a:rPr lang="el-GR" smtClean="0"/>
              <a:t>16/5/2021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5899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609858-5DCF-42A2-A744-CD6450ED39AA}" type="datetimeFigureOut">
              <a:rPr lang="el-GR" smtClean="0"/>
              <a:t>16/5/2021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16384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09858-5DCF-42A2-A744-CD6450ED39AA}" type="datetimeFigureOut">
              <a:rPr lang="el-GR" smtClean="0"/>
              <a:t>16/5/2021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320020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09858-5DCF-42A2-A744-CD6450ED39AA}" type="datetimeFigureOut">
              <a:rPr lang="el-GR" smtClean="0"/>
              <a:t>16/5/2021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65013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609858-5DCF-42A2-A744-CD6450ED39AA}" type="datetimeFigureOut">
              <a:rPr lang="el-GR" smtClean="0"/>
              <a:t>16/5/2021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305C3A-435B-4C78-A675-2E30A422BAF7}" type="slidenum">
              <a:rPr lang="el-GR" smtClean="0"/>
              <a:t>‹#›</a:t>
            </a:fld>
            <a:endParaRPr lang="el-GR"/>
          </a:p>
        </p:txBody>
      </p:sp>
    </p:spTree>
    <p:extLst>
      <p:ext uri="{BB962C8B-B14F-4D97-AF65-F5344CB8AC3E}">
        <p14:creationId xmlns:p14="http://schemas.microsoft.com/office/powerpoint/2010/main" val="33538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09858-5DCF-42A2-A744-CD6450ED39AA}" type="datetimeFigureOut">
              <a:rPr lang="el-GR" smtClean="0"/>
              <a:t>16/5/2021</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5C3A-435B-4C78-A675-2E30A422BAF7}" type="slidenum">
              <a:rPr lang="el-GR" smtClean="0"/>
              <a:t>‹#›</a:t>
            </a:fld>
            <a:endParaRPr lang="el-GR"/>
          </a:p>
        </p:txBody>
      </p:sp>
    </p:spTree>
    <p:extLst>
      <p:ext uri="{BB962C8B-B14F-4D97-AF65-F5344CB8AC3E}">
        <p14:creationId xmlns:p14="http://schemas.microsoft.com/office/powerpoint/2010/main" val="410231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6A1E-023A-4A88-A40D-CB437FDDC0A0}"/>
              </a:ext>
            </a:extLst>
          </p:cNvPr>
          <p:cNvSpPr>
            <a:spLocks noGrp="1"/>
          </p:cNvSpPr>
          <p:nvPr>
            <p:ph type="ctrTitle"/>
          </p:nvPr>
        </p:nvSpPr>
        <p:spPr/>
        <p:txBody>
          <a:bodyPr>
            <a:normAutofit/>
          </a:bodyPr>
          <a:lstStyle/>
          <a:p>
            <a:r>
              <a:rPr lang="el-GR" dirty="0"/>
              <a:t>Εισαγωγή</a:t>
            </a:r>
            <a:br>
              <a:rPr lang="el-GR" dirty="0"/>
            </a:br>
            <a:r>
              <a:rPr lang="el-GR" sz="4400" dirty="0"/>
              <a:t>Τι είναι η φιλοσοφία της επιστήμης;</a:t>
            </a:r>
          </a:p>
        </p:txBody>
      </p:sp>
      <p:sp>
        <p:nvSpPr>
          <p:cNvPr id="3" name="Subtitle 2">
            <a:extLst>
              <a:ext uri="{FF2B5EF4-FFF2-40B4-BE49-F238E27FC236}">
                <a16:creationId xmlns:a16="http://schemas.microsoft.com/office/drawing/2014/main" id="{1846CE8F-6DDD-434A-9A84-10E4EC39D6E3}"/>
              </a:ext>
            </a:extLst>
          </p:cNvPr>
          <p:cNvSpPr>
            <a:spLocks noGrp="1"/>
          </p:cNvSpPr>
          <p:nvPr>
            <p:ph type="subTitle" idx="1"/>
          </p:nvPr>
        </p:nvSpPr>
        <p:spPr>
          <a:xfrm>
            <a:off x="1143000" y="3602037"/>
            <a:ext cx="6858000" cy="2063471"/>
          </a:xfrm>
        </p:spPr>
        <p:txBody>
          <a:bodyPr>
            <a:normAutofit/>
          </a:bodyPr>
          <a:lstStyle/>
          <a:p>
            <a:endParaRPr lang="el-GR" dirty="0"/>
          </a:p>
          <a:p>
            <a:r>
              <a:rPr lang="el-GR" dirty="0"/>
              <a:t>Χρυσοβαλάντης Στεργίου</a:t>
            </a:r>
          </a:p>
          <a:p>
            <a:endParaRPr lang="el-GR" dirty="0"/>
          </a:p>
          <a:p>
            <a:pPr>
              <a:lnSpc>
                <a:spcPts val="1100"/>
              </a:lnSpc>
            </a:pPr>
            <a:r>
              <a:rPr lang="el-GR" sz="1600" dirty="0"/>
              <a:t>Μάρτιος 2021</a:t>
            </a:r>
          </a:p>
          <a:p>
            <a:pPr>
              <a:lnSpc>
                <a:spcPts val="1100"/>
              </a:lnSpc>
            </a:pPr>
            <a:r>
              <a:rPr lang="el-GR" sz="1600" dirty="0"/>
              <a:t>Αθήνα</a:t>
            </a:r>
          </a:p>
          <a:p>
            <a:endParaRPr lang="el-GR" dirty="0"/>
          </a:p>
        </p:txBody>
      </p:sp>
    </p:spTree>
    <p:extLst>
      <p:ext uri="{BB962C8B-B14F-4D97-AF65-F5344CB8AC3E}">
        <p14:creationId xmlns:p14="http://schemas.microsoft.com/office/powerpoint/2010/main" val="117016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F891-4A54-457B-AAA2-21B8D992991A}"/>
              </a:ext>
            </a:extLst>
          </p:cNvPr>
          <p:cNvSpPr>
            <a:spLocks noGrp="1"/>
          </p:cNvSpPr>
          <p:nvPr>
            <p:ph type="title"/>
          </p:nvPr>
        </p:nvSpPr>
        <p:spPr/>
        <p:txBody>
          <a:bodyPr/>
          <a:lstStyle/>
          <a:p>
            <a:r>
              <a:rPr lang="el-GR" dirty="0"/>
              <a:t>Ιστορικιστική στροφή: 1950-1970</a:t>
            </a:r>
          </a:p>
        </p:txBody>
      </p:sp>
      <p:pic>
        <p:nvPicPr>
          <p:cNvPr id="5" name="Picture 4">
            <a:extLst>
              <a:ext uri="{FF2B5EF4-FFF2-40B4-BE49-F238E27FC236}">
                <a16:creationId xmlns:a16="http://schemas.microsoft.com/office/drawing/2014/main" id="{1B71FFD5-9B22-4AAA-81D2-00F3B76D0F37}"/>
              </a:ext>
            </a:extLst>
          </p:cNvPr>
          <p:cNvPicPr>
            <a:picLocks noChangeAspect="1"/>
          </p:cNvPicPr>
          <p:nvPr/>
        </p:nvPicPr>
        <p:blipFill>
          <a:blip r:embed="rId2"/>
          <a:stretch>
            <a:fillRect/>
          </a:stretch>
        </p:blipFill>
        <p:spPr>
          <a:xfrm>
            <a:off x="1412538" y="2674987"/>
            <a:ext cx="6318923" cy="2472047"/>
          </a:xfrm>
          <a:prstGeom prst="rect">
            <a:avLst/>
          </a:prstGeom>
        </p:spPr>
      </p:pic>
    </p:spTree>
    <p:extLst>
      <p:ext uri="{BB962C8B-B14F-4D97-AF65-F5344CB8AC3E}">
        <p14:creationId xmlns:p14="http://schemas.microsoft.com/office/powerpoint/2010/main" val="105079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C29A-E15D-497F-ABB9-A88E2009281A}"/>
              </a:ext>
            </a:extLst>
          </p:cNvPr>
          <p:cNvSpPr>
            <a:spLocks noGrp="1"/>
          </p:cNvSpPr>
          <p:nvPr>
            <p:ph type="title"/>
          </p:nvPr>
        </p:nvSpPr>
        <p:spPr>
          <a:xfrm>
            <a:off x="628650" y="365127"/>
            <a:ext cx="7886700" cy="624688"/>
          </a:xfrm>
        </p:spPr>
        <p:txBody>
          <a:bodyPr>
            <a:normAutofit fontScale="90000"/>
          </a:bodyPr>
          <a:lstStyle/>
          <a:p>
            <a:r>
              <a:rPr lang="el-GR" dirty="0"/>
              <a:t>Η ιστορικιστική στροφή</a:t>
            </a:r>
          </a:p>
        </p:txBody>
      </p:sp>
      <p:sp>
        <p:nvSpPr>
          <p:cNvPr id="3" name="Content Placeholder 2">
            <a:extLst>
              <a:ext uri="{FF2B5EF4-FFF2-40B4-BE49-F238E27FC236}">
                <a16:creationId xmlns:a16="http://schemas.microsoft.com/office/drawing/2014/main" id="{BFE90053-DA5E-4DC6-A0C7-2226E8227DBE}"/>
              </a:ext>
            </a:extLst>
          </p:cNvPr>
          <p:cNvSpPr>
            <a:spLocks noGrp="1"/>
          </p:cNvSpPr>
          <p:nvPr>
            <p:ph idx="1"/>
          </p:nvPr>
        </p:nvSpPr>
        <p:spPr>
          <a:xfrm>
            <a:off x="628650" y="1291472"/>
            <a:ext cx="7886700" cy="5062194"/>
          </a:xfrm>
        </p:spPr>
        <p:txBody>
          <a:bodyPr>
            <a:normAutofit fontScale="92500" lnSpcReduction="10000"/>
          </a:bodyPr>
          <a:lstStyle/>
          <a:p>
            <a:r>
              <a:rPr lang="el-GR" sz="2400" dirty="0"/>
              <a:t>Έμφαση στα πραγματικά επεισόδια της επιστήμης. Χρήση ιστορικών πληροφοριών ως προκείμενων σε φιλοσοφικά επιχειρήματα που</a:t>
            </a:r>
          </a:p>
          <a:p>
            <a:pPr lvl="1"/>
            <a:r>
              <a:rPr lang="el-GR" dirty="0"/>
              <a:t>στοχεύουν στην κατάρριψη μιας γενικής θέσης περί επιστήμης. Με αυτό τον τρόπο αμφισβητήθηκαν οι βασικές θέσεις του λογικού εμπειρισμού</a:t>
            </a:r>
          </a:p>
          <a:p>
            <a:pPr lvl="1"/>
            <a:r>
              <a:rPr lang="el-GR" dirty="0"/>
              <a:t> στοχεύουν στην επαγωγική στήριξη μιας θέσης περί επιστήμης. </a:t>
            </a:r>
          </a:p>
          <a:p>
            <a:r>
              <a:rPr lang="el-GR" sz="2400" dirty="0"/>
              <a:t>Απόρριψη βασικών θετικιστικών θέσεων:  </a:t>
            </a:r>
            <a:endParaRPr lang="en-US" sz="2400" dirty="0"/>
          </a:p>
          <a:p>
            <a:pPr lvl="1"/>
            <a:r>
              <a:rPr lang="el-GR" sz="2000" dirty="0"/>
              <a:t>Ασυνεχής εξέλιξη της επιστήμης</a:t>
            </a:r>
          </a:p>
          <a:p>
            <a:pPr lvl="1"/>
            <a:r>
              <a:rPr lang="el-GR" sz="2000" dirty="0"/>
              <a:t>Πλαισιακή θεώρηση της επιστήμης και των μεθόδων της</a:t>
            </a:r>
          </a:p>
          <a:p>
            <a:pPr lvl="1"/>
            <a:r>
              <a:rPr lang="el-GR" sz="2000" dirty="0"/>
              <a:t>Δεν υπάρχει επιστημονική μεθοδολογία (αναρχισμός </a:t>
            </a:r>
            <a:r>
              <a:rPr lang="en-US" sz="2000" dirty="0" err="1"/>
              <a:t>Feyerabend</a:t>
            </a:r>
            <a:r>
              <a:rPr lang="el-GR" sz="2000" dirty="0"/>
              <a:t>)</a:t>
            </a:r>
          </a:p>
          <a:p>
            <a:pPr lvl="1"/>
            <a:r>
              <a:rPr lang="el-GR" sz="2000" dirty="0"/>
              <a:t>Η παρατήρηση εξαρτάται από τη θεωρία</a:t>
            </a:r>
          </a:p>
          <a:p>
            <a:pPr lvl="1"/>
            <a:r>
              <a:rPr lang="el-GR" sz="2000" dirty="0"/>
              <a:t>Εγκαταλείπεται το ιδεώδες της αξιωματικοποίησης  και η λογική ανασυγκρότηση των θεωριών</a:t>
            </a:r>
          </a:p>
          <a:p>
            <a:pPr lvl="1"/>
            <a:r>
              <a:rPr lang="el-GR" sz="2000" dirty="0"/>
              <a:t>Εγκαταλείπεται η διάκριση ανάμεσα σε πλαίσιο ανακάλυψης και σε πλαίσιο δικαιολόγησης</a:t>
            </a:r>
          </a:p>
        </p:txBody>
      </p:sp>
    </p:spTree>
    <p:extLst>
      <p:ext uri="{BB962C8B-B14F-4D97-AF65-F5344CB8AC3E}">
        <p14:creationId xmlns:p14="http://schemas.microsoft.com/office/powerpoint/2010/main" val="394161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ABD1-ACEC-4F0C-996E-DD45E82E972A}"/>
              </a:ext>
            </a:extLst>
          </p:cNvPr>
          <p:cNvSpPr>
            <a:spLocks noGrp="1"/>
          </p:cNvSpPr>
          <p:nvPr>
            <p:ph type="title"/>
          </p:nvPr>
        </p:nvSpPr>
        <p:spPr>
          <a:xfrm>
            <a:off x="628650" y="365127"/>
            <a:ext cx="7886700" cy="822650"/>
          </a:xfrm>
        </p:spPr>
        <p:txBody>
          <a:bodyPr>
            <a:normAutofit fontScale="90000"/>
          </a:bodyPr>
          <a:lstStyle/>
          <a:p>
            <a:r>
              <a:rPr lang="el-GR" sz="3300" dirty="0"/>
              <a:t>Η ΦτΕ από το τέλος του 20</a:t>
            </a:r>
            <a:r>
              <a:rPr lang="el-GR" sz="3300" baseline="30000" dirty="0"/>
              <a:t>ου </a:t>
            </a:r>
            <a:r>
              <a:rPr lang="el-GR" sz="3300" dirty="0"/>
              <a:t> αιώνα μέχρι σήμερα </a:t>
            </a:r>
          </a:p>
        </p:txBody>
      </p:sp>
      <p:sp>
        <p:nvSpPr>
          <p:cNvPr id="3" name="Content Placeholder 2">
            <a:extLst>
              <a:ext uri="{FF2B5EF4-FFF2-40B4-BE49-F238E27FC236}">
                <a16:creationId xmlns:a16="http://schemas.microsoft.com/office/drawing/2014/main" id="{DA8CD262-47C4-4BBC-8B19-0082E21C49E9}"/>
              </a:ext>
            </a:extLst>
          </p:cNvPr>
          <p:cNvSpPr>
            <a:spLocks noGrp="1"/>
          </p:cNvSpPr>
          <p:nvPr>
            <p:ph idx="1"/>
          </p:nvPr>
        </p:nvSpPr>
        <p:spPr>
          <a:xfrm>
            <a:off x="628650" y="1187777"/>
            <a:ext cx="7886700" cy="5305096"/>
          </a:xfrm>
        </p:spPr>
        <p:txBody>
          <a:bodyPr>
            <a:normAutofit/>
          </a:bodyPr>
          <a:lstStyle/>
          <a:p>
            <a:pPr marL="0" indent="0">
              <a:buNone/>
            </a:pPr>
            <a:r>
              <a:rPr lang="el-GR" sz="2200" dirty="0"/>
              <a:t>Η φιλοσοφική αναζήτηση, πέραν των «αιώνιων προβλημάτων», περιστρέφεται</a:t>
            </a:r>
            <a:r>
              <a:rPr lang="en-US" sz="2200" dirty="0"/>
              <a:t> </a:t>
            </a:r>
            <a:r>
              <a:rPr lang="el-GR" sz="2200" dirty="0"/>
              <a:t>και γύρω από τα εξής ζητήματα: </a:t>
            </a:r>
          </a:p>
          <a:p>
            <a:r>
              <a:rPr lang="el-GR" sz="2400" dirty="0"/>
              <a:t>Ανάλυση των αιτιακών σχέσεων</a:t>
            </a:r>
            <a:r>
              <a:rPr lang="en-US" sz="2400" dirty="0"/>
              <a:t>: </a:t>
            </a:r>
            <a:r>
              <a:rPr lang="el-GR" sz="2400" dirty="0"/>
              <a:t>μεταφυσική και επιστημολογία (αιτιακή προτυποποίηση)</a:t>
            </a:r>
          </a:p>
          <a:p>
            <a:r>
              <a:rPr lang="el-GR" sz="2400" dirty="0"/>
              <a:t>Η διαμάχη περί επιστημονικού ρεαλισμού.</a:t>
            </a:r>
          </a:p>
          <a:p>
            <a:r>
              <a:rPr lang="el-GR" sz="2400" dirty="0"/>
              <a:t>Μεταφυσική της επιστήμης.</a:t>
            </a:r>
          </a:p>
          <a:p>
            <a:r>
              <a:rPr lang="el-GR" sz="2400" dirty="0"/>
              <a:t>Τι είναι οι νόμοι της φύσης;</a:t>
            </a:r>
          </a:p>
          <a:p>
            <a:r>
              <a:rPr lang="el-GR" sz="2400" dirty="0"/>
              <a:t>Μπεϊζιανισμός</a:t>
            </a:r>
          </a:p>
          <a:p>
            <a:r>
              <a:rPr lang="el-GR" sz="2400" dirty="0"/>
              <a:t>Επιστημονική Πρακτική: η φιλοσοφία εστιάζει στο τι κάνει ο επιστήμονας για να επιτύχει του στόχους του, όχι στο περιεχόμενο των επιστημονικών θεωριών</a:t>
            </a:r>
          </a:p>
          <a:p>
            <a:pPr marL="0" indent="0">
              <a:buNone/>
            </a:pPr>
            <a:endParaRPr lang="el-GR" b="1" dirty="0"/>
          </a:p>
          <a:p>
            <a:pPr marL="0" indent="0">
              <a:buNone/>
            </a:pPr>
            <a:endParaRPr lang="el-GR" b="1" dirty="0"/>
          </a:p>
        </p:txBody>
      </p:sp>
    </p:spTree>
    <p:extLst>
      <p:ext uri="{BB962C8B-B14F-4D97-AF65-F5344CB8AC3E}">
        <p14:creationId xmlns:p14="http://schemas.microsoft.com/office/powerpoint/2010/main" val="10844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B53-A14D-4556-9BD2-47CC6DC79B59}"/>
              </a:ext>
            </a:extLst>
          </p:cNvPr>
          <p:cNvSpPr>
            <a:spLocks noGrp="1"/>
          </p:cNvSpPr>
          <p:nvPr>
            <p:ph type="title"/>
          </p:nvPr>
        </p:nvSpPr>
        <p:spPr>
          <a:xfrm>
            <a:off x="628650" y="365126"/>
            <a:ext cx="7886700" cy="681249"/>
          </a:xfrm>
        </p:spPr>
        <p:txBody>
          <a:bodyPr>
            <a:noAutofit/>
          </a:bodyPr>
          <a:lstStyle/>
          <a:p>
            <a:r>
              <a:rPr lang="el-GR" sz="3000" dirty="0"/>
              <a:t>Η ΦτΕ από το τέλος του 20</a:t>
            </a:r>
            <a:r>
              <a:rPr lang="el-GR" sz="3000" baseline="30000" dirty="0"/>
              <a:t>ου </a:t>
            </a:r>
            <a:r>
              <a:rPr lang="el-GR" sz="3000" dirty="0"/>
              <a:t> αιώνα μέχρι σήμερα </a:t>
            </a:r>
          </a:p>
        </p:txBody>
      </p:sp>
      <p:sp>
        <p:nvSpPr>
          <p:cNvPr id="3" name="Content Placeholder 2">
            <a:extLst>
              <a:ext uri="{FF2B5EF4-FFF2-40B4-BE49-F238E27FC236}">
                <a16:creationId xmlns:a16="http://schemas.microsoft.com/office/drawing/2014/main" id="{B90828EC-6AE7-409E-B479-FAA174D8443A}"/>
              </a:ext>
            </a:extLst>
          </p:cNvPr>
          <p:cNvSpPr>
            <a:spLocks noGrp="1"/>
          </p:cNvSpPr>
          <p:nvPr>
            <p:ph idx="1"/>
          </p:nvPr>
        </p:nvSpPr>
        <p:spPr>
          <a:xfrm>
            <a:off x="628650" y="1338606"/>
            <a:ext cx="7886700" cy="4838357"/>
          </a:xfrm>
        </p:spPr>
        <p:txBody>
          <a:bodyPr/>
          <a:lstStyle/>
          <a:p>
            <a:r>
              <a:rPr lang="el-GR" sz="2400" dirty="0"/>
              <a:t>Φιλοσοφία των επιμέρους επιστημών (πέραν της φιλοσοφίας της φυσικής και των μαθηματικών):</a:t>
            </a:r>
          </a:p>
          <a:p>
            <a:pPr lvl="1"/>
            <a:r>
              <a:rPr lang="el-GR" dirty="0"/>
              <a:t>Φιλοσοφία της βιολογίας</a:t>
            </a:r>
            <a:endParaRPr lang="en-US" dirty="0"/>
          </a:p>
          <a:p>
            <a:pPr lvl="1"/>
            <a:r>
              <a:rPr lang="el-GR" dirty="0"/>
              <a:t>Φιλοσοφία της γνωσιακής επιστήμης</a:t>
            </a:r>
          </a:p>
          <a:p>
            <a:pPr lvl="1"/>
            <a:r>
              <a:rPr lang="el-GR" dirty="0"/>
              <a:t>Φιλοσοφία της ιατρικής </a:t>
            </a:r>
            <a:endParaRPr lang="en-US" dirty="0"/>
          </a:p>
          <a:p>
            <a:pPr lvl="1"/>
            <a:r>
              <a:rPr lang="el-GR" dirty="0"/>
              <a:t>Φιλοσοφία της ανθρωπολογίας</a:t>
            </a:r>
          </a:p>
          <a:p>
            <a:pPr lvl="1"/>
            <a:r>
              <a:rPr lang="el-GR" dirty="0"/>
              <a:t>Φιλοσοφία της κοσμολογίας</a:t>
            </a:r>
          </a:p>
          <a:p>
            <a:pPr lvl="1"/>
            <a:r>
              <a:rPr lang="el-GR" dirty="0"/>
              <a:t>Φιλοσοφία της χημείας κλπ.</a:t>
            </a:r>
            <a:endParaRPr lang="el-GR" b="1" dirty="0"/>
          </a:p>
          <a:p>
            <a:pPr marL="0" indent="0">
              <a:buNone/>
            </a:pPr>
            <a:endParaRPr lang="el-GR" sz="2400" dirty="0"/>
          </a:p>
          <a:p>
            <a:pPr marL="0" indent="0">
              <a:buNone/>
            </a:pPr>
            <a:endParaRPr lang="el-GR" sz="2400" dirty="0"/>
          </a:p>
          <a:p>
            <a:pPr marL="0" indent="0">
              <a:buNone/>
            </a:pPr>
            <a:endParaRPr lang="el-GR" dirty="0"/>
          </a:p>
        </p:txBody>
      </p:sp>
    </p:spTree>
    <p:extLst>
      <p:ext uri="{BB962C8B-B14F-4D97-AF65-F5344CB8AC3E}">
        <p14:creationId xmlns:p14="http://schemas.microsoft.com/office/powerpoint/2010/main" val="387012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55E4-CEA9-4BE2-8641-65CD030A3DDF}"/>
              </a:ext>
            </a:extLst>
          </p:cNvPr>
          <p:cNvSpPr>
            <a:spLocks noGrp="1"/>
          </p:cNvSpPr>
          <p:nvPr>
            <p:ph type="title"/>
          </p:nvPr>
        </p:nvSpPr>
        <p:spPr>
          <a:xfrm>
            <a:off x="628650" y="365126"/>
            <a:ext cx="7886700" cy="869785"/>
          </a:xfrm>
        </p:spPr>
        <p:txBody>
          <a:bodyPr>
            <a:normAutofit/>
          </a:bodyPr>
          <a:lstStyle/>
          <a:p>
            <a:r>
              <a:rPr lang="el-GR" sz="3800"/>
              <a:t>Η ΦτΕ στον ελληνικό χώρο</a:t>
            </a:r>
            <a:r>
              <a:rPr lang="en-US" sz="3800"/>
              <a:t>: </a:t>
            </a:r>
            <a:r>
              <a:rPr lang="el-GR" sz="3800"/>
              <a:t>1912- 1950</a:t>
            </a:r>
            <a:endParaRPr lang="el-GR" sz="3800" dirty="0"/>
          </a:p>
        </p:txBody>
      </p:sp>
      <p:pic>
        <p:nvPicPr>
          <p:cNvPr id="5" name="Content Placeholder 4" descr="Diagram, text, engineering drawing&#10;&#10;Description automatically generated">
            <a:extLst>
              <a:ext uri="{FF2B5EF4-FFF2-40B4-BE49-F238E27FC236}">
                <a16:creationId xmlns:a16="http://schemas.microsoft.com/office/drawing/2014/main" id="{AA9E75A4-EDB4-4617-A2BC-874158C9F9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655" y="1737363"/>
            <a:ext cx="2611224" cy="3741492"/>
          </a:xfrm>
        </p:spPr>
      </p:pic>
      <p:pic>
        <p:nvPicPr>
          <p:cNvPr id="9" name="Picture 8">
            <a:extLst>
              <a:ext uri="{FF2B5EF4-FFF2-40B4-BE49-F238E27FC236}">
                <a16:creationId xmlns:a16="http://schemas.microsoft.com/office/drawing/2014/main" id="{DF486778-580C-4219-B446-9B69C2874D90}"/>
              </a:ext>
            </a:extLst>
          </p:cNvPr>
          <p:cNvPicPr>
            <a:picLocks noChangeAspect="1"/>
          </p:cNvPicPr>
          <p:nvPr/>
        </p:nvPicPr>
        <p:blipFill>
          <a:blip r:embed="rId3"/>
          <a:stretch>
            <a:fillRect/>
          </a:stretch>
        </p:blipFill>
        <p:spPr>
          <a:xfrm>
            <a:off x="5091646" y="1366444"/>
            <a:ext cx="2806844" cy="4483330"/>
          </a:xfrm>
          <a:prstGeom prst="rect">
            <a:avLst/>
          </a:prstGeom>
        </p:spPr>
      </p:pic>
    </p:spTree>
    <p:extLst>
      <p:ext uri="{BB962C8B-B14F-4D97-AF65-F5344CB8AC3E}">
        <p14:creationId xmlns:p14="http://schemas.microsoft.com/office/powerpoint/2010/main" val="14559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753B-1ABE-4708-AA59-BD3163B7A7A6}"/>
              </a:ext>
            </a:extLst>
          </p:cNvPr>
          <p:cNvSpPr>
            <a:spLocks noGrp="1"/>
          </p:cNvSpPr>
          <p:nvPr>
            <p:ph type="title"/>
          </p:nvPr>
        </p:nvSpPr>
        <p:spPr>
          <a:xfrm>
            <a:off x="628650" y="365127"/>
            <a:ext cx="7886700" cy="803798"/>
          </a:xfrm>
        </p:spPr>
        <p:txBody>
          <a:bodyPr>
            <a:normAutofit/>
          </a:bodyPr>
          <a:lstStyle/>
          <a:p>
            <a:r>
              <a:rPr lang="el-GR" sz="3800" dirty="0"/>
              <a:t>Η ΦτΕ στον ελληνικό χώρο</a:t>
            </a:r>
            <a:r>
              <a:rPr lang="en-US" sz="3800" dirty="0"/>
              <a:t>: </a:t>
            </a:r>
            <a:r>
              <a:rPr lang="el-GR" sz="3800" dirty="0"/>
              <a:t>1912- 1950</a:t>
            </a:r>
          </a:p>
        </p:txBody>
      </p:sp>
      <p:pic>
        <p:nvPicPr>
          <p:cNvPr id="4" name="Content Placeholder 3" descr="Text, letter&#10;&#10;Description automatically generated">
            <a:extLst>
              <a:ext uri="{FF2B5EF4-FFF2-40B4-BE49-F238E27FC236}">
                <a16:creationId xmlns:a16="http://schemas.microsoft.com/office/drawing/2014/main" id="{E9C72453-C7A6-42B1-BEC5-3869DADE5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913" y="1615274"/>
            <a:ext cx="3051981" cy="4909331"/>
          </a:xfrm>
          <a:prstGeom prst="rect">
            <a:avLst/>
          </a:prstGeom>
        </p:spPr>
      </p:pic>
      <p:pic>
        <p:nvPicPr>
          <p:cNvPr id="6" name="Picture 5" descr="Diagram&#10;&#10;Description automatically generated with low confidence">
            <a:extLst>
              <a:ext uri="{FF2B5EF4-FFF2-40B4-BE49-F238E27FC236}">
                <a16:creationId xmlns:a16="http://schemas.microsoft.com/office/drawing/2014/main" id="{EDE65FA2-4E1C-4BF5-80EB-DA3198E19851}"/>
              </a:ext>
            </a:extLst>
          </p:cNvPr>
          <p:cNvPicPr>
            <a:picLocks noChangeAspect="1"/>
          </p:cNvPicPr>
          <p:nvPr/>
        </p:nvPicPr>
        <p:blipFill rotWithShape="1">
          <a:blip r:embed="rId3">
            <a:extLst>
              <a:ext uri="{28A0092B-C50C-407E-A947-70E740481C1C}">
                <a14:useLocalDpi xmlns:a14="http://schemas.microsoft.com/office/drawing/2010/main" val="0"/>
              </a:ext>
            </a:extLst>
          </a:blip>
          <a:srcRect l="5159" t="6314" r="5615" b="5594"/>
          <a:stretch/>
        </p:blipFill>
        <p:spPr>
          <a:xfrm rot="16200000">
            <a:off x="4625816" y="462848"/>
            <a:ext cx="3098130" cy="4119513"/>
          </a:xfrm>
          <a:prstGeom prst="rect">
            <a:avLst/>
          </a:prstGeom>
        </p:spPr>
      </p:pic>
      <p:pic>
        <p:nvPicPr>
          <p:cNvPr id="10" name="Picture 9" descr="Table&#10;&#10;Description automatically generated">
            <a:extLst>
              <a:ext uri="{FF2B5EF4-FFF2-40B4-BE49-F238E27FC236}">
                <a16:creationId xmlns:a16="http://schemas.microsoft.com/office/drawing/2014/main" id="{0840A547-02DE-4B91-BE5E-A42590155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23162" y="4414440"/>
            <a:ext cx="2786330" cy="2097328"/>
          </a:xfrm>
          <a:prstGeom prst="rect">
            <a:avLst/>
          </a:prstGeom>
        </p:spPr>
      </p:pic>
      <p:pic>
        <p:nvPicPr>
          <p:cNvPr id="12" name="Picture 11" descr="Table&#10;&#10;Description automatically generated">
            <a:extLst>
              <a:ext uri="{FF2B5EF4-FFF2-40B4-BE49-F238E27FC236}">
                <a16:creationId xmlns:a16="http://schemas.microsoft.com/office/drawing/2014/main" id="{5DB4B26F-37A8-4B84-8CA5-41D8D58FAF43}"/>
              </a:ext>
            </a:extLst>
          </p:cNvPr>
          <p:cNvPicPr>
            <a:picLocks noChangeAspect="1"/>
          </p:cNvPicPr>
          <p:nvPr/>
        </p:nvPicPr>
        <p:blipFill rotWithShape="1">
          <a:blip r:embed="rId5">
            <a:extLst>
              <a:ext uri="{28A0092B-C50C-407E-A947-70E740481C1C}">
                <a14:useLocalDpi xmlns:a14="http://schemas.microsoft.com/office/drawing/2010/main" val="0"/>
              </a:ext>
            </a:extLst>
          </a:blip>
          <a:srcRect r="12844" b="21237"/>
          <a:stretch/>
        </p:blipFill>
        <p:spPr>
          <a:xfrm>
            <a:off x="6345703" y="4380697"/>
            <a:ext cx="1888936" cy="2307138"/>
          </a:xfrm>
          <a:prstGeom prst="rect">
            <a:avLst/>
          </a:prstGeom>
        </p:spPr>
      </p:pic>
    </p:spTree>
    <p:extLst>
      <p:ext uri="{BB962C8B-B14F-4D97-AF65-F5344CB8AC3E}">
        <p14:creationId xmlns:p14="http://schemas.microsoft.com/office/powerpoint/2010/main" val="73805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6F73-F1AA-4D6F-9662-C0B7689FA61A}"/>
              </a:ext>
            </a:extLst>
          </p:cNvPr>
          <p:cNvSpPr>
            <a:spLocks noGrp="1"/>
          </p:cNvSpPr>
          <p:nvPr>
            <p:ph type="title"/>
          </p:nvPr>
        </p:nvSpPr>
        <p:spPr>
          <a:xfrm>
            <a:off x="628650" y="365127"/>
            <a:ext cx="7886700" cy="766090"/>
          </a:xfrm>
        </p:spPr>
        <p:txBody>
          <a:bodyPr/>
          <a:lstStyle/>
          <a:p>
            <a:r>
              <a:rPr lang="el-GR" dirty="0"/>
              <a:t>Η ΦτΕ στην Ελλάδα: 1970 - 1980</a:t>
            </a:r>
          </a:p>
        </p:txBody>
      </p:sp>
      <p:pic>
        <p:nvPicPr>
          <p:cNvPr id="5" name="Content Placeholder 4" descr="Text, letter&#10;&#10;Description automatically generated">
            <a:extLst>
              <a:ext uri="{FF2B5EF4-FFF2-40B4-BE49-F238E27FC236}">
                <a16:creationId xmlns:a16="http://schemas.microsoft.com/office/drawing/2014/main" id="{729CFE6A-8003-4160-BFC3-28A0DF5100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0911" y="2953917"/>
            <a:ext cx="2102178" cy="3153268"/>
          </a:xfrm>
        </p:spPr>
      </p:pic>
      <p:pic>
        <p:nvPicPr>
          <p:cNvPr id="7" name="Picture 6" descr="A picture containing text, plant, aquatic bird&#10;&#10;Description automatically generated">
            <a:extLst>
              <a:ext uri="{FF2B5EF4-FFF2-40B4-BE49-F238E27FC236}">
                <a16:creationId xmlns:a16="http://schemas.microsoft.com/office/drawing/2014/main" id="{81249922-4AA2-45DE-848B-80927AADE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05" y="2833004"/>
            <a:ext cx="2550356" cy="3395095"/>
          </a:xfrm>
          <a:prstGeom prst="rect">
            <a:avLst/>
          </a:prstGeom>
        </p:spPr>
      </p:pic>
      <p:pic>
        <p:nvPicPr>
          <p:cNvPr id="9" name="Picture 8">
            <a:extLst>
              <a:ext uri="{FF2B5EF4-FFF2-40B4-BE49-F238E27FC236}">
                <a16:creationId xmlns:a16="http://schemas.microsoft.com/office/drawing/2014/main" id="{2B10D9A0-1678-494D-905F-9158C1DD5FC1}"/>
              </a:ext>
            </a:extLst>
          </p:cNvPr>
          <p:cNvPicPr>
            <a:picLocks noChangeAspect="1"/>
          </p:cNvPicPr>
          <p:nvPr/>
        </p:nvPicPr>
        <p:blipFill>
          <a:blip r:embed="rId4"/>
          <a:stretch>
            <a:fillRect/>
          </a:stretch>
        </p:blipFill>
        <p:spPr>
          <a:xfrm>
            <a:off x="1979629" y="1453192"/>
            <a:ext cx="4947356" cy="1379812"/>
          </a:xfrm>
          <a:prstGeom prst="rect">
            <a:avLst/>
          </a:prstGeom>
        </p:spPr>
      </p:pic>
      <p:pic>
        <p:nvPicPr>
          <p:cNvPr id="11" name="Picture 10">
            <a:extLst>
              <a:ext uri="{FF2B5EF4-FFF2-40B4-BE49-F238E27FC236}">
                <a16:creationId xmlns:a16="http://schemas.microsoft.com/office/drawing/2014/main" id="{F89EEF71-6A5B-4A4D-8189-94D0E34E682D}"/>
              </a:ext>
            </a:extLst>
          </p:cNvPr>
          <p:cNvPicPr>
            <a:picLocks noChangeAspect="1"/>
          </p:cNvPicPr>
          <p:nvPr/>
        </p:nvPicPr>
        <p:blipFill>
          <a:blip r:embed="rId5"/>
          <a:stretch>
            <a:fillRect/>
          </a:stretch>
        </p:blipFill>
        <p:spPr>
          <a:xfrm>
            <a:off x="6247087" y="2953917"/>
            <a:ext cx="2102603" cy="3274182"/>
          </a:xfrm>
          <a:prstGeom prst="rect">
            <a:avLst/>
          </a:prstGeom>
        </p:spPr>
      </p:pic>
    </p:spTree>
    <p:extLst>
      <p:ext uri="{BB962C8B-B14F-4D97-AF65-F5344CB8AC3E}">
        <p14:creationId xmlns:p14="http://schemas.microsoft.com/office/powerpoint/2010/main" val="262596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613C-B5A0-4774-AEB8-21021A8E0EF6}"/>
              </a:ext>
            </a:extLst>
          </p:cNvPr>
          <p:cNvSpPr>
            <a:spLocks noGrp="1"/>
          </p:cNvSpPr>
          <p:nvPr>
            <p:ph type="title"/>
          </p:nvPr>
        </p:nvSpPr>
        <p:spPr>
          <a:xfrm>
            <a:off x="628650" y="365127"/>
            <a:ext cx="7886700" cy="841504"/>
          </a:xfrm>
        </p:spPr>
        <p:txBody>
          <a:bodyPr>
            <a:noAutofit/>
          </a:bodyPr>
          <a:lstStyle/>
          <a:p>
            <a:r>
              <a:rPr lang="el-GR" sz="3300" dirty="0"/>
              <a:t>Μια πρώτη απάντηση …</a:t>
            </a:r>
          </a:p>
        </p:txBody>
      </p:sp>
      <p:sp>
        <p:nvSpPr>
          <p:cNvPr id="3" name="Content Placeholder 2">
            <a:extLst>
              <a:ext uri="{FF2B5EF4-FFF2-40B4-BE49-F238E27FC236}">
                <a16:creationId xmlns:a16="http://schemas.microsoft.com/office/drawing/2014/main" id="{A7133C5E-5FAE-4C91-A16A-96E4730AD30F}"/>
              </a:ext>
            </a:extLst>
          </p:cNvPr>
          <p:cNvSpPr>
            <a:spLocks noGrp="1"/>
          </p:cNvSpPr>
          <p:nvPr>
            <p:ph idx="1"/>
          </p:nvPr>
        </p:nvSpPr>
        <p:spPr>
          <a:xfrm>
            <a:off x="628649" y="1668544"/>
            <a:ext cx="4169593" cy="4713401"/>
          </a:xfrm>
        </p:spPr>
        <p:txBody>
          <a:bodyPr>
            <a:normAutofit/>
          </a:bodyPr>
          <a:lstStyle/>
          <a:p>
            <a:pPr marL="0" indent="0" algn="l">
              <a:buNone/>
            </a:pPr>
            <a:r>
              <a:rPr lang="el-GR" sz="2400" b="1" dirty="0"/>
              <a:t>Το πεδίο της φιλοσοφίας της επιστήμης περιλαμβάνει τη φιλοσοφική εξέταση της επιστήμης, τόσο γενικά, όσο και συγκεκριμένων επιστημονικών κλάδων καθώς και την επιστημονική εξέταση εκείνων των  προβλημάτων της φιλοσοφία που έχουν συναφές περιεχόμενο με τις επιστημονικές θεωρίες και με τις μεθόδους τους.</a:t>
            </a:r>
          </a:p>
          <a:p>
            <a:pPr marL="0" indent="0" algn="r">
              <a:buNone/>
            </a:pPr>
            <a:r>
              <a:rPr lang="el-GR" sz="2400" dirty="0"/>
              <a:t>Δήλωση σκοπού</a:t>
            </a:r>
          </a:p>
        </p:txBody>
      </p:sp>
      <p:pic>
        <p:nvPicPr>
          <p:cNvPr id="6" name="Picture 5">
            <a:extLst>
              <a:ext uri="{FF2B5EF4-FFF2-40B4-BE49-F238E27FC236}">
                <a16:creationId xmlns:a16="http://schemas.microsoft.com/office/drawing/2014/main" id="{90FC5A71-0527-4F30-B18D-F50AB8D444E9}"/>
              </a:ext>
            </a:extLst>
          </p:cNvPr>
          <p:cNvPicPr>
            <a:picLocks noChangeAspect="1"/>
          </p:cNvPicPr>
          <p:nvPr/>
        </p:nvPicPr>
        <p:blipFill>
          <a:blip r:embed="rId2"/>
          <a:stretch>
            <a:fillRect/>
          </a:stretch>
        </p:blipFill>
        <p:spPr>
          <a:xfrm>
            <a:off x="4798243" y="2129330"/>
            <a:ext cx="3334142" cy="2265132"/>
          </a:xfrm>
          <a:prstGeom prst="rect">
            <a:avLst/>
          </a:prstGeom>
        </p:spPr>
      </p:pic>
    </p:spTree>
    <p:extLst>
      <p:ext uri="{BB962C8B-B14F-4D97-AF65-F5344CB8AC3E}">
        <p14:creationId xmlns:p14="http://schemas.microsoft.com/office/powerpoint/2010/main" val="184950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1BF1-B1B2-4CB1-BF57-2457373B23DE}"/>
              </a:ext>
            </a:extLst>
          </p:cNvPr>
          <p:cNvSpPr>
            <a:spLocks noGrp="1"/>
          </p:cNvSpPr>
          <p:nvPr>
            <p:ph type="title"/>
          </p:nvPr>
        </p:nvSpPr>
        <p:spPr>
          <a:xfrm>
            <a:off x="628650" y="365126"/>
            <a:ext cx="7886700" cy="700103"/>
          </a:xfrm>
        </p:spPr>
        <p:txBody>
          <a:bodyPr>
            <a:normAutofit/>
          </a:bodyPr>
          <a:lstStyle/>
          <a:p>
            <a:r>
              <a:rPr lang="el-GR" sz="3300" dirty="0"/>
              <a:t>Φιλοσοφική εξέταση της Επιστήμης</a:t>
            </a:r>
          </a:p>
        </p:txBody>
      </p:sp>
      <p:sp>
        <p:nvSpPr>
          <p:cNvPr id="3" name="Content Placeholder 2">
            <a:extLst>
              <a:ext uri="{FF2B5EF4-FFF2-40B4-BE49-F238E27FC236}">
                <a16:creationId xmlns:a16="http://schemas.microsoft.com/office/drawing/2014/main" id="{45384B18-A90E-42E0-AE79-CCB0AC557C5D}"/>
              </a:ext>
            </a:extLst>
          </p:cNvPr>
          <p:cNvSpPr>
            <a:spLocks noGrp="1"/>
          </p:cNvSpPr>
          <p:nvPr>
            <p:ph idx="1"/>
          </p:nvPr>
        </p:nvSpPr>
        <p:spPr>
          <a:xfrm>
            <a:off x="628650" y="1376314"/>
            <a:ext cx="7886700" cy="4800650"/>
          </a:xfrm>
        </p:spPr>
        <p:txBody>
          <a:bodyPr>
            <a:normAutofit/>
          </a:bodyPr>
          <a:lstStyle/>
          <a:p>
            <a:r>
              <a:rPr lang="el-GR" sz="2400" dirty="0">
                <a:effectLst/>
              </a:rPr>
              <a:t>Διατύπωση ενός συνόλου ερωτημάτων που αφορούν την επιστήμη γενικά, χωρίς να αποτελούν αντικείμενο έρευνας της επιστήμης και στην απάντηση αυτών στη βάση κριτηρίων. </a:t>
            </a:r>
          </a:p>
          <a:p>
            <a:endParaRPr lang="el-GR" sz="2400" dirty="0">
              <a:effectLst/>
            </a:endParaRPr>
          </a:p>
          <a:p>
            <a:r>
              <a:rPr lang="el-GR" sz="2400">
                <a:effectLst/>
              </a:rPr>
              <a:t>Η ορθή θέσ</a:t>
            </a:r>
            <a:r>
              <a:rPr lang="el-GR" sz="2400"/>
              <a:t>η των προβλημάτων </a:t>
            </a:r>
            <a:r>
              <a:rPr lang="el-GR" sz="2400">
                <a:effectLst/>
              </a:rPr>
              <a:t>και </a:t>
            </a:r>
            <a:r>
              <a:rPr lang="el-GR" sz="2400" dirty="0">
                <a:effectLst/>
              </a:rPr>
              <a:t>τα κριτήρια που κρίνουν την ορθότητα των προτεινόμενων λύσεων αποτελεί αντικείμενο διαμάχης ανάμεσα σε φιλοσόφους διαφορετικών αντιλήψεων. </a:t>
            </a:r>
            <a:endParaRPr lang="en-US" sz="2400" dirty="0">
              <a:effectLst/>
            </a:endParaRPr>
          </a:p>
          <a:p>
            <a:endParaRPr lang="en-US" sz="2400" dirty="0"/>
          </a:p>
          <a:p>
            <a:pPr marL="0" indent="0">
              <a:buNone/>
            </a:pPr>
            <a:endParaRPr lang="el-GR" sz="2400" dirty="0">
              <a:effectLst/>
            </a:endParaRPr>
          </a:p>
          <a:p>
            <a:endParaRPr lang="el-GR" sz="2400" dirty="0"/>
          </a:p>
          <a:p>
            <a:endParaRPr lang="el-GR" sz="2400" dirty="0">
              <a:effectLst/>
            </a:endParaRPr>
          </a:p>
          <a:p>
            <a:pPr marL="0" indent="0">
              <a:buNone/>
            </a:pPr>
            <a:endParaRPr lang="el-GR" dirty="0"/>
          </a:p>
        </p:txBody>
      </p:sp>
    </p:spTree>
    <p:extLst>
      <p:ext uri="{BB962C8B-B14F-4D97-AF65-F5344CB8AC3E}">
        <p14:creationId xmlns:p14="http://schemas.microsoft.com/office/powerpoint/2010/main" val="362672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02BC-047D-4266-80AF-773A0060D3F9}"/>
              </a:ext>
            </a:extLst>
          </p:cNvPr>
          <p:cNvSpPr>
            <a:spLocks noGrp="1"/>
          </p:cNvSpPr>
          <p:nvPr>
            <p:ph type="title"/>
          </p:nvPr>
        </p:nvSpPr>
        <p:spPr>
          <a:xfrm>
            <a:off x="628650" y="365127"/>
            <a:ext cx="7886700" cy="502140"/>
          </a:xfrm>
        </p:spPr>
        <p:txBody>
          <a:bodyPr>
            <a:normAutofit fontScale="90000"/>
          </a:bodyPr>
          <a:lstStyle/>
          <a:p>
            <a:r>
              <a:rPr lang="el-GR" sz="3800" dirty="0"/>
              <a:t>Μερικά «αιώνια» ερωτήματα…</a:t>
            </a:r>
          </a:p>
        </p:txBody>
      </p:sp>
      <p:sp>
        <p:nvSpPr>
          <p:cNvPr id="3" name="Content Placeholder 2">
            <a:extLst>
              <a:ext uri="{FF2B5EF4-FFF2-40B4-BE49-F238E27FC236}">
                <a16:creationId xmlns:a16="http://schemas.microsoft.com/office/drawing/2014/main" id="{86DED19F-603D-4E7B-BC2C-DB4C7CE55796}"/>
              </a:ext>
            </a:extLst>
          </p:cNvPr>
          <p:cNvSpPr>
            <a:spLocks noGrp="1"/>
          </p:cNvSpPr>
          <p:nvPr>
            <p:ph idx="1"/>
          </p:nvPr>
        </p:nvSpPr>
        <p:spPr>
          <a:xfrm>
            <a:off x="628650" y="1112363"/>
            <a:ext cx="7886700" cy="5064600"/>
          </a:xfrm>
        </p:spPr>
        <p:txBody>
          <a:bodyPr>
            <a:normAutofit fontScale="92500"/>
          </a:bodyPr>
          <a:lstStyle/>
          <a:p>
            <a:r>
              <a:rPr lang="el-GR" sz="2400" dirty="0"/>
              <a:t>Τι είναι η επιστημονική γνώση και πώς </a:t>
            </a:r>
            <a:r>
              <a:rPr lang="el-GR" sz="2400" i="1" dirty="0"/>
              <a:t>διακρίνεται</a:t>
            </a:r>
            <a:r>
              <a:rPr lang="el-GR" sz="2400" dirty="0"/>
              <a:t> από την ψευδο-επιστήμη; (οριοθέτηση)</a:t>
            </a:r>
          </a:p>
          <a:p>
            <a:r>
              <a:rPr lang="el-GR" sz="2400" dirty="0"/>
              <a:t>Τι είδους σχέση υφίσταται μεταξύ ενός σώματος εμπειρικών τεκμηρίων και μιας υπόθεσης έτσι ώστε τα τεκμήρια να </a:t>
            </a:r>
            <a:r>
              <a:rPr lang="el-GR" sz="2400" i="1" dirty="0"/>
              <a:t>υποστηρίζουν την αλήθεια </a:t>
            </a:r>
            <a:r>
              <a:rPr lang="el-GR" sz="2400" dirty="0"/>
              <a:t>της υπόθεσης; (επικύρωση)</a:t>
            </a:r>
          </a:p>
          <a:p>
            <a:r>
              <a:rPr lang="el-GR" sz="2400" dirty="0"/>
              <a:t>Τι σημαίνει </a:t>
            </a:r>
            <a:r>
              <a:rPr lang="el-GR" sz="2400" i="1" dirty="0"/>
              <a:t>κατανόηση</a:t>
            </a:r>
            <a:r>
              <a:rPr lang="el-GR" sz="2400" dirty="0"/>
              <a:t> κάποιου γεγονότος στη βάση άλλων γεγονότων που προκύπτουν από  τις εμπειρικές επιστήμες; (εξήγηση)</a:t>
            </a:r>
          </a:p>
          <a:p>
            <a:r>
              <a:rPr lang="el-GR" sz="2400" dirty="0"/>
              <a:t>Πώς αλλάζουν οι επιστημονικές θεωρίες; (αλλαγή)</a:t>
            </a:r>
          </a:p>
          <a:p>
            <a:r>
              <a:rPr lang="el-GR" sz="2400" dirty="0"/>
              <a:t>Υφίσταται ο κόσμος ανεξάρτητα από το νου; Είναι οι επιστημονικές προτάσεις δηλώσεις που θα πρέπει να εκληφθούν κατά κυριολεξία; Είναι οι ισχυρισμοί που γίνονται στο πλαίσιο καλά  επικυρωμένων, ώριμων επιστημονικών θεωριών (προσεγγιστικά) αληθείς; (ρεαλισμός)</a:t>
            </a:r>
          </a:p>
          <a:p>
            <a:endParaRPr lang="el-GR" dirty="0"/>
          </a:p>
        </p:txBody>
      </p:sp>
    </p:spTree>
    <p:extLst>
      <p:ext uri="{BB962C8B-B14F-4D97-AF65-F5344CB8AC3E}">
        <p14:creationId xmlns:p14="http://schemas.microsoft.com/office/powerpoint/2010/main" val="225737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2983-FBD7-4656-820E-011344C863DC}"/>
              </a:ext>
            </a:extLst>
          </p:cNvPr>
          <p:cNvSpPr>
            <a:spLocks noGrp="1"/>
          </p:cNvSpPr>
          <p:nvPr>
            <p:ph type="title"/>
          </p:nvPr>
        </p:nvSpPr>
        <p:spPr/>
        <p:txBody>
          <a:bodyPr>
            <a:normAutofit/>
          </a:bodyPr>
          <a:lstStyle/>
          <a:p>
            <a:r>
              <a:rPr lang="el-GR" sz="3300" dirty="0"/>
              <a:t>Επιστημονική εξέταση των προβλημάτων της Φιλοσοφίας</a:t>
            </a:r>
          </a:p>
        </p:txBody>
      </p:sp>
      <p:sp>
        <p:nvSpPr>
          <p:cNvPr id="3" name="Content Placeholder 2">
            <a:extLst>
              <a:ext uri="{FF2B5EF4-FFF2-40B4-BE49-F238E27FC236}">
                <a16:creationId xmlns:a16="http://schemas.microsoft.com/office/drawing/2014/main" id="{C6974CCF-E49D-4F22-87BC-38D9F312B4BB}"/>
              </a:ext>
            </a:extLst>
          </p:cNvPr>
          <p:cNvSpPr>
            <a:spLocks noGrp="1"/>
          </p:cNvSpPr>
          <p:nvPr>
            <p:ph idx="1"/>
          </p:nvPr>
        </p:nvSpPr>
        <p:spPr>
          <a:xfrm>
            <a:off x="628650" y="1690689"/>
            <a:ext cx="7886700" cy="4486274"/>
          </a:xfrm>
        </p:spPr>
        <p:txBody>
          <a:bodyPr/>
          <a:lstStyle/>
          <a:p>
            <a:r>
              <a:rPr lang="el-GR" sz="2400" dirty="0"/>
              <a:t>Τι συνέπειες έχει για τις φιλοσοφικές απόψεις περί αιτιότητας το γεγονός ότι η δράση εξ αποστάσεως είναι φυσικώς αδύνατη σύμφωνα με τις καλύτερες επιστημονικές θεωρίες που διαθέτουμε;</a:t>
            </a:r>
          </a:p>
          <a:p>
            <a:endParaRPr lang="el-GR" dirty="0"/>
          </a:p>
          <a:p>
            <a:r>
              <a:rPr lang="el-GR" sz="2400" dirty="0"/>
              <a:t> Χρήση τυπικών μεθόδων στη φιλοσοφία και υποστήριξη φιλοσοφικών θέσεων διά αποδείξεως μαθηματικών θεωρημάτων.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12203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9CAF-E0B6-4609-BA85-D64B1C71CA71}"/>
              </a:ext>
            </a:extLst>
          </p:cNvPr>
          <p:cNvSpPr>
            <a:spLocks noGrp="1"/>
          </p:cNvSpPr>
          <p:nvPr>
            <p:ph type="title"/>
          </p:nvPr>
        </p:nvSpPr>
        <p:spPr>
          <a:xfrm>
            <a:off x="420363" y="393407"/>
            <a:ext cx="7886700" cy="716188"/>
          </a:xfrm>
        </p:spPr>
        <p:txBody>
          <a:bodyPr>
            <a:normAutofit/>
          </a:bodyPr>
          <a:lstStyle/>
          <a:p>
            <a:pPr algn="ctr"/>
            <a:r>
              <a:rPr lang="el-GR" sz="3300" dirty="0"/>
              <a:t>Η ΦτΕ το πρώτο μισό του εικοστού αιώνα</a:t>
            </a:r>
          </a:p>
        </p:txBody>
      </p:sp>
      <p:pic>
        <p:nvPicPr>
          <p:cNvPr id="1026" name="Picture 2" descr="Psiquadrat - The Vienna Circle">
            <a:extLst>
              <a:ext uri="{FF2B5EF4-FFF2-40B4-BE49-F238E27FC236}">
                <a16:creationId xmlns:a16="http://schemas.microsoft.com/office/drawing/2014/main" id="{2FDBD1C8-7F39-4492-9491-612C242296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6937" y="2947828"/>
            <a:ext cx="7678413" cy="1696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9205DF-786D-45FB-9D4F-71C7EA55E109}"/>
              </a:ext>
            </a:extLst>
          </p:cNvPr>
          <p:cNvPicPr>
            <a:picLocks noChangeAspect="1"/>
          </p:cNvPicPr>
          <p:nvPr/>
        </p:nvPicPr>
        <p:blipFill>
          <a:blip r:embed="rId3"/>
          <a:stretch>
            <a:fillRect/>
          </a:stretch>
        </p:blipFill>
        <p:spPr>
          <a:xfrm>
            <a:off x="836937" y="4683797"/>
            <a:ext cx="6012487" cy="1916534"/>
          </a:xfrm>
          <a:prstGeom prst="rect">
            <a:avLst/>
          </a:prstGeom>
        </p:spPr>
      </p:pic>
      <p:pic>
        <p:nvPicPr>
          <p:cNvPr id="1028" name="Picture 4" descr="Karl Popper (Stanford Encyclopedia of Philosophy)">
            <a:extLst>
              <a:ext uri="{FF2B5EF4-FFF2-40B4-BE49-F238E27FC236}">
                <a16:creationId xmlns:a16="http://schemas.microsoft.com/office/drawing/2014/main" id="{C52D0A40-F922-4DDD-9412-5D3DAE03E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424" y="4762085"/>
            <a:ext cx="1521121" cy="1838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3D8BD9F-4B8E-45CA-8A85-4BE7F448D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1163" y="1148738"/>
            <a:ext cx="1269443" cy="17599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2C667FF-6FFD-4925-A49B-78D2F8058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396" y="1159199"/>
            <a:ext cx="1335429" cy="170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5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4CFA-CB4D-4255-B506-CC86C2B3086E}"/>
              </a:ext>
            </a:extLst>
          </p:cNvPr>
          <p:cNvSpPr>
            <a:spLocks noGrp="1"/>
          </p:cNvSpPr>
          <p:nvPr>
            <p:ph type="title"/>
          </p:nvPr>
        </p:nvSpPr>
        <p:spPr>
          <a:xfrm>
            <a:off x="628650" y="365127"/>
            <a:ext cx="7886700" cy="766090"/>
          </a:xfrm>
        </p:spPr>
        <p:txBody>
          <a:bodyPr/>
          <a:lstStyle/>
          <a:p>
            <a:r>
              <a:rPr lang="el-GR" dirty="0"/>
              <a:t>Λογικός Εμπειρισμός</a:t>
            </a:r>
          </a:p>
        </p:txBody>
      </p:sp>
      <p:sp>
        <p:nvSpPr>
          <p:cNvPr id="3" name="Content Placeholder 2">
            <a:extLst>
              <a:ext uri="{FF2B5EF4-FFF2-40B4-BE49-F238E27FC236}">
                <a16:creationId xmlns:a16="http://schemas.microsoft.com/office/drawing/2014/main" id="{DD618486-9460-4203-8AF3-C0140E6738C4}"/>
              </a:ext>
            </a:extLst>
          </p:cNvPr>
          <p:cNvSpPr>
            <a:spLocks noGrp="1"/>
          </p:cNvSpPr>
          <p:nvPr>
            <p:ph idx="1"/>
          </p:nvPr>
        </p:nvSpPr>
        <p:spPr>
          <a:xfrm>
            <a:off x="628650" y="1423447"/>
            <a:ext cx="7886700" cy="4753516"/>
          </a:xfrm>
        </p:spPr>
        <p:txBody>
          <a:bodyPr>
            <a:normAutofit fontScale="85000" lnSpcReduction="10000"/>
          </a:bodyPr>
          <a:lstStyle/>
          <a:p>
            <a:r>
              <a:rPr lang="el-GR" dirty="0"/>
              <a:t>Εμπειρισμός και λογική ανάλυση</a:t>
            </a:r>
          </a:p>
          <a:p>
            <a:r>
              <a:rPr lang="el-GR" dirty="0"/>
              <a:t>Επαληθευσιοκρατική θεωρία νοήματος και επαγωγική μεθοδολογία</a:t>
            </a:r>
          </a:p>
          <a:p>
            <a:r>
              <a:rPr lang="el-GR" dirty="0"/>
              <a:t>Εμπειριστική θεμελιοκρατία</a:t>
            </a:r>
            <a:r>
              <a:rPr lang="en-US" dirty="0"/>
              <a:t> (</a:t>
            </a:r>
            <a:r>
              <a:rPr lang="en-US" i="1" dirty="0"/>
              <a:t>pace </a:t>
            </a:r>
            <a:r>
              <a:rPr lang="en-US" i="1" dirty="0" err="1"/>
              <a:t>Neurath</a:t>
            </a:r>
            <a:r>
              <a:rPr lang="en-US"/>
              <a:t>)</a:t>
            </a:r>
            <a:r>
              <a:rPr lang="el-GR"/>
              <a:t>: </a:t>
            </a:r>
            <a:r>
              <a:rPr lang="el-GR" dirty="0"/>
              <a:t>φαινομεναλισμός και φυσικαλισμός - Διάκριση παρατηρησιακού και θεωρητικού λεξιλογίου</a:t>
            </a:r>
          </a:p>
          <a:p>
            <a:r>
              <a:rPr lang="el-GR" dirty="0"/>
              <a:t>Διάκριση πλαισίου ανακάλυψης και πλαισίου δικαιολόγησης</a:t>
            </a:r>
          </a:p>
          <a:p>
            <a:r>
              <a:rPr lang="el-GR" dirty="0"/>
              <a:t>Ενότητα της επιστήμης: όλες οι επιστήμες έχουν κοινές μεθόδους. Οι φυσικές επιστήμες ανάγονται στη φυσική.  </a:t>
            </a:r>
          </a:p>
          <a:p>
            <a:r>
              <a:rPr lang="el-GR" dirty="0"/>
              <a:t>Η επιστήμη εξελίσσεται συνεχώς, προοδεύει, μέσω της σώρευσης εμπειρικών τεκμηρίων. </a:t>
            </a:r>
          </a:p>
          <a:p>
            <a:r>
              <a:rPr lang="el-GR" dirty="0"/>
              <a:t>(Αντι-) Ρεαλισμός? </a:t>
            </a:r>
          </a:p>
        </p:txBody>
      </p:sp>
    </p:spTree>
    <p:extLst>
      <p:ext uri="{BB962C8B-B14F-4D97-AF65-F5344CB8AC3E}">
        <p14:creationId xmlns:p14="http://schemas.microsoft.com/office/powerpoint/2010/main" val="11279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0893-61C8-4E97-BD49-5694BBB85001}"/>
              </a:ext>
            </a:extLst>
          </p:cNvPr>
          <p:cNvSpPr>
            <a:spLocks noGrp="1"/>
          </p:cNvSpPr>
          <p:nvPr>
            <p:ph type="title"/>
          </p:nvPr>
        </p:nvSpPr>
        <p:spPr>
          <a:xfrm>
            <a:off x="628650" y="365127"/>
            <a:ext cx="7886700" cy="643541"/>
          </a:xfrm>
        </p:spPr>
        <p:txBody>
          <a:bodyPr>
            <a:normAutofit fontScale="90000"/>
          </a:bodyPr>
          <a:lstStyle/>
          <a:p>
            <a:r>
              <a:rPr lang="en-US" dirty="0"/>
              <a:t>Ko</a:t>
            </a:r>
            <a:r>
              <a:rPr lang="el-GR" dirty="0"/>
              <a:t>ινωνιολογικά στοιχεία</a:t>
            </a:r>
          </a:p>
        </p:txBody>
      </p:sp>
      <p:sp>
        <p:nvSpPr>
          <p:cNvPr id="3" name="Content Placeholder 2">
            <a:extLst>
              <a:ext uri="{FF2B5EF4-FFF2-40B4-BE49-F238E27FC236}">
                <a16:creationId xmlns:a16="http://schemas.microsoft.com/office/drawing/2014/main" id="{989D29BF-8827-4B14-8BEC-5D92E387DA1F}"/>
              </a:ext>
            </a:extLst>
          </p:cNvPr>
          <p:cNvSpPr>
            <a:spLocks noGrp="1"/>
          </p:cNvSpPr>
          <p:nvPr>
            <p:ph idx="1"/>
          </p:nvPr>
        </p:nvSpPr>
        <p:spPr>
          <a:xfrm>
            <a:off x="628650" y="1197204"/>
            <a:ext cx="7886700" cy="4979759"/>
          </a:xfrm>
        </p:spPr>
        <p:txBody>
          <a:bodyPr>
            <a:normAutofit/>
          </a:bodyPr>
          <a:lstStyle/>
          <a:p>
            <a:r>
              <a:rPr lang="en-US" sz="2400" dirty="0"/>
              <a:t>1921-22: University College, London, </a:t>
            </a:r>
            <a:r>
              <a:rPr lang="el-GR" sz="2400" dirty="0"/>
              <a:t>πρώτο πρόγραμμα Ιστορίας και Μεθοδολογίας της Επιστήμης (1938 μετονομάστηκε σε </a:t>
            </a:r>
            <a:r>
              <a:rPr lang="en-US" sz="2400" dirty="0"/>
              <a:t>HPS)</a:t>
            </a:r>
          </a:p>
          <a:p>
            <a:r>
              <a:rPr lang="en-US" sz="2400" dirty="0"/>
              <a:t>1930: </a:t>
            </a:r>
            <a:r>
              <a:rPr lang="el-GR" sz="2400" dirty="0"/>
              <a:t>Εκδίδεται το περιοδικό </a:t>
            </a:r>
            <a:r>
              <a:rPr lang="en-US" sz="2400" dirty="0" err="1"/>
              <a:t>Erkenntnis</a:t>
            </a:r>
            <a:r>
              <a:rPr lang="en-US" sz="2400" dirty="0"/>
              <a:t> </a:t>
            </a:r>
          </a:p>
          <a:p>
            <a:r>
              <a:rPr lang="en-US" sz="2400" dirty="0"/>
              <a:t>1933: </a:t>
            </a:r>
            <a:r>
              <a:rPr lang="el-GR" sz="2400" dirty="0"/>
              <a:t>Ιδρύεται η </a:t>
            </a:r>
            <a:r>
              <a:rPr lang="en-US" sz="2400" dirty="0"/>
              <a:t>Philosophy of Science Association</a:t>
            </a:r>
          </a:p>
          <a:p>
            <a:r>
              <a:rPr lang="en-US" sz="2400" dirty="0"/>
              <a:t>1934: </a:t>
            </a:r>
            <a:r>
              <a:rPr lang="el-GR" sz="2400" dirty="0"/>
              <a:t>Εκδίδεται το περιοδικό </a:t>
            </a:r>
            <a:r>
              <a:rPr lang="en-US" sz="2400" dirty="0"/>
              <a:t>Philosophy of Science</a:t>
            </a:r>
          </a:p>
          <a:p>
            <a:r>
              <a:rPr lang="en-US" sz="2400" dirty="0"/>
              <a:t>1936: </a:t>
            </a:r>
            <a:r>
              <a:rPr lang="el-GR" sz="2400" dirty="0"/>
              <a:t>Εκδίδεται το περιοδικό </a:t>
            </a:r>
            <a:r>
              <a:rPr lang="en-US" sz="2400" dirty="0" err="1"/>
              <a:t>Synthese</a:t>
            </a:r>
            <a:endParaRPr lang="en-US" sz="2400" dirty="0"/>
          </a:p>
          <a:p>
            <a:r>
              <a:rPr lang="en-US" sz="2400" dirty="0"/>
              <a:t>1947: </a:t>
            </a:r>
            <a:r>
              <a:rPr lang="el-GR" sz="2400" dirty="0"/>
              <a:t>Ιδρύεται η </a:t>
            </a:r>
            <a:r>
              <a:rPr lang="en-US" sz="2400" dirty="0"/>
              <a:t>British History of Science Association </a:t>
            </a:r>
          </a:p>
          <a:p>
            <a:r>
              <a:rPr lang="en-US" sz="2400" dirty="0"/>
              <a:t>1953: O Feigl </a:t>
            </a:r>
            <a:r>
              <a:rPr lang="el-GR" sz="2400" dirty="0"/>
              <a:t>ιδρύει το </a:t>
            </a:r>
            <a:r>
              <a:rPr lang="en-US" sz="2400" b="0" i="0" dirty="0">
                <a:effectLst/>
                <a:latin typeface="Source Sans Pro" panose="020B0503030403020204" pitchFamily="34" charset="0"/>
              </a:rPr>
              <a:t>Minnesota Center for Philosophy of Science.</a:t>
            </a:r>
          </a:p>
          <a:p>
            <a:r>
              <a:rPr lang="en-US" sz="2400" dirty="0">
                <a:latin typeface="Source Sans Pro" panose="020B0503030403020204" pitchFamily="34" charset="0"/>
              </a:rPr>
              <a:t>1959: </a:t>
            </a:r>
            <a:r>
              <a:rPr lang="el-GR" sz="2400" dirty="0"/>
              <a:t>Ιδρύεται η </a:t>
            </a:r>
            <a:r>
              <a:rPr lang="en-US" sz="2400" dirty="0"/>
              <a:t>British Philosophy of Science Association </a:t>
            </a:r>
            <a:endParaRPr lang="en-US" sz="2400" b="0" i="0" dirty="0">
              <a:effectLst/>
              <a:latin typeface="Source Sans Pro" panose="020B0503030403020204" pitchFamily="34" charset="0"/>
            </a:endParaRPr>
          </a:p>
          <a:p>
            <a:pPr marL="0" indent="0">
              <a:buNone/>
            </a:pPr>
            <a:endParaRPr lang="en-US" sz="2400" dirty="0"/>
          </a:p>
          <a:p>
            <a:pPr marL="0" indent="0">
              <a:buNone/>
            </a:pPr>
            <a:endParaRPr lang="el-GR" sz="2400" dirty="0"/>
          </a:p>
        </p:txBody>
      </p:sp>
    </p:spTree>
    <p:extLst>
      <p:ext uri="{BB962C8B-B14F-4D97-AF65-F5344CB8AC3E}">
        <p14:creationId xmlns:p14="http://schemas.microsoft.com/office/powerpoint/2010/main" val="234784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28729-FE3D-4823-83E1-CE4426356885}"/>
              </a:ext>
            </a:extLst>
          </p:cNvPr>
          <p:cNvSpPr>
            <a:spLocks noGrp="1"/>
          </p:cNvSpPr>
          <p:nvPr>
            <p:ph type="title"/>
          </p:nvPr>
        </p:nvSpPr>
        <p:spPr>
          <a:xfrm>
            <a:off x="628650" y="365126"/>
            <a:ext cx="7886700" cy="586981"/>
          </a:xfrm>
        </p:spPr>
        <p:txBody>
          <a:bodyPr>
            <a:normAutofit fontScale="90000"/>
          </a:bodyPr>
          <a:lstStyle/>
          <a:p>
            <a:r>
              <a:rPr lang="el-GR" dirty="0"/>
              <a:t>Ενδιαφέροντα βιβλία…</a:t>
            </a:r>
          </a:p>
        </p:txBody>
      </p:sp>
      <p:pic>
        <p:nvPicPr>
          <p:cNvPr id="2050" name="Picture 2">
            <a:extLst>
              <a:ext uri="{FF2B5EF4-FFF2-40B4-BE49-F238E27FC236}">
                <a16:creationId xmlns:a16="http://schemas.microsoft.com/office/drawing/2014/main" id="{FF062852-8D6A-42A6-BE9B-16B4D99328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248" y="1070827"/>
            <a:ext cx="2406819" cy="3718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F727D80-871E-4602-8BDD-AB1ED5CA6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33" y="955919"/>
            <a:ext cx="2379431" cy="37934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D1225E8-1000-41A0-970F-6ABDBCB77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666" y="2769410"/>
            <a:ext cx="2670668" cy="403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977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842</TotalTime>
  <Words>704</Words>
  <Application>Microsoft Office PowerPoint</Application>
  <PresentationFormat>On-screen Show (4:3)</PresentationFormat>
  <Paragraphs>77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Source Sans Pro</vt:lpstr>
      <vt:lpstr>Office Theme</vt:lpstr>
      <vt:lpstr>Εισαγωγή Τι είναι η φιλοσοφία της επιστήμης;</vt:lpstr>
      <vt:lpstr>Μια πρώτη απάντηση …</vt:lpstr>
      <vt:lpstr>Φιλοσοφική εξέταση της Επιστήμης</vt:lpstr>
      <vt:lpstr>Μερικά «αιώνια» ερωτήματα…</vt:lpstr>
      <vt:lpstr>Επιστημονική εξέταση των προβλημάτων της Φιλοσοφίας</vt:lpstr>
      <vt:lpstr>Η ΦτΕ το πρώτο μισό του εικοστού αιώνα</vt:lpstr>
      <vt:lpstr>Λογικός Εμπειρισμός</vt:lpstr>
      <vt:lpstr>Koινωνιολογικά στοιχεία</vt:lpstr>
      <vt:lpstr>Ενδιαφέροντα βιβλία…</vt:lpstr>
      <vt:lpstr>Ιστορικιστική στροφή: 1950-1970</vt:lpstr>
      <vt:lpstr>Η ιστορικιστική στροφή</vt:lpstr>
      <vt:lpstr>Η ΦτΕ από το τέλος του 20ου  αιώνα μέχρι σήμερα </vt:lpstr>
      <vt:lpstr>Η ΦτΕ από το τέλος του 20ου  αιώνα μέχρι σήμερα </vt:lpstr>
      <vt:lpstr>Η ΦτΕ στον ελληνικό χώρο: 1912- 1950</vt:lpstr>
      <vt:lpstr>Η ΦτΕ στον ελληνικό χώρο: 1912- 1950</vt:lpstr>
      <vt:lpstr>Η ΦτΕ στην Ελλάδα: 1970 - 1980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είναι η φιλοσοφία της επιστήμης;</dc:title>
  <dc:creator>Chrysovalantis Stergiou</dc:creator>
  <cp:lastModifiedBy>Chrysovalantis Stergiou</cp:lastModifiedBy>
  <cp:revision>98</cp:revision>
  <dcterms:created xsi:type="dcterms:W3CDTF">2021-02-27T06:11:20Z</dcterms:created>
  <dcterms:modified xsi:type="dcterms:W3CDTF">2021-05-16T13:59:15Z</dcterms:modified>
</cp:coreProperties>
</file>