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10287000" cx="18288000"/>
  <p:notesSz cx="6858000" cy="9144000"/>
  <p:embeddedFontLst>
    <p:embeddedFont>
      <p:font typeface="Lato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09A88D-321D-4001-B0FE-862DF91460E7}">
  <a:tblStyle styleId="{8B09A88D-321D-4001-B0FE-862DF91460E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Lato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Lato-italic.fntdata"/><Relationship Id="rId70" Type="http://schemas.openxmlformats.org/officeDocument/2006/relationships/font" Target="fonts/Lato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e620887b8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g2e620887b8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e620887b81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g2e620887b81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86900" cy="10287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9186800" y="0"/>
            <a:ext cx="9186900" cy="10287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925875" y="20625"/>
            <a:ext cx="6436250" cy="10273250"/>
          </a:xfrm>
          <a:prstGeom prst="flowChartCollate">
            <a:avLst/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643408" y="582827"/>
            <a:ext cx="9001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6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"ΕΚΠΑΙΔΕΥΤΙΚΗ ΑΞΙΟΛΟΓΗΣΗ ΣΤΗΝ ΕΙΔΙΚΗ ΑΓΩΓΗ ΚΑΙ ΤΗΝ ΕΝΤΑΞΙΑΚΗ ΕΚΠΑΙΔΕΥΣΗ"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192250" y="1738675"/>
            <a:ext cx="13903500" cy="6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900" u="none" cap="none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ΕΥΘΥΝΗ,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900" u="none" cap="none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ΕΓΚΑΤΑΣΤΑΣΕΙΣ,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800" u="none" cap="none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ΕΝΑΛΛΑΚΤΙΚΕΣ ΑΞΙΟΛΟΓΗΣΕΙΣ 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261000" y="1738675"/>
            <a:ext cx="13903500" cy="6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ΕΥΘΥΝΗ,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ΕΓΚΑΤΑΣΤΑΣΕΙΣ,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ΕΝΑΛΛΑΚΤΙΚΕΣ ΑΞΙΟΛΟΓΗΣΕΙΣ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85250" y="8555075"/>
            <a:ext cx="77175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3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ΕΛΕΥΘΕΡΊΑ-ΜΑΡΙΑ ΤΑΣΣΗ ΑΜ: 1574202100133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3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Κ’  ΣΟΦΙΑ ΖΑΝΙΑ ΑΜ:1574202100035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3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ΠΑΙ.Τ.ΔΕ.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3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ΣΤ’ ΕΞΑΜΗΝΟ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2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223" name="Google Shape;223;p22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224" name="Google Shape;224;p22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2"/>
          <p:cNvSpPr/>
          <p:nvPr/>
        </p:nvSpPr>
        <p:spPr>
          <a:xfrm>
            <a:off x="9021046" y="4367321"/>
            <a:ext cx="1411834" cy="1411834"/>
          </a:xfrm>
          <a:custGeom>
            <a:rect b="b" l="l" r="r" t="t"/>
            <a:pathLst>
              <a:path extrusionOk="0" h="812800" w="812800">
                <a:moveTo>
                  <a:pt x="406400" y="812800"/>
                </a:moveTo>
                <a:lnTo>
                  <a:pt x="0" y="406400"/>
                </a:lnTo>
                <a:lnTo>
                  <a:pt x="203200" y="406400"/>
                </a:lnTo>
                <a:lnTo>
                  <a:pt x="203200" y="0"/>
                </a:lnTo>
                <a:lnTo>
                  <a:pt x="609600" y="0"/>
                </a:lnTo>
                <a:lnTo>
                  <a:pt x="609600" y="406400"/>
                </a:lnTo>
                <a:lnTo>
                  <a:pt x="812800" y="406400"/>
                </a:lnTo>
                <a:lnTo>
                  <a:pt x="406400" y="812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26" name="Google Shape;226;p22"/>
          <p:cNvSpPr txBox="1"/>
          <p:nvPr/>
        </p:nvSpPr>
        <p:spPr>
          <a:xfrm>
            <a:off x="3293284" y="13719"/>
            <a:ext cx="125103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ΡΥΘΜΙΣΕΙΣ ΣΤΟ ΧΡΟΝΟ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3650271" y="3335165"/>
            <a:ext cx="1215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ΔΙΑΡΚΕΙΑ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3650271" y="6164260"/>
            <a:ext cx="121533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ΕΠΕΚΤΑΣΗ ΤΟΥ ΠΡΟΤΥΠΟΥ ΧΡΟΝΙΚΟΥ ΔΙΑΣΤΗΜΑΤΟΣ ΠΟΥ ΕΠΙΤΡΕΠΕΤΑΙ ΣΤΗΝ ΕΞΕΤΑΣΗ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9" name="Google Shape;229;p22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230" name="Google Shape;230;p22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231" name="Google Shape;231;p22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22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233" name="Google Shape;233;p22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234" name="Google Shape;234;p22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240" name="Google Shape;240;p23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241" name="Google Shape;241;p23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23"/>
          <p:cNvSpPr txBox="1"/>
          <p:nvPr/>
        </p:nvSpPr>
        <p:spPr>
          <a:xfrm>
            <a:off x="3530434" y="473819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3" name="Google Shape;243;p23"/>
          <p:cNvCxnSpPr/>
          <p:nvPr/>
        </p:nvCxnSpPr>
        <p:spPr>
          <a:xfrm>
            <a:off x="6032634" y="5781178"/>
            <a:ext cx="0" cy="53103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4" name="Google Shape;244;p23"/>
          <p:cNvCxnSpPr/>
          <p:nvPr/>
        </p:nvCxnSpPr>
        <p:spPr>
          <a:xfrm>
            <a:off x="14410078" y="5781178"/>
            <a:ext cx="0" cy="53103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45" name="Google Shape;245;p23"/>
          <p:cNvSpPr/>
          <p:nvPr/>
        </p:nvSpPr>
        <p:spPr>
          <a:xfrm>
            <a:off x="13768812" y="5079943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246" name="Google Shape;246;p23"/>
          <p:cNvSpPr/>
          <p:nvPr/>
        </p:nvSpPr>
        <p:spPr>
          <a:xfrm>
            <a:off x="13768812" y="4457138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3"/>
                </a:lnTo>
                <a:lnTo>
                  <a:pt x="0" y="545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247" name="Google Shape;247;p23"/>
          <p:cNvSpPr txBox="1"/>
          <p:nvPr/>
        </p:nvSpPr>
        <p:spPr>
          <a:xfrm>
            <a:off x="11598239" y="6588433"/>
            <a:ext cx="5623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ΣΥΧΝΑ ΔΙΑΛΕΙΜΜΑΤΑ ΛΟΓΩ ΚΟΥΡΑΣΗΣ Ή ΙΑΤΡΙΚΩΝ ΠΑΡΕΜΒΑΣΕΩΝ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3382209" y="6588433"/>
            <a:ext cx="5623800" cy="19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ΑΡΓΟΣ ΡΥΘΜΟΣ ΟΛΟΚΛΗΡΩΣΗΣ: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ΔΥΣΚΟΛΙΑ ΕΠΕΞΕΡΓΑΣΙΑΣ, ΛΗΨΗΣ ΚΑΙ ΠΑΡΑΓΩΓΗΣ ΑΠΑΝΤΗΣΕΩΝ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10976915" y="3689535"/>
            <a:ext cx="65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ΧΡΟΝΙΕΣ ΑΣΘΕΝΕΙΕΣ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3108106" y="3689535"/>
            <a:ext cx="584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ΜΑΘΗΣΙΑΚΕΣ ΔΥΣΚΟΛΙΕΣ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5391369" y="5079943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252" name="Google Shape;252;p23"/>
          <p:cNvSpPr/>
          <p:nvPr/>
        </p:nvSpPr>
        <p:spPr>
          <a:xfrm>
            <a:off x="5391369" y="4457138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3"/>
                </a:lnTo>
                <a:lnTo>
                  <a:pt x="0" y="545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grpSp>
        <p:nvGrpSpPr>
          <p:cNvPr id="253" name="Google Shape;253;p23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254" name="Google Shape;254;p23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255" name="Google Shape;255;p23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23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257" name="Google Shape;257;p23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258" name="Google Shape;258;p23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4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264" name="Google Shape;264;p2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265" name="Google Shape;265;p24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4"/>
          <p:cNvSpPr txBox="1"/>
          <p:nvPr/>
        </p:nvSpPr>
        <p:spPr>
          <a:xfrm>
            <a:off x="3456334" y="402969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7" name="Google Shape;267;p24"/>
          <p:cNvCxnSpPr/>
          <p:nvPr/>
        </p:nvCxnSpPr>
        <p:spPr>
          <a:xfrm>
            <a:off x="5576223" y="5802782"/>
            <a:ext cx="0" cy="531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8" name="Google Shape;268;p24"/>
          <p:cNvCxnSpPr/>
          <p:nvPr/>
        </p:nvCxnSpPr>
        <p:spPr>
          <a:xfrm>
            <a:off x="13910462" y="5810828"/>
            <a:ext cx="0" cy="531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69" name="Google Shape;269;p24"/>
          <p:cNvSpPr/>
          <p:nvPr/>
        </p:nvSpPr>
        <p:spPr>
          <a:xfrm>
            <a:off x="13269197" y="5109593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0" y="0"/>
                </a:lnTo>
                <a:lnTo>
                  <a:pt x="1282530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270" name="Google Shape;270;p24"/>
          <p:cNvSpPr/>
          <p:nvPr/>
        </p:nvSpPr>
        <p:spPr>
          <a:xfrm>
            <a:off x="13269197" y="4486788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0" y="0"/>
                </a:lnTo>
                <a:lnTo>
                  <a:pt x="1282530" y="545533"/>
                </a:lnTo>
                <a:lnTo>
                  <a:pt x="0" y="545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271" name="Google Shape;271;p24"/>
          <p:cNvSpPr txBox="1"/>
          <p:nvPr/>
        </p:nvSpPr>
        <p:spPr>
          <a:xfrm>
            <a:off x="10854524" y="6610037"/>
            <a:ext cx="56238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ΣΥΓΓΡΑΦΗ, ΤΥΠΟΓΡΑΦΗΣΗ Ή ΥΠΑΓΟΡΕΥΣΗ ΤΩΝ ΑΠΑΝΤΗΣΕΩΝ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2925797" y="6610037"/>
            <a:ext cx="56238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ΧΡΗΣΗ ΜΕΓΕΘΥΝΤΙΚΟΥ ΦΑΚΟΥ, ΜΑΓΝΗΤΟΦΩΝΟΥ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10520504" y="3711139"/>
            <a:ext cx="65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ΣΩΜΑΤΙΚΗ ΑΝΑΠΗΡΙΑ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4"/>
          <p:cNvSpPr txBox="1"/>
          <p:nvPr/>
        </p:nvSpPr>
        <p:spPr>
          <a:xfrm>
            <a:off x="2531169" y="3711139"/>
            <a:ext cx="641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ΑΙΣΘΗΤΗΡΙΑΚΗ ΑΝΑΠΗΡΙΑ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4934958" y="5101548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0" y="0"/>
                </a:lnTo>
                <a:lnTo>
                  <a:pt x="1282530" y="545533"/>
                </a:lnTo>
                <a:lnTo>
                  <a:pt x="0" y="545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276" name="Google Shape;276;p24"/>
          <p:cNvSpPr/>
          <p:nvPr/>
        </p:nvSpPr>
        <p:spPr>
          <a:xfrm>
            <a:off x="4934958" y="4478742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0" y="0"/>
                </a:lnTo>
                <a:lnTo>
                  <a:pt x="1282530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grpSp>
        <p:nvGrpSpPr>
          <p:cNvPr id="277" name="Google Shape;277;p24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278" name="Google Shape;278;p2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279" name="Google Shape;279;p24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281" name="Google Shape;281;p2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282" name="Google Shape;282;p24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5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288" name="Google Shape;288;p25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289" name="Google Shape;289;p25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25"/>
          <p:cNvSpPr txBox="1"/>
          <p:nvPr/>
        </p:nvSpPr>
        <p:spPr>
          <a:xfrm>
            <a:off x="2465708" y="2622302"/>
            <a:ext cx="14276700" cy="7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την διάσπαση της αξιολόγησης σε διάφορα είδη υποδοκιμών;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άλλες εγκαταστάσεις που απαιτούν περισσότερο χρόνο για την πρόσβαση σε πληροφορίες;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επεκταμένο χρόνο (δηλ. συγκεκριμένο επιπρόσθετο χρόνο) για την ολοκλήρωση της εξέτασης;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απεριόριστο χρόνο (δηλ. όσο χρόνο χρειάζεται);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συχνά διαλείμματα στην συνεδρία εξέτασης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2619143" y="87069"/>
            <a:ext cx="139698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ΕΡΩΤΗΜΑΤΟΛΟΓΙΟ ΡΥΘΜΙΣΕΩΝ ΣΤΟ ΧΡΟΝΟ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7166497" y="1908562"/>
            <a:ext cx="48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Χρειάζεται ο μαθητής: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3" name="Google Shape;293;p25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294" name="Google Shape;294;p25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295" name="Google Shape;295;p25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5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297" name="Google Shape;297;p25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298" name="Google Shape;298;p25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/>
          <p:nvPr/>
        </p:nvSpPr>
        <p:spPr>
          <a:xfrm>
            <a:off x="3382209" y="2055532"/>
            <a:ext cx="125103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ΡΥΘΜΙΣΕΙΣ ΣΤΟ ΠΡΟΓΡΑΜΜΑΤΙΣΜΟ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6"/>
          <p:cNvSpPr/>
          <p:nvPr/>
        </p:nvSpPr>
        <p:spPr>
          <a:xfrm rot="-5116321">
            <a:off x="6276543" y="3467357"/>
            <a:ext cx="5737258" cy="6547514"/>
          </a:xfrm>
          <a:custGeom>
            <a:rect b="b" l="l" r="r" t="t"/>
            <a:pathLst>
              <a:path extrusionOk="0" h="6541588" w="5732066">
                <a:moveTo>
                  <a:pt x="0" y="0"/>
                </a:moveTo>
                <a:lnTo>
                  <a:pt x="5732066" y="0"/>
                </a:lnTo>
                <a:lnTo>
                  <a:pt x="5732066" y="6541588"/>
                </a:lnTo>
                <a:lnTo>
                  <a:pt x="0" y="6541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6"/>
          <p:cNvSpPr txBox="1"/>
          <p:nvPr/>
        </p:nvSpPr>
        <p:spPr>
          <a:xfrm rot="-641549">
            <a:off x="10000783" y="7397833"/>
            <a:ext cx="1520256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ΜΕΡΑ</a:t>
            </a:r>
            <a:endParaRPr/>
          </a:p>
        </p:txBody>
      </p:sp>
      <p:sp>
        <p:nvSpPr>
          <p:cNvPr id="306" name="Google Shape;306;p26"/>
          <p:cNvSpPr txBox="1"/>
          <p:nvPr/>
        </p:nvSpPr>
        <p:spPr>
          <a:xfrm rot="-667234">
            <a:off x="7817739" y="7764132"/>
            <a:ext cx="1520256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ΩΡΑ</a:t>
            </a:r>
            <a:endParaRPr/>
          </a:p>
        </p:txBody>
      </p:sp>
      <p:sp>
        <p:nvSpPr>
          <p:cNvPr id="307" name="Google Shape;307;p26"/>
          <p:cNvSpPr txBox="1"/>
          <p:nvPr/>
        </p:nvSpPr>
        <p:spPr>
          <a:xfrm rot="-707490">
            <a:off x="9368937" y="5156909"/>
            <a:ext cx="2202067" cy="945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ΣΕΙΡΑ ΧΟΡΗΓΗΣΗΣ</a:t>
            </a:r>
            <a:endParaRPr/>
          </a:p>
        </p:txBody>
      </p:sp>
      <p:sp>
        <p:nvSpPr>
          <p:cNvPr id="308" name="Google Shape;308;p26"/>
          <p:cNvSpPr txBox="1"/>
          <p:nvPr/>
        </p:nvSpPr>
        <p:spPr>
          <a:xfrm rot="-234963">
            <a:off x="6453605" y="5342005"/>
            <a:ext cx="1928402" cy="125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ΑΛΛΑΓΕΣ ΣΕ:</a:t>
            </a:r>
            <a:endParaRPr/>
          </a:p>
        </p:txBody>
      </p:sp>
      <p:grpSp>
        <p:nvGrpSpPr>
          <p:cNvPr id="309" name="Google Shape;309;p26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310" name="Google Shape;310;p26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311" name="Google Shape;311;p26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6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313" name="Google Shape;313;p26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14" name="Google Shape;314;p26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6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316" name="Google Shape;316;p26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317" name="Google Shape;317;p26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7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323" name="Google Shape;323;p27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324" name="Google Shape;324;p27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7"/>
          <p:cNvSpPr txBox="1"/>
          <p:nvPr/>
        </p:nvSpPr>
        <p:spPr>
          <a:xfrm>
            <a:off x="3409709" y="444719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13271588" y="4747862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327" name="Google Shape;327;p27"/>
          <p:cNvSpPr/>
          <p:nvPr/>
        </p:nvSpPr>
        <p:spPr>
          <a:xfrm>
            <a:off x="13271588" y="4125056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328" name="Google Shape;328;p27"/>
          <p:cNvSpPr txBox="1"/>
          <p:nvPr/>
        </p:nvSpPr>
        <p:spPr>
          <a:xfrm>
            <a:off x="10577848" y="3046051"/>
            <a:ext cx="704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ΙΑΤΡΙΚΑ Ή ΣΩΜΑΤΙΚΑ ΠΡΟΒΛΗΜΑΤΑ</a:t>
            </a:r>
            <a:endParaRPr/>
          </a:p>
        </p:txBody>
      </p:sp>
      <p:sp>
        <p:nvSpPr>
          <p:cNvPr id="329" name="Google Shape;329;p27"/>
          <p:cNvSpPr txBox="1"/>
          <p:nvPr/>
        </p:nvSpPr>
        <p:spPr>
          <a:xfrm>
            <a:off x="2709039" y="3046051"/>
            <a:ext cx="584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ΜΙΚΡΟ ΕΥΡΟΣ ΠΡΟΣΟΧΗΣ</a:t>
            </a:r>
            <a:endParaRPr/>
          </a:p>
        </p:txBody>
      </p:sp>
      <p:grpSp>
        <p:nvGrpSpPr>
          <p:cNvPr id="330" name="Google Shape;330;p27"/>
          <p:cNvGrpSpPr/>
          <p:nvPr/>
        </p:nvGrpSpPr>
        <p:grpSpPr>
          <a:xfrm>
            <a:off x="4894145" y="4086421"/>
            <a:ext cx="1282531" cy="1168339"/>
            <a:chOff x="0" y="0"/>
            <a:chExt cx="1710041" cy="1557785"/>
          </a:xfrm>
        </p:grpSpPr>
        <p:sp>
          <p:nvSpPr>
            <p:cNvPr id="331" name="Google Shape;331;p27"/>
            <p:cNvSpPr/>
            <p:nvPr/>
          </p:nvSpPr>
          <p:spPr>
            <a:xfrm>
              <a:off x="0" y="830407"/>
              <a:ext cx="1710041" cy="727378"/>
            </a:xfrm>
            <a:custGeom>
              <a:rect b="b" l="l" r="r" t="t"/>
              <a:pathLst>
                <a:path extrusionOk="0" h="727378" w="1710041">
                  <a:moveTo>
                    <a:pt x="0" y="0"/>
                  </a:moveTo>
                  <a:lnTo>
                    <a:pt x="1710041" y="0"/>
                  </a:lnTo>
                  <a:lnTo>
                    <a:pt x="1710041" y="727378"/>
                  </a:lnTo>
                  <a:lnTo>
                    <a:pt x="0" y="7273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332" name="Google Shape;332;p27"/>
            <p:cNvSpPr/>
            <p:nvPr/>
          </p:nvSpPr>
          <p:spPr>
            <a:xfrm>
              <a:off x="0" y="0"/>
              <a:ext cx="1710041" cy="727378"/>
            </a:xfrm>
            <a:custGeom>
              <a:rect b="b" l="l" r="r" t="t"/>
              <a:pathLst>
                <a:path extrusionOk="0" h="727378" w="1710041">
                  <a:moveTo>
                    <a:pt x="0" y="0"/>
                  </a:moveTo>
                  <a:lnTo>
                    <a:pt x="1710041" y="0"/>
                  </a:lnTo>
                  <a:lnTo>
                    <a:pt x="1710041" y="727378"/>
                  </a:lnTo>
                  <a:lnTo>
                    <a:pt x="0" y="7273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</p:grpSp>
      <p:sp>
        <p:nvSpPr>
          <p:cNvPr id="333" name="Google Shape;333;p27"/>
          <p:cNvSpPr/>
          <p:nvPr/>
        </p:nvSpPr>
        <p:spPr>
          <a:xfrm>
            <a:off x="13271588" y="7690773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334" name="Google Shape;334;p27"/>
          <p:cNvSpPr/>
          <p:nvPr/>
        </p:nvSpPr>
        <p:spPr>
          <a:xfrm>
            <a:off x="13271588" y="7067968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335" name="Google Shape;335;p27"/>
          <p:cNvSpPr txBox="1"/>
          <p:nvPr/>
        </p:nvSpPr>
        <p:spPr>
          <a:xfrm>
            <a:off x="10479691" y="6105943"/>
            <a:ext cx="65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ΣΥΓΧΙΖΟΝΤΑΙ ΕΥΚΟΛΑ</a:t>
            </a:r>
            <a:endParaRPr/>
          </a:p>
        </p:txBody>
      </p:sp>
      <p:sp>
        <p:nvSpPr>
          <p:cNvPr id="336" name="Google Shape;336;p27"/>
          <p:cNvSpPr txBox="1"/>
          <p:nvPr/>
        </p:nvSpPr>
        <p:spPr>
          <a:xfrm>
            <a:off x="2610882" y="6105943"/>
            <a:ext cx="584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ΔΟΥΛΕΥΟΥΝ ΜΕ ΑΡΓΟ ΡΥΘΜΟ</a:t>
            </a: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4894145" y="7769118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4"/>
                </a:lnTo>
                <a:lnTo>
                  <a:pt x="0" y="54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sp>
        <p:nvSpPr>
          <p:cNvPr id="338" name="Google Shape;338;p27"/>
          <p:cNvSpPr/>
          <p:nvPr/>
        </p:nvSpPr>
        <p:spPr>
          <a:xfrm>
            <a:off x="4894145" y="7146313"/>
            <a:ext cx="1282530" cy="545534"/>
          </a:xfrm>
          <a:custGeom>
            <a:rect b="b" l="l" r="r" t="t"/>
            <a:pathLst>
              <a:path extrusionOk="0" h="545534" w="1282530">
                <a:moveTo>
                  <a:pt x="0" y="0"/>
                </a:moveTo>
                <a:lnTo>
                  <a:pt x="1282531" y="0"/>
                </a:lnTo>
                <a:lnTo>
                  <a:pt x="1282531" y="545533"/>
                </a:lnTo>
                <a:lnTo>
                  <a:pt x="0" y="545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02966"/>
            </a:stretch>
          </a:blipFill>
          <a:ln>
            <a:noFill/>
          </a:ln>
        </p:spPr>
      </p:sp>
      <p:grpSp>
        <p:nvGrpSpPr>
          <p:cNvPr id="339" name="Google Shape;339;p27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340" name="Google Shape;340;p27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41" name="Google Shape;341;p27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7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343" name="Google Shape;343;p27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344" name="Google Shape;344;p27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8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350" name="Google Shape;350;p28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351" name="Google Shape;351;p28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8"/>
          <p:cNvSpPr txBox="1"/>
          <p:nvPr/>
        </p:nvSpPr>
        <p:spPr>
          <a:xfrm>
            <a:off x="3395984" y="402969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ΕΦΑΡΜΟΓΗ ΡΥΘΜΙΣΕΩΝ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3" name="Google Shape;353;p28"/>
          <p:cNvGrpSpPr/>
          <p:nvPr/>
        </p:nvGrpSpPr>
        <p:grpSpPr>
          <a:xfrm rot="10800000">
            <a:off x="3903096" y="3617447"/>
            <a:ext cx="564977" cy="606169"/>
            <a:chOff x="0" y="-19050"/>
            <a:chExt cx="812800" cy="831850"/>
          </a:xfrm>
        </p:grpSpPr>
        <p:sp>
          <p:nvSpPr>
            <p:cNvPr id="354" name="Google Shape;354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</p:sp>
        <p:sp>
          <p:nvSpPr>
            <p:cNvPr id="355" name="Google Shape;355;p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8"/>
          <p:cNvSpPr/>
          <p:nvPr/>
        </p:nvSpPr>
        <p:spPr>
          <a:xfrm>
            <a:off x="3980057" y="3338901"/>
            <a:ext cx="692339" cy="755305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8"/>
          <p:cNvSpPr txBox="1"/>
          <p:nvPr/>
        </p:nvSpPr>
        <p:spPr>
          <a:xfrm>
            <a:off x="4678495" y="3606228"/>
            <a:ext cx="111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ΣΥΓΚΕΚΡΙΜΕΝΗ ΩΡΑ ΜΕΣΑ ΣΤΗ ΜΕΡΑ ΟΤΑΝ ΤΟ ΠΑΙΔΙ ΕΙΝΑΙ ΠΕΡΙΣΣΟΤΕΡΟ ΣΕ ΕΓΡΗΓΟΡΣΗ</a:t>
            </a:r>
            <a:endParaRPr/>
          </a:p>
        </p:txBody>
      </p:sp>
      <p:grpSp>
        <p:nvGrpSpPr>
          <p:cNvPr id="358" name="Google Shape;358;p28"/>
          <p:cNvGrpSpPr/>
          <p:nvPr/>
        </p:nvGrpSpPr>
        <p:grpSpPr>
          <a:xfrm rot="10800000">
            <a:off x="3893922" y="5240491"/>
            <a:ext cx="564977" cy="606169"/>
            <a:chOff x="0" y="-19050"/>
            <a:chExt cx="812800" cy="831850"/>
          </a:xfrm>
        </p:grpSpPr>
        <p:sp>
          <p:nvSpPr>
            <p:cNvPr id="359" name="Google Shape;359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</p:sp>
        <p:sp>
          <p:nvSpPr>
            <p:cNvPr id="360" name="Google Shape;360;p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8"/>
          <p:cNvSpPr/>
          <p:nvPr/>
        </p:nvSpPr>
        <p:spPr>
          <a:xfrm>
            <a:off x="3970882" y="4961946"/>
            <a:ext cx="692339" cy="755305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8"/>
          <p:cNvSpPr txBox="1"/>
          <p:nvPr/>
        </p:nvSpPr>
        <p:spPr>
          <a:xfrm>
            <a:off x="4650974" y="5254309"/>
            <a:ext cx="111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ΜΕΤΑ ΤΗΝ ΧΟΡΗΓΗΣΗ ΦΑΡΜΑΚΕΥΤΙΚΗΣ ΑΓΩΓΗΣ</a:t>
            </a:r>
            <a:endParaRPr b="1"/>
          </a:p>
        </p:txBody>
      </p:sp>
      <p:grpSp>
        <p:nvGrpSpPr>
          <p:cNvPr id="363" name="Google Shape;363;p28"/>
          <p:cNvGrpSpPr/>
          <p:nvPr/>
        </p:nvGrpSpPr>
        <p:grpSpPr>
          <a:xfrm rot="10800000">
            <a:off x="3903096" y="6371097"/>
            <a:ext cx="564977" cy="606169"/>
            <a:chOff x="0" y="-19050"/>
            <a:chExt cx="812800" cy="831850"/>
          </a:xfrm>
        </p:grpSpPr>
        <p:sp>
          <p:nvSpPr>
            <p:cNvPr id="364" name="Google Shape;364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8DF6"/>
            </a:solidFill>
            <a:ln>
              <a:noFill/>
            </a:ln>
          </p:spPr>
        </p:sp>
        <p:sp>
          <p:nvSpPr>
            <p:cNvPr id="365" name="Google Shape;365;p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28"/>
          <p:cNvSpPr/>
          <p:nvPr/>
        </p:nvSpPr>
        <p:spPr>
          <a:xfrm>
            <a:off x="3980057" y="6092553"/>
            <a:ext cx="692339" cy="755305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8"/>
          <p:cNvSpPr txBox="1"/>
          <p:nvPr/>
        </p:nvSpPr>
        <p:spPr>
          <a:xfrm>
            <a:off x="4678495" y="6341033"/>
            <a:ext cx="111234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ΣΤΑ ΜΕΣΑ ΜΕΧΡΙ ΤΟ ΤΕΛΟΣ ΤΗΣ ΕΒΔΟΜΑΔΑΣ ΩΣΤΕ ΝΑ ΕΧΕΙ ΧΡΟΝΟ ΤΟ ΠΑΙΔΙ ΝΑ ΠΡΟΣΑΡΜΟΣΤΕΙ ΣΤΟ ΜΑΘΗΣΙΑΚΟ ΠΕΡΙΒΑΛΛΟΝ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368" name="Google Shape;368;p28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369" name="Google Shape;369;p28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70" name="Google Shape;370;p28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8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372" name="Google Shape;372;p28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373" name="Google Shape;373;p28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9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379" name="Google Shape;379;p29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380" name="Google Shape;380;p29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29"/>
          <p:cNvSpPr txBox="1"/>
          <p:nvPr/>
        </p:nvSpPr>
        <p:spPr>
          <a:xfrm>
            <a:off x="2457149" y="3933875"/>
            <a:ext cx="15207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εφαρμοστεί η εξέταση μια συγκεκριμένη στιγμή μέσα στη μέρα (π.χ. νωρίς το πρωί, μετά το μεσημεριανό, 30 λεπτα μετά την χορήγηση φαρμακευτικ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ής αγωγής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του παρουσιάζονται οι υποενότητες της εξέτασης σε διαφορετική σειρά (π.χ. πρώτα το μεγαλύτερο σε περιεχόμενο, μετά το μικρότερο);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γίνει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κατάτμηση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της εξέτασης σε υποενότητες, οι οποίες χορηγούνται σε πολλές μέρες;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9"/>
          <p:cNvSpPr txBox="1"/>
          <p:nvPr/>
        </p:nvSpPr>
        <p:spPr>
          <a:xfrm>
            <a:off x="2722943" y="111969"/>
            <a:ext cx="13969800" cy="1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ΕΡΩΤΗΜΑΤΟΛΟΓΙΟ </a:t>
            </a:r>
            <a:r>
              <a:rPr b="1" i="0" lang="en-US" sz="54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ΡΥΘΜΙΣΕΩΝ </a:t>
            </a:r>
            <a:r>
              <a:rPr b="1" i="0" lang="en-US" sz="54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ΣΤΟ ΠΡΟΓΡΑΜΜΑΤΙΣΜΟ ΤΗΣ ΕΞΕΤΑΣΗΣ</a:t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29"/>
          <p:cNvSpPr txBox="1"/>
          <p:nvPr/>
        </p:nvSpPr>
        <p:spPr>
          <a:xfrm>
            <a:off x="7255347" y="2899812"/>
            <a:ext cx="48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Χρειάζεται ο μαθητής: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4" name="Google Shape;384;p29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385" name="Google Shape;385;p29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386" name="Google Shape;386;p29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9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388" name="Google Shape;388;p29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389" name="Google Shape;389;p29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/>
          <p:nvPr/>
        </p:nvSpPr>
        <p:spPr>
          <a:xfrm>
            <a:off x="3211268" y="2295594"/>
            <a:ext cx="125103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ΡΥΘΜΙΣΕΙΣ ΣΤΗ ΠΑΡΟΥΣΙΑΣΗ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5" name="Google Shape;395;p30"/>
          <p:cNvGrpSpPr/>
          <p:nvPr/>
        </p:nvGrpSpPr>
        <p:grpSpPr>
          <a:xfrm rot="10800000">
            <a:off x="4202697" y="4750604"/>
            <a:ext cx="499428" cy="511133"/>
            <a:chOff x="0" y="-19050"/>
            <a:chExt cx="812800" cy="831850"/>
          </a:xfrm>
        </p:grpSpPr>
        <p:sp>
          <p:nvSpPr>
            <p:cNvPr id="396" name="Google Shape;396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1B59F"/>
            </a:solidFill>
            <a:ln>
              <a:noFill/>
            </a:ln>
          </p:spPr>
        </p:sp>
        <p:sp>
          <p:nvSpPr>
            <p:cNvPr id="397" name="Google Shape;397;p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30"/>
          <p:cNvSpPr/>
          <p:nvPr/>
        </p:nvSpPr>
        <p:spPr>
          <a:xfrm>
            <a:off x="4270675" y="4515636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30"/>
          <p:cNvSpPr txBox="1"/>
          <p:nvPr/>
        </p:nvSpPr>
        <p:spPr>
          <a:xfrm>
            <a:off x="4888156" y="4741079"/>
            <a:ext cx="98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ΣΤΙΣ ΤΥΠΙΚΕΣ ΔΙΑΔΙΚΑΣΙΕΣ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0" name="Google Shape;400;p30"/>
          <p:cNvGrpSpPr/>
          <p:nvPr/>
        </p:nvGrpSpPr>
        <p:grpSpPr>
          <a:xfrm rot="10800000">
            <a:off x="4202697" y="5652503"/>
            <a:ext cx="499428" cy="511133"/>
            <a:chOff x="0" y="-19050"/>
            <a:chExt cx="812800" cy="831850"/>
          </a:xfrm>
        </p:grpSpPr>
        <p:sp>
          <p:nvSpPr>
            <p:cNvPr id="401" name="Google Shape;401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4C8FF"/>
            </a:solidFill>
            <a:ln>
              <a:noFill/>
            </a:ln>
          </p:spPr>
        </p:sp>
        <p:sp>
          <p:nvSpPr>
            <p:cNvPr id="402" name="Google Shape;402;p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30"/>
          <p:cNvSpPr/>
          <p:nvPr/>
        </p:nvSpPr>
        <p:spPr>
          <a:xfrm>
            <a:off x="4270675" y="5417534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30"/>
          <p:cNvSpPr txBox="1"/>
          <p:nvPr/>
        </p:nvSpPr>
        <p:spPr>
          <a:xfrm>
            <a:off x="4871936" y="5664091"/>
            <a:ext cx="98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ΤΗΣ ΜΟΡΦΗΣ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5" name="Google Shape;405;p30"/>
          <p:cNvGrpSpPr/>
          <p:nvPr/>
        </p:nvGrpSpPr>
        <p:grpSpPr>
          <a:xfrm rot="10800000">
            <a:off x="4210807" y="6605974"/>
            <a:ext cx="499428" cy="511133"/>
            <a:chOff x="0" y="-19050"/>
            <a:chExt cx="812800" cy="831850"/>
          </a:xfrm>
        </p:grpSpPr>
        <p:sp>
          <p:nvSpPr>
            <p:cNvPr id="406" name="Google Shape;406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9656"/>
            </a:solidFill>
            <a:ln>
              <a:noFill/>
            </a:ln>
          </p:spPr>
        </p:sp>
        <p:sp>
          <p:nvSpPr>
            <p:cNvPr id="407" name="Google Shape;407;p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30"/>
          <p:cNvSpPr/>
          <p:nvPr/>
        </p:nvSpPr>
        <p:spPr>
          <a:xfrm>
            <a:off x="4278786" y="6371005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30"/>
          <p:cNvSpPr txBox="1"/>
          <p:nvPr/>
        </p:nvSpPr>
        <p:spPr>
          <a:xfrm>
            <a:off x="4896267" y="6580555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ΧΡΗΣΗ ΚΑΠΟΙΑΣ ΜΟΡΦΗΣ ΒΟΗΘΗΤΙΚΗΣ ΣΥΣΚΕΥΗΣ ΣΤΗΝ ΕΞΕΤΑΣΗ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0" name="Google Shape;410;p30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411" name="Google Shape;411;p30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412" name="Google Shape;412;p30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0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414" name="Google Shape;414;p30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415" name="Google Shape;415;p30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30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417" name="Google Shape;417;p30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418" name="Google Shape;418;p30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1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424" name="Google Shape;424;p31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425" name="Google Shape;425;p31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6" name="Google Shape;426;p31"/>
          <p:cNvCxnSpPr/>
          <p:nvPr/>
        </p:nvCxnSpPr>
        <p:spPr>
          <a:xfrm flipH="1">
            <a:off x="9200471" y="2338505"/>
            <a:ext cx="19200" cy="7577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31"/>
          <p:cNvSpPr txBox="1"/>
          <p:nvPr/>
        </p:nvSpPr>
        <p:spPr>
          <a:xfrm>
            <a:off x="3282973" y="504531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2607428" y="2336586"/>
            <a:ext cx="60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ΑΙΣΘΗΣΙΑΚΕΣ ΑΝΑΠΗΡΙΕΣ</a:t>
            </a:r>
            <a:endParaRPr/>
          </a:p>
        </p:txBody>
      </p:sp>
      <p:sp>
        <p:nvSpPr>
          <p:cNvPr id="429" name="Google Shape;429;p31"/>
          <p:cNvSpPr txBox="1"/>
          <p:nvPr/>
        </p:nvSpPr>
        <p:spPr>
          <a:xfrm>
            <a:off x="9524275" y="1906650"/>
            <a:ext cx="85905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50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ΠΡΟΒΛΗΜΑΤΑ</a:t>
            </a:r>
            <a:r>
              <a:rPr b="1" i="0" lang="en-US" sz="2950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2950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ΜΑΘΗΣΗΣ Ή</a:t>
            </a:r>
            <a:r>
              <a:rPr b="1" lang="en-US" sz="2950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2950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ΣΥΜΠΕΡΙΦΟΡΑΣ</a:t>
            </a:r>
            <a:endParaRPr sz="2950"/>
          </a:p>
        </p:txBody>
      </p:sp>
      <p:sp>
        <p:nvSpPr>
          <p:cNvPr id="430" name="Google Shape;430;p31"/>
          <p:cNvSpPr txBox="1"/>
          <p:nvPr/>
        </p:nvSpPr>
        <p:spPr>
          <a:xfrm>
            <a:off x="2749025" y="3205788"/>
            <a:ext cx="574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ΔΙΑΔΙΚΑΣΙΑ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2233100" y="3792150"/>
            <a:ext cx="66714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ΕΝΑ ΔΙΕΡΜΗΝΕΑΣ ΓΙΑ ΥΠΑΓΟΡΕΥΣΗ ΤΩΝ ΟΔΗΓΙΩΝ ΤΗΣ ΕΞΕΤΑΣΗΣ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31"/>
          <p:cNvSpPr txBox="1"/>
          <p:nvPr/>
        </p:nvSpPr>
        <p:spPr>
          <a:xfrm>
            <a:off x="10526849" y="3204975"/>
            <a:ext cx="608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ΔΙΑΔΙΚΑΣΙΑ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31"/>
          <p:cNvSpPr txBox="1"/>
          <p:nvPr/>
        </p:nvSpPr>
        <p:spPr>
          <a:xfrm>
            <a:off x="9507075" y="3792150"/>
            <a:ext cx="81606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ΠΡΟΦΟΡΙΚΗ ΑΝΑΓΝΩΣΗ ΤΩΝ ΟΔΗΓΙΩΝ Ή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ΤΩΝ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ΕΡΩΤΗΣΕΩΝ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1962688" y="6107675"/>
            <a:ext cx="680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ΔΟΜΗ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2320300" y="6643179"/>
            <a:ext cx="60855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ΜΕΓΑΛΥΤΕΡΗ ΓΡΑΜΜΑΤΟΣΕΙΡΑ Ή ΚΕΙΜΕΝΟ ΣΕ ΜΟΡΦΗ BRAILLE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31"/>
          <p:cNvSpPr txBox="1"/>
          <p:nvPr/>
        </p:nvSpPr>
        <p:spPr>
          <a:xfrm>
            <a:off x="10354500" y="5613813"/>
            <a:ext cx="630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ΔΟΜΗ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31"/>
          <p:cNvSpPr txBox="1"/>
          <p:nvPr/>
        </p:nvSpPr>
        <p:spPr>
          <a:xfrm>
            <a:off x="9274350" y="6162850"/>
            <a:ext cx="87498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ΔΙΑΤΑΞΗ ΣΥΓΓΡΑΦΗΣ ΑΠΑΝΤΗΣΕΩΝ ΣΤΟ ΦΥΛΛΟ ΤΗΣ ΕΞΕΤΑΣΗΣ ΑΝΤΙ ΣΕ ΕΝΑ ΞΕΧΩΡΙΣΤΟ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31"/>
          <p:cNvSpPr txBox="1"/>
          <p:nvPr/>
        </p:nvSpPr>
        <p:spPr>
          <a:xfrm>
            <a:off x="2544048" y="8662900"/>
            <a:ext cx="574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ΒΟΗΘΗΤΙΚΗ ΣΥΣΚΕΥΗ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31"/>
          <p:cNvSpPr txBox="1"/>
          <p:nvPr/>
        </p:nvSpPr>
        <p:spPr>
          <a:xfrm>
            <a:off x="2372742" y="9164315"/>
            <a:ext cx="608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ΜΕΓΕΘΥΝΣΗ Ή ΕΝΙΣΧΥΣΗ 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31"/>
          <p:cNvSpPr txBox="1"/>
          <p:nvPr/>
        </p:nvSpPr>
        <p:spPr>
          <a:xfrm>
            <a:off x="10636200" y="8445900"/>
            <a:ext cx="6026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ΒΟΗΘΗΤΙΚΗ ΣΥΣΚΕΥΗ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31"/>
          <p:cNvSpPr txBox="1"/>
          <p:nvPr/>
        </p:nvSpPr>
        <p:spPr>
          <a:xfrm>
            <a:off x="10526850" y="8984060"/>
            <a:ext cx="608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ΟΡΘΟΓΡΑΦΙΚΟΣ ΕΛΕΓΧΟΣ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2" name="Google Shape;442;p31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443" name="Google Shape;443;p31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444" name="Google Shape;444;p31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1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446" name="Google Shape;446;p31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447" name="Google Shape;447;p31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1656227" y="-72330"/>
            <a:ext cx="16631773" cy="1728557"/>
            <a:chOff x="0" y="-19050"/>
            <a:chExt cx="4380385" cy="455258"/>
          </a:xfrm>
        </p:grpSpPr>
        <p:sp>
          <p:nvSpPr>
            <p:cNvPr id="66" name="Google Shape;66;p1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67" name="Google Shape;67;p14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14"/>
          <p:cNvGrpSpPr/>
          <p:nvPr/>
        </p:nvGrpSpPr>
        <p:grpSpPr>
          <a:xfrm rot="5400000">
            <a:off x="-4328221" y="4328286"/>
            <a:ext cx="10286983" cy="1630461"/>
            <a:chOff x="0" y="-19050"/>
            <a:chExt cx="2702478" cy="455258"/>
          </a:xfrm>
        </p:grpSpPr>
        <p:sp>
          <p:nvSpPr>
            <p:cNvPr id="69" name="Google Shape;69;p1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70" name="Google Shape;70;p14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72" name="Google Shape;72;p1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73" name="Google Shape;73;p14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6619689" y="2460921"/>
            <a:ext cx="58491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33" u="sng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ΕΝΟΤΗΤΕΣ: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704529" y="4824575"/>
            <a:ext cx="11430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2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7922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2792217" y="4824564"/>
            <a:ext cx="912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92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886000" y="6321975"/>
            <a:ext cx="4573500" cy="19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4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ΡΥΘΜΙΣΗ ΤΗΣ ΕΞΕΤΑΣΗΣ</a:t>
            </a:r>
            <a:endParaRPr b="1" sz="244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4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b="1" lang="en-US" sz="244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ΕΝΑΛΛΑΚΤΙΚΗ</a:t>
            </a:r>
            <a:endParaRPr b="1" sz="244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4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ΑΞΙΟΛΟΓΗΣΗ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4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688565" y="4824564"/>
            <a:ext cx="910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9723210" y="6487963"/>
            <a:ext cx="265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4289892" y="4824564"/>
            <a:ext cx="923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0558425" y="6321975"/>
            <a:ext cx="5379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1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ΑΞΙΟΛΟΓΗΣΗ ΓΙΑ ΜΑΘΗΤΕΣ ΑΠΟ ΔΙΑΦΟΡΕΤΙΚΑ</a:t>
            </a:r>
            <a:r>
              <a:rPr b="1" lang="en-US" sz="2310">
                <a:latin typeface="Times New Roman"/>
                <a:ea typeface="Times New Roman"/>
                <a:cs typeface="Times New Roman"/>
                <a:sym typeface="Times New Roman"/>
              </a:rPr>
              <a:t> ΠΛΗΘΥΣΜΙΑΚΑ </a:t>
            </a:r>
            <a:r>
              <a:rPr b="1" i="0" lang="en-US" sz="231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ΠΕΡΙΒΑΛΛΟΝΤΑ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2"/>
          <p:cNvGrpSpPr/>
          <p:nvPr/>
        </p:nvGrpSpPr>
        <p:grpSpPr>
          <a:xfrm rot="5400000">
            <a:off x="-4266207" y="4292235"/>
            <a:ext cx="10260972" cy="1728557"/>
            <a:chOff x="0" y="-19050"/>
            <a:chExt cx="2702478" cy="455258"/>
          </a:xfrm>
        </p:grpSpPr>
        <p:sp>
          <p:nvSpPr>
            <p:cNvPr id="453" name="Google Shape;453;p32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54" name="Google Shape;454;p32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32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456" name="Google Shape;456;p32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457" name="Google Shape;457;p32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32"/>
          <p:cNvGrpSpPr/>
          <p:nvPr/>
        </p:nvGrpSpPr>
        <p:grpSpPr>
          <a:xfrm>
            <a:off x="1656227" y="-72331"/>
            <a:ext cx="16631884" cy="1728569"/>
            <a:chOff x="0" y="-19050"/>
            <a:chExt cx="4380385" cy="455258"/>
          </a:xfrm>
        </p:grpSpPr>
        <p:sp>
          <p:nvSpPr>
            <p:cNvPr id="459" name="Google Shape;459;p32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60" name="Google Shape;460;p32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32"/>
          <p:cNvSpPr txBox="1"/>
          <p:nvPr/>
        </p:nvSpPr>
        <p:spPr>
          <a:xfrm>
            <a:off x="2043149" y="3235690"/>
            <a:ext cx="15917700" cy="57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εκφωνήσεις να είναι σε μεγάλη γραμματοσειρά;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εκφωνήσεις να είναι σε μορφή Braille;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μία συσκευή σύνθεσης ομιλίας ή ηλεκτρονικό αναγνώστη;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μετάφραση των εκφωνήσεων ή των οδηγιών;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παρουσίαση των εκφωνήσεων ή των οδηγιών στην εθνική τους γλώσσα;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εγχρωματισμό των λέξεων ή φράσεων-κλειδιών;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32"/>
          <p:cNvSpPr txBox="1"/>
          <p:nvPr/>
        </p:nvSpPr>
        <p:spPr>
          <a:xfrm>
            <a:off x="2619168" y="298757"/>
            <a:ext cx="139698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ΕΡΩΤΗΜΑΤΟΛΟΓΙΟ ΡΥΘΜΙΣΕΩΝ ΣΤΗΝ ΠΑΡΟΥΣΙΑΣΗ ΤΗΣ ΕΞΕΤΑΣΗΣ</a:t>
            </a:r>
            <a:endParaRPr b="1" sz="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32"/>
          <p:cNvSpPr txBox="1"/>
          <p:nvPr/>
        </p:nvSpPr>
        <p:spPr>
          <a:xfrm>
            <a:off x="7204384" y="2336350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Χρειάζεται ο μαθητής: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3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469" name="Google Shape;469;p33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70" name="Google Shape;470;p33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33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472" name="Google Shape;472;p33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473" name="Google Shape;473;p33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33"/>
          <p:cNvGrpSpPr/>
          <p:nvPr/>
        </p:nvGrpSpPr>
        <p:grpSpPr>
          <a:xfrm>
            <a:off x="1656227" y="-72330"/>
            <a:ext cx="16631773" cy="1728557"/>
            <a:chOff x="0" y="-19050"/>
            <a:chExt cx="4380385" cy="455258"/>
          </a:xfrm>
        </p:grpSpPr>
        <p:sp>
          <p:nvSpPr>
            <p:cNvPr id="475" name="Google Shape;475;p33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6" name="Google Shape;476;p33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33"/>
          <p:cNvSpPr txBox="1"/>
          <p:nvPr/>
        </p:nvSpPr>
        <p:spPr>
          <a:xfrm>
            <a:off x="3478459" y="13459"/>
            <a:ext cx="125103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ΡΥΘΜΙΣΕΙΣ ΣΤΙΣ ΑΠΑΝΤΗΣΕΙΣ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78" name="Google Shape;478;p33"/>
          <p:cNvGrpSpPr/>
          <p:nvPr/>
        </p:nvGrpSpPr>
        <p:grpSpPr>
          <a:xfrm rot="10800000">
            <a:off x="4237787" y="3550321"/>
            <a:ext cx="499466" cy="511172"/>
            <a:chOff x="0" y="-19050"/>
            <a:chExt cx="812800" cy="831850"/>
          </a:xfrm>
        </p:grpSpPr>
        <p:sp>
          <p:nvSpPr>
            <p:cNvPr id="479" name="Google Shape;479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</p:sp>
        <p:sp>
          <p:nvSpPr>
            <p:cNvPr id="480" name="Google Shape;480;p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33"/>
          <p:cNvSpPr/>
          <p:nvPr/>
        </p:nvSpPr>
        <p:spPr>
          <a:xfrm>
            <a:off x="4305804" y="3315391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7"/>
                </a:lnTo>
                <a:lnTo>
                  <a:pt x="0" y="637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33"/>
          <p:cNvSpPr txBox="1"/>
          <p:nvPr/>
        </p:nvSpPr>
        <p:spPr>
          <a:xfrm>
            <a:off x="4923285" y="3561948"/>
            <a:ext cx="983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ΣΤΗΝ ΔΟΜΗ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483" name="Google Shape;483;p33"/>
          <p:cNvGrpSpPr/>
          <p:nvPr/>
        </p:nvGrpSpPr>
        <p:grpSpPr>
          <a:xfrm rot="10800000">
            <a:off x="4229677" y="4439134"/>
            <a:ext cx="499466" cy="511172"/>
            <a:chOff x="0" y="-19050"/>
            <a:chExt cx="812800" cy="831850"/>
          </a:xfrm>
        </p:grpSpPr>
        <p:sp>
          <p:nvSpPr>
            <p:cNvPr id="484" name="Google Shape;484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</p:sp>
        <p:sp>
          <p:nvSpPr>
            <p:cNvPr id="485" name="Google Shape;485;p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33"/>
          <p:cNvSpPr/>
          <p:nvPr/>
        </p:nvSpPr>
        <p:spPr>
          <a:xfrm>
            <a:off x="4297693" y="4204204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33"/>
          <p:cNvSpPr txBox="1"/>
          <p:nvPr/>
        </p:nvSpPr>
        <p:spPr>
          <a:xfrm>
            <a:off x="4923285" y="4450761"/>
            <a:ext cx="98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ΣΤΗΝ ΔΙΑΔΙΚΑΣΙΑ</a:t>
            </a:r>
            <a:endParaRPr b="1"/>
          </a:p>
        </p:txBody>
      </p:sp>
      <p:grpSp>
        <p:nvGrpSpPr>
          <p:cNvPr id="488" name="Google Shape;488;p33"/>
          <p:cNvGrpSpPr/>
          <p:nvPr/>
        </p:nvGrpSpPr>
        <p:grpSpPr>
          <a:xfrm rot="10800000">
            <a:off x="4229677" y="5325930"/>
            <a:ext cx="499466" cy="511172"/>
            <a:chOff x="0" y="-19050"/>
            <a:chExt cx="812800" cy="831850"/>
          </a:xfrm>
        </p:grpSpPr>
        <p:sp>
          <p:nvSpPr>
            <p:cNvPr id="489" name="Google Shape;489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</p:sp>
        <p:sp>
          <p:nvSpPr>
            <p:cNvPr id="490" name="Google Shape;490;p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33"/>
          <p:cNvSpPr/>
          <p:nvPr/>
        </p:nvSpPr>
        <p:spPr>
          <a:xfrm>
            <a:off x="4297693" y="5090999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33"/>
          <p:cNvSpPr txBox="1"/>
          <p:nvPr/>
        </p:nvSpPr>
        <p:spPr>
          <a:xfrm>
            <a:off x="4907064" y="5324847"/>
            <a:ext cx="98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ΧΡΗΣΗ ΒΟΗΘΗΤΙΚΩΝ ΣΥΣΚΕΥΩΝ</a:t>
            </a:r>
            <a:endParaRPr b="1"/>
          </a:p>
        </p:txBody>
      </p:sp>
      <p:grpSp>
        <p:nvGrpSpPr>
          <p:cNvPr id="493" name="Google Shape;493;p33"/>
          <p:cNvGrpSpPr/>
          <p:nvPr/>
        </p:nvGrpSpPr>
        <p:grpSpPr>
          <a:xfrm rot="10800000">
            <a:off x="4229677" y="6203201"/>
            <a:ext cx="499466" cy="511172"/>
            <a:chOff x="0" y="-19050"/>
            <a:chExt cx="812800" cy="831850"/>
          </a:xfrm>
        </p:grpSpPr>
        <p:sp>
          <p:nvSpPr>
            <p:cNvPr id="494" name="Google Shape;494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DC1"/>
            </a:solidFill>
            <a:ln>
              <a:noFill/>
            </a:ln>
          </p:spPr>
        </p:sp>
        <p:sp>
          <p:nvSpPr>
            <p:cNvPr id="495" name="Google Shape;495;p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33"/>
          <p:cNvSpPr/>
          <p:nvPr/>
        </p:nvSpPr>
        <p:spPr>
          <a:xfrm>
            <a:off x="4297693" y="5968270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33"/>
          <p:cNvSpPr txBox="1"/>
          <p:nvPr/>
        </p:nvSpPr>
        <p:spPr>
          <a:xfrm>
            <a:off x="4907064" y="6202118"/>
            <a:ext cx="983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ΣΥΝΔΥΑΣΜΟΣ ΟΛΩΝ ΤΩΝ ΠΑΡΑΠΑΝΩ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34"/>
          <p:cNvGrpSpPr/>
          <p:nvPr/>
        </p:nvGrpSpPr>
        <p:grpSpPr>
          <a:xfrm rot="5400000">
            <a:off x="-4266207" y="4292235"/>
            <a:ext cx="10260972" cy="1728557"/>
            <a:chOff x="0" y="-19050"/>
            <a:chExt cx="2702478" cy="455258"/>
          </a:xfrm>
        </p:grpSpPr>
        <p:sp>
          <p:nvSpPr>
            <p:cNvPr id="503" name="Google Shape;503;p3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04" name="Google Shape;504;p34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34"/>
          <p:cNvGrpSpPr/>
          <p:nvPr/>
        </p:nvGrpSpPr>
        <p:grpSpPr>
          <a:xfrm>
            <a:off x="0" y="-72325"/>
            <a:ext cx="1787842" cy="1728569"/>
            <a:chOff x="0" y="-19050"/>
            <a:chExt cx="436208" cy="455258"/>
          </a:xfrm>
        </p:grpSpPr>
        <p:sp>
          <p:nvSpPr>
            <p:cNvPr id="506" name="Google Shape;506;p3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507" name="Google Shape;507;p34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34"/>
          <p:cNvGrpSpPr/>
          <p:nvPr/>
        </p:nvGrpSpPr>
        <p:grpSpPr>
          <a:xfrm>
            <a:off x="1728550" y="-72325"/>
            <a:ext cx="16559607" cy="1728569"/>
            <a:chOff x="0" y="-19050"/>
            <a:chExt cx="4380385" cy="455258"/>
          </a:xfrm>
        </p:grpSpPr>
        <p:sp>
          <p:nvSpPr>
            <p:cNvPr id="509" name="Google Shape;509;p3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10" name="Google Shape;510;p34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4"/>
          <p:cNvGrpSpPr/>
          <p:nvPr/>
        </p:nvGrpSpPr>
        <p:grpSpPr>
          <a:xfrm>
            <a:off x="4067216" y="3214827"/>
            <a:ext cx="300004" cy="300004"/>
            <a:chOff x="0" y="0"/>
            <a:chExt cx="812800" cy="812800"/>
          </a:xfrm>
        </p:grpSpPr>
        <p:sp>
          <p:nvSpPr>
            <p:cNvPr id="512" name="Google Shape;512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3" name="Google Shape;513;p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14" name="Google Shape;514;p34"/>
          <p:cNvGrpSpPr/>
          <p:nvPr/>
        </p:nvGrpSpPr>
        <p:grpSpPr>
          <a:xfrm>
            <a:off x="4067216" y="5027387"/>
            <a:ext cx="300004" cy="300004"/>
            <a:chOff x="0" y="0"/>
            <a:chExt cx="812800" cy="812800"/>
          </a:xfrm>
        </p:grpSpPr>
        <p:sp>
          <p:nvSpPr>
            <p:cNvPr id="515" name="Google Shape;515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6" name="Google Shape;516;p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17" name="Google Shape;517;p34"/>
          <p:cNvSpPr txBox="1"/>
          <p:nvPr/>
        </p:nvSpPr>
        <p:spPr>
          <a:xfrm>
            <a:off x="4412861" y="293223"/>
            <a:ext cx="11118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ΠΡΟΣΟΧΗ:</a:t>
            </a:r>
            <a:endParaRPr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34"/>
          <p:cNvSpPr txBox="1"/>
          <p:nvPr/>
        </p:nvSpPr>
        <p:spPr>
          <a:xfrm>
            <a:off x="4605202" y="4872050"/>
            <a:ext cx="109263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ΚΥΜΑΝΣΗ ΤΗΣ ΔΟΜΗΣ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ΑΠΟ ΑΠΛΗ ΑΝΑΓΝΩΡΙΣΗ ΚΑΙ ΑΝΑΚΛΗΣΗ ΣΕ ΑΠΑΝΤΗΣΕΙΣ ΠΟΥ ΑΠΑΙΤΟΥΝ ΥΨΗΛΟΤΕΡΟ ΕΠΙΠΕΔΟ ΣΚΕΨΗΣ (Λ.Χ. ΣΥΝΟΨΗ, ΑΝΑΛΥΣΗ, ΣΥΝΘΕΣΗ, ΑΞΙΟΛΟΓΗΣΗ ΚΑΙ ΕΚΤΙΜΗΣΗ)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34"/>
          <p:cNvSpPr txBox="1"/>
          <p:nvPr/>
        </p:nvSpPr>
        <p:spPr>
          <a:xfrm>
            <a:off x="4605189" y="3074364"/>
            <a:ext cx="1127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ΑΝΤΙΠΑΡΑΘΕΣΗ ΣΧΕΤΙΚΑ ΜΕ ΤΗΝ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ΧΡΗΣΗ ΤΩΝ ΡΥΘΜΙΣΕΩΝ</a:t>
            </a:r>
            <a:r>
              <a:rPr b="1" i="0" lang="en-US" sz="30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(ΕΙΔΙΚΑ ΜΕ  ΤΗ «ΔΙΚΑΙΗ» ΧΡΗΣΗ ΤΟΥΣ)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34"/>
          <p:cNvSpPr txBox="1"/>
          <p:nvPr/>
        </p:nvSpPr>
        <p:spPr>
          <a:xfrm>
            <a:off x="9471426" y="3565852"/>
            <a:ext cx="9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5"/>
          <p:cNvGrpSpPr/>
          <p:nvPr/>
        </p:nvGrpSpPr>
        <p:grpSpPr>
          <a:xfrm rot="5400000">
            <a:off x="-4266207" y="4292235"/>
            <a:ext cx="10260972" cy="1728557"/>
            <a:chOff x="0" y="-19050"/>
            <a:chExt cx="2702478" cy="455258"/>
          </a:xfrm>
        </p:grpSpPr>
        <p:sp>
          <p:nvSpPr>
            <p:cNvPr id="526" name="Google Shape;526;p35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27" name="Google Shape;527;p35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5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529" name="Google Shape;529;p35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530" name="Google Shape;530;p35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35"/>
          <p:cNvGrpSpPr/>
          <p:nvPr/>
        </p:nvGrpSpPr>
        <p:grpSpPr>
          <a:xfrm>
            <a:off x="1656227" y="-72330"/>
            <a:ext cx="16631773" cy="1728557"/>
            <a:chOff x="0" y="-19050"/>
            <a:chExt cx="4380385" cy="455258"/>
          </a:xfrm>
        </p:grpSpPr>
        <p:sp>
          <p:nvSpPr>
            <p:cNvPr id="532" name="Google Shape;532;p35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33" name="Google Shape;533;p35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35"/>
          <p:cNvSpPr txBox="1"/>
          <p:nvPr/>
        </p:nvSpPr>
        <p:spPr>
          <a:xfrm>
            <a:off x="1977960" y="293202"/>
            <a:ext cx="15689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35" name="Google Shape;535;p35"/>
          <p:cNvGrpSpPr/>
          <p:nvPr/>
        </p:nvGrpSpPr>
        <p:grpSpPr>
          <a:xfrm>
            <a:off x="3401670" y="5390326"/>
            <a:ext cx="3110717" cy="2765906"/>
            <a:chOff x="0" y="0"/>
            <a:chExt cx="4147622" cy="3687874"/>
          </a:xfrm>
        </p:grpSpPr>
        <p:sp>
          <p:nvSpPr>
            <p:cNvPr id="536" name="Google Shape;536;p35"/>
            <p:cNvSpPr/>
            <p:nvPr/>
          </p:nvSpPr>
          <p:spPr>
            <a:xfrm>
              <a:off x="0" y="2856587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37" name="Google Shape;537;p35"/>
            <p:cNvSpPr/>
            <p:nvPr/>
          </p:nvSpPr>
          <p:spPr>
            <a:xfrm>
              <a:off x="0" y="1907553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38" name="Google Shape;538;p35"/>
            <p:cNvSpPr/>
            <p:nvPr/>
          </p:nvSpPr>
          <p:spPr>
            <a:xfrm>
              <a:off x="2155195" y="2856587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39" name="Google Shape;539;p35"/>
            <p:cNvSpPr/>
            <p:nvPr/>
          </p:nvSpPr>
          <p:spPr>
            <a:xfrm>
              <a:off x="2155195" y="1907553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40" name="Google Shape;540;p35"/>
            <p:cNvSpPr/>
            <p:nvPr/>
          </p:nvSpPr>
          <p:spPr>
            <a:xfrm>
              <a:off x="38100" y="949034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8"/>
                  </a:lnTo>
                  <a:lnTo>
                    <a:pt x="0" y="8312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41" name="Google Shape;541;p35"/>
            <p:cNvSpPr/>
            <p:nvPr/>
          </p:nvSpPr>
          <p:spPr>
            <a:xfrm>
              <a:off x="38100" y="0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42" name="Google Shape;542;p35"/>
            <p:cNvSpPr/>
            <p:nvPr/>
          </p:nvSpPr>
          <p:spPr>
            <a:xfrm>
              <a:off x="2193295" y="949034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8"/>
                  </a:lnTo>
                  <a:lnTo>
                    <a:pt x="0" y="8312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43" name="Google Shape;543;p35"/>
            <p:cNvSpPr/>
            <p:nvPr/>
          </p:nvSpPr>
          <p:spPr>
            <a:xfrm>
              <a:off x="2193295" y="0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</p:grpSp>
      <p:sp>
        <p:nvSpPr>
          <p:cNvPr id="544" name="Google Shape;544;p35"/>
          <p:cNvSpPr txBox="1"/>
          <p:nvPr/>
        </p:nvSpPr>
        <p:spPr>
          <a:xfrm>
            <a:off x="4974205" y="2049281"/>
            <a:ext cx="969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ΣΩΜΑΤΙΚΗ Ή ΑΙΣΘΗΤΗΡΙΑΚΗ ΑΝΑΠΗΡΊΑ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35"/>
          <p:cNvSpPr txBox="1"/>
          <p:nvPr/>
        </p:nvSpPr>
        <p:spPr>
          <a:xfrm>
            <a:off x="2245744" y="3575291"/>
            <a:ext cx="5904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EF39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Π.Χ. ΠΑΙΔΙΑ ΜΕ ΠΡΟΒΛΗΜΑΤΑ ΣΤΗΝ ΟΡΑΣΗ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35"/>
          <p:cNvSpPr txBox="1"/>
          <p:nvPr/>
        </p:nvSpPr>
        <p:spPr>
          <a:xfrm>
            <a:off x="10867348" y="3759288"/>
            <a:ext cx="652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ΔΙΑΔΙΚΑΣΙΑ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35"/>
          <p:cNvSpPr txBox="1"/>
          <p:nvPr/>
        </p:nvSpPr>
        <p:spPr>
          <a:xfrm>
            <a:off x="10867350" y="4429726"/>
            <a:ext cx="60855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ΠΡΟΦΟΡΙΚΗ ΑΠΑΝΤΗΣΗ ΠΑΡΑ ΓΡΑΠΤΗ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35"/>
          <p:cNvSpPr txBox="1"/>
          <p:nvPr/>
        </p:nvSpPr>
        <p:spPr>
          <a:xfrm>
            <a:off x="10957806" y="5753025"/>
            <a:ext cx="590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ΔΟΜΗ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35"/>
          <p:cNvSpPr txBox="1"/>
          <p:nvPr/>
        </p:nvSpPr>
        <p:spPr>
          <a:xfrm>
            <a:off x="10867349" y="6308762"/>
            <a:ext cx="60855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ΔΑΚΤΥΛΟΓΡΑΦΗΣΗ ΑΠΑΝΤΗΣΕΩΝ ΑΝΤΙ ΝΑ ΓΙΝΕΙ ΓΡΑΠΤΩΣ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35"/>
          <p:cNvSpPr txBox="1"/>
          <p:nvPr/>
        </p:nvSpPr>
        <p:spPr>
          <a:xfrm>
            <a:off x="11088006" y="7746750"/>
            <a:ext cx="608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ΒΟΗΘΗΤΙΚΗ ΣΥΣΚΕΥΗ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35"/>
          <p:cNvSpPr txBox="1"/>
          <p:nvPr/>
        </p:nvSpPr>
        <p:spPr>
          <a:xfrm>
            <a:off x="11088012" y="8290962"/>
            <a:ext cx="60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ΔΑΚΤΥΛΟΓΡΑΦΗΣΗ BRAILLE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6"/>
          <p:cNvGrpSpPr/>
          <p:nvPr/>
        </p:nvGrpSpPr>
        <p:grpSpPr>
          <a:xfrm rot="5400000">
            <a:off x="-4266207" y="4292235"/>
            <a:ext cx="10260972" cy="1728557"/>
            <a:chOff x="0" y="-19050"/>
            <a:chExt cx="2702478" cy="455258"/>
          </a:xfrm>
        </p:grpSpPr>
        <p:sp>
          <p:nvSpPr>
            <p:cNvPr id="557" name="Google Shape;557;p36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A4C8FF"/>
            </a:solidFill>
            <a:ln>
              <a:noFill/>
            </a:ln>
          </p:spPr>
        </p:sp>
        <p:sp>
          <p:nvSpPr>
            <p:cNvPr id="558" name="Google Shape;558;p36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36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560" name="Google Shape;560;p36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561" name="Google Shape;561;p36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36"/>
          <p:cNvGrpSpPr/>
          <p:nvPr/>
        </p:nvGrpSpPr>
        <p:grpSpPr>
          <a:xfrm>
            <a:off x="1656227" y="-72330"/>
            <a:ext cx="16631773" cy="1728557"/>
            <a:chOff x="0" y="-19050"/>
            <a:chExt cx="4380385" cy="455258"/>
          </a:xfrm>
        </p:grpSpPr>
        <p:sp>
          <p:nvSpPr>
            <p:cNvPr id="563" name="Google Shape;563;p36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64" name="Google Shape;564;p36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36"/>
          <p:cNvSpPr txBox="1"/>
          <p:nvPr/>
        </p:nvSpPr>
        <p:spPr>
          <a:xfrm>
            <a:off x="1981548" y="357365"/>
            <a:ext cx="15689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66" name="Google Shape;566;p36"/>
          <p:cNvGrpSpPr/>
          <p:nvPr/>
        </p:nvGrpSpPr>
        <p:grpSpPr>
          <a:xfrm>
            <a:off x="3378556" y="4727768"/>
            <a:ext cx="3110717" cy="2765906"/>
            <a:chOff x="0" y="0"/>
            <a:chExt cx="4147622" cy="3687874"/>
          </a:xfrm>
        </p:grpSpPr>
        <p:sp>
          <p:nvSpPr>
            <p:cNvPr id="567" name="Google Shape;567;p36"/>
            <p:cNvSpPr/>
            <p:nvPr/>
          </p:nvSpPr>
          <p:spPr>
            <a:xfrm>
              <a:off x="0" y="2856587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68" name="Google Shape;568;p36"/>
            <p:cNvSpPr/>
            <p:nvPr/>
          </p:nvSpPr>
          <p:spPr>
            <a:xfrm>
              <a:off x="0" y="1907553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69" name="Google Shape;569;p36"/>
            <p:cNvSpPr/>
            <p:nvPr/>
          </p:nvSpPr>
          <p:spPr>
            <a:xfrm>
              <a:off x="2155195" y="2856587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70" name="Google Shape;570;p36"/>
            <p:cNvSpPr/>
            <p:nvPr/>
          </p:nvSpPr>
          <p:spPr>
            <a:xfrm>
              <a:off x="2155195" y="1907553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71" name="Google Shape;571;p36"/>
            <p:cNvSpPr/>
            <p:nvPr/>
          </p:nvSpPr>
          <p:spPr>
            <a:xfrm>
              <a:off x="38100" y="949034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8"/>
                  </a:lnTo>
                  <a:lnTo>
                    <a:pt x="0" y="8312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72" name="Google Shape;572;p36"/>
            <p:cNvSpPr/>
            <p:nvPr/>
          </p:nvSpPr>
          <p:spPr>
            <a:xfrm>
              <a:off x="38100" y="0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2193295" y="949034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8"/>
                  </a:lnTo>
                  <a:lnTo>
                    <a:pt x="0" y="8312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2193295" y="0"/>
              <a:ext cx="1954327" cy="831287"/>
            </a:xfrm>
            <a:custGeom>
              <a:rect b="b" l="l" r="r" t="t"/>
              <a:pathLst>
                <a:path extrusionOk="0" h="831287" w="1954327">
                  <a:moveTo>
                    <a:pt x="0" y="0"/>
                  </a:moveTo>
                  <a:lnTo>
                    <a:pt x="1954327" y="0"/>
                  </a:lnTo>
                  <a:lnTo>
                    <a:pt x="1954327" y="831287"/>
                  </a:lnTo>
                  <a:lnTo>
                    <a:pt x="0" y="83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202966"/>
              </a:stretch>
            </a:blipFill>
            <a:ln>
              <a:noFill/>
            </a:ln>
          </p:spPr>
        </p:sp>
      </p:grpSp>
      <p:sp>
        <p:nvSpPr>
          <p:cNvPr id="575" name="Google Shape;575;p36"/>
          <p:cNvSpPr txBox="1"/>
          <p:nvPr/>
        </p:nvSpPr>
        <p:spPr>
          <a:xfrm>
            <a:off x="4977805" y="2105156"/>
            <a:ext cx="969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ΣΩΜΑΤΙΚΗ Ή ΑΙΣΘΗΤΗΡΙΑΚΗ ΑΝΑΠΗΡΊΑ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36"/>
          <p:cNvSpPr txBox="1"/>
          <p:nvPr/>
        </p:nvSpPr>
        <p:spPr>
          <a:xfrm>
            <a:off x="1981554" y="3212023"/>
            <a:ext cx="5904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EF39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Π.Χ. ΠΑΙΔΙΑ ΜΕ ΜΑΘΗΣΙΑΚΕΣ ΔΥΣΚΟΛΙΕΣ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36"/>
          <p:cNvSpPr txBox="1"/>
          <p:nvPr/>
        </p:nvSpPr>
        <p:spPr>
          <a:xfrm>
            <a:off x="9927096" y="3317125"/>
            <a:ext cx="768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ΔΙΑΔΙΚΑΣΙΑ</a:t>
            </a:r>
            <a:endParaRPr b="1" sz="29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36"/>
          <p:cNvSpPr txBox="1"/>
          <p:nvPr/>
        </p:nvSpPr>
        <p:spPr>
          <a:xfrm>
            <a:off x="8853900" y="3958963"/>
            <a:ext cx="94341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ΕΡΩΤΗΣΕΙΣ ΑΝΑΛΥΤΙΚΗΣ ΑΠΑΝΤΗΣΗΣ ΑΝΤΙ ΓΙΑ ΠΟΛΛΑΠΛΗΣ ΕΠΙΛΟΓΗΣ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36"/>
          <p:cNvSpPr txBox="1"/>
          <p:nvPr/>
        </p:nvSpPr>
        <p:spPr>
          <a:xfrm>
            <a:off x="10284308" y="5620650"/>
            <a:ext cx="644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ΑΛΛΑΓΗ ΣΤΗΝ ΔΟΜΗ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36"/>
          <p:cNvSpPr txBox="1"/>
          <p:nvPr/>
        </p:nvSpPr>
        <p:spPr>
          <a:xfrm>
            <a:off x="8853900" y="6210188"/>
            <a:ext cx="94341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ΕΝΑΣ ΤΥΠΟΣ ΠΡΟΒΛΗΜΑΤΩΝ ΣΤΗΝ ΜΙΑ ΣΕΛΙΔΑ (Π.Χ. ΕΞΙΣΩΣΕΙΣ ΠΡΟΣΘΕΣΗΣ) ΚΑΙ ΕΝΑΣ ΑΛΛΟΣ ΣΕ ΑΛΛΗ ΣΕΛΙΔΑ (Π.Χ. ΕΞΙΣΩΣΕΙΣ ΠΟΛΛΑΠΛΑΣΙΑΣΜΟΥ)</a:t>
            </a:r>
            <a:endParaRPr b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36"/>
          <p:cNvSpPr txBox="1"/>
          <p:nvPr/>
        </p:nvSpPr>
        <p:spPr>
          <a:xfrm>
            <a:off x="9742625" y="8969325"/>
            <a:ext cx="7197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ΒΟΗΘΗΤΙΚΗ ΣΥΣΚΕΥΗ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36"/>
          <p:cNvSpPr txBox="1"/>
          <p:nvPr/>
        </p:nvSpPr>
        <p:spPr>
          <a:xfrm>
            <a:off x="9144000" y="8460450"/>
            <a:ext cx="872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ΥΠΟΛΟΓΙΣΤΗΣ Ή ΑΡΙΘΜΟΜΗΧΑΝΗ</a:t>
            </a:r>
            <a:endParaRPr b="1" sz="29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7"/>
          <p:cNvGrpSpPr/>
          <p:nvPr/>
        </p:nvGrpSpPr>
        <p:grpSpPr>
          <a:xfrm rot="5400000">
            <a:off x="-4266207" y="4292235"/>
            <a:ext cx="10260972" cy="1728557"/>
            <a:chOff x="0" y="-19050"/>
            <a:chExt cx="2702478" cy="455258"/>
          </a:xfrm>
        </p:grpSpPr>
        <p:sp>
          <p:nvSpPr>
            <p:cNvPr id="588" name="Google Shape;588;p37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89" name="Google Shape;589;p37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7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591" name="Google Shape;591;p37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592" name="Google Shape;592;p37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7"/>
          <p:cNvGrpSpPr/>
          <p:nvPr/>
        </p:nvGrpSpPr>
        <p:grpSpPr>
          <a:xfrm>
            <a:off x="1656227" y="-72330"/>
            <a:ext cx="16631773" cy="1728557"/>
            <a:chOff x="0" y="-19050"/>
            <a:chExt cx="4380385" cy="455258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95" name="Google Shape;595;p37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37"/>
          <p:cNvSpPr txBox="1"/>
          <p:nvPr/>
        </p:nvSpPr>
        <p:spPr>
          <a:xfrm>
            <a:off x="2809699" y="3046784"/>
            <a:ext cx="14147400" cy="5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βοηθητική </a:t>
            </a:r>
            <a:r>
              <a:rPr b="1" lang="en-US" sz="2900">
                <a:latin typeface="Times New Roman"/>
                <a:ea typeface="Times New Roman"/>
                <a:cs typeface="Times New Roman"/>
                <a:sym typeface="Times New Roman"/>
              </a:rPr>
              <a:t>συσκευή</a:t>
            </a: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για να απαντήσει;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έχει ένα δείγμα της αναμενόμενης σωστής απάντησης;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πηγή υλικού (π.χ. λεξικό);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απαντήσει προφορικά / στη νοηματική;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χρησιμοποιήσει συσκευή δακτυλογράφησης Braille;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επιτρέπονται τα ορθογραφικά του λάθη χωρίς να έχουν βαθμολογηθεί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37"/>
          <p:cNvSpPr txBox="1"/>
          <p:nvPr/>
        </p:nvSpPr>
        <p:spPr>
          <a:xfrm>
            <a:off x="2987255" y="99257"/>
            <a:ext cx="13969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ΕΡΩΤΗΜΑΤΟΛΟΓΙΟ ΡΥΘΜΙΣΕΩΝ ΣΤΙΣ ΑΠΑΝΤΗΣΕΙΣ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37"/>
          <p:cNvSpPr txBox="1"/>
          <p:nvPr/>
        </p:nvSpPr>
        <p:spPr>
          <a:xfrm>
            <a:off x="7848995" y="2222749"/>
            <a:ext cx="532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Χρειάζεται ο μαθητής: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8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604" name="Google Shape;604;p38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5" name="Google Shape;605;p38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6" name="Google Shape;606;p38"/>
          <p:cNvSpPr txBox="1"/>
          <p:nvPr/>
        </p:nvSpPr>
        <p:spPr>
          <a:xfrm>
            <a:off x="5520900" y="330525"/>
            <a:ext cx="847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ΑΛΛΕΣ </a:t>
            </a: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ΡΥΘΜΙΣΕΙΣ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38"/>
          <p:cNvSpPr txBox="1"/>
          <p:nvPr/>
        </p:nvSpPr>
        <p:spPr>
          <a:xfrm>
            <a:off x="2943075" y="2545975"/>
            <a:ext cx="7398900" cy="27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43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1" sz="47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ΕΝΘΑΡΡΥΝΤΙΚΗ</a:t>
            </a:r>
            <a:endParaRPr b="1" sz="47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ΥΠΟΣΤΗΡΙΞΗ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38"/>
          <p:cNvSpPr txBox="1"/>
          <p:nvPr/>
        </p:nvSpPr>
        <p:spPr>
          <a:xfrm>
            <a:off x="8600337" y="5012436"/>
            <a:ext cx="10656600" cy="27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1" sz="47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ΠΡΟΕΤΟΙΜΑΣΙΑ</a:t>
            </a:r>
            <a:endParaRPr b="1" sz="47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ΤΗΝ ΕΞΕΤΑΣΗ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38"/>
          <p:cNvSpPr/>
          <p:nvPr/>
        </p:nvSpPr>
        <p:spPr>
          <a:xfrm rot="2909493">
            <a:off x="-2354773" y="6630183"/>
            <a:ext cx="1495268" cy="2968944"/>
          </a:xfrm>
          <a:custGeom>
            <a:rect b="b" l="l" r="r" t="t"/>
            <a:pathLst>
              <a:path extrusionOk="0" h="2968944" w="1495268">
                <a:moveTo>
                  <a:pt x="0" y="0"/>
                </a:moveTo>
                <a:lnTo>
                  <a:pt x="1495268" y="0"/>
                </a:lnTo>
                <a:lnTo>
                  <a:pt x="1495268" y="2968944"/>
                </a:lnTo>
                <a:lnTo>
                  <a:pt x="0" y="2968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0" name="Google Shape;610;p38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611" name="Google Shape;611;p38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12" name="Google Shape;612;p38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38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614" name="Google Shape;614;p38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615" name="Google Shape;615;p38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39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621" name="Google Shape;621;p39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22" name="Google Shape;622;p39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39"/>
          <p:cNvGrpSpPr/>
          <p:nvPr/>
        </p:nvGrpSpPr>
        <p:grpSpPr>
          <a:xfrm>
            <a:off x="2867435" y="6260686"/>
            <a:ext cx="6603430" cy="2226969"/>
            <a:chOff x="0" y="0"/>
            <a:chExt cx="8804573" cy="2969292"/>
          </a:xfrm>
        </p:grpSpPr>
        <p:sp>
          <p:nvSpPr>
            <p:cNvPr id="624" name="Google Shape;624;p39"/>
            <p:cNvSpPr/>
            <p:nvPr/>
          </p:nvSpPr>
          <p:spPr>
            <a:xfrm>
              <a:off x="0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25" name="Google Shape;625;p39"/>
            <p:cNvSpPr/>
            <p:nvPr/>
          </p:nvSpPr>
          <p:spPr>
            <a:xfrm>
              <a:off x="1751067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26" name="Google Shape;626;p39"/>
            <p:cNvSpPr/>
            <p:nvPr/>
          </p:nvSpPr>
          <p:spPr>
            <a:xfrm>
              <a:off x="3739123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27" name="Google Shape;627;p39"/>
            <p:cNvSpPr/>
            <p:nvPr/>
          </p:nvSpPr>
          <p:spPr>
            <a:xfrm>
              <a:off x="5594528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628" name="Google Shape;628;p39"/>
          <p:cNvCxnSpPr/>
          <p:nvPr/>
        </p:nvCxnSpPr>
        <p:spPr>
          <a:xfrm rot="10800000">
            <a:off x="8331357" y="5797485"/>
            <a:ext cx="0" cy="628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29" name="Google Shape;629;p39"/>
          <p:cNvSpPr txBox="1"/>
          <p:nvPr/>
        </p:nvSpPr>
        <p:spPr>
          <a:xfrm>
            <a:off x="2867425" y="2104025"/>
            <a:ext cx="635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C32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ΠΡΟΣΟΧΗ ΣΤΟ ΑΓΧΟΣ!!!</a:t>
            </a:r>
            <a:endParaRPr b="1" sz="3300">
              <a:solidFill>
                <a:srgbClr val="EC32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39"/>
          <p:cNvSpPr txBox="1"/>
          <p:nvPr/>
        </p:nvSpPr>
        <p:spPr>
          <a:xfrm>
            <a:off x="2531298" y="3097560"/>
            <a:ext cx="75852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Άγχος κατά τη διάρκεια του τεστ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μπορεί να οδηγήσει σε αδυναμία συγκέντρωσης ή βέλτιστης απόδοσης και κατ’ επέκταση σε 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χαμηλή βαθμολογία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Google Shape;631;p39"/>
          <p:cNvSpPr txBox="1"/>
          <p:nvPr/>
        </p:nvSpPr>
        <p:spPr>
          <a:xfrm>
            <a:off x="11053176" y="2070581"/>
            <a:ext cx="660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ΜΟΡΦΕΣ ΕΝΙΣΧΥΣΗΣ: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39"/>
          <p:cNvSpPr txBox="1"/>
          <p:nvPr/>
        </p:nvSpPr>
        <p:spPr>
          <a:xfrm>
            <a:off x="10919251" y="3051970"/>
            <a:ext cx="6057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Λεκτική ενίσχυση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Συγκεκριμένος στόχος 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ή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Απτές ανταμοιβές (π.χ. έξτρα ελεύθερος χρόνος , αυτοκόλλητα)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39"/>
          <p:cNvSpPr txBox="1"/>
          <p:nvPr/>
        </p:nvSpPr>
        <p:spPr>
          <a:xfrm>
            <a:off x="3166320" y="6662653"/>
            <a:ext cx="6005659" cy="1485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8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ΑΝΑΓΚΗ ΠΡΟΣΑΡΜΟΓΗΣ ΤΩΝ ΜΑΘΗΤΩΝ ΣΤΗΝ ΔΙΑΔΙΚΑΣΙΑ ΤΩΝ ΤΕΣΤ ΠΟΥ ΔΙΑΦΕΡΟΥΝ ΑΠΟ ΤΗΝ ΕΜΠΕΙΡΙΑ ΤΟΥΣ ΣΤΗΝ ΤΑΞΗ</a:t>
            </a:r>
            <a:endParaRPr/>
          </a:p>
        </p:txBody>
      </p:sp>
      <p:sp>
        <p:nvSpPr>
          <p:cNvPr id="634" name="Google Shape;634;p39"/>
          <p:cNvSpPr txBox="1"/>
          <p:nvPr/>
        </p:nvSpPr>
        <p:spPr>
          <a:xfrm>
            <a:off x="2606135" y="404549"/>
            <a:ext cx="144705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78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ΕΝΘΑΡΡΥΝΤΙΚΗ ΥΠΟΣΤΗΡΙΞΗ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5" name="Google Shape;635;p39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636" name="Google Shape;636;p39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37" name="Google Shape;637;p39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639" name="Google Shape;639;p39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640" name="Google Shape;640;p39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39"/>
          <p:cNvSpPr txBox="1"/>
          <p:nvPr/>
        </p:nvSpPr>
        <p:spPr>
          <a:xfrm>
            <a:off x="8251600" y="5281025"/>
            <a:ext cx="2283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grpSp>
        <p:nvGrpSpPr>
          <p:cNvPr id="642" name="Google Shape;642;p39"/>
          <p:cNvGrpSpPr/>
          <p:nvPr/>
        </p:nvGrpSpPr>
        <p:grpSpPr>
          <a:xfrm>
            <a:off x="9470885" y="7514849"/>
            <a:ext cx="6603430" cy="2226969"/>
            <a:chOff x="0" y="0"/>
            <a:chExt cx="8804573" cy="2969292"/>
          </a:xfrm>
        </p:grpSpPr>
        <p:sp>
          <p:nvSpPr>
            <p:cNvPr id="643" name="Google Shape;643;p39"/>
            <p:cNvSpPr/>
            <p:nvPr/>
          </p:nvSpPr>
          <p:spPr>
            <a:xfrm>
              <a:off x="0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4" name="Google Shape;644;p39"/>
            <p:cNvSpPr/>
            <p:nvPr/>
          </p:nvSpPr>
          <p:spPr>
            <a:xfrm>
              <a:off x="1751067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5" name="Google Shape;645;p39"/>
            <p:cNvSpPr/>
            <p:nvPr/>
          </p:nvSpPr>
          <p:spPr>
            <a:xfrm>
              <a:off x="3739123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6" name="Google Shape;646;p39"/>
            <p:cNvSpPr/>
            <p:nvPr/>
          </p:nvSpPr>
          <p:spPr>
            <a:xfrm>
              <a:off x="5594528" y="0"/>
              <a:ext cx="3210045" cy="2969292"/>
            </a:xfrm>
            <a:custGeom>
              <a:rect b="b" l="l" r="r" t="t"/>
              <a:pathLst>
                <a:path extrusionOk="0" h="2969292" w="3210045">
                  <a:moveTo>
                    <a:pt x="0" y="0"/>
                  </a:moveTo>
                  <a:lnTo>
                    <a:pt x="3210045" y="0"/>
                  </a:lnTo>
                  <a:lnTo>
                    <a:pt x="3210045" y="2969292"/>
                  </a:lnTo>
                  <a:lnTo>
                    <a:pt x="0" y="2969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647" name="Google Shape;647;p39"/>
          <p:cNvSpPr txBox="1"/>
          <p:nvPr/>
        </p:nvSpPr>
        <p:spPr>
          <a:xfrm>
            <a:off x="9769760" y="7995336"/>
            <a:ext cx="60057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8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ΕΓΚΥΡΗ ΑΝΑΚΟΙΝΩΣΗ ΤΗΣ ΕΞΕΤΑΣΗΣ ΚΑΙ  ΠΛΗΡΟΦΟΡΗΣΗ ΓΙΑ ΤΗΝ ΜΟΡΦΗ, ΤΟ ΠΕΡΙΕΧΟΜΕΝΟ ΚΑΙ ΤΗΝ ΔΙΑΡΚΕΙΑ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40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653" name="Google Shape;653;p40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8772B2"/>
            </a:solidFill>
            <a:ln>
              <a:noFill/>
            </a:ln>
          </p:spPr>
        </p:sp>
        <p:sp>
          <p:nvSpPr>
            <p:cNvPr id="654" name="Google Shape;654;p40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40"/>
          <p:cNvSpPr txBox="1"/>
          <p:nvPr/>
        </p:nvSpPr>
        <p:spPr>
          <a:xfrm>
            <a:off x="4333575" y="134177"/>
            <a:ext cx="113958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78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ΠΡΟΕΤΟΙΜΑΣΙΑ ΓΙΑ ΤΗΝ ΕΞΕΤΑΣΗ</a:t>
            </a:r>
            <a:endParaRPr b="1" sz="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56" name="Google Shape;656;p40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657" name="Google Shape;657;p40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58" name="Google Shape;658;p40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0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660" name="Google Shape;660;p40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661" name="Google Shape;661;p40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0"/>
          <p:cNvGrpSpPr/>
          <p:nvPr/>
        </p:nvGrpSpPr>
        <p:grpSpPr>
          <a:xfrm>
            <a:off x="2175200" y="6087399"/>
            <a:ext cx="7830385" cy="2761862"/>
            <a:chOff x="0" y="0"/>
            <a:chExt cx="10173295" cy="3430885"/>
          </a:xfrm>
        </p:grpSpPr>
        <p:sp>
          <p:nvSpPr>
            <p:cNvPr id="663" name="Google Shape;663;p40"/>
            <p:cNvSpPr/>
            <p:nvPr/>
          </p:nvSpPr>
          <p:spPr>
            <a:xfrm>
              <a:off x="0" y="0"/>
              <a:ext cx="3709065" cy="3430885"/>
            </a:xfrm>
            <a:custGeom>
              <a:rect b="b" l="l" r="r" t="t"/>
              <a:pathLst>
                <a:path extrusionOk="0" h="3430885" w="3709065">
                  <a:moveTo>
                    <a:pt x="0" y="0"/>
                  </a:moveTo>
                  <a:lnTo>
                    <a:pt x="3709065" y="0"/>
                  </a:lnTo>
                  <a:lnTo>
                    <a:pt x="3709065" y="3430885"/>
                  </a:lnTo>
                  <a:lnTo>
                    <a:pt x="0" y="34308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4" name="Google Shape;664;p40"/>
            <p:cNvSpPr/>
            <p:nvPr/>
          </p:nvSpPr>
          <p:spPr>
            <a:xfrm>
              <a:off x="2023280" y="0"/>
              <a:ext cx="3709065" cy="3430885"/>
            </a:xfrm>
            <a:custGeom>
              <a:rect b="b" l="l" r="r" t="t"/>
              <a:pathLst>
                <a:path extrusionOk="0" h="3430885" w="3709065">
                  <a:moveTo>
                    <a:pt x="0" y="0"/>
                  </a:moveTo>
                  <a:lnTo>
                    <a:pt x="3709065" y="0"/>
                  </a:lnTo>
                  <a:lnTo>
                    <a:pt x="3709065" y="3430885"/>
                  </a:lnTo>
                  <a:lnTo>
                    <a:pt x="0" y="34308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5" name="Google Shape;665;p40"/>
            <p:cNvSpPr/>
            <p:nvPr/>
          </p:nvSpPr>
          <p:spPr>
            <a:xfrm>
              <a:off x="4320391" y="0"/>
              <a:ext cx="3709065" cy="3430885"/>
            </a:xfrm>
            <a:custGeom>
              <a:rect b="b" l="l" r="r" t="t"/>
              <a:pathLst>
                <a:path extrusionOk="0" h="3430885" w="3709065">
                  <a:moveTo>
                    <a:pt x="0" y="0"/>
                  </a:moveTo>
                  <a:lnTo>
                    <a:pt x="3709065" y="0"/>
                  </a:lnTo>
                  <a:lnTo>
                    <a:pt x="3709065" y="3430885"/>
                  </a:lnTo>
                  <a:lnTo>
                    <a:pt x="0" y="34308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6" name="Google Shape;666;p40"/>
            <p:cNvSpPr/>
            <p:nvPr/>
          </p:nvSpPr>
          <p:spPr>
            <a:xfrm>
              <a:off x="6464230" y="0"/>
              <a:ext cx="3709065" cy="3430885"/>
            </a:xfrm>
            <a:custGeom>
              <a:rect b="b" l="l" r="r" t="t"/>
              <a:pathLst>
                <a:path extrusionOk="0" h="3430885" w="3709065">
                  <a:moveTo>
                    <a:pt x="0" y="0"/>
                  </a:moveTo>
                  <a:lnTo>
                    <a:pt x="3709064" y="0"/>
                  </a:lnTo>
                  <a:lnTo>
                    <a:pt x="3709064" y="3430885"/>
                  </a:lnTo>
                  <a:lnTo>
                    <a:pt x="0" y="34308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667" name="Google Shape;667;p40"/>
          <p:cNvCxnSpPr/>
          <p:nvPr/>
        </p:nvCxnSpPr>
        <p:spPr>
          <a:xfrm rot="10800000">
            <a:off x="3336096" y="5166542"/>
            <a:ext cx="0" cy="116986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68" name="Google Shape;668;p40"/>
          <p:cNvSpPr txBox="1"/>
          <p:nvPr/>
        </p:nvSpPr>
        <p:spPr>
          <a:xfrm>
            <a:off x="2481330" y="3155617"/>
            <a:ext cx="6304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Eξοικείωση των μαθητών με τους συγκεκριμένους </a:t>
            </a:r>
            <a:r>
              <a:rPr b="1" i="0" lang="en-US" sz="30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κανονισμούς</a:t>
            </a:r>
            <a:r>
              <a:rPr b="1" i="0" lang="en-US" sz="30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και </a:t>
            </a:r>
            <a:r>
              <a:rPr b="1" i="0" lang="en-US" sz="30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απαιτήσεις</a:t>
            </a:r>
            <a:endParaRPr b="1"/>
          </a:p>
        </p:txBody>
      </p:sp>
      <p:sp>
        <p:nvSpPr>
          <p:cNvPr id="669" name="Google Shape;669;p40"/>
          <p:cNvSpPr txBox="1"/>
          <p:nvPr/>
        </p:nvSpPr>
        <p:spPr>
          <a:xfrm>
            <a:off x="2724255" y="6553151"/>
            <a:ext cx="6525771" cy="1639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6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ΔΥΝΑΤΟΤΗΤΑ ΔΙΔΑΣΚΑΛΙΑΣ ΑΠΟ ΤΟΥΣ ΚΑΘΗΓΗΤΕΣ ΜΕ ΕΥΚΑΙΡΙΕΣ ΕΞΑΣΚΗΣΗΣ ΣΕ ΠΡΟΣΟΜΟΙΩΣΕΙΣ ΣΥΝΘΗΚΩΝ ΕΞΕΤΑΣΗΣ</a:t>
            </a:r>
            <a:endParaRPr/>
          </a:p>
        </p:txBody>
      </p:sp>
      <p:sp>
        <p:nvSpPr>
          <p:cNvPr id="670" name="Google Shape;670;p40"/>
          <p:cNvSpPr txBox="1"/>
          <p:nvPr/>
        </p:nvSpPr>
        <p:spPr>
          <a:xfrm>
            <a:off x="11413190" y="2925022"/>
            <a:ext cx="660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ΠΑΡΑΔΕΙΓΜΑΤΑ:</a:t>
            </a:r>
            <a:endParaRPr/>
          </a:p>
        </p:txBody>
      </p:sp>
      <p:sp>
        <p:nvSpPr>
          <p:cNvPr id="671" name="Google Shape;671;p40"/>
          <p:cNvSpPr txBox="1"/>
          <p:nvPr/>
        </p:nvSpPr>
        <p:spPr>
          <a:xfrm>
            <a:off x="10976915" y="3814707"/>
            <a:ext cx="6057900" cy="5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Ανάγνωση εκφωνήσεων και συγγραφή απαντήσεων σε άλλο φύλλο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Σωστή επιλογή αριθμού σε πολλαπλής επιλογής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Αντιστοιχία λέξεων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Ολοκλήρωση ασκήσεων σε χρονικό όριο</a:t>
            </a:r>
            <a:endParaRPr b="1"/>
          </a:p>
        </p:txBody>
      </p:sp>
      <p:sp>
        <p:nvSpPr>
          <p:cNvPr id="672" name="Google Shape;672;p40"/>
          <p:cNvSpPr/>
          <p:nvPr/>
        </p:nvSpPr>
        <p:spPr>
          <a:xfrm>
            <a:off x="160750" y="-72325"/>
            <a:ext cx="2709600" cy="2879100"/>
          </a:xfrm>
          <a:prstGeom prst="ellipse">
            <a:avLst/>
          </a:prstGeom>
          <a:solidFill>
            <a:srgbClr val="FFF5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0"/>
          <p:cNvSpPr txBox="1"/>
          <p:nvPr/>
        </p:nvSpPr>
        <p:spPr>
          <a:xfrm>
            <a:off x="160742" y="511080"/>
            <a:ext cx="2709600" cy="19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ΑΠΑΙΤΕΊΤΑΙ ΕΙΔΙΚΉ ΕΚΠΑΙΔΕΥΤΙΚΉ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ΚΑΤΆΡΤΙΣΗ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!!!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 txBox="1"/>
          <p:nvPr/>
        </p:nvSpPr>
        <p:spPr>
          <a:xfrm>
            <a:off x="3897725" y="3082250"/>
            <a:ext cx="12069000" cy="4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8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ΣΥΣΧΈΤΙΣΗ ΡΥΘΜΙΣΕΩΝ ΜΕ ΣΥΓΚΕΚΡΙΜΈΝΑ ΜΑΘΗΣΙΑΚΆ ΧΑΡΑΚΤΗΡΙΣΤΙΚΆ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79" name="Google Shape;679;p41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680" name="Google Shape;680;p41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81" name="Google Shape;681;p41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41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683" name="Google Shape;683;p41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684" name="Google Shape;684;p41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41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686" name="Google Shape;686;p41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87" name="Google Shape;687;p41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250300" y="2370425"/>
            <a:ext cx="15338100" cy="7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en-US" sz="80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Η ΕΝΟΤΗΤΑ: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ΡΥΘΜΙΣΗ ΤΗΣ ΕΞΕΤΑΣΗΣ ΚΑΙ </a:t>
            </a:r>
            <a:r>
              <a:rPr b="1"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ΕΝΑΛΛΑΚΤΙΚΗ</a:t>
            </a:r>
            <a:endParaRPr b="1"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ΑΞΙΟΛΟΓΗΣΗ</a:t>
            </a:r>
            <a:endParaRPr b="1"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" name="Google Shape;87;p15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88" name="Google Shape;88;p15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9" name="Google Shape;89;p15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1" name="Google Shape;91;p15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2" name="Google Shape;92;p15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4" name="Google Shape;94;p15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5" name="Google Shape;95;p15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42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693" name="Google Shape;693;p42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94" name="Google Shape;694;p42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42"/>
          <p:cNvSpPr txBox="1"/>
          <p:nvPr/>
        </p:nvSpPr>
        <p:spPr>
          <a:xfrm>
            <a:off x="4674896" y="3137176"/>
            <a:ext cx="983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Η ΕΞΕΤΑΣΗ ΕΧΕΙ ΣΧΕΔΙΑΣΤΕΙ ΓΙΑ ΝΑ ΑΞΙΟΛΟΓΗΣΕΙ ΤΗΝ  ΜΕΓΙΣΤΟΤΗΤΑ ΤΟΥ ΥΛΙΚΟΥ ΜΕ ΒΑΣΗ ΤΙΣ ΑΝΑΓΚΕΣ ΤΟΥ ΜΑΘΗΤΗ</a:t>
            </a:r>
            <a:endParaRPr b="1"/>
          </a:p>
        </p:txBody>
      </p:sp>
      <p:sp>
        <p:nvSpPr>
          <p:cNvPr id="696" name="Google Shape;696;p42"/>
          <p:cNvSpPr txBox="1"/>
          <p:nvPr/>
        </p:nvSpPr>
        <p:spPr>
          <a:xfrm>
            <a:off x="4661993" y="4819944"/>
            <a:ext cx="983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ΟΙ ΜΑΘΗΤΕΣ ΜΠΟΡΟΥΝ ΝΑ ΕΠΙΔΕΙΞΟΥΝ ΑΠΟΤΕΛΕΣΜΑΤΙΚΑ ΚΑΙ ΑΠΟΔΟΤΙΚΑ ΤΟ ΕΠΙΠΕΔΟ ΤΩΝ ΔΕΞΙΟΤΗΤΩΝ ΤΟΥΣ</a:t>
            </a:r>
            <a:endParaRPr b="1"/>
          </a:p>
        </p:txBody>
      </p:sp>
      <p:sp>
        <p:nvSpPr>
          <p:cNvPr id="697" name="Google Shape;697;p42"/>
          <p:cNvSpPr txBox="1"/>
          <p:nvPr/>
        </p:nvSpPr>
        <p:spPr>
          <a:xfrm>
            <a:off x="2775799" y="346425"/>
            <a:ext cx="144651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6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3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ΓΙΑΤΙ ΕΙΝΑΙ ΑΝΑΓΚΑΙΑ Η ΣΥΣΧΕΤΙΣΗ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98" name="Google Shape;698;p42"/>
          <p:cNvGrpSpPr/>
          <p:nvPr/>
        </p:nvGrpSpPr>
        <p:grpSpPr>
          <a:xfrm rot="10800000">
            <a:off x="3981288" y="4829431"/>
            <a:ext cx="499466" cy="511172"/>
            <a:chOff x="0" y="-19050"/>
            <a:chExt cx="812800" cy="831850"/>
          </a:xfrm>
        </p:grpSpPr>
        <p:sp>
          <p:nvSpPr>
            <p:cNvPr id="699" name="Google Shape;699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</p:sp>
        <p:sp>
          <p:nvSpPr>
            <p:cNvPr id="700" name="Google Shape;700;p4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1" name="Google Shape;701;p42"/>
          <p:cNvSpPr/>
          <p:nvPr/>
        </p:nvSpPr>
        <p:spPr>
          <a:xfrm>
            <a:off x="4049304" y="4594501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02" name="Google Shape;702;p42"/>
          <p:cNvGrpSpPr/>
          <p:nvPr/>
        </p:nvGrpSpPr>
        <p:grpSpPr>
          <a:xfrm rot="10800000">
            <a:off x="3960275" y="6509029"/>
            <a:ext cx="499466" cy="511172"/>
            <a:chOff x="0" y="-19050"/>
            <a:chExt cx="812800" cy="831850"/>
          </a:xfrm>
        </p:grpSpPr>
        <p:sp>
          <p:nvSpPr>
            <p:cNvPr id="703" name="Google Shape;703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</p:sp>
        <p:sp>
          <p:nvSpPr>
            <p:cNvPr id="704" name="Google Shape;704;p4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5" name="Google Shape;705;p42"/>
          <p:cNvSpPr/>
          <p:nvPr/>
        </p:nvSpPr>
        <p:spPr>
          <a:xfrm>
            <a:off x="4028292" y="6274099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42"/>
          <p:cNvSpPr txBox="1"/>
          <p:nvPr/>
        </p:nvSpPr>
        <p:spPr>
          <a:xfrm>
            <a:off x="4674875" y="6509027"/>
            <a:ext cx="983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ΜΕΙΩΝΕΙ Ή ΕΞΑΛΕΙΦΕΙ ΤΑ ΕΜΠΟΔΙΑ ΣΤΗ ΔΙΚΑΙΗ ΚΑΙ ΑΚΡΙΒΗ ΑΞΙΟΛΟΓΗΣΗ ΤΟΥ ΜΑΘΗΜΑΤΟΣ ΓΙΑ ΜΑΘΗΤΕΣ ΜΕ ΑΝΑΠΗΡΙΕΣ</a:t>
            </a:r>
            <a:endParaRPr b="1"/>
          </a:p>
        </p:txBody>
      </p:sp>
      <p:grpSp>
        <p:nvGrpSpPr>
          <p:cNvPr id="707" name="Google Shape;707;p42"/>
          <p:cNvGrpSpPr/>
          <p:nvPr/>
        </p:nvGrpSpPr>
        <p:grpSpPr>
          <a:xfrm rot="10800000">
            <a:off x="3981288" y="3159372"/>
            <a:ext cx="499466" cy="511172"/>
            <a:chOff x="0" y="-19050"/>
            <a:chExt cx="812800" cy="831850"/>
          </a:xfrm>
        </p:grpSpPr>
        <p:sp>
          <p:nvSpPr>
            <p:cNvPr id="708" name="Google Shape;708;p4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</p:sp>
        <p:sp>
          <p:nvSpPr>
            <p:cNvPr id="709" name="Google Shape;709;p4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42"/>
          <p:cNvSpPr/>
          <p:nvPr/>
        </p:nvSpPr>
        <p:spPr>
          <a:xfrm>
            <a:off x="4049304" y="2924442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11" name="Google Shape;711;p42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712" name="Google Shape;712;p42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713" name="Google Shape;713;p42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2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715" name="Google Shape;715;p42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716" name="Google Shape;716;p42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43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722" name="Google Shape;722;p43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23" name="Google Shape;723;p43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724" name="Google Shape;724;p43"/>
          <p:cNvGraphicFramePr/>
          <p:nvPr/>
        </p:nvGraphicFramePr>
        <p:xfrm>
          <a:off x="3893390" y="2910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{8B09A88D-321D-4001-B0FE-862DF91460E7}</a:tableStyleId>
              </a:tblPr>
              <a:tblGrid>
                <a:gridCol w="3099550"/>
                <a:gridCol w="3584475"/>
                <a:gridCol w="5123050"/>
              </a:tblGrid>
              <a:tr h="58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2F3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ΜΑΘΗΤΕΣ ΜΕ: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2F3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ΜΕΤΑΤΡΟΠΗ ΤΕΣΤ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2F3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ΠΑΡΑΔΕΙΓΜΑ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Lato"/>
                          <a:ea typeface="Lato"/>
                          <a:cs typeface="Lato"/>
                          <a:sym typeface="Lato"/>
                        </a:rPr>
                        <a:t>ΕΜΦΑΣΗ </a:t>
                      </a: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ΣΤΗΝ</a:t>
                      </a:r>
                      <a:r>
                        <a:rPr b="1" lang="en-US" sz="20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ΕΠΙΚΟΙΝΩΝΙΑ (ΟΜΙΛΙΑ, ΑΠΑΓΓΕΛΙΑ, ΣΥΖΗΤΗΣΗ)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ΛΕΙΤΟΥΡΓΙΑ ΛΕΚΤΙΚΗΣ ΑΠΑΝΤΗΣΗΣ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ΧΡΗΣΗ ΤΕΧΝΟΛΟΓΙΑΣ ΑΝΑΓΝΩΡΙΣΗΣ ΦΩΝΗΣ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ΑΔΥΝΑΜΙΑ ΣΤΙΣ ΠΕΡΙΟΧΕΣ ΤΙΣ ΟΠΤΙΚΗΣ ΑΝΑΓΝΩΡΙΣΗΣ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ΕΡΩΤΗΣΕΙΣ,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ΧΡΟΝΟΣ</a:t>
                      </a:r>
                      <a:endParaRPr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ΕΡΩΤΗΣΕΙΣ ΗΧΟΓΡΑΦΗΜΕΝΕΣ ΣΕ ΜΑΓΝΗΤΟΦΩΝΟ,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ΠΑΡΑΤΕΤΑΜΕΝΟΣ ΧΡΟΝΟΣ,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ΠΡΟΦΟΡΙΚΗ ΑΠΑΝΤΗΣΗ</a:t>
                      </a:r>
                      <a:endParaRPr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ΠΡΟΒΛΗΜΑΤΑ ΜΑΘΗΣΗΣ Ή ΣΥΜΠΕΡΙΦΟΡΑΣ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ΠΕΔΙΟ ΑΠΑΝΤΗΣΗΣ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ΑΠΑΝΤΗΣΗ ΣΤΟ ΦΥΛΛΟ ΕΞΕΤΑΣΗΣ ΑΝΤΙ ΣΕ ΞΕΧΩΡΙΣΤΟ 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ΔΙΑΦΟΡΕΤΙΚΗ ΜΗΤΡΙΚΗ ΓΛΩΣΣΑ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ΓΛΩΣΣΑ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ΔΥΝΑΤΟΤΗΤΑ ΑΠΑΝΤΗΣΗΣ ΣΤΗΝ ΜΗΤΡΙΚΗ ΓΛΩΣΣΑ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4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5" name="Google Shape;725;p43"/>
          <p:cNvSpPr txBox="1"/>
          <p:nvPr/>
        </p:nvSpPr>
        <p:spPr>
          <a:xfrm>
            <a:off x="1657021" y="293487"/>
            <a:ext cx="15689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ΜΕΤΑΤΡΟΠΕΣ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6" name="Google Shape;726;p43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727" name="Google Shape;727;p43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728" name="Google Shape;728;p43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43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730" name="Google Shape;730;p43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731" name="Google Shape;731;p43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4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737" name="Google Shape;737;p4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38" name="Google Shape;738;p44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9" name="Google Shape;739;p44"/>
          <p:cNvCxnSpPr/>
          <p:nvPr/>
        </p:nvCxnSpPr>
        <p:spPr>
          <a:xfrm>
            <a:off x="9528384" y="2546705"/>
            <a:ext cx="0" cy="6492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40" name="Google Shape;740;p44"/>
          <p:cNvGrpSpPr/>
          <p:nvPr/>
        </p:nvGrpSpPr>
        <p:grpSpPr>
          <a:xfrm>
            <a:off x="2181665" y="3185488"/>
            <a:ext cx="324912" cy="300004"/>
            <a:chOff x="0" y="0"/>
            <a:chExt cx="880282" cy="812800"/>
          </a:xfrm>
        </p:grpSpPr>
        <p:sp>
          <p:nvSpPr>
            <p:cNvPr id="741" name="Google Shape;741;p44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4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4"/>
          <p:cNvGrpSpPr/>
          <p:nvPr/>
        </p:nvGrpSpPr>
        <p:grpSpPr>
          <a:xfrm>
            <a:off x="2231915" y="4813351"/>
            <a:ext cx="324912" cy="300004"/>
            <a:chOff x="0" y="0"/>
            <a:chExt cx="880282" cy="812800"/>
          </a:xfrm>
        </p:grpSpPr>
        <p:sp>
          <p:nvSpPr>
            <p:cNvPr id="744" name="Google Shape;744;p44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4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44"/>
          <p:cNvSpPr txBox="1"/>
          <p:nvPr/>
        </p:nvSpPr>
        <p:spPr>
          <a:xfrm>
            <a:off x="3283011" y="496156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p44"/>
          <p:cNvSpPr txBox="1"/>
          <p:nvPr/>
        </p:nvSpPr>
        <p:spPr>
          <a:xfrm>
            <a:off x="2693428" y="2222136"/>
            <a:ext cx="60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ΕΛΛΙΠΗΣ</a:t>
            </a:r>
            <a:r>
              <a:rPr b="1" lang="en-US" sz="2999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ΚΑΤΑΝΟΗΣΗ</a:t>
            </a:r>
            <a:endParaRPr/>
          </a:p>
        </p:txBody>
      </p:sp>
      <p:sp>
        <p:nvSpPr>
          <p:cNvPr id="748" name="Google Shape;748;p44"/>
          <p:cNvSpPr txBox="1"/>
          <p:nvPr/>
        </p:nvSpPr>
        <p:spPr>
          <a:xfrm>
            <a:off x="9891794" y="2250124"/>
            <a:ext cx="7033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ΕΛΛΙΠΗΣ </a:t>
            </a:r>
            <a:r>
              <a:rPr b="1" i="0" lang="en-US" sz="27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ΑΚΟΥΣΤΙΚΗ ΑΝΤΙΛΗΨΗ</a:t>
            </a:r>
            <a:endParaRPr/>
          </a:p>
        </p:txBody>
      </p:sp>
      <p:sp>
        <p:nvSpPr>
          <p:cNvPr id="749" name="Google Shape;749;p44"/>
          <p:cNvSpPr txBox="1"/>
          <p:nvPr/>
        </p:nvSpPr>
        <p:spPr>
          <a:xfrm>
            <a:off x="2764304" y="3045025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ΕΚΦΩΝΗΣΗ ΤΟΥ ΤΕΣΤ ΓΙΑ ΤΟΥΣ ΜΑΘΗΤΕΣ ΠΟΥ ΔΥΣΚΟΛΕΥΟΝΤΑΙ ΣΤΗΝ ΑΝΑΓΝΩΣΗ</a:t>
            </a:r>
            <a:endParaRPr b="1"/>
          </a:p>
        </p:txBody>
      </p:sp>
      <p:sp>
        <p:nvSpPr>
          <p:cNvPr id="750" name="Google Shape;750;p44"/>
          <p:cNvSpPr txBox="1"/>
          <p:nvPr/>
        </p:nvSpPr>
        <p:spPr>
          <a:xfrm>
            <a:off x="2814554" y="4672888"/>
            <a:ext cx="63504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ΟΔΗΓΙΕΣ ΤΟΣΟ ΠΡΟΦΟΡΙΚΑ ΚΑΙ ΣΕ ΓΡΑΠΤΗ ΜΟΡΦΗ ΚΑΙ ΕΠΙΒΕΒΑΙΩΣΗ ΟΤΙ ΟΙ ΜΑΘΗΤΕΣ ΚΑΤΑΝΟΟΥΝ</a:t>
            </a:r>
            <a:endParaRPr b="1"/>
          </a:p>
        </p:txBody>
      </p:sp>
      <p:grpSp>
        <p:nvGrpSpPr>
          <p:cNvPr id="751" name="Google Shape;751;p44"/>
          <p:cNvGrpSpPr/>
          <p:nvPr/>
        </p:nvGrpSpPr>
        <p:grpSpPr>
          <a:xfrm>
            <a:off x="2161940" y="6995638"/>
            <a:ext cx="324912" cy="300004"/>
            <a:chOff x="0" y="0"/>
            <a:chExt cx="880282" cy="812800"/>
          </a:xfrm>
        </p:grpSpPr>
        <p:sp>
          <p:nvSpPr>
            <p:cNvPr id="752" name="Google Shape;752;p44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4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4" name="Google Shape;754;p44"/>
          <p:cNvSpPr txBox="1"/>
          <p:nvPr/>
        </p:nvSpPr>
        <p:spPr>
          <a:xfrm>
            <a:off x="2744579" y="6855175"/>
            <a:ext cx="63504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ΟΤΑΝ ΑΠΑΙΤΟΥΝΤΑΙ ΔΕΞΙΟΤΗΤΕΣ ΕΠΙΛΥΣΗΣ ΠΡΟΒΛΗΜΑΤΩΝ, ΕΠΙΤΡΕΠΕΤΑΙ Η ΧΡΗΣΗ ΠΙΝΑΚΩΝ ΠΟΛΛΑΠΛΑΣΙΑΣΜΟΥ ΚΑΙ/Ή ΑΡΙΘΜΟΜΗΧΑΝΩΝ </a:t>
            </a:r>
            <a:endParaRPr b="1"/>
          </a:p>
        </p:txBody>
      </p:sp>
      <p:grpSp>
        <p:nvGrpSpPr>
          <p:cNvPr id="755" name="Google Shape;755;p44"/>
          <p:cNvGrpSpPr/>
          <p:nvPr/>
        </p:nvGrpSpPr>
        <p:grpSpPr>
          <a:xfrm>
            <a:off x="9942046" y="3213450"/>
            <a:ext cx="324912" cy="300004"/>
            <a:chOff x="0" y="0"/>
            <a:chExt cx="880282" cy="812800"/>
          </a:xfrm>
        </p:grpSpPr>
        <p:sp>
          <p:nvSpPr>
            <p:cNvPr id="756" name="Google Shape;756;p44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4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44"/>
          <p:cNvGrpSpPr/>
          <p:nvPr/>
        </p:nvGrpSpPr>
        <p:grpSpPr>
          <a:xfrm>
            <a:off x="9942046" y="4818413"/>
            <a:ext cx="324912" cy="300004"/>
            <a:chOff x="0" y="0"/>
            <a:chExt cx="880282" cy="812800"/>
          </a:xfrm>
        </p:grpSpPr>
        <p:sp>
          <p:nvSpPr>
            <p:cNvPr id="759" name="Google Shape;759;p44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4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44"/>
          <p:cNvSpPr txBox="1"/>
          <p:nvPr/>
        </p:nvSpPr>
        <p:spPr>
          <a:xfrm>
            <a:off x="10524685" y="3072988"/>
            <a:ext cx="635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ΑΠΟΦΥΓΗ ΠΡΟΦΟΡΙΚΩΝ ΕΞΕΤΑΣΕΩΝ</a:t>
            </a:r>
            <a:endParaRPr b="1"/>
          </a:p>
        </p:txBody>
      </p:sp>
      <p:sp>
        <p:nvSpPr>
          <p:cNvPr id="762" name="Google Shape;762;p44"/>
          <p:cNvSpPr txBox="1"/>
          <p:nvPr/>
        </p:nvSpPr>
        <p:spPr>
          <a:xfrm>
            <a:off x="10524685" y="4677950"/>
            <a:ext cx="635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ΕΞΕΤΑΣΗ ΜΑΘΗΤΩΝ ΣΕ ΗΣΥΧΟ ΜΕΡΟΣ</a:t>
            </a:r>
            <a:endParaRPr b="1"/>
          </a:p>
        </p:txBody>
      </p:sp>
      <p:grpSp>
        <p:nvGrpSpPr>
          <p:cNvPr id="763" name="Google Shape;763;p44"/>
          <p:cNvGrpSpPr/>
          <p:nvPr/>
        </p:nvGrpSpPr>
        <p:grpSpPr>
          <a:xfrm>
            <a:off x="9942046" y="6247163"/>
            <a:ext cx="324912" cy="300004"/>
            <a:chOff x="0" y="0"/>
            <a:chExt cx="880282" cy="812800"/>
          </a:xfrm>
        </p:grpSpPr>
        <p:sp>
          <p:nvSpPr>
            <p:cNvPr id="764" name="Google Shape;764;p44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4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6" name="Google Shape;766;p44"/>
          <p:cNvSpPr txBox="1"/>
          <p:nvPr/>
        </p:nvSpPr>
        <p:spPr>
          <a:xfrm>
            <a:off x="10524685" y="6106699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ΣΕ ΠΡΟΦΟΡΙΚΗ ΕΞΕΤΑΣΗ (Π.Χ. ΤΕΣΤ ΟΡΘΟΓΡΑΦΙΑΣ) ΕΚΦΩΝΗΣΤΕ ΚΑΘΕ ΛΕΞΗ ΑΡΓΑ</a:t>
            </a:r>
            <a:endParaRPr b="1"/>
          </a:p>
        </p:txBody>
      </p:sp>
      <p:grpSp>
        <p:nvGrpSpPr>
          <p:cNvPr id="767" name="Google Shape;767;p44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768" name="Google Shape;768;p4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769" name="Google Shape;769;p44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4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771" name="Google Shape;771;p4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772" name="Google Shape;772;p44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45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778" name="Google Shape;778;p45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9" name="Google Shape;779;p45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80" name="Google Shape;780;p45"/>
          <p:cNvCxnSpPr/>
          <p:nvPr/>
        </p:nvCxnSpPr>
        <p:spPr>
          <a:xfrm>
            <a:off x="9538146" y="3124330"/>
            <a:ext cx="0" cy="649224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81" name="Google Shape;781;p45"/>
          <p:cNvGrpSpPr/>
          <p:nvPr/>
        </p:nvGrpSpPr>
        <p:grpSpPr>
          <a:xfrm>
            <a:off x="2210865" y="4099088"/>
            <a:ext cx="324948" cy="300038"/>
            <a:chOff x="0" y="0"/>
            <a:chExt cx="880282" cy="812800"/>
          </a:xfrm>
        </p:grpSpPr>
        <p:sp>
          <p:nvSpPr>
            <p:cNvPr id="782" name="Google Shape;782;p45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5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45"/>
          <p:cNvGrpSpPr/>
          <p:nvPr/>
        </p:nvGrpSpPr>
        <p:grpSpPr>
          <a:xfrm>
            <a:off x="2210865" y="5449226"/>
            <a:ext cx="324948" cy="300038"/>
            <a:chOff x="0" y="0"/>
            <a:chExt cx="880282" cy="812800"/>
          </a:xfrm>
        </p:grpSpPr>
        <p:sp>
          <p:nvSpPr>
            <p:cNvPr id="785" name="Google Shape;785;p45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5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7" name="Google Shape;787;p45"/>
          <p:cNvSpPr txBox="1"/>
          <p:nvPr/>
        </p:nvSpPr>
        <p:spPr>
          <a:xfrm>
            <a:off x="3283011" y="490981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8" name="Google Shape;788;p45"/>
          <p:cNvSpPr txBox="1"/>
          <p:nvPr/>
        </p:nvSpPr>
        <p:spPr>
          <a:xfrm>
            <a:off x="2742353" y="3135761"/>
            <a:ext cx="60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ΕΛΛΙΠΗΣ </a:t>
            </a: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ΟΠΤΙΚΗ ΑΝΤΙΛΗΨΗ</a:t>
            </a:r>
            <a:endParaRPr/>
          </a:p>
        </p:txBody>
      </p:sp>
      <p:sp>
        <p:nvSpPr>
          <p:cNvPr id="789" name="Google Shape;789;p45"/>
          <p:cNvSpPr txBox="1"/>
          <p:nvPr/>
        </p:nvSpPr>
        <p:spPr>
          <a:xfrm>
            <a:off x="9851306" y="3135761"/>
            <a:ext cx="7580991" cy="907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ΠΡΟΒΛΗΜΑΤΑ ΛΟΓΩ ΣΩΜΑΤΙΚΩΝ ΠΡΟΚΛΗΣΕΩΝ</a:t>
            </a:r>
            <a:endParaRPr/>
          </a:p>
        </p:txBody>
      </p:sp>
      <p:sp>
        <p:nvSpPr>
          <p:cNvPr id="790" name="Google Shape;790;p45"/>
          <p:cNvSpPr txBox="1"/>
          <p:nvPr/>
        </p:nvSpPr>
        <p:spPr>
          <a:xfrm>
            <a:off x="2793504" y="3958625"/>
            <a:ext cx="5801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ΕΞΕΤΑΣΗ ΜΑΘΗΤΩΝ ΜΑΚΡΙΑ ΑΠΟ ΠΕΡΙΣΠΑΣΜΟΥΣ</a:t>
            </a:r>
            <a:endParaRPr b="1"/>
          </a:p>
        </p:txBody>
      </p:sp>
      <p:sp>
        <p:nvSpPr>
          <p:cNvPr id="791" name="Google Shape;791;p45"/>
          <p:cNvSpPr txBox="1"/>
          <p:nvPr/>
        </p:nvSpPr>
        <p:spPr>
          <a:xfrm>
            <a:off x="2793504" y="5308763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ΧΡΗΣΗ ΕΥΔΙΑΚΡΙΤΩΝ ΚΑΙ ΟΡΓΑΝΩΜΕΝΩΝ ΜΟΡΦΩΝ ΕΞΕΤΑΣΗΣ</a:t>
            </a:r>
            <a:endParaRPr b="1"/>
          </a:p>
        </p:txBody>
      </p:sp>
      <p:grpSp>
        <p:nvGrpSpPr>
          <p:cNvPr id="792" name="Google Shape;792;p45"/>
          <p:cNvGrpSpPr/>
          <p:nvPr/>
        </p:nvGrpSpPr>
        <p:grpSpPr>
          <a:xfrm>
            <a:off x="2210865" y="7261388"/>
            <a:ext cx="324948" cy="300038"/>
            <a:chOff x="0" y="0"/>
            <a:chExt cx="880282" cy="812800"/>
          </a:xfrm>
        </p:grpSpPr>
        <p:sp>
          <p:nvSpPr>
            <p:cNvPr id="793" name="Google Shape;793;p45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5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5" name="Google Shape;795;p45"/>
          <p:cNvSpPr txBox="1"/>
          <p:nvPr/>
        </p:nvSpPr>
        <p:spPr>
          <a:xfrm>
            <a:off x="2793504" y="7120925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ΕΛΕΓΞΤΕ ΔΙΑΚΡΙΤΙΚΑ ΤΟΥΣ ΜΑΘΗΤΕΣ ΓΙΑ ΝΑ ΔΕΙΤΕ ΑΝ</a:t>
            </a:r>
            <a:endParaRPr b="1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ΠΡΟΣΕΧΟΥΝ</a:t>
            </a:r>
            <a:endParaRPr b="1"/>
          </a:p>
        </p:txBody>
      </p:sp>
      <p:grpSp>
        <p:nvGrpSpPr>
          <p:cNvPr id="796" name="Google Shape;796;p45"/>
          <p:cNvGrpSpPr/>
          <p:nvPr/>
        </p:nvGrpSpPr>
        <p:grpSpPr>
          <a:xfrm>
            <a:off x="9851306" y="4583690"/>
            <a:ext cx="324948" cy="300038"/>
            <a:chOff x="0" y="0"/>
            <a:chExt cx="880282" cy="812800"/>
          </a:xfrm>
        </p:grpSpPr>
        <p:sp>
          <p:nvSpPr>
            <p:cNvPr id="797" name="Google Shape;797;p45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5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45"/>
          <p:cNvGrpSpPr/>
          <p:nvPr/>
        </p:nvGrpSpPr>
        <p:grpSpPr>
          <a:xfrm>
            <a:off x="9851306" y="5960052"/>
            <a:ext cx="324948" cy="300038"/>
            <a:chOff x="0" y="0"/>
            <a:chExt cx="880282" cy="812800"/>
          </a:xfrm>
        </p:grpSpPr>
        <p:sp>
          <p:nvSpPr>
            <p:cNvPr id="800" name="Google Shape;800;p45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5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45"/>
          <p:cNvSpPr txBox="1"/>
          <p:nvPr/>
        </p:nvSpPr>
        <p:spPr>
          <a:xfrm>
            <a:off x="10433945" y="4443226"/>
            <a:ext cx="635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ΕΚΤΕΤΑΜΕΝΟΣ</a:t>
            </a: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Ή ΑΠΕΡΙΟΡΙΣΤΟΣ ΧΡΟΝΟΣ</a:t>
            </a:r>
            <a:endParaRPr b="1"/>
          </a:p>
        </p:txBody>
      </p:sp>
      <p:sp>
        <p:nvSpPr>
          <p:cNvPr id="803" name="Google Shape;803;p45"/>
          <p:cNvSpPr txBox="1"/>
          <p:nvPr/>
        </p:nvSpPr>
        <p:spPr>
          <a:xfrm>
            <a:off x="10433945" y="5819589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ΤΡΟΠΟΠΟΙΗΣΗ ΣΤΑ ΕΠΙΠΛΑ, ΣΤΟΝ ΧΩΡΟ ΓΕΝΙΚΑ, ΚΑΙ ΤΟΝ ΦΩΤΙΣΜΟ</a:t>
            </a:r>
            <a:endParaRPr b="1"/>
          </a:p>
        </p:txBody>
      </p:sp>
      <p:grpSp>
        <p:nvGrpSpPr>
          <p:cNvPr id="804" name="Google Shape;804;p45"/>
          <p:cNvGrpSpPr/>
          <p:nvPr/>
        </p:nvGrpSpPr>
        <p:grpSpPr>
          <a:xfrm>
            <a:off x="9851306" y="7838190"/>
            <a:ext cx="324912" cy="300004"/>
            <a:chOff x="0" y="0"/>
            <a:chExt cx="880282" cy="812800"/>
          </a:xfrm>
        </p:grpSpPr>
        <p:sp>
          <p:nvSpPr>
            <p:cNvPr id="805" name="Google Shape;805;p45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5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7" name="Google Shape;807;p45"/>
          <p:cNvSpPr txBox="1"/>
          <p:nvPr/>
        </p:nvSpPr>
        <p:spPr>
          <a:xfrm>
            <a:off x="10433945" y="7750083"/>
            <a:ext cx="635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ΜΕΙΩΣΗ ΤΗΣ ΔΙΑΡΚΕΙΑΣ Τ</a:t>
            </a:r>
            <a:r>
              <a:rPr b="1" lang="en-US" sz="3000">
                <a:latin typeface="Lato"/>
                <a:ea typeface="Lato"/>
                <a:cs typeface="Lato"/>
                <a:sym typeface="Lato"/>
              </a:rPr>
              <a:t>Ω</a:t>
            </a: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Ν ΤΕΣΤ</a:t>
            </a:r>
            <a:endParaRPr b="1"/>
          </a:p>
        </p:txBody>
      </p:sp>
      <p:grpSp>
        <p:nvGrpSpPr>
          <p:cNvPr id="808" name="Google Shape;808;p45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809" name="Google Shape;809;p45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10" name="Google Shape;810;p45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5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812" name="Google Shape;812;p45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813" name="Google Shape;813;p45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46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819" name="Google Shape;819;p46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46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21" name="Google Shape;821;p46"/>
          <p:cNvCxnSpPr/>
          <p:nvPr/>
        </p:nvCxnSpPr>
        <p:spPr>
          <a:xfrm>
            <a:off x="9579396" y="2367930"/>
            <a:ext cx="0" cy="6492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22" name="Google Shape;822;p46"/>
          <p:cNvGrpSpPr/>
          <p:nvPr/>
        </p:nvGrpSpPr>
        <p:grpSpPr>
          <a:xfrm>
            <a:off x="2284311" y="3623645"/>
            <a:ext cx="324912" cy="300004"/>
            <a:chOff x="0" y="0"/>
            <a:chExt cx="880282" cy="812800"/>
          </a:xfrm>
        </p:grpSpPr>
        <p:sp>
          <p:nvSpPr>
            <p:cNvPr id="823" name="Google Shape;823;p46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6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6"/>
          <p:cNvGrpSpPr/>
          <p:nvPr/>
        </p:nvGrpSpPr>
        <p:grpSpPr>
          <a:xfrm>
            <a:off x="2284311" y="4973783"/>
            <a:ext cx="324912" cy="300004"/>
            <a:chOff x="0" y="0"/>
            <a:chExt cx="880282" cy="812800"/>
          </a:xfrm>
        </p:grpSpPr>
        <p:sp>
          <p:nvSpPr>
            <p:cNvPr id="826" name="Google Shape;826;p46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6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6"/>
          <p:cNvGrpSpPr/>
          <p:nvPr/>
        </p:nvGrpSpPr>
        <p:grpSpPr>
          <a:xfrm>
            <a:off x="2301286" y="7432433"/>
            <a:ext cx="324912" cy="300004"/>
            <a:chOff x="0" y="0"/>
            <a:chExt cx="880282" cy="812800"/>
          </a:xfrm>
        </p:grpSpPr>
        <p:sp>
          <p:nvSpPr>
            <p:cNvPr id="829" name="Google Shape;829;p46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46"/>
          <p:cNvGrpSpPr/>
          <p:nvPr/>
        </p:nvGrpSpPr>
        <p:grpSpPr>
          <a:xfrm>
            <a:off x="9942808" y="3342688"/>
            <a:ext cx="324912" cy="300004"/>
            <a:chOff x="0" y="0"/>
            <a:chExt cx="880282" cy="812800"/>
          </a:xfrm>
        </p:grpSpPr>
        <p:sp>
          <p:nvSpPr>
            <p:cNvPr id="832" name="Google Shape;832;p46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6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46"/>
          <p:cNvGrpSpPr/>
          <p:nvPr/>
        </p:nvGrpSpPr>
        <p:grpSpPr>
          <a:xfrm>
            <a:off x="9942808" y="4719050"/>
            <a:ext cx="324912" cy="300004"/>
            <a:chOff x="0" y="0"/>
            <a:chExt cx="880282" cy="812800"/>
          </a:xfrm>
        </p:grpSpPr>
        <p:sp>
          <p:nvSpPr>
            <p:cNvPr id="835" name="Google Shape;835;p46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6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46"/>
          <p:cNvGrpSpPr/>
          <p:nvPr/>
        </p:nvGrpSpPr>
        <p:grpSpPr>
          <a:xfrm>
            <a:off x="9924483" y="6649500"/>
            <a:ext cx="324912" cy="300004"/>
            <a:chOff x="0" y="0"/>
            <a:chExt cx="880282" cy="812800"/>
          </a:xfrm>
        </p:grpSpPr>
        <p:sp>
          <p:nvSpPr>
            <p:cNvPr id="838" name="Google Shape;838;p46"/>
            <p:cNvSpPr/>
            <p:nvPr/>
          </p:nvSpPr>
          <p:spPr>
            <a:xfrm>
              <a:off x="0" y="0"/>
              <a:ext cx="880282" cy="812800"/>
            </a:xfrm>
            <a:custGeom>
              <a:rect b="b" l="l" r="r" t="t"/>
              <a:pathLst>
                <a:path extrusionOk="0" h="812800" w="880282">
                  <a:moveTo>
                    <a:pt x="440141" y="0"/>
                  </a:moveTo>
                  <a:cubicBezTo>
                    <a:pt x="197058" y="0"/>
                    <a:pt x="0" y="181951"/>
                    <a:pt x="0" y="406400"/>
                  </a:cubicBezTo>
                  <a:cubicBezTo>
                    <a:pt x="0" y="630849"/>
                    <a:pt x="197058" y="812800"/>
                    <a:pt x="440141" y="812800"/>
                  </a:cubicBezTo>
                  <a:cubicBezTo>
                    <a:pt x="683224" y="812800"/>
                    <a:pt x="880282" y="630849"/>
                    <a:pt x="880282" y="406400"/>
                  </a:cubicBezTo>
                  <a:cubicBezTo>
                    <a:pt x="880282" y="181951"/>
                    <a:pt x="683224" y="0"/>
                    <a:pt x="440141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6"/>
            <p:cNvSpPr txBox="1"/>
            <p:nvPr/>
          </p:nvSpPr>
          <p:spPr>
            <a:xfrm>
              <a:off x="82526" y="57150"/>
              <a:ext cx="715229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0" name="Google Shape;840;p46"/>
          <p:cNvSpPr txBox="1"/>
          <p:nvPr/>
        </p:nvSpPr>
        <p:spPr>
          <a:xfrm>
            <a:off x="3227986" y="467781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ΚΑΤΗΓΟΡΙΕΣ ΜΑΘΗΤΩΝ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1" name="Google Shape;841;p46"/>
          <p:cNvSpPr txBox="1"/>
          <p:nvPr/>
        </p:nvSpPr>
        <p:spPr>
          <a:xfrm>
            <a:off x="2328166" y="2380663"/>
            <a:ext cx="68148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ΠΡΟΒΛΗΜΑΤΑ ΧΡΟΝΙΚΟΥ ΠΕΡΙΟΡΙΣΜΟΥ</a:t>
            </a:r>
            <a:endParaRPr/>
          </a:p>
        </p:txBody>
      </p:sp>
      <p:sp>
        <p:nvSpPr>
          <p:cNvPr id="842" name="Google Shape;842;p46"/>
          <p:cNvSpPr txBox="1"/>
          <p:nvPr/>
        </p:nvSpPr>
        <p:spPr>
          <a:xfrm>
            <a:off x="9892556" y="2379361"/>
            <a:ext cx="7033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2F35"/>
                </a:solidFill>
                <a:latin typeface="Lato"/>
                <a:ea typeface="Lato"/>
                <a:cs typeface="Lato"/>
                <a:sym typeface="Lato"/>
              </a:rPr>
              <a:t>ΔΥΣΚΟΛΙΑ ΣΤΗΝ ΠΡΟΣΟΧΗ</a:t>
            </a:r>
            <a:endParaRPr/>
          </a:p>
        </p:txBody>
      </p:sp>
      <p:sp>
        <p:nvSpPr>
          <p:cNvPr id="843" name="Google Shape;843;p46"/>
          <p:cNvSpPr txBox="1"/>
          <p:nvPr/>
        </p:nvSpPr>
        <p:spPr>
          <a:xfrm>
            <a:off x="2866950" y="3483182"/>
            <a:ext cx="5801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ΑΡΚΕΤΟΣ ΧΡΟΝΟΣ ΓΙΑ ΤΗΝ ΟΛΟΚΛΗΡΩΣΗ ΤΗΣ ΕΞΕΤΑΣΗΣ</a:t>
            </a:r>
            <a:endParaRPr b="1"/>
          </a:p>
        </p:txBody>
      </p:sp>
      <p:sp>
        <p:nvSpPr>
          <p:cNvPr id="844" name="Google Shape;844;p46"/>
          <p:cNvSpPr txBox="1"/>
          <p:nvPr/>
        </p:nvSpPr>
        <p:spPr>
          <a:xfrm>
            <a:off x="2866950" y="4833320"/>
            <a:ext cx="63504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ΔΙΑΣΠΑΣΗ ΤΗΣ ΕΞΕΤΑΣΗΣ. ΤΟ ΠΡΩΤΟ ΜΕΡΟΣ ΤΗΝ ΜΙΑ ΜΕΡΑ ΚΑΙ ΤΟ ΔΕΥΤΕΡΟ ΜΕΡΟΣ ΤΗΝ ΕΠΟΜΕΝΗ ΜΕΡΑ</a:t>
            </a:r>
            <a:endParaRPr b="1"/>
          </a:p>
        </p:txBody>
      </p:sp>
      <p:sp>
        <p:nvSpPr>
          <p:cNvPr id="845" name="Google Shape;845;p46"/>
          <p:cNvSpPr txBox="1"/>
          <p:nvPr/>
        </p:nvSpPr>
        <p:spPr>
          <a:xfrm>
            <a:off x="2883925" y="7291970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ΠΡΟΦΟΡΙΚΗ Ή ΗΧΟΓΡΑΦΗΜΕΝΗ ΕΞΕΤΑΣΗ (ΜΑΘΗΤΕΣ ΜΕ ΑΡΓΗ ΓΡΑΦΗ)</a:t>
            </a:r>
            <a:endParaRPr b="1"/>
          </a:p>
        </p:txBody>
      </p:sp>
      <p:sp>
        <p:nvSpPr>
          <p:cNvPr id="846" name="Google Shape;846;p46"/>
          <p:cNvSpPr txBox="1"/>
          <p:nvPr/>
        </p:nvSpPr>
        <p:spPr>
          <a:xfrm>
            <a:off x="10525447" y="3202225"/>
            <a:ext cx="635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ΕΞΕΤΑΣΗ ΑΤΟΜΙΚΑ Ή ΣΕ ΜΙΚΡΕΣ ΟΜΑΔΕΣ</a:t>
            </a:r>
            <a:endParaRPr b="1"/>
          </a:p>
        </p:txBody>
      </p:sp>
      <p:sp>
        <p:nvSpPr>
          <p:cNvPr id="847" name="Google Shape;847;p46"/>
          <p:cNvSpPr txBox="1"/>
          <p:nvPr/>
        </p:nvSpPr>
        <p:spPr>
          <a:xfrm>
            <a:off x="10525447" y="4578587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ΠΑΡΑΤΕΤΑΜΕΝΟΣ ΧΡΟΝΟΣ ΓΙΑ ΔΥΝΑΤΗ ΛΗΨΗ ΣΥΧΝΩΝ ΔΙΑΛΕΙΜΜΑΤΩΝ</a:t>
            </a:r>
            <a:endParaRPr b="1"/>
          </a:p>
        </p:txBody>
      </p:sp>
      <p:sp>
        <p:nvSpPr>
          <p:cNvPr id="848" name="Google Shape;848;p46"/>
          <p:cNvSpPr txBox="1"/>
          <p:nvPr/>
        </p:nvSpPr>
        <p:spPr>
          <a:xfrm>
            <a:off x="10507122" y="6509037"/>
            <a:ext cx="635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ΕΠΙΤΟΝΙΣΜΟΣ Ή</a:t>
            </a:r>
            <a:r>
              <a:rPr b="1" lang="en-US" sz="30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ΕΓΧΡΩΜΑΤΙΣΜΟΣ ΛΕΞΕΩΝ-ΚΛΕΙΔΙΩΝ Ή ΦΡΑΣΕΩΝ</a:t>
            </a:r>
            <a:endParaRPr b="1"/>
          </a:p>
        </p:txBody>
      </p:sp>
      <p:grpSp>
        <p:nvGrpSpPr>
          <p:cNvPr id="849" name="Google Shape;849;p46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850" name="Google Shape;850;p46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51" name="Google Shape;851;p46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46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853" name="Google Shape;853;p46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854" name="Google Shape;854;p46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7"/>
          <p:cNvSpPr txBox="1"/>
          <p:nvPr/>
        </p:nvSpPr>
        <p:spPr>
          <a:xfrm>
            <a:off x="3081650" y="3607425"/>
            <a:ext cx="13853400" cy="3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Μέθοδος μέτρησης της απόδοσης μαθητών, οι οποίοι αδυνατούν να λάβουν μέρος σε μια τυπική αξιολόγηση, που διεξάγεται, είτε σε περιφερειακό, είτε σε κρατικό επίπεδο.</a:t>
            </a:r>
            <a:endParaRPr b="1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60" name="Google Shape;860;p47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861" name="Google Shape;861;p47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62" name="Google Shape;862;p47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864" name="Google Shape;864;p47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865" name="Google Shape;865;p47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7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867" name="Google Shape;867;p47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8" name="Google Shape;868;p47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8"/>
          <p:cNvSpPr txBox="1"/>
          <p:nvPr/>
        </p:nvSpPr>
        <p:spPr>
          <a:xfrm>
            <a:off x="3233908" y="1865412"/>
            <a:ext cx="13357500" cy="6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9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Εξατομικευμένο Εκπαιδευτικό Πρόγραμμα (IEP) του</a:t>
            </a:r>
            <a:r>
              <a:rPr b="1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πρέπει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αναφέρει ότι μια εναλλακτική αξιολόγηση είναι απαραίτητη, καθώς λόγω της αναπηρίας του, ο μαθητής αδυνατεί να διεκπεραιώσει ένα πρόγραμμα γενικής εκπαίδευσης.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μαθητης </a:t>
            </a:r>
            <a:r>
              <a:rPr b="1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πρέπει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δουλεύει με εκπαιδευτικούς στόχους, οι οποίοι βασίζονται στην ικανότητα αυτόνομης λειτουργίας του ατόμου.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4" name="Google Shape;874;p48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875" name="Google Shape;875;p48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76" name="Google Shape;876;p48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878" name="Google Shape;878;p48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879" name="Google Shape;879;p48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881" name="Google Shape;881;p48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2" name="Google Shape;882;p48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9"/>
          <p:cNvSpPr txBox="1"/>
          <p:nvPr/>
        </p:nvSpPr>
        <p:spPr>
          <a:xfrm>
            <a:off x="4060724" y="3428999"/>
            <a:ext cx="120300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1"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ΠΡΟΣΕΓΓΙΣΕΙΣ</a:t>
            </a:r>
            <a:endParaRPr b="1"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ΜΕΤΡΗΣΗΣ</a:t>
            </a:r>
            <a:endParaRPr b="1"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8" name="Google Shape;888;p49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889" name="Google Shape;889;p49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90" name="Google Shape;890;p49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892" name="Google Shape;892;p49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893" name="Google Shape;893;p49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895" name="Google Shape;895;p49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96" name="Google Shape;896;p49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50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02" name="Google Shape;902;p50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03" name="Google Shape;903;p50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50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05" name="Google Shape;905;p50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06" name="Google Shape;906;p50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50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08" name="Google Shape;908;p50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09" name="Google Shape;909;p50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0" name="Google Shape;910;p50"/>
          <p:cNvSpPr txBox="1"/>
          <p:nvPr/>
        </p:nvSpPr>
        <p:spPr>
          <a:xfrm>
            <a:off x="1845913" y="330263"/>
            <a:ext cx="1625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Μια εναλλακτική αξιολόγηση δύναται να είναι:</a:t>
            </a:r>
            <a:endParaRPr b="1"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1" name="Google Shape;911;p50"/>
          <p:cNvSpPr txBox="1"/>
          <p:nvPr/>
        </p:nvSpPr>
        <p:spPr>
          <a:xfrm>
            <a:off x="3110854" y="3796269"/>
            <a:ext cx="13357500" cy="3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Οποιαδήποτε μέθοδος μέτρησης της μαθητικής προόδου</a:t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οποία έχει οριστεί να αξιολογεί την πρόοδο των διδασκόμενων. </a:t>
            </a:r>
            <a:endParaRPr b="1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1"/>
          <p:cNvSpPr txBox="1"/>
          <p:nvPr/>
        </p:nvSpPr>
        <p:spPr>
          <a:xfrm>
            <a:off x="4060234" y="2781864"/>
            <a:ext cx="10740000" cy="5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8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8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ΚΡΙΤΗΡΙΑ ΠΡΟΣΔΙΟΡΙΣΜΟΥ ΤΟΥ ΤΙ ΕΣΤΙ ΚΑΤΑΛΛΗΛΗ ΑΥΘΕΝΤΙΚΗ ΑΞΙΟΛΟΓΗΣΗ</a:t>
            </a:r>
            <a:endParaRPr b="1" i="0" sz="6386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7" name="Google Shape;917;p51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18" name="Google Shape;918;p51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19" name="Google Shape;919;p51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1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21" name="Google Shape;921;p51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22" name="Google Shape;922;p51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51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24" name="Google Shape;924;p51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25" name="Google Shape;925;p51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6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101" name="Google Shape;101;p16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102" name="Google Shape;102;p16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6"/>
          <p:cNvSpPr txBox="1"/>
          <p:nvPr/>
        </p:nvSpPr>
        <p:spPr>
          <a:xfrm>
            <a:off x="4162760" y="376251"/>
            <a:ext cx="11118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C1A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ΡΥΘΜΙΣΕΙΣ:</a:t>
            </a:r>
            <a:endParaRPr b="1">
              <a:solidFill>
                <a:srgbClr val="0C1A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580107" y="3123730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6"/>
          <p:cNvSpPr txBox="1"/>
          <p:nvPr/>
        </p:nvSpPr>
        <p:spPr>
          <a:xfrm>
            <a:off x="5340163" y="3279161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ΠΑΡΕΧΟΝΤΑΙ ΣΧΕΤΙΚΑ ΜΕ ΤΙΣ ΞΕΧΩΡΙΣΤΕΣ ΑΝΑΓΚΕΣ ΤΩΝ ΜΑΘΗΤΩΝ</a:t>
            </a:r>
            <a:endParaRPr b="1"/>
          </a:p>
        </p:txBody>
      </p:sp>
      <p:sp>
        <p:nvSpPr>
          <p:cNvPr id="106" name="Google Shape;106;p16"/>
          <p:cNvSpPr/>
          <p:nvPr/>
        </p:nvSpPr>
        <p:spPr>
          <a:xfrm>
            <a:off x="4571996" y="4492488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6"/>
          <p:cNvSpPr txBox="1"/>
          <p:nvPr/>
        </p:nvSpPr>
        <p:spPr>
          <a:xfrm>
            <a:off x="5340145" y="4530181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ΔΥΝΑΤΟΤΗΤΑ ΠΡΟΣΒΑΣΗΣ ΑΠΟ ΤΟΥΣ ΜΑΘΗΤΕΣ ΣΤΟ ΠΡΟΓΡΑΜΜΑ ΜΑΘΗΜΑΤΩΝ</a:t>
            </a:r>
            <a:endParaRPr b="1"/>
          </a:p>
        </p:txBody>
      </p:sp>
      <p:sp>
        <p:nvSpPr>
          <p:cNvPr id="108" name="Google Shape;108;p16"/>
          <p:cNvSpPr/>
          <p:nvPr/>
        </p:nvSpPr>
        <p:spPr>
          <a:xfrm>
            <a:off x="4571996" y="5784731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6"/>
          <p:cNvSpPr txBox="1"/>
          <p:nvPr/>
        </p:nvSpPr>
        <p:spPr>
          <a:xfrm>
            <a:off x="5340127" y="5799543"/>
            <a:ext cx="9834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ΕΠΙΤΡΕΠΕΤΑΙ ΣΤΟΥΣ ΜΑΘΗΤΕΣ ΜΕ Ε.Ε.Α. ΝΑ ΣΥΜ</a:t>
            </a: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Μ</a:t>
            </a: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ΕΤΑΣΧΟΥΝ ΟΥΣΙΑΣΤΙΚΑ ΤΟΣΟ ΣΤΗΝ ΔΙΔΑΣΚΑΛΙΑ ΟΣΟ ΚΑΙ ΣΤΗΝ ΑΞΙΟΛΟΓΗΣΗ ΠΟΥ ΣΕ ΑΛΛΕΣ ΠΕΡΙΠΤΩΣΕΙΣ ΘΑ ΤΟΥΣ ΑΡΝΟΥΝΤΑΝ</a:t>
            </a:r>
            <a:endParaRPr b="1"/>
          </a:p>
        </p:txBody>
      </p:sp>
      <p:grpSp>
        <p:nvGrpSpPr>
          <p:cNvPr id="110" name="Google Shape;110;p16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111" name="Google Shape;111;p16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12" name="Google Shape;112;p16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114" name="Google Shape;114;p16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5" name="Google Shape;115;p16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52"/>
          <p:cNvGrpSpPr/>
          <p:nvPr/>
        </p:nvGrpSpPr>
        <p:grpSpPr>
          <a:xfrm>
            <a:off x="1627099" y="-72325"/>
            <a:ext cx="16723547" cy="1729108"/>
            <a:chOff x="-78960" y="-19050"/>
            <a:chExt cx="4380300" cy="455400"/>
          </a:xfrm>
        </p:grpSpPr>
        <p:sp>
          <p:nvSpPr>
            <p:cNvPr id="931" name="Google Shape;931;p52"/>
            <p:cNvSpPr/>
            <p:nvPr/>
          </p:nvSpPr>
          <p:spPr>
            <a:xfrm>
              <a:off x="-1" y="-1"/>
              <a:ext cx="3964248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32" name="Google Shape;932;p52"/>
            <p:cNvSpPr txBox="1"/>
            <p:nvPr/>
          </p:nvSpPr>
          <p:spPr>
            <a:xfrm>
              <a:off x="-7896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3" name="Google Shape;933;p52"/>
          <p:cNvSpPr txBox="1"/>
          <p:nvPr/>
        </p:nvSpPr>
        <p:spPr>
          <a:xfrm>
            <a:off x="4097672" y="75229"/>
            <a:ext cx="123660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59" u="none" cap="none" strike="noStrike">
                <a:solidFill>
                  <a:srgbClr val="000000"/>
                </a:solidFill>
              </a:rPr>
              <a:t>Κρ</a:t>
            </a:r>
            <a:r>
              <a:rPr b="1" i="0" lang="en-US" sz="415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ιτήρια προσδιορισμού του τι εστί κατάλληλη αυθεντική αξιολόγηση: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4" name="Google Shape;934;p52"/>
          <p:cNvSpPr txBox="1"/>
          <p:nvPr/>
        </p:nvSpPr>
        <p:spPr>
          <a:xfrm>
            <a:off x="2638200" y="3591425"/>
            <a:ext cx="150987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7346" lvl="1" marL="669291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•"/>
            </a:pPr>
            <a:r>
              <a:rPr b="1" i="0" lang="en-US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Κατά την χρήση εναλλακτικής αξιολόγησης για ανάπηρους μαθητές οι βαθμοί/μορφες, που χρησιμοποιούνται για να αναδείξουν τα αποτελέσματα, πρέπει να ταιριάζουν και να ευθυγραμμίζονται με τη μορφή που χρησιμοποιείται για την παρουσίαση/ανάδειξη των αποτελεσμάτων.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71D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346" lvl="1" marL="669291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•"/>
            </a:pPr>
            <a:r>
              <a:rPr b="1" i="0" lang="en-US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αποτελέσματα μπορούν να βαθμολογηθούν, έτσι ώστε να μπορούν να συγκεντρωθούν με σκοπό να </a:t>
            </a: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οδηγήσουν</a:t>
            </a:r>
            <a:r>
              <a:rPr b="1" i="0" lang="en-US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σε μια συνολική εκτίμηση της απόδοσης.</a:t>
            </a:r>
            <a:endParaRPr i="0" sz="3300" u="none" cap="none" strike="noStrike">
              <a:solidFill>
                <a:srgbClr val="071D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35" name="Google Shape;935;p52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36" name="Google Shape;936;p52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37" name="Google Shape;937;p52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39" name="Google Shape;939;p52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40" name="Google Shape;940;p52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53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46" name="Google Shape;946;p53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47" name="Google Shape;947;p53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8" name="Google Shape;948;p53"/>
          <p:cNvSpPr txBox="1"/>
          <p:nvPr/>
        </p:nvSpPr>
        <p:spPr>
          <a:xfrm>
            <a:off x="1571150" y="75225"/>
            <a:ext cx="168744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5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Κριτήρια για τον προσδιορισμό της ανάγκης ενός μαθητή να δεχτεί εναλλακτική αξιολόγηση:</a:t>
            </a:r>
            <a:endParaRPr b="0" i="0" sz="41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53"/>
          <p:cNvSpPr txBox="1"/>
          <p:nvPr/>
        </p:nvSpPr>
        <p:spPr>
          <a:xfrm>
            <a:off x="3013300" y="2696949"/>
            <a:ext cx="14356500" cy="6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6458" lvl="1" marL="669289" marR="0" rtl="0" algn="l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Μαθητές που διδάσκονται με χρήση διαφορετικών προτύπων περιεχομένου.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6458" lvl="1" marL="669289" marR="0" rtl="0" algn="l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Μαθητές με ήπιο και μέτριο βαθμό αναπηρίας μπορούν να δεχτούν τυπικές αξιολογήσεις με κατάλληλες τροποποιήσεις/προσαρμογές.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6458" lvl="1" marL="669288" marR="0" rtl="0" algn="l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Μαθητές με σοβαρότερο βαθμό αναπηρίας, οι οποίοι δεν “εργάζονται” για να εξασφαλίσουν ένα πρότυπο απολυτήριο λυκείου.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50" name="Google Shape;950;p53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51" name="Google Shape;951;p53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52" name="Google Shape;952;p53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53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54" name="Google Shape;954;p53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55" name="Google Shape;955;p53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54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61" name="Google Shape;961;p5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2" name="Google Shape;962;p54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3" name="Google Shape;963;p54"/>
          <p:cNvSpPr txBox="1"/>
          <p:nvPr/>
        </p:nvSpPr>
        <p:spPr>
          <a:xfrm>
            <a:off x="2587498" y="353475"/>
            <a:ext cx="14487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Χαρακτηριστικά εναλλακτικής αξιολόγησης:</a:t>
            </a:r>
            <a:r>
              <a:rPr b="0" i="0" lang="en-US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4"/>
          <p:cNvSpPr txBox="1"/>
          <p:nvPr/>
        </p:nvSpPr>
        <p:spPr>
          <a:xfrm>
            <a:off x="2931308" y="2437790"/>
            <a:ext cx="13357500" cy="6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138" lvl="1" marL="624234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Σχετίζεται με το πρόγραμμα σπουδών, διότι αξιολογεί οτιδήποτε μαθαίνουν οι μαθητές.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Πρέπει να έχει ένα "κοινό πυρήνα μάθησης", ο οποίος αναφέρεται στους βασικο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ύ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ς στόχους που χρειάζονται για να συγκεντρωθούν δεδομένα αξιολόγησης.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5" name="Google Shape;965;p54"/>
          <p:cNvSpPr/>
          <p:nvPr/>
        </p:nvSpPr>
        <p:spPr>
          <a:xfrm>
            <a:off x="8863634" y="5349800"/>
            <a:ext cx="1220831" cy="1223055"/>
          </a:xfrm>
          <a:custGeom>
            <a:rect b="b" l="l" r="r" t="t"/>
            <a:pathLst>
              <a:path extrusionOk="0" h="1223055" w="1220831">
                <a:moveTo>
                  <a:pt x="0" y="0"/>
                </a:moveTo>
                <a:lnTo>
                  <a:pt x="1220832" y="0"/>
                </a:lnTo>
                <a:lnTo>
                  <a:pt x="1220832" y="1223055"/>
                </a:lnTo>
                <a:lnTo>
                  <a:pt x="0" y="1223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66" name="Google Shape;966;p54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67" name="Google Shape;967;p5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68" name="Google Shape;968;p54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54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70" name="Google Shape;970;p5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71" name="Google Shape;971;p54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55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77" name="Google Shape;977;p55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78" name="Google Shape;978;p55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55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980" name="Google Shape;980;p55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981" name="Google Shape;981;p55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55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83" name="Google Shape;983;p55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4" name="Google Shape;984;p55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55"/>
          <p:cNvSpPr txBox="1"/>
          <p:nvPr/>
        </p:nvSpPr>
        <p:spPr>
          <a:xfrm>
            <a:off x="2725276" y="26025"/>
            <a:ext cx="140118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Επτά θεμελιώδη βήματα που λειτουργούν ως οδηγοί στην ανάπτυξη εναλλακτικών αξιολογήσεων.</a:t>
            </a:r>
            <a:endParaRPr i="0" sz="4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6" name="Google Shape;986;p55"/>
          <p:cNvSpPr txBox="1"/>
          <p:nvPr/>
        </p:nvSpPr>
        <p:spPr>
          <a:xfrm>
            <a:off x="2725285" y="3013839"/>
            <a:ext cx="13357500" cy="5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2116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1"/>
              <a:buFont typeface="Times New Roman"/>
              <a:buChar char="•"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Δημιουργήστε μια συμβουλευτική ομάδα για την εναλλακτική αξιολόγηση.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91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2116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1"/>
              <a:buFont typeface="Times New Roman"/>
              <a:buChar char="•"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Επιλέξτε τον στόχο του συστήματος εναλλακτικής αξιολόγησης και τα άτομα που διαθέτουν τις απαραίτητες προϋποθέσεις για να συμμετάσχουν σε αυτό.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91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2116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1"/>
              <a:buFont typeface="Times New Roman"/>
              <a:buChar char="•"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Ανακαλύψτε τον κοινό πυρήνα μάθησης για την εναλλακτική αξιολόγηση.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2117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1"/>
              <a:buFont typeface="Times New Roman"/>
              <a:buChar char="•"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Ορίστε κατευθυντήριες γραμμές συμμετοχής για να καθοριστεί το ποιος μαθητής μπορεί να συμμετάσχει στο σύστημα εναλλακτικής αξιολόγησης και ποιος όχι.</a:t>
            </a:r>
            <a:endParaRPr b="1" i="0" sz="2891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56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992" name="Google Shape;992;p56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3" name="Google Shape;993;p56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56"/>
          <p:cNvSpPr txBox="1"/>
          <p:nvPr/>
        </p:nvSpPr>
        <p:spPr>
          <a:xfrm>
            <a:off x="2629524" y="-35327"/>
            <a:ext cx="145716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Επτά θεμελιώδη βήματα που λειτουργούν ως οδηγοί στην ανάπτυξη εναλλακτικών αξιολογήσεων.</a:t>
            </a:r>
            <a:endParaRPr b="1" i="0" sz="4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5" name="Google Shape;995;p56"/>
          <p:cNvSpPr txBox="1"/>
          <p:nvPr/>
        </p:nvSpPr>
        <p:spPr>
          <a:xfrm>
            <a:off x="3181551" y="2501524"/>
            <a:ext cx="14571600" cy="6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7138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Επιλέξτε τον τρόπο μέτρησης της απόδοσης.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138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Αποφασίστε τον τρόπο συλλογής των αποτελεσμάτων της εναλλακτικής αξιολόγησης των μαθητών στο σύστημα εναλλακτικής αξιολόγησης.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139" lvl="1" marL="624234" marR="0" rtl="0" algn="l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Καθορίστε το εάν και το πώς θα εντάξετε τα αποτελέσματα της εναλλακτικής αξιολόγησης, στα αποτελέσματα της κανονικής αξιολόγησης.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6" name="Google Shape;996;p56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997" name="Google Shape;997;p56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98" name="Google Shape;998;p56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6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000" name="Google Shape;1000;p56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001" name="Google Shape;1001;p56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57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007" name="Google Shape;1007;p57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8" name="Google Shape;1008;p57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7"/>
          <p:cNvGrpSpPr/>
          <p:nvPr/>
        </p:nvGrpSpPr>
        <p:grpSpPr>
          <a:xfrm>
            <a:off x="1739857" y="2714792"/>
            <a:ext cx="3143791" cy="2041358"/>
            <a:chOff x="0" y="0"/>
            <a:chExt cx="827989" cy="537638"/>
          </a:xfrm>
        </p:grpSpPr>
        <p:sp>
          <p:nvSpPr>
            <p:cNvPr id="1010" name="Google Shape;1010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97EF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252020"/>
                  </a:solidFill>
                  <a:latin typeface="Lato"/>
                  <a:ea typeface="Lato"/>
                  <a:cs typeface="Lato"/>
                  <a:sym typeface="Lato"/>
                </a:rPr>
                <a:t>Λειτουργικός γραμματισμός</a:t>
              </a:r>
              <a:endParaRPr/>
            </a:p>
          </p:txBody>
        </p:sp>
      </p:grpSp>
      <p:grpSp>
        <p:nvGrpSpPr>
          <p:cNvPr id="1012" name="Google Shape;1012;p57"/>
          <p:cNvGrpSpPr/>
          <p:nvPr/>
        </p:nvGrpSpPr>
        <p:grpSpPr>
          <a:xfrm>
            <a:off x="1988760" y="5972124"/>
            <a:ext cx="3143791" cy="2041358"/>
            <a:chOff x="0" y="0"/>
            <a:chExt cx="827989" cy="537638"/>
          </a:xfrm>
        </p:grpSpPr>
        <p:sp>
          <p:nvSpPr>
            <p:cNvPr id="1013" name="Google Shape;1013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3D4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Επικοινωνία</a:t>
              </a:r>
              <a:endParaRPr/>
            </a:p>
          </p:txBody>
        </p:sp>
      </p:grpSp>
      <p:grpSp>
        <p:nvGrpSpPr>
          <p:cNvPr id="1015" name="Google Shape;1015;p57"/>
          <p:cNvGrpSpPr/>
          <p:nvPr/>
        </p:nvGrpSpPr>
        <p:grpSpPr>
          <a:xfrm>
            <a:off x="5736022" y="3588569"/>
            <a:ext cx="3143791" cy="2041358"/>
            <a:chOff x="0" y="0"/>
            <a:chExt cx="827989" cy="537638"/>
          </a:xfrm>
        </p:grpSpPr>
        <p:sp>
          <p:nvSpPr>
            <p:cNvPr id="1016" name="Google Shape;1016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CAEF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Προσωπική</a:t>
              </a:r>
              <a:endParaRPr/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και κοινωνική προσαρμογή</a:t>
              </a:r>
              <a:endParaRPr/>
            </a:p>
          </p:txBody>
        </p:sp>
      </p:grpSp>
      <p:grpSp>
        <p:nvGrpSpPr>
          <p:cNvPr id="1018" name="Google Shape;1018;p57"/>
          <p:cNvGrpSpPr/>
          <p:nvPr/>
        </p:nvGrpSpPr>
        <p:grpSpPr>
          <a:xfrm>
            <a:off x="5476254" y="7351748"/>
            <a:ext cx="3143791" cy="2041358"/>
            <a:chOff x="0" y="0"/>
            <a:chExt cx="827989" cy="537638"/>
          </a:xfrm>
        </p:grpSpPr>
        <p:sp>
          <p:nvSpPr>
            <p:cNvPr id="1019" name="Google Shape;1019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7D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Οικιακές δεξιότητες </a:t>
              </a:r>
              <a:endParaRPr/>
            </a:p>
          </p:txBody>
        </p:sp>
      </p:grpSp>
      <p:grpSp>
        <p:nvGrpSpPr>
          <p:cNvPr id="1021" name="Google Shape;1021;p57"/>
          <p:cNvGrpSpPr/>
          <p:nvPr/>
        </p:nvGrpSpPr>
        <p:grpSpPr>
          <a:xfrm>
            <a:off x="9383426" y="3236948"/>
            <a:ext cx="3143791" cy="2041358"/>
            <a:chOff x="0" y="0"/>
            <a:chExt cx="827989" cy="537638"/>
          </a:xfrm>
        </p:grpSpPr>
        <p:sp>
          <p:nvSpPr>
            <p:cNvPr id="1022" name="Google Shape;1022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9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Δεξιότητες προσωπικής διαχείρισης</a:t>
              </a:r>
              <a:endParaRPr/>
            </a:p>
          </p:txBody>
        </p:sp>
      </p:grpSp>
      <p:grpSp>
        <p:nvGrpSpPr>
          <p:cNvPr id="1024" name="Google Shape;1024;p57"/>
          <p:cNvGrpSpPr/>
          <p:nvPr/>
        </p:nvGrpSpPr>
        <p:grpSpPr>
          <a:xfrm>
            <a:off x="8886204" y="5823103"/>
            <a:ext cx="3143791" cy="2041358"/>
            <a:chOff x="0" y="0"/>
            <a:chExt cx="827989" cy="537638"/>
          </a:xfrm>
        </p:grpSpPr>
        <p:sp>
          <p:nvSpPr>
            <p:cNvPr id="1025" name="Google Shape;1025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5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Δεξιότητες φυσικής υγείας</a:t>
              </a:r>
              <a:endParaRPr/>
            </a:p>
          </p:txBody>
        </p:sp>
      </p:grpSp>
      <p:grpSp>
        <p:nvGrpSpPr>
          <p:cNvPr id="1027" name="Google Shape;1027;p57"/>
          <p:cNvGrpSpPr/>
          <p:nvPr/>
        </p:nvGrpSpPr>
        <p:grpSpPr>
          <a:xfrm>
            <a:off x="12299111" y="6984751"/>
            <a:ext cx="3143791" cy="2041358"/>
            <a:chOff x="0" y="0"/>
            <a:chExt cx="827989" cy="537638"/>
          </a:xfrm>
        </p:grpSpPr>
        <p:sp>
          <p:nvSpPr>
            <p:cNvPr id="1028" name="Google Shape;1028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6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Δεξιότητες αναψυχής και ψυχαγωγίας</a:t>
              </a:r>
              <a:endParaRPr/>
            </a:p>
          </p:txBody>
        </p:sp>
      </p:grpSp>
      <p:grpSp>
        <p:nvGrpSpPr>
          <p:cNvPr id="1030" name="Google Shape;1030;p57"/>
          <p:cNvGrpSpPr/>
          <p:nvPr/>
        </p:nvGrpSpPr>
        <p:grpSpPr>
          <a:xfrm>
            <a:off x="13417556" y="3067377"/>
            <a:ext cx="3143791" cy="2041358"/>
            <a:chOff x="0" y="0"/>
            <a:chExt cx="827989" cy="537638"/>
          </a:xfrm>
        </p:grpSpPr>
        <p:sp>
          <p:nvSpPr>
            <p:cNvPr id="1031" name="Google Shape;1031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C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Επαγγελματικές δεξιότητες</a:t>
              </a:r>
              <a:endParaRPr/>
            </a:p>
          </p:txBody>
        </p:sp>
      </p:grpSp>
      <p:grpSp>
        <p:nvGrpSpPr>
          <p:cNvPr id="1033" name="Google Shape;1033;p57"/>
          <p:cNvGrpSpPr/>
          <p:nvPr/>
        </p:nvGrpSpPr>
        <p:grpSpPr>
          <a:xfrm>
            <a:off x="15133038" y="5613822"/>
            <a:ext cx="3143791" cy="2041358"/>
            <a:chOff x="0" y="0"/>
            <a:chExt cx="827989" cy="537638"/>
          </a:xfrm>
        </p:grpSpPr>
        <p:sp>
          <p:nvSpPr>
            <p:cNvPr id="1034" name="Google Shape;1034;p5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B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7"/>
            <p:cNvSpPr txBox="1"/>
            <p:nvPr/>
          </p:nvSpPr>
          <p:spPr>
            <a:xfrm>
              <a:off x="38100" y="69850"/>
              <a:ext cx="7366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Κινητικές δεξιότητες</a:t>
              </a:r>
              <a:endParaRPr/>
            </a:p>
          </p:txBody>
        </p:sp>
      </p:grpSp>
      <p:sp>
        <p:nvSpPr>
          <p:cNvPr id="1036" name="Google Shape;1036;p57"/>
          <p:cNvSpPr txBox="1"/>
          <p:nvPr/>
        </p:nvSpPr>
        <p:spPr>
          <a:xfrm>
            <a:off x="3652090" y="119915"/>
            <a:ext cx="12712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Τομείς αξιολόγησης της απόδοσης των μαθητών που πρέπει να χρησιμοποιούν οι εναλλακτικές αξιολογήσεις:</a:t>
            </a:r>
            <a:endParaRPr b="1" i="0" sz="3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7" name="Google Shape;1037;p57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038" name="Google Shape;1038;p57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039" name="Google Shape;1039;p57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7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041" name="Google Shape;1041;p57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042" name="Google Shape;1042;p57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58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048" name="Google Shape;1048;p58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49" name="Google Shape;1049;p58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58"/>
          <p:cNvGrpSpPr/>
          <p:nvPr/>
        </p:nvGrpSpPr>
        <p:grpSpPr>
          <a:xfrm rot="10800000">
            <a:off x="6910331" y="3394876"/>
            <a:ext cx="586679" cy="686859"/>
            <a:chOff x="0" y="-19050"/>
            <a:chExt cx="812800" cy="831850"/>
          </a:xfrm>
        </p:grpSpPr>
        <p:sp>
          <p:nvSpPr>
            <p:cNvPr id="1051" name="Google Shape;1051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</p:sp>
        <p:sp>
          <p:nvSpPr>
            <p:cNvPr id="1052" name="Google Shape;1052;p5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3" name="Google Shape;1053;p58"/>
          <p:cNvSpPr/>
          <p:nvPr/>
        </p:nvSpPr>
        <p:spPr>
          <a:xfrm>
            <a:off x="6990219" y="3079177"/>
            <a:ext cx="719910" cy="855693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4" name="Google Shape;1054;p58"/>
          <p:cNvGrpSpPr/>
          <p:nvPr/>
        </p:nvGrpSpPr>
        <p:grpSpPr>
          <a:xfrm rot="10800000">
            <a:off x="6900805" y="4589197"/>
            <a:ext cx="586679" cy="686859"/>
            <a:chOff x="0" y="-19050"/>
            <a:chExt cx="812800" cy="831850"/>
          </a:xfrm>
        </p:grpSpPr>
        <p:sp>
          <p:nvSpPr>
            <p:cNvPr id="1055" name="Google Shape;1055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9656"/>
            </a:solidFill>
            <a:ln>
              <a:noFill/>
            </a:ln>
          </p:spPr>
        </p:sp>
        <p:sp>
          <p:nvSpPr>
            <p:cNvPr id="1056" name="Google Shape;1056;p5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7" name="Google Shape;1057;p58"/>
          <p:cNvSpPr/>
          <p:nvPr/>
        </p:nvSpPr>
        <p:spPr>
          <a:xfrm>
            <a:off x="6980692" y="4273498"/>
            <a:ext cx="719910" cy="855693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8" name="Google Shape;1058;p58"/>
          <p:cNvGrpSpPr/>
          <p:nvPr/>
        </p:nvGrpSpPr>
        <p:grpSpPr>
          <a:xfrm rot="10800000">
            <a:off x="6900805" y="5780806"/>
            <a:ext cx="586679" cy="686859"/>
            <a:chOff x="0" y="-19050"/>
            <a:chExt cx="812800" cy="831850"/>
          </a:xfrm>
        </p:grpSpPr>
        <p:sp>
          <p:nvSpPr>
            <p:cNvPr id="1059" name="Google Shape;1059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F7E6B"/>
            </a:solidFill>
            <a:ln>
              <a:noFill/>
            </a:ln>
          </p:spPr>
        </p:sp>
        <p:sp>
          <p:nvSpPr>
            <p:cNvPr id="1060" name="Google Shape;1060;p5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1" name="Google Shape;1061;p58"/>
          <p:cNvSpPr/>
          <p:nvPr/>
        </p:nvSpPr>
        <p:spPr>
          <a:xfrm>
            <a:off x="6980692" y="5465109"/>
            <a:ext cx="719910" cy="855693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62" name="Google Shape;1062;p58"/>
          <p:cNvGrpSpPr/>
          <p:nvPr/>
        </p:nvGrpSpPr>
        <p:grpSpPr>
          <a:xfrm rot="10800000">
            <a:off x="6900805" y="6959618"/>
            <a:ext cx="586679" cy="686859"/>
            <a:chOff x="0" y="-19050"/>
            <a:chExt cx="812800" cy="831850"/>
          </a:xfrm>
        </p:grpSpPr>
        <p:sp>
          <p:nvSpPr>
            <p:cNvPr id="1063" name="Google Shape;1063;p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88D1"/>
            </a:solidFill>
            <a:ln>
              <a:noFill/>
            </a:ln>
          </p:spPr>
        </p:sp>
        <p:sp>
          <p:nvSpPr>
            <p:cNvPr id="1064" name="Google Shape;1064;p5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5" name="Google Shape;1065;p58"/>
          <p:cNvSpPr/>
          <p:nvPr/>
        </p:nvSpPr>
        <p:spPr>
          <a:xfrm>
            <a:off x="6980692" y="6643920"/>
            <a:ext cx="719910" cy="855693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6" name="Google Shape;1066;p58"/>
          <p:cNvSpPr txBox="1"/>
          <p:nvPr/>
        </p:nvSpPr>
        <p:spPr>
          <a:xfrm>
            <a:off x="3386375" y="422775"/>
            <a:ext cx="1236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Mέθοδοι Εναλλακτικής Αξιολόγησης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7" name="Google Shape;1067;p58"/>
          <p:cNvSpPr txBox="1"/>
          <p:nvPr/>
        </p:nvSpPr>
        <p:spPr>
          <a:xfrm>
            <a:off x="7705400" y="3445575"/>
            <a:ext cx="54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Παρατηρήσεις</a:t>
            </a:r>
            <a:endParaRPr/>
          </a:p>
        </p:txBody>
      </p:sp>
      <p:sp>
        <p:nvSpPr>
          <p:cNvPr id="1068" name="Google Shape;1068;p58"/>
          <p:cNvSpPr txBox="1"/>
          <p:nvPr/>
        </p:nvSpPr>
        <p:spPr>
          <a:xfrm>
            <a:off x="7705400" y="4621240"/>
            <a:ext cx="54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Συνεντεύξεις/Λίστες ελέγχου</a:t>
            </a:r>
            <a:endParaRPr/>
          </a:p>
        </p:txBody>
      </p:sp>
      <p:sp>
        <p:nvSpPr>
          <p:cNvPr id="1069" name="Google Shape;1069;p58"/>
          <p:cNvSpPr txBox="1"/>
          <p:nvPr/>
        </p:nvSpPr>
        <p:spPr>
          <a:xfrm>
            <a:off x="7696475" y="5796886"/>
            <a:ext cx="54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Έλεγχος Εγγράφων</a:t>
            </a:r>
            <a:endParaRPr/>
          </a:p>
        </p:txBody>
      </p:sp>
      <p:sp>
        <p:nvSpPr>
          <p:cNvPr id="1070" name="Google Shape;1070;p58"/>
          <p:cNvSpPr txBox="1"/>
          <p:nvPr/>
        </p:nvSpPr>
        <p:spPr>
          <a:xfrm>
            <a:off x="7696475" y="6953850"/>
            <a:ext cx="54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Τεστ</a:t>
            </a:r>
            <a:endParaRPr/>
          </a:p>
        </p:txBody>
      </p:sp>
      <p:grpSp>
        <p:nvGrpSpPr>
          <p:cNvPr id="1071" name="Google Shape;1071;p58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072" name="Google Shape;1072;p58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073" name="Google Shape;1073;p58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8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075" name="Google Shape;1075;p58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076" name="Google Shape;1076;p58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9"/>
          <p:cNvSpPr txBox="1"/>
          <p:nvPr/>
        </p:nvSpPr>
        <p:spPr>
          <a:xfrm>
            <a:off x="3501074" y="2727997"/>
            <a:ext cx="12661200" cy="59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8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ΕΝΟΤΗΤΑ: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ΑΞΙΟΛΟΓΗΣΗ ΓΙΑ ΜΑΘΗΤΕΣ ΑΠΟ ΔΙΑΦΟΡΕΤΙΚΑ</a:t>
            </a:r>
            <a:r>
              <a:rPr b="1" lang="en-US" sz="6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ΠΛΗΘΥΣΜΙΑΚΑ </a:t>
            </a:r>
            <a:r>
              <a:rPr b="1" i="0" lang="en-US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ΠΕΡΙΒΑΛΛΟΝΤΑ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2" name="Google Shape;1082;p59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083" name="Google Shape;1083;p59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084" name="Google Shape;1084;p59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9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086" name="Google Shape;1086;p59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087" name="Google Shape;1087;p59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9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089" name="Google Shape;1089;p59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90" name="Google Shape;1090;p59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0"/>
          <p:cNvSpPr/>
          <p:nvPr/>
        </p:nvSpPr>
        <p:spPr>
          <a:xfrm rot="-431505">
            <a:off x="15767409" y="6908644"/>
            <a:ext cx="2543093" cy="3142143"/>
          </a:xfrm>
          <a:custGeom>
            <a:rect b="b" l="l" r="r" t="t"/>
            <a:pathLst>
              <a:path extrusionOk="0" h="4100790" w="3183704">
                <a:moveTo>
                  <a:pt x="0" y="0"/>
                </a:moveTo>
                <a:lnTo>
                  <a:pt x="3183705" y="0"/>
                </a:lnTo>
                <a:lnTo>
                  <a:pt x="3183705" y="4100790"/>
                </a:lnTo>
                <a:lnTo>
                  <a:pt x="0" y="4100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6" name="Google Shape;1096;p60"/>
          <p:cNvSpPr txBox="1"/>
          <p:nvPr/>
        </p:nvSpPr>
        <p:spPr>
          <a:xfrm>
            <a:off x="3197858" y="3623762"/>
            <a:ext cx="13357500" cy="2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Σήμερα μαθητές μειονοτήτων, που ταξινομούνται για να δεχτούν υπηρεσίες ειδικής εκπαίδευσης, εκπροσωπούνται σε μεγάλο βαθμό γεγονός που τονίζει την </a:t>
            </a:r>
            <a:r>
              <a:rPr b="1" i="0" lang="en-US" sz="2891" u="sng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ανάγκη για αυξημένη ευαισθησία για τις πολιτισμικές διαφορές</a:t>
            </a:r>
            <a:r>
              <a:rPr b="1" i="0" lang="en-US" sz="2891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Σε σημαντικό βαθμό παρατηρείται προκατάληψη στις αξιολογήσεις, που χρησιμοποιούνται για να τεκμηριώσουν την επιλεξιμότητα για ειδική εκπαίδευση. </a:t>
            </a:r>
            <a:endParaRPr b="0" i="0" sz="2891" u="none" cap="none" strike="noStrike">
              <a:solidFill>
                <a:srgbClr val="8C5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60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098" name="Google Shape;1098;p60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099" name="Google Shape;1099;p60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60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101" name="Google Shape;1101;p60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02" name="Google Shape;1102;p60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60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104" name="Google Shape;1104;p60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5" name="Google Shape;1105;p60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6" name="Google Shape;1106;p60"/>
          <p:cNvSpPr txBox="1"/>
          <p:nvPr/>
        </p:nvSpPr>
        <p:spPr>
          <a:xfrm>
            <a:off x="3544954" y="57975"/>
            <a:ext cx="123660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5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Αξιολόγηση πολιτιστικά και γλωσσικά διαφορετικών μαθητών</a:t>
            </a:r>
            <a:endParaRPr i="0" sz="4259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61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112" name="Google Shape;1112;p61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13" name="Google Shape;1113;p61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4" name="Google Shape;1114;p61"/>
          <p:cNvSpPr txBox="1"/>
          <p:nvPr/>
        </p:nvSpPr>
        <p:spPr>
          <a:xfrm>
            <a:off x="2441650" y="330525"/>
            <a:ext cx="1539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Ένας κύριος παράγοντας του προβλήματος</a:t>
            </a:r>
            <a:endParaRPr b="1"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5" name="Google Shape;1115;p61"/>
          <p:cNvSpPr txBox="1"/>
          <p:nvPr/>
        </p:nvSpPr>
        <p:spPr>
          <a:xfrm>
            <a:off x="3158208" y="2834835"/>
            <a:ext cx="13357500" cy="4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9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Αρκετές από τις δοκιμές/τεστ που χρησιμοποιούνται στη διαδικασία επιλεξιμότητας για ειδική εκπαίδευση, </a:t>
            </a:r>
            <a:r>
              <a:rPr b="1" lang="en-US" sz="289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αντιπροσωπεύουν ικανοποιητικά τους μαθητές διαφορετικών μειονοτικών ομάδων</a:t>
            </a:r>
            <a:r>
              <a:rPr b="1" lang="en-US" sz="289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91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b="1" i="0" lang="en-US" sz="2891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ραγδαία άνοδος της πληθυσμιακής ποικιλομορφίας</a:t>
            </a:r>
            <a:r>
              <a:rPr b="1" i="0" lang="en-US" sz="289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απαρχαιώνει ραγδαία τους κανόνες δοκιμών/τεστ, οι οποίοι παύουν κατά αυτόν τον τρόπο να προσφέρουν επαρκή αντιπροσώπευση. </a:t>
            </a:r>
            <a:endParaRPr b="0" i="0" sz="2891" u="none" cap="none" strike="noStrike">
              <a:solidFill>
                <a:srgbClr val="8C5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1"/>
          <p:cNvSpPr/>
          <p:nvPr/>
        </p:nvSpPr>
        <p:spPr>
          <a:xfrm>
            <a:off x="14266899" y="7427697"/>
            <a:ext cx="4021104" cy="2859352"/>
          </a:xfrm>
          <a:custGeom>
            <a:rect b="b" l="l" r="r" t="t"/>
            <a:pathLst>
              <a:path extrusionOk="0" h="2102465" w="3075414">
                <a:moveTo>
                  <a:pt x="0" y="0"/>
                </a:moveTo>
                <a:lnTo>
                  <a:pt x="3075414" y="0"/>
                </a:lnTo>
                <a:lnTo>
                  <a:pt x="3075414" y="2102464"/>
                </a:lnTo>
                <a:lnTo>
                  <a:pt x="0" y="2102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17" name="Google Shape;1117;p61"/>
          <p:cNvGrpSpPr/>
          <p:nvPr/>
        </p:nvGrpSpPr>
        <p:grpSpPr>
          <a:xfrm rot="5400000">
            <a:off x="-4261815" y="4261343"/>
            <a:ext cx="10286983" cy="1764447"/>
            <a:chOff x="0" y="-19050"/>
            <a:chExt cx="2702478" cy="455400"/>
          </a:xfrm>
        </p:grpSpPr>
        <p:sp>
          <p:nvSpPr>
            <p:cNvPr id="1118" name="Google Shape;1118;p61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19" name="Google Shape;1119;p61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61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121" name="Google Shape;1121;p61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22" name="Google Shape;1122;p61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121" name="Google Shape;121;p17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122" name="Google Shape;122;p17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7"/>
          <p:cNvGrpSpPr/>
          <p:nvPr/>
        </p:nvGrpSpPr>
        <p:grpSpPr>
          <a:xfrm>
            <a:off x="4347532" y="3180355"/>
            <a:ext cx="300004" cy="300004"/>
            <a:chOff x="0" y="0"/>
            <a:chExt cx="812800" cy="812800"/>
          </a:xfrm>
        </p:grpSpPr>
        <p:sp>
          <p:nvSpPr>
            <p:cNvPr id="124" name="Google Shape;12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6" name="Google Shape;126;p17"/>
          <p:cNvGrpSpPr/>
          <p:nvPr/>
        </p:nvGrpSpPr>
        <p:grpSpPr>
          <a:xfrm>
            <a:off x="4255133" y="5650434"/>
            <a:ext cx="300004" cy="300004"/>
            <a:chOff x="0" y="0"/>
            <a:chExt cx="812800" cy="812800"/>
          </a:xfrm>
        </p:grpSpPr>
        <p:sp>
          <p:nvSpPr>
            <p:cNvPr id="127" name="Google Shape;12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9" name="Google Shape;129;p17"/>
          <p:cNvGrpSpPr/>
          <p:nvPr/>
        </p:nvGrpSpPr>
        <p:grpSpPr>
          <a:xfrm>
            <a:off x="4255133" y="7591572"/>
            <a:ext cx="300004" cy="300004"/>
            <a:chOff x="0" y="0"/>
            <a:chExt cx="812800" cy="812800"/>
          </a:xfrm>
        </p:grpSpPr>
        <p:sp>
          <p:nvSpPr>
            <p:cNvPr id="130" name="Google Shape;13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2" name="Google Shape;132;p17"/>
          <p:cNvSpPr txBox="1"/>
          <p:nvPr/>
        </p:nvSpPr>
        <p:spPr>
          <a:xfrm>
            <a:off x="3846205" y="308949"/>
            <a:ext cx="11118600" cy="99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ΠΡΟΣΟΧΗ:</a:t>
            </a:r>
            <a:endParaRPr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793098" y="5495100"/>
            <a:ext cx="1175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ΕΙΝΑΙ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ΑΝΤΙΣΤΑΘΜΙΣΟΥΝ 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Ή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ΔΙΟΡΘΩΣΟΥΝ ΤΗΝ ΠΑΡΑΜΟΡΦΩΣΗ ΣΤΙΣ ΕΠΙΔΟΣΕΙΣ ΠΟΥ ΕΙΝΑΙ ΑΠΟΤΕΛΕΣΜΑ ΤΩΝ ΕΙΔΙΚΩΝ ΑΝΑΓΚΩΝ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885505" y="3039892"/>
            <a:ext cx="112719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ΕΙΝΑΙ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ΠΡΟΣΦΕΡΕΙ ΣΤΟΥΣ ΜΑΘΗΤΕΣ ΑΥΤΟΥΣ ΕΝΑ ΠΛΕΟΝΕΚΤΗΜΑ 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ΤΟΥΣ ΕΠΙΤΡΕΨΕΙ ΝΑ ΕΠΙΔΔΕΙΞΟΥΝ ΤΙΣ ΓΝΩΣΕΙΣ ΤΟΥΣ ΧΩΡΙΣ ΝΑ ΕΜΠΟΔΙΖΟΝΤΑΙ ΑΠΟ ΤΙΣ ΕΙΔΙΚΕΣ ΑΝΑΓΚΕΣ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793099" y="7508150"/>
            <a:ext cx="106854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ΕΙΝΑΙ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ΕΞΑΣΦΑΛΙΣΟΥΝ ΟΤΙ ΟΙ ΜΑΘΗΤΕΣ ΔΕΝ ΘΑ ΑΝΑΣΤΑΤΩΘΟΥΝ ΑΠΟ ΤΗΝ ΑΞΙΟΛΟΓΗΣΗ </a:t>
            </a: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Ή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ΕΞΑΣΦΑΛΙΣΟΥΝ ΤΗΝ ΕΠΙΤΕΥΞΗ ΥΨΗΛΟΤΕΡΗΣ ΒΑΘΜΟΛΟΓΙΑΣ ΣΤΑ ΤΕΣΤ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9422101" y="3762927"/>
            <a:ext cx="9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383590" y="2185799"/>
            <a:ext cx="604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3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ΣΚΟΠΟΣ ΤΩΝ ΡΥΘΜΙΣΕΩΝ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8" name="Google Shape;138;p17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139" name="Google Shape;139;p17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40" name="Google Shape;140;p17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142" name="Google Shape;142;p17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43" name="Google Shape;143;p17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62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128" name="Google Shape;1128;p62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29" name="Google Shape;1129;p62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62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131" name="Google Shape;1131;p62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32" name="Google Shape;1132;p62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62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134" name="Google Shape;1134;p62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35" name="Google Shape;1135;p62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62"/>
          <p:cNvGrpSpPr/>
          <p:nvPr/>
        </p:nvGrpSpPr>
        <p:grpSpPr>
          <a:xfrm>
            <a:off x="3071663" y="3976376"/>
            <a:ext cx="5001832" cy="4604824"/>
            <a:chOff x="0" y="0"/>
            <a:chExt cx="1317355" cy="1212793"/>
          </a:xfrm>
        </p:grpSpPr>
        <p:sp>
          <p:nvSpPr>
            <p:cNvPr id="1137" name="Google Shape;1137;p62"/>
            <p:cNvSpPr/>
            <p:nvPr/>
          </p:nvSpPr>
          <p:spPr>
            <a:xfrm>
              <a:off x="0" y="0"/>
              <a:ext cx="1317355" cy="1212793"/>
            </a:xfrm>
            <a:custGeom>
              <a:rect b="b" l="l" r="r" t="t"/>
              <a:pathLst>
                <a:path extrusionOk="0" h="1212793" w="1317355">
                  <a:moveTo>
                    <a:pt x="658678" y="0"/>
                  </a:moveTo>
                  <a:cubicBezTo>
                    <a:pt x="294900" y="0"/>
                    <a:pt x="0" y="271493"/>
                    <a:pt x="0" y="606397"/>
                  </a:cubicBezTo>
                  <a:cubicBezTo>
                    <a:pt x="0" y="941300"/>
                    <a:pt x="294900" y="1212793"/>
                    <a:pt x="658678" y="1212793"/>
                  </a:cubicBezTo>
                  <a:cubicBezTo>
                    <a:pt x="1022455" y="1212793"/>
                    <a:pt x="1317355" y="941300"/>
                    <a:pt x="1317355" y="606397"/>
                  </a:cubicBezTo>
                  <a:cubicBezTo>
                    <a:pt x="1317355" y="271493"/>
                    <a:pt x="1022455" y="0"/>
                    <a:pt x="658678" y="0"/>
                  </a:cubicBezTo>
                  <a:close/>
                </a:path>
              </a:pathLst>
            </a:custGeom>
            <a:solidFill>
              <a:srgbClr val="FFA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62"/>
            <p:cNvSpPr txBox="1"/>
            <p:nvPr/>
          </p:nvSpPr>
          <p:spPr>
            <a:xfrm>
              <a:off x="123502" y="85124"/>
              <a:ext cx="1070351" cy="1013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Διασφάλιση της ορθότητας της εκπαίδεσης που έχει λάβει ο αξιολογητής.</a:t>
              </a:r>
              <a:endParaRPr/>
            </a:p>
          </p:txBody>
        </p:sp>
      </p:grpSp>
      <p:grpSp>
        <p:nvGrpSpPr>
          <p:cNvPr id="1139" name="Google Shape;1139;p62"/>
          <p:cNvGrpSpPr/>
          <p:nvPr/>
        </p:nvGrpSpPr>
        <p:grpSpPr>
          <a:xfrm>
            <a:off x="10919268" y="4102983"/>
            <a:ext cx="4599368" cy="4478216"/>
            <a:chOff x="0" y="0"/>
            <a:chExt cx="1211356" cy="1179448"/>
          </a:xfrm>
        </p:grpSpPr>
        <p:sp>
          <p:nvSpPr>
            <p:cNvPr id="1140" name="Google Shape;1140;p62"/>
            <p:cNvSpPr/>
            <p:nvPr/>
          </p:nvSpPr>
          <p:spPr>
            <a:xfrm>
              <a:off x="0" y="0"/>
              <a:ext cx="1211356" cy="1179448"/>
            </a:xfrm>
            <a:custGeom>
              <a:rect b="b" l="l" r="r" t="t"/>
              <a:pathLst>
                <a:path extrusionOk="0" h="1179448" w="1211356">
                  <a:moveTo>
                    <a:pt x="605678" y="0"/>
                  </a:moveTo>
                  <a:cubicBezTo>
                    <a:pt x="271171" y="0"/>
                    <a:pt x="0" y="264028"/>
                    <a:pt x="0" y="589724"/>
                  </a:cubicBezTo>
                  <a:cubicBezTo>
                    <a:pt x="0" y="915419"/>
                    <a:pt x="271171" y="1179448"/>
                    <a:pt x="605678" y="1179448"/>
                  </a:cubicBezTo>
                  <a:cubicBezTo>
                    <a:pt x="940185" y="1179448"/>
                    <a:pt x="1211356" y="915419"/>
                    <a:pt x="1211356" y="589724"/>
                  </a:cubicBezTo>
                  <a:cubicBezTo>
                    <a:pt x="1211356" y="264028"/>
                    <a:pt x="940185" y="0"/>
                    <a:pt x="605678" y="0"/>
                  </a:cubicBezTo>
                  <a:close/>
                </a:path>
              </a:pathLst>
            </a:custGeom>
            <a:solidFill>
              <a:srgbClr val="B2FF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62"/>
            <p:cNvSpPr txBox="1"/>
            <p:nvPr/>
          </p:nvSpPr>
          <p:spPr>
            <a:xfrm>
              <a:off x="113565" y="81998"/>
              <a:ext cx="984227" cy="9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Επιβεβαίωση της επίδοσης της αξιολόγησης των μαθητών μειονοτήτων με άλλα δεδομένα.</a:t>
              </a:r>
              <a:endParaRPr/>
            </a:p>
          </p:txBody>
        </p:sp>
      </p:grpSp>
      <p:sp>
        <p:nvSpPr>
          <p:cNvPr id="1142" name="Google Shape;1142;p62"/>
          <p:cNvSpPr/>
          <p:nvPr/>
        </p:nvSpPr>
        <p:spPr>
          <a:xfrm>
            <a:off x="8273918" y="5925385"/>
            <a:ext cx="2444927" cy="706806"/>
          </a:xfrm>
          <a:custGeom>
            <a:rect b="b" l="l" r="r" t="t"/>
            <a:pathLst>
              <a:path extrusionOk="0" h="706806" w="2444927">
                <a:moveTo>
                  <a:pt x="0" y="0"/>
                </a:moveTo>
                <a:lnTo>
                  <a:pt x="2444927" y="0"/>
                </a:lnTo>
                <a:lnTo>
                  <a:pt x="2444927" y="706806"/>
                </a:lnTo>
                <a:lnTo>
                  <a:pt x="0" y="706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3" name="Google Shape;1143;p62"/>
          <p:cNvSpPr txBox="1"/>
          <p:nvPr/>
        </p:nvSpPr>
        <p:spPr>
          <a:xfrm>
            <a:off x="3184478" y="472770"/>
            <a:ext cx="12334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48">
                <a:latin typeface="Times New Roman"/>
                <a:ea typeface="Times New Roman"/>
                <a:cs typeface="Times New Roman"/>
                <a:sym typeface="Times New Roman"/>
              </a:rPr>
              <a:t>Δύο</a:t>
            </a:r>
            <a:r>
              <a:rPr b="1" i="0" lang="en-US" sz="414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βασικές ανάγκες: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63"/>
          <p:cNvSpPr txBox="1"/>
          <p:nvPr/>
        </p:nvSpPr>
        <p:spPr>
          <a:xfrm>
            <a:off x="2411300" y="2322675"/>
            <a:ext cx="15194100" cy="4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1">
                <a:solidFill>
                  <a:schemeClr val="dk1"/>
                </a:solidFill>
              </a:rPr>
              <a:t>                              </a:t>
            </a:r>
            <a:r>
              <a:rPr b="1" lang="en-US" sz="62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1"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ΚΡΙΤ</a:t>
            </a:r>
            <a:r>
              <a:rPr b="1" lang="en-US" sz="57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ΡΙΑ ΠΟΥ ΑΠΑΙΤΟ</a:t>
            </a:r>
            <a:r>
              <a:rPr b="1" lang="en-US" sz="57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</a:t>
            </a: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ΝΤΑΙ ΓΙΑ ΤΗ Δ</a:t>
            </a:r>
            <a:r>
              <a:rPr b="1" lang="en-US" sz="57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</a:t>
            </a: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ΚΑΙΗ ΑΞΙΟΛΟΓΗΣΗ ΤΩΝ ΜΑΘΗΤΩΝ ΔΙΑΦΟΡΕΤΙΚ</a:t>
            </a:r>
            <a:r>
              <a:rPr b="1" lang="en-US" sz="57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Ω</a:t>
            </a: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 ΠΟΛΙΤΙΣΜ</a:t>
            </a:r>
            <a:r>
              <a:rPr b="1" lang="en-US" sz="57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Ω</a:t>
            </a:r>
            <a:r>
              <a:rPr b="1" i="0" lang="en-US" sz="570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</a:t>
            </a:r>
            <a:endParaRPr b="1"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9" name="Google Shape;1149;p63"/>
          <p:cNvSpPr/>
          <p:nvPr/>
        </p:nvSpPr>
        <p:spPr>
          <a:xfrm>
            <a:off x="1787850" y="6758475"/>
            <a:ext cx="2963312" cy="3358015"/>
          </a:xfrm>
          <a:custGeom>
            <a:rect b="b" l="l" r="r" t="t"/>
            <a:pathLst>
              <a:path extrusionOk="0" h="3562881" w="3102945">
                <a:moveTo>
                  <a:pt x="0" y="0"/>
                </a:moveTo>
                <a:lnTo>
                  <a:pt x="3102945" y="0"/>
                </a:lnTo>
                <a:lnTo>
                  <a:pt x="3102945" y="3562881"/>
                </a:lnTo>
                <a:lnTo>
                  <a:pt x="0" y="3562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50" name="Google Shape;1150;p63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151" name="Google Shape;1151;p63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52" name="Google Shape;1152;p63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63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154" name="Google Shape;1154;p63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55" name="Google Shape;1155;p63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63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157" name="Google Shape;1157;p63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58" name="Google Shape;1158;p63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64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164" name="Google Shape;1164;p6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65" name="Google Shape;1165;p64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64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167" name="Google Shape;1167;p6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68" name="Google Shape;1168;p64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64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170" name="Google Shape;1170;p6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71" name="Google Shape;1171;p64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2" name="Google Shape;1172;p64"/>
          <p:cNvSpPr txBox="1"/>
          <p:nvPr/>
        </p:nvSpPr>
        <p:spPr>
          <a:xfrm>
            <a:off x="3849284" y="2764798"/>
            <a:ext cx="12186000" cy="54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375" lvl="1" marL="518752" marR="0" rtl="0" algn="l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•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αξιολογητής πρέπει είναι </a:t>
            </a:r>
            <a:r>
              <a:rPr b="1" i="0" lang="en-US" sz="2402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σωστά εκπαιδευμένος</a:t>
            </a: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για να επιβεβαιώσει την επίδοση μαθητών από μειονοτικές ομάδες στην αξιολόγηση, χρησιμοποιώντας διαφορετικά δεδομένα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9375" lvl="1" marL="518752" marR="0" rtl="0" algn="l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•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πρόσωπο το οποίο αξιολογεί/ερμηνεύει τα αποτελέσματα αξιολόγησης μαθητών που έχουν πολιτισμική/γλωσσική ποικιλομορφία πρέπει να είναι </a:t>
            </a:r>
            <a:r>
              <a:rPr b="1" i="0" lang="en-US" sz="2402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ειδικευμένος στην γλώσσα</a:t>
            </a: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τους, να έχει </a:t>
            </a:r>
            <a:r>
              <a:rPr b="1" i="0" lang="en-US" sz="2402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εμπειρία στην αξιολόγηση</a:t>
            </a: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τους και να έχει εξοικειωθεί με την πολιτιστική εμπειρία τους.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9375" lvl="1" marL="518753" marR="0" rtl="0" algn="l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•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γίνει κατανοητό το ότι το κριτήριο επιλογής ειδικού είναι κάτι περισσότερο από την εύρεση ενός ατόμου που, είτε μιλά τη γλώσσα, είτε αποτελεί μέλος της γλωσσικής/εθνοτικής ομάδας.</a:t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3" name="Google Shape;1173;p64"/>
          <p:cNvSpPr/>
          <p:nvPr/>
        </p:nvSpPr>
        <p:spPr>
          <a:xfrm flipH="1">
            <a:off x="15578810" y="7025999"/>
            <a:ext cx="2709190" cy="3260888"/>
          </a:xfrm>
          <a:custGeom>
            <a:rect b="b" l="l" r="r" t="t"/>
            <a:pathLst>
              <a:path extrusionOk="0" h="2971196" w="2295924">
                <a:moveTo>
                  <a:pt x="2295925" y="0"/>
                </a:moveTo>
                <a:lnTo>
                  <a:pt x="0" y="0"/>
                </a:lnTo>
                <a:lnTo>
                  <a:pt x="0" y="2971196"/>
                </a:lnTo>
                <a:lnTo>
                  <a:pt x="2295925" y="2971196"/>
                </a:lnTo>
                <a:lnTo>
                  <a:pt x="22959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4" name="Google Shape;1174;p64"/>
          <p:cNvSpPr txBox="1"/>
          <p:nvPr/>
        </p:nvSpPr>
        <p:spPr>
          <a:xfrm>
            <a:off x="3438579" y="134100"/>
            <a:ext cx="123342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4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Κριτήρια που απαιτούνται για τη δίκαιη αξιολόγηση των μαθητών διαφορετικών πολιτισμών.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65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180" name="Google Shape;1180;p65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1" name="Google Shape;1181;p65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2" name="Google Shape;1182;p65"/>
          <p:cNvSpPr txBox="1"/>
          <p:nvPr/>
        </p:nvSpPr>
        <p:spPr>
          <a:xfrm>
            <a:off x="3572050" y="163278"/>
            <a:ext cx="123342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Κριτήρια που απαιτούνται για τη δίκαιη αξιολόγηση των μαθητών διαφορετικών πολιτισμών.</a:t>
            </a:r>
            <a:endParaRPr b="0" i="0" sz="36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65"/>
          <p:cNvSpPr txBox="1"/>
          <p:nvPr/>
        </p:nvSpPr>
        <p:spPr>
          <a:xfrm>
            <a:off x="2450050" y="2300250"/>
            <a:ext cx="118452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2390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2"/>
              <a:buFont typeface="Times New Roman"/>
              <a:buChar char="•"/>
            </a:pPr>
            <a:r>
              <a:rPr b="1" i="0" lang="en-US" sz="25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ειδικός πρέπει να έχει δεχτεί επίσημη εκπαίδευση, σχετικά με την κατάκτηση δεύτερης γλώσσας, την ανάπτυξη της ικανότητας των μαθητών να μιλούν </a:t>
            </a:r>
            <a:r>
              <a:rPr b="1" lang="en-US" sz="2502">
                <a:latin typeface="Times New Roman"/>
                <a:ea typeface="Times New Roman"/>
                <a:cs typeface="Times New Roman"/>
                <a:sym typeface="Times New Roman"/>
              </a:rPr>
              <a:t>Ελληνικά </a:t>
            </a:r>
            <a:r>
              <a:rPr b="1" i="0" lang="en-US" sz="25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τον ρόλο που κατέχει η μητρική γλώσσα στην επίδοση τους.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390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2"/>
              <a:buFont typeface="Times New Roman"/>
              <a:buChar char="•"/>
            </a:pPr>
            <a:r>
              <a:rPr b="1" i="0" lang="en-US" sz="25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τεστ πρέπει να εφαρμόζονται από εκπαιδευμένο αξιολογητή, εξειδικευμένο στην αξιολόγηση διαφόρων μαθητών, ο οποίος χρησιμοποιεί κατάλληλα εργαλεία που περιορίζουν την προκατάληψη και τις διακρίσεις.</a:t>
            </a:r>
            <a:endParaRPr b="0" i="0" sz="250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65"/>
          <p:cNvSpPr txBox="1"/>
          <p:nvPr/>
        </p:nvSpPr>
        <p:spPr>
          <a:xfrm>
            <a:off x="5840175" y="6636400"/>
            <a:ext cx="109791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127" lvl="0" marL="45720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●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ειδικός πρέπει να διασφαλίζει την ακρίβεια της αξιολόγησης και την αξιοποίηση των αποτελεσμάτων της προς όφελος του μαθητή.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127" lvl="0" marL="45720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●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Συλλογή πληροφοριών για τον τρόπο που ο μαθητης επικοινωνεί στο κοινωνικό και σχολικό του περιβάλλον.Οι πληροφορίες για την αξιολόγηση πρέπει να προέρχονται από διάφορες πηγές και να συλλέγονται μέσω διαφόρων διαδικασιών.</a:t>
            </a:r>
            <a:endParaRPr b="0" i="0" sz="240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65"/>
          <p:cNvSpPr/>
          <p:nvPr/>
        </p:nvSpPr>
        <p:spPr>
          <a:xfrm>
            <a:off x="15348078" y="3228525"/>
            <a:ext cx="2263265" cy="2620623"/>
          </a:xfrm>
          <a:custGeom>
            <a:rect b="b" l="l" r="r" t="t"/>
            <a:pathLst>
              <a:path extrusionOk="0" h="2620623" w="2263265">
                <a:moveTo>
                  <a:pt x="0" y="0"/>
                </a:moveTo>
                <a:lnTo>
                  <a:pt x="2263265" y="0"/>
                </a:lnTo>
                <a:lnTo>
                  <a:pt x="2263265" y="2620623"/>
                </a:lnTo>
                <a:lnTo>
                  <a:pt x="0" y="2620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86" name="Google Shape;1186;p65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187" name="Google Shape;1187;p65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88" name="Google Shape;1188;p65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65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190" name="Google Shape;1190;p65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191" name="Google Shape;1191;p65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66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197" name="Google Shape;1197;p66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98" name="Google Shape;1198;p66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66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200" name="Google Shape;1200;p66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201" name="Google Shape;1201;p66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66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203" name="Google Shape;1203;p66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04" name="Google Shape;1204;p66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5" name="Google Shape;1205;p66"/>
          <p:cNvSpPr/>
          <p:nvPr/>
        </p:nvSpPr>
        <p:spPr>
          <a:xfrm>
            <a:off x="13389944" y="7072220"/>
            <a:ext cx="4684562" cy="3214780"/>
          </a:xfrm>
          <a:custGeom>
            <a:rect b="b" l="l" r="r" t="t"/>
            <a:pathLst>
              <a:path extrusionOk="0" h="3214780" w="4684562">
                <a:moveTo>
                  <a:pt x="0" y="0"/>
                </a:moveTo>
                <a:lnTo>
                  <a:pt x="4684562" y="0"/>
                </a:lnTo>
                <a:lnTo>
                  <a:pt x="4684562" y="3214780"/>
                </a:lnTo>
                <a:lnTo>
                  <a:pt x="0" y="3214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6" name="Google Shape;1206;p66"/>
          <p:cNvSpPr txBox="1"/>
          <p:nvPr/>
        </p:nvSpPr>
        <p:spPr>
          <a:xfrm>
            <a:off x="4754350" y="2843000"/>
            <a:ext cx="91647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914400" marR="0" rtl="0" algn="l">
              <a:lnSpc>
                <a:spcPct val="1240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1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Πρέπει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καταγραφούν πληροφορίες για τον τρόπο, που ο μαθητης επικοινωνεί στο κοινωνικό και σχολικό του περιβάλλον.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24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240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πληροφορίες για την αξιολόγηση </a:t>
            </a:r>
            <a:r>
              <a:rPr b="1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πρέπει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να προέρχονται από διάφορες πηγές και να συλλέγονται μέσω διαφόρων διαδικασιών.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7" name="Google Shape;1207;p66"/>
          <p:cNvSpPr txBox="1"/>
          <p:nvPr/>
        </p:nvSpPr>
        <p:spPr>
          <a:xfrm>
            <a:off x="3701454" y="255865"/>
            <a:ext cx="119154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Προσαρμογές στη διεξαγωγή των δοκιμών για μαθητές διαφορετικών πολιτισμών.</a:t>
            </a:r>
            <a:endParaRPr b="1" i="0" sz="3109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67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213" name="Google Shape;1213;p67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14" name="Google Shape;1214;p67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67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216" name="Google Shape;1216;p67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217" name="Google Shape;1217;p67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67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219" name="Google Shape;1219;p67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20" name="Google Shape;1220;p67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1" name="Google Shape;1221;p67"/>
          <p:cNvSpPr/>
          <p:nvPr/>
        </p:nvSpPr>
        <p:spPr>
          <a:xfrm flipH="1" rot="-10601507">
            <a:off x="7898858" y="2689963"/>
            <a:ext cx="3660769" cy="795046"/>
          </a:xfrm>
          <a:custGeom>
            <a:rect b="b" l="l" r="r" t="t"/>
            <a:pathLst>
              <a:path extrusionOk="0" h="795718" w="2816700">
                <a:moveTo>
                  <a:pt x="0" y="795718"/>
                </a:moveTo>
                <a:lnTo>
                  <a:pt x="2816700" y="795718"/>
                </a:lnTo>
                <a:lnTo>
                  <a:pt x="2816700" y="0"/>
                </a:lnTo>
                <a:lnTo>
                  <a:pt x="0" y="0"/>
                </a:lnTo>
                <a:lnTo>
                  <a:pt x="0" y="79571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2" name="Google Shape;1222;p67"/>
          <p:cNvSpPr txBox="1"/>
          <p:nvPr/>
        </p:nvSpPr>
        <p:spPr>
          <a:xfrm>
            <a:off x="2815499" y="2982080"/>
            <a:ext cx="52083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Εργαλεία</a:t>
            </a:r>
            <a:endParaRPr b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3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μέσα/εργαλεία που σχετίζονται με κανόνες πρέπει να ενισχυθούν μέσω αξιολόγησης σε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3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σχηματισμούς, η οποία έχει πιο άτυπο χαρακτήρα.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3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92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3" name="Google Shape;1223;p67"/>
          <p:cNvSpPr txBox="1"/>
          <p:nvPr/>
        </p:nvSpPr>
        <p:spPr>
          <a:xfrm>
            <a:off x="2976900" y="472752"/>
            <a:ext cx="12334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4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Εκτέλεση Διαδικασίας Αξιολόγησης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4" name="Google Shape;1224;p67"/>
          <p:cNvSpPr txBox="1"/>
          <p:nvPr/>
        </p:nvSpPr>
        <p:spPr>
          <a:xfrm>
            <a:off x="2632793" y="6796252"/>
            <a:ext cx="5266200" cy="27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Ανασκόπηση και αποτελέσματα</a:t>
            </a:r>
            <a:endParaRPr b="1"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Ανασκόπηση θα δέχονται και τα αποτελέσματα τυποποιημένων δοκιμασιών γλωσσικής ικανότητας. Τα εν λόγω αποτελέσματα πραγματοποιούνται ανά περιόδους από τον εκπαιδευτικό διγλωσσικής εκπαίδευσης ή ESL.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5" name="Google Shape;1225;p67"/>
          <p:cNvSpPr txBox="1"/>
          <p:nvPr/>
        </p:nvSpPr>
        <p:spPr>
          <a:xfrm>
            <a:off x="11391600" y="2908238"/>
            <a:ext cx="4305600" cy="19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Στόχος</a:t>
            </a:r>
            <a:endParaRPr b="1"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Στόχος είναι η καταγραφή</a:t>
            </a: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1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της εξέλιξης των μαθητών και η πρόοδός τους</a:t>
            </a: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1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προς την κατάκτηση των Αγγλικών. 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6" name="Google Shape;1226;p67"/>
          <p:cNvSpPr txBox="1"/>
          <p:nvPr/>
        </p:nvSpPr>
        <p:spPr>
          <a:xfrm>
            <a:off x="10764748" y="6779300"/>
            <a:ext cx="6406800" cy="2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Παρακολούθηση</a:t>
            </a:r>
            <a:endParaRPr b="1"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2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παρακολούθηση των μαθητών πρέπει να λαμβάνει χώρα εντός της σχολικής τάξης, σε συνθήκες μη δομημένες , και εφόσον είναι εφικτό στις οικίες των μαθητών. Πρέπει να δίνεται ιδιαίτερη προσοχή στον τρόπο που οι μαθητές χρησιμοποιούν την γλώσσα κατά τη διάρκεια συμμετοχής στην τάξη.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7" name="Google Shape;1227;p67"/>
          <p:cNvSpPr/>
          <p:nvPr/>
        </p:nvSpPr>
        <p:spPr>
          <a:xfrm flipH="1">
            <a:off x="7899078" y="8988037"/>
            <a:ext cx="2816700" cy="795718"/>
          </a:xfrm>
          <a:custGeom>
            <a:rect b="b" l="l" r="r" t="t"/>
            <a:pathLst>
              <a:path extrusionOk="0" h="795718" w="2816700">
                <a:moveTo>
                  <a:pt x="2816700" y="0"/>
                </a:moveTo>
                <a:lnTo>
                  <a:pt x="0" y="0"/>
                </a:lnTo>
                <a:lnTo>
                  <a:pt x="0" y="795717"/>
                </a:lnTo>
                <a:lnTo>
                  <a:pt x="2816700" y="795717"/>
                </a:lnTo>
                <a:lnTo>
                  <a:pt x="28167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8" name="Google Shape;1228;p67"/>
          <p:cNvSpPr/>
          <p:nvPr/>
        </p:nvSpPr>
        <p:spPr>
          <a:xfrm flipH="1" rot="5400000">
            <a:off x="4363142" y="5553102"/>
            <a:ext cx="1805512" cy="510057"/>
          </a:xfrm>
          <a:custGeom>
            <a:rect b="b" l="l" r="r" t="t"/>
            <a:pathLst>
              <a:path extrusionOk="0" h="510057" w="1805512">
                <a:moveTo>
                  <a:pt x="0" y="510058"/>
                </a:moveTo>
                <a:lnTo>
                  <a:pt x="1805513" y="510058"/>
                </a:lnTo>
                <a:lnTo>
                  <a:pt x="1805513" y="0"/>
                </a:lnTo>
                <a:lnTo>
                  <a:pt x="0" y="0"/>
                </a:lnTo>
                <a:lnTo>
                  <a:pt x="0" y="51005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9" name="Google Shape;1229;p67"/>
          <p:cNvSpPr/>
          <p:nvPr/>
        </p:nvSpPr>
        <p:spPr>
          <a:xfrm flipH="1" rot="-5400000">
            <a:off x="13065390" y="5553099"/>
            <a:ext cx="1805512" cy="510057"/>
          </a:xfrm>
          <a:custGeom>
            <a:rect b="b" l="l" r="r" t="t"/>
            <a:pathLst>
              <a:path extrusionOk="0" h="510057" w="1805512">
                <a:moveTo>
                  <a:pt x="0" y="510057"/>
                </a:moveTo>
                <a:lnTo>
                  <a:pt x="1805512" y="510057"/>
                </a:lnTo>
                <a:lnTo>
                  <a:pt x="1805512" y="0"/>
                </a:lnTo>
                <a:lnTo>
                  <a:pt x="0" y="0"/>
                </a:lnTo>
                <a:lnTo>
                  <a:pt x="0" y="51005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68"/>
          <p:cNvSpPr/>
          <p:nvPr/>
        </p:nvSpPr>
        <p:spPr>
          <a:xfrm>
            <a:off x="7840371" y="1974635"/>
            <a:ext cx="2905802" cy="1115102"/>
          </a:xfrm>
          <a:custGeom>
            <a:rect b="b" l="l" r="r" t="t"/>
            <a:pathLst>
              <a:path extrusionOk="0" h="1115102" w="2905802">
                <a:moveTo>
                  <a:pt x="0" y="0"/>
                </a:moveTo>
                <a:lnTo>
                  <a:pt x="2905802" y="0"/>
                </a:lnTo>
                <a:lnTo>
                  <a:pt x="2905802" y="1115101"/>
                </a:lnTo>
                <a:lnTo>
                  <a:pt x="0" y="1115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5" name="Google Shape;1235;p68"/>
          <p:cNvSpPr/>
          <p:nvPr/>
        </p:nvSpPr>
        <p:spPr>
          <a:xfrm>
            <a:off x="15249600" y="7364612"/>
            <a:ext cx="3038400" cy="2922388"/>
          </a:xfrm>
          <a:custGeom>
            <a:rect b="b" l="l" r="r" t="t"/>
            <a:pathLst>
              <a:path extrusionOk="0" h="2922388" w="3038400">
                <a:moveTo>
                  <a:pt x="0" y="0"/>
                </a:moveTo>
                <a:lnTo>
                  <a:pt x="3038400" y="0"/>
                </a:lnTo>
                <a:lnTo>
                  <a:pt x="3038400" y="2922388"/>
                </a:lnTo>
                <a:lnTo>
                  <a:pt x="0" y="2922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6" name="Google Shape;1236;p68"/>
          <p:cNvSpPr txBox="1"/>
          <p:nvPr/>
        </p:nvSpPr>
        <p:spPr>
          <a:xfrm>
            <a:off x="3713667" y="2863954"/>
            <a:ext cx="11915400" cy="3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4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9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εστίαση της προσοχής</a:t>
            </a:r>
            <a:r>
              <a:rPr b="1" i="0" lang="en-US" sz="330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βρισκεται στο εάν το παιδί αντιλαμβάνεται την ιστορία που αφηγείται το μάθημα και τα μηνύματα του δασκάλου, καθώς και στο εάν συμμετέχει ενεργά στην εκπαιδευτική διαδικασία.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37" name="Google Shape;1237;p68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238" name="Google Shape;1238;p68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39" name="Google Shape;1239;p68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68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241" name="Google Shape;1241;p68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242" name="Google Shape;1242;p68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68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244" name="Google Shape;1244;p68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45" name="Google Shape;1245;p68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69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251" name="Google Shape;1251;p69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52" name="Google Shape;1252;p69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3" name="Google Shape;1253;p69"/>
          <p:cNvSpPr/>
          <p:nvPr/>
        </p:nvSpPr>
        <p:spPr>
          <a:xfrm>
            <a:off x="15102612" y="7075918"/>
            <a:ext cx="3240460" cy="3273192"/>
          </a:xfrm>
          <a:custGeom>
            <a:rect b="b" l="l" r="r" t="t"/>
            <a:pathLst>
              <a:path extrusionOk="0" h="3273192" w="3240460">
                <a:moveTo>
                  <a:pt x="0" y="0"/>
                </a:moveTo>
                <a:lnTo>
                  <a:pt x="3240459" y="0"/>
                </a:lnTo>
                <a:lnTo>
                  <a:pt x="3240459" y="3273192"/>
                </a:lnTo>
                <a:lnTo>
                  <a:pt x="0" y="3273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4" name="Google Shape;1254;p69"/>
          <p:cNvSpPr/>
          <p:nvPr/>
        </p:nvSpPr>
        <p:spPr>
          <a:xfrm>
            <a:off x="1967502" y="7583720"/>
            <a:ext cx="3773615" cy="2703280"/>
          </a:xfrm>
          <a:custGeom>
            <a:rect b="b" l="l" r="r" t="t"/>
            <a:pathLst>
              <a:path extrusionOk="0" h="2703280" w="3773615">
                <a:moveTo>
                  <a:pt x="0" y="0"/>
                </a:moveTo>
                <a:lnTo>
                  <a:pt x="3773615" y="0"/>
                </a:lnTo>
                <a:lnTo>
                  <a:pt x="3773615" y="2703280"/>
                </a:lnTo>
                <a:lnTo>
                  <a:pt x="0" y="2703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5" name="Google Shape;1255;p69"/>
          <p:cNvSpPr txBox="1"/>
          <p:nvPr/>
        </p:nvSpPr>
        <p:spPr>
          <a:xfrm>
            <a:off x="10312756" y="3922765"/>
            <a:ext cx="77253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Τους μαθητές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Πρέπει να ληφθούν συνεντεύξεις από τις οποίες ένα μέρος της συνομιλίας θα αναλυθεί, προκειμένου να εξεταστεί η επικοινωνιακή ικανότητα των μαθητών και το εάν γνωρίζουν κανόνες διαπροσωπικής επικοινωνίας.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2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6" name="Google Shape;1256;p69"/>
          <p:cNvSpPr txBox="1"/>
          <p:nvPr/>
        </p:nvSpPr>
        <p:spPr>
          <a:xfrm>
            <a:off x="5474401" y="492375"/>
            <a:ext cx="8699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7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ρόλος της συνέντευξης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7" name="Google Shape;1257;p69"/>
          <p:cNvSpPr txBox="1"/>
          <p:nvPr/>
        </p:nvSpPr>
        <p:spPr>
          <a:xfrm>
            <a:off x="5624416" y="2547371"/>
            <a:ext cx="861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Συνέντευξη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μπορεί να ληφθεί από: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8" name="Google Shape;1258;p69"/>
          <p:cNvSpPr txBox="1"/>
          <p:nvPr/>
        </p:nvSpPr>
        <p:spPr>
          <a:xfrm>
            <a:off x="1726629" y="3922765"/>
            <a:ext cx="76770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Τους γονείς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Μπορούν να προσφέρουν χρήσιμες πληροφορίες αναφορικά με την γλώσσα που </a:t>
            </a:r>
            <a:r>
              <a:rPr b="1" lang="en-US" sz="240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μιλούν</a:t>
            </a:r>
            <a:r>
              <a:rPr b="1" i="0" lang="en-US" sz="2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τα μέλη της οικογένειας μεταξύ τους και τις μεθόδους με τις οποίες αναπτύσσουν δεξιότητες επικοινωνίας στο οικογενειακό περιβάλλον.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59" name="Google Shape;1259;p69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260" name="Google Shape;1260;p69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61" name="Google Shape;1261;p69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69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263" name="Google Shape;1263;p69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264" name="Google Shape;1264;p69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0"/>
          <p:cNvSpPr txBox="1"/>
          <p:nvPr/>
        </p:nvSpPr>
        <p:spPr>
          <a:xfrm>
            <a:off x="3148500" y="1571200"/>
            <a:ext cx="13530600" cy="1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4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Αυθεντικές αξιολογήσεις που αξιοποιούνται για να διαπιστωθεί η ανάπτυξη δεξιοτήτων αφήγησης και η βελτίωση γλωσσικών δομών από τους μαθητές: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0" name="Google Shape;1270;p70"/>
          <p:cNvSpPr txBox="1"/>
          <p:nvPr/>
        </p:nvSpPr>
        <p:spPr>
          <a:xfrm>
            <a:off x="9677559" y="3429011"/>
            <a:ext cx="8610600" cy="5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10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913" lvl="1" marL="453983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Πριν από τη υλοποίηση των δοκιμασιών δώστε στους μαθητές σημαντικούς όρους, λίστες λεξιλογίου και φύλλα επανάληψης.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913" lvl="1" marL="453983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Παρουσιάστε τα ερωτήματα και τις οδηγίες χρησιμοποιώντας γραφικές και εικονικές αναπαραστάσεις.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6990" lvl="1" marL="453983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2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Χρησιμοποιήστε έναν μεταφραστή ώστε να βοηθήσετε τα παιδιά.</a:t>
            </a:r>
            <a:r>
              <a:rPr b="1" lang="en-US" sz="210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10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1" name="Google Shape;1271;p70"/>
          <p:cNvSpPr txBox="1"/>
          <p:nvPr/>
        </p:nvSpPr>
        <p:spPr>
          <a:xfrm>
            <a:off x="2022150" y="3667025"/>
            <a:ext cx="7817700" cy="6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6040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•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Διδάξτε στρατηγικές για την εξέταση, όπως το πότε οι μαθητές επωφελούνται από το να μαντέψουν</a:t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040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•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Διδάξτε στους μαθητές τη γλώσσα των ακαδημαϊκών δοκιμασιών.</a:t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040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2"/>
              <a:buFont typeface="Times New Roman"/>
              <a:buChar char="•"/>
            </a:pPr>
            <a:r>
              <a:rPr b="1" i="0" lang="en-US" sz="24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Δώστε ευκαιρίες υλοποίησης πρακτικών δοκιμασιών στους μαθητές.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2" name="Google Shape;1272;p70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273" name="Google Shape;1273;p70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74" name="Google Shape;1274;p70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70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276" name="Google Shape;1276;p70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277" name="Google Shape;1277;p70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279" name="Google Shape;1279;p70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80" name="Google Shape;1280;p70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71"/>
          <p:cNvSpPr txBox="1"/>
          <p:nvPr/>
        </p:nvSpPr>
        <p:spPr>
          <a:xfrm>
            <a:off x="2564975" y="1631400"/>
            <a:ext cx="13639200" cy="21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7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Αυθεντικές αξιολογήσεις που αξιοποιούνται για να διαπιστωθεί η ανάπτυξη δεξιοτήτων αφήγησης και η βελτίωση γλωσσικών δομών από τους μαθητές: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6" name="Google Shape;1286;p71"/>
          <p:cNvSpPr txBox="1"/>
          <p:nvPr/>
        </p:nvSpPr>
        <p:spPr>
          <a:xfrm>
            <a:off x="10181300" y="3931300"/>
            <a:ext cx="8221200" cy="4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990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2"/>
              <a:buFont typeface="Times New Roman"/>
              <a:buChar char="•"/>
            </a:pPr>
            <a:r>
              <a:rPr b="1" i="0" lang="en-US" sz="2102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Ελέγξτε εάν οι οδηγίες είναι κατανοητές.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9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Ορίστε τους κύριους όρους και στα Αγγλικά και στη μητρική γλώσσα των μαθητών.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9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Αφήστε τους μαθητές να χρησιμοποιήσουν κάποιο λεξικό.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71"/>
          <p:cNvSpPr txBox="1"/>
          <p:nvPr/>
        </p:nvSpPr>
        <p:spPr>
          <a:xfrm>
            <a:off x="1570709" y="3931290"/>
            <a:ext cx="8610600" cy="4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5913" lvl="1" marL="453983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Βεβαιωθείτε ότι ο αξιολογητής έχει την δυνατότητα να δημιουργήσει θετική σχέση με τον μαθητή και να κατακτήσει την εμπιστοσύνη του.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913" lvl="1" marL="453983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Βεβαιωθείτε ότι ο αξιολογητής γνωρίζει τη γλώσσα του μαθητή.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913" lvl="1" marL="453983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Αξιολογήστε τους μαθητές και στη μητρική τους γλώσσα και στην αγγλική.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10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88" name="Google Shape;1288;p71"/>
          <p:cNvGrpSpPr/>
          <p:nvPr/>
        </p:nvGrpSpPr>
        <p:grpSpPr>
          <a:xfrm rot="5400000">
            <a:off x="-4266515" y="4291993"/>
            <a:ext cx="10261039" cy="1729108"/>
            <a:chOff x="0" y="-19050"/>
            <a:chExt cx="2702478" cy="455400"/>
          </a:xfrm>
        </p:grpSpPr>
        <p:sp>
          <p:nvSpPr>
            <p:cNvPr id="1289" name="Google Shape;1289;p71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90" name="Google Shape;1290;p71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71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292" name="Google Shape;1292;p71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293" name="Google Shape;1293;p71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71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295" name="Google Shape;1295;p71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96" name="Google Shape;1296;p71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3871477" y="3190952"/>
            <a:ext cx="107400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86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ΚΑΤΕΥΘΥΝΤΗΡΙΕΣ ΓΡΑΜΜΕΣ ΓΙΑ ΤΗΝ ΠΑΡΟΧΗ ΡΥΘΜΙΣΕΩΝ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150" name="Google Shape;150;p18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51" name="Google Shape;151;p18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8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153" name="Google Shape;153;p18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154" name="Google Shape;154;p18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8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156" name="Google Shape;156;p18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57" name="Google Shape;157;p18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72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302" name="Google Shape;1302;p72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03" name="Google Shape;1303;p72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4" name="Google Shape;1304;p72"/>
          <p:cNvSpPr/>
          <p:nvPr/>
        </p:nvSpPr>
        <p:spPr>
          <a:xfrm>
            <a:off x="11539900" y="3664226"/>
            <a:ext cx="5898002" cy="4425104"/>
          </a:xfrm>
          <a:custGeom>
            <a:rect b="b" l="l" r="r" t="t"/>
            <a:pathLst>
              <a:path extrusionOk="0" h="1219877" w="1851806">
                <a:moveTo>
                  <a:pt x="0" y="0"/>
                </a:moveTo>
                <a:lnTo>
                  <a:pt x="1851806" y="0"/>
                </a:lnTo>
                <a:lnTo>
                  <a:pt x="1851806" y="1219877"/>
                </a:lnTo>
                <a:lnTo>
                  <a:pt x="0" y="1219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5" name="Google Shape;1305;p72"/>
          <p:cNvSpPr txBox="1"/>
          <p:nvPr/>
        </p:nvSpPr>
        <p:spPr>
          <a:xfrm>
            <a:off x="4091451" y="-11325"/>
            <a:ext cx="118338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Αυθεντικές αξιολογήσεις που αξιοποιούνται για να διαπιστωθεί η ανάπτυξη δεξιοτήτων αφήγησης και η βελτίωση γλωσσικών δομών από τους μαθητές: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6" name="Google Shape;1306;p72"/>
          <p:cNvSpPr txBox="1"/>
          <p:nvPr/>
        </p:nvSpPr>
        <p:spPr>
          <a:xfrm>
            <a:off x="814300" y="2185225"/>
            <a:ext cx="9413400" cy="7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314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Εξετάστε τις διαφορές στις διαλέκτους της χώρας διαμονής όταν βαθμολογείτε τις δοκιμασίες.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314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Μην θεωρήσετε τις διαφορές στην διάλεκτο λάθη.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314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Πέρα από την απόδοση της τάξης δώστε προσοχή και στην απόδοση στις δοκιμασίες.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314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Χρησιμοποιήστε ερωτήματα υψηλής κατανόησης και απλά σε γλωσσικό επίπεδο.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314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Επιτρέψτε περισσότερο χρόνο για να ολοκληρώσουν οι μαθητές τις δοκιμασίες.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3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Παρέχετε στοιχεία για να βοηθήσετε τα παιδιά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7" name="Google Shape;1307;p72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308" name="Google Shape;1308;p72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309" name="Google Shape;1309;p72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73"/>
          <p:cNvGrpSpPr/>
          <p:nvPr/>
        </p:nvGrpSpPr>
        <p:grpSpPr>
          <a:xfrm>
            <a:off x="1728550" y="-72325"/>
            <a:ext cx="16559607" cy="1729108"/>
            <a:chOff x="0" y="-19050"/>
            <a:chExt cx="4380385" cy="455400"/>
          </a:xfrm>
        </p:grpSpPr>
        <p:sp>
          <p:nvSpPr>
            <p:cNvPr id="1315" name="Google Shape;1315;p73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16" name="Google Shape;1316;p73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7" name="Google Shape;1317;p73"/>
          <p:cNvSpPr txBox="1"/>
          <p:nvPr/>
        </p:nvSpPr>
        <p:spPr>
          <a:xfrm>
            <a:off x="4091451" y="-11325"/>
            <a:ext cx="118338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Αυθεντικές αξιολογήσεις που αξιοποιούνται για να διαπιστωθεί η ανάπτυξη δεξιοτήτων αφήγησης και η βελτίωση γλωσσικών δομών από τους μαθητές: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8" name="Google Shape;1318;p73"/>
          <p:cNvSpPr txBox="1"/>
          <p:nvPr/>
        </p:nvSpPr>
        <p:spPr>
          <a:xfrm>
            <a:off x="488484" y="1968036"/>
            <a:ext cx="8610600" cy="7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86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Επιτρέψτε στον μαθητή να επιδείξει την κατάκτηση των δοκιμαστικών υλικών με διαφορετικούς τρόπους (έργα τα οποία αναπτύσσονται από ομάδες συνεργατικής μάθησης ή μέσω της χρήσης χειριστηρίων).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6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Επιτρέψτε στους μαθητές να απαντήσουν στη μητρική τους γλώσσα/διάλεκτο.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6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Παρακινήστε τους μαθητές να κάνουν προφορικές παρουσιάσεις, ακόμα και θεατρικές εκτελέσεις.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6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Εξατομικεύστε τη χρήση ενισχυτών.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613" lvl="1" marL="453983" marR="0" rtl="0" algn="l">
              <a:lnSpc>
                <a:spcPct val="124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Μην επιβάλλετε αυτόματα κυρώσεις στους μαθητές όταν δεν χρησιμοποιούν αρκετές λέξεις ή όταν δεν παρέχουν λεπτομέρειες.</a:t>
            </a:r>
            <a:endParaRPr b="1" i="0" sz="2002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19" name="Google Shape;1319;p73"/>
          <p:cNvGrpSpPr/>
          <p:nvPr/>
        </p:nvGrpSpPr>
        <p:grpSpPr>
          <a:xfrm>
            <a:off x="0" y="-72325"/>
            <a:ext cx="1787842" cy="1729108"/>
            <a:chOff x="0" y="-19050"/>
            <a:chExt cx="436208" cy="455400"/>
          </a:xfrm>
        </p:grpSpPr>
        <p:sp>
          <p:nvSpPr>
            <p:cNvPr id="1320" name="Google Shape;1320;p73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321" name="Google Shape;1321;p73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2" name="Google Shape;132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5975" y="3623975"/>
            <a:ext cx="4716650" cy="47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oogle Shape;1327;p74"/>
          <p:cNvGrpSpPr/>
          <p:nvPr/>
        </p:nvGrpSpPr>
        <p:grpSpPr>
          <a:xfrm rot="5400000">
            <a:off x="-4266207" y="4292235"/>
            <a:ext cx="10260972" cy="1728557"/>
            <a:chOff x="0" y="-19050"/>
            <a:chExt cx="2702478" cy="455258"/>
          </a:xfrm>
        </p:grpSpPr>
        <p:sp>
          <p:nvSpPr>
            <p:cNvPr id="1328" name="Google Shape;1328;p74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329" name="Google Shape;1329;p74"/>
            <p:cNvSpPr txBox="1"/>
            <p:nvPr/>
          </p:nvSpPr>
          <p:spPr>
            <a:xfrm>
              <a:off x="0" y="-19050"/>
              <a:ext cx="2702478" cy="4552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74"/>
          <p:cNvGrpSpPr/>
          <p:nvPr/>
        </p:nvGrpSpPr>
        <p:grpSpPr>
          <a:xfrm>
            <a:off x="0" y="-72330"/>
            <a:ext cx="1656227" cy="1728557"/>
            <a:chOff x="0" y="-19050"/>
            <a:chExt cx="436208" cy="455258"/>
          </a:xfrm>
        </p:grpSpPr>
        <p:sp>
          <p:nvSpPr>
            <p:cNvPr id="1331" name="Google Shape;1331;p74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332" name="Google Shape;1332;p74"/>
            <p:cNvSpPr txBox="1"/>
            <p:nvPr/>
          </p:nvSpPr>
          <p:spPr>
            <a:xfrm>
              <a:off x="0" y="-19050"/>
              <a:ext cx="436208" cy="455258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74"/>
          <p:cNvGrpSpPr/>
          <p:nvPr/>
        </p:nvGrpSpPr>
        <p:grpSpPr>
          <a:xfrm>
            <a:off x="1656227" y="-72330"/>
            <a:ext cx="16631773" cy="1728557"/>
            <a:chOff x="0" y="-19050"/>
            <a:chExt cx="4380385" cy="455258"/>
          </a:xfrm>
        </p:grpSpPr>
        <p:sp>
          <p:nvSpPr>
            <p:cNvPr id="1334" name="Google Shape;1334;p74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35" name="Google Shape;1335;p74"/>
            <p:cNvSpPr txBox="1"/>
            <p:nvPr/>
          </p:nvSpPr>
          <p:spPr>
            <a:xfrm>
              <a:off x="0" y="-19050"/>
              <a:ext cx="4380385" cy="455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6" name="Google Shape;1336;p74"/>
          <p:cNvSpPr txBox="1"/>
          <p:nvPr/>
        </p:nvSpPr>
        <p:spPr>
          <a:xfrm>
            <a:off x="3931627" y="3632700"/>
            <a:ext cx="12595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ΕΥΧΑΡΙΣΤΟΥΜΕ</a:t>
            </a:r>
            <a:r>
              <a:rPr b="1" i="0" lang="en-US" sz="9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ΓΙΑ ΤΟΝ ΧΡΟΝΟ ΣΑΣ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163" name="Google Shape;163;p19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164" name="Google Shape;164;p19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9"/>
          <p:cNvSpPr txBox="1"/>
          <p:nvPr/>
        </p:nvSpPr>
        <p:spPr>
          <a:xfrm>
            <a:off x="3426684" y="99782"/>
            <a:ext cx="125103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rgbClr val="0C1A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ΡΥΘΜΙΣΕΙΣ ΣΤΟ ΠΕΡΙΒΑΛΛΟΝ ΤΗΣ ΕΞΕΤΑΣΗΣ</a:t>
            </a:r>
            <a:endParaRPr b="1">
              <a:solidFill>
                <a:srgbClr val="0C1A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4134207" y="2638692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89" y="0"/>
                </a:lnTo>
                <a:lnTo>
                  <a:pt x="612689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9"/>
          <p:cNvSpPr txBox="1"/>
          <p:nvPr/>
        </p:nvSpPr>
        <p:spPr>
          <a:xfrm>
            <a:off x="4751688" y="2864136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ΑΛΛΑΓΗ ΣΤΗΝ ΤΟΠΟΘΕΣΙΑ ΚΑΙ/Ή ΣΤΙΣ ΣΥΝΘΗΚΕΣ ΠΟΥ ΛΑΜΒΑΝΕΙ ΔΡΑΣΗ Η ΕΞΕΤΑΣΗ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4126096" y="4007450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9"/>
          <p:cNvSpPr txBox="1"/>
          <p:nvPr/>
        </p:nvSpPr>
        <p:spPr>
          <a:xfrm>
            <a:off x="4743577" y="4232893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latin typeface="Times New Roman"/>
                <a:ea typeface="Times New Roman"/>
                <a:cs typeface="Times New Roman"/>
                <a:sym typeface="Times New Roman"/>
              </a:rPr>
              <a:t>ΠΑΝΤΑ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ΟΙΚΕΙΟ ΚΑΙ ΑΝΕΤΟ ΠΕΡΙΒΑΛΛΟΝ ΣΤΟ ΜΑΘΗΤΗ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4126096" y="5299693"/>
            <a:ext cx="612689" cy="637388"/>
          </a:xfrm>
          <a:custGeom>
            <a:rect b="b" l="l" r="r" t="t"/>
            <a:pathLst>
              <a:path extrusionOk="0" h="637388" w="612689">
                <a:moveTo>
                  <a:pt x="0" y="0"/>
                </a:moveTo>
                <a:lnTo>
                  <a:pt x="612690" y="0"/>
                </a:lnTo>
                <a:lnTo>
                  <a:pt x="612690" y="637388"/>
                </a:lnTo>
                <a:lnTo>
                  <a:pt x="0" y="6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9"/>
          <p:cNvSpPr txBox="1"/>
          <p:nvPr/>
        </p:nvSpPr>
        <p:spPr>
          <a:xfrm>
            <a:off x="4743577" y="5509243"/>
            <a:ext cx="98340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ΕΠΙΤΡΕΠΕΤΑΙ ΣΤΟΥΣ ΜΑΘΗΤΕΣ ΜΕ Ε.Ε.Α. ΝΑ ΣΥΜΜΕΤΑΣΧΟΥΝ ΟΥΣΙΑΣΤΙΚΑ ΤΟΣΟ ΣΤΗΝ ΔΙΔΑΣΚΑΛΙΑ ΟΣΟ ΚΑΙ ΣΤΗΝ ΑΞΙΟΛΟΓΗΣΗ ΠΟΥ ΣΕ ΑΛΛΕΣ ΠΕΡΙΠΤΩΣΕΙΣ ΘΑ ΤΟΥΣ ΑΡΝΟΥΝΤΑΝ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2" name="Google Shape;172;p19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173" name="Google Shape;173;p19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74" name="Google Shape;174;p19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176" name="Google Shape;176;p19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177" name="Google Shape;177;p19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0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183" name="Google Shape;183;p20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184" name="Google Shape;184;p20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0"/>
          <p:cNvSpPr txBox="1"/>
          <p:nvPr/>
        </p:nvSpPr>
        <p:spPr>
          <a:xfrm>
            <a:off x="3426684" y="402982"/>
            <a:ext cx="12510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AITI</a:t>
            </a:r>
            <a:r>
              <a:rPr b="1" lang="en-US" sz="6245">
                <a:latin typeface="Times New Roman"/>
                <a:ea typeface="Times New Roman"/>
                <a:cs typeface="Times New Roman"/>
                <a:sym typeface="Times New Roman"/>
              </a:rPr>
              <a:t>ΕΣ ΡΥΘΜΙΣΕΩΝ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569727" y="2594271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ΔΥΣΚΟΛΙΑ ΕΠΕΞΕΡΓΑΣΙΑΣ Η ΣΥΓΚΕΝΤΡΩΣΗΣ ΣΤΟ ΚΕΙΜΕΝΟ ΕΞΕΤΑΣΗΣ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4561617" y="3963028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ΕΥΚΟΛΗ ΔΙΑΣΠΑΣΗ ΠΡΟΣΟΧΗΣ ΑΠΟ ΕΞΩΤΕΡΙΚΟΥΣ ΗΧΟΥΣ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4545396" y="5275425"/>
            <a:ext cx="98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ΑΠΟΣΠΟΥΝ ΑΛΛΟΥΣ ΜΑΘΗΤΕΣ ΣΕ ΟΜΑΔΙΚΑ ΤΕΣΤ</a:t>
            </a:r>
            <a:endParaRPr b="1"/>
          </a:p>
        </p:txBody>
      </p:sp>
      <p:sp>
        <p:nvSpPr>
          <p:cNvPr id="189" name="Google Shape;189;p20"/>
          <p:cNvSpPr txBox="1"/>
          <p:nvPr/>
        </p:nvSpPr>
        <p:spPr>
          <a:xfrm>
            <a:off x="4537286" y="6244789"/>
            <a:ext cx="98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ΣΩΜΑΤΙΚΗ Ή ΑΙΣΘΗΤΗΡΙΑΚΉ ΑΝΑΠΗΡΙΑ</a:t>
            </a:r>
            <a:r>
              <a:rPr b="1" lang="en-US" sz="3000">
                <a:latin typeface="Lato"/>
                <a:ea typeface="Lato"/>
                <a:cs typeface="Lato"/>
                <a:sym typeface="Lato"/>
              </a:rPr>
              <a:t> ΠΟΥ ΑΠΑΙΤΕΙ ΕΙΔΙΚΟ ΕΞΟΠΛΙΣΜΟ</a:t>
            </a:r>
            <a:endParaRPr b="1"/>
          </a:p>
        </p:txBody>
      </p:sp>
      <p:sp>
        <p:nvSpPr>
          <p:cNvPr id="190" name="Google Shape;190;p20"/>
          <p:cNvSpPr txBox="1"/>
          <p:nvPr/>
        </p:nvSpPr>
        <p:spPr>
          <a:xfrm>
            <a:off x="4529176" y="7613546"/>
            <a:ext cx="9834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ΜΑΘΗΤΕΣ ΜΕ </a:t>
            </a:r>
            <a:r>
              <a:rPr b="1" lang="en-US" sz="3000">
                <a:latin typeface="Lato"/>
                <a:ea typeface="Lato"/>
                <a:cs typeface="Lato"/>
                <a:sym typeface="Lato"/>
              </a:rPr>
              <a:t>ΠΡΟΒΛΗΜΑΤΑ ΥΓΕΙΑΣ</a:t>
            </a:r>
            <a:r>
              <a:rPr b="1" lang="en-US" sz="3000">
                <a:latin typeface="Lato"/>
                <a:ea typeface="Lato"/>
                <a:cs typeface="Lato"/>
                <a:sym typeface="Lato"/>
              </a:rPr>
              <a:t> ΧΡΕΙΑΖΕΤΑΙ ΝΑ ΕΞΕΤΑΣΤΟΥΝ ΣΠΙΤΙ Ή ΣΤΟ ΝΟΣΟΚΟΜΕΙΟ</a:t>
            </a:r>
            <a:endParaRPr b="1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1" name="Google Shape;191;p20"/>
          <p:cNvSpPr/>
          <p:nvPr/>
        </p:nvSpPr>
        <p:spPr>
          <a:xfrm>
            <a:off x="3884268" y="2644271"/>
            <a:ext cx="573685" cy="604457"/>
          </a:xfrm>
          <a:custGeom>
            <a:rect b="b" l="l" r="r" t="t"/>
            <a:pathLst>
              <a:path extrusionOk="0" h="604457" w="573685">
                <a:moveTo>
                  <a:pt x="0" y="0"/>
                </a:moveTo>
                <a:lnTo>
                  <a:pt x="573685" y="0"/>
                </a:lnTo>
                <a:lnTo>
                  <a:pt x="573685" y="604457"/>
                </a:lnTo>
                <a:lnTo>
                  <a:pt x="0" y="60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0"/>
          <p:cNvSpPr/>
          <p:nvPr/>
        </p:nvSpPr>
        <p:spPr>
          <a:xfrm>
            <a:off x="3884268" y="3963021"/>
            <a:ext cx="573685" cy="604457"/>
          </a:xfrm>
          <a:custGeom>
            <a:rect b="b" l="l" r="r" t="t"/>
            <a:pathLst>
              <a:path extrusionOk="0" h="604457" w="573685">
                <a:moveTo>
                  <a:pt x="0" y="0"/>
                </a:moveTo>
                <a:lnTo>
                  <a:pt x="573685" y="0"/>
                </a:lnTo>
                <a:lnTo>
                  <a:pt x="573685" y="604457"/>
                </a:lnTo>
                <a:lnTo>
                  <a:pt x="0" y="60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20"/>
          <p:cNvSpPr/>
          <p:nvPr/>
        </p:nvSpPr>
        <p:spPr>
          <a:xfrm>
            <a:off x="3992818" y="5128908"/>
            <a:ext cx="573685" cy="604457"/>
          </a:xfrm>
          <a:custGeom>
            <a:rect b="b" l="l" r="r" t="t"/>
            <a:pathLst>
              <a:path extrusionOk="0" h="604457" w="573685">
                <a:moveTo>
                  <a:pt x="0" y="0"/>
                </a:moveTo>
                <a:lnTo>
                  <a:pt x="573685" y="0"/>
                </a:lnTo>
                <a:lnTo>
                  <a:pt x="573685" y="604457"/>
                </a:lnTo>
                <a:lnTo>
                  <a:pt x="0" y="60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20"/>
          <p:cNvSpPr/>
          <p:nvPr/>
        </p:nvSpPr>
        <p:spPr>
          <a:xfrm>
            <a:off x="3992818" y="6447658"/>
            <a:ext cx="573685" cy="604457"/>
          </a:xfrm>
          <a:custGeom>
            <a:rect b="b" l="l" r="r" t="t"/>
            <a:pathLst>
              <a:path extrusionOk="0" h="604457" w="573685">
                <a:moveTo>
                  <a:pt x="0" y="0"/>
                </a:moveTo>
                <a:lnTo>
                  <a:pt x="573685" y="0"/>
                </a:lnTo>
                <a:lnTo>
                  <a:pt x="573685" y="604457"/>
                </a:lnTo>
                <a:lnTo>
                  <a:pt x="0" y="60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0"/>
          <p:cNvSpPr/>
          <p:nvPr/>
        </p:nvSpPr>
        <p:spPr>
          <a:xfrm>
            <a:off x="3992818" y="7682134"/>
            <a:ext cx="573685" cy="604457"/>
          </a:xfrm>
          <a:custGeom>
            <a:rect b="b" l="l" r="r" t="t"/>
            <a:pathLst>
              <a:path extrusionOk="0" h="604457" w="573685">
                <a:moveTo>
                  <a:pt x="0" y="0"/>
                </a:moveTo>
                <a:lnTo>
                  <a:pt x="573685" y="0"/>
                </a:lnTo>
                <a:lnTo>
                  <a:pt x="573685" y="604457"/>
                </a:lnTo>
                <a:lnTo>
                  <a:pt x="0" y="60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6" name="Google Shape;196;p20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197" name="Google Shape;197;p20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198" name="Google Shape;198;p20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0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200" name="Google Shape;200;p20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201" name="Google Shape;201;p20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1"/>
          <p:cNvGrpSpPr/>
          <p:nvPr/>
        </p:nvGrpSpPr>
        <p:grpSpPr>
          <a:xfrm>
            <a:off x="1656227" y="-72331"/>
            <a:ext cx="16631884" cy="1729108"/>
            <a:chOff x="0" y="-19050"/>
            <a:chExt cx="4380385" cy="455400"/>
          </a:xfrm>
        </p:grpSpPr>
        <p:sp>
          <p:nvSpPr>
            <p:cNvPr id="207" name="Google Shape;207;p21"/>
            <p:cNvSpPr/>
            <p:nvPr/>
          </p:nvSpPr>
          <p:spPr>
            <a:xfrm>
              <a:off x="0" y="0"/>
              <a:ext cx="4380385" cy="436208"/>
            </a:xfrm>
            <a:custGeom>
              <a:rect b="b" l="l" r="r" t="t"/>
              <a:pathLst>
                <a:path extrusionOk="0" h="436208" w="4380385">
                  <a:moveTo>
                    <a:pt x="0" y="0"/>
                  </a:moveTo>
                  <a:lnTo>
                    <a:pt x="4380385" y="0"/>
                  </a:lnTo>
                  <a:lnTo>
                    <a:pt x="4380385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</p:sp>
        <p:sp>
          <p:nvSpPr>
            <p:cNvPr id="208" name="Google Shape;208;p21"/>
            <p:cNvSpPr txBox="1"/>
            <p:nvPr/>
          </p:nvSpPr>
          <p:spPr>
            <a:xfrm>
              <a:off x="0" y="-19050"/>
              <a:ext cx="4380300" cy="4554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1"/>
          <p:cNvSpPr txBox="1"/>
          <p:nvPr/>
        </p:nvSpPr>
        <p:spPr>
          <a:xfrm>
            <a:off x="2619158" y="2651952"/>
            <a:ext cx="14276700" cy="6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 ξεχωριστό δωμάτιο με μικροτερο βαθμό διάσπασης προσοχής ή που ευνοεί περισσότερο τη σκέψη;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ατομική εξέταση, επειδή η συμπεριφορά του μαθητή παρεμποδίζει τη συμμετοχή των συμμαθητών στο τεστ;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χορήγηση εξέτασης σε νοσοκομείο;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χορήγηση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εξέτασης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στο σπίτι του μαθητή;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προσαρμοσμένα έπιπλα για την εξέταση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772693" y="162844"/>
            <a:ext cx="139698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56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ΕΡΩΤΗΜΑΤΟΛΟΓΙΟ ΡΥΘΜΙΣΕΩΝ ΣΤΟ ΠΕΡΙΒΑΛΛΟΝ ΤΗΣ ΕΞΕΤΑΣΗΣ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7319947" y="1938212"/>
            <a:ext cx="48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Χρειάζεται ο μαθητής: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 rot="5400000">
            <a:off x="-4328475" y="4328031"/>
            <a:ext cx="10286983" cy="1630970"/>
            <a:chOff x="0" y="-19050"/>
            <a:chExt cx="2702478" cy="455400"/>
          </a:xfrm>
        </p:grpSpPr>
        <p:sp>
          <p:nvSpPr>
            <p:cNvPr id="213" name="Google Shape;213;p21"/>
            <p:cNvSpPr/>
            <p:nvPr/>
          </p:nvSpPr>
          <p:spPr>
            <a:xfrm>
              <a:off x="0" y="0"/>
              <a:ext cx="2702478" cy="436208"/>
            </a:xfrm>
            <a:custGeom>
              <a:rect b="b" l="l" r="r" t="t"/>
              <a:pathLst>
                <a:path extrusionOk="0" h="436208" w="2702478">
                  <a:moveTo>
                    <a:pt x="0" y="0"/>
                  </a:moveTo>
                  <a:lnTo>
                    <a:pt x="2702478" y="0"/>
                  </a:lnTo>
                  <a:lnTo>
                    <a:pt x="270247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</p:sp>
        <p:sp>
          <p:nvSpPr>
            <p:cNvPr id="214" name="Google Shape;214;p21"/>
            <p:cNvSpPr txBox="1"/>
            <p:nvPr/>
          </p:nvSpPr>
          <p:spPr>
            <a:xfrm>
              <a:off x="0" y="-19050"/>
              <a:ext cx="2702400" cy="455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0" y="-72331"/>
            <a:ext cx="1656238" cy="1729108"/>
            <a:chOff x="0" y="-19050"/>
            <a:chExt cx="436208" cy="455400"/>
          </a:xfrm>
        </p:grpSpPr>
        <p:sp>
          <p:nvSpPr>
            <p:cNvPr id="216" name="Google Shape;216;p21"/>
            <p:cNvSpPr/>
            <p:nvPr/>
          </p:nvSpPr>
          <p:spPr>
            <a:xfrm>
              <a:off x="0" y="0"/>
              <a:ext cx="436208" cy="436208"/>
            </a:xfrm>
            <a:custGeom>
              <a:rect b="b" l="l" r="r" t="t"/>
              <a:pathLst>
                <a:path extrusionOk="0" h="436208" w="436208">
                  <a:moveTo>
                    <a:pt x="0" y="0"/>
                  </a:moveTo>
                  <a:lnTo>
                    <a:pt x="436208" y="0"/>
                  </a:lnTo>
                  <a:lnTo>
                    <a:pt x="436208" y="436208"/>
                  </a:lnTo>
                  <a:lnTo>
                    <a:pt x="0" y="436208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</p:sp>
        <p:sp>
          <p:nvSpPr>
            <p:cNvPr id="217" name="Google Shape;217;p21"/>
            <p:cNvSpPr txBox="1"/>
            <p:nvPr/>
          </p:nvSpPr>
          <p:spPr>
            <a:xfrm>
              <a:off x="0" y="-19050"/>
              <a:ext cx="436200" cy="4554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