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369" r:id="rId3"/>
    <p:sldId id="370" r:id="rId4"/>
    <p:sldId id="371" r:id="rId5"/>
    <p:sldId id="267" r:id="rId6"/>
    <p:sldId id="268" r:id="rId7"/>
    <p:sldId id="272" r:id="rId8"/>
    <p:sldId id="331" r:id="rId9"/>
    <p:sldId id="285" r:id="rId10"/>
    <p:sldId id="372" r:id="rId11"/>
    <p:sldId id="34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1006" autoAdjust="0"/>
  </p:normalViewPr>
  <p:slideViewPr>
    <p:cSldViewPr snapToGrid="0">
      <p:cViewPr varScale="1">
        <p:scale>
          <a:sx n="76" d="100"/>
          <a:sy n="76" d="100"/>
        </p:scale>
        <p:origin x="12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284153-2B8C-4638-A30A-389C288C1563}" type="datetimeFigureOut">
              <a:rPr lang="en-US" smtClean="0"/>
              <a:t>5/29/2024</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9A51B8-0A92-4CDA-895E-8E3ECB419887}" type="slidenum">
              <a:rPr lang="en-US" smtClean="0"/>
              <a:t>‹#›</a:t>
            </a:fld>
            <a:endParaRPr lang="en-US"/>
          </a:p>
        </p:txBody>
      </p:sp>
    </p:spTree>
    <p:extLst>
      <p:ext uri="{BB962C8B-B14F-4D97-AF65-F5344CB8AC3E}">
        <p14:creationId xmlns:p14="http://schemas.microsoft.com/office/powerpoint/2010/main" val="193807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kathimerini.gr/tag/eody/"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l-GR"/>
          </a:p>
          <a:p>
            <a:pPr eaLnBrk="1" hangingPunct="1">
              <a:spcBef>
                <a:spcPct val="0"/>
              </a:spcBef>
            </a:pPr>
            <a:endParaRPr lang="en-GB" altLang="el-GR"/>
          </a:p>
        </p:txBody>
      </p:sp>
      <p:sp>
        <p:nvSpPr>
          <p:cNvPr id="20484"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A125F77-1AC3-40CF-8EDD-89067509A4A7}" type="slidenum">
              <a:rPr lang="en-GB" altLang="el-GR" smtClean="0">
                <a:latin typeface="Calibri" panose="020F0502020204030204" pitchFamily="34" charset="0"/>
              </a:rPr>
              <a:pPr fontAlgn="base">
                <a:spcBef>
                  <a:spcPct val="0"/>
                </a:spcBef>
                <a:spcAft>
                  <a:spcPct val="0"/>
                </a:spcAft>
              </a:pPr>
              <a:t>1</a:t>
            </a:fld>
            <a:endParaRPr lang="en-GB" altLang="el-GR">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FED6EDCA-6106-4F01-AE58-90C45545C65C}" type="slidenum">
              <a:rPr lang="en-GB" smtClean="0"/>
              <a:pPr>
                <a:defRPr/>
              </a:pPr>
              <a:t>5</a:t>
            </a:fld>
            <a:endParaRPr lang="en-GB"/>
          </a:p>
        </p:txBody>
      </p:sp>
    </p:spTree>
    <p:extLst>
      <p:ext uri="{BB962C8B-B14F-4D97-AF65-F5344CB8AC3E}">
        <p14:creationId xmlns:p14="http://schemas.microsoft.com/office/powerpoint/2010/main" val="2761318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2019=~18000</a:t>
            </a:r>
            <a:endParaRPr lang="en-US" dirty="0"/>
          </a:p>
        </p:txBody>
      </p:sp>
      <p:sp>
        <p:nvSpPr>
          <p:cNvPr id="4" name="Θέση αριθμού διαφάνειας 3"/>
          <p:cNvSpPr>
            <a:spLocks noGrp="1"/>
          </p:cNvSpPr>
          <p:nvPr>
            <p:ph type="sldNum" sz="quarter" idx="5"/>
          </p:nvPr>
        </p:nvSpPr>
        <p:spPr/>
        <p:txBody>
          <a:bodyPr/>
          <a:lstStyle/>
          <a:p>
            <a:pPr>
              <a:defRPr/>
            </a:pPr>
            <a:fld id="{FED6EDCA-6106-4F01-AE58-90C45545C65C}" type="slidenum">
              <a:rPr lang="en-GB" smtClean="0"/>
              <a:pPr>
                <a:defRPr/>
              </a:pPr>
              <a:t>7</a:t>
            </a:fld>
            <a:endParaRPr lang="en-GB"/>
          </a:p>
        </p:txBody>
      </p:sp>
    </p:spTree>
    <p:extLst>
      <p:ext uri="{BB962C8B-B14F-4D97-AF65-F5344CB8AC3E}">
        <p14:creationId xmlns:p14="http://schemas.microsoft.com/office/powerpoint/2010/main" val="6467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b="1" i="0" kern="1200" dirty="0" err="1">
                <a:solidFill>
                  <a:schemeClr val="tx1"/>
                </a:solidFill>
                <a:effectLst/>
                <a:latin typeface="+mn-lt"/>
                <a:ea typeface="+mn-ea"/>
                <a:cs typeface="+mn-cs"/>
              </a:rPr>
              <a:t>To</a:t>
            </a:r>
            <a:r>
              <a:rPr lang="el-GR" sz="1200" b="1" i="0" kern="1200" dirty="0">
                <a:solidFill>
                  <a:schemeClr val="tx1"/>
                </a:solidFill>
                <a:effectLst/>
                <a:latin typeface="+mn-lt"/>
                <a:ea typeface="+mn-ea"/>
                <a:cs typeface="+mn-cs"/>
              </a:rPr>
              <a:t> 2018 διαγνώστηκαν και δηλώθηκαν 687 νέες λοιμώξεις HIV. Το 81,7% των διαγνωσθέντων ήταν άνδρες και το 18,3% γυναίκες. </a:t>
            </a:r>
          </a:p>
          <a:p>
            <a:r>
              <a:rPr lang="el-GR" b="0" i="0" dirty="0">
                <a:solidFill>
                  <a:srgbClr val="212529"/>
                </a:solidFill>
                <a:effectLst/>
                <a:latin typeface="news-light"/>
              </a:rPr>
              <a:t>Εικόνα υποχώρησης της </a:t>
            </a:r>
            <a:r>
              <a:rPr lang="el-GR" b="1" i="0" dirty="0">
                <a:solidFill>
                  <a:srgbClr val="212529"/>
                </a:solidFill>
                <a:effectLst/>
                <a:latin typeface="news-light"/>
              </a:rPr>
              <a:t>επιδημίας του AIDS στην Ελλάδα</a:t>
            </a:r>
            <a:r>
              <a:rPr lang="el-GR" b="0" i="0" dirty="0">
                <a:solidFill>
                  <a:srgbClr val="212529"/>
                </a:solidFill>
                <a:effectLst/>
                <a:latin typeface="news-light"/>
              </a:rPr>
              <a:t> αποτυπώνει η τελευταία επιδημιολογική επιτήρηση της </a:t>
            </a:r>
            <a:r>
              <a:rPr lang="el-GR" b="1" i="0" dirty="0">
                <a:solidFill>
                  <a:srgbClr val="212529"/>
                </a:solidFill>
                <a:effectLst/>
                <a:latin typeface="news-light"/>
              </a:rPr>
              <a:t>HIV λοίμωξης</a:t>
            </a:r>
            <a:r>
              <a:rPr lang="el-GR" b="0" i="0" dirty="0">
                <a:solidFill>
                  <a:srgbClr val="212529"/>
                </a:solidFill>
                <a:effectLst/>
                <a:latin typeface="news-light"/>
              </a:rPr>
              <a:t> από τον </a:t>
            </a:r>
            <a:r>
              <a:rPr lang="el-GR" b="1" i="0" u="none" strike="noStrike" dirty="0">
                <a:solidFill>
                  <a:srgbClr val="2877A5"/>
                </a:solidFill>
                <a:effectLst/>
                <a:latin typeface="news-light"/>
                <a:hlinkClick r:id="rId3"/>
              </a:rPr>
              <a:t>ΕΟΔΥ</a:t>
            </a:r>
            <a:r>
              <a:rPr lang="el-GR" b="0" i="0" dirty="0">
                <a:solidFill>
                  <a:srgbClr val="212529"/>
                </a:solidFill>
                <a:effectLst/>
                <a:latin typeface="news-light"/>
              </a:rPr>
              <a:t> για το 2021. Ειδικότερα, τους πρώτους δέκα μήνες του 2021 διαγνώσθηκαν και δηλώθηκαν στον ΕΟΔΥ 402 νέα περιστατικά της HIV λοίμωξης, εκ των οποίων τα 330 (82,1%) αφορούν άνδρες και τα 72 (17,9%) γυναίκες. Ο αριθμός αυτός αντιστοιχεί σε 3,8 νέες διαγνώσεις ανά 100.000 πληθυσμού, που είναι και η χαμηλότερη αναλογία που έχει καταγραφεί στα αντίστοιχα χρονικά διαστήματα της τελευταίας δεκαετίας. Ειδικότερα, πέρυσι δηλώθηκαν το ίδιο διάστημα 5 νέες διαγνώσεις ανά 100.000 πληθυσμού, </a:t>
            </a:r>
            <a:r>
              <a:rPr lang="el-GR" b="0" i="0" dirty="0" err="1">
                <a:solidFill>
                  <a:srgbClr val="212529"/>
                </a:solidFill>
                <a:effectLst/>
                <a:latin typeface="news-light"/>
              </a:rPr>
              <a:t>πρόπερσι</a:t>
            </a:r>
            <a:r>
              <a:rPr lang="el-GR" b="0" i="0" dirty="0">
                <a:solidFill>
                  <a:srgbClr val="212529"/>
                </a:solidFill>
                <a:effectLst/>
                <a:latin typeface="news-light"/>
              </a:rPr>
              <a:t> 5,1 ανά 100.000 πληθυσμού και το 2018 5,8 νέες διαγνώσεις ανά 100.000 πληθυσμού. </a:t>
            </a:r>
            <a:endParaRPr lang="el-GR" dirty="0"/>
          </a:p>
        </p:txBody>
      </p:sp>
      <p:sp>
        <p:nvSpPr>
          <p:cNvPr id="4" name="Θέση αριθμού διαφάνειας 3"/>
          <p:cNvSpPr>
            <a:spLocks noGrp="1"/>
          </p:cNvSpPr>
          <p:nvPr>
            <p:ph type="sldNum" sz="quarter" idx="10"/>
          </p:nvPr>
        </p:nvSpPr>
        <p:spPr/>
        <p:txBody>
          <a:bodyPr/>
          <a:lstStyle/>
          <a:p>
            <a:pPr>
              <a:defRPr/>
            </a:pPr>
            <a:fld id="{FED6EDCA-6106-4F01-AE58-90C45545C65C}" type="slidenum">
              <a:rPr lang="en-GB" smtClean="0"/>
              <a:pPr>
                <a:defRPr/>
              </a:pPr>
              <a:t>8</a:t>
            </a:fld>
            <a:endParaRPr lang="en-GB"/>
          </a:p>
        </p:txBody>
      </p:sp>
    </p:spTree>
    <p:extLst>
      <p:ext uri="{BB962C8B-B14F-4D97-AF65-F5344CB8AC3E}">
        <p14:creationId xmlns:p14="http://schemas.microsoft.com/office/powerpoint/2010/main" val="1442307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a:defRPr/>
            </a:pPr>
            <a:fld id="{FED6EDCA-6106-4F01-AE58-90C45545C65C}" type="slidenum">
              <a:rPr lang="en-GB" smtClean="0"/>
              <a:pPr>
                <a:defRPr/>
              </a:pPr>
              <a:t>11</a:t>
            </a:fld>
            <a:endParaRPr lang="en-GB"/>
          </a:p>
        </p:txBody>
      </p:sp>
    </p:spTree>
    <p:extLst>
      <p:ext uri="{BB962C8B-B14F-4D97-AF65-F5344CB8AC3E}">
        <p14:creationId xmlns:p14="http://schemas.microsoft.com/office/powerpoint/2010/main" val="198783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D8A27C-8B65-8397-5CAB-A2F03B6D809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AB761D90-5DE4-46DC-4ACC-C58E563D47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0A8BB145-14E4-A800-9A69-89749683CFAE}"/>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5" name="Θέση υποσέλιδου 4">
            <a:extLst>
              <a:ext uri="{FF2B5EF4-FFF2-40B4-BE49-F238E27FC236}">
                <a16:creationId xmlns:a16="http://schemas.microsoft.com/office/drawing/2014/main" id="{2875DBF1-D224-7115-553D-FE70A976379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FDFE22B8-0743-D6AF-3EED-E7EA164B5CFA}"/>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361114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27558C-B3DD-FACE-4F96-17992C06268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707A3837-7529-0E62-271E-5D60B3C93C3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C7DE864D-99EB-2D71-1FDC-9A99C39A64AA}"/>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5" name="Θέση υποσέλιδου 4">
            <a:extLst>
              <a:ext uri="{FF2B5EF4-FFF2-40B4-BE49-F238E27FC236}">
                <a16:creationId xmlns:a16="http://schemas.microsoft.com/office/drawing/2014/main" id="{D1E6282E-1C1C-3AB8-1E1D-DAB21B02439F}"/>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9576AAD4-1FC1-6E00-1358-A114EB320AA7}"/>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133561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6DD8ABA-73B7-171E-C68D-F653E77F485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F4475F65-2A29-3297-1699-FFE584AAA09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5E32F283-5FD2-2C3B-92F1-50CEBA937353}"/>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5" name="Θέση υποσέλιδου 4">
            <a:extLst>
              <a:ext uri="{FF2B5EF4-FFF2-40B4-BE49-F238E27FC236}">
                <a16:creationId xmlns:a16="http://schemas.microsoft.com/office/drawing/2014/main" id="{907E065A-A9DE-A0F7-433D-C5E2A0D891CB}"/>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56B1467-DC07-35F2-AAF8-31ECDBDE0F5F}"/>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384302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C949CE-8B10-EA0A-1B48-576F26713C66}"/>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64F72158-0024-3C7D-DD11-CE964A10417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ED822AAF-9227-54EB-73EA-7044861532BD}"/>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5" name="Θέση υποσέλιδου 4">
            <a:extLst>
              <a:ext uri="{FF2B5EF4-FFF2-40B4-BE49-F238E27FC236}">
                <a16:creationId xmlns:a16="http://schemas.microsoft.com/office/drawing/2014/main" id="{2C6D5947-F7FE-A2BA-89C3-BFA379FAB7FE}"/>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15F97F93-692C-33B8-DC9A-EC456FB66D74}"/>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229763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7DEF69-75E8-DE69-140B-36417D4E4ED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74F5D67C-591B-B820-FD8C-02ABFE0C723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5088375-8311-7A39-846A-2ED08271BD07}"/>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5" name="Θέση υποσέλιδου 4">
            <a:extLst>
              <a:ext uri="{FF2B5EF4-FFF2-40B4-BE49-F238E27FC236}">
                <a16:creationId xmlns:a16="http://schemas.microsoft.com/office/drawing/2014/main" id="{98F558ED-AEAD-83A5-BE64-9F6405D2A89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488EA811-8C70-C4BE-946B-B2AC6B6F48E5}"/>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427233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B01F78-E210-9C1D-6C33-22913E756BCA}"/>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7ECFFA12-6F02-979B-05F1-1BEC295B97A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FEA4CC58-8505-4E6F-A9B6-459AA8F752E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58CC4D02-E9BB-2ACD-6623-6FD0D3C7F459}"/>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6" name="Θέση υποσέλιδου 5">
            <a:extLst>
              <a:ext uri="{FF2B5EF4-FFF2-40B4-BE49-F238E27FC236}">
                <a16:creationId xmlns:a16="http://schemas.microsoft.com/office/drawing/2014/main" id="{D4D7886A-6442-F238-DBBE-639010484E3F}"/>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F07A63F4-C2A6-801A-E037-03118DF1C053}"/>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358451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9FCC28-0CF7-ED9D-7664-3A0B105C52A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669F0B50-6E69-885F-D7FF-1DC523920C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4B28D25-A1D4-A61C-F930-406AC1BFC74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204535FF-CAA2-AFA0-462F-0D7688A3AD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6894713-EC90-F3F9-AF0F-0C367CBD56A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34BD15E7-1BE4-B1B4-B5F9-55FF070E8545}"/>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8" name="Θέση υποσέλιδου 7">
            <a:extLst>
              <a:ext uri="{FF2B5EF4-FFF2-40B4-BE49-F238E27FC236}">
                <a16:creationId xmlns:a16="http://schemas.microsoft.com/office/drawing/2014/main" id="{56E3E82D-C6AA-2F3A-D70E-75239C762EE2}"/>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EFF8C092-400F-B2A9-B662-36238E40B005}"/>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219563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92F62E-6584-52C7-11C9-ACB7D7EA5C8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7418E6A3-140A-0227-C2A0-099C559CBA94}"/>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4" name="Θέση υποσέλιδου 3">
            <a:extLst>
              <a:ext uri="{FF2B5EF4-FFF2-40B4-BE49-F238E27FC236}">
                <a16:creationId xmlns:a16="http://schemas.microsoft.com/office/drawing/2014/main" id="{5CCFCE07-05C5-8E84-E24F-DEB6DC3DDDFB}"/>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0A48E88B-F8DA-EA97-DDB2-FCE2FE50F1E1}"/>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2799349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B3DEBE6-406E-EF51-FBA7-0BF44515B137}"/>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3" name="Θέση υποσέλιδου 2">
            <a:extLst>
              <a:ext uri="{FF2B5EF4-FFF2-40B4-BE49-F238E27FC236}">
                <a16:creationId xmlns:a16="http://schemas.microsoft.com/office/drawing/2014/main" id="{C6CCBD58-EE47-DD1A-9EAA-B37B7799DF15}"/>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76A3191F-B2BD-FB90-AEB6-36AB8D5E372D}"/>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2151630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455494-64D8-9727-F010-460B3054D2C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4998FE94-5A67-414E-920A-AD1C97D230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2F245CE0-644A-E9D6-A527-DF549BD3C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BCBE6E4-AEDB-EAEA-2790-3BC03A1303C1}"/>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6" name="Θέση υποσέλιδου 5">
            <a:extLst>
              <a:ext uri="{FF2B5EF4-FFF2-40B4-BE49-F238E27FC236}">
                <a16:creationId xmlns:a16="http://schemas.microsoft.com/office/drawing/2014/main" id="{6B5761A0-F00E-EEC8-7DF8-6731F53C8702}"/>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E5E2DEA9-7FB9-BF94-6EDF-7BBFE47557FB}"/>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356604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AEC8CB-E2C2-2C0A-B0FE-D1FB578D1D5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B9B4232A-0D00-CBD6-40A2-03D2B5C55D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49F28E55-77FF-03CE-2F63-3EED3C3A5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720A2B6-BC02-D794-3CC1-4C91C123B967}"/>
              </a:ext>
            </a:extLst>
          </p:cNvPr>
          <p:cNvSpPr>
            <a:spLocks noGrp="1"/>
          </p:cNvSpPr>
          <p:nvPr>
            <p:ph type="dt" sz="half" idx="10"/>
          </p:nvPr>
        </p:nvSpPr>
        <p:spPr/>
        <p:txBody>
          <a:bodyPr/>
          <a:lstStyle/>
          <a:p>
            <a:fld id="{6571A536-EDB6-42D6-9DB7-6521A0D67A4F}" type="datetimeFigureOut">
              <a:rPr lang="en-US" smtClean="0"/>
              <a:t>5/29/2024</a:t>
            </a:fld>
            <a:endParaRPr lang="en-US"/>
          </a:p>
        </p:txBody>
      </p:sp>
      <p:sp>
        <p:nvSpPr>
          <p:cNvPr id="6" name="Θέση υποσέλιδου 5">
            <a:extLst>
              <a:ext uri="{FF2B5EF4-FFF2-40B4-BE49-F238E27FC236}">
                <a16:creationId xmlns:a16="http://schemas.microsoft.com/office/drawing/2014/main" id="{D81256AC-1E76-D06F-3D4A-06AA6420B5F1}"/>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DEC8AE9B-07C6-22DE-E326-ADCA4538EA19}"/>
              </a:ext>
            </a:extLst>
          </p:cNvPr>
          <p:cNvSpPr>
            <a:spLocks noGrp="1"/>
          </p:cNvSpPr>
          <p:nvPr>
            <p:ph type="sldNum" sz="quarter" idx="12"/>
          </p:nvPr>
        </p:nvSpPr>
        <p:spPr/>
        <p:txBody>
          <a:bodyPr/>
          <a:lstStyle/>
          <a:p>
            <a:fld id="{E714CD62-3581-4132-B576-0D63B79A4B03}" type="slidenum">
              <a:rPr lang="en-US" smtClean="0"/>
              <a:t>‹#›</a:t>
            </a:fld>
            <a:endParaRPr lang="en-US"/>
          </a:p>
        </p:txBody>
      </p:sp>
    </p:spTree>
    <p:extLst>
      <p:ext uri="{BB962C8B-B14F-4D97-AF65-F5344CB8AC3E}">
        <p14:creationId xmlns:p14="http://schemas.microsoft.com/office/powerpoint/2010/main" val="88043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EC0018E-6198-1EAC-13AE-B5225DEBA0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4AA549C9-29F1-1360-F77A-F017B38A61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363EE437-173B-3029-8659-418E2FFE36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571A536-EDB6-42D6-9DB7-6521A0D67A4F}" type="datetimeFigureOut">
              <a:rPr lang="en-US" smtClean="0"/>
              <a:t>5/29/2024</a:t>
            </a:fld>
            <a:endParaRPr lang="en-US"/>
          </a:p>
        </p:txBody>
      </p:sp>
      <p:sp>
        <p:nvSpPr>
          <p:cNvPr id="5" name="Θέση υποσέλιδου 4">
            <a:extLst>
              <a:ext uri="{FF2B5EF4-FFF2-40B4-BE49-F238E27FC236}">
                <a16:creationId xmlns:a16="http://schemas.microsoft.com/office/drawing/2014/main" id="{0C3E5B5D-F3CF-E65F-65AC-FFF99BF183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AE0C2642-136D-D412-5FB1-F774579084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714CD62-3581-4132-B576-0D63B79A4B03}" type="slidenum">
              <a:rPr lang="en-US" smtClean="0"/>
              <a:t>‹#›</a:t>
            </a:fld>
            <a:endParaRPr lang="en-US"/>
          </a:p>
        </p:txBody>
      </p:sp>
    </p:spTree>
    <p:extLst>
      <p:ext uri="{BB962C8B-B14F-4D97-AF65-F5344CB8AC3E}">
        <p14:creationId xmlns:p14="http://schemas.microsoft.com/office/powerpoint/2010/main" val="307826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europepmc.org/search?query=AUTH:%22Douglas%20B%20Kirby%22"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eclass.uoa.gr/modules/exercise/admin.php?course=ECD130&amp;modifyAnswers=28318&amp;fromExercis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eclass.uoa.gr/modules/exercise/admin.php?course=ECD130&amp;modifyAnswers=28312&amp;fromExercis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A6%CF%8D%CE%BB%CE%BF" TargetMode="External"/><Relationship Id="rId7" Type="http://schemas.openxmlformats.org/officeDocument/2006/relationships/hyperlink" Target="https://el.wikipedia.org/wiki/%CE%91%CF%83%CE%B5%CE%BE%CE%BF%CF%85%CE%B1%CE%BB%CE%B9%CE%BA%CF%8C%CF%84%CE%B7%CF%84%CE%B1" TargetMode="External"/><Relationship Id="rId2" Type="http://schemas.openxmlformats.org/officeDocument/2006/relationships/hyperlink" Target="https://el.wikipedia.org/wiki/%CE%A3%CE%B5%CE%BE" TargetMode="External"/><Relationship Id="rId1" Type="http://schemas.openxmlformats.org/officeDocument/2006/relationships/slideLayout" Target="../slideLayouts/slideLayout6.xml"/><Relationship Id="rId6" Type="http://schemas.openxmlformats.org/officeDocument/2006/relationships/hyperlink" Target="https://el.wikipedia.org/wiki/%CE%91%CE%BC%CF%86%CE%B9%CF%86%CF%85%CE%BB%CE%BF%CF%86%CE%B9%CE%BB%CE%AF%CE%B1" TargetMode="External"/><Relationship Id="rId5" Type="http://schemas.openxmlformats.org/officeDocument/2006/relationships/hyperlink" Target="https://el.wikipedia.org/wiki/%CE%9F%CE%BC%CE%BF%CF%86%CF%85%CE%BB%CE%BF%CF%86%CE%B9%CE%BB%CE%AF%CE%B1" TargetMode="External"/><Relationship Id="rId4" Type="http://schemas.openxmlformats.org/officeDocument/2006/relationships/hyperlink" Target="https://el.wikipedia.org/wiki/%CE%95%CF%84%CE%B5%CF%81%CE%BF%CF%86%CF%85%CE%BB%CE%BF%CF%86%CE%B9%CE%BB%CE%AF%CE%B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F%CF%81%CE%BC%CF%8C%CE%BD%CE%B7" TargetMode="External"/><Relationship Id="rId2" Type="http://schemas.openxmlformats.org/officeDocument/2006/relationships/hyperlink" Target="https://el.wikipedia.org/wiki/%CE%93%CE%B5%CE%BD%CE%B5%CF%84%CE%B9%CE%BA%CE%AE" TargetMode="External"/><Relationship Id="rId1" Type="http://schemas.openxmlformats.org/officeDocument/2006/relationships/slideLayout" Target="../slideLayouts/slideLayout6.xml"/><Relationship Id="rId4" Type="http://schemas.openxmlformats.org/officeDocument/2006/relationships/hyperlink" Target="https://el.wikipedia.org/wiki/%CE%9C%CE%AE%CF%84%CF%81%CE%B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l.wikipedia.org/wiki/%CE%9F%CE%BC%CE%BF%CF%86%CF%85%CE%BB%CF%8C%CF%86%CE%B9%CE%BB%CE%BF%CF%82" TargetMode="External"/><Relationship Id="rId13" Type="http://schemas.openxmlformats.org/officeDocument/2006/relationships/hyperlink" Target="https://el.wikipedia.org/w/index.php?title=%CE%A6%CF%85%CE%BB%CE%BF%CE%BC%CE%B5%CF%84%CE%AC%CE%B2%CE%B1%CF%83%CE%B7&amp;action=edit&amp;redlink=1" TargetMode="External"/><Relationship Id="rId3" Type="http://schemas.openxmlformats.org/officeDocument/2006/relationships/hyperlink" Target="https://el.wikipedia.org/w/index.php?title=Non-binary&amp;action=edit&amp;redlink=1" TargetMode="External"/><Relationship Id="rId7" Type="http://schemas.openxmlformats.org/officeDocument/2006/relationships/hyperlink" Target="https://el.wikipedia.org/wiki/%CE%95%CF%84%CE%B5%CF%81%CE%BF%CF%86%CF%85%CE%BB%CE%BF%CF%86%CE%B9%CE%BB%CE%AF%CE%B1" TargetMode="External"/><Relationship Id="rId12" Type="http://schemas.openxmlformats.org/officeDocument/2006/relationships/hyperlink" Target="https://el.wikipedia.org/wiki/%CE%94%CF%85%CF%83%CF%86%CE%BF%CF%81%CE%AF%CE%B1_%CF%86%CF%8D%CE%BB%CE%BF%CF%85" TargetMode="External"/><Relationship Id="rId2" Type="http://schemas.openxmlformats.org/officeDocument/2006/relationships/hyperlink" Target="https://el.wikipedia.org/wiki/%CE%A4%CE%B1%CF%85%CF%84%CF%8C%CF%84%CE%B7%CF%84%CE%B1_%CF%86%CF%8D%CE%BB%CE%BF%CF%85" TargetMode="External"/><Relationship Id="rId1" Type="http://schemas.openxmlformats.org/officeDocument/2006/relationships/slideLayout" Target="../slideLayouts/slideLayout6.xml"/><Relationship Id="rId6" Type="http://schemas.openxmlformats.org/officeDocument/2006/relationships/hyperlink" Target="http://www.opengov.gr/ministryofjustice/?p=8076" TargetMode="External"/><Relationship Id="rId11" Type="http://schemas.openxmlformats.org/officeDocument/2006/relationships/hyperlink" Target="https://el.wikipedia.org/wiki/%CE%8A%CE%BD%CF%84%CE%B5%CF%81%CF%83%CE%B5%CE%BE" TargetMode="External"/><Relationship Id="rId5" Type="http://schemas.openxmlformats.org/officeDocument/2006/relationships/hyperlink" Target="https://el.wikipedia.org/wiki/%CE%A3%CE%B5%CE%BE%CE%BF%CF%85%CE%B1%CE%BB%CE%B9%CE%BA%CF%8C%CF%82_%CF%80%CF%81%CE%BF%CF%83%CE%B1%CE%BD%CE%B1%CF%84%CE%BF%CE%BB%CE%B9%CF%83%CE%BC%CF%8C%CF%82" TargetMode="External"/><Relationship Id="rId10" Type="http://schemas.openxmlformats.org/officeDocument/2006/relationships/hyperlink" Target="https://el.wikipedia.org/wiki/%CE%91%CF%83%CE%B5%CE%BE%CE%BF%CF%85%CE%B1%CE%BB%CE%B9%CE%BA%CF%8C%CF%84%CE%B7%CF%84%CE%B1" TargetMode="External"/><Relationship Id="rId4" Type="http://schemas.openxmlformats.org/officeDocument/2006/relationships/hyperlink" Target="https://el.wikipedia.org/w/index.php?title=Genderqueer&amp;action=edit&amp;redlink=1" TargetMode="External"/><Relationship Id="rId9" Type="http://schemas.openxmlformats.org/officeDocument/2006/relationships/hyperlink" Target="https://el.wikipedia.org/wiki/%CE%91%CE%BC%CF%86%CE%B9%CF%86%CF%85%CE%BB%CE%BF%CF%86%CE%B9%CE%BB%CE%AF%CE%B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l.wikipedia.org/wiki/%CE%A0%CE%B1%CE%BD%CE%B4%CE%B7%CE%BC%CE%AF%CE%B1" TargetMode="External"/><Relationship Id="rId7" Type="http://schemas.openxmlformats.org/officeDocument/2006/relationships/hyperlink" Target="https://el.wikipedia.org/w/index.php?title=%CE%95%CE%BD%CE%B1%CF%80%CE%BF%CE%BC%CE%B5%CE%AF%CE%BD%CE%B1%CE%BD%CF%84%CE%B1_%CE%AD%CF%84%CE%B7_%CE%B6%CF%89%CE%AE%CF%82&amp;action=edit&amp;redlink=1"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el.wikipedia.org/wiki/%CE%A0%CF%81%CE%BF%CF%83%CE%B4%CF%8C%CE%BA%CE%B9%CE%BC%CE%BF_%CE%B5%CF%80%CE%B9%CE%B2%CE%AF%CF%89%CF%83%CE%B7%CF%82" TargetMode="External"/><Relationship Id="rId5" Type="http://schemas.openxmlformats.org/officeDocument/2006/relationships/hyperlink" Target="https://el.wikipedia.org/w/index.php?title=%CE%A0%CF%81%CF%8C%CE%B3%CE%BD%CF%89%CF%83%CE%B7_%CE%BD%CF%8C%CF%83%CE%BF%CF%85&amp;action=edit&amp;redlink=1" TargetMode="External"/><Relationship Id="rId4" Type="http://schemas.openxmlformats.org/officeDocument/2006/relationships/hyperlink" Target="https://el.wikipedia.org/w/index.php?title=%CE%A7%CF%81%CF%8C%CE%BD%CE%B9%CE%B1_%CE%B1%CF%83%CE%B8%CE%AD%CE%BD%CE%B5%CE%B9%CE%B1&amp;action=edit&amp;redlink=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0" y="381001"/>
            <a:ext cx="7543800" cy="1450975"/>
          </a:xfrm>
        </p:spPr>
        <p:txBody>
          <a:bodyPr rtlCol="0">
            <a:normAutofit fontScale="90000"/>
          </a:bodyPr>
          <a:lstStyle/>
          <a:p>
            <a:pPr>
              <a:defRPr/>
            </a:pPr>
            <a:r>
              <a:rPr lang="el-GR" sz="4000" dirty="0"/>
              <a:t>Μάθημα 11-12 (202</a:t>
            </a:r>
            <a:r>
              <a:rPr lang="en-US" sz="4000" dirty="0"/>
              <a:t>4</a:t>
            </a:r>
            <a:r>
              <a:rPr lang="el-GR" sz="4000" dirty="0"/>
              <a:t>): Μάθημα #12</a:t>
            </a:r>
            <a:br>
              <a:rPr lang="en-US" sz="4000" dirty="0"/>
            </a:br>
            <a:r>
              <a:rPr lang="el-GR" altLang="el-GR" sz="2400" b="1" dirty="0">
                <a:solidFill>
                  <a:schemeClr val="tx1">
                    <a:lumMod val="75000"/>
                    <a:lumOff val="25000"/>
                  </a:schemeClr>
                </a:solidFill>
              </a:rPr>
              <a:t>ΕΙΣΑΓΩΓΗ ΣΤΗΝ ΑΓΩΓΗ ΤΗΣ ΣΧΕΣΗΣ ΤΩΝ ΔΥΟ ΦΥΛΩΝ: ΟΙΚΟΓΕΝΕΙΑΚΟΣ ΠΡΟΓΡΑΜΜΑΤΙΣΜΟΣ ΚΑΙ ΣΕΞΟΥΑΛΙΚΗ ΑΓΩΓΗ</a:t>
            </a:r>
            <a:br>
              <a:rPr lang="el-GR" altLang="el-GR" sz="2400" b="1" dirty="0">
                <a:solidFill>
                  <a:schemeClr val="tx1">
                    <a:lumMod val="75000"/>
                    <a:lumOff val="25000"/>
                  </a:schemeClr>
                </a:solidFill>
              </a:rPr>
            </a:br>
            <a:br>
              <a:rPr lang="el-GR" altLang="el-GR" sz="2400" b="1" dirty="0">
                <a:solidFill>
                  <a:schemeClr val="tx1">
                    <a:lumMod val="75000"/>
                    <a:lumOff val="25000"/>
                  </a:schemeClr>
                </a:solidFill>
              </a:rPr>
            </a:br>
            <a:br>
              <a:rPr lang="en-US" altLang="el-GR" sz="2400" b="1" dirty="0">
                <a:solidFill>
                  <a:schemeClr val="tx1">
                    <a:lumMod val="75000"/>
                    <a:lumOff val="25000"/>
                  </a:schemeClr>
                </a:solidFill>
              </a:rPr>
            </a:br>
            <a:endParaRPr lang="en-GB" sz="2400" dirty="0">
              <a:solidFill>
                <a:schemeClr val="tx1">
                  <a:lumMod val="75000"/>
                  <a:lumOff val="25000"/>
                </a:schemeClr>
              </a:solidFill>
            </a:endParaRPr>
          </a:p>
        </p:txBody>
      </p:sp>
      <p:sp>
        <p:nvSpPr>
          <p:cNvPr id="3" name="TextBox 2">
            <a:extLst>
              <a:ext uri="{FF2B5EF4-FFF2-40B4-BE49-F238E27FC236}">
                <a16:creationId xmlns:a16="http://schemas.microsoft.com/office/drawing/2014/main" id="{1559E26D-7831-690E-209F-0CD7ECC315FF}"/>
              </a:ext>
            </a:extLst>
          </p:cNvPr>
          <p:cNvSpPr txBox="1"/>
          <p:nvPr/>
        </p:nvSpPr>
        <p:spPr>
          <a:xfrm>
            <a:off x="609600" y="2857500"/>
            <a:ext cx="9829800" cy="1938992"/>
          </a:xfrm>
          <a:prstGeom prst="rect">
            <a:avLst/>
          </a:prstGeom>
          <a:noFill/>
        </p:spPr>
        <p:txBody>
          <a:bodyPr wrap="square" rtlCol="0">
            <a:spAutoFit/>
          </a:bodyPr>
          <a:lstStyle/>
          <a:p>
            <a:r>
              <a:rPr lang="el-GR" sz="2400" dirty="0"/>
              <a:t>Το μάθημα αποτελεί τη συνέχεια και το κλείσιμο του προηγούμενου μαθήματος. Οι τελευταίες 2 διαφάνειες περιέχουν Ερωτήσεις ΠΕ που έτσι κι΄ αλλιώς βρίσκονται κάτω από τις διαφάνειες. Επειδή όμως κάποιες συμφοιτήτριες παραπονέθηκαν  πως δεν φαίνονται τις ανέβασα και ως ξεχωριστές διαφάνειες.</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05F55D-20AD-91E7-AC99-B0571D777A95}"/>
              </a:ext>
            </a:extLst>
          </p:cNvPr>
          <p:cNvSpPr>
            <a:spLocks noGrp="1"/>
          </p:cNvSpPr>
          <p:nvPr>
            <p:ph type="title"/>
          </p:nvPr>
        </p:nvSpPr>
        <p:spPr>
          <a:xfrm>
            <a:off x="838200" y="365125"/>
            <a:ext cx="10515600" cy="561975"/>
          </a:xfrm>
        </p:spPr>
        <p:txBody>
          <a:bodyPr>
            <a:normAutofit fontScale="90000"/>
          </a:bodyPr>
          <a:lstStyle/>
          <a:p>
            <a:endParaRPr lang="en-US" dirty="0"/>
          </a:p>
        </p:txBody>
      </p:sp>
      <p:sp>
        <p:nvSpPr>
          <p:cNvPr id="3" name="TextBox 2">
            <a:extLst>
              <a:ext uri="{FF2B5EF4-FFF2-40B4-BE49-F238E27FC236}">
                <a16:creationId xmlns:a16="http://schemas.microsoft.com/office/drawing/2014/main" id="{BCB45888-BD1A-C57A-AB85-B540FCD6C177}"/>
              </a:ext>
            </a:extLst>
          </p:cNvPr>
          <p:cNvSpPr txBox="1"/>
          <p:nvPr/>
        </p:nvSpPr>
        <p:spPr>
          <a:xfrm>
            <a:off x="368300" y="1308100"/>
            <a:ext cx="11455400" cy="8956298"/>
          </a:xfrm>
          <a:prstGeom prst="rect">
            <a:avLst/>
          </a:prstGeom>
          <a:noFill/>
        </p:spPr>
        <p:txBody>
          <a:bodyPr wrap="square" rtlCol="0">
            <a:spAutoFit/>
          </a:bodyPr>
          <a:lstStyle/>
          <a:p>
            <a:r>
              <a:rPr lang="el-GR" b="0" u="none" dirty="0">
                <a:solidFill>
                  <a:srgbClr val="0563C1"/>
                </a:solidFill>
                <a:hlinkClick r:id="rId2">
                  <a:extLst>
                    <a:ext uri="{A12FA001-AC4F-418D-AE19-62706E023703}">
                      <ahyp:hlinkClr xmlns:ahyp="http://schemas.microsoft.com/office/drawing/2018/hyperlinkcolor" val="tx"/>
                    </a:ext>
                  </a:extLst>
                </a:hlinkClick>
              </a:rPr>
              <a:t>ΕΠΕ: Σύμφωνα με μελέτη </a:t>
            </a:r>
            <a:r>
              <a:rPr lang="el-GR" b="0" u="none" dirty="0" err="1">
                <a:solidFill>
                  <a:srgbClr val="0563C1"/>
                </a:solidFill>
                <a:hlinkClick r:id="rId2">
                  <a:extLst>
                    <a:ext uri="{A12FA001-AC4F-418D-AE19-62706E023703}">
                      <ahyp:hlinkClr xmlns:ahyp="http://schemas.microsoft.com/office/drawing/2018/hyperlinkcolor" val="tx"/>
                    </a:ext>
                  </a:extLst>
                </a:hlinkClick>
              </a:rPr>
              <a:t>ανασκόπισης</a:t>
            </a:r>
            <a:r>
              <a:rPr lang="el-GR" b="0" u="none" dirty="0">
                <a:solidFill>
                  <a:srgbClr val="0563C1"/>
                </a:solidFill>
                <a:hlinkClick r:id="rId2">
                  <a:extLst>
                    <a:ext uri="{A12FA001-AC4F-418D-AE19-62706E023703}">
                      <ahyp:hlinkClr xmlns:ahyp="http://schemas.microsoft.com/office/drawing/2018/hyperlinkcolor" val="tx"/>
                    </a:ext>
                  </a:extLst>
                </a:hlinkClick>
              </a:rPr>
              <a:t> των </a:t>
            </a:r>
            <a:r>
              <a:rPr lang="en-US" b="0" u="none" dirty="0">
                <a:solidFill>
                  <a:schemeClr val="tx1"/>
                </a:solidFill>
                <a:hlinkClick r:id="rId2">
                  <a:extLst>
                    <a:ext uri="{A12FA001-AC4F-418D-AE19-62706E023703}">
                      <ahyp:hlinkClr xmlns:ahyp="http://schemas.microsoft.com/office/drawing/2018/hyperlinkcolor" val="tx"/>
                    </a:ext>
                  </a:extLst>
                </a:hlinkClick>
              </a:rPr>
              <a:t>Kirby </a:t>
            </a:r>
            <a:r>
              <a:rPr lang="el-GR" b="0" u="none" dirty="0">
                <a:solidFill>
                  <a:schemeClr val="tx1"/>
                </a:solidFill>
              </a:rPr>
              <a:t>και συν., </a:t>
            </a:r>
            <a:r>
              <a:rPr lang="el-GR" sz="1800" b="0" u="none" dirty="0">
                <a:solidFill>
                  <a:schemeClr val="tx1"/>
                </a:solidFill>
                <a:latin typeface="+mn-lt"/>
              </a:rPr>
              <a:t>η συντριπτική πλειοψηφία των εκθέσεων που επισκοπήθηκαν ισχυρίζονται πως </a:t>
            </a:r>
            <a:r>
              <a:rPr lang="el-GR" b="0" u="none" dirty="0">
                <a:solidFill>
                  <a:schemeClr val="tx1"/>
                </a:solidFill>
              </a:rPr>
              <a:t>τα μαθήματα Σεξουαλικής Αγωγής (ΣΑ): (Α) οδηγούν τους νέους στην ακολασία, (Β) </a:t>
            </a:r>
            <a:r>
              <a:rPr lang="el-GR" sz="1800" b="0" u="none" dirty="0">
                <a:solidFill>
                  <a:schemeClr val="tx1"/>
                </a:solidFill>
                <a:latin typeface="+mn-lt"/>
              </a:rPr>
              <a:t>στηρίζουν τον ισχυρισμό ότι η ΣΑ ενθαρρύνει τον πειραματισμό με το </a:t>
            </a:r>
            <a:r>
              <a:rPr lang="en-US" sz="1800" b="0" u="none" dirty="0">
                <a:solidFill>
                  <a:schemeClr val="tx1"/>
                </a:solidFill>
                <a:latin typeface="+mn-lt"/>
              </a:rPr>
              <a:t>Sex</a:t>
            </a:r>
            <a:r>
              <a:rPr lang="el-GR" sz="1800" b="0" u="none" dirty="0">
                <a:solidFill>
                  <a:schemeClr val="tx1"/>
                </a:solidFill>
                <a:latin typeface="+mn-lt"/>
              </a:rPr>
              <a:t>, (Γ)  στηρίζουν τον ισχυρισμό ότι η ΣΑ συντελεί στην αύξηση της σεξουαλικής δραστηριότητας</a:t>
            </a:r>
            <a:r>
              <a:rPr lang="en-US" sz="1800" b="0" u="none" dirty="0">
                <a:solidFill>
                  <a:schemeClr val="tx1"/>
                </a:solidFill>
                <a:latin typeface="+mn-lt"/>
              </a:rPr>
              <a:t>, (</a:t>
            </a:r>
            <a:r>
              <a:rPr lang="el-GR" sz="1800" b="0" u="none" dirty="0">
                <a:solidFill>
                  <a:schemeClr val="tx1"/>
                </a:solidFill>
                <a:latin typeface="+mn-lt"/>
              </a:rPr>
              <a:t>Δ) </a:t>
            </a:r>
            <a:r>
              <a:rPr lang="el-GR" sz="1800" b="0" u="none" dirty="0" err="1">
                <a:solidFill>
                  <a:schemeClr val="tx1"/>
                </a:solidFill>
                <a:latin typeface="+mn-lt"/>
              </a:rPr>
              <a:t>Καταρίπτουν</a:t>
            </a:r>
            <a:r>
              <a:rPr lang="el-GR" sz="1800" b="0" u="none" dirty="0">
                <a:solidFill>
                  <a:schemeClr val="tx1"/>
                </a:solidFill>
                <a:latin typeface="+mn-lt"/>
              </a:rPr>
              <a:t> τον ισχυρισμό ότι η ΣΑ ενθαρρύνει τον πειραματισμό ή την αύξηση της σεξουαλικής </a:t>
            </a:r>
            <a:r>
              <a:rPr lang="el-GR" b="0" u="none" dirty="0">
                <a:solidFill>
                  <a:schemeClr val="tx1"/>
                </a:solidFill>
              </a:rPr>
              <a:t>δραστηριότητας. </a:t>
            </a:r>
          </a:p>
          <a:p>
            <a:endParaRPr lang="en-US" b="0" u="none" dirty="0">
              <a:solidFill>
                <a:schemeClr val="tx1"/>
              </a:solidFill>
            </a:endParaRPr>
          </a:p>
          <a:p>
            <a:r>
              <a:rPr lang="el-GR" dirty="0"/>
              <a:t>ΕΠΕ: Η Διακοπή της κύησης επιτρέπεται, (Α) Μέχρι την 12 εβδομάδα, γενικά (όταν δεν υπάρχει ειδικός λόγος). (Β) Μέχρι τη 19</a:t>
            </a:r>
            <a:r>
              <a:rPr lang="el-GR" baseline="30000" dirty="0"/>
              <a:t>η</a:t>
            </a:r>
            <a:r>
              <a:rPr lang="el-GR" dirty="0"/>
              <a:t> εβδομάδα σε περίπτωση βιασμού. (Γ) Μέχρι την 24</a:t>
            </a:r>
            <a:r>
              <a:rPr lang="el-GR" baseline="30000" dirty="0"/>
              <a:t>η</a:t>
            </a:r>
            <a:r>
              <a:rPr lang="el-GR" dirty="0"/>
              <a:t> εβδομάδα όταν υπάρχουν σοβαρές ανωμαλίες ή θέματα υγείας του εμβρύου ή της μητέρας. (Δ) Μέχρι τη 29</a:t>
            </a:r>
            <a:r>
              <a:rPr lang="el-GR" baseline="30000" dirty="0"/>
              <a:t>η</a:t>
            </a:r>
            <a:r>
              <a:rPr lang="el-GR" dirty="0"/>
              <a:t> εβδομάδα σε περίπτωση βιασμού. Υποδείξτε το λάθος. </a:t>
            </a:r>
          </a:p>
          <a:p>
            <a:endParaRPr lang="en-US" dirty="0"/>
          </a:p>
          <a:p>
            <a:r>
              <a:rPr lang="el-GR" altLang="el-GR" dirty="0"/>
              <a:t>ΕΠΕ: Υποδείξτε το λάθος: </a:t>
            </a:r>
            <a:r>
              <a:rPr lang="el-GR" altLang="el-GR" sz="1800" dirty="0">
                <a:solidFill>
                  <a:schemeClr val="tx1">
                    <a:lumMod val="75000"/>
                    <a:lumOff val="25000"/>
                  </a:schemeClr>
                </a:solidFill>
              </a:rPr>
              <a:t>Σύμφωνα με την Εταιρεία Οικογενειακού Προγραμματισμού, η χώρα μας είναι πρώτη στην Ευρωπαϊκή Ένωση</a:t>
            </a:r>
            <a:r>
              <a:rPr lang="en-US" altLang="el-GR" sz="1800" dirty="0">
                <a:solidFill>
                  <a:schemeClr val="tx1">
                    <a:lumMod val="75000"/>
                    <a:lumOff val="25000"/>
                  </a:schemeClr>
                </a:solidFill>
              </a:rPr>
              <a:t> </a:t>
            </a:r>
            <a:r>
              <a:rPr lang="el-GR" altLang="el-GR" sz="1800" dirty="0">
                <a:solidFill>
                  <a:schemeClr val="tx1">
                    <a:lumMod val="75000"/>
                    <a:lumOff val="25000"/>
                  </a:schemeClr>
                </a:solidFill>
              </a:rPr>
              <a:t>(</a:t>
            </a:r>
            <a:r>
              <a:rPr lang="el-GR" altLang="el-GR" sz="1800" i="1" dirty="0">
                <a:solidFill>
                  <a:schemeClr val="tx1">
                    <a:lumMod val="75000"/>
                    <a:lumOff val="25000"/>
                  </a:schemeClr>
                </a:solidFill>
              </a:rPr>
              <a:t>ΕΕ των 15</a:t>
            </a:r>
            <a:r>
              <a:rPr lang="el-GR" altLang="el-GR" sz="1800" dirty="0">
                <a:solidFill>
                  <a:schemeClr val="tx1">
                    <a:lumMod val="75000"/>
                    <a:lumOff val="25000"/>
                  </a:schemeClr>
                </a:solidFill>
              </a:rPr>
              <a:t>) σε αριθμό ετήσιων εκτρώσεων, (Β) Υπολογίζεται ότι κάθε χρόνο γίνονται περίπου 80-150.000 εκτρώσεις στην Ελλάδα. (Γ) </a:t>
            </a:r>
            <a:r>
              <a:rPr lang="el-GR" sz="1800" b="0" i="0" dirty="0">
                <a:solidFill>
                  <a:srgbClr val="424242"/>
                </a:solidFill>
                <a:effectLst/>
                <a:latin typeface="Roboto Slab"/>
              </a:rPr>
              <a:t> </a:t>
            </a:r>
            <a:r>
              <a:rPr lang="el-GR" sz="1800" b="0" i="0" u="sng" dirty="0">
                <a:solidFill>
                  <a:srgbClr val="424242"/>
                </a:solidFill>
                <a:effectLst/>
                <a:latin typeface="Roboto Slab"/>
              </a:rPr>
              <a:t>Σύμφωνα με μελέτη της Ιατρικής Σχολής Αθηνών, το 22% των Ελληνίδων δηλώνουν ότι έχουν κάνει τουλάχιστον μία έκτρωση στη ζωή τους. (Δ) Α</a:t>
            </a:r>
            <a:r>
              <a:rPr lang="el-GR" sz="1800" b="1" dirty="0">
                <a:solidFill>
                  <a:schemeClr val="tx1">
                    <a:lumMod val="75000"/>
                    <a:lumOff val="25000"/>
                  </a:schemeClr>
                </a:solidFill>
              </a:rPr>
              <a:t>πό τις εκτρώσεις που καταγράφονται ετησίως στην Ελλάδα,</a:t>
            </a:r>
            <a:r>
              <a:rPr lang="el-GR" sz="1800" dirty="0">
                <a:solidFill>
                  <a:schemeClr val="tx1">
                    <a:lumMod val="75000"/>
                    <a:lumOff val="25000"/>
                  </a:schemeClr>
                </a:solidFill>
              </a:rPr>
              <a:t> μόνο το 1/10</a:t>
            </a:r>
            <a:r>
              <a:rPr lang="el-GR" sz="1800" b="1" dirty="0">
                <a:solidFill>
                  <a:schemeClr val="tx1">
                    <a:lumMod val="75000"/>
                    <a:lumOff val="25000"/>
                  </a:schemeClr>
                </a:solidFill>
              </a:rPr>
              <a:t> </a:t>
            </a:r>
            <a:r>
              <a:rPr lang="el-GR" sz="1800" dirty="0">
                <a:solidFill>
                  <a:schemeClr val="tx1">
                    <a:lumMod val="75000"/>
                    <a:lumOff val="25000"/>
                  </a:schemeClr>
                </a:solidFill>
              </a:rPr>
              <a:t>πραγματοποιούνται από κορίτσια κάτω των 18 ετών, </a:t>
            </a:r>
          </a:p>
          <a:p>
            <a:endParaRPr lang="el-GR" sz="1800" dirty="0">
              <a:solidFill>
                <a:schemeClr val="tx1">
                  <a:lumMod val="75000"/>
                  <a:lumOff val="25000"/>
                </a:schemeClr>
              </a:solidFill>
            </a:endParaRPr>
          </a:p>
          <a:p>
            <a:r>
              <a:rPr lang="el-GR" altLang="el-GR" sz="1800" dirty="0">
                <a:solidFill>
                  <a:schemeClr val="tx1"/>
                </a:solidFill>
              </a:rPr>
              <a:t>ΕΠΕ: Η συχνότερα χρησιμοποιούμενη αντισυλληπτική μέθοδος από τους έφηβους είναι  (Α)το ανδρικό προφυλακτικό, (Β) το αντισυλληπτικό δισκίο, (Γ) τα σπειράματα, (Δ) η διακοπτόμενη συνουσία. Υποδείξτε το σωστό</a:t>
            </a:r>
          </a:p>
          <a:p>
            <a:endParaRPr lang="el-GR" altLang="el-GR" sz="1800" dirty="0">
              <a:solidFill>
                <a:schemeClr val="tx1"/>
              </a:solidFill>
            </a:endParaRPr>
          </a:p>
          <a:p>
            <a:r>
              <a:rPr lang="el-GR" sz="1800" b="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ΕΠΕ: </a:t>
            </a:r>
            <a:r>
              <a:rPr lang="el-GR" sz="1800" b="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Υποδείξτε το σωστό για το χάπι της έκτρωσης (</a:t>
            </a:r>
            <a:r>
              <a:rPr lang="en-US" sz="1800" b="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Ru</a:t>
            </a:r>
            <a:r>
              <a:rPr lang="el-GR" sz="1800" b="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-486): (Α) Ονομάζεται και χάπι της επόμενης μέρας. (Β)  Χορηγείται σε μία φορά. (Γ) Αποτελείται από </a:t>
            </a:r>
            <a:r>
              <a:rPr lang="el-GR" sz="1800" b="0" dirty="0" err="1">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Μιφεπριστόνη</a:t>
            </a:r>
            <a:r>
              <a:rPr lang="el-GR" sz="1800" b="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και </a:t>
            </a:r>
            <a:r>
              <a:rPr lang="el-GR" sz="1800" b="0" dirty="0" err="1">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Μισοπροστόλη</a:t>
            </a:r>
            <a:r>
              <a:rPr lang="el-GR" sz="1800" b="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(Δ) Συγκαταλέγεται στις μεθόδους αντισύλληψης.</a:t>
            </a:r>
          </a:p>
          <a:p>
            <a:endParaRPr lang="en-US" b="0" dirty="0"/>
          </a:p>
          <a:p>
            <a:r>
              <a:rPr lang="el-GR" altLang="el-GR" dirty="0">
                <a:solidFill>
                  <a:schemeClr val="tx1">
                    <a:lumMod val="75000"/>
                    <a:lumOff val="25000"/>
                  </a:schemeClr>
                </a:solidFill>
                <a:latin typeface="+mn-lt"/>
              </a:rPr>
              <a:t>ΕΠΕ: Οι αυξημένες συχνότητες </a:t>
            </a:r>
            <a:r>
              <a:rPr lang="en-US" altLang="el-GR" dirty="0" err="1">
                <a:solidFill>
                  <a:schemeClr val="tx1">
                    <a:lumMod val="75000"/>
                    <a:lumOff val="25000"/>
                  </a:schemeClr>
                </a:solidFill>
                <a:latin typeface="+mn-lt"/>
              </a:rPr>
              <a:t>Στειρότητ</a:t>
            </a:r>
            <a:r>
              <a:rPr lang="en-US" altLang="el-GR" dirty="0">
                <a:solidFill>
                  <a:schemeClr val="tx1">
                    <a:lumMod val="75000"/>
                    <a:lumOff val="25000"/>
                  </a:schemeClr>
                </a:solidFill>
                <a:latin typeface="+mn-lt"/>
              </a:rPr>
              <a:t>α</a:t>
            </a:r>
            <a:r>
              <a:rPr lang="el-GR" altLang="el-GR" dirty="0">
                <a:solidFill>
                  <a:schemeClr val="tx1">
                    <a:lumMod val="75000"/>
                    <a:lumOff val="25000"/>
                  </a:schemeClr>
                </a:solidFill>
                <a:latin typeface="+mn-lt"/>
              </a:rPr>
              <a:t>ς στους σύγχρονους άνδρες φαίνεται να οφείλονται</a:t>
            </a:r>
            <a:r>
              <a:rPr lang="en-US" altLang="el-GR" dirty="0">
                <a:solidFill>
                  <a:schemeClr val="tx1">
                    <a:lumMod val="75000"/>
                    <a:lumOff val="25000"/>
                  </a:schemeClr>
                </a:solidFill>
                <a:latin typeface="+mn-lt"/>
              </a:rPr>
              <a:t>:</a:t>
            </a:r>
            <a:r>
              <a:rPr lang="el-GR" altLang="el-GR" dirty="0">
                <a:solidFill>
                  <a:schemeClr val="tx1">
                    <a:lumMod val="75000"/>
                    <a:lumOff val="25000"/>
                  </a:schemeClr>
                </a:solidFill>
                <a:latin typeface="+mn-lt"/>
              </a:rPr>
              <a:t> (Α)</a:t>
            </a:r>
            <a:r>
              <a:rPr lang="en-US" altLang="el-GR" dirty="0">
                <a:solidFill>
                  <a:schemeClr val="tx1">
                    <a:lumMod val="75000"/>
                    <a:lumOff val="25000"/>
                  </a:schemeClr>
                </a:solidFill>
                <a:latin typeface="+mn-lt"/>
              </a:rPr>
              <a:t> </a:t>
            </a:r>
            <a:r>
              <a:rPr lang="en-US" altLang="el-GR" dirty="0" err="1">
                <a:solidFill>
                  <a:schemeClr val="tx1">
                    <a:lumMod val="75000"/>
                    <a:lumOff val="25000"/>
                  </a:schemeClr>
                </a:solidFill>
                <a:latin typeface="+mn-lt"/>
              </a:rPr>
              <a:t>Στενά</a:t>
            </a:r>
            <a:r>
              <a:rPr lang="en-US" altLang="el-GR" dirty="0">
                <a:solidFill>
                  <a:schemeClr val="tx1">
                    <a:lumMod val="75000"/>
                    <a:lumOff val="25000"/>
                  </a:schemeClr>
                </a:solidFill>
                <a:latin typeface="+mn-lt"/>
              </a:rPr>
              <a:t> πα</a:t>
            </a:r>
            <a:r>
              <a:rPr lang="en-US" altLang="el-GR" dirty="0" err="1">
                <a:solidFill>
                  <a:schemeClr val="tx1">
                    <a:lumMod val="75000"/>
                    <a:lumOff val="25000"/>
                  </a:schemeClr>
                </a:solidFill>
                <a:latin typeface="+mn-lt"/>
              </a:rPr>
              <a:t>ντελόνι</a:t>
            </a:r>
            <a:r>
              <a:rPr lang="en-US" altLang="el-GR" dirty="0">
                <a:solidFill>
                  <a:schemeClr val="tx1">
                    <a:lumMod val="75000"/>
                    <a:lumOff val="25000"/>
                  </a:schemeClr>
                </a:solidFill>
                <a:latin typeface="+mn-lt"/>
              </a:rPr>
              <a:t>α</a:t>
            </a:r>
            <a:r>
              <a:rPr lang="el-GR" altLang="el-GR" dirty="0">
                <a:solidFill>
                  <a:schemeClr val="tx1">
                    <a:lumMod val="75000"/>
                    <a:lumOff val="25000"/>
                  </a:schemeClr>
                </a:solidFill>
                <a:latin typeface="+mn-lt"/>
              </a:rPr>
              <a:t>/σλιπ</a:t>
            </a:r>
            <a:r>
              <a:rPr lang="en-US" altLang="el-GR" dirty="0">
                <a:solidFill>
                  <a:schemeClr val="tx1">
                    <a:lumMod val="75000"/>
                    <a:lumOff val="25000"/>
                  </a:schemeClr>
                </a:solidFill>
                <a:latin typeface="+mn-lt"/>
              </a:rPr>
              <a:t>, </a:t>
            </a:r>
            <a:r>
              <a:rPr lang="el-GR" altLang="el-GR" dirty="0">
                <a:solidFill>
                  <a:schemeClr val="tx1">
                    <a:lumMod val="75000"/>
                    <a:lumOff val="25000"/>
                  </a:schemeClr>
                </a:solidFill>
                <a:latin typeface="+mn-lt"/>
              </a:rPr>
              <a:t>(Β) έκθεση των όρχεων σε </a:t>
            </a:r>
            <a:r>
              <a:rPr lang="en-US" altLang="el-GR" dirty="0" err="1">
                <a:solidFill>
                  <a:schemeClr val="tx1">
                    <a:lumMod val="75000"/>
                    <a:lumOff val="25000"/>
                  </a:schemeClr>
                </a:solidFill>
                <a:latin typeface="+mn-lt"/>
              </a:rPr>
              <a:t>υψηλή</a:t>
            </a:r>
            <a:r>
              <a:rPr lang="en-US" altLang="el-GR" dirty="0">
                <a:solidFill>
                  <a:schemeClr val="tx1">
                    <a:lumMod val="75000"/>
                    <a:lumOff val="25000"/>
                  </a:schemeClr>
                </a:solidFill>
                <a:latin typeface="+mn-lt"/>
              </a:rPr>
              <a:t> Θ</a:t>
            </a:r>
            <a:r>
              <a:rPr lang="el-GR" altLang="el-GR" dirty="0">
                <a:solidFill>
                  <a:schemeClr val="tx1">
                    <a:lumMod val="75000"/>
                    <a:lumOff val="25000"/>
                  </a:schemeClr>
                </a:solidFill>
                <a:latin typeface="+mn-lt"/>
              </a:rPr>
              <a:t> (</a:t>
            </a:r>
            <a:r>
              <a:rPr lang="en-US" altLang="el-GR" dirty="0">
                <a:solidFill>
                  <a:schemeClr val="tx1">
                    <a:lumMod val="75000"/>
                    <a:lumOff val="25000"/>
                  </a:schemeClr>
                </a:solidFill>
                <a:latin typeface="+mn-lt"/>
              </a:rPr>
              <a:t>laptops),  (</a:t>
            </a:r>
            <a:r>
              <a:rPr lang="el-GR" altLang="el-GR" dirty="0">
                <a:solidFill>
                  <a:schemeClr val="tx1">
                    <a:lumMod val="75000"/>
                    <a:lumOff val="25000"/>
                  </a:schemeClr>
                </a:solidFill>
              </a:rPr>
              <a:t>Γ) </a:t>
            </a:r>
            <a:r>
              <a:rPr lang="el-GR" altLang="el-GR" dirty="0" err="1">
                <a:solidFill>
                  <a:schemeClr val="tx1">
                    <a:lumMod val="75000"/>
                    <a:lumOff val="25000"/>
                  </a:schemeClr>
                </a:solidFill>
              </a:rPr>
              <a:t>Περιβαλοντικοί</a:t>
            </a:r>
            <a:r>
              <a:rPr lang="el-GR" altLang="el-GR" dirty="0">
                <a:solidFill>
                  <a:schemeClr val="tx1">
                    <a:lumMod val="75000"/>
                    <a:lumOff val="25000"/>
                  </a:schemeClr>
                </a:solidFill>
              </a:rPr>
              <a:t> </a:t>
            </a:r>
            <a:r>
              <a:rPr lang="en-US" altLang="el-GR" dirty="0" err="1">
                <a:solidFill>
                  <a:schemeClr val="tx1">
                    <a:lumMod val="75000"/>
                    <a:lumOff val="25000"/>
                  </a:schemeClr>
                </a:solidFill>
                <a:latin typeface="+mn-lt"/>
              </a:rPr>
              <a:t>Χημ</a:t>
            </a:r>
            <a:r>
              <a:rPr lang="en-US" altLang="el-GR" dirty="0">
                <a:solidFill>
                  <a:schemeClr val="tx1">
                    <a:lumMod val="75000"/>
                    <a:lumOff val="25000"/>
                  </a:schemeClr>
                </a:solidFill>
                <a:latin typeface="+mn-lt"/>
              </a:rPr>
              <a:t>. </a:t>
            </a:r>
            <a:r>
              <a:rPr lang="el-GR" altLang="el-GR" dirty="0">
                <a:solidFill>
                  <a:schemeClr val="tx1">
                    <a:lumMod val="75000"/>
                    <a:lumOff val="25000"/>
                  </a:schemeClr>
                </a:solidFill>
                <a:latin typeface="+mn-lt"/>
              </a:rPr>
              <a:t>Π</a:t>
            </a:r>
            <a:r>
              <a:rPr lang="en-US" altLang="el-GR" dirty="0">
                <a:solidFill>
                  <a:schemeClr val="tx1">
                    <a:lumMod val="75000"/>
                    <a:lumOff val="25000"/>
                  </a:schemeClr>
                </a:solidFill>
                <a:latin typeface="+mn-lt"/>
              </a:rPr>
              <a:t>α</a:t>
            </a:r>
            <a:r>
              <a:rPr lang="en-US" altLang="el-GR" dirty="0" err="1">
                <a:solidFill>
                  <a:schemeClr val="tx1">
                    <a:lumMod val="75000"/>
                    <a:lumOff val="25000"/>
                  </a:schemeClr>
                </a:solidFill>
                <a:latin typeface="+mn-lt"/>
              </a:rPr>
              <a:t>ράγοντες</a:t>
            </a:r>
            <a:r>
              <a:rPr lang="el-GR" altLang="el-GR" dirty="0">
                <a:solidFill>
                  <a:schemeClr val="tx1">
                    <a:lumMod val="75000"/>
                    <a:lumOff val="25000"/>
                  </a:schemeClr>
                </a:solidFill>
                <a:latin typeface="+mn-lt"/>
              </a:rPr>
              <a:t>, (Δ) στη χαμηλότερη σεξουαλική συχνότητα επαφών. Υποδείξτε το λ</a:t>
            </a:r>
            <a:r>
              <a:rPr lang="el-GR" altLang="el-GR" dirty="0">
                <a:solidFill>
                  <a:schemeClr val="tx1">
                    <a:lumMod val="75000"/>
                    <a:lumOff val="25000"/>
                  </a:schemeClr>
                </a:solidFill>
              </a:rPr>
              <a:t>άθος</a:t>
            </a:r>
            <a:r>
              <a:rPr lang="el-GR" altLang="el-GR">
                <a:solidFill>
                  <a:schemeClr val="tx1">
                    <a:lumMod val="75000"/>
                    <a:lumOff val="25000"/>
                  </a:schemeClr>
                </a:solidFill>
              </a:rPr>
              <a:t>.</a:t>
            </a:r>
            <a:r>
              <a:rPr lang="el-GR" altLang="el-GR">
                <a:solidFill>
                  <a:schemeClr val="tx1">
                    <a:lumMod val="75000"/>
                    <a:lumOff val="25000"/>
                  </a:schemeClr>
                </a:solidFill>
                <a:latin typeface="+mn-lt"/>
              </a:rPr>
              <a:t> </a:t>
            </a:r>
          </a:p>
          <a:p>
            <a:endParaRPr lang="el-GR" altLang="el-GR" dirty="0">
              <a:solidFill>
                <a:schemeClr val="tx1">
                  <a:lumMod val="75000"/>
                  <a:lumOff val="25000"/>
                </a:schemeClr>
              </a:solidFill>
              <a:latin typeface="+mn-lt"/>
            </a:endParaRPr>
          </a:p>
          <a:p>
            <a:r>
              <a:rPr lang="el-GR" dirty="0"/>
              <a:t>Οι</a:t>
            </a:r>
            <a:r>
              <a:rPr lang="el-GR" baseline="0" dirty="0"/>
              <a:t> </a:t>
            </a:r>
            <a:r>
              <a:rPr lang="el-GR" baseline="0" dirty="0" err="1"/>
              <a:t>μονοζυγωτικοί</a:t>
            </a:r>
            <a:r>
              <a:rPr lang="el-GR" baseline="0" dirty="0"/>
              <a:t> δίδυμοι (Α) προέρχονται από διαφορετικά ωάριο/α – σπερματοζωάριο/α, (Β) μπορεί να είναι διαφορετικού φύλου,  (Γ) μπορεί να έχουν το ανώτερο 50% των γενετικών χαρακτηριστικών τους ίδια, (Δ) προέρχονται από το ίδιο ωάριο/α – σπερματοζωάριο/α. Υποδείξτε το σωστό.</a:t>
            </a:r>
            <a:endParaRPr lang="el-GR" dirty="0"/>
          </a:p>
          <a:p>
            <a:endParaRPr lang="en-US" altLang="el-GR" dirty="0">
              <a:solidFill>
                <a:schemeClr val="tx1">
                  <a:lumMod val="75000"/>
                  <a:lumOff val="25000"/>
                </a:schemeClr>
              </a:solidFill>
              <a:latin typeface="+mn-lt"/>
            </a:endParaRPr>
          </a:p>
          <a:p>
            <a:endParaRPr lang="en-US" dirty="0"/>
          </a:p>
        </p:txBody>
      </p:sp>
    </p:spTree>
    <p:extLst>
      <p:ext uri="{BB962C8B-B14F-4D97-AF65-F5344CB8AC3E}">
        <p14:creationId xmlns:p14="http://schemas.microsoft.com/office/powerpoint/2010/main" val="4230432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429991-50AA-4732-8C69-E451CF49C79E}"/>
              </a:ext>
            </a:extLst>
          </p:cNvPr>
          <p:cNvSpPr txBox="1"/>
          <p:nvPr/>
        </p:nvSpPr>
        <p:spPr>
          <a:xfrm>
            <a:off x="1600200" y="152401"/>
            <a:ext cx="9067800" cy="6555641"/>
          </a:xfrm>
          <a:prstGeom prst="rect">
            <a:avLst/>
          </a:prstGeom>
          <a:noFill/>
        </p:spPr>
        <p:txBody>
          <a:bodyPr wrap="square" rtlCol="0">
            <a:spAutoFit/>
          </a:bodyPr>
          <a:lstStyle/>
          <a:p>
            <a:r>
              <a:rPr lang="el-GR" sz="1600" dirty="0"/>
              <a:t>Η γονιμοποίηση του ωαρίου γίνεται: (Α) στον ωαγωγό (σάλπιγγα), (Β) στην ωοθήκη, (Γ) στη μήτρα, (Δ) στον τράχηλο της μήτρας, (Ε) στον  κόλπο.</a:t>
            </a:r>
            <a:endParaRPr lang="en-US" sz="1600" dirty="0"/>
          </a:p>
          <a:p>
            <a:r>
              <a:rPr lang="el-GR" sz="1600" dirty="0"/>
              <a:t> </a:t>
            </a:r>
            <a:endParaRPr lang="en-US" sz="1600" dirty="0"/>
          </a:p>
          <a:p>
            <a:pPr lvl="0"/>
            <a:r>
              <a:rPr lang="el-GR" sz="1600" dirty="0"/>
              <a:t>Υποδείξτε τη σωστή πρόταση.  Οι Ελληνίδες είναι: (Α) πρώτες στην Ε.Ε. των 15 σε αριθμό εκτρώσεων και κατανάλωση αντισυλληπτικών. (Β) πρώτες σε αριθμό εκτρώσεων και τελευταίες  στην κατανάλωση αντισυλληπτικών. (Γ) τελευταίες σε αριθμό εκτρώσεων και πρώτες στην κατανάλωση αντισυλληπτικών. (Δ) τελευταίες σε αριθμό εκτρώσεων και κατανάλωση αντισυλληπτικών. (Ε) κανένα από αυτά</a:t>
            </a:r>
            <a:endParaRPr lang="en-US" sz="1600" dirty="0"/>
          </a:p>
          <a:p>
            <a:pPr lvl="0"/>
            <a:r>
              <a:rPr lang="el-GR" sz="1600" dirty="0"/>
              <a:t>Σε γυναίκες που έχουν σχετικά σταθερό </a:t>
            </a:r>
            <a:r>
              <a:rPr lang="el-GR" sz="1600" dirty="0" err="1"/>
              <a:t>εμμηνορρυσιακό</a:t>
            </a:r>
            <a:r>
              <a:rPr lang="el-GR" sz="1600" dirty="0"/>
              <a:t> κύκλο, η πρώτη μη γόνιμη ημέρα (Ω) μπορεί να υπολογισθεί και από τον τύπο: (Α) Ω=Α-12, (Β) Ω=Α-13, (Γ) Ω=Α+12, (Δ) Ω=Α-11*, (Ε) Ω=Α-14 (όπου Α= η μέρα έναρξης του επόμενου κύκλου.</a:t>
            </a:r>
            <a:endParaRPr lang="en-US" sz="1600" dirty="0"/>
          </a:p>
          <a:p>
            <a:pPr lvl="0"/>
            <a:r>
              <a:rPr lang="el-GR" sz="1600" dirty="0"/>
              <a:t>*Ω= Α-14+3 </a:t>
            </a:r>
            <a:r>
              <a:rPr lang="en-US" sz="1600" dirty="0"/>
              <a:t>=A-11</a:t>
            </a:r>
          </a:p>
          <a:p>
            <a:pPr lvl="0"/>
            <a:r>
              <a:rPr lang="el-GR" sz="1600" dirty="0"/>
              <a:t>Υποδείξτε τη λανθασμένη πρόταση. Ο ιός του </a:t>
            </a:r>
            <a:r>
              <a:rPr lang="en-US" sz="1600" dirty="0"/>
              <a:t>AIDS</a:t>
            </a:r>
            <a:r>
              <a:rPr lang="el-GR" sz="1600" dirty="0"/>
              <a:t>: (Α) προσβάλλει το ανοσοποιητικό σύστημα, (Β) προσβάλλει με την ίδια ευκολία ομοφυλόφιλους και ετεροφυλόφιλους, (Γ) μπορεί να μεταδοθεί από το κάθισμα της τουαλέτας, (Δ) μπορεί να μεταδοθεί από τη μητέρα στο έμβρυο, (Ε) είναι ευαίσθητος στη χλωρίνη και το οινόπνευμα.</a:t>
            </a:r>
          </a:p>
          <a:p>
            <a:pPr lvl="0"/>
            <a:endParaRPr lang="en-US" sz="1600" dirty="0"/>
          </a:p>
          <a:p>
            <a:pPr lvl="0"/>
            <a:r>
              <a:rPr lang="el-GR" sz="1600" dirty="0"/>
              <a:t>Το πιο διαδεδομένο αντισυλληπτικό αποτελείται από (Α) προγεστερόνη και τεστοστερόνη, (Β) τεστοστερόνη και οιστρογόνα, (Γ) προγεστερόνη και οιστρογόνα, (Δ) </a:t>
            </a:r>
            <a:r>
              <a:rPr lang="el-GR" sz="1600" dirty="0" err="1"/>
              <a:t>προλακτίνη</a:t>
            </a:r>
            <a:r>
              <a:rPr lang="el-GR" sz="1600" dirty="0"/>
              <a:t> και οιστρογόνα, (Ε) τίποτε από αυτά.</a:t>
            </a:r>
          </a:p>
          <a:p>
            <a:pPr lvl="0"/>
            <a:endParaRPr lang="el-GR" sz="1600" dirty="0"/>
          </a:p>
          <a:p>
            <a:pPr lvl="0"/>
            <a:endParaRPr lang="el-GR" sz="1600" dirty="0"/>
          </a:p>
          <a:p>
            <a:pPr lvl="0"/>
            <a:endParaRPr lang="el-GR" sz="1600" dirty="0"/>
          </a:p>
          <a:p>
            <a:pPr lvl="0"/>
            <a:endParaRPr lang="en-US" sz="1600" dirty="0"/>
          </a:p>
          <a:p>
            <a:r>
              <a:rPr lang="el-GR" dirty="0"/>
              <a:t> </a:t>
            </a:r>
            <a:endParaRPr lang="en-US" dirty="0"/>
          </a:p>
          <a:p>
            <a:endParaRPr lang="en-US" dirty="0"/>
          </a:p>
        </p:txBody>
      </p:sp>
      <p:graphicFrame>
        <p:nvGraphicFramePr>
          <p:cNvPr id="3" name="Πίνακας 2">
            <a:extLst>
              <a:ext uri="{FF2B5EF4-FFF2-40B4-BE49-F238E27FC236}">
                <a16:creationId xmlns:a16="http://schemas.microsoft.com/office/drawing/2014/main" id="{47A13845-908A-603B-6AC2-C07C0F897777}"/>
              </a:ext>
            </a:extLst>
          </p:cNvPr>
          <p:cNvGraphicFramePr>
            <a:graphicFrameLocks noGrp="1"/>
          </p:cNvGraphicFramePr>
          <p:nvPr>
            <p:extLst>
              <p:ext uri="{D42A27DB-BD31-4B8C-83A1-F6EECF244321}">
                <p14:modId xmlns:p14="http://schemas.microsoft.com/office/powerpoint/2010/main" val="4291107621"/>
              </p:ext>
            </p:extLst>
          </p:nvPr>
        </p:nvGraphicFramePr>
        <p:xfrm>
          <a:off x="1632284" y="5190196"/>
          <a:ext cx="8991600" cy="1884240"/>
        </p:xfrm>
        <a:graphic>
          <a:graphicData uri="http://schemas.openxmlformats.org/drawingml/2006/table">
            <a:tbl>
              <a:tblPr firstRow="1" firstCol="1" bandRow="1">
                <a:tableStyleId>{5C22544A-7EE6-4342-B048-85BDC9FD1C3A}</a:tableStyleId>
              </a:tblPr>
              <a:tblGrid>
                <a:gridCol w="8991600">
                  <a:extLst>
                    <a:ext uri="{9D8B030D-6E8A-4147-A177-3AD203B41FA5}">
                      <a16:colId xmlns:a16="http://schemas.microsoft.com/office/drawing/2014/main" val="3061215094"/>
                    </a:ext>
                  </a:extLst>
                </a:gridCol>
              </a:tblGrid>
              <a:tr h="890037">
                <a:tc>
                  <a:txBody>
                    <a:bodyPr/>
                    <a:lstStyle/>
                    <a:p>
                      <a:pPr marL="0" marR="2073910" algn="l">
                        <a:lnSpc>
                          <a:spcPct val="107000"/>
                        </a:lnSpc>
                        <a:spcBef>
                          <a:spcPts val="0"/>
                        </a:spcBef>
                        <a:spcAft>
                          <a:spcPts val="0"/>
                        </a:spcAft>
                      </a:pPr>
                      <a:r>
                        <a:rPr lang="el-GR" sz="1400" u="none" strike="noStrike" dirty="0">
                          <a:solidFill>
                            <a:schemeClr val="bg1"/>
                          </a:solidFill>
                          <a:effectLst/>
                          <a:highlight>
                            <a:srgbClr val="00FF00"/>
                          </a:highlight>
                          <a:hlinkClick r:id="rId3">
                            <a:extLst>
                              <a:ext uri="{A12FA001-AC4F-418D-AE19-62706E023703}">
                                <ahyp:hlinkClr xmlns:ahyp="http://schemas.microsoft.com/office/drawing/2018/hyperlinkcolor" val="tx"/>
                              </a:ext>
                            </a:extLst>
                          </a:hlinkClick>
                        </a:rPr>
                        <a:t>Για το 2018 η αναλογία στα ποσοστά διαγνωσμένων ανδρών/γυναικών που δηλώθηκαν ως φορείς του HIV στην Ελλάδα ήταν περίπου: (Α) 50/50, (Β) 20/80, (Γ) 80/20, (Δ) 10/90, (Ε) 3/97.</a:t>
                      </a:r>
                      <a:br>
                        <a:rPr lang="el-GR" sz="1400" dirty="0">
                          <a:solidFill>
                            <a:schemeClr val="bg1"/>
                          </a:solidFill>
                          <a:effectLst/>
                          <a:highlight>
                            <a:srgbClr val="00FF00"/>
                          </a:highlight>
                        </a:rPr>
                      </a:br>
                      <a:r>
                        <a:rPr lang="el-GR" sz="1400" dirty="0">
                          <a:solidFill>
                            <a:schemeClr val="bg1"/>
                          </a:solidFill>
                          <a:effectLst/>
                          <a:highlight>
                            <a:srgbClr val="00FF00"/>
                          </a:highlight>
                        </a:rPr>
                        <a:t>Πολλαπλής Επιλογής (Μοναδική Απάντηση)           80/20</a:t>
                      </a:r>
                      <a:endParaRPr lang="en-US" sz="1400" dirty="0">
                        <a:solidFill>
                          <a:schemeClr val="bg1"/>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txBody>
                  <a:tcPr marL="63659" marR="63659" marT="50928" marB="50928"/>
                </a:tc>
                <a:extLst>
                  <a:ext uri="{0D108BD9-81ED-4DB2-BD59-A6C34878D82A}">
                    <a16:rowId xmlns:a16="http://schemas.microsoft.com/office/drawing/2014/main" val="2735701897"/>
                  </a:ext>
                </a:extLst>
              </a:tr>
              <a:tr h="553752">
                <a:tc>
                  <a:txBody>
                    <a:bodyPr/>
                    <a:lstStyle/>
                    <a:p>
                      <a:pPr marL="0" marR="2073910" algn="l">
                        <a:lnSpc>
                          <a:spcPct val="107000"/>
                        </a:lnSpc>
                        <a:spcBef>
                          <a:spcPts val="0"/>
                        </a:spcBef>
                        <a:spcAft>
                          <a:spcPts val="0"/>
                        </a:spcAft>
                      </a:pPr>
                      <a:r>
                        <a:rPr lang="el-GR" sz="1200" u="none" strike="noStrike" dirty="0">
                          <a:solidFill>
                            <a:schemeClr val="bg1"/>
                          </a:solidFill>
                          <a:effectLst/>
                          <a:highlight>
                            <a:srgbClr val="00FF00"/>
                          </a:highlight>
                          <a:hlinkClick r:id="rId4">
                            <a:extLst>
                              <a:ext uri="{A12FA001-AC4F-418D-AE19-62706E023703}">
                                <ahyp:hlinkClr xmlns:ahyp="http://schemas.microsoft.com/office/drawing/2018/hyperlinkcolor" val="tx"/>
                              </a:ext>
                            </a:extLst>
                          </a:hlinkClick>
                        </a:rPr>
                        <a:t>Για το 2018 και για την Ελλάδα οι αντίστοιχοι αριθμοί των ατόμων που είχαν καταμετρηθεί ως θετικοί στον ιό HIV (που προξενεί το AIDS) σε σχέση με εκείνον των νέων κρουσμάτων ήταν περίπου: (Α) 170.000/80, (Β) 100.000/1000, (Γ) 17.000/690, (Δ) 17.000/6.000, 1700/8.000.</a:t>
                      </a:r>
                      <a:br>
                        <a:rPr lang="el-GR" sz="1200" dirty="0">
                          <a:solidFill>
                            <a:schemeClr val="bg1"/>
                          </a:solidFill>
                          <a:effectLst/>
                          <a:highlight>
                            <a:srgbClr val="00FF00"/>
                          </a:highlight>
                        </a:rPr>
                      </a:br>
                      <a:r>
                        <a:rPr lang="el-GR" sz="1200" dirty="0">
                          <a:solidFill>
                            <a:schemeClr val="bg1"/>
                          </a:solidFill>
                          <a:effectLst/>
                          <a:highlight>
                            <a:srgbClr val="00FF00"/>
                          </a:highlight>
                        </a:rPr>
                        <a:t>Πολλαπλής Επιλογής (Μοναδική Απάντηση)</a:t>
                      </a:r>
                      <a:r>
                        <a:rPr lang="en-US" sz="1200" dirty="0">
                          <a:solidFill>
                            <a:schemeClr val="bg1"/>
                          </a:solidFill>
                          <a:effectLst/>
                          <a:highlight>
                            <a:srgbClr val="00FF00"/>
                          </a:highlight>
                        </a:rPr>
                        <a:t>           </a:t>
                      </a:r>
                      <a:r>
                        <a:rPr lang="el-GR" sz="1200" dirty="0">
                          <a:solidFill>
                            <a:schemeClr val="bg1"/>
                          </a:solidFill>
                          <a:effectLst/>
                          <a:highlight>
                            <a:srgbClr val="00FF00"/>
                          </a:highlight>
                        </a:rPr>
                        <a:t>Φυσικά το Δ</a:t>
                      </a:r>
                      <a:endParaRPr lang="en-US" sz="1200" dirty="0">
                        <a:solidFill>
                          <a:schemeClr val="bg1"/>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txBody>
                  <a:tcPr marL="63659" marR="63659" marT="50928" marB="50928"/>
                </a:tc>
                <a:extLst>
                  <a:ext uri="{0D108BD9-81ED-4DB2-BD59-A6C34878D82A}">
                    <a16:rowId xmlns:a16="http://schemas.microsoft.com/office/drawing/2014/main" val="3331890436"/>
                  </a:ext>
                </a:extLst>
              </a:tr>
            </a:tbl>
          </a:graphicData>
        </a:graphic>
      </p:graphicFrame>
    </p:spTree>
    <p:extLst>
      <p:ext uri="{BB962C8B-B14F-4D97-AF65-F5344CB8AC3E}">
        <p14:creationId xmlns:p14="http://schemas.microsoft.com/office/powerpoint/2010/main" val="361634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0BB395-540F-0493-AC1E-0005A4A023CD}"/>
              </a:ext>
            </a:extLst>
          </p:cNvPr>
          <p:cNvSpPr>
            <a:spLocks noGrp="1"/>
          </p:cNvSpPr>
          <p:nvPr>
            <p:ph type="title"/>
          </p:nvPr>
        </p:nvSpPr>
        <p:spPr>
          <a:xfrm>
            <a:off x="1828800" y="321682"/>
            <a:ext cx="8686800" cy="516519"/>
          </a:xfrm>
        </p:spPr>
        <p:txBody>
          <a:bodyPr>
            <a:normAutofit fontScale="90000"/>
          </a:bodyPr>
          <a:lstStyle/>
          <a:p>
            <a:r>
              <a:rPr lang="el-GR" sz="2400" kern="1800" dirty="0">
                <a:latin typeface="Georgia" panose="02040502050405020303" pitchFamily="18" charset="0"/>
                <a:ea typeface="Times New Roman" panose="02020603050405020304" pitchFamily="18" charset="0"/>
                <a:cs typeface="Times New Roman" panose="02020603050405020304" pitchFamily="18" charset="0"/>
              </a:rPr>
              <a:t>Σεξουαλικός προσανατολισμός</a:t>
            </a:r>
            <a:br>
              <a:rPr lang="en-US" sz="1000" kern="100" dirty="0">
                <a:latin typeface="Aptos" panose="020B0004020202020204" pitchFamily="34" charset="0"/>
                <a:ea typeface="Aptos" panose="020B0004020202020204" pitchFamily="34" charset="0"/>
                <a:cs typeface="Times New Roman" panose="02020603050405020304" pitchFamily="18" charset="0"/>
              </a:rPr>
            </a:br>
            <a:endParaRPr lang="en-US" sz="1800" dirty="0"/>
          </a:p>
        </p:txBody>
      </p:sp>
      <p:sp>
        <p:nvSpPr>
          <p:cNvPr id="4" name="TextBox 3">
            <a:extLst>
              <a:ext uri="{FF2B5EF4-FFF2-40B4-BE49-F238E27FC236}">
                <a16:creationId xmlns:a16="http://schemas.microsoft.com/office/drawing/2014/main" id="{D5564AE5-712D-59B2-C7E4-263535AF408C}"/>
              </a:ext>
            </a:extLst>
          </p:cNvPr>
          <p:cNvSpPr txBox="1"/>
          <p:nvPr/>
        </p:nvSpPr>
        <p:spPr>
          <a:xfrm>
            <a:off x="1561707" y="1264556"/>
            <a:ext cx="8153400" cy="3463577"/>
          </a:xfrm>
          <a:prstGeom prst="rect">
            <a:avLst/>
          </a:prstGeom>
          <a:noFill/>
        </p:spPr>
        <p:txBody>
          <a:bodyPr wrap="square">
            <a:spAutoFit/>
          </a:bodyPr>
          <a:lstStyle/>
          <a:p>
            <a:pPr algn="just">
              <a:lnSpc>
                <a:spcPct val="107000"/>
              </a:lnSpc>
            </a:pPr>
            <a:r>
              <a:rPr lang="el-GR" sz="1400" kern="0" dirty="0">
                <a:solidFill>
                  <a:srgbClr val="202122"/>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Περιγράφει ένα μακροχρόνιο μοτίβο έλξης - </a:t>
            </a: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συναισθηματικής, ρομαντικής, </a:t>
            </a: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2" tooltip="Σεξ"/>
              </a:rPr>
              <a:t>σεξουαλικής</a:t>
            </a: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ή συνδυασμό αυτών - για το αντίθετο </a:t>
            </a: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3" tooltip="Φύλο"/>
              </a:rPr>
              <a:t>φύλο</a:t>
            </a: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το ίδιο φύλο, και τα δύο ή κανένα</a:t>
            </a:r>
            <a:r>
              <a:rPr lang="el-GR" sz="1400" kern="0" dirty="0">
                <a:solidFill>
                  <a:srgbClr val="202122"/>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Κυμαίνεται σε οποιοδήποτε σημείο ενός συνεχούς διαστήματος από την αποκλειστική έλξη για άτομα του άλλου φύλου μέχρι την αποκλειστική έλξη για άτομα του ίδιου φύλου, ή την έλλειψη έλξης. Συνοψίζονται συνήθως με τους όρους:</a:t>
            </a:r>
            <a:endParaRPr lang="en-US" sz="1400" kern="100" dirty="0">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gn="just">
              <a:lnSpc>
                <a:spcPct val="107000"/>
              </a:lnSpc>
              <a:buFont typeface="Symbol" panose="05050102010706020507" pitchFamily="18" charset="2"/>
              <a:buChar char=""/>
            </a:pP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4" tooltip="Ετεροφυλοφιλία"/>
              </a:rPr>
              <a:t>Ετεροφυλοφιλία</a:t>
            </a: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endParaRPr lang="en-US" sz="1400" kern="100" dirty="0">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gn="just">
              <a:lnSpc>
                <a:spcPct val="107000"/>
              </a:lnSpc>
              <a:buFont typeface="Symbol" panose="05050102010706020507" pitchFamily="18" charset="2"/>
              <a:buChar char=""/>
            </a:pP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5" tooltip="Ομοφυλοφιλία"/>
              </a:rPr>
              <a:t>Ομοφυλοφιλία</a:t>
            </a: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endParaRPr lang="en-US" sz="1400" kern="100" dirty="0">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gn="just">
              <a:lnSpc>
                <a:spcPct val="107000"/>
              </a:lnSpc>
              <a:buFont typeface="Symbol" panose="05050102010706020507" pitchFamily="18" charset="2"/>
              <a:buChar char=""/>
            </a:pP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6" tooltip="Αμφιφυλοφιλία"/>
              </a:rPr>
              <a:t>Αμφιφυλοφιλία</a:t>
            </a: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και </a:t>
            </a:r>
            <a:endParaRPr lang="en-US" sz="1400" kern="100" dirty="0">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gn="just">
              <a:lnSpc>
                <a:spcPct val="107000"/>
              </a:lnSpc>
              <a:spcBef>
                <a:spcPts val="600"/>
              </a:spcBef>
              <a:buFont typeface="Symbol" panose="05050102010706020507" pitchFamily="18" charset="2"/>
              <a:buChar char=""/>
            </a:pPr>
            <a:r>
              <a:rPr lang="el-GR" sz="1400"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7" tooltip="Ασεξουαλικότητα"/>
              </a:rPr>
              <a:t>Ασεξουαλικότητα</a:t>
            </a:r>
            <a:r>
              <a:rPr lang="el-GR" sz="1400" kern="0" dirty="0">
                <a:solidFill>
                  <a:srgbClr val="202122"/>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(τείνει όλο και περισσότερο να αναγνωριστεί ως τέταρτη κατηγορία).</a:t>
            </a:r>
            <a:endParaRPr lang="en-US" sz="1400" kern="100" dirty="0">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Bef>
                <a:spcPts val="600"/>
              </a:spcBef>
            </a:pPr>
            <a:r>
              <a:rPr lang="el-GR" sz="1400" kern="0" dirty="0">
                <a:solidFill>
                  <a:srgbClr val="202122"/>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Ο όρος «σεξουαλική προτίμηση» επικαλύπτεται σε μεγάλο βαθμό με το σεξουαλικό προσανατολισμό, αλλά διαφοροποιείται. Η «σεξουαλική προτίμηση» επίσης υπονοεί ένα βαθμό εκούσιας επιλογής. Αυτό αμφισβητείται υπό το πρίσμα της σεξουαλικής διαμόρφωσης, καθώς η τρέχουσα συμφωνία ανάμεσα στην </a:t>
            </a:r>
            <a:r>
              <a:rPr lang="el-GR" sz="1400" b="1" kern="0" dirty="0">
                <a:solidFill>
                  <a:srgbClr val="202122"/>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επιστημονική κοινότητα</a:t>
            </a:r>
            <a:r>
              <a:rPr lang="el-GR" sz="1400" kern="0" dirty="0">
                <a:solidFill>
                  <a:srgbClr val="202122"/>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είναι πως </a:t>
            </a:r>
            <a:r>
              <a:rPr lang="el-GR" sz="1400" b="1" kern="0" dirty="0">
                <a:solidFill>
                  <a:srgbClr val="202122"/>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ο σεξουαλικός προσανατολισμός δεν αποτελεί επιλογή.</a:t>
            </a:r>
            <a:r>
              <a:rPr lang="el-GR" sz="1400" kern="0" dirty="0">
                <a:solidFill>
                  <a:srgbClr val="202122"/>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endParaRPr lang="en-US" sz="1400" kern="100" dirty="0">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0514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F9F501-FF2F-2228-CFFE-394C4232F078}"/>
              </a:ext>
            </a:extLst>
          </p:cNvPr>
          <p:cNvSpPr>
            <a:spLocks noGrp="1"/>
          </p:cNvSpPr>
          <p:nvPr>
            <p:ph type="title"/>
          </p:nvPr>
        </p:nvSpPr>
        <p:spPr>
          <a:xfrm>
            <a:off x="2362200" y="624110"/>
            <a:ext cx="7696200" cy="823690"/>
          </a:xfrm>
        </p:spPr>
        <p:txBody>
          <a:bodyPr/>
          <a:lstStyle/>
          <a:p>
            <a:r>
              <a:rPr lang="el-GR" sz="2400" kern="1800" dirty="0">
                <a:latin typeface="Georgia" panose="02040502050405020303" pitchFamily="18" charset="0"/>
                <a:ea typeface="Times New Roman" panose="02020603050405020304" pitchFamily="18" charset="0"/>
                <a:cs typeface="Times New Roman" panose="02020603050405020304" pitchFamily="18" charset="0"/>
              </a:rPr>
              <a:t>Σεξουαλικός προσανατολισμός (ΙΙ): Πως προκύπτει;</a:t>
            </a:r>
            <a:br>
              <a:rPr lang="en-US" sz="1100" kern="100" dirty="0">
                <a:latin typeface="Aptos" panose="020B0004020202020204" pitchFamily="34" charset="0"/>
                <a:ea typeface="Aptos" panose="020B0004020202020204" pitchFamily="34" charset="0"/>
                <a:cs typeface="Times New Roman" panose="02020603050405020304" pitchFamily="18" charset="0"/>
              </a:rPr>
            </a:br>
            <a:endParaRPr lang="en-US" sz="2400" dirty="0"/>
          </a:p>
        </p:txBody>
      </p:sp>
      <p:sp>
        <p:nvSpPr>
          <p:cNvPr id="4" name="TextBox 3">
            <a:extLst>
              <a:ext uri="{FF2B5EF4-FFF2-40B4-BE49-F238E27FC236}">
                <a16:creationId xmlns:a16="http://schemas.microsoft.com/office/drawing/2014/main" id="{BDCB2747-8B16-002C-FC0A-0D80DE2F82E3}"/>
              </a:ext>
            </a:extLst>
          </p:cNvPr>
          <p:cNvSpPr txBox="1"/>
          <p:nvPr/>
        </p:nvSpPr>
        <p:spPr>
          <a:xfrm>
            <a:off x="1905000" y="1676400"/>
            <a:ext cx="8382000" cy="3197222"/>
          </a:xfrm>
          <a:prstGeom prst="rect">
            <a:avLst/>
          </a:prstGeom>
          <a:noFill/>
        </p:spPr>
        <p:txBody>
          <a:bodyPr wrap="square">
            <a:spAutoFit/>
          </a:bodyPr>
          <a:lstStyle/>
          <a:p>
            <a:pPr algn="just">
              <a:lnSpc>
                <a:spcPct val="107000"/>
              </a:lnSpc>
              <a:spcBef>
                <a:spcPts val="600"/>
              </a:spcBef>
            </a:pPr>
            <a:r>
              <a:rPr lang="el-GR" kern="0" dirty="0">
                <a:solidFill>
                  <a:srgbClr val="202122"/>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endParaRPr lang="en-US" sz="1600" kern="100" dirty="0">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Bef>
                <a:spcPts val="600"/>
              </a:spcBef>
            </a:pPr>
            <a:r>
              <a:rPr lang="el-GR"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Οι επιστήμονες δεν έχουν καταλήξει σε κάποιον απλό και μοναδικό παράγοντα βάσει του οποίου προκύπτει ο σεξουαλικός προσανατολισμός του ατόμου, ωστόσο η έρευνα καταδεικνύει πως πηγάζει από συνδυασμό </a:t>
            </a:r>
            <a:r>
              <a:rPr lang="el-GR"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2" tooltip="Γενετική"/>
              </a:rPr>
              <a:t>γενετικών</a:t>
            </a:r>
            <a:r>
              <a:rPr lang="el-GR"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r>
              <a:rPr lang="el-GR"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3" tooltip="Ορμόνη"/>
              </a:rPr>
              <a:t>ορμονικών</a:t>
            </a:r>
            <a:r>
              <a:rPr lang="el-GR"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και περιβαλλοντικών παραγόντων, με τους βιολογικούς να συμπεριλαμβάνουν μια περίπλοκη αλληλεπίδραση των γενετικών παραγόντων και του πρώιμου περιβάλλοντος της </a:t>
            </a:r>
            <a:r>
              <a:rPr lang="el-GR"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4" tooltip="Μήτρα"/>
              </a:rPr>
              <a:t>μήτρας</a:t>
            </a:r>
            <a:r>
              <a:rPr lang="el-GR" u="sng"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a:t>
            </a:r>
            <a:r>
              <a:rPr lang="el-GR"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endParaRPr lang="en-US" sz="1600" kern="100" dirty="0">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Bef>
                <a:spcPts val="600"/>
              </a:spcBef>
            </a:pPr>
            <a:r>
              <a:rPr lang="el-GR" kern="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Περιβαλλοντικοί παράγοντες και χειρισμός της σεξουαλικότητας: Να θυμίσω το παράδειγμα της αριστεροχειρίας: Πως το περιβάλλον μπορεί να παρέμβει σε ένα γενετικό γνώρισμα.</a:t>
            </a:r>
            <a:endParaRPr lang="en-US" sz="1600" kern="100" dirty="0">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7018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E5F083-3DD7-9BAA-BB36-587020367522}"/>
              </a:ext>
            </a:extLst>
          </p:cNvPr>
          <p:cNvSpPr>
            <a:spLocks noGrp="1"/>
          </p:cNvSpPr>
          <p:nvPr>
            <p:ph type="title"/>
          </p:nvPr>
        </p:nvSpPr>
        <p:spPr>
          <a:xfrm>
            <a:off x="1905000" y="624110"/>
            <a:ext cx="8153400" cy="747490"/>
          </a:xfrm>
        </p:spPr>
        <p:txBody>
          <a:bodyPr>
            <a:normAutofit fontScale="90000"/>
          </a:bodyPr>
          <a:lstStyle/>
          <a:p>
            <a:r>
              <a:rPr lang="el-GR" sz="2400" b="1" dirty="0" err="1">
                <a:solidFill>
                  <a:srgbClr val="202122"/>
                </a:solidFill>
                <a:highlight>
                  <a:srgbClr val="FFFFFF"/>
                </a:highlight>
                <a:latin typeface="Arial" panose="020B0604020202020204" pitchFamily="34" charset="0"/>
                <a:ea typeface="Times New Roman" panose="02020603050405020304" pitchFamily="18" charset="0"/>
              </a:rPr>
              <a:t>Τρανς</a:t>
            </a:r>
            <a:r>
              <a:rPr lang="en-US" sz="2400" dirty="0">
                <a:solidFill>
                  <a:srgbClr val="202122"/>
                </a:solidFill>
                <a:highlight>
                  <a:srgbClr val="FFFFFF"/>
                </a:highlight>
                <a:latin typeface="Arial" panose="020B0604020202020204" pitchFamily="34" charset="0"/>
                <a:ea typeface="Times New Roman" panose="02020603050405020304" pitchFamily="18" charset="0"/>
              </a:rPr>
              <a:t> </a:t>
            </a:r>
            <a:r>
              <a:rPr lang="el-GR" sz="2400" dirty="0">
                <a:solidFill>
                  <a:srgbClr val="202122"/>
                </a:solidFill>
                <a:highlight>
                  <a:srgbClr val="FFFFFF"/>
                </a:highlight>
                <a:latin typeface="Arial" panose="020B0604020202020204" pitchFamily="34" charset="0"/>
                <a:ea typeface="Times New Roman" panose="02020603050405020304" pitchFamily="18" charset="0"/>
              </a:rPr>
              <a:t>(σύντμηση του</a:t>
            </a:r>
            <a:r>
              <a:rPr lang="en-US" sz="2400" dirty="0">
                <a:solidFill>
                  <a:srgbClr val="202122"/>
                </a:solidFill>
                <a:highlight>
                  <a:srgbClr val="FFFFFF"/>
                </a:highlight>
                <a:latin typeface="Arial" panose="020B0604020202020204" pitchFamily="34" charset="0"/>
                <a:ea typeface="Times New Roman" panose="02020603050405020304" pitchFamily="18" charset="0"/>
              </a:rPr>
              <a:t> </a:t>
            </a:r>
            <a:r>
              <a:rPr lang="en-US" sz="2400" b="1" dirty="0">
                <a:solidFill>
                  <a:srgbClr val="202122"/>
                </a:solidFill>
                <a:highlight>
                  <a:srgbClr val="FFFFFF"/>
                </a:highlight>
                <a:latin typeface="Arial" panose="020B0604020202020204" pitchFamily="34" charset="0"/>
                <a:ea typeface="Times New Roman" panose="02020603050405020304" pitchFamily="18" charset="0"/>
              </a:rPr>
              <a:t>transgender</a:t>
            </a:r>
            <a:r>
              <a:rPr lang="el-GR" sz="2400" dirty="0">
                <a:solidFill>
                  <a:srgbClr val="202122"/>
                </a:solidFill>
                <a:highlight>
                  <a:srgbClr val="FFFFFF"/>
                </a:highlight>
                <a:latin typeface="Arial" panose="020B0604020202020204" pitchFamily="34" charset="0"/>
                <a:ea typeface="Times New Roman" panose="02020603050405020304" pitchFamily="18" charset="0"/>
              </a:rPr>
              <a:t>) ή</a:t>
            </a:r>
            <a:r>
              <a:rPr lang="en-US" sz="2400" dirty="0">
                <a:solidFill>
                  <a:srgbClr val="202122"/>
                </a:solidFill>
                <a:highlight>
                  <a:srgbClr val="FFFFFF"/>
                </a:highlight>
                <a:latin typeface="Arial" panose="020B0604020202020204" pitchFamily="34" charset="0"/>
                <a:ea typeface="Times New Roman" panose="02020603050405020304" pitchFamily="18" charset="0"/>
              </a:rPr>
              <a:t> </a:t>
            </a:r>
            <a:r>
              <a:rPr lang="el-GR" sz="2400" b="1" dirty="0" err="1">
                <a:solidFill>
                  <a:srgbClr val="202122"/>
                </a:solidFill>
                <a:highlight>
                  <a:srgbClr val="FFFFFF"/>
                </a:highlight>
                <a:latin typeface="Arial" panose="020B0604020202020204" pitchFamily="34" charset="0"/>
                <a:ea typeface="Times New Roman" panose="02020603050405020304" pitchFamily="18" charset="0"/>
              </a:rPr>
              <a:t>διεμφυλικό</a:t>
            </a:r>
            <a:r>
              <a:rPr lang="en-US" sz="2400" dirty="0">
                <a:solidFill>
                  <a:srgbClr val="202122"/>
                </a:solidFill>
                <a:highlight>
                  <a:srgbClr val="FFFFFF"/>
                </a:highlight>
                <a:latin typeface="Arial" panose="020B0604020202020204" pitchFamily="34" charset="0"/>
                <a:ea typeface="Times New Roman" panose="02020603050405020304" pitchFamily="18" charset="0"/>
              </a:rPr>
              <a:t> </a:t>
            </a:r>
            <a:br>
              <a:rPr lang="en-US" dirty="0">
                <a:highlight>
                  <a:srgbClr val="FFFFFF"/>
                </a:highlight>
                <a:latin typeface="Times New Roman" panose="02020603050405020304" pitchFamily="18" charset="0"/>
                <a:ea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85ECF308-2B78-D7B9-48EE-0272BDB0B2EA}"/>
              </a:ext>
            </a:extLst>
          </p:cNvPr>
          <p:cNvSpPr txBox="1"/>
          <p:nvPr/>
        </p:nvSpPr>
        <p:spPr>
          <a:xfrm>
            <a:off x="1981200" y="1852324"/>
            <a:ext cx="8229600" cy="4493538"/>
          </a:xfrm>
          <a:prstGeom prst="rect">
            <a:avLst/>
          </a:prstGeom>
          <a:noFill/>
        </p:spPr>
        <p:txBody>
          <a:bodyPr wrap="square">
            <a:spAutoFit/>
          </a:bodyPr>
          <a:lstStyle/>
          <a:p>
            <a:pPr marL="285750" indent="-285750">
              <a:spcBef>
                <a:spcPts val="600"/>
              </a:spcBef>
              <a:buFont typeface="Arial" panose="020B0604020202020204" pitchFamily="34" charset="0"/>
              <a:buChar char="•"/>
            </a:pPr>
            <a:r>
              <a:rPr lang="el-GR" dirty="0">
                <a:solidFill>
                  <a:srgbClr val="000000"/>
                </a:solidFill>
                <a:highlight>
                  <a:srgbClr val="FFFFFF"/>
                </a:highlight>
                <a:latin typeface="Arial" panose="020B0604020202020204" pitchFamily="34" charset="0"/>
                <a:ea typeface="Times New Roman" panose="02020603050405020304" pitchFamily="18" charset="0"/>
              </a:rPr>
              <a:t>Όρος "ομπρέλα" και αφορά όλα τα άτομα που δεν ταυτίζονται με το φύλο που τους αποδόθηκε στη γέννηση στα επίσημά τους έγγραφα, δηλαδή συμπεριλαμβάνει και τα άτομα που δεν έχουν κάποια από τις τυπικές δυαδικές</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hlinkClick r:id="rId2" tooltip="Ταυτότητα φύλου"/>
              </a:rPr>
              <a:t>ταυτότητες φύλου</a:t>
            </a:r>
            <a:r>
              <a:rPr lang="el-GR" dirty="0">
                <a:solidFill>
                  <a:srgbClr val="000000"/>
                </a:solidFill>
                <a:highlight>
                  <a:srgbClr val="FFFFFF"/>
                </a:highlight>
                <a:latin typeface="Arial" panose="020B0604020202020204" pitchFamily="34" charset="0"/>
                <a:ea typeface="Times New Roman" panose="02020603050405020304" pitchFamily="18" charset="0"/>
              </a:rPr>
              <a:t>, αλλά </a:t>
            </a:r>
            <a:r>
              <a:rPr lang="el-GR" dirty="0" err="1">
                <a:solidFill>
                  <a:srgbClr val="000000"/>
                </a:solidFill>
                <a:highlight>
                  <a:srgbClr val="FFFFFF"/>
                </a:highlight>
                <a:latin typeface="Arial" panose="020B0604020202020204" pitchFamily="34" charset="0"/>
                <a:ea typeface="Times New Roman" panose="02020603050405020304" pitchFamily="18" charset="0"/>
              </a:rPr>
              <a:t>αυτοπροσδιορίζονται</a:t>
            </a:r>
            <a:r>
              <a:rPr lang="el-GR" dirty="0">
                <a:solidFill>
                  <a:srgbClr val="000000"/>
                </a:solidFill>
                <a:highlight>
                  <a:srgbClr val="FFFFFF"/>
                </a:highlight>
                <a:latin typeface="Arial" panose="020B0604020202020204" pitchFamily="34" charset="0"/>
                <a:ea typeface="Times New Roman" panose="02020603050405020304" pitchFamily="18" charset="0"/>
              </a:rPr>
              <a:t> εκτός </a:t>
            </a:r>
            <a:r>
              <a:rPr lang="el-GR" dirty="0" err="1">
                <a:solidFill>
                  <a:srgbClr val="000000"/>
                </a:solidFill>
                <a:highlight>
                  <a:srgbClr val="FFFFFF"/>
                </a:highlight>
                <a:latin typeface="Arial" panose="020B0604020202020204" pitchFamily="34" charset="0"/>
                <a:ea typeface="Times New Roman" panose="02020603050405020304" pitchFamily="18" charset="0"/>
              </a:rPr>
              <a:t>διπόλου</a:t>
            </a:r>
            <a:r>
              <a:rPr lang="el-GR" dirty="0">
                <a:solidFill>
                  <a:srgbClr val="000000"/>
                </a:solidFill>
                <a:highlight>
                  <a:srgbClr val="FFFFFF"/>
                </a:highlight>
                <a:latin typeface="Arial" panose="020B0604020202020204" pitchFamily="34" charset="0"/>
                <a:ea typeface="Times New Roman" panose="02020603050405020304" pitchFamily="18" charset="0"/>
              </a:rPr>
              <a:t>, όπως</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n-US" dirty="0">
                <a:solidFill>
                  <a:srgbClr val="000000"/>
                </a:solidFill>
                <a:highlight>
                  <a:srgbClr val="FFFFFF"/>
                </a:highlight>
                <a:latin typeface="Arial" panose="020B0604020202020204" pitchFamily="34" charset="0"/>
                <a:ea typeface="Times New Roman" panose="02020603050405020304" pitchFamily="18" charset="0"/>
                <a:hlinkClick r:id="rId3" tooltip="Non-binary (δεν έχει γραφτεί ακόμα)"/>
              </a:rPr>
              <a:t>non</a:t>
            </a:r>
            <a:r>
              <a:rPr lang="el-GR" dirty="0">
                <a:solidFill>
                  <a:srgbClr val="000000"/>
                </a:solidFill>
                <a:highlight>
                  <a:srgbClr val="FFFFFF"/>
                </a:highlight>
                <a:latin typeface="Arial" panose="020B0604020202020204" pitchFamily="34" charset="0"/>
                <a:ea typeface="Times New Roman" panose="02020603050405020304" pitchFamily="18" charset="0"/>
                <a:hlinkClick r:id="rId3" tooltip="Non-binary (δεν έχει γραφτεί ακόμα)"/>
              </a:rPr>
              <a:t>-</a:t>
            </a:r>
            <a:r>
              <a:rPr lang="en-US" dirty="0">
                <a:solidFill>
                  <a:srgbClr val="000000"/>
                </a:solidFill>
                <a:highlight>
                  <a:srgbClr val="FFFFFF"/>
                </a:highlight>
                <a:latin typeface="Arial" panose="020B0604020202020204" pitchFamily="34" charset="0"/>
                <a:ea typeface="Times New Roman" panose="02020603050405020304" pitchFamily="18" charset="0"/>
                <a:hlinkClick r:id="rId3" tooltip="Non-binary (δεν έχει γραφτεί ακόμα)"/>
              </a:rPr>
              <a:t>binary</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rPr>
              <a:t>και</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n-US" dirty="0">
                <a:solidFill>
                  <a:srgbClr val="000000"/>
                </a:solidFill>
                <a:highlight>
                  <a:srgbClr val="FFFFFF"/>
                </a:highlight>
                <a:latin typeface="Arial" panose="020B0604020202020204" pitchFamily="34" charset="0"/>
                <a:ea typeface="Times New Roman" panose="02020603050405020304" pitchFamily="18" charset="0"/>
                <a:hlinkClick r:id="rId4" tooltip="Genderqueer (δεν έχει γραφτεί ακόμα)"/>
              </a:rPr>
              <a:t>genderqueer</a:t>
            </a:r>
            <a:r>
              <a:rPr lang="en-US" dirty="0">
                <a:solidFill>
                  <a:srgbClr val="000000"/>
                </a:solidFill>
                <a:highlight>
                  <a:srgbClr val="FFFFFF"/>
                </a:highlight>
                <a:latin typeface="Arial" panose="020B0604020202020204" pitchFamily="34" charset="0"/>
                <a:ea typeface="Times New Roman" panose="02020603050405020304" pitchFamily="18" charset="0"/>
              </a:rPr>
              <a:t> </a:t>
            </a:r>
            <a:endParaRPr lang="en-US" sz="2400" dirty="0">
              <a:highlight>
                <a:srgbClr val="FFFFFF"/>
              </a:highlight>
              <a:latin typeface="Times New Roman" panose="02020603050405020304" pitchFamily="18" charset="0"/>
              <a:ea typeface="Times New Roman" panose="02020603050405020304" pitchFamily="18" charset="0"/>
            </a:endParaRPr>
          </a:p>
          <a:p>
            <a:pPr marL="285750" indent="-285750">
              <a:spcBef>
                <a:spcPts val="600"/>
              </a:spcBef>
              <a:buFont typeface="Arial" panose="020B0604020202020204" pitchFamily="34" charset="0"/>
              <a:buChar char="•"/>
            </a:pPr>
            <a:r>
              <a:rPr lang="el-GR" dirty="0">
                <a:solidFill>
                  <a:srgbClr val="000000"/>
                </a:solidFill>
                <a:highlight>
                  <a:srgbClr val="FFFFFF"/>
                </a:highlight>
                <a:latin typeface="Arial" panose="020B0604020202020204" pitchFamily="34" charset="0"/>
                <a:ea typeface="Times New Roman" panose="02020603050405020304" pitchFamily="18" charset="0"/>
              </a:rPr>
              <a:t>Είναι ανεξάρτητη από τον</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hlinkClick r:id="rId5" tooltip="Σεξουαλικός προσανατολισμός"/>
              </a:rPr>
              <a:t>σεξουαλικό προσανατολισμό</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rPr>
              <a:t>και από τα</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hlinkClick r:id="rId6"/>
              </a:rPr>
              <a:t>χαρακτηριστικά φύλου</a:t>
            </a:r>
            <a:r>
              <a:rPr lang="el-GR" dirty="0">
                <a:solidFill>
                  <a:srgbClr val="000000"/>
                </a:solidFill>
                <a:highlight>
                  <a:srgbClr val="FFFFFF"/>
                </a:highlight>
                <a:latin typeface="Arial" panose="020B0604020202020204" pitchFamily="34" charset="0"/>
                <a:ea typeface="Times New Roman" panose="02020603050405020304" pitchFamily="18" charset="0"/>
              </a:rPr>
              <a:t>, συνεπώς ένα </a:t>
            </a:r>
            <a:r>
              <a:rPr lang="el-GR" dirty="0" err="1">
                <a:solidFill>
                  <a:srgbClr val="000000"/>
                </a:solidFill>
                <a:highlight>
                  <a:srgbClr val="FFFFFF"/>
                </a:highlight>
                <a:latin typeface="Arial" panose="020B0604020202020204" pitchFamily="34" charset="0"/>
                <a:ea typeface="Times New Roman" panose="02020603050405020304" pitchFamily="18" charset="0"/>
              </a:rPr>
              <a:t>τρανς</a:t>
            </a:r>
            <a:r>
              <a:rPr lang="el-GR" dirty="0">
                <a:solidFill>
                  <a:srgbClr val="000000"/>
                </a:solidFill>
                <a:highlight>
                  <a:srgbClr val="FFFFFF"/>
                </a:highlight>
                <a:latin typeface="Arial" panose="020B0604020202020204" pitchFamily="34" charset="0"/>
                <a:ea typeface="Times New Roman" panose="02020603050405020304" pitchFamily="18" charset="0"/>
              </a:rPr>
              <a:t> πρόσωπο μπορεί να είναι</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hlinkClick r:id="rId7" tooltip="Ετεροφυλοφιλία"/>
              </a:rPr>
              <a:t>ετεροφυλόφιλο</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rPr>
              <a:t>(</a:t>
            </a:r>
            <a:r>
              <a:rPr lang="el-GR" dirty="0" err="1">
                <a:solidFill>
                  <a:srgbClr val="000000"/>
                </a:solidFill>
                <a:highlight>
                  <a:srgbClr val="FFFFFF"/>
                </a:highlight>
                <a:latin typeface="Arial" panose="020B0604020202020204" pitchFamily="34" charset="0"/>
                <a:ea typeface="Times New Roman" panose="02020603050405020304" pitchFamily="18" charset="0"/>
              </a:rPr>
              <a:t>στρέιτ</a:t>
            </a:r>
            <a:r>
              <a:rPr lang="el-GR" dirty="0">
                <a:solidFill>
                  <a:srgbClr val="000000"/>
                </a:solidFill>
                <a:highlight>
                  <a:srgbClr val="FFFFFF"/>
                </a:highlight>
                <a:latin typeface="Arial" panose="020B0604020202020204" pitchFamily="34" charset="0"/>
                <a:ea typeface="Times New Roman" panose="02020603050405020304" pitchFamily="18" charset="0"/>
              </a:rPr>
              <a:t>),</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hlinkClick r:id="rId8" tooltip="Ομοφυλόφιλος"/>
              </a:rPr>
              <a:t>ομοφυλόφιλο</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rPr>
              <a:t>(γκέι),</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hlinkClick r:id="rId9" tooltip="Αμφιφυλοφιλία"/>
              </a:rPr>
              <a:t>αμφισεξουαλικό</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rPr>
              <a:t>(</a:t>
            </a:r>
            <a:r>
              <a:rPr lang="el-GR" dirty="0" err="1">
                <a:solidFill>
                  <a:srgbClr val="000000"/>
                </a:solidFill>
                <a:highlight>
                  <a:srgbClr val="FFFFFF"/>
                </a:highlight>
                <a:latin typeface="Arial" panose="020B0604020202020204" pitchFamily="34" charset="0"/>
                <a:ea typeface="Times New Roman" panose="02020603050405020304" pitchFamily="18" charset="0"/>
              </a:rPr>
              <a:t>μπάι</a:t>
            </a:r>
            <a:r>
              <a:rPr lang="el-GR" dirty="0">
                <a:solidFill>
                  <a:srgbClr val="000000"/>
                </a:solidFill>
                <a:highlight>
                  <a:srgbClr val="FFFFFF"/>
                </a:highlight>
                <a:latin typeface="Arial" panose="020B0604020202020204" pitchFamily="34" charset="0"/>
                <a:ea typeface="Times New Roman" panose="02020603050405020304" pitchFamily="18" charset="0"/>
              </a:rPr>
              <a:t>),</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err="1">
                <a:solidFill>
                  <a:srgbClr val="000000"/>
                </a:solidFill>
                <a:highlight>
                  <a:srgbClr val="FFFFFF"/>
                </a:highlight>
                <a:latin typeface="Arial" panose="020B0604020202020204" pitchFamily="34" charset="0"/>
                <a:ea typeface="Times New Roman" panose="02020603050405020304" pitchFamily="18" charset="0"/>
                <a:hlinkClick r:id="rId10" tooltip="Ασεξουαλικότητα"/>
              </a:rPr>
              <a:t>ασέξουαλ</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rPr>
              <a:t>ή να θεωρεί τους συμβατικούς τίτλους σεξουαλικού προσανατολισμού ανεπαρκείς. Να μη </a:t>
            </a:r>
            <a:r>
              <a:rPr lang="el-GR" dirty="0" err="1">
                <a:solidFill>
                  <a:srgbClr val="000000"/>
                </a:solidFill>
                <a:highlight>
                  <a:srgbClr val="FFFFFF"/>
                </a:highlight>
                <a:latin typeface="Arial" panose="020B0604020202020204" pitchFamily="34" charset="0"/>
                <a:ea typeface="Times New Roman" panose="02020603050405020304" pitchFamily="18" charset="0"/>
              </a:rPr>
              <a:t>συγχέται</a:t>
            </a:r>
            <a:r>
              <a:rPr lang="el-GR" dirty="0">
                <a:solidFill>
                  <a:srgbClr val="000000"/>
                </a:solidFill>
                <a:highlight>
                  <a:srgbClr val="FFFFFF"/>
                </a:highlight>
                <a:latin typeface="Arial" panose="020B0604020202020204" pitchFamily="34" charset="0"/>
                <a:ea typeface="Times New Roman" panose="02020603050405020304" pitchFamily="18" charset="0"/>
              </a:rPr>
              <a:t> με τον όρο</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i="1" dirty="0" err="1">
                <a:solidFill>
                  <a:srgbClr val="000000"/>
                </a:solidFill>
                <a:highlight>
                  <a:srgbClr val="FFFFFF"/>
                </a:highlight>
                <a:latin typeface="Arial" panose="020B0604020202020204" pitchFamily="34" charset="0"/>
                <a:ea typeface="Times New Roman" panose="02020603050405020304" pitchFamily="18" charset="0"/>
                <a:hlinkClick r:id="rId11" tooltip="Ίντερσεξ"/>
              </a:rPr>
              <a:t>ίντερσεξ</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rPr>
              <a:t>οποίος περιγράφει τους ανθρώπους που έχουν γεννηθεί με χαρακτηριστικά φύλου που "δεν αντιστοιχούν στις κλασικές νόρμες των ανδρικών ή των γυναικείων σωμάτων.</a:t>
            </a:r>
            <a:endParaRPr lang="en-US" sz="2400" dirty="0">
              <a:highlight>
                <a:srgbClr val="FFFFFF"/>
              </a:highlight>
              <a:latin typeface="Times New Roman" panose="02020603050405020304" pitchFamily="18" charset="0"/>
              <a:ea typeface="Times New Roman" panose="02020603050405020304" pitchFamily="18" charset="0"/>
            </a:endParaRPr>
          </a:p>
          <a:p>
            <a:pPr>
              <a:spcBef>
                <a:spcPts val="600"/>
              </a:spcBef>
            </a:pPr>
            <a:r>
              <a:rPr lang="el-GR" dirty="0">
                <a:solidFill>
                  <a:srgbClr val="000000"/>
                </a:solidFill>
                <a:highlight>
                  <a:srgbClr val="FFFFFF"/>
                </a:highlight>
                <a:latin typeface="Arial" panose="020B0604020202020204" pitchFamily="34" charset="0"/>
                <a:ea typeface="Times New Roman" panose="02020603050405020304" pitchFamily="18" charset="0"/>
              </a:rPr>
              <a:t>Πολλά </a:t>
            </a:r>
            <a:r>
              <a:rPr lang="el-GR" dirty="0" err="1">
                <a:solidFill>
                  <a:srgbClr val="000000"/>
                </a:solidFill>
                <a:highlight>
                  <a:srgbClr val="FFFFFF"/>
                </a:highlight>
                <a:latin typeface="Arial" panose="020B0604020202020204" pitchFamily="34" charset="0"/>
                <a:ea typeface="Times New Roman" panose="02020603050405020304" pitchFamily="18" charset="0"/>
              </a:rPr>
              <a:t>τρανς</a:t>
            </a:r>
            <a:r>
              <a:rPr lang="el-GR" dirty="0">
                <a:solidFill>
                  <a:srgbClr val="000000"/>
                </a:solidFill>
                <a:highlight>
                  <a:srgbClr val="FFFFFF"/>
                </a:highlight>
                <a:latin typeface="Arial" panose="020B0604020202020204" pitchFamily="34" charset="0"/>
                <a:ea typeface="Times New Roman" panose="02020603050405020304" pitchFamily="18" charset="0"/>
              </a:rPr>
              <a:t> πρόσωπα βιώνουν</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hlinkClick r:id="rId12" tooltip="Δυσφορία φύλου"/>
              </a:rPr>
              <a:t>δυσφορία φύλου</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a:solidFill>
                  <a:srgbClr val="000000"/>
                </a:solidFill>
                <a:highlight>
                  <a:srgbClr val="FFFFFF"/>
                </a:highlight>
                <a:latin typeface="Arial" panose="020B0604020202020204" pitchFamily="34" charset="0"/>
                <a:ea typeface="Times New Roman" panose="02020603050405020304" pitchFamily="18" charset="0"/>
              </a:rPr>
              <a:t>και επιλέγουν να προχωρήσουν σε</a:t>
            </a:r>
            <a:r>
              <a:rPr lang="en-US" dirty="0">
                <a:solidFill>
                  <a:srgbClr val="000000"/>
                </a:solidFill>
                <a:highlight>
                  <a:srgbClr val="FFFFFF"/>
                </a:highlight>
                <a:latin typeface="Arial" panose="020B0604020202020204" pitchFamily="34" charset="0"/>
                <a:ea typeface="Times New Roman" panose="02020603050405020304" pitchFamily="18" charset="0"/>
              </a:rPr>
              <a:t> </a:t>
            </a:r>
            <a:r>
              <a:rPr lang="el-GR" dirty="0" err="1">
                <a:solidFill>
                  <a:srgbClr val="000000"/>
                </a:solidFill>
                <a:highlight>
                  <a:srgbClr val="FFFFFF"/>
                </a:highlight>
                <a:latin typeface="Arial" panose="020B0604020202020204" pitchFamily="34" charset="0"/>
                <a:ea typeface="Times New Roman" panose="02020603050405020304" pitchFamily="18" charset="0"/>
                <a:hlinkClick r:id="rId13" tooltip="Φυλομετάβαση (δεν έχει γραφτεί ακόμα)"/>
              </a:rPr>
              <a:t>φυλομετάβαση</a:t>
            </a:r>
            <a:r>
              <a:rPr lang="el-GR" dirty="0">
                <a:solidFill>
                  <a:srgbClr val="000000"/>
                </a:solidFill>
                <a:highlight>
                  <a:srgbClr val="FFFFFF"/>
                </a:highlight>
                <a:latin typeface="Arial" panose="020B0604020202020204" pitchFamily="34" charset="0"/>
                <a:ea typeface="Times New Roman" panose="02020603050405020304" pitchFamily="18" charset="0"/>
              </a:rPr>
              <a:t>.</a:t>
            </a:r>
            <a:endParaRPr lang="en-US" sz="2400" dirty="0">
              <a:highlight>
                <a:srgbClr val="FF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386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ChangeArrowheads="1"/>
          </p:cNvSpPr>
          <p:nvPr/>
        </p:nvSpPr>
        <p:spPr bwMode="auto">
          <a:xfrm>
            <a:off x="1524001" y="188225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l-GR" altLang="el-GR">
              <a:solidFill>
                <a:schemeClr val="tx1"/>
              </a:solidFill>
              <a:latin typeface="Arial" panose="020B0604020202020204" pitchFamily="34" charset="0"/>
            </a:endParaRPr>
          </a:p>
        </p:txBody>
      </p:sp>
      <p:sp>
        <p:nvSpPr>
          <p:cNvPr id="2" name="Τίτλος 1"/>
          <p:cNvSpPr>
            <a:spLocks noGrp="1"/>
          </p:cNvSpPr>
          <p:nvPr>
            <p:ph type="title"/>
          </p:nvPr>
        </p:nvSpPr>
        <p:spPr>
          <a:xfrm>
            <a:off x="2209800" y="-23446"/>
            <a:ext cx="7772400" cy="485774"/>
          </a:xfrm>
        </p:spPr>
        <p:txBody>
          <a:bodyPr rtlCol="0">
            <a:normAutofit/>
          </a:bodyPr>
          <a:lstStyle/>
          <a:p>
            <a:pPr>
              <a:defRPr/>
            </a:pPr>
            <a:r>
              <a:rPr lang="el-GR" sz="2000" b="1" dirty="0">
                <a:solidFill>
                  <a:schemeClr val="tx1">
                    <a:lumMod val="75000"/>
                    <a:lumOff val="25000"/>
                  </a:schemeClr>
                </a:solidFill>
              </a:rPr>
              <a:t>Πρόληψη </a:t>
            </a:r>
            <a:r>
              <a:rPr lang="en-GB" sz="2000" b="1" dirty="0">
                <a:solidFill>
                  <a:schemeClr val="tx1">
                    <a:lumMod val="75000"/>
                    <a:lumOff val="25000"/>
                  </a:schemeClr>
                </a:solidFill>
              </a:rPr>
              <a:t>AIDS</a:t>
            </a:r>
            <a:r>
              <a:rPr lang="el-GR" sz="2000" b="1" dirty="0">
                <a:solidFill>
                  <a:schemeClr val="tx1">
                    <a:lumMod val="75000"/>
                    <a:lumOff val="25000"/>
                  </a:schemeClr>
                </a:solidFill>
              </a:rPr>
              <a:t> </a:t>
            </a:r>
            <a:r>
              <a:rPr lang="el-GR" sz="2000" b="1" dirty="0" err="1">
                <a:solidFill>
                  <a:schemeClr val="tx1">
                    <a:lumMod val="75000"/>
                    <a:lumOff val="25000"/>
                  </a:schemeClr>
                </a:solidFill>
              </a:rPr>
              <a:t>κ.λ.π</a:t>
            </a:r>
            <a:r>
              <a:rPr lang="el-GR" sz="2000" b="1" dirty="0">
                <a:solidFill>
                  <a:schemeClr val="tx1">
                    <a:lumMod val="75000"/>
                    <a:lumOff val="25000"/>
                  </a:schemeClr>
                </a:solidFill>
              </a:rPr>
              <a:t>. σεξουαλικά μεταδιδόμενων νοσημάτων</a:t>
            </a:r>
            <a:endParaRPr lang="en-GB" sz="2000" b="1" dirty="0">
              <a:solidFill>
                <a:schemeClr val="tx1">
                  <a:lumMod val="75000"/>
                  <a:lumOff val="25000"/>
                </a:schemeClr>
              </a:solidFill>
            </a:endParaRPr>
          </a:p>
        </p:txBody>
      </p:sp>
      <p:sp>
        <p:nvSpPr>
          <p:cNvPr id="3" name="TextBox 2"/>
          <p:cNvSpPr txBox="1"/>
          <p:nvPr/>
        </p:nvSpPr>
        <p:spPr>
          <a:xfrm>
            <a:off x="1905000" y="838201"/>
            <a:ext cx="8915400" cy="4031873"/>
          </a:xfrm>
          <a:prstGeom prst="rect">
            <a:avLst/>
          </a:prstGeom>
          <a:noFill/>
        </p:spPr>
        <p:txBody>
          <a:bodyPr wrap="square" rtlCol="0">
            <a:spAutoFit/>
          </a:bodyPr>
          <a:lstStyle/>
          <a:p>
            <a:r>
              <a:rPr lang="el-GR" sz="1600" dirty="0"/>
              <a:t>Το σύνδρομο επίκτητης ανοσολογικής ανεπάρκειας (AIDS), αναγνωρίστηκε για πρώτη φορά ως ξεχωριστή ασθένεια το 1981 στις ΗΠΑ.</a:t>
            </a:r>
          </a:p>
          <a:p>
            <a:r>
              <a:rPr lang="el-GR" sz="1600" dirty="0"/>
              <a:t>Οι πιο πολλοί ερευνητές πιστεύουν πως ο ιός </a:t>
            </a:r>
            <a:r>
              <a:rPr lang="en-GB" sz="1600" dirty="0"/>
              <a:t>HIV </a:t>
            </a:r>
            <a:r>
              <a:rPr lang="el-GR" sz="1600" dirty="0"/>
              <a:t>εμφανίσθηκε σε περιοχές της Σαχάρας, στην Αφρική, στα μέσα του 20</a:t>
            </a:r>
            <a:r>
              <a:rPr lang="el-GR" sz="1600" baseline="30000" dirty="0"/>
              <a:t>ου</a:t>
            </a:r>
            <a:r>
              <a:rPr lang="el-GR" sz="1600" dirty="0"/>
              <a:t> αιώνα και συνιστούσε μέχρι πρόσφατα, μια πανδημική κατάσταση, με πάνω από 38.6 εκατομμύρια ανθρώπων να έχουν προσβληθεί από την ασθένεια σε όλο τον κόσμο. </a:t>
            </a:r>
          </a:p>
          <a:p>
            <a:r>
              <a:rPr lang="el-GR" sz="1600" dirty="0"/>
              <a:t>Το HIV/AIDS δεν θεωρείται πλέον μια παγκόσμια </a:t>
            </a:r>
            <a:r>
              <a:rPr lang="el-GR" sz="1600" u="sng" dirty="0">
                <a:hlinkClick r:id="rId3" tooltip="Πανδημία"/>
              </a:rPr>
              <a:t>πανδημία</a:t>
            </a:r>
            <a:r>
              <a:rPr lang="el-GR" sz="1600" dirty="0"/>
              <a:t>. Έχει πλέον γίνει σε πολλές περιοχές του κόσμου μια </a:t>
            </a:r>
            <a:r>
              <a:rPr lang="el-GR" sz="1600" u="sng" dirty="0">
                <a:hlinkClick r:id="rId4" tooltip="Χρόνια ασθένεια (δεν έχει γραφτεί ακόμα)"/>
              </a:rPr>
              <a:t>χρόνια ασθένεια</a:t>
            </a:r>
            <a:r>
              <a:rPr lang="el-GR" sz="1600" dirty="0"/>
              <a:t> παρά μια οξεία θανατηφόρος νόσος. Η </a:t>
            </a:r>
            <a:r>
              <a:rPr lang="el-GR" sz="1600" u="sng" dirty="0">
                <a:hlinkClick r:id="rId5" tooltip="Πρόγνωση νόσου (δεν έχει γραφτεί ακόμα)"/>
              </a:rPr>
              <a:t>πρόγνωση της νόσου</a:t>
            </a:r>
            <a:r>
              <a:rPr lang="el-GR" sz="1600" dirty="0"/>
              <a:t> ποικίλλει. Χωρίς θεραπεία ο μέσος όρος επιβίωσης μετά τη λοίμωξη με HIV εκτιμάται από 9 έως 11 έτη, ανάλογα με τον </a:t>
            </a:r>
            <a:r>
              <a:rPr lang="el-GR" sz="1600" dirty="0" err="1"/>
              <a:t>υπότυπο</a:t>
            </a:r>
            <a:r>
              <a:rPr lang="el-GR" sz="1600" dirty="0"/>
              <a:t> του ιού. Μετά τη διάγνωση του AIDS, αν δεν χορηγηθεί αγωγή η επιβίωση κυμαίνεται από 6 έως 19 μήνες. </a:t>
            </a:r>
            <a:r>
              <a:rPr lang="en-US" sz="1600" dirty="0"/>
              <a:t>O </a:t>
            </a:r>
            <a:r>
              <a:rPr lang="el-GR" sz="1600" dirty="0"/>
              <a:t>συνδυασμός φαρμάκων (</a:t>
            </a:r>
            <a:r>
              <a:rPr lang="el-GR" sz="1600" b="1" dirty="0" err="1"/>
              <a:t>highly</a:t>
            </a:r>
            <a:r>
              <a:rPr lang="el-GR" sz="1600" b="1" dirty="0"/>
              <a:t> </a:t>
            </a:r>
            <a:r>
              <a:rPr lang="el-GR" sz="1600" b="1" dirty="0" err="1"/>
              <a:t>active</a:t>
            </a:r>
            <a:r>
              <a:rPr lang="el-GR" sz="1600" b="1" dirty="0"/>
              <a:t> </a:t>
            </a:r>
            <a:r>
              <a:rPr lang="el-GR" sz="1600" b="1" dirty="0" err="1"/>
              <a:t>antiretroviral</a:t>
            </a:r>
            <a:r>
              <a:rPr lang="el-GR" sz="1600" b="1" dirty="0"/>
              <a:t> </a:t>
            </a:r>
            <a:r>
              <a:rPr lang="el-GR" sz="1600" b="1" dirty="0" err="1"/>
              <a:t>therapy</a:t>
            </a:r>
            <a:r>
              <a:rPr lang="el-GR" sz="1600" dirty="0"/>
              <a:t> (</a:t>
            </a:r>
            <a:r>
              <a:rPr lang="el-GR" sz="1600" b="1" dirty="0"/>
              <a:t>HAART</a:t>
            </a:r>
            <a:r>
              <a:rPr lang="el-GR" sz="1600" dirty="0"/>
              <a:t>) και η κατάλληλη πρόληψη των ευκαιριακών λοιμώξεων μειώνουν το ποσοστό θανάτου κατά 80% και ανεβάζουν το </a:t>
            </a:r>
            <a:r>
              <a:rPr lang="el-GR" sz="1600" u="sng" dirty="0">
                <a:hlinkClick r:id="rId6" tooltip="Προσδόκιμο επιβίωσης"/>
              </a:rPr>
              <a:t>προσδόκιμο επιβίωσης</a:t>
            </a:r>
            <a:r>
              <a:rPr lang="el-GR" sz="1600" dirty="0"/>
              <a:t> (</a:t>
            </a:r>
            <a:r>
              <a:rPr lang="el-GR" sz="1600" u="sng" dirty="0">
                <a:hlinkClick r:id="rId7" tooltip="Εναπομείναντα έτη ζωής (δεν έχει γραφτεί ακόμα)"/>
              </a:rPr>
              <a:t>εναπομείναντα έτη ζωής</a:t>
            </a:r>
            <a:r>
              <a:rPr lang="el-GR" sz="1600" dirty="0"/>
              <a:t>) για ένα </a:t>
            </a:r>
            <a:r>
              <a:rPr lang="el-GR" sz="1600" dirty="0" err="1"/>
              <a:t>νεοδιαγνωσμένο</a:t>
            </a:r>
            <a:r>
              <a:rPr lang="el-GR" sz="1600" dirty="0"/>
              <a:t> με HIV μόλυνση νεαρό ενήλικα στα 20 έως 50 χρόνια.  Αν η θεραπεία ξεκινήσει αργά στη διάρκεια της λοίμωξης η πρόγνωση δεν είναι τόσο καλή, για παράδειγμα αν ξεκινήσει μετά τη διάγνωση AIDS το προσδόκιμο επιβίωσης είναι περίπου 10-40 χρόνια. Χωρίς θεραπεία τα μισά από τα βρέφη που γεννιούνται με HIV πεθαίνουν πριν την ηλικία των δύο χρόνων.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68688" y="623888"/>
            <a:ext cx="6589712" cy="519112"/>
          </a:xfrm>
        </p:spPr>
        <p:txBody>
          <a:bodyPr rtlCol="0">
            <a:normAutofit fontScale="90000"/>
          </a:bodyPr>
          <a:lstStyle/>
          <a:p>
            <a:pPr>
              <a:defRPr/>
            </a:pPr>
            <a:r>
              <a:rPr lang="el-GR" dirty="0">
                <a:solidFill>
                  <a:schemeClr val="tx1">
                    <a:lumMod val="75000"/>
                    <a:lumOff val="25000"/>
                  </a:schemeClr>
                </a:solidFill>
              </a:rPr>
              <a:t>Μετάδοση </a:t>
            </a:r>
            <a:r>
              <a:rPr lang="en-US" dirty="0">
                <a:solidFill>
                  <a:schemeClr val="tx1">
                    <a:lumMod val="75000"/>
                    <a:lumOff val="25000"/>
                  </a:schemeClr>
                </a:solidFill>
              </a:rPr>
              <a:t>AIDS</a:t>
            </a:r>
            <a:endParaRPr lang="en-GB" dirty="0">
              <a:solidFill>
                <a:schemeClr val="tx1">
                  <a:lumMod val="75000"/>
                  <a:lumOff val="25000"/>
                </a:schemeClr>
              </a:solidFill>
            </a:endParaRPr>
          </a:p>
        </p:txBody>
      </p:sp>
      <p:sp>
        <p:nvSpPr>
          <p:cNvPr id="40963" name="Rectangle 3"/>
          <p:cNvSpPr>
            <a:spLocks noGrp="1" noChangeArrowheads="1"/>
          </p:cNvSpPr>
          <p:nvPr>
            <p:ph idx="4294967295"/>
          </p:nvPr>
        </p:nvSpPr>
        <p:spPr>
          <a:xfrm>
            <a:off x="1524000" y="1600200"/>
            <a:ext cx="8458200" cy="5105400"/>
          </a:xfrm>
        </p:spPr>
        <p:txBody>
          <a:bodyPr rtlCol="0">
            <a:normAutofit/>
          </a:bodyPr>
          <a:lstStyle/>
          <a:p>
            <a:pPr>
              <a:lnSpc>
                <a:spcPct val="80000"/>
              </a:lnSpc>
              <a:buFont typeface="Wingdings 3" charset="2"/>
              <a:buChar char=""/>
              <a:defRPr/>
            </a:pPr>
            <a:r>
              <a:rPr lang="el-GR" altLang="el-GR" sz="2400" b="1" dirty="0">
                <a:solidFill>
                  <a:schemeClr val="tx1">
                    <a:lumMod val="75000"/>
                    <a:lumOff val="25000"/>
                  </a:schemeClr>
                </a:solidFill>
              </a:rPr>
              <a:t>1. Με τη σεξουαλική επαφή.</a:t>
            </a:r>
          </a:p>
          <a:p>
            <a:pPr>
              <a:lnSpc>
                <a:spcPct val="80000"/>
              </a:lnSpc>
              <a:buFont typeface="Wingdings 3" charset="2"/>
              <a:buChar char=""/>
              <a:defRPr/>
            </a:pPr>
            <a:r>
              <a:rPr lang="el-GR" altLang="el-GR" sz="2400" b="1" dirty="0">
                <a:solidFill>
                  <a:schemeClr val="tx1">
                    <a:lumMod val="75000"/>
                    <a:lumOff val="25000"/>
                  </a:schemeClr>
                </a:solidFill>
              </a:rPr>
              <a:t>2. Με το μολυσμένο αίμα.</a:t>
            </a:r>
            <a:endParaRPr lang="el-GR" altLang="el-GR" sz="2400" dirty="0">
              <a:solidFill>
                <a:schemeClr val="tx1">
                  <a:lumMod val="75000"/>
                  <a:lumOff val="25000"/>
                </a:schemeClr>
              </a:solidFill>
            </a:endParaRPr>
          </a:p>
          <a:p>
            <a:pPr>
              <a:lnSpc>
                <a:spcPct val="80000"/>
              </a:lnSpc>
              <a:buFont typeface="Wingdings 3" charset="2"/>
              <a:buChar char=""/>
              <a:defRPr/>
            </a:pPr>
            <a:r>
              <a:rPr lang="el-GR" altLang="el-GR" sz="2400" dirty="0">
                <a:solidFill>
                  <a:schemeClr val="tx1">
                    <a:lumMod val="75000"/>
                    <a:lumOff val="25000"/>
                  </a:schemeClr>
                </a:solidFill>
              </a:rPr>
              <a:t>- 	Με τη χρησιμοποίηση μολυσμένης σύριγγας ή βελόνας.</a:t>
            </a:r>
          </a:p>
          <a:p>
            <a:pPr>
              <a:lnSpc>
                <a:spcPct val="80000"/>
              </a:lnSpc>
              <a:buFont typeface="Wingdings 3" charset="2"/>
              <a:buChar char=""/>
              <a:defRPr/>
            </a:pPr>
            <a:r>
              <a:rPr lang="el-GR" altLang="el-GR" sz="2400" dirty="0">
                <a:solidFill>
                  <a:schemeClr val="tx1">
                    <a:lumMod val="75000"/>
                    <a:lumOff val="25000"/>
                  </a:schemeClr>
                </a:solidFill>
              </a:rPr>
              <a:t>- 	Με τη μετάγγιση  μολυσμένου αίματος ή προϊόντων αίματος, -	Με την έκθεση εξωτερικών πληγών σε σημαντική ποσότητα μολυσμένου αίματος ή σωματικού υγρού.</a:t>
            </a:r>
            <a:endParaRPr lang="el-GR" altLang="el-GR" sz="2400" b="1" dirty="0">
              <a:solidFill>
                <a:schemeClr val="tx1">
                  <a:lumMod val="75000"/>
                  <a:lumOff val="25000"/>
                </a:schemeClr>
              </a:solidFill>
            </a:endParaRPr>
          </a:p>
          <a:p>
            <a:pPr>
              <a:lnSpc>
                <a:spcPct val="80000"/>
              </a:lnSpc>
              <a:buFont typeface="Wingdings 3" charset="2"/>
              <a:buChar char=""/>
              <a:defRPr/>
            </a:pPr>
            <a:r>
              <a:rPr lang="el-GR" altLang="el-GR" sz="2400" b="1" dirty="0">
                <a:solidFill>
                  <a:schemeClr val="tx1">
                    <a:lumMod val="75000"/>
                    <a:lumOff val="25000"/>
                  </a:schemeClr>
                </a:solidFill>
              </a:rPr>
              <a:t>3. Από τη μητέρα στο έμβρυο ή το βρέφος.</a:t>
            </a:r>
            <a:endParaRPr lang="el-GR" altLang="el-GR" sz="2400" dirty="0">
              <a:solidFill>
                <a:schemeClr val="tx1">
                  <a:lumMod val="75000"/>
                  <a:lumOff val="25000"/>
                </a:schemeClr>
              </a:solidFill>
            </a:endParaRPr>
          </a:p>
          <a:p>
            <a:pPr>
              <a:lnSpc>
                <a:spcPct val="80000"/>
              </a:lnSpc>
              <a:buFont typeface="Wingdings 3" charset="2"/>
              <a:buChar char=""/>
              <a:defRPr/>
            </a:pPr>
            <a:r>
              <a:rPr lang="el-GR" altLang="el-GR" sz="2400" dirty="0">
                <a:solidFill>
                  <a:schemeClr val="tx1">
                    <a:lumMod val="75000"/>
                    <a:lumOff val="25000"/>
                  </a:schemeClr>
                </a:solidFill>
              </a:rPr>
              <a:t>Κάτι τέτοιο μπορεί να συμβεί, όταν η μητέρα είναι φορέας του ιού, με τους εξής </a:t>
            </a:r>
            <a:r>
              <a:rPr lang="el-GR" altLang="el-GR" sz="2400" dirty="0" err="1">
                <a:solidFill>
                  <a:schemeClr val="tx1">
                    <a:lumMod val="75000"/>
                    <a:lumOff val="25000"/>
                  </a:schemeClr>
                </a:solidFill>
              </a:rPr>
              <a:t>τρόπους:α</a:t>
            </a:r>
            <a:r>
              <a:rPr lang="el-GR" altLang="el-GR" sz="2400" dirty="0">
                <a:solidFill>
                  <a:schemeClr val="tx1">
                    <a:lumMod val="75000"/>
                    <a:lumOff val="25000"/>
                  </a:schemeClr>
                </a:solidFill>
              </a:rPr>
              <a:t>) μέσα από τον πλακούντα κατά την εγκυμοσύνη, β) κατά τη διάρκεια της γέννας και γ) με το θηλασμό.</a:t>
            </a:r>
          </a:p>
          <a:p>
            <a:pPr>
              <a:lnSpc>
                <a:spcPct val="80000"/>
              </a:lnSpc>
              <a:buFont typeface="Wingdings 3" charset="2"/>
              <a:buChar char=""/>
              <a:defRPr/>
            </a:pPr>
            <a:r>
              <a:rPr lang="el-GR" altLang="el-GR" sz="2400" dirty="0">
                <a:solidFill>
                  <a:schemeClr val="tx1">
                    <a:lumMod val="75000"/>
                    <a:lumOff val="25000"/>
                  </a:schemeClr>
                </a:solidFill>
              </a:rPr>
              <a:t>4. </a:t>
            </a:r>
            <a:r>
              <a:rPr lang="el-GR" altLang="el-GR" sz="2400" b="1" dirty="0">
                <a:solidFill>
                  <a:schemeClr val="tx1">
                    <a:lumMod val="75000"/>
                    <a:lumOff val="25000"/>
                  </a:schemeClr>
                </a:solidFill>
              </a:rPr>
              <a:t>Από εργαλεία ή διάφορα αντικείμενα που μπορεί να έχουν αίμα και δεν έχουν αποστειρωθεί. </a:t>
            </a:r>
            <a:endParaRPr lang="el-GR" altLang="el-GR" sz="2400" dirty="0">
              <a:solidFill>
                <a:schemeClr val="tx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5" descr="The image “file:///C:/Documents%20and%20Settings/user/My%20Documents/My%20Pictures/HIV.gif” cannot be displayed, because it contains err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884" y="746720"/>
            <a:ext cx="6820916" cy="573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a:xfrm>
            <a:off x="1752600" y="29308"/>
            <a:ext cx="7086600" cy="580292"/>
          </a:xfrm>
        </p:spPr>
        <p:txBody>
          <a:bodyPr rtlCol="0">
            <a:normAutofit/>
          </a:bodyPr>
          <a:lstStyle/>
          <a:p>
            <a:pPr>
              <a:defRPr/>
            </a:pPr>
            <a:r>
              <a:rPr lang="el-GR" sz="2400" b="1" dirty="0">
                <a:solidFill>
                  <a:schemeClr val="tx1">
                    <a:lumMod val="75000"/>
                    <a:lumOff val="25000"/>
                  </a:schemeClr>
                </a:solidFill>
              </a:rPr>
              <a:t>Το </a:t>
            </a:r>
            <a:r>
              <a:rPr lang="en-US" sz="2400" b="1" dirty="0">
                <a:solidFill>
                  <a:schemeClr val="tx1">
                    <a:lumMod val="75000"/>
                    <a:lumOff val="25000"/>
                  </a:schemeClr>
                </a:solidFill>
              </a:rPr>
              <a:t>HIV </a:t>
            </a:r>
            <a:r>
              <a:rPr lang="el-GR" sz="2400" b="1" dirty="0">
                <a:solidFill>
                  <a:schemeClr val="tx1">
                    <a:lumMod val="75000"/>
                    <a:lumOff val="25000"/>
                  </a:schemeClr>
                </a:solidFill>
              </a:rPr>
              <a:t>στην Ελλάδα από το 1993-2018</a:t>
            </a:r>
            <a:endParaRPr lang="en-GB" sz="2400" b="1" dirty="0">
              <a:solidFill>
                <a:schemeClr val="tx1">
                  <a:lumMod val="75000"/>
                  <a:lumOff val="25000"/>
                </a:schemeClr>
              </a:solidFill>
            </a:endParaRPr>
          </a:p>
        </p:txBody>
      </p:sp>
      <p:cxnSp>
        <p:nvCxnSpPr>
          <p:cNvPr id="4" name="Ευθεία γραμμή σύνδεσης 3"/>
          <p:cNvCxnSpPr/>
          <p:nvPr/>
        </p:nvCxnSpPr>
        <p:spPr>
          <a:xfrm>
            <a:off x="9601200" y="5943600"/>
            <a:ext cx="9144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829800" y="6019800"/>
            <a:ext cx="838200" cy="369332"/>
          </a:xfrm>
          <a:prstGeom prst="rect">
            <a:avLst/>
          </a:prstGeom>
          <a:noFill/>
        </p:spPr>
        <p:txBody>
          <a:bodyPr wrap="square" rtlCol="0">
            <a:spAutoFit/>
          </a:bodyPr>
          <a:lstStyle/>
          <a:p>
            <a:r>
              <a:rPr lang="el-GR" dirty="0"/>
              <a:t>2018</a:t>
            </a:r>
          </a:p>
        </p:txBody>
      </p:sp>
      <p:cxnSp>
        <p:nvCxnSpPr>
          <p:cNvPr id="7" name="Ευθεία γραμμή σύνδεσης 6"/>
          <p:cNvCxnSpPr/>
          <p:nvPr/>
        </p:nvCxnSpPr>
        <p:spPr>
          <a:xfrm>
            <a:off x="10287000" y="533400"/>
            <a:ext cx="0" cy="5410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829800" y="228601"/>
            <a:ext cx="838200" cy="307777"/>
          </a:xfrm>
          <a:prstGeom prst="rect">
            <a:avLst/>
          </a:prstGeom>
          <a:noFill/>
        </p:spPr>
        <p:txBody>
          <a:bodyPr wrap="square" rtlCol="0">
            <a:spAutoFit/>
          </a:bodyPr>
          <a:lstStyle/>
          <a:p>
            <a:r>
              <a:rPr lang="el-GR" sz="1400" dirty="0"/>
              <a:t>17.241</a:t>
            </a:r>
          </a:p>
        </p:txBody>
      </p:sp>
      <p:sp>
        <p:nvSpPr>
          <p:cNvPr id="10" name="TextBox 9"/>
          <p:cNvSpPr txBox="1"/>
          <p:nvPr/>
        </p:nvSpPr>
        <p:spPr>
          <a:xfrm>
            <a:off x="9812215" y="5410201"/>
            <a:ext cx="1066800" cy="461665"/>
          </a:xfrm>
          <a:prstGeom prst="rect">
            <a:avLst/>
          </a:prstGeom>
          <a:noFill/>
        </p:spPr>
        <p:txBody>
          <a:bodyPr wrap="square" rtlCol="0">
            <a:spAutoFit/>
          </a:bodyPr>
          <a:lstStyle/>
          <a:p>
            <a:r>
              <a:rPr lang="el-GR" sz="1200" dirty="0"/>
              <a:t>687 νέα κρούσματα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3"/>
          <a:stretch>
            <a:fillRect/>
          </a:stretch>
        </p:blipFill>
        <p:spPr>
          <a:xfrm>
            <a:off x="1852613" y="304801"/>
            <a:ext cx="8836889" cy="6010275"/>
          </a:xfrm>
          <a:prstGeom prst="rect">
            <a:avLst/>
          </a:prstGeom>
        </p:spPr>
      </p:pic>
    </p:spTree>
    <p:extLst>
      <p:ext uri="{BB962C8B-B14F-4D97-AF65-F5344CB8AC3E}">
        <p14:creationId xmlns:p14="http://schemas.microsoft.com/office/powerpoint/2010/main" val="159103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304800"/>
            <a:ext cx="8534400" cy="685800"/>
          </a:xfrm>
        </p:spPr>
        <p:txBody>
          <a:bodyPr rtlCol="0">
            <a:normAutofit fontScale="90000"/>
          </a:bodyPr>
          <a:lstStyle/>
          <a:p>
            <a:pPr>
              <a:defRPr/>
            </a:pPr>
            <a:r>
              <a:rPr lang="el-GR" dirty="0">
                <a:solidFill>
                  <a:schemeClr val="tx1">
                    <a:lumMod val="75000"/>
                    <a:lumOff val="25000"/>
                  </a:schemeClr>
                </a:solidFill>
              </a:rPr>
              <a:t>Σαν να επιστρέφει το αρχικό προφίλ των φορέων???</a:t>
            </a:r>
            <a:endParaRPr lang="en-GB" dirty="0">
              <a:solidFill>
                <a:schemeClr val="tx1">
                  <a:lumMod val="75000"/>
                  <a:lumOff val="25000"/>
                </a:schemeClr>
              </a:solidFill>
            </a:endParaRPr>
          </a:p>
        </p:txBody>
      </p:sp>
      <p:sp>
        <p:nvSpPr>
          <p:cNvPr id="4" name="TextBox 3"/>
          <p:cNvSpPr txBox="1"/>
          <p:nvPr/>
        </p:nvSpPr>
        <p:spPr>
          <a:xfrm>
            <a:off x="2133600" y="1524001"/>
            <a:ext cx="8305800" cy="3139321"/>
          </a:xfrm>
          <a:prstGeom prst="rect">
            <a:avLst/>
          </a:prstGeom>
          <a:noFill/>
        </p:spPr>
        <p:txBody>
          <a:bodyPr wrap="square" rtlCol="0">
            <a:spAutoFit/>
          </a:bodyPr>
          <a:lstStyle/>
          <a:p>
            <a:r>
              <a:rPr lang="el-GR" dirty="0"/>
              <a:t>Αρχικά, η νόσος είχε θεωρηθεί ως «ασθένεια των </a:t>
            </a:r>
            <a:r>
              <a:rPr lang="el-GR" dirty="0" err="1"/>
              <a:t>ομοφυλοφύλων</a:t>
            </a:r>
            <a:r>
              <a:rPr lang="el-GR" dirty="0"/>
              <a:t>». Μέχρι να κατανοήσουμε πως ο ιός του </a:t>
            </a:r>
            <a:r>
              <a:rPr lang="en-US" dirty="0"/>
              <a:t>AIDS </a:t>
            </a:r>
            <a:r>
              <a:rPr lang="el-GR" dirty="0"/>
              <a:t>δεν κάνει διακρίσεις.</a:t>
            </a:r>
          </a:p>
          <a:p>
            <a:endParaRPr lang="el-GR" dirty="0"/>
          </a:p>
          <a:p>
            <a:r>
              <a:rPr lang="el-GR" dirty="0"/>
              <a:t>Το πρώτο δεκάμηνο του 2018, όμως, το 40,74% των νέων HIV διαγνώσεων αφορούσε άνδρες που είχαν σεξουαλικές επαφές με άνδρες, ενώ για το 20% και το 16,85% των νέων περιστατικών δηλώθηκε ως πιθανός τρόπος μόλυνσης η απροφύλακτη ετεροφυλοφιλική σεξουαλική επαφή και η χρήση ενδοφλέβιων </a:t>
            </a:r>
            <a:r>
              <a:rPr lang="el-GR" dirty="0" err="1"/>
              <a:t>εξαρτησιογόνων</a:t>
            </a:r>
            <a:r>
              <a:rPr lang="el-GR" dirty="0"/>
              <a:t> ουσιών, αντίστοιχα. Κατά τους πρώτους 10 μήνες του 2018 δεν δηλώθηκε κανένα περιστατικό κάθετης μετάδοσης του ιού. Το πρώτο δεκάμηνο του 2018 οι περισσότερες μεταδόσεις του ιού αποδίδονται στην απροφύλακτη σεξουαλική επαφή, κυρίως σε αυτή μεταξύ ανδρών.</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46</TotalTime>
  <Words>2000</Words>
  <Application>Microsoft Office PowerPoint</Application>
  <PresentationFormat>Ευρεία οθόνη</PresentationFormat>
  <Paragraphs>73</Paragraphs>
  <Slides>11</Slides>
  <Notes>5</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11</vt:i4>
      </vt:variant>
    </vt:vector>
  </HeadingPairs>
  <TitlesOfParts>
    <vt:vector size="23" baseType="lpstr">
      <vt:lpstr>Aptos</vt:lpstr>
      <vt:lpstr>Aptos Display</vt:lpstr>
      <vt:lpstr>Arial</vt:lpstr>
      <vt:lpstr>Calibri</vt:lpstr>
      <vt:lpstr>Calibri Light</vt:lpstr>
      <vt:lpstr>Georgia</vt:lpstr>
      <vt:lpstr>news-light</vt:lpstr>
      <vt:lpstr>Roboto Slab</vt:lpstr>
      <vt:lpstr>Symbol</vt:lpstr>
      <vt:lpstr>Times New Roman</vt:lpstr>
      <vt:lpstr>Wingdings 3</vt:lpstr>
      <vt:lpstr>Θέμα του Office</vt:lpstr>
      <vt:lpstr>Μάθημα 11-12 (2024): Μάθημα #12 ΕΙΣΑΓΩΓΗ ΣΤΗΝ ΑΓΩΓΗ ΤΗΣ ΣΧΕΣΗΣ ΤΩΝ ΔΥΟ ΦΥΛΩΝ: ΟΙΚΟΓΕΝΕΙΑΚΟΣ ΠΡΟΓΡΑΜΜΑΤΙΣΜΟΣ ΚΑΙ ΣΕΞΟΥΑΛΙΚΗ ΑΓΩΓΗ   </vt:lpstr>
      <vt:lpstr>Σεξουαλικός προσανατολισμός </vt:lpstr>
      <vt:lpstr>Σεξουαλικός προσανατολισμός (ΙΙ): Πως προκύπτει; </vt:lpstr>
      <vt:lpstr>Τρανς (σύντμηση του transgender) ή διεμφυλικό  </vt:lpstr>
      <vt:lpstr>Πρόληψη AIDS κ.λ.π. σεξουαλικά μεταδιδόμενων νοσημάτων</vt:lpstr>
      <vt:lpstr>Μετάδοση AIDS</vt:lpstr>
      <vt:lpstr>Το HIV στην Ελλάδα από το 1993-2018</vt:lpstr>
      <vt:lpstr>Παρουσίαση του PowerPoint</vt:lpstr>
      <vt:lpstr>Σαν να επιστρέφει το αρχικό προφίλ των φορέων???</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11-12 (2024) ΕΙΣΑΓΩΓΗ ΣΤΗΝ ΑΓΩΓΗ ΤΗΣ ΣΧΕΣΗΣ ΤΩΝ ΔΥΟ ΦΥΛΩΝ: ΟΙΚΟΓΕΝΕΙΑΚΟΣ ΠΡΟΓΡΑΜΜΑΤΙΣΜΟΣ ΚΑΙ ΣΕΞΟΥΑΛΙΚΗ ΑΓΩΓΗ</dc:title>
  <dc:creator>kathanas@o365.uoa.gr</dc:creator>
  <cp:lastModifiedBy>Kyriacos Athanasiou</cp:lastModifiedBy>
  <cp:revision>4</cp:revision>
  <dcterms:created xsi:type="dcterms:W3CDTF">2024-05-23T11:46:58Z</dcterms:created>
  <dcterms:modified xsi:type="dcterms:W3CDTF">2024-05-29T07:30:56Z</dcterms:modified>
</cp:coreProperties>
</file>