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680" r:id="rId3"/>
    <p:sldId id="681" r:id="rId4"/>
    <p:sldId id="682" r:id="rId5"/>
    <p:sldId id="683" r:id="rId6"/>
    <p:sldId id="684" r:id="rId7"/>
    <p:sldId id="632" r:id="rId8"/>
    <p:sldId id="649" r:id="rId9"/>
    <p:sldId id="656" r:id="rId10"/>
    <p:sldId id="650" r:id="rId11"/>
    <p:sldId id="652" r:id="rId12"/>
    <p:sldId id="653" r:id="rId13"/>
    <p:sldId id="647" r:id="rId14"/>
    <p:sldId id="637" r:id="rId15"/>
    <p:sldId id="661" r:id="rId16"/>
    <p:sldId id="654" r:id="rId17"/>
    <p:sldId id="662" r:id="rId18"/>
    <p:sldId id="658" r:id="rId19"/>
    <p:sldId id="659" r:id="rId20"/>
    <p:sldId id="660" r:id="rId21"/>
    <p:sldId id="633" r:id="rId22"/>
    <p:sldId id="634" r:id="rId23"/>
    <p:sldId id="636" r:id="rId24"/>
    <p:sldId id="4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80495" autoAdjust="0"/>
  </p:normalViewPr>
  <p:slideViewPr>
    <p:cSldViewPr>
      <p:cViewPr varScale="1">
        <p:scale>
          <a:sx n="58" d="100"/>
          <a:sy n="58" d="100"/>
        </p:scale>
        <p:origin x="14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2/25/2024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2/25/2024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2/25/2024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2/25/2024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2/25/2024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2/25/2024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2/25/2024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2/25/2024</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2/25/2024</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2/25/2024</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2/25/2024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2/25/2024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3icoSeGqQ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914400" y="5181600"/>
            <a:ext cx="7620000" cy="1295400"/>
          </a:xfrm>
        </p:spPr>
        <p:txBody>
          <a:bodyPr>
            <a:normAutofit/>
          </a:bodyPr>
          <a:lstStyle/>
          <a:p>
            <a:r>
              <a:rPr lang="el-GR" dirty="0">
                <a:solidFill>
                  <a:srgbClr val="0070C0"/>
                </a:solidFill>
              </a:rPr>
              <a:t>Ενότητα 2</a:t>
            </a:r>
            <a:r>
              <a:rPr lang="el-GR" baseline="30000" dirty="0">
                <a:solidFill>
                  <a:srgbClr val="0070C0"/>
                </a:solidFill>
              </a:rPr>
              <a:t>η</a:t>
            </a:r>
            <a:r>
              <a:rPr lang="el-GR" b="1" dirty="0">
                <a:solidFill>
                  <a:srgbClr val="0070C0"/>
                </a:solidFill>
              </a:rPr>
              <a:t>: Ανοικτά προβλήματα</a:t>
            </a:r>
            <a:endParaRPr lang="en-US" b="1" dirty="0">
              <a:solidFill>
                <a:srgbClr val="0070C0"/>
              </a:solidFill>
            </a:endParaRPr>
          </a:p>
        </p:txBody>
      </p:sp>
      <p:sp>
        <p:nvSpPr>
          <p:cNvPr id="6" name="1 - Τίτλος">
            <a:extLst>
              <a:ext uri="{FF2B5EF4-FFF2-40B4-BE49-F238E27FC236}">
                <a16:creationId xmlns:a16="http://schemas.microsoft.com/office/drawing/2014/main" id="{56A789A2-92E0-47DE-965B-5EEF452AD382}"/>
              </a:ext>
            </a:extLst>
          </p:cNvPr>
          <p:cNvSpPr>
            <a:spLocks noGrp="1"/>
          </p:cNvSpPr>
          <p:nvPr>
            <p:ph type="ctrTitle"/>
          </p:nvPr>
        </p:nvSpPr>
        <p:spPr>
          <a:xfrm>
            <a:off x="419100" y="2378075"/>
            <a:ext cx="8420100" cy="1771650"/>
          </a:xfrm>
        </p:spPr>
        <p:txBody>
          <a:bodyPr>
            <a:normAutofit/>
          </a:bodyPr>
          <a:lstStyle/>
          <a:p>
            <a:r>
              <a:rPr lang="el-GR" sz="3600" b="1" dirty="0"/>
              <a:t>Διδασκαλία και μάθηση </a:t>
            </a:r>
            <a:r>
              <a:rPr lang="el-GR" sz="3600" dirty="0"/>
              <a:t>των Μαθηματικών </a:t>
            </a:r>
            <a:br>
              <a:rPr lang="el-GR" sz="3600" dirty="0"/>
            </a:br>
            <a:r>
              <a:rPr lang="el-GR" sz="3600" dirty="0"/>
              <a:t>με διαδικασίες </a:t>
            </a:r>
            <a:r>
              <a:rPr lang="el-GR" sz="3600" b="1" dirty="0"/>
              <a:t>επίλυσης προβλημάτων</a:t>
            </a:r>
            <a:r>
              <a:rPr lang="el-GR" sz="3600" dirty="0"/>
              <a:t> </a:t>
            </a:r>
          </a:p>
        </p:txBody>
      </p:sp>
      <p:pic>
        <p:nvPicPr>
          <p:cNvPr id="7" name="Picture 6">
            <a:extLst>
              <a:ext uri="{FF2B5EF4-FFF2-40B4-BE49-F238E27FC236}">
                <a16:creationId xmlns:a16="http://schemas.microsoft.com/office/drawing/2014/main" id="{0E33B19C-8BBF-4717-8AB7-4DE0E0717BAD}"/>
              </a:ext>
            </a:extLst>
          </p:cNvPr>
          <p:cNvPicPr>
            <a:picLocks noChangeAspect="1" noChangeArrowheads="1"/>
          </p:cNvPicPr>
          <p:nvPr/>
        </p:nvPicPr>
        <p:blipFill>
          <a:blip r:embed="rId2" cstate="print"/>
          <a:srcRect/>
          <a:stretch>
            <a:fillRect/>
          </a:stretch>
        </p:blipFill>
        <p:spPr bwMode="auto">
          <a:xfrm>
            <a:off x="6636898" y="518108"/>
            <a:ext cx="1879359" cy="1656184"/>
          </a:xfrm>
          <a:prstGeom prst="rect">
            <a:avLst/>
          </a:prstGeom>
          <a:noFill/>
          <a:ln w="9525">
            <a:noFill/>
            <a:miter lim="800000"/>
            <a:headEnd/>
            <a:tailEnd/>
          </a:ln>
        </p:spPr>
      </p:pic>
      <p:sp>
        <p:nvSpPr>
          <p:cNvPr id="5" name="Title 1"/>
          <p:cNvSpPr txBox="1">
            <a:spLocks/>
          </p:cNvSpPr>
          <p:nvPr/>
        </p:nvSpPr>
        <p:spPr>
          <a:xfrm>
            <a:off x="457200" y="2590800"/>
            <a:ext cx="77724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a:t>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98E5-3F7C-44D7-B464-A6257BE5E0E9}"/>
              </a:ext>
            </a:extLst>
          </p:cNvPr>
          <p:cNvSpPr>
            <a:spLocks noGrp="1"/>
          </p:cNvSpPr>
          <p:nvPr>
            <p:ph type="title"/>
          </p:nvPr>
        </p:nvSpPr>
        <p:spPr/>
        <p:txBody>
          <a:bodyPr/>
          <a:lstStyle/>
          <a:p>
            <a:r>
              <a:rPr lang="el-GR" dirty="0"/>
              <a:t>Ανοικτά προβλήματα</a:t>
            </a:r>
            <a:endParaRPr lang="en-US" dirty="0"/>
          </a:p>
        </p:txBody>
      </p:sp>
      <p:sp>
        <p:nvSpPr>
          <p:cNvPr id="3" name="Content Placeholder 2">
            <a:extLst>
              <a:ext uri="{FF2B5EF4-FFF2-40B4-BE49-F238E27FC236}">
                <a16:creationId xmlns:a16="http://schemas.microsoft.com/office/drawing/2014/main" id="{7AB4F9EE-11F3-48DD-A944-7B345A60ADAE}"/>
              </a:ext>
            </a:extLst>
          </p:cNvPr>
          <p:cNvSpPr>
            <a:spLocks noGrp="1"/>
          </p:cNvSpPr>
          <p:nvPr>
            <p:ph idx="1"/>
          </p:nvPr>
        </p:nvSpPr>
        <p:spPr>
          <a:xfrm>
            <a:off x="457200" y="1600200"/>
            <a:ext cx="8229600" cy="4724400"/>
          </a:xfrm>
        </p:spPr>
        <p:txBody>
          <a:bodyPr>
            <a:normAutofit fontScale="85000" lnSpcReduction="10000"/>
          </a:bodyPr>
          <a:lstStyle/>
          <a:p>
            <a:r>
              <a:rPr lang="el-GR" dirty="0"/>
              <a:t>Συνεπώς, όταν αναφερόμαστε σε ανοικτά προβλήματα περιλαμβάνουμε διαφορετικού είδους προβλήματα τα οποία όμως έχουν ένα κοινό στοιχείο</a:t>
            </a:r>
          </a:p>
          <a:p>
            <a:pPr lvl="1"/>
            <a:r>
              <a:rPr lang="el-GR" dirty="0"/>
              <a:t>«σπάνε» το στερεότυπο ότι κάθε πρόβλημα έχει μια σωστή λύση ή κάθε πρόβλημα πρέπει να είναι σαφώς διατυπωμένο. </a:t>
            </a:r>
          </a:p>
          <a:p>
            <a:r>
              <a:rPr lang="el-GR" dirty="0"/>
              <a:t>Αυτά τα προβλήματα έχουν σχεδιαστεί έτσι ώστε να έχουν περισσότερες από μία σωστές απαντήσεις ή να μπορεί να φτάσει κάποιος σε μια απάντηση με περισσότερους από έναν τρόπους, και με αυτό τον τρόπο να προκαλέσουν στους μαθητές διάφορα επίπεδα γνωστικής ανάπτυξης. </a:t>
            </a:r>
            <a:endParaRPr lang="en-US" dirty="0"/>
          </a:p>
          <a:p>
            <a:endParaRPr lang="en-US" dirty="0"/>
          </a:p>
        </p:txBody>
      </p:sp>
    </p:spTree>
    <p:extLst>
      <p:ext uri="{BB962C8B-B14F-4D97-AF65-F5344CB8AC3E}">
        <p14:creationId xmlns:p14="http://schemas.microsoft.com/office/powerpoint/2010/main" val="322119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67F7-9CC3-4D88-8458-BDE1EC5DA4A2}"/>
              </a:ext>
            </a:extLst>
          </p:cNvPr>
          <p:cNvSpPr>
            <a:spLocks noGrp="1"/>
          </p:cNvSpPr>
          <p:nvPr>
            <p:ph type="title"/>
          </p:nvPr>
        </p:nvSpPr>
        <p:spPr>
          <a:xfrm>
            <a:off x="457200" y="274638"/>
            <a:ext cx="8686800" cy="1143000"/>
          </a:xfrm>
        </p:spPr>
        <p:txBody>
          <a:bodyPr>
            <a:noAutofit/>
          </a:bodyPr>
          <a:lstStyle/>
          <a:p>
            <a:r>
              <a:rPr lang="el-GR" sz="2800" dirty="0"/>
              <a:t>Σχ. 1. Η ταξινόμηση των προβλημάτων ανάλογα με τις καταστάσεις εκκίνησης και    </a:t>
            </a:r>
            <a:br>
              <a:rPr lang="en-US" sz="2800" dirty="0"/>
            </a:br>
            <a:r>
              <a:rPr lang="el-GR" sz="2800" dirty="0"/>
              <a:t>               στόχου (</a:t>
            </a:r>
            <a:r>
              <a:rPr lang="el-GR" sz="2800" dirty="0" err="1"/>
              <a:t>Pehkonen</a:t>
            </a:r>
            <a:r>
              <a:rPr lang="el-GR" sz="2800" dirty="0"/>
              <a:t>, 1997).</a:t>
            </a:r>
            <a:endParaRPr lang="en-US" sz="2800" dirty="0"/>
          </a:p>
        </p:txBody>
      </p:sp>
      <p:graphicFrame>
        <p:nvGraphicFramePr>
          <p:cNvPr id="5" name="Content Placeholder 4">
            <a:extLst>
              <a:ext uri="{FF2B5EF4-FFF2-40B4-BE49-F238E27FC236}">
                <a16:creationId xmlns:a16="http://schemas.microsoft.com/office/drawing/2014/main" id="{CAF9D04B-ECC3-44A6-B0BC-03F93E972A10}"/>
              </a:ext>
            </a:extLst>
          </p:cNvPr>
          <p:cNvGraphicFramePr>
            <a:graphicFrameLocks noGrp="1"/>
          </p:cNvGraphicFramePr>
          <p:nvPr>
            <p:ph idx="1"/>
            <p:extLst>
              <p:ext uri="{D42A27DB-BD31-4B8C-83A1-F6EECF244321}">
                <p14:modId xmlns:p14="http://schemas.microsoft.com/office/powerpoint/2010/main" val="724081221"/>
              </p:ext>
            </p:extLst>
          </p:nvPr>
        </p:nvGraphicFramePr>
        <p:xfrm>
          <a:off x="1066799" y="1600200"/>
          <a:ext cx="7696201" cy="4991862"/>
        </p:xfrm>
        <a:graphic>
          <a:graphicData uri="http://schemas.openxmlformats.org/drawingml/2006/table">
            <a:tbl>
              <a:tblPr firstRow="1" firstCol="1" bandRow="1">
                <a:tableStyleId>{5C22544A-7EE6-4342-B048-85BDC9FD1C3A}</a:tableStyleId>
              </a:tblPr>
              <a:tblGrid>
                <a:gridCol w="2534381">
                  <a:extLst>
                    <a:ext uri="{9D8B030D-6E8A-4147-A177-3AD203B41FA5}">
                      <a16:colId xmlns:a16="http://schemas.microsoft.com/office/drawing/2014/main" val="335933619"/>
                    </a:ext>
                  </a:extLst>
                </a:gridCol>
                <a:gridCol w="2349102">
                  <a:extLst>
                    <a:ext uri="{9D8B030D-6E8A-4147-A177-3AD203B41FA5}">
                      <a16:colId xmlns:a16="http://schemas.microsoft.com/office/drawing/2014/main" val="325198347"/>
                    </a:ext>
                  </a:extLst>
                </a:gridCol>
                <a:gridCol w="2812718">
                  <a:extLst>
                    <a:ext uri="{9D8B030D-6E8A-4147-A177-3AD203B41FA5}">
                      <a16:colId xmlns:a16="http://schemas.microsoft.com/office/drawing/2014/main" val="1370454742"/>
                    </a:ext>
                  </a:extLst>
                </a:gridCol>
              </a:tblGrid>
              <a:tr h="2127749">
                <a:tc>
                  <a:txBody>
                    <a:bodyPr/>
                    <a:lstStyle/>
                    <a:p>
                      <a:pPr marL="0" marR="0" algn="just">
                        <a:lnSpc>
                          <a:spcPct val="115000"/>
                        </a:lnSpc>
                        <a:spcBef>
                          <a:spcPts val="0"/>
                        </a:spcBef>
                        <a:spcAft>
                          <a:spcPts val="0"/>
                        </a:spcAft>
                      </a:pPr>
                      <a:r>
                        <a:rPr lang="el-GR" sz="1800" dirty="0">
                          <a:effectLst/>
                        </a:rPr>
                        <a:t>         Τελική κατάσταση     </a:t>
                      </a:r>
                      <a:endParaRPr lang="en-US" sz="1800" dirty="0">
                        <a:effectLst/>
                      </a:endParaRPr>
                    </a:p>
                    <a:p>
                      <a:pPr marL="0" marR="0" algn="just">
                        <a:lnSpc>
                          <a:spcPct val="115000"/>
                        </a:lnSpc>
                        <a:spcBef>
                          <a:spcPts val="0"/>
                        </a:spcBef>
                        <a:spcAft>
                          <a:spcPts val="0"/>
                        </a:spcAft>
                      </a:pPr>
                      <a:r>
                        <a:rPr lang="el-GR" sz="1800" dirty="0">
                          <a:effectLst/>
                        </a:rPr>
                        <a:t>                          (στόχος)</a:t>
                      </a:r>
                      <a:endParaRPr lang="en-US" sz="1800" dirty="0">
                        <a:effectLst/>
                      </a:endParaRPr>
                    </a:p>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br>
                        <a:rPr lang="en-US" sz="1800" dirty="0">
                          <a:effectLst/>
                        </a:rPr>
                      </a:br>
                      <a:r>
                        <a:rPr lang="el-GR" sz="1800" dirty="0">
                          <a:effectLst/>
                        </a:rPr>
                        <a:t>Κατάσταση εκκίνησης </a:t>
                      </a:r>
                      <a:endParaRPr lang="en-US" sz="1800" dirty="0">
                        <a:effectLst/>
                      </a:endParaRPr>
                    </a:p>
                    <a:p>
                      <a:pPr marL="0" marR="0" algn="just">
                        <a:lnSpc>
                          <a:spcPct val="115000"/>
                        </a:lnSpc>
                        <a:spcBef>
                          <a:spcPts val="0"/>
                        </a:spcBef>
                        <a:spcAft>
                          <a:spcPts val="0"/>
                        </a:spcAft>
                      </a:pPr>
                      <a:r>
                        <a:rPr lang="el-GR" sz="1800" i="1" dirty="0">
                          <a:effectLst/>
                        </a:rPr>
                        <a:t>(υποθέσεις)</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800" dirty="0">
                          <a:effectLst/>
                        </a:rPr>
                        <a:t>Κλειστή (μια μοναδική λύση)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l-GR" sz="1800" dirty="0">
                          <a:effectLst/>
                        </a:rPr>
                        <a:t>Ανοιχτή (πολλαπλές λύσεις ή/και διαφορετικούς τρόπους λύσης)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340150"/>
                  </a:ext>
                </a:extLst>
              </a:tr>
              <a:tr h="1221801">
                <a:tc>
                  <a:txBody>
                    <a:bodyPr/>
                    <a:lstStyle/>
                    <a:p>
                      <a:pPr marL="0" marR="0" algn="just">
                        <a:lnSpc>
                          <a:spcPct val="115000"/>
                        </a:lnSpc>
                        <a:spcBef>
                          <a:spcPts val="0"/>
                        </a:spcBef>
                        <a:spcAft>
                          <a:spcPts val="0"/>
                        </a:spcAft>
                      </a:pPr>
                      <a:r>
                        <a:rPr lang="el-GR" sz="1800">
                          <a:effectLst/>
                        </a:rPr>
                        <a:t> </a:t>
                      </a:r>
                      <a:endParaRPr lang="en-US" sz="1800">
                        <a:effectLst/>
                      </a:endParaRPr>
                    </a:p>
                    <a:p>
                      <a:pPr marL="0" marR="0" algn="just">
                        <a:lnSpc>
                          <a:spcPct val="115000"/>
                        </a:lnSpc>
                        <a:spcBef>
                          <a:spcPts val="0"/>
                        </a:spcBef>
                        <a:spcAft>
                          <a:spcPts val="0"/>
                        </a:spcAft>
                      </a:pPr>
                      <a:r>
                        <a:rPr lang="el-GR" sz="1800">
                          <a:effectLst/>
                        </a:rPr>
                        <a:t>Κλειστή</a:t>
                      </a:r>
                      <a:endParaRPr lang="en-US" sz="1800">
                        <a:effectLst/>
                      </a:endParaRPr>
                    </a:p>
                    <a:p>
                      <a:pPr marL="0" marR="0" algn="just">
                        <a:lnSpc>
                          <a:spcPct val="115000"/>
                        </a:lnSpc>
                        <a:spcBef>
                          <a:spcPts val="0"/>
                        </a:spcBef>
                        <a:spcAft>
                          <a:spcPts val="0"/>
                        </a:spcAft>
                      </a:pPr>
                      <a:r>
                        <a:rPr lang="el-GR" sz="1800">
                          <a:effectLst/>
                        </a:rPr>
                        <a:t>(σαφώς διατυπωμένη)</a:t>
                      </a:r>
                      <a:endParaRPr lang="en-US" sz="1800">
                        <a:effectLst/>
                      </a:endParaRPr>
                    </a:p>
                    <a:p>
                      <a:pPr marL="0" marR="0" algn="just">
                        <a:lnSpc>
                          <a:spcPct val="115000"/>
                        </a:lnSpc>
                        <a:spcBef>
                          <a:spcPts val="0"/>
                        </a:spcBef>
                        <a:spcAft>
                          <a:spcPts val="0"/>
                        </a:spcAft>
                      </a:pPr>
                      <a:r>
                        <a:rPr lang="el-GR"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l-GR" sz="1800">
                          <a:effectLst/>
                        </a:rPr>
                        <a:t>ΚΛΕΙΣΤΟ ΠΡΟΒΛΗΜΑ</a:t>
                      </a:r>
                      <a:endParaRPr lang="en-U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l-GR" sz="1800" dirty="0">
                          <a:effectLst/>
                        </a:rPr>
                        <a:t>ΑΝΟΙΚΤΟ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49006"/>
                  </a:ext>
                </a:extLst>
              </a:tr>
              <a:tr h="1527251">
                <a:tc>
                  <a:txBody>
                    <a:bodyPr/>
                    <a:lstStyle/>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r>
                        <a:rPr lang="el-GR" sz="1800" dirty="0">
                          <a:effectLst/>
                        </a:rPr>
                        <a:t>Ανοιχτή </a:t>
                      </a:r>
                      <a:r>
                        <a:rPr lang="el-GR" sz="1800" i="1" dirty="0">
                          <a:effectLst/>
                        </a:rPr>
                        <a:t>(ασάφεια στη διατύπωση)</a:t>
                      </a:r>
                      <a:endParaRPr lang="en-US" sz="1800" i="1" dirty="0">
                        <a:effectLst/>
                      </a:endParaRPr>
                    </a:p>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r>
                        <a:rPr lang="el-GR"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marR="0" algn="just">
                        <a:lnSpc>
                          <a:spcPct val="115000"/>
                        </a:lnSpc>
                        <a:spcBef>
                          <a:spcPts val="0"/>
                        </a:spcBef>
                        <a:spcAft>
                          <a:spcPts val="0"/>
                        </a:spcAft>
                      </a:pPr>
                      <a:r>
                        <a:rPr lang="el-GR" sz="1800">
                          <a:effectLst/>
                        </a:rPr>
                        <a:t>ΑΝΟΙΚΤΟ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l-GR" sz="1800" dirty="0">
                          <a:effectLst/>
                        </a:rPr>
                        <a:t>ΑΝΟΙΚΤΟ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706650"/>
                  </a:ext>
                </a:extLst>
              </a:tr>
            </a:tbl>
          </a:graphicData>
        </a:graphic>
      </p:graphicFrame>
      <p:cxnSp>
        <p:nvCxnSpPr>
          <p:cNvPr id="6" name="Ευθύγραμμο βέλος σύνδεσης 2">
            <a:extLst>
              <a:ext uri="{FF2B5EF4-FFF2-40B4-BE49-F238E27FC236}">
                <a16:creationId xmlns:a16="http://schemas.microsoft.com/office/drawing/2014/main" id="{BEDC7C43-727D-43B2-B917-C6D1935B4433}"/>
              </a:ext>
            </a:extLst>
          </p:cNvPr>
          <p:cNvCxnSpPr/>
          <p:nvPr/>
        </p:nvCxnSpPr>
        <p:spPr>
          <a:xfrm>
            <a:off x="838200" y="2286000"/>
            <a:ext cx="0" cy="7048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7" name="Ευθύγραμμο βέλος σύνδεσης 3">
            <a:extLst>
              <a:ext uri="{FF2B5EF4-FFF2-40B4-BE49-F238E27FC236}">
                <a16:creationId xmlns:a16="http://schemas.microsoft.com/office/drawing/2014/main" id="{33037D0D-0519-48E8-A5C1-787FF925B9D0}"/>
              </a:ext>
            </a:extLst>
          </p:cNvPr>
          <p:cNvCxnSpPr/>
          <p:nvPr/>
        </p:nvCxnSpPr>
        <p:spPr>
          <a:xfrm>
            <a:off x="1447800" y="1417638"/>
            <a:ext cx="819150"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34603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2B5-E561-4144-80AD-033235632427}"/>
              </a:ext>
            </a:extLst>
          </p:cNvPr>
          <p:cNvSpPr>
            <a:spLocks noGrp="1"/>
          </p:cNvSpPr>
          <p:nvPr>
            <p:ph type="title"/>
          </p:nvPr>
        </p:nvSpPr>
        <p:spPr>
          <a:xfrm>
            <a:off x="457200" y="274638"/>
            <a:ext cx="8229600" cy="639762"/>
          </a:xfrm>
        </p:spPr>
        <p:txBody>
          <a:bodyPr>
            <a:normAutofit fontScale="90000"/>
          </a:bodyPr>
          <a:lstStyle/>
          <a:p>
            <a:r>
              <a:rPr lang="el-GR" dirty="0"/>
              <a:t>Διδακτικές προϋποθέσεις   </a:t>
            </a:r>
            <a:endParaRPr lang="en-US" dirty="0"/>
          </a:p>
        </p:txBody>
      </p:sp>
      <p:sp>
        <p:nvSpPr>
          <p:cNvPr id="3" name="Content Placeholder 2">
            <a:extLst>
              <a:ext uri="{FF2B5EF4-FFF2-40B4-BE49-F238E27FC236}">
                <a16:creationId xmlns:a16="http://schemas.microsoft.com/office/drawing/2014/main" id="{F8D28517-3A5A-4346-93F3-ADF1F09F3F3E}"/>
              </a:ext>
            </a:extLst>
          </p:cNvPr>
          <p:cNvSpPr>
            <a:spLocks noGrp="1"/>
          </p:cNvSpPr>
          <p:nvPr>
            <p:ph idx="1"/>
          </p:nvPr>
        </p:nvSpPr>
        <p:spPr>
          <a:xfrm>
            <a:off x="76200" y="914400"/>
            <a:ext cx="8763000" cy="5943600"/>
          </a:xfrm>
        </p:spPr>
        <p:txBody>
          <a:bodyPr>
            <a:noAutofit/>
          </a:bodyPr>
          <a:lstStyle/>
          <a:p>
            <a:r>
              <a:rPr lang="el-GR" sz="2400" dirty="0"/>
              <a:t>Ο </a:t>
            </a:r>
            <a:r>
              <a:rPr lang="el-GR" sz="2400" dirty="0" err="1"/>
              <a:t>Nohda</a:t>
            </a:r>
            <a:r>
              <a:rPr lang="el-GR" sz="2400" dirty="0"/>
              <a:t> (1995) υποστήριξε την άποψη ότι τα ανοικτά προβλήματα είναι προβλήματα που πρέπει να πληρούν δύο προϋποθέσεις. </a:t>
            </a:r>
          </a:p>
          <a:p>
            <a:pPr lvl="1"/>
            <a:r>
              <a:rPr lang="el-GR" sz="2400" dirty="0"/>
              <a:t>Πρώτον, θα πρέπει να ταιριάζουν σε κάθε μαθητή χρησιμοποιώντας γνωστά και ενδιαφέροντα θέματα </a:t>
            </a:r>
          </a:p>
          <a:p>
            <a:pPr lvl="1"/>
            <a:r>
              <a:rPr lang="el-GR" sz="2400" dirty="0"/>
              <a:t>δεύτερον, τα ανοικτά προβλήματα θα πρέπει να είναι κατάλληλα για μαθηματική σκέψη, θα πρέπει να μπορούν να γενικευτούν σε νέα προβλήματα και θα πρέπει επίσης να επιτρέπουν διάφορες λύσεις σε διάφορα επίπεδα. </a:t>
            </a:r>
          </a:p>
          <a:p>
            <a:pPr marL="342900" lvl="1" indent="-342900">
              <a:buFont typeface="Arial" pitchFamily="34" charset="0"/>
              <a:buChar char="•"/>
            </a:pPr>
            <a:r>
              <a:rPr lang="el-GR" sz="2400" dirty="0"/>
              <a:t>Αυτό σημαίνει ότι οι μαθητές είναι απαραίτητο να αισθανθούν ότι είναι δυνατόν να τα λύσουν με βάση τις γνώσεις τους και να έχουν την αίσθηση της επιτυχίας κατά την επίλυσή τους.</a:t>
            </a:r>
          </a:p>
          <a:p>
            <a:pPr marL="342900" lvl="1" indent="-342900">
              <a:buFont typeface="Arial" pitchFamily="34" charset="0"/>
              <a:buChar char="•"/>
            </a:pPr>
            <a:r>
              <a:rPr lang="el-GR" sz="2400" dirty="0"/>
              <a:t>Επομένως τα προβλήματα πρέπει να είναι αρκετά ευέλικτα ώστε να λαμβάνουν υπόψη τις διαφορετικές μαθηματικές ικανότητες των μαθητών.</a:t>
            </a:r>
            <a:endParaRPr lang="en-US" sz="2400" dirty="0"/>
          </a:p>
          <a:p>
            <a:endParaRPr lang="en-US" sz="2400" dirty="0"/>
          </a:p>
        </p:txBody>
      </p:sp>
    </p:spTree>
    <p:extLst>
      <p:ext uri="{BB962C8B-B14F-4D97-AF65-F5344CB8AC3E}">
        <p14:creationId xmlns:p14="http://schemas.microsoft.com/office/powerpoint/2010/main" val="144486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endParaRPr lang="el-GR" dirty="0"/>
          </a:p>
          <a:p>
            <a:r>
              <a:rPr lang="el-GR" dirty="0"/>
              <a:t>Ανοικτά προβλήματα &amp; διδασκαλία</a:t>
            </a:r>
          </a:p>
        </p:txBody>
      </p:sp>
    </p:spTree>
    <p:extLst>
      <p:ext uri="{BB962C8B-B14F-4D97-AF65-F5344CB8AC3E}">
        <p14:creationId xmlns:p14="http://schemas.microsoft.com/office/powerpoint/2010/main" val="31673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A4E7-526E-446C-9A19-B7D176A3A940}"/>
              </a:ext>
            </a:extLst>
          </p:cNvPr>
          <p:cNvSpPr>
            <a:spLocks noGrp="1"/>
          </p:cNvSpPr>
          <p:nvPr>
            <p:ph type="title"/>
          </p:nvPr>
        </p:nvSpPr>
        <p:spPr>
          <a:xfrm>
            <a:off x="533400" y="152400"/>
            <a:ext cx="8229600" cy="639762"/>
          </a:xfrm>
        </p:spPr>
        <p:txBody>
          <a:bodyPr>
            <a:normAutofit fontScale="90000"/>
          </a:bodyPr>
          <a:lstStyle/>
          <a:p>
            <a:r>
              <a:rPr lang="el-GR" dirty="0"/>
              <a:t>Ανοικτά προβλήματα και διδασκαλία</a:t>
            </a:r>
            <a:endParaRPr lang="en-US" dirty="0"/>
          </a:p>
        </p:txBody>
      </p:sp>
      <p:sp>
        <p:nvSpPr>
          <p:cNvPr id="3" name="Content Placeholder 2">
            <a:extLst>
              <a:ext uri="{FF2B5EF4-FFF2-40B4-BE49-F238E27FC236}">
                <a16:creationId xmlns:a16="http://schemas.microsoft.com/office/drawing/2014/main" id="{99E16FF8-B14B-46FF-A1BD-96FA3180221F}"/>
              </a:ext>
            </a:extLst>
          </p:cNvPr>
          <p:cNvSpPr>
            <a:spLocks noGrp="1"/>
          </p:cNvSpPr>
          <p:nvPr>
            <p:ph idx="1"/>
          </p:nvPr>
        </p:nvSpPr>
        <p:spPr>
          <a:xfrm>
            <a:off x="457200" y="1143000"/>
            <a:ext cx="8229600" cy="5334000"/>
          </a:xfrm>
        </p:spPr>
        <p:txBody>
          <a:bodyPr>
            <a:normAutofit fontScale="47500" lnSpcReduction="20000"/>
          </a:bodyPr>
          <a:lstStyle/>
          <a:p>
            <a:r>
              <a:rPr lang="el-GR" sz="4200" dirty="0"/>
              <a:t>Στη διδασκαλία των μαθηματικών η λύση προβλημάτων με πολλαπλές λύσεις συνδέεται με τη βαθύτερη κατανόηση και την ανάπτυξη του μαθηματικού συλλογισμού (</a:t>
            </a:r>
            <a:r>
              <a:rPr lang="el-GR" sz="4200" dirty="0" err="1"/>
              <a:t>Polya</a:t>
            </a:r>
            <a:r>
              <a:rPr lang="el-GR" sz="4200" dirty="0"/>
              <a:t>, 1973</a:t>
            </a:r>
            <a:r>
              <a:rPr lang="en-US" sz="4200" dirty="0"/>
              <a:t>;</a:t>
            </a:r>
            <a:r>
              <a:rPr lang="el-GR" sz="4200" dirty="0"/>
              <a:t> </a:t>
            </a:r>
            <a:r>
              <a:rPr lang="el-GR" sz="4200" dirty="0" err="1"/>
              <a:t>Schoenfeld</a:t>
            </a:r>
            <a:r>
              <a:rPr lang="el-GR" sz="4200" dirty="0"/>
              <a:t>, 1985). </a:t>
            </a:r>
            <a:endParaRPr lang="en-US" sz="4200" dirty="0"/>
          </a:p>
          <a:p>
            <a:pPr lvl="1"/>
            <a:r>
              <a:rPr lang="el-GR" sz="4200" dirty="0"/>
              <a:t>Ο </a:t>
            </a:r>
            <a:r>
              <a:rPr lang="el-GR" sz="4200" dirty="0" err="1"/>
              <a:t>Polya</a:t>
            </a:r>
            <a:r>
              <a:rPr lang="el-GR" sz="4200" dirty="0"/>
              <a:t> (1973) τονίζει ότι η λύση προβλήματος με διαφορετικούς τρόπους </a:t>
            </a:r>
            <a:r>
              <a:rPr lang="el-GR" sz="4200" u="sng" dirty="0"/>
              <a:t>χαρακτηρίζει έμπειρους μαθηματικούς</a:t>
            </a:r>
            <a:r>
              <a:rPr lang="el-GR" sz="4200" dirty="0"/>
              <a:t>, ενώ απαιτεί ένα μεγάλο εύρος μαθηματικών γνώσεων. </a:t>
            </a:r>
          </a:p>
          <a:p>
            <a:r>
              <a:rPr lang="el-GR" sz="4200" dirty="0"/>
              <a:t>Η διδασκαλία των ανοικτών προβλημάτων μπορεί να συνεισφέρει στην ανάπτυξη πολλών προσωπικών δεξιοτήτων, όπως: </a:t>
            </a:r>
          </a:p>
          <a:p>
            <a:pPr lvl="1"/>
            <a:r>
              <a:rPr lang="el-GR" sz="4200" dirty="0"/>
              <a:t>ανάπτυξη κριτικής σκέψης μέσα από την αναζήτηση της σωστής ερώτησης για την εύρεση λύσης, </a:t>
            </a:r>
          </a:p>
          <a:p>
            <a:pPr lvl="1"/>
            <a:r>
              <a:rPr lang="el-GR" sz="4200" dirty="0"/>
              <a:t>ανάπτυξη δημιουργικής σκέψης μέσα από την εύρεση μοναδικών λύσεων σε κριτικές ερωτήσεις </a:t>
            </a:r>
          </a:p>
          <a:p>
            <a:pPr lvl="1"/>
            <a:r>
              <a:rPr lang="el-GR" sz="4200" dirty="0"/>
              <a:t>σωστή διαχείριση του χρόνου, όταν ζητείται η ολοκλήρωση της λύσης μέσα στον προβλεπόμενο χρόνο.</a:t>
            </a:r>
          </a:p>
          <a:p>
            <a:pPr marL="457200" lvl="1" indent="0">
              <a:buNone/>
            </a:pPr>
            <a:endParaRPr lang="el-GR" sz="4200" dirty="0">
              <a:solidFill>
                <a:srgbClr val="0070C0"/>
              </a:solidFill>
            </a:endParaRPr>
          </a:p>
          <a:p>
            <a:pPr marL="457200" lvl="1" indent="0">
              <a:buNone/>
            </a:pPr>
            <a:r>
              <a:rPr lang="el-GR" sz="4200" dirty="0">
                <a:solidFill>
                  <a:srgbClr val="0070C0"/>
                </a:solidFill>
              </a:rPr>
              <a:t>Η επίλυση ανοικτού τύπου προβλημάτων αποτελεί μια παιδαγωγική στρατηγική που στοχεύει στην παραγωγή δημιουργικών μαθηματικών δραστηριοτήτων που διεγείρουν την περιέργεια και τη συνεργασία των μαθητών.</a:t>
            </a:r>
          </a:p>
          <a:p>
            <a:pPr lvl="1"/>
            <a:endParaRPr lang="el-GR" sz="4200" dirty="0"/>
          </a:p>
          <a:p>
            <a:endParaRPr lang="en-US" dirty="0"/>
          </a:p>
        </p:txBody>
      </p:sp>
    </p:spTree>
    <p:extLst>
      <p:ext uri="{BB962C8B-B14F-4D97-AF65-F5344CB8AC3E}">
        <p14:creationId xmlns:p14="http://schemas.microsoft.com/office/powerpoint/2010/main" val="398315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Η μετατροπή κλειστών προβλημάτων σε ανοικτά</a:t>
            </a:r>
          </a:p>
        </p:txBody>
      </p:sp>
    </p:spTree>
    <p:extLst>
      <p:ext uri="{BB962C8B-B14F-4D97-AF65-F5344CB8AC3E}">
        <p14:creationId xmlns:p14="http://schemas.microsoft.com/office/powerpoint/2010/main" val="7878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8B0E1-3DD9-69A3-2720-4884E37DE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92EE1-497A-E749-C3AF-57EEF936E7F1}"/>
              </a:ext>
            </a:extLst>
          </p:cNvPr>
          <p:cNvSpPr>
            <a:spLocks noGrp="1"/>
          </p:cNvSpPr>
          <p:nvPr>
            <p:ph type="title"/>
          </p:nvPr>
        </p:nvSpPr>
        <p:spPr/>
        <p:txBody>
          <a:bodyPr>
            <a:noAutofit/>
          </a:bodyPr>
          <a:lstStyle/>
          <a:p>
            <a:r>
              <a:rPr lang="el-GR" sz="4000" dirty="0"/>
              <a:t>Παράδειγμα 1</a:t>
            </a:r>
            <a:br>
              <a:rPr lang="el-GR" sz="4000" dirty="0"/>
            </a:br>
            <a:endParaRPr lang="en-US" sz="4000" dirty="0"/>
          </a:p>
        </p:txBody>
      </p:sp>
      <p:sp>
        <p:nvSpPr>
          <p:cNvPr id="3" name="Content Placeholder 2">
            <a:extLst>
              <a:ext uri="{FF2B5EF4-FFF2-40B4-BE49-F238E27FC236}">
                <a16:creationId xmlns:a16="http://schemas.microsoft.com/office/drawing/2014/main" id="{B65DC9FC-406C-63DD-D5B3-6461A1133B9B}"/>
              </a:ext>
            </a:extLst>
          </p:cNvPr>
          <p:cNvSpPr>
            <a:spLocks noGrp="1"/>
          </p:cNvSpPr>
          <p:nvPr>
            <p:ph idx="1"/>
          </p:nvPr>
        </p:nvSpPr>
        <p:spPr/>
        <p:txBody>
          <a:bodyPr>
            <a:normAutofit/>
          </a:bodyPr>
          <a:lstStyle/>
          <a:p>
            <a:pPr lvl="0"/>
            <a:endParaRPr lang="el-GR" sz="2000" b="1" dirty="0"/>
          </a:p>
          <a:p>
            <a:pPr lvl="0"/>
            <a:endParaRPr lang="el-GR" sz="2000" b="1" dirty="0"/>
          </a:p>
          <a:p>
            <a:pPr lvl="0"/>
            <a:r>
              <a:rPr lang="en-US" sz="2800" b="1" dirty="0"/>
              <a:t>O</a:t>
            </a:r>
            <a:r>
              <a:rPr lang="el-GR" sz="2800" b="1" dirty="0"/>
              <a:t> αριθμός που διαφέρει: </a:t>
            </a:r>
            <a:r>
              <a:rPr lang="el-GR" sz="2800" dirty="0"/>
              <a:t>Ανάμεσα στους παρακάτω αριθμούς επέλεξε αυτόν που διαφέρει από τους άλλους.</a:t>
            </a:r>
            <a:r>
              <a:rPr lang="en-US" sz="2800" dirty="0"/>
              <a:t> </a:t>
            </a:r>
            <a:r>
              <a:rPr lang="el-GR" sz="2800" dirty="0"/>
              <a:t>Αιτιολόγησε. </a:t>
            </a:r>
            <a:endParaRPr lang="en-US" sz="2800" dirty="0"/>
          </a:p>
          <a:p>
            <a:pPr marL="0" indent="0">
              <a:buNone/>
            </a:pPr>
            <a:r>
              <a:rPr lang="el-GR" sz="2800" dirty="0"/>
              <a:t>		</a:t>
            </a:r>
            <a:r>
              <a:rPr lang="el-GR" sz="2800"/>
              <a:t>	</a:t>
            </a:r>
          </a:p>
          <a:p>
            <a:pPr marL="0" indent="0" algn="ctr">
              <a:buNone/>
            </a:pPr>
            <a:r>
              <a:rPr lang="el-GR"/>
              <a:t>1     </a:t>
            </a:r>
            <a:r>
              <a:rPr lang="el-GR" dirty="0"/>
              <a:t>2     4    6    8   12</a:t>
            </a:r>
            <a:endParaRPr lang="en-US" dirty="0"/>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349853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4207-AC5F-3982-4BDF-5F9F6816B2B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0ECA02A-A7AA-D4E0-DFF3-078111669BFE}"/>
              </a:ext>
            </a:extLst>
          </p:cNvPr>
          <p:cNvSpPr>
            <a:spLocks noGrp="1"/>
          </p:cNvSpPr>
          <p:nvPr>
            <p:ph type="title"/>
          </p:nvPr>
        </p:nvSpPr>
        <p:spPr>
          <a:xfrm>
            <a:off x="425355" y="-7962"/>
            <a:ext cx="8229600" cy="2370161"/>
          </a:xfrm>
        </p:spPr>
        <p:txBody>
          <a:bodyPr>
            <a:normAutofit/>
          </a:bodyPr>
          <a:lstStyle/>
          <a:p>
            <a:r>
              <a:rPr lang="el-GR" dirty="0"/>
              <a:t>Παράδειγμα 2</a:t>
            </a:r>
            <a:br>
              <a:rPr lang="el-GR" sz="2700" dirty="0"/>
            </a:br>
            <a:r>
              <a:rPr lang="el-GR" sz="2700" dirty="0"/>
              <a:t>Αν οι ευθείες </a:t>
            </a:r>
            <a:r>
              <a:rPr lang="en-US" sz="2700" dirty="0"/>
              <a:t>l, m </a:t>
            </a:r>
            <a:r>
              <a:rPr lang="el-GR" sz="2700" dirty="0"/>
              <a:t>είναι παράλληλες, λύστε το πρόβλημα με όσους περισσότερους τρόπους μπορείτε </a:t>
            </a:r>
          </a:p>
        </p:txBody>
      </p:sp>
      <p:pic>
        <p:nvPicPr>
          <p:cNvPr id="6" name="Θέση περιεχομένου 5">
            <a:extLst>
              <a:ext uri="{FF2B5EF4-FFF2-40B4-BE49-F238E27FC236}">
                <a16:creationId xmlns:a16="http://schemas.microsoft.com/office/drawing/2014/main" id="{5E76BC78-68A2-6DD5-30A0-C2D046A78095}"/>
              </a:ext>
            </a:extLst>
          </p:cNvPr>
          <p:cNvPicPr>
            <a:picLocks noGrp="1" noChangeAspect="1"/>
          </p:cNvPicPr>
          <p:nvPr>
            <p:ph idx="1"/>
          </p:nvPr>
        </p:nvPicPr>
        <p:blipFill>
          <a:blip r:embed="rId2"/>
          <a:stretch>
            <a:fillRect/>
          </a:stretch>
        </p:blipFill>
        <p:spPr>
          <a:xfrm>
            <a:off x="2316067" y="2057400"/>
            <a:ext cx="4448175" cy="2428875"/>
          </a:xfrm>
          <a:prstGeom prst="rect">
            <a:avLst/>
          </a:prstGeom>
        </p:spPr>
      </p:pic>
    </p:spTree>
    <p:extLst>
      <p:ext uri="{BB962C8B-B14F-4D97-AF65-F5344CB8AC3E}">
        <p14:creationId xmlns:p14="http://schemas.microsoft.com/office/powerpoint/2010/main" val="172767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927373"/>
            <a:ext cx="5112568" cy="4525963"/>
          </a:xfrm>
        </p:spPr>
        <p:txBody>
          <a:bodyPr>
            <a:noAutofit/>
          </a:bodyPr>
          <a:lstStyle/>
          <a:p>
            <a:pPr lvl="0" indent="0" algn="just">
              <a:buNone/>
            </a:pPr>
            <a:r>
              <a:rPr lang="el-GR" sz="2400" i="1" dirty="0">
                <a:latin typeface="Times New Roman" panose="02020603050405020304" pitchFamily="18" charset="0"/>
                <a:cs typeface="Times New Roman" panose="02020603050405020304" pitchFamily="18" charset="0"/>
              </a:rPr>
              <a:t>Πρόβλημα στο σχολικό βιβλίο της Β΄ Λυκείου</a:t>
            </a:r>
          </a:p>
          <a:p>
            <a:pPr lvl="0" indent="0" algn="just">
              <a:buNone/>
            </a:pPr>
            <a:r>
              <a:rPr lang="el-GR" sz="2200" dirty="0">
                <a:latin typeface="Times New Roman" panose="02020603050405020304" pitchFamily="18" charset="0"/>
                <a:cs typeface="Times New Roman" panose="02020603050405020304" pitchFamily="18" charset="0"/>
              </a:rPr>
              <a:t>Σε ένα </a:t>
            </a:r>
            <a:r>
              <a:rPr lang="el-GR" sz="2200" dirty="0" err="1">
                <a:latin typeface="Times New Roman" panose="02020603050405020304" pitchFamily="18" charset="0"/>
                <a:cs typeface="Times New Roman" panose="02020603050405020304" pitchFamily="18" charset="0"/>
              </a:rPr>
              <a:t>λούνα-παρκ</a:t>
            </a:r>
            <a:r>
              <a:rPr lang="el-GR" sz="2200" dirty="0">
                <a:latin typeface="Times New Roman" panose="02020603050405020304" pitchFamily="18" charset="0"/>
                <a:cs typeface="Times New Roman" panose="02020603050405020304" pitchFamily="18" charset="0"/>
              </a:rPr>
              <a:t> ο περιστρεφόμενος τροχός έχει ακτίνα 4m, το κέντρο του απέχει από το έδαφος 10m και όταν αρχίζει να κινείται εκτελεί μια πλήρη περιστροφή σε 8 δευτερόλεπτα με σταθερή ταχύτητα. Να βρείτε το ύψος του βαγονιού Α από το έδαφος ύστερα από χρόνο 1sec, 2sec, 5sec και γενικότερα ύστερα από χρόνο t </a:t>
            </a:r>
            <a:r>
              <a:rPr lang="el-GR" sz="2200" dirty="0" err="1">
                <a:latin typeface="Times New Roman" panose="02020603050405020304" pitchFamily="18" charset="0"/>
                <a:cs typeface="Times New Roman" panose="02020603050405020304" pitchFamily="18" charset="0"/>
              </a:rPr>
              <a:t>sec</a:t>
            </a:r>
            <a:r>
              <a:rPr lang="el-GR" sz="2200" dirty="0">
                <a:latin typeface="Times New Roman" panose="02020603050405020304" pitchFamily="18" charset="0"/>
                <a:cs typeface="Times New Roman" panose="02020603050405020304" pitchFamily="18" charset="0"/>
              </a:rPr>
              <a:t>. Να λύσετε το ίδιο πρόβλημα για το βαγόνι Β.</a:t>
            </a:r>
          </a:p>
          <a:p>
            <a:pPr marL="685800" algn="just"/>
            <a:endParaRPr lang="el-GR" sz="2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893" y="2103884"/>
            <a:ext cx="3482579" cy="35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normAutofit fontScale="90000"/>
          </a:bodyPr>
          <a:lstStyle/>
          <a:p>
            <a:r>
              <a:rPr lang="el-GR" dirty="0"/>
              <a:t>Παράδειγμα 3: Κλειστό πρόβλημα (Β’ Λυκείου)</a:t>
            </a:r>
          </a:p>
        </p:txBody>
      </p:sp>
    </p:spTree>
    <p:extLst>
      <p:ext uri="{BB962C8B-B14F-4D97-AF65-F5344CB8AC3E}">
        <p14:creationId xmlns:p14="http://schemas.microsoft.com/office/powerpoint/2010/main" val="16832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484784"/>
            <a:ext cx="8640960" cy="4525963"/>
          </a:xfrm>
        </p:spPr>
        <p:txBody>
          <a:bodyPr>
            <a:noAutofit/>
          </a:bodyPr>
          <a:lstStyle/>
          <a:p>
            <a:pPr marL="0" indent="0" algn="ctr">
              <a:spcAft>
                <a:spcPts val="1000"/>
              </a:spcAft>
              <a:buNone/>
            </a:pPr>
            <a:r>
              <a:rPr lang="el-GR" sz="2200" b="1" dirty="0">
                <a:effectLst/>
                <a:latin typeface="Times New Roman" panose="02020603050405020304" pitchFamily="18" charset="0"/>
                <a:ea typeface="Calibri"/>
                <a:cs typeface="Times New Roman" panose="02020603050405020304" pitchFamily="18" charset="0"/>
              </a:rPr>
              <a:t>«</a:t>
            </a:r>
            <a:r>
              <a:rPr lang="en-US" sz="2200" b="1" dirty="0" err="1">
                <a:effectLst/>
                <a:latin typeface="Times New Roman" panose="02020603050405020304" pitchFamily="18" charset="0"/>
                <a:ea typeface="Calibri"/>
                <a:cs typeface="Times New Roman" panose="02020603050405020304" pitchFamily="18" charset="0"/>
              </a:rPr>
              <a:t>Rie</a:t>
            </a:r>
            <a:r>
              <a:rPr lang="en-US" sz="2200" b="1" dirty="0" err="1">
                <a:latin typeface="Times New Roman" panose="02020603050405020304" pitchFamily="18" charset="0"/>
                <a:ea typeface="Calibri"/>
                <a:cs typeface="Times New Roman" panose="02020603050405020304" pitchFamily="18" charset="0"/>
              </a:rPr>
              <a:t>s</a:t>
            </a:r>
            <a:r>
              <a:rPr lang="en-US" sz="2200" b="1" dirty="0" err="1">
                <a:effectLst/>
                <a:latin typeface="Times New Roman" panose="02020603050405020304" pitchFamily="18" charset="0"/>
                <a:ea typeface="Calibri"/>
                <a:cs typeface="Times New Roman" panose="02020603050405020304" pitchFamily="18" charset="0"/>
              </a:rPr>
              <a:t>enrad</a:t>
            </a:r>
            <a:r>
              <a:rPr lang="el-GR" sz="2200" b="1" dirty="0">
                <a:effectLst/>
                <a:latin typeface="Times New Roman" panose="02020603050405020304" pitchFamily="18" charset="0"/>
                <a:ea typeface="Calibri"/>
                <a:cs typeface="Times New Roman" panose="02020603050405020304" pitchFamily="18" charset="0"/>
              </a:rPr>
              <a:t>, ο τροχός του Λούνα Παρκ της Βιέννης »</a:t>
            </a:r>
            <a:endParaRPr lang="el-GR" sz="2200" b="1" dirty="0">
              <a:latin typeface="Times New Roman" panose="02020603050405020304" pitchFamily="18" charset="0"/>
              <a:ea typeface="Calibri"/>
              <a:cs typeface="Times New Roman" panose="02020603050405020304" pitchFamily="18" charset="0"/>
            </a:endParaRPr>
          </a:p>
          <a:p>
            <a:pPr marL="85725" indent="257175" algn="just">
              <a:spcAft>
                <a:spcPts val="0"/>
              </a:spcAft>
              <a:buNone/>
            </a:pPr>
            <a:r>
              <a:rPr lang="el-GR" sz="2000" i="1" dirty="0">
                <a:effectLst/>
                <a:latin typeface="Times New Roman" panose="02020603050405020304" pitchFamily="18" charset="0"/>
                <a:ea typeface="Calibri"/>
                <a:cs typeface="Times New Roman" panose="02020603050405020304" pitchFamily="18" charset="0"/>
              </a:rPr>
              <a:t>Το Πράτερ (</a:t>
            </a:r>
            <a:r>
              <a:rPr lang="en-US" sz="2000" i="1" dirty="0">
                <a:effectLst/>
                <a:latin typeface="Times New Roman" panose="02020603050405020304" pitchFamily="18" charset="0"/>
                <a:ea typeface="Calibri"/>
                <a:cs typeface="Times New Roman" panose="02020603050405020304" pitchFamily="18" charset="0"/>
              </a:rPr>
              <a:t>Prater</a:t>
            </a:r>
            <a:r>
              <a:rPr lang="el-GR" sz="2000" i="1" dirty="0">
                <a:effectLst/>
                <a:latin typeface="Times New Roman" panose="02020603050405020304" pitchFamily="18" charset="0"/>
                <a:ea typeface="Calibri"/>
                <a:cs typeface="Times New Roman" panose="02020603050405020304" pitchFamily="18" charset="0"/>
              </a:rPr>
              <a:t>) είναι ένα μεγάλο δημόσιο πάρκο στην περιοχή </a:t>
            </a:r>
            <a:r>
              <a:rPr lang="el-GR" sz="2000" i="1" dirty="0" err="1">
                <a:effectLst/>
                <a:latin typeface="Times New Roman" panose="02020603050405020304" pitchFamily="18" charset="0"/>
                <a:ea typeface="Calibri"/>
                <a:cs typeface="Times New Roman" panose="02020603050405020304" pitchFamily="18" charset="0"/>
              </a:rPr>
              <a:t>Λιοπόλντστατ</a:t>
            </a:r>
            <a:r>
              <a:rPr lang="el-GR" sz="2000" i="1" dirty="0">
                <a:effectLst/>
                <a:latin typeface="Times New Roman" panose="02020603050405020304" pitchFamily="18" charset="0"/>
                <a:ea typeface="Calibri"/>
                <a:cs typeface="Times New Roman" panose="02020603050405020304" pitchFamily="18" charset="0"/>
              </a:rPr>
              <a:t> (</a:t>
            </a:r>
            <a:r>
              <a:rPr lang="el-GR" sz="2000" i="1" dirty="0" err="1">
                <a:effectLst/>
                <a:latin typeface="Times New Roman" panose="02020603050405020304" pitchFamily="18" charset="0"/>
                <a:ea typeface="Calibri"/>
                <a:cs typeface="Times New Roman" panose="02020603050405020304" pitchFamily="18" charset="0"/>
              </a:rPr>
              <a:t>Leopoldstadt</a:t>
            </a:r>
            <a:r>
              <a:rPr lang="el-GR" sz="2000" i="1" dirty="0">
                <a:effectLst/>
                <a:latin typeface="Times New Roman" panose="02020603050405020304" pitchFamily="18" charset="0"/>
                <a:ea typeface="Calibri"/>
                <a:cs typeface="Times New Roman" panose="02020603050405020304" pitchFamily="18" charset="0"/>
              </a:rPr>
              <a:t>) στα βορειοανατολικά της πόλης της Βιέννης. Σε μια γωνία του πάρκου Πράτερ βρίσκεται ένα λούνα Παρκ που ονομάζεται </a:t>
            </a:r>
            <a:r>
              <a:rPr lang="el-GR" sz="2000" i="1" dirty="0" err="1">
                <a:effectLst/>
                <a:latin typeface="Times New Roman" panose="02020603050405020304" pitchFamily="18" charset="0"/>
                <a:ea typeface="Calibri"/>
                <a:cs typeface="Times New Roman" panose="02020603050405020304" pitchFamily="18" charset="0"/>
              </a:rPr>
              <a:t>Βουρστελπράτερ</a:t>
            </a:r>
            <a:r>
              <a:rPr lang="el-GR" sz="2000" i="1" dirty="0">
                <a:effectLst/>
                <a:latin typeface="Times New Roman" panose="02020603050405020304" pitchFamily="18" charset="0"/>
                <a:ea typeface="Calibri"/>
                <a:cs typeface="Times New Roman" panose="02020603050405020304" pitchFamily="18" charset="0"/>
              </a:rPr>
              <a:t> (</a:t>
            </a:r>
            <a:r>
              <a:rPr lang="el-GR" sz="2000" i="1" dirty="0" err="1">
                <a:effectLst/>
                <a:latin typeface="Times New Roman" panose="02020603050405020304" pitchFamily="18" charset="0"/>
                <a:ea typeface="Calibri"/>
                <a:cs typeface="Times New Roman" panose="02020603050405020304" pitchFamily="18" charset="0"/>
              </a:rPr>
              <a:t>Wurstelprater</a:t>
            </a:r>
            <a:r>
              <a:rPr lang="el-GR" sz="2000" i="1" dirty="0">
                <a:effectLst/>
                <a:latin typeface="Times New Roman" panose="02020603050405020304" pitchFamily="18" charset="0"/>
                <a:ea typeface="Calibri"/>
                <a:cs typeface="Times New Roman" panose="02020603050405020304" pitchFamily="18" charset="0"/>
              </a:rPr>
              <a:t>), στην είσοδο του οποίου θα βρείτε το διάσημο τουριστικό αξιοθέατο </a:t>
            </a:r>
            <a:r>
              <a:rPr lang="el-GR" sz="2000" i="1" dirty="0" err="1">
                <a:effectLst/>
                <a:latin typeface="Times New Roman" panose="02020603050405020304" pitchFamily="18" charset="0"/>
                <a:ea typeface="Calibri"/>
                <a:cs typeface="Times New Roman" panose="02020603050405020304" pitchFamily="18" charset="0"/>
              </a:rPr>
              <a:t>Ρίζενραντ</a:t>
            </a:r>
            <a:r>
              <a:rPr lang="el-GR" sz="2000" i="1" dirty="0">
                <a:effectLst/>
                <a:latin typeface="Times New Roman" panose="02020603050405020304" pitchFamily="18" charset="0"/>
                <a:ea typeface="Calibri"/>
                <a:cs typeface="Times New Roman" panose="02020603050405020304" pitchFamily="18" charset="0"/>
              </a:rPr>
              <a:t> (</a:t>
            </a:r>
            <a:r>
              <a:rPr lang="el-GR" sz="2000" i="1" dirty="0" err="1">
                <a:effectLst/>
                <a:latin typeface="Times New Roman" panose="02020603050405020304" pitchFamily="18" charset="0"/>
                <a:ea typeface="Calibri"/>
                <a:cs typeface="Times New Roman" panose="02020603050405020304" pitchFamily="18" charset="0"/>
              </a:rPr>
              <a:t>Riesenrad</a:t>
            </a:r>
            <a:r>
              <a:rPr lang="el-GR" sz="2000" i="1" dirty="0">
                <a:effectLst/>
                <a:latin typeface="Times New Roman" panose="02020603050405020304" pitchFamily="18" charset="0"/>
                <a:ea typeface="Calibri"/>
                <a:cs typeface="Times New Roman" panose="02020603050405020304" pitchFamily="18" charset="0"/>
              </a:rPr>
              <a:t>), μια τεράστια ρόδα που είναι μια από της παλιότερες του κόσμου (1897). Ο γιγάντιος τροχός περιστρέφεται αργά και δίνει τη δυνατότητα στους επισκέπτες να δουν όλη τη Βιέννη από ψηλά, το ναό του Αγ. Στεφάνου, το παλάτι </a:t>
            </a:r>
            <a:r>
              <a:rPr lang="el-GR" sz="2000" i="1" dirty="0" err="1">
                <a:effectLst/>
                <a:latin typeface="Times New Roman" panose="02020603050405020304" pitchFamily="18" charset="0"/>
                <a:ea typeface="Calibri"/>
                <a:cs typeface="Times New Roman" panose="02020603050405020304" pitchFamily="18" charset="0"/>
              </a:rPr>
              <a:t>Schönbrunn</a:t>
            </a:r>
            <a:r>
              <a:rPr lang="el-GR" sz="2000" i="1" dirty="0">
                <a:effectLst/>
                <a:latin typeface="Times New Roman" panose="02020603050405020304" pitchFamily="18" charset="0"/>
                <a:ea typeface="Calibri"/>
                <a:cs typeface="Times New Roman" panose="02020603050405020304" pitchFamily="18" charset="0"/>
              </a:rPr>
              <a:t> και τις </a:t>
            </a:r>
            <a:r>
              <a:rPr lang="el-GR" sz="2000" i="1" dirty="0" err="1">
                <a:effectLst/>
                <a:latin typeface="Times New Roman" panose="02020603050405020304" pitchFamily="18" charset="0"/>
                <a:ea typeface="Calibri"/>
                <a:cs typeface="Times New Roman" panose="02020603050405020304" pitchFamily="18" charset="0"/>
              </a:rPr>
              <a:t>καφεκόκκινες</a:t>
            </a:r>
            <a:r>
              <a:rPr lang="el-GR" sz="2000" i="1" dirty="0">
                <a:effectLst/>
                <a:latin typeface="Times New Roman" panose="02020603050405020304" pitchFamily="18" charset="0"/>
                <a:ea typeface="Calibri"/>
                <a:cs typeface="Times New Roman" panose="02020603050405020304" pitchFamily="18" charset="0"/>
              </a:rPr>
              <a:t> σκεπές των κτιρίων</a:t>
            </a:r>
            <a:r>
              <a:rPr lang="el-GR" sz="2200" dirty="0">
                <a:effectLst/>
                <a:latin typeface="Times New Roman" panose="02020603050405020304" pitchFamily="18" charset="0"/>
                <a:ea typeface="Calibri"/>
                <a:cs typeface="Times New Roman" panose="02020603050405020304" pitchFamily="18" charset="0"/>
              </a:rPr>
              <a:t>. </a:t>
            </a:r>
            <a:endParaRPr lang="el-GR" sz="2200" dirty="0">
              <a:latin typeface="Times New Roman" panose="02020603050405020304" pitchFamily="18" charset="0"/>
              <a:ea typeface="Calibri"/>
              <a:cs typeface="Times New Roman" panose="02020603050405020304" pitchFamily="18" charset="0"/>
            </a:endParaRPr>
          </a:p>
          <a:p>
            <a:pPr marL="85725" indent="276225">
              <a:buNone/>
            </a:pPr>
            <a:r>
              <a:rPr lang="el-GR" sz="2200" dirty="0">
                <a:effectLst/>
                <a:latin typeface="Times New Roman" panose="02020603050405020304" pitchFamily="18" charset="0"/>
                <a:ea typeface="Calibri"/>
                <a:cs typeface="Times New Roman" panose="02020603050405020304" pitchFamily="18" charset="0"/>
              </a:rPr>
              <a:t>Παρατηρώντας τις φωτογραφίες και αφού παρακολουθήσετε το βίντεο (δίνεται βίντεο της κίνησής του) να περιγράψετε όσο πιο αναλυτικά μπορείτε τον περιστρεφόμενο τροχό </a:t>
            </a:r>
            <a:r>
              <a:rPr lang="en-US" sz="2200" dirty="0" err="1">
                <a:effectLst/>
                <a:latin typeface="Times New Roman" panose="02020603050405020304" pitchFamily="18" charset="0"/>
                <a:ea typeface="Calibri"/>
                <a:cs typeface="Times New Roman" panose="02020603050405020304" pitchFamily="18" charset="0"/>
              </a:rPr>
              <a:t>Riesenrad</a:t>
            </a:r>
            <a:r>
              <a:rPr lang="el-GR" sz="2200" dirty="0">
                <a:effectLst/>
                <a:latin typeface="Times New Roman" panose="02020603050405020304" pitchFamily="18" charset="0"/>
                <a:ea typeface="Calibri"/>
                <a:cs typeface="Times New Roman" panose="02020603050405020304" pitchFamily="18" charset="0"/>
              </a:rPr>
              <a:t> σε κάποιον φίλο σας που πρόκειται να επισκεφτεί τη Βιέννη.</a:t>
            </a:r>
            <a:endParaRPr lang="el-GR" sz="2200" dirty="0">
              <a:latin typeface="Times New Roman" panose="02020603050405020304" pitchFamily="18" charset="0"/>
              <a:cs typeface="Times New Roman" panose="02020603050405020304" pitchFamily="18" charset="0"/>
            </a:endParaRPr>
          </a:p>
        </p:txBody>
      </p:sp>
      <p:sp>
        <p:nvSpPr>
          <p:cNvPr id="8" name="Τίτλος 4"/>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Παράδειγμα 3: Ανοικτό πρόβλημα</a:t>
            </a:r>
            <a:br>
              <a:rPr lang="el-GR" dirty="0">
                <a:latin typeface="Times New Roman" panose="02020603050405020304" pitchFamily="18" charset="0"/>
                <a:cs typeface="Times New Roman" panose="02020603050405020304" pitchFamily="18" charset="0"/>
              </a:rPr>
            </a:br>
            <a:r>
              <a:rPr lang="el-GR" sz="2700" dirty="0">
                <a:latin typeface="Times New Roman" panose="02020603050405020304" pitchFamily="18" charset="0"/>
                <a:cs typeface="Times New Roman" panose="02020603050405020304" pitchFamily="18" charset="0"/>
              </a:rPr>
              <a:t>Δόθηκε σε μαθητές Γ’ Γυμνασίου</a:t>
            </a:r>
            <a:endParaRPr lang="el-GR" sz="2700" dirty="0"/>
          </a:p>
        </p:txBody>
      </p:sp>
    </p:spTree>
    <p:extLst>
      <p:ext uri="{BB962C8B-B14F-4D97-AF65-F5344CB8AC3E}">
        <p14:creationId xmlns:p14="http://schemas.microsoft.com/office/powerpoint/2010/main" val="28021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600200"/>
            <a:ext cx="8915400" cy="5105400"/>
          </a:xfrm>
        </p:spPr>
        <p:txBody>
          <a:bodyPr/>
          <a:lstStyle/>
          <a:p>
            <a:pPr>
              <a:buNone/>
            </a:pPr>
            <a:endParaRPr lang="el-GR" dirty="0"/>
          </a:p>
          <a:p>
            <a:pPr>
              <a:buNone/>
            </a:pPr>
            <a:endParaRPr lang="el-GR" dirty="0"/>
          </a:p>
          <a:p>
            <a:pPr>
              <a:buNone/>
            </a:pPr>
            <a:r>
              <a:rPr lang="el-GR" dirty="0"/>
              <a:t>Ερευνητική εργασία της </a:t>
            </a:r>
            <a:r>
              <a:rPr lang="en-US" dirty="0" err="1"/>
              <a:t>Boaler</a:t>
            </a:r>
            <a:r>
              <a:rPr lang="en-US" dirty="0"/>
              <a:t> </a:t>
            </a:r>
          </a:p>
          <a:p>
            <a:endParaRPr lang="en-US" dirty="0"/>
          </a:p>
          <a:p>
            <a:endParaRPr lang="en-US" sz="1800" dirty="0"/>
          </a:p>
          <a:p>
            <a:endParaRPr lang="en-US" sz="1800" dirty="0"/>
          </a:p>
          <a:p>
            <a:endParaRPr lang="en-US" sz="1800" dirty="0"/>
          </a:p>
          <a:p>
            <a:r>
              <a:rPr lang="en-US" sz="2400" dirty="0" err="1"/>
              <a:t>Boaler</a:t>
            </a:r>
            <a:r>
              <a:rPr lang="en-US" sz="2400" dirty="0"/>
              <a:t>, J. (1998). Open and closed mathematics: student experiences and understandings</a:t>
            </a:r>
            <a:r>
              <a:rPr lang="en-US" sz="2400" i="1" dirty="0"/>
              <a:t>. Journal for Research in Mathematics Education</a:t>
            </a:r>
            <a:r>
              <a:rPr lang="el-GR" sz="2400" dirty="0"/>
              <a:t>, 29 (1) 41-62.</a:t>
            </a:r>
          </a:p>
          <a:p>
            <a:endParaRPr lang="en-US" sz="2400"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28600"/>
            <a:ext cx="4191000" cy="2489200"/>
          </a:xfrm>
          <a:prstGeom prst="rect">
            <a:avLst/>
          </a:prstGeom>
        </p:spPr>
      </p:pic>
    </p:spTree>
    <p:extLst>
      <p:ext uri="{BB962C8B-B14F-4D97-AF65-F5344CB8AC3E}">
        <p14:creationId xmlns:p14="http://schemas.microsoft.com/office/powerpoint/2010/main" val="407259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p:cNvGrpSpPr/>
          <p:nvPr/>
        </p:nvGrpSpPr>
        <p:grpSpPr>
          <a:xfrm>
            <a:off x="179512" y="1439720"/>
            <a:ext cx="8856984" cy="2061287"/>
            <a:chOff x="0" y="0"/>
            <a:chExt cx="6515100" cy="1476375"/>
          </a:xfrm>
        </p:grpSpPr>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l="15755"/>
            <a:stretch/>
          </p:blipFill>
          <p:spPr bwMode="auto">
            <a:xfrm>
              <a:off x="1647825" y="0"/>
              <a:ext cx="2257425" cy="1457325"/>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81150" cy="1466850"/>
            </a:xfrm>
            <a:prstGeom prst="rect">
              <a:avLst/>
            </a:prstGeom>
            <a:noFill/>
            <a:effectLst>
              <a:outerShdw blurRad="50800" dist="38100" dir="2700000" algn="tl" rotWithShape="0">
                <a:prstClr val="black">
                  <a:alpha val="40000"/>
                </a:prstClr>
              </a:outerShdw>
            </a:effectLst>
          </p:spPr>
        </p:pic>
        <p:pic>
          <p:nvPicPr>
            <p:cNvPr id="7" name="Εικόνα 6"/>
            <p:cNvPicPr>
              <a:picLocks noChangeAspect="1"/>
            </p:cNvPicPr>
            <p:nvPr/>
          </p:nvPicPr>
          <p:blipFill rotWithShape="1">
            <a:blip r:embed="rId4" cstate="print">
              <a:extLst>
                <a:ext uri="{28A0092B-C50C-407E-A947-70E740481C1C}">
                  <a14:useLocalDpi xmlns:a14="http://schemas.microsoft.com/office/drawing/2010/main" val="0"/>
                </a:ext>
              </a:extLst>
            </a:blip>
            <a:srcRect t="2306"/>
            <a:stretch/>
          </p:blipFill>
          <p:spPr bwMode="auto">
            <a:xfrm rot="16200000">
              <a:off x="4524375" y="-514350"/>
              <a:ext cx="1457325" cy="2524125"/>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grpSp>
        <p:nvGrpSpPr>
          <p:cNvPr id="8" name="Ομάδα 7"/>
          <p:cNvGrpSpPr/>
          <p:nvPr/>
        </p:nvGrpSpPr>
        <p:grpSpPr>
          <a:xfrm>
            <a:off x="251520" y="4005064"/>
            <a:ext cx="8784976" cy="1893064"/>
            <a:chOff x="0" y="0"/>
            <a:chExt cx="7019925" cy="1276350"/>
          </a:xfrm>
        </p:grpSpPr>
        <p:pic>
          <p:nvPicPr>
            <p:cNvPr id="9" name="Εικόνα 8" descr="C:\Users\Fotis\Desktop\στιγμηότυπο2.png"/>
            <p:cNvPicPr>
              <a:picLocks noChangeAspect="1"/>
            </p:cNvPicPr>
            <p:nvPr/>
          </p:nvPicPr>
          <p:blipFill rotWithShape="1">
            <a:blip r:embed="rId5" cstate="print">
              <a:extLst>
                <a:ext uri="{28A0092B-C50C-407E-A947-70E740481C1C}">
                  <a14:useLocalDpi xmlns:a14="http://schemas.microsoft.com/office/drawing/2010/main" val="0"/>
                </a:ext>
              </a:extLst>
            </a:blip>
            <a:srcRect l="12654" r="13018"/>
            <a:stretch/>
          </p:blipFill>
          <p:spPr bwMode="auto">
            <a:xfrm>
              <a:off x="1771650" y="0"/>
              <a:ext cx="1685925" cy="1276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Εικόνα 9" descr="C:\Users\Fotis\Desktop\Χωρίς τίτλο7.png"/>
            <p:cNvPicPr>
              <a:picLocks noChangeAspect="1"/>
            </p:cNvPicPr>
            <p:nvPr/>
          </p:nvPicPr>
          <p:blipFill rotWithShape="1">
            <a:blip r:embed="rId6" cstate="print">
              <a:extLst>
                <a:ext uri="{28A0092B-C50C-407E-A947-70E740481C1C}">
                  <a14:useLocalDpi xmlns:a14="http://schemas.microsoft.com/office/drawing/2010/main" val="0"/>
                </a:ext>
              </a:extLst>
            </a:blip>
            <a:srcRect l="12835" r="12659"/>
            <a:stretch/>
          </p:blipFill>
          <p:spPr bwMode="auto">
            <a:xfrm>
              <a:off x="0" y="0"/>
              <a:ext cx="1676400" cy="12668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Εικόνα 10" descr="C:\Users\Fotis\Desktop\Χωρίς τίτλο6.png"/>
            <p:cNvPicPr>
              <a:picLocks noChangeAspect="1"/>
            </p:cNvPicPr>
            <p:nvPr/>
          </p:nvPicPr>
          <p:blipFill rotWithShape="1">
            <a:blip r:embed="rId7" cstate="print">
              <a:extLst>
                <a:ext uri="{28A0092B-C50C-407E-A947-70E740481C1C}">
                  <a14:useLocalDpi xmlns:a14="http://schemas.microsoft.com/office/drawing/2010/main" val="0"/>
                </a:ext>
              </a:extLst>
            </a:blip>
            <a:srcRect l="12655" r="12840"/>
            <a:stretch/>
          </p:blipFill>
          <p:spPr bwMode="auto">
            <a:xfrm>
              <a:off x="5324475" y="0"/>
              <a:ext cx="1695450" cy="1276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Εικόνα 11" descr="C:\Users\Fotis\Desktop\Χωρίς τίτλο5.png"/>
            <p:cNvPicPr>
              <a:picLocks noChangeAspect="1"/>
            </p:cNvPicPr>
            <p:nvPr/>
          </p:nvPicPr>
          <p:blipFill rotWithShape="1">
            <a:blip r:embed="rId8" cstate="print">
              <a:extLst>
                <a:ext uri="{28A0092B-C50C-407E-A947-70E740481C1C}">
                  <a14:useLocalDpi xmlns:a14="http://schemas.microsoft.com/office/drawing/2010/main" val="0"/>
                </a:ext>
              </a:extLst>
            </a:blip>
            <a:srcRect l="12655" r="12478"/>
            <a:stretch/>
          </p:blipFill>
          <p:spPr bwMode="auto">
            <a:xfrm>
              <a:off x="3552825" y="0"/>
              <a:ext cx="1695450" cy="1276350"/>
            </a:xfrm>
            <a:prstGeom prst="rect">
              <a:avLst/>
            </a:prstGeom>
            <a:noFill/>
            <a:ln w="12700">
              <a:solidFill>
                <a:sysClr val="windowText" lastClr="00000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
        <p:nvSpPr>
          <p:cNvPr id="13" name="Τίτλος 1"/>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Το υλικό που δόθηκε στους μαθητές</a:t>
            </a:r>
          </a:p>
        </p:txBody>
      </p:sp>
      <p:sp>
        <p:nvSpPr>
          <p:cNvPr id="14" name="TextBox 13"/>
          <p:cNvSpPr txBox="1"/>
          <p:nvPr/>
        </p:nvSpPr>
        <p:spPr>
          <a:xfrm>
            <a:off x="3935946" y="3527367"/>
            <a:ext cx="2371926" cy="430887"/>
          </a:xfrm>
          <a:prstGeom prst="rect">
            <a:avLst/>
          </a:prstGeom>
          <a:noFill/>
        </p:spPr>
        <p:txBody>
          <a:bodyPr wrap="square" rtlCol="0">
            <a:spAutoFit/>
          </a:bodyPr>
          <a:lstStyle/>
          <a:p>
            <a:r>
              <a:rPr lang="el-GR" sz="2200" dirty="0">
                <a:latin typeface="Times New Roman" panose="02020603050405020304" pitchFamily="18" charset="0"/>
                <a:ea typeface="Calibri"/>
                <a:cs typeface="Times New Roman" panose="02020603050405020304" pitchFamily="18" charset="0"/>
              </a:rPr>
              <a:t>Φωτογραφίες.</a:t>
            </a:r>
            <a:endParaRPr lang="el-GR" sz="2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159722" y="6186741"/>
            <a:ext cx="2824556" cy="430887"/>
          </a:xfrm>
          <a:prstGeom prst="rect">
            <a:avLst/>
          </a:prstGeom>
          <a:noFill/>
        </p:spPr>
        <p:txBody>
          <a:bodyPr wrap="none" rtlCol="0">
            <a:spAutoFit/>
          </a:bodyPr>
          <a:lstStyle/>
          <a:p>
            <a:r>
              <a:rPr lang="el-GR" sz="2200" dirty="0">
                <a:latin typeface="Times New Roman" panose="02020603050405020304" pitchFamily="18" charset="0"/>
                <a:cs typeface="Times New Roman" panose="02020603050405020304" pitchFamily="18" charset="0"/>
              </a:rPr>
              <a:t>Στιγμιότυπα του βίντεο</a:t>
            </a:r>
          </a:p>
        </p:txBody>
      </p:sp>
    </p:spTree>
    <p:extLst>
      <p:ext uri="{BB962C8B-B14F-4D97-AF65-F5344CB8AC3E}">
        <p14:creationId xmlns:p14="http://schemas.microsoft.com/office/powerpoint/2010/main" val="102510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200"/>
            <a:ext cx="8229600" cy="1066800"/>
          </a:xfrm>
        </p:spPr>
        <p:txBody>
          <a:bodyPr>
            <a:normAutofit fontScale="90000"/>
          </a:bodyPr>
          <a:lstStyle/>
          <a:p>
            <a:r>
              <a:rPr lang="el-GR" dirty="0"/>
              <a:t>Γιατί ανοικτά και όχι κλειστά προβλήματα;</a:t>
            </a:r>
          </a:p>
        </p:txBody>
      </p:sp>
      <p:sp>
        <p:nvSpPr>
          <p:cNvPr id="3" name="Θέση περιεχομένου 2"/>
          <p:cNvSpPr>
            <a:spLocks noGrp="1"/>
          </p:cNvSpPr>
          <p:nvPr>
            <p:ph idx="1"/>
          </p:nvPr>
        </p:nvSpPr>
        <p:spPr>
          <a:xfrm>
            <a:off x="457200" y="1295400"/>
            <a:ext cx="8382000" cy="4876800"/>
          </a:xfrm>
        </p:spPr>
        <p:txBody>
          <a:bodyPr>
            <a:noAutofit/>
          </a:bodyPr>
          <a:lstStyle/>
          <a:p>
            <a:r>
              <a:rPr lang="el-GR" sz="2000" b="1" dirty="0"/>
              <a:t>Προωθούν την βαθιά κατανόηση </a:t>
            </a:r>
            <a:r>
              <a:rPr lang="el-GR" sz="2000" dirty="0"/>
              <a:t>όταν ο μαθητής αγωνίζεται να ξεπεράσει δυσκολίες και δεν βασίζονται σε  στείρα απομνημόνευση ή προκαθορισμένους κανόνες.</a:t>
            </a:r>
          </a:p>
          <a:p>
            <a:r>
              <a:rPr lang="el-GR" sz="2000" b="1" dirty="0"/>
              <a:t>Φέρνουν στην επιφάνεια την δημιουργική πλευρά </a:t>
            </a:r>
            <a:r>
              <a:rPr lang="el-GR" sz="2000" dirty="0"/>
              <a:t>των μαθητών αφού αναζητούν διαφορετικές λύσεις αλλά και διαφορετικούς τρόπους αιτιολόγησης. </a:t>
            </a:r>
          </a:p>
          <a:p>
            <a:r>
              <a:rPr lang="el-GR" sz="2000" b="1" dirty="0"/>
              <a:t>Η διδασκαλία των ανοικτών προβλημάτων μπορεί να συνεισφέρει στην ανάπτυξη πολλών μαθηματικών  δεξιοτήτων, όπως</a:t>
            </a:r>
            <a:r>
              <a:rPr lang="el-GR" sz="2000" dirty="0"/>
              <a:t>: </a:t>
            </a:r>
          </a:p>
          <a:p>
            <a:pPr lvl="1"/>
            <a:r>
              <a:rPr lang="el-GR" sz="2000" b="1" dirty="0"/>
              <a:t>η ανάπτυξη κριτικής σκέψης </a:t>
            </a:r>
            <a:r>
              <a:rPr lang="el-GR" sz="2000" dirty="0"/>
              <a:t>μέσα από την αναζήτηση της σωστής ερώτησης για την εύρεση λύσης,  </a:t>
            </a:r>
          </a:p>
          <a:p>
            <a:pPr lvl="1"/>
            <a:r>
              <a:rPr lang="el-GR" sz="2000" b="1" dirty="0"/>
              <a:t>Η ανάπτυξη δημιουργικής σκέψης </a:t>
            </a:r>
            <a:r>
              <a:rPr lang="el-GR" sz="2000" dirty="0"/>
              <a:t>μέσα από την εύρεση μοναδικών λύσεων σε κριτικές ερωτήσεις </a:t>
            </a:r>
          </a:p>
        </p:txBody>
      </p:sp>
    </p:spTree>
    <p:extLst>
      <p:ext uri="{BB962C8B-B14F-4D97-AF65-F5344CB8AC3E}">
        <p14:creationId xmlns:p14="http://schemas.microsoft.com/office/powerpoint/2010/main" val="41468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2400" y="76200"/>
            <a:ext cx="8763000" cy="6553200"/>
          </a:xfrm>
        </p:spPr>
        <p:txBody>
          <a:bodyPr>
            <a:noAutofit/>
          </a:bodyPr>
          <a:lstStyle/>
          <a:p>
            <a:r>
              <a:rPr lang="el-GR" sz="2100" b="1" dirty="0"/>
              <a:t>Οι μαθητές συμμετέχουν περισσότερο ενεργητικά </a:t>
            </a:r>
            <a:r>
              <a:rPr lang="el-GR" sz="2100" dirty="0"/>
              <a:t>στο μάθημα και εκφράζουν τις ιδέες τους πιο συχνά, γιατί η λύση ανοιχτών προβλημάτων παρέχει ελεύθερο, υπεύθυνο και υποστηρικτικό  περιβάλλον, όπου η ύπαρξη πολλών σωστών λύσεων δίνει στον κάθε μαθητή την ευκαιρία να φτάσει στη δική του σωστή απάντηση. </a:t>
            </a:r>
          </a:p>
          <a:p>
            <a:r>
              <a:rPr lang="el-GR" sz="2100" dirty="0"/>
              <a:t> Οι μαθητές </a:t>
            </a:r>
            <a:r>
              <a:rPr lang="el-GR" sz="2100" b="1" dirty="0"/>
              <a:t>έχουν περισσότερες ευκαιρίες να κάνουν συνειδητή χρήση της μαθηματικής τους γνώση</a:t>
            </a:r>
            <a:r>
              <a:rPr lang="el-GR" sz="2100" dirty="0"/>
              <a:t>ς και των δεξιοτήτων τους. Εφόσον υπάρχει πληθώρα λύσεων, οι μαθητές μπορούν να επιλέγουν το δικό τους δρόμο προς την απάντηση, δημιουργώντας έτσι ο καθένας τη δική του μοναδική λύση. </a:t>
            </a:r>
          </a:p>
          <a:p>
            <a:r>
              <a:rPr lang="el-GR" sz="2100" b="1" dirty="0"/>
              <a:t>Κάθε μαθητής/</a:t>
            </a:r>
            <a:r>
              <a:rPr lang="el-GR" sz="2100" b="1" dirty="0" err="1"/>
              <a:t>ρια</a:t>
            </a:r>
            <a:r>
              <a:rPr lang="el-GR" sz="2100" b="1" dirty="0"/>
              <a:t> μπορεί να ανταποκριθεί στο πρόβλημα </a:t>
            </a:r>
            <a:r>
              <a:rPr lang="el-GR" sz="2100" dirty="0"/>
              <a:t>με το δικό του αποκλειστικό τρόπο. </a:t>
            </a:r>
          </a:p>
          <a:p>
            <a:r>
              <a:rPr lang="el-GR" sz="2100" dirty="0"/>
              <a:t>Το μάθημα μπορεί να προσφέρει στους μαθητές μία εμπειρία συλλογισμού</a:t>
            </a:r>
            <a:r>
              <a:rPr lang="el-GR" sz="2100" b="1" dirty="0"/>
              <a:t>. Η σύγκριση των διαφορετικών λύσεων και η συζήτηση πάνω σ’ αυτές κινητοποιεί τους μαθητές να επιχειρηματολογήσουν </a:t>
            </a:r>
            <a:r>
              <a:rPr lang="el-GR" sz="2100" dirty="0"/>
              <a:t>υπέρ των </a:t>
            </a:r>
            <a:r>
              <a:rPr lang="el-GR" sz="2100" dirty="0" err="1"/>
              <a:t>λύσεών</a:t>
            </a:r>
            <a:r>
              <a:rPr lang="el-GR" sz="2100" dirty="0"/>
              <a:t> τους, με αποτέλεσμα να αναπτύσσουν τη μαθηματική τους σκέψη. </a:t>
            </a:r>
          </a:p>
          <a:p>
            <a:r>
              <a:rPr lang="el-GR" sz="2100" dirty="0"/>
              <a:t>Παρέχονται πολλές ευκαιρίες στους μαθητές να </a:t>
            </a:r>
            <a:r>
              <a:rPr lang="el-GR" sz="2100" b="1" dirty="0"/>
              <a:t>βιώσουν την ευχαρίστηση της ανακάλυψης και την επιδοκιμασία των συμμαθητών</a:t>
            </a:r>
            <a:r>
              <a:rPr lang="el-GR" sz="2100" dirty="0"/>
              <a:t> τους. </a:t>
            </a:r>
          </a:p>
        </p:txBody>
      </p:sp>
    </p:spTree>
    <p:extLst>
      <p:ext uri="{BB962C8B-B14F-4D97-AF65-F5344CB8AC3E}">
        <p14:creationId xmlns:p14="http://schemas.microsoft.com/office/powerpoint/2010/main" val="324763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FF69-E22A-4686-9D69-D7ED2D6B7CA8}"/>
              </a:ext>
            </a:extLst>
          </p:cNvPr>
          <p:cNvSpPr>
            <a:spLocks noGrp="1"/>
          </p:cNvSpPr>
          <p:nvPr>
            <p:ph type="title"/>
          </p:nvPr>
        </p:nvSpPr>
        <p:spPr>
          <a:xfrm>
            <a:off x="457200" y="274638"/>
            <a:ext cx="8229600" cy="715962"/>
          </a:xfrm>
        </p:spPr>
        <p:txBody>
          <a:bodyPr>
            <a:normAutofit fontScale="90000"/>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7B2B0548-28E5-482F-A725-C748DF031138}"/>
              </a:ext>
            </a:extLst>
          </p:cNvPr>
          <p:cNvSpPr>
            <a:spLocks noGrp="1"/>
          </p:cNvSpPr>
          <p:nvPr>
            <p:ph idx="1"/>
          </p:nvPr>
        </p:nvSpPr>
        <p:spPr>
          <a:xfrm>
            <a:off x="457200" y="1143000"/>
            <a:ext cx="8229600" cy="5715000"/>
          </a:xfrm>
        </p:spPr>
        <p:txBody>
          <a:bodyPr>
            <a:normAutofit fontScale="77500" lnSpcReduction="20000"/>
          </a:bodyPr>
          <a:lstStyle/>
          <a:p>
            <a:pPr marL="342900" lvl="1" indent="-342900">
              <a:buFont typeface="Arial" pitchFamily="34" charset="0"/>
              <a:buChar char="•"/>
            </a:pPr>
            <a:r>
              <a:rPr lang="en-US" sz="3200" dirty="0"/>
              <a:t>K</a:t>
            </a:r>
            <a:r>
              <a:rPr lang="el-GR" sz="3200" dirty="0" err="1"/>
              <a:t>όσυβας</a:t>
            </a:r>
            <a:r>
              <a:rPr lang="el-GR" sz="3200" dirty="0"/>
              <a:t> Γ. (2012). Πρακτικά του Ελληνικού Ινστιτούτου Εφαρμοσμένης Παιδαγωγικής και Εκπαίδευσης (ΕΛΛ.Ι.Ε.Π.ΕΚ.), 6ο Πανελλήνιο Συνέδριο. </a:t>
            </a:r>
          </a:p>
          <a:p>
            <a:r>
              <a:rPr lang="el-GR" dirty="0"/>
              <a:t>Χρίστου, Κ. (2017). Μαθηματική νοοτροπία και δημιουργικότητα στη διδασκαλία των Μαθηματικών. </a:t>
            </a:r>
            <a:r>
              <a:rPr lang="el-GR" i="1" dirty="0"/>
              <a:t>Πρακτικά 7</a:t>
            </a:r>
            <a:r>
              <a:rPr lang="el-GR" i="1" baseline="30000" dirty="0"/>
              <a:t>ου</a:t>
            </a:r>
            <a:r>
              <a:rPr lang="el-GR" i="1" dirty="0"/>
              <a:t> Πανελληνίου Συνεδρίου της ΕΝΕΔΙΜ</a:t>
            </a:r>
            <a:r>
              <a:rPr lang="el-GR" dirty="0"/>
              <a:t>  (σελ. 66-83).</a:t>
            </a:r>
          </a:p>
          <a:p>
            <a:r>
              <a:rPr lang="en-US" dirty="0" err="1"/>
              <a:t>Bingolbali</a:t>
            </a:r>
            <a:r>
              <a:rPr lang="en-US" dirty="0"/>
              <a:t>, E. (2011). Multiple Solutions to Problems in Mathematics Teaching: Do Teachers Really Value Them?. </a:t>
            </a:r>
            <a:r>
              <a:rPr lang="en-US" i="1" dirty="0"/>
              <a:t>Australian Journal of Teacher Education</a:t>
            </a:r>
            <a:r>
              <a:rPr lang="en-US" dirty="0"/>
              <a:t>, 36(1). </a:t>
            </a:r>
          </a:p>
          <a:p>
            <a:r>
              <a:rPr lang="en-US" dirty="0"/>
              <a:t>Kwon, O. N., Park, J. H., &amp; Park, J. S. (2006). Cultivating divergent thinking in mathematics through an open-ended approach. </a:t>
            </a:r>
            <a:r>
              <a:rPr lang="en-US" i="1" dirty="0"/>
              <a:t>Asia Pacific Education Review</a:t>
            </a:r>
            <a:r>
              <a:rPr lang="en-US" dirty="0"/>
              <a:t>, </a:t>
            </a:r>
            <a:r>
              <a:rPr lang="en-US" i="1" dirty="0"/>
              <a:t>7</a:t>
            </a:r>
            <a:r>
              <a:rPr lang="en-US" dirty="0"/>
              <a:t>(1), 51-61.</a:t>
            </a:r>
            <a:endParaRPr lang="el-GR" dirty="0"/>
          </a:p>
          <a:p>
            <a:r>
              <a:rPr lang="en-US" dirty="0"/>
              <a:t>Sullivan, P., Warren, E., &amp; White, P. (2000). Students’ responses to content specific open-ended mathematical tasks. </a:t>
            </a:r>
            <a:r>
              <a:rPr lang="en-US" i="1" dirty="0"/>
              <a:t>Mathematics education research journal</a:t>
            </a:r>
            <a:r>
              <a:rPr lang="en-US" dirty="0"/>
              <a:t>, </a:t>
            </a:r>
            <a:r>
              <a:rPr lang="en-US" i="1" dirty="0"/>
              <a:t>12</a:t>
            </a:r>
            <a:r>
              <a:rPr lang="en-US" dirty="0"/>
              <a:t>(1), 2-17.</a:t>
            </a:r>
            <a:endParaRPr lang="el-GR"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3505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29718" cy="1401762"/>
          </a:xfrm>
        </p:spPr>
        <p:txBody>
          <a:bodyPr>
            <a:noAutofit/>
          </a:bodyPr>
          <a:lstStyle/>
          <a:p>
            <a:r>
              <a:rPr lang="el-GR" sz="3400" dirty="0">
                <a:solidFill>
                  <a:srgbClr val="FF0000"/>
                </a:solidFill>
              </a:rPr>
              <a:t>2</a:t>
            </a:r>
            <a:r>
              <a:rPr lang="el-GR" sz="3400" baseline="30000" dirty="0">
                <a:solidFill>
                  <a:srgbClr val="FF0000"/>
                </a:solidFill>
              </a:rPr>
              <a:t>η</a:t>
            </a:r>
            <a:r>
              <a:rPr lang="el-GR" sz="3400" dirty="0">
                <a:solidFill>
                  <a:srgbClr val="FF0000"/>
                </a:solidFill>
              </a:rPr>
              <a:t> εβδομαδιαία εργασία</a:t>
            </a:r>
            <a:br>
              <a:rPr lang="el-GR" sz="3400" dirty="0">
                <a:solidFill>
                  <a:srgbClr val="FF0000"/>
                </a:solidFill>
              </a:rPr>
            </a:br>
            <a:r>
              <a:rPr lang="el-GR" sz="3400" dirty="0">
                <a:solidFill>
                  <a:srgbClr val="FF0000"/>
                </a:solidFill>
              </a:rPr>
              <a:t>Σύγκριση προβλημάτων σε δύο σχολικά κείμενα διαφορετικών χωρών</a:t>
            </a:r>
          </a:p>
        </p:txBody>
      </p:sp>
      <p:sp>
        <p:nvSpPr>
          <p:cNvPr id="3" name="2 - Θέση περιεχομένου"/>
          <p:cNvSpPr>
            <a:spLocks noGrp="1"/>
          </p:cNvSpPr>
          <p:nvPr>
            <p:ph idx="1"/>
          </p:nvPr>
        </p:nvSpPr>
        <p:spPr>
          <a:xfrm>
            <a:off x="228600" y="1905000"/>
            <a:ext cx="8701118" cy="4620344"/>
          </a:xfrm>
        </p:spPr>
        <p:txBody>
          <a:bodyPr>
            <a:normAutofit fontScale="85000" lnSpcReduction="20000"/>
          </a:bodyPr>
          <a:lstStyle/>
          <a:p>
            <a:pPr marL="0" indent="0">
              <a:buNone/>
            </a:pPr>
            <a:r>
              <a:rPr lang="el-GR" b="1" dirty="0"/>
              <a:t>Σύγκριση του ρόλου της ΕΠ σ</a:t>
            </a:r>
            <a:r>
              <a:rPr lang="el-GR" dirty="0"/>
              <a:t>το Ελληνικό </a:t>
            </a:r>
            <a:r>
              <a:rPr lang="el-GR" i="1" dirty="0"/>
              <a:t>(Β’ Λυκείου</a:t>
            </a:r>
            <a:r>
              <a:rPr lang="en-US" i="1" dirty="0"/>
              <a:t>) </a:t>
            </a:r>
            <a:r>
              <a:rPr lang="el-GR" dirty="0"/>
              <a:t>και στο Καναδικό σχολικό βιβλίο στο κεφάλαιο: </a:t>
            </a:r>
            <a:r>
              <a:rPr lang="el-GR" b="1" dirty="0">
                <a:highlight>
                  <a:srgbClr val="FFFF00"/>
                </a:highlight>
              </a:rPr>
              <a:t>Λογαριθμικές συναρτήσεις</a:t>
            </a:r>
            <a:r>
              <a:rPr lang="el-GR" b="1" dirty="0"/>
              <a:t> </a:t>
            </a:r>
            <a:r>
              <a:rPr lang="el-GR" i="1" dirty="0"/>
              <a:t>(δείτε σχετικό αρχείο σε αυτή την ενότητα</a:t>
            </a:r>
            <a:r>
              <a:rPr lang="en-US" i="1" dirty="0"/>
              <a:t>, </a:t>
            </a:r>
            <a:r>
              <a:rPr lang="el-GR" i="1" dirty="0"/>
              <a:t>σελ. 480-495).</a:t>
            </a:r>
          </a:p>
          <a:p>
            <a:pPr marL="514350" indent="-514350">
              <a:buFont typeface="+mj-lt"/>
              <a:buAutoNum type="arabicPeriod"/>
            </a:pPr>
            <a:r>
              <a:rPr lang="el-GR" dirty="0"/>
              <a:t>Να αναφέρετε </a:t>
            </a:r>
            <a:r>
              <a:rPr lang="el-GR" b="1" dirty="0">
                <a:solidFill>
                  <a:srgbClr val="7030A0"/>
                </a:solidFill>
              </a:rPr>
              <a:t>2 διαφορές </a:t>
            </a:r>
            <a:r>
              <a:rPr lang="el-GR" dirty="0"/>
              <a:t>που αναγνωρίζετε ανάμεσα στα 2 σχολικά κείμενα σε σχέση με </a:t>
            </a:r>
            <a:r>
              <a:rPr lang="el-GR" b="1" dirty="0">
                <a:solidFill>
                  <a:srgbClr val="7030A0"/>
                </a:solidFill>
              </a:rPr>
              <a:t>το ρόλο της επίλυσης προβλήματος </a:t>
            </a:r>
            <a:r>
              <a:rPr lang="el-GR" dirty="0"/>
              <a:t>σε κάθε κείμενο.</a:t>
            </a:r>
          </a:p>
          <a:p>
            <a:pPr marL="514350" indent="-514350">
              <a:buFont typeface="+mj-lt"/>
              <a:buAutoNum type="arabicPeriod"/>
            </a:pPr>
            <a:r>
              <a:rPr lang="el-GR" dirty="0"/>
              <a:t>Γράψτε μια μικρή παράγραφο στην οποία να </a:t>
            </a:r>
            <a:r>
              <a:rPr lang="el-GR" b="1" dirty="0">
                <a:solidFill>
                  <a:srgbClr val="0070C0"/>
                </a:solidFill>
              </a:rPr>
              <a:t>σχολιάζετε  τα είδη των προβλημάτων </a:t>
            </a:r>
            <a:r>
              <a:rPr lang="el-GR" dirty="0"/>
              <a:t>που υπάρχουν σε κάθε κείμενο</a:t>
            </a:r>
          </a:p>
          <a:p>
            <a:pPr marL="400050" lvl="1" indent="0">
              <a:buNone/>
            </a:pPr>
            <a:r>
              <a:rPr lang="el-GR" i="1" dirty="0"/>
              <a:t>(ανοικτά/κλειστά, ύπαρξη πλαισίου/ελεύθερα πλαισίου-</a:t>
            </a:r>
            <a:r>
              <a:rPr lang="en-US" i="1" dirty="0"/>
              <a:t>context free, </a:t>
            </a:r>
            <a:r>
              <a:rPr lang="el-GR" i="1" dirty="0"/>
              <a:t>είδη πλαισίων (καθημερινότητα, επιστήμη</a:t>
            </a:r>
            <a:r>
              <a:rPr lang="el-GR" dirty="0"/>
              <a:t>, περιβάλλον, χρήση αναπαραστάσεων και τι μορφής;).</a:t>
            </a:r>
          </a:p>
          <a:p>
            <a:pPr marL="514350" indent="-514350">
              <a:buFont typeface="+mj-lt"/>
              <a:buAutoNum type="arabicPeriod"/>
            </a:pPr>
            <a:endParaRPr lang="el-GR" dirty="0"/>
          </a:p>
          <a:p>
            <a:pPr marL="0" indent="0">
              <a:buNone/>
            </a:pPr>
            <a:endParaRPr lang="el-GR" dirty="0"/>
          </a:p>
        </p:txBody>
      </p:sp>
    </p:spTree>
    <p:extLst>
      <p:ext uri="{BB962C8B-B14F-4D97-AF65-F5344CB8AC3E}">
        <p14:creationId xmlns:p14="http://schemas.microsoft.com/office/powerpoint/2010/main" val="349216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738336"/>
          </a:xfrm>
        </p:spPr>
        <p:txBody>
          <a:bodyPr>
            <a:normAutofit fontScale="90000"/>
          </a:bodyPr>
          <a:lstStyle/>
          <a:p>
            <a:r>
              <a:rPr lang="en-US" dirty="0"/>
              <a:t>“Open and closed mathematics”</a:t>
            </a:r>
            <a:endParaRPr lang="el-GR" dirty="0"/>
          </a:p>
        </p:txBody>
      </p:sp>
      <p:sp>
        <p:nvSpPr>
          <p:cNvPr id="3" name="2 - Θέση περιεχομένου"/>
          <p:cNvSpPr>
            <a:spLocks noGrp="1"/>
          </p:cNvSpPr>
          <p:nvPr>
            <p:ph idx="1"/>
          </p:nvPr>
        </p:nvSpPr>
        <p:spPr>
          <a:xfrm>
            <a:off x="457200" y="1547664"/>
            <a:ext cx="8458200" cy="4905672"/>
          </a:xfrm>
        </p:spPr>
        <p:txBody>
          <a:bodyPr>
            <a:normAutofit fontScale="70000" lnSpcReduction="20000"/>
          </a:bodyPr>
          <a:lstStyle/>
          <a:p>
            <a:pPr>
              <a:buNone/>
            </a:pPr>
            <a:r>
              <a:rPr lang="en-US" dirty="0"/>
              <a:t>	</a:t>
            </a:r>
            <a:r>
              <a:rPr lang="el-GR" b="1" dirty="0"/>
              <a:t>Ερευνητικός στόχος: </a:t>
            </a:r>
            <a:r>
              <a:rPr lang="el-GR" dirty="0"/>
              <a:t>Διερεύνησε την ανάπτυξη της μαθηματικής γνώσης σε 2 σχολεία που είχαν διαφορετικές διδακτικές προσεγγίσεις. </a:t>
            </a:r>
          </a:p>
          <a:p>
            <a:pPr>
              <a:buNone/>
            </a:pPr>
            <a:r>
              <a:rPr lang="el-GR" dirty="0"/>
              <a:t>	Στο ένα σχολείο υιοθετήθηκε ένα </a:t>
            </a:r>
            <a:r>
              <a:rPr lang="el-GR" b="1" dirty="0"/>
              <a:t>παραδοσιακό μοντέλο </a:t>
            </a:r>
            <a:r>
              <a:rPr lang="el-GR" dirty="0"/>
              <a:t>διδασκαλίας, ενώ στο άλλο υιοθετήθηκε </a:t>
            </a:r>
            <a:r>
              <a:rPr lang="el-GR" b="1" dirty="0"/>
              <a:t>ένα εξαιρετικά ανοιχτό μοντέλο διδασκαλίας. </a:t>
            </a:r>
          </a:p>
          <a:p>
            <a:r>
              <a:rPr lang="el-GR" dirty="0"/>
              <a:t>ΜΕΘΟΔΟΛΟΓΙΑ</a:t>
            </a:r>
          </a:p>
          <a:p>
            <a:pPr lvl="1"/>
            <a:r>
              <a:rPr lang="el-GR" dirty="0"/>
              <a:t>Η έρευνα διήρκησε 3 χρόνια (</a:t>
            </a:r>
            <a:r>
              <a:rPr lang="en-US" dirty="0"/>
              <a:t>grade</a:t>
            </a:r>
            <a:r>
              <a:rPr lang="el-GR" dirty="0"/>
              <a:t> 9-11 ή ηλικίες 13-16). </a:t>
            </a:r>
          </a:p>
          <a:p>
            <a:pPr lvl="1"/>
            <a:r>
              <a:rPr lang="el-GR" dirty="0"/>
              <a:t>Τα ερευνητικά δεδομένα προέρχονταν 80-100 παρακολουθήσεις σε κάθε σχολείο, συνεντεύξεις με τους δασκάλους και συνεντεύξεις με τους μαθητές από κάθε σχολείο, συζητήσεις μαζί τους κατά τη διάρκεια των μαθημάτων και ανάλυση σχετικών εντύπων του σχολείων. </a:t>
            </a:r>
          </a:p>
          <a:p>
            <a:pPr lvl="1"/>
            <a:r>
              <a:rPr lang="el-GR" dirty="0"/>
              <a:t>οι μαθητές απάντησαν σε διαφόρων ειδών ερωτήσεις και προβλήματα που απαιτούσαν ατομική ή και ομαδική εργασία. </a:t>
            </a:r>
          </a:p>
          <a:p>
            <a:pPr lvl="1"/>
            <a:r>
              <a:rPr lang="el-GR" dirty="0"/>
              <a:t>Τέλος, αναλύθηκαν και οι απαντήσεις τους στις τελικές εθνικές εξετάσεις (GCSE).</a:t>
            </a:r>
          </a:p>
          <a:p>
            <a:pPr>
              <a:buNone/>
            </a:pPr>
            <a:endParaRPr lang="el-GR" dirty="0"/>
          </a:p>
        </p:txBody>
      </p:sp>
    </p:spTree>
    <p:extLst>
      <p:ext uri="{BB962C8B-B14F-4D97-AF65-F5344CB8AC3E}">
        <p14:creationId xmlns:p14="http://schemas.microsoft.com/office/powerpoint/2010/main" val="2007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διδακτικές προσεγγίσεις </a:t>
            </a:r>
            <a:br>
              <a:rPr lang="el-GR" dirty="0"/>
            </a:br>
            <a:r>
              <a:rPr lang="el-GR" dirty="0"/>
              <a:t>στα 2 σχολεία</a:t>
            </a:r>
          </a:p>
        </p:txBody>
      </p:sp>
      <p:pic>
        <p:nvPicPr>
          <p:cNvPr id="1026" name="Picture 2"/>
          <p:cNvPicPr>
            <a:picLocks noChangeAspect="1" noChangeArrowheads="1"/>
          </p:cNvPicPr>
          <p:nvPr/>
        </p:nvPicPr>
        <p:blipFill>
          <a:blip r:embed="rId2" cstate="print"/>
          <a:srcRect/>
          <a:stretch>
            <a:fillRect/>
          </a:stretch>
        </p:blipFill>
        <p:spPr bwMode="auto">
          <a:xfrm>
            <a:off x="38100" y="1484784"/>
            <a:ext cx="9105900" cy="4896544"/>
          </a:xfrm>
          <a:prstGeom prst="rect">
            <a:avLst/>
          </a:prstGeom>
          <a:noFill/>
          <a:ln w="9525">
            <a:noFill/>
            <a:miter lim="800000"/>
            <a:headEnd/>
            <a:tailEnd/>
          </a:ln>
        </p:spPr>
      </p:pic>
    </p:spTree>
    <p:extLst>
      <p:ext uri="{BB962C8B-B14F-4D97-AF65-F5344CB8AC3E}">
        <p14:creationId xmlns:p14="http://schemas.microsoft.com/office/powerpoint/2010/main" val="406606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Ερευνητικά αποτελέσματα</a:t>
            </a:r>
          </a:p>
        </p:txBody>
      </p:sp>
      <p:sp>
        <p:nvSpPr>
          <p:cNvPr id="3" name="2 - Θέση περιεχομένου"/>
          <p:cNvSpPr>
            <a:spLocks noGrp="1"/>
          </p:cNvSpPr>
          <p:nvPr>
            <p:ph idx="1"/>
          </p:nvPr>
        </p:nvSpPr>
        <p:spPr>
          <a:xfrm>
            <a:off x="107504" y="1268760"/>
            <a:ext cx="8856984" cy="5328592"/>
          </a:xfrm>
        </p:spPr>
        <p:txBody>
          <a:bodyPr>
            <a:noAutofit/>
          </a:bodyPr>
          <a:lstStyle/>
          <a:p>
            <a:r>
              <a:rPr lang="el-GR" sz="2000" dirty="0"/>
              <a:t>Σύμφωνα με την ερευνήτρια, οι μαθητές στα δυο σχολεία </a:t>
            </a:r>
            <a:r>
              <a:rPr lang="el-GR" sz="2000" b="1" dirty="0"/>
              <a:t>ανέπτυξαν διαφορετικής φύσης  μαθηματική γνώση</a:t>
            </a:r>
            <a:r>
              <a:rPr lang="el-GR" sz="2000" dirty="0"/>
              <a:t>.</a:t>
            </a:r>
          </a:p>
          <a:p>
            <a:r>
              <a:rPr lang="el-GR" sz="2000" dirty="0"/>
              <a:t>Οι γνώσεις που ανέπτυξαν οι μαθητές του παραδοσιακού σχολείου ήταν </a:t>
            </a:r>
            <a:r>
              <a:rPr lang="el-GR" sz="2000" b="1" dirty="0"/>
              <a:t>αδρανείς και επιφανειακές </a:t>
            </a:r>
            <a:r>
              <a:rPr lang="el-GR" sz="2000" dirty="0"/>
              <a:t>ενώ οι γνώσεις που ανέπτυξαν οι μαθητές του σύγχρονου σχολείου </a:t>
            </a:r>
            <a:r>
              <a:rPr lang="el-GR" sz="2000" b="1" dirty="0"/>
              <a:t>ήταν δυναμικές και λειτουργικές </a:t>
            </a:r>
            <a:r>
              <a:rPr lang="el-GR" sz="2000" dirty="0"/>
              <a:t>μιας και οι μαθητές είχαν την ικανότητα να </a:t>
            </a:r>
            <a:r>
              <a:rPr lang="el-GR" sz="2000" b="1" dirty="0"/>
              <a:t>προσαρμόζουν και να αναμορφώνουν τα μαθηματικά νοήματα</a:t>
            </a:r>
            <a:r>
              <a:rPr lang="el-GR" sz="2000" dirty="0"/>
              <a:t> που ανέπτυσσαν σε διαφορετικά πλαίσια από αυτά που τα είχαν διδαχθεί. </a:t>
            </a:r>
          </a:p>
          <a:p>
            <a:pPr marL="742950" lvl="2" indent="-342900"/>
            <a:r>
              <a:rPr lang="el-GR" sz="2000" dirty="0"/>
              <a:t>Οι μαθητές του πρώτου σχολείου δυσκολεύονταν να αξιοποιήσουν τη μαθηματική γνώση σε καταστάσεις οι οποίες διέπονταν από διαφορετικού είδους πρακτικές από αυτές που είχαν ακολουθήσει στο σχολείο τους. Αντίθετα, οι μαθητές του δεύτερου σχολείου ήταν περισσότερο αποτελεσματικοί στην εφαρμογή  μαθηματικών γνώσεων και σε νέες καταστάσεις.</a:t>
            </a:r>
          </a:p>
          <a:p>
            <a:r>
              <a:rPr lang="el-GR" sz="2000" b="1" dirty="0">
                <a:solidFill>
                  <a:srgbClr val="0070C0"/>
                </a:solidFill>
              </a:rPr>
              <a:t>Η γνώση διέφερε ποιοτικά</a:t>
            </a:r>
            <a:r>
              <a:rPr lang="el-GR" sz="2000" dirty="0"/>
              <a:t>, ως συνέπεια </a:t>
            </a:r>
            <a:r>
              <a:rPr lang="el-GR" sz="2000" dirty="0">
                <a:solidFill>
                  <a:srgbClr val="0070C0"/>
                </a:solidFill>
              </a:rPr>
              <a:t>των </a:t>
            </a:r>
            <a:r>
              <a:rPr lang="el-GR" sz="2000" b="1" dirty="0">
                <a:solidFill>
                  <a:srgbClr val="0070C0"/>
                </a:solidFill>
              </a:rPr>
              <a:t>διαφορετικών πεποιθήσεων</a:t>
            </a:r>
            <a:r>
              <a:rPr lang="el-GR" sz="2000" dirty="0">
                <a:solidFill>
                  <a:srgbClr val="0070C0"/>
                </a:solidFill>
              </a:rPr>
              <a:t> που είχαν διαμορφώσει οι μαθητές για τα μαθηματικά και τη μάθηση. </a:t>
            </a:r>
            <a:endParaRPr lang="el-GR" sz="2000" dirty="0"/>
          </a:p>
        </p:txBody>
      </p:sp>
    </p:spTree>
    <p:extLst>
      <p:ext uri="{BB962C8B-B14F-4D97-AF65-F5344CB8AC3E}">
        <p14:creationId xmlns:p14="http://schemas.microsoft.com/office/powerpoint/2010/main" val="5449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610600" cy="1143000"/>
          </a:xfrm>
        </p:spPr>
        <p:txBody>
          <a:bodyPr>
            <a:normAutofit fontScale="90000"/>
          </a:bodyPr>
          <a:lstStyle/>
          <a:p>
            <a:r>
              <a:rPr lang="el-GR" dirty="0"/>
              <a:t>Η </a:t>
            </a:r>
            <a:r>
              <a:rPr lang="en-US" dirty="0" err="1"/>
              <a:t>Boaler</a:t>
            </a:r>
            <a:r>
              <a:rPr lang="en-US" dirty="0"/>
              <a:t> </a:t>
            </a:r>
            <a:r>
              <a:rPr lang="el-GR" dirty="0"/>
              <a:t>προτείνει μια διαφορετική εκδοχή ενός τυπικού σχολικού </a:t>
            </a:r>
          </a:p>
        </p:txBody>
      </p:sp>
      <p:sp>
        <p:nvSpPr>
          <p:cNvPr id="3" name="Θέση περιεχομένου 2"/>
          <p:cNvSpPr>
            <a:spLocks noGrp="1"/>
          </p:cNvSpPr>
          <p:nvPr>
            <p:ph idx="1"/>
          </p:nvPr>
        </p:nvSpPr>
        <p:spPr>
          <a:xfrm>
            <a:off x="457200" y="1600201"/>
            <a:ext cx="8229600" cy="4495800"/>
          </a:xfrm>
        </p:spPr>
        <p:txBody>
          <a:bodyPr>
            <a:normAutofit lnSpcReduction="10000"/>
          </a:bodyPr>
          <a:lstStyle/>
          <a:p>
            <a:endParaRPr lang="el-GR" dirty="0"/>
          </a:p>
          <a:p>
            <a:endParaRPr lang="el-GR" dirty="0"/>
          </a:p>
          <a:p>
            <a:endParaRPr lang="el-GR" dirty="0"/>
          </a:p>
          <a:p>
            <a:endParaRPr lang="en-US" dirty="0"/>
          </a:p>
          <a:p>
            <a:endParaRPr lang="en-US" dirty="0"/>
          </a:p>
          <a:p>
            <a:r>
              <a:rPr lang="el-GR" dirty="0"/>
              <a:t>Σχολιάστε την πρότασή της. </a:t>
            </a:r>
            <a:endParaRPr lang="en-US" dirty="0"/>
          </a:p>
          <a:p>
            <a:r>
              <a:rPr lang="en-US" dirty="0">
                <a:hlinkClick r:id="rId2"/>
              </a:rPr>
              <a:t>https://www.youtube.com/watch?v=3icoSeGqQtY</a:t>
            </a:r>
            <a:r>
              <a:rPr lang="en-US" dirty="0"/>
              <a:t>  [4:00-7:00]</a:t>
            </a:r>
            <a:endParaRPr lang="el-GR" dirty="0"/>
          </a:p>
        </p:txBody>
      </p:sp>
      <p:pic>
        <p:nvPicPr>
          <p:cNvPr id="4" name="Εικόνα 3"/>
          <p:cNvPicPr>
            <a:picLocks noChangeAspect="1"/>
          </p:cNvPicPr>
          <p:nvPr/>
        </p:nvPicPr>
        <p:blipFill>
          <a:blip r:embed="rId3"/>
          <a:stretch>
            <a:fillRect/>
          </a:stretch>
        </p:blipFill>
        <p:spPr>
          <a:xfrm>
            <a:off x="457200" y="1752600"/>
            <a:ext cx="4433888" cy="1957908"/>
          </a:xfrm>
          <a:prstGeom prst="rect">
            <a:avLst/>
          </a:prstGeom>
        </p:spPr>
      </p:pic>
    </p:spTree>
    <p:extLst>
      <p:ext uri="{BB962C8B-B14F-4D97-AF65-F5344CB8AC3E}">
        <p14:creationId xmlns:p14="http://schemas.microsoft.com/office/powerpoint/2010/main" val="49188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Ανοικτά προβλήματα</a:t>
            </a:r>
          </a:p>
        </p:txBody>
      </p:sp>
      <p:sp>
        <p:nvSpPr>
          <p:cNvPr id="3" name="Θέση περιεχομένου 2"/>
          <p:cNvSpPr>
            <a:spLocks noGrp="1"/>
          </p:cNvSpPr>
          <p:nvPr>
            <p:ph idx="1"/>
          </p:nvPr>
        </p:nvSpPr>
        <p:spPr/>
        <p:txBody>
          <a:bodyPr>
            <a:normAutofit/>
          </a:bodyPr>
          <a:lstStyle/>
          <a:p>
            <a:endParaRPr lang="en-US" sz="1800" i="1" dirty="0"/>
          </a:p>
          <a:p>
            <a:endParaRPr lang="en-US" sz="1800" i="1" dirty="0"/>
          </a:p>
          <a:p>
            <a:endParaRPr lang="en-US" sz="1800" i="1" dirty="0"/>
          </a:p>
          <a:p>
            <a:endParaRPr lang="en-US" sz="1800" i="1" dirty="0"/>
          </a:p>
          <a:p>
            <a:endParaRPr lang="en-US" sz="1800" i="1" dirty="0"/>
          </a:p>
          <a:p>
            <a:endParaRPr lang="en-US" sz="1800" i="1" dirty="0"/>
          </a:p>
          <a:p>
            <a:r>
              <a:rPr lang="en-US" sz="2400" i="1" dirty="0"/>
              <a:t>“</a:t>
            </a:r>
            <a:r>
              <a:rPr lang="el-GR" sz="2400" i="1" dirty="0"/>
              <a:t>Μπορείς να μάθεις περισσότερα λύνοντας ένα πρόβλημα με πολλούς τρόπους, παρά λύνοντας πολλά προβλήματα με έναν μόνο τρόπο</a:t>
            </a:r>
            <a:r>
              <a:rPr lang="en-US" sz="2400" i="1" dirty="0"/>
              <a:t>”</a:t>
            </a:r>
            <a:r>
              <a:rPr lang="el-GR" sz="2400" i="1" dirty="0"/>
              <a:t> </a:t>
            </a:r>
          </a:p>
        </p:txBody>
      </p:sp>
    </p:spTree>
    <p:extLst>
      <p:ext uri="{BB962C8B-B14F-4D97-AF65-F5344CB8AC3E}">
        <p14:creationId xmlns:p14="http://schemas.microsoft.com/office/powerpoint/2010/main" val="216810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D587-08E2-4823-9120-010C273CE9BB}"/>
              </a:ext>
            </a:extLst>
          </p:cNvPr>
          <p:cNvSpPr>
            <a:spLocks noGrp="1"/>
          </p:cNvSpPr>
          <p:nvPr>
            <p:ph type="title"/>
          </p:nvPr>
        </p:nvSpPr>
        <p:spPr/>
        <p:txBody>
          <a:bodyPr>
            <a:normAutofit fontScale="90000"/>
          </a:bodyPr>
          <a:lstStyle/>
          <a:p>
            <a:r>
              <a:rPr lang="el-GR" dirty="0"/>
              <a:t>Τα ανοικτά προβλήματα στη διδασκαλία: Ιστορικά στοιχεία</a:t>
            </a:r>
            <a:endParaRPr lang="en-US" dirty="0"/>
          </a:p>
        </p:txBody>
      </p:sp>
      <p:sp>
        <p:nvSpPr>
          <p:cNvPr id="3" name="Content Placeholder 2">
            <a:extLst>
              <a:ext uri="{FF2B5EF4-FFF2-40B4-BE49-F238E27FC236}">
                <a16:creationId xmlns:a16="http://schemas.microsoft.com/office/drawing/2014/main" id="{4793C239-14B2-4A96-95EA-D86F99B2B564}"/>
              </a:ext>
            </a:extLst>
          </p:cNvPr>
          <p:cNvSpPr>
            <a:spLocks noGrp="1"/>
          </p:cNvSpPr>
          <p:nvPr>
            <p:ph idx="1"/>
          </p:nvPr>
        </p:nvSpPr>
        <p:spPr/>
        <p:txBody>
          <a:bodyPr>
            <a:normAutofit fontScale="85000" lnSpcReduction="10000"/>
          </a:bodyPr>
          <a:lstStyle/>
          <a:p>
            <a:r>
              <a:rPr lang="el-GR" dirty="0"/>
              <a:t>Η χρήση «ανοιχτών» προβλημάτων στην τάξη για την προώθηση της μαθηματικής σκέψης αναπτύχθηκε στην Ιαπωνία στα τέλη της δεκαετίας του ‘70.</a:t>
            </a:r>
          </a:p>
          <a:p>
            <a:r>
              <a:rPr lang="el-GR" dirty="0"/>
              <a:t>Τον ίδιο καιρό περίπου η ιδέα της χρήσης ανοικτών προβλημάτων στη διδασκαλία ξεκίνησε και στο Ηνωμένο Βασίλειο. </a:t>
            </a:r>
          </a:p>
          <a:p>
            <a:r>
              <a:rPr lang="el-GR" dirty="0"/>
              <a:t>Από τις αρχές της δεκαετίας του '80, η ιδέα της χρήσης ανοικτών προβλημάτων στην τάξη διαδιδόταν σε όλο τον κόσμο και η έρευνα για τις δυνατότητές και τα πλεονεκτήματά της ήταν έντονη σε πολλές χώρες. </a:t>
            </a:r>
            <a:endParaRPr lang="en-US" dirty="0"/>
          </a:p>
        </p:txBody>
      </p:sp>
    </p:spTree>
    <p:extLst>
      <p:ext uri="{BB962C8B-B14F-4D97-AF65-F5344CB8AC3E}">
        <p14:creationId xmlns:p14="http://schemas.microsoft.com/office/powerpoint/2010/main" val="355530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Ανοικτά προβλήματα</a:t>
            </a:r>
          </a:p>
        </p:txBody>
      </p:sp>
      <p:sp>
        <p:nvSpPr>
          <p:cNvPr id="3" name="2 - Θέση περιεχομένου"/>
          <p:cNvSpPr>
            <a:spLocks noGrp="1"/>
          </p:cNvSpPr>
          <p:nvPr>
            <p:ph idx="1"/>
          </p:nvPr>
        </p:nvSpPr>
        <p:spPr>
          <a:xfrm>
            <a:off x="395536" y="1556792"/>
            <a:ext cx="5544616" cy="5112568"/>
          </a:xfrm>
        </p:spPr>
        <p:txBody>
          <a:bodyPr>
            <a:normAutofit fontScale="70000" lnSpcReduction="20000"/>
          </a:bodyPr>
          <a:lstStyle/>
          <a:p>
            <a:r>
              <a:rPr lang="el-GR" dirty="0"/>
              <a:t>Τα ανοιχτά προβλήματα  είναι προβλήματα που συνήθως επιδέχονται </a:t>
            </a:r>
            <a:r>
              <a:rPr lang="el-GR" b="1" dirty="0"/>
              <a:t>πολλαπλές λύσεις</a:t>
            </a:r>
            <a:r>
              <a:rPr lang="el-GR" dirty="0"/>
              <a:t> και </a:t>
            </a:r>
            <a:r>
              <a:rPr lang="el-GR" b="1" dirty="0"/>
              <a:t>διαφορετικούς τρόπους </a:t>
            </a:r>
            <a:r>
              <a:rPr lang="el-GR" dirty="0"/>
              <a:t>για να φτάσεις σε αυτές</a:t>
            </a:r>
          </a:p>
          <a:p>
            <a:r>
              <a:rPr lang="el-GR" dirty="0"/>
              <a:t>Πολλές φορές στα «ανοιχτά προβλήματα» </a:t>
            </a:r>
            <a:r>
              <a:rPr lang="el-GR" b="1" dirty="0"/>
              <a:t>τα δεδομένα ή τα ζητούμενα του προβλήματος δεν είναι σαφώς καθορισμένα</a:t>
            </a:r>
            <a:r>
              <a:rPr lang="el-GR" dirty="0"/>
              <a:t>.</a:t>
            </a:r>
          </a:p>
          <a:p>
            <a:pPr lvl="1"/>
            <a:r>
              <a:rPr lang="el-GR" sz="2900" dirty="0"/>
              <a:t>Ο μαθητής, για να τα λύσει πρέπει να συμμετάσχει ενεργά στην εκπαιδευτική διαδικασία και να είναι σε θέση </a:t>
            </a:r>
            <a:r>
              <a:rPr lang="el-GR" sz="2900" b="1" dirty="0"/>
              <a:t>να κάνει υποθέσεις </a:t>
            </a:r>
            <a:r>
              <a:rPr lang="el-GR" sz="2900" dirty="0"/>
              <a:t>χρησιμοποιώντας ενδεχομένως </a:t>
            </a:r>
            <a:r>
              <a:rPr lang="el-GR" sz="2900" b="1" dirty="0"/>
              <a:t>ποικίλες στρατηγικές λύσης</a:t>
            </a:r>
            <a:r>
              <a:rPr lang="el-GR" sz="2900" dirty="0"/>
              <a:t>.</a:t>
            </a:r>
          </a:p>
          <a:p>
            <a:pPr lvl="1"/>
            <a:r>
              <a:rPr lang="el-GR" sz="2900" dirty="0"/>
              <a:t>Όλες αυτές οι γνωστικές διαδικασίες που απαιτούνται για τη λύση αυτών των προβλημάτων συμβάλλουν στην </a:t>
            </a:r>
            <a:r>
              <a:rPr lang="el-GR" sz="2900" b="1" dirty="0"/>
              <a:t>ανάπτυξη της κριτικής και δημιουργικής  σκέψης </a:t>
            </a:r>
            <a:r>
              <a:rPr lang="el-GR" sz="2900" dirty="0"/>
              <a:t>του μαθητή</a:t>
            </a:r>
            <a:r>
              <a:rPr lang="el-GR" dirty="0"/>
              <a:t>.</a:t>
            </a:r>
          </a:p>
        </p:txBody>
      </p:sp>
      <p:pic>
        <p:nvPicPr>
          <p:cNvPr id="4" name="3 - Εικόνα" descr="http://mste.illinois.edu/users/aki/open_ended/Image1.gif"/>
          <p:cNvPicPr/>
          <p:nvPr/>
        </p:nvPicPr>
        <p:blipFill>
          <a:blip r:embed="rId2" cstate="print"/>
          <a:srcRect/>
          <a:stretch>
            <a:fillRect/>
          </a:stretch>
        </p:blipFill>
        <p:spPr bwMode="auto">
          <a:xfrm>
            <a:off x="5940152" y="1988840"/>
            <a:ext cx="2592209" cy="23688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5102</TotalTime>
  <Words>1846</Words>
  <Application>Microsoft Office PowerPoint</Application>
  <PresentationFormat>Προβολή στην οθόνη (4:3)</PresentationFormat>
  <Paragraphs>139</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Calibri</vt:lpstr>
      <vt:lpstr>Times New Roman</vt:lpstr>
      <vt:lpstr>Office Theme</vt:lpstr>
      <vt:lpstr>Διδασκαλία και μάθηση των Μαθηματικών  με διαδικασίες επίλυσης προβλημάτων </vt:lpstr>
      <vt:lpstr>Παρουσίαση του PowerPoint</vt:lpstr>
      <vt:lpstr>“Open and closed mathematics”</vt:lpstr>
      <vt:lpstr>Οι διδακτικές προσεγγίσεις  στα 2 σχολεία</vt:lpstr>
      <vt:lpstr>Ερευνητικά αποτελέσματα</vt:lpstr>
      <vt:lpstr>Η Boaler προτείνει μια διαφορετική εκδοχή ενός τυπικού σχολικού </vt:lpstr>
      <vt:lpstr>Ανοικτά προβλήματα</vt:lpstr>
      <vt:lpstr>Τα ανοικτά προβλήματα στη διδασκαλία: Ιστορικά στοιχεία</vt:lpstr>
      <vt:lpstr>Ανοικτά προβλήματα</vt:lpstr>
      <vt:lpstr>Ανοικτά προβλήματα</vt:lpstr>
      <vt:lpstr>Σχ. 1. Η ταξινόμηση των προβλημάτων ανάλογα με τις καταστάσεις εκκίνησης και                    στόχου (Pehkonen, 1997).</vt:lpstr>
      <vt:lpstr>Διδακτικές προϋποθέσεις   </vt:lpstr>
      <vt:lpstr>Παρουσίαση του PowerPoint</vt:lpstr>
      <vt:lpstr>Ανοικτά προβλήματα και διδασκαλία</vt:lpstr>
      <vt:lpstr>Παρουσίαση του PowerPoint</vt:lpstr>
      <vt:lpstr>Παράδειγμα 1 </vt:lpstr>
      <vt:lpstr>Παράδειγμα 2 Αν οι ευθείες l, m είναι παράλληλες, λύστε το πρόβλημα με όσους περισσότερους τρόπους μπορείτε </vt:lpstr>
      <vt:lpstr>Παράδειγμα 3: Κλειστό πρόβλημα (Β’ Λυκείου)</vt:lpstr>
      <vt:lpstr>Παράδειγμα 3: Ανοικτό πρόβλημα Δόθηκε σε μαθητές Γ’ Γυμνασίου</vt:lpstr>
      <vt:lpstr>Το υλικό που δόθηκε στους μαθητές</vt:lpstr>
      <vt:lpstr>Γιατί ανοικτά και όχι κλειστά προβλήματα;</vt:lpstr>
      <vt:lpstr>Παρουσίαση του PowerPoint</vt:lpstr>
      <vt:lpstr>Βιβλιογραφία</vt:lpstr>
      <vt:lpstr>2η εβδομαδιαία εργασία Σύγκριση προβλημάτων σε δύο σχολικά κείμενα διαφορετικών χωρών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KALLIORAS ATHANASIOS</cp:lastModifiedBy>
  <cp:revision>655</cp:revision>
  <dcterms:created xsi:type="dcterms:W3CDTF">2016-12-02T10:45:38Z</dcterms:created>
  <dcterms:modified xsi:type="dcterms:W3CDTF">2024-02-25T11:12:19Z</dcterms:modified>
</cp:coreProperties>
</file>