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29"/>
  </p:notesMasterIdLst>
  <p:sldIdLst>
    <p:sldId id="285" r:id="rId2"/>
    <p:sldId id="286" r:id="rId3"/>
    <p:sldId id="287" r:id="rId4"/>
    <p:sldId id="288" r:id="rId5"/>
    <p:sldId id="298" r:id="rId6"/>
    <p:sldId id="299" r:id="rId7"/>
    <p:sldId id="300" r:id="rId8"/>
    <p:sldId id="301" r:id="rId9"/>
    <p:sldId id="302" r:id="rId10"/>
    <p:sldId id="303" r:id="rId11"/>
    <p:sldId id="289" r:id="rId12"/>
    <p:sldId id="293" r:id="rId13"/>
    <p:sldId id="294" r:id="rId14"/>
    <p:sldId id="295" r:id="rId15"/>
    <p:sldId id="296" r:id="rId16"/>
    <p:sldId id="297" r:id="rId17"/>
    <p:sldId id="290" r:id="rId18"/>
    <p:sldId id="283" r:id="rId19"/>
    <p:sldId id="304" r:id="rId20"/>
    <p:sldId id="275" r:id="rId21"/>
    <p:sldId id="273" r:id="rId22"/>
    <p:sldId id="272" r:id="rId23"/>
    <p:sldId id="280" r:id="rId24"/>
    <p:sldId id="284" r:id="rId25"/>
    <p:sldId id="276" r:id="rId26"/>
    <p:sldId id="305" r:id="rId27"/>
    <p:sldId id="292" r:id="rId2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40"/>
  </p:normalViewPr>
  <p:slideViewPr>
    <p:cSldViewPr snapToGrid="0" snapToObjects="1">
      <p:cViewPr varScale="1">
        <p:scale>
          <a:sx n="108" d="100"/>
          <a:sy n="108" d="100"/>
        </p:scale>
        <p:origin x="4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0B164-0B54-4E43-B2DF-DB56348DB6F5}" type="datetimeFigureOut">
              <a:rPr lang="el-GR" smtClean="0"/>
              <a:t>29/9/2020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9BF69-3D22-410D-91DD-E443C0B4F1F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799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B744C66-CE49-40FA-9095-FE4A779DD3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2F7C4E62-F281-4107-9CD4-8878BFA121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8B67A3F-7F1E-4299-B0D9-3AB07ED62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C3483E-1863-4B25-B4B2-394F729C7E38}" type="slidenum">
              <a:rPr lang="el-GR" altLang="el-GR" smtClean="0">
                <a:latin typeface="Calibri" panose="020F0502020204030204" pitchFamily="34" charset="0"/>
              </a:rPr>
              <a:pPr/>
              <a:t>1</a:t>
            </a:fld>
            <a:endParaRPr lang="el-GR" altLang="el-GR">
              <a:latin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454DD-FFC5-4252-9CE3-8417B3930C3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06AD7ED-DE97-4E08-AF75-DBFE164171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2CE8DFE2-3F1B-4F07-BA5D-AC786B219F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l-GR" alt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4A3AFB-4AE4-4E7F-A69A-F0A8820520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8BCFCE3D-7DC9-4C8B-A7FA-2D27367349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6167252-DE6F-4189-9B48-9D3AF1EDF50F}" type="slidenum">
              <a:rPr lang="el-GR" altLang="el-GR" smtClean="0">
                <a:latin typeface="Calibri" panose="020F0502020204030204" pitchFamily="34" charset="0"/>
              </a:rPr>
              <a:pPr/>
              <a:t>2</a:t>
            </a:fld>
            <a:endParaRPr lang="el-GR" altLang="el-G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1D168D-FE8B-489E-AB03-2DFF0F682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935DA1-AB74-412B-8BD9-89615DEFF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43C5AE-61A8-4B03-AC51-C0F92FD6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BE09CC7-9F09-4FA1-AF2B-012FE732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0816F9-B251-40E6-9475-8FB4E295C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1334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CEC67D-01CD-4F4C-8C4C-8F52D4B14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15FE243-05EB-4717-9D36-26A16DB2F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AB0B2E-FF41-40A1-B958-EBE13C06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7283BA-1818-4EC9-9922-74555BBE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7BB7CC-73DE-461B-99C4-9A5B90CC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263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A5C5ECC-3F21-436D-91C5-A1AF042585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12F1519-1917-478E-A151-D1852F739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77C7A3-2373-4395-BE69-3FCA3537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23FF87-2622-498B-AC48-90462F0D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5B4F8F3-73C3-42A9-B1E3-14D2E67BE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0213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4C0F36-F43C-4362-82A0-D0703323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D134FF-D6D5-4A76-8546-1A2326217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E939C4-C9CF-42CC-B217-5531DC39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18FC1A-0DA7-414B-BE4F-C680EC45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D283919-9A36-4345-A591-E691CF58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905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4F6BC4-06DB-46EC-9D08-F1C4D17D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6577F3-D73A-418C-9B79-8BDA255B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D6C696-84D0-4884-A6AF-22D3A848B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1330FAE-3751-41F4-B765-1CE35BA6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45EE889-DA8C-44A1-87D4-1EE1256D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2829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98C7C9-C615-4255-9EB8-3F5F2AAED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A6B70A-2C5B-48B2-B3C1-52DBBFCF5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0171707-96D9-4D03-A251-B21C6248B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E08F979-9A6C-42A1-8CB5-D89C0A4A5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3CB7B29-CF7F-4127-8009-99A4137D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96CCB6D-50EC-4207-A0CA-0DE4048D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2264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7D34A5-3A80-48CF-8EF2-754CB9D5C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FC3FC51-2911-49F5-99A6-906E7DBD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7FC60CB-37E6-4FD7-8DCC-1A0019B63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27A2E73-DCA1-4437-B0A1-1B7ABD796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6BA5D65-7B94-4F10-89F3-4B52C31A3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F72A1BD-AE32-45B6-8845-F659FA08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7A8F83D-8D27-4EE4-99DB-A8C2D268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B453860-94FB-4F36-865C-B443FFC42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9027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26A1BC-3850-48E0-A143-F156582F8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486BE85-89C0-4D77-9FF8-6EA7F71F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B72009D-FFFB-4FE0-9ECF-4015A581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55ACB96-A13D-4296-AE56-89C7FE13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823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CEEED88C-D969-41B4-92C4-D977CCB79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41F7552-90C8-45D1-955A-F5C68F789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7242C20B-251C-445E-8837-508ACEC2B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7116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D2065A-15BC-4DD7-9F36-D24366DF4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FF1432-C41E-4D1B-866C-DFA08AD2A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344ABC8-2845-46F9-9DE8-C2583D340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73E69C-7305-40E9-822A-5ED732A6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3F46D6D-EFB2-48C4-85D4-E15C39BC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D8CEA27-2D85-4CAE-AE58-C71A0DB34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3439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6178AA-13EE-47C4-8D07-D50DE1CBD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49CEBFA-9083-4B12-9383-C99F28CCE1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B4DE4AF-D3D0-4E91-B690-977DAB847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9ABE68C-4489-421D-8E86-21EF6822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EB0BF8-EA74-452F-A112-35CCF274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BAEBD9-9CA2-4A68-A932-B4D54F285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88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544CA35-6EED-4EC6-AE8E-3915651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626ED60-A2B0-4E2A-981B-9D9B3EF0D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F89C34E-C1EC-4EAC-97B0-07CF6339D4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84B65C-BD6E-436F-9E38-BDFB33A856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ACF446B-D1C7-49D9-B333-3E681B3E81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6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44EE20BB-E1A2-4EF0-8F03-4AC702C26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6" y="2924176"/>
            <a:ext cx="5184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Tx/>
              <a:buFontTx/>
              <a:buNone/>
            </a:pPr>
            <a:r>
              <a:rPr lang="el-GR" altLang="el-GR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ΤΕΧΝΙΚΗ ΑΝΑΛΥΣΗ ΤΗΣ ΚΑΛΑΘΟΣΦΑΙΡΙΣΗΣ</a:t>
            </a:r>
            <a:endParaRPr lang="el-GR" altLang="el-GR" sz="1600">
              <a:latin typeface="Times New Roman" panose="02020603050405020304" pitchFamily="18" charset="0"/>
            </a:endParaRPr>
          </a:p>
        </p:txBody>
      </p:sp>
      <p:sp>
        <p:nvSpPr>
          <p:cNvPr id="8195" name="8 - TextBox">
            <a:extLst>
              <a:ext uri="{FF2B5EF4-FFF2-40B4-BE49-F238E27FC236}">
                <a16:creationId xmlns:a16="http://schemas.microsoft.com/office/drawing/2014/main" id="{6D21FBAE-2D21-4C27-89E4-3530EE5C5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5" y="3665538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/>
              <a:t>Διάλεξη: Τεχνική ανάλυση του</a:t>
            </a:r>
            <a:r>
              <a:rPr lang="en-US" altLang="el-GR" sz="2000">
                <a:latin typeface="Perpetua" panose="02020502060401020303" pitchFamily="18" charset="0"/>
              </a:rPr>
              <a:t> </a:t>
            </a:r>
            <a:r>
              <a:rPr lang="en-US" alt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shot</a:t>
            </a:r>
            <a:endParaRPr lang="el-GR" altLang="el-G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9 - TextBox">
            <a:extLst>
              <a:ext uri="{FF2B5EF4-FFF2-40B4-BE49-F238E27FC236}">
                <a16:creationId xmlns:a16="http://schemas.microsoft.com/office/drawing/2014/main" id="{747DEB01-57EF-4276-BFFD-1A335C5AC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6" y="4868864"/>
            <a:ext cx="54006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l-GR" altLang="el-GR" sz="1800" dirty="0"/>
              <a:t>Καθηγητής, Νικόλαος Αποστολίδης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3806BC10-6F21-472C-B884-4FF21DFD1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164" y="461964"/>
            <a:ext cx="8332787" cy="6396037"/>
          </a:xfrm>
        </p:spPr>
        <p:txBody>
          <a:bodyPr>
            <a:normAutofit/>
          </a:bodyPr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Χέρι από πίσω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Χέρι από κάτω 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Χέρι πλάγια τεντωμένο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Πίσω από το καλάθι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l-GR" altLang="el-GR" sz="2800" b="1">
                <a:latin typeface="Times New Roman" panose="02020603050405020304" pitchFamily="18" charset="0"/>
              </a:rPr>
              <a:t>Με ένα βήμα </a:t>
            </a:r>
            <a:r>
              <a:rPr lang="el-GR" altLang="el-GR" sz="2800">
                <a:latin typeface="Times New Roman" panose="02020603050405020304" pitchFamily="18" charset="0"/>
              </a:rPr>
              <a:t>από μπροστά και πίσω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Stride stop</a:t>
            </a:r>
            <a:r>
              <a:rPr lang="el-GR" altLang="el-GR" sz="2800" b="1">
                <a:latin typeface="Times New Roman" panose="02020603050405020304" pitchFamily="18" charset="0"/>
              </a:rPr>
              <a:t> </a:t>
            </a:r>
            <a:r>
              <a:rPr lang="el-GR" altLang="el-GR" sz="2800">
                <a:latin typeface="Times New Roman" panose="02020603050405020304" pitchFamily="18" charset="0"/>
              </a:rPr>
              <a:t>εσωτερικό</a:t>
            </a:r>
            <a:r>
              <a:rPr lang="en-US" altLang="el-GR" sz="2800">
                <a:latin typeface="Times New Roman" panose="02020603050405020304" pitchFamily="18" charset="0"/>
              </a:rPr>
              <a:t> </a:t>
            </a:r>
            <a:r>
              <a:rPr lang="el-GR" altLang="el-GR" sz="2800">
                <a:latin typeface="Times New Roman" panose="02020603050405020304" pitchFamily="18" charset="0"/>
              </a:rPr>
              <a:t>μπροστά-πίσω/εξωτερικό χέρι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Euro step </a:t>
            </a:r>
            <a:r>
              <a:rPr lang="en-US" altLang="el-GR" sz="2800">
                <a:latin typeface="Times New Roman" panose="02020603050405020304" pitchFamily="18" charset="0"/>
              </a:rPr>
              <a:t>lay up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>
                <a:latin typeface="Times New Roman" panose="02020603050405020304" pitchFamily="18" charset="0"/>
              </a:rPr>
              <a:t>Lay up with </a:t>
            </a:r>
            <a:r>
              <a:rPr lang="en-US" altLang="el-GR" sz="2800" b="1">
                <a:latin typeface="Times New Roman" panose="02020603050405020304" pitchFamily="18" charset="0"/>
              </a:rPr>
              <a:t>contact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Spin move </a:t>
            </a:r>
            <a:r>
              <a:rPr lang="en-US" altLang="el-GR" sz="2800">
                <a:latin typeface="Times New Roman" panose="02020603050405020304" pitchFamily="18" charset="0"/>
              </a:rPr>
              <a:t>lay up + counter move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Pro–hop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Floater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US" altLang="el-GR" sz="2800" b="1">
                <a:latin typeface="Times New Roman" panose="02020603050405020304" pitchFamily="18" charset="0"/>
              </a:rPr>
              <a:t>Cutoff</a:t>
            </a:r>
            <a:r>
              <a:rPr lang="en-US" altLang="el-GR" sz="2800">
                <a:latin typeface="Times New Roman" panose="02020603050405020304" pitchFamily="18" charset="0"/>
              </a:rPr>
              <a:t> dribble move (Def-body-ball)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n-US" altLang="el-GR" sz="2800">
              <a:latin typeface="Times New Roman" panose="02020603050405020304" pitchFamily="18" charset="0"/>
            </a:endParaRP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el-GR" altLang="el-GR" sz="2800">
              <a:latin typeface="Times New Roman" panose="02020603050405020304" pitchFamily="18" charset="0"/>
            </a:endParaRPr>
          </a:p>
          <a:p>
            <a:pPr marL="533400" indent="-533400">
              <a:buNone/>
            </a:pPr>
            <a:endParaRPr lang="el-GR" altLang="el-GR" sz="2800">
              <a:latin typeface="Times New Roman" panose="02020603050405020304" pitchFamily="18" charset="0"/>
            </a:endParaRPr>
          </a:p>
        </p:txBody>
      </p:sp>
      <p:sp>
        <p:nvSpPr>
          <p:cNvPr id="19458" name="2 - Θέση αριθμού διαφάνειας">
            <a:extLst>
              <a:ext uri="{FF2B5EF4-FFF2-40B4-BE49-F238E27FC236}">
                <a16:creationId xmlns:a16="http://schemas.microsoft.com/office/drawing/2014/main" id="{37C83FAB-DA6F-4106-9CC3-143FBEC3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DB19AF-3140-437E-A881-F45F035B969E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03D91285-117F-466F-A354-486C3B942AAC}"/>
              </a:ext>
            </a:extLst>
          </p:cNvPr>
          <p:cNvSpPr/>
          <p:nvPr/>
        </p:nvSpPr>
        <p:spPr>
          <a:xfrm>
            <a:off x="3287689" y="1"/>
            <a:ext cx="5039791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 algn="ctr">
              <a:defRPr/>
            </a:pPr>
            <a:r>
              <a:rPr lang="el-GR" sz="2400" dirty="0">
                <a:latin typeface="Times New Roman" pitchFamily="18" charset="0"/>
              </a:rPr>
              <a:t>ΔΙΕΙΣΔΥΣΕΙΣ ΔΕΞΙΑ ΚΑΙ ΑΡΙΣΤΕΡΑ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- Θέση αριθμού διαφάνειας">
            <a:extLst>
              <a:ext uri="{FF2B5EF4-FFF2-40B4-BE49-F238E27FC236}">
                <a16:creationId xmlns:a16="http://schemas.microsoft.com/office/drawing/2014/main" id="{629AF45A-BD0F-4D06-B835-51C5690E0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DB13A3-1BF4-440F-B61A-A4F605EDD5FD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3953A7DD-2B06-42DD-8EB4-EF04AF581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050" y="836613"/>
            <a:ext cx="864235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endParaRPr lang="el-GR" sz="2800" u="sng" dirty="0">
              <a:latin typeface="Times New Roman" pitchFamily="18" charset="0"/>
              <a:cs typeface="Arial" charset="0"/>
            </a:endParaRPr>
          </a:p>
          <a:p>
            <a:pPr eaLnBrk="1" hangingPunct="1">
              <a:defRPr/>
            </a:pPr>
            <a:r>
              <a:rPr lang="el-GR" sz="2800" dirty="0">
                <a:latin typeface="Arial" charset="0"/>
                <a:cs typeface="Arial" charset="0"/>
              </a:rPr>
              <a:t>ΕΠΙΔΕΙΞΗ</a:t>
            </a:r>
          </a:p>
          <a:p>
            <a:pPr marL="3600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2800" dirty="0">
                <a:latin typeface="Arial" charset="0"/>
                <a:cs typeface="Arial" charset="0"/>
              </a:rPr>
              <a:t>  Περπάτημα κάθε παίκτης μόνος του, πέταγμα και πιάσιμο της μπάλας με σωστή θέση και λαβή. </a:t>
            </a:r>
          </a:p>
          <a:p>
            <a:pPr marL="3600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2800" dirty="0">
                <a:latin typeface="Arial" charset="0"/>
                <a:cs typeface="Arial" charset="0"/>
              </a:rPr>
              <a:t>  Ζευγάρια αντιμέτωποι. Χωρίς άλμα πέταγμα της μπάλας ο ένας στον άλλον.</a:t>
            </a:r>
          </a:p>
          <a:p>
            <a:pPr marL="360000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l-GR" sz="2800" dirty="0">
                <a:latin typeface="Arial" charset="0"/>
                <a:cs typeface="Arial" charset="0"/>
              </a:rPr>
              <a:t>  Καθιστοί το ίδιο και μετά σε ύπτια κατάκλιση με βοηθό.</a:t>
            </a:r>
          </a:p>
          <a:p>
            <a:pPr>
              <a:tabLst>
                <a:tab pos="914400" algn="l"/>
              </a:tabLst>
              <a:defRPr/>
            </a:pPr>
            <a:endParaRPr lang="el-GR" sz="2800" dirty="0">
              <a:latin typeface="Arial" charset="0"/>
              <a:cs typeface="Arial" charset="0"/>
            </a:endParaRPr>
          </a:p>
          <a:p>
            <a:pPr>
              <a:tabLst>
                <a:tab pos="914400" algn="l"/>
              </a:tabLst>
              <a:defRPr/>
            </a:pPr>
            <a:endParaRPr lang="el-GR" sz="2800" dirty="0">
              <a:latin typeface="Arial" charset="0"/>
              <a:cs typeface="Arial" charset="0"/>
            </a:endParaRPr>
          </a:p>
        </p:txBody>
      </p:sp>
      <p:sp>
        <p:nvSpPr>
          <p:cNvPr id="4" name="4 - Ορθογώνιο">
            <a:extLst>
              <a:ext uri="{FF2B5EF4-FFF2-40B4-BE49-F238E27FC236}">
                <a16:creationId xmlns:a16="http://schemas.microsoft.com/office/drawing/2014/main" id="{DB730B70-5EA5-4213-869A-87906365721D}"/>
              </a:ext>
            </a:extLst>
          </p:cNvPr>
          <p:cNvSpPr/>
          <p:nvPr/>
        </p:nvSpPr>
        <p:spPr>
          <a:xfrm>
            <a:off x="4655841" y="188640"/>
            <a:ext cx="244827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latin typeface="Times New Roman" pitchFamily="18" charset="0"/>
                <a:cs typeface="Arial" charset="0"/>
              </a:rPr>
              <a:t>JUMP   SHOT</a:t>
            </a:r>
            <a:endParaRPr lang="el-GR" sz="2800" dirty="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4 - Θέση αριθμού διαφάνειας">
            <a:extLst>
              <a:ext uri="{FF2B5EF4-FFF2-40B4-BE49-F238E27FC236}">
                <a16:creationId xmlns:a16="http://schemas.microsoft.com/office/drawing/2014/main" id="{CA0FDABE-B598-4915-B5A1-CE7118FD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15C9F10-4D87-44AD-B3E0-CCC2E7C16765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1507" name="Εικόνα 1">
            <a:extLst>
              <a:ext uri="{FF2B5EF4-FFF2-40B4-BE49-F238E27FC236}">
                <a16:creationId xmlns:a16="http://schemas.microsoft.com/office/drawing/2014/main" id="{AD84492F-D315-43F2-97B5-7D5130C27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6" y="417514"/>
            <a:ext cx="425926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Rectangle 3">
            <a:extLst>
              <a:ext uri="{FF2B5EF4-FFF2-40B4-BE49-F238E27FC236}">
                <a16:creationId xmlns:a16="http://schemas.microsoft.com/office/drawing/2014/main" id="{A7D3AE36-C1FA-4897-8433-E1DEC27CBA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0351"/>
            <a:ext cx="43561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Οι παίκτες όλοι με μια μπάλα. Πασάρουν στον εαυτό τους όπως φαίνεται στο σχ.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Με </a:t>
            </a:r>
            <a:r>
              <a:rPr lang="en-US" altLang="el-GR" sz="2800">
                <a:latin typeface="Times New Roman" panose="02020603050405020304" pitchFamily="18" charset="0"/>
              </a:rPr>
              <a:t>stride stop</a:t>
            </a:r>
            <a:r>
              <a:rPr lang="el-GR" altLang="el-GR" sz="2800">
                <a:latin typeface="Times New Roman" panose="02020603050405020304" pitchFamily="18" charset="0"/>
              </a:rPr>
              <a:t> ή </a:t>
            </a:r>
            <a:r>
              <a:rPr lang="en-US" altLang="el-GR" sz="2800">
                <a:latin typeface="Times New Roman" panose="02020603050405020304" pitchFamily="18" charset="0"/>
              </a:rPr>
              <a:t>jump stop</a:t>
            </a:r>
            <a:r>
              <a:rPr lang="el-GR" altLang="el-GR" sz="2800">
                <a:latin typeface="Times New Roman" panose="02020603050405020304" pitchFamily="18" charset="0"/>
              </a:rPr>
              <a:t> πιάνουν τη μπάλα.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Η μπάλα είναι μπροστά στο στομάχι περίπου και κάθε παίκτης κάνει 3 ταλαντώσεις-βαθιά καθίσματα χωρίς να ανεβοκατεβάζει τη μπάλα. Μένει 3 </a:t>
            </a:r>
            <a:r>
              <a:rPr lang="en-US" altLang="el-GR" sz="2800">
                <a:latin typeface="Times New Roman" panose="02020603050405020304" pitchFamily="18" charset="0"/>
              </a:rPr>
              <a:t>sec</a:t>
            </a:r>
            <a:r>
              <a:rPr lang="el-GR" altLang="el-GR" sz="2800">
                <a:latin typeface="Times New Roman" panose="02020603050405020304" pitchFamily="18" charset="0"/>
              </a:rPr>
              <a:t>. στο ημικάθισμα χαμηλά. </a:t>
            </a:r>
            <a:r>
              <a:rPr lang="el-GR" altLang="el-GR" sz="2800" b="1">
                <a:latin typeface="Times New Roman" panose="02020603050405020304" pitchFamily="18" charset="0"/>
              </a:rPr>
              <a:t>Δε σουτάρει.</a:t>
            </a:r>
            <a:endParaRPr lang="el-GR" altLang="el-GR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>
            <a:extLst>
              <a:ext uri="{FF2B5EF4-FFF2-40B4-BE49-F238E27FC236}">
                <a16:creationId xmlns:a16="http://schemas.microsoft.com/office/drawing/2014/main" id="{06CAD08B-3643-4A28-A2C5-CF5F5292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476" y="188913"/>
            <a:ext cx="5724525" cy="4248150"/>
          </a:xfrm>
        </p:spPr>
        <p:txBody>
          <a:bodyPr/>
          <a:lstStyle/>
          <a:p>
            <a:r>
              <a:rPr lang="el-GR" altLang="el-GR" sz="2200"/>
              <a:t>Ίδια άσκηση με την προηγούμενη μόνο που τώρα κάθε παίκτης κάνει ντρίμπλα, κάνει </a:t>
            </a:r>
            <a:r>
              <a:rPr lang="en-US" altLang="el-GR" sz="2200"/>
              <a:t>jump stop</a:t>
            </a:r>
            <a:r>
              <a:rPr lang="el-GR" altLang="el-GR" sz="2200"/>
              <a:t> ή </a:t>
            </a:r>
            <a:r>
              <a:rPr lang="en-US" altLang="el-GR" sz="2200"/>
              <a:t>stride stop</a:t>
            </a:r>
            <a:r>
              <a:rPr lang="el-GR" altLang="el-GR" sz="2200"/>
              <a:t> και αφού πιάσει τη μπάλα εκτελεί πάλι 3 ταλαντώσεις όπως προηγουμένως. </a:t>
            </a:r>
            <a:r>
              <a:rPr lang="el-GR" altLang="el-GR" sz="2200" b="1"/>
              <a:t>Πάλι δε σουτάρει.</a:t>
            </a:r>
            <a:endParaRPr lang="el-GR" altLang="el-GR" sz="2200"/>
          </a:p>
          <a:p>
            <a:r>
              <a:rPr lang="el-GR" altLang="el-GR" sz="2200"/>
              <a:t>Στη συνέχεια και αφού οι παίκτες εμπεδώσουν την κίνηση κάνουν 2 ταλαντώσεις, άλμα αλλά δεν απελευθερώνουν τη μπάλα απλά την ανεβάζουν στη σωστή θέση και γίνεται έλεγχος των σημείων κλειδιών για το σωστό σουτ.</a:t>
            </a:r>
          </a:p>
          <a:p>
            <a:endParaRPr lang="el-GR" altLang="el-GR"/>
          </a:p>
        </p:txBody>
      </p:sp>
      <p:sp>
        <p:nvSpPr>
          <p:cNvPr id="22531" name="4 - Θέση αριθμού διαφάνειας">
            <a:extLst>
              <a:ext uri="{FF2B5EF4-FFF2-40B4-BE49-F238E27FC236}">
                <a16:creationId xmlns:a16="http://schemas.microsoft.com/office/drawing/2014/main" id="{70D6A9C6-2AFF-44F8-81E5-88A6B9F4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0210800" y="6400800"/>
            <a:ext cx="457200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CFB825-EFE8-4B7B-A46F-98DA73F4E76C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2532" name="Εικόνα 2">
            <a:extLst>
              <a:ext uri="{FF2B5EF4-FFF2-40B4-BE49-F238E27FC236}">
                <a16:creationId xmlns:a16="http://schemas.microsoft.com/office/drawing/2014/main" id="{0ACAA822-A990-44FD-AA39-4D86F0FBB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9" y="260350"/>
            <a:ext cx="3362325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6 - Ορθογώνιο">
            <a:extLst>
              <a:ext uri="{FF2B5EF4-FFF2-40B4-BE49-F238E27FC236}">
                <a16:creationId xmlns:a16="http://schemas.microsoft.com/office/drawing/2014/main" id="{1E9D7EC8-EA2E-4432-9977-224BB88A6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4365625"/>
            <a:ext cx="86423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Κατόπιν απελευθερώνεται η μπάλα στο ψηλότερο σημείο του άλματος αλλά όχι προς το καλάθι (δε σουτάρουμε) και ο παίκτης την ξαναπιάνει.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Η επόμενη εξέλιξη της άσκησης είναι ο παίκτης να κάνει 1 ταλάντωση και άλμα σουτ. Μετά 2 ταλαντώσεις και στην 3</a:t>
            </a:r>
            <a:r>
              <a:rPr lang="el-GR" altLang="el-GR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l-GR" alt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 σουτ.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- Θέση περιεχομένου">
            <a:extLst>
              <a:ext uri="{FF2B5EF4-FFF2-40B4-BE49-F238E27FC236}">
                <a16:creationId xmlns:a16="http://schemas.microsoft.com/office/drawing/2014/main" id="{41CF3FCB-9A06-4AC0-AD95-D39D2DD0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0464" y="333375"/>
            <a:ext cx="4186237" cy="4572000"/>
          </a:xfrm>
        </p:spPr>
        <p:txBody>
          <a:bodyPr/>
          <a:lstStyle/>
          <a:p>
            <a:r>
              <a:rPr lang="el-GR" altLang="el-GR" sz="3200"/>
              <a:t>Τώρα οι παίκτες αραιώνουν στην τελική και με ντρίμπλα-τρέξιμο σε όλο το γήπεδο κάνουν </a:t>
            </a:r>
            <a:r>
              <a:rPr lang="en-US" altLang="el-GR" sz="3200"/>
              <a:t>jump stop</a:t>
            </a:r>
            <a:r>
              <a:rPr lang="el-GR" altLang="el-GR" sz="3200"/>
              <a:t> ή </a:t>
            </a:r>
            <a:r>
              <a:rPr lang="en-US" altLang="el-GR" sz="3200"/>
              <a:t>stride stop</a:t>
            </a:r>
            <a:r>
              <a:rPr lang="el-GR" altLang="el-GR" sz="3200"/>
              <a:t> και ταλαντώσεις.                               </a:t>
            </a:r>
          </a:p>
          <a:p>
            <a:endParaRPr lang="el-GR" altLang="el-GR"/>
          </a:p>
        </p:txBody>
      </p:sp>
      <p:sp>
        <p:nvSpPr>
          <p:cNvPr id="23555" name="4 - Θέση αριθμού διαφάνειας">
            <a:extLst>
              <a:ext uri="{FF2B5EF4-FFF2-40B4-BE49-F238E27FC236}">
                <a16:creationId xmlns:a16="http://schemas.microsoft.com/office/drawing/2014/main" id="{2398659A-49F0-4AF7-9D02-8FDEF80CA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49BF8B-7A44-414A-BCA8-5FD00992B085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3556" name="Εικόνα 3">
            <a:extLst>
              <a:ext uri="{FF2B5EF4-FFF2-40B4-BE49-F238E27FC236}">
                <a16:creationId xmlns:a16="http://schemas.microsoft.com/office/drawing/2014/main" id="{6A186E0B-BD70-4FC4-92AC-99F76B9C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404814"/>
            <a:ext cx="4265613" cy="388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- Θέση περιεχομένου">
            <a:extLst>
              <a:ext uri="{FF2B5EF4-FFF2-40B4-BE49-F238E27FC236}">
                <a16:creationId xmlns:a16="http://schemas.microsoft.com/office/drawing/2014/main" id="{E478413B-655B-4670-8AF2-585529877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638" y="260350"/>
            <a:ext cx="4691062" cy="6121400"/>
          </a:xfrm>
        </p:spPr>
        <p:txBody>
          <a:bodyPr/>
          <a:lstStyle/>
          <a:p>
            <a:r>
              <a:rPr lang="el-GR" altLang="el-GR"/>
              <a:t>Οι παίκτες όπως φαίνονται στο διπλανό σχ. Ο 2 και 5 με ένα σύνθημα δίνουν εντολή στον 1 και 4- που είναι ακίνητοι- αντίστοιχα να σουτάρουν χωρίς ντρίμπλα. Μετά σουτάρουν ο 2 και 5 με σύνθημα του 3 και 6 κ.ο.κ</a:t>
            </a:r>
          </a:p>
          <a:p>
            <a:r>
              <a:rPr lang="el-GR" altLang="el-GR"/>
              <a:t>Στη συνέχεια της άσκησης ο μπροστινός κάνει ταλαντώσεις και αφού δεχτεί ερέθισμα από τον πίσω παίκτη εκτελεί με </a:t>
            </a:r>
            <a:r>
              <a:rPr lang="en-US" altLang="el-GR"/>
              <a:t>jump shot</a:t>
            </a:r>
            <a:r>
              <a:rPr lang="el-GR" altLang="el-GR"/>
              <a:t>.</a:t>
            </a:r>
          </a:p>
          <a:p>
            <a:endParaRPr lang="el-GR" altLang="el-GR"/>
          </a:p>
        </p:txBody>
      </p:sp>
      <p:sp>
        <p:nvSpPr>
          <p:cNvPr id="24579" name="4 - Θέση αριθμού διαφάνειας">
            <a:extLst>
              <a:ext uri="{FF2B5EF4-FFF2-40B4-BE49-F238E27FC236}">
                <a16:creationId xmlns:a16="http://schemas.microsoft.com/office/drawing/2014/main" id="{B4DC6099-13FC-4E7C-A995-CAC96637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438C22-F54F-4BC3-A3F8-5530B1D339FA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4580" name="Εικόνα 4">
            <a:extLst>
              <a:ext uri="{FF2B5EF4-FFF2-40B4-BE49-F238E27FC236}">
                <a16:creationId xmlns:a16="http://schemas.microsoft.com/office/drawing/2014/main" id="{7E8FE1D7-B39D-4FD5-A9E2-A2EDF625F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333376"/>
            <a:ext cx="40957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- Θέση περιεχομένου">
            <a:extLst>
              <a:ext uri="{FF2B5EF4-FFF2-40B4-BE49-F238E27FC236}">
                <a16:creationId xmlns:a16="http://schemas.microsoft.com/office/drawing/2014/main" id="{B937D669-C1F7-45C8-A4E2-7D7C873F3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039" y="0"/>
            <a:ext cx="5483225" cy="6858000"/>
          </a:xfrm>
        </p:spPr>
        <p:txBody>
          <a:bodyPr>
            <a:normAutofit lnSpcReduction="10000"/>
          </a:bodyPr>
          <a:lstStyle/>
          <a:p>
            <a:r>
              <a:rPr lang="el-GR" altLang="el-GR"/>
              <a:t>Οι παίκτες πετούν με ανάποδες στροφές τη μπάλα και αφού χτυπήσουν τα πόδια τους 4-5 φορές τρέχουν, πιάνουν τη μπάλα και σουτάρουν.</a:t>
            </a:r>
          </a:p>
          <a:p>
            <a:r>
              <a:rPr lang="el-GR" altLang="el-GR"/>
              <a:t>Στη συνέχεια από τις 45 μοίρες κάθε παίκτης κάνει δέκα ΔΥΝΑΤΑ χτυπήματα με το δεξί χέρι, δέκα με το αριστερό και δέκα και με τα 2 χέρια μπροστά του και μετά σουτάρει </a:t>
            </a:r>
            <a:r>
              <a:rPr lang="en-US" altLang="el-GR"/>
              <a:t>jump shot</a:t>
            </a:r>
            <a:r>
              <a:rPr lang="el-GR" altLang="el-GR"/>
              <a:t>.</a:t>
            </a:r>
          </a:p>
          <a:p>
            <a:r>
              <a:rPr lang="el-GR" altLang="el-GR"/>
              <a:t>  Οι επόμενες ασκήσεις είναι με παθητική άμυνα, με κανονική άμυνα, με πίεση χρόνου, 1 εναντίον 1 από το κέντρο αλλά μόνο με </a:t>
            </a:r>
            <a:r>
              <a:rPr lang="en-US" altLang="el-GR"/>
              <a:t>jump shot</a:t>
            </a:r>
            <a:r>
              <a:rPr lang="el-GR" altLang="el-GR"/>
              <a:t> ,με έξοδο από </a:t>
            </a:r>
            <a:r>
              <a:rPr lang="en-US" altLang="el-GR"/>
              <a:t>screen</a:t>
            </a:r>
            <a:r>
              <a:rPr lang="el-GR" altLang="el-GR"/>
              <a:t> κτλ.                    </a:t>
            </a:r>
          </a:p>
          <a:p>
            <a:endParaRPr lang="el-GR" altLang="el-GR"/>
          </a:p>
        </p:txBody>
      </p:sp>
      <p:sp>
        <p:nvSpPr>
          <p:cNvPr id="25603" name="4 - Θέση αριθμού διαφάνειας">
            <a:extLst>
              <a:ext uri="{FF2B5EF4-FFF2-40B4-BE49-F238E27FC236}">
                <a16:creationId xmlns:a16="http://schemas.microsoft.com/office/drawing/2014/main" id="{208AE67C-A5B9-4366-99EF-BEC5B31F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9C14B2-800E-4D4A-929C-C9BAAAFE9888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5604" name="Εικόνα 6">
            <a:extLst>
              <a:ext uri="{FF2B5EF4-FFF2-40B4-BE49-F238E27FC236}">
                <a16:creationId xmlns:a16="http://schemas.microsoft.com/office/drawing/2014/main" id="{2AEE5763-88FB-4643-8862-8B5742733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765175"/>
            <a:ext cx="330676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4 - Θέση αριθμού διαφάνειας">
            <a:extLst>
              <a:ext uri="{FF2B5EF4-FFF2-40B4-BE49-F238E27FC236}">
                <a16:creationId xmlns:a16="http://schemas.microsoft.com/office/drawing/2014/main" id="{74A5BA5F-A74F-475C-BC9D-10731F1D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983788" y="6237288"/>
            <a:ext cx="457200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F68B67-130C-4118-B64D-65C397B79965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Rectangle 1">
            <a:extLst>
              <a:ext uri="{FF2B5EF4-FFF2-40B4-BE49-F238E27FC236}">
                <a16:creationId xmlns:a16="http://schemas.microsoft.com/office/drawing/2014/main" id="{C87B56CD-229B-47F9-B3AD-8762B428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4" y="614364"/>
            <a:ext cx="8916987" cy="50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Να προηγηθεί η εκμάθηση της </a:t>
            </a: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reverse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πάσας 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Χωρίς μπάλα εκτέλεση της κίνησης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Με μπάλα εκτέλεση της κίνησης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Με μπάλα εκτέλεση του σουτ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Κατά ζεύγη εκτέλεση του σουτ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Μέτωπο στο καλάθι, βήμα με το αριστερό προς τα δεξιά και σουτ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Από την ίδια θέση, δεξί βήμα αριστερά και σουτ με το αριστερό χέρι </a:t>
            </a:r>
          </a:p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l-GR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Διαδοχικά, ραβέρσες από την αριστερή και δεξιά πλευρά του καλαθιού (</a:t>
            </a:r>
            <a:r>
              <a:rPr lang="en-US" altLang="el-GR" sz="24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mikan drill)</a:t>
            </a:r>
            <a:endParaRPr lang="el-GR" altLang="el-GR" sz="240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4 - Ορθογώνιο">
            <a:extLst>
              <a:ext uri="{FF2B5EF4-FFF2-40B4-BE49-F238E27FC236}">
                <a16:creationId xmlns:a16="http://schemas.microsoft.com/office/drawing/2014/main" id="{A35BFE1F-C1CD-4C48-AA73-6B6002B0698F}"/>
              </a:ext>
            </a:extLst>
          </p:cNvPr>
          <p:cNvSpPr/>
          <p:nvPr/>
        </p:nvSpPr>
        <p:spPr>
          <a:xfrm>
            <a:off x="5015880" y="174923"/>
            <a:ext cx="288032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l-GR" sz="2400" u="sng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REVERSE SHOT</a:t>
            </a:r>
            <a:endParaRPr lang="el-GR" altLang="el-GR" sz="2400" dirty="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C4EE7583-0BD5-485D-B297-852B24993DB4}"/>
              </a:ext>
            </a:extLst>
          </p:cNvPr>
          <p:cNvSpPr/>
          <p:nvPr/>
        </p:nvSpPr>
        <p:spPr>
          <a:xfrm>
            <a:off x="4655840" y="5626857"/>
            <a:ext cx="216024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altLang="el-GR" sz="2400" u="sng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JUMP  HOOK</a:t>
            </a:r>
            <a:endParaRPr lang="el-GR" altLang="el-GR" sz="2400" dirty="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43267114-6956-48CF-B3AE-9E94F6E3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656" y="157572"/>
            <a:ext cx="5256584" cy="607132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b="1" dirty="0"/>
              <a:t>ΣΟΥΤ ΜΕΤΑ ΑΠΟ ΠΑΣΑ</a:t>
            </a:r>
            <a:endParaRPr lang="el-GR" dirty="0"/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D3DF6FCC-A87D-424C-B3ED-46CC70D95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163" y="1006476"/>
            <a:ext cx="8674100" cy="56943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Αυτοπάσα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μέτωπο στο καλάθι,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stride stop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&amp;σουτ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Αυτοπάσα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μέτωπο στο καλάθι,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stop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&amp;σουτ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Αυτοπάσα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πλάτη στο καλάθι,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stop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μετωπιαία στροφή &amp;σουτ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Αυτοπάσα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πλάτη στο καλάθι,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stop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ραχιαία στροφή &amp;σουτ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Αυτοπάσα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πλάτη στο καλάθι,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jump stop</a:t>
            </a: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με μέτωπο στο καλάθι &amp;σουτ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Ζευγάρια σουτ εναλλάξ χωρίς πίεση – 3άδες 2 μπάλες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Ζευγάρια σουτ εναλλάξ με πίεση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Ζευγάρια σουτ εναλλάξ με πίεση και τρέξιμο μέχρι τη σέντρα</a:t>
            </a: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Ζευγάρια – 2 σημεία (στα 10 σουτ ή 60΄΄)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l-G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παίκτες 2 μπάλες -2΄ </a:t>
            </a:r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l-GR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l-GR" dirty="0"/>
          </a:p>
          <a:p>
            <a:pPr marL="274320" indent="-274320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27653" name="3 - Θέση αριθμού διαφάνειας">
            <a:extLst>
              <a:ext uri="{FF2B5EF4-FFF2-40B4-BE49-F238E27FC236}">
                <a16:creationId xmlns:a16="http://schemas.microsoft.com/office/drawing/2014/main" id="{3D275930-5A75-4ED0-ADFC-6E85F5F1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898063" y="6202363"/>
            <a:ext cx="457200" cy="4572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F1A008F-29BC-4DAE-8A18-BCE8A9D539E0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1ADDE262-C56A-421C-AE51-BB5E4E4B1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0" y="450851"/>
            <a:ext cx="4267200" cy="3311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/>
              <a:t>Οι παίκτες σε 1 γραμμή.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l-GR" altLang="el-GR" sz="2800"/>
              <a:t>Ο 1</a:t>
            </a:r>
            <a:r>
              <a:rPr lang="el-GR" altLang="el-GR" sz="2800" baseline="30000"/>
              <a:t>ος</a:t>
            </a:r>
            <a:r>
              <a:rPr lang="el-GR" altLang="el-GR" sz="2800"/>
              <a:t> δεν έχει μπάλα και βγαίνει αριστερά, δέχεται τη μπάλα και σουτάρει. Ο επόμενος δεξιά κ.ο.κ.</a:t>
            </a:r>
          </a:p>
        </p:txBody>
      </p:sp>
      <p:sp>
        <p:nvSpPr>
          <p:cNvPr id="28674" name="3 - Θέση αριθμού διαφάνειας">
            <a:extLst>
              <a:ext uri="{FF2B5EF4-FFF2-40B4-BE49-F238E27FC236}">
                <a16:creationId xmlns:a16="http://schemas.microsoft.com/office/drawing/2014/main" id="{0CD78CFF-ECB2-42C2-A613-CDD5855FF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07E627-DF8D-4412-AE7B-E6BA2CCB67EF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28676" name="Picture 1">
            <a:extLst>
              <a:ext uri="{FF2B5EF4-FFF2-40B4-BE49-F238E27FC236}">
                <a16:creationId xmlns:a16="http://schemas.microsoft.com/office/drawing/2014/main" id="{2A8DAA04-140A-4315-95DC-C7D06C747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525" y="404813"/>
            <a:ext cx="4648200" cy="4248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81919D24-673D-4E0F-819F-FD34D4D828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199" y="274638"/>
            <a:ext cx="3393233" cy="633412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dirty="0">
                <a:latin typeface="Times New Roman" pitchFamily="18" charset="0"/>
              </a:rPr>
              <a:t>ΣΟΥΤ</a:t>
            </a:r>
          </a:p>
        </p:txBody>
      </p:sp>
      <p:sp>
        <p:nvSpPr>
          <p:cNvPr id="10246" name="Rectangle 3">
            <a:extLst>
              <a:ext uri="{FF2B5EF4-FFF2-40B4-BE49-F238E27FC236}">
                <a16:creationId xmlns:a16="http://schemas.microsoft.com/office/drawing/2014/main" id="{996CB414-CFE5-455C-BEBD-82E8BDB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0" y="1125538"/>
            <a:ext cx="8229600" cy="467995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el-GR" altLang="el-GR">
                <a:latin typeface="Times New Roman" panose="02020603050405020304" pitchFamily="18" charset="0"/>
              </a:rPr>
              <a:t>Σκοπός όλων των επιθετικών ενεργειών είναι το σουτ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>
                <a:latin typeface="Times New Roman" panose="02020603050405020304" pitchFamily="18" charset="0"/>
              </a:rPr>
              <a:t>Όλοι οι παίκτες πρέπει να σκοράρουν, να αποτελούν επιθετική απειλή</a:t>
            </a:r>
          </a:p>
          <a:p>
            <a:pPr eaLnBrk="1" hangingPunct="1">
              <a:lnSpc>
                <a:spcPct val="200000"/>
              </a:lnSpc>
            </a:pPr>
            <a:r>
              <a:rPr lang="el-GR" altLang="el-GR">
                <a:latin typeface="Times New Roman" panose="02020603050405020304" pitchFamily="18" charset="0"/>
              </a:rPr>
              <a:t>Ικανότητα εκτέλεσης σουτ από διαφορετικές θέσεις</a:t>
            </a:r>
            <a:r>
              <a:rPr lang="en-US" altLang="el-GR">
                <a:latin typeface="Times New Roman" panose="02020603050405020304" pitchFamily="18" charset="0"/>
              </a:rPr>
              <a:t>. </a:t>
            </a:r>
            <a:r>
              <a:rPr lang="el-GR" altLang="el-GR"/>
              <a:t>(Ισορροπία βολής)</a:t>
            </a:r>
          </a:p>
          <a:p>
            <a:pPr eaLnBrk="1" hangingPunct="1"/>
            <a:endParaRPr lang="el-GR" altLang="el-GR">
              <a:latin typeface="Times New Roman" panose="02020603050405020304" pitchFamily="18" charset="0"/>
            </a:endParaRPr>
          </a:p>
          <a:p>
            <a:pPr eaLnBrk="1" hangingPunct="1"/>
            <a:endParaRPr lang="el-GR" altLang="el-GR">
              <a:latin typeface="Times New Roman" panose="02020603050405020304" pitchFamily="18" charset="0"/>
            </a:endParaRPr>
          </a:p>
        </p:txBody>
      </p:sp>
      <p:sp>
        <p:nvSpPr>
          <p:cNvPr id="10245" name="3 - Θέση αριθμού διαφάνειας">
            <a:extLst>
              <a:ext uri="{FF2B5EF4-FFF2-40B4-BE49-F238E27FC236}">
                <a16:creationId xmlns:a16="http://schemas.microsoft.com/office/drawing/2014/main" id="{AE1838AE-F16A-4D06-8DF2-CA80ABE2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5F1E0B-B4AF-4B9C-B0BE-444E3425D168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2">
            <a:extLst>
              <a:ext uri="{FF2B5EF4-FFF2-40B4-BE49-F238E27FC236}">
                <a16:creationId xmlns:a16="http://schemas.microsoft.com/office/drawing/2014/main" id="{05C39BC0-7F94-4036-BE6E-19B16F1A66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0050" y="431800"/>
            <a:ext cx="4648200" cy="4248150"/>
          </a:xfrm>
          <a:solidFill>
            <a:srgbClr val="FFFFFF"/>
          </a:solidFill>
        </p:spPr>
      </p:pic>
      <p:sp>
        <p:nvSpPr>
          <p:cNvPr id="29698" name="2 - Θέση αριθμού διαφάνειας">
            <a:extLst>
              <a:ext uri="{FF2B5EF4-FFF2-40B4-BE49-F238E27FC236}">
                <a16:creationId xmlns:a16="http://schemas.microsoft.com/office/drawing/2014/main" id="{EC3DD014-2503-47FF-B148-2F9EC3E9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ADFE4F-C95A-46B2-B8B0-905B3593F0FF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9700" name="Rectangle 1">
            <a:extLst>
              <a:ext uri="{FF2B5EF4-FFF2-40B4-BE49-F238E27FC236}">
                <a16:creationId xmlns:a16="http://schemas.microsoft.com/office/drawing/2014/main" id="{CD90FD6D-EA38-4D97-B818-8294AF076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1" y="431800"/>
            <a:ext cx="41751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2800"/>
              <a:t>Οι παίκτες σε 2 γραμμές αντιμέτωποι. Όλοι έχουν μπάλες εκτός από τον 1.</a:t>
            </a:r>
          </a:p>
          <a:p>
            <a:r>
              <a:rPr lang="el-GR" altLang="el-GR" sz="2800"/>
              <a:t>Ο 1 τρέχει προς τον 3, δέχεται τη μπάλα από αυτόν και σουτάρει. </a:t>
            </a:r>
          </a:p>
          <a:p>
            <a:r>
              <a:rPr lang="el-GR" altLang="el-GR" sz="2800"/>
              <a:t>Μετά ο 3 δέχεται τη μπάλα από τον 2 και σουτάρει. </a:t>
            </a:r>
          </a:p>
          <a:p>
            <a:r>
              <a:rPr lang="el-GR" altLang="el-GR" sz="2800"/>
              <a:t>Προσοχή στο footwork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3" name="Picture 3">
            <a:extLst>
              <a:ext uri="{FF2B5EF4-FFF2-40B4-BE49-F238E27FC236}">
                <a16:creationId xmlns:a16="http://schemas.microsoft.com/office/drawing/2014/main" id="{F7FFF60E-E04B-4597-A1E0-AB957FA0C5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1" y="188913"/>
            <a:ext cx="5083175" cy="4646612"/>
          </a:xfrm>
          <a:solidFill>
            <a:srgbClr val="FFFFFF"/>
          </a:solidFill>
        </p:spPr>
      </p:pic>
      <p:sp>
        <p:nvSpPr>
          <p:cNvPr id="30722" name="2 - Θέση αριθμού διαφάνειας">
            <a:extLst>
              <a:ext uri="{FF2B5EF4-FFF2-40B4-BE49-F238E27FC236}">
                <a16:creationId xmlns:a16="http://schemas.microsoft.com/office/drawing/2014/main" id="{3AC7F230-9D45-4C51-96AE-CC573C076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5C050FA-2499-4E81-9FC3-C078107A1C25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24" name="Rectangle 1">
            <a:extLst>
              <a:ext uri="{FF2B5EF4-FFF2-40B4-BE49-F238E27FC236}">
                <a16:creationId xmlns:a16="http://schemas.microsoft.com/office/drawing/2014/main" id="{F3F6E8ED-06D8-42B7-8378-968375A28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176" y="188914"/>
            <a:ext cx="3916363" cy="655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2800"/>
              <a:t>Οι παίκτες όπως στο σχ. Ένας παίκτης είναι στο middle post ως screener. O 1ος από τη γραμμή δεν έχει μπάλα και ξεκινάει και εκτελεί έξοδο από το screen του συμπαίκτη του. Δέχεται τη μπάλα και σουτάρει. Ο screener γίνεται rebounder και πηγαίνει τελευταίος στη σειρά ενώ ο σουτέρ γίνεται ο επόμενος screener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4">
            <a:extLst>
              <a:ext uri="{FF2B5EF4-FFF2-40B4-BE49-F238E27FC236}">
                <a16:creationId xmlns:a16="http://schemas.microsoft.com/office/drawing/2014/main" id="{580EE0F0-ABF3-46F1-A2EB-73A697CBF6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7988" y="260350"/>
            <a:ext cx="4648200" cy="4248150"/>
          </a:xfrm>
          <a:solidFill>
            <a:srgbClr val="FFFFFF"/>
          </a:solidFill>
        </p:spPr>
      </p:pic>
      <p:sp>
        <p:nvSpPr>
          <p:cNvPr id="31746" name="2 - Θέση αριθμού διαφάνειας">
            <a:extLst>
              <a:ext uri="{FF2B5EF4-FFF2-40B4-BE49-F238E27FC236}">
                <a16:creationId xmlns:a16="http://schemas.microsoft.com/office/drawing/2014/main" id="{831D9A86-38DB-4975-8D92-23BCF4A9D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B2046A-5AEB-475D-B201-E9BAB2A43CCD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1748" name="Rectangle 1">
            <a:extLst>
              <a:ext uri="{FF2B5EF4-FFF2-40B4-BE49-F238E27FC236}">
                <a16:creationId xmlns:a16="http://schemas.microsoft.com/office/drawing/2014/main" id="{0B3BD222-7F82-4B5A-82D2-A85916A97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55589"/>
            <a:ext cx="429260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2800">
                <a:cs typeface="Calibri" panose="020F0502020204030204" pitchFamily="34" charset="0"/>
              </a:rPr>
              <a:t>Οι παίκτες σε 3 σειρές όπως φαίνεται στο σχ. Ο 2 πασάρει στον 5 και κάνει </a:t>
            </a:r>
            <a:r>
              <a:rPr lang="en-US" altLang="el-GR" sz="2800">
                <a:cs typeface="Calibri" panose="020F0502020204030204" pitchFamily="34" charset="0"/>
              </a:rPr>
              <a:t>screen </a:t>
            </a:r>
            <a:r>
              <a:rPr lang="el-GR" altLang="el-GR" sz="2800">
                <a:cs typeface="Calibri" panose="020F0502020204030204" pitchFamily="34" charset="0"/>
              </a:rPr>
              <a:t>για τον 4. Ο 4 μόλις δεχτεί τη μπάλα εκτελεί αμέσως. Όλοι πηγαίνουν 1 θέση δεξιά: αυτός που έδωσε την τελευταία πάσα, παίρνει το </a:t>
            </a:r>
            <a:r>
              <a:rPr lang="en-US" altLang="el-GR" sz="2800">
                <a:cs typeface="Calibri" panose="020F0502020204030204" pitchFamily="34" charset="0"/>
              </a:rPr>
              <a:t>rebound </a:t>
            </a:r>
            <a:r>
              <a:rPr lang="el-GR" altLang="el-GR" sz="2800">
                <a:cs typeface="Calibri" panose="020F0502020204030204" pitchFamily="34" charset="0"/>
              </a:rPr>
              <a:t>και πηγαίνει πίσω από τον 6, ο </a:t>
            </a:r>
            <a:r>
              <a:rPr lang="en-US" altLang="el-GR" sz="2800">
                <a:cs typeface="Calibri" panose="020F0502020204030204" pitchFamily="34" charset="0"/>
              </a:rPr>
              <a:t>screener </a:t>
            </a:r>
            <a:r>
              <a:rPr lang="el-GR" altLang="el-GR" sz="2800">
                <a:cs typeface="Calibri" panose="020F0502020204030204" pitchFamily="34" charset="0"/>
              </a:rPr>
              <a:t>μένει χαμηλά για αν είναι ο επόμενος σουτέρ κ.τ.λ</a:t>
            </a:r>
            <a:endParaRPr lang="el-GR" altLang="el-GR"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>
            <a:extLst>
              <a:ext uri="{FF2B5EF4-FFF2-40B4-BE49-F238E27FC236}">
                <a16:creationId xmlns:a16="http://schemas.microsoft.com/office/drawing/2014/main" id="{5C699ACF-B4DA-4AA5-A542-C7A5A833B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836613"/>
            <a:ext cx="6156325" cy="561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2 - Θέση αριθμού διαφάνειας">
            <a:extLst>
              <a:ext uri="{FF2B5EF4-FFF2-40B4-BE49-F238E27FC236}">
                <a16:creationId xmlns:a16="http://schemas.microsoft.com/office/drawing/2014/main" id="{FAD0CBF8-71B3-43D4-BB0A-BAD4430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E801B3-A989-4E78-AFDB-67BC8475B00C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7392EB5F-F243-466F-AE3B-C80A8BBB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648" y="476672"/>
            <a:ext cx="5112568" cy="54868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ΣΟΥΤ ΜΕΤΑ ΑΠΟ ΝΤΡΙΜΠΛΑ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3" name="2 - Θέση περιεχομένου">
            <a:extLst>
              <a:ext uri="{FF2B5EF4-FFF2-40B4-BE49-F238E27FC236}">
                <a16:creationId xmlns:a16="http://schemas.microsoft.com/office/drawing/2014/main" id="{388E8BEA-433E-4D85-9F14-AF2D3BA70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8339" y="1412875"/>
            <a:ext cx="8315325" cy="4572000"/>
          </a:xfrm>
        </p:spPr>
        <p:txBody>
          <a:bodyPr/>
          <a:lstStyle/>
          <a:p>
            <a:pPr eaLnBrk="1" hangingPunct="1">
              <a:defRPr/>
            </a:pPr>
            <a:r>
              <a:rPr lang="el-GR" altLang="el-GR" sz="3600" dirty="0">
                <a:latin typeface="+mj-lt"/>
              </a:rPr>
              <a:t>Με μία ντρίμπλα και </a:t>
            </a:r>
            <a:r>
              <a:rPr lang="en-US" altLang="el-GR" sz="3600" dirty="0">
                <a:latin typeface="+mj-lt"/>
              </a:rPr>
              <a:t>stride stop</a:t>
            </a:r>
            <a:endParaRPr lang="el-GR" altLang="el-GR" sz="3600" dirty="0">
              <a:latin typeface="+mj-lt"/>
            </a:endParaRPr>
          </a:p>
          <a:p>
            <a:pPr eaLnBrk="1" hangingPunct="1">
              <a:defRPr/>
            </a:pPr>
            <a:r>
              <a:rPr lang="el-GR" altLang="el-GR" sz="3600" dirty="0">
                <a:latin typeface="+mj-lt"/>
              </a:rPr>
              <a:t>Με μία ντρίμπλα </a:t>
            </a:r>
            <a:r>
              <a:rPr lang="en-US" altLang="el-GR" sz="3600" dirty="0">
                <a:latin typeface="+mj-lt"/>
              </a:rPr>
              <a:t> </a:t>
            </a:r>
            <a:r>
              <a:rPr lang="el-GR" altLang="el-GR" sz="3600" dirty="0">
                <a:latin typeface="+mj-lt"/>
              </a:rPr>
              <a:t>και </a:t>
            </a:r>
            <a:r>
              <a:rPr lang="en-US" altLang="el-GR" sz="3600" dirty="0">
                <a:latin typeface="+mj-lt"/>
              </a:rPr>
              <a:t>jump stop</a:t>
            </a:r>
            <a:endParaRPr lang="el-GR" altLang="el-GR" sz="3600" dirty="0">
              <a:latin typeface="+mj-lt"/>
            </a:endParaRPr>
          </a:p>
          <a:p>
            <a:pPr eaLnBrk="1" hangingPunct="1">
              <a:defRPr/>
            </a:pPr>
            <a:r>
              <a:rPr lang="el-GR" altLang="el-GR" sz="3600" dirty="0">
                <a:latin typeface="+mj-lt"/>
              </a:rPr>
              <a:t>Με δύο ντρίμπλες. Η 2</a:t>
            </a:r>
            <a:r>
              <a:rPr lang="el-GR" altLang="el-GR" sz="3600" baseline="30000" dirty="0">
                <a:latin typeface="+mj-lt"/>
              </a:rPr>
              <a:t>η</a:t>
            </a:r>
            <a:r>
              <a:rPr lang="el-GR" altLang="el-GR" sz="3600" dirty="0">
                <a:latin typeface="+mj-lt"/>
              </a:rPr>
              <a:t> προωθητική ή παραλλαγή</a:t>
            </a:r>
          </a:p>
          <a:p>
            <a:pPr eaLnBrk="1" hangingPunct="1">
              <a:defRPr/>
            </a:pPr>
            <a:r>
              <a:rPr lang="el-GR" altLang="el-GR" sz="3600" dirty="0">
                <a:latin typeface="+mj-lt"/>
              </a:rPr>
              <a:t>Με πολλές ντρίμπλες</a:t>
            </a:r>
          </a:p>
          <a:p>
            <a:pPr eaLnBrk="1" hangingPunct="1">
              <a:defRPr/>
            </a:pPr>
            <a:r>
              <a:rPr lang="el-GR" altLang="el-GR" sz="3600" dirty="0">
                <a:latin typeface="+mj-lt"/>
              </a:rPr>
              <a:t>Με απομάκρυνση </a:t>
            </a:r>
          </a:p>
          <a:p>
            <a:pPr eaLnBrk="1" hangingPunct="1">
              <a:defRPr/>
            </a:pPr>
            <a:endParaRPr lang="el-GR" altLang="el-GR" sz="3600" dirty="0"/>
          </a:p>
        </p:txBody>
      </p:sp>
      <p:sp>
        <p:nvSpPr>
          <p:cNvPr id="33797" name="3 - Θέση αριθμού διαφάνειας">
            <a:extLst>
              <a:ext uri="{FF2B5EF4-FFF2-40B4-BE49-F238E27FC236}">
                <a16:creationId xmlns:a16="http://schemas.microsoft.com/office/drawing/2014/main" id="{54D21938-A7AD-43B8-AF60-F4771257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F4C3D2-2F03-4F1E-9C23-46429E614C7A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- Τίτλος">
            <a:extLst>
              <a:ext uri="{FF2B5EF4-FFF2-40B4-BE49-F238E27FC236}">
                <a16:creationId xmlns:a16="http://schemas.microsoft.com/office/drawing/2014/main" id="{B548C7E5-7169-4B73-A50B-5E92E92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592" y="332656"/>
            <a:ext cx="5112568" cy="548680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defRPr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ΣΟΥΤ ΜΕΤΑ ΑΠΟ ΝΤΡΙΜΠΛΑ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8" name="3 - Θέση αριθμού διαφάνειας">
            <a:extLst>
              <a:ext uri="{FF2B5EF4-FFF2-40B4-BE49-F238E27FC236}">
                <a16:creationId xmlns:a16="http://schemas.microsoft.com/office/drawing/2014/main" id="{87F9A44C-02AA-4617-9F32-DC732BF9C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153696-36B3-46A2-9101-25D2EB1A1301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4819" name="Picture 2">
            <a:extLst>
              <a:ext uri="{FF2B5EF4-FFF2-40B4-BE49-F238E27FC236}">
                <a16:creationId xmlns:a16="http://schemas.microsoft.com/office/drawing/2014/main" id="{1C2E1D62-B660-486E-979E-731010A00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1" y="1323976"/>
            <a:ext cx="4854575" cy="442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Rectangle 1">
            <a:extLst>
              <a:ext uri="{FF2B5EF4-FFF2-40B4-BE49-F238E27FC236}">
                <a16:creationId xmlns:a16="http://schemas.microsoft.com/office/drawing/2014/main" id="{7E315A5B-919F-4635-AD69-5C60295BD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4626" y="1366839"/>
            <a:ext cx="41433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l-GR" altLang="el-GR" sz="2800"/>
              <a:t>Μια γραμμή παικτών με μπάλες. </a:t>
            </a:r>
            <a:endParaRPr lang="en-US" altLang="el-GR" sz="2800"/>
          </a:p>
          <a:p>
            <a:r>
              <a:rPr lang="el-GR" altLang="el-GR" sz="2800"/>
              <a:t>Ντρίμπλα με το δεξί χέρι.Stride stop-jump shot. </a:t>
            </a:r>
            <a:endParaRPr lang="en-US" altLang="el-GR" sz="2800"/>
          </a:p>
          <a:p>
            <a:r>
              <a:rPr lang="el-GR" altLang="el-GR" sz="2800"/>
              <a:t>Το ίδιο και από αριστερά.</a:t>
            </a:r>
          </a:p>
          <a:p>
            <a:r>
              <a:rPr lang="el-GR" altLang="el-GR" sz="2800"/>
              <a:t>Το ίδιο με jump stop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- Τίτλος">
            <a:extLst>
              <a:ext uri="{FF2B5EF4-FFF2-40B4-BE49-F238E27FC236}">
                <a16:creationId xmlns:a16="http://schemas.microsoft.com/office/drawing/2014/main" id="{A14E61D7-0BB0-420E-A3D5-5552FCE7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7808" y="5965980"/>
            <a:ext cx="3672408" cy="701521"/>
          </a:xfrm>
          <a:ln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SPOT UP SHOT</a:t>
            </a:r>
            <a:endParaRPr lang="el-G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2" name="Θέση αριθμού διαφάνειας 4">
            <a:extLst>
              <a:ext uri="{FF2B5EF4-FFF2-40B4-BE49-F238E27FC236}">
                <a16:creationId xmlns:a16="http://schemas.microsoft.com/office/drawing/2014/main" id="{3E68BB07-5B39-4C87-A321-9FA34796F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E8FC0D5-998B-4737-8A4C-627C3D433525}" type="slidenum">
              <a:rPr lang="el-GR" altLang="el-GR" smtClean="0">
                <a:solidFill>
                  <a:srgbClr val="FFFFFF"/>
                </a:solidFill>
                <a:latin typeface="Calibri" panose="020F0502020204030204" pitchFamily="34" charset="0"/>
              </a:rPr>
              <a:pPr/>
              <a:t>26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5843" name="Picture 104">
            <a:extLst>
              <a:ext uri="{FF2B5EF4-FFF2-40B4-BE49-F238E27FC236}">
                <a16:creationId xmlns:a16="http://schemas.microsoft.com/office/drawing/2014/main" id="{1F64E122-BC03-46F5-8F49-5D16BC5200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7" t="15586" r="3919" b="19093"/>
          <a:stretch/>
        </p:blipFill>
        <p:spPr bwMode="auto">
          <a:xfrm>
            <a:off x="1800000" y="612000"/>
            <a:ext cx="4140000" cy="352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103">
            <a:extLst>
              <a:ext uri="{FF2B5EF4-FFF2-40B4-BE49-F238E27FC236}">
                <a16:creationId xmlns:a16="http://schemas.microsoft.com/office/drawing/2014/main" id="{E0C19B5A-81B8-47EC-B6EE-4510B32663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6" t="9579" r="3872" b="16897"/>
          <a:stretch/>
        </p:blipFill>
        <p:spPr bwMode="auto">
          <a:xfrm>
            <a:off x="6444000" y="432000"/>
            <a:ext cx="3744000" cy="385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7">
            <a:extLst>
              <a:ext uri="{FF2B5EF4-FFF2-40B4-BE49-F238E27FC236}">
                <a16:creationId xmlns:a16="http://schemas.microsoft.com/office/drawing/2014/main" id="{A43AA6C6-7EA3-474A-96BD-F11044597A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4360863"/>
            <a:ext cx="33210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l-GR"/>
              <a:t>SWEEP</a:t>
            </a:r>
          </a:p>
          <a:p>
            <a:r>
              <a:rPr lang="en-US" altLang="el-GR"/>
              <a:t>2 DRIBBLE (ELBOW-ELBOW)</a:t>
            </a:r>
          </a:p>
          <a:p>
            <a:r>
              <a:rPr lang="en-US" altLang="el-GR"/>
              <a:t>STRIDE STOP</a:t>
            </a:r>
          </a:p>
          <a:p>
            <a:r>
              <a:rPr lang="el-GR" altLang="el-GR"/>
              <a:t>ΕΣΩΤ ΠΟΔΙ ΠΡΩΤΟ</a:t>
            </a:r>
          </a:p>
        </p:txBody>
      </p:sp>
      <p:sp>
        <p:nvSpPr>
          <p:cNvPr id="35846" name="TextBox 8">
            <a:extLst>
              <a:ext uri="{FF2B5EF4-FFF2-40B4-BE49-F238E27FC236}">
                <a16:creationId xmlns:a16="http://schemas.microsoft.com/office/drawing/2014/main" id="{DFD6F5C2-D3C2-4694-A650-474FA7596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1" y="4221163"/>
            <a:ext cx="301466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l-GR"/>
              <a:t>SWEEP</a:t>
            </a:r>
          </a:p>
          <a:p>
            <a:r>
              <a:rPr lang="en-US" altLang="el-GR"/>
              <a:t>2 DRIBBLE (LOW-ELBOW)</a:t>
            </a:r>
          </a:p>
          <a:p>
            <a:r>
              <a:rPr lang="en-US" altLang="el-GR"/>
              <a:t>STRIDE STOP</a:t>
            </a:r>
          </a:p>
          <a:p>
            <a:r>
              <a:rPr lang="el-GR" altLang="el-GR"/>
              <a:t>ΕΣΩΤ ΠΟΔΙ ΠΡΩΤΟ</a:t>
            </a:r>
            <a:endParaRPr lang="en-US" altLang="el-GR"/>
          </a:p>
          <a:p>
            <a:r>
              <a:rPr lang="el-GR" altLang="el-GR"/>
              <a:t>ΣΥΝΕΧΕΙΑ </a:t>
            </a:r>
            <a:r>
              <a:rPr lang="en-US" altLang="el-GR"/>
              <a:t>LOW-ELBOW</a:t>
            </a:r>
            <a:endParaRPr lang="el-GR" altLang="el-GR"/>
          </a:p>
        </p:txBody>
      </p:sp>
      <p:sp>
        <p:nvSpPr>
          <p:cNvPr id="11" name="1 - Τίτλος">
            <a:extLst>
              <a:ext uri="{FF2B5EF4-FFF2-40B4-BE49-F238E27FC236}">
                <a16:creationId xmlns:a16="http://schemas.microsoft.com/office/drawing/2014/main" id="{60CC4F6D-FA1C-40C8-8675-90A973B116E4}"/>
              </a:ext>
            </a:extLst>
          </p:cNvPr>
          <p:cNvSpPr txBox="1">
            <a:spLocks/>
          </p:cNvSpPr>
          <p:nvPr/>
        </p:nvSpPr>
        <p:spPr bwMode="auto">
          <a:xfrm>
            <a:off x="1898650" y="88948"/>
            <a:ext cx="4773414" cy="505794"/>
          </a:xfrm>
          <a:prstGeom prst="rect">
            <a:avLst/>
          </a:prstGeom>
          <a:ln w="9525" cap="flat" cmpd="sng" algn="ctr">
            <a:solidFill>
              <a:schemeClr val="accent3">
                <a:shade val="60000"/>
                <a:satMod val="110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91440" anchor="b">
            <a:normAutofit fontScale="900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ΣΟΥΤ ΜΕΤΑ ΑΠΟ ΝΤΡΙΜΠΛΑ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4 - Θέση αριθμού διαφάνειας">
            <a:extLst>
              <a:ext uri="{FF2B5EF4-FFF2-40B4-BE49-F238E27FC236}">
                <a16:creationId xmlns:a16="http://schemas.microsoft.com/office/drawing/2014/main" id="{86B64148-409F-4AD0-B5DE-A6B7BE6E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99A984-B369-4CD6-8026-B8DAF1FB4C8B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6867" name="Rectangle 1">
            <a:extLst>
              <a:ext uri="{FF2B5EF4-FFF2-40B4-BE49-F238E27FC236}">
                <a16:creationId xmlns:a16="http://schemas.microsoft.com/office/drawing/2014/main" id="{2A96ABD9-AACF-4A3C-A9AC-14B52581F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"/>
            <a:ext cx="867727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 u="sng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ΣΥΝΑΓΩΝΙΣΤΙΚΕΣ ΑΣΚΗΣΕΙΣ ΣΟΥΤ</a:t>
            </a:r>
            <a:endParaRPr lang="el-GR" altLang="el-GR" sz="280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21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ΔΙΑΓΩΝΙΑ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ΖΕΥΓΑΡΙΑ ΣΤΑ 11 ΕΥΣΤΟΧΑ ΚΑΙ ΑΛΛΑΓΗ   ΚΑΛΑΘΙΩΝ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 Ο ΝΙΚΗΤΗΣ</a:t>
            </a: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 ΚΑΝΕ ΟΤΙ ΚΑΝΩ</a:t>
            </a:r>
          </a:p>
        </p:txBody>
      </p:sp>
      <p:sp>
        <p:nvSpPr>
          <p:cNvPr id="36868" name="Rectangle 2">
            <a:extLst>
              <a:ext uri="{FF2B5EF4-FFF2-40B4-BE49-F238E27FC236}">
                <a16:creationId xmlns:a16="http://schemas.microsoft.com/office/drawing/2014/main" id="{E7B4FD46-79BA-4F9F-93C9-051287A5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3357564"/>
            <a:ext cx="8642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 u="sng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ΣΟΥΤ ΜΕΤΑ ΑΠΟ ΣΚΡΗΝ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280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b="1" u="sng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ΕΛΕΥΘΕΡΕΣ ΒΟΛΕΣ</a:t>
            </a:r>
            <a:endParaRPr lang="el-GR" altLang="el-GR" sz="280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ΤΟΣΑ ΕΥΣΤΟΧΑ ΟΣΟΙ ΟΙ ΠΑΙΚΤΕΣ</a:t>
            </a:r>
          </a:p>
          <a:p>
            <a:pPr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 ΔΥΟ ΣΟΥΤ.  1</a:t>
            </a:r>
            <a:r>
              <a:rPr lang="el-GR" altLang="el-GR" sz="2800" baseline="30000">
                <a:latin typeface="Times New Roman" panose="02020603050405020304" pitchFamily="18" charset="0"/>
                <a:ea typeface="Lucida Sans Unicode" panose="020B0602030504020204" pitchFamily="34" charset="0"/>
              </a:rPr>
              <a:t>ο</a:t>
            </a: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ΑΣΤΟΧΟ ΤΡΕΧΕΙ ΠΑΝΩ ΚΑΤΩ, 2</a:t>
            </a:r>
            <a:r>
              <a:rPr lang="el-GR" altLang="el-GR" sz="2800" baseline="30000">
                <a:latin typeface="Times New Roman" panose="02020603050405020304" pitchFamily="18" charset="0"/>
                <a:ea typeface="Lucida Sans Unicode" panose="020B0602030504020204" pitchFamily="34" charset="0"/>
              </a:rPr>
              <a:t>ο</a:t>
            </a: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</a:rPr>
              <a:t> ΑΣΤΟΧΟ ΤΡΕΧΕΙ ΣΤΟ ΑΛΛΟ ΚΑΛΑΘΙ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Arial" panose="020B0604020202020204" pitchFamily="34" charset="0"/>
              <a:ea typeface="Lucida Sans Unicode" panose="020B0602030504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>
            <a:extLst>
              <a:ext uri="{FF2B5EF4-FFF2-40B4-BE49-F238E27FC236}">
                <a16:creationId xmlns:a16="http://schemas.microsoft.com/office/drawing/2014/main" id="{15C8C0E6-020D-4C56-86D5-B98BC6AB12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5600" y="260350"/>
            <a:ext cx="9855200" cy="5873750"/>
          </a:xfrm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l-GR" altLang="el-GR" sz="2800">
                <a:latin typeface="Times New Roman" panose="02020603050405020304" pitchFamily="18" charset="0"/>
              </a:rPr>
              <a:t>Καλός σουτέρ </a:t>
            </a:r>
          </a:p>
          <a:p>
            <a:pPr lvl="1" eaLnBrk="1" hangingPunct="1"/>
            <a:r>
              <a:rPr lang="el-GR" altLang="el-GR">
                <a:latin typeface="Times New Roman" panose="02020603050405020304" pitchFamily="18" charset="0"/>
              </a:rPr>
              <a:t>Σωστή τεχνική</a:t>
            </a:r>
          </a:p>
          <a:p>
            <a:pPr lvl="1" eaLnBrk="1" hangingPunct="1"/>
            <a:r>
              <a:rPr lang="el-GR" altLang="el-GR">
                <a:latin typeface="Times New Roman" panose="02020603050405020304" pitchFamily="18" charset="0"/>
              </a:rPr>
              <a:t>Εξάσκηση</a:t>
            </a:r>
          </a:p>
          <a:p>
            <a:pPr lvl="2" eaLnBrk="1" hangingPunct="1"/>
            <a:r>
              <a:rPr lang="el-GR" altLang="el-GR" sz="2800">
                <a:latin typeface="Times New Roman" panose="02020603050405020304" pitchFamily="18" charset="0"/>
              </a:rPr>
              <a:t>300-500 σουτ ημερησίως σε σετ των 10 ή 20 με ποσοστά ευστοχίας (τον καθιστούν υπεύθυνο)</a:t>
            </a:r>
          </a:p>
          <a:p>
            <a:pPr lvl="2" eaLnBrk="1" hangingPunct="1"/>
            <a:r>
              <a:rPr lang="el-GR" altLang="el-GR" sz="2800">
                <a:latin typeface="Times New Roman" panose="02020603050405020304" pitchFamily="18" charset="0"/>
              </a:rPr>
              <a:t>Με παθητική ή ενεργητική άμυνα</a:t>
            </a:r>
          </a:p>
          <a:p>
            <a:pPr lvl="2" eaLnBrk="1" hangingPunct="1"/>
            <a:r>
              <a:rPr lang="el-GR" altLang="el-GR" sz="2800">
                <a:latin typeface="Times New Roman" panose="02020603050405020304" pitchFamily="18" charset="0"/>
              </a:rPr>
              <a:t>Με πίεση χρόνου</a:t>
            </a:r>
          </a:p>
          <a:p>
            <a:pPr lvl="2" eaLnBrk="1" hangingPunct="1"/>
            <a:r>
              <a:rPr lang="el-GR" altLang="el-GR" sz="2800">
                <a:latin typeface="Times New Roman" panose="02020603050405020304" pitchFamily="18" charset="0"/>
              </a:rPr>
              <a:t>Μετά από ξεμαρκάρισμα</a:t>
            </a:r>
          </a:p>
          <a:p>
            <a:pPr lvl="2" eaLnBrk="1" hangingPunct="1"/>
            <a:r>
              <a:rPr lang="el-GR" altLang="el-GR" sz="2800">
                <a:latin typeface="Times New Roman" panose="02020603050405020304" pitchFamily="18" charset="0"/>
              </a:rPr>
              <a:t>Σουτ θέσεων</a:t>
            </a:r>
          </a:p>
          <a:p>
            <a:pPr lvl="3" eaLnBrk="1" hangingPunct="1"/>
            <a:r>
              <a:rPr lang="el-GR" altLang="el-GR" sz="2800">
                <a:latin typeface="Times New Roman" panose="02020603050405020304" pitchFamily="18" charset="0"/>
              </a:rPr>
              <a:t>Ποιο σουτ σου ταιριάζει </a:t>
            </a:r>
          </a:p>
          <a:p>
            <a:pPr lvl="3" eaLnBrk="1" hangingPunct="1"/>
            <a:r>
              <a:rPr lang="el-GR" altLang="el-GR" sz="2800">
                <a:latin typeface="Times New Roman" panose="02020603050405020304" pitchFamily="18" charset="0"/>
              </a:rPr>
              <a:t>Μάθε πότε να σουτάρεις</a:t>
            </a:r>
          </a:p>
          <a:p>
            <a:pPr lvl="3" eaLnBrk="1" hangingPunct="1"/>
            <a:r>
              <a:rPr lang="el-GR" altLang="el-GR" sz="2800">
                <a:latin typeface="Times New Roman" panose="02020603050405020304" pitchFamily="18" charset="0"/>
              </a:rPr>
              <a:t>Ταμπλό </a:t>
            </a:r>
            <a:r>
              <a:rPr lang="el-GR" altLang="el-GR" sz="2800">
                <a:latin typeface="Times New Roman" panose="02020603050405020304" pitchFamily="18" charset="0"/>
                <a:cs typeface="Arial" panose="020B0604020202020204" pitchFamily="34" charset="0"/>
              </a:rPr>
              <a:t>→ φίλος γιατί σουτάρουμε από ψηλά</a:t>
            </a:r>
            <a:r>
              <a:rPr lang="el-GR" altLang="el-GR" sz="2800">
                <a:latin typeface="Times New Roman" panose="02020603050405020304" pitchFamily="18" charset="0"/>
              </a:rPr>
              <a:t> 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endParaRPr lang="el-GR" altLang="el-GR" sz="2800">
              <a:latin typeface="Times New Roman" panose="02020603050405020304" pitchFamily="18" charset="0"/>
            </a:endParaRPr>
          </a:p>
        </p:txBody>
      </p:sp>
      <p:sp>
        <p:nvSpPr>
          <p:cNvPr id="12290" name="2 - Θέση αριθμού διαφάνειας">
            <a:extLst>
              <a:ext uri="{FF2B5EF4-FFF2-40B4-BE49-F238E27FC236}">
                <a16:creationId xmlns:a16="http://schemas.microsoft.com/office/drawing/2014/main" id="{6F1C08BD-B536-4327-9C19-16B092F5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66CE91-22B6-4BCC-966D-5951163AB6B6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EF1ABF91-6753-4A06-BEBF-44C1C4F7A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"/>
            <a:ext cx="8893175" cy="136842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l-GR" altLang="el-GR" b="1">
                <a:solidFill>
                  <a:srgbClr val="003366"/>
                </a:solidFill>
                <a:latin typeface="Times New Roman" panose="02020603050405020304" pitchFamily="18" charset="0"/>
              </a:rPr>
              <a:t>Διαφορά μεταξύ σουτέρ και σκόρερ</a:t>
            </a:r>
          </a:p>
          <a:p>
            <a:pPr eaLnBrk="1" hangingPunct="1"/>
            <a:r>
              <a:rPr lang="el-GR" altLang="el-GR">
                <a:latin typeface="Times New Roman" panose="02020603050405020304" pitchFamily="18" charset="0"/>
              </a:rPr>
              <a:t>Ο σουτέρ εκτελεί όποτε έχει ένα σουτ</a:t>
            </a:r>
          </a:p>
          <a:p>
            <a:pPr eaLnBrk="1" hangingPunct="1"/>
            <a:r>
              <a:rPr lang="el-GR" altLang="el-GR">
                <a:latin typeface="Times New Roman" panose="02020603050405020304" pitchFamily="18" charset="0"/>
              </a:rPr>
              <a:t>Ο σκόρερ μόνο όταν έχει καλές προϋποθέσεις για σουτ</a:t>
            </a:r>
          </a:p>
        </p:txBody>
      </p:sp>
      <p:sp>
        <p:nvSpPr>
          <p:cNvPr id="13314" name="2 - Θέση αριθμού διαφάνειας">
            <a:extLst>
              <a:ext uri="{FF2B5EF4-FFF2-40B4-BE49-F238E27FC236}">
                <a16:creationId xmlns:a16="http://schemas.microsoft.com/office/drawing/2014/main" id="{95DD9EE2-1456-49F6-818F-8AAE2F2BA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A86E001-27E6-4828-AC1B-BCCC703C5A42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AAA0E0-76C7-4D72-A7FA-4B4BA95A8A47}"/>
              </a:ext>
            </a:extLst>
          </p:cNvPr>
          <p:cNvSpPr txBox="1">
            <a:spLocks noChangeArrowheads="1"/>
          </p:cNvSpPr>
          <p:nvPr/>
        </p:nvSpPr>
        <p:spPr>
          <a:xfrm>
            <a:off x="1847851" y="1341439"/>
            <a:ext cx="8640763" cy="496728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algn="ctr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l-GR" sz="2600" b="1" dirty="0">
                <a:solidFill>
                  <a:srgbClr val="003366"/>
                </a:solidFill>
                <a:latin typeface="Times New Roman" pitchFamily="18" charset="0"/>
              </a:rPr>
              <a:t>Διανοητική προετοιμασία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Χαλάρωση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Αυτοπεποίθηση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Αυτοσυγκέντρωση</a:t>
            </a:r>
          </a:p>
          <a:p>
            <a:pPr marL="274320" indent="-274320" algn="ctr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defRPr/>
            </a:pPr>
            <a:r>
              <a:rPr lang="el-GR" sz="2600" b="1" dirty="0">
                <a:solidFill>
                  <a:srgbClr val="003366"/>
                </a:solidFill>
                <a:latin typeface="Times New Roman" pitchFamily="18" charset="0"/>
              </a:rPr>
              <a:t>Τεχνική του Σουτ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Ισορροπία σώματος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Θέση μπάλας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Στόχος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Ώθηση μπάλας</a:t>
            </a: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Καμπύλη βολής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300" dirty="0">
                <a:latin typeface="Times New Roman" pitchFamily="18" charset="0"/>
                <a:cs typeface="Times New Roman" pitchFamily="18" charset="0"/>
              </a:rPr>
              <a:t>(μικρή γωνία περιορίζει την επιφάνεια του στόχου, μεγαλύτερη προκαλεί απώλεια της αίσθησης του χώρου)</a:t>
            </a:r>
            <a:endParaRPr lang="el-GR" sz="2600" dirty="0">
              <a:latin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l-GR" sz="2600" dirty="0">
                <a:latin typeface="Times New Roman" pitchFamily="18" charset="0"/>
              </a:rPr>
              <a:t>Συνέχεια της κίνησης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αριθμού διαφάνειας 4">
            <a:extLst>
              <a:ext uri="{FF2B5EF4-FFF2-40B4-BE49-F238E27FC236}">
                <a16:creationId xmlns:a16="http://schemas.microsoft.com/office/drawing/2014/main" id="{D18D88DB-AC11-4980-91BF-8B84A04018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FEC8252-970C-432D-A02B-11CCD11E772C}" type="slidenum">
              <a:rPr lang="el-GR" altLang="el-GR" smtClean="0">
                <a:solidFill>
                  <a:srgbClr val="FFFFFF"/>
                </a:solidFill>
                <a:latin typeface="Calibri" panose="020F0502020204030204" pitchFamily="34" charset="0"/>
              </a:rPr>
              <a:pPr/>
              <a:t>5</a:t>
            </a:fld>
            <a:endParaRPr lang="el-GR" altLang="el-G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TextBox 5">
            <a:extLst>
              <a:ext uri="{FF2B5EF4-FFF2-40B4-BE49-F238E27FC236}">
                <a16:creationId xmlns:a16="http://schemas.microsoft.com/office/drawing/2014/main" id="{5DD91BCD-72C0-4BCD-8207-5AF988AE7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1773238"/>
            <a:ext cx="59753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l-GR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l-GR" sz="5400">
                <a:latin typeface="Times New Roman" panose="02020603050405020304" pitchFamily="18" charset="0"/>
                <a:cs typeface="Times New Roman" panose="02020603050405020304" pitchFamily="18" charset="0"/>
              </a:rPr>
              <a:t>alance</a:t>
            </a:r>
          </a:p>
          <a:p>
            <a:r>
              <a:rPr lang="en-US" altLang="el-GR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l-GR" sz="540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r>
              <a:rPr lang="en-US" altLang="el-GR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l-GR" sz="5400">
                <a:latin typeface="Times New Roman" panose="02020603050405020304" pitchFamily="18" charset="0"/>
                <a:cs typeface="Times New Roman" panose="02020603050405020304" pitchFamily="18" charset="0"/>
              </a:rPr>
              <a:t>lbow</a:t>
            </a:r>
          </a:p>
          <a:p>
            <a:r>
              <a:rPr lang="en-US" altLang="el-GR" sz="5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l-GR" sz="5400">
                <a:latin typeface="Times New Roman" panose="02020603050405020304" pitchFamily="18" charset="0"/>
                <a:cs typeface="Times New Roman" panose="02020603050405020304" pitchFamily="18" charset="0"/>
              </a:rPr>
              <a:t>ollow through</a:t>
            </a:r>
            <a:endParaRPr lang="el-GR" altLang="el-GR" sz="5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Ορθογώνιο 6">
            <a:extLst>
              <a:ext uri="{FF2B5EF4-FFF2-40B4-BE49-F238E27FC236}">
                <a16:creationId xmlns:a16="http://schemas.microsoft.com/office/drawing/2014/main" id="{D8F1275F-4543-4882-9159-01B7E698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626" y="836613"/>
            <a:ext cx="40116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l-GR" altLang="el-GR" sz="4000" b="1" u="sng">
                <a:solidFill>
                  <a:srgbClr val="003366"/>
                </a:solidFill>
                <a:latin typeface="Times New Roman" panose="02020603050405020304" pitchFamily="18" charset="0"/>
              </a:rPr>
              <a:t>Τεχνική του Σουτ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6F23013E-69C9-45A6-91C9-CDE4A5834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063" y="1211263"/>
            <a:ext cx="5638800" cy="4305300"/>
          </a:xfrm>
        </p:spPr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Σουτ σε στάση</a:t>
            </a:r>
            <a:r>
              <a:rPr lang="en-US" altLang="el-GR" sz="2800">
                <a:latin typeface="Times New Roman" panose="02020603050405020304" pitchFamily="18" charset="0"/>
              </a:rPr>
              <a:t>   </a:t>
            </a:r>
            <a:endParaRPr lang="el-GR" altLang="el-GR" sz="2800">
              <a:latin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Διείσδυση – </a:t>
            </a:r>
            <a:r>
              <a:rPr lang="en-US" altLang="el-GR" sz="2800">
                <a:latin typeface="Times New Roman" panose="02020603050405020304" pitchFamily="18" charset="0"/>
              </a:rPr>
              <a:t>lay up</a:t>
            </a:r>
            <a:endParaRPr lang="el-GR" altLang="el-GR" sz="2800">
              <a:latin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Σουτ με άλμα - </a:t>
            </a:r>
            <a:r>
              <a:rPr lang="en-US" altLang="el-GR" sz="2800">
                <a:latin typeface="Times New Roman" panose="02020603050405020304" pitchFamily="18" charset="0"/>
              </a:rPr>
              <a:t>jump shot</a:t>
            </a:r>
            <a:endParaRPr lang="el-GR" altLang="el-GR" sz="2800">
              <a:latin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l-GR" sz="2800">
                <a:latin typeface="Times New Roman" panose="02020603050405020304" pitchFamily="18" charset="0"/>
              </a:rPr>
              <a:t>Reverse shot - Hook shot</a:t>
            </a:r>
            <a:r>
              <a:rPr lang="el-GR" altLang="el-GR" sz="2800">
                <a:latin typeface="Times New Roman" panose="02020603050405020304" pitchFamily="18" charset="0"/>
              </a:rPr>
              <a:t> </a:t>
            </a:r>
            <a:r>
              <a:rPr lang="en-US" altLang="el-GR" sz="2800">
                <a:latin typeface="Times New Roman" panose="02020603050405020304" pitchFamily="18" charset="0"/>
              </a:rPr>
              <a:t>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l-GR" sz="2800">
                <a:latin typeface="Times New Roman" panose="02020603050405020304" pitchFamily="18" charset="0"/>
              </a:rPr>
              <a:t>Jump Hook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l-GR" sz="2800">
                <a:latin typeface="Times New Roman" panose="02020603050405020304" pitchFamily="18" charset="0"/>
              </a:rPr>
              <a:t>floater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l-GR" sz="2800">
                <a:latin typeface="Times New Roman" panose="02020603050405020304" pitchFamily="18" charset="0"/>
              </a:rPr>
              <a:t>Follow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Κάρφωμα </a:t>
            </a:r>
          </a:p>
        </p:txBody>
      </p:sp>
      <p:sp>
        <p:nvSpPr>
          <p:cNvPr id="15362" name="2 - Θέση αριθμού διαφάνειας">
            <a:extLst>
              <a:ext uri="{FF2B5EF4-FFF2-40B4-BE49-F238E27FC236}">
                <a16:creationId xmlns:a16="http://schemas.microsoft.com/office/drawing/2014/main" id="{1E9ECD1D-CFF0-4A2F-8F12-F46F1164C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F9FC35-40CC-4823-8C8E-F65F6D29469B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2A717AC3-7FE3-4CDB-B482-E781460231FE}"/>
              </a:ext>
            </a:extLst>
          </p:cNvPr>
          <p:cNvSpPr/>
          <p:nvPr/>
        </p:nvSpPr>
        <p:spPr>
          <a:xfrm>
            <a:off x="2279577" y="307975"/>
            <a:ext cx="203427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609600" indent="-609600" algn="ctr">
              <a:defRPr/>
            </a:pPr>
            <a:r>
              <a:rPr lang="el-GR" sz="2800" dirty="0">
                <a:latin typeface="Times New Roman" pitchFamily="18" charset="0"/>
              </a:rPr>
              <a:t>ΕΙΔΗ ΣΟΥΤ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- Θέση περιεχομένου">
            <a:extLst>
              <a:ext uri="{FF2B5EF4-FFF2-40B4-BE49-F238E27FC236}">
                <a16:creationId xmlns:a16="http://schemas.microsoft.com/office/drawing/2014/main" id="{4DE7FFC4-FB8F-42CB-A89B-C9B7880A4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651" y="741363"/>
            <a:ext cx="8602663" cy="6045200"/>
          </a:xfrm>
        </p:spPr>
        <p:txBody>
          <a:bodyPr/>
          <a:lstStyle/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Χωρίς μπάλα εκτέλεση της κίνησης 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Με μπάλα εκτέλεση του σουτ. Ο παίκτης πετάει την μπάλα προς τα πάνω..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Με μπάλα εκτέλεση του σουτ σε τοίχο. 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Με μπάλα εκτέλεση του σουτ σε τοίχο με αγκώνα στον τοίχο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Από ύπτια θέση σουτ (στον αέρα) και υποδοχή της στην αρχική θέση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Από θέση οκλαδόν σουτ (στον αέρα) και υποδοχή της στην αρχική θέση</a:t>
            </a:r>
          </a:p>
          <a:p>
            <a:pPr marL="357188" indent="-357188">
              <a:buFont typeface="Franklin Gothic Book" panose="020B0503020102020204" pitchFamily="34" charset="0"/>
              <a:buAutoNum type="arabicPeriod"/>
            </a:pPr>
            <a:r>
              <a:rPr lang="el-GR" alt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Από θέση οκλαδόν σουτ, υποδοχή, ραχιαίο πέρασμα στο άλλο χέρι, κίνηση σουτ (ζευγάρια) </a:t>
            </a:r>
          </a:p>
        </p:txBody>
      </p:sp>
      <p:sp>
        <p:nvSpPr>
          <p:cNvPr id="16387" name="4 - Θέση αριθμού διαφάνειας">
            <a:extLst>
              <a:ext uri="{FF2B5EF4-FFF2-40B4-BE49-F238E27FC236}">
                <a16:creationId xmlns:a16="http://schemas.microsoft.com/office/drawing/2014/main" id="{AC4473D1-8228-4208-B874-F0B36B5A6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51576A1-56D5-466F-AB84-D90CD4CDD388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4 - Ορθογώνιο">
            <a:extLst>
              <a:ext uri="{FF2B5EF4-FFF2-40B4-BE49-F238E27FC236}">
                <a16:creationId xmlns:a16="http://schemas.microsoft.com/office/drawing/2014/main" id="{F2791053-F7A2-46DD-8B67-B7A028D6B6AF}"/>
              </a:ext>
            </a:extLst>
          </p:cNvPr>
          <p:cNvSpPr/>
          <p:nvPr/>
        </p:nvSpPr>
        <p:spPr>
          <a:xfrm>
            <a:off x="3680086" y="156971"/>
            <a:ext cx="503979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533400" indent="-533400" algn="ctr">
              <a:defRPr/>
            </a:pPr>
            <a:r>
              <a:rPr lang="en-US" altLang="el-GR" sz="3200" dirty="0"/>
              <a:t>BALL HANDLING SHOT</a:t>
            </a:r>
            <a:endParaRPr lang="el-GR" sz="3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- Θέση περιεχομένου">
            <a:extLst>
              <a:ext uri="{FF2B5EF4-FFF2-40B4-BE49-F238E27FC236}">
                <a16:creationId xmlns:a16="http://schemas.microsoft.com/office/drawing/2014/main" id="{DB84D67C-9308-48E8-90B4-64C3E4785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251" y="404814"/>
            <a:ext cx="7929563" cy="3671887"/>
          </a:xfrm>
        </p:spPr>
        <p:txBody>
          <a:bodyPr/>
          <a:lstStyle/>
          <a:p>
            <a:pPr marL="514350" indent="-514350">
              <a:buFont typeface="Franklin Gothic Book" panose="020B0503020102020204" pitchFamily="34" charset="0"/>
              <a:buAutoNum type="arabicPeriod" startAt="8"/>
            </a:pPr>
            <a:r>
              <a:rPr lang="el-GR" altLang="el-GR"/>
              <a:t>Κατά ζεύγη, εκτέλεση του σουτ. Ο ένας πετάει στον άλλο με τη σωστή τεχνική </a:t>
            </a:r>
          </a:p>
          <a:p>
            <a:pPr marL="514350" indent="-514350">
              <a:buFont typeface="Franklin Gothic Book" panose="020B0503020102020204" pitchFamily="34" charset="0"/>
              <a:buAutoNum type="arabicPeriod" startAt="8"/>
            </a:pPr>
            <a:r>
              <a:rPr lang="el-GR" altLang="el-GR"/>
              <a:t>Σουτ με ένα χέρι κάτω από το καλάθι. Έμφαση στην τεχνική.</a:t>
            </a:r>
          </a:p>
          <a:p>
            <a:pPr marL="514350" indent="-514350">
              <a:buFont typeface="Franklin Gothic Book" panose="020B0503020102020204" pitchFamily="34" charset="0"/>
              <a:buAutoNum type="arabicPeriod" startAt="8"/>
            </a:pPr>
            <a:r>
              <a:rPr lang="el-GR" altLang="el-GR"/>
              <a:t>Σουτ από το κέντρο (κοντινή απόσταση και προοδευτικά απομακρυνόμενοι )</a:t>
            </a:r>
          </a:p>
          <a:p>
            <a:pPr marL="514350" indent="-514350">
              <a:buFont typeface="Franklin Gothic Book" panose="020B0503020102020204" pitchFamily="34" charset="0"/>
              <a:buAutoNum type="arabicPeriod" startAt="8"/>
            </a:pPr>
            <a:r>
              <a:rPr lang="el-GR" altLang="el-GR"/>
              <a:t>Σουτ από πλάι με ταμπλό (κοντινή απόσταση και προοδευτικά απομακρυνόμενοι)</a:t>
            </a:r>
          </a:p>
        </p:txBody>
      </p:sp>
      <p:sp>
        <p:nvSpPr>
          <p:cNvPr id="17411" name="4 - Θέση αριθμού διαφάνειας">
            <a:extLst>
              <a:ext uri="{FF2B5EF4-FFF2-40B4-BE49-F238E27FC236}">
                <a16:creationId xmlns:a16="http://schemas.microsoft.com/office/drawing/2014/main" id="{8E31C057-8AE3-4C11-A543-A3233D0AB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CC7BFA1-3D9F-49F1-BC2C-E87E55E21527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4 - Θέση αριθμού διαφάνειας">
            <a:extLst>
              <a:ext uri="{FF2B5EF4-FFF2-40B4-BE49-F238E27FC236}">
                <a16:creationId xmlns:a16="http://schemas.microsoft.com/office/drawing/2014/main" id="{0D5C9AA7-C439-459D-B3F4-56E4D606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7CF996-AC99-4DEE-B878-E57A3626BC9A}" type="slidenum">
              <a:rPr lang="el-GR" altLang="el-GR" sz="1400">
                <a:solidFill>
                  <a:srgbClr val="FFFFFF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l-GR" altLang="el-GR" sz="14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1">
            <a:extLst>
              <a:ext uri="{FF2B5EF4-FFF2-40B4-BE49-F238E27FC236}">
                <a16:creationId xmlns:a16="http://schemas.microsoft.com/office/drawing/2014/main" id="{A06C7582-0097-4AB7-9023-7E0C8B145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09589"/>
            <a:ext cx="8424862" cy="554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575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tabLst>
                <a:tab pos="1371600" algn="l"/>
              </a:tabLst>
              <a:defRPr sz="2600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>
              <a:spcBef>
                <a:spcPts val="375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tabLst>
                <a:tab pos="1371600" algn="l"/>
              </a:tabLst>
              <a:defRPr sz="2400"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>
              <a:spcBef>
                <a:spcPts val="375"/>
              </a:spcBef>
              <a:buClr>
                <a:srgbClr val="E6B1AB"/>
              </a:buClr>
              <a:buSzPct val="85000"/>
              <a:buFont typeface="Wingdings 2" panose="05020102010507070707" pitchFamily="18" charset="2"/>
              <a:buChar char="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spcBef>
                <a:spcPts val="375"/>
              </a:spcBef>
              <a:buClr>
                <a:srgbClr val="A28E6A"/>
              </a:buClr>
              <a:buSzPct val="80000"/>
              <a:buFont typeface="Wingdings 2" panose="05020102010507070707" pitchFamily="18" charset="2"/>
              <a:buChar char="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spcBef>
                <a:spcPts val="375"/>
              </a:spcBef>
              <a:buClr>
                <a:srgbClr val="A28E6A"/>
              </a:buClr>
              <a:buChar char="o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tabLst>
                <a:tab pos="1371600" algn="l"/>
              </a:tabLst>
              <a:defRPr sz="2000"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 u="sng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Διείσδυση Σουτ (Διδασκαλία)</a:t>
            </a: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l-GR" altLang="el-GR" sz="280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Από την “καλή” πλευρά με το “καλό” χέρι 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</a:rPr>
              <a:t>ένα βήμα και σουτ 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</a:rPr>
              <a:t>δύο βήματα και σουτ 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</a:rPr>
              <a:t>βήμα με ταυτόχρονη αναπήδηση της μπάλας, πιάσιμο της μπάλας, δύο βήματα και σουτ 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</a:rPr>
              <a:t>περπατητά ντρίμπλα, πιάσιμο της μπάλας, δύο βήματα και σουτ 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Bef>
                <a:spcPct val="0"/>
              </a:spcBef>
              <a:buClrTx/>
              <a:buSzTx/>
              <a:buFontTx/>
              <a:buChar char="•"/>
            </a:pPr>
            <a:r>
              <a:rPr lang="el-GR" altLang="el-GR" sz="2800">
                <a:latin typeface="Times New Roman" panose="02020603050405020304" pitchFamily="18" charset="0"/>
              </a:rPr>
              <a:t>κανονική ντρίμπλα και διείσδυση βολή (ολοκληρωμένη μορφή)</a:t>
            </a:r>
            <a:endParaRPr lang="el-GR" altLang="el-G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 Τα ίδια από την “αδύνατη πλευρά” </a:t>
            </a:r>
          </a:p>
          <a:p>
            <a:pPr lvl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l-GR" altLang="el-GR" sz="2800">
                <a:latin typeface="Times New Roman" panose="02020603050405020304" pitchFamily="18" charset="0"/>
              </a:rPr>
              <a:t> Τα ίδια από τον κέντρο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1244</TotalTime>
  <Words>1426</Words>
  <Application>Microsoft Office PowerPoint</Application>
  <PresentationFormat>Ευρεία οθόνη</PresentationFormat>
  <Paragraphs>191</Paragraphs>
  <Slides>27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Franklin Gothic Book</vt:lpstr>
      <vt:lpstr>Perpetua</vt:lpstr>
      <vt:lpstr>Times New Roman</vt:lpstr>
      <vt:lpstr>Wingdings</vt:lpstr>
      <vt:lpstr>Wingdings 2</vt:lpstr>
      <vt:lpstr>Θέμα του Office</vt:lpstr>
      <vt:lpstr>Παρουσίαση του PowerPoint</vt:lpstr>
      <vt:lpstr>ΣΟΥΤ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ΣΟΥΤ ΜΕΤΑ ΑΠΟ ΠΑΣΑ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ΣΟΥΤ ΜΕΤΑ ΑΠΟ ΝΤΡΙΜΠΛΑ</vt:lpstr>
      <vt:lpstr>ΣΟΥΤ ΜΕΤΑ ΑΠΟ ΝΤΡΙΜΠΛΑ</vt:lpstr>
      <vt:lpstr>SPOT UP SHOT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Jaycob Ammerman</dc:title>
  <dc:creator>Jaycob Ammerman</dc:creator>
  <cp:lastModifiedBy>napost</cp:lastModifiedBy>
  <cp:revision>31</cp:revision>
  <dcterms:created xsi:type="dcterms:W3CDTF">2020-03-23T19:20:30Z</dcterms:created>
  <dcterms:modified xsi:type="dcterms:W3CDTF">2020-09-29T07:21:17Z</dcterms:modified>
</cp:coreProperties>
</file>