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8" r:id="rId3"/>
    <p:sldId id="297" r:id="rId4"/>
    <p:sldId id="285" r:id="rId5"/>
    <p:sldId id="276" r:id="rId6"/>
    <p:sldId id="295" r:id="rId7"/>
    <p:sldId id="299" r:id="rId8"/>
    <p:sldId id="296" r:id="rId9"/>
    <p:sldId id="304" r:id="rId10"/>
    <p:sldId id="259" r:id="rId11"/>
    <p:sldId id="300" r:id="rId12"/>
    <p:sldId id="281" r:id="rId13"/>
    <p:sldId id="301" r:id="rId14"/>
    <p:sldId id="282" r:id="rId15"/>
    <p:sldId id="277" r:id="rId16"/>
    <p:sldId id="270" r:id="rId17"/>
    <p:sldId id="271" r:id="rId18"/>
    <p:sldId id="272" r:id="rId19"/>
    <p:sldId id="279" r:id="rId20"/>
    <p:sldId id="278" r:id="rId21"/>
    <p:sldId id="303" r:id="rId22"/>
    <p:sldId id="302" r:id="rId23"/>
    <p:sldId id="305" r:id="rId2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5620"/>
    <p:restoredTop sz="94660"/>
  </p:normalViewPr>
  <p:slideViewPr>
    <p:cSldViewPr>
      <p:cViewPr>
        <p:scale>
          <a:sx n="90" d="100"/>
          <a:sy n="90" d="100"/>
        </p:scale>
        <p:origin x="-47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1024" units="cm"/>
        </inkml:traceFormat>
        <inkml:channelProperties>
          <inkml:channelProperty channel="X" name="resolution" value="28.31858" units="1/cm"/>
          <inkml:channelProperty channel="Y" name="resolution" value="28.36565" units="1/cm"/>
        </inkml:channelProperties>
      </inkml:inkSource>
      <inkml:timestamp xml:id="ts0" timeString="2018-02-08T07:55:41.287"/>
    </inkml:context>
    <inkml:brush xml:id="br0">
      <inkml:brushProperty name="width" value="0.05292" units="cm"/>
      <inkml:brushProperty name="height" value="0.05292" units="cm"/>
      <inkml:brushProperty name="color" value="#FF0000"/>
      <inkml:brushProperty name="fitToCurve" value="1"/>
    </inkml:brush>
  </inkml:definitions>
  <inkml:trace contextRef="#ctx0" brushRef="#br0">4117 804,'0'0,"-19"0,-1 0,20 0,-20 0,-19 0,19 0,0 0,-20 0,21 0,-1 0,-20 0,40 0,-20 0,-19 0,39 0,-20 0,0 0,0 0,-19 0,19 0,0 0,-19 0,19 20,0-20,-19 0,19 0,-20 0,1 0,-1 0,20 0,-19 0,-1 0,20 0,1 0,-1 0,0 0,0 0,0 0,1 0,-21 0,-19 0,39 0,-40 0,21 0,-1 0,-19 0,39 0,0 0,-19 0,-1 0,20 0,-19 0,-1 0,20 0,1 0,-21 0,0 0,40 0,-39 0,19 0,0 0,1 0,-21 0,0 19,1-19,-1 0,20 0,1 0,-21 0,-19 0,39 0,0 0,-19 20,-1 0,0-20,21 0,-21 0,0 0,1 19,-21 1,21 0,-20-20,39 0,-20 0,1 20,-1-1,20-19,-19 20,19-20,0 0,-20 20,21-1,-1-19,0 0,0 20,1-20,-1 20,0 0,20-20,-40 0,21 39,-21-19,0-20,21 20,-41-1,40 1,1 0,-41-1,41-19,-1 0,-20 0,20 0,1 20,-1 0,20-20,-20 0,0 0,20 0,0 20,-20-20,20 19,-19-19,-1 20,0 0,20-1,-20 1,0-20,-19 20,39 0,-40-20,21 19,-1 1,0-20,0 20,0-1,20 1,0-20,-19 20,-1-20,20 20,-20-1,20-19,-40 20,40-20,-19 20,-1 0,20-1,0 1,-20-20,20 20,-20-20,0 19,1-19,19 20,-20 0,20-20,-20 20,20-20,-20 19,20 1,-19 0,19-20,-20 39,20-19,-40 0,40-1,-20 1,1 0,19-1,-20 1,20 0,-20 0,20-20,0 0,0 19,0 1,0-20,-20 20,20 0,0-1,0-19,0 20,0 0,0-1,0 1,0-20,0 40,0-40,0 19,0-19,0 20,0 0,0-20,0 19,0 21,0-20,20-1,-20 40,20-39,0 20,-20-1,19-19,1-1,-20-19,20 20,-20 0,20-20,-20 20,0-20,20 0,-20 19,0-19,19 20,1 0,-20 0,20-1,39-19,-59 20,40 0,-20-20,19 19,-19 1,0-20,-20 20,20-20,-1 0,-19 20,20-1,0-19,0 20,0-20,-1 0,1 0,20 0,-21 20,1-1,20-19,-40 0,20 20,-1 0,1-20,0 20,20-1,-21-19,1 20,0-20,0 0,0 20,-1-1,1-19,20 0,-21 0,1 0,0 20,0-20,0 20,-1-20,21 0,-40 0,20 0,39 20,-19-1,19-19,-19 0,19 0,0 0,1 20,19-20,-20 0,1 0,-21 0,-19 0,20 0,-1 0,-19 0,0 0,19 0,-19 0,20 0,-20 0,39 0,-39 0,19 0,1 0,19 0,-19 0,-1 0,-19 0,20 0,-20 0,-1 0,21 0,-1 0,1 0,-20 0,19 0,1 0,0 0,-21 0,21 0,0 0,-21 0,21 0,-1 0,-19 0,0 0,0 0,0 0,-1 0,1 0,0 0,20 0,-21 0,1 0,20 0,-1 0,-19 0,0 0,20 0,-40 0,19 0,1 0,0 0,0 0,-1 0,1 0,20 0,-20 0,-1 0,21 0,-20-20,0 20,-20 0,39-19,-39 19,20 0,-20 0,40 0,-21-20,1 20,20-20,-21 20,21-20,0 1,-40 19,39 0,-39 0,20-20,0 0,0 20,-1 0,1 0,0-19,39-1,-19 20,-1 0,1 0,0-20,-40 20,19-20,21 20,0 0,-21-19,21 19,19-20,-19 0,-1 20,-19 0,0 0,0 0,0 0,-1 0,-19 0,20 0,-20 0,20 0,0 0,0 0,-1 0,21 0,0 0,19 0,-20 0,21 0,-21 0,1 0,19 0,-39 20,40-20,-1 20,-20-1,21 1,-1 0,1 0,-1-20,-19 19,19-19,-20 20,-19-20,20 20,-20-20,-1 0,1 0,0 0,0 0,19 19,-39 1,40-20,0 20,-1-20,-19 39,19-39,1 0,-20 20,19 0,-19-20,0 0,-20 20,40-1,-40-19,19 0,1 0,20 20,-40-20,20 20,39-20,-39 0,19 19,21-19,-1 20,-39-20,0 0,19 0,-19 20,0 0,0-20,-20 0,39 39,-19-39,20 0,-21 0,1 0,0 0,-20 0,39 20,-19-20,0 19,39 1,-19 0,-20-20,39 0,-19 20,-20-1,19-19,1 0,-21 0,1 0,0 0,0 0,0 0,-20 20,39-20,-19 0,-20 0,20 0,0 0,-1 0,-19 0,20 0,0 20,20-20,-40 19,19-19,21 0,-40 20,39-20,-19 0,0 0,-20 20,0-20,20 0,-20 0,20 0,-20 20,19-20,1 0,-20 19,0 1,20 0,0-20,-20 0,20 20,-20-20,39 0,-39 39,0-39,0 0,0 20,20-20,-20 19,0-19,0 0,20 20,-20-20,39 0,-19 20,0 0,-20-1,20-19,-20 0,59 40,-39-40,0 19,19 21,1-40,-1 0,1 20,-40-1,20-19,0 0,-1 0,1 0,0 0,0 0,-20 20,19-20,1 0,0 0,0 0,0 0,-1 0,21 0,-20 20,0-20,-1 0,1 0,20 0,-1 0,-19 0,0 0,19 0,-19 0,20 0,-20 0,19 0,-19 0,0 0,19 0,-19 0,0 0,20 0,-40 0,19 0,1 0,0 0,-20 0,20 0,-20 0,19 0,1 0,0 0,0 0,19 0,-19 0,0 0,0 0,39 0,-39 0,20 0,-21 0,21 0,0 0,-21 0,1 0,-20 0,20 0,-20 0,20 0,-20 0,19 0,1 0,-20-20,0 20,20 0,0 0,-20 0,20 0,-1-20,1 20,0-19,0 19,0 0,-1-20,1 20,20 0,-40-20,20 0,-1 20,1-19,0 19,19-40,-19 40,0-19,20-1,-40 20,19-20,1 20,0-20,-20 1,20 19,0 0,-1-20,-19 20,20-20,0 1,-20 19,0 0,20 0,-20-20,20 20,-1-20,-19 20,20-20,-20 1,20 19,0 0,-20 0,19-20,-19 20,20 0,0 0,0-20,-20 0,20 20,-20 0,19 0,1-19,0 19,-20-20,40 0,-1 1,-39-1,20 0,0 20,0-39,-1 39,1-40,20 21,-21 19,1-40,0 40,0-39,0 19,-1 0,1 20,0-39,0 19,0-19,-1 39,1-40,0 40,0-20,0 1,-20-21,39 21,-39-21,20 20,0 1,-1-40,1 19,0 20,0-39,-20 20,20 19,-1-19,1 19,-20-20,20 21,-20-1,0 0,0-19,0 19,20 0,-20 1,0 19,0-40,0 40,20-19,-20-1,0 0,0-19,0 39,0-40,0 40,0-19,0 19,0-40,0 40,0-20,0 1,0-1,0 0,0 20,0-19,0-1,0 20,19-20,-19-19,0 19,0-20,0 1,0 0,0 19,20 0,-20-39,0 39,20 1,-20-21,20 40,-20-20,0-19,0 19,0 1,0-1,0 0,0-19,0 19,0-39,0 39,0-19,0-1,0 1,0 19,0-19,0-1,0 20,0 1,0-1,0 0,0 1,0-21,0 20,0 1,0-1,0 0,0-19,0 19,0 0,0 1,0-21,0 40,0-39,0 39,0-20,0 0,0 1,0-21,0 40,0-20,0 1,0-1,0 20,0-20,0 1,0-1,0 20,0-20,-20 20,20-20,0 20,0 0,0-19,0-1,-20 20,20-40,0 40,0-19,-20 19,20-20,0 20,0 0,-19-20,-1 1,20 19,0 0,-20-20,20 20,-20-20,20 0,-20 20,20-19,-19-1,-1 20,0-20,20 1,-20-1,20 20,0 0,-20-20,1 20,19-20,0 20,-20-19,20-1,0 20,-20 0,0-20,20 20,-19-19,19 19,-20-20,0 20,0 0,20 0,-20-20,20 20,-19 0,-1-20,20 20,-20 0,0-19,0 19,20 0,-19 0,19-20,-20 20,0 0,0 0,20 0,-39-20,39 20,-40 0,20-19,1 19,-1 0,0 0,-20-20,40 20,-19 0,-21 0,40 0,-40 0,40-20,-19 20,-21 0,40 0,-20 0,-19 0,19 0,0 0,-19 0,19 0,0 0,-20 0,21 0,-1 0,-20 0,20 0,1 0,-21 0,40 0,-40 0,21 0,-1 0,0 0,0 0,1 0,-1 0,-20 0,20 0,1 0,-1 0,0 0,-20 20,21-20,19 0,-40 0,40 0,-20 0,20 0,-39 0,39 0,-20 0,0 0,0 0,1 0,19 0,-40 0,40 0,-40 0,21 0,-1 20,0-20,0 0,0 0,20 0,-19 0,-1 0,0 0,0 0,20 0,-39 0,39 0,-20 0,20 0,-20 0,20 0,-40 0,40 0,-19 0,-1 0,0 0,0 0,1 0,-1 0,0 0,0 0,0 0,1 0,-1 0,20 0,-40 0,40 0,-20 0,-19 0,19 0,0 0,-19 0,19 0,0 0,0 0,1 0,-1 0,0 0,0 0,20 0,-20 0,1 0,-1 0,0 0,0 0,0 0,-19 0,-1 19,20-19,-19 0,19 0,0 0,1 0,-21 0,20 0,0 0,-19 0,19 0,-20 0,1 0,-1 0,1 0,-21 0,21 20,-1-20,-19 0,19 0,1 0,19 0,-40 20,41-20,-1 0,-20 0,40 0,-19 0,-21 0,40 0,-20 0,0 0,1 0,19 0,-20 0,0 0,0 0,0 0,1 19,-21-19,40 0,-20 0,-39 20,19 0,21-20,-21 0,0 20,1-20,-1 0,1 0,19 19,0 1,-20-20,40 0,-19 0,-1 0,0 0,0 0,20 0,-39 0,39 0,-20 0,0 20,0-20,20 0,-39 19,19 1,0-20,0 0,20 0,-39 0,39 20,-20-20,-39 20,19 19,20-19,-39-20,39 0,-19 0,-1 19,-19-19,39 20,-20 0,-19-20,-20 20,59-20,-39 0,19 0,0 0,21 19,-21 1,-19-20,39 0,0 20,0-20,0 19,1-19,-1 0,0 0,20 20,-20-20,1 0,-1 0,-20 0,40 20,-39-20,39 0,-20 39,0-39,-20 0,21 0,-1 20,-20-20,20 20,1-20,-21 0,1 20,19-20,-20 0,1 0,19 0,0 0,-20 0,40 19,-19-19,19 0,-20 0,0 0,20 0,-20 0,20 0,-39 20,39-20,-20 0,-20 0,40 0,-39 0,39 0,-20 20,0-20,0 0,-39 0,39 0,0 0,1 0,-1 0,0 0,20 0,-20 0,20 0,-20 0,20 0,-19 0,-1 0,20 0,-20 0,20 0,-20 0,1 0,19 0,-20 0,20 0,-20 0,20 0,-20 19,0-19,20 0,0 0,-19 0,19 0,-20 0,0 20,20-20,-20 0,20 0,-20 0,20 0,-19 0,-1 0,20 0,0 20,-20-20,20 0,-20 0,20 0,-20 0,20 0,-19 0,19 0,-20 0,20 0,-40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DE71C-C77A-4674-961D-6A99FABCC2C4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2856C-B0A0-41D3-9BCD-8B2229952E3A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795784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2856C-B0A0-41D3-9BCD-8B2229952E3A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534682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9818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64546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92269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15377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565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091985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815768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124100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845516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11341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257783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AB9FD-58D6-48E6-86B5-0473B87A9B45}" type="datetimeFigureOut">
              <a:rPr lang="el-GR" smtClean="0"/>
              <a:pPr/>
              <a:t>16/12/2021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5E102-FF3A-4615-B9C1-BC0742B042AD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32026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emf"/><Relationship Id="rId5" Type="http://schemas.openxmlformats.org/officeDocument/2006/relationships/customXml" Target="../ink/ink1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3411811"/>
          </a:xfrm>
        </p:spPr>
        <p:txBody>
          <a:bodyPr>
            <a:normAutofit/>
          </a:bodyPr>
          <a:lstStyle/>
          <a:p>
            <a:r>
              <a:rPr lang="el-GR" b="1" dirty="0" smtClean="0"/>
              <a:t>ΒΑΣΙΚΗ </a:t>
            </a:r>
            <a:br>
              <a:rPr lang="el-GR" b="1" dirty="0" smtClean="0"/>
            </a:br>
            <a:r>
              <a:rPr lang="el-GR" b="1" dirty="0" smtClean="0"/>
              <a:t>ΙΣΤΟΠΑΘΟΛΟΓΙΑ</a:t>
            </a:r>
            <a:br>
              <a:rPr lang="el-GR" b="1" dirty="0" smtClean="0"/>
            </a:br>
            <a:r>
              <a:rPr lang="el-GR" b="1" dirty="0" smtClean="0"/>
              <a:t>ΓΕΝΝΗΤΙΚΟΥ ΣΥΣΤΗΜΑΤΟΣ </a:t>
            </a:r>
            <a:br>
              <a:rPr lang="el-GR" b="1" dirty="0" smtClean="0"/>
            </a:br>
            <a:r>
              <a:rPr lang="el-GR" b="1" dirty="0" smtClean="0"/>
              <a:t>ΤΟΥ ΑΡΡΕΝΟΣ</a:t>
            </a:r>
            <a:endParaRPr lang="el-GR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573016"/>
            <a:ext cx="6400800" cy="28803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Επαναληπτικό φροντιστήριο </a:t>
            </a:r>
          </a:p>
          <a:p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μελέτης </a:t>
            </a:r>
            <a:r>
              <a:rPr lang="el-GR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μικροσκοπικών εικόνων</a:t>
            </a:r>
          </a:p>
          <a:p>
            <a:r>
              <a:rPr lang="el-G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16.12.2021</a:t>
            </a:r>
          </a:p>
          <a:p>
            <a:endParaRPr lang="el-GR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l-G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Ανδρέας Χ. </a:t>
            </a:r>
            <a:r>
              <a:rPr lang="el-G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Λάζαρης</a:t>
            </a:r>
            <a:endParaRPr lang="el-GR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832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2400" dirty="0" smtClean="0"/>
              <a:t>Βιοψία όρχεως σε κρύψορχι άρρενα . Μετά την ιστολογική διάγνωση, συνιστάται τακτικός κλινικός και υπερηχογραφικός έλεγχος και μέτρηση στον ορό των </a:t>
            </a:r>
            <a:r>
              <a:rPr lang="en-US" sz="2400" dirty="0" err="1" smtClean="0"/>
              <a:t>hCG</a:t>
            </a:r>
            <a:r>
              <a:rPr lang="en-US" sz="2400" dirty="0" smtClean="0"/>
              <a:t>, AFP &amp; HPL.</a:t>
            </a:r>
            <a:endParaRPr lang="el-GR" sz="2400" dirty="0"/>
          </a:p>
        </p:txBody>
      </p:sp>
      <p:pic>
        <p:nvPicPr>
          <p:cNvPr id="1026" name="Picture 2" descr="http://cursoenarm.net/UPTODATE/contents/images/f8/61/9176.myextj?title=ITGCNU+patholo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57191" y="2014525"/>
            <a:ext cx="4191000" cy="3162301"/>
          </a:xfrm>
          <a:prstGeom prst="rect">
            <a:avLst/>
          </a:prstGeom>
          <a:noFill/>
        </p:spPr>
      </p:pic>
      <p:pic>
        <p:nvPicPr>
          <p:cNvPr id="1028" name="Picture 4" descr="https://www.researchgate.net/publication/278649573/figure/fig58/AS:268058006650886@1440921417926/Figure-3-33-Intratubular-germ-cell-neoplasia-unclassified-The-neoplastic-germ-cell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500174"/>
            <a:ext cx="5091116" cy="5091117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715016"/>
            <a:ext cx="3929058" cy="1142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situ </a:t>
            </a:r>
            <a:r>
              <a:rPr kumimoji="0" lang="el-GR" sz="4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νεοπλασία </a:t>
            </a:r>
            <a:r>
              <a:rPr kumimoji="0" lang="el-G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γεννητικών κυττάρων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29058" y="1714488"/>
            <a:ext cx="3071834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κ.φ.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641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-6052"/>
            <a:ext cx="9144000" cy="626740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Αμιγές </a:t>
            </a:r>
            <a:r>
              <a:rPr lang="el-GR" sz="3600" dirty="0" err="1" smtClean="0"/>
              <a:t>σεμίνωμα</a:t>
            </a:r>
            <a:r>
              <a:rPr lang="el-GR" sz="3600" dirty="0" smtClean="0"/>
              <a:t> γεννητικών κυττάρων όρχεως</a:t>
            </a:r>
            <a:r>
              <a:rPr lang="en-US" sz="3600" dirty="0" smtClean="0"/>
              <a:t>:</a:t>
            </a:r>
            <a:r>
              <a:rPr lang="el-GR" sz="3600" dirty="0" smtClean="0"/>
              <a:t> </a:t>
            </a:r>
            <a:br>
              <a:rPr lang="el-GR" sz="3600" dirty="0" smtClean="0"/>
            </a:br>
            <a:r>
              <a:rPr lang="el-GR" sz="1300" dirty="0" err="1" smtClean="0"/>
              <a:t>κοκκιωματώδης</a:t>
            </a:r>
            <a:r>
              <a:rPr lang="el-GR" sz="1300" dirty="0" smtClean="0"/>
              <a:t> αντίδραση, πηκτική νέκρωση, απευθείας διήθηση (υποστρώματος) </a:t>
            </a:r>
            <a:r>
              <a:rPr lang="el-GR" sz="1300" dirty="0" err="1" smtClean="0"/>
              <a:t>αλληρείου</a:t>
            </a:r>
            <a:r>
              <a:rPr lang="el-GR" sz="1300" dirty="0" smtClean="0"/>
              <a:t> δικτύου, </a:t>
            </a:r>
            <a:r>
              <a:rPr lang="el-GR" sz="1300" dirty="0" smtClean="0"/>
              <a:t>αγγειακές </a:t>
            </a:r>
            <a:r>
              <a:rPr lang="el-GR" sz="1300" dirty="0" smtClean="0"/>
              <a:t>διηθήσεις. </a:t>
            </a:r>
            <a:endParaRPr lang="el-GR" sz="1300" dirty="0"/>
          </a:p>
        </p:txBody>
      </p:sp>
      <p:pic>
        <p:nvPicPr>
          <p:cNvPr id="4099" name="Picture 3" descr="C:\Users\Νεφέλη\Desktop\testisseminomasDownes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34" y="721420"/>
            <a:ext cx="4325400" cy="3200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Νεφέλη\Desktop\testisseminomasDownes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4866"/>
            <a:ext cx="3672408" cy="27073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bosnianpathology.org/images/teaching/Seminoma_with_LVI/Figure_2_10x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274" y="4044866"/>
            <a:ext cx="3650704" cy="27401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Νεφέλη\Desktop\Testes_Seminoma_GranulomatousResponse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77" y="722250"/>
            <a:ext cx="4444398" cy="31999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125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 fontScale="90000"/>
          </a:bodyPr>
          <a:lstStyle/>
          <a:p>
            <a:r>
              <a:rPr lang="el-GR" sz="1800" dirty="0" smtClean="0"/>
              <a:t>Αμφοτερόπλευρος όγκος </a:t>
            </a:r>
            <a:r>
              <a:rPr lang="el-GR" sz="1800" b="1" dirty="0" smtClean="0"/>
              <a:t>γεννητικών κυττάρων </a:t>
            </a:r>
            <a:r>
              <a:rPr lang="el-GR" sz="1800" dirty="0" smtClean="0"/>
              <a:t>όρχεων σε άνδρα </a:t>
            </a:r>
            <a:r>
              <a:rPr lang="el-GR" sz="1800" b="1" dirty="0" smtClean="0"/>
              <a:t>55 ετών</a:t>
            </a:r>
            <a:r>
              <a:rPr lang="el-GR" sz="1800" dirty="0" smtClean="0"/>
              <a:t>, μ.δ. </a:t>
            </a:r>
            <a:r>
              <a:rPr lang="el-GR" sz="1800" b="1" dirty="0" smtClean="0"/>
              <a:t>7 εκ</a:t>
            </a:r>
            <a:r>
              <a:rPr lang="el-GR" sz="1800" dirty="0" smtClean="0"/>
              <a:t>. (ο μεγαλύτερος) μακροσκοπικά ωχρής-γκριζωπής χροιάς, μαλθακής-εύθρυπτης σύστασης, αντιμετωπίστηκε επαρκώς με ορχεκτομή</a:t>
            </a:r>
            <a:r>
              <a:rPr lang="en-US" sz="1800" dirty="0" smtClean="0"/>
              <a:t> </a:t>
            </a:r>
            <a:r>
              <a:rPr lang="el-GR" sz="1800" dirty="0" smtClean="0"/>
              <a:t>και τίποτε περαιτέρω</a:t>
            </a:r>
            <a:r>
              <a:rPr lang="en-US" sz="1800" dirty="0" smtClean="0"/>
              <a:t>,</a:t>
            </a:r>
            <a:r>
              <a:rPr lang="el-GR" sz="1800" dirty="0" smtClean="0"/>
              <a:t> παρά την έκτασή του. </a:t>
            </a:r>
            <a:r>
              <a:rPr lang="el-GR" sz="1800" u="sng" dirty="0" smtClean="0"/>
              <a:t>Απουσία</a:t>
            </a:r>
            <a:r>
              <a:rPr lang="el-GR" sz="1800" dirty="0" smtClean="0"/>
              <a:t> </a:t>
            </a:r>
            <a:r>
              <a:rPr lang="en-US" sz="1800" dirty="0" smtClean="0"/>
              <a:t>in situ</a:t>
            </a:r>
            <a:r>
              <a:rPr lang="el-GR" sz="1800" dirty="0" smtClean="0"/>
              <a:t> νεοπλασίας γεννητικών κυττάρων στα παρακείμενα ορχικά σωληνάρια.</a:t>
            </a:r>
            <a:r>
              <a:rPr lang="en-US" sz="1800" dirty="0" smtClean="0"/>
              <a:t> </a:t>
            </a:r>
            <a:r>
              <a:rPr lang="el-GR" sz="1800" dirty="0" smtClean="0"/>
              <a:t> Καλοήθης πορεία.</a:t>
            </a:r>
            <a:r>
              <a:rPr lang="en-US" sz="1800" dirty="0" smtClean="0"/>
              <a:t> </a:t>
            </a:r>
            <a:r>
              <a:rPr lang="el-GR" sz="1800" dirty="0" smtClean="0"/>
              <a:t> Διάγνωση</a:t>
            </a:r>
            <a:r>
              <a:rPr lang="en-US" sz="1800" dirty="0" smtClean="0"/>
              <a:t>;</a:t>
            </a:r>
            <a:endParaRPr lang="el-GR" sz="1800" dirty="0"/>
          </a:p>
        </p:txBody>
      </p:sp>
      <p:pic>
        <p:nvPicPr>
          <p:cNvPr id="1026" name="Picture 2" descr="http://www.pathologyoutlines.com/images/testis/3_50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926620" y="502084"/>
            <a:ext cx="2657494" cy="3796419"/>
          </a:xfrm>
          <a:prstGeom prst="rect">
            <a:avLst/>
          </a:prstGeom>
          <a:noFill/>
        </p:spPr>
      </p:pic>
      <p:pic>
        <p:nvPicPr>
          <p:cNvPr id="1028" name="Picture 4" descr="http://www.pathologyoutlines.com/images/testis/3_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25077" y="3196836"/>
            <a:ext cx="3036087" cy="4286240"/>
          </a:xfrm>
          <a:prstGeom prst="rect">
            <a:avLst/>
          </a:prstGeom>
          <a:noFill/>
        </p:spPr>
      </p:pic>
      <p:pic>
        <p:nvPicPr>
          <p:cNvPr id="1030" name="Picture 6" descr="Figure 2 :Spermatocytic seminoma with three cell types and follicle-like edema fluid-filled spaces. (H and E, Χ20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214554"/>
            <a:ext cx="4786314" cy="4215925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000496" y="1214422"/>
            <a:ext cx="5143504" cy="6429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l-GR" sz="2400" dirty="0" err="1" smtClean="0">
                <a:solidFill>
                  <a:prstClr val="black"/>
                </a:solidFill>
              </a:rPr>
              <a:t>Σπερματοκυτταρικός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el-GR" sz="2400" dirty="0" smtClean="0">
                <a:solidFill>
                  <a:prstClr val="black"/>
                </a:solidFill>
              </a:rPr>
              <a:t>όγκος- </a:t>
            </a:r>
            <a:r>
              <a:rPr lang="el-GR" sz="2400" dirty="0" err="1" smtClean="0">
                <a:solidFill>
                  <a:prstClr val="black"/>
                </a:solidFill>
              </a:rPr>
              <a:t>σπερματοκυτταρικό</a:t>
            </a:r>
            <a:r>
              <a:rPr lang="el-GR" sz="2400" dirty="0" smtClean="0">
                <a:solidFill>
                  <a:prstClr val="black"/>
                </a:solidFill>
              </a:rPr>
              <a:t> «</a:t>
            </a:r>
            <a:r>
              <a:rPr lang="el-GR" sz="2400" dirty="0" err="1" smtClean="0">
                <a:solidFill>
                  <a:prstClr val="black"/>
                </a:solidFill>
              </a:rPr>
              <a:t>σεμίνωμα</a:t>
            </a:r>
            <a:r>
              <a:rPr lang="el-GR" sz="2400" dirty="0" smtClean="0">
                <a:solidFill>
                  <a:prstClr val="black"/>
                </a:solidFill>
              </a:rPr>
              <a:t>»</a:t>
            </a:r>
          </a:p>
        </p:txBody>
      </p:sp>
    </p:spTree>
    <p:extLst>
      <p:ext uri="{BB962C8B-B14F-4D97-AF65-F5344CB8AC3E}">
        <p14:creationId xmlns="" xmlns:p14="http://schemas.microsoft.com/office/powerpoint/2010/main" val="31664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el-GR" sz="2800" dirty="0" smtClean="0"/>
              <a:t>Μη </a:t>
            </a:r>
            <a:r>
              <a:rPr lang="el-GR" sz="2800" dirty="0" err="1" smtClean="0"/>
              <a:t>σεμινωματώδεις</a:t>
            </a:r>
            <a:r>
              <a:rPr lang="el-GR" sz="2800" dirty="0" smtClean="0"/>
              <a:t> όγκοι γεννητικών κυττάρων όρχεως, συχνότατα μικτοί στους ενήλικες.</a:t>
            </a:r>
            <a:endParaRPr lang="el-GR" sz="2800" dirty="0"/>
          </a:p>
        </p:txBody>
      </p:sp>
      <p:pic>
        <p:nvPicPr>
          <p:cNvPr id="5122" name="Picture 2" descr="C:\Users\Νεφέλη\Desktop\testisembryonal_Matoso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7" y="899840"/>
            <a:ext cx="3811587" cy="2853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Νεφέλη\Desktop\41379_2005_Article_BF3800310_Fig1_HTM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99840"/>
            <a:ext cx="3816424" cy="28603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Νεφέλη\Desktop\testisystlobo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2" y="3861047"/>
            <a:ext cx="3763963" cy="2778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Νεφέλη\Desktop\Testis_ChorioCA26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7"/>
            <a:ext cx="3816424" cy="27787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Θέση κειμένου 2"/>
          <p:cNvSpPr txBox="1">
            <a:spLocks/>
          </p:cNvSpPr>
          <p:nvPr/>
        </p:nvSpPr>
        <p:spPr>
          <a:xfrm>
            <a:off x="763612" y="1535113"/>
            <a:ext cx="3733776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/>
              <a:t>Εμβρυϊκό καρκίνωμα</a:t>
            </a:r>
            <a:endParaRPr lang="el-GR" b="1" dirty="0"/>
          </a:p>
        </p:txBody>
      </p:sp>
      <p:sp>
        <p:nvSpPr>
          <p:cNvPr id="8" name="Θέση κειμένου 2"/>
          <p:cNvSpPr txBox="1">
            <a:spLocks/>
          </p:cNvSpPr>
          <p:nvPr/>
        </p:nvSpPr>
        <p:spPr>
          <a:xfrm>
            <a:off x="4788024" y="1687513"/>
            <a:ext cx="3816424" cy="6397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err="1" smtClean="0"/>
              <a:t>Τεράτωμα</a:t>
            </a:r>
            <a:endParaRPr lang="el-GR" b="1" dirty="0"/>
          </a:p>
        </p:txBody>
      </p:sp>
      <p:sp>
        <p:nvSpPr>
          <p:cNvPr id="9" name="Θέση κειμένου 2"/>
          <p:cNvSpPr txBox="1">
            <a:spLocks/>
          </p:cNvSpPr>
          <p:nvPr/>
        </p:nvSpPr>
        <p:spPr>
          <a:xfrm>
            <a:off x="763612" y="4437112"/>
            <a:ext cx="3733776" cy="20162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/>
              <a:t>Όγκος λεκιθικού ασκού</a:t>
            </a:r>
            <a:endParaRPr lang="el-GR" b="1" dirty="0"/>
          </a:p>
        </p:txBody>
      </p:sp>
      <p:sp>
        <p:nvSpPr>
          <p:cNvPr id="10" name="Θέση κειμένου 2"/>
          <p:cNvSpPr txBox="1">
            <a:spLocks/>
          </p:cNvSpPr>
          <p:nvPr/>
        </p:nvSpPr>
        <p:spPr>
          <a:xfrm>
            <a:off x="4940424" y="4869160"/>
            <a:ext cx="3816424" cy="144015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err="1" smtClean="0"/>
              <a:t>Χοριοκαρκίνωμα</a:t>
            </a:r>
            <a:r>
              <a:rPr lang="el-GR" b="1" dirty="0" smtClean="0"/>
              <a:t> </a:t>
            </a:r>
            <a:r>
              <a:rPr lang="el-GR" sz="2400" b="1" dirty="0" smtClean="0"/>
              <a:t>(διφασικό πρότυπο ανάπτυξης)</a:t>
            </a:r>
            <a:endParaRPr lang="el-GR" sz="2400" b="1" dirty="0"/>
          </a:p>
        </p:txBody>
      </p:sp>
    </p:spTree>
    <p:extLst>
      <p:ext uri="{BB962C8B-B14F-4D97-AF65-F5344CB8AC3E}">
        <p14:creationId xmlns="" xmlns:p14="http://schemas.microsoft.com/office/powerpoint/2010/main" val="235081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Συμπαγής, καλώς αφοριζόμενος, επώδυνος, </a:t>
            </a:r>
            <a:r>
              <a:rPr lang="el-GR" sz="2000" b="1" dirty="0" smtClean="0"/>
              <a:t>παρα</a:t>
            </a:r>
            <a:r>
              <a:rPr lang="el-GR" sz="2000" dirty="0" smtClean="0"/>
              <a:t>-ορχικός καλοήθης όγκος, μ.δ. 4 εκ. </a:t>
            </a:r>
            <a:endParaRPr lang="el-GR" sz="2000" dirty="0"/>
          </a:p>
        </p:txBody>
      </p:sp>
      <p:pic>
        <p:nvPicPr>
          <p:cNvPr id="19458" name="Picture 2" descr="An external file that holds a picture, illustration, etc.&#10;Object name is JCytol-26-30-g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685934"/>
            <a:ext cx="3714744" cy="2596328"/>
          </a:xfrm>
          <a:prstGeom prst="rect">
            <a:avLst/>
          </a:prstGeom>
          <a:noFill/>
        </p:spPr>
      </p:pic>
      <p:pic>
        <p:nvPicPr>
          <p:cNvPr id="19460" name="Picture 4" descr="http://img.medscape.com/pi/emed/ckb/pathology/1603817-1607642-1743592-1766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80219" y="1534697"/>
            <a:ext cx="6072208" cy="4574398"/>
          </a:xfrm>
          <a:prstGeom prst="rect">
            <a:avLst/>
          </a:prstGeom>
          <a:noFill/>
        </p:spPr>
      </p:pic>
      <p:pic>
        <p:nvPicPr>
          <p:cNvPr id="19462" name="Picture 6" descr="http://img.medscape.com/pi/emed/ckb/pathology/1603817-1607642-1743592-17663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86166"/>
            <a:ext cx="4077655" cy="3071834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286124"/>
            <a:ext cx="4572000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l-GR" sz="4400" smtClean="0">
                <a:solidFill>
                  <a:prstClr val="black"/>
                </a:solidFill>
              </a:rPr>
              <a:t>Αδενωματοειδής όγκος </a:t>
            </a:r>
            <a:endParaRPr lang="el-GR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078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l-GR" sz="2000" dirty="0" smtClean="0"/>
              <a:t>Άρρην έφηβος εμφανίζει υδροκήλη. Μετά από παρακέντηση, προκύπτει η κάτωθεν αριστερή μικροσκοπική εικόνα του κυτταρολογικού επιχρίσματος </a:t>
            </a:r>
            <a:r>
              <a:rPr lang="en-US" sz="2000" dirty="0" smtClean="0"/>
              <a:t>. A</a:t>
            </a:r>
            <a:r>
              <a:rPr lang="el-GR" sz="2000" dirty="0" smtClean="0"/>
              <a:t>κολουθεί χειρουργική εξαίρεση όγκου του ελυτροειδούς  χιτώνα του όρχεως  εξού οι υπόλοιπες μικροσκοπικές εικόνες. Ανοσοϊστοθετικότητα στη δεσμίνη  (δεξιά), </a:t>
            </a:r>
            <a:r>
              <a:rPr lang="en-US" sz="2000" dirty="0" smtClean="0"/>
              <a:t>HHF35, </a:t>
            </a:r>
            <a:r>
              <a:rPr lang="el-GR" sz="2000" dirty="0" smtClean="0"/>
              <a:t>μυογενίνη, </a:t>
            </a:r>
            <a:r>
              <a:rPr lang="en-US" sz="2000" dirty="0" smtClean="0"/>
              <a:t>MyoD1. </a:t>
            </a:r>
            <a:r>
              <a:rPr lang="el-GR" sz="2000" dirty="0" smtClean="0"/>
              <a:t>Διάγνωση</a:t>
            </a:r>
            <a:r>
              <a:rPr lang="en-US" sz="2000" dirty="0" smtClean="0"/>
              <a:t>; </a:t>
            </a:r>
            <a:r>
              <a:rPr lang="el-GR" sz="2000" dirty="0" smtClean="0"/>
              <a:t>Περαιτέρω θεραπευτικοί χειρισμοί. Πρόγνωση</a:t>
            </a:r>
            <a:r>
              <a:rPr lang="en-US" sz="2000" dirty="0" smtClean="0"/>
              <a:t>;</a:t>
            </a:r>
            <a:endParaRPr lang="el-GR" sz="2000" dirty="0"/>
          </a:p>
        </p:txBody>
      </p:sp>
      <p:pic>
        <p:nvPicPr>
          <p:cNvPr id="53250" name="Picture 2" descr="C:\Users\αγαπουλακι\Desktop\06_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00174"/>
            <a:ext cx="3000364" cy="4249353"/>
          </a:xfrm>
          <a:prstGeom prst="rect">
            <a:avLst/>
          </a:prstGeom>
          <a:noFill/>
        </p:spPr>
      </p:pic>
      <p:pic>
        <p:nvPicPr>
          <p:cNvPr id="53252" name="Picture 4" descr="http://pathologyoutlines.com/images/softtissue/06_20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143239" y="1500174"/>
            <a:ext cx="3437953" cy="4286280"/>
          </a:xfrm>
          <a:prstGeom prst="rect">
            <a:avLst/>
          </a:prstGeom>
          <a:noFill/>
        </p:spPr>
      </p:pic>
      <p:pic>
        <p:nvPicPr>
          <p:cNvPr id="53254" name="Picture 6" descr="http://pathologyoutlines.com/images/softtissue/06_3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643701" y="1500173"/>
            <a:ext cx="4500594" cy="5387245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7000892" y="5286388"/>
            <a:ext cx="714380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715016"/>
            <a:ext cx="6572264" cy="1142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Εμβρυϊκό ραβδομυοσάρκωμα.</a:t>
            </a:r>
            <a:b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Συνδυαστική χημειοθεραπεία-ακτινοθεραπεία.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latin typeface="+mj-lt"/>
                <a:ea typeface="+mj-ea"/>
                <a:cs typeface="+mj-cs"/>
              </a:rPr>
              <a:t>Ενδιάμεση πρόγνωση.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858148" y="5715016"/>
            <a:ext cx="714380" cy="428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="" xmlns:p14="http://schemas.microsoft.com/office/powerpoint/2010/main" val="30394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Ονομάσατε τις διαμαρτίες διάπλασης στο εικονιζόμενο άρρεν νεογνό.</a:t>
            </a:r>
            <a:endParaRPr lang="el-GR" dirty="0"/>
          </a:p>
        </p:txBody>
      </p:sp>
      <p:pic>
        <p:nvPicPr>
          <p:cNvPr id="270338" name="Picture 2" descr="http://www.genitalsurgerybelgrade.com/admin/uploads/Newborn_with_EE_compl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3609848" cy="4643470"/>
          </a:xfrm>
          <a:prstGeom prst="rect">
            <a:avLst/>
          </a:prstGeom>
          <a:noFill/>
        </p:spPr>
      </p:pic>
      <p:pic>
        <p:nvPicPr>
          <p:cNvPr id="270340" name="Picture 4" descr="http://www.genitalsurgerybelgrade.com/admin/uploads/Newborn_with_EE_complex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1643050"/>
            <a:ext cx="5500694" cy="341959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714744" y="5214950"/>
            <a:ext cx="5429256" cy="1643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Επισπαδίας σε συνδυασμό με εκστροφή της ουροδόχου κύστης.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143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8998"/>
          </a:xfrm>
        </p:spPr>
        <p:txBody>
          <a:bodyPr>
            <a:noAutofit/>
          </a:bodyPr>
          <a:lstStyle/>
          <a:p>
            <a:r>
              <a:rPr lang="el-GR" sz="2400" dirty="0" smtClean="0"/>
              <a:t>Ποιά η εικονιζόμενη μη λοιμώδης νόσος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l-GR" sz="2400" dirty="0" smtClean="0"/>
              <a:t>και τι έχει προκαλέσει στο πέος</a:t>
            </a:r>
            <a:r>
              <a:rPr lang="en-US" sz="2400" dirty="0" smtClean="0"/>
              <a:t>; </a:t>
            </a:r>
            <a:r>
              <a:rPr lang="el-GR" sz="2400" dirty="0" smtClean="0"/>
              <a:t>Περιγραφή.</a:t>
            </a:r>
            <a:br>
              <a:rPr lang="el-GR" sz="2400" dirty="0" smtClean="0"/>
            </a:br>
            <a:r>
              <a:rPr lang="el-GR" sz="2400" dirty="0" smtClean="0"/>
              <a:t>Πού εντοπίζεται η ανάλογη αλλοίωση </a:t>
            </a:r>
            <a:br>
              <a:rPr lang="el-GR" sz="2400" dirty="0" smtClean="0"/>
            </a:br>
            <a:r>
              <a:rPr lang="el-GR" sz="2400" dirty="0" smtClean="0"/>
              <a:t>σε </a:t>
            </a:r>
            <a:r>
              <a:rPr lang="el-GR" sz="2400" dirty="0" err="1" smtClean="0"/>
              <a:t>περιεμμηνοπαυσιακές</a:t>
            </a:r>
            <a:r>
              <a:rPr lang="el-GR" sz="2400" dirty="0" smtClean="0"/>
              <a:t> γυναίκες και με τι συνυπάρχει συχνά</a:t>
            </a:r>
            <a:r>
              <a:rPr lang="en-US" sz="2400" dirty="0" smtClean="0"/>
              <a:t>;</a:t>
            </a:r>
            <a:endParaRPr lang="el-GR" sz="2400" dirty="0"/>
          </a:p>
        </p:txBody>
      </p:sp>
      <p:pic>
        <p:nvPicPr>
          <p:cNvPr id="113666" name="Picture 2" descr="C:\Users\KAV-AGRO\Desktop\9-19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00808"/>
            <a:ext cx="3449960" cy="4666071"/>
          </a:xfrm>
          <a:prstGeom prst="rect">
            <a:avLst/>
          </a:prstGeom>
          <a:noFill/>
        </p:spPr>
      </p:pic>
      <p:pic>
        <p:nvPicPr>
          <p:cNvPr id="113667" name="Picture 3" descr="C:\Users\KAV-AGRO\Desktop\Vulva_LichenSclerosusEtAtrophicus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1" y="1988840"/>
            <a:ext cx="5179263" cy="3888432"/>
          </a:xfrm>
          <a:prstGeom prst="rect">
            <a:avLst/>
          </a:prstGeom>
          <a:noFill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0" y="0"/>
            <a:ext cx="9144000" cy="170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Ξηρωτική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αποφρακτική </a:t>
            </a:r>
            <a:r>
              <a:rPr kumimoji="0" lang="el-GR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βαλανοποσθίτιδα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(σκληρυντικός και ατροφικός λειχήνας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που έχει οδηγήσει σε φίμωση. </a:t>
            </a:r>
            <a:b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Στις γυναίκες ο σκληρυντικός και ατροφικός λειχήνας απαντά ως χρόνια φλεγμονή του αιδοίου και στο ήμισυ περίπου των περιπτώσεων συνυπάρχει με καρκίνωμα του αιδοίου.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857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357950" y="571480"/>
            <a:ext cx="2786050" cy="3937640"/>
          </a:xfrm>
        </p:spPr>
        <p:txBody>
          <a:bodyPr>
            <a:normAutofit fontScale="90000"/>
          </a:bodyPr>
          <a:lstStyle/>
          <a:p>
            <a:r>
              <a:rPr lang="el-GR" sz="2200" dirty="0" smtClean="0"/>
              <a:t>Επώδυνες ερυθρές  φυσαλίδες πέους που σκάνε και αφήνουν ανοιχτές πληγές. Ποιός ο πιθανότερος  αιτιολογικός παράγων της εικονιζόμενης αφροδίσιας λοίμωξης</a:t>
            </a:r>
            <a:r>
              <a:rPr lang="en-US" sz="2200" dirty="0" smtClean="0"/>
              <a:t>;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l-GR" sz="2800" dirty="0" smtClean="0"/>
              <a:t/>
            </a:r>
            <a:br>
              <a:rPr lang="el-GR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l-GR" sz="2800" dirty="0"/>
          </a:p>
        </p:txBody>
      </p:sp>
      <p:pic>
        <p:nvPicPr>
          <p:cNvPr id="112642" name="Picture 2" descr="C:\Users\KAV-AGRO\Desktop\ds00179_im01328_r7_herpesthu_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3" y="3786190"/>
            <a:ext cx="3067603" cy="2786082"/>
          </a:xfrm>
          <a:prstGeom prst="rect">
            <a:avLst/>
          </a:prstGeom>
          <a:noFill/>
        </p:spPr>
      </p:pic>
      <p:sp>
        <p:nvSpPr>
          <p:cNvPr id="4" name="3 - Ορθογώνιο"/>
          <p:cNvSpPr/>
          <p:nvPr/>
        </p:nvSpPr>
        <p:spPr>
          <a:xfrm>
            <a:off x="7429520" y="4429132"/>
            <a:ext cx="1714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 smtClean="0"/>
              <a:t>Ιός </a:t>
            </a:r>
          </a:p>
          <a:p>
            <a:pPr algn="ctr"/>
            <a:r>
              <a:rPr lang="el-GR" b="1" dirty="0" smtClean="0"/>
              <a:t>του απλού έρπητα τύπου 2</a:t>
            </a:r>
            <a:endParaRPr lang="el-GR" b="1" dirty="0"/>
          </a:p>
        </p:txBody>
      </p:sp>
      <p:pic>
        <p:nvPicPr>
          <p:cNvPr id="5" name="Picture 2" descr="http://www.nhs.uk/Tools/PublishingImages/sore_penis_images/SPS-herp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708532" y="934882"/>
            <a:ext cx="3429024" cy="1987840"/>
          </a:xfrm>
          <a:prstGeom prst="rect">
            <a:avLst/>
          </a:prstGeom>
          <a:noFill/>
        </p:spPr>
      </p:pic>
      <p:pic>
        <p:nvPicPr>
          <p:cNvPr id="6" name="Picture 4" descr="http://www.std-gov.org/blog/wp-content/uploads/Herp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916819" y="1273953"/>
            <a:ext cx="6357982" cy="4238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682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188640"/>
            <a:ext cx="4139952" cy="2592288"/>
          </a:xfrm>
        </p:spPr>
        <p:txBody>
          <a:bodyPr>
            <a:noAutofit/>
          </a:bodyPr>
          <a:lstStyle/>
          <a:p>
            <a:r>
              <a:rPr lang="en-US" sz="2400" dirty="0" smtClean="0"/>
              <a:t>E</a:t>
            </a:r>
            <a:r>
              <a:rPr lang="el-GR" sz="2400" dirty="0" err="1" smtClean="0"/>
              <a:t>πιμένουσα</a:t>
            </a:r>
            <a:r>
              <a:rPr lang="el-GR" sz="2400" dirty="0" smtClean="0"/>
              <a:t> για μήνες αλλοίωση βαλάνου μεσήλικος ανδρός. Στην κλινική </a:t>
            </a:r>
            <a:r>
              <a:rPr lang="el-GR" sz="2400" dirty="0" err="1" smtClean="0"/>
              <a:t>διαφοροδιάγνωση</a:t>
            </a:r>
            <a:r>
              <a:rPr lang="el-GR" sz="2400" dirty="0" smtClean="0"/>
              <a:t>, ποιά </a:t>
            </a:r>
            <a:r>
              <a:rPr lang="el-GR" sz="2400" dirty="0" err="1" smtClean="0"/>
              <a:t>προκαρκινωματώδης</a:t>
            </a:r>
            <a:r>
              <a:rPr lang="el-GR" sz="2400" dirty="0" smtClean="0"/>
              <a:t> αλλοίωση περιλαμβάνεται</a:t>
            </a:r>
            <a:r>
              <a:rPr lang="en-US" sz="2400" dirty="0" smtClean="0"/>
              <a:t>;.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dirty="0" smtClean="0"/>
              <a:t> I</a:t>
            </a:r>
            <a:r>
              <a:rPr lang="el-GR" sz="2400" dirty="0" err="1" smtClean="0"/>
              <a:t>στολογική</a:t>
            </a:r>
            <a:r>
              <a:rPr lang="el-GR" sz="2400" dirty="0" smtClean="0"/>
              <a:t> περιγραφή και τελική διάγνωση.</a:t>
            </a:r>
            <a:endParaRPr lang="el-GR" sz="2400" dirty="0"/>
          </a:p>
        </p:txBody>
      </p:sp>
      <p:pic>
        <p:nvPicPr>
          <p:cNvPr id="111618" name="Picture 2" descr="C:\Users\KAV-AGRO\Desktop\10_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4944"/>
            <a:ext cx="3550955" cy="3744416"/>
          </a:xfrm>
          <a:prstGeom prst="rect">
            <a:avLst/>
          </a:prstGeom>
          <a:noFill/>
        </p:spPr>
      </p:pic>
      <p:pic>
        <p:nvPicPr>
          <p:cNvPr id="111619" name="Picture 3" descr="C:\Users\KAV-AGRO\Desktop\Plasmacytosis_mucosae_--_high_ma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0"/>
            <a:ext cx="5035486" cy="3212976"/>
          </a:xfrm>
          <a:prstGeom prst="rect">
            <a:avLst/>
          </a:prstGeom>
          <a:noFill/>
        </p:spPr>
      </p:pic>
      <p:pic>
        <p:nvPicPr>
          <p:cNvPr id="111620" name="Picture 4" descr="C:\Users\KAV-AGRO\Desktop\ExtGenitalia_ZoonsBalanitis2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84984"/>
            <a:ext cx="5009018" cy="3573016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0"/>
            <a:ext cx="4139952" cy="2852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l-GR" sz="2400" dirty="0" smtClean="0">
                <a:solidFill>
                  <a:prstClr val="black"/>
                </a:solidFill>
              </a:rPr>
              <a:t>Αλλοίωση κλινικώς μιμούμενη </a:t>
            </a:r>
            <a:r>
              <a:rPr lang="el-GR" sz="2400" dirty="0" err="1" smtClean="0">
                <a:solidFill>
                  <a:prstClr val="black"/>
                </a:solidFill>
              </a:rPr>
              <a:t>ερυθροπλασία</a:t>
            </a:r>
            <a:r>
              <a:rPr lang="el-GR" sz="2400" dirty="0" smtClean="0">
                <a:solidFill>
                  <a:prstClr val="black"/>
                </a:solidFill>
              </a:rPr>
              <a:t> του </a:t>
            </a:r>
            <a:r>
              <a:rPr lang="en-US" sz="2400" dirty="0" err="1" smtClean="0">
                <a:solidFill>
                  <a:prstClr val="black"/>
                </a:solidFill>
              </a:rPr>
              <a:t>Queyrat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Λεμφοπλασματοκυτταρικές</a:t>
            </a:r>
            <a:r>
              <a:rPr lang="el-GR" sz="2400" dirty="0" smtClean="0">
                <a:solidFill>
                  <a:prstClr val="black"/>
                </a:solidFill>
              </a:rPr>
              <a:t> διηθήσεις.</a:t>
            </a:r>
            <a:br>
              <a:rPr lang="el-GR" sz="2400" dirty="0" smtClean="0">
                <a:solidFill>
                  <a:prstClr val="black"/>
                </a:solidFill>
              </a:rPr>
            </a:br>
            <a:r>
              <a:rPr lang="el-GR" sz="2400" b="1" dirty="0" err="1" smtClean="0">
                <a:solidFill>
                  <a:prstClr val="black"/>
                </a:solidFill>
              </a:rPr>
              <a:t>Πλασματοκυτταρική</a:t>
            </a:r>
            <a:r>
              <a:rPr lang="el-GR" sz="2400" b="1" dirty="0" smtClean="0">
                <a:solidFill>
                  <a:prstClr val="black"/>
                </a:solidFill>
              </a:rPr>
              <a:t> βαλανίτιδα του </a:t>
            </a:r>
            <a:r>
              <a:rPr lang="en-US" sz="2400" b="1" dirty="0" smtClean="0">
                <a:solidFill>
                  <a:prstClr val="black"/>
                </a:solidFill>
              </a:rPr>
              <a:t>Zoon.</a:t>
            </a:r>
            <a:r>
              <a:rPr lang="el-GR" sz="2400" b="1" dirty="0" smtClean="0">
                <a:solidFill>
                  <a:prstClr val="black"/>
                </a:solidFill>
              </a:rPr>
              <a:t/>
            </a:r>
            <a:br>
              <a:rPr lang="el-GR" sz="2400" b="1" dirty="0" smtClean="0">
                <a:solidFill>
                  <a:prstClr val="black"/>
                </a:solidFill>
              </a:rPr>
            </a:br>
            <a:endParaRPr lang="el-GR" sz="2400" b="1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="" xmlns:p14="http://schemas.microsoft.com/office/powerpoint/2010/main" Requires="p14">
          <p:contentPart p14:bwMode="auto" r:id="rId5">
            <p14:nvContentPartPr>
              <p14:cNvPr id="111621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929188" y="5249863"/>
              <a:ext cx="4094162" cy="1487487"/>
            </p14:xfrm>
          </p:contentPart>
        </mc:Choice>
        <mc:Fallback>
          <p:pic>
            <p:nvPicPr>
              <p:cNvPr id="111621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919827" y="5240503"/>
                <a:ext cx="4112883" cy="15062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31329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el-GR" sz="3600" dirty="0" smtClean="0"/>
              <a:t>Φλεγμονώδεις μεταβολές προστάτη αδένα –</a:t>
            </a:r>
            <a:br>
              <a:rPr lang="el-GR" sz="3600" dirty="0" smtClean="0"/>
            </a:br>
            <a:r>
              <a:rPr lang="el-GR" sz="3600" dirty="0" smtClean="0"/>
              <a:t> Μη ειδική </a:t>
            </a:r>
            <a:r>
              <a:rPr lang="el-GR" sz="3600" dirty="0" err="1" smtClean="0"/>
              <a:t>κοκκιωματώδης</a:t>
            </a:r>
            <a:r>
              <a:rPr lang="el-GR" sz="3600" dirty="0" smtClean="0"/>
              <a:t> προστατίτιδα</a:t>
            </a:r>
            <a:endParaRPr lang="el-GR" sz="3600" dirty="0"/>
          </a:p>
        </p:txBody>
      </p:sp>
      <p:pic>
        <p:nvPicPr>
          <p:cNvPr id="2050" name="Picture 2" descr="C:\Users\Νεφέλη\Desktop\MALE0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6" y="997893"/>
            <a:ext cx="4166457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Νεφέλη\Desktop\ProstateprostatitisIczkowski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97149"/>
            <a:ext cx="3541100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Νεφέλη\Desktop\unna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20" y="3818171"/>
            <a:ext cx="3856123" cy="28920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Νεφέλη\Desktop\prostategranprostYang0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02" y="3790013"/>
            <a:ext cx="3918124" cy="2948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2097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771800" y="0"/>
            <a:ext cx="6372200" cy="1417638"/>
          </a:xfrm>
        </p:spPr>
        <p:txBody>
          <a:bodyPr>
            <a:normAutofit fontScale="90000"/>
          </a:bodyPr>
          <a:lstStyle/>
          <a:p>
            <a:r>
              <a:rPr lang="el-GR" sz="2800" dirty="0" err="1" smtClean="0"/>
              <a:t>Πολυεστιακή</a:t>
            </a:r>
            <a:r>
              <a:rPr lang="el-GR" sz="2800" dirty="0" smtClean="0"/>
              <a:t> αλλοίωση πέους άνδρα 28 ετών.</a:t>
            </a:r>
            <a:br>
              <a:rPr lang="el-GR" sz="2800" dirty="0" smtClean="0"/>
            </a:br>
            <a:r>
              <a:rPr lang="el-GR" sz="2800" dirty="0" smtClean="0"/>
              <a:t>Ακριβής ανατομική εντόπιση, </a:t>
            </a:r>
            <a:r>
              <a:rPr lang="el-GR" sz="2800" dirty="0" err="1" smtClean="0"/>
              <a:t>παθολογοανατομική</a:t>
            </a:r>
            <a:r>
              <a:rPr lang="el-GR" sz="2800" dirty="0" smtClean="0"/>
              <a:t> περιγραφή, διάγνωση </a:t>
            </a:r>
            <a:r>
              <a:rPr lang="el-GR" sz="2800" dirty="0" err="1" smtClean="0"/>
              <a:t>αιτιοπαθογένεση</a:t>
            </a:r>
            <a:r>
              <a:rPr lang="en-US" sz="2800" dirty="0" smtClean="0"/>
              <a:t>.</a:t>
            </a:r>
            <a:endParaRPr lang="el-GR" sz="2800" dirty="0"/>
          </a:p>
        </p:txBody>
      </p:sp>
      <p:pic>
        <p:nvPicPr>
          <p:cNvPr id="110595" name="Picture 3" descr="C:\Users\KAV-AGRO\Desktop\Fig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284984"/>
            <a:ext cx="3384376" cy="3420128"/>
          </a:xfrm>
          <a:prstGeom prst="rect">
            <a:avLst/>
          </a:prstGeom>
          <a:noFill/>
        </p:spPr>
      </p:pic>
      <p:pic>
        <p:nvPicPr>
          <p:cNvPr id="110596" name="Picture 4" descr="C:\Users\KAV-AGRO\Desktop\Fig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556792"/>
            <a:ext cx="5211768" cy="4968552"/>
          </a:xfrm>
          <a:prstGeom prst="rect">
            <a:avLst/>
          </a:prstGeom>
          <a:noFill/>
        </p:spPr>
      </p:pic>
      <p:pic>
        <p:nvPicPr>
          <p:cNvPr id="110597" name="Picture 5" descr="C:\Users\KAV-AGRO\Desktop\435575-455021-41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76672"/>
            <a:ext cx="2704522" cy="2448272"/>
          </a:xfrm>
          <a:prstGeom prst="rect">
            <a:avLst/>
          </a:prstGeom>
          <a:noFill/>
        </p:spPr>
      </p:pic>
      <p:sp>
        <p:nvSpPr>
          <p:cNvPr id="7" name="1 - Τίτλος"/>
          <p:cNvSpPr txBox="1">
            <a:spLocks/>
          </p:cNvSpPr>
          <p:nvPr/>
        </p:nvSpPr>
        <p:spPr>
          <a:xfrm>
            <a:off x="2915816" y="0"/>
            <a:ext cx="6228184" cy="170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el-GR" sz="4400" b="1" dirty="0" err="1" smtClean="0">
                <a:solidFill>
                  <a:prstClr val="black"/>
                </a:solidFill>
              </a:rPr>
              <a:t>Οξυτενές</a:t>
            </a:r>
            <a:r>
              <a:rPr lang="el-GR" sz="4400" b="1" dirty="0" smtClean="0">
                <a:solidFill>
                  <a:prstClr val="black"/>
                </a:solidFill>
              </a:rPr>
              <a:t> κονδύλωμα</a:t>
            </a:r>
            <a:r>
              <a:rPr lang="el-GR" sz="4400" dirty="0" smtClean="0">
                <a:solidFill>
                  <a:prstClr val="black"/>
                </a:solidFill>
              </a:rPr>
              <a:t>, πόσθη-</a:t>
            </a:r>
            <a:r>
              <a:rPr lang="el-GR" sz="4400" dirty="0" err="1" smtClean="0">
                <a:solidFill>
                  <a:prstClr val="black"/>
                </a:solidFill>
              </a:rPr>
              <a:t>ακροποσθία</a:t>
            </a:r>
            <a:r>
              <a:rPr lang="el-GR" sz="4400" dirty="0" smtClean="0">
                <a:solidFill>
                  <a:prstClr val="black"/>
                </a:solidFill>
              </a:rPr>
              <a:t>, καλοήθης </a:t>
            </a:r>
            <a:r>
              <a:rPr lang="el-GR" sz="4400" dirty="0" err="1" smtClean="0">
                <a:solidFill>
                  <a:prstClr val="black"/>
                </a:solidFill>
              </a:rPr>
              <a:t>θηλωματώδης</a:t>
            </a:r>
            <a:r>
              <a:rPr lang="el-GR" sz="4400" dirty="0" smtClean="0">
                <a:solidFill>
                  <a:prstClr val="black"/>
                </a:solidFill>
              </a:rPr>
              <a:t>, ιογενής </a:t>
            </a:r>
            <a:r>
              <a:rPr lang="el-GR" sz="4400" dirty="0" err="1" smtClean="0">
                <a:solidFill>
                  <a:prstClr val="black"/>
                </a:solidFill>
              </a:rPr>
              <a:t>ακάνθωση</a:t>
            </a:r>
            <a:r>
              <a:rPr lang="el-GR" sz="4400" dirty="0" smtClean="0">
                <a:solidFill>
                  <a:prstClr val="black"/>
                </a:solidFill>
              </a:rPr>
              <a:t> ( γενότυποι 6 &amp; 11 του </a:t>
            </a:r>
            <a:r>
              <a:rPr lang="en-US" sz="4400" dirty="0" smtClean="0">
                <a:solidFill>
                  <a:prstClr val="black"/>
                </a:solidFill>
              </a:rPr>
              <a:t>HPV).</a:t>
            </a:r>
            <a:endParaRPr lang="el-GR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364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Ποικιλίες </a:t>
            </a:r>
            <a:r>
              <a:rPr lang="el-GR" sz="3600" b="1" dirty="0" err="1" smtClean="0"/>
              <a:t>ενδο</a:t>
            </a:r>
            <a:r>
              <a:rPr lang="el-GR" sz="3600" dirty="0" err="1" smtClean="0"/>
              <a:t>επιθηλιακής</a:t>
            </a:r>
            <a:r>
              <a:rPr lang="el-GR" sz="3600" dirty="0" smtClean="0"/>
              <a:t> νεοπλασίας του πέους</a:t>
            </a:r>
            <a:r>
              <a:rPr lang="en-US" sz="3600" dirty="0" smtClean="0"/>
              <a:t>:</a:t>
            </a:r>
            <a:r>
              <a:rPr lang="en-US" dirty="0" smtClean="0"/>
              <a:t> </a:t>
            </a:r>
            <a:r>
              <a:rPr lang="el-GR" sz="3100" dirty="0" smtClean="0"/>
              <a:t>διαφοροποιημένη, </a:t>
            </a:r>
            <a:r>
              <a:rPr lang="el-GR" sz="3100" dirty="0" err="1" smtClean="0"/>
              <a:t>κονδυλωματώδης</a:t>
            </a:r>
            <a:r>
              <a:rPr lang="el-GR" sz="3100" dirty="0" smtClean="0"/>
              <a:t>, </a:t>
            </a:r>
            <a:r>
              <a:rPr lang="el-GR" sz="3100" dirty="0" err="1" smtClean="0"/>
              <a:t>βασικόμορφη</a:t>
            </a:r>
            <a:r>
              <a:rPr lang="el-GR" sz="3100" dirty="0" smtClean="0"/>
              <a:t>.</a:t>
            </a:r>
            <a:endParaRPr lang="el-GR" sz="3100" dirty="0"/>
          </a:p>
        </p:txBody>
      </p:sp>
      <p:pic>
        <p:nvPicPr>
          <p:cNvPr id="7170" name="Picture 2" descr="C:\Users\Νεφέλη\Desktop\pspein_differentiated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27302"/>
            <a:ext cx="3816424" cy="3036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Νεφέλη\Desktop\10_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47529" y="2501793"/>
            <a:ext cx="5641629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Νεφέλη\Desktop\10_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4103"/>
            <a:ext cx="5976664" cy="23716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239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68144" y="188640"/>
            <a:ext cx="3275856" cy="2736304"/>
          </a:xfrm>
        </p:spPr>
        <p:txBody>
          <a:bodyPr>
            <a:normAutofit/>
          </a:bodyPr>
          <a:lstStyle/>
          <a:p>
            <a:r>
              <a:rPr lang="el-GR" sz="3200" b="1" dirty="0" err="1" smtClean="0"/>
              <a:t>Ακανθοκυτταρικά</a:t>
            </a:r>
            <a:r>
              <a:rPr lang="el-GR" sz="3200" b="1" dirty="0" smtClean="0"/>
              <a:t> καρκινώματα του πέους</a:t>
            </a:r>
            <a:endParaRPr lang="el-GR" sz="3200" b="1" dirty="0"/>
          </a:p>
        </p:txBody>
      </p:sp>
      <p:pic>
        <p:nvPicPr>
          <p:cNvPr id="6146" name="Picture 2" descr="C:\Users\Νεφέλη\Desktop\g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5760640" cy="65247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- Θέση περιεχομένου"/>
          <p:cNvSpPr txBox="1">
            <a:spLocks/>
          </p:cNvSpPr>
          <p:nvPr/>
        </p:nvSpPr>
        <p:spPr>
          <a:xfrm>
            <a:off x="5796136" y="2564904"/>
            <a:ext cx="3347864" cy="356125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Α. Συνήθους ποικιλίας, καλής διαφοροποίησης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Β. Ακροχορδονώδες (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verrucous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C. </a:t>
            </a:r>
            <a:r>
              <a:rPr kumimoji="0" lang="el-G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Κονδυλωματώδες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warty)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D. </a:t>
            </a:r>
            <a:r>
              <a:rPr kumimoji="0" lang="el-G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Θηλώδες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μη περαιτέρω τυποποιούμενο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E. </a:t>
            </a:r>
            <a:r>
              <a:rPr kumimoji="0" lang="el-GR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Βασικόμορφο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F. </a:t>
            </a:r>
            <a:r>
              <a:rPr lang="el-GR" sz="2000" noProof="0" dirty="0" err="1" smtClean="0"/>
              <a:t>Σαρκωματοειδές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(χαμηλότατης διαφοροποίησης)</a:t>
            </a: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99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ser\Desktop\ship-at-sunset-ivan-konstantinovich-aivazovs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60648"/>
            <a:ext cx="7986157" cy="62646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2255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K</a:t>
            </a:r>
            <a:r>
              <a:rPr lang="el-GR" sz="3600" dirty="0" err="1" smtClean="0"/>
              <a:t>αλοήθης</a:t>
            </a:r>
            <a:r>
              <a:rPr lang="el-GR" sz="3600" dirty="0" smtClean="0"/>
              <a:t> υπερπλασία του προστάτη αδένα</a:t>
            </a:r>
            <a:endParaRPr lang="el-GR" sz="3600" dirty="0"/>
          </a:p>
        </p:txBody>
      </p:sp>
      <p:pic>
        <p:nvPicPr>
          <p:cNvPr id="1026" name="Picture 2" descr="C:\Users\Νεφέλη\Desktop\prostatenodhyperFalzarano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1" y="614736"/>
            <a:ext cx="4242664" cy="32612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Νεφέλη\Desktop\prostatenodhyperFalzarano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14736"/>
            <a:ext cx="3816424" cy="30298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Νεφέλη\Desktop\1200px-Nodular_hyperplasia_of_the_prostat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21" y="4005063"/>
            <a:ext cx="4250304" cy="27804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Νεφέλη\Desktop\prostatenodhyperFalzarano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37470"/>
            <a:ext cx="3886200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441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:\HIPON PROSTATE IMAGES\16o αρχείο (για ερωτήσεις)\F591\IMAGE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3714776" cy="2786082"/>
          </a:xfrm>
          <a:prstGeom prst="rect">
            <a:avLst/>
          </a:prstGeom>
          <a:noFill/>
        </p:spPr>
      </p:pic>
      <p:pic>
        <p:nvPicPr>
          <p:cNvPr id="3" name="Picture 3" descr="L:\HIPON PROSTATE IMAGES\16o αρχείο (για ερωτήσεις)\F591\IMAGE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9624" y="0"/>
            <a:ext cx="4954376" cy="3714776"/>
          </a:xfrm>
          <a:prstGeom prst="rect">
            <a:avLst/>
          </a:prstGeom>
          <a:noFill/>
        </p:spPr>
      </p:pic>
      <p:pic>
        <p:nvPicPr>
          <p:cNvPr id="4" name="Picture 4" descr="L:\HIPON PROSTATE IMAGES\16o αρχείο (για ερωτήσεις)\F591\IMAGE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143372" y="3786190"/>
            <a:ext cx="5341533" cy="4005064"/>
          </a:xfrm>
          <a:prstGeom prst="rect">
            <a:avLst/>
          </a:prstGeom>
          <a:noFill/>
        </p:spPr>
      </p:pic>
      <p:pic>
        <p:nvPicPr>
          <p:cNvPr id="1026" name="Picture 2" descr="C:\Users\user\Desktop\αρχείο λήψη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857628"/>
            <a:ext cx="3680594" cy="2643206"/>
          </a:xfrm>
          <a:prstGeom prst="rect">
            <a:avLst/>
          </a:prstGeom>
          <a:noFill/>
        </p:spPr>
      </p:pic>
      <p:sp>
        <p:nvSpPr>
          <p:cNvPr id="6" name="1 - Τίτλος"/>
          <p:cNvSpPr txBox="1">
            <a:spLocks/>
          </p:cNvSpPr>
          <p:nvPr/>
        </p:nvSpPr>
        <p:spPr>
          <a:xfrm>
            <a:off x="0" y="0"/>
            <a:ext cx="4143372" cy="9286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Ταυτοποιήστε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και περιγράψτε την εικονιζόμενη αλλοίωση της περιφερικής ζώνης του προστάτη αδένα .</a:t>
            </a:r>
            <a:endParaRPr kumimoji="0" lang="el-G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1 - Τίτλος"/>
          <p:cNvSpPr txBox="1">
            <a:spLocks/>
          </p:cNvSpPr>
          <p:nvPr/>
        </p:nvSpPr>
        <p:spPr>
          <a:xfrm rot="10800000" flipV="1">
            <a:off x="357158" y="6429396"/>
            <a:ext cx="3643338" cy="21431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Ανοσοϊστοχημική</a:t>
            </a:r>
            <a:r>
              <a:rPr kumimoji="0" lang="el-GR" sz="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χρώση ανάδειξης στιβάδας βασικών κυττάρων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8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του προστατικού επιθηλίου.</a:t>
            </a:r>
            <a:endParaRPr kumimoji="0" lang="el-GR" sz="800" b="1" i="0" u="none" strike="noStrike" kern="1200" cap="none" spc="300" normalizeH="0" baseline="0" noProof="0" dirty="0">
              <a:ln>
                <a:noFill/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1 - Τίτλος"/>
          <p:cNvSpPr txBox="1">
            <a:spLocks/>
          </p:cNvSpPr>
          <p:nvPr/>
        </p:nvSpPr>
        <p:spPr>
          <a:xfrm>
            <a:off x="0" y="0"/>
            <a:ext cx="4214810" cy="100010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Υψηλόβαθμη προστατική </a:t>
            </a:r>
            <a:r>
              <a:rPr kumimoji="0" lang="el-GR" sz="4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ενδοεπιθηλιακή</a:t>
            </a:r>
            <a:r>
              <a:rPr kumimoji="0" lang="el-GR" sz="4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νεοπλασία.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4400" dirty="0" smtClean="0">
                <a:latin typeface="+mj-lt"/>
                <a:ea typeface="+mj-ea"/>
                <a:cs typeface="+mj-cs"/>
              </a:rPr>
              <a:t>Θυσανωτές, </a:t>
            </a:r>
            <a:r>
              <a:rPr lang="el-GR" sz="4400" dirty="0" err="1">
                <a:latin typeface="+mj-lt"/>
                <a:ea typeface="+mj-ea"/>
                <a:cs typeface="+mj-cs"/>
              </a:rPr>
              <a:t>θ</a:t>
            </a:r>
            <a:r>
              <a:rPr lang="el-GR" sz="4400" dirty="0" err="1" smtClean="0">
                <a:latin typeface="+mj-lt"/>
                <a:ea typeface="+mj-ea"/>
                <a:cs typeface="+mj-cs"/>
              </a:rPr>
              <a:t>ηλώδεις</a:t>
            </a:r>
            <a:r>
              <a:rPr lang="el-GR" sz="4400" dirty="0" smtClean="0">
                <a:latin typeface="+mj-lt"/>
                <a:ea typeface="+mj-ea"/>
                <a:cs typeface="+mj-cs"/>
              </a:rPr>
              <a:t> ή, σπανιότερα, σχετικά απλές ηθμοειδείς δομές με κυτταρικές </a:t>
            </a:r>
            <a:r>
              <a:rPr lang="el-GR" sz="4400" dirty="0" err="1" smtClean="0">
                <a:latin typeface="+mj-lt"/>
                <a:ea typeface="+mj-ea"/>
                <a:cs typeface="+mj-cs"/>
              </a:rPr>
              <a:t>ατυπίες</a:t>
            </a:r>
            <a:r>
              <a:rPr lang="el-GR" sz="4400" dirty="0" smtClean="0">
                <a:latin typeface="+mj-lt"/>
                <a:ea typeface="+mj-ea"/>
                <a:cs typeface="+mj-cs"/>
              </a:rPr>
              <a:t>. Σε αντίθεση με το καρκίνωμα, διατηρείται η στιβάδα βασικών κυττάρων του προστατικού επιθηλίου.</a:t>
            </a: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5601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Αναγνωρίστε τα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ιστολογικά πρότυπα κατά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Gleason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n-US" sz="2400" dirty="0" smtClean="0"/>
              <a:t> </a:t>
            </a:r>
            <a:r>
              <a:rPr lang="el-GR" sz="2400" dirty="0" smtClean="0"/>
              <a:t>στα εικονιζόμενα (κυψελιδικά) προστατικά (αδενο)καρκινώματα.</a:t>
            </a:r>
            <a:endParaRPr lang="el-GR" sz="2400" dirty="0"/>
          </a:p>
        </p:txBody>
      </p:sp>
      <p:pic>
        <p:nvPicPr>
          <p:cNvPr id="66562" name="Picture 2" descr="C:\Users\αγαπουλακι\Desktop\MALE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362902" cy="2857520"/>
          </a:xfrm>
          <a:prstGeom prst="rect">
            <a:avLst/>
          </a:prstGeom>
          <a:noFill/>
        </p:spPr>
      </p:pic>
      <p:pic>
        <p:nvPicPr>
          <p:cNvPr id="66563" name="Picture 3" descr="C:\Users\αγαπουλακι\Desktop\3800054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4214842" cy="2794246"/>
          </a:xfrm>
          <a:prstGeom prst="rect">
            <a:avLst/>
          </a:prstGeom>
          <a:noFill/>
        </p:spPr>
      </p:pic>
      <p:pic>
        <p:nvPicPr>
          <p:cNvPr id="66564" name="Picture 4" descr="C:\Users\αγαπουλακι\Desktop\Prostate_CaP_Grading_4plus4_10AResiz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857627"/>
            <a:ext cx="4357718" cy="3157669"/>
          </a:xfrm>
          <a:prstGeom prst="rect">
            <a:avLst/>
          </a:prstGeom>
          <a:noFill/>
        </p:spPr>
      </p:pic>
      <p:pic>
        <p:nvPicPr>
          <p:cNvPr id="66565" name="Picture 5" descr="C:\Users\αγαπουλακι\Desktop\prostategleasonfig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857627"/>
            <a:ext cx="4214842" cy="3171669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928934"/>
            <a:ext cx="3008313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10800000" flipV="1">
            <a:off x="5357818" y="5429264"/>
            <a:ext cx="2714644" cy="1000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5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786578" y="2714620"/>
            <a:ext cx="1428760" cy="714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3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0800000" flipV="1">
            <a:off x="3214678" y="4214818"/>
            <a:ext cx="1214446" cy="571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15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Ενδοπορικό</a:t>
            </a:r>
            <a:r>
              <a:rPr lang="el-GR" dirty="0" smtClean="0"/>
              <a:t> καρκίνωμα </a:t>
            </a:r>
            <a:br>
              <a:rPr lang="el-GR" dirty="0" smtClean="0"/>
            </a:br>
            <a:r>
              <a:rPr lang="el-GR" dirty="0" smtClean="0"/>
              <a:t>του προστάτη αδένα</a:t>
            </a:r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45756" y="2282061"/>
            <a:ext cx="512294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671" y="2204864"/>
            <a:ext cx="4944347" cy="3672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512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el-GR" sz="2800" dirty="0" err="1" smtClean="0"/>
              <a:t>Πορογενές</a:t>
            </a:r>
            <a:r>
              <a:rPr lang="el-GR" sz="2800" dirty="0" smtClean="0"/>
              <a:t> (διηθητικό) </a:t>
            </a:r>
            <a:r>
              <a:rPr lang="el-GR" sz="2800" dirty="0" err="1" smtClean="0"/>
              <a:t>αδενοκαρκίνωμα</a:t>
            </a:r>
            <a:r>
              <a:rPr lang="el-GR" sz="2800" dirty="0" smtClean="0"/>
              <a:t> του προστάτη αδένα</a:t>
            </a:r>
            <a:endParaRPr lang="el-GR" sz="2800" dirty="0"/>
          </a:p>
        </p:txBody>
      </p:sp>
      <p:pic>
        <p:nvPicPr>
          <p:cNvPr id="3074" name="Picture 2" descr="https://www.mcgill.ca/pathology/files/pathology/figure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63913"/>
            <a:ext cx="4485155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www.mcgill.ca/pathology/files/pathology/figure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846" y="4149080"/>
            <a:ext cx="4377650" cy="2520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mcgill.ca/pathology/files/pathology/figure1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47607"/>
            <a:ext cx="5127307" cy="34089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www.mcgill.ca/pathology/files/pathology/figure4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349" y="2016298"/>
            <a:ext cx="3732159" cy="20162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5331348" y="647606"/>
            <a:ext cx="3705147" cy="1269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 smtClean="0"/>
              <a:t>Διάχυτη και έντονη </a:t>
            </a:r>
            <a:r>
              <a:rPr lang="el-GR" dirty="0" err="1" smtClean="0"/>
              <a:t>ανοσοϊστοθετικότητα</a:t>
            </a:r>
            <a:r>
              <a:rPr lang="el-GR" dirty="0" smtClean="0"/>
              <a:t> των καρκινικών κυττάρων στον δείκτη </a:t>
            </a:r>
            <a:r>
              <a:rPr lang="en-US" b="1" dirty="0" smtClean="0"/>
              <a:t>NKX3.1</a:t>
            </a:r>
            <a:r>
              <a:rPr lang="en-US" dirty="0" smtClean="0"/>
              <a:t>, </a:t>
            </a:r>
            <a:r>
              <a:rPr lang="el-GR" dirty="0" smtClean="0"/>
              <a:t>επιβεβαιωτική της πρωτοπαθούς προέλευσης του καρκινώματος. 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9607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274638"/>
            <a:ext cx="4860032" cy="1570186"/>
          </a:xfrm>
        </p:spPr>
        <p:txBody>
          <a:bodyPr>
            <a:noAutofit/>
          </a:bodyPr>
          <a:lstStyle/>
          <a:p>
            <a:r>
              <a:rPr lang="el-GR" sz="3600" dirty="0" smtClean="0"/>
              <a:t>Διηθητικά καρκινώματα προστάτη</a:t>
            </a:r>
            <a:r>
              <a:rPr lang="en-US" sz="3600" dirty="0" smtClean="0"/>
              <a:t>,</a:t>
            </a:r>
            <a:r>
              <a:rPr lang="el-GR" sz="3600" dirty="0" smtClean="0"/>
              <a:t> σταδίων </a:t>
            </a:r>
            <a:r>
              <a:rPr lang="en-US" sz="3600" dirty="0" smtClean="0"/>
              <a:t>pT2R1 &amp; pT3a(R0)</a:t>
            </a:r>
            <a:endParaRPr lang="el-GR" sz="3600" dirty="0"/>
          </a:p>
        </p:txBody>
      </p:sp>
      <p:pic>
        <p:nvPicPr>
          <p:cNvPr id="6146" name="Picture 2" descr="C:\Users\Νεφέλη\Desktop\Measurement-of-positive-surgical-margin-at-100-using-Spot-Advanced-Imaging-Software-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3" y="2109732"/>
            <a:ext cx="4609777" cy="45365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Νεφέλη\Desktop\Extraprostatic-extension-in-a-case-of-prostate-adenocarcinoma-following-radic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91474" y="1473222"/>
            <a:ext cx="6385588" cy="39604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6509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Διαταραχές σπερματογένεσης</a:t>
            </a:r>
            <a:endParaRPr lang="el-GR" dirty="0"/>
          </a:p>
        </p:txBody>
      </p:sp>
      <p:pic>
        <p:nvPicPr>
          <p:cNvPr id="1026" name="Picture 2" descr="C:\Users\Νεφέλη\Desktop\C4-FF3-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8" y="692696"/>
            <a:ext cx="3888432" cy="2931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Νεφέλη\Desktop\HYPOSPC4-FF7-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49" y="692696"/>
            <a:ext cx="4017165" cy="29318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Νεφέλη\Desktop\C4-FF11-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18" y="3717032"/>
            <a:ext cx="3888432" cy="29707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Νεφέλη\Desktop\unna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649" y="3717032"/>
            <a:ext cx="4017165" cy="28135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Θέση κειμένου 2"/>
          <p:cNvSpPr txBox="1">
            <a:spLocks/>
          </p:cNvSpPr>
          <p:nvPr/>
        </p:nvSpPr>
        <p:spPr>
          <a:xfrm>
            <a:off x="242218" y="3068960"/>
            <a:ext cx="3888432" cy="432047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/>
              <a:t>Φυσιολογική σπερματογένεση</a:t>
            </a:r>
            <a:endParaRPr lang="el-GR" b="1" dirty="0"/>
          </a:p>
        </p:txBody>
      </p:sp>
      <p:sp>
        <p:nvSpPr>
          <p:cNvPr id="8" name="Θέση κειμένου 2"/>
          <p:cNvSpPr txBox="1">
            <a:spLocks/>
          </p:cNvSpPr>
          <p:nvPr/>
        </p:nvSpPr>
        <p:spPr>
          <a:xfrm>
            <a:off x="4651648" y="1535113"/>
            <a:ext cx="4017165" cy="63976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err="1" smtClean="0"/>
              <a:t>Υποσπερματογένεση</a:t>
            </a:r>
            <a:endParaRPr lang="el-GR" b="1" dirty="0"/>
          </a:p>
        </p:txBody>
      </p:sp>
      <p:sp>
        <p:nvSpPr>
          <p:cNvPr id="9" name="Θέση κειμένου 2"/>
          <p:cNvSpPr txBox="1">
            <a:spLocks/>
          </p:cNvSpPr>
          <p:nvPr/>
        </p:nvSpPr>
        <p:spPr>
          <a:xfrm>
            <a:off x="0" y="4725144"/>
            <a:ext cx="3707904" cy="180541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/>
              <a:t>Αναστολή της ωρίμανσης ( εδώ στο επίπεδο του </a:t>
            </a:r>
            <a:r>
              <a:rPr lang="el-GR" b="1" dirty="0" err="1" smtClean="0"/>
              <a:t>σπερματοκυττάρου</a:t>
            </a:r>
            <a:r>
              <a:rPr lang="el-GR" b="1" dirty="0" smtClean="0"/>
              <a:t>)</a:t>
            </a:r>
            <a:endParaRPr lang="el-GR" b="1" dirty="0"/>
          </a:p>
        </p:txBody>
      </p:sp>
      <p:sp>
        <p:nvSpPr>
          <p:cNvPr id="10" name="Θέση κειμένου 2"/>
          <p:cNvSpPr txBox="1">
            <a:spLocks/>
          </p:cNvSpPr>
          <p:nvPr/>
        </p:nvSpPr>
        <p:spPr>
          <a:xfrm>
            <a:off x="4651648" y="4869160"/>
            <a:ext cx="4017165" cy="151216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b="1" dirty="0" smtClean="0"/>
              <a:t>Απλασία γεννητικών κυττάρων-Σύνδρομο από κύτταρα </a:t>
            </a:r>
            <a:r>
              <a:rPr lang="en-US" b="1" dirty="0" err="1" smtClean="0"/>
              <a:t>Sertoli</a:t>
            </a:r>
            <a:r>
              <a:rPr lang="en-US" b="1" dirty="0" smtClean="0"/>
              <a:t> </a:t>
            </a:r>
            <a:r>
              <a:rPr lang="el-GR" b="1" dirty="0" smtClean="0"/>
              <a:t>μόνο</a:t>
            </a:r>
          </a:p>
        </p:txBody>
      </p:sp>
    </p:spTree>
    <p:extLst>
      <p:ext uri="{BB962C8B-B14F-4D97-AF65-F5344CB8AC3E}">
        <p14:creationId xmlns="" xmlns:p14="http://schemas.microsoft.com/office/powerpoint/2010/main" val="12914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524</Words>
  <Application>Microsoft Office PowerPoint</Application>
  <PresentationFormat>Προβολή στην οθόνη (4:3)</PresentationFormat>
  <Paragraphs>65</Paragraphs>
  <Slides>23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4" baseType="lpstr">
      <vt:lpstr>Θέμα του Office</vt:lpstr>
      <vt:lpstr>ΒΑΣΙΚΗ  ΙΣΤΟΠΑΘΟΛΟΓΙΑ ΓΕΝΝΗΤΙΚΟΥ ΣΥΣΤΗΜΑΤΟΣ  ΤΟΥ ΑΡΡΕΝΟΣ</vt:lpstr>
      <vt:lpstr>Φλεγμονώδεις μεταβολές προστάτη αδένα –  Μη ειδική κοκκιωματώδης προστατίτιδα</vt:lpstr>
      <vt:lpstr>Kαλοήθης υπερπλασία του προστάτη αδένα</vt:lpstr>
      <vt:lpstr>Διαφάνεια 4</vt:lpstr>
      <vt:lpstr>Αναγνωρίστε τα ιστολογικά πρότυπα κατά Gleason  στα εικονιζόμενα (κυψελιδικά) προστατικά (αδενο)καρκινώματα.</vt:lpstr>
      <vt:lpstr>Ενδοπορικό καρκίνωμα  του προστάτη αδένα</vt:lpstr>
      <vt:lpstr>Πορογενές (διηθητικό) αδενοκαρκίνωμα του προστάτη αδένα</vt:lpstr>
      <vt:lpstr>Διηθητικά καρκινώματα προστάτη, σταδίων pT2R1 &amp; pT3a(R0)</vt:lpstr>
      <vt:lpstr>Διαταραχές σπερματογένεσης</vt:lpstr>
      <vt:lpstr>Βιοψία όρχεως σε κρύψορχι άρρενα . Μετά την ιστολογική διάγνωση, συνιστάται τακτικός κλινικός και υπερηχογραφικός έλεγχος και μέτρηση στον ορό των hCG, AFP &amp; HPL.</vt:lpstr>
      <vt:lpstr>Αμιγές σεμίνωμα γεννητικών κυττάρων όρχεως:  κοκκιωματώδης αντίδραση, πηκτική νέκρωση, απευθείας διήθηση (υποστρώματος) αλληρείου δικτύου, αγγειακές διηθήσεις. </vt:lpstr>
      <vt:lpstr>Αμφοτερόπλευρος όγκος γεννητικών κυττάρων όρχεων σε άνδρα 55 ετών, μ.δ. 7 εκ. (ο μεγαλύτερος) μακροσκοπικά ωχρής-γκριζωπής χροιάς, μαλθακής-εύθρυπτης σύστασης, αντιμετωπίστηκε επαρκώς με ορχεκτομή και τίποτε περαιτέρω, παρά την έκτασή του. Απουσία in situ νεοπλασίας γεννητικών κυττάρων στα παρακείμενα ορχικά σωληνάρια.  Καλοήθης πορεία.  Διάγνωση;</vt:lpstr>
      <vt:lpstr>Μη σεμινωματώδεις όγκοι γεννητικών κυττάρων όρχεως, συχνότατα μικτοί στους ενήλικες.</vt:lpstr>
      <vt:lpstr>Συμπαγής, καλώς αφοριζόμενος, επώδυνος, παρα-ορχικός καλοήθης όγκος, μ.δ. 4 εκ. </vt:lpstr>
      <vt:lpstr>Άρρην έφηβος εμφανίζει υδροκήλη. Μετά από παρακέντηση, προκύπτει η κάτωθεν αριστερή μικροσκοπική εικόνα του κυτταρολογικού επιχρίσματος . Aκολουθεί χειρουργική εξαίρεση όγκου του ελυτροειδούς  χιτώνα του όρχεως  εξού οι υπόλοιπες μικροσκοπικές εικόνες. Ανοσοϊστοθετικότητα στη δεσμίνη  (δεξιά), HHF35, μυογενίνη, MyoD1. Διάγνωση; Περαιτέρω θεραπευτικοί χειρισμοί. Πρόγνωση;</vt:lpstr>
      <vt:lpstr>Ονομάσατε τις διαμαρτίες διάπλασης στο εικονιζόμενο άρρεν νεογνό.</vt:lpstr>
      <vt:lpstr>Ποιά η εικονιζόμενη μη λοιμώδης νόσος  και τι έχει προκαλέσει στο πέος; Περιγραφή. Πού εντοπίζεται η ανάλογη αλλοίωση  σε περιεμμηνοπαυσιακές γυναίκες και με τι συνυπάρχει συχνά;</vt:lpstr>
      <vt:lpstr>Επώδυνες ερυθρές  φυσαλίδες πέους που σκάνε και αφήνουν ανοιχτές πληγές. Ποιός ο πιθανότερος  αιτιολογικός παράγων της εικονιζόμενης αφροδίσιας λοίμωξης;   </vt:lpstr>
      <vt:lpstr>Eπιμένουσα για μήνες αλλοίωση βαλάνου μεσήλικος ανδρός. Στην κλινική διαφοροδιάγνωση, ποιά προκαρκινωματώδης αλλοίωση περιλαμβάνεται;.  Iστολογική περιγραφή και τελική διάγνωση.</vt:lpstr>
      <vt:lpstr>Πολυεστιακή αλλοίωση πέους άνδρα 28 ετών. Ακριβής ανατομική εντόπιση, παθολογοανατομική περιγραφή, διάγνωση αιτιοπαθογένεση.</vt:lpstr>
      <vt:lpstr>Ποικιλίες ενδοεπιθηλιακής νεοπλασίας του πέους: διαφοροποιημένη, κονδυλωματώδης, βασικόμορφη.</vt:lpstr>
      <vt:lpstr>Ακανθοκυτταρικά καρκινώματα του πέους</vt:lpstr>
      <vt:lpstr>Διαφάνεια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ΒΑΣΙΚΗ  ΝΕΦΡΟ-ΟΥΡΟ-ΓΕΝΝΗΤΙΚΗ ΙΣΤΟΠΑΘΟΛΟΓΙΑ</dc:title>
  <dc:creator>Νεφέλη</dc:creator>
  <cp:lastModifiedBy>User</cp:lastModifiedBy>
  <cp:revision>57</cp:revision>
  <dcterms:created xsi:type="dcterms:W3CDTF">2021-11-25T07:09:34Z</dcterms:created>
  <dcterms:modified xsi:type="dcterms:W3CDTF">2021-12-16T06:39:13Z</dcterms:modified>
</cp:coreProperties>
</file>