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daf25a1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ddaf25a1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daf25a1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daf25a11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e05914e8d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e05914e8d_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e05914e8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e05914e8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daf25a11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ddaf25a11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ddaf25a11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ddaf25a11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e05914e8d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de05914e8d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ό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</a:pPr>
            <a:r>
              <a:rPr lang="el-GR" b="1" i="1">
                <a:solidFill>
                  <a:srgbClr val="666666"/>
                </a:solidFill>
              </a:rPr>
              <a:t>ΠΟΜΦΟΛΥΓΩΔΕΣ ΠΕΜΦΙΓΟΕΙΔΕΣ</a:t>
            </a:r>
            <a:endParaRPr b="1" i="1">
              <a:solidFill>
                <a:srgbClr val="666666"/>
              </a:solidFill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535975" y="4050225"/>
            <a:ext cx="101319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 b="1">
                <a:solidFill>
                  <a:srgbClr val="000000"/>
                </a:solidFill>
              </a:rPr>
              <a:t>ΓΕΡΑΛΗ ΘΕΟΔΟΣΙΑ</a:t>
            </a:r>
            <a:endParaRPr b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l-GR" b="1">
                <a:solidFill>
                  <a:srgbClr val="000000"/>
                </a:solidFill>
              </a:rPr>
              <a:t>ΓΚΟΥΤΗΣ ΠΑΝΑΓΙΩΤΗΣ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daf25a11a_0_0"/>
          <p:cNvSpPr txBox="1">
            <a:spLocks noGrp="1"/>
          </p:cNvSpPr>
          <p:nvPr>
            <p:ph type="title"/>
          </p:nvPr>
        </p:nvSpPr>
        <p:spPr>
          <a:xfrm>
            <a:off x="6827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1">
                <a:solidFill>
                  <a:srgbClr val="666666"/>
                </a:solidFill>
              </a:rPr>
              <a:t>ΠΕΡΙΣΤΑΤΙΚΟ</a:t>
            </a:r>
            <a:endParaRPr sz="3600" b="1" i="1">
              <a:solidFill>
                <a:srgbClr val="666666"/>
              </a:solidFill>
            </a:endParaRPr>
          </a:p>
        </p:txBody>
      </p:sp>
      <p:sp>
        <p:nvSpPr>
          <p:cNvPr id="91" name="Google Shape;91;g2ddaf25a11a_0_0"/>
          <p:cNvSpPr txBox="1">
            <a:spLocks noGrp="1"/>
          </p:cNvSpPr>
          <p:nvPr>
            <p:ph type="body" idx="1"/>
          </p:nvPr>
        </p:nvSpPr>
        <p:spPr>
          <a:xfrm>
            <a:off x="682700" y="1187725"/>
            <a:ext cx="106710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dirty="0"/>
              <a:t> 61 ετών άνδρας προσέρχεται λόγω φυσαλίδων στα κάτω άκρα του και  κεντρικά στο πάνω μέρος της ράχης 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l-GR" sz="3600" b="1" i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1" dirty="0">
                <a:solidFill>
                  <a:srgbClr val="666666"/>
                </a:solidFill>
              </a:rPr>
              <a:t>ΚΛΙΝΙΚΗ ΕΙΚΟΝΑ</a:t>
            </a:r>
            <a:endParaRPr sz="3600" b="1" i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dirty="0"/>
              <a:t>Κατά την εξέταση παρατηρούνται τεταμένες φυσαλίδες και πομφόλυγες σε </a:t>
            </a:r>
            <a:r>
              <a:rPr lang="el-GR" dirty="0" err="1"/>
              <a:t>ερυθηματώδη</a:t>
            </a:r>
            <a:r>
              <a:rPr lang="el-GR" dirty="0"/>
              <a:t> βάση .Ο ασθενής εμφανίζει έντονο κνησμό.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4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400" dirty="0"/>
          </a:p>
        </p:txBody>
      </p:sp>
      <p:sp>
        <p:nvSpPr>
          <p:cNvPr id="92" name="Google Shape;92;g2ddaf25a11a_0_0"/>
          <p:cNvSpPr txBox="1"/>
          <p:nvPr/>
        </p:nvSpPr>
        <p:spPr>
          <a:xfrm>
            <a:off x="3678100" y="836500"/>
            <a:ext cx="8546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93" name="Google Shape;93;g2ddaf25a11a_0_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70875" y="4237850"/>
            <a:ext cx="5397226" cy="23294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daf25a11a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1">
                <a:solidFill>
                  <a:srgbClr val="999999"/>
                </a:solidFill>
              </a:rPr>
              <a:t>                      </a:t>
            </a:r>
            <a:r>
              <a:rPr lang="el-GR" sz="3600" b="1" i="1">
                <a:solidFill>
                  <a:srgbClr val="666666"/>
                </a:solidFill>
              </a:rPr>
              <a:t>ΙΣΤΟΠΑΘΟΛΟΓΙΚΗ ΕΙΚΟΝΑ</a:t>
            </a:r>
            <a:endParaRPr sz="3600" b="1" i="1">
              <a:solidFill>
                <a:srgbClr val="666666"/>
              </a:solidFill>
            </a:endParaRPr>
          </a:p>
        </p:txBody>
      </p:sp>
      <p:sp>
        <p:nvSpPr>
          <p:cNvPr id="99" name="Google Shape;99;g2ddaf25a11a_0_6"/>
          <p:cNvSpPr txBox="1">
            <a:spLocks noGrp="1"/>
          </p:cNvSpPr>
          <p:nvPr>
            <p:ph type="body" idx="1"/>
          </p:nvPr>
        </p:nvSpPr>
        <p:spPr>
          <a:xfrm>
            <a:off x="838200" y="18717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dirty="0"/>
              <a:t>Η βιοψία έδειξε: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l-GR" dirty="0" err="1"/>
              <a:t>υποεπιδερμική</a:t>
            </a:r>
            <a:r>
              <a:rPr lang="el-GR" dirty="0"/>
              <a:t> φυσαλίδα της οποίας η βάση είναι στο χόριο, </a:t>
            </a:r>
            <a:r>
              <a:rPr lang="el-GR" i="1" dirty="0"/>
              <a:t>χωρίς</a:t>
            </a:r>
            <a:r>
              <a:rPr lang="el-GR" dirty="0"/>
              <a:t> την παρουσία </a:t>
            </a:r>
            <a:r>
              <a:rPr lang="el-GR" i="1" dirty="0"/>
              <a:t>βασικών </a:t>
            </a:r>
            <a:r>
              <a:rPr lang="el-GR" i="1" dirty="0" err="1"/>
              <a:t>κερατινοκυττάρων</a:t>
            </a:r>
            <a:endParaRPr lang="el-GR"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dirty="0"/>
              <a:t>επιφανειακή </a:t>
            </a:r>
            <a:r>
              <a:rPr lang="el-GR" dirty="0" err="1"/>
              <a:t>περιαγγειακή</a:t>
            </a:r>
            <a:r>
              <a:rPr lang="el-GR" dirty="0"/>
              <a:t> μικτή φλεγμονώδη διήθηση του χορίου με </a:t>
            </a:r>
            <a:r>
              <a:rPr lang="el-GR" dirty="0" err="1"/>
              <a:t>ηωσινόφιλα</a:t>
            </a:r>
            <a:r>
              <a:rPr lang="el-GR" dirty="0"/>
              <a:t> στο χόριο και στην κοιλότητα της φυσαλίδας.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dirty="0" err="1"/>
              <a:t>ηωσινοφιλική</a:t>
            </a:r>
            <a:r>
              <a:rPr lang="el-GR" dirty="0"/>
              <a:t> </a:t>
            </a:r>
            <a:r>
              <a:rPr lang="el-GR" dirty="0" err="1"/>
              <a:t>σπογγίωση</a:t>
            </a:r>
            <a:r>
              <a:rPr lang="el-GR" dirty="0"/>
              <a:t> , παρουσία </a:t>
            </a:r>
            <a:r>
              <a:rPr lang="el-GR" dirty="0" err="1"/>
              <a:t>ηωσινόφιλων</a:t>
            </a:r>
            <a:r>
              <a:rPr lang="el-GR" dirty="0"/>
              <a:t> κατά μήκος της </a:t>
            </a:r>
            <a:r>
              <a:rPr lang="el-GR" dirty="0" err="1"/>
              <a:t>χοριοεπιδερμικής</a:t>
            </a:r>
            <a:r>
              <a:rPr lang="el-GR" dirty="0"/>
              <a:t> συμβολής  με πιθανή επέκταση στην επιδερμίδα.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de05914e8d_4_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5975" y="652225"/>
            <a:ext cx="5020825" cy="41885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g2de05914e8d_4_15"/>
          <p:cNvSpPr/>
          <p:nvPr/>
        </p:nvSpPr>
        <p:spPr>
          <a:xfrm>
            <a:off x="1824724" y="2121034"/>
            <a:ext cx="1209050" cy="961825"/>
          </a:xfrm>
          <a:custGeom>
            <a:avLst/>
            <a:gdLst/>
            <a:ahLst/>
            <a:cxnLst/>
            <a:rect l="l" t="t" r="r" b="b"/>
            <a:pathLst>
              <a:path w="48362" h="38473" extrusionOk="0">
                <a:moveTo>
                  <a:pt x="4268" y="23021"/>
                </a:moveTo>
                <a:cubicBezTo>
                  <a:pt x="1897" y="19464"/>
                  <a:pt x="-1865" y="13603"/>
                  <a:pt x="1158" y="10580"/>
                </a:cubicBezTo>
                <a:cubicBezTo>
                  <a:pt x="2918" y="8820"/>
                  <a:pt x="6553" y="11960"/>
                  <a:pt x="8623" y="10580"/>
                </a:cubicBezTo>
                <a:cubicBezTo>
                  <a:pt x="11170" y="8882"/>
                  <a:pt x="12009" y="5398"/>
                  <a:pt x="12977" y="2494"/>
                </a:cubicBezTo>
                <a:cubicBezTo>
                  <a:pt x="13851" y="-131"/>
                  <a:pt x="18439" y="-247"/>
                  <a:pt x="21064" y="627"/>
                </a:cubicBezTo>
                <a:cubicBezTo>
                  <a:pt x="23031" y="1282"/>
                  <a:pt x="22829" y="4948"/>
                  <a:pt x="24796" y="5604"/>
                </a:cubicBezTo>
                <a:cubicBezTo>
                  <a:pt x="28191" y="6736"/>
                  <a:pt x="31898" y="6602"/>
                  <a:pt x="35370" y="7470"/>
                </a:cubicBezTo>
                <a:cubicBezTo>
                  <a:pt x="38831" y="8335"/>
                  <a:pt x="40463" y="12794"/>
                  <a:pt x="41591" y="16178"/>
                </a:cubicBezTo>
                <a:cubicBezTo>
                  <a:pt x="42247" y="18145"/>
                  <a:pt x="45911" y="17944"/>
                  <a:pt x="46567" y="19911"/>
                </a:cubicBezTo>
                <a:cubicBezTo>
                  <a:pt x="48339" y="25226"/>
                  <a:pt x="48961" y="31391"/>
                  <a:pt x="47189" y="36706"/>
                </a:cubicBezTo>
                <a:cubicBezTo>
                  <a:pt x="45301" y="42370"/>
                  <a:pt x="36058" y="32373"/>
                  <a:pt x="30394" y="30485"/>
                </a:cubicBezTo>
                <a:cubicBezTo>
                  <a:pt x="27578" y="29546"/>
                  <a:pt x="25188" y="27473"/>
                  <a:pt x="22308" y="26753"/>
                </a:cubicBezTo>
                <a:cubicBezTo>
                  <a:pt x="17074" y="25445"/>
                  <a:pt x="10624" y="29124"/>
                  <a:pt x="6135" y="26131"/>
                </a:cubicBezTo>
                <a:cubicBezTo>
                  <a:pt x="4507" y="25046"/>
                  <a:pt x="4407" y="22538"/>
                  <a:pt x="3024" y="21155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06" name="Google Shape;106;g2de05914e8d_4_1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397575" y="652225"/>
            <a:ext cx="4956225" cy="418852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g2de05914e8d_4_15"/>
          <p:cNvSpPr txBox="1"/>
          <p:nvPr/>
        </p:nvSpPr>
        <p:spPr>
          <a:xfrm>
            <a:off x="671800" y="5106950"/>
            <a:ext cx="4956300" cy="1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ηωσινοφιλική σπογγίωση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g2de05914e8d_4_15"/>
          <p:cNvSpPr/>
          <p:nvPr/>
        </p:nvSpPr>
        <p:spPr>
          <a:xfrm>
            <a:off x="9258158" y="1440883"/>
            <a:ext cx="682450" cy="937375"/>
          </a:xfrm>
          <a:custGeom>
            <a:avLst/>
            <a:gdLst/>
            <a:ahLst/>
            <a:cxnLst/>
            <a:rect l="l" t="t" r="r" b="b"/>
            <a:pathLst>
              <a:path w="27298" h="37495" extrusionOk="0">
                <a:moveTo>
                  <a:pt x="15464" y="1708"/>
                </a:moveTo>
                <a:cubicBezTo>
                  <a:pt x="12619" y="997"/>
                  <a:pt x="9537" y="-463"/>
                  <a:pt x="6755" y="464"/>
                </a:cubicBezTo>
                <a:cubicBezTo>
                  <a:pt x="3023" y="1708"/>
                  <a:pt x="4267" y="7928"/>
                  <a:pt x="3023" y="11660"/>
                </a:cubicBezTo>
                <a:cubicBezTo>
                  <a:pt x="1298" y="16835"/>
                  <a:pt x="-534" y="22484"/>
                  <a:pt x="535" y="27833"/>
                </a:cubicBezTo>
                <a:cubicBezTo>
                  <a:pt x="1862" y="34471"/>
                  <a:pt x="11936" y="38492"/>
                  <a:pt x="18574" y="37164"/>
                </a:cubicBezTo>
                <a:cubicBezTo>
                  <a:pt x="20954" y="36688"/>
                  <a:pt x="24070" y="36695"/>
                  <a:pt x="25416" y="34676"/>
                </a:cubicBezTo>
                <a:cubicBezTo>
                  <a:pt x="28064" y="30704"/>
                  <a:pt x="27548" y="24898"/>
                  <a:pt x="26038" y="20369"/>
                </a:cubicBezTo>
                <a:cubicBezTo>
                  <a:pt x="23654" y="13217"/>
                  <a:pt x="14220" y="8625"/>
                  <a:pt x="14220" y="1086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Google Shape;109;g2de05914e8d_4_15"/>
          <p:cNvSpPr txBox="1"/>
          <p:nvPr/>
        </p:nvSpPr>
        <p:spPr>
          <a:xfrm>
            <a:off x="7109925" y="4982550"/>
            <a:ext cx="41520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ηωσινοφιλική σπογγίωση με επέκταση στην 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επιδερμίδα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e05914e8d_4_0"/>
          <p:cNvSpPr txBox="1">
            <a:spLocks noGrp="1"/>
          </p:cNvSpPr>
          <p:nvPr>
            <p:ph type="body" idx="1"/>
          </p:nvPr>
        </p:nvSpPr>
        <p:spPr>
          <a:xfrm>
            <a:off x="356750" y="5141950"/>
            <a:ext cx="11478900" cy="152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g2de05914e8d_4_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650" y="566900"/>
            <a:ext cx="4946026" cy="4351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g2de05914e8d_4_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645800" y="566900"/>
            <a:ext cx="4794375" cy="4351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g2de05914e8d_4_0"/>
          <p:cNvSpPr/>
          <p:nvPr/>
        </p:nvSpPr>
        <p:spPr>
          <a:xfrm>
            <a:off x="498581" y="2130638"/>
            <a:ext cx="4924800" cy="1469775"/>
          </a:xfrm>
          <a:custGeom>
            <a:avLst/>
            <a:gdLst/>
            <a:ahLst/>
            <a:cxnLst/>
            <a:rect l="l" t="t" r="r" b="b"/>
            <a:pathLst>
              <a:path w="196992" h="58791" extrusionOk="0">
                <a:moveTo>
                  <a:pt x="709" y="7085"/>
                </a:moveTo>
                <a:cubicBezTo>
                  <a:pt x="709" y="13749"/>
                  <a:pt x="4682" y="20668"/>
                  <a:pt x="2575" y="26990"/>
                </a:cubicBezTo>
                <a:cubicBezTo>
                  <a:pt x="279" y="33878"/>
                  <a:pt x="-1937" y="43628"/>
                  <a:pt x="3197" y="48762"/>
                </a:cubicBezTo>
                <a:cubicBezTo>
                  <a:pt x="4663" y="50228"/>
                  <a:pt x="7344" y="48762"/>
                  <a:pt x="9417" y="48762"/>
                </a:cubicBezTo>
                <a:cubicBezTo>
                  <a:pt x="14667" y="48762"/>
                  <a:pt x="19988" y="47933"/>
                  <a:pt x="24968" y="46273"/>
                </a:cubicBezTo>
                <a:cubicBezTo>
                  <a:pt x="35851" y="42645"/>
                  <a:pt x="48298" y="46169"/>
                  <a:pt x="59181" y="42541"/>
                </a:cubicBezTo>
                <a:cubicBezTo>
                  <a:pt x="64477" y="40776"/>
                  <a:pt x="70058" y="45130"/>
                  <a:pt x="75354" y="46895"/>
                </a:cubicBezTo>
                <a:cubicBezTo>
                  <a:pt x="80075" y="48469"/>
                  <a:pt x="85563" y="45319"/>
                  <a:pt x="90283" y="46895"/>
                </a:cubicBezTo>
                <a:cubicBezTo>
                  <a:pt x="95915" y="48775"/>
                  <a:pt x="101940" y="49188"/>
                  <a:pt x="107700" y="50628"/>
                </a:cubicBezTo>
                <a:cubicBezTo>
                  <a:pt x="112922" y="51934"/>
                  <a:pt x="118144" y="47975"/>
                  <a:pt x="123251" y="46273"/>
                </a:cubicBezTo>
                <a:cubicBezTo>
                  <a:pt x="125611" y="45486"/>
                  <a:pt x="128490" y="47386"/>
                  <a:pt x="130715" y="46273"/>
                </a:cubicBezTo>
                <a:cubicBezTo>
                  <a:pt x="133862" y="44699"/>
                  <a:pt x="134661" y="38809"/>
                  <a:pt x="138180" y="38809"/>
                </a:cubicBezTo>
                <a:cubicBezTo>
                  <a:pt x="143820" y="38809"/>
                  <a:pt x="152569" y="38434"/>
                  <a:pt x="154353" y="43785"/>
                </a:cubicBezTo>
                <a:cubicBezTo>
                  <a:pt x="156063" y="48914"/>
                  <a:pt x="157816" y="56159"/>
                  <a:pt x="163061" y="57470"/>
                </a:cubicBezTo>
                <a:cubicBezTo>
                  <a:pt x="167084" y="58476"/>
                  <a:pt x="172051" y="59770"/>
                  <a:pt x="175502" y="57470"/>
                </a:cubicBezTo>
                <a:cubicBezTo>
                  <a:pt x="178900" y="55204"/>
                  <a:pt x="177592" y="49162"/>
                  <a:pt x="180479" y="46273"/>
                </a:cubicBezTo>
                <a:cubicBezTo>
                  <a:pt x="184247" y="42502"/>
                  <a:pt x="194737" y="47713"/>
                  <a:pt x="196030" y="42541"/>
                </a:cubicBezTo>
                <a:cubicBezTo>
                  <a:pt x="197338" y="37311"/>
                  <a:pt x="196030" y="31759"/>
                  <a:pt x="196030" y="26368"/>
                </a:cubicBezTo>
                <a:cubicBezTo>
                  <a:pt x="196030" y="23465"/>
                  <a:pt x="198083" y="19712"/>
                  <a:pt x="196030" y="17660"/>
                </a:cubicBezTo>
                <a:cubicBezTo>
                  <a:pt x="193536" y="15168"/>
                  <a:pt x="189192" y="25129"/>
                  <a:pt x="186699" y="22636"/>
                </a:cubicBezTo>
                <a:cubicBezTo>
                  <a:pt x="185951" y="21888"/>
                  <a:pt x="186825" y="20274"/>
                  <a:pt x="186077" y="19526"/>
                </a:cubicBezTo>
                <a:cubicBezTo>
                  <a:pt x="181823" y="15272"/>
                  <a:pt x="173746" y="22051"/>
                  <a:pt x="168038" y="20148"/>
                </a:cubicBezTo>
                <a:cubicBezTo>
                  <a:pt x="164280" y="18895"/>
                  <a:pt x="162130" y="9260"/>
                  <a:pt x="159329" y="12061"/>
                </a:cubicBezTo>
                <a:cubicBezTo>
                  <a:pt x="156889" y="14501"/>
                  <a:pt x="153895" y="18751"/>
                  <a:pt x="150621" y="17660"/>
                </a:cubicBezTo>
                <a:cubicBezTo>
                  <a:pt x="148940" y="17100"/>
                  <a:pt x="149314" y="14364"/>
                  <a:pt x="148754" y="12683"/>
                </a:cubicBezTo>
                <a:cubicBezTo>
                  <a:pt x="147245" y="8155"/>
                  <a:pt x="145196" y="2373"/>
                  <a:pt x="140668" y="864"/>
                </a:cubicBezTo>
                <a:cubicBezTo>
                  <a:pt x="132874" y="-1734"/>
                  <a:pt x="124202" y="2621"/>
                  <a:pt x="116408" y="5219"/>
                </a:cubicBezTo>
                <a:cubicBezTo>
                  <a:pt x="111039" y="7009"/>
                  <a:pt x="105103" y="6334"/>
                  <a:pt x="99613" y="7707"/>
                </a:cubicBezTo>
                <a:cubicBezTo>
                  <a:pt x="89924" y="10129"/>
                  <a:pt x="79230" y="8377"/>
                  <a:pt x="69755" y="5219"/>
                </a:cubicBezTo>
                <a:cubicBezTo>
                  <a:pt x="62280" y="2727"/>
                  <a:pt x="53997" y="5219"/>
                  <a:pt x="46118" y="5219"/>
                </a:cubicBezTo>
                <a:cubicBezTo>
                  <a:pt x="38446" y="5219"/>
                  <a:pt x="30380" y="2793"/>
                  <a:pt x="23102" y="5219"/>
                </a:cubicBezTo>
                <a:cubicBezTo>
                  <a:pt x="20583" y="6059"/>
                  <a:pt x="19401" y="9355"/>
                  <a:pt x="16882" y="10195"/>
                </a:cubicBezTo>
                <a:cubicBezTo>
                  <a:pt x="11633" y="11945"/>
                  <a:pt x="6242" y="6463"/>
                  <a:pt x="709" y="646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Google Shape;118;g2de05914e8d_4_0"/>
          <p:cNvSpPr txBox="1"/>
          <p:nvPr/>
        </p:nvSpPr>
        <p:spPr>
          <a:xfrm>
            <a:off x="7032175" y="5184700"/>
            <a:ext cx="28614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9" name="Google Shape;119;g2de05914e8d_4_0"/>
          <p:cNvSpPr txBox="1"/>
          <p:nvPr/>
        </p:nvSpPr>
        <p:spPr>
          <a:xfrm>
            <a:off x="7032175" y="5163250"/>
            <a:ext cx="5035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παρουσία ηωσινοφιλικής διήθησης εντός του υγρού της φυσαλίδας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0" name="Google Shape;120;g2de05914e8d_4_0"/>
          <p:cNvSpPr txBox="1"/>
          <p:nvPr/>
        </p:nvSpPr>
        <p:spPr>
          <a:xfrm>
            <a:off x="609600" y="5324675"/>
            <a:ext cx="4794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υποεπιδερμιδική φυσαλίδα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ddaf25a11a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1">
                <a:solidFill>
                  <a:srgbClr val="999999"/>
                </a:solidFill>
              </a:rPr>
              <a:t>                        </a:t>
            </a:r>
            <a:r>
              <a:rPr lang="el-GR" sz="3600" b="1" i="1">
                <a:solidFill>
                  <a:srgbClr val="666666"/>
                </a:solidFill>
              </a:rPr>
              <a:t>ΔΙΑΦΟΡΙΚΗ ΔΙΑΓΝΩΣΗ</a:t>
            </a:r>
            <a:endParaRPr sz="3600" b="1" i="1">
              <a:solidFill>
                <a:srgbClr val="666666"/>
              </a:solidFill>
            </a:endParaRPr>
          </a:p>
        </p:txBody>
      </p:sp>
      <p:sp>
        <p:nvSpPr>
          <p:cNvPr id="126" name="Google Shape;126;g2ddaf25a11a_0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dirty="0"/>
              <a:t>Προκειμένου να καταλήξουμε στην τελική διάγνωση του </a:t>
            </a:r>
            <a:r>
              <a:rPr lang="el-GR" dirty="0" err="1"/>
              <a:t>πομφολυγώδους</a:t>
            </a:r>
            <a:r>
              <a:rPr lang="el-GR" dirty="0"/>
              <a:t> </a:t>
            </a:r>
            <a:r>
              <a:rPr lang="el-GR" dirty="0" err="1"/>
              <a:t>πεμφιγοειδούς</a:t>
            </a:r>
            <a:r>
              <a:rPr lang="el-GR" dirty="0"/>
              <a:t>, θα πρέπει πρώτα να αποκλείσουμε τα παρακάτω νοσήματα με βάση το ιστορικό και τον άμεσο </a:t>
            </a:r>
            <a:r>
              <a:rPr lang="el-GR" dirty="0" err="1"/>
              <a:t>ανοσοφθορισμό</a:t>
            </a:r>
            <a:r>
              <a:rPr lang="el-GR" dirty="0"/>
              <a:t>: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l-GR" dirty="0"/>
              <a:t>συγγενή </a:t>
            </a:r>
            <a:r>
              <a:rPr lang="el-GR" dirty="0" err="1"/>
              <a:t>πομφολυγώδη</a:t>
            </a:r>
            <a:r>
              <a:rPr lang="el-GR" dirty="0"/>
              <a:t> </a:t>
            </a:r>
            <a:r>
              <a:rPr lang="el-GR" dirty="0" err="1"/>
              <a:t>επιδερμόλυση</a:t>
            </a:r>
            <a:endParaRPr lang="el-GR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dirty="0" err="1"/>
              <a:t>πομφολυγώδη</a:t>
            </a:r>
            <a:r>
              <a:rPr lang="el-GR" dirty="0"/>
              <a:t> </a:t>
            </a:r>
            <a:r>
              <a:rPr lang="el-GR" dirty="0" err="1"/>
              <a:t>ερυθηματώδη</a:t>
            </a:r>
            <a:r>
              <a:rPr lang="el-GR" dirty="0"/>
              <a:t> λύκο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dirty="0" err="1"/>
              <a:t>ερπητοειδή</a:t>
            </a:r>
            <a:r>
              <a:rPr lang="el-GR" dirty="0"/>
              <a:t> δερματίτιδα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dirty="0"/>
              <a:t>γραμμική </a:t>
            </a:r>
            <a:r>
              <a:rPr lang="el-GR" dirty="0" err="1"/>
              <a:t>IgA</a:t>
            </a:r>
            <a:r>
              <a:rPr lang="el-GR" dirty="0"/>
              <a:t> </a:t>
            </a:r>
            <a:r>
              <a:rPr lang="el-GR" dirty="0" err="1"/>
              <a:t>πομφολυγώδη</a:t>
            </a:r>
            <a:r>
              <a:rPr lang="el-GR" dirty="0"/>
              <a:t> δερματοπάθεια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dirty="0"/>
              <a:t>όψιμη δερματική </a:t>
            </a:r>
            <a:r>
              <a:rPr lang="el-GR" dirty="0" err="1"/>
              <a:t>πορφυρία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daf25a11a_0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                  </a:t>
            </a:r>
            <a:r>
              <a:rPr lang="el-GR" sz="3600" b="1" i="1">
                <a:solidFill>
                  <a:srgbClr val="666666"/>
                </a:solidFill>
              </a:rPr>
              <a:t>ΓΕΝΙΚΑ ΧΑΡΑΚΤΗΡΙΣΤΙΚΑ </a:t>
            </a:r>
            <a:endParaRPr sz="3600" b="1" i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i="1">
                <a:solidFill>
                  <a:srgbClr val="666666"/>
                </a:solidFill>
              </a:rPr>
              <a:t>         ΤΟΥ ΠΟΜΦΟΛΥΓΩΔΟΥΣ ΠΕΜΦΙΓΟΕΙΔΟΥΣ</a:t>
            </a:r>
            <a:endParaRPr sz="3600" b="1" i="1">
              <a:solidFill>
                <a:srgbClr val="666666"/>
              </a:solidFill>
            </a:endParaRPr>
          </a:p>
        </p:txBody>
      </p:sp>
      <p:sp>
        <p:nvSpPr>
          <p:cNvPr id="132" name="Google Shape;132;g2ddaf25a11a_0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Είναι το πιο συχνό αυτοάνοσο νόσημα που προκαλεί φυσαλίδες στο δέρμα.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Είναι αποτέλεσμα  αυτοαντισωμάτων έναντι ημιδεσμοσωμικών αντιγόνων, των αντιγόνων 1 και 2 του πομφολυγώδους πεμφιγοειδούς.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Προσβάλλει κυρίως άτομα ηλικίας 50-70 ετών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/>
              <a:t>Οι ασθενείς φέρουν τεταμένες φυσαλίδες σε ερυθηματώδη βάση και παρουσιάζουν κνησμό.Όταν οι φυσαλίδες σπάσουν, εμφανίζονται διαβρώσεις με εφελκιδοποίηση.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e05914e8d_4_20"/>
          <p:cNvSpPr txBox="1">
            <a:spLocks noGrp="1"/>
          </p:cNvSpPr>
          <p:nvPr>
            <p:ph type="body" idx="1"/>
          </p:nvPr>
        </p:nvSpPr>
        <p:spPr>
          <a:xfrm>
            <a:off x="838200" y="2347350"/>
            <a:ext cx="10515600" cy="154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5000"/>
              <a:t>    </a:t>
            </a:r>
            <a:r>
              <a:rPr lang="el-GR" sz="5000" i="1"/>
              <a:t>  </a:t>
            </a:r>
            <a:r>
              <a:rPr lang="el-GR" sz="5000" b="1" i="1"/>
              <a:t>Σας ευχαριστούμε πολύ για την </a:t>
            </a:r>
            <a:endParaRPr sz="5000" b="1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5000" b="1" i="1"/>
              <a:t>                         προσοχή σας !</a:t>
            </a:r>
            <a:endParaRPr sz="5000" b="1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238</Words>
  <Application>Microsoft Office PowerPoint</Application>
  <PresentationFormat>Ευρεία οθόνη</PresentationFormat>
  <Paragraphs>40</Paragraphs>
  <Slides>8</Slides>
  <Notes>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1" baseType="lpstr">
      <vt:lpstr>Arial</vt:lpstr>
      <vt:lpstr>Calibri</vt:lpstr>
      <vt:lpstr>Θέμα του Office</vt:lpstr>
      <vt:lpstr>ΠΟΜΦΟΛΥΓΩΔΕΣ ΠΕΜΦΙΓΟΕΙΔΕΣ</vt:lpstr>
      <vt:lpstr>ΠΕΡΙΣΤΑΤΙΚΟ</vt:lpstr>
      <vt:lpstr>                      ΙΣΤΟΠΑΘΟΛΟΓΙΚΗ ΕΙΚΟΝΑ</vt:lpstr>
      <vt:lpstr>Παρουσίαση του PowerPoint</vt:lpstr>
      <vt:lpstr>Παρουσίαση του PowerPoint</vt:lpstr>
      <vt:lpstr>                        ΔΙΑΦΟΡΙΚΗ ΔΙΑΓΝΩΣΗ</vt:lpstr>
      <vt:lpstr>                  ΓΕΝΙΚΑ ΧΑΡΑΚΤΗΡΙΣΤΙΚΑ           ΤΟΥ ΠΟΜΦΟΛΥΓΩΔΟΥΣ ΠΕΜΦΙΓΟΕΙΔΟΥΣ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ΠΟΜΦΟΛΥΓΩΔΕΣ ΠΕΜΦΙΓΟΕΙΔΕΣ</dc:title>
  <dc:creator>ΠΑΝΑΓΙΩΤΗΣ ΓΚΟΥΤΗΣ</dc:creator>
  <cp:lastModifiedBy>user</cp:lastModifiedBy>
  <cp:revision>2</cp:revision>
  <dcterms:created xsi:type="dcterms:W3CDTF">2024-05-17T21:55:44Z</dcterms:created>
  <dcterms:modified xsi:type="dcterms:W3CDTF">2024-05-18T04:51:44Z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05A44A0B16D2463DA095935FD326220D_12</vt:lpwstr>
  </property>
  <property fmtid="{D5CDD505-2E9C-101B-9397-08002B2CF9AE}" pid="3" name="KSOProductBuildVer">
    <vt:lpwstr>1033-12.2.0.16909</vt:lpwstr>
  </property>
</Properties>
</file>