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slides/slide94.xml" ContentType="application/vnd.openxmlformats-officedocument.presentationml.slide+xml"/>
  <Override PartName="/ppt/slides/slide113.xml" ContentType="application/vnd.openxmlformats-officedocument.presentationml.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83.xml" ContentType="application/vnd.openxmlformats-officedocument.presentationml.slide+xml"/>
  <Override PartName="/ppt/slides/slide102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s/slide99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slides/slide107.xml" ContentType="application/vnd.openxmlformats-officedocument.presentationml.slide+xml"/>
  <Override PartName="/ppt/viewProps.xml" ContentType="application/vnd.openxmlformats-officedocument.presentationml.viewProp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s/slide95.xml" ContentType="application/vnd.openxmlformats-officedocument.presentationml.slide+xml"/>
  <Override PartName="/ppt/slides/slide103.xml" ContentType="application/vnd.openxmlformats-officedocument.presentationml.slide+xml"/>
  <Override PartName="/ppt/slides/slide105.xml" ContentType="application/vnd.openxmlformats-officedocument.presentationml.slide+xml"/>
  <Override PartName="/ppt/slides/slide114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slides/slide93.xml" ContentType="application/vnd.openxmlformats-officedocument.presentationml.slide+xml"/>
  <Override PartName="/ppt/slides/slide101.xml" ContentType="application/vnd.openxmlformats-officedocument.presentationml.slide+xml"/>
  <Override PartName="/ppt/slides/slide112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s/slide80.xml" ContentType="application/vnd.openxmlformats-officedocument.presentationml.slide+xml"/>
  <Override PartName="/ppt/slides/slide82.xml" ContentType="application/vnd.openxmlformats-officedocument.presentationml.slide+xml"/>
  <Override PartName="/ppt/slides/slide91.xml" ContentType="application/vnd.openxmlformats-officedocument.presentationml.slide+xml"/>
  <Override PartName="/ppt/slides/slide110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Default Extension="wdp" ContentType="image/vnd.ms-photo"/>
  <Override PartName="/ppt/slideLayouts/slideLayout10.xml" ContentType="application/vnd.openxmlformats-officedocument.presentationml.slideLayout+xml"/>
  <Default Extension="gif" ContentType="image/gif"/>
  <Override PartName="/ppt/slides/slide89.xml" ContentType="application/vnd.openxmlformats-officedocument.presentationml.slide+xml"/>
  <Override PartName="/ppt/slides/slide98.xml" ContentType="application/vnd.openxmlformats-officedocument.presentationml.slide+xml"/>
  <Override PartName="/ppt/slides/slide108.xml" ContentType="application/vnd.openxmlformats-officedocument.presentationml.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ppt/slides/slide87.xml" ContentType="application/vnd.openxmlformats-officedocument.presentationml.slide+xml"/>
  <Override PartName="/ppt/slides/slide96.xml" ContentType="application/vnd.openxmlformats-officedocument.presentationml.slide+xml"/>
  <Override PartName="/ppt/slides/slide106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s/slide104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s/slide92.xml" ContentType="application/vnd.openxmlformats-officedocument.presentationml.slide+xml"/>
  <Override PartName="/ppt/slides/slide111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Override PartName="/ppt/slides/slide100.xml" ContentType="application/vnd.openxmlformats-officedocument.presentationml.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slides/slide79.xml" ContentType="application/vnd.openxmlformats-officedocument.presentationml.slide+xml"/>
  <Override PartName="/ppt/slides/slide109.xml" ContentType="application/vnd.openxmlformats-officedocument.presentationml.slid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s/slide97.xml" ContentType="application/vnd.openxmlformats-officedocument.presentationml.slide+xml"/>
  <Override PartName="/ppt/slideLayouts/slideLayout9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400" r:id="rId23"/>
    <p:sldId id="401" r:id="rId24"/>
    <p:sldId id="402" r:id="rId25"/>
    <p:sldId id="324" r:id="rId26"/>
    <p:sldId id="407" r:id="rId27"/>
    <p:sldId id="405" r:id="rId28"/>
    <p:sldId id="406" r:id="rId29"/>
    <p:sldId id="410" r:id="rId30"/>
    <p:sldId id="411" r:id="rId31"/>
    <p:sldId id="277" r:id="rId32"/>
    <p:sldId id="278" r:id="rId33"/>
    <p:sldId id="409" r:id="rId34"/>
    <p:sldId id="279" r:id="rId35"/>
    <p:sldId id="412" r:id="rId36"/>
    <p:sldId id="413" r:id="rId37"/>
    <p:sldId id="414" r:id="rId38"/>
    <p:sldId id="280" r:id="rId39"/>
    <p:sldId id="281" r:id="rId40"/>
    <p:sldId id="282" r:id="rId41"/>
    <p:sldId id="283" r:id="rId42"/>
    <p:sldId id="284" r:id="rId43"/>
    <p:sldId id="285" r:id="rId44"/>
    <p:sldId id="286" r:id="rId45"/>
    <p:sldId id="287" r:id="rId46"/>
    <p:sldId id="288" r:id="rId47"/>
    <p:sldId id="289" r:id="rId48"/>
    <p:sldId id="290" r:id="rId49"/>
    <p:sldId id="291" r:id="rId50"/>
    <p:sldId id="292" r:id="rId51"/>
    <p:sldId id="293" r:id="rId52"/>
    <p:sldId id="294" r:id="rId53"/>
    <p:sldId id="415" r:id="rId54"/>
    <p:sldId id="416" r:id="rId55"/>
    <p:sldId id="417" r:id="rId56"/>
    <p:sldId id="353" r:id="rId57"/>
    <p:sldId id="354" r:id="rId58"/>
    <p:sldId id="355" r:id="rId59"/>
    <p:sldId id="356" r:id="rId60"/>
    <p:sldId id="295" r:id="rId61"/>
    <p:sldId id="426" r:id="rId62"/>
    <p:sldId id="296" r:id="rId63"/>
    <p:sldId id="297" r:id="rId64"/>
    <p:sldId id="299" r:id="rId65"/>
    <p:sldId id="300" r:id="rId66"/>
    <p:sldId id="301" r:id="rId67"/>
    <p:sldId id="302" r:id="rId68"/>
    <p:sldId id="303" r:id="rId69"/>
    <p:sldId id="418" r:id="rId70"/>
    <p:sldId id="419" r:id="rId71"/>
    <p:sldId id="298" r:id="rId72"/>
    <p:sldId id="304" r:id="rId73"/>
    <p:sldId id="305" r:id="rId74"/>
    <p:sldId id="306" r:id="rId75"/>
    <p:sldId id="307" r:id="rId76"/>
    <p:sldId id="308" r:id="rId77"/>
    <p:sldId id="309" r:id="rId78"/>
    <p:sldId id="420" r:id="rId79"/>
    <p:sldId id="310" r:id="rId80"/>
    <p:sldId id="311" r:id="rId81"/>
    <p:sldId id="312" r:id="rId82"/>
    <p:sldId id="313" r:id="rId83"/>
    <p:sldId id="314" r:id="rId84"/>
    <p:sldId id="315" r:id="rId85"/>
    <p:sldId id="316" r:id="rId86"/>
    <p:sldId id="317" r:id="rId87"/>
    <p:sldId id="318" r:id="rId88"/>
    <p:sldId id="319" r:id="rId89"/>
    <p:sldId id="421" r:id="rId90"/>
    <p:sldId id="422" r:id="rId91"/>
    <p:sldId id="320" r:id="rId92"/>
    <p:sldId id="321" r:id="rId93"/>
    <p:sldId id="322" r:id="rId94"/>
    <p:sldId id="427" r:id="rId95"/>
    <p:sldId id="323" r:id="rId96"/>
    <p:sldId id="325" r:id="rId97"/>
    <p:sldId id="326" r:id="rId98"/>
    <p:sldId id="327" r:id="rId99"/>
    <p:sldId id="328" r:id="rId100"/>
    <p:sldId id="329" r:id="rId101"/>
    <p:sldId id="330" r:id="rId102"/>
    <p:sldId id="331" r:id="rId103"/>
    <p:sldId id="332" r:id="rId104"/>
    <p:sldId id="333" r:id="rId105"/>
    <p:sldId id="423" r:id="rId106"/>
    <p:sldId id="341" r:id="rId107"/>
    <p:sldId id="340" r:id="rId108"/>
    <p:sldId id="346" r:id="rId109"/>
    <p:sldId id="347" r:id="rId110"/>
    <p:sldId id="348" r:id="rId111"/>
    <p:sldId id="349" r:id="rId112"/>
    <p:sldId id="350" r:id="rId113"/>
    <p:sldId id="351" r:id="rId114"/>
    <p:sldId id="352" r:id="rId115"/>
  </p:sldIdLst>
  <p:sldSz cx="12192000" cy="6858000"/>
  <p:notesSz cx="6858000" cy="9144000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339"/>
    <p:restoredTop sz="94607"/>
  </p:normalViewPr>
  <p:slideViewPr>
    <p:cSldViewPr snapToGrid="0" snapToObjects="1">
      <p:cViewPr varScale="1">
        <p:scale>
          <a:sx n="86" d="100"/>
          <a:sy n="86" d="100"/>
        </p:scale>
        <p:origin x="-396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viewProps" Target="viewProps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slide" Target="slides/slide101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slide" Target="slides/slide112.xml"/><Relationship Id="rId118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="" xmlns:a16="http://schemas.microsoft.com/office/drawing/2014/main" id="{FE0CFF07-D738-4C49-93EA-C3B61B09597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Υπότιτλος 2">
            <a:extLst>
              <a:ext uri="{FF2B5EF4-FFF2-40B4-BE49-F238E27FC236}">
                <a16:creationId xmlns="" xmlns:a16="http://schemas.microsoft.com/office/drawing/2014/main" id="{1680DF12-245A-9B43-B68A-28E952C1F13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l-GR"/>
              <a:t>Κάντε κλικ για να επεξεργαστείτε τον υπότιτλο του υποδείγματος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="" xmlns:a16="http://schemas.microsoft.com/office/drawing/2014/main" id="{BCDECDD4-A6E0-9740-8124-494E62E50D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548ECC-38FA-004B-B88A-6A0197EDBD8B}" type="datetimeFigureOut">
              <a:rPr lang="el-GR" smtClean="0"/>
              <a:pPr/>
              <a:t>14/12/2020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="" xmlns:a16="http://schemas.microsoft.com/office/drawing/2014/main" id="{380EF00A-A002-1E42-B6FF-B1BD36AD5A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="" xmlns:a16="http://schemas.microsoft.com/office/drawing/2014/main" id="{17F2B9F3-B020-8C45-AB18-54A8B37837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E69BD6-0EE5-8842-965D-69180EA7C243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="" xmlns:p14="http://schemas.microsoft.com/office/powerpoint/2010/main" val="16581931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="" xmlns:a16="http://schemas.microsoft.com/office/drawing/2014/main" id="{A8661D50-3840-BC48-A825-7438E7240E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ατακόρυφου κειμένου 2">
            <a:extLst>
              <a:ext uri="{FF2B5EF4-FFF2-40B4-BE49-F238E27FC236}">
                <a16:creationId xmlns="" xmlns:a16="http://schemas.microsoft.com/office/drawing/2014/main" id="{BF489C3F-35ED-A044-BE14-3E27CA7ED79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="" xmlns:a16="http://schemas.microsoft.com/office/drawing/2014/main" id="{DB4C9815-43EC-2745-9171-A4009186FC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548ECC-38FA-004B-B88A-6A0197EDBD8B}" type="datetimeFigureOut">
              <a:rPr lang="el-GR" smtClean="0"/>
              <a:pPr/>
              <a:t>14/12/2020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="" xmlns:a16="http://schemas.microsoft.com/office/drawing/2014/main" id="{42079BBF-D21D-DD41-9417-8AA4F2F99F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="" xmlns:a16="http://schemas.microsoft.com/office/drawing/2014/main" id="{CA1BF007-12B8-4B47-ACED-9DFC61BB65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E69BD6-0EE5-8842-965D-69180EA7C243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="" xmlns:p14="http://schemas.microsoft.com/office/powerpoint/2010/main" val="7338706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Κατακόρυφος τίτλος 1">
            <a:extLst>
              <a:ext uri="{FF2B5EF4-FFF2-40B4-BE49-F238E27FC236}">
                <a16:creationId xmlns="" xmlns:a16="http://schemas.microsoft.com/office/drawing/2014/main" id="{D87261AE-DDED-814E-B911-DFB515DBACA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ατακόρυφου κειμένου 2">
            <a:extLst>
              <a:ext uri="{FF2B5EF4-FFF2-40B4-BE49-F238E27FC236}">
                <a16:creationId xmlns="" xmlns:a16="http://schemas.microsoft.com/office/drawing/2014/main" id="{25C3FEDA-F54B-674D-B727-C43B7C811C0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="" xmlns:a16="http://schemas.microsoft.com/office/drawing/2014/main" id="{EDC058A7-3162-F54F-A006-30BF3904D2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548ECC-38FA-004B-B88A-6A0197EDBD8B}" type="datetimeFigureOut">
              <a:rPr lang="el-GR" smtClean="0"/>
              <a:pPr/>
              <a:t>14/12/2020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="" xmlns:a16="http://schemas.microsoft.com/office/drawing/2014/main" id="{BB1BD61B-546E-C345-AA16-72D509040A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="" xmlns:a16="http://schemas.microsoft.com/office/drawing/2014/main" id="{DDDADDCE-0931-564E-A133-0950A50CF6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E69BD6-0EE5-8842-965D-69180EA7C243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="" xmlns:p14="http://schemas.microsoft.com/office/powerpoint/2010/main" val="3544562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="" xmlns:a16="http://schemas.microsoft.com/office/drawing/2014/main" id="{FCF18C2F-2482-4741-A5AA-DEB3522072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="" xmlns:a16="http://schemas.microsoft.com/office/drawing/2014/main" id="{37CF33A3-0309-384E-BA19-0263AFC6BA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="" xmlns:a16="http://schemas.microsoft.com/office/drawing/2014/main" id="{8A314A5F-45E4-EE4C-9249-CBD4122C0D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548ECC-38FA-004B-B88A-6A0197EDBD8B}" type="datetimeFigureOut">
              <a:rPr lang="el-GR" smtClean="0"/>
              <a:pPr/>
              <a:t>14/12/2020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="" xmlns:a16="http://schemas.microsoft.com/office/drawing/2014/main" id="{60FB30CE-E013-E54A-8407-80849450B3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="" xmlns:a16="http://schemas.microsoft.com/office/drawing/2014/main" id="{B0160AC1-1D64-F846-9857-A502A0925F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E69BD6-0EE5-8842-965D-69180EA7C243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="" xmlns:p14="http://schemas.microsoft.com/office/powerpoint/2010/main" val="18129927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="" xmlns:a16="http://schemas.microsoft.com/office/drawing/2014/main" id="{9163B3FC-F17A-F247-AD95-E05883EAC9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ειμένου 2">
            <a:extLst>
              <a:ext uri="{FF2B5EF4-FFF2-40B4-BE49-F238E27FC236}">
                <a16:creationId xmlns="" xmlns:a16="http://schemas.microsoft.com/office/drawing/2014/main" id="{93A85C93-2F68-EA4B-9243-EEC7DDA3B3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="" xmlns:a16="http://schemas.microsoft.com/office/drawing/2014/main" id="{FEB28808-EA64-374E-9B94-F5B7B8C922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548ECC-38FA-004B-B88A-6A0197EDBD8B}" type="datetimeFigureOut">
              <a:rPr lang="el-GR" smtClean="0"/>
              <a:pPr/>
              <a:t>14/12/2020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="" xmlns:a16="http://schemas.microsoft.com/office/drawing/2014/main" id="{4561E647-BFEB-604E-B00D-2D548D84F5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="" xmlns:a16="http://schemas.microsoft.com/office/drawing/2014/main" id="{B4DF7CE5-7E43-884A-86F4-87C0154001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E69BD6-0EE5-8842-965D-69180EA7C243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="" xmlns:p14="http://schemas.microsoft.com/office/powerpoint/2010/main" val="9019028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="" xmlns:a16="http://schemas.microsoft.com/office/drawing/2014/main" id="{51818D5B-7662-664D-BBE9-D9784A79DF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="" xmlns:a16="http://schemas.microsoft.com/office/drawing/2014/main" id="{94AE3105-4E0E-CA4F-AE7E-8F2CF59AB0C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περιεχομένου 3">
            <a:extLst>
              <a:ext uri="{FF2B5EF4-FFF2-40B4-BE49-F238E27FC236}">
                <a16:creationId xmlns="" xmlns:a16="http://schemas.microsoft.com/office/drawing/2014/main" id="{BC9929AD-F845-A147-8D31-42EDBB6A92A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5" name="Θέση ημερομηνίας 4">
            <a:extLst>
              <a:ext uri="{FF2B5EF4-FFF2-40B4-BE49-F238E27FC236}">
                <a16:creationId xmlns="" xmlns:a16="http://schemas.microsoft.com/office/drawing/2014/main" id="{7E5CADFD-A870-8545-A527-95357E61C6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548ECC-38FA-004B-B88A-6A0197EDBD8B}" type="datetimeFigureOut">
              <a:rPr lang="el-GR" smtClean="0"/>
              <a:pPr/>
              <a:t>14/12/2020</a:t>
            </a:fld>
            <a:endParaRPr lang="el-GR"/>
          </a:p>
        </p:txBody>
      </p:sp>
      <p:sp>
        <p:nvSpPr>
          <p:cNvPr id="6" name="Θέση υποσέλιδου 5">
            <a:extLst>
              <a:ext uri="{FF2B5EF4-FFF2-40B4-BE49-F238E27FC236}">
                <a16:creationId xmlns="" xmlns:a16="http://schemas.microsoft.com/office/drawing/2014/main" id="{258D18FE-FA93-3F4B-B108-2AD71D484A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>
            <a:extLst>
              <a:ext uri="{FF2B5EF4-FFF2-40B4-BE49-F238E27FC236}">
                <a16:creationId xmlns="" xmlns:a16="http://schemas.microsoft.com/office/drawing/2014/main" id="{AF627D24-07B4-5F4F-BBDB-43FCFB4B07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E69BD6-0EE5-8842-965D-69180EA7C243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="" xmlns:p14="http://schemas.microsoft.com/office/powerpoint/2010/main" val="32654430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="" xmlns:a16="http://schemas.microsoft.com/office/drawing/2014/main" id="{7B179FA0-ACBB-224B-8235-8AFB59BCCC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ειμένου 2">
            <a:extLst>
              <a:ext uri="{FF2B5EF4-FFF2-40B4-BE49-F238E27FC236}">
                <a16:creationId xmlns="" xmlns:a16="http://schemas.microsoft.com/office/drawing/2014/main" id="{AFE8613C-4867-A741-BBAD-7C902B01F8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Θέση περιεχομένου 3">
            <a:extLst>
              <a:ext uri="{FF2B5EF4-FFF2-40B4-BE49-F238E27FC236}">
                <a16:creationId xmlns="" xmlns:a16="http://schemas.microsoft.com/office/drawing/2014/main" id="{A0BA9A0B-FB8B-B047-9212-7687E49FD6E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5" name="Θέση κειμένου 4">
            <a:extLst>
              <a:ext uri="{FF2B5EF4-FFF2-40B4-BE49-F238E27FC236}">
                <a16:creationId xmlns="" xmlns:a16="http://schemas.microsoft.com/office/drawing/2014/main" id="{74F9B143-7800-A54D-A946-CBEFF27F775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6" name="Θέση περιεχομένου 5">
            <a:extLst>
              <a:ext uri="{FF2B5EF4-FFF2-40B4-BE49-F238E27FC236}">
                <a16:creationId xmlns="" xmlns:a16="http://schemas.microsoft.com/office/drawing/2014/main" id="{D5FDD265-E4B4-594F-AE4E-B670421BC9F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7" name="Θέση ημερομηνίας 6">
            <a:extLst>
              <a:ext uri="{FF2B5EF4-FFF2-40B4-BE49-F238E27FC236}">
                <a16:creationId xmlns="" xmlns:a16="http://schemas.microsoft.com/office/drawing/2014/main" id="{81FA282F-D7EA-BC4B-85E4-56AA611C03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548ECC-38FA-004B-B88A-6A0197EDBD8B}" type="datetimeFigureOut">
              <a:rPr lang="el-GR" smtClean="0"/>
              <a:pPr/>
              <a:t>14/12/2020</a:t>
            </a:fld>
            <a:endParaRPr lang="el-GR"/>
          </a:p>
        </p:txBody>
      </p:sp>
      <p:sp>
        <p:nvSpPr>
          <p:cNvPr id="8" name="Θέση υποσέλιδου 7">
            <a:extLst>
              <a:ext uri="{FF2B5EF4-FFF2-40B4-BE49-F238E27FC236}">
                <a16:creationId xmlns="" xmlns:a16="http://schemas.microsoft.com/office/drawing/2014/main" id="{730B4336-61C4-6941-AF37-9299979F8F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Θέση αριθμού διαφάνειας 8">
            <a:extLst>
              <a:ext uri="{FF2B5EF4-FFF2-40B4-BE49-F238E27FC236}">
                <a16:creationId xmlns="" xmlns:a16="http://schemas.microsoft.com/office/drawing/2014/main" id="{5EA4B7D1-55EA-5243-AFC3-1D273187C0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E69BD6-0EE5-8842-965D-69180EA7C243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="" xmlns:p14="http://schemas.microsoft.com/office/powerpoint/2010/main" val="28398889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="" xmlns:a16="http://schemas.microsoft.com/office/drawing/2014/main" id="{06C9A3EA-F7C0-CF4B-9B2B-FD16B80030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ημερομηνίας 2">
            <a:extLst>
              <a:ext uri="{FF2B5EF4-FFF2-40B4-BE49-F238E27FC236}">
                <a16:creationId xmlns="" xmlns:a16="http://schemas.microsoft.com/office/drawing/2014/main" id="{A8FC7DA7-DBDF-304A-B467-AD55EB7EC2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548ECC-38FA-004B-B88A-6A0197EDBD8B}" type="datetimeFigureOut">
              <a:rPr lang="el-GR" smtClean="0"/>
              <a:pPr/>
              <a:t>14/12/2020</a:t>
            </a:fld>
            <a:endParaRPr lang="el-GR"/>
          </a:p>
        </p:txBody>
      </p:sp>
      <p:sp>
        <p:nvSpPr>
          <p:cNvPr id="4" name="Θέση υποσέλιδου 3">
            <a:extLst>
              <a:ext uri="{FF2B5EF4-FFF2-40B4-BE49-F238E27FC236}">
                <a16:creationId xmlns="" xmlns:a16="http://schemas.microsoft.com/office/drawing/2014/main" id="{90E939A0-9F7D-654E-848D-E3E0C38E2F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Θέση αριθμού διαφάνειας 4">
            <a:extLst>
              <a:ext uri="{FF2B5EF4-FFF2-40B4-BE49-F238E27FC236}">
                <a16:creationId xmlns="" xmlns:a16="http://schemas.microsoft.com/office/drawing/2014/main" id="{9539EF22-12FC-5A4C-9471-5487B22DCF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E69BD6-0EE5-8842-965D-69180EA7C243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="" xmlns:p14="http://schemas.microsoft.com/office/powerpoint/2010/main" val="32906748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ημερομηνίας 1">
            <a:extLst>
              <a:ext uri="{FF2B5EF4-FFF2-40B4-BE49-F238E27FC236}">
                <a16:creationId xmlns="" xmlns:a16="http://schemas.microsoft.com/office/drawing/2014/main" id="{9C3681D1-6BE1-5147-91E2-E8BDC7ED6C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548ECC-38FA-004B-B88A-6A0197EDBD8B}" type="datetimeFigureOut">
              <a:rPr lang="el-GR" smtClean="0"/>
              <a:pPr/>
              <a:t>14/12/2020</a:t>
            </a:fld>
            <a:endParaRPr lang="el-GR"/>
          </a:p>
        </p:txBody>
      </p:sp>
      <p:sp>
        <p:nvSpPr>
          <p:cNvPr id="3" name="Θέση υποσέλιδου 2">
            <a:extLst>
              <a:ext uri="{FF2B5EF4-FFF2-40B4-BE49-F238E27FC236}">
                <a16:creationId xmlns="" xmlns:a16="http://schemas.microsoft.com/office/drawing/2014/main" id="{61F8D60D-5B00-6C47-963C-FD12C408D5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Θέση αριθμού διαφάνειας 3">
            <a:extLst>
              <a:ext uri="{FF2B5EF4-FFF2-40B4-BE49-F238E27FC236}">
                <a16:creationId xmlns="" xmlns:a16="http://schemas.microsoft.com/office/drawing/2014/main" id="{4740A869-C09A-6841-B934-9F5D992472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E69BD6-0EE5-8842-965D-69180EA7C243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="" xmlns:p14="http://schemas.microsoft.com/office/powerpoint/2010/main" val="8576705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="" xmlns:a16="http://schemas.microsoft.com/office/drawing/2014/main" id="{D57A396F-5A0F-A14A-BC03-072E618693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="" xmlns:a16="http://schemas.microsoft.com/office/drawing/2014/main" id="{D5E8D375-0AFD-9A48-A728-F72D5C81D2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κειμένου 3">
            <a:extLst>
              <a:ext uri="{FF2B5EF4-FFF2-40B4-BE49-F238E27FC236}">
                <a16:creationId xmlns="" xmlns:a16="http://schemas.microsoft.com/office/drawing/2014/main" id="{F528B7F9-8C21-4146-915A-D8FCEA01B87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5" name="Θέση ημερομηνίας 4">
            <a:extLst>
              <a:ext uri="{FF2B5EF4-FFF2-40B4-BE49-F238E27FC236}">
                <a16:creationId xmlns="" xmlns:a16="http://schemas.microsoft.com/office/drawing/2014/main" id="{D58AD198-2FFA-6E42-B0EB-DD5D8A3E56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548ECC-38FA-004B-B88A-6A0197EDBD8B}" type="datetimeFigureOut">
              <a:rPr lang="el-GR" smtClean="0"/>
              <a:pPr/>
              <a:t>14/12/2020</a:t>
            </a:fld>
            <a:endParaRPr lang="el-GR"/>
          </a:p>
        </p:txBody>
      </p:sp>
      <p:sp>
        <p:nvSpPr>
          <p:cNvPr id="6" name="Θέση υποσέλιδου 5">
            <a:extLst>
              <a:ext uri="{FF2B5EF4-FFF2-40B4-BE49-F238E27FC236}">
                <a16:creationId xmlns="" xmlns:a16="http://schemas.microsoft.com/office/drawing/2014/main" id="{723C86F6-ABE4-0147-A0EB-481F46C54E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>
            <a:extLst>
              <a:ext uri="{FF2B5EF4-FFF2-40B4-BE49-F238E27FC236}">
                <a16:creationId xmlns="" xmlns:a16="http://schemas.microsoft.com/office/drawing/2014/main" id="{647E815D-9705-404B-96D7-AE05CD0A92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E69BD6-0EE5-8842-965D-69180EA7C243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="" xmlns:p14="http://schemas.microsoft.com/office/powerpoint/2010/main" val="4110349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="" xmlns:a16="http://schemas.microsoft.com/office/drawing/2014/main" id="{FFCCD94A-A6CE-464E-9121-A69C9FBE7A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εικόνας 2">
            <a:extLst>
              <a:ext uri="{FF2B5EF4-FFF2-40B4-BE49-F238E27FC236}">
                <a16:creationId xmlns="" xmlns:a16="http://schemas.microsoft.com/office/drawing/2014/main" id="{F0B3CA54-34FC-A94B-AFD2-2D4AC762FED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GR"/>
          </a:p>
        </p:txBody>
      </p:sp>
      <p:sp>
        <p:nvSpPr>
          <p:cNvPr id="4" name="Θέση κειμένου 3">
            <a:extLst>
              <a:ext uri="{FF2B5EF4-FFF2-40B4-BE49-F238E27FC236}">
                <a16:creationId xmlns="" xmlns:a16="http://schemas.microsoft.com/office/drawing/2014/main" id="{ADF350DA-60DB-AA44-8867-B23E99C1209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5" name="Θέση ημερομηνίας 4">
            <a:extLst>
              <a:ext uri="{FF2B5EF4-FFF2-40B4-BE49-F238E27FC236}">
                <a16:creationId xmlns="" xmlns:a16="http://schemas.microsoft.com/office/drawing/2014/main" id="{D1F5A14C-5BCB-FD4E-ABEA-EA8E60DEB5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548ECC-38FA-004B-B88A-6A0197EDBD8B}" type="datetimeFigureOut">
              <a:rPr lang="el-GR" smtClean="0"/>
              <a:pPr/>
              <a:t>14/12/2020</a:t>
            </a:fld>
            <a:endParaRPr lang="el-GR"/>
          </a:p>
        </p:txBody>
      </p:sp>
      <p:sp>
        <p:nvSpPr>
          <p:cNvPr id="6" name="Θέση υποσέλιδου 5">
            <a:extLst>
              <a:ext uri="{FF2B5EF4-FFF2-40B4-BE49-F238E27FC236}">
                <a16:creationId xmlns="" xmlns:a16="http://schemas.microsoft.com/office/drawing/2014/main" id="{AEA2C7B4-1EF6-5D42-876B-2FE13A4AD7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>
            <a:extLst>
              <a:ext uri="{FF2B5EF4-FFF2-40B4-BE49-F238E27FC236}">
                <a16:creationId xmlns="" xmlns:a16="http://schemas.microsoft.com/office/drawing/2014/main" id="{4B09CE3F-4229-624D-9839-E7C3F2097E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E69BD6-0EE5-8842-965D-69180EA7C243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="" xmlns:p14="http://schemas.microsoft.com/office/powerpoint/2010/main" val="21464571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τίτλου 1">
            <a:extLst>
              <a:ext uri="{FF2B5EF4-FFF2-40B4-BE49-F238E27FC236}">
                <a16:creationId xmlns="" xmlns:a16="http://schemas.microsoft.com/office/drawing/2014/main" id="{28E90311-FB8B-6E49-9AE9-36C286D9AC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ειμένου 2">
            <a:extLst>
              <a:ext uri="{FF2B5EF4-FFF2-40B4-BE49-F238E27FC236}">
                <a16:creationId xmlns="" xmlns:a16="http://schemas.microsoft.com/office/drawing/2014/main" id="{12021F5D-C8BE-5F49-8584-097E7E6827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="" xmlns:a16="http://schemas.microsoft.com/office/drawing/2014/main" id="{DFDAEED2-92F3-1A40-B6E7-B26DA5F77A5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548ECC-38FA-004B-B88A-6A0197EDBD8B}" type="datetimeFigureOut">
              <a:rPr lang="el-GR" smtClean="0"/>
              <a:pPr/>
              <a:t>14/12/2020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="" xmlns:a16="http://schemas.microsoft.com/office/drawing/2014/main" id="{A937BC67-F54C-1248-B2AC-C17FA56C300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="" xmlns:a16="http://schemas.microsoft.com/office/drawing/2014/main" id="{0E158C47-2870-0041-993D-992D57A478E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E69BD6-0EE5-8842-965D-69180EA7C243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="" xmlns:p14="http://schemas.microsoft.com/office/powerpoint/2010/main" val="33248538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microsoft.com/office/2007/relationships/hdphoto" Target="../media/hdphoto2.wdp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21.wdp"/><Relationship Id="rId7" Type="http://schemas.microsoft.com/office/2007/relationships/hdphoto" Target="../media/hdphoto22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microsoft.com/office/2007/relationships/hdphoto" Target="../media/hdphoto12.wdp"/><Relationship Id="rId4" Type="http://schemas.openxmlformats.org/officeDocument/2006/relationships/image" Target="../media/image2.png"/></Relationships>
</file>

<file path=ppt/slides/_rels/slide10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microsoft.com/office/2007/relationships/hdphoto" Target="../media/hdphoto32.wdp"/><Relationship Id="rId4" Type="http://schemas.openxmlformats.org/officeDocument/2006/relationships/image" Target="../media/image3.png"/></Relationships>
</file>

<file path=ppt/slides/_rels/slide101.xml.rels><?xml version="1.0" encoding="UTF-8" standalone="yes"?>
<Relationships xmlns="http://schemas.openxmlformats.org/package/2006/relationships"><Relationship Id="rId3" Type="http://schemas.microsoft.com/office/2007/relationships/hdphoto" Target="../media/hdphoto189.wdp"/><Relationship Id="rId7" Type="http://schemas.microsoft.com/office/2007/relationships/hdphoto" Target="../media/hdphoto190.wdp"/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microsoft.com/office/2007/relationships/hdphoto" Target="../media/hdphoto12.wdp"/><Relationship Id="rId4" Type="http://schemas.openxmlformats.org/officeDocument/2006/relationships/image" Target="../media/image2.png"/></Relationships>
</file>

<file path=ppt/slides/_rels/slide10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microsoft.com/office/2007/relationships/hdphoto" Target="../media/hdphoto191.wdp"/><Relationship Id="rId7" Type="http://schemas.microsoft.com/office/2007/relationships/hdphoto" Target="../media/hdphoto193.wdp"/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microsoft.com/office/2007/relationships/hdphoto" Target="../media/hdphoto192.wdp"/><Relationship Id="rId4" Type="http://schemas.openxmlformats.org/officeDocument/2006/relationships/image" Target="../media/image126.png"/><Relationship Id="rId9" Type="http://schemas.microsoft.com/office/2007/relationships/hdphoto" Target="../media/hdphoto32.wdp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2.xml"/><Relationship Id="rId6" Type="http://schemas.microsoft.com/office/2007/relationships/hdphoto" Target="../media/hdphoto32.wdp"/><Relationship Id="rId5" Type="http://schemas.openxmlformats.org/officeDocument/2006/relationships/image" Target="../media/image3.png"/><Relationship Id="rId4" Type="http://schemas.microsoft.com/office/2007/relationships/hdphoto" Target="../media/hdphoto194.wdp"/></Relationships>
</file>

<file path=ppt/slides/_rels/slide10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microsoft.com/office/2007/relationships/hdphoto" Target="../media/hdphoto195.wdp"/><Relationship Id="rId7" Type="http://schemas.microsoft.com/office/2007/relationships/hdphoto" Target="../media/hdphoto197.wdp"/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microsoft.com/office/2007/relationships/hdphoto" Target="../media/hdphoto196.wdp"/><Relationship Id="rId4" Type="http://schemas.openxmlformats.org/officeDocument/2006/relationships/image" Target="../media/image129.png"/><Relationship Id="rId9" Type="http://schemas.microsoft.com/office/2007/relationships/hdphoto" Target="../media/hdphoto198.wdp"/></Relationships>
</file>

<file path=ppt/slides/_rels/slide105.xml.rels><?xml version="1.0" encoding="UTF-8" standalone="yes"?>
<Relationships xmlns="http://schemas.openxmlformats.org/package/2006/relationships"><Relationship Id="rId3" Type="http://schemas.microsoft.com/office/2007/relationships/hdphoto" Target="../media/hdphoto199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00.wdp"/><Relationship Id="rId4" Type="http://schemas.openxmlformats.org/officeDocument/2006/relationships/image" Target="../media/image3.png"/></Relationships>
</file>

<file path=ppt/slides/_rels/slide10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3.png"/><Relationship Id="rId13" Type="http://schemas.microsoft.com/office/2007/relationships/hdphoto" Target="../media/hdphoto205.wdp"/><Relationship Id="rId3" Type="http://schemas.microsoft.com/office/2007/relationships/hdphoto" Target="../media/hdphoto201.wdp"/><Relationship Id="rId7" Type="http://schemas.microsoft.com/office/2007/relationships/hdphoto" Target="../media/hdphoto203.wdp"/><Relationship Id="rId12" Type="http://schemas.openxmlformats.org/officeDocument/2006/relationships/image" Target="../media/image3.png"/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32.png"/><Relationship Id="rId11" Type="http://schemas.microsoft.com/office/2007/relationships/hdphoto" Target="../media/hdphoto3.wdp"/><Relationship Id="rId5" Type="http://schemas.microsoft.com/office/2007/relationships/hdphoto" Target="../media/hdphoto202.wdp"/><Relationship Id="rId10" Type="http://schemas.openxmlformats.org/officeDocument/2006/relationships/image" Target="../media/image2.png"/><Relationship Id="rId4" Type="http://schemas.openxmlformats.org/officeDocument/2006/relationships/image" Target="../media/image131.png"/><Relationship Id="rId9" Type="http://schemas.microsoft.com/office/2007/relationships/hdphoto" Target="../media/hdphoto204.wdp"/></Relationships>
</file>

<file path=ppt/slides/_rels/slide10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5.png"/><Relationship Id="rId3" Type="http://schemas.microsoft.com/office/2007/relationships/hdphoto" Target="../media/hdphoto34.wdp"/><Relationship Id="rId7" Type="http://schemas.microsoft.com/office/2007/relationships/hdphoto" Target="../media/hdphoto206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4.png"/><Relationship Id="rId5" Type="http://schemas.microsoft.com/office/2007/relationships/hdphoto" Target="../media/hdphoto32.wdp"/><Relationship Id="rId4" Type="http://schemas.openxmlformats.org/officeDocument/2006/relationships/image" Target="../media/image3.png"/><Relationship Id="rId9" Type="http://schemas.microsoft.com/office/2007/relationships/hdphoto" Target="../media/hdphoto207.wdp"/></Relationships>
</file>

<file path=ppt/slides/_rels/slide108.xml.rels><?xml version="1.0" encoding="UTF-8" standalone="yes"?>
<Relationships xmlns="http://schemas.openxmlformats.org/package/2006/relationships"><Relationship Id="rId3" Type="http://schemas.microsoft.com/office/2007/relationships/hdphoto" Target="../media/hdphoto208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8.xml"/><Relationship Id="rId5" Type="http://schemas.microsoft.com/office/2007/relationships/hdphoto" Target="../media/hdphoto73.wdp"/><Relationship Id="rId4" Type="http://schemas.openxmlformats.org/officeDocument/2006/relationships/image" Target="../media/image3.png"/></Relationships>
</file>

<file path=ppt/slides/_rels/slide10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7.png"/><Relationship Id="rId3" Type="http://schemas.microsoft.com/office/2007/relationships/hdphoto" Target="../media/hdphoto209.wdp"/><Relationship Id="rId7" Type="http://schemas.microsoft.com/office/2007/relationships/hdphoto" Target="../media/hdphoto21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36.png"/><Relationship Id="rId11" Type="http://schemas.microsoft.com/office/2007/relationships/hdphoto" Target="../media/hdphoto213.wdp"/><Relationship Id="rId5" Type="http://schemas.microsoft.com/office/2007/relationships/hdphoto" Target="../media/hdphoto210.wdp"/><Relationship Id="rId10" Type="http://schemas.openxmlformats.org/officeDocument/2006/relationships/image" Target="../media/image138.png"/><Relationship Id="rId4" Type="http://schemas.openxmlformats.org/officeDocument/2006/relationships/image" Target="../media/image3.png"/><Relationship Id="rId9" Type="http://schemas.microsoft.com/office/2007/relationships/hdphoto" Target="../media/hdphoto212.wdp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microsoft.com/office/2007/relationships/hdphoto" Target="../media/hdphoto23.wdp"/><Relationship Id="rId7" Type="http://schemas.microsoft.com/office/2007/relationships/hdphoto" Target="../media/hdphoto3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microsoft.com/office/2007/relationships/hdphoto" Target="../media/hdphoto24.wdp"/><Relationship Id="rId4" Type="http://schemas.openxmlformats.org/officeDocument/2006/relationships/image" Target="../media/image13.png"/><Relationship Id="rId9" Type="http://schemas.microsoft.com/office/2007/relationships/hdphoto" Target="../media/hdphoto25.wdp"/></Relationships>
</file>

<file path=ppt/slides/_rels/slide110.xml.rels><?xml version="1.0" encoding="UTF-8" standalone="yes"?>
<Relationships xmlns="http://schemas.openxmlformats.org/package/2006/relationships"><Relationship Id="rId3" Type="http://schemas.microsoft.com/office/2007/relationships/hdphoto" Target="../media/hdphoto214.wdp"/><Relationship Id="rId7" Type="http://schemas.microsoft.com/office/2007/relationships/hdphoto" Target="../media/hdphoto32.wdp"/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.png"/><Relationship Id="rId5" Type="http://schemas.microsoft.com/office/2007/relationships/hdphoto" Target="../media/hdphoto3.wdp"/><Relationship Id="rId4" Type="http://schemas.openxmlformats.org/officeDocument/2006/relationships/image" Target="../media/image2.png"/></Relationships>
</file>

<file path=ppt/slides/_rels/slide1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microsoft.com/office/2007/relationships/hdphoto" Target="../media/hdphoto215.wdp"/><Relationship Id="rId7" Type="http://schemas.microsoft.com/office/2007/relationships/hdphoto" Target="../media/hdphoto3.wdp"/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.png"/><Relationship Id="rId5" Type="http://schemas.microsoft.com/office/2007/relationships/hdphoto" Target="../media/hdphoto216.wdp"/><Relationship Id="rId4" Type="http://schemas.openxmlformats.org/officeDocument/2006/relationships/image" Target="../media/image141.png"/><Relationship Id="rId9" Type="http://schemas.microsoft.com/office/2007/relationships/hdphoto" Target="../media/hdphoto32.wdp"/></Relationships>
</file>

<file path=ppt/slides/_rels/slide11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8.xml"/><Relationship Id="rId5" Type="http://schemas.microsoft.com/office/2007/relationships/hdphoto" Target="../media/hdphoto217.wdp"/><Relationship Id="rId4" Type="http://schemas.openxmlformats.org/officeDocument/2006/relationships/image" Target="../media/image3.png"/></Relationships>
</file>

<file path=ppt/slides/_rels/slide1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3.png"/><Relationship Id="rId3" Type="http://schemas.microsoft.com/office/2007/relationships/hdphoto" Target="../media/hdphoto218.wdp"/><Relationship Id="rId7" Type="http://schemas.microsoft.com/office/2007/relationships/hdphoto" Target="../media/hdphoto219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42.png"/><Relationship Id="rId11" Type="http://schemas.microsoft.com/office/2007/relationships/hdphoto" Target="../media/hdphoto221.wdp"/><Relationship Id="rId5" Type="http://schemas.microsoft.com/office/2007/relationships/hdphoto" Target="../media/hdphoto32.wdp"/><Relationship Id="rId10" Type="http://schemas.openxmlformats.org/officeDocument/2006/relationships/image" Target="../media/image144.png"/><Relationship Id="rId4" Type="http://schemas.openxmlformats.org/officeDocument/2006/relationships/image" Target="../media/image3.png"/><Relationship Id="rId9" Type="http://schemas.microsoft.com/office/2007/relationships/hdphoto" Target="../media/hdphoto220.wdp"/></Relationships>
</file>

<file path=ppt/slides/_rels/slide1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microsoft.com/office/2007/relationships/hdphoto" Target="../media/hdphoto222.wdp"/><Relationship Id="rId7" Type="http://schemas.microsoft.com/office/2007/relationships/hdphoto" Target="../media/hdphoto3.wdp"/><Relationship Id="rId2" Type="http://schemas.openxmlformats.org/officeDocument/2006/relationships/image" Target="../media/image145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.png"/><Relationship Id="rId5" Type="http://schemas.microsoft.com/office/2007/relationships/hdphoto" Target="../media/hdphoto223.wdp"/><Relationship Id="rId4" Type="http://schemas.openxmlformats.org/officeDocument/2006/relationships/image" Target="../media/image146.png"/><Relationship Id="rId9" Type="http://schemas.microsoft.com/office/2007/relationships/hdphoto" Target="../media/hdphoto32.wdp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28.wdp"/><Relationship Id="rId3" Type="http://schemas.microsoft.com/office/2007/relationships/hdphoto" Target="../media/hdphoto26.wdp"/><Relationship Id="rId7" Type="http://schemas.openxmlformats.org/officeDocument/2006/relationships/image" Target="../media/image3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7.wdp"/><Relationship Id="rId5" Type="http://schemas.openxmlformats.org/officeDocument/2006/relationships/image" Target="../media/image2.png"/><Relationship Id="rId4" Type="http://schemas.openxmlformats.org/officeDocument/2006/relationships/image" Target="../media/image15.gi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microsoft.com/office/2007/relationships/hdphoto" Target="../media/hdphoto29.wdp"/><Relationship Id="rId7" Type="http://schemas.microsoft.com/office/2007/relationships/hdphoto" Target="../media/hdphoto31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microsoft.com/office/2007/relationships/hdphoto" Target="../media/hdphoto30.wdp"/><Relationship Id="rId4" Type="http://schemas.openxmlformats.org/officeDocument/2006/relationships/image" Target="../media/image17.png"/><Relationship Id="rId9" Type="http://schemas.microsoft.com/office/2007/relationships/hdphoto" Target="../media/hdphoto32.wdp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33.wdp"/><Relationship Id="rId7" Type="http://schemas.microsoft.com/office/2007/relationships/hdphoto" Target="../media/hdphoto35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microsoft.com/office/2007/relationships/hdphoto" Target="../media/hdphoto34.wdp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36.wdp"/><Relationship Id="rId7" Type="http://schemas.microsoft.com/office/2007/relationships/hdphoto" Target="../media/hdphoto20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microsoft.com/office/2007/relationships/hdphoto" Target="../media/hdphoto3.wdp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microsoft.com/office/2007/relationships/hdphoto" Target="../media/hdphoto37.wdp"/><Relationship Id="rId7" Type="http://schemas.microsoft.com/office/2007/relationships/hdphoto" Target="../media/hdphoto3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microsoft.com/office/2007/relationships/hdphoto" Target="../media/hdphoto38.wdp"/><Relationship Id="rId4" Type="http://schemas.openxmlformats.org/officeDocument/2006/relationships/image" Target="../media/image21.png"/><Relationship Id="rId9" Type="http://schemas.microsoft.com/office/2007/relationships/hdphoto" Target="../media/hdphoto39.wdp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32.wdp"/><Relationship Id="rId3" Type="http://schemas.microsoft.com/office/2007/relationships/hdphoto" Target="../media/hdphoto40.wdp"/><Relationship Id="rId7" Type="http://schemas.openxmlformats.org/officeDocument/2006/relationships/image" Target="../media/image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2.png"/><Relationship Id="rId4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microsoft.com/office/2007/relationships/hdphoto" Target="../media/hdphoto41.wdp"/><Relationship Id="rId7" Type="http://schemas.microsoft.com/office/2007/relationships/hdphoto" Target="../media/hdphoto43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microsoft.com/office/2007/relationships/hdphoto" Target="../media/hdphoto42.wdp"/><Relationship Id="rId4" Type="http://schemas.openxmlformats.org/officeDocument/2006/relationships/image" Target="../media/image25.png"/><Relationship Id="rId9" Type="http://schemas.microsoft.com/office/2007/relationships/hdphoto" Target="../media/hdphoto32.wdp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microsoft.com/office/2007/relationships/hdphoto" Target="../media/hdphoto44.wdp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microsoft.com/office/2007/relationships/hdphoto" Target="../media/hdphoto4.wdp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45.wdp"/><Relationship Id="rId7" Type="http://schemas.microsoft.com/office/2007/relationships/hdphoto" Target="../media/hdphoto47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microsoft.com/office/2007/relationships/hdphoto" Target="../media/hdphoto46.wdp"/><Relationship Id="rId4" Type="http://schemas.openxmlformats.org/officeDocument/2006/relationships/image" Target="../media/image2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microsoft.com/office/2007/relationships/hdphoto" Target="../media/hdphoto48.wdp"/><Relationship Id="rId7" Type="http://schemas.microsoft.com/office/2007/relationships/hdphoto" Target="../media/hdphoto50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microsoft.com/office/2007/relationships/hdphoto" Target="../media/hdphoto49.wdp"/><Relationship Id="rId4" Type="http://schemas.openxmlformats.org/officeDocument/2006/relationships/image" Target="../media/image28.png"/><Relationship Id="rId9" Type="http://schemas.microsoft.com/office/2007/relationships/hdphoto" Target="../media/hdphoto51.wdp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microsoft.com/office/2007/relationships/hdphoto" Target="../media/hdphoto3.wdp"/><Relationship Id="rId7" Type="http://schemas.microsoft.com/office/2007/relationships/hdphoto" Target="../media/hdphoto5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9.png"/><Relationship Id="rId5" Type="http://schemas.microsoft.com/office/2007/relationships/hdphoto" Target="../media/hdphoto32.wdp"/><Relationship Id="rId4" Type="http://schemas.openxmlformats.org/officeDocument/2006/relationships/image" Target="../media/image3.png"/><Relationship Id="rId9" Type="http://schemas.microsoft.com/office/2007/relationships/hdphoto" Target="../media/hdphoto53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7" Type="http://schemas.microsoft.com/office/2007/relationships/hdphoto" Target="../media/hdphoto32.wdp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.png"/><Relationship Id="rId5" Type="http://schemas.microsoft.com/office/2007/relationships/hdphoto" Target="../media/hdphoto54.wdp"/><Relationship Id="rId4" Type="http://schemas.openxmlformats.org/officeDocument/2006/relationships/image" Target="../media/image2.png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7" Type="http://schemas.microsoft.com/office/2007/relationships/hdphoto" Target="../media/hdphoto55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microsoft.com/office/2007/relationships/hdphoto" Target="../media/hdphoto32.wdp"/><Relationship Id="rId4" Type="http://schemas.openxmlformats.org/officeDocument/2006/relationships/image" Target="../media/image3.png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7" Type="http://schemas.microsoft.com/office/2007/relationships/hdphoto" Target="../media/hdphoto56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microsoft.com/office/2007/relationships/hdphoto" Target="../media/hdphoto32.wdp"/><Relationship Id="rId4" Type="http://schemas.openxmlformats.org/officeDocument/2006/relationships/image" Target="../media/image3.png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microsoft.com/office/2007/relationships/hdphoto" Target="../media/hdphoto57.wdp"/><Relationship Id="rId4" Type="http://schemas.openxmlformats.org/officeDocument/2006/relationships/image" Target="../media/image3.png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58.wdp"/><Relationship Id="rId7" Type="http://schemas.microsoft.com/office/2007/relationships/hdphoto" Target="../media/hdphoto60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microsoft.com/office/2007/relationships/hdphoto" Target="../media/hdphoto59.wdp"/><Relationship Id="rId4" Type="http://schemas.openxmlformats.org/officeDocument/2006/relationships/image" Target="../media/image3.png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61.wdp"/><Relationship Id="rId7" Type="http://schemas.microsoft.com/office/2007/relationships/hdphoto" Target="../media/hdphoto63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microsoft.com/office/2007/relationships/hdphoto" Target="../media/hdphoto62.wdp"/><Relationship Id="rId4" Type="http://schemas.openxmlformats.org/officeDocument/2006/relationships/image" Target="../media/image3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microsoft.com/office/2007/relationships/hdphoto" Target="../media/hdphoto3.wdp"/><Relationship Id="rId7" Type="http://schemas.microsoft.com/office/2007/relationships/hdphoto" Target="../media/hdphoto64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7.png"/><Relationship Id="rId11" Type="http://schemas.microsoft.com/office/2007/relationships/hdphoto" Target="../media/hdphoto66.wdp"/><Relationship Id="rId5" Type="http://schemas.microsoft.com/office/2007/relationships/hdphoto" Target="../media/hdphoto32.wdp"/><Relationship Id="rId10" Type="http://schemas.openxmlformats.org/officeDocument/2006/relationships/image" Target="../media/image39.png"/><Relationship Id="rId4" Type="http://schemas.openxmlformats.org/officeDocument/2006/relationships/image" Target="../media/image3.png"/><Relationship Id="rId9" Type="http://schemas.microsoft.com/office/2007/relationships/hdphoto" Target="../media/hdphoto65.wdp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7" Type="http://schemas.microsoft.com/office/2007/relationships/hdphoto" Target="../media/hdphoto7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microsoft.com/office/2007/relationships/hdphoto" Target="../media/hdphoto6.wdp"/><Relationship Id="rId4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microsoft.com/office/2007/relationships/hdphoto" Target="../media/hdphoto3.wdp"/><Relationship Id="rId7" Type="http://schemas.microsoft.com/office/2007/relationships/hdphoto" Target="../media/hdphoto67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microsoft.com/office/2007/relationships/hdphoto" Target="../media/hdphoto7.wdp"/><Relationship Id="rId4" Type="http://schemas.openxmlformats.org/officeDocument/2006/relationships/image" Target="../media/image3.png"/><Relationship Id="rId9" Type="http://schemas.microsoft.com/office/2007/relationships/hdphoto" Target="../media/hdphoto68.wdp"/></Relationships>
</file>

<file path=ppt/slides/_rels/slide31.xml.rels><?xml version="1.0" encoding="UTF-8" standalone="yes"?>
<Relationships xmlns="http://schemas.openxmlformats.org/package/2006/relationships"><Relationship Id="rId3" Type="http://schemas.microsoft.com/office/2007/relationships/hdphoto" Target="../media/hdphoto69.wdp"/><Relationship Id="rId7" Type="http://schemas.microsoft.com/office/2007/relationships/hdphoto" Target="../media/hdphoto70.wdp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microsoft.com/office/2007/relationships/hdphoto" Target="../media/hdphoto3.wdp"/><Relationship Id="rId4" Type="http://schemas.openxmlformats.org/officeDocument/2006/relationships/image" Target="../media/image2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microsoft.com/office/2007/relationships/hdphoto" Target="../media/hdphoto71.wdp"/><Relationship Id="rId7" Type="http://schemas.microsoft.com/office/2007/relationships/hdphoto" Target="../media/hdphoto3.wdp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microsoft.com/office/2007/relationships/hdphoto" Target="../media/hdphoto72.wdp"/><Relationship Id="rId4" Type="http://schemas.openxmlformats.org/officeDocument/2006/relationships/image" Target="../media/image44.png"/><Relationship Id="rId9" Type="http://schemas.microsoft.com/office/2007/relationships/hdphoto" Target="../media/hdphoto73.wdp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microsoft.com/office/2007/relationships/hdphoto" Target="../media/hdphoto74.wdp"/><Relationship Id="rId7" Type="http://schemas.microsoft.com/office/2007/relationships/hdphoto" Target="../media/hdphoto76.wdp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7.png"/><Relationship Id="rId11" Type="http://schemas.microsoft.com/office/2007/relationships/hdphoto" Target="../media/hdphoto7.wdp"/><Relationship Id="rId5" Type="http://schemas.microsoft.com/office/2007/relationships/hdphoto" Target="../media/hdphoto75.wdp"/><Relationship Id="rId10" Type="http://schemas.openxmlformats.org/officeDocument/2006/relationships/image" Target="../media/image3.png"/><Relationship Id="rId4" Type="http://schemas.openxmlformats.org/officeDocument/2006/relationships/image" Target="../media/image46.png"/><Relationship Id="rId9" Type="http://schemas.microsoft.com/office/2007/relationships/hdphoto" Target="../media/hdphoto77.wdp"/></Relationships>
</file>

<file path=ppt/slides/_rels/slide34.xml.rels><?xml version="1.0" encoding="UTF-8" standalone="yes"?>
<Relationships xmlns="http://schemas.openxmlformats.org/package/2006/relationships"><Relationship Id="rId3" Type="http://schemas.microsoft.com/office/2007/relationships/hdphoto" Target="../media/hdphoto78.wdp"/><Relationship Id="rId7" Type="http://schemas.microsoft.com/office/2007/relationships/hdphoto" Target="../media/hdphoto79.wdp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microsoft.com/office/2007/relationships/hdphoto" Target="../media/hdphoto3.wdp"/><Relationship Id="rId4" Type="http://schemas.openxmlformats.org/officeDocument/2006/relationships/image" Target="../media/image2.png"/></Relationships>
</file>

<file path=ppt/slides/_rels/slide3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8.xml"/><Relationship Id="rId5" Type="http://schemas.microsoft.com/office/2007/relationships/hdphoto" Target="../media/hdphoto32.wdp"/><Relationship Id="rId4" Type="http://schemas.openxmlformats.org/officeDocument/2006/relationships/image" Target="../media/image3.png"/></Relationships>
</file>

<file path=ppt/slides/_rels/slide36.xml.rels><?xml version="1.0" encoding="UTF-8" standalone="yes"?>
<Relationships xmlns="http://schemas.openxmlformats.org/package/2006/relationships"><Relationship Id="rId3" Type="http://schemas.microsoft.com/office/2007/relationships/hdphoto" Target="../media/hdphoto80.wdp"/><Relationship Id="rId7" Type="http://schemas.microsoft.com/office/2007/relationships/hdphoto" Target="../media/hdphoto81.wdp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.png"/><Relationship Id="rId5" Type="http://schemas.microsoft.com/office/2007/relationships/hdphoto" Target="../media/hdphoto3.wdp"/><Relationship Id="rId4" Type="http://schemas.openxmlformats.org/officeDocument/2006/relationships/image" Target="../media/image2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microsoft.com/office/2007/relationships/hdphoto" Target="../media/hdphoto12.wdp"/><Relationship Id="rId7" Type="http://schemas.microsoft.com/office/2007/relationships/hdphoto" Target="../media/hdphoto8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0.png"/><Relationship Id="rId5" Type="http://schemas.microsoft.com/office/2007/relationships/hdphoto" Target="../media/hdphoto32.wdp"/><Relationship Id="rId4" Type="http://schemas.openxmlformats.org/officeDocument/2006/relationships/image" Target="../media/image3.png"/><Relationship Id="rId9" Type="http://schemas.microsoft.com/office/2007/relationships/hdphoto" Target="../media/hdphoto83.wdp"/></Relationships>
</file>

<file path=ppt/slides/_rels/slide38.xml.rels><?xml version="1.0" encoding="UTF-8" standalone="yes"?>
<Relationships xmlns="http://schemas.openxmlformats.org/package/2006/relationships"><Relationship Id="rId3" Type="http://schemas.microsoft.com/office/2007/relationships/hdphoto" Target="../media/hdphoto84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microsoft.com/office/2007/relationships/hdphoto" Target="../media/hdphoto7.wdp"/><Relationship Id="rId4" Type="http://schemas.openxmlformats.org/officeDocument/2006/relationships/image" Target="../media/image3.png"/></Relationships>
</file>

<file path=ppt/slides/_rels/slide39.xml.rels><?xml version="1.0" encoding="UTF-8" standalone="yes"?>
<Relationships xmlns="http://schemas.openxmlformats.org/package/2006/relationships"><Relationship Id="rId3" Type="http://schemas.microsoft.com/office/2007/relationships/hdphoto" Target="../media/hdphoto85.wdp"/><Relationship Id="rId7" Type="http://schemas.microsoft.com/office/2007/relationships/hdphoto" Target="../media/hdphoto7.wdp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microsoft.com/office/2007/relationships/hdphoto" Target="../media/hdphoto86.wdp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microsoft.com/office/2007/relationships/hdphoto" Target="../media/hdphoto8.wdp"/><Relationship Id="rId7" Type="http://schemas.microsoft.com/office/2007/relationships/hdphoto" Target="../media/hdphoto10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microsoft.com/office/2007/relationships/hdphoto" Target="../media/hdphoto9.wdp"/><Relationship Id="rId4" Type="http://schemas.openxmlformats.org/officeDocument/2006/relationships/image" Target="../media/image6.png"/><Relationship Id="rId9" Type="http://schemas.microsoft.com/office/2007/relationships/hdphoto" Target="../media/hdphoto11.wdp"/></Relationships>
</file>

<file path=ppt/slides/_rels/slide40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microsoft.com/office/2007/relationships/hdphoto" Target="../media/hdphoto32.wdp"/><Relationship Id="rId4" Type="http://schemas.openxmlformats.org/officeDocument/2006/relationships/image" Target="../media/image3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eg"/><Relationship Id="rId7" Type="http://schemas.microsoft.com/office/2007/relationships/hdphoto" Target="../media/hdphoto7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microsoft.com/office/2007/relationships/hdphoto" Target="../media/hdphoto12.wdp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microsoft.com/office/2007/relationships/hdphoto" Target="../media/hdphoto88.wdp"/><Relationship Id="rId7" Type="http://schemas.microsoft.com/office/2007/relationships/hdphoto" Target="../media/hdphoto3.wdp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microsoft.com/office/2007/relationships/hdphoto" Target="../media/hdphoto89.wdp"/><Relationship Id="rId4" Type="http://schemas.openxmlformats.org/officeDocument/2006/relationships/image" Target="../media/image55.png"/><Relationship Id="rId9" Type="http://schemas.microsoft.com/office/2007/relationships/hdphoto" Target="../media/hdphoto32.wdp"/></Relationships>
</file>

<file path=ppt/slides/_rels/slide43.xml.rels><?xml version="1.0" encoding="UTF-8" standalone="yes"?>
<Relationships xmlns="http://schemas.openxmlformats.org/package/2006/relationships"><Relationship Id="rId3" Type="http://schemas.microsoft.com/office/2007/relationships/hdphoto" Target="../media/hdphoto90.wdp"/><Relationship Id="rId7" Type="http://schemas.microsoft.com/office/2007/relationships/hdphoto" Target="../media/hdphoto32.wdp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microsoft.com/office/2007/relationships/hdphoto" Target="../media/hdphoto91.wdp"/><Relationship Id="rId4" Type="http://schemas.openxmlformats.org/officeDocument/2006/relationships/image" Target="../media/image2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microsoft.com/office/2007/relationships/hdphoto" Target="../media/hdphoto92.wdp"/><Relationship Id="rId7" Type="http://schemas.microsoft.com/office/2007/relationships/hdphoto" Target="../media/hdphoto94.wdp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microsoft.com/office/2007/relationships/hdphoto" Target="../media/hdphoto93.wdp"/><Relationship Id="rId4" Type="http://schemas.openxmlformats.org/officeDocument/2006/relationships/image" Target="../media/image58.png"/><Relationship Id="rId9" Type="http://schemas.microsoft.com/office/2007/relationships/hdphoto" Target="../media/hdphoto7.wdp"/></Relationships>
</file>

<file path=ppt/slides/_rels/slide4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microsoft.com/office/2007/relationships/hdphoto" Target="../media/hdphoto32.wdp"/><Relationship Id="rId4" Type="http://schemas.openxmlformats.org/officeDocument/2006/relationships/image" Target="../media/image3.png"/></Relationships>
</file>

<file path=ppt/slides/_rels/slide46.xml.rels><?xml version="1.0" encoding="UTF-8" standalone="yes"?>
<Relationships xmlns="http://schemas.openxmlformats.org/package/2006/relationships"><Relationship Id="rId3" Type="http://schemas.microsoft.com/office/2007/relationships/hdphoto" Target="../media/hdphoto95.wdp"/><Relationship Id="rId7" Type="http://schemas.microsoft.com/office/2007/relationships/hdphoto" Target="../media/hdphoto32.wdp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microsoft.com/office/2007/relationships/hdphoto" Target="../media/hdphoto3.wdp"/><Relationship Id="rId4" Type="http://schemas.openxmlformats.org/officeDocument/2006/relationships/image" Target="../media/image2.png"/></Relationships>
</file>

<file path=ppt/slides/_rels/slide47.xml.rels><?xml version="1.0" encoding="UTF-8" standalone="yes"?>
<Relationships xmlns="http://schemas.openxmlformats.org/package/2006/relationships"><Relationship Id="rId3" Type="http://schemas.microsoft.com/office/2007/relationships/hdphoto" Target="../media/hdphoto96.wdp"/><Relationship Id="rId7" Type="http://schemas.microsoft.com/office/2007/relationships/hdphoto" Target="../media/hdphoto32.wdp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microsoft.com/office/2007/relationships/hdphoto" Target="../media/hdphoto12.wdp"/><Relationship Id="rId4" Type="http://schemas.openxmlformats.org/officeDocument/2006/relationships/image" Target="../media/image2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microsoft.com/office/2007/relationships/hdphoto" Target="../media/hdphoto97.wdp"/><Relationship Id="rId7" Type="http://schemas.microsoft.com/office/2007/relationships/hdphoto" Target="../media/hdphoto99.wdp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microsoft.com/office/2007/relationships/hdphoto" Target="../media/hdphoto98.wdp"/><Relationship Id="rId4" Type="http://schemas.openxmlformats.org/officeDocument/2006/relationships/image" Target="../media/image62.png"/><Relationship Id="rId9" Type="http://schemas.microsoft.com/office/2007/relationships/hdphoto" Target="../media/hdphoto20.wdp"/></Relationships>
</file>

<file path=ppt/slides/_rels/slide49.xml.rels><?xml version="1.0" encoding="UTF-8" standalone="yes"?>
<Relationships xmlns="http://schemas.openxmlformats.org/package/2006/relationships"><Relationship Id="rId3" Type="http://schemas.microsoft.com/office/2007/relationships/hdphoto" Target="../media/hdphoto100.wdp"/><Relationship Id="rId7" Type="http://schemas.microsoft.com/office/2007/relationships/hdphoto" Target="../media/hdphoto102.wdp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microsoft.com/office/2007/relationships/hdphoto" Target="../media/hdphoto101.wdp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3.wdp"/><Relationship Id="rId4" Type="http://schemas.openxmlformats.org/officeDocument/2006/relationships/image" Target="../media/image3.png"/></Relationships>
</file>

<file path=ppt/slides/_rels/slide5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microsoft.com/office/2007/relationships/hdphoto" Target="../media/hdphoto32.wdp"/><Relationship Id="rId4" Type="http://schemas.openxmlformats.org/officeDocument/2006/relationships/image" Target="../media/image3.pn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microsoft.com/office/2007/relationships/hdphoto" Target="../media/hdphoto103.wdp"/><Relationship Id="rId7" Type="http://schemas.microsoft.com/office/2007/relationships/hdphoto" Target="../media/hdphoto3.wdp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microsoft.com/office/2007/relationships/hdphoto" Target="../media/hdphoto104.wdp"/><Relationship Id="rId4" Type="http://schemas.openxmlformats.org/officeDocument/2006/relationships/image" Target="../media/image65.png"/><Relationship Id="rId9" Type="http://schemas.microsoft.com/office/2007/relationships/hdphoto" Target="../media/hdphoto32.wdp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microsoft.com/office/2007/relationships/hdphoto" Target="../media/hdphoto105.wdp"/><Relationship Id="rId7" Type="http://schemas.microsoft.com/office/2007/relationships/hdphoto" Target="../media/hdphoto12.wdp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microsoft.com/office/2007/relationships/hdphoto" Target="../media/hdphoto106.wdp"/><Relationship Id="rId4" Type="http://schemas.openxmlformats.org/officeDocument/2006/relationships/image" Target="../media/image67.png"/><Relationship Id="rId9" Type="http://schemas.microsoft.com/office/2007/relationships/hdphoto" Target="../media/hdphoto32.wdp"/></Relationships>
</file>

<file path=ppt/slides/_rels/slide53.xml.rels><?xml version="1.0" encoding="UTF-8" standalone="yes"?>
<Relationships xmlns="http://schemas.openxmlformats.org/package/2006/relationships"><Relationship Id="rId3" Type="http://schemas.microsoft.com/office/2007/relationships/hdphoto" Target="../media/hdphoto107.wdp"/><Relationship Id="rId7" Type="http://schemas.microsoft.com/office/2007/relationships/hdphoto" Target="../media/hdphoto7.wdp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microsoft.com/office/2007/relationships/hdphoto" Target="../media/hdphoto108.wdp"/><Relationship Id="rId4" Type="http://schemas.openxmlformats.org/officeDocument/2006/relationships/image" Target="../media/image2.png"/></Relationships>
</file>

<file path=ppt/slides/_rels/slide54.xml.rels><?xml version="1.0" encoding="UTF-8" standalone="yes"?>
<Relationships xmlns="http://schemas.openxmlformats.org/package/2006/relationships"><Relationship Id="rId3" Type="http://schemas.microsoft.com/office/2007/relationships/hdphoto" Target="../media/hdphoto109.wdp"/><Relationship Id="rId7" Type="http://schemas.microsoft.com/office/2007/relationships/hdphoto" Target="../media/hdphoto20.wdp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microsoft.com/office/2007/relationships/hdphoto" Target="../media/hdphoto3.wdp"/><Relationship Id="rId4" Type="http://schemas.openxmlformats.org/officeDocument/2006/relationships/image" Target="../media/image2.png"/></Relationships>
</file>

<file path=ppt/slides/_rels/slide55.xml.rels><?xml version="1.0" encoding="UTF-8" standalone="yes"?>
<Relationships xmlns="http://schemas.openxmlformats.org/package/2006/relationships"><Relationship Id="rId3" Type="http://schemas.microsoft.com/office/2007/relationships/hdphoto" Target="../media/hdphoto110.wdp"/><Relationship Id="rId7" Type="http://schemas.microsoft.com/office/2007/relationships/hdphoto" Target="../media/hdphoto112.wdp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microsoft.com/office/2007/relationships/hdphoto" Target="../media/hdphoto111.wdp"/><Relationship Id="rId4" Type="http://schemas.openxmlformats.org/officeDocument/2006/relationships/image" Target="../media/image2.png"/></Relationships>
</file>

<file path=ppt/slides/_rels/slide5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8.xml"/><Relationship Id="rId5" Type="http://schemas.microsoft.com/office/2007/relationships/hdphoto" Target="../media/hdphoto32.wdp"/><Relationship Id="rId4" Type="http://schemas.openxmlformats.org/officeDocument/2006/relationships/image" Target="../media/image3.png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microsoft.com/office/2007/relationships/hdphoto" Target="../media/hdphoto3.wdp"/><Relationship Id="rId7" Type="http://schemas.microsoft.com/office/2007/relationships/hdphoto" Target="../media/hdphoto114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71.png"/><Relationship Id="rId5" Type="http://schemas.microsoft.com/office/2007/relationships/hdphoto" Target="../media/hdphoto113.wdp"/><Relationship Id="rId4" Type="http://schemas.openxmlformats.org/officeDocument/2006/relationships/image" Target="../media/image3.png"/><Relationship Id="rId9" Type="http://schemas.microsoft.com/office/2007/relationships/hdphoto" Target="../media/hdphoto115.wdp"/></Relationships>
</file>

<file path=ppt/slides/_rels/slide58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8.xml"/><Relationship Id="rId5" Type="http://schemas.microsoft.com/office/2007/relationships/hdphoto" Target="../media/hdphoto32.wdp"/><Relationship Id="rId4" Type="http://schemas.openxmlformats.org/officeDocument/2006/relationships/image" Target="../media/image3.png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microsoft.com/office/2007/relationships/hdphoto" Target="../media/hdphoto12.wdp"/><Relationship Id="rId7" Type="http://schemas.microsoft.com/office/2007/relationships/hdphoto" Target="../media/hdphoto116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73.png"/><Relationship Id="rId5" Type="http://schemas.microsoft.com/office/2007/relationships/hdphoto" Target="../media/hdphoto7.wdp"/><Relationship Id="rId4" Type="http://schemas.openxmlformats.org/officeDocument/2006/relationships/image" Target="../media/image3.png"/><Relationship Id="rId9" Type="http://schemas.microsoft.com/office/2007/relationships/hdphoto" Target="../media/hdphoto117.wdp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7" Type="http://schemas.microsoft.com/office/2007/relationships/hdphoto" Target="../media/hdphoto15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microsoft.com/office/2007/relationships/hdphoto" Target="../media/hdphoto12.wdp"/><Relationship Id="rId4" Type="http://schemas.openxmlformats.org/officeDocument/2006/relationships/image" Target="../media/image2.png"/></Relationships>
</file>

<file path=ppt/slides/_rels/slide60.xml.rels><?xml version="1.0" encoding="UTF-8" standalone="yes"?>
<Relationships xmlns="http://schemas.openxmlformats.org/package/2006/relationships"><Relationship Id="rId3" Type="http://schemas.microsoft.com/office/2007/relationships/hdphoto" Target="../media/hdphoto118.wdp"/><Relationship Id="rId7" Type="http://schemas.microsoft.com/office/2007/relationships/hdphoto" Target="../media/hdphoto32.wdp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microsoft.com/office/2007/relationships/hdphoto" Target="../media/hdphoto3.wdp"/><Relationship Id="rId4" Type="http://schemas.openxmlformats.org/officeDocument/2006/relationships/image" Target="../media/image2.png"/></Relationships>
</file>

<file path=ppt/slides/_rels/slide61.xml.rels><?xml version="1.0" encoding="UTF-8" standalone="yes"?>
<Relationships xmlns="http://schemas.openxmlformats.org/package/2006/relationships"><Relationship Id="rId3" Type="http://schemas.microsoft.com/office/2007/relationships/hdphoto" Target="../media/hdphoto119.wdp"/><Relationship Id="rId7" Type="http://schemas.microsoft.com/office/2007/relationships/hdphoto" Target="../media/hdphoto120.wdp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microsoft.com/office/2007/relationships/hdphoto" Target="../media/hdphoto3.wdp"/><Relationship Id="rId4" Type="http://schemas.openxmlformats.org/officeDocument/2006/relationships/image" Target="../media/image2.png"/></Relationships>
</file>

<file path=ppt/slides/_rels/slide62.xml.rels><?xml version="1.0" encoding="UTF-8" standalone="yes"?>
<Relationships xmlns="http://schemas.openxmlformats.org/package/2006/relationships"><Relationship Id="rId3" Type="http://schemas.microsoft.com/office/2007/relationships/hdphoto" Target="../media/hdphoto121.wdp"/><Relationship Id="rId7" Type="http://schemas.microsoft.com/office/2007/relationships/hdphoto" Target="../media/hdphoto122.wdp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microsoft.com/office/2007/relationships/hdphoto" Target="../media/hdphoto12.wdp"/><Relationship Id="rId4" Type="http://schemas.openxmlformats.org/officeDocument/2006/relationships/image" Target="../media/image2.png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microsoft.com/office/2007/relationships/hdphoto" Target="../media/hdphoto123.wdp"/><Relationship Id="rId7" Type="http://schemas.microsoft.com/office/2007/relationships/hdphoto" Target="../media/hdphoto125.wdp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png"/><Relationship Id="rId11" Type="http://schemas.microsoft.com/office/2007/relationships/hdphoto" Target="../media/hdphoto7.wdp"/><Relationship Id="rId5" Type="http://schemas.microsoft.com/office/2007/relationships/hdphoto" Target="../media/hdphoto124.wdp"/><Relationship Id="rId10" Type="http://schemas.openxmlformats.org/officeDocument/2006/relationships/image" Target="../media/image3.png"/><Relationship Id="rId4" Type="http://schemas.openxmlformats.org/officeDocument/2006/relationships/image" Target="../media/image77.png"/><Relationship Id="rId9" Type="http://schemas.microsoft.com/office/2007/relationships/hdphoto" Target="../media/hdphoto126.wdp"/></Relationships>
</file>

<file path=ppt/slides/_rels/slide64.xml.rels><?xml version="1.0" encoding="UTF-8" standalone="yes"?>
<Relationships xmlns="http://schemas.openxmlformats.org/package/2006/relationships"><Relationship Id="rId3" Type="http://schemas.microsoft.com/office/2007/relationships/hdphoto" Target="../media/hdphoto127.wdp"/><Relationship Id="rId7" Type="http://schemas.microsoft.com/office/2007/relationships/hdphoto" Target="../media/hdphoto32.wdp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microsoft.com/office/2007/relationships/hdphoto" Target="../media/hdphoto3.wdp"/><Relationship Id="rId4" Type="http://schemas.openxmlformats.org/officeDocument/2006/relationships/image" Target="../media/image2.png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microsoft.com/office/2007/relationships/hdphoto" Target="../media/hdphoto128.wdp"/><Relationship Id="rId7" Type="http://schemas.microsoft.com/office/2007/relationships/hdphoto" Target="../media/hdphoto3.wdp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microsoft.com/office/2007/relationships/hdphoto" Target="../media/hdphoto129.wdp"/><Relationship Id="rId4" Type="http://schemas.openxmlformats.org/officeDocument/2006/relationships/image" Target="../media/image81.png"/><Relationship Id="rId9" Type="http://schemas.microsoft.com/office/2007/relationships/hdphoto" Target="../media/hdphoto79.wdp"/></Relationships>
</file>

<file path=ppt/slides/_rels/slide66.xml.rels><?xml version="1.0" encoding="UTF-8" standalone="yes"?>
<Relationships xmlns="http://schemas.openxmlformats.org/package/2006/relationships"><Relationship Id="rId3" Type="http://schemas.microsoft.com/office/2007/relationships/hdphoto" Target="../media/hdphoto130.wdp"/><Relationship Id="rId7" Type="http://schemas.microsoft.com/office/2007/relationships/hdphoto" Target="../media/hdphoto7.wdp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microsoft.com/office/2007/relationships/hdphoto" Target="../media/hdphoto3.wdp"/><Relationship Id="rId4" Type="http://schemas.openxmlformats.org/officeDocument/2006/relationships/image" Target="../media/image2.png"/></Relationships>
</file>

<file path=ppt/slides/_rels/slide67.xml.rels><?xml version="1.0" encoding="UTF-8" standalone="yes"?>
<Relationships xmlns="http://schemas.openxmlformats.org/package/2006/relationships"><Relationship Id="rId3" Type="http://schemas.microsoft.com/office/2007/relationships/hdphoto" Target="../media/hdphoto131.wdp"/><Relationship Id="rId7" Type="http://schemas.microsoft.com/office/2007/relationships/hdphoto" Target="../media/hdphoto32.wdp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microsoft.com/office/2007/relationships/hdphoto" Target="../media/hdphoto3.wdp"/><Relationship Id="rId4" Type="http://schemas.openxmlformats.org/officeDocument/2006/relationships/image" Target="../media/image2.png"/></Relationships>
</file>

<file path=ppt/slides/_rels/slide68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microsoft.com/office/2007/relationships/hdphoto" Target="../media/hdphoto132.wdp"/><Relationship Id="rId7" Type="http://schemas.openxmlformats.org/officeDocument/2006/relationships/image" Target="../media/image3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33.wdp"/><Relationship Id="rId5" Type="http://schemas.openxmlformats.org/officeDocument/2006/relationships/image" Target="../media/image2.png"/><Relationship Id="rId4" Type="http://schemas.openxmlformats.org/officeDocument/2006/relationships/image" Target="../media/image85.png"/></Relationships>
</file>

<file path=ppt/slides/_rels/slide6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3" Type="http://schemas.microsoft.com/office/2007/relationships/hdphoto" Target="../media/hdphoto3.wdp"/><Relationship Id="rId7" Type="http://schemas.microsoft.com/office/2007/relationships/hdphoto" Target="../media/hdphoto134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6.png"/><Relationship Id="rId5" Type="http://schemas.microsoft.com/office/2007/relationships/hdphoto" Target="../media/hdphoto7.wdp"/><Relationship Id="rId4" Type="http://schemas.openxmlformats.org/officeDocument/2006/relationships/image" Target="../media/image3.png"/><Relationship Id="rId9" Type="http://schemas.microsoft.com/office/2007/relationships/hdphoto" Target="../media/hdphoto135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microsoft.com/office/2007/relationships/hdphoto" Target="../media/hdphoto16.wdp"/><Relationship Id="rId7" Type="http://schemas.microsoft.com/office/2007/relationships/hdphoto" Target="../media/hdphoto12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microsoft.com/office/2007/relationships/hdphoto" Target="../media/hdphoto17.wdp"/><Relationship Id="rId4" Type="http://schemas.openxmlformats.org/officeDocument/2006/relationships/image" Target="../media/image9.png"/><Relationship Id="rId9" Type="http://schemas.microsoft.com/office/2007/relationships/hdphoto" Target="../media/hdphoto7.wdp"/></Relationships>
</file>

<file path=ppt/slides/_rels/slide70.xml.rels><?xml version="1.0" encoding="UTF-8" standalone="yes"?>
<Relationships xmlns="http://schemas.openxmlformats.org/package/2006/relationships"><Relationship Id="rId3" Type="http://schemas.microsoft.com/office/2007/relationships/hdphoto" Target="../media/hdphoto136.wdp"/><Relationship Id="rId7" Type="http://schemas.microsoft.com/office/2007/relationships/hdphoto" Target="../media/hdphoto137.wdp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microsoft.com/office/2007/relationships/hdphoto" Target="../media/hdphoto3.wdp"/><Relationship Id="rId4" Type="http://schemas.openxmlformats.org/officeDocument/2006/relationships/image" Target="../media/image2.png"/></Relationships>
</file>

<file path=ppt/slides/_rels/slide7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microsoft.com/office/2007/relationships/hdphoto" Target="../media/hdphoto32.wdp"/><Relationship Id="rId4" Type="http://schemas.openxmlformats.org/officeDocument/2006/relationships/image" Target="../media/image3.png"/></Relationships>
</file>

<file path=ppt/slides/_rels/slide72.xml.rels><?xml version="1.0" encoding="UTF-8" standalone="yes"?>
<Relationships xmlns="http://schemas.openxmlformats.org/package/2006/relationships"><Relationship Id="rId3" Type="http://schemas.microsoft.com/office/2007/relationships/hdphoto" Target="../media/hdphoto138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microsoft.com/office/2007/relationships/hdphoto" Target="../media/hdphoto32.wdp"/><Relationship Id="rId4" Type="http://schemas.openxmlformats.org/officeDocument/2006/relationships/image" Target="../media/image3.png"/></Relationships>
</file>

<file path=ppt/slides/_rels/slide73.xml.rels><?xml version="1.0" encoding="UTF-8" standalone="yes"?>
<Relationships xmlns="http://schemas.openxmlformats.org/package/2006/relationships"><Relationship Id="rId3" Type="http://schemas.microsoft.com/office/2007/relationships/hdphoto" Target="../media/hdphoto139.wdp"/><Relationship Id="rId7" Type="http://schemas.microsoft.com/office/2007/relationships/hdphoto" Target="../media/hdphoto32.wdp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microsoft.com/office/2007/relationships/hdphoto" Target="../media/hdphoto140.wdp"/><Relationship Id="rId4" Type="http://schemas.openxmlformats.org/officeDocument/2006/relationships/image" Target="../media/image2.png"/></Relationships>
</file>

<file path=ppt/slides/_rels/slide7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microsoft.com/office/2007/relationships/hdphoto" Target="../media/hdphoto141.wdp"/><Relationship Id="rId7" Type="http://schemas.microsoft.com/office/2007/relationships/hdphoto" Target="../media/hdphoto3.wdp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microsoft.com/office/2007/relationships/hdphoto" Target="../media/hdphoto142.wdp"/><Relationship Id="rId4" Type="http://schemas.openxmlformats.org/officeDocument/2006/relationships/image" Target="../media/image91.png"/><Relationship Id="rId9" Type="http://schemas.microsoft.com/office/2007/relationships/hdphoto" Target="../media/hdphoto143.wdp"/></Relationships>
</file>

<file path=ppt/slides/_rels/slide75.xml.rels><?xml version="1.0" encoding="UTF-8" standalone="yes"?>
<Relationships xmlns="http://schemas.openxmlformats.org/package/2006/relationships"><Relationship Id="rId3" Type="http://schemas.microsoft.com/office/2007/relationships/hdphoto" Target="../media/hdphoto144.wdp"/><Relationship Id="rId7" Type="http://schemas.microsoft.com/office/2007/relationships/hdphoto" Target="../media/hdphoto32.wdp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microsoft.com/office/2007/relationships/hdphoto" Target="../media/hdphoto86.wdp"/><Relationship Id="rId4" Type="http://schemas.openxmlformats.org/officeDocument/2006/relationships/image" Target="../media/image2.png"/></Relationships>
</file>

<file path=ppt/slides/_rels/slide7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microsoft.com/office/2007/relationships/hdphoto" Target="../media/hdphoto145.wdp"/><Relationship Id="rId7" Type="http://schemas.microsoft.com/office/2007/relationships/hdphoto" Target="../media/hdphoto3.wdp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microsoft.com/office/2007/relationships/hdphoto" Target="../media/hdphoto146.wdp"/><Relationship Id="rId4" Type="http://schemas.openxmlformats.org/officeDocument/2006/relationships/image" Target="../media/image94.png"/><Relationship Id="rId9" Type="http://schemas.microsoft.com/office/2007/relationships/hdphoto" Target="../media/hdphoto32.wdp"/></Relationships>
</file>

<file path=ppt/slides/_rels/slide7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microsoft.com/office/2007/relationships/hdphoto" Target="../media/hdphoto147.wdp"/><Relationship Id="rId7" Type="http://schemas.microsoft.com/office/2007/relationships/hdphoto" Target="../media/hdphoto149.wdp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microsoft.com/office/2007/relationships/hdphoto" Target="../media/hdphoto148.wdp"/><Relationship Id="rId4" Type="http://schemas.openxmlformats.org/officeDocument/2006/relationships/image" Target="../media/image96.png"/><Relationship Id="rId9" Type="http://schemas.microsoft.com/office/2007/relationships/hdphoto" Target="../media/hdphoto32.wdp"/></Relationships>
</file>

<file path=ppt/slides/_rels/slide78.xml.rels><?xml version="1.0" encoding="UTF-8" standalone="yes"?>
<Relationships xmlns="http://schemas.openxmlformats.org/package/2006/relationships"><Relationship Id="rId3" Type="http://schemas.microsoft.com/office/2007/relationships/hdphoto" Target="../media/hdphoto150.wdp"/><Relationship Id="rId7" Type="http://schemas.microsoft.com/office/2007/relationships/hdphoto" Target="../media/hdphoto7.wdp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microsoft.com/office/2007/relationships/hdphoto" Target="../media/hdphoto151.wdp"/><Relationship Id="rId4" Type="http://schemas.openxmlformats.org/officeDocument/2006/relationships/image" Target="../media/image2.png"/></Relationships>
</file>

<file path=ppt/slides/_rels/slide79.xml.rels><?xml version="1.0" encoding="UTF-8" standalone="yes"?>
<Relationships xmlns="http://schemas.openxmlformats.org/package/2006/relationships"><Relationship Id="rId3" Type="http://schemas.microsoft.com/office/2007/relationships/hdphoto" Target="../media/hdphoto152.wdp"/><Relationship Id="rId7" Type="http://schemas.microsoft.com/office/2007/relationships/hdphoto" Target="../media/hdphoto122.wdp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microsoft.com/office/2007/relationships/hdphoto" Target="../media/hdphoto3.wdp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8.wdp"/><Relationship Id="rId7" Type="http://schemas.microsoft.com/office/2007/relationships/hdphoto" Target="../media/hdphoto20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microsoft.com/office/2007/relationships/hdphoto" Target="../media/hdphoto19.wdp"/><Relationship Id="rId4" Type="http://schemas.openxmlformats.org/officeDocument/2006/relationships/image" Target="../media/image2.png"/></Relationships>
</file>

<file path=ppt/slides/_rels/slide8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microsoft.com/office/2007/relationships/hdphoto" Target="../media/hdphoto153.wdp"/><Relationship Id="rId7" Type="http://schemas.microsoft.com/office/2007/relationships/hdphoto" Target="../media/hdphoto155.wdp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microsoft.com/office/2007/relationships/hdphoto" Target="../media/hdphoto154.wdp"/><Relationship Id="rId4" Type="http://schemas.openxmlformats.org/officeDocument/2006/relationships/image" Target="../media/image100.png"/><Relationship Id="rId9" Type="http://schemas.microsoft.com/office/2007/relationships/hdphoto" Target="../media/hdphoto7.wdp"/></Relationships>
</file>

<file path=ppt/slides/_rels/slide81.xml.rels><?xml version="1.0" encoding="UTF-8" standalone="yes"?>
<Relationships xmlns="http://schemas.openxmlformats.org/package/2006/relationships"><Relationship Id="rId3" Type="http://schemas.microsoft.com/office/2007/relationships/hdphoto" Target="../media/hdphoto156.wdp"/><Relationship Id="rId7" Type="http://schemas.microsoft.com/office/2007/relationships/hdphoto" Target="../media/hdphoto32.wdp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microsoft.com/office/2007/relationships/hdphoto" Target="../media/hdphoto3.wdp"/><Relationship Id="rId4" Type="http://schemas.openxmlformats.org/officeDocument/2006/relationships/image" Target="../media/image2.png"/></Relationships>
</file>

<file path=ppt/slides/_rels/slide8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microsoft.com/office/2007/relationships/hdphoto" Target="../media/hdphoto157.wdp"/><Relationship Id="rId7" Type="http://schemas.microsoft.com/office/2007/relationships/hdphoto" Target="../media/hdphoto12.wdp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microsoft.com/office/2007/relationships/hdphoto" Target="../media/hdphoto158.wdp"/><Relationship Id="rId4" Type="http://schemas.openxmlformats.org/officeDocument/2006/relationships/image" Target="../media/image103.png"/><Relationship Id="rId9" Type="http://schemas.microsoft.com/office/2007/relationships/hdphoto" Target="../media/hdphoto120.wdp"/></Relationships>
</file>

<file path=ppt/slides/_rels/slide8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microsoft.com/office/2007/relationships/hdphoto" Target="../media/hdphoto159.wdp"/><Relationship Id="rId7" Type="http://schemas.microsoft.com/office/2007/relationships/hdphoto" Target="../media/hdphoto161.wdp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microsoft.com/office/2007/relationships/hdphoto" Target="../media/hdphoto160.wdp"/><Relationship Id="rId4" Type="http://schemas.openxmlformats.org/officeDocument/2006/relationships/image" Target="../media/image105.png"/><Relationship Id="rId9" Type="http://schemas.microsoft.com/office/2007/relationships/hdphoto" Target="../media/hdphoto162.wdp"/></Relationships>
</file>

<file path=ppt/slides/_rels/slide84.xml.rels><?xml version="1.0" encoding="UTF-8" standalone="yes"?>
<Relationships xmlns="http://schemas.openxmlformats.org/package/2006/relationships"><Relationship Id="rId3" Type="http://schemas.microsoft.com/office/2007/relationships/hdphoto" Target="../media/hdphoto163.wdp"/><Relationship Id="rId7" Type="http://schemas.microsoft.com/office/2007/relationships/hdphoto" Target="../media/hdphoto164.wdp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microsoft.com/office/2007/relationships/hdphoto" Target="../media/hdphoto94.wdp"/><Relationship Id="rId4" Type="http://schemas.openxmlformats.org/officeDocument/2006/relationships/image" Target="../media/image2.png"/></Relationships>
</file>

<file path=ppt/slides/_rels/slide8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microsoft.com/office/2007/relationships/hdphoto" Target="../media/hdphoto165.wdp"/><Relationship Id="rId7" Type="http://schemas.microsoft.com/office/2007/relationships/hdphoto" Target="../media/hdphoto3.wdp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microsoft.com/office/2007/relationships/hdphoto" Target="../media/hdphoto166.wdp"/><Relationship Id="rId4" Type="http://schemas.openxmlformats.org/officeDocument/2006/relationships/image" Target="../media/image108.png"/><Relationship Id="rId9" Type="http://schemas.microsoft.com/office/2007/relationships/hdphoto" Target="../media/hdphoto32.wdp"/></Relationships>
</file>

<file path=ppt/slides/_rels/slide86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microsoft.com/office/2007/relationships/hdphoto" Target="../media/hdphoto7.wdp"/><Relationship Id="rId4" Type="http://schemas.openxmlformats.org/officeDocument/2006/relationships/image" Target="../media/image3.png"/></Relationships>
</file>

<file path=ppt/slides/_rels/slide87.xml.rels><?xml version="1.0" encoding="UTF-8" standalone="yes"?>
<Relationships xmlns="http://schemas.openxmlformats.org/package/2006/relationships"><Relationship Id="rId3" Type="http://schemas.microsoft.com/office/2007/relationships/hdphoto" Target="../media/hdphoto167.wdp"/><Relationship Id="rId7" Type="http://schemas.microsoft.com/office/2007/relationships/hdphoto" Target="../media/hdphoto120.wdp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microsoft.com/office/2007/relationships/hdphoto" Target="../media/hdphoto12.wdp"/><Relationship Id="rId4" Type="http://schemas.openxmlformats.org/officeDocument/2006/relationships/image" Target="../media/image2.png"/></Relationships>
</file>

<file path=ppt/slides/_rels/slide88.xml.rels><?xml version="1.0" encoding="UTF-8" standalone="yes"?>
<Relationships xmlns="http://schemas.openxmlformats.org/package/2006/relationships"><Relationship Id="rId8" Type="http://schemas.microsoft.com/office/2007/relationships/hdphoto" Target="../media/hdphoto32.wdp"/><Relationship Id="rId3" Type="http://schemas.microsoft.com/office/2007/relationships/hdphoto" Target="../media/hdphoto168.wdp"/><Relationship Id="rId7" Type="http://schemas.openxmlformats.org/officeDocument/2006/relationships/image" Target="../media/image3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.xml"/><Relationship Id="rId6" Type="http://schemas.microsoft.com/office/2007/relationships/hdphoto" Target="../media/hdphoto94.wdp"/><Relationship Id="rId5" Type="http://schemas.openxmlformats.org/officeDocument/2006/relationships/image" Target="../media/image2.png"/><Relationship Id="rId4" Type="http://schemas.openxmlformats.org/officeDocument/2006/relationships/image" Target="../media/image111.png"/></Relationships>
</file>

<file path=ppt/slides/_rels/slide8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3.png"/><Relationship Id="rId3" Type="http://schemas.microsoft.com/office/2007/relationships/hdphoto" Target="../media/hdphoto3.wdp"/><Relationship Id="rId7" Type="http://schemas.microsoft.com/office/2007/relationships/hdphoto" Target="../media/hdphoto170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2.png"/><Relationship Id="rId5" Type="http://schemas.microsoft.com/office/2007/relationships/hdphoto" Target="../media/hdphoto169.wdp"/><Relationship Id="rId4" Type="http://schemas.openxmlformats.org/officeDocument/2006/relationships/image" Target="../media/image3.png"/><Relationship Id="rId9" Type="http://schemas.microsoft.com/office/2007/relationships/hdphoto" Target="../media/hdphoto171.wdp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microsoft.com/office/2007/relationships/hdphoto" Target="../media/hdphoto7.wdp"/><Relationship Id="rId4" Type="http://schemas.openxmlformats.org/officeDocument/2006/relationships/image" Target="../media/image3.png"/></Relationships>
</file>

<file path=ppt/slides/_rels/slide9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5.png"/><Relationship Id="rId3" Type="http://schemas.microsoft.com/office/2007/relationships/hdphoto" Target="../media/hdphoto12.wdp"/><Relationship Id="rId7" Type="http://schemas.microsoft.com/office/2007/relationships/hdphoto" Target="../media/hdphoto173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4.png"/><Relationship Id="rId5" Type="http://schemas.microsoft.com/office/2007/relationships/hdphoto" Target="../media/hdphoto172.wdp"/><Relationship Id="rId4" Type="http://schemas.openxmlformats.org/officeDocument/2006/relationships/image" Target="../media/image3.png"/><Relationship Id="rId9" Type="http://schemas.microsoft.com/office/2007/relationships/hdphoto" Target="../media/hdphoto174.wdp"/></Relationships>
</file>

<file path=ppt/slides/_rels/slide91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microsoft.com/office/2007/relationships/hdphoto" Target="../media/hdphoto32.wdp"/><Relationship Id="rId4" Type="http://schemas.openxmlformats.org/officeDocument/2006/relationships/image" Target="../media/image3.png"/></Relationships>
</file>

<file path=ppt/slides/_rels/slide9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microsoft.com/office/2007/relationships/hdphoto" Target="../media/hdphoto79.wdp"/><Relationship Id="rId4" Type="http://schemas.openxmlformats.org/officeDocument/2006/relationships/image" Target="../media/image3.png"/></Relationships>
</file>

<file path=ppt/slides/_rels/slide93.xml.rels><?xml version="1.0" encoding="UTF-8" standalone="yes"?>
<Relationships xmlns="http://schemas.openxmlformats.org/package/2006/relationships"><Relationship Id="rId3" Type="http://schemas.microsoft.com/office/2007/relationships/hdphoto" Target="../media/hdphoto175.wdp"/><Relationship Id="rId7" Type="http://schemas.microsoft.com/office/2007/relationships/hdphoto" Target="../media/hdphoto32.wdp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microsoft.com/office/2007/relationships/hdphoto" Target="../media/hdphoto176.wdp"/><Relationship Id="rId4" Type="http://schemas.openxmlformats.org/officeDocument/2006/relationships/image" Target="../media/image2.png"/></Relationships>
</file>

<file path=ppt/slides/_rels/slide94.xml.rels><?xml version="1.0" encoding="UTF-8" standalone="yes"?>
<Relationships xmlns="http://schemas.openxmlformats.org/package/2006/relationships"><Relationship Id="rId3" Type="http://schemas.microsoft.com/office/2007/relationships/hdphoto" Target="../media/hdphoto177.wdp"/><Relationship Id="rId7" Type="http://schemas.microsoft.com/office/2007/relationships/hdphoto" Target="../media/hdphoto178.wdp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microsoft.com/office/2007/relationships/hdphoto" Target="../media/hdphoto12.wdp"/><Relationship Id="rId4" Type="http://schemas.openxmlformats.org/officeDocument/2006/relationships/image" Target="../media/image2.png"/></Relationships>
</file>

<file path=ppt/slides/_rels/slide9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microsoft.com/office/2007/relationships/hdphoto" Target="../media/hdphoto179.wdp"/><Relationship Id="rId7" Type="http://schemas.microsoft.com/office/2007/relationships/hdphoto" Target="../media/hdphoto181.wdp"/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microsoft.com/office/2007/relationships/hdphoto" Target="../media/hdphoto180.wdp"/><Relationship Id="rId4" Type="http://schemas.openxmlformats.org/officeDocument/2006/relationships/image" Target="../media/image118.png"/><Relationship Id="rId9" Type="http://schemas.microsoft.com/office/2007/relationships/hdphoto" Target="../media/hdphoto32.wdp"/></Relationships>
</file>

<file path=ppt/slides/_rels/slide9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microsoft.com/office/2007/relationships/hdphoto" Target="../media/hdphoto32.wdp"/><Relationship Id="rId4" Type="http://schemas.openxmlformats.org/officeDocument/2006/relationships/image" Target="../media/image3.png"/></Relationships>
</file>

<file path=ppt/slides/_rels/slide97.xml.rels><?xml version="1.0" encoding="UTF-8" standalone="yes"?>
<Relationships xmlns="http://schemas.openxmlformats.org/package/2006/relationships"><Relationship Id="rId3" Type="http://schemas.microsoft.com/office/2007/relationships/hdphoto" Target="../media/hdphoto182.wdp"/><Relationship Id="rId7" Type="http://schemas.microsoft.com/office/2007/relationships/hdphoto" Target="../media/hdphoto32.wdp"/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microsoft.com/office/2007/relationships/hdphoto" Target="../media/hdphoto12.wdp"/><Relationship Id="rId4" Type="http://schemas.openxmlformats.org/officeDocument/2006/relationships/image" Target="../media/image2.png"/></Relationships>
</file>

<file path=ppt/slides/_rels/slide9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microsoft.com/office/2007/relationships/hdphoto" Target="../media/hdphoto183.wdp"/><Relationship Id="rId7" Type="http://schemas.microsoft.com/office/2007/relationships/hdphoto" Target="../media/hdphoto185.wdp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microsoft.com/office/2007/relationships/hdphoto" Target="../media/hdphoto184.wdp"/><Relationship Id="rId4" Type="http://schemas.openxmlformats.org/officeDocument/2006/relationships/image" Target="../media/image121.png"/><Relationship Id="rId9" Type="http://schemas.microsoft.com/office/2007/relationships/hdphoto" Target="../media/hdphoto186.wdp"/></Relationships>
</file>

<file path=ppt/slides/_rels/slide9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microsoft.com/office/2007/relationships/hdphoto" Target="../media/hdphoto187.wdp"/><Relationship Id="rId7" Type="http://schemas.microsoft.com/office/2007/relationships/hdphoto" Target="../media/hdphoto12.wdp"/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microsoft.com/office/2007/relationships/hdphoto" Target="../media/hdphoto188.wdp"/><Relationship Id="rId4" Type="http://schemas.openxmlformats.org/officeDocument/2006/relationships/image" Target="../media/image123.png"/><Relationship Id="rId9" Type="http://schemas.microsoft.com/office/2007/relationships/hdphoto" Target="../media/hdphoto57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="" xmlns:a16="http://schemas.microsoft.com/office/drawing/2014/main" id="{6BC62871-5B6C-1D49-A5D6-CA04DC03F2B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91653" y="2087678"/>
            <a:ext cx="9144000" cy="2069431"/>
          </a:xfrm>
        </p:spPr>
        <p:txBody>
          <a:bodyPr>
            <a:noAutofit/>
          </a:bodyPr>
          <a:lstStyle/>
          <a:p>
            <a:r>
              <a:rPr lang="el-GR" sz="5000" b="1" dirty="0"/>
              <a:t>Επιπρόσθετο </a:t>
            </a:r>
            <a:r>
              <a:rPr lang="el-GR" sz="5000" b="1" dirty="0" err="1"/>
              <a:t>κλινικοπαθολογοανατομικό</a:t>
            </a:r>
            <a:r>
              <a:rPr lang="el-GR" sz="5000" b="1" dirty="0"/>
              <a:t> φροντιστήριο ογκιδίων δέρματος</a:t>
            </a:r>
          </a:p>
        </p:txBody>
      </p:sp>
      <p:pic>
        <p:nvPicPr>
          <p:cNvPr id="5" name="Εικόνα 4">
            <a:extLst>
              <a:ext uri="{FF2B5EF4-FFF2-40B4-BE49-F238E27FC236}">
                <a16:creationId xmlns="" xmlns:a16="http://schemas.microsoft.com/office/drawing/2014/main" id="{5B58CC54-CFD0-674B-926F-6E7DB11EE5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5878" y="142875"/>
            <a:ext cx="954934" cy="145045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0CB937CF-3880-D44F-8625-834BB27BCD4D}"/>
              </a:ext>
            </a:extLst>
          </p:cNvPr>
          <p:cNvSpPr txBox="1"/>
          <p:nvPr/>
        </p:nvSpPr>
        <p:spPr>
          <a:xfrm>
            <a:off x="1207690" y="206383"/>
            <a:ext cx="874023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600" dirty="0"/>
              <a:t>Εθνικό &amp; Καποδιστριακό Πανεπιστήμιο Αθηνών</a:t>
            </a:r>
          </a:p>
          <a:p>
            <a:r>
              <a:rPr lang="el-GR" sz="1600" dirty="0"/>
              <a:t>Ιατρική Σχολή</a:t>
            </a:r>
          </a:p>
          <a:p>
            <a:r>
              <a:rPr lang="el-GR" sz="1600" dirty="0"/>
              <a:t>Α΄ Εργαστήριο Παθολογικής Ανατομικής</a:t>
            </a:r>
          </a:p>
          <a:p>
            <a:r>
              <a:rPr lang="el-GR" sz="1600" dirty="0"/>
              <a:t>Δ/</a:t>
            </a:r>
            <a:r>
              <a:rPr lang="el-GR" sz="1600" dirty="0" err="1"/>
              <a:t>ντης</a:t>
            </a:r>
            <a:r>
              <a:rPr lang="el-GR" sz="1600" dirty="0"/>
              <a:t>: Καθηγητής Ανδρέας Χ. </a:t>
            </a:r>
            <a:r>
              <a:rPr lang="el-GR" sz="1600" dirty="0" err="1"/>
              <a:t>Λάζαρης</a:t>
            </a:r>
            <a:endParaRPr lang="el-GR" sz="1600" dirty="0"/>
          </a:p>
          <a:p>
            <a:r>
              <a:rPr lang="el-GR" sz="1600" dirty="0"/>
              <a:t>Γενικό Νοσοκομείο Αθηνών «Λαϊκό»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2636CF06-D76B-BF49-9962-802390AC85EF}"/>
              </a:ext>
            </a:extLst>
          </p:cNvPr>
          <p:cNvSpPr txBox="1"/>
          <p:nvPr/>
        </p:nvSpPr>
        <p:spPr>
          <a:xfrm>
            <a:off x="1524000" y="4770322"/>
            <a:ext cx="961724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400" b="1" dirty="0"/>
              <a:t>Πασχάλης Χατζηπαντελής</a:t>
            </a:r>
            <a:r>
              <a:rPr lang="el-GR" sz="2400" dirty="0"/>
              <a:t>, </a:t>
            </a:r>
            <a:r>
              <a:rPr lang="el-GR" sz="2400" dirty="0" err="1"/>
              <a:t>Επικ</a:t>
            </a:r>
            <a:r>
              <a:rPr lang="el-GR" sz="2400" dirty="0"/>
              <a:t>. Καθηγητής Παθολογικής Ανατομικής Ιατρικής Σχολής ΔΠΘ</a:t>
            </a:r>
          </a:p>
          <a:p>
            <a:pPr algn="ctr"/>
            <a:endParaRPr lang="el-GR" sz="2400" dirty="0"/>
          </a:p>
          <a:p>
            <a:pPr algn="ctr"/>
            <a:r>
              <a:rPr lang="el-GR" sz="2400" b="1" dirty="0"/>
              <a:t>Νικόλαος Κατσούλας</a:t>
            </a:r>
            <a:r>
              <a:rPr lang="el-GR" sz="2400" dirty="0"/>
              <a:t>, Ειδ. Ιατρός Α΄ Εργαστηρίου Παθολογικής Ανατομικής Ιατρικής Σχολής ΕΚΠΑ- Γ.Ν.Α. «Λαϊκό»</a:t>
            </a:r>
          </a:p>
        </p:txBody>
      </p:sp>
      <p:pic>
        <p:nvPicPr>
          <p:cNvPr id="1026" name="Picture 2" descr="Επιστολή προς Περιφερειάρχη ΑΜΘ για Ιατρική Σχολή ΔΠΘ – Δημήτρης Κυριαζίδης">
            <a:extLst>
              <a:ext uri="{FF2B5EF4-FFF2-40B4-BE49-F238E27FC236}">
                <a16:creationId xmlns="" xmlns:a16="http://schemas.microsoft.com/office/drawing/2014/main" id="{26F90555-2EF1-464E-AA57-A85D61FF77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=""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3212" y="10274"/>
            <a:ext cx="3996474" cy="170494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577401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="" xmlns:a16="http://schemas.microsoft.com/office/drawing/2014/main" id="{4C7D727D-EEBE-584D-80FD-16EA494750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58747"/>
            <a:ext cx="10515600" cy="963613"/>
          </a:xfrm>
        </p:spPr>
        <p:txBody>
          <a:bodyPr>
            <a:normAutofit fontScale="90000"/>
          </a:bodyPr>
          <a:lstStyle/>
          <a:p>
            <a:pPr algn="ctr"/>
            <a:r>
              <a:rPr lang="el-GR" dirty="0"/>
              <a:t>Περίπτωση 1-μελάνωμα-ιστοπαθολογική εικόνα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="" xmlns:a16="http://schemas.microsoft.com/office/drawing/2014/main" id="{ADAAAB47-3F27-0946-A976-AC074D8679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8587" y="1262063"/>
            <a:ext cx="7143749" cy="5038725"/>
          </a:xfrm>
        </p:spPr>
        <p:txBody>
          <a:bodyPr>
            <a:noAutofit/>
          </a:bodyPr>
          <a:lstStyle/>
          <a:p>
            <a:r>
              <a:rPr lang="el-GR" sz="2200" dirty="0"/>
              <a:t>Σε αυτόν τον ασθενή: ανάπτυξη </a:t>
            </a:r>
            <a:r>
              <a:rPr lang="el-GR" sz="2200" dirty="0" err="1"/>
              <a:t>μελανοκυυταρικής</a:t>
            </a:r>
            <a:r>
              <a:rPr lang="el-GR" sz="2200" dirty="0"/>
              <a:t> αλλοίωσης </a:t>
            </a:r>
            <a:r>
              <a:rPr lang="el-GR" sz="2200" dirty="0">
                <a:solidFill>
                  <a:srgbClr val="FF0000"/>
                </a:solidFill>
              </a:rPr>
              <a:t>σε έδαφος </a:t>
            </a:r>
            <a:r>
              <a:rPr lang="el-GR" sz="2200" dirty="0" err="1">
                <a:solidFill>
                  <a:srgbClr val="FF0000"/>
                </a:solidFill>
              </a:rPr>
              <a:t>προϋπάρχουσας</a:t>
            </a:r>
            <a:r>
              <a:rPr lang="el-GR" sz="2200" dirty="0">
                <a:solidFill>
                  <a:srgbClr val="FF0000"/>
                </a:solidFill>
              </a:rPr>
              <a:t> βλάβης του δέρματος από ηλιακή έκθεση </a:t>
            </a:r>
            <a:r>
              <a:rPr lang="el-GR" sz="2200" dirty="0"/>
              <a:t>(</a:t>
            </a:r>
            <a:r>
              <a:rPr lang="en-US" sz="2200" dirty="0"/>
              <a:t>sun-damaged skin)</a:t>
            </a:r>
            <a:endParaRPr lang="el-GR" sz="2200" dirty="0"/>
          </a:p>
          <a:p>
            <a:r>
              <a:rPr lang="el-GR" sz="2200" dirty="0"/>
              <a:t>Το φυσιολογικό δέρμα εμφανίζει </a:t>
            </a:r>
            <a:r>
              <a:rPr lang="el-GR" sz="2200" dirty="0" err="1"/>
              <a:t>ηωσινόφιλες</a:t>
            </a:r>
            <a:r>
              <a:rPr lang="el-GR" sz="2200" dirty="0"/>
              <a:t> δεσμίδες κολλαγόνου στο χόριο. Η ιστολογική εικόνα του ασθενούς παρουσιάζει αλλοιώσεις στα πλαίσια χρόνιας έκθεσης στην ηλιακή ακτινοβολία με </a:t>
            </a:r>
            <a:r>
              <a:rPr lang="el-GR" sz="2200" dirty="0">
                <a:solidFill>
                  <a:srgbClr val="FF0000"/>
                </a:solidFill>
              </a:rPr>
              <a:t>παχιές, μπλε-γκρι δεσμίδες ελαστικών ινών</a:t>
            </a:r>
            <a:r>
              <a:rPr lang="el-GR" sz="2200" dirty="0"/>
              <a:t> </a:t>
            </a:r>
          </a:p>
          <a:p>
            <a:r>
              <a:rPr lang="el-GR" sz="2200" dirty="0"/>
              <a:t>Αυτή η αλλοίωση ονομάζεται </a:t>
            </a:r>
            <a:r>
              <a:rPr lang="el-GR" sz="2200" b="1" u="sng" dirty="0"/>
              <a:t>ακτινική </a:t>
            </a:r>
            <a:r>
              <a:rPr lang="el-GR" sz="2200" b="1" u="sng" dirty="0" err="1"/>
              <a:t>ελάστωση</a:t>
            </a:r>
            <a:r>
              <a:rPr lang="el-GR" sz="2200" b="1" dirty="0"/>
              <a:t> </a:t>
            </a:r>
            <a:r>
              <a:rPr lang="el-GR" sz="2200" dirty="0"/>
              <a:t>και πιθανώς είναι το αποτέλεσμα της ανώμαλης σύνθεσης ελαστικών ινών στο χόριο από </a:t>
            </a:r>
            <a:r>
              <a:rPr lang="el-GR" sz="2200" dirty="0" err="1"/>
              <a:t>ινοβλάστες</a:t>
            </a:r>
            <a:r>
              <a:rPr lang="el-GR" sz="2200" dirty="0"/>
              <a:t> που έχουν υποστεί βλάβη από την χρόνια έκθεση στην ακτινοβολία του ήλιου</a:t>
            </a:r>
          </a:p>
          <a:p>
            <a:r>
              <a:rPr lang="el-GR" sz="2200" dirty="0"/>
              <a:t>Εικόνα ακτινικής </a:t>
            </a:r>
            <a:r>
              <a:rPr lang="el-GR" sz="2200" dirty="0" err="1"/>
              <a:t>ελάστωσης</a:t>
            </a:r>
            <a:r>
              <a:rPr lang="el-GR" sz="2200" dirty="0"/>
              <a:t> μπορεί επίσης να παρατηρηθεί και σε </a:t>
            </a:r>
            <a:r>
              <a:rPr lang="el-GR" sz="2200" dirty="0" err="1"/>
              <a:t>βασικοκυτταρικά</a:t>
            </a:r>
            <a:r>
              <a:rPr lang="el-GR" sz="2200" dirty="0"/>
              <a:t> και </a:t>
            </a:r>
            <a:r>
              <a:rPr lang="el-GR" sz="2200" dirty="0" err="1"/>
              <a:t>ακανθοκυτταρικά</a:t>
            </a:r>
            <a:r>
              <a:rPr lang="el-GR" sz="2200" dirty="0"/>
              <a:t> καρκινώματα καθώς και σε ακτινικές κερατώσεις 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="" xmlns:a16="http://schemas.microsoft.com/office/drawing/2014/main" id="{17305BC2-ED04-964B-B4D0-439BDC7A74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4164" y="1965324"/>
            <a:ext cx="4909249" cy="3921125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Ομάδα 4">
            <a:extLst>
              <a:ext uri="{FF2B5EF4-FFF2-40B4-BE49-F238E27FC236}">
                <a16:creationId xmlns="" xmlns:a16="http://schemas.microsoft.com/office/drawing/2014/main" id="{141740AE-9CA8-C04C-A5D4-8AFC574FFE33}"/>
              </a:ext>
            </a:extLst>
          </p:cNvPr>
          <p:cNvGrpSpPr/>
          <p:nvPr/>
        </p:nvGrpSpPr>
        <p:grpSpPr>
          <a:xfrm>
            <a:off x="115878" y="130589"/>
            <a:ext cx="12363004" cy="831937"/>
            <a:chOff x="115878" y="130589"/>
            <a:chExt cx="12363004" cy="831937"/>
          </a:xfrm>
        </p:grpSpPr>
        <p:pic>
          <p:nvPicPr>
            <p:cNvPr id="6" name="Εικόνα 5">
              <a:extLst>
                <a:ext uri="{FF2B5EF4-FFF2-40B4-BE49-F238E27FC236}">
                  <a16:creationId xmlns="" xmlns:a16="http://schemas.microsoft.com/office/drawing/2014/main" id="{C02B8699-04FB-774D-B3C3-DF852959904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="" xmlns:a14="http://schemas.microsoft.com/office/drawing/2010/main">
                    <a14:imgLayer r:embed="rId5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15878" y="142875"/>
              <a:ext cx="557890" cy="819651"/>
            </a:xfrm>
            <a:prstGeom prst="rect">
              <a:avLst/>
            </a:prstGeom>
          </p:spPr>
        </p:pic>
        <p:pic>
          <p:nvPicPr>
            <p:cNvPr id="7" name="Picture 2" descr="Επιστολή προς Περιφερειάρχη ΑΜΘ για Ιατρική Σχολή ΔΠΘ – Δημήτρης Κυριαζίδης">
              <a:extLst>
                <a:ext uri="{FF2B5EF4-FFF2-40B4-BE49-F238E27FC236}">
                  <a16:creationId xmlns="" xmlns:a16="http://schemas.microsoft.com/office/drawing/2014/main" id="{C9741260-1426-D848-9F94-ED9FB304F13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BEBA8EAE-BF5A-486C-A8C5-ECC9F3942E4B}">
                  <a14:imgProps xmlns="" xmlns:a14="http://schemas.microsoft.com/office/drawing/2010/main">
                    <a14:imgLayer r:embed="rId7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557582" y="130589"/>
              <a:ext cx="1921300" cy="819652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="" xmlns:p14="http://schemas.microsoft.com/office/powerpoint/2010/main" val="390819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="" xmlns:a16="http://schemas.microsoft.com/office/drawing/2014/main" id="{445816DB-4171-7D46-B713-CC6B35708A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l-GR" dirty="0"/>
              <a:t>Ερώτηση 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="" xmlns:a16="http://schemas.microsoft.com/office/drawing/2014/main" id="{F18AE0DE-02E6-4741-930C-64DE1ADC92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l-GR" dirty="0"/>
              <a:t>Για ποιο λόγο χρειάζεται να αφαιρεθεί μια </a:t>
            </a:r>
            <a:r>
              <a:rPr lang="el-GR" dirty="0" err="1"/>
              <a:t>μυρμηκιά</a:t>
            </a:r>
            <a:r>
              <a:rPr lang="el-GR" dirty="0"/>
              <a:t> και να υποβληθεί σε </a:t>
            </a:r>
            <a:r>
              <a:rPr lang="el-GR" dirty="0" err="1"/>
              <a:t>ιστοπαθολογική</a:t>
            </a:r>
            <a:r>
              <a:rPr lang="el-GR" dirty="0"/>
              <a:t> εξέταση;</a:t>
            </a:r>
          </a:p>
          <a:p>
            <a:endParaRPr lang="el-GR" dirty="0"/>
          </a:p>
          <a:p>
            <a:pPr>
              <a:buFont typeface="Wingdings" pitchFamily="2" charset="2"/>
              <a:buChar char="Ø"/>
            </a:pPr>
            <a:r>
              <a:rPr lang="el-GR" dirty="0"/>
              <a:t>Οι </a:t>
            </a:r>
            <a:r>
              <a:rPr lang="el-GR" dirty="0" err="1"/>
              <a:t>μυρμηκιές</a:t>
            </a:r>
            <a:r>
              <a:rPr lang="el-GR" dirty="0"/>
              <a:t> είναι </a:t>
            </a:r>
            <a:r>
              <a:rPr lang="el-GR" dirty="0" err="1">
                <a:solidFill>
                  <a:srgbClr val="FF0000"/>
                </a:solidFill>
              </a:rPr>
              <a:t>αυτοϊώμενες</a:t>
            </a:r>
            <a:r>
              <a:rPr lang="el-GR" dirty="0"/>
              <a:t> βλάβες, οι οποίες υποχωρούν αυτόματα σε χρονικό διάστημα από 6 μήνες έως 2 έτη από την εμφάνισή τους. Κάποιες φορές μπορούν να αφαιρεθούν. Ο λόγος της αφαίρεσής τους είναι </a:t>
            </a:r>
            <a:r>
              <a:rPr lang="el-GR" u="sng" dirty="0"/>
              <a:t>η ασαφής κλινική διάγνωση</a:t>
            </a:r>
            <a:r>
              <a:rPr lang="el-GR" dirty="0"/>
              <a:t>, ειδικά σε περιπτώσεις άτυπης εμφάνισης. Σε ασθενείς που έχουν υποβληθεί σε μεταμόσχευση συμπαγούς οργάνου ή αρχέγονων αιμοποιητικών κυττάρων, οι </a:t>
            </a:r>
            <a:r>
              <a:rPr lang="el-GR" dirty="0" err="1"/>
              <a:t>μυρμηκιές</a:t>
            </a:r>
            <a:r>
              <a:rPr lang="el-GR" dirty="0"/>
              <a:t> μπορεί να είναι πολυάριθμες εξ αιτίας της χορηγούμενης </a:t>
            </a:r>
            <a:r>
              <a:rPr lang="el-GR" dirty="0" err="1"/>
              <a:t>ανοσοκατασταλτικής</a:t>
            </a:r>
            <a:r>
              <a:rPr lang="el-GR" dirty="0"/>
              <a:t> θεραπείας. Σε αυτούς τους ασθενείς, οι </a:t>
            </a:r>
            <a:r>
              <a:rPr lang="el-GR" dirty="0" err="1"/>
              <a:t>μυρμηκιώδεις</a:t>
            </a:r>
            <a:r>
              <a:rPr lang="el-GR" dirty="0"/>
              <a:t> βλάβες </a:t>
            </a:r>
            <a:r>
              <a:rPr lang="el-GR" u="sng" dirty="0"/>
              <a:t>μπορούν να εξαλλαχθούν</a:t>
            </a:r>
            <a:r>
              <a:rPr lang="el-GR" dirty="0"/>
              <a:t> σε </a:t>
            </a:r>
            <a:r>
              <a:rPr lang="el-GR" dirty="0" err="1"/>
              <a:t>ακανθοκυτταρικά</a:t>
            </a:r>
            <a:r>
              <a:rPr lang="el-GR" dirty="0"/>
              <a:t> καρκινώματα.</a:t>
            </a:r>
          </a:p>
        </p:txBody>
      </p:sp>
      <p:grpSp>
        <p:nvGrpSpPr>
          <p:cNvPr id="4" name="Ομάδα 3">
            <a:extLst>
              <a:ext uri="{FF2B5EF4-FFF2-40B4-BE49-F238E27FC236}">
                <a16:creationId xmlns="" xmlns:a16="http://schemas.microsoft.com/office/drawing/2014/main" id="{AADFA071-46C4-FA42-8E7C-B69D417C78ED}"/>
              </a:ext>
            </a:extLst>
          </p:cNvPr>
          <p:cNvGrpSpPr/>
          <p:nvPr/>
        </p:nvGrpSpPr>
        <p:grpSpPr>
          <a:xfrm>
            <a:off x="115878" y="130589"/>
            <a:ext cx="12363004" cy="831937"/>
            <a:chOff x="115878" y="130589"/>
            <a:chExt cx="12363004" cy="831937"/>
          </a:xfrm>
        </p:grpSpPr>
        <p:pic>
          <p:nvPicPr>
            <p:cNvPr id="5" name="Εικόνα 4">
              <a:extLst>
                <a:ext uri="{FF2B5EF4-FFF2-40B4-BE49-F238E27FC236}">
                  <a16:creationId xmlns="" xmlns:a16="http://schemas.microsoft.com/office/drawing/2014/main" id="{3662E0B4-BE9C-D847-A39E-CBD8C364564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="" xmlns:a14="http://schemas.microsoft.com/office/drawing/2010/main">
                    <a14:imgLayer r:embed="rId3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15878" y="142875"/>
              <a:ext cx="557890" cy="819651"/>
            </a:xfrm>
            <a:prstGeom prst="rect">
              <a:avLst/>
            </a:prstGeom>
          </p:spPr>
        </p:pic>
        <p:pic>
          <p:nvPicPr>
            <p:cNvPr id="6" name="Picture 2" descr="Επιστολή προς Περιφερειάρχη ΑΜΘ για Ιατρική Σχολή ΔΠΘ – Δημήτρης Κυριαζίδης">
              <a:extLst>
                <a:ext uri="{FF2B5EF4-FFF2-40B4-BE49-F238E27FC236}">
                  <a16:creationId xmlns="" xmlns:a16="http://schemas.microsoft.com/office/drawing/2014/main" id="{65C5130F-22C8-6F46-9970-37C42237E3C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BEBA8EAE-BF5A-486C-A8C5-ECC9F3942E4B}">
                  <a14:imgProps xmlns="" xmlns:a14="http://schemas.microsoft.com/office/drawing/2010/main">
                    <a14:imgLayer r:embed="rId5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557582" y="130589"/>
              <a:ext cx="1921300" cy="819652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="" xmlns:p14="http://schemas.microsoft.com/office/powerpoint/2010/main" val="169531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="" xmlns:a16="http://schemas.microsoft.com/office/drawing/2014/main" id="{82FE3084-DD4B-814F-ADD3-6FE01E54F0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2549"/>
            <a:ext cx="10515600" cy="1325563"/>
          </a:xfrm>
        </p:spPr>
        <p:txBody>
          <a:bodyPr/>
          <a:lstStyle/>
          <a:p>
            <a:pPr algn="ctr"/>
            <a:r>
              <a:rPr lang="el-GR" dirty="0"/>
              <a:t>Περίπτωση </a:t>
            </a:r>
            <a:r>
              <a:rPr lang="en-US" dirty="0"/>
              <a:t>4</a:t>
            </a:r>
            <a:r>
              <a:rPr lang="el-GR" dirty="0"/>
              <a:t>-πελματιαία </a:t>
            </a:r>
            <a:r>
              <a:rPr lang="el-GR" dirty="0" err="1"/>
              <a:t>μυρμηκιά-ιστοπαθολογικ</a:t>
            </a:r>
            <a:r>
              <a:rPr lang="en-US" dirty="0" err="1"/>
              <a:t>ή</a:t>
            </a:r>
            <a:r>
              <a:rPr lang="el-GR" dirty="0"/>
              <a:t> εικόνα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="" xmlns:a16="http://schemas.microsoft.com/office/drawing/2014/main" id="{9394A9F4-F9A2-5C41-810D-9780310DC6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" y="1408112"/>
            <a:ext cx="6372225" cy="5449887"/>
          </a:xfrm>
        </p:spPr>
        <p:txBody>
          <a:bodyPr>
            <a:normAutofit fontScale="85000" lnSpcReduction="20000"/>
          </a:bodyPr>
          <a:lstStyle/>
          <a:p>
            <a:r>
              <a:rPr lang="el-GR" dirty="0"/>
              <a:t>Οι πυρήνες των προσβεβλημένων </a:t>
            </a:r>
            <a:r>
              <a:rPr lang="el-GR" dirty="0" err="1"/>
              <a:t>κερατινοκυττάρων</a:t>
            </a:r>
            <a:r>
              <a:rPr lang="el-GR" dirty="0"/>
              <a:t> περιβάλλονται από </a:t>
            </a:r>
            <a:r>
              <a:rPr lang="el-GR" dirty="0">
                <a:solidFill>
                  <a:srgbClr val="FF0000"/>
                </a:solidFill>
              </a:rPr>
              <a:t>διαυγή άλω</a:t>
            </a:r>
            <a:r>
              <a:rPr lang="el-GR" dirty="0"/>
              <a:t>. Το φαινόμενο αυτό ονομάζεται </a:t>
            </a:r>
            <a:r>
              <a:rPr lang="el-GR" b="1" dirty="0" err="1"/>
              <a:t>κοιλοκυττάρωση</a:t>
            </a:r>
            <a:r>
              <a:rPr lang="el-GR" dirty="0"/>
              <a:t> </a:t>
            </a:r>
          </a:p>
          <a:p>
            <a:r>
              <a:rPr lang="el-GR" dirty="0"/>
              <a:t>Η κοκκώδης στιβάδα της επιδερμίδας είναι </a:t>
            </a:r>
            <a:r>
              <a:rPr lang="el-GR" dirty="0" err="1">
                <a:solidFill>
                  <a:srgbClr val="FF0000"/>
                </a:solidFill>
              </a:rPr>
              <a:t>υπερπλαστική</a:t>
            </a:r>
            <a:r>
              <a:rPr lang="el-GR" dirty="0"/>
              <a:t> και παρατηρείται συνοδός </a:t>
            </a:r>
            <a:r>
              <a:rPr lang="el-GR" dirty="0" err="1">
                <a:solidFill>
                  <a:srgbClr val="FF0000"/>
                </a:solidFill>
              </a:rPr>
              <a:t>παρακεράτωση</a:t>
            </a:r>
            <a:r>
              <a:rPr lang="el-GR" dirty="0"/>
              <a:t> </a:t>
            </a:r>
          </a:p>
          <a:p>
            <a:r>
              <a:rPr lang="el-GR" dirty="0"/>
              <a:t>Αυτές οι </a:t>
            </a:r>
            <a:r>
              <a:rPr lang="el-GR" dirty="0" err="1"/>
              <a:t>ιστοπαθολογικές</a:t>
            </a:r>
            <a:r>
              <a:rPr lang="el-GR" dirty="0"/>
              <a:t> διαταραχές είναι χαρακτηριστικές </a:t>
            </a:r>
            <a:r>
              <a:rPr lang="el-GR" u="sng" dirty="0"/>
              <a:t>λοίμωξης από ιό </a:t>
            </a:r>
            <a:r>
              <a:rPr lang="en-US" u="sng" dirty="0"/>
              <a:t>HPV</a:t>
            </a:r>
            <a:endParaRPr lang="en-US" dirty="0"/>
          </a:p>
          <a:p>
            <a:r>
              <a:rPr lang="el-GR" dirty="0"/>
              <a:t>Η αν</a:t>
            </a:r>
            <a:r>
              <a:rPr lang="en-US" dirty="0" err="1"/>
              <a:t>ί</a:t>
            </a:r>
            <a:r>
              <a:rPr lang="el-GR" dirty="0" err="1"/>
              <a:t>χνευση</a:t>
            </a:r>
            <a:r>
              <a:rPr lang="el-GR" dirty="0"/>
              <a:t> του ιού σε </a:t>
            </a:r>
            <a:r>
              <a:rPr lang="el-GR" dirty="0" err="1"/>
              <a:t>ιστικό</a:t>
            </a:r>
            <a:r>
              <a:rPr lang="el-GR" dirty="0"/>
              <a:t> υλικό μπορεί να γίνει </a:t>
            </a:r>
            <a:r>
              <a:rPr lang="el-GR" dirty="0" err="1">
                <a:solidFill>
                  <a:srgbClr val="FF0000"/>
                </a:solidFill>
              </a:rPr>
              <a:t>ανοσοϊστοχημικά</a:t>
            </a:r>
            <a:r>
              <a:rPr lang="el-GR" dirty="0"/>
              <a:t> καθώς και </a:t>
            </a:r>
            <a:r>
              <a:rPr lang="el-GR" dirty="0">
                <a:solidFill>
                  <a:srgbClr val="FF0000"/>
                </a:solidFill>
              </a:rPr>
              <a:t>με μοριακές τεχνικές </a:t>
            </a:r>
            <a:r>
              <a:rPr lang="el-GR" dirty="0"/>
              <a:t>(</a:t>
            </a:r>
            <a:r>
              <a:rPr lang="en-US" dirty="0"/>
              <a:t>in situ </a:t>
            </a:r>
            <a:r>
              <a:rPr lang="el-GR" dirty="0"/>
              <a:t>υβριδισμός, </a:t>
            </a:r>
            <a:r>
              <a:rPr lang="en-US" dirty="0"/>
              <a:t>PCR)</a:t>
            </a:r>
            <a:r>
              <a:rPr lang="el-GR" dirty="0"/>
              <a:t>. [Οι τελευταίες εφαρμόζονται στις περιπτώσεις που απαιτείται να μελετηθεί το στέλεχος του ιού που προκάλεσε τη βλάβη (για έλεγχο πιθανής κακοήθους εξαλλαγής σε περίπτωση </a:t>
            </a:r>
            <a:r>
              <a:rPr lang="el-GR" dirty="0" err="1"/>
              <a:t>ανοσοκατασταλμένου</a:t>
            </a:r>
            <a:r>
              <a:rPr lang="el-GR" dirty="0"/>
              <a:t> ασθενούς), καθώς και σε διαγνωστικά δύσκολες περιπτώσεις (πχ άτυπη μορφολογία λόγω τραυματισμού)]</a:t>
            </a:r>
          </a:p>
        </p:txBody>
      </p:sp>
      <p:pic>
        <p:nvPicPr>
          <p:cNvPr id="13314" name="Picture 2">
            <a:extLst>
              <a:ext uri="{FF2B5EF4-FFF2-40B4-BE49-F238E27FC236}">
                <a16:creationId xmlns="" xmlns:a16="http://schemas.microsoft.com/office/drawing/2014/main" id="{2395DE51-DAE4-CA43-8A20-F9DC4862BAF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435" r="6521"/>
          <a:stretch/>
        </p:blipFill>
        <p:spPr bwMode="auto">
          <a:xfrm>
            <a:off x="6572250" y="1825624"/>
            <a:ext cx="5400675" cy="438150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Ομάδα 4">
            <a:extLst>
              <a:ext uri="{FF2B5EF4-FFF2-40B4-BE49-F238E27FC236}">
                <a16:creationId xmlns="" xmlns:a16="http://schemas.microsoft.com/office/drawing/2014/main" id="{ACDCB1AF-D91E-C64D-9C5C-C737BE291851}"/>
              </a:ext>
            </a:extLst>
          </p:cNvPr>
          <p:cNvGrpSpPr/>
          <p:nvPr/>
        </p:nvGrpSpPr>
        <p:grpSpPr>
          <a:xfrm>
            <a:off x="115878" y="130589"/>
            <a:ext cx="12363004" cy="831937"/>
            <a:chOff x="115878" y="130589"/>
            <a:chExt cx="12363004" cy="831937"/>
          </a:xfrm>
        </p:grpSpPr>
        <p:pic>
          <p:nvPicPr>
            <p:cNvPr id="6" name="Εικόνα 5">
              <a:extLst>
                <a:ext uri="{FF2B5EF4-FFF2-40B4-BE49-F238E27FC236}">
                  <a16:creationId xmlns="" xmlns:a16="http://schemas.microsoft.com/office/drawing/2014/main" id="{4D9D937D-F3F4-E445-8FC7-4CBBF4DFD7E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="" xmlns:a14="http://schemas.microsoft.com/office/drawing/2010/main">
                    <a14:imgLayer r:embed="rId5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15878" y="142875"/>
              <a:ext cx="557890" cy="819651"/>
            </a:xfrm>
            <a:prstGeom prst="rect">
              <a:avLst/>
            </a:prstGeom>
          </p:spPr>
        </p:pic>
        <p:pic>
          <p:nvPicPr>
            <p:cNvPr id="7" name="Picture 2" descr="Επιστολή προς Περιφερειάρχη ΑΜΘ για Ιατρική Σχολή ΔΠΘ – Δημήτρης Κυριαζίδης">
              <a:extLst>
                <a:ext uri="{FF2B5EF4-FFF2-40B4-BE49-F238E27FC236}">
                  <a16:creationId xmlns="" xmlns:a16="http://schemas.microsoft.com/office/drawing/2014/main" id="{A0DBF752-8721-4B42-B1BB-D2224AB6533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BEBA8EAE-BF5A-486C-A8C5-ECC9F3942E4B}">
                  <a14:imgProps xmlns="" xmlns:a14="http://schemas.microsoft.com/office/drawing/2010/main">
                    <a14:imgLayer r:embed="rId7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557582" y="130589"/>
              <a:ext cx="1921300" cy="819652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="" xmlns:p14="http://schemas.microsoft.com/office/powerpoint/2010/main" val="553790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="" xmlns:a16="http://schemas.microsoft.com/office/drawing/2014/main" id="{0984D027-CC2D-C742-9F6C-9533DDB2C0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l-GR" dirty="0"/>
              <a:t>Περίπτωση </a:t>
            </a:r>
            <a:r>
              <a:rPr lang="en-US" dirty="0"/>
              <a:t>4</a:t>
            </a:r>
            <a:r>
              <a:rPr lang="el-GR" dirty="0"/>
              <a:t>-πελματιαία </a:t>
            </a:r>
            <a:r>
              <a:rPr lang="el-GR" dirty="0" err="1"/>
              <a:t>μυρμηκιά-ιστοπαθολογικ</a:t>
            </a:r>
            <a:r>
              <a:rPr lang="en-US" dirty="0" err="1"/>
              <a:t>ή</a:t>
            </a:r>
            <a:r>
              <a:rPr lang="el-GR" dirty="0"/>
              <a:t> εικόνα</a:t>
            </a:r>
          </a:p>
        </p:txBody>
      </p:sp>
      <p:pic>
        <p:nvPicPr>
          <p:cNvPr id="4" name="Θέση περιεχομένου 3">
            <a:extLst>
              <a:ext uri="{FF2B5EF4-FFF2-40B4-BE49-F238E27FC236}">
                <a16:creationId xmlns="" xmlns:a16="http://schemas.microsoft.com/office/drawing/2014/main" id="{E39D002E-1A50-474C-A13F-ED1AC2EC871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38124" y="1690687"/>
            <a:ext cx="5405438" cy="407354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8680165A-C16C-7F41-82A0-198B88886325}"/>
              </a:ext>
            </a:extLst>
          </p:cNvPr>
          <p:cNvSpPr txBox="1"/>
          <p:nvPr/>
        </p:nvSpPr>
        <p:spPr>
          <a:xfrm>
            <a:off x="238124" y="5943600"/>
            <a:ext cx="54054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000" dirty="0"/>
              <a:t>Υπερπλασία της κοκκώδους στιβάδας της επιδερμίδας (</a:t>
            </a:r>
            <a:r>
              <a:rPr lang="el-GR" sz="2000" dirty="0" err="1">
                <a:solidFill>
                  <a:srgbClr val="FF0000"/>
                </a:solidFill>
              </a:rPr>
              <a:t>υπερκόκκωση</a:t>
            </a:r>
            <a:r>
              <a:rPr lang="el-GR" sz="2000" dirty="0"/>
              <a:t>)</a:t>
            </a:r>
          </a:p>
        </p:txBody>
      </p:sp>
      <p:pic>
        <p:nvPicPr>
          <p:cNvPr id="6" name="Εικόνα 5">
            <a:extLst>
              <a:ext uri="{FF2B5EF4-FFF2-40B4-BE49-F238E27FC236}">
                <a16:creationId xmlns="" xmlns:a16="http://schemas.microsoft.com/office/drawing/2014/main" id="{14F4F1E4-A660-E04A-BC7D-8A8AE003EAF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=""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096000" y="1690686"/>
            <a:ext cx="5405438" cy="410838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F3D151B8-3AC3-EC4A-A997-F45D460A0C98}"/>
              </a:ext>
            </a:extLst>
          </p:cNvPr>
          <p:cNvSpPr txBox="1"/>
          <p:nvPr/>
        </p:nvSpPr>
        <p:spPr>
          <a:xfrm>
            <a:off x="6096000" y="5842337"/>
            <a:ext cx="571023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000" dirty="0" err="1">
                <a:solidFill>
                  <a:srgbClr val="FF0000"/>
                </a:solidFill>
              </a:rPr>
              <a:t>Κοιλοκυττάρωση</a:t>
            </a:r>
            <a:r>
              <a:rPr lang="el-GR" sz="2000" dirty="0"/>
              <a:t> (</a:t>
            </a:r>
            <a:r>
              <a:rPr lang="el-GR" sz="2000" i="1" dirty="0"/>
              <a:t>διαυγής </a:t>
            </a:r>
            <a:r>
              <a:rPr lang="el-GR" sz="2000" i="1" dirty="0" err="1"/>
              <a:t>περιπυρηνική</a:t>
            </a:r>
            <a:r>
              <a:rPr lang="el-GR" sz="2000" i="1" dirty="0"/>
              <a:t> άλως σε κύτταρα με </a:t>
            </a:r>
            <a:r>
              <a:rPr lang="el-GR" sz="2000" i="1" dirty="0" err="1"/>
              <a:t>βαθυχρωματικό</a:t>
            </a:r>
            <a:r>
              <a:rPr lang="el-GR" sz="2000" i="1" dirty="0"/>
              <a:t> πυρήνα με ανώμαλο πυρηνικό σχήμα</a:t>
            </a:r>
            <a:r>
              <a:rPr lang="el-GR" sz="2000" dirty="0"/>
              <a:t>, ένδειξη λοίμωξης από </a:t>
            </a:r>
            <a:r>
              <a:rPr lang="en-US" sz="2000" dirty="0"/>
              <a:t>HPV)</a:t>
            </a:r>
            <a:endParaRPr lang="el-GR" sz="2000" dirty="0"/>
          </a:p>
        </p:txBody>
      </p:sp>
      <p:grpSp>
        <p:nvGrpSpPr>
          <p:cNvPr id="8" name="Ομάδα 7">
            <a:extLst>
              <a:ext uri="{FF2B5EF4-FFF2-40B4-BE49-F238E27FC236}">
                <a16:creationId xmlns="" xmlns:a16="http://schemas.microsoft.com/office/drawing/2014/main" id="{D4DEB61F-C85D-5B47-97A9-44EC76AC2D39}"/>
              </a:ext>
            </a:extLst>
          </p:cNvPr>
          <p:cNvGrpSpPr/>
          <p:nvPr/>
        </p:nvGrpSpPr>
        <p:grpSpPr>
          <a:xfrm>
            <a:off x="115878" y="130589"/>
            <a:ext cx="12363004" cy="831937"/>
            <a:chOff x="115878" y="130589"/>
            <a:chExt cx="12363004" cy="831937"/>
          </a:xfrm>
        </p:grpSpPr>
        <p:pic>
          <p:nvPicPr>
            <p:cNvPr id="9" name="Εικόνα 8">
              <a:extLst>
                <a:ext uri="{FF2B5EF4-FFF2-40B4-BE49-F238E27FC236}">
                  <a16:creationId xmlns="" xmlns:a16="http://schemas.microsoft.com/office/drawing/2014/main" id="{740C31E7-202E-9D40-9B35-D80D2802D7D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="" xmlns:a14="http://schemas.microsoft.com/office/drawing/2010/main">
                    <a14:imgLayer r:embed="rId7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15878" y="142875"/>
              <a:ext cx="557890" cy="819651"/>
            </a:xfrm>
            <a:prstGeom prst="rect">
              <a:avLst/>
            </a:prstGeom>
          </p:spPr>
        </p:pic>
        <p:pic>
          <p:nvPicPr>
            <p:cNvPr id="10" name="Picture 2" descr="Επιστολή προς Περιφερειάρχη ΑΜΘ για Ιατρική Σχολή ΔΠΘ – Δημήτρης Κυριαζίδης">
              <a:extLst>
                <a:ext uri="{FF2B5EF4-FFF2-40B4-BE49-F238E27FC236}">
                  <a16:creationId xmlns="" xmlns:a16="http://schemas.microsoft.com/office/drawing/2014/main" id="{ECAC5412-5AD9-844F-83E7-E230EB70DD6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BEBA8EAE-BF5A-486C-A8C5-ECC9F3942E4B}">
                  <a14:imgProps xmlns="" xmlns:a14="http://schemas.microsoft.com/office/drawing/2010/main">
                    <a14:imgLayer r:embed="rId9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557582" y="130589"/>
              <a:ext cx="1921300" cy="819652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="" xmlns:p14="http://schemas.microsoft.com/office/powerpoint/2010/main" val="240344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="" xmlns:a16="http://schemas.microsoft.com/office/drawing/2014/main" id="{D5F6F787-0043-2F49-990C-A144C910DA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l-GR" dirty="0"/>
              <a:t>Περίπτωση </a:t>
            </a:r>
            <a:r>
              <a:rPr lang="en-US" dirty="0"/>
              <a:t>4</a:t>
            </a:r>
            <a:r>
              <a:rPr lang="el-GR" dirty="0"/>
              <a:t>-πελματιαία </a:t>
            </a:r>
            <a:r>
              <a:rPr lang="el-GR" dirty="0" err="1"/>
              <a:t>μυρμηκιά-ιστοπαθολογικ</a:t>
            </a:r>
            <a:r>
              <a:rPr lang="en-US" dirty="0" err="1"/>
              <a:t>ή</a:t>
            </a:r>
            <a:r>
              <a:rPr lang="el-GR" dirty="0"/>
              <a:t> εικόνα</a:t>
            </a:r>
          </a:p>
        </p:txBody>
      </p:sp>
      <p:pic>
        <p:nvPicPr>
          <p:cNvPr id="4" name="Θέση περιεχομένου 3">
            <a:extLst>
              <a:ext uri="{FF2B5EF4-FFF2-40B4-BE49-F238E27FC236}">
                <a16:creationId xmlns="" xmlns:a16="http://schemas.microsoft.com/office/drawing/2014/main" id="{DE2F4FD1-DCAC-C641-9923-E5B7622C4E9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352799" y="1690688"/>
            <a:ext cx="5486401" cy="425512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7D0550E9-60D0-8E4F-A364-4C06A0717A73}"/>
              </a:ext>
            </a:extLst>
          </p:cNvPr>
          <p:cNvSpPr txBox="1"/>
          <p:nvPr/>
        </p:nvSpPr>
        <p:spPr>
          <a:xfrm>
            <a:off x="2957512" y="5945817"/>
            <a:ext cx="69008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000" dirty="0"/>
              <a:t>Σκιασμένη περιοχή: </a:t>
            </a:r>
            <a:r>
              <a:rPr lang="el-GR" sz="2000" dirty="0" err="1">
                <a:solidFill>
                  <a:srgbClr val="FF0000"/>
                </a:solidFill>
              </a:rPr>
              <a:t>παρακεράτωση</a:t>
            </a:r>
            <a:r>
              <a:rPr lang="el-GR" sz="2000" dirty="0"/>
              <a:t> (υπερπλασία της επιφανειακής στιβάδας με </a:t>
            </a:r>
            <a:r>
              <a:rPr lang="el-GR" sz="2000" i="1" dirty="0"/>
              <a:t>παρουσία πυρήνων-</a:t>
            </a:r>
            <a:r>
              <a:rPr lang="el-GR" sz="2000" i="1" dirty="0" err="1"/>
              <a:t>παρακερατίνη</a:t>
            </a:r>
            <a:r>
              <a:rPr lang="el-GR" sz="2000" dirty="0"/>
              <a:t>)</a:t>
            </a:r>
          </a:p>
        </p:txBody>
      </p:sp>
      <p:grpSp>
        <p:nvGrpSpPr>
          <p:cNvPr id="6" name="Ομάδα 5">
            <a:extLst>
              <a:ext uri="{FF2B5EF4-FFF2-40B4-BE49-F238E27FC236}">
                <a16:creationId xmlns="" xmlns:a16="http://schemas.microsoft.com/office/drawing/2014/main" id="{E814CD29-6687-3E42-BFA5-5A0F33673075}"/>
              </a:ext>
            </a:extLst>
          </p:cNvPr>
          <p:cNvGrpSpPr/>
          <p:nvPr/>
        </p:nvGrpSpPr>
        <p:grpSpPr>
          <a:xfrm>
            <a:off x="115878" y="130589"/>
            <a:ext cx="12363004" cy="831937"/>
            <a:chOff x="115878" y="130589"/>
            <a:chExt cx="12363004" cy="831937"/>
          </a:xfrm>
        </p:grpSpPr>
        <p:pic>
          <p:nvPicPr>
            <p:cNvPr id="7" name="Εικόνα 6">
              <a:extLst>
                <a:ext uri="{FF2B5EF4-FFF2-40B4-BE49-F238E27FC236}">
                  <a16:creationId xmlns="" xmlns:a16="http://schemas.microsoft.com/office/drawing/2014/main" id="{42803CC9-6EFA-5B46-BB24-198C51E1AC2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="" xmlns:a14="http://schemas.microsoft.com/office/drawing/2010/main">
                    <a14:imgLayer r:embed="rId4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15878" y="142875"/>
              <a:ext cx="557890" cy="819651"/>
            </a:xfrm>
            <a:prstGeom prst="rect">
              <a:avLst/>
            </a:prstGeom>
          </p:spPr>
        </p:pic>
        <p:pic>
          <p:nvPicPr>
            <p:cNvPr id="8" name="Picture 2" descr="Επιστολή προς Περιφερειάρχη ΑΜΘ για Ιατρική Σχολή ΔΠΘ – Δημήτρης Κυριαζίδης">
              <a:extLst>
                <a:ext uri="{FF2B5EF4-FFF2-40B4-BE49-F238E27FC236}">
                  <a16:creationId xmlns="" xmlns:a16="http://schemas.microsoft.com/office/drawing/2014/main" id="{8A63E69D-8640-654F-A119-562EA13E295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BEBA8EAE-BF5A-486C-A8C5-ECC9F3942E4B}">
                  <a14:imgProps xmlns="" xmlns:a14="http://schemas.microsoft.com/office/drawing/2010/main">
                    <a14:imgLayer r:embed="rId6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557582" y="130589"/>
              <a:ext cx="1921300" cy="819652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="" xmlns:p14="http://schemas.microsoft.com/office/powerpoint/2010/main" val="3666331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="" xmlns:a16="http://schemas.microsoft.com/office/drawing/2014/main" id="{799A77E3-B1B0-5E41-8D71-A169EF8331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4945"/>
            <a:ext cx="10515600" cy="1325563"/>
          </a:xfrm>
        </p:spPr>
        <p:txBody>
          <a:bodyPr/>
          <a:lstStyle/>
          <a:p>
            <a:pPr algn="ctr"/>
            <a:r>
              <a:rPr lang="el-GR" dirty="0"/>
              <a:t>Περίπτωση 7-πελματιαία </a:t>
            </a:r>
            <a:r>
              <a:rPr lang="el-GR" dirty="0" err="1"/>
              <a:t>μυρμηκιά-ιστοπαθολογικ</a:t>
            </a:r>
            <a:r>
              <a:rPr lang="en-US" dirty="0" err="1"/>
              <a:t>ή</a:t>
            </a:r>
            <a:r>
              <a:rPr lang="el-GR" dirty="0"/>
              <a:t> εικόνα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="" xmlns:a16="http://schemas.microsoft.com/office/drawing/2014/main" id="{1DED0CEE-91A6-6845-9EB2-D763BFA3D3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2888" y="5532437"/>
            <a:ext cx="11110912" cy="1325563"/>
          </a:xfrm>
        </p:spPr>
        <p:txBody>
          <a:bodyPr>
            <a:normAutofit fontScale="77500" lnSpcReduction="20000"/>
          </a:bodyPr>
          <a:lstStyle/>
          <a:p>
            <a:r>
              <a:rPr lang="el-GR" dirty="0" err="1"/>
              <a:t>Ανοσοϊστοχημική</a:t>
            </a:r>
            <a:r>
              <a:rPr lang="el-GR" dirty="0"/>
              <a:t> ανίχνευση του ιού </a:t>
            </a:r>
            <a:r>
              <a:rPr lang="en-US" dirty="0"/>
              <a:t>HPV</a:t>
            </a:r>
            <a:r>
              <a:rPr lang="el-GR" dirty="0"/>
              <a:t>. Στην συγκεκριμένη περίπτωση έγινε </a:t>
            </a:r>
            <a:r>
              <a:rPr lang="en-US" dirty="0"/>
              <a:t>pan-HPV</a:t>
            </a:r>
            <a:r>
              <a:rPr lang="el-GR" dirty="0"/>
              <a:t> χρώση (ανίχνευση όλων των στελεχών της οικογένειας </a:t>
            </a:r>
            <a:r>
              <a:rPr lang="en-US" dirty="0"/>
              <a:t>HPV)</a:t>
            </a:r>
            <a:r>
              <a:rPr lang="el-GR" dirty="0"/>
              <a:t>. Θετικά είναι τα κύτταρα που εμφανίζουν καφέ πυρηνική χρώση</a:t>
            </a:r>
            <a:r>
              <a:rPr lang="en-US" dirty="0"/>
              <a:t> (</a:t>
            </a:r>
            <a:r>
              <a:rPr lang="el-GR" dirty="0"/>
              <a:t>δεξιά)</a:t>
            </a:r>
          </a:p>
          <a:p>
            <a:r>
              <a:rPr lang="el-GR" dirty="0"/>
              <a:t>Σε περίπτωση </a:t>
            </a:r>
            <a:r>
              <a:rPr lang="el-GR" dirty="0" err="1"/>
              <a:t>δυσπλαστικών</a:t>
            </a:r>
            <a:r>
              <a:rPr lang="el-GR" dirty="0"/>
              <a:t> βλαβών, ο συχνότερος τύπος που απομονώνεται είναι ο </a:t>
            </a:r>
            <a:r>
              <a:rPr lang="en-US" dirty="0">
                <a:solidFill>
                  <a:srgbClr val="FF0000"/>
                </a:solidFill>
              </a:rPr>
              <a:t>HPV-16</a:t>
            </a:r>
            <a:endParaRPr lang="el-GR" dirty="0">
              <a:solidFill>
                <a:srgbClr val="FF0000"/>
              </a:solidFill>
            </a:endParaRPr>
          </a:p>
        </p:txBody>
      </p:sp>
      <p:pic>
        <p:nvPicPr>
          <p:cNvPr id="14338" name="Picture 2">
            <a:extLst>
              <a:ext uri="{FF2B5EF4-FFF2-40B4-BE49-F238E27FC236}">
                <a16:creationId xmlns="" xmlns:a16="http://schemas.microsoft.com/office/drawing/2014/main" id="{5F25CB67-E923-E34A-95C6-372FDCDB5A8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952" r="6639"/>
          <a:stretch/>
        </p:blipFill>
        <p:spPr bwMode="auto">
          <a:xfrm>
            <a:off x="471488" y="1520598"/>
            <a:ext cx="4972050" cy="3816804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Εικόνα 3">
            <a:extLst>
              <a:ext uri="{FF2B5EF4-FFF2-40B4-BE49-F238E27FC236}">
                <a16:creationId xmlns="" xmlns:a16="http://schemas.microsoft.com/office/drawing/2014/main" id="{16BF6FDB-9785-104F-8D06-E4ADCED54B7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=""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096000" y="1480876"/>
            <a:ext cx="4972050" cy="3856526"/>
          </a:xfrm>
          <a:prstGeom prst="rect">
            <a:avLst/>
          </a:prstGeom>
          <a:ln>
            <a:solidFill>
              <a:schemeClr val="tx1"/>
            </a:solidFill>
          </a:ln>
        </p:spPr>
      </p:pic>
      <p:grpSp>
        <p:nvGrpSpPr>
          <p:cNvPr id="6" name="Ομάδα 5">
            <a:extLst>
              <a:ext uri="{FF2B5EF4-FFF2-40B4-BE49-F238E27FC236}">
                <a16:creationId xmlns="" xmlns:a16="http://schemas.microsoft.com/office/drawing/2014/main" id="{AB728698-6208-FE4D-9772-771307AEFEF2}"/>
              </a:ext>
            </a:extLst>
          </p:cNvPr>
          <p:cNvGrpSpPr/>
          <p:nvPr/>
        </p:nvGrpSpPr>
        <p:grpSpPr>
          <a:xfrm>
            <a:off x="115878" y="130589"/>
            <a:ext cx="12363004" cy="831937"/>
            <a:chOff x="115878" y="130589"/>
            <a:chExt cx="12363004" cy="831937"/>
          </a:xfrm>
        </p:grpSpPr>
        <p:pic>
          <p:nvPicPr>
            <p:cNvPr id="7" name="Εικόνα 6">
              <a:extLst>
                <a:ext uri="{FF2B5EF4-FFF2-40B4-BE49-F238E27FC236}">
                  <a16:creationId xmlns="" xmlns:a16="http://schemas.microsoft.com/office/drawing/2014/main" id="{5C65B2AE-B7C9-B744-977E-E820474E76D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="" xmlns:a14="http://schemas.microsoft.com/office/drawing/2010/main">
                    <a14:imgLayer r:embed="rId7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15878" y="142875"/>
              <a:ext cx="557890" cy="819651"/>
            </a:xfrm>
            <a:prstGeom prst="rect">
              <a:avLst/>
            </a:prstGeom>
          </p:spPr>
        </p:pic>
        <p:pic>
          <p:nvPicPr>
            <p:cNvPr id="8" name="Picture 2" descr="Επιστολή προς Περιφερειάρχη ΑΜΘ για Ιατρική Σχολή ΔΠΘ – Δημήτρης Κυριαζίδης">
              <a:extLst>
                <a:ext uri="{FF2B5EF4-FFF2-40B4-BE49-F238E27FC236}">
                  <a16:creationId xmlns="" xmlns:a16="http://schemas.microsoft.com/office/drawing/2014/main" id="{79AAB28C-730D-2A41-9C5A-7ADA0E2D78A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BEBA8EAE-BF5A-486C-A8C5-ECC9F3942E4B}">
                  <a14:imgProps xmlns="" xmlns:a14="http://schemas.microsoft.com/office/drawing/2010/main">
                    <a14:imgLayer r:embed="rId9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557582" y="130589"/>
              <a:ext cx="1921300" cy="819652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="" xmlns:p14="http://schemas.microsoft.com/office/powerpoint/2010/main" val="3771923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11DBC819-24E9-4F9A-8D4B-86C07438A5D9}"/>
              </a:ext>
            </a:extLst>
          </p:cNvPr>
          <p:cNvSpPr txBox="1"/>
          <p:nvPr/>
        </p:nvSpPr>
        <p:spPr>
          <a:xfrm>
            <a:off x="548640" y="467360"/>
            <a:ext cx="11033760" cy="6494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4400" dirty="0" err="1"/>
              <a:t>Δερματοΐνωμα</a:t>
            </a:r>
            <a:r>
              <a:rPr lang="el-GR" sz="4400" dirty="0"/>
              <a:t> </a:t>
            </a:r>
            <a:endParaRPr lang="en-US" sz="4400" dirty="0"/>
          </a:p>
          <a:p>
            <a:pPr algn="ctr"/>
            <a:r>
              <a:rPr lang="el-GR" sz="4400" dirty="0"/>
              <a:t>(</a:t>
            </a:r>
            <a:r>
              <a:rPr lang="en-US" sz="4400" dirty="0"/>
              <a:t>Dermatofibroma/Benign Fibrous Histiocytoma)</a:t>
            </a:r>
          </a:p>
          <a:p>
            <a:endParaRPr lang="el-GR" sz="1400" dirty="0"/>
          </a:p>
          <a:p>
            <a:endParaRPr lang="en-US" sz="14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l-GR" sz="3600" dirty="0"/>
              <a:t>Πιο συχνός </a:t>
            </a:r>
            <a:r>
              <a:rPr lang="el-GR" sz="3600" dirty="0" err="1"/>
              <a:t>στρωματικός</a:t>
            </a:r>
            <a:r>
              <a:rPr lang="el-GR" sz="3600" dirty="0"/>
              <a:t> όγκος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l-GR" sz="3600" dirty="0"/>
              <a:t>20-49 ετών, Γ&gt;Α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l-GR" sz="3600" dirty="0"/>
              <a:t>Άκρα κυρίως</a:t>
            </a:r>
          </a:p>
          <a:p>
            <a:endParaRPr lang="en-US" sz="3200" dirty="0"/>
          </a:p>
          <a:p>
            <a:pPr algn="ctr"/>
            <a:endParaRPr lang="en-US" sz="3200" dirty="0"/>
          </a:p>
          <a:p>
            <a:pPr algn="ctr"/>
            <a:endParaRPr lang="en-US" sz="3200" dirty="0"/>
          </a:p>
          <a:p>
            <a:pPr algn="ctr"/>
            <a:endParaRPr lang="en-US" sz="3200" dirty="0"/>
          </a:p>
          <a:p>
            <a:pPr algn="ctr"/>
            <a:endParaRPr lang="en-US" sz="3200" dirty="0"/>
          </a:p>
          <a:p>
            <a:pPr algn="ctr"/>
            <a:endParaRPr lang="el-GR" sz="3200" dirty="0"/>
          </a:p>
        </p:txBody>
      </p:sp>
      <p:grpSp>
        <p:nvGrpSpPr>
          <p:cNvPr id="3" name="Ομάδα 2">
            <a:extLst>
              <a:ext uri="{FF2B5EF4-FFF2-40B4-BE49-F238E27FC236}">
                <a16:creationId xmlns="" xmlns:a16="http://schemas.microsoft.com/office/drawing/2014/main" id="{9BD04469-47E9-3842-958A-46506DBCF54A}"/>
              </a:ext>
            </a:extLst>
          </p:cNvPr>
          <p:cNvGrpSpPr/>
          <p:nvPr/>
        </p:nvGrpSpPr>
        <p:grpSpPr>
          <a:xfrm>
            <a:off x="115878" y="130589"/>
            <a:ext cx="12363004" cy="831937"/>
            <a:chOff x="115878" y="130589"/>
            <a:chExt cx="12363004" cy="831937"/>
          </a:xfrm>
        </p:grpSpPr>
        <p:pic>
          <p:nvPicPr>
            <p:cNvPr id="4" name="Εικόνα 3">
              <a:extLst>
                <a:ext uri="{FF2B5EF4-FFF2-40B4-BE49-F238E27FC236}">
                  <a16:creationId xmlns="" xmlns:a16="http://schemas.microsoft.com/office/drawing/2014/main" id="{16D3C52E-B03C-034C-9571-6FA5C3C0683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="" xmlns:a14="http://schemas.microsoft.com/office/drawing/2010/main">
                    <a14:imgLayer r:embed="rId3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15878" y="142875"/>
              <a:ext cx="557890" cy="819651"/>
            </a:xfrm>
            <a:prstGeom prst="rect">
              <a:avLst/>
            </a:prstGeom>
          </p:spPr>
        </p:pic>
        <p:pic>
          <p:nvPicPr>
            <p:cNvPr id="5" name="Picture 2" descr="Επιστολή προς Περιφερειάρχη ΑΜΘ για Ιατρική Σχολή ΔΠΘ – Δημήτρης Κυριαζίδης">
              <a:extLst>
                <a:ext uri="{FF2B5EF4-FFF2-40B4-BE49-F238E27FC236}">
                  <a16:creationId xmlns="" xmlns:a16="http://schemas.microsoft.com/office/drawing/2014/main" id="{2B653345-6850-C043-B488-29BBC0450EF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BEBA8EAE-BF5A-486C-A8C5-ECC9F3942E4B}">
                  <a14:imgProps xmlns="" xmlns:a14="http://schemas.microsoft.com/office/drawing/2010/main">
                    <a14:imgLayer r:embed="rId5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557582" y="130589"/>
              <a:ext cx="1921300" cy="819652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="" xmlns:p14="http://schemas.microsoft.com/office/powerpoint/2010/main" val="2544850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1524000" y="0"/>
            <a:ext cx="3286116" cy="1000108"/>
          </a:xfrm>
        </p:spPr>
        <p:txBody>
          <a:bodyPr>
            <a:noAutofit/>
          </a:bodyPr>
          <a:lstStyle/>
          <a:p>
            <a:r>
              <a:rPr lang="el-GR" sz="2800" dirty="0" err="1">
                <a:latin typeface="+mn-lt"/>
              </a:rPr>
              <a:t>Δερματοΐνωμα</a:t>
            </a:r>
            <a:endParaRPr lang="el-GR" sz="2800" dirty="0">
              <a:latin typeface="+mn-lt"/>
            </a:endParaRPr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1524000" y="1428736"/>
            <a:ext cx="3214678" cy="5286412"/>
          </a:xfrm>
        </p:spPr>
        <p:txBody>
          <a:bodyPr>
            <a:normAutofit/>
          </a:bodyPr>
          <a:lstStyle/>
          <a:p>
            <a:r>
              <a:rPr lang="el-GR" sz="2000" dirty="0"/>
              <a:t>Αλλοιώσεις στο δέρμα των ποδιών γυναικών 20-50 ετών. Πιθανός ο συσχετισμός με προηγηθέν τραύμα.</a:t>
            </a:r>
          </a:p>
          <a:p>
            <a:r>
              <a:rPr lang="el-GR" sz="2000" dirty="0"/>
              <a:t>Καφέ ( του τύπου της ηλιοθεραπείας-</a:t>
            </a:r>
            <a:r>
              <a:rPr lang="en-US" sz="2000" dirty="0"/>
              <a:t>tan)</a:t>
            </a:r>
            <a:r>
              <a:rPr lang="el-GR" sz="2000" dirty="0"/>
              <a:t> ή ροζ-κόκκινου χρώματος, σταθερές, κινητές, ανώδυνες βλατίδες </a:t>
            </a:r>
            <a:r>
              <a:rPr lang="el-GR" sz="2000" dirty="0" err="1"/>
              <a:t>μ.δ</a:t>
            </a:r>
            <a:r>
              <a:rPr lang="el-GR" sz="2000" dirty="0"/>
              <a:t>. έως 2 εκ. εντός του χορίου</a:t>
            </a:r>
            <a:r>
              <a:rPr lang="en-US" sz="2000" dirty="0"/>
              <a:t>, </a:t>
            </a:r>
            <a:r>
              <a:rPr lang="el-GR" sz="2000" dirty="0" err="1"/>
              <a:t>προϊόντως</a:t>
            </a:r>
            <a:r>
              <a:rPr lang="el-GR" sz="2000" dirty="0"/>
              <a:t> του χρόνου </a:t>
            </a:r>
            <a:r>
              <a:rPr lang="en-US" sz="2000" dirty="0"/>
              <a:t> &gt; 5 </a:t>
            </a:r>
            <a:r>
              <a:rPr lang="el-GR" sz="2000" dirty="0"/>
              <a:t>εκ.</a:t>
            </a:r>
          </a:p>
          <a:p>
            <a:r>
              <a:rPr lang="el-GR" sz="2000" dirty="0"/>
              <a:t>Επίπεδες ή </a:t>
            </a:r>
            <a:r>
              <a:rPr lang="el-GR" sz="2000" dirty="0" err="1"/>
              <a:t>πολυποειδείς</a:t>
            </a:r>
            <a:r>
              <a:rPr lang="el-GR" sz="2000" dirty="0"/>
              <a:t>, σε σχήμα θόλου ή συμπιεσμένες. </a:t>
            </a:r>
          </a:p>
        </p:txBody>
      </p:sp>
      <p:pic>
        <p:nvPicPr>
          <p:cNvPr id="1026" name="Picture 2" descr="http://pathologyoutlines.com/wick/breast/dermatofibromaclinical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4920605" y="13188"/>
            <a:ext cx="2786083" cy="227415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1028" name="Picture 4" descr="http://pathologyoutlines.com/wick/breast/dermatofibromaskinclinical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=""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4920607" y="2298518"/>
            <a:ext cx="2786082" cy="227415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1030" name="Picture 6" descr="http://pathologyoutlines.com/wick/softtissue/dermatofibromaclinical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=""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4920606" y="4559482"/>
            <a:ext cx="2786083" cy="229851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1032" name="Picture 8" descr="http://missinglink.ucsf.edu/lm/DermatologyGlossary/img/Dermatology%20Glossary/Glossary%20Clinical%20Images/Dimple_Sign-dermatofibroma-LL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=""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 rot="5400000">
            <a:off x="7972319" y="1955740"/>
            <a:ext cx="3893091" cy="290035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9" name="8 - Ορθογώνιο"/>
          <p:cNvSpPr/>
          <p:nvPr/>
        </p:nvSpPr>
        <p:spPr>
          <a:xfrm>
            <a:off x="8468688" y="5398629"/>
            <a:ext cx="285748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dirty="0"/>
              <a:t>Πιθανώς ζαρώνει όταν συμπιέζεται κατά μήκος των ορίων του. </a:t>
            </a:r>
          </a:p>
        </p:txBody>
      </p:sp>
      <p:grpSp>
        <p:nvGrpSpPr>
          <p:cNvPr id="10" name="Ομάδα 9">
            <a:extLst>
              <a:ext uri="{FF2B5EF4-FFF2-40B4-BE49-F238E27FC236}">
                <a16:creationId xmlns="" xmlns:a16="http://schemas.microsoft.com/office/drawing/2014/main" id="{6EEF339B-ED55-E841-9444-08A67D9D0DD4}"/>
              </a:ext>
            </a:extLst>
          </p:cNvPr>
          <p:cNvGrpSpPr/>
          <p:nvPr/>
        </p:nvGrpSpPr>
        <p:grpSpPr>
          <a:xfrm>
            <a:off x="115878" y="130589"/>
            <a:ext cx="12363004" cy="831937"/>
            <a:chOff x="115878" y="130589"/>
            <a:chExt cx="12363004" cy="831937"/>
          </a:xfrm>
        </p:grpSpPr>
        <p:pic>
          <p:nvPicPr>
            <p:cNvPr id="11" name="Εικόνα 10">
              <a:extLst>
                <a:ext uri="{FF2B5EF4-FFF2-40B4-BE49-F238E27FC236}">
                  <a16:creationId xmlns="" xmlns:a16="http://schemas.microsoft.com/office/drawing/2014/main" id="{18497F46-C16A-5A45-97DD-C1DE431FE32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BEBA8EAE-BF5A-486C-A8C5-ECC9F3942E4B}">
                  <a14:imgProps xmlns="" xmlns:a14="http://schemas.microsoft.com/office/drawing/2010/main">
                    <a14:imgLayer r:embed="rId11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15878" y="142875"/>
              <a:ext cx="557890" cy="819651"/>
            </a:xfrm>
            <a:prstGeom prst="rect">
              <a:avLst/>
            </a:prstGeom>
          </p:spPr>
        </p:pic>
        <p:pic>
          <p:nvPicPr>
            <p:cNvPr id="12" name="Picture 2" descr="Επιστολή προς Περιφερειάρχη ΑΜΘ για Ιατρική Σχολή ΔΠΘ – Δημήτρης Κυριαζίδης">
              <a:extLst>
                <a:ext uri="{FF2B5EF4-FFF2-40B4-BE49-F238E27FC236}">
                  <a16:creationId xmlns="" xmlns:a16="http://schemas.microsoft.com/office/drawing/2014/main" id="{A07E2358-1E6D-8648-9AE6-DBAAF3FD823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BEBA8EAE-BF5A-486C-A8C5-ECC9F3942E4B}">
                  <a14:imgProps xmlns="" xmlns:a14="http://schemas.microsoft.com/office/drawing/2010/main">
                    <a14:imgLayer r:embed="rId13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557582" y="130589"/>
              <a:ext cx="1921300" cy="819652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="" xmlns:p14="http://schemas.microsoft.com/office/powerpoint/2010/main" val="29618077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Ομάδα 3">
            <a:extLst>
              <a:ext uri="{FF2B5EF4-FFF2-40B4-BE49-F238E27FC236}">
                <a16:creationId xmlns="" xmlns:a16="http://schemas.microsoft.com/office/drawing/2014/main" id="{17AA8053-86F5-9440-8132-7CB2C02EE105}"/>
              </a:ext>
            </a:extLst>
          </p:cNvPr>
          <p:cNvGrpSpPr/>
          <p:nvPr/>
        </p:nvGrpSpPr>
        <p:grpSpPr>
          <a:xfrm>
            <a:off x="115878" y="130589"/>
            <a:ext cx="12363004" cy="831937"/>
            <a:chOff x="115878" y="130589"/>
            <a:chExt cx="12363004" cy="831937"/>
          </a:xfrm>
        </p:grpSpPr>
        <p:pic>
          <p:nvPicPr>
            <p:cNvPr id="5" name="Εικόνα 4">
              <a:extLst>
                <a:ext uri="{FF2B5EF4-FFF2-40B4-BE49-F238E27FC236}">
                  <a16:creationId xmlns="" xmlns:a16="http://schemas.microsoft.com/office/drawing/2014/main" id="{5A1F8D63-6248-1146-A65A-95FD48EBB8D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="" xmlns:a14="http://schemas.microsoft.com/office/drawing/2010/main">
                    <a14:imgLayer r:embed="rId3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15878" y="142875"/>
              <a:ext cx="557890" cy="819651"/>
            </a:xfrm>
            <a:prstGeom prst="rect">
              <a:avLst/>
            </a:prstGeom>
          </p:spPr>
        </p:pic>
        <p:pic>
          <p:nvPicPr>
            <p:cNvPr id="6" name="Picture 2" descr="Επιστολή προς Περιφερειάρχη ΑΜΘ για Ιατρική Σχολή ΔΠΘ – Δημήτρης Κυριαζίδης">
              <a:extLst>
                <a:ext uri="{FF2B5EF4-FFF2-40B4-BE49-F238E27FC236}">
                  <a16:creationId xmlns="" xmlns:a16="http://schemas.microsoft.com/office/drawing/2014/main" id="{38911DD8-CC87-904B-ABA7-C80ACBF5A49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BEBA8EAE-BF5A-486C-A8C5-ECC9F3942E4B}">
                  <a14:imgProps xmlns="" xmlns:a14="http://schemas.microsoft.com/office/drawing/2010/main">
                    <a14:imgLayer r:embed="rId5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557582" y="130589"/>
              <a:ext cx="1921300" cy="819652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" name="Εικόνα 1">
            <a:extLst>
              <a:ext uri="{FF2B5EF4-FFF2-40B4-BE49-F238E27FC236}">
                <a16:creationId xmlns="" xmlns:a16="http://schemas.microsoft.com/office/drawing/2014/main" id="{4D0B6BC0-C3F6-4235-A068-5763B931A4C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=""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104545" y="0"/>
            <a:ext cx="8037301" cy="32512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" name="Εικόνα 2">
            <a:extLst>
              <a:ext uri="{FF2B5EF4-FFF2-40B4-BE49-F238E27FC236}">
                <a16:creationId xmlns="" xmlns:a16="http://schemas.microsoft.com/office/drawing/2014/main" id="{E88719C7-B748-4D57-868D-53C28D9FA5E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=""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3281680"/>
            <a:ext cx="8841032" cy="357632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="" xmlns:p14="http://schemas.microsoft.com/office/powerpoint/2010/main" val="2785014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079FDA10-93C7-4BCE-A969-4A0B7DC78A2E}"/>
              </a:ext>
            </a:extLst>
          </p:cNvPr>
          <p:cNvSpPr txBox="1"/>
          <p:nvPr/>
        </p:nvSpPr>
        <p:spPr>
          <a:xfrm>
            <a:off x="619760" y="375920"/>
            <a:ext cx="10759440" cy="42165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4400" dirty="0"/>
              <a:t>Σάρκωμα </a:t>
            </a:r>
            <a:r>
              <a:rPr lang="en-US" sz="4400" dirty="0"/>
              <a:t>Kaposi </a:t>
            </a:r>
          </a:p>
          <a:p>
            <a:endParaRPr lang="en-US" sz="4400" dirty="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/>
              <a:t>HHV 8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l-GR" sz="3600" dirty="0"/>
              <a:t>Τοπικές υποτροπές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l-GR" sz="3600" dirty="0"/>
              <a:t>4 υποείδη: Κλασσικό, Ενδημικό (Αφρικανικού τύπου, μη </a:t>
            </a:r>
            <a:r>
              <a:rPr lang="en-US" sz="3600" dirty="0"/>
              <a:t>HIV</a:t>
            </a:r>
            <a:r>
              <a:rPr lang="el-GR" sz="3600" dirty="0"/>
              <a:t> σχετιζόμενο), </a:t>
            </a:r>
            <a:r>
              <a:rPr lang="el-GR" sz="3600" dirty="0" err="1"/>
              <a:t>Ιατρογενές</a:t>
            </a:r>
            <a:r>
              <a:rPr lang="el-GR" sz="3600" dirty="0"/>
              <a:t> (μεταμοσχεύσεις), </a:t>
            </a:r>
            <a:r>
              <a:rPr lang="en-US" sz="3600" dirty="0"/>
              <a:t>AIDS </a:t>
            </a:r>
            <a:r>
              <a:rPr lang="el-GR" sz="3600" dirty="0"/>
              <a:t>σχετιζόμενο</a:t>
            </a:r>
          </a:p>
        </p:txBody>
      </p:sp>
      <p:grpSp>
        <p:nvGrpSpPr>
          <p:cNvPr id="3" name="Ομάδα 2">
            <a:extLst>
              <a:ext uri="{FF2B5EF4-FFF2-40B4-BE49-F238E27FC236}">
                <a16:creationId xmlns="" xmlns:a16="http://schemas.microsoft.com/office/drawing/2014/main" id="{438D56D2-0E82-A84E-8607-905BC905F1D2}"/>
              </a:ext>
            </a:extLst>
          </p:cNvPr>
          <p:cNvGrpSpPr/>
          <p:nvPr/>
        </p:nvGrpSpPr>
        <p:grpSpPr>
          <a:xfrm>
            <a:off x="115878" y="130589"/>
            <a:ext cx="12363004" cy="831937"/>
            <a:chOff x="115878" y="130589"/>
            <a:chExt cx="12363004" cy="831937"/>
          </a:xfrm>
        </p:grpSpPr>
        <p:pic>
          <p:nvPicPr>
            <p:cNvPr id="4" name="Εικόνα 3">
              <a:extLst>
                <a:ext uri="{FF2B5EF4-FFF2-40B4-BE49-F238E27FC236}">
                  <a16:creationId xmlns="" xmlns:a16="http://schemas.microsoft.com/office/drawing/2014/main" id="{02129B6C-6821-1A41-BCCA-7F8886FD84B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="" xmlns:a14="http://schemas.microsoft.com/office/drawing/2010/main">
                    <a14:imgLayer r:embed="rId3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15878" y="142875"/>
              <a:ext cx="557890" cy="819651"/>
            </a:xfrm>
            <a:prstGeom prst="rect">
              <a:avLst/>
            </a:prstGeom>
          </p:spPr>
        </p:pic>
        <p:pic>
          <p:nvPicPr>
            <p:cNvPr id="5" name="Picture 2" descr="Επιστολή προς Περιφερειάρχη ΑΜΘ για Ιατρική Σχολή ΔΠΘ – Δημήτρης Κυριαζίδης">
              <a:extLst>
                <a:ext uri="{FF2B5EF4-FFF2-40B4-BE49-F238E27FC236}">
                  <a16:creationId xmlns="" xmlns:a16="http://schemas.microsoft.com/office/drawing/2014/main" id="{2959C783-AC28-904F-9C45-4F727A49DAC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BEBA8EAE-BF5A-486C-A8C5-ECC9F3942E4B}">
                  <a14:imgProps xmlns="" xmlns:a14="http://schemas.microsoft.com/office/drawing/2010/main">
                    <a14:imgLayer r:embed="rId5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557582" y="130589"/>
              <a:ext cx="1921300" cy="819652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="" xmlns:p14="http://schemas.microsoft.com/office/powerpoint/2010/main" val="604132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Ομάδα 4">
            <a:extLst>
              <a:ext uri="{FF2B5EF4-FFF2-40B4-BE49-F238E27FC236}">
                <a16:creationId xmlns="" xmlns:a16="http://schemas.microsoft.com/office/drawing/2014/main" id="{6C4FDFF8-1F2A-7749-A879-562382AE7674}"/>
              </a:ext>
            </a:extLst>
          </p:cNvPr>
          <p:cNvGrpSpPr/>
          <p:nvPr/>
        </p:nvGrpSpPr>
        <p:grpSpPr>
          <a:xfrm>
            <a:off x="115878" y="130589"/>
            <a:ext cx="12363004" cy="831937"/>
            <a:chOff x="115878" y="130589"/>
            <a:chExt cx="12363004" cy="831937"/>
          </a:xfrm>
        </p:grpSpPr>
        <p:pic>
          <p:nvPicPr>
            <p:cNvPr id="6" name="Εικόνα 5">
              <a:extLst>
                <a:ext uri="{FF2B5EF4-FFF2-40B4-BE49-F238E27FC236}">
                  <a16:creationId xmlns="" xmlns:a16="http://schemas.microsoft.com/office/drawing/2014/main" id="{6F6D7971-9400-204E-91FC-A95788A9801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="" xmlns:a14="http://schemas.microsoft.com/office/drawing/2010/main">
                    <a14:imgLayer r:embed="rId3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15878" y="142875"/>
              <a:ext cx="557890" cy="819651"/>
            </a:xfrm>
            <a:prstGeom prst="rect">
              <a:avLst/>
            </a:prstGeom>
          </p:spPr>
        </p:pic>
        <p:pic>
          <p:nvPicPr>
            <p:cNvPr id="7" name="Picture 2" descr="Επιστολή προς Περιφερειάρχη ΑΜΘ για Ιατρική Σχολή ΔΠΘ – Δημήτρης Κυριαζίδης">
              <a:extLst>
                <a:ext uri="{FF2B5EF4-FFF2-40B4-BE49-F238E27FC236}">
                  <a16:creationId xmlns="" xmlns:a16="http://schemas.microsoft.com/office/drawing/2014/main" id="{1D7BA47A-4239-ED43-9235-AF95E1BB156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BEBA8EAE-BF5A-486C-A8C5-ECC9F3942E4B}">
                  <a14:imgProps xmlns="" xmlns:a14="http://schemas.microsoft.com/office/drawing/2010/main">
                    <a14:imgLayer r:embed="rId5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557582" y="130589"/>
              <a:ext cx="1921300" cy="819652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" name="Εικόνα 2">
            <a:extLst>
              <a:ext uri="{FF2B5EF4-FFF2-40B4-BE49-F238E27FC236}">
                <a16:creationId xmlns="" xmlns:a16="http://schemas.microsoft.com/office/drawing/2014/main" id="{6439D7E4-98C5-433A-B15E-9F800364ACF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=""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9536" y="1860550"/>
            <a:ext cx="4790902" cy="31369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" name="Εικόνα 1">
            <a:extLst>
              <a:ext uri="{FF2B5EF4-FFF2-40B4-BE49-F238E27FC236}">
                <a16:creationId xmlns="" xmlns:a16="http://schemas.microsoft.com/office/drawing/2014/main" id="{D68C5CEF-71C5-4FD2-9570-968921194DC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=""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810439" y="256592"/>
            <a:ext cx="7407799" cy="30480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Εικόνα 3">
            <a:extLst>
              <a:ext uri="{FF2B5EF4-FFF2-40B4-BE49-F238E27FC236}">
                <a16:creationId xmlns="" xmlns:a16="http://schemas.microsoft.com/office/drawing/2014/main" id="{A380E4C2-D980-4F76-8D27-D0C191FC74E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="" xmlns:a14="http://schemas.microsoft.com/office/drawing/2010/main">
                  <a14:imgLayer r:embed="rId11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810439" y="3553408"/>
            <a:ext cx="7407798" cy="304800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="" xmlns:p14="http://schemas.microsoft.com/office/powerpoint/2010/main" val="1009455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="" xmlns:a16="http://schemas.microsoft.com/office/drawing/2014/main" id="{04656756-FD0D-154D-A62A-24D8427309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l-GR" dirty="0"/>
              <a:t>Περίπτωση 1-μελάνωμα-ιστοπαθολογική εικόνα</a:t>
            </a:r>
          </a:p>
        </p:txBody>
      </p:sp>
      <p:pic>
        <p:nvPicPr>
          <p:cNvPr id="4" name="Θέση περιεχομένου 3">
            <a:extLst>
              <a:ext uri="{FF2B5EF4-FFF2-40B4-BE49-F238E27FC236}">
                <a16:creationId xmlns="" xmlns:a16="http://schemas.microsoft.com/office/drawing/2014/main" id="{393659F4-A567-CA48-BBB9-2379B64CF09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0236" y="1850232"/>
            <a:ext cx="5156201" cy="409115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Εικόνα 4">
            <a:extLst>
              <a:ext uri="{FF2B5EF4-FFF2-40B4-BE49-F238E27FC236}">
                <a16:creationId xmlns="" xmlns:a16="http://schemas.microsoft.com/office/drawing/2014/main" id="{5C392DCC-5F07-E146-A683-0A8EEC694C2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=""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523038" y="1898650"/>
            <a:ext cx="5038726" cy="399451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4B502EDA-15E0-3940-B97D-6E02E62804CF}"/>
              </a:ext>
            </a:extLst>
          </p:cNvPr>
          <p:cNvSpPr txBox="1"/>
          <p:nvPr/>
        </p:nvSpPr>
        <p:spPr>
          <a:xfrm>
            <a:off x="630235" y="6129338"/>
            <a:ext cx="51562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/>
              <a:t>Περιοχή με εναπόθεση γκρι-μπλε ελαστικών ινών </a:t>
            </a:r>
            <a:r>
              <a:rPr lang="en-US" dirty="0"/>
              <a:t>(</a:t>
            </a:r>
            <a:r>
              <a:rPr lang="el-GR" dirty="0"/>
              <a:t>σκιασμένη περιοχή)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B2EED663-AE71-3943-90E5-FB667C02CF9B}"/>
              </a:ext>
            </a:extLst>
          </p:cNvPr>
          <p:cNvSpPr txBox="1"/>
          <p:nvPr/>
        </p:nvSpPr>
        <p:spPr>
          <a:xfrm>
            <a:off x="6523038" y="6100926"/>
            <a:ext cx="51562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/>
              <a:t>Παρακείμενη φυσιολογική περιοχή κολλαγόνου</a:t>
            </a:r>
          </a:p>
        </p:txBody>
      </p:sp>
      <p:grpSp>
        <p:nvGrpSpPr>
          <p:cNvPr id="8" name="Ομάδα 7">
            <a:extLst>
              <a:ext uri="{FF2B5EF4-FFF2-40B4-BE49-F238E27FC236}">
                <a16:creationId xmlns="" xmlns:a16="http://schemas.microsoft.com/office/drawing/2014/main" id="{73A84895-6E6B-6E41-8B6A-D5FC737498C2}"/>
              </a:ext>
            </a:extLst>
          </p:cNvPr>
          <p:cNvGrpSpPr/>
          <p:nvPr/>
        </p:nvGrpSpPr>
        <p:grpSpPr>
          <a:xfrm>
            <a:off x="115878" y="130589"/>
            <a:ext cx="12363004" cy="831937"/>
            <a:chOff x="115878" y="130589"/>
            <a:chExt cx="12363004" cy="831937"/>
          </a:xfrm>
        </p:grpSpPr>
        <p:pic>
          <p:nvPicPr>
            <p:cNvPr id="9" name="Εικόνα 8">
              <a:extLst>
                <a:ext uri="{FF2B5EF4-FFF2-40B4-BE49-F238E27FC236}">
                  <a16:creationId xmlns="" xmlns:a16="http://schemas.microsoft.com/office/drawing/2014/main" id="{A1DEA6B7-278B-1240-88DC-9150D8B0E60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="" xmlns:a14="http://schemas.microsoft.com/office/drawing/2010/main">
                    <a14:imgLayer r:embed="rId7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15878" y="142875"/>
              <a:ext cx="557890" cy="819651"/>
            </a:xfrm>
            <a:prstGeom prst="rect">
              <a:avLst/>
            </a:prstGeom>
          </p:spPr>
        </p:pic>
        <p:pic>
          <p:nvPicPr>
            <p:cNvPr id="10" name="Picture 2" descr="Επιστολή προς Περιφερειάρχη ΑΜΘ για Ιατρική Σχολή ΔΠΘ – Δημήτρης Κυριαζίδης">
              <a:extLst>
                <a:ext uri="{FF2B5EF4-FFF2-40B4-BE49-F238E27FC236}">
                  <a16:creationId xmlns="" xmlns:a16="http://schemas.microsoft.com/office/drawing/2014/main" id="{5B07F1FA-9FCC-9649-80D0-87EAB35275A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BEBA8EAE-BF5A-486C-A8C5-ECC9F3942E4B}">
                  <a14:imgProps xmlns="" xmlns:a14="http://schemas.microsoft.com/office/drawing/2010/main">
                    <a14:imgLayer r:embed="rId9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557582" y="130589"/>
              <a:ext cx="1921300" cy="819652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="" xmlns:p14="http://schemas.microsoft.com/office/powerpoint/2010/main" val="728103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079FDA10-93C7-4BCE-A969-4A0B7DC78A2E}"/>
              </a:ext>
            </a:extLst>
          </p:cNvPr>
          <p:cNvSpPr txBox="1"/>
          <p:nvPr/>
        </p:nvSpPr>
        <p:spPr>
          <a:xfrm>
            <a:off x="619760" y="375920"/>
            <a:ext cx="1075944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4400" dirty="0"/>
              <a:t>Πυογόνο Κοκκίωμα </a:t>
            </a:r>
            <a:endParaRPr lang="en-US" sz="4400" dirty="0"/>
          </a:p>
          <a:p>
            <a:pPr algn="ctr"/>
            <a:r>
              <a:rPr lang="el-GR" sz="4400" dirty="0"/>
              <a:t>(</a:t>
            </a:r>
            <a:r>
              <a:rPr lang="en-US" sz="4400" dirty="0"/>
              <a:t>Pyogenic granuloma/</a:t>
            </a:r>
          </a:p>
          <a:p>
            <a:pPr algn="ctr"/>
            <a:r>
              <a:rPr lang="en-US" sz="4400" dirty="0"/>
              <a:t>Lobular capillary hemangioma)</a:t>
            </a:r>
          </a:p>
        </p:txBody>
      </p:sp>
      <p:pic>
        <p:nvPicPr>
          <p:cNvPr id="3" name="Εικόνα 2">
            <a:extLst>
              <a:ext uri="{FF2B5EF4-FFF2-40B4-BE49-F238E27FC236}">
                <a16:creationId xmlns="" xmlns:a16="http://schemas.microsoft.com/office/drawing/2014/main" id="{EF52B78C-F7D1-4279-B79B-B9EFA8843C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605808" y="2675672"/>
            <a:ext cx="4980383" cy="3735287"/>
          </a:xfrm>
          <a:prstGeom prst="rect">
            <a:avLst/>
          </a:prstGeom>
          <a:ln>
            <a:solidFill>
              <a:schemeClr val="tx1"/>
            </a:solidFill>
          </a:ln>
        </p:spPr>
      </p:pic>
      <p:grpSp>
        <p:nvGrpSpPr>
          <p:cNvPr id="4" name="Ομάδα 3">
            <a:extLst>
              <a:ext uri="{FF2B5EF4-FFF2-40B4-BE49-F238E27FC236}">
                <a16:creationId xmlns="" xmlns:a16="http://schemas.microsoft.com/office/drawing/2014/main" id="{B1DF1BB5-B1C3-544E-AD1D-0B78E8D913CB}"/>
              </a:ext>
            </a:extLst>
          </p:cNvPr>
          <p:cNvGrpSpPr/>
          <p:nvPr/>
        </p:nvGrpSpPr>
        <p:grpSpPr>
          <a:xfrm>
            <a:off x="115878" y="130589"/>
            <a:ext cx="12363004" cy="831937"/>
            <a:chOff x="115878" y="130589"/>
            <a:chExt cx="12363004" cy="831937"/>
          </a:xfrm>
        </p:grpSpPr>
        <p:pic>
          <p:nvPicPr>
            <p:cNvPr id="5" name="Εικόνα 4">
              <a:extLst>
                <a:ext uri="{FF2B5EF4-FFF2-40B4-BE49-F238E27FC236}">
                  <a16:creationId xmlns="" xmlns:a16="http://schemas.microsoft.com/office/drawing/2014/main" id="{1F0EFE34-7D2F-414E-B237-8949B408E6F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="" xmlns:a14="http://schemas.microsoft.com/office/drawing/2010/main">
                    <a14:imgLayer r:embed="rId5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15878" y="142875"/>
              <a:ext cx="557890" cy="819651"/>
            </a:xfrm>
            <a:prstGeom prst="rect">
              <a:avLst/>
            </a:prstGeom>
          </p:spPr>
        </p:pic>
        <p:pic>
          <p:nvPicPr>
            <p:cNvPr id="6" name="Picture 2" descr="Επιστολή προς Περιφερειάρχη ΑΜΘ για Ιατρική Σχολή ΔΠΘ – Δημήτρης Κυριαζίδης">
              <a:extLst>
                <a:ext uri="{FF2B5EF4-FFF2-40B4-BE49-F238E27FC236}">
                  <a16:creationId xmlns="" xmlns:a16="http://schemas.microsoft.com/office/drawing/2014/main" id="{F5085A62-E50D-AC42-AED9-A6111F46960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BEBA8EAE-BF5A-486C-A8C5-ECC9F3942E4B}">
                  <a14:imgProps xmlns="" xmlns:a14="http://schemas.microsoft.com/office/drawing/2010/main">
                    <a14:imgLayer r:embed="rId7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557582" y="130589"/>
              <a:ext cx="1921300" cy="819652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="" xmlns:p14="http://schemas.microsoft.com/office/powerpoint/2010/main" val="3745048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>
            <a:extLst>
              <a:ext uri="{FF2B5EF4-FFF2-40B4-BE49-F238E27FC236}">
                <a16:creationId xmlns="" xmlns:a16="http://schemas.microsoft.com/office/drawing/2014/main" id="{605C3EAD-1AF5-4476-987A-9F2D7D66CA7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25566" t="11581" r="25236"/>
          <a:stretch/>
        </p:blipFill>
        <p:spPr>
          <a:xfrm>
            <a:off x="3945731" y="248919"/>
            <a:ext cx="4300538" cy="318008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Εικόνα 3">
            <a:extLst>
              <a:ext uri="{FF2B5EF4-FFF2-40B4-BE49-F238E27FC236}">
                <a16:creationId xmlns="" xmlns:a16="http://schemas.microsoft.com/office/drawing/2014/main" id="{0729ADFE-EF30-4F45-ABC1-325B19929C0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=""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14769" y="3677920"/>
            <a:ext cx="7728804" cy="3180080"/>
          </a:xfrm>
          <a:prstGeom prst="rect">
            <a:avLst/>
          </a:prstGeom>
          <a:ln>
            <a:solidFill>
              <a:schemeClr val="tx1"/>
            </a:solidFill>
          </a:ln>
        </p:spPr>
      </p:pic>
      <p:grpSp>
        <p:nvGrpSpPr>
          <p:cNvPr id="5" name="Ομάδα 4">
            <a:extLst>
              <a:ext uri="{FF2B5EF4-FFF2-40B4-BE49-F238E27FC236}">
                <a16:creationId xmlns="" xmlns:a16="http://schemas.microsoft.com/office/drawing/2014/main" id="{0946819E-03A4-C442-B0F4-3F5185A09076}"/>
              </a:ext>
            </a:extLst>
          </p:cNvPr>
          <p:cNvGrpSpPr/>
          <p:nvPr/>
        </p:nvGrpSpPr>
        <p:grpSpPr>
          <a:xfrm>
            <a:off x="115878" y="130589"/>
            <a:ext cx="12363004" cy="831937"/>
            <a:chOff x="115878" y="130589"/>
            <a:chExt cx="12363004" cy="831937"/>
          </a:xfrm>
        </p:grpSpPr>
        <p:pic>
          <p:nvPicPr>
            <p:cNvPr id="6" name="Εικόνα 5">
              <a:extLst>
                <a:ext uri="{FF2B5EF4-FFF2-40B4-BE49-F238E27FC236}">
                  <a16:creationId xmlns="" xmlns:a16="http://schemas.microsoft.com/office/drawing/2014/main" id="{821D56B4-E39B-7647-BFD9-FA00A8067AC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="" xmlns:a14="http://schemas.microsoft.com/office/drawing/2010/main">
                    <a14:imgLayer r:embed="rId7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15878" y="142875"/>
              <a:ext cx="557890" cy="819651"/>
            </a:xfrm>
            <a:prstGeom prst="rect">
              <a:avLst/>
            </a:prstGeom>
          </p:spPr>
        </p:pic>
        <p:pic>
          <p:nvPicPr>
            <p:cNvPr id="7" name="Picture 2" descr="Επιστολή προς Περιφερειάρχη ΑΜΘ για Ιατρική Σχολή ΔΠΘ – Δημήτρης Κυριαζίδης">
              <a:extLst>
                <a:ext uri="{FF2B5EF4-FFF2-40B4-BE49-F238E27FC236}">
                  <a16:creationId xmlns="" xmlns:a16="http://schemas.microsoft.com/office/drawing/2014/main" id="{54BF8E4B-E00C-E64A-8EF4-7D042EF80F1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BEBA8EAE-BF5A-486C-A8C5-ECC9F3942E4B}">
                  <a14:imgProps xmlns="" xmlns:a14="http://schemas.microsoft.com/office/drawing/2010/main">
                    <a14:imgLayer r:embed="rId9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557582" y="130589"/>
              <a:ext cx="1921300" cy="819652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="" xmlns:p14="http://schemas.microsoft.com/office/powerpoint/2010/main" val="1300428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079FDA10-93C7-4BCE-A969-4A0B7DC78A2E}"/>
              </a:ext>
            </a:extLst>
          </p:cNvPr>
          <p:cNvSpPr txBox="1"/>
          <p:nvPr/>
        </p:nvSpPr>
        <p:spPr>
          <a:xfrm>
            <a:off x="619760" y="375920"/>
            <a:ext cx="1075944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4400" dirty="0" err="1"/>
              <a:t>Προβάλον</a:t>
            </a:r>
            <a:r>
              <a:rPr lang="el-GR" sz="4400" dirty="0"/>
              <a:t> </a:t>
            </a:r>
            <a:r>
              <a:rPr lang="el-GR" sz="4400" dirty="0" err="1"/>
              <a:t>Δερματοϊνοσάρκωμα</a:t>
            </a:r>
            <a:r>
              <a:rPr lang="el-GR" sz="4400" dirty="0"/>
              <a:t> </a:t>
            </a:r>
          </a:p>
          <a:p>
            <a:pPr algn="ctr"/>
            <a:r>
              <a:rPr lang="el-GR" sz="4400" dirty="0"/>
              <a:t>(</a:t>
            </a:r>
            <a:r>
              <a:rPr lang="en-US" sz="4400" dirty="0"/>
              <a:t>Dermatofibrosarcoma protuberans)</a:t>
            </a:r>
          </a:p>
          <a:p>
            <a:endParaRPr lang="en-US" sz="2000" dirty="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l-GR" sz="3600" dirty="0"/>
              <a:t>Τοπικά επιθετικό (</a:t>
            </a:r>
            <a:r>
              <a:rPr lang="en-US" sz="3600" dirty="0"/>
              <a:t>COL1A1-PDGFB)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l-GR" sz="3600" dirty="0" err="1"/>
              <a:t>Ινοσαρκωματώδης</a:t>
            </a:r>
            <a:r>
              <a:rPr lang="el-GR" sz="3600" dirty="0"/>
              <a:t> εκτροπή: δυσμενής πρόγνωση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l-GR" sz="3600" dirty="0"/>
              <a:t>Συχνότερο σάρκωμα δέρματος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l-GR" sz="3600" dirty="0"/>
              <a:t>Κορμός, άκρα</a:t>
            </a:r>
          </a:p>
        </p:txBody>
      </p:sp>
      <p:grpSp>
        <p:nvGrpSpPr>
          <p:cNvPr id="3" name="Ομάδα 2">
            <a:extLst>
              <a:ext uri="{FF2B5EF4-FFF2-40B4-BE49-F238E27FC236}">
                <a16:creationId xmlns="" xmlns:a16="http://schemas.microsoft.com/office/drawing/2014/main" id="{AFA5A9CB-16C8-E541-AC72-F7008E99276A}"/>
              </a:ext>
            </a:extLst>
          </p:cNvPr>
          <p:cNvGrpSpPr/>
          <p:nvPr/>
        </p:nvGrpSpPr>
        <p:grpSpPr>
          <a:xfrm>
            <a:off x="115878" y="130589"/>
            <a:ext cx="12363004" cy="831937"/>
            <a:chOff x="115878" y="130589"/>
            <a:chExt cx="12363004" cy="831937"/>
          </a:xfrm>
        </p:grpSpPr>
        <p:pic>
          <p:nvPicPr>
            <p:cNvPr id="4" name="Εικόνα 3">
              <a:extLst>
                <a:ext uri="{FF2B5EF4-FFF2-40B4-BE49-F238E27FC236}">
                  <a16:creationId xmlns="" xmlns:a16="http://schemas.microsoft.com/office/drawing/2014/main" id="{4EAFD7AA-8F47-E641-9225-327413F5B9D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="" xmlns:a14="http://schemas.microsoft.com/office/drawing/2010/main">
                    <a14:imgLayer r:embed="rId3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15878" y="142875"/>
              <a:ext cx="557890" cy="819651"/>
            </a:xfrm>
            <a:prstGeom prst="rect">
              <a:avLst/>
            </a:prstGeom>
          </p:spPr>
        </p:pic>
        <p:pic>
          <p:nvPicPr>
            <p:cNvPr id="5" name="Picture 2" descr="Επιστολή προς Περιφερειάρχη ΑΜΘ για Ιατρική Σχολή ΔΠΘ – Δημήτρης Κυριαζίδης">
              <a:extLst>
                <a:ext uri="{FF2B5EF4-FFF2-40B4-BE49-F238E27FC236}">
                  <a16:creationId xmlns="" xmlns:a16="http://schemas.microsoft.com/office/drawing/2014/main" id="{549620A6-CA8A-214D-A11F-889D45B882B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BEBA8EAE-BF5A-486C-A8C5-ECC9F3942E4B}">
                  <a14:imgProps xmlns="" xmlns:a14="http://schemas.microsoft.com/office/drawing/2010/main">
                    <a14:imgLayer r:embed="rId5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557582" y="130589"/>
              <a:ext cx="1921300" cy="819652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="" xmlns:p14="http://schemas.microsoft.com/office/powerpoint/2010/main" val="2283607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Ομάδα 4">
            <a:extLst>
              <a:ext uri="{FF2B5EF4-FFF2-40B4-BE49-F238E27FC236}">
                <a16:creationId xmlns="" xmlns:a16="http://schemas.microsoft.com/office/drawing/2014/main" id="{8241625B-CE64-714E-A588-C4A8AC9DEF38}"/>
              </a:ext>
            </a:extLst>
          </p:cNvPr>
          <p:cNvGrpSpPr/>
          <p:nvPr/>
        </p:nvGrpSpPr>
        <p:grpSpPr>
          <a:xfrm>
            <a:off x="115878" y="130589"/>
            <a:ext cx="12363004" cy="831937"/>
            <a:chOff x="115878" y="130589"/>
            <a:chExt cx="12363004" cy="831937"/>
          </a:xfrm>
        </p:grpSpPr>
        <p:pic>
          <p:nvPicPr>
            <p:cNvPr id="6" name="Εικόνα 5">
              <a:extLst>
                <a:ext uri="{FF2B5EF4-FFF2-40B4-BE49-F238E27FC236}">
                  <a16:creationId xmlns="" xmlns:a16="http://schemas.microsoft.com/office/drawing/2014/main" id="{F6E80C94-926A-394F-AC85-1CEE2BF9C3C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="" xmlns:a14="http://schemas.microsoft.com/office/drawing/2010/main">
                    <a14:imgLayer r:embed="rId3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15878" y="142875"/>
              <a:ext cx="557890" cy="819651"/>
            </a:xfrm>
            <a:prstGeom prst="rect">
              <a:avLst/>
            </a:prstGeom>
          </p:spPr>
        </p:pic>
        <p:pic>
          <p:nvPicPr>
            <p:cNvPr id="7" name="Picture 2" descr="Επιστολή προς Περιφερειάρχη ΑΜΘ για Ιατρική Σχολή ΔΠΘ – Δημήτρης Κυριαζίδης">
              <a:extLst>
                <a:ext uri="{FF2B5EF4-FFF2-40B4-BE49-F238E27FC236}">
                  <a16:creationId xmlns="" xmlns:a16="http://schemas.microsoft.com/office/drawing/2014/main" id="{10C8BA86-DCFD-354A-9A8E-FCA6F690AAA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BEBA8EAE-BF5A-486C-A8C5-ECC9F3942E4B}">
                  <a14:imgProps xmlns="" xmlns:a14="http://schemas.microsoft.com/office/drawing/2010/main">
                    <a14:imgLayer r:embed="rId5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557582" y="130589"/>
              <a:ext cx="1921300" cy="819652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" name="Εικόνα 2">
            <a:extLst>
              <a:ext uri="{FF2B5EF4-FFF2-40B4-BE49-F238E27FC236}">
                <a16:creationId xmlns="" xmlns:a16="http://schemas.microsoft.com/office/drawing/2014/main" id="{7364BF69-C00D-436D-A60C-DB92B3E1AB6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=""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b="10336"/>
          <a:stretch/>
        </p:blipFill>
        <p:spPr>
          <a:xfrm>
            <a:off x="0" y="1798574"/>
            <a:ext cx="4469964" cy="326085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" name="Εικόνα 1">
            <a:extLst>
              <a:ext uri="{FF2B5EF4-FFF2-40B4-BE49-F238E27FC236}">
                <a16:creationId xmlns="" xmlns:a16="http://schemas.microsoft.com/office/drawing/2014/main" id="{34185B6B-FBC4-4803-8B3B-2E09825F7D7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=""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469960" y="244094"/>
            <a:ext cx="7685670" cy="310896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Εικόνα 3">
            <a:extLst>
              <a:ext uri="{FF2B5EF4-FFF2-40B4-BE49-F238E27FC236}">
                <a16:creationId xmlns="" xmlns:a16="http://schemas.microsoft.com/office/drawing/2014/main" id="{65DCBC5A-4BC7-4E57-BF57-D21798CA37E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="" xmlns:a14="http://schemas.microsoft.com/office/drawing/2010/main">
                  <a14:imgLayer r:embed="rId11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469964" y="3601720"/>
            <a:ext cx="7685667" cy="3108959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="" xmlns:p14="http://schemas.microsoft.com/office/powerpoint/2010/main" val="281110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079FDA10-93C7-4BCE-A969-4A0B7DC78A2E}"/>
              </a:ext>
            </a:extLst>
          </p:cNvPr>
          <p:cNvSpPr txBox="1"/>
          <p:nvPr/>
        </p:nvSpPr>
        <p:spPr>
          <a:xfrm>
            <a:off x="619760" y="375920"/>
            <a:ext cx="1075944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4400" dirty="0" err="1"/>
              <a:t>Αγγειοΐνωμα</a:t>
            </a:r>
            <a:r>
              <a:rPr lang="el-GR" sz="4400" dirty="0"/>
              <a:t> / Ινώδης Βλατίδα </a:t>
            </a:r>
          </a:p>
          <a:p>
            <a:pPr algn="ctr"/>
            <a:r>
              <a:rPr lang="el-GR" sz="4400" dirty="0"/>
              <a:t>(</a:t>
            </a:r>
            <a:r>
              <a:rPr lang="en-US" sz="4400" dirty="0"/>
              <a:t>Fibrous papule)</a:t>
            </a:r>
          </a:p>
        </p:txBody>
      </p:sp>
      <p:pic>
        <p:nvPicPr>
          <p:cNvPr id="3" name="Εικόνα 2">
            <a:extLst>
              <a:ext uri="{FF2B5EF4-FFF2-40B4-BE49-F238E27FC236}">
                <a16:creationId xmlns="" xmlns:a16="http://schemas.microsoft.com/office/drawing/2014/main" id="{63C4EE0B-9B29-4689-833C-1D0E5B05FF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1822470"/>
            <a:ext cx="3897610" cy="389761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" name="Εικόνα 1">
            <a:extLst>
              <a:ext uri="{FF2B5EF4-FFF2-40B4-BE49-F238E27FC236}">
                <a16:creationId xmlns="" xmlns:a16="http://schemas.microsoft.com/office/drawing/2014/main" id="{97951F1D-54F0-4136-BEC1-95BA8224BAA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=""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013467" y="2117110"/>
            <a:ext cx="8178533" cy="3308330"/>
          </a:xfrm>
          <a:prstGeom prst="rect">
            <a:avLst/>
          </a:prstGeom>
          <a:ln>
            <a:solidFill>
              <a:schemeClr val="tx1"/>
            </a:solidFill>
          </a:ln>
        </p:spPr>
      </p:pic>
      <p:grpSp>
        <p:nvGrpSpPr>
          <p:cNvPr id="5" name="Ομάδα 4">
            <a:extLst>
              <a:ext uri="{FF2B5EF4-FFF2-40B4-BE49-F238E27FC236}">
                <a16:creationId xmlns="" xmlns:a16="http://schemas.microsoft.com/office/drawing/2014/main" id="{62204F3C-C118-2C40-91FC-829B949D6C99}"/>
              </a:ext>
            </a:extLst>
          </p:cNvPr>
          <p:cNvGrpSpPr/>
          <p:nvPr/>
        </p:nvGrpSpPr>
        <p:grpSpPr>
          <a:xfrm>
            <a:off x="115878" y="130589"/>
            <a:ext cx="12363004" cy="831937"/>
            <a:chOff x="115878" y="130589"/>
            <a:chExt cx="12363004" cy="831937"/>
          </a:xfrm>
        </p:grpSpPr>
        <p:pic>
          <p:nvPicPr>
            <p:cNvPr id="6" name="Εικόνα 5">
              <a:extLst>
                <a:ext uri="{FF2B5EF4-FFF2-40B4-BE49-F238E27FC236}">
                  <a16:creationId xmlns="" xmlns:a16="http://schemas.microsoft.com/office/drawing/2014/main" id="{8630459D-3869-0747-A9DF-AB708E1A13F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="" xmlns:a14="http://schemas.microsoft.com/office/drawing/2010/main">
                    <a14:imgLayer r:embed="rId7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15878" y="142875"/>
              <a:ext cx="557890" cy="819651"/>
            </a:xfrm>
            <a:prstGeom prst="rect">
              <a:avLst/>
            </a:prstGeom>
          </p:spPr>
        </p:pic>
        <p:pic>
          <p:nvPicPr>
            <p:cNvPr id="7" name="Picture 2" descr="Επιστολή προς Περιφερειάρχη ΑΜΘ για Ιατρική Σχολή ΔΠΘ – Δημήτρης Κυριαζίδης">
              <a:extLst>
                <a:ext uri="{FF2B5EF4-FFF2-40B4-BE49-F238E27FC236}">
                  <a16:creationId xmlns="" xmlns:a16="http://schemas.microsoft.com/office/drawing/2014/main" id="{24DD38E4-3222-A147-9D20-24E48B104FF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BEBA8EAE-BF5A-486C-A8C5-ECC9F3942E4B}">
                  <a14:imgProps xmlns="" xmlns:a14="http://schemas.microsoft.com/office/drawing/2010/main">
                    <a14:imgLayer r:embed="rId9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557582" y="130589"/>
              <a:ext cx="1921300" cy="819652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="" xmlns:p14="http://schemas.microsoft.com/office/powerpoint/2010/main" val="120162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="" xmlns:a16="http://schemas.microsoft.com/office/drawing/2014/main" id="{C1AC9AD2-380F-C54D-9DB6-0FA5F1D6C0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l-GR" dirty="0"/>
              <a:t>Περίπτωση 1-μελάνωμα-ιστοπαθολογική εικόνα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="" xmlns:a16="http://schemas.microsoft.com/office/drawing/2014/main" id="{B338EB7F-7504-9947-A547-F4B9D7F0AB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062413" cy="4351338"/>
          </a:xfrm>
        </p:spPr>
        <p:txBody>
          <a:bodyPr>
            <a:normAutofit fontScale="92500" lnSpcReduction="10000"/>
          </a:bodyPr>
          <a:lstStyle/>
          <a:p>
            <a:r>
              <a:rPr lang="el-GR" dirty="0"/>
              <a:t>Η </a:t>
            </a:r>
            <a:r>
              <a:rPr lang="el-GR" dirty="0" err="1"/>
              <a:t>επιδερμ</a:t>
            </a:r>
            <a:r>
              <a:rPr lang="en-US" dirty="0" err="1"/>
              <a:t>ί</a:t>
            </a:r>
            <a:r>
              <a:rPr lang="el-GR" dirty="0"/>
              <a:t>δα παρουσιάζει </a:t>
            </a:r>
            <a:r>
              <a:rPr lang="el-GR" dirty="0">
                <a:solidFill>
                  <a:srgbClr val="FF0000"/>
                </a:solidFill>
              </a:rPr>
              <a:t>άτυπη </a:t>
            </a:r>
            <a:r>
              <a:rPr lang="el-GR" dirty="0" err="1">
                <a:solidFill>
                  <a:srgbClr val="FF0000"/>
                </a:solidFill>
              </a:rPr>
              <a:t>μελανοκυτταρική</a:t>
            </a:r>
            <a:r>
              <a:rPr lang="el-GR" dirty="0">
                <a:solidFill>
                  <a:srgbClr val="FF0000"/>
                </a:solidFill>
              </a:rPr>
              <a:t> εξεργασία</a:t>
            </a:r>
            <a:r>
              <a:rPr lang="el-GR" dirty="0"/>
              <a:t> αποτελούμενη από ανώμαλες </a:t>
            </a:r>
            <a:r>
              <a:rPr lang="el-GR" dirty="0" err="1"/>
              <a:t>φωλεές</a:t>
            </a:r>
            <a:r>
              <a:rPr lang="el-GR" dirty="0"/>
              <a:t> και μεμονωμένα </a:t>
            </a:r>
            <a:r>
              <a:rPr lang="el-GR" dirty="0" err="1"/>
              <a:t>μελανοκύτταρα</a:t>
            </a:r>
            <a:r>
              <a:rPr lang="el-GR" dirty="0"/>
              <a:t> </a:t>
            </a:r>
          </a:p>
          <a:p>
            <a:r>
              <a:rPr lang="el-GR" dirty="0"/>
              <a:t>Τα άτυπα </a:t>
            </a:r>
            <a:r>
              <a:rPr lang="el-GR" dirty="0" err="1"/>
              <a:t>μελανοκύτταρα</a:t>
            </a:r>
            <a:r>
              <a:rPr lang="el-GR" dirty="0"/>
              <a:t> είναι ορατά </a:t>
            </a:r>
            <a:r>
              <a:rPr lang="el-GR" dirty="0">
                <a:solidFill>
                  <a:srgbClr val="FF0000"/>
                </a:solidFill>
              </a:rPr>
              <a:t>σε όλες τις στιβάδες της επιδερμίδας</a:t>
            </a:r>
            <a:r>
              <a:rPr lang="el-GR" dirty="0"/>
              <a:t>, από την βασική έως και την κοκκώδη στιβάδα (</a:t>
            </a:r>
            <a:r>
              <a:rPr lang="el-GR" b="1" u="sng" dirty="0" err="1"/>
              <a:t>παζετοειδής</a:t>
            </a:r>
            <a:r>
              <a:rPr lang="el-GR" b="1" u="sng" dirty="0"/>
              <a:t> διασπορά εντός της επιδερμίδας</a:t>
            </a:r>
            <a:r>
              <a:rPr lang="el-GR" dirty="0"/>
              <a:t>) </a:t>
            </a:r>
          </a:p>
        </p:txBody>
      </p:sp>
      <p:pic>
        <p:nvPicPr>
          <p:cNvPr id="2052" name="Picture 4">
            <a:extLst>
              <a:ext uri="{FF2B5EF4-FFF2-40B4-BE49-F238E27FC236}">
                <a16:creationId xmlns="" xmlns:a16="http://schemas.microsoft.com/office/drawing/2014/main" id="{01AD1884-CA4D-8E45-A751-219530CBD71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l="7286" r="6417"/>
          <a:stretch/>
        </p:blipFill>
        <p:spPr bwMode="auto">
          <a:xfrm>
            <a:off x="5400675" y="1825625"/>
            <a:ext cx="5772151" cy="4202113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9" name="Picture 1">
            <a:extLst>
              <a:ext uri="{FF2B5EF4-FFF2-40B4-BE49-F238E27FC236}">
                <a16:creationId xmlns="" xmlns:a16="http://schemas.microsoft.com/office/drawing/2014/main" id="{BB08B7D5-7C5C-2240-B708-AC1DD12149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7000" cy="127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>
            <a:extLst>
              <a:ext uri="{FF2B5EF4-FFF2-40B4-BE49-F238E27FC236}">
                <a16:creationId xmlns="" xmlns:a16="http://schemas.microsoft.com/office/drawing/2014/main" id="{01A3BDCA-B757-0D45-958F-C912FEF034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7000" cy="127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Ομάδα 6">
            <a:extLst>
              <a:ext uri="{FF2B5EF4-FFF2-40B4-BE49-F238E27FC236}">
                <a16:creationId xmlns="" xmlns:a16="http://schemas.microsoft.com/office/drawing/2014/main" id="{3B23437F-3DF7-F14E-80AE-74252A94B5CC}"/>
              </a:ext>
            </a:extLst>
          </p:cNvPr>
          <p:cNvGrpSpPr/>
          <p:nvPr/>
        </p:nvGrpSpPr>
        <p:grpSpPr>
          <a:xfrm>
            <a:off x="115878" y="130589"/>
            <a:ext cx="12363004" cy="831937"/>
            <a:chOff x="115878" y="130589"/>
            <a:chExt cx="12363004" cy="831937"/>
          </a:xfrm>
        </p:grpSpPr>
        <p:pic>
          <p:nvPicPr>
            <p:cNvPr id="8" name="Εικόνα 7">
              <a:extLst>
                <a:ext uri="{FF2B5EF4-FFF2-40B4-BE49-F238E27FC236}">
                  <a16:creationId xmlns="" xmlns:a16="http://schemas.microsoft.com/office/drawing/2014/main" id="{3B143A0C-C885-E94D-A61C-9B27E1B1003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="" xmlns:a14="http://schemas.microsoft.com/office/drawing/2010/main">
                    <a14:imgLayer r:embed="rId6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15878" y="142875"/>
              <a:ext cx="557890" cy="819651"/>
            </a:xfrm>
            <a:prstGeom prst="rect">
              <a:avLst/>
            </a:prstGeom>
          </p:spPr>
        </p:pic>
        <p:pic>
          <p:nvPicPr>
            <p:cNvPr id="9" name="Picture 2" descr="Επιστολή προς Περιφερειάρχη ΑΜΘ για Ιατρική Σχολή ΔΠΘ – Δημήτρης Κυριαζίδης">
              <a:extLst>
                <a:ext uri="{FF2B5EF4-FFF2-40B4-BE49-F238E27FC236}">
                  <a16:creationId xmlns="" xmlns:a16="http://schemas.microsoft.com/office/drawing/2014/main" id="{202EB40D-400F-C14F-A479-ADC01FAABD2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BEBA8EAE-BF5A-486C-A8C5-ECC9F3942E4B}">
                  <a14:imgProps xmlns="" xmlns:a14="http://schemas.microsoft.com/office/drawing/2010/main">
                    <a14:imgLayer r:embed="rId8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557582" y="130589"/>
              <a:ext cx="1921300" cy="819652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="" xmlns:p14="http://schemas.microsoft.com/office/powerpoint/2010/main" val="1585665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="" xmlns:a16="http://schemas.microsoft.com/office/drawing/2014/main" id="{3507A9A3-40D6-7043-A6C0-DE9F542C10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l-GR" dirty="0"/>
              <a:t>Περίπτωση 1-μελάνωμα-ιστοπαθολογική εικόνα</a:t>
            </a:r>
          </a:p>
        </p:txBody>
      </p:sp>
      <p:pic>
        <p:nvPicPr>
          <p:cNvPr id="4" name="Θέση περιεχομένου 3">
            <a:extLst>
              <a:ext uri="{FF2B5EF4-FFF2-40B4-BE49-F238E27FC236}">
                <a16:creationId xmlns="" xmlns:a16="http://schemas.microsoft.com/office/drawing/2014/main" id="{A87A3E71-44B0-9941-8D09-7ED0447BBD3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44487" y="1728277"/>
            <a:ext cx="5299076" cy="415239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Εικόνα 4">
            <a:extLst>
              <a:ext uri="{FF2B5EF4-FFF2-40B4-BE49-F238E27FC236}">
                <a16:creationId xmlns="" xmlns:a16="http://schemas.microsoft.com/office/drawing/2014/main" id="{849D9A8A-2BE4-0F4E-B490-3C4254E83EE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=""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96037" y="1697186"/>
            <a:ext cx="5299076" cy="418348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DC0BFCA4-277C-A440-B3FD-B711E1D74508}"/>
              </a:ext>
            </a:extLst>
          </p:cNvPr>
          <p:cNvSpPr txBox="1"/>
          <p:nvPr/>
        </p:nvSpPr>
        <p:spPr>
          <a:xfrm>
            <a:off x="971550" y="6015038"/>
            <a:ext cx="38147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/>
              <a:t>Σκιασμένη περιοχή: επιδερμίδα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E268B5C3-7AF4-D14E-BF6C-51BD643ED0C5}"/>
              </a:ext>
            </a:extLst>
          </p:cNvPr>
          <p:cNvSpPr txBox="1"/>
          <p:nvPr/>
        </p:nvSpPr>
        <p:spPr>
          <a:xfrm>
            <a:off x="6724650" y="6015038"/>
            <a:ext cx="52990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/>
              <a:t>Ανώμαλες </a:t>
            </a:r>
            <a:r>
              <a:rPr lang="el-GR" dirty="0" err="1"/>
              <a:t>φωλεές</a:t>
            </a:r>
            <a:r>
              <a:rPr lang="el-GR" dirty="0"/>
              <a:t> άτυπων </a:t>
            </a:r>
            <a:r>
              <a:rPr lang="el-GR" dirty="0" err="1"/>
              <a:t>μελανοκυττάρων</a:t>
            </a:r>
            <a:endParaRPr lang="el-GR" dirty="0"/>
          </a:p>
        </p:txBody>
      </p:sp>
      <p:grpSp>
        <p:nvGrpSpPr>
          <p:cNvPr id="8" name="Ομάδα 7">
            <a:extLst>
              <a:ext uri="{FF2B5EF4-FFF2-40B4-BE49-F238E27FC236}">
                <a16:creationId xmlns="" xmlns:a16="http://schemas.microsoft.com/office/drawing/2014/main" id="{CFD453BB-61DF-E04E-9EF8-AA1BE0217EBF}"/>
              </a:ext>
            </a:extLst>
          </p:cNvPr>
          <p:cNvGrpSpPr/>
          <p:nvPr/>
        </p:nvGrpSpPr>
        <p:grpSpPr>
          <a:xfrm>
            <a:off x="115878" y="130589"/>
            <a:ext cx="12363004" cy="831937"/>
            <a:chOff x="115878" y="130589"/>
            <a:chExt cx="12363004" cy="831937"/>
          </a:xfrm>
        </p:grpSpPr>
        <p:pic>
          <p:nvPicPr>
            <p:cNvPr id="9" name="Εικόνα 8">
              <a:extLst>
                <a:ext uri="{FF2B5EF4-FFF2-40B4-BE49-F238E27FC236}">
                  <a16:creationId xmlns="" xmlns:a16="http://schemas.microsoft.com/office/drawing/2014/main" id="{971454EA-271E-0246-AB07-8084E891A12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="" xmlns:a14="http://schemas.microsoft.com/office/drawing/2010/main">
                    <a14:imgLayer r:embed="rId7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15878" y="142875"/>
              <a:ext cx="557890" cy="819651"/>
            </a:xfrm>
            <a:prstGeom prst="rect">
              <a:avLst/>
            </a:prstGeom>
          </p:spPr>
        </p:pic>
        <p:pic>
          <p:nvPicPr>
            <p:cNvPr id="10" name="Picture 2" descr="Επιστολή προς Περιφερειάρχη ΑΜΘ για Ιατρική Σχολή ΔΠΘ – Δημήτρης Κυριαζίδης">
              <a:extLst>
                <a:ext uri="{FF2B5EF4-FFF2-40B4-BE49-F238E27FC236}">
                  <a16:creationId xmlns="" xmlns:a16="http://schemas.microsoft.com/office/drawing/2014/main" id="{7DC1DEE0-5DFB-8741-8582-1FBA0C0EA70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BEBA8EAE-BF5A-486C-A8C5-ECC9F3942E4B}">
                  <a14:imgProps xmlns="" xmlns:a14="http://schemas.microsoft.com/office/drawing/2010/main">
                    <a14:imgLayer r:embed="rId9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557582" y="130589"/>
              <a:ext cx="1921300" cy="819652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="" xmlns:p14="http://schemas.microsoft.com/office/powerpoint/2010/main" val="2052122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="" xmlns:a16="http://schemas.microsoft.com/office/drawing/2014/main" id="{015F8523-E236-2F45-B395-0F41F09320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l-GR" dirty="0"/>
              <a:t>Περίπτωση 1-μελάνωμα-ιστοπαθολογική εικόνα</a:t>
            </a:r>
          </a:p>
        </p:txBody>
      </p:sp>
      <p:pic>
        <p:nvPicPr>
          <p:cNvPr id="4" name="Θέση περιεχομένου 3">
            <a:extLst>
              <a:ext uri="{FF2B5EF4-FFF2-40B4-BE49-F238E27FC236}">
                <a16:creationId xmlns="" xmlns:a16="http://schemas.microsoft.com/office/drawing/2014/main" id="{7A4496DF-1ACD-3940-97FB-F703429DE28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286125" y="1810830"/>
            <a:ext cx="5580062" cy="414705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826BBAB7-02F9-E942-95C1-4215061D1D2A}"/>
              </a:ext>
            </a:extLst>
          </p:cNvPr>
          <p:cNvSpPr txBox="1"/>
          <p:nvPr/>
        </p:nvSpPr>
        <p:spPr>
          <a:xfrm>
            <a:off x="2843212" y="6123543"/>
            <a:ext cx="73723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/>
              <a:t>Σε κύκλο: μεμονωμένα άτυπα </a:t>
            </a:r>
            <a:r>
              <a:rPr lang="el-GR" dirty="0" err="1"/>
              <a:t>μελανοκύτταρα</a:t>
            </a:r>
            <a:r>
              <a:rPr lang="el-GR" dirty="0"/>
              <a:t> εντός της επιδερμίδας</a:t>
            </a:r>
          </a:p>
        </p:txBody>
      </p:sp>
      <p:grpSp>
        <p:nvGrpSpPr>
          <p:cNvPr id="6" name="Ομάδα 5">
            <a:extLst>
              <a:ext uri="{FF2B5EF4-FFF2-40B4-BE49-F238E27FC236}">
                <a16:creationId xmlns="" xmlns:a16="http://schemas.microsoft.com/office/drawing/2014/main" id="{6649CBF5-1FEF-AA4F-8271-5046799AC086}"/>
              </a:ext>
            </a:extLst>
          </p:cNvPr>
          <p:cNvGrpSpPr/>
          <p:nvPr/>
        </p:nvGrpSpPr>
        <p:grpSpPr>
          <a:xfrm>
            <a:off x="115878" y="130589"/>
            <a:ext cx="12363004" cy="831937"/>
            <a:chOff x="115878" y="130589"/>
            <a:chExt cx="12363004" cy="831937"/>
          </a:xfrm>
        </p:grpSpPr>
        <p:pic>
          <p:nvPicPr>
            <p:cNvPr id="7" name="Εικόνα 6">
              <a:extLst>
                <a:ext uri="{FF2B5EF4-FFF2-40B4-BE49-F238E27FC236}">
                  <a16:creationId xmlns="" xmlns:a16="http://schemas.microsoft.com/office/drawing/2014/main" id="{B1AAE60F-D9E1-EB41-95C6-70E7781A977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="" xmlns:a14="http://schemas.microsoft.com/office/drawing/2010/main">
                    <a14:imgLayer r:embed="rId5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15878" y="142875"/>
              <a:ext cx="557890" cy="819651"/>
            </a:xfrm>
            <a:prstGeom prst="rect">
              <a:avLst/>
            </a:prstGeom>
          </p:spPr>
        </p:pic>
        <p:pic>
          <p:nvPicPr>
            <p:cNvPr id="8" name="Picture 2" descr="Επιστολή προς Περιφερειάρχη ΑΜΘ για Ιατρική Σχολή ΔΠΘ – Δημήτρης Κυριαζίδης">
              <a:extLst>
                <a:ext uri="{FF2B5EF4-FFF2-40B4-BE49-F238E27FC236}">
                  <a16:creationId xmlns="" xmlns:a16="http://schemas.microsoft.com/office/drawing/2014/main" id="{B32C1443-BCCA-444C-A93A-9D14ACA09A3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BEBA8EAE-BF5A-486C-A8C5-ECC9F3942E4B}">
                  <a14:imgProps xmlns="" xmlns:a14="http://schemas.microsoft.com/office/drawing/2010/main">
                    <a14:imgLayer r:embed="rId7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557582" y="130589"/>
              <a:ext cx="1921300" cy="819652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="" xmlns:p14="http://schemas.microsoft.com/office/powerpoint/2010/main" val="1433836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="" xmlns:a16="http://schemas.microsoft.com/office/drawing/2014/main" id="{D449346C-7867-3744-868E-2CD3E18F37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0501"/>
            <a:ext cx="10515600" cy="1325563"/>
          </a:xfrm>
        </p:spPr>
        <p:txBody>
          <a:bodyPr/>
          <a:lstStyle/>
          <a:p>
            <a:pPr algn="ctr"/>
            <a:r>
              <a:rPr lang="el-GR" dirty="0"/>
              <a:t>Περίπτωση 1-μελάνωμα-ιστοπαθολογική εικόνα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="" xmlns:a16="http://schemas.microsoft.com/office/drawing/2014/main" id="{B061E3A8-271C-B447-86EE-92798B73BD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66787" y="5803900"/>
            <a:ext cx="10515600" cy="889000"/>
          </a:xfrm>
        </p:spPr>
        <p:txBody>
          <a:bodyPr/>
          <a:lstStyle/>
          <a:p>
            <a:pPr marL="0" indent="0">
              <a:buNone/>
            </a:pPr>
            <a:r>
              <a:rPr lang="el-GR" dirty="0"/>
              <a:t>Σε εικόνα υψηλής μεγέθυνσης, τα άτυπα </a:t>
            </a:r>
            <a:r>
              <a:rPr lang="el-GR" dirty="0" err="1"/>
              <a:t>μελανοκύτταρα</a:t>
            </a:r>
            <a:r>
              <a:rPr lang="el-GR" dirty="0"/>
              <a:t> εμφανίζουν </a:t>
            </a:r>
            <a:r>
              <a:rPr lang="el-GR" dirty="0">
                <a:solidFill>
                  <a:srgbClr val="FF0000"/>
                </a:solidFill>
              </a:rPr>
              <a:t>έντονο </a:t>
            </a:r>
            <a:r>
              <a:rPr lang="el-GR" dirty="0" err="1">
                <a:solidFill>
                  <a:srgbClr val="FF0000"/>
                </a:solidFill>
              </a:rPr>
              <a:t>πλειομορφισμό</a:t>
            </a:r>
            <a:r>
              <a:rPr lang="el-GR" dirty="0">
                <a:solidFill>
                  <a:srgbClr val="FF0000"/>
                </a:solidFill>
              </a:rPr>
              <a:t> </a:t>
            </a:r>
            <a:r>
              <a:rPr lang="el-GR" dirty="0"/>
              <a:t>και </a:t>
            </a:r>
            <a:r>
              <a:rPr lang="el-GR" dirty="0">
                <a:solidFill>
                  <a:srgbClr val="FF0000"/>
                </a:solidFill>
              </a:rPr>
              <a:t>ανώμαλες </a:t>
            </a:r>
            <a:r>
              <a:rPr lang="el-GR" dirty="0" err="1">
                <a:solidFill>
                  <a:srgbClr val="FF0000"/>
                </a:solidFill>
              </a:rPr>
              <a:t>μιτωτικές</a:t>
            </a:r>
            <a:r>
              <a:rPr lang="el-GR" dirty="0">
                <a:solidFill>
                  <a:srgbClr val="FF0000"/>
                </a:solidFill>
              </a:rPr>
              <a:t> διαιρέσεις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="" xmlns:a16="http://schemas.microsoft.com/office/drawing/2014/main" id="{16F08EEC-3C8D-C74F-B664-F14AEA90750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275" r="6585"/>
          <a:stretch/>
        </p:blipFill>
        <p:spPr bwMode="auto">
          <a:xfrm>
            <a:off x="3400425" y="1615282"/>
            <a:ext cx="5014913" cy="406400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Ομάδα 4">
            <a:extLst>
              <a:ext uri="{FF2B5EF4-FFF2-40B4-BE49-F238E27FC236}">
                <a16:creationId xmlns="" xmlns:a16="http://schemas.microsoft.com/office/drawing/2014/main" id="{3DFE21E3-833D-E142-8CDD-80E0C6F9890D}"/>
              </a:ext>
            </a:extLst>
          </p:cNvPr>
          <p:cNvGrpSpPr/>
          <p:nvPr/>
        </p:nvGrpSpPr>
        <p:grpSpPr>
          <a:xfrm>
            <a:off x="115878" y="130589"/>
            <a:ext cx="12363004" cy="831937"/>
            <a:chOff x="115878" y="130589"/>
            <a:chExt cx="12363004" cy="831937"/>
          </a:xfrm>
        </p:grpSpPr>
        <p:pic>
          <p:nvPicPr>
            <p:cNvPr id="6" name="Εικόνα 5">
              <a:extLst>
                <a:ext uri="{FF2B5EF4-FFF2-40B4-BE49-F238E27FC236}">
                  <a16:creationId xmlns="" xmlns:a16="http://schemas.microsoft.com/office/drawing/2014/main" id="{C4DC8BE2-2017-5249-99F0-0E13BC8E4C4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="" xmlns:a14="http://schemas.microsoft.com/office/drawing/2010/main">
                    <a14:imgLayer r:embed="rId5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15878" y="142875"/>
              <a:ext cx="557890" cy="819651"/>
            </a:xfrm>
            <a:prstGeom prst="rect">
              <a:avLst/>
            </a:prstGeom>
          </p:spPr>
        </p:pic>
        <p:pic>
          <p:nvPicPr>
            <p:cNvPr id="7" name="Picture 2" descr="Επιστολή προς Περιφερειάρχη ΑΜΘ για Ιατρική Σχολή ΔΠΘ – Δημήτρης Κυριαζίδης">
              <a:extLst>
                <a:ext uri="{FF2B5EF4-FFF2-40B4-BE49-F238E27FC236}">
                  <a16:creationId xmlns="" xmlns:a16="http://schemas.microsoft.com/office/drawing/2014/main" id="{2259CDEF-D4A4-9048-9EA9-C24E53DA6A2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BEBA8EAE-BF5A-486C-A8C5-ECC9F3942E4B}">
                  <a14:imgProps xmlns="" xmlns:a14="http://schemas.microsoft.com/office/drawing/2010/main">
                    <a14:imgLayer r:embed="rId7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557582" y="130589"/>
              <a:ext cx="1921300" cy="819652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="" xmlns:p14="http://schemas.microsoft.com/office/powerpoint/2010/main" val="3678914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="" xmlns:a16="http://schemas.microsoft.com/office/drawing/2014/main" id="{1A73B6C4-A7E9-2043-8587-8B2FD48E6F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l-GR" dirty="0"/>
              <a:t>Περίπτωση 1-μελάνωμα-ιστοπαθολογική εικόνα</a:t>
            </a:r>
          </a:p>
        </p:txBody>
      </p:sp>
      <p:pic>
        <p:nvPicPr>
          <p:cNvPr id="4" name="Θέση περιεχομένου 3">
            <a:extLst>
              <a:ext uri="{FF2B5EF4-FFF2-40B4-BE49-F238E27FC236}">
                <a16:creationId xmlns="" xmlns:a16="http://schemas.microsoft.com/office/drawing/2014/main" id="{4FD2B7D4-110C-C84F-9B48-D9E5C2A4CCA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90524" y="1808957"/>
            <a:ext cx="5167313" cy="392983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FF829C26-1761-A147-BA14-2DAFCD16447F}"/>
              </a:ext>
            </a:extLst>
          </p:cNvPr>
          <p:cNvSpPr txBox="1"/>
          <p:nvPr/>
        </p:nvSpPr>
        <p:spPr>
          <a:xfrm>
            <a:off x="546266" y="5998607"/>
            <a:ext cx="44686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/>
              <a:t>Κύτταρα μελανώματος </a:t>
            </a:r>
            <a:r>
              <a:rPr lang="en-US" dirty="0"/>
              <a:t>(</a:t>
            </a:r>
            <a:r>
              <a:rPr lang="el-GR" dirty="0"/>
              <a:t>σκιασμένες περιοχές)</a:t>
            </a:r>
          </a:p>
        </p:txBody>
      </p:sp>
      <p:pic>
        <p:nvPicPr>
          <p:cNvPr id="6" name="Εικόνα 5">
            <a:extLst>
              <a:ext uri="{FF2B5EF4-FFF2-40B4-BE49-F238E27FC236}">
                <a16:creationId xmlns="" xmlns:a16="http://schemas.microsoft.com/office/drawing/2014/main" id="{6D198529-2165-EB49-838D-D627554DB4D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=""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186488" y="1795100"/>
            <a:ext cx="5167312" cy="397226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82871C14-BC45-184C-844B-C180F13A36CD}"/>
              </a:ext>
            </a:extLst>
          </p:cNvPr>
          <p:cNvSpPr txBox="1"/>
          <p:nvPr/>
        </p:nvSpPr>
        <p:spPr>
          <a:xfrm>
            <a:off x="7177090" y="5998607"/>
            <a:ext cx="36385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/>
              <a:t>Παρουσία άτυπης μίτωσης</a:t>
            </a:r>
          </a:p>
        </p:txBody>
      </p:sp>
      <p:grpSp>
        <p:nvGrpSpPr>
          <p:cNvPr id="8" name="Ομάδα 7">
            <a:extLst>
              <a:ext uri="{FF2B5EF4-FFF2-40B4-BE49-F238E27FC236}">
                <a16:creationId xmlns="" xmlns:a16="http://schemas.microsoft.com/office/drawing/2014/main" id="{4DFA5DA0-D33A-B64B-8A3C-308026FB567F}"/>
              </a:ext>
            </a:extLst>
          </p:cNvPr>
          <p:cNvGrpSpPr/>
          <p:nvPr/>
        </p:nvGrpSpPr>
        <p:grpSpPr>
          <a:xfrm>
            <a:off x="115878" y="130589"/>
            <a:ext cx="12363004" cy="831937"/>
            <a:chOff x="115878" y="130589"/>
            <a:chExt cx="12363004" cy="831937"/>
          </a:xfrm>
        </p:grpSpPr>
        <p:pic>
          <p:nvPicPr>
            <p:cNvPr id="9" name="Εικόνα 8">
              <a:extLst>
                <a:ext uri="{FF2B5EF4-FFF2-40B4-BE49-F238E27FC236}">
                  <a16:creationId xmlns="" xmlns:a16="http://schemas.microsoft.com/office/drawing/2014/main" id="{55014449-609E-0B4B-A777-7FD08ED05BE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="" xmlns:a14="http://schemas.microsoft.com/office/drawing/2010/main">
                    <a14:imgLayer r:embed="rId7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15878" y="142875"/>
              <a:ext cx="557890" cy="819651"/>
            </a:xfrm>
            <a:prstGeom prst="rect">
              <a:avLst/>
            </a:prstGeom>
          </p:spPr>
        </p:pic>
        <p:pic>
          <p:nvPicPr>
            <p:cNvPr id="10" name="Picture 2" descr="Επιστολή προς Περιφερειάρχη ΑΜΘ για Ιατρική Σχολή ΔΠΘ – Δημήτρης Κυριαζίδης">
              <a:extLst>
                <a:ext uri="{FF2B5EF4-FFF2-40B4-BE49-F238E27FC236}">
                  <a16:creationId xmlns="" xmlns:a16="http://schemas.microsoft.com/office/drawing/2014/main" id="{810680AE-EA6D-0C49-BDFC-D891F5A8DBF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BEBA8EAE-BF5A-486C-A8C5-ECC9F3942E4B}">
                  <a14:imgProps xmlns="" xmlns:a14="http://schemas.microsoft.com/office/drawing/2010/main">
                    <a14:imgLayer r:embed="rId9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557582" y="130589"/>
              <a:ext cx="1921300" cy="819652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="" xmlns:p14="http://schemas.microsoft.com/office/powerpoint/2010/main" val="1101301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="" xmlns:a16="http://schemas.microsoft.com/office/drawing/2014/main" id="{019E7726-C68F-8D4D-B2CB-309B08D41F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l-GR" dirty="0"/>
              <a:t>Περίπτωση 1-μελάνωμα-ιστοπαθολογική εικόνα</a:t>
            </a:r>
          </a:p>
        </p:txBody>
      </p:sp>
      <p:pic>
        <p:nvPicPr>
          <p:cNvPr id="4" name="Θέση περιεχομένου 3">
            <a:extLst>
              <a:ext uri="{FF2B5EF4-FFF2-40B4-BE49-F238E27FC236}">
                <a16:creationId xmlns="" xmlns:a16="http://schemas.microsoft.com/office/drawing/2014/main" id="{F07907EB-8FE1-A749-9D5F-59508E8A0FA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22300" y="1753979"/>
            <a:ext cx="5178425" cy="390138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39BE6AE0-8A19-7548-9E74-459E39D311DA}"/>
              </a:ext>
            </a:extLst>
          </p:cNvPr>
          <p:cNvSpPr txBox="1"/>
          <p:nvPr/>
        </p:nvSpPr>
        <p:spPr>
          <a:xfrm>
            <a:off x="265113" y="5815013"/>
            <a:ext cx="56927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/>
              <a:t>Παρουσία κοκκίων μελανίνης εντός των άτυπων κυττάρων</a:t>
            </a:r>
          </a:p>
        </p:txBody>
      </p:sp>
      <p:pic>
        <p:nvPicPr>
          <p:cNvPr id="6" name="Εικόνα 5">
            <a:extLst>
              <a:ext uri="{FF2B5EF4-FFF2-40B4-BE49-F238E27FC236}">
                <a16:creationId xmlns="" xmlns:a16="http://schemas.microsoft.com/office/drawing/2014/main" id="{EF871291-25D5-ED4F-BDE4-9BD1D11D9E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91277" y="1753980"/>
            <a:ext cx="5064125" cy="390138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1F9B3D49-1B0F-CA41-8E12-EC71310C60A8}"/>
              </a:ext>
            </a:extLst>
          </p:cNvPr>
          <p:cNvSpPr txBox="1"/>
          <p:nvPr/>
        </p:nvSpPr>
        <p:spPr>
          <a:xfrm>
            <a:off x="7858920" y="5815013"/>
            <a:ext cx="21288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/>
              <a:t>Ευμεγέθη </a:t>
            </a:r>
            <a:r>
              <a:rPr lang="el-GR" dirty="0" err="1"/>
              <a:t>πυρήνια</a:t>
            </a:r>
            <a:endParaRPr lang="el-GR" dirty="0"/>
          </a:p>
        </p:txBody>
      </p:sp>
      <p:grpSp>
        <p:nvGrpSpPr>
          <p:cNvPr id="8" name="Ομάδα 7">
            <a:extLst>
              <a:ext uri="{FF2B5EF4-FFF2-40B4-BE49-F238E27FC236}">
                <a16:creationId xmlns="" xmlns:a16="http://schemas.microsoft.com/office/drawing/2014/main" id="{F0FED08B-6EA8-F34C-A3DC-31C4312EBD1B}"/>
              </a:ext>
            </a:extLst>
          </p:cNvPr>
          <p:cNvGrpSpPr/>
          <p:nvPr/>
        </p:nvGrpSpPr>
        <p:grpSpPr>
          <a:xfrm>
            <a:off x="115878" y="130589"/>
            <a:ext cx="12363004" cy="831937"/>
            <a:chOff x="115878" y="130589"/>
            <a:chExt cx="12363004" cy="831937"/>
          </a:xfrm>
        </p:grpSpPr>
        <p:pic>
          <p:nvPicPr>
            <p:cNvPr id="9" name="Εικόνα 8">
              <a:extLst>
                <a:ext uri="{FF2B5EF4-FFF2-40B4-BE49-F238E27FC236}">
                  <a16:creationId xmlns="" xmlns:a16="http://schemas.microsoft.com/office/drawing/2014/main" id="{B640B38F-DCD3-DD45-9BFF-B74F428FC79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="" xmlns:a14="http://schemas.microsoft.com/office/drawing/2010/main">
                    <a14:imgLayer r:embed="rId6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15878" y="142875"/>
              <a:ext cx="557890" cy="819651"/>
            </a:xfrm>
            <a:prstGeom prst="rect">
              <a:avLst/>
            </a:prstGeom>
          </p:spPr>
        </p:pic>
        <p:pic>
          <p:nvPicPr>
            <p:cNvPr id="10" name="Picture 2" descr="Επιστολή προς Περιφερειάρχη ΑΜΘ για Ιατρική Σχολή ΔΠΘ – Δημήτρης Κυριαζίδης">
              <a:extLst>
                <a:ext uri="{FF2B5EF4-FFF2-40B4-BE49-F238E27FC236}">
                  <a16:creationId xmlns="" xmlns:a16="http://schemas.microsoft.com/office/drawing/2014/main" id="{6FC6A4CA-46BC-DD4A-A73F-344C7321FDA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BEBA8EAE-BF5A-486C-A8C5-ECC9F3942E4B}">
                  <a14:imgProps xmlns="" xmlns:a14="http://schemas.microsoft.com/office/drawing/2010/main">
                    <a14:imgLayer r:embed="rId8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557582" y="130589"/>
              <a:ext cx="1921300" cy="819652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="" xmlns:p14="http://schemas.microsoft.com/office/powerpoint/2010/main" val="2861578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="" xmlns:a16="http://schemas.microsoft.com/office/drawing/2014/main" id="{D6900E31-0AA8-A345-94E8-47752CF775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l-GR" dirty="0"/>
              <a:t>Περίπτωση 1-μελάνωμα-ιστοπαθολογική εικόνα</a:t>
            </a:r>
          </a:p>
        </p:txBody>
      </p:sp>
      <p:pic>
        <p:nvPicPr>
          <p:cNvPr id="4" name="Θέση περιεχομένου 3">
            <a:extLst>
              <a:ext uri="{FF2B5EF4-FFF2-40B4-BE49-F238E27FC236}">
                <a16:creationId xmlns="" xmlns:a16="http://schemas.microsoft.com/office/drawing/2014/main" id="{C2E729F9-4AB2-FE46-B5A5-4822D39550D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62000" y="1881256"/>
            <a:ext cx="4984812" cy="390835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Εικόνα 4">
            <a:extLst>
              <a:ext uri="{FF2B5EF4-FFF2-40B4-BE49-F238E27FC236}">
                <a16:creationId xmlns="" xmlns:a16="http://schemas.microsoft.com/office/drawing/2014/main" id="{4FE5DBC4-736B-934F-9288-FE92DFF363B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=""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548440" y="1881255"/>
            <a:ext cx="4805360" cy="390835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D574486A-3034-C746-8F61-C1CB3BF28BE5}"/>
              </a:ext>
            </a:extLst>
          </p:cNvPr>
          <p:cNvSpPr txBox="1"/>
          <p:nvPr/>
        </p:nvSpPr>
        <p:spPr>
          <a:xfrm>
            <a:off x="762000" y="6029325"/>
            <a:ext cx="10591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/>
              <a:t>Αθροίσεις </a:t>
            </a:r>
            <a:r>
              <a:rPr lang="el-GR" dirty="0" err="1"/>
              <a:t>σπιλοκυττάρων</a:t>
            </a:r>
            <a:r>
              <a:rPr lang="el-GR" dirty="0"/>
              <a:t> υπό τη μορφή φωλεών. Στη δεξιά εικόνα επισημαίνεται η ύπαρξη </a:t>
            </a:r>
            <a:r>
              <a:rPr lang="el-GR" dirty="0" err="1"/>
              <a:t>σπιλοκυττάρου</a:t>
            </a:r>
            <a:r>
              <a:rPr lang="el-GR" dirty="0"/>
              <a:t> με </a:t>
            </a:r>
            <a:r>
              <a:rPr lang="el-GR" dirty="0" err="1">
                <a:solidFill>
                  <a:srgbClr val="FF0000"/>
                </a:solidFill>
              </a:rPr>
              <a:t>γιγαντοκυτταρικό</a:t>
            </a:r>
            <a:r>
              <a:rPr lang="el-GR" dirty="0">
                <a:solidFill>
                  <a:srgbClr val="FF0000"/>
                </a:solidFill>
              </a:rPr>
              <a:t> φαινότυπο</a:t>
            </a:r>
            <a:r>
              <a:rPr lang="el-GR" dirty="0"/>
              <a:t> (</a:t>
            </a:r>
            <a:r>
              <a:rPr lang="en-US" dirty="0"/>
              <a:t>nevus giant cell)</a:t>
            </a:r>
            <a:r>
              <a:rPr lang="el-GR" dirty="0"/>
              <a:t>.</a:t>
            </a:r>
          </a:p>
        </p:txBody>
      </p:sp>
      <p:grpSp>
        <p:nvGrpSpPr>
          <p:cNvPr id="7" name="Ομάδα 6">
            <a:extLst>
              <a:ext uri="{FF2B5EF4-FFF2-40B4-BE49-F238E27FC236}">
                <a16:creationId xmlns="" xmlns:a16="http://schemas.microsoft.com/office/drawing/2014/main" id="{9A883595-75F7-6D48-BF59-F8085F9B3B38}"/>
              </a:ext>
            </a:extLst>
          </p:cNvPr>
          <p:cNvGrpSpPr/>
          <p:nvPr/>
        </p:nvGrpSpPr>
        <p:grpSpPr>
          <a:xfrm>
            <a:off x="115878" y="130589"/>
            <a:ext cx="12363004" cy="831937"/>
            <a:chOff x="115878" y="130589"/>
            <a:chExt cx="12363004" cy="831937"/>
          </a:xfrm>
        </p:grpSpPr>
        <p:pic>
          <p:nvPicPr>
            <p:cNvPr id="8" name="Εικόνα 7">
              <a:extLst>
                <a:ext uri="{FF2B5EF4-FFF2-40B4-BE49-F238E27FC236}">
                  <a16:creationId xmlns="" xmlns:a16="http://schemas.microsoft.com/office/drawing/2014/main" id="{785B28FE-D2DC-B344-9F66-5614BD6D602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="" xmlns:a14="http://schemas.microsoft.com/office/drawing/2010/main">
                    <a14:imgLayer r:embed="rId7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15878" y="142875"/>
              <a:ext cx="557890" cy="819651"/>
            </a:xfrm>
            <a:prstGeom prst="rect">
              <a:avLst/>
            </a:prstGeom>
          </p:spPr>
        </p:pic>
        <p:pic>
          <p:nvPicPr>
            <p:cNvPr id="9" name="Picture 2" descr="Επιστολή προς Περιφερειάρχη ΑΜΘ για Ιατρική Σχολή ΔΠΘ – Δημήτρης Κυριαζίδης">
              <a:extLst>
                <a:ext uri="{FF2B5EF4-FFF2-40B4-BE49-F238E27FC236}">
                  <a16:creationId xmlns="" xmlns:a16="http://schemas.microsoft.com/office/drawing/2014/main" id="{9507CB6C-EDF2-7147-BC7D-8DDAB3503E9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BEBA8EAE-BF5A-486C-A8C5-ECC9F3942E4B}">
                  <a14:imgProps xmlns="" xmlns:a14="http://schemas.microsoft.com/office/drawing/2010/main">
                    <a14:imgLayer r:embed="rId9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557582" y="130589"/>
              <a:ext cx="1921300" cy="819652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="" xmlns:p14="http://schemas.microsoft.com/office/powerpoint/2010/main" val="4216181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="" xmlns:a16="http://schemas.microsoft.com/office/drawing/2014/main" id="{491E5EE4-A5EF-AA4F-A57F-A6F255DDD4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l-GR" dirty="0"/>
              <a:t>Ερώτηση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="" xmlns:a16="http://schemas.microsoft.com/office/drawing/2014/main" id="{CE113A4E-BF6A-844B-BE28-B903B78EFC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l-GR" dirty="0"/>
              <a:t>Ποιες είναι οι διαφορές μεταξύ των κυττάρων του μελανώματος και των κυττάρων του </a:t>
            </a:r>
            <a:r>
              <a:rPr lang="el-GR" dirty="0" err="1"/>
              <a:t>σπιλομελανοκυτταρικού</a:t>
            </a:r>
            <a:r>
              <a:rPr lang="el-GR" dirty="0"/>
              <a:t> σπίλου;</a:t>
            </a:r>
          </a:p>
          <a:p>
            <a:endParaRPr lang="el-GR" dirty="0"/>
          </a:p>
          <a:p>
            <a:pPr>
              <a:buFont typeface="Wingdings" pitchFamily="2" charset="2"/>
              <a:buChar char="Ø"/>
            </a:pPr>
            <a:r>
              <a:rPr lang="el-GR" dirty="0"/>
              <a:t>Τα κύτταρα του </a:t>
            </a:r>
            <a:r>
              <a:rPr lang="el-GR" dirty="0" err="1"/>
              <a:t>σπιλομελανοκυτταρικού</a:t>
            </a:r>
            <a:r>
              <a:rPr lang="el-GR" dirty="0"/>
              <a:t> σπίλου </a:t>
            </a:r>
            <a:r>
              <a:rPr lang="el-GR" dirty="0">
                <a:solidFill>
                  <a:srgbClr val="FF0000"/>
                </a:solidFill>
              </a:rPr>
              <a:t>δεν</a:t>
            </a:r>
            <a:r>
              <a:rPr lang="el-GR" dirty="0"/>
              <a:t> εμφανίζουν </a:t>
            </a:r>
            <a:r>
              <a:rPr lang="el-GR" dirty="0" err="1"/>
              <a:t>πλειομορφισμό</a:t>
            </a:r>
            <a:r>
              <a:rPr lang="el-GR" dirty="0"/>
              <a:t> και μιτώσεις και σε γενικές γραμμές είναι </a:t>
            </a:r>
            <a:r>
              <a:rPr lang="el-GR" dirty="0">
                <a:solidFill>
                  <a:srgbClr val="FF0000"/>
                </a:solidFill>
              </a:rPr>
              <a:t>μικρότερα</a:t>
            </a:r>
            <a:r>
              <a:rPr lang="el-GR" dirty="0"/>
              <a:t> σε μέγεθος από αυτά του μελανώματος. Επίσης, </a:t>
            </a:r>
            <a:r>
              <a:rPr lang="el-GR" dirty="0">
                <a:solidFill>
                  <a:srgbClr val="FF0000"/>
                </a:solidFill>
              </a:rPr>
              <a:t>δεν</a:t>
            </a:r>
            <a:r>
              <a:rPr lang="el-GR" dirty="0"/>
              <a:t> έχουν εμφανή </a:t>
            </a:r>
            <a:r>
              <a:rPr lang="el-GR" dirty="0" err="1"/>
              <a:t>πυρήνια</a:t>
            </a:r>
            <a:r>
              <a:rPr lang="el-GR" dirty="0"/>
              <a:t>, σε αντίθεση με τα κύτταρα του μελανώματος που συχνά παρουσιάζουν ευμέγεθες και διακριτό </a:t>
            </a:r>
            <a:r>
              <a:rPr lang="el-GR" dirty="0" err="1"/>
              <a:t>πυρήνιο</a:t>
            </a:r>
            <a:r>
              <a:rPr lang="el-GR" dirty="0"/>
              <a:t>.</a:t>
            </a:r>
          </a:p>
          <a:p>
            <a:pPr marL="0" indent="0">
              <a:buNone/>
            </a:pPr>
            <a:endParaRPr lang="el-GR" dirty="0"/>
          </a:p>
        </p:txBody>
      </p:sp>
      <p:grpSp>
        <p:nvGrpSpPr>
          <p:cNvPr id="4" name="Ομάδα 3">
            <a:extLst>
              <a:ext uri="{FF2B5EF4-FFF2-40B4-BE49-F238E27FC236}">
                <a16:creationId xmlns="" xmlns:a16="http://schemas.microsoft.com/office/drawing/2014/main" id="{0725F592-7EC1-FA4F-967A-F30AC6AAAA36}"/>
              </a:ext>
            </a:extLst>
          </p:cNvPr>
          <p:cNvGrpSpPr/>
          <p:nvPr/>
        </p:nvGrpSpPr>
        <p:grpSpPr>
          <a:xfrm>
            <a:off x="115878" y="130589"/>
            <a:ext cx="12363004" cy="831937"/>
            <a:chOff x="115878" y="130589"/>
            <a:chExt cx="12363004" cy="831937"/>
          </a:xfrm>
        </p:grpSpPr>
        <p:pic>
          <p:nvPicPr>
            <p:cNvPr id="5" name="Εικόνα 4">
              <a:extLst>
                <a:ext uri="{FF2B5EF4-FFF2-40B4-BE49-F238E27FC236}">
                  <a16:creationId xmlns="" xmlns:a16="http://schemas.microsoft.com/office/drawing/2014/main" id="{0C82F647-AC1F-D741-BAE5-6582426A941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="" xmlns:a14="http://schemas.microsoft.com/office/drawing/2010/main">
                    <a14:imgLayer r:embed="rId3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15878" y="142875"/>
              <a:ext cx="557890" cy="819651"/>
            </a:xfrm>
            <a:prstGeom prst="rect">
              <a:avLst/>
            </a:prstGeom>
          </p:spPr>
        </p:pic>
        <p:pic>
          <p:nvPicPr>
            <p:cNvPr id="6" name="Picture 2" descr="Επιστολή προς Περιφερειάρχη ΑΜΘ για Ιατρική Σχολή ΔΠΘ – Δημήτρης Κυριαζίδης">
              <a:extLst>
                <a:ext uri="{FF2B5EF4-FFF2-40B4-BE49-F238E27FC236}">
                  <a16:creationId xmlns="" xmlns:a16="http://schemas.microsoft.com/office/drawing/2014/main" id="{D1604BA2-51D1-9148-9A00-C91110DA84D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BEBA8EAE-BF5A-486C-A8C5-ECC9F3942E4B}">
                  <a14:imgProps xmlns="" xmlns:a14="http://schemas.microsoft.com/office/drawing/2010/main">
                    <a14:imgLayer r:embed="rId5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557582" y="130589"/>
              <a:ext cx="1921300" cy="819652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="" xmlns:p14="http://schemas.microsoft.com/office/powerpoint/2010/main" val="2920037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Ομάδα 5">
            <a:extLst>
              <a:ext uri="{FF2B5EF4-FFF2-40B4-BE49-F238E27FC236}">
                <a16:creationId xmlns="" xmlns:a16="http://schemas.microsoft.com/office/drawing/2014/main" id="{ABDA0E24-B3E4-E344-A154-AC8C43FF9217}"/>
              </a:ext>
            </a:extLst>
          </p:cNvPr>
          <p:cNvGrpSpPr/>
          <p:nvPr/>
        </p:nvGrpSpPr>
        <p:grpSpPr>
          <a:xfrm>
            <a:off x="115878" y="130589"/>
            <a:ext cx="12363004" cy="831937"/>
            <a:chOff x="115878" y="130589"/>
            <a:chExt cx="12363004" cy="831937"/>
          </a:xfrm>
        </p:grpSpPr>
        <p:pic>
          <p:nvPicPr>
            <p:cNvPr id="4" name="Εικόνα 3">
              <a:extLst>
                <a:ext uri="{FF2B5EF4-FFF2-40B4-BE49-F238E27FC236}">
                  <a16:creationId xmlns="" xmlns:a16="http://schemas.microsoft.com/office/drawing/2014/main" id="{A5E071CE-AA50-4540-986F-E3CA027D32C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="" xmlns:a14="http://schemas.microsoft.com/office/drawing/2010/main">
                    <a14:imgLayer r:embed="rId3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15878" y="142875"/>
              <a:ext cx="557890" cy="819651"/>
            </a:xfrm>
            <a:prstGeom prst="rect">
              <a:avLst/>
            </a:prstGeom>
          </p:spPr>
        </p:pic>
        <p:pic>
          <p:nvPicPr>
            <p:cNvPr id="5" name="Picture 2" descr="Επιστολή προς Περιφερειάρχη ΑΜΘ για Ιατρική Σχολή ΔΠΘ – Δημήτρης Κυριαζίδης">
              <a:extLst>
                <a:ext uri="{FF2B5EF4-FFF2-40B4-BE49-F238E27FC236}">
                  <a16:creationId xmlns="" xmlns:a16="http://schemas.microsoft.com/office/drawing/2014/main" id="{5828CA06-6019-ED46-B861-E7564B65EE9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BEBA8EAE-BF5A-486C-A8C5-ECC9F3942E4B}">
                  <a14:imgProps xmlns="" xmlns:a14="http://schemas.microsoft.com/office/drawing/2010/main">
                    <a14:imgLayer r:embed="rId5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557582" y="130589"/>
              <a:ext cx="1921300" cy="819652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Τίτλος 1">
            <a:extLst>
              <a:ext uri="{FF2B5EF4-FFF2-40B4-BE49-F238E27FC236}">
                <a16:creationId xmlns="" xmlns:a16="http://schemas.microsoft.com/office/drawing/2014/main" id="{E4A2E10D-E31A-8E4D-B51A-DC76AE6853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l-GR" dirty="0"/>
              <a:t>Περίπτωση 1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="" xmlns:a16="http://schemas.microsoft.com/office/drawing/2014/main" id="{25202AF5-9717-BA48-A699-C56D25DCEC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97025"/>
            <a:ext cx="10515600" cy="4667250"/>
          </a:xfrm>
        </p:spPr>
        <p:txBody>
          <a:bodyPr>
            <a:normAutofit fontScale="92500"/>
          </a:bodyPr>
          <a:lstStyle/>
          <a:p>
            <a:r>
              <a:rPr lang="en-US" dirty="0" err="1"/>
              <a:t>Ά</a:t>
            </a:r>
            <a:r>
              <a:rPr lang="el-GR" dirty="0" err="1"/>
              <a:t>νδρας</a:t>
            </a:r>
            <a:r>
              <a:rPr lang="el-GR" dirty="0"/>
              <a:t> 51 ετών </a:t>
            </a:r>
          </a:p>
          <a:p>
            <a:r>
              <a:rPr lang="el-GR" dirty="0">
                <a:solidFill>
                  <a:srgbClr val="FF0000"/>
                </a:solidFill>
              </a:rPr>
              <a:t>Αύξηση των διαστάσεων </a:t>
            </a:r>
            <a:r>
              <a:rPr lang="el-GR" dirty="0"/>
              <a:t>και </a:t>
            </a:r>
            <a:r>
              <a:rPr lang="el-GR" dirty="0">
                <a:solidFill>
                  <a:srgbClr val="FF0000"/>
                </a:solidFill>
              </a:rPr>
              <a:t>αλλαγή του χρώματος ενός σπίλου </a:t>
            </a:r>
            <a:r>
              <a:rPr lang="el-GR" dirty="0"/>
              <a:t>στη κοιλιακή χώρα </a:t>
            </a:r>
          </a:p>
          <a:p>
            <a:r>
              <a:rPr lang="el-GR" dirty="0"/>
              <a:t>Σύμφωνα με τα λεγόμενά του, ήταν συγγενής </a:t>
            </a:r>
            <a:r>
              <a:rPr lang="el-GR" i="1" dirty="0"/>
              <a:t>(παρών κατά την γέννηση) </a:t>
            </a:r>
          </a:p>
          <a:p>
            <a:r>
              <a:rPr lang="el-GR" dirty="0"/>
              <a:t>Κατά το παρελθόν: πάντα ατρακτοειδές σχήμα και ομοιογενές καφέ χρώμα</a:t>
            </a:r>
          </a:p>
          <a:p>
            <a:r>
              <a:rPr lang="el-GR" u="sng" dirty="0"/>
              <a:t>Πρόσφατες αλλαγές της περιφέρειας του σπίλου</a:t>
            </a:r>
            <a:r>
              <a:rPr lang="el-GR" dirty="0"/>
              <a:t>:</a:t>
            </a:r>
          </a:p>
          <a:p>
            <a:pPr lvl="1">
              <a:buFont typeface="Wingdings" pitchFamily="2" charset="2"/>
              <a:buChar char="§"/>
            </a:pPr>
            <a:r>
              <a:rPr lang="el-GR" dirty="0">
                <a:solidFill>
                  <a:srgbClr val="FF0000"/>
                </a:solidFill>
              </a:rPr>
              <a:t>Ανώμαλο σχήμα </a:t>
            </a:r>
            <a:r>
              <a:rPr lang="el-GR" dirty="0"/>
              <a:t>με </a:t>
            </a:r>
            <a:r>
              <a:rPr lang="el-GR" dirty="0">
                <a:solidFill>
                  <a:srgbClr val="FF0000"/>
                </a:solidFill>
              </a:rPr>
              <a:t>ετερογένεια χρώματος</a:t>
            </a:r>
            <a:r>
              <a:rPr lang="el-GR" dirty="0"/>
              <a:t> (κάποιες περιοχές με ανάμικτο μαύρο και καφέ χρώμα) </a:t>
            </a:r>
          </a:p>
          <a:p>
            <a:pPr lvl="1">
              <a:buFont typeface="Wingdings" pitchFamily="2" charset="2"/>
              <a:buChar char="§"/>
            </a:pPr>
            <a:r>
              <a:rPr lang="el-GR" dirty="0"/>
              <a:t>Απουσία αναφερόμενου πόνου ή κνησμού στην περιοχή</a:t>
            </a:r>
          </a:p>
          <a:p>
            <a:r>
              <a:rPr lang="el-GR" dirty="0"/>
              <a:t>Απουσία οικογενειακού ιστορικού κακοήθους μελανώματος </a:t>
            </a:r>
          </a:p>
        </p:txBody>
      </p:sp>
    </p:spTree>
    <p:extLst>
      <p:ext uri="{BB962C8B-B14F-4D97-AF65-F5344CB8AC3E}">
        <p14:creationId xmlns="" xmlns:p14="http://schemas.microsoft.com/office/powerpoint/2010/main" val="3298451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="" xmlns:a16="http://schemas.microsoft.com/office/drawing/2014/main" id="{5BE4CB09-A806-AC42-8C43-97F9F42F81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l-GR" dirty="0"/>
              <a:t>Περίπτωση 1-μελάνωμα-ιστοπαθολογική εικόνα</a:t>
            </a:r>
          </a:p>
        </p:txBody>
      </p:sp>
      <p:pic>
        <p:nvPicPr>
          <p:cNvPr id="4098" name="Picture 2">
            <a:extLst>
              <a:ext uri="{FF2B5EF4-FFF2-40B4-BE49-F238E27FC236}">
                <a16:creationId xmlns="" xmlns:a16="http://schemas.microsoft.com/office/drawing/2014/main" id="{796CB2F3-F107-FF4D-B849-FC603A64E28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838" r="6113"/>
          <a:stretch/>
        </p:blipFill>
        <p:spPr bwMode="auto">
          <a:xfrm>
            <a:off x="3101182" y="1690688"/>
            <a:ext cx="5614194" cy="4278312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96BF669C-920B-F74F-BBF1-27B7B175CD35}"/>
              </a:ext>
            </a:extLst>
          </p:cNvPr>
          <p:cNvSpPr txBox="1"/>
          <p:nvPr/>
        </p:nvSpPr>
        <p:spPr>
          <a:xfrm>
            <a:off x="0" y="6123543"/>
            <a:ext cx="123147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>
                <a:solidFill>
                  <a:srgbClr val="FF0000"/>
                </a:solidFill>
              </a:rPr>
              <a:t>Διήθηση φρουρού λεμφαδένα </a:t>
            </a:r>
            <a:r>
              <a:rPr lang="el-GR" dirty="0"/>
              <a:t>από </a:t>
            </a:r>
            <a:r>
              <a:rPr lang="el-GR" dirty="0" err="1"/>
              <a:t>κακόηθες</a:t>
            </a:r>
            <a:r>
              <a:rPr lang="el-GR" dirty="0"/>
              <a:t> μελάνωμα: παρουσία όμοιων κακοηθών </a:t>
            </a:r>
            <a:r>
              <a:rPr lang="el-GR" dirty="0" err="1"/>
              <a:t>μελανοκυτταρών</a:t>
            </a:r>
            <a:r>
              <a:rPr lang="el-GR" dirty="0"/>
              <a:t> με την πρωτοπαθή εστία</a:t>
            </a:r>
          </a:p>
        </p:txBody>
      </p:sp>
      <p:grpSp>
        <p:nvGrpSpPr>
          <p:cNvPr id="5" name="Ομάδα 4">
            <a:extLst>
              <a:ext uri="{FF2B5EF4-FFF2-40B4-BE49-F238E27FC236}">
                <a16:creationId xmlns="" xmlns:a16="http://schemas.microsoft.com/office/drawing/2014/main" id="{C988995C-0D5F-8040-AA9E-2AB99A9D9EAD}"/>
              </a:ext>
            </a:extLst>
          </p:cNvPr>
          <p:cNvGrpSpPr/>
          <p:nvPr/>
        </p:nvGrpSpPr>
        <p:grpSpPr>
          <a:xfrm>
            <a:off x="115878" y="130589"/>
            <a:ext cx="12363004" cy="831937"/>
            <a:chOff x="115878" y="130589"/>
            <a:chExt cx="12363004" cy="831937"/>
          </a:xfrm>
        </p:grpSpPr>
        <p:pic>
          <p:nvPicPr>
            <p:cNvPr id="6" name="Εικόνα 5">
              <a:extLst>
                <a:ext uri="{FF2B5EF4-FFF2-40B4-BE49-F238E27FC236}">
                  <a16:creationId xmlns="" xmlns:a16="http://schemas.microsoft.com/office/drawing/2014/main" id="{59093BF2-829A-0648-A75E-3872CAFEC59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="" xmlns:a14="http://schemas.microsoft.com/office/drawing/2010/main">
                    <a14:imgLayer r:embed="rId5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15878" y="142875"/>
              <a:ext cx="557890" cy="819651"/>
            </a:xfrm>
            <a:prstGeom prst="rect">
              <a:avLst/>
            </a:prstGeom>
          </p:spPr>
        </p:pic>
        <p:pic>
          <p:nvPicPr>
            <p:cNvPr id="7" name="Picture 2" descr="Επιστολή προς Περιφερειάρχη ΑΜΘ για Ιατρική Σχολή ΔΠΘ – Δημήτρης Κυριαζίδης">
              <a:extLst>
                <a:ext uri="{FF2B5EF4-FFF2-40B4-BE49-F238E27FC236}">
                  <a16:creationId xmlns="" xmlns:a16="http://schemas.microsoft.com/office/drawing/2014/main" id="{2E73743A-F4E0-784D-AF78-7E7A6955954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BEBA8EAE-BF5A-486C-A8C5-ECC9F3942E4B}">
                  <a14:imgProps xmlns="" xmlns:a14="http://schemas.microsoft.com/office/drawing/2010/main">
                    <a14:imgLayer r:embed="rId7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557582" y="130589"/>
              <a:ext cx="1921300" cy="819652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="" xmlns:p14="http://schemas.microsoft.com/office/powerpoint/2010/main" val="1576247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="" xmlns:a16="http://schemas.microsoft.com/office/drawing/2014/main" id="{72A71436-A9D2-CC4F-AF79-E8296EDB7A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l-GR" dirty="0"/>
              <a:t>Περίπτωση 1-μελάνωμα-ιστοπαθολογική εικόνα</a:t>
            </a:r>
          </a:p>
        </p:txBody>
      </p:sp>
      <p:pic>
        <p:nvPicPr>
          <p:cNvPr id="4" name="Θέση περιεχομένου 3">
            <a:extLst>
              <a:ext uri="{FF2B5EF4-FFF2-40B4-BE49-F238E27FC236}">
                <a16:creationId xmlns="" xmlns:a16="http://schemas.microsoft.com/office/drawing/2014/main" id="{76AB06AE-4181-604B-B819-98747377974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7199" y="1690688"/>
            <a:ext cx="5343525" cy="419722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Εικόνα 4">
            <a:extLst>
              <a:ext uri="{FF2B5EF4-FFF2-40B4-BE49-F238E27FC236}">
                <a16:creationId xmlns="" xmlns:a16="http://schemas.microsoft.com/office/drawing/2014/main" id="{75CAA2E6-F2BC-0841-993F-14270219CB2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=""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91278" y="1654299"/>
            <a:ext cx="5343524" cy="423361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8966AEA0-D815-D243-943B-1FE1A00D78F8}"/>
              </a:ext>
            </a:extLst>
          </p:cNvPr>
          <p:cNvSpPr txBox="1"/>
          <p:nvPr/>
        </p:nvSpPr>
        <p:spPr>
          <a:xfrm>
            <a:off x="457199" y="6072188"/>
            <a:ext cx="114300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/>
              <a:t>Στην αριστερή εικόνα: φυσιολογικός </a:t>
            </a:r>
            <a:r>
              <a:rPr lang="el-GR" dirty="0" err="1"/>
              <a:t>λεμφαδενικός</a:t>
            </a:r>
            <a:r>
              <a:rPr lang="el-GR" dirty="0"/>
              <a:t> ιστός (σκιασμένη περιοχή) που περιέχει </a:t>
            </a:r>
            <a:r>
              <a:rPr lang="el-GR" dirty="0" err="1"/>
              <a:t>λεμφοζίδιο</a:t>
            </a:r>
            <a:r>
              <a:rPr lang="el-GR" dirty="0"/>
              <a:t> (μη-σκιασμένη περιοχή εντός του λεμφικού ιστού). Στη δεξιά εικόνα: μεταστατική διήθηση από το μελάνωμα (σκίαση)</a:t>
            </a:r>
          </a:p>
        </p:txBody>
      </p:sp>
      <p:grpSp>
        <p:nvGrpSpPr>
          <p:cNvPr id="7" name="Ομάδα 6">
            <a:extLst>
              <a:ext uri="{FF2B5EF4-FFF2-40B4-BE49-F238E27FC236}">
                <a16:creationId xmlns="" xmlns:a16="http://schemas.microsoft.com/office/drawing/2014/main" id="{6F6D758D-DB4E-4947-BC84-71E54A4D4529}"/>
              </a:ext>
            </a:extLst>
          </p:cNvPr>
          <p:cNvGrpSpPr/>
          <p:nvPr/>
        </p:nvGrpSpPr>
        <p:grpSpPr>
          <a:xfrm>
            <a:off x="115878" y="130589"/>
            <a:ext cx="12363004" cy="831937"/>
            <a:chOff x="115878" y="130589"/>
            <a:chExt cx="12363004" cy="831937"/>
          </a:xfrm>
        </p:grpSpPr>
        <p:pic>
          <p:nvPicPr>
            <p:cNvPr id="8" name="Εικόνα 7">
              <a:extLst>
                <a:ext uri="{FF2B5EF4-FFF2-40B4-BE49-F238E27FC236}">
                  <a16:creationId xmlns="" xmlns:a16="http://schemas.microsoft.com/office/drawing/2014/main" id="{661F886B-0E60-F740-A16C-C5E0741A7C4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="" xmlns:a14="http://schemas.microsoft.com/office/drawing/2010/main">
                    <a14:imgLayer r:embed="rId7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15878" y="142875"/>
              <a:ext cx="557890" cy="819651"/>
            </a:xfrm>
            <a:prstGeom prst="rect">
              <a:avLst/>
            </a:prstGeom>
          </p:spPr>
        </p:pic>
        <p:pic>
          <p:nvPicPr>
            <p:cNvPr id="9" name="Picture 2" descr="Επιστολή προς Περιφερειάρχη ΑΜΘ για Ιατρική Σχολή ΔΠΘ – Δημήτρης Κυριαζίδης">
              <a:extLst>
                <a:ext uri="{FF2B5EF4-FFF2-40B4-BE49-F238E27FC236}">
                  <a16:creationId xmlns="" xmlns:a16="http://schemas.microsoft.com/office/drawing/2014/main" id="{27B829AE-CEA7-DA48-967D-DE4275C8579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BEBA8EAE-BF5A-486C-A8C5-ECC9F3942E4B}">
                  <a14:imgProps xmlns="" xmlns:a14="http://schemas.microsoft.com/office/drawing/2010/main">
                    <a14:imgLayer r:embed="rId9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557582" y="130589"/>
              <a:ext cx="1921300" cy="819652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="" xmlns:p14="http://schemas.microsoft.com/office/powerpoint/2010/main" val="110843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Ομάδα 5">
            <a:extLst>
              <a:ext uri="{FF2B5EF4-FFF2-40B4-BE49-F238E27FC236}">
                <a16:creationId xmlns="" xmlns:a16="http://schemas.microsoft.com/office/drawing/2014/main" id="{C1D9FEF9-AF75-D045-91C8-03790E72AAC0}"/>
              </a:ext>
            </a:extLst>
          </p:cNvPr>
          <p:cNvGrpSpPr/>
          <p:nvPr/>
        </p:nvGrpSpPr>
        <p:grpSpPr>
          <a:xfrm>
            <a:off x="115878" y="130589"/>
            <a:ext cx="12363004" cy="831937"/>
            <a:chOff x="115878" y="130589"/>
            <a:chExt cx="12363004" cy="831937"/>
          </a:xfrm>
        </p:grpSpPr>
        <p:pic>
          <p:nvPicPr>
            <p:cNvPr id="7" name="Εικόνα 6">
              <a:extLst>
                <a:ext uri="{FF2B5EF4-FFF2-40B4-BE49-F238E27FC236}">
                  <a16:creationId xmlns="" xmlns:a16="http://schemas.microsoft.com/office/drawing/2014/main" id="{10E783BD-384F-774B-9535-6776A2F4CA0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="" xmlns:a14="http://schemas.microsoft.com/office/drawing/2010/main">
                    <a14:imgLayer r:embed="rId3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15878" y="142875"/>
              <a:ext cx="557890" cy="819651"/>
            </a:xfrm>
            <a:prstGeom prst="rect">
              <a:avLst/>
            </a:prstGeom>
          </p:spPr>
        </p:pic>
        <p:pic>
          <p:nvPicPr>
            <p:cNvPr id="8" name="Picture 2" descr="Επιστολή προς Περιφερειάρχη ΑΜΘ για Ιατρική Σχολή ΔΠΘ – Δημήτρης Κυριαζίδης">
              <a:extLst>
                <a:ext uri="{FF2B5EF4-FFF2-40B4-BE49-F238E27FC236}">
                  <a16:creationId xmlns="" xmlns:a16="http://schemas.microsoft.com/office/drawing/2014/main" id="{C50D84FA-4B4C-D943-9C72-BB7E0923B8E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BEBA8EAE-BF5A-486C-A8C5-ECC9F3942E4B}">
                  <a14:imgProps xmlns="" xmlns:a14="http://schemas.microsoft.com/office/drawing/2010/main">
                    <a14:imgLayer r:embed="rId5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557582" y="130589"/>
              <a:ext cx="1921300" cy="819652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146304" y="257185"/>
            <a:ext cx="7936600" cy="2743200"/>
          </a:xfrm>
        </p:spPr>
        <p:txBody>
          <a:bodyPr>
            <a:normAutofit fontScale="90000"/>
          </a:bodyPr>
          <a:lstStyle/>
          <a:p>
            <a:r>
              <a:rPr lang="el-GR" sz="2200" b="1" dirty="0">
                <a:latin typeface="+mn-lt"/>
              </a:rPr>
              <a:t>Μελάνωμα </a:t>
            </a:r>
            <a:r>
              <a:rPr lang="en-US" sz="2200" b="1" dirty="0">
                <a:latin typeface="+mn-lt"/>
              </a:rPr>
              <a:t>in situ</a:t>
            </a:r>
            <a:r>
              <a:rPr lang="el-GR" dirty="0">
                <a:latin typeface="+mn-lt"/>
              </a:rPr>
              <a:t/>
            </a:r>
            <a:br>
              <a:rPr lang="el-GR" dirty="0">
                <a:latin typeface="+mn-lt"/>
              </a:rPr>
            </a:br>
            <a:r>
              <a:rPr lang="el-GR" sz="1700" dirty="0">
                <a:latin typeface="+mn-lt"/>
              </a:rPr>
              <a:t>(συμπεριλαμβάνει την </a:t>
            </a:r>
            <a:r>
              <a:rPr lang="el-GR" sz="1700" b="1" dirty="0">
                <a:latin typeface="+mn-lt"/>
              </a:rPr>
              <a:t>κακοήθη φακίδα</a:t>
            </a:r>
            <a:r>
              <a:rPr lang="el-GR" sz="1700" dirty="0">
                <a:latin typeface="+mn-lt"/>
              </a:rPr>
              <a:t>, το </a:t>
            </a:r>
            <a:r>
              <a:rPr lang="el-GR" sz="1700" b="1" dirty="0">
                <a:latin typeface="+mn-lt"/>
              </a:rPr>
              <a:t>επιφανειακά επεκτεινόμενο μελάνωμα</a:t>
            </a:r>
            <a:r>
              <a:rPr lang="el-GR" sz="1700" dirty="0">
                <a:latin typeface="+mn-lt"/>
              </a:rPr>
              <a:t> –το οποίο μπορεί να μεταπίπτει σε </a:t>
            </a:r>
            <a:r>
              <a:rPr lang="el-GR" sz="1700" dirty="0" err="1">
                <a:latin typeface="+mn-lt"/>
              </a:rPr>
              <a:t>μικροδιηθητικό</a:t>
            </a:r>
            <a:r>
              <a:rPr lang="el-GR" sz="1700" dirty="0">
                <a:latin typeface="+mn-lt"/>
              </a:rPr>
              <a:t> και διηθητικό- και το </a:t>
            </a:r>
            <a:r>
              <a:rPr lang="el-GR" sz="1700" b="1" dirty="0" err="1">
                <a:latin typeface="+mn-lt"/>
              </a:rPr>
              <a:t>φακιδώδες</a:t>
            </a:r>
            <a:r>
              <a:rPr lang="el-GR" sz="1700" dirty="0">
                <a:latin typeface="+mn-lt"/>
              </a:rPr>
              <a:t> </a:t>
            </a:r>
            <a:r>
              <a:rPr lang="el-GR" sz="1700" b="1" dirty="0">
                <a:latin typeface="+mn-lt"/>
              </a:rPr>
              <a:t>μελάνωμα των άκρων </a:t>
            </a:r>
            <a:r>
              <a:rPr lang="el-GR" sz="1700" dirty="0">
                <a:latin typeface="+mn-lt"/>
              </a:rPr>
              <a:t>)</a:t>
            </a:r>
            <a:br>
              <a:rPr lang="el-GR" sz="1700" dirty="0">
                <a:latin typeface="+mn-lt"/>
              </a:rPr>
            </a:br>
            <a:r>
              <a:rPr lang="el-GR" sz="1700" dirty="0">
                <a:latin typeface="+mn-lt"/>
              </a:rPr>
              <a:t/>
            </a:r>
            <a:br>
              <a:rPr lang="el-GR" sz="1700" dirty="0">
                <a:latin typeface="+mn-lt"/>
              </a:rPr>
            </a:br>
            <a:r>
              <a:rPr lang="el-GR" sz="1700" b="1" spc="600" dirty="0">
                <a:latin typeface="+mn-lt"/>
              </a:rPr>
              <a:t>Επιφανειακά επεκτεινόμενο μελάνωμα</a:t>
            </a:r>
            <a:br>
              <a:rPr lang="el-GR" sz="1700" b="1" spc="600" dirty="0">
                <a:latin typeface="+mn-lt"/>
              </a:rPr>
            </a:br>
            <a:r>
              <a:rPr lang="en-US" sz="1700" dirty="0">
                <a:latin typeface="+mn-lt"/>
              </a:rPr>
              <a:t/>
            </a:r>
            <a:br>
              <a:rPr lang="en-US" sz="1700" dirty="0">
                <a:latin typeface="+mn-lt"/>
              </a:rPr>
            </a:br>
            <a:r>
              <a:rPr lang="el-GR" sz="1700" dirty="0">
                <a:latin typeface="+mn-lt"/>
              </a:rPr>
              <a:t>Άτυπα  </a:t>
            </a:r>
            <a:r>
              <a:rPr lang="el-GR" sz="1700" dirty="0" err="1">
                <a:latin typeface="+mn-lt"/>
              </a:rPr>
              <a:t>μελανοκύτταρα</a:t>
            </a:r>
            <a:r>
              <a:rPr lang="el-GR" sz="1700" dirty="0">
                <a:latin typeface="+mn-lt"/>
              </a:rPr>
              <a:t> στην επιδερμίδα, εδώ χωρίς διήθηση του χορίου</a:t>
            </a:r>
            <a:r>
              <a:rPr lang="en-US" sz="1700" dirty="0">
                <a:latin typeface="+mn-lt"/>
              </a:rPr>
              <a:t> </a:t>
            </a:r>
            <a:r>
              <a:rPr lang="el-GR" sz="1700" dirty="0">
                <a:latin typeface="+mn-lt"/>
              </a:rPr>
              <a:t>(ανατομικό επίπεδο κατά </a:t>
            </a:r>
            <a:r>
              <a:rPr lang="en-US" sz="1700" dirty="0">
                <a:latin typeface="+mn-lt"/>
              </a:rPr>
              <a:t>Clark I) </a:t>
            </a:r>
            <a:r>
              <a:rPr lang="el-GR" sz="1700" dirty="0">
                <a:latin typeface="+mn-lt"/>
              </a:rPr>
              <a:t/>
            </a:r>
            <a:br>
              <a:rPr lang="el-GR" sz="1700" dirty="0">
                <a:latin typeface="+mn-lt"/>
              </a:rPr>
            </a:br>
            <a:r>
              <a:rPr lang="el-GR" sz="1700" dirty="0">
                <a:latin typeface="+mn-lt"/>
              </a:rPr>
              <a:t>Συνήθης η εξάλειψη </a:t>
            </a:r>
            <a:r>
              <a:rPr lang="en-US" sz="1700" dirty="0">
                <a:latin typeface="+mn-lt"/>
              </a:rPr>
              <a:t> </a:t>
            </a:r>
            <a:r>
              <a:rPr lang="el-GR" sz="1700" dirty="0">
                <a:latin typeface="+mn-lt"/>
              </a:rPr>
              <a:t>της επιδερμίδας</a:t>
            </a:r>
            <a:r>
              <a:rPr lang="en-US" sz="1700" dirty="0">
                <a:latin typeface="+mn-lt"/>
              </a:rPr>
              <a:t> </a:t>
            </a:r>
            <a:r>
              <a:rPr lang="el-GR" sz="1700" dirty="0">
                <a:latin typeface="+mn-lt"/>
              </a:rPr>
              <a:t>(με εστιακή απουσία των προβολών/καταδύσεών της στο </a:t>
            </a:r>
            <a:r>
              <a:rPr lang="el-GR" sz="1700" dirty="0" err="1">
                <a:latin typeface="+mn-lt"/>
              </a:rPr>
              <a:t>θηλώδες</a:t>
            </a:r>
            <a:r>
              <a:rPr lang="el-GR" sz="1700" dirty="0">
                <a:latin typeface="+mn-lt"/>
              </a:rPr>
              <a:t> χόριο)</a:t>
            </a:r>
            <a:br>
              <a:rPr lang="el-GR" sz="1700" dirty="0">
                <a:latin typeface="+mn-lt"/>
              </a:rPr>
            </a:br>
            <a:r>
              <a:rPr lang="el-GR" sz="1700" dirty="0">
                <a:latin typeface="+mn-lt"/>
              </a:rPr>
              <a:t>Κυριαρχία </a:t>
            </a:r>
            <a:r>
              <a:rPr lang="el-GR" sz="17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μεμονωμένων</a:t>
            </a:r>
            <a:r>
              <a:rPr lang="el-GR" sz="1700" dirty="0">
                <a:latin typeface="+mn-lt"/>
              </a:rPr>
              <a:t> </a:t>
            </a:r>
            <a:r>
              <a:rPr lang="el-GR" sz="1700" dirty="0" err="1">
                <a:latin typeface="+mn-lt"/>
              </a:rPr>
              <a:t>μελανοκυττάρων</a:t>
            </a:r>
            <a:r>
              <a:rPr lang="el-GR" sz="1700" dirty="0">
                <a:latin typeface="+mn-lt"/>
              </a:rPr>
              <a:t> έναντι εκείνων σε φωλιές</a:t>
            </a:r>
            <a:br>
              <a:rPr lang="el-GR" sz="1700" dirty="0">
                <a:latin typeface="+mn-lt"/>
              </a:rPr>
            </a:br>
            <a:r>
              <a:rPr lang="el-GR" sz="1700" dirty="0">
                <a:latin typeface="+mn-lt"/>
              </a:rPr>
              <a:t>Συρρέουσα ανάπτυξη </a:t>
            </a:r>
            <a:r>
              <a:rPr lang="el-GR" sz="1700" dirty="0" err="1">
                <a:latin typeface="+mn-lt"/>
              </a:rPr>
              <a:t>μελανοκυττάρων</a:t>
            </a:r>
            <a:r>
              <a:rPr lang="el-GR" sz="1700" dirty="0">
                <a:latin typeface="+mn-lt"/>
              </a:rPr>
              <a:t> κατά μήκος της </a:t>
            </a:r>
            <a:r>
              <a:rPr lang="el-GR" sz="1700" dirty="0" err="1">
                <a:latin typeface="+mn-lt"/>
              </a:rPr>
              <a:t>χοριοεπιδερμικής</a:t>
            </a:r>
            <a:r>
              <a:rPr lang="el-GR" sz="1700" dirty="0">
                <a:latin typeface="+mn-lt"/>
              </a:rPr>
              <a:t>  συμβολής. </a:t>
            </a:r>
            <a:r>
              <a:rPr lang="el-GR" sz="17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Παζετοειδής</a:t>
            </a:r>
            <a:r>
              <a:rPr lang="el-GR" sz="17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διασπορά</a:t>
            </a:r>
            <a:r>
              <a:rPr lang="el-GR" sz="1700" dirty="0">
                <a:latin typeface="+mn-lt"/>
              </a:rPr>
              <a:t/>
            </a:r>
            <a:br>
              <a:rPr lang="el-GR" sz="1700" dirty="0">
                <a:latin typeface="+mn-lt"/>
              </a:rPr>
            </a:br>
            <a:r>
              <a:rPr lang="el-GR" sz="1700" dirty="0">
                <a:latin typeface="+mn-lt"/>
              </a:rPr>
              <a:t>Συμμετοχή των </a:t>
            </a:r>
            <a:r>
              <a:rPr lang="el-GR" sz="1700" dirty="0" err="1">
                <a:latin typeface="+mn-lt"/>
              </a:rPr>
              <a:t>εξαρτηματικών</a:t>
            </a:r>
            <a:r>
              <a:rPr lang="el-GR" sz="1700" dirty="0">
                <a:latin typeface="+mn-lt"/>
              </a:rPr>
              <a:t> δομών του δέρματος</a:t>
            </a:r>
            <a:r>
              <a:rPr lang="en-US" sz="1300" dirty="0">
                <a:latin typeface="+mn-lt"/>
              </a:rPr>
              <a:t/>
            </a:r>
            <a:br>
              <a:rPr lang="en-US" sz="1300" dirty="0">
                <a:latin typeface="+mn-lt"/>
              </a:rPr>
            </a:br>
            <a:r>
              <a:rPr lang="en-US" sz="1300" dirty="0">
                <a:latin typeface="+mn-lt"/>
              </a:rPr>
              <a:t/>
            </a:r>
            <a:br>
              <a:rPr lang="en-US" sz="1300" dirty="0">
                <a:latin typeface="+mn-lt"/>
              </a:rPr>
            </a:br>
            <a:endParaRPr lang="el-GR" sz="1300" dirty="0">
              <a:latin typeface="+mn-lt"/>
            </a:endParaRPr>
          </a:p>
        </p:txBody>
      </p:sp>
      <p:pic>
        <p:nvPicPr>
          <p:cNvPr id="1026" name="Picture 2" descr="C:\Users\Νεφέλη\Desktop\Skin_Melanoma_SuperficialSpreading7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=""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366" y="2999232"/>
            <a:ext cx="6378698" cy="3873134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Νεφέλη\Desktop\20865s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=""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2904" y="361765"/>
            <a:ext cx="3619500" cy="274320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Θέση περιεχομένου 2"/>
          <p:cNvSpPr txBox="1">
            <a:spLocks/>
          </p:cNvSpPr>
          <p:nvPr/>
        </p:nvSpPr>
        <p:spPr>
          <a:xfrm>
            <a:off x="7266041" y="3429000"/>
            <a:ext cx="4621160" cy="3429000"/>
          </a:xfrm>
          <a:prstGeom prst="rect">
            <a:avLst/>
          </a:prstGeom>
        </p:spPr>
        <p:txBody>
          <a:bodyPr>
            <a:normAutofit fontScale="40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l-GR" sz="5000" b="1" dirty="0"/>
              <a:t>       </a:t>
            </a:r>
            <a:r>
              <a:rPr lang="el-GR" sz="5000" b="1" dirty="0">
                <a:latin typeface="Calibri" panose="020F0502020204030204" pitchFamily="34" charset="0"/>
                <a:cs typeface="Calibri" panose="020F0502020204030204" pitchFamily="34" charset="0"/>
              </a:rPr>
              <a:t>Επιφανειακά επεκτεινόμενο μελάνωμα</a:t>
            </a:r>
            <a:endParaRPr lang="el-GR" sz="37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3700" dirty="0">
                <a:latin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lang="el-GR" sz="3700" dirty="0" err="1">
                <a:latin typeface="Calibri" panose="020F0502020204030204" pitchFamily="34" charset="0"/>
                <a:cs typeface="Calibri" panose="020F0502020204030204" pitchFamily="34" charset="0"/>
              </a:rPr>
              <a:t>αυτοποιείται</a:t>
            </a:r>
            <a:r>
              <a:rPr lang="el-GR" sz="3700" dirty="0">
                <a:latin typeface="Calibri" panose="020F0502020204030204" pitchFamily="34" charset="0"/>
                <a:cs typeface="Calibri" panose="020F0502020204030204" pitchFamily="34" charset="0"/>
              </a:rPr>
              <a:t> με βάση το συστατικό της </a:t>
            </a:r>
            <a:r>
              <a:rPr lang="el-GR" sz="3700" b="1" dirty="0">
                <a:latin typeface="Calibri" panose="020F0502020204030204" pitchFamily="34" charset="0"/>
                <a:cs typeface="Calibri" panose="020F0502020204030204" pitchFamily="34" charset="0"/>
              </a:rPr>
              <a:t>επιφανειακής</a:t>
            </a:r>
            <a:r>
              <a:rPr lang="el-GR" sz="3700" dirty="0">
                <a:latin typeface="Calibri" panose="020F0502020204030204" pitchFamily="34" charset="0"/>
                <a:cs typeface="Calibri" panose="020F0502020204030204" pitchFamily="34" charset="0"/>
              </a:rPr>
              <a:t> -ακτινικής ανάπτυξης (δεν έχει καμία σχέση με το επίπεδο διήθησης του χορίου)</a:t>
            </a:r>
          </a:p>
          <a:p>
            <a:r>
              <a:rPr lang="el-GR" sz="3700" dirty="0">
                <a:latin typeface="Calibri" panose="020F0502020204030204" pitchFamily="34" charset="0"/>
                <a:cs typeface="Calibri" panose="020F0502020204030204" pitchFamily="34" charset="0"/>
              </a:rPr>
              <a:t>Το μη διηθητικό (</a:t>
            </a:r>
            <a:r>
              <a:rPr lang="el-GR" sz="3700" dirty="0" err="1">
                <a:latin typeface="Calibri" panose="020F0502020204030204" pitchFamily="34" charset="0"/>
                <a:cs typeface="Calibri" panose="020F0502020204030204" pitchFamily="34" charset="0"/>
              </a:rPr>
              <a:t>ενδοεπιδερμιδικό</a:t>
            </a:r>
            <a:r>
              <a:rPr lang="el-GR" sz="3700" dirty="0">
                <a:latin typeface="Calibri" panose="020F0502020204030204" pitchFamily="34" charset="0"/>
                <a:cs typeface="Calibri" panose="020F0502020204030204" pitchFamily="34" charset="0"/>
              </a:rPr>
              <a:t>) συστατικό  εμφανίζει </a:t>
            </a:r>
            <a:r>
              <a:rPr lang="el-GR" sz="3700" b="1" dirty="0">
                <a:latin typeface="Calibri" panose="020F0502020204030204" pitchFamily="34" charset="0"/>
                <a:cs typeface="Calibri" panose="020F0502020204030204" pitchFamily="34" charset="0"/>
              </a:rPr>
              <a:t>ασυμμετρία</a:t>
            </a:r>
            <a:r>
              <a:rPr lang="el-GR" sz="3700" dirty="0">
                <a:latin typeface="Calibri" panose="020F0502020204030204" pitchFamily="34" charset="0"/>
                <a:cs typeface="Calibri" panose="020F0502020204030204" pitchFamily="34" charset="0"/>
              </a:rPr>
              <a:t> και κακή οριοθέτηση, ακανόνιστη </a:t>
            </a:r>
            <a:r>
              <a:rPr lang="el-GR" sz="3700" dirty="0" err="1">
                <a:latin typeface="Calibri" panose="020F0502020204030204" pitchFamily="34" charset="0"/>
                <a:cs typeface="Calibri" panose="020F0502020204030204" pitchFamily="34" charset="0"/>
              </a:rPr>
              <a:t>ακάνθωση</a:t>
            </a:r>
            <a:r>
              <a:rPr lang="el-GR" sz="3700" dirty="0">
                <a:latin typeface="Calibri" panose="020F0502020204030204" pitchFamily="34" charset="0"/>
                <a:cs typeface="Calibri" panose="020F0502020204030204" pitchFamily="34" charset="0"/>
              </a:rPr>
              <a:t>, ακανόνιστο </a:t>
            </a:r>
            <a:r>
              <a:rPr lang="el-GR" sz="3700" dirty="0" err="1">
                <a:latin typeface="Calibri" panose="020F0502020204030204" pitchFamily="34" charset="0"/>
                <a:cs typeface="Calibri" panose="020F0502020204030204" pitchFamily="34" charset="0"/>
              </a:rPr>
              <a:t>φακιδώδη</a:t>
            </a:r>
            <a:r>
              <a:rPr lang="el-GR" sz="3700" dirty="0">
                <a:latin typeface="Calibri" panose="020F0502020204030204" pitchFamily="34" charset="0"/>
                <a:cs typeface="Calibri" panose="020F0502020204030204" pitchFamily="34" charset="0"/>
              </a:rPr>
              <a:t> και </a:t>
            </a:r>
            <a:r>
              <a:rPr lang="el-GR" sz="3700" dirty="0" err="1">
                <a:latin typeface="Calibri" panose="020F0502020204030204" pitchFamily="34" charset="0"/>
                <a:cs typeface="Calibri" panose="020F0502020204030204" pitchFamily="34" charset="0"/>
              </a:rPr>
              <a:t>εμφωλεασμένο</a:t>
            </a:r>
            <a:r>
              <a:rPr lang="el-GR" sz="37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l-GR" sz="3700" dirty="0" err="1">
                <a:latin typeface="Calibri" panose="020F0502020204030204" pitchFamily="34" charset="0"/>
                <a:cs typeface="Calibri" panose="020F0502020204030204" pitchFamily="34" charset="0"/>
              </a:rPr>
              <a:t>μελανοκυτταρικό</a:t>
            </a:r>
            <a:r>
              <a:rPr lang="el-GR" sz="3700" dirty="0">
                <a:latin typeface="Calibri" panose="020F0502020204030204" pitchFamily="34" charset="0"/>
                <a:cs typeface="Calibri" panose="020F0502020204030204" pitchFamily="34" charset="0"/>
              </a:rPr>
              <a:t> πολλαπλασιασμό, ομοιόμορφα </a:t>
            </a:r>
            <a:r>
              <a:rPr lang="el-GR" sz="3700" b="1" dirty="0">
                <a:latin typeface="Calibri" panose="020F0502020204030204" pitchFamily="34" charset="0"/>
                <a:cs typeface="Calibri" panose="020F0502020204030204" pitchFamily="34" charset="0"/>
              </a:rPr>
              <a:t>άτυπα </a:t>
            </a:r>
            <a:r>
              <a:rPr lang="el-GR" sz="3700" b="1" dirty="0" err="1">
                <a:latin typeface="Calibri" panose="020F0502020204030204" pitchFamily="34" charset="0"/>
                <a:cs typeface="Calibri" panose="020F0502020204030204" pitchFamily="34" charset="0"/>
              </a:rPr>
              <a:t>μελανοκύτταρα</a:t>
            </a:r>
            <a:r>
              <a:rPr lang="el-GR" sz="3700" b="1" dirty="0">
                <a:latin typeface="Calibri" panose="020F0502020204030204" pitchFamily="34" charset="0"/>
                <a:cs typeface="Calibri" panose="020F0502020204030204" pitchFamily="34" charset="0"/>
              </a:rPr>
              <a:t> σε φωλιές </a:t>
            </a:r>
            <a:r>
              <a:rPr lang="el-GR" sz="3700" dirty="0">
                <a:latin typeface="Calibri" panose="020F0502020204030204" pitchFamily="34" charset="0"/>
                <a:cs typeface="Calibri" panose="020F0502020204030204" pitchFamily="34" charset="0"/>
              </a:rPr>
              <a:t>και </a:t>
            </a:r>
            <a:r>
              <a:rPr lang="el-GR" sz="3700" b="1" dirty="0" err="1">
                <a:latin typeface="Calibri" panose="020F0502020204030204" pitchFamily="34" charset="0"/>
                <a:cs typeface="Calibri" panose="020F0502020204030204" pitchFamily="34" charset="0"/>
              </a:rPr>
              <a:t>παζετοειδή</a:t>
            </a:r>
            <a:r>
              <a:rPr lang="el-GR" sz="3700" b="1" dirty="0">
                <a:latin typeface="Calibri" panose="020F0502020204030204" pitchFamily="34" charset="0"/>
                <a:cs typeface="Calibri" panose="020F0502020204030204" pitchFamily="34" charset="0"/>
              </a:rPr>
              <a:t> κύτταρα</a:t>
            </a:r>
          </a:p>
          <a:p>
            <a:r>
              <a:rPr lang="el-GR" sz="3700" dirty="0">
                <a:latin typeface="Calibri" panose="020F0502020204030204" pitchFamily="34" charset="0"/>
                <a:cs typeface="Calibri" panose="020F0502020204030204" pitchFamily="34" charset="0"/>
              </a:rPr>
              <a:t>Επίσης, πιθανή διήθηση στο χόριο,</a:t>
            </a:r>
            <a:r>
              <a:rPr lang="en-US" sz="37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l-GR" sz="3700" b="1" dirty="0">
                <a:latin typeface="Calibri" panose="020F0502020204030204" pitchFamily="34" charset="0"/>
                <a:cs typeface="Calibri" panose="020F0502020204030204" pitchFamily="34" charset="0"/>
              </a:rPr>
              <a:t>πυρηνικός </a:t>
            </a:r>
            <a:r>
              <a:rPr lang="el-GR" sz="3700" b="1" dirty="0" err="1">
                <a:latin typeface="Calibri" panose="020F0502020204030204" pitchFamily="34" charset="0"/>
                <a:cs typeface="Calibri" panose="020F0502020204030204" pitchFamily="34" charset="0"/>
              </a:rPr>
              <a:t>πλειομορφισμός</a:t>
            </a:r>
            <a:r>
              <a:rPr lang="el-GR" sz="37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l-GR" sz="3700" dirty="0" err="1">
                <a:latin typeface="Calibri" panose="020F0502020204030204" pitchFamily="34" charset="0"/>
                <a:cs typeface="Calibri" panose="020F0502020204030204" pitchFamily="34" charset="0"/>
              </a:rPr>
              <a:t>μελαγχρωστική</a:t>
            </a:r>
            <a:r>
              <a:rPr lang="el-GR" sz="3700" dirty="0">
                <a:latin typeface="Calibri" panose="020F0502020204030204" pitchFamily="34" charset="0"/>
                <a:cs typeface="Calibri" panose="020F0502020204030204" pitchFamily="34" charset="0"/>
              </a:rPr>
              <a:t> σκόνη,  απόπτωση μεμονωμένων </a:t>
            </a:r>
            <a:r>
              <a:rPr lang="el-GR" sz="3700" dirty="0" err="1">
                <a:latin typeface="Calibri" panose="020F0502020204030204" pitchFamily="34" charset="0"/>
                <a:cs typeface="Calibri" panose="020F0502020204030204" pitchFamily="34" charset="0"/>
              </a:rPr>
              <a:t>μελανοκυττάρων</a:t>
            </a:r>
            <a:r>
              <a:rPr lang="el-GR" sz="3700" dirty="0">
                <a:latin typeface="Calibri" panose="020F0502020204030204" pitchFamily="34" charset="0"/>
                <a:cs typeface="Calibri" panose="020F0502020204030204" pitchFamily="34" charset="0"/>
              </a:rPr>
              <a:t> και κεχρωσμένη </a:t>
            </a:r>
            <a:r>
              <a:rPr lang="el-GR" sz="3700" dirty="0" err="1">
                <a:latin typeface="Calibri" panose="020F0502020204030204" pitchFamily="34" charset="0"/>
                <a:cs typeface="Calibri" panose="020F0502020204030204" pitchFamily="34" charset="0"/>
              </a:rPr>
              <a:t>παρακεράτωση</a:t>
            </a:r>
            <a:endParaRPr lang="el-GR" sz="37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042131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1524000" y="6021288"/>
            <a:ext cx="9144000" cy="720080"/>
          </a:xfrm>
        </p:spPr>
        <p:txBody>
          <a:bodyPr>
            <a:normAutofit/>
          </a:bodyPr>
          <a:lstStyle/>
          <a:p>
            <a:pPr algn="ctr"/>
            <a:r>
              <a:rPr lang="en-US" sz="3600" dirty="0"/>
              <a:t>E</a:t>
            </a:r>
            <a:r>
              <a:rPr lang="el-GR" sz="3600" dirty="0" err="1"/>
              <a:t>πιφανειακά</a:t>
            </a:r>
            <a:r>
              <a:rPr lang="el-GR" sz="3600" dirty="0"/>
              <a:t> επεκτεινόμενο μελάνωμα</a:t>
            </a:r>
          </a:p>
        </p:txBody>
      </p:sp>
      <p:pic>
        <p:nvPicPr>
          <p:cNvPr id="2050" name="Picture 2" descr="C:\Users\Νεφέλη\Desktop\DFU3bXNXkAAy_Vq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1504" y="116632"/>
            <a:ext cx="8856984" cy="590465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Νεφέλη\Desktop\DFU3db1XoAEP5_z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1504" y="116632"/>
            <a:ext cx="8964488" cy="5976325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Ομάδα 4">
            <a:extLst>
              <a:ext uri="{FF2B5EF4-FFF2-40B4-BE49-F238E27FC236}">
                <a16:creationId xmlns="" xmlns:a16="http://schemas.microsoft.com/office/drawing/2014/main" id="{9201F6AE-C8FD-1141-9487-48B1FFC35BD1}"/>
              </a:ext>
            </a:extLst>
          </p:cNvPr>
          <p:cNvGrpSpPr/>
          <p:nvPr/>
        </p:nvGrpSpPr>
        <p:grpSpPr>
          <a:xfrm>
            <a:off x="115878" y="130589"/>
            <a:ext cx="12363004" cy="831937"/>
            <a:chOff x="115878" y="130589"/>
            <a:chExt cx="12363004" cy="831937"/>
          </a:xfrm>
        </p:grpSpPr>
        <p:pic>
          <p:nvPicPr>
            <p:cNvPr id="6" name="Εικόνα 5">
              <a:extLst>
                <a:ext uri="{FF2B5EF4-FFF2-40B4-BE49-F238E27FC236}">
                  <a16:creationId xmlns="" xmlns:a16="http://schemas.microsoft.com/office/drawing/2014/main" id="{775052B4-AF05-2F45-9D80-98C67AACAB6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="" xmlns:a14="http://schemas.microsoft.com/office/drawing/2010/main">
                    <a14:imgLayer r:embed="rId5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15878" y="142875"/>
              <a:ext cx="557890" cy="819651"/>
            </a:xfrm>
            <a:prstGeom prst="rect">
              <a:avLst/>
            </a:prstGeom>
          </p:spPr>
        </p:pic>
        <p:pic>
          <p:nvPicPr>
            <p:cNvPr id="7" name="Picture 2" descr="Επιστολή προς Περιφερειάρχη ΑΜΘ για Ιατρική Σχολή ΔΠΘ – Δημήτρης Κυριαζίδης">
              <a:extLst>
                <a:ext uri="{FF2B5EF4-FFF2-40B4-BE49-F238E27FC236}">
                  <a16:creationId xmlns="" xmlns:a16="http://schemas.microsoft.com/office/drawing/2014/main" id="{9E198142-158A-164B-BC85-A773D6B2432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BEBA8EAE-BF5A-486C-A8C5-ECC9F3942E4B}">
                  <a14:imgProps xmlns="" xmlns:a14="http://schemas.microsoft.com/office/drawing/2010/main">
                    <a14:imgLayer r:embed="rId7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557582" y="130589"/>
              <a:ext cx="1921300" cy="819652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="" xmlns:p14="http://schemas.microsoft.com/office/powerpoint/2010/main" val="3645463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Ομάδα 2">
            <a:extLst>
              <a:ext uri="{FF2B5EF4-FFF2-40B4-BE49-F238E27FC236}">
                <a16:creationId xmlns="" xmlns:a16="http://schemas.microsoft.com/office/drawing/2014/main" id="{F2DCC4C8-1290-3047-BB64-B69772EEBE92}"/>
              </a:ext>
            </a:extLst>
          </p:cNvPr>
          <p:cNvGrpSpPr/>
          <p:nvPr/>
        </p:nvGrpSpPr>
        <p:grpSpPr>
          <a:xfrm>
            <a:off x="115878" y="130589"/>
            <a:ext cx="12363004" cy="831937"/>
            <a:chOff x="115878" y="130589"/>
            <a:chExt cx="12363004" cy="831937"/>
          </a:xfrm>
        </p:grpSpPr>
        <p:pic>
          <p:nvPicPr>
            <p:cNvPr id="4" name="Εικόνα 3">
              <a:extLst>
                <a:ext uri="{FF2B5EF4-FFF2-40B4-BE49-F238E27FC236}">
                  <a16:creationId xmlns="" xmlns:a16="http://schemas.microsoft.com/office/drawing/2014/main" id="{5F896893-9E19-CF48-831A-9F77AC30FEF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="" xmlns:a14="http://schemas.microsoft.com/office/drawing/2010/main">
                    <a14:imgLayer r:embed="rId3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15878" y="142875"/>
              <a:ext cx="557890" cy="819651"/>
            </a:xfrm>
            <a:prstGeom prst="rect">
              <a:avLst/>
            </a:prstGeom>
          </p:spPr>
        </p:pic>
        <p:pic>
          <p:nvPicPr>
            <p:cNvPr id="5" name="Picture 2" descr="Επιστολή προς Περιφερειάρχη ΑΜΘ για Ιατρική Σχολή ΔΠΘ – Δημήτρης Κυριαζίδης">
              <a:extLst>
                <a:ext uri="{FF2B5EF4-FFF2-40B4-BE49-F238E27FC236}">
                  <a16:creationId xmlns="" xmlns:a16="http://schemas.microsoft.com/office/drawing/2014/main" id="{F3067E9F-256F-7242-878F-6EDC61864C0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BEBA8EAE-BF5A-486C-A8C5-ECC9F3942E4B}">
                  <a14:imgProps xmlns="" xmlns:a14="http://schemas.microsoft.com/office/drawing/2010/main">
                    <a14:imgLayer r:embed="rId5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557582" y="130589"/>
              <a:ext cx="1921300" cy="819652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3" name="Εικόνα 12">
            <a:extLst>
              <a:ext uri="{FF2B5EF4-FFF2-40B4-BE49-F238E27FC236}">
                <a16:creationId xmlns="" xmlns:a16="http://schemas.microsoft.com/office/drawing/2014/main" id="{1F3925D0-81F4-4101-9A1B-B852E19277C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=""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810650"/>
            <a:ext cx="12192000" cy="5257019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="" xmlns:p14="http://schemas.microsoft.com/office/powerpoint/2010/main" val="3351962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Ομάδα 2">
            <a:extLst>
              <a:ext uri="{FF2B5EF4-FFF2-40B4-BE49-F238E27FC236}">
                <a16:creationId xmlns="" xmlns:a16="http://schemas.microsoft.com/office/drawing/2014/main" id="{AFFA53EA-5622-EB4E-A168-0DA09602AA77}"/>
              </a:ext>
            </a:extLst>
          </p:cNvPr>
          <p:cNvGrpSpPr/>
          <p:nvPr/>
        </p:nvGrpSpPr>
        <p:grpSpPr>
          <a:xfrm>
            <a:off x="115878" y="130589"/>
            <a:ext cx="12363004" cy="831937"/>
            <a:chOff x="115878" y="130589"/>
            <a:chExt cx="12363004" cy="831937"/>
          </a:xfrm>
        </p:grpSpPr>
        <p:pic>
          <p:nvPicPr>
            <p:cNvPr id="4" name="Εικόνα 3">
              <a:extLst>
                <a:ext uri="{FF2B5EF4-FFF2-40B4-BE49-F238E27FC236}">
                  <a16:creationId xmlns="" xmlns:a16="http://schemas.microsoft.com/office/drawing/2014/main" id="{F0B50D34-F02B-4243-AE20-0ADD4144B95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="" xmlns:a14="http://schemas.microsoft.com/office/drawing/2010/main">
                    <a14:imgLayer r:embed="rId3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15878" y="142875"/>
              <a:ext cx="557890" cy="819651"/>
            </a:xfrm>
            <a:prstGeom prst="rect">
              <a:avLst/>
            </a:prstGeom>
          </p:spPr>
        </p:pic>
        <p:pic>
          <p:nvPicPr>
            <p:cNvPr id="6" name="Picture 2" descr="Επιστολή προς Περιφερειάρχη ΑΜΘ για Ιατρική Σχολή ΔΠΘ – Δημήτρης Κυριαζίδης">
              <a:extLst>
                <a:ext uri="{FF2B5EF4-FFF2-40B4-BE49-F238E27FC236}">
                  <a16:creationId xmlns="" xmlns:a16="http://schemas.microsoft.com/office/drawing/2014/main" id="{D9F6BD41-0098-B544-B953-81F4F7B7B20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BEBA8EAE-BF5A-486C-A8C5-ECC9F3942E4B}">
                  <a14:imgProps xmlns="" xmlns:a14="http://schemas.microsoft.com/office/drawing/2010/main">
                    <a14:imgLayer r:embed="rId5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557582" y="130589"/>
              <a:ext cx="1921300" cy="819652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5" name="Εικόνα 4">
            <a:extLst>
              <a:ext uri="{FF2B5EF4-FFF2-40B4-BE49-F238E27FC236}">
                <a16:creationId xmlns="" xmlns:a16="http://schemas.microsoft.com/office/drawing/2014/main" id="{8580092D-6308-44F6-BD14-E1E53A96197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=""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800490"/>
            <a:ext cx="12192000" cy="5257019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="" xmlns:p14="http://schemas.microsoft.com/office/powerpoint/2010/main" val="2390670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="" xmlns:a16="http://schemas.microsoft.com/office/drawing/2014/main" id="{87B25F5F-2A68-445A-A8A5-28F3EE1528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Skin Tag </a:t>
            </a:r>
            <a:r>
              <a:rPr lang="el-GR" dirty="0"/>
              <a:t>Μελάνωμα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="" xmlns:a16="http://schemas.microsoft.com/office/drawing/2014/main" id="{D1D3F63B-4D95-4643-B80E-F7D362B077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dirty="0" err="1"/>
              <a:t>Θηλώδεις</a:t>
            </a:r>
            <a:r>
              <a:rPr lang="el-GR" dirty="0"/>
              <a:t> </a:t>
            </a:r>
            <a:r>
              <a:rPr lang="el-GR" dirty="0" err="1"/>
              <a:t>προσεκβολές</a:t>
            </a:r>
            <a:r>
              <a:rPr lang="el-GR" dirty="0"/>
              <a:t> </a:t>
            </a:r>
          </a:p>
          <a:p>
            <a:r>
              <a:rPr lang="el-GR" dirty="0" err="1"/>
              <a:t>Υπερκεράτωση</a:t>
            </a:r>
            <a:endParaRPr lang="el-GR" dirty="0"/>
          </a:p>
          <a:p>
            <a:r>
              <a:rPr lang="el-GR" dirty="0"/>
              <a:t>Ασυμμετρία</a:t>
            </a:r>
          </a:p>
          <a:p>
            <a:r>
              <a:rPr lang="el-GR" dirty="0"/>
              <a:t>Λέπτυνση επιδερμίδας, </a:t>
            </a:r>
            <a:r>
              <a:rPr lang="el-GR" dirty="0" err="1"/>
              <a:t>φωλεές</a:t>
            </a:r>
            <a:r>
              <a:rPr lang="el-GR" dirty="0"/>
              <a:t> άτυπων κυττάρων (</a:t>
            </a:r>
            <a:r>
              <a:rPr lang="el-GR" dirty="0" err="1"/>
              <a:t>παζετοειδής</a:t>
            </a:r>
            <a:r>
              <a:rPr lang="el-GR" dirty="0"/>
              <a:t> ανάπτυξη)</a:t>
            </a:r>
          </a:p>
          <a:p>
            <a:r>
              <a:rPr lang="el-GR" dirty="0"/>
              <a:t>ΔΔ: ΣΚ/Σπίλος σε έδαφος </a:t>
            </a:r>
            <a:r>
              <a:rPr lang="el-GR" dirty="0" err="1"/>
              <a:t>ινοεπιθηλιακού</a:t>
            </a:r>
            <a:r>
              <a:rPr lang="el-GR" dirty="0"/>
              <a:t> πολύποδα</a:t>
            </a:r>
          </a:p>
        </p:txBody>
      </p:sp>
      <p:grpSp>
        <p:nvGrpSpPr>
          <p:cNvPr id="4" name="Ομάδα 3">
            <a:extLst>
              <a:ext uri="{FF2B5EF4-FFF2-40B4-BE49-F238E27FC236}">
                <a16:creationId xmlns="" xmlns:a16="http://schemas.microsoft.com/office/drawing/2014/main" id="{EE476ABE-76FE-2A46-A025-0F12916256BB}"/>
              </a:ext>
            </a:extLst>
          </p:cNvPr>
          <p:cNvGrpSpPr/>
          <p:nvPr/>
        </p:nvGrpSpPr>
        <p:grpSpPr>
          <a:xfrm>
            <a:off x="115878" y="130589"/>
            <a:ext cx="12363004" cy="831937"/>
            <a:chOff x="115878" y="130589"/>
            <a:chExt cx="12363004" cy="831937"/>
          </a:xfrm>
        </p:grpSpPr>
        <p:pic>
          <p:nvPicPr>
            <p:cNvPr id="5" name="Εικόνα 4">
              <a:extLst>
                <a:ext uri="{FF2B5EF4-FFF2-40B4-BE49-F238E27FC236}">
                  <a16:creationId xmlns="" xmlns:a16="http://schemas.microsoft.com/office/drawing/2014/main" id="{6375796A-EAB5-4D4C-BB20-877B751073E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="" xmlns:a14="http://schemas.microsoft.com/office/drawing/2010/main">
                    <a14:imgLayer r:embed="rId3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15878" y="142875"/>
              <a:ext cx="557890" cy="819651"/>
            </a:xfrm>
            <a:prstGeom prst="rect">
              <a:avLst/>
            </a:prstGeom>
          </p:spPr>
        </p:pic>
        <p:pic>
          <p:nvPicPr>
            <p:cNvPr id="6" name="Picture 2" descr="Επιστολή προς Περιφερειάρχη ΑΜΘ για Ιατρική Σχολή ΔΠΘ – Δημήτρης Κυριαζίδης">
              <a:extLst>
                <a:ext uri="{FF2B5EF4-FFF2-40B4-BE49-F238E27FC236}">
                  <a16:creationId xmlns="" xmlns:a16="http://schemas.microsoft.com/office/drawing/2014/main" id="{A9A42355-F1FD-CE46-9047-3CEF0BF979D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BEBA8EAE-BF5A-486C-A8C5-ECC9F3942E4B}">
                  <a14:imgProps xmlns="" xmlns:a14="http://schemas.microsoft.com/office/drawing/2010/main">
                    <a14:imgLayer r:embed="rId5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557582" y="130589"/>
              <a:ext cx="1921300" cy="819652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="" xmlns:p14="http://schemas.microsoft.com/office/powerpoint/2010/main" val="3282949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Ομάδα 2">
            <a:extLst>
              <a:ext uri="{FF2B5EF4-FFF2-40B4-BE49-F238E27FC236}">
                <a16:creationId xmlns="" xmlns:a16="http://schemas.microsoft.com/office/drawing/2014/main" id="{9ABA3964-DCBE-944C-AD67-604A4D3F3B73}"/>
              </a:ext>
            </a:extLst>
          </p:cNvPr>
          <p:cNvGrpSpPr/>
          <p:nvPr/>
        </p:nvGrpSpPr>
        <p:grpSpPr>
          <a:xfrm>
            <a:off x="115878" y="130589"/>
            <a:ext cx="12363004" cy="831937"/>
            <a:chOff x="115878" y="130589"/>
            <a:chExt cx="12363004" cy="831937"/>
          </a:xfrm>
        </p:grpSpPr>
        <p:pic>
          <p:nvPicPr>
            <p:cNvPr id="4" name="Εικόνα 3">
              <a:extLst>
                <a:ext uri="{FF2B5EF4-FFF2-40B4-BE49-F238E27FC236}">
                  <a16:creationId xmlns="" xmlns:a16="http://schemas.microsoft.com/office/drawing/2014/main" id="{0AC3197F-18A0-0045-88A2-5D31CF22B36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="" xmlns:a14="http://schemas.microsoft.com/office/drawing/2010/main">
                    <a14:imgLayer r:embed="rId3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15878" y="142875"/>
              <a:ext cx="557890" cy="819651"/>
            </a:xfrm>
            <a:prstGeom prst="rect">
              <a:avLst/>
            </a:prstGeom>
          </p:spPr>
        </p:pic>
        <p:pic>
          <p:nvPicPr>
            <p:cNvPr id="5" name="Picture 2" descr="Επιστολή προς Περιφερειάρχη ΑΜΘ για Ιατρική Σχολή ΔΠΘ – Δημήτρης Κυριαζίδης">
              <a:extLst>
                <a:ext uri="{FF2B5EF4-FFF2-40B4-BE49-F238E27FC236}">
                  <a16:creationId xmlns="" xmlns:a16="http://schemas.microsoft.com/office/drawing/2014/main" id="{D618866E-CF6C-A045-A535-896952554FD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BEBA8EAE-BF5A-486C-A8C5-ECC9F3942E4B}">
                  <a14:imgProps xmlns="" xmlns:a14="http://schemas.microsoft.com/office/drawing/2010/main">
                    <a14:imgLayer r:embed="rId5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557582" y="130589"/>
              <a:ext cx="1921300" cy="819652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6" name="Εικόνα 5">
            <a:extLst>
              <a:ext uri="{FF2B5EF4-FFF2-40B4-BE49-F238E27FC236}">
                <a16:creationId xmlns="" xmlns:a16="http://schemas.microsoft.com/office/drawing/2014/main" id="{69C7AA53-33BE-42A1-9082-3221F9219FF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=""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" y="705446"/>
            <a:ext cx="12162775" cy="5004474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="" xmlns:p14="http://schemas.microsoft.com/office/powerpoint/2010/main" val="3636904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Ομάδα 2">
            <a:extLst>
              <a:ext uri="{FF2B5EF4-FFF2-40B4-BE49-F238E27FC236}">
                <a16:creationId xmlns="" xmlns:a16="http://schemas.microsoft.com/office/drawing/2014/main" id="{C805459A-46D7-684B-8565-87FC5B6CA62D}"/>
              </a:ext>
            </a:extLst>
          </p:cNvPr>
          <p:cNvGrpSpPr/>
          <p:nvPr/>
        </p:nvGrpSpPr>
        <p:grpSpPr>
          <a:xfrm>
            <a:off x="115878" y="130589"/>
            <a:ext cx="12363004" cy="831937"/>
            <a:chOff x="115878" y="130589"/>
            <a:chExt cx="12363004" cy="831937"/>
          </a:xfrm>
        </p:grpSpPr>
        <p:pic>
          <p:nvPicPr>
            <p:cNvPr id="4" name="Εικόνα 3">
              <a:extLst>
                <a:ext uri="{FF2B5EF4-FFF2-40B4-BE49-F238E27FC236}">
                  <a16:creationId xmlns="" xmlns:a16="http://schemas.microsoft.com/office/drawing/2014/main" id="{03112A33-D5E1-5B43-8151-84D198CA82C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="" xmlns:a14="http://schemas.microsoft.com/office/drawing/2010/main">
                    <a14:imgLayer r:embed="rId3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15878" y="142875"/>
              <a:ext cx="557890" cy="819651"/>
            </a:xfrm>
            <a:prstGeom prst="rect">
              <a:avLst/>
            </a:prstGeom>
          </p:spPr>
        </p:pic>
        <p:pic>
          <p:nvPicPr>
            <p:cNvPr id="5" name="Picture 2" descr="Επιστολή προς Περιφερειάρχη ΑΜΘ για Ιατρική Σχολή ΔΠΘ – Δημήτρης Κυριαζίδης">
              <a:extLst>
                <a:ext uri="{FF2B5EF4-FFF2-40B4-BE49-F238E27FC236}">
                  <a16:creationId xmlns="" xmlns:a16="http://schemas.microsoft.com/office/drawing/2014/main" id="{0A44A023-9721-2144-A45F-90FEB5B29FD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BEBA8EAE-BF5A-486C-A8C5-ECC9F3942E4B}">
                  <a14:imgProps xmlns="" xmlns:a14="http://schemas.microsoft.com/office/drawing/2010/main">
                    <a14:imgLayer r:embed="rId5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557582" y="130589"/>
              <a:ext cx="1921300" cy="819652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" name="Εικόνα 1">
            <a:extLst>
              <a:ext uri="{FF2B5EF4-FFF2-40B4-BE49-F238E27FC236}">
                <a16:creationId xmlns="" xmlns:a16="http://schemas.microsoft.com/office/drawing/2014/main" id="{327E2180-7892-4F01-81C4-982912C7662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=""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878166"/>
            <a:ext cx="12212160" cy="5024794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="" xmlns:p14="http://schemas.microsoft.com/office/powerpoint/2010/main" val="1770392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Ομάδα 6">
            <a:extLst>
              <a:ext uri="{FF2B5EF4-FFF2-40B4-BE49-F238E27FC236}">
                <a16:creationId xmlns="" xmlns:a16="http://schemas.microsoft.com/office/drawing/2014/main" id="{3199BD15-DD26-6E4B-A9D1-D18E2F418209}"/>
              </a:ext>
            </a:extLst>
          </p:cNvPr>
          <p:cNvGrpSpPr/>
          <p:nvPr/>
        </p:nvGrpSpPr>
        <p:grpSpPr>
          <a:xfrm>
            <a:off x="115878" y="130589"/>
            <a:ext cx="12363004" cy="831937"/>
            <a:chOff x="115878" y="130589"/>
            <a:chExt cx="12363004" cy="831937"/>
          </a:xfrm>
        </p:grpSpPr>
        <p:pic>
          <p:nvPicPr>
            <p:cNvPr id="8" name="Εικόνα 7">
              <a:extLst>
                <a:ext uri="{FF2B5EF4-FFF2-40B4-BE49-F238E27FC236}">
                  <a16:creationId xmlns="" xmlns:a16="http://schemas.microsoft.com/office/drawing/2014/main" id="{628CE8AB-8810-F740-87FE-9B452DC49D1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="" xmlns:a14="http://schemas.microsoft.com/office/drawing/2010/main">
                    <a14:imgLayer r:embed="rId3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15878" y="142875"/>
              <a:ext cx="557890" cy="819651"/>
            </a:xfrm>
            <a:prstGeom prst="rect">
              <a:avLst/>
            </a:prstGeom>
          </p:spPr>
        </p:pic>
        <p:pic>
          <p:nvPicPr>
            <p:cNvPr id="9" name="Picture 2" descr="Επιστολή προς Περιφερειάρχη ΑΜΘ για Ιατρική Σχολή ΔΠΘ – Δημήτρης Κυριαζίδης">
              <a:extLst>
                <a:ext uri="{FF2B5EF4-FFF2-40B4-BE49-F238E27FC236}">
                  <a16:creationId xmlns="" xmlns:a16="http://schemas.microsoft.com/office/drawing/2014/main" id="{554E86B1-A9F6-144D-8BEC-077174092DB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BEBA8EAE-BF5A-486C-A8C5-ECC9F3942E4B}">
                  <a14:imgProps xmlns="" xmlns:a14="http://schemas.microsoft.com/office/drawing/2010/main">
                    <a14:imgLayer r:embed="rId5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557582" y="130589"/>
              <a:ext cx="1921300" cy="819652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309554" y="0"/>
            <a:ext cx="4857752" cy="1117600"/>
          </a:xfrm>
        </p:spPr>
        <p:txBody>
          <a:bodyPr>
            <a:normAutofit/>
          </a:bodyPr>
          <a:lstStyle/>
          <a:p>
            <a:r>
              <a:rPr lang="el-GR" sz="2800" b="1" spc="600" dirty="0">
                <a:latin typeface="+mn-lt"/>
              </a:rPr>
              <a:t>ΟΖΩΔΕΣ </a:t>
            </a:r>
            <a:r>
              <a:rPr lang="el-GR" sz="2800" b="1" dirty="0">
                <a:latin typeface="+mn-lt"/>
              </a:rPr>
              <a:t>ΜΕΛΑΝΩΜΑ</a:t>
            </a:r>
            <a:r>
              <a:rPr lang="el-GR" b="1" dirty="0">
                <a:latin typeface="+mn-lt"/>
              </a:rPr>
              <a:t> </a:t>
            </a:r>
            <a:br>
              <a:rPr lang="el-GR" b="1" dirty="0">
                <a:latin typeface="+mn-lt"/>
              </a:rPr>
            </a:br>
            <a:r>
              <a:rPr lang="el-GR" b="1" dirty="0">
                <a:latin typeface="+mn-lt"/>
              </a:rPr>
              <a:t>(</a:t>
            </a:r>
            <a:r>
              <a:rPr lang="en-US" b="1" dirty="0">
                <a:latin typeface="+mn-lt"/>
              </a:rPr>
              <a:t>Nodular Melanoma)</a:t>
            </a:r>
            <a:endParaRPr lang="el-GR" b="1" dirty="0">
              <a:latin typeface="+mn-lt"/>
            </a:endParaRPr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309554" y="1250284"/>
            <a:ext cx="4107653" cy="5643578"/>
          </a:xfrm>
        </p:spPr>
        <p:txBody>
          <a:bodyPr>
            <a:no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l-GR" sz="2200" dirty="0"/>
              <a:t>Άνδρας 63 ετών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l-GR" sz="2200" dirty="0"/>
              <a:t>Ογκίδιο δέρματος κορμού ή κάτω άκρων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l-GR" sz="2200" dirty="0"/>
              <a:t>Ταχεία ανάπτυξη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l-GR" sz="2200" dirty="0"/>
              <a:t>Τάση για υποτροπή (ακόμα και αν ο λεμφαδένας-φρουρός είναι ελεύθερος) και μετάσταση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l-GR" sz="2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Ομαλό οζίδιο </a:t>
            </a:r>
            <a:r>
              <a:rPr lang="el-GR" sz="2200" dirty="0"/>
              <a:t>που καλύπτεται από κανονική επιδερμίδα, ή  </a:t>
            </a:r>
            <a:r>
              <a:rPr lang="el-GR" sz="2200" dirty="0" err="1"/>
              <a:t>υπεγερμένη</a:t>
            </a:r>
            <a:r>
              <a:rPr lang="en-US" sz="2200" dirty="0"/>
              <a:t> </a:t>
            </a:r>
            <a:r>
              <a:rPr lang="el-GR" sz="2200" dirty="0"/>
              <a:t>μπλε-μαύρη πλάκα ή </a:t>
            </a:r>
            <a:r>
              <a:rPr lang="el-GR" sz="2200" dirty="0" err="1"/>
              <a:t>εξηλκωμένη</a:t>
            </a:r>
            <a:r>
              <a:rPr lang="el-GR" sz="2200" dirty="0"/>
              <a:t> </a:t>
            </a:r>
            <a:r>
              <a:rPr lang="el-GR" sz="2200" dirty="0" err="1"/>
              <a:t>πολυποειδής</a:t>
            </a:r>
            <a:r>
              <a:rPr lang="el-GR" sz="2200" dirty="0"/>
              <a:t> μάζα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l-GR" sz="2200" dirty="0"/>
              <a:t>Συνήθως δεν υπάρχει παρακείμενη επίπεδη συνιστώσα</a:t>
            </a:r>
          </a:p>
        </p:txBody>
      </p:sp>
      <p:pic>
        <p:nvPicPr>
          <p:cNvPr id="21506" name="Picture 2" descr="http://www.dermis.net/bilder/CD046/550px/img0064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=""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9461" t="18215" r="3285" b="3274"/>
          <a:stretch/>
        </p:blipFill>
        <p:spPr bwMode="auto">
          <a:xfrm>
            <a:off x="7774795" y="0"/>
            <a:ext cx="4238604" cy="314087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21508" name="Picture 4" descr="http://www.cancercouncil.com.au/wp-content/uploads/2013/01/Nodular-Melanoma-2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=""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t="19016" r="9461"/>
          <a:stretch/>
        </p:blipFill>
        <p:spPr bwMode="auto">
          <a:xfrm>
            <a:off x="7793840" y="3271838"/>
            <a:ext cx="4238604" cy="358616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21510" name="Picture 6" descr="http://drkim.com/wp-content/uploads/2015/05/nodular-melanoma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="" xmlns:a14="http://schemas.microsoft.com/office/drawing/2010/main">
                  <a14:imgLayer r:embed="rId11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4681541" y="2474119"/>
            <a:ext cx="2800350" cy="223837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="" xmlns:p14="http://schemas.microsoft.com/office/powerpoint/2010/main" val="37937259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="" xmlns:a16="http://schemas.microsoft.com/office/drawing/2014/main" id="{576F6731-3749-E246-8E6B-D85C6E7EEB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198723"/>
            <a:ext cx="10515600" cy="1325563"/>
          </a:xfrm>
        </p:spPr>
        <p:txBody>
          <a:bodyPr/>
          <a:lstStyle/>
          <a:p>
            <a:pPr algn="ctr"/>
            <a:r>
              <a:rPr lang="el-GR" dirty="0"/>
              <a:t>Περίπτωση 1-κλινική εικόνα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="" xmlns:a16="http://schemas.microsoft.com/office/drawing/2014/main" id="{F1C969A9-F913-8E44-94D7-C7C2679026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5086350"/>
            <a:ext cx="10752901" cy="1707123"/>
          </a:xfrm>
        </p:spPr>
        <p:txBody>
          <a:bodyPr>
            <a:normAutofit fontScale="92500" lnSpcReduction="10000"/>
          </a:bodyPr>
          <a:lstStyle/>
          <a:p>
            <a:r>
              <a:rPr lang="el-GR" dirty="0"/>
              <a:t>Κατά την κλινική εξέταση: </a:t>
            </a:r>
            <a:r>
              <a:rPr lang="el-GR" b="1" dirty="0">
                <a:solidFill>
                  <a:srgbClr val="FF0000"/>
                </a:solidFill>
              </a:rPr>
              <a:t>ανώμαλο περίγραμμα και χρώμα</a:t>
            </a:r>
          </a:p>
          <a:p>
            <a:r>
              <a:rPr lang="el-GR" dirty="0"/>
              <a:t>Ενδείξεις </a:t>
            </a:r>
            <a:r>
              <a:rPr lang="el-GR" u="sng" dirty="0"/>
              <a:t>πολύ ύποπτες </a:t>
            </a:r>
            <a:r>
              <a:rPr lang="el-GR" dirty="0"/>
              <a:t>για </a:t>
            </a:r>
            <a:r>
              <a:rPr lang="el-GR" dirty="0" err="1"/>
              <a:t>κακόηθες</a:t>
            </a:r>
            <a:r>
              <a:rPr lang="el-GR" dirty="0"/>
              <a:t> μελάνωμα </a:t>
            </a:r>
          </a:p>
          <a:p>
            <a:r>
              <a:rPr lang="el-GR" dirty="0"/>
              <a:t>Κλινική διαφορική διάγνωση: </a:t>
            </a:r>
            <a:r>
              <a:rPr lang="el-GR" i="1" dirty="0" err="1"/>
              <a:t>μελανοκυτταρικές</a:t>
            </a:r>
            <a:r>
              <a:rPr lang="el-GR" i="1" dirty="0"/>
              <a:t> βλάβες</a:t>
            </a:r>
            <a:r>
              <a:rPr lang="el-GR" dirty="0"/>
              <a:t>, όπως ο </a:t>
            </a:r>
            <a:r>
              <a:rPr lang="el-GR" dirty="0" err="1"/>
              <a:t>σπιλομελανοκυτταρικός</a:t>
            </a:r>
            <a:r>
              <a:rPr lang="el-GR" dirty="0"/>
              <a:t> σπίλος, ο </a:t>
            </a:r>
            <a:r>
              <a:rPr lang="el-GR" dirty="0" err="1"/>
              <a:t>δυσπλαστικός</a:t>
            </a:r>
            <a:r>
              <a:rPr lang="el-GR" dirty="0"/>
              <a:t> σπίλος και το μελάνωμα</a:t>
            </a:r>
          </a:p>
        </p:txBody>
      </p:sp>
      <p:pic>
        <p:nvPicPr>
          <p:cNvPr id="4" name="Εικόνα 3">
            <a:extLst>
              <a:ext uri="{FF2B5EF4-FFF2-40B4-BE49-F238E27FC236}">
                <a16:creationId xmlns="" xmlns:a16="http://schemas.microsoft.com/office/drawing/2014/main" id="{5F796545-33D0-874F-96C4-5D2082CF9CD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t="12497"/>
          <a:stretch/>
        </p:blipFill>
        <p:spPr>
          <a:xfrm>
            <a:off x="3059352" y="1524286"/>
            <a:ext cx="5871411" cy="3333332"/>
          </a:xfrm>
          <a:prstGeom prst="rect">
            <a:avLst/>
          </a:prstGeom>
          <a:ln>
            <a:solidFill>
              <a:schemeClr val="tx1"/>
            </a:solidFill>
          </a:ln>
        </p:spPr>
      </p:pic>
      <p:grpSp>
        <p:nvGrpSpPr>
          <p:cNvPr id="5" name="Ομάδα 4">
            <a:extLst>
              <a:ext uri="{FF2B5EF4-FFF2-40B4-BE49-F238E27FC236}">
                <a16:creationId xmlns="" xmlns:a16="http://schemas.microsoft.com/office/drawing/2014/main" id="{37E21376-4BE1-D84F-AD17-7A94BEFF536A}"/>
              </a:ext>
            </a:extLst>
          </p:cNvPr>
          <p:cNvGrpSpPr/>
          <p:nvPr/>
        </p:nvGrpSpPr>
        <p:grpSpPr>
          <a:xfrm>
            <a:off x="115878" y="130589"/>
            <a:ext cx="12363004" cy="831937"/>
            <a:chOff x="115878" y="130589"/>
            <a:chExt cx="12363004" cy="831937"/>
          </a:xfrm>
        </p:grpSpPr>
        <p:pic>
          <p:nvPicPr>
            <p:cNvPr id="6" name="Εικόνα 5">
              <a:extLst>
                <a:ext uri="{FF2B5EF4-FFF2-40B4-BE49-F238E27FC236}">
                  <a16:creationId xmlns="" xmlns:a16="http://schemas.microsoft.com/office/drawing/2014/main" id="{AC390B64-EDE7-E84B-BD9D-32FAFD9B680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="" xmlns:a14="http://schemas.microsoft.com/office/drawing/2010/main">
                    <a14:imgLayer r:embed="rId5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15878" y="142875"/>
              <a:ext cx="557890" cy="819651"/>
            </a:xfrm>
            <a:prstGeom prst="rect">
              <a:avLst/>
            </a:prstGeom>
          </p:spPr>
        </p:pic>
        <p:pic>
          <p:nvPicPr>
            <p:cNvPr id="7" name="Picture 2" descr="Επιστολή προς Περιφερειάρχη ΑΜΘ για Ιατρική Σχολή ΔΠΘ – Δημήτρης Κυριαζίδης">
              <a:extLst>
                <a:ext uri="{FF2B5EF4-FFF2-40B4-BE49-F238E27FC236}">
                  <a16:creationId xmlns="" xmlns:a16="http://schemas.microsoft.com/office/drawing/2014/main" id="{A943322B-D707-1E43-AFA5-44BB6497206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BEBA8EAE-BF5A-486C-A8C5-ECC9F3942E4B}">
                  <a14:imgProps xmlns="" xmlns:a14="http://schemas.microsoft.com/office/drawing/2010/main">
                    <a14:imgLayer r:embed="rId7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557582" y="130589"/>
              <a:ext cx="1921300" cy="819652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="" xmlns:p14="http://schemas.microsoft.com/office/powerpoint/2010/main" val="873760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Ομάδα 3">
            <a:extLst>
              <a:ext uri="{FF2B5EF4-FFF2-40B4-BE49-F238E27FC236}">
                <a16:creationId xmlns="" xmlns:a16="http://schemas.microsoft.com/office/drawing/2014/main" id="{04B94F37-EAAD-D54B-8D96-8D842ADA5049}"/>
              </a:ext>
            </a:extLst>
          </p:cNvPr>
          <p:cNvGrpSpPr/>
          <p:nvPr/>
        </p:nvGrpSpPr>
        <p:grpSpPr>
          <a:xfrm>
            <a:off x="115878" y="130589"/>
            <a:ext cx="12363004" cy="831937"/>
            <a:chOff x="115878" y="130589"/>
            <a:chExt cx="12363004" cy="831937"/>
          </a:xfrm>
        </p:grpSpPr>
        <p:pic>
          <p:nvPicPr>
            <p:cNvPr id="6" name="Εικόνα 5">
              <a:extLst>
                <a:ext uri="{FF2B5EF4-FFF2-40B4-BE49-F238E27FC236}">
                  <a16:creationId xmlns="" xmlns:a16="http://schemas.microsoft.com/office/drawing/2014/main" id="{A32DCD27-CE45-7643-9E35-0AE10BECD09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="" xmlns:a14="http://schemas.microsoft.com/office/drawing/2010/main">
                    <a14:imgLayer r:embed="rId3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15878" y="142875"/>
              <a:ext cx="557890" cy="819651"/>
            </a:xfrm>
            <a:prstGeom prst="rect">
              <a:avLst/>
            </a:prstGeom>
          </p:spPr>
        </p:pic>
        <p:pic>
          <p:nvPicPr>
            <p:cNvPr id="7" name="Picture 2" descr="Επιστολή προς Περιφερειάρχη ΑΜΘ για Ιατρική Σχολή ΔΠΘ – Δημήτρης Κυριαζίδης">
              <a:extLst>
                <a:ext uri="{FF2B5EF4-FFF2-40B4-BE49-F238E27FC236}">
                  <a16:creationId xmlns="" xmlns:a16="http://schemas.microsoft.com/office/drawing/2014/main" id="{8CAD82A3-517C-4C4C-A8B3-BD96DA388CA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BEBA8EAE-BF5A-486C-A8C5-ECC9F3942E4B}">
                  <a14:imgProps xmlns="" xmlns:a14="http://schemas.microsoft.com/office/drawing/2010/main">
                    <a14:imgLayer r:embed="rId5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557582" y="130589"/>
              <a:ext cx="1921300" cy="819652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" name="Εικόνα 2">
            <a:extLst>
              <a:ext uri="{FF2B5EF4-FFF2-40B4-BE49-F238E27FC236}">
                <a16:creationId xmlns="" xmlns:a16="http://schemas.microsoft.com/office/drawing/2014/main" id="{C6CDEC32-28C7-4758-AB63-7312C482BA3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=""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240962" y="0"/>
            <a:ext cx="7951038" cy="327152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Εικόνα 4">
            <a:extLst>
              <a:ext uri="{FF2B5EF4-FFF2-40B4-BE49-F238E27FC236}">
                <a16:creationId xmlns="" xmlns:a16="http://schemas.microsoft.com/office/drawing/2014/main" id="{91078E76-055C-45DD-8EEC-C234EDF0B2A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=""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1505" y="3357206"/>
            <a:ext cx="8508261" cy="3500794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="" xmlns:p14="http://schemas.microsoft.com/office/powerpoint/2010/main" val="3632763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="" xmlns:a16="http://schemas.microsoft.com/office/drawing/2014/main" id="{AC1EF4D1-B73A-0A44-9F75-D2926CA97E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l-GR" dirty="0"/>
              <a:t>Περίπτωση 1-δυσπλαστικός σπίλος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="" xmlns:a16="http://schemas.microsoft.com/office/drawing/2014/main" id="{090B8EAE-B404-C141-9153-B873ACDBC6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0501" y="1797050"/>
            <a:ext cx="6378576" cy="4351338"/>
          </a:xfrm>
        </p:spPr>
        <p:txBody>
          <a:bodyPr>
            <a:normAutofit lnSpcReduction="10000"/>
          </a:bodyPr>
          <a:lstStyle/>
          <a:p>
            <a:r>
              <a:rPr lang="el-GR" dirty="0"/>
              <a:t>Αυτή η κλινικά ορατή </a:t>
            </a:r>
            <a:r>
              <a:rPr lang="el-GR" dirty="0" err="1"/>
              <a:t>μελαγχρωματική</a:t>
            </a:r>
            <a:r>
              <a:rPr lang="el-GR" dirty="0"/>
              <a:t> αλλοίωση με </a:t>
            </a:r>
            <a:r>
              <a:rPr lang="el-GR" dirty="0">
                <a:solidFill>
                  <a:srgbClr val="FF0000"/>
                </a:solidFill>
              </a:rPr>
              <a:t>ανώμαλο περίγραμμα </a:t>
            </a:r>
            <a:r>
              <a:rPr lang="el-GR" dirty="0"/>
              <a:t>αντιστοιχούσε ιστολογικά σε </a:t>
            </a:r>
            <a:r>
              <a:rPr lang="el-GR" u="sng" dirty="0" err="1"/>
              <a:t>δυσπλαστικό</a:t>
            </a:r>
            <a:r>
              <a:rPr lang="el-GR" u="sng" dirty="0"/>
              <a:t> σπίλο</a:t>
            </a:r>
          </a:p>
          <a:p>
            <a:r>
              <a:rPr lang="el-GR" dirty="0"/>
              <a:t>Σε μεμονωμένο (σποραδικό) περιστατικό </a:t>
            </a:r>
            <a:r>
              <a:rPr lang="el-GR" dirty="0" err="1"/>
              <a:t>δυσπλαστικού</a:t>
            </a:r>
            <a:r>
              <a:rPr lang="el-GR" dirty="0"/>
              <a:t> σπίλου: χαμηλός κίνδυνος κακοήθους εξαλλαγής σε μελάνωμα </a:t>
            </a:r>
          </a:p>
          <a:p>
            <a:r>
              <a:rPr lang="el-GR" dirty="0"/>
              <a:t>Σε περιπτώσεις όμως πολλαπλών βλαβών στα πλαίσια </a:t>
            </a:r>
            <a:r>
              <a:rPr lang="el-GR" dirty="0" err="1"/>
              <a:t>οικογενών</a:t>
            </a:r>
            <a:r>
              <a:rPr lang="el-GR" dirty="0"/>
              <a:t> μορφών, υπάρχει πιθανότητα κακοήθους εξαλλαγής σε </a:t>
            </a:r>
            <a:r>
              <a:rPr lang="el-GR" dirty="0">
                <a:solidFill>
                  <a:srgbClr val="FF0000"/>
                </a:solidFill>
              </a:rPr>
              <a:t>σύντομο χρονικό διάστημα</a:t>
            </a:r>
            <a:endParaRPr lang="el-GR" dirty="0"/>
          </a:p>
        </p:txBody>
      </p:sp>
      <p:pic>
        <p:nvPicPr>
          <p:cNvPr id="5122" name="Picture 2">
            <a:extLst>
              <a:ext uri="{FF2B5EF4-FFF2-40B4-BE49-F238E27FC236}">
                <a16:creationId xmlns="" xmlns:a16="http://schemas.microsoft.com/office/drawing/2014/main" id="{C0D0DB1D-81AD-A24E-9C49-A09800C02A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6576" y="1941512"/>
            <a:ext cx="5114924" cy="4178015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Ομάδα 4">
            <a:extLst>
              <a:ext uri="{FF2B5EF4-FFF2-40B4-BE49-F238E27FC236}">
                <a16:creationId xmlns="" xmlns:a16="http://schemas.microsoft.com/office/drawing/2014/main" id="{DAFF4E34-0610-464C-A4DA-997359BE78BA}"/>
              </a:ext>
            </a:extLst>
          </p:cNvPr>
          <p:cNvGrpSpPr/>
          <p:nvPr/>
        </p:nvGrpSpPr>
        <p:grpSpPr>
          <a:xfrm>
            <a:off x="115878" y="130589"/>
            <a:ext cx="12363004" cy="831937"/>
            <a:chOff x="115878" y="130589"/>
            <a:chExt cx="12363004" cy="831937"/>
          </a:xfrm>
        </p:grpSpPr>
        <p:pic>
          <p:nvPicPr>
            <p:cNvPr id="6" name="Εικόνα 5">
              <a:extLst>
                <a:ext uri="{FF2B5EF4-FFF2-40B4-BE49-F238E27FC236}">
                  <a16:creationId xmlns="" xmlns:a16="http://schemas.microsoft.com/office/drawing/2014/main" id="{434EA3DC-AFDE-684B-89AA-697C56B40E3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="" xmlns:a14="http://schemas.microsoft.com/office/drawing/2010/main">
                    <a14:imgLayer r:embed="rId5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15878" y="142875"/>
              <a:ext cx="557890" cy="819651"/>
            </a:xfrm>
            <a:prstGeom prst="rect">
              <a:avLst/>
            </a:prstGeom>
          </p:spPr>
        </p:pic>
        <p:pic>
          <p:nvPicPr>
            <p:cNvPr id="7" name="Picture 2" descr="Επιστολή προς Περιφερειάρχη ΑΜΘ για Ιατρική Σχολή ΔΠΘ – Δημήτρης Κυριαζίδης">
              <a:extLst>
                <a:ext uri="{FF2B5EF4-FFF2-40B4-BE49-F238E27FC236}">
                  <a16:creationId xmlns="" xmlns:a16="http://schemas.microsoft.com/office/drawing/2014/main" id="{3D3B5663-A926-AB4B-87AF-D196C76EECD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BEBA8EAE-BF5A-486C-A8C5-ECC9F3942E4B}">
                  <a14:imgProps xmlns="" xmlns:a14="http://schemas.microsoft.com/office/drawing/2010/main">
                    <a14:imgLayer r:embed="rId7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557582" y="130589"/>
              <a:ext cx="1921300" cy="819652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="" xmlns:p14="http://schemas.microsoft.com/office/powerpoint/2010/main" val="2020612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="" xmlns:a16="http://schemas.microsoft.com/office/drawing/2014/main" id="{EA3A98F6-4529-5043-95C2-FDFCCC1D1F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l-GR" dirty="0"/>
              <a:t>Περίπτωση 1-δυσπλαστικός σπίλος</a:t>
            </a:r>
          </a:p>
        </p:txBody>
      </p:sp>
      <p:pic>
        <p:nvPicPr>
          <p:cNvPr id="4" name="Θέση περιεχομένου 3">
            <a:extLst>
              <a:ext uri="{FF2B5EF4-FFF2-40B4-BE49-F238E27FC236}">
                <a16:creationId xmlns="" xmlns:a16="http://schemas.microsoft.com/office/drawing/2014/main" id="{4B4EBF9F-6B93-074A-9220-F2DAE732BED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47674" y="1574007"/>
            <a:ext cx="5648325" cy="392100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Εικόνα 4">
            <a:extLst>
              <a:ext uri="{FF2B5EF4-FFF2-40B4-BE49-F238E27FC236}">
                <a16:creationId xmlns="" xmlns:a16="http://schemas.microsoft.com/office/drawing/2014/main" id="{317449BA-EB0A-2142-B8B7-24BF1855ECB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=""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486525" y="1574007"/>
            <a:ext cx="5549223" cy="392100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26D043BB-14B4-4A4C-A968-93435818D450}"/>
              </a:ext>
            </a:extLst>
          </p:cNvPr>
          <p:cNvSpPr txBox="1"/>
          <p:nvPr/>
        </p:nvSpPr>
        <p:spPr>
          <a:xfrm>
            <a:off x="2505694" y="5900738"/>
            <a:ext cx="74812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/>
              <a:t>Ανώμαλο περίγραμμα (αριστερά) και ετερογένεια χρώματος (δεξιά)</a:t>
            </a:r>
          </a:p>
        </p:txBody>
      </p:sp>
      <p:grpSp>
        <p:nvGrpSpPr>
          <p:cNvPr id="7" name="Ομάδα 6">
            <a:extLst>
              <a:ext uri="{FF2B5EF4-FFF2-40B4-BE49-F238E27FC236}">
                <a16:creationId xmlns="" xmlns:a16="http://schemas.microsoft.com/office/drawing/2014/main" id="{65449F27-33C1-6C4A-834C-EBDC5D4BDBAA}"/>
              </a:ext>
            </a:extLst>
          </p:cNvPr>
          <p:cNvGrpSpPr/>
          <p:nvPr/>
        </p:nvGrpSpPr>
        <p:grpSpPr>
          <a:xfrm>
            <a:off x="115878" y="130589"/>
            <a:ext cx="12363004" cy="831937"/>
            <a:chOff x="115878" y="130589"/>
            <a:chExt cx="12363004" cy="831937"/>
          </a:xfrm>
        </p:grpSpPr>
        <p:pic>
          <p:nvPicPr>
            <p:cNvPr id="8" name="Εικόνα 7">
              <a:extLst>
                <a:ext uri="{FF2B5EF4-FFF2-40B4-BE49-F238E27FC236}">
                  <a16:creationId xmlns="" xmlns:a16="http://schemas.microsoft.com/office/drawing/2014/main" id="{844C6AE0-2928-494E-AA6E-F791CD19043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="" xmlns:a14="http://schemas.microsoft.com/office/drawing/2010/main">
                    <a14:imgLayer r:embed="rId7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15878" y="142875"/>
              <a:ext cx="557890" cy="819651"/>
            </a:xfrm>
            <a:prstGeom prst="rect">
              <a:avLst/>
            </a:prstGeom>
          </p:spPr>
        </p:pic>
        <p:pic>
          <p:nvPicPr>
            <p:cNvPr id="9" name="Picture 2" descr="Επιστολή προς Περιφερειάρχη ΑΜΘ για Ιατρική Σχολή ΔΠΘ – Δημήτρης Κυριαζίδης">
              <a:extLst>
                <a:ext uri="{FF2B5EF4-FFF2-40B4-BE49-F238E27FC236}">
                  <a16:creationId xmlns="" xmlns:a16="http://schemas.microsoft.com/office/drawing/2014/main" id="{85A71A4F-0198-0447-8684-7A09A475E4E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BEBA8EAE-BF5A-486C-A8C5-ECC9F3942E4B}">
                  <a14:imgProps xmlns="" xmlns:a14="http://schemas.microsoft.com/office/drawing/2010/main">
                    <a14:imgLayer r:embed="rId9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557582" y="130589"/>
              <a:ext cx="1921300" cy="819652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="" xmlns:p14="http://schemas.microsoft.com/office/powerpoint/2010/main" val="3256821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1524000" y="836712"/>
            <a:ext cx="4254799" cy="4101730"/>
          </a:xfrm>
        </p:spPr>
        <p:txBody>
          <a:bodyPr>
            <a:normAutofit fontScale="90000"/>
          </a:bodyPr>
          <a:lstStyle/>
          <a:p>
            <a:r>
              <a:rPr lang="el-GR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Δυσπλαστικός</a:t>
            </a:r>
            <a:r>
              <a:rPr lang="el-GR" sz="4000" dirty="0">
                <a:latin typeface="Calibri" panose="020F0502020204030204" pitchFamily="34" charset="0"/>
                <a:cs typeface="Calibri" panose="020F0502020204030204" pitchFamily="34" charset="0"/>
              </a:rPr>
              <a:t> σπίλος</a:t>
            </a: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l-GR" sz="2400" dirty="0">
                <a:latin typeface="Calibri" panose="020F0502020204030204" pitchFamily="34" charset="0"/>
                <a:cs typeface="Calibri" panose="020F0502020204030204" pitchFamily="34" charset="0"/>
              </a:rPr>
              <a:t>Πλαϊνή γεφύρωση των προβολών/καταδύσεων της επιδερμίδας εντός του </a:t>
            </a:r>
            <a:r>
              <a:rPr lang="el-GR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θηλώδους</a:t>
            </a:r>
            <a:r>
              <a:rPr lang="el-GR" sz="2400" dirty="0">
                <a:latin typeface="Calibri" panose="020F0502020204030204" pitchFamily="34" charset="0"/>
                <a:cs typeface="Calibri" panose="020F0502020204030204" pitchFamily="34" charset="0"/>
              </a:rPr>
              <a:t> χορίου· στο τελευταίο, πεταλοειδής </a:t>
            </a:r>
            <a:r>
              <a:rPr lang="el-GR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ίνωση</a:t>
            </a:r>
            <a:r>
              <a:rPr lang="el-GR" sz="2400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br>
              <a:rPr lang="el-GR" sz="24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l-GR" sz="2400" dirty="0">
                <a:latin typeface="Calibri" panose="020F0502020204030204" pitchFamily="34" charset="0"/>
                <a:cs typeface="Calibri" panose="020F0502020204030204" pitchFamily="34" charset="0"/>
              </a:rPr>
              <a:t>Μέτρια πυρηνική </a:t>
            </a:r>
            <a:r>
              <a:rPr lang="el-GR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ατυπία</a:t>
            </a:r>
            <a:r>
              <a:rPr lang="el-GR" sz="2400" dirty="0">
                <a:latin typeface="Calibri" panose="020F0502020204030204" pitchFamily="34" charset="0"/>
                <a:cs typeface="Calibri" panose="020F0502020204030204" pitchFamily="34" charset="0"/>
              </a:rPr>
              <a:t> με απλώς διακριτά </a:t>
            </a:r>
            <a:r>
              <a:rPr lang="el-GR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πυρήνια</a:t>
            </a:r>
            <a:r>
              <a:rPr lang="el-GR" sz="2400" dirty="0">
                <a:latin typeface="Calibri" panose="020F0502020204030204" pitchFamily="34" charset="0"/>
                <a:cs typeface="Calibri" panose="020F0502020204030204" pitchFamily="34" charset="0"/>
              </a:rPr>
              <a:t> . Το συνδεσμικό συστατικό υπερβαίνει σε έκταση το </a:t>
            </a:r>
            <a:r>
              <a:rPr lang="el-GR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χοριακό</a:t>
            </a:r>
            <a:r>
              <a:rPr lang="el-GR" sz="2400" dirty="0">
                <a:latin typeface="Calibri" panose="020F0502020204030204" pitchFamily="34" charset="0"/>
                <a:cs typeface="Calibri" panose="020F0502020204030204" pitchFamily="34" charset="0"/>
              </a:rPr>
              <a:t> (φαινόμενο του ώμου). </a:t>
            </a:r>
            <a:br>
              <a:rPr lang="el-GR" sz="24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dirty="0"/>
              <a:t/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endParaRPr lang="el-GR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0078" y="3537014"/>
            <a:ext cx="4227889" cy="313286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=""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4034" y="3537014"/>
            <a:ext cx="4757273" cy="317014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="" xmlns:a14="http://schemas.microsoft.com/office/drawing/2010/main">
                  <a14:imgLayer r:embed="rId7">
                    <a14:imgEffect>
                      <a14:sharpenSoften amount="64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3203" y="168916"/>
            <a:ext cx="4728105" cy="315207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6" name="Ομάδα 5">
            <a:extLst>
              <a:ext uri="{FF2B5EF4-FFF2-40B4-BE49-F238E27FC236}">
                <a16:creationId xmlns="" xmlns:a16="http://schemas.microsoft.com/office/drawing/2014/main" id="{6FFE8433-874C-E24E-8419-376AF9B2798B}"/>
              </a:ext>
            </a:extLst>
          </p:cNvPr>
          <p:cNvGrpSpPr/>
          <p:nvPr/>
        </p:nvGrpSpPr>
        <p:grpSpPr>
          <a:xfrm>
            <a:off x="115878" y="130589"/>
            <a:ext cx="12363004" cy="831937"/>
            <a:chOff x="115878" y="130589"/>
            <a:chExt cx="12363004" cy="831937"/>
          </a:xfrm>
        </p:grpSpPr>
        <p:pic>
          <p:nvPicPr>
            <p:cNvPr id="7" name="Εικόνα 6">
              <a:extLst>
                <a:ext uri="{FF2B5EF4-FFF2-40B4-BE49-F238E27FC236}">
                  <a16:creationId xmlns="" xmlns:a16="http://schemas.microsoft.com/office/drawing/2014/main" id="{F2C45D6B-B843-0E42-958C-8D2DFC87AD8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="" xmlns:a14="http://schemas.microsoft.com/office/drawing/2010/main">
                    <a14:imgLayer r:embed="rId9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15878" y="142875"/>
              <a:ext cx="557890" cy="819651"/>
            </a:xfrm>
            <a:prstGeom prst="rect">
              <a:avLst/>
            </a:prstGeom>
          </p:spPr>
        </p:pic>
        <p:pic>
          <p:nvPicPr>
            <p:cNvPr id="8" name="Picture 2" descr="Επιστολή προς Περιφερειάρχη ΑΜΘ για Ιατρική Σχολή ΔΠΘ – Δημήτρης Κυριαζίδης">
              <a:extLst>
                <a:ext uri="{FF2B5EF4-FFF2-40B4-BE49-F238E27FC236}">
                  <a16:creationId xmlns="" xmlns:a16="http://schemas.microsoft.com/office/drawing/2014/main" id="{40785F86-FA18-F349-8E9C-9873D9AF503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BEBA8EAE-BF5A-486C-A8C5-ECC9F3942E4B}">
                  <a14:imgProps xmlns="" xmlns:a14="http://schemas.microsoft.com/office/drawing/2010/main">
                    <a14:imgLayer r:embed="rId11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557582" y="130589"/>
              <a:ext cx="1921300" cy="819652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="" xmlns:p14="http://schemas.microsoft.com/office/powerpoint/2010/main" val="2257816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="" xmlns:a16="http://schemas.microsoft.com/office/drawing/2014/main" id="{DB8C2621-0C8C-7A46-A329-569FEC5F66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63600"/>
          </a:xfrm>
        </p:spPr>
        <p:txBody>
          <a:bodyPr>
            <a:normAutofit fontScale="90000"/>
          </a:bodyPr>
          <a:lstStyle/>
          <a:p>
            <a:pPr algn="ctr"/>
            <a:r>
              <a:rPr lang="el-GR" dirty="0"/>
              <a:t>Περίπτωση 1-Συγγενής </a:t>
            </a:r>
            <a:r>
              <a:rPr lang="el-GR" dirty="0" err="1"/>
              <a:t>σπιλομελανοκυτταρικός</a:t>
            </a:r>
            <a:r>
              <a:rPr lang="el-GR" dirty="0"/>
              <a:t> σπίλος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="" xmlns:a16="http://schemas.microsoft.com/office/drawing/2014/main" id="{0797F9F7-D4E0-A640-98B4-DCA33FA6DE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4941" y="5214938"/>
            <a:ext cx="11776075" cy="1643062"/>
          </a:xfrm>
        </p:spPr>
        <p:txBody>
          <a:bodyPr>
            <a:normAutofit fontScale="92500" lnSpcReduction="20000"/>
          </a:bodyPr>
          <a:lstStyle/>
          <a:p>
            <a:r>
              <a:rPr lang="el-GR" dirty="0"/>
              <a:t>Αυτή η καφέ </a:t>
            </a:r>
            <a:r>
              <a:rPr lang="el-GR" dirty="0" err="1"/>
              <a:t>μελαγχρωματική</a:t>
            </a:r>
            <a:r>
              <a:rPr lang="el-GR" dirty="0"/>
              <a:t> αλλοίωση με </a:t>
            </a:r>
            <a:r>
              <a:rPr lang="el-GR" dirty="0">
                <a:solidFill>
                  <a:srgbClr val="FF0000"/>
                </a:solidFill>
              </a:rPr>
              <a:t>άφθονα </a:t>
            </a:r>
            <a:r>
              <a:rPr lang="el-GR" dirty="0" err="1">
                <a:solidFill>
                  <a:srgbClr val="FF0000"/>
                </a:solidFill>
              </a:rPr>
              <a:t>τριχοθυλάκια</a:t>
            </a:r>
            <a:r>
              <a:rPr lang="el-GR" dirty="0">
                <a:solidFill>
                  <a:srgbClr val="FF0000"/>
                </a:solidFill>
              </a:rPr>
              <a:t> </a:t>
            </a:r>
            <a:r>
              <a:rPr lang="el-GR" dirty="0"/>
              <a:t>ήταν εμφανής εκ γενετής. Η διάμετρος είναι μερικά εκατοστά</a:t>
            </a:r>
          </a:p>
          <a:p>
            <a:r>
              <a:rPr lang="el-GR" dirty="0"/>
              <a:t>Πιθανότητα εξαλλαγής σε μελάνωμα: </a:t>
            </a:r>
            <a:r>
              <a:rPr lang="el-GR" i="1" dirty="0"/>
              <a:t>αρκετή μικρή για μικρές βλάβες</a:t>
            </a:r>
            <a:r>
              <a:rPr lang="el-GR" dirty="0"/>
              <a:t>. Αύξηση του κινδύνου σε εκτεταμένες αλλοιώσεις (προσβολή ολόκληρου μέλους ή μεγάλης επιφάνειας του κορμού) </a:t>
            </a:r>
          </a:p>
        </p:txBody>
      </p:sp>
      <p:pic>
        <p:nvPicPr>
          <p:cNvPr id="6146" name="Picture 2">
            <a:extLst>
              <a:ext uri="{FF2B5EF4-FFF2-40B4-BE49-F238E27FC236}">
                <a16:creationId xmlns="" xmlns:a16="http://schemas.microsoft.com/office/drawing/2014/main" id="{A35364D7-FA6F-0E4A-B9FD-60481F0E40C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t="4666" b="5040"/>
          <a:stretch/>
        </p:blipFill>
        <p:spPr bwMode="auto">
          <a:xfrm>
            <a:off x="3714591" y="1362869"/>
            <a:ext cx="4762817" cy="3717925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Ομάδα 4">
            <a:extLst>
              <a:ext uri="{FF2B5EF4-FFF2-40B4-BE49-F238E27FC236}">
                <a16:creationId xmlns="" xmlns:a16="http://schemas.microsoft.com/office/drawing/2014/main" id="{30C1A5FD-A88B-E843-9A4A-E3DC424459C7}"/>
              </a:ext>
            </a:extLst>
          </p:cNvPr>
          <p:cNvGrpSpPr/>
          <p:nvPr/>
        </p:nvGrpSpPr>
        <p:grpSpPr>
          <a:xfrm>
            <a:off x="115878" y="130589"/>
            <a:ext cx="12363004" cy="831937"/>
            <a:chOff x="115878" y="130589"/>
            <a:chExt cx="12363004" cy="831937"/>
          </a:xfrm>
        </p:grpSpPr>
        <p:pic>
          <p:nvPicPr>
            <p:cNvPr id="6" name="Εικόνα 5">
              <a:extLst>
                <a:ext uri="{FF2B5EF4-FFF2-40B4-BE49-F238E27FC236}">
                  <a16:creationId xmlns="" xmlns:a16="http://schemas.microsoft.com/office/drawing/2014/main" id="{FB446208-3E28-5B4B-AC8E-CDF3781274F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="" xmlns:a14="http://schemas.microsoft.com/office/drawing/2010/main">
                    <a14:imgLayer r:embed="rId5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15878" y="142875"/>
              <a:ext cx="557890" cy="819651"/>
            </a:xfrm>
            <a:prstGeom prst="rect">
              <a:avLst/>
            </a:prstGeom>
          </p:spPr>
        </p:pic>
        <p:pic>
          <p:nvPicPr>
            <p:cNvPr id="7" name="Picture 2" descr="Επιστολή προς Περιφερειάρχη ΑΜΘ για Ιατρική Σχολή ΔΠΘ – Δημήτρης Κυριαζίδης">
              <a:extLst>
                <a:ext uri="{FF2B5EF4-FFF2-40B4-BE49-F238E27FC236}">
                  <a16:creationId xmlns="" xmlns:a16="http://schemas.microsoft.com/office/drawing/2014/main" id="{4BE6EF15-B3B7-1E47-9F3A-31D6482DA0E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BEBA8EAE-BF5A-486C-A8C5-ECC9F3942E4B}">
                  <a14:imgProps xmlns="" xmlns:a14="http://schemas.microsoft.com/office/drawing/2010/main">
                    <a14:imgLayer r:embed="rId7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557582" y="130589"/>
              <a:ext cx="1921300" cy="819652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="" xmlns:p14="http://schemas.microsoft.com/office/powerpoint/2010/main" val="141852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079FDA10-93C7-4BCE-A969-4A0B7DC78A2E}"/>
              </a:ext>
            </a:extLst>
          </p:cNvPr>
          <p:cNvSpPr txBox="1"/>
          <p:nvPr/>
        </p:nvSpPr>
        <p:spPr>
          <a:xfrm>
            <a:off x="619760" y="375920"/>
            <a:ext cx="10759440" cy="36625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4400" dirty="0"/>
              <a:t>Σπίλος της </a:t>
            </a:r>
            <a:r>
              <a:rPr lang="en-US" sz="4400" dirty="0"/>
              <a:t>Spitz </a:t>
            </a:r>
            <a:r>
              <a:rPr lang="el-GR" sz="4400" dirty="0"/>
              <a:t>(</a:t>
            </a:r>
            <a:r>
              <a:rPr lang="en-US" sz="4400" dirty="0"/>
              <a:t>Spitz nevus)</a:t>
            </a:r>
          </a:p>
          <a:p>
            <a:endParaRPr lang="en-US" sz="4400" dirty="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/>
              <a:t>Sophie Spitz (1948</a:t>
            </a:r>
            <a:r>
              <a:rPr lang="el-GR" sz="3600" dirty="0"/>
              <a:t>: </a:t>
            </a:r>
            <a:r>
              <a:rPr lang="el-GR" sz="3600" dirty="0" err="1"/>
              <a:t>Καλόηθες</a:t>
            </a:r>
            <a:r>
              <a:rPr lang="el-GR" sz="3600" dirty="0"/>
              <a:t> νεανικό μελάνωμα)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l-GR" sz="3600" dirty="0"/>
              <a:t>≤6</a:t>
            </a:r>
            <a:r>
              <a:rPr lang="en-US" sz="3600" dirty="0"/>
              <a:t>mm</a:t>
            </a:r>
            <a:endParaRPr lang="el-GR" sz="3600" dirty="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l-GR" sz="3600" dirty="0"/>
              <a:t>Καλοήθης συμπεριφορά, σπάνια διήθηση </a:t>
            </a:r>
            <a:r>
              <a:rPr lang="el-GR" sz="3600" dirty="0" err="1"/>
              <a:t>περιοχικών</a:t>
            </a:r>
            <a:r>
              <a:rPr lang="el-GR" sz="3600" dirty="0"/>
              <a:t> λεμφαδένων</a:t>
            </a:r>
          </a:p>
        </p:txBody>
      </p:sp>
      <p:grpSp>
        <p:nvGrpSpPr>
          <p:cNvPr id="3" name="Ομάδα 2">
            <a:extLst>
              <a:ext uri="{FF2B5EF4-FFF2-40B4-BE49-F238E27FC236}">
                <a16:creationId xmlns="" xmlns:a16="http://schemas.microsoft.com/office/drawing/2014/main" id="{4249FFE2-11E2-D44E-B046-70EA04F5E700}"/>
              </a:ext>
            </a:extLst>
          </p:cNvPr>
          <p:cNvGrpSpPr/>
          <p:nvPr/>
        </p:nvGrpSpPr>
        <p:grpSpPr>
          <a:xfrm>
            <a:off x="115878" y="130589"/>
            <a:ext cx="12363004" cy="831937"/>
            <a:chOff x="115878" y="130589"/>
            <a:chExt cx="12363004" cy="831937"/>
          </a:xfrm>
        </p:grpSpPr>
        <p:pic>
          <p:nvPicPr>
            <p:cNvPr id="4" name="Εικόνα 3">
              <a:extLst>
                <a:ext uri="{FF2B5EF4-FFF2-40B4-BE49-F238E27FC236}">
                  <a16:creationId xmlns="" xmlns:a16="http://schemas.microsoft.com/office/drawing/2014/main" id="{5AF2019A-8EB0-074A-8FFF-A4BAEF1FCA8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="" xmlns:a14="http://schemas.microsoft.com/office/drawing/2010/main">
                    <a14:imgLayer r:embed="rId3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15878" y="142875"/>
              <a:ext cx="557890" cy="819651"/>
            </a:xfrm>
            <a:prstGeom prst="rect">
              <a:avLst/>
            </a:prstGeom>
          </p:spPr>
        </p:pic>
        <p:pic>
          <p:nvPicPr>
            <p:cNvPr id="5" name="Picture 2" descr="Επιστολή προς Περιφερειάρχη ΑΜΘ για Ιατρική Σχολή ΔΠΘ – Δημήτρης Κυριαζίδης">
              <a:extLst>
                <a:ext uri="{FF2B5EF4-FFF2-40B4-BE49-F238E27FC236}">
                  <a16:creationId xmlns="" xmlns:a16="http://schemas.microsoft.com/office/drawing/2014/main" id="{C19BD0D0-4A91-BC48-8DED-9C9A6181923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BEBA8EAE-BF5A-486C-A8C5-ECC9F3942E4B}">
                  <a14:imgProps xmlns="" xmlns:a14="http://schemas.microsoft.com/office/drawing/2010/main">
                    <a14:imgLayer r:embed="rId5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557582" y="130589"/>
              <a:ext cx="1921300" cy="819652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="" xmlns:p14="http://schemas.microsoft.com/office/powerpoint/2010/main" val="714543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>
            <a:extLst>
              <a:ext uri="{FF2B5EF4-FFF2-40B4-BE49-F238E27FC236}">
                <a16:creationId xmlns="" xmlns:a16="http://schemas.microsoft.com/office/drawing/2014/main" id="{6E8D29BF-6E20-4F70-B229-10DC486E2E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" y="1081366"/>
            <a:ext cx="12192000" cy="5016499"/>
          </a:xfrm>
          <a:prstGeom prst="rect">
            <a:avLst/>
          </a:prstGeom>
          <a:ln>
            <a:solidFill>
              <a:schemeClr val="tx1"/>
            </a:solidFill>
          </a:ln>
        </p:spPr>
      </p:pic>
      <p:grpSp>
        <p:nvGrpSpPr>
          <p:cNvPr id="3" name="Ομάδα 2">
            <a:extLst>
              <a:ext uri="{FF2B5EF4-FFF2-40B4-BE49-F238E27FC236}">
                <a16:creationId xmlns="" xmlns:a16="http://schemas.microsoft.com/office/drawing/2014/main" id="{A2BAE705-E8ED-2B46-9046-461A3955F14F}"/>
              </a:ext>
            </a:extLst>
          </p:cNvPr>
          <p:cNvGrpSpPr/>
          <p:nvPr/>
        </p:nvGrpSpPr>
        <p:grpSpPr>
          <a:xfrm>
            <a:off x="115878" y="130589"/>
            <a:ext cx="12363004" cy="831937"/>
            <a:chOff x="115878" y="130589"/>
            <a:chExt cx="12363004" cy="831937"/>
          </a:xfrm>
        </p:grpSpPr>
        <p:pic>
          <p:nvPicPr>
            <p:cNvPr id="4" name="Εικόνα 3">
              <a:extLst>
                <a:ext uri="{FF2B5EF4-FFF2-40B4-BE49-F238E27FC236}">
                  <a16:creationId xmlns="" xmlns:a16="http://schemas.microsoft.com/office/drawing/2014/main" id="{13E8EFE5-61BE-E84E-A3DA-B68DAE48C2D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="" xmlns:a14="http://schemas.microsoft.com/office/drawing/2010/main">
                    <a14:imgLayer r:embed="rId5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15878" y="142875"/>
              <a:ext cx="557890" cy="819651"/>
            </a:xfrm>
            <a:prstGeom prst="rect">
              <a:avLst/>
            </a:prstGeom>
          </p:spPr>
        </p:pic>
        <p:pic>
          <p:nvPicPr>
            <p:cNvPr id="5" name="Picture 2" descr="Επιστολή προς Περιφερειάρχη ΑΜΘ για Ιατρική Σχολή ΔΠΘ – Δημήτρης Κυριαζίδης">
              <a:extLst>
                <a:ext uri="{FF2B5EF4-FFF2-40B4-BE49-F238E27FC236}">
                  <a16:creationId xmlns="" xmlns:a16="http://schemas.microsoft.com/office/drawing/2014/main" id="{AD309D0F-EFBE-6A45-B02B-DDE6E044C6C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BEBA8EAE-BF5A-486C-A8C5-ECC9F3942E4B}">
                  <a14:imgProps xmlns="" xmlns:a14="http://schemas.microsoft.com/office/drawing/2010/main">
                    <a14:imgLayer r:embed="rId7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557582" y="130589"/>
              <a:ext cx="1921300" cy="819652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="" xmlns:p14="http://schemas.microsoft.com/office/powerpoint/2010/main" val="565850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Ομάδα 4">
            <a:extLst>
              <a:ext uri="{FF2B5EF4-FFF2-40B4-BE49-F238E27FC236}">
                <a16:creationId xmlns="" xmlns:a16="http://schemas.microsoft.com/office/drawing/2014/main" id="{686BB58D-DEA2-854A-A2A3-3FFCC8E15F89}"/>
              </a:ext>
            </a:extLst>
          </p:cNvPr>
          <p:cNvGrpSpPr/>
          <p:nvPr/>
        </p:nvGrpSpPr>
        <p:grpSpPr>
          <a:xfrm>
            <a:off x="115878" y="130589"/>
            <a:ext cx="12363004" cy="831937"/>
            <a:chOff x="115878" y="130589"/>
            <a:chExt cx="12363004" cy="831937"/>
          </a:xfrm>
        </p:grpSpPr>
        <p:pic>
          <p:nvPicPr>
            <p:cNvPr id="6" name="Εικόνα 5">
              <a:extLst>
                <a:ext uri="{FF2B5EF4-FFF2-40B4-BE49-F238E27FC236}">
                  <a16:creationId xmlns="" xmlns:a16="http://schemas.microsoft.com/office/drawing/2014/main" id="{29671DC3-3CEA-A94A-89E1-DAC10D21881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="" xmlns:a14="http://schemas.microsoft.com/office/drawing/2010/main">
                    <a14:imgLayer r:embed="rId3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15878" y="142875"/>
              <a:ext cx="557890" cy="819651"/>
            </a:xfrm>
            <a:prstGeom prst="rect">
              <a:avLst/>
            </a:prstGeom>
          </p:spPr>
        </p:pic>
        <p:pic>
          <p:nvPicPr>
            <p:cNvPr id="7" name="Picture 2" descr="Επιστολή προς Περιφερειάρχη ΑΜΘ για Ιατρική Σχολή ΔΠΘ – Δημήτρης Κυριαζίδης">
              <a:extLst>
                <a:ext uri="{FF2B5EF4-FFF2-40B4-BE49-F238E27FC236}">
                  <a16:creationId xmlns="" xmlns:a16="http://schemas.microsoft.com/office/drawing/2014/main" id="{C88C1DDD-3524-984A-A0B7-678861A771B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BEBA8EAE-BF5A-486C-A8C5-ECC9F3942E4B}">
                  <a14:imgProps xmlns="" xmlns:a14="http://schemas.microsoft.com/office/drawing/2010/main">
                    <a14:imgLayer r:embed="rId5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557582" y="130589"/>
              <a:ext cx="1921300" cy="819652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" name="Εικόνα 1">
            <a:extLst>
              <a:ext uri="{FF2B5EF4-FFF2-40B4-BE49-F238E27FC236}">
                <a16:creationId xmlns="" xmlns:a16="http://schemas.microsoft.com/office/drawing/2014/main" id="{B7822EE5-04A9-4B6B-972A-0A5D264B9BE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=""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" y="12753"/>
            <a:ext cx="8302779" cy="341624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Εικόνα 3">
            <a:extLst>
              <a:ext uri="{FF2B5EF4-FFF2-40B4-BE49-F238E27FC236}">
                <a16:creationId xmlns="" xmlns:a16="http://schemas.microsoft.com/office/drawing/2014/main" id="{E1A87459-B233-44CC-BB10-413EDAE5183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=""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151388" y="3510280"/>
            <a:ext cx="7939012" cy="3266572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="" xmlns:p14="http://schemas.microsoft.com/office/powerpoint/2010/main" val="394845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="" xmlns:a16="http://schemas.microsoft.com/office/drawing/2014/main" id="{5464C60F-28EF-3342-A104-87A77AA5A8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l-GR" dirty="0"/>
              <a:t>Περίπτωση 2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="" xmlns:a16="http://schemas.microsoft.com/office/drawing/2014/main" id="{C5A39892-D107-614D-B0DF-6574833AD0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667250"/>
          </a:xfrm>
        </p:spPr>
        <p:txBody>
          <a:bodyPr/>
          <a:lstStyle/>
          <a:p>
            <a:r>
              <a:rPr lang="el-GR" dirty="0"/>
              <a:t>Άνδρας 55 ετών </a:t>
            </a:r>
          </a:p>
          <a:p>
            <a:r>
              <a:rPr lang="el-GR" dirty="0"/>
              <a:t>Παρουσία ενός συμπαγούς, ελαφρώς </a:t>
            </a:r>
            <a:r>
              <a:rPr lang="el-GR" dirty="0" err="1"/>
              <a:t>μελαγχρωματικού</a:t>
            </a:r>
            <a:r>
              <a:rPr lang="el-GR" dirty="0"/>
              <a:t> ογκιδίου στην περιοχή της ράχης </a:t>
            </a:r>
          </a:p>
          <a:p>
            <a:r>
              <a:rPr lang="el-GR" dirty="0"/>
              <a:t>Κυκλοτερής αλλοίωση, διαμέτρου 14χιλ. </a:t>
            </a:r>
          </a:p>
          <a:p>
            <a:r>
              <a:rPr lang="el-GR" dirty="0"/>
              <a:t>3χιλ. πάνω από το επίπεδο της επιδερμίδας (</a:t>
            </a:r>
            <a:r>
              <a:rPr lang="el-GR" dirty="0" err="1"/>
              <a:t>εξωφυτική</a:t>
            </a:r>
            <a:r>
              <a:rPr lang="el-GR" dirty="0"/>
              <a:t>) </a:t>
            </a:r>
          </a:p>
          <a:p>
            <a:r>
              <a:rPr lang="el-GR" dirty="0"/>
              <a:t>Ο ασθενής ανησυχούσε μήπως έχει </a:t>
            </a:r>
            <a:r>
              <a:rPr lang="el-GR" dirty="0" err="1"/>
              <a:t>κακόηθες</a:t>
            </a:r>
            <a:r>
              <a:rPr lang="el-GR" dirty="0"/>
              <a:t> μελάνωμα </a:t>
            </a:r>
          </a:p>
          <a:p>
            <a:r>
              <a:rPr lang="el-GR" dirty="0"/>
              <a:t>Δεν ανέφερε αιμορραγία, κνησμό ή πόνο στην περιοχή</a:t>
            </a:r>
          </a:p>
        </p:txBody>
      </p:sp>
      <p:grpSp>
        <p:nvGrpSpPr>
          <p:cNvPr id="4" name="Ομάδα 3">
            <a:extLst>
              <a:ext uri="{FF2B5EF4-FFF2-40B4-BE49-F238E27FC236}">
                <a16:creationId xmlns="" xmlns:a16="http://schemas.microsoft.com/office/drawing/2014/main" id="{62DD1430-E150-454B-903D-E5D1011B9531}"/>
              </a:ext>
            </a:extLst>
          </p:cNvPr>
          <p:cNvGrpSpPr/>
          <p:nvPr/>
        </p:nvGrpSpPr>
        <p:grpSpPr>
          <a:xfrm>
            <a:off x="115878" y="130589"/>
            <a:ext cx="12363004" cy="831937"/>
            <a:chOff x="115878" y="130589"/>
            <a:chExt cx="12363004" cy="831937"/>
          </a:xfrm>
        </p:grpSpPr>
        <p:pic>
          <p:nvPicPr>
            <p:cNvPr id="5" name="Εικόνα 4">
              <a:extLst>
                <a:ext uri="{FF2B5EF4-FFF2-40B4-BE49-F238E27FC236}">
                  <a16:creationId xmlns="" xmlns:a16="http://schemas.microsoft.com/office/drawing/2014/main" id="{5DDC5B20-7024-E246-933B-1A1FCB3EA0E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="" xmlns:a14="http://schemas.microsoft.com/office/drawing/2010/main">
                    <a14:imgLayer r:embed="rId3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15878" y="142875"/>
              <a:ext cx="557890" cy="819651"/>
            </a:xfrm>
            <a:prstGeom prst="rect">
              <a:avLst/>
            </a:prstGeom>
          </p:spPr>
        </p:pic>
        <p:pic>
          <p:nvPicPr>
            <p:cNvPr id="6" name="Picture 2" descr="Επιστολή προς Περιφερειάρχη ΑΜΘ για Ιατρική Σχολή ΔΠΘ – Δημήτρης Κυριαζίδης">
              <a:extLst>
                <a:ext uri="{FF2B5EF4-FFF2-40B4-BE49-F238E27FC236}">
                  <a16:creationId xmlns="" xmlns:a16="http://schemas.microsoft.com/office/drawing/2014/main" id="{F5ED9717-0A7D-1345-98A2-DD36702BED0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BEBA8EAE-BF5A-486C-A8C5-ECC9F3942E4B}">
                  <a14:imgProps xmlns="" xmlns:a14="http://schemas.microsoft.com/office/drawing/2010/main">
                    <a14:imgLayer r:embed="rId5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557582" y="130589"/>
              <a:ext cx="1921300" cy="819652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="" xmlns:p14="http://schemas.microsoft.com/office/powerpoint/2010/main" val="1969312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="" xmlns:a16="http://schemas.microsoft.com/office/drawing/2014/main" id="{847DFFCE-31AB-6B41-A758-00639DCFD9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3168"/>
            <a:ext cx="10515600" cy="1325563"/>
          </a:xfrm>
        </p:spPr>
        <p:txBody>
          <a:bodyPr/>
          <a:lstStyle/>
          <a:p>
            <a:pPr algn="ctr"/>
            <a:r>
              <a:rPr lang="el-GR" dirty="0"/>
              <a:t>Περίπτωση 2-κλινική εικόνα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="" xmlns:a16="http://schemas.microsoft.com/office/drawing/2014/main" id="{F69566CF-A239-5245-9851-5EC1689243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1012" y="5189128"/>
            <a:ext cx="11615738" cy="1805598"/>
          </a:xfrm>
        </p:spPr>
        <p:txBody>
          <a:bodyPr>
            <a:normAutofit fontScale="85000" lnSpcReduction="20000"/>
          </a:bodyPr>
          <a:lstStyle/>
          <a:p>
            <a:r>
              <a:rPr lang="el-GR" dirty="0"/>
              <a:t>Η </a:t>
            </a:r>
            <a:r>
              <a:rPr lang="el-GR" dirty="0" err="1"/>
              <a:t>μεγαλ</a:t>
            </a:r>
            <a:r>
              <a:rPr lang="en-US" dirty="0" err="1"/>
              <a:t>ύ</a:t>
            </a:r>
            <a:r>
              <a:rPr lang="el-GR" dirty="0" err="1"/>
              <a:t>τερη</a:t>
            </a:r>
            <a:r>
              <a:rPr lang="el-GR" dirty="0"/>
              <a:t> βλάβη είναι </a:t>
            </a:r>
            <a:r>
              <a:rPr lang="el-GR" dirty="0" err="1">
                <a:solidFill>
                  <a:srgbClr val="FF0000"/>
                </a:solidFill>
              </a:rPr>
              <a:t>βαθυχρωματική</a:t>
            </a:r>
            <a:r>
              <a:rPr lang="el-GR" dirty="0"/>
              <a:t> και η χαρακτηριστική </a:t>
            </a:r>
            <a:r>
              <a:rPr lang="el-GR" dirty="0">
                <a:solidFill>
                  <a:srgbClr val="FF0000"/>
                </a:solidFill>
              </a:rPr>
              <a:t>κοκκώδης επιφάνεια </a:t>
            </a:r>
            <a:r>
              <a:rPr lang="el-GR" dirty="0"/>
              <a:t>είναι εμφανώς </a:t>
            </a:r>
            <a:r>
              <a:rPr lang="el-GR" u="sng" dirty="0"/>
              <a:t>πάνω από το επίπεδο του παρακείμενου δέρματος</a:t>
            </a:r>
            <a:r>
              <a:rPr lang="el-GR" dirty="0"/>
              <a:t> </a:t>
            </a:r>
          </a:p>
          <a:p>
            <a:r>
              <a:rPr lang="el-GR" dirty="0"/>
              <a:t>Οι </a:t>
            </a:r>
            <a:r>
              <a:rPr lang="el-GR" dirty="0" err="1"/>
              <a:t>συνοδές</a:t>
            </a:r>
            <a:r>
              <a:rPr lang="el-GR" dirty="0"/>
              <a:t> μικρότερες βλάβες ποικίλουν σε χρώμα. Σε βάθος χρόνου, οι βλάβες μπορούν να γίνουν </a:t>
            </a:r>
            <a:r>
              <a:rPr lang="el-GR" dirty="0">
                <a:solidFill>
                  <a:srgbClr val="FF0000"/>
                </a:solidFill>
              </a:rPr>
              <a:t>αρκετές σε αριθμό</a:t>
            </a:r>
            <a:r>
              <a:rPr lang="el-GR" dirty="0"/>
              <a:t>, ειδικά στην περιοχή του κορμού</a:t>
            </a:r>
          </a:p>
          <a:p>
            <a:r>
              <a:rPr lang="el-GR" dirty="0"/>
              <a:t>Κλινική εντύπωση: </a:t>
            </a:r>
            <a:r>
              <a:rPr lang="el-GR" b="1" dirty="0" err="1"/>
              <a:t>Σμηγματορροϊκή</a:t>
            </a:r>
            <a:r>
              <a:rPr lang="el-GR" b="1" dirty="0"/>
              <a:t> </a:t>
            </a:r>
            <a:r>
              <a:rPr lang="el-GR" b="1" dirty="0" err="1"/>
              <a:t>κεράτωση</a:t>
            </a:r>
            <a:endParaRPr lang="el-GR" b="1" dirty="0"/>
          </a:p>
        </p:txBody>
      </p:sp>
      <p:pic>
        <p:nvPicPr>
          <p:cNvPr id="7170" name="Picture 2">
            <a:extLst>
              <a:ext uri="{FF2B5EF4-FFF2-40B4-BE49-F238E27FC236}">
                <a16:creationId xmlns="" xmlns:a16="http://schemas.microsoft.com/office/drawing/2014/main" id="{7006C440-ACB8-F042-AA66-0FAFABB096F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t="2564" b="4338"/>
          <a:stretch/>
        </p:blipFill>
        <p:spPr bwMode="auto">
          <a:xfrm>
            <a:off x="3582193" y="1157287"/>
            <a:ext cx="5790407" cy="3850521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Ομάδα 4">
            <a:extLst>
              <a:ext uri="{FF2B5EF4-FFF2-40B4-BE49-F238E27FC236}">
                <a16:creationId xmlns="" xmlns:a16="http://schemas.microsoft.com/office/drawing/2014/main" id="{8CDD331C-4F7D-7640-9E8B-31136AEC7E95}"/>
              </a:ext>
            </a:extLst>
          </p:cNvPr>
          <p:cNvGrpSpPr/>
          <p:nvPr/>
        </p:nvGrpSpPr>
        <p:grpSpPr>
          <a:xfrm>
            <a:off x="115878" y="130589"/>
            <a:ext cx="12363004" cy="831937"/>
            <a:chOff x="115878" y="130589"/>
            <a:chExt cx="12363004" cy="831937"/>
          </a:xfrm>
        </p:grpSpPr>
        <p:pic>
          <p:nvPicPr>
            <p:cNvPr id="6" name="Εικόνα 5">
              <a:extLst>
                <a:ext uri="{FF2B5EF4-FFF2-40B4-BE49-F238E27FC236}">
                  <a16:creationId xmlns="" xmlns:a16="http://schemas.microsoft.com/office/drawing/2014/main" id="{6644496A-CFA4-E649-B291-95617CE7963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="" xmlns:a14="http://schemas.microsoft.com/office/drawing/2010/main">
                    <a14:imgLayer r:embed="rId5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15878" y="142875"/>
              <a:ext cx="557890" cy="819651"/>
            </a:xfrm>
            <a:prstGeom prst="rect">
              <a:avLst/>
            </a:prstGeom>
          </p:spPr>
        </p:pic>
        <p:pic>
          <p:nvPicPr>
            <p:cNvPr id="7" name="Picture 2" descr="Επιστολή προς Περιφερειάρχη ΑΜΘ για Ιατρική Σχολή ΔΠΘ – Δημήτρης Κυριαζίδης">
              <a:extLst>
                <a:ext uri="{FF2B5EF4-FFF2-40B4-BE49-F238E27FC236}">
                  <a16:creationId xmlns="" xmlns:a16="http://schemas.microsoft.com/office/drawing/2014/main" id="{96C6D0A2-CFE8-4840-9B25-734F9B87F44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BEBA8EAE-BF5A-486C-A8C5-ECC9F3942E4B}">
                  <a14:imgProps xmlns="" xmlns:a14="http://schemas.microsoft.com/office/drawing/2010/main">
                    <a14:imgLayer r:embed="rId7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557582" y="130589"/>
              <a:ext cx="1921300" cy="819652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="" xmlns:p14="http://schemas.microsoft.com/office/powerpoint/2010/main" val="2936862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="" xmlns:a16="http://schemas.microsoft.com/office/drawing/2014/main" id="{DDE67DB4-19EA-CA4C-876D-D99F192E16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l-GR" dirty="0"/>
              <a:t>Περίπτωση 1-κλινική εικόνα</a:t>
            </a:r>
          </a:p>
        </p:txBody>
      </p:sp>
      <p:pic>
        <p:nvPicPr>
          <p:cNvPr id="4" name="Θέση περιεχομένου 3">
            <a:extLst>
              <a:ext uri="{FF2B5EF4-FFF2-40B4-BE49-F238E27FC236}">
                <a16:creationId xmlns="" xmlns:a16="http://schemas.microsoft.com/office/drawing/2014/main" id="{E2BCD4DB-DABD-2044-AD21-36112A82EA6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01634" y="2114549"/>
            <a:ext cx="5184816" cy="331252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Εικόνα 4">
            <a:extLst>
              <a:ext uri="{FF2B5EF4-FFF2-40B4-BE49-F238E27FC236}">
                <a16:creationId xmlns="" xmlns:a16="http://schemas.microsoft.com/office/drawing/2014/main" id="{B26FBAB6-6A4B-AB4E-9D47-D813CDF09FC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="" xmlns:a14="http://schemas.microsoft.com/office/drawing/2010/main">
                  <a14:imgLayer r:embed="rId5">
                    <a14:imgEffect>
                      <a14:sharpenSoften amount="8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464299" y="2114549"/>
            <a:ext cx="5365595" cy="331252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93D24F1F-5851-A64B-B5A4-836603ECA95B}"/>
              </a:ext>
            </a:extLst>
          </p:cNvPr>
          <p:cNvSpPr txBox="1"/>
          <p:nvPr/>
        </p:nvSpPr>
        <p:spPr>
          <a:xfrm>
            <a:off x="1628775" y="5600700"/>
            <a:ext cx="31718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dirty="0"/>
              <a:t>Ανώμαλο περίγραμμα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4EA80BE3-88B8-BC42-A3D9-67817B391EE0}"/>
              </a:ext>
            </a:extLst>
          </p:cNvPr>
          <p:cNvSpPr txBox="1"/>
          <p:nvPr/>
        </p:nvSpPr>
        <p:spPr>
          <a:xfrm>
            <a:off x="6464299" y="5588825"/>
            <a:ext cx="53655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/>
              <a:t>Ανώμαλη </a:t>
            </a:r>
            <a:r>
              <a:rPr lang="el-GR" dirty="0" err="1"/>
              <a:t>μελαγχρωματική</a:t>
            </a:r>
            <a:r>
              <a:rPr lang="el-GR" dirty="0"/>
              <a:t> περιοχή εντός του σπίλου</a:t>
            </a:r>
          </a:p>
        </p:txBody>
      </p:sp>
      <p:grpSp>
        <p:nvGrpSpPr>
          <p:cNvPr id="8" name="Ομάδα 7">
            <a:extLst>
              <a:ext uri="{FF2B5EF4-FFF2-40B4-BE49-F238E27FC236}">
                <a16:creationId xmlns="" xmlns:a16="http://schemas.microsoft.com/office/drawing/2014/main" id="{C5BC5DBF-EA36-9847-B448-60C90905CF06}"/>
              </a:ext>
            </a:extLst>
          </p:cNvPr>
          <p:cNvGrpSpPr/>
          <p:nvPr/>
        </p:nvGrpSpPr>
        <p:grpSpPr>
          <a:xfrm>
            <a:off x="115878" y="130589"/>
            <a:ext cx="12363004" cy="831937"/>
            <a:chOff x="115878" y="130589"/>
            <a:chExt cx="12363004" cy="831937"/>
          </a:xfrm>
        </p:grpSpPr>
        <p:pic>
          <p:nvPicPr>
            <p:cNvPr id="9" name="Εικόνα 8">
              <a:extLst>
                <a:ext uri="{FF2B5EF4-FFF2-40B4-BE49-F238E27FC236}">
                  <a16:creationId xmlns="" xmlns:a16="http://schemas.microsoft.com/office/drawing/2014/main" id="{9D6A6FE0-DC1C-9748-A453-CCE776E773D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="" xmlns:a14="http://schemas.microsoft.com/office/drawing/2010/main">
                    <a14:imgLayer r:embed="rId7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15878" y="142875"/>
              <a:ext cx="557890" cy="819651"/>
            </a:xfrm>
            <a:prstGeom prst="rect">
              <a:avLst/>
            </a:prstGeom>
          </p:spPr>
        </p:pic>
        <p:pic>
          <p:nvPicPr>
            <p:cNvPr id="10" name="Picture 2" descr="Επιστολή προς Περιφερειάρχη ΑΜΘ για Ιατρική Σχολή ΔΠΘ – Δημήτρης Κυριαζίδης">
              <a:extLst>
                <a:ext uri="{FF2B5EF4-FFF2-40B4-BE49-F238E27FC236}">
                  <a16:creationId xmlns="" xmlns:a16="http://schemas.microsoft.com/office/drawing/2014/main" id="{A5AFD572-F6F7-E640-8DE5-79F2F131851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BEBA8EAE-BF5A-486C-A8C5-ECC9F3942E4B}">
                  <a14:imgProps xmlns="" xmlns:a14="http://schemas.microsoft.com/office/drawing/2010/main">
                    <a14:imgLayer r:embed="rId9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557582" y="130589"/>
              <a:ext cx="1921300" cy="819652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="" xmlns:p14="http://schemas.microsoft.com/office/powerpoint/2010/main" val="1662544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="" xmlns:a16="http://schemas.microsoft.com/office/drawing/2014/main" id="{1372FB11-BBC8-354B-AA92-9E140BA668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l-GR" dirty="0"/>
              <a:t>Ερώτηση 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="" xmlns:a16="http://schemas.microsoft.com/office/drawing/2014/main" id="{00F85137-4B61-9D45-A1AE-699E45FCFC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l-GR" dirty="0"/>
              <a:t>Πως ονομάζεται η κατάσταση κατά την οποία ένας μεγάλος αριθμός </a:t>
            </a:r>
            <a:r>
              <a:rPr lang="el-GR" dirty="0" err="1"/>
              <a:t>σμηγματορροϊκών</a:t>
            </a:r>
            <a:r>
              <a:rPr lang="el-GR" dirty="0"/>
              <a:t> </a:t>
            </a:r>
            <a:r>
              <a:rPr lang="el-GR" dirty="0" err="1"/>
              <a:t>κερατώσεων</a:t>
            </a:r>
            <a:r>
              <a:rPr lang="el-GR" dirty="0"/>
              <a:t> εμφανίζεται απότομα;</a:t>
            </a:r>
          </a:p>
          <a:p>
            <a:endParaRPr lang="el-GR" dirty="0"/>
          </a:p>
          <a:p>
            <a:pPr>
              <a:buFont typeface="Wingdings" pitchFamily="2" charset="2"/>
              <a:buChar char="Ø"/>
            </a:pPr>
            <a:r>
              <a:rPr lang="el-GR" dirty="0"/>
              <a:t>Η εμφάνιση πολλαπλών </a:t>
            </a:r>
            <a:r>
              <a:rPr lang="el-GR" dirty="0" err="1"/>
              <a:t>σμηγματορροϊκών</a:t>
            </a:r>
            <a:r>
              <a:rPr lang="el-GR" dirty="0"/>
              <a:t> </a:t>
            </a:r>
            <a:r>
              <a:rPr lang="el-GR" dirty="0" err="1"/>
              <a:t>κερατώσεων</a:t>
            </a:r>
            <a:r>
              <a:rPr lang="el-GR" dirty="0"/>
              <a:t> σε μικρό χρονικό διάστημα ονομάζεται </a:t>
            </a:r>
            <a:r>
              <a:rPr lang="el-GR" dirty="0">
                <a:solidFill>
                  <a:srgbClr val="FF0000"/>
                </a:solidFill>
              </a:rPr>
              <a:t>σημείο </a:t>
            </a:r>
            <a:r>
              <a:rPr lang="en-US" dirty="0" err="1">
                <a:solidFill>
                  <a:srgbClr val="FF0000"/>
                </a:solidFill>
              </a:rPr>
              <a:t>Leser-Trelat</a:t>
            </a:r>
            <a:r>
              <a:rPr lang="el-GR" dirty="0"/>
              <a:t>, μια </a:t>
            </a:r>
            <a:r>
              <a:rPr lang="el-GR" i="1" dirty="0" err="1"/>
              <a:t>παρανεοπλασματική</a:t>
            </a:r>
            <a:r>
              <a:rPr lang="el-GR" i="1" dirty="0"/>
              <a:t> διαταραχή </a:t>
            </a:r>
            <a:r>
              <a:rPr lang="el-GR" dirty="0"/>
              <a:t>που πιθανώς οφείλεται στην παραγωγή </a:t>
            </a:r>
            <a:r>
              <a:rPr lang="en-US" dirty="0"/>
              <a:t>TGF</a:t>
            </a:r>
            <a:r>
              <a:rPr lang="el-GR" dirty="0"/>
              <a:t>-α από τα κακοήθη κύτταρα του υποκείμενου νεοπλάσματος</a:t>
            </a:r>
          </a:p>
        </p:txBody>
      </p:sp>
      <p:grpSp>
        <p:nvGrpSpPr>
          <p:cNvPr id="4" name="Ομάδα 3">
            <a:extLst>
              <a:ext uri="{FF2B5EF4-FFF2-40B4-BE49-F238E27FC236}">
                <a16:creationId xmlns="" xmlns:a16="http://schemas.microsoft.com/office/drawing/2014/main" id="{03BFF722-2B61-C844-9B32-A3DB071C7A6B}"/>
              </a:ext>
            </a:extLst>
          </p:cNvPr>
          <p:cNvGrpSpPr/>
          <p:nvPr/>
        </p:nvGrpSpPr>
        <p:grpSpPr>
          <a:xfrm>
            <a:off x="115878" y="130589"/>
            <a:ext cx="12363004" cy="831937"/>
            <a:chOff x="115878" y="130589"/>
            <a:chExt cx="12363004" cy="831937"/>
          </a:xfrm>
        </p:grpSpPr>
        <p:pic>
          <p:nvPicPr>
            <p:cNvPr id="5" name="Εικόνα 4">
              <a:extLst>
                <a:ext uri="{FF2B5EF4-FFF2-40B4-BE49-F238E27FC236}">
                  <a16:creationId xmlns="" xmlns:a16="http://schemas.microsoft.com/office/drawing/2014/main" id="{9640DA86-F590-684D-B26D-BBF7C097320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="" xmlns:a14="http://schemas.microsoft.com/office/drawing/2010/main">
                    <a14:imgLayer r:embed="rId3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15878" y="142875"/>
              <a:ext cx="557890" cy="819651"/>
            </a:xfrm>
            <a:prstGeom prst="rect">
              <a:avLst/>
            </a:prstGeom>
          </p:spPr>
        </p:pic>
        <p:pic>
          <p:nvPicPr>
            <p:cNvPr id="6" name="Picture 2" descr="Επιστολή προς Περιφερειάρχη ΑΜΘ για Ιατρική Σχολή ΔΠΘ – Δημήτρης Κυριαζίδης">
              <a:extLst>
                <a:ext uri="{FF2B5EF4-FFF2-40B4-BE49-F238E27FC236}">
                  <a16:creationId xmlns="" xmlns:a16="http://schemas.microsoft.com/office/drawing/2014/main" id="{6686CB26-DC41-7649-883B-D0615E9E274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BEBA8EAE-BF5A-486C-A8C5-ECC9F3942E4B}">
                  <a14:imgProps xmlns="" xmlns:a14="http://schemas.microsoft.com/office/drawing/2010/main">
                    <a14:imgLayer r:embed="rId5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557582" y="130589"/>
              <a:ext cx="1921300" cy="819652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="" xmlns:p14="http://schemas.microsoft.com/office/powerpoint/2010/main" val="798284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="" xmlns:a16="http://schemas.microsoft.com/office/drawing/2014/main" id="{12C2A4C2-434F-2A44-A7E5-548D6DEB2B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l-GR" dirty="0"/>
              <a:t>Περίπτωση 2-Σμηγματορροϊκή </a:t>
            </a:r>
            <a:r>
              <a:rPr lang="el-GR" dirty="0" err="1"/>
              <a:t>κεράτωση</a:t>
            </a:r>
            <a:r>
              <a:rPr lang="el-GR" dirty="0"/>
              <a:t>- </a:t>
            </a:r>
            <a:r>
              <a:rPr lang="el-GR" dirty="0" err="1"/>
              <a:t>ιστοπαθολογική</a:t>
            </a:r>
            <a:r>
              <a:rPr lang="el-GR" dirty="0"/>
              <a:t> εικόνα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="" xmlns:a16="http://schemas.microsoft.com/office/drawing/2014/main" id="{ABD9A84F-0844-D24C-8204-3994DD7AA0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1012" y="1954213"/>
            <a:ext cx="4005263" cy="4351338"/>
          </a:xfrm>
        </p:spPr>
        <p:txBody>
          <a:bodyPr/>
          <a:lstStyle/>
          <a:p>
            <a:pPr marL="0" indent="0">
              <a:buNone/>
            </a:pPr>
            <a:r>
              <a:rPr lang="el-GR" u="sng" dirty="0"/>
              <a:t>Εικόνα μικρής μεγέθυνσης:</a:t>
            </a:r>
          </a:p>
          <a:p>
            <a:r>
              <a:rPr lang="el-GR" dirty="0"/>
              <a:t>αύξηση του πάχους της επιδερμίδας</a:t>
            </a:r>
          </a:p>
          <a:p>
            <a:r>
              <a:rPr lang="el-GR" dirty="0"/>
              <a:t>προβολή της βλάβης </a:t>
            </a:r>
            <a:r>
              <a:rPr lang="el-GR" dirty="0">
                <a:solidFill>
                  <a:srgbClr val="FF0000"/>
                </a:solidFill>
              </a:rPr>
              <a:t>πάνω</a:t>
            </a:r>
            <a:r>
              <a:rPr lang="el-GR" dirty="0"/>
              <a:t> από το επίπεδο της επιδερμίδας</a:t>
            </a:r>
          </a:p>
        </p:txBody>
      </p:sp>
      <p:grpSp>
        <p:nvGrpSpPr>
          <p:cNvPr id="5" name="Ομάδα 4">
            <a:extLst>
              <a:ext uri="{FF2B5EF4-FFF2-40B4-BE49-F238E27FC236}">
                <a16:creationId xmlns="" xmlns:a16="http://schemas.microsoft.com/office/drawing/2014/main" id="{675C58AC-738F-8B46-8F4A-1727847BDAAD}"/>
              </a:ext>
            </a:extLst>
          </p:cNvPr>
          <p:cNvGrpSpPr/>
          <p:nvPr/>
        </p:nvGrpSpPr>
        <p:grpSpPr>
          <a:xfrm>
            <a:off x="115878" y="130589"/>
            <a:ext cx="12363004" cy="831937"/>
            <a:chOff x="115878" y="130589"/>
            <a:chExt cx="12363004" cy="831937"/>
          </a:xfrm>
        </p:grpSpPr>
        <p:pic>
          <p:nvPicPr>
            <p:cNvPr id="6" name="Εικόνα 5">
              <a:extLst>
                <a:ext uri="{FF2B5EF4-FFF2-40B4-BE49-F238E27FC236}">
                  <a16:creationId xmlns="" xmlns:a16="http://schemas.microsoft.com/office/drawing/2014/main" id="{9653B884-B9FD-5642-BC3C-8B06002FD5B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="" xmlns:a14="http://schemas.microsoft.com/office/drawing/2010/main">
                    <a14:imgLayer r:embed="rId5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15878" y="142875"/>
              <a:ext cx="557890" cy="819651"/>
            </a:xfrm>
            <a:prstGeom prst="rect">
              <a:avLst/>
            </a:prstGeom>
          </p:spPr>
        </p:pic>
        <p:pic>
          <p:nvPicPr>
            <p:cNvPr id="7" name="Picture 2" descr="Επιστολή προς Περιφερειάρχη ΑΜΘ για Ιατρική Σχολή ΔΠΘ – Δημήτρης Κυριαζίδης">
              <a:extLst>
                <a:ext uri="{FF2B5EF4-FFF2-40B4-BE49-F238E27FC236}">
                  <a16:creationId xmlns="" xmlns:a16="http://schemas.microsoft.com/office/drawing/2014/main" id="{2D4F769A-85A3-E74F-8F8B-915B2F6BEF7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BEBA8EAE-BF5A-486C-A8C5-ECC9F3942E4B}">
                  <a14:imgProps xmlns="" xmlns:a14="http://schemas.microsoft.com/office/drawing/2010/main">
                    <a14:imgLayer r:embed="rId7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557582" y="130589"/>
              <a:ext cx="1921300" cy="819652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026" name="Picture 2" descr="C:\Users\User\Desktop\drm220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807429" y="1954213"/>
            <a:ext cx="4091112" cy="342113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1658596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="" xmlns:a16="http://schemas.microsoft.com/office/drawing/2014/main" id="{8073C6B3-E5CD-6E41-AAC5-A5B1D981C0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l-GR" dirty="0"/>
              <a:t>Περίπτωση 2-Σμηγματορροϊκή </a:t>
            </a:r>
            <a:r>
              <a:rPr lang="el-GR" dirty="0" err="1"/>
              <a:t>κεράτωση</a:t>
            </a:r>
            <a:r>
              <a:rPr lang="el-GR" dirty="0"/>
              <a:t>- </a:t>
            </a:r>
            <a:r>
              <a:rPr lang="el-GR" dirty="0" err="1"/>
              <a:t>ιστοπαθολογική</a:t>
            </a:r>
            <a:r>
              <a:rPr lang="el-GR" dirty="0"/>
              <a:t> εικόνα</a:t>
            </a:r>
          </a:p>
        </p:txBody>
      </p:sp>
      <p:pic>
        <p:nvPicPr>
          <p:cNvPr id="4" name="Θέση περιεχομένου 3">
            <a:extLst>
              <a:ext uri="{FF2B5EF4-FFF2-40B4-BE49-F238E27FC236}">
                <a16:creationId xmlns="" xmlns:a16="http://schemas.microsoft.com/office/drawing/2014/main" id="{44F3C9F0-D211-6942-BC2D-F53402EEC12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01636" y="1917699"/>
            <a:ext cx="5156201" cy="387127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Εικόνα 4">
            <a:extLst>
              <a:ext uri="{FF2B5EF4-FFF2-40B4-BE49-F238E27FC236}">
                <a16:creationId xmlns="" xmlns:a16="http://schemas.microsoft.com/office/drawing/2014/main" id="{BE6CE973-643B-4143-B0CA-FCE526B4BB4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=""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802313" y="1889125"/>
            <a:ext cx="5270500" cy="389984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8B46F155-3627-5346-90B0-AB0141F0C8AE}"/>
              </a:ext>
            </a:extLst>
          </p:cNvPr>
          <p:cNvSpPr txBox="1"/>
          <p:nvPr/>
        </p:nvSpPr>
        <p:spPr>
          <a:xfrm>
            <a:off x="2185988" y="5986463"/>
            <a:ext cx="87439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/>
              <a:t>Η υπερπλασία της επιδερμίδας (δεξιά) προκαλεί άνοδο της αλλοίωσης </a:t>
            </a:r>
            <a:r>
              <a:rPr lang="el-GR" u="sng" dirty="0"/>
              <a:t>πάνω από το επίπεδο του παρακείμενου φυσιολογικού δέρματος</a:t>
            </a:r>
            <a:r>
              <a:rPr lang="el-GR" dirty="0"/>
              <a:t> (σημειωμένη περιοχή αριστερά) </a:t>
            </a:r>
          </a:p>
        </p:txBody>
      </p:sp>
      <p:grpSp>
        <p:nvGrpSpPr>
          <p:cNvPr id="6" name="Ομάδα 5">
            <a:extLst>
              <a:ext uri="{FF2B5EF4-FFF2-40B4-BE49-F238E27FC236}">
                <a16:creationId xmlns="" xmlns:a16="http://schemas.microsoft.com/office/drawing/2014/main" id="{8DA4853A-B0C4-114E-87F3-821F7F1FC6ED}"/>
              </a:ext>
            </a:extLst>
          </p:cNvPr>
          <p:cNvGrpSpPr/>
          <p:nvPr/>
        </p:nvGrpSpPr>
        <p:grpSpPr>
          <a:xfrm>
            <a:off x="115878" y="130589"/>
            <a:ext cx="12363004" cy="831937"/>
            <a:chOff x="115878" y="130589"/>
            <a:chExt cx="12363004" cy="831937"/>
          </a:xfrm>
        </p:grpSpPr>
        <p:pic>
          <p:nvPicPr>
            <p:cNvPr id="8" name="Εικόνα 7">
              <a:extLst>
                <a:ext uri="{FF2B5EF4-FFF2-40B4-BE49-F238E27FC236}">
                  <a16:creationId xmlns="" xmlns:a16="http://schemas.microsoft.com/office/drawing/2014/main" id="{00C69134-8517-7947-8D4D-9D8A6D7926D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="" xmlns:a14="http://schemas.microsoft.com/office/drawing/2010/main">
                    <a14:imgLayer r:embed="rId7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15878" y="142875"/>
              <a:ext cx="557890" cy="819651"/>
            </a:xfrm>
            <a:prstGeom prst="rect">
              <a:avLst/>
            </a:prstGeom>
          </p:spPr>
        </p:pic>
        <p:pic>
          <p:nvPicPr>
            <p:cNvPr id="9" name="Picture 2" descr="Επιστολή προς Περιφερειάρχη ΑΜΘ για Ιατρική Σχολή ΔΠΘ – Δημήτρης Κυριαζίδης">
              <a:extLst>
                <a:ext uri="{FF2B5EF4-FFF2-40B4-BE49-F238E27FC236}">
                  <a16:creationId xmlns="" xmlns:a16="http://schemas.microsoft.com/office/drawing/2014/main" id="{6401A09F-3765-5340-A859-521FB1A1B77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BEBA8EAE-BF5A-486C-A8C5-ECC9F3942E4B}">
                  <a14:imgProps xmlns="" xmlns:a14="http://schemas.microsoft.com/office/drawing/2010/main">
                    <a14:imgLayer r:embed="rId9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557582" y="130589"/>
              <a:ext cx="1921300" cy="819652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="" xmlns:p14="http://schemas.microsoft.com/office/powerpoint/2010/main" val="2576851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="" xmlns:a16="http://schemas.microsoft.com/office/drawing/2014/main" id="{6C0B19D6-C5B5-714D-BD8A-52DB3C6355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100010"/>
            <a:ext cx="10515600" cy="1085853"/>
          </a:xfrm>
        </p:spPr>
        <p:txBody>
          <a:bodyPr>
            <a:normAutofit fontScale="90000"/>
          </a:bodyPr>
          <a:lstStyle/>
          <a:p>
            <a:pPr algn="ctr"/>
            <a:r>
              <a:rPr lang="el-GR" dirty="0"/>
              <a:t>Περίπτωση 2-Σμηγματορροϊκή </a:t>
            </a:r>
            <a:r>
              <a:rPr lang="el-GR" dirty="0" err="1"/>
              <a:t>κεράτωση</a:t>
            </a:r>
            <a:r>
              <a:rPr lang="el-GR" dirty="0"/>
              <a:t>- </a:t>
            </a:r>
            <a:r>
              <a:rPr lang="el-GR" dirty="0" err="1"/>
              <a:t>ιστοπαθολογική</a:t>
            </a:r>
            <a:r>
              <a:rPr lang="el-GR" dirty="0"/>
              <a:t> εικόνα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="" xmlns:a16="http://schemas.microsoft.com/office/drawing/2014/main" id="{FC81767B-913C-2545-B356-7B0FB16BEE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6700" y="5532436"/>
            <a:ext cx="11925300" cy="1325564"/>
          </a:xfrm>
        </p:spPr>
        <p:txBody>
          <a:bodyPr>
            <a:normAutofit fontScale="85000" lnSpcReduction="20000"/>
          </a:bodyPr>
          <a:lstStyle/>
          <a:p>
            <a:r>
              <a:rPr lang="el-GR" dirty="0"/>
              <a:t>Η αλλοίωση αποτελείται ιστολογικά από μικρά κύτταρα που προσομοιάζουν τα κύτταρα της φυσιολογικής επιδερμίδας (</a:t>
            </a:r>
            <a:r>
              <a:rPr lang="el-GR" dirty="0">
                <a:solidFill>
                  <a:srgbClr val="FF0000"/>
                </a:solidFill>
              </a:rPr>
              <a:t>βασική στιβάδα</a:t>
            </a:r>
            <a:r>
              <a:rPr lang="el-GR" dirty="0"/>
              <a:t>)</a:t>
            </a:r>
          </a:p>
          <a:p>
            <a:r>
              <a:rPr lang="el-GR" dirty="0"/>
              <a:t> Ο όρος </a:t>
            </a:r>
            <a:r>
              <a:rPr lang="el-GR" i="1" dirty="0"/>
              <a:t>«</a:t>
            </a:r>
            <a:r>
              <a:rPr lang="el-GR" i="1" dirty="0" err="1"/>
              <a:t>σμηγματορροϊκή</a:t>
            </a:r>
            <a:r>
              <a:rPr lang="el-GR" i="1" dirty="0"/>
              <a:t>»</a:t>
            </a:r>
            <a:r>
              <a:rPr lang="el-GR" dirty="0"/>
              <a:t> </a:t>
            </a:r>
            <a:r>
              <a:rPr lang="el-GR" dirty="0">
                <a:solidFill>
                  <a:srgbClr val="FF0000"/>
                </a:solidFill>
              </a:rPr>
              <a:t>δεν </a:t>
            </a:r>
            <a:r>
              <a:rPr lang="el-GR" dirty="0"/>
              <a:t>παραπέμπει ιστολογικά στους σμηγματογόνους αδένες, αντιθέτως </a:t>
            </a:r>
            <a:r>
              <a:rPr lang="el-GR" u="sng" dirty="0"/>
              <a:t>αποτελεί κλινικό όρο</a:t>
            </a:r>
            <a:endParaRPr lang="el-GR" dirty="0"/>
          </a:p>
        </p:txBody>
      </p:sp>
      <p:pic>
        <p:nvPicPr>
          <p:cNvPr id="9218" name="Picture 2">
            <a:extLst>
              <a:ext uri="{FF2B5EF4-FFF2-40B4-BE49-F238E27FC236}">
                <a16:creationId xmlns="" xmlns:a16="http://schemas.microsoft.com/office/drawing/2014/main" id="{C36DE091-C409-1C45-9E51-8420A24D48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8219" y="1297809"/>
            <a:ext cx="4887119" cy="3903449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Ομάδα 4">
            <a:extLst>
              <a:ext uri="{FF2B5EF4-FFF2-40B4-BE49-F238E27FC236}">
                <a16:creationId xmlns="" xmlns:a16="http://schemas.microsoft.com/office/drawing/2014/main" id="{16896AA3-D5E8-7E46-A1E5-F74EEECF687F}"/>
              </a:ext>
            </a:extLst>
          </p:cNvPr>
          <p:cNvGrpSpPr/>
          <p:nvPr/>
        </p:nvGrpSpPr>
        <p:grpSpPr>
          <a:xfrm>
            <a:off x="115878" y="130589"/>
            <a:ext cx="12363004" cy="831937"/>
            <a:chOff x="115878" y="130589"/>
            <a:chExt cx="12363004" cy="831937"/>
          </a:xfrm>
        </p:grpSpPr>
        <p:pic>
          <p:nvPicPr>
            <p:cNvPr id="6" name="Εικόνα 5">
              <a:extLst>
                <a:ext uri="{FF2B5EF4-FFF2-40B4-BE49-F238E27FC236}">
                  <a16:creationId xmlns="" xmlns:a16="http://schemas.microsoft.com/office/drawing/2014/main" id="{C54B8941-C8FE-0241-BD0D-53BFA6F9E3F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="" xmlns:a14="http://schemas.microsoft.com/office/drawing/2010/main">
                    <a14:imgLayer r:embed="rId5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15878" y="142875"/>
              <a:ext cx="557890" cy="819651"/>
            </a:xfrm>
            <a:prstGeom prst="rect">
              <a:avLst/>
            </a:prstGeom>
          </p:spPr>
        </p:pic>
        <p:pic>
          <p:nvPicPr>
            <p:cNvPr id="7" name="Picture 2" descr="Επιστολή προς Περιφερειάρχη ΑΜΘ για Ιατρική Σχολή ΔΠΘ – Δημήτρης Κυριαζίδης">
              <a:extLst>
                <a:ext uri="{FF2B5EF4-FFF2-40B4-BE49-F238E27FC236}">
                  <a16:creationId xmlns="" xmlns:a16="http://schemas.microsoft.com/office/drawing/2014/main" id="{EAFE309A-86FE-E643-BD2D-24B35CB359F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BEBA8EAE-BF5A-486C-A8C5-ECC9F3942E4B}">
                  <a14:imgProps xmlns="" xmlns:a14="http://schemas.microsoft.com/office/drawing/2010/main">
                    <a14:imgLayer r:embed="rId7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557582" y="130589"/>
              <a:ext cx="1921300" cy="819652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="" xmlns:p14="http://schemas.microsoft.com/office/powerpoint/2010/main" val="2231335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="" xmlns:a16="http://schemas.microsoft.com/office/drawing/2014/main" id="{501FFFF7-0961-6F41-9C0D-C45D5E0B3D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l-GR" dirty="0"/>
              <a:t>Περίπτωση 2-Σμηγματορροϊκή </a:t>
            </a:r>
            <a:r>
              <a:rPr lang="el-GR" dirty="0" err="1"/>
              <a:t>κεράτωση</a:t>
            </a:r>
            <a:r>
              <a:rPr lang="el-GR" dirty="0"/>
              <a:t>- </a:t>
            </a:r>
            <a:r>
              <a:rPr lang="el-GR" dirty="0" err="1"/>
              <a:t>ιστοπαθολογική</a:t>
            </a:r>
            <a:r>
              <a:rPr lang="el-GR" dirty="0"/>
              <a:t> εικόνα</a:t>
            </a:r>
          </a:p>
        </p:txBody>
      </p:sp>
      <p:pic>
        <p:nvPicPr>
          <p:cNvPr id="4" name="Θέση περιεχομένου 3">
            <a:extLst>
              <a:ext uri="{FF2B5EF4-FFF2-40B4-BE49-F238E27FC236}">
                <a16:creationId xmlns="" xmlns:a16="http://schemas.microsoft.com/office/drawing/2014/main" id="{3C4B21EF-2605-CC48-8E8B-90036BE7E3E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7199" y="1719793"/>
            <a:ext cx="4943475" cy="381773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Εικόνα 4">
            <a:extLst>
              <a:ext uri="{FF2B5EF4-FFF2-40B4-BE49-F238E27FC236}">
                <a16:creationId xmlns="" xmlns:a16="http://schemas.microsoft.com/office/drawing/2014/main" id="{87FA382E-61D7-AB4C-B1E4-B0F8679C564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=""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56350" y="1690687"/>
            <a:ext cx="4943474" cy="387594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023B589C-247F-1442-8E6A-D0EC71E735F1}"/>
              </a:ext>
            </a:extLst>
          </p:cNvPr>
          <p:cNvSpPr txBox="1"/>
          <p:nvPr/>
        </p:nvSpPr>
        <p:spPr>
          <a:xfrm>
            <a:off x="457199" y="5843588"/>
            <a:ext cx="52904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/>
              <a:t>Μικρά </a:t>
            </a:r>
            <a:r>
              <a:rPr lang="el-GR" dirty="0" err="1">
                <a:solidFill>
                  <a:srgbClr val="FF0000"/>
                </a:solidFill>
              </a:rPr>
              <a:t>βασικόμορφα</a:t>
            </a:r>
            <a:r>
              <a:rPr lang="el-GR" dirty="0"/>
              <a:t> </a:t>
            </a:r>
            <a:r>
              <a:rPr lang="el-GR" dirty="0" err="1"/>
              <a:t>κερατινοκύτταρα</a:t>
            </a:r>
            <a:r>
              <a:rPr lang="el-GR" dirty="0"/>
              <a:t> της αλλοίωσης </a:t>
            </a:r>
            <a:r>
              <a:rPr lang="en-US" dirty="0"/>
              <a:t>(</a:t>
            </a:r>
            <a:r>
              <a:rPr lang="el-GR" dirty="0"/>
              <a:t>σκιασμένη περιοχή)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CE86B3F3-75D4-7842-8C01-782014FB58EE}"/>
              </a:ext>
            </a:extLst>
          </p:cNvPr>
          <p:cNvSpPr txBox="1"/>
          <p:nvPr/>
        </p:nvSpPr>
        <p:spPr>
          <a:xfrm>
            <a:off x="6356350" y="5843588"/>
            <a:ext cx="49974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/>
              <a:t>Σχηματισμός </a:t>
            </a:r>
            <a:r>
              <a:rPr lang="el-GR" dirty="0" err="1">
                <a:solidFill>
                  <a:srgbClr val="FF0000"/>
                </a:solidFill>
              </a:rPr>
              <a:t>κύστεων</a:t>
            </a:r>
            <a:r>
              <a:rPr lang="el-GR" dirty="0">
                <a:solidFill>
                  <a:srgbClr val="FF0000"/>
                </a:solidFill>
              </a:rPr>
              <a:t> κερατίνης (</a:t>
            </a:r>
            <a:r>
              <a:rPr lang="en-US" dirty="0">
                <a:solidFill>
                  <a:srgbClr val="FF0000"/>
                </a:solidFill>
              </a:rPr>
              <a:t>horn cysts)</a:t>
            </a:r>
            <a:r>
              <a:rPr lang="el-GR" dirty="0">
                <a:solidFill>
                  <a:srgbClr val="FF0000"/>
                </a:solidFill>
              </a:rPr>
              <a:t> </a:t>
            </a:r>
            <a:r>
              <a:rPr lang="el-GR" dirty="0"/>
              <a:t>εντός της βλάβης</a:t>
            </a:r>
          </a:p>
        </p:txBody>
      </p:sp>
      <p:grpSp>
        <p:nvGrpSpPr>
          <p:cNvPr id="8" name="Ομάδα 7">
            <a:extLst>
              <a:ext uri="{FF2B5EF4-FFF2-40B4-BE49-F238E27FC236}">
                <a16:creationId xmlns="" xmlns:a16="http://schemas.microsoft.com/office/drawing/2014/main" id="{ED9D88A0-BF61-264B-8ECB-427FD84B5C29}"/>
              </a:ext>
            </a:extLst>
          </p:cNvPr>
          <p:cNvGrpSpPr/>
          <p:nvPr/>
        </p:nvGrpSpPr>
        <p:grpSpPr>
          <a:xfrm>
            <a:off x="115878" y="130589"/>
            <a:ext cx="12363004" cy="831937"/>
            <a:chOff x="115878" y="130589"/>
            <a:chExt cx="12363004" cy="831937"/>
          </a:xfrm>
        </p:grpSpPr>
        <p:pic>
          <p:nvPicPr>
            <p:cNvPr id="9" name="Εικόνα 8">
              <a:extLst>
                <a:ext uri="{FF2B5EF4-FFF2-40B4-BE49-F238E27FC236}">
                  <a16:creationId xmlns="" xmlns:a16="http://schemas.microsoft.com/office/drawing/2014/main" id="{4EBDDAD7-CF06-7D4A-A70C-D2458B773AE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="" xmlns:a14="http://schemas.microsoft.com/office/drawing/2010/main">
                    <a14:imgLayer r:embed="rId7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15878" y="142875"/>
              <a:ext cx="557890" cy="819651"/>
            </a:xfrm>
            <a:prstGeom prst="rect">
              <a:avLst/>
            </a:prstGeom>
          </p:spPr>
        </p:pic>
        <p:pic>
          <p:nvPicPr>
            <p:cNvPr id="10" name="Picture 2" descr="Επιστολή προς Περιφερειάρχη ΑΜΘ για Ιατρική Σχολή ΔΠΘ – Δημήτρης Κυριαζίδης">
              <a:extLst>
                <a:ext uri="{FF2B5EF4-FFF2-40B4-BE49-F238E27FC236}">
                  <a16:creationId xmlns="" xmlns:a16="http://schemas.microsoft.com/office/drawing/2014/main" id="{CD4CC996-78BA-BA48-91C9-2BEB9398B96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BEBA8EAE-BF5A-486C-A8C5-ECC9F3942E4B}">
                  <a14:imgProps xmlns="" xmlns:a14="http://schemas.microsoft.com/office/drawing/2010/main">
                    <a14:imgLayer r:embed="rId9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557582" y="130589"/>
              <a:ext cx="1921300" cy="819652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="" xmlns:p14="http://schemas.microsoft.com/office/powerpoint/2010/main" val="1917214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="" xmlns:a16="http://schemas.microsoft.com/office/drawing/2014/main" id="{0F05DECA-EF4C-F440-961E-0BAE63E9EA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l-GR" dirty="0"/>
              <a:t>Ερώτηση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="" xmlns:a16="http://schemas.microsoft.com/office/drawing/2014/main" id="{559676A9-FC8F-B94F-8875-FECAAB5466E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l-GR" dirty="0"/>
              <a:t>Ποια είναι η διαφορά μεταξύ </a:t>
            </a:r>
            <a:r>
              <a:rPr lang="el-GR" dirty="0">
                <a:solidFill>
                  <a:srgbClr val="FF0000"/>
                </a:solidFill>
              </a:rPr>
              <a:t>αληθούς επιθηλιακής κύστης </a:t>
            </a:r>
            <a:r>
              <a:rPr lang="el-GR" dirty="0"/>
              <a:t>και </a:t>
            </a:r>
            <a:r>
              <a:rPr lang="el-GR" dirty="0" err="1">
                <a:solidFill>
                  <a:srgbClr val="FF0000"/>
                </a:solidFill>
              </a:rPr>
              <a:t>κύστεων</a:t>
            </a:r>
            <a:r>
              <a:rPr lang="el-GR" dirty="0">
                <a:solidFill>
                  <a:srgbClr val="FF0000"/>
                </a:solidFill>
              </a:rPr>
              <a:t> κερατίνης</a:t>
            </a:r>
            <a:r>
              <a:rPr lang="el-GR" dirty="0"/>
              <a:t> των </a:t>
            </a:r>
            <a:r>
              <a:rPr lang="el-GR" dirty="0" err="1"/>
              <a:t>σμηγματορροϊκών</a:t>
            </a:r>
            <a:r>
              <a:rPr lang="el-GR" dirty="0"/>
              <a:t> </a:t>
            </a:r>
            <a:r>
              <a:rPr lang="el-GR" dirty="0" err="1"/>
              <a:t>κερατώσεων</a:t>
            </a:r>
            <a:r>
              <a:rPr lang="el-GR" dirty="0"/>
              <a:t>;</a:t>
            </a:r>
          </a:p>
          <a:p>
            <a:endParaRPr lang="el-GR" dirty="0"/>
          </a:p>
          <a:p>
            <a:pPr>
              <a:buFont typeface="Wingdings" pitchFamily="2" charset="2"/>
              <a:buChar char="Ø"/>
            </a:pPr>
            <a:r>
              <a:rPr lang="el-GR" dirty="0"/>
              <a:t>Οι επιθηλιακές </a:t>
            </a:r>
            <a:r>
              <a:rPr lang="el-GR" dirty="0" err="1"/>
              <a:t>κύστεις</a:t>
            </a:r>
            <a:r>
              <a:rPr lang="el-GR" dirty="0"/>
              <a:t> είναι βλάβες που δημιουργούνται από </a:t>
            </a:r>
            <a:r>
              <a:rPr lang="el-GR" u="sng" dirty="0"/>
              <a:t>κατάδυση και κυστική εκφύλιση της επιδερμίδας ή του επιθηλίου που σχηματίζει ένα </a:t>
            </a:r>
            <a:r>
              <a:rPr lang="el-GR" u="sng" dirty="0" err="1"/>
              <a:t>τριχοθυλάκιο</a:t>
            </a:r>
            <a:r>
              <a:rPr lang="el-GR" dirty="0"/>
              <a:t>. Κατά συνέπεια, οι </a:t>
            </a:r>
            <a:r>
              <a:rPr lang="el-GR" dirty="0" err="1"/>
              <a:t>κύστεις</a:t>
            </a:r>
            <a:r>
              <a:rPr lang="el-GR" dirty="0"/>
              <a:t> αυτές </a:t>
            </a:r>
            <a:r>
              <a:rPr lang="el-GR" dirty="0">
                <a:solidFill>
                  <a:srgbClr val="FF0000"/>
                </a:solidFill>
              </a:rPr>
              <a:t>επενδύονται από φυσιολογική επιδερμίδα ή </a:t>
            </a:r>
            <a:r>
              <a:rPr lang="el-GR" dirty="0" err="1">
                <a:solidFill>
                  <a:srgbClr val="FF0000"/>
                </a:solidFill>
              </a:rPr>
              <a:t>τριχοθυλακικό</a:t>
            </a:r>
            <a:r>
              <a:rPr lang="el-GR" dirty="0">
                <a:solidFill>
                  <a:srgbClr val="FF0000"/>
                </a:solidFill>
              </a:rPr>
              <a:t> επιθήλιο</a:t>
            </a:r>
            <a:r>
              <a:rPr lang="el-GR" dirty="0"/>
              <a:t>. Δεν υπάρχει αληθής επιθηλιακή υπερπλασία. Αντίθετα, στις </a:t>
            </a:r>
            <a:r>
              <a:rPr lang="el-GR" dirty="0" err="1"/>
              <a:t>σμηγματορροϊκές</a:t>
            </a:r>
            <a:r>
              <a:rPr lang="el-GR" dirty="0"/>
              <a:t> κερατώσεις, παρατηρείται επιθηλιακός πολλαπλασιασμός (</a:t>
            </a:r>
            <a:r>
              <a:rPr lang="el-GR" dirty="0">
                <a:solidFill>
                  <a:srgbClr val="FF0000"/>
                </a:solidFill>
              </a:rPr>
              <a:t>υπερπλασία</a:t>
            </a:r>
            <a:r>
              <a:rPr lang="el-GR" dirty="0"/>
              <a:t>) και οι μικρές </a:t>
            </a:r>
            <a:r>
              <a:rPr lang="el-GR" dirty="0" err="1"/>
              <a:t>κύστεις</a:t>
            </a:r>
            <a:r>
              <a:rPr lang="el-GR" dirty="0"/>
              <a:t> κερατίνης (</a:t>
            </a:r>
            <a:r>
              <a:rPr lang="en-US" dirty="0"/>
              <a:t>horn cysts)</a:t>
            </a:r>
            <a:r>
              <a:rPr lang="el-GR" dirty="0"/>
              <a:t> δημιουργούνται από </a:t>
            </a:r>
            <a:r>
              <a:rPr lang="el-GR" u="sng" dirty="0"/>
              <a:t>την κατάδυση του </a:t>
            </a:r>
            <a:r>
              <a:rPr lang="el-GR" u="sng" dirty="0" err="1"/>
              <a:t>υπερκερατωτικού</a:t>
            </a:r>
            <a:r>
              <a:rPr lang="el-GR" u="sng" dirty="0"/>
              <a:t> επιφανειακού </a:t>
            </a:r>
            <a:r>
              <a:rPr lang="el-GR" u="sng" dirty="0" err="1"/>
              <a:t>καλυπτηρίου</a:t>
            </a:r>
            <a:r>
              <a:rPr lang="el-GR" u="sng" dirty="0"/>
              <a:t> επιθηλίου</a:t>
            </a:r>
            <a:r>
              <a:rPr lang="el-GR" dirty="0"/>
              <a:t>.</a:t>
            </a:r>
          </a:p>
        </p:txBody>
      </p:sp>
      <p:grpSp>
        <p:nvGrpSpPr>
          <p:cNvPr id="4" name="Ομάδα 3">
            <a:extLst>
              <a:ext uri="{FF2B5EF4-FFF2-40B4-BE49-F238E27FC236}">
                <a16:creationId xmlns="" xmlns:a16="http://schemas.microsoft.com/office/drawing/2014/main" id="{64029B5D-541F-0C44-9AAA-4FDCA1562FF7}"/>
              </a:ext>
            </a:extLst>
          </p:cNvPr>
          <p:cNvGrpSpPr/>
          <p:nvPr/>
        </p:nvGrpSpPr>
        <p:grpSpPr>
          <a:xfrm>
            <a:off x="115878" y="130589"/>
            <a:ext cx="12363004" cy="831937"/>
            <a:chOff x="115878" y="130589"/>
            <a:chExt cx="12363004" cy="831937"/>
          </a:xfrm>
        </p:grpSpPr>
        <p:pic>
          <p:nvPicPr>
            <p:cNvPr id="5" name="Εικόνα 4">
              <a:extLst>
                <a:ext uri="{FF2B5EF4-FFF2-40B4-BE49-F238E27FC236}">
                  <a16:creationId xmlns="" xmlns:a16="http://schemas.microsoft.com/office/drawing/2014/main" id="{B30C2D21-DB51-D84F-AD82-980F26AE291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="" xmlns:a14="http://schemas.microsoft.com/office/drawing/2010/main">
                    <a14:imgLayer r:embed="rId3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15878" y="142875"/>
              <a:ext cx="557890" cy="819651"/>
            </a:xfrm>
            <a:prstGeom prst="rect">
              <a:avLst/>
            </a:prstGeom>
          </p:spPr>
        </p:pic>
        <p:pic>
          <p:nvPicPr>
            <p:cNvPr id="6" name="Picture 2" descr="Επιστολή προς Περιφερειάρχη ΑΜΘ για Ιατρική Σχολή ΔΠΘ – Δημήτρης Κυριαζίδης">
              <a:extLst>
                <a:ext uri="{FF2B5EF4-FFF2-40B4-BE49-F238E27FC236}">
                  <a16:creationId xmlns="" xmlns:a16="http://schemas.microsoft.com/office/drawing/2014/main" id="{3080310F-BDB1-1049-8001-61AD5A7D736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BEBA8EAE-BF5A-486C-A8C5-ECC9F3942E4B}">
                  <a14:imgProps xmlns="" xmlns:a14="http://schemas.microsoft.com/office/drawing/2010/main">
                    <a14:imgLayer r:embed="rId5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557582" y="130589"/>
              <a:ext cx="1921300" cy="819652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="" xmlns:p14="http://schemas.microsoft.com/office/powerpoint/2010/main" val="703345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="" xmlns:a16="http://schemas.microsoft.com/office/drawing/2014/main" id="{4BA643E3-6827-384B-A8EC-F7A720987C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7512" y="365125"/>
            <a:ext cx="10926288" cy="1325563"/>
          </a:xfrm>
        </p:spPr>
        <p:txBody>
          <a:bodyPr/>
          <a:lstStyle/>
          <a:p>
            <a:pPr algn="ctr"/>
            <a:r>
              <a:rPr lang="el-GR" dirty="0"/>
              <a:t>Περίπτωση 2-Επιθηλιακή κύστη-κλινική εικόνα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="" xmlns:a16="http://schemas.microsoft.com/office/drawing/2014/main" id="{6D699D4E-0B8C-4741-9FA8-254FF61422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419600" cy="4667250"/>
          </a:xfrm>
        </p:spPr>
        <p:txBody>
          <a:bodyPr>
            <a:normAutofit fontScale="92500" lnSpcReduction="10000"/>
          </a:bodyPr>
          <a:lstStyle/>
          <a:p>
            <a:r>
              <a:rPr lang="el-GR" dirty="0"/>
              <a:t>Οι επιθηλιακές </a:t>
            </a:r>
            <a:r>
              <a:rPr lang="el-GR" dirty="0" err="1"/>
              <a:t>κύστεις</a:t>
            </a:r>
            <a:r>
              <a:rPr lang="el-GR" dirty="0"/>
              <a:t> είναι συχνές βλάβες που εμφανίζονται ως </a:t>
            </a:r>
            <a:r>
              <a:rPr lang="el-GR" dirty="0">
                <a:solidFill>
                  <a:srgbClr val="FF0000"/>
                </a:solidFill>
              </a:rPr>
              <a:t>καλά </a:t>
            </a:r>
            <a:r>
              <a:rPr lang="el-GR" dirty="0" err="1">
                <a:solidFill>
                  <a:srgbClr val="FF0000"/>
                </a:solidFill>
              </a:rPr>
              <a:t>περιγεγραμμένες</a:t>
            </a:r>
            <a:r>
              <a:rPr lang="el-GR" dirty="0">
                <a:solidFill>
                  <a:srgbClr val="FF0000"/>
                </a:solidFill>
              </a:rPr>
              <a:t> διογκώσεις</a:t>
            </a:r>
            <a:r>
              <a:rPr lang="el-GR" dirty="0"/>
              <a:t>. Η τραυματική ρήξη τους μπορεί να είναι επώδυνη. Οι </a:t>
            </a:r>
            <a:r>
              <a:rPr lang="el-GR" dirty="0" err="1"/>
              <a:t>επιδερμιδικές</a:t>
            </a:r>
            <a:r>
              <a:rPr lang="el-GR" dirty="0"/>
              <a:t> </a:t>
            </a:r>
            <a:r>
              <a:rPr lang="el-GR" dirty="0" err="1"/>
              <a:t>κύστεις</a:t>
            </a:r>
            <a:r>
              <a:rPr lang="el-GR" dirty="0"/>
              <a:t> </a:t>
            </a:r>
            <a:r>
              <a:rPr lang="el-GR" u="sng" dirty="0"/>
              <a:t>εξ </a:t>
            </a:r>
            <a:r>
              <a:rPr lang="el-GR" u="sng" dirty="0" err="1"/>
              <a:t>εγκλείσεως</a:t>
            </a:r>
            <a:r>
              <a:rPr lang="el-GR" dirty="0"/>
              <a:t> μπορεί να είναι πολλαπλές και αρκετά μικρές. </a:t>
            </a:r>
          </a:p>
          <a:p>
            <a:r>
              <a:rPr lang="el-GR" dirty="0"/>
              <a:t>Πολλαπλές τέτοιες </a:t>
            </a:r>
            <a:r>
              <a:rPr lang="el-GR" dirty="0" err="1"/>
              <a:t>κύστεις</a:t>
            </a:r>
            <a:r>
              <a:rPr lang="el-GR" dirty="0"/>
              <a:t> στο δέρμα του προσώπου σε νεαρά άτομα ονομάζονται </a:t>
            </a:r>
            <a:r>
              <a:rPr lang="el-GR" u="sng" dirty="0" err="1"/>
              <a:t>κέγχρια</a:t>
            </a:r>
            <a:r>
              <a:rPr lang="el-GR" dirty="0"/>
              <a:t> (</a:t>
            </a:r>
            <a:r>
              <a:rPr lang="en-US" dirty="0"/>
              <a:t>milia)</a:t>
            </a:r>
            <a:r>
              <a:rPr lang="el-GR" dirty="0"/>
              <a:t>.</a:t>
            </a:r>
          </a:p>
        </p:txBody>
      </p:sp>
      <p:pic>
        <p:nvPicPr>
          <p:cNvPr id="10242" name="Picture 2">
            <a:extLst>
              <a:ext uri="{FF2B5EF4-FFF2-40B4-BE49-F238E27FC236}">
                <a16:creationId xmlns="" xmlns:a16="http://schemas.microsoft.com/office/drawing/2014/main" id="{945C43ED-4848-AD4A-8BC3-EB3D33A1BF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0900" y="1984374"/>
            <a:ext cx="5589588" cy="3992563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Ομάδα 4">
            <a:extLst>
              <a:ext uri="{FF2B5EF4-FFF2-40B4-BE49-F238E27FC236}">
                <a16:creationId xmlns="" xmlns:a16="http://schemas.microsoft.com/office/drawing/2014/main" id="{3BF21DAA-FE1E-1349-93AA-03F7513086A3}"/>
              </a:ext>
            </a:extLst>
          </p:cNvPr>
          <p:cNvGrpSpPr/>
          <p:nvPr/>
        </p:nvGrpSpPr>
        <p:grpSpPr>
          <a:xfrm>
            <a:off x="115878" y="130589"/>
            <a:ext cx="12363004" cy="831937"/>
            <a:chOff x="115878" y="130589"/>
            <a:chExt cx="12363004" cy="831937"/>
          </a:xfrm>
        </p:grpSpPr>
        <p:pic>
          <p:nvPicPr>
            <p:cNvPr id="6" name="Εικόνα 5">
              <a:extLst>
                <a:ext uri="{FF2B5EF4-FFF2-40B4-BE49-F238E27FC236}">
                  <a16:creationId xmlns="" xmlns:a16="http://schemas.microsoft.com/office/drawing/2014/main" id="{5905404A-2EFC-C840-AA4B-7C90E83059A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="" xmlns:a14="http://schemas.microsoft.com/office/drawing/2010/main">
                    <a14:imgLayer r:embed="rId5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15878" y="142875"/>
              <a:ext cx="557890" cy="819651"/>
            </a:xfrm>
            <a:prstGeom prst="rect">
              <a:avLst/>
            </a:prstGeom>
          </p:spPr>
        </p:pic>
        <p:pic>
          <p:nvPicPr>
            <p:cNvPr id="7" name="Picture 2" descr="Επιστολή προς Περιφερειάρχη ΑΜΘ για Ιατρική Σχολή ΔΠΘ – Δημήτρης Κυριαζίδης">
              <a:extLst>
                <a:ext uri="{FF2B5EF4-FFF2-40B4-BE49-F238E27FC236}">
                  <a16:creationId xmlns="" xmlns:a16="http://schemas.microsoft.com/office/drawing/2014/main" id="{2BB175CE-FB49-F54F-9C66-33B39B35E25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BEBA8EAE-BF5A-486C-A8C5-ECC9F3942E4B}">
                  <a14:imgProps xmlns="" xmlns:a14="http://schemas.microsoft.com/office/drawing/2010/main">
                    <a14:imgLayer r:embed="rId7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557582" y="130589"/>
              <a:ext cx="1921300" cy="819652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="" xmlns:p14="http://schemas.microsoft.com/office/powerpoint/2010/main" val="326392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="" xmlns:a16="http://schemas.microsoft.com/office/drawing/2014/main" id="{6C465A9D-AB29-444D-B29B-ACE825F6E2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1463" y="122237"/>
            <a:ext cx="11082337" cy="1325563"/>
          </a:xfrm>
        </p:spPr>
        <p:txBody>
          <a:bodyPr/>
          <a:lstStyle/>
          <a:p>
            <a:pPr algn="ctr"/>
            <a:r>
              <a:rPr lang="el-GR" dirty="0"/>
              <a:t>Περίπτωση 2-Επιθηλιακή κύστη-</a:t>
            </a:r>
            <a:r>
              <a:rPr lang="el-GR" dirty="0" err="1"/>
              <a:t>ιστοπαθολογική</a:t>
            </a:r>
            <a:r>
              <a:rPr lang="el-GR" dirty="0"/>
              <a:t> εικόνα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="" xmlns:a16="http://schemas.microsoft.com/office/drawing/2014/main" id="{70925CF3-654A-7F4A-9B17-2D8ACA2A9B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9457" y="5768294"/>
            <a:ext cx="10515600" cy="962025"/>
          </a:xfrm>
        </p:spPr>
        <p:txBody>
          <a:bodyPr>
            <a:normAutofit fontScale="77500" lnSpcReduction="20000"/>
          </a:bodyPr>
          <a:lstStyle/>
          <a:p>
            <a:r>
              <a:rPr lang="el-GR" dirty="0"/>
              <a:t>Εικόνα μικρής μεγέθυνσης: κυστικός σχηματισμός που περικλείει </a:t>
            </a:r>
            <a:r>
              <a:rPr lang="el-GR" dirty="0">
                <a:solidFill>
                  <a:srgbClr val="FF0000"/>
                </a:solidFill>
              </a:rPr>
              <a:t>φολίδες κερατίνης </a:t>
            </a:r>
            <a:r>
              <a:rPr lang="el-GR" dirty="0"/>
              <a:t>και επενδύεται από επιθήλιο που προσομοιάζει φυσιολογική επιδερμίδα. </a:t>
            </a:r>
          </a:p>
          <a:p>
            <a:r>
              <a:rPr lang="el-GR" u="sng" dirty="0"/>
              <a:t>Απουσία</a:t>
            </a:r>
            <a:r>
              <a:rPr lang="el-GR" dirty="0"/>
              <a:t> δερματικών εξαρτημάτων</a:t>
            </a:r>
          </a:p>
          <a:p>
            <a:pPr marL="0" indent="0">
              <a:buNone/>
            </a:pPr>
            <a:endParaRPr lang="el-GR" dirty="0"/>
          </a:p>
        </p:txBody>
      </p:sp>
      <p:pic>
        <p:nvPicPr>
          <p:cNvPr id="11266" name="Picture 2">
            <a:extLst>
              <a:ext uri="{FF2B5EF4-FFF2-40B4-BE49-F238E27FC236}">
                <a16:creationId xmlns="" xmlns:a16="http://schemas.microsoft.com/office/drawing/2014/main" id="{2ED6C7A4-08D3-3841-BC2A-418EE3CE24E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900" r="6445"/>
          <a:stretch/>
        </p:blipFill>
        <p:spPr bwMode="auto">
          <a:xfrm>
            <a:off x="3543300" y="1628775"/>
            <a:ext cx="4857750" cy="3958544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Ομάδα 4">
            <a:extLst>
              <a:ext uri="{FF2B5EF4-FFF2-40B4-BE49-F238E27FC236}">
                <a16:creationId xmlns="" xmlns:a16="http://schemas.microsoft.com/office/drawing/2014/main" id="{27A90DF2-B7D5-0243-A665-C65C45B8BBDA}"/>
              </a:ext>
            </a:extLst>
          </p:cNvPr>
          <p:cNvGrpSpPr/>
          <p:nvPr/>
        </p:nvGrpSpPr>
        <p:grpSpPr>
          <a:xfrm>
            <a:off x="115878" y="130589"/>
            <a:ext cx="12363004" cy="831937"/>
            <a:chOff x="115878" y="130589"/>
            <a:chExt cx="12363004" cy="831937"/>
          </a:xfrm>
        </p:grpSpPr>
        <p:pic>
          <p:nvPicPr>
            <p:cNvPr id="6" name="Εικόνα 5">
              <a:extLst>
                <a:ext uri="{FF2B5EF4-FFF2-40B4-BE49-F238E27FC236}">
                  <a16:creationId xmlns="" xmlns:a16="http://schemas.microsoft.com/office/drawing/2014/main" id="{F9AAFACE-38E2-3942-96D5-8FC6082DFFE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="" xmlns:a14="http://schemas.microsoft.com/office/drawing/2010/main">
                    <a14:imgLayer r:embed="rId5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15878" y="142875"/>
              <a:ext cx="557890" cy="819651"/>
            </a:xfrm>
            <a:prstGeom prst="rect">
              <a:avLst/>
            </a:prstGeom>
          </p:spPr>
        </p:pic>
        <p:pic>
          <p:nvPicPr>
            <p:cNvPr id="7" name="Picture 2" descr="Επιστολή προς Περιφερειάρχη ΑΜΘ για Ιατρική Σχολή ΔΠΘ – Δημήτρης Κυριαζίδης">
              <a:extLst>
                <a:ext uri="{FF2B5EF4-FFF2-40B4-BE49-F238E27FC236}">
                  <a16:creationId xmlns="" xmlns:a16="http://schemas.microsoft.com/office/drawing/2014/main" id="{E4767DB3-967E-A745-8D78-15E9F540720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BEBA8EAE-BF5A-486C-A8C5-ECC9F3942E4B}">
                  <a14:imgProps xmlns="" xmlns:a14="http://schemas.microsoft.com/office/drawing/2010/main">
                    <a14:imgLayer r:embed="rId7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557582" y="130589"/>
              <a:ext cx="1921300" cy="819652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="" xmlns:p14="http://schemas.microsoft.com/office/powerpoint/2010/main" val="2754694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="" xmlns:a16="http://schemas.microsoft.com/office/drawing/2014/main" id="{5BB5BB5B-0AF8-2D43-95AC-9F91BAD027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l-GR" dirty="0"/>
              <a:t>Περίπτωση 2-Επιθηλιακή κύστη-</a:t>
            </a:r>
            <a:r>
              <a:rPr lang="el-GR" dirty="0" err="1"/>
              <a:t>ιστοπαθολογική</a:t>
            </a:r>
            <a:r>
              <a:rPr lang="el-GR" dirty="0"/>
              <a:t> εικόνα</a:t>
            </a:r>
          </a:p>
        </p:txBody>
      </p:sp>
      <p:pic>
        <p:nvPicPr>
          <p:cNvPr id="4" name="Θέση περιεχομένου 3">
            <a:extLst>
              <a:ext uri="{FF2B5EF4-FFF2-40B4-BE49-F238E27FC236}">
                <a16:creationId xmlns="" xmlns:a16="http://schemas.microsoft.com/office/drawing/2014/main" id="{205BD966-4616-8F46-8F10-7E12458173D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4025" y="1905000"/>
            <a:ext cx="4946650" cy="385453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CB61E3DA-E945-F543-BE45-1ECD0869AF16}"/>
              </a:ext>
            </a:extLst>
          </p:cNvPr>
          <p:cNvSpPr txBox="1"/>
          <p:nvPr/>
        </p:nvSpPr>
        <p:spPr>
          <a:xfrm>
            <a:off x="1057275" y="6029325"/>
            <a:ext cx="327183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000" dirty="0" err="1"/>
              <a:t>Δερμίδα</a:t>
            </a:r>
            <a:r>
              <a:rPr lang="el-GR" sz="2000" dirty="0"/>
              <a:t>/χόριο (σκίαση)</a:t>
            </a:r>
          </a:p>
        </p:txBody>
      </p:sp>
      <p:pic>
        <p:nvPicPr>
          <p:cNvPr id="6" name="Εικόνα 5">
            <a:extLst>
              <a:ext uri="{FF2B5EF4-FFF2-40B4-BE49-F238E27FC236}">
                <a16:creationId xmlns="" xmlns:a16="http://schemas.microsoft.com/office/drawing/2014/main" id="{26D8A5C6-3E3F-DC43-8554-C83D0876F80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=""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232524" y="1904999"/>
            <a:ext cx="4946649" cy="386708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E1732B17-D692-1F41-A376-D3654B68FB99}"/>
              </a:ext>
            </a:extLst>
          </p:cNvPr>
          <p:cNvSpPr txBox="1"/>
          <p:nvPr/>
        </p:nvSpPr>
        <p:spPr>
          <a:xfrm>
            <a:off x="7472363" y="6029325"/>
            <a:ext cx="30575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000" dirty="0"/>
              <a:t>Επιθηλιακή επένδυση (σημειωμένη περιοχή)</a:t>
            </a:r>
          </a:p>
        </p:txBody>
      </p:sp>
      <p:grpSp>
        <p:nvGrpSpPr>
          <p:cNvPr id="8" name="Ομάδα 7">
            <a:extLst>
              <a:ext uri="{FF2B5EF4-FFF2-40B4-BE49-F238E27FC236}">
                <a16:creationId xmlns="" xmlns:a16="http://schemas.microsoft.com/office/drawing/2014/main" id="{5DEF1B56-9405-2F4B-B6B7-05AE9D1DFF16}"/>
              </a:ext>
            </a:extLst>
          </p:cNvPr>
          <p:cNvGrpSpPr/>
          <p:nvPr/>
        </p:nvGrpSpPr>
        <p:grpSpPr>
          <a:xfrm>
            <a:off x="115878" y="130589"/>
            <a:ext cx="12363004" cy="831937"/>
            <a:chOff x="115878" y="130589"/>
            <a:chExt cx="12363004" cy="831937"/>
          </a:xfrm>
        </p:grpSpPr>
        <p:pic>
          <p:nvPicPr>
            <p:cNvPr id="9" name="Εικόνα 8">
              <a:extLst>
                <a:ext uri="{FF2B5EF4-FFF2-40B4-BE49-F238E27FC236}">
                  <a16:creationId xmlns="" xmlns:a16="http://schemas.microsoft.com/office/drawing/2014/main" id="{E6A2BF86-523B-CD43-9590-0A8B2E2990B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="" xmlns:a14="http://schemas.microsoft.com/office/drawing/2010/main">
                    <a14:imgLayer r:embed="rId7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15878" y="142875"/>
              <a:ext cx="557890" cy="819651"/>
            </a:xfrm>
            <a:prstGeom prst="rect">
              <a:avLst/>
            </a:prstGeom>
          </p:spPr>
        </p:pic>
        <p:pic>
          <p:nvPicPr>
            <p:cNvPr id="10" name="Picture 2" descr="Επιστολή προς Περιφερειάρχη ΑΜΘ για Ιατρική Σχολή ΔΠΘ – Δημήτρης Κυριαζίδης">
              <a:extLst>
                <a:ext uri="{FF2B5EF4-FFF2-40B4-BE49-F238E27FC236}">
                  <a16:creationId xmlns="" xmlns:a16="http://schemas.microsoft.com/office/drawing/2014/main" id="{155FE4B8-DC9B-124C-9339-52D9659562F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BEBA8EAE-BF5A-486C-A8C5-ECC9F3942E4B}">
                  <a14:imgProps xmlns="" xmlns:a14="http://schemas.microsoft.com/office/drawing/2010/main">
                    <a14:imgLayer r:embed="rId9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557582" y="130589"/>
              <a:ext cx="1921300" cy="819652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="" xmlns:p14="http://schemas.microsoft.com/office/powerpoint/2010/main" val="1630814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="" xmlns:a16="http://schemas.microsoft.com/office/drawing/2014/main" id="{75974D5B-CDD7-FA41-8B8B-CF67E0BC70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l-GR" dirty="0"/>
              <a:t>Περίπτωση 2-Επιθηλιακή κύστη-</a:t>
            </a:r>
            <a:r>
              <a:rPr lang="el-GR" dirty="0" err="1"/>
              <a:t>ιστοπαθολογική</a:t>
            </a:r>
            <a:r>
              <a:rPr lang="el-GR" dirty="0"/>
              <a:t> εικόνα</a:t>
            </a:r>
          </a:p>
        </p:txBody>
      </p:sp>
      <p:pic>
        <p:nvPicPr>
          <p:cNvPr id="5" name="Θέση περιεχομένου 4">
            <a:extLst>
              <a:ext uri="{FF2B5EF4-FFF2-40B4-BE49-F238E27FC236}">
                <a16:creationId xmlns="" xmlns:a16="http://schemas.microsoft.com/office/drawing/2014/main" id="{98BD8B66-45A2-5144-B063-22F02393B54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565525" y="1771705"/>
            <a:ext cx="5060950" cy="406230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010F70FA-2460-E249-A0BA-84FFB6EF3D69}"/>
              </a:ext>
            </a:extLst>
          </p:cNvPr>
          <p:cNvSpPr txBox="1"/>
          <p:nvPr/>
        </p:nvSpPr>
        <p:spPr>
          <a:xfrm>
            <a:off x="3565525" y="6123543"/>
            <a:ext cx="519211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000" dirty="0"/>
              <a:t>Περιεχόμενο (φολίδες κερατίνης-σκιασμένη περιοχή</a:t>
            </a:r>
            <a:r>
              <a:rPr lang="el-GR" dirty="0"/>
              <a:t>)</a:t>
            </a:r>
          </a:p>
        </p:txBody>
      </p:sp>
      <p:grpSp>
        <p:nvGrpSpPr>
          <p:cNvPr id="7" name="Ομάδα 6">
            <a:extLst>
              <a:ext uri="{FF2B5EF4-FFF2-40B4-BE49-F238E27FC236}">
                <a16:creationId xmlns="" xmlns:a16="http://schemas.microsoft.com/office/drawing/2014/main" id="{7AA8CB90-41E3-3C48-95D0-10265913FFD3}"/>
              </a:ext>
            </a:extLst>
          </p:cNvPr>
          <p:cNvGrpSpPr/>
          <p:nvPr/>
        </p:nvGrpSpPr>
        <p:grpSpPr>
          <a:xfrm>
            <a:off x="115878" y="130589"/>
            <a:ext cx="12363004" cy="831937"/>
            <a:chOff x="115878" y="130589"/>
            <a:chExt cx="12363004" cy="831937"/>
          </a:xfrm>
        </p:grpSpPr>
        <p:pic>
          <p:nvPicPr>
            <p:cNvPr id="8" name="Εικόνα 7">
              <a:extLst>
                <a:ext uri="{FF2B5EF4-FFF2-40B4-BE49-F238E27FC236}">
                  <a16:creationId xmlns="" xmlns:a16="http://schemas.microsoft.com/office/drawing/2014/main" id="{561D8122-6E62-1543-AFC4-890D8BEDF21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="" xmlns:a14="http://schemas.microsoft.com/office/drawing/2010/main">
                    <a14:imgLayer r:embed="rId5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15878" y="142875"/>
              <a:ext cx="557890" cy="819651"/>
            </a:xfrm>
            <a:prstGeom prst="rect">
              <a:avLst/>
            </a:prstGeom>
          </p:spPr>
        </p:pic>
        <p:pic>
          <p:nvPicPr>
            <p:cNvPr id="9" name="Picture 2" descr="Επιστολή προς Περιφερειάρχη ΑΜΘ για Ιατρική Σχολή ΔΠΘ – Δημήτρης Κυριαζίδης">
              <a:extLst>
                <a:ext uri="{FF2B5EF4-FFF2-40B4-BE49-F238E27FC236}">
                  <a16:creationId xmlns="" xmlns:a16="http://schemas.microsoft.com/office/drawing/2014/main" id="{16F77791-A638-FC44-9496-AF142EF1856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BEBA8EAE-BF5A-486C-A8C5-ECC9F3942E4B}">
                  <a14:imgProps xmlns="" xmlns:a14="http://schemas.microsoft.com/office/drawing/2010/main">
                    <a14:imgLayer r:embed="rId7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557582" y="130589"/>
              <a:ext cx="1921300" cy="819652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="" xmlns:p14="http://schemas.microsoft.com/office/powerpoint/2010/main" val="4123920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="" xmlns:a16="http://schemas.microsoft.com/office/drawing/2014/main" id="{BE255704-F431-2348-860E-2F2DFCCFFF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l-GR" dirty="0"/>
              <a:t>Ερώτηση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="" xmlns:a16="http://schemas.microsoft.com/office/drawing/2014/main" id="{1B7EC5C5-7247-B54C-8A42-56F8EA782D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l-GR" dirty="0"/>
              <a:t>Ποιες </a:t>
            </a:r>
            <a:r>
              <a:rPr lang="el-GR" dirty="0">
                <a:solidFill>
                  <a:srgbClr val="FF0000"/>
                </a:solidFill>
              </a:rPr>
              <a:t>μη-</a:t>
            </a:r>
            <a:r>
              <a:rPr lang="el-GR" dirty="0" err="1">
                <a:solidFill>
                  <a:srgbClr val="FF0000"/>
                </a:solidFill>
              </a:rPr>
              <a:t>μελανοκυτταρικές</a:t>
            </a:r>
            <a:r>
              <a:rPr lang="el-GR" dirty="0">
                <a:solidFill>
                  <a:srgbClr val="FF0000"/>
                </a:solidFill>
              </a:rPr>
              <a:t> βλάβες </a:t>
            </a:r>
            <a:r>
              <a:rPr lang="el-GR" dirty="0"/>
              <a:t>του δέρματος μπορεί να εμφανιστούν ως </a:t>
            </a:r>
            <a:r>
              <a:rPr lang="el-GR" dirty="0" err="1"/>
              <a:t>μελαγχρωματικές</a:t>
            </a:r>
            <a:r>
              <a:rPr lang="el-GR" dirty="0"/>
              <a:t> αλλοιώσεις;</a:t>
            </a:r>
          </a:p>
          <a:p>
            <a:endParaRPr lang="el-GR" dirty="0"/>
          </a:p>
          <a:p>
            <a:pPr>
              <a:buFont typeface="Wingdings" pitchFamily="2" charset="2"/>
              <a:buChar char="Ø"/>
            </a:pPr>
            <a:r>
              <a:rPr lang="el-GR" dirty="0"/>
              <a:t>Οι </a:t>
            </a:r>
            <a:r>
              <a:rPr lang="el-GR" u="sng" dirty="0" err="1"/>
              <a:t>σμηγματορροϊκές</a:t>
            </a:r>
            <a:r>
              <a:rPr lang="el-GR" u="sng" dirty="0"/>
              <a:t> κερατώσεις</a:t>
            </a:r>
            <a:r>
              <a:rPr lang="el-GR" dirty="0"/>
              <a:t> είναι πολύ συχνές </a:t>
            </a:r>
            <a:r>
              <a:rPr lang="el-GR" dirty="0" err="1"/>
              <a:t>μελαγχρωματικές</a:t>
            </a:r>
            <a:r>
              <a:rPr lang="el-GR" dirty="0"/>
              <a:t> βλάβες, οι οποίες εμφανίζονται συνήθως σε άτομα μέσης και προχωρημένης ηλικίας. Τα </a:t>
            </a:r>
            <a:r>
              <a:rPr lang="el-GR" u="sng" dirty="0" err="1"/>
              <a:t>βασικοκυτταρικά</a:t>
            </a:r>
            <a:r>
              <a:rPr lang="el-GR" u="sng" dirty="0"/>
              <a:t> καρκινώματα </a:t>
            </a:r>
            <a:r>
              <a:rPr lang="el-GR" dirty="0"/>
              <a:t>συνήθως παρουσιάζονται ως βλατίδες ή οζίδια με </a:t>
            </a:r>
            <a:r>
              <a:rPr lang="el-GR" dirty="0" err="1"/>
              <a:t>διατεταμένα</a:t>
            </a:r>
            <a:r>
              <a:rPr lang="el-GR" dirty="0"/>
              <a:t> επιφανειακά αγγεία (</a:t>
            </a:r>
            <a:r>
              <a:rPr lang="el-GR" dirty="0" err="1"/>
              <a:t>τηλαγγειεκτασίες</a:t>
            </a:r>
            <a:r>
              <a:rPr lang="el-GR" dirty="0"/>
              <a:t>), όμως μπορούν να εμφανιστούν και ως </a:t>
            </a:r>
            <a:r>
              <a:rPr lang="el-GR" dirty="0" err="1"/>
              <a:t>ελκωτικές</a:t>
            </a:r>
            <a:r>
              <a:rPr lang="el-GR" dirty="0"/>
              <a:t>, </a:t>
            </a:r>
            <a:r>
              <a:rPr lang="el-GR" dirty="0" err="1"/>
              <a:t>εκζεματοειδείς</a:t>
            </a:r>
            <a:r>
              <a:rPr lang="el-GR" dirty="0"/>
              <a:t> ή </a:t>
            </a:r>
            <a:r>
              <a:rPr lang="el-GR" dirty="0" err="1"/>
              <a:t>μελαγχρωματικές</a:t>
            </a:r>
            <a:r>
              <a:rPr lang="el-GR" dirty="0"/>
              <a:t> αλλοιώσεις. Οι </a:t>
            </a:r>
            <a:r>
              <a:rPr lang="el-GR" u="sng" dirty="0"/>
              <a:t>αγγειακοί όγκοι</a:t>
            </a:r>
            <a:r>
              <a:rPr lang="el-GR" dirty="0"/>
              <a:t> (πχ. αιμαγγείωμα, σάρκωμα </a:t>
            </a:r>
            <a:r>
              <a:rPr lang="en-US" dirty="0"/>
              <a:t>Kaposi</a:t>
            </a:r>
            <a:r>
              <a:rPr lang="el-GR" dirty="0"/>
              <a:t>) συχνά έχουν ένα μπλε-καφέ χρώμα.</a:t>
            </a:r>
          </a:p>
        </p:txBody>
      </p:sp>
      <p:grpSp>
        <p:nvGrpSpPr>
          <p:cNvPr id="4" name="Ομάδα 3">
            <a:extLst>
              <a:ext uri="{FF2B5EF4-FFF2-40B4-BE49-F238E27FC236}">
                <a16:creationId xmlns="" xmlns:a16="http://schemas.microsoft.com/office/drawing/2014/main" id="{B0FCCB1F-85C0-7F44-8589-2704BB4D1828}"/>
              </a:ext>
            </a:extLst>
          </p:cNvPr>
          <p:cNvGrpSpPr/>
          <p:nvPr/>
        </p:nvGrpSpPr>
        <p:grpSpPr>
          <a:xfrm>
            <a:off x="115878" y="130589"/>
            <a:ext cx="12363004" cy="831937"/>
            <a:chOff x="115878" y="130589"/>
            <a:chExt cx="12363004" cy="831937"/>
          </a:xfrm>
        </p:grpSpPr>
        <p:pic>
          <p:nvPicPr>
            <p:cNvPr id="5" name="Εικόνα 4">
              <a:extLst>
                <a:ext uri="{FF2B5EF4-FFF2-40B4-BE49-F238E27FC236}">
                  <a16:creationId xmlns="" xmlns:a16="http://schemas.microsoft.com/office/drawing/2014/main" id="{D0F85B3A-AE8B-7344-A816-EB5C5F60189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="" xmlns:a14="http://schemas.microsoft.com/office/drawing/2010/main">
                    <a14:imgLayer r:embed="rId3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15878" y="142875"/>
              <a:ext cx="557890" cy="819651"/>
            </a:xfrm>
            <a:prstGeom prst="rect">
              <a:avLst/>
            </a:prstGeom>
          </p:spPr>
        </p:pic>
        <p:pic>
          <p:nvPicPr>
            <p:cNvPr id="6" name="Picture 2" descr="Επιστολή προς Περιφερειάρχη ΑΜΘ για Ιατρική Σχολή ΔΠΘ – Δημήτρης Κυριαζίδης">
              <a:extLst>
                <a:ext uri="{FF2B5EF4-FFF2-40B4-BE49-F238E27FC236}">
                  <a16:creationId xmlns="" xmlns:a16="http://schemas.microsoft.com/office/drawing/2014/main" id="{7B57B319-B8BC-5346-903A-CA185B39254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BEBA8EAE-BF5A-486C-A8C5-ECC9F3942E4B}">
                  <a14:imgProps xmlns="" xmlns:a14="http://schemas.microsoft.com/office/drawing/2010/main">
                    <a14:imgLayer r:embed="rId5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557582" y="130589"/>
              <a:ext cx="1921300" cy="819652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="" xmlns:p14="http://schemas.microsoft.com/office/powerpoint/2010/main" val="2413920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="" xmlns:a16="http://schemas.microsoft.com/office/drawing/2014/main" id="{30BC5615-4AB1-474B-BBDE-13815B9C62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l-GR" dirty="0"/>
              <a:t>Ερωτήσεις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="" xmlns:a16="http://schemas.microsoft.com/office/drawing/2014/main" id="{1BD65533-1D08-574C-A413-65C6C84639F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l-GR" dirty="0"/>
              <a:t>Ποιος τύπος επιθηλιακής κύστης ήταν ο εικονιζόμενος;</a:t>
            </a:r>
          </a:p>
          <a:p>
            <a:pPr marL="514350" indent="-514350">
              <a:buFont typeface="+mj-lt"/>
              <a:buAutoNum type="arabicPeriod"/>
            </a:pPr>
            <a:endParaRPr lang="el-GR" dirty="0"/>
          </a:p>
          <a:p>
            <a:pPr>
              <a:buFont typeface="Wingdings" pitchFamily="2" charset="2"/>
              <a:buChar char="Ø"/>
            </a:pPr>
            <a:r>
              <a:rPr lang="el-GR" dirty="0"/>
              <a:t>Η επιθηλιακή κύστη που επενδύεται από φυσιολογική επιδερμίδα και περιέχει φολίδες κερατίνης ονομάζεται </a:t>
            </a:r>
            <a:r>
              <a:rPr lang="el-GR" dirty="0">
                <a:solidFill>
                  <a:srgbClr val="FF0000"/>
                </a:solidFill>
              </a:rPr>
              <a:t>επιθηλιακή κύστη εξ </a:t>
            </a:r>
            <a:r>
              <a:rPr lang="el-GR" dirty="0" err="1">
                <a:solidFill>
                  <a:srgbClr val="FF0000"/>
                </a:solidFill>
              </a:rPr>
              <a:t>εγκλείσεως</a:t>
            </a:r>
            <a:r>
              <a:rPr lang="el-GR" dirty="0">
                <a:solidFill>
                  <a:srgbClr val="FF0000"/>
                </a:solidFill>
              </a:rPr>
              <a:t> (</a:t>
            </a:r>
            <a:r>
              <a:rPr lang="el-GR" dirty="0" err="1">
                <a:solidFill>
                  <a:srgbClr val="FF0000"/>
                </a:solidFill>
              </a:rPr>
              <a:t>επιδερμοειδής</a:t>
            </a:r>
            <a:r>
              <a:rPr lang="el-GR" dirty="0">
                <a:solidFill>
                  <a:srgbClr val="FF0000"/>
                </a:solidFill>
              </a:rPr>
              <a:t>)</a:t>
            </a:r>
          </a:p>
          <a:p>
            <a:pPr>
              <a:buFont typeface="Wingdings" pitchFamily="2" charset="2"/>
              <a:buChar char="Ø"/>
            </a:pPr>
            <a:endParaRPr lang="el-GR" dirty="0"/>
          </a:p>
          <a:p>
            <a:pPr marL="514350" indent="-514350">
              <a:buFont typeface="+mj-lt"/>
              <a:buAutoNum type="arabicPeriod" startAt="2"/>
            </a:pPr>
            <a:r>
              <a:rPr lang="el-GR" dirty="0"/>
              <a:t>Ονοματίστε 3 άλλες ιστολογικές ποικιλίες επιθηλιακής κύστης.</a:t>
            </a:r>
          </a:p>
          <a:p>
            <a:pPr marL="514350" indent="-514350">
              <a:buFont typeface="+mj-lt"/>
              <a:buAutoNum type="arabicPeriod" startAt="2"/>
            </a:pPr>
            <a:endParaRPr lang="el-GR" dirty="0"/>
          </a:p>
          <a:p>
            <a:pPr>
              <a:buFont typeface="Wingdings" pitchFamily="2" charset="2"/>
              <a:buChar char="Ø"/>
            </a:pPr>
            <a:r>
              <a:rPr lang="el-GR" dirty="0" err="1"/>
              <a:t>Τριχειλημματική</a:t>
            </a:r>
            <a:r>
              <a:rPr lang="el-GR" dirty="0"/>
              <a:t>, </a:t>
            </a:r>
            <a:r>
              <a:rPr lang="el-GR" dirty="0" err="1"/>
              <a:t>δερμοειδής</a:t>
            </a:r>
            <a:r>
              <a:rPr lang="el-GR" dirty="0"/>
              <a:t>, πολλαπλό </a:t>
            </a:r>
            <a:r>
              <a:rPr lang="el-GR" dirty="0" err="1"/>
              <a:t>στεατοκύτωμα</a:t>
            </a:r>
            <a:r>
              <a:rPr lang="el-GR" dirty="0"/>
              <a:t> </a:t>
            </a:r>
          </a:p>
        </p:txBody>
      </p:sp>
      <p:grpSp>
        <p:nvGrpSpPr>
          <p:cNvPr id="4" name="Ομάδα 3">
            <a:extLst>
              <a:ext uri="{FF2B5EF4-FFF2-40B4-BE49-F238E27FC236}">
                <a16:creationId xmlns="" xmlns:a16="http://schemas.microsoft.com/office/drawing/2014/main" id="{69A2FD82-7E05-BF4F-98FC-DD12AF2A3172}"/>
              </a:ext>
            </a:extLst>
          </p:cNvPr>
          <p:cNvGrpSpPr/>
          <p:nvPr/>
        </p:nvGrpSpPr>
        <p:grpSpPr>
          <a:xfrm>
            <a:off x="115878" y="130589"/>
            <a:ext cx="12363004" cy="831937"/>
            <a:chOff x="115878" y="130589"/>
            <a:chExt cx="12363004" cy="831937"/>
          </a:xfrm>
        </p:grpSpPr>
        <p:pic>
          <p:nvPicPr>
            <p:cNvPr id="5" name="Εικόνα 4">
              <a:extLst>
                <a:ext uri="{FF2B5EF4-FFF2-40B4-BE49-F238E27FC236}">
                  <a16:creationId xmlns="" xmlns:a16="http://schemas.microsoft.com/office/drawing/2014/main" id="{CEE77FDA-DD1D-2D48-8149-B71509E1C8E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="" xmlns:a14="http://schemas.microsoft.com/office/drawing/2010/main">
                    <a14:imgLayer r:embed="rId3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15878" y="142875"/>
              <a:ext cx="557890" cy="819651"/>
            </a:xfrm>
            <a:prstGeom prst="rect">
              <a:avLst/>
            </a:prstGeom>
          </p:spPr>
        </p:pic>
        <p:pic>
          <p:nvPicPr>
            <p:cNvPr id="6" name="Picture 2" descr="Επιστολή προς Περιφερειάρχη ΑΜΘ για Ιατρική Σχολή ΔΠΘ – Δημήτρης Κυριαζίδης">
              <a:extLst>
                <a:ext uri="{FF2B5EF4-FFF2-40B4-BE49-F238E27FC236}">
                  <a16:creationId xmlns="" xmlns:a16="http://schemas.microsoft.com/office/drawing/2014/main" id="{34079CC2-551B-BA40-BD10-598EF74585A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BEBA8EAE-BF5A-486C-A8C5-ECC9F3942E4B}">
                  <a14:imgProps xmlns="" xmlns:a14="http://schemas.microsoft.com/office/drawing/2010/main">
                    <a14:imgLayer r:embed="rId5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557582" y="130589"/>
              <a:ext cx="1921300" cy="819652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="" xmlns:p14="http://schemas.microsoft.com/office/powerpoint/2010/main" val="3485518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="" xmlns:a16="http://schemas.microsoft.com/office/drawing/2014/main" id="{159817FA-12EC-9440-B017-FF630D6BFC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l-GR" dirty="0"/>
              <a:t>Περίπτωση 2-Συρίγγωμα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="" xmlns:a16="http://schemas.microsoft.com/office/drawing/2014/main" id="{B294CAC2-E64E-1147-B188-6DD65D834F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5245101"/>
            <a:ext cx="10515600" cy="1504950"/>
          </a:xfrm>
        </p:spPr>
        <p:txBody>
          <a:bodyPr>
            <a:normAutofit fontScale="85000" lnSpcReduction="10000"/>
          </a:bodyPr>
          <a:lstStyle/>
          <a:p>
            <a:r>
              <a:rPr lang="el-GR" dirty="0"/>
              <a:t>Αυτή η γυναίκα εμφανίζει πολλαπλά </a:t>
            </a:r>
            <a:r>
              <a:rPr lang="el-GR" dirty="0" err="1">
                <a:solidFill>
                  <a:srgbClr val="FF0000"/>
                </a:solidFill>
              </a:rPr>
              <a:t>συριγγώματα</a:t>
            </a:r>
            <a:r>
              <a:rPr lang="el-GR" dirty="0"/>
              <a:t>, τα οποία είναι πολλαπλές βλατίδες φυσιολογικού χρώματος και μικρού μεγέθους γύρω από τα μάτια</a:t>
            </a:r>
          </a:p>
          <a:p>
            <a:r>
              <a:rPr lang="el-GR" dirty="0"/>
              <a:t>Ανήκουν στους </a:t>
            </a:r>
            <a:r>
              <a:rPr lang="el-GR" dirty="0" err="1">
                <a:solidFill>
                  <a:srgbClr val="FF0000"/>
                </a:solidFill>
              </a:rPr>
              <a:t>εξαρτηματικούς</a:t>
            </a:r>
            <a:r>
              <a:rPr lang="el-GR" dirty="0">
                <a:solidFill>
                  <a:srgbClr val="FF0000"/>
                </a:solidFill>
              </a:rPr>
              <a:t> όγκους </a:t>
            </a:r>
            <a:r>
              <a:rPr lang="el-GR" dirty="0"/>
              <a:t>του δέρματος, με διαφοροποίηση προς τους </a:t>
            </a:r>
            <a:r>
              <a:rPr lang="el-GR" dirty="0" err="1"/>
              <a:t>εκκρινείς</a:t>
            </a:r>
            <a:r>
              <a:rPr lang="el-GR" dirty="0"/>
              <a:t> (ιδρωτοποιούς) αδένες</a:t>
            </a:r>
          </a:p>
        </p:txBody>
      </p:sp>
      <p:pic>
        <p:nvPicPr>
          <p:cNvPr id="12290" name="Picture 2">
            <a:extLst>
              <a:ext uri="{FF2B5EF4-FFF2-40B4-BE49-F238E27FC236}">
                <a16:creationId xmlns="" xmlns:a16="http://schemas.microsoft.com/office/drawing/2014/main" id="{BA20133B-BDCC-B14B-9574-C6777D024D0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t="3683" b="3683"/>
          <a:stretch/>
        </p:blipFill>
        <p:spPr bwMode="auto">
          <a:xfrm>
            <a:off x="379413" y="1518023"/>
            <a:ext cx="5341938" cy="3534617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Εικόνα 3">
            <a:extLst>
              <a:ext uri="{FF2B5EF4-FFF2-40B4-BE49-F238E27FC236}">
                <a16:creationId xmlns="" xmlns:a16="http://schemas.microsoft.com/office/drawing/2014/main" id="{DEBC0D0B-A7A0-E14A-8B76-345DA150455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=""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470651" y="1518024"/>
            <a:ext cx="5462588" cy="3534616"/>
          </a:xfrm>
          <a:prstGeom prst="rect">
            <a:avLst/>
          </a:prstGeom>
          <a:ln>
            <a:solidFill>
              <a:schemeClr val="tx1"/>
            </a:solidFill>
          </a:ln>
        </p:spPr>
      </p:pic>
      <p:grpSp>
        <p:nvGrpSpPr>
          <p:cNvPr id="6" name="Ομάδα 5">
            <a:extLst>
              <a:ext uri="{FF2B5EF4-FFF2-40B4-BE49-F238E27FC236}">
                <a16:creationId xmlns="" xmlns:a16="http://schemas.microsoft.com/office/drawing/2014/main" id="{4F4270FB-69F3-D045-91D1-4149F8B693E2}"/>
              </a:ext>
            </a:extLst>
          </p:cNvPr>
          <p:cNvGrpSpPr/>
          <p:nvPr/>
        </p:nvGrpSpPr>
        <p:grpSpPr>
          <a:xfrm>
            <a:off x="115878" y="130589"/>
            <a:ext cx="12363004" cy="831937"/>
            <a:chOff x="115878" y="130589"/>
            <a:chExt cx="12363004" cy="831937"/>
          </a:xfrm>
        </p:grpSpPr>
        <p:pic>
          <p:nvPicPr>
            <p:cNvPr id="7" name="Εικόνα 6">
              <a:extLst>
                <a:ext uri="{FF2B5EF4-FFF2-40B4-BE49-F238E27FC236}">
                  <a16:creationId xmlns="" xmlns:a16="http://schemas.microsoft.com/office/drawing/2014/main" id="{89913D2D-476B-2542-9D19-1784135246F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="" xmlns:a14="http://schemas.microsoft.com/office/drawing/2010/main">
                    <a14:imgLayer r:embed="rId7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15878" y="142875"/>
              <a:ext cx="557890" cy="819651"/>
            </a:xfrm>
            <a:prstGeom prst="rect">
              <a:avLst/>
            </a:prstGeom>
          </p:spPr>
        </p:pic>
        <p:pic>
          <p:nvPicPr>
            <p:cNvPr id="8" name="Picture 2" descr="Επιστολή προς Περιφερειάρχη ΑΜΘ για Ιατρική Σχολή ΔΠΘ – Δημήτρης Κυριαζίδης">
              <a:extLst>
                <a:ext uri="{FF2B5EF4-FFF2-40B4-BE49-F238E27FC236}">
                  <a16:creationId xmlns="" xmlns:a16="http://schemas.microsoft.com/office/drawing/2014/main" id="{0A0A7B18-935F-C24E-9666-CAC9F955FF4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BEBA8EAE-BF5A-486C-A8C5-ECC9F3942E4B}">
                  <a14:imgProps xmlns="" xmlns:a14="http://schemas.microsoft.com/office/drawing/2010/main">
                    <a14:imgLayer r:embed="rId9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557582" y="130589"/>
              <a:ext cx="1921300" cy="819652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="" xmlns:p14="http://schemas.microsoft.com/office/powerpoint/2010/main" val="3299099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="" xmlns:a16="http://schemas.microsoft.com/office/drawing/2014/main" id="{20FEC74B-13AB-524B-ABD9-6B8D5C066E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5725"/>
            <a:ext cx="10515600" cy="963838"/>
          </a:xfrm>
        </p:spPr>
        <p:txBody>
          <a:bodyPr/>
          <a:lstStyle/>
          <a:p>
            <a:pPr algn="ctr"/>
            <a:r>
              <a:rPr lang="el-GR" dirty="0"/>
              <a:t>Περίπτωση 2-Κυλινδρώματα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="" xmlns:a16="http://schemas.microsoft.com/office/drawing/2014/main" id="{D97F7580-923F-2746-BB19-A4502B02F1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8324" y="4999713"/>
            <a:ext cx="11334895" cy="1772561"/>
          </a:xfrm>
        </p:spPr>
        <p:txBody>
          <a:bodyPr>
            <a:normAutofit fontScale="85000" lnSpcReduction="20000"/>
          </a:bodyPr>
          <a:lstStyle/>
          <a:p>
            <a:r>
              <a:rPr lang="el-GR" dirty="0"/>
              <a:t>Το </a:t>
            </a:r>
            <a:r>
              <a:rPr lang="el-GR" dirty="0" err="1">
                <a:solidFill>
                  <a:srgbClr val="FF0000"/>
                </a:solidFill>
              </a:rPr>
              <a:t>κυλίνδρωμα</a:t>
            </a:r>
            <a:r>
              <a:rPr lang="el-GR" dirty="0"/>
              <a:t> είναι άλλο ένα παράδειγμα καλοήθους </a:t>
            </a:r>
            <a:r>
              <a:rPr lang="el-GR" dirty="0" err="1"/>
              <a:t>εξαρτηματικού</a:t>
            </a:r>
            <a:r>
              <a:rPr lang="el-GR" dirty="0"/>
              <a:t> όγκου </a:t>
            </a:r>
          </a:p>
          <a:p>
            <a:r>
              <a:rPr lang="el-GR" dirty="0"/>
              <a:t>Αυτοί οι όγκοι εμφανίζουν </a:t>
            </a:r>
            <a:r>
              <a:rPr lang="el-GR" u="sng" dirty="0" err="1"/>
              <a:t>αποκρινή</a:t>
            </a:r>
            <a:r>
              <a:rPr lang="el-GR" u="sng" dirty="0"/>
              <a:t> διαφοροποίηση</a:t>
            </a:r>
            <a:r>
              <a:rPr lang="el-GR" dirty="0"/>
              <a:t> και παρατηρούνται συνήθως στο μέτωπο και στο κρανίο </a:t>
            </a:r>
          </a:p>
          <a:p>
            <a:r>
              <a:rPr lang="el-GR" dirty="0"/>
              <a:t>Συχνά οι βλάβες στην περιοχή της κεφαλής συρρέουν σχηματίζοντας μεγαλύτερες βλάβες</a:t>
            </a:r>
            <a:r>
              <a:rPr lang="en-US" dirty="0"/>
              <a:t>, </a:t>
            </a:r>
            <a:r>
              <a:rPr lang="el-GR" dirty="0"/>
              <a:t>δίκην καπέλου (</a:t>
            </a:r>
            <a:r>
              <a:rPr lang="en-US" dirty="0">
                <a:solidFill>
                  <a:srgbClr val="FF0000"/>
                </a:solidFill>
              </a:rPr>
              <a:t>turban tumor</a:t>
            </a:r>
            <a:r>
              <a:rPr lang="en-US" dirty="0"/>
              <a:t>)</a:t>
            </a:r>
            <a:endParaRPr lang="el-GR" dirty="0"/>
          </a:p>
        </p:txBody>
      </p:sp>
      <p:pic>
        <p:nvPicPr>
          <p:cNvPr id="13314" name="Picture 2">
            <a:extLst>
              <a:ext uri="{FF2B5EF4-FFF2-40B4-BE49-F238E27FC236}">
                <a16:creationId xmlns="" xmlns:a16="http://schemas.microsoft.com/office/drawing/2014/main" id="{E195B39C-231C-794D-9155-1F6ADDAB205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t="5003" b="5719"/>
          <a:stretch/>
        </p:blipFill>
        <p:spPr bwMode="auto">
          <a:xfrm>
            <a:off x="568325" y="1049563"/>
            <a:ext cx="5527675" cy="3738788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Εικόνα 3">
            <a:extLst>
              <a:ext uri="{FF2B5EF4-FFF2-40B4-BE49-F238E27FC236}">
                <a16:creationId xmlns="" xmlns:a16="http://schemas.microsoft.com/office/drawing/2014/main" id="{0394CE97-5CFB-2F45-8557-7A1615C5E8E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=""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65875" y="1049563"/>
            <a:ext cx="5537345" cy="3738788"/>
          </a:xfrm>
          <a:prstGeom prst="rect">
            <a:avLst/>
          </a:prstGeom>
          <a:ln>
            <a:solidFill>
              <a:schemeClr val="tx1"/>
            </a:solidFill>
          </a:ln>
        </p:spPr>
      </p:pic>
      <p:grpSp>
        <p:nvGrpSpPr>
          <p:cNvPr id="6" name="Ομάδα 5">
            <a:extLst>
              <a:ext uri="{FF2B5EF4-FFF2-40B4-BE49-F238E27FC236}">
                <a16:creationId xmlns="" xmlns:a16="http://schemas.microsoft.com/office/drawing/2014/main" id="{86285C11-46E1-2C42-99AB-661FFF6CB27A}"/>
              </a:ext>
            </a:extLst>
          </p:cNvPr>
          <p:cNvGrpSpPr/>
          <p:nvPr/>
        </p:nvGrpSpPr>
        <p:grpSpPr>
          <a:xfrm>
            <a:off x="115878" y="130589"/>
            <a:ext cx="12363004" cy="831937"/>
            <a:chOff x="115878" y="130589"/>
            <a:chExt cx="12363004" cy="831937"/>
          </a:xfrm>
        </p:grpSpPr>
        <p:pic>
          <p:nvPicPr>
            <p:cNvPr id="7" name="Εικόνα 6">
              <a:extLst>
                <a:ext uri="{FF2B5EF4-FFF2-40B4-BE49-F238E27FC236}">
                  <a16:creationId xmlns="" xmlns:a16="http://schemas.microsoft.com/office/drawing/2014/main" id="{61619625-1393-4F49-AD10-A130C859051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="" xmlns:a14="http://schemas.microsoft.com/office/drawing/2010/main">
                    <a14:imgLayer r:embed="rId7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15878" y="142875"/>
              <a:ext cx="557890" cy="819651"/>
            </a:xfrm>
            <a:prstGeom prst="rect">
              <a:avLst/>
            </a:prstGeom>
          </p:spPr>
        </p:pic>
        <p:pic>
          <p:nvPicPr>
            <p:cNvPr id="8" name="Picture 2" descr="Επιστολή προς Περιφερειάρχη ΑΜΘ για Ιατρική Σχολή ΔΠΘ – Δημήτρης Κυριαζίδης">
              <a:extLst>
                <a:ext uri="{FF2B5EF4-FFF2-40B4-BE49-F238E27FC236}">
                  <a16:creationId xmlns="" xmlns:a16="http://schemas.microsoft.com/office/drawing/2014/main" id="{6B927C5F-C479-0E4B-BE64-1E9FDBDBA5D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BEBA8EAE-BF5A-486C-A8C5-ECC9F3942E4B}">
                  <a14:imgProps xmlns="" xmlns:a14="http://schemas.microsoft.com/office/drawing/2010/main">
                    <a14:imgLayer r:embed="rId9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557582" y="130589"/>
              <a:ext cx="1921300" cy="819652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="" xmlns:p14="http://schemas.microsoft.com/office/powerpoint/2010/main" val="1227978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Εικόνα 16">
            <a:extLst>
              <a:ext uri="{FF2B5EF4-FFF2-40B4-BE49-F238E27FC236}">
                <a16:creationId xmlns="" xmlns:a16="http://schemas.microsoft.com/office/drawing/2014/main" id="{088F0A55-0C87-45CC-88E0-C94AE8DA80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48777" y="999000"/>
            <a:ext cx="6494446" cy="4860000"/>
          </a:xfrm>
          <a:prstGeom prst="rect">
            <a:avLst/>
          </a:prstGeom>
          <a:ln>
            <a:solidFill>
              <a:schemeClr val="tx1"/>
            </a:solidFill>
          </a:ln>
        </p:spPr>
      </p:pic>
      <p:grpSp>
        <p:nvGrpSpPr>
          <p:cNvPr id="3" name="Ομάδα 2">
            <a:extLst>
              <a:ext uri="{FF2B5EF4-FFF2-40B4-BE49-F238E27FC236}">
                <a16:creationId xmlns="" xmlns:a16="http://schemas.microsoft.com/office/drawing/2014/main" id="{7AA2B8E3-C2DB-CD4E-862E-90915B7AE601}"/>
              </a:ext>
            </a:extLst>
          </p:cNvPr>
          <p:cNvGrpSpPr/>
          <p:nvPr/>
        </p:nvGrpSpPr>
        <p:grpSpPr>
          <a:xfrm>
            <a:off x="115878" y="130589"/>
            <a:ext cx="12363004" cy="831937"/>
            <a:chOff x="115878" y="130589"/>
            <a:chExt cx="12363004" cy="831937"/>
          </a:xfrm>
        </p:grpSpPr>
        <p:pic>
          <p:nvPicPr>
            <p:cNvPr id="4" name="Εικόνα 3">
              <a:extLst>
                <a:ext uri="{FF2B5EF4-FFF2-40B4-BE49-F238E27FC236}">
                  <a16:creationId xmlns="" xmlns:a16="http://schemas.microsoft.com/office/drawing/2014/main" id="{617D3CE4-0619-1B48-A583-544A87D3ECC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="" xmlns:a14="http://schemas.microsoft.com/office/drawing/2010/main">
                    <a14:imgLayer r:embed="rId5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15878" y="142875"/>
              <a:ext cx="557890" cy="819651"/>
            </a:xfrm>
            <a:prstGeom prst="rect">
              <a:avLst/>
            </a:prstGeom>
          </p:spPr>
        </p:pic>
        <p:pic>
          <p:nvPicPr>
            <p:cNvPr id="5" name="Picture 2" descr="Επιστολή προς Περιφερειάρχη ΑΜΘ για Ιατρική Σχολή ΔΠΘ – Δημήτρης Κυριαζίδης">
              <a:extLst>
                <a:ext uri="{FF2B5EF4-FFF2-40B4-BE49-F238E27FC236}">
                  <a16:creationId xmlns="" xmlns:a16="http://schemas.microsoft.com/office/drawing/2014/main" id="{BDD59DC4-5458-4846-9259-B486F4E88D8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BEBA8EAE-BF5A-486C-A8C5-ECC9F3942E4B}">
                  <a14:imgProps xmlns="" xmlns:a14="http://schemas.microsoft.com/office/drawing/2010/main">
                    <a14:imgLayer r:embed="rId7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557582" y="130589"/>
              <a:ext cx="1921300" cy="819652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="" xmlns:p14="http://schemas.microsoft.com/office/powerpoint/2010/main" val="2501095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>
            <a:extLst>
              <a:ext uri="{FF2B5EF4-FFF2-40B4-BE49-F238E27FC236}">
                <a16:creationId xmlns="" xmlns:a16="http://schemas.microsoft.com/office/drawing/2014/main" id="{C7DB3E13-E846-42A8-B3FD-FB47E534274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29505" r="29933"/>
          <a:stretch/>
        </p:blipFill>
        <p:spPr>
          <a:xfrm>
            <a:off x="3600450" y="837526"/>
            <a:ext cx="4943475" cy="5014634"/>
          </a:xfrm>
          <a:prstGeom prst="rect">
            <a:avLst/>
          </a:prstGeom>
          <a:ln>
            <a:solidFill>
              <a:schemeClr val="tx1"/>
            </a:solidFill>
          </a:ln>
        </p:spPr>
      </p:pic>
      <p:grpSp>
        <p:nvGrpSpPr>
          <p:cNvPr id="3" name="Ομάδα 2">
            <a:extLst>
              <a:ext uri="{FF2B5EF4-FFF2-40B4-BE49-F238E27FC236}">
                <a16:creationId xmlns="" xmlns:a16="http://schemas.microsoft.com/office/drawing/2014/main" id="{2B50E640-03C5-2741-AD2D-DA4575FEFC50}"/>
              </a:ext>
            </a:extLst>
          </p:cNvPr>
          <p:cNvGrpSpPr/>
          <p:nvPr/>
        </p:nvGrpSpPr>
        <p:grpSpPr>
          <a:xfrm>
            <a:off x="115878" y="130589"/>
            <a:ext cx="12363004" cy="831937"/>
            <a:chOff x="115878" y="130589"/>
            <a:chExt cx="12363004" cy="831937"/>
          </a:xfrm>
        </p:grpSpPr>
        <p:pic>
          <p:nvPicPr>
            <p:cNvPr id="4" name="Εικόνα 3">
              <a:extLst>
                <a:ext uri="{FF2B5EF4-FFF2-40B4-BE49-F238E27FC236}">
                  <a16:creationId xmlns="" xmlns:a16="http://schemas.microsoft.com/office/drawing/2014/main" id="{A33D08AE-A775-A848-98FC-74014AF7CFE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="" xmlns:a14="http://schemas.microsoft.com/office/drawing/2010/main">
                    <a14:imgLayer r:embed="rId5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15878" y="142875"/>
              <a:ext cx="557890" cy="819651"/>
            </a:xfrm>
            <a:prstGeom prst="rect">
              <a:avLst/>
            </a:prstGeom>
          </p:spPr>
        </p:pic>
        <p:pic>
          <p:nvPicPr>
            <p:cNvPr id="5" name="Picture 2" descr="Επιστολή προς Περιφερειάρχη ΑΜΘ για Ιατρική Σχολή ΔΠΘ – Δημήτρης Κυριαζίδης">
              <a:extLst>
                <a:ext uri="{FF2B5EF4-FFF2-40B4-BE49-F238E27FC236}">
                  <a16:creationId xmlns="" xmlns:a16="http://schemas.microsoft.com/office/drawing/2014/main" id="{F85F8A83-8780-1848-840A-D2E228F05CC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BEBA8EAE-BF5A-486C-A8C5-ECC9F3942E4B}">
                  <a14:imgProps xmlns="" xmlns:a14="http://schemas.microsoft.com/office/drawing/2010/main">
                    <a14:imgLayer r:embed="rId7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557582" y="130589"/>
              <a:ext cx="1921300" cy="819652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="" xmlns:p14="http://schemas.microsoft.com/office/powerpoint/2010/main" val="1560568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>
            <a:extLst>
              <a:ext uri="{FF2B5EF4-FFF2-40B4-BE49-F238E27FC236}">
                <a16:creationId xmlns="" xmlns:a16="http://schemas.microsoft.com/office/drawing/2014/main" id="{7BD35CCE-64BA-43ED-8BD5-55ACEEBEF1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" y="918806"/>
            <a:ext cx="12192001" cy="5016499"/>
          </a:xfrm>
          <a:prstGeom prst="rect">
            <a:avLst/>
          </a:prstGeom>
          <a:ln>
            <a:solidFill>
              <a:schemeClr val="tx1"/>
            </a:solidFill>
          </a:ln>
        </p:spPr>
      </p:pic>
      <p:grpSp>
        <p:nvGrpSpPr>
          <p:cNvPr id="3" name="Ομάδα 2">
            <a:extLst>
              <a:ext uri="{FF2B5EF4-FFF2-40B4-BE49-F238E27FC236}">
                <a16:creationId xmlns="" xmlns:a16="http://schemas.microsoft.com/office/drawing/2014/main" id="{C25988FF-B6C8-7B48-AE9B-2142BE3B41C0}"/>
              </a:ext>
            </a:extLst>
          </p:cNvPr>
          <p:cNvGrpSpPr/>
          <p:nvPr/>
        </p:nvGrpSpPr>
        <p:grpSpPr>
          <a:xfrm>
            <a:off x="115878" y="130589"/>
            <a:ext cx="12363004" cy="831937"/>
            <a:chOff x="115878" y="130589"/>
            <a:chExt cx="12363004" cy="831937"/>
          </a:xfrm>
        </p:grpSpPr>
        <p:pic>
          <p:nvPicPr>
            <p:cNvPr id="4" name="Εικόνα 3">
              <a:extLst>
                <a:ext uri="{FF2B5EF4-FFF2-40B4-BE49-F238E27FC236}">
                  <a16:creationId xmlns="" xmlns:a16="http://schemas.microsoft.com/office/drawing/2014/main" id="{BE1569BA-D948-1246-A12B-ADA98D25BFE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="" xmlns:a14="http://schemas.microsoft.com/office/drawing/2010/main">
                    <a14:imgLayer r:embed="rId5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15878" y="142875"/>
              <a:ext cx="557890" cy="819651"/>
            </a:xfrm>
            <a:prstGeom prst="rect">
              <a:avLst/>
            </a:prstGeom>
          </p:spPr>
        </p:pic>
        <p:pic>
          <p:nvPicPr>
            <p:cNvPr id="5" name="Picture 2" descr="Επιστολή προς Περιφερειάρχη ΑΜΘ για Ιατρική Σχολή ΔΠΘ – Δημήτρης Κυριαζίδης">
              <a:extLst>
                <a:ext uri="{FF2B5EF4-FFF2-40B4-BE49-F238E27FC236}">
                  <a16:creationId xmlns="" xmlns:a16="http://schemas.microsoft.com/office/drawing/2014/main" id="{6B70A432-0245-7C43-8EC8-360DA4A425E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BEBA8EAE-BF5A-486C-A8C5-ECC9F3942E4B}">
                  <a14:imgProps xmlns="" xmlns:a14="http://schemas.microsoft.com/office/drawing/2010/main">
                    <a14:imgLayer r:embed="rId7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557582" y="130589"/>
              <a:ext cx="1921300" cy="819652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="" xmlns:p14="http://schemas.microsoft.com/office/powerpoint/2010/main" val="2131612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079FDA10-93C7-4BCE-A969-4A0B7DC78A2E}"/>
              </a:ext>
            </a:extLst>
          </p:cNvPr>
          <p:cNvSpPr txBox="1"/>
          <p:nvPr/>
        </p:nvSpPr>
        <p:spPr>
          <a:xfrm>
            <a:off x="619760" y="375920"/>
            <a:ext cx="1075944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4400" dirty="0" err="1"/>
              <a:t>Πόρωμα</a:t>
            </a:r>
            <a:r>
              <a:rPr lang="el-GR" sz="4400" dirty="0"/>
              <a:t> </a:t>
            </a:r>
          </a:p>
          <a:p>
            <a:pPr algn="ctr"/>
            <a:r>
              <a:rPr lang="el-GR" sz="4400" dirty="0"/>
              <a:t>(</a:t>
            </a:r>
            <a:r>
              <a:rPr lang="en-US" sz="4400" dirty="0"/>
              <a:t>Poroma)</a:t>
            </a:r>
          </a:p>
          <a:p>
            <a:endParaRPr lang="en-US" sz="2000" dirty="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l-GR" sz="3600" dirty="0"/>
              <a:t>Παλάμες, πέλματα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l-GR" sz="3600" dirty="0"/>
              <a:t>Καλοήθης όγκος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l-GR" sz="3600" dirty="0" err="1"/>
              <a:t>Εκκρινές</a:t>
            </a:r>
            <a:r>
              <a:rPr lang="el-GR" sz="3600" dirty="0"/>
              <a:t> </a:t>
            </a:r>
            <a:r>
              <a:rPr lang="el-GR" sz="3600" dirty="0" err="1"/>
              <a:t>ποροκαρκίνωμα</a:t>
            </a:r>
            <a:r>
              <a:rPr lang="el-GR" sz="3600" dirty="0"/>
              <a:t>: συχνότερος κακοήθης όγκος </a:t>
            </a:r>
            <a:r>
              <a:rPr lang="el-GR" sz="3600" dirty="0" err="1"/>
              <a:t>εκκρινών</a:t>
            </a:r>
            <a:r>
              <a:rPr lang="el-GR" sz="3600" dirty="0"/>
              <a:t> αδένων</a:t>
            </a:r>
          </a:p>
        </p:txBody>
      </p:sp>
      <p:grpSp>
        <p:nvGrpSpPr>
          <p:cNvPr id="3" name="Ομάδα 2">
            <a:extLst>
              <a:ext uri="{FF2B5EF4-FFF2-40B4-BE49-F238E27FC236}">
                <a16:creationId xmlns="" xmlns:a16="http://schemas.microsoft.com/office/drawing/2014/main" id="{B6D78FE7-DCE7-DC44-81EF-55BFFC162A01}"/>
              </a:ext>
            </a:extLst>
          </p:cNvPr>
          <p:cNvGrpSpPr/>
          <p:nvPr/>
        </p:nvGrpSpPr>
        <p:grpSpPr>
          <a:xfrm>
            <a:off x="115878" y="130589"/>
            <a:ext cx="12363004" cy="831937"/>
            <a:chOff x="115878" y="130589"/>
            <a:chExt cx="12363004" cy="831937"/>
          </a:xfrm>
        </p:grpSpPr>
        <p:pic>
          <p:nvPicPr>
            <p:cNvPr id="4" name="Εικόνα 3">
              <a:extLst>
                <a:ext uri="{FF2B5EF4-FFF2-40B4-BE49-F238E27FC236}">
                  <a16:creationId xmlns="" xmlns:a16="http://schemas.microsoft.com/office/drawing/2014/main" id="{C2397419-8DF5-4A44-A456-B6D641938F3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="" xmlns:a14="http://schemas.microsoft.com/office/drawing/2010/main">
                    <a14:imgLayer r:embed="rId3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15878" y="142875"/>
              <a:ext cx="557890" cy="819651"/>
            </a:xfrm>
            <a:prstGeom prst="rect">
              <a:avLst/>
            </a:prstGeom>
          </p:spPr>
        </p:pic>
        <p:pic>
          <p:nvPicPr>
            <p:cNvPr id="5" name="Picture 2" descr="Επιστολή προς Περιφερειάρχη ΑΜΘ για Ιατρική Σχολή ΔΠΘ – Δημήτρης Κυριαζίδης">
              <a:extLst>
                <a:ext uri="{FF2B5EF4-FFF2-40B4-BE49-F238E27FC236}">
                  <a16:creationId xmlns="" xmlns:a16="http://schemas.microsoft.com/office/drawing/2014/main" id="{BCAED88C-F954-2D47-8AF3-78A407B8BFD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BEBA8EAE-BF5A-486C-A8C5-ECC9F3942E4B}">
                  <a14:imgProps xmlns="" xmlns:a14="http://schemas.microsoft.com/office/drawing/2010/main">
                    <a14:imgLayer r:embed="rId5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557582" y="130589"/>
              <a:ext cx="1921300" cy="819652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="" xmlns:p14="http://schemas.microsoft.com/office/powerpoint/2010/main" val="2736974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Ομάδα 4">
            <a:extLst>
              <a:ext uri="{FF2B5EF4-FFF2-40B4-BE49-F238E27FC236}">
                <a16:creationId xmlns="" xmlns:a16="http://schemas.microsoft.com/office/drawing/2014/main" id="{750981B6-D335-EA43-9117-860E772B18A9}"/>
              </a:ext>
            </a:extLst>
          </p:cNvPr>
          <p:cNvGrpSpPr/>
          <p:nvPr/>
        </p:nvGrpSpPr>
        <p:grpSpPr>
          <a:xfrm>
            <a:off x="115878" y="130589"/>
            <a:ext cx="12363004" cy="831937"/>
            <a:chOff x="115878" y="130589"/>
            <a:chExt cx="12363004" cy="831937"/>
          </a:xfrm>
        </p:grpSpPr>
        <p:pic>
          <p:nvPicPr>
            <p:cNvPr id="6" name="Εικόνα 5">
              <a:extLst>
                <a:ext uri="{FF2B5EF4-FFF2-40B4-BE49-F238E27FC236}">
                  <a16:creationId xmlns="" xmlns:a16="http://schemas.microsoft.com/office/drawing/2014/main" id="{541CFA76-593D-0644-85C0-E89F634094E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="" xmlns:a14="http://schemas.microsoft.com/office/drawing/2010/main">
                    <a14:imgLayer r:embed="rId3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15878" y="142875"/>
              <a:ext cx="557890" cy="819651"/>
            </a:xfrm>
            <a:prstGeom prst="rect">
              <a:avLst/>
            </a:prstGeom>
          </p:spPr>
        </p:pic>
        <p:pic>
          <p:nvPicPr>
            <p:cNvPr id="7" name="Picture 2" descr="Επιστολή προς Περιφερειάρχη ΑΜΘ για Ιατρική Σχολή ΔΠΘ – Δημήτρης Κυριαζίδης">
              <a:extLst>
                <a:ext uri="{FF2B5EF4-FFF2-40B4-BE49-F238E27FC236}">
                  <a16:creationId xmlns="" xmlns:a16="http://schemas.microsoft.com/office/drawing/2014/main" id="{367D56F5-D9F8-444B-8E91-1D26142C5DF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BEBA8EAE-BF5A-486C-A8C5-ECC9F3942E4B}">
                  <a14:imgProps xmlns="" xmlns:a14="http://schemas.microsoft.com/office/drawing/2010/main">
                    <a14:imgLayer r:embed="rId5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557582" y="130589"/>
              <a:ext cx="1921300" cy="819652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" name="Εικόνα 1">
            <a:extLst>
              <a:ext uri="{FF2B5EF4-FFF2-40B4-BE49-F238E27FC236}">
                <a16:creationId xmlns="" xmlns:a16="http://schemas.microsoft.com/office/drawing/2014/main" id="{D0783417-FBD1-4104-BAC3-D17614C3D93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=""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" y="0"/>
            <a:ext cx="8229601" cy="338613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Εικόνα 3">
            <a:extLst>
              <a:ext uri="{FF2B5EF4-FFF2-40B4-BE49-F238E27FC236}">
                <a16:creationId xmlns="" xmlns:a16="http://schemas.microsoft.com/office/drawing/2014/main" id="{064285D5-FFF6-4274-938A-A8B660928F9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=""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962399" y="3471863"/>
            <a:ext cx="8229601" cy="3386137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="" xmlns:p14="http://schemas.microsoft.com/office/powerpoint/2010/main" val="2907401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079FDA10-93C7-4BCE-A969-4A0B7DC78A2E}"/>
              </a:ext>
            </a:extLst>
          </p:cNvPr>
          <p:cNvSpPr txBox="1"/>
          <p:nvPr/>
        </p:nvSpPr>
        <p:spPr>
          <a:xfrm>
            <a:off x="619760" y="375920"/>
            <a:ext cx="1075944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4400" dirty="0"/>
              <a:t>Καρκίνωμα σμηγματογόνων αδένων</a:t>
            </a:r>
          </a:p>
          <a:p>
            <a:pPr algn="ctr"/>
            <a:r>
              <a:rPr lang="el-GR" sz="4400" dirty="0"/>
              <a:t>(</a:t>
            </a:r>
            <a:r>
              <a:rPr lang="en-US" sz="4400" dirty="0"/>
              <a:t>Sebaceous carcinoma)</a:t>
            </a:r>
          </a:p>
          <a:p>
            <a:endParaRPr lang="en-US" sz="2000" dirty="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l-GR" sz="3600" dirty="0"/>
              <a:t>Σπάνιο, </a:t>
            </a:r>
            <a:r>
              <a:rPr lang="el-GR" sz="3600" dirty="0" err="1"/>
              <a:t>περιοφθαλμικό</a:t>
            </a:r>
            <a:r>
              <a:rPr lang="el-GR" sz="3600" dirty="0"/>
              <a:t>/</a:t>
            </a:r>
            <a:r>
              <a:rPr lang="el-GR" sz="3600" dirty="0" err="1"/>
              <a:t>εξωοφθαλμικό</a:t>
            </a:r>
            <a:endParaRPr lang="el-GR" sz="3600" dirty="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/>
              <a:t>Muir-Torre </a:t>
            </a:r>
            <a:r>
              <a:rPr lang="el-GR" sz="3600" dirty="0"/>
              <a:t>σύνδρομο</a:t>
            </a:r>
          </a:p>
        </p:txBody>
      </p:sp>
      <p:grpSp>
        <p:nvGrpSpPr>
          <p:cNvPr id="3" name="Ομάδα 2">
            <a:extLst>
              <a:ext uri="{FF2B5EF4-FFF2-40B4-BE49-F238E27FC236}">
                <a16:creationId xmlns="" xmlns:a16="http://schemas.microsoft.com/office/drawing/2014/main" id="{B18DB361-25A5-8B42-BEC0-0C09B6392E62}"/>
              </a:ext>
            </a:extLst>
          </p:cNvPr>
          <p:cNvGrpSpPr/>
          <p:nvPr/>
        </p:nvGrpSpPr>
        <p:grpSpPr>
          <a:xfrm>
            <a:off x="115878" y="130589"/>
            <a:ext cx="12363004" cy="831937"/>
            <a:chOff x="115878" y="130589"/>
            <a:chExt cx="12363004" cy="831937"/>
          </a:xfrm>
        </p:grpSpPr>
        <p:pic>
          <p:nvPicPr>
            <p:cNvPr id="4" name="Εικόνα 3">
              <a:extLst>
                <a:ext uri="{FF2B5EF4-FFF2-40B4-BE49-F238E27FC236}">
                  <a16:creationId xmlns="" xmlns:a16="http://schemas.microsoft.com/office/drawing/2014/main" id="{2A798A49-221A-3D4E-A1DB-37FDA3DD723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="" xmlns:a14="http://schemas.microsoft.com/office/drawing/2010/main">
                    <a14:imgLayer r:embed="rId3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15878" y="142875"/>
              <a:ext cx="557890" cy="819651"/>
            </a:xfrm>
            <a:prstGeom prst="rect">
              <a:avLst/>
            </a:prstGeom>
          </p:spPr>
        </p:pic>
        <p:pic>
          <p:nvPicPr>
            <p:cNvPr id="5" name="Picture 2" descr="Επιστολή προς Περιφερειάρχη ΑΜΘ για Ιατρική Σχολή ΔΠΘ – Δημήτρης Κυριαζίδης">
              <a:extLst>
                <a:ext uri="{FF2B5EF4-FFF2-40B4-BE49-F238E27FC236}">
                  <a16:creationId xmlns="" xmlns:a16="http://schemas.microsoft.com/office/drawing/2014/main" id="{0CF5EA11-407C-CF48-BE02-47F5E173BAE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BEBA8EAE-BF5A-486C-A8C5-ECC9F3942E4B}">
                  <a14:imgProps xmlns="" xmlns:a14="http://schemas.microsoft.com/office/drawing/2010/main">
                    <a14:imgLayer r:embed="rId5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557582" y="130589"/>
              <a:ext cx="1921300" cy="819652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="" xmlns:p14="http://schemas.microsoft.com/office/powerpoint/2010/main" val="3665858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Ομάδα 4">
            <a:extLst>
              <a:ext uri="{FF2B5EF4-FFF2-40B4-BE49-F238E27FC236}">
                <a16:creationId xmlns="" xmlns:a16="http://schemas.microsoft.com/office/drawing/2014/main" id="{244BE5C7-46EF-674B-9B8E-7FA3F8550E60}"/>
              </a:ext>
            </a:extLst>
          </p:cNvPr>
          <p:cNvGrpSpPr/>
          <p:nvPr/>
        </p:nvGrpSpPr>
        <p:grpSpPr>
          <a:xfrm>
            <a:off x="115878" y="130589"/>
            <a:ext cx="12363004" cy="831937"/>
            <a:chOff x="115878" y="130589"/>
            <a:chExt cx="12363004" cy="831937"/>
          </a:xfrm>
        </p:grpSpPr>
        <p:pic>
          <p:nvPicPr>
            <p:cNvPr id="6" name="Εικόνα 5">
              <a:extLst>
                <a:ext uri="{FF2B5EF4-FFF2-40B4-BE49-F238E27FC236}">
                  <a16:creationId xmlns="" xmlns:a16="http://schemas.microsoft.com/office/drawing/2014/main" id="{71113C82-32EC-A74C-B04B-2A6F7837025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="" xmlns:a14="http://schemas.microsoft.com/office/drawing/2010/main">
                    <a14:imgLayer r:embed="rId3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15878" y="142875"/>
              <a:ext cx="557890" cy="819651"/>
            </a:xfrm>
            <a:prstGeom prst="rect">
              <a:avLst/>
            </a:prstGeom>
          </p:spPr>
        </p:pic>
        <p:pic>
          <p:nvPicPr>
            <p:cNvPr id="7" name="Picture 2" descr="Επιστολή προς Περιφερειάρχη ΑΜΘ για Ιατρική Σχολή ΔΠΘ – Δημήτρης Κυριαζίδης">
              <a:extLst>
                <a:ext uri="{FF2B5EF4-FFF2-40B4-BE49-F238E27FC236}">
                  <a16:creationId xmlns="" xmlns:a16="http://schemas.microsoft.com/office/drawing/2014/main" id="{7E6E11B1-0FCE-BF48-9A99-76C5FDE8ED0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BEBA8EAE-BF5A-486C-A8C5-ECC9F3942E4B}">
                  <a14:imgProps xmlns="" xmlns:a14="http://schemas.microsoft.com/office/drawing/2010/main">
                    <a14:imgLayer r:embed="rId5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557582" y="130589"/>
              <a:ext cx="1921300" cy="819652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" name="Εικόνα 1">
            <a:extLst>
              <a:ext uri="{FF2B5EF4-FFF2-40B4-BE49-F238E27FC236}">
                <a16:creationId xmlns="" xmlns:a16="http://schemas.microsoft.com/office/drawing/2014/main" id="{78242702-7ECE-40CB-88C8-629B6733188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=""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8333774" cy="34290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Εικόνα 3">
            <a:extLst>
              <a:ext uri="{FF2B5EF4-FFF2-40B4-BE49-F238E27FC236}">
                <a16:creationId xmlns="" xmlns:a16="http://schemas.microsoft.com/office/drawing/2014/main" id="{70A34938-9BE4-413B-945B-9ED0CCC36B7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=""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129845" y="3540760"/>
            <a:ext cx="8062155" cy="331724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="" xmlns:p14="http://schemas.microsoft.com/office/powerpoint/2010/main" val="186059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="" xmlns:a16="http://schemas.microsoft.com/office/drawing/2014/main" id="{B2F11BEA-E9FE-8C4A-8211-BD26683E1E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63245"/>
            <a:ext cx="10515600" cy="1325563"/>
          </a:xfrm>
        </p:spPr>
        <p:txBody>
          <a:bodyPr/>
          <a:lstStyle/>
          <a:p>
            <a:pPr algn="ctr"/>
            <a:r>
              <a:rPr lang="el-GR" dirty="0"/>
              <a:t>Περίπτωση 1-ιστοπαθολογική εικόνα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="" xmlns:a16="http://schemas.microsoft.com/office/drawing/2014/main" id="{740B8C9F-014A-194D-9D64-05895F59B7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6315" y="1488808"/>
            <a:ext cx="5897335" cy="4881830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l-GR" u="sng" dirty="0" err="1"/>
              <a:t>Ιστοπαθολογικ</a:t>
            </a:r>
            <a:r>
              <a:rPr lang="en-US" u="sng" dirty="0" err="1"/>
              <a:t>ή</a:t>
            </a:r>
            <a:r>
              <a:rPr lang="el-GR" u="sng" dirty="0"/>
              <a:t> εικόνα μικρής μεγέθυνσης:</a:t>
            </a:r>
          </a:p>
          <a:p>
            <a:r>
              <a:rPr lang="el-GR" dirty="0"/>
              <a:t> </a:t>
            </a:r>
            <a:r>
              <a:rPr lang="el-GR" dirty="0">
                <a:solidFill>
                  <a:srgbClr val="FF0000"/>
                </a:solidFill>
              </a:rPr>
              <a:t>Ανώμαλη, ασύμμετρη </a:t>
            </a:r>
            <a:r>
              <a:rPr lang="el-GR" dirty="0" err="1">
                <a:solidFill>
                  <a:srgbClr val="FF0000"/>
                </a:solidFill>
              </a:rPr>
              <a:t>μελανοκυτταρική</a:t>
            </a:r>
            <a:r>
              <a:rPr lang="el-GR" dirty="0">
                <a:solidFill>
                  <a:srgbClr val="FF0000"/>
                </a:solidFill>
              </a:rPr>
              <a:t> αλλοίωση</a:t>
            </a:r>
            <a:r>
              <a:rPr lang="el-GR" dirty="0"/>
              <a:t> συνοδευόμενη από φλεγμονώδη αντίδραση </a:t>
            </a:r>
            <a:r>
              <a:rPr lang="el-GR" i="1" dirty="0"/>
              <a:t>(Οι </a:t>
            </a:r>
            <a:r>
              <a:rPr lang="el-GR" i="1" dirty="0" err="1"/>
              <a:t>σπιλομελανοκυτταρικοί</a:t>
            </a:r>
            <a:r>
              <a:rPr lang="el-GR" i="1" dirty="0"/>
              <a:t> σπίλοι, αντιθέτως, είναι συνήθως </a:t>
            </a:r>
            <a:r>
              <a:rPr lang="el-GR" i="1" u="sng" dirty="0"/>
              <a:t>συμμετρικές βλάβες)</a:t>
            </a:r>
            <a:r>
              <a:rPr lang="el-GR" i="1" dirty="0"/>
              <a:t> </a:t>
            </a:r>
          </a:p>
          <a:p>
            <a:r>
              <a:rPr lang="el-GR" dirty="0">
                <a:solidFill>
                  <a:srgbClr val="FF0000"/>
                </a:solidFill>
              </a:rPr>
              <a:t>Επέκταση της βλάβης και στο δικτυωτό χόριο </a:t>
            </a:r>
          </a:p>
          <a:p>
            <a:r>
              <a:rPr lang="el-GR" dirty="0"/>
              <a:t>Στο παρόν περιστατικό, η απόσταση μεταξύ της κοκκώδους στιβάδας της επιδερμίδας και του βαθύτερου ορίου της αλλοίωσης είναι 0,95χιλ.</a:t>
            </a:r>
          </a:p>
          <a:p>
            <a:pPr>
              <a:buFont typeface="Wingdings" pitchFamily="2" charset="2"/>
              <a:buChar char="Ø"/>
            </a:pPr>
            <a:r>
              <a:rPr lang="el-GR" dirty="0"/>
              <a:t>Τελική διάγνωση: </a:t>
            </a:r>
            <a:r>
              <a:rPr lang="el-GR" dirty="0" err="1">
                <a:solidFill>
                  <a:srgbClr val="FF0000"/>
                </a:solidFill>
              </a:rPr>
              <a:t>κακόηθες</a:t>
            </a:r>
            <a:r>
              <a:rPr lang="el-GR" dirty="0">
                <a:solidFill>
                  <a:srgbClr val="FF0000"/>
                </a:solidFill>
              </a:rPr>
              <a:t> μελάνωμα</a:t>
            </a:r>
          </a:p>
        </p:txBody>
      </p:sp>
      <p:pic>
        <p:nvPicPr>
          <p:cNvPr id="4" name="Εικόνα 3">
            <a:extLst>
              <a:ext uri="{FF2B5EF4-FFF2-40B4-BE49-F238E27FC236}">
                <a16:creationId xmlns="" xmlns:a16="http://schemas.microsoft.com/office/drawing/2014/main" id="{21951493-A88C-2B45-A41B-A943179C66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768073" y="1854804"/>
            <a:ext cx="5141363" cy="3817333"/>
          </a:xfrm>
          <a:prstGeom prst="rect">
            <a:avLst/>
          </a:prstGeom>
          <a:ln>
            <a:solidFill>
              <a:schemeClr val="tx1"/>
            </a:solidFill>
          </a:ln>
        </p:spPr>
      </p:pic>
      <p:grpSp>
        <p:nvGrpSpPr>
          <p:cNvPr id="5" name="Ομάδα 4">
            <a:extLst>
              <a:ext uri="{FF2B5EF4-FFF2-40B4-BE49-F238E27FC236}">
                <a16:creationId xmlns="" xmlns:a16="http://schemas.microsoft.com/office/drawing/2014/main" id="{CEDEC2D2-A0B8-DF45-8804-A20666100B8E}"/>
              </a:ext>
            </a:extLst>
          </p:cNvPr>
          <p:cNvGrpSpPr/>
          <p:nvPr/>
        </p:nvGrpSpPr>
        <p:grpSpPr>
          <a:xfrm>
            <a:off x="115878" y="130589"/>
            <a:ext cx="12363004" cy="831937"/>
            <a:chOff x="115878" y="130589"/>
            <a:chExt cx="12363004" cy="831937"/>
          </a:xfrm>
        </p:grpSpPr>
        <p:pic>
          <p:nvPicPr>
            <p:cNvPr id="6" name="Εικόνα 5">
              <a:extLst>
                <a:ext uri="{FF2B5EF4-FFF2-40B4-BE49-F238E27FC236}">
                  <a16:creationId xmlns="" xmlns:a16="http://schemas.microsoft.com/office/drawing/2014/main" id="{6B5117EC-2EBD-C74C-86C2-190C7A633AA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="" xmlns:a14="http://schemas.microsoft.com/office/drawing/2010/main">
                    <a14:imgLayer r:embed="rId5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15878" y="142875"/>
              <a:ext cx="557890" cy="819651"/>
            </a:xfrm>
            <a:prstGeom prst="rect">
              <a:avLst/>
            </a:prstGeom>
          </p:spPr>
        </p:pic>
        <p:pic>
          <p:nvPicPr>
            <p:cNvPr id="7" name="Picture 2" descr="Επιστολή προς Περιφερειάρχη ΑΜΘ για Ιατρική Σχολή ΔΠΘ – Δημήτρης Κυριαζίδης">
              <a:extLst>
                <a:ext uri="{FF2B5EF4-FFF2-40B4-BE49-F238E27FC236}">
                  <a16:creationId xmlns="" xmlns:a16="http://schemas.microsoft.com/office/drawing/2014/main" id="{8BEFD0AF-3EFE-F648-A493-B64B35B1C6C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BEBA8EAE-BF5A-486C-A8C5-ECC9F3942E4B}">
                  <a14:imgProps xmlns="" xmlns:a14="http://schemas.microsoft.com/office/drawing/2010/main">
                    <a14:imgLayer r:embed="rId7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557582" y="130589"/>
              <a:ext cx="1921300" cy="819652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="" xmlns:p14="http://schemas.microsoft.com/office/powerpoint/2010/main" val="4230458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="" xmlns:a16="http://schemas.microsoft.com/office/drawing/2014/main" id="{21946C97-88D0-9845-846D-D7173EB1F8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l-GR" dirty="0"/>
              <a:t>Περίπτωση 3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="" xmlns:a16="http://schemas.microsoft.com/office/drawing/2014/main" id="{804CE4D1-5F49-DF4A-A66D-E40429796E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5560" y="1527980"/>
            <a:ext cx="6260966" cy="5087133"/>
          </a:xfrm>
        </p:spPr>
        <p:txBody>
          <a:bodyPr>
            <a:normAutofit fontScale="92500" lnSpcReduction="10000"/>
          </a:bodyPr>
          <a:lstStyle/>
          <a:p>
            <a:r>
              <a:rPr lang="en-US" dirty="0" err="1"/>
              <a:t>Ά</a:t>
            </a:r>
            <a:r>
              <a:rPr lang="el-GR" dirty="0" err="1"/>
              <a:t>νδρας</a:t>
            </a:r>
            <a:r>
              <a:rPr lang="el-GR" dirty="0"/>
              <a:t> 67 ετών </a:t>
            </a:r>
          </a:p>
          <a:p>
            <a:r>
              <a:rPr lang="el-GR" dirty="0"/>
              <a:t>Παρουσία </a:t>
            </a:r>
            <a:r>
              <a:rPr lang="el-GR" dirty="0" err="1">
                <a:solidFill>
                  <a:srgbClr val="FF0000"/>
                </a:solidFill>
              </a:rPr>
              <a:t>οζόμορφης</a:t>
            </a:r>
            <a:r>
              <a:rPr lang="el-GR" dirty="0">
                <a:solidFill>
                  <a:srgbClr val="FF0000"/>
                </a:solidFill>
              </a:rPr>
              <a:t> βλάβης </a:t>
            </a:r>
            <a:r>
              <a:rPr lang="el-GR" dirty="0"/>
              <a:t>στο δέρμα της αριστερής παρειάς </a:t>
            </a:r>
          </a:p>
          <a:p>
            <a:r>
              <a:rPr lang="el-GR" dirty="0"/>
              <a:t>Διάμετρος 12χιλ, με διάταση των επιφανειακών αγγείων και μια μικρή εφελκίδα στην κορυφή της </a:t>
            </a:r>
          </a:p>
          <a:p>
            <a:r>
              <a:rPr lang="el-GR" dirty="0"/>
              <a:t>Παρατηρήθηκε από 3μηνου - δεν υποχώρησε με την εφαρμογή τοπικών αλοιφών που χορηγήθηκαν από τον οικογενειακό του ιατρό </a:t>
            </a:r>
          </a:p>
          <a:p>
            <a:r>
              <a:rPr lang="el-GR" dirty="0"/>
              <a:t>Ο ασθενής ανέφερε ότι σχεδόν κάθε πρωί όταν πλένει το πρόσωπό του η εφελκίδα απομακρύνεται και η βλάβη αρχίζει να αιμορραγεί 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="" xmlns:a16="http://schemas.microsoft.com/office/drawing/2014/main" id="{40C365FD-0928-A840-9308-9325727329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6526" y="1905000"/>
            <a:ext cx="5368657" cy="3834755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Ομάδα 4">
            <a:extLst>
              <a:ext uri="{FF2B5EF4-FFF2-40B4-BE49-F238E27FC236}">
                <a16:creationId xmlns="" xmlns:a16="http://schemas.microsoft.com/office/drawing/2014/main" id="{2FB5D0B9-BB3C-254A-87C1-0D369BF9F781}"/>
              </a:ext>
            </a:extLst>
          </p:cNvPr>
          <p:cNvGrpSpPr/>
          <p:nvPr/>
        </p:nvGrpSpPr>
        <p:grpSpPr>
          <a:xfrm>
            <a:off x="115878" y="130589"/>
            <a:ext cx="12363004" cy="831937"/>
            <a:chOff x="115878" y="130589"/>
            <a:chExt cx="12363004" cy="831937"/>
          </a:xfrm>
        </p:grpSpPr>
        <p:pic>
          <p:nvPicPr>
            <p:cNvPr id="6" name="Εικόνα 5">
              <a:extLst>
                <a:ext uri="{FF2B5EF4-FFF2-40B4-BE49-F238E27FC236}">
                  <a16:creationId xmlns="" xmlns:a16="http://schemas.microsoft.com/office/drawing/2014/main" id="{3EC77D68-6398-DA40-8B8A-1E037DD1E9B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="" xmlns:a14="http://schemas.microsoft.com/office/drawing/2010/main">
                    <a14:imgLayer r:embed="rId5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15878" y="142875"/>
              <a:ext cx="557890" cy="819651"/>
            </a:xfrm>
            <a:prstGeom prst="rect">
              <a:avLst/>
            </a:prstGeom>
          </p:spPr>
        </p:pic>
        <p:pic>
          <p:nvPicPr>
            <p:cNvPr id="7" name="Picture 2" descr="Επιστολή προς Περιφερειάρχη ΑΜΘ για Ιατρική Σχολή ΔΠΘ – Δημήτρης Κυριαζίδης">
              <a:extLst>
                <a:ext uri="{FF2B5EF4-FFF2-40B4-BE49-F238E27FC236}">
                  <a16:creationId xmlns="" xmlns:a16="http://schemas.microsoft.com/office/drawing/2014/main" id="{40003A36-0076-F545-98DD-07DF07517BA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BEBA8EAE-BF5A-486C-A8C5-ECC9F3942E4B}">
                  <a14:imgProps xmlns="" xmlns:a14="http://schemas.microsoft.com/office/drawing/2010/main">
                    <a14:imgLayer r:embed="rId7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557582" y="130589"/>
              <a:ext cx="1921300" cy="819652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="" xmlns:p14="http://schemas.microsoft.com/office/powerpoint/2010/main" val="1103629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="" xmlns:a16="http://schemas.microsoft.com/office/drawing/2014/main" id="{21946C97-88D0-9845-846D-D7173EB1F8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l-GR"/>
              <a:t>Περίπτωση 3</a:t>
            </a:r>
            <a:endParaRPr lang="el-GR" dirty="0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="" xmlns:a16="http://schemas.microsoft.com/office/drawing/2014/main" id="{804CE4D1-5F49-DF4A-A66D-E40429796E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2543" y="1482724"/>
            <a:ext cx="5562600" cy="4883933"/>
          </a:xfrm>
        </p:spPr>
        <p:txBody>
          <a:bodyPr>
            <a:normAutofit/>
          </a:bodyPr>
          <a:lstStyle/>
          <a:p>
            <a:r>
              <a:rPr lang="el-GR" dirty="0"/>
              <a:t>Ο οικογενειακός ιατρός παρέπεμψε τον ασθενή σε δερματολόγο με την ερώτηση αν αυτή η ανθιστάμενη στη θεραπεία βλάβη είναι </a:t>
            </a:r>
            <a:r>
              <a:rPr lang="el-GR" dirty="0">
                <a:solidFill>
                  <a:srgbClr val="FF0000"/>
                </a:solidFill>
              </a:rPr>
              <a:t>κάποια μορφή καρκίνου </a:t>
            </a:r>
          </a:p>
          <a:p>
            <a:r>
              <a:rPr lang="el-GR" dirty="0"/>
              <a:t>Ο δερματολόγος υποπτεύτηκε πως πρόκειται για </a:t>
            </a:r>
            <a:r>
              <a:rPr lang="el-GR" dirty="0" err="1">
                <a:solidFill>
                  <a:srgbClr val="FF0000"/>
                </a:solidFill>
              </a:rPr>
              <a:t>βασικοκυτταρικό</a:t>
            </a:r>
            <a:r>
              <a:rPr lang="el-GR" dirty="0">
                <a:solidFill>
                  <a:srgbClr val="FF0000"/>
                </a:solidFill>
              </a:rPr>
              <a:t> καρκίνωμα </a:t>
            </a:r>
            <a:r>
              <a:rPr lang="el-GR" dirty="0"/>
              <a:t>και έλαβε </a:t>
            </a:r>
            <a:r>
              <a:rPr lang="el-GR" dirty="0" err="1"/>
              <a:t>ιστοτεμάχιο</a:t>
            </a:r>
            <a:r>
              <a:rPr lang="el-GR" dirty="0"/>
              <a:t> για ιστολογική εξέταση μέσω βιοψίας από το περιφερικό όριο της αλλοίωσης 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="" xmlns:a16="http://schemas.microsoft.com/office/drawing/2014/main" id="{40C365FD-0928-A840-9308-9325727329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1690688"/>
            <a:ext cx="5368657" cy="3834755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Ομάδα 4">
            <a:extLst>
              <a:ext uri="{FF2B5EF4-FFF2-40B4-BE49-F238E27FC236}">
                <a16:creationId xmlns="" xmlns:a16="http://schemas.microsoft.com/office/drawing/2014/main" id="{1017FEFF-6E6C-6741-8D23-E13B56BC7137}"/>
              </a:ext>
            </a:extLst>
          </p:cNvPr>
          <p:cNvGrpSpPr/>
          <p:nvPr/>
        </p:nvGrpSpPr>
        <p:grpSpPr>
          <a:xfrm>
            <a:off x="115878" y="130589"/>
            <a:ext cx="12363004" cy="831937"/>
            <a:chOff x="115878" y="130589"/>
            <a:chExt cx="12363004" cy="831937"/>
          </a:xfrm>
        </p:grpSpPr>
        <p:pic>
          <p:nvPicPr>
            <p:cNvPr id="6" name="Εικόνα 5">
              <a:extLst>
                <a:ext uri="{FF2B5EF4-FFF2-40B4-BE49-F238E27FC236}">
                  <a16:creationId xmlns="" xmlns:a16="http://schemas.microsoft.com/office/drawing/2014/main" id="{B3CDA970-76DD-AE47-9DD9-C201AECD4E3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="" xmlns:a14="http://schemas.microsoft.com/office/drawing/2010/main">
                    <a14:imgLayer r:embed="rId5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15878" y="142875"/>
              <a:ext cx="557890" cy="819651"/>
            </a:xfrm>
            <a:prstGeom prst="rect">
              <a:avLst/>
            </a:prstGeom>
          </p:spPr>
        </p:pic>
        <p:pic>
          <p:nvPicPr>
            <p:cNvPr id="7" name="Picture 2" descr="Επιστολή προς Περιφερειάρχη ΑΜΘ για Ιατρική Σχολή ΔΠΘ – Δημήτρης Κυριαζίδης">
              <a:extLst>
                <a:ext uri="{FF2B5EF4-FFF2-40B4-BE49-F238E27FC236}">
                  <a16:creationId xmlns="" xmlns:a16="http://schemas.microsoft.com/office/drawing/2014/main" id="{385BB328-A384-3E4D-A18C-C934E645A21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BEBA8EAE-BF5A-486C-A8C5-ECC9F3942E4B}">
                  <a14:imgProps xmlns="" xmlns:a14="http://schemas.microsoft.com/office/drawing/2010/main">
                    <a14:imgLayer r:embed="rId7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557582" y="130589"/>
              <a:ext cx="1921300" cy="819652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="" xmlns:p14="http://schemas.microsoft.com/office/powerpoint/2010/main" val="1047061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="" xmlns:a16="http://schemas.microsoft.com/office/drawing/2014/main" id="{4D427342-3384-2E4D-9774-DC70BAE54D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l-GR" dirty="0"/>
              <a:t>Περίπτωση 3-κλινική εικόνα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="" xmlns:a16="http://schemas.microsoft.com/office/drawing/2014/main" id="{5324FE3A-0A6D-E447-A0A5-7AD4C49008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56953" y="5628904"/>
            <a:ext cx="10515600" cy="1094324"/>
          </a:xfrm>
        </p:spPr>
        <p:txBody>
          <a:bodyPr>
            <a:normAutofit fontScale="85000" lnSpcReduction="20000"/>
          </a:bodyPr>
          <a:lstStyle/>
          <a:p>
            <a:r>
              <a:rPr lang="el-GR" dirty="0"/>
              <a:t>Κυκλοτερής </a:t>
            </a:r>
            <a:r>
              <a:rPr lang="el-GR" dirty="0">
                <a:solidFill>
                  <a:srgbClr val="FF0000"/>
                </a:solidFill>
              </a:rPr>
              <a:t>οζώδης όγκος </a:t>
            </a:r>
            <a:r>
              <a:rPr lang="el-GR" dirty="0"/>
              <a:t>εμφανής στο δέρμα της αριστερής παρειάς</a:t>
            </a:r>
          </a:p>
          <a:p>
            <a:r>
              <a:rPr lang="el-GR" dirty="0"/>
              <a:t>Η παρουσία </a:t>
            </a:r>
            <a:r>
              <a:rPr lang="el-GR" dirty="0" err="1"/>
              <a:t>διατεταμένων</a:t>
            </a:r>
            <a:r>
              <a:rPr lang="el-GR" dirty="0"/>
              <a:t> </a:t>
            </a:r>
            <a:r>
              <a:rPr lang="el-GR" dirty="0" err="1"/>
              <a:t>υποεπιδερμιδικών</a:t>
            </a:r>
            <a:r>
              <a:rPr lang="el-GR" dirty="0"/>
              <a:t> αιμοφόρων αγγείων (</a:t>
            </a:r>
            <a:r>
              <a:rPr lang="el-GR" dirty="0" err="1">
                <a:solidFill>
                  <a:srgbClr val="FF0000"/>
                </a:solidFill>
              </a:rPr>
              <a:t>τηλαγγειεκτασίες</a:t>
            </a:r>
            <a:r>
              <a:rPr lang="el-GR" dirty="0"/>
              <a:t>) είναι χαρακτηριστικό του συγκεκριμένου όγκου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="" xmlns:a16="http://schemas.microsoft.com/office/drawing/2014/main" id="{7A0C0288-09BF-8A42-BBBD-9BD9B19C38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0980" y="1690687"/>
            <a:ext cx="5368657" cy="3834755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Ομάδα 4">
            <a:extLst>
              <a:ext uri="{FF2B5EF4-FFF2-40B4-BE49-F238E27FC236}">
                <a16:creationId xmlns="" xmlns:a16="http://schemas.microsoft.com/office/drawing/2014/main" id="{B59B06CF-C550-454C-9673-25163FDB0423}"/>
              </a:ext>
            </a:extLst>
          </p:cNvPr>
          <p:cNvGrpSpPr/>
          <p:nvPr/>
        </p:nvGrpSpPr>
        <p:grpSpPr>
          <a:xfrm>
            <a:off x="115878" y="130589"/>
            <a:ext cx="12363004" cy="831937"/>
            <a:chOff x="115878" y="130589"/>
            <a:chExt cx="12363004" cy="831937"/>
          </a:xfrm>
        </p:grpSpPr>
        <p:pic>
          <p:nvPicPr>
            <p:cNvPr id="6" name="Εικόνα 5">
              <a:extLst>
                <a:ext uri="{FF2B5EF4-FFF2-40B4-BE49-F238E27FC236}">
                  <a16:creationId xmlns="" xmlns:a16="http://schemas.microsoft.com/office/drawing/2014/main" id="{DA255372-647A-8045-9BDE-C5307779B4A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="" xmlns:a14="http://schemas.microsoft.com/office/drawing/2010/main">
                    <a14:imgLayer r:embed="rId5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15878" y="142875"/>
              <a:ext cx="557890" cy="819651"/>
            </a:xfrm>
            <a:prstGeom prst="rect">
              <a:avLst/>
            </a:prstGeom>
          </p:spPr>
        </p:pic>
        <p:pic>
          <p:nvPicPr>
            <p:cNvPr id="7" name="Picture 2" descr="Επιστολή προς Περιφερειάρχη ΑΜΘ για Ιατρική Σχολή ΔΠΘ – Δημήτρης Κυριαζίδης">
              <a:extLst>
                <a:ext uri="{FF2B5EF4-FFF2-40B4-BE49-F238E27FC236}">
                  <a16:creationId xmlns="" xmlns:a16="http://schemas.microsoft.com/office/drawing/2014/main" id="{C283BE95-7C2D-D946-AA26-FCDFED731F7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BEBA8EAE-BF5A-486C-A8C5-ECC9F3942E4B}">
                  <a14:imgProps xmlns="" xmlns:a14="http://schemas.microsoft.com/office/drawing/2010/main">
                    <a14:imgLayer r:embed="rId7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557582" y="130589"/>
              <a:ext cx="1921300" cy="819652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="" xmlns:p14="http://schemas.microsoft.com/office/powerpoint/2010/main" val="3834935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="" xmlns:a16="http://schemas.microsoft.com/office/drawing/2014/main" id="{7ACDA65A-924D-E14D-89ED-C957B00AD7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917410"/>
          </a:xfrm>
        </p:spPr>
        <p:txBody>
          <a:bodyPr>
            <a:normAutofit/>
          </a:bodyPr>
          <a:lstStyle/>
          <a:p>
            <a:pPr algn="ctr"/>
            <a:r>
              <a:rPr lang="el-GR" dirty="0"/>
              <a:t>Περίπτωση 3-κλινική εικόνα</a:t>
            </a:r>
          </a:p>
        </p:txBody>
      </p:sp>
      <p:pic>
        <p:nvPicPr>
          <p:cNvPr id="4" name="Θέση περιεχομένου 3">
            <a:extLst>
              <a:ext uri="{FF2B5EF4-FFF2-40B4-BE49-F238E27FC236}">
                <a16:creationId xmlns="" xmlns:a16="http://schemas.microsoft.com/office/drawing/2014/main" id="{BADC8BF7-A3A0-8944-AFA4-33181895B1E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r="16946"/>
          <a:stretch/>
        </p:blipFill>
        <p:spPr>
          <a:xfrm>
            <a:off x="149597" y="1560060"/>
            <a:ext cx="3984253" cy="333534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Εικόνα 4">
            <a:extLst>
              <a:ext uri="{FF2B5EF4-FFF2-40B4-BE49-F238E27FC236}">
                <a16:creationId xmlns="" xmlns:a16="http://schemas.microsoft.com/office/drawing/2014/main" id="{FC0050A1-F61C-2747-8969-83D54BC27AD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=""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r="17678"/>
          <a:stretch/>
        </p:blipFill>
        <p:spPr>
          <a:xfrm>
            <a:off x="8058150" y="1408690"/>
            <a:ext cx="3984253" cy="339211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Εικόνα 5">
            <a:extLst>
              <a:ext uri="{FF2B5EF4-FFF2-40B4-BE49-F238E27FC236}">
                <a16:creationId xmlns="" xmlns:a16="http://schemas.microsoft.com/office/drawing/2014/main" id="{806B4766-7F38-6A41-BD87-72F9A8941E5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=""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203700" y="3856042"/>
            <a:ext cx="3784600" cy="29083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76F81CC8-B54D-B746-9FED-8D84B42EC69F}"/>
              </a:ext>
            </a:extLst>
          </p:cNvPr>
          <p:cNvSpPr txBox="1"/>
          <p:nvPr/>
        </p:nvSpPr>
        <p:spPr>
          <a:xfrm>
            <a:off x="149597" y="4987026"/>
            <a:ext cx="30936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/>
              <a:t>Κυκλοτερής </a:t>
            </a:r>
            <a:r>
              <a:rPr lang="el-GR" dirty="0" err="1"/>
              <a:t>εξωφυτικός</a:t>
            </a:r>
            <a:r>
              <a:rPr lang="el-GR" dirty="0"/>
              <a:t> όγκος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D3076E7C-57F2-7D41-9F5A-ADB129CF1FFD}"/>
              </a:ext>
            </a:extLst>
          </p:cNvPr>
          <p:cNvSpPr txBox="1"/>
          <p:nvPr/>
        </p:nvSpPr>
        <p:spPr>
          <a:xfrm>
            <a:off x="4767262" y="3386137"/>
            <a:ext cx="26574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/>
              <a:t>Επιφανειακή εφελκίδα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3272D3AC-0A78-CA4A-92B6-B3F87F68883D}"/>
              </a:ext>
            </a:extLst>
          </p:cNvPr>
          <p:cNvSpPr txBox="1"/>
          <p:nvPr/>
        </p:nvSpPr>
        <p:spPr>
          <a:xfrm>
            <a:off x="9186863" y="4987026"/>
            <a:ext cx="21669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 err="1"/>
              <a:t>Τηλαγγειεκτασίες</a:t>
            </a:r>
            <a:r>
              <a:rPr lang="el-GR" dirty="0"/>
              <a:t> </a:t>
            </a:r>
          </a:p>
        </p:txBody>
      </p:sp>
      <p:grpSp>
        <p:nvGrpSpPr>
          <p:cNvPr id="10" name="Ομάδα 9">
            <a:extLst>
              <a:ext uri="{FF2B5EF4-FFF2-40B4-BE49-F238E27FC236}">
                <a16:creationId xmlns="" xmlns:a16="http://schemas.microsoft.com/office/drawing/2014/main" id="{6017CAD8-1EF7-AC48-BEDE-965EBD827F56}"/>
              </a:ext>
            </a:extLst>
          </p:cNvPr>
          <p:cNvGrpSpPr/>
          <p:nvPr/>
        </p:nvGrpSpPr>
        <p:grpSpPr>
          <a:xfrm>
            <a:off x="115878" y="130589"/>
            <a:ext cx="12363004" cy="831937"/>
            <a:chOff x="115878" y="130589"/>
            <a:chExt cx="12363004" cy="831937"/>
          </a:xfrm>
        </p:grpSpPr>
        <p:pic>
          <p:nvPicPr>
            <p:cNvPr id="11" name="Εικόνα 10">
              <a:extLst>
                <a:ext uri="{FF2B5EF4-FFF2-40B4-BE49-F238E27FC236}">
                  <a16:creationId xmlns="" xmlns:a16="http://schemas.microsoft.com/office/drawing/2014/main" id="{F094E2CD-2599-E94D-AD8F-B499776A7AD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="" xmlns:a14="http://schemas.microsoft.com/office/drawing/2010/main">
                    <a14:imgLayer r:embed="rId9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15878" y="142875"/>
              <a:ext cx="557890" cy="819651"/>
            </a:xfrm>
            <a:prstGeom prst="rect">
              <a:avLst/>
            </a:prstGeom>
          </p:spPr>
        </p:pic>
        <p:pic>
          <p:nvPicPr>
            <p:cNvPr id="12" name="Picture 2" descr="Επιστολή προς Περιφερειάρχη ΑΜΘ για Ιατρική Σχολή ΔΠΘ – Δημήτρης Κυριαζίδης">
              <a:extLst>
                <a:ext uri="{FF2B5EF4-FFF2-40B4-BE49-F238E27FC236}">
                  <a16:creationId xmlns="" xmlns:a16="http://schemas.microsoft.com/office/drawing/2014/main" id="{0287A421-7156-C84D-96C5-F28AA66F2AA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BEBA8EAE-BF5A-486C-A8C5-ECC9F3942E4B}">
                  <a14:imgProps xmlns="" xmlns:a14="http://schemas.microsoft.com/office/drawing/2010/main">
                    <a14:imgLayer r:embed="rId11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557582" y="130589"/>
              <a:ext cx="1921300" cy="819652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="" xmlns:p14="http://schemas.microsoft.com/office/powerpoint/2010/main" val="2993214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="" xmlns:a16="http://schemas.microsoft.com/office/drawing/2014/main" id="{155A3931-E5E1-C44E-983A-AC0D8D93B9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035050"/>
          </a:xfrm>
        </p:spPr>
        <p:txBody>
          <a:bodyPr/>
          <a:lstStyle/>
          <a:p>
            <a:pPr algn="ctr"/>
            <a:r>
              <a:rPr lang="el-GR" dirty="0"/>
              <a:t>Περίπτωση 3-ιστοπαθολογική εικόνα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="" xmlns:a16="http://schemas.microsoft.com/office/drawing/2014/main" id="{B7D15D83-E184-AE40-B8CC-F6FB22E73E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3387" y="1868487"/>
            <a:ext cx="5662613" cy="4775200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l-GR" u="sng" dirty="0"/>
              <a:t>Εικόνα μικρής μεγέθυνσης: </a:t>
            </a:r>
          </a:p>
          <a:p>
            <a:r>
              <a:rPr lang="el-GR" dirty="0"/>
              <a:t>Διήθηση του χορίου από νησίδες επιθηλιακών </a:t>
            </a:r>
            <a:r>
              <a:rPr lang="el-GR" dirty="0" err="1"/>
              <a:t>νεοπλασματικών</a:t>
            </a:r>
            <a:r>
              <a:rPr lang="el-GR" dirty="0"/>
              <a:t> κυττάρων με </a:t>
            </a:r>
            <a:r>
              <a:rPr lang="el-GR" dirty="0">
                <a:solidFill>
                  <a:srgbClr val="FF0000"/>
                </a:solidFill>
              </a:rPr>
              <a:t>μορφολογία κυττάρων βασικής στιβάδας επιδερμίδας</a:t>
            </a:r>
            <a:endParaRPr lang="el-GR" dirty="0"/>
          </a:p>
          <a:p>
            <a:r>
              <a:rPr lang="el-GR" dirty="0"/>
              <a:t>Μεταξύ των </a:t>
            </a:r>
            <a:r>
              <a:rPr lang="el-GR" dirty="0" err="1"/>
              <a:t>νεοπλασματικών</a:t>
            </a:r>
            <a:r>
              <a:rPr lang="el-GR" dirty="0"/>
              <a:t> νησίδων και του στρώματος: </a:t>
            </a:r>
            <a:r>
              <a:rPr lang="el-GR" dirty="0">
                <a:solidFill>
                  <a:srgbClr val="FF0000"/>
                </a:solidFill>
              </a:rPr>
              <a:t>τεχνητά κενά</a:t>
            </a:r>
            <a:r>
              <a:rPr lang="el-GR" dirty="0"/>
              <a:t>, αποτέλεσμα της επεξεργασίας του ιστού (</a:t>
            </a:r>
            <a:r>
              <a:rPr lang="en-US" smtClean="0"/>
              <a:t>artifact</a:t>
            </a:r>
            <a:r>
              <a:rPr lang="en-US" dirty="0"/>
              <a:t>)</a:t>
            </a:r>
            <a:r>
              <a:rPr lang="el-GR" dirty="0"/>
              <a:t>.</a:t>
            </a:r>
          </a:p>
          <a:p>
            <a:r>
              <a:rPr lang="el-GR" dirty="0"/>
              <a:t>Η παρουσία των ανωτέρω είναι συχνά επιβοηθητική για την τελική διάγνωση και </a:t>
            </a:r>
            <a:r>
              <a:rPr lang="el-GR" dirty="0" err="1"/>
              <a:t>διαφοροδιαγνώση</a:t>
            </a:r>
            <a:r>
              <a:rPr lang="el-GR" dirty="0"/>
              <a:t> από </a:t>
            </a:r>
            <a:r>
              <a:rPr lang="el-GR" dirty="0" err="1"/>
              <a:t>εξαρτηματικούς</a:t>
            </a:r>
            <a:r>
              <a:rPr lang="el-GR" dirty="0"/>
              <a:t> όγκους του δέρματος, πχ </a:t>
            </a:r>
            <a:r>
              <a:rPr lang="el-GR" dirty="0" err="1"/>
              <a:t>τριχοεπιθηλίωμα</a:t>
            </a:r>
            <a:r>
              <a:rPr lang="el-GR" dirty="0"/>
              <a:t>.</a:t>
            </a:r>
          </a:p>
          <a:p>
            <a:pPr>
              <a:buFont typeface="Wingdings" pitchFamily="2" charset="2"/>
              <a:buChar char="Ø"/>
            </a:pPr>
            <a:r>
              <a:rPr lang="el-GR" dirty="0"/>
              <a:t>Τελική διάγνωση: </a:t>
            </a:r>
            <a:r>
              <a:rPr lang="el-GR" dirty="0" err="1">
                <a:solidFill>
                  <a:srgbClr val="FF0000"/>
                </a:solidFill>
              </a:rPr>
              <a:t>βασικοκυτταρικό</a:t>
            </a:r>
            <a:r>
              <a:rPr lang="el-GR" dirty="0">
                <a:solidFill>
                  <a:srgbClr val="FF0000"/>
                </a:solidFill>
              </a:rPr>
              <a:t> καρκίνωμα</a:t>
            </a:r>
          </a:p>
        </p:txBody>
      </p:sp>
      <p:pic>
        <p:nvPicPr>
          <p:cNvPr id="4098" name="Picture 2">
            <a:extLst>
              <a:ext uri="{FF2B5EF4-FFF2-40B4-BE49-F238E27FC236}">
                <a16:creationId xmlns="" xmlns:a16="http://schemas.microsoft.com/office/drawing/2014/main" id="{1A06C3B9-929A-F841-9DB8-9EC32AABD36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889" r="6007"/>
          <a:stretch/>
        </p:blipFill>
        <p:spPr bwMode="auto">
          <a:xfrm>
            <a:off x="6443662" y="1841500"/>
            <a:ext cx="5200651" cy="421640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Ομάδα 4">
            <a:extLst>
              <a:ext uri="{FF2B5EF4-FFF2-40B4-BE49-F238E27FC236}">
                <a16:creationId xmlns="" xmlns:a16="http://schemas.microsoft.com/office/drawing/2014/main" id="{3C1446AA-2F23-D143-B8AE-D164D2786D0F}"/>
              </a:ext>
            </a:extLst>
          </p:cNvPr>
          <p:cNvGrpSpPr/>
          <p:nvPr/>
        </p:nvGrpSpPr>
        <p:grpSpPr>
          <a:xfrm>
            <a:off x="115878" y="130589"/>
            <a:ext cx="12363004" cy="831937"/>
            <a:chOff x="115878" y="130589"/>
            <a:chExt cx="12363004" cy="831937"/>
          </a:xfrm>
        </p:grpSpPr>
        <p:pic>
          <p:nvPicPr>
            <p:cNvPr id="6" name="Εικόνα 5">
              <a:extLst>
                <a:ext uri="{FF2B5EF4-FFF2-40B4-BE49-F238E27FC236}">
                  <a16:creationId xmlns="" xmlns:a16="http://schemas.microsoft.com/office/drawing/2014/main" id="{E8417094-B43C-3F45-9840-5FBC3612AF6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="" xmlns:a14="http://schemas.microsoft.com/office/drawing/2010/main">
                    <a14:imgLayer r:embed="rId5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15878" y="142875"/>
              <a:ext cx="557890" cy="819651"/>
            </a:xfrm>
            <a:prstGeom prst="rect">
              <a:avLst/>
            </a:prstGeom>
          </p:spPr>
        </p:pic>
        <p:pic>
          <p:nvPicPr>
            <p:cNvPr id="7" name="Picture 2" descr="Επιστολή προς Περιφερειάρχη ΑΜΘ για Ιατρική Σχολή ΔΠΘ – Δημήτρης Κυριαζίδης">
              <a:extLst>
                <a:ext uri="{FF2B5EF4-FFF2-40B4-BE49-F238E27FC236}">
                  <a16:creationId xmlns="" xmlns:a16="http://schemas.microsoft.com/office/drawing/2014/main" id="{B80EF86F-36AD-C94F-967E-B40F179A8EC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BEBA8EAE-BF5A-486C-A8C5-ECC9F3942E4B}">
                  <a14:imgProps xmlns="" xmlns:a14="http://schemas.microsoft.com/office/drawing/2010/main">
                    <a14:imgLayer r:embed="rId7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557582" y="130589"/>
              <a:ext cx="1921300" cy="819652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="" xmlns:p14="http://schemas.microsoft.com/office/powerpoint/2010/main" val="2753558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="" xmlns:a16="http://schemas.microsoft.com/office/drawing/2014/main" id="{F3B5124A-A746-AB4C-971F-A14BADD639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l-GR" dirty="0"/>
              <a:t>Περίπτωση 3-Βασικοκυτταρικό καρκίνωμα δέρματος-</a:t>
            </a:r>
            <a:r>
              <a:rPr lang="el-GR" dirty="0" err="1"/>
              <a:t>ιστοπαθολογική</a:t>
            </a:r>
            <a:r>
              <a:rPr lang="el-GR" dirty="0"/>
              <a:t> εικόνα</a:t>
            </a:r>
          </a:p>
        </p:txBody>
      </p:sp>
      <p:pic>
        <p:nvPicPr>
          <p:cNvPr id="4" name="Θέση περιεχομένου 3">
            <a:extLst>
              <a:ext uri="{FF2B5EF4-FFF2-40B4-BE49-F238E27FC236}">
                <a16:creationId xmlns="" xmlns:a16="http://schemas.microsoft.com/office/drawing/2014/main" id="{29032ADE-7F55-D241-82B8-D499ACCF986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3837" y="1781912"/>
            <a:ext cx="5391150" cy="422835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02B9D964-6DA2-6341-B9F6-1A89F53C6D06}"/>
              </a:ext>
            </a:extLst>
          </p:cNvPr>
          <p:cNvSpPr txBox="1"/>
          <p:nvPr/>
        </p:nvSpPr>
        <p:spPr>
          <a:xfrm>
            <a:off x="600075" y="6139220"/>
            <a:ext cx="45481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000" dirty="0"/>
              <a:t>Υπερκείμενη φυσιολογική επιδερμίδα (σκιασμένη άνω δεξιά περιοχή)</a:t>
            </a:r>
          </a:p>
        </p:txBody>
      </p:sp>
      <p:pic>
        <p:nvPicPr>
          <p:cNvPr id="6" name="Εικόνα 5">
            <a:extLst>
              <a:ext uri="{FF2B5EF4-FFF2-40B4-BE49-F238E27FC236}">
                <a16:creationId xmlns="" xmlns:a16="http://schemas.microsoft.com/office/drawing/2014/main" id="{A4A31CB8-7DC0-6B45-BA73-39B9A296C6A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=""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196013" y="1781912"/>
            <a:ext cx="5391150" cy="422835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25D0479A-0DD7-A04D-83C2-6A3317E6208E}"/>
              </a:ext>
            </a:extLst>
          </p:cNvPr>
          <p:cNvSpPr txBox="1"/>
          <p:nvPr/>
        </p:nvSpPr>
        <p:spPr>
          <a:xfrm>
            <a:off x="6324600" y="6101489"/>
            <a:ext cx="48910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000" dirty="0" err="1"/>
              <a:t>Νεοπλασματικές</a:t>
            </a:r>
            <a:r>
              <a:rPr lang="el-GR" sz="2000" dirty="0"/>
              <a:t> νησίδες από </a:t>
            </a:r>
            <a:r>
              <a:rPr lang="el-GR" sz="2000" dirty="0" err="1"/>
              <a:t>βασικόμορφα</a:t>
            </a:r>
            <a:r>
              <a:rPr lang="el-GR" sz="2000" dirty="0"/>
              <a:t> κύτταρα εντός του χορίου</a:t>
            </a:r>
          </a:p>
        </p:txBody>
      </p:sp>
      <p:grpSp>
        <p:nvGrpSpPr>
          <p:cNvPr id="8" name="Ομάδα 7">
            <a:extLst>
              <a:ext uri="{FF2B5EF4-FFF2-40B4-BE49-F238E27FC236}">
                <a16:creationId xmlns="" xmlns:a16="http://schemas.microsoft.com/office/drawing/2014/main" id="{16348430-4193-7B48-B781-4E323D6D421E}"/>
              </a:ext>
            </a:extLst>
          </p:cNvPr>
          <p:cNvGrpSpPr/>
          <p:nvPr/>
        </p:nvGrpSpPr>
        <p:grpSpPr>
          <a:xfrm>
            <a:off x="115878" y="130589"/>
            <a:ext cx="12363004" cy="831937"/>
            <a:chOff x="115878" y="130589"/>
            <a:chExt cx="12363004" cy="831937"/>
          </a:xfrm>
        </p:grpSpPr>
        <p:pic>
          <p:nvPicPr>
            <p:cNvPr id="9" name="Εικόνα 8">
              <a:extLst>
                <a:ext uri="{FF2B5EF4-FFF2-40B4-BE49-F238E27FC236}">
                  <a16:creationId xmlns="" xmlns:a16="http://schemas.microsoft.com/office/drawing/2014/main" id="{5978EBAE-2A6E-B542-8D25-A55450B1D61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="" xmlns:a14="http://schemas.microsoft.com/office/drawing/2010/main">
                    <a14:imgLayer r:embed="rId7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15878" y="142875"/>
              <a:ext cx="557890" cy="819651"/>
            </a:xfrm>
            <a:prstGeom prst="rect">
              <a:avLst/>
            </a:prstGeom>
          </p:spPr>
        </p:pic>
        <p:pic>
          <p:nvPicPr>
            <p:cNvPr id="10" name="Picture 2" descr="Επιστολή προς Περιφερειάρχη ΑΜΘ για Ιατρική Σχολή ΔΠΘ – Δημήτρης Κυριαζίδης">
              <a:extLst>
                <a:ext uri="{FF2B5EF4-FFF2-40B4-BE49-F238E27FC236}">
                  <a16:creationId xmlns="" xmlns:a16="http://schemas.microsoft.com/office/drawing/2014/main" id="{925CF269-D06C-7244-92D2-2C0A251B226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BEBA8EAE-BF5A-486C-A8C5-ECC9F3942E4B}">
                  <a14:imgProps xmlns="" xmlns:a14="http://schemas.microsoft.com/office/drawing/2010/main">
                    <a14:imgLayer r:embed="rId9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557582" y="130589"/>
              <a:ext cx="1921300" cy="819652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="" xmlns:p14="http://schemas.microsoft.com/office/powerpoint/2010/main" val="1625413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="" xmlns:a16="http://schemas.microsoft.com/office/drawing/2014/main" id="{0DDAA3FA-E369-7E46-97EE-50A1797FAF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977900"/>
          </a:xfrm>
        </p:spPr>
        <p:txBody>
          <a:bodyPr>
            <a:normAutofit fontScale="90000"/>
          </a:bodyPr>
          <a:lstStyle/>
          <a:p>
            <a:pPr algn="ctr"/>
            <a:r>
              <a:rPr lang="el-GR" dirty="0"/>
              <a:t>Περίπτωση 3-Βασικοκυτταρικό καρκίνωμα δέρματος-</a:t>
            </a:r>
            <a:r>
              <a:rPr lang="el-GR" dirty="0" err="1"/>
              <a:t>ιστοπαθολογική</a:t>
            </a:r>
            <a:r>
              <a:rPr lang="el-GR" dirty="0"/>
              <a:t> εικόνα</a:t>
            </a:r>
          </a:p>
        </p:txBody>
      </p:sp>
      <p:pic>
        <p:nvPicPr>
          <p:cNvPr id="4" name="Θέση περιεχομένου 3">
            <a:extLst>
              <a:ext uri="{FF2B5EF4-FFF2-40B4-BE49-F238E27FC236}">
                <a16:creationId xmlns="" xmlns:a16="http://schemas.microsoft.com/office/drawing/2014/main" id="{4A89A513-1E53-AD41-9E14-CD2170B016C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290093" y="1690688"/>
            <a:ext cx="5611813" cy="449676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F8801ACA-F8A5-7A4A-8C42-CD6802D33E2C}"/>
              </a:ext>
            </a:extLst>
          </p:cNvPr>
          <p:cNvSpPr txBox="1"/>
          <p:nvPr/>
        </p:nvSpPr>
        <p:spPr>
          <a:xfrm>
            <a:off x="2152649" y="6308209"/>
            <a:ext cx="82915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000" dirty="0"/>
              <a:t>Τεχνητά κενά μεταξύ </a:t>
            </a:r>
            <a:r>
              <a:rPr lang="el-GR" sz="2000" dirty="0" err="1"/>
              <a:t>νεοπλασματικών</a:t>
            </a:r>
            <a:r>
              <a:rPr lang="el-GR" sz="2000" dirty="0"/>
              <a:t> νησίδων και περιβάλλοντος στρώματος</a:t>
            </a:r>
          </a:p>
        </p:txBody>
      </p:sp>
      <p:grpSp>
        <p:nvGrpSpPr>
          <p:cNvPr id="6" name="Ομάδα 5">
            <a:extLst>
              <a:ext uri="{FF2B5EF4-FFF2-40B4-BE49-F238E27FC236}">
                <a16:creationId xmlns="" xmlns:a16="http://schemas.microsoft.com/office/drawing/2014/main" id="{86F12BEC-EB34-4E42-9401-4FA13F323635}"/>
              </a:ext>
            </a:extLst>
          </p:cNvPr>
          <p:cNvGrpSpPr/>
          <p:nvPr/>
        </p:nvGrpSpPr>
        <p:grpSpPr>
          <a:xfrm>
            <a:off x="115878" y="130589"/>
            <a:ext cx="12363004" cy="831937"/>
            <a:chOff x="115878" y="130589"/>
            <a:chExt cx="12363004" cy="831937"/>
          </a:xfrm>
        </p:grpSpPr>
        <p:pic>
          <p:nvPicPr>
            <p:cNvPr id="7" name="Εικόνα 6">
              <a:extLst>
                <a:ext uri="{FF2B5EF4-FFF2-40B4-BE49-F238E27FC236}">
                  <a16:creationId xmlns="" xmlns:a16="http://schemas.microsoft.com/office/drawing/2014/main" id="{BC8D0767-373E-B148-9235-130B3597E9F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="" xmlns:a14="http://schemas.microsoft.com/office/drawing/2010/main">
                    <a14:imgLayer r:embed="rId5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15878" y="142875"/>
              <a:ext cx="557890" cy="819651"/>
            </a:xfrm>
            <a:prstGeom prst="rect">
              <a:avLst/>
            </a:prstGeom>
          </p:spPr>
        </p:pic>
        <p:pic>
          <p:nvPicPr>
            <p:cNvPr id="8" name="Picture 2" descr="Επιστολή προς Περιφερειάρχη ΑΜΘ για Ιατρική Σχολή ΔΠΘ – Δημήτρης Κυριαζίδης">
              <a:extLst>
                <a:ext uri="{FF2B5EF4-FFF2-40B4-BE49-F238E27FC236}">
                  <a16:creationId xmlns="" xmlns:a16="http://schemas.microsoft.com/office/drawing/2014/main" id="{C8947061-0686-D74C-A214-B1FAD3837E9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BEBA8EAE-BF5A-486C-A8C5-ECC9F3942E4B}">
                  <a14:imgProps xmlns="" xmlns:a14="http://schemas.microsoft.com/office/drawing/2010/main">
                    <a14:imgLayer r:embed="rId7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557582" y="130589"/>
              <a:ext cx="1921300" cy="819652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="" xmlns:p14="http://schemas.microsoft.com/office/powerpoint/2010/main" val="2387132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="" xmlns:a16="http://schemas.microsoft.com/office/drawing/2014/main" id="{3388794C-8F56-6347-9F4E-4F291C1A8F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3110"/>
            <a:ext cx="10515600" cy="1325563"/>
          </a:xfrm>
        </p:spPr>
        <p:txBody>
          <a:bodyPr/>
          <a:lstStyle/>
          <a:p>
            <a:pPr algn="ctr"/>
            <a:r>
              <a:rPr lang="el-GR" dirty="0"/>
              <a:t>Περίπτωση 3-Βασικοκυτταρικό καρκίνωμα δέρματος-</a:t>
            </a:r>
            <a:r>
              <a:rPr lang="el-GR" dirty="0" err="1"/>
              <a:t>ιστοπαθολογική</a:t>
            </a:r>
            <a:r>
              <a:rPr lang="el-GR" dirty="0"/>
              <a:t> εικόνα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="" xmlns:a16="http://schemas.microsoft.com/office/drawing/2014/main" id="{8A7597D3-9D86-2348-8693-1853F674EF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8173" y="5243513"/>
            <a:ext cx="11391901" cy="1581377"/>
          </a:xfrm>
        </p:spPr>
        <p:txBody>
          <a:bodyPr>
            <a:normAutofit fontScale="92500" lnSpcReduction="20000"/>
          </a:bodyPr>
          <a:lstStyle/>
          <a:p>
            <a:r>
              <a:rPr lang="el-GR" dirty="0"/>
              <a:t>Ο </a:t>
            </a:r>
            <a:r>
              <a:rPr lang="en-US" dirty="0" err="1"/>
              <a:t>ό</a:t>
            </a:r>
            <a:r>
              <a:rPr lang="el-GR" dirty="0" err="1"/>
              <a:t>γκος</a:t>
            </a:r>
            <a:r>
              <a:rPr lang="el-GR" dirty="0"/>
              <a:t> αποτελείται από </a:t>
            </a:r>
            <a:r>
              <a:rPr lang="el-GR" dirty="0" err="1">
                <a:solidFill>
                  <a:srgbClr val="FF0000"/>
                </a:solidFill>
              </a:rPr>
              <a:t>βασικοειδή</a:t>
            </a:r>
            <a:r>
              <a:rPr lang="el-GR" dirty="0"/>
              <a:t> κύτταρα</a:t>
            </a:r>
          </a:p>
          <a:p>
            <a:r>
              <a:rPr lang="el-GR" dirty="0"/>
              <a:t>Τα κύτταρα της </a:t>
            </a:r>
            <a:r>
              <a:rPr lang="el-GR" u="sng" dirty="0"/>
              <a:t>περιφερικής μοίρας των νησίδων </a:t>
            </a:r>
            <a:r>
              <a:rPr lang="el-GR" dirty="0"/>
              <a:t>τείνουν να έχουν </a:t>
            </a:r>
            <a:r>
              <a:rPr lang="el-GR" dirty="0" err="1">
                <a:solidFill>
                  <a:srgbClr val="FF0000"/>
                </a:solidFill>
              </a:rPr>
              <a:t>πασσαλοειδή</a:t>
            </a:r>
            <a:r>
              <a:rPr lang="el-GR" dirty="0">
                <a:solidFill>
                  <a:srgbClr val="FF0000"/>
                </a:solidFill>
              </a:rPr>
              <a:t> διαμόρφωση</a:t>
            </a:r>
            <a:r>
              <a:rPr lang="el-GR" dirty="0"/>
              <a:t> με τους επιμήκεις άξονές τους να είναι </a:t>
            </a:r>
            <a:r>
              <a:rPr lang="el-GR" u="sng" dirty="0"/>
              <a:t>παράλληλοι</a:t>
            </a:r>
            <a:r>
              <a:rPr lang="el-GR" dirty="0"/>
              <a:t> μεταξύ τους.</a:t>
            </a:r>
          </a:p>
          <a:p>
            <a:r>
              <a:rPr lang="el-GR" dirty="0"/>
              <a:t>Διακρίνεται επίσης ένα </a:t>
            </a:r>
            <a:r>
              <a:rPr lang="el-GR" u="sng" dirty="0"/>
              <a:t>τεχνητό κενό </a:t>
            </a:r>
            <a:r>
              <a:rPr lang="el-GR" dirty="0"/>
              <a:t>με το περιβάλλον στρώμα. </a:t>
            </a:r>
          </a:p>
        </p:txBody>
      </p:sp>
      <p:pic>
        <p:nvPicPr>
          <p:cNvPr id="5123" name="Picture 3">
            <a:extLst>
              <a:ext uri="{FF2B5EF4-FFF2-40B4-BE49-F238E27FC236}">
                <a16:creationId xmlns="" xmlns:a16="http://schemas.microsoft.com/office/drawing/2014/main" id="{D8A6BAD8-2111-E342-87E1-8D40F0C3B2A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011" r="7084"/>
          <a:stretch/>
        </p:blipFill>
        <p:spPr bwMode="auto">
          <a:xfrm>
            <a:off x="3357564" y="1358674"/>
            <a:ext cx="5014912" cy="3756252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Ομάδα 4">
            <a:extLst>
              <a:ext uri="{FF2B5EF4-FFF2-40B4-BE49-F238E27FC236}">
                <a16:creationId xmlns="" xmlns:a16="http://schemas.microsoft.com/office/drawing/2014/main" id="{7DA333B7-DC96-6F47-A886-DB83248887E3}"/>
              </a:ext>
            </a:extLst>
          </p:cNvPr>
          <p:cNvGrpSpPr/>
          <p:nvPr/>
        </p:nvGrpSpPr>
        <p:grpSpPr>
          <a:xfrm>
            <a:off x="115878" y="130589"/>
            <a:ext cx="12363004" cy="831937"/>
            <a:chOff x="115878" y="130589"/>
            <a:chExt cx="12363004" cy="831937"/>
          </a:xfrm>
        </p:grpSpPr>
        <p:pic>
          <p:nvPicPr>
            <p:cNvPr id="6" name="Εικόνα 5">
              <a:extLst>
                <a:ext uri="{FF2B5EF4-FFF2-40B4-BE49-F238E27FC236}">
                  <a16:creationId xmlns="" xmlns:a16="http://schemas.microsoft.com/office/drawing/2014/main" id="{36085DF2-1301-2E4C-861C-8A13E54511C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="" xmlns:a14="http://schemas.microsoft.com/office/drawing/2010/main">
                    <a14:imgLayer r:embed="rId5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15878" y="142875"/>
              <a:ext cx="557890" cy="819651"/>
            </a:xfrm>
            <a:prstGeom prst="rect">
              <a:avLst/>
            </a:prstGeom>
          </p:spPr>
        </p:pic>
        <p:pic>
          <p:nvPicPr>
            <p:cNvPr id="7" name="Picture 2" descr="Επιστολή προς Περιφερειάρχη ΑΜΘ για Ιατρική Σχολή ΔΠΘ – Δημήτρης Κυριαζίδης">
              <a:extLst>
                <a:ext uri="{FF2B5EF4-FFF2-40B4-BE49-F238E27FC236}">
                  <a16:creationId xmlns="" xmlns:a16="http://schemas.microsoft.com/office/drawing/2014/main" id="{098CED53-1DCC-7F4D-B5D2-4C9CFD3F20E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BEBA8EAE-BF5A-486C-A8C5-ECC9F3942E4B}">
                  <a14:imgProps xmlns="" xmlns:a14="http://schemas.microsoft.com/office/drawing/2010/main">
                    <a14:imgLayer r:embed="rId7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557582" y="130589"/>
              <a:ext cx="1921300" cy="819652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="" xmlns:p14="http://schemas.microsoft.com/office/powerpoint/2010/main" val="1389459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="" xmlns:a16="http://schemas.microsoft.com/office/drawing/2014/main" id="{43F7D6E3-177D-A646-ABFC-2C0237683E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3290"/>
            <a:ext cx="10515600" cy="1325563"/>
          </a:xfrm>
        </p:spPr>
        <p:txBody>
          <a:bodyPr/>
          <a:lstStyle/>
          <a:p>
            <a:pPr algn="ctr"/>
            <a:r>
              <a:rPr lang="el-GR" dirty="0"/>
              <a:t>Περίπτωση 3-Βασικοκυτταρικό καρκίνωμα δέρματος-</a:t>
            </a:r>
            <a:r>
              <a:rPr lang="el-GR" dirty="0" err="1"/>
              <a:t>ιστοπαθολογική</a:t>
            </a:r>
            <a:r>
              <a:rPr lang="el-GR" dirty="0"/>
              <a:t> εικόνα</a:t>
            </a:r>
          </a:p>
        </p:txBody>
      </p:sp>
      <p:pic>
        <p:nvPicPr>
          <p:cNvPr id="4" name="Θέση περιεχομένου 3">
            <a:extLst>
              <a:ext uri="{FF2B5EF4-FFF2-40B4-BE49-F238E27FC236}">
                <a16:creationId xmlns="" xmlns:a16="http://schemas.microsoft.com/office/drawing/2014/main" id="{F48BC78B-6787-E145-9C4D-A33B2040498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98499" y="1690688"/>
            <a:ext cx="5087938" cy="399964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Εικόνα 4">
            <a:extLst>
              <a:ext uri="{FF2B5EF4-FFF2-40B4-BE49-F238E27FC236}">
                <a16:creationId xmlns="" xmlns:a16="http://schemas.microsoft.com/office/drawing/2014/main" id="{3119FAA5-FCF4-0149-BC86-217DF12074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34150" y="1690688"/>
            <a:ext cx="4819650" cy="399964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C633EDDF-011B-584C-956A-7B806A03E8E3}"/>
              </a:ext>
            </a:extLst>
          </p:cNvPr>
          <p:cNvSpPr txBox="1"/>
          <p:nvPr/>
        </p:nvSpPr>
        <p:spPr>
          <a:xfrm>
            <a:off x="1095375" y="5872163"/>
            <a:ext cx="40624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000" dirty="0" err="1"/>
              <a:t>Πασσαλοείδης</a:t>
            </a:r>
            <a:r>
              <a:rPr lang="el-GR" sz="2000" dirty="0"/>
              <a:t> διαμόρφωση των περιφερικών κυττάρων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0C448DC7-EE09-0D4C-857F-BC9891E723F1}"/>
              </a:ext>
            </a:extLst>
          </p:cNvPr>
          <p:cNvSpPr txBox="1"/>
          <p:nvPr/>
        </p:nvSpPr>
        <p:spPr>
          <a:xfrm>
            <a:off x="6605589" y="5872163"/>
            <a:ext cx="481965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000" dirty="0"/>
              <a:t>Τεχνητό κενό (σκιασμένη περιοχή) μεταξύ της </a:t>
            </a:r>
            <a:r>
              <a:rPr lang="el-GR" sz="2000" dirty="0" err="1"/>
              <a:t>νεοπλασματικής</a:t>
            </a:r>
            <a:r>
              <a:rPr lang="el-GR" sz="2000" dirty="0"/>
              <a:t> νησίδας (δεξιά) και του περιβάλλοντος στρώματος (αριστερά)</a:t>
            </a:r>
          </a:p>
        </p:txBody>
      </p:sp>
      <p:grpSp>
        <p:nvGrpSpPr>
          <p:cNvPr id="8" name="Ομάδα 7">
            <a:extLst>
              <a:ext uri="{FF2B5EF4-FFF2-40B4-BE49-F238E27FC236}">
                <a16:creationId xmlns="" xmlns:a16="http://schemas.microsoft.com/office/drawing/2014/main" id="{6604A9F5-5045-E642-8D27-15CBE26313B0}"/>
              </a:ext>
            </a:extLst>
          </p:cNvPr>
          <p:cNvGrpSpPr/>
          <p:nvPr/>
        </p:nvGrpSpPr>
        <p:grpSpPr>
          <a:xfrm>
            <a:off x="115878" y="130589"/>
            <a:ext cx="12363004" cy="831937"/>
            <a:chOff x="115878" y="130589"/>
            <a:chExt cx="12363004" cy="831937"/>
          </a:xfrm>
        </p:grpSpPr>
        <p:pic>
          <p:nvPicPr>
            <p:cNvPr id="9" name="Εικόνα 8">
              <a:extLst>
                <a:ext uri="{FF2B5EF4-FFF2-40B4-BE49-F238E27FC236}">
                  <a16:creationId xmlns="" xmlns:a16="http://schemas.microsoft.com/office/drawing/2014/main" id="{E191F833-BF17-C444-929D-F7D95A4F55A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="" xmlns:a14="http://schemas.microsoft.com/office/drawing/2010/main">
                    <a14:imgLayer r:embed="rId6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15878" y="142875"/>
              <a:ext cx="557890" cy="819651"/>
            </a:xfrm>
            <a:prstGeom prst="rect">
              <a:avLst/>
            </a:prstGeom>
          </p:spPr>
        </p:pic>
        <p:pic>
          <p:nvPicPr>
            <p:cNvPr id="10" name="Picture 2" descr="Επιστολή προς Περιφερειάρχη ΑΜΘ για Ιατρική Σχολή ΔΠΘ – Δημήτρης Κυριαζίδης">
              <a:extLst>
                <a:ext uri="{FF2B5EF4-FFF2-40B4-BE49-F238E27FC236}">
                  <a16:creationId xmlns="" xmlns:a16="http://schemas.microsoft.com/office/drawing/2014/main" id="{6B50B4CB-C120-0F43-B863-13480E8A28E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BEBA8EAE-BF5A-486C-A8C5-ECC9F3942E4B}">
                  <a14:imgProps xmlns="" xmlns:a14="http://schemas.microsoft.com/office/drawing/2010/main">
                    <a14:imgLayer r:embed="rId8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557582" y="130589"/>
              <a:ext cx="1921300" cy="819652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="" xmlns:p14="http://schemas.microsoft.com/office/powerpoint/2010/main" val="710236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Ομάδα 3">
            <a:extLst>
              <a:ext uri="{FF2B5EF4-FFF2-40B4-BE49-F238E27FC236}">
                <a16:creationId xmlns="" xmlns:a16="http://schemas.microsoft.com/office/drawing/2014/main" id="{16D4E523-31CF-964C-884B-DE1A93AC1E88}"/>
              </a:ext>
            </a:extLst>
          </p:cNvPr>
          <p:cNvGrpSpPr/>
          <p:nvPr/>
        </p:nvGrpSpPr>
        <p:grpSpPr>
          <a:xfrm>
            <a:off x="115878" y="130589"/>
            <a:ext cx="12363004" cy="831937"/>
            <a:chOff x="115878" y="130589"/>
            <a:chExt cx="12363004" cy="831937"/>
          </a:xfrm>
        </p:grpSpPr>
        <p:pic>
          <p:nvPicPr>
            <p:cNvPr id="5" name="Εικόνα 4">
              <a:extLst>
                <a:ext uri="{FF2B5EF4-FFF2-40B4-BE49-F238E27FC236}">
                  <a16:creationId xmlns="" xmlns:a16="http://schemas.microsoft.com/office/drawing/2014/main" id="{E4C58E3F-6E04-DA49-BDB8-F1772E20ED2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="" xmlns:a14="http://schemas.microsoft.com/office/drawing/2010/main">
                    <a14:imgLayer r:embed="rId3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15878" y="142875"/>
              <a:ext cx="557890" cy="819651"/>
            </a:xfrm>
            <a:prstGeom prst="rect">
              <a:avLst/>
            </a:prstGeom>
          </p:spPr>
        </p:pic>
        <p:pic>
          <p:nvPicPr>
            <p:cNvPr id="6" name="Picture 2" descr="Επιστολή προς Περιφερειάρχη ΑΜΘ για Ιατρική Σχολή ΔΠΘ – Δημήτρης Κυριαζίδης">
              <a:extLst>
                <a:ext uri="{FF2B5EF4-FFF2-40B4-BE49-F238E27FC236}">
                  <a16:creationId xmlns="" xmlns:a16="http://schemas.microsoft.com/office/drawing/2014/main" id="{49DEABB9-45FD-5D49-BE2B-C11EA7A489E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BEBA8EAE-BF5A-486C-A8C5-ECC9F3942E4B}">
                  <a14:imgProps xmlns="" xmlns:a14="http://schemas.microsoft.com/office/drawing/2010/main">
                    <a14:imgLayer r:embed="rId5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557582" y="130589"/>
              <a:ext cx="1921300" cy="819652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" name="Εικόνα 1">
            <a:extLst>
              <a:ext uri="{FF2B5EF4-FFF2-40B4-BE49-F238E27FC236}">
                <a16:creationId xmlns="" xmlns:a16="http://schemas.microsoft.com/office/drawing/2014/main" id="{2E5AA13F-BAC5-4543-AAE3-9DA08EBCE2E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=""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" y="0"/>
            <a:ext cx="8161931" cy="337359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" name="Εικόνα 2">
            <a:extLst>
              <a:ext uri="{FF2B5EF4-FFF2-40B4-BE49-F238E27FC236}">
                <a16:creationId xmlns="" xmlns:a16="http://schemas.microsoft.com/office/drawing/2014/main" id="{2283D2EA-52F3-4E67-BBD2-2BEB49230D6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=""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58223" y="3429000"/>
            <a:ext cx="8333777" cy="3429001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="" xmlns:p14="http://schemas.microsoft.com/office/powerpoint/2010/main" val="1316393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="" xmlns:a16="http://schemas.microsoft.com/office/drawing/2014/main" id="{09258A09-F0FE-BB42-B813-FDC56C5884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l-GR" dirty="0"/>
              <a:t>Περίπτωση 1-μελάνωμα-ιστοπαθολογική εικόνα</a:t>
            </a:r>
          </a:p>
        </p:txBody>
      </p:sp>
      <p:pic>
        <p:nvPicPr>
          <p:cNvPr id="4" name="Θέση περιεχομένου 3">
            <a:extLst>
              <a:ext uri="{FF2B5EF4-FFF2-40B4-BE49-F238E27FC236}">
                <a16:creationId xmlns="" xmlns:a16="http://schemas.microsoft.com/office/drawing/2014/main" id="{F09C5A87-DADC-E64E-8486-7882938438E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09599" y="1690687"/>
            <a:ext cx="5143501" cy="395007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Εικόνα 4">
            <a:extLst>
              <a:ext uri="{FF2B5EF4-FFF2-40B4-BE49-F238E27FC236}">
                <a16:creationId xmlns="" xmlns:a16="http://schemas.microsoft.com/office/drawing/2014/main" id="{57B24A2F-CE6B-E444-879E-4FD5259F4C2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=""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438899" y="1690687"/>
            <a:ext cx="5143501" cy="395007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4C3AB2D8-152D-A540-A35C-C4761F7FA08E}"/>
              </a:ext>
            </a:extLst>
          </p:cNvPr>
          <p:cNvSpPr txBox="1"/>
          <p:nvPr/>
        </p:nvSpPr>
        <p:spPr>
          <a:xfrm>
            <a:off x="609598" y="5842833"/>
            <a:ext cx="48529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/>
              <a:t>Κακοήθης </a:t>
            </a:r>
            <a:r>
              <a:rPr lang="el-GR" dirty="0" err="1"/>
              <a:t>μελανοκυτταρικός</a:t>
            </a:r>
            <a:r>
              <a:rPr lang="el-GR" dirty="0"/>
              <a:t> πληθυσμός</a:t>
            </a:r>
            <a:r>
              <a:rPr lang="en-US" dirty="0"/>
              <a:t> (</a:t>
            </a:r>
            <a:r>
              <a:rPr lang="el-GR" dirty="0"/>
              <a:t>σκιασμένη περιοχή)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3DBFDF32-6E48-3649-93E1-146DD43F638E}"/>
              </a:ext>
            </a:extLst>
          </p:cNvPr>
          <p:cNvSpPr txBox="1"/>
          <p:nvPr/>
        </p:nvSpPr>
        <p:spPr>
          <a:xfrm>
            <a:off x="6438899" y="5842832"/>
            <a:ext cx="56383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/>
              <a:t>Περιοχές φλεγμονώδους διήθησης </a:t>
            </a:r>
            <a:r>
              <a:rPr lang="en-US" dirty="0"/>
              <a:t>(</a:t>
            </a:r>
            <a:r>
              <a:rPr lang="el-GR" dirty="0"/>
              <a:t>σκιασμένη περιοχή) </a:t>
            </a:r>
          </a:p>
        </p:txBody>
      </p:sp>
      <p:grpSp>
        <p:nvGrpSpPr>
          <p:cNvPr id="8" name="Ομάδα 7">
            <a:extLst>
              <a:ext uri="{FF2B5EF4-FFF2-40B4-BE49-F238E27FC236}">
                <a16:creationId xmlns="" xmlns:a16="http://schemas.microsoft.com/office/drawing/2014/main" id="{AFF2B216-CED0-9D4C-B688-5D4E46C93DD1}"/>
              </a:ext>
            </a:extLst>
          </p:cNvPr>
          <p:cNvGrpSpPr/>
          <p:nvPr/>
        </p:nvGrpSpPr>
        <p:grpSpPr>
          <a:xfrm>
            <a:off x="115878" y="130589"/>
            <a:ext cx="12363004" cy="831937"/>
            <a:chOff x="115878" y="130589"/>
            <a:chExt cx="12363004" cy="831937"/>
          </a:xfrm>
        </p:grpSpPr>
        <p:pic>
          <p:nvPicPr>
            <p:cNvPr id="9" name="Εικόνα 8">
              <a:extLst>
                <a:ext uri="{FF2B5EF4-FFF2-40B4-BE49-F238E27FC236}">
                  <a16:creationId xmlns="" xmlns:a16="http://schemas.microsoft.com/office/drawing/2014/main" id="{7A4956AC-D72B-AA48-B866-B4A48ADA252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="" xmlns:a14="http://schemas.microsoft.com/office/drawing/2010/main">
                    <a14:imgLayer r:embed="rId7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15878" y="142875"/>
              <a:ext cx="557890" cy="819651"/>
            </a:xfrm>
            <a:prstGeom prst="rect">
              <a:avLst/>
            </a:prstGeom>
          </p:spPr>
        </p:pic>
        <p:pic>
          <p:nvPicPr>
            <p:cNvPr id="10" name="Picture 2" descr="Επιστολή προς Περιφερειάρχη ΑΜΘ για Ιατρική Σχολή ΔΠΘ – Δημήτρης Κυριαζίδης">
              <a:extLst>
                <a:ext uri="{FF2B5EF4-FFF2-40B4-BE49-F238E27FC236}">
                  <a16:creationId xmlns="" xmlns:a16="http://schemas.microsoft.com/office/drawing/2014/main" id="{DCC5C3BB-6030-7A40-A4A2-AD8EEBF8351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BEBA8EAE-BF5A-486C-A8C5-ECC9F3942E4B}">
                  <a14:imgProps xmlns="" xmlns:a14="http://schemas.microsoft.com/office/drawing/2010/main">
                    <a14:imgLayer r:embed="rId9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557582" y="130589"/>
              <a:ext cx="1921300" cy="819652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="" xmlns:p14="http://schemas.microsoft.com/office/powerpoint/2010/main" val="1931738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>
            <a:extLst>
              <a:ext uri="{FF2B5EF4-FFF2-40B4-BE49-F238E27FC236}">
                <a16:creationId xmlns="" xmlns:a16="http://schemas.microsoft.com/office/drawing/2014/main" id="{78ED1599-E6A1-4741-A888-E59798A428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920750"/>
            <a:ext cx="12192000" cy="5016499"/>
          </a:xfrm>
          <a:prstGeom prst="rect">
            <a:avLst/>
          </a:prstGeom>
          <a:ln>
            <a:solidFill>
              <a:schemeClr val="tx1"/>
            </a:solidFill>
          </a:ln>
        </p:spPr>
      </p:pic>
      <p:grpSp>
        <p:nvGrpSpPr>
          <p:cNvPr id="3" name="Ομάδα 2">
            <a:extLst>
              <a:ext uri="{FF2B5EF4-FFF2-40B4-BE49-F238E27FC236}">
                <a16:creationId xmlns="" xmlns:a16="http://schemas.microsoft.com/office/drawing/2014/main" id="{265A02CA-16F9-3B4A-8BA8-9FC5EC11810D}"/>
              </a:ext>
            </a:extLst>
          </p:cNvPr>
          <p:cNvGrpSpPr/>
          <p:nvPr/>
        </p:nvGrpSpPr>
        <p:grpSpPr>
          <a:xfrm>
            <a:off x="115878" y="130589"/>
            <a:ext cx="12363004" cy="831937"/>
            <a:chOff x="115878" y="130589"/>
            <a:chExt cx="12363004" cy="831937"/>
          </a:xfrm>
        </p:grpSpPr>
        <p:pic>
          <p:nvPicPr>
            <p:cNvPr id="4" name="Εικόνα 3">
              <a:extLst>
                <a:ext uri="{FF2B5EF4-FFF2-40B4-BE49-F238E27FC236}">
                  <a16:creationId xmlns="" xmlns:a16="http://schemas.microsoft.com/office/drawing/2014/main" id="{8821EDD7-8839-C24E-BE87-5F8440A1BBB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="" xmlns:a14="http://schemas.microsoft.com/office/drawing/2010/main">
                    <a14:imgLayer r:embed="rId5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15878" y="142875"/>
              <a:ext cx="557890" cy="819651"/>
            </a:xfrm>
            <a:prstGeom prst="rect">
              <a:avLst/>
            </a:prstGeom>
          </p:spPr>
        </p:pic>
        <p:pic>
          <p:nvPicPr>
            <p:cNvPr id="5" name="Picture 2" descr="Επιστολή προς Περιφερειάρχη ΑΜΘ για Ιατρική Σχολή ΔΠΘ – Δημήτρης Κυριαζίδης">
              <a:extLst>
                <a:ext uri="{FF2B5EF4-FFF2-40B4-BE49-F238E27FC236}">
                  <a16:creationId xmlns="" xmlns:a16="http://schemas.microsoft.com/office/drawing/2014/main" id="{B712E9D0-2EC8-E84E-8829-FB728AE9914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BEBA8EAE-BF5A-486C-A8C5-ECC9F3942E4B}">
                  <a14:imgProps xmlns="" xmlns:a14="http://schemas.microsoft.com/office/drawing/2010/main">
                    <a14:imgLayer r:embed="rId7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557582" y="130589"/>
              <a:ext cx="1921300" cy="819652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="" xmlns:p14="http://schemas.microsoft.com/office/powerpoint/2010/main" val="2749843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="" xmlns:a16="http://schemas.microsoft.com/office/drawing/2014/main" id="{E84178FA-5A31-1640-992B-8BD67A5731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l-GR" dirty="0"/>
              <a:t>Ερώτηση 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="" xmlns:a16="http://schemas.microsoft.com/office/drawing/2014/main" id="{275120A4-0904-3545-8E57-EE7BC557C2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l-GR" dirty="0"/>
              <a:t>Ποιοι ασθενείς έχουν αυξημένο κίνδυνο να εμφανίσουν </a:t>
            </a:r>
            <a:r>
              <a:rPr lang="el-GR" dirty="0" err="1"/>
              <a:t>βασικοκυτταρικό</a:t>
            </a:r>
            <a:r>
              <a:rPr lang="el-GR" dirty="0"/>
              <a:t> καρκίνωμα;</a:t>
            </a:r>
          </a:p>
          <a:p>
            <a:endParaRPr lang="el-GR" dirty="0"/>
          </a:p>
          <a:p>
            <a:pPr>
              <a:buFont typeface="Wingdings" pitchFamily="2" charset="2"/>
              <a:buChar char="Ø"/>
            </a:pPr>
            <a:r>
              <a:rPr lang="el-GR" dirty="0"/>
              <a:t>Άνθρωποι με ανοιχτό χρώμα δέρματος και με μεγάλη έκθεση στον ήλιο.</a:t>
            </a:r>
          </a:p>
          <a:p>
            <a:pPr>
              <a:buFont typeface="Wingdings" pitchFamily="2" charset="2"/>
              <a:buChar char="Ø"/>
            </a:pPr>
            <a:r>
              <a:rPr lang="el-GR" dirty="0" err="1"/>
              <a:t>Ανοσοκατασταλμένοι</a:t>
            </a:r>
            <a:r>
              <a:rPr lang="el-GR" dirty="0"/>
              <a:t> ασθενείς.</a:t>
            </a:r>
          </a:p>
          <a:p>
            <a:pPr>
              <a:buFont typeface="Wingdings" pitchFamily="2" charset="2"/>
              <a:buChar char="Ø"/>
            </a:pPr>
            <a:r>
              <a:rPr lang="el-GR" dirty="0"/>
              <a:t>Ασθενείς με γενετικές διαταραχές επιδιόρθωσης βλαβών </a:t>
            </a:r>
            <a:r>
              <a:rPr lang="en-US" dirty="0"/>
              <a:t>DNA (</a:t>
            </a:r>
            <a:r>
              <a:rPr lang="el-GR" dirty="0"/>
              <a:t>πχ. </a:t>
            </a:r>
            <a:r>
              <a:rPr lang="el-GR" dirty="0" err="1"/>
              <a:t>μελαγχρωματικό</a:t>
            </a:r>
            <a:r>
              <a:rPr lang="el-GR" dirty="0"/>
              <a:t> </a:t>
            </a:r>
            <a:r>
              <a:rPr lang="el-GR" dirty="0" err="1"/>
              <a:t>ξηρόδερμα</a:t>
            </a:r>
            <a:r>
              <a:rPr lang="el-GR" dirty="0"/>
              <a:t>).</a:t>
            </a:r>
          </a:p>
          <a:p>
            <a:pPr>
              <a:buFont typeface="Wingdings" pitchFamily="2" charset="2"/>
              <a:buChar char="Ø"/>
            </a:pPr>
            <a:r>
              <a:rPr lang="el-GR" dirty="0"/>
              <a:t>Ασθενείς με σύνδρομο πολλαπλών </a:t>
            </a:r>
            <a:r>
              <a:rPr lang="el-GR" dirty="0" err="1"/>
              <a:t>σπιλοειδών</a:t>
            </a:r>
            <a:r>
              <a:rPr lang="el-GR" dirty="0"/>
              <a:t> </a:t>
            </a:r>
            <a:r>
              <a:rPr lang="el-GR" dirty="0" err="1"/>
              <a:t>βασικοκυτταρικών</a:t>
            </a:r>
            <a:r>
              <a:rPr lang="el-GR" dirty="0"/>
              <a:t> καρκινωμάτων.</a:t>
            </a:r>
          </a:p>
        </p:txBody>
      </p:sp>
      <p:grpSp>
        <p:nvGrpSpPr>
          <p:cNvPr id="4" name="Ομάδα 3">
            <a:extLst>
              <a:ext uri="{FF2B5EF4-FFF2-40B4-BE49-F238E27FC236}">
                <a16:creationId xmlns="" xmlns:a16="http://schemas.microsoft.com/office/drawing/2014/main" id="{12F4E5FB-03B5-094D-B796-63386306EFC9}"/>
              </a:ext>
            </a:extLst>
          </p:cNvPr>
          <p:cNvGrpSpPr/>
          <p:nvPr/>
        </p:nvGrpSpPr>
        <p:grpSpPr>
          <a:xfrm>
            <a:off x="115878" y="130589"/>
            <a:ext cx="12363004" cy="831937"/>
            <a:chOff x="115878" y="130589"/>
            <a:chExt cx="12363004" cy="831937"/>
          </a:xfrm>
        </p:grpSpPr>
        <p:pic>
          <p:nvPicPr>
            <p:cNvPr id="5" name="Εικόνα 4">
              <a:extLst>
                <a:ext uri="{FF2B5EF4-FFF2-40B4-BE49-F238E27FC236}">
                  <a16:creationId xmlns="" xmlns:a16="http://schemas.microsoft.com/office/drawing/2014/main" id="{9F11F43F-7FA5-A646-AA59-8D2D28CE277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="" xmlns:a14="http://schemas.microsoft.com/office/drawing/2010/main">
                    <a14:imgLayer r:embed="rId3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15878" y="142875"/>
              <a:ext cx="557890" cy="819651"/>
            </a:xfrm>
            <a:prstGeom prst="rect">
              <a:avLst/>
            </a:prstGeom>
          </p:spPr>
        </p:pic>
        <p:pic>
          <p:nvPicPr>
            <p:cNvPr id="6" name="Picture 2" descr="Επιστολή προς Περιφερειάρχη ΑΜΘ για Ιατρική Σχολή ΔΠΘ – Δημήτρης Κυριαζίδης">
              <a:extLst>
                <a:ext uri="{FF2B5EF4-FFF2-40B4-BE49-F238E27FC236}">
                  <a16:creationId xmlns="" xmlns:a16="http://schemas.microsoft.com/office/drawing/2014/main" id="{AC92841B-DA9C-2E43-BFEC-65667CCD32A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BEBA8EAE-BF5A-486C-A8C5-ECC9F3942E4B}">
                  <a14:imgProps xmlns="" xmlns:a14="http://schemas.microsoft.com/office/drawing/2010/main">
                    <a14:imgLayer r:embed="rId5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557582" y="130589"/>
              <a:ext cx="1921300" cy="819652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="" xmlns:p14="http://schemas.microsoft.com/office/powerpoint/2010/main" val="36692433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="" xmlns:a16="http://schemas.microsoft.com/office/drawing/2014/main" id="{DED266E2-7EBE-414A-8895-C421B4B184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l-GR" dirty="0"/>
              <a:t>Ερώτηση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="" xmlns:a16="http://schemas.microsoft.com/office/drawing/2014/main" id="{5690A921-F86F-DD42-9F59-3A22C17AEB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dirty="0"/>
              <a:t>Ποιος είναι ο κίνδυνος απομακρυσμένων μεταστάσεων σε ένα </a:t>
            </a:r>
            <a:r>
              <a:rPr lang="el-GR" dirty="0" err="1"/>
              <a:t>βασικοκυτταρικό</a:t>
            </a:r>
            <a:r>
              <a:rPr lang="el-GR" dirty="0"/>
              <a:t> καρκίνωμα;</a:t>
            </a:r>
          </a:p>
          <a:p>
            <a:endParaRPr lang="el-GR" dirty="0"/>
          </a:p>
          <a:p>
            <a:endParaRPr lang="el-GR" dirty="0"/>
          </a:p>
          <a:p>
            <a:pPr>
              <a:buFont typeface="Wingdings" pitchFamily="2" charset="2"/>
              <a:buChar char="Ø"/>
            </a:pPr>
            <a:r>
              <a:rPr lang="el-GR" dirty="0"/>
              <a:t>Παρά το γεγονός ότι το </a:t>
            </a:r>
            <a:r>
              <a:rPr lang="el-GR" dirty="0" err="1"/>
              <a:t>βασικοκυτταρικό</a:t>
            </a:r>
            <a:r>
              <a:rPr lang="el-GR" dirty="0"/>
              <a:t> καρκίνωμα είναι τοπικά διηθητικό, </a:t>
            </a:r>
            <a:r>
              <a:rPr lang="el-GR" u="sng" dirty="0"/>
              <a:t>σπάνια </a:t>
            </a:r>
            <a:r>
              <a:rPr lang="el-GR" u="sng" dirty="0" err="1"/>
              <a:t>μεθίσταται</a:t>
            </a:r>
            <a:r>
              <a:rPr lang="el-GR" u="sng" dirty="0"/>
              <a:t> </a:t>
            </a:r>
            <a:r>
              <a:rPr lang="el-GR" dirty="0"/>
              <a:t>(κίνδυνος μεταστατικής διασποράς &lt;0,01%).</a:t>
            </a:r>
          </a:p>
        </p:txBody>
      </p:sp>
      <p:grpSp>
        <p:nvGrpSpPr>
          <p:cNvPr id="4" name="Ομάδα 3">
            <a:extLst>
              <a:ext uri="{FF2B5EF4-FFF2-40B4-BE49-F238E27FC236}">
                <a16:creationId xmlns="" xmlns:a16="http://schemas.microsoft.com/office/drawing/2014/main" id="{73FA10D2-5245-A248-8128-EFC0675A38DC}"/>
              </a:ext>
            </a:extLst>
          </p:cNvPr>
          <p:cNvGrpSpPr/>
          <p:nvPr/>
        </p:nvGrpSpPr>
        <p:grpSpPr>
          <a:xfrm>
            <a:off x="115878" y="130589"/>
            <a:ext cx="12363004" cy="831937"/>
            <a:chOff x="115878" y="130589"/>
            <a:chExt cx="12363004" cy="831937"/>
          </a:xfrm>
        </p:grpSpPr>
        <p:pic>
          <p:nvPicPr>
            <p:cNvPr id="5" name="Εικόνα 4">
              <a:extLst>
                <a:ext uri="{FF2B5EF4-FFF2-40B4-BE49-F238E27FC236}">
                  <a16:creationId xmlns="" xmlns:a16="http://schemas.microsoft.com/office/drawing/2014/main" id="{DFFADEFB-FBA8-4B4D-95F4-314DCC26431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="" xmlns:a14="http://schemas.microsoft.com/office/drawing/2010/main">
                    <a14:imgLayer r:embed="rId3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15878" y="142875"/>
              <a:ext cx="557890" cy="819651"/>
            </a:xfrm>
            <a:prstGeom prst="rect">
              <a:avLst/>
            </a:prstGeom>
          </p:spPr>
        </p:pic>
        <p:pic>
          <p:nvPicPr>
            <p:cNvPr id="6" name="Picture 2" descr="Επιστολή προς Περιφερειάρχη ΑΜΘ για Ιατρική Σχολή ΔΠΘ – Δημήτρης Κυριαζίδης">
              <a:extLst>
                <a:ext uri="{FF2B5EF4-FFF2-40B4-BE49-F238E27FC236}">
                  <a16:creationId xmlns="" xmlns:a16="http://schemas.microsoft.com/office/drawing/2014/main" id="{9FE5B8AD-02AF-3D4E-A872-B368BEBD158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BEBA8EAE-BF5A-486C-A8C5-ECC9F3942E4B}">
                  <a14:imgProps xmlns="" xmlns:a14="http://schemas.microsoft.com/office/drawing/2010/main">
                    <a14:imgLayer r:embed="rId5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557582" y="130589"/>
              <a:ext cx="1921300" cy="819652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="" xmlns:p14="http://schemas.microsoft.com/office/powerpoint/2010/main" val="838639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="" xmlns:a16="http://schemas.microsoft.com/office/drawing/2014/main" id="{37587881-74F6-F349-8ED5-46C13F562A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106488"/>
          </a:xfrm>
        </p:spPr>
        <p:txBody>
          <a:bodyPr>
            <a:normAutofit fontScale="90000"/>
          </a:bodyPr>
          <a:lstStyle/>
          <a:p>
            <a:pPr algn="ctr"/>
            <a:r>
              <a:rPr lang="el-GR" dirty="0"/>
              <a:t>Περίπτωση 3-Βασικοκυτταρικό καρκίνωμα δέρματος-κλινική εικόνα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="" xmlns:a16="http://schemas.microsoft.com/office/drawing/2014/main" id="{19991621-80CD-8A4F-AFB8-3E2CCAD854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654173"/>
            <a:ext cx="6748463" cy="5046664"/>
          </a:xfrm>
        </p:spPr>
        <p:txBody>
          <a:bodyPr>
            <a:normAutofit fontScale="92500"/>
          </a:bodyPr>
          <a:lstStyle/>
          <a:p>
            <a:r>
              <a:rPr lang="el-GR" dirty="0"/>
              <a:t>Ο επιφανειακός τύπος του </a:t>
            </a:r>
            <a:r>
              <a:rPr lang="el-GR" dirty="0" err="1"/>
              <a:t>βασικοκυτταρικού</a:t>
            </a:r>
            <a:r>
              <a:rPr lang="el-GR" dirty="0"/>
              <a:t> καρκινώματος έχει διαφορετική κλινική εικόνα. </a:t>
            </a:r>
            <a:r>
              <a:rPr lang="el-GR" dirty="0">
                <a:solidFill>
                  <a:srgbClr val="FF0000"/>
                </a:solidFill>
              </a:rPr>
              <a:t>Δεν</a:t>
            </a:r>
            <a:r>
              <a:rPr lang="el-GR" dirty="0"/>
              <a:t> είναι οζώδης, αντιθέτως εμφανίζεται ως </a:t>
            </a:r>
            <a:r>
              <a:rPr lang="el-GR" dirty="0" err="1">
                <a:solidFill>
                  <a:srgbClr val="FF0000"/>
                </a:solidFill>
              </a:rPr>
              <a:t>ερυθηματώδεις</a:t>
            </a:r>
            <a:r>
              <a:rPr lang="el-GR" dirty="0">
                <a:solidFill>
                  <a:srgbClr val="FF0000"/>
                </a:solidFill>
              </a:rPr>
              <a:t> πλάκες</a:t>
            </a:r>
            <a:r>
              <a:rPr lang="el-GR" dirty="0"/>
              <a:t> με επιφανειακές εφελκίδες. Μερικές φορές αυτές οι βλάβες μπορεί να εμφανίζουν </a:t>
            </a:r>
            <a:r>
              <a:rPr lang="el-GR" dirty="0" err="1"/>
              <a:t>μελάγχρωση</a:t>
            </a:r>
            <a:r>
              <a:rPr lang="el-GR" dirty="0"/>
              <a:t>.</a:t>
            </a:r>
          </a:p>
          <a:p>
            <a:r>
              <a:rPr lang="el-GR" dirty="0"/>
              <a:t>Η Δ/Δ πρέπει να γίνει από:</a:t>
            </a:r>
          </a:p>
          <a:p>
            <a:pPr marL="514350" indent="-514350">
              <a:buFont typeface="+mj-lt"/>
              <a:buAutoNum type="arabicPeriod"/>
            </a:pPr>
            <a:r>
              <a:rPr lang="el-GR" dirty="0"/>
              <a:t>Έκζεμα</a:t>
            </a:r>
          </a:p>
          <a:p>
            <a:pPr marL="514350" indent="-514350">
              <a:buFont typeface="+mj-lt"/>
              <a:buAutoNum type="arabicPeriod"/>
            </a:pPr>
            <a:r>
              <a:rPr lang="el-GR" dirty="0"/>
              <a:t>Νόσο </a:t>
            </a:r>
            <a:r>
              <a:rPr lang="en-US" dirty="0"/>
              <a:t>Bowen</a:t>
            </a:r>
            <a:endParaRPr lang="el-GR" dirty="0"/>
          </a:p>
          <a:p>
            <a:pPr marL="514350" indent="-514350">
              <a:buFont typeface="+mj-lt"/>
              <a:buAutoNum type="arabicPeriod"/>
            </a:pPr>
            <a:r>
              <a:rPr lang="el-GR" dirty="0" err="1"/>
              <a:t>Δερματομυκητιάσεις</a:t>
            </a:r>
            <a:endParaRPr lang="el-GR" dirty="0"/>
          </a:p>
          <a:p>
            <a:pPr marL="514350" indent="-514350">
              <a:buFont typeface="+mj-lt"/>
              <a:buAutoNum type="arabicPeriod"/>
            </a:pPr>
            <a:r>
              <a:rPr lang="el-GR" dirty="0"/>
              <a:t>Μελάνωμα (σε περιπτώσεις με </a:t>
            </a:r>
            <a:r>
              <a:rPr lang="el-GR" dirty="0" err="1"/>
              <a:t>μελάγχρωση</a:t>
            </a:r>
            <a:r>
              <a:rPr lang="el-GR" dirty="0"/>
              <a:t>)</a:t>
            </a:r>
          </a:p>
        </p:txBody>
      </p:sp>
      <p:pic>
        <p:nvPicPr>
          <p:cNvPr id="6146" name="Picture 2">
            <a:extLst>
              <a:ext uri="{FF2B5EF4-FFF2-40B4-BE49-F238E27FC236}">
                <a16:creationId xmlns="" xmlns:a16="http://schemas.microsoft.com/office/drawing/2014/main" id="{09D25C6A-665D-C94E-9774-CD2F4F5CD9E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t="4712" b="5751"/>
          <a:stretch/>
        </p:blipFill>
        <p:spPr bwMode="auto">
          <a:xfrm>
            <a:off x="6908799" y="1841500"/>
            <a:ext cx="5045075" cy="3944938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Ομάδα 4">
            <a:extLst>
              <a:ext uri="{FF2B5EF4-FFF2-40B4-BE49-F238E27FC236}">
                <a16:creationId xmlns="" xmlns:a16="http://schemas.microsoft.com/office/drawing/2014/main" id="{917A8434-7FEB-084C-9762-D52B649E7D7C}"/>
              </a:ext>
            </a:extLst>
          </p:cNvPr>
          <p:cNvGrpSpPr/>
          <p:nvPr/>
        </p:nvGrpSpPr>
        <p:grpSpPr>
          <a:xfrm>
            <a:off x="115878" y="130589"/>
            <a:ext cx="12363004" cy="831937"/>
            <a:chOff x="115878" y="130589"/>
            <a:chExt cx="12363004" cy="831937"/>
          </a:xfrm>
        </p:grpSpPr>
        <p:pic>
          <p:nvPicPr>
            <p:cNvPr id="6" name="Εικόνα 5">
              <a:extLst>
                <a:ext uri="{FF2B5EF4-FFF2-40B4-BE49-F238E27FC236}">
                  <a16:creationId xmlns="" xmlns:a16="http://schemas.microsoft.com/office/drawing/2014/main" id="{E9A3902F-A9EB-E64B-9CD6-61BA4436C30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="" xmlns:a14="http://schemas.microsoft.com/office/drawing/2010/main">
                    <a14:imgLayer r:embed="rId5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15878" y="142875"/>
              <a:ext cx="557890" cy="819651"/>
            </a:xfrm>
            <a:prstGeom prst="rect">
              <a:avLst/>
            </a:prstGeom>
          </p:spPr>
        </p:pic>
        <p:pic>
          <p:nvPicPr>
            <p:cNvPr id="7" name="Picture 2" descr="Επιστολή προς Περιφερειάρχη ΑΜΘ για Ιατρική Σχολή ΔΠΘ – Δημήτρης Κυριαζίδης">
              <a:extLst>
                <a:ext uri="{FF2B5EF4-FFF2-40B4-BE49-F238E27FC236}">
                  <a16:creationId xmlns="" xmlns:a16="http://schemas.microsoft.com/office/drawing/2014/main" id="{F07EDAE1-11ED-0840-BE4F-BBC1608359F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BEBA8EAE-BF5A-486C-A8C5-ECC9F3942E4B}">
                  <a14:imgProps xmlns="" xmlns:a14="http://schemas.microsoft.com/office/drawing/2010/main">
                    <a14:imgLayer r:embed="rId7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557582" y="130589"/>
              <a:ext cx="1921300" cy="819652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="" xmlns:p14="http://schemas.microsoft.com/office/powerpoint/2010/main" val="131353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="" xmlns:a16="http://schemas.microsoft.com/office/drawing/2014/main" id="{EB486333-EC74-D549-8A64-77D75ADD58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l-GR" dirty="0"/>
              <a:t>Περίπτωση 3-Βασικοκυτταρικό καρκίνωμα δέρματος-κλινική εικόνα</a:t>
            </a:r>
          </a:p>
        </p:txBody>
      </p:sp>
      <p:pic>
        <p:nvPicPr>
          <p:cNvPr id="4" name="Θέση περιεχομένου 3">
            <a:extLst>
              <a:ext uri="{FF2B5EF4-FFF2-40B4-BE49-F238E27FC236}">
                <a16:creationId xmlns="" xmlns:a16="http://schemas.microsoft.com/office/drawing/2014/main" id="{95B37493-9C21-1A41-A9BB-9199653E971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30187" y="1861344"/>
            <a:ext cx="5627688" cy="363076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Εικόνα 4">
            <a:extLst>
              <a:ext uri="{FF2B5EF4-FFF2-40B4-BE49-F238E27FC236}">
                <a16:creationId xmlns="" xmlns:a16="http://schemas.microsoft.com/office/drawing/2014/main" id="{31EC8BA0-A32F-B542-90B3-90303F09237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=""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34126" y="1861343"/>
            <a:ext cx="5510211" cy="364125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E0CE4F0B-A99F-874B-A655-89082FBE1A2A}"/>
              </a:ext>
            </a:extLst>
          </p:cNvPr>
          <p:cNvSpPr txBox="1"/>
          <p:nvPr/>
        </p:nvSpPr>
        <p:spPr>
          <a:xfrm>
            <a:off x="838200" y="5715000"/>
            <a:ext cx="43481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000" dirty="0"/>
              <a:t>Καφέ-ερυθρές </a:t>
            </a:r>
            <a:r>
              <a:rPr lang="el-GR" sz="2000" dirty="0" err="1"/>
              <a:t>εκζεματοειδείς</a:t>
            </a:r>
            <a:r>
              <a:rPr lang="el-GR" sz="2000" dirty="0"/>
              <a:t> βλάβες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AB03A682-2AC2-B644-A999-0A3AEF805016}"/>
              </a:ext>
            </a:extLst>
          </p:cNvPr>
          <p:cNvSpPr txBox="1"/>
          <p:nvPr/>
        </p:nvSpPr>
        <p:spPr>
          <a:xfrm>
            <a:off x="7172325" y="5715000"/>
            <a:ext cx="38576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000" dirty="0" err="1"/>
              <a:t>Λευκωπή</a:t>
            </a:r>
            <a:r>
              <a:rPr lang="el-GR" sz="2000" dirty="0"/>
              <a:t> επιφανειακή εφελκίδα (σημειωμένη περιοχή)</a:t>
            </a:r>
          </a:p>
        </p:txBody>
      </p:sp>
      <p:grpSp>
        <p:nvGrpSpPr>
          <p:cNvPr id="8" name="Ομάδα 7">
            <a:extLst>
              <a:ext uri="{FF2B5EF4-FFF2-40B4-BE49-F238E27FC236}">
                <a16:creationId xmlns="" xmlns:a16="http://schemas.microsoft.com/office/drawing/2014/main" id="{00EBAB9A-0AB6-2D40-B041-8D9382136760}"/>
              </a:ext>
            </a:extLst>
          </p:cNvPr>
          <p:cNvGrpSpPr/>
          <p:nvPr/>
        </p:nvGrpSpPr>
        <p:grpSpPr>
          <a:xfrm>
            <a:off x="115878" y="130589"/>
            <a:ext cx="12363004" cy="831937"/>
            <a:chOff x="115878" y="130589"/>
            <a:chExt cx="12363004" cy="831937"/>
          </a:xfrm>
        </p:grpSpPr>
        <p:pic>
          <p:nvPicPr>
            <p:cNvPr id="9" name="Εικόνα 8">
              <a:extLst>
                <a:ext uri="{FF2B5EF4-FFF2-40B4-BE49-F238E27FC236}">
                  <a16:creationId xmlns="" xmlns:a16="http://schemas.microsoft.com/office/drawing/2014/main" id="{7A0B8E2F-5830-3B4D-B832-D930519708A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="" xmlns:a14="http://schemas.microsoft.com/office/drawing/2010/main">
                    <a14:imgLayer r:embed="rId7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15878" y="142875"/>
              <a:ext cx="557890" cy="819651"/>
            </a:xfrm>
            <a:prstGeom prst="rect">
              <a:avLst/>
            </a:prstGeom>
          </p:spPr>
        </p:pic>
        <p:pic>
          <p:nvPicPr>
            <p:cNvPr id="10" name="Picture 2" descr="Επιστολή προς Περιφερειάρχη ΑΜΘ για Ιατρική Σχολή ΔΠΘ – Δημήτρης Κυριαζίδης">
              <a:extLst>
                <a:ext uri="{FF2B5EF4-FFF2-40B4-BE49-F238E27FC236}">
                  <a16:creationId xmlns="" xmlns:a16="http://schemas.microsoft.com/office/drawing/2014/main" id="{C4BE0E22-7DAA-7C4A-9C7F-4D8268AE383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BEBA8EAE-BF5A-486C-A8C5-ECC9F3942E4B}">
                  <a14:imgProps xmlns="" xmlns:a14="http://schemas.microsoft.com/office/drawing/2010/main">
                    <a14:imgLayer r:embed="rId9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557582" y="130589"/>
              <a:ext cx="1921300" cy="819652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="" xmlns:p14="http://schemas.microsoft.com/office/powerpoint/2010/main" val="3839475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="" xmlns:a16="http://schemas.microsoft.com/office/drawing/2014/main" id="{DC6910A4-47ED-1C4D-B09C-CDCACE7A5B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l-GR" dirty="0"/>
              <a:t>Περίπτωση 3-Βασικοκυτταρικό καρκίνωμα δέρματος-</a:t>
            </a:r>
            <a:r>
              <a:rPr lang="el-GR" dirty="0" err="1"/>
              <a:t>ιστοπαθολογική</a:t>
            </a:r>
            <a:r>
              <a:rPr lang="el-GR" dirty="0"/>
              <a:t> εικόνα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="" xmlns:a16="http://schemas.microsoft.com/office/drawing/2014/main" id="{20A96348-FBE0-F84C-A520-0E7338B189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8113" y="1943893"/>
            <a:ext cx="6577013" cy="4351338"/>
          </a:xfrm>
        </p:spPr>
        <p:txBody>
          <a:bodyPr/>
          <a:lstStyle/>
          <a:p>
            <a:r>
              <a:rPr lang="el-GR" dirty="0"/>
              <a:t>Στο </a:t>
            </a:r>
            <a:r>
              <a:rPr lang="el-GR" dirty="0">
                <a:solidFill>
                  <a:srgbClr val="FF0000"/>
                </a:solidFill>
              </a:rPr>
              <a:t>επιφανειακό </a:t>
            </a:r>
            <a:r>
              <a:rPr lang="el-GR" dirty="0" err="1">
                <a:solidFill>
                  <a:srgbClr val="FF0000"/>
                </a:solidFill>
              </a:rPr>
              <a:t>βασικοκυτταρικό</a:t>
            </a:r>
            <a:r>
              <a:rPr lang="el-GR" dirty="0">
                <a:solidFill>
                  <a:srgbClr val="FF0000"/>
                </a:solidFill>
              </a:rPr>
              <a:t> καρκίνωμα</a:t>
            </a:r>
            <a:r>
              <a:rPr lang="el-GR" dirty="0"/>
              <a:t>, οι </a:t>
            </a:r>
            <a:r>
              <a:rPr lang="el-GR" dirty="0" err="1"/>
              <a:t>νεοπλασματικές</a:t>
            </a:r>
            <a:r>
              <a:rPr lang="el-GR" dirty="0"/>
              <a:t> νησίδες είναι μικρότερες συγκριτικά με το οζώδες και </a:t>
            </a:r>
            <a:r>
              <a:rPr lang="el-GR" u="sng" dirty="0"/>
              <a:t>συνέχονται με την υπερκείμενη επιδερμίδα</a:t>
            </a:r>
          </a:p>
          <a:p>
            <a:r>
              <a:rPr lang="el-GR" dirty="0"/>
              <a:t>Συχνά, το πρότυπο ανάπτυξης ενός επιφανειακού </a:t>
            </a:r>
            <a:r>
              <a:rPr lang="el-GR" dirty="0" err="1"/>
              <a:t>βασικοκυτταρικού</a:t>
            </a:r>
            <a:r>
              <a:rPr lang="el-GR" dirty="0"/>
              <a:t> καρκινώματος είναι </a:t>
            </a:r>
            <a:r>
              <a:rPr lang="el-GR" u="sng" dirty="0" err="1"/>
              <a:t>πολυεστιακό</a:t>
            </a:r>
            <a:r>
              <a:rPr lang="el-GR" u="sng" dirty="0"/>
              <a:t>,</a:t>
            </a:r>
            <a:r>
              <a:rPr lang="el-GR" dirty="0"/>
              <a:t> καλύπτοντας αρκετή έκταση της προσβεβλημένης δερματικής επιφάνειας </a:t>
            </a:r>
          </a:p>
        </p:txBody>
      </p:sp>
      <p:pic>
        <p:nvPicPr>
          <p:cNvPr id="4" name="Εικόνα 3">
            <a:extLst>
              <a:ext uri="{FF2B5EF4-FFF2-40B4-BE49-F238E27FC236}">
                <a16:creationId xmlns="" xmlns:a16="http://schemas.microsoft.com/office/drawing/2014/main" id="{FEF00283-6087-DD47-AAA7-DD737A9323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715126" y="2090737"/>
            <a:ext cx="5167432" cy="4052888"/>
          </a:xfrm>
          <a:prstGeom prst="rect">
            <a:avLst/>
          </a:prstGeom>
          <a:ln>
            <a:solidFill>
              <a:schemeClr val="tx1"/>
            </a:solidFill>
          </a:ln>
        </p:spPr>
      </p:pic>
      <p:grpSp>
        <p:nvGrpSpPr>
          <p:cNvPr id="5" name="Ομάδα 4">
            <a:extLst>
              <a:ext uri="{FF2B5EF4-FFF2-40B4-BE49-F238E27FC236}">
                <a16:creationId xmlns="" xmlns:a16="http://schemas.microsoft.com/office/drawing/2014/main" id="{BB751E4C-8BF1-6B40-8CD8-4FB80F780A59}"/>
              </a:ext>
            </a:extLst>
          </p:cNvPr>
          <p:cNvGrpSpPr/>
          <p:nvPr/>
        </p:nvGrpSpPr>
        <p:grpSpPr>
          <a:xfrm>
            <a:off x="115878" y="130589"/>
            <a:ext cx="12363004" cy="831937"/>
            <a:chOff x="115878" y="130589"/>
            <a:chExt cx="12363004" cy="831937"/>
          </a:xfrm>
        </p:grpSpPr>
        <p:pic>
          <p:nvPicPr>
            <p:cNvPr id="6" name="Εικόνα 5">
              <a:extLst>
                <a:ext uri="{FF2B5EF4-FFF2-40B4-BE49-F238E27FC236}">
                  <a16:creationId xmlns="" xmlns:a16="http://schemas.microsoft.com/office/drawing/2014/main" id="{8AF5D245-6C88-5F45-B7E0-20041C603CA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="" xmlns:a14="http://schemas.microsoft.com/office/drawing/2010/main">
                    <a14:imgLayer r:embed="rId5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15878" y="142875"/>
              <a:ext cx="557890" cy="819651"/>
            </a:xfrm>
            <a:prstGeom prst="rect">
              <a:avLst/>
            </a:prstGeom>
          </p:spPr>
        </p:pic>
        <p:pic>
          <p:nvPicPr>
            <p:cNvPr id="7" name="Picture 2" descr="Επιστολή προς Περιφερειάρχη ΑΜΘ για Ιατρική Σχολή ΔΠΘ – Δημήτρης Κυριαζίδης">
              <a:extLst>
                <a:ext uri="{FF2B5EF4-FFF2-40B4-BE49-F238E27FC236}">
                  <a16:creationId xmlns="" xmlns:a16="http://schemas.microsoft.com/office/drawing/2014/main" id="{B8E5CDE1-6818-AC42-8CE1-B4A14AED746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BEBA8EAE-BF5A-486C-A8C5-ECC9F3942E4B}">
                  <a14:imgProps xmlns="" xmlns:a14="http://schemas.microsoft.com/office/drawing/2010/main">
                    <a14:imgLayer r:embed="rId7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557582" y="130589"/>
              <a:ext cx="1921300" cy="819652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="" xmlns:p14="http://schemas.microsoft.com/office/powerpoint/2010/main" val="22552646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="" xmlns:a16="http://schemas.microsoft.com/office/drawing/2014/main" id="{F13E4AE1-5AF0-004C-94B1-396D140366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l-GR" dirty="0"/>
              <a:t>Περίπτωση 3-Βασικοκυτταρικό καρκίνωμα δέρματος-</a:t>
            </a:r>
            <a:r>
              <a:rPr lang="el-GR" dirty="0" err="1"/>
              <a:t>ιστοπαθολογική</a:t>
            </a:r>
            <a:r>
              <a:rPr lang="el-GR" dirty="0"/>
              <a:t> εικόνα</a:t>
            </a:r>
          </a:p>
        </p:txBody>
      </p:sp>
      <p:pic>
        <p:nvPicPr>
          <p:cNvPr id="4" name="Θέση περιεχομένου 3">
            <a:extLst>
              <a:ext uri="{FF2B5EF4-FFF2-40B4-BE49-F238E27FC236}">
                <a16:creationId xmlns="" xmlns:a16="http://schemas.microsoft.com/office/drawing/2014/main" id="{7C1F2751-9486-1C45-979D-DCA35CA54C3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92113" y="1879599"/>
            <a:ext cx="5180012" cy="406406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Εικόνα 4">
            <a:extLst>
              <a:ext uri="{FF2B5EF4-FFF2-40B4-BE49-F238E27FC236}">
                <a16:creationId xmlns="" xmlns:a16="http://schemas.microsoft.com/office/drawing/2014/main" id="{7B35AA4F-CF95-104B-BC04-81FD2D82C40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=""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215062" y="1879599"/>
            <a:ext cx="5180012" cy="412007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E1DDF550-A317-264F-AC3D-2C7D2532C974}"/>
              </a:ext>
            </a:extLst>
          </p:cNvPr>
          <p:cNvSpPr txBox="1"/>
          <p:nvPr/>
        </p:nvSpPr>
        <p:spPr>
          <a:xfrm>
            <a:off x="1943100" y="6308209"/>
            <a:ext cx="37719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000" dirty="0"/>
              <a:t>Επιδερμίδα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97CC0837-A07A-3B46-9342-F9335E6E7AF0}"/>
              </a:ext>
            </a:extLst>
          </p:cNvPr>
          <p:cNvSpPr txBox="1"/>
          <p:nvPr/>
        </p:nvSpPr>
        <p:spPr>
          <a:xfrm>
            <a:off x="6477002" y="6308209"/>
            <a:ext cx="487679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000" dirty="0"/>
              <a:t>Τεχνητό κενό μεταξύ όγκου και στρώματος</a:t>
            </a:r>
          </a:p>
        </p:txBody>
      </p:sp>
      <p:grpSp>
        <p:nvGrpSpPr>
          <p:cNvPr id="8" name="Ομάδα 7">
            <a:extLst>
              <a:ext uri="{FF2B5EF4-FFF2-40B4-BE49-F238E27FC236}">
                <a16:creationId xmlns="" xmlns:a16="http://schemas.microsoft.com/office/drawing/2014/main" id="{768AB459-5313-7243-8CB1-30BA0F2E3806}"/>
              </a:ext>
            </a:extLst>
          </p:cNvPr>
          <p:cNvGrpSpPr/>
          <p:nvPr/>
        </p:nvGrpSpPr>
        <p:grpSpPr>
          <a:xfrm>
            <a:off x="115878" y="130589"/>
            <a:ext cx="12363004" cy="831937"/>
            <a:chOff x="115878" y="130589"/>
            <a:chExt cx="12363004" cy="831937"/>
          </a:xfrm>
        </p:grpSpPr>
        <p:pic>
          <p:nvPicPr>
            <p:cNvPr id="9" name="Εικόνα 8">
              <a:extLst>
                <a:ext uri="{FF2B5EF4-FFF2-40B4-BE49-F238E27FC236}">
                  <a16:creationId xmlns="" xmlns:a16="http://schemas.microsoft.com/office/drawing/2014/main" id="{9AC89FAF-76D9-3941-B973-790D2B94F39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="" xmlns:a14="http://schemas.microsoft.com/office/drawing/2010/main">
                    <a14:imgLayer r:embed="rId7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15878" y="142875"/>
              <a:ext cx="557890" cy="819651"/>
            </a:xfrm>
            <a:prstGeom prst="rect">
              <a:avLst/>
            </a:prstGeom>
          </p:spPr>
        </p:pic>
        <p:pic>
          <p:nvPicPr>
            <p:cNvPr id="10" name="Picture 2" descr="Επιστολή προς Περιφερειάρχη ΑΜΘ για Ιατρική Σχολή ΔΠΘ – Δημήτρης Κυριαζίδης">
              <a:extLst>
                <a:ext uri="{FF2B5EF4-FFF2-40B4-BE49-F238E27FC236}">
                  <a16:creationId xmlns="" xmlns:a16="http://schemas.microsoft.com/office/drawing/2014/main" id="{5A5B5529-BBD7-B747-8C2D-03D54B4BCEB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BEBA8EAE-BF5A-486C-A8C5-ECC9F3942E4B}">
                  <a14:imgProps xmlns="" xmlns:a14="http://schemas.microsoft.com/office/drawing/2010/main">
                    <a14:imgLayer r:embed="rId9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557582" y="130589"/>
              <a:ext cx="1921300" cy="819652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="" xmlns:p14="http://schemas.microsoft.com/office/powerpoint/2010/main" val="1632391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="" xmlns:a16="http://schemas.microsoft.com/office/drawing/2014/main" id="{FEB78136-DCD7-3042-88B7-0A82AB2D08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l-GR" dirty="0"/>
              <a:t>Περίπτωση 3-Βασικοκυτταρικό καρκίνωμα δέρματος-</a:t>
            </a:r>
            <a:r>
              <a:rPr lang="el-GR" dirty="0" err="1"/>
              <a:t>ιστοπαθολογική</a:t>
            </a:r>
            <a:r>
              <a:rPr lang="el-GR" dirty="0"/>
              <a:t> εικόνα</a:t>
            </a:r>
          </a:p>
        </p:txBody>
      </p:sp>
      <p:pic>
        <p:nvPicPr>
          <p:cNvPr id="4" name="Θέση περιεχομένου 3">
            <a:extLst>
              <a:ext uri="{FF2B5EF4-FFF2-40B4-BE49-F238E27FC236}">
                <a16:creationId xmlns="" xmlns:a16="http://schemas.microsoft.com/office/drawing/2014/main" id="{499F9CE8-D383-404B-96A2-194BAEEF6BA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22275" y="1898649"/>
            <a:ext cx="5278438" cy="418455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Εικόνα 4">
            <a:extLst>
              <a:ext uri="{FF2B5EF4-FFF2-40B4-BE49-F238E27FC236}">
                <a16:creationId xmlns="" xmlns:a16="http://schemas.microsoft.com/office/drawing/2014/main" id="{B24F27C4-91FE-E449-AAB3-C8485955554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=""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208713" y="1898648"/>
            <a:ext cx="5413206" cy="418455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0BD89863-95C3-344F-BA9B-04C144D2DF72}"/>
              </a:ext>
            </a:extLst>
          </p:cNvPr>
          <p:cNvSpPr txBox="1"/>
          <p:nvPr/>
        </p:nvSpPr>
        <p:spPr>
          <a:xfrm>
            <a:off x="422274" y="6166919"/>
            <a:ext cx="52784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000" dirty="0"/>
              <a:t>Νησίδα όγκου σε σύνδεση με την επιδερμίδα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389860AB-8F32-4B42-8F84-D1D62BCDA983}"/>
              </a:ext>
            </a:extLst>
          </p:cNvPr>
          <p:cNvSpPr txBox="1"/>
          <p:nvPr/>
        </p:nvSpPr>
        <p:spPr>
          <a:xfrm>
            <a:off x="6643688" y="6166919"/>
            <a:ext cx="43291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000" dirty="0"/>
              <a:t>Περιφερική </a:t>
            </a:r>
            <a:r>
              <a:rPr lang="el-GR" sz="2000" dirty="0" err="1"/>
              <a:t>πασσαλοειδής</a:t>
            </a:r>
            <a:r>
              <a:rPr lang="el-GR" sz="2000" dirty="0"/>
              <a:t> διάταξη</a:t>
            </a:r>
          </a:p>
        </p:txBody>
      </p:sp>
      <p:grpSp>
        <p:nvGrpSpPr>
          <p:cNvPr id="8" name="Ομάδα 7">
            <a:extLst>
              <a:ext uri="{FF2B5EF4-FFF2-40B4-BE49-F238E27FC236}">
                <a16:creationId xmlns="" xmlns:a16="http://schemas.microsoft.com/office/drawing/2014/main" id="{5944BE36-20B6-094A-AFF4-76EFF5D97179}"/>
              </a:ext>
            </a:extLst>
          </p:cNvPr>
          <p:cNvGrpSpPr/>
          <p:nvPr/>
        </p:nvGrpSpPr>
        <p:grpSpPr>
          <a:xfrm>
            <a:off x="115878" y="130589"/>
            <a:ext cx="12363004" cy="831937"/>
            <a:chOff x="115878" y="130589"/>
            <a:chExt cx="12363004" cy="831937"/>
          </a:xfrm>
        </p:grpSpPr>
        <p:pic>
          <p:nvPicPr>
            <p:cNvPr id="9" name="Εικόνα 8">
              <a:extLst>
                <a:ext uri="{FF2B5EF4-FFF2-40B4-BE49-F238E27FC236}">
                  <a16:creationId xmlns="" xmlns:a16="http://schemas.microsoft.com/office/drawing/2014/main" id="{30913CDF-B7F8-4F4E-8669-6423D3E12F8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="" xmlns:a14="http://schemas.microsoft.com/office/drawing/2010/main">
                    <a14:imgLayer r:embed="rId7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15878" y="142875"/>
              <a:ext cx="557890" cy="819651"/>
            </a:xfrm>
            <a:prstGeom prst="rect">
              <a:avLst/>
            </a:prstGeom>
          </p:spPr>
        </p:pic>
        <p:pic>
          <p:nvPicPr>
            <p:cNvPr id="10" name="Picture 2" descr="Επιστολή προς Περιφερειάρχη ΑΜΘ για Ιατρική Σχολή ΔΠΘ – Δημήτρης Κυριαζίδης">
              <a:extLst>
                <a:ext uri="{FF2B5EF4-FFF2-40B4-BE49-F238E27FC236}">
                  <a16:creationId xmlns="" xmlns:a16="http://schemas.microsoft.com/office/drawing/2014/main" id="{AB83F07F-5127-CC43-BCE5-9CF46B543DC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BEBA8EAE-BF5A-486C-A8C5-ECC9F3942E4B}">
                  <a14:imgProps xmlns="" xmlns:a14="http://schemas.microsoft.com/office/drawing/2010/main">
                    <a14:imgLayer r:embed="rId9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557582" y="130589"/>
              <a:ext cx="1921300" cy="819652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="" xmlns:p14="http://schemas.microsoft.com/office/powerpoint/2010/main" val="1412999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>
            <a:extLst>
              <a:ext uri="{FF2B5EF4-FFF2-40B4-BE49-F238E27FC236}">
                <a16:creationId xmlns="" xmlns:a16="http://schemas.microsoft.com/office/drawing/2014/main" id="{1BCC8B23-9CE5-40B4-ABBD-4EA06D6454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20160" y="916603"/>
            <a:ext cx="12212160" cy="5024794"/>
          </a:xfrm>
          <a:prstGeom prst="rect">
            <a:avLst/>
          </a:prstGeom>
          <a:ln>
            <a:solidFill>
              <a:schemeClr val="tx1"/>
            </a:solidFill>
          </a:ln>
        </p:spPr>
      </p:pic>
      <p:grpSp>
        <p:nvGrpSpPr>
          <p:cNvPr id="3" name="Ομάδα 2">
            <a:extLst>
              <a:ext uri="{FF2B5EF4-FFF2-40B4-BE49-F238E27FC236}">
                <a16:creationId xmlns="" xmlns:a16="http://schemas.microsoft.com/office/drawing/2014/main" id="{6A51B868-2ABB-BC45-B569-1F0CE4145208}"/>
              </a:ext>
            </a:extLst>
          </p:cNvPr>
          <p:cNvGrpSpPr/>
          <p:nvPr/>
        </p:nvGrpSpPr>
        <p:grpSpPr>
          <a:xfrm>
            <a:off x="115878" y="130589"/>
            <a:ext cx="12363004" cy="831937"/>
            <a:chOff x="115878" y="130589"/>
            <a:chExt cx="12363004" cy="831937"/>
          </a:xfrm>
        </p:grpSpPr>
        <p:pic>
          <p:nvPicPr>
            <p:cNvPr id="4" name="Εικόνα 3">
              <a:extLst>
                <a:ext uri="{FF2B5EF4-FFF2-40B4-BE49-F238E27FC236}">
                  <a16:creationId xmlns="" xmlns:a16="http://schemas.microsoft.com/office/drawing/2014/main" id="{F83095F1-B3F6-AA46-8F51-DE6933683FC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="" xmlns:a14="http://schemas.microsoft.com/office/drawing/2010/main">
                    <a14:imgLayer r:embed="rId5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15878" y="142875"/>
              <a:ext cx="557890" cy="819651"/>
            </a:xfrm>
            <a:prstGeom prst="rect">
              <a:avLst/>
            </a:prstGeom>
          </p:spPr>
        </p:pic>
        <p:pic>
          <p:nvPicPr>
            <p:cNvPr id="5" name="Picture 2" descr="Επιστολή προς Περιφερειάρχη ΑΜΘ για Ιατρική Σχολή ΔΠΘ – Δημήτρης Κυριαζίδης">
              <a:extLst>
                <a:ext uri="{FF2B5EF4-FFF2-40B4-BE49-F238E27FC236}">
                  <a16:creationId xmlns="" xmlns:a16="http://schemas.microsoft.com/office/drawing/2014/main" id="{B68D2886-41A6-4C48-B46D-AF5590FA8FA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BEBA8EAE-BF5A-486C-A8C5-ECC9F3942E4B}">
                  <a14:imgProps xmlns="" xmlns:a14="http://schemas.microsoft.com/office/drawing/2010/main">
                    <a14:imgLayer r:embed="rId7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557582" y="130589"/>
              <a:ext cx="1921300" cy="819652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="" xmlns:p14="http://schemas.microsoft.com/office/powerpoint/2010/main" val="169218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="" xmlns:a16="http://schemas.microsoft.com/office/drawing/2014/main" id="{FE27B0C8-E266-AF4D-B82D-96130B7552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l-GR" dirty="0"/>
              <a:t>Περίπτωση 3-ακτινική </a:t>
            </a:r>
            <a:r>
              <a:rPr lang="el-GR" dirty="0" err="1"/>
              <a:t>κεράτωση</a:t>
            </a:r>
            <a:r>
              <a:rPr lang="el-GR" dirty="0"/>
              <a:t>-κλινική εικόνα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="" xmlns:a16="http://schemas.microsoft.com/office/drawing/2014/main" id="{BEDDDA2E-6019-7345-A5FC-F28F90B8F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1464" y="1825625"/>
            <a:ext cx="6029324" cy="4889500"/>
          </a:xfrm>
        </p:spPr>
        <p:txBody>
          <a:bodyPr>
            <a:normAutofit lnSpcReduction="10000"/>
          </a:bodyPr>
          <a:lstStyle/>
          <a:p>
            <a:r>
              <a:rPr lang="el-GR" dirty="0"/>
              <a:t>Βλάβη του δέρματος </a:t>
            </a:r>
            <a:r>
              <a:rPr lang="el-GR" dirty="0">
                <a:solidFill>
                  <a:srgbClr val="FF0000"/>
                </a:solidFill>
              </a:rPr>
              <a:t>επαγόμενη από την ηλιακή ακτινοβολία </a:t>
            </a:r>
            <a:r>
              <a:rPr lang="el-GR" dirty="0"/>
              <a:t>στην περιοχή της κεφαλής ενός ηλικιωμένου άνδρα</a:t>
            </a:r>
          </a:p>
          <a:p>
            <a:r>
              <a:rPr lang="el-GR" dirty="0"/>
              <a:t>Η καφέ, ασαφώς </a:t>
            </a:r>
            <a:r>
              <a:rPr lang="el-GR" dirty="0" err="1"/>
              <a:t>περιγεγραμμένη</a:t>
            </a:r>
            <a:r>
              <a:rPr lang="el-GR" dirty="0"/>
              <a:t> βλάβη με επιφανειακές εφελκίδες αντιστοιχεί σε </a:t>
            </a:r>
            <a:r>
              <a:rPr lang="el-GR" dirty="0">
                <a:solidFill>
                  <a:srgbClr val="FF0000"/>
                </a:solidFill>
              </a:rPr>
              <a:t>ακτινική </a:t>
            </a:r>
            <a:r>
              <a:rPr lang="el-GR" dirty="0" err="1">
                <a:solidFill>
                  <a:srgbClr val="FF0000"/>
                </a:solidFill>
              </a:rPr>
              <a:t>κεράτωση</a:t>
            </a:r>
            <a:endParaRPr lang="el-GR" dirty="0">
              <a:solidFill>
                <a:srgbClr val="FF0000"/>
              </a:solidFill>
            </a:endParaRPr>
          </a:p>
          <a:p>
            <a:r>
              <a:rPr lang="el-GR" dirty="0"/>
              <a:t>Ο σημαντικότερος παράγοντας για την δημιουργία της βλάβης είναι </a:t>
            </a:r>
            <a:r>
              <a:rPr lang="el-GR" u="sng" dirty="0"/>
              <a:t>η χρόνια έκθεση στην ηλιακή ακτινοβολία</a:t>
            </a:r>
            <a:endParaRPr lang="el-GR" dirty="0"/>
          </a:p>
          <a:p>
            <a:r>
              <a:rPr lang="el-GR" dirty="0"/>
              <a:t>Άλλοι ενοχοποιητικοί παράγοντες: </a:t>
            </a:r>
            <a:r>
              <a:rPr lang="el-GR" dirty="0" err="1"/>
              <a:t>ιονίζουσα</a:t>
            </a:r>
            <a:r>
              <a:rPr lang="el-GR" dirty="0"/>
              <a:t> ακτινοβολία, έκθεση σε υδρογονάνθρακες και αρσενικό</a:t>
            </a:r>
          </a:p>
        </p:txBody>
      </p:sp>
      <p:pic>
        <p:nvPicPr>
          <p:cNvPr id="7170" name="Picture 2">
            <a:extLst>
              <a:ext uri="{FF2B5EF4-FFF2-40B4-BE49-F238E27FC236}">
                <a16:creationId xmlns="" xmlns:a16="http://schemas.microsoft.com/office/drawing/2014/main" id="{4E92F65D-9AF7-4042-BB64-005014B565D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t="3901" b="6064"/>
          <a:stretch/>
        </p:blipFill>
        <p:spPr bwMode="auto">
          <a:xfrm>
            <a:off x="6300788" y="1985964"/>
            <a:ext cx="5754052" cy="3700462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Ομάδα 4">
            <a:extLst>
              <a:ext uri="{FF2B5EF4-FFF2-40B4-BE49-F238E27FC236}">
                <a16:creationId xmlns="" xmlns:a16="http://schemas.microsoft.com/office/drawing/2014/main" id="{3CC63E86-06F1-9E44-AB50-6876658BB136}"/>
              </a:ext>
            </a:extLst>
          </p:cNvPr>
          <p:cNvGrpSpPr/>
          <p:nvPr/>
        </p:nvGrpSpPr>
        <p:grpSpPr>
          <a:xfrm>
            <a:off x="115878" y="130589"/>
            <a:ext cx="12363004" cy="831937"/>
            <a:chOff x="115878" y="130589"/>
            <a:chExt cx="12363004" cy="831937"/>
          </a:xfrm>
        </p:grpSpPr>
        <p:pic>
          <p:nvPicPr>
            <p:cNvPr id="6" name="Εικόνα 5">
              <a:extLst>
                <a:ext uri="{FF2B5EF4-FFF2-40B4-BE49-F238E27FC236}">
                  <a16:creationId xmlns="" xmlns:a16="http://schemas.microsoft.com/office/drawing/2014/main" id="{15F2604A-A5A9-284A-9B6D-1788A8AE5E0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="" xmlns:a14="http://schemas.microsoft.com/office/drawing/2010/main">
                    <a14:imgLayer r:embed="rId5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15878" y="142875"/>
              <a:ext cx="557890" cy="819651"/>
            </a:xfrm>
            <a:prstGeom prst="rect">
              <a:avLst/>
            </a:prstGeom>
          </p:spPr>
        </p:pic>
        <p:pic>
          <p:nvPicPr>
            <p:cNvPr id="7" name="Picture 2" descr="Επιστολή προς Περιφερειάρχη ΑΜΘ για Ιατρική Σχολή ΔΠΘ – Δημήτρης Κυριαζίδης">
              <a:extLst>
                <a:ext uri="{FF2B5EF4-FFF2-40B4-BE49-F238E27FC236}">
                  <a16:creationId xmlns="" xmlns:a16="http://schemas.microsoft.com/office/drawing/2014/main" id="{73B0CB88-0740-364C-BD21-15B350B7733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BEBA8EAE-BF5A-486C-A8C5-ECC9F3942E4B}">
                  <a14:imgProps xmlns="" xmlns:a14="http://schemas.microsoft.com/office/drawing/2010/main">
                    <a14:imgLayer r:embed="rId7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557582" y="130589"/>
              <a:ext cx="1921300" cy="819652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="" xmlns:p14="http://schemas.microsoft.com/office/powerpoint/2010/main" val="15789938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="" xmlns:a16="http://schemas.microsoft.com/office/drawing/2014/main" id="{2F3AA0BA-F54D-1848-8815-DCB90A88D7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l-GR" dirty="0"/>
              <a:t>Περίπτωση 1-μελάνωμα-ιστοπαθολογική εικόνα</a:t>
            </a:r>
          </a:p>
        </p:txBody>
      </p:sp>
      <p:pic>
        <p:nvPicPr>
          <p:cNvPr id="5" name="Εικόνα 4">
            <a:extLst>
              <a:ext uri="{FF2B5EF4-FFF2-40B4-BE49-F238E27FC236}">
                <a16:creationId xmlns="" xmlns:a16="http://schemas.microsoft.com/office/drawing/2014/main" id="{5235F12E-1A88-C94E-BCD5-2E21DC9B59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313834" y="1747096"/>
            <a:ext cx="5142362" cy="39492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E2436123-231B-D640-9A90-3B1614C65C20}"/>
              </a:ext>
            </a:extLst>
          </p:cNvPr>
          <p:cNvSpPr txBox="1"/>
          <p:nvPr/>
        </p:nvSpPr>
        <p:spPr>
          <a:xfrm>
            <a:off x="2565070" y="6020234"/>
            <a:ext cx="74339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/>
              <a:t>Μέγιστο βάθος διήθησης (ως προς την κοκκώδη στιβάδα της επιδερμίδας)</a:t>
            </a:r>
          </a:p>
        </p:txBody>
      </p:sp>
      <p:grpSp>
        <p:nvGrpSpPr>
          <p:cNvPr id="6" name="Ομάδα 5">
            <a:extLst>
              <a:ext uri="{FF2B5EF4-FFF2-40B4-BE49-F238E27FC236}">
                <a16:creationId xmlns="" xmlns:a16="http://schemas.microsoft.com/office/drawing/2014/main" id="{F2013787-5257-AF40-9EFA-B6B8E900599B}"/>
              </a:ext>
            </a:extLst>
          </p:cNvPr>
          <p:cNvGrpSpPr/>
          <p:nvPr/>
        </p:nvGrpSpPr>
        <p:grpSpPr>
          <a:xfrm>
            <a:off x="115878" y="130589"/>
            <a:ext cx="12363004" cy="831937"/>
            <a:chOff x="115878" y="130589"/>
            <a:chExt cx="12363004" cy="831937"/>
          </a:xfrm>
        </p:grpSpPr>
        <p:pic>
          <p:nvPicPr>
            <p:cNvPr id="8" name="Εικόνα 7">
              <a:extLst>
                <a:ext uri="{FF2B5EF4-FFF2-40B4-BE49-F238E27FC236}">
                  <a16:creationId xmlns="" xmlns:a16="http://schemas.microsoft.com/office/drawing/2014/main" id="{8D0DEA7B-718F-E44B-BFEF-0E739E5162B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="" xmlns:a14="http://schemas.microsoft.com/office/drawing/2010/main">
                    <a14:imgLayer r:embed="rId5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15878" y="142875"/>
              <a:ext cx="557890" cy="819651"/>
            </a:xfrm>
            <a:prstGeom prst="rect">
              <a:avLst/>
            </a:prstGeom>
          </p:spPr>
        </p:pic>
        <p:pic>
          <p:nvPicPr>
            <p:cNvPr id="9" name="Picture 2" descr="Επιστολή προς Περιφερειάρχη ΑΜΘ για Ιατρική Σχολή ΔΠΘ – Δημήτρης Κυριαζίδης">
              <a:extLst>
                <a:ext uri="{FF2B5EF4-FFF2-40B4-BE49-F238E27FC236}">
                  <a16:creationId xmlns="" xmlns:a16="http://schemas.microsoft.com/office/drawing/2014/main" id="{E0FC6BED-1608-9744-9F99-77651307D3A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BEBA8EAE-BF5A-486C-A8C5-ECC9F3942E4B}">
                  <a14:imgProps xmlns="" xmlns:a14="http://schemas.microsoft.com/office/drawing/2010/main">
                    <a14:imgLayer r:embed="rId7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557582" y="130589"/>
              <a:ext cx="1921300" cy="819652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="" xmlns:p14="http://schemas.microsoft.com/office/powerpoint/2010/main" val="2025360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="" xmlns:a16="http://schemas.microsoft.com/office/drawing/2014/main" id="{E59BAB15-2380-9845-A0AC-2968BFF7F5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l-GR" dirty="0"/>
              <a:t>Περίπτωση 3-ακτινική </a:t>
            </a:r>
            <a:r>
              <a:rPr lang="el-GR" dirty="0" err="1"/>
              <a:t>κεράτωση</a:t>
            </a:r>
            <a:r>
              <a:rPr lang="el-GR" dirty="0"/>
              <a:t>-κλινική εικόνα</a:t>
            </a:r>
          </a:p>
        </p:txBody>
      </p:sp>
      <p:pic>
        <p:nvPicPr>
          <p:cNvPr id="4" name="Θέση περιεχομένου 3">
            <a:extLst>
              <a:ext uri="{FF2B5EF4-FFF2-40B4-BE49-F238E27FC236}">
                <a16:creationId xmlns="" xmlns:a16="http://schemas.microsoft.com/office/drawing/2014/main" id="{243C0E09-37A8-8A49-AEFE-E9BF433FF41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5424" y="1690687"/>
            <a:ext cx="5573299" cy="370998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Εικόνα 4">
            <a:extLst>
              <a:ext uri="{FF2B5EF4-FFF2-40B4-BE49-F238E27FC236}">
                <a16:creationId xmlns="" xmlns:a16="http://schemas.microsoft.com/office/drawing/2014/main" id="{45AC68B1-A705-E149-9551-3713CDFAA89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=""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096000" y="1690687"/>
            <a:ext cx="5676900" cy="374470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0DF89F1C-537C-6F42-969E-143DAEA29852}"/>
              </a:ext>
            </a:extLst>
          </p:cNvPr>
          <p:cNvSpPr txBox="1"/>
          <p:nvPr/>
        </p:nvSpPr>
        <p:spPr>
          <a:xfrm>
            <a:off x="327439" y="5700713"/>
            <a:ext cx="55732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000" dirty="0"/>
              <a:t>Ασαφών ορίων καφέ πλάκες </a:t>
            </a:r>
            <a:r>
              <a:rPr lang="en-US" sz="2000" dirty="0"/>
              <a:t>(</a:t>
            </a:r>
            <a:r>
              <a:rPr lang="el-GR" sz="2000" dirty="0"/>
              <a:t>σκιασμένη περιοχή)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F6FEA4F7-DF0F-5D4B-A65E-B9189BBC7D30}"/>
              </a:ext>
            </a:extLst>
          </p:cNvPr>
          <p:cNvSpPr txBox="1"/>
          <p:nvPr/>
        </p:nvSpPr>
        <p:spPr>
          <a:xfrm>
            <a:off x="7358063" y="5700713"/>
            <a:ext cx="39957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000" dirty="0"/>
              <a:t>Επιφανειακές </a:t>
            </a:r>
            <a:r>
              <a:rPr lang="el-GR" sz="2000" dirty="0" err="1"/>
              <a:t>λευκωπές</a:t>
            </a:r>
            <a:r>
              <a:rPr lang="el-GR" sz="2000" dirty="0"/>
              <a:t> εφελκίδες</a:t>
            </a:r>
          </a:p>
        </p:txBody>
      </p:sp>
      <p:grpSp>
        <p:nvGrpSpPr>
          <p:cNvPr id="8" name="Ομάδα 7">
            <a:extLst>
              <a:ext uri="{FF2B5EF4-FFF2-40B4-BE49-F238E27FC236}">
                <a16:creationId xmlns="" xmlns:a16="http://schemas.microsoft.com/office/drawing/2014/main" id="{EA987606-969C-8B4B-B712-8E21BF223C3F}"/>
              </a:ext>
            </a:extLst>
          </p:cNvPr>
          <p:cNvGrpSpPr/>
          <p:nvPr/>
        </p:nvGrpSpPr>
        <p:grpSpPr>
          <a:xfrm>
            <a:off x="115878" y="130589"/>
            <a:ext cx="12363004" cy="831937"/>
            <a:chOff x="115878" y="130589"/>
            <a:chExt cx="12363004" cy="831937"/>
          </a:xfrm>
        </p:grpSpPr>
        <p:pic>
          <p:nvPicPr>
            <p:cNvPr id="9" name="Εικόνα 8">
              <a:extLst>
                <a:ext uri="{FF2B5EF4-FFF2-40B4-BE49-F238E27FC236}">
                  <a16:creationId xmlns="" xmlns:a16="http://schemas.microsoft.com/office/drawing/2014/main" id="{C3A79C90-18AF-474F-A811-84BE0E57FD4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="" xmlns:a14="http://schemas.microsoft.com/office/drawing/2010/main">
                    <a14:imgLayer r:embed="rId7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15878" y="142875"/>
              <a:ext cx="557890" cy="819651"/>
            </a:xfrm>
            <a:prstGeom prst="rect">
              <a:avLst/>
            </a:prstGeom>
          </p:spPr>
        </p:pic>
        <p:pic>
          <p:nvPicPr>
            <p:cNvPr id="10" name="Picture 2" descr="Επιστολή προς Περιφερειάρχη ΑΜΘ για Ιατρική Σχολή ΔΠΘ – Δημήτρης Κυριαζίδης">
              <a:extLst>
                <a:ext uri="{FF2B5EF4-FFF2-40B4-BE49-F238E27FC236}">
                  <a16:creationId xmlns="" xmlns:a16="http://schemas.microsoft.com/office/drawing/2014/main" id="{978B165A-DF1C-BB4D-805A-221D1E1D7CE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BEBA8EAE-BF5A-486C-A8C5-ECC9F3942E4B}">
                  <a14:imgProps xmlns="" xmlns:a14="http://schemas.microsoft.com/office/drawing/2010/main">
                    <a14:imgLayer r:embed="rId9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557582" y="130589"/>
              <a:ext cx="1921300" cy="819652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="" xmlns:p14="http://schemas.microsoft.com/office/powerpoint/2010/main" val="866164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="" xmlns:a16="http://schemas.microsoft.com/office/drawing/2014/main" id="{A878921B-7A4F-1848-AD10-0BF613BC4C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l-GR" dirty="0"/>
              <a:t>Περίπτωση 3-ακτινική </a:t>
            </a:r>
            <a:r>
              <a:rPr lang="el-GR" dirty="0" err="1"/>
              <a:t>κεράτωση-ιστοπαθολογική</a:t>
            </a:r>
            <a:r>
              <a:rPr lang="el-GR" dirty="0"/>
              <a:t> εικόνα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="" xmlns:a16="http://schemas.microsoft.com/office/drawing/2014/main" id="{E8975F80-7E0B-7746-99EE-0D93FDDDEE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8150" y="1905000"/>
            <a:ext cx="5834063" cy="4889500"/>
          </a:xfrm>
        </p:spPr>
        <p:txBody>
          <a:bodyPr>
            <a:normAutofit lnSpcReduction="10000"/>
          </a:bodyPr>
          <a:lstStyle/>
          <a:p>
            <a:r>
              <a:rPr lang="el-GR" dirty="0"/>
              <a:t>Σοβαρού βαθμού διαταραχή του χορίου από χρόνια έκθεση στον ήλιο, ενώ η επιδερμίδα εμφανίζει </a:t>
            </a:r>
            <a:r>
              <a:rPr lang="el-GR" dirty="0" err="1">
                <a:solidFill>
                  <a:srgbClr val="FF0000"/>
                </a:solidFill>
              </a:rPr>
              <a:t>παρακεράτωση</a:t>
            </a:r>
            <a:r>
              <a:rPr lang="el-GR" dirty="0">
                <a:solidFill>
                  <a:srgbClr val="FF0000"/>
                </a:solidFill>
              </a:rPr>
              <a:t> </a:t>
            </a:r>
            <a:r>
              <a:rPr lang="el-GR" dirty="0"/>
              <a:t>και κυτταρολογική </a:t>
            </a:r>
            <a:r>
              <a:rPr lang="el-GR" dirty="0" err="1">
                <a:solidFill>
                  <a:srgbClr val="FF0000"/>
                </a:solidFill>
              </a:rPr>
              <a:t>ατυπία</a:t>
            </a:r>
            <a:r>
              <a:rPr lang="el-GR" dirty="0"/>
              <a:t> της βασική στιβάδας </a:t>
            </a:r>
          </a:p>
          <a:p>
            <a:r>
              <a:rPr lang="el-GR" dirty="0"/>
              <a:t>Λίγες λεμφοκυτταρικές αθροίσεις είναι εμφανείς γύρω από τα αγγεία του ανώτερου χορίου</a:t>
            </a:r>
          </a:p>
          <a:p>
            <a:r>
              <a:rPr lang="el-GR" dirty="0"/>
              <a:t>Η ύπαρξη </a:t>
            </a:r>
            <a:r>
              <a:rPr lang="el-GR" dirty="0" err="1"/>
              <a:t>δυσπλαστικών</a:t>
            </a:r>
            <a:r>
              <a:rPr lang="el-GR" dirty="0"/>
              <a:t> αλλοιώσεων σε όλη την έκταση της επιδερμίδας </a:t>
            </a:r>
            <a:r>
              <a:rPr lang="el-GR" i="1" dirty="0"/>
              <a:t>(καρκίνωμα </a:t>
            </a:r>
            <a:r>
              <a:rPr lang="en-US" i="1" dirty="0"/>
              <a:t>in situ)</a:t>
            </a:r>
            <a:r>
              <a:rPr lang="el-GR" i="1" dirty="0"/>
              <a:t> </a:t>
            </a:r>
            <a:r>
              <a:rPr lang="el-GR" dirty="0"/>
              <a:t>ονομάζεται </a:t>
            </a:r>
            <a:r>
              <a:rPr lang="el-GR" dirty="0">
                <a:solidFill>
                  <a:srgbClr val="FF0000"/>
                </a:solidFill>
              </a:rPr>
              <a:t>νόσος </a:t>
            </a:r>
            <a:r>
              <a:rPr lang="en-US" dirty="0">
                <a:solidFill>
                  <a:srgbClr val="FF0000"/>
                </a:solidFill>
              </a:rPr>
              <a:t>Bowen</a:t>
            </a:r>
            <a:endParaRPr lang="el-GR" dirty="0"/>
          </a:p>
        </p:txBody>
      </p:sp>
      <p:pic>
        <p:nvPicPr>
          <p:cNvPr id="8194" name="Picture 2">
            <a:extLst>
              <a:ext uri="{FF2B5EF4-FFF2-40B4-BE49-F238E27FC236}">
                <a16:creationId xmlns="" xmlns:a16="http://schemas.microsoft.com/office/drawing/2014/main" id="{9F2BDF39-C7C0-084D-B1EB-EEAA7434E85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640" r="7188"/>
          <a:stretch/>
        </p:blipFill>
        <p:spPr bwMode="auto">
          <a:xfrm>
            <a:off x="6272213" y="1861910"/>
            <a:ext cx="5481637" cy="4441598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Ομάδα 4">
            <a:extLst>
              <a:ext uri="{FF2B5EF4-FFF2-40B4-BE49-F238E27FC236}">
                <a16:creationId xmlns="" xmlns:a16="http://schemas.microsoft.com/office/drawing/2014/main" id="{E7E70B62-918F-C14F-A794-D5610346B3D6}"/>
              </a:ext>
            </a:extLst>
          </p:cNvPr>
          <p:cNvGrpSpPr/>
          <p:nvPr/>
        </p:nvGrpSpPr>
        <p:grpSpPr>
          <a:xfrm>
            <a:off x="115878" y="130589"/>
            <a:ext cx="12363004" cy="831937"/>
            <a:chOff x="115878" y="130589"/>
            <a:chExt cx="12363004" cy="831937"/>
          </a:xfrm>
        </p:grpSpPr>
        <p:pic>
          <p:nvPicPr>
            <p:cNvPr id="6" name="Εικόνα 5">
              <a:extLst>
                <a:ext uri="{FF2B5EF4-FFF2-40B4-BE49-F238E27FC236}">
                  <a16:creationId xmlns="" xmlns:a16="http://schemas.microsoft.com/office/drawing/2014/main" id="{89EE2C9B-C2E6-B74D-90A8-AE3D99BAB7A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="" xmlns:a14="http://schemas.microsoft.com/office/drawing/2010/main">
                    <a14:imgLayer r:embed="rId5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15878" y="142875"/>
              <a:ext cx="557890" cy="819651"/>
            </a:xfrm>
            <a:prstGeom prst="rect">
              <a:avLst/>
            </a:prstGeom>
          </p:spPr>
        </p:pic>
        <p:pic>
          <p:nvPicPr>
            <p:cNvPr id="7" name="Picture 2" descr="Επιστολή προς Περιφερειάρχη ΑΜΘ για Ιατρική Σχολή ΔΠΘ – Δημήτρης Κυριαζίδης">
              <a:extLst>
                <a:ext uri="{FF2B5EF4-FFF2-40B4-BE49-F238E27FC236}">
                  <a16:creationId xmlns="" xmlns:a16="http://schemas.microsoft.com/office/drawing/2014/main" id="{C482F9CC-E175-2C4A-9125-4ED3F6D8168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BEBA8EAE-BF5A-486C-A8C5-ECC9F3942E4B}">
                  <a14:imgProps xmlns="" xmlns:a14="http://schemas.microsoft.com/office/drawing/2010/main">
                    <a14:imgLayer r:embed="rId7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557582" y="130589"/>
              <a:ext cx="1921300" cy="819652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="" xmlns:p14="http://schemas.microsoft.com/office/powerpoint/2010/main" val="11816173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="" xmlns:a16="http://schemas.microsoft.com/office/drawing/2014/main" id="{4A7C8CCA-4ED9-BE49-8B3D-EAF2F94186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l-GR" dirty="0"/>
              <a:t>Περίπτωση 3-ακτινική </a:t>
            </a:r>
            <a:r>
              <a:rPr lang="el-GR" dirty="0" err="1"/>
              <a:t>κεράτωση-ιστοπαθολογική</a:t>
            </a:r>
            <a:r>
              <a:rPr lang="el-GR" dirty="0"/>
              <a:t> εικόνα</a:t>
            </a:r>
          </a:p>
        </p:txBody>
      </p:sp>
      <p:pic>
        <p:nvPicPr>
          <p:cNvPr id="4" name="Θέση περιεχομένου 3">
            <a:extLst>
              <a:ext uri="{FF2B5EF4-FFF2-40B4-BE49-F238E27FC236}">
                <a16:creationId xmlns="" xmlns:a16="http://schemas.microsoft.com/office/drawing/2014/main" id="{0EE62F5D-0AC7-674A-B987-13E2215D75B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68300" y="1892299"/>
            <a:ext cx="5082474" cy="378393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4DEB2B90-EB3E-A14F-8334-3F5046E211F2}"/>
              </a:ext>
            </a:extLst>
          </p:cNvPr>
          <p:cNvSpPr txBox="1"/>
          <p:nvPr/>
        </p:nvSpPr>
        <p:spPr>
          <a:xfrm>
            <a:off x="368301" y="5872163"/>
            <a:ext cx="508247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000" dirty="0" err="1"/>
              <a:t>Περιαγγειακές</a:t>
            </a:r>
            <a:r>
              <a:rPr lang="el-GR" sz="2000" dirty="0"/>
              <a:t> λεμφοκυτταρικές αθροίσεις του ανώτερου χορίου</a:t>
            </a:r>
          </a:p>
        </p:txBody>
      </p:sp>
      <p:pic>
        <p:nvPicPr>
          <p:cNvPr id="6" name="Εικόνα 5">
            <a:extLst>
              <a:ext uri="{FF2B5EF4-FFF2-40B4-BE49-F238E27FC236}">
                <a16:creationId xmlns="" xmlns:a16="http://schemas.microsoft.com/office/drawing/2014/main" id="{10EFC870-7320-3640-84F4-99CE5570B21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=""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440486" y="1892298"/>
            <a:ext cx="4775201" cy="378295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5C3604EC-3842-494D-AF09-7AAC7734D6F7}"/>
              </a:ext>
            </a:extLst>
          </p:cNvPr>
          <p:cNvSpPr txBox="1"/>
          <p:nvPr/>
        </p:nvSpPr>
        <p:spPr>
          <a:xfrm>
            <a:off x="6440486" y="5872163"/>
            <a:ext cx="46751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000" dirty="0" err="1"/>
              <a:t>Ατυπία</a:t>
            </a:r>
            <a:r>
              <a:rPr lang="el-GR" sz="2000" dirty="0"/>
              <a:t> των βασικών κυττάρων της επιδερμίδας</a:t>
            </a:r>
          </a:p>
        </p:txBody>
      </p:sp>
      <p:grpSp>
        <p:nvGrpSpPr>
          <p:cNvPr id="8" name="Ομάδα 7">
            <a:extLst>
              <a:ext uri="{FF2B5EF4-FFF2-40B4-BE49-F238E27FC236}">
                <a16:creationId xmlns="" xmlns:a16="http://schemas.microsoft.com/office/drawing/2014/main" id="{FB5DBE57-E62C-734A-A3DF-4F5CDB4E7738}"/>
              </a:ext>
            </a:extLst>
          </p:cNvPr>
          <p:cNvGrpSpPr/>
          <p:nvPr/>
        </p:nvGrpSpPr>
        <p:grpSpPr>
          <a:xfrm>
            <a:off x="115878" y="130589"/>
            <a:ext cx="12363004" cy="831937"/>
            <a:chOff x="115878" y="130589"/>
            <a:chExt cx="12363004" cy="831937"/>
          </a:xfrm>
        </p:grpSpPr>
        <p:pic>
          <p:nvPicPr>
            <p:cNvPr id="9" name="Εικόνα 8">
              <a:extLst>
                <a:ext uri="{FF2B5EF4-FFF2-40B4-BE49-F238E27FC236}">
                  <a16:creationId xmlns="" xmlns:a16="http://schemas.microsoft.com/office/drawing/2014/main" id="{C9AAC0AB-E4FA-3C47-B9F7-B66FB613AB1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="" xmlns:a14="http://schemas.microsoft.com/office/drawing/2010/main">
                    <a14:imgLayer r:embed="rId7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15878" y="142875"/>
              <a:ext cx="557890" cy="819651"/>
            </a:xfrm>
            <a:prstGeom prst="rect">
              <a:avLst/>
            </a:prstGeom>
          </p:spPr>
        </p:pic>
        <p:pic>
          <p:nvPicPr>
            <p:cNvPr id="10" name="Picture 2" descr="Επιστολή προς Περιφερειάρχη ΑΜΘ για Ιατρική Σχολή ΔΠΘ – Δημήτρης Κυριαζίδης">
              <a:extLst>
                <a:ext uri="{FF2B5EF4-FFF2-40B4-BE49-F238E27FC236}">
                  <a16:creationId xmlns="" xmlns:a16="http://schemas.microsoft.com/office/drawing/2014/main" id="{8067842B-4579-1B4F-A3C4-BB811089731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BEBA8EAE-BF5A-486C-A8C5-ECC9F3942E4B}">
                  <a14:imgProps xmlns="" xmlns:a14="http://schemas.microsoft.com/office/drawing/2010/main">
                    <a14:imgLayer r:embed="rId9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557582" y="130589"/>
              <a:ext cx="1921300" cy="819652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="" xmlns:p14="http://schemas.microsoft.com/office/powerpoint/2010/main" val="1821362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="" xmlns:a16="http://schemas.microsoft.com/office/drawing/2014/main" id="{1F24C838-54F3-2F42-A432-359D1DD67F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37693"/>
            <a:ext cx="10515600" cy="1325563"/>
          </a:xfrm>
        </p:spPr>
        <p:txBody>
          <a:bodyPr/>
          <a:lstStyle/>
          <a:p>
            <a:pPr algn="ctr"/>
            <a:r>
              <a:rPr lang="el-GR" dirty="0"/>
              <a:t>Περίπτωση 3-ακτινική </a:t>
            </a:r>
            <a:r>
              <a:rPr lang="el-GR" dirty="0" err="1"/>
              <a:t>κεράτωση-ιστοπαθολογική</a:t>
            </a:r>
            <a:r>
              <a:rPr lang="el-GR" dirty="0"/>
              <a:t> εικόνα</a:t>
            </a:r>
          </a:p>
        </p:txBody>
      </p:sp>
      <p:pic>
        <p:nvPicPr>
          <p:cNvPr id="4" name="Θέση περιεχομένου 3">
            <a:extLst>
              <a:ext uri="{FF2B5EF4-FFF2-40B4-BE49-F238E27FC236}">
                <a16:creationId xmlns="" xmlns:a16="http://schemas.microsoft.com/office/drawing/2014/main" id="{4828A46E-36E0-FB41-9D8F-106F5D58263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49249" y="1690688"/>
            <a:ext cx="5637213" cy="434197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Εικόνα 4">
            <a:extLst>
              <a:ext uri="{FF2B5EF4-FFF2-40B4-BE49-F238E27FC236}">
                <a16:creationId xmlns="" xmlns:a16="http://schemas.microsoft.com/office/drawing/2014/main" id="{B9D06FEF-BF1B-3F45-8E42-96C925A04CB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=""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475413" y="1690687"/>
            <a:ext cx="5497512" cy="434197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8E77EBE5-669C-2F46-86FA-0A306513DBE5}"/>
              </a:ext>
            </a:extLst>
          </p:cNvPr>
          <p:cNvSpPr txBox="1"/>
          <p:nvPr/>
        </p:nvSpPr>
        <p:spPr>
          <a:xfrm>
            <a:off x="294479" y="6190863"/>
            <a:ext cx="574675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000" dirty="0"/>
              <a:t>Βλάβη ηλιακής ακτινοβολίας (εικόνα ακτινικής </a:t>
            </a:r>
            <a:r>
              <a:rPr lang="el-GR" sz="2000" dirty="0" err="1"/>
              <a:t>ελάστωσης</a:t>
            </a:r>
            <a:r>
              <a:rPr lang="el-GR" sz="2000" dirty="0"/>
              <a:t>-σκιασμένη περιοχή)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75CE1722-FB02-414A-9173-238FC3BED409}"/>
              </a:ext>
            </a:extLst>
          </p:cNvPr>
          <p:cNvSpPr txBox="1"/>
          <p:nvPr/>
        </p:nvSpPr>
        <p:spPr>
          <a:xfrm>
            <a:off x="6973888" y="6190863"/>
            <a:ext cx="45005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000" dirty="0" err="1"/>
              <a:t>Ορθοκεράτωση</a:t>
            </a:r>
            <a:r>
              <a:rPr lang="el-GR" sz="2000" dirty="0"/>
              <a:t>/</a:t>
            </a:r>
            <a:r>
              <a:rPr lang="el-GR" sz="2000" dirty="0" err="1"/>
              <a:t>παρακεράτωση</a:t>
            </a:r>
            <a:endParaRPr lang="el-GR" sz="2000" dirty="0"/>
          </a:p>
        </p:txBody>
      </p:sp>
      <p:grpSp>
        <p:nvGrpSpPr>
          <p:cNvPr id="8" name="Ομάδα 7">
            <a:extLst>
              <a:ext uri="{FF2B5EF4-FFF2-40B4-BE49-F238E27FC236}">
                <a16:creationId xmlns="" xmlns:a16="http://schemas.microsoft.com/office/drawing/2014/main" id="{0E865FE3-9275-C048-8526-C2DFFE2CA73F}"/>
              </a:ext>
            </a:extLst>
          </p:cNvPr>
          <p:cNvGrpSpPr/>
          <p:nvPr/>
        </p:nvGrpSpPr>
        <p:grpSpPr>
          <a:xfrm>
            <a:off x="115878" y="130589"/>
            <a:ext cx="12363004" cy="831937"/>
            <a:chOff x="115878" y="130589"/>
            <a:chExt cx="12363004" cy="831937"/>
          </a:xfrm>
        </p:grpSpPr>
        <p:pic>
          <p:nvPicPr>
            <p:cNvPr id="9" name="Εικόνα 8">
              <a:extLst>
                <a:ext uri="{FF2B5EF4-FFF2-40B4-BE49-F238E27FC236}">
                  <a16:creationId xmlns="" xmlns:a16="http://schemas.microsoft.com/office/drawing/2014/main" id="{F31D718B-6946-3544-9C6A-12D9CCD8422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="" xmlns:a14="http://schemas.microsoft.com/office/drawing/2010/main">
                    <a14:imgLayer r:embed="rId7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15878" y="142875"/>
              <a:ext cx="557890" cy="819651"/>
            </a:xfrm>
            <a:prstGeom prst="rect">
              <a:avLst/>
            </a:prstGeom>
          </p:spPr>
        </p:pic>
        <p:pic>
          <p:nvPicPr>
            <p:cNvPr id="10" name="Picture 2" descr="Επιστολή προς Περιφερειάρχη ΑΜΘ για Ιατρική Σχολή ΔΠΘ – Δημήτρης Κυριαζίδης">
              <a:extLst>
                <a:ext uri="{FF2B5EF4-FFF2-40B4-BE49-F238E27FC236}">
                  <a16:creationId xmlns="" xmlns:a16="http://schemas.microsoft.com/office/drawing/2014/main" id="{D19FD485-3029-CB42-8184-68A0B30A0F3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BEBA8EAE-BF5A-486C-A8C5-ECC9F3942E4B}">
                  <a14:imgProps xmlns="" xmlns:a14="http://schemas.microsoft.com/office/drawing/2010/main">
                    <a14:imgLayer r:embed="rId9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557582" y="130589"/>
              <a:ext cx="1921300" cy="819652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="" xmlns:p14="http://schemas.microsoft.com/office/powerpoint/2010/main" val="71776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="" xmlns:a16="http://schemas.microsoft.com/office/drawing/2014/main" id="{1E7BB3F8-77A1-D046-82F2-A5D1B03A3E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l-GR" dirty="0"/>
              <a:t>Περίπτωση 3-Ακανθοκυτταρικό καρκίνωμα δέρματος-κλινική εικόνα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="" xmlns:a16="http://schemas.microsoft.com/office/drawing/2014/main" id="{560C3E1F-D1CB-6C46-BF8F-A134586E6B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0975" y="1690688"/>
            <a:ext cx="5205413" cy="4929187"/>
          </a:xfrm>
        </p:spPr>
        <p:txBody>
          <a:bodyPr>
            <a:normAutofit/>
          </a:bodyPr>
          <a:lstStyle/>
          <a:p>
            <a:r>
              <a:rPr lang="el-GR" dirty="0"/>
              <a:t>Σε </a:t>
            </a:r>
            <a:r>
              <a:rPr lang="el-GR" dirty="0" err="1"/>
              <a:t>αυτ</a:t>
            </a:r>
            <a:r>
              <a:rPr lang="en-US" dirty="0" err="1"/>
              <a:t>ή</a:t>
            </a:r>
            <a:r>
              <a:rPr lang="el-GR" dirty="0"/>
              <a:t> την κλινική εικόνα: μεγάλη επιφάνεια του κρανίου ενός ηλικιωμένου άνδρα να είναι προσβεβλημένη από </a:t>
            </a:r>
            <a:r>
              <a:rPr lang="el-GR" dirty="0">
                <a:solidFill>
                  <a:srgbClr val="FF0000"/>
                </a:solidFill>
              </a:rPr>
              <a:t>πολλαπλές ακτινικές κερατώσεις</a:t>
            </a:r>
          </a:p>
          <a:p>
            <a:r>
              <a:rPr lang="el-GR" dirty="0"/>
              <a:t>Στο κέντρο διακρίνεται ένα </a:t>
            </a:r>
            <a:r>
              <a:rPr lang="el-GR" dirty="0">
                <a:solidFill>
                  <a:srgbClr val="FF0000"/>
                </a:solidFill>
              </a:rPr>
              <a:t>ανθιστάμενο έλκος </a:t>
            </a:r>
          </a:p>
          <a:p>
            <a:r>
              <a:rPr lang="el-GR" dirty="0"/>
              <a:t>Αντιστοιχεί σε </a:t>
            </a:r>
            <a:r>
              <a:rPr lang="el-GR" dirty="0" err="1">
                <a:solidFill>
                  <a:srgbClr val="FF0000"/>
                </a:solidFill>
              </a:rPr>
              <a:t>ακανθοκυτταρικό</a:t>
            </a:r>
            <a:r>
              <a:rPr lang="el-GR" dirty="0">
                <a:solidFill>
                  <a:srgbClr val="FF0000"/>
                </a:solidFill>
              </a:rPr>
              <a:t> καρκίνωμα</a:t>
            </a:r>
          </a:p>
        </p:txBody>
      </p:sp>
      <p:pic>
        <p:nvPicPr>
          <p:cNvPr id="9218" name="Picture 2">
            <a:extLst>
              <a:ext uri="{FF2B5EF4-FFF2-40B4-BE49-F238E27FC236}">
                <a16:creationId xmlns="" xmlns:a16="http://schemas.microsoft.com/office/drawing/2014/main" id="{F090C5D2-3E7D-E749-A0BF-AD8B90B58F3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t="3952" b="5132"/>
          <a:stretch/>
        </p:blipFill>
        <p:spPr bwMode="auto">
          <a:xfrm>
            <a:off x="5897562" y="2143125"/>
            <a:ext cx="5456238" cy="354330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Ομάδα 4">
            <a:extLst>
              <a:ext uri="{FF2B5EF4-FFF2-40B4-BE49-F238E27FC236}">
                <a16:creationId xmlns="" xmlns:a16="http://schemas.microsoft.com/office/drawing/2014/main" id="{016D8DF2-7FD1-414A-A88C-B272554F1F8F}"/>
              </a:ext>
            </a:extLst>
          </p:cNvPr>
          <p:cNvGrpSpPr/>
          <p:nvPr/>
        </p:nvGrpSpPr>
        <p:grpSpPr>
          <a:xfrm>
            <a:off x="115878" y="130589"/>
            <a:ext cx="12363004" cy="831937"/>
            <a:chOff x="115878" y="130589"/>
            <a:chExt cx="12363004" cy="831937"/>
          </a:xfrm>
        </p:grpSpPr>
        <p:pic>
          <p:nvPicPr>
            <p:cNvPr id="6" name="Εικόνα 5">
              <a:extLst>
                <a:ext uri="{FF2B5EF4-FFF2-40B4-BE49-F238E27FC236}">
                  <a16:creationId xmlns="" xmlns:a16="http://schemas.microsoft.com/office/drawing/2014/main" id="{8BCA801C-4C46-F249-9D20-CA3996F54D0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="" xmlns:a14="http://schemas.microsoft.com/office/drawing/2010/main">
                    <a14:imgLayer r:embed="rId5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15878" y="142875"/>
              <a:ext cx="557890" cy="819651"/>
            </a:xfrm>
            <a:prstGeom prst="rect">
              <a:avLst/>
            </a:prstGeom>
          </p:spPr>
        </p:pic>
        <p:pic>
          <p:nvPicPr>
            <p:cNvPr id="7" name="Picture 2" descr="Επιστολή προς Περιφερειάρχη ΑΜΘ για Ιατρική Σχολή ΔΠΘ – Δημήτρης Κυριαζίδης">
              <a:extLst>
                <a:ext uri="{FF2B5EF4-FFF2-40B4-BE49-F238E27FC236}">
                  <a16:creationId xmlns="" xmlns:a16="http://schemas.microsoft.com/office/drawing/2014/main" id="{AE676C17-887E-FD4D-8201-E3B95E03A8C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BEBA8EAE-BF5A-486C-A8C5-ECC9F3942E4B}">
                  <a14:imgProps xmlns="" xmlns:a14="http://schemas.microsoft.com/office/drawing/2010/main">
                    <a14:imgLayer r:embed="rId7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557582" y="130589"/>
              <a:ext cx="1921300" cy="819652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="" xmlns:p14="http://schemas.microsoft.com/office/powerpoint/2010/main" val="1032680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="" xmlns:a16="http://schemas.microsoft.com/office/drawing/2014/main" id="{38C18C1E-D504-684E-BD36-D5BDAD997B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l-GR" dirty="0"/>
              <a:t>Περίπτωση 3-Ακανθοκυτταρικό καρκίνωμα δέρματος-κλινική εικόνα</a:t>
            </a:r>
          </a:p>
        </p:txBody>
      </p:sp>
      <p:pic>
        <p:nvPicPr>
          <p:cNvPr id="4" name="Θέση περιεχομένου 3">
            <a:extLst>
              <a:ext uri="{FF2B5EF4-FFF2-40B4-BE49-F238E27FC236}">
                <a16:creationId xmlns="" xmlns:a16="http://schemas.microsoft.com/office/drawing/2014/main" id="{24637CEB-1F08-A64A-890C-EF90B2B1749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90511" y="1799430"/>
            <a:ext cx="5779293" cy="400495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2D1EB154-99BA-7540-A7AF-D240C5C21FC0}"/>
              </a:ext>
            </a:extLst>
          </p:cNvPr>
          <p:cNvSpPr txBox="1"/>
          <p:nvPr/>
        </p:nvSpPr>
        <p:spPr>
          <a:xfrm>
            <a:off x="170325" y="5934670"/>
            <a:ext cx="58994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000" dirty="0"/>
              <a:t>Η σκιασμένη περιοχή αντιστοιχεί στη δερματική επιφάνεια που εμφανίζει πολλαπλές εστίες ακτινικής </a:t>
            </a:r>
            <a:r>
              <a:rPr lang="el-GR" sz="2000" dirty="0" err="1"/>
              <a:t>κεράτωσης</a:t>
            </a:r>
            <a:r>
              <a:rPr lang="el-GR" sz="2000" dirty="0"/>
              <a:t> </a:t>
            </a:r>
          </a:p>
        </p:txBody>
      </p:sp>
      <p:pic>
        <p:nvPicPr>
          <p:cNvPr id="6" name="Εικόνα 5">
            <a:extLst>
              <a:ext uri="{FF2B5EF4-FFF2-40B4-BE49-F238E27FC236}">
                <a16:creationId xmlns="" xmlns:a16="http://schemas.microsoft.com/office/drawing/2014/main" id="{50F1ED6B-3DC3-224F-8255-D5A5B591973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=""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507678" y="1799430"/>
            <a:ext cx="5513998" cy="400495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B2CF6ACD-0DF3-FB4C-9662-8048EECA2A67}"/>
              </a:ext>
            </a:extLst>
          </p:cNvPr>
          <p:cNvSpPr txBox="1"/>
          <p:nvPr/>
        </p:nvSpPr>
        <p:spPr>
          <a:xfrm>
            <a:off x="6292520" y="5913130"/>
            <a:ext cx="58994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000" dirty="0"/>
              <a:t>Ανάπτυξη </a:t>
            </a:r>
            <a:r>
              <a:rPr lang="el-GR" sz="2000" dirty="0" err="1"/>
              <a:t>ακανθοκυτταρικού</a:t>
            </a:r>
            <a:r>
              <a:rPr lang="el-GR" sz="2000" dirty="0"/>
              <a:t> καρκινώματος (</a:t>
            </a:r>
            <a:r>
              <a:rPr lang="el-GR" sz="2000" dirty="0" err="1"/>
              <a:t>κρατηροειδές</a:t>
            </a:r>
            <a:r>
              <a:rPr lang="el-GR" sz="2000" dirty="0"/>
              <a:t> έλκος) σε έδαφος ακτινικών </a:t>
            </a:r>
            <a:r>
              <a:rPr lang="el-GR" sz="2000" dirty="0" err="1"/>
              <a:t>κερατώσεων</a:t>
            </a:r>
            <a:endParaRPr lang="el-GR" sz="2000" dirty="0"/>
          </a:p>
        </p:txBody>
      </p:sp>
      <p:grpSp>
        <p:nvGrpSpPr>
          <p:cNvPr id="8" name="Ομάδα 7">
            <a:extLst>
              <a:ext uri="{FF2B5EF4-FFF2-40B4-BE49-F238E27FC236}">
                <a16:creationId xmlns="" xmlns:a16="http://schemas.microsoft.com/office/drawing/2014/main" id="{D3CCC087-A258-3047-9C3A-8441295E64DB}"/>
              </a:ext>
            </a:extLst>
          </p:cNvPr>
          <p:cNvGrpSpPr/>
          <p:nvPr/>
        </p:nvGrpSpPr>
        <p:grpSpPr>
          <a:xfrm>
            <a:off x="115878" y="130589"/>
            <a:ext cx="12363004" cy="831937"/>
            <a:chOff x="115878" y="130589"/>
            <a:chExt cx="12363004" cy="831937"/>
          </a:xfrm>
        </p:grpSpPr>
        <p:pic>
          <p:nvPicPr>
            <p:cNvPr id="9" name="Εικόνα 8">
              <a:extLst>
                <a:ext uri="{FF2B5EF4-FFF2-40B4-BE49-F238E27FC236}">
                  <a16:creationId xmlns="" xmlns:a16="http://schemas.microsoft.com/office/drawing/2014/main" id="{918E3D08-6113-384D-9D9A-4C10CDD7FA5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="" xmlns:a14="http://schemas.microsoft.com/office/drawing/2010/main">
                    <a14:imgLayer r:embed="rId7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15878" y="142875"/>
              <a:ext cx="557890" cy="819651"/>
            </a:xfrm>
            <a:prstGeom prst="rect">
              <a:avLst/>
            </a:prstGeom>
          </p:spPr>
        </p:pic>
        <p:pic>
          <p:nvPicPr>
            <p:cNvPr id="10" name="Picture 2" descr="Επιστολή προς Περιφερειάρχη ΑΜΘ για Ιατρική Σχολή ΔΠΘ – Δημήτρης Κυριαζίδης">
              <a:extLst>
                <a:ext uri="{FF2B5EF4-FFF2-40B4-BE49-F238E27FC236}">
                  <a16:creationId xmlns="" xmlns:a16="http://schemas.microsoft.com/office/drawing/2014/main" id="{6E77AF94-1800-D742-B833-78705E802CE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BEBA8EAE-BF5A-486C-A8C5-ECC9F3942E4B}">
                  <a14:imgProps xmlns="" xmlns:a14="http://schemas.microsoft.com/office/drawing/2010/main">
                    <a14:imgLayer r:embed="rId9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557582" y="130589"/>
              <a:ext cx="1921300" cy="819652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="" xmlns:p14="http://schemas.microsoft.com/office/powerpoint/2010/main" val="2763657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="" xmlns:a16="http://schemas.microsoft.com/office/drawing/2014/main" id="{5592D30C-E72C-EC42-A356-577333B5B0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l-GR" dirty="0"/>
              <a:t>Ερώτηση 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="" xmlns:a16="http://schemas.microsoft.com/office/drawing/2014/main" id="{D305C416-E868-114D-A0B9-0F75D68FC19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dirty="0"/>
              <a:t>Γιατί οι </a:t>
            </a:r>
            <a:r>
              <a:rPr lang="el-GR" dirty="0" err="1"/>
              <a:t>ανοσοκατασταλμένοι</a:t>
            </a:r>
            <a:r>
              <a:rPr lang="el-GR" dirty="0"/>
              <a:t> ασθενείς είναι πιο </a:t>
            </a:r>
            <a:r>
              <a:rPr lang="el-GR" dirty="0">
                <a:solidFill>
                  <a:srgbClr val="FF0000"/>
                </a:solidFill>
              </a:rPr>
              <a:t>επιρρεπείς</a:t>
            </a:r>
            <a:r>
              <a:rPr lang="el-GR" dirty="0"/>
              <a:t> στην ανάπτυξη </a:t>
            </a:r>
            <a:r>
              <a:rPr lang="el-GR" dirty="0" err="1"/>
              <a:t>ακανθοκυτταρικού</a:t>
            </a:r>
            <a:r>
              <a:rPr lang="el-GR" dirty="0"/>
              <a:t> καρκινώματος του δέρματος;</a:t>
            </a:r>
          </a:p>
          <a:p>
            <a:endParaRPr lang="el-GR" dirty="0"/>
          </a:p>
          <a:p>
            <a:pPr>
              <a:buFont typeface="Wingdings" pitchFamily="2" charset="2"/>
              <a:buChar char="Ø"/>
            </a:pPr>
            <a:r>
              <a:rPr lang="el-GR" dirty="0"/>
              <a:t>Λόγω μειωμένης άμυνας έναντι στη λοίμωξη από </a:t>
            </a:r>
            <a:r>
              <a:rPr lang="el-GR" dirty="0" err="1">
                <a:solidFill>
                  <a:srgbClr val="FF0000"/>
                </a:solidFill>
              </a:rPr>
              <a:t>ογκογόνα</a:t>
            </a:r>
            <a:r>
              <a:rPr lang="el-GR" dirty="0">
                <a:solidFill>
                  <a:srgbClr val="FF0000"/>
                </a:solidFill>
              </a:rPr>
              <a:t> στελέχη </a:t>
            </a:r>
            <a:r>
              <a:rPr lang="en-US" dirty="0">
                <a:solidFill>
                  <a:srgbClr val="FF0000"/>
                </a:solidFill>
              </a:rPr>
              <a:t>HPV</a:t>
            </a:r>
            <a:r>
              <a:rPr lang="el-GR" dirty="0"/>
              <a:t>, που συχνά (όχι πάντα!) αποτελούν βασικό αιτιολογικό παράγοντα ανάπτυξης της εν λόγω κακοήθειας. </a:t>
            </a:r>
          </a:p>
        </p:txBody>
      </p:sp>
      <p:grpSp>
        <p:nvGrpSpPr>
          <p:cNvPr id="4" name="Ομάδα 3">
            <a:extLst>
              <a:ext uri="{FF2B5EF4-FFF2-40B4-BE49-F238E27FC236}">
                <a16:creationId xmlns="" xmlns:a16="http://schemas.microsoft.com/office/drawing/2014/main" id="{5193205B-CA69-1240-847B-B2208DF9C37C}"/>
              </a:ext>
            </a:extLst>
          </p:cNvPr>
          <p:cNvGrpSpPr/>
          <p:nvPr/>
        </p:nvGrpSpPr>
        <p:grpSpPr>
          <a:xfrm>
            <a:off x="115878" y="130589"/>
            <a:ext cx="12363004" cy="831937"/>
            <a:chOff x="115878" y="130589"/>
            <a:chExt cx="12363004" cy="831937"/>
          </a:xfrm>
        </p:grpSpPr>
        <p:pic>
          <p:nvPicPr>
            <p:cNvPr id="5" name="Εικόνα 4">
              <a:extLst>
                <a:ext uri="{FF2B5EF4-FFF2-40B4-BE49-F238E27FC236}">
                  <a16:creationId xmlns="" xmlns:a16="http://schemas.microsoft.com/office/drawing/2014/main" id="{C6506501-5E15-4642-8B0C-CFCDCA98241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="" xmlns:a14="http://schemas.microsoft.com/office/drawing/2010/main">
                    <a14:imgLayer r:embed="rId3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15878" y="142875"/>
              <a:ext cx="557890" cy="819651"/>
            </a:xfrm>
            <a:prstGeom prst="rect">
              <a:avLst/>
            </a:prstGeom>
          </p:spPr>
        </p:pic>
        <p:pic>
          <p:nvPicPr>
            <p:cNvPr id="6" name="Picture 2" descr="Επιστολή προς Περιφερειάρχη ΑΜΘ για Ιατρική Σχολή ΔΠΘ – Δημήτρης Κυριαζίδης">
              <a:extLst>
                <a:ext uri="{FF2B5EF4-FFF2-40B4-BE49-F238E27FC236}">
                  <a16:creationId xmlns="" xmlns:a16="http://schemas.microsoft.com/office/drawing/2014/main" id="{C65774E2-5A85-4141-B31A-E3E7EBE2F8C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BEBA8EAE-BF5A-486C-A8C5-ECC9F3942E4B}">
                  <a14:imgProps xmlns="" xmlns:a14="http://schemas.microsoft.com/office/drawing/2010/main">
                    <a14:imgLayer r:embed="rId5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557582" y="130589"/>
              <a:ext cx="1921300" cy="819652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="" xmlns:p14="http://schemas.microsoft.com/office/powerpoint/2010/main" val="1039892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="" xmlns:a16="http://schemas.microsoft.com/office/drawing/2014/main" id="{EF777531-F085-7A40-9957-3C54901754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65100"/>
            <a:ext cx="10515600" cy="1325563"/>
          </a:xfrm>
        </p:spPr>
        <p:txBody>
          <a:bodyPr/>
          <a:lstStyle/>
          <a:p>
            <a:pPr algn="ctr"/>
            <a:r>
              <a:rPr lang="el-GR" dirty="0"/>
              <a:t>Περίπτωση 3-Ακανθοκυτταρικό καρκίνωμα δέρματος-</a:t>
            </a:r>
            <a:r>
              <a:rPr lang="el-GR" dirty="0" err="1"/>
              <a:t>ιστοπαθολογική</a:t>
            </a:r>
            <a:r>
              <a:rPr lang="el-GR" dirty="0"/>
              <a:t> εικόνα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="" xmlns:a16="http://schemas.microsoft.com/office/drawing/2014/main" id="{1E7D88C7-4B27-B643-9CBF-A4F8E37683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5838825"/>
            <a:ext cx="10515600" cy="1019175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l-GR" dirty="0"/>
              <a:t>Σε </a:t>
            </a:r>
            <a:r>
              <a:rPr lang="el-GR" dirty="0" err="1"/>
              <a:t>μεσα</a:t>
            </a:r>
            <a:r>
              <a:rPr lang="en-US" dirty="0" err="1"/>
              <a:t>ί</a:t>
            </a:r>
            <a:r>
              <a:rPr lang="el-GR" dirty="0"/>
              <a:t>α μεγέθυνση, μια άτυπη επιθηλιακή εξεργασία είναι παρούσα στο χόριο, περιβαλλόμενη από λεμφοκύτταρα. Η συγκεκριμένη εικόνα αντιστοιχεί σε </a:t>
            </a:r>
            <a:r>
              <a:rPr lang="el-GR" u="sng" dirty="0"/>
              <a:t>καλά διαφοροποιημένο</a:t>
            </a:r>
            <a:r>
              <a:rPr lang="el-GR" dirty="0"/>
              <a:t> </a:t>
            </a:r>
            <a:r>
              <a:rPr lang="el-GR" dirty="0" err="1"/>
              <a:t>ακανθοκυτταρικό</a:t>
            </a:r>
            <a:r>
              <a:rPr lang="el-GR" dirty="0"/>
              <a:t> καρκίνωμα.</a:t>
            </a:r>
          </a:p>
        </p:txBody>
      </p:sp>
      <p:pic>
        <p:nvPicPr>
          <p:cNvPr id="10242" name="Picture 2">
            <a:extLst>
              <a:ext uri="{FF2B5EF4-FFF2-40B4-BE49-F238E27FC236}">
                <a16:creationId xmlns="" xmlns:a16="http://schemas.microsoft.com/office/drawing/2014/main" id="{97B98CDE-BF76-C241-B6B0-F046AA13AC2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696" r="5972"/>
          <a:stretch/>
        </p:blipFill>
        <p:spPr bwMode="auto">
          <a:xfrm>
            <a:off x="3400425" y="1614034"/>
            <a:ext cx="5072064" cy="410142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Ομάδα 4">
            <a:extLst>
              <a:ext uri="{FF2B5EF4-FFF2-40B4-BE49-F238E27FC236}">
                <a16:creationId xmlns="" xmlns:a16="http://schemas.microsoft.com/office/drawing/2014/main" id="{FFC372B6-AF9E-6443-B428-EB874CAA63C5}"/>
              </a:ext>
            </a:extLst>
          </p:cNvPr>
          <p:cNvGrpSpPr/>
          <p:nvPr/>
        </p:nvGrpSpPr>
        <p:grpSpPr>
          <a:xfrm>
            <a:off x="115878" y="130589"/>
            <a:ext cx="12363004" cy="831937"/>
            <a:chOff x="115878" y="130589"/>
            <a:chExt cx="12363004" cy="831937"/>
          </a:xfrm>
        </p:grpSpPr>
        <p:pic>
          <p:nvPicPr>
            <p:cNvPr id="6" name="Εικόνα 5">
              <a:extLst>
                <a:ext uri="{FF2B5EF4-FFF2-40B4-BE49-F238E27FC236}">
                  <a16:creationId xmlns="" xmlns:a16="http://schemas.microsoft.com/office/drawing/2014/main" id="{B52F3471-5BDB-374C-B52E-DD94AF31B0E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="" xmlns:a14="http://schemas.microsoft.com/office/drawing/2010/main">
                    <a14:imgLayer r:embed="rId5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15878" y="142875"/>
              <a:ext cx="557890" cy="819651"/>
            </a:xfrm>
            <a:prstGeom prst="rect">
              <a:avLst/>
            </a:prstGeom>
          </p:spPr>
        </p:pic>
        <p:pic>
          <p:nvPicPr>
            <p:cNvPr id="7" name="Picture 2" descr="Επιστολή προς Περιφερειάρχη ΑΜΘ για Ιατρική Σχολή ΔΠΘ – Δημήτρης Κυριαζίδης">
              <a:extLst>
                <a:ext uri="{FF2B5EF4-FFF2-40B4-BE49-F238E27FC236}">
                  <a16:creationId xmlns="" xmlns:a16="http://schemas.microsoft.com/office/drawing/2014/main" id="{7767AABF-B618-D24A-9F01-E7156255B25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BEBA8EAE-BF5A-486C-A8C5-ECC9F3942E4B}">
                  <a14:imgProps xmlns="" xmlns:a14="http://schemas.microsoft.com/office/drawing/2010/main">
                    <a14:imgLayer r:embed="rId7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557582" y="130589"/>
              <a:ext cx="1921300" cy="819652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="" xmlns:p14="http://schemas.microsoft.com/office/powerpoint/2010/main" val="357903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="" xmlns:a16="http://schemas.microsoft.com/office/drawing/2014/main" id="{05B8DAD0-E7D6-314B-9310-DA14C78D7C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9324"/>
            <a:ext cx="10515600" cy="1325563"/>
          </a:xfrm>
        </p:spPr>
        <p:txBody>
          <a:bodyPr/>
          <a:lstStyle/>
          <a:p>
            <a:pPr algn="ctr"/>
            <a:r>
              <a:rPr lang="el-GR" dirty="0"/>
              <a:t>Περίπτωση 3-Ακανθοκυτταρικό καρκίνωμα δέρματος-</a:t>
            </a:r>
            <a:r>
              <a:rPr lang="el-GR" dirty="0" err="1"/>
              <a:t>ιστοπαθολογική</a:t>
            </a:r>
            <a:r>
              <a:rPr lang="el-GR" dirty="0"/>
              <a:t> εικόνα</a:t>
            </a:r>
          </a:p>
        </p:txBody>
      </p:sp>
      <p:pic>
        <p:nvPicPr>
          <p:cNvPr id="4" name="Θέση περιεχομένου 3">
            <a:extLst>
              <a:ext uri="{FF2B5EF4-FFF2-40B4-BE49-F238E27FC236}">
                <a16:creationId xmlns="" xmlns:a16="http://schemas.microsoft.com/office/drawing/2014/main" id="{6D8CCEBE-3E2E-C84D-84C1-9A7D47EC1FE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20687" y="1690688"/>
            <a:ext cx="5330826" cy="425407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Εικόνα 4">
            <a:extLst>
              <a:ext uri="{FF2B5EF4-FFF2-40B4-BE49-F238E27FC236}">
                <a16:creationId xmlns="" xmlns:a16="http://schemas.microsoft.com/office/drawing/2014/main" id="{21128BC3-9915-7D4D-87D3-790ABDFA59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40488" y="1714771"/>
            <a:ext cx="5218112" cy="420590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0EFDB3C1-B4EB-0A41-A910-9F2FDE769144}"/>
              </a:ext>
            </a:extLst>
          </p:cNvPr>
          <p:cNvSpPr txBox="1"/>
          <p:nvPr/>
        </p:nvSpPr>
        <p:spPr>
          <a:xfrm>
            <a:off x="411678" y="5944758"/>
            <a:ext cx="547953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/>
              <a:t>Νησίδα άτυπων επιθηλιακών κυττάρων (όμοιων με </a:t>
            </a:r>
            <a:r>
              <a:rPr lang="el-GR" dirty="0">
                <a:solidFill>
                  <a:srgbClr val="FF0000"/>
                </a:solidFill>
              </a:rPr>
              <a:t>κύτταρα ακανθωτής στιβάδας</a:t>
            </a:r>
            <a:r>
              <a:rPr lang="el-GR" dirty="0"/>
              <a:t>) εντός του χορίου, με εστιακό σχηματισμό </a:t>
            </a:r>
            <a:r>
              <a:rPr lang="el-GR" dirty="0">
                <a:solidFill>
                  <a:srgbClr val="FF0000"/>
                </a:solidFill>
              </a:rPr>
              <a:t>σφαίρας κερατίνης </a:t>
            </a:r>
            <a:r>
              <a:rPr lang="el-GR" dirty="0"/>
              <a:t>(πάνω δεξιά)</a:t>
            </a:r>
          </a:p>
        </p:txBody>
      </p:sp>
      <p:sp>
        <p:nvSpPr>
          <p:cNvPr id="7" name="Ελεύθερη σχεδίαση 6">
            <a:extLst>
              <a:ext uri="{FF2B5EF4-FFF2-40B4-BE49-F238E27FC236}">
                <a16:creationId xmlns="" xmlns:a16="http://schemas.microsoft.com/office/drawing/2014/main" id="{F5CE3594-27F7-E546-9954-BAFAD3B0ED76}"/>
              </a:ext>
            </a:extLst>
          </p:cNvPr>
          <p:cNvSpPr/>
          <p:nvPr/>
        </p:nvSpPr>
        <p:spPr>
          <a:xfrm>
            <a:off x="4214813" y="1984487"/>
            <a:ext cx="571500" cy="715851"/>
          </a:xfrm>
          <a:custGeom>
            <a:avLst/>
            <a:gdLst>
              <a:gd name="connsiteX0" fmla="*/ 328612 w 571500"/>
              <a:gd name="connsiteY0" fmla="*/ 1476 h 715851"/>
              <a:gd name="connsiteX1" fmla="*/ 257175 w 571500"/>
              <a:gd name="connsiteY1" fmla="*/ 30051 h 715851"/>
              <a:gd name="connsiteX2" fmla="*/ 171450 w 571500"/>
              <a:gd name="connsiteY2" fmla="*/ 44338 h 715851"/>
              <a:gd name="connsiteX3" fmla="*/ 85725 w 571500"/>
              <a:gd name="connsiteY3" fmla="*/ 101488 h 715851"/>
              <a:gd name="connsiteX4" fmla="*/ 42862 w 571500"/>
              <a:gd name="connsiteY4" fmla="*/ 215788 h 715851"/>
              <a:gd name="connsiteX5" fmla="*/ 14287 w 571500"/>
              <a:gd name="connsiteY5" fmla="*/ 301513 h 715851"/>
              <a:gd name="connsiteX6" fmla="*/ 0 w 571500"/>
              <a:gd name="connsiteY6" fmla="*/ 344376 h 715851"/>
              <a:gd name="connsiteX7" fmla="*/ 42862 w 571500"/>
              <a:gd name="connsiteY7" fmla="*/ 501538 h 715851"/>
              <a:gd name="connsiteX8" fmla="*/ 71437 w 571500"/>
              <a:gd name="connsiteY8" fmla="*/ 587263 h 715851"/>
              <a:gd name="connsiteX9" fmla="*/ 128587 w 571500"/>
              <a:gd name="connsiteY9" fmla="*/ 672988 h 715851"/>
              <a:gd name="connsiteX10" fmla="*/ 157162 w 571500"/>
              <a:gd name="connsiteY10" fmla="*/ 715851 h 715851"/>
              <a:gd name="connsiteX11" fmla="*/ 400050 w 571500"/>
              <a:gd name="connsiteY11" fmla="*/ 701563 h 715851"/>
              <a:gd name="connsiteX12" fmla="*/ 442912 w 571500"/>
              <a:gd name="connsiteY12" fmla="*/ 672988 h 715851"/>
              <a:gd name="connsiteX13" fmla="*/ 485775 w 571500"/>
              <a:gd name="connsiteY13" fmla="*/ 658701 h 715851"/>
              <a:gd name="connsiteX14" fmla="*/ 542925 w 571500"/>
              <a:gd name="connsiteY14" fmla="*/ 601551 h 715851"/>
              <a:gd name="connsiteX15" fmla="*/ 571500 w 571500"/>
              <a:gd name="connsiteY15" fmla="*/ 558688 h 715851"/>
              <a:gd name="connsiteX16" fmla="*/ 542925 w 571500"/>
              <a:gd name="connsiteY16" fmla="*/ 301513 h 715851"/>
              <a:gd name="connsiteX17" fmla="*/ 514350 w 571500"/>
              <a:gd name="connsiteY17" fmla="*/ 258651 h 715851"/>
              <a:gd name="connsiteX18" fmla="*/ 500062 w 571500"/>
              <a:gd name="connsiteY18" fmla="*/ 215788 h 715851"/>
              <a:gd name="connsiteX19" fmla="*/ 400050 w 571500"/>
              <a:gd name="connsiteY19" fmla="*/ 87201 h 715851"/>
              <a:gd name="connsiteX20" fmla="*/ 271462 w 571500"/>
              <a:gd name="connsiteY20" fmla="*/ 1476 h 7158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71500" h="715851">
                <a:moveTo>
                  <a:pt x="328612" y="1476"/>
                </a:moveTo>
                <a:cubicBezTo>
                  <a:pt x="304800" y="11001"/>
                  <a:pt x="281918" y="23303"/>
                  <a:pt x="257175" y="30051"/>
                </a:cubicBezTo>
                <a:cubicBezTo>
                  <a:pt x="229227" y="37673"/>
                  <a:pt x="198191" y="33196"/>
                  <a:pt x="171450" y="44338"/>
                </a:cubicBezTo>
                <a:cubicBezTo>
                  <a:pt x="139749" y="57547"/>
                  <a:pt x="85725" y="101488"/>
                  <a:pt x="85725" y="101488"/>
                </a:cubicBezTo>
                <a:cubicBezTo>
                  <a:pt x="35998" y="176080"/>
                  <a:pt x="71382" y="111216"/>
                  <a:pt x="42862" y="215788"/>
                </a:cubicBezTo>
                <a:cubicBezTo>
                  <a:pt x="34937" y="244847"/>
                  <a:pt x="23812" y="272938"/>
                  <a:pt x="14287" y="301513"/>
                </a:cubicBezTo>
                <a:lnTo>
                  <a:pt x="0" y="344376"/>
                </a:lnTo>
                <a:cubicBezTo>
                  <a:pt x="30963" y="592085"/>
                  <a:pt x="-13517" y="374686"/>
                  <a:pt x="42862" y="501538"/>
                </a:cubicBezTo>
                <a:cubicBezTo>
                  <a:pt x="55095" y="529063"/>
                  <a:pt x="54729" y="562201"/>
                  <a:pt x="71437" y="587263"/>
                </a:cubicBezTo>
                <a:lnTo>
                  <a:pt x="128587" y="672988"/>
                </a:lnTo>
                <a:lnTo>
                  <a:pt x="157162" y="715851"/>
                </a:lnTo>
                <a:cubicBezTo>
                  <a:pt x="238125" y="711088"/>
                  <a:pt x="319845" y="713594"/>
                  <a:pt x="400050" y="701563"/>
                </a:cubicBezTo>
                <a:cubicBezTo>
                  <a:pt x="417031" y="699016"/>
                  <a:pt x="427553" y="680667"/>
                  <a:pt x="442912" y="672988"/>
                </a:cubicBezTo>
                <a:cubicBezTo>
                  <a:pt x="456383" y="666253"/>
                  <a:pt x="471487" y="663463"/>
                  <a:pt x="485775" y="658701"/>
                </a:cubicBezTo>
                <a:cubicBezTo>
                  <a:pt x="516947" y="565182"/>
                  <a:pt x="473652" y="656969"/>
                  <a:pt x="542925" y="601551"/>
                </a:cubicBezTo>
                <a:cubicBezTo>
                  <a:pt x="556334" y="590824"/>
                  <a:pt x="561975" y="572976"/>
                  <a:pt x="571500" y="558688"/>
                </a:cubicBezTo>
                <a:cubicBezTo>
                  <a:pt x="570396" y="546541"/>
                  <a:pt x="554259" y="339293"/>
                  <a:pt x="542925" y="301513"/>
                </a:cubicBezTo>
                <a:cubicBezTo>
                  <a:pt x="537991" y="285066"/>
                  <a:pt x="522029" y="274009"/>
                  <a:pt x="514350" y="258651"/>
                </a:cubicBezTo>
                <a:cubicBezTo>
                  <a:pt x="507615" y="245180"/>
                  <a:pt x="507376" y="228953"/>
                  <a:pt x="500062" y="215788"/>
                </a:cubicBezTo>
                <a:cubicBezTo>
                  <a:pt x="408174" y="50390"/>
                  <a:pt x="481040" y="191331"/>
                  <a:pt x="400050" y="87201"/>
                </a:cubicBezTo>
                <a:cubicBezTo>
                  <a:pt x="317965" y="-18337"/>
                  <a:pt x="385374" y="1476"/>
                  <a:pt x="271462" y="1476"/>
                </a:cubicBezTo>
              </a:path>
            </a:pathLst>
          </a:custGeom>
          <a:ln w="47625">
            <a:prstDash val="dash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l-GR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11126CF3-82D3-454E-B114-6FE46DC31817}"/>
              </a:ext>
            </a:extLst>
          </p:cNvPr>
          <p:cNvSpPr txBox="1"/>
          <p:nvPr/>
        </p:nvSpPr>
        <p:spPr>
          <a:xfrm>
            <a:off x="6440488" y="6086475"/>
            <a:ext cx="53398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/>
              <a:t>Περιβάλλον στρώμα χορίου με λεμφοκυτταρικές αθροίσεις </a:t>
            </a:r>
            <a:r>
              <a:rPr lang="en-US" dirty="0"/>
              <a:t>(</a:t>
            </a:r>
            <a:r>
              <a:rPr lang="el-GR" dirty="0"/>
              <a:t>σκιασμένη περιοχή)</a:t>
            </a:r>
          </a:p>
        </p:txBody>
      </p:sp>
      <p:grpSp>
        <p:nvGrpSpPr>
          <p:cNvPr id="9" name="Ομάδα 8">
            <a:extLst>
              <a:ext uri="{FF2B5EF4-FFF2-40B4-BE49-F238E27FC236}">
                <a16:creationId xmlns="" xmlns:a16="http://schemas.microsoft.com/office/drawing/2014/main" id="{49763570-F0D6-F247-A491-BFCB58490A51}"/>
              </a:ext>
            </a:extLst>
          </p:cNvPr>
          <p:cNvGrpSpPr/>
          <p:nvPr/>
        </p:nvGrpSpPr>
        <p:grpSpPr>
          <a:xfrm>
            <a:off x="115878" y="130589"/>
            <a:ext cx="12363004" cy="831937"/>
            <a:chOff x="115878" y="130589"/>
            <a:chExt cx="12363004" cy="831937"/>
          </a:xfrm>
        </p:grpSpPr>
        <p:pic>
          <p:nvPicPr>
            <p:cNvPr id="10" name="Εικόνα 9">
              <a:extLst>
                <a:ext uri="{FF2B5EF4-FFF2-40B4-BE49-F238E27FC236}">
                  <a16:creationId xmlns="" xmlns:a16="http://schemas.microsoft.com/office/drawing/2014/main" id="{281666FD-F01D-FD47-B985-7FBA3B4515B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="" xmlns:a14="http://schemas.microsoft.com/office/drawing/2010/main">
                    <a14:imgLayer r:embed="rId6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15878" y="142875"/>
              <a:ext cx="557890" cy="819651"/>
            </a:xfrm>
            <a:prstGeom prst="rect">
              <a:avLst/>
            </a:prstGeom>
          </p:spPr>
        </p:pic>
        <p:pic>
          <p:nvPicPr>
            <p:cNvPr id="11" name="Picture 2" descr="Επιστολή προς Περιφερειάρχη ΑΜΘ για Ιατρική Σχολή ΔΠΘ – Δημήτρης Κυριαζίδης">
              <a:extLst>
                <a:ext uri="{FF2B5EF4-FFF2-40B4-BE49-F238E27FC236}">
                  <a16:creationId xmlns="" xmlns:a16="http://schemas.microsoft.com/office/drawing/2014/main" id="{763CF2B2-6D7E-FF4C-8DA9-442469E1782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BEBA8EAE-BF5A-486C-A8C5-ECC9F3942E4B}">
                  <a14:imgProps xmlns="" xmlns:a14="http://schemas.microsoft.com/office/drawing/2010/main">
                    <a14:imgLayer r:embed="rId8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557582" y="130589"/>
              <a:ext cx="1921300" cy="819652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="" xmlns:p14="http://schemas.microsoft.com/office/powerpoint/2010/main" val="690997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Ομάδα 4">
            <a:extLst>
              <a:ext uri="{FF2B5EF4-FFF2-40B4-BE49-F238E27FC236}">
                <a16:creationId xmlns="" xmlns:a16="http://schemas.microsoft.com/office/drawing/2014/main" id="{17F92153-0795-244F-826B-12CE56853952}"/>
              </a:ext>
            </a:extLst>
          </p:cNvPr>
          <p:cNvGrpSpPr/>
          <p:nvPr/>
        </p:nvGrpSpPr>
        <p:grpSpPr>
          <a:xfrm>
            <a:off x="115878" y="130589"/>
            <a:ext cx="12363004" cy="831937"/>
            <a:chOff x="115878" y="130589"/>
            <a:chExt cx="12363004" cy="831937"/>
          </a:xfrm>
        </p:grpSpPr>
        <p:pic>
          <p:nvPicPr>
            <p:cNvPr id="6" name="Εικόνα 5">
              <a:extLst>
                <a:ext uri="{FF2B5EF4-FFF2-40B4-BE49-F238E27FC236}">
                  <a16:creationId xmlns="" xmlns:a16="http://schemas.microsoft.com/office/drawing/2014/main" id="{BF5AEDAA-14E1-C047-ABC8-395BAD1527B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="" xmlns:a14="http://schemas.microsoft.com/office/drawing/2010/main">
                    <a14:imgLayer r:embed="rId3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15878" y="142875"/>
              <a:ext cx="557890" cy="819651"/>
            </a:xfrm>
            <a:prstGeom prst="rect">
              <a:avLst/>
            </a:prstGeom>
          </p:spPr>
        </p:pic>
        <p:pic>
          <p:nvPicPr>
            <p:cNvPr id="7" name="Picture 2" descr="Επιστολή προς Περιφερειάρχη ΑΜΘ για Ιατρική Σχολή ΔΠΘ – Δημήτρης Κυριαζίδης">
              <a:extLst>
                <a:ext uri="{FF2B5EF4-FFF2-40B4-BE49-F238E27FC236}">
                  <a16:creationId xmlns="" xmlns:a16="http://schemas.microsoft.com/office/drawing/2014/main" id="{73DE1775-B525-E548-BA38-46DAB47F56E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BEBA8EAE-BF5A-486C-A8C5-ECC9F3942E4B}">
                  <a14:imgProps xmlns="" xmlns:a14="http://schemas.microsoft.com/office/drawing/2010/main">
                    <a14:imgLayer r:embed="rId5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557582" y="130589"/>
              <a:ext cx="1921300" cy="819652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" name="Εικόνα 1">
            <a:extLst>
              <a:ext uri="{FF2B5EF4-FFF2-40B4-BE49-F238E27FC236}">
                <a16:creationId xmlns="" xmlns:a16="http://schemas.microsoft.com/office/drawing/2014/main" id="{66664B1C-1A6A-48A8-B955-651878B0910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=""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91440"/>
            <a:ext cx="8988130" cy="369824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Εικόνα 3">
            <a:extLst>
              <a:ext uri="{FF2B5EF4-FFF2-40B4-BE49-F238E27FC236}">
                <a16:creationId xmlns="" xmlns:a16="http://schemas.microsoft.com/office/drawing/2014/main" id="{BECED307-A489-4C0D-8DDA-AF04283A690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=""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12582" y="3698240"/>
            <a:ext cx="7679418" cy="315976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="" xmlns:p14="http://schemas.microsoft.com/office/powerpoint/2010/main" val="3291474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="" xmlns:a16="http://schemas.microsoft.com/office/drawing/2014/main" id="{116AC275-90CC-974C-BC9F-EF6E430C87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l-GR" dirty="0"/>
              <a:t>Ερώτηση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="" xmlns:a16="http://schemas.microsoft.com/office/drawing/2014/main" id="{99FF1002-B401-A647-9B12-84DBF5CCD4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l-GR" dirty="0"/>
              <a:t>Ποια είναι η σχέση μεταξύ βάθους διήθησης και πρόγνωσης;</a:t>
            </a:r>
          </a:p>
          <a:p>
            <a:endParaRPr lang="el-GR" dirty="0"/>
          </a:p>
          <a:p>
            <a:pPr>
              <a:buFont typeface="Wingdings" pitchFamily="2" charset="2"/>
              <a:buChar char="Ø"/>
            </a:pPr>
            <a:r>
              <a:rPr lang="el-GR" dirty="0"/>
              <a:t>Το π</a:t>
            </a:r>
            <a:r>
              <a:rPr lang="en-US" dirty="0" err="1"/>
              <a:t>ά</a:t>
            </a:r>
            <a:r>
              <a:rPr lang="el-GR" dirty="0" err="1"/>
              <a:t>χος</a:t>
            </a:r>
            <a:r>
              <a:rPr lang="el-GR" dirty="0"/>
              <a:t> διήθησης ενός μελανώματος, μετρούμενο ιστολογικά </a:t>
            </a:r>
            <a:r>
              <a:rPr lang="el-GR" dirty="0">
                <a:solidFill>
                  <a:srgbClr val="FF0000"/>
                </a:solidFill>
              </a:rPr>
              <a:t>από την κοκκώδη στιβάδα της επιδερμίδας μέχρι το βαθύτερο όριο διήθησης</a:t>
            </a:r>
            <a:r>
              <a:rPr lang="el-GR" dirty="0"/>
              <a:t> των κακοήθων </a:t>
            </a:r>
            <a:r>
              <a:rPr lang="el-GR" dirty="0" err="1"/>
              <a:t>μελανοκυττάρων</a:t>
            </a:r>
            <a:r>
              <a:rPr lang="el-GR" dirty="0"/>
              <a:t>, είναι ο σημαντικότερος παράγοντας που καθορίζει την πρόγνωση ενός μελανώματος. Το πάχος διήθησης ονομάζεται και </a:t>
            </a:r>
            <a:r>
              <a:rPr lang="el-GR" b="1" u="sng" dirty="0"/>
              <a:t>πάχος κατά </a:t>
            </a:r>
            <a:r>
              <a:rPr lang="en-US" b="1" u="sng" dirty="0"/>
              <a:t>Breslow</a:t>
            </a:r>
            <a:r>
              <a:rPr lang="en-US" dirty="0"/>
              <a:t>.</a:t>
            </a:r>
            <a:endParaRPr lang="el-GR" dirty="0"/>
          </a:p>
        </p:txBody>
      </p:sp>
      <p:grpSp>
        <p:nvGrpSpPr>
          <p:cNvPr id="4" name="Ομάδα 3">
            <a:extLst>
              <a:ext uri="{FF2B5EF4-FFF2-40B4-BE49-F238E27FC236}">
                <a16:creationId xmlns="" xmlns:a16="http://schemas.microsoft.com/office/drawing/2014/main" id="{CD89246B-0EF7-0F42-AC7D-FB7BC0BEE866}"/>
              </a:ext>
            </a:extLst>
          </p:cNvPr>
          <p:cNvGrpSpPr/>
          <p:nvPr/>
        </p:nvGrpSpPr>
        <p:grpSpPr>
          <a:xfrm>
            <a:off x="115878" y="130589"/>
            <a:ext cx="12363004" cy="831937"/>
            <a:chOff x="115878" y="130589"/>
            <a:chExt cx="12363004" cy="831937"/>
          </a:xfrm>
        </p:grpSpPr>
        <p:pic>
          <p:nvPicPr>
            <p:cNvPr id="5" name="Εικόνα 4">
              <a:extLst>
                <a:ext uri="{FF2B5EF4-FFF2-40B4-BE49-F238E27FC236}">
                  <a16:creationId xmlns="" xmlns:a16="http://schemas.microsoft.com/office/drawing/2014/main" id="{D0A3A894-15C1-E84C-A769-7561228F7A0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="" xmlns:a14="http://schemas.microsoft.com/office/drawing/2010/main">
                    <a14:imgLayer r:embed="rId3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15878" y="142875"/>
              <a:ext cx="557890" cy="819651"/>
            </a:xfrm>
            <a:prstGeom prst="rect">
              <a:avLst/>
            </a:prstGeom>
          </p:spPr>
        </p:pic>
        <p:pic>
          <p:nvPicPr>
            <p:cNvPr id="6" name="Picture 2" descr="Επιστολή προς Περιφερειάρχη ΑΜΘ για Ιατρική Σχολή ΔΠΘ – Δημήτρης Κυριαζίδης">
              <a:extLst>
                <a:ext uri="{FF2B5EF4-FFF2-40B4-BE49-F238E27FC236}">
                  <a16:creationId xmlns="" xmlns:a16="http://schemas.microsoft.com/office/drawing/2014/main" id="{450A3450-923D-4548-8FE4-B0EE40AFE70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BEBA8EAE-BF5A-486C-A8C5-ECC9F3942E4B}">
                  <a14:imgProps xmlns="" xmlns:a14="http://schemas.microsoft.com/office/drawing/2010/main">
                    <a14:imgLayer r:embed="rId5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557582" y="130589"/>
              <a:ext cx="1921300" cy="819652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="" xmlns:p14="http://schemas.microsoft.com/office/powerpoint/2010/main" val="2257760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Ομάδα 4">
            <a:extLst>
              <a:ext uri="{FF2B5EF4-FFF2-40B4-BE49-F238E27FC236}">
                <a16:creationId xmlns="" xmlns:a16="http://schemas.microsoft.com/office/drawing/2014/main" id="{41036B98-857D-3040-9EE5-F473D99A1274}"/>
              </a:ext>
            </a:extLst>
          </p:cNvPr>
          <p:cNvGrpSpPr/>
          <p:nvPr/>
        </p:nvGrpSpPr>
        <p:grpSpPr>
          <a:xfrm>
            <a:off x="115878" y="130589"/>
            <a:ext cx="12363004" cy="831937"/>
            <a:chOff x="115878" y="130589"/>
            <a:chExt cx="12363004" cy="831937"/>
          </a:xfrm>
        </p:grpSpPr>
        <p:pic>
          <p:nvPicPr>
            <p:cNvPr id="6" name="Εικόνα 5">
              <a:extLst>
                <a:ext uri="{FF2B5EF4-FFF2-40B4-BE49-F238E27FC236}">
                  <a16:creationId xmlns="" xmlns:a16="http://schemas.microsoft.com/office/drawing/2014/main" id="{29E147FF-4F4F-6F4E-8689-4CFCF11B976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="" xmlns:a14="http://schemas.microsoft.com/office/drawing/2010/main">
                    <a14:imgLayer r:embed="rId3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15878" y="142875"/>
              <a:ext cx="557890" cy="819651"/>
            </a:xfrm>
            <a:prstGeom prst="rect">
              <a:avLst/>
            </a:prstGeom>
          </p:spPr>
        </p:pic>
        <p:pic>
          <p:nvPicPr>
            <p:cNvPr id="7" name="Picture 2" descr="Επιστολή προς Περιφερειάρχη ΑΜΘ για Ιατρική Σχολή ΔΠΘ – Δημήτρης Κυριαζίδης">
              <a:extLst>
                <a:ext uri="{FF2B5EF4-FFF2-40B4-BE49-F238E27FC236}">
                  <a16:creationId xmlns="" xmlns:a16="http://schemas.microsoft.com/office/drawing/2014/main" id="{5386BC04-8AB1-444A-B37C-3E3C72CC0E1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BEBA8EAE-BF5A-486C-A8C5-ECC9F3942E4B}">
                  <a14:imgProps xmlns="" xmlns:a14="http://schemas.microsoft.com/office/drawing/2010/main">
                    <a14:imgLayer r:embed="rId5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557582" y="130589"/>
              <a:ext cx="1921300" cy="819652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" name="Εικόνα 1">
            <a:extLst>
              <a:ext uri="{FF2B5EF4-FFF2-40B4-BE49-F238E27FC236}">
                <a16:creationId xmlns="" xmlns:a16="http://schemas.microsoft.com/office/drawing/2014/main" id="{28500887-5DD4-47D1-99BE-4E9B2C6DA8F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=""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8333774" cy="34290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Εικόνα 3">
            <a:extLst>
              <a:ext uri="{FF2B5EF4-FFF2-40B4-BE49-F238E27FC236}">
                <a16:creationId xmlns="" xmlns:a16="http://schemas.microsoft.com/office/drawing/2014/main" id="{1CC89998-0523-45B3-A6E2-0EA78451A9F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=""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063905" y="3510280"/>
            <a:ext cx="8136232" cy="334772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="" xmlns:p14="http://schemas.microsoft.com/office/powerpoint/2010/main" val="541763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="" xmlns:a16="http://schemas.microsoft.com/office/drawing/2014/main" id="{3471DA59-48E2-2D41-BA1D-0D5FF6846A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l-GR" dirty="0"/>
              <a:t>Ερώτηση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="" xmlns:a16="http://schemas.microsoft.com/office/drawing/2014/main" id="{72E79945-8203-2E43-8FCC-C89EA47C74A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dirty="0"/>
              <a:t>Ποιος άλλος όγκος του δέρματος εμφανίζει ιστολογικά την ίδια εικόνα με την προηγούμενη (καλή διαφοροποίηση, άτυπο ακανθώδες επιθήλιο, λεμφοκυτταρικές αθροίσεις);</a:t>
            </a:r>
          </a:p>
          <a:p>
            <a:endParaRPr lang="el-GR" dirty="0"/>
          </a:p>
          <a:p>
            <a:pPr>
              <a:buFont typeface="Wingdings" pitchFamily="2" charset="2"/>
              <a:buChar char="Ø"/>
            </a:pPr>
            <a:r>
              <a:rPr lang="el-GR" dirty="0"/>
              <a:t>Το </a:t>
            </a:r>
            <a:r>
              <a:rPr lang="el-GR" dirty="0" err="1">
                <a:solidFill>
                  <a:srgbClr val="FF0000"/>
                </a:solidFill>
              </a:rPr>
              <a:t>κερατοακάνθωμα</a:t>
            </a:r>
            <a:r>
              <a:rPr lang="el-GR" dirty="0"/>
              <a:t>. Πρόκειται για βλάβη του δέρματος που δύσκολα </a:t>
            </a:r>
            <a:r>
              <a:rPr lang="el-GR" dirty="0" err="1"/>
              <a:t>διαφοροδιαγιγνώσκεται</a:t>
            </a:r>
            <a:r>
              <a:rPr lang="el-GR" dirty="0"/>
              <a:t> από ένα καλά διαφοροποιημένο </a:t>
            </a:r>
            <a:r>
              <a:rPr lang="el-GR" dirty="0" err="1"/>
              <a:t>ακανθοκυτταρικό</a:t>
            </a:r>
            <a:r>
              <a:rPr lang="el-GR" dirty="0"/>
              <a:t> καρκίνωμα. Θεωρείται ως </a:t>
            </a:r>
            <a:r>
              <a:rPr lang="el-GR" i="1" dirty="0"/>
              <a:t>συχνά </a:t>
            </a:r>
            <a:r>
              <a:rPr lang="el-GR" i="1" dirty="0" err="1"/>
              <a:t>αυτοϊώμενο</a:t>
            </a:r>
            <a:r>
              <a:rPr lang="el-GR" i="1" dirty="0"/>
              <a:t> </a:t>
            </a:r>
            <a:r>
              <a:rPr lang="el-GR" dirty="0" err="1"/>
              <a:t>ακανθοκυτταρικό</a:t>
            </a:r>
            <a:r>
              <a:rPr lang="el-GR" dirty="0"/>
              <a:t> καρκίνωμα.</a:t>
            </a:r>
          </a:p>
        </p:txBody>
      </p:sp>
      <p:grpSp>
        <p:nvGrpSpPr>
          <p:cNvPr id="4" name="Ομάδα 3">
            <a:extLst>
              <a:ext uri="{FF2B5EF4-FFF2-40B4-BE49-F238E27FC236}">
                <a16:creationId xmlns="" xmlns:a16="http://schemas.microsoft.com/office/drawing/2014/main" id="{34906C9A-59C8-3342-A7E5-C88825AD7D9E}"/>
              </a:ext>
            </a:extLst>
          </p:cNvPr>
          <p:cNvGrpSpPr/>
          <p:nvPr/>
        </p:nvGrpSpPr>
        <p:grpSpPr>
          <a:xfrm>
            <a:off x="115878" y="130589"/>
            <a:ext cx="12363004" cy="831937"/>
            <a:chOff x="115878" y="130589"/>
            <a:chExt cx="12363004" cy="831937"/>
          </a:xfrm>
        </p:grpSpPr>
        <p:pic>
          <p:nvPicPr>
            <p:cNvPr id="5" name="Εικόνα 4">
              <a:extLst>
                <a:ext uri="{FF2B5EF4-FFF2-40B4-BE49-F238E27FC236}">
                  <a16:creationId xmlns="" xmlns:a16="http://schemas.microsoft.com/office/drawing/2014/main" id="{BB8BE8A0-0232-6144-9F36-32B6AB15BB0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="" xmlns:a14="http://schemas.microsoft.com/office/drawing/2010/main">
                    <a14:imgLayer r:embed="rId3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15878" y="142875"/>
              <a:ext cx="557890" cy="819651"/>
            </a:xfrm>
            <a:prstGeom prst="rect">
              <a:avLst/>
            </a:prstGeom>
          </p:spPr>
        </p:pic>
        <p:pic>
          <p:nvPicPr>
            <p:cNvPr id="6" name="Picture 2" descr="Επιστολή προς Περιφερειάρχη ΑΜΘ για Ιατρική Σχολή ΔΠΘ – Δημήτρης Κυριαζίδης">
              <a:extLst>
                <a:ext uri="{FF2B5EF4-FFF2-40B4-BE49-F238E27FC236}">
                  <a16:creationId xmlns="" xmlns:a16="http://schemas.microsoft.com/office/drawing/2014/main" id="{EAE252AC-50BE-ED4C-BD84-8A79BDCB1A6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BEBA8EAE-BF5A-486C-A8C5-ECC9F3942E4B}">
                  <a14:imgProps xmlns="" xmlns:a14="http://schemas.microsoft.com/office/drawing/2010/main">
                    <a14:imgLayer r:embed="rId5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557582" y="130589"/>
              <a:ext cx="1921300" cy="819652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="" xmlns:p14="http://schemas.microsoft.com/office/powerpoint/2010/main" val="28022079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="" xmlns:a16="http://schemas.microsoft.com/office/drawing/2014/main" id="{60CF84F0-8AEE-FF49-B822-F1AB75A1C7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l-GR" dirty="0"/>
              <a:t>Περίπτωση </a:t>
            </a:r>
            <a:r>
              <a:rPr lang="en-US" dirty="0"/>
              <a:t>4</a:t>
            </a:r>
            <a:endParaRPr lang="el-GR" dirty="0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="" xmlns:a16="http://schemas.microsoft.com/office/drawing/2014/main" id="{1C212229-2F63-DE44-B312-9DAF894D41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667250"/>
          </a:xfrm>
        </p:spPr>
        <p:txBody>
          <a:bodyPr>
            <a:normAutofit fontScale="92500" lnSpcReduction="20000"/>
          </a:bodyPr>
          <a:lstStyle/>
          <a:p>
            <a:r>
              <a:rPr lang="el-GR" dirty="0" err="1"/>
              <a:t>Έφηβη</a:t>
            </a:r>
            <a:r>
              <a:rPr lang="el-GR" dirty="0"/>
              <a:t> 15 ετών </a:t>
            </a:r>
          </a:p>
          <a:p>
            <a:r>
              <a:rPr lang="el-GR" dirty="0"/>
              <a:t>Παρουσία πολλαπλών συμπαγών βλατίδων με διάμετρο 2-7χιλ. στην πελματιαία επιφάνεια αμφότερων των άκρων </a:t>
            </a:r>
            <a:r>
              <a:rPr lang="el-GR" dirty="0" err="1"/>
              <a:t>ποδών</a:t>
            </a:r>
            <a:endParaRPr lang="el-GR" dirty="0"/>
          </a:p>
          <a:p>
            <a:r>
              <a:rPr lang="el-GR" dirty="0">
                <a:solidFill>
                  <a:srgbClr val="FF0000"/>
                </a:solidFill>
              </a:rPr>
              <a:t>Επώδυνες κατά την πίεση </a:t>
            </a:r>
          </a:p>
          <a:p>
            <a:r>
              <a:rPr lang="el-GR" dirty="0"/>
              <a:t>Ορισμένες συρρέουσες και κάποιες γειτνίαζαν με παρακείμενες βλάβες σε διπλανά δάχτυλα (</a:t>
            </a:r>
            <a:r>
              <a:rPr lang="en-US" dirty="0"/>
              <a:t>“kissing lesions”)</a:t>
            </a:r>
            <a:endParaRPr lang="el-GR" dirty="0"/>
          </a:p>
          <a:p>
            <a:r>
              <a:rPr lang="el-GR" dirty="0"/>
              <a:t>Εκτεταμένη </a:t>
            </a:r>
            <a:r>
              <a:rPr lang="el-GR" dirty="0" err="1"/>
              <a:t>υπερκεράτωση</a:t>
            </a:r>
            <a:r>
              <a:rPr lang="el-GR" dirty="0"/>
              <a:t> που μπορούσε να απομακρυνθεί με ένα νυστέρι </a:t>
            </a:r>
          </a:p>
          <a:p>
            <a:r>
              <a:rPr lang="el-GR" dirty="0"/>
              <a:t>Η ασθενής ζήτησε να αφαιρεθούν οι βλάβες εξ αιτίας του πόνου που της προκαλούσαν κατά την βάδιση </a:t>
            </a:r>
          </a:p>
          <a:p>
            <a:r>
              <a:rPr lang="el-GR" dirty="0"/>
              <a:t>Συχνά δεν απαιτείται επιθετική θεραπεία σε αυτούς τους ασθενείς. Στην προκειμένη περίπτωση εφαρμόστηκε κρυοχειρουργική για την αφαίρεση των βλαβών. </a:t>
            </a:r>
          </a:p>
        </p:txBody>
      </p:sp>
      <p:grpSp>
        <p:nvGrpSpPr>
          <p:cNvPr id="4" name="Ομάδα 3">
            <a:extLst>
              <a:ext uri="{FF2B5EF4-FFF2-40B4-BE49-F238E27FC236}">
                <a16:creationId xmlns="" xmlns:a16="http://schemas.microsoft.com/office/drawing/2014/main" id="{C90C87D0-50B7-0040-8ABB-AE2E973C50CB}"/>
              </a:ext>
            </a:extLst>
          </p:cNvPr>
          <p:cNvGrpSpPr/>
          <p:nvPr/>
        </p:nvGrpSpPr>
        <p:grpSpPr>
          <a:xfrm>
            <a:off x="115878" y="130589"/>
            <a:ext cx="12363004" cy="831937"/>
            <a:chOff x="115878" y="130589"/>
            <a:chExt cx="12363004" cy="831937"/>
          </a:xfrm>
        </p:grpSpPr>
        <p:pic>
          <p:nvPicPr>
            <p:cNvPr id="5" name="Εικόνα 4">
              <a:extLst>
                <a:ext uri="{FF2B5EF4-FFF2-40B4-BE49-F238E27FC236}">
                  <a16:creationId xmlns="" xmlns:a16="http://schemas.microsoft.com/office/drawing/2014/main" id="{42331F0F-56A3-E84F-8767-F6992D486D0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="" xmlns:a14="http://schemas.microsoft.com/office/drawing/2010/main">
                    <a14:imgLayer r:embed="rId3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15878" y="142875"/>
              <a:ext cx="557890" cy="819651"/>
            </a:xfrm>
            <a:prstGeom prst="rect">
              <a:avLst/>
            </a:prstGeom>
          </p:spPr>
        </p:pic>
        <p:pic>
          <p:nvPicPr>
            <p:cNvPr id="6" name="Picture 2" descr="Επιστολή προς Περιφερειάρχη ΑΜΘ για Ιατρική Σχολή ΔΠΘ – Δημήτρης Κυριαζίδης">
              <a:extLst>
                <a:ext uri="{FF2B5EF4-FFF2-40B4-BE49-F238E27FC236}">
                  <a16:creationId xmlns="" xmlns:a16="http://schemas.microsoft.com/office/drawing/2014/main" id="{D0ACF90B-B74C-C64C-8869-6C5B12E0920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BEBA8EAE-BF5A-486C-A8C5-ECC9F3942E4B}">
                  <a14:imgProps xmlns="" xmlns:a14="http://schemas.microsoft.com/office/drawing/2010/main">
                    <a14:imgLayer r:embed="rId5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557582" y="130589"/>
              <a:ext cx="1921300" cy="819652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="" xmlns:p14="http://schemas.microsoft.com/office/powerpoint/2010/main" val="594677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="" xmlns:a16="http://schemas.microsoft.com/office/drawing/2014/main" id="{C2EE0CA9-AF10-C44B-9AD3-B1035188E9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112837"/>
          </a:xfrm>
        </p:spPr>
        <p:txBody>
          <a:bodyPr/>
          <a:lstStyle/>
          <a:p>
            <a:pPr algn="ctr"/>
            <a:r>
              <a:rPr lang="el-GR" dirty="0"/>
              <a:t>Περίπτωση </a:t>
            </a:r>
            <a:r>
              <a:rPr lang="en-US" dirty="0"/>
              <a:t>4</a:t>
            </a:r>
            <a:r>
              <a:rPr lang="el-GR" dirty="0"/>
              <a:t>-κλινική εικόνα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="" xmlns:a16="http://schemas.microsoft.com/office/drawing/2014/main" id="{A1958C1D-8270-5144-86F2-91A71CD1A9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3286" y="1477962"/>
            <a:ext cx="5334000" cy="5006975"/>
          </a:xfrm>
        </p:spPr>
        <p:txBody>
          <a:bodyPr>
            <a:normAutofit fontScale="92500" lnSpcReduction="20000"/>
          </a:bodyPr>
          <a:lstStyle/>
          <a:p>
            <a:r>
              <a:rPr lang="el-GR" dirty="0"/>
              <a:t>Η πελματιαία επιφάνεια του άκρου </a:t>
            </a:r>
            <a:r>
              <a:rPr lang="el-GR" dirty="0" err="1"/>
              <a:t>ποδός</a:t>
            </a:r>
            <a:r>
              <a:rPr lang="el-GR" dirty="0"/>
              <a:t> εμφανίζει </a:t>
            </a:r>
            <a:r>
              <a:rPr lang="el-GR" dirty="0">
                <a:solidFill>
                  <a:srgbClr val="FF0000"/>
                </a:solidFill>
              </a:rPr>
              <a:t>πολλαπλές βλατίδες</a:t>
            </a:r>
            <a:r>
              <a:rPr lang="el-GR" dirty="0"/>
              <a:t> </a:t>
            </a:r>
            <a:r>
              <a:rPr lang="el-GR" dirty="0">
                <a:solidFill>
                  <a:srgbClr val="FF0000"/>
                </a:solidFill>
              </a:rPr>
              <a:t>και πλάκες με σκληρή επιφάνεια</a:t>
            </a:r>
          </a:p>
          <a:p>
            <a:r>
              <a:rPr lang="el-GR" dirty="0"/>
              <a:t>Οι γειτονικές επιφάνειες των δακτύλων μεταξύ τους εμφανίζουν </a:t>
            </a:r>
            <a:r>
              <a:rPr lang="el-GR" dirty="0">
                <a:solidFill>
                  <a:srgbClr val="FF0000"/>
                </a:solidFill>
              </a:rPr>
              <a:t>συρρέουσες βλάβες </a:t>
            </a:r>
            <a:r>
              <a:rPr lang="el-GR" dirty="0"/>
              <a:t>(</a:t>
            </a:r>
            <a:r>
              <a:rPr lang="en-US" dirty="0"/>
              <a:t>kissing lesions). </a:t>
            </a:r>
            <a:endParaRPr lang="el-GR" dirty="0"/>
          </a:p>
          <a:p>
            <a:pPr>
              <a:buFont typeface="Wingdings" pitchFamily="2" charset="2"/>
              <a:buChar char="Ø"/>
            </a:pPr>
            <a:r>
              <a:rPr lang="en-US" dirty="0"/>
              <a:t>H </a:t>
            </a:r>
            <a:r>
              <a:rPr lang="el-GR" dirty="0"/>
              <a:t>ανατομική εντόπιση αυτών των </a:t>
            </a:r>
            <a:r>
              <a:rPr lang="el-GR" dirty="0" err="1"/>
              <a:t>θηλωματωδών</a:t>
            </a:r>
            <a:r>
              <a:rPr lang="el-GR" dirty="0"/>
              <a:t> βλαβών είναι χαρακτηριστική των </a:t>
            </a:r>
            <a:r>
              <a:rPr lang="el-GR" dirty="0">
                <a:solidFill>
                  <a:srgbClr val="FF0000"/>
                </a:solidFill>
              </a:rPr>
              <a:t>πελματιαίων </a:t>
            </a:r>
            <a:r>
              <a:rPr lang="el-GR" dirty="0" err="1">
                <a:solidFill>
                  <a:srgbClr val="FF0000"/>
                </a:solidFill>
              </a:rPr>
              <a:t>μυρμηκιών</a:t>
            </a:r>
            <a:endParaRPr lang="el-GR" dirty="0"/>
          </a:p>
          <a:p>
            <a:pPr>
              <a:buFont typeface="Wingdings" pitchFamily="2" charset="2"/>
              <a:buChar char="Ø"/>
            </a:pPr>
            <a:r>
              <a:rPr lang="el-GR" dirty="0"/>
              <a:t> Η συχνότερη μορφή αυτής της κατηγορίας </a:t>
            </a:r>
            <a:r>
              <a:rPr lang="el-GR" dirty="0" err="1"/>
              <a:t>θηλωματωδών</a:t>
            </a:r>
            <a:r>
              <a:rPr lang="el-GR" dirty="0"/>
              <a:t> βλαβών είναι οι </a:t>
            </a:r>
            <a:r>
              <a:rPr lang="el-GR" dirty="0">
                <a:solidFill>
                  <a:srgbClr val="FF0000"/>
                </a:solidFill>
              </a:rPr>
              <a:t>κοινές </a:t>
            </a:r>
            <a:r>
              <a:rPr lang="el-GR" dirty="0" err="1">
                <a:solidFill>
                  <a:srgbClr val="FF0000"/>
                </a:solidFill>
              </a:rPr>
              <a:t>μυρμηκιές</a:t>
            </a:r>
            <a:endParaRPr lang="el-GR" dirty="0"/>
          </a:p>
        </p:txBody>
      </p:sp>
      <p:pic>
        <p:nvPicPr>
          <p:cNvPr id="11266" name="Picture 2">
            <a:extLst>
              <a:ext uri="{FF2B5EF4-FFF2-40B4-BE49-F238E27FC236}">
                <a16:creationId xmlns="" xmlns:a16="http://schemas.microsoft.com/office/drawing/2014/main" id="{846D43DB-6CD8-354F-95F5-E3B356D324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5999" y="1970087"/>
            <a:ext cx="5872715" cy="3859213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Ομάδα 4">
            <a:extLst>
              <a:ext uri="{FF2B5EF4-FFF2-40B4-BE49-F238E27FC236}">
                <a16:creationId xmlns="" xmlns:a16="http://schemas.microsoft.com/office/drawing/2014/main" id="{92E284C9-EE50-E444-A475-9679CFB5CC18}"/>
              </a:ext>
            </a:extLst>
          </p:cNvPr>
          <p:cNvGrpSpPr/>
          <p:nvPr/>
        </p:nvGrpSpPr>
        <p:grpSpPr>
          <a:xfrm>
            <a:off x="115878" y="130589"/>
            <a:ext cx="12363004" cy="831937"/>
            <a:chOff x="115878" y="130589"/>
            <a:chExt cx="12363004" cy="831937"/>
          </a:xfrm>
        </p:grpSpPr>
        <p:pic>
          <p:nvPicPr>
            <p:cNvPr id="6" name="Εικόνα 5">
              <a:extLst>
                <a:ext uri="{FF2B5EF4-FFF2-40B4-BE49-F238E27FC236}">
                  <a16:creationId xmlns="" xmlns:a16="http://schemas.microsoft.com/office/drawing/2014/main" id="{C43D51C6-44B4-164E-80A3-BB88FC45AA8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="" xmlns:a14="http://schemas.microsoft.com/office/drawing/2010/main">
                    <a14:imgLayer r:embed="rId5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15878" y="142875"/>
              <a:ext cx="557890" cy="819651"/>
            </a:xfrm>
            <a:prstGeom prst="rect">
              <a:avLst/>
            </a:prstGeom>
          </p:spPr>
        </p:pic>
        <p:pic>
          <p:nvPicPr>
            <p:cNvPr id="7" name="Picture 2" descr="Επιστολή προς Περιφερειάρχη ΑΜΘ για Ιατρική Σχολή ΔΠΘ – Δημήτρης Κυριαζίδης">
              <a:extLst>
                <a:ext uri="{FF2B5EF4-FFF2-40B4-BE49-F238E27FC236}">
                  <a16:creationId xmlns="" xmlns:a16="http://schemas.microsoft.com/office/drawing/2014/main" id="{DE9090CF-6588-8C4B-8EF5-7425A06EF0B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BEBA8EAE-BF5A-486C-A8C5-ECC9F3942E4B}">
                  <a14:imgProps xmlns="" xmlns:a14="http://schemas.microsoft.com/office/drawing/2010/main">
                    <a14:imgLayer r:embed="rId7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557582" y="130589"/>
              <a:ext cx="1921300" cy="819652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="" xmlns:p14="http://schemas.microsoft.com/office/powerpoint/2010/main" val="21590372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="" xmlns:a16="http://schemas.microsoft.com/office/drawing/2014/main" id="{C2EE0CA9-AF10-C44B-9AD3-B1035188E9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112837"/>
          </a:xfrm>
        </p:spPr>
        <p:txBody>
          <a:bodyPr/>
          <a:lstStyle/>
          <a:p>
            <a:pPr algn="ctr"/>
            <a:r>
              <a:rPr lang="el-GR" dirty="0"/>
              <a:t>Περίπτωση </a:t>
            </a:r>
            <a:r>
              <a:rPr lang="en-US" dirty="0"/>
              <a:t>4</a:t>
            </a:r>
            <a:r>
              <a:rPr lang="el-GR" dirty="0"/>
              <a:t>-κλινική εικόνα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="" xmlns:a16="http://schemas.microsoft.com/office/drawing/2014/main" id="{A1958C1D-8270-5144-86F2-91A71CD1A9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8113" y="1970087"/>
            <a:ext cx="5957887" cy="4351338"/>
          </a:xfrm>
        </p:spPr>
        <p:txBody>
          <a:bodyPr>
            <a:normAutofit/>
          </a:bodyPr>
          <a:lstStyle/>
          <a:p>
            <a:r>
              <a:rPr lang="el-GR" dirty="0"/>
              <a:t>Οι βλάβες μπορούν να εμφανιστούν </a:t>
            </a:r>
            <a:r>
              <a:rPr lang="el-GR" dirty="0">
                <a:solidFill>
                  <a:srgbClr val="FF0000"/>
                </a:solidFill>
              </a:rPr>
              <a:t>οπουδήποτε στο σώμα</a:t>
            </a:r>
            <a:r>
              <a:rPr lang="el-GR" dirty="0"/>
              <a:t>, είναι όμως συχνότερες στα χέρια </a:t>
            </a:r>
          </a:p>
          <a:p>
            <a:r>
              <a:rPr lang="el-GR" dirty="0"/>
              <a:t>Οι </a:t>
            </a:r>
            <a:r>
              <a:rPr lang="el-GR" dirty="0" err="1"/>
              <a:t>μυρμηκιές</a:t>
            </a:r>
            <a:r>
              <a:rPr lang="el-GR" dirty="0"/>
              <a:t> των γεννητικών οργάνων (</a:t>
            </a:r>
            <a:r>
              <a:rPr lang="el-GR" dirty="0" err="1">
                <a:solidFill>
                  <a:srgbClr val="FF0000"/>
                </a:solidFill>
              </a:rPr>
              <a:t>οξυτενή</a:t>
            </a:r>
            <a:r>
              <a:rPr lang="el-GR" dirty="0">
                <a:solidFill>
                  <a:srgbClr val="FF0000"/>
                </a:solidFill>
              </a:rPr>
              <a:t> κονδυλώματα</a:t>
            </a:r>
            <a:r>
              <a:rPr lang="el-GR" dirty="0"/>
              <a:t>) εμφανίζονται στο πέος, στα γεννητικά όργανα της γυναίκας, στην ουρήθρα και στην </a:t>
            </a:r>
            <a:r>
              <a:rPr lang="el-GR" dirty="0" err="1"/>
              <a:t>περιπρωκτική</a:t>
            </a:r>
            <a:r>
              <a:rPr lang="el-GR" dirty="0"/>
              <a:t> χώρα</a:t>
            </a:r>
          </a:p>
        </p:txBody>
      </p:sp>
      <p:pic>
        <p:nvPicPr>
          <p:cNvPr id="11266" name="Picture 2">
            <a:extLst>
              <a:ext uri="{FF2B5EF4-FFF2-40B4-BE49-F238E27FC236}">
                <a16:creationId xmlns="" xmlns:a16="http://schemas.microsoft.com/office/drawing/2014/main" id="{846D43DB-6CD8-354F-95F5-E3B356D324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5999" y="1970087"/>
            <a:ext cx="5872715" cy="3859213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Ομάδα 4">
            <a:extLst>
              <a:ext uri="{FF2B5EF4-FFF2-40B4-BE49-F238E27FC236}">
                <a16:creationId xmlns="" xmlns:a16="http://schemas.microsoft.com/office/drawing/2014/main" id="{1F629A69-2FF3-7747-B9E5-2CE727894814}"/>
              </a:ext>
            </a:extLst>
          </p:cNvPr>
          <p:cNvGrpSpPr/>
          <p:nvPr/>
        </p:nvGrpSpPr>
        <p:grpSpPr>
          <a:xfrm>
            <a:off x="115878" y="130589"/>
            <a:ext cx="12363004" cy="831937"/>
            <a:chOff x="115878" y="130589"/>
            <a:chExt cx="12363004" cy="831937"/>
          </a:xfrm>
        </p:grpSpPr>
        <p:pic>
          <p:nvPicPr>
            <p:cNvPr id="6" name="Εικόνα 5">
              <a:extLst>
                <a:ext uri="{FF2B5EF4-FFF2-40B4-BE49-F238E27FC236}">
                  <a16:creationId xmlns="" xmlns:a16="http://schemas.microsoft.com/office/drawing/2014/main" id="{DB22DEE5-AE36-814F-89A7-67CBF25A369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="" xmlns:a14="http://schemas.microsoft.com/office/drawing/2010/main">
                    <a14:imgLayer r:embed="rId5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15878" y="142875"/>
              <a:ext cx="557890" cy="819651"/>
            </a:xfrm>
            <a:prstGeom prst="rect">
              <a:avLst/>
            </a:prstGeom>
          </p:spPr>
        </p:pic>
        <p:pic>
          <p:nvPicPr>
            <p:cNvPr id="7" name="Picture 2" descr="Επιστολή προς Περιφερειάρχη ΑΜΘ για Ιατρική Σχολή ΔΠΘ – Δημήτρης Κυριαζίδης">
              <a:extLst>
                <a:ext uri="{FF2B5EF4-FFF2-40B4-BE49-F238E27FC236}">
                  <a16:creationId xmlns="" xmlns:a16="http://schemas.microsoft.com/office/drawing/2014/main" id="{98D44B62-0162-E746-9BC6-AD07A6B014D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BEBA8EAE-BF5A-486C-A8C5-ECC9F3942E4B}">
                  <a14:imgProps xmlns="" xmlns:a14="http://schemas.microsoft.com/office/drawing/2010/main">
                    <a14:imgLayer r:embed="rId7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557582" y="130589"/>
              <a:ext cx="1921300" cy="819652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="" xmlns:p14="http://schemas.microsoft.com/office/powerpoint/2010/main" val="2412794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="" xmlns:a16="http://schemas.microsoft.com/office/drawing/2014/main" id="{2CF7A03A-51CB-B947-9466-BB408CE417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l-GR" dirty="0"/>
              <a:t>Περίπτωση </a:t>
            </a:r>
            <a:r>
              <a:rPr lang="en-US" dirty="0"/>
              <a:t>4</a:t>
            </a:r>
            <a:r>
              <a:rPr lang="el-GR" dirty="0"/>
              <a:t>-πελματιαία </a:t>
            </a:r>
            <a:r>
              <a:rPr lang="el-GR" dirty="0" err="1"/>
              <a:t>μυρμηκιά</a:t>
            </a:r>
            <a:r>
              <a:rPr lang="el-GR" dirty="0"/>
              <a:t>-κλινική εικόνα</a:t>
            </a:r>
          </a:p>
        </p:txBody>
      </p:sp>
      <p:pic>
        <p:nvPicPr>
          <p:cNvPr id="4" name="Θέση περιεχομένου 3">
            <a:extLst>
              <a:ext uri="{FF2B5EF4-FFF2-40B4-BE49-F238E27FC236}">
                <a16:creationId xmlns="" xmlns:a16="http://schemas.microsoft.com/office/drawing/2014/main" id="{9EF38D95-D801-A941-B44C-CDF556D14C4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17513" y="1690687"/>
            <a:ext cx="5326062" cy="379229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Εικόνα 4">
            <a:extLst>
              <a:ext uri="{FF2B5EF4-FFF2-40B4-BE49-F238E27FC236}">
                <a16:creationId xmlns="" xmlns:a16="http://schemas.microsoft.com/office/drawing/2014/main" id="{308DB091-3F06-1B48-A588-EF3D401A10C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=""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448426" y="1690687"/>
            <a:ext cx="4905373" cy="382512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900EBA47-458E-5A4D-8A44-038F5875D5AB}"/>
              </a:ext>
            </a:extLst>
          </p:cNvPr>
          <p:cNvSpPr txBox="1"/>
          <p:nvPr/>
        </p:nvSpPr>
        <p:spPr>
          <a:xfrm>
            <a:off x="417512" y="5700713"/>
            <a:ext cx="56784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000" dirty="0"/>
              <a:t>Βλατίδες και πλάκες με ανώμαλη σκληρή επιφάνεια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BF225AF0-49F4-0640-AFEE-46540CA007C4}"/>
              </a:ext>
            </a:extLst>
          </p:cNvPr>
          <p:cNvSpPr txBox="1"/>
          <p:nvPr/>
        </p:nvSpPr>
        <p:spPr>
          <a:xfrm>
            <a:off x="6448427" y="5700713"/>
            <a:ext cx="47672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000" dirty="0"/>
              <a:t>Γειτονικές βλάβες παρακείμενων δακτύλων (</a:t>
            </a:r>
            <a:r>
              <a:rPr lang="en-US" sz="2000" dirty="0"/>
              <a:t>kissing lesions)</a:t>
            </a:r>
            <a:endParaRPr lang="el-GR" sz="2000" dirty="0"/>
          </a:p>
        </p:txBody>
      </p:sp>
      <p:grpSp>
        <p:nvGrpSpPr>
          <p:cNvPr id="8" name="Ομάδα 7">
            <a:extLst>
              <a:ext uri="{FF2B5EF4-FFF2-40B4-BE49-F238E27FC236}">
                <a16:creationId xmlns="" xmlns:a16="http://schemas.microsoft.com/office/drawing/2014/main" id="{11D44AF4-B609-A84A-8EE7-4A517CE5DEAE}"/>
              </a:ext>
            </a:extLst>
          </p:cNvPr>
          <p:cNvGrpSpPr/>
          <p:nvPr/>
        </p:nvGrpSpPr>
        <p:grpSpPr>
          <a:xfrm>
            <a:off x="115878" y="130589"/>
            <a:ext cx="12363004" cy="831937"/>
            <a:chOff x="115878" y="130589"/>
            <a:chExt cx="12363004" cy="831937"/>
          </a:xfrm>
        </p:grpSpPr>
        <p:pic>
          <p:nvPicPr>
            <p:cNvPr id="9" name="Εικόνα 8">
              <a:extLst>
                <a:ext uri="{FF2B5EF4-FFF2-40B4-BE49-F238E27FC236}">
                  <a16:creationId xmlns="" xmlns:a16="http://schemas.microsoft.com/office/drawing/2014/main" id="{C273E0BD-B2D1-FD4A-9C0D-CF383137D3B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="" xmlns:a14="http://schemas.microsoft.com/office/drawing/2010/main">
                    <a14:imgLayer r:embed="rId7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15878" y="142875"/>
              <a:ext cx="557890" cy="819651"/>
            </a:xfrm>
            <a:prstGeom prst="rect">
              <a:avLst/>
            </a:prstGeom>
          </p:spPr>
        </p:pic>
        <p:pic>
          <p:nvPicPr>
            <p:cNvPr id="10" name="Picture 2" descr="Επιστολή προς Περιφερειάρχη ΑΜΘ για Ιατρική Σχολή ΔΠΘ – Δημήτρης Κυριαζίδης">
              <a:extLst>
                <a:ext uri="{FF2B5EF4-FFF2-40B4-BE49-F238E27FC236}">
                  <a16:creationId xmlns="" xmlns:a16="http://schemas.microsoft.com/office/drawing/2014/main" id="{E0EEC203-6FBA-6E42-8F3B-46E1C669515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BEBA8EAE-BF5A-486C-A8C5-ECC9F3942E4B}">
                  <a14:imgProps xmlns="" xmlns:a14="http://schemas.microsoft.com/office/drawing/2010/main">
                    <a14:imgLayer r:embed="rId9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557582" y="130589"/>
              <a:ext cx="1921300" cy="819652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="" xmlns:p14="http://schemas.microsoft.com/office/powerpoint/2010/main" val="4241934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="" xmlns:a16="http://schemas.microsoft.com/office/drawing/2014/main" id="{1725355E-7365-9540-8BA2-C6D15F4C8B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l-GR" dirty="0"/>
              <a:t>Ερώτηση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="" xmlns:a16="http://schemas.microsoft.com/office/drawing/2014/main" id="{C95197ED-2725-7243-85BB-7FABBDBF45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dirty="0"/>
              <a:t>Ποιος είναι ο κοινός αιτιολογικός παράγοντας όλων αυτών των </a:t>
            </a:r>
            <a:r>
              <a:rPr lang="el-GR" dirty="0" err="1"/>
              <a:t>θηλωματωδών</a:t>
            </a:r>
            <a:r>
              <a:rPr lang="el-GR" dirty="0"/>
              <a:t> βλαβών;</a:t>
            </a:r>
          </a:p>
          <a:p>
            <a:endParaRPr lang="el-GR" dirty="0"/>
          </a:p>
          <a:p>
            <a:pPr>
              <a:buFont typeface="Wingdings" pitchFamily="2" charset="2"/>
              <a:buChar char="Ø"/>
            </a:pPr>
            <a:r>
              <a:rPr lang="el-GR" dirty="0"/>
              <a:t>Η λοίμωξη από </a:t>
            </a:r>
            <a:r>
              <a:rPr lang="el-GR" u="sng" dirty="0"/>
              <a:t>τον ιό των ανθρωπίνων θηλωμάτων (</a:t>
            </a:r>
            <a:r>
              <a:rPr lang="en-US" u="sng" dirty="0"/>
              <a:t>HPV)</a:t>
            </a:r>
            <a:r>
              <a:rPr lang="el-GR" dirty="0"/>
              <a:t> ε</a:t>
            </a:r>
            <a:r>
              <a:rPr lang="en-US" dirty="0" err="1"/>
              <a:t>ί</a:t>
            </a:r>
            <a:r>
              <a:rPr lang="el-GR" dirty="0"/>
              <a:t>ναι ο κοινός αιτιολογικός παράγοντας των:</a:t>
            </a:r>
          </a:p>
          <a:p>
            <a:pPr>
              <a:buFont typeface="Wingdings" pitchFamily="2" charset="2"/>
              <a:buChar char="ü"/>
            </a:pPr>
            <a:r>
              <a:rPr lang="el-GR" dirty="0"/>
              <a:t>Πελματιαίων </a:t>
            </a:r>
            <a:r>
              <a:rPr lang="el-GR" dirty="0" err="1"/>
              <a:t>μυρμηκιών</a:t>
            </a:r>
            <a:r>
              <a:rPr lang="el-GR" dirty="0"/>
              <a:t> (</a:t>
            </a:r>
            <a:r>
              <a:rPr lang="en-US" dirty="0"/>
              <a:t>verruca plantaris)</a:t>
            </a:r>
          </a:p>
          <a:p>
            <a:pPr>
              <a:buFont typeface="Wingdings" pitchFamily="2" charset="2"/>
              <a:buChar char="ü"/>
            </a:pPr>
            <a:r>
              <a:rPr lang="el-GR" dirty="0" err="1"/>
              <a:t>Παλαμια</a:t>
            </a:r>
            <a:r>
              <a:rPr lang="en-US" dirty="0" err="1"/>
              <a:t>ί</a:t>
            </a:r>
            <a:r>
              <a:rPr lang="el-GR" dirty="0"/>
              <a:t>ων </a:t>
            </a:r>
            <a:r>
              <a:rPr lang="el-GR" dirty="0" err="1"/>
              <a:t>μυρμηκιών</a:t>
            </a:r>
            <a:r>
              <a:rPr lang="el-GR" dirty="0"/>
              <a:t> (</a:t>
            </a:r>
            <a:r>
              <a:rPr lang="en-US" dirty="0"/>
              <a:t>verruca palmaris)</a:t>
            </a:r>
            <a:endParaRPr lang="el-GR" dirty="0"/>
          </a:p>
          <a:p>
            <a:pPr>
              <a:buFont typeface="Wingdings" pitchFamily="2" charset="2"/>
              <a:buChar char="ü"/>
            </a:pPr>
            <a:r>
              <a:rPr lang="el-GR" dirty="0" err="1"/>
              <a:t>Κοιν</a:t>
            </a:r>
            <a:r>
              <a:rPr lang="en-US" dirty="0" err="1"/>
              <a:t>ώ</a:t>
            </a:r>
            <a:r>
              <a:rPr lang="el-GR" dirty="0"/>
              <a:t>ν </a:t>
            </a:r>
            <a:r>
              <a:rPr lang="el-GR" dirty="0" err="1"/>
              <a:t>μυρμηκιών</a:t>
            </a:r>
            <a:r>
              <a:rPr lang="el-GR" dirty="0"/>
              <a:t> (</a:t>
            </a:r>
            <a:r>
              <a:rPr lang="en-US" dirty="0"/>
              <a:t>verruca vulgaris)</a:t>
            </a:r>
            <a:endParaRPr lang="el-GR" dirty="0"/>
          </a:p>
          <a:p>
            <a:pPr>
              <a:buFont typeface="Wingdings" pitchFamily="2" charset="2"/>
              <a:buChar char="ü"/>
            </a:pPr>
            <a:r>
              <a:rPr lang="el-GR" dirty="0" err="1"/>
              <a:t>Οξυτενών</a:t>
            </a:r>
            <a:r>
              <a:rPr lang="el-GR" dirty="0"/>
              <a:t> κονδυλωμάτων (</a:t>
            </a:r>
            <a:r>
              <a:rPr lang="en-US" dirty="0"/>
              <a:t>condyloma acuminatum)</a:t>
            </a:r>
            <a:endParaRPr lang="el-GR" dirty="0"/>
          </a:p>
        </p:txBody>
      </p:sp>
      <p:grpSp>
        <p:nvGrpSpPr>
          <p:cNvPr id="4" name="Ομάδα 3">
            <a:extLst>
              <a:ext uri="{FF2B5EF4-FFF2-40B4-BE49-F238E27FC236}">
                <a16:creationId xmlns="" xmlns:a16="http://schemas.microsoft.com/office/drawing/2014/main" id="{2C867D2F-2365-A146-A8B4-C77C4CB0D60A}"/>
              </a:ext>
            </a:extLst>
          </p:cNvPr>
          <p:cNvGrpSpPr/>
          <p:nvPr/>
        </p:nvGrpSpPr>
        <p:grpSpPr>
          <a:xfrm>
            <a:off x="115878" y="130589"/>
            <a:ext cx="12363004" cy="831937"/>
            <a:chOff x="115878" y="130589"/>
            <a:chExt cx="12363004" cy="831937"/>
          </a:xfrm>
        </p:grpSpPr>
        <p:pic>
          <p:nvPicPr>
            <p:cNvPr id="5" name="Εικόνα 4">
              <a:extLst>
                <a:ext uri="{FF2B5EF4-FFF2-40B4-BE49-F238E27FC236}">
                  <a16:creationId xmlns="" xmlns:a16="http://schemas.microsoft.com/office/drawing/2014/main" id="{E2334D63-F6CB-B746-AD1D-72FD5B09DA3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="" xmlns:a14="http://schemas.microsoft.com/office/drawing/2010/main">
                    <a14:imgLayer r:embed="rId3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15878" y="142875"/>
              <a:ext cx="557890" cy="819651"/>
            </a:xfrm>
            <a:prstGeom prst="rect">
              <a:avLst/>
            </a:prstGeom>
          </p:spPr>
        </p:pic>
        <p:pic>
          <p:nvPicPr>
            <p:cNvPr id="6" name="Picture 2" descr="Επιστολή προς Περιφερειάρχη ΑΜΘ για Ιατρική Σχολή ΔΠΘ – Δημήτρης Κυριαζίδης">
              <a:extLst>
                <a:ext uri="{FF2B5EF4-FFF2-40B4-BE49-F238E27FC236}">
                  <a16:creationId xmlns="" xmlns:a16="http://schemas.microsoft.com/office/drawing/2014/main" id="{916EA009-E31E-024A-902C-5C4A4A8B3AF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BEBA8EAE-BF5A-486C-A8C5-ECC9F3942E4B}">
                  <a14:imgProps xmlns="" xmlns:a14="http://schemas.microsoft.com/office/drawing/2010/main">
                    <a14:imgLayer r:embed="rId5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557582" y="130589"/>
              <a:ext cx="1921300" cy="819652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="" xmlns:p14="http://schemas.microsoft.com/office/powerpoint/2010/main" val="35707200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="" xmlns:a16="http://schemas.microsoft.com/office/drawing/2014/main" id="{8F6E769B-1102-7F4C-A6D9-133E49D098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l-GR" dirty="0"/>
              <a:t>Περίπτωση </a:t>
            </a:r>
            <a:r>
              <a:rPr lang="en-US" dirty="0"/>
              <a:t>4</a:t>
            </a:r>
            <a:r>
              <a:rPr lang="el-GR" dirty="0"/>
              <a:t>-πελματιαία </a:t>
            </a:r>
            <a:r>
              <a:rPr lang="el-GR" dirty="0" err="1"/>
              <a:t>μυρμηκιά-ιστοπαθολογικ</a:t>
            </a:r>
            <a:r>
              <a:rPr lang="en-US" dirty="0" err="1"/>
              <a:t>ή</a:t>
            </a:r>
            <a:r>
              <a:rPr lang="el-GR" dirty="0"/>
              <a:t> εικόνα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="" xmlns:a16="http://schemas.microsoft.com/office/drawing/2014/main" id="{4D426B9F-4760-9B41-A16D-4714DAA263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9612" y="5672137"/>
            <a:ext cx="10515600" cy="1004888"/>
          </a:xfrm>
        </p:spPr>
        <p:txBody>
          <a:bodyPr>
            <a:normAutofit fontScale="85000" lnSpcReduction="20000"/>
          </a:bodyPr>
          <a:lstStyle/>
          <a:p>
            <a:r>
              <a:rPr lang="el-GR" dirty="0"/>
              <a:t>Σε </a:t>
            </a:r>
            <a:r>
              <a:rPr lang="el-GR" dirty="0" err="1"/>
              <a:t>μικρ</a:t>
            </a:r>
            <a:r>
              <a:rPr lang="en-US" dirty="0" err="1"/>
              <a:t>ή</a:t>
            </a:r>
            <a:r>
              <a:rPr lang="el-GR" dirty="0"/>
              <a:t> μεγέθυνση, η πελματιαία </a:t>
            </a:r>
            <a:r>
              <a:rPr lang="el-GR" dirty="0" err="1"/>
              <a:t>μυρμηκιά</a:t>
            </a:r>
            <a:r>
              <a:rPr lang="el-GR" dirty="0"/>
              <a:t> είναι μια </a:t>
            </a:r>
            <a:r>
              <a:rPr lang="el-GR" dirty="0">
                <a:solidFill>
                  <a:srgbClr val="FF0000"/>
                </a:solidFill>
              </a:rPr>
              <a:t>συμμετρική</a:t>
            </a:r>
            <a:r>
              <a:rPr lang="el-GR" dirty="0"/>
              <a:t> αλλοίωση</a:t>
            </a:r>
          </a:p>
          <a:p>
            <a:r>
              <a:rPr lang="el-GR" dirty="0" err="1"/>
              <a:t>Πεπαχυσμένη</a:t>
            </a:r>
            <a:r>
              <a:rPr lang="el-GR" dirty="0"/>
              <a:t> επιδερμίδα με </a:t>
            </a:r>
            <a:r>
              <a:rPr lang="el-GR" dirty="0" err="1">
                <a:solidFill>
                  <a:srgbClr val="FF0000"/>
                </a:solidFill>
              </a:rPr>
              <a:t>υπερκεράτωση</a:t>
            </a:r>
            <a:r>
              <a:rPr lang="el-GR" dirty="0"/>
              <a:t> και </a:t>
            </a:r>
            <a:r>
              <a:rPr lang="el-GR" dirty="0" err="1"/>
              <a:t>θηλωματώδη</a:t>
            </a:r>
            <a:r>
              <a:rPr lang="el-GR" dirty="0"/>
              <a:t> επιφάνεια </a:t>
            </a:r>
            <a:r>
              <a:rPr lang="el-GR" dirty="0">
                <a:solidFill>
                  <a:srgbClr val="FF0000"/>
                </a:solidFill>
              </a:rPr>
              <a:t>(</a:t>
            </a:r>
            <a:r>
              <a:rPr lang="el-GR" dirty="0" err="1">
                <a:solidFill>
                  <a:srgbClr val="FF0000"/>
                </a:solidFill>
              </a:rPr>
              <a:t>θηλωμάτωση</a:t>
            </a:r>
            <a:r>
              <a:rPr lang="el-GR" dirty="0">
                <a:solidFill>
                  <a:srgbClr val="FF0000"/>
                </a:solidFill>
              </a:rPr>
              <a:t>)</a:t>
            </a:r>
          </a:p>
        </p:txBody>
      </p:sp>
      <p:pic>
        <p:nvPicPr>
          <p:cNvPr id="12290" name="Picture 2">
            <a:extLst>
              <a:ext uri="{FF2B5EF4-FFF2-40B4-BE49-F238E27FC236}">
                <a16:creationId xmlns="" xmlns:a16="http://schemas.microsoft.com/office/drawing/2014/main" id="{F4E6261F-C6C9-A948-91B6-5BF5490B0B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4787" y="1690687"/>
            <a:ext cx="6713537" cy="3932215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Ομάδα 4">
            <a:extLst>
              <a:ext uri="{FF2B5EF4-FFF2-40B4-BE49-F238E27FC236}">
                <a16:creationId xmlns="" xmlns:a16="http://schemas.microsoft.com/office/drawing/2014/main" id="{6B92CEA0-A390-894B-B2F6-BBE4804915C7}"/>
              </a:ext>
            </a:extLst>
          </p:cNvPr>
          <p:cNvGrpSpPr/>
          <p:nvPr/>
        </p:nvGrpSpPr>
        <p:grpSpPr>
          <a:xfrm>
            <a:off x="115878" y="130589"/>
            <a:ext cx="12363004" cy="831937"/>
            <a:chOff x="115878" y="130589"/>
            <a:chExt cx="12363004" cy="831937"/>
          </a:xfrm>
        </p:grpSpPr>
        <p:pic>
          <p:nvPicPr>
            <p:cNvPr id="6" name="Εικόνα 5">
              <a:extLst>
                <a:ext uri="{FF2B5EF4-FFF2-40B4-BE49-F238E27FC236}">
                  <a16:creationId xmlns="" xmlns:a16="http://schemas.microsoft.com/office/drawing/2014/main" id="{A3DC65F4-7C34-D44F-8E8C-7B9D14799FC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="" xmlns:a14="http://schemas.microsoft.com/office/drawing/2010/main">
                    <a14:imgLayer r:embed="rId5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15878" y="142875"/>
              <a:ext cx="557890" cy="819651"/>
            </a:xfrm>
            <a:prstGeom prst="rect">
              <a:avLst/>
            </a:prstGeom>
          </p:spPr>
        </p:pic>
        <p:pic>
          <p:nvPicPr>
            <p:cNvPr id="7" name="Picture 2" descr="Επιστολή προς Περιφερειάρχη ΑΜΘ για Ιατρική Σχολή ΔΠΘ – Δημήτρης Κυριαζίδης">
              <a:extLst>
                <a:ext uri="{FF2B5EF4-FFF2-40B4-BE49-F238E27FC236}">
                  <a16:creationId xmlns="" xmlns:a16="http://schemas.microsoft.com/office/drawing/2014/main" id="{0249B4B5-957C-4841-8B87-A5735FF2CC7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BEBA8EAE-BF5A-486C-A8C5-ECC9F3942E4B}">
                  <a14:imgProps xmlns="" xmlns:a14="http://schemas.microsoft.com/office/drawing/2010/main">
                    <a14:imgLayer r:embed="rId7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557582" y="130589"/>
              <a:ext cx="1921300" cy="819652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="" xmlns:p14="http://schemas.microsoft.com/office/powerpoint/2010/main" val="2071186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="" xmlns:a16="http://schemas.microsoft.com/office/drawing/2014/main" id="{B53D7D82-150B-B145-8F5C-459BC2585A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l-GR" dirty="0"/>
              <a:t>Περίπτωση </a:t>
            </a:r>
            <a:r>
              <a:rPr lang="en-US" dirty="0"/>
              <a:t>4</a:t>
            </a:r>
            <a:r>
              <a:rPr lang="el-GR" dirty="0"/>
              <a:t>-πελματιαία </a:t>
            </a:r>
            <a:r>
              <a:rPr lang="el-GR" dirty="0" err="1"/>
              <a:t>μυρμηκιά-ιστοπαθολογικ</a:t>
            </a:r>
            <a:r>
              <a:rPr lang="en-US" dirty="0" err="1"/>
              <a:t>ή</a:t>
            </a:r>
            <a:r>
              <a:rPr lang="el-GR" dirty="0"/>
              <a:t> εικόνα</a:t>
            </a:r>
          </a:p>
        </p:txBody>
      </p:sp>
      <p:pic>
        <p:nvPicPr>
          <p:cNvPr id="4" name="Θέση περιεχομένου 3">
            <a:extLst>
              <a:ext uri="{FF2B5EF4-FFF2-40B4-BE49-F238E27FC236}">
                <a16:creationId xmlns="" xmlns:a16="http://schemas.microsoft.com/office/drawing/2014/main" id="{5908FE93-9CFA-F84F-849C-6AA8FCB4FD7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4649" y="1923256"/>
            <a:ext cx="5440363" cy="324141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46B88DD3-7C49-4A4E-8838-085D12369031}"/>
              </a:ext>
            </a:extLst>
          </p:cNvPr>
          <p:cNvSpPr txBox="1"/>
          <p:nvPr/>
        </p:nvSpPr>
        <p:spPr>
          <a:xfrm>
            <a:off x="1000125" y="5486400"/>
            <a:ext cx="45005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000" dirty="0"/>
              <a:t>Συμμετρική αλλοίωση της επιδερμίδας</a:t>
            </a:r>
          </a:p>
        </p:txBody>
      </p:sp>
      <p:pic>
        <p:nvPicPr>
          <p:cNvPr id="6" name="Εικόνα 5">
            <a:extLst>
              <a:ext uri="{FF2B5EF4-FFF2-40B4-BE49-F238E27FC236}">
                <a16:creationId xmlns="" xmlns:a16="http://schemas.microsoft.com/office/drawing/2014/main" id="{ACFC3EBA-C7C2-4B4A-A507-F2B9D5B7048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=""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76990" y="1923256"/>
            <a:ext cx="5618451" cy="324141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BA3ED0FB-AB63-274F-8FA5-694C5D8B50B7}"/>
              </a:ext>
            </a:extLst>
          </p:cNvPr>
          <p:cNvSpPr txBox="1"/>
          <p:nvPr/>
        </p:nvSpPr>
        <p:spPr>
          <a:xfrm>
            <a:off x="7129463" y="5486400"/>
            <a:ext cx="40005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000" dirty="0"/>
              <a:t>Αύξηση του πάχους της επιδερμίδας</a:t>
            </a:r>
          </a:p>
        </p:txBody>
      </p:sp>
      <p:grpSp>
        <p:nvGrpSpPr>
          <p:cNvPr id="8" name="Ομάδα 7">
            <a:extLst>
              <a:ext uri="{FF2B5EF4-FFF2-40B4-BE49-F238E27FC236}">
                <a16:creationId xmlns="" xmlns:a16="http://schemas.microsoft.com/office/drawing/2014/main" id="{68B59F31-C135-AD45-947B-E8DDA554FC2D}"/>
              </a:ext>
            </a:extLst>
          </p:cNvPr>
          <p:cNvGrpSpPr/>
          <p:nvPr/>
        </p:nvGrpSpPr>
        <p:grpSpPr>
          <a:xfrm>
            <a:off x="115878" y="130589"/>
            <a:ext cx="12363004" cy="831937"/>
            <a:chOff x="115878" y="130589"/>
            <a:chExt cx="12363004" cy="831937"/>
          </a:xfrm>
        </p:grpSpPr>
        <p:pic>
          <p:nvPicPr>
            <p:cNvPr id="9" name="Εικόνα 8">
              <a:extLst>
                <a:ext uri="{FF2B5EF4-FFF2-40B4-BE49-F238E27FC236}">
                  <a16:creationId xmlns="" xmlns:a16="http://schemas.microsoft.com/office/drawing/2014/main" id="{88F8007F-0B68-5548-87BD-B91191F94B6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="" xmlns:a14="http://schemas.microsoft.com/office/drawing/2010/main">
                    <a14:imgLayer r:embed="rId7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15878" y="142875"/>
              <a:ext cx="557890" cy="819651"/>
            </a:xfrm>
            <a:prstGeom prst="rect">
              <a:avLst/>
            </a:prstGeom>
          </p:spPr>
        </p:pic>
        <p:pic>
          <p:nvPicPr>
            <p:cNvPr id="10" name="Picture 2" descr="Επιστολή προς Περιφερειάρχη ΑΜΘ για Ιατρική Σχολή ΔΠΘ – Δημήτρης Κυριαζίδης">
              <a:extLst>
                <a:ext uri="{FF2B5EF4-FFF2-40B4-BE49-F238E27FC236}">
                  <a16:creationId xmlns="" xmlns:a16="http://schemas.microsoft.com/office/drawing/2014/main" id="{283FD08D-2858-434B-9E6A-5FD385126C7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BEBA8EAE-BF5A-486C-A8C5-ECC9F3942E4B}">
                  <a14:imgProps xmlns="" xmlns:a14="http://schemas.microsoft.com/office/drawing/2010/main">
                    <a14:imgLayer r:embed="rId9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557582" y="130589"/>
              <a:ext cx="1921300" cy="819652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="" xmlns:p14="http://schemas.microsoft.com/office/powerpoint/2010/main" val="22567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="" xmlns:a16="http://schemas.microsoft.com/office/drawing/2014/main" id="{FF49F958-D13D-B240-9F3B-B926ACD288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l-GR" dirty="0"/>
              <a:t>Περίπτωση </a:t>
            </a:r>
            <a:r>
              <a:rPr lang="en-US" dirty="0"/>
              <a:t>4</a:t>
            </a:r>
            <a:r>
              <a:rPr lang="el-GR" dirty="0"/>
              <a:t>-πελματιαία </a:t>
            </a:r>
            <a:r>
              <a:rPr lang="el-GR" dirty="0" err="1"/>
              <a:t>μυρμηκιά-ιστοπαθολογικ</a:t>
            </a:r>
            <a:r>
              <a:rPr lang="en-US" dirty="0" err="1"/>
              <a:t>ή</a:t>
            </a:r>
            <a:r>
              <a:rPr lang="el-GR" dirty="0"/>
              <a:t> εικόνα</a:t>
            </a:r>
          </a:p>
        </p:txBody>
      </p:sp>
      <p:pic>
        <p:nvPicPr>
          <p:cNvPr id="4" name="Θέση περιεχομένου 3">
            <a:extLst>
              <a:ext uri="{FF2B5EF4-FFF2-40B4-BE49-F238E27FC236}">
                <a16:creationId xmlns="" xmlns:a16="http://schemas.microsoft.com/office/drawing/2014/main" id="{704ADD30-8B28-624F-A8B9-C24981F8060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2890" y="1759744"/>
            <a:ext cx="5915912" cy="333851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0986E03B-4BF0-5840-A791-929DA06B4C78}"/>
              </a:ext>
            </a:extLst>
          </p:cNvPr>
          <p:cNvSpPr txBox="1"/>
          <p:nvPr/>
        </p:nvSpPr>
        <p:spPr>
          <a:xfrm>
            <a:off x="971550" y="5443538"/>
            <a:ext cx="47148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000" dirty="0" err="1"/>
              <a:t>Θηλωμάτωση</a:t>
            </a:r>
            <a:r>
              <a:rPr lang="el-GR" sz="2000" dirty="0"/>
              <a:t>/</a:t>
            </a:r>
            <a:r>
              <a:rPr lang="el-GR" sz="2000" dirty="0" err="1"/>
              <a:t>θηλωματώδης</a:t>
            </a:r>
            <a:r>
              <a:rPr lang="el-GR" sz="2000" dirty="0"/>
              <a:t> μορφολογία</a:t>
            </a:r>
          </a:p>
        </p:txBody>
      </p:sp>
      <p:pic>
        <p:nvPicPr>
          <p:cNvPr id="6" name="Εικόνα 5">
            <a:extLst>
              <a:ext uri="{FF2B5EF4-FFF2-40B4-BE49-F238E27FC236}">
                <a16:creationId xmlns="" xmlns:a16="http://schemas.microsoft.com/office/drawing/2014/main" id="{B3DCC30B-DDE8-8E45-80C8-EB5393C940E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=""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294158" y="1759744"/>
            <a:ext cx="5744952" cy="333851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A33825ED-FFDD-284F-826C-4E4D42205677}"/>
              </a:ext>
            </a:extLst>
          </p:cNvPr>
          <p:cNvSpPr txBox="1"/>
          <p:nvPr/>
        </p:nvSpPr>
        <p:spPr>
          <a:xfrm>
            <a:off x="7472363" y="5443538"/>
            <a:ext cx="30718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000" dirty="0" err="1"/>
              <a:t>Υπερκερατωσική</a:t>
            </a:r>
            <a:r>
              <a:rPr lang="el-GR" sz="2000" dirty="0"/>
              <a:t> επιφάνεια</a:t>
            </a:r>
          </a:p>
        </p:txBody>
      </p:sp>
      <p:grpSp>
        <p:nvGrpSpPr>
          <p:cNvPr id="8" name="Ομάδα 7">
            <a:extLst>
              <a:ext uri="{FF2B5EF4-FFF2-40B4-BE49-F238E27FC236}">
                <a16:creationId xmlns="" xmlns:a16="http://schemas.microsoft.com/office/drawing/2014/main" id="{61D6006F-3E43-1041-B8C8-B6FB439FF123}"/>
              </a:ext>
            </a:extLst>
          </p:cNvPr>
          <p:cNvGrpSpPr/>
          <p:nvPr/>
        </p:nvGrpSpPr>
        <p:grpSpPr>
          <a:xfrm>
            <a:off x="115878" y="130589"/>
            <a:ext cx="12363004" cy="831937"/>
            <a:chOff x="115878" y="130589"/>
            <a:chExt cx="12363004" cy="831937"/>
          </a:xfrm>
        </p:grpSpPr>
        <p:pic>
          <p:nvPicPr>
            <p:cNvPr id="9" name="Εικόνα 8">
              <a:extLst>
                <a:ext uri="{FF2B5EF4-FFF2-40B4-BE49-F238E27FC236}">
                  <a16:creationId xmlns="" xmlns:a16="http://schemas.microsoft.com/office/drawing/2014/main" id="{5496AE18-A163-6640-A25C-323A1217841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="" xmlns:a14="http://schemas.microsoft.com/office/drawing/2010/main">
                    <a14:imgLayer r:embed="rId7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15878" y="142875"/>
              <a:ext cx="557890" cy="819651"/>
            </a:xfrm>
            <a:prstGeom prst="rect">
              <a:avLst/>
            </a:prstGeom>
          </p:spPr>
        </p:pic>
        <p:pic>
          <p:nvPicPr>
            <p:cNvPr id="10" name="Picture 2" descr="Επιστολή προς Περιφερειάρχη ΑΜΘ για Ιατρική Σχολή ΔΠΘ – Δημήτρης Κυριαζίδης">
              <a:extLst>
                <a:ext uri="{FF2B5EF4-FFF2-40B4-BE49-F238E27FC236}">
                  <a16:creationId xmlns="" xmlns:a16="http://schemas.microsoft.com/office/drawing/2014/main" id="{CE9858B2-8969-2046-AD43-623085AEC5A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BEBA8EAE-BF5A-486C-A8C5-ECC9F3942E4B}">
                  <a14:imgProps xmlns="" xmlns:a14="http://schemas.microsoft.com/office/drawing/2010/main">
                    <a14:imgLayer r:embed="rId9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557582" y="130589"/>
              <a:ext cx="1921300" cy="819652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="" xmlns:p14="http://schemas.microsoft.com/office/powerpoint/2010/main" val="352752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602</TotalTime>
  <Words>3437</Words>
  <Application>Microsoft Office PowerPoint</Application>
  <PresentationFormat>Προσαρμογή</PresentationFormat>
  <Paragraphs>369</Paragraphs>
  <Slides>114</Slides>
  <Notes>0</Notes>
  <HiddenSlides>0</HiddenSlides>
  <MMClips>0</MMClips>
  <ScaleCrop>false</ScaleCrop>
  <HeadingPairs>
    <vt:vector size="4" baseType="variant">
      <vt:variant>
        <vt:lpstr>Θέμα</vt:lpstr>
      </vt:variant>
      <vt:variant>
        <vt:i4>1</vt:i4>
      </vt:variant>
      <vt:variant>
        <vt:lpstr>Τίτλοι διαφανειών</vt:lpstr>
      </vt:variant>
      <vt:variant>
        <vt:i4>114</vt:i4>
      </vt:variant>
    </vt:vector>
  </HeadingPairs>
  <TitlesOfParts>
    <vt:vector size="115" baseType="lpstr">
      <vt:lpstr>Θέμα του Office</vt:lpstr>
      <vt:lpstr>Επιπρόσθετο κλινικοπαθολογοανατομικό φροντιστήριο ογκιδίων δέρματος</vt:lpstr>
      <vt:lpstr>Περίπτωση 1</vt:lpstr>
      <vt:lpstr>Περίπτωση 1-κλινική εικόνα</vt:lpstr>
      <vt:lpstr>Περίπτωση 1-κλινική εικόνα</vt:lpstr>
      <vt:lpstr>Ερώτηση</vt:lpstr>
      <vt:lpstr>Περίπτωση 1-ιστοπαθολογική εικόνα</vt:lpstr>
      <vt:lpstr>Περίπτωση 1-μελάνωμα-ιστοπαθολογική εικόνα</vt:lpstr>
      <vt:lpstr>Περίπτωση 1-μελάνωμα-ιστοπαθολογική εικόνα</vt:lpstr>
      <vt:lpstr>Ερώτηση</vt:lpstr>
      <vt:lpstr>Περίπτωση 1-μελάνωμα-ιστοπαθολογική εικόνα</vt:lpstr>
      <vt:lpstr>Περίπτωση 1-μελάνωμα-ιστοπαθολογική εικόνα</vt:lpstr>
      <vt:lpstr>Περίπτωση 1-μελάνωμα-ιστοπαθολογική εικόνα</vt:lpstr>
      <vt:lpstr>Περίπτωση 1-μελάνωμα-ιστοπαθολογική εικόνα</vt:lpstr>
      <vt:lpstr>Περίπτωση 1-μελάνωμα-ιστοπαθολογική εικόνα</vt:lpstr>
      <vt:lpstr>Περίπτωση 1-μελάνωμα-ιστοπαθολογική εικόνα</vt:lpstr>
      <vt:lpstr>Περίπτωση 1-μελάνωμα-ιστοπαθολογική εικόνα</vt:lpstr>
      <vt:lpstr>Περίπτωση 1-μελάνωμα-ιστοπαθολογική εικόνα</vt:lpstr>
      <vt:lpstr>Περίπτωση 1-μελάνωμα-ιστοπαθολογική εικόνα</vt:lpstr>
      <vt:lpstr>Ερώτηση</vt:lpstr>
      <vt:lpstr>Περίπτωση 1-μελάνωμα-ιστοπαθολογική εικόνα</vt:lpstr>
      <vt:lpstr>Περίπτωση 1-μελάνωμα-ιστοπαθολογική εικόνα</vt:lpstr>
      <vt:lpstr>Μελάνωμα in situ (συμπεριλαμβάνει την κακοήθη φακίδα, το επιφανειακά επεκτεινόμενο μελάνωμα –το οποίο μπορεί να μεταπίπτει σε μικροδιηθητικό και διηθητικό- και το φακιδώδες μελάνωμα των άκρων )  Επιφανειακά επεκτεινόμενο μελάνωμα  Άτυπα  μελανοκύτταρα στην επιδερμίδα, εδώ χωρίς διήθηση του χορίου (ανατομικό επίπεδο κατά Clark I)  Συνήθης η εξάλειψη  της επιδερμίδας (με εστιακή απουσία των προβολών/καταδύσεών της στο θηλώδες χόριο) Κυριαρχία μεμονωμένων μελανοκυττάρων έναντι εκείνων σε φωλιές Συρρέουσα ανάπτυξη μελανοκυττάρων κατά μήκος της χοριοεπιδερμικής  συμβολής. Παζετοειδής διασπορά Συμμετοχή των εξαρτηματικών δομών του δέρματος  </vt:lpstr>
      <vt:lpstr>Eπιφανειακά επεκτεινόμενο μελάνωμα</vt:lpstr>
      <vt:lpstr>Διαφάνεια 24</vt:lpstr>
      <vt:lpstr>Διαφάνεια 25</vt:lpstr>
      <vt:lpstr>Skin Tag Μελάνωμα</vt:lpstr>
      <vt:lpstr>Διαφάνεια 27</vt:lpstr>
      <vt:lpstr>Διαφάνεια 28</vt:lpstr>
      <vt:lpstr>ΟΖΩΔΕΣ ΜΕΛΑΝΩΜΑ  (Nodular Melanoma)</vt:lpstr>
      <vt:lpstr>Διαφάνεια 30</vt:lpstr>
      <vt:lpstr>Περίπτωση 1-δυσπλαστικός σπίλος</vt:lpstr>
      <vt:lpstr>Περίπτωση 1-δυσπλαστικός σπίλος</vt:lpstr>
      <vt:lpstr>Δυσπλαστικός σπίλος Πλαϊνή γεφύρωση των προβολών/καταδύσεων της επιδερμίδας εντός του θηλώδους χορίου· στο τελευταίο, πεταλοειδής ίνωση.  Μέτρια πυρηνική ατυπία με απλώς διακριτά πυρήνια . Το συνδεσμικό συστατικό υπερβαίνει σε έκταση το χοριακό (φαινόμενο του ώμου).     </vt:lpstr>
      <vt:lpstr>Περίπτωση 1-Συγγενής σπιλομελανοκυτταρικός σπίλος</vt:lpstr>
      <vt:lpstr>Διαφάνεια 35</vt:lpstr>
      <vt:lpstr>Διαφάνεια 36</vt:lpstr>
      <vt:lpstr>Διαφάνεια 37</vt:lpstr>
      <vt:lpstr>Περίπτωση 2</vt:lpstr>
      <vt:lpstr>Περίπτωση 2-κλινική εικόνα</vt:lpstr>
      <vt:lpstr>Ερώτηση </vt:lpstr>
      <vt:lpstr>Περίπτωση 2-Σμηγματορροϊκή κεράτωση- ιστοπαθολογική εικόνα</vt:lpstr>
      <vt:lpstr>Περίπτωση 2-Σμηγματορροϊκή κεράτωση- ιστοπαθολογική εικόνα</vt:lpstr>
      <vt:lpstr>Περίπτωση 2-Σμηγματορροϊκή κεράτωση- ιστοπαθολογική εικόνα</vt:lpstr>
      <vt:lpstr>Περίπτωση 2-Σμηγματορροϊκή κεράτωση- ιστοπαθολογική εικόνα</vt:lpstr>
      <vt:lpstr>Ερώτηση</vt:lpstr>
      <vt:lpstr>Περίπτωση 2-Επιθηλιακή κύστη-κλινική εικόνα</vt:lpstr>
      <vt:lpstr>Περίπτωση 2-Επιθηλιακή κύστη-ιστοπαθολογική εικόνα</vt:lpstr>
      <vt:lpstr>Περίπτωση 2-Επιθηλιακή κύστη-ιστοπαθολογική εικόνα</vt:lpstr>
      <vt:lpstr>Περίπτωση 2-Επιθηλιακή κύστη-ιστοπαθολογική εικόνα</vt:lpstr>
      <vt:lpstr>Ερωτήσεις</vt:lpstr>
      <vt:lpstr>Περίπτωση 2-Συρίγγωμα</vt:lpstr>
      <vt:lpstr>Περίπτωση 2-Κυλινδρώματα</vt:lpstr>
      <vt:lpstr>Διαφάνεια 53</vt:lpstr>
      <vt:lpstr>Διαφάνεια 54</vt:lpstr>
      <vt:lpstr>Διαφάνεια 55</vt:lpstr>
      <vt:lpstr>Διαφάνεια 56</vt:lpstr>
      <vt:lpstr>Διαφάνεια 57</vt:lpstr>
      <vt:lpstr>Διαφάνεια 58</vt:lpstr>
      <vt:lpstr>Διαφάνεια 59</vt:lpstr>
      <vt:lpstr>Περίπτωση 3</vt:lpstr>
      <vt:lpstr>Περίπτωση 3</vt:lpstr>
      <vt:lpstr>Περίπτωση 3-κλινική εικόνα</vt:lpstr>
      <vt:lpstr>Περίπτωση 3-κλινική εικόνα</vt:lpstr>
      <vt:lpstr>Περίπτωση 3-ιστοπαθολογική εικόνα</vt:lpstr>
      <vt:lpstr>Περίπτωση 3-Βασικοκυτταρικό καρκίνωμα δέρματος-ιστοπαθολογική εικόνα</vt:lpstr>
      <vt:lpstr>Περίπτωση 3-Βασικοκυτταρικό καρκίνωμα δέρματος-ιστοπαθολογική εικόνα</vt:lpstr>
      <vt:lpstr>Περίπτωση 3-Βασικοκυτταρικό καρκίνωμα δέρματος-ιστοπαθολογική εικόνα</vt:lpstr>
      <vt:lpstr>Περίπτωση 3-Βασικοκυτταρικό καρκίνωμα δέρματος-ιστοπαθολογική εικόνα</vt:lpstr>
      <vt:lpstr>Διαφάνεια 69</vt:lpstr>
      <vt:lpstr>Διαφάνεια 70</vt:lpstr>
      <vt:lpstr>Ερώτηση </vt:lpstr>
      <vt:lpstr>Ερώτηση</vt:lpstr>
      <vt:lpstr>Περίπτωση 3-Βασικοκυτταρικό καρκίνωμα δέρματος-κλινική εικόνα</vt:lpstr>
      <vt:lpstr>Περίπτωση 3-Βασικοκυτταρικό καρκίνωμα δέρματος-κλινική εικόνα</vt:lpstr>
      <vt:lpstr>Περίπτωση 3-Βασικοκυτταρικό καρκίνωμα δέρματος-ιστοπαθολογική εικόνα</vt:lpstr>
      <vt:lpstr>Περίπτωση 3-Βασικοκυτταρικό καρκίνωμα δέρματος-ιστοπαθολογική εικόνα</vt:lpstr>
      <vt:lpstr>Περίπτωση 3-Βασικοκυτταρικό καρκίνωμα δέρματος-ιστοπαθολογική εικόνα</vt:lpstr>
      <vt:lpstr>Διαφάνεια 78</vt:lpstr>
      <vt:lpstr>Περίπτωση 3-ακτινική κεράτωση-κλινική εικόνα</vt:lpstr>
      <vt:lpstr>Περίπτωση 3-ακτινική κεράτωση-κλινική εικόνα</vt:lpstr>
      <vt:lpstr>Περίπτωση 3-ακτινική κεράτωση-ιστοπαθολογική εικόνα</vt:lpstr>
      <vt:lpstr>Περίπτωση 3-ακτινική κεράτωση-ιστοπαθολογική εικόνα</vt:lpstr>
      <vt:lpstr>Περίπτωση 3-ακτινική κεράτωση-ιστοπαθολογική εικόνα</vt:lpstr>
      <vt:lpstr>Περίπτωση 3-Ακανθοκυτταρικό καρκίνωμα δέρματος-κλινική εικόνα</vt:lpstr>
      <vt:lpstr>Περίπτωση 3-Ακανθοκυτταρικό καρκίνωμα δέρματος-κλινική εικόνα</vt:lpstr>
      <vt:lpstr>Ερώτηση </vt:lpstr>
      <vt:lpstr>Περίπτωση 3-Ακανθοκυτταρικό καρκίνωμα δέρματος-ιστοπαθολογική εικόνα</vt:lpstr>
      <vt:lpstr>Περίπτωση 3-Ακανθοκυτταρικό καρκίνωμα δέρματος-ιστοπαθολογική εικόνα</vt:lpstr>
      <vt:lpstr>Διαφάνεια 89</vt:lpstr>
      <vt:lpstr>Διαφάνεια 90</vt:lpstr>
      <vt:lpstr>Ερώτηση</vt:lpstr>
      <vt:lpstr>Περίπτωση 4</vt:lpstr>
      <vt:lpstr>Περίπτωση 4-κλινική εικόνα</vt:lpstr>
      <vt:lpstr>Περίπτωση 4-κλινική εικόνα</vt:lpstr>
      <vt:lpstr>Περίπτωση 4-πελματιαία μυρμηκιά-κλινική εικόνα</vt:lpstr>
      <vt:lpstr>Ερώτηση</vt:lpstr>
      <vt:lpstr>Περίπτωση 4-πελματιαία μυρμηκιά-ιστοπαθολογική εικόνα</vt:lpstr>
      <vt:lpstr>Περίπτωση 4-πελματιαία μυρμηκιά-ιστοπαθολογική εικόνα</vt:lpstr>
      <vt:lpstr>Περίπτωση 4-πελματιαία μυρμηκιά-ιστοπαθολογική εικόνα</vt:lpstr>
      <vt:lpstr>Ερώτηση </vt:lpstr>
      <vt:lpstr>Περίπτωση 4-πελματιαία μυρμηκιά-ιστοπαθολογική εικόνα</vt:lpstr>
      <vt:lpstr>Περίπτωση 4-πελματιαία μυρμηκιά-ιστοπαθολογική εικόνα</vt:lpstr>
      <vt:lpstr>Περίπτωση 4-πελματιαία μυρμηκιά-ιστοπαθολογική εικόνα</vt:lpstr>
      <vt:lpstr>Περίπτωση 7-πελματιαία μυρμηκιά-ιστοπαθολογική εικόνα</vt:lpstr>
      <vt:lpstr>Διαφάνεια 105</vt:lpstr>
      <vt:lpstr>Δερματοΐνωμα</vt:lpstr>
      <vt:lpstr>Διαφάνεια 107</vt:lpstr>
      <vt:lpstr>Διαφάνεια 108</vt:lpstr>
      <vt:lpstr>Διαφάνεια 109</vt:lpstr>
      <vt:lpstr>Διαφάνεια 110</vt:lpstr>
      <vt:lpstr>Διαφάνεια 111</vt:lpstr>
      <vt:lpstr>Διαφάνεια 112</vt:lpstr>
      <vt:lpstr>Διαφάνεια 113</vt:lpstr>
      <vt:lpstr>Διαφάνεια 114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Ογκίδια δέρματος</dc:title>
  <dc:creator>Nikolaos Katsoulas</dc:creator>
  <cp:lastModifiedBy>User</cp:lastModifiedBy>
  <cp:revision>83</cp:revision>
  <dcterms:created xsi:type="dcterms:W3CDTF">2020-09-19T07:23:09Z</dcterms:created>
  <dcterms:modified xsi:type="dcterms:W3CDTF">2020-12-14T07:38:00Z</dcterms:modified>
</cp:coreProperties>
</file>