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257" r:id="rId3"/>
    <p:sldId id="258" r:id="rId4"/>
    <p:sldId id="259" r:id="rId5"/>
    <p:sldId id="317" r:id="rId6"/>
    <p:sldId id="294" r:id="rId7"/>
    <p:sldId id="260" r:id="rId8"/>
    <p:sldId id="261" r:id="rId9"/>
    <p:sldId id="262" r:id="rId10"/>
    <p:sldId id="298" r:id="rId11"/>
    <p:sldId id="299" r:id="rId12"/>
    <p:sldId id="300" r:id="rId13"/>
    <p:sldId id="302" r:id="rId14"/>
    <p:sldId id="304" r:id="rId15"/>
    <p:sldId id="306" r:id="rId16"/>
    <p:sldId id="303" r:id="rId17"/>
    <p:sldId id="267" r:id="rId18"/>
    <p:sldId id="318" r:id="rId19"/>
    <p:sldId id="263" r:id="rId20"/>
    <p:sldId id="265" r:id="rId21"/>
    <p:sldId id="307" r:id="rId22"/>
    <p:sldId id="308" r:id="rId23"/>
    <p:sldId id="266" r:id="rId24"/>
    <p:sldId id="268" r:id="rId25"/>
    <p:sldId id="269" r:id="rId26"/>
    <p:sldId id="270" r:id="rId27"/>
    <p:sldId id="271" r:id="rId28"/>
    <p:sldId id="272" r:id="rId29"/>
    <p:sldId id="310" r:id="rId30"/>
    <p:sldId id="273" r:id="rId31"/>
    <p:sldId id="274" r:id="rId32"/>
    <p:sldId id="275" r:id="rId33"/>
    <p:sldId id="309" r:id="rId34"/>
    <p:sldId id="276" r:id="rId35"/>
    <p:sldId id="277" r:id="rId36"/>
    <p:sldId id="278" r:id="rId37"/>
    <p:sldId id="279" r:id="rId38"/>
    <p:sldId id="280" r:id="rId39"/>
    <p:sldId id="281" r:id="rId40"/>
    <p:sldId id="282" r:id="rId41"/>
    <p:sldId id="283" r:id="rId42"/>
    <p:sldId id="284" r:id="rId43"/>
    <p:sldId id="285" r:id="rId44"/>
    <p:sldId id="286" r:id="rId45"/>
    <p:sldId id="314" r:id="rId46"/>
    <p:sldId id="287" r:id="rId47"/>
    <p:sldId id="288" r:id="rId48"/>
    <p:sldId id="289" r:id="rId49"/>
    <p:sldId id="290" r:id="rId50"/>
    <p:sldId id="291" r:id="rId51"/>
    <p:sldId id="292" r:id="rId52"/>
    <p:sldId id="313" r:id="rId53"/>
    <p:sldId id="312" r:id="rId54"/>
    <p:sldId id="315" r:id="rId55"/>
    <p:sldId id="316" r:id="rId56"/>
  </p:sldIdLst>
  <p:sldSz cx="10080625" cy="567055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52901" autoAdjust="0"/>
  </p:normalViewPr>
  <p:slideViewPr>
    <p:cSldViewPr snapToGrid="0">
      <p:cViewPr varScale="1">
        <p:scale>
          <a:sx n="42" d="100"/>
          <a:sy n="42" d="100"/>
        </p:scale>
        <p:origin x="197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E3B5108A-0E20-4F3A-A450-0D6810E87A06}" type="datetimeFigureOut">
              <a:rPr lang="en-GB" smtClean="0"/>
              <a:t>17/12/2021</a:t>
            </a:fld>
            <a:endParaRPr lang="en-GB"/>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025BB621-B0D4-4CC0-A1F5-4163AB902692}" type="slidenum">
              <a:rPr lang="en-GB" smtClean="0"/>
              <a:t>‹#›</a:t>
            </a:fld>
            <a:endParaRPr lang="en-GB"/>
          </a:p>
        </p:txBody>
      </p:sp>
    </p:spTree>
    <p:extLst>
      <p:ext uri="{BB962C8B-B14F-4D97-AF65-F5344CB8AC3E}">
        <p14:creationId xmlns:p14="http://schemas.microsoft.com/office/powerpoint/2010/main" val="2620646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Mass of transformed cells that does not respond in normal way regulatory system</a:t>
            </a:r>
          </a:p>
          <a:p>
            <a:r>
              <a:rPr lang="en-GB" dirty="0"/>
              <a:t>No useful function</a:t>
            </a:r>
          </a:p>
          <a:p>
            <a:r>
              <a:rPr lang="en-GB" dirty="0"/>
              <a:t>Atypical uncontrolled growth</a:t>
            </a:r>
          </a:p>
          <a:p>
            <a:r>
              <a:rPr lang="en-GB" dirty="0"/>
              <a:t>Genomic </a:t>
            </a:r>
            <a:r>
              <a:rPr lang="en-GB" dirty="0" err="1"/>
              <a:t>abdormality</a:t>
            </a:r>
            <a:r>
              <a:rPr lang="en-GB" dirty="0"/>
              <a:t> (increased cell </a:t>
            </a:r>
            <a:r>
              <a:rPr lang="en-GB" dirty="0" err="1"/>
              <a:t>rep;ication</a:t>
            </a:r>
            <a:r>
              <a:rPr lang="en-GB" dirty="0"/>
              <a:t>, inhibit cell death)</a:t>
            </a:r>
          </a:p>
        </p:txBody>
      </p:sp>
      <p:sp>
        <p:nvSpPr>
          <p:cNvPr id="4" name="Slide Number Placeholder 3"/>
          <p:cNvSpPr>
            <a:spLocks noGrp="1"/>
          </p:cNvSpPr>
          <p:nvPr>
            <p:ph type="sldNum" sz="quarter" idx="5"/>
          </p:nvPr>
        </p:nvSpPr>
        <p:spPr/>
        <p:txBody>
          <a:bodyPr/>
          <a:lstStyle/>
          <a:p>
            <a:fld id="{025BB621-B0D4-4CC0-A1F5-4163AB902692}" type="slidenum">
              <a:rPr lang="en-GB" smtClean="0"/>
              <a:t>15</a:t>
            </a:fld>
            <a:endParaRPr lang="en-GB"/>
          </a:p>
        </p:txBody>
      </p:sp>
    </p:spTree>
    <p:extLst>
      <p:ext uri="{BB962C8B-B14F-4D97-AF65-F5344CB8AC3E}">
        <p14:creationId xmlns:p14="http://schemas.microsoft.com/office/powerpoint/2010/main" val="1147232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Curative Resection of Primary Cancer</a:t>
            </a:r>
          </a:p>
          <a:p>
            <a:r>
              <a:rPr lang="en-GB" dirty="0"/>
              <a:t>Cytoreductive Surgery</a:t>
            </a:r>
          </a:p>
          <a:p>
            <a:r>
              <a:rPr lang="en-GB" dirty="0"/>
              <a:t>Metastatic Disease</a:t>
            </a:r>
          </a:p>
          <a:p>
            <a:r>
              <a:rPr lang="en-GB" dirty="0"/>
              <a:t>Palliation</a:t>
            </a:r>
          </a:p>
          <a:p>
            <a:r>
              <a:rPr lang="en-GB" dirty="0"/>
              <a:t>Reconstruction and Rehabilitation</a:t>
            </a:r>
          </a:p>
          <a:p>
            <a:r>
              <a:rPr lang="en-GB" dirty="0"/>
              <a:t>ROLE OF SURGERY IN CANCER</a:t>
            </a:r>
          </a:p>
          <a:p>
            <a:r>
              <a:rPr lang="en-GB" dirty="0"/>
              <a:t>• surgery has several roles in cancer treatment including diagnosis, removal of primary disease, removal of metastatic disease, palliation, prevention</a:t>
            </a:r>
          </a:p>
          <a:p>
            <a:r>
              <a:rPr lang="en-GB" dirty="0"/>
              <a:t>and reconstruction.</a:t>
            </a:r>
          </a:p>
          <a:p>
            <a:r>
              <a:rPr lang="en-GB" dirty="0"/>
              <a:t>• Removal of primary disease:- Radical surgery for cancer involves removal of the primary tumour and as much of the surrounding tissue and lymph node</a:t>
            </a:r>
          </a:p>
          <a:p>
            <a:r>
              <a:rPr lang="en-GB" dirty="0"/>
              <a:t>drainage as possible in order not only to ensure local control but also to prevent spread of tumour through the lymphatics.</a:t>
            </a:r>
          </a:p>
          <a:p>
            <a:r>
              <a:rPr lang="en-GB" dirty="0"/>
              <a:t>• Removal of metastatic disease:- Under certain circumstances surgery for metastatic disease may be appropriate. This is particularly true for liver metastases arising from colorectal cancer where successful resection of all detectable disease can lead to long-term survival in about </a:t>
            </a:r>
            <a:r>
              <a:rPr lang="en-GB" dirty="0" err="1"/>
              <a:t>onethird</a:t>
            </a:r>
            <a:r>
              <a:rPr lang="en-GB" dirty="0"/>
              <a:t> of patients. Metastatic Pulmonary resection in renal cell carcinoma</a:t>
            </a:r>
          </a:p>
          <a:p>
            <a:endParaRPr lang="en-GB" dirty="0"/>
          </a:p>
          <a:p>
            <a:r>
              <a:rPr lang="en-GB" dirty="0"/>
              <a:t>Identification of patients who cured by local treatment alone;</a:t>
            </a:r>
          </a:p>
          <a:p>
            <a:r>
              <a:rPr lang="en-GB" dirty="0"/>
              <a:t>Best balance between local cure vs. morbidity and the </a:t>
            </a:r>
            <a:r>
              <a:rPr lang="en-GB" dirty="0" err="1"/>
              <a:t>QoLof</a:t>
            </a:r>
            <a:r>
              <a:rPr lang="en-GB" dirty="0"/>
              <a:t> treatment</a:t>
            </a:r>
          </a:p>
          <a:p>
            <a:r>
              <a:rPr lang="en-GB" dirty="0"/>
              <a:t>Apply adjuvant treatments which improve the local control and distant metastasis.</a:t>
            </a:r>
          </a:p>
          <a:p>
            <a:endParaRPr lang="en-GB" dirty="0"/>
          </a:p>
          <a:p>
            <a:r>
              <a:rPr lang="en-GB" dirty="0"/>
              <a:t>wide excision of primary melanomas of skin can be cured locally by surgery alone in 90% of cases.</a:t>
            </a:r>
          </a:p>
          <a:p>
            <a:endParaRPr lang="en-GB" dirty="0"/>
          </a:p>
        </p:txBody>
      </p:sp>
      <p:sp>
        <p:nvSpPr>
          <p:cNvPr id="4" name="Slide Number Placeholder 3"/>
          <p:cNvSpPr>
            <a:spLocks noGrp="1"/>
          </p:cNvSpPr>
          <p:nvPr>
            <p:ph type="sldNum" sz="quarter" idx="5"/>
          </p:nvPr>
        </p:nvSpPr>
        <p:spPr/>
        <p:txBody>
          <a:bodyPr/>
          <a:lstStyle/>
          <a:p>
            <a:fld id="{025BB621-B0D4-4CC0-A1F5-4163AB902692}" type="slidenum">
              <a:rPr lang="en-GB" smtClean="0"/>
              <a:t>47</a:t>
            </a:fld>
            <a:endParaRPr lang="en-GB"/>
          </a:p>
        </p:txBody>
      </p:sp>
    </p:spTree>
    <p:extLst>
      <p:ext uri="{BB962C8B-B14F-4D97-AF65-F5344CB8AC3E}">
        <p14:creationId xmlns:p14="http://schemas.microsoft.com/office/powerpoint/2010/main" val="3472329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Palliation:- In many cases surgery is not appropriate for cure but may be extremely valuable for palliation. Symptomatic primary tumour</a:t>
            </a:r>
          </a:p>
          <a:p>
            <a:r>
              <a:rPr lang="en-GB" dirty="0"/>
              <a:t>who also has distant metastases-bypass procedures. Increase the patient’s quality of life</a:t>
            </a:r>
          </a:p>
        </p:txBody>
      </p:sp>
      <p:sp>
        <p:nvSpPr>
          <p:cNvPr id="4" name="Slide Number Placeholder 3"/>
          <p:cNvSpPr>
            <a:spLocks noGrp="1"/>
          </p:cNvSpPr>
          <p:nvPr>
            <p:ph type="sldNum" sz="quarter" idx="5"/>
          </p:nvPr>
        </p:nvSpPr>
        <p:spPr/>
        <p:txBody>
          <a:bodyPr/>
          <a:lstStyle/>
          <a:p>
            <a:fld id="{025BB621-B0D4-4CC0-A1F5-4163AB902692}" type="slidenum">
              <a:rPr lang="en-GB" smtClean="0"/>
              <a:t>52</a:t>
            </a:fld>
            <a:endParaRPr lang="en-GB"/>
          </a:p>
        </p:txBody>
      </p:sp>
    </p:spTree>
    <p:extLst>
      <p:ext uri="{BB962C8B-B14F-4D97-AF65-F5344CB8AC3E}">
        <p14:creationId xmlns:p14="http://schemas.microsoft.com/office/powerpoint/2010/main" val="266290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Μεταστασεις</a:t>
            </a:r>
            <a:r>
              <a:rPr lang="el-GR" dirty="0"/>
              <a:t> πολύπλοκο και μη σαφές</a:t>
            </a:r>
          </a:p>
          <a:p>
            <a:r>
              <a:rPr lang="el-GR" dirty="0"/>
              <a:t>Τοπική </a:t>
            </a:r>
            <a:r>
              <a:rPr lang="el-GR" dirty="0" err="1"/>
              <a:t>πιεση</a:t>
            </a:r>
            <a:r>
              <a:rPr lang="el-GR" dirty="0"/>
              <a:t> από </a:t>
            </a:r>
            <a:r>
              <a:rPr lang="el-GR" dirty="0" err="1"/>
              <a:t>ογκούς</a:t>
            </a:r>
            <a:r>
              <a:rPr lang="el-GR" dirty="0"/>
              <a:t> που μεγαλώνουν</a:t>
            </a:r>
          </a:p>
          <a:p>
            <a:r>
              <a:rPr lang="el-GR" dirty="0"/>
              <a:t>Απώλεια της συνεκτικής ικανότητας</a:t>
            </a:r>
          </a:p>
          <a:p>
            <a:r>
              <a:rPr lang="el-GR" dirty="0" err="1"/>
              <a:t>Αυξημενη</a:t>
            </a:r>
            <a:r>
              <a:rPr lang="el-GR" dirty="0"/>
              <a:t> </a:t>
            </a:r>
            <a:r>
              <a:rPr lang="el-GR" dirty="0" err="1"/>
              <a:t>κινητικοτητα</a:t>
            </a:r>
            <a:endParaRPr lang="el-GR" dirty="0"/>
          </a:p>
          <a:p>
            <a:r>
              <a:rPr lang="el-GR" dirty="0" err="1"/>
              <a:t>Παραγώγη</a:t>
            </a:r>
            <a:r>
              <a:rPr lang="el-GR" dirty="0"/>
              <a:t> </a:t>
            </a:r>
            <a:r>
              <a:rPr lang="el-GR" dirty="0" err="1"/>
              <a:t>διαφοπων</a:t>
            </a:r>
            <a:r>
              <a:rPr lang="el-GR" dirty="0"/>
              <a:t> </a:t>
            </a:r>
            <a:r>
              <a:rPr lang="el-GR" dirty="0" err="1"/>
              <a:t>ουστων</a:t>
            </a:r>
            <a:endParaRPr lang="el-GR" dirty="0"/>
          </a:p>
          <a:p>
            <a:r>
              <a:rPr lang="el-GR" dirty="0" err="1"/>
              <a:t>Εμβολη</a:t>
            </a:r>
            <a:r>
              <a:rPr lang="el-GR" dirty="0"/>
              <a:t> </a:t>
            </a:r>
            <a:r>
              <a:rPr lang="el-GR" dirty="0" err="1"/>
              <a:t>καρκινικων</a:t>
            </a:r>
            <a:r>
              <a:rPr lang="el-GR" dirty="0"/>
              <a:t> </a:t>
            </a:r>
            <a:r>
              <a:rPr lang="el-GR" dirty="0" err="1"/>
              <a:t>κυτταρων</a:t>
            </a:r>
            <a:endParaRPr lang="el-GR" dirty="0"/>
          </a:p>
          <a:p>
            <a:r>
              <a:rPr lang="el-GR" dirty="0"/>
              <a:t>Δυνατότητα </a:t>
            </a:r>
            <a:r>
              <a:rPr lang="el-GR" dirty="0" err="1"/>
              <a:t>αγγειογένεσης</a:t>
            </a:r>
            <a:endParaRPr lang="en-GB" dirty="0"/>
          </a:p>
        </p:txBody>
      </p:sp>
      <p:sp>
        <p:nvSpPr>
          <p:cNvPr id="4" name="Slide Number Placeholder 3"/>
          <p:cNvSpPr>
            <a:spLocks noGrp="1"/>
          </p:cNvSpPr>
          <p:nvPr>
            <p:ph type="sldNum" sz="quarter" idx="5"/>
          </p:nvPr>
        </p:nvSpPr>
        <p:spPr/>
        <p:txBody>
          <a:bodyPr/>
          <a:lstStyle/>
          <a:p>
            <a:fld id="{025BB621-B0D4-4CC0-A1F5-4163AB902692}" type="slidenum">
              <a:rPr lang="en-GB" smtClean="0"/>
              <a:t>17</a:t>
            </a:fld>
            <a:endParaRPr lang="en-GB"/>
          </a:p>
        </p:txBody>
      </p:sp>
    </p:spTree>
    <p:extLst>
      <p:ext uri="{BB962C8B-B14F-4D97-AF65-F5344CB8AC3E}">
        <p14:creationId xmlns:p14="http://schemas.microsoft.com/office/powerpoint/2010/main" val="2639888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Κακοήθης </a:t>
            </a:r>
            <a:r>
              <a:rPr lang="el-GR" dirty="0" err="1"/>
              <a:t>εξαλλάγη</a:t>
            </a:r>
            <a:r>
              <a:rPr lang="el-GR" dirty="0"/>
              <a:t> είναι η </a:t>
            </a:r>
            <a:r>
              <a:rPr lang="el-GR" dirty="0" err="1"/>
              <a:t>διαδίκασία</a:t>
            </a:r>
            <a:r>
              <a:rPr lang="el-GR" dirty="0"/>
              <a:t> κατά την οποία ένας κυτταρικός πληθυσμός απόκτα </a:t>
            </a:r>
            <a:r>
              <a:rPr lang="el-GR" dirty="0" err="1"/>
              <a:t>μετάλλαξεις</a:t>
            </a:r>
            <a:r>
              <a:rPr lang="el-GR" dirty="0"/>
              <a:t>, που του δίνουν πλεονέκτημα ως προς την </a:t>
            </a:r>
            <a:r>
              <a:rPr lang="el-GR" dirty="0" err="1"/>
              <a:t>αναπτυξη</a:t>
            </a:r>
            <a:r>
              <a:rPr lang="el-GR" dirty="0"/>
              <a:t> συγκριτικά με τα φυσιολογικά κύτταρα. </a:t>
            </a:r>
            <a:r>
              <a:rPr lang="el-GR" dirty="0" err="1"/>
              <a:t>Πόλλες</a:t>
            </a:r>
            <a:r>
              <a:rPr lang="el-GR" dirty="0"/>
              <a:t> από αυτές τις </a:t>
            </a:r>
            <a:r>
              <a:rPr lang="el-GR" dirty="0" err="1"/>
              <a:t>αλλάγες</a:t>
            </a:r>
            <a:r>
              <a:rPr lang="el-GR" dirty="0"/>
              <a:t> γίνονται σε γενετικό επίπεδο , επηρεάζοντας την </a:t>
            </a:r>
            <a:r>
              <a:rPr lang="el-GR" dirty="0" err="1"/>
              <a:t>ισορροπά</a:t>
            </a:r>
            <a:r>
              <a:rPr lang="el-GR" dirty="0"/>
              <a:t> μεταξύ των </a:t>
            </a:r>
            <a:r>
              <a:rPr lang="el-GR" dirty="0" err="1"/>
              <a:t>ογκογονιδίων</a:t>
            </a:r>
            <a:r>
              <a:rPr lang="el-GR" dirty="0"/>
              <a:t> και  των </a:t>
            </a:r>
            <a:r>
              <a:rPr lang="el-GR" dirty="0" err="1"/>
              <a:t>ογκοκατασταλτικων</a:t>
            </a:r>
            <a:r>
              <a:rPr lang="el-GR" dirty="0"/>
              <a:t> γονίδιων</a:t>
            </a:r>
            <a:endParaRPr lang="en-GB" dirty="0"/>
          </a:p>
        </p:txBody>
      </p:sp>
      <p:sp>
        <p:nvSpPr>
          <p:cNvPr id="4" name="Slide Number Placeholder 3"/>
          <p:cNvSpPr>
            <a:spLocks noGrp="1"/>
          </p:cNvSpPr>
          <p:nvPr>
            <p:ph type="sldNum" sz="quarter" idx="5"/>
          </p:nvPr>
        </p:nvSpPr>
        <p:spPr/>
        <p:txBody>
          <a:bodyPr/>
          <a:lstStyle/>
          <a:p>
            <a:fld id="{025BB621-B0D4-4CC0-A1F5-4163AB902692}" type="slidenum">
              <a:rPr lang="en-GB" smtClean="0"/>
              <a:t>18</a:t>
            </a:fld>
            <a:endParaRPr lang="en-GB"/>
          </a:p>
        </p:txBody>
      </p:sp>
    </p:spTree>
    <p:extLst>
      <p:ext uri="{BB962C8B-B14F-4D97-AF65-F5344CB8AC3E}">
        <p14:creationId xmlns:p14="http://schemas.microsoft.com/office/powerpoint/2010/main" val="240246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majority of the growth of a tumour occurs before it is clinically detectable.</a:t>
            </a:r>
          </a:p>
          <a:p>
            <a:r>
              <a:rPr lang="en-GB" dirty="0"/>
              <a:t>By the time they are detected, tumours have passed the period of most rapid growth, that period when they might be most sensitive to anti-proliferative drugs.</a:t>
            </a:r>
          </a:p>
          <a:p>
            <a:r>
              <a:rPr lang="en-GB" dirty="0"/>
              <a:t>There has been plenty of time, before diagnosis, for individual cells to detach, invade, implant and form distant</a:t>
            </a:r>
          </a:p>
          <a:p>
            <a:r>
              <a:rPr lang="en-GB" dirty="0"/>
              <a:t>metastases.</a:t>
            </a:r>
          </a:p>
          <a:p>
            <a:r>
              <a:rPr lang="en-GB"/>
              <a:t>.Cancer </a:t>
            </a:r>
            <a:r>
              <a:rPr lang="en-GB" dirty="0"/>
              <a:t>cells usually follows “Gompertzian growth” pattern.</a:t>
            </a:r>
          </a:p>
        </p:txBody>
      </p:sp>
      <p:sp>
        <p:nvSpPr>
          <p:cNvPr id="4" name="Slide Number Placeholder 3"/>
          <p:cNvSpPr>
            <a:spLocks noGrp="1"/>
          </p:cNvSpPr>
          <p:nvPr>
            <p:ph type="sldNum" sz="quarter" idx="5"/>
          </p:nvPr>
        </p:nvSpPr>
        <p:spPr/>
        <p:txBody>
          <a:bodyPr/>
          <a:lstStyle/>
          <a:p>
            <a:fld id="{025BB621-B0D4-4CC0-A1F5-4163AB902692}" type="slidenum">
              <a:rPr lang="en-GB" smtClean="0"/>
              <a:t>21</a:t>
            </a:fld>
            <a:endParaRPr lang="en-GB"/>
          </a:p>
        </p:txBody>
      </p:sp>
    </p:spTree>
    <p:extLst>
      <p:ext uri="{BB962C8B-B14F-4D97-AF65-F5344CB8AC3E}">
        <p14:creationId xmlns:p14="http://schemas.microsoft.com/office/powerpoint/2010/main" val="1474289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 agent that can contribute to </a:t>
            </a:r>
            <a:r>
              <a:rPr lang="en-GB" dirty="0" err="1"/>
              <a:t>tumor</a:t>
            </a:r>
            <a:r>
              <a:rPr lang="en-GB" dirty="0"/>
              <a:t> formation is referred to as a carcinogen and can be a chemical, physical, or viral agent</a:t>
            </a:r>
          </a:p>
          <a:p>
            <a:r>
              <a:rPr lang="en-GB" dirty="0"/>
              <a:t>• Currently, approximately 60% to 90% of cancers are thought to be due to environmental factors</a:t>
            </a:r>
          </a:p>
          <a:p>
            <a:r>
              <a:rPr lang="en-GB" dirty="0"/>
              <a:t>• Chemicals are classified into three groups based on how they contribute to </a:t>
            </a:r>
            <a:r>
              <a:rPr lang="en-GB" dirty="0" err="1"/>
              <a:t>tumor</a:t>
            </a:r>
            <a:r>
              <a:rPr lang="en-GB" dirty="0"/>
              <a:t> formation.</a:t>
            </a:r>
          </a:p>
          <a:p>
            <a:r>
              <a:rPr lang="en-GB" dirty="0"/>
              <a:t>1. Genotoxins - can initiate carcinogenesis by causing a mutation.</a:t>
            </a:r>
          </a:p>
          <a:p>
            <a:r>
              <a:rPr lang="en-GB" dirty="0"/>
              <a:t>2. Cocarcinogens - by themselves cannot cause cancer but potentiate carcinogenesis by enhancing the potency of genotoxins.</a:t>
            </a:r>
          </a:p>
          <a:p>
            <a:r>
              <a:rPr lang="en-GB" dirty="0"/>
              <a:t>3. </a:t>
            </a:r>
            <a:r>
              <a:rPr lang="en-GB" dirty="0" err="1"/>
              <a:t>Tumor</a:t>
            </a:r>
            <a:r>
              <a:rPr lang="en-GB" dirty="0"/>
              <a:t> promoters - enhances </a:t>
            </a:r>
            <a:r>
              <a:rPr lang="en-GB" dirty="0" err="1"/>
              <a:t>tumor</a:t>
            </a:r>
            <a:r>
              <a:rPr lang="en-GB" dirty="0"/>
              <a:t> formation when given after exposure to genotoxins.</a:t>
            </a:r>
          </a:p>
          <a:p>
            <a:r>
              <a:rPr lang="en-GB" b="1" dirty="0"/>
              <a:t>Physical carcinogenesis </a:t>
            </a:r>
            <a:r>
              <a:rPr lang="en-GB" dirty="0"/>
              <a:t>can occur through induction of inflammation and cell proliferation over a period of time or through exposure to physical</a:t>
            </a:r>
          </a:p>
          <a:p>
            <a:r>
              <a:rPr lang="en-GB" dirty="0"/>
              <a:t>agents that induce DNA damage.</a:t>
            </a:r>
          </a:p>
          <a:p>
            <a:r>
              <a:rPr lang="en-GB" dirty="0"/>
              <a:t>• In animal models, for example, subcutaneous implantation of a foreign body can lead to the development of </a:t>
            </a:r>
            <a:r>
              <a:rPr lang="en-GB" dirty="0" err="1"/>
              <a:t>tumors</a:t>
            </a:r>
            <a:r>
              <a:rPr lang="en-GB" dirty="0"/>
              <a:t> that have been attributed to</a:t>
            </a:r>
          </a:p>
          <a:p>
            <a:r>
              <a:rPr lang="en-GB" dirty="0"/>
              <a:t>chronic irritation from the foreign objects.</a:t>
            </a:r>
          </a:p>
          <a:p>
            <a:r>
              <a:rPr lang="en-GB" dirty="0"/>
              <a:t>• In humans, clinical scenarios associated with chronic irritation and inflammation such as chronic nonhealing wounds, burns, and inflammatory</a:t>
            </a:r>
          </a:p>
          <a:p>
            <a:r>
              <a:rPr lang="en-GB" dirty="0"/>
              <a:t>bowel syndrome have all been associated with an increased risk of cancer.</a:t>
            </a:r>
          </a:p>
          <a:p>
            <a:r>
              <a:rPr lang="en-GB" dirty="0"/>
              <a:t>• H. pylori infection is associated with gastritis and gastric cancer</a:t>
            </a:r>
          </a:p>
          <a:p>
            <a:r>
              <a:rPr lang="en-GB" b="1" dirty="0"/>
              <a:t>Viral carcinogen</a:t>
            </a:r>
          </a:p>
          <a:p>
            <a:r>
              <a:rPr lang="en-GB" dirty="0"/>
              <a:t>• It is estimated that 15% of all human </a:t>
            </a:r>
            <a:r>
              <a:rPr lang="en-GB" dirty="0" err="1"/>
              <a:t>tumors</a:t>
            </a:r>
            <a:r>
              <a:rPr lang="en-GB" dirty="0"/>
              <a:t> worldwide are caused by viruses.</a:t>
            </a:r>
          </a:p>
          <a:p>
            <a:r>
              <a:rPr lang="en-GB" dirty="0"/>
              <a:t>• Viruses may cause or increase the risk of malignancy through several mechanisms, including</a:t>
            </a:r>
          </a:p>
          <a:p>
            <a:r>
              <a:rPr lang="en-GB" dirty="0"/>
              <a:t>• Direct transformation</a:t>
            </a:r>
          </a:p>
          <a:p>
            <a:r>
              <a:rPr lang="en-GB" dirty="0"/>
              <a:t>• Expression of cytokines or other growth factors, and</a:t>
            </a:r>
          </a:p>
          <a:p>
            <a:r>
              <a:rPr lang="en-GB" dirty="0"/>
              <a:t>• Alteration of the immune system</a:t>
            </a:r>
          </a:p>
        </p:txBody>
      </p:sp>
      <p:sp>
        <p:nvSpPr>
          <p:cNvPr id="4" name="Slide Number Placeholder 3"/>
          <p:cNvSpPr>
            <a:spLocks noGrp="1"/>
          </p:cNvSpPr>
          <p:nvPr>
            <p:ph type="sldNum" sz="quarter" idx="5"/>
          </p:nvPr>
        </p:nvSpPr>
        <p:spPr/>
        <p:txBody>
          <a:bodyPr/>
          <a:lstStyle/>
          <a:p>
            <a:fld id="{025BB621-B0D4-4CC0-A1F5-4163AB902692}" type="slidenum">
              <a:rPr lang="en-GB" smtClean="0"/>
              <a:t>23</a:t>
            </a:fld>
            <a:endParaRPr lang="en-GB"/>
          </a:p>
        </p:txBody>
      </p:sp>
    </p:spTree>
    <p:extLst>
      <p:ext uri="{BB962C8B-B14F-4D97-AF65-F5344CB8AC3E}">
        <p14:creationId xmlns:p14="http://schemas.microsoft.com/office/powerpoint/2010/main" val="80194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Early detection is the key to success in cancer therapy.</a:t>
            </a:r>
          </a:p>
          <a:p>
            <a:r>
              <a:rPr lang="en-GB" dirty="0"/>
              <a:t>• Screening for common cancers using relatively </a:t>
            </a:r>
            <a:r>
              <a:rPr lang="en-GB" dirty="0" err="1"/>
              <a:t>noninvasive</a:t>
            </a:r>
            <a:r>
              <a:rPr lang="en-GB" dirty="0"/>
              <a:t> tests is </a:t>
            </a:r>
          </a:p>
          <a:p>
            <a:r>
              <a:rPr lang="en-GB" dirty="0"/>
              <a:t>expected to lead to early diagnosis</a:t>
            </a:r>
          </a:p>
          <a:p>
            <a:r>
              <a:rPr lang="en-GB" dirty="0"/>
              <a:t>• Screening guidelines are developed for the general baseline risk </a:t>
            </a:r>
          </a:p>
          <a:p>
            <a:r>
              <a:rPr lang="en-GB" dirty="0"/>
              <a:t>population.</a:t>
            </a:r>
          </a:p>
        </p:txBody>
      </p:sp>
      <p:sp>
        <p:nvSpPr>
          <p:cNvPr id="4" name="Slide Number Placeholder 3"/>
          <p:cNvSpPr>
            <a:spLocks noGrp="1"/>
          </p:cNvSpPr>
          <p:nvPr>
            <p:ph type="sldNum" sz="quarter" idx="5"/>
          </p:nvPr>
        </p:nvSpPr>
        <p:spPr/>
        <p:txBody>
          <a:bodyPr/>
          <a:lstStyle/>
          <a:p>
            <a:fld id="{025BB621-B0D4-4CC0-A1F5-4163AB902692}" type="slidenum">
              <a:rPr lang="en-GB" smtClean="0"/>
              <a:t>24</a:t>
            </a:fld>
            <a:endParaRPr lang="en-GB"/>
          </a:p>
        </p:txBody>
      </p:sp>
    </p:spTree>
    <p:extLst>
      <p:ext uri="{BB962C8B-B14F-4D97-AF65-F5344CB8AC3E}">
        <p14:creationId xmlns:p14="http://schemas.microsoft.com/office/powerpoint/2010/main" val="1945645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Tumor</a:t>
            </a:r>
            <a:r>
              <a:rPr lang="en-GB" dirty="0"/>
              <a:t> markers are substances that can be detected in higher than normal amounts in the serum, urine, or tissues of patients with</a:t>
            </a:r>
          </a:p>
          <a:p>
            <a:r>
              <a:rPr lang="en-GB" dirty="0"/>
              <a:t>certain types of cancer</a:t>
            </a:r>
          </a:p>
          <a:p>
            <a:r>
              <a:rPr lang="en-GB" dirty="0"/>
              <a:t>• </a:t>
            </a:r>
            <a:r>
              <a:rPr lang="en-GB" dirty="0" err="1"/>
              <a:t>Tumor</a:t>
            </a:r>
            <a:r>
              <a:rPr lang="en-GB" dirty="0"/>
              <a:t> markers are produced either by the cancer cells themselves or by the body in a response to the cancer</a:t>
            </a:r>
          </a:p>
          <a:p>
            <a:r>
              <a:rPr lang="en-GB" dirty="0"/>
              <a:t>Specific/</a:t>
            </a:r>
            <a:r>
              <a:rPr lang="en-GB" dirty="0" err="1"/>
              <a:t>easycollection</a:t>
            </a:r>
            <a:r>
              <a:rPr lang="en-GB" dirty="0"/>
              <a:t>/</a:t>
            </a:r>
            <a:r>
              <a:rPr lang="en-GB" dirty="0" err="1"/>
              <a:t>reductiple</a:t>
            </a:r>
            <a:r>
              <a:rPr lang="en-GB" dirty="0"/>
              <a:t>-cheap-rapid</a:t>
            </a:r>
          </a:p>
        </p:txBody>
      </p:sp>
      <p:sp>
        <p:nvSpPr>
          <p:cNvPr id="4" name="Slide Number Placeholder 3"/>
          <p:cNvSpPr>
            <a:spLocks noGrp="1"/>
          </p:cNvSpPr>
          <p:nvPr>
            <p:ph type="sldNum" sz="quarter" idx="5"/>
          </p:nvPr>
        </p:nvSpPr>
        <p:spPr/>
        <p:txBody>
          <a:bodyPr/>
          <a:lstStyle/>
          <a:p>
            <a:fld id="{025BB621-B0D4-4CC0-A1F5-4163AB902692}" type="slidenum">
              <a:rPr lang="en-GB" smtClean="0"/>
              <a:t>25</a:t>
            </a:fld>
            <a:endParaRPr lang="en-GB"/>
          </a:p>
        </p:txBody>
      </p:sp>
    </p:spTree>
    <p:extLst>
      <p:ext uri="{BB962C8B-B14F-4D97-AF65-F5344CB8AC3E}">
        <p14:creationId xmlns:p14="http://schemas.microsoft.com/office/powerpoint/2010/main" val="215588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WE STAGE?</a:t>
            </a:r>
          </a:p>
          <a:p>
            <a:r>
              <a:rPr lang="en-GB" dirty="0"/>
              <a:t>DECIDE TREATMENT</a:t>
            </a:r>
          </a:p>
          <a:p>
            <a:r>
              <a:rPr lang="en-GB" dirty="0"/>
              <a:t>PLAN TREATMNET</a:t>
            </a:r>
          </a:p>
          <a:p>
            <a:r>
              <a:rPr lang="en-GB" dirty="0"/>
              <a:t>ASSESS PROGNOSIS</a:t>
            </a:r>
          </a:p>
        </p:txBody>
      </p:sp>
      <p:sp>
        <p:nvSpPr>
          <p:cNvPr id="4" name="Slide Number Placeholder 3"/>
          <p:cNvSpPr>
            <a:spLocks noGrp="1"/>
          </p:cNvSpPr>
          <p:nvPr>
            <p:ph type="sldNum" sz="quarter" idx="5"/>
          </p:nvPr>
        </p:nvSpPr>
        <p:spPr/>
        <p:txBody>
          <a:bodyPr/>
          <a:lstStyle/>
          <a:p>
            <a:fld id="{025BB621-B0D4-4CC0-A1F5-4163AB902692}" type="slidenum">
              <a:rPr lang="en-GB" smtClean="0"/>
              <a:t>33</a:t>
            </a:fld>
            <a:endParaRPr lang="en-GB"/>
          </a:p>
        </p:txBody>
      </p:sp>
    </p:spTree>
    <p:extLst>
      <p:ext uri="{BB962C8B-B14F-4D97-AF65-F5344CB8AC3E}">
        <p14:creationId xmlns:p14="http://schemas.microsoft.com/office/powerpoint/2010/main" val="403201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50%</a:t>
            </a:r>
            <a:r>
              <a:rPr lang="en-GB" dirty="0"/>
              <a:t>cancer by age of 40./develop colon cancer</a:t>
            </a:r>
            <a:r>
              <a:rPr lang="el-GR" dirty="0"/>
              <a:t> </a:t>
            </a:r>
            <a:r>
              <a:rPr lang="en-US" dirty="0"/>
              <a:t>by 70</a:t>
            </a:r>
            <a:r>
              <a:rPr lang="en-GB" dirty="0"/>
              <a:t>/proctocolectomy before age 20 to prevent CRC is advised for who Carry APC gene</a:t>
            </a:r>
          </a:p>
          <a:p>
            <a:r>
              <a:rPr lang="en-GB" dirty="0"/>
              <a:t>40% of UC (Pancolitis) die of colon cancer 􀁹3% of children with UC develop colon cancer by the age of 10, and 20% develop cancer during each ensuing decade􀁹Colectomy is indicated for patients with ulcerative colitis if the chronicity of this disease is well established.</a:t>
            </a:r>
          </a:p>
          <a:p>
            <a:r>
              <a:rPr lang="en-GB" dirty="0"/>
              <a:t>risk of cancer in some women is increased substantially over the normal risk (but does not approach 100%),􀁹</a:t>
            </a:r>
            <a:r>
              <a:rPr lang="en-GB" dirty="0" err="1"/>
              <a:t>counseling</a:t>
            </a:r>
            <a:r>
              <a:rPr lang="en-GB" dirty="0"/>
              <a:t> that explains the benefits and risks of prophylactic mastectomy?􀁹Genetic tests for BRCA1 and BRCA2 mutations provide valuable information</a:t>
            </a:r>
          </a:p>
        </p:txBody>
      </p:sp>
      <p:sp>
        <p:nvSpPr>
          <p:cNvPr id="4" name="Slide Number Placeholder 3"/>
          <p:cNvSpPr>
            <a:spLocks noGrp="1"/>
          </p:cNvSpPr>
          <p:nvPr>
            <p:ph type="sldNum" sz="quarter" idx="5"/>
          </p:nvPr>
        </p:nvSpPr>
        <p:spPr/>
        <p:txBody>
          <a:bodyPr/>
          <a:lstStyle/>
          <a:p>
            <a:fld id="{025BB621-B0D4-4CC0-A1F5-4163AB902692}" type="slidenum">
              <a:rPr lang="en-GB" smtClean="0"/>
              <a:t>46</a:t>
            </a:fld>
            <a:endParaRPr lang="en-GB"/>
          </a:p>
        </p:txBody>
      </p:sp>
    </p:spTree>
    <p:extLst>
      <p:ext uri="{BB962C8B-B14F-4D97-AF65-F5344CB8AC3E}">
        <p14:creationId xmlns:p14="http://schemas.microsoft.com/office/powerpoint/2010/main" val="2228947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29"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el-GR" sz="3200" b="0" strike="noStrike" spc="-1">
              <a:latin typeface="Arial"/>
            </a:endParaRPr>
          </a:p>
        </p:txBody>
      </p:sp>
      <p:sp>
        <p:nvSpPr>
          <p:cNvPr id="30"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32"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33"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l-GR" sz="3200" b="0" strike="noStrike" spc="-1">
              <a:latin typeface="Arial"/>
            </a:endParaRPr>
          </a:p>
        </p:txBody>
      </p:sp>
      <p:sp>
        <p:nvSpPr>
          <p:cNvPr id="34"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l-GR" sz="3200" b="0" strike="noStrike" spc="-1">
              <a:latin typeface="Arial"/>
            </a:endParaRPr>
          </a:p>
        </p:txBody>
      </p:sp>
      <p:sp>
        <p:nvSpPr>
          <p:cNvPr id="35" name="PlaceHolder 5"/>
          <p:cNvSpPr>
            <a:spLocks noGrp="1"/>
          </p:cNvSpPr>
          <p:nvPr>
            <p:ph type="body"/>
          </p:nvPr>
        </p:nvSpPr>
        <p:spPr>
          <a:xfrm>
            <a:off x="5152680" y="3044520"/>
            <a:ext cx="442692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37"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el-GR" sz="3200" b="0" strike="noStrike" spc="-1">
              <a:latin typeface="Arial"/>
            </a:endParaRPr>
          </a:p>
        </p:txBody>
      </p:sp>
      <p:sp>
        <p:nvSpPr>
          <p:cNvPr id="38"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el-GR" sz="3200" b="0" strike="noStrike" spc="-1">
              <a:latin typeface="Arial"/>
            </a:endParaRPr>
          </a:p>
        </p:txBody>
      </p:sp>
      <p:sp>
        <p:nvSpPr>
          <p:cNvPr id="39"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el-GR" sz="3200" b="0" strike="noStrike" spc="-1">
              <a:latin typeface="Arial"/>
            </a:endParaRPr>
          </a:p>
        </p:txBody>
      </p:sp>
      <p:sp>
        <p:nvSpPr>
          <p:cNvPr id="40"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el-GR" sz="3200" b="0" strike="noStrike" spc="-1">
              <a:latin typeface="Arial"/>
            </a:endParaRPr>
          </a:p>
        </p:txBody>
      </p:sp>
      <p:sp>
        <p:nvSpPr>
          <p:cNvPr id="41"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el-GR" sz="3200" b="0" strike="noStrike" spc="-1">
              <a:latin typeface="Arial"/>
            </a:endParaRPr>
          </a:p>
        </p:txBody>
      </p:sp>
      <p:sp>
        <p:nvSpPr>
          <p:cNvPr id="42"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8" name="PlaceHolder 2"/>
          <p:cNvSpPr>
            <a:spLocks noGrp="1"/>
          </p:cNvSpPr>
          <p:nvPr>
            <p:ph type="subTitle"/>
          </p:nvPr>
        </p:nvSpPr>
        <p:spPr>
          <a:xfrm>
            <a:off x="504000" y="1326600"/>
            <a:ext cx="9072000" cy="328860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10"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12"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l-GR" sz="3200" b="0" strike="noStrike" spc="-1">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504000" y="226080"/>
            <a:ext cx="9072000" cy="438840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17"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18"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l-GR" sz="3200" b="0" strike="noStrike" spc="-1">
              <a:latin typeface="Arial"/>
            </a:endParaRPr>
          </a:p>
        </p:txBody>
      </p:sp>
      <p:sp>
        <p:nvSpPr>
          <p:cNvPr id="19"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21"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l-GR" sz="3200" b="0" strike="noStrike" spc="-1">
              <a:latin typeface="Arial"/>
            </a:endParaRPr>
          </a:p>
        </p:txBody>
      </p:sp>
      <p:sp>
        <p:nvSpPr>
          <p:cNvPr id="22"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l-GR" sz="3200" b="0" strike="noStrike" spc="-1">
              <a:latin typeface="Arial"/>
            </a:endParaRPr>
          </a:p>
        </p:txBody>
      </p:sp>
      <p:sp>
        <p:nvSpPr>
          <p:cNvPr id="23" name="PlaceHolder 4"/>
          <p:cNvSpPr>
            <a:spLocks noGrp="1"/>
          </p:cNvSpPr>
          <p:nvPr>
            <p:ph type="body"/>
          </p:nvPr>
        </p:nvSpPr>
        <p:spPr>
          <a:xfrm>
            <a:off x="5152680" y="3044520"/>
            <a:ext cx="442692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25"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26"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l-GR" sz="3200" b="0" strike="noStrike" spc="-1">
              <a:latin typeface="Arial"/>
            </a:endParaRPr>
          </a:p>
        </p:txBody>
      </p:sp>
      <p:sp>
        <p:nvSpPr>
          <p:cNvPr id="27"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13"/>
          <p:cNvPicPr/>
          <p:nvPr/>
        </p:nvPicPr>
        <p:blipFill>
          <a:blip r:embed="rId14"/>
          <a:stretch/>
        </p:blipFill>
        <p:spPr>
          <a:xfrm>
            <a:off x="9386640" y="97920"/>
            <a:ext cx="629640" cy="623520"/>
          </a:xfrm>
          <a:prstGeom prst="rect">
            <a:avLst/>
          </a:prstGeom>
          <a:ln>
            <a:noFill/>
          </a:ln>
        </p:spPr>
      </p:pic>
      <p:pic>
        <p:nvPicPr>
          <p:cNvPr id="8" name="Picture 15"/>
          <p:cNvPicPr/>
          <p:nvPr/>
        </p:nvPicPr>
        <p:blipFill>
          <a:blip r:embed="rId15"/>
          <a:srcRect l="8988" t="7095" r="12840" b="10107"/>
          <a:stretch/>
        </p:blipFill>
        <p:spPr>
          <a:xfrm>
            <a:off x="-23760" y="3960"/>
            <a:ext cx="540000" cy="742680"/>
          </a:xfrm>
          <a:prstGeom prst="rect">
            <a:avLst/>
          </a:prstGeom>
          <a:ln>
            <a:noFill/>
          </a:ln>
        </p:spPr>
      </p:pic>
      <p:pic>
        <p:nvPicPr>
          <p:cNvPr id="2" name="Picture 16"/>
          <p:cNvPicPr/>
          <p:nvPr/>
        </p:nvPicPr>
        <p:blipFill>
          <a:blip r:embed="rId16"/>
          <a:srcRect r="3618" b="6856"/>
          <a:stretch/>
        </p:blipFill>
        <p:spPr>
          <a:xfrm>
            <a:off x="17640" y="639000"/>
            <a:ext cx="10057680" cy="219600"/>
          </a:xfrm>
          <a:prstGeom prst="rect">
            <a:avLst/>
          </a:prstGeom>
          <a:ln>
            <a:noFill/>
          </a:ln>
        </p:spPr>
      </p:pic>
      <p:pic>
        <p:nvPicPr>
          <p:cNvPr id="3" name="Picture 6"/>
          <p:cNvPicPr/>
          <p:nvPr/>
        </p:nvPicPr>
        <p:blipFill>
          <a:blip r:embed="rId17"/>
          <a:stretch/>
        </p:blipFill>
        <p:spPr>
          <a:xfrm>
            <a:off x="7718760" y="5370840"/>
            <a:ext cx="1180440" cy="295200"/>
          </a:xfrm>
          <a:prstGeom prst="rect">
            <a:avLst/>
          </a:prstGeom>
          <a:ln>
            <a:noFill/>
          </a:ln>
        </p:spPr>
      </p:pic>
      <p:pic>
        <p:nvPicPr>
          <p:cNvPr id="4" name="Picture 7"/>
          <p:cNvPicPr/>
          <p:nvPr/>
        </p:nvPicPr>
        <p:blipFill>
          <a:blip r:embed="rId18"/>
          <a:srcRect r="2150" b="64225"/>
          <a:stretch/>
        </p:blipFill>
        <p:spPr>
          <a:xfrm>
            <a:off x="-25200" y="5365800"/>
            <a:ext cx="10118160" cy="34560"/>
          </a:xfrm>
          <a:prstGeom prst="rect">
            <a:avLst/>
          </a:prstGeom>
          <a:ln>
            <a:noFill/>
          </a:ln>
        </p:spPr>
      </p:pic>
      <p:sp>
        <p:nvSpPr>
          <p:cNvPr id="5"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r>
              <a:rPr lang="el-GR" sz="4400" b="0" strike="noStrike" spc="-1">
                <a:latin typeface="Arial"/>
              </a:rPr>
              <a:t>Click to edit the title text format</a:t>
            </a:r>
          </a:p>
        </p:txBody>
      </p:sp>
      <p:sp>
        <p:nvSpPr>
          <p:cNvPr id="6" name="PlaceHolder 2"/>
          <p:cNvSpPr>
            <a:spLocks noGrp="1"/>
          </p:cNvSpPr>
          <p:nvPr>
            <p:ph type="body"/>
          </p:nvPr>
        </p:nvSpPr>
        <p:spPr>
          <a:xfrm>
            <a:off x="504000" y="1326600"/>
            <a:ext cx="9072000" cy="3288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l-GR" sz="2800" b="0" strike="noStrike" spc="-1">
                <a:latin typeface="Arial"/>
              </a:rPr>
              <a:t>Second Outline Level</a:t>
            </a:r>
          </a:p>
          <a:p>
            <a:pPr marL="1296000" lvl="2" indent="-288000">
              <a:spcBef>
                <a:spcPts val="850"/>
              </a:spcBef>
              <a:buClr>
                <a:srgbClr val="000000"/>
              </a:buClr>
              <a:buSzPct val="45000"/>
              <a:buFont typeface="Wingdings" charset="2"/>
              <a:buChar char=""/>
            </a:pPr>
            <a:r>
              <a:rPr lang="el-GR" sz="2400" b="0" strike="noStrike" spc="-1">
                <a:latin typeface="Arial"/>
              </a:rPr>
              <a:t>Third Outline Level</a:t>
            </a:r>
          </a:p>
          <a:p>
            <a:pPr marL="1728000" lvl="3" indent="-216000">
              <a:spcBef>
                <a:spcPts val="567"/>
              </a:spcBef>
              <a:buClr>
                <a:srgbClr val="000000"/>
              </a:buClr>
              <a:buSzPct val="75000"/>
              <a:buFont typeface="Symbol" charset="2"/>
              <a:buChar char=""/>
            </a:pPr>
            <a:r>
              <a:rPr lang="el-GR" sz="2000" b="0" strike="noStrike" spc="-1">
                <a:latin typeface="Arial"/>
              </a:rPr>
              <a:t>Fourth Outline Level</a:t>
            </a:r>
          </a:p>
          <a:p>
            <a:pPr marL="2160000" lvl="4" indent="-216000">
              <a:spcBef>
                <a:spcPts val="283"/>
              </a:spcBef>
              <a:buClr>
                <a:srgbClr val="000000"/>
              </a:buClr>
              <a:buSzPct val="45000"/>
              <a:buFont typeface="Wingdings" charset="2"/>
              <a:buChar char=""/>
            </a:pPr>
            <a:r>
              <a:rPr lang="el-GR" sz="2000" b="0" strike="noStrike" spc="-1">
                <a:latin typeface="Arial"/>
              </a:rPr>
              <a:t>Fifth Outline Level</a:t>
            </a:r>
          </a:p>
          <a:p>
            <a:pPr marL="2592000" lvl="5" indent="-216000">
              <a:spcBef>
                <a:spcPts val="283"/>
              </a:spcBef>
              <a:buClr>
                <a:srgbClr val="000000"/>
              </a:buClr>
              <a:buSzPct val="45000"/>
              <a:buFont typeface="Wingdings" charset="2"/>
              <a:buChar char=""/>
            </a:pPr>
            <a:r>
              <a:rPr lang="el-GR" sz="2000" b="0" strike="noStrike" spc="-1">
                <a:latin typeface="Arial"/>
              </a:rPr>
              <a:t>Sixth Outline Level</a:t>
            </a:r>
          </a:p>
          <a:p>
            <a:pPr marL="3024000" lvl="6" indent="-216000">
              <a:spcBef>
                <a:spcPts val="283"/>
              </a:spcBef>
              <a:buClr>
                <a:srgbClr val="000000"/>
              </a:buClr>
              <a:buSzPct val="45000"/>
              <a:buFont typeface="Wingdings" charset="2"/>
              <a:buChar char=""/>
            </a:pPr>
            <a:r>
              <a:rPr lang="el-G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1.emf"/></Relationships>
</file>

<file path=ppt/slides/_rels/slide53.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ustomShape 1"/>
          <p:cNvSpPr/>
          <p:nvPr/>
        </p:nvSpPr>
        <p:spPr>
          <a:xfrm>
            <a:off x="1259640" y="927720"/>
            <a:ext cx="7556040" cy="1969920"/>
          </a:xfrm>
          <a:prstGeom prst="rect">
            <a:avLst/>
          </a:prstGeom>
          <a:noFill/>
          <a:ln>
            <a:noFill/>
          </a:ln>
        </p:spPr>
        <p:style>
          <a:lnRef idx="0">
            <a:scrgbClr r="0" g="0" b="0"/>
          </a:lnRef>
          <a:fillRef idx="0">
            <a:scrgbClr r="0" g="0" b="0"/>
          </a:fillRef>
          <a:effectRef idx="0">
            <a:scrgbClr r="0" g="0" b="0"/>
          </a:effectRef>
          <a:fontRef idx="minor"/>
        </p:style>
      </p:sp>
      <p:sp>
        <p:nvSpPr>
          <p:cNvPr id="44" name="CustomShape 2"/>
          <p:cNvSpPr/>
          <p:nvPr/>
        </p:nvSpPr>
        <p:spPr>
          <a:xfrm>
            <a:off x="1259640" y="2977920"/>
            <a:ext cx="7556040" cy="1364760"/>
          </a:xfrm>
          <a:prstGeom prst="rect">
            <a:avLst/>
          </a:prstGeom>
          <a:noFill/>
          <a:ln>
            <a:noFill/>
          </a:ln>
        </p:spPr>
        <p:style>
          <a:lnRef idx="0">
            <a:scrgbClr r="0" g="0" b="0"/>
          </a:lnRef>
          <a:fillRef idx="0">
            <a:scrgbClr r="0" g="0" b="0"/>
          </a:fillRef>
          <a:effectRef idx="0">
            <a:scrgbClr r="0" g="0" b="0"/>
          </a:effectRef>
          <a:fontRef idx="minor"/>
        </p:style>
      </p:sp>
      <p:sp>
        <p:nvSpPr>
          <p:cNvPr id="45" name="CustomShape 3"/>
          <p:cNvSpPr/>
          <p:nvPr/>
        </p:nvSpPr>
        <p:spPr>
          <a:xfrm>
            <a:off x="1368000" y="1224000"/>
            <a:ext cx="7438680" cy="7851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GB" sz="3600" b="1" strike="noStrike" spc="-1">
                <a:solidFill>
                  <a:srgbClr val="FF0000"/>
                </a:solidFill>
                <a:latin typeface="Times New Roman:frac=1"/>
                <a:ea typeface="DejaVu Sans"/>
              </a:rPr>
              <a:t>Αρχές Χειρουργικής Ογκολογίας</a:t>
            </a:r>
            <a:endParaRPr lang="el-GR" sz="3600" b="0" strike="noStrike" spc="-1">
              <a:solidFill>
                <a:srgbClr val="FF0000"/>
              </a:solidFill>
              <a:latin typeface="Times New Roman:frac=1"/>
            </a:endParaRPr>
          </a:p>
        </p:txBody>
      </p:sp>
      <p:sp>
        <p:nvSpPr>
          <p:cNvPr id="46" name="CustomShape 4"/>
          <p:cNvSpPr/>
          <p:nvPr/>
        </p:nvSpPr>
        <p:spPr>
          <a:xfrm>
            <a:off x="2474640" y="3302640"/>
            <a:ext cx="5205240" cy="14511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txBody>
          <a:bodyPr lIns="0" tIns="0" rIns="0" bIns="0">
            <a:noAutofit/>
          </a:bodyPr>
          <a:lstStyle/>
          <a:p>
            <a:pPr algn="ctr">
              <a:lnSpc>
                <a:spcPct val="100000"/>
              </a:lnSpc>
            </a:pPr>
            <a:r>
              <a:rPr lang="el-GR" sz="2400" b="1" strike="noStrike" spc="-1" dirty="0">
                <a:solidFill>
                  <a:srgbClr val="000000"/>
                </a:solidFill>
                <a:latin typeface="Times New Roman"/>
                <a:ea typeface="DejaVu Sans"/>
              </a:rPr>
              <a:t>Νικολέττα Δημητρίου</a:t>
            </a:r>
            <a:endParaRPr lang="el-GR" sz="2400" b="0" strike="noStrike" spc="-1" dirty="0">
              <a:latin typeface="Arial"/>
            </a:endParaRPr>
          </a:p>
          <a:p>
            <a:pPr algn="ctr">
              <a:lnSpc>
                <a:spcPct val="100000"/>
              </a:lnSpc>
            </a:pPr>
            <a:endParaRPr lang="el-GR" sz="2400" b="0" strike="noStrike" spc="-1" dirty="0">
              <a:latin typeface="Arial"/>
            </a:endParaRPr>
          </a:p>
          <a:p>
            <a:pPr algn="ctr">
              <a:lnSpc>
                <a:spcPct val="100000"/>
              </a:lnSpc>
            </a:pPr>
            <a:r>
              <a:rPr lang="el-GR" i="1" spc="-1" dirty="0">
                <a:solidFill>
                  <a:srgbClr val="000000"/>
                </a:solidFill>
                <a:latin typeface="Times New Roman"/>
              </a:rPr>
              <a:t>Επιμελήτρια Α΄ </a:t>
            </a:r>
            <a:endParaRPr lang="el-GR" sz="1800" b="0" strike="noStrike" spc="-1" dirty="0">
              <a:latin typeface="Arial"/>
            </a:endParaRPr>
          </a:p>
          <a:p>
            <a:pPr algn="ctr">
              <a:lnSpc>
                <a:spcPct val="100000"/>
              </a:lnSpc>
            </a:pPr>
            <a:r>
              <a:rPr lang="en-GB" sz="1800" b="0" i="1" strike="noStrike" spc="-1" dirty="0">
                <a:solidFill>
                  <a:srgbClr val="000000"/>
                </a:solidFill>
                <a:latin typeface="Times New Roman"/>
                <a:ea typeface="DejaVu Sans"/>
              </a:rPr>
              <a:t>Α’ </a:t>
            </a:r>
            <a:r>
              <a:rPr lang="en-GB" sz="1800" b="0" i="1" strike="noStrike" spc="-1" dirty="0" err="1">
                <a:solidFill>
                  <a:srgbClr val="000000"/>
                </a:solidFill>
                <a:latin typeface="Times New Roman"/>
                <a:ea typeface="DejaVu Sans"/>
              </a:rPr>
              <a:t>Χειρ</a:t>
            </a:r>
            <a:r>
              <a:rPr lang="en-GB" sz="1800" b="0" i="1" strike="noStrike" spc="-1" dirty="0">
                <a:solidFill>
                  <a:srgbClr val="000000"/>
                </a:solidFill>
                <a:latin typeface="Times New Roman"/>
                <a:ea typeface="DejaVu Sans"/>
              </a:rPr>
              <a:t> </a:t>
            </a:r>
            <a:r>
              <a:rPr lang="en-GB" sz="1800" b="0" i="1" strike="noStrike" spc="-1" dirty="0" err="1">
                <a:solidFill>
                  <a:srgbClr val="000000"/>
                </a:solidFill>
                <a:latin typeface="Times New Roman"/>
                <a:ea typeface="DejaVu Sans"/>
              </a:rPr>
              <a:t>Κλινική</a:t>
            </a:r>
            <a:r>
              <a:rPr lang="en-GB" sz="1800" b="0" i="1" strike="noStrike" spc="-1" dirty="0">
                <a:solidFill>
                  <a:srgbClr val="000000"/>
                </a:solidFill>
                <a:latin typeface="Times New Roman"/>
                <a:ea typeface="DejaVu Sans"/>
              </a:rPr>
              <a:t> ΛΑΙΚΟ </a:t>
            </a:r>
            <a:r>
              <a:rPr lang="en-GB" sz="1800" b="0" i="1" strike="noStrike" spc="-1" dirty="0" err="1">
                <a:solidFill>
                  <a:srgbClr val="000000"/>
                </a:solidFill>
                <a:latin typeface="Times New Roman"/>
                <a:ea typeface="DejaVu Sans"/>
              </a:rPr>
              <a:t>Νοσοκομείο</a:t>
            </a:r>
            <a:endParaRPr lang="el-GR"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7F8F9-278F-41CB-9698-0862414B9BCA}"/>
              </a:ext>
            </a:extLst>
          </p:cNvPr>
          <p:cNvSpPr>
            <a:spLocks noGrp="1"/>
          </p:cNvSpPr>
          <p:nvPr>
            <p:ph type="title"/>
          </p:nvPr>
        </p:nvSpPr>
        <p:spPr>
          <a:xfrm>
            <a:off x="393934" y="-57440"/>
            <a:ext cx="9072000" cy="946440"/>
          </a:xfrm>
        </p:spPr>
        <p:txBody>
          <a:bodyPr/>
          <a:lstStyle/>
          <a:p>
            <a:pPr algn="ctr"/>
            <a:r>
              <a:rPr kumimoji="0" lang="en-GB"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Cancer Epidemiology</a:t>
            </a:r>
            <a:endParaRPr lang="en-GB" dirty="0"/>
          </a:p>
        </p:txBody>
      </p:sp>
      <p:sp>
        <p:nvSpPr>
          <p:cNvPr id="3" name="Text Placeholder 2">
            <a:extLst>
              <a:ext uri="{FF2B5EF4-FFF2-40B4-BE49-F238E27FC236}">
                <a16:creationId xmlns:a16="http://schemas.microsoft.com/office/drawing/2014/main" id="{EE3C624B-F762-4D40-BFF5-32D06C04A208}"/>
              </a:ext>
            </a:extLst>
          </p:cNvPr>
          <p:cNvSpPr>
            <a:spLocks noGrp="1"/>
          </p:cNvSpPr>
          <p:nvPr>
            <p:ph type="body"/>
          </p:nvPr>
        </p:nvSpPr>
        <p:spPr/>
        <p:txBody>
          <a:bodyPr/>
          <a:lstStyle/>
          <a:p>
            <a:endParaRPr lang="en-GB" dirty="0"/>
          </a:p>
        </p:txBody>
      </p:sp>
      <p:pic>
        <p:nvPicPr>
          <p:cNvPr id="5" name="Picture 4">
            <a:extLst>
              <a:ext uri="{FF2B5EF4-FFF2-40B4-BE49-F238E27FC236}">
                <a16:creationId xmlns:a16="http://schemas.microsoft.com/office/drawing/2014/main" id="{43BD49FF-64F3-4782-8095-BAFAF5A313F5}"/>
              </a:ext>
            </a:extLst>
          </p:cNvPr>
          <p:cNvPicPr>
            <a:picLocks noChangeAspect="1"/>
          </p:cNvPicPr>
          <p:nvPr/>
        </p:nvPicPr>
        <p:blipFill>
          <a:blip r:embed="rId2"/>
          <a:stretch>
            <a:fillRect/>
          </a:stretch>
        </p:blipFill>
        <p:spPr>
          <a:xfrm>
            <a:off x="753533" y="889000"/>
            <a:ext cx="8060517" cy="4488839"/>
          </a:xfrm>
          <a:prstGeom prst="rect">
            <a:avLst/>
          </a:prstGeom>
        </p:spPr>
      </p:pic>
    </p:spTree>
    <p:extLst>
      <p:ext uri="{BB962C8B-B14F-4D97-AF65-F5344CB8AC3E}">
        <p14:creationId xmlns:p14="http://schemas.microsoft.com/office/powerpoint/2010/main" val="1442566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A9476-0481-470B-BF99-1FFC49B9A7D9}"/>
              </a:ext>
            </a:extLst>
          </p:cNvPr>
          <p:cNvSpPr>
            <a:spLocks noGrp="1"/>
          </p:cNvSpPr>
          <p:nvPr>
            <p:ph type="title"/>
          </p:nvPr>
        </p:nvSpPr>
        <p:spPr>
          <a:xfrm>
            <a:off x="300800" y="0"/>
            <a:ext cx="9072000" cy="946440"/>
          </a:xfrm>
        </p:spPr>
        <p:txBody>
          <a:bodyPr/>
          <a:lstStyle/>
          <a:p>
            <a:pPr algn="ctr"/>
            <a:r>
              <a:rPr kumimoji="0" lang="en-GB"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Cancer Epidemiology</a:t>
            </a:r>
            <a:endParaRPr lang="en-GB" dirty="0"/>
          </a:p>
        </p:txBody>
      </p:sp>
      <p:sp>
        <p:nvSpPr>
          <p:cNvPr id="3" name="Text Placeholder 2">
            <a:extLst>
              <a:ext uri="{FF2B5EF4-FFF2-40B4-BE49-F238E27FC236}">
                <a16:creationId xmlns:a16="http://schemas.microsoft.com/office/drawing/2014/main" id="{8391E160-B8A2-4EC5-AAE5-BF96EEA3B8A2}"/>
              </a:ext>
            </a:extLst>
          </p:cNvPr>
          <p:cNvSpPr>
            <a:spLocks noGrp="1"/>
          </p:cNvSpPr>
          <p:nvPr>
            <p:ph type="body"/>
          </p:nvPr>
        </p:nvSpPr>
        <p:spPr/>
        <p:txBody>
          <a:bodyPr/>
          <a:lstStyle/>
          <a:p>
            <a:endParaRPr lang="en-GB" dirty="0"/>
          </a:p>
        </p:txBody>
      </p:sp>
      <p:sp>
        <p:nvSpPr>
          <p:cNvPr id="4" name="Text Placeholder 3">
            <a:extLst>
              <a:ext uri="{FF2B5EF4-FFF2-40B4-BE49-F238E27FC236}">
                <a16:creationId xmlns:a16="http://schemas.microsoft.com/office/drawing/2014/main" id="{5375ECFA-B63C-4C03-9CD3-4888CB71A86B}"/>
              </a:ext>
            </a:extLst>
          </p:cNvPr>
          <p:cNvSpPr>
            <a:spLocks noGrp="1"/>
          </p:cNvSpPr>
          <p:nvPr>
            <p:ph type="body"/>
          </p:nvPr>
        </p:nvSpPr>
        <p:spPr/>
        <p:txBody>
          <a:bodyPr/>
          <a:lstStyle/>
          <a:p>
            <a:endParaRPr lang="en-GB" dirty="0"/>
          </a:p>
        </p:txBody>
      </p:sp>
      <p:pic>
        <p:nvPicPr>
          <p:cNvPr id="6" name="Picture 5">
            <a:extLst>
              <a:ext uri="{FF2B5EF4-FFF2-40B4-BE49-F238E27FC236}">
                <a16:creationId xmlns:a16="http://schemas.microsoft.com/office/drawing/2014/main" id="{F93C3A65-2257-4958-AD71-2BC8611B8467}"/>
              </a:ext>
            </a:extLst>
          </p:cNvPr>
          <p:cNvPicPr>
            <a:picLocks noChangeAspect="1"/>
          </p:cNvPicPr>
          <p:nvPr/>
        </p:nvPicPr>
        <p:blipFill>
          <a:blip r:embed="rId2"/>
          <a:stretch>
            <a:fillRect/>
          </a:stretch>
        </p:blipFill>
        <p:spPr>
          <a:xfrm>
            <a:off x="0" y="1811868"/>
            <a:ext cx="5127277" cy="2803332"/>
          </a:xfrm>
          <a:prstGeom prst="rect">
            <a:avLst/>
          </a:prstGeom>
        </p:spPr>
      </p:pic>
      <p:pic>
        <p:nvPicPr>
          <p:cNvPr id="8" name="Picture 7">
            <a:extLst>
              <a:ext uri="{FF2B5EF4-FFF2-40B4-BE49-F238E27FC236}">
                <a16:creationId xmlns:a16="http://schemas.microsoft.com/office/drawing/2014/main" id="{1B2C6FF5-C2BE-43B5-86F9-4D88E3C3877C}"/>
              </a:ext>
            </a:extLst>
          </p:cNvPr>
          <p:cNvPicPr>
            <a:picLocks noChangeAspect="1"/>
          </p:cNvPicPr>
          <p:nvPr/>
        </p:nvPicPr>
        <p:blipFill>
          <a:blip r:embed="rId3"/>
          <a:stretch>
            <a:fillRect/>
          </a:stretch>
        </p:blipFill>
        <p:spPr>
          <a:xfrm>
            <a:off x="4695366" y="1742452"/>
            <a:ext cx="5170945" cy="2872747"/>
          </a:xfrm>
          <a:prstGeom prst="rect">
            <a:avLst/>
          </a:prstGeom>
        </p:spPr>
      </p:pic>
    </p:spTree>
    <p:extLst>
      <p:ext uri="{BB962C8B-B14F-4D97-AF65-F5344CB8AC3E}">
        <p14:creationId xmlns:p14="http://schemas.microsoft.com/office/powerpoint/2010/main" val="3785220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173239-1CE5-4154-A2F9-E4CB44393CC6}"/>
              </a:ext>
            </a:extLst>
          </p:cNvPr>
          <p:cNvSpPr>
            <a:spLocks noGrp="1"/>
          </p:cNvSpPr>
          <p:nvPr>
            <p:ph type="title"/>
          </p:nvPr>
        </p:nvSpPr>
        <p:spPr>
          <a:xfrm>
            <a:off x="424300" y="-70695"/>
            <a:ext cx="9072000" cy="946440"/>
          </a:xfrm>
        </p:spPr>
        <p:txBody>
          <a:bodyPr/>
          <a:lstStyle/>
          <a:p>
            <a:pPr algn="ctr"/>
            <a:r>
              <a:rPr kumimoji="0" lang="en-GB"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Cancer Epidemiology</a:t>
            </a:r>
            <a:endParaRPr lang="en-GB" dirty="0"/>
          </a:p>
        </p:txBody>
      </p:sp>
      <p:sp>
        <p:nvSpPr>
          <p:cNvPr id="6" name="Subtitle 5">
            <a:extLst>
              <a:ext uri="{FF2B5EF4-FFF2-40B4-BE49-F238E27FC236}">
                <a16:creationId xmlns:a16="http://schemas.microsoft.com/office/drawing/2014/main" id="{3BFCEE35-3C34-439F-AC87-54EBBF06C4AF}"/>
              </a:ext>
            </a:extLst>
          </p:cNvPr>
          <p:cNvSpPr>
            <a:spLocks noGrp="1"/>
          </p:cNvSpPr>
          <p:nvPr>
            <p:ph type="subTitle"/>
          </p:nvPr>
        </p:nvSpPr>
        <p:spPr/>
        <p:txBody>
          <a:bodyPr/>
          <a:lstStyle/>
          <a:p>
            <a:endParaRPr lang="en-GB" dirty="0"/>
          </a:p>
        </p:txBody>
      </p:sp>
      <p:pic>
        <p:nvPicPr>
          <p:cNvPr id="8" name="Picture 7">
            <a:extLst>
              <a:ext uri="{FF2B5EF4-FFF2-40B4-BE49-F238E27FC236}">
                <a16:creationId xmlns:a16="http://schemas.microsoft.com/office/drawing/2014/main" id="{998454B2-AE5E-46B2-BBF5-DBBFFC311AAD}"/>
              </a:ext>
            </a:extLst>
          </p:cNvPr>
          <p:cNvPicPr>
            <a:picLocks noChangeAspect="1"/>
          </p:cNvPicPr>
          <p:nvPr/>
        </p:nvPicPr>
        <p:blipFill>
          <a:blip r:embed="rId2"/>
          <a:stretch>
            <a:fillRect/>
          </a:stretch>
        </p:blipFill>
        <p:spPr>
          <a:xfrm>
            <a:off x="685800" y="990600"/>
            <a:ext cx="8549001" cy="4277425"/>
          </a:xfrm>
          <a:prstGeom prst="rect">
            <a:avLst/>
          </a:prstGeom>
        </p:spPr>
      </p:pic>
    </p:spTree>
    <p:extLst>
      <p:ext uri="{BB962C8B-B14F-4D97-AF65-F5344CB8AC3E}">
        <p14:creationId xmlns:p14="http://schemas.microsoft.com/office/powerpoint/2010/main" val="1693663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83A5-F619-4BF1-866C-26179CD3A2F3}"/>
              </a:ext>
            </a:extLst>
          </p:cNvPr>
          <p:cNvSpPr>
            <a:spLocks noGrp="1"/>
          </p:cNvSpPr>
          <p:nvPr>
            <p:ph type="title"/>
          </p:nvPr>
        </p:nvSpPr>
        <p:spPr>
          <a:xfrm>
            <a:off x="360067" y="-48162"/>
            <a:ext cx="9072000" cy="946440"/>
          </a:xfrm>
        </p:spPr>
        <p:txBody>
          <a:bodyPr/>
          <a:lstStyle/>
          <a:p>
            <a:pPr algn="ctr"/>
            <a:r>
              <a:rPr kumimoji="0" lang="en-GB"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Cancer Epidemiology</a:t>
            </a:r>
            <a:endParaRPr lang="en-GB" dirty="0"/>
          </a:p>
        </p:txBody>
      </p:sp>
      <p:sp>
        <p:nvSpPr>
          <p:cNvPr id="3" name="Subtitle 2">
            <a:extLst>
              <a:ext uri="{FF2B5EF4-FFF2-40B4-BE49-F238E27FC236}">
                <a16:creationId xmlns:a16="http://schemas.microsoft.com/office/drawing/2014/main" id="{608CA55C-E48B-48A9-993F-2C955B121ABD}"/>
              </a:ext>
            </a:extLst>
          </p:cNvPr>
          <p:cNvSpPr>
            <a:spLocks noGrp="1"/>
          </p:cNvSpPr>
          <p:nvPr>
            <p:ph type="subTitle"/>
          </p:nvPr>
        </p:nvSpPr>
        <p:spPr/>
        <p:txBody>
          <a:bodyPr/>
          <a:lstStyle/>
          <a:p>
            <a:endParaRPr lang="en-GB" dirty="0"/>
          </a:p>
        </p:txBody>
      </p:sp>
      <p:pic>
        <p:nvPicPr>
          <p:cNvPr id="5" name="Picture 4">
            <a:extLst>
              <a:ext uri="{FF2B5EF4-FFF2-40B4-BE49-F238E27FC236}">
                <a16:creationId xmlns:a16="http://schemas.microsoft.com/office/drawing/2014/main" id="{E5B137CC-E468-4552-BC2B-846EB3BEED55}"/>
              </a:ext>
            </a:extLst>
          </p:cNvPr>
          <p:cNvPicPr>
            <a:picLocks noChangeAspect="1"/>
          </p:cNvPicPr>
          <p:nvPr/>
        </p:nvPicPr>
        <p:blipFill>
          <a:blip r:embed="rId2"/>
          <a:stretch>
            <a:fillRect/>
          </a:stretch>
        </p:blipFill>
        <p:spPr>
          <a:xfrm>
            <a:off x="1049867" y="1149303"/>
            <a:ext cx="6781800" cy="4096189"/>
          </a:xfrm>
          <a:prstGeom prst="rect">
            <a:avLst/>
          </a:prstGeom>
        </p:spPr>
      </p:pic>
    </p:spTree>
    <p:extLst>
      <p:ext uri="{BB962C8B-B14F-4D97-AF65-F5344CB8AC3E}">
        <p14:creationId xmlns:p14="http://schemas.microsoft.com/office/powerpoint/2010/main" val="1331636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46BB4-BD19-4EC9-8185-39AF971176A2}"/>
              </a:ext>
            </a:extLst>
          </p:cNvPr>
          <p:cNvSpPr>
            <a:spLocks noGrp="1"/>
          </p:cNvSpPr>
          <p:nvPr>
            <p:ph type="title"/>
          </p:nvPr>
        </p:nvSpPr>
        <p:spPr>
          <a:xfrm>
            <a:off x="224600" y="6196"/>
            <a:ext cx="9072000" cy="946440"/>
          </a:xfrm>
        </p:spPr>
        <p:txBody>
          <a:bodyPr/>
          <a:lstStyle/>
          <a:p>
            <a:pPr algn="ctr"/>
            <a:r>
              <a:rPr kumimoji="0" lang="en-GB"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Cancer Epidemiology</a:t>
            </a:r>
            <a:endParaRPr lang="en-GB" dirty="0"/>
          </a:p>
        </p:txBody>
      </p:sp>
      <p:sp>
        <p:nvSpPr>
          <p:cNvPr id="3" name="Text Placeholder 2">
            <a:extLst>
              <a:ext uri="{FF2B5EF4-FFF2-40B4-BE49-F238E27FC236}">
                <a16:creationId xmlns:a16="http://schemas.microsoft.com/office/drawing/2014/main" id="{492DE2D8-A566-453B-B4E2-EF0434D0E706}"/>
              </a:ext>
            </a:extLst>
          </p:cNvPr>
          <p:cNvSpPr>
            <a:spLocks noGrp="1"/>
          </p:cNvSpPr>
          <p:nvPr>
            <p:ph type="body"/>
          </p:nvPr>
        </p:nvSpPr>
        <p:spPr/>
        <p:txBody>
          <a:bodyPr/>
          <a:lstStyle/>
          <a:p>
            <a:endParaRPr lang="en-GB" dirty="0"/>
          </a:p>
        </p:txBody>
      </p:sp>
      <p:pic>
        <p:nvPicPr>
          <p:cNvPr id="5" name="Picture 4">
            <a:extLst>
              <a:ext uri="{FF2B5EF4-FFF2-40B4-BE49-F238E27FC236}">
                <a16:creationId xmlns:a16="http://schemas.microsoft.com/office/drawing/2014/main" id="{BE0ADCD4-1E3A-4C17-B3E0-49938EF9A70A}"/>
              </a:ext>
            </a:extLst>
          </p:cNvPr>
          <p:cNvPicPr>
            <a:picLocks noChangeAspect="1"/>
          </p:cNvPicPr>
          <p:nvPr/>
        </p:nvPicPr>
        <p:blipFill>
          <a:blip r:embed="rId2"/>
          <a:stretch>
            <a:fillRect/>
          </a:stretch>
        </p:blipFill>
        <p:spPr>
          <a:xfrm>
            <a:off x="1268499" y="952636"/>
            <a:ext cx="7113500" cy="4296698"/>
          </a:xfrm>
          <a:prstGeom prst="rect">
            <a:avLst/>
          </a:prstGeom>
        </p:spPr>
      </p:pic>
    </p:spTree>
    <p:extLst>
      <p:ext uri="{BB962C8B-B14F-4D97-AF65-F5344CB8AC3E}">
        <p14:creationId xmlns:p14="http://schemas.microsoft.com/office/powerpoint/2010/main" val="26847217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2A4C-929B-4CAD-BBA3-B4AE35D020D7}"/>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75B7B9A3-FFB5-41ED-8F16-065F90E8605F}"/>
              </a:ext>
            </a:extLst>
          </p:cNvPr>
          <p:cNvSpPr>
            <a:spLocks noGrp="1"/>
          </p:cNvSpPr>
          <p:nvPr>
            <p:ph type="subTitle"/>
          </p:nvPr>
        </p:nvSpPr>
        <p:spPr/>
        <p:txBody>
          <a:bodyPr/>
          <a:lstStyle/>
          <a:p>
            <a:endParaRPr lang="en-GB" dirty="0"/>
          </a:p>
        </p:txBody>
      </p:sp>
      <p:pic>
        <p:nvPicPr>
          <p:cNvPr id="5" name="Picture 4">
            <a:extLst>
              <a:ext uri="{FF2B5EF4-FFF2-40B4-BE49-F238E27FC236}">
                <a16:creationId xmlns:a16="http://schemas.microsoft.com/office/drawing/2014/main" id="{F187F369-2A19-409E-BEBE-9C9E4AD82187}"/>
              </a:ext>
            </a:extLst>
          </p:cNvPr>
          <p:cNvPicPr>
            <a:picLocks noChangeAspect="1"/>
          </p:cNvPicPr>
          <p:nvPr/>
        </p:nvPicPr>
        <p:blipFill>
          <a:blip r:embed="rId3"/>
          <a:stretch>
            <a:fillRect/>
          </a:stretch>
        </p:blipFill>
        <p:spPr>
          <a:xfrm>
            <a:off x="320163" y="699300"/>
            <a:ext cx="9623111" cy="4075331"/>
          </a:xfrm>
          <a:prstGeom prst="rect">
            <a:avLst/>
          </a:prstGeom>
        </p:spPr>
      </p:pic>
    </p:spTree>
    <p:extLst>
      <p:ext uri="{BB962C8B-B14F-4D97-AF65-F5344CB8AC3E}">
        <p14:creationId xmlns:p14="http://schemas.microsoft.com/office/powerpoint/2010/main" val="3880930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F0A03-3E3D-412C-A911-12D8BE2EA660}"/>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C238F07F-AC0B-49D7-A6C3-706E26777201}"/>
              </a:ext>
            </a:extLst>
          </p:cNvPr>
          <p:cNvPicPr>
            <a:picLocks noChangeAspect="1"/>
          </p:cNvPicPr>
          <p:nvPr/>
        </p:nvPicPr>
        <p:blipFill>
          <a:blip r:embed="rId2"/>
          <a:stretch>
            <a:fillRect/>
          </a:stretch>
        </p:blipFill>
        <p:spPr>
          <a:xfrm>
            <a:off x="724020" y="1"/>
            <a:ext cx="6591414" cy="650972"/>
          </a:xfrm>
          <a:prstGeom prst="rect">
            <a:avLst/>
          </a:prstGeom>
        </p:spPr>
      </p:pic>
      <p:pic>
        <p:nvPicPr>
          <p:cNvPr id="9" name="Picture 8">
            <a:extLst>
              <a:ext uri="{FF2B5EF4-FFF2-40B4-BE49-F238E27FC236}">
                <a16:creationId xmlns:a16="http://schemas.microsoft.com/office/drawing/2014/main" id="{B62C9B32-CADA-4CC1-978E-144504E1F409}"/>
              </a:ext>
            </a:extLst>
          </p:cNvPr>
          <p:cNvPicPr>
            <a:picLocks noChangeAspect="1"/>
          </p:cNvPicPr>
          <p:nvPr/>
        </p:nvPicPr>
        <p:blipFill>
          <a:blip r:embed="rId3"/>
          <a:stretch>
            <a:fillRect/>
          </a:stretch>
        </p:blipFill>
        <p:spPr>
          <a:xfrm>
            <a:off x="504000" y="790202"/>
            <a:ext cx="856527" cy="115019"/>
          </a:xfrm>
          <a:prstGeom prst="rect">
            <a:avLst/>
          </a:prstGeom>
        </p:spPr>
      </p:pic>
      <p:pic>
        <p:nvPicPr>
          <p:cNvPr id="11" name="Picture 10">
            <a:extLst>
              <a:ext uri="{FF2B5EF4-FFF2-40B4-BE49-F238E27FC236}">
                <a16:creationId xmlns:a16="http://schemas.microsoft.com/office/drawing/2014/main" id="{0209703F-737A-448D-8E72-C71F2070772B}"/>
              </a:ext>
            </a:extLst>
          </p:cNvPr>
          <p:cNvPicPr>
            <a:picLocks noChangeAspect="1"/>
          </p:cNvPicPr>
          <p:nvPr/>
        </p:nvPicPr>
        <p:blipFill>
          <a:blip r:embed="rId4"/>
          <a:stretch>
            <a:fillRect/>
          </a:stretch>
        </p:blipFill>
        <p:spPr>
          <a:xfrm>
            <a:off x="4505354" y="1326600"/>
            <a:ext cx="5620159" cy="3846435"/>
          </a:xfrm>
          <a:prstGeom prst="rect">
            <a:avLst/>
          </a:prstGeom>
        </p:spPr>
      </p:pic>
      <p:sp>
        <p:nvSpPr>
          <p:cNvPr id="5" name="Text Placeholder 4">
            <a:extLst>
              <a:ext uri="{FF2B5EF4-FFF2-40B4-BE49-F238E27FC236}">
                <a16:creationId xmlns:a16="http://schemas.microsoft.com/office/drawing/2014/main" id="{DE461207-2E1E-44D8-837C-4FFD25C8B727}"/>
              </a:ext>
            </a:extLst>
          </p:cNvPr>
          <p:cNvSpPr>
            <a:spLocks noGrp="1"/>
          </p:cNvSpPr>
          <p:nvPr>
            <p:ph type="body"/>
          </p:nvPr>
        </p:nvSpPr>
        <p:spPr>
          <a:xfrm>
            <a:off x="504000" y="1215095"/>
            <a:ext cx="9072000" cy="3957939"/>
          </a:xfrm>
        </p:spPr>
        <p:txBody>
          <a:bodyPr>
            <a:noAutofit/>
          </a:bodyPr>
          <a:lstStyle/>
          <a:p>
            <a:r>
              <a:rPr lang="en-US" sz="2200" dirty="0">
                <a:latin typeface="Times New Roman" panose="02020603050405020304" pitchFamily="18" charset="0"/>
                <a:cs typeface="Times New Roman" panose="02020603050405020304" pitchFamily="18" charset="0"/>
              </a:rPr>
              <a:t>Growth signal autonomy</a:t>
            </a:r>
          </a:p>
          <a:p>
            <a:r>
              <a:rPr lang="en-US" sz="2200" dirty="0">
                <a:latin typeface="Times New Roman" panose="02020603050405020304" pitchFamily="18" charset="0"/>
                <a:cs typeface="Times New Roman" panose="02020603050405020304" pitchFamily="18" charset="0"/>
              </a:rPr>
              <a:t>Evasion of growth inhibitory signals</a:t>
            </a:r>
          </a:p>
          <a:p>
            <a:r>
              <a:rPr lang="en-US" sz="2200" dirty="0">
                <a:latin typeface="Times New Roman" panose="02020603050405020304" pitchFamily="18" charset="0"/>
                <a:cs typeface="Times New Roman" panose="02020603050405020304" pitchFamily="18" charset="0"/>
              </a:rPr>
              <a:t>Avoiding immune destruction</a:t>
            </a:r>
          </a:p>
          <a:p>
            <a:r>
              <a:rPr lang="en-US" sz="2200" dirty="0">
                <a:latin typeface="Times New Roman" panose="02020603050405020304" pitchFamily="18" charset="0"/>
                <a:cs typeface="Times New Roman" panose="02020603050405020304" pitchFamily="18" charset="0"/>
              </a:rPr>
              <a:t>Unlimited replicative potential</a:t>
            </a:r>
          </a:p>
          <a:p>
            <a:r>
              <a:rPr lang="en-US" sz="2200" dirty="0">
                <a:latin typeface="Times New Roman" panose="02020603050405020304" pitchFamily="18" charset="0"/>
                <a:cs typeface="Times New Roman" panose="02020603050405020304" pitchFamily="18" charset="0"/>
              </a:rPr>
              <a:t>Tumor promoting inflammation</a:t>
            </a:r>
          </a:p>
          <a:p>
            <a:r>
              <a:rPr lang="en-US" sz="2200" dirty="0">
                <a:latin typeface="Times New Roman" panose="02020603050405020304" pitchFamily="18" charset="0"/>
                <a:cs typeface="Times New Roman" panose="02020603050405020304" pitchFamily="18" charset="0"/>
              </a:rPr>
              <a:t>Invasion and metastasis</a:t>
            </a:r>
          </a:p>
          <a:p>
            <a:r>
              <a:rPr lang="en-US" sz="2200" dirty="0">
                <a:latin typeface="Times New Roman" panose="02020603050405020304" pitchFamily="18" charset="0"/>
                <a:cs typeface="Times New Roman" panose="02020603050405020304" pitchFamily="18" charset="0"/>
              </a:rPr>
              <a:t>Angiogenesis</a:t>
            </a:r>
          </a:p>
          <a:p>
            <a:r>
              <a:rPr lang="en-US" sz="2200" dirty="0">
                <a:latin typeface="Times New Roman" panose="02020603050405020304" pitchFamily="18" charset="0"/>
                <a:cs typeface="Times New Roman" panose="02020603050405020304" pitchFamily="18" charset="0"/>
              </a:rPr>
              <a:t>Evasion of cell death</a:t>
            </a:r>
          </a:p>
          <a:p>
            <a:r>
              <a:rPr lang="en-US" sz="2200" dirty="0">
                <a:latin typeface="Times New Roman" panose="02020603050405020304" pitchFamily="18" charset="0"/>
                <a:cs typeface="Times New Roman" panose="02020603050405020304" pitchFamily="18" charset="0"/>
              </a:rPr>
              <a:t>Reprogramming energy metabolism</a:t>
            </a:r>
          </a:p>
          <a:p>
            <a:r>
              <a:rPr lang="en-US" sz="2200" dirty="0">
                <a:latin typeface="Times New Roman" panose="02020603050405020304" pitchFamily="18" charset="0"/>
                <a:cs typeface="Times New Roman" panose="02020603050405020304" pitchFamily="18" charset="0"/>
              </a:rPr>
              <a:t>Genome instability and mutation</a:t>
            </a:r>
            <a:endParaRPr lang="en-GB"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043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p:nvPr/>
        </p:nvPicPr>
        <p:blipFill>
          <a:blip r:embed="rId3"/>
          <a:stretch/>
        </p:blipFill>
        <p:spPr>
          <a:xfrm>
            <a:off x="1152000" y="180000"/>
            <a:ext cx="7560000" cy="5288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C524B-A46A-4E81-BD7F-C37580482F66}"/>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EF498843-13EF-4D9F-A083-ACAA195AC4D2}"/>
              </a:ext>
            </a:extLst>
          </p:cNvPr>
          <p:cNvSpPr>
            <a:spLocks noGrp="1"/>
          </p:cNvSpPr>
          <p:nvPr>
            <p:ph type="body"/>
          </p:nvPr>
        </p:nvSpPr>
        <p:spPr/>
        <p:txBody>
          <a:bodyPr/>
          <a:lstStyle/>
          <a:p>
            <a:pPr lvl="1"/>
            <a:endParaRPr lang="el-GR" dirty="0">
              <a:latin typeface="Times New Roman" panose="02020603050405020304" pitchFamily="18" charset="0"/>
              <a:cs typeface="Times New Roman" panose="02020603050405020304" pitchFamily="18" charset="0"/>
            </a:endParaRPr>
          </a:p>
          <a:p>
            <a:pPr lvl="1"/>
            <a:endParaRPr lang="en-GB"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8E6E189-D51C-482E-A1C0-FF4BE50C9EDE}"/>
              </a:ext>
            </a:extLst>
          </p:cNvPr>
          <p:cNvPicPr>
            <a:picLocks noChangeAspect="1"/>
          </p:cNvPicPr>
          <p:nvPr/>
        </p:nvPicPr>
        <p:blipFill>
          <a:blip r:embed="rId3"/>
          <a:stretch>
            <a:fillRect/>
          </a:stretch>
        </p:blipFill>
        <p:spPr>
          <a:xfrm>
            <a:off x="2113472" y="226080"/>
            <a:ext cx="5943914" cy="5140353"/>
          </a:xfrm>
          <a:prstGeom prst="rect">
            <a:avLst/>
          </a:prstGeom>
        </p:spPr>
      </p:pic>
    </p:spTree>
    <p:extLst>
      <p:ext uri="{BB962C8B-B14F-4D97-AF65-F5344CB8AC3E}">
        <p14:creationId xmlns:p14="http://schemas.microsoft.com/office/powerpoint/2010/main" val="376697628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p:nvPr/>
        </p:nvPicPr>
        <p:blipFill>
          <a:blip r:embed="rId2"/>
          <a:stretch/>
        </p:blipFill>
        <p:spPr>
          <a:xfrm>
            <a:off x="1728000" y="792000"/>
            <a:ext cx="5994000" cy="4173480"/>
          </a:xfrm>
          <a:prstGeom prst="rect">
            <a:avLst/>
          </a:prstGeom>
          <a:ln>
            <a:noFill/>
          </a:ln>
        </p:spPr>
      </p:pic>
      <p:sp>
        <p:nvSpPr>
          <p:cNvPr id="57" name="CustomShape 1"/>
          <p:cNvSpPr/>
          <p:nvPr/>
        </p:nvSpPr>
        <p:spPr>
          <a:xfrm>
            <a:off x="2448000" y="2952000"/>
            <a:ext cx="1656000" cy="576000"/>
          </a:xfrm>
          <a:prstGeom prst="wedgeRectCallout">
            <a:avLst>
              <a:gd name="adj1" fmla="val -5837"/>
              <a:gd name="adj2" fmla="val 93907"/>
            </a:avLst>
          </a:prstGeom>
          <a:solidFill>
            <a:srgbClr val="3366F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l-GR" sz="1800" b="1" strike="noStrike" spc="-1">
                <a:solidFill>
                  <a:srgbClr val="FFFF00"/>
                </a:solidFill>
                <a:latin typeface="Arial"/>
              </a:rPr>
              <a:t>Ογκογονίδια</a:t>
            </a:r>
          </a:p>
          <a:p>
            <a:pPr algn="ctr"/>
            <a:r>
              <a:rPr lang="el-GR" sz="1400" b="1" i="1" strike="noStrike" spc="-1">
                <a:solidFill>
                  <a:srgbClr val="FFFF00"/>
                </a:solidFill>
                <a:latin typeface="Arial"/>
              </a:rPr>
              <a:t>Oncogenes</a:t>
            </a:r>
            <a:endParaRPr lang="el-GR" sz="1400" b="1" strike="noStrike" spc="-1">
              <a:solidFill>
                <a:srgbClr val="FFFF00"/>
              </a:solidFill>
              <a:latin typeface="Arial"/>
            </a:endParaRPr>
          </a:p>
        </p:txBody>
      </p:sp>
      <p:sp>
        <p:nvSpPr>
          <p:cNvPr id="58" name="CustomShape 2"/>
          <p:cNvSpPr/>
          <p:nvPr/>
        </p:nvSpPr>
        <p:spPr>
          <a:xfrm>
            <a:off x="5040000" y="2376000"/>
            <a:ext cx="2952000" cy="576000"/>
          </a:xfrm>
          <a:prstGeom prst="wedgeRectCallout">
            <a:avLst>
              <a:gd name="adj1" fmla="val 4041"/>
              <a:gd name="adj2" fmla="val 93907"/>
            </a:avLst>
          </a:prstGeom>
          <a:solidFill>
            <a:srgbClr val="3366F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l-GR" sz="1800" b="1" strike="noStrike" spc="-1">
                <a:solidFill>
                  <a:srgbClr val="FFFF00"/>
                </a:solidFill>
                <a:latin typeface="Arial"/>
              </a:rPr>
              <a:t>Ογκοκατασταλτικά γονίδια</a:t>
            </a:r>
          </a:p>
          <a:p>
            <a:pPr algn="ctr"/>
            <a:r>
              <a:rPr lang="el-GR" sz="1400" b="1" i="1" strike="noStrike" spc="-1">
                <a:solidFill>
                  <a:srgbClr val="FFFF00"/>
                </a:solidFill>
                <a:latin typeface="Arial"/>
              </a:rPr>
              <a:t>Tumor suppressor genes</a:t>
            </a:r>
            <a:endParaRPr lang="el-GR" sz="1400" b="1" strike="noStrike" spc="-1">
              <a:solidFill>
                <a:srgbClr val="FFFF00"/>
              </a:solidFill>
              <a:latin typeface="Arial"/>
            </a:endParaRPr>
          </a:p>
        </p:txBody>
      </p:sp>
      <p:sp>
        <p:nvSpPr>
          <p:cNvPr id="59" name="TextShape 3"/>
          <p:cNvSpPr txBox="1"/>
          <p:nvPr/>
        </p:nvSpPr>
        <p:spPr>
          <a:xfrm>
            <a:off x="2462040" y="123480"/>
            <a:ext cx="5817960" cy="1101960"/>
          </a:xfrm>
          <a:prstGeom prst="rect">
            <a:avLst/>
          </a:prstGeom>
          <a:noFill/>
          <a:ln>
            <a:noFill/>
          </a:ln>
        </p:spPr>
        <p:txBody>
          <a:bodyPr lIns="90000" tIns="45000" rIns="90000" bIns="45000">
            <a:noAutofit/>
          </a:bodyPr>
          <a:lstStyle/>
          <a:p>
            <a:r>
              <a:rPr lang="el-GR" sz="3600" b="1" strike="noStrike" spc="-1" dirty="0">
                <a:latin typeface="Times New Roman"/>
              </a:rPr>
              <a:t>Κατανόηση καρκινογένεσης</a:t>
            </a:r>
            <a:endParaRPr lang="el-GR" sz="3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03640" y="72000"/>
            <a:ext cx="9070560" cy="945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l-GR" sz="3600" b="1" strike="noStrike" spc="-1">
                <a:solidFill>
                  <a:srgbClr val="000000"/>
                </a:solidFill>
                <a:latin typeface="Times New Roman"/>
                <a:ea typeface="DejaVu Sans"/>
              </a:rPr>
              <a:t>Ορισμός</a:t>
            </a:r>
            <a:endParaRPr lang="el-GR" sz="3600" b="0" strike="noStrike" spc="-1">
              <a:latin typeface="Arial"/>
            </a:endParaRPr>
          </a:p>
        </p:txBody>
      </p:sp>
      <p:sp>
        <p:nvSpPr>
          <p:cNvPr id="48" name="CustomShape 2"/>
          <p:cNvSpPr/>
          <p:nvPr/>
        </p:nvSpPr>
        <p:spPr>
          <a:xfrm>
            <a:off x="504000" y="1872000"/>
            <a:ext cx="9071280" cy="27424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3280" algn="ctr">
              <a:lnSpc>
                <a:spcPct val="100000"/>
              </a:lnSpc>
              <a:spcBef>
                <a:spcPts val="1417"/>
              </a:spcBef>
              <a:buClr>
                <a:srgbClr val="000000"/>
              </a:buClr>
              <a:buSzPct val="45000"/>
              <a:buFont typeface="Wingdings" charset="2"/>
              <a:buChar char=""/>
            </a:pPr>
            <a:r>
              <a:rPr lang="el-GR" sz="3600" b="0" strike="noStrike" spc="-1">
                <a:solidFill>
                  <a:srgbClr val="000000"/>
                </a:solidFill>
                <a:latin typeface="Times New Roman"/>
                <a:ea typeface="DejaVu Sans"/>
              </a:rPr>
              <a:t>Ο ρόλος της Χειρουργικής στη “διαχείριση” της νεοπλασματικής νόσου</a:t>
            </a:r>
            <a:endParaRPr lang="el-GR"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Shape 1"/>
          <p:cNvSpPr txBox="1"/>
          <p:nvPr/>
        </p:nvSpPr>
        <p:spPr>
          <a:xfrm>
            <a:off x="936000" y="216000"/>
            <a:ext cx="7128000" cy="602280"/>
          </a:xfrm>
          <a:prstGeom prst="rect">
            <a:avLst/>
          </a:prstGeom>
          <a:noFill/>
          <a:ln>
            <a:noFill/>
          </a:ln>
        </p:spPr>
        <p:txBody>
          <a:bodyPr lIns="90000" tIns="45000" rIns="90000" bIns="45000">
            <a:noAutofit/>
          </a:bodyPr>
          <a:lstStyle/>
          <a:p>
            <a:r>
              <a:rPr lang="el-GR" sz="1800" b="1" strike="noStrike" spc="-1">
                <a:latin typeface="Arial"/>
              </a:rPr>
              <a:t>Καρκινογένεση </a:t>
            </a:r>
            <a:r>
              <a:rPr lang="el-GR" sz="1800" b="0" strike="noStrike" spc="-1">
                <a:latin typeface="Arial"/>
              </a:rPr>
              <a:t>=  </a:t>
            </a:r>
            <a:r>
              <a:rPr lang="el-GR" sz="1800" b="1" strike="noStrike" spc="-1">
                <a:solidFill>
                  <a:srgbClr val="FF0000"/>
                </a:solidFill>
                <a:latin typeface="Arial"/>
              </a:rPr>
              <a:t>Έναρξη,         Ανάπτυξη,        Προώθηση   </a:t>
            </a:r>
            <a:endParaRPr lang="el-GR" sz="1800" b="0" strike="noStrike" spc="-1">
              <a:latin typeface="Arial"/>
            </a:endParaRPr>
          </a:p>
          <a:p>
            <a:r>
              <a:rPr lang="el-GR" sz="1800" b="1" strike="noStrike" spc="-1">
                <a:latin typeface="Arial"/>
              </a:rPr>
              <a:t>                            </a:t>
            </a:r>
            <a:r>
              <a:rPr lang="el-GR" sz="1800" b="0" i="1" strike="noStrike" spc="-1">
                <a:latin typeface="Arial"/>
              </a:rPr>
              <a:t>    Initiation         Promotion          Progression</a:t>
            </a:r>
            <a:endParaRPr lang="el-GR" sz="1800" b="0" strike="noStrike" spc="-1">
              <a:latin typeface="Arial"/>
            </a:endParaRPr>
          </a:p>
        </p:txBody>
      </p:sp>
      <p:pic>
        <p:nvPicPr>
          <p:cNvPr id="62" name="Picture 61"/>
          <p:cNvPicPr/>
          <p:nvPr/>
        </p:nvPicPr>
        <p:blipFill>
          <a:blip r:embed="rId2"/>
          <a:stretch/>
        </p:blipFill>
        <p:spPr>
          <a:xfrm>
            <a:off x="692640" y="1296000"/>
            <a:ext cx="9062640" cy="2952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8A03B-0760-4E83-947F-AE7D8EE61E61}"/>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C976CD35-3BE5-453F-9753-D97725148EAA}"/>
              </a:ext>
            </a:extLst>
          </p:cNvPr>
          <p:cNvSpPr>
            <a:spLocks noGrp="1"/>
          </p:cNvSpPr>
          <p:nvPr>
            <p:ph type="subTitle"/>
          </p:nvPr>
        </p:nvSpPr>
        <p:spPr/>
        <p:txBody>
          <a:bodyPr/>
          <a:lstStyle/>
          <a:p>
            <a:endParaRPr lang="en-GB" dirty="0"/>
          </a:p>
        </p:txBody>
      </p:sp>
      <p:pic>
        <p:nvPicPr>
          <p:cNvPr id="5" name="Picture 4">
            <a:extLst>
              <a:ext uri="{FF2B5EF4-FFF2-40B4-BE49-F238E27FC236}">
                <a16:creationId xmlns:a16="http://schemas.microsoft.com/office/drawing/2014/main" id="{3DBABF74-6EA1-4FA1-823A-24F3C932901A}"/>
              </a:ext>
            </a:extLst>
          </p:cNvPr>
          <p:cNvPicPr>
            <a:picLocks noChangeAspect="1"/>
          </p:cNvPicPr>
          <p:nvPr/>
        </p:nvPicPr>
        <p:blipFill>
          <a:blip r:embed="rId3"/>
          <a:stretch>
            <a:fillRect/>
          </a:stretch>
        </p:blipFill>
        <p:spPr>
          <a:xfrm>
            <a:off x="728134" y="355601"/>
            <a:ext cx="8754004" cy="4707510"/>
          </a:xfrm>
          <a:prstGeom prst="rect">
            <a:avLst/>
          </a:prstGeom>
        </p:spPr>
      </p:pic>
    </p:spTree>
    <p:extLst>
      <p:ext uri="{BB962C8B-B14F-4D97-AF65-F5344CB8AC3E}">
        <p14:creationId xmlns:p14="http://schemas.microsoft.com/office/powerpoint/2010/main" val="2031675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1472-B751-48E0-B085-648787E7A7E0}"/>
              </a:ext>
            </a:extLst>
          </p:cNvPr>
          <p:cNvSpPr>
            <a:spLocks noGrp="1"/>
          </p:cNvSpPr>
          <p:nvPr>
            <p:ph type="title"/>
          </p:nvPr>
        </p:nvSpPr>
        <p:spPr>
          <a:xfrm>
            <a:off x="504000" y="200680"/>
            <a:ext cx="9072000" cy="946440"/>
          </a:xfrm>
        </p:spPr>
        <p:txBody>
          <a:bodyPr/>
          <a:lstStyle/>
          <a:p>
            <a:endParaRPr lang="en-GB" dirty="0"/>
          </a:p>
        </p:txBody>
      </p:sp>
      <p:sp>
        <p:nvSpPr>
          <p:cNvPr id="3" name="Subtitle 2">
            <a:extLst>
              <a:ext uri="{FF2B5EF4-FFF2-40B4-BE49-F238E27FC236}">
                <a16:creationId xmlns:a16="http://schemas.microsoft.com/office/drawing/2014/main" id="{99EC6BA4-5519-439A-BCBD-6DE85ED939DD}"/>
              </a:ext>
            </a:extLst>
          </p:cNvPr>
          <p:cNvSpPr>
            <a:spLocks noGrp="1"/>
          </p:cNvSpPr>
          <p:nvPr>
            <p:ph type="subTitle"/>
          </p:nvPr>
        </p:nvSpPr>
        <p:spPr/>
        <p:txBody>
          <a:bodyPr/>
          <a:lstStyle/>
          <a:p>
            <a:endParaRPr lang="en-GB" dirty="0"/>
          </a:p>
        </p:txBody>
      </p:sp>
      <p:pic>
        <p:nvPicPr>
          <p:cNvPr id="5" name="Picture 4">
            <a:extLst>
              <a:ext uri="{FF2B5EF4-FFF2-40B4-BE49-F238E27FC236}">
                <a16:creationId xmlns:a16="http://schemas.microsoft.com/office/drawing/2014/main" id="{396A6E23-B5EF-4435-A880-C5E3058D1FD3}"/>
              </a:ext>
            </a:extLst>
          </p:cNvPr>
          <p:cNvPicPr>
            <a:picLocks noChangeAspect="1"/>
          </p:cNvPicPr>
          <p:nvPr/>
        </p:nvPicPr>
        <p:blipFill>
          <a:blip r:embed="rId2"/>
          <a:stretch>
            <a:fillRect/>
          </a:stretch>
        </p:blipFill>
        <p:spPr>
          <a:xfrm>
            <a:off x="402897" y="200680"/>
            <a:ext cx="5596836" cy="3914177"/>
          </a:xfrm>
          <a:prstGeom prst="rect">
            <a:avLst/>
          </a:prstGeom>
        </p:spPr>
      </p:pic>
      <p:pic>
        <p:nvPicPr>
          <p:cNvPr id="7" name="Picture 6">
            <a:extLst>
              <a:ext uri="{FF2B5EF4-FFF2-40B4-BE49-F238E27FC236}">
                <a16:creationId xmlns:a16="http://schemas.microsoft.com/office/drawing/2014/main" id="{2E025F11-4F4D-47EC-9F96-980EB6C2A99A}"/>
              </a:ext>
            </a:extLst>
          </p:cNvPr>
          <p:cNvPicPr>
            <a:picLocks noChangeAspect="1"/>
          </p:cNvPicPr>
          <p:nvPr/>
        </p:nvPicPr>
        <p:blipFill>
          <a:blip r:embed="rId3"/>
          <a:stretch>
            <a:fillRect/>
          </a:stretch>
        </p:blipFill>
        <p:spPr>
          <a:xfrm>
            <a:off x="5898630" y="1175733"/>
            <a:ext cx="3912243" cy="2731698"/>
          </a:xfrm>
          <a:prstGeom prst="rect">
            <a:avLst/>
          </a:prstGeom>
        </p:spPr>
      </p:pic>
    </p:spTree>
    <p:extLst>
      <p:ext uri="{BB962C8B-B14F-4D97-AF65-F5344CB8AC3E}">
        <p14:creationId xmlns:p14="http://schemas.microsoft.com/office/powerpoint/2010/main" val="2308529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p:nvPr/>
        </p:nvPicPr>
        <p:blipFill>
          <a:blip r:embed="rId3"/>
          <a:stretch/>
        </p:blipFill>
        <p:spPr>
          <a:xfrm>
            <a:off x="0" y="0"/>
            <a:ext cx="3168000" cy="4383720"/>
          </a:xfrm>
          <a:prstGeom prst="rect">
            <a:avLst/>
          </a:prstGeom>
          <a:ln>
            <a:noFill/>
          </a:ln>
        </p:spPr>
      </p:pic>
      <p:pic>
        <p:nvPicPr>
          <p:cNvPr id="64" name="Picture 63"/>
          <p:cNvPicPr/>
          <p:nvPr/>
        </p:nvPicPr>
        <p:blipFill>
          <a:blip r:embed="rId4"/>
          <a:stretch/>
        </p:blipFill>
        <p:spPr>
          <a:xfrm>
            <a:off x="3206520" y="46440"/>
            <a:ext cx="3417480" cy="4273560"/>
          </a:xfrm>
          <a:prstGeom prst="rect">
            <a:avLst/>
          </a:prstGeom>
          <a:ln>
            <a:noFill/>
          </a:ln>
        </p:spPr>
      </p:pic>
      <p:pic>
        <p:nvPicPr>
          <p:cNvPr id="65" name="Picture 64"/>
          <p:cNvPicPr/>
          <p:nvPr/>
        </p:nvPicPr>
        <p:blipFill>
          <a:blip r:embed="rId5"/>
          <a:stretch/>
        </p:blipFill>
        <p:spPr>
          <a:xfrm>
            <a:off x="6624000" y="46440"/>
            <a:ext cx="3412800" cy="4273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p:nvPr/>
        </p:nvPicPr>
        <p:blipFill>
          <a:blip r:embed="rId3"/>
          <a:stretch/>
        </p:blipFill>
        <p:spPr>
          <a:xfrm>
            <a:off x="1865160" y="1224000"/>
            <a:ext cx="8133840" cy="2781000"/>
          </a:xfrm>
          <a:prstGeom prst="rect">
            <a:avLst/>
          </a:prstGeom>
          <a:ln>
            <a:noFill/>
          </a:ln>
        </p:spPr>
      </p:pic>
      <p:pic>
        <p:nvPicPr>
          <p:cNvPr id="68" name="Picture 67"/>
          <p:cNvPicPr/>
          <p:nvPr/>
        </p:nvPicPr>
        <p:blipFill>
          <a:blip r:embed="rId4"/>
          <a:stretch/>
        </p:blipFill>
        <p:spPr>
          <a:xfrm>
            <a:off x="1893960" y="3959640"/>
            <a:ext cx="3362040" cy="504360"/>
          </a:xfrm>
          <a:prstGeom prst="rect">
            <a:avLst/>
          </a:prstGeom>
          <a:ln>
            <a:noFill/>
          </a:ln>
        </p:spPr>
      </p:pic>
      <p:pic>
        <p:nvPicPr>
          <p:cNvPr id="69" name="Picture 68"/>
          <p:cNvPicPr/>
          <p:nvPr/>
        </p:nvPicPr>
        <p:blipFill>
          <a:blip r:embed="rId5"/>
          <a:stretch/>
        </p:blipFill>
        <p:spPr>
          <a:xfrm>
            <a:off x="5256000" y="4016520"/>
            <a:ext cx="4743000" cy="447480"/>
          </a:xfrm>
          <a:prstGeom prst="rect">
            <a:avLst/>
          </a:prstGeom>
          <a:ln>
            <a:noFill/>
          </a:ln>
        </p:spPr>
      </p:pic>
      <p:pic>
        <p:nvPicPr>
          <p:cNvPr id="70" name="Picture 69"/>
          <p:cNvPicPr/>
          <p:nvPr/>
        </p:nvPicPr>
        <p:blipFill>
          <a:blip r:embed="rId6"/>
          <a:stretch/>
        </p:blipFill>
        <p:spPr>
          <a:xfrm>
            <a:off x="1902600" y="4464000"/>
            <a:ext cx="8105400" cy="1095120"/>
          </a:xfrm>
          <a:prstGeom prst="rect">
            <a:avLst/>
          </a:prstGeom>
          <a:ln>
            <a:noFill/>
          </a:ln>
        </p:spPr>
      </p:pic>
      <p:sp>
        <p:nvSpPr>
          <p:cNvPr id="71" name="TextShape 1"/>
          <p:cNvSpPr txBox="1"/>
          <p:nvPr/>
        </p:nvSpPr>
        <p:spPr>
          <a:xfrm>
            <a:off x="576000" y="144000"/>
            <a:ext cx="9144000" cy="1607760"/>
          </a:xfrm>
          <a:prstGeom prst="rect">
            <a:avLst/>
          </a:prstGeom>
          <a:noFill/>
          <a:ln>
            <a:noFill/>
          </a:ln>
        </p:spPr>
        <p:txBody>
          <a:bodyPr lIns="90000" tIns="45000" rIns="90000" bIns="45000">
            <a:noAutofit/>
          </a:bodyPr>
          <a:lstStyle/>
          <a:p>
            <a:r>
              <a:rPr lang="el-GR" sz="3200" b="1" strike="noStrike" spc="-1">
                <a:latin typeface="Times New Roman"/>
              </a:rPr>
              <a:t>Προσυμπτωματικός έλεγχος – Έγκαιρη διάγνωση</a:t>
            </a:r>
            <a:endParaRPr lang="el-GR"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p:nvPr/>
        </p:nvPicPr>
        <p:blipFill>
          <a:blip r:embed="rId3"/>
          <a:stretch/>
        </p:blipFill>
        <p:spPr>
          <a:xfrm>
            <a:off x="1552812" y="139869"/>
            <a:ext cx="6975000" cy="51343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3960000" y="2448000"/>
            <a:ext cx="2304000" cy="1368000"/>
          </a:xfrm>
          <a:custGeom>
            <a:avLst/>
            <a:gdLst/>
            <a:ahLst/>
            <a:cxnLst/>
            <a:rect l="0" t="0" r="r" b="b"/>
            <a:pathLst>
              <a:path w="6402" h="3837">
                <a:moveTo>
                  <a:pt x="3911" y="0"/>
                </a:moveTo>
                <a:lnTo>
                  <a:pt x="6401" y="1900"/>
                </a:lnTo>
                <a:lnTo>
                  <a:pt x="3911" y="3836"/>
                </a:lnTo>
                <a:lnTo>
                  <a:pt x="3911" y="2674"/>
                </a:lnTo>
                <a:lnTo>
                  <a:pt x="1185" y="2674"/>
                </a:lnTo>
                <a:lnTo>
                  <a:pt x="1185" y="1126"/>
                </a:lnTo>
                <a:lnTo>
                  <a:pt x="3911" y="1126"/>
                </a:lnTo>
                <a:lnTo>
                  <a:pt x="3911" y="0"/>
                </a:lnTo>
                <a:moveTo>
                  <a:pt x="0" y="1126"/>
                </a:moveTo>
                <a:lnTo>
                  <a:pt x="0" y="2674"/>
                </a:lnTo>
                <a:lnTo>
                  <a:pt x="296" y="2674"/>
                </a:lnTo>
                <a:lnTo>
                  <a:pt x="296" y="1126"/>
                </a:lnTo>
                <a:lnTo>
                  <a:pt x="0" y="1126"/>
                </a:lnTo>
                <a:moveTo>
                  <a:pt x="592" y="1126"/>
                </a:moveTo>
                <a:lnTo>
                  <a:pt x="592" y="2674"/>
                </a:lnTo>
                <a:lnTo>
                  <a:pt x="889" y="2674"/>
                </a:lnTo>
                <a:lnTo>
                  <a:pt x="889" y="1126"/>
                </a:lnTo>
                <a:lnTo>
                  <a:pt x="592" y="1126"/>
                </a:lnTo>
              </a:path>
            </a:pathLst>
          </a:custGeom>
          <a:solidFill>
            <a:srgbClr val="FF0000"/>
          </a:solidFill>
          <a:ln>
            <a:solidFill>
              <a:srgbClr val="3465A4"/>
            </a:solidFill>
          </a:ln>
        </p:spPr>
        <p:style>
          <a:lnRef idx="0">
            <a:scrgbClr r="0" g="0" b="0"/>
          </a:lnRef>
          <a:fillRef idx="0">
            <a:scrgbClr r="0" g="0" b="0"/>
          </a:fillRef>
          <a:effectRef idx="0">
            <a:scrgbClr r="0" g="0" b="0"/>
          </a:effectRef>
          <a:fontRef idx="minor"/>
        </p:style>
      </p:sp>
      <p:sp>
        <p:nvSpPr>
          <p:cNvPr id="74" name="TextShape 2"/>
          <p:cNvSpPr txBox="1"/>
          <p:nvPr/>
        </p:nvSpPr>
        <p:spPr>
          <a:xfrm>
            <a:off x="6552000" y="2740680"/>
            <a:ext cx="2664000" cy="715320"/>
          </a:xfrm>
          <a:prstGeom prst="rect">
            <a:avLst/>
          </a:prstGeom>
          <a:noFill/>
          <a:ln>
            <a:noFill/>
          </a:ln>
        </p:spPr>
        <p:txBody>
          <a:bodyPr lIns="90000" tIns="45000" rIns="90000" bIns="45000">
            <a:noAutofit/>
          </a:bodyPr>
          <a:lstStyle/>
          <a:p>
            <a:r>
              <a:rPr lang="el-GR" sz="4400" b="1" strike="noStrike" spc="-1">
                <a:latin typeface="Arial"/>
              </a:rPr>
              <a:t>Βιοψία</a:t>
            </a:r>
          </a:p>
        </p:txBody>
      </p:sp>
      <p:sp>
        <p:nvSpPr>
          <p:cNvPr id="75" name="TextShape 3"/>
          <p:cNvSpPr txBox="1"/>
          <p:nvPr/>
        </p:nvSpPr>
        <p:spPr>
          <a:xfrm>
            <a:off x="-38880" y="2498040"/>
            <a:ext cx="4358880" cy="1101960"/>
          </a:xfrm>
          <a:prstGeom prst="rect">
            <a:avLst/>
          </a:prstGeom>
          <a:noFill/>
          <a:ln>
            <a:noFill/>
          </a:ln>
        </p:spPr>
        <p:txBody>
          <a:bodyPr lIns="90000" tIns="45000" rIns="90000" bIns="45000">
            <a:noAutofit/>
          </a:bodyPr>
          <a:lstStyle/>
          <a:p>
            <a:pPr algn="ctr"/>
            <a:r>
              <a:rPr lang="el-GR" sz="3600" b="1" strike="noStrike" spc="-1">
                <a:latin typeface="Times New Roman"/>
              </a:rPr>
              <a:t>Συμβολή στη </a:t>
            </a:r>
            <a:endParaRPr lang="el-GR" sz="3600" b="0" strike="noStrike" spc="-1">
              <a:latin typeface="Arial"/>
            </a:endParaRPr>
          </a:p>
          <a:p>
            <a:pPr algn="ctr"/>
            <a:r>
              <a:rPr lang="el-GR" sz="3600" b="1" strike="noStrike" spc="-1">
                <a:latin typeface="Times New Roman"/>
              </a:rPr>
              <a:t>διάγνωση</a:t>
            </a:r>
            <a:endParaRPr lang="el-GR"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Shape 1"/>
          <p:cNvSpPr txBox="1"/>
          <p:nvPr/>
        </p:nvSpPr>
        <p:spPr>
          <a:xfrm>
            <a:off x="1080000" y="77760"/>
            <a:ext cx="6552000" cy="971280"/>
          </a:xfrm>
          <a:prstGeom prst="rect">
            <a:avLst/>
          </a:prstGeom>
          <a:noFill/>
          <a:ln>
            <a:noFill/>
          </a:ln>
        </p:spPr>
        <p:txBody>
          <a:bodyPr lIns="90000" tIns="45000" rIns="90000" bIns="45000">
            <a:noAutofit/>
          </a:bodyPr>
          <a:lstStyle/>
          <a:p>
            <a:r>
              <a:rPr lang="el-GR" sz="2600" b="1" strike="noStrike" spc="-1">
                <a:latin typeface="Arial"/>
              </a:rPr>
              <a:t>Βιοψία δια λεπτής βελόνας</a:t>
            </a:r>
            <a:endParaRPr lang="el-GR" sz="2600" b="0" strike="noStrike" spc="-1">
              <a:latin typeface="Arial"/>
            </a:endParaRPr>
          </a:p>
          <a:p>
            <a:r>
              <a:rPr lang="el-GR" sz="1800" b="1" i="1" strike="noStrike" spc="-1">
                <a:solidFill>
                  <a:srgbClr val="FF0000"/>
                </a:solidFill>
                <a:latin typeface="Arial"/>
              </a:rPr>
              <a:t>Fine needle aspiration biopsy (FNAB)</a:t>
            </a:r>
            <a:endParaRPr lang="el-GR" sz="1800" b="0" strike="noStrike" spc="-1">
              <a:latin typeface="Arial"/>
            </a:endParaRPr>
          </a:p>
          <a:p>
            <a:r>
              <a:rPr lang="el-GR" sz="1800" b="1" i="1" strike="noStrike" spc="-1">
                <a:solidFill>
                  <a:srgbClr val="FF0000"/>
                </a:solidFill>
                <a:latin typeface="Arial"/>
              </a:rPr>
              <a:t>Fine needle aspiration cytology (FNAC)</a:t>
            </a:r>
            <a:endParaRPr lang="el-GR" sz="1800" b="0" strike="noStrike" spc="-1">
              <a:latin typeface="Arial"/>
            </a:endParaRPr>
          </a:p>
        </p:txBody>
      </p:sp>
      <p:pic>
        <p:nvPicPr>
          <p:cNvPr id="77" name="Picture 76"/>
          <p:cNvPicPr/>
          <p:nvPr/>
        </p:nvPicPr>
        <p:blipFill>
          <a:blip r:embed="rId2"/>
          <a:stretch/>
        </p:blipFill>
        <p:spPr>
          <a:xfrm>
            <a:off x="6768000" y="1104480"/>
            <a:ext cx="2857320" cy="1847520"/>
          </a:xfrm>
          <a:prstGeom prst="rect">
            <a:avLst/>
          </a:prstGeom>
          <a:ln>
            <a:noFill/>
          </a:ln>
        </p:spPr>
      </p:pic>
      <p:pic>
        <p:nvPicPr>
          <p:cNvPr id="78" name="Picture 77"/>
          <p:cNvPicPr/>
          <p:nvPr/>
        </p:nvPicPr>
        <p:blipFill>
          <a:blip r:embed="rId3"/>
          <a:stretch/>
        </p:blipFill>
        <p:spPr>
          <a:xfrm>
            <a:off x="335160" y="1152000"/>
            <a:ext cx="6144840" cy="345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p:nvPr/>
        </p:nvPicPr>
        <p:blipFill>
          <a:blip r:embed="rId2"/>
          <a:stretch/>
        </p:blipFill>
        <p:spPr>
          <a:xfrm>
            <a:off x="4149000" y="1152000"/>
            <a:ext cx="2619000" cy="1742760"/>
          </a:xfrm>
          <a:prstGeom prst="rect">
            <a:avLst/>
          </a:prstGeom>
          <a:ln>
            <a:noFill/>
          </a:ln>
        </p:spPr>
      </p:pic>
      <p:pic>
        <p:nvPicPr>
          <p:cNvPr id="80" name="Picture 79"/>
          <p:cNvPicPr/>
          <p:nvPr/>
        </p:nvPicPr>
        <p:blipFill>
          <a:blip r:embed="rId3"/>
          <a:stretch/>
        </p:blipFill>
        <p:spPr>
          <a:xfrm rot="10621800">
            <a:off x="367560" y="1135080"/>
            <a:ext cx="3342960" cy="1371240"/>
          </a:xfrm>
          <a:prstGeom prst="rect">
            <a:avLst/>
          </a:prstGeom>
          <a:ln>
            <a:noFill/>
          </a:ln>
        </p:spPr>
      </p:pic>
      <p:pic>
        <p:nvPicPr>
          <p:cNvPr id="81" name="Picture 80"/>
          <p:cNvPicPr/>
          <p:nvPr/>
        </p:nvPicPr>
        <p:blipFill>
          <a:blip r:embed="rId4"/>
          <a:stretch/>
        </p:blipFill>
        <p:spPr>
          <a:xfrm>
            <a:off x="216000" y="2808000"/>
            <a:ext cx="2592000" cy="2393280"/>
          </a:xfrm>
          <a:prstGeom prst="rect">
            <a:avLst/>
          </a:prstGeom>
          <a:ln>
            <a:noFill/>
          </a:ln>
        </p:spPr>
      </p:pic>
      <p:pic>
        <p:nvPicPr>
          <p:cNvPr id="82" name="Picture 81"/>
          <p:cNvPicPr/>
          <p:nvPr/>
        </p:nvPicPr>
        <p:blipFill>
          <a:blip r:embed="rId5"/>
          <a:stretch/>
        </p:blipFill>
        <p:spPr>
          <a:xfrm>
            <a:off x="6949800" y="1080000"/>
            <a:ext cx="2842200" cy="2160000"/>
          </a:xfrm>
          <a:prstGeom prst="rect">
            <a:avLst/>
          </a:prstGeom>
          <a:ln>
            <a:noFill/>
          </a:ln>
        </p:spPr>
      </p:pic>
      <p:pic>
        <p:nvPicPr>
          <p:cNvPr id="83" name="Picture 82"/>
          <p:cNvPicPr/>
          <p:nvPr/>
        </p:nvPicPr>
        <p:blipFill>
          <a:blip r:embed="rId6"/>
          <a:stretch/>
        </p:blipFill>
        <p:spPr>
          <a:xfrm>
            <a:off x="3043440" y="3312000"/>
            <a:ext cx="6747840" cy="2016000"/>
          </a:xfrm>
          <a:prstGeom prst="rect">
            <a:avLst/>
          </a:prstGeom>
          <a:ln>
            <a:noFill/>
          </a:ln>
        </p:spPr>
      </p:pic>
      <p:sp>
        <p:nvSpPr>
          <p:cNvPr id="84" name="TextShape 1"/>
          <p:cNvSpPr txBox="1"/>
          <p:nvPr/>
        </p:nvSpPr>
        <p:spPr>
          <a:xfrm>
            <a:off x="1080000" y="77760"/>
            <a:ext cx="6552000" cy="715320"/>
          </a:xfrm>
          <a:prstGeom prst="rect">
            <a:avLst/>
          </a:prstGeom>
          <a:noFill/>
          <a:ln>
            <a:noFill/>
          </a:ln>
        </p:spPr>
        <p:txBody>
          <a:bodyPr lIns="90000" tIns="45000" rIns="90000" bIns="45000">
            <a:noAutofit/>
          </a:bodyPr>
          <a:lstStyle/>
          <a:p>
            <a:r>
              <a:rPr lang="el-GR" sz="2600" b="1" strike="noStrike" spc="-1" dirty="0">
                <a:latin typeface="Arial"/>
              </a:rPr>
              <a:t>Βιοψία δια βελόνης</a:t>
            </a:r>
            <a:endParaRPr lang="el-GR" sz="2600" b="0" strike="noStrike" spc="-1" dirty="0">
              <a:latin typeface="Arial"/>
            </a:endParaRPr>
          </a:p>
          <a:p>
            <a:r>
              <a:rPr lang="el-GR" sz="1800" b="1" i="1" strike="noStrike" spc="-1" dirty="0" err="1">
                <a:solidFill>
                  <a:srgbClr val="FF0000"/>
                </a:solidFill>
                <a:latin typeface="Arial"/>
              </a:rPr>
              <a:t>Tru-cut</a:t>
            </a:r>
            <a:r>
              <a:rPr lang="el-GR" sz="1800" b="1" i="1" strike="noStrike" spc="-1" dirty="0">
                <a:solidFill>
                  <a:srgbClr val="FF0000"/>
                </a:solidFill>
                <a:latin typeface="Arial"/>
              </a:rPr>
              <a:t> </a:t>
            </a:r>
            <a:r>
              <a:rPr lang="el-GR" sz="1800" b="1" i="1" strike="noStrike" spc="-1" dirty="0" err="1">
                <a:solidFill>
                  <a:srgbClr val="FF0000"/>
                </a:solidFill>
                <a:latin typeface="Arial"/>
              </a:rPr>
              <a:t>biopsy</a:t>
            </a:r>
            <a:endParaRPr lang="el-GR"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F8F73-327B-4BAF-88D1-BD497B478DC5}"/>
              </a:ext>
            </a:extLst>
          </p:cNvPr>
          <p:cNvSpPr>
            <a:spLocks noGrp="1"/>
          </p:cNvSpPr>
          <p:nvPr>
            <p:ph type="title"/>
          </p:nvPr>
        </p:nvSpPr>
        <p:spPr>
          <a:xfrm>
            <a:off x="591086" y="269623"/>
            <a:ext cx="9072000" cy="946440"/>
          </a:xfrm>
        </p:spPr>
        <p:txBody>
          <a:bodyPr/>
          <a:lstStyle/>
          <a:p>
            <a:pPr marL="0" marR="0" lvl="0" indent="0" defTabSz="914400" rtl="0" eaLnBrk="1" fontAlgn="auto" latinLnBrk="0" hangingPunct="1">
              <a:lnSpc>
                <a:spcPct val="100000"/>
              </a:lnSpc>
              <a:spcBef>
                <a:spcPts val="0"/>
              </a:spcBef>
              <a:spcAft>
                <a:spcPts val="0"/>
              </a:spcAft>
              <a:tabLst/>
              <a:defRPr/>
            </a:pPr>
            <a:r>
              <a:rPr kumimoji="0" lang="el-GR" sz="2600" b="1" i="0" u="none" strike="noStrike" kern="1200" cap="none" spc="-1" normalizeH="0" baseline="0" noProof="0" dirty="0">
                <a:ln>
                  <a:noFill/>
                </a:ln>
                <a:solidFill>
                  <a:prstClr val="black"/>
                </a:solidFill>
                <a:effectLst/>
                <a:uLnTx/>
                <a:uFillTx/>
                <a:latin typeface="Arial"/>
              </a:rPr>
              <a:t>Βιοψία δια βελόνης</a:t>
            </a:r>
            <a:br>
              <a:rPr kumimoji="0" lang="el-GR" sz="2600" b="0" i="0" u="none" strike="noStrike" kern="1200" cap="none" spc="-1" normalizeH="0" baseline="0" noProof="0" dirty="0">
                <a:ln>
                  <a:noFill/>
                </a:ln>
                <a:solidFill>
                  <a:prstClr val="black"/>
                </a:solidFill>
                <a:effectLst/>
                <a:uLnTx/>
                <a:uFillTx/>
                <a:latin typeface="Arial"/>
              </a:rPr>
            </a:br>
            <a:r>
              <a:rPr kumimoji="0" lang="el-GR" sz="1800" b="1" i="1" u="none" strike="noStrike" kern="1200" cap="none" spc="-1" normalizeH="0" baseline="0" noProof="0" dirty="0" err="1">
                <a:ln>
                  <a:noFill/>
                </a:ln>
                <a:solidFill>
                  <a:srgbClr val="FF0000"/>
                </a:solidFill>
                <a:effectLst/>
                <a:uLnTx/>
                <a:uFillTx/>
                <a:latin typeface="Arial"/>
              </a:rPr>
              <a:t>Tru-cut</a:t>
            </a:r>
            <a:r>
              <a:rPr kumimoji="0" lang="el-GR" sz="1800" b="1" i="1" u="none" strike="noStrike" kern="1200" cap="none" spc="-1" normalizeH="0" baseline="0" noProof="0" dirty="0">
                <a:ln>
                  <a:noFill/>
                </a:ln>
                <a:solidFill>
                  <a:srgbClr val="FF0000"/>
                </a:solidFill>
                <a:effectLst/>
                <a:uLnTx/>
                <a:uFillTx/>
                <a:latin typeface="Arial"/>
              </a:rPr>
              <a:t> </a:t>
            </a:r>
            <a:r>
              <a:rPr kumimoji="0" lang="el-GR" sz="1800" b="1" i="1" u="none" strike="noStrike" kern="1200" cap="none" spc="-1" normalizeH="0" baseline="0" noProof="0" dirty="0" err="1">
                <a:ln>
                  <a:noFill/>
                </a:ln>
                <a:solidFill>
                  <a:srgbClr val="FF0000"/>
                </a:solidFill>
                <a:effectLst/>
                <a:uLnTx/>
                <a:uFillTx/>
                <a:latin typeface="Arial"/>
              </a:rPr>
              <a:t>biopsy</a:t>
            </a:r>
            <a:br>
              <a:rPr kumimoji="0" lang="el-GR" sz="1800" b="0" i="0" u="none" strike="noStrike" kern="1200" cap="none" spc="-1" normalizeH="0" baseline="0" noProof="0" dirty="0">
                <a:ln>
                  <a:noFill/>
                </a:ln>
                <a:solidFill>
                  <a:prstClr val="black"/>
                </a:solidFill>
                <a:effectLst/>
                <a:uLnTx/>
                <a:uFillTx/>
                <a:latin typeface="Arial"/>
              </a:rPr>
            </a:br>
            <a:endParaRPr lang="en-GB" dirty="0"/>
          </a:p>
        </p:txBody>
      </p:sp>
      <p:sp>
        <p:nvSpPr>
          <p:cNvPr id="3" name="Subtitle 2">
            <a:extLst>
              <a:ext uri="{FF2B5EF4-FFF2-40B4-BE49-F238E27FC236}">
                <a16:creationId xmlns:a16="http://schemas.microsoft.com/office/drawing/2014/main" id="{5A6E0164-2729-4D52-B1E6-A3AE325DCE1D}"/>
              </a:ext>
            </a:extLst>
          </p:cNvPr>
          <p:cNvSpPr>
            <a:spLocks noGrp="1"/>
          </p:cNvSpPr>
          <p:nvPr>
            <p:ph type="subTitle"/>
          </p:nvPr>
        </p:nvSpPr>
        <p:spPr/>
        <p:txBody>
          <a:bodyPr/>
          <a:lstStyle/>
          <a:p>
            <a:endParaRPr lang="en-GB" dirty="0"/>
          </a:p>
        </p:txBody>
      </p:sp>
      <p:pic>
        <p:nvPicPr>
          <p:cNvPr id="5" name="Picture 4">
            <a:extLst>
              <a:ext uri="{FF2B5EF4-FFF2-40B4-BE49-F238E27FC236}">
                <a16:creationId xmlns:a16="http://schemas.microsoft.com/office/drawing/2014/main" id="{4978E877-28E1-453A-9F45-18ADB0ACAE3B}"/>
              </a:ext>
            </a:extLst>
          </p:cNvPr>
          <p:cNvPicPr>
            <a:picLocks noChangeAspect="1"/>
          </p:cNvPicPr>
          <p:nvPr/>
        </p:nvPicPr>
        <p:blipFill>
          <a:blip r:embed="rId2"/>
          <a:stretch>
            <a:fillRect/>
          </a:stretch>
        </p:blipFill>
        <p:spPr>
          <a:xfrm>
            <a:off x="504000" y="1326600"/>
            <a:ext cx="8582573" cy="3936274"/>
          </a:xfrm>
          <a:prstGeom prst="rect">
            <a:avLst/>
          </a:prstGeom>
        </p:spPr>
      </p:pic>
    </p:spTree>
    <p:extLst>
      <p:ext uri="{BB962C8B-B14F-4D97-AF65-F5344CB8AC3E}">
        <p14:creationId xmlns:p14="http://schemas.microsoft.com/office/powerpoint/2010/main" val="2252646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ustomShape 1"/>
          <p:cNvSpPr/>
          <p:nvPr/>
        </p:nvSpPr>
        <p:spPr>
          <a:xfrm>
            <a:off x="503640" y="133920"/>
            <a:ext cx="9070560" cy="597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l-GR" sz="3200" b="1" strike="noStrike" spc="-1" dirty="0">
                <a:solidFill>
                  <a:srgbClr val="000000"/>
                </a:solidFill>
                <a:latin typeface="Times New Roman"/>
                <a:ea typeface="DejaVu Sans"/>
              </a:rPr>
              <a:t>Τι περιλαμβάνει</a:t>
            </a:r>
            <a:endParaRPr lang="el-GR" sz="3200" b="0" strike="noStrike" spc="-1" dirty="0">
              <a:latin typeface="Arial"/>
            </a:endParaRPr>
          </a:p>
        </p:txBody>
      </p:sp>
      <p:sp>
        <p:nvSpPr>
          <p:cNvPr id="50" name="CustomShape 2"/>
          <p:cNvSpPr/>
          <p:nvPr/>
        </p:nvSpPr>
        <p:spPr>
          <a:xfrm>
            <a:off x="503640" y="836023"/>
            <a:ext cx="9071280" cy="3369319"/>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1417"/>
              </a:spcBef>
            </a:pPr>
            <a:r>
              <a:rPr lang="el-GR" sz="1600" b="0" strike="noStrike" spc="-1" dirty="0">
                <a:solidFill>
                  <a:srgbClr val="000000"/>
                </a:solidFill>
                <a:latin typeface="Times New Roman"/>
                <a:ea typeface="DejaVu Sans"/>
              </a:rPr>
              <a:t>Κατανόηση των μηχανισμών της καρκινογένεσης</a:t>
            </a:r>
            <a:endParaRPr lang="el-GR" sz="1600" b="0" strike="noStrike" spc="-1" dirty="0">
              <a:latin typeface="Arial"/>
            </a:endParaRPr>
          </a:p>
          <a:p>
            <a:pPr>
              <a:lnSpc>
                <a:spcPct val="100000"/>
              </a:lnSpc>
              <a:spcBef>
                <a:spcPts val="1417"/>
              </a:spcBef>
            </a:pPr>
            <a:r>
              <a:rPr lang="el-GR" sz="1600" b="0" strike="noStrike" spc="-1" dirty="0">
                <a:solidFill>
                  <a:srgbClr val="000000"/>
                </a:solidFill>
                <a:latin typeface="Times New Roman"/>
                <a:ea typeface="DejaVu Sans"/>
              </a:rPr>
              <a:t>Πρόληψη &amp; προληπτικός έλεγχος</a:t>
            </a:r>
            <a:endParaRPr lang="el-GR" sz="1600" b="0" strike="noStrike" spc="-1" dirty="0">
              <a:latin typeface="Arial"/>
            </a:endParaRPr>
          </a:p>
          <a:p>
            <a:pPr>
              <a:lnSpc>
                <a:spcPct val="100000"/>
              </a:lnSpc>
              <a:spcBef>
                <a:spcPts val="1417"/>
              </a:spcBef>
            </a:pPr>
            <a:r>
              <a:rPr lang="el-GR" sz="1600" b="0" strike="noStrike" spc="-1" dirty="0">
                <a:solidFill>
                  <a:srgbClr val="000000"/>
                </a:solidFill>
                <a:latin typeface="Times New Roman"/>
                <a:ea typeface="DejaVu Sans"/>
              </a:rPr>
              <a:t>Έγκαιρη διάγνωση ή/και Συμβολή στην ακριβή διάγνωση</a:t>
            </a:r>
            <a:endParaRPr lang="el-GR" sz="1600" b="0" strike="noStrike" spc="-1" dirty="0">
              <a:latin typeface="Arial"/>
            </a:endParaRPr>
          </a:p>
          <a:p>
            <a:pPr>
              <a:lnSpc>
                <a:spcPct val="100000"/>
              </a:lnSpc>
              <a:spcBef>
                <a:spcPts val="1417"/>
              </a:spcBef>
            </a:pPr>
            <a:r>
              <a:rPr lang="el-GR" sz="1600" b="0" strike="noStrike" spc="-1" dirty="0" err="1">
                <a:solidFill>
                  <a:srgbClr val="000000"/>
                </a:solidFill>
                <a:latin typeface="Times New Roman"/>
                <a:ea typeface="DejaVu Sans"/>
              </a:rPr>
              <a:t>Σταδιοποίηση</a:t>
            </a:r>
            <a:r>
              <a:rPr lang="el-GR" sz="1600" b="0" strike="noStrike" spc="-1" dirty="0">
                <a:solidFill>
                  <a:srgbClr val="000000"/>
                </a:solidFill>
                <a:latin typeface="Times New Roman"/>
                <a:ea typeface="DejaVu Sans"/>
              </a:rPr>
              <a:t> της νόσου και Μέθοδοι </a:t>
            </a:r>
            <a:r>
              <a:rPr lang="el-GR" sz="1600" b="0" strike="noStrike" spc="-1" dirty="0" err="1">
                <a:solidFill>
                  <a:srgbClr val="000000"/>
                </a:solidFill>
                <a:latin typeface="Times New Roman"/>
                <a:ea typeface="DejaVu Sans"/>
              </a:rPr>
              <a:t>σταδιοποίησης</a:t>
            </a:r>
            <a:endParaRPr lang="el-GR" sz="1600" b="0" strike="noStrike" spc="-1" dirty="0">
              <a:latin typeface="Arial"/>
            </a:endParaRPr>
          </a:p>
          <a:p>
            <a:pPr>
              <a:lnSpc>
                <a:spcPct val="100000"/>
              </a:lnSpc>
              <a:spcBef>
                <a:spcPts val="1417"/>
              </a:spcBef>
            </a:pPr>
            <a:r>
              <a:rPr lang="el-GR" sz="1600" b="0" strike="noStrike" spc="-1" dirty="0">
                <a:solidFill>
                  <a:srgbClr val="000000"/>
                </a:solidFill>
                <a:latin typeface="Times New Roman"/>
                <a:ea typeface="DejaVu Sans"/>
              </a:rPr>
              <a:t>Δια-επιστημονική αξιολόγηση του ογκολογικού ασθενούς</a:t>
            </a:r>
            <a:endParaRPr lang="el-GR" sz="1600" b="0" strike="noStrike" spc="-1" dirty="0">
              <a:latin typeface="Arial"/>
            </a:endParaRPr>
          </a:p>
          <a:p>
            <a:pPr>
              <a:lnSpc>
                <a:spcPct val="100000"/>
              </a:lnSpc>
              <a:spcBef>
                <a:spcPts val="1417"/>
              </a:spcBef>
            </a:pPr>
            <a:r>
              <a:rPr lang="el-GR" sz="1600" b="0" strike="noStrike" spc="-1" dirty="0">
                <a:solidFill>
                  <a:srgbClr val="000000"/>
                </a:solidFill>
                <a:latin typeface="Times New Roman"/>
                <a:ea typeface="DejaVu Sans"/>
              </a:rPr>
              <a:t>Σχεδιασμός θεραπευτικών επιλογών</a:t>
            </a:r>
            <a:endParaRPr lang="el-GR" sz="1600" b="0" strike="noStrike" spc="-1" dirty="0">
              <a:latin typeface="Arial"/>
            </a:endParaRPr>
          </a:p>
          <a:p>
            <a:pPr marL="285750" indent="-285750">
              <a:lnSpc>
                <a:spcPct val="100000"/>
              </a:lnSpc>
              <a:spcBef>
                <a:spcPts val="1417"/>
              </a:spcBef>
              <a:buFont typeface="Arial" panose="020B0604020202020204" pitchFamily="34" charset="0"/>
              <a:buChar char="•"/>
            </a:pPr>
            <a:r>
              <a:rPr lang="el-GR" sz="1600" b="0" i="1" strike="noStrike" spc="-1" dirty="0">
                <a:solidFill>
                  <a:srgbClr val="000000"/>
                </a:solidFill>
                <a:latin typeface="Times New Roman"/>
                <a:ea typeface="DejaVu Sans"/>
              </a:rPr>
              <a:t>Προληπτικές</a:t>
            </a:r>
            <a:endParaRPr lang="en-US" sz="1600" spc="-1" dirty="0">
              <a:latin typeface="Arial"/>
            </a:endParaRPr>
          </a:p>
          <a:p>
            <a:pPr marL="285750" indent="-285750">
              <a:lnSpc>
                <a:spcPct val="100000"/>
              </a:lnSpc>
              <a:spcBef>
                <a:spcPts val="1417"/>
              </a:spcBef>
              <a:buFont typeface="Arial" panose="020B0604020202020204" pitchFamily="34" charset="0"/>
              <a:buChar char="•"/>
            </a:pPr>
            <a:r>
              <a:rPr lang="el-GR" sz="1600" b="0" i="1" strike="noStrike" spc="-1" dirty="0">
                <a:solidFill>
                  <a:srgbClr val="000000"/>
                </a:solidFill>
                <a:latin typeface="Times New Roman"/>
                <a:ea typeface="DejaVu Sans"/>
              </a:rPr>
              <a:t>Θεραπευτικές</a:t>
            </a:r>
            <a:endParaRPr lang="en-US" sz="1600" spc="-1" dirty="0">
              <a:latin typeface="Arial"/>
            </a:endParaRPr>
          </a:p>
          <a:p>
            <a:pPr marL="285750" indent="-285750">
              <a:lnSpc>
                <a:spcPct val="100000"/>
              </a:lnSpc>
              <a:spcBef>
                <a:spcPts val="1417"/>
              </a:spcBef>
              <a:buFont typeface="Arial" panose="020B0604020202020204" pitchFamily="34" charset="0"/>
              <a:buChar char="•"/>
            </a:pPr>
            <a:r>
              <a:rPr lang="el-GR" sz="1600" b="0" i="1" strike="noStrike" spc="-1" dirty="0">
                <a:solidFill>
                  <a:srgbClr val="000000"/>
                </a:solidFill>
                <a:latin typeface="Times New Roman"/>
                <a:ea typeface="DejaVu Sans"/>
              </a:rPr>
              <a:t> </a:t>
            </a:r>
            <a:r>
              <a:rPr lang="el-GR" sz="1600" b="0" i="1" strike="noStrike" spc="-1" dirty="0" err="1">
                <a:solidFill>
                  <a:srgbClr val="000000"/>
                </a:solidFill>
                <a:latin typeface="Times New Roman"/>
                <a:ea typeface="DejaVu Sans"/>
              </a:rPr>
              <a:t>Παρηγορικές</a:t>
            </a:r>
            <a:endParaRPr lang="el-GR" sz="1600" b="0" strike="noStrike" spc="-1" dirty="0">
              <a:latin typeface="Arial"/>
            </a:endParaRPr>
          </a:p>
          <a:p>
            <a:pPr>
              <a:lnSpc>
                <a:spcPct val="100000"/>
              </a:lnSpc>
              <a:spcBef>
                <a:spcPts val="1417"/>
              </a:spcBef>
            </a:pPr>
            <a:r>
              <a:rPr lang="el-GR" sz="1600" b="0" strike="noStrike" spc="-1" dirty="0">
                <a:solidFill>
                  <a:srgbClr val="000000"/>
                </a:solidFill>
                <a:latin typeface="Times New Roman"/>
                <a:ea typeface="DejaVu Sans"/>
              </a:rPr>
              <a:t>Αποκατάσταση</a:t>
            </a:r>
            <a:endParaRPr lang="el-GR" sz="1600" b="0" strike="noStrike" spc="-1" dirty="0">
              <a:latin typeface="Arial"/>
            </a:endParaRPr>
          </a:p>
          <a:p>
            <a:pPr>
              <a:lnSpc>
                <a:spcPct val="100000"/>
              </a:lnSpc>
              <a:spcBef>
                <a:spcPts val="1417"/>
              </a:spcBef>
            </a:pPr>
            <a:r>
              <a:rPr lang="el-GR" sz="1600" b="0" strike="noStrike" spc="-1" dirty="0">
                <a:solidFill>
                  <a:srgbClr val="000000"/>
                </a:solidFill>
                <a:latin typeface="Times New Roman"/>
                <a:ea typeface="DejaVu Sans"/>
              </a:rPr>
              <a:t>Μακροχρόνια παρακολούθηση (</a:t>
            </a:r>
            <a:r>
              <a:rPr lang="el-GR" sz="1600" b="0" strike="noStrike" spc="-1" dirty="0" err="1">
                <a:solidFill>
                  <a:srgbClr val="000000"/>
                </a:solidFill>
                <a:latin typeface="Times New Roman"/>
                <a:ea typeface="DejaVu Sans"/>
              </a:rPr>
              <a:t>Follow-up</a:t>
            </a:r>
            <a:r>
              <a:rPr lang="el-GR" sz="1600" b="0" strike="noStrike" spc="-1" dirty="0">
                <a:solidFill>
                  <a:srgbClr val="000000"/>
                </a:solidFill>
                <a:latin typeface="Times New Roman"/>
                <a:ea typeface="DejaVu Sans"/>
              </a:rPr>
              <a:t>)</a:t>
            </a:r>
            <a:endParaRPr lang="el-GR"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p:cNvPicPr/>
          <p:nvPr/>
        </p:nvPicPr>
        <p:blipFill>
          <a:blip r:embed="rId2"/>
          <a:stretch/>
        </p:blipFill>
        <p:spPr>
          <a:xfrm>
            <a:off x="576000" y="1008000"/>
            <a:ext cx="4290120" cy="2448000"/>
          </a:xfrm>
          <a:prstGeom prst="rect">
            <a:avLst/>
          </a:prstGeom>
          <a:ln>
            <a:noFill/>
          </a:ln>
        </p:spPr>
      </p:pic>
      <p:pic>
        <p:nvPicPr>
          <p:cNvPr id="86" name="Picture 85"/>
          <p:cNvPicPr/>
          <p:nvPr/>
        </p:nvPicPr>
        <p:blipFill>
          <a:blip r:embed="rId3"/>
          <a:stretch/>
        </p:blipFill>
        <p:spPr>
          <a:xfrm>
            <a:off x="4861800" y="1008000"/>
            <a:ext cx="4616640" cy="2520000"/>
          </a:xfrm>
          <a:prstGeom prst="rect">
            <a:avLst/>
          </a:prstGeom>
          <a:ln>
            <a:noFill/>
          </a:ln>
        </p:spPr>
      </p:pic>
      <p:sp>
        <p:nvSpPr>
          <p:cNvPr id="87" name="TextShape 1"/>
          <p:cNvSpPr txBox="1"/>
          <p:nvPr/>
        </p:nvSpPr>
        <p:spPr>
          <a:xfrm>
            <a:off x="1080000" y="78120"/>
            <a:ext cx="6552000" cy="715320"/>
          </a:xfrm>
          <a:prstGeom prst="rect">
            <a:avLst/>
          </a:prstGeom>
          <a:noFill/>
          <a:ln>
            <a:noFill/>
          </a:ln>
        </p:spPr>
        <p:txBody>
          <a:bodyPr lIns="90000" tIns="45000" rIns="90000" bIns="45000">
            <a:noAutofit/>
          </a:bodyPr>
          <a:lstStyle/>
          <a:p>
            <a:r>
              <a:rPr lang="el-GR" sz="2600" b="1" strike="noStrike" spc="-1">
                <a:latin typeface="Arial"/>
              </a:rPr>
              <a:t>Βιοψία διατομής</a:t>
            </a:r>
            <a:endParaRPr lang="el-GR" sz="2600" b="0" strike="noStrike" spc="-1">
              <a:latin typeface="Arial"/>
            </a:endParaRPr>
          </a:p>
          <a:p>
            <a:r>
              <a:rPr lang="el-GR" sz="1800" b="1" i="1" strike="noStrike" spc="-1">
                <a:solidFill>
                  <a:srgbClr val="FF0000"/>
                </a:solidFill>
                <a:latin typeface="Arial"/>
              </a:rPr>
              <a:t>Incisional biopsy</a:t>
            </a:r>
            <a:endParaRPr lang="el-G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Shape 1"/>
          <p:cNvSpPr txBox="1"/>
          <p:nvPr/>
        </p:nvSpPr>
        <p:spPr>
          <a:xfrm>
            <a:off x="1080000" y="78120"/>
            <a:ext cx="6552000" cy="715320"/>
          </a:xfrm>
          <a:prstGeom prst="rect">
            <a:avLst/>
          </a:prstGeom>
          <a:noFill/>
          <a:ln>
            <a:noFill/>
          </a:ln>
        </p:spPr>
        <p:txBody>
          <a:bodyPr lIns="90000" tIns="45000" rIns="90000" bIns="45000">
            <a:noAutofit/>
          </a:bodyPr>
          <a:lstStyle/>
          <a:p>
            <a:r>
              <a:rPr lang="el-GR" sz="2600" b="1" strike="noStrike" spc="-1">
                <a:latin typeface="Arial"/>
              </a:rPr>
              <a:t>Βιοψία εκτομής</a:t>
            </a:r>
            <a:endParaRPr lang="el-GR" sz="2600" b="0" strike="noStrike" spc="-1">
              <a:latin typeface="Arial"/>
            </a:endParaRPr>
          </a:p>
          <a:p>
            <a:r>
              <a:rPr lang="el-GR" sz="1800" b="1" i="1" strike="noStrike" spc="-1">
                <a:solidFill>
                  <a:srgbClr val="FF0000"/>
                </a:solidFill>
                <a:latin typeface="Arial"/>
              </a:rPr>
              <a:t>Excisional biopsy</a:t>
            </a:r>
            <a:endParaRPr lang="el-GR" sz="1800" b="0" strike="noStrike" spc="-1">
              <a:latin typeface="Arial"/>
            </a:endParaRPr>
          </a:p>
        </p:txBody>
      </p:sp>
      <p:pic>
        <p:nvPicPr>
          <p:cNvPr id="89" name="Picture 88"/>
          <p:cNvPicPr/>
          <p:nvPr/>
        </p:nvPicPr>
        <p:blipFill>
          <a:blip r:embed="rId2"/>
          <a:stretch/>
        </p:blipFill>
        <p:spPr>
          <a:xfrm>
            <a:off x="241920" y="793440"/>
            <a:ext cx="3214080" cy="2111400"/>
          </a:xfrm>
          <a:prstGeom prst="rect">
            <a:avLst/>
          </a:prstGeom>
          <a:ln>
            <a:noFill/>
          </a:ln>
        </p:spPr>
      </p:pic>
      <p:pic>
        <p:nvPicPr>
          <p:cNvPr id="90" name="Picture 89"/>
          <p:cNvPicPr/>
          <p:nvPr/>
        </p:nvPicPr>
        <p:blipFill>
          <a:blip r:embed="rId3"/>
          <a:stretch/>
        </p:blipFill>
        <p:spPr>
          <a:xfrm>
            <a:off x="360000" y="3097440"/>
            <a:ext cx="3220200" cy="2158560"/>
          </a:xfrm>
          <a:prstGeom prst="rect">
            <a:avLst/>
          </a:prstGeom>
          <a:ln>
            <a:noFill/>
          </a:ln>
        </p:spPr>
      </p:pic>
      <p:pic>
        <p:nvPicPr>
          <p:cNvPr id="91" name="Picture 90"/>
          <p:cNvPicPr/>
          <p:nvPr/>
        </p:nvPicPr>
        <p:blipFill>
          <a:blip r:embed="rId4"/>
          <a:stretch/>
        </p:blipFill>
        <p:spPr>
          <a:xfrm>
            <a:off x="3662640" y="936000"/>
            <a:ext cx="6129360" cy="3447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p:cNvPicPr/>
          <p:nvPr/>
        </p:nvPicPr>
        <p:blipFill>
          <a:blip r:embed="rId2"/>
          <a:stretch/>
        </p:blipFill>
        <p:spPr>
          <a:xfrm>
            <a:off x="166680" y="953280"/>
            <a:ext cx="2857320" cy="2142720"/>
          </a:xfrm>
          <a:prstGeom prst="rect">
            <a:avLst/>
          </a:prstGeom>
          <a:ln>
            <a:noFill/>
          </a:ln>
        </p:spPr>
      </p:pic>
      <p:pic>
        <p:nvPicPr>
          <p:cNvPr id="93" name="Picture 92"/>
          <p:cNvPicPr/>
          <p:nvPr/>
        </p:nvPicPr>
        <p:blipFill>
          <a:blip r:embed="rId3"/>
          <a:stretch/>
        </p:blipFill>
        <p:spPr>
          <a:xfrm>
            <a:off x="3213000" y="1008000"/>
            <a:ext cx="3029760" cy="2016000"/>
          </a:xfrm>
          <a:prstGeom prst="rect">
            <a:avLst/>
          </a:prstGeom>
          <a:ln>
            <a:noFill/>
          </a:ln>
        </p:spPr>
      </p:pic>
      <p:pic>
        <p:nvPicPr>
          <p:cNvPr id="94" name="Picture 93"/>
          <p:cNvPicPr/>
          <p:nvPr/>
        </p:nvPicPr>
        <p:blipFill>
          <a:blip r:embed="rId4"/>
          <a:stretch/>
        </p:blipFill>
        <p:spPr>
          <a:xfrm>
            <a:off x="6336000" y="1008000"/>
            <a:ext cx="2952000" cy="2481840"/>
          </a:xfrm>
          <a:prstGeom prst="rect">
            <a:avLst/>
          </a:prstGeom>
          <a:ln>
            <a:noFill/>
          </a:ln>
        </p:spPr>
      </p:pic>
      <p:pic>
        <p:nvPicPr>
          <p:cNvPr id="95" name="Picture 94"/>
          <p:cNvPicPr/>
          <p:nvPr/>
        </p:nvPicPr>
        <p:blipFill>
          <a:blip r:embed="rId5"/>
          <a:stretch/>
        </p:blipFill>
        <p:spPr>
          <a:xfrm>
            <a:off x="252360" y="3213360"/>
            <a:ext cx="3203640" cy="2402640"/>
          </a:xfrm>
          <a:prstGeom prst="rect">
            <a:avLst/>
          </a:prstGeom>
          <a:ln>
            <a:noFill/>
          </a:ln>
        </p:spPr>
      </p:pic>
      <p:pic>
        <p:nvPicPr>
          <p:cNvPr id="96" name="Picture 95"/>
          <p:cNvPicPr/>
          <p:nvPr/>
        </p:nvPicPr>
        <p:blipFill>
          <a:blip r:embed="rId6"/>
          <a:stretch/>
        </p:blipFill>
        <p:spPr>
          <a:xfrm>
            <a:off x="3501000" y="3600000"/>
            <a:ext cx="2921400" cy="1944000"/>
          </a:xfrm>
          <a:prstGeom prst="rect">
            <a:avLst/>
          </a:prstGeom>
          <a:ln>
            <a:noFill/>
          </a:ln>
        </p:spPr>
      </p:pic>
      <p:pic>
        <p:nvPicPr>
          <p:cNvPr id="97" name="Picture 96"/>
          <p:cNvPicPr/>
          <p:nvPr/>
        </p:nvPicPr>
        <p:blipFill>
          <a:blip r:embed="rId7"/>
          <a:stretch/>
        </p:blipFill>
        <p:spPr>
          <a:xfrm>
            <a:off x="6515280" y="3585240"/>
            <a:ext cx="2954520" cy="1958760"/>
          </a:xfrm>
          <a:prstGeom prst="rect">
            <a:avLst/>
          </a:prstGeom>
          <a:ln>
            <a:noFill/>
          </a:ln>
        </p:spPr>
      </p:pic>
      <p:sp>
        <p:nvSpPr>
          <p:cNvPr id="98" name="TextShape 1"/>
          <p:cNvSpPr txBox="1"/>
          <p:nvPr/>
        </p:nvSpPr>
        <p:spPr>
          <a:xfrm>
            <a:off x="1080000" y="78480"/>
            <a:ext cx="6552000" cy="715320"/>
          </a:xfrm>
          <a:prstGeom prst="rect">
            <a:avLst/>
          </a:prstGeom>
          <a:noFill/>
          <a:ln>
            <a:noFill/>
          </a:ln>
        </p:spPr>
        <p:txBody>
          <a:bodyPr lIns="90000" tIns="45000" rIns="90000" bIns="45000">
            <a:noAutofit/>
          </a:bodyPr>
          <a:lstStyle/>
          <a:p>
            <a:r>
              <a:rPr lang="el-GR" sz="2600" b="1" strike="noStrike" spc="-1">
                <a:latin typeface="Arial"/>
              </a:rPr>
              <a:t>Ενδοσκοπική βιοψία</a:t>
            </a:r>
            <a:endParaRPr lang="el-GR" sz="2600" b="0" strike="noStrike" spc="-1">
              <a:latin typeface="Arial"/>
            </a:endParaRPr>
          </a:p>
          <a:p>
            <a:r>
              <a:rPr lang="el-GR" sz="1800" b="1" i="1" strike="noStrike" spc="-1">
                <a:solidFill>
                  <a:srgbClr val="FF0000"/>
                </a:solidFill>
                <a:latin typeface="Arial"/>
              </a:rPr>
              <a:t>Endoscopic biopsy</a:t>
            </a:r>
            <a:endParaRPr lang="el-G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1E6E-3765-4416-8FD7-FE5F678B54B9}"/>
              </a:ext>
            </a:extLst>
          </p:cNvPr>
          <p:cNvSpPr>
            <a:spLocks noGrp="1"/>
          </p:cNvSpPr>
          <p:nvPr>
            <p:ph type="title"/>
          </p:nvPr>
        </p:nvSpPr>
        <p:spPr>
          <a:xfrm>
            <a:off x="504000" y="47159"/>
            <a:ext cx="9072000" cy="688043"/>
          </a:xfrm>
        </p:spPr>
        <p:txBody>
          <a:bodyPr/>
          <a:lstStyle/>
          <a:p>
            <a:pPr algn="ctr"/>
            <a:r>
              <a:rPr lang="el-GR" sz="3600" b="1" dirty="0" err="1">
                <a:latin typeface="Times New Roman" panose="02020603050405020304" pitchFamily="18" charset="0"/>
                <a:cs typeface="Times New Roman" panose="02020603050405020304" pitchFamily="18" charset="0"/>
              </a:rPr>
              <a:t>Σταδιοποίηση</a:t>
            </a:r>
            <a:endParaRPr lang="en-GB" sz="36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33CB26F6-BD2A-4709-B979-57942E72DB83}"/>
              </a:ext>
            </a:extLst>
          </p:cNvPr>
          <p:cNvSpPr>
            <a:spLocks noGrp="1"/>
          </p:cNvSpPr>
          <p:nvPr>
            <p:ph type="body"/>
          </p:nvPr>
        </p:nvSpPr>
        <p:spPr/>
        <p:txBody>
          <a:bodyPr/>
          <a:lstStyle/>
          <a:p>
            <a:endParaRPr lang="en-GB" dirty="0"/>
          </a:p>
        </p:txBody>
      </p:sp>
      <p:pic>
        <p:nvPicPr>
          <p:cNvPr id="5" name="Picture 4">
            <a:extLst>
              <a:ext uri="{FF2B5EF4-FFF2-40B4-BE49-F238E27FC236}">
                <a16:creationId xmlns:a16="http://schemas.microsoft.com/office/drawing/2014/main" id="{45B670CA-5CEC-4628-A6A7-0D49D5C9B81C}"/>
              </a:ext>
            </a:extLst>
          </p:cNvPr>
          <p:cNvPicPr>
            <a:picLocks noChangeAspect="1"/>
          </p:cNvPicPr>
          <p:nvPr/>
        </p:nvPicPr>
        <p:blipFill>
          <a:blip r:embed="rId3"/>
          <a:stretch>
            <a:fillRect/>
          </a:stretch>
        </p:blipFill>
        <p:spPr>
          <a:xfrm>
            <a:off x="1798183" y="735202"/>
            <a:ext cx="6236158" cy="4200145"/>
          </a:xfrm>
          <a:prstGeom prst="rect">
            <a:avLst/>
          </a:prstGeom>
        </p:spPr>
      </p:pic>
    </p:spTree>
    <p:extLst>
      <p:ext uri="{BB962C8B-B14F-4D97-AF65-F5344CB8AC3E}">
        <p14:creationId xmlns:p14="http://schemas.microsoft.com/office/powerpoint/2010/main" val="3425933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p:cNvPicPr/>
          <p:nvPr/>
        </p:nvPicPr>
        <p:blipFill>
          <a:blip r:embed="rId2"/>
          <a:stretch/>
        </p:blipFill>
        <p:spPr>
          <a:xfrm>
            <a:off x="2160000" y="720000"/>
            <a:ext cx="4558320" cy="4814640"/>
          </a:xfrm>
          <a:prstGeom prst="rect">
            <a:avLst/>
          </a:prstGeom>
          <a:ln>
            <a:noFill/>
          </a:ln>
        </p:spPr>
      </p:pic>
      <p:pic>
        <p:nvPicPr>
          <p:cNvPr id="100" name="Picture 99"/>
          <p:cNvPicPr/>
          <p:nvPr/>
        </p:nvPicPr>
        <p:blipFill>
          <a:blip r:embed="rId3"/>
          <a:stretch/>
        </p:blipFill>
        <p:spPr>
          <a:xfrm>
            <a:off x="6886800" y="1509120"/>
            <a:ext cx="3142800" cy="2810880"/>
          </a:xfrm>
          <a:prstGeom prst="rect">
            <a:avLst/>
          </a:prstGeom>
          <a:ln>
            <a:noFill/>
          </a:ln>
        </p:spPr>
      </p:pic>
      <p:sp>
        <p:nvSpPr>
          <p:cNvPr id="101" name="TextShape 1"/>
          <p:cNvSpPr txBox="1"/>
          <p:nvPr/>
        </p:nvSpPr>
        <p:spPr>
          <a:xfrm>
            <a:off x="2174040" y="123480"/>
            <a:ext cx="4953960" cy="596520"/>
          </a:xfrm>
          <a:prstGeom prst="rect">
            <a:avLst/>
          </a:prstGeom>
          <a:noFill/>
          <a:ln>
            <a:noFill/>
          </a:ln>
        </p:spPr>
        <p:txBody>
          <a:bodyPr lIns="90000" tIns="45000" rIns="90000" bIns="45000">
            <a:noAutofit/>
          </a:bodyPr>
          <a:lstStyle/>
          <a:p>
            <a:pPr algn="ctr"/>
            <a:r>
              <a:rPr lang="el-GR" sz="3600" b="1" strike="noStrike" spc="-1">
                <a:latin typeface="Times New Roman"/>
              </a:rPr>
              <a:t>Σταδιοποίηση</a:t>
            </a:r>
            <a:endParaRPr lang="el-GR"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CustomShape 1"/>
          <p:cNvSpPr/>
          <p:nvPr/>
        </p:nvSpPr>
        <p:spPr>
          <a:xfrm>
            <a:off x="419760" y="163800"/>
            <a:ext cx="8868240" cy="62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l-GR" sz="3600" b="1" strike="noStrike" spc="-1">
                <a:solidFill>
                  <a:srgbClr val="000000"/>
                </a:solidFill>
                <a:latin typeface="Times New Roman"/>
                <a:ea typeface="DejaVu Sans"/>
              </a:rPr>
              <a:t>Σταδιοποίηση: α)τοπικο-περιοχική νόσος</a:t>
            </a:r>
            <a:endParaRPr lang="el-GR" sz="3600" b="0" strike="noStrike" spc="-1">
              <a:latin typeface="Arial"/>
            </a:endParaRPr>
          </a:p>
        </p:txBody>
      </p:sp>
      <p:sp>
        <p:nvSpPr>
          <p:cNvPr id="103" name="Line 2"/>
          <p:cNvSpPr/>
          <p:nvPr/>
        </p:nvSpPr>
        <p:spPr>
          <a:xfrm flipH="1">
            <a:off x="3567240" y="2286000"/>
            <a:ext cx="365760" cy="640080"/>
          </a:xfrm>
          <a:prstGeom prst="line">
            <a:avLst/>
          </a:prstGeom>
          <a:ln>
            <a:solidFill>
              <a:srgbClr val="3465A4"/>
            </a:solidFill>
          </a:ln>
        </p:spPr>
        <p:style>
          <a:lnRef idx="0">
            <a:scrgbClr r="0" g="0" b="0"/>
          </a:lnRef>
          <a:fillRef idx="0">
            <a:scrgbClr r="0" g="0" b="0"/>
          </a:fillRef>
          <a:effectRef idx="0">
            <a:scrgbClr r="0" g="0" b="0"/>
          </a:effectRef>
          <a:fontRef idx="minor"/>
        </p:style>
      </p:sp>
      <p:sp>
        <p:nvSpPr>
          <p:cNvPr id="104" name="Line 3"/>
          <p:cNvSpPr/>
          <p:nvPr/>
        </p:nvSpPr>
        <p:spPr>
          <a:xfrm>
            <a:off x="3567240" y="2926080"/>
            <a:ext cx="182880" cy="548640"/>
          </a:xfrm>
          <a:prstGeom prst="line">
            <a:avLst/>
          </a:prstGeom>
          <a:ln>
            <a:solidFill>
              <a:srgbClr val="3465A4"/>
            </a:solidFill>
          </a:ln>
        </p:spPr>
        <p:style>
          <a:lnRef idx="0">
            <a:scrgbClr r="0" g="0" b="0"/>
          </a:lnRef>
          <a:fillRef idx="0">
            <a:scrgbClr r="0" g="0" b="0"/>
          </a:fillRef>
          <a:effectRef idx="0">
            <a:scrgbClr r="0" g="0" b="0"/>
          </a:effectRef>
          <a:fontRef idx="minor"/>
        </p:style>
      </p:sp>
      <p:pic>
        <p:nvPicPr>
          <p:cNvPr id="105" name="Picture 104"/>
          <p:cNvPicPr/>
          <p:nvPr/>
        </p:nvPicPr>
        <p:blipFill>
          <a:blip r:embed="rId2"/>
          <a:stretch/>
        </p:blipFill>
        <p:spPr>
          <a:xfrm>
            <a:off x="641160" y="822960"/>
            <a:ext cx="5910840" cy="4743720"/>
          </a:xfrm>
          <a:prstGeom prst="rect">
            <a:avLst/>
          </a:prstGeom>
          <a:ln>
            <a:noFill/>
          </a:ln>
        </p:spPr>
      </p:pic>
      <p:sp>
        <p:nvSpPr>
          <p:cNvPr id="106" name="CustomShape 4"/>
          <p:cNvSpPr/>
          <p:nvPr/>
        </p:nvSpPr>
        <p:spPr>
          <a:xfrm>
            <a:off x="6756480" y="1535040"/>
            <a:ext cx="3107520" cy="912960"/>
          </a:xfrm>
          <a:prstGeom prst="wedgeRoundRectCallout">
            <a:avLst>
              <a:gd name="adj1" fmla="val -159822"/>
              <a:gd name="adj2" fmla="val 1990"/>
              <a:gd name="adj3" fmla="val 16667"/>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GB" sz="1800" b="0" strike="noStrike" spc="-1">
                <a:solidFill>
                  <a:srgbClr val="000000"/>
                </a:solidFill>
                <a:latin typeface="Arial"/>
                <a:ea typeface="DejaVu Sans"/>
              </a:rPr>
              <a:t>Διαταραχή του περιγράμματος</a:t>
            </a:r>
            <a:endParaRPr lang="el-GR" sz="1800" b="0" strike="noStrike" spc="-1">
              <a:latin typeface="Arial"/>
            </a:endParaRPr>
          </a:p>
          <a:p>
            <a:pPr algn="ctr">
              <a:lnSpc>
                <a:spcPct val="100000"/>
              </a:lnSpc>
            </a:pPr>
            <a:r>
              <a:rPr lang="en-GB" sz="1800" b="0" strike="noStrike" spc="-1">
                <a:solidFill>
                  <a:srgbClr val="000000"/>
                </a:solidFill>
                <a:latin typeface="Arial"/>
                <a:ea typeface="DejaVu Sans"/>
              </a:rPr>
              <a:t> (</a:t>
            </a:r>
            <a:r>
              <a:rPr lang="en-GB" sz="1800" b="0" strike="noStrike" spc="-1">
                <a:solidFill>
                  <a:srgbClr val="000000"/>
                </a:solidFill>
                <a:latin typeface="Arial"/>
                <a:ea typeface="Arial"/>
              </a:rPr>
              <a:t>διήθηση?) </a:t>
            </a:r>
            <a:r>
              <a:rPr lang="en-GB" sz="1800" b="0" strike="noStrike" spc="-1">
                <a:solidFill>
                  <a:srgbClr val="000000"/>
                </a:solidFill>
                <a:latin typeface="Arial"/>
                <a:ea typeface="DejaVu Sans"/>
              </a:rPr>
              <a:t>της SMV</a:t>
            </a:r>
            <a:endParaRPr lang="el-GR" sz="1800" b="0" strike="noStrike" spc="-1">
              <a:latin typeface="Arial"/>
            </a:endParaRPr>
          </a:p>
        </p:txBody>
      </p:sp>
      <p:sp>
        <p:nvSpPr>
          <p:cNvPr id="107" name="CustomShape 5"/>
          <p:cNvSpPr/>
          <p:nvPr/>
        </p:nvSpPr>
        <p:spPr>
          <a:xfrm>
            <a:off x="7272000" y="4041720"/>
            <a:ext cx="2520000" cy="912960"/>
          </a:xfrm>
          <a:prstGeom prst="wedgeRoundRectCallout">
            <a:avLst>
              <a:gd name="adj1" fmla="val -198693"/>
              <a:gd name="adj2" fmla="val -243299"/>
              <a:gd name="adj3" fmla="val 16667"/>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GB" sz="1800" b="0" strike="noStrike" spc="-1">
                <a:solidFill>
                  <a:srgbClr val="000000"/>
                </a:solidFill>
                <a:latin typeface="Arial"/>
                <a:ea typeface="DejaVu Sans"/>
              </a:rPr>
              <a:t>Χωρίς διήθηση της SMΑ</a:t>
            </a:r>
            <a:endParaRPr lang="el-GR" sz="1800" b="0" strike="noStrike" spc="-1">
              <a:latin typeface="Arial"/>
            </a:endParaRPr>
          </a:p>
        </p:txBody>
      </p:sp>
      <p:sp>
        <p:nvSpPr>
          <p:cNvPr id="108" name="TextShape 6"/>
          <p:cNvSpPr txBox="1"/>
          <p:nvPr/>
        </p:nvSpPr>
        <p:spPr>
          <a:xfrm>
            <a:off x="7128000" y="5112000"/>
            <a:ext cx="2952720" cy="346320"/>
          </a:xfrm>
          <a:prstGeom prst="rect">
            <a:avLst/>
          </a:prstGeom>
          <a:noFill/>
          <a:ln>
            <a:noFill/>
          </a:ln>
        </p:spPr>
        <p:txBody>
          <a:bodyPr lIns="90000" tIns="45000" rIns="90000" bIns="45000">
            <a:noAutofit/>
          </a:bodyPr>
          <a:lstStyle/>
          <a:p>
            <a:r>
              <a:rPr lang="el-GR" sz="1800" b="1" i="1" strike="noStrike" spc="-1">
                <a:solidFill>
                  <a:srgbClr val="FF0000"/>
                </a:solidFill>
                <a:latin typeface="Arial"/>
              </a:rPr>
              <a:t>Borderline resectable PC</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p:cNvPicPr/>
          <p:nvPr/>
        </p:nvPicPr>
        <p:blipFill>
          <a:blip r:embed="rId2"/>
          <a:stretch/>
        </p:blipFill>
        <p:spPr>
          <a:xfrm>
            <a:off x="253080" y="216000"/>
            <a:ext cx="5913360" cy="5256000"/>
          </a:xfrm>
          <a:prstGeom prst="rect">
            <a:avLst/>
          </a:prstGeom>
          <a:ln>
            <a:noFill/>
          </a:ln>
        </p:spPr>
      </p:pic>
      <p:sp>
        <p:nvSpPr>
          <p:cNvPr id="110" name="CustomShape 1"/>
          <p:cNvSpPr/>
          <p:nvPr/>
        </p:nvSpPr>
        <p:spPr>
          <a:xfrm>
            <a:off x="6618600" y="2757600"/>
            <a:ext cx="2669400" cy="1019520"/>
          </a:xfrm>
          <a:prstGeom prst="wedgeRoundRectCallout">
            <a:avLst>
              <a:gd name="adj1" fmla="val -158032"/>
              <a:gd name="adj2" fmla="val -71555"/>
              <a:gd name="adj3" fmla="val 16667"/>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GB" sz="1800" b="0" strike="noStrike" spc="-1">
                <a:solidFill>
                  <a:srgbClr val="000000"/>
                </a:solidFill>
                <a:latin typeface="Arial"/>
                <a:ea typeface="DejaVu Sans"/>
              </a:rPr>
              <a:t>&lt;180</a:t>
            </a:r>
            <a:r>
              <a:rPr lang="en-GB" sz="1800" b="0" strike="noStrike" spc="-1" baseline="33000">
                <a:solidFill>
                  <a:srgbClr val="000000"/>
                </a:solidFill>
                <a:latin typeface="Arial"/>
                <a:ea typeface="DejaVu Sans"/>
              </a:rPr>
              <a:t>ο</a:t>
            </a:r>
            <a:r>
              <a:rPr lang="en-GB" sz="1800" b="0" strike="noStrike" spc="-1">
                <a:solidFill>
                  <a:srgbClr val="000000"/>
                </a:solidFill>
                <a:latin typeface="Arial"/>
                <a:ea typeface="DejaVu Sans"/>
              </a:rPr>
              <a:t> διήθηση της SMA</a:t>
            </a:r>
            <a:endParaRPr lang="el-GR" sz="1800" b="0" strike="noStrike" spc="-1">
              <a:latin typeface="Arial"/>
            </a:endParaRPr>
          </a:p>
        </p:txBody>
      </p:sp>
      <p:sp>
        <p:nvSpPr>
          <p:cNvPr id="111" name="Line 2"/>
          <p:cNvSpPr/>
          <p:nvPr/>
        </p:nvSpPr>
        <p:spPr>
          <a:xfrm flipH="1">
            <a:off x="3539160" y="1810080"/>
            <a:ext cx="164160" cy="1101960"/>
          </a:xfrm>
          <a:prstGeom prst="line">
            <a:avLst/>
          </a:prstGeom>
          <a:ln w="36000">
            <a:solidFill>
              <a:srgbClr val="FF0000"/>
            </a:solidFill>
            <a:round/>
          </a:ln>
        </p:spPr>
        <p:style>
          <a:lnRef idx="0">
            <a:scrgbClr r="0" g="0" b="0"/>
          </a:lnRef>
          <a:fillRef idx="0">
            <a:scrgbClr r="0" g="0" b="0"/>
          </a:fillRef>
          <a:effectRef idx="0">
            <a:scrgbClr r="0" g="0" b="0"/>
          </a:effectRef>
          <a:fontRef idx="minor"/>
        </p:style>
      </p:sp>
      <p:sp>
        <p:nvSpPr>
          <p:cNvPr id="112" name="CustomShape 3"/>
          <p:cNvSpPr/>
          <p:nvPr/>
        </p:nvSpPr>
        <p:spPr>
          <a:xfrm>
            <a:off x="6552000" y="1521000"/>
            <a:ext cx="2692080" cy="784080"/>
          </a:xfrm>
          <a:prstGeom prst="wedgeRoundRectCallout">
            <a:avLst>
              <a:gd name="adj1" fmla="val -161391"/>
              <a:gd name="adj2" fmla="val 29302"/>
              <a:gd name="adj3" fmla="val 16667"/>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GB" sz="1800" b="0" strike="noStrike" spc="-1">
                <a:solidFill>
                  <a:srgbClr val="000000"/>
                </a:solidFill>
                <a:latin typeface="Arial"/>
                <a:ea typeface="DejaVu Sans"/>
              </a:rPr>
              <a:t>Σαφής διήθηση της SMV</a:t>
            </a:r>
            <a:endParaRPr lang="el-GR" sz="1800" b="0" strike="noStrike" spc="-1">
              <a:latin typeface="Arial"/>
            </a:endParaRPr>
          </a:p>
        </p:txBody>
      </p:sp>
      <p:sp>
        <p:nvSpPr>
          <p:cNvPr id="113" name="TextShape 4"/>
          <p:cNvSpPr txBox="1"/>
          <p:nvPr/>
        </p:nvSpPr>
        <p:spPr>
          <a:xfrm>
            <a:off x="7128000" y="5112000"/>
            <a:ext cx="2952720" cy="346320"/>
          </a:xfrm>
          <a:prstGeom prst="rect">
            <a:avLst/>
          </a:prstGeom>
          <a:noFill/>
          <a:ln>
            <a:noFill/>
          </a:ln>
        </p:spPr>
        <p:txBody>
          <a:bodyPr lIns="90000" tIns="45000" rIns="90000" bIns="45000">
            <a:noAutofit/>
          </a:bodyPr>
          <a:lstStyle/>
          <a:p>
            <a:r>
              <a:rPr lang="el-GR" sz="1800" b="1" i="1" strike="noStrike" spc="-1">
                <a:solidFill>
                  <a:srgbClr val="FF0000"/>
                </a:solidFill>
                <a:latin typeface="Arial"/>
              </a:rPr>
              <a:t>Borderline resectable PC</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1"/>
          <p:cNvSpPr/>
          <p:nvPr/>
        </p:nvSpPr>
        <p:spPr>
          <a:xfrm>
            <a:off x="360000" y="132840"/>
            <a:ext cx="7846920" cy="569520"/>
          </a:xfrm>
          <a:prstGeom prst="rect">
            <a:avLst/>
          </a:prstGeom>
          <a:noFill/>
          <a:ln>
            <a:noFill/>
          </a:ln>
        </p:spPr>
        <p:style>
          <a:lnRef idx="0">
            <a:scrgbClr r="0" g="0" b="0"/>
          </a:lnRef>
          <a:fillRef idx="0">
            <a:scrgbClr r="0" g="0" b="0"/>
          </a:fillRef>
          <a:effectRef idx="0">
            <a:scrgbClr r="0" g="0" b="0"/>
          </a:effectRef>
          <a:fontRef idx="minor"/>
        </p:style>
      </p:sp>
      <p:sp>
        <p:nvSpPr>
          <p:cNvPr id="115" name="CustomShape 2"/>
          <p:cNvSpPr/>
          <p:nvPr/>
        </p:nvSpPr>
        <p:spPr>
          <a:xfrm>
            <a:off x="2620440" y="1998720"/>
            <a:ext cx="1163160" cy="1021680"/>
          </a:xfrm>
          <a:prstGeom prst="ellipse">
            <a:avLst/>
          </a:prstGeom>
          <a:noFill/>
          <a:ln w="36000">
            <a:solidFill>
              <a:srgbClr val="FF0000"/>
            </a:solidFill>
            <a:round/>
          </a:ln>
        </p:spPr>
        <p:style>
          <a:lnRef idx="0">
            <a:scrgbClr r="0" g="0" b="0"/>
          </a:lnRef>
          <a:fillRef idx="0">
            <a:scrgbClr r="0" g="0" b="0"/>
          </a:fillRef>
          <a:effectRef idx="0">
            <a:scrgbClr r="0" g="0" b="0"/>
          </a:effectRef>
          <a:fontRef idx="minor"/>
        </p:style>
      </p:sp>
      <p:pic>
        <p:nvPicPr>
          <p:cNvPr id="116" name="Picture 115"/>
          <p:cNvPicPr/>
          <p:nvPr/>
        </p:nvPicPr>
        <p:blipFill>
          <a:blip r:embed="rId2"/>
          <a:stretch/>
        </p:blipFill>
        <p:spPr>
          <a:xfrm>
            <a:off x="411480" y="771840"/>
            <a:ext cx="6516360" cy="4196160"/>
          </a:xfrm>
          <a:prstGeom prst="rect">
            <a:avLst/>
          </a:prstGeom>
          <a:ln>
            <a:noFill/>
          </a:ln>
        </p:spPr>
      </p:pic>
      <p:sp>
        <p:nvSpPr>
          <p:cNvPr id="117" name="CustomShape 3"/>
          <p:cNvSpPr/>
          <p:nvPr/>
        </p:nvSpPr>
        <p:spPr>
          <a:xfrm>
            <a:off x="7128000" y="2544120"/>
            <a:ext cx="2664000" cy="612360"/>
          </a:xfrm>
          <a:prstGeom prst="wedgeRoundRectCallout">
            <a:avLst>
              <a:gd name="adj1" fmla="val -181320"/>
              <a:gd name="adj2" fmla="val -123149"/>
              <a:gd name="adj3" fmla="val 16667"/>
            </a:avLst>
          </a:prstGeom>
          <a:solidFill>
            <a:srgbClr val="2A6099"/>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GB" sz="1800" b="0" strike="noStrike" spc="-1">
                <a:solidFill>
                  <a:srgbClr val="FFFF00"/>
                </a:solidFill>
                <a:latin typeface="Arial"/>
                <a:ea typeface="DejaVu Sans"/>
              </a:rPr>
              <a:t>360</a:t>
            </a:r>
            <a:r>
              <a:rPr lang="en-GB" sz="1800" b="0" strike="noStrike" spc="-1" baseline="33000">
                <a:solidFill>
                  <a:srgbClr val="FFFF00"/>
                </a:solidFill>
                <a:latin typeface="Arial"/>
                <a:ea typeface="DejaVu Sans"/>
              </a:rPr>
              <a:t>o</a:t>
            </a:r>
            <a:r>
              <a:rPr lang="en-GB" sz="1800" b="0" strike="noStrike" spc="-1">
                <a:solidFill>
                  <a:srgbClr val="FFFF00"/>
                </a:solidFill>
                <a:latin typeface="Arial"/>
                <a:ea typeface="DejaVu Sans"/>
              </a:rPr>
              <a:t> επαφή με SMV</a:t>
            </a:r>
            <a:endParaRPr lang="el-GR" sz="1800" b="0" strike="noStrike" spc="-1">
              <a:latin typeface="Arial"/>
            </a:endParaRPr>
          </a:p>
          <a:p>
            <a:pPr algn="ctr">
              <a:lnSpc>
                <a:spcPct val="100000"/>
              </a:lnSpc>
            </a:pPr>
            <a:r>
              <a:rPr lang="en-GB" sz="1800" b="0" strike="noStrike" spc="-1">
                <a:solidFill>
                  <a:srgbClr val="FFFF00"/>
                </a:solidFill>
                <a:latin typeface="Arial"/>
                <a:ea typeface="DejaVu Sans"/>
              </a:rPr>
              <a:t>&gt;180</a:t>
            </a:r>
            <a:r>
              <a:rPr lang="en-GB" sz="1800" b="0" strike="noStrike" spc="-1" baseline="33000">
                <a:solidFill>
                  <a:srgbClr val="FFFF00"/>
                </a:solidFill>
                <a:latin typeface="Arial"/>
                <a:ea typeface="DejaVu Sans"/>
              </a:rPr>
              <a:t>o</a:t>
            </a:r>
            <a:r>
              <a:rPr lang="en-GB" sz="1800" b="0" strike="noStrike" spc="-1">
                <a:solidFill>
                  <a:srgbClr val="FFFF00"/>
                </a:solidFill>
                <a:latin typeface="Arial"/>
                <a:ea typeface="DejaVu Sans"/>
              </a:rPr>
              <a:t> επαφή με την SMA</a:t>
            </a:r>
            <a:endParaRPr lang="el-GR" sz="1800" b="0" strike="noStrike" spc="-1">
              <a:latin typeface="Arial"/>
            </a:endParaRPr>
          </a:p>
        </p:txBody>
      </p:sp>
      <p:sp>
        <p:nvSpPr>
          <p:cNvPr id="118" name="TextShape 4"/>
          <p:cNvSpPr txBox="1"/>
          <p:nvPr/>
        </p:nvSpPr>
        <p:spPr>
          <a:xfrm>
            <a:off x="7416000" y="5112000"/>
            <a:ext cx="2664720" cy="346320"/>
          </a:xfrm>
          <a:prstGeom prst="rect">
            <a:avLst/>
          </a:prstGeom>
          <a:noFill/>
          <a:ln>
            <a:noFill/>
          </a:ln>
        </p:spPr>
        <p:txBody>
          <a:bodyPr lIns="90000" tIns="45000" rIns="90000" bIns="45000">
            <a:noAutofit/>
          </a:bodyPr>
          <a:lstStyle/>
          <a:p>
            <a:r>
              <a:rPr lang="el-GR" sz="1800" b="1" i="1" strike="noStrike" spc="-1">
                <a:solidFill>
                  <a:srgbClr val="FF0000"/>
                </a:solidFill>
                <a:latin typeface="Arial"/>
              </a:rPr>
              <a:t>Locally advanced PC</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p:cNvPicPr/>
          <p:nvPr/>
        </p:nvPicPr>
        <p:blipFill>
          <a:blip r:embed="rId2"/>
          <a:stretch/>
        </p:blipFill>
        <p:spPr>
          <a:xfrm>
            <a:off x="456840" y="876960"/>
            <a:ext cx="9477720" cy="4451040"/>
          </a:xfrm>
          <a:prstGeom prst="rect">
            <a:avLst/>
          </a:prstGeom>
          <a:ln>
            <a:noFill/>
          </a:ln>
        </p:spPr>
      </p:pic>
      <p:sp>
        <p:nvSpPr>
          <p:cNvPr id="120" name="CustomShape 1"/>
          <p:cNvSpPr/>
          <p:nvPr/>
        </p:nvSpPr>
        <p:spPr>
          <a:xfrm>
            <a:off x="9935640" y="3102840"/>
            <a:ext cx="360" cy="360"/>
          </a:xfrm>
          <a:prstGeom prst="bentConnector3">
            <a:avLst>
              <a:gd name="adj1" fmla="val 50000"/>
            </a:avLst>
          </a:prstGeom>
          <a:noFill/>
          <a:ln>
            <a:solidFill>
              <a:srgbClr val="3465A4"/>
            </a:solidFill>
          </a:ln>
        </p:spPr>
        <p:style>
          <a:lnRef idx="0">
            <a:scrgbClr r="0" g="0" b="0"/>
          </a:lnRef>
          <a:fillRef idx="0">
            <a:scrgbClr r="0" g="0" b="0"/>
          </a:fillRef>
          <a:effectRef idx="0">
            <a:scrgbClr r="0" g="0" b="0"/>
          </a:effectRef>
          <a:fontRef idx="minor"/>
        </p:style>
      </p:sp>
      <p:sp>
        <p:nvSpPr>
          <p:cNvPr id="121" name="CustomShape 2"/>
          <p:cNvSpPr/>
          <p:nvPr/>
        </p:nvSpPr>
        <p:spPr>
          <a:xfrm>
            <a:off x="9935640" y="3102840"/>
            <a:ext cx="360" cy="360"/>
          </a:xfrm>
          <a:prstGeom prst="bentConnector3">
            <a:avLst>
              <a:gd name="adj1" fmla="val 50000"/>
            </a:avLst>
          </a:prstGeom>
          <a:noFill/>
          <a:ln>
            <a:solidFill>
              <a:srgbClr val="3465A4"/>
            </a:solidFill>
          </a:ln>
        </p:spPr>
        <p:style>
          <a:lnRef idx="0">
            <a:scrgbClr r="0" g="0" b="0"/>
          </a:lnRef>
          <a:fillRef idx="0">
            <a:scrgbClr r="0" g="0" b="0"/>
          </a:fillRef>
          <a:effectRef idx="0">
            <a:scrgbClr r="0" g="0" b="0"/>
          </a:effectRef>
          <a:fontRef idx="minor"/>
        </p:style>
      </p:sp>
      <p:sp>
        <p:nvSpPr>
          <p:cNvPr id="122" name="CustomShape 3"/>
          <p:cNvSpPr/>
          <p:nvPr/>
        </p:nvSpPr>
        <p:spPr>
          <a:xfrm>
            <a:off x="1939680" y="2629440"/>
            <a:ext cx="1258920" cy="528480"/>
          </a:xfrm>
          <a:prstGeom prst="wedgeRoundRectCallout">
            <a:avLst>
              <a:gd name="adj1" fmla="val -71212"/>
              <a:gd name="adj2" fmla="val -106361"/>
              <a:gd name="adj3" fmla="val 16667"/>
            </a:avLst>
          </a:prstGeom>
          <a:noFill/>
          <a:ln w="36000">
            <a:solidFill>
              <a:srgbClr val="FF0000"/>
            </a:solidFill>
            <a:round/>
          </a:ln>
        </p:spPr>
        <p:style>
          <a:lnRef idx="0">
            <a:scrgbClr r="0" g="0" b="0"/>
          </a:lnRef>
          <a:fillRef idx="0">
            <a:scrgbClr r="0" g="0" b="0"/>
          </a:fillRef>
          <a:effectRef idx="0">
            <a:scrgbClr r="0" g="0" b="0"/>
          </a:effectRef>
          <a:fontRef idx="minor"/>
        </p:style>
      </p:sp>
      <p:sp>
        <p:nvSpPr>
          <p:cNvPr id="123" name="CustomShape 4"/>
          <p:cNvSpPr/>
          <p:nvPr/>
        </p:nvSpPr>
        <p:spPr>
          <a:xfrm>
            <a:off x="3374640" y="3077640"/>
            <a:ext cx="1438920" cy="439920"/>
          </a:xfrm>
          <a:prstGeom prst="wedgeRoundRectCallout">
            <a:avLst>
              <a:gd name="adj1" fmla="val -155870"/>
              <a:gd name="adj2" fmla="val 56745"/>
              <a:gd name="adj3" fmla="val 16667"/>
            </a:avLst>
          </a:prstGeom>
          <a:noFill/>
          <a:ln w="36000">
            <a:solidFill>
              <a:srgbClr val="FF0000"/>
            </a:solidFill>
            <a:round/>
          </a:ln>
        </p:spPr>
        <p:style>
          <a:lnRef idx="0">
            <a:scrgbClr r="0" g="0" b="0"/>
          </a:lnRef>
          <a:fillRef idx="0">
            <a:scrgbClr r="0" g="0" b="0"/>
          </a:fillRef>
          <a:effectRef idx="0">
            <a:scrgbClr r="0" g="0" b="0"/>
          </a:effectRef>
          <a:fontRef idx="minor"/>
        </p:style>
      </p:sp>
      <p:sp>
        <p:nvSpPr>
          <p:cNvPr id="124" name="CustomShape 5"/>
          <p:cNvSpPr/>
          <p:nvPr/>
        </p:nvSpPr>
        <p:spPr>
          <a:xfrm>
            <a:off x="216000" y="281880"/>
            <a:ext cx="8728200" cy="520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GB" sz="3200" b="0" strike="noStrike" spc="-1">
                <a:solidFill>
                  <a:srgbClr val="000000"/>
                </a:solidFill>
                <a:latin typeface="Arial"/>
                <a:ea typeface="DejaVu Sans"/>
              </a:rPr>
              <a:t>Οριακά εξαιρέσιμος- Borderline resectable</a:t>
            </a:r>
            <a:endParaRPr lang="el-GR" sz="3200" b="0" strike="noStrike" spc="-1">
              <a:latin typeface="Arial"/>
            </a:endParaRPr>
          </a:p>
        </p:txBody>
      </p:sp>
      <p:sp>
        <p:nvSpPr>
          <p:cNvPr id="125" name="CustomShape 6"/>
          <p:cNvSpPr/>
          <p:nvPr/>
        </p:nvSpPr>
        <p:spPr>
          <a:xfrm>
            <a:off x="2804040" y="1008720"/>
            <a:ext cx="1528920" cy="263520"/>
          </a:xfrm>
          <a:prstGeom prst="rect">
            <a:avLst/>
          </a:prstGeom>
          <a:noFill/>
          <a:ln w="36000">
            <a:solidFill>
              <a:srgbClr val="FFFF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p:nvPr/>
        </p:nvPicPr>
        <p:blipFill>
          <a:blip r:embed="rId2"/>
          <a:stretch/>
        </p:blipFill>
        <p:spPr>
          <a:xfrm>
            <a:off x="504000" y="161280"/>
            <a:ext cx="3654720" cy="3654720"/>
          </a:xfrm>
          <a:prstGeom prst="rect">
            <a:avLst/>
          </a:prstGeom>
          <a:ln>
            <a:noFill/>
          </a:ln>
        </p:spPr>
      </p:pic>
      <p:pic>
        <p:nvPicPr>
          <p:cNvPr id="127" name="Picture 126"/>
          <p:cNvPicPr/>
          <p:nvPr/>
        </p:nvPicPr>
        <p:blipFill>
          <a:blip r:embed="rId3"/>
          <a:stretch/>
        </p:blipFill>
        <p:spPr>
          <a:xfrm>
            <a:off x="4307760" y="209520"/>
            <a:ext cx="3540240" cy="3462480"/>
          </a:xfrm>
          <a:prstGeom prst="rect">
            <a:avLst/>
          </a:prstGeom>
          <a:ln>
            <a:noFill/>
          </a:ln>
        </p:spPr>
      </p:pic>
      <p:pic>
        <p:nvPicPr>
          <p:cNvPr id="128" name="Picture 127"/>
          <p:cNvPicPr/>
          <p:nvPr/>
        </p:nvPicPr>
        <p:blipFill>
          <a:blip r:embed="rId4"/>
          <a:stretch/>
        </p:blipFill>
        <p:spPr>
          <a:xfrm>
            <a:off x="7109280" y="3672000"/>
            <a:ext cx="2610720" cy="1955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stomShape 1"/>
          <p:cNvSpPr/>
          <p:nvPr/>
        </p:nvSpPr>
        <p:spPr>
          <a:xfrm>
            <a:off x="361080" y="72000"/>
            <a:ext cx="9070560" cy="945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l-GR" sz="3600" b="1" strike="noStrike" spc="-1" dirty="0">
                <a:latin typeface="Times New Roman"/>
              </a:rPr>
              <a:t>Γιατί την χρειαζόμαστε?</a:t>
            </a:r>
            <a:endParaRPr lang="el-GR" sz="3600" b="0" strike="noStrike" spc="-1" dirty="0">
              <a:latin typeface="Arial"/>
            </a:endParaRPr>
          </a:p>
        </p:txBody>
      </p:sp>
      <p:sp>
        <p:nvSpPr>
          <p:cNvPr id="52" name="CustomShape 2"/>
          <p:cNvSpPr/>
          <p:nvPr/>
        </p:nvSpPr>
        <p:spPr>
          <a:xfrm>
            <a:off x="504000" y="1247400"/>
            <a:ext cx="9071280" cy="3287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97000"/>
          </a:bodyPr>
          <a:lstStyle/>
          <a:p>
            <a:pPr marL="432000" indent="-323280">
              <a:lnSpc>
                <a:spcPct val="100000"/>
              </a:lnSpc>
              <a:spcBef>
                <a:spcPts val="1417"/>
              </a:spcBef>
              <a:buClr>
                <a:srgbClr val="000000"/>
              </a:buClr>
              <a:buSzPct val="45000"/>
              <a:buFont typeface="Wingdings" charset="2"/>
              <a:buChar char=""/>
            </a:pPr>
            <a:r>
              <a:rPr lang="el-GR" sz="2400" b="0" strike="noStrike" spc="-1" dirty="0">
                <a:solidFill>
                  <a:srgbClr val="000000"/>
                </a:solidFill>
                <a:latin typeface="Times New Roman"/>
                <a:ea typeface="DejaVu Sans"/>
              </a:rPr>
              <a:t>Η επίπτωση του καρκίνου αυξάνεται σταθερά τα τελευταία 50 χρόνια</a:t>
            </a:r>
            <a:endParaRPr lang="el-GR" sz="24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l-GR" sz="2400" b="0" strike="noStrike" spc="-1" dirty="0">
                <a:solidFill>
                  <a:srgbClr val="000000"/>
                </a:solidFill>
                <a:latin typeface="Times New Roman"/>
                <a:ea typeface="DejaVu Sans"/>
              </a:rPr>
              <a:t>Πλήθος θεραπευτικών επιλογών είναι διαθέσιμες στην εποχή μας</a:t>
            </a:r>
            <a:endParaRPr lang="el-GR" sz="24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l-GR" sz="2400" b="0" strike="noStrike" spc="-1" dirty="0">
                <a:solidFill>
                  <a:srgbClr val="000000"/>
                </a:solidFill>
                <a:latin typeface="Times New Roman"/>
                <a:ea typeface="DejaVu Sans"/>
              </a:rPr>
              <a:t>Πλήθος χειρουργικών τεχνικών, υλικοτεχνικού εξοπλισμού και τεχνολογικών εξελίξεων χαρακτηρίζουν την τελευταία 30ετία</a:t>
            </a:r>
            <a:endParaRPr lang="el-GR" sz="24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l-GR" sz="2400" b="0" strike="noStrike" spc="-1" dirty="0" err="1">
                <a:solidFill>
                  <a:srgbClr val="000000"/>
                </a:solidFill>
                <a:latin typeface="Times New Roman"/>
                <a:ea typeface="DejaVu Sans"/>
              </a:rPr>
              <a:t>Πολυ</a:t>
            </a:r>
            <a:r>
              <a:rPr lang="el-GR" sz="2400" b="0" strike="noStrike" spc="-1" dirty="0">
                <a:solidFill>
                  <a:srgbClr val="000000"/>
                </a:solidFill>
                <a:latin typeface="Times New Roman"/>
                <a:ea typeface="DejaVu Sans"/>
              </a:rPr>
              <a:t>-αιτιολογική, </a:t>
            </a:r>
            <a:r>
              <a:rPr lang="el-GR" sz="2400" b="0" strike="noStrike" spc="-1" dirty="0" err="1">
                <a:solidFill>
                  <a:srgbClr val="000000"/>
                </a:solidFill>
                <a:latin typeface="Times New Roman"/>
                <a:ea typeface="DejaVu Sans"/>
              </a:rPr>
              <a:t>Πολυ</a:t>
            </a:r>
            <a:r>
              <a:rPr lang="el-GR" sz="2400" b="0" strike="noStrike" spc="-1" dirty="0">
                <a:solidFill>
                  <a:srgbClr val="000000"/>
                </a:solidFill>
                <a:latin typeface="Times New Roman"/>
                <a:ea typeface="DejaVu Sans"/>
              </a:rPr>
              <a:t>-παραγοντική αιτιολογία της καρκινογένεσης</a:t>
            </a:r>
            <a:endParaRPr lang="el-GR" sz="24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l-GR" sz="2400" b="0" strike="noStrike" spc="-1" dirty="0">
                <a:solidFill>
                  <a:srgbClr val="000000"/>
                </a:solidFill>
                <a:latin typeface="Times New Roman"/>
                <a:ea typeface="DejaVu Sans"/>
              </a:rPr>
              <a:t> Δια-επιστημονική προσέγγιση για την επιλογή της καταλληλότερης θεραπείας.</a:t>
            </a:r>
            <a:endParaRPr lang="el-GR"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128"/>
          <p:cNvPicPr/>
          <p:nvPr/>
        </p:nvPicPr>
        <p:blipFill>
          <a:blip r:embed="rId2"/>
          <a:stretch/>
        </p:blipFill>
        <p:spPr>
          <a:xfrm>
            <a:off x="953280" y="432000"/>
            <a:ext cx="3294720" cy="3294720"/>
          </a:xfrm>
          <a:prstGeom prst="rect">
            <a:avLst/>
          </a:prstGeom>
          <a:ln>
            <a:noFill/>
          </a:ln>
        </p:spPr>
      </p:pic>
      <p:pic>
        <p:nvPicPr>
          <p:cNvPr id="130" name="Picture 129"/>
          <p:cNvPicPr/>
          <p:nvPr/>
        </p:nvPicPr>
        <p:blipFill>
          <a:blip r:embed="rId3"/>
          <a:stretch/>
        </p:blipFill>
        <p:spPr>
          <a:xfrm>
            <a:off x="5904000" y="1412280"/>
            <a:ext cx="2880000" cy="32677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p:cNvPicPr/>
          <p:nvPr/>
        </p:nvPicPr>
        <p:blipFill>
          <a:blip r:embed="rId2"/>
          <a:stretch/>
        </p:blipFill>
        <p:spPr>
          <a:xfrm>
            <a:off x="432000" y="1944000"/>
            <a:ext cx="4136040" cy="3312000"/>
          </a:xfrm>
          <a:prstGeom prst="rect">
            <a:avLst/>
          </a:prstGeom>
          <a:ln>
            <a:noFill/>
          </a:ln>
        </p:spPr>
      </p:pic>
      <p:pic>
        <p:nvPicPr>
          <p:cNvPr id="132" name="Picture 131"/>
          <p:cNvPicPr/>
          <p:nvPr/>
        </p:nvPicPr>
        <p:blipFill>
          <a:blip r:embed="rId3"/>
          <a:stretch/>
        </p:blipFill>
        <p:spPr>
          <a:xfrm>
            <a:off x="4926240" y="1944000"/>
            <a:ext cx="4577760" cy="3312000"/>
          </a:xfrm>
          <a:prstGeom prst="rect">
            <a:avLst/>
          </a:prstGeom>
          <a:ln>
            <a:noFill/>
          </a:ln>
        </p:spPr>
      </p:pic>
      <p:sp>
        <p:nvSpPr>
          <p:cNvPr id="133" name="TextShape 1"/>
          <p:cNvSpPr txBox="1"/>
          <p:nvPr/>
        </p:nvSpPr>
        <p:spPr>
          <a:xfrm>
            <a:off x="888840" y="195480"/>
            <a:ext cx="8183160" cy="596520"/>
          </a:xfrm>
          <a:prstGeom prst="rect">
            <a:avLst/>
          </a:prstGeom>
          <a:noFill/>
          <a:ln>
            <a:noFill/>
          </a:ln>
        </p:spPr>
        <p:txBody>
          <a:bodyPr lIns="90000" tIns="45000" rIns="90000" bIns="45000">
            <a:noAutofit/>
          </a:bodyPr>
          <a:lstStyle/>
          <a:p>
            <a:r>
              <a:rPr lang="el-GR" sz="3600" b="1" strike="noStrike" spc="-1">
                <a:solidFill>
                  <a:srgbClr val="000000"/>
                </a:solidFill>
                <a:latin typeface="Times New Roman"/>
                <a:ea typeface="DejaVu Sans"/>
              </a:rPr>
              <a:t>Σταδιοποίηση: β)μεταστατική νόσος</a:t>
            </a:r>
            <a:endParaRPr lang="el-GR"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icture 133"/>
          <p:cNvPicPr/>
          <p:nvPr/>
        </p:nvPicPr>
        <p:blipFill>
          <a:blip r:embed="rId2"/>
          <a:stretch/>
        </p:blipFill>
        <p:spPr>
          <a:xfrm>
            <a:off x="487800" y="926640"/>
            <a:ext cx="9503640" cy="3753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34"/>
          <p:cNvPicPr/>
          <p:nvPr/>
        </p:nvPicPr>
        <p:blipFill>
          <a:blip r:embed="rId2"/>
          <a:stretch/>
        </p:blipFill>
        <p:spPr>
          <a:xfrm>
            <a:off x="121320" y="149760"/>
            <a:ext cx="4846680" cy="1722240"/>
          </a:xfrm>
          <a:prstGeom prst="rect">
            <a:avLst/>
          </a:prstGeom>
          <a:ln>
            <a:noFill/>
          </a:ln>
        </p:spPr>
      </p:pic>
      <p:pic>
        <p:nvPicPr>
          <p:cNvPr id="136" name="Picture 135"/>
          <p:cNvPicPr/>
          <p:nvPr/>
        </p:nvPicPr>
        <p:blipFill>
          <a:blip r:embed="rId3"/>
          <a:stretch/>
        </p:blipFill>
        <p:spPr>
          <a:xfrm>
            <a:off x="4392000" y="1656000"/>
            <a:ext cx="5333760" cy="36954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136"/>
          <p:cNvPicPr/>
          <p:nvPr/>
        </p:nvPicPr>
        <p:blipFill>
          <a:blip r:embed="rId2"/>
          <a:stretch/>
        </p:blipFill>
        <p:spPr>
          <a:xfrm>
            <a:off x="1960920" y="72000"/>
            <a:ext cx="5238720" cy="55548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8F84-E603-4FC7-92C3-A5F849D6B8FE}"/>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9AA9F886-E546-42AB-8AE3-FBA3B6FE58B2}"/>
              </a:ext>
            </a:extLst>
          </p:cNvPr>
          <p:cNvSpPr>
            <a:spLocks noGrp="1"/>
          </p:cNvSpPr>
          <p:nvPr>
            <p:ph type="subTitle"/>
          </p:nvPr>
        </p:nvSpPr>
        <p:spPr/>
        <p:txBody>
          <a:bodyPr/>
          <a:lstStyle/>
          <a:p>
            <a:endParaRPr lang="en-GB" dirty="0"/>
          </a:p>
        </p:txBody>
      </p:sp>
      <p:pic>
        <p:nvPicPr>
          <p:cNvPr id="7" name="Picture 6">
            <a:extLst>
              <a:ext uri="{FF2B5EF4-FFF2-40B4-BE49-F238E27FC236}">
                <a16:creationId xmlns:a16="http://schemas.microsoft.com/office/drawing/2014/main" id="{2F7F7DA3-5FA5-42F6-96D0-E3CC26441A2B}"/>
              </a:ext>
            </a:extLst>
          </p:cNvPr>
          <p:cNvPicPr>
            <a:picLocks noChangeAspect="1"/>
          </p:cNvPicPr>
          <p:nvPr/>
        </p:nvPicPr>
        <p:blipFill>
          <a:blip r:embed="rId2"/>
          <a:stretch>
            <a:fillRect/>
          </a:stretch>
        </p:blipFill>
        <p:spPr>
          <a:xfrm>
            <a:off x="104549" y="1460198"/>
            <a:ext cx="9734848" cy="3021403"/>
          </a:xfrm>
          <a:prstGeom prst="rect">
            <a:avLst/>
          </a:prstGeom>
        </p:spPr>
      </p:pic>
    </p:spTree>
    <p:extLst>
      <p:ext uri="{BB962C8B-B14F-4D97-AF65-F5344CB8AC3E}">
        <p14:creationId xmlns:p14="http://schemas.microsoft.com/office/powerpoint/2010/main" val="7666868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Shape 1"/>
          <p:cNvSpPr txBox="1"/>
          <p:nvPr/>
        </p:nvSpPr>
        <p:spPr>
          <a:xfrm>
            <a:off x="1440000" y="195480"/>
            <a:ext cx="7293240" cy="596520"/>
          </a:xfrm>
          <a:prstGeom prst="rect">
            <a:avLst/>
          </a:prstGeom>
          <a:noFill/>
          <a:ln>
            <a:noFill/>
          </a:ln>
        </p:spPr>
        <p:txBody>
          <a:bodyPr lIns="90000" tIns="45000" rIns="90000" bIns="45000">
            <a:noAutofit/>
          </a:bodyPr>
          <a:lstStyle/>
          <a:p>
            <a:r>
              <a:rPr lang="el-GR" sz="3600" b="1" strike="noStrike" spc="-1">
                <a:solidFill>
                  <a:srgbClr val="000000"/>
                </a:solidFill>
                <a:latin typeface="Times New Roman"/>
                <a:ea typeface="DejaVu Sans"/>
              </a:rPr>
              <a:t>Θεραπεία: α) προφυλακτική</a:t>
            </a:r>
            <a:endParaRPr lang="el-GR" sz="3600" b="0" strike="noStrike" spc="-1">
              <a:latin typeface="Arial"/>
            </a:endParaRPr>
          </a:p>
        </p:txBody>
      </p:sp>
      <p:pic>
        <p:nvPicPr>
          <p:cNvPr id="139" name="Picture 138"/>
          <p:cNvPicPr/>
          <p:nvPr/>
        </p:nvPicPr>
        <p:blipFill>
          <a:blip r:embed="rId3"/>
          <a:stretch/>
        </p:blipFill>
        <p:spPr>
          <a:xfrm>
            <a:off x="266760" y="1247760"/>
            <a:ext cx="3261240" cy="4351680"/>
          </a:xfrm>
          <a:prstGeom prst="rect">
            <a:avLst/>
          </a:prstGeom>
          <a:ln>
            <a:noFill/>
          </a:ln>
        </p:spPr>
      </p:pic>
      <p:sp>
        <p:nvSpPr>
          <p:cNvPr id="140" name="TextShape 2"/>
          <p:cNvSpPr txBox="1"/>
          <p:nvPr/>
        </p:nvSpPr>
        <p:spPr>
          <a:xfrm>
            <a:off x="360000" y="840960"/>
            <a:ext cx="3096000" cy="346320"/>
          </a:xfrm>
          <a:prstGeom prst="rect">
            <a:avLst/>
          </a:prstGeom>
          <a:noFill/>
          <a:ln>
            <a:noFill/>
          </a:ln>
        </p:spPr>
        <p:txBody>
          <a:bodyPr lIns="90000" tIns="45000" rIns="90000" bIns="45000">
            <a:noAutofit/>
          </a:bodyPr>
          <a:lstStyle/>
          <a:p>
            <a:pPr algn="ctr"/>
            <a:r>
              <a:rPr lang="el-GR" sz="1800" b="0" strike="noStrike" spc="-1">
                <a:latin typeface="Arial"/>
              </a:rPr>
              <a:t>FAP</a:t>
            </a:r>
          </a:p>
        </p:txBody>
      </p:sp>
      <p:pic>
        <p:nvPicPr>
          <p:cNvPr id="141" name="Picture 140"/>
          <p:cNvPicPr/>
          <p:nvPr/>
        </p:nvPicPr>
        <p:blipFill>
          <a:blip r:embed="rId4"/>
          <a:stretch/>
        </p:blipFill>
        <p:spPr>
          <a:xfrm>
            <a:off x="3591360" y="1247760"/>
            <a:ext cx="3320640" cy="4248000"/>
          </a:xfrm>
          <a:prstGeom prst="rect">
            <a:avLst/>
          </a:prstGeom>
          <a:ln>
            <a:noFill/>
          </a:ln>
        </p:spPr>
      </p:pic>
      <p:sp>
        <p:nvSpPr>
          <p:cNvPr id="142" name="TextShape 3"/>
          <p:cNvSpPr txBox="1"/>
          <p:nvPr/>
        </p:nvSpPr>
        <p:spPr>
          <a:xfrm>
            <a:off x="3600000" y="864000"/>
            <a:ext cx="3096000" cy="346320"/>
          </a:xfrm>
          <a:prstGeom prst="rect">
            <a:avLst/>
          </a:prstGeom>
          <a:noFill/>
          <a:ln>
            <a:noFill/>
          </a:ln>
        </p:spPr>
        <p:txBody>
          <a:bodyPr lIns="90000" tIns="45000" rIns="90000" bIns="45000">
            <a:noAutofit/>
          </a:bodyPr>
          <a:lstStyle/>
          <a:p>
            <a:pPr algn="ctr"/>
            <a:r>
              <a:rPr lang="el-GR" sz="1800" b="0" strike="noStrike" spc="-1">
                <a:latin typeface="Arial"/>
              </a:rPr>
              <a:t>Ελκώδης κολίτιδα</a:t>
            </a:r>
          </a:p>
        </p:txBody>
      </p:sp>
      <p:pic>
        <p:nvPicPr>
          <p:cNvPr id="143" name="Picture 142"/>
          <p:cNvPicPr/>
          <p:nvPr/>
        </p:nvPicPr>
        <p:blipFill>
          <a:blip r:embed="rId5"/>
          <a:stretch/>
        </p:blipFill>
        <p:spPr>
          <a:xfrm>
            <a:off x="6975360" y="1247760"/>
            <a:ext cx="3018600" cy="4248000"/>
          </a:xfrm>
          <a:prstGeom prst="rect">
            <a:avLst/>
          </a:prstGeom>
          <a:ln>
            <a:noFill/>
          </a:ln>
        </p:spPr>
      </p:pic>
      <p:sp>
        <p:nvSpPr>
          <p:cNvPr id="144" name="TextShape 4"/>
          <p:cNvSpPr txBox="1"/>
          <p:nvPr/>
        </p:nvSpPr>
        <p:spPr>
          <a:xfrm>
            <a:off x="6912000" y="864000"/>
            <a:ext cx="3096000" cy="346320"/>
          </a:xfrm>
          <a:prstGeom prst="rect">
            <a:avLst/>
          </a:prstGeom>
          <a:noFill/>
          <a:ln>
            <a:noFill/>
          </a:ln>
        </p:spPr>
        <p:txBody>
          <a:bodyPr lIns="90000" tIns="45000" rIns="90000" bIns="45000">
            <a:noAutofit/>
          </a:bodyPr>
          <a:lstStyle/>
          <a:p>
            <a:pPr algn="ctr"/>
            <a:r>
              <a:rPr lang="el-GR" sz="1800" b="0" strike="noStrike" spc="-1">
                <a:latin typeface="Arial"/>
              </a:rPr>
              <a:t>Ca μαστού (BRCA1 &amp; 2)</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1440360" y="195840"/>
            <a:ext cx="7293240" cy="596520"/>
          </a:xfrm>
          <a:prstGeom prst="rect">
            <a:avLst/>
          </a:prstGeom>
          <a:noFill/>
          <a:ln>
            <a:noFill/>
          </a:ln>
        </p:spPr>
        <p:txBody>
          <a:bodyPr lIns="90000" tIns="45000" rIns="90000" bIns="45000">
            <a:noAutofit/>
          </a:bodyPr>
          <a:lstStyle/>
          <a:p>
            <a:r>
              <a:rPr lang="el-GR" sz="3600" b="1" strike="noStrike" spc="-1">
                <a:solidFill>
                  <a:srgbClr val="000000"/>
                </a:solidFill>
                <a:latin typeface="Times New Roman"/>
                <a:ea typeface="DejaVu Sans"/>
              </a:rPr>
              <a:t>Θεραπεία: β) θεραπευτική</a:t>
            </a:r>
            <a:endParaRPr lang="el-GR" sz="3600" b="0" strike="noStrike" spc="-1">
              <a:latin typeface="Arial"/>
            </a:endParaRPr>
          </a:p>
        </p:txBody>
      </p:sp>
      <p:pic>
        <p:nvPicPr>
          <p:cNvPr id="146" name="Picture 145"/>
          <p:cNvPicPr/>
          <p:nvPr/>
        </p:nvPicPr>
        <p:blipFill>
          <a:blip r:embed="rId3"/>
          <a:stretch/>
        </p:blipFill>
        <p:spPr>
          <a:xfrm>
            <a:off x="144000" y="792360"/>
            <a:ext cx="3384000" cy="2538000"/>
          </a:xfrm>
          <a:prstGeom prst="rect">
            <a:avLst/>
          </a:prstGeom>
          <a:ln>
            <a:noFill/>
          </a:ln>
        </p:spPr>
      </p:pic>
      <p:pic>
        <p:nvPicPr>
          <p:cNvPr id="147" name="Picture 146"/>
          <p:cNvPicPr/>
          <p:nvPr/>
        </p:nvPicPr>
        <p:blipFill>
          <a:blip r:embed="rId4"/>
          <a:stretch/>
        </p:blipFill>
        <p:spPr>
          <a:xfrm>
            <a:off x="3440520" y="1176480"/>
            <a:ext cx="3327480" cy="2495520"/>
          </a:xfrm>
          <a:prstGeom prst="rect">
            <a:avLst/>
          </a:prstGeom>
          <a:ln>
            <a:noFill/>
          </a:ln>
        </p:spPr>
      </p:pic>
      <p:pic>
        <p:nvPicPr>
          <p:cNvPr id="148" name="Picture 147"/>
          <p:cNvPicPr/>
          <p:nvPr/>
        </p:nvPicPr>
        <p:blipFill>
          <a:blip r:embed="rId5"/>
          <a:stretch/>
        </p:blipFill>
        <p:spPr>
          <a:xfrm>
            <a:off x="6622920" y="2520000"/>
            <a:ext cx="3025080" cy="22687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148"/>
          <p:cNvPicPr/>
          <p:nvPr/>
        </p:nvPicPr>
        <p:blipFill>
          <a:blip r:embed="rId2"/>
          <a:stretch/>
        </p:blipFill>
        <p:spPr>
          <a:xfrm>
            <a:off x="648000" y="216000"/>
            <a:ext cx="3795120" cy="2846520"/>
          </a:xfrm>
          <a:prstGeom prst="rect">
            <a:avLst/>
          </a:prstGeom>
          <a:ln>
            <a:noFill/>
          </a:ln>
        </p:spPr>
      </p:pic>
      <p:pic>
        <p:nvPicPr>
          <p:cNvPr id="150" name="Picture 149"/>
          <p:cNvPicPr/>
          <p:nvPr/>
        </p:nvPicPr>
        <p:blipFill>
          <a:blip r:embed="rId3"/>
          <a:stretch/>
        </p:blipFill>
        <p:spPr>
          <a:xfrm>
            <a:off x="4752000" y="1104480"/>
            <a:ext cx="5247360" cy="3935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150"/>
          <p:cNvPicPr/>
          <p:nvPr/>
        </p:nvPicPr>
        <p:blipFill>
          <a:blip r:embed="rId2"/>
          <a:stretch/>
        </p:blipFill>
        <p:spPr>
          <a:xfrm rot="5411400">
            <a:off x="-70200" y="668880"/>
            <a:ext cx="4166640" cy="3124800"/>
          </a:xfrm>
          <a:prstGeom prst="rect">
            <a:avLst/>
          </a:prstGeom>
          <a:ln>
            <a:noFill/>
          </a:ln>
        </p:spPr>
      </p:pic>
      <p:pic>
        <p:nvPicPr>
          <p:cNvPr id="152" name="Picture 151"/>
          <p:cNvPicPr/>
          <p:nvPr/>
        </p:nvPicPr>
        <p:blipFill>
          <a:blip r:embed="rId3"/>
          <a:stretch/>
        </p:blipFill>
        <p:spPr>
          <a:xfrm>
            <a:off x="3744000" y="144000"/>
            <a:ext cx="2784240" cy="2088000"/>
          </a:xfrm>
          <a:prstGeom prst="rect">
            <a:avLst/>
          </a:prstGeom>
          <a:ln>
            <a:noFill/>
          </a:ln>
        </p:spPr>
      </p:pic>
      <p:pic>
        <p:nvPicPr>
          <p:cNvPr id="153" name="Picture 152"/>
          <p:cNvPicPr/>
          <p:nvPr/>
        </p:nvPicPr>
        <p:blipFill>
          <a:blip r:embed="rId4"/>
          <a:stretch/>
        </p:blipFill>
        <p:spPr>
          <a:xfrm rot="5358600">
            <a:off x="6096240" y="1717920"/>
            <a:ext cx="4431960" cy="33242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FA1E76-D6E4-4ADF-BDCC-CEC9D4D673D8}"/>
              </a:ext>
            </a:extLst>
          </p:cNvPr>
          <p:cNvPicPr>
            <a:picLocks noChangeAspect="1"/>
          </p:cNvPicPr>
          <p:nvPr/>
        </p:nvPicPr>
        <p:blipFill>
          <a:blip r:embed="rId2"/>
          <a:stretch>
            <a:fillRect/>
          </a:stretch>
        </p:blipFill>
        <p:spPr>
          <a:xfrm>
            <a:off x="1023673" y="0"/>
            <a:ext cx="8033279" cy="5670550"/>
          </a:xfrm>
          <a:prstGeom prst="rect">
            <a:avLst/>
          </a:prstGeom>
        </p:spPr>
      </p:pic>
      <p:sp>
        <p:nvSpPr>
          <p:cNvPr id="2" name="Title 1">
            <a:extLst>
              <a:ext uri="{FF2B5EF4-FFF2-40B4-BE49-F238E27FC236}">
                <a16:creationId xmlns:a16="http://schemas.microsoft.com/office/drawing/2014/main" id="{357A8FD0-A2B5-459C-9AC9-C67739696E1F}"/>
              </a:ext>
            </a:extLst>
          </p:cNvPr>
          <p:cNvSpPr>
            <a:spLocks noGrp="1"/>
          </p:cNvSpPr>
          <p:nvPr>
            <p:ph type="title"/>
          </p:nvPr>
        </p:nvSpPr>
        <p:spPr/>
        <p:txBody>
          <a:bodyPr/>
          <a:lstStyle/>
          <a:p>
            <a:endParaRPr lang="en-GB" dirty="0"/>
          </a:p>
        </p:txBody>
      </p:sp>
      <p:sp>
        <p:nvSpPr>
          <p:cNvPr id="3" name="Subtitle 2">
            <a:extLst>
              <a:ext uri="{FF2B5EF4-FFF2-40B4-BE49-F238E27FC236}">
                <a16:creationId xmlns:a16="http://schemas.microsoft.com/office/drawing/2014/main" id="{87D55C58-CB6D-428F-B473-B40D87C359AD}"/>
              </a:ext>
            </a:extLst>
          </p:cNvPr>
          <p:cNvSpPr>
            <a:spLocks noGrp="1"/>
          </p:cNvSpPr>
          <p:nvPr>
            <p:ph type="subTitle"/>
          </p:nvPr>
        </p:nvSpPr>
        <p:spPr/>
        <p:txBody>
          <a:bodyPr/>
          <a:lstStyle/>
          <a:p>
            <a:endParaRPr lang="en-GB"/>
          </a:p>
        </p:txBody>
      </p:sp>
    </p:spTree>
    <p:extLst>
      <p:ext uri="{BB962C8B-B14F-4D97-AF65-F5344CB8AC3E}">
        <p14:creationId xmlns:p14="http://schemas.microsoft.com/office/powerpoint/2010/main" val="1582826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153"/>
          <p:cNvPicPr/>
          <p:nvPr/>
        </p:nvPicPr>
        <p:blipFill>
          <a:blip r:embed="rId2"/>
          <a:stretch/>
        </p:blipFill>
        <p:spPr>
          <a:xfrm>
            <a:off x="504000" y="186480"/>
            <a:ext cx="4167360" cy="3125520"/>
          </a:xfrm>
          <a:prstGeom prst="rect">
            <a:avLst/>
          </a:prstGeom>
          <a:ln>
            <a:noFill/>
          </a:ln>
        </p:spPr>
      </p:pic>
      <p:pic>
        <p:nvPicPr>
          <p:cNvPr id="155" name="Picture 154"/>
          <p:cNvPicPr/>
          <p:nvPr/>
        </p:nvPicPr>
        <p:blipFill>
          <a:blip r:embed="rId3"/>
          <a:stretch/>
        </p:blipFill>
        <p:spPr>
          <a:xfrm>
            <a:off x="5838120" y="107280"/>
            <a:ext cx="4097880" cy="3060720"/>
          </a:xfrm>
          <a:prstGeom prst="rect">
            <a:avLst/>
          </a:prstGeom>
          <a:ln>
            <a:noFill/>
          </a:ln>
        </p:spPr>
      </p:pic>
      <p:pic>
        <p:nvPicPr>
          <p:cNvPr id="156" name="Picture 155"/>
          <p:cNvPicPr/>
          <p:nvPr/>
        </p:nvPicPr>
        <p:blipFill>
          <a:blip r:embed="rId4"/>
          <a:stretch/>
        </p:blipFill>
        <p:spPr>
          <a:xfrm>
            <a:off x="3332880" y="2808000"/>
            <a:ext cx="3363120" cy="2522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156"/>
          <p:cNvPicPr/>
          <p:nvPr/>
        </p:nvPicPr>
        <p:blipFill>
          <a:blip r:embed="rId2"/>
          <a:stretch/>
        </p:blipFill>
        <p:spPr>
          <a:xfrm>
            <a:off x="4968000" y="1753920"/>
            <a:ext cx="5139360" cy="2890800"/>
          </a:xfrm>
          <a:prstGeom prst="rect">
            <a:avLst/>
          </a:prstGeom>
          <a:ln>
            <a:noFill/>
          </a:ln>
        </p:spPr>
      </p:pic>
      <p:pic>
        <p:nvPicPr>
          <p:cNvPr id="158" name="Picture 157"/>
          <p:cNvPicPr/>
          <p:nvPr/>
        </p:nvPicPr>
        <p:blipFill>
          <a:blip r:embed="rId3"/>
          <a:stretch/>
        </p:blipFill>
        <p:spPr>
          <a:xfrm>
            <a:off x="404640" y="578520"/>
            <a:ext cx="4347360" cy="2445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A008-A3C0-4681-B8E8-4BA8CB52B1C8}"/>
              </a:ext>
            </a:extLst>
          </p:cNvPr>
          <p:cNvSpPr>
            <a:spLocks noGrp="1"/>
          </p:cNvSpPr>
          <p:nvPr>
            <p:ph type="title"/>
          </p:nvPr>
        </p:nvSpPr>
        <p:spPr>
          <a:xfrm>
            <a:off x="268868" y="0"/>
            <a:ext cx="9072000" cy="946440"/>
          </a:xfrm>
        </p:spPr>
        <p:txBody>
          <a:bodyPr/>
          <a:lstStyle/>
          <a:p>
            <a:pPr algn="ctr"/>
            <a:r>
              <a:rPr lang="el-GR" sz="3600" b="1" dirty="0" err="1">
                <a:latin typeface="Times New Roman" panose="02020603050405020304" pitchFamily="18" charset="0"/>
                <a:cs typeface="Times New Roman" panose="02020603050405020304" pitchFamily="18" charset="0"/>
              </a:rPr>
              <a:t>Παρηγορική</a:t>
            </a:r>
            <a:r>
              <a:rPr lang="el-GR" sz="3600" b="1" dirty="0">
                <a:latin typeface="Times New Roman" panose="02020603050405020304" pitchFamily="18" charset="0"/>
                <a:cs typeface="Times New Roman" panose="02020603050405020304" pitchFamily="18" charset="0"/>
              </a:rPr>
              <a:t> θεραπεία</a:t>
            </a:r>
            <a:endParaRPr lang="en-GB" sz="36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E81C9E7D-15F9-41A2-B5BA-F68A6C740F45}"/>
              </a:ext>
            </a:extLst>
          </p:cNvPr>
          <p:cNvSpPr>
            <a:spLocks noGrp="1"/>
          </p:cNvSpPr>
          <p:nvPr>
            <p:ph type="body"/>
          </p:nvPr>
        </p:nvSpPr>
        <p:spPr/>
        <p:txBody>
          <a:bodyPr/>
          <a:lstStyle/>
          <a:p>
            <a:endParaRPr lang="en-GB" dirty="0"/>
          </a:p>
        </p:txBody>
      </p:sp>
      <p:pic>
        <p:nvPicPr>
          <p:cNvPr id="5" name="Picture 4">
            <a:extLst>
              <a:ext uri="{FF2B5EF4-FFF2-40B4-BE49-F238E27FC236}">
                <a16:creationId xmlns:a16="http://schemas.microsoft.com/office/drawing/2014/main" id="{CE86B3D6-1E14-421D-9271-22CF0A843D42}"/>
              </a:ext>
            </a:extLst>
          </p:cNvPr>
          <p:cNvPicPr>
            <a:picLocks noChangeAspect="1"/>
          </p:cNvPicPr>
          <p:nvPr/>
        </p:nvPicPr>
        <p:blipFill>
          <a:blip r:embed="rId3"/>
          <a:stretch>
            <a:fillRect/>
          </a:stretch>
        </p:blipFill>
        <p:spPr>
          <a:xfrm>
            <a:off x="122219" y="1172520"/>
            <a:ext cx="6521689" cy="4117555"/>
          </a:xfrm>
          <a:prstGeom prst="rect">
            <a:avLst/>
          </a:prstGeom>
        </p:spPr>
      </p:pic>
      <p:pic>
        <p:nvPicPr>
          <p:cNvPr id="6" name="Picture 5">
            <a:extLst>
              <a:ext uri="{FF2B5EF4-FFF2-40B4-BE49-F238E27FC236}">
                <a16:creationId xmlns:a16="http://schemas.microsoft.com/office/drawing/2014/main" id="{8DD84761-F4CD-4155-AA15-1A9F8C89AA95}"/>
              </a:ext>
            </a:extLst>
          </p:cNvPr>
          <p:cNvPicPr>
            <a:picLocks noChangeAspect="1"/>
          </p:cNvPicPr>
          <p:nvPr/>
        </p:nvPicPr>
        <p:blipFill>
          <a:blip r:embed="rId4"/>
          <a:stretch>
            <a:fillRect/>
          </a:stretch>
        </p:blipFill>
        <p:spPr>
          <a:xfrm>
            <a:off x="6343208" y="1511735"/>
            <a:ext cx="3615198" cy="3439124"/>
          </a:xfrm>
          <a:prstGeom prst="rect">
            <a:avLst/>
          </a:prstGeom>
        </p:spPr>
      </p:pic>
    </p:spTree>
    <p:extLst>
      <p:ext uri="{BB962C8B-B14F-4D97-AF65-F5344CB8AC3E}">
        <p14:creationId xmlns:p14="http://schemas.microsoft.com/office/powerpoint/2010/main" val="2688701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3F6C2-0FB2-48EB-A3E1-846DC08C7AF8}"/>
              </a:ext>
            </a:extLst>
          </p:cNvPr>
          <p:cNvSpPr>
            <a:spLocks noGrp="1"/>
          </p:cNvSpPr>
          <p:nvPr>
            <p:ph type="title"/>
          </p:nvPr>
        </p:nvSpPr>
        <p:spPr>
          <a:xfrm>
            <a:off x="504000" y="226080"/>
            <a:ext cx="9072000" cy="494397"/>
          </a:xfrm>
        </p:spPr>
        <p:txBody>
          <a:bodyPr/>
          <a:lstStyle/>
          <a:p>
            <a:pPr algn="ctr"/>
            <a:r>
              <a:rPr lang="el-GR" sz="3600" b="1" dirty="0">
                <a:latin typeface="Times New Roman" panose="02020603050405020304" pitchFamily="18" charset="0"/>
                <a:cs typeface="Times New Roman" panose="02020603050405020304" pitchFamily="18" charset="0"/>
              </a:rPr>
              <a:t>Αποκατάσταση</a:t>
            </a:r>
            <a:endParaRPr lang="en-GB" sz="36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8534392B-62F4-4454-B653-3CF2D5812326}"/>
              </a:ext>
            </a:extLst>
          </p:cNvPr>
          <p:cNvSpPr>
            <a:spLocks noGrp="1"/>
          </p:cNvSpPr>
          <p:nvPr>
            <p:ph type="body"/>
          </p:nvPr>
        </p:nvSpPr>
        <p:spPr/>
        <p:txBody>
          <a:bodyPr/>
          <a:lstStyle/>
          <a:p>
            <a:endParaRPr lang="en-GB" dirty="0"/>
          </a:p>
        </p:txBody>
      </p:sp>
      <p:pic>
        <p:nvPicPr>
          <p:cNvPr id="5" name="Picture 4">
            <a:extLst>
              <a:ext uri="{FF2B5EF4-FFF2-40B4-BE49-F238E27FC236}">
                <a16:creationId xmlns:a16="http://schemas.microsoft.com/office/drawing/2014/main" id="{638F34B0-539D-4D9F-B9BF-FAA717678506}"/>
              </a:ext>
            </a:extLst>
          </p:cNvPr>
          <p:cNvPicPr>
            <a:picLocks noChangeAspect="1"/>
          </p:cNvPicPr>
          <p:nvPr/>
        </p:nvPicPr>
        <p:blipFill>
          <a:blip r:embed="rId2"/>
          <a:stretch>
            <a:fillRect/>
          </a:stretch>
        </p:blipFill>
        <p:spPr>
          <a:xfrm>
            <a:off x="1663337" y="1326600"/>
            <a:ext cx="5858257" cy="3894723"/>
          </a:xfrm>
          <a:prstGeom prst="rect">
            <a:avLst/>
          </a:prstGeom>
        </p:spPr>
      </p:pic>
    </p:spTree>
    <p:extLst>
      <p:ext uri="{BB962C8B-B14F-4D97-AF65-F5344CB8AC3E}">
        <p14:creationId xmlns:p14="http://schemas.microsoft.com/office/powerpoint/2010/main" val="36091020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123D-9CAE-4698-80DD-33710692A97C}"/>
              </a:ext>
            </a:extLst>
          </p:cNvPr>
          <p:cNvSpPr>
            <a:spLocks noGrp="1"/>
          </p:cNvSpPr>
          <p:nvPr>
            <p:ph type="title"/>
          </p:nvPr>
        </p:nvSpPr>
        <p:spPr>
          <a:xfrm>
            <a:off x="504000" y="-69669"/>
            <a:ext cx="9072000" cy="1242189"/>
          </a:xfrm>
        </p:spPr>
        <p:txBody>
          <a:bodyPr/>
          <a:lstStyle/>
          <a:p>
            <a:pPr algn="ctr"/>
            <a:r>
              <a:rPr lang="en-US" sz="3600" b="1" dirty="0">
                <a:latin typeface="Times New Roman" panose="02020603050405020304" pitchFamily="18" charset="0"/>
                <a:cs typeface="Times New Roman" panose="02020603050405020304" pitchFamily="18" charset="0"/>
              </a:rPr>
              <a:t>Follow-up</a:t>
            </a:r>
            <a:endParaRPr lang="en-GB" sz="36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F0FDD3D6-D995-41CA-ACE6-F08487FEFAC4}"/>
              </a:ext>
            </a:extLst>
          </p:cNvPr>
          <p:cNvSpPr>
            <a:spLocks noGrp="1"/>
          </p:cNvSpPr>
          <p:nvPr>
            <p:ph type="body"/>
          </p:nvPr>
        </p:nvSpPr>
        <p:spPr/>
        <p:txBody>
          <a:bodyPr/>
          <a:lstStyle/>
          <a:p>
            <a:endParaRPr lang="en-GB" dirty="0"/>
          </a:p>
        </p:txBody>
      </p:sp>
      <p:pic>
        <p:nvPicPr>
          <p:cNvPr id="5" name="Picture 4">
            <a:extLst>
              <a:ext uri="{FF2B5EF4-FFF2-40B4-BE49-F238E27FC236}">
                <a16:creationId xmlns:a16="http://schemas.microsoft.com/office/drawing/2014/main" id="{6D6DB110-B633-4115-A7B3-D600AEE4AF4A}"/>
              </a:ext>
            </a:extLst>
          </p:cNvPr>
          <p:cNvPicPr>
            <a:picLocks noChangeAspect="1"/>
          </p:cNvPicPr>
          <p:nvPr/>
        </p:nvPicPr>
        <p:blipFill>
          <a:blip r:embed="rId2"/>
          <a:stretch>
            <a:fillRect/>
          </a:stretch>
        </p:blipFill>
        <p:spPr>
          <a:xfrm>
            <a:off x="1750423" y="1055350"/>
            <a:ext cx="6326645" cy="3268057"/>
          </a:xfrm>
          <a:prstGeom prst="rect">
            <a:avLst/>
          </a:prstGeom>
        </p:spPr>
      </p:pic>
      <p:pic>
        <p:nvPicPr>
          <p:cNvPr id="7" name="Picture 6">
            <a:extLst>
              <a:ext uri="{FF2B5EF4-FFF2-40B4-BE49-F238E27FC236}">
                <a16:creationId xmlns:a16="http://schemas.microsoft.com/office/drawing/2014/main" id="{58A8123E-9300-4198-BE39-5131FF273263}"/>
              </a:ext>
            </a:extLst>
          </p:cNvPr>
          <p:cNvPicPr>
            <a:picLocks noChangeAspect="1"/>
          </p:cNvPicPr>
          <p:nvPr/>
        </p:nvPicPr>
        <p:blipFill>
          <a:blip r:embed="rId3"/>
          <a:stretch>
            <a:fillRect/>
          </a:stretch>
        </p:blipFill>
        <p:spPr>
          <a:xfrm>
            <a:off x="5040000" y="4252891"/>
            <a:ext cx="4815068" cy="362309"/>
          </a:xfrm>
          <a:prstGeom prst="rect">
            <a:avLst/>
          </a:prstGeom>
        </p:spPr>
      </p:pic>
    </p:spTree>
    <p:extLst>
      <p:ext uri="{BB962C8B-B14F-4D97-AF65-F5344CB8AC3E}">
        <p14:creationId xmlns:p14="http://schemas.microsoft.com/office/powerpoint/2010/main" val="3756628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78555A-A2DF-4977-A6C2-77BFAE66EBB7}"/>
              </a:ext>
            </a:extLst>
          </p:cNvPr>
          <p:cNvSpPr/>
          <p:nvPr/>
        </p:nvSpPr>
        <p:spPr>
          <a:xfrm>
            <a:off x="2895977" y="2373610"/>
            <a:ext cx="4323429"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THANK YOU</a:t>
            </a:r>
          </a:p>
        </p:txBody>
      </p:sp>
    </p:spTree>
    <p:extLst>
      <p:ext uri="{BB962C8B-B14F-4D97-AF65-F5344CB8AC3E}">
        <p14:creationId xmlns:p14="http://schemas.microsoft.com/office/powerpoint/2010/main" val="3167074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A1CE-3EA6-4D58-9462-C34E3D0DA903}"/>
              </a:ext>
            </a:extLst>
          </p:cNvPr>
          <p:cNvSpPr>
            <a:spLocks noGrp="1"/>
          </p:cNvSpPr>
          <p:nvPr>
            <p:ph type="title"/>
          </p:nvPr>
        </p:nvSpPr>
        <p:spPr>
          <a:xfrm>
            <a:off x="504000" y="108910"/>
            <a:ext cx="9072000" cy="946440"/>
          </a:xfrm>
        </p:spPr>
        <p:txBody>
          <a:bodyPr/>
          <a:lstStyle/>
          <a:p>
            <a:pPr algn="ctr"/>
            <a:r>
              <a:rPr lang="en-GB" sz="3600" b="1" dirty="0">
                <a:latin typeface="Times New Roman" panose="02020603050405020304" pitchFamily="18" charset="0"/>
                <a:cs typeface="Times New Roman" panose="02020603050405020304" pitchFamily="18" charset="0"/>
              </a:rPr>
              <a:t>Cancer Epidemiology</a:t>
            </a:r>
          </a:p>
        </p:txBody>
      </p:sp>
      <p:sp>
        <p:nvSpPr>
          <p:cNvPr id="3" name="Subtitle 2">
            <a:extLst>
              <a:ext uri="{FF2B5EF4-FFF2-40B4-BE49-F238E27FC236}">
                <a16:creationId xmlns:a16="http://schemas.microsoft.com/office/drawing/2014/main" id="{7E60BD70-9E13-431E-BAB1-11327DD252D8}"/>
              </a:ext>
            </a:extLst>
          </p:cNvPr>
          <p:cNvSpPr>
            <a:spLocks noGrp="1"/>
          </p:cNvSpPr>
          <p:nvPr>
            <p:ph type="subTitle"/>
          </p:nvPr>
        </p:nvSpPr>
        <p:spPr/>
        <p:txBody>
          <a:bodyPr/>
          <a:lstStyle/>
          <a:p>
            <a:endParaRPr lang="en-GB" dirty="0"/>
          </a:p>
        </p:txBody>
      </p:sp>
      <p:pic>
        <p:nvPicPr>
          <p:cNvPr id="5" name="Picture 4">
            <a:extLst>
              <a:ext uri="{FF2B5EF4-FFF2-40B4-BE49-F238E27FC236}">
                <a16:creationId xmlns:a16="http://schemas.microsoft.com/office/drawing/2014/main" id="{D6CF30EA-5A9C-4D8D-ACD4-F3E8ADA2B945}"/>
              </a:ext>
            </a:extLst>
          </p:cNvPr>
          <p:cNvPicPr>
            <a:picLocks noChangeAspect="1"/>
          </p:cNvPicPr>
          <p:nvPr/>
        </p:nvPicPr>
        <p:blipFill>
          <a:blip r:embed="rId2"/>
          <a:stretch>
            <a:fillRect/>
          </a:stretch>
        </p:blipFill>
        <p:spPr>
          <a:xfrm>
            <a:off x="1211407" y="920211"/>
            <a:ext cx="7893934" cy="3830128"/>
          </a:xfrm>
          <a:prstGeom prst="rect">
            <a:avLst/>
          </a:prstGeom>
        </p:spPr>
      </p:pic>
    </p:spTree>
    <p:extLst>
      <p:ext uri="{BB962C8B-B14F-4D97-AF65-F5344CB8AC3E}">
        <p14:creationId xmlns:p14="http://schemas.microsoft.com/office/powerpoint/2010/main" val="1352838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C8500-2DBA-41FA-AD5F-3EFBAB024DFF}"/>
              </a:ext>
            </a:extLst>
          </p:cNvPr>
          <p:cNvPicPr>
            <a:picLocks noChangeAspect="1"/>
          </p:cNvPicPr>
          <p:nvPr/>
        </p:nvPicPr>
        <p:blipFill>
          <a:blip r:embed="rId2"/>
          <a:stretch>
            <a:fillRect/>
          </a:stretch>
        </p:blipFill>
        <p:spPr>
          <a:xfrm>
            <a:off x="435568" y="1874228"/>
            <a:ext cx="9209488" cy="2545371"/>
          </a:xfrm>
          <a:prstGeom prst="rect">
            <a:avLst/>
          </a:prstGeom>
        </p:spPr>
      </p:pic>
      <p:sp>
        <p:nvSpPr>
          <p:cNvPr id="4" name="Title 3">
            <a:extLst>
              <a:ext uri="{FF2B5EF4-FFF2-40B4-BE49-F238E27FC236}">
                <a16:creationId xmlns:a16="http://schemas.microsoft.com/office/drawing/2014/main" id="{440E395E-6567-4C52-A22E-28166CC35FEF}"/>
              </a:ext>
            </a:extLst>
          </p:cNvPr>
          <p:cNvSpPr>
            <a:spLocks noGrp="1"/>
          </p:cNvSpPr>
          <p:nvPr>
            <p:ph type="title"/>
          </p:nvPr>
        </p:nvSpPr>
        <p:spPr>
          <a:xfrm>
            <a:off x="435568" y="106346"/>
            <a:ext cx="9072000" cy="946440"/>
          </a:xfrm>
        </p:spPr>
        <p:txBody>
          <a:bodyPr/>
          <a:lstStyle/>
          <a:p>
            <a:pPr algn="ctr"/>
            <a:r>
              <a:rPr kumimoji="0" lang="en-GB"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Cancer Epidemiology</a:t>
            </a:r>
            <a:endParaRPr lang="en-GB" dirty="0"/>
          </a:p>
        </p:txBody>
      </p:sp>
      <p:sp>
        <p:nvSpPr>
          <p:cNvPr id="5" name="Text Placeholder 4">
            <a:extLst>
              <a:ext uri="{FF2B5EF4-FFF2-40B4-BE49-F238E27FC236}">
                <a16:creationId xmlns:a16="http://schemas.microsoft.com/office/drawing/2014/main" id="{B4DB76CC-2234-4C71-991E-47D7C5C39659}"/>
              </a:ext>
            </a:extLst>
          </p:cNvPr>
          <p:cNvSpPr>
            <a:spLocks noGrp="1"/>
          </p:cNvSpPr>
          <p:nvPr>
            <p:ph type="body"/>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3D9185-A639-498D-BBF0-30E92031F9EE}"/>
              </a:ext>
            </a:extLst>
          </p:cNvPr>
          <p:cNvPicPr>
            <a:picLocks noChangeAspect="1"/>
          </p:cNvPicPr>
          <p:nvPr/>
        </p:nvPicPr>
        <p:blipFill>
          <a:blip r:embed="rId2"/>
          <a:stretch>
            <a:fillRect/>
          </a:stretch>
        </p:blipFill>
        <p:spPr>
          <a:xfrm>
            <a:off x="129526" y="1631730"/>
            <a:ext cx="9821572" cy="2754004"/>
          </a:xfrm>
          <a:prstGeom prst="rect">
            <a:avLst/>
          </a:prstGeom>
        </p:spPr>
      </p:pic>
      <p:sp>
        <p:nvSpPr>
          <p:cNvPr id="4" name="Title 3">
            <a:extLst>
              <a:ext uri="{FF2B5EF4-FFF2-40B4-BE49-F238E27FC236}">
                <a16:creationId xmlns:a16="http://schemas.microsoft.com/office/drawing/2014/main" id="{6D896EA5-B9F8-415A-B4BB-F716B7A6C506}"/>
              </a:ext>
            </a:extLst>
          </p:cNvPr>
          <p:cNvSpPr>
            <a:spLocks noGrp="1"/>
          </p:cNvSpPr>
          <p:nvPr>
            <p:ph type="title"/>
          </p:nvPr>
        </p:nvSpPr>
        <p:spPr>
          <a:xfrm>
            <a:off x="385467" y="59505"/>
            <a:ext cx="9072000" cy="946440"/>
          </a:xfrm>
        </p:spPr>
        <p:txBody>
          <a:bodyPr/>
          <a:lstStyle/>
          <a:p>
            <a:pPr algn="ctr"/>
            <a:r>
              <a:rPr kumimoji="0" lang="en-GB"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Cancer Epidemiology</a:t>
            </a:r>
            <a:endParaRPr lang="en-GB" dirty="0"/>
          </a:p>
        </p:txBody>
      </p:sp>
      <p:sp>
        <p:nvSpPr>
          <p:cNvPr id="5" name="Text Placeholder 4">
            <a:extLst>
              <a:ext uri="{FF2B5EF4-FFF2-40B4-BE49-F238E27FC236}">
                <a16:creationId xmlns:a16="http://schemas.microsoft.com/office/drawing/2014/main" id="{5829D5DA-B68A-4789-AF6A-D9AFDB4DB0C5}"/>
              </a:ext>
            </a:extLst>
          </p:cNvPr>
          <p:cNvSpPr>
            <a:spLocks noGrp="1"/>
          </p:cNvSpPr>
          <p:nvPr>
            <p:ph type="body"/>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9C795-6EC0-4C00-9D4A-03E4DB879D7B}"/>
              </a:ext>
            </a:extLst>
          </p:cNvPr>
          <p:cNvPicPr>
            <a:picLocks noChangeAspect="1"/>
          </p:cNvPicPr>
          <p:nvPr/>
        </p:nvPicPr>
        <p:blipFill>
          <a:blip r:embed="rId2"/>
          <a:stretch>
            <a:fillRect/>
          </a:stretch>
        </p:blipFill>
        <p:spPr>
          <a:xfrm>
            <a:off x="1913008" y="905932"/>
            <a:ext cx="6253983" cy="4670243"/>
          </a:xfrm>
          <a:prstGeom prst="rect">
            <a:avLst/>
          </a:prstGeom>
        </p:spPr>
      </p:pic>
      <p:sp>
        <p:nvSpPr>
          <p:cNvPr id="4" name="Title 3">
            <a:extLst>
              <a:ext uri="{FF2B5EF4-FFF2-40B4-BE49-F238E27FC236}">
                <a16:creationId xmlns:a16="http://schemas.microsoft.com/office/drawing/2014/main" id="{B341A414-64E0-4D37-8ECB-C31B106DC7C7}"/>
              </a:ext>
            </a:extLst>
          </p:cNvPr>
          <p:cNvSpPr>
            <a:spLocks noGrp="1"/>
          </p:cNvSpPr>
          <p:nvPr>
            <p:ph type="title"/>
          </p:nvPr>
        </p:nvSpPr>
        <p:spPr>
          <a:xfrm>
            <a:off x="436266" y="0"/>
            <a:ext cx="9072000" cy="946440"/>
          </a:xfrm>
        </p:spPr>
        <p:txBody>
          <a:bodyPr/>
          <a:lstStyle/>
          <a:p>
            <a:pPr algn="ctr"/>
            <a:r>
              <a:rPr kumimoji="0" lang="en-GB"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Cancer Epidemiology</a:t>
            </a:r>
            <a:endParaRPr lang="en-GB" dirty="0"/>
          </a:p>
        </p:txBody>
      </p:sp>
      <p:sp>
        <p:nvSpPr>
          <p:cNvPr id="5" name="Text Placeholder 4">
            <a:extLst>
              <a:ext uri="{FF2B5EF4-FFF2-40B4-BE49-F238E27FC236}">
                <a16:creationId xmlns:a16="http://schemas.microsoft.com/office/drawing/2014/main" id="{3214BF41-7FA9-41B2-BEA5-A57A5863A705}"/>
              </a:ext>
            </a:extLst>
          </p:cNvPr>
          <p:cNvSpPr>
            <a:spLocks noGrp="1"/>
          </p:cNvSpPr>
          <p:nvPr>
            <p:ph type="body"/>
          </p:nvPr>
        </p:nvSpPr>
        <p:spPr/>
        <p:txBody>
          <a:bodyPr/>
          <a:lstStyle/>
          <a:p>
            <a:endParaRPr lang="en-GB" dirty="0"/>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p15="http://schemas.microsoft.com/office/powerpoint/2012/main">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3675</TotalTime>
  <Words>1255</Words>
  <Application>Microsoft Office PowerPoint</Application>
  <PresentationFormat>Custom</PresentationFormat>
  <Paragraphs>173</Paragraphs>
  <Slides>55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Symbol</vt:lpstr>
      <vt:lpstr>Times New Roman</vt:lpstr>
      <vt:lpstr>Times New Roman:frac=1</vt:lpstr>
      <vt:lpstr>Wingdings</vt:lpstr>
      <vt:lpstr>Office Theme</vt:lpstr>
      <vt:lpstr>PowerPoint Presentation</vt:lpstr>
      <vt:lpstr>PowerPoint Presentation</vt:lpstr>
      <vt:lpstr>PowerPoint Presentation</vt:lpstr>
      <vt:lpstr>PowerPoint Presentation</vt:lpstr>
      <vt:lpstr>PowerPoint Presentation</vt:lpstr>
      <vt:lpstr>Cancer Epidemiology</vt:lpstr>
      <vt:lpstr>Cancer Epidemiology</vt:lpstr>
      <vt:lpstr>Cancer Epidemiology</vt:lpstr>
      <vt:lpstr>Cancer Epidemiology</vt:lpstr>
      <vt:lpstr>Cancer Epidemiology</vt:lpstr>
      <vt:lpstr>Cancer Epidemiology</vt:lpstr>
      <vt:lpstr>Cancer Epidemiology</vt:lpstr>
      <vt:lpstr>Cancer Epidemiology</vt:lpstr>
      <vt:lpstr>Cancer Epidemiology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Βιοψία δια βελόνης Tru-cut biopsy </vt:lpstr>
      <vt:lpstr>PowerPoint Presentation</vt:lpstr>
      <vt:lpstr>PowerPoint Presentation</vt:lpstr>
      <vt:lpstr>PowerPoint Presentation</vt:lpstr>
      <vt:lpstr>Σταδιοποίηση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Παρηγορική θεραπεία</vt:lpstr>
      <vt:lpstr>Αποκατάσταση</vt:lpstr>
      <vt:lpstr>Follow-up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Nikoletta Dimitriou</cp:lastModifiedBy>
  <cp:revision>61</cp:revision>
  <dcterms:created xsi:type="dcterms:W3CDTF">2017-10-20T23:41:18Z</dcterms:created>
  <dcterms:modified xsi:type="dcterms:W3CDTF">2021-12-17T02:08:25Z</dcterms:modified>
  <dc:language>el-GR</dc:language>
</cp:coreProperties>
</file>