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894" r:id="rId2"/>
    <p:sldId id="922" r:id="rId3"/>
    <p:sldId id="923" r:id="rId4"/>
    <p:sldId id="924" r:id="rId5"/>
    <p:sldId id="925" r:id="rId6"/>
    <p:sldId id="926" r:id="rId7"/>
    <p:sldId id="927" r:id="rId8"/>
    <p:sldId id="928" r:id="rId9"/>
    <p:sldId id="929" r:id="rId10"/>
    <p:sldId id="930" r:id="rId11"/>
    <p:sldId id="931" r:id="rId12"/>
    <p:sldId id="932" r:id="rId13"/>
    <p:sldId id="933" r:id="rId14"/>
    <p:sldId id="934" r:id="rId15"/>
    <p:sldId id="935" r:id="rId16"/>
    <p:sldId id="936" r:id="rId17"/>
    <p:sldId id="952" r:id="rId18"/>
    <p:sldId id="949" r:id="rId19"/>
    <p:sldId id="953" r:id="rId20"/>
    <p:sldId id="954" r:id="rId21"/>
    <p:sldId id="937" r:id="rId22"/>
    <p:sldId id="938" r:id="rId23"/>
    <p:sldId id="939" r:id="rId24"/>
    <p:sldId id="940" r:id="rId25"/>
    <p:sldId id="941" r:id="rId26"/>
    <p:sldId id="942" r:id="rId27"/>
    <p:sldId id="943" r:id="rId28"/>
    <p:sldId id="945" r:id="rId29"/>
    <p:sldId id="946" r:id="rId30"/>
    <p:sldId id="947" r:id="rId31"/>
    <p:sldId id="955" r:id="rId32"/>
    <p:sldId id="944" r:id="rId33"/>
    <p:sldId id="9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35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F078-95CF-4BCA-B744-7E78DA1EB9AF}" type="datetimeFigureOut">
              <a:rPr lang="fr-CH" smtClean="0"/>
              <a:pPr/>
              <a:t>09.05.2022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4B3C-9827-44A3-B42C-EBF73F6C02E2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BE54-EE2D-403F-9597-350D7B55783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A9535-F7FC-4636-9CA8-584F0419677A}" type="datetimeFigureOut">
              <a:rPr lang="en-US" smtClean="0"/>
              <a:pPr/>
              <a:t>5/9/2022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27981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17670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BE54-EE2D-403F-9597-350D7B55783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A9535-F7FC-4636-9CA8-584F0419677A}" type="datetimeFigureOut">
              <a:rPr lang="en-US" smtClean="0"/>
              <a:pPr/>
              <a:t>5/9/2022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9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20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38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07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21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14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64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04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76EF-6BE7-4CB0-AF91-161529FAFB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94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pfoukas@med.uoa.g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pfoukas@med.uoa.g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304800" y="3048000"/>
            <a:ext cx="8686800" cy="3048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ΑΝΟΣΟΛΟΓΙΑ ΚΑΙ ΚΥΗΣΗ</a:t>
            </a: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Εργαστήριο Παθολογικής Ανατομικής</a:t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Ιατρικής Σχολής, ΕΚΠΑ</a:t>
            </a:r>
            <a:r>
              <a:rPr lang="fr-CH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Π.Γ.Ν.Αττικόν</a:t>
            </a:r>
            <a:endParaRPr lang="fr-CH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16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pfoukas@med.uoa.gr</a:t>
            </a:r>
            <a:endParaRPr lang="fr-CH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7694" r="11513" b="47982"/>
          <a:stretch>
            <a:fillRect/>
          </a:stretch>
        </p:blipFill>
        <p:spPr bwMode="auto">
          <a:xfrm>
            <a:off x="3405014" y="1412776"/>
            <a:ext cx="1833403" cy="13397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/>
          <a:srcRect b="19154"/>
          <a:stretch/>
        </p:blipFill>
        <p:spPr>
          <a:xfrm>
            <a:off x="92646" y="1412776"/>
            <a:ext cx="1657215" cy="133979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/>
          <a:srcRect l="35714" t="1277" r="2101" b="15689"/>
          <a:stretch/>
        </p:blipFill>
        <p:spPr>
          <a:xfrm>
            <a:off x="1820838" y="1423824"/>
            <a:ext cx="1512726" cy="13287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/>
          <a:srcRect l="2714" r="2366" b="20713"/>
          <a:stretch/>
        </p:blipFill>
        <p:spPr>
          <a:xfrm>
            <a:off x="5293213" y="1423824"/>
            <a:ext cx="2350748" cy="133064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print"/>
          <a:srcRect r="1264" b="6720"/>
          <a:stretch/>
        </p:blipFill>
        <p:spPr>
          <a:xfrm>
            <a:off x="7707091" y="1412776"/>
            <a:ext cx="1359961" cy="133979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295400"/>
            <a:ext cx="0" cy="4953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71600" y="3886200"/>
            <a:ext cx="2142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Ενδογενή αντιγόνα</a:t>
            </a: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r>
              <a:rPr lang="fr-CH" b="1" dirty="0" smtClean="0">
                <a:solidFill>
                  <a:schemeClr val="tx2"/>
                </a:solidFill>
              </a:rPr>
              <a:t>CD8+ </a:t>
            </a:r>
            <a:r>
              <a:rPr lang="el-GR" b="1" dirty="0" smtClean="0">
                <a:solidFill>
                  <a:schemeClr val="tx2"/>
                </a:solidFill>
              </a:rPr>
              <a:t>κυτταροτοξικά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 λεμφοκύτταρα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77527" y="3886200"/>
            <a:ext cx="19219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Εξωγενή αντιγόνα</a:t>
            </a: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r>
              <a:rPr lang="fr-CH" b="1" dirty="0" smtClean="0">
                <a:solidFill>
                  <a:schemeClr val="tx2"/>
                </a:solidFill>
              </a:rPr>
              <a:t>CD</a:t>
            </a:r>
            <a:r>
              <a:rPr lang="el-GR" b="1" dirty="0" smtClean="0">
                <a:solidFill>
                  <a:schemeClr val="tx2"/>
                </a:solidFill>
              </a:rPr>
              <a:t>4</a:t>
            </a:r>
            <a:r>
              <a:rPr lang="fr-CH" b="1" dirty="0" smtClean="0">
                <a:solidFill>
                  <a:schemeClr val="tx2"/>
                </a:solidFill>
              </a:rPr>
              <a:t>+ </a:t>
            </a:r>
            <a:r>
              <a:rPr lang="el-GR" b="1" dirty="0" smtClean="0">
                <a:solidFill>
                  <a:schemeClr val="tx2"/>
                </a:solidFill>
              </a:rPr>
              <a:t>βοηθητικά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 λεμφοκύτταρα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2286000" y="4343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bas 12"/>
          <p:cNvSpPr/>
          <p:nvPr/>
        </p:nvSpPr>
        <p:spPr>
          <a:xfrm>
            <a:off x="6858000" y="4343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779354" cy="20213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338263"/>
            <a:ext cx="3824109" cy="193833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839149" y="209100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990000"/>
                </a:solidFill>
              </a:rPr>
              <a:t>(8-9 aa)</a:t>
            </a:r>
            <a:endParaRPr lang="fr-CH" sz="1200" b="1" dirty="0">
              <a:solidFill>
                <a:srgbClr val="99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63545" y="208658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990000"/>
                </a:solidFill>
              </a:rPr>
              <a:t>(10-13 aa)</a:t>
            </a:r>
            <a:endParaRPr lang="fr-CH" sz="1200" b="1" dirty="0">
              <a:solidFill>
                <a:srgbClr val="9900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14375" y="152400"/>
            <a:ext cx="77724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Ταξινόμηση των μορίων </a:t>
            </a:r>
            <a:r>
              <a:rPr lang="en-US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HLA</a:t>
            </a:r>
            <a:endParaRPr lang="el-GR" altLang="el-GR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61058"/>
            <a:ext cx="3486150" cy="357789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730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5091112" cy="6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5091112" cy="67553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99" y="2514600"/>
            <a:ext cx="35555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5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92" y="822325"/>
            <a:ext cx="5161408" cy="59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1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6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082" y="152400"/>
            <a:ext cx="3503836" cy="4905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499"/>
          <a:stretch/>
        </p:blipFill>
        <p:spPr>
          <a:xfrm>
            <a:off x="1895421" y="838200"/>
            <a:ext cx="5419779" cy="60003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60" y="560825"/>
            <a:ext cx="1733550" cy="1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6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082" y="152400"/>
            <a:ext cx="3503836" cy="490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69" y="838200"/>
            <a:ext cx="3848231" cy="59578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60" y="560825"/>
            <a:ext cx="1733550" cy="1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6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6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082" y="152400"/>
            <a:ext cx="3503836" cy="490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69" y="838200"/>
            <a:ext cx="3848231" cy="59578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60" y="560825"/>
            <a:ext cx="1733550" cy="1746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6845" y="1494816"/>
            <a:ext cx="1168755" cy="124581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Accolade ouvrante 7"/>
          <p:cNvSpPr/>
          <p:nvPr/>
        </p:nvSpPr>
        <p:spPr>
          <a:xfrm>
            <a:off x="3048000" y="1524000"/>
            <a:ext cx="304800" cy="1143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7886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04193"/>
            <a:ext cx="7390629" cy="59172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437112"/>
            <a:ext cx="1202408" cy="15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8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28898"/>
            <a:ext cx="5544616" cy="55446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88224" y="1412776"/>
            <a:ext cx="229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NK </a:t>
            </a:r>
            <a:r>
              <a:rPr lang="fr-CH" dirty="0" err="1" smtClean="0"/>
              <a:t>cells</a:t>
            </a:r>
            <a:r>
              <a:rPr lang="fr-CH" dirty="0" smtClean="0"/>
              <a:t> = 70%</a:t>
            </a:r>
          </a:p>
          <a:p>
            <a:r>
              <a:rPr lang="fr-CH" dirty="0" smtClean="0"/>
              <a:t>M</a:t>
            </a:r>
            <a:r>
              <a:rPr lang="el-GR" dirty="0" smtClean="0"/>
              <a:t>φ</a:t>
            </a:r>
            <a:r>
              <a:rPr lang="fr-CH" dirty="0" smtClean="0"/>
              <a:t>=20-25%</a:t>
            </a:r>
          </a:p>
          <a:p>
            <a:r>
              <a:rPr lang="fr-CH" dirty="0" err="1" smtClean="0"/>
              <a:t>Dendritic</a:t>
            </a:r>
            <a:r>
              <a:rPr lang="fr-CH" dirty="0" smtClean="0"/>
              <a:t> </a:t>
            </a:r>
            <a:r>
              <a:rPr lang="fr-CH" dirty="0" err="1" smtClean="0"/>
              <a:t>cells</a:t>
            </a:r>
            <a:r>
              <a:rPr lang="fr-CH" dirty="0" smtClean="0"/>
              <a:t>=1-2%</a:t>
            </a:r>
          </a:p>
          <a:p>
            <a:r>
              <a:rPr lang="fr-CH" dirty="0" smtClean="0"/>
              <a:t>T </a:t>
            </a:r>
            <a:r>
              <a:rPr lang="fr-CH" dirty="0" err="1" smtClean="0"/>
              <a:t>cells</a:t>
            </a:r>
            <a:r>
              <a:rPr lang="fr-CH" dirty="0" smtClean="0"/>
              <a:t>=3-10%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0601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28898"/>
            <a:ext cx="5544616" cy="55446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88224" y="1412776"/>
            <a:ext cx="229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NK </a:t>
            </a:r>
            <a:r>
              <a:rPr lang="fr-CH" dirty="0" err="1" smtClean="0"/>
              <a:t>cells</a:t>
            </a:r>
            <a:r>
              <a:rPr lang="fr-CH" dirty="0" smtClean="0"/>
              <a:t> = 70%</a:t>
            </a:r>
          </a:p>
          <a:p>
            <a:r>
              <a:rPr lang="fr-CH" dirty="0" smtClean="0"/>
              <a:t>M</a:t>
            </a:r>
            <a:r>
              <a:rPr lang="el-GR" dirty="0" smtClean="0"/>
              <a:t>φ</a:t>
            </a:r>
            <a:r>
              <a:rPr lang="fr-CH" dirty="0" smtClean="0"/>
              <a:t>=20-25%</a:t>
            </a:r>
          </a:p>
          <a:p>
            <a:r>
              <a:rPr lang="fr-CH" dirty="0" err="1" smtClean="0"/>
              <a:t>Dendritic</a:t>
            </a:r>
            <a:r>
              <a:rPr lang="fr-CH" dirty="0" smtClean="0"/>
              <a:t> </a:t>
            </a:r>
            <a:r>
              <a:rPr lang="fr-CH" dirty="0" err="1" smtClean="0"/>
              <a:t>cells</a:t>
            </a:r>
            <a:r>
              <a:rPr lang="fr-CH" dirty="0" smtClean="0"/>
              <a:t>=1-2%</a:t>
            </a:r>
          </a:p>
          <a:p>
            <a:r>
              <a:rPr lang="fr-CH" dirty="0" smtClean="0"/>
              <a:t>T </a:t>
            </a:r>
            <a:r>
              <a:rPr lang="fr-CH" dirty="0" err="1" smtClean="0"/>
              <a:t>cells</a:t>
            </a:r>
            <a:r>
              <a:rPr lang="fr-CH" dirty="0" smtClean="0"/>
              <a:t>=3-10%</a:t>
            </a:r>
            <a:endParaRPr lang="fr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12239"/>
          <a:stretch/>
        </p:blipFill>
        <p:spPr bwMode="auto">
          <a:xfrm>
            <a:off x="3040286" y="3265092"/>
            <a:ext cx="6103714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10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76600" y="152400"/>
            <a:ext cx="2537939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ΚΥΤΤΑΡΙΚΗ ΑΝΟΣΙΑ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743712"/>
            <a:ext cx="83799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28898"/>
            <a:ext cx="5544616" cy="55446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88224" y="1412776"/>
            <a:ext cx="229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NK </a:t>
            </a:r>
            <a:r>
              <a:rPr lang="fr-CH" dirty="0" err="1" smtClean="0"/>
              <a:t>cells</a:t>
            </a:r>
            <a:r>
              <a:rPr lang="fr-CH" dirty="0" smtClean="0"/>
              <a:t> = 70%</a:t>
            </a:r>
          </a:p>
          <a:p>
            <a:r>
              <a:rPr lang="fr-CH" dirty="0" smtClean="0"/>
              <a:t>M</a:t>
            </a:r>
            <a:r>
              <a:rPr lang="el-GR" dirty="0" smtClean="0"/>
              <a:t>φ</a:t>
            </a:r>
            <a:r>
              <a:rPr lang="fr-CH" dirty="0" smtClean="0"/>
              <a:t>=20-25%</a:t>
            </a:r>
          </a:p>
          <a:p>
            <a:r>
              <a:rPr lang="fr-CH" dirty="0" err="1" smtClean="0"/>
              <a:t>Dendritic</a:t>
            </a:r>
            <a:r>
              <a:rPr lang="fr-CH" dirty="0" smtClean="0"/>
              <a:t> </a:t>
            </a:r>
            <a:r>
              <a:rPr lang="fr-CH" dirty="0" err="1" smtClean="0"/>
              <a:t>cells</a:t>
            </a:r>
            <a:r>
              <a:rPr lang="fr-CH" dirty="0" smtClean="0"/>
              <a:t>=1-2%</a:t>
            </a:r>
          </a:p>
          <a:p>
            <a:r>
              <a:rPr lang="fr-CH" dirty="0" smtClean="0"/>
              <a:t>T </a:t>
            </a:r>
            <a:r>
              <a:rPr lang="fr-CH" dirty="0" err="1" smtClean="0"/>
              <a:t>cells</a:t>
            </a:r>
            <a:r>
              <a:rPr lang="fr-CH" dirty="0" smtClean="0"/>
              <a:t>=3-10%</a:t>
            </a:r>
            <a:endParaRPr lang="fr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14225" r="20907"/>
          <a:stretch/>
        </p:blipFill>
        <p:spPr bwMode="auto">
          <a:xfrm>
            <a:off x="4788024" y="3256973"/>
            <a:ext cx="3784675" cy="297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7868660" y="298342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rgbClr val="990000"/>
                </a:solidFill>
              </a:rPr>
              <a:t>CK8/18</a:t>
            </a:r>
            <a:endParaRPr lang="fr-CH" sz="12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18" y="836712"/>
            <a:ext cx="5690964" cy="57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8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836712"/>
            <a:ext cx="3833289" cy="55196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855" y="3619078"/>
            <a:ext cx="48101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614487"/>
            <a:ext cx="83058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4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234" y="6570899"/>
            <a:ext cx="1674118" cy="203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590139"/>
            <a:ext cx="1292281" cy="1934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17" y="954965"/>
            <a:ext cx="7138566" cy="532753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14225" r="20907"/>
          <a:stretch/>
        </p:blipFill>
        <p:spPr bwMode="auto">
          <a:xfrm>
            <a:off x="6830263" y="27409"/>
            <a:ext cx="2284765" cy="179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8449486" y="176892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rgbClr val="990000"/>
                </a:solidFill>
              </a:rPr>
              <a:t>CK8/18</a:t>
            </a:r>
            <a:endParaRPr lang="fr-CH" sz="12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5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4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7" y="1323609"/>
            <a:ext cx="8372425" cy="41611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3077" t="75539"/>
          <a:stretch/>
        </p:blipFill>
        <p:spPr>
          <a:xfrm>
            <a:off x="7884368" y="824183"/>
            <a:ext cx="1165498" cy="1537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96" y="82011"/>
            <a:ext cx="4479206" cy="8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1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79" y="1214120"/>
            <a:ext cx="5628840" cy="5473422"/>
          </a:xfrm>
          <a:prstGeom prst="rect">
            <a:avLst/>
          </a:prstGeom>
        </p:spPr>
      </p:pic>
      <p:cxnSp>
        <p:nvCxnSpPr>
          <p:cNvPr id="7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96" y="82011"/>
            <a:ext cx="4479206" cy="8987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33077" t="75539"/>
          <a:stretch/>
        </p:blipFill>
        <p:spPr>
          <a:xfrm>
            <a:off x="7884368" y="824183"/>
            <a:ext cx="1165498" cy="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0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158" y="110847"/>
            <a:ext cx="4421684" cy="8701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344348" cy="32403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75" y="797782"/>
            <a:ext cx="1457325" cy="219075"/>
          </a:xfrm>
          <a:prstGeom prst="rect">
            <a:avLst/>
          </a:prstGeom>
        </p:spPr>
      </p:pic>
      <p:pic>
        <p:nvPicPr>
          <p:cNvPr id="10" name="Espace réservé du contenu 9" descr="PD-L1_PLACENTA_Villi_20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5010348"/>
            <a:ext cx="2022806" cy="1517104"/>
          </a:xfrm>
          <a:prstGeom prst="rect">
            <a:avLst/>
          </a:prstGeom>
        </p:spPr>
      </p:pic>
      <p:pic>
        <p:nvPicPr>
          <p:cNvPr id="11" name="Espace réservé du contenu 13" descr="PD-L1_PLACENTA_intermediate trophoblast_40x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5010347"/>
            <a:ext cx="2022806" cy="1517105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/>
        </p:nvSpPr>
        <p:spPr>
          <a:xfrm>
            <a:off x="1763688" y="4690466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200" dirty="0" smtClean="0"/>
              <a:t> </a:t>
            </a:r>
            <a:r>
              <a:rPr lang="fr-CH" sz="1200" dirty="0" err="1" smtClean="0"/>
              <a:t>Trophoblastic</a:t>
            </a:r>
            <a:r>
              <a:rPr lang="fr-CH" sz="1200" dirty="0" smtClean="0"/>
              <a:t> </a:t>
            </a:r>
            <a:r>
              <a:rPr lang="fr-CH" sz="1200" dirty="0" err="1" smtClean="0"/>
              <a:t>villi</a:t>
            </a:r>
            <a:r>
              <a:rPr lang="fr-CH" sz="1200" dirty="0" smtClean="0"/>
              <a:t>, </a:t>
            </a:r>
            <a:endParaRPr lang="fr-CH" sz="1200" dirty="0"/>
          </a:p>
        </p:txBody>
      </p:sp>
      <p:sp>
        <p:nvSpPr>
          <p:cNvPr id="13" name="Espace réservé du texte 4"/>
          <p:cNvSpPr txBox="1">
            <a:spLocks/>
          </p:cNvSpPr>
          <p:nvPr/>
        </p:nvSpPr>
        <p:spPr>
          <a:xfrm>
            <a:off x="5102225" y="4675025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200" dirty="0" smtClean="0"/>
              <a:t>       </a:t>
            </a:r>
            <a:r>
              <a:rPr lang="fr-CH" sz="1200" dirty="0" err="1" smtClean="0"/>
              <a:t>Intermediate</a:t>
            </a:r>
            <a:r>
              <a:rPr lang="fr-CH" sz="1200" dirty="0" smtClean="0"/>
              <a:t> </a:t>
            </a:r>
            <a:r>
              <a:rPr lang="fr-CH" sz="1200" dirty="0" err="1" smtClean="0"/>
              <a:t>trophoblast</a:t>
            </a:r>
            <a:endParaRPr lang="fr-CH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366914" y="6255017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chemeClr val="accent6">
                    <a:lumMod val="75000"/>
                  </a:schemeClr>
                </a:solidFill>
              </a:rPr>
              <a:t>PD-L1</a:t>
            </a:r>
            <a:endParaRPr lang="fr-CH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67638" y="625636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chemeClr val="accent6">
                    <a:lumMod val="75000"/>
                  </a:schemeClr>
                </a:solidFill>
              </a:rPr>
              <a:t>PD-L1</a:t>
            </a:r>
            <a:endParaRPr lang="fr-CH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92696"/>
            <a:ext cx="8568952" cy="56368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66" y="6552128"/>
            <a:ext cx="2991792" cy="1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4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92696"/>
            <a:ext cx="8568952" cy="56368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66" y="6552128"/>
            <a:ext cx="2991792" cy="16934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84168" y="2132856"/>
            <a:ext cx="718902" cy="576064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4430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76600" y="152400"/>
            <a:ext cx="2537939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ΚΥΤΤΑΡΙΚΗ ΑΝΟΣΙΑ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24078"/>
            <a:ext cx="8496480" cy="57577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5330" t="2613"/>
          <a:stretch/>
        </p:blipFill>
        <p:spPr>
          <a:xfrm>
            <a:off x="76200" y="34047"/>
            <a:ext cx="1066800" cy="15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4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92696"/>
            <a:ext cx="8568952" cy="56368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66" y="6552128"/>
            <a:ext cx="2991792" cy="16934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40152" y="1196752"/>
            <a:ext cx="718902" cy="576064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6084168" y="2132856"/>
            <a:ext cx="718902" cy="576064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7172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92696"/>
            <a:ext cx="8568952" cy="56368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66" y="6552128"/>
            <a:ext cx="2991792" cy="16934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40152" y="1196752"/>
            <a:ext cx="718902" cy="576064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6084168" y="2132856"/>
            <a:ext cx="718902" cy="576064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7956376" y="3140968"/>
            <a:ext cx="900100" cy="72890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3779912" y="2780928"/>
            <a:ext cx="900100" cy="72890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7416316" y="2348880"/>
            <a:ext cx="900100" cy="72890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0684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04193"/>
            <a:ext cx="7390629" cy="59172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437112"/>
            <a:ext cx="1202408" cy="15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4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304800" y="3048000"/>
            <a:ext cx="8686800" cy="3048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ΑΝΟΣΟΛΟΓΙΑ ΚΑΙ ΚΥΗΣΗ</a:t>
            </a: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Εργαστήριο Παθολογικής Ανατομικής</a:t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Ιατρικής Σχολής, ΕΚΠΑ,</a:t>
            </a:r>
          </a:p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Π.Γ.Ν. Αττικόν</a:t>
            </a:r>
            <a:endParaRPr lang="fr-CH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16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pfoukas@med.uoa.gr</a:t>
            </a:r>
            <a:endParaRPr lang="fr-CH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7694" r="11513" b="47982"/>
          <a:stretch>
            <a:fillRect/>
          </a:stretch>
        </p:blipFill>
        <p:spPr bwMode="auto">
          <a:xfrm>
            <a:off x="3405014" y="1412776"/>
            <a:ext cx="1833403" cy="13397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/>
          <a:srcRect b="19154"/>
          <a:stretch/>
        </p:blipFill>
        <p:spPr>
          <a:xfrm>
            <a:off x="92646" y="1412776"/>
            <a:ext cx="1657215" cy="133979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/>
          <a:srcRect l="35714" t="1277" r="2101" b="15689"/>
          <a:stretch/>
        </p:blipFill>
        <p:spPr>
          <a:xfrm>
            <a:off x="1820838" y="1423824"/>
            <a:ext cx="1512726" cy="13287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/>
          <a:srcRect l="2714" r="2366" b="20713"/>
          <a:stretch/>
        </p:blipFill>
        <p:spPr>
          <a:xfrm>
            <a:off x="5293213" y="1423824"/>
            <a:ext cx="2350748" cy="133064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print"/>
          <a:srcRect r="1264" b="6720"/>
          <a:stretch/>
        </p:blipFill>
        <p:spPr>
          <a:xfrm>
            <a:off x="7707091" y="1412776"/>
            <a:ext cx="1359961" cy="133979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691680" y="5273913"/>
            <a:ext cx="4916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ΕΥΧΑΡΙΣΤΩ</a:t>
            </a:r>
            <a:endParaRPr lang="fr-CH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692150"/>
            <a:ext cx="8664575" cy="4979988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el-G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altLang="el-G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Ανοσορυθμιστικά αντιγόνα κυτταρικής επιφάνειας</a:t>
            </a:r>
          </a:p>
          <a:p>
            <a:pPr algn="just" eaLnBrk="1" hangingPunct="1">
              <a:buFontTx/>
              <a:buNone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l-GR" altLang="el-GR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Συνώνυμα </a:t>
            </a:r>
            <a:endParaRPr lang="en-US" altLang="el-G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Αντιγόνα μείζονος συμπλέγματος ιστοσυμβατότητας (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MHC)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Ανθρώπινα λευκυτταρικά αντιγόνα (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HLA)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Αντιγόνα μεταμοσχεύσεων </a:t>
            </a:r>
          </a:p>
          <a:p>
            <a:pPr eaLnBrk="1" hangingPunct="1">
              <a:buFontTx/>
              <a:buNone/>
            </a:pPr>
            <a:endParaRPr lang="el-GR" alt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Μόρια  Ιστοσυμβατότητας</a:t>
            </a:r>
          </a:p>
        </p:txBody>
      </p:sp>
    </p:spTree>
    <p:extLst>
      <p:ext uri="{BB962C8B-B14F-4D97-AF65-F5344CB8AC3E}">
        <p14:creationId xmlns:p14="http://schemas.microsoft.com/office/powerpoint/2010/main" xmlns="" val="16871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Μόρια  Ιστοσυμβατότητας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62000"/>
            <a:ext cx="8750300" cy="4429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l-GR" alt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Βασικοί  συντελεστές  της ειδικής  κυτταρικής ανοσο-αντίδρασης 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μέσω  της  </a:t>
            </a:r>
            <a:r>
              <a:rPr lang="el-GR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παρουσίασης   αντιγονικών  πεπτιδίων ως  σύμπλεγμα  στα  Τ  λεμφοκύτταρα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Ιδιαίτερα  πολυμορφικό σύστημα 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λόγω  μεγάλου αριθμού  εναλλακτικών  γονιδιακών  αλληλιών, ο συνδυασμός των οποίων καθορίζει την  </a:t>
            </a:r>
            <a:r>
              <a:rPr lang="el-GR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ιστική  ταυτότητα 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κάθε  ατόμου</a:t>
            </a:r>
            <a:endParaRPr lang="el-GR" alt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Ιδιαίτερα ανοσογόνα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,  υπεύθυνα  για  την απόρριψη αλλομοσχευμάτων 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5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Τάξης Ι</a:t>
            </a:r>
            <a:r>
              <a:rPr lang="el-GR" altLang="el-G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υπάρχουν  σε όλα  τα  κύτταρα</a:t>
            </a:r>
            <a:r>
              <a:rPr lang="fr-CH" altLang="el-GR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Παρουσιάζουν  ξένες  προς  τον  οργανισμό  πρωτεΐνες  ενδο-κυττάριας  προέλευσης  </a:t>
            </a:r>
            <a:r>
              <a:rPr lang="el-GR" altLang="el-GR" sz="2000" i="1" dirty="0" smtClean="0">
                <a:latin typeface="Times New Roman" pitchFamily="18" charset="0"/>
                <a:cs typeface="Times New Roman" pitchFamily="18" charset="0"/>
              </a:rPr>
              <a:t>(παθολογικές πρωτεΐνες</a:t>
            </a:r>
            <a:r>
              <a:rPr lang="en-US" altLang="el-GR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el-GR" sz="2000" i="1" dirty="0" smtClean="0">
                <a:latin typeface="Times New Roman" pitchFamily="18" charset="0"/>
                <a:cs typeface="Times New Roman" pitchFamily="18" charset="0"/>
              </a:rPr>
              <a:t> ιικές πρωτεΐνες και πρωτεΐνες καρκινικών κυττάρων)</a:t>
            </a:r>
          </a:p>
          <a:p>
            <a:pPr eaLnBrk="1" hangingPunct="1">
              <a:buFontTx/>
              <a:buNone/>
            </a:pPr>
            <a:r>
              <a:rPr lang="el-GR" altLang="el-G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Τάξης ΙΙ</a:t>
            </a:r>
            <a:r>
              <a:rPr lang="el-GR" altLang="el-G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υπάρχουν  κυρίως  στα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αντιγονοπαρουσιαστικά κύτταρα </a:t>
            </a:r>
            <a:r>
              <a:rPr lang="fr-CH" alt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altLang="el-G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antigen</a:t>
            </a:r>
            <a:r>
              <a:rPr lang="fr-CH" alt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altLang="el-G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presenting</a:t>
            </a:r>
            <a:r>
              <a:rPr lang="fr-CH" alt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altLang="el-G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fr-CH" alt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δηλ. στα μακροφάγα,  στα  κύτταρα  </a:t>
            </a:r>
            <a:r>
              <a:rPr lang="en-US" altLang="el-GR" sz="2000" b="1" dirty="0" err="1" smtClean="0">
                <a:latin typeface="Times New Roman" pitchFamily="18" charset="0"/>
                <a:cs typeface="Times New Roman" pitchFamily="18" charset="0"/>
              </a:rPr>
              <a:t>Langerhans</a:t>
            </a:r>
            <a:r>
              <a:rPr lang="en-US" alt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b="1" dirty="0" smtClean="0">
                <a:latin typeface="Times New Roman" pitchFamily="18" charset="0"/>
                <a:cs typeface="Times New Roman" pitchFamily="18" charset="0"/>
              </a:rPr>
              <a:t>του δέρματος,  στα  διαπλεκόμενα  και  δενδριτικά  κύτταρα  του  λεμφικού ιστού  και  στα  Β λεμφοκύτταρα.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Παρουσιάζουν  κλάσματα  πεπτιδίων 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προϊόντα  φαγοκυττάρωσης εξωγενών πρωτεϊνών π.χ.</a:t>
            </a:r>
            <a:r>
              <a:rPr lang="el-GR" altLang="el-GR" sz="2000" i="1" dirty="0" smtClean="0">
                <a:latin typeface="Times New Roman" pitchFamily="18" charset="0"/>
                <a:cs typeface="Times New Roman" pitchFamily="18" charset="0"/>
              </a:rPr>
              <a:t> βακτηριακών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l-GR" alt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altLang="el-G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Τάξης ΙΙΙ</a:t>
            </a:r>
            <a:r>
              <a:rPr lang="el-GR" altLang="el-G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συστατικά  συμπληρώματος,  κυτταρ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κίνες (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TNF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α και β), </a:t>
            </a: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dirty="0" smtClean="0">
                <a:latin typeface="Times New Roman" pitchFamily="18" charset="0"/>
                <a:cs typeface="Times New Roman" pitchFamily="18" charset="0"/>
              </a:rPr>
              <a:t>πρωτεΐνες οξείας φάσης.</a:t>
            </a:r>
          </a:p>
        </p:txBody>
      </p:sp>
      <p:cxnSp>
        <p:nvCxnSpPr>
          <p:cNvPr id="4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Ταξινόμηση των μορίων </a:t>
            </a:r>
            <a:r>
              <a:rPr lang="en-US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HLA</a:t>
            </a:r>
            <a:endParaRPr lang="el-GR" altLang="el-GR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Ταξινόμηση των μορίων </a:t>
            </a:r>
            <a:r>
              <a:rPr lang="en-US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HLA</a:t>
            </a:r>
            <a:endParaRPr lang="el-GR" altLang="el-GR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0"/>
            <a:ext cx="5776912" cy="60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8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041229"/>
            <a:ext cx="0" cy="37593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8" y="1008394"/>
            <a:ext cx="3751312" cy="3716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688" y="1041229"/>
            <a:ext cx="3705915" cy="36069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2" y="4943475"/>
            <a:ext cx="4143375" cy="1838325"/>
          </a:xfrm>
          <a:prstGeom prst="rect">
            <a:avLst/>
          </a:prstGeom>
        </p:spPr>
      </p:pic>
      <p:cxnSp>
        <p:nvCxnSpPr>
          <p:cNvPr id="16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14375" y="152400"/>
            <a:ext cx="77724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Ταξινόμηση των μορίων </a:t>
            </a:r>
            <a:r>
              <a:rPr lang="en-US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HLA</a:t>
            </a:r>
            <a:endParaRPr lang="el-GR" altLang="el-GR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295400"/>
            <a:ext cx="0" cy="4953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71600" y="3886200"/>
            <a:ext cx="2142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Ενδογενή αντιγόνα</a:t>
            </a: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r>
              <a:rPr lang="fr-CH" b="1" dirty="0" smtClean="0">
                <a:solidFill>
                  <a:schemeClr val="tx2"/>
                </a:solidFill>
              </a:rPr>
              <a:t>CD8+ </a:t>
            </a:r>
            <a:r>
              <a:rPr lang="el-GR" b="1" dirty="0" smtClean="0">
                <a:solidFill>
                  <a:schemeClr val="tx2"/>
                </a:solidFill>
              </a:rPr>
              <a:t>κυτταροτοξικά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 λεμφοκύτταρα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77527" y="3886200"/>
            <a:ext cx="19219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Εξωγενή αντιγόνα</a:t>
            </a: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endParaRPr lang="el-GR" b="1" dirty="0" smtClean="0">
              <a:solidFill>
                <a:schemeClr val="tx2"/>
              </a:solidFill>
            </a:endParaRPr>
          </a:p>
          <a:p>
            <a:pPr algn="ctr"/>
            <a:r>
              <a:rPr lang="fr-CH" b="1" dirty="0" smtClean="0">
                <a:solidFill>
                  <a:schemeClr val="tx2"/>
                </a:solidFill>
              </a:rPr>
              <a:t>CD</a:t>
            </a:r>
            <a:r>
              <a:rPr lang="el-GR" b="1" dirty="0" smtClean="0">
                <a:solidFill>
                  <a:schemeClr val="tx2"/>
                </a:solidFill>
              </a:rPr>
              <a:t>4</a:t>
            </a:r>
            <a:r>
              <a:rPr lang="fr-CH" b="1" dirty="0" smtClean="0">
                <a:solidFill>
                  <a:schemeClr val="tx2"/>
                </a:solidFill>
              </a:rPr>
              <a:t>+ </a:t>
            </a:r>
            <a:r>
              <a:rPr lang="el-GR" b="1" dirty="0" smtClean="0">
                <a:solidFill>
                  <a:schemeClr val="tx2"/>
                </a:solidFill>
              </a:rPr>
              <a:t>βοηθητικά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 λεμφοκύτταρα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2286000" y="4343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bas 12"/>
          <p:cNvSpPr/>
          <p:nvPr/>
        </p:nvSpPr>
        <p:spPr>
          <a:xfrm>
            <a:off x="6858000" y="4343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779354" cy="20213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338263"/>
            <a:ext cx="3824109" cy="193833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839149" y="209100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990000"/>
                </a:solidFill>
              </a:rPr>
              <a:t>(8-9 aa)</a:t>
            </a:r>
            <a:endParaRPr lang="fr-CH" sz="1200" b="1" dirty="0">
              <a:solidFill>
                <a:srgbClr val="99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63545" y="208658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990000"/>
                </a:solidFill>
              </a:rPr>
              <a:t>(10-13 aa)</a:t>
            </a:r>
            <a:endParaRPr lang="fr-CH" sz="1200" b="1" dirty="0">
              <a:solidFill>
                <a:srgbClr val="9900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14375" y="152400"/>
            <a:ext cx="77724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Ταξινόμηση των μορίων </a:t>
            </a:r>
            <a:r>
              <a:rPr lang="en-US" alt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HLA</a:t>
            </a:r>
            <a:endParaRPr lang="el-GR" altLang="el-GR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19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363</Words>
  <Application>Microsoft Office PowerPoint</Application>
  <PresentationFormat>Προβολή στην οθόνη (4:3)</PresentationFormat>
  <Paragraphs>137</Paragraphs>
  <Slides>33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Blank</vt:lpstr>
      <vt:lpstr>Διαφάνεια 1</vt:lpstr>
      <vt:lpstr>Διαφάνεια 2</vt:lpstr>
      <vt:lpstr>Διαφάνεια 3</vt:lpstr>
      <vt:lpstr>Μόρια  Ιστοσυμβατότητας</vt:lpstr>
      <vt:lpstr>Μόρια  Ιστοσυμβατότητας</vt:lpstr>
      <vt:lpstr>Ταξινόμηση των μορίων HLA</vt:lpstr>
      <vt:lpstr>Ταξινόμηση των μορίων HLA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Company>CHUV | Centre hospitalier universitaire vaudois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Foukas Periklis (HOS41643)</dc:creator>
  <cp:lastModifiedBy>Gram03</cp:lastModifiedBy>
  <cp:revision>827</cp:revision>
  <dcterms:created xsi:type="dcterms:W3CDTF">2016-02-22T11:36:20Z</dcterms:created>
  <dcterms:modified xsi:type="dcterms:W3CDTF">2022-05-09T09:09:27Z</dcterms:modified>
</cp:coreProperties>
</file>