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91"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84" r:id="rId18"/>
    <p:sldId id="286" r:id="rId19"/>
    <p:sldId id="277" r:id="rId20"/>
    <p:sldId id="278" r:id="rId21"/>
    <p:sldId id="279" r:id="rId22"/>
    <p:sldId id="280" r:id="rId23"/>
    <p:sldId id="281" r:id="rId24"/>
    <p:sldId id="294" r:id="rId25"/>
    <p:sldId id="295"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08000"/>
    <a:srgbClr val="99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770"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421BD6-8217-4B0F-88FE-05F4DA2FB133}" type="datetimeFigureOut">
              <a:rPr lang="el-GR" smtClean="0"/>
              <a:pPr/>
              <a:t>10/7/2016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D1F43-9D62-45AC-B8B6-D82C28469641}" type="slidenum">
              <a:rPr lang="el-GR" smtClean="0"/>
              <a:pPr/>
              <a:t>‹#›</a:t>
            </a:fld>
            <a:endParaRPr lang="el-GR"/>
          </a:p>
        </p:txBody>
      </p:sp>
    </p:spTree>
    <p:extLst>
      <p:ext uri="{BB962C8B-B14F-4D97-AF65-F5344CB8AC3E}">
        <p14:creationId xmlns="" xmlns:p14="http://schemas.microsoft.com/office/powerpoint/2010/main" val="238234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6</a:t>
            </a:fld>
            <a:endParaRPr lang="el-GR"/>
          </a:p>
        </p:txBody>
      </p:sp>
    </p:spTree>
    <p:extLst>
      <p:ext uri="{BB962C8B-B14F-4D97-AF65-F5344CB8AC3E}">
        <p14:creationId xmlns="" xmlns:p14="http://schemas.microsoft.com/office/powerpoint/2010/main" val="378251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9</a:t>
            </a:fld>
            <a:endParaRPr lang="el-GR"/>
          </a:p>
        </p:txBody>
      </p:sp>
    </p:spTree>
    <p:extLst>
      <p:ext uri="{BB962C8B-B14F-4D97-AF65-F5344CB8AC3E}">
        <p14:creationId xmlns="" xmlns:p14="http://schemas.microsoft.com/office/powerpoint/2010/main" val="184478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22</a:t>
            </a:fld>
            <a:endParaRPr lang="el-GR"/>
          </a:p>
        </p:txBody>
      </p:sp>
    </p:spTree>
    <p:extLst>
      <p:ext uri="{BB962C8B-B14F-4D97-AF65-F5344CB8AC3E}">
        <p14:creationId xmlns="" xmlns:p14="http://schemas.microsoft.com/office/powerpoint/2010/main" val="66401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Life into the University</a:t>
            </a:r>
            <a:endParaRPr lang="el-GR" dirty="0"/>
          </a:p>
        </p:txBody>
      </p:sp>
      <p:sp>
        <p:nvSpPr>
          <p:cNvPr id="4" name="Θέση αριθμού διαφάνειας 3"/>
          <p:cNvSpPr>
            <a:spLocks noGrp="1"/>
          </p:cNvSpPr>
          <p:nvPr>
            <p:ph type="sldNum" sz="quarter" idx="10"/>
          </p:nvPr>
        </p:nvSpPr>
        <p:spPr/>
        <p:txBody>
          <a:bodyPr/>
          <a:lstStyle/>
          <a:p>
            <a:fld id="{10CD1F43-9D62-45AC-B8B6-D82C28469641}" type="slidenum">
              <a:rPr lang="el-GR" smtClean="0"/>
              <a:pPr/>
              <a:t>23</a:t>
            </a:fld>
            <a:endParaRPr lang="el-GR"/>
          </a:p>
        </p:txBody>
      </p:sp>
    </p:spTree>
    <p:extLst>
      <p:ext uri="{BB962C8B-B14F-4D97-AF65-F5344CB8AC3E}">
        <p14:creationId xmlns="" xmlns:p14="http://schemas.microsoft.com/office/powerpoint/2010/main" val="302212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37C0D94-5BC5-4F39-BF77-EF2B358411EB}"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1670953984"/>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B8663667-EF11-453D-8B2D-567483E073C2}"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144268324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1CF4F3F-255F-4074-824B-902024CCADF0}"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58855638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21CE31F-90C4-4B36-8841-77B0F1ADC301}"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369446687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DDC285F-5D08-4942-AFC0-BFF3032D4079}" type="datetime1">
              <a:rPr lang="el-GR" smtClean="0"/>
              <a:pPr/>
              <a:t>10/7/2016</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149668834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5A369A6D-36DB-406F-905C-014E6ABB8952}" type="datetime1">
              <a:rPr lang="el-GR" smtClean="0"/>
              <a:pPr/>
              <a:t>10/7/2016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720433585"/>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A689099-8584-4E30-A489-BF39B3DBA9C2}" type="datetime1">
              <a:rPr lang="el-GR" smtClean="0"/>
              <a:pPr/>
              <a:t>10/7/2016</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20937090"/>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994CB614-73A8-4051-9307-2D88C772CEA2}" type="datetime1">
              <a:rPr lang="el-GR" smtClean="0"/>
              <a:pPr/>
              <a:t>10/7/2016</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998546505"/>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BA445C4-652B-4F8A-9C97-ED80CDAB9AF7}" type="datetime1">
              <a:rPr lang="el-GR" smtClean="0"/>
              <a:pPr/>
              <a:t>10/7/2016</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425920838"/>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8A4818B-E765-4A10-857F-6D4E3CBB9007}" type="datetime1">
              <a:rPr lang="el-GR" smtClean="0"/>
              <a:pPr/>
              <a:t>10/7/2016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143074576"/>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1992F6B-7684-4A36-96B3-53AFB95A8900}" type="datetime1">
              <a:rPr lang="el-GR" smtClean="0"/>
              <a:pPr/>
              <a:t>10/7/2016</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2255179890"/>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BA3CD-02D8-4543-B9F8-D9F7A1B05461}" type="datetime1">
              <a:rPr lang="el-GR" smtClean="0"/>
              <a:pPr/>
              <a:t>10/7/2016</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F9F8B-F54E-424C-8125-879B1A6BD777}" type="slidenum">
              <a:rPr lang="el-GR" smtClean="0"/>
              <a:pPr/>
              <a:t>‹#›</a:t>
            </a:fld>
            <a:endParaRPr lang="el-GR"/>
          </a:p>
        </p:txBody>
      </p:sp>
    </p:spTree>
    <p:extLst>
      <p:ext uri="{BB962C8B-B14F-4D97-AF65-F5344CB8AC3E}">
        <p14:creationId xmlns="" xmlns:p14="http://schemas.microsoft.com/office/powerpoint/2010/main" val="31810149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2.mp3"/><Relationship Id="rId1" Type="http://schemas.openxmlformats.org/officeDocument/2006/relationships/audio" Target="../media/media1.mp3"/><Relationship Id="rId6" Type="http://schemas.openxmlformats.org/officeDocument/2006/relationships/image" Target="../media/image2.png"/><Relationship Id="rId5" Type="http://schemas.microsoft.com/office/2007/relationships/media" Target="../media/media1.mp3"/><Relationship Id="rId10" Type="http://schemas.openxmlformats.org/officeDocument/2006/relationships/image" Target="../media/image5.png"/><Relationship Id="rId4" Type="http://schemas.openxmlformats.org/officeDocument/2006/relationships/image" Target="../media/image1.jpeg"/><Relationship Id="rId9" Type="http://schemas.microsoft.com/office/2007/relationships/media" Target="../media/media2.mp3"/></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343938" y="2320699"/>
            <a:ext cx="6456125" cy="2216602"/>
          </a:xfrm>
          <a:prstGeom prst="rect">
            <a:avLst/>
          </a:prstGeom>
        </p:spPr>
      </p:pic>
      <p:pic>
        <p:nvPicPr>
          <p:cNvPr id="2" name="BEAUTIFUL Greek Orthodox Christian CHANT_ Ασματικον.mp3">
            <a:hlinkClick r:id="" action="ppaction://media"/>
          </p:cNvPr>
          <p:cNvPicPr>
            <a:picLocks noChangeAspect="1"/>
          </p:cNvPicPr>
          <p:nvPr>
            <a:audioFile r:link="rId1"/>
            <p:extLst>
              <p:ext uri="{DAA4B4D4-6D71-4841-9C94-3DE7FCFB9230}">
                <p14:media xmlns="" xmlns:p14="http://schemas.microsoft.com/office/powerpoint/2010/main" r:embed="rId5"/>
              </p:ext>
            </p:extLst>
          </p:nvPr>
        </p:nvPicPr>
        <p:blipFill>
          <a:blip r:embed="rId6"/>
          <a:stretch>
            <a:fillRect/>
          </a:stretch>
        </p:blipFill>
        <p:spPr>
          <a:xfrm>
            <a:off x="7308304" y="2348880"/>
            <a:ext cx="0" cy="0"/>
          </a:xfrm>
          <a:prstGeom prst="rect">
            <a:avLst/>
          </a:prstGeom>
        </p:spPr>
      </p:pic>
      <p:pic>
        <p:nvPicPr>
          <p:cNvPr id="5" name="Picture 2" descr="http://deantheol.uoa.gr/uploads/pics/theol-logo-sm_11.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827584" y="199440"/>
            <a:ext cx="7488832" cy="6459121"/>
          </a:xfrm>
          <a:prstGeom prst="rect">
            <a:avLst/>
          </a:prstGeom>
          <a:noFill/>
          <a:scene3d>
            <a:camera prst="orthographicFront"/>
            <a:lightRig rig="threePt" dir="t"/>
          </a:scene3d>
          <a:sp3d>
            <a:bevelT w="101600" prst="riblet"/>
          </a:sp3d>
          <a:extLst>
            <a:ext uri="{909E8E84-426E-40DD-AFC4-6F175D3DCCD1}">
              <a14:hiddenFill xmlns="" xmlns:a14="http://schemas.microsoft.com/office/drawing/2010/main">
                <a:solidFill>
                  <a:srgbClr val="FFFFFF"/>
                </a:solidFill>
              </a14:hiddenFill>
            </a:ext>
          </a:extLst>
        </p:spPr>
      </p:pic>
      <p:pic>
        <p:nvPicPr>
          <p:cNvPr id="6" name="Θέση περιεχομένου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27584" y="189000"/>
            <a:ext cx="7488832" cy="6480000"/>
          </a:xfrm>
          <a:prstGeom prst="rect">
            <a:avLst/>
          </a:prstGeom>
          <a:ln w="28575">
            <a:solidFill>
              <a:schemeClr val="bg1"/>
            </a:solidFill>
          </a:ln>
        </p:spPr>
      </p:pic>
      <p:pic>
        <p:nvPicPr>
          <p:cNvPr id="7" name="ΚΟΜΕΝΟ BEAUTIFUL Greek Orthodox Christian CHANT_ Ασματικον.mp3">
            <a:hlinkClick r:id="" action="ppaction://media"/>
          </p:cNvPr>
          <p:cNvPicPr>
            <a:picLocks noChangeAspect="1"/>
          </p:cNvPicPr>
          <p:nvPr>
            <a:audioFile r:link="rId2"/>
            <p:extLst>
              <p:ext uri="{DAA4B4D4-6D71-4841-9C94-3DE7FCFB9230}">
                <p14:media xmlns="" xmlns:p14="http://schemas.microsoft.com/office/powerpoint/2010/main" r:embed="rId9"/>
              </p:ext>
            </p:extLst>
          </p:nvPr>
        </p:nvPicPr>
        <p:blipFill>
          <a:blip r:embed="rId10" cstate="print"/>
          <a:stretch>
            <a:fillRect/>
          </a:stretch>
        </p:blipFill>
        <p:spPr>
          <a:xfrm>
            <a:off x="9036504" y="6741376"/>
            <a:ext cx="72000" cy="72000"/>
          </a:xfrm>
          <a:prstGeom prst="rect">
            <a:avLst/>
          </a:prstGeom>
        </p:spPr>
      </p:pic>
      <p:sp>
        <p:nvSpPr>
          <p:cNvPr id="8" name="Θέση αριθμού διαφάνειας 7"/>
          <p:cNvSpPr>
            <a:spLocks noGrp="1"/>
          </p:cNvSpPr>
          <p:nvPr>
            <p:ph type="sldNum" sz="quarter" idx="12"/>
          </p:nvPr>
        </p:nvSpPr>
        <p:spPr/>
        <p:txBody>
          <a:bodyPr/>
          <a:lstStyle/>
          <a:p>
            <a:fld id="{254F9F8B-F54E-424C-8125-879B1A6BD777}" type="slidenum">
              <a:rPr lang="el-GR" smtClean="0"/>
              <a:pPr/>
              <a:t>1</a:t>
            </a:fld>
            <a:endParaRPr lang="el-GR"/>
          </a:p>
        </p:txBody>
      </p:sp>
    </p:spTree>
    <p:extLst>
      <p:ext uri="{BB962C8B-B14F-4D97-AF65-F5344CB8AC3E}">
        <p14:creationId xmlns="" xmlns:p14="http://schemas.microsoft.com/office/powerpoint/2010/main" val="744301417"/>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3" presetClass="entr" presetSubtype="52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2000" fill="hold"/>
                                        <p:tgtEl>
                                          <p:spTgt spid="4"/>
                                        </p:tgtEl>
                                        <p:attrNameLst>
                                          <p:attrName>ppt_w</p:attrName>
                                        </p:attrNameLst>
                                      </p:cBhvr>
                                      <p:tavLst>
                                        <p:tav tm="0">
                                          <p:val>
                                            <p:fltVal val="0"/>
                                          </p:val>
                                        </p:tav>
                                        <p:tav tm="100000">
                                          <p:val>
                                            <p:strVal val="#ppt_w"/>
                                          </p:val>
                                        </p:tav>
                                      </p:tavLst>
                                    </p:anim>
                                    <p:anim calcmode="lin" valueType="num">
                                      <p:cBhvr>
                                        <p:cTn id="10" dur="2000" fill="hold"/>
                                        <p:tgtEl>
                                          <p:spTgt spid="4"/>
                                        </p:tgtEl>
                                        <p:attrNameLst>
                                          <p:attrName>ppt_h</p:attrName>
                                        </p:attrNameLst>
                                      </p:cBhvr>
                                      <p:tavLst>
                                        <p:tav tm="0">
                                          <p:val>
                                            <p:fltVal val="0"/>
                                          </p:val>
                                        </p:tav>
                                        <p:tav tm="100000">
                                          <p:val>
                                            <p:strVal val="#ppt_h"/>
                                          </p:val>
                                        </p:tav>
                                      </p:tavLst>
                                    </p:anim>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fltVal val="0.5"/>
                                          </p:val>
                                        </p:tav>
                                        <p:tav tm="100000">
                                          <p:val>
                                            <p:strVal val="#ppt_x"/>
                                          </p:val>
                                        </p:tav>
                                      </p:tavLst>
                                    </p:anim>
                                    <p:anim calcmode="lin" valueType="num">
                                      <p:cBhvr>
                                        <p:cTn id="13" dur="2000" fill="hold"/>
                                        <p:tgtEl>
                                          <p:spTgt spid="4"/>
                                        </p:tgtEl>
                                        <p:attrNameLst>
                                          <p:attrName>ppt_y</p:attrName>
                                        </p:attrNameLst>
                                      </p:cBhvr>
                                      <p:tavLst>
                                        <p:tav tm="0">
                                          <p:val>
                                            <p:fltVal val="0.5"/>
                                          </p:val>
                                        </p:tav>
                                        <p:tav tm="100000">
                                          <p:val>
                                            <p:strVal val="#ppt_y"/>
                                          </p:val>
                                        </p:tav>
                                      </p:tavLst>
                                    </p:anim>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par>
                          <p:cTn id="18" fill="hold">
                            <p:stCondLst>
                              <p:cond delay="40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22" fill="hold" display="0">
                  <p:stCondLst>
                    <p:cond delay="indefinite"/>
                  </p:stCondLst>
                  <p:endCondLst>
                    <p:cond evt="onStopAudio" delay="0">
                      <p:tgtEl>
                        <p:sldTgt/>
                      </p:tgtEl>
                    </p:cond>
                  </p:endCondLst>
                </p:cTn>
                <p:tgtEl>
                  <p:spTgt spid="2"/>
                </p:tgtEl>
              </p:cMediaNode>
            </p:audio>
            <p:audio>
              <p:cMediaNode vol="80000" numSld="25">
                <p:cTn id="2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115892" y="838200"/>
            <a:ext cx="2912216" cy="5181600"/>
          </a:xfrm>
        </p:spPr>
        <p:txBody>
          <a:bodyPr>
            <a:normAutofit fontScale="90000"/>
          </a:bodyPr>
          <a:lstStyle/>
          <a:p>
            <a:r>
              <a:rPr lang="en-US" dirty="0" smtClean="0"/>
              <a:t> </a:t>
            </a:r>
            <a:r>
              <a:rPr lang="el-GR" dirty="0" smtClean="0"/>
              <a:t>Άγιος Νεκτάριος</a:t>
            </a:r>
            <a:r>
              <a:rPr lang="en-US" dirty="0"/>
              <a:t/>
            </a:r>
            <a:br>
              <a:rPr lang="en-US" dirty="0"/>
            </a:br>
            <a:r>
              <a:rPr lang="en-US" dirty="0" smtClean="0"/>
              <a:t/>
            </a:r>
            <a:br>
              <a:rPr lang="en-US" dirty="0" smtClean="0"/>
            </a:br>
            <a:r>
              <a:rPr lang="el-GR" sz="2200" dirty="0" smtClean="0"/>
              <a:t>Η μεγαλύτερη τιμή για τη Σχολή είναι η Αγιότητά Του</a:t>
            </a:r>
            <a:r>
              <a:rPr lang="en-US" sz="2200" dirty="0" smtClean="0"/>
              <a:t>. </a:t>
            </a:r>
            <a:r>
              <a:rPr lang="el-GR" sz="2200" dirty="0" smtClean="0"/>
              <a:t>Το όνομά του ήταν Αναστάσιος Κεφαλάς και σπούδασε εδώ από το </a:t>
            </a:r>
            <a:r>
              <a:rPr lang="en-US" sz="2200" dirty="0" smtClean="0"/>
              <a:t>1881-1885.</a:t>
            </a:r>
            <a:r>
              <a:rPr lang="el-GR" sz="2200" dirty="0" smtClean="0"/>
              <a:t> Είναι γνωστός και ως</a:t>
            </a:r>
            <a:r>
              <a:rPr lang="en-US" sz="2200" dirty="0" smtClean="0"/>
              <a:t> “ </a:t>
            </a:r>
            <a:r>
              <a:rPr lang="el-GR" sz="2200" dirty="0" smtClean="0"/>
              <a:t>Ο Άγιος του 20</a:t>
            </a:r>
            <a:r>
              <a:rPr lang="el-GR" sz="2200" baseline="30000" dirty="0" smtClean="0"/>
              <a:t>ου</a:t>
            </a:r>
            <a:r>
              <a:rPr lang="el-GR" sz="2200" dirty="0" smtClean="0"/>
              <a:t> αι.</a:t>
            </a:r>
            <a:r>
              <a:rPr lang="en-US" sz="2200" dirty="0" smtClean="0"/>
              <a:t>”. </a:t>
            </a:r>
            <a:r>
              <a:rPr lang="el-GR" sz="2200" dirty="0" smtClean="0"/>
              <a:t>Υπήρξε πραγματικά μια από τις σπουδαιότερες και λαμπρότερες προσωπικότητες του 20</a:t>
            </a:r>
            <a:r>
              <a:rPr lang="el-GR" sz="2200" baseline="30000" dirty="0" smtClean="0"/>
              <a:t>ου</a:t>
            </a:r>
            <a:r>
              <a:rPr lang="el-GR" sz="2200" dirty="0" smtClean="0"/>
              <a:t> αιώνα. Ανακηρύχθηκε Άγιος από το Ορθόδοξο Πατριαρχείο το 1961</a:t>
            </a:r>
            <a:endParaRPr lang="el-GR" sz="2200" dirty="0"/>
          </a:p>
        </p:txBody>
      </p:sp>
      <p:pic>
        <p:nvPicPr>
          <p:cNvPr id="5" name="Εικόνα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8600" y="838010"/>
            <a:ext cx="2583740" cy="5181980"/>
          </a:xfrm>
          <a:prstGeom prst="rect">
            <a:avLst/>
          </a:prstGeom>
        </p:spPr>
      </p:pic>
      <p:pic>
        <p:nvPicPr>
          <p:cNvPr id="6" name="Εικόνα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64215" y="838200"/>
            <a:ext cx="2494036" cy="5181600"/>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10</a:t>
            </a:fld>
            <a:endParaRPr lang="el-GR"/>
          </a:p>
        </p:txBody>
      </p:sp>
    </p:spTree>
    <p:extLst>
      <p:ext uri="{BB962C8B-B14F-4D97-AF65-F5344CB8AC3E}">
        <p14:creationId xmlns="" xmlns:p14="http://schemas.microsoft.com/office/powerpoint/2010/main" val="400590274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Τίτλος 1"/>
          <p:cNvSpPr>
            <a:spLocks noGrp="1"/>
          </p:cNvSpPr>
          <p:nvPr>
            <p:ph type="title"/>
          </p:nvPr>
        </p:nvSpPr>
        <p:spPr>
          <a:xfrm>
            <a:off x="3059832" y="476672"/>
            <a:ext cx="2912216" cy="5486556"/>
          </a:xfrm>
        </p:spPr>
        <p:txBody>
          <a:bodyPr>
            <a:normAutofit fontScale="90000"/>
          </a:bodyPr>
          <a:lstStyle/>
          <a:p>
            <a:pPr algn="ctr">
              <a:lnSpc>
                <a:spcPct val="150000"/>
              </a:lnSpc>
            </a:pPr>
            <a:r>
              <a:rPr lang="el-GR" dirty="0" smtClean="0"/>
              <a:t>Αναστάσιος Αλβανίας</a:t>
            </a:r>
            <a:r>
              <a:rPr lang="en-US" dirty="0" smtClean="0"/>
              <a:t/>
            </a:r>
            <a:br>
              <a:rPr lang="en-US" dirty="0" smtClean="0"/>
            </a:br>
            <a:r>
              <a:rPr lang="en-US" sz="2000" dirty="0" smtClean="0"/>
              <a:t> </a:t>
            </a:r>
            <a:r>
              <a:rPr lang="el-GR" sz="2000" dirty="0" smtClean="0"/>
              <a:t>Ο Αρχιεπίσκοπος Αλβανίας υπήρξε άριστος φοιτητής της Θεολογικής Σχολής και αργότερα Καθηγητής της Ιστορίας των Θρησκειών. Υπηρέτησε επί μακρόν ως επικεφαλής της Αποστολικής Διακονίας της Εκκλησίας της Ελλάδας και πραγματοποίησε και σημαντικό ιεραποστολικό έργο στην Αφρική</a:t>
            </a:r>
            <a:endParaRPr lang="el-GR" sz="2000" dirty="0"/>
          </a:p>
        </p:txBody>
      </p:sp>
      <p:pic>
        <p:nvPicPr>
          <p:cNvPr id="9" name="Εικόνα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14300" y="1117482"/>
            <a:ext cx="2382866" cy="4470634"/>
          </a:xfrm>
          <a:prstGeom prst="ellipse">
            <a:avLst/>
          </a:prstGeom>
          <a:scene3d>
            <a:camera prst="orthographicFront"/>
            <a:lightRig rig="threePt" dir="t"/>
          </a:scene3d>
          <a:sp3d>
            <a:bevelT w="114300" prst="artDeco"/>
          </a:sp3d>
        </p:spPr>
      </p:pic>
      <p:pic>
        <p:nvPicPr>
          <p:cNvPr id="10" name="Εικόνα 9"/>
          <p:cNvPicPr>
            <a:picLocks noChangeAspect="1"/>
          </p:cNvPicPr>
          <p:nvPr/>
        </p:nvPicPr>
        <p:blipFill rotWithShape="1">
          <a:blip r:embed="rId3" cstate="print">
            <a:extLst>
              <a:ext uri="{28A0092B-C50C-407E-A947-70E740481C1C}">
                <a14:useLocalDpi xmlns="" xmlns:a14="http://schemas.microsoft.com/office/drawing/2010/main" val="0"/>
              </a:ext>
            </a:extLst>
          </a:blip>
          <a:srcRect l="2725" t="1247" r="16750" b="-1247"/>
          <a:stretch/>
        </p:blipFill>
        <p:spPr>
          <a:xfrm>
            <a:off x="6311590" y="1072879"/>
            <a:ext cx="2718110" cy="4559843"/>
          </a:xfrm>
          <a:prstGeom prst="ellipse">
            <a:avLst/>
          </a:prstGeom>
          <a:scene3d>
            <a:camera prst="orthographicFront"/>
            <a:lightRig rig="threePt" dir="t"/>
          </a:scene3d>
          <a:sp3d>
            <a:bevelT w="114300" prst="artDeco"/>
          </a:sp3d>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11</a:t>
            </a:fld>
            <a:endParaRPr lang="el-GR"/>
          </a:p>
        </p:txBody>
      </p:sp>
    </p:spTree>
    <p:extLst>
      <p:ext uri="{BB962C8B-B14F-4D97-AF65-F5344CB8AC3E}">
        <p14:creationId xmlns="" xmlns:p14="http://schemas.microsoft.com/office/powerpoint/2010/main" val="357649738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sz="half" idx="1"/>
          </p:nvPr>
        </p:nvSpPr>
        <p:spPr>
          <a:xfrm>
            <a:off x="209087" y="1025911"/>
            <a:ext cx="2651202" cy="5154225"/>
          </a:xfrm>
        </p:spPr>
        <p:txBody>
          <a:bodyPr>
            <a:normAutofit fontScale="62500" lnSpcReduction="20000"/>
          </a:bodyPr>
          <a:lstStyle/>
          <a:p>
            <a:pPr marL="0" indent="0">
              <a:buNone/>
            </a:pPr>
            <a:r>
              <a:rPr lang="el-GR" sz="3800" b="1" dirty="0" err="1" smtClean="0"/>
              <a:t>Δρ</a:t>
            </a:r>
            <a:r>
              <a:rPr lang="el-GR" sz="3800" b="1" dirty="0" smtClean="0"/>
              <a:t> Νίκος Νησιώτης</a:t>
            </a:r>
            <a:endParaRPr lang="en-US" sz="3800" b="1" dirty="0" smtClean="0"/>
          </a:p>
          <a:p>
            <a:pPr marL="0" indent="0">
              <a:buNone/>
            </a:pPr>
            <a:endParaRPr lang="en-US" sz="3800" b="1" dirty="0" smtClean="0"/>
          </a:p>
          <a:p>
            <a:r>
              <a:rPr lang="el-GR" dirty="0" smtClean="0"/>
              <a:t>Υπήρξε καθηγητής Φιλοσοφίας της Θρησκείας στο ΕΚΠΑ</a:t>
            </a:r>
            <a:r>
              <a:rPr lang="en-US" dirty="0" smtClean="0"/>
              <a:t>,</a:t>
            </a:r>
            <a:r>
              <a:rPr lang="el-GR" dirty="0" smtClean="0"/>
              <a:t> αλλά δίδαξε και σε πολλά πανεπιστήμια της Ευρώπης.</a:t>
            </a:r>
            <a:r>
              <a:rPr lang="en-US" dirty="0" smtClean="0"/>
              <a:t> </a:t>
            </a:r>
            <a:r>
              <a:rPr lang="el-GR" dirty="0" smtClean="0"/>
              <a:t>Από το </a:t>
            </a:r>
            <a:r>
              <a:rPr lang="en-US" dirty="0" smtClean="0"/>
              <a:t> 1956 -1974 </a:t>
            </a:r>
            <a:r>
              <a:rPr lang="el-GR" dirty="0" smtClean="0"/>
              <a:t>υπήρξε μέλος του ΠΣΕ</a:t>
            </a:r>
            <a:r>
              <a:rPr lang="en-US" dirty="0" smtClean="0"/>
              <a:t>. </a:t>
            </a:r>
          </a:p>
          <a:p>
            <a:r>
              <a:rPr lang="en-US" dirty="0" smtClean="0"/>
              <a:t> </a:t>
            </a:r>
            <a:r>
              <a:rPr lang="el-GR" dirty="0" smtClean="0"/>
              <a:t>Διετέλεσε ορθόδοξος παρατηρητής στη 2</a:t>
            </a:r>
            <a:r>
              <a:rPr lang="el-GR" baseline="30000" dirty="0" smtClean="0"/>
              <a:t>η</a:t>
            </a:r>
            <a:r>
              <a:rPr lang="el-GR" dirty="0" smtClean="0"/>
              <a:t> </a:t>
            </a:r>
            <a:r>
              <a:rPr lang="el-GR" dirty="0" err="1" smtClean="0"/>
              <a:t>Βατικάνεια</a:t>
            </a:r>
            <a:r>
              <a:rPr lang="el-GR" dirty="0" smtClean="0"/>
              <a:t> Σύνοδο από το 1962-1965.</a:t>
            </a:r>
            <a:r>
              <a:rPr lang="en-US" dirty="0" smtClean="0"/>
              <a:t> </a:t>
            </a:r>
            <a:endParaRPr lang="el-GR" dirty="0" smtClean="0"/>
          </a:p>
          <a:p>
            <a:r>
              <a:rPr lang="el-GR" dirty="0" smtClean="0"/>
              <a:t>Ήταν επίσης διάσημος αθλητής και προπονητής της Εθνικής ομάδας καλαθοσφαίρισης καθώς και μόνιμο μέλος της ΔΟΕ.</a:t>
            </a:r>
            <a:endParaRPr lang="el-GR" dirty="0"/>
          </a:p>
        </p:txBody>
      </p:sp>
      <p:pic>
        <p:nvPicPr>
          <p:cNvPr id="6" name="Θέση περιεχομένου 5"/>
          <p:cNvPicPr>
            <a:picLocks noGrp="1" noChangeAspect="1"/>
          </p:cNvPicPr>
          <p:nvPr>
            <p:ph sz="half" idx="2"/>
          </p:nvPr>
        </p:nvPicPr>
        <p:blipFill>
          <a:blip r:embed="rId2" cstate="print">
            <a:extLst>
              <a:ext uri="{28A0092B-C50C-407E-A947-70E740481C1C}">
                <a14:useLocalDpi xmlns="" xmlns:a14="http://schemas.microsoft.com/office/drawing/2010/main" val="0"/>
              </a:ext>
            </a:extLst>
          </a:blip>
          <a:stretch>
            <a:fillRect/>
          </a:stretch>
        </p:blipFill>
        <p:spPr>
          <a:xfrm>
            <a:off x="6668719" y="275309"/>
            <a:ext cx="2029232" cy="1827629"/>
          </a:xfrm>
        </p:spPr>
      </p:pic>
      <p:pic>
        <p:nvPicPr>
          <p:cNvPr id="5" name="Εικόνα 4"/>
          <p:cNvPicPr>
            <a:picLocks noChangeAspect="1"/>
          </p:cNvPicPr>
          <p:nvPr/>
        </p:nvPicPr>
        <p:blipFill rotWithShape="1">
          <a:blip r:embed="rId3" cstate="print">
            <a:extLst>
              <a:ext uri="{28A0092B-C50C-407E-A947-70E740481C1C}">
                <a14:useLocalDpi xmlns="" xmlns:a14="http://schemas.microsoft.com/office/drawing/2010/main" val="0"/>
              </a:ext>
            </a:extLst>
          </a:blip>
          <a:srcRect b="5321"/>
          <a:stretch/>
        </p:blipFill>
        <p:spPr>
          <a:xfrm>
            <a:off x="3100941" y="660283"/>
            <a:ext cx="3011266" cy="553743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Θέση περιεχομένου 5"/>
          <p:cNvPicPr>
            <a:picLocks noChangeAspect="1"/>
          </p:cNvPicPr>
          <p:nvPr/>
        </p:nvPicPr>
        <p:blipFill rotWithShape="1">
          <a:blip r:embed="rId4" cstate="print">
            <a:extLst>
              <a:ext uri="{28A0092B-C50C-407E-A947-70E740481C1C}">
                <a14:useLocalDpi xmlns="" xmlns:a14="http://schemas.microsoft.com/office/drawing/2010/main" val="0"/>
              </a:ext>
            </a:extLst>
          </a:blip>
          <a:srcRect r="14679" b="12213"/>
          <a:stretch/>
        </p:blipFill>
        <p:spPr>
          <a:xfrm>
            <a:off x="6668719" y="2387542"/>
            <a:ext cx="2071050" cy="1783014"/>
          </a:xfrm>
          <a:prstGeom prst="rect">
            <a:avLst/>
          </a:prstGeom>
        </p:spPr>
      </p:pic>
      <p:pic>
        <p:nvPicPr>
          <p:cNvPr id="8" name="Θέση περιεχομένου 5"/>
          <p:cNvPicPr>
            <a:picLocks noChangeAspect="1"/>
          </p:cNvPicPr>
          <p:nvPr/>
        </p:nvPicPr>
        <p:blipFill rotWithShape="1">
          <a:blip r:embed="rId5" cstate="print">
            <a:extLst>
              <a:ext uri="{28A0092B-C50C-407E-A947-70E740481C1C}">
                <a14:useLocalDpi xmlns="" xmlns:a14="http://schemas.microsoft.com/office/drawing/2010/main" val="0"/>
              </a:ext>
            </a:extLst>
          </a:blip>
          <a:srcRect l="13462" t="11556" r="14029" b="22775"/>
          <a:stretch/>
        </p:blipFill>
        <p:spPr>
          <a:xfrm>
            <a:off x="6668719" y="4543267"/>
            <a:ext cx="2104791" cy="1683835"/>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12</a:t>
            </a:fld>
            <a:endParaRPr lang="el-GR"/>
          </a:p>
        </p:txBody>
      </p:sp>
    </p:spTree>
    <p:extLst>
      <p:ext uri="{BB962C8B-B14F-4D97-AF65-F5344CB8AC3E}">
        <p14:creationId xmlns="" xmlns:p14="http://schemas.microsoft.com/office/powerpoint/2010/main" val="216258634"/>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grpId="0" nodeType="withEffect">
                                  <p:stCondLst>
                                    <p:cond delay="0"/>
                                  </p:stCondLst>
                                  <p:iterate type="wd">
                                    <p:tmPct val="10000"/>
                                  </p:iterate>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wd">
                                    <p:tmPct val="10000"/>
                                  </p:iterate>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2000"/>
                                        <p:tgtEl>
                                          <p:spTgt spid="3">
                                            <p:txEl>
                                              <p:pRg st="2" end="2"/>
                                            </p:txEl>
                                          </p:spTgt>
                                        </p:tgtEl>
                                      </p:cBhvr>
                                    </p:animEffect>
                                  </p:childTnLst>
                                </p:cTn>
                              </p:par>
                            </p:childTnLst>
                          </p:cTn>
                        </p:par>
                        <p:par>
                          <p:cTn id="25" fill="hold">
                            <p:stCondLst>
                              <p:cond delay="720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childTnLst>
                          </p:cTn>
                        </p:par>
                        <p:par>
                          <p:cTn id="29" fill="hold">
                            <p:stCondLst>
                              <p:cond delay="1140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5"/>
          <p:cNvPicPr>
            <a:picLocks noChangeAspect="1"/>
          </p:cNvPicPr>
          <p:nvPr/>
        </p:nvPicPr>
        <p:blipFill rotWithShape="1">
          <a:blip r:embed="rId2" cstate="print">
            <a:extLst>
              <a:ext uri="{28A0092B-C50C-407E-A947-70E740481C1C}">
                <a14:useLocalDpi xmlns="" xmlns:a14="http://schemas.microsoft.com/office/drawing/2010/main" val="0"/>
              </a:ext>
            </a:extLst>
          </a:blip>
          <a:srcRect t="5118" r="1584" b="3044"/>
          <a:stretch/>
        </p:blipFill>
        <p:spPr>
          <a:xfrm>
            <a:off x="1918567" y="2096572"/>
            <a:ext cx="5306866" cy="4459765"/>
          </a:xfrm>
          <a:prstGeom prst="rect">
            <a:avLst/>
          </a:prstGeom>
          <a:scene3d>
            <a:camera prst="orthographicFront"/>
            <a:lightRig rig="threePt" dir="t"/>
          </a:scene3d>
          <a:sp3d>
            <a:bevelT w="139700" h="139700" prst="divot"/>
          </a:sp3d>
        </p:spPr>
      </p:pic>
      <p:sp>
        <p:nvSpPr>
          <p:cNvPr id="2" name="Τίτλος 1"/>
          <p:cNvSpPr>
            <a:spLocks noGrp="1"/>
          </p:cNvSpPr>
          <p:nvPr>
            <p:ph type="title"/>
          </p:nvPr>
        </p:nvSpPr>
        <p:spPr>
          <a:xfrm>
            <a:off x="937260" y="1916691"/>
            <a:ext cx="7269480" cy="1325562"/>
          </a:xfrm>
        </p:spPr>
        <p:txBody>
          <a:bodyPr>
            <a:prstTxWarp prst="textArchUp">
              <a:avLst/>
            </a:prstTxWarp>
            <a:normAutofit fontScale="90000"/>
          </a:bodyPr>
          <a:lstStyle/>
          <a:p>
            <a:pPr algn="ctr"/>
            <a:r>
              <a:rPr lang="el-GR" dirty="0" smtClean="0"/>
              <a:t>Οι Ανθρωπιστικές Σπουδές</a:t>
            </a:r>
            <a:br>
              <a:rPr lang="el-GR" dirty="0" smtClean="0"/>
            </a:br>
            <a:r>
              <a:rPr lang="el-GR" dirty="0" smtClean="0"/>
              <a:t> και το Χριστιανικό Ορθόδοξο πνεύμα συμπορεύονται στην Ελλάδα</a:t>
            </a:r>
            <a:r>
              <a:rPr lang="en-US" dirty="0" smtClean="0"/>
              <a:t>….</a:t>
            </a:r>
            <a:br>
              <a:rPr lang="en-US" dirty="0" smtClean="0"/>
            </a:br>
            <a:endParaRPr lang="el-GR"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13</a:t>
            </a:fld>
            <a:endParaRPr lang="el-GR"/>
          </a:p>
        </p:txBody>
      </p:sp>
    </p:spTree>
    <p:extLst>
      <p:ext uri="{BB962C8B-B14F-4D97-AF65-F5344CB8AC3E}">
        <p14:creationId xmlns="" xmlns:p14="http://schemas.microsoft.com/office/powerpoint/2010/main" val="338042848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7524" y="524824"/>
            <a:ext cx="8568952" cy="5808353"/>
          </a:xfrm>
        </p:spPr>
        <p:txBody>
          <a:bodyPr>
            <a:normAutofit/>
          </a:bodyPr>
          <a:lstStyle/>
          <a:p>
            <a:pPr algn="ctr"/>
            <a:r>
              <a:rPr lang="el-GR" sz="3600" dirty="0" smtClean="0"/>
              <a:t>Σήμερα περισσότερο από ποτέ</a:t>
            </a:r>
            <a:r>
              <a:rPr lang="en-US" sz="3600" dirty="0" smtClean="0"/>
              <a:t>,</a:t>
            </a:r>
            <a:r>
              <a:rPr lang="el-GR" sz="3600" dirty="0" smtClean="0"/>
              <a:t> χρειαζόμαστε πίστη στην ψυχή μας</a:t>
            </a:r>
            <a:r>
              <a:rPr lang="en-US" sz="3600" dirty="0" smtClean="0"/>
              <a:t>.</a:t>
            </a:r>
            <a:r>
              <a:rPr lang="el-GR" sz="3600" dirty="0" smtClean="0"/>
              <a:t> Πίστη, που θα μας δώσει νέα δύναμη για να ανταπεξέλθουμε στο βίο μας. Η Θεολογία είναι εδώ για μας</a:t>
            </a:r>
            <a:r>
              <a:rPr lang="en-US" sz="3600" dirty="0" smtClean="0"/>
              <a:t>, </a:t>
            </a:r>
            <a:r>
              <a:rPr lang="el-GR" sz="3600" dirty="0" smtClean="0"/>
              <a:t>κοντά μας</a:t>
            </a:r>
            <a:r>
              <a:rPr lang="en-US" sz="3600" dirty="0" smtClean="0"/>
              <a:t>, </a:t>
            </a:r>
            <a:r>
              <a:rPr lang="el-GR" sz="3600" dirty="0" smtClean="0"/>
              <a:t>μέσα μας</a:t>
            </a:r>
            <a:r>
              <a:rPr lang="en-US" sz="3600" dirty="0" smtClean="0"/>
              <a:t>….                                                </a:t>
            </a:r>
            <a:br>
              <a:rPr lang="en-US" sz="3600" dirty="0" smtClean="0"/>
            </a:br>
            <a:r>
              <a:rPr lang="el-GR" sz="3600" dirty="0" smtClean="0"/>
              <a:t>Οι θεολογικές σπουδές συνδέονται με κάθε πλευρά της καθημερινής ζωής.</a:t>
            </a:r>
            <a:r>
              <a:rPr lang="en-US" sz="3600" dirty="0" smtClean="0"/>
              <a:t> </a:t>
            </a:r>
            <a:r>
              <a:rPr lang="el-GR" sz="3600" dirty="0" smtClean="0"/>
              <a:t>Κάθε μέρα δίνεται μια ευκαιρία για νέα προσέγγιση στο…..</a:t>
            </a:r>
            <a:endParaRPr lang="el-GR" sz="36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14</a:t>
            </a:fld>
            <a:endParaRPr lang="el-GR"/>
          </a:p>
        </p:txBody>
      </p:sp>
    </p:spTree>
    <p:extLst>
      <p:ext uri="{BB962C8B-B14F-4D97-AF65-F5344CB8AC3E}">
        <p14:creationId xmlns="" xmlns:p14="http://schemas.microsoft.com/office/powerpoint/2010/main" val="444456456"/>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83564" y="116632"/>
            <a:ext cx="7376872" cy="2208362"/>
          </a:xfrm>
        </p:spPr>
        <p:txBody>
          <a:bodyPr>
            <a:noAutofit/>
          </a:bodyPr>
          <a:lstStyle/>
          <a:p>
            <a:pPr algn="ctr"/>
            <a:r>
              <a:rPr lang="el-GR" sz="4400" dirty="0" smtClean="0"/>
              <a:t>Εκκλησία και Ζωή</a:t>
            </a:r>
            <a:r>
              <a:rPr lang="en-US" sz="4400" dirty="0" smtClean="0"/>
              <a:t> </a:t>
            </a:r>
            <a:endParaRPr lang="el-GR" sz="4400" dirty="0" smtClean="0"/>
          </a:p>
          <a:p>
            <a:pPr marL="0" indent="0" algn="ctr">
              <a:buNone/>
            </a:pPr>
            <a:r>
              <a:rPr lang="el-GR" sz="2800" dirty="0" smtClean="0"/>
              <a:t>Η θεολογική παιδεία καθιστά κατηχητές και κληρικούς ικανούς ως «ποιμένες» αλλά και διδασκάλους</a:t>
            </a:r>
            <a:r>
              <a:rPr lang="en-US" sz="2800" dirty="0" smtClean="0"/>
              <a:t> </a:t>
            </a:r>
            <a:r>
              <a:rPr lang="el-GR" sz="2800" dirty="0" smtClean="0"/>
              <a:t>που δημιουργούν με τη σειρά τους πιστούς και ικανούς για την κοινωνία νέους ανθρώπους</a:t>
            </a:r>
            <a:endParaRPr lang="el-GR" sz="2800" dirty="0"/>
          </a:p>
        </p:txBody>
      </p:sp>
      <p:pic>
        <p:nvPicPr>
          <p:cNvPr id="4"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01421" y="2829464"/>
            <a:ext cx="3398971" cy="3636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pic>
        <p:nvPicPr>
          <p:cNvPr id="5"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71600" y="2829464"/>
            <a:ext cx="3546355" cy="3636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isometricOffAxis1Right"/>
            <a:lightRig rig="twoPt" dir="t">
              <a:rot lat="0" lon="0" rev="7200000"/>
            </a:lightRig>
          </a:scene3d>
          <a:sp3d>
            <a:bevelT w="25400" h="19050"/>
            <a:contourClr>
              <a:srgbClr val="FFFFFF"/>
            </a:contourClr>
          </a:sp3d>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15</a:t>
            </a:fld>
            <a:endParaRPr lang="el-GR"/>
          </a:p>
        </p:txBody>
      </p:sp>
      <p:sp>
        <p:nvSpPr>
          <p:cNvPr id="6" name="Θέση περιεχομένου 2"/>
          <p:cNvSpPr txBox="1">
            <a:spLocks/>
          </p:cNvSpPr>
          <p:nvPr/>
        </p:nvSpPr>
        <p:spPr>
          <a:xfrm>
            <a:off x="899592" y="116632"/>
            <a:ext cx="7376872" cy="2208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l-GR" sz="4400" dirty="0" smtClean="0"/>
          </a:p>
        </p:txBody>
      </p:sp>
    </p:spTree>
    <p:extLst>
      <p:ext uri="{BB962C8B-B14F-4D97-AF65-F5344CB8AC3E}">
        <p14:creationId xmlns="" xmlns:p14="http://schemas.microsoft.com/office/powerpoint/2010/main" val="406025785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4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par>
                                <p:cTn id="12" presetID="10" presetClass="entr" presetSubtype="0" fill="hold" nodeType="withEffect">
                                  <p:stCondLst>
                                    <p:cond delay="0"/>
                                  </p:stCondLst>
                                  <p:iterate type="wd">
                                    <p:tmPct val="10000"/>
                                  </p:iterate>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10" presetClass="entr" presetSubtype="0" fill="hold" nodeType="with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par>
                          <p:cTn id="18" fill="hold">
                            <p:stCondLst>
                              <p:cond delay="10000"/>
                            </p:stCondLst>
                            <p:childTnLst>
                              <p:par>
                                <p:cTn id="19" presetID="3" presetClass="emph" presetSubtype="2" fill="hold" grpId="0" nodeType="afterEffect" nodePh="1">
                                  <p:stCondLst>
                                    <p:cond delay="0"/>
                                  </p:stCondLst>
                                  <p:endCondLst>
                                    <p:cond evt="begin" delay="0">
                                      <p:tn val="19"/>
                                    </p:cond>
                                  </p:endCondLst>
                                  <p:childTnLst>
                                    <p:animClr clrSpc="rgb" dir="cw">
                                      <p:cBhvr override="childStyle">
                                        <p:cTn id="20" dur="2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59832" y="3548508"/>
            <a:ext cx="5760640" cy="2760812"/>
          </a:xfrm>
        </p:spPr>
        <p:txBody>
          <a:bodyPr>
            <a:normAutofit fontScale="90000"/>
          </a:bodyPr>
          <a:lstStyle/>
          <a:p>
            <a:pPr marL="571500" indent="-571500" algn="ctr">
              <a:buFont typeface="Arial" panose="020B0604020202020204" pitchFamily="34" charset="0"/>
              <a:buChar char="•"/>
            </a:pPr>
            <a:r>
              <a:rPr lang="el-GR" dirty="0" smtClean="0"/>
              <a:t>Εκπαίδευση και Πολιτισμός</a:t>
            </a:r>
            <a:r>
              <a:rPr lang="en-US" dirty="0" smtClean="0"/>
              <a:t/>
            </a:r>
            <a:br>
              <a:rPr lang="en-US" dirty="0" smtClean="0"/>
            </a:br>
            <a:r>
              <a:rPr lang="el-GR" sz="2700" dirty="0" smtClean="0"/>
              <a:t>Οι φοιτητές μας εκπαιδεύονται συνεχώς σε νέα διδακτικά μοντέλα και γνωρίζουν τις παιδαγωγικές μεθόδους ώστε να ανταποκρίνονται άριστα στις απαιτήσεις των μελλοντικών επαγγελματικών τους δραστηριοτήτων.</a:t>
            </a:r>
            <a:r>
              <a:rPr lang="en-US" sz="2700" dirty="0" smtClean="0"/>
              <a:t>   </a:t>
            </a:r>
            <a:br>
              <a:rPr lang="en-US" sz="2700" dirty="0" smtClean="0"/>
            </a:br>
            <a:endParaRPr lang="el-GR" sz="2700" dirty="0"/>
          </a:p>
        </p:txBody>
      </p:sp>
      <p:pic>
        <p:nvPicPr>
          <p:cNvPr id="4" name="Εικόνα 3"/>
          <p:cNvPicPr>
            <a:picLocks noChangeAspect="1"/>
          </p:cNvPicPr>
          <p:nvPr/>
        </p:nvPicPr>
        <p:blipFill rotWithShape="1">
          <a:blip r:embed="rId2" cstate="print">
            <a:extLst>
              <a:ext uri="{28A0092B-C50C-407E-A947-70E740481C1C}">
                <a14:useLocalDpi xmlns="" xmlns:a14="http://schemas.microsoft.com/office/drawing/2010/main" val="0"/>
              </a:ext>
            </a:extLst>
          </a:blip>
          <a:srcRect l="31861"/>
          <a:stretch/>
        </p:blipFill>
        <p:spPr>
          <a:xfrm>
            <a:off x="284356" y="1126787"/>
            <a:ext cx="2835197" cy="4392553"/>
          </a:xfrm>
          <a:prstGeom prst="rect">
            <a:avLst/>
          </a:prstGeom>
        </p:spPr>
      </p:pic>
      <p:pic>
        <p:nvPicPr>
          <p:cNvPr id="5" name="Εικόνα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50875" y="494397"/>
            <a:ext cx="4096914" cy="2482978"/>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16</a:t>
            </a:fld>
            <a:endParaRPr lang="el-GR" dirty="0"/>
          </a:p>
        </p:txBody>
      </p:sp>
    </p:spTree>
    <p:extLst>
      <p:ext uri="{BB962C8B-B14F-4D97-AF65-F5344CB8AC3E}">
        <p14:creationId xmlns="" xmlns:p14="http://schemas.microsoft.com/office/powerpoint/2010/main" val="363127079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10" presetClass="entr" presetSubtype="0" fill="hold" grpId="0" nodeType="after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879840" y="1377000"/>
            <a:ext cx="2154598" cy="4104000"/>
          </a:xfrm>
          <a:prstGeom prst="rect">
            <a:avLst/>
          </a:prstGeom>
        </p:spPr>
      </p:pic>
      <p:pic>
        <p:nvPicPr>
          <p:cNvPr id="5"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58866" y="1377000"/>
            <a:ext cx="1796546" cy="4104000"/>
          </a:xfrm>
          <a:prstGeom prst="rect">
            <a:avLst/>
          </a:prstGeom>
        </p:spPr>
      </p:pic>
      <p:pic>
        <p:nvPicPr>
          <p:cNvPr id="2" name="Θέση περιεχομένου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31139" y="1377000"/>
            <a:ext cx="2052001" cy="4104000"/>
          </a:xfrm>
          <a:prstGeom prst="rect">
            <a:avLst/>
          </a:prstGeom>
        </p:spPr>
      </p:pic>
      <p:pic>
        <p:nvPicPr>
          <p:cNvPr id="4"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953434" y="1377000"/>
            <a:ext cx="2007410" cy="4104000"/>
          </a:xfrm>
          <a:prstGeom prst="rect">
            <a:avLst/>
          </a:prstGeom>
        </p:spPr>
      </p:pic>
      <p:pic>
        <p:nvPicPr>
          <p:cNvPr id="6" name="Θέση περιεχομένου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652883" y="1124744"/>
            <a:ext cx="4608512" cy="4608512"/>
          </a:xfrm>
          <a:prstGeom prst="rect">
            <a:avLst/>
          </a:prstGeom>
        </p:spPr>
      </p:pic>
      <p:pic>
        <p:nvPicPr>
          <p:cNvPr id="8" name="Θέση περιεχομένου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237823" y="1088740"/>
            <a:ext cx="5438633" cy="4680520"/>
          </a:xfrm>
          <a:prstGeom prst="rect">
            <a:avLst/>
          </a:prstGeom>
        </p:spPr>
      </p:pic>
      <p:pic>
        <p:nvPicPr>
          <p:cNvPr id="7" name="Θέση περιεχομένου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300665" y="1089000"/>
            <a:ext cx="5312948" cy="4680000"/>
          </a:xfrm>
          <a:prstGeom prst="rect">
            <a:avLst/>
          </a:prstGeom>
        </p:spPr>
      </p:pic>
      <p:pic>
        <p:nvPicPr>
          <p:cNvPr id="9" name="Θέση περιεχομένου 5"/>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256839" y="1089000"/>
            <a:ext cx="5400600" cy="4680000"/>
          </a:xfrm>
          <a:prstGeom prst="rect">
            <a:avLst/>
          </a:prstGeom>
        </p:spPr>
      </p:pic>
      <p:pic>
        <p:nvPicPr>
          <p:cNvPr id="10" name="Θέση περιεχομένου 5"/>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38125" y="1089000"/>
            <a:ext cx="5438028" cy="4680000"/>
          </a:xfrm>
          <a:prstGeom prst="rect">
            <a:avLst/>
          </a:prstGeom>
        </p:spPr>
      </p:pic>
      <p:pic>
        <p:nvPicPr>
          <p:cNvPr id="11" name="Θέση περιεχομένου 5"/>
          <p:cNvPicPr>
            <a:picLocks noChangeAspect="1"/>
          </p:cNvPicPr>
          <p:nvPr/>
        </p:nvPicPr>
        <p:blipFill rotWithShape="1">
          <a:blip r:embed="rId11" cstate="print">
            <a:extLst>
              <a:ext uri="{28A0092B-C50C-407E-A947-70E740481C1C}">
                <a14:useLocalDpi xmlns="" xmlns:a14="http://schemas.microsoft.com/office/drawing/2010/main" val="0"/>
              </a:ext>
            </a:extLst>
          </a:blip>
          <a:srcRect t="19460"/>
          <a:stretch/>
        </p:blipFill>
        <p:spPr>
          <a:xfrm>
            <a:off x="3240896" y="1089000"/>
            <a:ext cx="5432487" cy="4680000"/>
          </a:xfrm>
          <a:prstGeom prst="rect">
            <a:avLst/>
          </a:prstGeom>
        </p:spPr>
      </p:pic>
      <p:sp>
        <p:nvSpPr>
          <p:cNvPr id="12" name="Τίτλος 1"/>
          <p:cNvSpPr txBox="1">
            <a:spLocks/>
          </p:cNvSpPr>
          <p:nvPr/>
        </p:nvSpPr>
        <p:spPr>
          <a:xfrm>
            <a:off x="352152" y="845718"/>
            <a:ext cx="2635672" cy="5166565"/>
          </a:xfrm>
          <a:prstGeom prst="rect">
            <a:avLst/>
          </a:prstGeom>
        </p:spPr>
        <p:txBody>
          <a:bodyP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smtClean="0"/>
              <a:t>Οι θεολογικές σπουδές ερευνούν και συνδέονται και με το πεδίο της Χριστιανικής Τέχνης αλλά και της Λογοτεχνίας</a:t>
            </a:r>
            <a:endParaRPr lang="el-GR" dirty="0"/>
          </a:p>
        </p:txBody>
      </p:sp>
      <p:sp>
        <p:nvSpPr>
          <p:cNvPr id="13" name="Θέση αριθμού διαφάνειας 12"/>
          <p:cNvSpPr>
            <a:spLocks noGrp="1"/>
          </p:cNvSpPr>
          <p:nvPr>
            <p:ph type="sldNum" sz="quarter" idx="12"/>
          </p:nvPr>
        </p:nvSpPr>
        <p:spPr/>
        <p:txBody>
          <a:bodyPr/>
          <a:lstStyle/>
          <a:p>
            <a:fld id="{254F9F8B-F54E-424C-8125-879B1A6BD777}" type="slidenum">
              <a:rPr lang="el-GR" smtClean="0"/>
              <a:pPr/>
              <a:t>17</a:t>
            </a:fld>
            <a:endParaRPr lang="el-GR"/>
          </a:p>
        </p:txBody>
      </p:sp>
    </p:spTree>
    <p:extLst>
      <p:ext uri="{BB962C8B-B14F-4D97-AF65-F5344CB8AC3E}">
        <p14:creationId xmlns="" xmlns:p14="http://schemas.microsoft.com/office/powerpoint/2010/main" val="2481182758"/>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40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2000" fill="hold"/>
                                        <p:tgtEl>
                                          <p:spTgt spid="2"/>
                                        </p:tgtEl>
                                        <p:attrNameLst>
                                          <p:attrName>ppt_w</p:attrName>
                                        </p:attrNameLst>
                                      </p:cBhvr>
                                      <p:tavLst>
                                        <p:tav tm="0">
                                          <p:val>
                                            <p:fltVal val="0"/>
                                          </p:val>
                                        </p:tav>
                                        <p:tav tm="100000">
                                          <p:val>
                                            <p:strVal val="#ppt_w"/>
                                          </p:val>
                                        </p:tav>
                                      </p:tavLst>
                                    </p:anim>
                                    <p:anim calcmode="lin" valueType="num">
                                      <p:cBhvr>
                                        <p:cTn id="16" dur="2000" fill="hold"/>
                                        <p:tgtEl>
                                          <p:spTgt spid="2"/>
                                        </p:tgtEl>
                                        <p:attrNameLst>
                                          <p:attrName>ppt_h</p:attrName>
                                        </p:attrNameLst>
                                      </p:cBhvr>
                                      <p:tavLst>
                                        <p:tav tm="0">
                                          <p:val>
                                            <p:fltVal val="0"/>
                                          </p:val>
                                        </p:tav>
                                        <p:tav tm="100000">
                                          <p:val>
                                            <p:strVal val="#ppt_h"/>
                                          </p:val>
                                        </p:tav>
                                      </p:tavLst>
                                    </p:anim>
                                    <p:animEffect transition="in" filter="fade">
                                      <p:cBhvr>
                                        <p:cTn id="17" dur="2000"/>
                                        <p:tgtEl>
                                          <p:spTgt spid="2"/>
                                        </p:tgtEl>
                                      </p:cBhvr>
                                    </p:animEffect>
                                  </p:childTnLst>
                                </p:cTn>
                              </p:par>
                            </p:childTnLst>
                          </p:cTn>
                        </p:par>
                        <p:par>
                          <p:cTn id="18" fill="hold">
                            <p:stCondLst>
                              <p:cond delay="6000"/>
                            </p:stCondLst>
                            <p:childTnLst>
                              <p:par>
                                <p:cTn id="19" presetID="6" presetClass="entr" presetSubtype="16"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par>
                          <p:cTn id="22" fill="hold">
                            <p:stCondLst>
                              <p:cond delay="8000"/>
                            </p:stCondLst>
                            <p:childTnLst>
                              <p:par>
                                <p:cTn id="23" presetID="16" presetClass="entr" presetSubtype="21"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2000"/>
                                        <p:tgtEl>
                                          <p:spTgt spid="6"/>
                                        </p:tgtEl>
                                      </p:cBhvr>
                                    </p:animEffect>
                                  </p:childTnLst>
                                </p:cTn>
                              </p:par>
                            </p:childTnLst>
                          </p:cTn>
                        </p:par>
                        <p:par>
                          <p:cTn id="26" fill="hold">
                            <p:stCondLst>
                              <p:cond delay="10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anim calcmode="lin" valueType="num">
                                      <p:cBhvr>
                                        <p:cTn id="30" dur="2000" fill="hold"/>
                                        <p:tgtEl>
                                          <p:spTgt spid="8"/>
                                        </p:tgtEl>
                                        <p:attrNameLst>
                                          <p:attrName>ppt_x</p:attrName>
                                        </p:attrNameLst>
                                      </p:cBhvr>
                                      <p:tavLst>
                                        <p:tav tm="0">
                                          <p:val>
                                            <p:strVal val="#ppt_x"/>
                                          </p:val>
                                        </p:tav>
                                        <p:tav tm="100000">
                                          <p:val>
                                            <p:strVal val="#ppt_x"/>
                                          </p:val>
                                        </p:tav>
                                      </p:tavLst>
                                    </p:anim>
                                    <p:anim calcmode="lin" valueType="num">
                                      <p:cBhvr>
                                        <p:cTn id="31" dur="2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2000"/>
                            </p:stCondLst>
                            <p:childTnLst>
                              <p:par>
                                <p:cTn id="33" presetID="2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2000"/>
                                        <p:tgtEl>
                                          <p:spTgt spid="7"/>
                                        </p:tgtEl>
                                      </p:cBhvr>
                                    </p:animEffect>
                                  </p:childTnLst>
                                </p:cTn>
                              </p:par>
                            </p:childTnLst>
                          </p:cTn>
                        </p:par>
                        <p:par>
                          <p:cTn id="36" fill="hold">
                            <p:stCondLst>
                              <p:cond delay="14000"/>
                            </p:stCondLst>
                            <p:childTnLst>
                              <p:par>
                                <p:cTn id="37" presetID="6" presetClass="entr" presetSubtype="16"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par>
                          <p:cTn id="40" fill="hold">
                            <p:stCondLst>
                              <p:cond delay="16000"/>
                            </p:stCondLst>
                            <p:childTnLst>
                              <p:par>
                                <p:cTn id="41" presetID="16" presetClass="entr" presetSubtype="2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2000"/>
                                        <p:tgtEl>
                                          <p:spTgt spid="10"/>
                                        </p:tgtEl>
                                      </p:cBhvr>
                                    </p:animEffect>
                                  </p:childTnLst>
                                </p:cTn>
                              </p:par>
                            </p:childTnLst>
                          </p:cTn>
                        </p:par>
                        <p:par>
                          <p:cTn id="44" fill="hold">
                            <p:stCondLst>
                              <p:cond delay="18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444208" y="2674620"/>
            <a:ext cx="2699792" cy="2698596"/>
          </a:xfrm>
        </p:spPr>
        <p:txBody>
          <a:bodyPr>
            <a:normAutofit fontScale="90000"/>
          </a:bodyPr>
          <a:lstStyle/>
          <a:p>
            <a:pPr marL="571500" indent="-571500">
              <a:buFont typeface="Arial" panose="020B0604020202020204" pitchFamily="34" charset="0"/>
              <a:buChar char="•"/>
            </a:pPr>
            <a:r>
              <a:rPr lang="el-GR" sz="3600" dirty="0" err="1" smtClean="0"/>
              <a:t>Θρησκευτι-κός</a:t>
            </a:r>
            <a:r>
              <a:rPr lang="el-GR" sz="3600" dirty="0" smtClean="0"/>
              <a:t> τουρισμός</a:t>
            </a:r>
            <a:br>
              <a:rPr lang="el-GR" sz="3600" dirty="0" smtClean="0"/>
            </a:br>
            <a:r>
              <a:rPr lang="en-US" dirty="0" smtClean="0"/>
              <a:t/>
            </a:r>
            <a:br>
              <a:rPr lang="en-US" dirty="0" smtClean="0"/>
            </a:br>
            <a:r>
              <a:rPr lang="el-GR" sz="2200" dirty="0" smtClean="0"/>
              <a:t>Μια νέα οπτική των θεολογικών σπουδών είναι η εκπαίδευση ξεναγών ειδικευμένων στην βυζαντινή και θρησκευτική μας κληρονομιά</a:t>
            </a:r>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400" dirty="0" smtClean="0"/>
              <a:t>  </a:t>
            </a:r>
            <a:endParaRPr lang="el-GR" sz="2400" dirty="0"/>
          </a:p>
        </p:txBody>
      </p:sp>
      <p:pic>
        <p:nvPicPr>
          <p:cNvPr id="6"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108952" y="837000"/>
            <a:ext cx="2603136" cy="5184000"/>
          </a:xfrm>
          <a:prstGeom prst="rect">
            <a:avLst/>
          </a:prstGeom>
        </p:spPr>
      </p:pic>
      <p:pic>
        <p:nvPicPr>
          <p:cNvPr id="5"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31060" y="837000"/>
            <a:ext cx="5758920" cy="5184000"/>
          </a:xfrm>
          <a:prstGeom prst="rect">
            <a:avLst/>
          </a:prstGeom>
        </p:spPr>
      </p:pic>
      <p:pic>
        <p:nvPicPr>
          <p:cNvPr id="8" name="Θέση περιεχομένου 5"/>
          <p:cNvPicPr>
            <a:picLocks noChangeAspect="1"/>
          </p:cNvPicPr>
          <p:nvPr/>
        </p:nvPicPr>
        <p:blipFill rotWithShape="1">
          <a:blip r:embed="rId4" cstate="print">
            <a:extLst>
              <a:ext uri="{28A0092B-C50C-407E-A947-70E740481C1C}">
                <a14:useLocalDpi xmlns="" xmlns:a14="http://schemas.microsoft.com/office/drawing/2010/main" val="0"/>
              </a:ext>
            </a:extLst>
          </a:blip>
          <a:srcRect l="-1" r="5952"/>
          <a:stretch/>
        </p:blipFill>
        <p:spPr>
          <a:xfrm>
            <a:off x="289678" y="837000"/>
            <a:ext cx="6241685" cy="5184000"/>
          </a:xfrm>
          <a:prstGeom prst="rect">
            <a:avLst/>
          </a:prstGeom>
        </p:spPr>
      </p:pic>
      <p:pic>
        <p:nvPicPr>
          <p:cNvPr id="4"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0223" y="621000"/>
            <a:ext cx="6318001" cy="5616000"/>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18</a:t>
            </a:fld>
            <a:endParaRPr lang="el-GR" dirty="0"/>
          </a:p>
        </p:txBody>
      </p:sp>
    </p:spTree>
    <p:extLst>
      <p:ext uri="{BB962C8B-B14F-4D97-AF65-F5344CB8AC3E}">
        <p14:creationId xmlns="" xmlns:p14="http://schemas.microsoft.com/office/powerpoint/2010/main" val="2310967756"/>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2000"/>
                                        <p:tgtEl>
                                          <p:spTgt spid="6"/>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2000"/>
                                        <p:tgtEl>
                                          <p:spTgt spid="5"/>
                                        </p:tgtEl>
                                      </p:cBhvr>
                                    </p:animEffect>
                                  </p:childTnLst>
                                </p:cTn>
                              </p:par>
                            </p:childTnLst>
                          </p:cTn>
                        </p:par>
                        <p:par>
                          <p:cTn id="12" fill="hold">
                            <p:stCondLst>
                              <p:cond delay="4000"/>
                            </p:stCondLst>
                            <p:childTnLst>
                              <p:par>
                                <p:cTn id="13" presetID="16" presetClass="entr" presetSubtype="2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Horizontal)">
                                      <p:cBhvr>
                                        <p:cTn id="15" dur="2000"/>
                                        <p:tgtEl>
                                          <p:spTgt spid="8"/>
                                        </p:tgtEl>
                                      </p:cBhvr>
                                    </p:animEffect>
                                  </p:childTnLst>
                                </p:cTn>
                              </p:par>
                            </p:childTnLst>
                          </p:cTn>
                        </p:par>
                        <p:par>
                          <p:cTn id="16" fill="hold">
                            <p:stCondLst>
                              <p:cond delay="60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365760"/>
            <a:ext cx="4824536" cy="6287302"/>
          </a:xfrm>
        </p:spPr>
        <p:txBody>
          <a:bodyPr>
            <a:normAutofit/>
          </a:bodyPr>
          <a:lstStyle/>
          <a:p>
            <a:pPr marL="571500" indent="-571500" algn="ctr">
              <a:buFont typeface="Arial" panose="020B0604020202020204" pitchFamily="34" charset="0"/>
              <a:buChar char="•"/>
            </a:pPr>
            <a:r>
              <a:rPr lang="el-GR" dirty="0" smtClean="0"/>
              <a:t>Υγεία Ψυχής και Σώματος</a:t>
            </a:r>
            <a:r>
              <a:rPr lang="en-US" dirty="0"/>
              <a:t/>
            </a:r>
            <a:br>
              <a:rPr lang="en-US" dirty="0"/>
            </a:br>
            <a:r>
              <a:rPr lang="el-GR" sz="2700" dirty="0" smtClean="0"/>
              <a:t>Το εκπαιδευτικό πρόγραμμα περιλαμβάνει μαθήματα Ψυχολογίας αλλά και Βιοηθικής στοχεύοντας να ερευνήσει ευρύτερα το ανθρώπινο «Όλον», και να καταστήσει τους νέους θεολόγους ικανούς βοηθούς στο έργο των ποιμένων.</a:t>
            </a:r>
            <a:r>
              <a:rPr lang="en-US" sz="2700" dirty="0" smtClean="0"/>
              <a:t> </a:t>
            </a:r>
            <a:endParaRPr lang="el-GR" sz="2700" dirty="0"/>
          </a:p>
        </p:txBody>
      </p:sp>
      <p:pic>
        <p:nvPicPr>
          <p:cNvPr id="5" name="Θέση περιεχομένου 5"/>
          <p:cNvPicPr>
            <a:picLocks noChangeAspect="1"/>
          </p:cNvPicPr>
          <p:nvPr/>
        </p:nvPicPr>
        <p:blipFill rotWithShape="1">
          <a:blip r:embed="rId2" cstate="print">
            <a:extLst>
              <a:ext uri="{28A0092B-C50C-407E-A947-70E740481C1C}">
                <a14:useLocalDpi xmlns="" xmlns:a14="http://schemas.microsoft.com/office/drawing/2010/main" val="0"/>
              </a:ext>
            </a:extLst>
          </a:blip>
          <a:srcRect l="4092"/>
          <a:stretch/>
        </p:blipFill>
        <p:spPr>
          <a:xfrm>
            <a:off x="5806978" y="4586186"/>
            <a:ext cx="2149398" cy="2066877"/>
          </a:xfrm>
          <a:prstGeom prst="rect">
            <a:avLst/>
          </a:prstGeom>
        </p:spPr>
      </p:pic>
      <p:pic>
        <p:nvPicPr>
          <p:cNvPr id="6"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806978" y="365761"/>
            <a:ext cx="2148613" cy="4044167"/>
          </a:xfrm>
          <a:prstGeom prst="rect">
            <a:avLst/>
          </a:prstGeom>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19</a:t>
            </a:fld>
            <a:endParaRPr lang="el-GR"/>
          </a:p>
        </p:txBody>
      </p:sp>
    </p:spTree>
    <p:extLst>
      <p:ext uri="{BB962C8B-B14F-4D97-AF65-F5344CB8AC3E}">
        <p14:creationId xmlns="" xmlns:p14="http://schemas.microsoft.com/office/powerpoint/2010/main" val="159822114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57251" y="363683"/>
            <a:ext cx="7429499" cy="5225558"/>
          </a:xfrm>
        </p:spPr>
        <p:txBody>
          <a:bodyPr>
            <a:noAutofit/>
          </a:bodyPr>
          <a:lstStyle/>
          <a:p>
            <a:pPr marL="0" indent="0" algn="ctr">
              <a:buNone/>
            </a:pPr>
            <a:r>
              <a:rPr lang="el-GR" sz="4000" dirty="0" smtClean="0"/>
              <a:t>Το Εθνικό και Καποδιστριακό Πανεπιστήμιο της Αθήνας,</a:t>
            </a:r>
          </a:p>
          <a:p>
            <a:pPr marL="0" indent="0" algn="ctr">
              <a:buNone/>
            </a:pPr>
            <a:r>
              <a:rPr lang="el-GR" sz="4000" dirty="0" smtClean="0"/>
              <a:t>Η Θεολογική Σχολή</a:t>
            </a:r>
          </a:p>
          <a:p>
            <a:pPr marL="0" indent="0" algn="ctr">
              <a:buNone/>
            </a:pPr>
            <a:r>
              <a:rPr lang="en-US" sz="4000" dirty="0" smtClean="0"/>
              <a:t>&amp; </a:t>
            </a:r>
          </a:p>
          <a:p>
            <a:pPr marL="0" indent="0" algn="ctr">
              <a:buNone/>
            </a:pPr>
            <a:r>
              <a:rPr lang="el-GR" sz="4000" dirty="0" smtClean="0"/>
              <a:t>Το τμήμα της </a:t>
            </a:r>
          </a:p>
          <a:p>
            <a:pPr marL="0" indent="0" algn="ctr">
              <a:buNone/>
            </a:pPr>
            <a:r>
              <a:rPr lang="el-GR" sz="4000" dirty="0" smtClean="0"/>
              <a:t>Κοινωνικής Θεολογίας</a:t>
            </a:r>
            <a:endParaRPr lang="en-US" sz="4000" dirty="0" smtClean="0"/>
          </a:p>
        </p:txBody>
      </p:sp>
      <p:sp>
        <p:nvSpPr>
          <p:cNvPr id="2" name="Ορθογώνιο 1"/>
          <p:cNvSpPr/>
          <p:nvPr/>
        </p:nvSpPr>
        <p:spPr>
          <a:xfrm>
            <a:off x="1502500" y="5445225"/>
            <a:ext cx="6136616" cy="1015663"/>
          </a:xfrm>
          <a:prstGeom prst="rect">
            <a:avLst/>
          </a:prstGeom>
        </p:spPr>
        <p:txBody>
          <a:bodyPr wrap="none">
            <a:spAutoFit/>
          </a:bodyPr>
          <a:lstStyle/>
          <a:p>
            <a:pPr algn="ctr"/>
            <a:r>
              <a:rPr lang="el-GR" sz="6000" dirty="0" smtClean="0"/>
              <a:t>Σας καλωσορίζουν</a:t>
            </a:r>
            <a:r>
              <a:rPr lang="en-US" sz="6000" dirty="0" smtClean="0"/>
              <a:t> </a:t>
            </a:r>
            <a:endParaRPr lang="el-GR" sz="6000" dirty="0"/>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a:t>
            </a:fld>
            <a:endParaRPr lang="el-GR"/>
          </a:p>
        </p:txBody>
      </p:sp>
    </p:spTree>
    <p:extLst>
      <p:ext uri="{BB962C8B-B14F-4D97-AF65-F5344CB8AC3E}">
        <p14:creationId xmlns="" xmlns:p14="http://schemas.microsoft.com/office/powerpoint/2010/main" val="161807176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par>
                          <p:cTn id="8" fill="hold">
                            <p:stCondLst>
                              <p:cond delay="5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3000" fill="hold"/>
                                        <p:tgtEl>
                                          <p:spTgt spid="2"/>
                                        </p:tgtEl>
                                        <p:attrNameLst>
                                          <p:attrName>ppt_w</p:attrName>
                                        </p:attrNameLst>
                                      </p:cBhvr>
                                      <p:tavLst>
                                        <p:tav tm="0">
                                          <p:val>
                                            <p:fltVal val="0"/>
                                          </p:val>
                                        </p:tav>
                                        <p:tav tm="100000">
                                          <p:val>
                                            <p:strVal val="#ppt_w"/>
                                          </p:val>
                                        </p:tav>
                                      </p:tavLst>
                                    </p:anim>
                                    <p:anim calcmode="lin" valueType="num">
                                      <p:cBhvr>
                                        <p:cTn id="12" dur="3000" fill="hold"/>
                                        <p:tgtEl>
                                          <p:spTgt spid="2"/>
                                        </p:tgtEl>
                                        <p:attrNameLst>
                                          <p:attrName>ppt_h</p:attrName>
                                        </p:attrNameLst>
                                      </p:cBhvr>
                                      <p:tavLst>
                                        <p:tav tm="0">
                                          <p:val>
                                            <p:fltVal val="0"/>
                                          </p:val>
                                        </p:tav>
                                        <p:tav tm="100000">
                                          <p:val>
                                            <p:strVal val="#ppt_h"/>
                                          </p:val>
                                        </p:tav>
                                      </p:tavLst>
                                    </p:anim>
                                    <p:animEffect transition="in" filter="fade">
                                      <p:cBhvr>
                                        <p:cTn id="13"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75556" y="909071"/>
            <a:ext cx="2760340" cy="791737"/>
          </a:xfrm>
        </p:spPr>
        <p:txBody>
          <a:bodyPr>
            <a:normAutofit fontScale="90000"/>
          </a:bodyPr>
          <a:lstStyle/>
          <a:p>
            <a:pPr marL="457200" indent="-457200">
              <a:buFont typeface="Arial" panose="020B0604020202020204" pitchFamily="34" charset="0"/>
              <a:buChar char="•"/>
            </a:pPr>
            <a:r>
              <a:rPr lang="el-GR" sz="4400" dirty="0" smtClean="0"/>
              <a:t>Επιστήμη</a:t>
            </a:r>
            <a:endParaRPr lang="el-GR" sz="4400" dirty="0"/>
          </a:p>
        </p:txBody>
      </p:sp>
      <p:pic>
        <p:nvPicPr>
          <p:cNvPr id="5" name="Θέση περιεχομένου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436096" y="764704"/>
            <a:ext cx="2926080" cy="5346192"/>
          </a:xfrm>
        </p:spPr>
      </p:pic>
      <p:sp>
        <p:nvSpPr>
          <p:cNvPr id="4" name="Θέση κειμένου 3"/>
          <p:cNvSpPr>
            <a:spLocks noGrp="1"/>
          </p:cNvSpPr>
          <p:nvPr>
            <p:ph type="body" sz="half" idx="2"/>
          </p:nvPr>
        </p:nvSpPr>
        <p:spPr>
          <a:xfrm>
            <a:off x="630936" y="2041975"/>
            <a:ext cx="4013072" cy="3403249"/>
          </a:xfrm>
        </p:spPr>
        <p:txBody>
          <a:bodyPr>
            <a:noAutofit/>
          </a:bodyPr>
          <a:lstStyle/>
          <a:p>
            <a:r>
              <a:rPr lang="el-GR" sz="2800" dirty="0" smtClean="0"/>
              <a:t>Οι θεολογικές σπουδές στηρίζουν και δεν αντιτάσσονται στην επιστήμη και την τεχνολογία. Δεν ξεχνούμε ότι ο Θεός μας έδωσε τον κόσμο και την ύπαρξή μας για να τον διαφυλάσσουμε και να εργαζόμαστε για αυτόν (Γεν. 2,15)</a:t>
            </a:r>
            <a:endParaRPr lang="el-GR" sz="28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20</a:t>
            </a:fld>
            <a:endParaRPr lang="el-GR"/>
          </a:p>
        </p:txBody>
      </p:sp>
    </p:spTree>
    <p:extLst>
      <p:ext uri="{BB962C8B-B14F-4D97-AF65-F5344CB8AC3E}">
        <p14:creationId xmlns="" xmlns:p14="http://schemas.microsoft.com/office/powerpoint/2010/main" val="216342716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anim calcmode="lin" valueType="num">
                                      <p:cBhvr>
                                        <p:cTn id="10" dur="2000" fill="hold"/>
                                        <p:tgtEl>
                                          <p:spTgt spid="5"/>
                                        </p:tgtEl>
                                        <p:attrNameLst>
                                          <p:attrName>ppt_x</p:attrName>
                                        </p:attrNameLst>
                                      </p:cBhvr>
                                      <p:tavLst>
                                        <p:tav tm="0">
                                          <p:val>
                                            <p:fltVal val="0.5"/>
                                          </p:val>
                                        </p:tav>
                                        <p:tav tm="100000">
                                          <p:val>
                                            <p:strVal val="#ppt_x"/>
                                          </p:val>
                                        </p:tav>
                                      </p:tavLst>
                                    </p:anim>
                                    <p:anim calcmode="lin" valueType="num">
                                      <p:cBhvr>
                                        <p:cTn id="11" dur="20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3229672" y="116632"/>
            <a:ext cx="2684657" cy="858644"/>
          </a:xfrm>
        </p:spPr>
        <p:txBody>
          <a:bodyPr>
            <a:normAutofit fontScale="90000"/>
          </a:bodyPr>
          <a:lstStyle/>
          <a:p>
            <a:pPr marL="457200" indent="-457200">
              <a:buFont typeface="Arial" panose="020B0604020202020204" pitchFamily="34" charset="0"/>
              <a:buChar char="•"/>
            </a:pPr>
            <a:r>
              <a:rPr lang="el-GR" sz="4400" dirty="0" smtClean="0"/>
              <a:t>Κοινωνία</a:t>
            </a:r>
            <a:endParaRPr lang="el-GR" sz="4400" dirty="0"/>
          </a:p>
        </p:txBody>
      </p:sp>
      <p:sp>
        <p:nvSpPr>
          <p:cNvPr id="5" name="Θέση κειμένου 4"/>
          <p:cNvSpPr>
            <a:spLocks noGrp="1"/>
          </p:cNvSpPr>
          <p:nvPr>
            <p:ph type="body" sz="half" idx="2"/>
          </p:nvPr>
        </p:nvSpPr>
        <p:spPr>
          <a:xfrm>
            <a:off x="323528" y="1032349"/>
            <a:ext cx="8617909" cy="1689408"/>
          </a:xfrm>
        </p:spPr>
        <p:txBody>
          <a:bodyPr>
            <a:normAutofit lnSpcReduction="10000"/>
          </a:bodyPr>
          <a:lstStyle/>
          <a:p>
            <a:r>
              <a:rPr lang="en-US" dirty="0" smtClean="0"/>
              <a:t> </a:t>
            </a:r>
            <a:r>
              <a:rPr lang="en-US" sz="2800" dirty="0" smtClean="0"/>
              <a:t> </a:t>
            </a:r>
            <a:r>
              <a:rPr lang="el-GR" sz="2800" dirty="0" smtClean="0"/>
              <a:t>Οι κοινωνιολογικές σπουδές αποτελούν βασικό κορμό των διδασκόμενων μαθημάτων</a:t>
            </a:r>
            <a:r>
              <a:rPr lang="el-GR" sz="2800" dirty="0"/>
              <a:t>.</a:t>
            </a:r>
            <a:r>
              <a:rPr lang="en-US" sz="2800" dirty="0" smtClean="0"/>
              <a:t> </a:t>
            </a:r>
            <a:r>
              <a:rPr lang="el-GR" sz="2800" dirty="0" smtClean="0"/>
              <a:t>Άλλωστε το Ορθόδοξο Χριστιανικό πνεύμα πραγματώνεται μόνο μέσα από την αγάπη για τον «Άλλο».</a:t>
            </a:r>
            <a:endParaRPr lang="en-US" sz="2800" dirty="0" smtClean="0"/>
          </a:p>
        </p:txBody>
      </p:sp>
      <p:pic>
        <p:nvPicPr>
          <p:cNvPr id="6" name="Θέση περιεχομένου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42377" y="2708920"/>
            <a:ext cx="6259247" cy="3960440"/>
          </a:xfrm>
          <a:prstGeom prst="bevel">
            <a:avLst>
              <a:gd name="adj" fmla="val 12296"/>
            </a:avLst>
          </a:prstGeom>
          <a:effectLst>
            <a:softEdge rad="31750"/>
          </a:effectLst>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21</a:t>
            </a:fld>
            <a:endParaRPr lang="el-GR"/>
          </a:p>
        </p:txBody>
      </p:sp>
    </p:spTree>
    <p:extLst>
      <p:ext uri="{BB962C8B-B14F-4D97-AF65-F5344CB8AC3E}">
        <p14:creationId xmlns="" xmlns:p14="http://schemas.microsoft.com/office/powerpoint/2010/main" val="12396123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60637" y="699201"/>
            <a:ext cx="3022727" cy="3271207"/>
          </a:xfrm>
        </p:spPr>
        <p:txBody>
          <a:bodyPr>
            <a:noAutofit/>
          </a:bodyPr>
          <a:lstStyle/>
          <a:p>
            <a:pPr algn="l"/>
            <a:r>
              <a:rPr lang="el-GR" sz="2000" dirty="0" smtClean="0"/>
              <a:t>Κάθε χρόνο η Σχολή δέχεται το μεγαλύτερο αριθμό αλλοδαπών φοιτητών</a:t>
            </a:r>
            <a:r>
              <a:rPr lang="el-GR" sz="2000" dirty="0"/>
              <a:t> </a:t>
            </a:r>
            <a:r>
              <a:rPr lang="el-GR" sz="2000" dirty="0" smtClean="0"/>
              <a:t>από όλο τον κόσμο σε σχέση με κάθε άλλο ελληνικό πανεπιστημιακό ίδρυμα</a:t>
            </a:r>
            <a:r>
              <a:rPr lang="en-US" sz="2000" dirty="0" smtClean="0"/>
              <a:t/>
            </a:r>
            <a:br>
              <a:rPr lang="en-US" sz="2000" dirty="0" smtClean="0"/>
            </a:br>
            <a:r>
              <a:rPr lang="el-GR" sz="2000" dirty="0" smtClean="0"/>
              <a:t>Το Τμήμα επίσης συνεργάζεται με διάσημα Πανεπιστήμια του εξωτερικού, μέσω του προγράμματος Έρασμος για όλα τα επίπεδα φοιτητών και ακαδημαϊκών</a:t>
            </a:r>
            <a:r>
              <a:rPr lang="en-US" sz="2000" dirty="0" smtClean="0"/>
              <a:t> </a:t>
            </a:r>
            <a:r>
              <a:rPr lang="en-US" sz="2400" dirty="0" smtClean="0"/>
              <a:t/>
            </a:r>
            <a:br>
              <a:rPr lang="en-US" sz="2400" dirty="0" smtClean="0"/>
            </a:br>
            <a:endParaRPr lang="el-GR" sz="2400" dirty="0"/>
          </a:p>
        </p:txBody>
      </p:sp>
      <p:pic>
        <p:nvPicPr>
          <p:cNvPr id="6" name="Θέση περιεχομένου 4"/>
          <p:cNvPicPr>
            <a:picLocks noChangeAspect="1"/>
          </p:cNvPicPr>
          <p:nvPr/>
        </p:nvPicPr>
        <p:blipFill rotWithShape="1">
          <a:blip r:embed="rId3" cstate="print">
            <a:extLst>
              <a:ext uri="{28A0092B-C50C-407E-A947-70E740481C1C}">
                <a14:useLocalDpi xmlns="" xmlns:a14="http://schemas.microsoft.com/office/drawing/2010/main" val="0"/>
              </a:ext>
            </a:extLst>
          </a:blip>
          <a:srcRect r="6124"/>
          <a:stretch/>
        </p:blipFill>
        <p:spPr>
          <a:xfrm>
            <a:off x="6770632" y="2669811"/>
            <a:ext cx="2064758" cy="2010576"/>
          </a:xfrm>
          <a:prstGeom prst="rect">
            <a:avLst/>
          </a:prstGeom>
        </p:spPr>
      </p:pic>
      <p:pic>
        <p:nvPicPr>
          <p:cNvPr id="7" name="Θέση περιεχομένου 4"/>
          <p:cNvPicPr>
            <a:picLocks noChangeAspect="1"/>
          </p:cNvPicPr>
          <p:nvPr/>
        </p:nvPicPr>
        <p:blipFill rotWithShape="1">
          <a:blip r:embed="rId4" cstate="print">
            <a:extLst>
              <a:ext uri="{28A0092B-C50C-407E-A947-70E740481C1C}">
                <a14:useLocalDpi xmlns="" xmlns:a14="http://schemas.microsoft.com/office/drawing/2010/main" val="0"/>
              </a:ext>
            </a:extLst>
          </a:blip>
          <a:srcRect r="78707"/>
          <a:stretch/>
        </p:blipFill>
        <p:spPr>
          <a:xfrm>
            <a:off x="758765" y="404664"/>
            <a:ext cx="1220947" cy="2680111"/>
          </a:xfrm>
          <a:prstGeom prst="rect">
            <a:avLst/>
          </a:prstGeom>
        </p:spPr>
      </p:pic>
      <p:pic>
        <p:nvPicPr>
          <p:cNvPr id="9" name="Θέση περιεχομένου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2256" y="5410946"/>
            <a:ext cx="1926331" cy="901326"/>
          </a:xfrm>
          <a:prstGeom prst="rect">
            <a:avLst/>
          </a:prstGeom>
        </p:spPr>
      </p:pic>
      <p:pic>
        <p:nvPicPr>
          <p:cNvPr id="10" name="Θέση περιεχομένου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92238" y="690601"/>
            <a:ext cx="2043152" cy="1743490"/>
          </a:xfrm>
          <a:prstGeom prst="rect">
            <a:avLst/>
          </a:prstGeom>
        </p:spPr>
      </p:pic>
      <p:pic>
        <p:nvPicPr>
          <p:cNvPr id="11" name="Θέση περιεχομένου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767787" y="4916107"/>
            <a:ext cx="2073380" cy="1271333"/>
          </a:xfrm>
          <a:prstGeom prst="rect">
            <a:avLst/>
          </a:prstGeom>
        </p:spPr>
      </p:pic>
      <p:pic>
        <p:nvPicPr>
          <p:cNvPr id="8" name="Θέση περιεχομένου 4"/>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151166" y="4340992"/>
            <a:ext cx="2932198" cy="2421562"/>
          </a:xfrm>
          <a:prstGeom prst="rect">
            <a:avLst/>
          </a:prstGeom>
        </p:spPr>
      </p:pic>
      <p:pic>
        <p:nvPicPr>
          <p:cNvPr id="1026"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67544" y="3284984"/>
            <a:ext cx="1772369" cy="1772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22</a:t>
            </a:fld>
            <a:endParaRPr lang="el-GR"/>
          </a:p>
        </p:txBody>
      </p:sp>
    </p:spTree>
    <p:extLst>
      <p:ext uri="{BB962C8B-B14F-4D97-AF65-F5344CB8AC3E}">
        <p14:creationId xmlns="" xmlns:p14="http://schemas.microsoft.com/office/powerpoint/2010/main" val="390273382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1000"/>
                                  </p:stCondLst>
                                  <p:iterate type="wd">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104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p:stCondLst>
                              <p:cond delay="12400"/>
                            </p:stCondLst>
                            <p:childTnLst>
                              <p:par>
                                <p:cTn id="16" presetID="10" presetClass="entr" presetSubtype="0"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2000"/>
                                        <p:tgtEl>
                                          <p:spTgt spid="1026"/>
                                        </p:tgtEl>
                                      </p:cBhvr>
                                    </p:animEffect>
                                  </p:childTnLst>
                                </p:cTn>
                              </p:par>
                            </p:childTnLst>
                          </p:cTn>
                        </p:par>
                        <p:par>
                          <p:cTn id="19" fill="hold">
                            <p:stCondLst>
                              <p:cond delay="144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par>
                          <p:cTn id="23" fill="hold">
                            <p:stCondLst>
                              <p:cond delay="164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par>
                          <p:cTn id="27" fill="hold">
                            <p:stCondLst>
                              <p:cond delay="1840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000"/>
                                        <p:tgtEl>
                                          <p:spTgt spid="6"/>
                                        </p:tgtEl>
                                      </p:cBhvr>
                                    </p:animEffect>
                                  </p:childTnLst>
                                </p:cTn>
                              </p:par>
                            </p:childTnLst>
                          </p:cTn>
                        </p:par>
                        <p:par>
                          <p:cTn id="31" fill="hold">
                            <p:stCondLst>
                              <p:cond delay="204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16571" y="1370776"/>
            <a:ext cx="2510858" cy="4116449"/>
          </a:xfrm>
          <a:prstGeom prst="rect">
            <a:avLst/>
          </a:prstGeom>
          <a:effectLst>
            <a:softEdge rad="317500"/>
          </a:effectLst>
        </p:spPr>
      </p:pic>
      <p:pic>
        <p:nvPicPr>
          <p:cNvPr id="8" name="Θέση περιεχομένου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82267" y="1487323"/>
            <a:ext cx="4379466" cy="3883355"/>
          </a:xfrm>
          <a:prstGeom prst="rect">
            <a:avLst/>
          </a:prstGeom>
        </p:spPr>
      </p:pic>
      <p:sp>
        <p:nvSpPr>
          <p:cNvPr id="2" name="Τίτλος 1"/>
          <p:cNvSpPr>
            <a:spLocks noGrp="1"/>
          </p:cNvSpPr>
          <p:nvPr>
            <p:ph type="title"/>
          </p:nvPr>
        </p:nvSpPr>
        <p:spPr>
          <a:xfrm>
            <a:off x="1950942" y="548680"/>
            <a:ext cx="5242117" cy="2206751"/>
          </a:xfrm>
        </p:spPr>
        <p:txBody>
          <a:bodyPr>
            <a:prstTxWarp prst="textArchUp">
              <a:avLst/>
            </a:prstTxWarp>
            <a:normAutofit/>
          </a:bodyPr>
          <a:lstStyle/>
          <a:p>
            <a:r>
              <a:rPr lang="el-GR" dirty="0" smtClean="0"/>
              <a:t>Εκπαιδευτικές επισκέψεις</a:t>
            </a:r>
            <a:endParaRPr lang="el-GR" dirty="0"/>
          </a:p>
        </p:txBody>
      </p:sp>
      <p:pic>
        <p:nvPicPr>
          <p:cNvPr id="4"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55587" y="1377000"/>
            <a:ext cx="4432826" cy="4104000"/>
          </a:xfrm>
          <a:prstGeom prst="rect">
            <a:avLst/>
          </a:prstGeom>
        </p:spPr>
      </p:pic>
      <p:pic>
        <p:nvPicPr>
          <p:cNvPr id="7" name="Θέση περιεχομένου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161505" y="1290234"/>
            <a:ext cx="4820990" cy="4277532"/>
          </a:xfrm>
          <a:prstGeom prst="rect">
            <a:avLst/>
          </a:prstGeom>
        </p:spPr>
      </p:pic>
      <p:pic>
        <p:nvPicPr>
          <p:cNvPr id="5" name="Θέση περιεχομένου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035045" y="1174845"/>
            <a:ext cx="5073911" cy="4508310"/>
          </a:xfrm>
          <a:prstGeom prst="rect">
            <a:avLst/>
          </a:prstGeom>
        </p:spPr>
      </p:pic>
      <p:sp>
        <p:nvSpPr>
          <p:cNvPr id="3" name="Ορθογώνιο 2"/>
          <p:cNvSpPr/>
          <p:nvPr/>
        </p:nvSpPr>
        <p:spPr>
          <a:xfrm>
            <a:off x="2339911" y="5877272"/>
            <a:ext cx="4867615" cy="707886"/>
          </a:xfrm>
          <a:prstGeom prst="rect">
            <a:avLst/>
          </a:prstGeom>
        </p:spPr>
        <p:txBody>
          <a:bodyPr wrap="none">
            <a:prstTxWarp prst="textArchDown">
              <a:avLst/>
            </a:prstTxWarp>
            <a:spAutoFit/>
          </a:bodyPr>
          <a:lstStyle/>
          <a:p>
            <a:r>
              <a:rPr lang="el-GR" sz="4000" dirty="0" smtClean="0"/>
              <a:t>Ζωή στο Πανεπιστήμιο</a:t>
            </a:r>
            <a:endParaRPr lang="el-GR" sz="4000" dirty="0"/>
          </a:p>
        </p:txBody>
      </p:sp>
      <p:sp>
        <p:nvSpPr>
          <p:cNvPr id="9" name="Θέση αριθμού διαφάνειας 8"/>
          <p:cNvSpPr>
            <a:spLocks noGrp="1"/>
          </p:cNvSpPr>
          <p:nvPr>
            <p:ph type="sldNum" sz="quarter" idx="12"/>
          </p:nvPr>
        </p:nvSpPr>
        <p:spPr/>
        <p:txBody>
          <a:bodyPr/>
          <a:lstStyle/>
          <a:p>
            <a:fld id="{254F9F8B-F54E-424C-8125-879B1A6BD777}" type="slidenum">
              <a:rPr lang="el-GR" smtClean="0"/>
              <a:pPr/>
              <a:t>23</a:t>
            </a:fld>
            <a:endParaRPr lang="el-GR" dirty="0"/>
          </a:p>
        </p:txBody>
      </p:sp>
      <p:sp>
        <p:nvSpPr>
          <p:cNvPr id="10" name="Τίτλος 1"/>
          <p:cNvSpPr txBox="1">
            <a:spLocks/>
          </p:cNvSpPr>
          <p:nvPr/>
        </p:nvSpPr>
        <p:spPr>
          <a:xfrm>
            <a:off x="1979712" y="548680"/>
            <a:ext cx="5242117" cy="2206751"/>
          </a:xfrm>
          <a:prstGeom prst="rect">
            <a:avLst/>
          </a:prstGeom>
        </p:spPr>
        <p:txBody>
          <a:bodyPr spcFirstLastPara="1" vert="horz" lIns="91440" tIns="45720" rIns="91440" bIns="45720" numCol="1" rtlCol="0" anchor="ctr">
            <a:prstTxWarp prst="textArchU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l-GR" dirty="0"/>
          </a:p>
        </p:txBody>
      </p:sp>
    </p:spTree>
    <p:extLst>
      <p:ext uri="{BB962C8B-B14F-4D97-AF65-F5344CB8AC3E}">
        <p14:creationId xmlns="" xmlns:p14="http://schemas.microsoft.com/office/powerpoint/2010/main" val="72169561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6"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par>
                          <p:cTn id="14" fill="hold">
                            <p:stCondLst>
                              <p:cond delay="40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0"/>
                                        <p:tgtEl>
                                          <p:spTgt spid="4"/>
                                        </p:tgtEl>
                                      </p:cBhvr>
                                    </p:animEffect>
                                  </p:childTnLst>
                                </p:cTn>
                              </p:par>
                            </p:childTnLst>
                          </p:cTn>
                        </p:par>
                        <p:par>
                          <p:cTn id="18" fill="hold">
                            <p:stCondLst>
                              <p:cond delay="90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0"/>
                                        <p:tgtEl>
                                          <p:spTgt spid="7"/>
                                        </p:tgtEl>
                                      </p:cBhvr>
                                    </p:animEffect>
                                  </p:childTnLst>
                                </p:cTn>
                              </p:par>
                            </p:childTnLst>
                          </p:cTn>
                        </p:par>
                        <p:par>
                          <p:cTn id="22" fill="hold">
                            <p:stCondLst>
                              <p:cond delay="14000"/>
                            </p:stCondLst>
                            <p:childTnLst>
                              <p:par>
                                <p:cTn id="23" presetID="16" presetClass="entr" presetSubtype="2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0"/>
                                        <p:tgtEl>
                                          <p:spTgt spid="5"/>
                                        </p:tgtEl>
                                      </p:cBhvr>
                                    </p:animEffect>
                                  </p:childTnLst>
                                </p:cTn>
                              </p:par>
                            </p:childTnLst>
                          </p:cTn>
                        </p:par>
                        <p:par>
                          <p:cTn id="26" fill="hold">
                            <p:stCondLst>
                              <p:cond delay="19000"/>
                            </p:stCondLst>
                            <p:childTnLst>
                              <p:par>
                                <p:cTn id="27" presetID="3" presetClass="emph" presetSubtype="2" fill="hold" grpId="0" nodeType="afterEffect" nodePh="1">
                                  <p:stCondLst>
                                    <p:cond delay="0"/>
                                  </p:stCondLst>
                                  <p:endCondLst>
                                    <p:cond evt="begin" delay="0">
                                      <p:tn val="27"/>
                                    </p:cond>
                                  </p:endCondLst>
                                  <p:childTnLst>
                                    <p:animClr clrSpc="rgb" dir="cw">
                                      <p:cBhvr override="childStyle">
                                        <p:cTn id="28" dur="2000" fill="hold"/>
                                        <p:tgtEl>
                                          <p:spTgt spid="1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13259" y="609602"/>
            <a:ext cx="6507167" cy="1379239"/>
          </a:xfrm>
        </p:spPr>
        <p:txBody>
          <a:bodyPr>
            <a:normAutofit fontScale="90000"/>
          </a:bodyPr>
          <a:lstStyle/>
          <a:p>
            <a:r>
              <a:rPr lang="el-GR" dirty="0" smtClean="0"/>
              <a:t>Ευχαριστούμε για το ενδιαφέρον σας</a:t>
            </a:r>
            <a:endParaRPr lang="el-GR" dirty="0"/>
          </a:p>
        </p:txBody>
      </p:sp>
      <p:sp>
        <p:nvSpPr>
          <p:cNvPr id="3" name="Υπότιτλος 2"/>
          <p:cNvSpPr>
            <a:spLocks noGrp="1"/>
          </p:cNvSpPr>
          <p:nvPr>
            <p:ph type="subTitle" idx="1"/>
          </p:nvPr>
        </p:nvSpPr>
        <p:spPr>
          <a:xfrm>
            <a:off x="1313259" y="2276872"/>
            <a:ext cx="6507167" cy="3514328"/>
          </a:xfrm>
        </p:spPr>
        <p:txBody>
          <a:bodyPr>
            <a:normAutofit fontScale="77500" lnSpcReduction="20000"/>
          </a:bodyPr>
          <a:lstStyle/>
          <a:p>
            <a:r>
              <a:rPr lang="el-GR" dirty="0" smtClean="0"/>
              <a:t>Ευχαριστούμε για τη βοήθειά τους</a:t>
            </a:r>
          </a:p>
          <a:p>
            <a:r>
              <a:rPr lang="el-GR" dirty="0" err="1" smtClean="0"/>
              <a:t>Δρ</a:t>
            </a:r>
            <a:r>
              <a:rPr lang="el-GR" dirty="0" smtClean="0"/>
              <a:t> Δεσπότη Σωτήριο</a:t>
            </a:r>
            <a:endParaRPr lang="en-US" dirty="0" smtClean="0"/>
          </a:p>
          <a:p>
            <a:r>
              <a:rPr lang="en-US" dirty="0" smtClean="0"/>
              <a:t> </a:t>
            </a:r>
            <a:r>
              <a:rPr lang="el-GR" dirty="0" smtClean="0"/>
              <a:t>Το ιστορικό αρχείο του ΕΚΠΑ</a:t>
            </a:r>
          </a:p>
          <a:p>
            <a:r>
              <a:rPr lang="el-GR" dirty="0" smtClean="0"/>
              <a:t>Το ιστορικό αρχείο του Δήμου των Αθηναίων  Το Χριστιανικό και Βυζαντινό Μουσείο των Αθηνών</a:t>
            </a:r>
          </a:p>
          <a:p>
            <a:r>
              <a:rPr lang="el-GR" dirty="0" smtClean="0"/>
              <a:t>Παναγιώτη </a:t>
            </a:r>
            <a:r>
              <a:rPr lang="el-GR" dirty="0" err="1" smtClean="0"/>
              <a:t>Αξαρίδη</a:t>
            </a:r>
            <a:endParaRPr lang="en-US" dirty="0" smtClean="0"/>
          </a:p>
          <a:p>
            <a:r>
              <a:rPr lang="en-US" dirty="0" smtClean="0"/>
              <a:t>&amp; </a:t>
            </a:r>
          </a:p>
          <a:p>
            <a:r>
              <a:rPr lang="el-GR" dirty="0" smtClean="0"/>
              <a:t>Τους μοναχούς της Ι.Μ. </a:t>
            </a:r>
            <a:r>
              <a:rPr lang="el-GR" dirty="0" err="1" smtClean="0"/>
              <a:t>Σίμωνος</a:t>
            </a:r>
            <a:r>
              <a:rPr lang="el-GR" dirty="0" smtClean="0"/>
              <a:t> Πέτρας Του Αγίου Όρους</a:t>
            </a:r>
            <a:endParaRPr lang="en-US" dirty="0" smtClean="0"/>
          </a:p>
        </p:txBody>
      </p:sp>
      <p:sp>
        <p:nvSpPr>
          <p:cNvPr id="4" name="Θέση αριθμού διαφάνειας 3"/>
          <p:cNvSpPr>
            <a:spLocks noGrp="1"/>
          </p:cNvSpPr>
          <p:nvPr>
            <p:ph type="sldNum" sz="quarter" idx="12"/>
          </p:nvPr>
        </p:nvSpPr>
        <p:spPr/>
        <p:txBody>
          <a:bodyPr/>
          <a:lstStyle/>
          <a:p>
            <a:fld id="{254F9F8B-F54E-424C-8125-879B1A6BD777}" type="slidenum">
              <a:rPr lang="el-GR" smtClean="0"/>
              <a:pPr/>
              <a:t>24</a:t>
            </a:fld>
            <a:endParaRPr lang="el-GR"/>
          </a:p>
        </p:txBody>
      </p:sp>
    </p:spTree>
    <p:extLst>
      <p:ext uri="{BB962C8B-B14F-4D97-AF65-F5344CB8AC3E}">
        <p14:creationId xmlns="" xmlns:p14="http://schemas.microsoft.com/office/powerpoint/2010/main" val="3882028442"/>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57251" y="1880829"/>
            <a:ext cx="7429499" cy="3096343"/>
          </a:xfrm>
        </p:spPr>
        <p:txBody>
          <a:bodyPr>
            <a:normAutofit lnSpcReduction="10000"/>
          </a:bodyPr>
          <a:lstStyle/>
          <a:p>
            <a:pPr marL="0" indent="0" algn="ctr">
              <a:buNone/>
            </a:pPr>
            <a:r>
              <a:rPr lang="el-GR" sz="2400" b="1" dirty="0" smtClean="0"/>
              <a:t>Έρευνα &amp; Παραγωγή</a:t>
            </a:r>
            <a:endParaRPr lang="en-US" sz="2400" b="1" dirty="0" smtClean="0"/>
          </a:p>
          <a:p>
            <a:pPr marL="0" indent="0" algn="ctr">
              <a:buNone/>
            </a:pPr>
            <a:r>
              <a:rPr lang="el-GR" dirty="0" smtClean="0"/>
              <a:t>Έλενα Ευαγγέλου</a:t>
            </a:r>
          </a:p>
          <a:p>
            <a:pPr marL="0" indent="0" algn="ctr">
              <a:buNone/>
            </a:pPr>
            <a:endParaRPr lang="en-US" dirty="0" smtClean="0"/>
          </a:p>
          <a:p>
            <a:pPr marL="0" indent="0" algn="ctr">
              <a:buNone/>
            </a:pPr>
            <a:r>
              <a:rPr lang="el-GR" sz="2400" b="1" dirty="0" smtClean="0"/>
              <a:t>Με την επίβλεψη του</a:t>
            </a:r>
            <a:endParaRPr lang="en-US" sz="2400" b="1" dirty="0" smtClean="0"/>
          </a:p>
          <a:p>
            <a:pPr marL="0" indent="0" algn="ctr">
              <a:buNone/>
            </a:pPr>
            <a:r>
              <a:rPr lang="el-GR" dirty="0" err="1" smtClean="0"/>
              <a:t>Δρ</a:t>
            </a:r>
            <a:r>
              <a:rPr lang="el-GR" dirty="0" smtClean="0"/>
              <a:t> Δεσπότη Σωτήριου</a:t>
            </a:r>
            <a:endParaRPr lang="en-US" dirty="0" smtClean="0"/>
          </a:p>
          <a:p>
            <a:pPr marL="0" indent="0" algn="ctr">
              <a:buNone/>
            </a:pPr>
            <a:r>
              <a:rPr lang="el-GR" dirty="0" err="1" smtClean="0"/>
              <a:t>Αναπλ</a:t>
            </a:r>
            <a:r>
              <a:rPr lang="el-GR" dirty="0" smtClean="0"/>
              <a:t>. Καθηγητή Θεολογικής Σχολής ΕΚΠΑ</a:t>
            </a:r>
            <a:endParaRPr lang="en-US" dirty="0" smtClean="0"/>
          </a:p>
          <a:p>
            <a:endParaRPr lang="el-GR" dirty="0"/>
          </a:p>
        </p:txBody>
      </p:sp>
      <p:sp>
        <p:nvSpPr>
          <p:cNvPr id="4" name="Θέση περιεχομένου 2"/>
          <p:cNvSpPr txBox="1">
            <a:spLocks/>
          </p:cNvSpPr>
          <p:nvPr/>
        </p:nvSpPr>
        <p:spPr>
          <a:xfrm>
            <a:off x="857251" y="1880829"/>
            <a:ext cx="7429499" cy="30963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l-GR"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25</a:t>
            </a:fld>
            <a:endParaRPr lang="el-GR"/>
          </a:p>
        </p:txBody>
      </p:sp>
    </p:spTree>
    <p:extLst>
      <p:ext uri="{BB962C8B-B14F-4D97-AF65-F5344CB8AC3E}">
        <p14:creationId xmlns="" xmlns:p14="http://schemas.microsoft.com/office/powerpoint/2010/main" val="6061906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nodePh="1">
                                  <p:stCondLst>
                                    <p:cond delay="0"/>
                                  </p:stCondLst>
                                  <p:endCondLst>
                                    <p:cond evt="begin" delay="0">
                                      <p:tn val="5"/>
                                    </p:cond>
                                  </p:endCondLst>
                                  <p:childTnLst>
                                    <p:animClr clrSpc="rgb" dir="cw">
                                      <p:cBhvr override="childStyle">
                                        <p:cTn id="6" dur="5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3"/>
          <p:cNvPicPr>
            <a:picLocks noChangeAspect="1"/>
          </p:cNvPicPr>
          <p:nvPr/>
        </p:nvPicPr>
        <p:blipFill rotWithShape="1">
          <a:blip r:embed="rId2" cstate="print">
            <a:duotone>
              <a:prstClr val="black"/>
              <a:srgbClr val="D9C3A5">
                <a:tint val="50000"/>
                <a:satMod val="180000"/>
              </a:srgbClr>
            </a:duotone>
            <a:extLst>
              <a:ext uri="{28A0092B-C50C-407E-A947-70E740481C1C}">
                <a14:useLocalDpi xmlns="" xmlns:a14="http://schemas.microsoft.com/office/drawing/2010/main" val="0"/>
              </a:ext>
            </a:extLst>
          </a:blip>
          <a:srcRect l="14391" t="4547" r="12306" b="11160"/>
          <a:stretch/>
        </p:blipFill>
        <p:spPr>
          <a:xfrm>
            <a:off x="791300" y="3285312"/>
            <a:ext cx="1908492" cy="2952000"/>
          </a:xfrm>
          <a:prstGeom prst="ellipse">
            <a:avLst/>
          </a:prstGeom>
          <a:ln>
            <a:noFill/>
          </a:ln>
          <a:effectLst>
            <a:softEdge rad="112500"/>
          </a:effectLst>
          <a:scene3d>
            <a:camera prst="orthographicFront"/>
            <a:lightRig rig="threePt" dir="t"/>
          </a:scene3d>
          <a:sp3d>
            <a:bevelT prst="slope"/>
          </a:sp3d>
        </p:spPr>
      </p:pic>
      <p:sp>
        <p:nvSpPr>
          <p:cNvPr id="2" name="Τίτλος 1"/>
          <p:cNvSpPr>
            <a:spLocks noGrp="1"/>
          </p:cNvSpPr>
          <p:nvPr>
            <p:ph type="title"/>
          </p:nvPr>
        </p:nvSpPr>
        <p:spPr>
          <a:xfrm>
            <a:off x="857251" y="716280"/>
            <a:ext cx="7429499" cy="1992640"/>
          </a:xfrm>
        </p:spPr>
        <p:txBody>
          <a:bodyPr>
            <a:noAutofit/>
          </a:bodyPr>
          <a:lstStyle/>
          <a:p>
            <a:pPr algn="ctr"/>
            <a:r>
              <a:rPr lang="el-GR" sz="2400" dirty="0" smtClean="0"/>
              <a:t/>
            </a:r>
            <a:br>
              <a:rPr lang="el-GR" sz="2400" dirty="0" smtClean="0"/>
            </a:br>
            <a:r>
              <a:rPr lang="el-GR" sz="2400" dirty="0" smtClean="0"/>
              <a:t>Αξιότιμες κυρίες και κύριοι, έχετε την τιμή να βρίσκεστε σε μια από τις αρχαιότερες σχολές του Πανεπιστημίου των Αθηνών που ιδρύθηκε το 1837 από το βασιλιά </a:t>
            </a:r>
            <a:r>
              <a:rPr lang="el-GR" sz="2400" dirty="0" err="1" smtClean="0"/>
              <a:t>Όθωνα</a:t>
            </a:r>
            <a:r>
              <a:rPr lang="el-GR" sz="2400" dirty="0" smtClean="0"/>
              <a:t>.  Υπήρξε το πρώτο Πανεπιστημιακό ίδρυμα των Βαλκανίων αλλά και της Ανατολικής Μεσογείου, μετά την πτώση της Οθωμανικής Αυτοκρατορίας.</a:t>
            </a:r>
            <a:r>
              <a:rPr lang="en-US" sz="2400" dirty="0" smtClean="0"/>
              <a:t> </a:t>
            </a:r>
            <a:r>
              <a:rPr lang="el-GR" sz="2400" dirty="0" smtClean="0"/>
              <a:t>Η Θεολογική Σχολή υπήρξε  μία από τις τέσσερεις πρώτες σχολές του Οθωνικού Πανεπιστημίου, μεταξύ της Νομικής, της Ιατρικής και της Φιλοσοφικής σχολής</a:t>
            </a:r>
            <a:r>
              <a:rPr lang="en-US" sz="2400" dirty="0" smtClean="0"/>
              <a:t/>
            </a:r>
            <a:br>
              <a:rPr lang="en-US" sz="2400" dirty="0" smtClean="0"/>
            </a:br>
            <a:r>
              <a:rPr lang="en-US" sz="2400" dirty="0" smtClean="0"/>
              <a:t>. </a:t>
            </a:r>
            <a:endParaRPr lang="el-GR" sz="2400" dirty="0"/>
          </a:p>
        </p:txBody>
      </p:sp>
      <p:pic>
        <p:nvPicPr>
          <p:cNvPr id="4098" name="Picture 2" descr="http://www.eie.gr/archaeologia/gr/layout/images/09/zoom/LEO28.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394093" y="3421397"/>
            <a:ext cx="3850315" cy="2959931"/>
          </a:xfrm>
          <a:prstGeom prst="rect">
            <a:avLst/>
          </a:prstGeom>
          <a:noFill/>
          <a:ln w="76200">
            <a:solidFill>
              <a:schemeClr val="tx1"/>
            </a:solidFill>
          </a:ln>
          <a:scene3d>
            <a:camera prst="orthographicFront"/>
            <a:lightRig rig="threePt" dir="t"/>
          </a:scene3d>
          <a:sp3d>
            <a:bevelT prst="slope"/>
          </a:sp3d>
          <a:extLst>
            <a:ext uri="{909E8E84-426E-40DD-AFC4-6F175D3DCCD1}">
              <a14:hiddenFill xmlns="" xmlns:a14="http://schemas.microsoft.com/office/drawing/2010/main">
                <a:solidFill>
                  <a:srgbClr val="FFFFFF"/>
                </a:solidFill>
              </a14:hiddenFill>
            </a:ext>
          </a:extLst>
        </p:spPr>
      </p:pic>
      <p:sp>
        <p:nvSpPr>
          <p:cNvPr id="3" name="Θέση αριθμού διαφάνειας 2"/>
          <p:cNvSpPr>
            <a:spLocks noGrp="1"/>
          </p:cNvSpPr>
          <p:nvPr>
            <p:ph type="sldNum" sz="quarter" idx="12"/>
          </p:nvPr>
        </p:nvSpPr>
        <p:spPr/>
        <p:txBody>
          <a:bodyPr/>
          <a:lstStyle/>
          <a:p>
            <a:fld id="{254F9F8B-F54E-424C-8125-879B1A6BD777}" type="slidenum">
              <a:rPr lang="el-GR" smtClean="0"/>
              <a:pPr/>
              <a:t>3</a:t>
            </a:fld>
            <a:endParaRPr lang="el-GR"/>
          </a:p>
        </p:txBody>
      </p:sp>
    </p:spTree>
    <p:extLst>
      <p:ext uri="{BB962C8B-B14F-4D97-AF65-F5344CB8AC3E}">
        <p14:creationId xmlns="" xmlns:p14="http://schemas.microsoft.com/office/powerpoint/2010/main" val="499601147"/>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3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κειμένου 5"/>
          <p:cNvSpPr>
            <a:spLocks noGrp="1"/>
          </p:cNvSpPr>
          <p:nvPr>
            <p:ph type="body" sz="half" idx="2"/>
          </p:nvPr>
        </p:nvSpPr>
        <p:spPr>
          <a:xfrm>
            <a:off x="597365" y="278781"/>
            <a:ext cx="2966523" cy="6367346"/>
          </a:xfrm>
        </p:spPr>
        <p:txBody>
          <a:bodyPr>
            <a:normAutofit fontScale="92500"/>
          </a:bodyPr>
          <a:lstStyle/>
          <a:p>
            <a:r>
              <a:rPr lang="el-GR" sz="2400" dirty="0" smtClean="0"/>
              <a:t>Ο διάσημος Δανός αρχιτέκτονας </a:t>
            </a:r>
            <a:r>
              <a:rPr lang="en-US" sz="2400" dirty="0" smtClean="0"/>
              <a:t>Christian </a:t>
            </a:r>
            <a:r>
              <a:rPr lang="en-US" sz="2400" dirty="0"/>
              <a:t>Hansen </a:t>
            </a:r>
            <a:r>
              <a:rPr lang="el-GR" sz="2400" dirty="0" smtClean="0"/>
              <a:t>σχεδίασε το ιστορικό κτήριο του Πανεπιστημίου σε ένα από τους σημαντικότερους δρόμους των Αθηνών τον οποίον και τίμησε με το όνομά του.</a:t>
            </a:r>
            <a:endParaRPr lang="en-US" sz="2400" dirty="0" smtClean="0"/>
          </a:p>
          <a:p>
            <a:endParaRPr lang="en-US" sz="2400" dirty="0"/>
          </a:p>
          <a:p>
            <a:r>
              <a:rPr lang="el-GR" sz="2400" dirty="0" smtClean="0"/>
              <a:t>Το εξαιρετικής αρχιτεκτονικής νέο κτήριο σχεδιάστηκε για να γίνει κέντρο παιδείας και πολιτισμού του Νέου Ελληνικού κράτους.</a:t>
            </a:r>
            <a:endParaRPr lang="el-GR" dirty="0"/>
          </a:p>
        </p:txBody>
      </p:sp>
      <p:pic>
        <p:nvPicPr>
          <p:cNvPr id="4" name="Εικόνα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36432" y="224960"/>
            <a:ext cx="3924000" cy="2837820"/>
          </a:xfrm>
          <a:prstGeom prst="rect">
            <a:avLst/>
          </a:prstGeom>
        </p:spPr>
      </p:pic>
      <p:pic>
        <p:nvPicPr>
          <p:cNvPr id="7" name="Εικόνα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72969" y="4979287"/>
            <a:ext cx="3924000" cy="1686211"/>
          </a:xfrm>
          <a:prstGeom prst="rect">
            <a:avLst/>
          </a:prstGeom>
        </p:spPr>
      </p:pic>
      <p:pic>
        <p:nvPicPr>
          <p:cNvPr id="8" name="Εικόνα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08537" y="3356992"/>
            <a:ext cx="3924000" cy="1282175"/>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4</a:t>
            </a:fld>
            <a:endParaRPr lang="el-GR"/>
          </a:p>
        </p:txBody>
      </p:sp>
    </p:spTree>
    <p:extLst>
      <p:ext uri="{BB962C8B-B14F-4D97-AF65-F5344CB8AC3E}">
        <p14:creationId xmlns="" xmlns:p14="http://schemas.microsoft.com/office/powerpoint/2010/main" val="2603678783"/>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25001" y="103910"/>
            <a:ext cx="8093999" cy="1496853"/>
          </a:xfrm>
        </p:spPr>
      </p:pic>
      <p:sp>
        <p:nvSpPr>
          <p:cNvPr id="4" name="Θέση κειμένου 3"/>
          <p:cNvSpPr>
            <a:spLocks noGrp="1"/>
          </p:cNvSpPr>
          <p:nvPr>
            <p:ph type="body" sz="half" idx="2"/>
          </p:nvPr>
        </p:nvSpPr>
        <p:spPr>
          <a:xfrm>
            <a:off x="350694" y="1700808"/>
            <a:ext cx="3141186" cy="1622368"/>
          </a:xfrm>
        </p:spPr>
        <p:txBody>
          <a:bodyPr>
            <a:noAutofit/>
          </a:bodyPr>
          <a:lstStyle/>
          <a:p>
            <a:r>
              <a:rPr lang="el-GR" sz="1800" dirty="0" smtClean="0"/>
              <a:t>Στη διάρκεια της δεκαετίας του 1970 η σχολή μεταφέρθηκε στην Πανεπιστημιούπολη του Ζωγράφου, σε ένα χώρο ικανό να καλύψει όλες τις ακαδημαϊκές ανάγκες.</a:t>
            </a:r>
            <a:endParaRPr lang="el-GR" sz="1800" dirty="0"/>
          </a:p>
        </p:txBody>
      </p:sp>
      <p:pic>
        <p:nvPicPr>
          <p:cNvPr id="6" name="Θέση περιεχομένου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54455" y="1898074"/>
            <a:ext cx="5022000" cy="2324586"/>
          </a:xfrm>
          <a:prstGeom prst="bevel">
            <a:avLst/>
          </a:prstGeom>
        </p:spPr>
      </p:pic>
      <p:pic>
        <p:nvPicPr>
          <p:cNvPr id="7" name="Θέση περιεχομένου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654456" y="4641272"/>
            <a:ext cx="5022000" cy="1937708"/>
          </a:xfrm>
          <a:prstGeom prst="bevel">
            <a:avLst/>
          </a:prstGeom>
        </p:spPr>
      </p:pic>
      <p:sp>
        <p:nvSpPr>
          <p:cNvPr id="8" name="Θέση κειμένου 3"/>
          <p:cNvSpPr txBox="1">
            <a:spLocks/>
          </p:cNvSpPr>
          <p:nvPr/>
        </p:nvSpPr>
        <p:spPr>
          <a:xfrm>
            <a:off x="349078" y="3376312"/>
            <a:ext cx="3142802" cy="2933008"/>
          </a:xfrm>
          <a:prstGeom prst="rect">
            <a:avLst/>
          </a:prstGeom>
        </p:spPr>
        <p:txBody>
          <a:bodyPr vert="horz" lIns="91440" tIns="45720" rIns="91440" bIns="45720" rtlCol="0">
            <a:noAutofit/>
          </a:bodyPr>
          <a:lstStyle>
            <a:lvl1pPr marL="0" indent="0" algn="l" defTabSz="914400" rtl="0" eaLnBrk="1" latinLnBrk="0" hangingPunct="1">
              <a:lnSpc>
                <a:spcPct val="114000"/>
              </a:lnSpc>
              <a:spcBef>
                <a:spcPts val="800"/>
              </a:spcBef>
              <a:spcAft>
                <a:spcPts val="200"/>
              </a:spcAft>
              <a:buClr>
                <a:schemeClr val="accent1"/>
              </a:buClr>
              <a:buSzPct val="80000"/>
              <a:buFont typeface="Arial" pitchFamily="34" charset="0"/>
              <a:buNone/>
              <a:defRPr sz="1300" kern="1200" spc="10" baseline="0">
                <a:solidFill>
                  <a:schemeClr val="tx1"/>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000" kern="1200">
                <a:solidFill>
                  <a:schemeClr val="tx1">
                    <a:lumMod val="85000"/>
                    <a:lumOff val="1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85000"/>
                    <a:lumOff val="15000"/>
                  </a:schemeClr>
                </a:solidFill>
                <a:latin typeface="+mn-lt"/>
                <a:ea typeface="+mn-ea"/>
                <a:cs typeface="+mn-cs"/>
              </a:defRPr>
            </a:lvl9pPr>
          </a:lstStyle>
          <a:p>
            <a:r>
              <a:rPr lang="el-GR" sz="1800" dirty="0" smtClean="0"/>
              <a:t>Το νέο καταπράσινο περιβάλλον προσφέρεται  σε φοιτητές, διδάσκοντες και προσωπικό, ώστε να διάγουν το επιστημονικό τους έργο δίπλα στη φύση αφού ο χώρος είναι ιδανικός για φυσικές δραστηριότητες και άθληση, σύμφωνα με την αρχαία ρήση </a:t>
            </a:r>
            <a:r>
              <a:rPr lang="en-US" sz="1800" dirty="0" smtClean="0"/>
              <a:t>“ </a:t>
            </a:r>
            <a:r>
              <a:rPr lang="el-GR" sz="1800" dirty="0" err="1" smtClean="0"/>
              <a:t>νοῦς</a:t>
            </a:r>
            <a:r>
              <a:rPr lang="el-GR" sz="1800" dirty="0" smtClean="0"/>
              <a:t> </a:t>
            </a:r>
            <a:r>
              <a:rPr lang="el-GR" sz="1800" dirty="0" err="1" smtClean="0"/>
              <a:t>ὑγιής</a:t>
            </a:r>
            <a:r>
              <a:rPr lang="el-GR" sz="1800" dirty="0" smtClean="0"/>
              <a:t> </a:t>
            </a:r>
            <a:r>
              <a:rPr lang="el-GR" sz="1800" dirty="0" err="1" smtClean="0"/>
              <a:t>ἐν</a:t>
            </a:r>
            <a:r>
              <a:rPr lang="el-GR" sz="1800" dirty="0" smtClean="0"/>
              <a:t> σώματι </a:t>
            </a:r>
            <a:r>
              <a:rPr lang="el-GR" sz="1800" dirty="0" err="1" smtClean="0"/>
              <a:t>ὑγιεῖ΄</a:t>
            </a:r>
            <a:r>
              <a:rPr lang="en-US" sz="1800" dirty="0" smtClean="0"/>
              <a:t>”</a:t>
            </a:r>
            <a:endParaRPr lang="el-GR" sz="1800"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5</a:t>
            </a:fld>
            <a:endParaRPr lang="el-GR"/>
          </a:p>
        </p:txBody>
      </p:sp>
    </p:spTree>
    <p:extLst>
      <p:ext uri="{BB962C8B-B14F-4D97-AF65-F5344CB8AC3E}">
        <p14:creationId xmlns="" xmlns:p14="http://schemas.microsoft.com/office/powerpoint/2010/main" val="2424646174"/>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4149411" y="1497056"/>
            <a:ext cx="4373570" cy="3863889"/>
          </a:xfrm>
        </p:spPr>
      </p:pic>
      <p:sp>
        <p:nvSpPr>
          <p:cNvPr id="4" name="Θέση κειμένου 3"/>
          <p:cNvSpPr>
            <a:spLocks noGrp="1"/>
          </p:cNvSpPr>
          <p:nvPr>
            <p:ph type="body" sz="half" idx="2"/>
          </p:nvPr>
        </p:nvSpPr>
        <p:spPr>
          <a:xfrm>
            <a:off x="323528" y="325620"/>
            <a:ext cx="3261822" cy="6206760"/>
          </a:xfrm>
        </p:spPr>
        <p:txBody>
          <a:bodyPr>
            <a:noAutofit/>
          </a:bodyPr>
          <a:lstStyle/>
          <a:p>
            <a:r>
              <a:rPr lang="el-GR" sz="2400" dirty="0" smtClean="0"/>
              <a:t>Το βραβευμένο κτήριο της Θεολογικής σχολής σχεδιάστηκε στο πνεύμα της αρχιτεκτονικής του</a:t>
            </a:r>
            <a:r>
              <a:rPr lang="en-US" sz="2400" dirty="0" smtClean="0"/>
              <a:t> Le Corbusier</a:t>
            </a:r>
            <a:r>
              <a:rPr lang="el-GR" sz="2400" dirty="0" smtClean="0"/>
              <a:t>. Σήμερα στεγάζει αμφιθέατρα, διοικητικές υπηρεσίες αλλά και βιβλιοθήκη, μουσείο βιβλικών σπουδών, συνεδριακούς χώρους, αρχονταρίκι, αίθουσα πολυμέσων, θέατρο, εργαστήρι εικονογραφίας και το παρεκκλήσι του  Αποστόλου Παύλου</a:t>
            </a:r>
            <a:r>
              <a:rPr lang="en-US" sz="2400" dirty="0" smtClean="0"/>
              <a:t>.</a:t>
            </a:r>
            <a:endParaRPr lang="el-GR" sz="2400" dirty="0"/>
          </a:p>
        </p:txBody>
      </p:sp>
      <p:pic>
        <p:nvPicPr>
          <p:cNvPr id="9" name="Θέση περιεχομένου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26016" y="1413236"/>
            <a:ext cx="4420361" cy="4031529"/>
          </a:xfrm>
          <a:prstGeom prst="rect">
            <a:avLst/>
          </a:prstGeom>
        </p:spPr>
      </p:pic>
      <p:pic>
        <p:nvPicPr>
          <p:cNvPr id="7" name="Θέση περιεχομένου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93191" y="1383297"/>
            <a:ext cx="4486011" cy="4091406"/>
          </a:xfrm>
          <a:prstGeom prst="rect">
            <a:avLst/>
          </a:prstGeom>
        </p:spPr>
      </p:pic>
      <p:pic>
        <p:nvPicPr>
          <p:cNvPr id="10" name="Θέση περιεχομένου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55305" y="1325880"/>
            <a:ext cx="4761783" cy="4206240"/>
          </a:xfrm>
          <a:prstGeom prst="rect">
            <a:avLst/>
          </a:prstGeom>
        </p:spPr>
      </p:pic>
      <p:pic>
        <p:nvPicPr>
          <p:cNvPr id="11" name="Θέση περιεχομένου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857807" y="1242060"/>
            <a:ext cx="4956779" cy="4373880"/>
          </a:xfrm>
          <a:prstGeom prst="rect">
            <a:avLst/>
          </a:prstGeom>
        </p:spPr>
      </p:pic>
      <p:pic>
        <p:nvPicPr>
          <p:cNvPr id="8" name="Θέση περιεχομένου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779912" y="1050290"/>
            <a:ext cx="5112568" cy="4757420"/>
          </a:xfrm>
          <a:prstGeom prst="rect">
            <a:avLst/>
          </a:prstGeo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6</a:t>
            </a:fld>
            <a:endParaRPr lang="el-GR"/>
          </a:p>
        </p:txBody>
      </p:sp>
    </p:spTree>
    <p:extLst>
      <p:ext uri="{BB962C8B-B14F-4D97-AF65-F5344CB8AC3E}">
        <p14:creationId xmlns="" xmlns:p14="http://schemas.microsoft.com/office/powerpoint/2010/main" val="1715146129"/>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iterate type="wd">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2000"/>
                                        <p:tgtEl>
                                          <p:spTgt spid="7"/>
                                        </p:tgtEl>
                                      </p:cBhvr>
                                    </p:animEffect>
                                  </p:childTnLst>
                                </p:cTn>
                              </p:par>
                            </p:childTnLst>
                          </p:cTn>
                        </p:par>
                        <p:par>
                          <p:cTn id="16" fill="hold">
                            <p:stCondLst>
                              <p:cond delay="8000"/>
                            </p:stCondLst>
                            <p:childTnLst>
                              <p:par>
                                <p:cTn id="17" presetID="10" presetClass="entr" presetSubtype="0" fill="hold" nodeType="after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10000"/>
                            </p:stCondLst>
                            <p:childTnLst>
                              <p:par>
                                <p:cTn id="21" presetID="10" presetClass="entr" presetSubtype="0" fill="hold" nodeType="afterEffect">
                                  <p:stCondLst>
                                    <p:cond delay="0"/>
                                  </p:stCondLst>
                                  <p:iterate type="wd">
                                    <p:tmPct val="10000"/>
                                  </p:iterate>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par>
                          <p:cTn id="24" fill="hold">
                            <p:stCondLst>
                              <p:cond delay="12000"/>
                            </p:stCondLst>
                            <p:childTnLst>
                              <p:par>
                                <p:cTn id="25" presetID="10" presetClass="entr" presetSubtype="0" fill="hold" nodeType="after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κειμένου 3"/>
          <p:cNvSpPr>
            <a:spLocks noGrp="1"/>
          </p:cNvSpPr>
          <p:nvPr>
            <p:ph type="body" sz="half" idx="2"/>
          </p:nvPr>
        </p:nvSpPr>
        <p:spPr>
          <a:xfrm>
            <a:off x="207763" y="429942"/>
            <a:ext cx="8728474" cy="5998117"/>
          </a:xfrm>
        </p:spPr>
        <p:txBody>
          <a:bodyPr>
            <a:noAutofit/>
          </a:bodyPr>
          <a:lstStyle/>
          <a:p>
            <a:pPr algn="ctr"/>
            <a:r>
              <a:rPr lang="en-US" sz="1800" dirty="0" smtClean="0"/>
              <a:t> </a:t>
            </a:r>
            <a:r>
              <a:rPr lang="el-GR" sz="2400" b="1" u="sng" dirty="0" smtClean="0"/>
              <a:t>ΠΑΝΑΓΙΑ ΚΑΠΝΙΚΑΡΕΑ</a:t>
            </a:r>
            <a:endParaRPr lang="en-US" sz="2400" b="1" u="sng" dirty="0" smtClean="0"/>
          </a:p>
          <a:p>
            <a:pPr algn="ctr"/>
            <a:r>
              <a:rPr lang="en-US" sz="1600" dirty="0" smtClean="0"/>
              <a:t> </a:t>
            </a:r>
            <a:r>
              <a:rPr lang="el-GR" sz="2400" dirty="0" smtClean="0"/>
              <a:t>Η Σχολή αισθάνεται υπερήφανη επειδή της ανήκει ένα από τα πιο όμορφα και σημαντικά βυζαντινά μνημεία  της Αθήνας. Το στολίδι της </a:t>
            </a:r>
            <a:r>
              <a:rPr lang="en-US" sz="2400" dirty="0" smtClean="0"/>
              <a:t> “</a:t>
            </a:r>
            <a:r>
              <a:rPr lang="el-GR" sz="2400" dirty="0" smtClean="0"/>
              <a:t>Παναγίας </a:t>
            </a:r>
            <a:r>
              <a:rPr lang="el-GR" sz="2400" dirty="0" err="1" smtClean="0"/>
              <a:t>Καπνικαρέας</a:t>
            </a:r>
            <a:r>
              <a:rPr lang="en-US" sz="2400" dirty="0" smtClean="0"/>
              <a:t>” </a:t>
            </a:r>
            <a:r>
              <a:rPr lang="el-GR" sz="2400" dirty="0" smtClean="0"/>
              <a:t>βρίσκεται στην οδό Ερμού ακριβώς στο κέντρο της πόλης</a:t>
            </a:r>
            <a:r>
              <a:rPr lang="en-US" sz="2400" dirty="0" smtClean="0"/>
              <a:t>.</a:t>
            </a:r>
          </a:p>
          <a:p>
            <a:pPr algn="ctr"/>
            <a:r>
              <a:rPr lang="en-US" sz="2400" dirty="0"/>
              <a:t> </a:t>
            </a:r>
            <a:r>
              <a:rPr lang="el-GR" sz="2400" dirty="0" smtClean="0"/>
              <a:t>Χτίστηκε τον 11</a:t>
            </a:r>
            <a:r>
              <a:rPr lang="el-GR" sz="2400" baseline="30000" dirty="0" smtClean="0"/>
              <a:t>ο</a:t>
            </a:r>
            <a:r>
              <a:rPr lang="el-GR" sz="2400" dirty="0" smtClean="0"/>
              <a:t> αιώνα από την αυτοκράτειρα Ευδοκία πάνω σε ερείπια αρχαίου ελληνικού ναού της Δήμητρα ή της Αθηνάς</a:t>
            </a:r>
            <a:r>
              <a:rPr lang="en-US" sz="2400" dirty="0" smtClean="0"/>
              <a:t>. </a:t>
            </a:r>
            <a:r>
              <a:rPr lang="el-GR" sz="2400" dirty="0" smtClean="0"/>
              <a:t>Υπήρξε κάποτε σχέδιο κατεδάφισής της το οποίο ευτυχώς αποτράπηκε το 1834 χάρη στο βασιλιά Λουδοβίκο, πατέρα του </a:t>
            </a:r>
            <a:r>
              <a:rPr lang="el-GR" sz="2400" dirty="0" err="1" smtClean="0"/>
              <a:t>Όθωνα</a:t>
            </a:r>
            <a:r>
              <a:rPr lang="el-GR" sz="2400" dirty="0" smtClean="0"/>
              <a:t>.</a:t>
            </a:r>
          </a:p>
          <a:p>
            <a:pPr algn="ctr"/>
            <a:r>
              <a:rPr lang="el-GR" sz="2400" dirty="0" smtClean="0"/>
              <a:t>Το παράξενο όνομα «</a:t>
            </a:r>
            <a:r>
              <a:rPr lang="el-GR" sz="2400" dirty="0" err="1" smtClean="0"/>
              <a:t>Καπνικαρέα</a:t>
            </a:r>
            <a:r>
              <a:rPr lang="el-GR" sz="2400" dirty="0" smtClean="0"/>
              <a:t>» δόθηκε πιθανόν από κάποιον χορηγό της, που ήταν εισπράκτορας καπνικού φόρου στα βυζαντινά χρόνια</a:t>
            </a:r>
            <a:r>
              <a:rPr lang="en-US" sz="2400" dirty="0" smtClean="0"/>
              <a:t>. </a:t>
            </a:r>
            <a:r>
              <a:rPr lang="el-GR" sz="2400" dirty="0" smtClean="0"/>
              <a:t>Σε παλαιότερους χρόνους έφερε το όνομα «</a:t>
            </a:r>
            <a:r>
              <a:rPr lang="el-GR" sz="2400" dirty="0" err="1" smtClean="0"/>
              <a:t>Καμουχαρέα</a:t>
            </a:r>
            <a:r>
              <a:rPr lang="el-GR" sz="2400" dirty="0" smtClean="0"/>
              <a:t>» πιθανόν επηρεασμένο από την παραγωγή κάποιου ακριβού υφάσματος, του καμουχά, που παρασκευαζόταν σε εργαστήρια της περιοχής.</a:t>
            </a:r>
            <a:endParaRPr lang="el-GR" sz="2400" dirty="0"/>
          </a:p>
        </p:txBody>
      </p:sp>
      <p:sp>
        <p:nvSpPr>
          <p:cNvPr id="2" name="Θέση αριθμού διαφάνειας 1"/>
          <p:cNvSpPr>
            <a:spLocks noGrp="1"/>
          </p:cNvSpPr>
          <p:nvPr>
            <p:ph type="sldNum" sz="quarter" idx="12"/>
          </p:nvPr>
        </p:nvSpPr>
        <p:spPr/>
        <p:txBody>
          <a:bodyPr/>
          <a:lstStyle/>
          <a:p>
            <a:fld id="{254F9F8B-F54E-424C-8125-879B1A6BD777}" type="slidenum">
              <a:rPr lang="el-GR" smtClean="0"/>
              <a:pPr/>
              <a:t>7</a:t>
            </a:fld>
            <a:endParaRPr lang="el-GR"/>
          </a:p>
        </p:txBody>
      </p:sp>
    </p:spTree>
    <p:extLst>
      <p:ext uri="{BB962C8B-B14F-4D97-AF65-F5344CB8AC3E}">
        <p14:creationId xmlns="" xmlns:p14="http://schemas.microsoft.com/office/powerpoint/2010/main" val="141958692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504988" y="1033238"/>
            <a:ext cx="4134024" cy="4791524"/>
          </a:xfrm>
          <a:prstGeom prst="rect">
            <a:avLst/>
          </a:prstGeom>
        </p:spPr>
      </p:pic>
      <p:pic>
        <p:nvPicPr>
          <p:cNvPr id="6" name="Θέση περιεχομένου 4"/>
          <p:cNvPicPr>
            <a:picLocks noChangeAspect="1"/>
          </p:cNvPicPr>
          <p:nvPr/>
        </p:nvPicPr>
        <p:blipFill rotWithShape="1">
          <a:blip r:embed="rId3" cstate="print">
            <a:extLst>
              <a:ext uri="{28A0092B-C50C-407E-A947-70E740481C1C}">
                <a14:useLocalDpi xmlns="" xmlns:a14="http://schemas.microsoft.com/office/drawing/2010/main" val="0"/>
              </a:ext>
            </a:extLst>
          </a:blip>
          <a:srcRect l="446" t="9365" r="-78" b="251"/>
          <a:stretch/>
        </p:blipFill>
        <p:spPr>
          <a:xfrm>
            <a:off x="2504988" y="1023903"/>
            <a:ext cx="4134024" cy="4810197"/>
          </a:xfrm>
          <a:prstGeom prst="rect">
            <a:avLst/>
          </a:prstGeom>
        </p:spPr>
      </p:pic>
      <p:pic>
        <p:nvPicPr>
          <p:cNvPr id="7" name="Θέση περιεχομένου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395121" y="1023901"/>
            <a:ext cx="4353758" cy="4810198"/>
          </a:xfrm>
          <a:prstGeom prst="rect">
            <a:avLst/>
          </a:prstGeom>
        </p:spPr>
      </p:pic>
      <p:pic>
        <p:nvPicPr>
          <p:cNvPr id="8" name="Θέση περιεχομένου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95121" y="1023902"/>
            <a:ext cx="4353758" cy="4810199"/>
          </a:xfrm>
          <a:prstGeom prst="rect">
            <a:avLst/>
          </a:prstGeom>
        </p:spPr>
      </p:pic>
      <p:pic>
        <p:nvPicPr>
          <p:cNvPr id="9" name="Θέση περιεχομένου 4"/>
          <p:cNvPicPr>
            <a:picLocks noGrp="1" noChangeAspect="1"/>
          </p:cNvPicPr>
          <p:nvPr>
            <p:ph idx="1"/>
          </p:nvPr>
        </p:nvPicPr>
        <p:blipFill>
          <a:blip r:embed="rId6" cstate="print">
            <a:extLst>
              <a:ext uri="{28A0092B-C50C-407E-A947-70E740481C1C}">
                <a14:useLocalDpi xmlns="" xmlns:a14="http://schemas.microsoft.com/office/drawing/2010/main" val="0"/>
              </a:ext>
            </a:extLst>
          </a:blip>
          <a:stretch>
            <a:fillRect/>
          </a:stretch>
        </p:blipFill>
        <p:spPr>
          <a:xfrm>
            <a:off x="2395121" y="1007559"/>
            <a:ext cx="4353758" cy="4842885"/>
          </a:xfrm>
        </p:spPr>
      </p:pic>
      <p:sp>
        <p:nvSpPr>
          <p:cNvPr id="2" name="Θέση αριθμού διαφάνειας 1"/>
          <p:cNvSpPr>
            <a:spLocks noGrp="1"/>
          </p:cNvSpPr>
          <p:nvPr>
            <p:ph type="sldNum" sz="quarter" idx="12"/>
          </p:nvPr>
        </p:nvSpPr>
        <p:spPr/>
        <p:txBody>
          <a:bodyPr/>
          <a:lstStyle/>
          <a:p>
            <a:fld id="{254F9F8B-F54E-424C-8125-879B1A6BD777}" type="slidenum">
              <a:rPr lang="el-GR" smtClean="0"/>
              <a:pPr/>
              <a:t>8</a:t>
            </a:fld>
            <a:endParaRPr lang="el-GR"/>
          </a:p>
        </p:txBody>
      </p:sp>
    </p:spTree>
    <p:extLst>
      <p:ext uri="{BB962C8B-B14F-4D97-AF65-F5344CB8AC3E}">
        <p14:creationId xmlns="" xmlns:p14="http://schemas.microsoft.com/office/powerpoint/2010/main" val="160139001"/>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p:stCondLst>
                              <p:cond delay="8000"/>
                            </p:stCondLst>
                            <p:childTnLst>
                              <p:par>
                                <p:cTn id="21" presetID="16" presetClass="entr" presetSubtype="2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253061" cy="1113094"/>
          </a:xfrm>
        </p:spPr>
        <p:txBody>
          <a:bodyPr>
            <a:noAutofit/>
          </a:bodyPr>
          <a:lstStyle/>
          <a:p>
            <a:r>
              <a:rPr lang="el-GR" sz="2000" dirty="0" smtClean="0"/>
              <a:t>Πολλές άγιες και λαμπρές προσωπικότητες υπήρξαν φοιτητές και καθηγητές εδώ, όπως επίσης και κάποιοι από τους προκαθήμενους </a:t>
            </a:r>
            <a:r>
              <a:rPr lang="el-GR" sz="2000" dirty="0"/>
              <a:t>Ο</a:t>
            </a:r>
            <a:r>
              <a:rPr lang="el-GR" sz="2000" dirty="0" smtClean="0"/>
              <a:t>ρθόδοξων Εκκλησιών ανά τον κόσμο. Μερικοί από αυτούς….</a:t>
            </a:r>
            <a:endParaRPr lang="el-GR" sz="2000" dirty="0"/>
          </a:p>
        </p:txBody>
      </p:sp>
      <p:sp>
        <p:nvSpPr>
          <p:cNvPr id="4" name="Θέση περιεχομένου 2"/>
          <p:cNvSpPr txBox="1">
            <a:spLocks/>
          </p:cNvSpPr>
          <p:nvPr/>
        </p:nvSpPr>
        <p:spPr>
          <a:xfrm>
            <a:off x="3677342" y="5795795"/>
            <a:ext cx="1789317" cy="94557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l-GR" dirty="0" err="1" smtClean="0"/>
              <a:t>Αγιος</a:t>
            </a:r>
            <a:r>
              <a:rPr lang="el-GR" dirty="0" smtClean="0"/>
              <a:t> </a:t>
            </a:r>
            <a:r>
              <a:rPr lang="el-GR" dirty="0" err="1" smtClean="0"/>
              <a:t>Νεκταριοσ</a:t>
            </a:r>
            <a:r>
              <a:rPr lang="el-GR" dirty="0" smtClean="0"/>
              <a:t> </a:t>
            </a:r>
            <a:r>
              <a:rPr lang="el-GR" dirty="0" err="1" smtClean="0"/>
              <a:t>Αιγινησ</a:t>
            </a:r>
            <a:endParaRPr lang="el-GR" dirty="0"/>
          </a:p>
        </p:txBody>
      </p:sp>
      <p:pic>
        <p:nvPicPr>
          <p:cNvPr id="6" name="Εικόνα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28487" y="1461753"/>
            <a:ext cx="2087026" cy="4334042"/>
          </a:xfrm>
          <a:prstGeom prst="rect">
            <a:avLst/>
          </a:prstGeom>
        </p:spPr>
      </p:pic>
      <p:pic>
        <p:nvPicPr>
          <p:cNvPr id="7" name="Εικόνα 6"/>
          <p:cNvPicPr>
            <a:picLocks noChangeAspect="1"/>
          </p:cNvPicPr>
          <p:nvPr/>
        </p:nvPicPr>
        <p:blipFill rotWithShape="1">
          <a:blip r:embed="rId4" cstate="print">
            <a:extLst>
              <a:ext uri="{28A0092B-C50C-407E-A947-70E740481C1C}">
                <a14:useLocalDpi xmlns="" xmlns:a14="http://schemas.microsoft.com/office/drawing/2010/main" val="0"/>
              </a:ext>
            </a:extLst>
          </a:blip>
          <a:srcRect l="7798" t="595" r="31292" b="-595"/>
          <a:stretch/>
        </p:blipFill>
        <p:spPr>
          <a:xfrm>
            <a:off x="681496" y="1935463"/>
            <a:ext cx="2162312" cy="3600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Εικόνα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156176" y="1916832"/>
            <a:ext cx="2287883" cy="3600000"/>
          </a:xfrm>
          <a:prstGeom prst="rect">
            <a:avLst/>
          </a:prstGeom>
          <a:solidFill>
            <a:srgbClr val="FFFFFF">
              <a:shade val="85000"/>
            </a:srgbClr>
          </a:solidFill>
          <a:ln w="88900" cap="sq">
            <a:solidFill>
              <a:schemeClr val="accent2">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Θέση περιεχομένου 2"/>
          <p:cNvSpPr txBox="1">
            <a:spLocks/>
          </p:cNvSpPr>
          <p:nvPr/>
        </p:nvSpPr>
        <p:spPr>
          <a:xfrm>
            <a:off x="910474" y="5515005"/>
            <a:ext cx="1789318" cy="938331"/>
          </a:xfrm>
          <a:prstGeom prst="rect">
            <a:avLst/>
          </a:prstGeom>
          <a:scene3d>
            <a:camera prst="orthographicFront"/>
            <a:lightRig rig="threePt" dir="t"/>
          </a:scene3d>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r>
              <a:rPr lang="el-GR" sz="1800" dirty="0" err="1" smtClean="0"/>
              <a:t>Αναστασιοσ</a:t>
            </a:r>
            <a:r>
              <a:rPr lang="el-GR" sz="1800" dirty="0" smtClean="0"/>
              <a:t> </a:t>
            </a:r>
            <a:r>
              <a:rPr lang="el-GR" sz="1800" dirty="0" err="1" smtClean="0"/>
              <a:t>Αλβανιασ</a:t>
            </a:r>
            <a:endParaRPr lang="el-GR" sz="1800" dirty="0"/>
          </a:p>
        </p:txBody>
      </p:sp>
      <p:sp>
        <p:nvSpPr>
          <p:cNvPr id="12" name="Θέση περιεχομένου 2"/>
          <p:cNvSpPr txBox="1">
            <a:spLocks/>
          </p:cNvSpPr>
          <p:nvPr/>
        </p:nvSpPr>
        <p:spPr>
          <a:xfrm>
            <a:off x="6516216" y="5885165"/>
            <a:ext cx="1893225" cy="352147"/>
          </a:xfrm>
          <a:prstGeom prst="rect">
            <a:avLst/>
          </a:prstGeom>
          <a:scene3d>
            <a:camera prst="orthographicFront"/>
            <a:lightRig rig="threePt" dir="t"/>
          </a:scene3d>
        </p:spPr>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None/>
            </a:pPr>
            <a:endParaRPr lang="el-GR" sz="1800" dirty="0" smtClean="0"/>
          </a:p>
          <a:p>
            <a:pPr marL="0" indent="0" algn="ctr">
              <a:buNone/>
            </a:pPr>
            <a:r>
              <a:rPr lang="el-GR" sz="1800" dirty="0" err="1" smtClean="0"/>
              <a:t>Νικοσ</a:t>
            </a:r>
            <a:r>
              <a:rPr lang="el-GR" sz="1800" dirty="0" smtClean="0"/>
              <a:t> </a:t>
            </a:r>
            <a:r>
              <a:rPr lang="el-GR" sz="1800" dirty="0" err="1" smtClean="0"/>
              <a:t>Νησιωτης</a:t>
            </a:r>
            <a:r>
              <a:rPr lang="el-GR" sz="1800" dirty="0"/>
              <a:t> </a:t>
            </a:r>
            <a:r>
              <a:rPr lang="el-GR" sz="1800" dirty="0" err="1" smtClean="0"/>
              <a:t>Καθηγητησ</a:t>
            </a:r>
            <a:r>
              <a:rPr lang="el-GR" sz="1800" dirty="0" smtClean="0"/>
              <a:t> </a:t>
            </a:r>
            <a:r>
              <a:rPr lang="el-GR" sz="1800" dirty="0" err="1" smtClean="0"/>
              <a:t>φιλοσοφιασ</a:t>
            </a:r>
            <a:r>
              <a:rPr lang="el-GR" sz="1800" dirty="0" smtClean="0"/>
              <a:t> της </a:t>
            </a:r>
            <a:r>
              <a:rPr lang="el-GR" sz="1800" dirty="0" err="1" smtClean="0"/>
              <a:t>θρησκειασ</a:t>
            </a:r>
            <a:endParaRPr lang="el-GR" sz="1800" dirty="0"/>
          </a:p>
        </p:txBody>
      </p:sp>
      <p:sp>
        <p:nvSpPr>
          <p:cNvPr id="3" name="Θέση αριθμού διαφάνειας 2"/>
          <p:cNvSpPr>
            <a:spLocks noGrp="1"/>
          </p:cNvSpPr>
          <p:nvPr>
            <p:ph type="sldNum" sz="quarter" idx="12"/>
          </p:nvPr>
        </p:nvSpPr>
        <p:spPr/>
        <p:txBody>
          <a:bodyPr/>
          <a:lstStyle/>
          <a:p>
            <a:fld id="{254F9F8B-F54E-424C-8125-879B1A6BD777}" type="slidenum">
              <a:rPr lang="el-GR" smtClean="0"/>
              <a:pPr/>
              <a:t>9</a:t>
            </a:fld>
            <a:endParaRPr lang="el-GR" dirty="0"/>
          </a:p>
        </p:txBody>
      </p:sp>
    </p:spTree>
    <p:extLst>
      <p:ext uri="{BB962C8B-B14F-4D97-AF65-F5344CB8AC3E}">
        <p14:creationId xmlns="" xmlns:p14="http://schemas.microsoft.com/office/powerpoint/2010/main" val="460195740"/>
      </p:ext>
    </p:extLst>
  </p:cSld>
  <p:clrMapOvr>
    <a:masterClrMapping/>
  </p:clrMapOvr>
  <mc:AlternateContent xmlns:mc="http://schemas.openxmlformats.org/markup-compatibility/2006">
    <mc:Choice xmlns="" xmlns:p14="http://schemas.microsoft.com/office/powerpoint/2010/main" Requires="p14">
      <p:transition spd="slow" p14:dur="2000" advClick="0" advTm="14000"/>
    </mc:Choice>
    <mc:Fallback>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par>
                                <p:cTn id="12" presetID="10" presetClass="entr" presetSubtype="0" fill="hold" grpId="0" nodeType="withEffect">
                                  <p:stCondLst>
                                    <p:cond delay="0"/>
                                  </p:stCondLst>
                                  <p:iterate type="wd">
                                    <p:tmPct val="1000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par>
                          <p:cTn id="15" fill="hold">
                            <p:stCondLst>
                              <p:cond delay="4200"/>
                            </p:stCondLst>
                            <p:childTnLst>
                              <p:par>
                                <p:cTn id="16" presetID="53" presetClass="entr" presetSubtype="16" fill="hold" nodeType="afterEffect">
                                  <p:stCondLst>
                                    <p:cond delay="0"/>
                                  </p:stCondLst>
                                  <p:iterate type="wd">
                                    <p:tmPct val="10000"/>
                                  </p:iterate>
                                  <p:childTnLst>
                                    <p:set>
                                      <p:cBhvr>
                                        <p:cTn id="17" dur="1" fill="hold">
                                          <p:stCondLst>
                                            <p:cond delay="0"/>
                                          </p:stCondLst>
                                        </p:cTn>
                                        <p:tgtEl>
                                          <p:spTgt spid="6"/>
                                        </p:tgtEl>
                                        <p:attrNameLst>
                                          <p:attrName>style.visibility</p:attrName>
                                        </p:attrNameLst>
                                      </p:cBhvr>
                                      <p:to>
                                        <p:strVal val="visible"/>
                                      </p:to>
                                    </p:set>
                                    <p:anim calcmode="lin" valueType="num">
                                      <p:cBhvr>
                                        <p:cTn id="18" dur="2000" fill="hold"/>
                                        <p:tgtEl>
                                          <p:spTgt spid="6"/>
                                        </p:tgtEl>
                                        <p:attrNameLst>
                                          <p:attrName>ppt_w</p:attrName>
                                        </p:attrNameLst>
                                      </p:cBhvr>
                                      <p:tavLst>
                                        <p:tav tm="0">
                                          <p:val>
                                            <p:fltVal val="0"/>
                                          </p:val>
                                        </p:tav>
                                        <p:tav tm="100000">
                                          <p:val>
                                            <p:strVal val="#ppt_w"/>
                                          </p:val>
                                        </p:tav>
                                      </p:tavLst>
                                    </p:anim>
                                    <p:anim calcmode="lin" valueType="num">
                                      <p:cBhvr>
                                        <p:cTn id="19" dur="2000" fill="hold"/>
                                        <p:tgtEl>
                                          <p:spTgt spid="6"/>
                                        </p:tgtEl>
                                        <p:attrNameLst>
                                          <p:attrName>ppt_h</p:attrName>
                                        </p:attrNameLst>
                                      </p:cBhvr>
                                      <p:tavLst>
                                        <p:tav tm="0">
                                          <p:val>
                                            <p:fltVal val="0"/>
                                          </p:val>
                                        </p:tav>
                                        <p:tav tm="100000">
                                          <p:val>
                                            <p:strVal val="#ppt_h"/>
                                          </p:val>
                                        </p:tav>
                                      </p:tavLst>
                                    </p:anim>
                                    <p:animEffect transition="in" filter="fade">
                                      <p:cBhvr>
                                        <p:cTn id="20" dur="2000"/>
                                        <p:tgtEl>
                                          <p:spTgt spid="6"/>
                                        </p:tgtEl>
                                      </p:cBhvr>
                                    </p:animEffect>
                                  </p:childTnLst>
                                </p:cTn>
                              </p:par>
                              <p:par>
                                <p:cTn id="21" presetID="10" presetClass="entr" presetSubtype="0" fill="hold" grpId="0" nodeType="withEffect">
                                  <p:stCondLst>
                                    <p:cond delay="0"/>
                                  </p:stCondLst>
                                  <p:iterate type="wd">
                                    <p:tmPct val="10000"/>
                                  </p:iterate>
                                  <p:childTnLst>
                                    <p:set>
                                      <p:cBhvr>
                                        <p:cTn id="22" dur="1" fill="hold">
                                          <p:stCondLst>
                                            <p:cond delay="0"/>
                                          </p:stCondLst>
                                        </p:cTn>
                                        <p:tgtEl>
                                          <p:spTgt spid="4"/>
                                        </p:tgtEl>
                                        <p:attrNameLst>
                                          <p:attrName>style.visibility</p:attrName>
                                        </p:attrNameLst>
                                      </p:cBhvr>
                                      <p:to>
                                        <p:strVal val="visible"/>
                                      </p:to>
                                    </p:set>
                                    <p:animEffect transition="in" filter="fade">
                                      <p:cBhvr>
                                        <p:cTn id="23" dur="2000"/>
                                        <p:tgtEl>
                                          <p:spTgt spid="4"/>
                                        </p:tgtEl>
                                      </p:cBhvr>
                                    </p:animEffect>
                                  </p:childTnLst>
                                </p:cTn>
                              </p:par>
                            </p:childTnLst>
                          </p:cTn>
                        </p:par>
                        <p:par>
                          <p:cTn id="24" fill="hold">
                            <p:stCondLst>
                              <p:cond delay="6600"/>
                            </p:stCondLst>
                            <p:childTnLst>
                              <p:par>
                                <p:cTn id="25" presetID="6" presetClass="entr" presetSubtype="16" fill="hold" nodeType="after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par>
                                <p:cTn id="28" presetID="10" presetClass="entr" presetSubtype="0" fill="hold" grpId="0" nodeType="with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712</Words>
  <Application>Microsoft Office PowerPoint</Application>
  <PresentationFormat>Προβολή στην οθόνη (4:3)</PresentationFormat>
  <Paragraphs>88</Paragraphs>
  <Slides>25</Slides>
  <Notes>4</Notes>
  <HiddenSlides>0</HiddenSlides>
  <MMClips>2</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Θέμα του Office</vt:lpstr>
      <vt:lpstr>Διαφάνεια 1</vt:lpstr>
      <vt:lpstr>Διαφάνεια 2</vt:lpstr>
      <vt:lpstr> Αξιότιμες κυρίες και κύριοι, έχετε την τιμή να βρίσκεστε σε μια από τις αρχαιότερες σχολές του Πανεπιστημίου των Αθηνών που ιδρύθηκε το 1837 από το βασιλιά Όθωνα.  Υπήρξε το πρώτο Πανεπιστημιακό ίδρυμα των Βαλκανίων αλλά και της Ανατολικής Μεσογείου, μετά την πτώση της Οθωμανικής Αυτοκρατορίας. Η Θεολογική Σχολή υπήρξε  μία από τις τέσσερεις πρώτες σχολές του Οθωνικού Πανεπιστημίου, μεταξύ της Νομικής, της Ιατρικής και της Φιλοσοφικής σχολής . </vt:lpstr>
      <vt:lpstr>Διαφάνεια 4</vt:lpstr>
      <vt:lpstr>Διαφάνεια 5</vt:lpstr>
      <vt:lpstr>Διαφάνεια 6</vt:lpstr>
      <vt:lpstr>Διαφάνεια 7</vt:lpstr>
      <vt:lpstr>Διαφάνεια 8</vt:lpstr>
      <vt:lpstr>Πολλές άγιες και λαμπρές προσωπικότητες υπήρξαν φοιτητές και καθηγητές εδώ, όπως επίσης και κάποιοι από τους προκαθήμενους Ορθόδοξων Εκκλησιών ανά τον κόσμο. Μερικοί από αυτούς….</vt:lpstr>
      <vt:lpstr> Άγιος Νεκτάριος  Η μεγαλύτερη τιμή για τη Σχολή είναι η Αγιότητά Του. Το όνομά του ήταν Αναστάσιος Κεφαλάς και σπούδασε εδώ από το 1881-1885. Είναι γνωστός και ως “ Ο Άγιος του 20ου αι.”. Υπήρξε πραγματικά μια από τις σπουδαιότερες και λαμπρότερες προσωπικότητες του 20ου αιώνα. Ανακηρύχθηκε Άγιος από το Ορθόδοξο Πατριαρχείο το 1961</vt:lpstr>
      <vt:lpstr>Αναστάσιος Αλβανίας  Ο Αρχιεπίσκοπος Αλβανίας υπήρξε άριστος φοιτητής της Θεολογικής Σχολής και αργότερα Καθηγητής της Ιστορίας των Θρησκειών. Υπηρέτησε επί μακρόν ως επικεφαλής της Αποστολικής Διακονίας της Εκκλησίας της Ελλάδας και πραγματοποίησε και σημαντικό ιεραποστολικό έργο στην Αφρική</vt:lpstr>
      <vt:lpstr>Διαφάνεια 12</vt:lpstr>
      <vt:lpstr>Οι Ανθρωπιστικές Σπουδές  και το Χριστιανικό Ορθόδοξο πνεύμα συμπορεύονται στην Ελλάδα…. </vt:lpstr>
      <vt:lpstr>Σήμερα περισσότερο από ποτέ, χρειαζόμαστε πίστη στην ψυχή μας. Πίστη, που θα μας δώσει νέα δύναμη για να ανταπεξέλθουμε στο βίο μας. Η Θεολογία είναι εδώ για μας, κοντά μας, μέσα μας….                                                 Οι θεολογικές σπουδές συνδέονται με κάθε πλευρά της καθημερινής ζωής. Κάθε μέρα δίνεται μια ευκαιρία για νέα προσέγγιση στο…..</vt:lpstr>
      <vt:lpstr>Διαφάνεια 15</vt:lpstr>
      <vt:lpstr>Εκπαίδευση και Πολιτισμός Οι φοιτητές μας εκπαιδεύονται συνεχώς σε νέα διδακτικά μοντέλα και γνωρίζουν τις παιδαγωγικές μεθόδους ώστε να ανταποκρίνονται άριστα στις απαιτήσεις των μελλοντικών επαγγελματικών τους δραστηριοτήτων.    </vt:lpstr>
      <vt:lpstr>Διαφάνεια 17</vt:lpstr>
      <vt:lpstr>Θρησκευτι-κός τουρισμός  Μια νέα οπτική των θεολογικών σπουδών είναι η εκπαίδευση ξεναγών ειδικευμένων στην βυζαντινή και θρησκευτική μας κληρονομιά     </vt:lpstr>
      <vt:lpstr>Υγεία Ψυχής και Σώματος Το εκπαιδευτικό πρόγραμμα περιλαμβάνει μαθήματα Ψυχολογίας αλλά και Βιοηθικής στοχεύοντας να ερευνήσει ευρύτερα το ανθρώπινο «Όλον», και να καταστήσει τους νέους θεολόγους ικανούς βοηθούς στο έργο των ποιμένων. </vt:lpstr>
      <vt:lpstr>Επιστήμη</vt:lpstr>
      <vt:lpstr>Κοινωνία</vt:lpstr>
      <vt:lpstr>Κάθε χρόνο η Σχολή δέχεται το μεγαλύτερο αριθμό αλλοδαπών φοιτητών από όλο τον κόσμο σε σχέση με κάθε άλλο ελληνικό πανεπιστημιακό ίδρυμα Το Τμήμα επίσης συνεργάζεται με διάσημα Πανεπιστήμια του εξωτερικού, μέσω του προγράμματος Έρασμος για όλα τα επίπεδα φοιτητών και ακαδημαϊκών  </vt:lpstr>
      <vt:lpstr>Εκπαιδευτικές επισκέψεις</vt:lpstr>
      <vt:lpstr>Ευχαριστούμε για το ενδιαφέρον σας</vt:lpstr>
      <vt:lpstr>Διαφάνεια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Ράνια</dc:creator>
  <cp:lastModifiedBy>ΣΩΤΗΡΗΣ</cp:lastModifiedBy>
  <cp:revision>60</cp:revision>
  <dcterms:created xsi:type="dcterms:W3CDTF">2014-07-07T19:45:51Z</dcterms:created>
  <dcterms:modified xsi:type="dcterms:W3CDTF">2016-07-10T17:32:23Z</dcterms:modified>
</cp:coreProperties>
</file>