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59"/>
  </p:notesMasterIdLst>
  <p:sldIdLst>
    <p:sldId id="257" r:id="rId2"/>
    <p:sldId id="322" r:id="rId3"/>
    <p:sldId id="259" r:id="rId4"/>
    <p:sldId id="315" r:id="rId5"/>
    <p:sldId id="316" r:id="rId6"/>
    <p:sldId id="317" r:id="rId7"/>
    <p:sldId id="318" r:id="rId8"/>
    <p:sldId id="319" r:id="rId9"/>
    <p:sldId id="320" r:id="rId10"/>
    <p:sldId id="321"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7" r:id="rId27"/>
    <p:sldId id="278" r:id="rId28"/>
    <p:sldId id="279" r:id="rId29"/>
    <p:sldId id="280" r:id="rId30"/>
    <p:sldId id="281" r:id="rId31"/>
    <p:sldId id="282" r:id="rId32"/>
    <p:sldId id="283" r:id="rId33"/>
    <p:sldId id="284" r:id="rId34"/>
    <p:sldId id="286" r:id="rId35"/>
    <p:sldId id="285" r:id="rId36"/>
    <p:sldId id="290" r:id="rId37"/>
    <p:sldId id="291" r:id="rId38"/>
    <p:sldId id="292" r:id="rId39"/>
    <p:sldId id="293" r:id="rId40"/>
    <p:sldId id="294" r:id="rId41"/>
    <p:sldId id="295" r:id="rId42"/>
    <p:sldId id="296" r:id="rId43"/>
    <p:sldId id="297" r:id="rId44"/>
    <p:sldId id="298" r:id="rId45"/>
    <p:sldId id="300" r:id="rId46"/>
    <p:sldId id="301" r:id="rId47"/>
    <p:sldId id="302" r:id="rId48"/>
    <p:sldId id="303" r:id="rId49"/>
    <p:sldId id="304" r:id="rId50"/>
    <p:sldId id="305" r:id="rId51"/>
    <p:sldId id="306" r:id="rId52"/>
    <p:sldId id="307" r:id="rId53"/>
    <p:sldId id="309" r:id="rId54"/>
    <p:sldId id="312" r:id="rId55"/>
    <p:sldId id="313" r:id="rId56"/>
    <p:sldId id="310" r:id="rId57"/>
    <p:sldId id="311" r:id="rId5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01"/>
    <p:restoredTop sz="94715"/>
  </p:normalViewPr>
  <p:slideViewPr>
    <p:cSldViewPr>
      <p:cViewPr varScale="1">
        <p:scale>
          <a:sx n="122" d="100"/>
          <a:sy n="122" d="100"/>
        </p:scale>
        <p:origin x="14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481621-4F1E-4399-8548-CAE030E2700B}" type="datetimeFigureOut">
              <a:rPr lang="el-GR" smtClean="0"/>
              <a:pPr/>
              <a:t>10/11/20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729FE4-904B-47A7-ABAC-9D134C4227A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729FE4-904B-47A7-ABAC-9D134C4227A3}" type="slidenum">
              <a:rPr lang="el-GR" smtClean="0"/>
              <a:pPr/>
              <a:t>4</a:t>
            </a:fld>
            <a:endParaRPr lang="el-GR"/>
          </a:p>
        </p:txBody>
      </p:sp>
    </p:spTree>
    <p:extLst>
      <p:ext uri="{BB962C8B-B14F-4D97-AF65-F5344CB8AC3E}">
        <p14:creationId xmlns:p14="http://schemas.microsoft.com/office/powerpoint/2010/main" val="1020022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729FE4-904B-47A7-ABAC-9D134C4227A3}" type="slidenum">
              <a:rPr lang="el-GR" smtClean="0"/>
              <a:pPr/>
              <a:t>37</a:t>
            </a:fld>
            <a:endParaRPr lang="el-GR"/>
          </a:p>
        </p:txBody>
      </p:sp>
    </p:spTree>
    <p:extLst>
      <p:ext uri="{BB962C8B-B14F-4D97-AF65-F5344CB8AC3E}">
        <p14:creationId xmlns:p14="http://schemas.microsoft.com/office/powerpoint/2010/main" val="2417144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D729FE4-904B-47A7-ABAC-9D134C4227A3}" type="slidenum">
              <a:rPr lang="el-GR" smtClean="0"/>
              <a:pPr/>
              <a:t>46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777B1FD-3F7C-4E5C-B145-FD42863B589F}" type="datetimeFigureOut">
              <a:rPr lang="el-GR" smtClean="0"/>
              <a:pPr/>
              <a:t>10/11/20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032D6E-6469-47F2-BE20-2C0BDA5B58F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7B1FD-3F7C-4E5C-B145-FD42863B589F}" type="datetimeFigureOut">
              <a:rPr lang="el-GR" smtClean="0"/>
              <a:pPr/>
              <a:t>10/11/20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32D6E-6469-47F2-BE20-2C0BDA5B58F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l.wikisource.org/wiki/%CE%A0%CE%B5%CF%81%CE%AF_%CE%B5%CF%81%CE%BC%CE%B7%CE%BD%CE%B5%CE%AF%CE%B1%CF%82"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a:latin typeface="Times New Roman" pitchFamily="18" charset="0"/>
                <a:cs typeface="Times New Roman" pitchFamily="18" charset="0"/>
              </a:rPr>
              <a:t>Ιστορία της Φιλοσοφίας της Επιστήμης</a:t>
            </a:r>
          </a:p>
        </p:txBody>
      </p:sp>
      <p:sp>
        <p:nvSpPr>
          <p:cNvPr id="3" name="2 - Υπότιτλος"/>
          <p:cNvSpPr>
            <a:spLocks noGrp="1"/>
          </p:cNvSpPr>
          <p:nvPr>
            <p:ph type="subTitle" idx="1"/>
          </p:nvPr>
        </p:nvSpPr>
        <p:spPr>
          <a:xfrm>
            <a:off x="1357290" y="4357694"/>
            <a:ext cx="6400800" cy="1785950"/>
          </a:xfrm>
        </p:spPr>
        <p:txBody>
          <a:bodyPr>
            <a:normAutofit fontScale="85000" lnSpcReduction="10000"/>
          </a:bodyPr>
          <a:lstStyle/>
          <a:p>
            <a:endParaRPr lang="el-GR" dirty="0">
              <a:solidFill>
                <a:schemeClr val="tx1"/>
              </a:solidFill>
            </a:endParaRPr>
          </a:p>
          <a:p>
            <a:r>
              <a:rPr lang="el-GR" b="1" dirty="0">
                <a:solidFill>
                  <a:schemeClr val="tx1"/>
                </a:solidFill>
                <a:latin typeface="Times New Roman" pitchFamily="18" charset="0"/>
                <a:cs typeface="Times New Roman" pitchFamily="18" charset="0"/>
              </a:rPr>
              <a:t>Μεσαίωνας Ι: Ακινάτης, </a:t>
            </a:r>
            <a:r>
              <a:rPr lang="el-GR" b="1" dirty="0" err="1">
                <a:solidFill>
                  <a:schemeClr val="tx1"/>
                </a:solidFill>
                <a:latin typeface="Times New Roman" pitchFamily="18" charset="0"/>
                <a:cs typeface="Times New Roman" pitchFamily="18" charset="0"/>
              </a:rPr>
              <a:t>Scotus</a:t>
            </a:r>
            <a:r>
              <a:rPr lang="el-GR" b="1" dirty="0">
                <a:solidFill>
                  <a:schemeClr val="tx1"/>
                </a:solidFill>
                <a:latin typeface="Times New Roman" pitchFamily="18" charset="0"/>
                <a:cs typeface="Times New Roman" pitchFamily="18" charset="0"/>
              </a:rPr>
              <a:t>, </a:t>
            </a:r>
            <a:r>
              <a:rPr lang="el-GR" b="1" dirty="0" err="1">
                <a:solidFill>
                  <a:schemeClr val="tx1"/>
                </a:solidFill>
                <a:latin typeface="Times New Roman" pitchFamily="18" charset="0"/>
                <a:cs typeface="Times New Roman" pitchFamily="18" charset="0"/>
              </a:rPr>
              <a:t>Ockham</a:t>
            </a:r>
            <a:r>
              <a:rPr lang="el-GR" b="1" dirty="0">
                <a:solidFill>
                  <a:schemeClr val="tx1"/>
                </a:solidFill>
                <a:latin typeface="Times New Roman" pitchFamily="18" charset="0"/>
                <a:cs typeface="Times New Roman" pitchFamily="18" charset="0"/>
              </a:rPr>
              <a:t>. </a:t>
            </a:r>
          </a:p>
          <a:p>
            <a:pPr algn="l"/>
            <a:r>
              <a:rPr lang="el-GR" b="1" dirty="0">
                <a:solidFill>
                  <a:schemeClr val="tx1"/>
                </a:solidFill>
                <a:latin typeface="Times New Roman" pitchFamily="18" charset="0"/>
                <a:cs typeface="Times New Roman" pitchFamily="18" charset="0"/>
              </a:rPr>
              <a:t>Αναζητώντας τις αρχές του Λόγου </a:t>
            </a:r>
            <a:br>
              <a:rPr lang="el-GR" dirty="0"/>
            </a:br>
            <a:endParaRPr lang="el-GR"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785794"/>
            <a:ext cx="7572428" cy="5632311"/>
          </a:xfrm>
          <a:prstGeom prst="rect">
            <a:avLst/>
          </a:prstGeom>
        </p:spPr>
        <p:txBody>
          <a:bodyPr wrap="square">
            <a:spAutoFit/>
          </a:bodyPr>
          <a:lstStyle/>
          <a:p>
            <a:pPr marL="609600" indent="-609600" algn="just"/>
            <a:r>
              <a:rPr lang="el-GR" sz="2400" dirty="0">
                <a:latin typeface="Times New Roman" pitchFamily="18" charset="0"/>
                <a:cs typeface="Times New Roman" pitchFamily="18" charset="0"/>
              </a:rPr>
              <a:t>Ιδιότητες:</a:t>
            </a:r>
          </a:p>
          <a:p>
            <a:pPr marL="609600" indent="-609600" algn="just"/>
            <a:endParaRPr lang="en-US" sz="2400" dirty="0">
              <a:latin typeface="Times New Roman" pitchFamily="18" charset="0"/>
              <a:cs typeface="Times New Roman" pitchFamily="18" charset="0"/>
            </a:endParaRPr>
          </a:p>
          <a:p>
            <a:pPr marL="609600" indent="-609600" algn="just">
              <a:buFontTx/>
              <a:buAutoNum type="arabicPeriod"/>
            </a:pPr>
            <a:r>
              <a:rPr lang="el-GR" sz="2400" dirty="0">
                <a:latin typeface="Times New Roman" pitchFamily="18" charset="0"/>
                <a:cs typeface="Times New Roman" pitchFamily="18" charset="0"/>
              </a:rPr>
              <a:t>Επιμέρους: η πραγμάτωση της ιδιότητας </a:t>
            </a:r>
            <a:r>
              <a:rPr lang="en-US" sz="2400" dirty="0">
                <a:latin typeface="Times New Roman" pitchFamily="18" charset="0"/>
                <a:cs typeface="Times New Roman" pitchFamily="18" charset="0"/>
              </a:rPr>
              <a:t>F</a:t>
            </a:r>
          </a:p>
          <a:p>
            <a:pPr marL="609600" indent="-609600" algn="just">
              <a:buFontTx/>
              <a:buAutoNum type="arabicPeriod"/>
            </a:pPr>
            <a:r>
              <a:rPr lang="el-GR" sz="2400" dirty="0">
                <a:latin typeface="Times New Roman" pitchFamily="18" charset="0"/>
                <a:cs typeface="Times New Roman" pitchFamily="18" charset="0"/>
              </a:rPr>
              <a:t>Διαφορετικά επιμέρους μπορούν να έχουν τις ίδιες ιδιότητες</a:t>
            </a:r>
            <a:r>
              <a:rPr lang="en-US" sz="2400" dirty="0">
                <a:latin typeface="Times New Roman" pitchFamily="18" charset="0"/>
                <a:cs typeface="Times New Roman" pitchFamily="18" charset="0"/>
              </a:rPr>
              <a:t>.</a:t>
            </a:r>
          </a:p>
          <a:p>
            <a:pPr marL="609600" indent="-609600" algn="just">
              <a:buFontTx/>
              <a:buAutoNum type="arabicPeriod"/>
            </a:pPr>
            <a:r>
              <a:rPr lang="el-GR" sz="2400" dirty="0">
                <a:latin typeface="Times New Roman" pitchFamily="18" charset="0"/>
                <a:cs typeface="Times New Roman" pitchFamily="18" charset="0"/>
              </a:rPr>
              <a:t>Ένα επιμέρους μπορεί να έχει πολλές ιδιότητες</a:t>
            </a:r>
            <a:r>
              <a:rPr lang="en-US" sz="2400" dirty="0">
                <a:latin typeface="Times New Roman" pitchFamily="18" charset="0"/>
                <a:cs typeface="Times New Roman" pitchFamily="18" charset="0"/>
              </a:rPr>
              <a:t>.</a:t>
            </a:r>
          </a:p>
          <a:p>
            <a:pPr marL="609600" indent="-609600" algn="just">
              <a:buFontTx/>
              <a:buAutoNum type="arabicPeriod"/>
            </a:pPr>
            <a:r>
              <a:rPr lang="el-GR" sz="2400" dirty="0">
                <a:latin typeface="Times New Roman" pitchFamily="18" charset="0"/>
                <a:cs typeface="Times New Roman" pitchFamily="18" charset="0"/>
              </a:rPr>
              <a:t>Σχέσεις ταυτότητας </a:t>
            </a:r>
            <a:r>
              <a:rPr lang="en-US" sz="2400" dirty="0">
                <a:latin typeface="Times New Roman" pitchFamily="18" charset="0"/>
                <a:cs typeface="Times New Roman" pitchFamily="18" charset="0"/>
              </a:rPr>
              <a:t>F ≡ G.</a:t>
            </a:r>
          </a:p>
          <a:p>
            <a:pPr marL="609600" indent="-609600" algn="just">
              <a:buFontTx/>
              <a:buAutoNum type="arabicPeriod"/>
            </a:pPr>
            <a:endParaRPr lang="en-US" sz="2400" dirty="0">
              <a:latin typeface="Times New Roman" pitchFamily="18" charset="0"/>
              <a:cs typeface="Times New Roman" pitchFamily="18" charset="0"/>
            </a:endParaRPr>
          </a:p>
          <a:p>
            <a:pPr marL="609600" indent="-609600" algn="just">
              <a:buFontTx/>
              <a:buAutoNum type="arabicPeriod"/>
            </a:pPr>
            <a:endParaRPr lang="en-US" sz="2400" dirty="0">
              <a:latin typeface="Times New Roman" pitchFamily="18" charset="0"/>
              <a:cs typeface="Times New Roman" pitchFamily="18" charset="0"/>
            </a:endParaRPr>
          </a:p>
          <a:p>
            <a:pPr marL="609600" indent="-609600" algn="just">
              <a:buFontTx/>
              <a:buAutoNum type="arabicPeriod"/>
            </a:pPr>
            <a:endParaRPr lang="en-US" sz="2400" dirty="0">
              <a:latin typeface="Times New Roman" pitchFamily="18" charset="0"/>
              <a:cs typeface="Times New Roman" pitchFamily="18" charset="0"/>
            </a:endParaRPr>
          </a:p>
          <a:p>
            <a:pPr marL="609600" indent="-609600" algn="just">
              <a:buFontTx/>
              <a:buNone/>
            </a:pPr>
            <a:r>
              <a:rPr lang="en-US" sz="2400" dirty="0">
                <a:latin typeface="Times New Roman" pitchFamily="18" charset="0"/>
                <a:cs typeface="Times New Roman" pitchFamily="18" charset="0"/>
              </a:rPr>
              <a:t> 	</a:t>
            </a:r>
          </a:p>
          <a:p>
            <a:pPr marL="609600" indent="-609600" algn="just">
              <a:buClr>
                <a:schemeClr val="tx1"/>
              </a:buClr>
              <a:buFontTx/>
              <a:buNone/>
            </a:pPr>
            <a:r>
              <a:rPr lang="en-US" sz="2400" dirty="0">
                <a:latin typeface="Times New Roman" pitchFamily="18" charset="0"/>
                <a:cs typeface="Times New Roman" pitchFamily="18" charset="0"/>
              </a:rPr>
              <a:t>1.   </a:t>
            </a:r>
            <a:r>
              <a:rPr lang="el-GR" sz="2400" dirty="0">
                <a:latin typeface="Times New Roman" pitchFamily="18" charset="0"/>
                <a:cs typeface="Times New Roman" pitchFamily="18" charset="0"/>
              </a:rPr>
              <a:t>Ένα καθόλου μπορεί να είναι παρόν σε δυο διαφορετικά μέρη την ίδια ακριβώς στιγμή</a:t>
            </a:r>
            <a:r>
              <a:rPr lang="en-US" sz="2400" dirty="0">
                <a:latin typeface="Times New Roman" pitchFamily="18" charset="0"/>
                <a:cs typeface="Times New Roman" pitchFamily="18" charset="0"/>
              </a:rPr>
              <a:t>.</a:t>
            </a:r>
            <a:endParaRPr lang="en-US" sz="2400" u="sng" dirty="0">
              <a:latin typeface="Times New Roman" pitchFamily="18" charset="0"/>
              <a:cs typeface="Times New Roman" pitchFamily="18" charset="0"/>
            </a:endParaRPr>
          </a:p>
          <a:p>
            <a:pPr marL="609600" indent="-609600" algn="just">
              <a:buClr>
                <a:schemeClr val="tx1"/>
              </a:buClr>
              <a:buFontTx/>
              <a:buNone/>
            </a:pPr>
            <a:r>
              <a:rPr lang="en-US" sz="2400" dirty="0">
                <a:latin typeface="Times New Roman" pitchFamily="18" charset="0"/>
                <a:cs typeface="Times New Roman" pitchFamily="18" charset="0"/>
              </a:rPr>
              <a:t>2. </a:t>
            </a:r>
            <a:r>
              <a:rPr lang="el-GR" sz="2400" dirty="0">
                <a:latin typeface="Times New Roman" pitchFamily="18" charset="0"/>
                <a:cs typeface="Times New Roman" pitchFamily="18" charset="0"/>
              </a:rPr>
              <a:t> Δύο η περισσότερα καθόλου να καταλαμβάνουν το ίδιο μέρος την ίδια στιγμή.</a:t>
            </a:r>
            <a:endParaRPr lang="en-US" sz="2400" u="sng"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8212"/>
            <a:ext cx="8229600" cy="5341118"/>
          </a:xfrm>
        </p:spPr>
        <p:txBody>
          <a:bodyPr>
            <a:normAutofit fontScale="92500" lnSpcReduction="20000"/>
          </a:bodyPr>
          <a:lstStyle/>
          <a:p>
            <a:pPr marL="0" indent="0" algn="just">
              <a:buNone/>
            </a:pP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Η παραδοσιακή μεταφυσική διερεύνηση:</a:t>
            </a:r>
            <a:endParaRPr lang="en-US" b="1" dirty="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    Απαιτούνται και οι δύο </a:t>
            </a:r>
            <a:r>
              <a:rPr lang="el-GR" dirty="0" err="1">
                <a:latin typeface="Times New Roman" pitchFamily="18" charset="0"/>
                <a:cs typeface="Times New Roman" pitchFamily="18" charset="0"/>
              </a:rPr>
              <a:t>οντικές</a:t>
            </a:r>
            <a:r>
              <a:rPr lang="el-GR" dirty="0">
                <a:latin typeface="Times New Roman" pitchFamily="18" charset="0"/>
                <a:cs typeface="Times New Roman" pitchFamily="18" charset="0"/>
              </a:rPr>
              <a:t> κατηγορίες για μια πλήρη και περιεκτική περιγραφή της πραγματικότητας και για την κατανόηση της βαθύτερης δομής της πραγματικότητας;</a:t>
            </a:r>
            <a:endParaRPr lang="en-US" dirty="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 </a:t>
            </a:r>
          </a:p>
          <a:p>
            <a:pPr algn="just">
              <a:buNone/>
            </a:pP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Το παραδοσιακό πρόβλημα:</a:t>
            </a:r>
            <a:endParaRPr lang="en-US" b="1" dirty="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    Ποια είναι η σχέση ανάμεσα σε καθόλου και              καθέκαστα;</a:t>
            </a:r>
            <a:endParaRPr lang="en-US" dirty="0">
              <a:latin typeface="Times New Roman" pitchFamily="18" charset="0"/>
              <a:cs typeface="Times New Roman" pitchFamily="18" charset="0"/>
            </a:endParaRPr>
          </a:p>
          <a:p>
            <a:pPr marL="0" indent="0" algn="just">
              <a:buNone/>
            </a:pPr>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0" indent="0" algn="just">
              <a:buNone/>
            </a:pP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Η παραδοσιακή αντιπαλότητα:</a:t>
            </a:r>
            <a:endParaRPr lang="en-US" b="1" dirty="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Ρεαλισμός—νομιναλισμός</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193483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14414" y="1785926"/>
            <a:ext cx="6715172" cy="1569660"/>
          </a:xfrm>
          <a:prstGeom prst="rect">
            <a:avLst/>
          </a:prstGeom>
        </p:spPr>
        <p:txBody>
          <a:bodyPr wrap="square">
            <a:spAutoFit/>
          </a:bodyPr>
          <a:lstStyle/>
          <a:p>
            <a:pPr algn="just"/>
            <a:r>
              <a:rPr lang="el-GR" sz="2400" b="1" dirty="0">
                <a:latin typeface="Times New Roman" pitchFamily="18" charset="0"/>
                <a:cs typeface="Times New Roman" pitchFamily="18" charset="0"/>
              </a:rPr>
              <a:t>λέγω </a:t>
            </a:r>
            <a:r>
              <a:rPr lang="el-GR" sz="2400" b="1" dirty="0" err="1">
                <a:latin typeface="Times New Roman" pitchFamily="18" charset="0"/>
                <a:cs typeface="Times New Roman" pitchFamily="18" charset="0"/>
              </a:rPr>
              <a:t>δὲ</a:t>
            </a:r>
            <a:r>
              <a:rPr lang="el-GR" sz="2400" b="1" dirty="0">
                <a:latin typeface="Times New Roman" pitchFamily="18" charset="0"/>
                <a:cs typeface="Times New Roman" pitchFamily="18" charset="0"/>
              </a:rPr>
              <a:t> καθόλου </a:t>
            </a:r>
            <a:r>
              <a:rPr lang="el-GR" sz="2400" b="1" dirty="0" err="1">
                <a:latin typeface="Times New Roman" pitchFamily="18" charset="0"/>
                <a:cs typeface="Times New Roman" pitchFamily="18" charset="0"/>
              </a:rPr>
              <a:t>μὲν</a:t>
            </a:r>
            <a:r>
              <a:rPr lang="el-GR" sz="2400" b="1" dirty="0">
                <a:latin typeface="Times New Roman" pitchFamily="18" charset="0"/>
                <a:cs typeface="Times New Roman" pitchFamily="18" charset="0"/>
              </a:rPr>
              <a:t> ὃ </a:t>
            </a:r>
            <a:r>
              <a:rPr lang="el-GR" sz="2400" b="1" dirty="0" err="1">
                <a:latin typeface="Times New Roman" pitchFamily="18" charset="0"/>
                <a:cs typeface="Times New Roman" pitchFamily="18" charset="0"/>
              </a:rPr>
              <a:t>ἐπὶ</a:t>
            </a:r>
            <a:r>
              <a:rPr lang="el-GR" sz="2400" b="1" dirty="0">
                <a:latin typeface="Times New Roman" pitchFamily="18" charset="0"/>
                <a:cs typeface="Times New Roman" pitchFamily="18" charset="0"/>
              </a:rPr>
              <a:t> πλειόνων </a:t>
            </a:r>
            <a:r>
              <a:rPr lang="el-GR" sz="2400" b="1" dirty="0" err="1">
                <a:latin typeface="Times New Roman" pitchFamily="18" charset="0"/>
                <a:cs typeface="Times New Roman" pitchFamily="18" charset="0"/>
              </a:rPr>
              <a:t>πέφυκε</a:t>
            </a:r>
            <a:r>
              <a:rPr lang="el-GR" sz="2400" b="1" dirty="0">
                <a:latin typeface="Times New Roman" pitchFamily="18" charset="0"/>
                <a:cs typeface="Times New Roman" pitchFamily="18" charset="0"/>
              </a:rPr>
              <a:t> </a:t>
            </a:r>
            <a:r>
              <a:rPr lang="el-GR" sz="2400" b="1" dirty="0" err="1">
                <a:latin typeface="Times New Roman" pitchFamily="18" charset="0"/>
                <a:cs typeface="Times New Roman" pitchFamily="18" charset="0"/>
              </a:rPr>
              <a:t>κατηγορεῖσθαι</a:t>
            </a:r>
            <a:r>
              <a:rPr lang="el-GR" sz="2400" b="1" dirty="0">
                <a:latin typeface="Times New Roman" pitchFamily="18" charset="0"/>
                <a:cs typeface="Times New Roman" pitchFamily="18" charset="0"/>
              </a:rPr>
              <a:t>, καθ' </a:t>
            </a:r>
            <a:r>
              <a:rPr lang="el-GR" sz="2400" b="1" dirty="0" err="1">
                <a:latin typeface="Times New Roman" pitchFamily="18" charset="0"/>
                <a:cs typeface="Times New Roman" pitchFamily="18" charset="0"/>
              </a:rPr>
              <a:t>ἕκαστον</a:t>
            </a:r>
            <a:r>
              <a:rPr lang="el-GR" sz="2400" b="1" dirty="0">
                <a:latin typeface="Times New Roman" pitchFamily="18" charset="0"/>
                <a:cs typeface="Times New Roman" pitchFamily="18" charset="0"/>
              </a:rPr>
              <a:t> </a:t>
            </a:r>
            <a:r>
              <a:rPr lang="el-GR" sz="2400" b="1" dirty="0" err="1">
                <a:latin typeface="Times New Roman" pitchFamily="18" charset="0"/>
                <a:cs typeface="Times New Roman" pitchFamily="18" charset="0"/>
              </a:rPr>
              <a:t>δὲ</a:t>
            </a:r>
            <a:r>
              <a:rPr lang="el-GR" sz="2400" b="1" dirty="0">
                <a:latin typeface="Times New Roman" pitchFamily="18" charset="0"/>
                <a:cs typeface="Times New Roman" pitchFamily="18" charset="0"/>
              </a:rPr>
              <a:t> ὃ </a:t>
            </a:r>
            <a:r>
              <a:rPr lang="el-GR" sz="2400" b="1" dirty="0" err="1">
                <a:latin typeface="Times New Roman" pitchFamily="18" charset="0"/>
                <a:cs typeface="Times New Roman" pitchFamily="18" charset="0"/>
              </a:rPr>
              <a:t>μή</a:t>
            </a:r>
            <a:r>
              <a:rPr lang="el-GR" sz="2400" b="1" dirty="0">
                <a:latin typeface="Times New Roman" pitchFamily="18" charset="0"/>
                <a:cs typeface="Times New Roman" pitchFamily="18" charset="0"/>
              </a:rPr>
              <a:t>, </a:t>
            </a:r>
            <a:r>
              <a:rPr lang="el-GR" sz="2400" b="1" dirty="0" err="1">
                <a:latin typeface="Times New Roman" pitchFamily="18" charset="0"/>
                <a:cs typeface="Times New Roman" pitchFamily="18" charset="0"/>
              </a:rPr>
              <a:t>οἷον</a:t>
            </a:r>
            <a:r>
              <a:rPr lang="el-GR" sz="2400" b="1" dirty="0">
                <a:latin typeface="Times New Roman" pitchFamily="18" charset="0"/>
                <a:cs typeface="Times New Roman" pitchFamily="18" charset="0"/>
              </a:rPr>
              <a:t> </a:t>
            </a:r>
            <a:r>
              <a:rPr lang="el-GR" sz="2400" b="1" dirty="0" err="1">
                <a:latin typeface="Times New Roman" pitchFamily="18" charset="0"/>
                <a:cs typeface="Times New Roman" pitchFamily="18" charset="0"/>
              </a:rPr>
              <a:t>ἄνθρωπος</a:t>
            </a:r>
            <a:r>
              <a:rPr lang="el-GR" sz="2400" b="1" dirty="0">
                <a:latin typeface="Times New Roman" pitchFamily="18" charset="0"/>
                <a:cs typeface="Times New Roman" pitchFamily="18" charset="0"/>
              </a:rPr>
              <a:t> </a:t>
            </a:r>
            <a:r>
              <a:rPr lang="el-GR" sz="2400" b="1" dirty="0" err="1">
                <a:latin typeface="Times New Roman" pitchFamily="18" charset="0"/>
                <a:cs typeface="Times New Roman" pitchFamily="18" charset="0"/>
              </a:rPr>
              <a:t>μὲν</a:t>
            </a:r>
            <a:r>
              <a:rPr lang="el-GR" sz="2400" b="1" dirty="0">
                <a:latin typeface="Times New Roman" pitchFamily="18" charset="0"/>
                <a:cs typeface="Times New Roman" pitchFamily="18" charset="0"/>
              </a:rPr>
              <a:t> </a:t>
            </a:r>
            <a:r>
              <a:rPr lang="el-GR" sz="2400" b="1" dirty="0">
                <a:latin typeface="Times New Roman" pitchFamily="18" charset="0"/>
                <a:cs typeface="Times New Roman" pitchFamily="18" charset="0"/>
                <a:hlinkClick r:id="rId2" tooltip="Περί ερμηνείας"/>
              </a:rPr>
              <a:t>[17</a:t>
            </a:r>
            <a:r>
              <a:rPr lang="en-US" sz="2400" b="1" dirty="0">
                <a:latin typeface="Times New Roman" pitchFamily="18" charset="0"/>
                <a:cs typeface="Times New Roman" pitchFamily="18" charset="0"/>
                <a:hlinkClick r:id="rId2" tooltip="Περί ερμηνείας"/>
              </a:rPr>
              <a:t>b]</a:t>
            </a:r>
            <a:r>
              <a:rPr lang="en-US" sz="2400" b="1" dirty="0">
                <a:latin typeface="Times New Roman" pitchFamily="18" charset="0"/>
                <a:cs typeface="Times New Roman" pitchFamily="18" charset="0"/>
              </a:rPr>
              <a:t> </a:t>
            </a:r>
            <a:r>
              <a:rPr lang="el-GR" sz="2400" b="1" dirty="0" err="1">
                <a:latin typeface="Times New Roman" pitchFamily="18" charset="0"/>
                <a:cs typeface="Times New Roman" pitchFamily="18" charset="0"/>
              </a:rPr>
              <a:t>τῶν</a:t>
            </a:r>
            <a:r>
              <a:rPr lang="el-GR" sz="2400" b="1" dirty="0">
                <a:latin typeface="Times New Roman" pitchFamily="18" charset="0"/>
                <a:cs typeface="Times New Roman" pitchFamily="18" charset="0"/>
              </a:rPr>
              <a:t> καθόλου Καλλίας </a:t>
            </a:r>
            <a:r>
              <a:rPr lang="el-GR" sz="2400" b="1" dirty="0" err="1">
                <a:latin typeface="Times New Roman" pitchFamily="18" charset="0"/>
                <a:cs typeface="Times New Roman" pitchFamily="18" charset="0"/>
              </a:rPr>
              <a:t>δὲ</a:t>
            </a:r>
            <a:r>
              <a:rPr lang="el-GR" sz="2400" b="1" dirty="0">
                <a:latin typeface="Times New Roman" pitchFamily="18" charset="0"/>
                <a:cs typeface="Times New Roman" pitchFamily="18" charset="0"/>
              </a:rPr>
              <a:t> </a:t>
            </a:r>
            <a:r>
              <a:rPr lang="el-GR" sz="2400" b="1" dirty="0" err="1">
                <a:latin typeface="Times New Roman" pitchFamily="18" charset="0"/>
                <a:cs typeface="Times New Roman" pitchFamily="18" charset="0"/>
              </a:rPr>
              <a:t>τῶν</a:t>
            </a:r>
            <a:r>
              <a:rPr lang="el-GR" sz="2400" b="1" dirty="0">
                <a:latin typeface="Times New Roman" pitchFamily="18" charset="0"/>
                <a:cs typeface="Times New Roman" pitchFamily="18" charset="0"/>
              </a:rPr>
              <a:t> καθ' </a:t>
            </a:r>
            <a:r>
              <a:rPr lang="el-GR" sz="2400" b="1" dirty="0" err="1">
                <a:latin typeface="Times New Roman" pitchFamily="18" charset="0"/>
                <a:cs typeface="Times New Roman" pitchFamily="18" charset="0"/>
              </a:rPr>
              <a:t>ἕκαστον</a:t>
            </a:r>
            <a:endParaRPr lang="el-GR" sz="2400" b="1" dirty="0">
              <a:latin typeface="Times New Roman" pitchFamily="18" charset="0"/>
              <a:cs typeface="Times New Roman" pitchFamily="18" charset="0"/>
            </a:endParaRPr>
          </a:p>
        </p:txBody>
      </p:sp>
      <p:sp>
        <p:nvSpPr>
          <p:cNvPr id="3" name="2 - Ορθογώνιο"/>
          <p:cNvSpPr/>
          <p:nvPr/>
        </p:nvSpPr>
        <p:spPr>
          <a:xfrm>
            <a:off x="1214414" y="642918"/>
            <a:ext cx="4836580" cy="523220"/>
          </a:xfrm>
          <a:prstGeom prst="rect">
            <a:avLst/>
          </a:prstGeom>
        </p:spPr>
        <p:txBody>
          <a:bodyPr wrap="none">
            <a:spAutoFit/>
          </a:bodyPr>
          <a:lstStyle/>
          <a:p>
            <a:pPr algn="ctr"/>
            <a:r>
              <a:rPr lang="el-GR" sz="2800" b="1" dirty="0">
                <a:latin typeface="Times New Roman" pitchFamily="18" charset="0"/>
                <a:cs typeface="Times New Roman" pitchFamily="18" charset="0"/>
              </a:rPr>
              <a:t>Αριστοτέλους, </a:t>
            </a:r>
            <a:r>
              <a:rPr lang="el-GR" sz="2800" b="1" dirty="0" err="1">
                <a:latin typeface="Times New Roman" pitchFamily="18" charset="0"/>
                <a:cs typeface="Times New Roman" pitchFamily="18" charset="0"/>
              </a:rPr>
              <a:t>Περὶ</a:t>
            </a:r>
            <a:r>
              <a:rPr lang="el-GR" sz="2800" b="1" dirty="0">
                <a:latin typeface="Times New Roman" pitchFamily="18" charset="0"/>
                <a:cs typeface="Times New Roman" pitchFamily="18" charset="0"/>
              </a:rPr>
              <a:t> </a:t>
            </a:r>
            <a:r>
              <a:rPr lang="el-GR" sz="2800" b="1" dirty="0" err="1">
                <a:latin typeface="Times New Roman" pitchFamily="18" charset="0"/>
                <a:cs typeface="Times New Roman" pitchFamily="18" charset="0"/>
              </a:rPr>
              <a:t>ἑρμηνείας</a:t>
            </a:r>
            <a:endParaRPr lang="el-GR" sz="2800" dirty="0">
              <a:latin typeface="Times New Roman" pitchFamily="18" charset="0"/>
              <a:cs typeface="Times New Roman" pitchFamily="18" charset="0"/>
            </a:endParaRPr>
          </a:p>
        </p:txBody>
      </p:sp>
      <p:pic>
        <p:nvPicPr>
          <p:cNvPr id="4" name="Picture 3"/>
          <p:cNvPicPr>
            <a:picLocks noChangeAspect="1"/>
          </p:cNvPicPr>
          <p:nvPr/>
        </p:nvPicPr>
        <p:blipFill>
          <a:blip r:embed="rId3"/>
          <a:stretch>
            <a:fillRect/>
          </a:stretch>
        </p:blipFill>
        <p:spPr>
          <a:xfrm>
            <a:off x="0" y="3857628"/>
            <a:ext cx="9144000" cy="284361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00100" y="1285860"/>
            <a:ext cx="6929486" cy="5262979"/>
          </a:xfrm>
          <a:prstGeom prst="rect">
            <a:avLst/>
          </a:prstGeom>
        </p:spPr>
        <p:txBody>
          <a:bodyPr wrap="square">
            <a:spAutoFit/>
          </a:bodyPr>
          <a:lstStyle/>
          <a:p>
            <a:pPr algn="just"/>
            <a:r>
              <a:rPr lang="el-GR" sz="2800" dirty="0">
                <a:latin typeface="Times New Roman" pitchFamily="18" charset="0"/>
                <a:cs typeface="Times New Roman" pitchFamily="18" charset="0"/>
              </a:rPr>
              <a:t>Αποτελεί μια σημαντική εξέλιξη κατά το μεσαίωνα το ότι γίνεται μια διάκριση ανάμεσα σε δυο είδη αναγκαιότητας:</a:t>
            </a:r>
          </a:p>
          <a:p>
            <a:pPr algn="just"/>
            <a:endParaRPr lang="el-GR" sz="2800" dirty="0">
              <a:latin typeface="Times New Roman" pitchFamily="18" charset="0"/>
              <a:cs typeface="Times New Roman" pitchFamily="18" charset="0"/>
            </a:endParaRPr>
          </a:p>
          <a:p>
            <a:pPr algn="just">
              <a:buFont typeface="Wingdings" pitchFamily="2" charset="2"/>
              <a:buChar char="v"/>
            </a:pPr>
            <a:r>
              <a:rPr lang="el-GR" sz="2800" b="1" dirty="0">
                <a:latin typeface="Times New Roman" pitchFamily="18" charset="0"/>
                <a:cs typeface="Times New Roman" pitchFamily="18" charset="0"/>
              </a:rPr>
              <a:t>  απόλυτη ή μεταφυσική αναγκαιότητα</a:t>
            </a:r>
            <a:r>
              <a:rPr lang="el-GR" sz="2800" dirty="0">
                <a:latin typeface="Times New Roman" pitchFamily="18" charset="0"/>
                <a:cs typeface="Times New Roman" pitchFamily="18" charset="0"/>
              </a:rPr>
              <a:t> </a:t>
            </a:r>
          </a:p>
          <a:p>
            <a:pPr algn="just">
              <a:buFont typeface="Wingdings" pitchFamily="2" charset="2"/>
              <a:buChar char="v"/>
            </a:pPr>
            <a:endParaRPr lang="el-GR" sz="2800" dirty="0">
              <a:latin typeface="Times New Roman" pitchFamily="18" charset="0"/>
              <a:cs typeface="Times New Roman" pitchFamily="18" charset="0"/>
            </a:endParaRPr>
          </a:p>
          <a:p>
            <a:pPr algn="just">
              <a:buFont typeface="Wingdings" pitchFamily="2" charset="2"/>
              <a:buChar char="v"/>
            </a:pPr>
            <a:r>
              <a:rPr lang="el-GR" sz="2800" b="1" dirty="0">
                <a:latin typeface="Times New Roman" pitchFamily="18" charset="0"/>
                <a:cs typeface="Times New Roman" pitchFamily="18" charset="0"/>
              </a:rPr>
              <a:t>  σχετική ή φυσική</a:t>
            </a:r>
            <a:r>
              <a:rPr lang="el-GR" sz="2800" b="1" i="1" dirty="0">
                <a:latin typeface="Times New Roman" pitchFamily="18" charset="0"/>
                <a:cs typeface="Times New Roman" pitchFamily="18" charset="0"/>
              </a:rPr>
              <a:t> </a:t>
            </a:r>
            <a:r>
              <a:rPr lang="el-GR" sz="2800" b="1" dirty="0">
                <a:latin typeface="Times New Roman" pitchFamily="18" charset="0"/>
                <a:cs typeface="Times New Roman" pitchFamily="18" charset="0"/>
              </a:rPr>
              <a:t>αναγκαιότητα </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Και η διάκριση, βεβαίως,  αυτή έχει να κάνει περισσότερο με το γεγονός ότι υπάρχει ένας νέος παίχτης στη μεσαιωνική σκέψη, που είναι ο Θεός. </a:t>
            </a:r>
          </a:p>
        </p:txBody>
      </p:sp>
      <p:sp>
        <p:nvSpPr>
          <p:cNvPr id="3" name="2 - Ορθογώνιο"/>
          <p:cNvSpPr/>
          <p:nvPr/>
        </p:nvSpPr>
        <p:spPr>
          <a:xfrm>
            <a:off x="3357554" y="500042"/>
            <a:ext cx="2374561" cy="584775"/>
          </a:xfrm>
          <a:prstGeom prst="rect">
            <a:avLst/>
          </a:prstGeom>
        </p:spPr>
        <p:txBody>
          <a:bodyPr wrap="none">
            <a:spAutoFit/>
          </a:bodyPr>
          <a:lstStyle/>
          <a:p>
            <a:pPr algn="just"/>
            <a:r>
              <a:rPr lang="el-GR" sz="3200" b="1" dirty="0">
                <a:solidFill>
                  <a:srgbClr val="FF0000"/>
                </a:solidFill>
                <a:latin typeface="Times New Roman" pitchFamily="18" charset="0"/>
                <a:ea typeface="MinionPro-Regular" charset="-128"/>
                <a:cs typeface="Times New Roman" pitchFamily="18" charset="0"/>
              </a:rPr>
              <a:t>ΑΚΙΝΑΤΗΣ</a:t>
            </a:r>
            <a:endParaRPr lang="el-GR" sz="3200"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42844" y="0"/>
            <a:ext cx="8858312"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sz="2000" dirty="0">
                <a:latin typeface="Times New Roman" pitchFamily="18" charset="0"/>
                <a:ea typeface="MinionPro-Regular" charset="-128"/>
                <a:cs typeface="Times New Roman" pitchFamily="18" charset="0"/>
              </a:rPr>
              <a:t>Ο </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Ακινάτης</a:t>
            </a:r>
            <a:r>
              <a:rPr kumimoji="0" lang="el-GR" sz="2000" b="0" i="0" u="none" strike="noStrike" cap="none" normalizeH="0" dirty="0">
                <a:ln>
                  <a:noFill/>
                </a:ln>
                <a:solidFill>
                  <a:schemeClr val="tx1"/>
                </a:solidFill>
                <a:effectLst/>
                <a:latin typeface="Times New Roman" pitchFamily="18" charset="0"/>
                <a:ea typeface="MinionPro-Regular" charset="-128"/>
                <a:cs typeface="Times New Roman" pitchFamily="18" charset="0"/>
              </a:rPr>
              <a:t> </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ένιωσε την ανάγκη να κάνει μια διάκριση ανάμεσα σε </a:t>
            </a:r>
            <a:r>
              <a:rPr kumimoji="0" lang="el-GR" sz="2000" b="1" i="0" u="none" strike="noStrike" cap="none" normalizeH="0" baseline="0" dirty="0" err="1">
                <a:ln>
                  <a:noFill/>
                </a:ln>
                <a:solidFill>
                  <a:schemeClr val="tx1"/>
                </a:solidFill>
                <a:effectLst/>
                <a:latin typeface="Times New Roman" pitchFamily="18" charset="0"/>
                <a:ea typeface="MinionPro-Regular" charset="-128"/>
                <a:cs typeface="Times New Roman" pitchFamily="18" charset="0"/>
              </a:rPr>
              <a:t>ό,τι</a:t>
            </a:r>
            <a:r>
              <a:rPr kumimoji="0" lang="el-GR" sz="2000" b="1"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είναι αναγκαίο σύμφωνα με τη φυσική τάξη των πραγμάτων</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και σε </a:t>
            </a:r>
            <a:r>
              <a:rPr kumimoji="0" lang="el-GR" sz="2000" b="1" i="0" u="none" strike="noStrike" cap="none" normalizeH="0" baseline="0" dirty="0" err="1">
                <a:ln>
                  <a:noFill/>
                </a:ln>
                <a:solidFill>
                  <a:schemeClr val="tx1"/>
                </a:solidFill>
                <a:effectLst/>
                <a:latin typeface="Times New Roman" pitchFamily="18" charset="0"/>
                <a:ea typeface="MinionPro-Regular" charset="-128"/>
                <a:cs typeface="Times New Roman" pitchFamily="18" charset="0"/>
              </a:rPr>
              <a:t>ό,τι</a:t>
            </a:r>
            <a:r>
              <a:rPr kumimoji="0" lang="el-GR" sz="2000" b="1"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είναι δυνατό για το Θεό</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MinionPro-Regular"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Ο Θεός δεν ενεργεί </a:t>
            </a:r>
            <a:r>
              <a:rPr lang="el-GR" sz="2000" dirty="0">
                <a:latin typeface="Times New Roman" pitchFamily="18" charset="0"/>
                <a:ea typeface="MinionPro-Regular" charset="-128"/>
                <a:cs typeface="Times New Roman" pitchFamily="18" charset="0"/>
              </a:rPr>
              <a:t>κατά τη</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φυσική αναγκαιότητα. Ο Θεός ενεργεί κατά τη βούλησή του: «</a:t>
            </a:r>
            <a:r>
              <a:rPr kumimoji="0" lang="el-GR" sz="2000" b="1"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Η βούλησή του είναι το αίτιο όλων των πραγμάτων</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ea typeface="MinionPro-Regular" charset="-128"/>
                <a:cs typeface="Times New Roman" pitchFamily="18" charset="0"/>
              </a:rPr>
              <a:t>Summa</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Μέρος </a:t>
            </a:r>
            <a:r>
              <a:rPr kumimoji="0" lang="en-US"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I</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Q</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art</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1947, 320).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O </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Θεός, κατά τον Ακινάτη, δημιουργεί (και διαφυλάσσει) τη «</a:t>
            </a:r>
            <a:r>
              <a:rPr kumimoji="0" lang="el-GR" sz="2000" b="1"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φυσική τάξη των πραγμάτων</a:t>
            </a: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 δηλαδή την τάξη που χαρακτηρίζει τη δράση των δευτερευουσών αιτιών στη φύση.  </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000" dirty="0">
              <a:latin typeface="Times New Roman" pitchFamily="18" charset="0"/>
              <a:ea typeface="MinionPro-Regular"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Ωστόσο ο Θεός μπορεί να κάνει και κάτι έξω από τη φυσική τάξη. Μπορεί να παράγει τα αποτελέσματα των δευτερευουσών αιτιών χωρίς αυτές. Ή μπορεί να παράγει αποτελέσματα τα οποία οι δευτερεύουσες αιτίες δεν μπορούν να παράγουν. Ο Θεός, λοιπόν, μπορεί να ενεργεί «υπερφυσικά» - που σημαίνει: έξω από τη φυσική τάξη.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MinionPro-Regular" charset="-128"/>
                <a:cs typeface="Times New Roman" pitchFamily="18" charset="0"/>
              </a:rPr>
              <a:t>Και επομένως, ενώ κάτι μπορεί να είναι φυσικά αναγκαίο – δηλαδή αναγκαίο σύμφωνα με τη φυσική τάξη των πραγμάτων – δεν είναι μεταφυσικά αναγκαίο: ο Θεός μπορεί να επιλέξει να παραβιάσει τη φυσική τάξη και ενδεχομένως να αποκαλύψει τον εαυτό του με ένα θαύμα.</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28596" y="285728"/>
            <a:ext cx="828680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Και επιπλέον ενστερνίζεται την αριστοτελική θέση ότι η φυσική αναγκαιότητα θεμελιώνεται στις </a:t>
            </a:r>
            <a:r>
              <a:rPr kumimoji="0" lang="el-GR"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φύσεις</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και τις </a:t>
            </a:r>
            <a:r>
              <a:rPr kumimoji="0" lang="el-GR"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δυνάμεις</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των πραγμάτων.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4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Διακρίνει</a:t>
            </a:r>
            <a:r>
              <a:rPr kumimoji="0" lang="el-GR" sz="2400" b="0" i="0" u="sng" strike="noStrike" cap="none" normalizeH="0" dirty="0">
                <a:ln>
                  <a:noFill/>
                </a:ln>
                <a:solidFill>
                  <a:schemeClr val="tx1"/>
                </a:solidFill>
                <a:effectLst/>
                <a:latin typeface="Times New Roman" pitchFamily="18" charset="0"/>
                <a:ea typeface="Calibri" pitchFamily="34" charset="0"/>
                <a:cs typeface="Times New Roman" pitchFamily="18" charset="0"/>
              </a:rPr>
              <a:t> </a:t>
            </a:r>
            <a:r>
              <a:rPr kumimoji="0" lang="el-GR" sz="24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μεταξύ δύο εννοιών της δυνατότητας (και </a:t>
            </a:r>
            <a:r>
              <a:rPr kumimoji="0" lang="en-US" sz="24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a </a:t>
            </a:r>
            <a:r>
              <a:rPr kumimoji="0" lang="en-US" sz="2400" b="0" i="0" u="sng"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forteriori</a:t>
            </a:r>
            <a:r>
              <a:rPr kumimoji="0" lang="el-GR" sz="24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 της αναγκαιότητας):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 σε σχέση με κάποια δύναμη: </a:t>
            </a:r>
            <a:endParaRPr kumimoji="0" lang="el-GR" sz="2400" b="1"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l-G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Εάν το Χ έχει τη δύναμη να επιφέρει το Υ, τότε το Υ είναι δυνατό (για το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X</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β) απολύτως ή στη βάση της σχέσης που έχουν ο ένας με τον άλλο οι όροι μιας πρότασης:</a:t>
            </a:r>
            <a:endPar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Εάν τα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X</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και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Y </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δεν είναι συμβατά, δεν είναι δυνατόν και να συνυπάρχουν.</a:t>
            </a:r>
            <a:endParaRPr kumimoji="0" lang="el-G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14348" y="1000108"/>
            <a:ext cx="75009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Δοθείσης της κυρίαρχης άποψης ότι οι προτάσεις είναι της μορφής Υποκείμενο – Κατηγορούμενο </a:t>
            </a:r>
            <a:r>
              <a:rPr kumimoji="0" lang="el-GR" sz="2000" b="0" i="0" u="none" strike="noStrike" cap="none" normalizeH="0" baseline="0" dirty="0">
                <a:ln>
                  <a:noFill/>
                </a:ln>
                <a:effectLst/>
                <a:latin typeface="Times New Roman" pitchFamily="18" charset="0"/>
                <a:ea typeface="Calibri" pitchFamily="34" charset="0"/>
                <a:cs typeface="Times New Roman" pitchFamily="18" charset="0"/>
              </a:rPr>
              <a:t>(κατηγορικές</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ένας ισχυρισμός της μορφής «το Υ είναι Κ» είναι </a:t>
            </a:r>
            <a:r>
              <a:rPr kumimoji="0" lang="el-GR"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απολύτως δυνατός </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«όταν το κατηγορούμενο δεν είναι ασύμβατο προς το υποκείμενο», ενώ είναι </a:t>
            </a:r>
            <a:r>
              <a:rPr kumimoji="0" lang="el-GR" sz="2000" b="1" i="0" u="none" strike="noStrike" cap="none" normalizeH="0" baseline="0" dirty="0">
                <a:ln>
                  <a:noFill/>
                </a:ln>
                <a:effectLst/>
                <a:latin typeface="Times New Roman" pitchFamily="18" charset="0"/>
                <a:ea typeface="Calibri" pitchFamily="34" charset="0"/>
                <a:cs typeface="Times New Roman" pitchFamily="18" charset="0"/>
              </a:rPr>
              <a:t>απολύτως αδύνατος </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«όταν το κατηγορούμενο είναι εντελώς ασύμβατο προς το υποκείμενο».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000" dirty="0">
                <a:latin typeface="Times New Roman" pitchFamily="18" charset="0"/>
                <a:ea typeface="Calibri" pitchFamily="34" charset="0"/>
                <a:cs typeface="Times New Roman" pitchFamily="18" charset="0"/>
              </a:rPr>
              <a:t>Ο</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ι φύσει αναγκαίες αλήθειες δεν είναι απολύτως αδύνατες.</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857232"/>
            <a:ext cx="7286676" cy="4893647"/>
          </a:xfrm>
          <a:prstGeom prst="rect">
            <a:avLst/>
          </a:prstGeom>
        </p:spPr>
        <p:txBody>
          <a:bodyPr wrap="square">
            <a:spAutoFit/>
          </a:bodyPr>
          <a:lstStyle/>
          <a:p>
            <a:pPr algn="just"/>
            <a:endParaRPr lang="el-GR" sz="2400" dirty="0">
              <a:latin typeface="Times New Roman" pitchFamily="18" charset="0"/>
              <a:cs typeface="Times New Roman" pitchFamily="18" charset="0"/>
            </a:endParaRPr>
          </a:p>
          <a:p>
            <a:pPr algn="just"/>
            <a:r>
              <a:rPr lang="el-GR" sz="2400" dirty="0">
                <a:latin typeface="Times New Roman" pitchFamily="18" charset="0"/>
                <a:cs typeface="Times New Roman" pitchFamily="18" charset="0"/>
              </a:rPr>
              <a:t>Όταν πρόκειται για τις </a:t>
            </a:r>
            <a:r>
              <a:rPr lang="el-GR" sz="2400" u="sng" dirty="0">
                <a:latin typeface="Times New Roman" pitchFamily="18" charset="0"/>
                <a:cs typeface="Times New Roman" pitchFamily="18" charset="0"/>
              </a:rPr>
              <a:t>αρχές που χαρακτηρίζουν το φυσικό κόσμο</a:t>
            </a:r>
            <a:r>
              <a:rPr lang="el-GR" sz="2400" dirty="0">
                <a:latin typeface="Times New Roman" pitchFamily="18" charset="0"/>
                <a:cs typeface="Times New Roman" pitchFamily="18" charset="0"/>
              </a:rPr>
              <a:t>, τότε μπορεί να υπάρχει μόνο ένα είδος αναγκαιότητας, που είναι η </a:t>
            </a:r>
            <a:r>
              <a:rPr lang="el-GR" sz="2400" b="1" dirty="0">
                <a:latin typeface="Times New Roman" pitchFamily="18" charset="0"/>
                <a:cs typeface="Times New Roman" pitchFamily="18" charset="0"/>
              </a:rPr>
              <a:t>φυσική αναγκαιότητα</a:t>
            </a:r>
            <a:r>
              <a:rPr lang="el-GR" sz="2400" dirty="0">
                <a:latin typeface="Times New Roman" pitchFamily="18" charset="0"/>
                <a:cs typeface="Times New Roman" pitchFamily="18" charset="0"/>
              </a:rPr>
              <a:t>. </a:t>
            </a:r>
          </a:p>
          <a:p>
            <a:pPr algn="just"/>
            <a:endParaRPr lang="el-GR" sz="2400" dirty="0">
              <a:latin typeface="Times New Roman" pitchFamily="18" charset="0"/>
              <a:cs typeface="Times New Roman" pitchFamily="18" charset="0"/>
            </a:endParaRPr>
          </a:p>
          <a:p>
            <a:pPr algn="just"/>
            <a:r>
              <a:rPr lang="el-GR" sz="2400" u="sng" dirty="0">
                <a:latin typeface="Times New Roman" pitchFamily="18" charset="0"/>
                <a:cs typeface="Times New Roman" pitchFamily="18" charset="0"/>
              </a:rPr>
              <a:t>Οι πρώτες αρχές της επιστήμης</a:t>
            </a:r>
            <a:r>
              <a:rPr lang="el-GR" sz="2400" dirty="0">
                <a:latin typeface="Times New Roman" pitchFamily="18" charset="0"/>
                <a:cs typeface="Times New Roman" pitchFamily="18" charset="0"/>
              </a:rPr>
              <a:t> – στο βαθμό που είναι αρχές της φυσικής τάξης των πραγμάτων, θεμελιωμένες στις φύσεις και τις δυνάμεις τους – δεν είναι απολύτως αναγκαίες: η άρνησή τους δεν συνεπάγεται αντίφαση και ο Θεός θα μπορούσε σίγουρα (αν το ήθελε) να καταστήσει δυνατό κάποιο συνδυασμό γεγονότων τον οποίο απαγορεύει μια φυσικά αναγκαία αρχή – όπως π.χ. την ανάσταση του Λαζάρου.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28596" y="1214422"/>
            <a:ext cx="8286808"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Πώς όμως μπορεί η επαγωγή να προσφέρει (φυσικά) </a:t>
            </a:r>
            <a:r>
              <a:rPr kumimoji="0" lang="el-GR"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αναγκαίες</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αλήθειες;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Ακινάτης, αντιδιαστέλλει την επαγωγή με το συλλογισμό, δηλαδή την απόδειξη.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Η απόδειξη είναι τέτοια ώστε το συμπέρασμα να προκύπτει «εξ ανάγκης» από τις προκείμενες – όπως λέει χαρακτηριστικά. Και είναι σαφές ότι η επαγωγή δεν μπορεί να είναι ένας συλλογισμός, εκτός και αν είναι εφικτή μια πλήρης απαρίθμηση.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Το συμπέρασμα μιας επαγωγής δεν μπορεί, λοιπόν, κατά αναγκαιότητα να προκύψει από τις προκείμενές του – δηλαδή τις</a:t>
            </a:r>
            <a:r>
              <a:rPr kumimoji="0" lang="el-GR" b="0"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l-GR" b="0" i="0" u="none" strike="noStrike" cap="none" normalizeH="0" baseline="0" dirty="0" err="1">
                <a:ln>
                  <a:noFill/>
                </a:ln>
                <a:effectLst/>
                <a:latin typeface="Times New Roman" pitchFamily="18" charset="0"/>
                <a:ea typeface="Calibri" pitchFamily="34" charset="0"/>
                <a:cs typeface="Times New Roman" pitchFamily="18" charset="0"/>
              </a:rPr>
              <a:t>ενικότητες</a:t>
            </a:r>
            <a:r>
              <a:rPr kumimoji="0" lang="el-GR" b="0" i="0" u="none" strike="noStrike" cap="none" normalizeH="0" baseline="0" dirty="0">
                <a:ln>
                  <a:noFill/>
                </a:ln>
                <a:effectLst/>
                <a:latin typeface="Times New Roman" pitchFamily="18" charset="0"/>
                <a:ea typeface="Calibri" pitchFamily="34" charset="0"/>
                <a:cs typeface="Times New Roman" pitchFamily="18" charset="0"/>
              </a:rPr>
              <a:t> </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singulars</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εκτός και αν υπάρξει εξαντλητική απαρίθμηση.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Όμως αυτό δεν σημαίνει ότι μια επαγωγικά προκύψασα (καθολική) αρχή δεν μπορεί να είναι φυσικά αναγκαία. Δεν αποδεικνύεται. Είναι μη αποδεικτικά αληθής.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Αλλά είναι όπως ακριβώς θα έπρεπε να είναι, δοθέντος του ότι έχει συναχθεί επαγωγικά.</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14414" y="889844"/>
            <a:ext cx="6715172" cy="4708981"/>
          </a:xfrm>
          <a:prstGeom prst="rect">
            <a:avLst/>
          </a:prstGeom>
        </p:spPr>
        <p:txBody>
          <a:bodyPr wrap="square">
            <a:spAutoFit/>
          </a:bodyPr>
          <a:lstStyle/>
          <a:p>
            <a:pPr algn="just"/>
            <a:r>
              <a:rPr lang="el-GR" sz="2000" dirty="0">
                <a:latin typeface="Times New Roman" pitchFamily="18" charset="0"/>
                <a:cs typeface="Times New Roman" pitchFamily="18" charset="0"/>
              </a:rPr>
              <a:t>Ο Ακινάτης θεωρούσε ότι το καθόλου είναι «πέρα και πάνω» από τα επιμέρους, αλλά όχι έξω από αυτά. </a:t>
            </a:r>
          </a:p>
          <a:p>
            <a:pPr algn="just"/>
            <a:endParaRPr lang="el-GR" sz="2000" dirty="0">
              <a:latin typeface="Times New Roman" pitchFamily="18" charset="0"/>
              <a:cs typeface="Times New Roman" pitchFamily="18" charset="0"/>
            </a:endParaRPr>
          </a:p>
          <a:p>
            <a:pPr algn="just"/>
            <a:r>
              <a:rPr lang="el-GR" sz="2000" dirty="0">
                <a:latin typeface="Times New Roman" pitchFamily="18" charset="0"/>
                <a:cs typeface="Times New Roman" pitchFamily="18" charset="0"/>
              </a:rPr>
              <a:t>Κατά τον Ακινάτη ο Αριστοτέλης υποστηρίζει ότι το ένα είναι επί των πολλών, όχι επειδή αυτό έχει μια ανεξάρτητη ύπαρξη (</a:t>
            </a:r>
            <a:r>
              <a:rPr lang="en-US" sz="2000" dirty="0" err="1">
                <a:latin typeface="Times New Roman" pitchFamily="18" charset="0"/>
                <a:cs typeface="Times New Roman" pitchFamily="18" charset="0"/>
              </a:rPr>
              <a:t>esse</a:t>
            </a:r>
            <a:r>
              <a:rPr lang="el-GR" sz="2000" dirty="0">
                <a:latin typeface="Times New Roman" pitchFamily="18" charset="0"/>
                <a:cs typeface="Times New Roman" pitchFamily="18" charset="0"/>
              </a:rPr>
              <a:t>) αλλά </a:t>
            </a:r>
            <a:r>
              <a:rPr lang="el-GR" sz="2000" b="1" dirty="0">
                <a:latin typeface="Times New Roman" pitchFamily="18" charset="0"/>
                <a:cs typeface="Times New Roman" pitchFamily="18" charset="0"/>
              </a:rPr>
              <a:t>χάρη στον νου</a:t>
            </a:r>
            <a:r>
              <a:rPr lang="el-GR" sz="2000" dirty="0">
                <a:latin typeface="Times New Roman" pitchFamily="18" charset="0"/>
                <a:cs typeface="Times New Roman" pitchFamily="18" charset="0"/>
              </a:rPr>
              <a:t>, ο οποίος θεωρεί (στοχάζεται) μια φύση, π.χ. τον </a:t>
            </a:r>
            <a:r>
              <a:rPr lang="el-GR" sz="2000" i="1" dirty="0">
                <a:latin typeface="Times New Roman" pitchFamily="18" charset="0"/>
                <a:cs typeface="Times New Roman" pitchFamily="18" charset="0"/>
              </a:rPr>
              <a:t>άνθρωπο</a:t>
            </a:r>
            <a:r>
              <a:rPr lang="el-GR" sz="2000" dirty="0">
                <a:latin typeface="Times New Roman" pitchFamily="18" charset="0"/>
                <a:cs typeface="Times New Roman" pitchFamily="18" charset="0"/>
              </a:rPr>
              <a:t>, χωρίς να αναφέρεται σε ένα συγκεκριμένο ανθρώπινο ον, όπως το Σωκράτη ή τον Πλάτωνα, κ.λπ. </a:t>
            </a:r>
          </a:p>
          <a:p>
            <a:pPr algn="just"/>
            <a:endParaRPr lang="el-GR" sz="2000" dirty="0">
              <a:latin typeface="Times New Roman" pitchFamily="18" charset="0"/>
              <a:cs typeface="Times New Roman" pitchFamily="18" charset="0"/>
            </a:endParaRPr>
          </a:p>
          <a:p>
            <a:pPr algn="just"/>
            <a:r>
              <a:rPr lang="el-GR" sz="2000" dirty="0">
                <a:latin typeface="Times New Roman" pitchFamily="18" charset="0"/>
                <a:cs typeface="Times New Roman" pitchFamily="18" charset="0"/>
              </a:rPr>
              <a:t>Ακόμη όμως και αν το καθόλου είναι ένα επί των πολλών </a:t>
            </a:r>
            <a:r>
              <a:rPr lang="el-GR" sz="2000" i="1" dirty="0">
                <a:latin typeface="Times New Roman" pitchFamily="18" charset="0"/>
                <a:cs typeface="Times New Roman" pitchFamily="18" charset="0"/>
              </a:rPr>
              <a:t>όπως θεωρείται από τον νου</a:t>
            </a:r>
            <a:r>
              <a:rPr lang="el-GR" sz="2000" dirty="0">
                <a:latin typeface="Times New Roman" pitchFamily="18" charset="0"/>
                <a:cs typeface="Times New Roman" pitchFamily="18" charset="0"/>
              </a:rPr>
              <a:t>, αυτό υπάρχει σε όλες τις </a:t>
            </a:r>
            <a:r>
              <a:rPr lang="el-GR" sz="2000" dirty="0" err="1">
                <a:latin typeface="Times New Roman" pitchFamily="18" charset="0"/>
                <a:cs typeface="Times New Roman" pitchFamily="18" charset="0"/>
              </a:rPr>
              <a:t>ενικότητες</a:t>
            </a:r>
            <a:r>
              <a:rPr lang="el-GR" sz="2000" dirty="0">
                <a:latin typeface="Times New Roman" pitchFamily="18" charset="0"/>
                <a:cs typeface="Times New Roman" pitchFamily="18" charset="0"/>
              </a:rPr>
              <a:t> (</a:t>
            </a:r>
            <a:r>
              <a:rPr lang="en-US" sz="2000" dirty="0">
                <a:latin typeface="Times New Roman" pitchFamily="18" charset="0"/>
                <a:cs typeface="Times New Roman" pitchFamily="18" charset="0"/>
              </a:rPr>
              <a:t>singulars</a:t>
            </a:r>
            <a:r>
              <a:rPr lang="el-GR" sz="2000" dirty="0">
                <a:latin typeface="Times New Roman" pitchFamily="18" charset="0"/>
                <a:cs typeface="Times New Roman" pitchFamily="18" charset="0"/>
              </a:rPr>
              <a:t>) ως ένα και  το αυτό – όχι αριθμητικά, σαν να ήταν η </a:t>
            </a:r>
            <a:r>
              <a:rPr lang="el-GR" sz="2000" dirty="0" err="1">
                <a:latin typeface="Times New Roman" pitchFamily="18" charset="0"/>
                <a:cs typeface="Times New Roman" pitchFamily="18" charset="0"/>
              </a:rPr>
              <a:t>ανθρωπινότητα</a:t>
            </a:r>
            <a:r>
              <a:rPr lang="el-GR" sz="2000" dirty="0">
                <a:latin typeface="Times New Roman" pitchFamily="18" charset="0"/>
                <a:cs typeface="Times New Roman" pitchFamily="18" charset="0"/>
              </a:rPr>
              <a:t> μία – αριθμητικά – σε όλους τους ανθρώπους, αλλά </a:t>
            </a:r>
            <a:r>
              <a:rPr lang="el-GR" sz="2000" b="1" dirty="0">
                <a:latin typeface="Times New Roman" pitchFamily="18" charset="0"/>
                <a:cs typeface="Times New Roman" pitchFamily="18" charset="0"/>
              </a:rPr>
              <a:t>σύμφωνα με την έννοια του </a:t>
            </a:r>
            <a:r>
              <a:rPr lang="el-GR" sz="2000" b="1" i="1" dirty="0">
                <a:latin typeface="Times New Roman" pitchFamily="18" charset="0"/>
                <a:cs typeface="Times New Roman" pitchFamily="18" charset="0"/>
              </a:rPr>
              <a:t>είδους</a:t>
            </a:r>
            <a:r>
              <a:rPr lang="el-GR" sz="2000" dirty="0">
                <a:latin typeface="Times New Roman" pitchFamily="18" charset="0"/>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95E1A-F0A8-1F4A-8998-AD5E7B168482}"/>
              </a:ext>
            </a:extLst>
          </p:cNvPr>
          <p:cNvSpPr>
            <a:spLocks noGrp="1"/>
          </p:cNvSpPr>
          <p:nvPr>
            <p:ph type="title"/>
          </p:nvPr>
        </p:nvSpPr>
        <p:spPr/>
        <p:txBody>
          <a:bodyPr/>
          <a:lstStyle/>
          <a:p>
            <a:r>
              <a:rPr lang="el-GR" dirty="0"/>
              <a:t>Γιατί Μεσαίωνας;</a:t>
            </a:r>
            <a:endParaRPr lang="en-US" dirty="0"/>
          </a:p>
        </p:txBody>
      </p:sp>
      <p:sp>
        <p:nvSpPr>
          <p:cNvPr id="3" name="Content Placeholder 2">
            <a:extLst>
              <a:ext uri="{FF2B5EF4-FFF2-40B4-BE49-F238E27FC236}">
                <a16:creationId xmlns:a16="http://schemas.microsoft.com/office/drawing/2014/main" id="{BCBA7FC4-834D-5942-B997-0C28A5FE5362}"/>
              </a:ext>
            </a:extLst>
          </p:cNvPr>
          <p:cNvSpPr>
            <a:spLocks noGrp="1"/>
          </p:cNvSpPr>
          <p:nvPr>
            <p:ph idx="1"/>
          </p:nvPr>
        </p:nvSpPr>
        <p:spPr/>
        <p:txBody>
          <a:bodyPr/>
          <a:lstStyle/>
          <a:p>
            <a:r>
              <a:rPr lang="el-GR" dirty="0" err="1"/>
              <a:t>Ηταν</a:t>
            </a:r>
            <a:r>
              <a:rPr lang="el-GR" dirty="0"/>
              <a:t> πράγματι σκοτεινοί χρόνοι;</a:t>
            </a:r>
          </a:p>
          <a:p>
            <a:endParaRPr lang="el-GR" dirty="0"/>
          </a:p>
          <a:p>
            <a:r>
              <a:rPr lang="el-GR" dirty="0"/>
              <a:t>Μα υπήρξε πρόοδος στην επιστήμη;</a:t>
            </a:r>
          </a:p>
          <a:p>
            <a:endParaRPr lang="el-GR" dirty="0"/>
          </a:p>
          <a:p>
            <a:r>
              <a:rPr lang="el-GR" dirty="0"/>
              <a:t>Υιοθέτηση του Αριστοτελισμού </a:t>
            </a:r>
          </a:p>
          <a:p>
            <a:r>
              <a:rPr lang="el-GR" dirty="0"/>
              <a:t>Η παράδοση των σχολίων/σχολιαστών</a:t>
            </a:r>
            <a:endParaRPr lang="en-US" dirty="0"/>
          </a:p>
        </p:txBody>
      </p:sp>
    </p:spTree>
    <p:extLst>
      <p:ext uri="{BB962C8B-B14F-4D97-AF65-F5344CB8AC3E}">
        <p14:creationId xmlns:p14="http://schemas.microsoft.com/office/powerpoint/2010/main" val="1558509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1214422"/>
            <a:ext cx="7215238" cy="4093428"/>
          </a:xfrm>
          <a:prstGeom prst="rect">
            <a:avLst/>
          </a:prstGeom>
        </p:spPr>
        <p:txBody>
          <a:bodyPr wrap="square">
            <a:spAutoFit/>
          </a:bodyPr>
          <a:lstStyle/>
          <a:p>
            <a:pPr algn="just"/>
            <a:r>
              <a:rPr lang="el-GR" sz="2000" dirty="0">
                <a:latin typeface="Times New Roman" pitchFamily="18" charset="0"/>
                <a:cs typeface="Times New Roman" pitchFamily="18" charset="0"/>
              </a:rPr>
              <a:t>Ο Ακινάτης αναπτύσσει, λοιπόν, την σχετική άποψη ότι τα καθόλου υπάρχουν </a:t>
            </a:r>
            <a:r>
              <a:rPr lang="el-GR" sz="2000" b="1" dirty="0">
                <a:latin typeface="Times New Roman" pitchFamily="18" charset="0"/>
                <a:cs typeface="Times New Roman" pitchFamily="18" charset="0"/>
              </a:rPr>
              <a:t>μέσα στα επιμέρους</a:t>
            </a:r>
            <a:r>
              <a:rPr lang="el-GR" sz="2000" dirty="0">
                <a:latin typeface="Times New Roman" pitchFamily="18" charset="0"/>
                <a:cs typeface="Times New Roman" pitchFamily="18" charset="0"/>
              </a:rPr>
              <a:t>, αν και </a:t>
            </a:r>
            <a:r>
              <a:rPr lang="el-GR" sz="2000" b="1" dirty="0">
                <a:latin typeface="Times New Roman" pitchFamily="18" charset="0"/>
                <a:cs typeface="Times New Roman" pitchFamily="18" charset="0"/>
              </a:rPr>
              <a:t>θεωρούνται από τον νου ως ευρισκόμενα έξω από τα επιμέρους</a:t>
            </a:r>
            <a:r>
              <a:rPr lang="el-GR" sz="2000" dirty="0">
                <a:latin typeface="Times New Roman" pitchFamily="18" charset="0"/>
                <a:cs typeface="Times New Roman" pitchFamily="18" charset="0"/>
              </a:rPr>
              <a:t>, σαν να είναι, δηλαδή, είδη που μπορούμε να σκεφθούμε  ή να θεωρήσουμε, χωρίς να έχουμε κανένα συγκεκριμένο επιμέρους αυτού του είδους στο μυαλό. </a:t>
            </a:r>
          </a:p>
          <a:p>
            <a:pPr algn="just"/>
            <a:endParaRPr lang="el-GR" sz="2000" dirty="0">
              <a:latin typeface="Times New Roman" pitchFamily="18" charset="0"/>
              <a:cs typeface="Times New Roman" pitchFamily="18" charset="0"/>
            </a:endParaRPr>
          </a:p>
          <a:p>
            <a:pPr algn="just"/>
            <a:endParaRPr lang="el-GR" sz="2000" dirty="0">
              <a:latin typeface="Times New Roman" pitchFamily="18" charset="0"/>
              <a:cs typeface="Times New Roman" pitchFamily="18" charset="0"/>
            </a:endParaRPr>
          </a:p>
          <a:p>
            <a:pPr algn="just"/>
            <a:endParaRPr lang="el-GR" sz="2000" dirty="0">
              <a:latin typeface="Times New Roman" pitchFamily="18" charset="0"/>
              <a:cs typeface="Times New Roman" pitchFamily="18" charset="0"/>
            </a:endParaRPr>
          </a:p>
          <a:p>
            <a:pPr algn="just"/>
            <a:endParaRPr lang="el-GR" sz="2000" dirty="0">
              <a:latin typeface="Times New Roman" pitchFamily="18" charset="0"/>
              <a:cs typeface="Times New Roman" pitchFamily="18" charset="0"/>
            </a:endParaRPr>
          </a:p>
          <a:p>
            <a:pPr algn="just"/>
            <a:r>
              <a:rPr lang="el-GR" sz="2000" dirty="0">
                <a:latin typeface="Times New Roman" pitchFamily="18" charset="0"/>
                <a:cs typeface="Times New Roman" pitchFamily="18" charset="0"/>
              </a:rPr>
              <a:t>Ωστόσο, εκείνο το οποίο μοιράζονται τα επιμέρους δεν είναι αριθμητικά ένα καθόλου. Αλλά μάλλον τα επιμέρους ανήκουν σε είδη, και ανήκουν σε συγκεκριμένα είδη εξαιτίας της ομοιότητάς τους.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785794"/>
            <a:ext cx="7786742" cy="5262979"/>
          </a:xfrm>
          <a:prstGeom prst="rect">
            <a:avLst/>
          </a:prstGeom>
        </p:spPr>
        <p:txBody>
          <a:bodyPr wrap="square">
            <a:spAutoFit/>
          </a:bodyPr>
          <a:lstStyle/>
          <a:p>
            <a:pPr algn="just"/>
            <a:r>
              <a:rPr lang="el-GR" sz="2800" dirty="0">
                <a:latin typeface="Times New Roman" pitchFamily="18" charset="0"/>
                <a:cs typeface="Times New Roman" pitchFamily="18" charset="0"/>
              </a:rPr>
              <a:t>Όπως εξηγεί ο Ακινάτης, </a:t>
            </a:r>
            <a:r>
              <a:rPr lang="el-GR" sz="2800" i="1" dirty="0">
                <a:latin typeface="Times New Roman" pitchFamily="18" charset="0"/>
                <a:cs typeface="Times New Roman" pitchFamily="18" charset="0"/>
              </a:rPr>
              <a:t>αυτό </a:t>
            </a:r>
            <a:r>
              <a:rPr lang="el-GR" sz="2800" dirty="0">
                <a:latin typeface="Times New Roman" pitchFamily="18" charset="0"/>
                <a:cs typeface="Times New Roman" pitchFamily="18" charset="0"/>
              </a:rPr>
              <a:t>το λευκό και </a:t>
            </a:r>
            <a:r>
              <a:rPr lang="el-GR" sz="2800" i="1" dirty="0">
                <a:latin typeface="Times New Roman" pitchFamily="18" charset="0"/>
                <a:cs typeface="Times New Roman" pitchFamily="18" charset="0"/>
              </a:rPr>
              <a:t>εκείνο</a:t>
            </a:r>
            <a:r>
              <a:rPr lang="el-GR" sz="2800" dirty="0">
                <a:latin typeface="Times New Roman" pitchFamily="18" charset="0"/>
                <a:cs typeface="Times New Roman" pitchFamily="18" charset="0"/>
              </a:rPr>
              <a:t> το λευκό είναι όμοια ως προς τη λευκότητα, αλλά δεν μοιράζονται μια αριθμητική λευκότητα – που υποτίθεται ότι υπάρχει και στα δυο. </a:t>
            </a:r>
          </a:p>
          <a:p>
            <a:pPr algn="just"/>
            <a:endParaRPr lang="el-GR" sz="2800" dirty="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Κατά τον ίδιο τρόπο, η </a:t>
            </a:r>
            <a:r>
              <a:rPr lang="el-GR" sz="2800" dirty="0" err="1">
                <a:latin typeface="Times New Roman" pitchFamily="18" charset="0"/>
                <a:cs typeface="Times New Roman" pitchFamily="18" charset="0"/>
              </a:rPr>
              <a:t>ανθρωπινότητα</a:t>
            </a:r>
            <a:r>
              <a:rPr lang="el-GR" sz="2800" dirty="0">
                <a:latin typeface="Times New Roman" pitchFamily="18" charset="0"/>
                <a:cs typeface="Times New Roman" pitchFamily="18" charset="0"/>
              </a:rPr>
              <a:t> του Πλάτωνα είναι όμοια με την </a:t>
            </a:r>
            <a:r>
              <a:rPr lang="el-GR" sz="2800" dirty="0" err="1">
                <a:latin typeface="Times New Roman" pitchFamily="18" charset="0"/>
                <a:cs typeface="Times New Roman" pitchFamily="18" charset="0"/>
              </a:rPr>
              <a:t>ανθρωπινότητα</a:t>
            </a:r>
            <a:r>
              <a:rPr lang="el-GR" sz="2800" dirty="0">
                <a:latin typeface="Times New Roman" pitchFamily="18" charset="0"/>
                <a:cs typeface="Times New Roman" pitchFamily="18" charset="0"/>
              </a:rPr>
              <a:t> του Σωκράτη, αν και δεν είναι κάποια αριθμητικά μία </a:t>
            </a:r>
            <a:r>
              <a:rPr lang="el-GR" sz="2800" dirty="0" err="1">
                <a:latin typeface="Times New Roman" pitchFamily="18" charset="0"/>
                <a:cs typeface="Times New Roman" pitchFamily="18" charset="0"/>
              </a:rPr>
              <a:t>ανθρωπινότητα</a:t>
            </a:r>
            <a:r>
              <a:rPr lang="el-GR" sz="2800" dirty="0">
                <a:latin typeface="Times New Roman" pitchFamily="18" charset="0"/>
                <a:cs typeface="Times New Roman" pitchFamily="18" charset="0"/>
              </a:rPr>
              <a:t> την οποία μοιράζονται και οι δυο, που υπάρχει και στους δυο.</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1714488"/>
            <a:ext cx="7000924" cy="3416320"/>
          </a:xfrm>
          <a:prstGeom prst="rect">
            <a:avLst/>
          </a:prstGeom>
        </p:spPr>
        <p:txBody>
          <a:bodyPr wrap="square">
            <a:spAutoFit/>
          </a:bodyPr>
          <a:lstStyle/>
          <a:p>
            <a:pPr algn="just"/>
            <a:r>
              <a:rPr lang="el-GR" sz="2400" dirty="0">
                <a:latin typeface="Times New Roman" pitchFamily="18" charset="0"/>
                <a:cs typeface="Times New Roman" pitchFamily="18" charset="0"/>
              </a:rPr>
              <a:t>Και όπως επισημαίνει ο Ακινάτης στη </a:t>
            </a:r>
            <a:r>
              <a:rPr lang="en-US" sz="2400" i="1" dirty="0">
                <a:latin typeface="Times New Roman" pitchFamily="18" charset="0"/>
                <a:cs typeface="Times New Roman" pitchFamily="18" charset="0"/>
              </a:rPr>
              <a:t>Summa</a:t>
            </a:r>
            <a:r>
              <a:rPr lang="el-GR" sz="2400" dirty="0">
                <a:latin typeface="Times New Roman" pitchFamily="18" charset="0"/>
                <a:cs typeface="Times New Roman" pitchFamily="18" charset="0"/>
              </a:rPr>
              <a:t> (</a:t>
            </a:r>
            <a:r>
              <a:rPr lang="en-US" sz="2400" dirty="0">
                <a:latin typeface="Times New Roman" pitchFamily="18" charset="0"/>
                <a:cs typeface="Times New Roman" pitchFamily="18" charset="0"/>
              </a:rPr>
              <a:t>Part</a:t>
            </a:r>
            <a:r>
              <a:rPr lang="el-GR" sz="2400" dirty="0">
                <a:latin typeface="Times New Roman" pitchFamily="18" charset="0"/>
                <a:cs typeface="Times New Roman" pitchFamily="18" charset="0"/>
              </a:rPr>
              <a:t> 1, </a:t>
            </a:r>
            <a:r>
              <a:rPr lang="en-US" sz="2400" dirty="0">
                <a:latin typeface="Times New Roman" pitchFamily="18" charset="0"/>
                <a:cs typeface="Times New Roman" pitchFamily="18" charset="0"/>
              </a:rPr>
              <a:t>Quest</a:t>
            </a:r>
            <a:r>
              <a:rPr lang="el-GR" sz="2400" dirty="0">
                <a:latin typeface="Times New Roman" pitchFamily="18" charset="0"/>
                <a:cs typeface="Times New Roman" pitchFamily="18" charset="0"/>
              </a:rPr>
              <a:t> 12, </a:t>
            </a:r>
            <a:r>
              <a:rPr lang="en-US" sz="2400" dirty="0">
                <a:latin typeface="Times New Roman" pitchFamily="18" charset="0"/>
                <a:cs typeface="Times New Roman" pitchFamily="18" charset="0"/>
              </a:rPr>
              <a:t>art</a:t>
            </a:r>
            <a:r>
              <a:rPr lang="el-GR" sz="2400" dirty="0">
                <a:latin typeface="Times New Roman" pitchFamily="18" charset="0"/>
                <a:cs typeface="Times New Roman" pitchFamily="18" charset="0"/>
              </a:rPr>
              <a:t> 4; 1947, 121):</a:t>
            </a:r>
          </a:p>
          <a:p>
            <a:pPr algn="just"/>
            <a:endParaRPr lang="el-GR" sz="2400" dirty="0">
              <a:latin typeface="Times New Roman" pitchFamily="18" charset="0"/>
              <a:cs typeface="Times New Roman" pitchFamily="18" charset="0"/>
            </a:endParaRPr>
          </a:p>
          <a:p>
            <a:pPr algn="just"/>
            <a:endParaRPr lang="el-GR" sz="2400" dirty="0">
              <a:latin typeface="Times New Roman" pitchFamily="18" charset="0"/>
              <a:cs typeface="Times New Roman" pitchFamily="18" charset="0"/>
            </a:endParaRPr>
          </a:p>
          <a:p>
            <a:pPr algn="just"/>
            <a:r>
              <a:rPr lang="el-GR" sz="2400" dirty="0">
                <a:latin typeface="Times New Roman" pitchFamily="18" charset="0"/>
                <a:cs typeface="Times New Roman" pitchFamily="18" charset="0"/>
              </a:rPr>
              <a:t>οι κοινές φύσεις (είδη) «αφαιρούνται» από τα επιμέρους «μέσω της θεωρητικής δραστηριότητας του νου»,  και έτσι είναι μέσω του νου που αντιλαμβανόμαστε ότι ένα αντικείμενο ανήκει σε ένα είδος.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1166843"/>
            <a:ext cx="7429552" cy="5078313"/>
          </a:xfrm>
          <a:prstGeom prst="rect">
            <a:avLst/>
          </a:prstGeom>
        </p:spPr>
        <p:txBody>
          <a:bodyPr wrap="square">
            <a:spAutoFit/>
          </a:bodyPr>
          <a:lstStyle/>
          <a:p>
            <a:pPr algn="just"/>
            <a:r>
              <a:rPr lang="el-GR" dirty="0">
                <a:latin typeface="Times New Roman" pitchFamily="18" charset="0"/>
                <a:cs typeface="Times New Roman" pitchFamily="18" charset="0"/>
              </a:rPr>
              <a:t>Τα επιμέρους μπορεί να μοιάζουν ή να μη μοιάζουν το ένα με το άλλο δυνάμει των εξατομικευμένων τους φύσεων. </a:t>
            </a: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Και η επαγωγή είναι η διαδικασία μέσω της οποία το καθόλου «ησυχάζει στην ψυχή», δηλαδή, το καθόλου συλλαμβάνεται από τον νου ως κάτι – μια κοινή φύση – το οποίο μοιράζονται πολλά επιμέρους, χωρίς ο νους να θεωρεί κανένα συγκεκριμένα επιμέρους. </a:t>
            </a: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Το κοινό αυτό στοιχείο, λέει ο Ακινάτης, είναι στερεωμένο/σταθερό στην ψυχή, που τώρα το θεωρεί «χωρίς να θεωρεί κανένα από τα επιμέρους» (</a:t>
            </a:r>
            <a:r>
              <a:rPr lang="en-US" dirty="0">
                <a:latin typeface="Times New Roman" pitchFamily="18" charset="0"/>
                <a:cs typeface="Times New Roman" pitchFamily="18" charset="0"/>
              </a:rPr>
              <a:t>Commentary to PA</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n</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d</a:t>
            </a:r>
            <a:r>
              <a:rPr lang="el-GR" dirty="0">
                <a:latin typeface="Times New Roman" pitchFamily="18" charset="0"/>
                <a:cs typeface="Times New Roman" pitchFamily="18" charset="0"/>
              </a:rPr>
              <a:t>., 555). </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Και έτσι είναι που «η αρχή της </a:t>
            </a:r>
            <a:r>
              <a:rPr lang="el-GR" i="1" dirty="0">
                <a:latin typeface="Times New Roman" pitchFamily="18" charset="0"/>
                <a:cs typeface="Times New Roman" pitchFamily="18" charset="0"/>
              </a:rPr>
              <a:t>τέχνης</a:t>
            </a:r>
            <a:r>
              <a:rPr lang="el-GR" dirty="0">
                <a:latin typeface="Times New Roman" pitchFamily="18" charset="0"/>
                <a:cs typeface="Times New Roman" pitchFamily="18" charset="0"/>
              </a:rPr>
              <a:t> και της </a:t>
            </a:r>
            <a:r>
              <a:rPr lang="el-GR" i="1" dirty="0">
                <a:latin typeface="Times New Roman" pitchFamily="18" charset="0"/>
                <a:cs typeface="Times New Roman" pitchFamily="18" charset="0"/>
              </a:rPr>
              <a:t>επιστήμης</a:t>
            </a:r>
            <a:r>
              <a:rPr lang="el-GR" dirty="0">
                <a:latin typeface="Times New Roman" pitchFamily="18" charset="0"/>
                <a:cs typeface="Times New Roman" pitchFamily="18" charset="0"/>
              </a:rPr>
              <a:t> σχηματίζεται στο μυαλό» (</a:t>
            </a:r>
            <a:r>
              <a:rPr lang="en-US" dirty="0">
                <a:latin typeface="Times New Roman" pitchFamily="18" charset="0"/>
                <a:cs typeface="Times New Roman" pitchFamily="18" charset="0"/>
              </a:rPr>
              <a:t>Commentary to PA</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n</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d</a:t>
            </a:r>
            <a:r>
              <a:rPr lang="el-GR" dirty="0">
                <a:latin typeface="Times New Roman" pitchFamily="18" charset="0"/>
                <a:cs typeface="Times New Roman" pitchFamily="18" charset="0"/>
              </a:rPr>
              <a:t>., 555).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57158" y="1357298"/>
            <a:ext cx="828680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Είναι μέσω αυτής της διαδικασίας που </a:t>
            </a:r>
            <a:r>
              <a:rPr kumimoji="0" lang="el-GR"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αρχές</a:t>
            </a: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όπως το ότι «αυτού του είδους το βότανο ρίχνει τον πυρετό» θεωρούνται </a:t>
            </a:r>
            <a:r>
              <a:rPr kumimoji="0" lang="el-GR" sz="28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κανόνες</a:t>
            </a:r>
            <a:r>
              <a:rPr kumimoji="0" lang="el-GR"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της επιστήμης, βασισμένοι στην </a:t>
            </a:r>
            <a:r>
              <a:rPr kumimoji="0" lang="el-GR" sz="2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εμπειρία</a:t>
            </a: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και πιο συγκεκριμένα στις </a:t>
            </a:r>
            <a:r>
              <a:rPr kumimoji="0" lang="el-GR" sz="2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επαναλαμβανόμενες εμπειρίες</a:t>
            </a: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παραδειγμάτων όμοιων περιπτώσεων – π.χ., της υποχώρησης με αυτό το βότανο του πυρετού του Σωκράτη, και του Πλάτωνα και πολλών άλλων ανθρώπων.</a:t>
            </a:r>
            <a:endParaRPr kumimoji="0" lang="el-GR" sz="28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00034" y="500042"/>
            <a:ext cx="814393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«Διότι αυτός είναι ο τρόπος, δηλαδή, μέσω επαγωγής, που η αίσθηση εισάγει</a:t>
            </a:r>
            <a:r>
              <a:rPr kumimoji="0" lang="el-GR" sz="2800" b="0" i="0" u="none" strike="noStrike" cap="none" normalizeH="0" dirty="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το καθόλου στην ψυχή, στο βαθμό που λαμβάνονται υπόψη όλα τα επιμέρους»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Commentary to PA</a:t>
            </a: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a:t>
            </a: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a:t>
            </a: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558). </a:t>
            </a:r>
          </a:p>
          <a:p>
            <a:pPr marR="0" lvl="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Αλλά αυτό δεν σημαίνει ότι θα πρέπει να απαριθμούνται όλα τα επιμέρους. Ο νους θεωρεί όλα τα επιμέρους μέσω του καθόλου, αλλά δεν χρειάζεται να φθάσει στο καθόλου με την απαρίθμηση όλων των επιμέρους. </a:t>
            </a:r>
          </a:p>
          <a:p>
            <a:pPr marR="0" lvl="0" algn="just" defTabSz="914400" rtl="0" eaLnBrk="1" fontAlgn="base" latinLnBrk="0" hangingPunct="1">
              <a:lnSpc>
                <a:spcPct val="100000"/>
              </a:lnSpc>
              <a:spcBef>
                <a:spcPct val="0"/>
              </a:spcBef>
              <a:spcAft>
                <a:spcPct val="0"/>
              </a:spcAft>
              <a:buClrTx/>
              <a:buSzTx/>
              <a:buFontTx/>
              <a:buNone/>
              <a:tabLst/>
            </a:pPr>
            <a:endParaRPr lang="el-GR" sz="2800"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a:t>
            </a:r>
            <a:r>
              <a:rPr kumimoji="0" lang="el-GR" sz="2800" b="0" i="0" u="none" strike="noStrike" cap="none" normalizeH="0" baseline="0" dirty="0">
                <a:ln>
                  <a:noFill/>
                </a:ln>
                <a:effectLst/>
                <a:latin typeface="Times New Roman" pitchFamily="18" charset="0"/>
                <a:ea typeface="Calibri" pitchFamily="34" charset="0"/>
                <a:cs typeface="Times New Roman" pitchFamily="18" charset="0"/>
              </a:rPr>
              <a:t>νους γνωρίζει το καθόλου μέσω της </a:t>
            </a:r>
            <a:r>
              <a:rPr kumimoji="0" lang="el-GR" sz="28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αφαίρεσης </a:t>
            </a:r>
            <a:r>
              <a:rPr kumimoji="0" lang="el-GR" sz="2800" b="0" i="0" u="none" strike="noStrike" cap="none" normalizeH="0" baseline="0" dirty="0">
                <a:ln>
                  <a:noFill/>
                </a:ln>
                <a:effectLst/>
                <a:latin typeface="Times New Roman" pitchFamily="18" charset="0"/>
                <a:ea typeface="Calibri" pitchFamily="34" charset="0"/>
                <a:cs typeface="Times New Roman" pitchFamily="18" charset="0"/>
              </a:rPr>
              <a:t>από τις αισθητηριακά αντιληπτές ομοιότητες και διαφορές των επιμέρους.</a:t>
            </a:r>
            <a:endParaRPr kumimoji="0" lang="el-GR" sz="2800" b="0" i="0" u="none" strike="noStrike" cap="none" normalizeH="0" baseline="0" dirty="0">
              <a:ln>
                <a:noFill/>
              </a:ln>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28596" y="357166"/>
            <a:ext cx="828680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Ή μπορούμε να πούμε και ότι </a:t>
            </a:r>
            <a:r>
              <a:rPr kumimoji="0" lang="el-GR"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η ατελής επαγωγή κατέστη τέλεια, δηλαδή, τελειώθηκε,</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με τεχνικά μέσα – και συγκεκριμένα μέσω μιας διαδικασίας αφαίρεσης που υποτίθεται ότι βαίνει από την εξέταση των πολλών επιμέρους στο καθόλου.</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32770" name="Rectangle 2"/>
          <p:cNvSpPr>
            <a:spLocks noChangeArrowheads="1"/>
          </p:cNvSpPr>
          <p:nvPr/>
        </p:nvSpPr>
        <p:spPr bwMode="auto">
          <a:xfrm>
            <a:off x="571472" y="2571744"/>
            <a:ext cx="821530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Αλβέρτος ο Μέγας, δάσκαλος του Ακινάτη, είχε επισημάνει ότι αν και σε μια τέλεια επαγωγή απαριθμούνται όλα τα επιμέρους, σε μια ατελή επαγωγή, τα επιμέρους εκείνα που δεν έχουν εξεταστεί </a:t>
            </a:r>
            <a:r>
              <a:rPr kumimoji="0" lang="el-GR"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υποδηλώνονται</a:t>
            </a:r>
            <a:r>
              <a:rPr kumimoji="0" lang="el-GR"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στην έκφραση </a:t>
            </a:r>
            <a:r>
              <a:rPr kumimoji="0" lang="el-GR"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και ούτω καθεξής</a:t>
            </a:r>
            <a:r>
              <a:rPr kumimoji="0" lang="el-GR"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000" b="1" i="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et sic de ceteris</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Όμως αυτό ακριβώς είναι </a:t>
            </a:r>
            <a:r>
              <a:rPr kumimoji="0" lang="el-GR" sz="20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το </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πρόβλημα </a:t>
            </a:r>
            <a:r>
              <a:rPr kumimoji="0" lang="el-GR"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δηλαδή ο χαρακτήρας της έκφρασης </a:t>
            </a:r>
            <a:r>
              <a:rPr kumimoji="0" lang="en-US" sz="20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et sic de ceteris</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l-GR"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και, κάτι που είναι ακόμη πιο σημαντικό, η </a:t>
            </a:r>
            <a:r>
              <a:rPr kumimoji="0" lang="el-GR" sz="20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δικαιολόγησή</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της. </a:t>
            </a:r>
            <a:endParaRPr kumimoji="0" lang="el-GR"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596" y="500042"/>
            <a:ext cx="828680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Το ότι η αφαίρεση εμπλέκεται στον σχηματισμό του καθόλου, και επομένως στην επαγωγή, είναι κάτι που ο Ακινάτης το επαναλαμβάνει συχνά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Summa</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1947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pp</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942, 961, 980). Αλλά πώς λειτουργεί;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Ακινάτης αποδίδει τον αριστοτελικό νου ως </a:t>
            </a: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intellectum</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αλλά θεωρεί ότι ο νους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intellect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συλλαμβάνεται με έναν διπλό τρόπο. Είναι, όπως σκέφτηκε ο Αριστοτέλης, η </a:t>
            </a:r>
            <a:r>
              <a:rPr kumimoji="0" lang="el-G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κατάσταση (έξις) στην οποία βρίσκεται κανείς όταν γνωρίζει (δηλαδή έχει μη αποδεικτική γνώση βασισμένη στην εμπειρία) των πρώτων αρχών </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cf</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Commentary </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Στα Αναλυτικά Ύστερα,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559).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ίδιος όμως θεωρεί και ότι </a:t>
            </a:r>
            <a:r>
              <a:rPr kumimoji="0" lang="el-G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ο νους έχει ως </a:t>
            </a:r>
            <a:r>
              <a:rPr kumimoji="0" lang="el-GR" b="1" i="0" u="none" strike="noStrike" cap="none" normalizeH="0" baseline="0" dirty="0">
                <a:ln>
                  <a:noFill/>
                </a:ln>
                <a:solidFill>
                  <a:srgbClr val="FF0000"/>
                </a:solidFill>
                <a:effectLst/>
                <a:latin typeface="Calibri"/>
                <a:ea typeface="Calibri" pitchFamily="34" charset="0"/>
                <a:cs typeface="Times New Roman" pitchFamily="18" charset="0"/>
              </a:rPr>
              <a:t>«</a:t>
            </a:r>
            <a:r>
              <a:rPr kumimoji="0" lang="el-G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λειτουργία</a:t>
            </a:r>
            <a:r>
              <a:rPr kumimoji="0" lang="el-GR" b="1" i="0" u="none" strike="noStrike" cap="none" normalizeH="0" baseline="0" dirty="0">
                <a:ln>
                  <a:noFill/>
                </a:ln>
                <a:solidFill>
                  <a:srgbClr val="FF0000"/>
                </a:solidFill>
                <a:effectLst/>
                <a:latin typeface="Calibri"/>
                <a:ea typeface="Calibri" pitchFamily="34" charset="0"/>
                <a:cs typeface="Times New Roman" pitchFamily="18" charset="0"/>
              </a:rPr>
              <a:t>»</a:t>
            </a:r>
            <a:r>
              <a:rPr kumimoji="0" lang="el-G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του το να γνωρίζει τα καθόλου</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Στη </a:t>
            </a:r>
            <a:r>
              <a:rPr kumimoji="0" lang="el-GR"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Σύνοψη</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λέει ότι </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η ψυχή διαθέτει δυο </a:t>
            </a:r>
            <a:r>
              <a:rPr kumimoji="0" lang="el-G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γνωστικές δυνάμεις</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εκ των οποίων η μία είναι ο νους (ενώ η άλλη συνδέεται με τις αισθήσεις)</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Είναι δυνάμει αυτής τη δραστηριότητας του νου που το καθόλου αφαιρείται από τα καθ</a:t>
            </a:r>
            <a:r>
              <a:rPr kumimoji="0" lang="el-GR"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έκαστον και επομένως </a:t>
            </a:r>
            <a:r>
              <a:rPr kumimoji="0" lang="el-GR"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είναι μέσω του νου που μπορούμε να συλλάβουμε [κοινές φύσεις] ως καθόλου</a:t>
            </a:r>
            <a:r>
              <a:rPr kumimoji="0" lang="el-GR"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Summa</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Part I</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Quest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12,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art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4; 1947, 121).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Υπό την έννοια αυτή </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νους εκλαμβάνεται ως μια ειδική λειτουργία της ψυχής που διαθέτει τη δύναμη της αφαίρεσης</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η άσκηση της οποίας διυλίζει τα καθόλου από τα καθ</a:t>
            </a:r>
            <a:r>
              <a:rPr kumimoji="0" lang="el-GR"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έκαστα.</a:t>
            </a:r>
            <a:endParaRPr kumimoji="0" lang="el-G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642910" y="1214422"/>
            <a:ext cx="807249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Επομένως ο Ακινάτης συμφωνεί με τον Αριστοτέλη στο ότι η επαγωγή </a:t>
            </a:r>
            <a:r>
              <a:rPr kumimoji="0" lang="el-GR"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δεν χρειάζεται απαρίθμηση</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αλλά προσθέτει ότι αυτή εδράζεται επί της ουσίας σε μια </a:t>
            </a:r>
            <a:r>
              <a:rPr kumimoji="0" lang="el-GR"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διαδικασία νοητικής αφαίρεσης</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Είναι υπό την έννοια αυτή που η επαγωγή χαρακτηρίζεται ως </a:t>
            </a:r>
            <a:r>
              <a:rPr kumimoji="0" lang="el-GR"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τρόπος με τον οποίο η αίσθηση εισάγει το καθόλου στην ψυχή, εφόσον θεωρούνται όλα τα επιμέρους</a:t>
            </a:r>
            <a:r>
              <a:rPr kumimoji="0" lang="el-GR"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Ακριβώς επειδή η ψυχή δεν μπορεί να θεωρήσει όλα τα επιμέρους και ακριβώς επειδή </a:t>
            </a:r>
            <a:r>
              <a:rPr kumimoji="0" lang="el-GR" sz="2000" b="0" i="0" u="none" strike="noStrike" cap="none" normalizeH="0" baseline="0" dirty="0">
                <a:ln>
                  <a:noFill/>
                </a:ln>
                <a:effectLst/>
                <a:latin typeface="Times New Roman" pitchFamily="18" charset="0"/>
                <a:ea typeface="Calibri" pitchFamily="34" charset="0"/>
                <a:cs typeface="Times New Roman" pitchFamily="18" charset="0"/>
              </a:rPr>
              <a:t>οι πρώτες αρχές είναι </a:t>
            </a:r>
            <a:r>
              <a:rPr kumimoji="0" lang="el-GR" sz="2000" b="0" i="1" u="none" strike="noStrike" cap="none" normalizeH="0" baseline="0" dirty="0">
                <a:ln>
                  <a:noFill/>
                </a:ln>
                <a:effectLst/>
                <a:latin typeface="Times New Roman" pitchFamily="18" charset="0"/>
                <a:ea typeface="Calibri" pitchFamily="34" charset="0"/>
                <a:cs typeface="Times New Roman" pitchFamily="18" charset="0"/>
              </a:rPr>
              <a:t>γνωστές</a:t>
            </a:r>
            <a:r>
              <a:rPr kumimoji="0" lang="el-GR" sz="2000" b="0" i="0" u="none" strike="noStrike" cap="none" normalizeH="0" baseline="0" dirty="0">
                <a:ln>
                  <a:noFill/>
                </a:ln>
                <a:effectLst/>
                <a:latin typeface="Times New Roman" pitchFamily="18" charset="0"/>
                <a:ea typeface="Calibri" pitchFamily="34" charset="0"/>
                <a:cs typeface="Times New Roman" pitchFamily="18" charset="0"/>
              </a:rPr>
              <a:t> και είναι γνωστές στη βάση της εμπειρίας,</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ο Ακινάτης θεώρησε ότι η ψυχή θα πρέπει να έχει μια λειτουργία (τον νου) μέσω της οποίας όλα τα επιμέρους ενός είδους, χωρίς να τα απαριθμεί.</a:t>
            </a:r>
            <a:endParaRPr kumimoji="0" lang="el-GR"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428596" y="500042"/>
            <a:ext cx="828680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Ακινάτης σχολιάζει συνοπτικά την </a:t>
            </a:r>
            <a:r>
              <a:rPr kumimoji="0" lang="el-GR"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«επαρκή επαγωγή» </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ως «αυτό το οποίο ωθεί τον νου να </a:t>
            </a:r>
            <a:r>
              <a:rPr kumimoji="0" lang="el-GR"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συναινέσει</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στις πρώτες αρχές της νόησης ή σε συμπεράσματα που είναι γνωστά από αυτές τις αρχές». </a:t>
            </a:r>
          </a:p>
          <a:p>
            <a:pPr marR="0" lvl="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Θεωρεί όμως ότι οι πρώτες αρχές γίνονται γνωστές με </a:t>
            </a:r>
            <a:r>
              <a:rPr kumimoji="0" lang="el-GR"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φυσικό φως του λόγου</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l-GR" sz="24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Το φύσει κατεχόμενο φως του νου προκαλεί τη συγκατάθεση στις πρώτες αρχές</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Το φως αυτό δίδεται σε εμάς από τον ίδιο το Θεό, και επομένως «</a:t>
            </a:r>
            <a:r>
              <a:rPr kumimoji="0" lang="el-GR" sz="24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το φως με το οποίο γίνονται γνωστές αυτές οι αρχές είναι εσωτερικό</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Η επαγωγή λοιπόν – όντας βασισμένη στην εμπειρία – προσφέρει στο μυαλό την ύλη των πρώτων αρχών, αλλά η γνώση αυτών των αρχών επιτυγχάνεται με το </a:t>
            </a:r>
            <a:r>
              <a:rPr kumimoji="0" lang="el-GR"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φυσικό φως του λόγου</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που </a:t>
            </a:r>
            <a:r>
              <a:rPr kumimoji="0" lang="el-GR"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προκαλεί </a:t>
            </a:r>
            <a:r>
              <a:rPr kumimoji="0" lang="el-G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τη συγκατάθεση/συναίνεση σε αυτές.</a:t>
            </a:r>
            <a:endParaRPr kumimoji="0" lang="el-GR"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ΤΙ ΕΙΔΟΥΣ</a:t>
            </a:r>
            <a:r>
              <a:rPr lang="el-GR" b="1" i="1" dirty="0"/>
              <a:t> </a:t>
            </a:r>
            <a:r>
              <a:rPr lang="el-GR" b="1" dirty="0"/>
              <a:t>ΠΡΑΓΜΑΤΑ</a:t>
            </a:r>
            <a:r>
              <a:rPr lang="el-GR" b="1" i="1" dirty="0"/>
              <a:t> </a:t>
            </a:r>
            <a:r>
              <a:rPr lang="el-GR" b="1" dirty="0"/>
              <a:t>ΥΠΑΡΧΟΥΝ;</a:t>
            </a:r>
            <a:r>
              <a:rPr lang="el-GR" b="1" i="1" dirty="0"/>
              <a:t>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algn="just"/>
            <a:r>
              <a:rPr lang="el-GR" dirty="0">
                <a:latin typeface="Times New Roman" pitchFamily="18" charset="0"/>
                <a:cs typeface="Times New Roman" pitchFamily="18" charset="0"/>
              </a:rPr>
              <a:t>Η παραδοσιακή απάντηση: όντα καθ’ έκαστον και όντα καθόλου.</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Καθόλου ον: το εν επί των πολλών</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Αφηρημένο (1): το μοιράζονται από κοινού πολλά καθέκαστα—είναι εξ’ ολοκλήρου σε όλα τους (και εξηγεί την ομοιότητά τους). Άρα δεν είναι εντός χώρου και χρόνου κατά τον τρόπο που είναι τα καθέκαστα. </a:t>
            </a:r>
          </a:p>
          <a:p>
            <a:pPr algn="just">
              <a:buNone/>
            </a:pPr>
            <a:r>
              <a:rPr lang="el-GR" dirty="0">
                <a:latin typeface="Times New Roman" pitchFamily="18" charset="0"/>
                <a:cs typeface="Times New Roman" pitchFamily="18" charset="0"/>
              </a:rPr>
              <a:t>    (Δύναται να υπάρχει σε διαφορετικούς τόπους κατά τον ίδιο χρόνο.)</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Αφηρημένο  (2): υπάρχει ‘πριν’ και </a:t>
            </a:r>
            <a:r>
              <a:rPr lang="el-GR" dirty="0" err="1">
                <a:latin typeface="Times New Roman" pitchFamily="18" charset="0"/>
                <a:cs typeface="Times New Roman" pitchFamily="18" charset="0"/>
              </a:rPr>
              <a:t>κεχωρισμένα</a:t>
            </a:r>
            <a:r>
              <a:rPr lang="el-GR" dirty="0">
                <a:latin typeface="Times New Roman" pitchFamily="18" charset="0"/>
                <a:cs typeface="Times New Roman" pitchFamily="18" charset="0"/>
              </a:rPr>
              <a:t> από τα καθέκαστα—Πλάτων και Αριστοτέλης</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07611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357290" y="394693"/>
            <a:ext cx="6429404" cy="5786199"/>
          </a:xfrm>
          <a:prstGeom prst="rect">
            <a:avLst/>
          </a:prstGeom>
        </p:spPr>
        <p:txBody>
          <a:bodyPr wrap="square">
            <a:spAutoFit/>
          </a:bodyPr>
          <a:lstStyle/>
          <a:p>
            <a:pPr algn="ctr"/>
            <a:r>
              <a:rPr lang="en-US" sz="2800" b="1" dirty="0">
                <a:solidFill>
                  <a:srgbClr val="FF0000"/>
                </a:solidFill>
                <a:latin typeface="Times New Roman" pitchFamily="18" charset="0"/>
                <a:cs typeface="Times New Roman" pitchFamily="18" charset="0"/>
              </a:rPr>
              <a:t>JOHN DUNS SCOTUS</a:t>
            </a:r>
            <a:r>
              <a:rPr lang="el-GR" sz="2800" b="1" dirty="0">
                <a:solidFill>
                  <a:srgbClr val="FF0000"/>
                </a:solidFill>
                <a:latin typeface="Times New Roman" pitchFamily="18" charset="0"/>
                <a:cs typeface="Times New Roman" pitchFamily="18" charset="0"/>
              </a:rPr>
              <a:t> (1266-1308)</a:t>
            </a: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buFont typeface="Wingdings" pitchFamily="2" charset="2"/>
              <a:buChar char="v"/>
            </a:pPr>
            <a:r>
              <a:rPr lang="el-GR" dirty="0">
                <a:latin typeface="Times New Roman" pitchFamily="18" charset="0"/>
                <a:cs typeface="Times New Roman" pitchFamily="18" charset="0"/>
              </a:rPr>
              <a:t> Αρχές των οποίων ο νους μπορεί να γνωρίσει την αλήθεια «με τη δική του δύναμη». Η γνώση τους εξαρτάται ή και αρχίζει με την εμπειρία, χωρίς όμως και να προκαλείται από αυτήν.</a:t>
            </a:r>
          </a:p>
          <a:p>
            <a:pPr algn="just">
              <a:buFont typeface="Wingdings" pitchFamily="2" charset="2"/>
              <a:buChar char="v"/>
            </a:pPr>
            <a:endParaRPr lang="el-GR" dirty="0">
              <a:latin typeface="Times New Roman" pitchFamily="18" charset="0"/>
              <a:cs typeface="Times New Roman" pitchFamily="18" charset="0"/>
            </a:endParaRPr>
          </a:p>
          <a:p>
            <a:pPr algn="just">
              <a:buFont typeface="Wingdings" pitchFamily="2" charset="2"/>
              <a:buChar char="v"/>
            </a:pPr>
            <a:r>
              <a:rPr lang="el-GR" dirty="0">
                <a:latin typeface="Times New Roman" pitchFamily="18" charset="0"/>
                <a:cs typeface="Times New Roman" pitchFamily="18" charset="0"/>
              </a:rPr>
              <a:t> Αρχές των οποίων η γνώση προέρχεται από την εμπειρία – μέσω επαγωγής. </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Οι αρχές του πρώτου είδους είναι «αποδεικτικά αληθείς»: η αλήθεια τους προκύπτει ή και επιβεβαιώνεται από τις εννοιολογικές σχέσεις μεταξύ των όρων τους. Δεν μπορούμε να τις αρνηθούμε χωρίς να οδηγηθούμε σε αντίφαση.</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Όταν, για παράδειγμα, ο νους αποκτά τους όρους «όλον» και «μέρος», από το κύριο νόημα αυτών των όρων και τη δύναμη που αυτός έχει να τους βάζει μαζί, γνωρίζει πέρα από κάθε αμφιβολία, ότι «Κάθε όλον είναι μεγαλύτερο από το μέρος του».</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785786" y="1714488"/>
            <a:ext cx="757242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Η αρχή αυτή, όπως και άλλες όπως αυτή, είναι </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καθολικές προτάσεις </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που είναι </a:t>
            </a:r>
            <a:r>
              <a:rPr kumimoji="0" lang="el-G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αναγκαία αληθείς </a:t>
            </a:r>
            <a:r>
              <a:rPr kumimoji="0" lang="el-GR"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αλλά δεν οδηγούμαστε σε αυτές μέσω επαγωγής.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dirty="0">
                <a:latin typeface="Times New Roman" pitchFamily="18" charset="0"/>
                <a:ea typeface="Calibri" pitchFamily="34" charset="0"/>
                <a:cs typeface="Times New Roman" pitchFamily="18" charset="0"/>
              </a:rPr>
              <a:t>Ανήκουν </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σε αυτό που ο </a:t>
            </a:r>
            <a:r>
              <a:rPr kumimoji="0" lang="en-US"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Scotus</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ονόμασε </a:t>
            </a:r>
            <a:r>
              <a:rPr kumimoji="0" lang="el-G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αφηρημένη γνώση</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δηλαδή μια μορφή γνώσης η οποία </a:t>
            </a:r>
            <a:r>
              <a:rPr kumimoji="0" lang="el-GR"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αφαιρεί από την πραγματική εμπειρία</a:t>
            </a:r>
            <a:r>
              <a:rPr kumimoji="0" lang="el-GR"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(2010, 581)</a:t>
            </a:r>
            <a:r>
              <a:rPr lang="el-GR" baseline="0" dirty="0">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dirty="0">
                <a:latin typeface="Times New Roman" pitchFamily="18" charset="0"/>
                <a:ea typeface="Calibri" pitchFamily="34" charset="0"/>
                <a:cs typeface="Times New Roman" pitchFamily="18" charset="0"/>
              </a:rPr>
              <a:t>Η αφηρημένη γνώση α</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ντιδιαστέλλεται προς την </a:t>
            </a:r>
            <a:r>
              <a:rPr kumimoji="0" lang="el-G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ενορατική γνώση</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η οποία είναι </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γνώση των επιμέρους πραγμάτων και υποδηλώνει την πραγματική</a:t>
            </a:r>
            <a:r>
              <a:rPr kumimoji="0" lang="el-GR" b="1" i="0" u="none" strike="noStrike" cap="none" normalizeH="0" dirty="0">
                <a:ln>
                  <a:noFill/>
                </a:ln>
                <a:solidFill>
                  <a:schemeClr val="tx1"/>
                </a:solidFill>
                <a:effectLst/>
                <a:latin typeface="Times New Roman" pitchFamily="18" charset="0"/>
                <a:ea typeface="Calibri" pitchFamily="34" charset="0"/>
                <a:cs typeface="Times New Roman" pitchFamily="18" charset="0"/>
              </a:rPr>
              <a:t> </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τους ύπαρξη</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Αυτή μπορεί να είναι η </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γνώση ατομικών προτάσεων</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όπως το ότι </a:t>
            </a:r>
            <a:r>
              <a:rPr kumimoji="0" lang="el-GR"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Σωκράτης είναι λευκός</a:t>
            </a:r>
            <a:r>
              <a:rPr kumimoji="0" lang="el-GR"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ή </a:t>
            </a:r>
            <a:r>
              <a:rPr kumimoji="0" lang="el-G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γενικές αρχές </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όπως </a:t>
            </a:r>
            <a:r>
              <a:rPr kumimoji="0" lang="el-GR"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αυτό το είδος βοτάνου κατεβάζει τον πυρετό</a:t>
            </a:r>
            <a:r>
              <a:rPr kumimoji="0" lang="el-GR"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l-G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500034" y="285728"/>
            <a:ext cx="814393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l-GR" sz="24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από πολλά </a:t>
            </a:r>
            <a:r>
              <a:rPr lang="el-GR" sz="2400" dirty="0">
                <a:solidFill>
                  <a:srgbClr val="000000"/>
                </a:solidFill>
                <a:latin typeface="Times New Roman" pitchFamily="18" charset="0"/>
                <a:ea typeface="Calibri" pitchFamily="34" charset="0"/>
                <a:cs typeface="Times New Roman" pitchFamily="18" charset="0"/>
              </a:rPr>
              <a:t>ενικά</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παραδείγματα μαζί με αυτή την πρόταση: </a:t>
            </a:r>
            <a:r>
              <a:rPr kumimoji="0" lang="el-GR" sz="24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φύση δρα πιο συχνά εάν δεν παρεμποδίζεται</a:t>
            </a:r>
            <a:r>
              <a:rPr kumimoji="0" lang="el-GR" sz="24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[κ.λπ.] ακολουθεί ένα καθολικό συμπέρασμα. Και εάν δεν μπορεί να παρεμποδίζεται η αιτία, το συμπέρασμα απλώς ακολουθεί σε όλες τις περιπτώσεις.</a:t>
            </a:r>
            <a:endParaRPr kumimoji="0" lang="el-G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Εκείνο, επομένως, το οποίο γεφυρώνει το χάσμα ανάμεσα στα πολλά ενικά παραδείγματα και το ένα καθολικό συμπέρασμα είναι μια </a:t>
            </a:r>
            <a:r>
              <a:rPr kumimoji="0" lang="el-GR" sz="24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νέα </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πρόταση, που, όπως το θέτει ο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δηλώνει ότι </a:t>
            </a:r>
            <a:r>
              <a:rPr kumimoji="0" lang="el-GR" sz="24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φύση ενεργεί πιο συχνά εάν δεν παρεμποδίζεται</a:t>
            </a:r>
            <a:r>
              <a:rPr kumimoji="0" lang="el-GR" sz="24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Έτσι όπως τίθεται η αρχή αυτή δεν είναι τόσο σαφής, αλλά όπως εξηγεί στη συνέχεια ο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(1997, §89, 104), η νέα πρόταση δηλώνει ότι </a:t>
            </a:r>
            <a:r>
              <a:rPr kumimoji="0" lang="el-GR" sz="24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φύση (</a:t>
            </a:r>
            <a:r>
              <a:rPr kumimoji="0" lang="el-GR" sz="24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ενεργεί ως επί το πλείστον ομοιόμορφα και ομαλά</a:t>
            </a:r>
            <a:r>
              <a:rPr kumimoji="0" lang="el-GR" sz="24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Αυτό, λέει, είναι μια πρόταση η οποία εκφράζει ένα απλό και βέβαιο γεγονός.</a:t>
            </a:r>
            <a:endParaRPr kumimoji="0" lang="el-G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00100" y="785794"/>
            <a:ext cx="7143800" cy="5693866"/>
          </a:xfrm>
          <a:prstGeom prst="rect">
            <a:avLst/>
          </a:prstGeom>
        </p:spPr>
        <p:txBody>
          <a:bodyPr wrap="square">
            <a:spAutoFit/>
          </a:bodyPr>
          <a:lstStyle/>
          <a:p>
            <a:pPr algn="just"/>
            <a:r>
              <a:rPr lang="el-GR" sz="2800" dirty="0">
                <a:latin typeface="Times New Roman" pitchFamily="18" charset="0"/>
                <a:cs typeface="Times New Roman" pitchFamily="18" charset="0"/>
              </a:rPr>
              <a:t>Εκείνο το οποίο λέει ο </a:t>
            </a:r>
            <a:r>
              <a:rPr lang="en-US" sz="2800" dirty="0" err="1">
                <a:latin typeface="Times New Roman" pitchFamily="18" charset="0"/>
                <a:cs typeface="Times New Roman" pitchFamily="18" charset="0"/>
              </a:rPr>
              <a:t>Scotus</a:t>
            </a:r>
            <a:r>
              <a:rPr lang="el-GR" sz="2800" dirty="0">
                <a:latin typeface="Times New Roman" pitchFamily="18" charset="0"/>
                <a:cs typeface="Times New Roman" pitchFamily="18" charset="0"/>
              </a:rPr>
              <a:t> είναι ότι αυτού του είδους </a:t>
            </a:r>
            <a:r>
              <a:rPr lang="el-GR" sz="2800" b="1" dirty="0">
                <a:solidFill>
                  <a:srgbClr val="FF0000"/>
                </a:solidFill>
                <a:latin typeface="Times New Roman" pitchFamily="18" charset="0"/>
                <a:cs typeface="Times New Roman" pitchFamily="18" charset="0"/>
              </a:rPr>
              <a:t>η </a:t>
            </a:r>
            <a:r>
              <a:rPr lang="el-GR" sz="2800" b="1" dirty="0" err="1">
                <a:solidFill>
                  <a:srgbClr val="FF0000"/>
                </a:solidFill>
                <a:latin typeface="Times New Roman" pitchFamily="18" charset="0"/>
                <a:cs typeface="Times New Roman" pitchFamily="18" charset="0"/>
              </a:rPr>
              <a:t>μετα</a:t>
            </a:r>
            <a:r>
              <a:rPr lang="el-GR" sz="2800" b="1" dirty="0">
                <a:solidFill>
                  <a:srgbClr val="FF0000"/>
                </a:solidFill>
                <a:latin typeface="Times New Roman" pitchFamily="18" charset="0"/>
                <a:cs typeface="Times New Roman" pitchFamily="18" charset="0"/>
              </a:rPr>
              <a:t>-αρχή μετασχηματίζει την επαγωγή σε ένα </a:t>
            </a:r>
            <a:r>
              <a:rPr lang="el-GR" sz="2800" b="1" i="1" dirty="0">
                <a:solidFill>
                  <a:srgbClr val="FF0000"/>
                </a:solidFill>
                <a:latin typeface="Times New Roman" pitchFamily="18" charset="0"/>
                <a:cs typeface="Times New Roman" pitchFamily="18" charset="0"/>
              </a:rPr>
              <a:t>ορθό </a:t>
            </a:r>
            <a:r>
              <a:rPr lang="el-GR" sz="2800" b="1" dirty="0">
                <a:solidFill>
                  <a:srgbClr val="FF0000"/>
                </a:solidFill>
                <a:latin typeface="Times New Roman" pitchFamily="18" charset="0"/>
                <a:cs typeface="Times New Roman" pitchFamily="18" charset="0"/>
              </a:rPr>
              <a:t>επιχείρημα</a:t>
            </a:r>
            <a:r>
              <a:rPr lang="el-GR" sz="2800" dirty="0">
                <a:latin typeface="Times New Roman" pitchFamily="18" charset="0"/>
                <a:cs typeface="Times New Roman" pitchFamily="18" charset="0"/>
              </a:rPr>
              <a:t>: το επαγωγικό συμπέρασμα (η φυσική αρχή) απλώς ακολουθεί από τα πολλά άτομα </a:t>
            </a:r>
            <a:r>
              <a:rPr lang="el-GR" sz="2800" i="1" dirty="0">
                <a:latin typeface="Times New Roman" pitchFamily="18" charset="0"/>
                <a:cs typeface="Times New Roman" pitchFamily="18" charset="0"/>
              </a:rPr>
              <a:t>και </a:t>
            </a:r>
            <a:r>
              <a:rPr lang="el-GR" sz="2800" dirty="0">
                <a:latin typeface="Times New Roman" pitchFamily="18" charset="0"/>
                <a:cs typeface="Times New Roman" pitchFamily="18" charset="0"/>
              </a:rPr>
              <a:t>την </a:t>
            </a:r>
            <a:r>
              <a:rPr lang="el-GR" sz="2800" dirty="0" err="1">
                <a:latin typeface="Times New Roman" pitchFamily="18" charset="0"/>
                <a:cs typeface="Times New Roman" pitchFamily="18" charset="0"/>
              </a:rPr>
              <a:t>μετα</a:t>
            </a:r>
            <a:r>
              <a:rPr lang="el-GR" sz="2800" dirty="0">
                <a:latin typeface="Times New Roman" pitchFamily="18" charset="0"/>
                <a:cs typeface="Times New Roman" pitchFamily="18" charset="0"/>
              </a:rPr>
              <a:t>-αρχή. </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Με άλλα λόγια, αυτή </a:t>
            </a:r>
            <a:r>
              <a:rPr lang="el-GR" sz="2800" b="1" dirty="0">
                <a:solidFill>
                  <a:srgbClr val="FF0000"/>
                </a:solidFill>
                <a:latin typeface="Times New Roman" pitchFamily="18" charset="0"/>
                <a:cs typeface="Times New Roman" pitchFamily="18" charset="0"/>
              </a:rPr>
              <a:t>η </a:t>
            </a:r>
            <a:r>
              <a:rPr lang="el-GR" sz="2800" b="1" dirty="0" err="1">
                <a:solidFill>
                  <a:srgbClr val="FF0000"/>
                </a:solidFill>
                <a:latin typeface="Times New Roman" pitchFamily="18" charset="0"/>
                <a:cs typeface="Times New Roman" pitchFamily="18" charset="0"/>
              </a:rPr>
              <a:t>μετα</a:t>
            </a:r>
            <a:r>
              <a:rPr lang="el-GR" sz="2800" b="1" dirty="0">
                <a:solidFill>
                  <a:srgbClr val="FF0000"/>
                </a:solidFill>
                <a:latin typeface="Times New Roman" pitchFamily="18" charset="0"/>
                <a:cs typeface="Times New Roman" pitchFamily="18" charset="0"/>
              </a:rPr>
              <a:t>-αρχή μετασχηματίζει μιαν ατελή επαγωγή σε μία τέλεια, χωρίς να απαριθμεί όλα τα άτομα </a:t>
            </a:r>
            <a:r>
              <a:rPr lang="el-GR" sz="2800" dirty="0">
                <a:latin typeface="Times New Roman" pitchFamily="18" charset="0"/>
                <a:cs typeface="Times New Roman" pitchFamily="18" charset="0"/>
              </a:rPr>
              <a:t>– και με αυτό τον τρόπο εξασφαλίζει το ότι οι γενικές φυσικές αρχές μπορούν να γίνονται γνωστές στη βάση της εμπειρίας.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214414" y="1214422"/>
            <a:ext cx="6715172"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Ως προς το τι γίνεται γνωστό μέσω της εμπειρίας, έχω να πω αυτό. Αν και ένα πρόσωπο δεν έχει εμπειρία καθενός ατόμου, αλλά μόνο πάρα πολλών, και ούτε έχει εμπειρία [των ατόμων] αυτών σε όλους τους χρόνους, αλλά μόνο τακτικά,  γνωρίζει εντούτοις αλάνθαστα ότι ο τρόπος είναι πάντα αυτός και ότι ισχύει σε όλες τις περιπτώσεις. Το γνωρίζει χάρη σε αυτή την πρόταση που επανατίθεται στην ψυχή: </a:t>
            </a:r>
            <a:r>
              <a:rPr kumimoji="0" lang="el-GR" sz="2000" b="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000" b="1"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Ό,τι</a:t>
            </a:r>
            <a:r>
              <a:rPr kumimoji="0" lang="el-GR" sz="2000" b="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συμβαίνει σε πάρα πολλές περιπτώσεις από μιαν αιτία που δεν είναι ελεύθερη, είναι το φυσικό αποτέλεσμα αυτής της αιτίας</a:t>
            </a:r>
            <a:r>
              <a:rPr kumimoji="0" lang="el-GR" sz="2000" b="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000" b="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Η πρόταση αυτή είναι γνωστή στον νου ακόμη και αν οι όροι προέρχονται από σφάλλουσες αισθήσεις (</a:t>
            </a:r>
            <a:r>
              <a:rPr kumimoji="0" lang="el-GR" sz="2000" b="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000" b="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endParaRPr kumimoji="0" lang="en-US" sz="2000" b="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00034" y="1142984"/>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Αυτή είναι μια ισχυρή αρχή. Στην πραγματικότητα λέει ότι </a:t>
            </a:r>
            <a:r>
              <a:rPr lang="el-GR" sz="2000" b="1" dirty="0">
                <a:latin typeface="Times New Roman" pitchFamily="18" charset="0"/>
                <a:ea typeface="6427f01"/>
                <a:cs typeface="Times New Roman" pitchFamily="18" charset="0"/>
              </a:rPr>
              <a:t>τ</a:t>
            </a:r>
            <a:r>
              <a:rPr kumimoji="0" lang="en-US" sz="2000" b="1" i="0" u="none" strike="noStrike" cap="none" normalizeH="0" baseline="0" dirty="0">
                <a:ln>
                  <a:noFill/>
                </a:ln>
                <a:solidFill>
                  <a:schemeClr val="tx1"/>
                </a:solidFill>
                <a:effectLst/>
                <a:latin typeface="Times New Roman" pitchFamily="18" charset="0"/>
                <a:ea typeface="6427f01"/>
                <a:cs typeface="Times New Roman" pitchFamily="18" charset="0"/>
              </a:rPr>
              <a:t>o </a:t>
            </a:r>
            <a:r>
              <a:rPr kumimoji="0" lang="el-GR" sz="2000" b="1" i="0" u="none" strike="noStrike" cap="none" normalizeH="0" baseline="0" dirty="0">
                <a:ln>
                  <a:noFill/>
                </a:ln>
                <a:solidFill>
                  <a:schemeClr val="tx1"/>
                </a:solidFill>
                <a:effectLst/>
                <a:latin typeface="Times New Roman" pitchFamily="18" charset="0"/>
                <a:ea typeface="6427f01"/>
                <a:cs typeface="Times New Roman" pitchFamily="18" charset="0"/>
              </a:rPr>
              <a:t>σταθερό επακόλουθο</a:t>
            </a: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 μιας οντότητας είναι το </a:t>
            </a:r>
            <a:r>
              <a:rPr kumimoji="0" lang="el-GR" sz="2000" b="1" i="0" u="none" strike="noStrike" cap="none" normalizeH="0" baseline="0" dirty="0">
                <a:ln>
                  <a:noFill/>
                </a:ln>
                <a:solidFill>
                  <a:schemeClr val="tx1"/>
                </a:solidFill>
                <a:effectLst/>
                <a:latin typeface="Times New Roman" pitchFamily="18" charset="0"/>
                <a:ea typeface="6427f01"/>
                <a:cs typeface="Times New Roman" pitchFamily="18" charset="0"/>
              </a:rPr>
              <a:t>φυσικό επακόλουθο</a:t>
            </a: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 αυτής της οντότητας – δηλαδή, ακολουθεί αναγκαία από αυτή.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Η αρχή αυτή προορίζεται να γεφυρώσει το χάσμα ανάμεσα στην παρελθούσα επανάληψη και την άνευ εξαιρέσεων (και αναγκαία) γενίκευση.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Με άλλα λόγια, προορίζεται να μετασχηματίσει οποιαδήποτε ατελή επαγωγή σε μία τέλεια, εφοδιάζοντάς μας με έναν </a:t>
            </a:r>
            <a:r>
              <a:rPr kumimoji="0" lang="el-GR" sz="2000" b="0" i="1" u="none" strike="noStrike" cap="none" normalizeH="0" baseline="0" dirty="0">
                <a:ln>
                  <a:noFill/>
                </a:ln>
                <a:solidFill>
                  <a:schemeClr val="tx1"/>
                </a:solidFill>
                <a:effectLst/>
                <a:latin typeface="Times New Roman" pitchFamily="18" charset="0"/>
                <a:ea typeface="6427f01"/>
                <a:cs typeface="Times New Roman" pitchFamily="18" charset="0"/>
              </a:rPr>
              <a:t>λόγο</a:t>
            </a: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 για να θεωρούμε όλες τις αδιερεύνητες ή μη </a:t>
            </a:r>
            <a:r>
              <a:rPr kumimoji="0" lang="el-GR" sz="2000" b="0" i="0" u="none" strike="noStrike" cap="none" normalizeH="0" baseline="0" dirty="0" err="1">
                <a:ln>
                  <a:noFill/>
                </a:ln>
                <a:solidFill>
                  <a:schemeClr val="tx1"/>
                </a:solidFill>
                <a:effectLst/>
                <a:latin typeface="Times New Roman" pitchFamily="18" charset="0"/>
                <a:ea typeface="6427f01"/>
                <a:cs typeface="Times New Roman" pitchFamily="18" charset="0"/>
              </a:rPr>
              <a:t>διερευνηθείσες</a:t>
            </a: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 περιπτώσεις  ίδιες με εκείνες που έχουν ήδη διερευνηθεί. Για όλους τους πρακτικούς σκοπούς, η </a:t>
            </a:r>
            <a:r>
              <a:rPr kumimoji="0" lang="en-US" sz="2000" b="0" i="0" u="none" strike="noStrike" cap="none" normalizeH="0" baseline="0" dirty="0">
                <a:ln>
                  <a:noFill/>
                </a:ln>
                <a:solidFill>
                  <a:schemeClr val="tx1"/>
                </a:solidFill>
                <a:effectLst/>
                <a:latin typeface="Times New Roman" pitchFamily="18" charset="0"/>
                <a:ea typeface="6427f01"/>
                <a:cs typeface="Times New Roman" pitchFamily="18" charset="0"/>
              </a:rPr>
              <a:t>MP</a:t>
            </a: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a:t>
            </a:r>
            <a:r>
              <a:rPr kumimoji="0" lang="en-US" sz="2000" b="0" i="0" u="none" strike="noStrike" cap="none" normalizeH="0" baseline="0" dirty="0">
                <a:ln>
                  <a:noFill/>
                </a:ln>
                <a:solidFill>
                  <a:schemeClr val="tx1"/>
                </a:solidFill>
                <a:effectLst/>
                <a:latin typeface="Times New Roman" pitchFamily="18" charset="0"/>
                <a:ea typeface="6427f01"/>
                <a:cs typeface="Times New Roman" pitchFamily="18" charset="0"/>
              </a:rPr>
              <a:t>S</a:t>
            </a: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 προσφέρει μια δικαιολόγηση του ισχυρισμού </a:t>
            </a:r>
            <a:r>
              <a:rPr kumimoji="0" lang="en-US" sz="2000" b="0" i="1" u="none" strike="noStrike" cap="none" normalizeH="0" baseline="0" dirty="0">
                <a:ln>
                  <a:noFill/>
                </a:ln>
                <a:solidFill>
                  <a:schemeClr val="tx1"/>
                </a:solidFill>
                <a:effectLst/>
                <a:latin typeface="Times New Roman" pitchFamily="18" charset="0"/>
                <a:ea typeface="6427f01"/>
                <a:cs typeface="Times New Roman" pitchFamily="18" charset="0"/>
              </a:rPr>
              <a:t>et sic de ceteris</a:t>
            </a: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Ποια είναι η </a:t>
            </a:r>
            <a:r>
              <a:rPr kumimoji="0" lang="el-GR" sz="2000" b="0" i="1" u="none" strike="noStrike" cap="none" normalizeH="0" baseline="0" dirty="0">
                <a:ln>
                  <a:noFill/>
                </a:ln>
                <a:solidFill>
                  <a:schemeClr val="tx1"/>
                </a:solidFill>
                <a:effectLst/>
                <a:latin typeface="Times New Roman" pitchFamily="18" charset="0"/>
                <a:ea typeface="6427f01"/>
                <a:cs typeface="Times New Roman" pitchFamily="18" charset="0"/>
              </a:rPr>
              <a:t>δικαιολόγηση</a:t>
            </a:r>
            <a:r>
              <a:rPr kumimoji="0" lang="el-GR" sz="2000" b="0" i="0" u="none" strike="noStrike" cap="none" normalizeH="0" baseline="0" dirty="0">
                <a:ln>
                  <a:noFill/>
                </a:ln>
                <a:solidFill>
                  <a:schemeClr val="tx1"/>
                </a:solidFill>
                <a:effectLst/>
                <a:latin typeface="Times New Roman" pitchFamily="18" charset="0"/>
                <a:ea typeface="6427f01"/>
                <a:cs typeface="Times New Roman" pitchFamily="18" charset="0"/>
              </a:rPr>
              <a:t> αυτής της αρχής; </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428596" y="785794"/>
            <a:ext cx="828680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Ας ονομάσουμε την </a:t>
            </a:r>
            <a:r>
              <a:rPr kumimoji="0" lang="el-GR" sz="2000" b="0" i="0" u="none" strike="noStrike" cap="none" normalizeH="0" baseline="0" dirty="0" err="1">
                <a:ln>
                  <a:noFill/>
                </a:ln>
                <a:solidFill>
                  <a:schemeClr val="tx1"/>
                </a:solidFill>
                <a:effectLst/>
                <a:latin typeface="Times New Roman" pitchFamily="18" charset="0"/>
                <a:ea typeface="6427f01" charset="-120"/>
                <a:cs typeface="Times New Roman" pitchFamily="18" charset="0"/>
              </a:rPr>
              <a:t>μετα</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-αρχή </a:t>
            </a:r>
            <a:r>
              <a:rPr kumimoji="0" lang="en-US"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MP</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a:t>
            </a:r>
            <a:r>
              <a:rPr kumimoji="0" lang="en-US"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S</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 του </a:t>
            </a:r>
            <a:r>
              <a:rPr kumimoji="0" lang="en-US" sz="2000" b="0" i="0" u="none" strike="noStrike" cap="none" normalizeH="0" baseline="0" dirty="0" err="1">
                <a:ln>
                  <a:noFill/>
                </a:ln>
                <a:solidFill>
                  <a:schemeClr val="tx1"/>
                </a:solidFill>
                <a:effectLst/>
                <a:latin typeface="Times New Roman" pitchFamily="18" charset="0"/>
                <a:ea typeface="6427f01" charset="-120"/>
                <a:cs typeface="Times New Roman" pitchFamily="18" charset="0"/>
              </a:rPr>
              <a:t>Scotus</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MP</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a:t>
            </a:r>
            <a:r>
              <a:rPr kumimoji="0" lang="en-US"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S</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 «το αποτέλεσμα σε πολλές περιπτώσεις μιας αιτίας που δεν είναι ελεύθερη είναι το φυσικό της αποτέλεσμα».</a:t>
            </a:r>
          </a:p>
          <a:p>
            <a:pPr marR="0" lvl="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Είναι σαφές ότι αυτή δεν μπορεί να είναι αποδεικτικά αληθής υπό την έννοια ότι δεν μπορούμε να την αρνηθούμε χωρίς αντίφαση. Και επομένως αυτή δεν μπορεί να είναι απολύτως αναγκαία.</a:t>
            </a:r>
          </a:p>
          <a:p>
            <a:pPr marR="0" lvl="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 Δεν</a:t>
            </a:r>
            <a:r>
              <a:rPr lang="el-GR" sz="2000" dirty="0">
                <a:latin typeface="Times New Roman" pitchFamily="18" charset="0"/>
                <a:ea typeface="6427f01" charset="-120"/>
                <a:cs typeface="Times New Roman" pitchFamily="18" charset="0"/>
              </a:rPr>
              <a:t> </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θεμελιώνεται ούτε στην εμπειρία.</a:t>
            </a:r>
            <a:r>
              <a:rPr kumimoji="0" lang="el-GR" sz="2000" b="0" i="0" u="none" strike="noStrike" cap="none" normalizeH="0" dirty="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Ε</a:t>
            </a:r>
          </a:p>
          <a:p>
            <a:pPr marR="0" lvl="0" algn="just" defTabSz="914400" rtl="0" eaLnBrk="0" fontAlgn="base" latinLnBrk="0" hangingPunct="0">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a:ln>
                  <a:noFill/>
                </a:ln>
                <a:solidFill>
                  <a:schemeClr val="tx1"/>
                </a:solidFill>
                <a:effectLst/>
                <a:latin typeface="Times New Roman" pitchFamily="18" charset="0"/>
                <a:ea typeface="6427f01" charset="-120"/>
                <a:cs typeface="Times New Roman" pitchFamily="18" charset="0"/>
              </a:rPr>
              <a:t>Εκφράζει την ίδια την ιδέα μιας φυσικής τάξης. </a:t>
            </a:r>
          </a:p>
          <a:p>
            <a:pPr marR="0" lvl="0" algn="just" defTabSz="914400" rtl="0" eaLnBrk="0" fontAlgn="base" latinLnBrk="0" hangingPunct="0">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Αν και μπορούμε να την αρνηθούμε χωρίς αντίφαση, δεν μπορούμε να την αρνηθούμε χωρίς να αρνηθούμε μαζί με αυτήν και την ίδια την ιδέα μιας φυσικής τάξης και πιο συγκεκριμένα την ιδέα μιας φυσικής αναγκαιότητας. Η κατανόηση των όρων της ισοδυναμεί με την κατανόηση των όρων της φυσικής αναγκαιότητας. Και είναι υπό αυτήν την έννοια</a:t>
            </a:r>
            <a:r>
              <a:rPr kumimoji="0" lang="el-GR" sz="2000" b="0" i="0" u="none" strike="noStrike" cap="none" normalizeH="0" dirty="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που το πνεύμα τη γνωρίζει και υπό αυτήν την έννοια η ίδια είναι αυταπόδεικτη.</a:t>
            </a:r>
            <a:r>
              <a:rPr kumimoji="0" lang="el-GR" sz="2000" b="0" i="0" u="none" strike="noStrike" cap="none" normalizeH="0" baseline="0" dirty="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500034" y="285728"/>
            <a:ext cx="821537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a:ln>
                  <a:noFill/>
                </a:ln>
                <a:solidFill>
                  <a:schemeClr val="tx1"/>
                </a:solidFill>
                <a:effectLst/>
                <a:latin typeface="Times New Roman" pitchFamily="18" charset="0"/>
                <a:ea typeface="6427f01" charset="-120"/>
                <a:cs typeface="Times New Roman" pitchFamily="18" charset="0"/>
              </a:rPr>
              <a:t>Η επαγωγή, ωστόσο, ακόμη και ενισχυμένη με μιαν αρχή όπως η </a:t>
            </a:r>
            <a:r>
              <a:rPr kumimoji="0" lang="en-US" sz="2000" b="1" i="0" u="none" strike="noStrike" cap="none" normalizeH="0" baseline="0" dirty="0">
                <a:ln>
                  <a:noFill/>
                </a:ln>
                <a:solidFill>
                  <a:schemeClr val="tx1"/>
                </a:solidFill>
                <a:effectLst/>
                <a:latin typeface="Times New Roman" pitchFamily="18" charset="0"/>
                <a:ea typeface="6427f01" charset="-120"/>
                <a:cs typeface="Times New Roman" pitchFamily="18" charset="0"/>
              </a:rPr>
              <a:t>MP</a:t>
            </a:r>
            <a:r>
              <a:rPr kumimoji="0" lang="el-GR" sz="2000" b="1" i="0" u="none" strike="noStrike" cap="none" normalizeH="0" baseline="0" dirty="0">
                <a:ln>
                  <a:noFill/>
                </a:ln>
                <a:solidFill>
                  <a:schemeClr val="tx1"/>
                </a:solidFill>
                <a:effectLst/>
                <a:latin typeface="Times New Roman" pitchFamily="18" charset="0"/>
                <a:ea typeface="6427f01" charset="-120"/>
                <a:cs typeface="Times New Roman" pitchFamily="18" charset="0"/>
              </a:rPr>
              <a:t>-</a:t>
            </a:r>
            <a:r>
              <a:rPr kumimoji="0" lang="en-US" sz="2000" b="1" i="0" u="none" strike="noStrike" cap="none" normalizeH="0" baseline="0" dirty="0">
                <a:ln>
                  <a:noFill/>
                </a:ln>
                <a:solidFill>
                  <a:schemeClr val="tx1"/>
                </a:solidFill>
                <a:effectLst/>
                <a:latin typeface="Times New Roman" pitchFamily="18" charset="0"/>
                <a:ea typeface="6427f01" charset="-120"/>
                <a:cs typeface="Times New Roman" pitchFamily="18" charset="0"/>
              </a:rPr>
              <a:t>S</a:t>
            </a:r>
            <a:r>
              <a:rPr kumimoji="0" lang="el-GR" sz="2000" b="1" i="0" u="none" strike="noStrike" cap="none" normalizeH="0" baseline="0" dirty="0">
                <a:ln>
                  <a:noFill/>
                </a:ln>
                <a:solidFill>
                  <a:schemeClr val="tx1"/>
                </a:solidFill>
                <a:effectLst/>
                <a:latin typeface="Times New Roman" pitchFamily="18" charset="0"/>
                <a:ea typeface="6427f01" charset="-120"/>
                <a:cs typeface="Times New Roman" pitchFamily="18" charset="0"/>
              </a:rPr>
              <a:t>, δεν προσφέρει γνώση του </a:t>
            </a:r>
            <a:r>
              <a:rPr kumimoji="0" lang="el-GR" sz="2000" b="1" i="1" u="none" strike="noStrike" cap="none" normalizeH="0" baseline="0" dirty="0">
                <a:ln>
                  <a:noFill/>
                </a:ln>
                <a:solidFill>
                  <a:schemeClr val="tx1"/>
                </a:solidFill>
                <a:effectLst/>
                <a:latin typeface="Times New Roman" pitchFamily="18" charset="0"/>
                <a:ea typeface="6427f01" charset="-120"/>
                <a:cs typeface="Times New Roman" pitchFamily="18" charset="0"/>
              </a:rPr>
              <a:t>διότι</a:t>
            </a:r>
            <a:r>
              <a:rPr kumimoji="0" lang="el-GR" sz="2000" b="1" i="0" u="none" strike="noStrike" cap="none" normalizeH="0" baseline="0" dirty="0">
                <a:ln>
                  <a:noFill/>
                </a:ln>
                <a:solidFill>
                  <a:schemeClr val="tx1"/>
                </a:solidFill>
                <a:effectLst/>
                <a:latin typeface="Times New Roman" pitchFamily="18" charset="0"/>
                <a:ea typeface="6427f01" charset="-120"/>
                <a:cs typeface="Times New Roman" pitchFamily="18" charset="0"/>
              </a:rPr>
              <a:t> – προσφέρει μόνο γνώση του </a:t>
            </a:r>
            <a:r>
              <a:rPr kumimoji="0" lang="el-GR" sz="2000" b="1" i="1" u="none" strike="noStrike" cap="none" normalizeH="0" baseline="0" dirty="0">
                <a:ln>
                  <a:noFill/>
                </a:ln>
                <a:solidFill>
                  <a:schemeClr val="tx1"/>
                </a:solidFill>
                <a:effectLst/>
                <a:latin typeface="Times New Roman" pitchFamily="18" charset="0"/>
                <a:ea typeface="6427f01" charset="-120"/>
                <a:cs typeface="Times New Roman" pitchFamily="18" charset="0"/>
              </a:rPr>
              <a:t>ότι</a:t>
            </a:r>
            <a:r>
              <a:rPr kumimoji="0" lang="el-GR" sz="2000" b="1" i="0" u="none" strike="noStrike" cap="none" normalizeH="0" baseline="0" dirty="0">
                <a:ln>
                  <a:noFill/>
                </a:ln>
                <a:solidFill>
                  <a:schemeClr val="tx1"/>
                </a:solidFill>
                <a:effectLst/>
                <a:latin typeface="Times New Roman" pitchFamily="18" charset="0"/>
                <a:ea typeface="6427f01" charset="-12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Ο </a:t>
            </a:r>
            <a:r>
              <a:rPr kumimoji="0" lang="en-US" sz="2000" b="0" i="0" u="none" strike="noStrike" cap="none" normalizeH="0" baseline="0" dirty="0" err="1">
                <a:ln>
                  <a:noFill/>
                </a:ln>
                <a:solidFill>
                  <a:schemeClr val="tx1"/>
                </a:solidFill>
                <a:effectLst/>
                <a:latin typeface="Times New Roman" pitchFamily="18" charset="0"/>
                <a:ea typeface="6427f01" charset="-120"/>
                <a:cs typeface="Times New Roman" pitchFamily="18" charset="0"/>
              </a:rPr>
              <a:t>Scotus</a:t>
            </a:r>
            <a:r>
              <a:rPr kumimoji="0" lang="el-GR" sz="2000" b="0" i="0" u="none" strike="noStrike" cap="none" normalizeH="0" baseline="0" dirty="0">
                <a:ln>
                  <a:noFill/>
                </a:ln>
                <a:solidFill>
                  <a:schemeClr val="tx1"/>
                </a:solidFill>
                <a:effectLst/>
                <a:latin typeface="Times New Roman" pitchFamily="18" charset="0"/>
                <a:ea typeface="6427f01" charset="-120"/>
                <a:cs typeface="Times New Roman" pitchFamily="18" charset="0"/>
              </a:rPr>
              <a:t> διέκρινε μεταξύ δύο τρόπων με τους οποίους μπορεί κανείς να προχωρήσει εάν ξεκινήσει από την παρατήρηση των επιμέρους.</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3" name="2 - Ορθογώνιο"/>
          <p:cNvSpPr/>
          <p:nvPr/>
        </p:nvSpPr>
        <p:spPr>
          <a:xfrm>
            <a:off x="500034" y="2143116"/>
            <a:ext cx="8286808" cy="1938992"/>
          </a:xfrm>
          <a:prstGeom prst="rect">
            <a:avLst/>
          </a:prstGeom>
        </p:spPr>
        <p:txBody>
          <a:bodyPr wrap="square">
            <a:spAutoFit/>
          </a:bodyPr>
          <a:lstStyle/>
          <a:p>
            <a:pPr algn="just"/>
            <a:r>
              <a:rPr lang="el-GR" sz="2000" b="1" dirty="0">
                <a:latin typeface="Times New Roman" pitchFamily="18" charset="0"/>
                <a:cs typeface="Times New Roman" pitchFamily="18" charset="0"/>
              </a:rPr>
              <a:t>Α. Ο πρώτος είναι να ξεκινήσει από την εμπειρία αλλά να χρησιμοποιήσει μια γενική αρχή η οποία είναι «αποδεικτικά» γνωστή ή προφανής. </a:t>
            </a:r>
          </a:p>
          <a:p>
            <a:pPr algn="just"/>
            <a:r>
              <a:rPr lang="el-GR" sz="2000" b="1" dirty="0">
                <a:latin typeface="Times New Roman" pitchFamily="18" charset="0"/>
                <a:cs typeface="Times New Roman" pitchFamily="18" charset="0"/>
              </a:rPr>
              <a:t>Μπορεί μετά να στηριχθεί σε αυτή την αρχή για να  βγάλει ένα συμπέρασμα, το οποίο αν και αρχικά ήταν γνωστό μόνο μέσω της εμπειρίας, </a:t>
            </a:r>
            <a:r>
              <a:rPr lang="el-GR" sz="2000" b="1" i="1" dirty="0">
                <a:latin typeface="Times New Roman" pitchFamily="18" charset="0"/>
                <a:cs typeface="Times New Roman" pitchFamily="18" charset="0"/>
              </a:rPr>
              <a:t>παράγεται </a:t>
            </a:r>
            <a:r>
              <a:rPr lang="el-GR" sz="2000" b="1" dirty="0">
                <a:latin typeface="Times New Roman" pitchFamily="18" charset="0"/>
                <a:cs typeface="Times New Roman" pitchFamily="18" charset="0"/>
              </a:rPr>
              <a:t>τώρα από την πρώτη αρχή, και επομένως γίνεται γνωστό μετά βεβαιότητας. </a:t>
            </a:r>
          </a:p>
        </p:txBody>
      </p:sp>
      <p:sp>
        <p:nvSpPr>
          <p:cNvPr id="4" name="3 - Ορθογώνιο"/>
          <p:cNvSpPr/>
          <p:nvPr/>
        </p:nvSpPr>
        <p:spPr>
          <a:xfrm>
            <a:off x="571472" y="4214818"/>
            <a:ext cx="8429684" cy="2062103"/>
          </a:xfrm>
          <a:prstGeom prst="rect">
            <a:avLst/>
          </a:prstGeom>
        </p:spPr>
        <p:txBody>
          <a:bodyPr wrap="square">
            <a:spAutoFit/>
          </a:bodyPr>
          <a:lstStyle/>
          <a:p>
            <a:pPr algn="just"/>
            <a:r>
              <a:rPr lang="el-GR" sz="1600" dirty="0">
                <a:latin typeface="Times New Roman" pitchFamily="18" charset="0"/>
                <a:cs typeface="Times New Roman" pitchFamily="18" charset="0"/>
              </a:rPr>
              <a:t>Παράδειγμα: το συχνό φαινόμενο των εκλείψεων της σελήνης. Σύμφωνα με τον </a:t>
            </a:r>
            <a:r>
              <a:rPr lang="en-US" sz="1600" dirty="0" err="1">
                <a:latin typeface="Times New Roman" pitchFamily="18" charset="0"/>
                <a:cs typeface="Times New Roman" pitchFamily="18" charset="0"/>
              </a:rPr>
              <a:t>Scotus</a:t>
            </a:r>
            <a:r>
              <a:rPr lang="en-US" sz="1600" dirty="0">
                <a:latin typeface="Times New Roman" pitchFamily="18" charset="0"/>
                <a:cs typeface="Times New Roman" pitchFamily="18" charset="0"/>
              </a:rPr>
              <a:t> </a:t>
            </a:r>
            <a:r>
              <a:rPr lang="el-GR" sz="1600" dirty="0">
                <a:latin typeface="Times New Roman" pitchFamily="18" charset="0"/>
                <a:cs typeface="Times New Roman" pitchFamily="18" charset="0"/>
              </a:rPr>
              <a:t>ο λόγος για τον οποίο συμβαίνει αυτό το γεγονός δεν είναι γνωστός από την εμπειρία (αν και το ίδιο το γεγονός είναι γνωστό από την εμπειρία), αλλά θα πρέπει να μας τον δώσει ένα αποδεικτικό επιχείρημα. Σε αυτή την περίπτωση, υπάρχει μια γενική αρχή η οποία είναι προφανής :   εάν κάτι αδιαφανές τοποθετηθεί ανάμεσα σε μια πηγή φωτός και ένα φωτιζόμενο σώμα, τότε αυτό εμποδίζει το φως να φθάσει στο φωτιζόμενο σώμα (το σώμα φωτίζεται μερικώς). Έπειτα ανακαλύπτεται με «διαίρεση» ότι η γη είναι ένα τέτοιο φωτιζόμενο σώμα το οποίο είναι τοποθετημένο ανάμεσα στον ήλιο και τη σελήνη.</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428596" y="928670"/>
            <a:ext cx="828680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a:ln>
                  <a:noFill/>
                </a:ln>
                <a:solidFill>
                  <a:schemeClr val="tx1"/>
                </a:solidFill>
                <a:effectLst/>
                <a:latin typeface="Times New Roman" pitchFamily="18" charset="0"/>
                <a:ea typeface="6427f01" charset="-120"/>
                <a:cs typeface="Times New Roman" pitchFamily="18" charset="0"/>
              </a:rPr>
              <a:t>Β. Ο δεύτερος τρόπος να προχωρήσουμε είναι «με μιαν αρχή της οποίας οι όροι είναι γνωστό μέσω της εμπειρίας ότι είναι συχνά συνδεδεμένοι».</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Αυτή είναι η περίπτωση μιας </a:t>
            </a:r>
            <a:r>
              <a:rPr kumimoji="0" lang="el-GR" b="1" i="0" u="none" strike="noStrike" cap="none" normalizeH="0" baseline="0" dirty="0">
                <a:ln>
                  <a:noFill/>
                </a:ln>
                <a:solidFill>
                  <a:schemeClr val="tx1"/>
                </a:solidFill>
                <a:effectLst/>
                <a:latin typeface="Times New Roman" pitchFamily="18" charset="0"/>
                <a:ea typeface="6427f01" charset="-120"/>
                <a:cs typeface="Times New Roman" pitchFamily="18" charset="0"/>
              </a:rPr>
              <a:t>γνήσιας επαγωγής</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 στηρίζεται ουσιαστικά στην </a:t>
            </a:r>
            <a:r>
              <a:rPr kumimoji="0" lang="el-GR" b="1" i="0" u="none" strike="noStrike" cap="none" normalizeH="0" baseline="0" dirty="0">
                <a:ln>
                  <a:noFill/>
                </a:ln>
                <a:solidFill>
                  <a:schemeClr val="tx1"/>
                </a:solidFill>
                <a:effectLst/>
                <a:latin typeface="Times New Roman" pitchFamily="18" charset="0"/>
                <a:ea typeface="6427f01" charset="-120"/>
                <a:cs typeface="Times New Roman" pitchFamily="18" charset="0"/>
              </a:rPr>
              <a:t>εμπειρία της επανάληψης</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Σε αυτή την περίπτωση, η γενίκευση (πρώτη αρχή) νομιμοποιείται στη βάση του αξιώματος </a:t>
            </a:r>
            <a:r>
              <a:rPr kumimoji="0" lang="en-US" b="1" i="0" u="none" strike="noStrike" cap="none" normalizeH="0" baseline="0" dirty="0">
                <a:ln>
                  <a:noFill/>
                </a:ln>
                <a:solidFill>
                  <a:schemeClr val="tx1"/>
                </a:solidFill>
                <a:effectLst/>
                <a:latin typeface="Times New Roman" pitchFamily="18" charset="0"/>
                <a:ea typeface="6427f01" charset="-120"/>
                <a:cs typeface="Times New Roman" pitchFamily="18" charset="0"/>
              </a:rPr>
              <a:t>MP</a:t>
            </a:r>
            <a:r>
              <a:rPr kumimoji="0" lang="el-GR" b="1" i="0" u="none" strike="noStrike" cap="none" normalizeH="0" baseline="0" dirty="0">
                <a:ln>
                  <a:noFill/>
                </a:ln>
                <a:solidFill>
                  <a:schemeClr val="tx1"/>
                </a:solidFill>
                <a:effectLst/>
                <a:latin typeface="Times New Roman" pitchFamily="18" charset="0"/>
                <a:ea typeface="6427f01" charset="-120"/>
                <a:cs typeface="Times New Roman" pitchFamily="18" charset="0"/>
              </a:rPr>
              <a:t>-</a:t>
            </a:r>
            <a:r>
              <a:rPr kumimoji="0" lang="en-US" b="1" i="0" u="none" strike="noStrike" cap="none" normalizeH="0" baseline="0" dirty="0">
                <a:ln>
                  <a:noFill/>
                </a:ln>
                <a:solidFill>
                  <a:schemeClr val="tx1"/>
                </a:solidFill>
                <a:effectLst/>
                <a:latin typeface="Times New Roman" pitchFamily="18" charset="0"/>
                <a:ea typeface="6427f01" charset="-120"/>
                <a:cs typeface="Times New Roman" pitchFamily="18" charset="0"/>
              </a:rPr>
              <a:t>S</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 Ο </a:t>
            </a:r>
            <a:r>
              <a:rPr kumimoji="0" lang="en-US" b="0" i="0" u="none" strike="noStrike" cap="none" normalizeH="0" baseline="0" dirty="0" err="1">
                <a:ln>
                  <a:noFill/>
                </a:ln>
                <a:solidFill>
                  <a:schemeClr val="tx1"/>
                </a:solidFill>
                <a:effectLst/>
                <a:latin typeface="Times New Roman" pitchFamily="18" charset="0"/>
                <a:ea typeface="6427f01" charset="-120"/>
                <a:cs typeface="Times New Roman" pitchFamily="18" charset="0"/>
              </a:rPr>
              <a:t>Scotus</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 επισημαίνει ότι το αξίωμα αυτό απομακρύνει «την αβεβαιότητα και την επισφάλεια»  από την γενίκευση – και συνιστά τον απόλυτο βαθμό  επιστημονικής γνώσης.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lang="el-GR" dirty="0">
                <a:latin typeface="Times New Roman" pitchFamily="18" charset="0"/>
                <a:ea typeface="6427f01" charset="-120"/>
                <a:cs typeface="Times New Roman" pitchFamily="18" charset="0"/>
              </a:rPr>
              <a:t>Π</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αράδειγμα: «το βότανο ενός τέτοιου είδους είναι θερμό». Η σκέψη είναι ότι το αξίωμα </a:t>
            </a:r>
            <a:r>
              <a:rPr kumimoji="0" lang="en-US" b="0" i="0" u="none" strike="noStrike" cap="none" normalizeH="0" baseline="0" dirty="0">
                <a:ln>
                  <a:noFill/>
                </a:ln>
                <a:solidFill>
                  <a:schemeClr val="tx1"/>
                </a:solidFill>
                <a:effectLst/>
                <a:latin typeface="Times New Roman" pitchFamily="18" charset="0"/>
                <a:ea typeface="6427f01" charset="-120"/>
                <a:cs typeface="Times New Roman" pitchFamily="18" charset="0"/>
              </a:rPr>
              <a:t>MP</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a:t>
            </a:r>
            <a:r>
              <a:rPr kumimoji="0" lang="en-US" b="0" i="0" u="none" strike="noStrike" cap="none" normalizeH="0" baseline="0" dirty="0">
                <a:ln>
                  <a:noFill/>
                </a:ln>
                <a:solidFill>
                  <a:schemeClr val="tx1"/>
                </a:solidFill>
                <a:effectLst/>
                <a:latin typeface="Times New Roman" pitchFamily="18" charset="0"/>
                <a:ea typeface="6427f01" charset="-120"/>
                <a:cs typeface="Times New Roman" pitchFamily="18" charset="0"/>
              </a:rPr>
              <a:t>S</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 θα νομιμοποιούσε αυτή την γενίκευση στη βάση της πλειονότητας των περιπτώσεων.  Οπότε η επαναλαμβανόμενη παρατήρηση παραδειγμάτων του βοτάνου χ που είναι θερμά, με τη συνδρομή της αρχής ότι «</a:t>
            </a:r>
            <a:r>
              <a:rPr kumimoji="0" lang="el-GR" b="1" i="0" u="none" strike="noStrike" cap="none" normalizeH="0" baseline="0" dirty="0">
                <a:ln>
                  <a:noFill/>
                </a:ln>
                <a:solidFill>
                  <a:schemeClr val="tx1"/>
                </a:solidFill>
                <a:effectLst/>
                <a:latin typeface="Times New Roman" pitchFamily="18" charset="0"/>
                <a:ea typeface="6427f01" charset="-120"/>
                <a:cs typeface="Times New Roman" pitchFamily="18" charset="0"/>
              </a:rPr>
              <a:t>το αποτέλεσμα σε πολλές περιπτώσεις μιας αιτίας που είναι ελεύθερη είναι το φυσικό της αποτέλεσμα</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 θα νομιμοποιούσε το συμπέρασμα ότι το </a:t>
            </a:r>
            <a:r>
              <a:rPr kumimoji="0" lang="el-GR" b="0" i="1" u="none" strike="noStrike" cap="none" normalizeH="0" baseline="0" dirty="0">
                <a:ln>
                  <a:noFill/>
                </a:ln>
                <a:solidFill>
                  <a:schemeClr val="tx1"/>
                </a:solidFill>
                <a:effectLst/>
                <a:latin typeface="Times New Roman" pitchFamily="18" charset="0"/>
                <a:ea typeface="6427f01" charset="-120"/>
                <a:cs typeface="Times New Roman" pitchFamily="18" charset="0"/>
              </a:rPr>
              <a:t>βότανο χ είναι θερμό</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 Αυτή είναι μια γενική και αναγκαία αρχή η οποία περιλαμβάνει καθόλου. Αλλά αυτή επιτυγχάνεται και γίνεται γνωστή μόνο με τη σύλληψη της πιο θεμελιώδους αρχής – μιας αρχής επαγωγής, όπως ήταν – </a:t>
            </a:r>
            <a:r>
              <a:rPr kumimoji="0" lang="en-US" b="0" i="0" u="none" strike="noStrike" cap="none" normalizeH="0" baseline="0" dirty="0">
                <a:ln>
                  <a:noFill/>
                </a:ln>
                <a:solidFill>
                  <a:schemeClr val="tx1"/>
                </a:solidFill>
                <a:effectLst/>
                <a:latin typeface="Times New Roman" pitchFamily="18" charset="0"/>
                <a:ea typeface="6427f01" charset="-120"/>
                <a:cs typeface="Times New Roman" pitchFamily="18" charset="0"/>
              </a:rPr>
              <a:t>MP</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a:t>
            </a:r>
            <a:r>
              <a:rPr kumimoji="0" lang="en-US" b="0" i="0" u="none" strike="noStrike" cap="none" normalizeH="0" baseline="0" dirty="0">
                <a:ln>
                  <a:noFill/>
                </a:ln>
                <a:solidFill>
                  <a:schemeClr val="tx1"/>
                </a:solidFill>
                <a:effectLst/>
                <a:latin typeface="Times New Roman" pitchFamily="18" charset="0"/>
                <a:ea typeface="6427f01" charset="-120"/>
                <a:cs typeface="Times New Roman" pitchFamily="18" charset="0"/>
              </a:rPr>
              <a:t>S</a:t>
            </a:r>
            <a:r>
              <a:rPr kumimoji="0" lang="el-GR" b="0" i="0" u="none" strike="noStrike" cap="none" normalizeH="0" baseline="0" dirty="0">
                <a:ln>
                  <a:noFill/>
                </a:ln>
                <a:solidFill>
                  <a:schemeClr val="tx1"/>
                </a:solidFill>
                <a:effectLst/>
                <a:latin typeface="Times New Roman" pitchFamily="18" charset="0"/>
                <a:ea typeface="6427f01" charset="-120"/>
                <a:cs typeface="Times New Roman" pitchFamily="18" charset="0"/>
              </a:rPr>
              <a:t>.</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57158" y="285728"/>
            <a:ext cx="828680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Η </a:t>
            </a:r>
            <a:r>
              <a:rPr kumimoji="0" lang="en-US" sz="1600" b="1" i="0" u="none" strike="noStrike" cap="none" normalizeH="0" baseline="0" dirty="0">
                <a:ln>
                  <a:noFill/>
                </a:ln>
                <a:solidFill>
                  <a:schemeClr val="tx1"/>
                </a:solidFill>
                <a:effectLst/>
                <a:latin typeface="Times New Roman" pitchFamily="18" charset="0"/>
                <a:ea typeface="6427f01" charset="-120"/>
                <a:cs typeface="Times New Roman" pitchFamily="18" charset="0"/>
              </a:rPr>
              <a:t>MP</a:t>
            </a:r>
            <a:r>
              <a:rPr kumimoji="0" lang="el-GR" sz="1600" b="1" i="0" u="none" strike="noStrike" cap="none" normalizeH="0" baseline="0" dirty="0">
                <a:ln>
                  <a:noFill/>
                </a:ln>
                <a:solidFill>
                  <a:schemeClr val="tx1"/>
                </a:solidFill>
                <a:effectLst/>
                <a:latin typeface="Times New Roman" pitchFamily="18" charset="0"/>
                <a:ea typeface="6427f01" charset="-120"/>
                <a:cs typeface="Times New Roman" pitchFamily="18" charset="0"/>
              </a:rPr>
              <a:t>-</a:t>
            </a:r>
            <a:r>
              <a:rPr kumimoji="0" lang="en-US" sz="1600" b="1" i="0" u="none" strike="noStrike" cap="none" normalizeH="0" baseline="0" dirty="0">
                <a:ln>
                  <a:noFill/>
                </a:ln>
                <a:solidFill>
                  <a:schemeClr val="tx1"/>
                </a:solidFill>
                <a:effectLst/>
                <a:latin typeface="Times New Roman" pitchFamily="18" charset="0"/>
                <a:ea typeface="6427f01" charset="-120"/>
                <a:cs typeface="Times New Roman" pitchFamily="18" charset="0"/>
              </a:rPr>
              <a:t>S </a:t>
            </a: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οδηγεί, επομένως, σε </a:t>
            </a:r>
            <a:r>
              <a:rPr kumimoji="0" lang="el-GR" sz="1600" b="1" i="0" u="none" strike="noStrike" cap="none" normalizeH="0" baseline="0" dirty="0">
                <a:ln>
                  <a:noFill/>
                </a:ln>
                <a:solidFill>
                  <a:schemeClr val="tx1"/>
                </a:solidFill>
                <a:effectLst/>
                <a:latin typeface="Times New Roman" pitchFamily="18" charset="0"/>
                <a:ea typeface="6427f01" charset="-120"/>
                <a:cs typeface="Times New Roman" pitchFamily="18" charset="0"/>
              </a:rPr>
              <a:t>ασφαλή και βέβαια γνώση αρχών </a:t>
            </a: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οι οποίες </a:t>
            </a:r>
            <a:r>
              <a:rPr kumimoji="0" lang="el-GR" sz="1600" b="1" i="0" u="none" strike="noStrike" cap="none" normalizeH="0" baseline="0" dirty="0">
                <a:ln>
                  <a:noFill/>
                </a:ln>
                <a:solidFill>
                  <a:schemeClr val="tx1"/>
                </a:solidFill>
                <a:effectLst/>
                <a:latin typeface="Times New Roman" pitchFamily="18" charset="0"/>
                <a:ea typeface="6427f01" charset="-120"/>
                <a:cs typeface="Times New Roman" pitchFamily="18" charset="0"/>
              </a:rPr>
              <a:t>βασίζονται στην εμπειρία</a:t>
            </a: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 Και ωστόσο είναι </a:t>
            </a:r>
            <a:r>
              <a:rPr kumimoji="0" lang="el-GR" sz="1600" b="1" i="0" u="none" strike="noStrike" cap="none" normalizeH="0" baseline="0" dirty="0">
                <a:ln>
                  <a:noFill/>
                </a:ln>
                <a:solidFill>
                  <a:schemeClr val="tx1"/>
                </a:solidFill>
                <a:effectLst/>
                <a:latin typeface="Times New Roman" pitchFamily="18" charset="0"/>
                <a:ea typeface="6427f01" charset="-120"/>
                <a:cs typeface="Times New Roman" pitchFamily="18" charset="0"/>
              </a:rPr>
              <a:t>γνώση του </a:t>
            </a:r>
            <a:r>
              <a:rPr kumimoji="0" lang="el-GR" sz="1600" b="1" i="1" u="none" strike="noStrike" cap="none" normalizeH="0" baseline="0" dirty="0">
                <a:ln>
                  <a:noFill/>
                </a:ln>
                <a:solidFill>
                  <a:schemeClr val="tx1"/>
                </a:solidFill>
                <a:effectLst/>
                <a:latin typeface="Times New Roman" pitchFamily="18" charset="0"/>
                <a:ea typeface="6427f01" charset="-120"/>
                <a:cs typeface="Times New Roman" pitchFamily="18" charset="0"/>
              </a:rPr>
              <a:t>ότι</a:t>
            </a:r>
            <a:r>
              <a:rPr kumimoji="0" lang="el-GR" sz="1600" b="1" i="0" u="none" strike="noStrike" cap="none" normalizeH="0" baseline="0" dirty="0">
                <a:ln>
                  <a:noFill/>
                </a:ln>
                <a:solidFill>
                  <a:schemeClr val="tx1"/>
                </a:solidFill>
                <a:effectLst/>
                <a:latin typeface="Times New Roman" pitchFamily="18" charset="0"/>
                <a:ea typeface="6427f01" charset="-120"/>
                <a:cs typeface="Times New Roman" pitchFamily="18" charset="0"/>
              </a:rPr>
              <a:t> και όχι γνώση του </a:t>
            </a:r>
            <a:r>
              <a:rPr kumimoji="0" lang="el-GR" sz="1600" b="1" i="1" u="none" strike="noStrike" cap="none" normalizeH="0" baseline="0" dirty="0">
                <a:ln>
                  <a:noFill/>
                </a:ln>
                <a:solidFill>
                  <a:schemeClr val="tx1"/>
                </a:solidFill>
                <a:effectLst/>
                <a:latin typeface="Times New Roman" pitchFamily="18" charset="0"/>
                <a:ea typeface="6427f01" charset="-120"/>
                <a:cs typeface="Times New Roman" pitchFamily="18" charset="0"/>
              </a:rPr>
              <a:t>διότι</a:t>
            </a: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  Αυτή θα πρέπει να προκύψει μέσω κατάλληλων αποδεικτικών συλλογισμών, οι οποίοι βασίζονται εσχάτως σε αυταπόδεικτες αρχές.</a:t>
            </a:r>
          </a:p>
          <a:p>
            <a:pPr marR="0" lvl="0" algn="just"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Η επαγωγή δεν μπορεί να οδηγήσει πουθενά χωρίς ένα αξίωμα τέτοιο όπως το </a:t>
            </a:r>
            <a:r>
              <a:rPr kumimoji="0" lang="en-US"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MP</a:t>
            </a: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a:t>
            </a:r>
            <a:r>
              <a:rPr kumimoji="0" lang="en-US"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S</a:t>
            </a: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 </a:t>
            </a:r>
          </a:p>
          <a:p>
            <a:pPr marR="0" lvl="0" algn="just" defTabSz="914400" rtl="0" eaLnBrk="0" fontAlgn="base" latinLnBrk="0" hangingPunct="0">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Στη </a:t>
            </a:r>
            <a:r>
              <a:rPr kumimoji="0" lang="el-GR" sz="1600" b="0" i="1" u="none" strike="noStrike" cap="none" normalizeH="0" baseline="0" dirty="0">
                <a:ln>
                  <a:noFill/>
                </a:ln>
                <a:solidFill>
                  <a:schemeClr val="tx1"/>
                </a:solidFill>
                <a:effectLst/>
                <a:latin typeface="Times New Roman" pitchFamily="18" charset="0"/>
                <a:ea typeface="6427f01" charset="-120"/>
                <a:cs typeface="Times New Roman" pitchFamily="18" charset="0"/>
              </a:rPr>
              <a:t>Μεταφυσική</a:t>
            </a:r>
            <a:r>
              <a:rPr kumimoji="0" lang="el-GR" sz="1600" b="0" i="0" u="none" strike="noStrike" cap="none" normalizeH="0" baseline="0" dirty="0">
                <a:ln>
                  <a:noFill/>
                </a:ln>
                <a:solidFill>
                  <a:schemeClr val="tx1"/>
                </a:solidFill>
                <a:effectLst/>
                <a:latin typeface="Times New Roman" pitchFamily="18" charset="0"/>
                <a:ea typeface="6427f01" charset="-120"/>
                <a:cs typeface="Times New Roman" pitchFamily="18" charset="0"/>
              </a:rPr>
              <a:t>, στο Ερώτημα 4, </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§§21-23, ο </a:t>
            </a:r>
            <a:r>
              <a:rPr kumimoji="0" lang="en-US" sz="16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υπογραμμίζει ότι δεν είναι αρκετό για τη γνώση μιας αρχής (μιας αρχής του </a:t>
            </a:r>
            <a:r>
              <a:rPr kumimoji="0" lang="el-GR" sz="16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ότι</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η οποία βασίζεται στην εμπειρία το να έχουμε γνώση πολλών παραδειγμάτων και γνώση της απουσίας εξαιρέσεων. Αυτά δεν αρκούν για να οδηγηθούμε στο συμπέρασμα ότι κάτι ισχύει «σε όλες τι περιπτώσεις». </a:t>
            </a:r>
          </a:p>
          <a:p>
            <a:pPr marR="0" lvl="0" algn="just" defTabSz="914400" rtl="0" eaLnBrk="0" fontAlgn="base" latinLnBrk="0" hangingPunct="0">
              <a:lnSpc>
                <a:spcPct val="100000"/>
              </a:lnSpc>
              <a:spcBef>
                <a:spcPct val="0"/>
              </a:spcBef>
              <a:spcAft>
                <a:spcPct val="0"/>
              </a:spcAft>
              <a:buClrTx/>
              <a:buSzTx/>
              <a:buFontTx/>
              <a:buNone/>
              <a:tabLst/>
            </a:pPr>
            <a:endParaRPr lang="el-GR" sz="1600" dirty="0">
              <a:solidFill>
                <a:srgbClr val="000000"/>
              </a:solidFill>
              <a:latin typeface="Times New Roman" pitchFamily="18" charset="0"/>
              <a:ea typeface="Calibri" pitchFamily="34"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Αυτό το είδος συλλογισμού, υποστηρίζει ο </a:t>
            </a:r>
            <a:r>
              <a:rPr kumimoji="0" lang="en-US" sz="16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θα μπορούσε να καταλήξει μόνο στο συμπέρασμα ότι κάτι «</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πιθανόν ισχύει</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Ως τέτοιο θα μπορούσε να είναι μόνο «μια δυνατότητα (ή</a:t>
            </a:r>
            <a:r>
              <a:rPr kumimoji="0" lang="el-GR" sz="1600" b="0" i="0" u="none" strike="noStrike" cap="none" normalizeH="0" dirty="0">
                <a:ln>
                  <a:noFill/>
                </a:ln>
                <a:solidFill>
                  <a:srgbClr val="000000"/>
                </a:solidFill>
                <a:effectLst/>
                <a:latin typeface="Times New Roman" pitchFamily="18" charset="0"/>
                <a:ea typeface="Calibri" pitchFamily="34" charset="0"/>
                <a:cs typeface="Times New Roman" pitchFamily="18" charset="0"/>
              </a:rPr>
              <a:t> συνθήκη) </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για την παραγωγή τέχνης ή επιστήμης». </a:t>
            </a:r>
          </a:p>
          <a:p>
            <a:pPr marR="0" lvl="0" algn="just" defTabSz="914400" rtl="0" eaLnBrk="0" fontAlgn="base" latinLnBrk="0" hangingPunct="0">
              <a:lnSpc>
                <a:spcPct val="100000"/>
              </a:lnSpc>
              <a:spcBef>
                <a:spcPct val="0"/>
              </a:spcBef>
              <a:spcAft>
                <a:spcPct val="0"/>
              </a:spcAft>
              <a:buClrTx/>
              <a:buSzTx/>
              <a:buFontTx/>
              <a:buNone/>
              <a:tabLst/>
            </a:pPr>
            <a:endParaRPr lang="el-GR" sz="1600" dirty="0">
              <a:solidFill>
                <a:srgbClr val="000000"/>
              </a:solidFill>
              <a:latin typeface="Times New Roman" pitchFamily="18" charset="0"/>
              <a:ea typeface="Calibri" pitchFamily="34"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Για να κινηθούμε περά από τη δυνατότητα, στην πραγματική κατοχή ακόμη και του κατώτερου βαθμού επιστήμης, απαιτείται μια αρχή όπως η </a:t>
            </a:r>
            <a:r>
              <a:rPr kumimoji="0" lang="en-US"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Διότι είναι αυτή η αρχή που επιτρέπει </a:t>
            </a:r>
            <a:r>
              <a:rPr kumimoji="0" lang="el-GR" sz="1600" b="1"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ό,τι</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παρατηρείται σε πολλές περιπτώσεις, να «είναι αναγκαία αληθές σε όλες». </a:t>
            </a:r>
          </a:p>
          <a:p>
            <a:pPr marR="0" lvl="0" algn="just" defTabSz="914400" rtl="0" eaLnBrk="0" fontAlgn="base" latinLnBrk="0" hangingPunct="0">
              <a:lnSpc>
                <a:spcPct val="100000"/>
              </a:lnSpc>
              <a:spcBef>
                <a:spcPct val="0"/>
              </a:spcBef>
              <a:spcAft>
                <a:spcPct val="0"/>
              </a:spcAft>
              <a:buClrTx/>
              <a:buSzTx/>
              <a:buFontTx/>
              <a:buNone/>
              <a:tabLst/>
            </a:pPr>
            <a:endParaRPr lang="el-GR" sz="1600" dirty="0">
              <a:solidFill>
                <a:srgbClr val="000000"/>
              </a:solidFill>
              <a:latin typeface="Times New Roman" pitchFamily="18" charset="0"/>
              <a:ea typeface="Calibri" pitchFamily="34"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Επομένως η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προσθέτει </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αναγκαιότητα στη γενικότητα</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όταν η τελευταία βασίζεται στην εμπειρία και την επαγωγή</a:t>
            </a:r>
            <a:r>
              <a:rPr kumimoji="0" lang="el-GR" sz="1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fontScale="90000"/>
          </a:bodyPr>
          <a:lstStyle/>
          <a:p>
            <a:br>
              <a:rPr lang="el-GR" b="1" dirty="0">
                <a:solidFill>
                  <a:srgbClr val="FF0000"/>
                </a:solidFill>
                <a:latin typeface="Times New Roman" pitchFamily="18" charset="0"/>
                <a:cs typeface="Times New Roman" pitchFamily="18" charset="0"/>
              </a:rPr>
            </a:br>
            <a:r>
              <a:rPr lang="el-GR" b="1" dirty="0">
                <a:solidFill>
                  <a:srgbClr val="FF0000"/>
                </a:solidFill>
                <a:latin typeface="Times New Roman" pitchFamily="18" charset="0"/>
                <a:cs typeface="Times New Roman" pitchFamily="18" charset="0"/>
              </a:rPr>
              <a:t>Πλάτων</a:t>
            </a:r>
            <a:br>
              <a:rPr lang="el-GR" b="1" dirty="0">
                <a:solidFill>
                  <a:srgbClr val="FF0000"/>
                </a:solidFill>
                <a:latin typeface="Times New Roman" pitchFamily="18" charset="0"/>
                <a:cs typeface="Times New Roman" pitchFamily="18" charset="0"/>
              </a:rPr>
            </a:br>
            <a:endParaRPr lang="el-GR" dirty="0"/>
          </a:p>
        </p:txBody>
      </p:sp>
      <p:sp>
        <p:nvSpPr>
          <p:cNvPr id="3" name="2 - Θέση κειμένου"/>
          <p:cNvSpPr>
            <a:spLocks noGrp="1"/>
          </p:cNvSpPr>
          <p:nvPr>
            <p:ph type="body" idx="1"/>
          </p:nvPr>
        </p:nvSpPr>
        <p:spPr>
          <a:xfrm>
            <a:off x="4857752" y="1714488"/>
            <a:ext cx="4040188" cy="500066"/>
          </a:xfrm>
        </p:spPr>
        <p:txBody>
          <a:bodyPr>
            <a:normAutofit/>
          </a:bodyPr>
          <a:lstStyle/>
          <a:p>
            <a:r>
              <a:rPr lang="el-GR" dirty="0">
                <a:latin typeface="Times New Roman" pitchFamily="18" charset="0"/>
                <a:cs typeface="Times New Roman" pitchFamily="18" charset="0"/>
              </a:rPr>
              <a:t>Επιμέρους ή καθέκαστα</a:t>
            </a:r>
            <a:endParaRPr lang="el-GR" dirty="0"/>
          </a:p>
        </p:txBody>
      </p:sp>
      <p:sp>
        <p:nvSpPr>
          <p:cNvPr id="4" name="3 - Θέση περιεχομένου"/>
          <p:cNvSpPr>
            <a:spLocks noGrp="1"/>
          </p:cNvSpPr>
          <p:nvPr>
            <p:ph sz="half" idx="2"/>
          </p:nvPr>
        </p:nvSpPr>
        <p:spPr>
          <a:xfrm>
            <a:off x="4857752" y="2500306"/>
            <a:ext cx="4040188" cy="1785951"/>
          </a:xfrm>
        </p:spPr>
        <p:txBody>
          <a:bodyPr/>
          <a:lstStyle/>
          <a:p>
            <a:r>
              <a:rPr lang="el-GR" dirty="0">
                <a:latin typeface="Times New Roman" pitchFamily="18" charset="0"/>
                <a:cs typeface="Times New Roman" pitchFamily="18" charset="0"/>
              </a:rPr>
              <a:t>Αισθητά</a:t>
            </a:r>
          </a:p>
          <a:p>
            <a:r>
              <a:rPr lang="el-GR" dirty="0">
                <a:latin typeface="Times New Roman" pitchFamily="18" charset="0"/>
                <a:cs typeface="Times New Roman" pitchFamily="18" charset="0"/>
              </a:rPr>
              <a:t>Φθαρτά</a:t>
            </a:r>
          </a:p>
          <a:p>
            <a:r>
              <a:rPr lang="el-GR" dirty="0">
                <a:latin typeface="Times New Roman" pitchFamily="18" charset="0"/>
                <a:cs typeface="Times New Roman" pitchFamily="18" charset="0"/>
              </a:rPr>
              <a:t>Απεικάσματα/ομοιώματα</a:t>
            </a:r>
          </a:p>
          <a:p>
            <a:r>
              <a:rPr lang="el-GR" dirty="0">
                <a:latin typeface="Times New Roman" pitchFamily="18" charset="0"/>
                <a:cs typeface="Times New Roman" pitchFamily="18" charset="0"/>
              </a:rPr>
              <a:t>Δείγματα</a:t>
            </a:r>
          </a:p>
        </p:txBody>
      </p:sp>
      <p:sp>
        <p:nvSpPr>
          <p:cNvPr id="5" name="4 - Θέση κειμένου"/>
          <p:cNvSpPr>
            <a:spLocks noGrp="1"/>
          </p:cNvSpPr>
          <p:nvPr>
            <p:ph type="body" sz="quarter" idx="3"/>
          </p:nvPr>
        </p:nvSpPr>
        <p:spPr>
          <a:xfrm>
            <a:off x="428596" y="1714488"/>
            <a:ext cx="4041775" cy="571504"/>
          </a:xfrm>
        </p:spPr>
        <p:txBody>
          <a:bodyPr>
            <a:normAutofit fontScale="25000" lnSpcReduction="20000"/>
          </a:bodyPr>
          <a:lstStyle/>
          <a:p>
            <a:endParaRPr lang="el-GR" dirty="0">
              <a:latin typeface="Times New Roman" pitchFamily="18" charset="0"/>
              <a:cs typeface="Times New Roman" pitchFamily="18" charset="0"/>
            </a:endParaRPr>
          </a:p>
          <a:p>
            <a:endParaRPr lang="el-GR" sz="9600" dirty="0">
              <a:latin typeface="Times New Roman" pitchFamily="18" charset="0"/>
              <a:cs typeface="Times New Roman" pitchFamily="18" charset="0"/>
            </a:endParaRPr>
          </a:p>
          <a:p>
            <a:endParaRPr lang="el-GR" sz="9600" dirty="0">
              <a:latin typeface="Times New Roman" pitchFamily="18" charset="0"/>
              <a:cs typeface="Times New Roman" pitchFamily="18" charset="0"/>
            </a:endParaRPr>
          </a:p>
          <a:p>
            <a:endParaRPr lang="el-GR" sz="9600" dirty="0">
              <a:latin typeface="Times New Roman" pitchFamily="18" charset="0"/>
              <a:cs typeface="Times New Roman" pitchFamily="18" charset="0"/>
            </a:endParaRPr>
          </a:p>
          <a:p>
            <a:endParaRPr lang="el-GR" sz="9600" dirty="0">
              <a:latin typeface="Times New Roman" pitchFamily="18" charset="0"/>
              <a:cs typeface="Times New Roman" pitchFamily="18" charset="0"/>
            </a:endParaRPr>
          </a:p>
          <a:p>
            <a:r>
              <a:rPr lang="el-GR" sz="9600" dirty="0">
                <a:latin typeface="Times New Roman" pitchFamily="18" charset="0"/>
                <a:cs typeface="Times New Roman" pitchFamily="18" charset="0"/>
              </a:rPr>
              <a:t>Ιδέες ή καθόλου </a:t>
            </a:r>
          </a:p>
          <a:p>
            <a:endParaRPr lang="el-GR" dirty="0"/>
          </a:p>
        </p:txBody>
      </p:sp>
      <p:sp>
        <p:nvSpPr>
          <p:cNvPr id="6" name="5 - Θέση περιεχομένου"/>
          <p:cNvSpPr>
            <a:spLocks noGrp="1"/>
          </p:cNvSpPr>
          <p:nvPr>
            <p:ph sz="quarter" idx="4"/>
          </p:nvPr>
        </p:nvSpPr>
        <p:spPr>
          <a:xfrm>
            <a:off x="428596" y="2500306"/>
            <a:ext cx="4041775" cy="1785951"/>
          </a:xfrm>
        </p:spPr>
        <p:txBody>
          <a:bodyPr/>
          <a:lstStyle/>
          <a:p>
            <a:r>
              <a:rPr lang="el-GR" dirty="0">
                <a:latin typeface="Times New Roman" pitchFamily="18" charset="0"/>
                <a:cs typeface="Times New Roman" pitchFamily="18" charset="0"/>
              </a:rPr>
              <a:t>Νοητά</a:t>
            </a:r>
          </a:p>
          <a:p>
            <a:r>
              <a:rPr lang="el-GR" dirty="0">
                <a:latin typeface="Times New Roman" pitchFamily="18" charset="0"/>
                <a:cs typeface="Times New Roman" pitchFamily="18" charset="0"/>
              </a:rPr>
              <a:t>Άφθαρτα</a:t>
            </a:r>
          </a:p>
          <a:p>
            <a:r>
              <a:rPr lang="el-GR" dirty="0">
                <a:latin typeface="Times New Roman" pitchFamily="18" charset="0"/>
                <a:cs typeface="Times New Roman" pitchFamily="18" charset="0"/>
              </a:rPr>
              <a:t>Υποδείγματα</a:t>
            </a:r>
          </a:p>
          <a:p>
            <a:r>
              <a:rPr lang="el-GR" dirty="0">
                <a:latin typeface="Times New Roman" pitchFamily="18" charset="0"/>
                <a:cs typeface="Times New Roman" pitchFamily="18" charset="0"/>
              </a:rPr>
              <a:t>Τύποι</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642910" y="857232"/>
            <a:ext cx="792961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endParaRPr lang="el-GR" sz="2400" dirty="0">
              <a:solidFill>
                <a:srgbClr val="000000"/>
              </a:solidFill>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Όπως εξηγεί ο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στην §79 του Ερωτήματος 4 της </a:t>
            </a:r>
            <a:r>
              <a:rPr kumimoji="0" lang="el-GR" sz="24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Μεταφυσικής</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η διαφορά ανάμεσα σε ένα άπειρο άτομο και έναν εμπειρογνώμονα, όταν ουδείς εκ των δύο δεν έχει μια απόδειξη της αιτίας ενός γεγονότος, είναι ότι </a:t>
            </a:r>
          </a:p>
          <a:p>
            <a:pPr marR="0" lvl="0" algn="just" defTabSz="914400" rtl="0" eaLnBrk="1" fontAlgn="base" latinLnBrk="0" hangingPunct="1">
              <a:lnSpc>
                <a:spcPct val="100000"/>
              </a:lnSpc>
              <a:spcBef>
                <a:spcPct val="0"/>
              </a:spcBef>
              <a:spcAft>
                <a:spcPct val="0"/>
              </a:spcAft>
              <a:buClrTx/>
              <a:buSzTx/>
              <a:buFontTx/>
              <a:buNone/>
              <a:tabLst/>
            </a:pPr>
            <a:endParaRPr lang="el-GR" sz="2400" dirty="0">
              <a:solidFill>
                <a:srgbClr val="000000"/>
              </a:solidFill>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το άπειρο άτομο μόνο πιστεύει ότι ισχύει κάτι (π.χ., ότι ένα ορισμένο βότανο είναι θερμό), ενώ </a:t>
            </a:r>
          </a:p>
          <a:p>
            <a:pPr marR="0" lvl="0" algn="just" defTabSz="914400" rtl="0" eaLnBrk="1" fontAlgn="base" latinLnBrk="0" hangingPunct="1">
              <a:lnSpc>
                <a:spcPct val="100000"/>
              </a:lnSpc>
              <a:spcBef>
                <a:spcPct val="0"/>
              </a:spcBef>
              <a:spcAft>
                <a:spcPct val="0"/>
              </a:spcAft>
              <a:buClrTx/>
              <a:buSzTx/>
              <a:buFontTx/>
              <a:buNone/>
              <a:tabLst/>
            </a:pPr>
            <a:endParaRPr lang="el-GR" sz="2400" dirty="0">
              <a:solidFill>
                <a:srgbClr val="000000"/>
              </a:solidFill>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ο εμπειρογνώμονας γνωρίζει ότι το γεγονός «</a:t>
            </a:r>
            <a:r>
              <a:rPr kumimoji="0" lang="el-GR"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μετά βεβαιότητας και άνευ αμφιβολίας</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η γνώση του νομιμοποιείται από την αρχή ότι </a:t>
            </a:r>
            <a:r>
              <a:rPr kumimoji="0" lang="el-GR"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φύση ενεργεί ομοιόμορφα και ομαλά</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 δηλαδή σύμφωνα με την </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endParaRPr kumimoji="0" lang="el-GR"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85720" y="142852"/>
            <a:ext cx="864399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endParaRPr lang="el-GR" sz="2000" dirty="0">
              <a:solidFill>
                <a:srgbClr val="000000"/>
              </a:solidFill>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lang="el-GR" sz="2000" dirty="0">
                <a:solidFill>
                  <a:srgbClr val="000000"/>
                </a:solidFill>
                <a:latin typeface="Times New Roman" pitchFamily="18" charset="0"/>
                <a:ea typeface="Calibri" pitchFamily="34" charset="0"/>
                <a:cs typeface="Times New Roman" pitchFamily="18" charset="0"/>
              </a:rPr>
              <a:t>Ο</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προτείνει και έναν συγκεκριμένο τρόπο μέσω του οποίου μπορούν να απομονωθούν και να γίνουν γνωστές οι αιτίες συγκεκριμένων αποτελεσμάτων. </a:t>
            </a:r>
          </a:p>
          <a:p>
            <a:pPr marL="0" marR="0" lvl="0" indent="180975"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Υποθέστε, λέει, ότι υπάρχει μια κατάσταση Α όπου είναι παρόντες οι παράγοντες Β και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C </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και κάποιος θέλει να βρει ποιο είναι η αιτία ενός αποτελέσματος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Ο κατάλληλος τότε τρόπος να προχωρήσει είναι να </a:t>
            </a:r>
            <a:r>
              <a:rPr kumimoji="0" lang="el-GR"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«διαχωρίσει» τα ενδεχόμενα αίτια</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Εάν το Β απαντά χωρίς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C</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εάν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έπεται του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B</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αλλά όχι του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C</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τότε στην Α περίπτωση, το Β είναι το αίτιο του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solidFill>
                <a:srgbClr val="000000"/>
              </a:solidFill>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Περιορισμοί</a:t>
            </a:r>
            <a:r>
              <a:rPr lang="el-GR" sz="2000" baseline="0" dirty="0">
                <a:solidFill>
                  <a:srgbClr val="000000"/>
                </a:solidFill>
                <a:latin typeface="Times New Roman" pitchFamily="18" charset="0"/>
                <a:ea typeface="Calibri" pitchFamily="34" charset="0"/>
                <a:cs typeface="Times New Roman" pitchFamily="18" charset="0"/>
              </a:rPr>
              <a:t>:</a:t>
            </a:r>
            <a:r>
              <a:rPr lang="el-GR" sz="2000" dirty="0">
                <a:solidFill>
                  <a:srgbClr val="000000"/>
                </a:solidFill>
                <a:latin typeface="Times New Roman" pitchFamily="18" charset="0"/>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1. Μπορεί, για παράδειγμα, να μην διαχωρίζονται τα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B</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C</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solidFill>
                <a:srgbClr val="000000"/>
              </a:solidFill>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lang="el-GR" sz="2000" dirty="0">
                <a:solidFill>
                  <a:srgbClr val="000000"/>
                </a:solidFill>
                <a:latin typeface="Times New Roman" pitchFamily="18" charset="0"/>
                <a:ea typeface="Calibri" pitchFamily="34" charset="0"/>
                <a:cs typeface="Times New Roman" pitchFamily="18" charset="0"/>
              </a:rPr>
              <a:t>2. Η</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μέθοδος, αυστηρά μιλώντας, μπορεί να προσφέρει μόνο ένα αρνητικό συμπέρασμα, που είναι το ότι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C</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δεν είναι αίτιο του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εάν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μπορεί να υπάρχει χωρίς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C</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Αλλά από τη σύνδεση των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B</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δεν έπεται ότι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B</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αίτιο του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διότι μπορεί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B</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να είναι αποτέλεσμα του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ή μπορεί και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B</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να είναι «δυο αναγκαία αποτελέσματα της ίδιας αιτίας», όπως το φως και η θερμότητα είναι αποτελέσματα της φωτιάς. Ή μπορεί ακόμη και αν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B</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ένα </a:t>
            </a:r>
            <a:r>
              <a:rPr kumimoji="0" lang="en-US" sz="20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sine qua non</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για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να μην είναι επαρκές για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επομένως να μην παράγει το αποτέλεσμα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αν και απαιτείται γι’ αυτό.</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428596" y="857232"/>
            <a:ext cx="8286808" cy="54674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Αυτού του είδους η συζήτηση υποδηλώνει ότι η </a:t>
            </a:r>
            <a:r>
              <a:rPr kumimoji="0" lang="el-GR"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αιτιακή</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γνώση, αν και δυνατή, είναι κάθε άλλο παρά τετριμμένη.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solidFill>
                <a:srgbClr val="000000"/>
              </a:solidFill>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συσχέτιση δυο παραγόντων δεν είναι αρκετή, όπως δείχνει η περίπτωση των κοινών αιτιών.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solidFill>
                <a:srgbClr val="000000"/>
              </a:solidFill>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Αλλά ο </a:t>
            </a:r>
            <a:r>
              <a:rPr kumimoji="0" lang="en-US"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επιμένει ότι η </a:t>
            </a:r>
            <a:r>
              <a:rPr kumimoji="0" lang="el-GR"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συσχέτιση</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δυο παραγόντων (η </a:t>
            </a:r>
            <a:r>
              <a:rPr kumimoji="0" lang="el-GR"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παρουσία μιας κανονικότητας</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ας πούμε) είναι αναγκαία για την αιτιότητα και την </a:t>
            </a:r>
            <a:r>
              <a:rPr kumimoji="0" lang="el-GR"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αιτιακή</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γνώση. Το θέτει ως εξής:</a:t>
            </a:r>
          </a:p>
          <a:p>
            <a:pPr marR="0" lvl="0" algn="just" defTabSz="914400" rtl="0" eaLnBrk="1" fontAlgn="base" latinLnBrk="0" hangingPunct="1">
              <a:lnSpc>
                <a:spcPct val="100000"/>
              </a:lnSpc>
              <a:spcBef>
                <a:spcPct val="0"/>
              </a:spcBef>
              <a:spcAft>
                <a:spcPct val="0"/>
              </a:spcAft>
              <a:buClrTx/>
              <a:buSzTx/>
              <a:buFontTx/>
              <a:buNone/>
              <a:tabLst/>
            </a:pPr>
            <a:endParaRPr lang="el-GR" sz="2000" dirty="0">
              <a:solidFill>
                <a:srgbClr val="000000"/>
              </a:solidFill>
              <a:latin typeface="Times New Roman" pitchFamily="18"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Arial" pitchFamily="34" charset="0"/>
              <a:cs typeface="Arial" pitchFamily="34"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Καθώς επίσης εκείνο που ισχύει είναι ότι σε μία περίπτωση βλέπετε το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D</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να έπεται του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B</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αλλά όχι του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C</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δεν γνωρίζετε ότι το ίδιο ισχύει για όλες τις περιπτώσεις. (</a:t>
            </a:r>
            <a:r>
              <a:rPr kumimoji="0" lang="el-GR" sz="20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Επομένως, δεν θα μπορούσατε να γνωρίζετε ότι κάτι είναι αναγκαία και καθεαυτό το αίτιο του άλλου, και άρα δεν θα γνωρίζατε τίποτα [επιστημονικά] (1997, §75).</a:t>
            </a:r>
            <a:endParaRPr kumimoji="0" lang="el-GR"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357290" y="1166843"/>
            <a:ext cx="6429420" cy="3970318"/>
          </a:xfrm>
          <a:prstGeom prst="rect">
            <a:avLst/>
          </a:prstGeom>
        </p:spPr>
        <p:txBody>
          <a:bodyPr wrap="square">
            <a:spAutoFit/>
          </a:bodyPr>
          <a:lstStyle/>
          <a:p>
            <a:pPr algn="just"/>
            <a:r>
              <a:rPr lang="el-GR" dirty="0">
                <a:latin typeface="Times New Roman" pitchFamily="18" charset="0"/>
                <a:cs typeface="Times New Roman" pitchFamily="18" charset="0"/>
              </a:rPr>
              <a:t>Η </a:t>
            </a:r>
            <a:r>
              <a:rPr lang="el-GR" dirty="0" err="1">
                <a:latin typeface="Times New Roman" pitchFamily="18" charset="0"/>
                <a:cs typeface="Times New Roman" pitchFamily="18" charset="0"/>
              </a:rPr>
              <a:t>αιτιακή</a:t>
            </a:r>
            <a:r>
              <a:rPr lang="el-GR" dirty="0">
                <a:latin typeface="Times New Roman" pitchFamily="18" charset="0"/>
                <a:cs typeface="Times New Roman" pitchFamily="18" charset="0"/>
              </a:rPr>
              <a:t> γνώση είναι γενική γνώση και έτσι η δυνατότητά της απαιτεί το να κινηθούμε πέρα από τις μεμονωμένες ή και μερικές περιπτώσεις </a:t>
            </a:r>
            <a:r>
              <a:rPr lang="el-GR" b="1" dirty="0">
                <a:latin typeface="Times New Roman" pitchFamily="18" charset="0"/>
                <a:cs typeface="Times New Roman" pitchFamily="18" charset="0"/>
              </a:rPr>
              <a:t>σε μια γενική πρόταση </a:t>
            </a:r>
            <a:r>
              <a:rPr lang="el-GR" dirty="0">
                <a:latin typeface="Times New Roman" pitchFamily="18" charset="0"/>
                <a:cs typeface="Times New Roman" pitchFamily="18" charset="0"/>
              </a:rPr>
              <a:t>– όπως π.χ. το ότι το βότανο αυτού του είδους θεραπεύει τον πυρετό. </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Ένα αξίωμα όπως το </a:t>
            </a:r>
            <a:r>
              <a:rPr lang="en-US" dirty="0">
                <a:latin typeface="Times New Roman" pitchFamily="18" charset="0"/>
                <a:cs typeface="Times New Roman" pitchFamily="18" charset="0"/>
              </a:rPr>
              <a:t>MP</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S</a:t>
            </a:r>
            <a:r>
              <a:rPr lang="el-GR" dirty="0">
                <a:latin typeface="Times New Roman" pitchFamily="18" charset="0"/>
                <a:cs typeface="Times New Roman" pitchFamily="18" charset="0"/>
              </a:rPr>
              <a:t> καθιστά μιαν ατελή επαγωγή τέλεια και με το να το κάνει αυτό, ενώνει τη γενικότητα με την αναγκαιότητα.  </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Μια πρώτης τάξεως αρχή στην οποία φθάνουμε με τη συνδρομή του </a:t>
            </a:r>
            <a:r>
              <a:rPr lang="en-US" dirty="0">
                <a:latin typeface="Times New Roman" pitchFamily="18" charset="0"/>
                <a:cs typeface="Times New Roman" pitchFamily="18" charset="0"/>
              </a:rPr>
              <a:t>MP</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S</a:t>
            </a:r>
            <a:r>
              <a:rPr lang="el-GR" dirty="0">
                <a:latin typeface="Times New Roman" pitchFamily="18" charset="0"/>
                <a:cs typeface="Times New Roman" pitchFamily="18" charset="0"/>
              </a:rPr>
              <a:t> είναι καθολική </a:t>
            </a:r>
            <a:r>
              <a:rPr lang="el-GR" i="1" dirty="0">
                <a:latin typeface="Times New Roman" pitchFamily="18" charset="0"/>
                <a:cs typeface="Times New Roman" pitchFamily="18" charset="0"/>
              </a:rPr>
              <a:t>και </a:t>
            </a:r>
            <a:r>
              <a:rPr lang="el-GR" dirty="0">
                <a:latin typeface="Times New Roman" pitchFamily="18" charset="0"/>
                <a:cs typeface="Times New Roman" pitchFamily="18" charset="0"/>
              </a:rPr>
              <a:t>αναγκαία – δηλαδή φύσει αναγκαία. </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Αυτό σημαίνει ότι μια πρώτης τάξεως στην οποία φθάνουμε με τη συνδρομή  του </a:t>
            </a:r>
            <a:r>
              <a:rPr lang="en-US" dirty="0">
                <a:latin typeface="Times New Roman" pitchFamily="18" charset="0"/>
                <a:cs typeface="Times New Roman" pitchFamily="18" charset="0"/>
              </a:rPr>
              <a:t>MP</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S</a:t>
            </a:r>
            <a:r>
              <a:rPr lang="el-GR" dirty="0">
                <a:latin typeface="Times New Roman" pitchFamily="18" charset="0"/>
                <a:cs typeface="Times New Roman" pitchFamily="18" charset="0"/>
              </a:rPr>
              <a:t> (π.χ., ότι το βότανο αυτού του είδους θερμό) μπορούμε να την αρνηθούμε χωρίς αντίφαση.</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285728"/>
            <a:ext cx="8215370" cy="6124754"/>
          </a:xfrm>
          <a:prstGeom prst="rect">
            <a:avLst/>
          </a:prstGeom>
        </p:spPr>
        <p:txBody>
          <a:bodyPr wrap="square">
            <a:spAutoFit/>
          </a:bodyPr>
          <a:lstStyle/>
          <a:p>
            <a:pPr algn="just"/>
            <a:r>
              <a:rPr lang="el-GR" sz="2800" dirty="0">
                <a:latin typeface="Times New Roman" pitchFamily="18" charset="0"/>
                <a:cs typeface="Times New Roman" pitchFamily="18" charset="0"/>
              </a:rPr>
              <a:t>Ο </a:t>
            </a:r>
            <a:r>
              <a:rPr lang="en-US" sz="2800" dirty="0" err="1">
                <a:latin typeface="Times New Roman" pitchFamily="18" charset="0"/>
                <a:cs typeface="Times New Roman" pitchFamily="18" charset="0"/>
              </a:rPr>
              <a:t>Scotus</a:t>
            </a:r>
            <a:r>
              <a:rPr lang="el-GR" sz="2800" dirty="0">
                <a:latin typeface="Times New Roman" pitchFamily="18" charset="0"/>
                <a:cs typeface="Times New Roman" pitchFamily="18" charset="0"/>
              </a:rPr>
              <a:t> θεωρεί ότι πρώτης τάξεως αρχές τις οποίες γνωρίζουμε μέσω επαγωγής χαρακτηρίζονται από τον κατώτερο βαθμό επιστήμης (δηλαδή επιστημονικής γνώσης). </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Περιγράφουν τις ροπές/τάσεις (</a:t>
            </a:r>
            <a:r>
              <a:rPr lang="en-US" sz="2800" dirty="0">
                <a:latin typeface="Times New Roman" pitchFamily="18" charset="0"/>
                <a:cs typeface="Times New Roman" pitchFamily="18" charset="0"/>
              </a:rPr>
              <a:t>aptitudes</a:t>
            </a:r>
            <a:r>
              <a:rPr lang="el-GR" sz="2800" dirty="0">
                <a:latin typeface="Times New Roman" pitchFamily="18" charset="0"/>
                <a:cs typeface="Times New Roman" pitchFamily="18" charset="0"/>
              </a:rPr>
              <a:t>) που έχουν διάφορα πράγματα: τι μπορούν να κάνουν – τι είναι ικανά να κάνουν. </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Και έτσι το καλύτερο που μπορούμε να προσκομίσουμε από την εμπειρία είναι το ότι, για παράδειγμα, το βότανο αυτού του είδους «ταιριάζει εκ φύσεως»  να είναι θερμό, πράγμα που σημαίνει ότι αυτό έχει την «τάση» προς ένα αποτέλεσμα.</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642918"/>
            <a:ext cx="8072494" cy="5262979"/>
          </a:xfrm>
          <a:prstGeom prst="rect">
            <a:avLst/>
          </a:prstGeom>
        </p:spPr>
        <p:txBody>
          <a:bodyPr wrap="square">
            <a:spAutoFit/>
          </a:bodyPr>
          <a:lstStyle/>
          <a:p>
            <a:pPr algn="just"/>
            <a:r>
              <a:rPr lang="el-GR" sz="2800" dirty="0">
                <a:latin typeface="Times New Roman" pitchFamily="18" charset="0"/>
                <a:cs typeface="Times New Roman" pitchFamily="18" charset="0"/>
              </a:rPr>
              <a:t>Στην περίπτωση του </a:t>
            </a:r>
            <a:r>
              <a:rPr lang="en-US" sz="2800" dirty="0" err="1">
                <a:latin typeface="Times New Roman" pitchFamily="18" charset="0"/>
                <a:cs typeface="Times New Roman" pitchFamily="18" charset="0"/>
              </a:rPr>
              <a:t>Scotus</a:t>
            </a:r>
            <a:r>
              <a:rPr lang="el-GR" sz="2800" dirty="0">
                <a:latin typeface="Times New Roman" pitchFamily="18" charset="0"/>
                <a:cs typeface="Times New Roman" pitchFamily="18" charset="0"/>
              </a:rPr>
              <a:t>, η επίκληση ανώτερης τάξεως αρχών όπως η </a:t>
            </a:r>
            <a:r>
              <a:rPr lang="en-US" sz="2800" dirty="0">
                <a:latin typeface="Times New Roman" pitchFamily="18" charset="0"/>
                <a:cs typeface="Times New Roman" pitchFamily="18" charset="0"/>
              </a:rPr>
              <a:t>MP</a:t>
            </a:r>
            <a:r>
              <a:rPr lang="el-GR" sz="2800" dirty="0">
                <a:latin typeface="Times New Roman" pitchFamily="18" charset="0"/>
                <a:cs typeface="Times New Roman" pitchFamily="18" charset="0"/>
              </a:rPr>
              <a:t>-</a:t>
            </a:r>
            <a:r>
              <a:rPr lang="en-US" sz="2800" dirty="0">
                <a:latin typeface="Times New Roman" pitchFamily="18" charset="0"/>
                <a:cs typeface="Times New Roman" pitchFamily="18" charset="0"/>
              </a:rPr>
              <a:t>S</a:t>
            </a:r>
            <a:r>
              <a:rPr lang="el-GR" sz="2800" dirty="0">
                <a:latin typeface="Times New Roman" pitchFamily="18" charset="0"/>
                <a:cs typeface="Times New Roman" pitchFamily="18" charset="0"/>
              </a:rPr>
              <a:t>  αποσκοπεί στην επίλυση του βασικού προβλήματος της επαγωγής με το να υποδηλώνει ότι η επαγωγή μπορεί να είναι ατελής και δικαιολογημένη μέσω μιας ουσιαστικής αρχής. </a:t>
            </a:r>
          </a:p>
          <a:p>
            <a:pPr algn="just"/>
            <a:endParaRPr lang="el-GR" sz="2800" dirty="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Ο ισχυρισμός του είναι ότι υπάρχει μια αρχή τέτοια ώστε για κάθε επαγωγή, αυτή να καθιστά το επαγωγικό συμπέρασμα (μια φύσει αναγκαία γενίκευση) δικαιολογημένο.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751344"/>
            <a:ext cx="8215370" cy="5293757"/>
          </a:xfrm>
          <a:prstGeom prst="rect">
            <a:avLst/>
          </a:prstGeom>
        </p:spPr>
        <p:txBody>
          <a:bodyPr wrap="square">
            <a:spAutoFit/>
          </a:bodyPr>
          <a:lstStyle/>
          <a:p>
            <a:pPr algn="ctr"/>
            <a:r>
              <a:rPr lang="en-US" sz="3200" b="1" dirty="0">
                <a:solidFill>
                  <a:srgbClr val="FF0000"/>
                </a:solidFill>
                <a:latin typeface="Times New Roman" pitchFamily="18" charset="0"/>
                <a:cs typeface="Times New Roman" pitchFamily="18" charset="0"/>
              </a:rPr>
              <a:t>WILLIAM </a:t>
            </a:r>
            <a:r>
              <a:rPr lang="el-GR" sz="3200" b="1" dirty="0">
                <a:solidFill>
                  <a:srgbClr val="FF000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OCKHAM</a:t>
            </a:r>
            <a:r>
              <a:rPr lang="el-GR" sz="3200" b="1" dirty="0">
                <a:solidFill>
                  <a:srgbClr val="FF000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C</a:t>
            </a:r>
            <a:r>
              <a:rPr lang="el-GR" sz="3200" b="1" dirty="0">
                <a:solidFill>
                  <a:srgbClr val="FF0000"/>
                </a:solidFill>
                <a:latin typeface="Times New Roman" pitchFamily="18" charset="0"/>
                <a:cs typeface="Times New Roman" pitchFamily="18" charset="0"/>
              </a:rPr>
              <a:t>. 1287-1347) </a:t>
            </a:r>
          </a:p>
          <a:p>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Αρνήθηκε εμφατικά το ότι οι κοινές φύσεις, ή τα καθόλου, είναι οντότητες οι οποίες υπάρχουν έξω από τον νου. Και επιπλέον, υπογράμμισε ότι η γνώση δεν απαιτεί δέσμευση σε καθόλου ή σε είδη. </a:t>
            </a: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Η </a:t>
            </a:r>
            <a:r>
              <a:rPr lang="el-GR" b="1" dirty="0">
                <a:latin typeface="Times New Roman" pitchFamily="18" charset="0"/>
                <a:cs typeface="Times New Roman" pitchFamily="18" charset="0"/>
              </a:rPr>
              <a:t>διαισθητική γνώση</a:t>
            </a:r>
            <a:r>
              <a:rPr lang="el-GR" dirty="0">
                <a:latin typeface="Times New Roman" pitchFamily="18" charset="0"/>
                <a:cs typeface="Times New Roman" pitchFamily="18" charset="0"/>
              </a:rPr>
              <a:t>, δηλαδή το είδος εκείνο της γνώσης που καθιστά οικεία σε εμάς τα υπάρχοντα αντικείμενα, δεν απαιτεί να υποθέσουμε ότι υπάρχει «τίποτα έξω από τον νου και το πράγμα το οποίο γνωρίζουμε, και πάνω από όλα, όχι είδη» (2010, 626). </a:t>
            </a: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Συγκεκριμένα, η </a:t>
            </a:r>
            <a:r>
              <a:rPr lang="el-GR" b="1" dirty="0">
                <a:latin typeface="Times New Roman" pitchFamily="18" charset="0"/>
                <a:cs typeface="Times New Roman" pitchFamily="18" charset="0"/>
              </a:rPr>
              <a:t>εμπειρία, που είναι ένα μέσο για την διαισθητική γνώση</a:t>
            </a:r>
            <a:r>
              <a:rPr lang="el-GR" dirty="0">
                <a:latin typeface="Times New Roman" pitchFamily="18" charset="0"/>
                <a:cs typeface="Times New Roman" pitchFamily="18" charset="0"/>
              </a:rPr>
              <a:t>, δεν οδηγεί στην υπόθεση της ύπαρξης των ειδών. Παρόλο που, όταν κάποιος βλέπει ένα λευκό πράγμα, βλέπει τη «λευκότητα σε αυτό», δεν μπορεί κανείς να δει «ένα είδος διαισθητικά».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500034" y="1142984"/>
            <a:ext cx="814393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αποδοχή των ειδών δεν</a:t>
            </a:r>
            <a:r>
              <a:rPr kumimoji="0" lang="el-GR" b="0" i="0" u="none" strike="noStrike" cap="none" normalizeH="0" dirty="0">
                <a:ln>
                  <a:noFill/>
                </a:ln>
                <a:solidFill>
                  <a:srgbClr val="000000"/>
                </a:solidFill>
                <a:effectLst/>
                <a:latin typeface="Times New Roman" pitchFamily="18" charset="0"/>
                <a:ea typeface="Calibri" pitchFamily="34" charset="0"/>
                <a:cs typeface="Times New Roman" pitchFamily="18" charset="0"/>
              </a:rPr>
              <a:t>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αναγκαία ούτε για την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αφαιρετική γνώση</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δηλαδή για τη γνώση εκείνη η οποία αφαιρεί πέρα από την ύπαρξη ή μη ύπαρξη των αντικειμένων.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Ο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ισχυρίζεται ότι η αφαιρετική γνώση, που ακολουθεί αμέσως μετά την διαισθητική γνώση, δεν προσθέτει καμία επιπλέον οντότητα πέρα από το αντικείμενο και το ενέργημα της παράστασης. Η αφαίρεση, οπωσδήποτε, παράγει ένα καθόλου, αλλά αυτό είναι ένα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φανταστικό ον</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(2010, 630). Η αφαίρεση είναι ένα είδος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νοητικής απεικόνισης</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(1990, 41).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Ο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αντιλαμβάνεται το καθόλου ως ένα πρότυπο ή υπόδειγμα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exemplar</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το οποίο «σχετίζεται αδιάφορα με όλα τα ατομικά πράγματα έξω από τον νου» (1990, 41). Ως τέτοιο αυτό μπορεί να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αποδίδεται ή να κατηγορείται σε πολλά άτομα</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έτσι το καθόλου, αν και πλάσμα της φαντασίας στην πραγματικότητα, είναι ένα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νοητικό αντικείμενο</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500034" y="857232"/>
            <a:ext cx="8143932"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Εάν δεν υπάρχει τίποτα στην πραγματικότητα «εκτός και εάν είναι άτομο» πώς είναι δυνατή η γενική γνώση;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η φυσική επιστήμη «δεν αφορά πράγματα, αλλά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νοητικά περιεχόμενα τα οποία αποδίδουν πράγματα</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Επομένως, παρόλο που οι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έννοιες</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των επιστημονικών προτάσεων είναι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νοητικές οντότητες</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(δηλαδή, νοητικά αντικείμενα εν αντιθέσει προς τα πραγματικά αντικείμενα), αποδίδονται (μπορούν να κατηγορηθούν) σε πολλά άτομα. Η γενικότητά τους είναι ακριβώς αυτή η αδιάφορη σχέση προς τα άτομα που εμπίπτουν σε αυτές.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dirty="0">
                <a:solidFill>
                  <a:srgbClr val="000000"/>
                </a:solidFill>
                <a:latin typeface="Times New Roman" pitchFamily="18" charset="0"/>
                <a:ea typeface="Calibri" pitchFamily="34" charset="0"/>
                <a:cs typeface="Times New Roman" pitchFamily="18" charset="0"/>
              </a:rPr>
              <a:t>Π</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αράδειγμα  «επιστημονικά γνωστής πρότασης»: «</a:t>
            </a:r>
            <a:r>
              <a:rPr lang="el-GR" dirty="0">
                <a:solidFill>
                  <a:srgbClr val="000000"/>
                </a:solidFill>
                <a:latin typeface="Times New Roman" pitchFamily="18" charset="0"/>
                <a:ea typeface="Calibri" pitchFamily="34" charset="0"/>
                <a:cs typeface="Times New Roman" pitchFamily="18" charset="0"/>
              </a:rPr>
              <a:t>Η</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φωτιά είναι θερμή». Το υποκείμενο, λέει ο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ένα νοητικό περιεχόμενο κοινό σε κάθε φωτιά, και αποδίδεται σε κάθε φωτιά. Αυτός είναι ο λόγος για τον οποίο η πρόταση αποκαλείται πραγματική γνώση [δηλαδή γνώση η οποία αφορά τα πραγματικά αντικείμενα]».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Με άλλα λόγια, δεν υπάρχει κανένα </a:t>
            </a:r>
            <a:r>
              <a:rPr kumimoji="0" lang="en-US"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res </a:t>
            </a:r>
            <a:r>
              <a:rPr kumimoji="0" lang="en-US" b="0" i="1"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communis</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που να το μοιράζονται όλες οι φωτιές. Αλλά το ουσιαστικό κατηγορούμενο «φωτιά» βρίσκει εφαρμογή σε όλες τις φωτιές και μόνο.</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428596" y="571480"/>
            <a:ext cx="8429684" cy="5262979"/>
          </a:xfrm>
          <a:prstGeom prst="rect">
            <a:avLst/>
          </a:prstGeom>
        </p:spPr>
        <p:txBody>
          <a:bodyPr wrap="square">
            <a:spAutoFit/>
          </a:bodyPr>
          <a:lstStyle/>
          <a:p>
            <a:pPr algn="just"/>
            <a:r>
              <a:rPr lang="el-GR" sz="2800" dirty="0">
                <a:latin typeface="Times New Roman" pitchFamily="18" charset="0"/>
                <a:cs typeface="Times New Roman" pitchFamily="18" charset="0"/>
              </a:rPr>
              <a:t>Στο </a:t>
            </a:r>
            <a:r>
              <a:rPr lang="en-US" sz="2800" i="1" dirty="0">
                <a:latin typeface="Times New Roman" pitchFamily="18" charset="0"/>
                <a:cs typeface="Times New Roman" pitchFamily="18" charset="0"/>
              </a:rPr>
              <a:t>Summa </a:t>
            </a:r>
            <a:r>
              <a:rPr lang="en-US" sz="2800" i="1" dirty="0" err="1">
                <a:latin typeface="Times New Roman" pitchFamily="18" charset="0"/>
                <a:cs typeface="Times New Roman" pitchFamily="18" charset="0"/>
              </a:rPr>
              <a:t>Logicae</a:t>
            </a:r>
            <a:r>
              <a:rPr lang="en-US" sz="2800" i="1" dirty="0">
                <a:latin typeface="Times New Roman" pitchFamily="18" charset="0"/>
                <a:cs typeface="Times New Roman" pitchFamily="18" charset="0"/>
              </a:rPr>
              <a:t> Book III</a:t>
            </a:r>
            <a:r>
              <a:rPr lang="el-GR" sz="2800" i="1" dirty="0">
                <a:latin typeface="Times New Roman" pitchFamily="18" charset="0"/>
                <a:cs typeface="Times New Roman" pitchFamily="18" charset="0"/>
              </a:rPr>
              <a:t>-3, </a:t>
            </a:r>
            <a:r>
              <a:rPr lang="en-US" sz="2800" i="1" dirty="0">
                <a:latin typeface="Times New Roman" pitchFamily="18" charset="0"/>
                <a:cs typeface="Times New Roman" pitchFamily="18" charset="0"/>
              </a:rPr>
              <a:t>chapter</a:t>
            </a:r>
            <a:r>
              <a:rPr lang="el-GR" sz="2800" i="1" dirty="0">
                <a:latin typeface="Times New Roman" pitchFamily="18" charset="0"/>
                <a:cs typeface="Times New Roman" pitchFamily="18" charset="0"/>
              </a:rPr>
              <a:t> 31</a:t>
            </a:r>
            <a:r>
              <a:rPr lang="el-GR" sz="2800" dirty="0">
                <a:latin typeface="Times New Roman" pitchFamily="18" charset="0"/>
                <a:cs typeface="Times New Roman" pitchFamily="18" charset="0"/>
              </a:rPr>
              <a:t>, ο </a:t>
            </a:r>
            <a:r>
              <a:rPr lang="en-US" sz="2800" dirty="0">
                <a:latin typeface="Times New Roman" pitchFamily="18" charset="0"/>
                <a:cs typeface="Times New Roman" pitchFamily="18" charset="0"/>
              </a:rPr>
              <a:t>Ockham </a:t>
            </a:r>
            <a:r>
              <a:rPr lang="el-GR" sz="2800" dirty="0">
                <a:latin typeface="Times New Roman" pitchFamily="18" charset="0"/>
                <a:cs typeface="Times New Roman" pitchFamily="18" charset="0"/>
              </a:rPr>
              <a:t>χαρακτηρίζει  την επαγωγή ως «μια πρόοδο από τα άτομα στα καθόλου», ακολουθώντας τον ορισμό του Αριστοτέλη. </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Ως τέτοια, αυτή είναι ένα είδος επιχειρήματος ή ακολουθίας. </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Όπως επισημαίνει ο </a:t>
            </a:r>
            <a:r>
              <a:rPr lang="en-US" sz="2800" dirty="0">
                <a:latin typeface="Times New Roman" pitchFamily="18" charset="0"/>
                <a:cs typeface="Times New Roman" pitchFamily="18" charset="0"/>
              </a:rPr>
              <a:t>Ockham</a:t>
            </a:r>
            <a:r>
              <a:rPr lang="el-GR" sz="2800" dirty="0">
                <a:latin typeface="Times New Roman" pitchFamily="18" charset="0"/>
                <a:cs typeface="Times New Roman" pitchFamily="18" charset="0"/>
              </a:rPr>
              <a:t>, για την επαγωγή απαιτείται «το ίδιο κατηγορούμενο» να είναι «και στα άτομα και στα καθόλου και </a:t>
            </a:r>
            <a:r>
              <a:rPr lang="el-GR" sz="2800" b="1" dirty="0">
                <a:latin typeface="Times New Roman" pitchFamily="18" charset="0"/>
                <a:cs typeface="Times New Roman" pitchFamily="18" charset="0"/>
              </a:rPr>
              <a:t>η διαφορά να είναι προς το μέρος του υποκειμένου</a:t>
            </a:r>
            <a:r>
              <a:rPr lang="el-GR" sz="2800" dirty="0">
                <a:latin typeface="Times New Roman" pitchFamily="18" charset="0"/>
                <a:cs typeface="Times New Roman" pitchFamily="18" charset="0"/>
              </a:rPr>
              <a:t>». Τι σημαίνει αυτό;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1571612"/>
            <a:ext cx="807249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ΟΥΣΙΑ</a:t>
            </a:r>
            <a:r>
              <a:rPr kumimoji="0" lang="el-G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«Αυτό που δε αποδίδεται σε ένα υποκείμενο, αλλά στο οποίο μπορεί να αποδοθεί καθετί άλλο». Ή το Υποκείμενο</a:t>
            </a:r>
            <a:r>
              <a:rPr kumimoji="0" lang="el-GR" sz="2000" b="0" i="0" u="none" strike="noStrike" cap="none" normalizeH="0" dirty="0">
                <a:ln>
                  <a:noFill/>
                </a:ln>
                <a:solidFill>
                  <a:schemeClr val="tx1"/>
                </a:solidFill>
                <a:effectLst/>
                <a:latin typeface="Times New Roman" pitchFamily="18" charset="0"/>
                <a:ea typeface="Calibri" pitchFamily="34" charset="0"/>
                <a:cs typeface="Times New Roman" pitchFamily="18" charset="0"/>
              </a:rPr>
              <a:t> μιας πρότασης. </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3" name="2 - Ορθογώνιο"/>
          <p:cNvSpPr/>
          <p:nvPr/>
        </p:nvSpPr>
        <p:spPr>
          <a:xfrm>
            <a:off x="3214678" y="357166"/>
            <a:ext cx="2977097" cy="707886"/>
          </a:xfrm>
          <a:prstGeom prst="rect">
            <a:avLst/>
          </a:prstGeom>
        </p:spPr>
        <p:txBody>
          <a:bodyPr wrap="none">
            <a:spAutoFit/>
          </a:bodyPr>
          <a:lstStyle/>
          <a:p>
            <a:pPr algn="ctr"/>
            <a:r>
              <a:rPr kumimoji="0" lang="el-GR" sz="4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Αριστοτέλης</a:t>
            </a:r>
            <a:endParaRPr lang="el-GR" sz="4000" b="1" dirty="0">
              <a:solidFill>
                <a:srgbClr val="FF0000"/>
              </a:solidFill>
              <a:latin typeface="Times New Roman" pitchFamily="18" charset="0"/>
              <a:cs typeface="Times New Roman" pitchFamily="18" charset="0"/>
            </a:endParaRPr>
          </a:p>
        </p:txBody>
      </p:sp>
      <p:sp>
        <p:nvSpPr>
          <p:cNvPr id="4" name="3 - Ορθογώνιο"/>
          <p:cNvSpPr/>
          <p:nvPr/>
        </p:nvSpPr>
        <p:spPr>
          <a:xfrm>
            <a:off x="571472" y="2571744"/>
            <a:ext cx="8072494" cy="3970318"/>
          </a:xfrm>
          <a:prstGeom prst="rect">
            <a:avLst/>
          </a:prstGeom>
        </p:spPr>
        <p:txBody>
          <a:bodyPr wrap="square">
            <a:spAutoFit/>
          </a:bodyPr>
          <a:lstStyle/>
          <a:p>
            <a:pPr algn="just">
              <a:defRPr/>
            </a:pPr>
            <a:r>
              <a:rPr lang="el-GR" dirty="0">
                <a:latin typeface="Times New Roman" pitchFamily="18" charset="0"/>
                <a:cs typeface="Times New Roman" pitchFamily="18" charset="0"/>
              </a:rPr>
              <a:t>Παράδειγμα: Ο </a:t>
            </a:r>
            <a:r>
              <a:rPr lang="el-GR" b="1" dirty="0">
                <a:latin typeface="Times New Roman" pitchFamily="18" charset="0"/>
                <a:cs typeface="Times New Roman" pitchFamily="18" charset="0"/>
              </a:rPr>
              <a:t>Σωκράτης</a:t>
            </a:r>
            <a:r>
              <a:rPr lang="el-GR" dirty="0">
                <a:latin typeface="Times New Roman" pitchFamily="18" charset="0"/>
                <a:cs typeface="Times New Roman" pitchFamily="18" charset="0"/>
              </a:rPr>
              <a:t> είναι </a:t>
            </a:r>
            <a:r>
              <a:rPr lang="el-GR" b="1" dirty="0">
                <a:latin typeface="Times New Roman" pitchFamily="18" charset="0"/>
                <a:cs typeface="Times New Roman" pitchFamily="18" charset="0"/>
              </a:rPr>
              <a:t>ωχρός</a:t>
            </a:r>
            <a:r>
              <a:rPr lang="el-GR" dirty="0">
                <a:latin typeface="Times New Roman" pitchFamily="18" charset="0"/>
                <a:cs typeface="Times New Roman" pitchFamily="18" charset="0"/>
              </a:rPr>
              <a:t>.</a:t>
            </a:r>
          </a:p>
          <a:p>
            <a:pPr algn="just">
              <a:defRPr/>
            </a:pP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Το γραμματικό </a:t>
            </a:r>
            <a:r>
              <a:rPr lang="el-GR" b="1" dirty="0">
                <a:latin typeface="Times New Roman" pitchFamily="18" charset="0"/>
                <a:cs typeface="Times New Roman" pitchFamily="18" charset="0"/>
              </a:rPr>
              <a:t>υποκείμενο</a:t>
            </a:r>
            <a:r>
              <a:rPr lang="el-GR" dirty="0">
                <a:latin typeface="Times New Roman" pitchFamily="18" charset="0"/>
                <a:cs typeface="Times New Roman" pitchFamily="18" charset="0"/>
              </a:rPr>
              <a:t> είναι ο Σωκράτης. Από οντολογική άποψη είναι το υπόβαθρο της οντολογικής </a:t>
            </a:r>
            <a:r>
              <a:rPr lang="el-GR" dirty="0" err="1">
                <a:latin typeface="Times New Roman" pitchFamily="18" charset="0"/>
                <a:cs typeface="Times New Roman" pitchFamily="18" charset="0"/>
              </a:rPr>
              <a:t>κατηγόρησης</a:t>
            </a:r>
            <a:r>
              <a:rPr lang="el-GR" dirty="0">
                <a:latin typeface="Times New Roman" pitchFamily="18" charset="0"/>
                <a:cs typeface="Times New Roman" pitchFamily="18" charset="0"/>
              </a:rPr>
              <a:t> - εκείνο δηλαδή το ον που υποστηρίζει την ύπαρξη της ιδιότητας. Και είναι </a:t>
            </a:r>
            <a:r>
              <a:rPr lang="el-GR" b="1" dirty="0">
                <a:latin typeface="Times New Roman" pitchFamily="18" charset="0"/>
                <a:cs typeface="Times New Roman" pitchFamily="18" charset="0"/>
              </a:rPr>
              <a:t>επιμέρους</a:t>
            </a:r>
            <a:r>
              <a:rPr lang="el-GR" dirty="0">
                <a:latin typeface="Times New Roman" pitchFamily="18" charset="0"/>
                <a:cs typeface="Times New Roman" pitchFamily="18" charset="0"/>
              </a:rPr>
              <a:t>.</a:t>
            </a:r>
          </a:p>
          <a:p>
            <a:pPr algn="just">
              <a:defRPr/>
            </a:pPr>
            <a:endParaRPr lang="el-GR" dirty="0">
              <a:latin typeface="Times New Roman" pitchFamily="18" charset="0"/>
              <a:cs typeface="Times New Roman" pitchFamily="18" charset="0"/>
            </a:endParaRPr>
          </a:p>
          <a:p>
            <a:pPr algn="just">
              <a:defRPr/>
            </a:pPr>
            <a:r>
              <a:rPr lang="el-GR" dirty="0">
                <a:latin typeface="Times New Roman" pitchFamily="18" charset="0"/>
                <a:cs typeface="Times New Roman" pitchFamily="18" charset="0"/>
              </a:rPr>
              <a:t>Η λέξη «ωχρός» είναι γραμματικά το </a:t>
            </a:r>
            <a:r>
              <a:rPr lang="el-GR" b="1" dirty="0">
                <a:latin typeface="Times New Roman" pitchFamily="18" charset="0"/>
                <a:cs typeface="Times New Roman" pitchFamily="18" charset="0"/>
              </a:rPr>
              <a:t>κατηγορούμενο</a:t>
            </a:r>
            <a:r>
              <a:rPr lang="el-GR" dirty="0">
                <a:latin typeface="Times New Roman" pitchFamily="18" charset="0"/>
                <a:cs typeface="Times New Roman" pitchFamily="18" charset="0"/>
              </a:rPr>
              <a:t> της πρότασης. </a:t>
            </a:r>
          </a:p>
          <a:p>
            <a:pPr algn="just">
              <a:defRPr/>
            </a:pPr>
            <a:r>
              <a:rPr lang="el-GR" dirty="0">
                <a:latin typeface="Times New Roman" pitchFamily="18" charset="0"/>
                <a:cs typeface="Times New Roman" pitchFamily="18" charset="0"/>
              </a:rPr>
              <a:t>Σημαίνει μία ιδιότητα, ένα </a:t>
            </a:r>
            <a:r>
              <a:rPr lang="el-GR" b="1" dirty="0">
                <a:latin typeface="Times New Roman" pitchFamily="18" charset="0"/>
                <a:cs typeface="Times New Roman" pitchFamily="18" charset="0"/>
              </a:rPr>
              <a:t>οντολογικό κατηγόρημα </a:t>
            </a:r>
            <a:r>
              <a:rPr lang="el-GR" dirty="0">
                <a:latin typeface="Times New Roman" pitchFamily="18" charset="0"/>
                <a:cs typeface="Times New Roman" pitchFamily="18" charset="0"/>
              </a:rPr>
              <a:t>του οντολογικού υποκειμένου στο οποίο ανήκει. Και δεν μπορεί να υπάρξει ανεξάρτητα από αυτό. </a:t>
            </a:r>
          </a:p>
          <a:p>
            <a:pPr algn="just">
              <a:defRPr/>
            </a:pP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Χρώματα, όπως η λευκότητα, ωχρότητα κ.λπ. δεν μπορούν να υφίστανται παρά ως ιδιότητες ενός αντικειμένου ή μίας επιφάνειας. Δεν μπορούμε να κατανοήσουμε τι είναι ένα χρώμα, χωρίς να σκεφτούμε ένα ορισμένο σώμα ή μία επιφάνεια.  Και </a:t>
            </a:r>
            <a:r>
              <a:rPr lang="el-GR" dirty="0" err="1">
                <a:latin typeface="Times New Roman" pitchFamily="18" charset="0"/>
                <a:cs typeface="Times New Roman" pitchFamily="18" charset="0"/>
              </a:rPr>
              <a:t>ό,τι</a:t>
            </a:r>
            <a:r>
              <a:rPr lang="el-GR" dirty="0">
                <a:latin typeface="Times New Roman" pitchFamily="18" charset="0"/>
                <a:cs typeface="Times New Roman" pitchFamily="18" charset="0"/>
              </a:rPr>
              <a:t> ισχύει για το χρώμα, ισχύει και για όλες τις άλλες ιδιότητες των σωμάτων.</a:t>
            </a:r>
            <a:endParaRPr lang="el-GR" b="1"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428596" y="714356"/>
            <a:ext cx="821537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l-GR" sz="2000" dirty="0">
                <a:latin typeface="Times New Roman" pitchFamily="18" charset="0"/>
                <a:cs typeface="Times New Roman" pitchFamily="18" charset="0"/>
              </a:rPr>
              <a:t> Υπάρχουν τρία είδη διαφοράς προς το μέρος του υποκειμένου: </a:t>
            </a:r>
          </a:p>
          <a:p>
            <a:pPr lvl="0" algn="just" fontAlgn="base">
              <a:spcBef>
                <a:spcPct val="0"/>
              </a:spcBef>
              <a:spcAft>
                <a:spcPct val="0"/>
              </a:spcAft>
            </a:pPr>
            <a:endParaRPr lang="el-GR" sz="2000" dirty="0">
              <a:latin typeface="Times New Roman" pitchFamily="18" charset="0"/>
              <a:cs typeface="Times New Roman" pitchFamily="18" charset="0"/>
            </a:endParaRPr>
          </a:p>
          <a:p>
            <a:pPr lvl="0" algn="just" fontAlgn="base">
              <a:spcBef>
                <a:spcPct val="0"/>
              </a:spcBef>
              <a:spcAft>
                <a:spcPct val="0"/>
              </a:spcAft>
              <a:buFont typeface="Wingdings" pitchFamily="2" charset="2"/>
              <a:buChar char="v"/>
            </a:pPr>
            <a:r>
              <a:rPr lang="el-GR" sz="2000" b="1" dirty="0">
                <a:latin typeface="Times New Roman" pitchFamily="18" charset="0"/>
                <a:cs typeface="Times New Roman" pitchFamily="18" charset="0"/>
              </a:rPr>
              <a:t>Μι</a:t>
            </a:r>
            <a:r>
              <a:rPr kumimoji="0" lang="el-GR"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 δεικτική αντωνυμία στα άτομα</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αυτός τρέχει, και αυτός τρέχει και ούτω καθεξής για όλα τα άτομα, επομένως κάθε άνθρωπος τρέχει.</a:t>
            </a:r>
          </a:p>
          <a:p>
            <a:pPr lvl="0" algn="just" fontAlgn="base">
              <a:spcBef>
                <a:spcPct val="0"/>
              </a:spcBef>
              <a:spcAft>
                <a:spcPct val="0"/>
              </a:spcAft>
              <a:buFont typeface="Wingdings" pitchFamily="2" charset="2"/>
              <a:buChar char="v"/>
            </a:pP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Μια δεικτική αντωνυμία με το υποκείμενο της καθολικής πρότασης</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αυτό το λευκό πράγμα τρέχει, και αυτό το λευκό πράγμα τρέχει, και ούτω καθεξής για όλα τα άτομα, επομένως κάθε λευκό πράγμα τρέχει.</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Κύρια ονόματα στα άτομα: </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Ο Σωκράτης τρέχει, ο Πλάτων τρέχει και ούτω καθεξής για όλα τα άτομα, επομένως κάθε άνθρωπος τρέχει.</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l-GR" sz="20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Σε όλες τις περιπτώσεις, τα υποκείμενα διαφέρουν αλλά εμπίπτουν όλα στο ίδιο κατηγορούμενο (καθόλου). Σε σχέση με το παράδειγμα της φωτιάς παραπάνω, είναι φυσικό να σκεφτόμαστε ότι η γενίκευση «Όλη η φωτιά είναι θερμή» σχηματίζεται έτσι: αυτή η φωτιά είναι θερμή, εκείνη η φωτιά είναι</a:t>
            </a:r>
            <a:r>
              <a:rPr kumimoji="0" lang="el-GR" sz="2000" b="0" i="0" u="none" strike="noStrike" cap="none" normalizeH="0" dirty="0">
                <a:ln>
                  <a:noFill/>
                </a:ln>
                <a:solidFill>
                  <a:srgbClr val="000000"/>
                </a:solidFill>
                <a:effectLst/>
                <a:latin typeface="Times New Roman" pitchFamily="18" charset="0"/>
                <a:ea typeface="Calibri" pitchFamily="34" charset="0"/>
                <a:cs typeface="Times New Roman" pitchFamily="18" charset="0"/>
              </a:rPr>
              <a:t> θερμή</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ούτω καθεξής, επομένως κάθε φωτιά είναι θερμή. Άρα, είναι όπως η περίπτωση </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b</a:t>
            </a:r>
            <a:r>
              <a:rPr kumimoji="0" lang="el-GR"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παραπάνω, όπου ένα ουσιαστικό κατηγορούμενο, η «φωτιά» βρίσκει εφαρμογή σε όλα τα άτομα. </a:t>
            </a:r>
            <a:endParaRPr kumimoji="0" lang="el-GR"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285720" y="357166"/>
            <a:ext cx="871540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Έχουμε και πάλι τη ρήτρα </a:t>
            </a:r>
            <a:r>
              <a:rPr kumimoji="0" lang="el-GR" sz="16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και ούτω καθεξής για όλα τα άτομα</a:t>
            </a:r>
            <a:r>
              <a:rPr kumimoji="0" lang="el-GR" sz="16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1600" b="1"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et sic de </a:t>
            </a:r>
            <a:r>
              <a:rPr kumimoji="0" lang="en-US" sz="1600" b="1" i="1"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singulis</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αυτή η ρήτρα που μετατρέπει μιαν ατελή επαγωγή σε μία τέλεια και επομένως σε μία απόδειξη.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1600" dirty="0">
              <a:solidFill>
                <a:srgbClr val="000000"/>
              </a:solidFill>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Στη </a:t>
            </a:r>
            <a:r>
              <a:rPr kumimoji="0" lang="en-US" sz="16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Summa</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Part III</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Tractate II</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chapter</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10), ο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 </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υποστήριζε ότι κάποιες αρχές γίνονται γνωστές μόνο </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μέσω απόδειξης</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ενώ κάποιες άλλες γίνονται γνωστές </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μέσω της εμπειρίας </a:t>
            </a:r>
            <a:r>
              <a:rPr kumimoji="0" lang="el-GR" sz="16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όπως, για παράδειγμα, το ότι κάθε βότανο ενός ορισμένου είδους κατεβάζει τον πυρετό ή το ότι η σελήνη είναι ικανή να εκλείψει. </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16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a:t>
            </a:r>
            <a:r>
              <a:rPr kumimoji="0" lang="el-GR" sz="1600"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αφετηρία</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της γνώσης μέσω της εμπειρίας, λέει ο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οι </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αισθήσει</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ς </a:t>
            </a:r>
            <a:r>
              <a:rPr kumimoji="0" lang="el-GR" sz="16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συλλαμβάνουν διάφορα αισθητά πράγματα, όπως π.χ. το ότι </a:t>
            </a:r>
            <a:r>
              <a:rPr kumimoji="0" lang="el-GR" sz="1600"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μια συγκεκριμένη φωτιά είναι θερμή</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Έπειτα αναλαμβάνει ο</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νους </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και επισημαίνει ότι το γεγονός αυτό το οποίο δόθηκε από τις αισθήσεις έχει ποικίλες </a:t>
            </a:r>
            <a:r>
              <a:rPr kumimoji="0" lang="el-GR" sz="1600"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συνέπειες</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όπως, για παράδειγμα, το ότι </a:t>
            </a:r>
            <a:r>
              <a:rPr kumimoji="0" lang="el-GR" sz="1600"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εάν ορισμένο πράγμα Χ τοποθετηθεί δίπλα στη συγκεκριμένη φωτιά, το </a:t>
            </a:r>
            <a:r>
              <a:rPr kumimoji="0" lang="en-US" sz="1600"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X </a:t>
            </a:r>
            <a:r>
              <a:rPr kumimoji="0" lang="el-GR" sz="1600"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θερμαίνεται</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16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Αυτό προκύπτει από μια ορισμένη </a:t>
            </a:r>
            <a:r>
              <a:rPr kumimoji="0" lang="el-GR" sz="16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αντιγεγονική</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συνθήκη:  εάν το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X</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δεν βρισκόταν δίπλα στο θερμό πράγμα, το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X</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δεν θα είχε θερμανθεί. Μέσα από αυτήν τη διαδικασία, ο νους συλλαμβάνει κατά τρόπο προφανή την ίδια αυτή πρόταση : </a:t>
            </a:r>
            <a:r>
              <a:rPr kumimoji="0" lang="el-GR" sz="16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Το θερμό αυτό πράγμα θερμαίνει</a:t>
            </a:r>
            <a:r>
              <a:rPr kumimoji="0" lang="el-GR" sz="16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Αυτή εξακολουθεί να είναι μια ατομική πρόταση. Η γενίκευσή της στηρίζεται σε μια ορισμένη </a:t>
            </a:r>
            <a:r>
              <a:rPr kumimoji="0" lang="el-GR" sz="16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μετα</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-αρχή:</a:t>
            </a:r>
            <a:endParaRPr kumimoji="0" lang="el-GR" sz="1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sz="16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Όταν κάτι συμφωνεί με ένα άτομο μπορεί κατά τον ίδιο τρόπο να συμπίπτει και με ένα άλλο άτομο</a:t>
            </a:r>
            <a:r>
              <a:rPr kumimoji="0" lang="el-GR" sz="1600" b="1" i="0" u="none" strike="noStrike" cap="none" normalizeH="0" dirty="0">
                <a:ln>
                  <a:noFill/>
                </a:ln>
                <a:solidFill>
                  <a:srgbClr val="000000"/>
                </a:solidFill>
                <a:effectLst/>
                <a:latin typeface="Times New Roman" pitchFamily="18" charset="0"/>
                <a:ea typeface="Calibri" pitchFamily="34" charset="0"/>
                <a:cs typeface="Times New Roman" pitchFamily="18" charset="0"/>
              </a:rPr>
              <a:t> </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του ίδιου είδους</a:t>
            </a:r>
            <a:r>
              <a:rPr kumimoji="0" lang="el-GR" sz="1600" b="1"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Στη βάση της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η καθολική πρόταση σχηματίζεται και γίνεται δεκτή η πρόταση: </a:t>
            </a:r>
            <a:r>
              <a:rPr kumimoji="0" lang="el-GR" sz="16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Κάθε</a:t>
            </a:r>
            <a:r>
              <a:rPr lang="el-GR" sz="1600" u="sng" dirty="0">
                <a:solidFill>
                  <a:srgbClr val="000000"/>
                </a:solidFill>
                <a:latin typeface="Times New Roman" pitchFamily="18" charset="0"/>
                <a:ea typeface="Calibri" pitchFamily="34" charset="0"/>
                <a:cs typeface="Times New Roman" pitchFamily="18" charset="0"/>
              </a:rPr>
              <a:t> τι θερμό</a:t>
            </a:r>
            <a:r>
              <a:rPr kumimoji="0" lang="el-GR" sz="1600"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ικανό να θερμάνει</a:t>
            </a:r>
            <a:r>
              <a:rPr kumimoji="0" lang="el-GR" sz="16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Η λογική της αρχής αυτής είναι ότι </a:t>
            </a:r>
            <a:r>
              <a:rPr kumimoji="0" lang="el-GR" sz="16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δεν υπάρχει κανένας λόγος για τον οποίο μια θερμότητα θα πρέπει να είναι πιο ικανή να θερμαίνει από κάποια άλλη</a:t>
            </a:r>
            <a:r>
              <a:rPr kumimoji="0" lang="el-GR" sz="16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(2007,167).</a:t>
            </a:r>
            <a:endParaRPr kumimoji="0" lang="el-G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571472" y="928670"/>
            <a:ext cx="80010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καθολική πρόταση στην οποία οδηγούμαστε  με την </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τροπική. Επιβεβαιώνει  το τι κάτι μπορεί να κάνει. Ή τι έχει τη δύναμη να κάνει.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4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a:t>
            </a:r>
            <a:r>
              <a:rPr kumimoji="0" lang="el-GR" sz="2400" b="0" i="0" u="none" strike="noStrike" cap="none" normalizeH="0" dirty="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διαδραματίζει έναν ρόλο ανάλογο με εκείνον του αξιώματος που εισήγαγε ο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(βλ. </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Υποτίθεται ότι νομιμοποιεί τη μετάβαση από κάτι το οποίο ισχύει για ένα μέλος ενός είδους σε όλα τα μέλη του είδους: εάν αυτή η φωτιά είναι θερμή, τότε όλες οι φωτιές είναι θερμές.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4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Και για να είμαστε πιο ακριβείς το επιχείρημα είναι το εξής: Αυτή η φωτιά είναι θερμή. Η  θερμότητα που αποδίδεται σε </a:t>
            </a:r>
            <a:r>
              <a:rPr kumimoji="0" lang="el-GR" sz="24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αυτήν</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τη φωτιά χαρακτηρίζει όλες τια άλλες ατομικές φωτιές. Επομένως κάθε φωτιά μπορεί να θερμαίνει.     </a:t>
            </a:r>
            <a:endParaRPr kumimoji="0" lang="el-G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714348" y="1214422"/>
            <a:ext cx="778674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κύρια διαφορά ανάμεσα στον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τον </a:t>
            </a:r>
            <a:r>
              <a:rPr kumimoji="0" lang="en-US"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είναι ότι για τον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χρειάζεται  </a:t>
            </a:r>
            <a:r>
              <a:rPr kumimoji="0" lang="el-GR"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ένα</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μόνο παράδειγμα – καμία επανάληψη ή συχνότητα δεν είναι αναγκαία για μια γενική αρχή. Και στην πραγματικότητα αυτό συμβαίνει μόνο όταν  πρόκειται για </a:t>
            </a:r>
            <a:r>
              <a:rPr kumimoji="0" lang="en-US" b="0" i="1"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infima</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είδη, δηλαδή έσχατα είδη για τα οποία δεν υπάρχουν περαιτέρω διαφοροποιήσεις (τα πιο συγκεκριμένα φυσικά είδη). </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65538" name="Rectangle 2"/>
          <p:cNvSpPr>
            <a:spLocks noChangeArrowheads="1"/>
          </p:cNvSpPr>
          <p:nvPr/>
        </p:nvSpPr>
        <p:spPr bwMode="auto">
          <a:xfrm>
            <a:off x="714348" y="3429000"/>
            <a:ext cx="785818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πρόθεση του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είναι να υποστηρίξει ότι ένα </a:t>
            </a:r>
            <a:r>
              <a:rPr kumimoji="0" lang="en-US" b="0" i="1"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infima</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είδος «μπορεί κατά προφανή τρόπο να γίνεται γνωστό μέσω της γνώσης μιας ατομικής πρότασης» – δηλαδή, μέσω της γνώσης των ουσιαστικών ιδιοτήτων ενός μοναδικού παραδείγματος (2007, 167).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Αυτό δεν ισχύει για τα γένη.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Καθώς υπάρχουν πολλά είδη σε ένα γένος, ο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υποστηρίζει ότι απαιτείται ένα συγκεκριμένο πράγμα (μέλος) κάθε είδους για τη γνώση της γενίκευσης σχετικά με τα γένη. Γι’ αυτό και απαιτούνται διάφορα επιμέρους.</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785786" y="285728"/>
            <a:ext cx="757242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Ο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περιγράφει τη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μετάβαση από τα διάφορα είδη σε ένα γένος</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ως επαγωγή (2007, 226). Διότι η αποδοχή μιας γενίκευσης σχετικά με ένα είδος, συνίσταται, στην πραγματικότητα, σε μια απόδειξη </a:t>
            </a:r>
            <a:r>
              <a:rPr kumimoji="0" lang="el-GR"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από</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ένα μοναδικό παράδειγμα, το οποίο διαθέτει μια ουσιαστική ιδιότητα, δια της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-Ο, στην πρόταση ότι όλα τα μέλη του είδους διαθέτουν αυτή την ιδιότητα. Αλλά η αποδοχή μια γενίκευσης σχετικά με ένα γένος απαιτεί την </a:t>
            </a:r>
            <a:r>
              <a:rPr kumimoji="0" lang="el-GR" b="0"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απαρίθμηση όλων των ειδών</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τα οποία εμπίπτουν σε αυτό το γένος και ένα (τουλάχιστον) παράδειγμα κάθε είδους.  Μια γενίκευση σχετικά με ένα γένος θα απαιτούσε μια αρχή του τύπου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l-GR" b="1"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ό,τι</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συμπίπτει με κάτι το οποίο περιλαμβάνεται σε ένα γένος, συμπίπτει σε κάθε περίπτωση με αυτό το γένος»</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Ας την ονομάσουμε </a:t>
            </a:r>
            <a:r>
              <a:rPr kumimoji="0" lang="en-US"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Ο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ισχυρίζεται ότι αυτή η αρχή «θα γίνει αντιληπτή μέσω της εμπειρίας και κατά κάποιον τρόπο μέσω επαγωγής» (2007, 225). Κάθε άλλο παρά αυταπόδεικτη, η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MP</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μια εμπειρική αρχή.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Παράδειγμα : «Κάθε ανθρώπινο ον μπορεί να μεγαλώνει, κάθε γάιδαρος μπορεί να μεγαλώνει, κάθε λιοντάρι, και ούτω</a:t>
            </a:r>
            <a:r>
              <a:rPr kumimoji="0" lang="el-GR" b="0" i="0" u="none" strike="noStrike" cap="none" normalizeH="0" dirty="0">
                <a:ln>
                  <a:noFill/>
                </a:ln>
                <a:solidFill>
                  <a:srgbClr val="000000"/>
                </a:solidFill>
                <a:effectLst/>
                <a:latin typeface="Times New Roman" pitchFamily="18" charset="0"/>
                <a:ea typeface="Calibri" pitchFamily="34" charset="0"/>
                <a:cs typeface="Times New Roman" pitchFamily="18" charset="0"/>
              </a:rPr>
              <a:t> καθεξής</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για άλλες επιμέρους περιπτώσεις. Επομένως κάθε ζώο μπορεί να μεγαλώνει». Σημειώστε ότι αυτό είναι μια </a:t>
            </a:r>
            <a:r>
              <a:rPr kumimoji="0" lang="el-GR"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επαγωγή˙</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βασίζεται στη ρήτρα «και</a:t>
            </a:r>
            <a:r>
              <a:rPr kumimoji="0" lang="el-GR" b="0" i="0" u="none" strike="noStrike" cap="none" normalizeH="0" dirty="0">
                <a:ln>
                  <a:noFill/>
                </a:ln>
                <a:solidFill>
                  <a:srgbClr val="000000"/>
                </a:solidFill>
                <a:effectLst/>
                <a:latin typeface="Times New Roman" pitchFamily="18" charset="0"/>
                <a:ea typeface="Calibri" pitchFamily="34" charset="0"/>
                <a:cs typeface="Times New Roman" pitchFamily="18" charset="0"/>
              </a:rPr>
              <a:t> ούτω καθεξής</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για άλλες επιμέρους περιπτώσεις». Η ρήτρα αυτή μπορεί να μετατρέπει μιαν ατελή επαγωγή σε μία τέλεια, αλλά σύμφωνα με τον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στην περίπτωση των γενών, η ρήτρα «και ούτω</a:t>
            </a:r>
            <a:r>
              <a:rPr kumimoji="0" lang="el-GR" b="0" i="0" u="none" strike="noStrike" cap="none" normalizeH="0" dirty="0">
                <a:ln>
                  <a:noFill/>
                </a:ln>
                <a:solidFill>
                  <a:srgbClr val="000000"/>
                </a:solidFill>
                <a:effectLst/>
                <a:latin typeface="Times New Roman" pitchFamily="18" charset="0"/>
                <a:ea typeface="Calibri" pitchFamily="34" charset="0"/>
                <a:cs typeface="Times New Roman" pitchFamily="18" charset="0"/>
              </a:rPr>
              <a:t> καθεξής</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και για άλλες επιμέρους περιπτώσεις» έχει  εμπειρική βάση.</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785786" y="500042"/>
            <a:ext cx="757242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Όπως έχει επισημάνει ο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Paul Vincent Spade</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(2000), ο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 </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δεν αρνείται το ότι υπάρχουν ατομικές υποστάσεις και ατομικές ποιότητες. Στην πραγματικότητα, πέρα από αυτά τα «πράγματα», δεν υποτίθενται και πολλά άλλα. </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Ο </a:t>
            </a:r>
            <a:r>
              <a:rPr kumimoji="0" lang="en-US"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επιτρέπει κατηγορήματα – τα οποία αποδίδουν έννοιες και όχι κοινές φύσεις – να εφαρμόζονται σε διάφορες ατομικές υποστάσεις</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Όπως εξηγεί στο πρώτο μέρος της </a:t>
            </a:r>
            <a:r>
              <a:rPr kumimoji="0" lang="en-US" sz="16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Summa</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(§22), </a:t>
            </a:r>
            <a:r>
              <a:rPr kumimoji="0" lang="el-GR"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το είδος δεν βρίσκεται μέσα στο επιμέρους, αλλά αποδίδεται σε πολλά επιμέρους</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Το είδος είναι το γένος συν τη διαφοροποίηση.  Το τελευταίο είναι αυτό το οποίο αποδίδεται σε ένα είδος και όχι σε άλλα. Όπως λέει ο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«αποκαλείται ουσιαστική διαφορά όχι επειδή ανήκει στην ουσία ενός πράγματος, αλλά επειδή εκφράζει μέρος της ουσίας ενός πράγματος και τίποτα έξω από αυτό» (</a:t>
            </a:r>
            <a:r>
              <a:rPr kumimoji="0" lang="en-US" sz="16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Summa</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part</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1, § 23. </a:t>
            </a:r>
            <a:r>
              <a:rPr kumimoji="0" lang="en-US" sz="16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Loux</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1974, 98).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16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διαφορά δεν είναι ένα διακριτό πράγμα. Δεν είναι μια πραγματική οντότητα παρούσα στο είδος. Μπορεί μάλλον να κατηγορείται σε ένα πράγμα και όχι σε κάποιο άλλο. Και επομένως οι διαφορές δεν είναι ουσίες ως διακριτές οντότητες, αλλά τα άτομα, όμως, έχουν ουσιαστικές διαφορές. Αυτά είναι πάντα «συγκεκριμένα στη μορφή» αλλά αντιστοιχούν σε αυτά γενικοί αφηρημένοι όροι.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16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Παράδειγμα: η </a:t>
            </a:r>
            <a:r>
              <a:rPr kumimoji="0" lang="el-GR" sz="16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ανθρωπινότητα</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του Σωκράτη είναι διακριτή από την </a:t>
            </a:r>
            <a:r>
              <a:rPr kumimoji="0" lang="el-GR" sz="16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ανθρωπινότητα</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του Πλάτωνα, αλλά και οι δυο εμπίπτουν στο κατηγόρημα του «ανθρωπίνου είδους». Και αυτό εξαιτίας της ομοιότητάς τους. Τα μέλη ενός </a:t>
            </a:r>
            <a:r>
              <a:rPr kumimoji="0" lang="en-US" sz="1600" b="0" i="0"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infima</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είδους είναι όμοια το ένα με το άλλο, γι’ αυτό και το είδος αποδίδεται σε αυτά. Όταν ο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λέει ότι αυτά «ουσιαστικά συμφωνούν», εννοεί ότι είναι όλα ίδια: έχουν όμοιες ατομικές ουσίες, δηλαδή </a:t>
            </a:r>
            <a:r>
              <a:rPr kumimoji="0" lang="el-GR" sz="16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είναι</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όμοιες ατομικές υποστάσεις, π.χ., άνθρωποι, φωτιές, ή </a:t>
            </a:r>
            <a:r>
              <a:rPr kumimoji="0" lang="el-GR" sz="16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ό,τι</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έχετε (βλ. </a:t>
            </a:r>
            <a:r>
              <a:rPr kumimoji="0" lang="en-US" sz="1600"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Summa</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part</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1, § 17. </a:t>
            </a:r>
            <a:r>
              <a:rPr kumimoji="0" lang="en-US" sz="16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Loux</a:t>
            </a:r>
            <a:r>
              <a:rPr kumimoji="0" lang="el-GR"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1974, 85-86). </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500034" y="117693"/>
            <a:ext cx="8001056"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Δυο σημαντικές προεκτάσεις.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Πρώτον, ο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παραδέχεται ότι η συνεπαγωγή η οποία στηρίζεται σε ένα μόνο παράδειγμα είναι μια ιδεώδης περίπτωση. Στις περισσότερες περιπτώσεις, θα χρειαστούν </a:t>
            </a:r>
            <a:r>
              <a:rPr kumimoji="0" lang="el-GR"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πολλά παραδείγματα</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Δεν είναι εύκολο να γνωρίζουμε από ένα μεμονωμένο παράδειγμα ότι αυτό δεν ήταν μια ψευδής αιτία και ότι, απεναντίας κάτι άλλο υπήρξε αιτία ενός ορισμένου αποτελέσματος εφόσον «αυτού του είδους το αποτέλεσμα θα μπορούσε να λάβει χώρα χάρη σε πολλά διακριτά είδη αιτιών» (2007, 168).  Η κίνηση αυτή στοχεύει στην ενίσχυση της απόδειξης (</a:t>
            </a:r>
            <a:r>
              <a:rPr kumimoji="0" lang="en-US" b="0"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evidence</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ότι μια ουσιαστική ιδιότητα έχει </a:t>
            </a:r>
            <a:r>
              <a:rPr kumimoji="0" lang="el-GR"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ταυτοποιηθεί</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Δεύτερον, το συμπέρασμα της συνεπαγωγής, η καθολική αρχή, είναι τροπική: Το Α μπορεί να προκαλέσει (ή να παραγάγει) ένα Β. Όπως εξηγεί ο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στο πρώτο μέρος της </a:t>
            </a:r>
            <a:r>
              <a:rPr kumimoji="0" lang="en-US"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Summa</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του (§ 24), μια καθολική γενίκευση όπως το ότι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Κάθε φωτιά είναι θερμή</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μεταφυσικά τυχαία. Ο Θεός θα μπορούσε να φτιάξει μια φωτιά η οποία δεν είναι θερμή. Επομένως, είναι δυνατόν να υπάρχει το υποκείμενο της πρότασης, χωρίς να έχει την ιδιότητα που αποδίδεται σε αυτό. Αλλά μια πρόταση όπως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Η φωτιά μπορεί να θερμαίνει</a:t>
            </a:r>
            <a:r>
              <a:rPr kumimoji="0" lang="el-GR"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είναι αναγκαία – δεν μπορεί αν είναι ψευδής, εάν κάτι είναι μια φωτιά και δεν παύει να είναι μια φωτιά. Ο τροπικός αυτός χαρακτήρας της αρχής αφήνει ανοιχτό το ότι, αν και το Α μπορεί να προκαλεί το Β, μπορεί να υπάρχει Α χωρίς Β, διότι το Α εμποδίζεται να προκαλεί το Β. </a:t>
            </a:r>
            <a:r>
              <a:rPr kumimoji="0" lang="el-GR"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Ο τροπικός χαρακτήρας, δηλαδή, των αρχών θεμελιώνει τη φυσική τους αναγκαιότητα και επιτρέπει να υπάρχουν εξαιρέσεις στην πραγματική γενίκευση. </a:t>
            </a:r>
            <a:endParaRPr kumimoji="0" lang="el-GR" b="1"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500034" y="928670"/>
            <a:ext cx="821537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Εκείνο που έχει σημασία είναι ότι τόσο για τον </a:t>
            </a:r>
            <a:r>
              <a:rPr kumimoji="0" lang="en-US" sz="2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Scotus</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όσο και για τον </a:t>
            </a:r>
            <a:r>
              <a:rPr kumimoji="0" lang="en-US"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Ockham</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η εμπειρία είναι μια πηγή (αναγκαία συνθήκη) για τη γνώση γενικών αρχών των οποίων όμως  η άρνηση δεν συνιστά αντίφαση.</a:t>
            </a:r>
            <a:r>
              <a:rPr kumimoji="0" lang="el-GR" sz="2400" b="0" i="0" u="none" strike="noStrike" cap="none" normalizeH="0" dirty="0">
                <a:ln>
                  <a:noFill/>
                </a:ln>
                <a:solidFill>
                  <a:srgbClr val="000000"/>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400" baseline="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400" dirty="0">
                <a:solidFill>
                  <a:srgbClr val="000000"/>
                </a:solidFill>
                <a:latin typeface="Times New Roman" pitchFamily="18" charset="0"/>
                <a:ea typeface="Calibri" pitchFamily="34" charset="0"/>
                <a:cs typeface="Times New Roman" pitchFamily="18" charset="0"/>
              </a:rPr>
              <a:t>Η</a:t>
            </a:r>
            <a:r>
              <a:rPr kumimoji="0" lang="el-GR" sz="2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εμπειρία όμως (είτε υπό τη μορφή συχνών συνδέσεων είτε και ατομικών παραδειγμάτων) απαιτεί τη συνδρομή του νου, ο οποίος προσφέρει (και συλλαμβάνει) αρχές μέσω των οποίων σχηματίζονται οι καθολικές προτάσεις. Οι αρχές αυτές αποσκοπούν στην διάλυση του βασικού διλήμματος της επαγωγής (θυμηθείτε: η επαγωγή είναι είτε ατελής και αδικαιολόγητη είτε τέλεια και αδύνατη) με το να επιτρέπει ώστε η επαγωγή να είναι ατελής και ωστόσο δικαιολογημένη με όρους υποστασιακών αρχών.</a:t>
            </a:r>
            <a:endParaRPr kumimoji="0" lang="el-GR" sz="2400" b="0" i="0" u="none" strike="noStrike" cap="none" normalizeH="0" baseline="0" dirty="0">
              <a:ln>
                <a:noFill/>
              </a:ln>
              <a:solidFill>
                <a:schemeClr val="tx1"/>
              </a:solidFill>
              <a:effectLst/>
              <a:latin typeface="Arial" pitchFamily="34" charset="0"/>
              <a:cs typeface="Arial" pitchFamily="34" charset="0"/>
            </a:endParaRPr>
          </a:p>
        </p:txBody>
      </p:sp>
      <p:sp>
        <p:nvSpPr>
          <p:cNvPr id="3" name="TextBox 2">
            <a:extLst>
              <a:ext uri="{FF2B5EF4-FFF2-40B4-BE49-F238E27FC236}">
                <a16:creationId xmlns:a16="http://schemas.microsoft.com/office/drawing/2014/main" id="{866B8687-4A48-C64A-ABD9-751476C62393}"/>
              </a:ext>
            </a:extLst>
          </p:cNvPr>
          <p:cNvSpPr txBox="1"/>
          <p:nvPr/>
        </p:nvSpPr>
        <p:spPr>
          <a:xfrm>
            <a:off x="-2067339" y="1974574"/>
            <a:ext cx="301686" cy="369332"/>
          </a:xfrm>
          <a:prstGeom prst="rect">
            <a:avLst/>
          </a:prstGeom>
          <a:noFill/>
        </p:spPr>
        <p:txBody>
          <a:bodyPr wrap="none" rtlCol="0">
            <a:spAutoFit/>
          </a:bodyPr>
          <a:lstStyle/>
          <a:p>
            <a:r>
              <a:rPr lang="el-GR" dirty="0"/>
              <a:t>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021524378"/>
              </p:ext>
            </p:extLst>
          </p:nvPr>
        </p:nvGraphicFramePr>
        <p:xfrm>
          <a:off x="1547664" y="1556792"/>
          <a:ext cx="6167608" cy="4988560"/>
        </p:xfrm>
        <a:graphic>
          <a:graphicData uri="http://schemas.openxmlformats.org/drawingml/2006/table">
            <a:tbl>
              <a:tblPr firstRow="1" bandRow="1">
                <a:tableStyleId>{5C22544A-7EE6-4342-B048-85BDC9FD1C3A}</a:tableStyleId>
              </a:tblPr>
              <a:tblGrid>
                <a:gridCol w="3031232">
                  <a:extLst>
                    <a:ext uri="{9D8B030D-6E8A-4147-A177-3AD203B41FA5}">
                      <a16:colId xmlns:a16="http://schemas.microsoft.com/office/drawing/2014/main" val="20000"/>
                    </a:ext>
                  </a:extLst>
                </a:gridCol>
                <a:gridCol w="3136376">
                  <a:extLst>
                    <a:ext uri="{9D8B030D-6E8A-4147-A177-3AD203B41FA5}">
                      <a16:colId xmlns:a16="http://schemas.microsoft.com/office/drawing/2014/main" val="20001"/>
                    </a:ext>
                  </a:extLst>
                </a:gridCol>
              </a:tblGrid>
              <a:tr h="370840">
                <a:tc>
                  <a:txBody>
                    <a:bodyPr/>
                    <a:lstStyle/>
                    <a:p>
                      <a:r>
                        <a:rPr lang="el-GR" dirty="0">
                          <a:latin typeface="Times New Roman" pitchFamily="18" charset="0"/>
                          <a:cs typeface="Times New Roman" pitchFamily="18" charset="0"/>
                        </a:rPr>
                        <a:t>ΓΕΝΗ ή ΚΑΤΗΓΟΡΙΕΣ</a:t>
                      </a:r>
                      <a:r>
                        <a:rPr lang="el-GR" baseline="0" dirty="0">
                          <a:latin typeface="Times New Roman" pitchFamily="18" charset="0"/>
                          <a:cs typeface="Times New Roman" pitchFamily="18" charset="0"/>
                        </a:rPr>
                        <a:t> ΟΝΤΩΝ</a:t>
                      </a:r>
                      <a:endParaRPr lang="en-US" dirty="0">
                        <a:latin typeface="Times New Roman" pitchFamily="18" charset="0"/>
                        <a:cs typeface="Times New Roman" pitchFamily="18" charset="0"/>
                      </a:endParaRPr>
                    </a:p>
                  </a:txBody>
                  <a:tcPr>
                    <a:solidFill>
                      <a:schemeClr val="bg1"/>
                    </a:solidFill>
                  </a:tcPr>
                </a:tc>
                <a:tc>
                  <a:txBody>
                    <a:bodyPr/>
                    <a:lstStyle/>
                    <a:p>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0"/>
                  </a:ext>
                </a:extLst>
              </a:tr>
              <a:tr h="370840">
                <a:tc>
                  <a:txBody>
                    <a:bodyPr/>
                    <a:lstStyle/>
                    <a:p>
                      <a:r>
                        <a:rPr lang="el-GR" b="1" dirty="0">
                          <a:latin typeface="Times New Roman" pitchFamily="18" charset="0"/>
                          <a:cs typeface="Times New Roman" pitchFamily="18" charset="0"/>
                        </a:rPr>
                        <a:t>ΥΠΟΚΕΙΜΕΝΑ:</a:t>
                      </a:r>
                      <a:r>
                        <a:rPr lang="el-GR" dirty="0">
                          <a:latin typeface="Times New Roman" pitchFamily="18" charset="0"/>
                          <a:cs typeface="Times New Roman" pitchFamily="18" charset="0"/>
                        </a:rPr>
                        <a:t> ΟΥΣΙΕΣ</a:t>
                      </a:r>
                      <a:endParaRPr lang="en-US" dirty="0">
                        <a:latin typeface="Times New Roman" pitchFamily="18" charset="0"/>
                        <a:cs typeface="Times New Roman" pitchFamily="18" charset="0"/>
                      </a:endParaRPr>
                    </a:p>
                  </a:txBody>
                  <a:tcPr>
                    <a:solidFill>
                      <a:schemeClr val="bg1"/>
                    </a:solidFill>
                  </a:tcPr>
                </a:tc>
                <a:tc>
                  <a:txBody>
                    <a:bodyPr/>
                    <a:lstStyle/>
                    <a:p>
                      <a:r>
                        <a:rPr lang="el-GR" dirty="0">
                          <a:latin typeface="Times New Roman" pitchFamily="18" charset="0"/>
                          <a:cs typeface="Times New Roman" pitchFamily="18" charset="0"/>
                        </a:rPr>
                        <a:t>Σωκράτης, αυτή</a:t>
                      </a:r>
                      <a:r>
                        <a:rPr lang="el-GR" baseline="0" dirty="0">
                          <a:latin typeface="Times New Roman" pitchFamily="18" charset="0"/>
                          <a:cs typeface="Times New Roman" pitchFamily="18" charset="0"/>
                        </a:rPr>
                        <a:t> η διαφάνεια</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1"/>
                  </a:ext>
                </a:extLst>
              </a:tr>
              <a:tr h="370840">
                <a:tc>
                  <a:txBody>
                    <a:bodyPr/>
                    <a:lstStyle/>
                    <a:p>
                      <a:r>
                        <a:rPr lang="el-GR" b="1" dirty="0">
                          <a:latin typeface="Times New Roman" pitchFamily="18" charset="0"/>
                          <a:cs typeface="Times New Roman" pitchFamily="18" charset="0"/>
                        </a:rPr>
                        <a:t>ΙΔΙΟΤΗΤΕΣ/ ΣΥΜΒΕΒΗΚΟΤΑ</a:t>
                      </a:r>
                      <a:endParaRPr lang="en-US" b="1" dirty="0">
                        <a:latin typeface="Times New Roman" pitchFamily="18" charset="0"/>
                        <a:cs typeface="Times New Roman" pitchFamily="18" charset="0"/>
                      </a:endParaRPr>
                    </a:p>
                  </a:txBody>
                  <a:tcPr>
                    <a:solidFill>
                      <a:schemeClr val="bg1"/>
                    </a:solidFill>
                  </a:tcPr>
                </a:tc>
                <a:tc>
                  <a:txBody>
                    <a:bodyPr/>
                    <a:lstStyle/>
                    <a:p>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2"/>
                  </a:ext>
                </a:extLst>
              </a:tr>
              <a:tr h="370840">
                <a:tc>
                  <a:txBody>
                    <a:bodyPr/>
                    <a:lstStyle/>
                    <a:p>
                      <a:r>
                        <a:rPr lang="el-GR" i="1" dirty="0" err="1">
                          <a:latin typeface="Times New Roman" pitchFamily="18" charset="0"/>
                          <a:cs typeface="Times New Roman" pitchFamily="18" charset="0"/>
                        </a:rPr>
                        <a:t>ποιόν</a:t>
                      </a:r>
                      <a:endParaRPr lang="en-US" dirty="0">
                        <a:latin typeface="Times New Roman" pitchFamily="18" charset="0"/>
                        <a:cs typeface="Times New Roman" pitchFamily="18" charset="0"/>
                      </a:endParaRPr>
                    </a:p>
                  </a:txBody>
                  <a:tcPr>
                    <a:solidFill>
                      <a:schemeClr val="bg1"/>
                    </a:solidFill>
                  </a:tcPr>
                </a:tc>
                <a:tc>
                  <a:txBody>
                    <a:bodyPr/>
                    <a:lstStyle/>
                    <a:p>
                      <a:r>
                        <a:rPr lang="el-GR" dirty="0">
                          <a:latin typeface="Times New Roman" pitchFamily="18" charset="0"/>
                          <a:cs typeface="Times New Roman" pitchFamily="18" charset="0"/>
                        </a:rPr>
                        <a:t>Λευκό, </a:t>
                      </a:r>
                      <a:r>
                        <a:rPr lang="el-GR" baseline="0" dirty="0">
                          <a:latin typeface="Times New Roman" pitchFamily="18" charset="0"/>
                          <a:cs typeface="Times New Roman" pitchFamily="18" charset="0"/>
                        </a:rPr>
                        <a:t>πικρό, </a:t>
                      </a:r>
                      <a:r>
                        <a:rPr lang="el-GR" baseline="0" dirty="0" err="1">
                          <a:latin typeface="Times New Roman" pitchFamily="18" charset="0"/>
                          <a:cs typeface="Times New Roman" pitchFamily="18" charset="0"/>
                        </a:rPr>
                        <a:t>τεράγωνο</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3"/>
                  </a:ext>
                </a:extLst>
              </a:tr>
              <a:tr h="370840">
                <a:tc>
                  <a:txBody>
                    <a:bodyPr/>
                    <a:lstStyle/>
                    <a:p>
                      <a:r>
                        <a:rPr lang="el-GR" i="1" dirty="0" err="1">
                          <a:latin typeface="Times New Roman" pitchFamily="18" charset="0"/>
                          <a:cs typeface="Times New Roman" pitchFamily="18" charset="0"/>
                        </a:rPr>
                        <a:t>ποσόν</a:t>
                      </a:r>
                      <a:endParaRPr lang="en-US" dirty="0">
                        <a:latin typeface="Times New Roman" pitchFamily="18" charset="0"/>
                        <a:cs typeface="Times New Roman" pitchFamily="18" charset="0"/>
                      </a:endParaRPr>
                    </a:p>
                  </a:txBody>
                  <a:tcPr>
                    <a:solidFill>
                      <a:schemeClr val="bg1"/>
                    </a:solidFill>
                  </a:tcPr>
                </a:tc>
                <a:tc>
                  <a:txBody>
                    <a:bodyPr/>
                    <a:lstStyle/>
                    <a:p>
                      <a:r>
                        <a:rPr lang="el-GR" dirty="0">
                          <a:latin typeface="Times New Roman" pitchFamily="18" charset="0"/>
                          <a:cs typeface="Times New Roman" pitchFamily="18" charset="0"/>
                        </a:rPr>
                        <a:t>5 μέτρα, 1 κιλό</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4"/>
                  </a:ext>
                </a:extLst>
              </a:tr>
              <a:tr h="370840">
                <a:tc>
                  <a:txBody>
                    <a:bodyPr/>
                    <a:lstStyle/>
                    <a:p>
                      <a:r>
                        <a:rPr lang="el-GR" i="1" dirty="0" err="1">
                          <a:latin typeface="Times New Roman" pitchFamily="18" charset="0"/>
                          <a:cs typeface="Times New Roman" pitchFamily="18" charset="0"/>
                        </a:rPr>
                        <a:t>πρός</a:t>
                      </a:r>
                      <a:r>
                        <a:rPr lang="el-GR" i="1" dirty="0">
                          <a:latin typeface="Times New Roman" pitchFamily="18" charset="0"/>
                          <a:cs typeface="Times New Roman" pitchFamily="18" charset="0"/>
                        </a:rPr>
                        <a:t> τι</a:t>
                      </a:r>
                      <a:endParaRPr lang="en-US" dirty="0">
                        <a:latin typeface="Times New Roman" pitchFamily="18" charset="0"/>
                        <a:cs typeface="Times New Roman" pitchFamily="18" charset="0"/>
                      </a:endParaRPr>
                    </a:p>
                  </a:txBody>
                  <a:tcPr>
                    <a:solidFill>
                      <a:schemeClr val="bg1"/>
                    </a:solidFill>
                  </a:tcPr>
                </a:tc>
                <a:tc>
                  <a:txBody>
                    <a:bodyPr/>
                    <a:lstStyle/>
                    <a:p>
                      <a:r>
                        <a:rPr lang="el-GR" dirty="0">
                          <a:latin typeface="Times New Roman" pitchFamily="18" charset="0"/>
                          <a:cs typeface="Times New Roman" pitchFamily="18" charset="0"/>
                        </a:rPr>
                        <a:t>Διπλάσιο, ήμισυ, μείζον</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5"/>
                  </a:ext>
                </a:extLst>
              </a:tr>
              <a:tr h="370840">
                <a:tc>
                  <a:txBody>
                    <a:bodyPr/>
                    <a:lstStyle/>
                    <a:p>
                      <a:r>
                        <a:rPr lang="el-GR" i="1" dirty="0" err="1">
                          <a:latin typeface="Times New Roman" pitchFamily="18" charset="0"/>
                          <a:cs typeface="Times New Roman" pitchFamily="18" charset="0"/>
                        </a:rPr>
                        <a:t>ποῦ</a:t>
                      </a:r>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solidFill>
                      <a:schemeClr val="bg1"/>
                    </a:solidFill>
                  </a:tcPr>
                </a:tc>
                <a:tc>
                  <a:txBody>
                    <a:bodyPr/>
                    <a:lstStyle/>
                    <a:p>
                      <a:r>
                        <a:rPr lang="el-GR" dirty="0">
                          <a:latin typeface="Times New Roman" pitchFamily="18" charset="0"/>
                          <a:cs typeface="Times New Roman" pitchFamily="18" charset="0"/>
                        </a:rPr>
                        <a:t>Στο</a:t>
                      </a:r>
                      <a:r>
                        <a:rPr lang="el-GR" baseline="0" dirty="0">
                          <a:latin typeface="Times New Roman" pitchFamily="18" charset="0"/>
                          <a:cs typeface="Times New Roman" pitchFamily="18" charset="0"/>
                        </a:rPr>
                        <a:t> Λύκειο, στην Αγορά</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6"/>
                  </a:ext>
                </a:extLst>
              </a:tr>
              <a:tr h="370840">
                <a:tc>
                  <a:txBody>
                    <a:bodyPr/>
                    <a:lstStyle/>
                    <a:p>
                      <a:r>
                        <a:rPr lang="el-GR" i="1" dirty="0" err="1">
                          <a:latin typeface="Times New Roman" pitchFamily="18" charset="0"/>
                          <a:cs typeface="Times New Roman" pitchFamily="18" charset="0"/>
                        </a:rPr>
                        <a:t>πότε</a:t>
                      </a:r>
                      <a:endParaRPr lang="en-US" dirty="0">
                        <a:latin typeface="Times New Roman" pitchFamily="18" charset="0"/>
                        <a:cs typeface="Times New Roman" pitchFamily="18" charset="0"/>
                      </a:endParaRPr>
                    </a:p>
                  </a:txBody>
                  <a:tcPr>
                    <a:solidFill>
                      <a:schemeClr val="bg1"/>
                    </a:solidFill>
                  </a:tcPr>
                </a:tc>
                <a:tc>
                  <a:txBody>
                    <a:bodyPr/>
                    <a:lstStyle/>
                    <a:p>
                      <a:r>
                        <a:rPr lang="el-GR" dirty="0">
                          <a:latin typeface="Times New Roman" pitchFamily="18" charset="0"/>
                          <a:cs typeface="Times New Roman" pitchFamily="18" charset="0"/>
                        </a:rPr>
                        <a:t>Σήμερα, Χθες, Πέρυσι</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7"/>
                  </a:ext>
                </a:extLst>
              </a:tr>
              <a:tr h="370840">
                <a:tc>
                  <a:txBody>
                    <a:bodyPr/>
                    <a:lstStyle/>
                    <a:p>
                      <a:r>
                        <a:rPr lang="el-GR" i="1" dirty="0" err="1">
                          <a:latin typeface="Times New Roman" pitchFamily="18" charset="0"/>
                          <a:cs typeface="Times New Roman" pitchFamily="18" charset="0"/>
                        </a:rPr>
                        <a:t>κεῖσθαι</a:t>
                      </a:r>
                      <a:endParaRPr lang="en-US" dirty="0">
                        <a:latin typeface="Times New Roman" pitchFamily="18" charset="0"/>
                        <a:cs typeface="Times New Roman" pitchFamily="18" charset="0"/>
                      </a:endParaRPr>
                    </a:p>
                  </a:txBody>
                  <a:tcPr>
                    <a:solidFill>
                      <a:schemeClr val="bg1"/>
                    </a:solidFill>
                  </a:tcPr>
                </a:tc>
                <a:tc>
                  <a:txBody>
                    <a:bodyPr/>
                    <a:lstStyle/>
                    <a:p>
                      <a:r>
                        <a:rPr lang="el-GR" dirty="0">
                          <a:latin typeface="Times New Roman" pitchFamily="18" charset="0"/>
                          <a:cs typeface="Times New Roman" pitchFamily="18" charset="0"/>
                        </a:rPr>
                        <a:t>Κάθεται,</a:t>
                      </a:r>
                      <a:r>
                        <a:rPr lang="el-GR" baseline="0" dirty="0">
                          <a:latin typeface="Times New Roman" pitchFamily="18" charset="0"/>
                          <a:cs typeface="Times New Roman" pitchFamily="18" charset="0"/>
                        </a:rPr>
                        <a:t> Κοιμάται</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8"/>
                  </a:ext>
                </a:extLst>
              </a:tr>
              <a:tr h="370840">
                <a:tc>
                  <a:txBody>
                    <a:bodyPr/>
                    <a:lstStyle/>
                    <a:p>
                      <a:r>
                        <a:rPr lang="el-GR" i="1" dirty="0" err="1">
                          <a:latin typeface="Times New Roman" pitchFamily="18" charset="0"/>
                          <a:cs typeface="Times New Roman" pitchFamily="18" charset="0"/>
                        </a:rPr>
                        <a:t>ἔχειν</a:t>
                      </a:r>
                      <a:endParaRPr lang="en-US" dirty="0">
                        <a:latin typeface="Times New Roman" pitchFamily="18" charset="0"/>
                        <a:cs typeface="Times New Roman" pitchFamily="18" charset="0"/>
                      </a:endParaRPr>
                    </a:p>
                  </a:txBody>
                  <a:tcPr>
                    <a:solidFill>
                      <a:schemeClr val="bg1"/>
                    </a:solidFill>
                  </a:tcPr>
                </a:tc>
                <a:tc>
                  <a:txBody>
                    <a:bodyPr/>
                    <a:lstStyle/>
                    <a:p>
                      <a:r>
                        <a:rPr lang="el-GR" dirty="0">
                          <a:latin typeface="Times New Roman" pitchFamily="18" charset="0"/>
                          <a:cs typeface="Times New Roman" pitchFamily="18" charset="0"/>
                        </a:rPr>
                        <a:t>Είναι οπλισμένος</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09"/>
                  </a:ext>
                </a:extLst>
              </a:tr>
              <a:tr h="370840">
                <a:tc>
                  <a:txBody>
                    <a:bodyPr/>
                    <a:lstStyle/>
                    <a:p>
                      <a:r>
                        <a:rPr lang="el-GR" i="1" dirty="0" err="1">
                          <a:latin typeface="Times New Roman" pitchFamily="18" charset="0"/>
                          <a:cs typeface="Times New Roman" pitchFamily="18" charset="0"/>
                        </a:rPr>
                        <a:t>ποιεῖν</a:t>
                      </a:r>
                      <a:endParaRPr lang="en-US" dirty="0">
                        <a:latin typeface="Times New Roman" pitchFamily="18" charset="0"/>
                        <a:cs typeface="Times New Roman" pitchFamily="18" charset="0"/>
                      </a:endParaRPr>
                    </a:p>
                  </a:txBody>
                  <a:tcPr>
                    <a:solidFill>
                      <a:schemeClr val="bg1"/>
                    </a:solidFill>
                  </a:tcPr>
                </a:tc>
                <a:tc>
                  <a:txBody>
                    <a:bodyPr/>
                    <a:lstStyle/>
                    <a:p>
                      <a:r>
                        <a:rPr lang="el-GR" baseline="0" dirty="0">
                          <a:latin typeface="Times New Roman" pitchFamily="18" charset="0"/>
                          <a:cs typeface="Times New Roman" pitchFamily="18" charset="0"/>
                        </a:rPr>
                        <a:t>Τέμνει, Καίει</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10"/>
                  </a:ext>
                </a:extLst>
              </a:tr>
              <a:tr h="370840">
                <a:tc>
                  <a:txBody>
                    <a:bodyPr/>
                    <a:lstStyle/>
                    <a:p>
                      <a:r>
                        <a:rPr lang="el-GR" i="1" dirty="0" err="1">
                          <a:latin typeface="Times New Roman" pitchFamily="18" charset="0"/>
                          <a:cs typeface="Times New Roman" pitchFamily="18" charset="0"/>
                        </a:rPr>
                        <a:t>πάσχειν</a:t>
                      </a:r>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solidFill>
                      <a:schemeClr val="bg1"/>
                    </a:solidFill>
                  </a:tcPr>
                </a:tc>
                <a:tc>
                  <a:txBody>
                    <a:bodyPr/>
                    <a:lstStyle/>
                    <a:p>
                      <a:r>
                        <a:rPr lang="el-GR" dirty="0">
                          <a:latin typeface="Times New Roman" pitchFamily="18" charset="0"/>
                          <a:cs typeface="Times New Roman" pitchFamily="18" charset="0"/>
                        </a:rPr>
                        <a:t>Τέμνεται,</a:t>
                      </a:r>
                      <a:r>
                        <a:rPr lang="el-GR" baseline="0" dirty="0">
                          <a:latin typeface="Times New Roman" pitchFamily="18" charset="0"/>
                          <a:cs typeface="Times New Roman" pitchFamily="18" charset="0"/>
                        </a:rPr>
                        <a:t> Καίγεται</a:t>
                      </a:r>
                      <a:endParaRPr lang="en-US" dirty="0">
                        <a:latin typeface="Times New Roman" pitchFamily="18" charset="0"/>
                        <a:cs typeface="Times New Roman" pitchFamily="18" charset="0"/>
                      </a:endParaRPr>
                    </a:p>
                  </a:txBody>
                  <a:tcPr>
                    <a:solidFill>
                      <a:schemeClr val="bg1"/>
                    </a:solidFill>
                  </a:tcPr>
                </a:tc>
                <a:extLst>
                  <a:ext uri="{0D108BD9-81ED-4DB2-BD59-A6C34878D82A}">
                    <a16:rowId xmlns:a16="http://schemas.microsoft.com/office/drawing/2014/main" val="10011"/>
                  </a:ext>
                </a:extLst>
              </a:tr>
            </a:tbl>
          </a:graphicData>
        </a:graphic>
      </p:graphicFrame>
      <p:sp>
        <p:nvSpPr>
          <p:cNvPr id="6" name="Ορθογώνιο 5"/>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ρθογώνιο 6"/>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Τίτλος"/>
          <p:cNvSpPr>
            <a:spLocks noGrp="1"/>
          </p:cNvSpPr>
          <p:nvPr>
            <p:ph type="title"/>
          </p:nvPr>
        </p:nvSpPr>
        <p:spPr/>
        <p:txBody>
          <a:bodyPr>
            <a:normAutofit/>
          </a:bodyPr>
          <a:lstStyle/>
          <a:p>
            <a:r>
              <a:rPr lang="el-GR" b="1" dirty="0">
                <a:solidFill>
                  <a:schemeClr val="accent2">
                    <a:lumMod val="75000"/>
                  </a:schemeClr>
                </a:solidFill>
                <a:latin typeface="Times New Roman" pitchFamily="18" charset="0"/>
                <a:cs typeface="Times New Roman" pitchFamily="18" charset="0"/>
              </a:rPr>
              <a:t>ΚΑΤΗΓΟΡΙΕΣ ΤΩΝ ΟΝΤΩΝ</a:t>
            </a:r>
          </a:p>
        </p:txBody>
      </p:sp>
    </p:spTree>
    <p:extLst>
      <p:ext uri="{BB962C8B-B14F-4D97-AF65-F5344CB8AC3E}">
        <p14:creationId xmlns:p14="http://schemas.microsoft.com/office/powerpoint/2010/main" val="398208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500042"/>
            <a:ext cx="7786742" cy="5632311"/>
          </a:xfrm>
          <a:prstGeom prst="rect">
            <a:avLst/>
          </a:prstGeom>
        </p:spPr>
        <p:txBody>
          <a:bodyPr wrap="square">
            <a:spAutoFit/>
          </a:bodyPr>
          <a:lstStyle/>
          <a:p>
            <a:pPr marL="342900" indent="-342900" algn="just">
              <a:buAutoNum type="arabicParenR"/>
            </a:pPr>
            <a:r>
              <a:rPr lang="el-GR" dirty="0">
                <a:latin typeface="Times New Roman" pitchFamily="18" charset="0"/>
                <a:cs typeface="Times New Roman" pitchFamily="18" charset="0"/>
              </a:rPr>
              <a:t>Ο Σωκράτης είναι άνθρωπος. </a:t>
            </a:r>
          </a:p>
          <a:p>
            <a:pPr marL="342900" indent="-342900" algn="just">
              <a:buAutoNum type="arabicParenR"/>
            </a:pP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2)   Ο Σωκράτης είναι λευκός.</a:t>
            </a: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Η ιδιότητα του ανθρώπου είναι συστατική/</a:t>
            </a:r>
            <a:r>
              <a:rPr lang="el-GR" dirty="0" err="1">
                <a:latin typeface="Times New Roman" pitchFamily="18" charset="0"/>
                <a:cs typeface="Times New Roman" pitchFamily="18" charset="0"/>
              </a:rPr>
              <a:t>συγκροτητική</a:t>
            </a:r>
            <a:r>
              <a:rPr lang="el-GR" dirty="0">
                <a:latin typeface="Times New Roman" pitchFamily="18" charset="0"/>
                <a:cs typeface="Times New Roman" pitchFamily="18" charset="0"/>
              </a:rPr>
              <a:t> της ταυτότητας του υποκειμένου, το υποκείμενο δεν μπορεί να μην έχει (εάν υπάρχει) αυτή την ιδιότητα. Είναι απάντηση στο ερώτημα: Τι είναι ο Σωκράτης; </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Η ιδιότητα του λευκού είναι ιδιότητα που το υποκείμενο θα μπορούσε να μην έχει.  Είναι απαντήσεις σε ερωτήματα όπως: Τι ποιότητες έχει ο Σωκράτης, Πόσο (μεγάλος, μικρός, βαρύς) είναι ο Σωκράτης, κτλ.</a:t>
            </a: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b="1" dirty="0">
                <a:latin typeface="Times New Roman" pitchFamily="18" charset="0"/>
                <a:cs typeface="Times New Roman" pitchFamily="18" charset="0"/>
              </a:rPr>
              <a:t>Αναγκαίες ιδιότητες </a:t>
            </a:r>
            <a:r>
              <a:rPr lang="el-GR" dirty="0">
                <a:latin typeface="Times New Roman" pitchFamily="18" charset="0"/>
                <a:cs typeface="Times New Roman" pitchFamily="18" charset="0"/>
              </a:rPr>
              <a:t>είναι εκείνες οι ιδιότητες τις οποίες ένα υποκείμενο δεν μπορεί να </a:t>
            </a:r>
            <a:r>
              <a:rPr lang="el-GR" dirty="0" err="1">
                <a:latin typeface="Times New Roman" pitchFamily="18" charset="0"/>
                <a:cs typeface="Times New Roman" pitchFamily="18" charset="0"/>
              </a:rPr>
              <a:t>απωλέσει</a:t>
            </a:r>
            <a:r>
              <a:rPr lang="el-GR" dirty="0">
                <a:latin typeface="Times New Roman" pitchFamily="18" charset="0"/>
                <a:cs typeface="Times New Roman" pitchFamily="18" charset="0"/>
              </a:rPr>
              <a:t> χωρίς να πάψει να είναι το ίδιο υποκείμενο.</a:t>
            </a:r>
            <a:r>
              <a:rPr lang="el-GR" b="1" dirty="0">
                <a:latin typeface="Times New Roman" pitchFamily="18" charset="0"/>
                <a:cs typeface="Times New Roman" pitchFamily="18" charset="0"/>
              </a:rPr>
              <a:t> </a:t>
            </a:r>
          </a:p>
          <a:p>
            <a:pPr algn="just"/>
            <a:endParaRPr lang="el-GR" b="1" dirty="0">
              <a:latin typeface="Times New Roman" pitchFamily="18" charset="0"/>
              <a:cs typeface="Times New Roman" pitchFamily="18" charset="0"/>
            </a:endParaRPr>
          </a:p>
          <a:p>
            <a:pPr algn="just"/>
            <a:endParaRPr lang="el-GR" b="1" dirty="0">
              <a:latin typeface="Times New Roman" pitchFamily="18" charset="0"/>
              <a:cs typeface="Times New Roman" pitchFamily="18" charset="0"/>
            </a:endParaRPr>
          </a:p>
          <a:p>
            <a:pPr algn="just"/>
            <a:r>
              <a:rPr lang="el-GR" b="1" dirty="0" err="1">
                <a:latin typeface="Times New Roman" pitchFamily="18" charset="0"/>
                <a:cs typeface="Times New Roman" pitchFamily="18" charset="0"/>
              </a:rPr>
              <a:t>Ενδεχομενικές</a:t>
            </a:r>
            <a:r>
              <a:rPr lang="el-GR" b="1" dirty="0">
                <a:latin typeface="Times New Roman" pitchFamily="18" charset="0"/>
                <a:cs typeface="Times New Roman" pitchFamily="18" charset="0"/>
              </a:rPr>
              <a:t> ιδιότητες ή </a:t>
            </a:r>
            <a:r>
              <a:rPr lang="el-GR" b="1" dirty="0" err="1">
                <a:latin typeface="Times New Roman" pitchFamily="18" charset="0"/>
                <a:cs typeface="Times New Roman" pitchFamily="18" charset="0"/>
              </a:rPr>
              <a:t>Συμβεβηκότα</a:t>
            </a:r>
            <a:r>
              <a:rPr lang="el-GR" b="1" dirty="0">
                <a:latin typeface="Times New Roman" pitchFamily="18" charset="0"/>
                <a:cs typeface="Times New Roman" pitchFamily="18" charset="0"/>
              </a:rPr>
              <a:t> </a:t>
            </a:r>
            <a:r>
              <a:rPr lang="el-GR" dirty="0">
                <a:latin typeface="Times New Roman" pitchFamily="18" charset="0"/>
                <a:cs typeface="Times New Roman" pitchFamily="18" charset="0"/>
              </a:rPr>
              <a:t>είναι οι ιδιότητες που ένα υποκείμενο μπορεί να </a:t>
            </a:r>
            <a:r>
              <a:rPr lang="el-GR" dirty="0" err="1">
                <a:latin typeface="Times New Roman" pitchFamily="18" charset="0"/>
                <a:cs typeface="Times New Roman" pitchFamily="18" charset="0"/>
              </a:rPr>
              <a:t>απωλέσει</a:t>
            </a:r>
            <a:r>
              <a:rPr lang="el-GR" dirty="0">
                <a:latin typeface="Times New Roman" pitchFamily="18" charset="0"/>
                <a:cs typeface="Times New Roman" pitchFamily="18" charset="0"/>
              </a:rPr>
              <a:t> χωρίς να πάψει να είναι το ίδιο υποκείμενο.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14348" y="1071546"/>
            <a:ext cx="750099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err="1">
                <a:ln>
                  <a:noFill/>
                </a:ln>
                <a:solidFill>
                  <a:schemeClr val="tx1"/>
                </a:solidFill>
                <a:effectLst/>
                <a:latin typeface="Times New Roman" pitchFamily="18" charset="0"/>
                <a:ea typeface="MS PGothic" pitchFamily="34" charset="-128"/>
                <a:cs typeface="Times New Roman" pitchFamily="18" charset="0"/>
              </a:rPr>
              <a:t>Καθέκαστον</a:t>
            </a:r>
            <a:r>
              <a:rPr kumimoji="0" lang="el-GR" sz="2400" b="1"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 ή πρώτες</a:t>
            </a:r>
            <a:r>
              <a:rPr kumimoji="0" lang="el-GR" sz="2400" b="1" i="0" u="none" strike="noStrike" cap="none" normalizeH="0" dirty="0">
                <a:ln>
                  <a:noFill/>
                </a:ln>
                <a:solidFill>
                  <a:schemeClr val="tx1"/>
                </a:solidFill>
                <a:effectLst/>
                <a:latin typeface="Times New Roman" pitchFamily="18" charset="0"/>
                <a:ea typeface="MS PGothic" pitchFamily="34" charset="-128"/>
                <a:cs typeface="Times New Roman" pitchFamily="18" charset="0"/>
              </a:rPr>
              <a:t> </a:t>
            </a:r>
            <a:r>
              <a:rPr kumimoji="0" lang="el-GR" sz="2400" b="1"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ουσίες</a:t>
            </a:r>
            <a:r>
              <a:rPr kumimoji="0" lang="el-GR" sz="2400" b="0"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 χωριστά φυσικά σώματα.</a:t>
            </a:r>
          </a:p>
          <a:p>
            <a:pPr marL="0" marR="0" lvl="0" indent="0" algn="just" defTabSz="914400" rtl="0" eaLnBrk="1" fontAlgn="base" latinLnBrk="0" hangingPunct="1">
              <a:lnSpc>
                <a:spcPct val="100000"/>
              </a:lnSpc>
              <a:spcBef>
                <a:spcPct val="0"/>
              </a:spcBef>
              <a:spcAft>
                <a:spcPct val="0"/>
              </a:spcAft>
              <a:buClrTx/>
              <a:buSzTx/>
              <a:buFontTx/>
              <a:buNone/>
              <a:tabLst/>
            </a:pPr>
            <a:r>
              <a:rPr lang="el-GR" sz="2400" dirty="0">
                <a:latin typeface="Times New Roman" pitchFamily="18" charset="0"/>
                <a:ea typeface="MS PGothic" pitchFamily="34" charset="-128"/>
                <a:cs typeface="Times New Roman" pitchFamily="18" charset="0"/>
              </a:rPr>
              <a:t>Π.χ. Ο Σωκράτης, κάποιος άνθρωπος, αυτή η διαφάνεια, η λευκότητα του Σωκράτη</a:t>
            </a:r>
            <a:endParaRPr kumimoji="0" lang="el-GR" sz="2400" b="0"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2400" dirty="0">
              <a:latin typeface="Times New Roman" pitchFamily="18" charset="0"/>
              <a:ea typeface="MS PGothic" pitchFamily="34"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Καθολικές ή και δεύτερες ουσίες</a:t>
            </a:r>
            <a:r>
              <a:rPr kumimoji="0" lang="el-GR" sz="2400" b="0"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 </a:t>
            </a:r>
            <a:r>
              <a:rPr kumimoji="0" lang="el-GR" sz="2400" b="0" i="0" u="sng"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γένη</a:t>
            </a:r>
            <a:r>
              <a:rPr kumimoji="0" lang="el-GR" sz="2400" b="0"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 ή </a:t>
            </a:r>
            <a:r>
              <a:rPr kumimoji="0" lang="el-GR" sz="2400" b="0" i="0" u="sng"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είδη</a:t>
            </a:r>
            <a:r>
              <a:rPr kumimoji="0" lang="el-GR" sz="2400" b="0"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a:t>
            </a:r>
            <a:r>
              <a:rPr kumimoji="0" lang="el-GR" sz="2400" b="0" i="0" u="none" strike="noStrike" cap="none" normalizeH="0" dirty="0">
                <a:ln>
                  <a:noFill/>
                </a:ln>
                <a:solidFill>
                  <a:schemeClr val="tx1"/>
                </a:solidFill>
                <a:effectLst/>
                <a:latin typeface="Times New Roman" pitchFamily="18" charset="0"/>
                <a:ea typeface="MS PGothic" pitchFamily="34" charset="-128"/>
                <a:cs typeface="Times New Roman" pitchFamily="18" charset="0"/>
              </a:rPr>
              <a:t> τα οποία αποτελούν την ουσία των επιμέρους πραγμάτων και συντελούν ώστε αυτά να υπάρχουν ως ατομικές υποστάσεις.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dirty="0">
                <a:ln>
                  <a:noFill/>
                </a:ln>
                <a:solidFill>
                  <a:schemeClr val="tx1"/>
                </a:solidFill>
                <a:effectLst/>
                <a:latin typeface="Times New Roman" pitchFamily="18" charset="0"/>
                <a:ea typeface="MS PGothic" pitchFamily="34" charset="-128"/>
                <a:cs typeface="Times New Roman" pitchFamily="18" charset="0"/>
              </a:rPr>
              <a:t>Οι γνωστές πλατωνικές ιδέες.</a:t>
            </a:r>
            <a:r>
              <a:rPr kumimoji="0" lang="el-GR" sz="2400" b="0"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itchFamily="18" charset="0"/>
                <a:ea typeface="MS PGothic" pitchFamily="34" charset="-128"/>
                <a:cs typeface="Times New Roman" pitchFamily="18" charset="0"/>
              </a:rPr>
              <a:t>Μπορούν να ανήκουν σε πάνω από ένα υποκείμενα.</a:t>
            </a:r>
          </a:p>
          <a:p>
            <a:pPr marL="0" marR="0" lvl="0" indent="0" algn="just" defTabSz="914400" rtl="0" eaLnBrk="0" fontAlgn="base" latinLnBrk="0" hangingPunct="0">
              <a:lnSpc>
                <a:spcPct val="100000"/>
              </a:lnSpc>
              <a:spcBef>
                <a:spcPct val="0"/>
              </a:spcBef>
              <a:spcAft>
                <a:spcPct val="0"/>
              </a:spcAft>
              <a:buClrTx/>
              <a:buSzTx/>
              <a:buFontTx/>
              <a:buNone/>
              <a:tabLst/>
            </a:pPr>
            <a:r>
              <a:rPr lang="el-GR" sz="2400" dirty="0">
                <a:latin typeface="Times New Roman" pitchFamily="18" charset="0"/>
                <a:ea typeface="MS PGothic" pitchFamily="34" charset="-128"/>
                <a:cs typeface="Times New Roman" pitchFamily="18" charset="0"/>
              </a:rPr>
              <a:t>Π.χ. ο άνθρωπος, η διαφάνεια, η λευκότητα </a:t>
            </a:r>
            <a:endParaRPr kumimoji="0" lang="el-GR"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latin typeface="Times New Roman" pitchFamily="18" charset="0"/>
                <a:cs typeface="Times New Roman" pitchFamily="18" charset="0"/>
              </a:rPr>
              <a:t>ΠΡΩΤΕΣ ΟΥΣΙΕΣ</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lgn="just">
              <a:buFont typeface="Wingdings" pitchFamily="2" charset="2"/>
              <a:buChar char="q"/>
            </a:pPr>
            <a:r>
              <a:rPr lang="el-GR" b="1" dirty="0">
                <a:latin typeface="Times New Roman" pitchFamily="18" charset="0"/>
                <a:cs typeface="Times New Roman" pitchFamily="18" charset="0"/>
              </a:rPr>
              <a:t>Οντολογική Προτεραιότητα</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εάν δεν υπήρχαν τα άτομα στα οποία θα  μπορούσε να αποδοθεί μια ιδιότητα, η ιδιότητα αυτή δεν θα μπορούσε να αποδοθεί ούτε στα είδη – εάν δεν υπήρχαν πρώτες ουσίες, δεν θα υπήρχε τίποτα άλλο.</a:t>
            </a:r>
            <a:r>
              <a:rPr lang="en-GB"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0" algn="just">
              <a:buFont typeface="Wingdings" pitchFamily="2" charset="2"/>
              <a:buChar char="q"/>
            </a:pPr>
            <a:r>
              <a:rPr lang="el-GR" b="1" dirty="0">
                <a:latin typeface="Times New Roman" pitchFamily="18" charset="0"/>
                <a:cs typeface="Times New Roman" pitchFamily="18" charset="0"/>
              </a:rPr>
              <a:t>Ισοτιμία</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Καμία δεν είναι ουσιαστικότερη από τις άλλες σε αντίθεση με τα είδη και τα γένη, όπου τα είδη είναι πιο ουσιαστικά από τα γένη.</a:t>
            </a:r>
            <a:endParaRPr lang="en-US" dirty="0">
              <a:latin typeface="Times New Roman" pitchFamily="18" charset="0"/>
              <a:cs typeface="Times New Roman" pitchFamily="18" charset="0"/>
            </a:endParaRPr>
          </a:p>
          <a:p>
            <a:pPr lvl="0" algn="just">
              <a:buFont typeface="Wingdings" pitchFamily="2" charset="2"/>
              <a:buChar char="q"/>
            </a:pPr>
            <a:r>
              <a:rPr lang="el-GR" b="1" dirty="0">
                <a:latin typeface="Times New Roman" pitchFamily="18" charset="0"/>
                <a:cs typeface="Times New Roman" pitchFamily="18" charset="0"/>
              </a:rPr>
              <a:t>Ατομικότητα</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Είναι άτομα - </a:t>
            </a:r>
            <a:r>
              <a:rPr lang="el-GR" dirty="0" err="1">
                <a:latin typeface="Times New Roman" pitchFamily="18" charset="0"/>
                <a:cs typeface="Times New Roman" pitchFamily="18" charset="0"/>
              </a:rPr>
              <a:t>τόδε</a:t>
            </a:r>
            <a:r>
              <a:rPr lang="el-GR" dirty="0">
                <a:latin typeface="Times New Roman" pitchFamily="18" charset="0"/>
                <a:cs typeface="Times New Roman" pitchFamily="18" charset="0"/>
              </a:rPr>
              <a:t> τι</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a:t>
            </a:r>
            <a:r>
              <a:rPr lang="en-GB" dirty="0">
                <a:latin typeface="Times New Roman" pitchFamily="18" charset="0"/>
                <a:cs typeface="Times New Roman" pitchFamily="18" charset="0"/>
              </a:rPr>
              <a:t>3a10</a:t>
            </a:r>
            <a:r>
              <a:rPr lang="el-GR" dirty="0">
                <a:latin typeface="Times New Roman" pitchFamily="18" charset="0"/>
                <a:cs typeface="Times New Roman" pitchFamily="18" charset="0"/>
              </a:rPr>
              <a:t>), ενώ οι δεύτερες ουσίες χαρακτηρίζουν ή ανήκουν σε πολλά.</a:t>
            </a:r>
            <a:endParaRPr lang="en-US" dirty="0">
              <a:latin typeface="Times New Roman" pitchFamily="18" charset="0"/>
              <a:cs typeface="Times New Roman" pitchFamily="18" charset="0"/>
            </a:endParaRPr>
          </a:p>
          <a:p>
            <a:pPr lvl="0" algn="just">
              <a:buFont typeface="Wingdings" pitchFamily="2" charset="2"/>
              <a:buChar char="q"/>
            </a:pPr>
            <a:r>
              <a:rPr lang="el-GR" b="1" dirty="0">
                <a:latin typeface="Times New Roman" pitchFamily="18" charset="0"/>
                <a:cs typeface="Times New Roman" pitchFamily="18" charset="0"/>
              </a:rPr>
              <a:t>Ενότητα</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Δεν έχουν αντιθέσεις</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πράγμα που ισχύει και για τις δεύτερες ουσίες όπως και για τις ατομικές , π.χ. 3 μέτρα μήκος)</a:t>
            </a:r>
            <a:endParaRPr lang="en-US" dirty="0">
              <a:latin typeface="Times New Roman" pitchFamily="18" charset="0"/>
              <a:cs typeface="Times New Roman" pitchFamily="18" charset="0"/>
            </a:endParaRPr>
          </a:p>
          <a:p>
            <a:pPr lvl="0" algn="just">
              <a:buFont typeface="Wingdings" pitchFamily="2" charset="2"/>
              <a:buChar char="q"/>
            </a:pPr>
            <a:r>
              <a:rPr lang="el-GR" b="1" dirty="0">
                <a:latin typeface="Times New Roman" pitchFamily="18" charset="0"/>
                <a:cs typeface="Times New Roman" pitchFamily="18" charset="0"/>
              </a:rPr>
              <a:t>Ομοιογένεια</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Δεν επιδέχονται διαβαθμίσεις</a:t>
            </a:r>
            <a:endParaRPr lang="en-US" dirty="0">
              <a:latin typeface="Times New Roman" pitchFamily="18" charset="0"/>
              <a:cs typeface="Times New Roman" pitchFamily="18" charset="0"/>
            </a:endParaRPr>
          </a:p>
          <a:p>
            <a:pPr lvl="0" algn="just">
              <a:buFont typeface="Wingdings" pitchFamily="2" charset="2"/>
              <a:buChar char="q"/>
            </a:pPr>
            <a:r>
              <a:rPr lang="el-GR" b="1" dirty="0">
                <a:latin typeface="Times New Roman" pitchFamily="18" charset="0"/>
                <a:cs typeface="Times New Roman" pitchFamily="18" charset="0"/>
              </a:rPr>
              <a:t>Διάρκεια</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Επιδέχονται αντίθετους προσδιορισμούς και άρα την αλλαγή στον χρόνο</a:t>
            </a:r>
            <a:r>
              <a:rPr lang="en-GB" dirty="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00879888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7549</Words>
  <Application>Microsoft Macintosh PowerPoint</Application>
  <PresentationFormat>On-screen Show (4:3)</PresentationFormat>
  <Paragraphs>420</Paragraphs>
  <Slides>57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MS PGothic</vt:lpstr>
      <vt:lpstr>6427f01</vt:lpstr>
      <vt:lpstr>Arial</vt:lpstr>
      <vt:lpstr>Calibri</vt:lpstr>
      <vt:lpstr>MinionPro-Regular</vt:lpstr>
      <vt:lpstr>Times New Roman</vt:lpstr>
      <vt:lpstr>Wingdings</vt:lpstr>
      <vt:lpstr>Θέμα του Office</vt:lpstr>
      <vt:lpstr>Ιστορία της Φιλοσοφίας της Επιστήμης</vt:lpstr>
      <vt:lpstr>Γιατί Μεσαίωνας;</vt:lpstr>
      <vt:lpstr>ΤΙ ΕΙΔΟΥΣ ΠΡΑΓΜΑΤΑ ΥΠΑΡΧΟΥΝ;  </vt:lpstr>
      <vt:lpstr> Πλάτων </vt:lpstr>
      <vt:lpstr>PowerPoint Presentation</vt:lpstr>
      <vt:lpstr>ΚΑΤΗΓΟΡΙΕΣ ΤΩΝ ΟΝΤΩΝ</vt:lpstr>
      <vt:lpstr>PowerPoint Presentation</vt:lpstr>
      <vt:lpstr>PowerPoint Presentation</vt:lpstr>
      <vt:lpstr>ΠΡΩΤΕΣ ΟΥΣΙΕΣ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Ιστορία της Φιλοσοφίας της Επιστήμης</dc:title>
  <dc:creator>USER</dc:creator>
  <cp:lastModifiedBy>Stathis Psillos</cp:lastModifiedBy>
  <cp:revision>180</cp:revision>
  <dcterms:created xsi:type="dcterms:W3CDTF">2020-11-05T08:11:54Z</dcterms:created>
  <dcterms:modified xsi:type="dcterms:W3CDTF">2020-11-10T09:59:55Z</dcterms:modified>
</cp:coreProperties>
</file>