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sldIdLst>
    <p:sldId id="256" r:id="rId2"/>
    <p:sldId id="325" r:id="rId3"/>
    <p:sldId id="329" r:id="rId4"/>
    <p:sldId id="326" r:id="rId5"/>
    <p:sldId id="327" r:id="rId6"/>
    <p:sldId id="328" r:id="rId7"/>
    <p:sldId id="330" r:id="rId8"/>
    <p:sldId id="267" r:id="rId9"/>
    <p:sldId id="268" r:id="rId10"/>
    <p:sldId id="279" r:id="rId11"/>
    <p:sldId id="269" r:id="rId12"/>
    <p:sldId id="271" r:id="rId13"/>
    <p:sldId id="280" r:id="rId14"/>
    <p:sldId id="277" r:id="rId15"/>
    <p:sldId id="278" r:id="rId16"/>
    <p:sldId id="281" r:id="rId17"/>
    <p:sldId id="273" r:id="rId18"/>
    <p:sldId id="274" r:id="rId19"/>
    <p:sldId id="275" r:id="rId20"/>
    <p:sldId id="276" r:id="rId21"/>
    <p:sldId id="282" r:id="rId22"/>
    <p:sldId id="283" r:id="rId23"/>
    <p:sldId id="284" r:id="rId24"/>
    <p:sldId id="286" r:id="rId25"/>
    <p:sldId id="285" r:id="rId26"/>
    <p:sldId id="287" r:id="rId27"/>
    <p:sldId id="288" r:id="rId28"/>
    <p:sldId id="258" r:id="rId29"/>
    <p:sldId id="259" r:id="rId30"/>
    <p:sldId id="290" r:id="rId31"/>
    <p:sldId id="260" r:id="rId32"/>
    <p:sldId id="295" r:id="rId33"/>
    <p:sldId id="291" r:id="rId34"/>
    <p:sldId id="297" r:id="rId35"/>
    <p:sldId id="293" r:id="rId36"/>
    <p:sldId id="292" r:id="rId37"/>
    <p:sldId id="296" r:id="rId38"/>
    <p:sldId id="298" r:id="rId39"/>
    <p:sldId id="299" r:id="rId40"/>
    <p:sldId id="294" r:id="rId41"/>
    <p:sldId id="262" r:id="rId42"/>
    <p:sldId id="263" r:id="rId43"/>
    <p:sldId id="301" r:id="rId44"/>
    <p:sldId id="303" r:id="rId45"/>
    <p:sldId id="323" r:id="rId46"/>
    <p:sldId id="313" r:id="rId47"/>
    <p:sldId id="314" r:id="rId48"/>
    <p:sldId id="310" r:id="rId49"/>
    <p:sldId id="309" r:id="rId50"/>
    <p:sldId id="308" r:id="rId51"/>
    <p:sldId id="302" r:id="rId52"/>
    <p:sldId id="315" r:id="rId53"/>
    <p:sldId id="300" r:id="rId54"/>
    <p:sldId id="305" r:id="rId55"/>
    <p:sldId id="304" r:id="rId56"/>
    <p:sldId id="306" r:id="rId57"/>
    <p:sldId id="311" r:id="rId58"/>
    <p:sldId id="316" r:id="rId59"/>
    <p:sldId id="307" r:id="rId60"/>
    <p:sldId id="312" r:id="rId61"/>
    <p:sldId id="264" r:id="rId62"/>
    <p:sldId id="317" r:id="rId63"/>
    <p:sldId id="318" r:id="rId64"/>
    <p:sldId id="265" r:id="rId65"/>
    <p:sldId id="319" r:id="rId66"/>
    <p:sldId id="320" r:id="rId67"/>
    <p:sldId id="266" r:id="rId68"/>
    <p:sldId id="272"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1" d="100"/>
          <a:sy n="51" d="100"/>
        </p:scale>
        <p:origin x="1387" y="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Click to edit Master subtitle style</a:t>
            </a:r>
            <a:endParaRPr kumimoji="0" lang="en-US"/>
          </a:p>
        </p:txBody>
      </p:sp>
      <p:sp>
        <p:nvSpPr>
          <p:cNvPr id="28" name="Date Placeholder 27"/>
          <p:cNvSpPr>
            <a:spLocks noGrp="1"/>
          </p:cNvSpPr>
          <p:nvPr>
            <p:ph type="dt" sz="half" idx="10"/>
          </p:nvPr>
        </p:nvSpPr>
        <p:spPr/>
        <p:txBody>
          <a:bodyPr/>
          <a:lstStyle/>
          <a:p>
            <a:fld id="{AD81498B-E456-D646-8331-FF59D6DA8F05}" type="datetimeFigureOut">
              <a:rPr lang="en-US" smtClean="0"/>
              <a:t>10/12/2021</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6B708F53-E3BD-A04A-A679-894C59CBB941}"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l-GR"/>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4" name="Date Placeholder 3"/>
          <p:cNvSpPr>
            <a:spLocks noGrp="1"/>
          </p:cNvSpPr>
          <p:nvPr>
            <p:ph type="dt" sz="half" idx="10"/>
          </p:nvPr>
        </p:nvSpPr>
        <p:spPr/>
        <p:txBody>
          <a:bodyPr/>
          <a:lstStyle/>
          <a:p>
            <a:fld id="{AD81498B-E456-D646-8331-FF59D6DA8F05}"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08F53-E3BD-A04A-A679-894C59CBB94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6B708F53-E3BD-A04A-A679-894C59CBB941}"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4" name="Date Placeholder 3"/>
          <p:cNvSpPr>
            <a:spLocks noGrp="1"/>
          </p:cNvSpPr>
          <p:nvPr>
            <p:ph type="dt" sz="half" idx="10"/>
          </p:nvPr>
        </p:nvSpPr>
        <p:spPr/>
        <p:txBody>
          <a:bodyPr/>
          <a:lstStyle/>
          <a:p>
            <a:fld id="{AD81498B-E456-D646-8331-FF59D6DA8F05}"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l-GR"/>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l-GR"/>
              <a:t>Click to edit Master title style</a:t>
            </a:r>
            <a:endParaRPr kumimoji="0" lang="en-US"/>
          </a:p>
        </p:txBody>
      </p:sp>
      <p:sp>
        <p:nvSpPr>
          <p:cNvPr id="4" name="Date Placeholder 3"/>
          <p:cNvSpPr>
            <a:spLocks noGrp="1"/>
          </p:cNvSpPr>
          <p:nvPr>
            <p:ph type="dt" sz="half" idx="10"/>
          </p:nvPr>
        </p:nvSpPr>
        <p:spPr/>
        <p:txBody>
          <a:bodyPr/>
          <a:lstStyle/>
          <a:p>
            <a:fld id="{AD81498B-E456-D646-8331-FF59D6DA8F05}" type="datetimeFigureOut">
              <a:rPr lang="en-US" smtClean="0"/>
              <a:t>10/12/2021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6B708F53-E3BD-A04A-A679-894C59CBB941}"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AD81498B-E456-D646-8331-FF59D6DA8F05}" type="datetimeFigureOut">
              <a:rPr lang="en-US" smtClean="0"/>
              <a:t>10/12/2021</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6B708F53-E3BD-A04A-A679-894C59CBB941}"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l-GR"/>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l-GR"/>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AD81498B-E456-D646-8331-FF59D6DA8F05}" type="datetimeFigureOut">
              <a:rPr lang="en-US" smtClean="0"/>
              <a:t>10/12/2021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708F53-E3BD-A04A-A679-894C59CBB941}"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l-GR"/>
              <a:t>Click to edit Master text styles</a:t>
            </a:r>
          </a:p>
        </p:txBody>
      </p:sp>
      <p:sp>
        <p:nvSpPr>
          <p:cNvPr id="7" name="Date Placeholder 6"/>
          <p:cNvSpPr>
            <a:spLocks noGrp="1"/>
          </p:cNvSpPr>
          <p:nvPr>
            <p:ph type="dt" sz="half" idx="10"/>
          </p:nvPr>
        </p:nvSpPr>
        <p:spPr/>
        <p:txBody>
          <a:bodyPr/>
          <a:lstStyle/>
          <a:p>
            <a:fld id="{AD81498B-E456-D646-8331-FF59D6DA8F05}" type="datetimeFigureOut">
              <a:rPr lang="en-US" smtClean="0"/>
              <a:t>10/12/2021</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6B708F53-E3BD-A04A-A679-894C59CBB941}" type="slidenum">
              <a:rPr lang="en-US" smtClean="0"/>
              <a:t>‹#›</a:t>
            </a:fld>
            <a:endParaRPr lang="en-US"/>
          </a:p>
        </p:txBody>
      </p:sp>
      <p:sp>
        <p:nvSpPr>
          <p:cNvPr id="23" name="Title 22"/>
          <p:cNvSpPr>
            <a:spLocks noGrp="1"/>
          </p:cNvSpPr>
          <p:nvPr>
            <p:ph type="title"/>
          </p:nvPr>
        </p:nvSpPr>
        <p:spPr/>
        <p:txBody>
          <a:bodyPr rtlCol="0" anchor="b" anchorCtr="0"/>
          <a:lstStyle/>
          <a:p>
            <a:r>
              <a:rPr kumimoji="0" lang="el-GR"/>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l-GR"/>
              <a:t>Click to edit Master title style</a:t>
            </a:r>
            <a:endParaRPr kumimoji="0" lang="en-US"/>
          </a:p>
        </p:txBody>
      </p:sp>
      <p:sp>
        <p:nvSpPr>
          <p:cNvPr id="3" name="Date Placeholder 2"/>
          <p:cNvSpPr>
            <a:spLocks noGrp="1"/>
          </p:cNvSpPr>
          <p:nvPr>
            <p:ph type="dt" sz="half" idx="10"/>
          </p:nvPr>
        </p:nvSpPr>
        <p:spPr/>
        <p:txBody>
          <a:bodyPr/>
          <a:lstStyle/>
          <a:p>
            <a:fld id="{AD81498B-E456-D646-8331-FF59D6DA8F05}" type="datetimeFigureOut">
              <a:rPr lang="en-US" smtClean="0"/>
              <a:t>10/12/2021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6B708F53-E3BD-A04A-A679-894C59CBB94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AD81498B-E456-D646-8331-FF59D6DA8F05}" type="datetimeFigureOut">
              <a:rPr lang="en-US" smtClean="0"/>
              <a:t>10/12/2021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6B708F53-E3BD-A04A-A679-894C59CBB94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l-GR"/>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l-GR"/>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l-GR"/>
              <a:t>Click to edit Master text styles</a:t>
            </a:r>
          </a:p>
          <a:p>
            <a:pPr lvl="1" eaLnBrk="1" latinLnBrk="0" hangingPunct="1"/>
            <a:r>
              <a:rPr lang="el-GR"/>
              <a:t>Second level</a:t>
            </a:r>
          </a:p>
          <a:p>
            <a:pPr lvl="2" eaLnBrk="1" latinLnBrk="0" hangingPunct="1"/>
            <a:r>
              <a:rPr lang="el-GR"/>
              <a:t>Third level</a:t>
            </a:r>
          </a:p>
          <a:p>
            <a:pPr lvl="3" eaLnBrk="1" latinLnBrk="0" hangingPunct="1"/>
            <a:r>
              <a:rPr lang="el-GR"/>
              <a:t>Fourth level</a:t>
            </a:r>
          </a:p>
          <a:p>
            <a:pPr lvl="4" eaLnBrk="1" latinLnBrk="0" hangingPunct="1"/>
            <a:r>
              <a:rPr lang="el-GR"/>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6B708F53-E3BD-A04A-A679-894C59CBB941}"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AD81498B-E456-D646-8331-FF59D6DA8F05}" type="datetimeFigureOut">
              <a:rPr lang="en-US" smtClean="0"/>
              <a:t>10/12/2021</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6B708F53-E3BD-A04A-A679-894C59CBB941}"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l-GR"/>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l-GR"/>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l-GR"/>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AD81498B-E456-D646-8331-FF59D6DA8F05}" type="datetimeFigureOut">
              <a:rPr lang="en-US" smtClean="0"/>
              <a:t>10/12/2021</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D81498B-E456-D646-8331-FF59D6DA8F05}" type="datetimeFigureOut">
              <a:rPr lang="en-US" smtClean="0"/>
              <a:t>10/12/2021</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6B708F53-E3BD-A04A-A679-894C59CBB941}"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l-GR"/>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l-GR"/>
              <a:t>Click to edit Master text styles</a:t>
            </a:r>
          </a:p>
          <a:p>
            <a:pPr lvl="1" eaLnBrk="1" latinLnBrk="0" hangingPunct="1"/>
            <a:r>
              <a:rPr kumimoji="0" lang="el-GR"/>
              <a:t>Second level</a:t>
            </a:r>
          </a:p>
          <a:p>
            <a:pPr lvl="2" eaLnBrk="1" latinLnBrk="0" hangingPunct="1"/>
            <a:r>
              <a:rPr kumimoji="0" lang="el-GR"/>
              <a:t>Third level</a:t>
            </a:r>
          </a:p>
          <a:p>
            <a:pPr lvl="3" eaLnBrk="1" latinLnBrk="0" hangingPunct="1"/>
            <a:r>
              <a:rPr kumimoji="0" lang="el-GR"/>
              <a:t>Fourth level</a:t>
            </a:r>
          </a:p>
          <a:p>
            <a:pPr lvl="4" eaLnBrk="1" latinLnBrk="0" hangingPunct="1"/>
            <a:r>
              <a:rPr kumimoji="0" lang="el-GR"/>
              <a:t>Fifth level</a:t>
            </a:r>
            <a:endParaRPr kumimoji="0" lang="en-US"/>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hyperlink" Target="mailto:adimopoul@law.uoa.gr"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l-GR" dirty="0"/>
              <a:t>Α. Δημοπούλου</a:t>
            </a:r>
          </a:p>
          <a:p>
            <a:r>
              <a:rPr lang="el-GR" dirty="0"/>
              <a:t>ΠΜΣ Ιστορίας Δικαίου, Ρωμαϊκό Δίκαιο</a:t>
            </a:r>
            <a:endParaRPr lang="en-US" dirty="0"/>
          </a:p>
        </p:txBody>
      </p:sp>
      <p:sp>
        <p:nvSpPr>
          <p:cNvPr id="2" name="Title 1"/>
          <p:cNvSpPr>
            <a:spLocks noGrp="1"/>
          </p:cNvSpPr>
          <p:nvPr>
            <p:ph type="ctrTitle"/>
          </p:nvPr>
        </p:nvSpPr>
        <p:spPr/>
        <p:txBody>
          <a:bodyPr/>
          <a:lstStyle/>
          <a:p>
            <a:r>
              <a:rPr lang="el-GR" dirty="0"/>
              <a:t>Εισαγωγή </a:t>
            </a:r>
            <a:r>
              <a:rPr lang="mr-IN" dirty="0"/>
              <a:t>–</a:t>
            </a:r>
            <a:r>
              <a:rPr lang="el-GR" dirty="0"/>
              <a:t> Πηγές Ρωμαϊκού Δικαίου</a:t>
            </a:r>
            <a:endParaRPr lang="en-US" dirty="0"/>
          </a:p>
        </p:txBody>
      </p:sp>
      <p:pic>
        <p:nvPicPr>
          <p:cNvPr id="4" name="Picture 4" descr="http://t2.gstatic.com/images?q=tbn:ANd9GcSV9B9Jo9JM82CPHERzwORTge2zFU9h4CnIDqwkydwV5w73EZGB"/>
          <p:cNvPicPr>
            <a:picLocks noChangeAspect="1" noChangeArrowheads="1"/>
          </p:cNvPicPr>
          <p:nvPr/>
        </p:nvPicPr>
        <p:blipFill>
          <a:blip r:embed="rId2" cstate="print"/>
          <a:srcRect/>
          <a:stretch>
            <a:fillRect/>
          </a:stretch>
        </p:blipFill>
        <p:spPr bwMode="auto">
          <a:xfrm>
            <a:off x="1885469" y="3559814"/>
            <a:ext cx="5083944" cy="3298186"/>
          </a:xfrm>
          <a:prstGeom prst="rect">
            <a:avLst/>
          </a:prstGeom>
          <a:noFill/>
        </p:spPr>
      </p:pic>
    </p:spTree>
    <p:extLst>
      <p:ext uri="{BB962C8B-B14F-4D97-AF65-F5344CB8AC3E}">
        <p14:creationId xmlns:p14="http://schemas.microsoft.com/office/powerpoint/2010/main" val="1729843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85000" lnSpcReduction="10000"/>
          </a:bodyPr>
          <a:lstStyle/>
          <a:p>
            <a:r>
              <a:rPr lang="el-GR" dirty="0"/>
              <a:t>Οι Ρωμαίοι = ικανοί κυβερνήτες, δημιουργοί οργανωμένων δομών δημόσιας διοίκησης επί μία χιλιετία</a:t>
            </a:r>
          </a:p>
          <a:p>
            <a:r>
              <a:rPr lang="el-GR" dirty="0"/>
              <a:t>Κατέκτησαν, οργάνωσαν και διοίκησαν αποτελεσματικά – με ελάχιστη γραφειοκρατία – μία αυτοκρατορία που εκτεινόταν από τον Ατλαντικό έως τον Ευφράτη και από τη Σκωτία έως τη Σαχάρα</a:t>
            </a:r>
          </a:p>
          <a:p>
            <a:r>
              <a:rPr lang="el-GR" dirty="0"/>
              <a:t> Βελτίωσαν δραστικά τη ζωή εκατομμυρίων ανθρώπων που ενσωματώθηκαν σε αυτήν. </a:t>
            </a:r>
          </a:p>
          <a:p>
            <a:r>
              <a:rPr lang="el-GR" dirty="0"/>
              <a:t> Ρωμαϊκή αυτοκρατορία = πρώτος κοινός χώρος ασφάλειας, ελεύθερης διακίνησης εμπορευμάτων και ανθρώπων, κράτους δικαίου που γνώρισαν οι λαοί γύρω από τη Μεσόγειο </a:t>
            </a:r>
          </a:p>
          <a:p>
            <a:r>
              <a:rPr lang="el-GR" dirty="0"/>
              <a:t>Η ρωμαϊκή </a:t>
            </a:r>
            <a:r>
              <a:rPr lang="el-GR" i="1" dirty="0"/>
              <a:t>πολιτεία</a:t>
            </a:r>
            <a:r>
              <a:rPr lang="el-GR" dirty="0"/>
              <a:t> = το πρώτο περιζήτητο “διαβατήριο”.</a:t>
            </a:r>
          </a:p>
        </p:txBody>
      </p:sp>
    </p:spTree>
    <p:extLst>
      <p:ext uri="{BB962C8B-B14F-4D97-AF65-F5344CB8AC3E}">
        <p14:creationId xmlns:p14="http://schemas.microsoft.com/office/powerpoint/2010/main" val="4276978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8151440" cy="564672"/>
          </a:xfrm>
        </p:spPr>
        <p:txBody>
          <a:bodyPr>
            <a:normAutofit fontScale="90000"/>
          </a:bodyPr>
          <a:lstStyle/>
          <a:p>
            <a:pPr algn="ctr"/>
            <a:r>
              <a:rPr lang="el-GR" dirty="0"/>
              <a:t>Ρωμαϊκή Αυτοκρατορία</a:t>
            </a:r>
          </a:p>
        </p:txBody>
      </p:sp>
      <p:pic>
        <p:nvPicPr>
          <p:cNvPr id="3" name="Picture 2" descr="http://www.alphanewsdaily.com/Map%20of%20Roman%20Empire%202%20Color.gif"/>
          <p:cNvPicPr>
            <a:picLocks noChangeAspect="1" noChangeArrowheads="1"/>
          </p:cNvPicPr>
          <p:nvPr/>
        </p:nvPicPr>
        <p:blipFill>
          <a:blip r:embed="rId2" cstate="print"/>
          <a:srcRect/>
          <a:stretch>
            <a:fillRect/>
          </a:stretch>
        </p:blipFill>
        <p:spPr bwMode="auto">
          <a:xfrm>
            <a:off x="1115616" y="1272819"/>
            <a:ext cx="7056784" cy="4837106"/>
          </a:xfrm>
          <a:prstGeom prst="rect">
            <a:avLst/>
          </a:prstGeom>
          <a:noFill/>
        </p:spPr>
      </p:pic>
    </p:spTree>
    <p:extLst>
      <p:ext uri="{BB962C8B-B14F-4D97-AF65-F5344CB8AC3E}">
        <p14:creationId xmlns:p14="http://schemas.microsoft.com/office/powerpoint/2010/main" val="1117938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Ρωμαϊκή νομική παράδοση</a:t>
            </a:r>
          </a:p>
        </p:txBody>
      </p:sp>
      <p:sp>
        <p:nvSpPr>
          <p:cNvPr id="3" name="Content Placeholder 2"/>
          <p:cNvSpPr>
            <a:spLocks noGrp="1"/>
          </p:cNvSpPr>
          <p:nvPr>
            <p:ph idx="1"/>
          </p:nvPr>
        </p:nvSpPr>
        <p:spPr>
          <a:xfrm>
            <a:off x="457200" y="1935480"/>
            <a:ext cx="6491064" cy="4589864"/>
          </a:xfrm>
        </p:spPr>
        <p:txBody>
          <a:bodyPr/>
          <a:lstStyle/>
          <a:p>
            <a:r>
              <a:rPr lang="el-GR" dirty="0"/>
              <a:t>Ο μόνος λαός της αρχαιότητας με «νομομαθείς»</a:t>
            </a:r>
          </a:p>
          <a:p>
            <a:r>
              <a:rPr lang="el-GR" dirty="0"/>
              <a:t>Διαφορετικοί από τους δικηγόρους = ρήτορες</a:t>
            </a:r>
          </a:p>
          <a:p>
            <a:r>
              <a:rPr lang="en-US" dirty="0"/>
              <a:t>Jurisconsulti = </a:t>
            </a:r>
            <a:r>
              <a:rPr lang="el-GR" dirty="0"/>
              <a:t>ερμηνεία του δικαίου</a:t>
            </a:r>
          </a:p>
          <a:p>
            <a:pPr lvl="1"/>
            <a:endParaRPr lang="el-GR" dirty="0"/>
          </a:p>
          <a:p>
            <a:endParaRPr lang="el-GR" dirty="0"/>
          </a:p>
        </p:txBody>
      </p:sp>
      <p:pic>
        <p:nvPicPr>
          <p:cNvPr id="4" name="Picture 2" descr="http://t3.gstatic.com/images?q=tbn:ANd9GcRkwP7Ce28qi3OdijZcca6N_KeJSKmumVGqqTrDRwU9e7ZY7Rye"/>
          <p:cNvPicPr>
            <a:picLocks noChangeAspect="1" noChangeArrowheads="1"/>
          </p:cNvPicPr>
          <p:nvPr/>
        </p:nvPicPr>
        <p:blipFill>
          <a:blip r:embed="rId2" cstate="print"/>
          <a:srcRect/>
          <a:stretch>
            <a:fillRect/>
          </a:stretch>
        </p:blipFill>
        <p:spPr bwMode="auto">
          <a:xfrm>
            <a:off x="6480629" y="1988840"/>
            <a:ext cx="2277010" cy="3024336"/>
          </a:xfrm>
          <a:prstGeom prst="rect">
            <a:avLst/>
          </a:prstGeom>
          <a:noFill/>
        </p:spPr>
      </p:pic>
    </p:spTree>
    <p:extLst>
      <p:ext uri="{BB962C8B-B14F-4D97-AF65-F5344CB8AC3E}">
        <p14:creationId xmlns:p14="http://schemas.microsoft.com/office/powerpoint/2010/main" val="208070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IUS CIVILE </a:t>
            </a:r>
            <a:r>
              <a:rPr lang="mr-IN" dirty="0"/>
              <a:t>–</a:t>
            </a:r>
            <a:r>
              <a:rPr lang="fr-CA" dirty="0"/>
              <a:t> IUS GENTIUM</a:t>
            </a:r>
            <a:endParaRPr lang="en-US" dirty="0"/>
          </a:p>
        </p:txBody>
      </p:sp>
      <p:sp>
        <p:nvSpPr>
          <p:cNvPr id="3" name="Content Placeholder 2"/>
          <p:cNvSpPr>
            <a:spLocks noGrp="1"/>
          </p:cNvSpPr>
          <p:nvPr>
            <p:ph sz="quarter" idx="1"/>
          </p:nvPr>
        </p:nvSpPr>
        <p:spPr/>
        <p:txBody>
          <a:bodyPr>
            <a:normAutofit fontScale="85000" lnSpcReduction="20000"/>
          </a:bodyPr>
          <a:lstStyle/>
          <a:p>
            <a:r>
              <a:rPr lang="el-GR" i="1" dirty="0"/>
              <a:t>ius </a:t>
            </a:r>
            <a:r>
              <a:rPr lang="fr-FR" i="1" dirty="0"/>
              <a:t>civile</a:t>
            </a:r>
            <a:r>
              <a:rPr lang="fr-CA" dirty="0"/>
              <a:t> = </a:t>
            </a:r>
            <a:r>
              <a:rPr lang="el-GR" dirty="0"/>
              <a:t>το δίκαιο των Ρωμαίων πολιτών,</a:t>
            </a:r>
            <a:endParaRPr lang="fr-CA" dirty="0"/>
          </a:p>
          <a:p>
            <a:r>
              <a:rPr lang="el-GR" dirty="0"/>
              <a:t> Αφομοιώνει στοιχεία της ελληνικής φιλοσοφίας και ρητορικής. </a:t>
            </a:r>
          </a:p>
          <a:p>
            <a:r>
              <a:rPr lang="el-GR" dirty="0"/>
              <a:t>Προσαρμόστηκε στις ανάγκες των συναλλαγών ενός παγκόσμιου – για τα δεδομένα της εποχής – εμπορίου, υιοθετώντας τις κοινές νομικές πρακτικές του μωσαϊκού των λαών της αυτοκρατορίας</a:t>
            </a:r>
          </a:p>
          <a:p>
            <a:r>
              <a:rPr lang="el-GR" dirty="0"/>
              <a:t>Αναγνωρίζει μία πρώτη μορφή διεθνούς δικαίου, το πρώτο "δίκαιο των εθνών" (</a:t>
            </a:r>
            <a:r>
              <a:rPr lang="fr-FR" i="1" dirty="0"/>
              <a:t>ius </a:t>
            </a:r>
            <a:r>
              <a:rPr lang="fr-FR" i="1" dirty="0" err="1"/>
              <a:t>gentium</a:t>
            </a:r>
            <a:r>
              <a:rPr lang="el-GR" dirty="0"/>
              <a:t>). </a:t>
            </a:r>
          </a:p>
          <a:p>
            <a:r>
              <a:rPr lang="el-GR" dirty="0"/>
              <a:t>Δημιουργεί μηχανισμούς για την αποτελεσματική επίλυση διαφορών μεταξύ φορέων διαφορετικών νομικών πολιτισμών. </a:t>
            </a:r>
          </a:p>
          <a:p>
            <a:r>
              <a:rPr lang="el-GR" dirty="0"/>
              <a:t>Αναγνώρισε ότι όλοι οι άνθρωποι, ανεξαρτήτως εθνικής καταγωγής, μοιράζονται μία κοινή ενστικτώδη αντίληψη για τον πυρήνα του δικαίου, το "φυσικό δίκαιο" (</a:t>
            </a:r>
            <a:r>
              <a:rPr lang="el-GR" i="1" dirty="0"/>
              <a:t>ius naturale</a:t>
            </a:r>
            <a:r>
              <a:rPr lang="el-GR" dirty="0"/>
              <a:t>). </a:t>
            </a:r>
            <a:endParaRPr lang="en-US" dirty="0"/>
          </a:p>
        </p:txBody>
      </p:sp>
    </p:spTree>
    <p:extLst>
      <p:ext uri="{BB962C8B-B14F-4D97-AF65-F5344CB8AC3E}">
        <p14:creationId xmlns:p14="http://schemas.microsoft.com/office/powerpoint/2010/main" val="61626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Δημιουργία νομικής επιστήμης</a:t>
            </a:r>
            <a:endParaRPr lang="en-US" dirty="0"/>
          </a:p>
        </p:txBody>
      </p:sp>
      <p:sp>
        <p:nvSpPr>
          <p:cNvPr id="3" name="Content Placeholder 2"/>
          <p:cNvSpPr>
            <a:spLocks noGrp="1"/>
          </p:cNvSpPr>
          <p:nvPr>
            <p:ph sz="quarter" idx="1"/>
          </p:nvPr>
        </p:nvSpPr>
        <p:spPr/>
        <p:txBody>
          <a:bodyPr>
            <a:normAutofit fontScale="85000" lnSpcReduction="10000"/>
          </a:bodyPr>
          <a:lstStyle/>
          <a:p>
            <a:r>
              <a:rPr lang="el-GR" dirty="0"/>
              <a:t>Οι Ρωμαίοι νομικοί ευθύνονται όμως κυρίως για την πνευματική υπέρβαση της μεταμόρφωσης του Ρωμαϊκού Δικαίου, από ένα σύνολο κανόνων σε πραγματική επιστήμη.</a:t>
            </a:r>
            <a:r>
              <a:rPr lang="en-US" dirty="0"/>
              <a:t> </a:t>
            </a:r>
          </a:p>
          <a:p>
            <a:r>
              <a:rPr lang="el-GR" dirty="0"/>
              <a:t>Διαμόρφωσαν το δίκαιο ως αυτόνομη επιστήμη, διακριτή από άλλα συστήματα, όπως η θρησκεία και η πολιτική, που επιδιώκουν τη ρύθμιση της ανθρώπινης συμπεριφοράς. </a:t>
            </a:r>
          </a:p>
          <a:p>
            <a:r>
              <a:rPr lang="el-GR" dirty="0"/>
              <a:t>Ανήγαγαν τη νομική σκέψη στο κατ' εξοχήν εργαλείο οργάνωσης του χάους των ανθρωπίνων σχέσεων και συναλλαγών. </a:t>
            </a:r>
          </a:p>
          <a:p>
            <a:r>
              <a:rPr lang="el-GR" dirty="0"/>
              <a:t>Η αξία του Ρωμαϊκού Δικαίου δεν έγκειται τόσο στις λεπτομέρειές του – παρά το εντυπωσιακό βάθος ανάλυσης της ρωμαϊκής νομικής σκέψης – όσο στην διαύγεια, τάξη και κοινή λογική που το διακρίνει.</a:t>
            </a:r>
            <a:r>
              <a:rPr lang="en-US" dirty="0"/>
              <a:t> </a:t>
            </a:r>
            <a:endParaRPr lang="el-GR" dirty="0"/>
          </a:p>
        </p:txBody>
      </p:sp>
    </p:spTree>
    <p:extLst>
      <p:ext uri="{BB962C8B-B14F-4D97-AF65-F5344CB8AC3E}">
        <p14:creationId xmlns:p14="http://schemas.microsoft.com/office/powerpoint/2010/main" val="200355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«Κληρονομιά» Ρωμαϊκού Δικαίου</a:t>
            </a:r>
            <a:endParaRPr lang="en-US" dirty="0"/>
          </a:p>
        </p:txBody>
      </p:sp>
      <p:sp>
        <p:nvSpPr>
          <p:cNvPr id="3" name="Content Placeholder 2"/>
          <p:cNvSpPr>
            <a:spLocks noGrp="1"/>
          </p:cNvSpPr>
          <p:nvPr>
            <p:ph sz="quarter" idx="1"/>
          </p:nvPr>
        </p:nvSpPr>
        <p:spPr/>
        <p:txBody>
          <a:bodyPr/>
          <a:lstStyle/>
          <a:p>
            <a:r>
              <a:rPr lang="el-GR" dirty="0"/>
              <a:t>Οι μεγάλες διακρίσεις του συγχρόνου δικαίου,</a:t>
            </a:r>
          </a:p>
          <a:p>
            <a:r>
              <a:rPr lang="el-GR" dirty="0"/>
              <a:t> οι γενικές αρχές, </a:t>
            </a:r>
          </a:p>
          <a:p>
            <a:r>
              <a:rPr lang="el-GR" dirty="0"/>
              <a:t>οι νομικοί ορισμοί, </a:t>
            </a:r>
          </a:p>
          <a:p>
            <a:r>
              <a:rPr lang="el-GR" dirty="0"/>
              <a:t>η διαμόρφωση των συμβάσεων,</a:t>
            </a:r>
          </a:p>
          <a:p>
            <a:r>
              <a:rPr lang="el-GR" dirty="0"/>
              <a:t> οι αγωγές του Αστικού Κώδικα που φέρουν τα ονόματα Πραιτόρων, </a:t>
            </a:r>
          </a:p>
          <a:p>
            <a:r>
              <a:rPr lang="el-GR" dirty="0"/>
              <a:t>η λατινική νομική </a:t>
            </a:r>
            <a:r>
              <a:rPr lang="el-GR" dirty="0" err="1"/>
              <a:t>ορολογία,</a:t>
            </a:r>
            <a:r>
              <a:rPr lang="el-GR" i="1" dirty="0" err="1"/>
              <a:t>lingua</a:t>
            </a:r>
            <a:r>
              <a:rPr lang="el-GR" i="1" dirty="0"/>
              <a:t> franca</a:t>
            </a:r>
            <a:r>
              <a:rPr lang="el-GR" dirty="0"/>
              <a:t> των απανταχού νομικών. </a:t>
            </a:r>
            <a:endParaRPr lang="en-US" dirty="0"/>
          </a:p>
        </p:txBody>
      </p:sp>
    </p:spTree>
    <p:extLst>
      <p:ext uri="{BB962C8B-B14F-4D97-AF65-F5344CB8AC3E}">
        <p14:creationId xmlns:p14="http://schemas.microsoft.com/office/powerpoint/2010/main" val="2150476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Ιουστινιάνεια Κωδικοποίηση</a:t>
            </a:r>
            <a:endParaRPr lang="en-US" dirty="0"/>
          </a:p>
        </p:txBody>
      </p:sp>
      <p:sp>
        <p:nvSpPr>
          <p:cNvPr id="3" name="Content Placeholder 2"/>
          <p:cNvSpPr>
            <a:spLocks noGrp="1"/>
          </p:cNvSpPr>
          <p:nvPr>
            <p:ph sz="quarter" idx="1"/>
          </p:nvPr>
        </p:nvSpPr>
        <p:spPr/>
        <p:txBody>
          <a:bodyPr/>
          <a:lstStyle/>
          <a:p>
            <a:r>
              <a:rPr lang="el-GR" dirty="0"/>
              <a:t>Το οικοδόμημα του Ρωμαϊκού Δικαίου, όπως αποκρυσταλλώθηκε στην μεγάλη Κωδικοποίηση του Ιουστινιανού (533 μ.Χ.).</a:t>
            </a:r>
          </a:p>
          <a:p>
            <a:r>
              <a:rPr lang="el-GR" dirty="0"/>
              <a:t>Δεν αποτελούσε απλώς ένα σύνολο κανόνων δικαίου μίας συγκεκριμένης κοινωνίας, τόπου και χρόνου, αλλά ένα ολοκληρωμένο σύστημα δικαίου με αξιώσεις παγκοσμιότητας και διαχρονικότητας. </a:t>
            </a:r>
            <a:endParaRPr lang="en-US" dirty="0"/>
          </a:p>
        </p:txBody>
      </p:sp>
    </p:spTree>
    <p:extLst>
      <p:ext uri="{BB962C8B-B14F-4D97-AF65-F5344CB8AC3E}">
        <p14:creationId xmlns:p14="http://schemas.microsoft.com/office/powerpoint/2010/main" val="1036457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Βυζαντινό Δίκαιο</a:t>
            </a:r>
          </a:p>
        </p:txBody>
      </p:sp>
      <p:sp>
        <p:nvSpPr>
          <p:cNvPr id="3" name="Content Placeholder 2"/>
          <p:cNvSpPr>
            <a:spLocks noGrp="1"/>
          </p:cNvSpPr>
          <p:nvPr>
            <p:ph idx="1"/>
          </p:nvPr>
        </p:nvSpPr>
        <p:spPr>
          <a:xfrm>
            <a:off x="457200" y="1935480"/>
            <a:ext cx="5266928" cy="4373840"/>
          </a:xfrm>
        </p:spPr>
        <p:txBody>
          <a:bodyPr>
            <a:normAutofit/>
          </a:bodyPr>
          <a:lstStyle/>
          <a:p>
            <a:r>
              <a:rPr lang="el-GR" sz="3200" dirty="0"/>
              <a:t>Βασίζεται στο Ρωμαϊκό Δίκαιο</a:t>
            </a:r>
          </a:p>
          <a:p>
            <a:pPr lvl="1"/>
            <a:r>
              <a:rPr lang="el-GR" sz="3200" dirty="0"/>
              <a:t>Βασιλικά Λέοντος Στ’ Σοφού</a:t>
            </a:r>
          </a:p>
          <a:p>
            <a:pPr lvl="1"/>
            <a:r>
              <a:rPr lang="el-GR" sz="3200" dirty="0" err="1"/>
              <a:t>Εξάβιβλος</a:t>
            </a:r>
            <a:r>
              <a:rPr lang="el-GR" sz="3200" dirty="0"/>
              <a:t> Αρμενόπουλου</a:t>
            </a:r>
          </a:p>
        </p:txBody>
      </p:sp>
      <p:pic>
        <p:nvPicPr>
          <p:cNvPr id="1026" name="Picture 2" descr="http://byzantium.xronikon.com/images/Leo_wise.jpg"/>
          <p:cNvPicPr>
            <a:picLocks noChangeAspect="1" noChangeArrowheads="1"/>
          </p:cNvPicPr>
          <p:nvPr/>
        </p:nvPicPr>
        <p:blipFill>
          <a:blip r:embed="rId2" cstate="print"/>
          <a:srcRect/>
          <a:stretch>
            <a:fillRect/>
          </a:stretch>
        </p:blipFill>
        <p:spPr bwMode="auto">
          <a:xfrm>
            <a:off x="5292080" y="908720"/>
            <a:ext cx="3627884" cy="2376264"/>
          </a:xfrm>
          <a:prstGeom prst="rect">
            <a:avLst/>
          </a:prstGeom>
          <a:noFill/>
        </p:spPr>
      </p:pic>
      <p:pic>
        <p:nvPicPr>
          <p:cNvPr id="1028" name="Picture 4" descr="http://anemi.lib.uoc.gr/metadata/5/1/5/attached-metadata-155-0000137/147844-thumb.jpg"/>
          <p:cNvPicPr>
            <a:picLocks noChangeAspect="1" noChangeArrowheads="1"/>
          </p:cNvPicPr>
          <p:nvPr/>
        </p:nvPicPr>
        <p:blipFill>
          <a:blip r:embed="rId3" cstate="print"/>
          <a:srcRect/>
          <a:stretch>
            <a:fillRect/>
          </a:stretch>
        </p:blipFill>
        <p:spPr bwMode="auto">
          <a:xfrm>
            <a:off x="5868144" y="3501008"/>
            <a:ext cx="2088232" cy="2913815"/>
          </a:xfrm>
          <a:prstGeom prst="rect">
            <a:avLst/>
          </a:prstGeom>
          <a:noFill/>
        </p:spPr>
      </p:pic>
    </p:spTree>
    <p:extLst>
      <p:ext uri="{BB962C8B-B14F-4D97-AF65-F5344CB8AC3E}">
        <p14:creationId xmlns:p14="http://schemas.microsoft.com/office/powerpoint/2010/main" val="66268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404664"/>
            <a:ext cx="3960440" cy="1140736"/>
          </a:xfrm>
        </p:spPr>
        <p:txBody>
          <a:bodyPr>
            <a:normAutofit fontScale="90000"/>
          </a:bodyPr>
          <a:lstStyle/>
          <a:p>
            <a:pPr algn="r"/>
            <a:r>
              <a:rPr lang="en-US" sz="6000" dirty="0" err="1"/>
              <a:t>Florentina</a:t>
            </a:r>
            <a:br>
              <a:rPr lang="en-US" dirty="0"/>
            </a:br>
            <a:endParaRPr lang="el-GR" dirty="0"/>
          </a:p>
        </p:txBody>
      </p:sp>
      <p:sp>
        <p:nvSpPr>
          <p:cNvPr id="3" name="Content Placeholder 2"/>
          <p:cNvSpPr>
            <a:spLocks noGrp="1"/>
          </p:cNvSpPr>
          <p:nvPr>
            <p:ph idx="1"/>
          </p:nvPr>
        </p:nvSpPr>
        <p:spPr>
          <a:xfrm>
            <a:off x="457200" y="1935480"/>
            <a:ext cx="4618856" cy="4373840"/>
          </a:xfrm>
        </p:spPr>
        <p:txBody>
          <a:bodyPr/>
          <a:lstStyle/>
          <a:p>
            <a:r>
              <a:rPr lang="el-GR" dirty="0"/>
              <a:t>Ένα χειρόγραφο της Ιουστινιάνειας Κωδικοποίησης του 6</a:t>
            </a:r>
            <a:r>
              <a:rPr lang="el-GR" baseline="30000" dirty="0"/>
              <a:t>ου</a:t>
            </a:r>
            <a:r>
              <a:rPr lang="el-GR" dirty="0"/>
              <a:t> αι. </a:t>
            </a:r>
            <a:r>
              <a:rPr lang="el-GR" dirty="0" err="1"/>
              <a:t>μ.Χ</a:t>
            </a:r>
            <a:r>
              <a:rPr lang="el-GR" dirty="0"/>
              <a:t>. ανακαλύπτεται  τον 1</a:t>
            </a:r>
            <a:r>
              <a:rPr lang="fr-CA" dirty="0"/>
              <a:t>2</a:t>
            </a:r>
            <a:r>
              <a:rPr lang="el-GR" baseline="30000" dirty="0"/>
              <a:t>ο</a:t>
            </a:r>
            <a:r>
              <a:rPr lang="el-GR" dirty="0"/>
              <a:t> αιώνα στην Πίζα</a:t>
            </a:r>
          </a:p>
          <a:p>
            <a:r>
              <a:rPr lang="el-GR" dirty="0"/>
              <a:t>Μεταφέρεται στη Φλωρεντία</a:t>
            </a:r>
          </a:p>
        </p:txBody>
      </p:sp>
      <p:pic>
        <p:nvPicPr>
          <p:cNvPr id="29702" name="Picture 6" descr="http://classes.maxwell.syr.edu/his311/Lecture%20Three/FlorentinaMS.JPG"/>
          <p:cNvPicPr>
            <a:picLocks noChangeAspect="1" noChangeArrowheads="1"/>
          </p:cNvPicPr>
          <p:nvPr/>
        </p:nvPicPr>
        <p:blipFill>
          <a:blip r:embed="rId2" cstate="print"/>
          <a:srcRect/>
          <a:stretch>
            <a:fillRect/>
          </a:stretch>
        </p:blipFill>
        <p:spPr bwMode="auto">
          <a:xfrm>
            <a:off x="5364088" y="1916832"/>
            <a:ext cx="3461227" cy="3888432"/>
          </a:xfrm>
          <a:prstGeom prst="rect">
            <a:avLst/>
          </a:prstGeom>
          <a:noFill/>
        </p:spPr>
      </p:pic>
      <p:pic>
        <p:nvPicPr>
          <p:cNvPr id="29704" name="Picture 8" descr="http://upload.wikimedia.org/wikipedia/commons/thumb/e/e4/Leaning_tower_of_pisa_2.jpg/250px-Leaning_tower_of_pisa_2.jpg"/>
          <p:cNvPicPr>
            <a:picLocks noChangeAspect="1" noChangeArrowheads="1"/>
          </p:cNvPicPr>
          <p:nvPr/>
        </p:nvPicPr>
        <p:blipFill>
          <a:blip r:embed="rId3" cstate="print"/>
          <a:srcRect/>
          <a:stretch>
            <a:fillRect/>
          </a:stretch>
        </p:blipFill>
        <p:spPr bwMode="auto">
          <a:xfrm>
            <a:off x="0" y="0"/>
            <a:ext cx="1493123" cy="1988840"/>
          </a:xfrm>
          <a:prstGeom prst="rect">
            <a:avLst/>
          </a:prstGeom>
          <a:noFill/>
        </p:spPr>
      </p:pic>
    </p:spTree>
    <p:extLst>
      <p:ext uri="{BB962C8B-B14F-4D97-AF65-F5344CB8AC3E}">
        <p14:creationId xmlns:p14="http://schemas.microsoft.com/office/powerpoint/2010/main" val="1174231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784" y="764704"/>
            <a:ext cx="3960440" cy="1008112"/>
          </a:xfrm>
        </p:spPr>
        <p:txBody>
          <a:bodyPr>
            <a:normAutofit fontScale="90000"/>
          </a:bodyPr>
          <a:lstStyle/>
          <a:p>
            <a:r>
              <a:rPr lang="en-US" dirty="0" err="1"/>
              <a:t>Biblioteca</a:t>
            </a:r>
            <a:r>
              <a:rPr lang="en-US" dirty="0"/>
              <a:t> </a:t>
            </a:r>
            <a:r>
              <a:rPr lang="en-US" dirty="0" err="1"/>
              <a:t>Laurenziana</a:t>
            </a:r>
            <a:endParaRPr lang="el-GR" dirty="0"/>
          </a:p>
        </p:txBody>
      </p:sp>
      <p:sp>
        <p:nvSpPr>
          <p:cNvPr id="3" name="Content Placeholder 2"/>
          <p:cNvSpPr>
            <a:spLocks noGrp="1"/>
          </p:cNvSpPr>
          <p:nvPr>
            <p:ph idx="1"/>
          </p:nvPr>
        </p:nvSpPr>
        <p:spPr>
          <a:xfrm>
            <a:off x="539552" y="1988840"/>
            <a:ext cx="5400600" cy="4320480"/>
          </a:xfrm>
        </p:spPr>
        <p:txBody>
          <a:bodyPr>
            <a:normAutofit/>
          </a:bodyPr>
          <a:lstStyle/>
          <a:p>
            <a:r>
              <a:rPr lang="el-GR" sz="3200" dirty="0"/>
              <a:t>Το χειρόγραφο αποτελεί τη βάση των πρώτων εκδόσεων του κειμένου του </a:t>
            </a:r>
            <a:r>
              <a:rPr lang="en-US" sz="3200" dirty="0"/>
              <a:t>Corpus</a:t>
            </a:r>
            <a:r>
              <a:rPr lang="el-GR" sz="3200" dirty="0"/>
              <a:t> </a:t>
            </a:r>
            <a:r>
              <a:rPr lang="en-US" sz="3200" dirty="0" err="1"/>
              <a:t>Juris</a:t>
            </a:r>
            <a:r>
              <a:rPr lang="en-US" sz="3200" dirty="0"/>
              <a:t> </a:t>
            </a:r>
            <a:r>
              <a:rPr lang="en-US" sz="3200" dirty="0" err="1"/>
              <a:t>Civilis</a:t>
            </a:r>
            <a:endParaRPr lang="en-US" sz="3200" dirty="0"/>
          </a:p>
          <a:p>
            <a:r>
              <a:rPr lang="fr-CA" sz="3200" dirty="0"/>
              <a:t>A</a:t>
            </a:r>
            <a:r>
              <a:rPr lang="el-GR" sz="3200" dirty="0" err="1"/>
              <a:t>ναγέννηση</a:t>
            </a:r>
            <a:r>
              <a:rPr lang="el-GR" sz="3200" dirty="0"/>
              <a:t> της μελέτης του δικαίου και νομικών σπουδών στην Ιταλία </a:t>
            </a:r>
          </a:p>
        </p:txBody>
      </p:sp>
      <p:pic>
        <p:nvPicPr>
          <p:cNvPr id="4" name="Picture 4" descr="http://www.daftblogger.com/wp-content/uploads/2010/02/Corpus-Juris-Civilis.jpg"/>
          <p:cNvPicPr>
            <a:picLocks noChangeAspect="1" noChangeArrowheads="1"/>
          </p:cNvPicPr>
          <p:nvPr/>
        </p:nvPicPr>
        <p:blipFill>
          <a:blip r:embed="rId2" cstate="print"/>
          <a:srcRect/>
          <a:stretch>
            <a:fillRect/>
          </a:stretch>
        </p:blipFill>
        <p:spPr bwMode="auto">
          <a:xfrm>
            <a:off x="6124575" y="3076575"/>
            <a:ext cx="3019425" cy="3781425"/>
          </a:xfrm>
          <a:prstGeom prst="rect">
            <a:avLst/>
          </a:prstGeom>
          <a:noFill/>
        </p:spPr>
      </p:pic>
      <p:pic>
        <p:nvPicPr>
          <p:cNvPr id="30722" name="Picture 2" descr="http://www.homeandabroad.com/s/siteImages/2/1292_BibliotecaLaurPD.jpg"/>
          <p:cNvPicPr>
            <a:picLocks noChangeAspect="1" noChangeArrowheads="1"/>
          </p:cNvPicPr>
          <p:nvPr/>
        </p:nvPicPr>
        <p:blipFill>
          <a:blip r:embed="rId3" cstate="print"/>
          <a:srcRect/>
          <a:stretch>
            <a:fillRect/>
          </a:stretch>
        </p:blipFill>
        <p:spPr bwMode="auto">
          <a:xfrm>
            <a:off x="395536" y="404664"/>
            <a:ext cx="1762125" cy="1409700"/>
          </a:xfrm>
          <a:prstGeom prst="rect">
            <a:avLst/>
          </a:prstGeom>
          <a:noFill/>
        </p:spPr>
      </p:pic>
      <p:pic>
        <p:nvPicPr>
          <p:cNvPr id="30724" name="Picture 4" descr="http://www.aquinasonline.com/medieval/scribe.jpg"/>
          <p:cNvPicPr>
            <a:picLocks noChangeAspect="1" noChangeArrowheads="1"/>
          </p:cNvPicPr>
          <p:nvPr/>
        </p:nvPicPr>
        <p:blipFill>
          <a:blip r:embed="rId4" cstate="print"/>
          <a:srcRect/>
          <a:stretch>
            <a:fillRect/>
          </a:stretch>
        </p:blipFill>
        <p:spPr bwMode="auto">
          <a:xfrm>
            <a:off x="6516216" y="332656"/>
            <a:ext cx="1752600" cy="2505076"/>
          </a:xfrm>
          <a:prstGeom prst="rect">
            <a:avLst/>
          </a:prstGeom>
          <a:noFill/>
        </p:spPr>
      </p:pic>
    </p:spTree>
    <p:extLst>
      <p:ext uri="{BB962C8B-B14F-4D97-AF65-F5344CB8AC3E}">
        <p14:creationId xmlns:p14="http://schemas.microsoft.com/office/powerpoint/2010/main" val="3827116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l-GR" sz="3600" dirty="0"/>
              <a:t>Αθηνά Δημοπούλου, Αν. Καθηγήτρια</a:t>
            </a:r>
          </a:p>
          <a:p>
            <a:r>
              <a:rPr lang="el-GR" sz="3600" dirty="0"/>
              <a:t>Ώρα ακρόασης (χειμερινό εξάμηνο): </a:t>
            </a:r>
          </a:p>
          <a:p>
            <a:r>
              <a:rPr lang="el-GR" sz="3600" dirty="0"/>
              <a:t>Τρίτη, 13.00-14.00</a:t>
            </a:r>
          </a:p>
          <a:p>
            <a:r>
              <a:rPr lang="el-GR" sz="3600" dirty="0"/>
              <a:t>Ακαδημίας 45, 3ος όροφος</a:t>
            </a:r>
          </a:p>
          <a:p>
            <a:r>
              <a:rPr lang="el-GR" sz="3600" dirty="0"/>
              <a:t>Επικοινωνία: </a:t>
            </a:r>
            <a:r>
              <a:rPr lang="en-GB" sz="3600" dirty="0">
                <a:hlinkClick r:id="rId2"/>
              </a:rPr>
              <a:t>adimopoul@law.uoa.gr</a:t>
            </a:r>
            <a:endParaRPr lang="el-GR" sz="3600" dirty="0"/>
          </a:p>
          <a:p>
            <a:pPr marL="0" indent="0">
              <a:buNone/>
            </a:pPr>
            <a:endParaRPr lang="el-GR" dirty="0"/>
          </a:p>
          <a:p>
            <a:endParaRPr lang="en-US" dirty="0"/>
          </a:p>
        </p:txBody>
      </p:sp>
      <p:sp>
        <p:nvSpPr>
          <p:cNvPr id="3" name="Title 2"/>
          <p:cNvSpPr>
            <a:spLocks noGrp="1"/>
          </p:cNvSpPr>
          <p:nvPr>
            <p:ph type="title"/>
          </p:nvPr>
        </p:nvSpPr>
        <p:spPr/>
        <p:txBody>
          <a:bodyPr/>
          <a:lstStyle/>
          <a:p>
            <a:r>
              <a:rPr lang="el-GR" dirty="0"/>
              <a:t>Λίγα πρακτικά…</a:t>
            </a:r>
            <a:endParaRPr lang="en-US" dirty="0"/>
          </a:p>
        </p:txBody>
      </p:sp>
    </p:spTree>
    <p:extLst>
      <p:ext uri="{BB962C8B-B14F-4D97-AF65-F5344CB8AC3E}">
        <p14:creationId xmlns:p14="http://schemas.microsoft.com/office/powerpoint/2010/main" val="2239163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988840"/>
            <a:ext cx="4248472" cy="4392488"/>
          </a:xfrm>
        </p:spPr>
        <p:txBody>
          <a:bodyPr>
            <a:normAutofit lnSpcReduction="10000"/>
          </a:bodyPr>
          <a:lstStyle/>
          <a:p>
            <a:r>
              <a:rPr lang="fr-CA" sz="2800" dirty="0"/>
              <a:t>A</a:t>
            </a:r>
            <a:r>
              <a:rPr lang="el-GR" sz="2800" dirty="0" err="1"/>
              <a:t>ναγέννηση</a:t>
            </a:r>
            <a:r>
              <a:rPr lang="el-GR" sz="2800" dirty="0"/>
              <a:t> της μελέτης του δικαίου και νομικών σπουδών στην Ιταλία </a:t>
            </a:r>
            <a:endParaRPr lang="en-US" sz="2800" dirty="0"/>
          </a:p>
          <a:p>
            <a:r>
              <a:rPr lang="fr-CA" sz="2800" dirty="0"/>
              <a:t>No</a:t>
            </a:r>
            <a:r>
              <a:rPr lang="el-GR" sz="2800" dirty="0" err="1"/>
              <a:t>μική</a:t>
            </a:r>
            <a:r>
              <a:rPr lang="el-GR" sz="2800" dirty="0"/>
              <a:t> Σχολή της </a:t>
            </a:r>
            <a:r>
              <a:rPr lang="en-US" sz="2800" dirty="0"/>
              <a:t>Bologna</a:t>
            </a:r>
          </a:p>
          <a:p>
            <a:r>
              <a:rPr lang="en-US" sz="2800" dirty="0" err="1"/>
              <a:t>Glossatores</a:t>
            </a:r>
            <a:r>
              <a:rPr lang="el-GR" sz="2800" dirty="0"/>
              <a:t>: σχολιάζουν τα λατινικά κείμενα</a:t>
            </a:r>
            <a:endParaRPr lang="en-US" sz="2800" dirty="0"/>
          </a:p>
          <a:p>
            <a:r>
              <a:rPr lang="el-GR" sz="2800" dirty="0"/>
              <a:t>Ρωμαϊκό Δίκαιο: δίκαιο «</a:t>
            </a:r>
            <a:r>
              <a:rPr lang="en-US" sz="2800" dirty="0" err="1"/>
              <a:t>universalis</a:t>
            </a:r>
            <a:r>
              <a:rPr lang="el-GR" sz="2800" dirty="0"/>
              <a:t>»</a:t>
            </a:r>
          </a:p>
          <a:p>
            <a:endParaRPr lang="el-GR" dirty="0"/>
          </a:p>
        </p:txBody>
      </p:sp>
      <p:pic>
        <p:nvPicPr>
          <p:cNvPr id="31746" name="Picture 2" descr="http://images.ohobackup.multiply.com/image/1/photos/11/500x500/16/DSC05840.JPG?et=yb6BuUQIrL4se19gxGMOpw&amp;nmid=235015713"/>
          <p:cNvPicPr>
            <a:picLocks noChangeAspect="1" noChangeArrowheads="1"/>
          </p:cNvPicPr>
          <p:nvPr/>
        </p:nvPicPr>
        <p:blipFill>
          <a:blip r:embed="rId2" cstate="print"/>
          <a:srcRect/>
          <a:stretch>
            <a:fillRect/>
          </a:stretch>
        </p:blipFill>
        <p:spPr bwMode="auto">
          <a:xfrm>
            <a:off x="4697530" y="332656"/>
            <a:ext cx="3772874" cy="2520280"/>
          </a:xfrm>
          <a:prstGeom prst="rect">
            <a:avLst/>
          </a:prstGeom>
          <a:noFill/>
        </p:spPr>
      </p:pic>
      <p:cxnSp>
        <p:nvCxnSpPr>
          <p:cNvPr id="5" name="Straight Arrow Connector 4"/>
          <p:cNvCxnSpPr/>
          <p:nvPr/>
        </p:nvCxnSpPr>
        <p:spPr>
          <a:xfrm flipV="1">
            <a:off x="3491880" y="3140968"/>
            <a:ext cx="144016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314" name="Picture 2" descr="http://t1.gstatic.com/images?q=tbn:ANd9GcQ2oQYQhkX1t8gyDoAs-L2X6ZAKSz_-rzK8E0Sp3-TYU38GGUzB"/>
          <p:cNvPicPr>
            <a:picLocks noChangeAspect="1" noChangeArrowheads="1"/>
          </p:cNvPicPr>
          <p:nvPr/>
        </p:nvPicPr>
        <p:blipFill>
          <a:blip r:embed="rId3" cstate="print"/>
          <a:srcRect/>
          <a:stretch>
            <a:fillRect/>
          </a:stretch>
        </p:blipFill>
        <p:spPr bwMode="auto">
          <a:xfrm>
            <a:off x="4860324" y="3789040"/>
            <a:ext cx="3362405" cy="2088232"/>
          </a:xfrm>
          <a:prstGeom prst="rect">
            <a:avLst/>
          </a:prstGeom>
          <a:noFill/>
        </p:spPr>
      </p:pic>
    </p:spTree>
    <p:extLst>
      <p:ext uri="{BB962C8B-B14F-4D97-AF65-F5344CB8AC3E}">
        <p14:creationId xmlns:p14="http://schemas.microsoft.com/office/powerpoint/2010/main" val="2093222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Ius commune</a:t>
            </a:r>
          </a:p>
        </p:txBody>
      </p:sp>
      <p:sp>
        <p:nvSpPr>
          <p:cNvPr id="3" name="Content Placeholder 2"/>
          <p:cNvSpPr>
            <a:spLocks noGrp="1"/>
          </p:cNvSpPr>
          <p:nvPr>
            <p:ph sz="quarter" idx="1"/>
          </p:nvPr>
        </p:nvSpPr>
        <p:spPr/>
        <p:txBody>
          <a:bodyPr>
            <a:normAutofit fontScale="92500"/>
          </a:bodyPr>
          <a:lstStyle/>
          <a:p>
            <a:r>
              <a:rPr lang="el-GR" dirty="0"/>
              <a:t>Η συστηματική μελέτη του </a:t>
            </a:r>
            <a:r>
              <a:rPr lang="fr-FR" i="1" dirty="0"/>
              <a:t>Corpus Iuris Civilis </a:t>
            </a:r>
            <a:r>
              <a:rPr lang="el-GR" dirty="0"/>
              <a:t>εδώ και δέκα αιώνες είχε τέτοια έκταση και επιρροή στην ανθρωπότητα, που μόνον με τη μελέτη της Βίβλου μπορεί να συγκριθεί.</a:t>
            </a:r>
          </a:p>
          <a:p>
            <a:r>
              <a:rPr lang="el-GR" dirty="0"/>
              <a:t>Λειτούργησε ως μοχλός για τον κοινωνικό και πολιτικό μετασχηματισμό της νεώτερης Ευρώπης. </a:t>
            </a:r>
          </a:p>
          <a:p>
            <a:r>
              <a:rPr lang="el-GR" dirty="0"/>
              <a:t>Η ρωμαϊκή νομική σκέψη τροφοδότησε συνεχώς το νεώτερο δίκαιο, από το </a:t>
            </a:r>
            <a:r>
              <a:rPr lang="el-GR" i="1" dirty="0"/>
              <a:t>ius</a:t>
            </a:r>
            <a:r>
              <a:rPr lang="el-GR" dirty="0"/>
              <a:t> </a:t>
            </a:r>
            <a:r>
              <a:rPr lang="el-GR" i="1" dirty="0"/>
              <a:t>commune</a:t>
            </a:r>
            <a:r>
              <a:rPr lang="el-GR" dirty="0"/>
              <a:t>, το αμάλγαμα του Ρωμαϊκού και του Κανονικού δικαίου που εφαρμόστηκε ευρέως στα δυτικά κράτη μετά το Μεσαίωνα, έως τα κωδικοποιητικά κινήματα του 19</a:t>
            </a:r>
            <a:r>
              <a:rPr lang="el-GR" baseline="30000" dirty="0"/>
              <a:t>ου</a:t>
            </a:r>
            <a:r>
              <a:rPr lang="el-GR" dirty="0"/>
              <a:t> αιώνα. </a:t>
            </a:r>
            <a:endParaRPr lang="en-US" dirty="0"/>
          </a:p>
        </p:txBody>
      </p:sp>
    </p:spTree>
    <p:extLst>
      <p:ext uri="{BB962C8B-B14F-4D97-AF65-F5344CB8AC3E}">
        <p14:creationId xmlns:p14="http://schemas.microsoft.com/office/powerpoint/2010/main" val="3568691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l-GR" dirty="0"/>
              <a:t>Επί τη βάσει του Ρωμαϊκού Δικαίου, οι Γερμανοί Πανδεκτιστές ανέπτυξαν τις δογματικές δομές του νεώτερου αστικού δικαίου που αποκρυσταλλώθηκε στους σύγχρονους Αστικούς Κώδικες. </a:t>
            </a:r>
          </a:p>
          <a:p>
            <a:r>
              <a:rPr lang="el-GR" dirty="0"/>
              <a:t>Οι κώδικες αυτοί σήμερα τις σχέσεις πολιτών ανά τον κόσμο, από την ηπειρωτική Ευρώπη και τη Ρωσία, έως τη Νότια Αμερική, την Άπω Ανατολή, και τη Νότια Αφρική, όπου το Ρωμαϊκό δίκαιο – από τις αυθεντικές του πηγές – συνεχίζει πάντα να εφαρμόζεται από τα Δικαστήρια ως ισχύον δίκαιο. </a:t>
            </a:r>
            <a:endParaRPr lang="en-US" dirty="0"/>
          </a:p>
        </p:txBody>
      </p:sp>
    </p:spTree>
    <p:extLst>
      <p:ext uri="{BB962C8B-B14F-4D97-AF65-F5344CB8AC3E}">
        <p14:creationId xmlns:p14="http://schemas.microsoft.com/office/powerpoint/2010/main" val="3342655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36680"/>
          </a:xfrm>
        </p:spPr>
        <p:txBody>
          <a:bodyPr>
            <a:normAutofit/>
          </a:bodyPr>
          <a:lstStyle/>
          <a:p>
            <a:pPr algn="ctr"/>
            <a:r>
              <a:rPr lang="en-US" dirty="0"/>
              <a:t>CIVIL LAW – COMMON LAW</a:t>
            </a:r>
            <a:endParaRPr lang="el-GR" dirty="0"/>
          </a:p>
        </p:txBody>
      </p:sp>
      <p:pic>
        <p:nvPicPr>
          <p:cNvPr id="45058" name="Picture 2" descr="http://upload.wikimedia.org/wikipedia/commons/2/21/LegalSystemsOfTheWorldMap.png"/>
          <p:cNvPicPr>
            <a:picLocks noChangeAspect="1" noChangeArrowheads="1"/>
          </p:cNvPicPr>
          <p:nvPr/>
        </p:nvPicPr>
        <p:blipFill>
          <a:blip r:embed="rId2" cstate="print"/>
          <a:srcRect/>
          <a:stretch>
            <a:fillRect/>
          </a:stretch>
        </p:blipFill>
        <p:spPr bwMode="auto">
          <a:xfrm>
            <a:off x="0" y="1412776"/>
            <a:ext cx="9144000" cy="4100051"/>
          </a:xfrm>
          <a:prstGeom prst="rect">
            <a:avLst/>
          </a:prstGeom>
          <a:noFill/>
        </p:spPr>
      </p:pic>
    </p:spTree>
    <p:extLst>
      <p:ext uri="{BB962C8B-B14F-4D97-AF65-F5344CB8AC3E}">
        <p14:creationId xmlns:p14="http://schemas.microsoft.com/office/powerpoint/2010/main" val="2897769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l-GR" dirty="0"/>
              <a:t>Οι Ρωμαίοι νομικοί, αναβιβάζοντας την ίδια την περί δικαίου αντίληψη, από ένα σύστημα θετών κανόνων δικαίου σε ένα </a:t>
            </a:r>
            <a:r>
              <a:rPr lang="el-GR" b="1" dirty="0"/>
              <a:t>σύστημα νομικών εννοιών, </a:t>
            </a:r>
            <a:r>
              <a:rPr lang="el-GR" dirty="0"/>
              <a:t>δημιούργησαν μία κοινή νομική “ γλώσσα” με διαχρονικό χαρακτήρα, η οποία συνεχίζει να ομιλείται και σήμερα μεταξύ των νομικών, σε όλα τα μήκη και πλάτη του πλανήτη.</a:t>
            </a:r>
            <a:endParaRPr lang="en-US" dirty="0"/>
          </a:p>
        </p:txBody>
      </p:sp>
    </p:spTree>
    <p:extLst>
      <p:ext uri="{BB962C8B-B14F-4D97-AF65-F5344CB8AC3E}">
        <p14:creationId xmlns:p14="http://schemas.microsoft.com/office/powerpoint/2010/main" val="592943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Δημόσιο Δίκαιο</a:t>
            </a:r>
            <a:endParaRPr lang="en-US" dirty="0"/>
          </a:p>
        </p:txBody>
      </p:sp>
      <p:sp>
        <p:nvSpPr>
          <p:cNvPr id="3" name="Content Placeholder 2"/>
          <p:cNvSpPr>
            <a:spLocks noGrp="1"/>
          </p:cNvSpPr>
          <p:nvPr>
            <p:ph sz="quarter" idx="1"/>
          </p:nvPr>
        </p:nvSpPr>
        <p:spPr/>
        <p:txBody>
          <a:bodyPr>
            <a:normAutofit/>
          </a:bodyPr>
          <a:lstStyle/>
          <a:p>
            <a:r>
              <a:rPr lang="el-GR" dirty="0"/>
              <a:t>Οι θεσμοί της Ρώμης, τόσο οι ρεπουμπλικανικοί, όσο και οι ηγεμονικοί, τροφοδότησαν διαχρονικά την πολιτική σκέψη και λειτούργησαν ως πρότυπο αντίστοιχων σύγχρονων θεσμών, από τις μοναρχίες, έως τα σύγχρονα συστήματα δημοκρατικής διακυβέρνησης στην Ευρώπη και στις ΗΠΑ. </a:t>
            </a:r>
          </a:p>
          <a:p>
            <a:r>
              <a:rPr lang="el-GR" dirty="0"/>
              <a:t>Η </a:t>
            </a:r>
            <a:r>
              <a:rPr lang="fr-FR" i="1" dirty="0" err="1"/>
              <a:t>Res</a:t>
            </a:r>
            <a:r>
              <a:rPr lang="fr-FR" i="1" dirty="0"/>
              <a:t> publica</a:t>
            </a:r>
            <a:r>
              <a:rPr lang="el-GR" dirty="0"/>
              <a:t> βρίσκεται στη ρίζα του όρου "</a:t>
            </a:r>
            <a:r>
              <a:rPr lang="fr-FR" dirty="0" err="1"/>
              <a:t>Republic</a:t>
            </a:r>
            <a:r>
              <a:rPr lang="el-GR" dirty="0"/>
              <a:t>", που αποδίδει το οργανωμένο κράτος σε όλες τις σύγχρονες λατινογενείς γλώσσες. </a:t>
            </a:r>
            <a:endParaRPr lang="en-US" dirty="0"/>
          </a:p>
        </p:txBody>
      </p:sp>
    </p:spTree>
    <p:extLst>
      <p:ext uri="{BB962C8B-B14F-4D97-AF65-F5344CB8AC3E}">
        <p14:creationId xmlns:p14="http://schemas.microsoft.com/office/powerpoint/2010/main" val="2946141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77500" lnSpcReduction="20000"/>
          </a:bodyPr>
          <a:lstStyle/>
          <a:p>
            <a:r>
              <a:rPr lang="el-GR" dirty="0"/>
              <a:t>Η επιβίωση της ρωμαϊκής νομικής σκέψης στους σύγχρονους νομικούς θεσμούς, πολύ μετά την εξαφάνιση της ρωμαϊκής αυτοκρατορίας και την κατάρρευση του υλικού της πολιτισμού, μας υπενθυμίζει </a:t>
            </a:r>
            <a:r>
              <a:rPr lang="el-GR" b="1" dirty="0"/>
              <a:t>την αυθύπαρκτη δύναμη που έχουν οι ιδέες και το πνεύμα, έναντι της φθαρτής ύλης, και την οργανωτική ισχύ που διατηρούν σε έναν συνεχώς μεταβαλλόμενο κόσμο.</a:t>
            </a:r>
          </a:p>
          <a:p>
            <a:r>
              <a:rPr lang="el-GR" dirty="0"/>
              <a:t> Για το σύγχρονο νομικό, η μελέτη της ρωμαϊκής νομικής παράδοσης αποτελεί, πέραν από εισαγωγή στα θεμέλια του συγχρόνου δικαίου, επανασύνδεση με έναν ευρύτερο νομικό πολιτισμό. </a:t>
            </a:r>
          </a:p>
          <a:p>
            <a:r>
              <a:rPr lang="el-GR" dirty="0"/>
              <a:t>Στον πυρήνα του βρίσκεται η αντίληψη ότι το δίκαιο πρέπει να αποτελεί ένα εργαλείο που καθιστά δυνατή τη συμβίωση μεταξύ διαφορετικών λαών, ένας δεσμός ενότητας, συγκερασμού αντιλήψεων και συμβιβασμού αντίθετων συμφερόντων. </a:t>
            </a:r>
            <a:endParaRPr lang="en-US" dirty="0"/>
          </a:p>
          <a:p>
            <a:endParaRPr lang="en-US" dirty="0"/>
          </a:p>
        </p:txBody>
      </p:sp>
    </p:spTree>
    <p:extLst>
      <p:ext uri="{BB962C8B-B14F-4D97-AF65-F5344CB8AC3E}">
        <p14:creationId xmlns:p14="http://schemas.microsoft.com/office/powerpoint/2010/main" val="3904060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Goethe</a:t>
            </a:r>
            <a:endParaRPr lang="en-US" dirty="0"/>
          </a:p>
        </p:txBody>
      </p:sp>
      <p:sp>
        <p:nvSpPr>
          <p:cNvPr id="3" name="Content Placeholder 2"/>
          <p:cNvSpPr>
            <a:spLocks noGrp="1"/>
          </p:cNvSpPr>
          <p:nvPr>
            <p:ph sz="quarter" idx="1"/>
          </p:nvPr>
        </p:nvSpPr>
        <p:spPr>
          <a:xfrm>
            <a:off x="301752" y="1527048"/>
            <a:ext cx="4773947" cy="4933074"/>
          </a:xfrm>
        </p:spPr>
        <p:txBody>
          <a:bodyPr/>
          <a:lstStyle/>
          <a:p>
            <a:r>
              <a:rPr lang="el-GR" dirty="0"/>
              <a:t>Το Ρωμαϊκό Δίκαιο μοιάζει με μία πάπια, που άλλοτε κολυμπά σε κοινή θέα, ενίοτε βουτά και χάνεται κάτω από το νερό, αλλά πάντα ξαναβγαίνει στην επιφάνεια.</a:t>
            </a:r>
            <a:endParaRPr lang="en-US" dirty="0"/>
          </a:p>
        </p:txBody>
      </p:sp>
      <p:pic>
        <p:nvPicPr>
          <p:cNvPr id="4" name="Picture 3" descr="1200px-Goethe_(Stieler_18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3245" y="1442551"/>
            <a:ext cx="4068301" cy="5017571"/>
          </a:xfrm>
          <a:prstGeom prst="rect">
            <a:avLst/>
          </a:prstGeom>
        </p:spPr>
      </p:pic>
    </p:spTree>
    <p:extLst>
      <p:ext uri="{BB962C8B-B14F-4D97-AF65-F5344CB8AC3E}">
        <p14:creationId xmlns:p14="http://schemas.microsoft.com/office/powerpoint/2010/main" val="1555751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Οι πηγές του Ρωμαϊκού Δικαίου</a:t>
            </a:r>
            <a:endParaRPr lang="en-US" dirty="0"/>
          </a:p>
        </p:txBody>
      </p:sp>
      <p:sp>
        <p:nvSpPr>
          <p:cNvPr id="3" name="Content Placeholder 2"/>
          <p:cNvSpPr>
            <a:spLocks noGrp="1"/>
          </p:cNvSpPr>
          <p:nvPr>
            <p:ph sz="quarter" idx="1"/>
          </p:nvPr>
        </p:nvSpPr>
        <p:spPr/>
        <p:txBody>
          <a:bodyPr>
            <a:normAutofit fontScale="92500" lnSpcReduction="10000"/>
          </a:bodyPr>
          <a:lstStyle/>
          <a:p>
            <a:r>
              <a:rPr lang="el-GR" dirty="0"/>
              <a:t>Ο κορμός της γνώσης μας για το Ρωμαϊκό Δίκαιο προέρχεται από την Ιουστινιάνεια Κωδικοποίηση, χωρίς αυτό να σημαίνει ότι η εικόνα του δικαίου πριν από αυτήν ήταν η ίδια. </a:t>
            </a:r>
          </a:p>
          <a:p>
            <a:r>
              <a:rPr lang="el-GR" dirty="0"/>
              <a:t>Όσα γνωρίζουμε για τους θεσμούς και το δίκαιο της Ρώμης κατά την μακρά περίοδο από κτήσεως Ρώμης έως τον Ιουστινιανό, προέρχονται από : </a:t>
            </a:r>
          </a:p>
          <a:p>
            <a:r>
              <a:rPr lang="el-GR" dirty="0"/>
              <a:t>τις έμμεσες πηγές των φιλολογικών μαρτυριών, </a:t>
            </a:r>
          </a:p>
          <a:p>
            <a:r>
              <a:rPr lang="el-GR" dirty="0"/>
              <a:t>τις άμεσες πηγές, όπως επιγραφές ή παπύρους και </a:t>
            </a:r>
          </a:p>
          <a:p>
            <a:r>
              <a:rPr lang="el-GR" dirty="0"/>
              <a:t>τις νομικές πηγές, όπως οι </a:t>
            </a:r>
            <a:r>
              <a:rPr lang="el-GR" i="1" dirty="0"/>
              <a:t>Εισηγήσεις</a:t>
            </a:r>
            <a:r>
              <a:rPr lang="el-GR" dirty="0"/>
              <a:t> του Γάιου ή τα κείμενα της Ιουστινιάνειας Κωδικοποίησης. </a:t>
            </a:r>
            <a:endParaRPr lang="en-US" dirty="0"/>
          </a:p>
          <a:p>
            <a:endParaRPr lang="en-US" dirty="0"/>
          </a:p>
        </p:txBody>
      </p:sp>
    </p:spTree>
    <p:extLst>
      <p:ext uri="{BB962C8B-B14F-4D97-AF65-F5344CB8AC3E}">
        <p14:creationId xmlns:p14="http://schemas.microsoft.com/office/powerpoint/2010/main" val="4284314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Φιλολογικές πηγές </a:t>
            </a:r>
            <a:endParaRPr lang="en-US" dirty="0"/>
          </a:p>
        </p:txBody>
      </p:sp>
      <p:sp>
        <p:nvSpPr>
          <p:cNvPr id="3" name="Content Placeholder 2"/>
          <p:cNvSpPr>
            <a:spLocks noGrp="1"/>
          </p:cNvSpPr>
          <p:nvPr>
            <p:ph sz="quarter" idx="1"/>
          </p:nvPr>
        </p:nvSpPr>
        <p:spPr/>
        <p:txBody>
          <a:bodyPr>
            <a:normAutofit fontScale="85000" lnSpcReduction="10000"/>
          </a:bodyPr>
          <a:lstStyle/>
          <a:p>
            <a:r>
              <a:rPr lang="el-GR" dirty="0"/>
              <a:t>Η γνώση μας για το πολίτευμα και το δίκαιο της Ρώμης την αρχαϊκή εποχή βασίζεται σε πολύ μεταγενέστερες πηγές</a:t>
            </a:r>
          </a:p>
          <a:p>
            <a:r>
              <a:rPr lang="el-GR" dirty="0"/>
              <a:t>συχνά αποτελούν ένα μείγμα μύθων, θρύλων και πολιτικής προπαγάνδας των ίδιων των Ρωμαίων. </a:t>
            </a:r>
          </a:p>
          <a:p>
            <a:r>
              <a:rPr lang="el-GR" dirty="0"/>
              <a:t>Πιο αξιόπιστες ιστορικές πηγές διαθέτουμε για τις μετέπειτα ιστορικές περιόδους. </a:t>
            </a:r>
          </a:p>
          <a:p>
            <a:r>
              <a:rPr lang="el-GR" dirty="0"/>
              <a:t>Λογοτεχνικά έργα, όπως οι κωμωδίες του Πλαύτου του 3</a:t>
            </a:r>
            <a:r>
              <a:rPr lang="el-GR" baseline="30000" dirty="0"/>
              <a:t>ου</a:t>
            </a:r>
            <a:r>
              <a:rPr lang="el-GR" dirty="0"/>
              <a:t> αι. π.Χ.</a:t>
            </a:r>
            <a:r>
              <a:rPr lang="el-GR" baseline="30000" dirty="0"/>
              <a:t> </a:t>
            </a:r>
            <a:r>
              <a:rPr lang="el-GR" dirty="0"/>
              <a:t>περιλαμβάνουν μνείες στο ισχύον δίκαιο της εποχής τους. </a:t>
            </a:r>
          </a:p>
          <a:p>
            <a:r>
              <a:rPr lang="el-GR" dirty="0" err="1"/>
              <a:t>Oι</a:t>
            </a:r>
            <a:r>
              <a:rPr lang="el-GR" dirty="0"/>
              <a:t> δικανικοί λόγοι του Κικέρωνα, οι επιστολές και τα φιλοσοφικά του έργα, περιέχουν πληθώρα αναφορών σε νομικές έννοιες, </a:t>
            </a:r>
          </a:p>
          <a:p>
            <a:r>
              <a:rPr lang="el-GR" dirty="0"/>
              <a:t>Ή έργα του ρήτορα Κοϊντιλιανού του 1</a:t>
            </a:r>
            <a:r>
              <a:rPr lang="el-GR" baseline="30000" dirty="0"/>
              <a:t>ου</a:t>
            </a:r>
            <a:r>
              <a:rPr lang="el-GR" dirty="0"/>
              <a:t> μ.Χ. αιώνα. </a:t>
            </a:r>
            <a:endParaRPr lang="en-US" dirty="0"/>
          </a:p>
          <a:p>
            <a:endParaRPr lang="en-US" dirty="0"/>
          </a:p>
        </p:txBody>
      </p:sp>
    </p:spTree>
    <p:extLst>
      <p:ext uri="{BB962C8B-B14F-4D97-AF65-F5344CB8AC3E}">
        <p14:creationId xmlns:p14="http://schemas.microsoft.com/office/powerpoint/2010/main" val="662419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3C6E-0DC7-40A7-A13F-8DE7C6C708B0}"/>
              </a:ext>
            </a:extLst>
          </p:cNvPr>
          <p:cNvSpPr>
            <a:spLocks noGrp="1"/>
          </p:cNvSpPr>
          <p:nvPr>
            <p:ph type="title"/>
          </p:nvPr>
        </p:nvSpPr>
        <p:spPr/>
        <p:txBody>
          <a:bodyPr/>
          <a:lstStyle/>
          <a:p>
            <a:r>
              <a:rPr lang="el-GR" dirty="0"/>
              <a:t>Μάθημα</a:t>
            </a:r>
            <a:endParaRPr lang="en-US" dirty="0"/>
          </a:p>
        </p:txBody>
      </p:sp>
      <p:sp>
        <p:nvSpPr>
          <p:cNvPr id="3" name="Content Placeholder 2">
            <a:extLst>
              <a:ext uri="{FF2B5EF4-FFF2-40B4-BE49-F238E27FC236}">
                <a16:creationId xmlns:a16="http://schemas.microsoft.com/office/drawing/2014/main" id="{642412B6-DD4D-40E6-8A27-0B46775BCA30}"/>
              </a:ext>
            </a:extLst>
          </p:cNvPr>
          <p:cNvSpPr>
            <a:spLocks noGrp="1"/>
          </p:cNvSpPr>
          <p:nvPr>
            <p:ph sz="quarter" idx="1"/>
          </p:nvPr>
        </p:nvSpPr>
        <p:spPr/>
        <p:txBody>
          <a:bodyPr>
            <a:normAutofit lnSpcReduction="10000"/>
          </a:bodyPr>
          <a:lstStyle/>
          <a:p>
            <a:r>
              <a:rPr lang="el-GR" dirty="0"/>
              <a:t>Υποχρεωτική παρουσία</a:t>
            </a:r>
          </a:p>
          <a:p>
            <a:r>
              <a:rPr lang="el-GR" dirty="0"/>
              <a:t>Έως δύο απουσίες ανά μάθημα</a:t>
            </a:r>
          </a:p>
          <a:p>
            <a:r>
              <a:rPr lang="el-GR" dirty="0"/>
              <a:t>Μία εργασία εξαμήνου σε κάθε μάθημα:</a:t>
            </a:r>
          </a:p>
          <a:p>
            <a:pPr lvl="1"/>
            <a:r>
              <a:rPr lang="el-GR" dirty="0"/>
              <a:t>Παρουσίαση νομικών πληροφοριών μίας πηγής</a:t>
            </a:r>
          </a:p>
          <a:p>
            <a:pPr lvl="1"/>
            <a:r>
              <a:rPr lang="el-GR"/>
              <a:t>Ένας θεσμός του Ρ.Δ.</a:t>
            </a:r>
            <a:endParaRPr lang="el-GR" dirty="0"/>
          </a:p>
          <a:p>
            <a:r>
              <a:rPr lang="el-GR" dirty="0"/>
              <a:t>Παρουσίαση της εργασίας στο τέλος του εξαμήνου</a:t>
            </a:r>
          </a:p>
          <a:p>
            <a:r>
              <a:rPr lang="el-GR" dirty="0"/>
              <a:t>Εξετάσεις στο τέλος του εξαμήνου</a:t>
            </a:r>
          </a:p>
          <a:p>
            <a:r>
              <a:rPr lang="el-GR" dirty="0"/>
              <a:t>Διπλωματική εργασία: σε ένα από τα 4 μαθήματα</a:t>
            </a:r>
          </a:p>
          <a:p>
            <a:r>
              <a:rPr lang="el-GR" dirty="0"/>
              <a:t>Υποβολή: Οκτώβριο</a:t>
            </a:r>
          </a:p>
          <a:p>
            <a:r>
              <a:rPr lang="el-GR" dirty="0"/>
              <a:t>Υποστήριξη: έως και Δεκέμβριο</a:t>
            </a:r>
          </a:p>
        </p:txBody>
      </p:sp>
    </p:spTree>
    <p:extLst>
      <p:ext uri="{BB962C8B-B14F-4D97-AF65-F5344CB8AC3E}">
        <p14:creationId xmlns:p14="http://schemas.microsoft.com/office/powerpoint/2010/main" val="4063567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RESPUBLICA</a:t>
            </a:r>
            <a:endParaRPr lang="el-GR" dirty="0"/>
          </a:p>
        </p:txBody>
      </p:sp>
      <p:sp>
        <p:nvSpPr>
          <p:cNvPr id="3" name="Content Placeholder 2"/>
          <p:cNvSpPr>
            <a:spLocks noGrp="1"/>
          </p:cNvSpPr>
          <p:nvPr>
            <p:ph sz="quarter" idx="1"/>
          </p:nvPr>
        </p:nvSpPr>
        <p:spPr/>
        <p:txBody>
          <a:bodyPr>
            <a:normAutofit fontScale="92500"/>
          </a:bodyPr>
          <a:lstStyle/>
          <a:p>
            <a:pPr marL="0" indent="0">
              <a:buNone/>
            </a:pPr>
            <a:endParaRPr lang="el-GR" dirty="0"/>
          </a:p>
          <a:p>
            <a:r>
              <a:rPr lang="el-GR" dirty="0"/>
              <a:t>Κάτων (234-149 π.Χ. </a:t>
            </a:r>
            <a:r>
              <a:rPr lang="fr-CA" dirty="0"/>
              <a:t>De </a:t>
            </a:r>
            <a:r>
              <a:rPr lang="fr-CA" dirty="0" err="1"/>
              <a:t>agricultura</a:t>
            </a:r>
            <a:r>
              <a:rPr lang="fr-CA" dirty="0"/>
              <a:t>)</a:t>
            </a:r>
            <a:endParaRPr lang="el-GR" dirty="0"/>
          </a:p>
          <a:p>
            <a:r>
              <a:rPr lang="el-GR" dirty="0">
                <a:solidFill>
                  <a:srgbClr val="FF0000"/>
                </a:solidFill>
              </a:rPr>
              <a:t>Πολύβιος</a:t>
            </a:r>
            <a:r>
              <a:rPr lang="fr-CA" dirty="0">
                <a:solidFill>
                  <a:srgbClr val="FF0000"/>
                </a:solidFill>
              </a:rPr>
              <a:t> </a:t>
            </a:r>
            <a:r>
              <a:rPr lang="fr-CA" dirty="0"/>
              <a:t>(200-117 </a:t>
            </a:r>
            <a:r>
              <a:rPr lang="el-GR" dirty="0"/>
              <a:t>π.Χ.</a:t>
            </a:r>
            <a:r>
              <a:rPr lang="fr-CA" dirty="0"/>
              <a:t> I</a:t>
            </a:r>
            <a:r>
              <a:rPr lang="el-GR" dirty="0" err="1"/>
              <a:t>στορίες</a:t>
            </a:r>
            <a:r>
              <a:rPr lang="el-GR" dirty="0"/>
              <a:t> 220-146 π.Χ.)</a:t>
            </a:r>
          </a:p>
          <a:p>
            <a:r>
              <a:rPr lang="el-GR" dirty="0">
                <a:solidFill>
                  <a:srgbClr val="FF0000"/>
                </a:solidFill>
              </a:rPr>
              <a:t>Κικέρων</a:t>
            </a:r>
            <a:r>
              <a:rPr lang="el-GR" dirty="0"/>
              <a:t> (106-43 π.Χ. Φιλοσοφικά, ρητορικά έργα, αλληλογραφία)</a:t>
            </a:r>
          </a:p>
          <a:p>
            <a:r>
              <a:rPr lang="el-GR" dirty="0"/>
              <a:t>Καίσαρ (100-44 π.Χ. </a:t>
            </a:r>
            <a:r>
              <a:rPr lang="fr-CA" dirty="0"/>
              <a:t>De Bello </a:t>
            </a:r>
            <a:r>
              <a:rPr lang="fr-CA" dirty="0" err="1"/>
              <a:t>Gallico</a:t>
            </a:r>
            <a:r>
              <a:rPr lang="fr-CA" dirty="0"/>
              <a:t> </a:t>
            </a:r>
            <a:r>
              <a:rPr lang="mr-IN" dirty="0"/>
              <a:t>–</a:t>
            </a:r>
            <a:r>
              <a:rPr lang="fr-CA" dirty="0"/>
              <a:t> De Bello </a:t>
            </a:r>
            <a:r>
              <a:rPr lang="fr-CA" dirty="0" err="1"/>
              <a:t>civili</a:t>
            </a:r>
            <a:r>
              <a:rPr lang="fr-CA" dirty="0"/>
              <a:t>).</a:t>
            </a:r>
            <a:endParaRPr lang="el-GR" dirty="0"/>
          </a:p>
          <a:p>
            <a:r>
              <a:rPr lang="fr-CA" dirty="0" err="1"/>
              <a:t>Varro</a:t>
            </a:r>
            <a:r>
              <a:rPr lang="fr-CA" dirty="0"/>
              <a:t> (116-27 </a:t>
            </a:r>
            <a:r>
              <a:rPr lang="el-GR" dirty="0"/>
              <a:t>π.Χ. Εγκυκλοπαιδικά έργα)</a:t>
            </a:r>
            <a:endParaRPr lang="fr-CA" dirty="0"/>
          </a:p>
          <a:p>
            <a:r>
              <a:rPr lang="el-GR" dirty="0"/>
              <a:t>Σαλλούστιος (86-35 π.Χ. Ιουγούρθας </a:t>
            </a:r>
            <a:r>
              <a:rPr lang="mr-IN" dirty="0"/>
              <a:t>–</a:t>
            </a:r>
            <a:r>
              <a:rPr lang="el-GR" dirty="0"/>
              <a:t> Κατιλίνας)</a:t>
            </a:r>
          </a:p>
          <a:p>
            <a:r>
              <a:rPr lang="el-GR" dirty="0"/>
              <a:t>Διόδωρος Σικελιώτης (80-29 π.Χ., Ιστορική Βιβλιοθήκη, -60 π.Χ.).</a:t>
            </a:r>
          </a:p>
          <a:p>
            <a:endParaRPr lang="en-US" dirty="0"/>
          </a:p>
        </p:txBody>
      </p:sp>
    </p:spTree>
    <p:extLst>
      <p:ext uri="{BB962C8B-B14F-4D97-AF65-F5344CB8AC3E}">
        <p14:creationId xmlns:p14="http://schemas.microsoft.com/office/powerpoint/2010/main" val="2070775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4482" y="324899"/>
            <a:ext cx="7989592" cy="4478149"/>
          </a:xfrm>
          <a:prstGeom prst="rect">
            <a:avLst/>
          </a:prstGeom>
        </p:spPr>
        <p:txBody>
          <a:bodyPr wrap="square">
            <a:spAutoFit/>
          </a:bodyPr>
          <a:lstStyle/>
          <a:p>
            <a:pPr algn="just">
              <a:spcAft>
                <a:spcPts val="600"/>
              </a:spcAft>
            </a:pPr>
            <a:r>
              <a:rPr lang="el-GR" sz="2400" b="1" u="sng" dirty="0">
                <a:latin typeface="Calibri"/>
                <a:ea typeface="ＭＳ 明朝"/>
                <a:cs typeface="Times New Roman"/>
              </a:rPr>
              <a:t>ΠΟΛΥΒΙΟΣ (200-118 π.Χ.)</a:t>
            </a:r>
            <a:endParaRPr lang="en-US" sz="2400" dirty="0">
              <a:latin typeface="Cambria"/>
              <a:ea typeface="ＭＳ 明朝"/>
              <a:cs typeface="Times New Roman"/>
            </a:endParaRPr>
          </a:p>
          <a:p>
            <a:pPr algn="just">
              <a:spcAft>
                <a:spcPts val="0"/>
              </a:spcAft>
            </a:pPr>
            <a:r>
              <a:rPr lang="el-GR" sz="2400" dirty="0">
                <a:latin typeface="Calibri"/>
                <a:ea typeface="ＭＳ 明朝"/>
                <a:cs typeface="Times New Roman"/>
              </a:rPr>
              <a:t>Έλληνας από τη Μεγαλόπολη που οδηγήθηκε ως όμηρος στη Ρώμη κατά τη διάρκεια των Μακεδονικών πολέμων. Χάρις στην καλλιέργειά του θα γίνει δάσκαλος διακεκριμένων Ρωμαίων. Στις </a:t>
            </a:r>
            <a:r>
              <a:rPr lang="el-GR" sz="2400" i="1" dirty="0">
                <a:latin typeface="Calibri"/>
                <a:ea typeface="ＭＳ 明朝"/>
                <a:cs typeface="Times New Roman"/>
              </a:rPr>
              <a:t>Ιστορίες </a:t>
            </a:r>
            <a:r>
              <a:rPr lang="el-GR" sz="2400" dirty="0">
                <a:latin typeface="Calibri"/>
                <a:ea typeface="ＭＳ 明朝"/>
                <a:cs typeface="Times New Roman"/>
              </a:rPr>
              <a:t>του περιγράφει την πορεία της Ρώμης προς την παγκόσμια κυριαρχία, καθώς και τις πολιτικές, στρατιωτικές και ηθικές προϋποθέσεις που την κατέστησαν δυνατή. Αναλύει τη δομή του ρωμαϊκού πολιτεύματος και τη διάκριση των εξουσιών στη Ρώμη. Επηρέασε πολλούς μεταγενέστερους διανοητές, μεταξύ των οποίων τον Μοντεσκιέ στο </a:t>
            </a:r>
            <a:r>
              <a:rPr lang="el-GR" sz="2400" i="1" dirty="0">
                <a:latin typeface="Calibri"/>
                <a:ea typeface="ＭＳ 明朝"/>
                <a:cs typeface="Times New Roman"/>
              </a:rPr>
              <a:t>Πνεύμα των νόμων.</a:t>
            </a:r>
            <a:r>
              <a:rPr lang="el-GR" sz="2400" dirty="0">
                <a:latin typeface="Calibri"/>
                <a:ea typeface="ＭＳ 明朝"/>
                <a:cs typeface="Times New Roman"/>
              </a:rPr>
              <a:t> </a:t>
            </a:r>
            <a:endParaRPr lang="en-US" sz="2400" dirty="0">
              <a:latin typeface="Cambria"/>
              <a:ea typeface="ＭＳ 明朝"/>
              <a:cs typeface="Times New Roman"/>
            </a:endParaRPr>
          </a:p>
          <a:p>
            <a:pPr algn="just">
              <a:spcAft>
                <a:spcPts val="0"/>
              </a:spcAft>
            </a:pPr>
            <a:r>
              <a:rPr lang="el-GR" sz="1600" dirty="0">
                <a:latin typeface="Calibri"/>
                <a:ea typeface="ＭＳ 明朝"/>
                <a:cs typeface="Times New Roman"/>
              </a:rPr>
              <a:t> </a:t>
            </a:r>
            <a:endParaRPr lang="en-US" sz="1600" dirty="0">
              <a:latin typeface="Cambria"/>
              <a:ea typeface="ＭＳ 明朝"/>
              <a:cs typeface="Times New Roman"/>
            </a:endParaRPr>
          </a:p>
        </p:txBody>
      </p:sp>
    </p:spTree>
    <p:extLst>
      <p:ext uri="{BB962C8B-B14F-4D97-AF65-F5344CB8AC3E}">
        <p14:creationId xmlns:p14="http://schemas.microsoft.com/office/powerpoint/2010/main" val="2471034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92500"/>
          </a:bodyPr>
          <a:lstStyle/>
          <a:p>
            <a:pPr algn="just">
              <a:spcAft>
                <a:spcPts val="600"/>
              </a:spcAft>
            </a:pPr>
            <a:r>
              <a:rPr lang="el-GR" b="1" u="sng" dirty="0">
                <a:latin typeface="Calibri"/>
                <a:ea typeface="ＭＳ 明朝"/>
                <a:cs typeface="Times New Roman"/>
              </a:rPr>
              <a:t>ΚΙΚΕΡΩΝ (106-43 π.Χ.)</a:t>
            </a:r>
            <a:endParaRPr lang="en-US" dirty="0">
              <a:latin typeface="Cambria"/>
              <a:ea typeface="ＭＳ 明朝"/>
              <a:cs typeface="Times New Roman"/>
            </a:endParaRPr>
          </a:p>
          <a:p>
            <a:pPr algn="just">
              <a:spcAft>
                <a:spcPts val="0"/>
              </a:spcAft>
            </a:pPr>
            <a:r>
              <a:rPr lang="el-GR" dirty="0">
                <a:latin typeface="Calibri"/>
                <a:ea typeface="ＭＳ 明朝"/>
                <a:cs typeface="Times New Roman"/>
              </a:rPr>
              <a:t>Ο διασημότερος δικηγόρος όλων των εποχών, με σημαντική θητεία στα αξιώματα της Ρώμης. Οι 106 δικανικοί λόγοι υπεράσπισης και κατηγορίας που συνέταξε, οι πολιτικές και φιλοσοφικές του πραγματείες και οι περί τις 900 επιστολές προς τον φίλο του Αττικό και άλλους πρωταγωνιστές της πολιτικής σκηνής της Ρώμης, αποτελούν πολύτιμες πηγές για τη γνώση μας για το δίκαιο και τους θεσμούς του τέλους της </a:t>
            </a:r>
            <a:r>
              <a:rPr lang="fr-FR" i="1" dirty="0" err="1">
                <a:latin typeface="Calibri"/>
                <a:ea typeface="ＭＳ 明朝"/>
                <a:cs typeface="Times New Roman"/>
              </a:rPr>
              <a:t>Res</a:t>
            </a:r>
            <a:r>
              <a:rPr lang="fr-FR" i="1" dirty="0">
                <a:latin typeface="Calibri"/>
                <a:ea typeface="ＭＳ 明朝"/>
                <a:cs typeface="Times New Roman"/>
              </a:rPr>
              <a:t> publica</a:t>
            </a:r>
            <a:r>
              <a:rPr lang="el-GR" dirty="0">
                <a:latin typeface="Calibri"/>
                <a:ea typeface="ＭＳ 明朝"/>
                <a:cs typeface="Times New Roman"/>
              </a:rPr>
              <a:t>. Το έργο του αποτελεί σημείο αναφοράς του ευρωπαϊκού πολιτισμού και έχει ασκήσει βαθιά επιρροή σε μεταγενέστερους πολιτικούς διανοητές.</a:t>
            </a:r>
            <a:endParaRPr lang="en-US" dirty="0">
              <a:latin typeface="Cambria"/>
              <a:ea typeface="ＭＳ 明朝"/>
              <a:cs typeface="Times New Roman"/>
            </a:endParaRPr>
          </a:p>
          <a:p>
            <a:endParaRPr lang="en-US" dirty="0"/>
          </a:p>
        </p:txBody>
      </p:sp>
    </p:spTree>
    <p:extLst>
      <p:ext uri="{BB962C8B-B14F-4D97-AF65-F5344CB8AC3E}">
        <p14:creationId xmlns:p14="http://schemas.microsoft.com/office/powerpoint/2010/main" val="3253588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PRINCIPATUS</a:t>
            </a:r>
          </a:p>
        </p:txBody>
      </p:sp>
      <p:sp>
        <p:nvSpPr>
          <p:cNvPr id="8" name="Content Placeholder 7"/>
          <p:cNvSpPr>
            <a:spLocks noGrp="1"/>
          </p:cNvSpPr>
          <p:nvPr>
            <p:ph sz="quarter" idx="1"/>
          </p:nvPr>
        </p:nvSpPr>
        <p:spPr>
          <a:xfrm>
            <a:off x="301752" y="1527048"/>
            <a:ext cx="8503920" cy="5330952"/>
          </a:xfrm>
        </p:spPr>
        <p:txBody>
          <a:bodyPr numCol="1">
            <a:normAutofit lnSpcReduction="10000"/>
          </a:bodyPr>
          <a:lstStyle/>
          <a:p>
            <a:r>
              <a:rPr lang="el-GR" dirty="0"/>
              <a:t>Βιργίλιος (70-19 π.Χ., Αινειάδα)</a:t>
            </a:r>
          </a:p>
          <a:p>
            <a:r>
              <a:rPr lang="el-GR" dirty="0"/>
              <a:t>Οράτιος (65-8 π.Χ., Ωδές).</a:t>
            </a:r>
          </a:p>
          <a:p>
            <a:r>
              <a:rPr lang="el-GR" dirty="0"/>
              <a:t>Διονύσιος Αλικαρνασσεύς (60-7 π.Χ.): Ρωμαϊκή Αρχαιολογία (απαρχές </a:t>
            </a:r>
            <a:r>
              <a:rPr lang="mr-IN" dirty="0"/>
              <a:t>–</a:t>
            </a:r>
            <a:r>
              <a:rPr lang="el-GR" dirty="0"/>
              <a:t> 264 π.Χ.)</a:t>
            </a:r>
          </a:p>
          <a:p>
            <a:r>
              <a:rPr lang="el-GR" dirty="0">
                <a:solidFill>
                  <a:srgbClr val="FF0000"/>
                </a:solidFill>
              </a:rPr>
              <a:t>Τίτος Λίβιος (59 π.Χ.-17 μ.Χ.) </a:t>
            </a:r>
            <a:r>
              <a:rPr lang="fr-CA" dirty="0">
                <a:solidFill>
                  <a:srgbClr val="FF0000"/>
                </a:solidFill>
              </a:rPr>
              <a:t>Ab </a:t>
            </a:r>
            <a:r>
              <a:rPr lang="fr-CA" dirty="0" err="1">
                <a:solidFill>
                  <a:srgbClr val="FF0000"/>
                </a:solidFill>
              </a:rPr>
              <a:t>Urbe</a:t>
            </a:r>
            <a:r>
              <a:rPr lang="fr-CA" dirty="0">
                <a:solidFill>
                  <a:srgbClr val="FF0000"/>
                </a:solidFill>
              </a:rPr>
              <a:t> </a:t>
            </a:r>
            <a:r>
              <a:rPr lang="fr-CA" dirty="0" err="1">
                <a:solidFill>
                  <a:srgbClr val="FF0000"/>
                </a:solidFill>
              </a:rPr>
              <a:t>Condita</a:t>
            </a:r>
            <a:endParaRPr lang="el-GR" dirty="0">
              <a:solidFill>
                <a:srgbClr val="FF0000"/>
              </a:solidFill>
            </a:endParaRPr>
          </a:p>
          <a:p>
            <a:r>
              <a:rPr lang="el-GR" dirty="0"/>
              <a:t>Στράβων (64 π.Χ. </a:t>
            </a:r>
            <a:r>
              <a:rPr lang="mr-IN" dirty="0"/>
              <a:t>–</a:t>
            </a:r>
            <a:r>
              <a:rPr lang="el-GR" dirty="0"/>
              <a:t> 21 μ.Χ., Γεωγραφία). </a:t>
            </a:r>
          </a:p>
          <a:p>
            <a:r>
              <a:rPr lang="el-GR" dirty="0"/>
              <a:t>Σενέκας πρεσβύτερος (55 π.Χ. </a:t>
            </a:r>
            <a:r>
              <a:rPr lang="mr-IN" dirty="0"/>
              <a:t>–</a:t>
            </a:r>
            <a:r>
              <a:rPr lang="el-GR" dirty="0"/>
              <a:t> 37 μ.Χ., </a:t>
            </a:r>
            <a:r>
              <a:rPr lang="fr-CA" dirty="0" err="1"/>
              <a:t>Controversiae</a:t>
            </a:r>
            <a:r>
              <a:rPr lang="fr-CA" dirty="0"/>
              <a:t>- </a:t>
            </a:r>
            <a:r>
              <a:rPr lang="fr-CA" dirty="0" err="1"/>
              <a:t>Suasoriae</a:t>
            </a:r>
            <a:r>
              <a:rPr lang="fr-CA" dirty="0"/>
              <a:t>.)</a:t>
            </a:r>
          </a:p>
          <a:p>
            <a:r>
              <a:rPr lang="fr-CA" dirty="0" err="1"/>
              <a:t>Velleius</a:t>
            </a:r>
            <a:r>
              <a:rPr lang="fr-CA" dirty="0"/>
              <a:t> </a:t>
            </a:r>
            <a:r>
              <a:rPr lang="fr-CA" dirty="0" err="1"/>
              <a:t>Paterculus</a:t>
            </a:r>
            <a:r>
              <a:rPr lang="fr-CA" dirty="0"/>
              <a:t> (20 </a:t>
            </a:r>
            <a:r>
              <a:rPr lang="el-GR" dirty="0"/>
              <a:t>π.Χ. </a:t>
            </a:r>
            <a:r>
              <a:rPr lang="mr-IN" dirty="0"/>
              <a:t>–</a:t>
            </a:r>
            <a:r>
              <a:rPr lang="el-GR" dirty="0"/>
              <a:t> 30 μ.Χ. </a:t>
            </a:r>
            <a:r>
              <a:rPr lang="fr-CA" dirty="0"/>
              <a:t>Compendium</a:t>
            </a:r>
            <a:r>
              <a:rPr lang="el-GR" dirty="0"/>
              <a:t> </a:t>
            </a:r>
            <a:r>
              <a:rPr lang="el-GR" dirty="0" err="1"/>
              <a:t>ρ</a:t>
            </a:r>
            <a:r>
              <a:rPr lang="el-GR" dirty="0"/>
              <a:t>. ιστορίας)</a:t>
            </a:r>
            <a:endParaRPr lang="fr-CA" dirty="0"/>
          </a:p>
          <a:p>
            <a:r>
              <a:rPr lang="el-GR" dirty="0"/>
              <a:t>Φίλων Αλεξανδρεύς (20 π.Χ. </a:t>
            </a:r>
            <a:r>
              <a:rPr lang="mr-IN" dirty="0"/>
              <a:t>–</a:t>
            </a:r>
            <a:r>
              <a:rPr lang="el-GR" dirty="0"/>
              <a:t> 40 μ.Χ. Ιουδαίος: </a:t>
            </a:r>
            <a:r>
              <a:rPr lang="fr-CA" dirty="0" err="1"/>
              <a:t>Flaccus</a:t>
            </a:r>
            <a:r>
              <a:rPr lang="fr-CA" dirty="0"/>
              <a:t> </a:t>
            </a:r>
            <a:r>
              <a:rPr lang="mr-IN" dirty="0"/>
              <a:t>–</a:t>
            </a:r>
            <a:r>
              <a:rPr lang="fr-CA" dirty="0"/>
              <a:t> </a:t>
            </a:r>
            <a:r>
              <a:rPr lang="el-GR" dirty="0"/>
              <a:t>Πρεσβεία προς Καλιγούλα)</a:t>
            </a:r>
          </a:p>
          <a:p>
            <a:endParaRPr lang="el-GR" dirty="0"/>
          </a:p>
        </p:txBody>
      </p:sp>
    </p:spTree>
    <p:extLst>
      <p:ext uri="{BB962C8B-B14F-4D97-AF65-F5344CB8AC3E}">
        <p14:creationId xmlns:p14="http://schemas.microsoft.com/office/powerpoint/2010/main" val="2334697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just">
              <a:spcAft>
                <a:spcPts val="600"/>
              </a:spcAft>
            </a:pPr>
            <a:r>
              <a:rPr lang="el-GR" b="1" u="sng" dirty="0">
                <a:latin typeface="Calibri"/>
                <a:ea typeface="ＭＳ 明朝"/>
                <a:cs typeface="Times New Roman"/>
              </a:rPr>
              <a:t>ΤΙΤΟΣ ΛΙΒΙΟΣ (65 π.Χ-17 μ.Χ.)</a:t>
            </a:r>
            <a:endParaRPr lang="en-US" dirty="0">
              <a:latin typeface="Cambria"/>
              <a:ea typeface="ＭＳ 明朝"/>
              <a:cs typeface="Times New Roman"/>
            </a:endParaRPr>
          </a:p>
          <a:p>
            <a:pPr algn="just">
              <a:spcAft>
                <a:spcPts val="0"/>
              </a:spcAft>
            </a:pPr>
            <a:r>
              <a:rPr lang="el-GR" dirty="0">
                <a:latin typeface="Calibri"/>
                <a:ea typeface="ＭＳ 明朝"/>
                <a:cs typeface="Times New Roman"/>
              </a:rPr>
              <a:t>Ο σπουδαιότερος Ρωμαίος ιστορικός της </a:t>
            </a:r>
            <a:r>
              <a:rPr lang="fr-FR" i="1" dirty="0" err="1">
                <a:latin typeface="Calibri"/>
                <a:ea typeface="ＭＳ 明朝"/>
                <a:cs typeface="Times New Roman"/>
              </a:rPr>
              <a:t>Res</a:t>
            </a:r>
            <a:r>
              <a:rPr lang="fr-FR" i="1" dirty="0">
                <a:latin typeface="Calibri"/>
                <a:ea typeface="ＭＳ 明朝"/>
                <a:cs typeface="Times New Roman"/>
              </a:rPr>
              <a:t> publica</a:t>
            </a:r>
            <a:r>
              <a:rPr lang="el-GR" dirty="0">
                <a:latin typeface="Calibri"/>
                <a:ea typeface="ＭＳ 明朝"/>
                <a:cs typeface="Times New Roman"/>
              </a:rPr>
              <a:t>, οικείος των πρώτων αυτοκρατόρων. Η ιστορία που συνέταξε (</a:t>
            </a:r>
            <a:r>
              <a:rPr lang="fr-FR" i="1" dirty="0">
                <a:latin typeface="Calibri"/>
                <a:ea typeface="ＭＳ 明朝"/>
                <a:cs typeface="Times New Roman"/>
              </a:rPr>
              <a:t>Ab </a:t>
            </a:r>
            <a:r>
              <a:rPr lang="fr-FR" i="1" dirty="0" err="1">
                <a:latin typeface="Calibri"/>
                <a:ea typeface="ＭＳ 明朝"/>
                <a:cs typeface="Times New Roman"/>
              </a:rPr>
              <a:t>Urbe</a:t>
            </a:r>
            <a:r>
              <a:rPr lang="fr-FR" i="1" dirty="0">
                <a:latin typeface="Calibri"/>
                <a:ea typeface="ＭＳ 明朝"/>
                <a:cs typeface="Times New Roman"/>
              </a:rPr>
              <a:t> </a:t>
            </a:r>
            <a:r>
              <a:rPr lang="fr-FR" i="1" dirty="0" err="1">
                <a:latin typeface="Calibri"/>
                <a:ea typeface="ＭＳ 明朝"/>
                <a:cs typeface="Times New Roman"/>
              </a:rPr>
              <a:t>Condita</a:t>
            </a:r>
            <a:r>
              <a:rPr lang="fr-FR" i="1" dirty="0">
                <a:latin typeface="Calibri"/>
                <a:ea typeface="ＭＳ 明朝"/>
                <a:cs typeface="Times New Roman"/>
              </a:rPr>
              <a:t> </a:t>
            </a:r>
            <a:r>
              <a:rPr lang="fr-FR" i="1" dirty="0" err="1">
                <a:latin typeface="Calibri"/>
                <a:ea typeface="ＭＳ 明朝"/>
                <a:cs typeface="Times New Roman"/>
              </a:rPr>
              <a:t>Romi</a:t>
            </a:r>
            <a:r>
              <a:rPr lang="el-GR" dirty="0">
                <a:latin typeface="Calibri"/>
                <a:ea typeface="ＭＳ 明朝"/>
                <a:cs typeface="Times New Roman"/>
              </a:rPr>
              <a:t>) καλύπτει το διάστημα από κτήσεως Ρώμης έως το θάνατο του Αυγούστου. Διαπνέεται από την αυτοκρατορική ιδεολογία, δίνοντας έμφαση στον ηρωισμό των Ρωμαίων. </a:t>
            </a:r>
            <a:endParaRPr lang="en-US" dirty="0">
              <a:latin typeface="Cambria"/>
              <a:ea typeface="ＭＳ 明朝"/>
              <a:cs typeface="Times New Roman"/>
            </a:endParaRPr>
          </a:p>
          <a:p>
            <a:endParaRPr lang="en-US" dirty="0"/>
          </a:p>
        </p:txBody>
      </p:sp>
    </p:spTree>
    <p:extLst>
      <p:ext uri="{BB962C8B-B14F-4D97-AF65-F5344CB8AC3E}">
        <p14:creationId xmlns:p14="http://schemas.microsoft.com/office/powerpoint/2010/main" val="1244155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PRINCIPATUS</a:t>
            </a:r>
          </a:p>
        </p:txBody>
      </p:sp>
      <p:sp>
        <p:nvSpPr>
          <p:cNvPr id="3" name="Content Placeholder 2"/>
          <p:cNvSpPr>
            <a:spLocks noGrp="1"/>
          </p:cNvSpPr>
          <p:nvPr>
            <p:ph sz="quarter" idx="1"/>
          </p:nvPr>
        </p:nvSpPr>
        <p:spPr/>
        <p:txBody>
          <a:bodyPr/>
          <a:lstStyle/>
          <a:p>
            <a:r>
              <a:rPr lang="fr-CA" dirty="0" err="1"/>
              <a:t>Valerius</a:t>
            </a:r>
            <a:r>
              <a:rPr lang="fr-CA" dirty="0"/>
              <a:t> </a:t>
            </a:r>
            <a:r>
              <a:rPr lang="fr-CA" dirty="0" err="1"/>
              <a:t>Maximus</a:t>
            </a:r>
            <a:r>
              <a:rPr lang="el-GR" dirty="0"/>
              <a:t> (επί Τιβερίου, </a:t>
            </a:r>
            <a:r>
              <a:rPr lang="fr-CA" dirty="0" err="1"/>
              <a:t>Facta</a:t>
            </a:r>
            <a:r>
              <a:rPr lang="fr-CA" dirty="0"/>
              <a:t> et Dicta </a:t>
            </a:r>
            <a:r>
              <a:rPr lang="fr-CA" dirty="0" err="1"/>
              <a:t>Memorabilia</a:t>
            </a:r>
            <a:r>
              <a:rPr lang="fr-CA" dirty="0"/>
              <a:t>)</a:t>
            </a:r>
          </a:p>
          <a:p>
            <a:r>
              <a:rPr lang="el-GR" dirty="0"/>
              <a:t>Σενέκας </a:t>
            </a:r>
            <a:r>
              <a:rPr lang="fr-CA" dirty="0"/>
              <a:t>(4 </a:t>
            </a:r>
            <a:r>
              <a:rPr lang="el-GR" dirty="0"/>
              <a:t>π.Χ. </a:t>
            </a:r>
            <a:r>
              <a:rPr lang="mr-IN" dirty="0"/>
              <a:t>–</a:t>
            </a:r>
            <a:r>
              <a:rPr lang="el-GR" dirty="0"/>
              <a:t> 65 μ.Χ.  Φιλοσοφικά </a:t>
            </a:r>
            <a:r>
              <a:rPr lang="mr-IN" dirty="0"/>
              <a:t>–</a:t>
            </a:r>
            <a:r>
              <a:rPr lang="el-GR" dirty="0"/>
              <a:t> ρητορικά έργα)</a:t>
            </a:r>
          </a:p>
          <a:p>
            <a:r>
              <a:rPr lang="el-GR" dirty="0"/>
              <a:t>Πετρώνιος (επί </a:t>
            </a:r>
            <a:r>
              <a:rPr lang="el-GR" dirty="0" err="1"/>
              <a:t>Νέρωνος</a:t>
            </a:r>
            <a:r>
              <a:rPr lang="el-GR" dirty="0"/>
              <a:t>, </a:t>
            </a:r>
            <a:r>
              <a:rPr lang="el-GR" dirty="0" err="1"/>
              <a:t>Σατυρικόν</a:t>
            </a:r>
            <a:r>
              <a:rPr lang="el-GR" dirty="0"/>
              <a:t>) </a:t>
            </a:r>
            <a:endParaRPr lang="fr-CA" dirty="0"/>
          </a:p>
          <a:p>
            <a:r>
              <a:rPr lang="el-GR" dirty="0">
                <a:solidFill>
                  <a:srgbClr val="FF0000"/>
                </a:solidFill>
              </a:rPr>
              <a:t>Κοϊντιλιανός</a:t>
            </a:r>
            <a:r>
              <a:rPr lang="el-GR" dirty="0"/>
              <a:t>  30-96 μ.Χ.), </a:t>
            </a:r>
            <a:r>
              <a:rPr lang="fr-CA" i="1" dirty="0" err="1"/>
              <a:t>Institutio</a:t>
            </a:r>
            <a:r>
              <a:rPr lang="fr-CA" i="1" dirty="0"/>
              <a:t> </a:t>
            </a:r>
            <a:r>
              <a:rPr lang="fr-CA" i="1" dirty="0" err="1"/>
              <a:t>Oratoria</a:t>
            </a:r>
            <a:r>
              <a:rPr lang="fr-CA" i="1" dirty="0"/>
              <a:t> - </a:t>
            </a:r>
            <a:r>
              <a:rPr lang="fr-CA" i="1" dirty="0" err="1"/>
              <a:t>Declamationes</a:t>
            </a:r>
            <a:endParaRPr lang="el-GR" dirty="0"/>
          </a:p>
          <a:p>
            <a:r>
              <a:rPr lang="fr-CA" dirty="0"/>
              <a:t>Frontinus, (40-103 </a:t>
            </a:r>
            <a:r>
              <a:rPr lang="el-GR" dirty="0"/>
              <a:t>μ.Χ.)</a:t>
            </a:r>
            <a:r>
              <a:rPr lang="fr-CA" dirty="0"/>
              <a:t>,</a:t>
            </a:r>
            <a:r>
              <a:rPr lang="el-GR" dirty="0"/>
              <a:t> </a:t>
            </a:r>
            <a:r>
              <a:rPr lang="fr-CA" i="1" dirty="0"/>
              <a:t>De </a:t>
            </a:r>
            <a:r>
              <a:rPr lang="fr-CA" i="1" dirty="0" err="1"/>
              <a:t>Aquis</a:t>
            </a:r>
            <a:r>
              <a:rPr lang="fr-CA" i="1" dirty="0"/>
              <a:t> </a:t>
            </a:r>
            <a:r>
              <a:rPr lang="fr-CA" i="1" dirty="0" err="1"/>
              <a:t>Romae</a:t>
            </a:r>
            <a:endParaRPr lang="el-GR" i="1" dirty="0"/>
          </a:p>
          <a:p>
            <a:r>
              <a:rPr lang="el-GR" dirty="0"/>
              <a:t>Ιώσηπος</a:t>
            </a:r>
            <a:r>
              <a:rPr lang="fr-CA" dirty="0"/>
              <a:t> (37-100  </a:t>
            </a:r>
            <a:r>
              <a:rPr lang="el-GR" dirty="0"/>
              <a:t>μ.Χ.), </a:t>
            </a:r>
            <a:r>
              <a:rPr lang="el-GR" i="1" dirty="0"/>
              <a:t>Ιουδαϊκή αρχαιολογία κ.ά.</a:t>
            </a:r>
            <a:endParaRPr lang="el-GR" dirty="0"/>
          </a:p>
          <a:p>
            <a:endParaRPr lang="en-US" dirty="0"/>
          </a:p>
        </p:txBody>
      </p:sp>
    </p:spTree>
    <p:extLst>
      <p:ext uri="{BB962C8B-B14F-4D97-AF65-F5344CB8AC3E}">
        <p14:creationId xmlns:p14="http://schemas.microsoft.com/office/powerpoint/2010/main" val="1044458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PRINCIPATUS</a:t>
            </a:r>
          </a:p>
        </p:txBody>
      </p:sp>
      <p:sp>
        <p:nvSpPr>
          <p:cNvPr id="3" name="Content Placeholder 2"/>
          <p:cNvSpPr>
            <a:spLocks noGrp="1"/>
          </p:cNvSpPr>
          <p:nvPr>
            <p:ph sz="quarter" idx="1"/>
          </p:nvPr>
        </p:nvSpPr>
        <p:spPr/>
        <p:txBody>
          <a:bodyPr>
            <a:normAutofit/>
          </a:bodyPr>
          <a:lstStyle/>
          <a:p>
            <a:r>
              <a:rPr lang="el-GR" dirty="0"/>
              <a:t>Μαρτιάλης (38-100 μ.Χ. </a:t>
            </a:r>
            <a:r>
              <a:rPr lang="el-GR" i="1" dirty="0"/>
              <a:t>Επιγράμματα)</a:t>
            </a:r>
            <a:endParaRPr lang="el-GR" dirty="0"/>
          </a:p>
          <a:p>
            <a:r>
              <a:rPr lang="el-GR" dirty="0"/>
              <a:t>Δίων Χρυσόστομος (40-120 μ.Χ. Πολιτικά έργα</a:t>
            </a:r>
          </a:p>
          <a:p>
            <a:r>
              <a:rPr lang="el-GR" dirty="0">
                <a:solidFill>
                  <a:srgbClr val="FF0000"/>
                </a:solidFill>
              </a:rPr>
              <a:t>Πλούταρχος</a:t>
            </a:r>
            <a:r>
              <a:rPr lang="el-GR" dirty="0"/>
              <a:t> (46-126 μ.Χ. Παράλληλοι βίοι, </a:t>
            </a:r>
            <a:r>
              <a:rPr lang="fr-CA" dirty="0" err="1"/>
              <a:t>Moralia</a:t>
            </a:r>
            <a:r>
              <a:rPr lang="fr-CA" dirty="0"/>
              <a:t>)</a:t>
            </a:r>
            <a:endParaRPr lang="el-GR" dirty="0"/>
          </a:p>
          <a:p>
            <a:r>
              <a:rPr lang="el-GR" dirty="0">
                <a:solidFill>
                  <a:srgbClr val="FF0000"/>
                </a:solidFill>
              </a:rPr>
              <a:t>Τάκιτος</a:t>
            </a:r>
            <a:r>
              <a:rPr lang="el-GR" dirty="0"/>
              <a:t> (55-120 μ.Χ. </a:t>
            </a:r>
            <a:r>
              <a:rPr lang="fr-CA" dirty="0" err="1"/>
              <a:t>Dialogus</a:t>
            </a:r>
            <a:r>
              <a:rPr lang="fr-CA" dirty="0"/>
              <a:t> de </a:t>
            </a:r>
            <a:r>
              <a:rPr lang="fr-CA" dirty="0" err="1"/>
              <a:t>Oratoribus</a:t>
            </a:r>
            <a:r>
              <a:rPr lang="fr-CA" dirty="0"/>
              <a:t>, Annales</a:t>
            </a:r>
            <a:r>
              <a:rPr lang="el-GR" dirty="0"/>
              <a:t>)</a:t>
            </a:r>
          </a:p>
          <a:p>
            <a:r>
              <a:rPr lang="el-GR" dirty="0"/>
              <a:t>Πλίνιος νεώτερος</a:t>
            </a:r>
            <a:r>
              <a:rPr lang="fr-CA" dirty="0"/>
              <a:t> (61 </a:t>
            </a:r>
            <a:r>
              <a:rPr lang="el-GR" dirty="0"/>
              <a:t>-114 μ.Χ.), Επιστολές</a:t>
            </a:r>
          </a:p>
          <a:p>
            <a:r>
              <a:rPr lang="el-GR" dirty="0" err="1"/>
              <a:t>Ιουβενάλιος</a:t>
            </a:r>
            <a:r>
              <a:rPr lang="el-GR" dirty="0"/>
              <a:t> (60-140 μ.Χ.), </a:t>
            </a:r>
            <a:r>
              <a:rPr lang="fr-CA" i="1" dirty="0"/>
              <a:t>Satires</a:t>
            </a:r>
            <a:endParaRPr lang="el-GR" i="1" dirty="0"/>
          </a:p>
          <a:p>
            <a:r>
              <a:rPr lang="el-GR" dirty="0">
                <a:solidFill>
                  <a:srgbClr val="FF0000"/>
                </a:solidFill>
              </a:rPr>
              <a:t>Σουητώνιος</a:t>
            </a:r>
            <a:r>
              <a:rPr lang="el-GR" dirty="0"/>
              <a:t> (69-150 μ.Χ.),</a:t>
            </a:r>
            <a:r>
              <a:rPr lang="fr-CA" dirty="0"/>
              <a:t> B</a:t>
            </a:r>
            <a:r>
              <a:rPr lang="el-GR" dirty="0" err="1"/>
              <a:t>ίοι</a:t>
            </a:r>
            <a:r>
              <a:rPr lang="el-GR" dirty="0"/>
              <a:t> Καισάρων</a:t>
            </a:r>
          </a:p>
          <a:p>
            <a:endParaRPr lang="en-US" dirty="0"/>
          </a:p>
        </p:txBody>
      </p:sp>
    </p:spTree>
    <p:extLst>
      <p:ext uri="{BB962C8B-B14F-4D97-AF65-F5344CB8AC3E}">
        <p14:creationId xmlns:p14="http://schemas.microsoft.com/office/powerpoint/2010/main" val="565533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just">
              <a:spcAft>
                <a:spcPts val="600"/>
              </a:spcAft>
            </a:pPr>
            <a:r>
              <a:rPr lang="el-GR" b="1" u="sng" dirty="0">
                <a:latin typeface="Calibri"/>
                <a:ea typeface="ＭＳ 明朝"/>
                <a:cs typeface="Times New Roman"/>
              </a:rPr>
              <a:t>ΠΛΟΥΤΑΡΧΟΣ ( 40-125 μ.Χ.)</a:t>
            </a:r>
            <a:endParaRPr lang="en-US" dirty="0">
              <a:latin typeface="Cambria"/>
              <a:ea typeface="ＭＳ 明朝"/>
              <a:cs typeface="Times New Roman"/>
            </a:endParaRPr>
          </a:p>
          <a:p>
            <a:pPr algn="just">
              <a:spcAft>
                <a:spcPts val="0"/>
              </a:spcAft>
            </a:pPr>
            <a:r>
              <a:rPr lang="el-GR" dirty="0">
                <a:latin typeface="Calibri"/>
                <a:ea typeface="ＭＳ 明朝"/>
                <a:cs typeface="Times New Roman"/>
              </a:rPr>
              <a:t>Μεταξύ του πλούσιου συγγραφικού έργου του καταγόμενου από την Χαιρώνεια </a:t>
            </a:r>
            <a:r>
              <a:rPr lang="el-GR" dirty="0" err="1">
                <a:latin typeface="Calibri"/>
                <a:ea typeface="ＭＳ 明朝"/>
                <a:cs typeface="Times New Roman"/>
              </a:rPr>
              <a:t>Πλουτάρχου</a:t>
            </a:r>
            <a:r>
              <a:rPr lang="el-GR" dirty="0">
                <a:latin typeface="Calibri"/>
                <a:ea typeface="ＭＳ 明朝"/>
                <a:cs typeface="Times New Roman"/>
              </a:rPr>
              <a:t>, οι </a:t>
            </a:r>
            <a:r>
              <a:rPr lang="el-GR" i="1" dirty="0">
                <a:latin typeface="Calibri"/>
                <a:ea typeface="ＭＳ 明朝"/>
                <a:cs typeface="Times New Roman"/>
              </a:rPr>
              <a:t>Βίοι Παράλληλοι </a:t>
            </a:r>
            <a:r>
              <a:rPr lang="el-GR" dirty="0">
                <a:latin typeface="Calibri"/>
                <a:ea typeface="ＭＳ 明朝"/>
                <a:cs typeface="Times New Roman"/>
              </a:rPr>
              <a:t>αποτελούν ηθογραφίες στις οποίες αντιπαραβάλλονται σημαντικές μορφές Ελλήνων και Ρωμαίων, από το Ρωμύλο έως τον Καίσαρα. Περιέχουν σημαντικές -– αν και όχι πάντα αξιόπιστες- – πληροφορίες για πολιτειακούς θεσμούς και το δίκαιο της Ρώμης.</a:t>
            </a:r>
            <a:r>
              <a:rPr lang="el-GR" baseline="30000" dirty="0">
                <a:latin typeface="Calibri"/>
                <a:ea typeface="ＭＳ 明朝"/>
                <a:cs typeface="Times New Roman"/>
              </a:rPr>
              <a:t> </a:t>
            </a:r>
            <a:endParaRPr lang="en-US" dirty="0">
              <a:latin typeface="Cambria"/>
              <a:ea typeface="ＭＳ 明朝"/>
              <a:cs typeface="Times New Roman"/>
            </a:endParaRPr>
          </a:p>
          <a:p>
            <a:endParaRPr lang="en-US" dirty="0"/>
          </a:p>
        </p:txBody>
      </p:sp>
    </p:spTree>
    <p:extLst>
      <p:ext uri="{BB962C8B-B14F-4D97-AF65-F5344CB8AC3E}">
        <p14:creationId xmlns:p14="http://schemas.microsoft.com/office/powerpoint/2010/main" val="2730540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just">
              <a:spcAft>
                <a:spcPts val="600"/>
              </a:spcAft>
            </a:pPr>
            <a:r>
              <a:rPr lang="el-GR" b="1" u="sng" dirty="0">
                <a:latin typeface="Calibri"/>
                <a:ea typeface="ＭＳ 明朝"/>
                <a:cs typeface="Times New Roman"/>
              </a:rPr>
              <a:t>ΤΑΚΙΤΟΣ (56-117 μ.Χ.)</a:t>
            </a:r>
            <a:endParaRPr lang="en-US" dirty="0">
              <a:latin typeface="Cambria"/>
              <a:ea typeface="ＭＳ 明朝"/>
              <a:cs typeface="Times New Roman"/>
            </a:endParaRPr>
          </a:p>
          <a:p>
            <a:pPr algn="just">
              <a:spcAft>
                <a:spcPts val="600"/>
              </a:spcAft>
            </a:pPr>
            <a:r>
              <a:rPr lang="el-GR" dirty="0">
                <a:latin typeface="Calibri"/>
                <a:ea typeface="ＭＳ 明朝"/>
                <a:cs typeface="Times New Roman"/>
              </a:rPr>
              <a:t>Συγκλητικός και σημαντικός Ρωμαίος ιστορικός, συνέγραψε ιστορικά έργα (</a:t>
            </a:r>
            <a:r>
              <a:rPr lang="fr-FR" i="1" dirty="0">
                <a:latin typeface="Calibri"/>
                <a:ea typeface="ＭＳ 明朝"/>
                <a:cs typeface="Times New Roman"/>
              </a:rPr>
              <a:t>Annales</a:t>
            </a:r>
            <a:r>
              <a:rPr lang="el-GR" i="1" dirty="0">
                <a:latin typeface="Calibri"/>
                <a:ea typeface="ＭＳ 明朝"/>
                <a:cs typeface="Times New Roman"/>
              </a:rPr>
              <a:t>, </a:t>
            </a:r>
            <a:r>
              <a:rPr lang="fr-FR" i="1" dirty="0" err="1">
                <a:latin typeface="Calibri"/>
                <a:ea typeface="ＭＳ 明朝"/>
                <a:cs typeface="Times New Roman"/>
              </a:rPr>
              <a:t>Historiae</a:t>
            </a:r>
            <a:r>
              <a:rPr lang="el-GR" dirty="0">
                <a:latin typeface="Calibri"/>
                <a:ea typeface="ＭＳ 明朝"/>
                <a:cs typeface="Times New Roman"/>
              </a:rPr>
              <a:t>) για τους αυτοκράτορες μετά τον Αύγουστο. Το έργο του περιλαμβάνει μία από τις πρώτες ιστορικές αναφορές στον Χριστό. Επισημαίνει τους κινδύνους μίας μη υποκείμενης σε έλεγχο κεντρικής εξουσίας, καθώς και της απάθειας και συγκέντρωσης πλούτου στα χέρια της άρχουσας τάξης της Ρώμης.</a:t>
            </a:r>
            <a:endParaRPr lang="en-US" dirty="0">
              <a:latin typeface="Cambria"/>
              <a:ea typeface="ＭＳ 明朝"/>
              <a:cs typeface="Times New Roman"/>
            </a:endParaRPr>
          </a:p>
          <a:p>
            <a:endParaRPr lang="en-US" dirty="0"/>
          </a:p>
        </p:txBody>
      </p:sp>
    </p:spTree>
    <p:extLst>
      <p:ext uri="{BB962C8B-B14F-4D97-AF65-F5344CB8AC3E}">
        <p14:creationId xmlns:p14="http://schemas.microsoft.com/office/powerpoint/2010/main" val="2903810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lgn="just">
              <a:spcAft>
                <a:spcPts val="600"/>
              </a:spcAft>
            </a:pPr>
            <a:r>
              <a:rPr lang="el-GR" b="1" u="sng" dirty="0">
                <a:latin typeface="Calibri"/>
                <a:ea typeface="ＭＳ 明朝"/>
                <a:cs typeface="Times New Roman"/>
              </a:rPr>
              <a:t>ΠΛΙΝΙΟΣ Ο ΝΕΩΤΕΡΟΣ (61-113 μ.Χ.)</a:t>
            </a:r>
            <a:endParaRPr lang="en-US" dirty="0">
              <a:latin typeface="Cambria"/>
              <a:ea typeface="ＭＳ 明朝"/>
              <a:cs typeface="Times New Roman"/>
            </a:endParaRPr>
          </a:p>
          <a:p>
            <a:pPr algn="just">
              <a:spcAft>
                <a:spcPts val="600"/>
              </a:spcAft>
            </a:pPr>
            <a:r>
              <a:rPr lang="el-GR" dirty="0">
                <a:latin typeface="Calibri"/>
                <a:ea typeface="ＭＳ 明朝"/>
                <a:cs typeface="Times New Roman"/>
              </a:rPr>
              <a:t>Δικηγόρος που έζησε επί </a:t>
            </a:r>
            <a:r>
              <a:rPr lang="el-GR" dirty="0" err="1">
                <a:latin typeface="Calibri"/>
                <a:ea typeface="ＭＳ 明朝"/>
                <a:cs typeface="Times New Roman"/>
              </a:rPr>
              <a:t>Τραϊανού</a:t>
            </a:r>
            <a:r>
              <a:rPr lang="el-GR" dirty="0">
                <a:latin typeface="Calibri"/>
                <a:ea typeface="ＭＳ 明朝"/>
                <a:cs typeface="Times New Roman"/>
              </a:rPr>
              <a:t>, άσκησε διάφορα δημόσια αξιώματα, μεταξύ των οποίων αυτό του Διοικητή της επαρχίας της Βιθυνίας και Πόντου. Η αλληλογραφία του με τον Τραϊανό αποτελεί πολύτιμη άμεση πηγή για τη γνώση του τρόπου διοίκησης της ρωμαϊκής αυτοκρατορίας την περίοδο της Ηγεμονίας.</a:t>
            </a:r>
            <a:r>
              <a:rPr lang="el-GR" baseline="30000" dirty="0">
                <a:latin typeface="Calibri"/>
                <a:ea typeface="ＭＳ 明朝"/>
                <a:cs typeface="Times New Roman"/>
              </a:rPr>
              <a:t> </a:t>
            </a:r>
            <a:endParaRPr lang="en-US" dirty="0">
              <a:latin typeface="Cambria"/>
              <a:ea typeface="ＭＳ 明朝"/>
              <a:cs typeface="Times New Roman"/>
            </a:endParaRPr>
          </a:p>
          <a:p>
            <a:endParaRPr lang="en-US" dirty="0"/>
          </a:p>
        </p:txBody>
      </p:sp>
    </p:spTree>
    <p:extLst>
      <p:ext uri="{BB962C8B-B14F-4D97-AF65-F5344CB8AC3E}">
        <p14:creationId xmlns:p14="http://schemas.microsoft.com/office/powerpoint/2010/main" val="3082693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F07D8-B58F-4AB0-9BE1-F0F375B128C9}"/>
              </a:ext>
            </a:extLst>
          </p:cNvPr>
          <p:cNvSpPr>
            <a:spLocks noGrp="1"/>
          </p:cNvSpPr>
          <p:nvPr>
            <p:ph type="title"/>
          </p:nvPr>
        </p:nvSpPr>
        <p:spPr/>
        <p:txBody>
          <a:bodyPr/>
          <a:lstStyle/>
          <a:p>
            <a:endParaRPr lang="en-US"/>
          </a:p>
        </p:txBody>
      </p:sp>
      <p:pic>
        <p:nvPicPr>
          <p:cNvPr id="5" name="Content Placeholder 4" descr="Graphical user interface, text, website&#10;&#10;Description automatically generated">
            <a:extLst>
              <a:ext uri="{FF2B5EF4-FFF2-40B4-BE49-F238E27FC236}">
                <a16:creationId xmlns:a16="http://schemas.microsoft.com/office/drawing/2014/main" id="{33058D87-17A8-4751-9AC3-7C3F437C1FE1}"/>
              </a:ext>
            </a:extLst>
          </p:cNvPr>
          <p:cNvPicPr>
            <a:picLocks noGrp="1" noChangeAspect="1"/>
          </p:cNvPicPr>
          <p:nvPr>
            <p:ph sz="quarter" idx="1"/>
          </p:nvPr>
        </p:nvPicPr>
        <p:blipFill>
          <a:blip r:embed="rId2"/>
          <a:stretch>
            <a:fillRect/>
          </a:stretch>
        </p:blipFill>
        <p:spPr>
          <a:xfrm>
            <a:off x="489744" y="1527175"/>
            <a:ext cx="8128000" cy="4572000"/>
          </a:xfrm>
        </p:spPr>
      </p:pic>
    </p:spTree>
    <p:extLst>
      <p:ext uri="{BB962C8B-B14F-4D97-AF65-F5344CB8AC3E}">
        <p14:creationId xmlns:p14="http://schemas.microsoft.com/office/powerpoint/2010/main" val="710401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PRINCIPATUS</a:t>
            </a:r>
          </a:p>
        </p:txBody>
      </p:sp>
      <p:sp>
        <p:nvSpPr>
          <p:cNvPr id="3" name="Content Placeholder 2"/>
          <p:cNvSpPr>
            <a:spLocks noGrp="1"/>
          </p:cNvSpPr>
          <p:nvPr>
            <p:ph sz="quarter" idx="1"/>
          </p:nvPr>
        </p:nvSpPr>
        <p:spPr/>
        <p:txBody>
          <a:bodyPr>
            <a:normAutofit fontScale="92500"/>
          </a:bodyPr>
          <a:lstStyle/>
          <a:p>
            <a:r>
              <a:rPr lang="el-GR" dirty="0"/>
              <a:t>Αππιανός (95-165 μ.Χ.), Ρωμαϊκή ιστορία</a:t>
            </a:r>
            <a:endParaRPr lang="fr-CA" dirty="0"/>
          </a:p>
          <a:p>
            <a:r>
              <a:rPr lang="fr-CA" dirty="0" err="1"/>
              <a:t>Aulus</a:t>
            </a:r>
            <a:r>
              <a:rPr lang="fr-CA" dirty="0"/>
              <a:t> </a:t>
            </a:r>
            <a:r>
              <a:rPr lang="fr-CA" dirty="0" err="1"/>
              <a:t>Gellius</a:t>
            </a:r>
            <a:r>
              <a:rPr lang="fr-CA" dirty="0"/>
              <a:t> </a:t>
            </a:r>
            <a:r>
              <a:rPr lang="el-GR" dirty="0"/>
              <a:t>(123-169 μ.Χ.) </a:t>
            </a:r>
            <a:r>
              <a:rPr lang="fr-CA" i="1" dirty="0" err="1"/>
              <a:t>Noctae</a:t>
            </a:r>
            <a:r>
              <a:rPr lang="fr-CA" i="1" dirty="0"/>
              <a:t> </a:t>
            </a:r>
            <a:r>
              <a:rPr lang="fr-CA" i="1" dirty="0" err="1"/>
              <a:t>Atticae</a:t>
            </a:r>
            <a:endParaRPr lang="en-US" dirty="0"/>
          </a:p>
          <a:p>
            <a:r>
              <a:rPr lang="en-US" dirty="0"/>
              <a:t>Apuleius</a:t>
            </a:r>
            <a:r>
              <a:rPr lang="el-GR" dirty="0"/>
              <a:t> (125-171 μ.Χ.), </a:t>
            </a:r>
            <a:r>
              <a:rPr lang="el-GR" i="1" dirty="0"/>
              <a:t>Μεταμορφώσεις</a:t>
            </a:r>
            <a:endParaRPr lang="en-US" dirty="0"/>
          </a:p>
          <a:p>
            <a:r>
              <a:rPr lang="el-GR" dirty="0"/>
              <a:t>Παυσανίας (επί Μάρκου Αυρηλίου), Ελλάδος περιήγηση</a:t>
            </a:r>
          </a:p>
          <a:p>
            <a:r>
              <a:rPr lang="el-GR" dirty="0">
                <a:solidFill>
                  <a:srgbClr val="FF0000"/>
                </a:solidFill>
              </a:rPr>
              <a:t>Δίων Κάσσιος </a:t>
            </a:r>
            <a:r>
              <a:rPr lang="el-GR" dirty="0"/>
              <a:t>(155-230 μ.Χ.), Ιστορία Ρώμης (-229 μ.Χ.)</a:t>
            </a:r>
          </a:p>
          <a:p>
            <a:r>
              <a:rPr lang="fr-CA" dirty="0"/>
              <a:t>Historia Augusta</a:t>
            </a:r>
            <a:r>
              <a:rPr lang="el-GR" dirty="0"/>
              <a:t>, βιογραφίες 30 αυτοκρατόρων 117-284 μ.Χ.)</a:t>
            </a:r>
          </a:p>
          <a:p>
            <a:r>
              <a:rPr lang="el-GR" dirty="0" err="1"/>
              <a:t>Τερτουλλιανός</a:t>
            </a:r>
            <a:r>
              <a:rPr lang="el-GR" dirty="0"/>
              <a:t> (155-222 μ.Χ.), απολογητής χριστιανισμού</a:t>
            </a:r>
            <a:endParaRPr lang="en-US" dirty="0"/>
          </a:p>
          <a:p>
            <a:endParaRPr lang="en-US" dirty="0"/>
          </a:p>
        </p:txBody>
      </p:sp>
    </p:spTree>
    <p:extLst>
      <p:ext uri="{BB962C8B-B14F-4D97-AF65-F5344CB8AC3E}">
        <p14:creationId xmlns:p14="http://schemas.microsoft.com/office/powerpoint/2010/main" val="1816544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Άμεσες πηγές </a:t>
            </a:r>
            <a:endParaRPr lang="en-US" dirty="0"/>
          </a:p>
        </p:txBody>
      </p:sp>
      <p:sp>
        <p:nvSpPr>
          <p:cNvPr id="3" name="Content Placeholder 2"/>
          <p:cNvSpPr>
            <a:spLocks noGrp="1"/>
          </p:cNvSpPr>
          <p:nvPr>
            <p:ph sz="quarter" idx="1"/>
          </p:nvPr>
        </p:nvSpPr>
        <p:spPr/>
        <p:txBody>
          <a:bodyPr>
            <a:normAutofit/>
          </a:bodyPr>
          <a:lstStyle/>
          <a:p>
            <a:r>
              <a:rPr lang="el-GR" dirty="0"/>
              <a:t>Άμεσες πηγές για τη γνώση του δικαίου και των θεσμών της Ρώμης αποτελούν τα κείμενα που έχουν σωθεί σε επιγραφές, κέρινες πινακίδες και παπύρους.</a:t>
            </a:r>
          </a:p>
          <a:p>
            <a:r>
              <a:rPr lang="el-GR" dirty="0"/>
              <a:t> Τα κείμενα αυτά διασώζουν τις πλέον αξιόπιστες πληροφορίες για το δίκαιο της εποχής τους, καθώς κατά κανόνα διασώζουν αυτούσια νομοθετήματα ή δικαιοπραξίες.</a:t>
            </a:r>
            <a:endParaRPr lang="en-US" dirty="0"/>
          </a:p>
          <a:p>
            <a:endParaRPr lang="en-US" dirty="0"/>
          </a:p>
        </p:txBody>
      </p:sp>
    </p:spTree>
    <p:extLst>
      <p:ext uri="{BB962C8B-B14F-4D97-AF65-F5344CB8AC3E}">
        <p14:creationId xmlns:p14="http://schemas.microsoft.com/office/powerpoint/2010/main" val="2087066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Επιγραφές </a:t>
            </a:r>
            <a:endParaRPr lang="en-US" dirty="0"/>
          </a:p>
        </p:txBody>
      </p:sp>
      <p:sp>
        <p:nvSpPr>
          <p:cNvPr id="3" name="Content Placeholder 2"/>
          <p:cNvSpPr>
            <a:spLocks noGrp="1"/>
          </p:cNvSpPr>
          <p:nvPr>
            <p:ph sz="quarter" idx="1"/>
          </p:nvPr>
        </p:nvSpPr>
        <p:spPr/>
        <p:txBody>
          <a:bodyPr>
            <a:normAutofit/>
          </a:bodyPr>
          <a:lstStyle/>
          <a:p>
            <a:r>
              <a:rPr lang="el-GR" dirty="0"/>
              <a:t>Επιγραφές στα λατινικά και τα ελληνικά από διάφορα σημεία της αυτοκρατορίας, χαραγμένες στην πέτρα ή σε χαλκό.</a:t>
            </a:r>
          </a:p>
          <a:p>
            <a:r>
              <a:rPr lang="el-GR" dirty="0"/>
              <a:t>Έχουν σωθεί περί τις 500.000 λατινικές επιγραφές συνολικά. Αν και όλες δεν αφορούν νομικώς ενδιαφέροντα κείμενα, πολλές αποτελούν πολύτιμη άμεση πηγή για τη γνώση του Ρωμαϊκού δικαίου</a:t>
            </a:r>
            <a:r>
              <a:rPr lang="fr-FR" dirty="0"/>
              <a:t>.</a:t>
            </a:r>
            <a:endParaRPr lang="en-US" dirty="0"/>
          </a:p>
          <a:p>
            <a:r>
              <a:rPr lang="el-GR" dirty="0"/>
              <a:t>Περιλαμβάνουν κείμενα νόμων και συγκλητικών δογμάτων, αποφάσεις και επιστολές αρχόντων, επιλύσεις διαφορών. </a:t>
            </a:r>
          </a:p>
          <a:p>
            <a:endParaRPr lang="en-US" dirty="0"/>
          </a:p>
        </p:txBody>
      </p:sp>
    </p:spTree>
    <p:extLst>
      <p:ext uri="{BB962C8B-B14F-4D97-AF65-F5344CB8AC3E}">
        <p14:creationId xmlns:p14="http://schemas.microsoft.com/office/powerpoint/2010/main" val="1431899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50000"/>
              </a:lnSpc>
            </a:pPr>
            <a:r>
              <a:rPr lang="en-US" sz="2000" b="1" dirty="0"/>
              <a:t>JUDICIARY LAW </a:t>
            </a:r>
            <a:br>
              <a:rPr lang="en-US" sz="2000" b="1" dirty="0"/>
            </a:br>
            <a:r>
              <a:rPr lang="en-US" sz="2000" b="1" dirty="0"/>
              <a:t>  </a:t>
            </a:r>
            <a:br>
              <a:rPr lang="en-US" sz="2000" b="1" dirty="0"/>
            </a:br>
            <a:r>
              <a:rPr lang="en-US" sz="2000" b="1" dirty="0"/>
              <a:t>Florence Fragment I/B</a:t>
            </a:r>
            <a:br>
              <a:rPr lang="en-US" sz="2000" b="1" dirty="0"/>
            </a:br>
            <a:r>
              <a:rPr lang="en-US" sz="2000" b="1" dirty="0"/>
              <a:t>     </a:t>
            </a:r>
            <a:br>
              <a:rPr lang="en-US" sz="2000" b="1" dirty="0"/>
            </a:br>
            <a:r>
              <a:rPr lang="en-US" sz="2000" b="1" dirty="0"/>
              <a:t>( 133-87 BC )</a:t>
            </a:r>
            <a:endParaRPr lang="en-US" sz="2000" dirty="0"/>
          </a:p>
        </p:txBody>
      </p:sp>
      <p:sp>
        <p:nvSpPr>
          <p:cNvPr id="3" name="Content Placeholder 2"/>
          <p:cNvSpPr>
            <a:spLocks noGrp="1"/>
          </p:cNvSpPr>
          <p:nvPr>
            <p:ph sz="quarter" idx="1"/>
          </p:nvPr>
        </p:nvSpPr>
        <p:spPr/>
        <p:txBody>
          <a:bodyPr>
            <a:normAutofit fontScale="70000" lnSpcReduction="20000"/>
          </a:bodyPr>
          <a:lstStyle/>
          <a:p>
            <a:r>
              <a:rPr lang="en-US" dirty="0"/>
              <a:t>   . . . the praetor shall command that all jurors take the oath . . .</a:t>
            </a:r>
            <a:br>
              <a:rPr lang="en-US" dirty="0"/>
            </a:br>
            <a:r>
              <a:rPr lang="en-US" dirty="0"/>
              <a:t>   He shall write the names, drawn by lot from each panel, on the balls and shall draw an equal number from each panel.</a:t>
            </a:r>
            <a:br>
              <a:rPr lang="en-US" dirty="0"/>
            </a:br>
            <a:r>
              <a:rPr lang="en-US" dirty="0"/>
              <a:t>   The praetor shall provide that, when an equal number of balls has been placed in the urns, the individual lots shall be drawn individually in equal numbers from each urn.</a:t>
            </a:r>
            <a:br>
              <a:rPr lang="en-US" dirty="0"/>
            </a:br>
            <a:r>
              <a:rPr lang="en-US" dirty="0"/>
              <a:t>   The name that is written on each ball shall be announced as it is drawn ; and the clerk shall enter on a tablet that is posted on the tribunal the person's name announced in accordance with this law. </a:t>
            </a:r>
            <a:br>
              <a:rPr lang="en-US" dirty="0"/>
            </a:br>
            <a:r>
              <a:rPr lang="en-US" dirty="0"/>
              <a:t>   None shall erase or shall change any name on this tablet, unless the name is challenged by a plaintiff or a defendant, as is prescribed by this law. </a:t>
            </a:r>
            <a:br>
              <a:rPr lang="en-US" dirty="0"/>
            </a:br>
            <a:r>
              <a:rPr lang="en-US" dirty="0"/>
              <a:t>   Likewise the praetor shall provide that all jurors shall be chosen by lot and shall order . . .</a:t>
            </a:r>
            <a:br>
              <a:rPr lang="en-US" dirty="0"/>
            </a:br>
            <a:r>
              <a:rPr lang="en-US" dirty="0"/>
              <a:t>   . . . that the panel of jurors, who cast their vote when the full panel is completed, shall conform to the list on the tablet, which has been prepared and posted on the tribunal.</a:t>
            </a:r>
            <a:br>
              <a:rPr lang="en-US" dirty="0"/>
            </a:br>
            <a:r>
              <a:rPr lang="en-US" dirty="0"/>
              <a:t>   The clerk shall give to each juror ballots, on which there are written two letters or none or . . . on which ballots the letters . . . of the juror . . . by this law all the ballots . . .</a:t>
            </a:r>
          </a:p>
        </p:txBody>
      </p:sp>
    </p:spTree>
    <p:extLst>
      <p:ext uri="{BB962C8B-B14F-4D97-AF65-F5344CB8AC3E}">
        <p14:creationId xmlns:p14="http://schemas.microsoft.com/office/powerpoint/2010/main" val="2457667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Lex de Imperio </a:t>
            </a:r>
            <a:r>
              <a:rPr lang="fr-CA" dirty="0" err="1"/>
              <a:t>Vespasiani</a:t>
            </a:r>
            <a:endParaRPr lang="en-US" dirty="0"/>
          </a:p>
        </p:txBody>
      </p:sp>
      <p:pic>
        <p:nvPicPr>
          <p:cNvPr id="4" name="Content Placeholder 3" descr="1200px-Lex_De_Imperio_Vespasiani_-_Palazzo_Nuovo_-_Musei_Capitolini_-_Rome_2016.jpg"/>
          <p:cNvPicPr>
            <a:picLocks noGrp="1" noChangeAspect="1"/>
          </p:cNvPicPr>
          <p:nvPr>
            <p:ph sz="quarter" idx="1"/>
          </p:nvPr>
        </p:nvPicPr>
        <p:blipFill>
          <a:blip r:embed="rId2">
            <a:extLst>
              <a:ext uri="{28A0092B-C50C-407E-A947-70E740481C1C}">
                <a14:useLocalDpi xmlns:a14="http://schemas.microsoft.com/office/drawing/2010/main" val="0"/>
              </a:ext>
            </a:extLst>
          </a:blip>
          <a:srcRect l="-80278" r="-80278"/>
          <a:stretch>
            <a:fillRect/>
          </a:stretch>
        </p:blipFill>
        <p:spPr>
          <a:xfrm>
            <a:off x="-1114723" y="987552"/>
            <a:ext cx="11463541" cy="5575497"/>
          </a:xfrm>
        </p:spPr>
      </p:pic>
    </p:spTree>
    <p:extLst>
      <p:ext uri="{BB962C8B-B14F-4D97-AF65-F5344CB8AC3E}">
        <p14:creationId xmlns:p14="http://schemas.microsoft.com/office/powerpoint/2010/main" val="1991087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504056"/>
          </a:xfrm>
        </p:spPr>
        <p:txBody>
          <a:bodyPr>
            <a:noAutofit/>
          </a:bodyPr>
          <a:lstStyle/>
          <a:p>
            <a:pPr algn="l"/>
            <a:br>
              <a:rPr lang="el-GR" sz="4000" i="1" dirty="0"/>
            </a:br>
            <a:r>
              <a:rPr lang="el-GR" sz="2400" i="1" dirty="0"/>
              <a:t>Συνθήκη συμμαχίας Ρώμης-</a:t>
            </a:r>
            <a:r>
              <a:rPr lang="el-GR" sz="2400" dirty="0" err="1"/>
              <a:t>Μήθυμνα</a:t>
            </a:r>
            <a:r>
              <a:rPr lang="el-GR" sz="2400" i="1" dirty="0" err="1"/>
              <a:t>ς</a:t>
            </a:r>
            <a:endParaRPr lang="el-GR" sz="2400" dirty="0"/>
          </a:p>
        </p:txBody>
      </p:sp>
      <p:sp>
        <p:nvSpPr>
          <p:cNvPr id="3" name="Content Placeholder 2"/>
          <p:cNvSpPr>
            <a:spLocks noGrp="1"/>
          </p:cNvSpPr>
          <p:nvPr>
            <p:ph idx="1"/>
          </p:nvPr>
        </p:nvSpPr>
        <p:spPr>
          <a:xfrm>
            <a:off x="457200" y="1196752"/>
            <a:ext cx="5554960" cy="5328592"/>
          </a:xfrm>
        </p:spPr>
        <p:txBody>
          <a:bodyPr>
            <a:normAutofit fontScale="40000" lnSpcReduction="20000"/>
          </a:bodyPr>
          <a:lstStyle/>
          <a:p>
            <a:pPr marL="0" indent="0">
              <a:buNone/>
            </a:pPr>
            <a:r>
              <a:rPr lang="fr-CA" i="1" dirty="0">
                <a:solidFill>
                  <a:schemeClr val="tx1"/>
                </a:solidFill>
                <a:latin typeface="+mn-lt"/>
              </a:rPr>
              <a:t>IG </a:t>
            </a:r>
            <a:r>
              <a:rPr lang="el-GR" dirty="0">
                <a:solidFill>
                  <a:schemeClr val="tx1"/>
                </a:solidFill>
                <a:latin typeface="+mn-lt"/>
              </a:rPr>
              <a:t>ΧΙΙ </a:t>
            </a:r>
            <a:r>
              <a:rPr lang="fr-CA" dirty="0">
                <a:solidFill>
                  <a:schemeClr val="tx1"/>
                </a:solidFill>
                <a:latin typeface="+mn-lt"/>
              </a:rPr>
              <a:t>2, 510  ( = E. </a:t>
            </a:r>
            <a:r>
              <a:rPr lang="fr-CA" dirty="0" err="1">
                <a:solidFill>
                  <a:schemeClr val="tx1"/>
                </a:solidFill>
                <a:latin typeface="+mn-lt"/>
              </a:rPr>
              <a:t>Famerie</a:t>
            </a:r>
            <a:r>
              <a:rPr lang="fr-CA" dirty="0">
                <a:solidFill>
                  <a:schemeClr val="tx1"/>
                </a:solidFill>
                <a:latin typeface="+mn-lt"/>
              </a:rPr>
              <a:t>, </a:t>
            </a:r>
            <a:r>
              <a:rPr lang="fr-CA" i="1" dirty="0">
                <a:solidFill>
                  <a:schemeClr val="tx1"/>
                </a:solidFill>
                <a:latin typeface="+mn-lt"/>
              </a:rPr>
              <a:t>Les traités d’alliance conclus entre Rome et les cités et communautés grecques</a:t>
            </a:r>
            <a:r>
              <a:rPr lang="fr-CA" dirty="0">
                <a:solidFill>
                  <a:schemeClr val="tx1"/>
                </a:solidFill>
                <a:latin typeface="+mn-lt"/>
              </a:rPr>
              <a:t>, sous édition, </a:t>
            </a:r>
            <a:r>
              <a:rPr lang="el-GR" dirty="0">
                <a:solidFill>
                  <a:schemeClr val="tx1"/>
                </a:solidFill>
                <a:latin typeface="+mn-lt"/>
              </a:rPr>
              <a:t>αρ</a:t>
            </a:r>
            <a:r>
              <a:rPr lang="fr-CA" dirty="0">
                <a:solidFill>
                  <a:schemeClr val="tx1"/>
                </a:solidFill>
                <a:latin typeface="+mn-lt"/>
              </a:rPr>
              <a:t>. 5, </a:t>
            </a:r>
            <a:r>
              <a:rPr lang="fr-CA" dirty="0" err="1">
                <a:solidFill>
                  <a:schemeClr val="tx1"/>
                </a:solidFill>
                <a:latin typeface="+mn-lt"/>
              </a:rPr>
              <a:t>Labarre</a:t>
            </a:r>
            <a:r>
              <a:rPr lang="fr-CA" dirty="0">
                <a:solidFill>
                  <a:schemeClr val="tx1"/>
                </a:solidFill>
                <a:latin typeface="+mn-lt"/>
              </a:rPr>
              <a:t> 64)</a:t>
            </a:r>
            <a:endParaRPr lang="en-US" dirty="0">
              <a:solidFill>
                <a:schemeClr val="tx1"/>
              </a:solidFill>
              <a:latin typeface="+mn-lt"/>
            </a:endParaRPr>
          </a:p>
          <a:p>
            <a:pPr marL="0" indent="0">
              <a:buNone/>
            </a:pPr>
            <a:r>
              <a:rPr lang="fr-CA" dirty="0">
                <a:solidFill>
                  <a:schemeClr val="tx1"/>
                </a:solidFill>
                <a:latin typeface="+mn-lt"/>
              </a:rPr>
              <a:t>     	  — — — — — — — — — — — — — — — — — — — — — — —</a:t>
            </a:r>
            <a:endParaRPr lang="en-US" dirty="0">
              <a:solidFill>
                <a:schemeClr val="tx1"/>
              </a:solidFill>
              <a:latin typeface="+mn-lt"/>
            </a:endParaRPr>
          </a:p>
          <a:p>
            <a:pPr marL="0" indent="0">
              <a:buNone/>
            </a:pPr>
            <a:r>
              <a:rPr lang="fr-CA" dirty="0">
                <a:solidFill>
                  <a:schemeClr val="tx1"/>
                </a:solidFill>
                <a:latin typeface="+mn-lt"/>
              </a:rPr>
              <a:t> 	[– – – – – – – – – – </a:t>
            </a:r>
            <a:r>
              <a:rPr lang="el-GR" dirty="0">
                <a:solidFill>
                  <a:schemeClr val="tx1"/>
                </a:solidFill>
                <a:latin typeface="+mn-lt"/>
              </a:rPr>
              <a:t>Ὁ δῆμος ὁ Μηθυμναίων τοὺς πολεμί</a:t>
            </a:r>
            <a:r>
              <a:rPr lang="fr-CA" dirty="0">
                <a:solidFill>
                  <a:schemeClr val="tx1"/>
                </a:solidFill>
                <a:latin typeface="+mn-lt"/>
              </a:rPr>
              <a:t>]-</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ους καὶ ὑπεναντίους τοῦ δήμου τοῦ Ῥωμαίων διὰ τῆς</a:t>
            </a:r>
            <a:r>
              <a:rPr lang="fr-CA" dirty="0">
                <a:solidFill>
                  <a:schemeClr val="tx1"/>
                </a:solidFill>
                <a:latin typeface="+mn-lt"/>
              </a:rPr>
              <a:t>]</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ἰδίας χώρας καὶ δι</a:t>
            </a:r>
            <a:r>
              <a:rPr lang="fr-CA" dirty="0">
                <a:solidFill>
                  <a:schemeClr val="tx1"/>
                </a:solidFill>
                <a:latin typeface="+mn-lt"/>
              </a:rPr>
              <a:t>’ </a:t>
            </a:r>
            <a:r>
              <a:rPr lang="el-GR" dirty="0">
                <a:solidFill>
                  <a:schemeClr val="tx1"/>
                </a:solidFill>
                <a:latin typeface="+mn-lt"/>
              </a:rPr>
              <a:t>ἧς ἂν ὁ δῆμος ὁ Μηθυμναίων ἄρχῃ</a:t>
            </a:r>
            <a:r>
              <a:rPr lang="fr-CA" dirty="0">
                <a:solidFill>
                  <a:schemeClr val="tx1"/>
                </a:solidFill>
                <a:latin typeface="+mn-lt"/>
              </a:rPr>
              <a:t>]</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μὴ διιέτωσαν δημοσίαι βουλῇ δόλωι πονηρῶι</a:t>
            </a:r>
            <a:r>
              <a:rPr lang="fr-CA" dirty="0">
                <a:solidFill>
                  <a:schemeClr val="tx1"/>
                </a:solidFill>
                <a:latin typeface="+mn-lt"/>
              </a:rPr>
              <a:t>, </a:t>
            </a:r>
            <a:r>
              <a:rPr lang="el-GR" dirty="0">
                <a:solidFill>
                  <a:schemeClr val="tx1"/>
                </a:solidFill>
                <a:latin typeface="+mn-lt"/>
              </a:rPr>
              <a:t>ὥστε</a:t>
            </a:r>
            <a:r>
              <a:rPr lang="fr-CA" dirty="0">
                <a:solidFill>
                  <a:schemeClr val="tx1"/>
                </a:solidFill>
                <a:latin typeface="+mn-lt"/>
              </a:rPr>
              <a:t>]</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τῶι δήμωι τῶι ῾Ρωμαίων καὶ οἷς ἂν ὁ δῆμος ὁ Ῥωμαίων</a:t>
            </a:r>
            <a:r>
              <a:rPr lang="fr-CA" dirty="0">
                <a:solidFill>
                  <a:schemeClr val="tx1"/>
                </a:solidFill>
                <a:latin typeface="+mn-lt"/>
              </a:rPr>
              <a:t>]</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ἄρχῃ πόλεμον ἐπιφέρειν</a:t>
            </a:r>
            <a:r>
              <a:rPr lang="fr-CA" dirty="0">
                <a:solidFill>
                  <a:schemeClr val="tx1"/>
                </a:solidFill>
                <a:latin typeface="+mn-lt"/>
              </a:rPr>
              <a:t>, </a:t>
            </a:r>
            <a:r>
              <a:rPr lang="el-GR" dirty="0">
                <a:solidFill>
                  <a:schemeClr val="tx1"/>
                </a:solidFill>
                <a:latin typeface="+mn-lt"/>
              </a:rPr>
              <a:t>μήτε αὐτοὺς σίτωι</a:t>
            </a:r>
            <a:r>
              <a:rPr lang="fr-CA" dirty="0">
                <a:solidFill>
                  <a:schemeClr val="tx1"/>
                </a:solidFill>
                <a:latin typeface="+mn-lt"/>
              </a:rPr>
              <a:t>, </a:t>
            </a:r>
            <a:r>
              <a:rPr lang="el-GR" dirty="0">
                <a:solidFill>
                  <a:schemeClr val="tx1"/>
                </a:solidFill>
                <a:latin typeface="+mn-lt"/>
              </a:rPr>
              <a:t>μήτε</a:t>
            </a:r>
            <a:r>
              <a:rPr lang="fr-CA" dirty="0">
                <a:solidFill>
                  <a:schemeClr val="tx1"/>
                </a:solidFill>
                <a:latin typeface="+mn-lt"/>
              </a:rPr>
              <a:t>]</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[ὅπλοις, μήτε χρήμασιν, μήτ]ε [ναυ]σὶ[ν χορηγείτωσαν]</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[δημοσίαι βουλῇ δόλωι π]ονηρῶι· ὁ δῆμος ὁ. [Ῥωμαίων]</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[τοὺς πολεμίους καὶ ὑπε]ναντίους τοῦ δήμου τοῦ Μη.-</a:t>
            </a:r>
            <a:endParaRPr lang="en-US" dirty="0">
              <a:solidFill>
                <a:schemeClr val="tx1"/>
              </a:solidFill>
              <a:latin typeface="+mn-lt"/>
            </a:endParaRPr>
          </a:p>
          <a:p>
            <a:pPr marL="0" indent="0">
              <a:buNone/>
            </a:pPr>
            <a:r>
              <a:rPr lang="el-GR" dirty="0">
                <a:solidFill>
                  <a:schemeClr val="tx1"/>
                </a:solidFill>
                <a:latin typeface="+mn-lt"/>
              </a:rPr>
              <a:t>4	[θυμναίων διὰ τῆς ἰδίας χ]ώρας καὶ δι’ ἧς ἂν ὁ δῆμος ὁ Ῥ[ω]-</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[μαίων ἄρχῃ μὴ διιέτω]σαν δημοσίαι βουλῇ δόλω[ι]</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[πονηρῶι, ὥστε τῶι δήμ]ωι τῶι Μηθυμναίων καὶ οἷς [ἂν]</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[ὁ δῆμος ὁ Μηθυμναίω]ν ἄρχῃ πόλεμον ἐπιφέρειν, μ[ή]-</a:t>
            </a:r>
            <a:endParaRPr lang="en-US" dirty="0">
              <a:solidFill>
                <a:schemeClr val="tx1"/>
              </a:solidFill>
              <a:latin typeface="+mn-lt"/>
            </a:endParaRPr>
          </a:p>
          <a:p>
            <a:pPr marL="0" indent="0">
              <a:buNone/>
            </a:pPr>
            <a:r>
              <a:rPr lang="el-GR" dirty="0">
                <a:solidFill>
                  <a:schemeClr val="tx1"/>
                </a:solidFill>
                <a:latin typeface="+mn-lt"/>
              </a:rPr>
              <a:t>8	[τε αὐτοὺς σίτωι, μήτε ὅπλ]οις, μήτε χρήμασιν, μήτε να[υ]-</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[σὶν χορηγείτωσαν δημο]σίαι βουλῇ μετὰ δόλου πονηροῦ.</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[Ἐάν τις πόλεμον πρότερο]ς ἐπιφέρῃ τῶι δήμωι τῶι Μηθ[υμ]-</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[ναίων, τότε ὁ δῆμος ὁ Ῥωμ]αίων τῶι δήμωι τῶι Μηθυ[μ]-</a:t>
            </a:r>
            <a:endParaRPr lang="en-US" dirty="0">
              <a:solidFill>
                <a:schemeClr val="tx1"/>
              </a:solidFill>
              <a:latin typeface="+mn-lt"/>
            </a:endParaRPr>
          </a:p>
          <a:p>
            <a:pPr marL="0" indent="0">
              <a:buNone/>
            </a:pPr>
            <a:r>
              <a:rPr lang="el-GR" dirty="0">
                <a:solidFill>
                  <a:schemeClr val="tx1"/>
                </a:solidFill>
                <a:latin typeface="+mn-lt"/>
              </a:rPr>
              <a:t>12	[ναίων βοηθείτω κατὰ τὸ] εὔκαιρον· ἐὰν δέ τις πόλεμ[ον]</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[πρότερος ἐπιφέρῃ τῶι δή]μωι τῶι Ῥωμαίων, τότε ὁ δῆ.-</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[μος ὁ Μηθυμναίων τῶι δή]μωι τῶι Ῥωμαίων βοηθείτω</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[κατὰ τὸ εὔκαιρον, ὃ ἂν ἐκ τῶ]ν συνθηκῶν καὶ ὁρκίων τῶι</a:t>
            </a:r>
            <a:endParaRPr lang="en-US" dirty="0">
              <a:solidFill>
                <a:schemeClr val="tx1"/>
              </a:solidFill>
              <a:latin typeface="+mn-lt"/>
            </a:endParaRPr>
          </a:p>
          <a:p>
            <a:pPr marL="0" indent="0">
              <a:buNone/>
            </a:pPr>
            <a:r>
              <a:rPr lang="el-GR" dirty="0">
                <a:solidFill>
                  <a:schemeClr val="tx1"/>
                </a:solidFill>
                <a:latin typeface="+mn-lt"/>
              </a:rPr>
              <a:t>16	[δήμωι τῶι Ῥωμαίων καὶ τῶι] δήμωι τῶι Μηθυμναίων</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[ἐξῇ ποιεῖν. Ἐὰν δέ τι πρὸς ταύ]τας τὰς συνθήκας κοινῇ β[ου]-</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[λῇ προσθεῖναι ἢ ἐξελεῖν βούλωντα]ι, δημοσίαι βουλῇ ἑκατέρ[ων]</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[θελόντων ἐξέστω· ὃ δὲ ἂν προσ]θῶσιν, ἐν ταῖς συνθήκ[αις]</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[ἐνέστω, ὃ δὲ ἂν ἐξέλωσιν, ἐν] ταῖς συνθήκαις μ[ὴ]</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[ἐνέστω. – – – – – – – – – – – – – – – – – – – – – – – – –]</a:t>
            </a:r>
            <a:endParaRPr lang="en-US" dirty="0">
              <a:solidFill>
                <a:schemeClr val="tx1"/>
              </a:solidFill>
              <a:latin typeface="+mn-lt"/>
            </a:endParaRPr>
          </a:p>
          <a:p>
            <a:pPr marL="0" indent="0">
              <a:buNone/>
            </a:pPr>
            <a:r>
              <a:rPr lang="fr-CA" dirty="0">
                <a:solidFill>
                  <a:schemeClr val="tx1"/>
                </a:solidFill>
                <a:latin typeface="+mn-lt"/>
              </a:rPr>
              <a:t>	</a:t>
            </a:r>
            <a:r>
              <a:rPr lang="el-GR" dirty="0">
                <a:solidFill>
                  <a:schemeClr val="tx1"/>
                </a:solidFill>
                <a:latin typeface="+mn-lt"/>
              </a:rPr>
              <a:t>— — — — — — — — — — — — — — — — — — — — —</a:t>
            </a:r>
            <a:endParaRPr lang="en-US" dirty="0">
              <a:solidFill>
                <a:schemeClr val="tx1"/>
              </a:solidFill>
              <a:latin typeface="+mn-lt"/>
            </a:endParaRPr>
          </a:p>
          <a:p>
            <a:pPr marL="0" indent="0">
              <a:buNone/>
            </a:pPr>
            <a:endParaRPr lang="el-GR" dirty="0">
              <a:latin typeface="+mn-lt"/>
            </a:endParaRPr>
          </a:p>
        </p:txBody>
      </p:sp>
      <p:pic>
        <p:nvPicPr>
          <p:cNvPr id="7" name="Picture 2" descr="http://t2.gstatic.com/images?q=tbn:ANd9GcS1-NI5_vat5Pab9bc2WARp11Z9GIBH50C4ZKpwq-hkyEa1CcFu"/>
          <p:cNvPicPr>
            <a:picLocks noChangeAspect="1" noChangeArrowheads="1"/>
          </p:cNvPicPr>
          <p:nvPr/>
        </p:nvPicPr>
        <p:blipFill>
          <a:blip r:embed="rId2" cstate="print"/>
          <a:srcRect/>
          <a:stretch>
            <a:fillRect/>
          </a:stretch>
        </p:blipFill>
        <p:spPr bwMode="auto">
          <a:xfrm>
            <a:off x="7092280" y="2708920"/>
            <a:ext cx="1666875" cy="2743201"/>
          </a:xfrm>
          <a:prstGeom prst="rect">
            <a:avLst/>
          </a:prstGeom>
          <a:noFill/>
        </p:spPr>
      </p:pic>
      <p:sp>
        <p:nvSpPr>
          <p:cNvPr id="4" name="Slide Number Placeholder 3"/>
          <p:cNvSpPr>
            <a:spLocks noGrp="1"/>
          </p:cNvSpPr>
          <p:nvPr>
            <p:ph type="sldNum" sz="quarter" idx="12"/>
          </p:nvPr>
        </p:nvSpPr>
        <p:spPr/>
        <p:txBody>
          <a:bodyPr/>
          <a:lstStyle/>
          <a:p>
            <a:fld id="{FCFA67D7-8E59-41F6-9B01-EA606B7EB588}" type="slidenum">
              <a:rPr lang="el-GR" smtClean="0"/>
              <a:pPr/>
              <a:t>45</a:t>
            </a:fld>
            <a:endParaRPr lang="el-GR"/>
          </a:p>
        </p:txBody>
      </p:sp>
    </p:spTree>
    <p:extLst>
      <p:ext uri="{BB962C8B-B14F-4D97-AF65-F5344CB8AC3E}">
        <p14:creationId xmlns:p14="http://schemas.microsoft.com/office/powerpoint/2010/main" val="2773143630"/>
      </p:ext>
    </p:extLst>
  </p:cSld>
  <p:clrMapOvr>
    <a:masterClrMapping/>
  </p:clrMapOvr>
  <mc:AlternateContent xmlns:mc="http://schemas.openxmlformats.org/markup-compatibility/2006" xmlns:p14="http://schemas.microsoft.com/office/powerpoint/2010/main">
    <mc:Choice Requires="p14">
      <p:transition spd="slow" p14:dur="2000" advTm="57143"/>
    </mc:Choice>
    <mc:Fallback xmlns="">
      <p:transition xmlns:p14="http://schemas.microsoft.com/office/powerpoint/2010/main" spd="slow" advTm="57143"/>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err="1"/>
              <a:t>Fasti</a:t>
            </a:r>
            <a:r>
              <a:rPr lang="fr-CA" dirty="0"/>
              <a:t> </a:t>
            </a:r>
            <a:r>
              <a:rPr lang="mr-IN" dirty="0"/>
              <a:t>–</a:t>
            </a:r>
            <a:r>
              <a:rPr lang="fr-CA" dirty="0"/>
              <a:t> </a:t>
            </a:r>
            <a:r>
              <a:rPr lang="el-GR" dirty="0"/>
              <a:t>κατάλογοι αρχών</a:t>
            </a:r>
            <a:endParaRPr lang="en-US" dirty="0"/>
          </a:p>
        </p:txBody>
      </p:sp>
      <p:pic>
        <p:nvPicPr>
          <p:cNvPr id="4" name="Content Placeholder 3" descr="roman-civilization-1st-century-ad-inscription-from-fasti-amiternini-a-picture-id122217735.jpg"/>
          <p:cNvPicPr>
            <a:picLocks noGrp="1" noChangeAspect="1"/>
          </p:cNvPicPr>
          <p:nvPr>
            <p:ph sz="quarter" idx="1"/>
          </p:nvPr>
        </p:nvPicPr>
        <p:blipFill>
          <a:blip r:embed="rId2">
            <a:extLst>
              <a:ext uri="{28A0092B-C50C-407E-A947-70E740481C1C}">
                <a14:useLocalDpi xmlns:a14="http://schemas.microsoft.com/office/drawing/2010/main" val="0"/>
              </a:ext>
            </a:extLst>
          </a:blip>
          <a:srcRect t="13053" b="13053"/>
          <a:stretch>
            <a:fillRect/>
          </a:stretch>
        </p:blipFill>
        <p:spPr/>
      </p:pic>
    </p:spTree>
    <p:extLst>
      <p:ext uri="{BB962C8B-B14F-4D97-AF65-F5344CB8AC3E}">
        <p14:creationId xmlns:p14="http://schemas.microsoft.com/office/powerpoint/2010/main" val="2581373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err="1"/>
              <a:t>Fasti</a:t>
            </a:r>
            <a:r>
              <a:rPr lang="fr-CA" dirty="0"/>
              <a:t> </a:t>
            </a:r>
            <a:r>
              <a:rPr lang="fr-CA" dirty="0" err="1"/>
              <a:t>Consulares</a:t>
            </a:r>
            <a:r>
              <a:rPr lang="fr-CA" dirty="0"/>
              <a:t>, </a:t>
            </a:r>
            <a:r>
              <a:rPr lang="el-GR" dirty="0" err="1"/>
              <a:t>Καπιτώλιο</a:t>
            </a:r>
            <a:endParaRPr lang="en-US" dirty="0"/>
          </a:p>
        </p:txBody>
      </p:sp>
      <p:pic>
        <p:nvPicPr>
          <p:cNvPr id="5" name="Content Placeholder 4" descr="ROMAC12F.JPG"/>
          <p:cNvPicPr>
            <a:picLocks noGrp="1" noChangeAspect="1"/>
          </p:cNvPicPr>
          <p:nvPr>
            <p:ph sz="quarter" idx="1"/>
          </p:nvPr>
        </p:nvPicPr>
        <p:blipFill>
          <a:blip r:embed="rId2">
            <a:extLst>
              <a:ext uri="{28A0092B-C50C-407E-A947-70E740481C1C}">
                <a14:useLocalDpi xmlns:a14="http://schemas.microsoft.com/office/drawing/2010/main" val="0"/>
              </a:ext>
            </a:extLst>
          </a:blip>
          <a:srcRect l="-39444" r="-39444"/>
          <a:stretch>
            <a:fillRect/>
          </a:stretch>
        </p:blipFill>
        <p:spPr/>
      </p:pic>
    </p:spTree>
    <p:extLst>
      <p:ext uri="{BB962C8B-B14F-4D97-AF65-F5344CB8AC3E}">
        <p14:creationId xmlns:p14="http://schemas.microsoft.com/office/powerpoint/2010/main" val="636221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Επιλύσεις διαφορών</a:t>
            </a:r>
            <a:endParaRPr lang="en-US" dirty="0"/>
          </a:p>
        </p:txBody>
      </p:sp>
      <p:sp>
        <p:nvSpPr>
          <p:cNvPr id="3" name="Content Placeholder 2"/>
          <p:cNvSpPr>
            <a:spLocks noGrp="1"/>
          </p:cNvSpPr>
          <p:nvPr>
            <p:ph sz="quarter" idx="1"/>
          </p:nvPr>
        </p:nvSpPr>
        <p:spPr/>
        <p:txBody>
          <a:bodyPr/>
          <a:lstStyle/>
          <a:p>
            <a:r>
              <a:rPr lang="el-GR" dirty="0"/>
              <a:t>Όπως η μπρούτζινη πινακίδα της </a:t>
            </a:r>
            <a:r>
              <a:rPr lang="fr-FR" i="1" dirty="0"/>
              <a:t>Tabula </a:t>
            </a:r>
            <a:r>
              <a:rPr lang="fr-FR" i="1" dirty="0" err="1"/>
              <a:t>Contrebiensis</a:t>
            </a:r>
            <a:r>
              <a:rPr lang="el-GR" dirty="0"/>
              <a:t>, του 87 π.Χ. που βρέθηκε στην Ισπανία, με την απόφαση επίλυσης διαφοράς περί χρήσεως υδάτων μεταξύ δύο κοινοτήτων γηγενών</a:t>
            </a:r>
            <a:r>
              <a:rPr lang="en-US" dirty="0"/>
              <a:t>.</a:t>
            </a:r>
          </a:p>
        </p:txBody>
      </p:sp>
    </p:spTree>
    <p:extLst>
      <p:ext uri="{BB962C8B-B14F-4D97-AF65-F5344CB8AC3E}">
        <p14:creationId xmlns:p14="http://schemas.microsoft.com/office/powerpoint/2010/main" val="1770600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i="1" dirty="0"/>
              <a:t>Tabula </a:t>
            </a:r>
            <a:r>
              <a:rPr lang="fr-FR" i="1" dirty="0" err="1"/>
              <a:t>Contrebiensis</a:t>
            </a:r>
            <a:endParaRPr lang="en-US" dirty="0"/>
          </a:p>
        </p:txBody>
      </p:sp>
      <p:pic>
        <p:nvPicPr>
          <p:cNvPr id="6" name="Content Placeholder 5" descr="300px-Bronce_de_Botorrita_II.jpg"/>
          <p:cNvPicPr>
            <a:picLocks noGrp="1" noChangeAspect="1"/>
          </p:cNvPicPr>
          <p:nvPr>
            <p:ph sz="quarter" idx="1"/>
          </p:nvPr>
        </p:nvPicPr>
        <p:blipFill>
          <a:blip r:embed="rId2">
            <a:extLst>
              <a:ext uri="{28A0092B-C50C-407E-A947-70E740481C1C}">
                <a14:useLocalDpi xmlns:a14="http://schemas.microsoft.com/office/drawing/2010/main" val="0"/>
              </a:ext>
            </a:extLst>
          </a:blip>
          <a:srcRect t="-8016" b="-8016"/>
          <a:stretch>
            <a:fillRect/>
          </a:stretch>
        </p:blipFill>
        <p:spPr>
          <a:xfrm>
            <a:off x="301625" y="1527175"/>
            <a:ext cx="8504238" cy="4572000"/>
          </a:xfrm>
        </p:spPr>
      </p:pic>
    </p:spTree>
    <p:extLst>
      <p:ext uri="{BB962C8B-B14F-4D97-AF65-F5344CB8AC3E}">
        <p14:creationId xmlns:p14="http://schemas.microsoft.com/office/powerpoint/2010/main" val="425446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94DFB-B5BB-4096-AFAC-E30E8BEA89E0}"/>
              </a:ext>
            </a:extLst>
          </p:cNvPr>
          <p:cNvSpPr>
            <a:spLocks noGrp="1"/>
          </p:cNvSpPr>
          <p:nvPr>
            <p:ph type="title"/>
          </p:nvPr>
        </p:nvSpPr>
        <p:spPr/>
        <p:txBody>
          <a:bodyPr/>
          <a:lstStyle/>
          <a:p>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07DD1C29-62FF-4501-AB05-7103B6935EFF}"/>
              </a:ext>
            </a:extLst>
          </p:cNvPr>
          <p:cNvPicPr>
            <a:picLocks noGrp="1" noChangeAspect="1"/>
          </p:cNvPicPr>
          <p:nvPr>
            <p:ph sz="quarter" idx="1"/>
          </p:nvPr>
        </p:nvPicPr>
        <p:blipFill>
          <a:blip r:embed="rId2"/>
          <a:stretch>
            <a:fillRect/>
          </a:stretch>
        </p:blipFill>
        <p:spPr>
          <a:xfrm>
            <a:off x="489744" y="1527175"/>
            <a:ext cx="8128000" cy="4572000"/>
          </a:xfrm>
        </p:spPr>
      </p:pic>
    </p:spTree>
    <p:extLst>
      <p:ext uri="{BB962C8B-B14F-4D97-AF65-F5344CB8AC3E}">
        <p14:creationId xmlns:p14="http://schemas.microsoft.com/office/powerpoint/2010/main" val="41482370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l-GR" dirty="0"/>
              <a:t>Επιγραφές διασώζουν απονομή προνομίων, π.χ. στους </a:t>
            </a:r>
            <a:r>
              <a:rPr lang="el-GR" dirty="0" err="1"/>
              <a:t>αποστρατευόμενους</a:t>
            </a:r>
            <a:r>
              <a:rPr lang="el-GR" dirty="0"/>
              <a:t> του ρωμαϊκού στρατού. </a:t>
            </a:r>
            <a:endParaRPr lang="en-US" dirty="0"/>
          </a:p>
        </p:txBody>
      </p:sp>
    </p:spTree>
    <p:extLst>
      <p:ext uri="{BB962C8B-B14F-4D97-AF65-F5344CB8AC3E}">
        <p14:creationId xmlns:p14="http://schemas.microsoft.com/office/powerpoint/2010/main" val="2102596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l-GR" dirty="0"/>
              <a:t>Δίπλωμα βετεράνου</a:t>
            </a:r>
            <a:endParaRPr lang="en-US" dirty="0"/>
          </a:p>
        </p:txBody>
      </p:sp>
      <p:pic>
        <p:nvPicPr>
          <p:cNvPr id="4" name="Content Placeholder 3" descr="Roman-military-document.jpg"/>
          <p:cNvPicPr>
            <a:picLocks noGrp="1" noChangeAspect="1"/>
          </p:cNvPicPr>
          <p:nvPr>
            <p:ph sz="quarter" idx="1"/>
          </p:nvPr>
        </p:nvPicPr>
        <p:blipFill>
          <a:blip r:embed="rId2">
            <a:extLst>
              <a:ext uri="{28A0092B-C50C-407E-A947-70E740481C1C}">
                <a14:useLocalDpi xmlns:a14="http://schemas.microsoft.com/office/drawing/2010/main" val="0"/>
              </a:ext>
            </a:extLst>
          </a:blip>
          <a:srcRect t="10451" b="10451"/>
          <a:stretch>
            <a:fillRect/>
          </a:stretch>
        </p:blipFill>
        <p:spPr/>
      </p:pic>
      <p:sp>
        <p:nvSpPr>
          <p:cNvPr id="5" name="TextBox 4"/>
          <p:cNvSpPr txBox="1"/>
          <p:nvPr/>
        </p:nvSpPr>
        <p:spPr>
          <a:xfrm>
            <a:off x="3292310" y="642876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619646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Ήδικτα</a:t>
            </a:r>
            <a:endParaRPr lang="en-US" dirty="0"/>
          </a:p>
        </p:txBody>
      </p:sp>
      <p:sp>
        <p:nvSpPr>
          <p:cNvPr id="3" name="Content Placeholder 2"/>
          <p:cNvSpPr>
            <a:spLocks noGrp="1"/>
          </p:cNvSpPr>
          <p:nvPr>
            <p:ph sz="quarter" idx="1"/>
          </p:nvPr>
        </p:nvSpPr>
        <p:spPr/>
        <p:txBody>
          <a:bodyPr/>
          <a:lstStyle/>
          <a:p>
            <a:r>
              <a:rPr lang="el-GR" dirty="0"/>
              <a:t>Ήδικτο </a:t>
            </a:r>
          </a:p>
          <a:p>
            <a:r>
              <a:rPr lang="el-GR" dirty="0"/>
              <a:t>περί τιμών</a:t>
            </a:r>
          </a:p>
          <a:p>
            <a:r>
              <a:rPr lang="el-GR" dirty="0"/>
              <a:t> </a:t>
            </a:r>
            <a:r>
              <a:rPr lang="el-GR" dirty="0" err="1"/>
              <a:t>Διοκλητιανού</a:t>
            </a:r>
            <a:endParaRPr lang="en-US" dirty="0"/>
          </a:p>
        </p:txBody>
      </p:sp>
      <p:pic>
        <p:nvPicPr>
          <p:cNvPr id="6" name="Picture 5" descr="220px-Edict_on_Maximum_Prices_Diocletian_piece_in_Berl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76" y="1527048"/>
            <a:ext cx="5943524" cy="5160059"/>
          </a:xfrm>
          <a:prstGeom prst="rect">
            <a:avLst/>
          </a:prstGeom>
        </p:spPr>
      </p:pic>
    </p:spTree>
    <p:extLst>
      <p:ext uri="{BB962C8B-B14F-4D97-AF65-F5344CB8AC3E}">
        <p14:creationId xmlns:p14="http://schemas.microsoft.com/office/powerpoint/2010/main" val="1967539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l-GR" dirty="0"/>
              <a:t>Τιμητικές επιγραφές ή αφιερώσεις μας πληροφορούν για τα αξιώματα, τους τίτλους και τις εξουσίες αυτοκρατόρων και άλλων </a:t>
            </a:r>
            <a:r>
              <a:rPr lang="el-GR" dirty="0" err="1"/>
              <a:t>τιμωμένων</a:t>
            </a:r>
            <a:r>
              <a:rPr lang="el-GR" dirty="0"/>
              <a:t> προσώπων. </a:t>
            </a:r>
            <a:endParaRPr lang="en-US" dirty="0"/>
          </a:p>
        </p:txBody>
      </p:sp>
    </p:spTree>
    <p:extLst>
      <p:ext uri="{BB962C8B-B14F-4D97-AF65-F5344CB8AC3E}">
        <p14:creationId xmlns:p14="http://schemas.microsoft.com/office/powerpoint/2010/main" val="394695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Marcus Aurelius</a:t>
            </a:r>
          </a:p>
        </p:txBody>
      </p:sp>
      <p:pic>
        <p:nvPicPr>
          <p:cNvPr id="4" name="Content Placeholder 3" descr="Marcus.aurelius.inscription.rome.arp.jpg"/>
          <p:cNvPicPr>
            <a:picLocks noGrp="1" noChangeAspect="1"/>
          </p:cNvPicPr>
          <p:nvPr>
            <p:ph sz="quarter" idx="1"/>
          </p:nvPr>
        </p:nvPicPr>
        <p:blipFill>
          <a:blip r:embed="rId2">
            <a:extLst>
              <a:ext uri="{28A0092B-C50C-407E-A947-70E740481C1C}">
                <a14:useLocalDpi xmlns:a14="http://schemas.microsoft.com/office/drawing/2010/main" val="0"/>
              </a:ext>
            </a:extLst>
          </a:blip>
          <a:srcRect t="1513" b="1513"/>
          <a:stretch>
            <a:fillRect/>
          </a:stretch>
        </p:blipFill>
        <p:spPr/>
      </p:pic>
    </p:spTree>
    <p:extLst>
      <p:ext uri="{BB962C8B-B14F-4D97-AF65-F5344CB8AC3E}">
        <p14:creationId xmlns:p14="http://schemas.microsoft.com/office/powerpoint/2010/main" val="1804820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l-GR" dirty="0"/>
              <a:t>Επιτύμβιες επιγραφές μας δίνουν πληροφορίες για το </a:t>
            </a:r>
            <a:r>
              <a:rPr lang="en-US" dirty="0"/>
              <a:t>status των </a:t>
            </a:r>
            <a:r>
              <a:rPr lang="el-GR" dirty="0"/>
              <a:t>προσώπων, για ατομικά προνόμια και για τις σχέσεις οικογενειακού δικαίου</a:t>
            </a:r>
            <a:r>
              <a:rPr lang="fr-CA" dirty="0"/>
              <a:t>.</a:t>
            </a:r>
            <a:endParaRPr lang="en-US" dirty="0"/>
          </a:p>
        </p:txBody>
      </p:sp>
    </p:spTree>
    <p:extLst>
      <p:ext uri="{BB962C8B-B14F-4D97-AF65-F5344CB8AC3E}">
        <p14:creationId xmlns:p14="http://schemas.microsoft.com/office/powerpoint/2010/main" val="22190539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t>Septimia</a:t>
            </a:r>
            <a:r>
              <a:rPr lang="en-US" b="1" dirty="0"/>
              <a:t> </a:t>
            </a:r>
            <a:r>
              <a:rPr lang="en-US" b="1" dirty="0" err="1"/>
              <a:t>Dionisias</a:t>
            </a:r>
            <a:r>
              <a:rPr lang="en-US" b="1" dirty="0"/>
              <a:t> </a:t>
            </a:r>
            <a:r>
              <a:rPr lang="en-US" b="1" i="1" dirty="0"/>
              <a:t>CIL</a:t>
            </a:r>
            <a:r>
              <a:rPr lang="en-US" b="1" dirty="0"/>
              <a:t> 6.10246</a:t>
            </a:r>
            <a:br>
              <a:rPr lang="en-US" b="1" dirty="0"/>
            </a:br>
            <a:r>
              <a:rPr lang="en-US" b="1" dirty="0"/>
              <a:t>- ius liberorum</a:t>
            </a:r>
            <a:endParaRPr lang="en-US" dirty="0"/>
          </a:p>
        </p:txBody>
      </p:sp>
      <p:pic>
        <p:nvPicPr>
          <p:cNvPr id="4" name="Content Placeholder 3" descr="septimia_dionisias.jpg"/>
          <p:cNvPicPr>
            <a:picLocks noGrp="1" noChangeAspect="1"/>
          </p:cNvPicPr>
          <p:nvPr>
            <p:ph sz="quarter" idx="1"/>
          </p:nvPr>
        </p:nvPicPr>
        <p:blipFill>
          <a:blip r:embed="rId2">
            <a:extLst>
              <a:ext uri="{28A0092B-C50C-407E-A947-70E740481C1C}">
                <a14:useLocalDpi xmlns:a14="http://schemas.microsoft.com/office/drawing/2010/main" val="0"/>
              </a:ext>
            </a:extLst>
          </a:blip>
          <a:srcRect t="1126" b="1126"/>
          <a:stretch>
            <a:fillRect/>
          </a:stretch>
        </p:blipFill>
        <p:spPr/>
      </p:pic>
    </p:spTree>
    <p:extLst>
      <p:ext uri="{BB962C8B-B14F-4D97-AF65-F5344CB8AC3E}">
        <p14:creationId xmlns:p14="http://schemas.microsoft.com/office/powerpoint/2010/main" val="14339681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Ιστορικά αρχεία</a:t>
            </a:r>
            <a:r>
              <a:rPr lang="mr-IN" dirty="0"/>
              <a:t>–</a:t>
            </a:r>
            <a:r>
              <a:rPr lang="el-GR" dirty="0"/>
              <a:t> </a:t>
            </a:r>
            <a:r>
              <a:rPr lang="fr-CA" dirty="0" err="1"/>
              <a:t>Res</a:t>
            </a:r>
            <a:r>
              <a:rPr lang="fr-CA" dirty="0"/>
              <a:t> </a:t>
            </a:r>
            <a:r>
              <a:rPr lang="fr-CA" dirty="0" err="1"/>
              <a:t>Gestae</a:t>
            </a:r>
            <a:r>
              <a:rPr lang="fr-CA" dirty="0"/>
              <a:t> </a:t>
            </a:r>
            <a:r>
              <a:rPr lang="fr-CA" dirty="0" err="1"/>
              <a:t>Divi</a:t>
            </a:r>
            <a:r>
              <a:rPr lang="fr-CA" dirty="0"/>
              <a:t> </a:t>
            </a:r>
            <a:r>
              <a:rPr lang="fr-CA" dirty="0" err="1"/>
              <a:t>Augusti</a:t>
            </a:r>
            <a:endParaRPr lang="en-US" dirty="0"/>
          </a:p>
        </p:txBody>
      </p:sp>
      <p:pic>
        <p:nvPicPr>
          <p:cNvPr id="4" name="Content Placeholder 3" descr="res-gestae.jpg"/>
          <p:cNvPicPr>
            <a:picLocks noGrp="1" noChangeAspect="1"/>
          </p:cNvPicPr>
          <p:nvPr>
            <p:ph sz="quarter" idx="1"/>
          </p:nvPr>
        </p:nvPicPr>
        <p:blipFill>
          <a:blip r:embed="rId2">
            <a:extLst>
              <a:ext uri="{28A0092B-C50C-407E-A947-70E740481C1C}">
                <a14:useLocalDpi xmlns:a14="http://schemas.microsoft.com/office/drawing/2010/main" val="0"/>
              </a:ext>
            </a:extLst>
          </a:blip>
          <a:srcRect l="-19753" r="-19753"/>
          <a:stretch>
            <a:fillRect/>
          </a:stretch>
        </p:blipFill>
        <p:spPr>
          <a:xfrm>
            <a:off x="-724099" y="1185292"/>
            <a:ext cx="10225591" cy="5497424"/>
          </a:xfrm>
        </p:spPr>
      </p:pic>
    </p:spTree>
    <p:extLst>
      <p:ext uri="{BB962C8B-B14F-4D97-AF65-F5344CB8AC3E}">
        <p14:creationId xmlns:p14="http://schemas.microsoft.com/office/powerpoint/2010/main" val="18479663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Graffiti</a:t>
            </a:r>
          </a:p>
        </p:txBody>
      </p:sp>
      <p:pic>
        <p:nvPicPr>
          <p:cNvPr id="4" name="Content Placeholder 3" descr="Roman-graffiti.png"/>
          <p:cNvPicPr>
            <a:picLocks noGrp="1" noChangeAspect="1"/>
          </p:cNvPicPr>
          <p:nvPr>
            <p:ph sz="quarter" idx="1"/>
          </p:nvPr>
        </p:nvPicPr>
        <p:blipFill>
          <a:blip r:embed="rId2">
            <a:extLst>
              <a:ext uri="{28A0092B-C50C-407E-A947-70E740481C1C}">
                <a14:useLocalDpi xmlns:a14="http://schemas.microsoft.com/office/drawing/2010/main" val="0"/>
              </a:ext>
            </a:extLst>
          </a:blip>
          <a:srcRect l="-64815" r="-64815"/>
          <a:stretch>
            <a:fillRect/>
          </a:stretch>
        </p:blipFill>
        <p:spPr>
          <a:xfrm>
            <a:off x="-1854522" y="0"/>
            <a:ext cx="7373892" cy="4572000"/>
          </a:xfrm>
        </p:spPr>
      </p:pic>
      <p:pic>
        <p:nvPicPr>
          <p:cNvPr id="6" name="Picture 5" descr="Graffitte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662" y="228600"/>
            <a:ext cx="3213100" cy="5080000"/>
          </a:xfrm>
          <a:prstGeom prst="rect">
            <a:avLst/>
          </a:prstGeom>
        </p:spPr>
      </p:pic>
      <p:pic>
        <p:nvPicPr>
          <p:cNvPr id="9" name="Picture 8" descr="caricature4.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772" y="4192149"/>
            <a:ext cx="2551890" cy="2551890"/>
          </a:xfrm>
          <a:prstGeom prst="rect">
            <a:avLst/>
          </a:prstGeom>
        </p:spPr>
      </p:pic>
    </p:spTree>
    <p:extLst>
      <p:ext uri="{BB962C8B-B14F-4D97-AF65-F5344CB8AC3E}">
        <p14:creationId xmlns:p14="http://schemas.microsoft.com/office/powerpoint/2010/main" val="29962806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r>
              <a:rPr lang="el-GR" dirty="0"/>
              <a:t> </a:t>
            </a:r>
            <a:r>
              <a:rPr lang="fr-CA" dirty="0"/>
              <a:t>E</a:t>
            </a:r>
            <a:r>
              <a:rPr lang="el-GR" dirty="0" err="1"/>
              <a:t>πιγραφές</a:t>
            </a:r>
            <a:r>
              <a:rPr lang="el-GR" dirty="0"/>
              <a:t> διασώζουν ιδιωτικές δικαιοπραξίες (</a:t>
            </a:r>
            <a:r>
              <a:rPr lang="en-US" i="1" dirty="0" err="1"/>
              <a:t>negotia</a:t>
            </a:r>
            <a:r>
              <a:rPr lang="en-US" dirty="0"/>
              <a:t>),</a:t>
            </a:r>
            <a:r>
              <a:rPr lang="el-GR" dirty="0"/>
              <a:t> όπως προσφορές ακινήτων προς μίσθωση.</a:t>
            </a:r>
            <a:endParaRPr lang="en-US" dirty="0"/>
          </a:p>
          <a:p>
            <a:endParaRPr lang="en-US" dirty="0"/>
          </a:p>
        </p:txBody>
      </p:sp>
    </p:spTree>
    <p:extLst>
      <p:ext uri="{BB962C8B-B14F-4D97-AF65-F5344CB8AC3E}">
        <p14:creationId xmlns:p14="http://schemas.microsoft.com/office/powerpoint/2010/main" val="2658054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82432-3F5E-4801-A1F1-C36E1A897DE2}"/>
              </a:ext>
            </a:extLst>
          </p:cNvPr>
          <p:cNvSpPr>
            <a:spLocks noGrp="1"/>
          </p:cNvSpPr>
          <p:nvPr>
            <p:ph type="title"/>
          </p:nvPr>
        </p:nvSpPr>
        <p:spPr/>
        <p:txBody>
          <a:bodyPr/>
          <a:lstStyle/>
          <a:p>
            <a:r>
              <a:rPr lang="el-GR" dirty="0"/>
              <a:t>Τί θα διδαχθούμε;</a:t>
            </a:r>
            <a:endParaRPr lang="en-US" dirty="0"/>
          </a:p>
        </p:txBody>
      </p:sp>
      <p:sp>
        <p:nvSpPr>
          <p:cNvPr id="3" name="Content Placeholder 2">
            <a:extLst>
              <a:ext uri="{FF2B5EF4-FFF2-40B4-BE49-F238E27FC236}">
                <a16:creationId xmlns:a16="http://schemas.microsoft.com/office/drawing/2014/main" id="{C0161209-DFDE-4028-827A-16339AB878E8}"/>
              </a:ext>
            </a:extLst>
          </p:cNvPr>
          <p:cNvSpPr>
            <a:spLocks noGrp="1"/>
          </p:cNvSpPr>
          <p:nvPr>
            <p:ph sz="quarter" idx="1"/>
          </p:nvPr>
        </p:nvSpPr>
        <p:spPr/>
        <p:txBody>
          <a:bodyPr>
            <a:normAutofit lnSpcReduction="10000"/>
          </a:bodyPr>
          <a:lstStyle/>
          <a:p>
            <a:r>
              <a:rPr lang="el-GR" dirty="0"/>
              <a:t>Δημόσιο Δίκαιο της αρχαίας Ρώμης</a:t>
            </a:r>
          </a:p>
          <a:p>
            <a:r>
              <a:rPr lang="el-GR" dirty="0"/>
              <a:t>Περίοδο Βασιλείας, Δημοκρατίας, Ηγεμονίας, Δεσποτείας</a:t>
            </a:r>
          </a:p>
          <a:p>
            <a:r>
              <a:rPr lang="el-GR" dirty="0"/>
              <a:t>Όργανα του κράτους, θεσμοί</a:t>
            </a:r>
          </a:p>
          <a:p>
            <a:r>
              <a:rPr lang="el-GR" dirty="0"/>
              <a:t>Άρχοντες</a:t>
            </a:r>
          </a:p>
          <a:p>
            <a:r>
              <a:rPr lang="el-GR" dirty="0"/>
              <a:t>Δίκαιο και δικαστήρια</a:t>
            </a:r>
          </a:p>
          <a:p>
            <a:r>
              <a:rPr lang="el-GR" dirty="0"/>
              <a:t>Λαϊκές συνελεύσεις, πελατειακό σύστημα</a:t>
            </a:r>
          </a:p>
          <a:p>
            <a:r>
              <a:rPr lang="el-GR" dirty="0"/>
              <a:t>Γένεση της Νομικής Επιστήμης</a:t>
            </a:r>
          </a:p>
          <a:p>
            <a:r>
              <a:rPr lang="el-GR" dirty="0"/>
              <a:t>Κωδικοποιήσεις του Ρωμαϊκού Δικαίου</a:t>
            </a:r>
          </a:p>
          <a:p>
            <a:r>
              <a:rPr lang="el-GR" dirty="0"/>
              <a:t>Σχέση του συγχρόνου Δικαίου με το Ρωμαϊκό.</a:t>
            </a:r>
            <a:endParaRPr lang="en-US" dirty="0"/>
          </a:p>
        </p:txBody>
      </p:sp>
    </p:spTree>
    <p:extLst>
      <p:ext uri="{BB962C8B-B14F-4D97-AF65-F5344CB8AC3E}">
        <p14:creationId xmlns:p14="http://schemas.microsoft.com/office/powerpoint/2010/main" val="17633970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l-GR" dirty="0" err="1"/>
              <a:t>ίτλος</a:t>
            </a:r>
            <a:r>
              <a:rPr lang="el-GR" dirty="0"/>
              <a:t> «ιδιοκτησίας»</a:t>
            </a:r>
            <a:endParaRPr lang="en-US" dirty="0"/>
          </a:p>
        </p:txBody>
      </p:sp>
      <p:pic>
        <p:nvPicPr>
          <p:cNvPr id="4" name="Content Placeholder 3" descr="4f2d30cda87a37bd16fef91712080d6d.jpg"/>
          <p:cNvPicPr>
            <a:picLocks noGrp="1" noChangeAspect="1"/>
          </p:cNvPicPr>
          <p:nvPr>
            <p:ph sz="quarter" idx="1"/>
          </p:nvPr>
        </p:nvPicPr>
        <p:blipFill>
          <a:blip r:embed="rId2">
            <a:extLst>
              <a:ext uri="{28A0092B-C50C-407E-A947-70E740481C1C}">
                <a14:useLocalDpi xmlns:a14="http://schemas.microsoft.com/office/drawing/2010/main" val="0"/>
              </a:ext>
            </a:extLst>
          </a:blip>
          <a:srcRect l="-85744" r="-85744"/>
          <a:stretch>
            <a:fillRect/>
          </a:stretch>
        </p:blipFill>
        <p:spPr/>
      </p:pic>
    </p:spTree>
    <p:extLst>
      <p:ext uri="{BB962C8B-B14F-4D97-AF65-F5344CB8AC3E}">
        <p14:creationId xmlns:p14="http://schemas.microsoft.com/office/powerpoint/2010/main" val="3055541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latin typeface="Calibri"/>
                <a:ea typeface="ＭＳ 明朝"/>
                <a:cs typeface="Times New Roman"/>
              </a:rPr>
              <a:t>Κέρινες πινακίδες</a:t>
            </a:r>
            <a:endParaRPr lang="en-US" dirty="0"/>
          </a:p>
        </p:txBody>
      </p:sp>
      <p:sp>
        <p:nvSpPr>
          <p:cNvPr id="3" name="Content Placeholder 2"/>
          <p:cNvSpPr>
            <a:spLocks noGrp="1"/>
          </p:cNvSpPr>
          <p:nvPr>
            <p:ph sz="quarter" idx="1"/>
          </p:nvPr>
        </p:nvSpPr>
        <p:spPr/>
        <p:txBody>
          <a:bodyPr/>
          <a:lstStyle/>
          <a:p>
            <a:r>
              <a:rPr lang="el-GR" dirty="0">
                <a:latin typeface="Calibri"/>
                <a:ea typeface="ＭＳ 明朝"/>
                <a:cs typeface="Times New Roman"/>
              </a:rPr>
              <a:t>Ξύλινες πινακίδες με λεπτό στρώμα κεριού και ίχνη γραφής (συνήθης γραφική ύλη των Ρωμαίων), βρέθηκαν στις θαμμένες από τις στάχτες του Βεζούβιου πόλεις της </a:t>
            </a:r>
            <a:r>
              <a:rPr lang="el-GR" dirty="0" err="1">
                <a:latin typeface="Calibri"/>
                <a:ea typeface="ＭＳ 明朝"/>
                <a:cs typeface="Times New Roman"/>
              </a:rPr>
              <a:t>Πομπηίας</a:t>
            </a:r>
            <a:r>
              <a:rPr lang="el-GR" dirty="0">
                <a:latin typeface="Calibri"/>
                <a:ea typeface="ＭＳ 明朝"/>
                <a:cs typeface="Times New Roman"/>
              </a:rPr>
              <a:t>, Ηράκλεια και </a:t>
            </a:r>
            <a:r>
              <a:rPr lang="el-GR" dirty="0" err="1">
                <a:latin typeface="Calibri"/>
                <a:ea typeface="ＭＳ 明朝"/>
                <a:cs typeface="Times New Roman"/>
              </a:rPr>
              <a:t>Puteoli</a:t>
            </a:r>
            <a:r>
              <a:rPr lang="el-GR" dirty="0">
                <a:latin typeface="Calibri"/>
                <a:ea typeface="ＭＳ 明朝"/>
                <a:cs typeface="Times New Roman"/>
              </a:rPr>
              <a:t>, αλλά και πρόσφατα στο Λονδίνο. </a:t>
            </a:r>
          </a:p>
          <a:p>
            <a:r>
              <a:rPr lang="el-GR" dirty="0">
                <a:latin typeface="Calibri"/>
                <a:ea typeface="ＭＳ 明朝"/>
                <a:cs typeface="Times New Roman"/>
              </a:rPr>
              <a:t>Διασώζουν συμβάσεις, διοικητικά και δικαστικά έγγραφα. </a:t>
            </a:r>
            <a:endParaRPr lang="en-US" dirty="0">
              <a:latin typeface="Cambria"/>
              <a:ea typeface="ＭＳ 明朝"/>
              <a:cs typeface="Times New Roman"/>
            </a:endParaRPr>
          </a:p>
          <a:p>
            <a:endParaRPr lang="en-US" dirty="0"/>
          </a:p>
        </p:txBody>
      </p:sp>
    </p:spTree>
    <p:extLst>
      <p:ext uri="{BB962C8B-B14F-4D97-AF65-F5344CB8AC3E}">
        <p14:creationId xmlns:p14="http://schemas.microsoft.com/office/powerpoint/2010/main" val="2815384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240616551_8fb3a84ce9_b.jpg"/>
          <p:cNvPicPr>
            <a:picLocks noGrp="1" noChangeAspect="1"/>
          </p:cNvPicPr>
          <p:nvPr>
            <p:ph sz="quarter" idx="1"/>
          </p:nvPr>
        </p:nvPicPr>
        <p:blipFill>
          <a:blip r:embed="rId2">
            <a:extLst>
              <a:ext uri="{28A0092B-C50C-407E-A947-70E740481C1C}">
                <a14:useLocalDpi xmlns:a14="http://schemas.microsoft.com/office/drawing/2010/main" val="0"/>
              </a:ext>
            </a:extLst>
          </a:blip>
          <a:srcRect l="-56167" r="-56167"/>
          <a:stretch>
            <a:fillRect/>
          </a:stretch>
        </p:blipFill>
        <p:spPr>
          <a:xfrm>
            <a:off x="-1610924" y="1370249"/>
            <a:ext cx="8503920" cy="4572000"/>
          </a:xfrm>
        </p:spPr>
      </p:pic>
      <p:pic>
        <p:nvPicPr>
          <p:cNvPr id="5" name="Picture 4" descr="Herkulaneischer_Meister_002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899" y="3025140"/>
            <a:ext cx="3566160" cy="3832860"/>
          </a:xfrm>
          <a:prstGeom prst="rect">
            <a:avLst/>
          </a:prstGeom>
        </p:spPr>
      </p:pic>
    </p:spTree>
    <p:extLst>
      <p:ext uri="{BB962C8B-B14F-4D97-AF65-F5344CB8AC3E}">
        <p14:creationId xmlns:p14="http://schemas.microsoft.com/office/powerpoint/2010/main" val="23082050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Vindolanda</a:t>
            </a:r>
            <a:r>
              <a:rPr lang="en-US" dirty="0"/>
              <a:t> Tablets</a:t>
            </a:r>
            <a:r>
              <a:rPr lang="el-GR" dirty="0"/>
              <a:t>, 1-2ος αι. μ.Χ.</a:t>
            </a:r>
            <a:endParaRPr lang="en-US" dirty="0"/>
          </a:p>
        </p:txBody>
      </p:sp>
      <p:pic>
        <p:nvPicPr>
          <p:cNvPr id="4" name="Content Placeholder 3" descr="1200px-Roman_writing_tablet_02.jpg"/>
          <p:cNvPicPr>
            <a:picLocks noGrp="1" noChangeAspect="1"/>
          </p:cNvPicPr>
          <p:nvPr>
            <p:ph sz="quarter" idx="1"/>
          </p:nvPr>
        </p:nvPicPr>
        <p:blipFill>
          <a:blip r:embed="rId2">
            <a:extLst>
              <a:ext uri="{28A0092B-C50C-407E-A947-70E740481C1C}">
                <a14:useLocalDpi xmlns:a14="http://schemas.microsoft.com/office/drawing/2010/main" val="0"/>
              </a:ext>
            </a:extLst>
          </a:blip>
          <a:srcRect t="8751" b="8751"/>
          <a:stretch>
            <a:fillRect/>
          </a:stretch>
        </p:blipFill>
        <p:spPr/>
      </p:pic>
    </p:spTree>
    <p:extLst>
      <p:ext uri="{BB962C8B-B14F-4D97-AF65-F5344CB8AC3E}">
        <p14:creationId xmlns:p14="http://schemas.microsoft.com/office/powerpoint/2010/main" val="149330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Πάπυροι</a:t>
            </a:r>
            <a:endParaRPr lang="en-US" dirty="0"/>
          </a:p>
        </p:txBody>
      </p:sp>
      <p:sp>
        <p:nvSpPr>
          <p:cNvPr id="3" name="Content Placeholder 2"/>
          <p:cNvSpPr>
            <a:spLocks noGrp="1"/>
          </p:cNvSpPr>
          <p:nvPr>
            <p:ph sz="quarter" idx="1"/>
          </p:nvPr>
        </p:nvSpPr>
        <p:spPr/>
        <p:txBody>
          <a:bodyPr>
            <a:normAutofit/>
          </a:bodyPr>
          <a:lstStyle/>
          <a:p>
            <a:r>
              <a:rPr lang="el-GR" dirty="0" err="1"/>
              <a:t>Σωζόμενοι</a:t>
            </a:r>
            <a:r>
              <a:rPr lang="el-GR" dirty="0"/>
              <a:t> κατά χιλιάδες στην Αίγυπτο, λόγω της ξηρότητας του κλίματος, οι πάπυροι της ρωμαϊκής περιόδου τροφοδοτούν τη γνώση του Ρωμαϊκού Δικαίου με πάσης φύσεως νομικά έγγραφα: </a:t>
            </a:r>
          </a:p>
          <a:p>
            <a:r>
              <a:rPr lang="el-GR" dirty="0"/>
              <a:t>νόμους, αυτοκρατορικές διατάξεις, διοικητικές πράξεις, δικαστικές αποφάσεις, δικόγραφα και διοικητικές αιτήσεις, συμβάσεις και διαθήκες. </a:t>
            </a:r>
            <a:endParaRPr lang="en-US" dirty="0"/>
          </a:p>
          <a:p>
            <a:endParaRPr lang="en-US" dirty="0"/>
          </a:p>
        </p:txBody>
      </p:sp>
    </p:spTree>
    <p:extLst>
      <p:ext uri="{BB962C8B-B14F-4D97-AF65-F5344CB8AC3E}">
        <p14:creationId xmlns:p14="http://schemas.microsoft.com/office/powerpoint/2010/main" val="18716849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Constitutio </a:t>
            </a:r>
            <a:r>
              <a:rPr lang="en-US" dirty="0" err="1"/>
              <a:t>Antoniana</a:t>
            </a:r>
            <a:r>
              <a:rPr lang="en-US" dirty="0"/>
              <a:t> 212 </a:t>
            </a:r>
            <a:r>
              <a:rPr lang="el-GR" dirty="0"/>
              <a:t>μ.Χ.</a:t>
            </a:r>
            <a:endParaRPr lang="en-US" dirty="0"/>
          </a:p>
        </p:txBody>
      </p:sp>
      <p:pic>
        <p:nvPicPr>
          <p:cNvPr id="4" name="Content Placeholder 3" descr="6247270.jpg"/>
          <p:cNvPicPr>
            <a:picLocks noGrp="1" noChangeAspect="1"/>
          </p:cNvPicPr>
          <p:nvPr>
            <p:ph sz="quarter" idx="1"/>
          </p:nvPr>
        </p:nvPicPr>
        <p:blipFill>
          <a:blip r:embed="rId2">
            <a:extLst>
              <a:ext uri="{28A0092B-C50C-407E-A947-70E740481C1C}">
                <a14:useLocalDpi xmlns:a14="http://schemas.microsoft.com/office/drawing/2010/main" val="0"/>
              </a:ext>
            </a:extLst>
          </a:blip>
          <a:srcRect t="7316" b="7316"/>
          <a:stretch>
            <a:fillRect/>
          </a:stretch>
        </p:blipFill>
        <p:spPr/>
      </p:pic>
    </p:spTree>
    <p:extLst>
      <p:ext uri="{BB962C8B-B14F-4D97-AF65-F5344CB8AC3E}">
        <p14:creationId xmlns:p14="http://schemas.microsoft.com/office/powerpoint/2010/main" val="8414897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Νομίσματα</a:t>
            </a:r>
            <a:endParaRPr lang="en-US" dirty="0"/>
          </a:p>
        </p:txBody>
      </p:sp>
      <p:pic>
        <p:nvPicPr>
          <p:cNvPr id="4" name="Content Placeholder 3" descr="103.jpg"/>
          <p:cNvPicPr>
            <a:picLocks noGrp="1" noChangeAspect="1"/>
          </p:cNvPicPr>
          <p:nvPr>
            <p:ph sz="quarter" idx="1"/>
          </p:nvPr>
        </p:nvPicPr>
        <p:blipFill>
          <a:blip r:embed="rId2">
            <a:extLst>
              <a:ext uri="{28A0092B-C50C-407E-A947-70E740481C1C}">
                <a14:useLocalDpi xmlns:a14="http://schemas.microsoft.com/office/drawing/2010/main" val="0"/>
              </a:ext>
            </a:extLst>
          </a:blip>
          <a:srcRect l="3794" r="3794"/>
          <a:stretch>
            <a:fillRect/>
          </a:stretch>
        </p:blipFill>
        <p:spPr/>
      </p:pic>
    </p:spTree>
    <p:extLst>
      <p:ext uri="{BB962C8B-B14F-4D97-AF65-F5344CB8AC3E}">
        <p14:creationId xmlns:p14="http://schemas.microsoft.com/office/powerpoint/2010/main" val="3047549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Νομικές πηγές</a:t>
            </a:r>
            <a:endParaRPr lang="en-US" dirty="0"/>
          </a:p>
        </p:txBody>
      </p:sp>
      <p:sp>
        <p:nvSpPr>
          <p:cNvPr id="3" name="Content Placeholder 2"/>
          <p:cNvSpPr>
            <a:spLocks noGrp="1"/>
          </p:cNvSpPr>
          <p:nvPr>
            <p:ph sz="quarter" idx="1"/>
          </p:nvPr>
        </p:nvSpPr>
        <p:spPr/>
        <p:txBody>
          <a:bodyPr>
            <a:normAutofit/>
          </a:bodyPr>
          <a:lstStyle/>
          <a:p>
            <a:r>
              <a:rPr lang="el-GR" dirty="0"/>
              <a:t>Ο κορμός των γνώσεών μας για το </a:t>
            </a:r>
            <a:r>
              <a:rPr lang="el-GR" i="1" dirty="0"/>
              <a:t>ius civile</a:t>
            </a:r>
            <a:r>
              <a:rPr lang="el-GR" dirty="0"/>
              <a:t> προέρχεται από:</a:t>
            </a:r>
          </a:p>
          <a:p>
            <a:r>
              <a:rPr lang="el-GR" dirty="0"/>
              <a:t> τις </a:t>
            </a:r>
            <a:r>
              <a:rPr lang="el-GR" i="1" dirty="0"/>
              <a:t>Εισηγήσεις</a:t>
            </a:r>
            <a:r>
              <a:rPr lang="el-GR" dirty="0"/>
              <a:t> του Γάιου</a:t>
            </a:r>
          </a:p>
          <a:p>
            <a:r>
              <a:rPr lang="el-GR" dirty="0"/>
              <a:t>λίγα αποσπάσματα έργων Ρωμαίων νομικών που έχουν σωθεί</a:t>
            </a:r>
          </a:p>
          <a:p>
            <a:r>
              <a:rPr lang="el-GR" dirty="0"/>
              <a:t> τον Θεοδοσιανό Κώδικα και, κυρίως, </a:t>
            </a:r>
          </a:p>
          <a:p>
            <a:r>
              <a:rPr lang="el-GR" dirty="0"/>
              <a:t>τα έργα της ιουστινιάνειας κωδικοποίησης, με βασικότερο τον </a:t>
            </a:r>
            <a:r>
              <a:rPr lang="el-GR" i="1" dirty="0"/>
              <a:t>Πανδέκτη</a:t>
            </a:r>
            <a:r>
              <a:rPr lang="el-GR" dirty="0"/>
              <a:t>.</a:t>
            </a:r>
            <a:endParaRPr lang="en-US" dirty="0"/>
          </a:p>
          <a:p>
            <a:endParaRPr lang="en-US" dirty="0"/>
          </a:p>
        </p:txBody>
      </p:sp>
    </p:spTree>
    <p:extLst>
      <p:ext uri="{BB962C8B-B14F-4D97-AF65-F5344CB8AC3E}">
        <p14:creationId xmlns:p14="http://schemas.microsoft.com/office/powerpoint/2010/main" val="25237636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Ιουστινιάνεια Κωδικοποίηση</a:t>
            </a:r>
            <a:r>
              <a:rPr lang="en-US" dirty="0"/>
              <a:t> </a:t>
            </a:r>
            <a:br>
              <a:rPr lang="en-US" dirty="0"/>
            </a:br>
            <a:r>
              <a:rPr lang="en-US" dirty="0"/>
              <a:t>(</a:t>
            </a:r>
            <a:r>
              <a:rPr lang="el-GR" dirty="0"/>
              <a:t>533-534 </a:t>
            </a:r>
            <a:r>
              <a:rPr lang="el-GR" dirty="0" err="1"/>
              <a:t>μ.Χ</a:t>
            </a:r>
            <a:r>
              <a:rPr lang="el-GR" dirty="0"/>
              <a:t>.</a:t>
            </a:r>
            <a:r>
              <a:rPr lang="en-US" dirty="0"/>
              <a:t>)</a:t>
            </a:r>
            <a:endParaRPr lang="el-GR" dirty="0"/>
          </a:p>
        </p:txBody>
      </p:sp>
      <p:sp>
        <p:nvSpPr>
          <p:cNvPr id="3" name="Content Placeholder 2"/>
          <p:cNvSpPr>
            <a:spLocks noGrp="1"/>
          </p:cNvSpPr>
          <p:nvPr>
            <p:ph idx="1"/>
          </p:nvPr>
        </p:nvSpPr>
        <p:spPr>
          <a:xfrm>
            <a:off x="457200" y="1935480"/>
            <a:ext cx="5482952" cy="4445848"/>
          </a:xfrm>
        </p:spPr>
        <p:txBody>
          <a:bodyPr/>
          <a:lstStyle/>
          <a:p>
            <a:r>
              <a:rPr lang="en-US" b="1" i="1" dirty="0"/>
              <a:t>Corpus </a:t>
            </a:r>
            <a:r>
              <a:rPr lang="en-US" b="1" i="1" dirty="0" err="1"/>
              <a:t>Iuris</a:t>
            </a:r>
            <a:r>
              <a:rPr lang="en-US" b="1" i="1" dirty="0"/>
              <a:t> </a:t>
            </a:r>
            <a:r>
              <a:rPr lang="en-US" b="1" i="1" dirty="0" err="1"/>
              <a:t>Civilis</a:t>
            </a:r>
            <a:endParaRPr lang="el-GR" b="1" i="1" dirty="0"/>
          </a:p>
          <a:p>
            <a:pPr lvl="1"/>
            <a:r>
              <a:rPr lang="el-GR" dirty="0"/>
              <a:t>Έργα ρωμαίων νομικών   (Πανδέκτης, </a:t>
            </a:r>
            <a:r>
              <a:rPr lang="en-US" i="1" dirty="0" err="1"/>
              <a:t>Digesta</a:t>
            </a:r>
            <a:r>
              <a:rPr lang="en-US" dirty="0"/>
              <a:t>)</a:t>
            </a:r>
          </a:p>
          <a:p>
            <a:pPr lvl="1"/>
            <a:r>
              <a:rPr lang="el-GR" dirty="0"/>
              <a:t>Νομοθετικές διατάξεις ρωμαίων αυτοκρατόρων (Κώδικας, </a:t>
            </a:r>
            <a:r>
              <a:rPr lang="en-US" i="1" dirty="0"/>
              <a:t>Codex</a:t>
            </a:r>
            <a:r>
              <a:rPr lang="en-US" dirty="0"/>
              <a:t>)</a:t>
            </a:r>
          </a:p>
          <a:p>
            <a:pPr lvl="1"/>
            <a:r>
              <a:rPr lang="en-US" i="1" dirty="0"/>
              <a:t> </a:t>
            </a:r>
            <a:r>
              <a:rPr lang="en-US" dirty="0"/>
              <a:t>E</a:t>
            </a:r>
            <a:r>
              <a:rPr lang="el-GR" dirty="0" err="1"/>
              <a:t>ισηγήσεις</a:t>
            </a:r>
            <a:r>
              <a:rPr lang="el-GR" dirty="0"/>
              <a:t> </a:t>
            </a:r>
            <a:r>
              <a:rPr lang="en-US" i="1" dirty="0"/>
              <a:t>(</a:t>
            </a:r>
            <a:r>
              <a:rPr lang="en-US" i="1" dirty="0" err="1"/>
              <a:t>Institutiones</a:t>
            </a:r>
            <a:r>
              <a:rPr lang="en-US" dirty="0"/>
              <a:t>)</a:t>
            </a:r>
            <a:endParaRPr lang="el-GR" dirty="0"/>
          </a:p>
          <a:p>
            <a:pPr lvl="1"/>
            <a:r>
              <a:rPr lang="el-GR" dirty="0"/>
              <a:t> Νεαρές</a:t>
            </a:r>
            <a:r>
              <a:rPr lang="el-GR" i="1" dirty="0"/>
              <a:t> (</a:t>
            </a:r>
            <a:r>
              <a:rPr lang="en-US" i="1" dirty="0" err="1"/>
              <a:t>Novellae</a:t>
            </a:r>
            <a:r>
              <a:rPr lang="en-US" i="1" dirty="0"/>
              <a:t>)</a:t>
            </a:r>
          </a:p>
          <a:p>
            <a:endParaRPr lang="el-GR" dirty="0"/>
          </a:p>
        </p:txBody>
      </p:sp>
      <p:pic>
        <p:nvPicPr>
          <p:cNvPr id="4" name="Picture 2" descr="http://traumwerk.stanford.edu/philolog/Justinian2.jpg"/>
          <p:cNvPicPr>
            <a:picLocks noChangeAspect="1" noChangeArrowheads="1"/>
          </p:cNvPicPr>
          <p:nvPr/>
        </p:nvPicPr>
        <p:blipFill>
          <a:blip r:embed="rId2" cstate="print"/>
          <a:srcRect/>
          <a:stretch>
            <a:fillRect/>
          </a:stretch>
        </p:blipFill>
        <p:spPr bwMode="auto">
          <a:xfrm>
            <a:off x="5580112" y="1340768"/>
            <a:ext cx="3028950" cy="4248151"/>
          </a:xfrm>
          <a:prstGeom prst="rect">
            <a:avLst/>
          </a:prstGeom>
          <a:noFill/>
        </p:spPr>
      </p:pic>
    </p:spTree>
    <p:extLst>
      <p:ext uri="{BB962C8B-B14F-4D97-AF65-F5344CB8AC3E}">
        <p14:creationId xmlns:p14="http://schemas.microsoft.com/office/powerpoint/2010/main" val="3694193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4B501296-F3B1-4AEC-8342-2AD423BFE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1136" y="60960"/>
            <a:ext cx="4681728" cy="6736080"/>
          </a:xfrm>
          <a:prstGeom prst="rect">
            <a:avLst/>
          </a:prstGeom>
        </p:spPr>
      </p:pic>
    </p:spTree>
    <p:extLst>
      <p:ext uri="{BB962C8B-B14F-4D97-AF65-F5344CB8AC3E}">
        <p14:creationId xmlns:p14="http://schemas.microsoft.com/office/powerpoint/2010/main" val="3781411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Ρωμαϊκό Δίκαιο &amp; Σύγχρονο Δίκαιο</a:t>
            </a:r>
          </a:p>
        </p:txBody>
      </p:sp>
      <p:sp>
        <p:nvSpPr>
          <p:cNvPr id="3" name="Content Placeholder 2"/>
          <p:cNvSpPr>
            <a:spLocks noGrp="1"/>
          </p:cNvSpPr>
          <p:nvPr>
            <p:ph sz="quarter" idx="1"/>
          </p:nvPr>
        </p:nvSpPr>
        <p:spPr>
          <a:xfrm>
            <a:off x="457200" y="1935480"/>
            <a:ext cx="5626968" cy="4389120"/>
          </a:xfrm>
        </p:spPr>
        <p:txBody>
          <a:bodyPr>
            <a:normAutofit fontScale="92500"/>
          </a:bodyPr>
          <a:lstStyle/>
          <a:p>
            <a:pPr>
              <a:lnSpc>
                <a:spcPct val="150000"/>
              </a:lnSpc>
            </a:pPr>
            <a:r>
              <a:rPr lang="el-GR" dirty="0"/>
              <a:t>Το ρωμαϊκό δίκαιο </a:t>
            </a:r>
            <a:r>
              <a:rPr lang="en-US" dirty="0"/>
              <a:t>= </a:t>
            </a:r>
            <a:endParaRPr lang="el-GR" dirty="0"/>
          </a:p>
          <a:p>
            <a:pPr lvl="1">
              <a:lnSpc>
                <a:spcPct val="150000"/>
              </a:lnSpc>
            </a:pPr>
            <a:r>
              <a:rPr lang="el-GR" dirty="0"/>
              <a:t> βάση του σύγχρονου ελληνικού δικαίου</a:t>
            </a:r>
          </a:p>
          <a:p>
            <a:pPr lvl="1">
              <a:lnSpc>
                <a:spcPct val="150000"/>
              </a:lnSpc>
            </a:pPr>
            <a:r>
              <a:rPr lang="el-GR" dirty="0"/>
              <a:t>βάση του δικαίου των περισσότερων ευρωπαϊκών χωρών</a:t>
            </a:r>
          </a:p>
          <a:p>
            <a:pPr>
              <a:lnSpc>
                <a:spcPct val="150000"/>
              </a:lnSpc>
            </a:pPr>
            <a:r>
              <a:rPr lang="el-GR" dirty="0"/>
              <a:t>Ελλάδα: </a:t>
            </a:r>
          </a:p>
          <a:p>
            <a:pPr lvl="1">
              <a:lnSpc>
                <a:spcPct val="150000"/>
              </a:lnSpc>
            </a:pPr>
            <a:r>
              <a:rPr lang="el-GR" dirty="0"/>
              <a:t>εισαγωγή Αστικού Κώδικα:23 Φεβρουαρίου 1946</a:t>
            </a:r>
          </a:p>
          <a:p>
            <a:pPr lvl="1">
              <a:lnSpc>
                <a:spcPct val="150000"/>
              </a:lnSpc>
            </a:pPr>
            <a:r>
              <a:rPr lang="el-GR" dirty="0"/>
              <a:t>πριν: Ρωμαϊκό Δίκαιο</a:t>
            </a:r>
          </a:p>
        </p:txBody>
      </p:sp>
    </p:spTree>
    <p:extLst>
      <p:ext uri="{BB962C8B-B14F-4D97-AF65-F5344CB8AC3E}">
        <p14:creationId xmlns:p14="http://schemas.microsoft.com/office/powerpoint/2010/main" val="1635948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Ρώμη</a:t>
            </a:r>
          </a:p>
        </p:txBody>
      </p:sp>
      <p:sp>
        <p:nvSpPr>
          <p:cNvPr id="3" name="Content Placeholder 2"/>
          <p:cNvSpPr>
            <a:spLocks noGrp="1"/>
          </p:cNvSpPr>
          <p:nvPr>
            <p:ph idx="1"/>
          </p:nvPr>
        </p:nvSpPr>
        <p:spPr>
          <a:xfrm>
            <a:off x="457200" y="1988840"/>
            <a:ext cx="5698976" cy="4335760"/>
          </a:xfrm>
        </p:spPr>
        <p:txBody>
          <a:bodyPr/>
          <a:lstStyle/>
          <a:p>
            <a:r>
              <a:rPr lang="el-GR" dirty="0"/>
              <a:t>Αρχικά: μικρή αγροτική κοινωνία</a:t>
            </a:r>
          </a:p>
          <a:p>
            <a:r>
              <a:rPr lang="el-GR" dirty="0"/>
              <a:t>Δημιουργεί τη ρωμαϊκή αυτοκρατορία</a:t>
            </a:r>
          </a:p>
          <a:p>
            <a:r>
              <a:rPr lang="el-GR" dirty="0"/>
              <a:t>Δίκαιο: κοσμοπολιτικό χαρακτήρα</a:t>
            </a:r>
          </a:p>
          <a:p>
            <a:pPr lvl="1"/>
            <a:r>
              <a:rPr lang="el-GR" dirty="0"/>
              <a:t>Εφαρμόζεται σε ένα μωσαϊκό λαών</a:t>
            </a:r>
          </a:p>
          <a:p>
            <a:pPr lvl="1"/>
            <a:r>
              <a:rPr lang="el-GR" dirty="0"/>
              <a:t>Αφομοιώνει ξένες επιρροές: </a:t>
            </a:r>
          </a:p>
          <a:p>
            <a:pPr lvl="2"/>
            <a:r>
              <a:rPr lang="el-GR" dirty="0"/>
              <a:t>Φιλοσοφία Στωικών &amp; </a:t>
            </a:r>
            <a:r>
              <a:rPr lang="el-GR" dirty="0" err="1"/>
              <a:t>Επικούριων</a:t>
            </a:r>
            <a:endParaRPr lang="el-GR" dirty="0"/>
          </a:p>
          <a:p>
            <a:pPr lvl="2"/>
            <a:r>
              <a:rPr lang="el-GR" dirty="0"/>
              <a:t>Στοιχεία ελληνιστικού δικαίου</a:t>
            </a:r>
          </a:p>
        </p:txBody>
      </p:sp>
      <p:pic>
        <p:nvPicPr>
          <p:cNvPr id="4" name="Picture 2" descr="http://upload.wikimedia.org/wikipedia/commons/6/6a/She-wolf_suckles_Romulus_and_Remus.jpg"/>
          <p:cNvPicPr>
            <a:picLocks noChangeAspect="1" noChangeArrowheads="1"/>
          </p:cNvPicPr>
          <p:nvPr/>
        </p:nvPicPr>
        <p:blipFill>
          <a:blip r:embed="rId2" cstate="print"/>
          <a:srcRect/>
          <a:stretch>
            <a:fillRect/>
          </a:stretch>
        </p:blipFill>
        <p:spPr bwMode="auto">
          <a:xfrm>
            <a:off x="5495594" y="1268760"/>
            <a:ext cx="3072341" cy="2304256"/>
          </a:xfrm>
          <a:prstGeom prst="rect">
            <a:avLst/>
          </a:prstGeom>
          <a:noFill/>
        </p:spPr>
      </p:pic>
    </p:spTree>
    <p:extLst>
      <p:ext uri="{BB962C8B-B14F-4D97-AF65-F5344CB8AC3E}">
        <p14:creationId xmlns:p14="http://schemas.microsoft.com/office/powerpoint/2010/main" val="395017955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1247</TotalTime>
  <Words>3542</Words>
  <Application>Microsoft Office PowerPoint</Application>
  <PresentationFormat>On-screen Show (4:3)</PresentationFormat>
  <Paragraphs>256</Paragraphs>
  <Slides>68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Calibri</vt:lpstr>
      <vt:lpstr>Cambria</vt:lpstr>
      <vt:lpstr>Georgia</vt:lpstr>
      <vt:lpstr>Wingdings</vt:lpstr>
      <vt:lpstr>Wingdings 2</vt:lpstr>
      <vt:lpstr>Civic</vt:lpstr>
      <vt:lpstr>Εισαγωγή – Πηγές Ρωμαϊκού Δικαίου</vt:lpstr>
      <vt:lpstr>Λίγα πρακτικά…</vt:lpstr>
      <vt:lpstr>Μάθημα</vt:lpstr>
      <vt:lpstr>PowerPoint Presentation</vt:lpstr>
      <vt:lpstr>PowerPoint Presentation</vt:lpstr>
      <vt:lpstr>Τί θα διδαχθούμε;</vt:lpstr>
      <vt:lpstr>PowerPoint Presentation</vt:lpstr>
      <vt:lpstr>Ρωμαϊκό Δίκαιο &amp; Σύγχρονο Δίκαιο</vt:lpstr>
      <vt:lpstr>Ρώμη</vt:lpstr>
      <vt:lpstr>PowerPoint Presentation</vt:lpstr>
      <vt:lpstr>Ρωμαϊκή Αυτοκρατορία</vt:lpstr>
      <vt:lpstr>Ρωμαϊκή νομική παράδοση</vt:lpstr>
      <vt:lpstr>IUS CIVILE – IUS GENTIUM</vt:lpstr>
      <vt:lpstr>Δημιουργία νομικής επιστήμης</vt:lpstr>
      <vt:lpstr>«Κληρονομιά» Ρωμαϊκού Δικαίου</vt:lpstr>
      <vt:lpstr>Ιουστινιάνεια Κωδικοποίηση</vt:lpstr>
      <vt:lpstr>Βυζαντινό Δίκαιο</vt:lpstr>
      <vt:lpstr>Florentina </vt:lpstr>
      <vt:lpstr>Biblioteca Laurenziana</vt:lpstr>
      <vt:lpstr>PowerPoint Presentation</vt:lpstr>
      <vt:lpstr>Ius commune</vt:lpstr>
      <vt:lpstr>PowerPoint Presentation</vt:lpstr>
      <vt:lpstr>CIVIL LAW – COMMON LAW</vt:lpstr>
      <vt:lpstr>PowerPoint Presentation</vt:lpstr>
      <vt:lpstr>Δημόσιο Δίκαιο</vt:lpstr>
      <vt:lpstr>PowerPoint Presentation</vt:lpstr>
      <vt:lpstr>Goethe</vt:lpstr>
      <vt:lpstr>Οι πηγές του Ρωμαϊκού Δικαίου</vt:lpstr>
      <vt:lpstr>Φιλολογικές πηγές </vt:lpstr>
      <vt:lpstr>RESPUBLICA</vt:lpstr>
      <vt:lpstr>PowerPoint Presentation</vt:lpstr>
      <vt:lpstr>PowerPoint Presentation</vt:lpstr>
      <vt:lpstr>PRINCIPATUS</vt:lpstr>
      <vt:lpstr>PowerPoint Presentation</vt:lpstr>
      <vt:lpstr>PRINCIPATUS</vt:lpstr>
      <vt:lpstr>PRINCIPATUS</vt:lpstr>
      <vt:lpstr>PowerPoint Presentation</vt:lpstr>
      <vt:lpstr>PowerPoint Presentation</vt:lpstr>
      <vt:lpstr>PowerPoint Presentation</vt:lpstr>
      <vt:lpstr>PRINCIPATUS</vt:lpstr>
      <vt:lpstr>Άμεσες πηγές </vt:lpstr>
      <vt:lpstr>Επιγραφές </vt:lpstr>
      <vt:lpstr>JUDICIARY LAW     Florence Fragment I/B       ( 133-87 BC )</vt:lpstr>
      <vt:lpstr>Lex de Imperio Vespasiani</vt:lpstr>
      <vt:lpstr> Συνθήκη συμμαχίας Ρώμης-Μήθυμνας</vt:lpstr>
      <vt:lpstr>Fasti – κατάλογοι αρχών</vt:lpstr>
      <vt:lpstr>Fasti Consulares, Καπιτώλιο</vt:lpstr>
      <vt:lpstr>Επιλύσεις διαφορών</vt:lpstr>
      <vt:lpstr>Tabula Contrebiensis</vt:lpstr>
      <vt:lpstr>PowerPoint Presentation</vt:lpstr>
      <vt:lpstr> Δίπλωμα βετεράνου</vt:lpstr>
      <vt:lpstr>Ήδικτα</vt:lpstr>
      <vt:lpstr>PowerPoint Presentation</vt:lpstr>
      <vt:lpstr>Marcus Aurelius</vt:lpstr>
      <vt:lpstr>PowerPoint Presentation</vt:lpstr>
      <vt:lpstr>Septimia Dionisias CIL 6.10246 - ius liberorum</vt:lpstr>
      <vt:lpstr>Ιστορικά αρχεία– Res Gestae Divi Augusti</vt:lpstr>
      <vt:lpstr>Graffiti</vt:lpstr>
      <vt:lpstr>PowerPoint Presentation</vt:lpstr>
      <vt:lpstr>Tίτλος «ιδιοκτησίας»</vt:lpstr>
      <vt:lpstr>Κέρινες πινακίδες</vt:lpstr>
      <vt:lpstr>PowerPoint Presentation</vt:lpstr>
      <vt:lpstr>Vindolanda Tablets, 1-2ος αι. μ.Χ.</vt:lpstr>
      <vt:lpstr>Πάπυροι</vt:lpstr>
      <vt:lpstr>Constitutio Antoniana 212 μ.Χ.</vt:lpstr>
      <vt:lpstr>Νομίσματα</vt:lpstr>
      <vt:lpstr>Νομικές πηγές</vt:lpstr>
      <vt:lpstr>Ιουστινιάνεια Κωδικοποίηση  (533-534 μ.Χ.)</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Αθηνά Δημοπούλου</dc:creator>
  <cp:lastModifiedBy>Athina Dimopoulou</cp:lastModifiedBy>
  <cp:revision>26</cp:revision>
  <dcterms:created xsi:type="dcterms:W3CDTF">2017-11-05T18:51:20Z</dcterms:created>
  <dcterms:modified xsi:type="dcterms:W3CDTF">2021-10-12T10:38:25Z</dcterms:modified>
</cp:coreProperties>
</file>