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9" r:id="rId2"/>
    <p:sldId id="270" r:id="rId3"/>
    <p:sldId id="273" r:id="rId4"/>
    <p:sldId id="271" r:id="rId5"/>
    <p:sldId id="274" r:id="rId6"/>
    <p:sldId id="275" r:id="rId7"/>
    <p:sldId id="280" r:id="rId8"/>
    <p:sldId id="281" r:id="rId9"/>
    <p:sldId id="304" r:id="rId10"/>
    <p:sldId id="283" r:id="rId11"/>
    <p:sldId id="282" r:id="rId12"/>
    <p:sldId id="284" r:id="rId13"/>
    <p:sldId id="305" r:id="rId14"/>
    <p:sldId id="285" r:id="rId15"/>
    <p:sldId id="303" r:id="rId16"/>
    <p:sldId id="286" r:id="rId17"/>
    <p:sldId id="266" r:id="rId18"/>
    <p:sldId id="267" r:id="rId19"/>
    <p:sldId id="268" r:id="rId20"/>
    <p:sldId id="269" r:id="rId21"/>
    <p:sldId id="264" r:id="rId22"/>
    <p:sldId id="289" r:id="rId23"/>
    <p:sldId id="290" r:id="rId24"/>
    <p:sldId id="260" r:id="rId25"/>
    <p:sldId id="300" r:id="rId26"/>
    <p:sldId id="301" r:id="rId27"/>
    <p:sldId id="292" r:id="rId28"/>
    <p:sldId id="291" r:id="rId29"/>
    <p:sldId id="261" r:id="rId30"/>
    <p:sldId id="293" r:id="rId31"/>
    <p:sldId id="262" r:id="rId32"/>
    <p:sldId id="294" r:id="rId33"/>
    <p:sldId id="263" r:id="rId34"/>
    <p:sldId id="295" r:id="rId35"/>
    <p:sldId id="296" r:id="rId36"/>
    <p:sldId id="297" r:id="rId37"/>
    <p:sldId id="298" r:id="rId38"/>
    <p:sldId id="299" r:id="rId39"/>
    <p:sldId id="287" r:id="rId40"/>
    <p:sldId id="302" r:id="rId4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100" d="100"/>
          <a:sy n="100" d="100"/>
        </p:scale>
        <p:origin x="-96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B5C8-3866-4432-9B77-4C41EDD49D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46AA-1811-4619-9839-3E74E940BB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DD22-908D-488C-ADF8-729F67AD75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4B86E-BA9F-46E6-8460-0C7EEDF154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C7929-EED8-4378-868D-C9EEB86BB0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A6ED4-ABA5-4756-A7C0-437C4DCA40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8E2F-0714-4A56-9E22-22FE064942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FEF0C-DD8B-4361-BC67-08FBFEDD57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3D98-D687-4FB6-8CAA-7E226DBEB6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D031-17AF-4A23-BFAD-1544647383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7BD-5999-4CCD-A4E2-6742EE38FD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BFAB-B0B9-4E25-AC75-447A9FFFE6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512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7807CC-A735-4C63-9C7F-2247F3A6DF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5425" cy="620713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i="1" smtClean="0"/>
              <a:t>ΔΙΚΤΥΩΤΟΣ  ΣΧΗΜΑΤΙΣΜΟΣ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/>
            <a:r>
              <a:rPr lang="el-GR" sz="2000" b="1" dirty="0" smtClean="0">
                <a:latin typeface="Arial" charset="0"/>
              </a:rPr>
              <a:t>Έλεγχος μυών </a:t>
            </a:r>
            <a:r>
              <a:rPr lang="el-GR" sz="2000" dirty="0" smtClean="0">
                <a:latin typeface="Arial" charset="0"/>
              </a:rPr>
              <a:t>(μυϊκός τόνος, αντανακλαστικά, μιμικοί μύες)</a:t>
            </a:r>
          </a:p>
          <a:p>
            <a:pPr eaLnBrk="1" hangingPunct="1"/>
            <a:r>
              <a:rPr lang="el-GR" sz="2000" b="1" dirty="0" smtClean="0">
                <a:latin typeface="Arial" charset="0"/>
              </a:rPr>
              <a:t>Έλεγχος αισθήσεων </a:t>
            </a:r>
            <a:r>
              <a:rPr lang="el-GR" sz="2000" dirty="0" smtClean="0">
                <a:latin typeface="Arial" charset="0"/>
              </a:rPr>
              <a:t>(ουδός αντίληψης του ερεθίσματος)</a:t>
            </a:r>
          </a:p>
          <a:p>
            <a:pPr eaLnBrk="1" hangingPunct="1"/>
            <a:r>
              <a:rPr lang="el-GR" sz="2000" b="1" dirty="0" smtClean="0">
                <a:latin typeface="Arial" charset="0"/>
              </a:rPr>
              <a:t>Έλεγχος επιπέδου συνείδησης </a:t>
            </a:r>
            <a:r>
              <a:rPr lang="el-GR" sz="2000" dirty="0" smtClean="0">
                <a:latin typeface="Arial" charset="0"/>
              </a:rPr>
              <a:t>(εγρήγορση – ύπνος)</a:t>
            </a:r>
          </a:p>
          <a:p>
            <a:pPr eaLnBrk="1" hangingPunct="1"/>
            <a:r>
              <a:rPr lang="el-GR" sz="2000" b="1" dirty="0" smtClean="0">
                <a:latin typeface="Arial" charset="0"/>
              </a:rPr>
              <a:t>Ρύθμιση της αναπνοής </a:t>
            </a:r>
            <a:r>
              <a:rPr lang="el-GR" sz="2000" dirty="0" smtClean="0">
                <a:latin typeface="Arial" charset="0"/>
              </a:rPr>
              <a:t>(αναπνευστικό κέντρο)</a:t>
            </a:r>
          </a:p>
          <a:p>
            <a:pPr eaLnBrk="1" hangingPunct="1"/>
            <a:r>
              <a:rPr lang="el-GR" sz="2000" b="1" dirty="0" smtClean="0">
                <a:latin typeface="Arial" charset="0"/>
              </a:rPr>
              <a:t>Ρύθμιση της κυκλοφορίας </a:t>
            </a:r>
            <a:r>
              <a:rPr lang="el-GR" sz="2000" dirty="0" smtClean="0">
                <a:latin typeface="Arial" charset="0"/>
              </a:rPr>
              <a:t>(κέντρο κυκλοφορίας)</a:t>
            </a:r>
          </a:p>
          <a:p>
            <a:pPr eaLnBrk="1" hangingPunct="1"/>
            <a:r>
              <a:rPr lang="el-GR" sz="2000" dirty="0" smtClean="0">
                <a:latin typeface="Arial" charset="0"/>
              </a:rPr>
              <a:t>Αυτόνομο Ν.Σ. </a:t>
            </a:r>
            <a:r>
              <a:rPr lang="el-GR" sz="1500" dirty="0" smtClean="0">
                <a:latin typeface="Arial" charset="0"/>
              </a:rPr>
              <a:t>(ανώτερα κέντρα</a:t>
            </a:r>
            <a:r>
              <a:rPr lang="el-GR" sz="1500" dirty="0" smtClean="0">
                <a:latin typeface="Arial" charset="0"/>
                <a:cs typeface="Arial" charset="0"/>
              </a:rPr>
              <a:t>→πυρήνες)</a:t>
            </a:r>
          </a:p>
          <a:p>
            <a:pPr eaLnBrk="1" hangingPunct="1"/>
            <a:r>
              <a:rPr lang="el-GR" sz="2000" dirty="0" smtClean="0">
                <a:latin typeface="Arial" charset="0"/>
                <a:cs typeface="Arial" charset="0"/>
              </a:rPr>
              <a:t>Ενδοκρινείς αδένες </a:t>
            </a:r>
            <a:r>
              <a:rPr lang="el-GR" sz="1600" dirty="0" smtClean="0">
                <a:latin typeface="Arial" charset="0"/>
                <a:cs typeface="Arial" charset="0"/>
              </a:rPr>
              <a:t>(μέσω υποθαλάμου)</a:t>
            </a:r>
          </a:p>
          <a:p>
            <a:pPr eaLnBrk="1" hangingPunct="1"/>
            <a:r>
              <a:rPr lang="el-GR" sz="2000" dirty="0" smtClean="0">
                <a:latin typeface="Arial" charset="0"/>
                <a:cs typeface="Arial" charset="0"/>
              </a:rPr>
              <a:t>Βιολογικοί ρυθμοί (</a:t>
            </a:r>
            <a:r>
              <a:rPr lang="el-GR" sz="1600" dirty="0" smtClean="0">
                <a:latin typeface="Arial" charset="0"/>
                <a:cs typeface="Arial" charset="0"/>
              </a:rPr>
              <a:t>επίφυση, υποθάλαμος</a:t>
            </a:r>
            <a:r>
              <a:rPr lang="el-GR" sz="2000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l-GR" sz="20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000" b="1" dirty="0" smtClean="0">
                <a:latin typeface="Arial" charset="0"/>
              </a:rPr>
              <a:t>Βρίσκεται στο Στέλεχος και το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b="1" dirty="0" smtClean="0">
                <a:latin typeface="Arial" charset="0"/>
              </a:rPr>
              <a:t>Νωτιαίο Μυελό</a:t>
            </a:r>
          </a:p>
          <a:p>
            <a:pPr eaLnBrk="1" hangingPunct="1">
              <a:buFont typeface="Wingdings" pitchFamily="2" charset="2"/>
              <a:buNone/>
            </a:pPr>
            <a:endParaRPr lang="el-GR" sz="2000" b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000" b="1" dirty="0" smtClean="0">
                <a:latin typeface="Arial" charset="0"/>
              </a:rPr>
              <a:t>Συνδέεται και επιδρά με όλο το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b="1" dirty="0" smtClean="0">
                <a:latin typeface="Arial" charset="0"/>
              </a:rPr>
              <a:t>Κεντρικό Νευρικό Σύστημα</a:t>
            </a:r>
          </a:p>
        </p:txBody>
      </p:sp>
      <p:pic>
        <p:nvPicPr>
          <p:cNvPr id="3076" name="Picture 4" descr="ReticularActivatingSyste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6775" y="2836863"/>
            <a:ext cx="4467225" cy="4021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2339975" cy="2387600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smtClean="0"/>
              <a:t>Δικτυωτονωτιαία δεμάτια</a:t>
            </a:r>
          </a:p>
        </p:txBody>
      </p:sp>
      <p:pic>
        <p:nvPicPr>
          <p:cNvPr id="11267" name="Picture 3" descr="Δικτυωτονωτιαίο δεμάτι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475" y="0"/>
            <a:ext cx="6994525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413" y="6426200"/>
            <a:ext cx="4464050" cy="431800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smtClean="0"/>
              <a:t>Εγκάρσια διατομή ΝΜ - κινητικότης</a:t>
            </a:r>
          </a:p>
        </p:txBody>
      </p:sp>
      <p:pic>
        <p:nvPicPr>
          <p:cNvPr id="12291" name="Picture 3" descr="Εγκάρσια διατομή ΝΜ - κινητικότ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941513" cy="1524000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smtClean="0"/>
              <a:t>Νωτιαιο-δικτυωτά-τετραδυμικό-ελαϊκό</a:t>
            </a:r>
          </a:p>
        </p:txBody>
      </p:sp>
      <p:pic>
        <p:nvPicPr>
          <p:cNvPr id="13315" name="Picture 3" descr="Νωτιαιο-δικτυωτά-τετραδυμικό-ελαϊκ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0"/>
            <a:ext cx="6267450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062664" cy="404664"/>
          </a:xfrm>
        </p:spPr>
        <p:txBody>
          <a:bodyPr/>
          <a:lstStyle/>
          <a:p>
            <a:r>
              <a:rPr lang="en-US" sz="3600" dirty="0" err="1" smtClean="0"/>
              <a:t>Reticulospinal</a:t>
            </a:r>
            <a:r>
              <a:rPr lang="en-US" sz="3600" dirty="0" smtClean="0"/>
              <a:t> tracts</a:t>
            </a:r>
            <a:endParaRPr lang="el-G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476672"/>
            <a:ext cx="3059832" cy="6381328"/>
          </a:xfrm>
        </p:spPr>
        <p:txBody>
          <a:bodyPr/>
          <a:lstStyle/>
          <a:p>
            <a:pPr>
              <a:defRPr/>
            </a:pPr>
            <a:r>
              <a:rPr lang="el-GR" sz="2200" b="1" u="sng" dirty="0" smtClean="0"/>
              <a:t>Πρόσθιο (γεφυρικό)</a:t>
            </a:r>
          </a:p>
          <a:p>
            <a:pPr>
              <a:buNone/>
              <a:defRPr/>
            </a:pPr>
            <a:r>
              <a:rPr lang="el-GR" sz="2200" b="1" dirty="0" smtClean="0"/>
              <a:t> </a:t>
            </a:r>
            <a:r>
              <a:rPr lang="el-GR" sz="2200" b="1" i="1" dirty="0" smtClean="0"/>
              <a:t>  </a:t>
            </a:r>
            <a:r>
              <a:rPr lang="el-GR" sz="2200" dirty="0" smtClean="0"/>
              <a:t>Αχίαστο, </a:t>
            </a:r>
            <a:endParaRPr lang="en-US" sz="2200" dirty="0" smtClean="0"/>
          </a:p>
          <a:p>
            <a:pPr>
              <a:buNone/>
              <a:defRPr/>
            </a:pPr>
            <a:r>
              <a:rPr lang="en-US" sz="2200" smtClean="0"/>
              <a:t> </a:t>
            </a:r>
            <a:r>
              <a:rPr lang="en-US" sz="2200" smtClean="0"/>
              <a:t>   </a:t>
            </a:r>
            <a:r>
              <a:rPr lang="el-GR" sz="2200" smtClean="0"/>
              <a:t>πρόσθια </a:t>
            </a:r>
            <a:r>
              <a:rPr lang="el-GR" sz="2200" dirty="0" smtClean="0"/>
              <a:t>δέσμη</a:t>
            </a:r>
          </a:p>
          <a:p>
            <a:pPr>
              <a:buNone/>
              <a:defRPr/>
            </a:pPr>
            <a:r>
              <a:rPr lang="el-GR" sz="2200" i="1" dirty="0" smtClean="0"/>
              <a:t>  Ευοδώνει τους εκτείνοντες</a:t>
            </a:r>
            <a:r>
              <a:rPr lang="en-US" sz="2200" i="1" dirty="0" smtClean="0"/>
              <a:t>, </a:t>
            </a:r>
            <a:r>
              <a:rPr lang="el-GR" sz="2200" i="1" dirty="0" smtClean="0"/>
              <a:t>ρυθμίζει τον μυϊκό τόνο σε σχέση με τη στάση</a:t>
            </a:r>
          </a:p>
          <a:p>
            <a:pPr>
              <a:buNone/>
              <a:defRPr/>
            </a:pPr>
            <a:endParaRPr lang="el-GR" sz="2200" i="1" dirty="0" smtClean="0"/>
          </a:p>
          <a:p>
            <a:pPr>
              <a:defRPr/>
            </a:pPr>
            <a:r>
              <a:rPr lang="el-GR" sz="2200" b="1" u="sng" dirty="0" smtClean="0"/>
              <a:t>Πλάγιο (προμηκικό)</a:t>
            </a:r>
          </a:p>
          <a:p>
            <a:pPr>
              <a:buNone/>
              <a:defRPr/>
            </a:pPr>
            <a:r>
              <a:rPr lang="el-GR" sz="2200" dirty="0" smtClean="0"/>
              <a:t>   Μερικώς χιαζόμενο, πλάγια δέσμη</a:t>
            </a:r>
          </a:p>
          <a:p>
            <a:pPr>
              <a:buNone/>
              <a:defRPr/>
            </a:pPr>
            <a:r>
              <a:rPr lang="el-GR" sz="2200" dirty="0" smtClean="0"/>
              <a:t>   </a:t>
            </a:r>
            <a:r>
              <a:rPr lang="el-GR" sz="2200" i="1" dirty="0" smtClean="0"/>
              <a:t>Ρυθμίζει τις κινήσεις και την αντίληψη του πόνου</a:t>
            </a:r>
            <a:endParaRPr lang="el-GR" sz="2200" dirty="0" smtClean="0"/>
          </a:p>
          <a:p>
            <a:endParaRPr lang="el-GR" dirty="0"/>
          </a:p>
        </p:txBody>
      </p:sp>
      <p:pic>
        <p:nvPicPr>
          <p:cNvPr id="7" name="Content Placeholder 3" descr="Reticulospinal trac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39900" y="507478"/>
            <a:ext cx="6004100" cy="6350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5876925"/>
            <a:ext cx="4895850" cy="647700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smtClean="0"/>
              <a:t>Εγκάρσια διατομή ΝΜ και αισθητικότητα</a:t>
            </a:r>
          </a:p>
        </p:txBody>
      </p:sp>
      <p:pic>
        <p:nvPicPr>
          <p:cNvPr id="14339" name="Picture 3" descr="Εγκάρσια διατομή ΝΜ και αισθητικότητ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453188"/>
            <a:ext cx="7270750" cy="404812"/>
          </a:xfrm>
        </p:spPr>
        <p:txBody>
          <a:bodyPr/>
          <a:lstStyle/>
          <a:p>
            <a:r>
              <a:rPr lang="el-GR" sz="1800"/>
              <a:t>Κατιόντα-ανιόντα</a:t>
            </a:r>
          </a:p>
        </p:txBody>
      </p:sp>
      <p:pic>
        <p:nvPicPr>
          <p:cNvPr id="191492" name="Picture 4" descr="Εγκάρσια διατομή Ν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44624" y="-387424"/>
            <a:ext cx="10945813" cy="6916738"/>
          </a:xfrm>
          <a:noFill/>
          <a:ln/>
        </p:spPr>
      </p:pic>
      <p:pic>
        <p:nvPicPr>
          <p:cNvPr id="191494" name="Picture 6" descr="Κινητικότης μισής διατομής ΝΜ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08520" y="0"/>
            <a:ext cx="4583113" cy="6237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2857500" cy="238125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Τομή ΝΜ στο Αυχενικό </a:t>
            </a:r>
            <a:r>
              <a:rPr lang="el-GR" sz="3600" dirty="0" err="1" smtClean="0"/>
              <a:t>Νευροτόμιο</a:t>
            </a:r>
            <a:endParaRPr lang="el-GR" sz="3600" dirty="0" smtClean="0"/>
          </a:p>
        </p:txBody>
      </p:sp>
      <p:pic>
        <p:nvPicPr>
          <p:cNvPr id="15363" name="Picture 5" descr="Τομή ΑΜΝ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3388" y="0"/>
            <a:ext cx="6254750" cy="8901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i="1" smtClean="0"/>
              <a:t>ΠΑΡΕΓΚΕΦΑΛΙΔΑ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800600" cy="6096000"/>
          </a:xfrm>
        </p:spPr>
        <p:txBody>
          <a:bodyPr/>
          <a:lstStyle/>
          <a:p>
            <a:pPr eaLnBrk="1" hangingPunct="1"/>
            <a:r>
              <a:rPr lang="el-GR" sz="2400" b="1" i="1" smtClean="0">
                <a:latin typeface="Arial Unicode MS" pitchFamily="34" charset="-128"/>
              </a:rPr>
              <a:t>Αρχαιοπαρεγκεφαλίδα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b="1" i="1" smtClean="0">
                <a:latin typeface="Arial Unicode MS" pitchFamily="34" charset="-128"/>
              </a:rPr>
              <a:t> </a:t>
            </a:r>
            <a:r>
              <a:rPr lang="el-GR" sz="2400" smtClean="0">
                <a:latin typeface="Arial Unicode MS" pitchFamily="34" charset="-128"/>
              </a:rPr>
              <a:t>Αιθουσαίο σύστημα – ισορροπία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latin typeface="Arial Unicode MS" pitchFamily="34" charset="-128"/>
              </a:rPr>
              <a:t>  (Αιθουσοπαρεγκεφαλίδα)</a:t>
            </a:r>
          </a:p>
          <a:p>
            <a:pPr eaLnBrk="1" hangingPunct="1">
              <a:buFont typeface="Wingdings" pitchFamily="2" charset="2"/>
              <a:buNone/>
            </a:pPr>
            <a:endParaRPr lang="el-GR" sz="2400" smtClean="0">
              <a:latin typeface="Arial Unicode MS" pitchFamily="34" charset="-128"/>
            </a:endParaRPr>
          </a:p>
          <a:p>
            <a:pPr eaLnBrk="1" hangingPunct="1"/>
            <a:r>
              <a:rPr lang="el-GR" sz="2400" b="1" i="1" smtClean="0">
                <a:latin typeface="Arial Unicode MS" pitchFamily="34" charset="-128"/>
              </a:rPr>
              <a:t>Παλαιοπαρεγκεφαλίδα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latin typeface="Arial Unicode MS" pitchFamily="34" charset="-128"/>
              </a:rPr>
              <a:t>Αδρές κινήσεις κεφαλής-σώματος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latin typeface="Arial Unicode MS" pitchFamily="34" charset="-128"/>
              </a:rPr>
              <a:t>Όρθια στάση – Βάδιση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latin typeface="Arial Unicode MS" pitchFamily="34" charset="-128"/>
              </a:rPr>
              <a:t>  (Νωτιαιοπαρεγκεφαλίδα)</a:t>
            </a:r>
          </a:p>
          <a:p>
            <a:pPr eaLnBrk="1" hangingPunct="1">
              <a:buFont typeface="Wingdings" pitchFamily="2" charset="2"/>
              <a:buNone/>
            </a:pPr>
            <a:endParaRPr lang="el-GR" sz="2400" smtClean="0">
              <a:latin typeface="Arial Unicode MS" pitchFamily="34" charset="-128"/>
            </a:endParaRPr>
          </a:p>
          <a:p>
            <a:pPr eaLnBrk="1" hangingPunct="1"/>
            <a:r>
              <a:rPr lang="el-GR" sz="2400" b="1" i="1" smtClean="0">
                <a:latin typeface="Arial Unicode MS" pitchFamily="34" charset="-128"/>
              </a:rPr>
              <a:t>Νεοπαρεγκεφαλίδα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latin typeface="Arial Unicode MS" pitchFamily="34" charset="-128"/>
              </a:rPr>
              <a:t>Λεπτές εκούσιες κινήσεις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latin typeface="Arial Unicode MS" pitchFamily="34" charset="-128"/>
              </a:rPr>
              <a:t>  (Γεφυροπαρεγκεφαλίδα)</a:t>
            </a:r>
          </a:p>
          <a:p>
            <a:pPr eaLnBrk="1" hangingPunct="1"/>
            <a:endParaRPr lang="el-GR" sz="2400" smtClean="0">
              <a:latin typeface="Arial Unicode MS" pitchFamily="34" charset="-128"/>
            </a:endParaRPr>
          </a:p>
          <a:p>
            <a:pPr eaLnBrk="1" hangingPunct="1"/>
            <a:endParaRPr lang="el-GR" sz="2400" smtClean="0">
              <a:latin typeface="Arial Unicode MS" pitchFamily="34" charset="-128"/>
            </a:endParaRPr>
          </a:p>
          <a:p>
            <a:pPr eaLnBrk="1" hangingPunct="1"/>
            <a:endParaRPr lang="el-GR" sz="2400" b="1" i="1" smtClean="0">
              <a:latin typeface="Arial Unicode MS" pitchFamily="34" charset="-128"/>
            </a:endParaRPr>
          </a:p>
        </p:txBody>
      </p:sp>
      <p:pic>
        <p:nvPicPr>
          <p:cNvPr id="16388" name="Picture 4" descr="528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14400"/>
            <a:ext cx="66675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0"/>
            <a:ext cx="2238375" cy="6629400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b="1" smtClean="0"/>
              <a:t>Παρεγκεφαλίδας άνω – κάτω επιφάνεια</a:t>
            </a:r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1800" b="1" smtClean="0"/>
              <a:t/>
            </a:r>
            <a:br>
              <a:rPr lang="en-US" sz="1800" b="1" smtClean="0"/>
            </a:br>
            <a:r>
              <a:rPr lang="el-GR" sz="1800" b="1" smtClean="0"/>
              <a:t>Σκώληκας</a:t>
            </a:r>
            <a:br>
              <a:rPr lang="el-GR" sz="1800" b="1" smtClean="0"/>
            </a:br>
            <a:r>
              <a:rPr lang="el-GR" sz="1800" b="1" smtClean="0"/>
              <a:t>Ημισφαίρια</a:t>
            </a:r>
            <a:r>
              <a:rPr lang="en-US" sz="1800" b="1" smtClean="0"/>
              <a:t/>
            </a:r>
            <a:br>
              <a:rPr lang="en-US" sz="1800" b="1" smtClean="0"/>
            </a:br>
            <a:endParaRPr lang="el-GR" sz="1800" b="1" smtClean="0"/>
          </a:p>
        </p:txBody>
      </p:sp>
      <p:pic>
        <p:nvPicPr>
          <p:cNvPr id="17411" name="Picture 3" descr="Παρεγκεφαλίδας άνω – κάτω επιφάνει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433388"/>
            <a:ext cx="6911975" cy="6424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smtClean="0"/>
              <a:t>Παρεγκεφαλίδα από πλάγια</a:t>
            </a:r>
            <a:r>
              <a:rPr lang="en-US" sz="2400" b="1" smtClean="0"/>
              <a:t>:</a:t>
            </a:r>
            <a:r>
              <a:rPr lang="el-GR" sz="2400" b="1" smtClean="0"/>
              <a:t> </a:t>
            </a:r>
            <a:r>
              <a:rPr lang="el-GR" sz="1800" b="1" smtClean="0"/>
              <a:t>Οβελιαία τομή «δέντρο της ζωής»</a:t>
            </a:r>
            <a:endParaRPr lang="el-GR" sz="2400" b="1" smtClean="0"/>
          </a:p>
        </p:txBody>
      </p:sp>
      <p:pic>
        <p:nvPicPr>
          <p:cNvPr id="18435" name="Picture 3" descr="Παρεγκαφαλίδα από πλάϊ - δέντρο της ζωή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8013"/>
            <a:ext cx="9144000" cy="6249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59738" cy="765175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i="1" smtClean="0"/>
              <a:t>Ζώνες  στο  Δικτυωτό  Σχηματισμό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3851275" cy="5876925"/>
          </a:xfrm>
        </p:spPr>
        <p:txBody>
          <a:bodyPr/>
          <a:lstStyle/>
          <a:p>
            <a:pPr eaLnBrk="1" hangingPunct="1"/>
            <a:r>
              <a:rPr lang="el-GR" sz="2800" b="1" smtClean="0">
                <a:latin typeface="Arial" charset="0"/>
              </a:rPr>
              <a:t>Έσω Ζώνη </a:t>
            </a:r>
            <a:r>
              <a:rPr lang="el-GR" sz="2800" smtClean="0">
                <a:latin typeface="Arial" charset="0"/>
              </a:rPr>
              <a:t>(</a:t>
            </a:r>
            <a:r>
              <a:rPr lang="el-GR" sz="2000" smtClean="0">
                <a:latin typeface="Arial" charset="0"/>
              </a:rPr>
              <a:t>στήλη)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800" b="1" smtClean="0">
                <a:latin typeface="Arial" charset="0"/>
              </a:rPr>
              <a:t>   </a:t>
            </a:r>
            <a:r>
              <a:rPr lang="el-GR" sz="2400" smtClean="0">
                <a:latin typeface="Arial" charset="0"/>
              </a:rPr>
              <a:t>με τους μεγάλους πυρήνες</a:t>
            </a:r>
          </a:p>
          <a:p>
            <a:pPr eaLnBrk="1" hangingPunct="1">
              <a:buFont typeface="Wingdings" pitchFamily="2" charset="2"/>
              <a:buNone/>
            </a:pPr>
            <a:endParaRPr lang="el-GR" sz="2400" smtClean="0">
              <a:latin typeface="Arial" charset="0"/>
            </a:endParaRPr>
          </a:p>
          <a:p>
            <a:pPr eaLnBrk="1" hangingPunct="1"/>
            <a:r>
              <a:rPr lang="en-US" sz="2800" b="1" smtClean="0">
                <a:latin typeface="Arial" charset="0"/>
              </a:rPr>
              <a:t>(</a:t>
            </a:r>
            <a:r>
              <a:rPr lang="el-GR" sz="2800" b="1" smtClean="0">
                <a:latin typeface="Arial" charset="0"/>
              </a:rPr>
              <a:t>Παρα)Μέση Ζώνη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800" b="1" smtClean="0">
                <a:latin typeface="Arial" charset="0"/>
              </a:rPr>
              <a:t>   </a:t>
            </a:r>
            <a:r>
              <a:rPr lang="el-GR" sz="2400" smtClean="0">
                <a:latin typeface="Arial" charset="0"/>
              </a:rPr>
              <a:t>μακροκυτταρική, απαγωγός</a:t>
            </a:r>
          </a:p>
          <a:p>
            <a:pPr eaLnBrk="1" hangingPunct="1">
              <a:buFont typeface="Wingdings" pitchFamily="2" charset="2"/>
              <a:buNone/>
            </a:pPr>
            <a:endParaRPr lang="el-GR" sz="2400" smtClean="0">
              <a:latin typeface="Arial" charset="0"/>
            </a:endParaRPr>
          </a:p>
          <a:p>
            <a:pPr eaLnBrk="1" hangingPunct="1"/>
            <a:r>
              <a:rPr lang="el-GR" sz="2800" b="1" smtClean="0">
                <a:latin typeface="Arial" charset="0"/>
              </a:rPr>
              <a:t>Έξω Ζώνη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b="1" smtClean="0">
                <a:latin typeface="Arial" charset="0"/>
              </a:rPr>
              <a:t>   </a:t>
            </a:r>
            <a:r>
              <a:rPr lang="el-GR" sz="2400" smtClean="0">
                <a:latin typeface="Arial" charset="0"/>
              </a:rPr>
              <a:t>μικροκυτταρική, προσαγωγός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latin typeface="Arial" charset="0"/>
              </a:rPr>
              <a:t>   (προς τον Δικτ.Σχηματισμό)</a:t>
            </a:r>
            <a:endParaRPr lang="el-GR" sz="2400" b="1" smtClean="0">
              <a:latin typeface="Arial" charset="0"/>
            </a:endParaRPr>
          </a:p>
          <a:p>
            <a:pPr eaLnBrk="1" hangingPunct="1"/>
            <a:endParaRPr lang="el-GR" sz="2400" b="1" smtClean="0">
              <a:latin typeface="Arial" charset="0"/>
            </a:endParaRPr>
          </a:p>
        </p:txBody>
      </p:sp>
      <p:pic>
        <p:nvPicPr>
          <p:cNvPr id="4100" name="Picture 4" descr="δικτυωτός σχηματισμός 3 στήλε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677863"/>
            <a:ext cx="8929688" cy="6180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7272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l-GR" sz="1600" b="1" smtClean="0"/>
              <a:t>Παρεγκεφαλίδα</a:t>
            </a:r>
            <a:br>
              <a:rPr lang="el-GR" sz="1600" b="1" smtClean="0"/>
            </a:br>
            <a:r>
              <a:rPr lang="el-GR" sz="1800" b="1" smtClean="0"/>
              <a:t>Έκπτυγμα</a:t>
            </a:r>
            <a:endParaRPr lang="el-GR" sz="1800" smtClean="0"/>
          </a:p>
        </p:txBody>
      </p:sp>
      <p:pic>
        <p:nvPicPr>
          <p:cNvPr id="19459" name="Picture 3" descr="Παρεγκεφαλίδας σχηματογράφημ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-12700"/>
            <a:ext cx="7273925" cy="6818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smtClean="0"/>
              <a:t>Παρεγκεφαλίδας μορφολογική – λειτουργική διαίρεση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11638" y="5229225"/>
            <a:ext cx="5237162" cy="1628775"/>
          </a:xfrm>
        </p:spPr>
        <p:txBody>
          <a:bodyPr/>
          <a:lstStyle/>
          <a:p>
            <a:pPr eaLnBrk="1" hangingPunct="1"/>
            <a:r>
              <a:rPr lang="el-GR" sz="1800" b="1" smtClean="0">
                <a:latin typeface="Arial" charset="0"/>
              </a:rPr>
              <a:t>Αρχαιοπαρεγκεφαλίδα</a:t>
            </a:r>
            <a:r>
              <a:rPr lang="en-US" sz="1600" smtClean="0"/>
              <a:t>: </a:t>
            </a:r>
            <a:r>
              <a:rPr lang="el-GR" sz="1600" smtClean="0"/>
              <a:t>Κροκυδο-οζώδες λόβιο</a:t>
            </a:r>
            <a:endParaRPr lang="en-US" sz="1600" smtClean="0"/>
          </a:p>
          <a:p>
            <a:pPr eaLnBrk="1" hangingPunct="1"/>
            <a:r>
              <a:rPr lang="el-GR" sz="1800" b="1" smtClean="0">
                <a:latin typeface="Arial" charset="0"/>
              </a:rPr>
              <a:t>Παλαιοπαρεγκεφαλίδα</a:t>
            </a:r>
            <a:r>
              <a:rPr lang="en-US" sz="1800" b="1" smtClean="0"/>
              <a:t>:</a:t>
            </a:r>
            <a:r>
              <a:rPr lang="el-GR" sz="1600" smtClean="0"/>
              <a:t> Πρόσθιος λοβός, σταφυλή, πυραμίδα</a:t>
            </a:r>
          </a:p>
          <a:p>
            <a:pPr eaLnBrk="1" hangingPunct="1"/>
            <a:r>
              <a:rPr lang="el-GR" sz="1800" b="1" smtClean="0">
                <a:latin typeface="Arial" charset="0"/>
              </a:rPr>
              <a:t>Νεοπαρεγκεφαλίδα</a:t>
            </a:r>
            <a:r>
              <a:rPr lang="en-US" sz="1600" smtClean="0"/>
              <a:t>: </a:t>
            </a:r>
            <a:r>
              <a:rPr lang="el-GR" sz="1600" smtClean="0"/>
              <a:t>Λοιπός μέσος λοβός</a:t>
            </a:r>
          </a:p>
        </p:txBody>
      </p:sp>
      <p:pic>
        <p:nvPicPr>
          <p:cNvPr id="20484" name="Picture 4" descr="Παρεγκεφαλίδας άνω – κάτω επιφάν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1970088"/>
            <a:ext cx="525780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Παρεγκεφαλίδας σχηματογράφημ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6482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Παρεγκαφαλίδα από πλάϊ - δέντρο της ζωή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990600"/>
            <a:ext cx="48768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Συνδέσεις της Παρεγκεφαλίδας με το υπόλοιπο ΚΝΣ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 eaLnBrk="1" hangingPunct="1"/>
            <a:r>
              <a:rPr lang="el-GR" sz="2800" b="1" i="1" u="sng" smtClean="0">
                <a:latin typeface="Arial" charset="0"/>
              </a:rPr>
              <a:t>Άνω παρεγκεφαλιδικό σκέλος</a:t>
            </a:r>
            <a:r>
              <a:rPr lang="el-GR" sz="2800" i="1" smtClean="0">
                <a:latin typeface="Arial" charset="0"/>
              </a:rPr>
              <a:t>   Μέσος Εγκέφαλος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800" smtClean="0">
                <a:latin typeface="Arial" charset="0"/>
              </a:rPr>
              <a:t>  (ΝΜ, Ερυθρός πυρήνας, υπερκείμενες δομές)</a:t>
            </a:r>
            <a:r>
              <a:rPr lang="el-GR" sz="2800" i="1" smtClean="0">
                <a:latin typeface="Arial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el-GR" sz="2800" i="1" smtClean="0">
              <a:latin typeface="Arial" charset="0"/>
            </a:endParaRPr>
          </a:p>
          <a:p>
            <a:pPr eaLnBrk="1" hangingPunct="1"/>
            <a:r>
              <a:rPr lang="el-GR" sz="2800" b="1" i="1" u="sng" smtClean="0">
                <a:latin typeface="Arial" charset="0"/>
              </a:rPr>
              <a:t>Μέσο παρεγκεφαλιδικό σκέλος</a:t>
            </a:r>
            <a:r>
              <a:rPr lang="el-GR" sz="2800" b="1" i="1" smtClean="0">
                <a:latin typeface="Arial" charset="0"/>
              </a:rPr>
              <a:t>       </a:t>
            </a:r>
            <a:r>
              <a:rPr lang="el-GR" sz="2800" i="1" smtClean="0">
                <a:latin typeface="Arial" charset="0"/>
              </a:rPr>
              <a:t>Γέφυρα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800" smtClean="0">
                <a:latin typeface="Arial" charset="0"/>
              </a:rPr>
              <a:t>   (γεφυρικοί πυρήνες, φλοιός)</a:t>
            </a:r>
          </a:p>
          <a:p>
            <a:pPr eaLnBrk="1" hangingPunct="1">
              <a:buFont typeface="Wingdings" pitchFamily="2" charset="2"/>
              <a:buNone/>
            </a:pPr>
            <a:endParaRPr lang="el-GR" sz="2800" smtClean="0">
              <a:latin typeface="Arial" charset="0"/>
            </a:endParaRPr>
          </a:p>
          <a:p>
            <a:pPr eaLnBrk="1" hangingPunct="1"/>
            <a:r>
              <a:rPr lang="el-GR" sz="2800" b="1" i="1" u="sng" smtClean="0">
                <a:latin typeface="Arial" charset="0"/>
              </a:rPr>
              <a:t>Κάτω παρεγκεφαλιδικό σκέλος</a:t>
            </a:r>
            <a:r>
              <a:rPr lang="el-GR" sz="2800" smtClean="0">
                <a:latin typeface="Arial" charset="0"/>
              </a:rPr>
              <a:t>    </a:t>
            </a:r>
            <a:r>
              <a:rPr lang="el-GR" sz="2800" i="1" smtClean="0">
                <a:latin typeface="Arial" charset="0"/>
              </a:rPr>
              <a:t>Προμήκης</a:t>
            </a:r>
            <a:endParaRPr lang="el-GR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800" smtClean="0">
                <a:latin typeface="Arial" charset="0"/>
              </a:rPr>
              <a:t>   (ελαϊκοί πυρηνες, ΝΜ, Υπερκείμενες δομές)</a:t>
            </a:r>
          </a:p>
          <a:p>
            <a:pPr eaLnBrk="1" hangingPunct="1">
              <a:buFont typeface="Wingdings" pitchFamily="2" charset="2"/>
              <a:buNone/>
            </a:pPr>
            <a:endParaRPr lang="el-GR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sz="2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63" y="0"/>
            <a:ext cx="7886700" cy="500063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Παρεγκεφαλιδικά  Σκέλη</a:t>
            </a:r>
          </a:p>
        </p:txBody>
      </p:sp>
      <p:pic>
        <p:nvPicPr>
          <p:cNvPr id="22531" name="3 - Θέση περιεχομένου" descr="παρεγκεφαλιδικά σκέλ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714375"/>
            <a:ext cx="7315200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941513" cy="1379538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smtClean="0"/>
              <a:t>Παρεγκεφαλίδας - προσαγωγοί</a:t>
            </a:r>
          </a:p>
        </p:txBody>
      </p:sp>
      <p:pic>
        <p:nvPicPr>
          <p:cNvPr id="23555" name="Picture 3" descr="Παρεγκεφαλίδας - προσαγωγο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-387350"/>
            <a:ext cx="686435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3 - Ορθογώνιο"/>
          <p:cNvSpPr>
            <a:spLocks noChangeArrowheads="1"/>
          </p:cNvSpPr>
          <p:nvPr/>
        </p:nvSpPr>
        <p:spPr bwMode="auto">
          <a:xfrm>
            <a:off x="3810000" y="3244850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i="1" u="sng"/>
              <a:t>Βρυώδεις  ίνες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313" y="0"/>
            <a:ext cx="8643937" cy="785813"/>
          </a:xfrm>
        </p:spPr>
        <p:txBody>
          <a:bodyPr/>
          <a:lstStyle/>
          <a:p>
            <a:pPr>
              <a:defRPr/>
            </a:pPr>
            <a:r>
              <a:rPr lang="el-GR" sz="2800" dirty="0" smtClean="0"/>
              <a:t>Προσαγωγές από το Νωτιαίο Μυελό</a:t>
            </a:r>
            <a:endParaRPr lang="el-GR" sz="2800" dirty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5643563"/>
          </a:xfrm>
        </p:spPr>
        <p:txBody>
          <a:bodyPr/>
          <a:lstStyle/>
          <a:p>
            <a:r>
              <a:rPr lang="el-GR" sz="2800" b="1" i="1" u="sng" smtClean="0"/>
              <a:t>Οπίσθιο νωτιαιοπαρεγκεφαλιδικό δεμάτιο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    Ραχιαίος πυρήνας του </a:t>
            </a:r>
            <a:r>
              <a:rPr lang="en-US" sz="2400" smtClean="0"/>
              <a:t>Clarke (A8-O</a:t>
            </a:r>
            <a:r>
              <a:rPr lang="el-GR" sz="2400" smtClean="0"/>
              <a:t>4</a:t>
            </a:r>
            <a:r>
              <a:rPr lang="en-US" sz="2400" smtClean="0"/>
              <a:t>)</a:t>
            </a:r>
            <a:r>
              <a:rPr lang="el-GR" sz="2400" smtClean="0"/>
              <a:t>. Από νευρομυϊκές ατράκτους κάτω άκρων (λεπτή ρύθμιση κινήσεων). Αχίαστο. Κάτω σκέλος</a:t>
            </a:r>
          </a:p>
          <a:p>
            <a:r>
              <a:rPr lang="el-GR" sz="2800" b="1" i="1" u="sng" smtClean="0"/>
              <a:t>Πρόσθιο νωτιαιοπαρεγκεφαλιδικό δεμάτιο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     Έως και Α8. Από νευροτενόντια όργανα </a:t>
            </a:r>
            <a:r>
              <a:rPr lang="en-US" sz="2400" smtClean="0"/>
              <a:t>Golgi</a:t>
            </a:r>
            <a:r>
              <a:rPr lang="el-GR" sz="2400" smtClean="0"/>
              <a:t> κορμού και κάτω άκρων (+δερμα) (ρύθμιση στάσης).</a:t>
            </a:r>
            <a:r>
              <a:rPr lang="en-US" sz="2400" smtClean="0"/>
              <a:t> </a:t>
            </a:r>
            <a:r>
              <a:rPr lang="el-GR" sz="2400" smtClean="0"/>
              <a:t>Χιαζόμενο και μη. Άνω σκέλος </a:t>
            </a:r>
          </a:p>
          <a:p>
            <a:r>
              <a:rPr lang="el-GR" sz="2800" b="1" i="1" u="sng" smtClean="0"/>
              <a:t>Σφηνοειδοπαρεγκεφαλιδικό δεμάτιο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     Α1-Α7. Από νευρομυϊκές ατράκτους άνω άκρων και τραχήλου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     (λεπτή ρύθμιση). Αχίαστο. Κάτω σκέλος</a:t>
            </a:r>
          </a:p>
          <a:p>
            <a:r>
              <a:rPr lang="el-GR" sz="2800" b="1" i="1" u="sng" smtClean="0"/>
              <a:t>Άνω </a:t>
            </a:r>
            <a:r>
              <a:rPr lang="en-US" sz="2800" b="1" i="1" u="sng" smtClean="0"/>
              <a:t>(rostral) </a:t>
            </a:r>
            <a:r>
              <a:rPr lang="el-GR" sz="2800" b="1" i="1" u="sng" smtClean="0"/>
              <a:t>νωτιαιοπαρεγκεφαλιδικό δεμάτιο</a:t>
            </a:r>
            <a:endParaRPr lang="en-US" sz="2800" b="1" i="1" u="sng" smtClean="0"/>
          </a:p>
          <a:p>
            <a:pPr>
              <a:buFont typeface="Wingdings" pitchFamily="2" charset="2"/>
              <a:buNone/>
            </a:pPr>
            <a:r>
              <a:rPr lang="el-GR" sz="2400" smtClean="0"/>
              <a:t>    Από όργανα </a:t>
            </a:r>
            <a:r>
              <a:rPr lang="en-US" sz="2400" smtClean="0"/>
              <a:t>Golgi</a:t>
            </a:r>
            <a:r>
              <a:rPr lang="el-GR" sz="2400" smtClean="0"/>
              <a:t> άνω άκρων (αδρή ρύθμιση). Αχίαστο.Κάτω σκέλος</a:t>
            </a:r>
          </a:p>
          <a:p>
            <a:r>
              <a:rPr lang="el-GR" sz="2400" b="1" i="1" u="sng" smtClean="0"/>
              <a:t>Νωτιαιοελαϊκό δεμάτιο</a:t>
            </a:r>
            <a:r>
              <a:rPr lang="el-GR" sz="2400" smtClean="0"/>
              <a:t> Αυχεν. μ. Ρύθμιση σε σχέση με εξωτερικά ερεθίσματα (κινητική προσαρμογή). Διπλά χιαζόμενο.</a:t>
            </a:r>
            <a:endParaRPr lang="en-US" sz="2400" i="1" u="sng" smtClean="0"/>
          </a:p>
          <a:p>
            <a:endParaRPr lang="el-GR" sz="2400" i="1" u="sng" smtClean="0"/>
          </a:p>
          <a:p>
            <a:pPr>
              <a:buFont typeface="Wingdings" pitchFamily="2" charset="2"/>
              <a:buNone/>
            </a:pPr>
            <a:endParaRPr 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313" y="0"/>
            <a:ext cx="8201025" cy="857250"/>
          </a:xfrm>
        </p:spPr>
        <p:txBody>
          <a:bodyPr/>
          <a:lstStyle/>
          <a:p>
            <a:pPr>
              <a:defRPr/>
            </a:pPr>
            <a:r>
              <a:rPr lang="el-GR" sz="3200" dirty="0" smtClean="0"/>
              <a:t>Λοιπές προσαγωγές οδοί</a:t>
            </a:r>
            <a:endParaRPr lang="el-GR" sz="3200" dirty="0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42938"/>
            <a:ext cx="9001125" cy="5857875"/>
          </a:xfrm>
        </p:spPr>
        <p:txBody>
          <a:bodyPr/>
          <a:lstStyle/>
          <a:p>
            <a:r>
              <a:rPr lang="el-GR" sz="2800" b="1" i="1" u="sng" smtClean="0"/>
              <a:t>Τετραδυμο-παρεγκεφαλιδικό δεμάτιο</a:t>
            </a:r>
            <a:r>
              <a:rPr lang="el-GR" sz="2800" smtClean="0"/>
              <a:t>. Οπτική – ακουστική οδός. Άνω σκέλος. Αχίαστο</a:t>
            </a:r>
          </a:p>
          <a:p>
            <a:endParaRPr lang="el-GR" sz="2800" smtClean="0"/>
          </a:p>
          <a:p>
            <a:r>
              <a:rPr lang="el-GR" sz="2800" b="1" i="1" u="sng" smtClean="0"/>
              <a:t>Αιθουσαιο-παρεγκεφαλιδικό δεμάτιο</a:t>
            </a:r>
            <a:r>
              <a:rPr lang="el-GR" sz="2800" smtClean="0"/>
              <a:t>. Από (έσω) αιθουσαίο πυρήνα. Κάτω σκέλος. Αχίαστο.</a:t>
            </a:r>
          </a:p>
          <a:p>
            <a:endParaRPr lang="el-GR" sz="2800" smtClean="0"/>
          </a:p>
          <a:p>
            <a:r>
              <a:rPr lang="el-GR" sz="2800" b="1" i="1" u="sng" smtClean="0"/>
              <a:t>Φλοιογεφυρο-παρεγκεφαλιδική οδός</a:t>
            </a:r>
            <a:r>
              <a:rPr lang="el-GR" sz="2800" smtClean="0"/>
              <a:t>.  Από γεφυρικούς πυρήνες. Χιαζόμενη. Μέσο σκέλος.</a:t>
            </a:r>
          </a:p>
          <a:p>
            <a:endParaRPr lang="el-GR" sz="2800" smtClean="0"/>
          </a:p>
          <a:p>
            <a:r>
              <a:rPr lang="el-GR" sz="2800" b="1" i="1" u="sng" smtClean="0"/>
              <a:t>Δικτυωτο-παρεγκεφαλιδική</a:t>
            </a:r>
            <a:r>
              <a:rPr lang="el-GR" sz="2800" i="1" u="sng" smtClean="0"/>
              <a:t> </a:t>
            </a:r>
            <a:r>
              <a:rPr lang="el-GR" sz="2800" b="1" i="1" u="sng" smtClean="0"/>
              <a:t>οδός</a:t>
            </a:r>
            <a:r>
              <a:rPr lang="el-GR" sz="2800" smtClean="0"/>
              <a:t>. Από μέσο και έξω δικτ. Πυρήνες προμήκους. Κάτω σκέλος</a:t>
            </a:r>
          </a:p>
          <a:p>
            <a:endParaRPr lang="el-GR" sz="2800" smtClean="0"/>
          </a:p>
          <a:p>
            <a:endParaRPr lang="el-G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547813" cy="1844675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smtClean="0"/>
              <a:t>Κύτταρα παρεγκεφαλιδικού φλοιού</a:t>
            </a:r>
          </a:p>
        </p:txBody>
      </p:sp>
      <p:pic>
        <p:nvPicPr>
          <p:cNvPr id="26627" name="Picture 3" descr="Κύτταρα παρεγκεφαλιδικού φλοι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75247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Εισερχόμενες  Ίνες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25"/>
            <a:ext cx="9001125" cy="5072063"/>
          </a:xfrm>
        </p:spPr>
        <p:txBody>
          <a:bodyPr/>
          <a:lstStyle/>
          <a:p>
            <a:pPr eaLnBrk="1" hangingPunct="1">
              <a:defRPr/>
            </a:pPr>
            <a:r>
              <a:rPr lang="el-GR" i="1" u="sng" dirty="0" smtClean="0">
                <a:latin typeface="+mj-lt"/>
              </a:rPr>
              <a:t>Αναρριχώμενες  ίνες</a:t>
            </a:r>
            <a:r>
              <a:rPr lang="el-GR" dirty="0" smtClean="0">
                <a:latin typeface="+mj-lt"/>
              </a:rPr>
              <a:t>  Από </a:t>
            </a:r>
            <a:r>
              <a:rPr lang="el-GR" dirty="0" err="1" smtClean="0">
                <a:latin typeface="+mj-lt"/>
              </a:rPr>
              <a:t>ελαϊκούς</a:t>
            </a:r>
            <a:r>
              <a:rPr lang="el-GR" dirty="0" smtClean="0">
                <a:latin typeface="+mj-lt"/>
              </a:rPr>
              <a:t> πυρήνες</a:t>
            </a:r>
            <a:endParaRPr lang="el-GR" i="1" u="sng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</a:rPr>
              <a:t>    </a:t>
            </a:r>
            <a:r>
              <a:rPr lang="el-GR" sz="2400" dirty="0" smtClean="0">
                <a:latin typeface="+mj-lt"/>
              </a:rPr>
              <a:t>1 ίνα πραγματοποιεί πολλαπλές συνάψεις με </a:t>
            </a:r>
            <a:r>
              <a:rPr lang="el-GR" sz="2400" dirty="0" err="1" smtClean="0">
                <a:latin typeface="+mj-lt"/>
              </a:rPr>
              <a:t>δενδρίτες</a:t>
            </a:r>
            <a:r>
              <a:rPr lang="el-GR" sz="2400" dirty="0" smtClean="0">
                <a:latin typeface="+mj-lt"/>
              </a:rPr>
              <a:t> ενός έως 10 κυττάρων </a:t>
            </a:r>
            <a:r>
              <a:rPr lang="en-US" sz="2400" dirty="0" smtClean="0">
                <a:latin typeface="+mj-lt"/>
              </a:rPr>
              <a:t>Purkinje. </a:t>
            </a:r>
            <a:r>
              <a:rPr lang="el-GR" sz="2400" dirty="0" smtClean="0">
                <a:latin typeface="+mj-lt"/>
              </a:rPr>
              <a:t>Κάθε τέτοιο κύτταρο δέχεται επίδραση από μόνο 1 αναρριχώμενη ίνα.</a:t>
            </a:r>
          </a:p>
          <a:p>
            <a:pPr eaLnBrk="1" hangingPunct="1">
              <a:defRPr/>
            </a:pPr>
            <a:endParaRPr lang="el-GR" i="1" u="sng" dirty="0" smtClean="0">
              <a:latin typeface="+mj-lt"/>
            </a:endParaRPr>
          </a:p>
          <a:p>
            <a:pPr eaLnBrk="1" hangingPunct="1">
              <a:defRPr/>
            </a:pPr>
            <a:r>
              <a:rPr lang="el-GR" i="1" u="sng" dirty="0" smtClean="0">
                <a:latin typeface="+mj-lt"/>
              </a:rPr>
              <a:t>Βρυώδεις  ίνες</a:t>
            </a:r>
            <a:r>
              <a:rPr lang="el-GR" dirty="0" smtClean="0">
                <a:latin typeface="+mj-lt"/>
              </a:rPr>
              <a:t>  Όλες οι άλλες</a:t>
            </a:r>
            <a:endParaRPr lang="el-GR" i="1" u="sng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</a:rPr>
              <a:t>    </a:t>
            </a:r>
            <a:r>
              <a:rPr lang="el-GR" sz="2400" dirty="0" smtClean="0">
                <a:latin typeface="+mj-lt"/>
              </a:rPr>
              <a:t>1 ίνα συνάπτεται με 1 ή περισσότερα κοκκώδη κύτταρα και μπορεί να διεγείρει (ανεπαρκώς) ένα κύτταρο </a:t>
            </a:r>
            <a:r>
              <a:rPr lang="en-US" sz="2400" dirty="0" smtClean="0">
                <a:latin typeface="+mj-lt"/>
              </a:rPr>
              <a:t>Purkinje</a:t>
            </a:r>
            <a:r>
              <a:rPr lang="el-GR" sz="2400" dirty="0" smtClean="0">
                <a:latin typeface="+mj-lt"/>
              </a:rPr>
              <a:t>. Πολλές παράλληλες ίνες κοκκωδών κυττάρων απαιτούνται για την </a:t>
            </a:r>
            <a:r>
              <a:rPr lang="el-GR" sz="2400" u="sng" dirty="0" smtClean="0">
                <a:latin typeface="+mj-lt"/>
              </a:rPr>
              <a:t>ενεργοποίηση</a:t>
            </a:r>
            <a:r>
              <a:rPr lang="el-GR" sz="2400" dirty="0" smtClean="0">
                <a:latin typeface="+mj-lt"/>
              </a:rPr>
              <a:t> ενός (ανασταλτικού!) νευρώνα </a:t>
            </a:r>
            <a:r>
              <a:rPr lang="en-US" sz="2400" dirty="0" smtClean="0">
                <a:latin typeface="+mj-lt"/>
              </a:rPr>
              <a:t>Purkinje.</a:t>
            </a:r>
          </a:p>
          <a:p>
            <a:pPr eaLnBrk="1" hangingPunct="1">
              <a:defRPr/>
            </a:pPr>
            <a:endParaRPr lang="en-US" sz="2400" dirty="0" smtClean="0">
              <a:latin typeface="+mj-lt"/>
            </a:endParaRPr>
          </a:p>
          <a:p>
            <a:pPr eaLnBrk="1" hangingPunct="1">
              <a:defRPr/>
            </a:pPr>
            <a:r>
              <a:rPr lang="el-GR" sz="2400" dirty="0" smtClean="0">
                <a:latin typeface="+mj-lt"/>
              </a:rPr>
              <a:t>Αμφότερες διεγείρουν </a:t>
            </a:r>
            <a:r>
              <a:rPr lang="en-US" sz="2400" dirty="0" smtClean="0">
                <a:latin typeface="+mj-lt"/>
              </a:rPr>
              <a:t>“en passant” </a:t>
            </a:r>
            <a:r>
              <a:rPr lang="el-GR" sz="2400" dirty="0" smtClean="0">
                <a:latin typeface="+mj-lt"/>
              </a:rPr>
              <a:t>κάποιον ή κάποιους από τους κεντρικούς πυρήνες.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547813" cy="1844675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smtClean="0"/>
              <a:t>Κύτταρα παρεγκεφαλιδικού φλοιού</a:t>
            </a:r>
          </a:p>
        </p:txBody>
      </p:sp>
      <p:pic>
        <p:nvPicPr>
          <p:cNvPr id="28675" name="Picture 3" descr="Κύτταρα παρεγκεφαλιδικού φλοι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75247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>
              <a:defRPr/>
            </a:pPr>
            <a:r>
              <a:rPr lang="el-GR" sz="3500" b="1" smtClean="0"/>
              <a:t>Προέλευση προσαγωγών ινών </a:t>
            </a:r>
            <a:r>
              <a:rPr lang="el-GR" sz="3500" smtClean="0"/>
              <a:t>(έξω ζώνη)</a:t>
            </a:r>
            <a:endParaRPr lang="el-GR" sz="35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/>
            <a:r>
              <a:rPr lang="el-GR" b="1" i="1" smtClean="0">
                <a:latin typeface="Arial" charset="0"/>
              </a:rPr>
              <a:t>Οπτική οδός</a:t>
            </a:r>
            <a:r>
              <a:rPr lang="el-GR" smtClean="0">
                <a:latin typeface="Arial" charset="0"/>
              </a:rPr>
              <a:t> από το άνω διδύμιο</a:t>
            </a:r>
          </a:p>
          <a:p>
            <a:pPr eaLnBrk="1" hangingPunct="1"/>
            <a:r>
              <a:rPr lang="el-GR" b="1" i="1" smtClean="0">
                <a:latin typeface="Arial" charset="0"/>
              </a:rPr>
              <a:t>Ακουστική οδός</a:t>
            </a:r>
            <a:r>
              <a:rPr lang="el-GR" smtClean="0">
                <a:latin typeface="Arial" charset="0"/>
              </a:rPr>
              <a:t> από τον άνω ελαϊκό πυρήνα</a:t>
            </a:r>
          </a:p>
          <a:p>
            <a:pPr eaLnBrk="1" hangingPunct="1"/>
            <a:r>
              <a:rPr lang="el-GR" b="1" i="1" smtClean="0">
                <a:latin typeface="Arial" charset="0"/>
              </a:rPr>
              <a:t>Αιθουσαίες ίνες</a:t>
            </a:r>
            <a:r>
              <a:rPr lang="el-GR" smtClean="0">
                <a:latin typeface="Arial" charset="0"/>
              </a:rPr>
              <a:t> από τον έσω αιθουσαίο π.</a:t>
            </a:r>
          </a:p>
          <a:p>
            <a:pPr eaLnBrk="1" hangingPunct="1"/>
            <a:r>
              <a:rPr lang="el-GR" b="1" i="1" smtClean="0">
                <a:latin typeface="Arial" charset="0"/>
              </a:rPr>
              <a:t>Οσφρητικές ίνες</a:t>
            </a:r>
            <a:r>
              <a:rPr lang="el-GR" smtClean="0">
                <a:latin typeface="Arial" charset="0"/>
              </a:rPr>
              <a:t> από τη μέση δέσμη του προσθίου εγκεφάλου (πορεύεται στα πλάγια του υποθαλάμου)</a:t>
            </a:r>
          </a:p>
          <a:p>
            <a:pPr eaLnBrk="1" hangingPunct="1"/>
            <a:r>
              <a:rPr lang="el-GR" b="1" i="1" smtClean="0">
                <a:latin typeface="Arial" charset="0"/>
              </a:rPr>
              <a:t>Σωματοαισθητικές ίνες</a:t>
            </a:r>
            <a:r>
              <a:rPr lang="el-GR" smtClean="0">
                <a:latin typeface="Arial" charset="0"/>
              </a:rPr>
              <a:t> από τα δικτυωτονωτιαία δεματια και τους πυρήνες του τριδυμου (νωτιαίο και γεφυρικό)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785813"/>
          </a:xfrm>
        </p:spPr>
        <p:txBody>
          <a:bodyPr/>
          <a:lstStyle/>
          <a:p>
            <a:pPr>
              <a:defRPr/>
            </a:pPr>
            <a:r>
              <a:rPr lang="el-GR" sz="2700" dirty="0" smtClean="0"/>
              <a:t>Δραστηριότητα  κυττάρων του παρεγκεφαλιδικού φλοιού</a:t>
            </a:r>
            <a:endParaRPr lang="el-GR" sz="2700" dirty="0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50"/>
            <a:ext cx="9001125" cy="6000750"/>
          </a:xfrm>
        </p:spPr>
        <p:txBody>
          <a:bodyPr/>
          <a:lstStyle/>
          <a:p>
            <a:r>
              <a:rPr lang="el-GR" sz="2400" smtClean="0"/>
              <a:t>Αστεροειδή και καλαθοκύτταρα αναστέλλουν τα κύτταρα </a:t>
            </a:r>
            <a:r>
              <a:rPr lang="en-US" sz="2400" smtClean="0"/>
              <a:t>Purkinje</a:t>
            </a:r>
            <a:r>
              <a:rPr lang="el-GR" sz="2400" smtClean="0"/>
              <a:t> που βρίσκονται εκτός της ακτίνας ενεργοποίησης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     («καθαρίζουν» τη δέσμη)</a:t>
            </a:r>
          </a:p>
          <a:p>
            <a:endParaRPr lang="el-GR" sz="2400" smtClean="0"/>
          </a:p>
          <a:p>
            <a:r>
              <a:rPr lang="el-GR" sz="2400" smtClean="0"/>
              <a:t> Κύτταρα </a:t>
            </a:r>
            <a:r>
              <a:rPr lang="en-US" sz="2400" smtClean="0"/>
              <a:t>Golgi </a:t>
            </a:r>
            <a:r>
              <a:rPr lang="el-GR" sz="2400" smtClean="0"/>
              <a:t>τερματίζουν τη δραστηριότητα των κοκκωδών κυττάρων και με τη σειρά τους αναστέλλονται από τα κύτταρα </a:t>
            </a:r>
            <a:r>
              <a:rPr lang="en-US" sz="2400" smtClean="0"/>
              <a:t>Purkinje</a:t>
            </a:r>
            <a:r>
              <a:rPr lang="el-GR" sz="2400" smtClean="0"/>
              <a:t> (διατήρηση έντονης δραστηριότητας εντός της ακτίνας)</a:t>
            </a:r>
          </a:p>
          <a:p>
            <a:endParaRPr lang="el-GR" sz="2400" smtClean="0"/>
          </a:p>
          <a:p>
            <a:r>
              <a:rPr lang="el-GR" sz="2400" smtClean="0"/>
              <a:t>Τα κύτταρα </a:t>
            </a:r>
            <a:r>
              <a:rPr lang="en-US" sz="2400" smtClean="0"/>
              <a:t>Purkinje</a:t>
            </a:r>
            <a:r>
              <a:rPr lang="el-GR" sz="2400" smtClean="0"/>
              <a:t> αναστέλλουν τους κεντρικούς πυρήνες, αφήνοντας εκλεκτικά σε διέγερση μόνο ορισμένους νευρώνες από ένα μόνο από τους κεντρικούς πυρήνες</a:t>
            </a:r>
          </a:p>
          <a:p>
            <a:endParaRPr lang="el-GR" sz="2400" smtClean="0"/>
          </a:p>
          <a:p>
            <a:r>
              <a:rPr lang="el-GR" sz="2400" smtClean="0"/>
              <a:t>Οι νευράξονες των κεντρικών πυρήνων που παραμένουν σε διέγερση εξέρχονται από την παρεγκεφαλίδα ως απαγωγές ίνες</a:t>
            </a:r>
          </a:p>
          <a:p>
            <a:endParaRPr lang="el-GR" sz="2400" smtClean="0"/>
          </a:p>
          <a:p>
            <a:endParaRPr 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0"/>
            <a:ext cx="4608512" cy="549275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smtClean="0"/>
              <a:t>Παρεγκεφαλιδικοί πυρήνες</a:t>
            </a:r>
          </a:p>
        </p:txBody>
      </p:sp>
      <p:pic>
        <p:nvPicPr>
          <p:cNvPr id="30723" name="Picture 3" descr="Παρεγκεφαλιδικοί πυρήνε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1488"/>
            <a:ext cx="9144000" cy="6407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714375"/>
          </a:xfrm>
        </p:spPr>
        <p:txBody>
          <a:bodyPr/>
          <a:lstStyle/>
          <a:p>
            <a:pPr>
              <a:defRPr/>
            </a:pPr>
            <a:r>
              <a:rPr lang="el-GR" sz="3200" dirty="0" smtClean="0"/>
              <a:t>Συνδέσεις οροφιαίου πυρήνα (</a:t>
            </a:r>
            <a:r>
              <a:rPr lang="el-GR" sz="3200" dirty="0" err="1" smtClean="0"/>
              <a:t>αρχαιο</a:t>
            </a:r>
            <a:r>
              <a:rPr lang="el-GR" sz="3200" dirty="0" smtClean="0"/>
              <a:t>-παρ)</a:t>
            </a:r>
            <a:endParaRPr lang="el-GR" sz="3200" dirty="0"/>
          </a:p>
        </p:txBody>
      </p:sp>
      <p:sp>
        <p:nvSpPr>
          <p:cNvPr id="3174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167312"/>
          </a:xfrm>
        </p:spPr>
        <p:txBody>
          <a:bodyPr/>
          <a:lstStyle/>
          <a:p>
            <a:r>
              <a:rPr lang="el-GR" sz="2400" smtClean="0"/>
              <a:t>Ίνες προς μέσο και άνω αιθουσαίο πυρήνα ελέγχουν τις κινήσεις των οφθαλμών</a:t>
            </a:r>
          </a:p>
          <a:p>
            <a:endParaRPr lang="el-GR" sz="2400" smtClean="0"/>
          </a:p>
          <a:p>
            <a:r>
              <a:rPr lang="el-GR" sz="2400" smtClean="0"/>
              <a:t>Ίνες προς έξω αιθουσαίο πυρήνα ελέγχουν τη στάση και την ισορροπία μέσω του αιθουσαιονωτιαίου δεματίου (ευοδώνει τους εκτείνοντες, αναστέλλει τους καμπτήρες)</a:t>
            </a:r>
          </a:p>
          <a:p>
            <a:endParaRPr lang="el-GR" sz="2400" smtClean="0"/>
          </a:p>
          <a:p>
            <a:r>
              <a:rPr lang="el-GR" sz="2400" smtClean="0"/>
              <a:t>Παρέχει ίνες προς το Δικτυωτό Σχηματισμό του Προμήκους</a:t>
            </a:r>
          </a:p>
          <a:p>
            <a:endParaRPr lang="el-GR" sz="2400" smtClean="0"/>
          </a:p>
          <a:p>
            <a:endParaRPr 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979613" cy="836613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smtClean="0"/>
              <a:t>Παρεγκεφαλίδας απαγωγοί</a:t>
            </a:r>
          </a:p>
        </p:txBody>
      </p:sp>
      <p:pic>
        <p:nvPicPr>
          <p:cNvPr id="32771" name="Picture 3" descr="Παρεγκεφαλίδας απαγωγο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-315913"/>
            <a:ext cx="7167562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1 - Εικόνα" descr="παρεγκεφαλίδας απααγωγοί 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142875"/>
            <a:ext cx="71532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1 - Εικόνα" descr="Παρεγκεφαλίδας απαγωγοί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κειμένου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pPr>
              <a:defRPr/>
            </a:pPr>
            <a:endParaRPr lang="el-GR" sz="2000" dirty="0" smtClean="0"/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2000" dirty="0" smtClean="0"/>
              <a:t>1.Εγκεφαλικό σκέλος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2000" dirty="0" smtClean="0"/>
              <a:t>2. </a:t>
            </a:r>
            <a:r>
              <a:rPr lang="el-GR" sz="2000" dirty="0" err="1" smtClean="0"/>
              <a:t>Κροταφογεφυρικές</a:t>
            </a:r>
            <a:r>
              <a:rPr lang="el-GR" sz="2000" dirty="0" smtClean="0"/>
              <a:t> ίνες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2000" dirty="0" smtClean="0"/>
              <a:t>3. </a:t>
            </a:r>
            <a:r>
              <a:rPr lang="el-GR" sz="2000" dirty="0" err="1" smtClean="0"/>
              <a:t>Μετωπογεφυρικές</a:t>
            </a:r>
            <a:r>
              <a:rPr lang="el-GR" sz="2000" dirty="0" smtClean="0"/>
              <a:t> ίνες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2000" dirty="0" smtClean="0"/>
              <a:t>4. </a:t>
            </a:r>
            <a:r>
              <a:rPr lang="el-GR" sz="2000" dirty="0" err="1" smtClean="0"/>
              <a:t>Γεφυρικοί</a:t>
            </a:r>
            <a:r>
              <a:rPr lang="el-GR" sz="2000" dirty="0" smtClean="0"/>
              <a:t> πυρήνες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2000" dirty="0" smtClean="0"/>
              <a:t>5. Χιασμός άνω </a:t>
            </a:r>
            <a:r>
              <a:rPr lang="el-GR" sz="2000" dirty="0" err="1" smtClean="0"/>
              <a:t>παρεγκεφαλ</a:t>
            </a:r>
            <a:r>
              <a:rPr lang="el-GR" sz="2000" dirty="0" smtClean="0"/>
              <a:t>. Σκέλους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2000" dirty="0" smtClean="0"/>
              <a:t>6. Ανιών συνδετικός βραχίονας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2000" dirty="0" smtClean="0"/>
              <a:t>7. Κατιών συνδετικός βραχίονας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2000" dirty="0" smtClean="0"/>
              <a:t>8. Οροφιαίος πυρήνας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2000" dirty="0" smtClean="0"/>
              <a:t>9. Σφαιροειδής πυρήνας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2000" dirty="0" smtClean="0"/>
              <a:t>10. </a:t>
            </a:r>
            <a:r>
              <a:rPr lang="el-GR" sz="1900" dirty="0" smtClean="0"/>
              <a:t>Μέσοι  πυρήνες δικτυωτού σχηματισμού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1900" dirty="0" smtClean="0"/>
              <a:t>11. Οδοντωτός πυρήνας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1900" dirty="0" smtClean="0"/>
              <a:t>12. Ερυθρός πυρήνας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1900" dirty="0" smtClean="0"/>
              <a:t>13. Ραχιαίος θάλαμος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l-GR" sz="1900" dirty="0" smtClean="0"/>
              <a:t>14 Πρόσθιο </a:t>
            </a:r>
            <a:r>
              <a:rPr lang="el-GR" sz="1900" dirty="0" err="1" smtClean="0"/>
              <a:t>νωτιαιο</a:t>
            </a:r>
            <a:r>
              <a:rPr lang="el-GR" sz="1900" dirty="0" smtClean="0"/>
              <a:t>-</a:t>
            </a:r>
            <a:r>
              <a:rPr lang="el-GR" sz="1900" dirty="0" err="1" smtClean="0"/>
              <a:t>παρεγκαφαλιδικό</a:t>
            </a:r>
            <a:r>
              <a:rPr lang="el-GR" sz="1900" dirty="0" smtClean="0"/>
              <a:t> </a:t>
            </a:r>
            <a:r>
              <a:rPr lang="el-GR" sz="1900" dirty="0" err="1" smtClean="0"/>
              <a:t>δεμ</a:t>
            </a:r>
            <a:r>
              <a:rPr lang="el-GR" sz="1900" smtClean="0"/>
              <a:t>. </a:t>
            </a:r>
            <a:endParaRPr lang="el-GR" sz="1900" dirty="0" smtClean="0"/>
          </a:p>
          <a:p>
            <a:pPr marL="457200" indent="-457200">
              <a:buFont typeface="Wingdings" pitchFamily="2" charset="2"/>
              <a:buNone/>
              <a:defRPr/>
            </a:pP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785813"/>
          </a:xfrm>
        </p:spPr>
        <p:txBody>
          <a:bodyPr/>
          <a:lstStyle/>
          <a:p>
            <a:pPr>
              <a:defRPr/>
            </a:pPr>
            <a:r>
              <a:rPr lang="el-GR" sz="3200" dirty="0" smtClean="0"/>
              <a:t>Συνδέσεις σφαιροειδούς πυρήνα (</a:t>
            </a:r>
            <a:r>
              <a:rPr lang="el-GR" sz="3200" dirty="0" err="1" smtClean="0"/>
              <a:t>παλαιο</a:t>
            </a:r>
            <a:r>
              <a:rPr lang="el-GR" sz="3200" dirty="0" smtClean="0"/>
              <a:t>-παρ)</a:t>
            </a:r>
            <a:endParaRPr lang="el-GR" sz="3200" dirty="0"/>
          </a:p>
        </p:txBody>
      </p:sp>
      <p:sp>
        <p:nvSpPr>
          <p:cNvPr id="35843" name="2 - Θέση περιεχομένου"/>
          <p:cNvSpPr>
            <a:spLocks noGrp="1"/>
          </p:cNvSpPr>
          <p:nvPr>
            <p:ph idx="1"/>
          </p:nvPr>
        </p:nvSpPr>
        <p:spPr>
          <a:xfrm>
            <a:off x="357188" y="928688"/>
            <a:ext cx="8643937" cy="4643437"/>
          </a:xfrm>
        </p:spPr>
        <p:txBody>
          <a:bodyPr/>
          <a:lstStyle/>
          <a:p>
            <a:r>
              <a:rPr lang="el-GR" sz="2400" smtClean="0"/>
              <a:t>Ερυθρός πυρήνας</a:t>
            </a:r>
          </a:p>
          <a:p>
            <a:endParaRPr lang="el-GR" sz="2400" smtClean="0"/>
          </a:p>
          <a:p>
            <a:r>
              <a:rPr lang="el-GR" sz="2400" smtClean="0"/>
              <a:t>Δικτυωτός σχηματισμός</a:t>
            </a:r>
          </a:p>
          <a:p>
            <a:endParaRPr lang="el-GR" sz="2400" smtClean="0"/>
          </a:p>
          <a:p>
            <a:r>
              <a:rPr lang="el-GR" sz="2400" smtClean="0"/>
              <a:t>Έξω κοιλιακός πυρήνας του θαλάμου (</a:t>
            </a:r>
            <a:r>
              <a:rPr lang="en-US" sz="2400" smtClean="0"/>
              <a:t>;)</a:t>
            </a:r>
            <a:endParaRPr 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88" y="0"/>
            <a:ext cx="8572500" cy="857250"/>
          </a:xfrm>
        </p:spPr>
        <p:txBody>
          <a:bodyPr/>
          <a:lstStyle/>
          <a:p>
            <a:pPr>
              <a:defRPr/>
            </a:pPr>
            <a:r>
              <a:rPr lang="el-GR" sz="2800" dirty="0" smtClean="0"/>
              <a:t>Συνδέσεις </a:t>
            </a:r>
            <a:r>
              <a:rPr lang="el-GR" sz="2800" dirty="0" err="1" smtClean="0"/>
              <a:t>Εμβολοειδούς</a:t>
            </a:r>
            <a:r>
              <a:rPr lang="el-GR" sz="2800" dirty="0" smtClean="0"/>
              <a:t> πυρήνα (</a:t>
            </a:r>
            <a:r>
              <a:rPr lang="el-GR" sz="2800" dirty="0" err="1" smtClean="0"/>
              <a:t>παλαιο</a:t>
            </a:r>
            <a:r>
              <a:rPr lang="el-GR" sz="2800" dirty="0" smtClean="0"/>
              <a:t>-παρ)</a:t>
            </a:r>
            <a:endParaRPr lang="el-GR" sz="2800" dirty="0"/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813"/>
            <a:ext cx="3429000" cy="6072187"/>
          </a:xfrm>
        </p:spPr>
        <p:txBody>
          <a:bodyPr/>
          <a:lstStyle/>
          <a:p>
            <a:r>
              <a:rPr lang="el-GR" sz="2400" smtClean="0"/>
              <a:t>Με Ερυθρό Πυρήνα</a:t>
            </a:r>
          </a:p>
          <a:p>
            <a:endParaRPr lang="el-GR" sz="2400" smtClean="0"/>
          </a:p>
          <a:p>
            <a:r>
              <a:rPr lang="el-GR" sz="2400" smtClean="0"/>
              <a:t>Με Θάλαμο (Κεντρικός Πυρήνας της ενδοπεταλιακής ομάδας) και μέσω αυτού με ωχρά σφαίρα και ραβδωτό σώμα (βασικά γάγγλια)) </a:t>
            </a:r>
          </a:p>
          <a:p>
            <a:endParaRPr lang="el-GR" sz="2000" smtClean="0"/>
          </a:p>
          <a:p>
            <a:pPr>
              <a:buFont typeface="Wingdings" pitchFamily="2" charset="2"/>
              <a:buNone/>
            </a:pPr>
            <a:r>
              <a:rPr lang="el-GR" sz="2000" smtClean="0"/>
              <a:t>9. Κεντρικός πυρήνας</a:t>
            </a:r>
          </a:p>
          <a:p>
            <a:pPr>
              <a:buFont typeface="Wingdings" pitchFamily="2" charset="2"/>
              <a:buNone/>
            </a:pPr>
            <a:r>
              <a:rPr lang="el-GR" sz="2000" smtClean="0"/>
              <a:t>10. Εμβολοειδής πυρήνας</a:t>
            </a:r>
          </a:p>
          <a:p>
            <a:pPr>
              <a:buFont typeface="Wingdings" pitchFamily="2" charset="2"/>
              <a:buNone/>
            </a:pPr>
            <a:r>
              <a:rPr lang="el-GR" sz="2000" smtClean="0"/>
              <a:t>11. Δικτυωτός σχηματισμός</a:t>
            </a:r>
          </a:p>
          <a:p>
            <a:pPr>
              <a:buFont typeface="Wingdings" pitchFamily="2" charset="2"/>
              <a:buNone/>
            </a:pPr>
            <a:r>
              <a:rPr lang="el-GR" sz="2000" smtClean="0"/>
              <a:t>12. Έσω μοίρα ωχράς σφαίρας</a:t>
            </a:r>
          </a:p>
          <a:p>
            <a:pPr>
              <a:buFont typeface="Wingdings" pitchFamily="2" charset="2"/>
              <a:buNone/>
            </a:pPr>
            <a:r>
              <a:rPr lang="el-GR" sz="2000" smtClean="0"/>
              <a:t>13. Κερκοφόρος πυρήνας</a:t>
            </a:r>
          </a:p>
          <a:p>
            <a:endParaRPr lang="el-GR" sz="2000" smtClean="0"/>
          </a:p>
        </p:txBody>
      </p:sp>
      <p:pic>
        <p:nvPicPr>
          <p:cNvPr id="36868" name="3 - Εικόνα" descr="Εμβολοειδής - θάλαμος.BM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1071563"/>
            <a:ext cx="6019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0"/>
            <a:ext cx="8643938" cy="928688"/>
          </a:xfrm>
        </p:spPr>
        <p:txBody>
          <a:bodyPr/>
          <a:lstStyle/>
          <a:p>
            <a:pPr>
              <a:defRPr/>
            </a:pPr>
            <a:r>
              <a:rPr lang="el-GR" sz="2800" dirty="0" smtClean="0"/>
              <a:t>Συνδέσεις  Οδοντωτού Πυρήνα (νέο-παρ.)</a:t>
            </a:r>
            <a:endParaRPr lang="el-GR" sz="2800" dirty="0"/>
          </a:p>
        </p:txBody>
      </p:sp>
      <p:sp>
        <p:nvSpPr>
          <p:cNvPr id="378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50"/>
            <a:ext cx="3071813" cy="6000750"/>
          </a:xfrm>
        </p:spPr>
        <p:txBody>
          <a:bodyPr/>
          <a:lstStyle/>
          <a:p>
            <a:r>
              <a:rPr lang="el-GR" sz="2800" smtClean="0"/>
              <a:t>Με Ερυθρό Πυρήνα</a:t>
            </a:r>
          </a:p>
          <a:p>
            <a:endParaRPr lang="el-GR" sz="2800" smtClean="0"/>
          </a:p>
          <a:p>
            <a:r>
              <a:rPr lang="el-GR" sz="2800" smtClean="0"/>
              <a:t>Με Κοιλιακό Έξω πυρήνα του Θαλάμου </a:t>
            </a:r>
            <a:r>
              <a:rPr lang="el-GR" sz="2400" smtClean="0"/>
              <a:t>(και δι΄ αυτού με κινητικό φλοιό και ωχρά σφαίρα)</a:t>
            </a:r>
          </a:p>
          <a:p>
            <a:pPr>
              <a:buFont typeface="Wingdings" pitchFamily="2" charset="2"/>
              <a:buNone/>
            </a:pPr>
            <a:r>
              <a:rPr lang="el-GR" sz="1800" smtClean="0"/>
              <a:t>4. Πρόσθιος κοιλιακός</a:t>
            </a:r>
          </a:p>
          <a:p>
            <a:pPr>
              <a:buFont typeface="Wingdings" pitchFamily="2" charset="2"/>
              <a:buNone/>
            </a:pPr>
            <a:r>
              <a:rPr lang="el-GR" sz="1800" smtClean="0"/>
              <a:t>5. Έσω μ ωχράς σφαίρας </a:t>
            </a:r>
          </a:p>
          <a:p>
            <a:pPr>
              <a:buFont typeface="Wingdings" pitchFamily="2" charset="2"/>
              <a:buNone/>
            </a:pPr>
            <a:r>
              <a:rPr lang="el-GR" sz="1800" smtClean="0"/>
              <a:t>6. Προκινητικός φλοιός</a:t>
            </a:r>
          </a:p>
          <a:p>
            <a:pPr>
              <a:buFont typeface="Wingdings" pitchFamily="2" charset="2"/>
              <a:buNone/>
            </a:pPr>
            <a:r>
              <a:rPr lang="el-GR" sz="1800" smtClean="0"/>
              <a:t>7. Έξω κοιλιακός πυρήνας</a:t>
            </a:r>
          </a:p>
          <a:p>
            <a:pPr>
              <a:buFont typeface="Wingdings" pitchFamily="2" charset="2"/>
              <a:buNone/>
            </a:pPr>
            <a:r>
              <a:rPr lang="el-GR" sz="1800" smtClean="0"/>
              <a:t>8. Άνω παρεγκεφαλ. Σκέλος</a:t>
            </a:r>
          </a:p>
          <a:p>
            <a:pPr>
              <a:buFont typeface="Wingdings" pitchFamily="2" charset="2"/>
              <a:buNone/>
            </a:pPr>
            <a:r>
              <a:rPr lang="el-GR" sz="1800" smtClean="0"/>
              <a:t>11. Φλοιός πρόσθιας έλικας</a:t>
            </a:r>
          </a:p>
          <a:p>
            <a:endParaRPr lang="el-GR" sz="1800" smtClean="0"/>
          </a:p>
        </p:txBody>
      </p:sp>
      <p:pic>
        <p:nvPicPr>
          <p:cNvPr id="37892" name="3 - Εικόνα" descr="Thalamus - Προβλητικέ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013" y="1214438"/>
            <a:ext cx="6122987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029604" cy="642918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Μυϊκές ομάδες για μια κίνηση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642918"/>
            <a:ext cx="4929190" cy="621508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Πρωταγωνιστές  </a:t>
            </a:r>
            <a:r>
              <a:rPr lang="el-GR" sz="2400" i="1" dirty="0" smtClean="0"/>
              <a:t>Η κύριά τους ενέργεια (κίνηση) είναι η συγκεκριμένη κίνηση </a:t>
            </a:r>
            <a:endParaRPr lang="el-GR" sz="2400" b="1" dirty="0" smtClean="0"/>
          </a:p>
          <a:p>
            <a:pPr eaLnBrk="1" hangingPunct="1"/>
            <a:r>
              <a:rPr lang="el-GR" sz="2400" b="1" dirty="0" smtClean="0"/>
              <a:t>Επικουρικοί </a:t>
            </a:r>
            <a:r>
              <a:rPr lang="el-GR" sz="2400" i="1" dirty="0" smtClean="0"/>
              <a:t>Η κύριά τους ενέργεια ΔΕΝ είναι η συγκεκριμένη κίνηση, στην οποία όμως μετέχουν υποβοηθητικώς </a:t>
            </a:r>
            <a:endParaRPr lang="el-GR" sz="2400" b="1" dirty="0" smtClean="0"/>
          </a:p>
          <a:p>
            <a:pPr eaLnBrk="1" hangingPunct="1"/>
            <a:r>
              <a:rPr lang="el-GR" sz="2400" b="1" dirty="0" smtClean="0"/>
              <a:t>Ανταγωνιστές </a:t>
            </a:r>
            <a:r>
              <a:rPr lang="el-GR" sz="2400" i="1" dirty="0" smtClean="0"/>
              <a:t>Επιτελούν την αντίθετη από τη συγκεκριμένη κίνηση</a:t>
            </a:r>
            <a:endParaRPr lang="el-GR" sz="2400" b="1" dirty="0" smtClean="0"/>
          </a:p>
          <a:p>
            <a:pPr eaLnBrk="1" hangingPunct="1"/>
            <a:r>
              <a:rPr lang="el-GR" sz="2400" b="1" dirty="0" smtClean="0"/>
              <a:t>Εξουδετεροποιοί </a:t>
            </a:r>
            <a:r>
              <a:rPr lang="el-GR" sz="2400" i="1" dirty="0" smtClean="0"/>
              <a:t>Εξουδετερώνουν ως ανταγωνιστές μιαν ανεπιθύμητη ενέργεια πρωταγωνιστών ή επικουρικών</a:t>
            </a:r>
            <a:endParaRPr lang="el-GR" sz="2400" b="1" dirty="0" smtClean="0"/>
          </a:p>
          <a:p>
            <a:pPr eaLnBrk="1" hangingPunct="1"/>
            <a:r>
              <a:rPr lang="el-GR" sz="2400" b="1" dirty="0" smtClean="0"/>
              <a:t>Σταθεροποιοί </a:t>
            </a:r>
            <a:r>
              <a:rPr lang="el-GR" sz="2400" i="1" dirty="0" smtClean="0"/>
              <a:t>Σταθεροποιούν την έκφυση</a:t>
            </a:r>
            <a:endParaRPr lang="el-GR" sz="24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2" y="785794"/>
            <a:ext cx="3600448" cy="5310206"/>
          </a:xfrm>
        </p:spPr>
        <p:txBody>
          <a:bodyPr/>
          <a:lstStyle/>
          <a:p>
            <a:pPr>
              <a:buNone/>
            </a:pPr>
            <a:r>
              <a:rPr lang="el-GR" i="1" dirty="0" smtClean="0">
                <a:solidFill>
                  <a:srgbClr val="FFFF00"/>
                </a:solidFill>
              </a:rPr>
              <a:t>Δικέφαλος βραχιόνιος</a:t>
            </a:r>
          </a:p>
          <a:p>
            <a:pPr>
              <a:buNone/>
            </a:pPr>
            <a:endParaRPr lang="el-GR" sz="2000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sz="2000" u="sng" dirty="0" smtClean="0">
                <a:solidFill>
                  <a:srgbClr val="FFFF00"/>
                </a:solidFill>
              </a:rPr>
              <a:t>Έκφυση</a:t>
            </a:r>
            <a:r>
              <a:rPr lang="el-GR" sz="2000" dirty="0" smtClean="0">
                <a:solidFill>
                  <a:srgbClr val="FFFF00"/>
                </a:solidFill>
              </a:rPr>
              <a:t> : Ωμοπλάτη</a:t>
            </a:r>
          </a:p>
          <a:p>
            <a:pPr>
              <a:buNone/>
            </a:pPr>
            <a:r>
              <a:rPr lang="el-GR" sz="2000" u="sng" dirty="0" smtClean="0">
                <a:solidFill>
                  <a:srgbClr val="FFFF00"/>
                </a:solidFill>
              </a:rPr>
              <a:t>Κατάφυση</a:t>
            </a:r>
            <a:r>
              <a:rPr lang="el-GR" sz="2000" dirty="0" smtClean="0">
                <a:solidFill>
                  <a:srgbClr val="FFFF00"/>
                </a:solidFill>
              </a:rPr>
              <a:t> : Κερκίδα</a:t>
            </a:r>
            <a:endParaRPr lang="el-GR" sz="2000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sz="2000" u="sng" dirty="0" smtClean="0">
                <a:solidFill>
                  <a:srgbClr val="FFFF00"/>
                </a:solidFill>
              </a:rPr>
              <a:t>Ενέργεια</a:t>
            </a:r>
            <a:r>
              <a:rPr lang="el-GR" sz="2000" dirty="0" smtClean="0">
                <a:solidFill>
                  <a:srgbClr val="FFFF00"/>
                </a:solidFill>
              </a:rPr>
              <a:t>: Κάμψη και υπτιασμός του αντιβραχίου (πήχη)</a:t>
            </a:r>
            <a:endParaRPr lang="el-GR" sz="2000" dirty="0">
              <a:solidFill>
                <a:srgbClr val="FFFF00"/>
              </a:solidFill>
            </a:endParaRPr>
          </a:p>
        </p:txBody>
      </p:sp>
      <p:pic>
        <p:nvPicPr>
          <p:cNvPr id="5" name="Picture 4" descr="Μυς+διακρίνετε+_+Έκφυση+Κατάφυση+Γαστέρα+προσφύσει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8657" y="3339702"/>
            <a:ext cx="4405343" cy="330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smtClean="0"/>
              <a:t>Ζώνες – Νευροδιαβιβαστές - Ρόλος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3800" y="1484313"/>
            <a:ext cx="4140200" cy="5016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600" b="1" smtClean="0">
                <a:latin typeface="Arial" charset="0"/>
              </a:rPr>
              <a:t>Πυρήνες της ραφής </a:t>
            </a:r>
            <a:r>
              <a:rPr lang="el-GR" sz="1600" smtClean="0">
                <a:latin typeface="Arial" charset="0"/>
              </a:rPr>
              <a:t>Σεροτονίνη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600" i="1" smtClean="0">
                <a:latin typeface="Arial" charset="0"/>
              </a:rPr>
              <a:t>(αίσθηση πόνου, «ευ αισθάνεσθαι», βιολ. ρυθμοί (υπερχιασματικός π. υποθαλάμου), εγκεφαλίνες (οπίσθ. κέρατα ΝΜ), πρόσληψη Να,τροφής)</a:t>
            </a:r>
          </a:p>
          <a:p>
            <a:pPr eaLnBrk="1" hangingPunct="1">
              <a:lnSpc>
                <a:spcPct val="80000"/>
              </a:lnSpc>
            </a:pPr>
            <a:r>
              <a:rPr lang="el-GR" sz="1500" b="1" smtClean="0">
                <a:latin typeface="Arial" charset="0"/>
              </a:rPr>
              <a:t>Κοιλιακός καλυπτρικός π. (Μέσος Ε.)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500" b="1" smtClean="0">
                <a:latin typeface="Arial" charset="0"/>
              </a:rPr>
              <a:t> </a:t>
            </a:r>
            <a:r>
              <a:rPr lang="el-GR" sz="1500" smtClean="0">
                <a:latin typeface="Arial" charset="0"/>
              </a:rPr>
              <a:t>Ντοπαμίνη </a:t>
            </a:r>
            <a:r>
              <a:rPr lang="el-GR" sz="1500" i="1" smtClean="0">
                <a:latin typeface="Arial" charset="0"/>
              </a:rPr>
              <a:t>(</a:t>
            </a:r>
            <a:r>
              <a:rPr lang="el-GR" sz="1500" i="1" smtClean="0">
                <a:latin typeface="Arial" charset="0"/>
                <a:cs typeface="Arial" charset="0"/>
              </a:rPr>
              <a:t>→</a:t>
            </a:r>
            <a:r>
              <a:rPr lang="el-GR" sz="1500" i="1" smtClean="0">
                <a:latin typeface="Arial" charset="0"/>
              </a:rPr>
              <a:t> μετωπ. Λοβό, επικλινή π.) </a:t>
            </a:r>
            <a:endParaRPr lang="en-US" sz="1500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1500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600" b="1" smtClean="0">
                <a:latin typeface="Arial" charset="0"/>
              </a:rPr>
              <a:t>Υπομέλας τόπος (Γέφυρα, 4η κοιλ)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600" b="1" smtClean="0">
                <a:latin typeface="Arial" charset="0"/>
              </a:rPr>
              <a:t> </a:t>
            </a:r>
            <a:r>
              <a:rPr lang="el-GR" sz="1600" smtClean="0">
                <a:latin typeface="Arial" charset="0"/>
              </a:rPr>
              <a:t>Νορεπινεφρίνη </a:t>
            </a:r>
            <a:r>
              <a:rPr lang="el-GR" sz="1600" i="1" smtClean="0">
                <a:latin typeface="Arial" charset="0"/>
              </a:rPr>
              <a:t>(αντίδραση σε </a:t>
            </a:r>
            <a:r>
              <a:rPr lang="en-US" sz="1600" i="1" smtClean="0">
                <a:latin typeface="Arial" charset="0"/>
              </a:rPr>
              <a:t>stress, </a:t>
            </a:r>
            <a:r>
              <a:rPr lang="el-GR" sz="1600" i="1" smtClean="0">
                <a:latin typeface="Arial" charset="0"/>
              </a:rPr>
              <a:t>συμπεριφορά με άγχος, πανικό κλπ)</a:t>
            </a:r>
            <a:endParaRPr lang="en-US" sz="1600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1600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600" b="1" smtClean="0">
                <a:latin typeface="Arial" charset="0"/>
              </a:rPr>
              <a:t>Μεσοσκελιαίος π. </a:t>
            </a:r>
            <a:r>
              <a:rPr lang="el-GR" sz="1600" smtClean="0">
                <a:latin typeface="Arial" charset="0"/>
              </a:rPr>
              <a:t>Ακετυλοχολίνη </a:t>
            </a:r>
            <a:r>
              <a:rPr lang="el-GR" sz="1600" i="1" smtClean="0">
                <a:latin typeface="Arial" charset="0"/>
              </a:rPr>
              <a:t>(σύνδεση με ηνία, π.ραφής)</a:t>
            </a:r>
            <a:endParaRPr lang="en-US" sz="1600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1600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1600" b="1" smtClean="0">
                <a:latin typeface="Arial" charset="0"/>
              </a:rPr>
              <a:t>Σκελιαιογεφυρικός π. </a:t>
            </a:r>
            <a:r>
              <a:rPr lang="en-US" sz="1600" smtClean="0">
                <a:latin typeface="Arial" charset="0"/>
              </a:rPr>
              <a:t>Ach,GABA, glutamate </a:t>
            </a:r>
            <a:r>
              <a:rPr lang="en-US" sz="1600" i="1" smtClean="0">
                <a:latin typeface="Arial" charset="0"/>
              </a:rPr>
              <a:t>(</a:t>
            </a:r>
            <a:r>
              <a:rPr lang="el-GR" sz="1600" i="1" smtClean="0">
                <a:latin typeface="Arial" charset="0"/>
              </a:rPr>
              <a:t>εγρήγορση, προσοχή, μάθηση, στερεότυπες κινήσεις)</a:t>
            </a:r>
            <a:endParaRPr lang="el-GR" sz="1600" b="1" smtClean="0">
              <a:latin typeface="Arial" charset="0"/>
            </a:endParaRPr>
          </a:p>
        </p:txBody>
      </p:sp>
      <p:pic>
        <p:nvPicPr>
          <p:cNvPr id="6148" name="Picture 4" descr="δικτυωτός σχηματισμός 3 στήλε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571750" y="1428750"/>
            <a:ext cx="7594600" cy="5254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2984"/>
          </a:xfrm>
        </p:spPr>
        <p:txBody>
          <a:bodyPr/>
          <a:lstStyle/>
          <a:p>
            <a:pPr>
              <a:defRPr/>
            </a:pPr>
            <a:r>
              <a:rPr lang="el-GR" sz="4000" dirty="0" smtClean="0"/>
              <a:t>Λειτουργικά </a:t>
            </a:r>
            <a:r>
              <a:rPr lang="en-US" sz="4000" dirty="0" smtClean="0"/>
              <a:t>hints</a:t>
            </a:r>
            <a:r>
              <a:rPr lang="el-GR" sz="4000" smtClean="0"/>
              <a:t/>
            </a:r>
            <a:br>
              <a:rPr lang="el-GR" sz="4000" smtClean="0"/>
            </a:br>
            <a:r>
              <a:rPr lang="el-GR" sz="3200" i="1" smtClean="0"/>
              <a:t>(Εξωπυραμιδικό Σύστημα)</a:t>
            </a:r>
            <a:endParaRPr lang="el-GR" sz="4000" dirty="0"/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r>
              <a:rPr lang="el-GR" u="sng" dirty="0" smtClean="0"/>
              <a:t>Ερυθρός πυρήνας</a:t>
            </a:r>
            <a:r>
              <a:rPr lang="el-GR" dirty="0" smtClean="0"/>
              <a:t>. Ανιχνευτής νεωτερισμών. Με τη βοήθεια ελαϊκού πυρήνα εναρμονίζει διαδοχικές κινήσεις (Αντίστοιχα δεμάτια)</a:t>
            </a:r>
          </a:p>
          <a:p>
            <a:endParaRPr lang="el-GR" dirty="0" smtClean="0"/>
          </a:p>
          <a:p>
            <a:r>
              <a:rPr lang="el-GR" u="sng" dirty="0" smtClean="0"/>
              <a:t>Βασικά γάγγλια</a:t>
            </a:r>
            <a:r>
              <a:rPr lang="el-GR" dirty="0" smtClean="0"/>
              <a:t>. Εκμάθηση αλληλουχίας των κινήσεων.</a:t>
            </a:r>
          </a:p>
          <a:p>
            <a:endParaRPr lang="el-GR" dirty="0" smtClean="0"/>
          </a:p>
          <a:p>
            <a:r>
              <a:rPr lang="el-GR" u="sng" dirty="0" smtClean="0"/>
              <a:t>Νέο-παρεγκεφαλίδα</a:t>
            </a:r>
            <a:r>
              <a:rPr lang="el-GR" dirty="0" smtClean="0"/>
              <a:t>. </a:t>
            </a:r>
          </a:p>
          <a:p>
            <a:pPr>
              <a:buFont typeface="Wingdings" pitchFamily="2" charset="2"/>
              <a:buNone/>
            </a:pPr>
            <a:r>
              <a:rPr lang="el-GR" dirty="0" smtClean="0"/>
              <a:t>    Κινητική προσαρμογή</a:t>
            </a:r>
            <a:r>
              <a:rPr lang="en-US" dirty="0" smtClean="0"/>
              <a:t>: </a:t>
            </a:r>
            <a:r>
              <a:rPr lang="el-GR" dirty="0" smtClean="0"/>
              <a:t>Απάντηση σε αλλαγές με τροποποίηση κινητικών προγραμμάτων.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/>
              <a:t>Τμήματα - Λειτουργίες</a:t>
            </a:r>
          </a:p>
        </p:txBody>
      </p:sp>
      <p:pic>
        <p:nvPicPr>
          <p:cNvPr id="7171" name="Picture 4" descr="Τμήματα - Λειτουργίες Δ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3850" y="746125"/>
            <a:ext cx="9467850" cy="6327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gulation-of-respiration-19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3068959"/>
            <a:ext cx="4784230" cy="3591921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0"/>
            <a:ext cx="4752528" cy="620688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Ρύθμιση της αναπνοής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3779912" cy="6858000"/>
          </a:xfrm>
        </p:spPr>
        <p:txBody>
          <a:bodyPr/>
          <a:lstStyle/>
          <a:p>
            <a:r>
              <a:rPr lang="el-GR" sz="1800" dirty="0" smtClean="0"/>
              <a:t>↑</a:t>
            </a:r>
            <a:r>
              <a:rPr lang="en-US" sz="1800" dirty="0" smtClean="0"/>
              <a:t>PCO</a:t>
            </a:r>
            <a:r>
              <a:rPr lang="el-GR" sz="1800" baseline="-25000" dirty="0" smtClean="0"/>
              <a:t>2 </a:t>
            </a:r>
            <a:r>
              <a:rPr lang="el-GR" sz="1800" dirty="0" smtClean="0"/>
              <a:t>ή/και ↓ </a:t>
            </a:r>
            <a:r>
              <a:rPr lang="en-US" sz="1800" dirty="0" smtClean="0"/>
              <a:t>PO</a:t>
            </a:r>
            <a:r>
              <a:rPr lang="el-GR" sz="1800" baseline="-25000" dirty="0" smtClean="0"/>
              <a:t>2</a:t>
            </a:r>
            <a:r>
              <a:rPr lang="el-GR" sz="1800" dirty="0" smtClean="0"/>
              <a:t> : ερεθίσματα προς τον έξω μονήρη πυρήνα μέσω χημειοϋποδοχέων του καρωτιδικού / αορτικού σωματίου ή διά του ΕΝΥ.</a:t>
            </a:r>
          </a:p>
          <a:p>
            <a:r>
              <a:rPr lang="el-GR" sz="1800" dirty="0" smtClean="0"/>
              <a:t>Στη συνέχεια διεγείεται ραχιαίος αναπνευστικός πυρήνας για τους μυς της εισπνοής. </a:t>
            </a:r>
          </a:p>
          <a:p>
            <a:r>
              <a:rPr lang="el-GR" sz="1800" dirty="0" smtClean="0"/>
              <a:t>Αντίστροφα ερεθίσματα διεγείρουν τον κοιλιακό αναπν. π. για εκπνοή. </a:t>
            </a:r>
          </a:p>
          <a:p>
            <a:pPr>
              <a:buNone/>
            </a:pPr>
            <a:endParaRPr lang="el-GR" sz="1800" dirty="0"/>
          </a:p>
        </p:txBody>
      </p:sp>
      <p:pic>
        <p:nvPicPr>
          <p:cNvPr id="6" name="Picture 4" descr="δικτυωτός σχηματισμός αναπν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6698" y="692696"/>
            <a:ext cx="5027302" cy="5905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6768752" cy="404664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Ρύθμιση της κυκλοφορίας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548680"/>
            <a:ext cx="3563888" cy="6309320"/>
          </a:xfrm>
        </p:spPr>
        <p:txBody>
          <a:bodyPr/>
          <a:lstStyle/>
          <a:p>
            <a:r>
              <a:rPr lang="el-GR" sz="2000" dirty="0" smtClean="0"/>
              <a:t>Τασεοϋποδοχείς (ευαίσθητοι στην πίεση) βρίσκονται στον καρωτιδικό βολβό και στο αορτικό τόξο. </a:t>
            </a:r>
          </a:p>
          <a:p>
            <a:r>
              <a:rPr lang="el-GR" sz="2000" dirty="0" smtClean="0"/>
              <a:t>Σε αύξηση της αρτηριακής πίεσης, μειώνεται ο καρδιακός ρυθμός μέσω ΠΝΣ και πνευμονογαστρικού νεύρου (Χ).</a:t>
            </a:r>
          </a:p>
          <a:p>
            <a:r>
              <a:rPr lang="el-GR" sz="2000" dirty="0" smtClean="0"/>
              <a:t>Σε μείωση της Α.Π. αυξάνεται ο καρδιακός ρυθμός και η παροχή καθώς και οι περιφερειακές αντιστάσεις μέσω διέγερσης του ΣΝΣ. </a:t>
            </a:r>
          </a:p>
          <a:p>
            <a:endParaRPr lang="el-GR" dirty="0"/>
          </a:p>
        </p:txBody>
      </p:sp>
      <p:pic>
        <p:nvPicPr>
          <p:cNvPr id="6" name="Content Placeholder 5" descr="δικτυωτός σχηματισμός κυκλοφ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84333" y="476672"/>
            <a:ext cx="5559667" cy="626469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4932040" cy="836711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Καταστολή του </a:t>
            </a:r>
            <a:r>
              <a:rPr lang="el-GR" sz="3200" dirty="0" smtClean="0"/>
              <a:t>άλγους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sz="1900" dirty="0" smtClean="0">
                <a:solidFill>
                  <a:schemeClr val="tx1"/>
                </a:solidFill>
              </a:rPr>
              <a:t>Πλάγιο ΝΘΔ: πόνος  Πρόσθιο ΝΘΔ: πίεση</a:t>
            </a:r>
            <a:endParaRPr lang="el-GR" sz="1900" dirty="0" smtClean="0"/>
          </a:p>
        </p:txBody>
      </p:sp>
      <p:pic>
        <p:nvPicPr>
          <p:cNvPr id="6" name="Content Placeholder 5" descr="Καταστολή του άλγου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88167"/>
            <a:ext cx="3851921" cy="6469833"/>
          </a:xfrm>
        </p:spPr>
      </p:pic>
      <p:pic>
        <p:nvPicPr>
          <p:cNvPr id="8" name="Content Placeholder 7" descr="Reticular Formation - Pain Modulati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08520" y="881336"/>
            <a:ext cx="5031137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620688"/>
          </a:xfrm>
        </p:spPr>
        <p:txBody>
          <a:bodyPr/>
          <a:lstStyle/>
          <a:p>
            <a:r>
              <a:rPr lang="el-GR" sz="3200" dirty="0" smtClean="0"/>
              <a:t>Τύποι νευρικών ινών για άλγος και πίεση</a:t>
            </a:r>
            <a:endParaRPr lang="el-GR" sz="3200" dirty="0"/>
          </a:p>
        </p:txBody>
      </p:sp>
      <p:pic>
        <p:nvPicPr>
          <p:cNvPr id="5" name="Content Placeholder 4" descr="Pain Fib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2288" y="836711"/>
            <a:ext cx="8802200" cy="518784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τήση με ανεμόπτερο">
  <a:themeElements>
    <a:clrScheme name="Πτήση με ανεμόπτερο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Πτήση με ανεμόπτερο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Πτήση με ανεμόπτερο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τήση με ανεμόπτερο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τήση με ανεμόπτερο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τήση με ανεμόπτερο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τήση με ανεμόπτερο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Designs\Πτήση με ανεμόπτερο.pot</Template>
  <TotalTime>1744</TotalTime>
  <Words>1307</Words>
  <Application>Microsoft Office PowerPoint</Application>
  <PresentationFormat>On-screen Show (4:3)</PresentationFormat>
  <Paragraphs>208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Πτήση με ανεμόπτερο</vt:lpstr>
      <vt:lpstr>ΔΙΚΤΥΩΤΟΣ  ΣΧΗΜΑΤΙΣΜΟΣ</vt:lpstr>
      <vt:lpstr>Ζώνες  στο  Δικτυωτό  Σχηματισμό</vt:lpstr>
      <vt:lpstr>Προέλευση προσαγωγών ινών (έξω ζώνη)</vt:lpstr>
      <vt:lpstr>Ζώνες – Νευροδιαβιβαστές - Ρόλος</vt:lpstr>
      <vt:lpstr>Τμήματα - Λειτουργίες</vt:lpstr>
      <vt:lpstr>Ρύθμιση της αναπνοής</vt:lpstr>
      <vt:lpstr>Ρύθμιση της κυκλοφορίας</vt:lpstr>
      <vt:lpstr>Καταστολή του άλγους Πλάγιο ΝΘΔ: πόνος  Πρόσθιο ΝΘΔ: πίεση</vt:lpstr>
      <vt:lpstr>Τύποι νευρικών ινών για άλγος και πίεση</vt:lpstr>
      <vt:lpstr>Δικτυωτονωτιαία δεμάτια</vt:lpstr>
      <vt:lpstr>Εγκάρσια διατομή ΝΜ - κινητικότης</vt:lpstr>
      <vt:lpstr>Νωτιαιο-δικτυωτά-τετραδυμικό-ελαϊκό</vt:lpstr>
      <vt:lpstr>Reticulospinal tracts</vt:lpstr>
      <vt:lpstr>Εγκάρσια διατομή ΝΜ και αισθητικότητα</vt:lpstr>
      <vt:lpstr>Κατιόντα-ανιόντα</vt:lpstr>
      <vt:lpstr>Τομή ΝΜ στο Αυχενικό Νευροτόμιο</vt:lpstr>
      <vt:lpstr>ΠΑΡΕΓΚΕΦΑΛΙΔΑ</vt:lpstr>
      <vt:lpstr>Παρεγκεφαλίδας άνω – κάτω επιφάνεια  Σκώληκας Ημισφαίρια </vt:lpstr>
      <vt:lpstr>Παρεγκεφαλίδα από πλάγια: Οβελιαία τομή «δέντρο της ζωής»</vt:lpstr>
      <vt:lpstr>Παρεγκεφαλίδα Έκπτυγμα</vt:lpstr>
      <vt:lpstr>Παρεγκεφαλίδας μορφολογική – λειτουργική διαίρεση</vt:lpstr>
      <vt:lpstr>Συνδέσεις της Παρεγκεφαλίδας με το υπόλοιπο ΚΝΣ</vt:lpstr>
      <vt:lpstr>Παρεγκεφαλιδικά  Σκέλη</vt:lpstr>
      <vt:lpstr>Παρεγκεφαλίδας - προσαγωγοί</vt:lpstr>
      <vt:lpstr>Προσαγωγές από το Νωτιαίο Μυελό</vt:lpstr>
      <vt:lpstr>Λοιπές προσαγωγές οδοί</vt:lpstr>
      <vt:lpstr>Κύτταρα παρεγκεφαλιδικού φλοιού</vt:lpstr>
      <vt:lpstr>Εισερχόμενες  Ίνες</vt:lpstr>
      <vt:lpstr>Κύτταρα παρεγκεφαλιδικού φλοιού</vt:lpstr>
      <vt:lpstr>Δραστηριότητα  κυττάρων του παρεγκεφαλιδικού φλοιού</vt:lpstr>
      <vt:lpstr>Παρεγκεφαλιδικοί πυρήνες</vt:lpstr>
      <vt:lpstr>Συνδέσεις οροφιαίου πυρήνα (αρχαιο-παρ)</vt:lpstr>
      <vt:lpstr>Παρεγκεφαλίδας απαγωγοί</vt:lpstr>
      <vt:lpstr>Slide 34</vt:lpstr>
      <vt:lpstr>Slide 35</vt:lpstr>
      <vt:lpstr>Συνδέσεις σφαιροειδούς πυρήνα (παλαιο-παρ)</vt:lpstr>
      <vt:lpstr>Συνδέσεις Εμβολοειδούς πυρήνα (παλαιο-παρ)</vt:lpstr>
      <vt:lpstr>Συνδέσεις  Οδοντωτού Πυρήνα (νέο-παρ.)</vt:lpstr>
      <vt:lpstr>Μυϊκές ομάδες για μια κίνηση</vt:lpstr>
      <vt:lpstr>Λειτουργικά hints (Εξωπυραμιδικό Σύστημα)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ΠΑΡΕΓΚΕΦΑΛΙΔΑ</dc:title>
  <dc:creator>user</dc:creator>
  <cp:lastModifiedBy>dionysios</cp:lastModifiedBy>
  <cp:revision>51</cp:revision>
  <dcterms:created xsi:type="dcterms:W3CDTF">2010-11-13T10:30:43Z</dcterms:created>
  <dcterms:modified xsi:type="dcterms:W3CDTF">2020-04-29T17:43:41Z</dcterms:modified>
</cp:coreProperties>
</file>