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68" r:id="rId22"/>
    <p:sldId id="267" r:id="rId23"/>
    <p:sldId id="269" r:id="rId24"/>
    <p:sldId id="270" r:id="rId25"/>
    <p:sldId id="271" r:id="rId26"/>
    <p:sldId id="272" r:id="rId27"/>
    <p:sldId id="273" r:id="rId28"/>
    <p:sldId id="283" r:id="rId29"/>
    <p:sldId id="284" r:id="rId30"/>
    <p:sldId id="285" r:id="rId31"/>
    <p:sldId id="287" r:id="rId32"/>
    <p:sldId id="286" r:id="rId3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D87BB1-2261-41F1-BAD4-C38875EDEA56}" v="10" dt="2022-11-30T18:11:55.2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/>
    <p:restoredTop sz="94682"/>
  </p:normalViewPr>
  <p:slideViewPr>
    <p:cSldViewPr snapToGrid="0">
      <p:cViewPr varScale="1">
        <p:scale>
          <a:sx n="81" d="100"/>
          <a:sy n="81" d="100"/>
        </p:scale>
        <p:origin x="9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33" b="1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l-GR" dirty="0"/>
              <a:t>Τίτλος Εργασίας </a:t>
            </a:r>
            <a:r>
              <a:rPr lang="el-GR" dirty="0" err="1"/>
              <a:t>Μπλα</a:t>
            </a:r>
            <a:r>
              <a:rPr lang="el-GR" dirty="0"/>
              <a:t> </a:t>
            </a:r>
            <a:r>
              <a:rPr lang="el-GR" dirty="0" err="1"/>
              <a:t>Μπλα</a:t>
            </a:r>
            <a:r>
              <a:rPr lang="el-GR" dirty="0"/>
              <a:t> </a:t>
            </a:r>
            <a:r>
              <a:rPr lang="el-GR" dirty="0" err="1"/>
              <a:t>Μπλα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Υπότιτλος, Συμμετέχοντες, </a:t>
            </a:r>
            <a:r>
              <a:rPr lang="el-GR" dirty="0" err="1"/>
              <a:t>ό,τι</a:t>
            </a:r>
            <a:r>
              <a:rPr lang="el-GR" dirty="0"/>
              <a:t> θες</a:t>
            </a:r>
          </a:p>
        </p:txBody>
      </p:sp>
    </p:spTree>
    <p:extLst>
      <p:ext uri="{BB962C8B-B14F-4D97-AF65-F5344CB8AC3E}">
        <p14:creationId xmlns:p14="http://schemas.microsoft.com/office/powerpoint/2010/main" val="108366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2290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494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86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6477001"/>
            <a:ext cx="2648181" cy="284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172201"/>
            <a:ext cx="4425707" cy="44754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119670" y="6172200"/>
            <a:ext cx="56646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48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B7AE69-5711-7F9B-28E6-6B51607FB7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Αιμορραγία ανώτερου και κατώτερου πεπτικού συστήματος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7A9A55-F8CA-8747-911B-8D2BD4E31F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038" y="5359945"/>
            <a:ext cx="83888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EDC775-6A93-CA40-AAFF-08C0453123A4}"/>
              </a:ext>
            </a:extLst>
          </p:cNvPr>
          <p:cNvSpPr/>
          <p:nvPr/>
        </p:nvSpPr>
        <p:spPr>
          <a:xfrm>
            <a:off x="4142723" y="5359944"/>
            <a:ext cx="51980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bg1"/>
                </a:solidFill>
              </a:rPr>
              <a:t>Βασίλειος Δρακόπουλος </a:t>
            </a:r>
            <a:r>
              <a:rPr lang="en-US" sz="1400" dirty="0">
                <a:solidFill>
                  <a:schemeClr val="bg1"/>
                </a:solidFill>
              </a:rPr>
              <a:t>MD, PhD, FACS</a:t>
            </a:r>
          </a:p>
          <a:p>
            <a:r>
              <a:rPr lang="el-GR" altLang="en-US" sz="1400" dirty="0">
                <a:solidFill>
                  <a:schemeClr val="bg2"/>
                </a:solidFill>
              </a:rPr>
              <a:t>Χειρουργός</a:t>
            </a:r>
            <a:r>
              <a:rPr lang="en-US" altLang="en-US" sz="1400" dirty="0">
                <a:solidFill>
                  <a:schemeClr val="bg2"/>
                </a:solidFill>
              </a:rPr>
              <a:t> - </a:t>
            </a:r>
            <a:r>
              <a:rPr lang="el-GR" altLang="en-US" sz="1400" dirty="0">
                <a:solidFill>
                  <a:schemeClr val="bg2"/>
                </a:solidFill>
              </a:rPr>
              <a:t> Επιμελητής Α’ Ε.Σ.Υ</a:t>
            </a:r>
            <a:endParaRPr lang="el-GR" sz="1400" dirty="0">
              <a:solidFill>
                <a:schemeClr val="bg1"/>
              </a:solidFill>
            </a:endParaRPr>
          </a:p>
          <a:p>
            <a:r>
              <a:rPr lang="el-GR" altLang="en-US" sz="1400" dirty="0">
                <a:solidFill>
                  <a:schemeClr val="bg2"/>
                </a:solidFill>
              </a:rPr>
              <a:t>Γ´ Χειρουργική Κλινική</a:t>
            </a:r>
            <a:r>
              <a:rPr lang="en-US" altLang="en-US" sz="1400" dirty="0">
                <a:solidFill>
                  <a:schemeClr val="bg2"/>
                </a:solidFill>
              </a:rPr>
              <a:t> </a:t>
            </a:r>
            <a:r>
              <a:rPr lang="el-GR" altLang="en-US" sz="1400" dirty="0">
                <a:solidFill>
                  <a:schemeClr val="bg2"/>
                </a:solidFill>
              </a:rPr>
              <a:t>Γ.Ν.Α. "Ο Ευαγγελισμός"</a:t>
            </a:r>
            <a:r>
              <a:rPr lang="el-GR" sz="1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Picture 6" descr="Unknown-Rev2.psd">
            <a:extLst>
              <a:ext uri="{FF2B5EF4-FFF2-40B4-BE49-F238E27FC236}">
                <a16:creationId xmlns:a16="http://schemas.microsoft.com/office/drawing/2014/main" id="{C97A0D8C-BC20-9745-BE19-B0E9367ED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E79151-DA25-6B45-9B79-02AF259E6A5E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8268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CD999-6469-49B4-148D-40792DC78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71008"/>
            <a:ext cx="12192000" cy="1143000"/>
          </a:xfrm>
        </p:spPr>
        <p:txBody>
          <a:bodyPr/>
          <a:lstStyle/>
          <a:p>
            <a:pPr algn="l"/>
            <a:r>
              <a:rPr lang="el-GR" dirty="0">
                <a:solidFill>
                  <a:srgbClr val="00B0F0"/>
                </a:solidFill>
              </a:rPr>
              <a:t>Ενδοσκόπηση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A83C6-D4CB-5E4C-82B0-91CE22F62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28935"/>
            <a:ext cx="12192000" cy="4229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u="sng" dirty="0"/>
              <a:t>Ανωτέρου πεπτικού</a:t>
            </a:r>
          </a:p>
          <a:p>
            <a:r>
              <a:rPr lang="el-GR" sz="2000" dirty="0"/>
              <a:t>Σημαντικός ρόλος (διαγνωστικός και θεραπευτικός) στα αρχικά στάδια αντιμετώπισης αιμορραγίας ανωτέρου πεπτικού</a:t>
            </a:r>
          </a:p>
          <a:p>
            <a:r>
              <a:rPr lang="el-GR" sz="2000" dirty="0"/>
              <a:t>Γινεται ενδοσκόπηση του οισοφάγου, του στομάχου και μερικώς του δωδεκαδακτύλου</a:t>
            </a:r>
          </a:p>
          <a:p>
            <a:r>
              <a:rPr lang="el-GR" sz="2000" dirty="0"/>
              <a:t>Δυνατότητα ανάσχεσης της αιμορραγίας μέσω απολίνωσης του ένοχου αγγείου με διάφορες τεχνικές</a:t>
            </a:r>
          </a:p>
          <a:p>
            <a:endParaRPr lang="el-GR" sz="2000" dirty="0"/>
          </a:p>
          <a:p>
            <a:pPr marL="0" indent="0">
              <a:buNone/>
            </a:pPr>
            <a:r>
              <a:rPr lang="el-GR" sz="2000" b="1" u="sng" dirty="0"/>
              <a:t>Κατωτέρου πεπτικού</a:t>
            </a:r>
          </a:p>
          <a:p>
            <a:pPr marL="0" indent="0">
              <a:buNone/>
            </a:pPr>
            <a:r>
              <a:rPr lang="el-GR" sz="2000" dirty="0"/>
              <a:t>Κυρίως διαγνωστικός ο ρόλος της (ανεύρεση της παθολόγίας και λήψη βιοψιών)</a:t>
            </a:r>
          </a:p>
          <a:p>
            <a:pPr marL="0" indent="0">
              <a:buNone/>
            </a:pPr>
            <a:r>
              <a:rPr lang="el-GR" sz="2000" dirty="0"/>
              <a:t>Δυνατότητα παρέμβασης σε αιμορραγικούς πολύποδες στην αγγειοδυσπλασία, πιθανώς και στα εκκολπώματα παχέος εντέρου</a:t>
            </a:r>
          </a:p>
          <a:p>
            <a:pPr marL="0" indent="0">
              <a:buNone/>
            </a:pPr>
            <a:endParaRPr lang="el-GR" sz="2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 descr="Unknown-Rev2.psd">
            <a:extLst>
              <a:ext uri="{FF2B5EF4-FFF2-40B4-BE49-F238E27FC236}">
                <a16:creationId xmlns:a16="http://schemas.microsoft.com/office/drawing/2014/main" id="{552E3F9A-0ACD-0249-BDF4-A398980A2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3A32C2-4FA9-674B-9BB7-B52AB59DE615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973688-6D01-C54E-8578-112CDFE93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312" y="899637"/>
            <a:ext cx="2172932" cy="171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7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4FEBF-112E-941B-989C-37F9F092C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2570"/>
            <a:ext cx="12192000" cy="1143000"/>
          </a:xfrm>
        </p:spPr>
        <p:txBody>
          <a:bodyPr/>
          <a:lstStyle/>
          <a:p>
            <a:pPr algn="l"/>
            <a:r>
              <a:rPr lang="el-GR" dirty="0">
                <a:solidFill>
                  <a:srgbClr val="00B0F0"/>
                </a:solidFill>
              </a:rPr>
              <a:t>Άλλες βοηθητικές εξετάσεις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95514-121D-8085-6A0E-7E882448B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76173"/>
            <a:ext cx="12192000" cy="4229065"/>
          </a:xfrm>
        </p:spPr>
        <p:txBody>
          <a:bodyPr/>
          <a:lstStyle/>
          <a:p>
            <a:r>
              <a:rPr lang="en-US" sz="2000" dirty="0"/>
              <a:t>Mayer </a:t>
            </a:r>
            <a:r>
              <a:rPr lang="el-GR" sz="2000" dirty="0"/>
              <a:t>Κοπράνων: έλεγχος μικροσκοπικής αιμορραγίας,</a:t>
            </a:r>
          </a:p>
          <a:p>
            <a:r>
              <a:rPr lang="el-GR" sz="2000" dirty="0"/>
              <a:t>Αξονική τομογραφία (+/- αγγειογραφία): βοηθητική στην κολίτιδα</a:t>
            </a:r>
          </a:p>
          <a:p>
            <a:r>
              <a:rPr lang="el-GR" sz="2000" dirty="0"/>
              <a:t>Εντερική κάψουλα: αιμορραγία λεπτού εντέρου</a:t>
            </a:r>
          </a:p>
          <a:p>
            <a:r>
              <a:rPr lang="el-GR" sz="2000" dirty="0"/>
              <a:t>Μαγνητική εντερογραφία: ΙΦΝΕ</a:t>
            </a:r>
          </a:p>
          <a:p>
            <a:r>
              <a:rPr lang="el-GR" sz="2000" dirty="0"/>
              <a:t>Σπινθηρογράφημα αγγείων (τεχνήτιο): </a:t>
            </a:r>
            <a:r>
              <a:rPr lang="en-US" sz="2000" dirty="0"/>
              <a:t>Meckel</a:t>
            </a:r>
          </a:p>
          <a:p>
            <a:r>
              <a:rPr lang="el-GR" sz="2000" dirty="0"/>
              <a:t>Καλπροτεκτίνη κοπράνων: ΙΦΝΕ</a:t>
            </a:r>
          </a:p>
        </p:txBody>
      </p:sp>
      <p:pic>
        <p:nvPicPr>
          <p:cNvPr id="4" name="Picture 6" descr="Unknown-Rev2.psd">
            <a:extLst>
              <a:ext uri="{FF2B5EF4-FFF2-40B4-BE49-F238E27FC236}">
                <a16:creationId xmlns:a16="http://schemas.microsoft.com/office/drawing/2014/main" id="{674551E6-DFA4-264B-9E3B-7FB4CC4D3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B0A42D-6A77-FF44-8972-630D299336F6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A50739-8701-C94D-9731-C8E7E64E9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32" y="914400"/>
            <a:ext cx="3926712" cy="171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80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724D37-FED2-D22F-9F0C-C4D8A489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13468"/>
            <a:ext cx="12192000" cy="1325563"/>
          </a:xfrm>
        </p:spPr>
        <p:txBody>
          <a:bodyPr/>
          <a:lstStyle/>
          <a:p>
            <a:pPr algn="l"/>
            <a:r>
              <a:rPr lang="el-GR" b="1" dirty="0"/>
              <a:t>Ανώτερο πεπτικό</a:t>
            </a:r>
            <a:endParaRPr lang="en-US" b="1" dirty="0"/>
          </a:p>
        </p:txBody>
      </p:sp>
      <p:pic>
        <p:nvPicPr>
          <p:cNvPr id="5" name="Picture 6" descr="Unknown-Rev2.psd">
            <a:extLst>
              <a:ext uri="{FF2B5EF4-FFF2-40B4-BE49-F238E27FC236}">
                <a16:creationId xmlns:a16="http://schemas.microsoft.com/office/drawing/2014/main" id="{FFB3F81D-EB82-7E4A-A8C6-2AA72BB2D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D8BE65-E6CC-7340-B612-22E587111673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042893-8A7F-B541-A1EE-1A57B2F6F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099" y="2056899"/>
            <a:ext cx="2963119" cy="288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2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C5926-C026-3312-2369-FE3C7EF0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74191"/>
            <a:ext cx="12191999" cy="1143000"/>
          </a:xfrm>
        </p:spPr>
        <p:txBody>
          <a:bodyPr/>
          <a:lstStyle/>
          <a:p>
            <a:pPr algn="l"/>
            <a:r>
              <a:rPr lang="el-GR" dirty="0">
                <a:solidFill>
                  <a:srgbClr val="00B0F0"/>
                </a:solidFill>
              </a:rPr>
              <a:t>Πεπτικό Έλκος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A4C53-D987-1409-26CC-96FFCEF5F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38" y="2436209"/>
            <a:ext cx="12103261" cy="4229065"/>
          </a:xfrm>
        </p:spPr>
        <p:txBody>
          <a:bodyPr>
            <a:noAutofit/>
          </a:bodyPr>
          <a:lstStyle/>
          <a:p>
            <a:r>
              <a:rPr lang="el-GR" sz="1800" dirty="0"/>
              <a:t>Η πιο κοινή αιτία αιμορραγίας ανωτέρου πεπτικού</a:t>
            </a:r>
          </a:p>
          <a:p>
            <a:r>
              <a:rPr lang="el-GR" sz="1800" dirty="0"/>
              <a:t>Αποτέλεσμα διαβρωσης του αγγείου από το έλκος στομάχου ή δωδεκαδακτύλου</a:t>
            </a:r>
          </a:p>
          <a:p>
            <a:r>
              <a:rPr lang="el-GR" sz="1800" dirty="0"/>
              <a:t>Συσχέτιση με προδιαθεσικούς παράγοντες όπως:</a:t>
            </a:r>
          </a:p>
          <a:p>
            <a:pPr marL="457200" lvl="1" indent="0">
              <a:buNone/>
            </a:pPr>
            <a:r>
              <a:rPr lang="el-GR" sz="1800" dirty="0"/>
              <a:t>Λοίμωξη με </a:t>
            </a:r>
            <a:r>
              <a:rPr lang="en-US" sz="1800" dirty="0"/>
              <a:t>H. Pylori</a:t>
            </a:r>
          </a:p>
          <a:p>
            <a:pPr marL="457200" lvl="1" indent="0">
              <a:buNone/>
            </a:pPr>
            <a:r>
              <a:rPr lang="el-GR" sz="1800" dirty="0"/>
              <a:t>Χρήση </a:t>
            </a:r>
            <a:r>
              <a:rPr lang="en-US" sz="1800" dirty="0"/>
              <a:t>M</a:t>
            </a:r>
            <a:r>
              <a:rPr lang="el-GR" sz="1800" dirty="0"/>
              <a:t>ΣΑΦ (μείωση προσταγλανδινών- μείωση της προστασίας του βλεννογόνου του στομάχου έναντι στο οξύ</a:t>
            </a:r>
          </a:p>
          <a:p>
            <a:pPr marL="457200" lvl="1" indent="0">
              <a:buNone/>
            </a:pPr>
            <a:r>
              <a:rPr lang="el-GR" sz="1800" dirty="0"/>
              <a:t>Καταστάσεις στρες (αύξηση της έκκρισης οξέος)</a:t>
            </a:r>
          </a:p>
          <a:p>
            <a:pPr marL="457200" lvl="1" indent="0">
              <a:buNone/>
            </a:pPr>
            <a:r>
              <a:rPr lang="el-GR" sz="1800" dirty="0"/>
              <a:t>Εκσεσημασμένη έκκριση γαστρικού οξέως (π.χ σύνδρομο </a:t>
            </a:r>
            <a:r>
              <a:rPr lang="en-US" sz="1800" dirty="0" err="1"/>
              <a:t>zolliger</a:t>
            </a:r>
            <a:r>
              <a:rPr lang="el-GR" sz="1800" dirty="0"/>
              <a:t>-</a:t>
            </a:r>
            <a:r>
              <a:rPr lang="en-US" sz="1800" dirty="0" err="1"/>
              <a:t>ellison</a:t>
            </a:r>
            <a:r>
              <a:rPr lang="el-GR" sz="1800" dirty="0"/>
              <a:t>) </a:t>
            </a:r>
          </a:p>
          <a:p>
            <a:r>
              <a:rPr lang="el-GR" sz="1800" dirty="0"/>
              <a:t>Προφίλ ασθενών: μέσης ηλικίας ασθενείς με χρόνια δυσπεπτικά προβλήματα κυρίως με λοίμωξη με </a:t>
            </a:r>
            <a:r>
              <a:rPr lang="en-US" sz="1800" dirty="0"/>
              <a:t>H. pylori </a:t>
            </a:r>
            <a:r>
              <a:rPr lang="el-GR" sz="1800" dirty="0"/>
              <a:t>και χρήση ΜΣΑΦ</a:t>
            </a:r>
          </a:p>
          <a:p>
            <a:r>
              <a:rPr lang="el-GR" sz="1800" dirty="0"/>
              <a:t>Η αιμορραγία μπορεί να είναι συνεχής ή και αυτοπεριοριζόμενη</a:t>
            </a:r>
          </a:p>
          <a:p>
            <a:r>
              <a:rPr lang="el-GR" sz="1800" dirty="0"/>
              <a:t>Σημαντικός ο ρόλος της ενδοσκόπισης τόσο για την διάγνωση, όσο και για την θεραπεία και την πρόγνωση</a:t>
            </a:r>
          </a:p>
        </p:txBody>
      </p:sp>
      <p:pic>
        <p:nvPicPr>
          <p:cNvPr id="4" name="Picture 6" descr="Unknown-Rev2.psd">
            <a:extLst>
              <a:ext uri="{FF2B5EF4-FFF2-40B4-BE49-F238E27FC236}">
                <a16:creationId xmlns:a16="http://schemas.microsoft.com/office/drawing/2014/main" id="{BBCF70AD-1349-CD44-981F-104898F93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00B699-BAB2-9F4E-BC4E-3C7AE3A422E8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143F91-0815-2645-A875-D48B59BD3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312" y="914399"/>
            <a:ext cx="2172932" cy="17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00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F52D1-37A7-4D77-536D-7569789BD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88541"/>
            <a:ext cx="12192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>
                <a:solidFill>
                  <a:srgbClr val="00B0F0"/>
                </a:solidFill>
              </a:rPr>
              <a:t>Αντιμετώπιση αιμορραγίας από το πεπτικό έλκος</a:t>
            </a:r>
            <a:br>
              <a:rPr lang="en-US" dirty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D53D2A-86D2-E90A-F07D-38DE1E78A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" y="2714039"/>
            <a:ext cx="4310172" cy="3837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2DB935-86D8-E79B-F772-5F1506DA1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295" y="2714039"/>
            <a:ext cx="3737114" cy="38372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452626-9C9A-26A1-F073-B0DA900157A3}"/>
              </a:ext>
            </a:extLst>
          </p:cNvPr>
          <p:cNvSpPr txBox="1"/>
          <p:nvPr/>
        </p:nvSpPr>
        <p:spPr>
          <a:xfrm>
            <a:off x="8350750" y="2651533"/>
            <a:ext cx="368410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chemeClr val="bg1"/>
                </a:solidFill>
              </a:rPr>
              <a:t>Διαστρωμάτωση κινδύνου για επαναιμορραγία μέσω της ταξινόμησης κατά </a:t>
            </a:r>
            <a:r>
              <a:rPr lang="en-US" sz="1400" dirty="0">
                <a:solidFill>
                  <a:schemeClr val="bg1"/>
                </a:solidFill>
              </a:rPr>
              <a:t>forest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High risk </a:t>
            </a:r>
            <a:r>
              <a:rPr lang="el-GR" sz="1400" dirty="0">
                <a:solidFill>
                  <a:schemeClr val="bg1"/>
                </a:solidFill>
              </a:rPr>
              <a:t>για επαναιμορραγία σε </a:t>
            </a:r>
            <a:r>
              <a:rPr lang="en-US" sz="1400" dirty="0" err="1">
                <a:solidFill>
                  <a:schemeClr val="bg1"/>
                </a:solidFill>
              </a:rPr>
              <a:t>forrest</a:t>
            </a:r>
            <a:r>
              <a:rPr lang="en-US" sz="1400" dirty="0">
                <a:solidFill>
                  <a:schemeClr val="bg1"/>
                </a:solidFill>
              </a:rPr>
              <a:t> I</a:t>
            </a:r>
            <a:r>
              <a:rPr lang="el-GR" sz="1400" dirty="0">
                <a:solidFill>
                  <a:schemeClr val="bg1"/>
                </a:solidFill>
              </a:rPr>
              <a:t>Ι</a:t>
            </a:r>
            <a:r>
              <a:rPr lang="en-US" sz="1400" dirty="0">
                <a:solidFill>
                  <a:schemeClr val="bg1"/>
                </a:solidFill>
              </a:rPr>
              <a:t>b </a:t>
            </a:r>
            <a:r>
              <a:rPr lang="el-GR" sz="1400" dirty="0">
                <a:solidFill>
                  <a:schemeClr val="bg1"/>
                </a:solidFill>
              </a:rPr>
              <a:t>εως Ι</a:t>
            </a:r>
            <a:r>
              <a:rPr lang="en-US" sz="1400" dirty="0">
                <a:solidFill>
                  <a:schemeClr val="bg1"/>
                </a:solidFill>
              </a:rPr>
              <a:t>a</a:t>
            </a:r>
          </a:p>
          <a:p>
            <a:r>
              <a:rPr lang="el-GR" sz="1400" dirty="0">
                <a:solidFill>
                  <a:schemeClr val="bg1"/>
                </a:solidFill>
              </a:rPr>
              <a:t>Σύσταση για θεραπευτική ενδοσκόπηση 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8D4AC8-7043-2269-96C6-7BCE296683FD}"/>
              </a:ext>
            </a:extLst>
          </p:cNvPr>
          <p:cNvSpPr txBox="1"/>
          <p:nvPr/>
        </p:nvSpPr>
        <p:spPr>
          <a:xfrm>
            <a:off x="8350750" y="4521114"/>
            <a:ext cx="36841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chemeClr val="bg1"/>
                </a:solidFill>
              </a:rPr>
              <a:t>Χειρουργείο </a:t>
            </a:r>
          </a:p>
          <a:p>
            <a:r>
              <a:rPr lang="el-GR" sz="1400" dirty="0">
                <a:solidFill>
                  <a:schemeClr val="bg1"/>
                </a:solidFill>
              </a:rPr>
              <a:t>Επί αποτυχίας ενδοσκοπικής ή και μετέπειτα </a:t>
            </a:r>
            <a:r>
              <a:rPr lang="el-GR" sz="1400" dirty="0" err="1">
                <a:solidFill>
                  <a:schemeClr val="bg1"/>
                </a:solidFill>
              </a:rPr>
              <a:t>αγγειογραφικής</a:t>
            </a:r>
            <a:r>
              <a:rPr lang="el-GR" sz="1400" dirty="0">
                <a:solidFill>
                  <a:schemeClr val="bg1"/>
                </a:solidFill>
              </a:rPr>
              <a:t> αντιμετώπισης</a:t>
            </a:r>
          </a:p>
          <a:p>
            <a:endParaRPr lang="el-GR" sz="1400" dirty="0">
              <a:solidFill>
                <a:schemeClr val="bg1"/>
              </a:solidFill>
            </a:endParaRPr>
          </a:p>
          <a:p>
            <a:r>
              <a:rPr lang="el-GR" sz="1400" dirty="0">
                <a:solidFill>
                  <a:schemeClr val="bg1"/>
                </a:solidFill>
              </a:rPr>
              <a:t>Ύπαρξη επιπλέον επιπλοκών όπως</a:t>
            </a:r>
          </a:p>
          <a:p>
            <a:pPr indent="-400050">
              <a:buAutoNum type="romanLcParenR"/>
            </a:pPr>
            <a:r>
              <a:rPr lang="el-GR" sz="1400" dirty="0">
                <a:solidFill>
                  <a:schemeClr val="bg1"/>
                </a:solidFill>
              </a:rPr>
              <a:t>Αιμοδυναμικής αστάθειας  </a:t>
            </a:r>
          </a:p>
          <a:p>
            <a:r>
              <a:rPr lang="el-GR" sz="1400" dirty="0">
                <a:solidFill>
                  <a:schemeClr val="bg1"/>
                </a:solidFill>
              </a:rPr>
              <a:t>       παρόλη την αναζωογόνηση</a:t>
            </a:r>
          </a:p>
          <a:p>
            <a:pPr indent="-400050">
              <a:buAutoNum type="romanLcParenR"/>
            </a:pPr>
            <a:r>
              <a:rPr lang="el-GR" sz="1400" dirty="0">
                <a:solidFill>
                  <a:schemeClr val="bg1"/>
                </a:solidFill>
              </a:rPr>
              <a:t>Ύπαρξη υπογκαιμικού σοκ</a:t>
            </a:r>
          </a:p>
          <a:p>
            <a:pPr indent="-400050">
              <a:buAutoNum type="romanLcParenR"/>
            </a:pPr>
            <a:r>
              <a:rPr lang="el-GR" sz="1400" dirty="0">
                <a:solidFill>
                  <a:schemeClr val="bg1"/>
                </a:solidFill>
              </a:rPr>
              <a:t>Συνυπάρχουσα διάτρηση</a:t>
            </a:r>
          </a:p>
          <a:p>
            <a:br>
              <a:rPr lang="en-US" sz="1400" dirty="0">
                <a:solidFill>
                  <a:schemeClr val="bg1"/>
                </a:solidFill>
              </a:rPr>
            </a:br>
            <a:endParaRPr lang="el-GR" sz="1400" dirty="0">
              <a:solidFill>
                <a:schemeClr val="bg1"/>
              </a:solidFill>
            </a:endParaRPr>
          </a:p>
        </p:txBody>
      </p:sp>
      <p:pic>
        <p:nvPicPr>
          <p:cNvPr id="8" name="Picture 6" descr="Unknown-Rev2.psd">
            <a:extLst>
              <a:ext uri="{FF2B5EF4-FFF2-40B4-BE49-F238E27FC236}">
                <a16:creationId xmlns:a16="http://schemas.microsoft.com/office/drawing/2014/main" id="{C7B73D3D-0629-CD42-9CA2-A2FF03071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1DFBB8-5382-CF41-93D6-71A1B359B5C2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9303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F0824-8349-3B86-17D1-D88987CB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78532"/>
            <a:ext cx="12192000" cy="1143000"/>
          </a:xfrm>
        </p:spPr>
        <p:txBody>
          <a:bodyPr/>
          <a:lstStyle/>
          <a:p>
            <a:pPr algn="l"/>
            <a:r>
              <a:rPr lang="el-GR" dirty="0">
                <a:solidFill>
                  <a:srgbClr val="00B0F0"/>
                </a:solidFill>
              </a:rPr>
              <a:t>Κιρσοί Οισοφάγου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6E5B4-FC7E-FCDB-858A-FFE27CF92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28935"/>
            <a:ext cx="12192000" cy="4229065"/>
          </a:xfrm>
        </p:spPr>
        <p:txBody>
          <a:bodyPr>
            <a:normAutofit fontScale="92500" lnSpcReduction="20000"/>
          </a:bodyPr>
          <a:lstStyle/>
          <a:p>
            <a:r>
              <a:rPr lang="el-GR" sz="2200" dirty="0"/>
              <a:t>Άκρως σοβαρή αιμορραγία του ανωτέρου γαστρεντερικού</a:t>
            </a:r>
          </a:p>
          <a:p>
            <a:r>
              <a:rPr lang="el-GR" sz="2200" dirty="0"/>
              <a:t>Αφορά ασθενείς κιρρωτικούς </a:t>
            </a:r>
            <a:r>
              <a:rPr lang="en-US" sz="2200" dirty="0"/>
              <a:t>Child</a:t>
            </a:r>
            <a:r>
              <a:rPr lang="el-GR" sz="2200" dirty="0"/>
              <a:t>- </a:t>
            </a:r>
            <a:r>
              <a:rPr lang="en-US" sz="2200" dirty="0"/>
              <a:t>Pugh B </a:t>
            </a:r>
            <a:r>
              <a:rPr lang="el-GR" sz="2200" dirty="0"/>
              <a:t>και </a:t>
            </a:r>
            <a:r>
              <a:rPr lang="en-US" sz="2200" dirty="0"/>
              <a:t>C.</a:t>
            </a:r>
            <a:endParaRPr lang="el-GR" sz="2200" dirty="0"/>
          </a:p>
          <a:p>
            <a:r>
              <a:rPr lang="el-GR" sz="2200" dirty="0"/>
              <a:t>Κυρίως εκδηλώνεται με αιματέμεση (σπανιότατα με μέλαινα)</a:t>
            </a:r>
          </a:p>
          <a:p>
            <a:pPr marL="0" indent="0">
              <a:buNone/>
            </a:pPr>
            <a:r>
              <a:rPr lang="el-GR" sz="2200" dirty="0"/>
              <a:t>      Παθογένεια: </a:t>
            </a:r>
          </a:p>
          <a:p>
            <a:pPr marL="457200" lvl="1" indent="0">
              <a:buNone/>
            </a:pPr>
            <a:r>
              <a:rPr lang="el-GR" sz="2200" dirty="0"/>
              <a:t>πυλαία πίεση υπερβαίνει τα 12 </a:t>
            </a:r>
            <a:r>
              <a:rPr lang="en-US" sz="2200" dirty="0"/>
              <a:t>mmHg</a:t>
            </a:r>
            <a:r>
              <a:rPr lang="el-GR" sz="2200" dirty="0"/>
              <a:t> διάτασης των φλεβικών αυτών δικτύων</a:t>
            </a:r>
          </a:p>
          <a:p>
            <a:pPr marL="457200" lvl="1" indent="0">
              <a:buNone/>
            </a:pPr>
            <a:r>
              <a:rPr lang="el-GR" sz="2200" dirty="0"/>
              <a:t>Δημιουργία πυλαιοσυστηματικής κυκλοφορίας</a:t>
            </a:r>
          </a:p>
          <a:p>
            <a:pPr marL="457200" lvl="1" indent="0">
              <a:buNone/>
            </a:pPr>
            <a:r>
              <a:rPr lang="el-GR" sz="2200" dirty="0"/>
              <a:t>Η αιμορραγία προκαλέιται από την ρήξη των φλεβικών αγγείων (κιρσών) του στομάχου και του οισοφάγου</a:t>
            </a:r>
          </a:p>
          <a:p>
            <a:pPr marL="457200" lvl="1" indent="0">
              <a:buNone/>
            </a:pPr>
            <a:endParaRPr lang="el-GR" sz="2200" dirty="0"/>
          </a:p>
          <a:p>
            <a:pPr marL="0" indent="0">
              <a:buNone/>
            </a:pPr>
            <a:r>
              <a:rPr lang="el-GR" sz="2200" dirty="0"/>
              <a:t>        Το 33% των ασθενών πεθαίνει από το επεισόδιο της αιμορραγίας</a:t>
            </a:r>
          </a:p>
          <a:p>
            <a:pPr marL="0" indent="0">
              <a:buNone/>
            </a:pPr>
            <a:r>
              <a:rPr lang="el-GR" sz="2200" dirty="0"/>
              <a:t>        Το 70% που επεβίωσαν από το επεισόδιο της αιμορραγίας παθαίνει εντός του έτους</a:t>
            </a:r>
          </a:p>
          <a:p>
            <a:pPr marL="0" indent="0">
              <a:buNone/>
            </a:pPr>
            <a:r>
              <a:rPr lang="el-GR" sz="2200" dirty="0"/>
              <a:t>        </a:t>
            </a:r>
            <a:r>
              <a:rPr lang="en-US" sz="2200" dirty="0"/>
              <a:t>No 1</a:t>
            </a:r>
            <a:r>
              <a:rPr lang="el-GR" sz="2200" dirty="0"/>
              <a:t> αίτιο αιμορραγίας ανωτέρου πεπτικού σε ηπατοπαθείς (αυξημένη κλινική υποψία από     </a:t>
            </a:r>
          </a:p>
          <a:p>
            <a:pPr marL="0" indent="0">
              <a:buNone/>
            </a:pPr>
            <a:r>
              <a:rPr lang="el-GR" sz="2200" dirty="0"/>
              <a:t>        διαταραχή ηπατικής βιοχημείας, κλινικά σημεία ηπατικής ανεπάρκειας και διαταραχών πήξεως)</a:t>
            </a:r>
          </a:p>
          <a:p>
            <a:endParaRPr lang="en-US" dirty="0"/>
          </a:p>
        </p:txBody>
      </p:sp>
      <p:pic>
        <p:nvPicPr>
          <p:cNvPr id="4" name="Picture 6" descr="Unknown-Rev2.psd">
            <a:extLst>
              <a:ext uri="{FF2B5EF4-FFF2-40B4-BE49-F238E27FC236}">
                <a16:creationId xmlns:a16="http://schemas.microsoft.com/office/drawing/2014/main" id="{28FA4785-656C-A345-83C9-15216C5FA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603CA7-5A87-EB4D-9373-C295D4EFE056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737365DA-0B1F-364D-AFB0-6D585A4664E2}"/>
              </a:ext>
            </a:extLst>
          </p:cNvPr>
          <p:cNvSpPr/>
          <p:nvPr/>
        </p:nvSpPr>
        <p:spPr>
          <a:xfrm>
            <a:off x="127321" y="5347505"/>
            <a:ext cx="451413" cy="185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5CFE2-2A53-7A45-B2A2-968452AD8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313" y="914399"/>
            <a:ext cx="2172932" cy="17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12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EDE2-9E51-F8D5-B716-F36005B35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7574"/>
            <a:ext cx="12192000" cy="1143000"/>
          </a:xfrm>
        </p:spPr>
        <p:txBody>
          <a:bodyPr/>
          <a:lstStyle/>
          <a:p>
            <a:pPr algn="l"/>
            <a:r>
              <a:rPr lang="el-GR" dirty="0">
                <a:solidFill>
                  <a:srgbClr val="00B0F0"/>
                </a:solidFill>
              </a:rPr>
              <a:t>Αντιμετώπιση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B2C2F-9814-5474-54BD-1891D62A4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00615"/>
            <a:ext cx="12192000" cy="4351338"/>
          </a:xfrm>
        </p:spPr>
        <p:txBody>
          <a:bodyPr>
            <a:normAutofit/>
          </a:bodyPr>
          <a:lstStyle/>
          <a:p>
            <a:r>
              <a:rPr lang="el-GR" sz="2000" dirty="0"/>
              <a:t>Άμεση αναζωογόνηση με υγρά και προιόντα αίματος</a:t>
            </a:r>
          </a:p>
          <a:p>
            <a:r>
              <a:rPr lang="el-GR" sz="2000" dirty="0"/>
              <a:t>Χορήγηση Οκτρεοτίδης και Αναλόγων Σωματοστατίνης</a:t>
            </a:r>
          </a:p>
          <a:p>
            <a:pPr marL="0" indent="0">
              <a:buNone/>
            </a:pPr>
            <a:r>
              <a:rPr lang="el-GR" sz="2000" dirty="0"/>
              <a:t>      Μείωση σπλαχνικής αγγειακής αντίστασης</a:t>
            </a:r>
          </a:p>
          <a:p>
            <a:r>
              <a:rPr lang="el-GR" sz="2000" dirty="0"/>
              <a:t>Απαραίτητη οξεία ανάσχεση της αιμορραγίας</a:t>
            </a:r>
          </a:p>
          <a:p>
            <a:pPr marL="457200" lvl="1" indent="0">
              <a:buNone/>
            </a:pPr>
            <a:r>
              <a:rPr lang="el-GR" sz="2000" dirty="0"/>
              <a:t>Επείγουσα ενδοσκόπηση και απολίνωση των κιρσών</a:t>
            </a:r>
          </a:p>
          <a:p>
            <a:pPr marL="457200" lvl="1" indent="0">
              <a:buNone/>
            </a:pPr>
            <a:r>
              <a:rPr lang="el-GR" sz="2000" dirty="0"/>
              <a:t>Επείγουσα ενδοσκόπηση και τοποθέτηση μπαλονιού που επιπωματίζει το αγγείο</a:t>
            </a:r>
          </a:p>
          <a:p>
            <a:pPr marL="457200" lvl="1" indent="0">
              <a:buNone/>
            </a:pPr>
            <a:r>
              <a:rPr lang="el-GR" sz="2000" dirty="0"/>
              <a:t>Εισαγωγή σωλήνα </a:t>
            </a:r>
            <a:r>
              <a:rPr lang="en-US" sz="2000" dirty="0" err="1"/>
              <a:t>Sengstaken</a:t>
            </a:r>
            <a:r>
              <a:rPr lang="en-US" sz="2000" dirty="0"/>
              <a:t>-Blakemore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       Πρόληψη κινδύνου επαναιμορραγίας αποσυμφόρηση πυλαίας    </a:t>
            </a:r>
          </a:p>
          <a:p>
            <a:pPr marL="0" indent="0">
              <a:buNone/>
            </a:pPr>
            <a:r>
              <a:rPr lang="el-GR" sz="2000" dirty="0"/>
              <a:t>       κυκλοφορίας </a:t>
            </a:r>
            <a:r>
              <a:rPr lang="en-US" sz="2000" dirty="0"/>
              <a:t>Tips </a:t>
            </a:r>
            <a:r>
              <a:rPr lang="el-GR" sz="2000" dirty="0"/>
              <a:t>(</a:t>
            </a:r>
            <a:r>
              <a:rPr lang="en-US" sz="2000" dirty="0" err="1"/>
              <a:t>transjugular</a:t>
            </a:r>
            <a:r>
              <a:rPr lang="en-US" sz="2000" dirty="0"/>
              <a:t> intrahepatic portosystemic shunt</a:t>
            </a:r>
            <a:r>
              <a:rPr lang="el-GR" sz="2000" dirty="0"/>
              <a:t>)</a:t>
            </a:r>
          </a:p>
          <a:p>
            <a:pPr marL="457200" lvl="1" indent="0">
              <a:buNone/>
            </a:pPr>
            <a:r>
              <a:rPr lang="el-GR" sz="2000" dirty="0"/>
              <a:t>Πυλαιοσυστηματικές αναστομώσεις</a:t>
            </a:r>
            <a:endParaRPr lang="en-US" sz="2000" dirty="0"/>
          </a:p>
          <a:p>
            <a:pPr marL="457200" lvl="1" indent="0">
              <a:buNone/>
            </a:pPr>
            <a:endParaRPr lang="el-GR" sz="2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 descr="Unknown-Rev2.psd">
            <a:extLst>
              <a:ext uri="{FF2B5EF4-FFF2-40B4-BE49-F238E27FC236}">
                <a16:creationId xmlns:a16="http://schemas.microsoft.com/office/drawing/2014/main" id="{A2E973B4-849C-DB47-9649-3821EA696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D65BCE-5A84-1B45-8A8D-CFBE637EAA7C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hqdefault.jpg">
            <a:extLst>
              <a:ext uri="{FF2B5EF4-FFF2-40B4-BE49-F238E27FC236}">
                <a16:creationId xmlns:a16="http://schemas.microsoft.com/office/drawing/2014/main" id="{FEEFED33-5A65-1B4D-8980-E2479C047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313" y="914399"/>
            <a:ext cx="2172932" cy="17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11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llustration of placement of Sengstaken-Blakemore ">
            <a:extLst>
              <a:ext uri="{FF2B5EF4-FFF2-40B4-BE49-F238E27FC236}">
                <a16:creationId xmlns:a16="http://schemas.microsoft.com/office/drawing/2014/main" id="{3B43902C-6C04-F55E-2438-69953518F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09829"/>
            <a:ext cx="6657372" cy="401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Unknown-Rev2.psd">
            <a:extLst>
              <a:ext uri="{FF2B5EF4-FFF2-40B4-BE49-F238E27FC236}">
                <a16:creationId xmlns:a16="http://schemas.microsoft.com/office/drawing/2014/main" id="{3C244B64-C7D9-DF42-8F91-FFEA5BC19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AC79EB-3A65-C84F-A502-4FEA895AAC40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1975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07F3E-EF42-C678-0590-E71434A3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9288"/>
            <a:ext cx="121920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B0F0"/>
                </a:solidFill>
              </a:rPr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5750B-0A43-49CD-5DF8-541A1EA0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90495"/>
            <a:ext cx="6146157" cy="4351338"/>
          </a:xfrm>
        </p:spPr>
        <p:txBody>
          <a:bodyPr/>
          <a:lstStyle/>
          <a:p>
            <a:r>
              <a:rPr lang="el-GR" sz="2000" dirty="0"/>
              <a:t>Γίνεται κύριως από επεμβατικούς ακτινολόγους</a:t>
            </a:r>
          </a:p>
          <a:p>
            <a:r>
              <a:rPr lang="el-GR" sz="2000" dirty="0"/>
              <a:t>Αποσυμφόρηση της πυλαίας κυκλοφορίας μείωση των κιρσών</a:t>
            </a:r>
          </a:p>
          <a:p>
            <a:r>
              <a:rPr lang="el-GR" sz="2000" dirty="0"/>
              <a:t>Επιδείνωση της ηπατικής εγκεφαλοπάθειας</a:t>
            </a:r>
          </a:p>
          <a:p>
            <a:r>
              <a:rPr lang="el-GR" sz="2000" dirty="0"/>
              <a:t>Κυρίως αποτελέι γέφυρα για την μεταμόσχεση ήπατος</a:t>
            </a:r>
            <a:endParaRPr lang="en-US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A0E38BB-41B6-C73D-5608-BFD3A13B0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66" y="2511706"/>
            <a:ext cx="4525702" cy="314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Unknown-Rev2.psd">
            <a:extLst>
              <a:ext uri="{FF2B5EF4-FFF2-40B4-BE49-F238E27FC236}">
                <a16:creationId xmlns:a16="http://schemas.microsoft.com/office/drawing/2014/main" id="{7DB906E2-D6F0-0A4E-A458-49E6C6AA6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485AF1-CCDC-A24A-B92E-3FF6EE331A89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2300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2A313-BF80-6FFF-E648-E4B9D614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6958"/>
            <a:ext cx="12192000" cy="1143000"/>
          </a:xfrm>
        </p:spPr>
        <p:txBody>
          <a:bodyPr/>
          <a:lstStyle/>
          <a:p>
            <a:pPr algn="l"/>
            <a:r>
              <a:rPr lang="el-GR" dirty="0">
                <a:solidFill>
                  <a:srgbClr val="00B0F0"/>
                </a:solidFill>
              </a:rPr>
              <a:t>Σύνδρομο </a:t>
            </a:r>
            <a:r>
              <a:rPr lang="en-US" dirty="0">
                <a:solidFill>
                  <a:srgbClr val="00B0F0"/>
                </a:solidFill>
              </a:rPr>
              <a:t>Mallory Weiss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F8194-3E6D-717F-7ECC-9EC1F1B83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28935"/>
            <a:ext cx="9907929" cy="4229065"/>
          </a:xfrm>
        </p:spPr>
        <p:txBody>
          <a:bodyPr>
            <a:normAutofit/>
          </a:bodyPr>
          <a:lstStyle/>
          <a:p>
            <a:r>
              <a:rPr lang="el-GR" sz="2000" dirty="0"/>
              <a:t>Διατοι</a:t>
            </a:r>
            <a:r>
              <a:rPr lang="en-US" sz="2000" dirty="0"/>
              <a:t>x</a:t>
            </a:r>
            <a:r>
              <a:rPr lang="el-GR" sz="2000" dirty="0" err="1"/>
              <a:t>ωματικό</a:t>
            </a:r>
            <a:r>
              <a:rPr lang="el-GR" sz="2000" dirty="0"/>
              <a:t> έλκος του περιφερικού οισόφάγου και του εγγύς τμήματος του στομάχου</a:t>
            </a:r>
          </a:p>
          <a:p>
            <a:r>
              <a:rPr lang="el-GR" sz="2000" dirty="0"/>
              <a:t>Αποτέλεσμα απότομης αύξησης ενδοκοιλιακής πίεσης (συχνότερα βίαιου εμέτου)</a:t>
            </a:r>
          </a:p>
          <a:p>
            <a:r>
              <a:rPr lang="el-GR" sz="2000" dirty="0"/>
              <a:t>Εκδηλώνεται ως αιματέμεση και ειναι συνήθως μικρή και αυτοπεριοριζόμενη</a:t>
            </a:r>
          </a:p>
          <a:p>
            <a:r>
              <a:rPr lang="el-GR" sz="2000" dirty="0"/>
              <a:t>Προφίλ ασθενών: ιστορικό πολλαπλών εμέτων, αλκοολισμού και διαφραγματοκήλης</a:t>
            </a:r>
          </a:p>
          <a:p>
            <a:r>
              <a:rPr lang="el-GR" sz="2000" dirty="0"/>
              <a:t>Σπάνια ενέχεται σοβαρή αιμορραγία</a:t>
            </a:r>
          </a:p>
          <a:p>
            <a:r>
              <a:rPr lang="el-GR" sz="2000" dirty="0"/>
              <a:t>Κυρίως ενδοσκοπική η θεραπεία και παρέμβαση στο ένοχο αγγείο.</a:t>
            </a:r>
          </a:p>
          <a:p>
            <a:r>
              <a:rPr lang="el-GR" sz="2000" dirty="0"/>
              <a:t>Σοβαρή επιπλοκή του το σύνδρομο </a:t>
            </a:r>
            <a:r>
              <a:rPr lang="en-US" sz="2000" dirty="0" err="1"/>
              <a:t>Boerhaeve</a:t>
            </a:r>
            <a:r>
              <a:rPr lang="el-GR" sz="2000" dirty="0"/>
              <a:t>: ρήξη οισοφάγου και μεσοθωρακίτιδα</a:t>
            </a:r>
          </a:p>
        </p:txBody>
      </p:sp>
      <p:pic>
        <p:nvPicPr>
          <p:cNvPr id="4" name="Picture 6" descr="Unknown-Rev2.psd">
            <a:extLst>
              <a:ext uri="{FF2B5EF4-FFF2-40B4-BE49-F238E27FC236}">
                <a16:creationId xmlns:a16="http://schemas.microsoft.com/office/drawing/2014/main" id="{5A4570CD-B11F-FB42-A1D2-22A2139C5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225AFE-215F-374B-B2D5-F2EB81453E26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DDD7BD-970F-1346-A1CE-50F77800C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658" y="914399"/>
            <a:ext cx="2160588" cy="17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8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2AD7F7-38C3-ECFC-C403-D737CEDC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2840"/>
            <a:ext cx="12192000" cy="1143000"/>
          </a:xfrm>
        </p:spPr>
        <p:txBody>
          <a:bodyPr/>
          <a:lstStyle/>
          <a:p>
            <a:pPr algn="l"/>
            <a:r>
              <a:rPr lang="el-GR" dirty="0">
                <a:solidFill>
                  <a:srgbClr val="00B0F0"/>
                </a:solidFill>
              </a:rPr>
              <a:t>Ταξινόμηση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4BAD62-68DB-6CAE-C128-8172DDCF3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04267"/>
            <a:ext cx="12192000" cy="4229065"/>
          </a:xfrm>
        </p:spPr>
        <p:txBody>
          <a:bodyPr/>
          <a:lstStyle/>
          <a:p>
            <a:pPr marL="0" indent="0">
              <a:buNone/>
            </a:pPr>
            <a:r>
              <a:rPr lang="el-GR" sz="2800" dirty="0"/>
              <a:t>1.   Ανατομικός διαχωρισμός</a:t>
            </a:r>
          </a:p>
          <a:p>
            <a:pPr marL="0" indent="0">
              <a:buNone/>
            </a:pPr>
            <a:r>
              <a:rPr lang="el-GR" sz="2800" dirty="0"/>
              <a:t>2.   Με βάση τις κλινικές εκδηλώσεις </a:t>
            </a:r>
          </a:p>
        </p:txBody>
      </p:sp>
      <p:pic>
        <p:nvPicPr>
          <p:cNvPr id="5" name="Picture 6" descr="Unknown-Rev2.psd">
            <a:extLst>
              <a:ext uri="{FF2B5EF4-FFF2-40B4-BE49-F238E27FC236}">
                <a16:creationId xmlns:a16="http://schemas.microsoft.com/office/drawing/2014/main" id="{206FF67E-1401-8A4C-8C93-B6CED2F01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A22877-BA7D-0C42-AF89-FF3597B86B66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98E448-2A33-EE4A-A0C6-461F29DE4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626" y="1504413"/>
            <a:ext cx="3799321" cy="3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45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E55D4-87B5-18BF-3FC3-A3D190E6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1722"/>
            <a:ext cx="12192000" cy="1143000"/>
          </a:xfrm>
        </p:spPr>
        <p:txBody>
          <a:bodyPr/>
          <a:lstStyle/>
          <a:p>
            <a:pPr algn="l"/>
            <a:r>
              <a:rPr lang="el-GR" dirty="0">
                <a:solidFill>
                  <a:srgbClr val="00B0F0"/>
                </a:solidFill>
              </a:rPr>
              <a:t>Οισοφαγίτιδα	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45DB-B7A0-8F94-E03A-76830C440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28935"/>
            <a:ext cx="12192000" cy="4229065"/>
          </a:xfrm>
        </p:spPr>
        <p:txBody>
          <a:bodyPr/>
          <a:lstStyle/>
          <a:p>
            <a:r>
              <a:rPr lang="el-GR" sz="2000" dirty="0"/>
              <a:t>Η επίπτωση της αυξάνεται ολοένα στον πληθυσμό</a:t>
            </a:r>
          </a:p>
          <a:p>
            <a:r>
              <a:rPr lang="el-GR" sz="2000" dirty="0"/>
              <a:t>Συσχέτιση με γαστρικό οξύ, ΓΟΠ, χρήση ΜΣΑΦ</a:t>
            </a:r>
          </a:p>
          <a:p>
            <a:r>
              <a:rPr lang="el-GR" sz="2000" dirty="0"/>
              <a:t>Κυρίως προκαλέιται αιματέμεση παρά μέλαινα κένωση</a:t>
            </a:r>
          </a:p>
          <a:p>
            <a:r>
              <a:rPr lang="el-GR" sz="2000" dirty="0"/>
              <a:t>Έχει καλοηθέστερη πορεία από το πεπτικό έλκος και τους κιρσούς οισοφάγου</a:t>
            </a:r>
          </a:p>
          <a:p>
            <a:pPr marL="457200" lvl="1" indent="0">
              <a:buNone/>
            </a:pPr>
            <a:r>
              <a:rPr lang="el-GR" sz="2000" dirty="0"/>
              <a:t>Μικρότερος κίνδυνος επαναιμορραγίας</a:t>
            </a:r>
          </a:p>
          <a:p>
            <a:pPr marL="457200" lvl="1" indent="0">
              <a:buNone/>
            </a:pPr>
            <a:r>
              <a:rPr lang="el-GR" sz="2000" dirty="0"/>
              <a:t>Μικρότερη νοσηρότητα και θνητότητα</a:t>
            </a:r>
          </a:p>
          <a:p>
            <a:r>
              <a:rPr lang="el-GR" sz="2000" dirty="0"/>
              <a:t>Ενδοσκόπηση έχει ρόλο στην διάγνωση</a:t>
            </a:r>
          </a:p>
          <a:p>
            <a:r>
              <a:rPr lang="el-GR" sz="2000" dirty="0"/>
              <a:t>Η θεραπεία αφορά την έκκριση του οξέος και στην θεραπεία της ΓΟΠ</a:t>
            </a:r>
          </a:p>
        </p:txBody>
      </p:sp>
      <p:pic>
        <p:nvPicPr>
          <p:cNvPr id="4" name="Picture 6" descr="Unknown-Rev2.psd">
            <a:extLst>
              <a:ext uri="{FF2B5EF4-FFF2-40B4-BE49-F238E27FC236}">
                <a16:creationId xmlns:a16="http://schemas.microsoft.com/office/drawing/2014/main" id="{5DBF49B9-0C34-A44D-AD59-8F9ADE829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5F69ED-8BC4-C94F-8DAD-EC465EC7D9AB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3B2133-F5AC-B849-9936-3FC1C4425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52" y="914398"/>
            <a:ext cx="2845679" cy="17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4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27CDB-BE53-0ED6-E147-2A05B7842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13468"/>
            <a:ext cx="12192000" cy="1325563"/>
          </a:xfrm>
        </p:spPr>
        <p:txBody>
          <a:bodyPr/>
          <a:lstStyle/>
          <a:p>
            <a:pPr algn="l"/>
            <a:r>
              <a:rPr lang="el-GR" b="1" dirty="0"/>
              <a:t>Κατώτερο πεπτικό</a:t>
            </a:r>
            <a:endParaRPr lang="en-US" b="1" dirty="0"/>
          </a:p>
        </p:txBody>
      </p:sp>
      <p:pic>
        <p:nvPicPr>
          <p:cNvPr id="3" name="Picture 6" descr="Unknown-Rev2.psd">
            <a:extLst>
              <a:ext uri="{FF2B5EF4-FFF2-40B4-BE49-F238E27FC236}">
                <a16:creationId xmlns:a16="http://schemas.microsoft.com/office/drawing/2014/main" id="{E2EB3F95-BB03-7D44-A02F-F5B4BDBEA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AF97B0-AB9D-034B-9DB8-0F9CECF97059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9" descr="ColonResectioning.png">
            <a:extLst>
              <a:ext uri="{FF2B5EF4-FFF2-40B4-BE49-F238E27FC236}">
                <a16:creationId xmlns:a16="http://schemas.microsoft.com/office/drawing/2014/main" id="{F5F76DA7-8AAA-8842-8B6F-AD57A181C5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165" y="2080170"/>
            <a:ext cx="4830872" cy="285787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42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835B5-B393-335A-45C3-571F3595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4158"/>
            <a:ext cx="12192000" cy="1143000"/>
          </a:xfrm>
        </p:spPr>
        <p:txBody>
          <a:bodyPr/>
          <a:lstStyle/>
          <a:p>
            <a:pPr algn="l"/>
            <a:r>
              <a:rPr lang="el-GR" dirty="0">
                <a:solidFill>
                  <a:srgbClr val="00B0F0"/>
                </a:solidFill>
              </a:rPr>
              <a:t>Εκκολπώματα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1C9B9-5D7C-1BA9-798A-171A7D5E0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28935"/>
            <a:ext cx="12192000" cy="4229065"/>
          </a:xfrm>
        </p:spPr>
        <p:txBody>
          <a:bodyPr>
            <a:normAutofit fontScale="62500" lnSpcReduction="20000"/>
          </a:bodyPr>
          <a:lstStyle/>
          <a:p>
            <a:r>
              <a:rPr lang="el-GR" dirty="0"/>
              <a:t>Το πιο κοινό αίτιο αιμορραγίας κατωτέρου πεπτικού</a:t>
            </a:r>
          </a:p>
          <a:p>
            <a:r>
              <a:rPr lang="el-GR" dirty="0"/>
              <a:t>Σακοειδής προσεκβολή του εντερικού τοιχώματος. </a:t>
            </a:r>
          </a:p>
          <a:p>
            <a:r>
              <a:rPr lang="el-GR" dirty="0"/>
              <a:t>Προφίλ ασθενών: ηλικία κυρίως στα 60 έτη με επεισόδιο αθρόου ζωηρού αίματος στα κόπρανα</a:t>
            </a:r>
          </a:p>
          <a:p>
            <a:r>
              <a:rPr lang="el-GR" dirty="0"/>
              <a:t>Κυρίως δεν εμφανίζεται με πόνο παρά με κοιλιακό σπασμό λόγω της αιμορραγίας</a:t>
            </a:r>
          </a:p>
          <a:p>
            <a:r>
              <a:rPr lang="el-GR" dirty="0"/>
              <a:t>Δεν παρατηρούνται συνήθως σημεία φλεγμονής-εκκολπωματίτιδας (σπάνια η εκκολπωματίτιδα προκαλέι αιμορραγία)</a:t>
            </a:r>
          </a:p>
          <a:p>
            <a:r>
              <a:rPr lang="el-GR" dirty="0"/>
              <a:t>Εντόπιση: κυρίως στο αριστερό κόλον (75%) ιδιαίτερα στο σιγμοειδές</a:t>
            </a:r>
          </a:p>
          <a:p>
            <a:pPr marL="0" indent="0">
              <a:buNone/>
            </a:pPr>
            <a:r>
              <a:rPr lang="el-GR" dirty="0"/>
              <a:t>       Στο δεξί κόλον είναι σπανιότερα τα εκκολπώματα αλλά αν υπάρχουν υπάρχει   </a:t>
            </a:r>
          </a:p>
          <a:p>
            <a:pPr marL="0" indent="0">
              <a:buNone/>
            </a:pPr>
            <a:r>
              <a:rPr lang="el-GR" dirty="0"/>
              <a:t>       μεγαλύτερος κίνδυνος αιμορραγίας</a:t>
            </a:r>
          </a:p>
          <a:p>
            <a:r>
              <a:rPr lang="el-GR" dirty="0"/>
              <a:t>Ανατομικά τα αγγεία του δεξιού κόλου σε σχέση με τα εκκολπώματα έχουν μεγαλύτερο αυχένα από ότι τα αγγεία του αριστερού κόλου</a:t>
            </a:r>
          </a:p>
          <a:p>
            <a:r>
              <a:rPr lang="el-GR" dirty="0"/>
              <a:t>Η αιμορράγία συνήθως είναι σποραδική και διακοπτόμενη, αλλά παρατηρείται μεγάλο ποσοστό επαναιμορραγίας (40%) αν δεν αποκατασταθεί η βλάβη</a:t>
            </a:r>
          </a:p>
          <a:p>
            <a:endParaRPr lang="en-US" dirty="0"/>
          </a:p>
        </p:txBody>
      </p:sp>
      <p:pic>
        <p:nvPicPr>
          <p:cNvPr id="4" name="Picture 6" descr="Unknown-Rev2.psd">
            <a:extLst>
              <a:ext uri="{FF2B5EF4-FFF2-40B4-BE49-F238E27FC236}">
                <a16:creationId xmlns:a16="http://schemas.microsoft.com/office/drawing/2014/main" id="{CAF03640-B52C-8846-8EE6-04DF66F27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91C59A-45EF-F847-AB26-E0685EA5AE69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098B1525-670A-4442-B74D-99BA21EE7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657" y="914399"/>
            <a:ext cx="2160588" cy="17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842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E7AB1-1E7B-08C8-033A-901D094C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7024"/>
            <a:ext cx="12192000" cy="1143000"/>
          </a:xfrm>
        </p:spPr>
        <p:txBody>
          <a:bodyPr/>
          <a:lstStyle/>
          <a:p>
            <a:pPr algn="l"/>
            <a:r>
              <a:rPr lang="el-GR" dirty="0">
                <a:solidFill>
                  <a:srgbClr val="00B0F0"/>
                </a:solidFill>
              </a:rPr>
              <a:t>Εκκολπώματα	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1B147-39D0-B1B8-F0BF-7968BB753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05299"/>
            <a:ext cx="5644662" cy="4351338"/>
          </a:xfrm>
        </p:spPr>
        <p:txBody>
          <a:bodyPr/>
          <a:lstStyle/>
          <a:p>
            <a:pPr marL="0" indent="0">
              <a:buNone/>
            </a:pPr>
            <a:r>
              <a:rPr lang="el-GR" sz="2000" b="1" dirty="0"/>
              <a:t>Διάγνωση και θεραπεία</a:t>
            </a:r>
          </a:p>
          <a:p>
            <a:pPr marL="0" indent="0">
              <a:buNone/>
            </a:pPr>
            <a:endParaRPr lang="el-GR" sz="2000" b="1" dirty="0"/>
          </a:p>
          <a:p>
            <a:pPr marL="514350" indent="-514350">
              <a:buAutoNum type="arabicPeriod"/>
            </a:pPr>
            <a:r>
              <a:rPr lang="el-GR" sz="2000" dirty="0"/>
              <a:t>Ενδοσκόπηση: διαγνωστική και θεραπευτική</a:t>
            </a:r>
          </a:p>
          <a:p>
            <a:pPr marL="514350" indent="-514350">
              <a:buAutoNum type="arabicPeriod"/>
            </a:pPr>
            <a:r>
              <a:rPr lang="el-GR" sz="2000" dirty="0"/>
              <a:t>Αγγειογραφία: όταν δεν μπορεί να ανευρεθεί το ένοχο αγγείο</a:t>
            </a:r>
          </a:p>
          <a:p>
            <a:pPr marL="514350" indent="-514350">
              <a:buAutoNum type="arabicPeriod"/>
            </a:pPr>
            <a:r>
              <a:rPr lang="el-GR" sz="2000" dirty="0"/>
              <a:t>Χειρουργική παρέμβαση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B21CDB-105F-30E9-B199-198517BEC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131" y="2355188"/>
            <a:ext cx="4785326" cy="3537935"/>
          </a:xfrm>
          <a:prstGeom prst="rect">
            <a:avLst/>
          </a:prstGeom>
        </p:spPr>
      </p:pic>
      <p:pic>
        <p:nvPicPr>
          <p:cNvPr id="5" name="Picture 6" descr="Unknown-Rev2.psd">
            <a:extLst>
              <a:ext uri="{FF2B5EF4-FFF2-40B4-BE49-F238E27FC236}">
                <a16:creationId xmlns:a16="http://schemas.microsoft.com/office/drawing/2014/main" id="{46158790-FEE6-8148-9C2A-1FE08B016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3140B5-02CE-1141-A75B-A576CAD9D147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6013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48BFC-D537-D26B-9ECD-314BC965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70147"/>
            <a:ext cx="12192000" cy="1143000"/>
          </a:xfrm>
        </p:spPr>
        <p:txBody>
          <a:bodyPr/>
          <a:lstStyle/>
          <a:p>
            <a:pPr algn="l"/>
            <a:r>
              <a:rPr lang="el-GR" dirty="0">
                <a:solidFill>
                  <a:srgbClr val="00B0F0"/>
                </a:solidFill>
              </a:rPr>
              <a:t>Αγγειοδυσπλασία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C3E4A-E6E3-BBAA-B4D3-603D18E2B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47871"/>
            <a:ext cx="12192000" cy="4229065"/>
          </a:xfrm>
        </p:spPr>
        <p:txBody>
          <a:bodyPr>
            <a:normAutofit fontScale="62500" lnSpcReduction="20000"/>
          </a:bodyPr>
          <a:lstStyle/>
          <a:p>
            <a:r>
              <a:rPr lang="el-GR" dirty="0"/>
              <a:t>Αρτηριοφλεβική διαταραχή κατά την οποία παρατηρούνται διατεταμένα υποβλεννογόνια αγγεία (κυρίως φλεβικά στελέχη)</a:t>
            </a:r>
          </a:p>
          <a:p>
            <a:r>
              <a:rPr lang="el-GR" dirty="0"/>
              <a:t>Προφίλ ασθενών: μεγαλύτερη σε ηλικία ασθενείς (&gt;60 έτη)</a:t>
            </a:r>
          </a:p>
          <a:p>
            <a:pPr marL="0" indent="0">
              <a:buNone/>
            </a:pPr>
            <a:r>
              <a:rPr lang="el-GR" dirty="0"/>
              <a:t>       Ποικίλλει η κλινική εκδήλωση από αιματοχεσία έως και λανθάνουσα μικροσκοπική αιμορραγία</a:t>
            </a:r>
          </a:p>
          <a:p>
            <a:r>
              <a:rPr lang="el-GR" dirty="0"/>
              <a:t>Παθογένεια: </a:t>
            </a:r>
          </a:p>
          <a:p>
            <a:pPr marL="457200" lvl="1" indent="0">
              <a:buNone/>
            </a:pPr>
            <a:r>
              <a:rPr lang="el-GR" sz="3200" dirty="0"/>
              <a:t>μικρή ποσότητα λείων μυών στα φλεβικά στελέχη</a:t>
            </a:r>
          </a:p>
          <a:p>
            <a:pPr marL="457200" lvl="1" indent="0">
              <a:buNone/>
            </a:pPr>
            <a:r>
              <a:rPr lang="el-GR" sz="3200" dirty="0"/>
              <a:t>Διαστολή και συστολή του εντέρου αποφράσσουν τις υποβλεννογόνιες φλέβες</a:t>
            </a:r>
          </a:p>
          <a:p>
            <a:pPr marL="457200" lvl="1" indent="0">
              <a:buNone/>
            </a:pPr>
            <a:r>
              <a:rPr lang="el-GR" sz="3200" dirty="0"/>
              <a:t>Διαστολή των αγγείων που αποφράχθησαν</a:t>
            </a:r>
            <a:endParaRPr lang="en-US" sz="3200" dirty="0"/>
          </a:p>
          <a:p>
            <a:r>
              <a:rPr lang="el-GR" dirty="0"/>
              <a:t>Εντοπίζονται κυρίως στο τυφλό</a:t>
            </a:r>
            <a:endParaRPr lang="en-US" dirty="0"/>
          </a:p>
          <a:p>
            <a:r>
              <a:rPr lang="el-GR" dirty="0"/>
              <a:t>Λόγω φλεβικής αιτιολογίας το αίμα δεν είναι εντονο κόκκινο (ΔΔ εκκολπώματα)</a:t>
            </a:r>
          </a:p>
          <a:p>
            <a:pPr marL="0" indent="0">
              <a:buNone/>
            </a:pPr>
            <a:r>
              <a:rPr lang="el-GR" dirty="0"/>
              <a:t>       Συσχέτιση με νεφρική ανεπάρκεια, κίρρωση, αορτική στένωση, νόσο </a:t>
            </a:r>
            <a:r>
              <a:rPr lang="en-US" dirty="0"/>
              <a:t>von Willebrand</a:t>
            </a:r>
            <a:endParaRPr lang="el-GR" dirty="0"/>
          </a:p>
          <a:p>
            <a:r>
              <a:rPr lang="el-GR" dirty="0"/>
              <a:t>Διάγνωση και αντιμετώπιση κυρίως μέσω ενδοσκόπισης ή/ και αγγειογραφίας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Picture 6" descr="Unknown-Rev2.psd">
            <a:extLst>
              <a:ext uri="{FF2B5EF4-FFF2-40B4-BE49-F238E27FC236}">
                <a16:creationId xmlns:a16="http://schemas.microsoft.com/office/drawing/2014/main" id="{7D60D8F4-C9A0-A74E-84BB-5B451097F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1B3CBA-41D7-CB41-836F-24070155070F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CA5183-AAE4-AE4C-992D-FED413959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805" y="914399"/>
            <a:ext cx="2954440" cy="17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85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F4D55-A837-6842-F582-835F4560D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3888"/>
            <a:ext cx="12192000" cy="1143000"/>
          </a:xfrm>
        </p:spPr>
        <p:txBody>
          <a:bodyPr/>
          <a:lstStyle/>
          <a:p>
            <a:pPr algn="l"/>
            <a:r>
              <a:rPr lang="el-GR" dirty="0">
                <a:solidFill>
                  <a:srgbClr val="00B0F0"/>
                </a:solidFill>
              </a:rPr>
              <a:t>Φλεγμονή- Κολίτιδα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B8B72-7BE5-8EF6-A98F-52F41CE0F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28935"/>
            <a:ext cx="12192000" cy="4229065"/>
          </a:xfrm>
        </p:spPr>
        <p:txBody>
          <a:bodyPr>
            <a:noAutofit/>
          </a:bodyPr>
          <a:lstStyle/>
          <a:p>
            <a:r>
              <a:rPr lang="el-GR" sz="1600" dirty="0"/>
              <a:t>Λοιμώδης Κολίτιδα</a:t>
            </a:r>
          </a:p>
          <a:p>
            <a:pPr marL="457200" lvl="1" indent="0">
              <a:buNone/>
            </a:pPr>
            <a:r>
              <a:rPr lang="el-GR" sz="1600" dirty="0"/>
              <a:t>Σχέση με βακτήρια </a:t>
            </a:r>
            <a:r>
              <a:rPr lang="en-US" sz="1600" dirty="0"/>
              <a:t>Salmonella, Campylobacter, and Shigella</a:t>
            </a:r>
            <a:endParaRPr lang="el-GR" sz="1600" dirty="0"/>
          </a:p>
          <a:p>
            <a:pPr marL="457200" lvl="1" indent="0">
              <a:buNone/>
            </a:pPr>
            <a:r>
              <a:rPr lang="el-GR" sz="1600" dirty="0"/>
              <a:t>Συνυπάρχει συνήθως με διάρροια, κοιλιακό άλγος και πυρετό</a:t>
            </a:r>
          </a:p>
          <a:p>
            <a:r>
              <a:rPr lang="el-GR" sz="1600" dirty="0"/>
              <a:t>Φλεγμονώδης νόσος του Εντέρου (ΙΦΝΕ)</a:t>
            </a:r>
          </a:p>
          <a:p>
            <a:pPr marL="457200" lvl="1" indent="0">
              <a:buNone/>
            </a:pPr>
            <a:r>
              <a:rPr lang="el-GR" sz="1600" dirty="0"/>
              <a:t>Νόσος του </a:t>
            </a:r>
            <a:r>
              <a:rPr lang="en-US" sz="1600" dirty="0"/>
              <a:t>Crohn </a:t>
            </a:r>
            <a:r>
              <a:rPr lang="el-GR" sz="1600" dirty="0"/>
              <a:t>και Ελκώδης Κολίτιδα</a:t>
            </a:r>
          </a:p>
          <a:p>
            <a:pPr marL="457200" lvl="1" indent="0">
              <a:buNone/>
            </a:pPr>
            <a:r>
              <a:rPr lang="el-GR" sz="1600" dirty="0"/>
              <a:t>Κυρίως η ελκώδης κολίτιδα προκαλέι αιματοχεσία κατά την αρχική της κλινική εκδήλωση (παρουσία κοιλιακού άλγους και διάρροιας)</a:t>
            </a:r>
          </a:p>
          <a:p>
            <a:pPr marL="457200" lvl="1" indent="0">
              <a:buNone/>
            </a:pPr>
            <a:r>
              <a:rPr lang="el-GR" sz="1600" dirty="0"/>
              <a:t>Σημαντική η διαφορική διάγνωση των ΙΦΝΕ από τις διάφορες κολίτιδες</a:t>
            </a:r>
          </a:p>
          <a:p>
            <a:r>
              <a:rPr lang="el-GR" sz="1600" dirty="0"/>
              <a:t>Ισχαιμική Κολίτιδα</a:t>
            </a:r>
          </a:p>
          <a:p>
            <a:pPr marL="457200" lvl="1" indent="0">
              <a:buNone/>
            </a:pPr>
            <a:r>
              <a:rPr lang="el-GR" sz="1600" dirty="0"/>
              <a:t>Συσχέτιση με παράγοντες κινδύνου όπως σημαντική υπόταση, καρδιακή ανεπάρκεια και αρρυθμίες καθώς και υπερπηκτικές καταστάσεις</a:t>
            </a:r>
          </a:p>
          <a:p>
            <a:pPr marL="457200" lvl="1" indent="0">
              <a:buNone/>
            </a:pPr>
            <a:r>
              <a:rPr lang="el-GR" sz="1600" dirty="0"/>
              <a:t>Προφίλ ασθενών: κυρίως μεγαλύτερης ηλικίας</a:t>
            </a:r>
          </a:p>
          <a:p>
            <a:pPr marL="457200" lvl="1" indent="0">
              <a:buNone/>
            </a:pPr>
            <a:r>
              <a:rPr lang="el-GR" sz="1600" dirty="0"/>
              <a:t>Αφορά συνήθως το αριστερο κόλον (ανάγκη για ΔΔ με ΙΦΝΕ)</a:t>
            </a:r>
          </a:p>
          <a:p>
            <a:pPr marL="457200" lvl="1" indent="0">
              <a:buNone/>
            </a:pPr>
            <a:r>
              <a:rPr lang="el-GR" sz="1600" dirty="0"/>
              <a:t>Μπορεί να είναι </a:t>
            </a:r>
            <a:r>
              <a:rPr lang="el-GR" sz="1600" dirty="0" err="1"/>
              <a:t>αυτοπεριοριζόμενη</a:t>
            </a:r>
            <a:r>
              <a:rPr lang="el-GR" sz="1600" dirty="0"/>
              <a:t>, </a:t>
            </a:r>
            <a:r>
              <a:rPr lang="el-GR" sz="1600" dirty="0" err="1"/>
              <a:t>πτώχη</a:t>
            </a:r>
            <a:r>
              <a:rPr lang="el-GR" sz="1600" dirty="0"/>
              <a:t> πρόγνωση</a:t>
            </a:r>
          </a:p>
        </p:txBody>
      </p:sp>
      <p:pic>
        <p:nvPicPr>
          <p:cNvPr id="4" name="Picture 6" descr="Unknown-Rev2.psd">
            <a:extLst>
              <a:ext uri="{FF2B5EF4-FFF2-40B4-BE49-F238E27FC236}">
                <a16:creationId xmlns:a16="http://schemas.microsoft.com/office/drawing/2014/main" id="{89F3AD59-C063-1C41-B8FD-98A5B927D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7CE5ED-B96F-2B42-A8B5-2A28D673DD6F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005574-2A9C-3443-A5EE-DC0CA88AA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658" y="901342"/>
            <a:ext cx="2160588" cy="171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98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F6755-B8AE-2F39-F584-A7AC8B6DC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28874"/>
            <a:ext cx="12192000" cy="1143000"/>
          </a:xfrm>
        </p:spPr>
        <p:txBody>
          <a:bodyPr/>
          <a:lstStyle/>
          <a:p>
            <a:pPr algn="l"/>
            <a:r>
              <a:rPr lang="el-GR" dirty="0">
                <a:solidFill>
                  <a:srgbClr val="00B0F0"/>
                </a:solidFill>
              </a:rPr>
              <a:t>Καρκίνος Παχέος εντέρου- Πολύποδες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A68E8-DDEF-EFC5-3BCD-6A3AD9CAC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08141"/>
            <a:ext cx="12192000" cy="4229065"/>
          </a:xfrm>
        </p:spPr>
        <p:txBody>
          <a:bodyPr>
            <a:normAutofit/>
          </a:bodyPr>
          <a:lstStyle/>
          <a:p>
            <a:r>
              <a:rPr lang="el-GR" sz="2000" dirty="0"/>
              <a:t>Ποικίλλει στις κλινικές εκδηλώσεις (αιμορραγία, κοιλιακό άλγος, σιδηροπενική λανθάνουσα αναιμία, αποφρακτικός ειλεός)</a:t>
            </a:r>
          </a:p>
          <a:p>
            <a:r>
              <a:rPr lang="el-GR" sz="2000" dirty="0"/>
              <a:t>Κυρίως προσβάλει άτομα ηλικίας άνω των 50 ετών</a:t>
            </a:r>
          </a:p>
          <a:p>
            <a:r>
              <a:rPr lang="el-GR" sz="2000" dirty="0"/>
              <a:t>Συσχέτιση με ΙΦΝΕ, καρκινωματώδης εξαλλαγή πολυπόδων και συνδρόμων πολυποδίασης</a:t>
            </a:r>
          </a:p>
          <a:p>
            <a:r>
              <a:rPr lang="el-GR" sz="2000" dirty="0"/>
              <a:t>Ωστόσο και οι πολύποδες προκαλούν αιμορραγία καθώς και η αφαίρεση τους ενέχει τον κίνδυνο της αιμορραγίας</a:t>
            </a:r>
          </a:p>
          <a:p>
            <a:r>
              <a:rPr lang="en-US" sz="2000" dirty="0"/>
              <a:t>Gold Standard </a:t>
            </a:r>
            <a:r>
              <a:rPr lang="el-GR" sz="2000" dirty="0"/>
              <a:t>για διάγνωση (+λήψη βιοψιών) και </a:t>
            </a:r>
            <a:r>
              <a:rPr lang="en-US" sz="2000" dirty="0"/>
              <a:t>screening</a:t>
            </a:r>
            <a:r>
              <a:rPr lang="el-GR" sz="2000" dirty="0"/>
              <a:t>: ενδοσκόπιση</a:t>
            </a:r>
          </a:p>
          <a:p>
            <a:r>
              <a:rPr lang="el-GR" sz="2000" dirty="0"/>
              <a:t>Χειρουργική +/- Ογκολογική +/- Ακτινοθεραπευτική Αντιμετώπιση</a:t>
            </a:r>
          </a:p>
        </p:txBody>
      </p:sp>
      <p:pic>
        <p:nvPicPr>
          <p:cNvPr id="4" name="Picture 6" descr="Unknown-Rev2.psd">
            <a:extLst>
              <a:ext uri="{FF2B5EF4-FFF2-40B4-BE49-F238E27FC236}">
                <a16:creationId xmlns:a16="http://schemas.microsoft.com/office/drawing/2014/main" id="{C26301D1-F0BE-E749-9658-A188EA807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B551B3-B976-3F42-89AF-C4543D70173A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B32668-6A39-3E4C-AC60-32ED3A17A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659" y="901342"/>
            <a:ext cx="2160588" cy="172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39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24FEA-2B97-65CA-5B63-B0F5B8DDD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1682"/>
            <a:ext cx="12192000" cy="1143000"/>
          </a:xfrm>
        </p:spPr>
        <p:txBody>
          <a:bodyPr/>
          <a:lstStyle/>
          <a:p>
            <a:pPr algn="l"/>
            <a:r>
              <a:rPr lang="el-GR" dirty="0">
                <a:solidFill>
                  <a:srgbClr val="00B0F0"/>
                </a:solidFill>
              </a:rPr>
              <a:t>Αιμορροιδοπάθεια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08B02-E415-D5F3-C9BF-21214F66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44682"/>
            <a:ext cx="12192000" cy="4229065"/>
          </a:xfrm>
        </p:spPr>
        <p:txBody>
          <a:bodyPr>
            <a:normAutofit fontScale="92500" lnSpcReduction="10000"/>
          </a:bodyPr>
          <a:lstStyle/>
          <a:p>
            <a:r>
              <a:rPr lang="el-GR" sz="2200" dirty="0"/>
              <a:t>Αιμορροίδες: </a:t>
            </a:r>
            <a:r>
              <a:rPr lang="el-GR" sz="2200" dirty="0" err="1"/>
              <a:t>Διατεταμένες</a:t>
            </a:r>
            <a:r>
              <a:rPr lang="el-GR" sz="2200" dirty="0"/>
              <a:t> υποβλεννογόνιες φλέβες ευρισκόμενες άνωθεν ή κάτωθεν της   </a:t>
            </a:r>
          </a:p>
          <a:p>
            <a:r>
              <a:rPr lang="el-GR" sz="2200" dirty="0"/>
              <a:t>                        οδοντωτής γραμμής</a:t>
            </a:r>
          </a:p>
          <a:p>
            <a:r>
              <a:rPr lang="el-GR" sz="2200" dirty="0"/>
              <a:t>Πιθανώς και ασυμπτωματικές</a:t>
            </a:r>
          </a:p>
          <a:p>
            <a:r>
              <a:rPr lang="el-GR" sz="2200" dirty="0"/>
              <a:t>Ενοχές για </a:t>
            </a:r>
            <a:r>
              <a:rPr lang="el-GR" sz="2200" dirty="0" err="1"/>
              <a:t>αιματοχεσία</a:t>
            </a:r>
            <a:r>
              <a:rPr lang="el-GR" sz="2200" dirty="0"/>
              <a:t> (ρήξη των έσω </a:t>
            </a:r>
            <a:r>
              <a:rPr lang="el-GR" sz="2200" dirty="0" err="1"/>
              <a:t>αιμορροιδικών</a:t>
            </a:r>
            <a:r>
              <a:rPr lang="el-GR" sz="2200" dirty="0"/>
              <a:t> αρτηριών): αίμα που επαλείφει τα κόπρανα ή παρατηρείται στο τέλος της αφόδευσης</a:t>
            </a:r>
          </a:p>
          <a:p>
            <a:pPr marL="457200" lvl="1" indent="0">
              <a:buNone/>
            </a:pPr>
            <a:r>
              <a:rPr lang="el-GR" sz="2200" dirty="0"/>
              <a:t>Θρόμβωση-απόφραξη και κνησμό</a:t>
            </a:r>
          </a:p>
          <a:p>
            <a:pPr marL="457200" lvl="1" indent="0">
              <a:buNone/>
            </a:pPr>
            <a:r>
              <a:rPr lang="el-GR" sz="2200" dirty="0"/>
              <a:t>Δυσκοιλιότητα</a:t>
            </a:r>
          </a:p>
          <a:p>
            <a:r>
              <a:rPr lang="el-GR" sz="2200" dirty="0"/>
              <a:t>Δεν προκαλούν σοβαρές αιμοδυναμικές διαταραχές (κίνδυνος μόνο σε προυπάρχουσες διαταραχές πήξης)</a:t>
            </a:r>
          </a:p>
          <a:p>
            <a:r>
              <a:rPr lang="el-GR" sz="2200" dirty="0"/>
              <a:t>Κυρίως σε ηλικία άνω των 40 ετών με ανεύρεση αιμορροιδοπάθειας σύσταση για κολονοσκόπηση</a:t>
            </a:r>
          </a:p>
          <a:p>
            <a:r>
              <a:rPr lang="el-GR" sz="2200" dirty="0"/>
              <a:t>Αντιμετώπιση κυρίως χειρουργικά</a:t>
            </a:r>
          </a:p>
          <a:p>
            <a:pPr marL="1828800" lvl="4" indent="0">
              <a:buNone/>
            </a:pPr>
            <a:endParaRPr lang="el-GR" dirty="0"/>
          </a:p>
        </p:txBody>
      </p:sp>
      <p:pic>
        <p:nvPicPr>
          <p:cNvPr id="4" name="Picture 6" descr="Unknown-Rev2.psd">
            <a:extLst>
              <a:ext uri="{FF2B5EF4-FFF2-40B4-BE49-F238E27FC236}">
                <a16:creationId xmlns:a16="http://schemas.microsoft.com/office/drawing/2014/main" id="{F531902C-EC3B-E648-8E80-A96F54801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AD1540-710E-5946-8754-E74B44A839F2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9D8C6D-515B-AA4F-918C-A3A910286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646" y="914400"/>
            <a:ext cx="3521601" cy="171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58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513F-C169-006A-D7AF-46006B975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4697"/>
            <a:ext cx="12106154" cy="1199322"/>
          </a:xfrm>
        </p:spPr>
        <p:txBody>
          <a:bodyPr/>
          <a:lstStyle/>
          <a:p>
            <a:pPr algn="l"/>
            <a:r>
              <a:rPr lang="el-GR" dirty="0">
                <a:solidFill>
                  <a:srgbClr val="00B0F0"/>
                </a:solidFill>
              </a:rPr>
              <a:t>Συμπεράσματα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DEC230-72B5-2B5B-A2B7-0A96F41AD460}"/>
              </a:ext>
            </a:extLst>
          </p:cNvPr>
          <p:cNvSpPr txBox="1">
            <a:spLocks/>
          </p:cNvSpPr>
          <p:nvPr/>
        </p:nvSpPr>
        <p:spPr>
          <a:xfrm>
            <a:off x="0" y="2584060"/>
            <a:ext cx="8287473" cy="5257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800" dirty="0">
                <a:solidFill>
                  <a:schemeClr val="bg1"/>
                </a:solidFill>
              </a:rPr>
              <a:t>Βάσει της διεθνούς βιβλιογραφίας:</a:t>
            </a:r>
          </a:p>
          <a:p>
            <a:pPr marL="0" indent="0">
              <a:buNone/>
            </a:pPr>
            <a:endParaRPr lang="el-GR" sz="1800" dirty="0">
              <a:solidFill>
                <a:schemeClr val="bg1"/>
              </a:solidFill>
            </a:endParaRPr>
          </a:p>
          <a:p>
            <a:r>
              <a:rPr lang="el-GR" sz="1800" dirty="0">
                <a:solidFill>
                  <a:schemeClr val="bg1"/>
                </a:solidFill>
              </a:rPr>
              <a:t>Η αιμορραγία πεπτικού (ανωτέρου και κατωτέρου) μπορεί να είναι και απειλητική για την ζωή</a:t>
            </a:r>
          </a:p>
          <a:p>
            <a:r>
              <a:rPr lang="el-GR" sz="1800" dirty="0">
                <a:solidFill>
                  <a:schemeClr val="bg1"/>
                </a:solidFill>
              </a:rPr>
              <a:t>Έγκαιρη αναγνώριση του αιμορραγικού </a:t>
            </a:r>
            <a:r>
              <a:rPr lang="en-US" sz="1800" dirty="0">
                <a:solidFill>
                  <a:schemeClr val="bg1"/>
                </a:solidFill>
              </a:rPr>
              <a:t>shock </a:t>
            </a:r>
            <a:r>
              <a:rPr lang="el-GR" sz="1800" dirty="0">
                <a:solidFill>
                  <a:schemeClr val="bg1"/>
                </a:solidFill>
              </a:rPr>
              <a:t>με χορήγηση υγρών, αίματος και ανάσχεση της αιμορραγίας (χειρουργικά και ενδοσκοπικά)</a:t>
            </a:r>
          </a:p>
          <a:p>
            <a:r>
              <a:rPr lang="el-GR" sz="1800" dirty="0">
                <a:solidFill>
                  <a:schemeClr val="bg1"/>
                </a:solidFill>
              </a:rPr>
              <a:t>Ποικιλία κλινικών εκδηλώσεων (αιματοχεσία, μέλαινα κένωση, αιματέμεση, μικροσκοπική αιμορραγία, ορθοστατική υπόταση, αναιμία)</a:t>
            </a:r>
          </a:p>
          <a:p>
            <a:r>
              <a:rPr lang="el-GR" sz="1800" dirty="0">
                <a:solidFill>
                  <a:schemeClr val="bg1"/>
                </a:solidFill>
              </a:rPr>
              <a:t>Στην αντιμετώπιση της αιμορραγίας πεπτικού, γενικά, σημαντικό ρόλο έχει η ενδοσκόπηση και η αγγειογραφία και δευτερευόντως ή επι αποτυχίας το χειρουργείο</a:t>
            </a:r>
          </a:p>
          <a:p>
            <a:r>
              <a:rPr lang="el-GR" sz="1800" dirty="0">
                <a:solidFill>
                  <a:schemeClr val="bg1"/>
                </a:solidFill>
              </a:rPr>
              <a:t>Ανάγκη πρόληψης και </a:t>
            </a:r>
            <a:r>
              <a:rPr lang="en-US" sz="1800" dirty="0">
                <a:solidFill>
                  <a:schemeClr val="bg1"/>
                </a:solidFill>
              </a:rPr>
              <a:t>screening </a:t>
            </a:r>
            <a:r>
              <a:rPr lang="el-GR" sz="1800" dirty="0">
                <a:solidFill>
                  <a:schemeClr val="bg1"/>
                </a:solidFill>
              </a:rPr>
              <a:t>(καρκίνος παχέος εντέρου)</a:t>
            </a:r>
          </a:p>
          <a:p>
            <a:endParaRPr lang="el-GR" dirty="0"/>
          </a:p>
        </p:txBody>
      </p:sp>
      <p:pic>
        <p:nvPicPr>
          <p:cNvPr id="6" name="Picture 6" descr="Unknown-Rev2.psd">
            <a:extLst>
              <a:ext uri="{FF2B5EF4-FFF2-40B4-BE49-F238E27FC236}">
                <a16:creationId xmlns:a16="http://schemas.microsoft.com/office/drawing/2014/main" id="{D7A5D08A-EEA6-E341-AC80-01E586880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5037D7-11CE-6141-9397-AD9F512E558D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6" descr="IMG_8232.jpg">
            <a:extLst>
              <a:ext uri="{FF2B5EF4-FFF2-40B4-BE49-F238E27FC236}">
                <a16:creationId xmlns:a16="http://schemas.microsoft.com/office/drawing/2014/main" id="{67A7009C-EB4C-5B42-AFDB-B4C45DC39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639" y="2584060"/>
            <a:ext cx="3364303" cy="228375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021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443C644-7E7D-E251-FF2D-FD26F128F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t="15336" r="11828" b="26189"/>
          <a:stretch/>
        </p:blipFill>
        <p:spPr>
          <a:xfrm>
            <a:off x="1671577" y="2037144"/>
            <a:ext cx="9306045" cy="4201611"/>
          </a:xfrm>
        </p:spPr>
      </p:pic>
      <p:pic>
        <p:nvPicPr>
          <p:cNvPr id="4" name="Picture 6" descr="Unknown-Rev2.psd">
            <a:extLst>
              <a:ext uri="{FF2B5EF4-FFF2-40B4-BE49-F238E27FC236}">
                <a16:creationId xmlns:a16="http://schemas.microsoft.com/office/drawing/2014/main" id="{B64F0CE2-7748-AD4D-AFC8-628276C4B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04B0E8-0C09-8145-9C33-BCFFB7CE03EA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5174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19A50F-5598-9244-5BFF-4D476074D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4413"/>
            <a:ext cx="10972800" cy="1143000"/>
          </a:xfrm>
        </p:spPr>
        <p:txBody>
          <a:bodyPr/>
          <a:lstStyle/>
          <a:p>
            <a:pPr algn="l"/>
            <a:r>
              <a:rPr lang="el-GR" dirty="0">
                <a:solidFill>
                  <a:srgbClr val="00B0F0"/>
                </a:solidFill>
              </a:rPr>
              <a:t>Ανατομία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11E74F-8045-AD9C-0826-2DF533B65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43200"/>
            <a:ext cx="12192000" cy="5735256"/>
          </a:xfrm>
        </p:spPr>
        <p:txBody>
          <a:bodyPr/>
          <a:lstStyle/>
          <a:p>
            <a:pPr marL="0" indent="0">
              <a:buNone/>
            </a:pPr>
            <a:r>
              <a:rPr lang="el-GR" sz="2000" b="1" dirty="0"/>
              <a:t>Ανώτερο πεπτικό: </a:t>
            </a:r>
            <a:r>
              <a:rPr lang="el-GR" sz="2000" dirty="0"/>
              <a:t>οισοφάγος έως τον σύνδεσμο του </a:t>
            </a:r>
            <a:r>
              <a:rPr lang="en-GB" sz="2000" dirty="0" err="1"/>
              <a:t>treitz</a:t>
            </a:r>
            <a:r>
              <a:rPr lang="el-GR" sz="2000" dirty="0"/>
              <a:t> </a:t>
            </a:r>
          </a:p>
          <a:p>
            <a:r>
              <a:rPr lang="el-GR" sz="2000" dirty="0"/>
              <a:t>(Οισοφάγος, στόμαχος, δωδεκαδάκτυλο)</a:t>
            </a:r>
          </a:p>
          <a:p>
            <a:endParaRPr lang="el-GR" sz="2000" dirty="0"/>
          </a:p>
          <a:p>
            <a:pPr marL="0" indent="0">
              <a:buNone/>
            </a:pPr>
            <a:r>
              <a:rPr lang="el-GR" sz="2000" b="1" dirty="0"/>
              <a:t>Κατώτερο πεπτικό: </a:t>
            </a:r>
            <a:r>
              <a:rPr lang="el-GR" sz="2000" dirty="0"/>
              <a:t>από τον σύνδεσμο του </a:t>
            </a:r>
            <a:r>
              <a:rPr lang="en-GB" sz="2000" dirty="0" err="1"/>
              <a:t>treitz</a:t>
            </a:r>
            <a:r>
              <a:rPr lang="en-GB" sz="2000" dirty="0"/>
              <a:t> </a:t>
            </a:r>
            <a:r>
              <a:rPr lang="el-GR" sz="2000" dirty="0"/>
              <a:t>έως τον πρωκτό</a:t>
            </a:r>
          </a:p>
          <a:p>
            <a:r>
              <a:rPr lang="el-GR" sz="2000" dirty="0"/>
              <a:t>Λεπτό έντερο, παχύ έντερο </a:t>
            </a:r>
          </a:p>
          <a:p>
            <a:endParaRPr lang="el-G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/>
              <a:t>Πρακτικά στην αιμορραγία του κατώτερου πεπτικού αναφερόμαστε στην αιμορραγία του παχέος εντέρου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/>
              <a:t>Σπάνια το λεπτό έντερο προκαλεί αιμορραγία </a:t>
            </a:r>
          </a:p>
        </p:txBody>
      </p:sp>
      <p:pic>
        <p:nvPicPr>
          <p:cNvPr id="5" name="Picture 6" descr="Unknown-Rev2.psd">
            <a:extLst>
              <a:ext uri="{FF2B5EF4-FFF2-40B4-BE49-F238E27FC236}">
                <a16:creationId xmlns:a16="http://schemas.microsoft.com/office/drawing/2014/main" id="{D92A210C-0DA6-A346-9812-01244C542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715F41-1E7A-7F46-8061-1F8DD8639F80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E855B144-0340-9D49-B3C4-8912D4BFB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527" y="1504413"/>
            <a:ext cx="1983210" cy="3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B57AF9BD-CED3-F44A-81C5-E5FE97371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737" y="1504413"/>
            <a:ext cx="1983210" cy="3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916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8F6C74B-6FF7-417B-6347-39B9606B15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3" t="14685" r="12199" b="13623"/>
          <a:stretch/>
        </p:blipFill>
        <p:spPr>
          <a:xfrm>
            <a:off x="1666754" y="2037144"/>
            <a:ext cx="9282898" cy="3475867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3DB0B33-0CC5-B7DB-8764-8ED453CE50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4" t="44831" r="12199" b="42029"/>
          <a:stretch/>
        </p:blipFill>
        <p:spPr>
          <a:xfrm>
            <a:off x="1666754" y="5428527"/>
            <a:ext cx="9282898" cy="879677"/>
          </a:xfrm>
          <a:prstGeom prst="rect">
            <a:avLst/>
          </a:prstGeom>
        </p:spPr>
      </p:pic>
      <p:pic>
        <p:nvPicPr>
          <p:cNvPr id="5" name="Picture 6" descr="Unknown-Rev2.psd">
            <a:extLst>
              <a:ext uri="{FF2B5EF4-FFF2-40B4-BE49-F238E27FC236}">
                <a16:creationId xmlns:a16="http://schemas.microsoft.com/office/drawing/2014/main" id="{E8EEF199-D0A2-1348-BDDE-4EF68D90A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76EF97-6EE5-1444-9741-26C93EDE232F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4731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Unknown-Rev2.psd">
            <a:extLst>
              <a:ext uri="{FF2B5EF4-FFF2-40B4-BE49-F238E27FC236}">
                <a16:creationId xmlns:a16="http://schemas.microsoft.com/office/drawing/2014/main" id="{C97A0D8C-BC20-9745-BE19-B0E9367ED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E79151-DA25-6B45-9B79-02AF259E6A5E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95F619-7B04-1346-BB19-7E15F43178B8}"/>
              </a:ext>
            </a:extLst>
          </p:cNvPr>
          <p:cNvSpPr/>
          <p:nvPr/>
        </p:nvSpPr>
        <p:spPr>
          <a:xfrm>
            <a:off x="4501341" y="2703799"/>
            <a:ext cx="2574744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733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Ερωτήσεις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BAA44D-9F81-0E47-974E-DEA2161912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038" y="5359945"/>
            <a:ext cx="83888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BE839F-6F56-AA48-A3CB-41B79CAB3807}"/>
              </a:ext>
            </a:extLst>
          </p:cNvPr>
          <p:cNvSpPr/>
          <p:nvPr/>
        </p:nvSpPr>
        <p:spPr>
          <a:xfrm>
            <a:off x="4142723" y="5359944"/>
            <a:ext cx="51980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bg1"/>
                </a:solidFill>
              </a:rPr>
              <a:t>Βασίλειος Δρακόπουλος </a:t>
            </a:r>
            <a:r>
              <a:rPr lang="en-US" sz="1400" dirty="0">
                <a:solidFill>
                  <a:schemeClr val="bg1"/>
                </a:solidFill>
              </a:rPr>
              <a:t>MD, PhD, FACS</a:t>
            </a:r>
          </a:p>
          <a:p>
            <a:r>
              <a:rPr lang="el-GR" altLang="en-US" sz="1400" dirty="0">
                <a:solidFill>
                  <a:schemeClr val="bg2"/>
                </a:solidFill>
              </a:rPr>
              <a:t>Χειρουργός</a:t>
            </a:r>
            <a:r>
              <a:rPr lang="en-US" altLang="en-US" sz="1400" dirty="0">
                <a:solidFill>
                  <a:schemeClr val="bg2"/>
                </a:solidFill>
              </a:rPr>
              <a:t> - </a:t>
            </a:r>
            <a:r>
              <a:rPr lang="el-GR" altLang="en-US" sz="1400" dirty="0">
                <a:solidFill>
                  <a:schemeClr val="bg2"/>
                </a:solidFill>
              </a:rPr>
              <a:t> Επιμελητής Α’ Ε.Σ.Υ</a:t>
            </a:r>
            <a:endParaRPr lang="el-GR" sz="1400" dirty="0">
              <a:solidFill>
                <a:schemeClr val="bg1"/>
              </a:solidFill>
            </a:endParaRPr>
          </a:p>
          <a:p>
            <a:r>
              <a:rPr lang="el-GR" altLang="en-US" sz="1400" dirty="0">
                <a:solidFill>
                  <a:schemeClr val="bg2"/>
                </a:solidFill>
              </a:rPr>
              <a:t>Γ´ Χειρουργική Κλινική</a:t>
            </a:r>
            <a:r>
              <a:rPr lang="en-US" altLang="en-US" sz="1400" dirty="0">
                <a:solidFill>
                  <a:schemeClr val="bg2"/>
                </a:solidFill>
              </a:rPr>
              <a:t> </a:t>
            </a:r>
            <a:r>
              <a:rPr lang="el-GR" altLang="en-US" sz="1400" dirty="0">
                <a:solidFill>
                  <a:schemeClr val="bg2"/>
                </a:solidFill>
              </a:rPr>
              <a:t>Γ.Ν.Α. "Ο Ευαγγελισμός"</a:t>
            </a:r>
            <a:r>
              <a:rPr lang="el-GR" sz="1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922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Unknown-Rev2.psd">
            <a:extLst>
              <a:ext uri="{FF2B5EF4-FFF2-40B4-BE49-F238E27FC236}">
                <a16:creationId xmlns:a16="http://schemas.microsoft.com/office/drawing/2014/main" id="{C97A0D8C-BC20-9745-BE19-B0E9367ED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E79151-DA25-6B45-9B79-02AF259E6A5E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17F001-65E9-2542-9E51-EA0F9FFDC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038" y="5359945"/>
            <a:ext cx="83888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1B5C9F-1296-CD44-9318-89D039EBD0B5}"/>
              </a:ext>
            </a:extLst>
          </p:cNvPr>
          <p:cNvSpPr/>
          <p:nvPr/>
        </p:nvSpPr>
        <p:spPr>
          <a:xfrm>
            <a:off x="4142723" y="5359944"/>
            <a:ext cx="51980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bg1"/>
                </a:solidFill>
              </a:rPr>
              <a:t>Βασίλειος Δρακόπουλος </a:t>
            </a:r>
            <a:r>
              <a:rPr lang="en-US" sz="1400" dirty="0">
                <a:solidFill>
                  <a:schemeClr val="bg1"/>
                </a:solidFill>
              </a:rPr>
              <a:t>MD, PhD, FACS</a:t>
            </a:r>
          </a:p>
          <a:p>
            <a:r>
              <a:rPr lang="el-GR" altLang="en-US" sz="1400" dirty="0">
                <a:solidFill>
                  <a:schemeClr val="bg2"/>
                </a:solidFill>
              </a:rPr>
              <a:t>Χειρουργός</a:t>
            </a:r>
            <a:r>
              <a:rPr lang="en-US" altLang="en-US" sz="1400" dirty="0">
                <a:solidFill>
                  <a:schemeClr val="bg2"/>
                </a:solidFill>
              </a:rPr>
              <a:t> - </a:t>
            </a:r>
            <a:r>
              <a:rPr lang="el-GR" altLang="en-US" sz="1400" dirty="0">
                <a:solidFill>
                  <a:schemeClr val="bg2"/>
                </a:solidFill>
              </a:rPr>
              <a:t> Επιμελητής Α’ Ε.Σ.Υ</a:t>
            </a:r>
            <a:endParaRPr lang="el-GR" sz="1400" dirty="0">
              <a:solidFill>
                <a:schemeClr val="bg1"/>
              </a:solidFill>
            </a:endParaRPr>
          </a:p>
          <a:p>
            <a:r>
              <a:rPr lang="el-GR" altLang="en-US" sz="1400" dirty="0">
                <a:solidFill>
                  <a:schemeClr val="bg2"/>
                </a:solidFill>
              </a:rPr>
              <a:t>Γ´ Χειρουργική Κλινική</a:t>
            </a:r>
            <a:r>
              <a:rPr lang="en-US" altLang="en-US" sz="1400" dirty="0">
                <a:solidFill>
                  <a:schemeClr val="bg2"/>
                </a:solidFill>
              </a:rPr>
              <a:t> </a:t>
            </a:r>
            <a:r>
              <a:rPr lang="el-GR" altLang="en-US" sz="1400" dirty="0">
                <a:solidFill>
                  <a:schemeClr val="bg2"/>
                </a:solidFill>
              </a:rPr>
              <a:t>Γ.Ν.Α. "Ο Ευαγγελισμός"</a:t>
            </a:r>
            <a:r>
              <a:rPr lang="el-GR" sz="1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232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A1B900-374A-371A-4BAA-0F54625D1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75351"/>
            <a:ext cx="12192000" cy="1143000"/>
          </a:xfrm>
        </p:spPr>
        <p:txBody>
          <a:bodyPr/>
          <a:lstStyle/>
          <a:p>
            <a:pPr algn="l"/>
            <a:r>
              <a:rPr lang="el-GR" dirty="0">
                <a:solidFill>
                  <a:srgbClr val="00B0F0"/>
                </a:solidFill>
              </a:rPr>
              <a:t>Κλινικός διαχωρισμός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BFF113-389C-D8D9-7557-A1A086474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0157" y="2628935"/>
            <a:ext cx="12292314" cy="42290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b="1" dirty="0"/>
              <a:t>Αιματέμεση: </a:t>
            </a:r>
            <a:r>
              <a:rPr lang="el-GR" sz="1600" dirty="0"/>
              <a:t>αποβολή αίματος με </a:t>
            </a:r>
            <a:r>
              <a:rPr lang="el-GR" sz="1600" dirty="0" err="1"/>
              <a:t>έμετο</a:t>
            </a:r>
            <a:endParaRPr lang="el-GR" sz="1600" dirty="0"/>
          </a:p>
          <a:p>
            <a:r>
              <a:rPr lang="el-GR" sz="1600" dirty="0"/>
              <a:t>Κυρίως είναι αποτέλεσμα του ανώτερου πεπτικού</a:t>
            </a:r>
          </a:p>
          <a:p>
            <a:r>
              <a:rPr lang="el-GR" sz="1600" dirty="0"/>
              <a:t>Μπορεί να είναι έντονο ερυθρό (</a:t>
            </a:r>
            <a:r>
              <a:rPr lang="el-GR" sz="1600" dirty="0" err="1"/>
              <a:t>έμετος</a:t>
            </a:r>
            <a:r>
              <a:rPr lang="el-GR" sz="1600" dirty="0"/>
              <a:t> αμέσως μετά την </a:t>
            </a:r>
            <a:r>
              <a:rPr lang="el-GR" sz="1600" dirty="0" err="1"/>
              <a:t>αιμορραγια</a:t>
            </a:r>
            <a:r>
              <a:rPr lang="el-GR" sz="1600" dirty="0"/>
              <a:t>) ή και </a:t>
            </a:r>
            <a:r>
              <a:rPr lang="el-GR" sz="1600" dirty="0" err="1"/>
              <a:t>καφεοειδής</a:t>
            </a:r>
            <a:r>
              <a:rPr lang="el-GR" sz="1600" dirty="0"/>
              <a:t> </a:t>
            </a:r>
            <a:r>
              <a:rPr lang="el-GR" sz="1600" dirty="0" err="1"/>
              <a:t>έμετος</a:t>
            </a:r>
            <a:r>
              <a:rPr lang="el-GR" sz="1600" dirty="0"/>
              <a:t> (αναγωγή της αιμοσφαιρίνης σε αιμάτινη από την δράση του </a:t>
            </a:r>
            <a:r>
              <a:rPr lang="en-GB" sz="1600" dirty="0"/>
              <a:t>HCL</a:t>
            </a:r>
            <a:r>
              <a:rPr lang="el-GR" sz="1600" dirty="0"/>
              <a:t>)</a:t>
            </a:r>
          </a:p>
          <a:p>
            <a:endParaRPr lang="el-GR" sz="1600" dirty="0"/>
          </a:p>
          <a:p>
            <a:pPr marL="0" indent="0">
              <a:buNone/>
            </a:pPr>
            <a:r>
              <a:rPr lang="el-GR" sz="1600" b="1" dirty="0"/>
              <a:t>Μέλαινα</a:t>
            </a:r>
            <a:r>
              <a:rPr lang="en-US" sz="1600" b="1" dirty="0"/>
              <a:t> </a:t>
            </a:r>
            <a:r>
              <a:rPr lang="el-GR" sz="1600" b="1" dirty="0"/>
              <a:t>κένωση: </a:t>
            </a:r>
            <a:r>
              <a:rPr lang="el-GR" sz="1600" dirty="0"/>
              <a:t>μαύρο χρώμα κοπράνων (δίκην πίσσας)</a:t>
            </a:r>
          </a:p>
          <a:p>
            <a:r>
              <a:rPr lang="el-GR" sz="1600" dirty="0"/>
              <a:t>Αποτέλεσμα αναγωγής της αιμοσφαιρίνης με την δράση των βακτηρίων (έχουν μεσολαβήσει ώρες)</a:t>
            </a:r>
          </a:p>
          <a:p>
            <a:r>
              <a:rPr lang="el-GR" sz="1600" dirty="0"/>
              <a:t>Συνήθως δηλώνει αιμορραγία ανώτερου πεπτικού και σπανιότερα δεξιού </a:t>
            </a:r>
            <a:r>
              <a:rPr lang="el-GR" sz="1600" dirty="0" err="1"/>
              <a:t>κόλου</a:t>
            </a:r>
            <a:r>
              <a:rPr lang="el-GR" sz="1600" dirty="0"/>
              <a:t> </a:t>
            </a:r>
          </a:p>
          <a:p>
            <a:r>
              <a:rPr lang="el-GR" sz="1600" dirty="0"/>
              <a:t>Ανάγκη ΔΔ από κατάποση αίματος από φάρυγγα ή και κατανάλωση βισμουθίου, σιδήρου, σουπιάς </a:t>
            </a:r>
            <a:endParaRPr lang="en-US" sz="1600" dirty="0"/>
          </a:p>
          <a:p>
            <a:endParaRPr lang="el-GR" sz="1600" dirty="0"/>
          </a:p>
          <a:p>
            <a:pPr marL="0" indent="0">
              <a:buNone/>
            </a:pPr>
            <a:r>
              <a:rPr lang="el-GR" sz="1600" b="1" dirty="0"/>
              <a:t>Αιματοχεσία: </a:t>
            </a:r>
            <a:r>
              <a:rPr lang="el-GR" sz="1600" dirty="0"/>
              <a:t>αποβολή ερυθρού ή βυσσινόχροου αίματος </a:t>
            </a:r>
          </a:p>
          <a:p>
            <a:r>
              <a:rPr lang="el-GR" sz="1600" dirty="0"/>
              <a:t>Δηλώνει συνήθως αιμορραγία κατώτερου πεπτικού κυρίως κατιόντος κόλου, και ορθού</a:t>
            </a:r>
          </a:p>
          <a:p>
            <a:r>
              <a:rPr lang="el-GR" sz="1600" dirty="0"/>
              <a:t>5-10% αποτέλεσμα οξείας αιμορραγίας ανώτερου πεπτικού (δεν προλαβαίνει να εξελιχθεί σαν μέλαινα κένωση)</a:t>
            </a:r>
          </a:p>
        </p:txBody>
      </p:sp>
      <p:pic>
        <p:nvPicPr>
          <p:cNvPr id="4" name="Picture 6" descr="Unknown-Rev2.psd">
            <a:extLst>
              <a:ext uri="{FF2B5EF4-FFF2-40B4-BE49-F238E27FC236}">
                <a16:creationId xmlns:a16="http://schemas.microsoft.com/office/drawing/2014/main" id="{83AE9D69-A9B3-F94D-9136-ED2570AA6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CE9ED8-A136-A042-B106-938CF4340FDE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0.jpg">
            <a:extLst>
              <a:ext uri="{FF2B5EF4-FFF2-40B4-BE49-F238E27FC236}">
                <a16:creationId xmlns:a16="http://schemas.microsoft.com/office/drawing/2014/main" id="{6833D1E5-7734-7D4F-891D-6873485C9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311" y="914400"/>
            <a:ext cx="2172932" cy="17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6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CBC6-0D95-54EE-D911-9B6F90C19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9428"/>
            <a:ext cx="12192000" cy="1143000"/>
          </a:xfrm>
        </p:spPr>
        <p:txBody>
          <a:bodyPr/>
          <a:lstStyle/>
          <a:p>
            <a:pPr algn="l"/>
            <a:r>
              <a:rPr lang="el-GR" dirty="0">
                <a:solidFill>
                  <a:srgbClr val="00B0F0"/>
                </a:solidFill>
              </a:rPr>
              <a:t>Διαφορική διάγνωση- Ανώτερο πεπτικό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7EE49-FFBC-A3D1-100A-6F88B1FF6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19565"/>
            <a:ext cx="5463251" cy="4164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Περισσότερο συχνά</a:t>
            </a:r>
            <a:r>
              <a:rPr lang="en-US" sz="2400" b="1" dirty="0"/>
              <a:t>: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000" dirty="0"/>
              <a:t>Πεπτικό έλκος</a:t>
            </a:r>
          </a:p>
          <a:p>
            <a:r>
              <a:rPr lang="el-GR" sz="2000" dirty="0"/>
              <a:t>Κιρσοί</a:t>
            </a:r>
            <a:r>
              <a:rPr lang="en-US" sz="2000" dirty="0"/>
              <a:t> </a:t>
            </a:r>
            <a:r>
              <a:rPr lang="el-GR" sz="2000" dirty="0"/>
              <a:t>και πυλαία γαστροπάθεια</a:t>
            </a:r>
          </a:p>
          <a:p>
            <a:r>
              <a:rPr lang="en-US" sz="2000" dirty="0"/>
              <a:t>Mallory</a:t>
            </a:r>
            <a:r>
              <a:rPr lang="el-GR" sz="2000" dirty="0"/>
              <a:t>- </a:t>
            </a:r>
            <a:r>
              <a:rPr lang="en-US" sz="2000" dirty="0"/>
              <a:t>Weiss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A4CE0B-BA9F-0C67-DB4B-E854E78DA5D0}"/>
              </a:ext>
            </a:extLst>
          </p:cNvPr>
          <p:cNvSpPr txBox="1"/>
          <p:nvPr/>
        </p:nvSpPr>
        <p:spPr>
          <a:xfrm>
            <a:off x="7619849" y="2807990"/>
            <a:ext cx="4583723" cy="318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l-GR" sz="2400" b="1" dirty="0">
                <a:solidFill>
                  <a:schemeClr val="bg1"/>
                </a:solidFill>
              </a:rPr>
              <a:t>Λιγότερο κοινά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l-GR" sz="24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2000" dirty="0" err="1">
                <a:solidFill>
                  <a:schemeClr val="bg1"/>
                </a:solidFill>
              </a:rPr>
              <a:t>Αγγειοδυσπλασία</a:t>
            </a:r>
            <a:endParaRPr lang="el-GR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Γαστρίτιδα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Κακοήθειες (Οισοφάγου και στομάχου)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Βλάβη του </a:t>
            </a:r>
            <a:r>
              <a:rPr lang="en-US" sz="2000" dirty="0" err="1">
                <a:solidFill>
                  <a:schemeClr val="bg1"/>
                </a:solidFill>
              </a:rPr>
              <a:t>Dieulafoy</a:t>
            </a:r>
            <a:endParaRPr lang="el-GR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Αορτοεντερικά συρίγγια</a:t>
            </a:r>
          </a:p>
        </p:txBody>
      </p:sp>
      <p:pic>
        <p:nvPicPr>
          <p:cNvPr id="5" name="Picture 6" descr="Unknown-Rev2.psd">
            <a:extLst>
              <a:ext uri="{FF2B5EF4-FFF2-40B4-BE49-F238E27FC236}">
                <a16:creationId xmlns:a16="http://schemas.microsoft.com/office/drawing/2014/main" id="{21FDAD77-33D2-F440-9CD0-BFCCDCD26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59475E-7780-1F49-943B-B86806120487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706D5C-81C7-8D48-86DD-2B1227E1C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311" y="914401"/>
            <a:ext cx="2172932" cy="170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3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9CF79-63C3-AE67-A65E-C942C0461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73875"/>
            <a:ext cx="12192000" cy="1143000"/>
          </a:xfrm>
        </p:spPr>
        <p:txBody>
          <a:bodyPr/>
          <a:lstStyle/>
          <a:p>
            <a:pPr algn="l"/>
            <a:r>
              <a:rPr lang="el-GR" dirty="0">
                <a:solidFill>
                  <a:srgbClr val="00B0F0"/>
                </a:solidFill>
              </a:rPr>
              <a:t>Διαφορική Δίάγνωση- Κατώτερο πεπτικό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E5F11-CEE5-B75F-57AD-FD2E17815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44200"/>
            <a:ext cx="4718538" cy="4351338"/>
          </a:xfrm>
        </p:spPr>
        <p:txBody>
          <a:bodyPr/>
          <a:lstStyle/>
          <a:p>
            <a:pPr marL="0" indent="0">
              <a:buNone/>
            </a:pPr>
            <a:r>
              <a:rPr lang="el-GR" sz="2400" b="1" dirty="0"/>
              <a:t>Συχνότερα αίτια</a:t>
            </a:r>
            <a:r>
              <a:rPr lang="en-US" sz="2400" b="1" dirty="0"/>
              <a:t>: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000" dirty="0" err="1"/>
              <a:t>Εκκολπώματα</a:t>
            </a:r>
            <a:endParaRPr lang="el-GR" sz="2000" dirty="0"/>
          </a:p>
          <a:p>
            <a:r>
              <a:rPr lang="el-GR" sz="2000" dirty="0"/>
              <a:t>Πολύποδες- Κακοήθεια (παχέος εντέρου</a:t>
            </a:r>
            <a:r>
              <a:rPr lang="en-US" sz="2000" dirty="0"/>
              <a:t>)</a:t>
            </a:r>
            <a:endParaRPr lang="el-GR" sz="2000" dirty="0"/>
          </a:p>
          <a:p>
            <a:r>
              <a:rPr lang="el-GR" sz="2000" dirty="0"/>
              <a:t>Κολίτιδα (Ισχαιμική, Φλεγμονώδης, Λοιμώδης)</a:t>
            </a:r>
            <a:endParaRPr lang="en-US" sz="2000" dirty="0"/>
          </a:p>
          <a:p>
            <a:r>
              <a:rPr lang="el-GR" sz="2000" dirty="0"/>
              <a:t>Αιμορροιδοπάθεια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A7CE07-0C95-34A1-84D5-DF1599723A68}"/>
              </a:ext>
            </a:extLst>
          </p:cNvPr>
          <p:cNvSpPr txBox="1">
            <a:spLocks/>
          </p:cNvSpPr>
          <p:nvPr/>
        </p:nvSpPr>
        <p:spPr>
          <a:xfrm>
            <a:off x="7473462" y="2902071"/>
            <a:ext cx="47185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2400" b="1" dirty="0">
                <a:solidFill>
                  <a:schemeClr val="bg1"/>
                </a:solidFill>
              </a:rPr>
              <a:t>Σπανιότερα αίτια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sz="2400" dirty="0">
              <a:solidFill>
                <a:schemeClr val="bg1"/>
              </a:solidFill>
            </a:endParaRPr>
          </a:p>
          <a:p>
            <a:r>
              <a:rPr lang="el-GR" sz="2000" dirty="0" err="1">
                <a:solidFill>
                  <a:schemeClr val="bg1"/>
                </a:solidFill>
              </a:rPr>
              <a:t>Αγγειοδυσπλασία</a:t>
            </a:r>
            <a:endParaRPr lang="el-GR" sz="2000" dirty="0">
              <a:solidFill>
                <a:schemeClr val="bg1"/>
              </a:solidFill>
            </a:endParaRPr>
          </a:p>
          <a:p>
            <a:r>
              <a:rPr lang="el-GR" sz="2000" dirty="0">
                <a:solidFill>
                  <a:schemeClr val="bg1"/>
                </a:solidFill>
              </a:rPr>
              <a:t>Κακοήθεια λεπτού εντέρου</a:t>
            </a:r>
          </a:p>
          <a:p>
            <a:r>
              <a:rPr lang="el-GR" sz="2000" dirty="0">
                <a:solidFill>
                  <a:schemeClr val="bg1"/>
                </a:solidFill>
              </a:rPr>
              <a:t>Νόσος </a:t>
            </a:r>
            <a:r>
              <a:rPr lang="en-US" sz="2000" dirty="0">
                <a:solidFill>
                  <a:schemeClr val="bg1"/>
                </a:solidFill>
              </a:rPr>
              <a:t>Crohn</a:t>
            </a:r>
            <a:endParaRPr lang="el-GR" sz="2000" dirty="0">
              <a:solidFill>
                <a:schemeClr val="bg1"/>
              </a:solidFill>
            </a:endParaRPr>
          </a:p>
          <a:p>
            <a:r>
              <a:rPr lang="el-GR" sz="2000" dirty="0" err="1">
                <a:solidFill>
                  <a:schemeClr val="bg1"/>
                </a:solidFill>
              </a:rPr>
              <a:t>Εκκόλπωμα</a:t>
            </a:r>
            <a:r>
              <a:rPr lang="el-G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Meckel</a:t>
            </a:r>
          </a:p>
        </p:txBody>
      </p:sp>
      <p:pic>
        <p:nvPicPr>
          <p:cNvPr id="5" name="Picture 6" descr="Unknown-Rev2.psd">
            <a:extLst>
              <a:ext uri="{FF2B5EF4-FFF2-40B4-BE49-F238E27FC236}">
                <a16:creationId xmlns:a16="http://schemas.microsoft.com/office/drawing/2014/main" id="{EE166A29-2E5B-C343-AC08-B89296EDB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A0FFFD-8D96-6A45-92E8-F63058542020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F5E215-26F3-AC4B-80EE-56FC37E0A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311" y="914400"/>
            <a:ext cx="2172932" cy="17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23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B69A3-12B5-EA96-F4FB-F473FA361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78532"/>
            <a:ext cx="12192000" cy="1143000"/>
          </a:xfrm>
        </p:spPr>
        <p:txBody>
          <a:bodyPr/>
          <a:lstStyle/>
          <a:p>
            <a:pPr algn="l"/>
            <a:r>
              <a:rPr lang="el-GR" dirty="0">
                <a:solidFill>
                  <a:srgbClr val="00B0F0"/>
                </a:solidFill>
              </a:rPr>
              <a:t>Διαγνωστική Προσέγγιση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8A512-98F9-D5CB-9CAD-55E2076E4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28935"/>
            <a:ext cx="12192000" cy="422906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l-GR" sz="2000" b="1" dirty="0"/>
              <a:t>Αιμοδυναμική Σταθεροποίηση</a:t>
            </a:r>
          </a:p>
          <a:p>
            <a:pPr marL="0" indent="0">
              <a:buNone/>
            </a:pPr>
            <a:r>
              <a:rPr lang="el-GR" sz="2000" dirty="0"/>
              <a:t>       </a:t>
            </a:r>
            <a:r>
              <a:rPr lang="el-GR" sz="2000" u="sng" dirty="0"/>
              <a:t>Υπολογισμός απώλειας όγκου αίματος</a:t>
            </a:r>
          </a:p>
          <a:p>
            <a:pPr marL="457200" lvl="1" indent="0">
              <a:buNone/>
            </a:pPr>
            <a:r>
              <a:rPr lang="el-GR" sz="2000" dirty="0"/>
              <a:t> Σημεία υπογκαιμικού </a:t>
            </a:r>
            <a:r>
              <a:rPr lang="en-US" sz="2000" dirty="0"/>
              <a:t>shock </a:t>
            </a:r>
            <a:r>
              <a:rPr lang="el-GR" sz="2000" dirty="0"/>
              <a:t>σε απώλεια 30-40% συνολικού αίματος</a:t>
            </a:r>
          </a:p>
          <a:p>
            <a:pPr marL="457200" lvl="1" indent="0">
              <a:buNone/>
            </a:pPr>
            <a:r>
              <a:rPr lang="el-GR" sz="2000" dirty="0"/>
              <a:t> Σημεία ορθοστατικής υπότασης με απώλεια 20-25% του όγκου συνολικού αίματος</a:t>
            </a:r>
          </a:p>
          <a:p>
            <a:pPr marL="457200" lvl="1" indent="0">
              <a:buNone/>
            </a:pPr>
            <a:r>
              <a:rPr lang="el-GR" sz="2000" dirty="0"/>
              <a:t> Ταχυκαρδία με 15% απώλεια συνολικού όγκου αίματος</a:t>
            </a:r>
            <a:endParaRPr lang="en-US" sz="2000" dirty="0"/>
          </a:p>
          <a:p>
            <a:pPr marL="457200" lvl="1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l-GR" sz="2000" dirty="0"/>
              <a:t>Αντικατάσταση των απωλείων με χορήγηση υγρών, πιθανώς αίματος και παραγώγων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l-GR" sz="2000" dirty="0"/>
              <a:t>Κατά την οξεία αιμορραγία ο αιματοκρίτης (αριθμός ερυθρών αιμοσφαιρίων ανά μονάδα </a:t>
            </a:r>
            <a:r>
              <a:rPr lang="en-US" sz="2000" dirty="0"/>
              <a:t>  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l-GR" sz="2000" dirty="0"/>
              <a:t>όγκου) μπορεί να είναι εντός φυσιολογικών ορίων</a:t>
            </a:r>
            <a:r>
              <a:rPr lang="en-US" sz="2000" dirty="0"/>
              <a:t> </a:t>
            </a:r>
            <a:r>
              <a:rPr lang="el-GR" sz="2000" dirty="0"/>
              <a:t>κατά την αναπλήρωση του όγκου πιθανή </a:t>
            </a:r>
            <a:r>
              <a:rPr lang="en-US" sz="2000" dirty="0"/>
              <a:t>   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l-GR" sz="2000" dirty="0"/>
              <a:t>πτώση του αιματοκρίτη λόγω αραίωσης</a:t>
            </a:r>
          </a:p>
        </p:txBody>
      </p:sp>
      <p:pic>
        <p:nvPicPr>
          <p:cNvPr id="4" name="Picture 6" descr="Unknown-Rev2.psd">
            <a:extLst>
              <a:ext uri="{FF2B5EF4-FFF2-40B4-BE49-F238E27FC236}">
                <a16:creationId xmlns:a16="http://schemas.microsoft.com/office/drawing/2014/main" id="{A19D05E8-9867-4344-A042-B958BAD4C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28E946-3098-F64F-8260-EFC570F4B829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42DBCA10-0857-1043-85E7-3AD3FA8441B6}"/>
              </a:ext>
            </a:extLst>
          </p:cNvPr>
          <p:cNvSpPr/>
          <p:nvPr/>
        </p:nvSpPr>
        <p:spPr>
          <a:xfrm>
            <a:off x="127321" y="4953966"/>
            <a:ext cx="451413" cy="185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qdefault.jpg">
            <a:extLst>
              <a:ext uri="{FF2B5EF4-FFF2-40B4-BE49-F238E27FC236}">
                <a16:creationId xmlns:a16="http://schemas.microsoft.com/office/drawing/2014/main" id="{26A2E65E-2447-1F43-B513-43885414C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11" y="914399"/>
            <a:ext cx="2172932" cy="17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963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656D4-0B47-155F-F2D0-14EF24F8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79684"/>
            <a:ext cx="12192000" cy="1143000"/>
          </a:xfrm>
        </p:spPr>
        <p:txBody>
          <a:bodyPr/>
          <a:lstStyle/>
          <a:p>
            <a:pPr algn="l"/>
            <a:r>
              <a:rPr lang="el-GR" dirty="0">
                <a:solidFill>
                  <a:srgbClr val="00B0F0"/>
                </a:solidFill>
              </a:rPr>
              <a:t>Διαγνωστική Προσέγγιση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B1487-BE6E-986C-BECD-D514891E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51143"/>
            <a:ext cx="12192000" cy="42290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2.    </a:t>
            </a:r>
            <a:r>
              <a:rPr lang="el-GR" sz="1800" b="1" dirty="0"/>
              <a:t>Ιστορικό</a:t>
            </a:r>
          </a:p>
          <a:p>
            <a:pPr marL="0" indent="0">
              <a:buNone/>
            </a:pPr>
            <a:r>
              <a:rPr lang="el-GR" sz="1800" dirty="0"/>
              <a:t>      </a:t>
            </a:r>
            <a:r>
              <a:rPr lang="en-US" sz="1800" dirty="0"/>
              <a:t> </a:t>
            </a:r>
            <a:r>
              <a:rPr lang="el-GR" sz="1800" u="sng" dirty="0"/>
              <a:t>Αίτια υπέρ αιμορραγίας ανωτέρου πεπτικού (μεταξύ άλλων)</a:t>
            </a:r>
          </a:p>
          <a:p>
            <a:pPr marL="457200" lvl="1" indent="0">
              <a:buNone/>
            </a:pPr>
            <a:r>
              <a:rPr lang="el-GR" sz="1800" dirty="0"/>
              <a:t>Ναυτία, έμετος</a:t>
            </a:r>
          </a:p>
          <a:p>
            <a:pPr marL="457200" lvl="1" indent="0">
              <a:buNone/>
            </a:pPr>
            <a:r>
              <a:rPr lang="el-GR" sz="1800" dirty="0"/>
              <a:t>Μετεωρισμός κοιλίας</a:t>
            </a:r>
          </a:p>
          <a:p>
            <a:pPr marL="457200" lvl="1" indent="0">
              <a:buNone/>
            </a:pPr>
            <a:r>
              <a:rPr lang="el-GR" sz="1800" dirty="0"/>
              <a:t>Ιστορικό μέλαινας κένωσης και αιματέμεσης</a:t>
            </a:r>
          </a:p>
          <a:p>
            <a:pPr marL="457200" lvl="1" indent="0">
              <a:buNone/>
            </a:pPr>
            <a:r>
              <a:rPr lang="el-GR" sz="1800" dirty="0"/>
              <a:t>Χρήση ΜΣΑΦ, αντιπηκτικών</a:t>
            </a:r>
          </a:p>
          <a:p>
            <a:pPr marL="0" indent="0">
              <a:buNone/>
            </a:pPr>
            <a:r>
              <a:rPr lang="el-GR" sz="1800" dirty="0"/>
              <a:t>      </a:t>
            </a:r>
            <a:r>
              <a:rPr lang="en-US" sz="1800" dirty="0"/>
              <a:t> </a:t>
            </a:r>
            <a:r>
              <a:rPr lang="el-GR" sz="1800" u="sng" dirty="0"/>
              <a:t>Αίτια υπέρ αιμορραγίας κατωτέρου πεπτικού</a:t>
            </a:r>
          </a:p>
          <a:p>
            <a:pPr marL="457200" lvl="1" indent="0">
              <a:buNone/>
            </a:pPr>
            <a:r>
              <a:rPr lang="el-GR" sz="1800" dirty="0"/>
              <a:t>Αιματοχεσία (κυρίως κατωτέρου πεπτικού)</a:t>
            </a:r>
          </a:p>
          <a:p>
            <a:pPr marL="0" indent="0">
              <a:buNone/>
            </a:pPr>
            <a:r>
              <a:rPr lang="el-GR" sz="1800" b="1" dirty="0"/>
              <a:t>3.   Φυσική εξέταση</a:t>
            </a:r>
          </a:p>
          <a:p>
            <a:pPr marL="457200" lvl="1" indent="0">
              <a:buNone/>
            </a:pPr>
            <a:r>
              <a:rPr lang="el-GR" sz="1800" dirty="0"/>
              <a:t>Σημεία ορθοστατικής υπότασης</a:t>
            </a:r>
          </a:p>
          <a:p>
            <a:pPr marL="457200" lvl="1" indent="0">
              <a:buNone/>
            </a:pPr>
            <a:r>
              <a:rPr lang="el-GR" sz="1800" dirty="0"/>
              <a:t>Στίγματα δέρματος (ΙΦΝΕ), αραχνοειδής παλάμη (ηπατική νόσος)</a:t>
            </a:r>
          </a:p>
          <a:p>
            <a:pPr marL="457200" lvl="1" indent="0">
              <a:buNone/>
            </a:pPr>
            <a:r>
              <a:rPr lang="el-GR" sz="1800" dirty="0"/>
              <a:t>Παρουσία αίματος στον ρινογαστρικό σωλήνα  (αν υπάρχει)</a:t>
            </a:r>
          </a:p>
          <a:p>
            <a:pPr marL="457200" lvl="1" indent="0">
              <a:buNone/>
            </a:pPr>
            <a:r>
              <a:rPr lang="el-GR" sz="1800" dirty="0"/>
              <a:t>Έξεταση πρωκτικού δακτυλίου (δακτυλική εξέταση)</a:t>
            </a:r>
          </a:p>
        </p:txBody>
      </p:sp>
      <p:pic>
        <p:nvPicPr>
          <p:cNvPr id="4" name="Picture 6" descr="Unknown-Rev2.psd">
            <a:extLst>
              <a:ext uri="{FF2B5EF4-FFF2-40B4-BE49-F238E27FC236}">
                <a16:creationId xmlns:a16="http://schemas.microsoft.com/office/drawing/2014/main" id="{B228A009-A704-A34F-B882-DB99A080B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FE1D9C-ACCF-C344-AB6E-4D029DD7E1CF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4F4E46C4-070B-0845-825B-791887E7B8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11" y="925563"/>
            <a:ext cx="2172932" cy="169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24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25354-38EB-212A-1559-2B821D73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78532"/>
            <a:ext cx="12192000" cy="1143000"/>
          </a:xfrm>
        </p:spPr>
        <p:txBody>
          <a:bodyPr/>
          <a:lstStyle/>
          <a:p>
            <a:pPr algn="l"/>
            <a:r>
              <a:rPr lang="el-GR" dirty="0">
                <a:solidFill>
                  <a:srgbClr val="00B0F0"/>
                </a:solidFill>
              </a:rPr>
              <a:t>Διαγνωστική Προσέγγιση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B059B-2929-D02A-EEB6-A1F207DFF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28935"/>
            <a:ext cx="12192000" cy="4229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4</a:t>
            </a:r>
            <a:r>
              <a:rPr lang="el-GR" sz="2000" b="1" dirty="0"/>
              <a:t>.    Διαγνωστικές εξετάσεις</a:t>
            </a:r>
          </a:p>
          <a:p>
            <a:pPr marL="0" indent="0">
              <a:buNone/>
            </a:pPr>
            <a:r>
              <a:rPr lang="el-GR" sz="2000" dirty="0"/>
              <a:t>       </a:t>
            </a:r>
            <a:r>
              <a:rPr lang="el-GR" sz="2000" u="sng" dirty="0"/>
              <a:t>Εργαστηριακές εξετάσεις αίματος</a:t>
            </a:r>
          </a:p>
          <a:p>
            <a:pPr marL="457200" lvl="1" indent="0">
              <a:buNone/>
            </a:pPr>
            <a:r>
              <a:rPr lang="el-GR" sz="2000" dirty="0"/>
              <a:t> Γενική αίματος</a:t>
            </a:r>
          </a:p>
          <a:p>
            <a:pPr marL="457200" lvl="1" indent="0">
              <a:buNone/>
            </a:pPr>
            <a:r>
              <a:rPr lang="el-GR" sz="2000" dirty="0"/>
              <a:t> Βιοχημικές εξετάσεις: έλεγχος ηπατικής βιοχημείας </a:t>
            </a:r>
          </a:p>
          <a:p>
            <a:pPr marL="457200" lvl="1" indent="0">
              <a:buNone/>
            </a:pPr>
            <a:r>
              <a:rPr lang="el-GR" sz="2000" dirty="0"/>
              <a:t>                                     (ουρίας/ </a:t>
            </a:r>
            <a:r>
              <a:rPr lang="el-GR" sz="2000" dirty="0" err="1"/>
              <a:t>κρεατινίνης</a:t>
            </a:r>
            <a:r>
              <a:rPr lang="el-GR" sz="2000" dirty="0"/>
              <a:t> σε αιμορραγία) ανωτέρου (&gt;30)</a:t>
            </a:r>
          </a:p>
          <a:p>
            <a:pPr marL="457200" lvl="1" indent="0">
              <a:buNone/>
            </a:pPr>
            <a:r>
              <a:rPr lang="el-GR" sz="2000" dirty="0"/>
              <a:t> Πηκτικός έλεγχος</a:t>
            </a:r>
          </a:p>
          <a:p>
            <a:pPr marL="457200" lvl="1" indent="0">
              <a:buNone/>
            </a:pPr>
            <a:r>
              <a:rPr lang="el-GR" sz="2000" dirty="0"/>
              <a:t> Ομάδα αίματος και διασταύρωση</a:t>
            </a:r>
          </a:p>
          <a:p>
            <a:endParaRPr lang="el-GR" dirty="0"/>
          </a:p>
          <a:p>
            <a:endParaRPr lang="en-US" dirty="0"/>
          </a:p>
        </p:txBody>
      </p:sp>
      <p:pic>
        <p:nvPicPr>
          <p:cNvPr id="4" name="Picture 6" descr="Unknown-Rev2.psd">
            <a:extLst>
              <a:ext uri="{FF2B5EF4-FFF2-40B4-BE49-F238E27FC236}">
                <a16:creationId xmlns:a16="http://schemas.microsoft.com/office/drawing/2014/main" id="{558AECC1-0929-7647-96D1-7B076FF00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5EA4E5-78CC-1E4A-A71F-49F3FA32DFEE}"/>
              </a:ext>
            </a:extLst>
          </p:cNvPr>
          <p:cNvSpPr/>
          <p:nvPr/>
        </p:nvSpPr>
        <p:spPr>
          <a:xfrm>
            <a:off x="3505201" y="655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ΓΕΝΙΚΗ ΧΕΙΡΟΥΡΓΙΚΗ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Παραδόσεις 7ου εξαμήνου 2022-2023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2E3012-9C63-5548-AC25-6D10100FA5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11" y="925562"/>
            <a:ext cx="2172932" cy="169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397896"/>
      </p:ext>
    </p:extLst>
  </p:cSld>
  <p:clrMapOvr>
    <a:masterClrMapping/>
  </p:clrMapOvr>
</p:sld>
</file>

<file path=ppt/theme/theme1.xml><?xml version="1.0" encoding="utf-8"?>
<a:theme xmlns:a="http://schemas.openxmlformats.org/drawingml/2006/main" name="Vasileios Drakopoulos MD, PhD, FA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sileios Drakopoulos MD, PhD, FACS" id="{32F0D3CD-A6BE-3047-81FA-B5DE482385C7}" vid="{C48C09F8-A3E1-5E4A-9358-D46A1A8CF2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Vasileios Drakopoulos MD, PhD, FACS</Template>
  <TotalTime>393</TotalTime>
  <Words>1945</Words>
  <Application>Microsoft Office PowerPoint</Application>
  <PresentationFormat>Ευρεία οθόνη</PresentationFormat>
  <Paragraphs>315</Paragraphs>
  <Slides>32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6" baseType="lpstr">
      <vt:lpstr>Arial</vt:lpstr>
      <vt:lpstr>Century Gothic</vt:lpstr>
      <vt:lpstr>Wingdings</vt:lpstr>
      <vt:lpstr>Vasileios Drakopoulos MD, PhD, FACS</vt:lpstr>
      <vt:lpstr>Αιμορραγία ανώτερου και κατώτερου πεπτικού συστήματος </vt:lpstr>
      <vt:lpstr>Ταξινόμηση</vt:lpstr>
      <vt:lpstr>Ανατομία</vt:lpstr>
      <vt:lpstr>Κλινικός διαχωρισμός</vt:lpstr>
      <vt:lpstr>Διαφορική διάγνωση- Ανώτερο πεπτικό</vt:lpstr>
      <vt:lpstr>Διαφορική Δίάγνωση- Κατώτερο πεπτικό</vt:lpstr>
      <vt:lpstr>Διαγνωστική Προσέγγιση</vt:lpstr>
      <vt:lpstr>Διαγνωστική Προσέγγιση</vt:lpstr>
      <vt:lpstr>Διαγνωστική Προσέγγιση</vt:lpstr>
      <vt:lpstr>Ενδοσκόπηση</vt:lpstr>
      <vt:lpstr>Άλλες βοηθητικές εξετάσεις</vt:lpstr>
      <vt:lpstr>Ανώτερο πεπτικό</vt:lpstr>
      <vt:lpstr>Πεπτικό Έλκος</vt:lpstr>
      <vt:lpstr>Αντιμετώπιση αιμορραγίας από το πεπτικό έλκος </vt:lpstr>
      <vt:lpstr>Κιρσοί Οισοφάγου</vt:lpstr>
      <vt:lpstr>Αντιμετώπιση</vt:lpstr>
      <vt:lpstr>Παρουσίαση του PowerPoint</vt:lpstr>
      <vt:lpstr>TIPS</vt:lpstr>
      <vt:lpstr>Σύνδρομο Mallory Weiss</vt:lpstr>
      <vt:lpstr>Οισοφαγίτιδα </vt:lpstr>
      <vt:lpstr>Κατώτερο πεπτικό</vt:lpstr>
      <vt:lpstr>Εκκολπώματα</vt:lpstr>
      <vt:lpstr>Εκκολπώματα </vt:lpstr>
      <vt:lpstr>Αγγειοδυσπλασία</vt:lpstr>
      <vt:lpstr>Φλεγμονή- Κολίτιδα</vt:lpstr>
      <vt:lpstr>Καρκίνος Παχέος εντέρου- Πολύποδες</vt:lpstr>
      <vt:lpstr>Αιμορροιδοπάθεια</vt:lpstr>
      <vt:lpstr>Συμπεράσματα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Αιμορραγία ανώτερου και κατώτερου πεπτικού συστήματος</dc:title>
  <dc:creator>Konstantinos Polyzois</dc:creator>
  <cp:lastModifiedBy>Maria Kioleoglou</cp:lastModifiedBy>
  <cp:revision>51</cp:revision>
  <dcterms:created xsi:type="dcterms:W3CDTF">2022-11-23T17:32:00Z</dcterms:created>
  <dcterms:modified xsi:type="dcterms:W3CDTF">2022-12-16T07:45:32Z</dcterms:modified>
</cp:coreProperties>
</file>