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315" r:id="rId4"/>
    <p:sldId id="284" r:id="rId5"/>
    <p:sldId id="257" r:id="rId6"/>
    <p:sldId id="308" r:id="rId7"/>
    <p:sldId id="300" r:id="rId8"/>
    <p:sldId id="316" r:id="rId9"/>
    <p:sldId id="278" r:id="rId10"/>
    <p:sldId id="279" r:id="rId11"/>
    <p:sldId id="290" r:id="rId12"/>
    <p:sldId id="260" r:id="rId13"/>
    <p:sldId id="317" r:id="rId14"/>
    <p:sldId id="262" r:id="rId15"/>
    <p:sldId id="318" r:id="rId16"/>
    <p:sldId id="302" r:id="rId17"/>
    <p:sldId id="303" r:id="rId18"/>
    <p:sldId id="263" r:id="rId19"/>
    <p:sldId id="292" r:id="rId20"/>
    <p:sldId id="291" r:id="rId21"/>
    <p:sldId id="305" r:id="rId22"/>
    <p:sldId id="304" r:id="rId23"/>
    <p:sldId id="266" r:id="rId24"/>
    <p:sldId id="306" r:id="rId25"/>
    <p:sldId id="310" r:id="rId26"/>
    <p:sldId id="294" r:id="rId27"/>
    <p:sldId id="299" r:id="rId28"/>
    <p:sldId id="295" r:id="rId29"/>
    <p:sldId id="296" r:id="rId30"/>
    <p:sldId id="268" r:id="rId31"/>
    <p:sldId id="269" r:id="rId32"/>
    <p:sldId id="319" r:id="rId33"/>
    <p:sldId id="311" r:id="rId34"/>
    <p:sldId id="312" r:id="rId35"/>
    <p:sldId id="313" r:id="rId36"/>
    <p:sldId id="270" r:id="rId37"/>
    <p:sldId id="297" r:id="rId38"/>
    <p:sldId id="289" r:id="rId39"/>
    <p:sldId id="307" r:id="rId40"/>
    <p:sldId id="285" r:id="rId41"/>
    <p:sldId id="287" r:id="rId42"/>
    <p:sldId id="314" r:id="rId43"/>
    <p:sldId id="286" r:id="rId44"/>
    <p:sldId id="276" r:id="rId45"/>
    <p:sldId id="274" r:id="rId46"/>
    <p:sldId id="275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07656-21A7-457A-9E6D-3BDF5CDFD3BE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01FA-15D7-482E-BD17-675AD823AC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62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FA78E7-1896-48B0-8633-685D30952E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FA78E7-1896-48B0-8633-685D30952E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FA78E7-1896-48B0-8633-685D30952E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3EC945-CCBE-4C52-A6F2-EE083D5C4D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B1E471-D6A2-4C48-8B78-FFF790A934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827EB8-291B-4062-94C2-0C1F4FA5E9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301FA-15D7-482E-BD17-675AD823AC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9E331E-D84F-40B2-A9D0-BA00DA49AC5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439AD-F452-4478-B7B7-0D8BCBE90DF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38200"/>
          </a:xfrm>
        </p:spPr>
        <p:txBody>
          <a:bodyPr>
            <a:normAutofit/>
          </a:bodyPr>
          <a:lstStyle/>
          <a:p>
            <a:r>
              <a:rPr lang="el-GR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Παθολογία οισοφάγου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Περικλής Γ. Φούκας</a:t>
            </a:r>
          </a:p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’  Εργαστήριο Παθολογικής Ανατομικής</a:t>
            </a:r>
          </a:p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«Αττικόν»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Φλεγμονές του οισοφάγου</a:t>
            </a:r>
            <a:b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265" y="1828800"/>
            <a:ext cx="81983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Λοιμώδη αίτια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Γαστροοισοφαγική παλινδρόμηση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Ηωσινοφιλική οισοφαγίτιδα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Νόσος μοσχεύματος έναντι ξενιστού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Ελκωτική οισοφαγίτιδα (π.χ. Φάρμακα, χημειοθεραπεία, ακτινοβολίες, νόσος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Crohn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0" y="1143000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Μυκητιασική οισοφαγίτιδα</a:t>
            </a:r>
          </a:p>
          <a:p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(Candida </a:t>
            </a:r>
            <a:r>
              <a:rPr lang="en-US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8187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πιο συχνή μορφή λοιμώδους οισοφαγίτιδας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Καταστάσεις ανοσοκαταστολής (π.χ. ηλικιωμένοι, σακχαρώδης διαβήτης,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Ca, AIDS)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library.med.utah.edu/WebPath/jpeg4/GI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395685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0" y="1143000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Μυκητιασική οισοφαγίτιδα</a:t>
            </a:r>
          </a:p>
          <a:p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(Candida </a:t>
            </a:r>
            <a:r>
              <a:rPr lang="en-US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i="1" dirty="0">
              <a:solidFill>
                <a:srgbClr val="C00000"/>
              </a:solidFill>
            </a:endParaRPr>
          </a:p>
        </p:txBody>
      </p:sp>
      <p:pic>
        <p:nvPicPr>
          <p:cNvPr id="19460" name="Picture 4" descr="http://www.gi-pathology.net/esophagus/esophagitis/candida/candida-full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4318000" cy="3238500"/>
          </a:xfrm>
          <a:prstGeom prst="rect">
            <a:avLst/>
          </a:prstGeom>
          <a:noFill/>
        </p:spPr>
      </p:pic>
      <p:pic>
        <p:nvPicPr>
          <p:cNvPr id="19462" name="Picture 6" descr="http://www.gi-pathology.net/esophagus/esophagitis/candida/candida-ful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42672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590800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Χρώση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0" y="1143000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Μυκητιασική οισοφαγίτιδα</a:t>
            </a:r>
          </a:p>
          <a:p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(Candida </a:t>
            </a:r>
            <a:r>
              <a:rPr lang="en-US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i="1" dirty="0">
              <a:solidFill>
                <a:srgbClr val="C00000"/>
              </a:solidFill>
            </a:endParaRPr>
          </a:p>
        </p:txBody>
      </p:sp>
      <p:pic>
        <p:nvPicPr>
          <p:cNvPr id="19460" name="Picture 4" descr="http://www.gi-pathology.net/esophagus/esophagitis/candida/candida-full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4318000" cy="3238500"/>
          </a:xfrm>
          <a:prstGeom prst="rect">
            <a:avLst/>
          </a:prstGeom>
          <a:noFill/>
        </p:spPr>
      </p:pic>
      <p:pic>
        <p:nvPicPr>
          <p:cNvPr id="19462" name="Picture 6" descr="http://www.gi-pathology.net/esophagus/esophagitis/candida/candida-ful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42672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590800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Χρώση </a:t>
            </a:r>
            <a:r>
              <a:rPr lang="en-US" dirty="0" smtClean="0"/>
              <a:t>PAS</a:t>
            </a:r>
            <a:endParaRPr lang="el-GR" dirty="0"/>
          </a:p>
        </p:txBody>
      </p:sp>
      <p:sp>
        <p:nvSpPr>
          <p:cNvPr id="6" name="ZoneTexte 5"/>
          <p:cNvSpPr txBox="1"/>
          <p:nvPr/>
        </p:nvSpPr>
        <p:spPr>
          <a:xfrm>
            <a:off x="381000" y="3124200"/>
            <a:ext cx="36663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Spaghetti and </a:t>
            </a:r>
            <a:r>
              <a:rPr lang="fr-CH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meatball</a:t>
            </a:r>
            <a:r>
              <a:rPr lang="fr-CH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</a:t>
            </a:r>
            <a:endParaRPr lang="fr-CH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Ερπητική οισοφαγίτιδα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library.med.utah.edu/WebPath/jpeg4/GI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105150"/>
            <a:ext cx="4800600" cy="31432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484" name="Picture 4" descr="http://library.med.utah.edu/WebPath/jpeg4/GI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28493"/>
            <a:ext cx="2667000" cy="2732048"/>
          </a:xfrm>
          <a:prstGeom prst="rect">
            <a:avLst/>
          </a:prstGeom>
          <a:noFill/>
        </p:spPr>
      </p:pic>
      <p:pic>
        <p:nvPicPr>
          <p:cNvPr id="20486" name="Picture 6" descr="http://library.med.utah.edu/WebPath/jpeg4/GI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343400"/>
            <a:ext cx="2895600" cy="19016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33800" y="1524000"/>
            <a:ext cx="4918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Ανοσοκαταστολή, τυπικά ενήλικες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αρχικά φυσαλίδες           έλκη (βιοψίες από χείλη)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Λοίμωξη από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HSV-1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Οδυνοφαγία, πυρετός, οπισθοστερνικό άλγος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5486400" y="1942125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Ερπητική οισοφαγίτιδα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library.med.utah.edu/WebPath/jpeg4/GI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105150"/>
            <a:ext cx="4800600" cy="31432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484" name="Picture 4" descr="http://library.med.utah.edu/WebPath/jpeg4/GI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28493"/>
            <a:ext cx="2667000" cy="2732048"/>
          </a:xfrm>
          <a:prstGeom prst="rect">
            <a:avLst/>
          </a:prstGeom>
          <a:noFill/>
        </p:spPr>
      </p:pic>
      <p:pic>
        <p:nvPicPr>
          <p:cNvPr id="20486" name="Picture 6" descr="http://library.med.utah.edu/WebPath/jpeg4/GI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343400"/>
            <a:ext cx="2895600" cy="19016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33800" y="1524000"/>
            <a:ext cx="4918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Ανοσοκαταστολή, τυπικά ενήλικες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αρχικά φυσαλίδες           έλκη (βιοψίες από χείλη)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Λοίμωξη από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HSV-1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Οδυνοφαγία, πυρετός, οπισθοστερνικό άλγος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5486400" y="1942125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334000" y="3581400"/>
            <a:ext cx="2133600" cy="213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4478213" y="5867400"/>
            <a:ext cx="385208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Βιοψίες από την παρυφή του έλκους, 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όχι μόνο από τον πυθμένα</a:t>
            </a:r>
            <a:endParaRPr lang="fr-CH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Ερπητική οισοφαγίτιδα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library.med.utah.edu/WebPath/jpeg4/GI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352800"/>
            <a:ext cx="4403945" cy="28922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cxnSp>
        <p:nvCxnSpPr>
          <p:cNvPr id="4" name="Ευθύγραμμο βέλος σύνδεσης 3"/>
          <p:cNvCxnSpPr/>
          <p:nvPr/>
        </p:nvCxnSpPr>
        <p:spPr>
          <a:xfrm>
            <a:off x="5486400" y="1942125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2971800"/>
            <a:ext cx="3666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Μολυσμένα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κύτταρα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= μονοπύρηνα ή πολυπύρηνα επιθηλιακά κύτταρα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Cowdry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inclusions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διαυγής άλω γύρω από το έγκλειστο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Cowdry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 inclusions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smudged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524000"/>
            <a:ext cx="4918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Ανοσοκαταστολή, τυπικά ενήλικες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αρχικά φυσαλίδες           έλκη (βιοψίες από χείλη)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Λοίμωξη από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HSV-1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Οδυνοφαγία, πυρετός, οπισθοστερνικό άλγος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08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Ερπητική οισοφαγίτιδα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library.med.utah.edu/WebPath/jpeg4/GI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352800"/>
            <a:ext cx="4403945" cy="28922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cxnSp>
        <p:nvCxnSpPr>
          <p:cNvPr id="4" name="Ευθύγραμμο βέλος σύνδεσης 3"/>
          <p:cNvCxnSpPr/>
          <p:nvPr/>
        </p:nvCxnSpPr>
        <p:spPr>
          <a:xfrm>
            <a:off x="5486400" y="1942125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lassconnection.s3.amazonaws.com/1524/flashcards/763163/png/screen-shot-2011-01-23-at-7.16.55-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5036" y="4807063"/>
            <a:ext cx="2268415" cy="17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1524000"/>
            <a:ext cx="4918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Ανοσοκαταστολή, τυπικά ενήλικες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αρχικά φυσαλίδες           έλκη (βιοψίες από χείλη)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Λοίμωξη από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HSV-1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Οδυνοφαγία, πυρετός, οπισθοστερνικό άλγος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81600" y="2971800"/>
            <a:ext cx="3666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Μολυσμένα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κύτταρα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= μονοπύρηνα ή πολυπύρηνα επιθηλιακά κύτταρα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Cowdry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inclusions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διαυγής άλω γύρω από το έγκλειστο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Cowdry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 inclusions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smudged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37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Οισοφαγίτιδα από γαστροοισοφαγική παλινδρόμηση (ΓΟΠΝ)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79487"/>
            <a:ext cx="4114800" cy="45070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2438400"/>
            <a:ext cx="3578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Ο συχνότερος τύπος οισοφαγίτιδας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♀ = ♂ (όλες οι ηλικίες)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οπισθοστερνικό καύσος, αναγωγές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ποικιλία στην ενδοσκοπική εικόνα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Οισοφαγίτιδα από γαστροοισοφαγική παλινδρόμηση (ΓΟΠΝ)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029200"/>
            <a:ext cx="5331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Υπερπλασία βασικών κυττάρων (&gt;15% του πάχους)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επιμήκυνση των θηλών του χορίου (&gt; 2/3 του πάχους)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διάταση και υπεραιμία τριχοειδών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σπογγίωση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ενδοεπιθηλιακή φλεγμονή με παρουσία ηωσινόφιλων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1.gstatic.com/images?q=tbn:ANd9GcQQS5HOqKLU8B5ZozjkUyGx2__jEZvQ1ileXbhjch1LNvQKUs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200" y="2286000"/>
            <a:ext cx="305192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brary.med.utah.edu/WebPath/jpeg4/GI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019800" cy="395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73148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Διαφορική διάγνωση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Ηωσινοφιλική οισοφαγίτιδα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παιδιά,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συχνά με αλλεργικές καταστάσεις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♂ ˃ ♀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Δυσφαγία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Αλλοιώσεις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σε όλο το μήκος του οισοφάγου</a:t>
            </a:r>
          </a:p>
          <a:p>
            <a:pPr lvl="1">
              <a:buFont typeface="Arial" pitchFamily="34" charset="0"/>
              <a:buChar char="•"/>
            </a:pP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 Ενδοσκοπική εικόνα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Trachealization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of esophagus (Feline esophagus)</a:t>
            </a:r>
            <a:endParaRPr lang="el-GR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73148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Διαφορική διάγνωση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Ηωσινοφιλική οισοφαγίτιδα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παιδιά,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συχνά με αλλεργικές καταστάσεις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♂ ˃ ♀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Δυσφαγία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Αλλοιώσεις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σε όλο το μήκος του οισοφάγου</a:t>
            </a:r>
          </a:p>
          <a:p>
            <a:pPr lvl="1">
              <a:buFont typeface="Arial" pitchFamily="34" charset="0"/>
              <a:buChar char="•"/>
            </a:pP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 Ενδοσκοπική εικόνα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Trachealization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of esophagus (Feline esophagus)</a:t>
            </a:r>
            <a:endParaRPr lang="el-G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Image result for eosinophilic esophag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Image result for eosinophilic esophagi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10000"/>
            <a:ext cx="279762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758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ertconsultbook.com/expertconsult/b/bbmapAsset?appID=NGE&amp;isbn=978-1-4377-0792-2&amp;eid=4-u1.0-B978-1-4377-0792-2..50022-5..gr5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51055"/>
            <a:ext cx="3751534" cy="24783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066800"/>
            <a:ext cx="7314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Διαφορική διάγνωση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Ηωσινοφιλική οισοφαγίτιδα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παιδιά,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συχνά με αλλεργικές καταστάσεις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♂ ˃ ♀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Δυσφαγία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Αλλοιώσεις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σε όλο το μήκος του οισοφάγου</a:t>
            </a:r>
          </a:p>
          <a:p>
            <a:pPr lvl="1">
              <a:buFont typeface="Arial" pitchFamily="34" charset="0"/>
              <a:buChar char="•"/>
            </a:pP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 Ενδοσκοπική εικόνα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Trachealization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of esophagus (Feline esophagus)</a:t>
            </a:r>
            <a:endParaRPr lang="el-GR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&gt; 20 ηωσινόφιλα/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HPF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076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8883" y="64740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Spechler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SJ. NEJM,2014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91161"/>
            <a:ext cx="7483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“a change in the distal esophageal epithelium of any length that </a:t>
            </a:r>
          </a:p>
          <a:p>
            <a:pPr algn="just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be recognized as columnar-type mucosa at endoscopy and confirmed</a:t>
            </a:r>
          </a:p>
          <a:p>
            <a:pPr algn="just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intestinal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metaplasia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biopsy of the tubular esophagus”</a:t>
            </a:r>
          </a:p>
          <a:p>
            <a:pPr algn="just"/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ACG, 2008 update guidelines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24125"/>
            <a:ext cx="5943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18" y="1295400"/>
            <a:ext cx="8895536" cy="389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80380" y="5486400"/>
            <a:ext cx="3482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Liu W. Am J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Gastroenterol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2009;104:816-824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305800" cy="667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Οισοφάγος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Barrett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8883" y="64740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Spechler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SJ. NEJM,2014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91161"/>
            <a:ext cx="7483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“a change in the distal esophageal epithelium of any length that </a:t>
            </a:r>
          </a:p>
          <a:p>
            <a:pPr algn="just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be recognized as columnar-type mucosa at endoscopy and confirmed</a:t>
            </a:r>
          </a:p>
          <a:p>
            <a:pPr algn="just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intestinal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metaplasia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biopsy of the tubular esophagus”</a:t>
            </a:r>
          </a:p>
          <a:p>
            <a:pPr algn="just"/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ACG, 2008 update guidelines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599"/>
            <a:ext cx="7620000" cy="2841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62000" y="2895600"/>
            <a:ext cx="657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H&amp;E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607809" y="2895600"/>
            <a:ext cx="17929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Alcian</a:t>
            </a:r>
            <a:r>
              <a:rPr lang="fr-CH" dirty="0" smtClean="0"/>
              <a:t> </a:t>
            </a:r>
            <a:r>
              <a:rPr lang="fr-CH" dirty="0" err="1" smtClean="0"/>
              <a:t>blue</a:t>
            </a:r>
            <a:r>
              <a:rPr lang="fr-CH" dirty="0" smtClean="0"/>
              <a:t>/PAS</a:t>
            </a:r>
            <a:endParaRPr lang="fr-C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expertconsultbook.com/expertconsult/b/bbmapAsset?appID=NGE&amp;isbn=978-1-4377-0792-2&amp;eid=4-u1.0-B978-1-4377-0792-2..50022-5..gr6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14525"/>
            <a:ext cx="3881382" cy="4333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1828800"/>
            <a:ext cx="3694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~ στο 10% των ασθενών με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ΓΟΠΝ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5.6%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των ενηλίκων Αμερικανών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♀ &lt; ♂ (40-60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προκαρκινωματώδης αλλοίωση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0,2-2% / έτος εμφανίζουν δυσπλασία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5" y="3352800"/>
            <a:ext cx="4257675" cy="309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expertconsultbook.com/expertconsult/b/bbmapAsset?appID=NGE&amp;isbn=978-1-4377-0792-2&amp;eid=4-u1.0-B978-1-4377-0792-2..50022-5..gr6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14525"/>
            <a:ext cx="3881382" cy="4333875"/>
          </a:xfrm>
          <a:prstGeom prst="rect">
            <a:avLst/>
          </a:prstGeom>
          <a:noFill/>
        </p:spPr>
      </p:pic>
      <p:pic>
        <p:nvPicPr>
          <p:cNvPr id="7" name="Picture 2" descr="http://library.med.utah.edu/WebPath/jpeg4/GI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3799641" cy="2495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1828800"/>
            <a:ext cx="3694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~ στο 10% των ασθενών με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ΓΟΠΝ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5.6%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των ενηλίκων Αμερικανών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♀ &lt; ♂ (40-60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προκαρκινωματώδης αλλοίωση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0,2-2% / έτος εμφανίζουν δυσπλασία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expertconsultbook.com/expertconsult/b/bbmapAsset?appID=NGE&amp;isbn=978-1-4377-0792-2&amp;eid=4-u1.0-B978-1-4377-0792-2..50022-5..gr6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14525"/>
            <a:ext cx="3881382" cy="4333875"/>
          </a:xfrm>
          <a:prstGeom prst="rect">
            <a:avLst/>
          </a:prstGeom>
          <a:noFill/>
        </p:spPr>
      </p:pic>
      <p:pic>
        <p:nvPicPr>
          <p:cNvPr id="77826" name="Picture 2" descr="http://www.expertconsultbook.com/expertconsult/b/bbmapAsset?appID=NGE&amp;isbn=978-1-4377-0792-2&amp;eid=4-u1.0-B978-1-4377-0792-2..50022-5..gr7&amp;assetType=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183" y="3810000"/>
            <a:ext cx="3857467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1828800"/>
            <a:ext cx="3694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~ στο 10% των ασθενών με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ΓΟΠΝ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5.6%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των ενηλίκων Αμερικανών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♀ &lt; ♂ (40-60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προκαρκινωματώδης αλλοίωση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0,2-2% / έτος εμφανίζουν δυσπλασία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79463" y="6248400"/>
            <a:ext cx="12427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δυσπλασία</a:t>
            </a:r>
            <a:endParaRPr lang="fr-C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expertconsultbook.com/expertconsult/b/bbmapAsset?appID=NGE&amp;isbn=978-1-4377-0792-2&amp;eid=4-u1.0-B978-1-4377-0792-2..50022-5..gr6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14525"/>
            <a:ext cx="3881382" cy="43338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3429000"/>
            <a:ext cx="3583577" cy="285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1828800"/>
            <a:ext cx="3694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~ στο 10% των ασθενών με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ΓΟΠΝ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5.6%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των ενηλίκων Αμερικανών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♀ &lt; ♂ (40-60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προκαρκινωματώδης αλλοίωση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0,2-2% / έτος εμφανίζουν δυσπλασία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0,4-0,6% / έτος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αδενοκαρκίνωμα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04872" y="6248400"/>
            <a:ext cx="18533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αδενοκαρκίνωμα</a:t>
            </a:r>
            <a:endParaRPr lang="fr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dentconsult.com/common/showimage.cfm?mediaISBN=9780323045278&amp;FigFile=M45278-015-f010.jpg&amp;size=full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11389" cy="6858000"/>
          </a:xfrm>
          <a:prstGeom prst="rect">
            <a:avLst/>
          </a:prstGeom>
          <a:noFill/>
        </p:spPr>
      </p:pic>
      <p:pic>
        <p:nvPicPr>
          <p:cNvPr id="3" name="Picture 2" descr="http://library.med.utah.edu/WebPath/jpeg4/GI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72050" y="2571750"/>
            <a:ext cx="4800600" cy="31623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6929214" cy="39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www.robbinspathology.com/common/showimage.cfm?type=f&amp;ThisFigFile=S01871-017-f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010149"/>
            <a:ext cx="7239000" cy="1771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48006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713" y="914400"/>
            <a:ext cx="6872287" cy="52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639388" y="6324600"/>
            <a:ext cx="3123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Wild CP.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NatRevCancer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2003;3:676-685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28775"/>
            <a:ext cx="26384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49" y="1681163"/>
            <a:ext cx="255651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5105400"/>
            <a:ext cx="4476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Χαμηλόβαθμη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δυσπλασία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ίδιου τύπου κύτταρα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εντερικού τύπου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στις εν τω βάθει μ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οίρες και την επιφάνεια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διατηρούν την πολικότητά τους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παράλληλη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ιευθέτηση κάθετα στη βασική μεμβράνη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21151" y="5105400"/>
            <a:ext cx="256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Υψηλόβαθμη δυσπλασία</a:t>
            </a:r>
            <a:endParaRPr lang="fr-CH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733800" y="3124200"/>
            <a:ext cx="1828800" cy="99060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28775"/>
            <a:ext cx="26384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49" y="1681163"/>
            <a:ext cx="255651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5105400"/>
            <a:ext cx="4476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Χαμηλόβαθμη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δυσπλασία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ίδιου τύπου κύτταρα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εντερικού τύπου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στις εν τω βάθει μ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οίρες και την επιφάνεια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διατηρούν την πολικότητά τους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παράλληλη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ιευθέτηση κάθετα στη βασική μεμβράνη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0" y="5105400"/>
            <a:ext cx="4491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Υψηλόβαθμη δυσπλασία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Έντονη κυτταρική ατυπία με απώλεια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ολικότητας, ανωμαλίες πυρηνικής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εμβράνης, προέχον πυρήνιο, συχνές μιτώσεις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733800" y="3124200"/>
            <a:ext cx="1828800" cy="99060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16"/>
          <p:cNvCxnSpPr/>
          <p:nvPr/>
        </p:nvCxnSpPr>
        <p:spPr>
          <a:xfrm>
            <a:off x="4572000" y="449580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1992371"/>
            <a:ext cx="6172200" cy="22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3924" y="4482250"/>
            <a:ext cx="6137475" cy="22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737888" y="6311051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p53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6705600" y="635735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Ki67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304800" y="1057870"/>
            <a:ext cx="6155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 err="1" smtClean="0">
                <a:latin typeface="Times New Roman" pitchFamily="18" charset="0"/>
                <a:cs typeface="Times New Roman" pitchFamily="18" charset="0"/>
              </a:rPr>
              <a:t>Crypt</a:t>
            </a:r>
            <a:r>
              <a:rPr lang="fr-CH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u="sng" dirty="0" err="1" smtClean="0"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fr-CH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δυσπλασία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συχνά υψηλόβαθμη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η οποία περιορίζεται στα εν τω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άθει αδένια, με ωρίμανση προς την επιφάνεια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Barrett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524000"/>
            <a:ext cx="6686550" cy="250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250" y="4114800"/>
            <a:ext cx="6629400" cy="24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1174260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Ενδοβλεννογονικό</a:t>
            </a:r>
            <a:r>
              <a:rPr lang="el-GR" dirty="0" smtClean="0"/>
              <a:t> </a:t>
            </a:r>
            <a:r>
              <a:rPr lang="el-GR" dirty="0" err="1" smtClean="0"/>
              <a:t>αδενοκαρκίνωμα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Αδενοκαρκίνωμα οισοφάγου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expertconsultbook.com/expertconsult/b/bbmapAsset?appID=NGE&amp;isbn=978-1-4160-4059-0&amp;eid=4-u1.0-B978-1-4160-4059-0..50023-0..gr17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4438021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22860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♂ &gt; ♀ ηλικιωμένοι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κατώτερο τριτημόριο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οισοφάγος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Barrett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ετής επιβίωση &lt; 25%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Αδενοκαρκίνωμα οισοφάγου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expertconsultbook.com/expertconsult/b/bbmapAsset?appID=NGE&amp;isbn=978-1-4160-4059-0&amp;eid=4-u1.0-B978-1-4160-4059-0..50023-0..gr17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4438021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533072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καλής διαφοροποίησης (&gt;95% της έκτασης με αδενική μορφολογία)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μέτριας διαφοροποίησης (50-95%)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χαμηλής διαφοροποίησης (&lt;50%)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257800"/>
            <a:ext cx="292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ΔΙΑΦΟΡΟΠΟΙΗΣΗ (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GRADE)</a:t>
            </a:r>
            <a:endParaRPr lang="en-US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5410200" y="22860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♂ &gt; ♀ ηλικιωμένοι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κατώτερο τριτημόριο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οισοφάγος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Barrett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ετής επιβίωση &lt; 25%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Αδενοκαρκίνωμα οισοφάγου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arrett's esophagus AND adenocarcinoma HISTOLO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95600"/>
            <a:ext cx="5105400" cy="357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Esophageal C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3619500" cy="27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64019"/>
            <a:ext cx="6675966" cy="55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dentconsult.com/common/showimage.cfm?mediaISBN=9780323045278&amp;FigFile=M45278-015-f010.jpg&amp;size=full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11389" cy="6858000"/>
          </a:xfrm>
          <a:prstGeom prst="rect">
            <a:avLst/>
          </a:prstGeom>
          <a:noFill/>
        </p:spPr>
      </p:pic>
      <p:pic>
        <p:nvPicPr>
          <p:cNvPr id="3" name="Picture 2" descr="http://library.med.utah.edu/WebPath/jpeg4/GI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72050" y="2571750"/>
            <a:ext cx="4800600" cy="31623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015925" y="76200"/>
            <a:ext cx="9144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2011100" y="2262850"/>
            <a:ext cx="9144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43000"/>
            <a:ext cx="8305800" cy="704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Καρκίνωμα εκ πλακωδών κυττάτων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Squamous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cell carcinoma)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8352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Το συχνότερο κακόηθες νεόπλασμα του οισοφάγου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:♀~3-4:1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δεκαετία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μέσο τριτημόριο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νερό και τροφή πλούσια σε νιτρικά/νιτροζαμίνες (Κίνα, Ιράν, Νότια Αμερική, Αφρική)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κάπνισμα, κατανάλωση αλκοόλ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expertconsultbook.com/expertconsult/b/bbmapAsset?appID=NGE&amp;isbn=978-1-4160-4059-0&amp;eid=4-u1.0-B978-1-4160-4059-0..50023-0..gr10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2895600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3547646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Εγγύς=10%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3344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50-60%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9530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Άπω=30%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5100" y="46101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381000"/>
            <a:ext cx="8305800" cy="704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Καρκίνωμα εκ πλακωδών κυττάτων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Squamous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cell carcinoma)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expertconsultbook.com/expertconsult/b/bbmapAsset?appID=NGE&amp;isbn=978-1-4160-4059-0&amp;eid=4-u1.0-B978-1-4160-4059-0..50023-0..gr10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2895600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3547646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Εγγύς=10%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3344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50-60%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9530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Άπω=30%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5100" y="46101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381000"/>
            <a:ext cx="8305800" cy="704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Καρκίνωμα εκ πλακωδών κυττάτων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Squamous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cell carcinoma)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4" descr="Esophageal Ca Endoscopy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21785"/>
            <a:ext cx="2743200" cy="21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expertconsultbook.com/expertconsult/b/bbmapAsset?appID=NGE&amp;isbn=978-1-4160-4059-0&amp;eid=4-u1.0-B978-1-4160-4059-0..50023-0..gr8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5229225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400" y="1033046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Δυσπλασία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5000" y="1600200"/>
            <a:ext cx="353135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Στη </a:t>
            </a:r>
            <a:r>
              <a:rPr lang="el-GR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χαμηλόβαθμη δυσπλασία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κυτταρική ατυπία και η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μιτωτική δραστηριότητα περιορί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ζονται  στο κατώτερο ήμισυ του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πάχους του επιθηλίου.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Στην </a:t>
            </a:r>
            <a:r>
              <a:rPr lang="el-GR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υψηλόβαθμη δυσπλασία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κυτταρική ατυπία επεκτείνεται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σε όλο το πάχος του επιθηλίου.</a:t>
            </a:r>
          </a:p>
          <a:p>
            <a:endParaRPr lang="el-GR" dirty="0" smtClean="0"/>
          </a:p>
          <a:p>
            <a:r>
              <a:rPr lang="el-GR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Κυτταρική ατυπία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διαταραχή του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λόγου πυρήνας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κυτταρόπλασμα,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ανωμαλίες στο περίγραμμα της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πυρηνικής μεμβράνης,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υπερχρωμασία, αυξημένη μιτω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τική δραστηριότητα</a:t>
            </a:r>
          </a:p>
          <a:p>
            <a:endParaRPr lang="el-GR" dirty="0" smtClean="0"/>
          </a:p>
          <a:p>
            <a:endParaRPr lang="fr-CH" dirty="0" smtClean="0"/>
          </a:p>
          <a:p>
            <a:r>
              <a:rPr lang="el-GR" dirty="0" smtClean="0"/>
              <a:t> </a:t>
            </a:r>
          </a:p>
          <a:p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521825" y="685800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Χαμηλόβαθμη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3185155" y="685800"/>
            <a:ext cx="146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Υψηλόβαθμη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43000"/>
            <a:ext cx="8305800" cy="704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Καρκίνωμα εκ πλακώδους επιθηλίου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http://www.expertconsultbook.com/expertconsult/b/bbmapAsset?appID=NGE&amp;isbn=978-1-4160-4059-0&amp;eid=4-u1.0-B978-1-4160-4059-0..50023-0..gr11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304738"/>
            <a:ext cx="3707383" cy="486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ophageal squamous cell carcinom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1828800"/>
            <a:ext cx="6947574" cy="4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143000"/>
            <a:ext cx="8305800" cy="704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Καρκίνωμα εκ πλακώδους επιθηλίου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Esophageal squamous cell carcinoma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23" y="1232742"/>
            <a:ext cx="7775977" cy="509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Άλλα νεοπλάσματα</a:t>
            </a:r>
            <a:br>
              <a:rPr lang="el-GR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1200"/>
            <a:ext cx="4180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Καλοήθη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θήλωμα εκ πλακώδους επιθηλίου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HPV?)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Λειομύωμα, λίπωμα,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GIST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Κακοήθη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μικροκυτταρικό καρκίνωμα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Αδιαφοροποίητο καρκίνωμα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Σαρκώματα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Μελάνωμα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www.robbinspathology.com/common/showimage.cfm?type=f&amp;ThisFigFile=S01871-017-f0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621268"/>
            <a:ext cx="497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Συγγενείς ανωμαλίες (τραχειοοισοφαγικά συρίγγια)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3" name="Picture 9" descr="http://www.embryo.chronolab.com/images/S2_2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543300" cy="3543300"/>
          </a:xfrm>
          <a:prstGeom prst="rect">
            <a:avLst/>
          </a:prstGeom>
          <a:noFill/>
        </p:spPr>
      </p:pic>
      <p:pic>
        <p:nvPicPr>
          <p:cNvPr id="57354" name="Picture 10" descr="http://www.embryo.chronolab.com/images/pod_meni_d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19650" cy="6667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191000" y="16002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1. Foregut</a:t>
            </a:r>
            <a:br>
              <a:rPr lang="en-US" dirty="0" smtClean="0"/>
            </a:br>
            <a:r>
              <a:rPr lang="en-US" dirty="0" smtClean="0"/>
              <a:t>2. Stomach</a:t>
            </a:r>
            <a:br>
              <a:rPr lang="en-US" dirty="0" smtClean="0"/>
            </a:br>
            <a:r>
              <a:rPr lang="en-US" dirty="0" smtClean="0"/>
              <a:t>3. Hindgut</a:t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Midgut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Pharyngeal gut</a:t>
            </a:r>
            <a:br>
              <a:rPr lang="en-US" dirty="0" smtClean="0"/>
            </a:br>
            <a:r>
              <a:rPr lang="en-US" dirty="0" smtClean="0"/>
              <a:t>6. Esophagus</a:t>
            </a:r>
            <a:br>
              <a:rPr lang="en-US" dirty="0" smtClean="0"/>
            </a:br>
            <a:r>
              <a:rPr lang="en-US" dirty="0" smtClean="0"/>
              <a:t>7. </a:t>
            </a:r>
            <a:r>
              <a:rPr lang="en-US" dirty="0" err="1" smtClean="0"/>
              <a:t>Tracheobronchial</a:t>
            </a:r>
            <a:r>
              <a:rPr lang="en-US" dirty="0" smtClean="0"/>
              <a:t> </a:t>
            </a:r>
            <a:r>
              <a:rPr lang="en-US" dirty="0" err="1" smtClean="0"/>
              <a:t>diverticulum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</a:t>
            </a:r>
            <a:r>
              <a:rPr lang="en-US" dirty="0" err="1" smtClean="0"/>
              <a:t>Buccopharyngeal</a:t>
            </a:r>
            <a:r>
              <a:rPr lang="en-US" dirty="0" smtClean="0"/>
              <a:t> membrane</a:t>
            </a:r>
            <a:br>
              <a:rPr lang="en-US" dirty="0" smtClean="0"/>
            </a:br>
            <a:r>
              <a:rPr lang="en-US" dirty="0" smtClean="0"/>
              <a:t>9. </a:t>
            </a:r>
            <a:r>
              <a:rPr lang="en-US" dirty="0" err="1" smtClean="0"/>
              <a:t>Cloacal</a:t>
            </a:r>
            <a:r>
              <a:rPr lang="en-US" dirty="0" smtClean="0"/>
              <a:t> membrane</a:t>
            </a:r>
            <a:br>
              <a:rPr lang="en-US" dirty="0" smtClean="0"/>
            </a:br>
            <a:r>
              <a:rPr lang="en-US" dirty="0" smtClean="0"/>
              <a:t>10. </a:t>
            </a:r>
            <a:r>
              <a:rPr lang="en-US" dirty="0" err="1" smtClean="0"/>
              <a:t>Stomodeum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11. </a:t>
            </a:r>
            <a:r>
              <a:rPr lang="en-US" dirty="0" err="1" smtClean="0"/>
              <a:t>Cloaca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12. Gallbladder</a:t>
            </a:r>
            <a:br>
              <a:rPr lang="en-US" dirty="0" smtClean="0"/>
            </a:br>
            <a:r>
              <a:rPr lang="en-US" dirty="0" smtClean="0"/>
              <a:t>13. Liver</a:t>
            </a:r>
            <a:br>
              <a:rPr lang="en-US" dirty="0" smtClean="0"/>
            </a:br>
            <a:r>
              <a:rPr lang="en-US" dirty="0" smtClean="0"/>
              <a:t>14. Pancreas</a:t>
            </a:r>
            <a:br>
              <a:rPr lang="en-US" dirty="0" smtClean="0"/>
            </a:br>
            <a:r>
              <a:rPr lang="en-US" dirty="0" smtClean="0"/>
              <a:t>15. </a:t>
            </a:r>
            <a:r>
              <a:rPr lang="en-US" dirty="0" err="1" smtClean="0"/>
              <a:t>Vitelline</a:t>
            </a:r>
            <a:r>
              <a:rPr lang="en-US" dirty="0" smtClean="0"/>
              <a:t> duct</a:t>
            </a:r>
            <a:br>
              <a:rPr lang="en-US" dirty="0" smtClean="0"/>
            </a:br>
            <a:r>
              <a:rPr lang="en-US" dirty="0" smtClean="0"/>
              <a:t>16. </a:t>
            </a:r>
            <a:r>
              <a:rPr lang="en-US" dirty="0" err="1" smtClean="0"/>
              <a:t>Allantois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www.robbinspathology.com/common/showimage.cfm?type=f&amp;ThisFigFile=S01871-017-f0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621268"/>
            <a:ext cx="497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Συγγενείς ανωμαλίες (τραχειοοισοφαγικά συρίγγια)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www.embryo.chronolab.com/images/S2_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257299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350" name="Picture 6" descr="http://www.embryo.chronolab.com/images/S2_3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19200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352" name="Picture 8" descr="http://www.embryo.chronolab.com/images/S2_3_0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181099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354" name="Picture 10" descr="http://www.embryo.chronolab.com/images/pod_meni_do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819650" cy="66675"/>
          </a:xfrm>
          <a:prstGeom prst="rect">
            <a:avLst/>
          </a:prstGeom>
          <a:noFill/>
        </p:spPr>
      </p:pic>
      <p:pic>
        <p:nvPicPr>
          <p:cNvPr id="2050" name="Picture 2" descr="http://www.aafp.org/afp/1999/0215/afp19990215p910-f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505200"/>
            <a:ext cx="523875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binspathology.com/common/showimage.cfm?type=f&amp;ThisFigFile=S01871-017-f00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14774"/>
            <a:ext cx="1076325" cy="24860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28" name="AutoShape 4" descr="http://www.robbinspathology.com/common/showimage.cfm?type=f&amp;ThisFigFile=S01871-017-f0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robbinspathology.com/common/showimage.cfm?type=f&amp;ThisFigFile=S01871-017-f0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914774"/>
            <a:ext cx="1047750" cy="24860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32" name="Picture 8" descr="http://www.robbinspathology.com/common/showimage.cfm?type=f&amp;ThisFigFile=S01871-017-f00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905249"/>
            <a:ext cx="1104900" cy="249555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34" name="Picture 10" descr="http://www.robbinspathology.com/common/showimage.cfm?type=f&amp;ThisFigFile=S01871-017-f001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905249"/>
            <a:ext cx="1085850" cy="249555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7400" y="621268"/>
            <a:ext cx="497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Συγγενείς ανωμαλίες (τραχειοοισοφαγικά συρίγγια)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www.embryo.chronolab.com/images/S2_3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1257299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350" name="Picture 6" descr="http://www.embryo.chronolab.com/images/S2_3_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219200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352" name="Picture 8" descr="http://www.embryo.chronolab.com/images/S2_3_03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181099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007000" y="3528350"/>
            <a:ext cx="60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87%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01692" y="352844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8%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5270667" y="351686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4%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7426125" y="351686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1%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binspathology.com/common/showimage.cfm?type=f&amp;ThisFigFile=S01871-017-f00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14774"/>
            <a:ext cx="1076325" cy="24860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28" name="AutoShape 4" descr="http://www.robbinspathology.com/common/showimage.cfm?type=f&amp;ThisFigFile=S01871-017-f0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robbinspathology.com/common/showimage.cfm?type=f&amp;ThisFigFile=S01871-017-f0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914774"/>
            <a:ext cx="1047750" cy="24860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32" name="Picture 8" descr="http://www.robbinspathology.com/common/showimage.cfm?type=f&amp;ThisFigFile=S01871-017-f00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905249"/>
            <a:ext cx="1104900" cy="249555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34" name="Picture 10" descr="http://www.robbinspathology.com/common/showimage.cfm?type=f&amp;ThisFigFile=S01871-017-f001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905249"/>
            <a:ext cx="1085850" cy="249555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7400" y="621268"/>
            <a:ext cx="497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Συγγενείς ανωμαλίες (τραχειοοισοφαγικά συρίγγια)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www.embryo.chronolab.com/images/S2_3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1257299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350" name="Picture 6" descr="http://www.embryo.chronolab.com/images/S2_3_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219200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352" name="Picture 8" descr="http://www.embryo.chronolab.com/images/S2_3_03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181099"/>
            <a:ext cx="209550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007000" y="3528350"/>
            <a:ext cx="60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87%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201692" y="352844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8%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5270667" y="351686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4%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7426125" y="351686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1%</a:t>
            </a:r>
            <a:endParaRPr lang="fr-CH" dirty="0"/>
          </a:p>
        </p:txBody>
      </p:sp>
      <p:sp>
        <p:nvSpPr>
          <p:cNvPr id="15" name="ZoneTexte 14"/>
          <p:cNvSpPr txBox="1"/>
          <p:nvPr/>
        </p:nvSpPr>
        <p:spPr>
          <a:xfrm>
            <a:off x="159150" y="2743200"/>
            <a:ext cx="8834791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Εισρόφηση γαστρικού περιεχομένου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</a:rPr>
              <a:t> στους πνεύμονες</a:t>
            </a:r>
            <a:endParaRPr lang="fr-CH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Εκκολπώματα του </a:t>
            </a:r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οισοφάγου</a:t>
            </a:r>
            <a:r>
              <a:rPr lang="fr-CH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Περίγραπτες σακκοειδείς προβολές του οισοφαγικού τοιχώματος</a:t>
            </a:r>
            <a:endParaRPr lang="el-G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Εκκολπώματα του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Zenker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υποφαρυγγικά) (~70%)</a:t>
            </a:r>
          </a:p>
          <a:p>
            <a:pPr lvl="1">
              <a:buNone/>
            </a:pP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Ανεπάρκεια του άνω οισοφαγικού σφιγκτήρα</a:t>
            </a:r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Εκκολπώματα εξ’ έλξεως (~20%)</a:t>
            </a:r>
          </a:p>
          <a:p>
            <a:pPr lvl="2">
              <a:buNone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Φλεγμονές μεσοθωρακίου</a:t>
            </a:r>
            <a:endParaRPr lang="el-GR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Επιφρενικά εκκολπώματα (~10%)</a:t>
            </a:r>
          </a:p>
          <a:p>
            <a:pPr lvl="2">
              <a:buNone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Άύξηση ενδοαυλικής πίεσης (π.χ. διαφραγματοκήλη, αχαλασία,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AutoShape 4" descr="Image result for traction diverti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8854" name="AutoShape 6" descr="Image result for traction diverti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8856" name="AutoShape 8" descr="Image result for traction diverti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8858" name="Picture 10" descr="Image result for esophagus divertic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2362200" cy="2189852"/>
          </a:xfrm>
          <a:prstGeom prst="rect">
            <a:avLst/>
          </a:prstGeom>
          <a:noFill/>
        </p:spPr>
      </p:pic>
      <p:sp>
        <p:nvSpPr>
          <p:cNvPr id="78860" name="AutoShape 12" descr="Image result for esophagus diverticul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1211</Words>
  <Application>Microsoft Office PowerPoint</Application>
  <PresentationFormat>Affichage à l'écran (4:3)</PresentationFormat>
  <Paragraphs>293</Paragraphs>
  <Slides>47</Slides>
  <Notes>46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Flow</vt:lpstr>
      <vt:lpstr>Παθολογία οισοφάγου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Εκκολπώματα του οισοφάγου= Περίγραπτες σακκοειδείς προβολές του οισοφαγικού τοιχώματος</vt:lpstr>
      <vt:lpstr>Φλεγμονές του οισοφάγου </vt:lpstr>
      <vt:lpstr>Diapositive 11</vt:lpstr>
      <vt:lpstr>Diapositive 12</vt:lpstr>
      <vt:lpstr>Diapositive 13</vt:lpstr>
      <vt:lpstr>Ερπητική οισοφαγίτιδα</vt:lpstr>
      <vt:lpstr>Ερπητική οισοφαγίτιδα</vt:lpstr>
      <vt:lpstr>Ερπητική οισοφαγίτιδα</vt:lpstr>
      <vt:lpstr>Ερπητική οισοφαγίτιδα</vt:lpstr>
      <vt:lpstr>Οισοφαγίτιδα από γαστροοισοφαγική παλινδρόμηση (ΓΟΠΝ)</vt:lpstr>
      <vt:lpstr>Οισοφαγίτιδα από γαστροοισοφαγική παλινδρόμηση (ΓΟΠΝ)</vt:lpstr>
      <vt:lpstr>Diapositive 20</vt:lpstr>
      <vt:lpstr>Diapositive 21</vt:lpstr>
      <vt:lpstr>Diapositive 22</vt:lpstr>
      <vt:lpstr>Οισοφάγος Barrett</vt:lpstr>
      <vt:lpstr>Diapositive 24</vt:lpstr>
      <vt:lpstr>Οισοφάγος Barrett</vt:lpstr>
      <vt:lpstr>Οισοφάγος Barrett</vt:lpstr>
      <vt:lpstr>Οισοφάγος Barrett</vt:lpstr>
      <vt:lpstr>Οισοφάγος Barrett</vt:lpstr>
      <vt:lpstr>Οισοφάγος Barrett</vt:lpstr>
      <vt:lpstr>Diapositive 30</vt:lpstr>
      <vt:lpstr>Diapositive 31</vt:lpstr>
      <vt:lpstr>Οισοφάγος Barrett</vt:lpstr>
      <vt:lpstr>Οισοφάγος Barrett</vt:lpstr>
      <vt:lpstr>Οισοφάγος Barrett</vt:lpstr>
      <vt:lpstr>Οισοφάγος Barrett</vt:lpstr>
      <vt:lpstr>Αδενοκαρκίνωμα οισοφάγου</vt:lpstr>
      <vt:lpstr>Αδενοκαρκίνωμα οισοφάγου</vt:lpstr>
      <vt:lpstr>Αδενοκαρκίνωμα οισοφάγου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Άλλα νεοπλάσματα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οισοφάγου</dc:title>
  <dc:creator>Foukas Periklis</dc:creator>
  <cp:lastModifiedBy>Foukas Periklis (HOS41643)</cp:lastModifiedBy>
  <cp:revision>83</cp:revision>
  <dcterms:created xsi:type="dcterms:W3CDTF">2009-03-08T20:04:08Z</dcterms:created>
  <dcterms:modified xsi:type="dcterms:W3CDTF">2017-02-22T05:51:00Z</dcterms:modified>
</cp:coreProperties>
</file>